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656" r:id="rId5"/>
    <p:sldId id="657" r:id="rId6"/>
    <p:sldId id="658" r:id="rId7"/>
  </p:sldIdLst>
  <p:sldSz cx="6858000" cy="9906000" type="A4"/>
  <p:notesSz cx="6858000" cy="9144000"/>
  <p:defaultTextStyle>
    <a:defPPr marL="0" marR="0" indent="0" algn="l" defTabSz="201494" rtl="0" fontAlgn="auto" latinLnBrk="1" hangingPunct="0">
      <a:lnSpc>
        <a:spcPct val="100000"/>
      </a:lnSpc>
      <a:spcBef>
        <a:spcPts val="0"/>
      </a:spcBef>
      <a:spcAft>
        <a:spcPts val="0"/>
      </a:spcAft>
      <a:buClrTx/>
      <a:buSzTx/>
      <a:buFontTx/>
      <a:buNone/>
      <a:tabLst/>
      <a:defRPr kumimoji="0" sz="397" b="0" i="0" u="none" strike="noStrike" cap="none" spc="0" normalizeH="0" baseline="0">
        <a:ln>
          <a:noFill/>
        </a:ln>
        <a:solidFill>
          <a:srgbClr val="000000"/>
        </a:solidFill>
        <a:effectLst/>
        <a:uFillTx/>
      </a:defRPr>
    </a:defPPr>
    <a:lvl1pPr marL="0" marR="0" indent="0"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1pPr>
    <a:lvl2pPr marL="0" marR="0" indent="50373"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2pPr>
    <a:lvl3pPr marL="0" marR="0" indent="100747"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3pPr>
    <a:lvl4pPr marL="0" marR="0" indent="151120"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4pPr>
    <a:lvl5pPr marL="0" marR="0" indent="201494"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5pPr>
    <a:lvl6pPr marL="0" marR="0" indent="251867"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6pPr>
    <a:lvl7pPr marL="0" marR="0" indent="302241"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7pPr>
    <a:lvl8pPr marL="0" marR="0" indent="352614"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8pPr>
    <a:lvl9pPr marL="0" marR="0" indent="402988"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47216C-238B-DFB7-4A57-7555A495FA27}" name="Mario Ceccarelli" initials="MC" userId="S::ceccarelli@uiin.org::a7df1a3f-1430-4a29-bea7-c539f144e5e5" providerId="AD"/>
  <p188:author id="{41AF9BAF-8FC0-36B9-1BEB-D07593074FDE}" name="Tasha Day" initials="TD" userId="S::day@uiin.org::5f6841b1-754d-4e5d-932b-8f231ae136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27354"/>
    <a:srgbClr val="F29E38"/>
    <a:srgbClr val="D98F89"/>
    <a:srgbClr val="40B894"/>
    <a:srgbClr val="24CAF8"/>
    <a:srgbClr val="595959"/>
    <a:srgbClr val="269AD2"/>
    <a:srgbClr val="3D3C7D"/>
    <a:srgbClr val="7F58A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1635E5-C478-4987-A65E-690789D4E379}" v="19" dt="2022-02-21T08:51:55.74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9" autoAdjust="0"/>
    <p:restoredTop sz="94699"/>
  </p:normalViewPr>
  <p:slideViewPr>
    <p:cSldViewPr snapToGrid="0" snapToObjects="1">
      <p:cViewPr varScale="1">
        <p:scale>
          <a:sx n="72" d="100"/>
          <a:sy n="72" d="100"/>
        </p:scale>
        <p:origin x="3030" y="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724D3B-5934-F349-BEE3-9C25994C2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8D0CC30-973F-B045-AE0E-65FB9F6285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3D9F1E-35BD-2641-9EDA-BEE2ACC4FCDE}" type="datetimeFigureOut">
              <a:rPr lang="en-US" smtClean="0"/>
              <a:t>7/11/2023</a:t>
            </a:fld>
            <a:endParaRPr lang="en-US" dirty="0"/>
          </a:p>
        </p:txBody>
      </p:sp>
      <p:sp>
        <p:nvSpPr>
          <p:cNvPr id="4" name="Footer Placeholder 3">
            <a:extLst>
              <a:ext uri="{FF2B5EF4-FFF2-40B4-BE49-F238E27FC236}">
                <a16:creationId xmlns:a16="http://schemas.microsoft.com/office/drawing/2014/main" id="{FA6E20C5-2B37-794C-87FB-74EC7B2D32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ADEE11-6749-A549-9F68-826C2E489F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4C8E44-4998-3F4A-BAAC-3C54DDD49189}" type="slidenum">
              <a:rPr lang="en-US" smtClean="0"/>
              <a:t>‹Nr.›</a:t>
            </a:fld>
            <a:endParaRPr lang="en-US" dirty="0"/>
          </a:p>
        </p:txBody>
      </p:sp>
    </p:spTree>
    <p:extLst>
      <p:ext uri="{BB962C8B-B14F-4D97-AF65-F5344CB8AC3E}">
        <p14:creationId xmlns:p14="http://schemas.microsoft.com/office/powerpoint/2010/main" val="4242852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0" name="Shape 800"/>
          <p:cNvSpPr>
            <a:spLocks noGrp="1" noRot="1" noChangeAspect="1"/>
          </p:cNvSpPr>
          <p:nvPr>
            <p:ph type="sldImg"/>
          </p:nvPr>
        </p:nvSpPr>
        <p:spPr>
          <a:xfrm>
            <a:off x="2241550" y="685800"/>
            <a:ext cx="2374900" cy="3429000"/>
          </a:xfrm>
          <a:prstGeom prst="rect">
            <a:avLst/>
          </a:prstGeom>
        </p:spPr>
        <p:txBody>
          <a:bodyPr/>
          <a:lstStyle/>
          <a:p>
            <a:endParaRPr dirty="0"/>
          </a:p>
        </p:txBody>
      </p:sp>
      <p:sp>
        <p:nvSpPr>
          <p:cNvPr id="801" name="Shape 8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0747" latinLnBrk="0">
      <a:lnSpc>
        <a:spcPct val="117999"/>
      </a:lnSpc>
      <a:defRPr sz="485">
        <a:latin typeface="Helvetica 63 Medium Extended"/>
        <a:ea typeface="Helvetica 63 Medium Extended"/>
        <a:cs typeface="Helvetica 63 Medium Extended"/>
        <a:sym typeface="Helvetica Neue"/>
      </a:defRPr>
    </a:lvl1pPr>
    <a:lvl2pPr indent="50373" defTabSz="100747" latinLnBrk="0">
      <a:lnSpc>
        <a:spcPct val="117999"/>
      </a:lnSpc>
      <a:defRPr sz="485">
        <a:latin typeface="Helvetica 63 Medium Extended"/>
        <a:ea typeface="Helvetica 63 Medium Extended"/>
        <a:cs typeface="Helvetica 63 Medium Extended"/>
        <a:sym typeface="Helvetica Neue"/>
      </a:defRPr>
    </a:lvl2pPr>
    <a:lvl3pPr indent="100747" defTabSz="100747" latinLnBrk="0">
      <a:lnSpc>
        <a:spcPct val="117999"/>
      </a:lnSpc>
      <a:defRPr sz="485">
        <a:latin typeface="Helvetica 63 Medium Extended"/>
        <a:ea typeface="Helvetica 63 Medium Extended"/>
        <a:cs typeface="Helvetica 63 Medium Extended"/>
        <a:sym typeface="Helvetica Neue"/>
      </a:defRPr>
    </a:lvl3pPr>
    <a:lvl4pPr indent="151120" defTabSz="100747" latinLnBrk="0">
      <a:lnSpc>
        <a:spcPct val="117999"/>
      </a:lnSpc>
      <a:defRPr sz="485">
        <a:latin typeface="Helvetica 63 Medium Extended"/>
        <a:ea typeface="Helvetica 63 Medium Extended"/>
        <a:cs typeface="Helvetica 63 Medium Extended"/>
        <a:sym typeface="Helvetica Neue"/>
      </a:defRPr>
    </a:lvl4pPr>
    <a:lvl5pPr indent="201494" defTabSz="100747" latinLnBrk="0">
      <a:lnSpc>
        <a:spcPct val="117999"/>
      </a:lnSpc>
      <a:defRPr sz="485">
        <a:latin typeface="Helvetica 63 Medium Extended"/>
        <a:ea typeface="Helvetica 63 Medium Extended"/>
        <a:cs typeface="Helvetica 63 Medium Extended"/>
        <a:sym typeface="Helvetica Neue"/>
      </a:defRPr>
    </a:lvl5pPr>
    <a:lvl6pPr indent="251867" defTabSz="100747" latinLnBrk="0">
      <a:lnSpc>
        <a:spcPct val="117999"/>
      </a:lnSpc>
      <a:defRPr sz="485">
        <a:latin typeface="Helvetica 63 Medium Extended"/>
        <a:ea typeface="Helvetica 63 Medium Extended"/>
        <a:cs typeface="Helvetica 63 Medium Extended"/>
        <a:sym typeface="Helvetica Neue"/>
      </a:defRPr>
    </a:lvl6pPr>
    <a:lvl7pPr indent="302241" defTabSz="100747" latinLnBrk="0">
      <a:lnSpc>
        <a:spcPct val="117999"/>
      </a:lnSpc>
      <a:defRPr sz="485">
        <a:latin typeface="Helvetica 63 Medium Extended"/>
        <a:ea typeface="Helvetica 63 Medium Extended"/>
        <a:cs typeface="Helvetica 63 Medium Extended"/>
        <a:sym typeface="Helvetica Neue"/>
      </a:defRPr>
    </a:lvl7pPr>
    <a:lvl8pPr indent="352614" defTabSz="100747" latinLnBrk="0">
      <a:lnSpc>
        <a:spcPct val="117999"/>
      </a:lnSpc>
      <a:defRPr sz="485">
        <a:latin typeface="Helvetica 63 Medium Extended"/>
        <a:ea typeface="Helvetica 63 Medium Extended"/>
        <a:cs typeface="Helvetica 63 Medium Extended"/>
        <a:sym typeface="Helvetica Neue"/>
      </a:defRPr>
    </a:lvl8pPr>
    <a:lvl9pPr indent="402988" defTabSz="100747" latinLnBrk="0">
      <a:lnSpc>
        <a:spcPct val="117999"/>
      </a:lnSpc>
      <a:defRPr sz="485">
        <a:latin typeface="Helvetica 63 Medium Extended"/>
        <a:ea typeface="Helvetica 63 Medium Extended"/>
        <a:cs typeface="Helvetica 63 Medium Extended"/>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9BA0222-7564-0041-BA70-C56EDA33A95A}"/>
              </a:ext>
            </a:extLst>
          </p:cNvPr>
          <p:cNvGrpSpPr/>
          <p:nvPr userDrawn="1"/>
        </p:nvGrpSpPr>
        <p:grpSpPr>
          <a:xfrm rot="5400000">
            <a:off x="-1524002" y="1533101"/>
            <a:ext cx="9906002" cy="6858000"/>
            <a:chOff x="-3" y="-1544"/>
            <a:chExt cx="12192003" cy="6859544"/>
          </a:xfrm>
        </p:grpSpPr>
        <p:sp>
          <p:nvSpPr>
            <p:cNvPr id="7" name="Rectangle 6">
              <a:extLst>
                <a:ext uri="{FF2B5EF4-FFF2-40B4-BE49-F238E27FC236}">
                  <a16:creationId xmlns:a16="http://schemas.microsoft.com/office/drawing/2014/main" id="{3794BA52-A4D7-E14C-AE41-5352F609E000}"/>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3D64B6F2-059B-9049-A8E2-011D62299CE0}"/>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E0697C0B-7B8F-424A-AD8E-F836461F4F47}"/>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64470DC2-8F40-D54E-8B10-623204F00428}"/>
              </a:ext>
            </a:extLst>
          </p:cNvPr>
          <p:cNvSpPr>
            <a:spLocks noChangeAspect="1"/>
          </p:cNvSpPr>
          <p:nvPr userDrawn="1"/>
        </p:nvSpPr>
        <p:spPr>
          <a:xfrm>
            <a:off x="164810" y="246100"/>
            <a:ext cx="6528379" cy="9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2">
            <a:extLst>
              <a:ext uri="{FF2B5EF4-FFF2-40B4-BE49-F238E27FC236}">
                <a16:creationId xmlns:a16="http://schemas.microsoft.com/office/drawing/2014/main" id="{D33CCD82-CFBF-1D46-B830-B38A1F085A69}"/>
              </a:ext>
            </a:extLst>
          </p:cNvPr>
          <p:cNvSpPr>
            <a:spLocks noGrp="1"/>
          </p:cNvSpPr>
          <p:nvPr>
            <p:ph type="body" sz="quarter" idx="58" hasCustomPrompt="1"/>
          </p:nvPr>
        </p:nvSpPr>
        <p:spPr>
          <a:xfrm>
            <a:off x="860495" y="749684"/>
            <a:ext cx="5435599"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WAS THE TRIGGER FOR YOUR BUSINESS OR ENTREPRENEURIAL IDEA?</a:t>
            </a:r>
          </a:p>
        </p:txBody>
      </p:sp>
      <p:sp>
        <p:nvSpPr>
          <p:cNvPr id="26" name="Text Placeholder 32">
            <a:extLst>
              <a:ext uri="{FF2B5EF4-FFF2-40B4-BE49-F238E27FC236}">
                <a16:creationId xmlns:a16="http://schemas.microsoft.com/office/drawing/2014/main" id="{AFCF0955-44BB-C947-97AA-8F87E1A5B683}"/>
              </a:ext>
            </a:extLst>
          </p:cNvPr>
          <p:cNvSpPr>
            <a:spLocks noGrp="1"/>
          </p:cNvSpPr>
          <p:nvPr>
            <p:ph type="body" sz="quarter" idx="32" hasCustomPrompt="1"/>
          </p:nvPr>
        </p:nvSpPr>
        <p:spPr>
          <a:xfrm>
            <a:off x="860496" y="1259979"/>
            <a:ext cx="5435600" cy="2743062"/>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27" name="Text Placeholder 32">
            <a:extLst>
              <a:ext uri="{FF2B5EF4-FFF2-40B4-BE49-F238E27FC236}">
                <a16:creationId xmlns:a16="http://schemas.microsoft.com/office/drawing/2014/main" id="{9FBA54E5-88DE-3B43-9EF0-3F6F62F825CA}"/>
              </a:ext>
            </a:extLst>
          </p:cNvPr>
          <p:cNvSpPr>
            <a:spLocks noGrp="1"/>
          </p:cNvSpPr>
          <p:nvPr>
            <p:ph type="body" sz="quarter" idx="59" hasCustomPrompt="1"/>
          </p:nvPr>
        </p:nvSpPr>
        <p:spPr>
          <a:xfrm>
            <a:off x="860496" y="4353334"/>
            <a:ext cx="5435600" cy="446871"/>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DOES THE BUSINESS HELP TO ADDRESS REGIONAL CLIMATE CHANGE OR SUSTAINABILITY ISSUES?</a:t>
            </a:r>
          </a:p>
        </p:txBody>
      </p:sp>
      <p:sp>
        <p:nvSpPr>
          <p:cNvPr id="28" name="Text Placeholder 32">
            <a:extLst>
              <a:ext uri="{FF2B5EF4-FFF2-40B4-BE49-F238E27FC236}">
                <a16:creationId xmlns:a16="http://schemas.microsoft.com/office/drawing/2014/main" id="{7E384DC6-F982-FD4C-8C58-09C724523927}"/>
              </a:ext>
            </a:extLst>
          </p:cNvPr>
          <p:cNvSpPr>
            <a:spLocks noGrp="1"/>
          </p:cNvSpPr>
          <p:nvPr>
            <p:ph type="body" sz="quarter" idx="60" hasCustomPrompt="1"/>
          </p:nvPr>
        </p:nvSpPr>
        <p:spPr>
          <a:xfrm>
            <a:off x="860496" y="4962100"/>
            <a:ext cx="5435600" cy="2743062"/>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22" name="Text">
            <a:extLst>
              <a:ext uri="{FF2B5EF4-FFF2-40B4-BE49-F238E27FC236}">
                <a16:creationId xmlns:a16="http://schemas.microsoft.com/office/drawing/2014/main" id="{73613D30-3235-E447-A7D0-F54C19B8F994}"/>
              </a:ext>
            </a:extLst>
          </p:cNvPr>
          <p:cNvSpPr txBox="1"/>
          <p:nvPr userDrawn="1"/>
        </p:nvSpPr>
        <p:spPr>
          <a:xfrm>
            <a:off x="6367951" y="9467418"/>
            <a:ext cx="330826" cy="136575"/>
          </a:xfrm>
          <a:prstGeom prst="rect">
            <a:avLst/>
          </a:prstGeom>
          <a:ln w="12700">
            <a:miter lim="400000"/>
          </a:ln>
          <a:extLst>
            <a:ext uri="{C572A759-6A51-4108-AA02-DFA0A04FC94B}">
              <ma14:wrappingTextBoxFlag xmlns="" xmlns:ma14="http://schemas.microsoft.com/office/mac/drawingml/2011/main" val="1"/>
            </a:ext>
          </a:extLst>
        </p:spPr>
        <p:txBody>
          <a:bodyPr lIns="14287" tIns="14287" rIns="14287" bIns="14287">
            <a:spAutoFit/>
          </a:bodyPr>
          <a:lstStyle/>
          <a:p>
            <a:pPr algn="l" defTabSz="583729">
              <a:defRPr sz="4800">
                <a:solidFill>
                  <a:srgbClr val="000000"/>
                </a:solidFill>
                <a:latin typeface="Helvetica Light"/>
                <a:ea typeface="Helvetica Light"/>
                <a:cs typeface="Helvetica Light"/>
                <a:sym typeface="Helvetica Light"/>
              </a:defRPr>
            </a:pPr>
            <a:fld id="{86CB4B4D-7CA3-9044-876B-883B54F8677D}" type="slidenum">
              <a:rPr sz="700" b="0" i="0">
                <a:solidFill>
                  <a:srgbClr val="027354"/>
                </a:solidFill>
                <a:latin typeface="Gotham Book" pitchFamily="2" charset="0"/>
                <a:cs typeface="Gotham Book" pitchFamily="2" charset="0"/>
              </a:rPr>
              <a:pPr algn="l" defTabSz="583729">
                <a:defRPr sz="4800">
                  <a:solidFill>
                    <a:srgbClr val="000000"/>
                  </a:solidFill>
                  <a:latin typeface="Helvetica Light"/>
                  <a:ea typeface="Helvetica Light"/>
                  <a:cs typeface="Helvetica Light"/>
                  <a:sym typeface="Helvetica Light"/>
                </a:defRPr>
              </a:pPr>
              <a:t>‹Nr.›</a:t>
            </a:fld>
            <a:r>
              <a:rPr sz="700" b="0" i="0" dirty="0">
                <a:solidFill>
                  <a:srgbClr val="027354"/>
                </a:solidFill>
                <a:latin typeface="Gotham Book" pitchFamily="2" charset="0"/>
                <a:cs typeface="Gotham Book" pitchFamily="2" charset="0"/>
              </a:rPr>
              <a:t>￼</a:t>
            </a:r>
          </a:p>
        </p:txBody>
      </p:sp>
      <p:grpSp>
        <p:nvGrpSpPr>
          <p:cNvPr id="23" name="Group 22">
            <a:extLst>
              <a:ext uri="{FF2B5EF4-FFF2-40B4-BE49-F238E27FC236}">
                <a16:creationId xmlns:a16="http://schemas.microsoft.com/office/drawing/2014/main" id="{E001F318-6EA1-B641-B540-9E37B4B45BFC}"/>
              </a:ext>
            </a:extLst>
          </p:cNvPr>
          <p:cNvGrpSpPr/>
          <p:nvPr userDrawn="1"/>
        </p:nvGrpSpPr>
        <p:grpSpPr>
          <a:xfrm rot="16200000">
            <a:off x="5556364" y="8423622"/>
            <a:ext cx="1724785" cy="276514"/>
            <a:chOff x="296428" y="6035883"/>
            <a:chExt cx="3143755" cy="504000"/>
          </a:xfrm>
        </p:grpSpPr>
        <p:pic>
          <p:nvPicPr>
            <p:cNvPr id="24" name="Picture 23" descr="A picture containing text&#10;&#10;Description automatically generated">
              <a:extLst>
                <a:ext uri="{FF2B5EF4-FFF2-40B4-BE49-F238E27FC236}">
                  <a16:creationId xmlns:a16="http://schemas.microsoft.com/office/drawing/2014/main" id="{22D83C19-CF86-4340-B4B7-74AD6EF797F8}"/>
                </a:ext>
              </a:extLst>
            </p:cNvPr>
            <p:cNvPicPr/>
            <p:nvPr userDrawn="1"/>
          </p:nvPicPr>
          <p:blipFill rotWithShape="1">
            <a:blip r:embed="rId2" cstate="print">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5A8AF5D1-6399-7D4F-B817-A0383D3D11F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5287" t="-1662" r="54747" b="36172"/>
            <a:stretch/>
          </p:blipFill>
          <p:spPr>
            <a:xfrm>
              <a:off x="296428" y="6035883"/>
              <a:ext cx="366916" cy="504000"/>
            </a:xfrm>
            <a:prstGeom prst="rect">
              <a:avLst/>
            </a:prstGeom>
          </p:spPr>
        </p:pic>
      </p:grpSp>
    </p:spTree>
    <p:extLst>
      <p:ext uri="{BB962C8B-B14F-4D97-AF65-F5344CB8AC3E}">
        <p14:creationId xmlns:p14="http://schemas.microsoft.com/office/powerpoint/2010/main" val="20018017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64" name="Freeform 63">
            <a:extLst>
              <a:ext uri="{FF2B5EF4-FFF2-40B4-BE49-F238E27FC236}">
                <a16:creationId xmlns:a16="http://schemas.microsoft.com/office/drawing/2014/main" id="{F776CD68-C2A4-E445-AEFE-BC8D8A14FEAC}"/>
              </a:ext>
            </a:extLst>
          </p:cNvPr>
          <p:cNvSpPr/>
          <p:nvPr userDrawn="1"/>
        </p:nvSpPr>
        <p:spPr>
          <a:xfrm rot="10800000">
            <a:off x="2688756" y="13823"/>
            <a:ext cx="4169244" cy="3512984"/>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8" name="Text Placeholder 32">
            <a:extLst>
              <a:ext uri="{FF2B5EF4-FFF2-40B4-BE49-F238E27FC236}">
                <a16:creationId xmlns:a16="http://schemas.microsoft.com/office/drawing/2014/main" id="{33BEE4FE-5CD2-784A-A8B4-90605CB4CFCA}"/>
              </a:ext>
            </a:extLst>
          </p:cNvPr>
          <p:cNvSpPr>
            <a:spLocks noGrp="1"/>
          </p:cNvSpPr>
          <p:nvPr userDrawn="1">
            <p:ph type="body" sz="quarter" idx="58" hasCustomPrompt="1"/>
          </p:nvPr>
        </p:nvSpPr>
        <p:spPr>
          <a:xfrm>
            <a:off x="886927" y="3645285"/>
            <a:ext cx="5430160"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IS YOUR PRODUCT OR SERVICE INNOVATIVE? WHAT GAP IN THE MARKETPLACE DOES IT FILL?</a:t>
            </a:r>
          </a:p>
        </p:txBody>
      </p:sp>
      <p:sp>
        <p:nvSpPr>
          <p:cNvPr id="9" name="Text Placeholder 32">
            <a:extLst>
              <a:ext uri="{FF2B5EF4-FFF2-40B4-BE49-F238E27FC236}">
                <a16:creationId xmlns:a16="http://schemas.microsoft.com/office/drawing/2014/main" id="{FBB76269-F012-7041-9A14-485785E4C4EA}"/>
              </a:ext>
            </a:extLst>
          </p:cNvPr>
          <p:cNvSpPr>
            <a:spLocks noGrp="1"/>
          </p:cNvSpPr>
          <p:nvPr userDrawn="1">
            <p:ph type="body" sz="quarter" idx="32" hasCustomPrompt="1"/>
          </p:nvPr>
        </p:nvSpPr>
        <p:spPr>
          <a:xfrm>
            <a:off x="904240" y="4155580"/>
            <a:ext cx="5412847" cy="2570340"/>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14" name="Text Placeholder 32">
            <a:extLst>
              <a:ext uri="{FF2B5EF4-FFF2-40B4-BE49-F238E27FC236}">
                <a16:creationId xmlns:a16="http://schemas.microsoft.com/office/drawing/2014/main" id="{324CF796-76F4-5948-BFCB-54C8B185A452}"/>
              </a:ext>
            </a:extLst>
          </p:cNvPr>
          <p:cNvSpPr>
            <a:spLocks noGrp="1"/>
          </p:cNvSpPr>
          <p:nvPr userDrawn="1">
            <p:ph type="body" sz="quarter" idx="59" hasCustomPrompt="1"/>
          </p:nvPr>
        </p:nvSpPr>
        <p:spPr>
          <a:xfrm>
            <a:off x="3028343" y="762000"/>
            <a:ext cx="3700448" cy="1632228"/>
          </a:xfrm>
          <a:prstGeom prst="rect">
            <a:avLst/>
          </a:prstGeom>
        </p:spPr>
        <p:txBody>
          <a:bodyPr anchor="ctr">
            <a:noAutofit/>
          </a:bodyPr>
          <a:lstStyle>
            <a:lvl1pPr marL="0" indent="0" algn="ctr">
              <a:lnSpc>
                <a:spcPts val="1420"/>
              </a:lnSpc>
              <a:spcBef>
                <a:spcPts val="0"/>
              </a:spcBef>
              <a:buNone/>
              <a:defRPr lang="en-IE" sz="1600" b="0" i="1"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a:t>
            </a:r>
          </a:p>
        </p:txBody>
      </p:sp>
      <p:sp>
        <p:nvSpPr>
          <p:cNvPr id="15" name="Text Placeholder 32">
            <a:extLst>
              <a:ext uri="{FF2B5EF4-FFF2-40B4-BE49-F238E27FC236}">
                <a16:creationId xmlns:a16="http://schemas.microsoft.com/office/drawing/2014/main" id="{5F5884D1-DF59-0843-9DF4-2EAB3C8539B7}"/>
              </a:ext>
            </a:extLst>
          </p:cNvPr>
          <p:cNvSpPr>
            <a:spLocks noGrp="1"/>
          </p:cNvSpPr>
          <p:nvPr>
            <p:ph type="body" sz="quarter" idx="60" hasCustomPrompt="1"/>
          </p:nvPr>
        </p:nvSpPr>
        <p:spPr>
          <a:xfrm rot="10800000">
            <a:off x="3629138" y="-184166"/>
            <a:ext cx="2522147" cy="216147"/>
          </a:xfrm>
          <a:prstGeom prst="rect">
            <a:avLst/>
          </a:prstGeom>
        </p:spPr>
        <p:txBody>
          <a:bodyPr anchor="t">
            <a:noAutofit/>
          </a:bodyPr>
          <a:lstStyle>
            <a:lvl1pPr marL="0" indent="0" algn="ctr">
              <a:lnSpc>
                <a:spcPts val="1420"/>
              </a:lnSpc>
              <a:spcBef>
                <a:spcPts val="0"/>
              </a:spcBef>
              <a:buNone/>
              <a:defRPr lang="en-IE" sz="14000" b="1" i="0" u="none" strike="noStrike" smtClean="0">
                <a:solidFill>
                  <a:srgbClr val="40B894"/>
                </a:solidFill>
                <a:effectLst/>
                <a:latin typeface="Times" pitchFamily="2"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a:t>
            </a:r>
          </a:p>
        </p:txBody>
      </p:sp>
      <p:sp>
        <p:nvSpPr>
          <p:cNvPr id="16" name="Text Placeholder 32">
            <a:extLst>
              <a:ext uri="{FF2B5EF4-FFF2-40B4-BE49-F238E27FC236}">
                <a16:creationId xmlns:a16="http://schemas.microsoft.com/office/drawing/2014/main" id="{72D49D78-4382-FC42-9369-5633B2C84812}"/>
              </a:ext>
            </a:extLst>
          </p:cNvPr>
          <p:cNvSpPr>
            <a:spLocks noGrp="1"/>
          </p:cNvSpPr>
          <p:nvPr>
            <p:ph type="body" sz="quarter" idx="61" hasCustomPrompt="1"/>
          </p:nvPr>
        </p:nvSpPr>
        <p:spPr>
          <a:xfrm>
            <a:off x="3020576" y="1865067"/>
            <a:ext cx="3700448" cy="638015"/>
          </a:xfrm>
          <a:prstGeom prst="rect">
            <a:avLst/>
          </a:prstGeom>
        </p:spPr>
        <p:txBody>
          <a:bodyPr anchor="b">
            <a:noAutofit/>
          </a:bodyPr>
          <a:lstStyle>
            <a:lvl1pPr marL="0" indent="0" algn="ctr">
              <a:lnSpc>
                <a:spcPts val="1420"/>
              </a:lnSpc>
              <a:spcBef>
                <a:spcPts val="0"/>
              </a:spcBef>
              <a:buNone/>
              <a:defRPr lang="en-IE" sz="10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  </a:t>
            </a:r>
          </a:p>
          <a:p>
            <a:pPr lvl="0"/>
            <a:r>
              <a:rPr lang="en-GB" dirty="0"/>
              <a:t>Title</a:t>
            </a:r>
          </a:p>
        </p:txBody>
      </p:sp>
      <p:sp>
        <p:nvSpPr>
          <p:cNvPr id="17" name="Text Placeholder 32">
            <a:extLst>
              <a:ext uri="{FF2B5EF4-FFF2-40B4-BE49-F238E27FC236}">
                <a16:creationId xmlns:a16="http://schemas.microsoft.com/office/drawing/2014/main" id="{9BF8E23D-8913-7B48-9B76-2078F6270D81}"/>
              </a:ext>
            </a:extLst>
          </p:cNvPr>
          <p:cNvSpPr>
            <a:spLocks noGrp="1"/>
          </p:cNvSpPr>
          <p:nvPr userDrawn="1">
            <p:ph type="body" sz="quarter" idx="62" hasCustomPrompt="1"/>
          </p:nvPr>
        </p:nvSpPr>
        <p:spPr>
          <a:xfrm>
            <a:off x="905402" y="7106885"/>
            <a:ext cx="5430160"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WHERE DID YOU SOURCE THE MAIN SUPPORT AND RESOURCES </a:t>
            </a:r>
          </a:p>
          <a:p>
            <a:pPr lvl="0"/>
            <a:r>
              <a:rPr lang="en-GB" dirty="0"/>
              <a:t>(EG GRANTS AND OTHER SUPPORT)?</a:t>
            </a:r>
          </a:p>
        </p:txBody>
      </p:sp>
      <p:sp>
        <p:nvSpPr>
          <p:cNvPr id="18" name="Text Placeholder 32">
            <a:extLst>
              <a:ext uri="{FF2B5EF4-FFF2-40B4-BE49-F238E27FC236}">
                <a16:creationId xmlns:a16="http://schemas.microsoft.com/office/drawing/2014/main" id="{A8D20962-2E3C-3D4F-BCDF-984AC3186544}"/>
              </a:ext>
            </a:extLst>
          </p:cNvPr>
          <p:cNvSpPr>
            <a:spLocks noGrp="1"/>
          </p:cNvSpPr>
          <p:nvPr userDrawn="1">
            <p:ph type="body" sz="quarter" idx="63" hasCustomPrompt="1"/>
          </p:nvPr>
        </p:nvSpPr>
        <p:spPr>
          <a:xfrm>
            <a:off x="922715" y="7617180"/>
            <a:ext cx="5412847" cy="1526820"/>
          </a:xfrm>
          <a:prstGeom prst="rect">
            <a:avLst/>
          </a:prstGeom>
        </p:spPr>
        <p:txBody>
          <a:bodyPr numCol="1" spcCol="288000" anchor="t">
            <a:noAutofit/>
          </a:bodyPr>
          <a:lstStyle>
            <a:lvl1pPr marL="171450" indent="-171450" algn="just">
              <a:lnSpc>
                <a:spcPct val="100000"/>
              </a:lnSpc>
              <a:spcBef>
                <a:spcPts val="0"/>
              </a:spcBef>
              <a:buClr>
                <a:srgbClr val="40B894"/>
              </a:buClr>
              <a:buFont typeface="Arial" panose="020B0604020202020204" pitchFamily="34" charset="0"/>
              <a:buChar char="•"/>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5" name="Freeform 84">
            <a:extLst>
              <a:ext uri="{FF2B5EF4-FFF2-40B4-BE49-F238E27FC236}">
                <a16:creationId xmlns:a16="http://schemas.microsoft.com/office/drawing/2014/main" id="{BFD06CE0-CF76-8445-A4B3-8C8E5515C017}"/>
              </a:ext>
            </a:extLst>
          </p:cNvPr>
          <p:cNvSpPr/>
          <p:nvPr userDrawn="1"/>
        </p:nvSpPr>
        <p:spPr>
          <a:xfrm rot="10800000">
            <a:off x="0" y="1517887"/>
            <a:ext cx="3983218" cy="1632229"/>
          </a:xfrm>
          <a:custGeom>
            <a:avLst/>
            <a:gdLst>
              <a:gd name="connsiteX0" fmla="*/ 4284486 w 4284486"/>
              <a:gd name="connsiteY0" fmla="*/ 1632229 h 1632229"/>
              <a:gd name="connsiteX1" fmla="*/ 4284485 w 4284486"/>
              <a:gd name="connsiteY1" fmla="*/ 1632229 h 1632229"/>
              <a:gd name="connsiteX2" fmla="*/ 4284485 w 4284486"/>
              <a:gd name="connsiteY2" fmla="*/ 208505 h 1632229"/>
              <a:gd name="connsiteX3" fmla="*/ 260907 w 4284486"/>
              <a:gd name="connsiteY3" fmla="*/ 1149827 h 1632229"/>
              <a:gd name="connsiteX4" fmla="*/ 0 w 4284486"/>
              <a:gd name="connsiteY4" fmla="*/ 361066 h 1632229"/>
              <a:gd name="connsiteX5" fmla="*/ 4284486 w 4284486"/>
              <a:gd name="connsiteY5" fmla="*/ 0 h 16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4486" h="1632229">
                <a:moveTo>
                  <a:pt x="4284486" y="1632229"/>
                </a:moveTo>
                <a:lnTo>
                  <a:pt x="4284485" y="1632229"/>
                </a:lnTo>
                <a:lnTo>
                  <a:pt x="4284485" y="208505"/>
                </a:lnTo>
                <a:lnTo>
                  <a:pt x="260907" y="1149827"/>
                </a:lnTo>
                <a:lnTo>
                  <a:pt x="0" y="361066"/>
                </a:lnTo>
                <a:lnTo>
                  <a:pt x="4284486"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dirty="0"/>
          </a:p>
        </p:txBody>
      </p:sp>
      <p:sp>
        <p:nvSpPr>
          <p:cNvPr id="88" name="Picture Placeholder 87">
            <a:extLst>
              <a:ext uri="{FF2B5EF4-FFF2-40B4-BE49-F238E27FC236}">
                <a16:creationId xmlns:a16="http://schemas.microsoft.com/office/drawing/2014/main" id="{A37C3BD1-EF6C-0149-AC38-E0E18E643F0C}"/>
              </a:ext>
            </a:extLst>
          </p:cNvPr>
          <p:cNvSpPr>
            <a:spLocks noGrp="1"/>
          </p:cNvSpPr>
          <p:nvPr>
            <p:ph type="pic" sz="quarter" idx="64"/>
          </p:nvPr>
        </p:nvSpPr>
        <p:spPr>
          <a:xfrm>
            <a:off x="-26015" y="21515"/>
            <a:ext cx="3731267" cy="2996804"/>
          </a:xfrm>
          <a:custGeom>
            <a:avLst/>
            <a:gdLst>
              <a:gd name="connsiteX0" fmla="*/ 0 w 3731267"/>
              <a:gd name="connsiteY0" fmla="*/ 0 h 2996804"/>
              <a:gd name="connsiteX1" fmla="*/ 3133481 w 3731267"/>
              <a:gd name="connsiteY1" fmla="*/ 0 h 2996804"/>
              <a:gd name="connsiteX2" fmla="*/ 3726909 w 3731267"/>
              <a:gd name="connsiteY2" fmla="*/ 1988029 h 2996804"/>
              <a:gd name="connsiteX3" fmla="*/ 3731267 w 3731267"/>
              <a:gd name="connsiteY3" fmla="*/ 1989757 h 2996804"/>
              <a:gd name="connsiteX4" fmla="*/ 30819 w 3731267"/>
              <a:gd name="connsiteY4" fmla="*/ 2996804 h 299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267" h="2996804">
                <a:moveTo>
                  <a:pt x="0" y="0"/>
                </a:moveTo>
                <a:lnTo>
                  <a:pt x="3133481" y="0"/>
                </a:lnTo>
                <a:lnTo>
                  <a:pt x="3726909" y="1988029"/>
                </a:lnTo>
                <a:lnTo>
                  <a:pt x="3731267" y="1989757"/>
                </a:lnTo>
                <a:lnTo>
                  <a:pt x="30819" y="2996804"/>
                </a:lnTo>
                <a:close/>
              </a:path>
            </a:pathLst>
          </a:custGeom>
          <a:solidFill>
            <a:schemeClr val="bg1">
              <a:lumMod val="75000"/>
            </a:schemeClr>
          </a:solidFill>
        </p:spPr>
        <p:txBody>
          <a:bodyPr wrap="square">
            <a:noAutofit/>
          </a:bodyPr>
          <a:lstStyle/>
          <a:p>
            <a:endParaRPr lang="en-US" dirty="0"/>
          </a:p>
        </p:txBody>
      </p:sp>
    </p:spTree>
    <p:extLst>
      <p:ext uri="{BB962C8B-B14F-4D97-AF65-F5344CB8AC3E}">
        <p14:creationId xmlns:p14="http://schemas.microsoft.com/office/powerpoint/2010/main" val="13145156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36" name="Graphic 4">
            <a:extLst>
              <a:ext uri="{FF2B5EF4-FFF2-40B4-BE49-F238E27FC236}">
                <a16:creationId xmlns:a16="http://schemas.microsoft.com/office/drawing/2014/main" id="{165EB48F-B1F8-CE4C-A3F9-24E697F4CB2D}"/>
              </a:ext>
            </a:extLst>
          </p:cNvPr>
          <p:cNvSpPr/>
          <p:nvPr/>
        </p:nvSpPr>
        <p:spPr>
          <a:xfrm rot="5400000" flipH="1">
            <a:off x="-1633915" y="1632954"/>
            <a:ext cx="6052932" cy="2787024"/>
          </a:xfrm>
          <a:custGeom>
            <a:avLst/>
            <a:gdLst>
              <a:gd name="connsiteX0" fmla="*/ 201018 w 857755"/>
              <a:gd name="connsiteY0" fmla="*/ 169930 h 760575"/>
              <a:gd name="connsiteX1" fmla="*/ 0 w 857755"/>
              <a:gd name="connsiteY1" fmla="*/ 760575 h 760575"/>
              <a:gd name="connsiteX2" fmla="*/ 586226 w 857755"/>
              <a:gd name="connsiteY2" fmla="*/ 760575 h 760575"/>
              <a:gd name="connsiteX3" fmla="*/ 857756 w 857755"/>
              <a:gd name="connsiteY3" fmla="*/ 760342 h 760575"/>
              <a:gd name="connsiteX4" fmla="*/ 857756 w 857755"/>
              <a:gd name="connsiteY4" fmla="*/ 0 h 7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755" h="760575">
                <a:moveTo>
                  <a:pt x="201018" y="169930"/>
                </a:moveTo>
                <a:lnTo>
                  <a:pt x="0" y="760575"/>
                </a:lnTo>
                <a:lnTo>
                  <a:pt x="586226" y="760575"/>
                </a:lnTo>
                <a:lnTo>
                  <a:pt x="857756" y="760342"/>
                </a:lnTo>
                <a:lnTo>
                  <a:pt x="857756" y="0"/>
                </a:lnTo>
                <a:close/>
              </a:path>
            </a:pathLst>
          </a:custGeom>
          <a:solidFill>
            <a:srgbClr val="027354"/>
          </a:solidFill>
          <a:ln w="3893" cap="flat">
            <a:noFill/>
            <a:prstDash val="solid"/>
            <a:miter/>
          </a:ln>
        </p:spPr>
        <p:txBody>
          <a:bodyPr rtlCol="0" anchor="ctr"/>
          <a:lstStyle/>
          <a:p>
            <a:endParaRPr lang="en-US" dirty="0"/>
          </a:p>
        </p:txBody>
      </p:sp>
      <p:sp>
        <p:nvSpPr>
          <p:cNvPr id="46" name="Picture Placeholder 45">
            <a:extLst>
              <a:ext uri="{FF2B5EF4-FFF2-40B4-BE49-F238E27FC236}">
                <a16:creationId xmlns:a16="http://schemas.microsoft.com/office/drawing/2014/main" id="{D403D79B-BA1F-4C45-8E50-3134DD717D45}"/>
              </a:ext>
            </a:extLst>
          </p:cNvPr>
          <p:cNvSpPr>
            <a:spLocks noGrp="1"/>
          </p:cNvSpPr>
          <p:nvPr userDrawn="1">
            <p:ph type="pic" sz="quarter" idx="56"/>
          </p:nvPr>
        </p:nvSpPr>
        <p:spPr>
          <a:xfrm>
            <a:off x="0" y="4625750"/>
            <a:ext cx="2744153" cy="5280250"/>
          </a:xfrm>
          <a:custGeom>
            <a:avLst/>
            <a:gdLst>
              <a:gd name="connsiteX0" fmla="*/ 2143374 w 2744153"/>
              <a:gd name="connsiteY0" fmla="*/ 0 h 5280250"/>
              <a:gd name="connsiteX1" fmla="*/ 2744153 w 2744153"/>
              <a:gd name="connsiteY1" fmla="*/ 5280250 h 5280250"/>
              <a:gd name="connsiteX2" fmla="*/ 0 w 2744153"/>
              <a:gd name="connsiteY2" fmla="*/ 5280250 h 5280250"/>
              <a:gd name="connsiteX3" fmla="*/ 0 w 2744153"/>
              <a:gd name="connsiteY3" fmla="*/ 1216187 h 5280250"/>
            </a:gdLst>
            <a:ahLst/>
            <a:cxnLst>
              <a:cxn ang="0">
                <a:pos x="connsiteX0" y="connsiteY0"/>
              </a:cxn>
              <a:cxn ang="0">
                <a:pos x="connsiteX1" y="connsiteY1"/>
              </a:cxn>
              <a:cxn ang="0">
                <a:pos x="connsiteX2" y="connsiteY2"/>
              </a:cxn>
              <a:cxn ang="0">
                <a:pos x="connsiteX3" y="connsiteY3"/>
              </a:cxn>
            </a:cxnLst>
            <a:rect l="l" t="t" r="r" b="b"/>
            <a:pathLst>
              <a:path w="2744153" h="5280250">
                <a:moveTo>
                  <a:pt x="2143374" y="0"/>
                </a:moveTo>
                <a:lnTo>
                  <a:pt x="2744153" y="5280250"/>
                </a:lnTo>
                <a:lnTo>
                  <a:pt x="0" y="5280250"/>
                </a:lnTo>
                <a:lnTo>
                  <a:pt x="0" y="1216187"/>
                </a:lnTo>
                <a:close/>
              </a:path>
            </a:pathLst>
          </a:custGeom>
          <a:solidFill>
            <a:schemeClr val="bg1">
              <a:lumMod val="75000"/>
            </a:schemeClr>
          </a:solidFill>
        </p:spPr>
        <p:txBody>
          <a:bodyPr wrap="square">
            <a:noAutofit/>
          </a:bodyPr>
          <a:lstStyle>
            <a:lvl1pPr marL="0" indent="0">
              <a:buNone/>
              <a:defRPr sz="800"/>
            </a:lvl1pPr>
          </a:lstStyle>
          <a:p>
            <a:endParaRPr lang="en-US" dirty="0"/>
          </a:p>
        </p:txBody>
      </p:sp>
      <p:sp>
        <p:nvSpPr>
          <p:cNvPr id="12" name="Text Placeholder 32">
            <a:extLst>
              <a:ext uri="{FF2B5EF4-FFF2-40B4-BE49-F238E27FC236}">
                <a16:creationId xmlns:a16="http://schemas.microsoft.com/office/drawing/2014/main" id="{635796D9-A1BD-A24E-B5B9-03DBEBABEB7D}"/>
              </a:ext>
            </a:extLst>
          </p:cNvPr>
          <p:cNvSpPr>
            <a:spLocks noGrp="1"/>
          </p:cNvSpPr>
          <p:nvPr userDrawn="1">
            <p:ph type="body" sz="quarter" idx="58" hasCustomPrompt="1"/>
          </p:nvPr>
        </p:nvSpPr>
        <p:spPr>
          <a:xfrm>
            <a:off x="3545480" y="665246"/>
            <a:ext cx="2954573"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ADVICE DO YOU WISH YOU COULD HAVE ACCESSED WHEN YOU STARTED?</a:t>
            </a:r>
          </a:p>
        </p:txBody>
      </p:sp>
      <p:sp>
        <p:nvSpPr>
          <p:cNvPr id="19" name="Text Placeholder 32">
            <a:extLst>
              <a:ext uri="{FF2B5EF4-FFF2-40B4-BE49-F238E27FC236}">
                <a16:creationId xmlns:a16="http://schemas.microsoft.com/office/drawing/2014/main" id="{2914A1E6-0F5E-0149-932B-01CE4D811FEE}"/>
              </a:ext>
            </a:extLst>
          </p:cNvPr>
          <p:cNvSpPr>
            <a:spLocks noGrp="1"/>
          </p:cNvSpPr>
          <p:nvPr userDrawn="1">
            <p:ph type="body" sz="quarter" idx="32" hasCustomPrompt="1"/>
          </p:nvPr>
        </p:nvSpPr>
        <p:spPr>
          <a:xfrm>
            <a:off x="3544860" y="1175541"/>
            <a:ext cx="2955193" cy="3444100"/>
          </a:xfrm>
          <a:prstGeom prst="rect">
            <a:avLst/>
          </a:prstGeom>
        </p:spPr>
        <p:txBody>
          <a:bodyPr numCol="1"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0" name="Text Placeholder 32">
            <a:extLst>
              <a:ext uri="{FF2B5EF4-FFF2-40B4-BE49-F238E27FC236}">
                <a16:creationId xmlns:a16="http://schemas.microsoft.com/office/drawing/2014/main" id="{4B4C2603-9FDD-E54D-991B-FE51C32C2A97}"/>
              </a:ext>
            </a:extLst>
          </p:cNvPr>
          <p:cNvSpPr>
            <a:spLocks noGrp="1"/>
          </p:cNvSpPr>
          <p:nvPr userDrawn="1">
            <p:ph type="body" sz="quarter" idx="62" hasCustomPrompt="1"/>
          </p:nvPr>
        </p:nvSpPr>
        <p:spPr>
          <a:xfrm>
            <a:off x="3545480" y="5286360"/>
            <a:ext cx="2954573"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WERE THE MAIN OBSTACLES OR BARRIERS YOU ENCOUNTERED?</a:t>
            </a:r>
          </a:p>
        </p:txBody>
      </p:sp>
      <p:sp>
        <p:nvSpPr>
          <p:cNvPr id="21" name="Text Placeholder 32">
            <a:extLst>
              <a:ext uri="{FF2B5EF4-FFF2-40B4-BE49-F238E27FC236}">
                <a16:creationId xmlns:a16="http://schemas.microsoft.com/office/drawing/2014/main" id="{FBF59540-7693-9541-B3D9-E7946C5D919A}"/>
              </a:ext>
            </a:extLst>
          </p:cNvPr>
          <p:cNvSpPr>
            <a:spLocks noGrp="1"/>
          </p:cNvSpPr>
          <p:nvPr userDrawn="1">
            <p:ph type="body" sz="quarter" idx="63" hasCustomPrompt="1"/>
          </p:nvPr>
        </p:nvSpPr>
        <p:spPr>
          <a:xfrm>
            <a:off x="3544860" y="5796654"/>
            <a:ext cx="2955193" cy="3296546"/>
          </a:xfrm>
          <a:prstGeom prst="rect">
            <a:avLst/>
          </a:prstGeom>
        </p:spPr>
        <p:txBody>
          <a:bodyPr numCol="1" spcCol="288000" anchor="t">
            <a:noAutofit/>
          </a:bodyPr>
          <a:lstStyle>
            <a:lvl1pPr marL="0" indent="0" algn="just">
              <a:lnSpc>
                <a:spcPct val="100000"/>
              </a:lnSpc>
              <a:spcBef>
                <a:spcPts val="0"/>
              </a:spcBef>
              <a:buClr>
                <a:srgbClr val="C2D237"/>
              </a:buClr>
              <a:buFont typeface="Arial" panose="020B0604020202020204" pitchFamily="34" charset="0"/>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1" name="Text Placeholder 32">
            <a:extLst>
              <a:ext uri="{FF2B5EF4-FFF2-40B4-BE49-F238E27FC236}">
                <a16:creationId xmlns:a16="http://schemas.microsoft.com/office/drawing/2014/main" id="{01B00B76-94EF-7E40-A21B-7DEA07A58858}"/>
              </a:ext>
            </a:extLst>
          </p:cNvPr>
          <p:cNvSpPr>
            <a:spLocks noGrp="1"/>
          </p:cNvSpPr>
          <p:nvPr userDrawn="1">
            <p:ph type="body" sz="quarter" idx="59" hasCustomPrompt="1"/>
          </p:nvPr>
        </p:nvSpPr>
        <p:spPr>
          <a:xfrm>
            <a:off x="7767" y="1513835"/>
            <a:ext cx="2421108" cy="1632228"/>
          </a:xfrm>
          <a:prstGeom prst="rect">
            <a:avLst/>
          </a:prstGeom>
        </p:spPr>
        <p:txBody>
          <a:bodyPr anchor="ctr">
            <a:noAutofit/>
          </a:bodyPr>
          <a:lstStyle>
            <a:lvl1pPr marL="0" indent="0" algn="ctr">
              <a:lnSpc>
                <a:spcPts val="1420"/>
              </a:lnSpc>
              <a:spcBef>
                <a:spcPts val="0"/>
              </a:spcBef>
              <a:buNone/>
              <a:defRPr lang="en-IE" sz="1400" b="0" i="1" u="none" strike="noStrike" smtClean="0">
                <a:solidFill>
                  <a:schemeClr val="bg1"/>
                </a:solidFill>
                <a:effectLst/>
                <a:latin typeface="Gotham Medium" pitchFamily="2" charset="0"/>
                <a:cs typeface="Gotham Medium" pitchFamily="2"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a:t>
            </a:r>
          </a:p>
        </p:txBody>
      </p:sp>
      <p:sp>
        <p:nvSpPr>
          <p:cNvPr id="32" name="Text Placeholder 32">
            <a:extLst>
              <a:ext uri="{FF2B5EF4-FFF2-40B4-BE49-F238E27FC236}">
                <a16:creationId xmlns:a16="http://schemas.microsoft.com/office/drawing/2014/main" id="{00AD9541-5B58-DE45-8F1C-3713B970DD63}"/>
              </a:ext>
            </a:extLst>
          </p:cNvPr>
          <p:cNvSpPr>
            <a:spLocks noGrp="1"/>
          </p:cNvSpPr>
          <p:nvPr userDrawn="1">
            <p:ph type="body" sz="quarter" idx="60" hasCustomPrompt="1"/>
          </p:nvPr>
        </p:nvSpPr>
        <p:spPr>
          <a:xfrm rot="10800000">
            <a:off x="369446" y="605302"/>
            <a:ext cx="1650176" cy="216147"/>
          </a:xfrm>
          <a:prstGeom prst="rect">
            <a:avLst/>
          </a:prstGeom>
        </p:spPr>
        <p:txBody>
          <a:bodyPr anchor="t">
            <a:noAutofit/>
          </a:bodyPr>
          <a:lstStyle>
            <a:lvl1pPr marL="0" indent="0" algn="ctr">
              <a:lnSpc>
                <a:spcPts val="1420"/>
              </a:lnSpc>
              <a:spcBef>
                <a:spcPts val="0"/>
              </a:spcBef>
              <a:buNone/>
              <a:defRPr lang="en-IE" sz="14000" b="1" i="0" u="none" strike="noStrike" smtClean="0">
                <a:solidFill>
                  <a:srgbClr val="40B894"/>
                </a:solidFill>
                <a:effectLst/>
                <a:latin typeface="Times" pitchFamily="2"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a:t>
            </a:r>
          </a:p>
        </p:txBody>
      </p:sp>
      <p:sp>
        <p:nvSpPr>
          <p:cNvPr id="34" name="Text Placeholder 32">
            <a:extLst>
              <a:ext uri="{FF2B5EF4-FFF2-40B4-BE49-F238E27FC236}">
                <a16:creationId xmlns:a16="http://schemas.microsoft.com/office/drawing/2014/main" id="{B8527833-8637-B34C-9A5E-6A6FE06C3587}"/>
              </a:ext>
            </a:extLst>
          </p:cNvPr>
          <p:cNvSpPr>
            <a:spLocks noGrp="1"/>
          </p:cNvSpPr>
          <p:nvPr userDrawn="1">
            <p:ph type="body" sz="quarter" idx="61" hasCustomPrompt="1"/>
          </p:nvPr>
        </p:nvSpPr>
        <p:spPr>
          <a:xfrm>
            <a:off x="-23120" y="3933320"/>
            <a:ext cx="2421108" cy="638015"/>
          </a:xfrm>
          <a:prstGeom prst="rect">
            <a:avLst/>
          </a:prstGeom>
        </p:spPr>
        <p:txBody>
          <a:bodyPr anchor="b">
            <a:noAutofit/>
          </a:bodyPr>
          <a:lstStyle>
            <a:lvl1pPr marL="0" indent="0" algn="ctr">
              <a:lnSpc>
                <a:spcPts val="1420"/>
              </a:lnSpc>
              <a:spcBef>
                <a:spcPts val="0"/>
              </a:spcBef>
              <a:buNone/>
              <a:defRPr lang="en-IE" sz="1000" b="1" i="0" u="none" strike="noStrike" smtClean="0">
                <a:solidFill>
                  <a:schemeClr val="bg1"/>
                </a:solidFill>
                <a:effectLst/>
                <a:latin typeface="Gotham Medium" pitchFamily="2" charset="0"/>
                <a:cs typeface="Gotham Medium" pitchFamily="2"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  </a:t>
            </a:r>
          </a:p>
          <a:p>
            <a:pPr lvl="0"/>
            <a:r>
              <a:rPr lang="en-GB" dirty="0"/>
              <a:t>Title</a:t>
            </a:r>
          </a:p>
        </p:txBody>
      </p:sp>
      <p:sp>
        <p:nvSpPr>
          <p:cNvPr id="22" name="Freeform 21">
            <a:extLst>
              <a:ext uri="{FF2B5EF4-FFF2-40B4-BE49-F238E27FC236}">
                <a16:creationId xmlns:a16="http://schemas.microsoft.com/office/drawing/2014/main" id="{A755CE65-4CE0-E84F-81E1-68A6F669374B}"/>
              </a:ext>
            </a:extLst>
          </p:cNvPr>
          <p:cNvSpPr/>
          <p:nvPr userDrawn="1"/>
        </p:nvSpPr>
        <p:spPr>
          <a:xfrm rot="8949644" flipH="1">
            <a:off x="-393832" y="4628530"/>
            <a:ext cx="2688120" cy="791338"/>
          </a:xfrm>
          <a:custGeom>
            <a:avLst/>
            <a:gdLst>
              <a:gd name="connsiteX0" fmla="*/ 2688120 w 2688120"/>
              <a:gd name="connsiteY0" fmla="*/ 237499 h 791338"/>
              <a:gd name="connsiteX1" fmla="*/ 2585501 w 2688120"/>
              <a:gd name="connsiteY1" fmla="*/ 108451 h 791338"/>
              <a:gd name="connsiteX2" fmla="*/ 0 w 2688120"/>
              <a:gd name="connsiteY2" fmla="*/ 0 h 791338"/>
              <a:gd name="connsiteX3" fmla="*/ 472467 w 2688120"/>
              <a:gd name="connsiteY3" fmla="*/ 791338 h 791338"/>
              <a:gd name="connsiteX4" fmla="*/ 2688120 w 2688120"/>
              <a:gd name="connsiteY4" fmla="*/ 237499 h 79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120" h="791338">
                <a:moveTo>
                  <a:pt x="2688120" y="237499"/>
                </a:moveTo>
                <a:lnTo>
                  <a:pt x="2585501" y="108451"/>
                </a:lnTo>
                <a:lnTo>
                  <a:pt x="0" y="0"/>
                </a:lnTo>
                <a:lnTo>
                  <a:pt x="472467" y="791338"/>
                </a:lnTo>
                <a:lnTo>
                  <a:pt x="2688120" y="237499"/>
                </a:lnTo>
                <a:close/>
              </a:path>
            </a:pathLst>
          </a:custGeom>
          <a:solidFill>
            <a:srgbClr val="D98F89"/>
          </a:solidFill>
          <a:ln w="3893"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419948404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grpSp>
        <p:nvGrpSpPr>
          <p:cNvPr id="299" name="Group 298">
            <a:extLst>
              <a:ext uri="{FF2B5EF4-FFF2-40B4-BE49-F238E27FC236}">
                <a16:creationId xmlns:a16="http://schemas.microsoft.com/office/drawing/2014/main" id="{8198D249-F4CC-144D-AA5C-4DB5545C823F}"/>
              </a:ext>
            </a:extLst>
          </p:cNvPr>
          <p:cNvGrpSpPr/>
          <p:nvPr userDrawn="1"/>
        </p:nvGrpSpPr>
        <p:grpSpPr>
          <a:xfrm rot="5400000">
            <a:off x="-1524002" y="1533101"/>
            <a:ext cx="9906002" cy="6858000"/>
            <a:chOff x="-3" y="-1544"/>
            <a:chExt cx="12192003" cy="6859544"/>
          </a:xfrm>
        </p:grpSpPr>
        <p:sp>
          <p:nvSpPr>
            <p:cNvPr id="300" name="Rectangle 299">
              <a:extLst>
                <a:ext uri="{FF2B5EF4-FFF2-40B4-BE49-F238E27FC236}">
                  <a16:creationId xmlns:a16="http://schemas.microsoft.com/office/drawing/2014/main" id="{91ADAFE1-2F0B-9844-914E-4B7590DBDC1C}"/>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Triangle 300">
              <a:extLst>
                <a:ext uri="{FF2B5EF4-FFF2-40B4-BE49-F238E27FC236}">
                  <a16:creationId xmlns:a16="http://schemas.microsoft.com/office/drawing/2014/main" id="{8B8BE52A-9F75-724E-9EF1-3010375B6D9E}"/>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Triangle 301">
              <a:extLst>
                <a:ext uri="{FF2B5EF4-FFF2-40B4-BE49-F238E27FC236}">
                  <a16:creationId xmlns:a16="http://schemas.microsoft.com/office/drawing/2014/main" id="{174FD3E6-ABC4-2645-B029-7819E012A113}"/>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3" name="Rectangle 302">
            <a:extLst>
              <a:ext uri="{FF2B5EF4-FFF2-40B4-BE49-F238E27FC236}">
                <a16:creationId xmlns:a16="http://schemas.microsoft.com/office/drawing/2014/main" id="{F97F89F9-8491-5A45-9259-0683C73DA8B8}"/>
              </a:ext>
            </a:extLst>
          </p:cNvPr>
          <p:cNvSpPr>
            <a:spLocks noChangeAspect="1"/>
          </p:cNvSpPr>
          <p:nvPr userDrawn="1"/>
        </p:nvSpPr>
        <p:spPr>
          <a:xfrm>
            <a:off x="164810" y="246100"/>
            <a:ext cx="6528379" cy="9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2">
            <a:extLst>
              <a:ext uri="{FF2B5EF4-FFF2-40B4-BE49-F238E27FC236}">
                <a16:creationId xmlns:a16="http://schemas.microsoft.com/office/drawing/2014/main" id="{44FA6B57-9435-DA4F-92EA-EEBFA6EA3FD7}"/>
              </a:ext>
            </a:extLst>
          </p:cNvPr>
          <p:cNvSpPr>
            <a:spLocks noGrp="1"/>
          </p:cNvSpPr>
          <p:nvPr>
            <p:ph type="body" sz="quarter" idx="58" hasCustomPrompt="1"/>
          </p:nvPr>
        </p:nvSpPr>
        <p:spPr>
          <a:xfrm>
            <a:off x="860495" y="749684"/>
            <a:ext cx="5435599" cy="348400"/>
          </a:xfrm>
          <a:prstGeom prst="rect">
            <a:avLst/>
          </a:prstGeom>
        </p:spPr>
        <p:txBody>
          <a:bodyPr anchor="ctr">
            <a:noAutofit/>
          </a:bodyPr>
          <a:lstStyle>
            <a:lvl1pPr marL="0" indent="0" algn="l">
              <a:lnSpc>
                <a:spcPts val="1420"/>
              </a:lnSpc>
              <a:spcBef>
                <a:spcPts val="0"/>
              </a:spcBef>
              <a:buNone/>
              <a:defRPr lang="en-IE" sz="13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SUCCESSFUL HAS IT BEEN?</a:t>
            </a:r>
          </a:p>
        </p:txBody>
      </p:sp>
      <p:sp>
        <p:nvSpPr>
          <p:cNvPr id="8" name="Text Placeholder 32">
            <a:extLst>
              <a:ext uri="{FF2B5EF4-FFF2-40B4-BE49-F238E27FC236}">
                <a16:creationId xmlns:a16="http://schemas.microsoft.com/office/drawing/2014/main" id="{98D45B75-330F-944F-AFAD-35E39B17D769}"/>
              </a:ext>
            </a:extLst>
          </p:cNvPr>
          <p:cNvSpPr>
            <a:spLocks noGrp="1"/>
          </p:cNvSpPr>
          <p:nvPr>
            <p:ph type="body" sz="quarter" idx="32" hasCustomPrompt="1"/>
          </p:nvPr>
        </p:nvSpPr>
        <p:spPr>
          <a:xfrm>
            <a:off x="860496" y="1259979"/>
            <a:ext cx="5435600" cy="2743062"/>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9" name="Text Placeholder 32">
            <a:extLst>
              <a:ext uri="{FF2B5EF4-FFF2-40B4-BE49-F238E27FC236}">
                <a16:creationId xmlns:a16="http://schemas.microsoft.com/office/drawing/2014/main" id="{3CADD3C7-585B-D64A-A972-0F1B28F34496}"/>
              </a:ext>
            </a:extLst>
          </p:cNvPr>
          <p:cNvSpPr>
            <a:spLocks noGrp="1"/>
          </p:cNvSpPr>
          <p:nvPr>
            <p:ph type="body" sz="quarter" idx="59" hasCustomPrompt="1"/>
          </p:nvPr>
        </p:nvSpPr>
        <p:spPr>
          <a:xfrm>
            <a:off x="860496" y="4353334"/>
            <a:ext cx="5435600" cy="446871"/>
          </a:xfrm>
          <a:prstGeom prst="rect">
            <a:avLst/>
          </a:prstGeom>
        </p:spPr>
        <p:txBody>
          <a:bodyPr anchor="ctr">
            <a:noAutofit/>
          </a:bodyPr>
          <a:lstStyle>
            <a:lvl1pPr marL="0" indent="0" algn="l">
              <a:lnSpc>
                <a:spcPts val="1420"/>
              </a:lnSpc>
              <a:spcBef>
                <a:spcPts val="0"/>
              </a:spcBef>
              <a:buNone/>
              <a:defRPr lang="en-IE" sz="13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WAS SUCCESS A RESULT OF INDIVIDUAL WORK OR COLLABORATION (OR BOTH)?</a:t>
            </a:r>
          </a:p>
        </p:txBody>
      </p:sp>
      <p:sp>
        <p:nvSpPr>
          <p:cNvPr id="11" name="Text Placeholder 32">
            <a:extLst>
              <a:ext uri="{FF2B5EF4-FFF2-40B4-BE49-F238E27FC236}">
                <a16:creationId xmlns:a16="http://schemas.microsoft.com/office/drawing/2014/main" id="{81EC0B36-F7C4-3642-9625-0206CEB2A560}"/>
              </a:ext>
            </a:extLst>
          </p:cNvPr>
          <p:cNvSpPr>
            <a:spLocks noGrp="1"/>
          </p:cNvSpPr>
          <p:nvPr>
            <p:ph type="body" sz="quarter" idx="60" hasCustomPrompt="1"/>
          </p:nvPr>
        </p:nvSpPr>
        <p:spPr>
          <a:xfrm>
            <a:off x="860496" y="4962099"/>
            <a:ext cx="5435600" cy="3683921"/>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308" name="Text">
            <a:extLst>
              <a:ext uri="{FF2B5EF4-FFF2-40B4-BE49-F238E27FC236}">
                <a16:creationId xmlns:a16="http://schemas.microsoft.com/office/drawing/2014/main" id="{A57A7F56-830C-CB42-9AB3-F16FCE960592}"/>
              </a:ext>
            </a:extLst>
          </p:cNvPr>
          <p:cNvSpPr txBox="1"/>
          <p:nvPr userDrawn="1"/>
        </p:nvSpPr>
        <p:spPr>
          <a:xfrm>
            <a:off x="6367951" y="9467418"/>
            <a:ext cx="330826" cy="136575"/>
          </a:xfrm>
          <a:prstGeom prst="rect">
            <a:avLst/>
          </a:prstGeom>
          <a:ln w="12700">
            <a:miter lim="400000"/>
          </a:ln>
          <a:extLst>
            <a:ext uri="{C572A759-6A51-4108-AA02-DFA0A04FC94B}">
              <ma14:wrappingTextBoxFlag xmlns="" xmlns:ma14="http://schemas.microsoft.com/office/mac/drawingml/2011/main" val="1"/>
            </a:ext>
          </a:extLst>
        </p:spPr>
        <p:txBody>
          <a:bodyPr lIns="14287" tIns="14287" rIns="14287" bIns="14287">
            <a:spAutoFit/>
          </a:bodyPr>
          <a:lstStyle/>
          <a:p>
            <a:pPr algn="l" defTabSz="583729">
              <a:defRPr sz="4800">
                <a:solidFill>
                  <a:srgbClr val="000000"/>
                </a:solidFill>
                <a:latin typeface="Helvetica Light"/>
                <a:ea typeface="Helvetica Light"/>
                <a:cs typeface="Helvetica Light"/>
                <a:sym typeface="Helvetica Light"/>
              </a:defRPr>
            </a:pPr>
            <a:fld id="{86CB4B4D-7CA3-9044-876B-883B54F8677D}" type="slidenum">
              <a:rPr sz="700" b="0" i="0">
                <a:solidFill>
                  <a:srgbClr val="027354"/>
                </a:solidFill>
                <a:latin typeface="Gotham Book" pitchFamily="2" charset="0"/>
                <a:cs typeface="Gotham Book" pitchFamily="2" charset="0"/>
              </a:rPr>
              <a:pPr algn="l" defTabSz="583729">
                <a:defRPr sz="4800">
                  <a:solidFill>
                    <a:srgbClr val="000000"/>
                  </a:solidFill>
                  <a:latin typeface="Helvetica Light"/>
                  <a:ea typeface="Helvetica Light"/>
                  <a:cs typeface="Helvetica Light"/>
                  <a:sym typeface="Helvetica Light"/>
                </a:defRPr>
              </a:pPr>
              <a:t>‹Nr.›</a:t>
            </a:fld>
            <a:r>
              <a:rPr sz="700" b="0" i="0" dirty="0">
                <a:solidFill>
                  <a:srgbClr val="027354"/>
                </a:solidFill>
                <a:latin typeface="Gotham Book" pitchFamily="2" charset="0"/>
                <a:cs typeface="Gotham Book" pitchFamily="2" charset="0"/>
              </a:rPr>
              <a:t>￼</a:t>
            </a:r>
          </a:p>
        </p:txBody>
      </p:sp>
      <p:grpSp>
        <p:nvGrpSpPr>
          <p:cNvPr id="309" name="Group 308">
            <a:extLst>
              <a:ext uri="{FF2B5EF4-FFF2-40B4-BE49-F238E27FC236}">
                <a16:creationId xmlns:a16="http://schemas.microsoft.com/office/drawing/2014/main" id="{2FA1FC53-B616-F740-9C3F-84C1BE18CE27}"/>
              </a:ext>
            </a:extLst>
          </p:cNvPr>
          <p:cNvGrpSpPr/>
          <p:nvPr userDrawn="1"/>
        </p:nvGrpSpPr>
        <p:grpSpPr>
          <a:xfrm rot="16200000">
            <a:off x="5556364" y="8423622"/>
            <a:ext cx="1724785" cy="276514"/>
            <a:chOff x="296428" y="6035883"/>
            <a:chExt cx="3143755" cy="504000"/>
          </a:xfrm>
        </p:grpSpPr>
        <p:pic>
          <p:nvPicPr>
            <p:cNvPr id="310" name="Picture 309" descr="A picture containing text&#10;&#10;Description automatically generated">
              <a:extLst>
                <a:ext uri="{FF2B5EF4-FFF2-40B4-BE49-F238E27FC236}">
                  <a16:creationId xmlns:a16="http://schemas.microsoft.com/office/drawing/2014/main" id="{C4B12204-BDEC-9C4F-BEE0-67D8AB01CC91}"/>
                </a:ext>
              </a:extLst>
            </p:cNvPr>
            <p:cNvPicPr/>
            <p:nvPr userDrawn="1"/>
          </p:nvPicPr>
          <p:blipFill rotWithShape="1">
            <a:blip r:embed="rId2" cstate="print">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311" name="Picture 310" descr="A picture containing text&#10;&#10;Description automatically generated">
              <a:extLst>
                <a:ext uri="{FF2B5EF4-FFF2-40B4-BE49-F238E27FC236}">
                  <a16:creationId xmlns:a16="http://schemas.microsoft.com/office/drawing/2014/main" id="{75856C36-123C-B340-9180-4BAB3378B95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5287" t="-1662" r="54747" b="36172"/>
            <a:stretch/>
          </p:blipFill>
          <p:spPr>
            <a:xfrm>
              <a:off x="296428" y="6035883"/>
              <a:ext cx="366916" cy="504000"/>
            </a:xfrm>
            <a:prstGeom prst="rect">
              <a:avLst/>
            </a:prstGeom>
          </p:spPr>
        </p:pic>
      </p:grpSp>
      <p:grpSp>
        <p:nvGrpSpPr>
          <p:cNvPr id="307" name="Group 306">
            <a:extLst>
              <a:ext uri="{FF2B5EF4-FFF2-40B4-BE49-F238E27FC236}">
                <a16:creationId xmlns:a16="http://schemas.microsoft.com/office/drawing/2014/main" id="{DE55E894-45EC-6B44-B6BE-D55208E30CCE}"/>
              </a:ext>
            </a:extLst>
          </p:cNvPr>
          <p:cNvGrpSpPr/>
          <p:nvPr userDrawn="1"/>
        </p:nvGrpSpPr>
        <p:grpSpPr>
          <a:xfrm>
            <a:off x="4002488" y="9093165"/>
            <a:ext cx="2155062" cy="361637"/>
            <a:chOff x="463403" y="8636776"/>
            <a:chExt cx="2573308" cy="431822"/>
          </a:xfrm>
        </p:grpSpPr>
        <p:grpSp>
          <p:nvGrpSpPr>
            <p:cNvPr id="13" name="Graphic 76">
              <a:extLst>
                <a:ext uri="{FF2B5EF4-FFF2-40B4-BE49-F238E27FC236}">
                  <a16:creationId xmlns:a16="http://schemas.microsoft.com/office/drawing/2014/main" id="{56F7AE79-5B9D-8043-B6B0-543348C252BD}"/>
                </a:ext>
              </a:extLst>
            </p:cNvPr>
            <p:cNvGrpSpPr/>
            <p:nvPr/>
          </p:nvGrpSpPr>
          <p:grpSpPr>
            <a:xfrm>
              <a:off x="463403" y="8691062"/>
              <a:ext cx="986080" cy="214792"/>
              <a:chOff x="7942326" y="4900231"/>
              <a:chExt cx="744247" cy="162115"/>
            </a:xfrm>
          </p:grpSpPr>
          <p:sp>
            <p:nvSpPr>
              <p:cNvPr id="222" name="Freeform 221">
                <a:extLst>
                  <a:ext uri="{FF2B5EF4-FFF2-40B4-BE49-F238E27FC236}">
                    <a16:creationId xmlns:a16="http://schemas.microsoft.com/office/drawing/2014/main" id="{C4A909A1-ABD8-4949-A3E5-C6313A52B90F}"/>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223" name="Freeform 222">
                <a:extLst>
                  <a:ext uri="{FF2B5EF4-FFF2-40B4-BE49-F238E27FC236}">
                    <a16:creationId xmlns:a16="http://schemas.microsoft.com/office/drawing/2014/main" id="{C26E5BFC-6AF1-614C-B602-DACD46DE8046}"/>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dirty="0"/>
              </a:p>
            </p:txBody>
          </p:sp>
          <p:sp>
            <p:nvSpPr>
              <p:cNvPr id="224" name="Freeform 223">
                <a:extLst>
                  <a:ext uri="{FF2B5EF4-FFF2-40B4-BE49-F238E27FC236}">
                    <a16:creationId xmlns:a16="http://schemas.microsoft.com/office/drawing/2014/main" id="{E936B67F-C12E-5749-946B-B3941F7A942C}"/>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dirty="0"/>
              </a:p>
            </p:txBody>
          </p:sp>
          <p:sp>
            <p:nvSpPr>
              <p:cNvPr id="225" name="Freeform 224">
                <a:extLst>
                  <a:ext uri="{FF2B5EF4-FFF2-40B4-BE49-F238E27FC236}">
                    <a16:creationId xmlns:a16="http://schemas.microsoft.com/office/drawing/2014/main" id="{368339E0-D677-2F4D-B2B9-220AA0C7E821}"/>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dirty="0"/>
              </a:p>
            </p:txBody>
          </p:sp>
          <p:sp>
            <p:nvSpPr>
              <p:cNvPr id="226" name="Freeform 225">
                <a:extLst>
                  <a:ext uri="{FF2B5EF4-FFF2-40B4-BE49-F238E27FC236}">
                    <a16:creationId xmlns:a16="http://schemas.microsoft.com/office/drawing/2014/main" id="{874553E9-F5E4-044B-BD3E-58DAF64EA978}"/>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dirty="0"/>
              </a:p>
            </p:txBody>
          </p:sp>
          <p:sp>
            <p:nvSpPr>
              <p:cNvPr id="227" name="Freeform 226">
                <a:extLst>
                  <a:ext uri="{FF2B5EF4-FFF2-40B4-BE49-F238E27FC236}">
                    <a16:creationId xmlns:a16="http://schemas.microsoft.com/office/drawing/2014/main" id="{B6B5E9C1-AA9D-4F44-ACD5-9B69CF72F8F0}"/>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dirty="0"/>
              </a:p>
            </p:txBody>
          </p:sp>
          <p:sp>
            <p:nvSpPr>
              <p:cNvPr id="228" name="Freeform 227">
                <a:extLst>
                  <a:ext uri="{FF2B5EF4-FFF2-40B4-BE49-F238E27FC236}">
                    <a16:creationId xmlns:a16="http://schemas.microsoft.com/office/drawing/2014/main" id="{894B8860-A927-3A45-8D10-5291F5E0493F}"/>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dirty="0"/>
              </a:p>
            </p:txBody>
          </p:sp>
          <p:sp>
            <p:nvSpPr>
              <p:cNvPr id="229" name="Freeform 228">
                <a:extLst>
                  <a:ext uri="{FF2B5EF4-FFF2-40B4-BE49-F238E27FC236}">
                    <a16:creationId xmlns:a16="http://schemas.microsoft.com/office/drawing/2014/main" id="{35BDBB19-9708-5B45-99B4-9E2611C9483E}"/>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dirty="0"/>
              </a:p>
            </p:txBody>
          </p:sp>
          <p:sp>
            <p:nvSpPr>
              <p:cNvPr id="230" name="Freeform 229">
                <a:extLst>
                  <a:ext uri="{FF2B5EF4-FFF2-40B4-BE49-F238E27FC236}">
                    <a16:creationId xmlns:a16="http://schemas.microsoft.com/office/drawing/2014/main" id="{27996C4D-9FDD-BE46-936B-83F476C2BF69}"/>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dirty="0"/>
              </a:p>
            </p:txBody>
          </p:sp>
          <p:sp>
            <p:nvSpPr>
              <p:cNvPr id="231" name="Freeform 230">
                <a:extLst>
                  <a:ext uri="{FF2B5EF4-FFF2-40B4-BE49-F238E27FC236}">
                    <a16:creationId xmlns:a16="http://schemas.microsoft.com/office/drawing/2014/main" id="{588924BC-8605-3440-9685-2F3CC33259BF}"/>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dirty="0"/>
              </a:p>
            </p:txBody>
          </p:sp>
          <p:sp>
            <p:nvSpPr>
              <p:cNvPr id="232" name="Freeform 231">
                <a:extLst>
                  <a:ext uri="{FF2B5EF4-FFF2-40B4-BE49-F238E27FC236}">
                    <a16:creationId xmlns:a16="http://schemas.microsoft.com/office/drawing/2014/main" id="{6F8BEDCF-BA7B-A948-B4ED-75D9575CCBC6}"/>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dirty="0"/>
              </a:p>
            </p:txBody>
          </p:sp>
          <p:sp>
            <p:nvSpPr>
              <p:cNvPr id="233" name="Freeform 232">
                <a:extLst>
                  <a:ext uri="{FF2B5EF4-FFF2-40B4-BE49-F238E27FC236}">
                    <a16:creationId xmlns:a16="http://schemas.microsoft.com/office/drawing/2014/main" id="{0ED58CC1-B0A1-C54D-9A43-2773F0B16E7F}"/>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dirty="0"/>
              </a:p>
            </p:txBody>
          </p:sp>
          <p:sp>
            <p:nvSpPr>
              <p:cNvPr id="234" name="Freeform 233">
                <a:extLst>
                  <a:ext uri="{FF2B5EF4-FFF2-40B4-BE49-F238E27FC236}">
                    <a16:creationId xmlns:a16="http://schemas.microsoft.com/office/drawing/2014/main" id="{4129D610-57D0-9A42-BA2F-616573C58F0B}"/>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dirty="0"/>
              </a:p>
            </p:txBody>
          </p:sp>
          <p:sp>
            <p:nvSpPr>
              <p:cNvPr id="235" name="Freeform 234">
                <a:extLst>
                  <a:ext uri="{FF2B5EF4-FFF2-40B4-BE49-F238E27FC236}">
                    <a16:creationId xmlns:a16="http://schemas.microsoft.com/office/drawing/2014/main" id="{F1FFFA44-7BAB-3844-801C-49619FE97B91}"/>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dirty="0"/>
              </a:p>
            </p:txBody>
          </p:sp>
          <p:sp>
            <p:nvSpPr>
              <p:cNvPr id="236" name="Freeform 235">
                <a:extLst>
                  <a:ext uri="{FF2B5EF4-FFF2-40B4-BE49-F238E27FC236}">
                    <a16:creationId xmlns:a16="http://schemas.microsoft.com/office/drawing/2014/main" id="{B76018CC-8502-9249-81A5-64D6C76B4FEA}"/>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dirty="0"/>
              </a:p>
            </p:txBody>
          </p:sp>
          <p:sp>
            <p:nvSpPr>
              <p:cNvPr id="237" name="Freeform 236">
                <a:extLst>
                  <a:ext uri="{FF2B5EF4-FFF2-40B4-BE49-F238E27FC236}">
                    <a16:creationId xmlns:a16="http://schemas.microsoft.com/office/drawing/2014/main" id="{645F19DB-1A25-FE4C-8683-AA41C55ACAAF}"/>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dirty="0"/>
              </a:p>
            </p:txBody>
          </p:sp>
          <p:sp>
            <p:nvSpPr>
              <p:cNvPr id="238" name="Freeform 237">
                <a:extLst>
                  <a:ext uri="{FF2B5EF4-FFF2-40B4-BE49-F238E27FC236}">
                    <a16:creationId xmlns:a16="http://schemas.microsoft.com/office/drawing/2014/main" id="{62FDFFF9-D6F3-5544-B0E5-1A779591FDB5}"/>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dirty="0"/>
              </a:p>
            </p:txBody>
          </p:sp>
          <p:sp>
            <p:nvSpPr>
              <p:cNvPr id="239" name="Freeform 238">
                <a:extLst>
                  <a:ext uri="{FF2B5EF4-FFF2-40B4-BE49-F238E27FC236}">
                    <a16:creationId xmlns:a16="http://schemas.microsoft.com/office/drawing/2014/main" id="{BF7B03C7-68C4-A944-802D-4BF202176541}"/>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dirty="0"/>
              </a:p>
            </p:txBody>
          </p:sp>
          <p:sp>
            <p:nvSpPr>
              <p:cNvPr id="240" name="Freeform 239">
                <a:extLst>
                  <a:ext uri="{FF2B5EF4-FFF2-40B4-BE49-F238E27FC236}">
                    <a16:creationId xmlns:a16="http://schemas.microsoft.com/office/drawing/2014/main" id="{8467A4D6-2960-CD40-8E65-CC6205387A71}"/>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dirty="0"/>
              </a:p>
            </p:txBody>
          </p:sp>
          <p:sp>
            <p:nvSpPr>
              <p:cNvPr id="241" name="Freeform 240">
                <a:extLst>
                  <a:ext uri="{FF2B5EF4-FFF2-40B4-BE49-F238E27FC236}">
                    <a16:creationId xmlns:a16="http://schemas.microsoft.com/office/drawing/2014/main" id="{B4D62721-0556-A74C-B0BD-601C29369012}"/>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dirty="0"/>
              </a:p>
            </p:txBody>
          </p:sp>
          <p:sp>
            <p:nvSpPr>
              <p:cNvPr id="242" name="Freeform 241">
                <a:extLst>
                  <a:ext uri="{FF2B5EF4-FFF2-40B4-BE49-F238E27FC236}">
                    <a16:creationId xmlns:a16="http://schemas.microsoft.com/office/drawing/2014/main" id="{247F74B5-202A-B947-8B89-0EBCE6DF178E}"/>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dirty="0"/>
              </a:p>
            </p:txBody>
          </p:sp>
          <p:sp>
            <p:nvSpPr>
              <p:cNvPr id="243" name="Freeform 242">
                <a:extLst>
                  <a:ext uri="{FF2B5EF4-FFF2-40B4-BE49-F238E27FC236}">
                    <a16:creationId xmlns:a16="http://schemas.microsoft.com/office/drawing/2014/main" id="{5E8272B2-3058-3D42-AE0D-98E5A83FAC5C}"/>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dirty="0"/>
              </a:p>
            </p:txBody>
          </p:sp>
          <p:sp>
            <p:nvSpPr>
              <p:cNvPr id="244" name="Freeform 243">
                <a:extLst>
                  <a:ext uri="{FF2B5EF4-FFF2-40B4-BE49-F238E27FC236}">
                    <a16:creationId xmlns:a16="http://schemas.microsoft.com/office/drawing/2014/main" id="{34933072-AD6E-DD43-8984-BF13B35D7159}"/>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dirty="0"/>
              </a:p>
            </p:txBody>
          </p:sp>
          <p:sp>
            <p:nvSpPr>
              <p:cNvPr id="245" name="Freeform 244">
                <a:extLst>
                  <a:ext uri="{FF2B5EF4-FFF2-40B4-BE49-F238E27FC236}">
                    <a16:creationId xmlns:a16="http://schemas.microsoft.com/office/drawing/2014/main" id="{15A45A5C-F325-BC48-BAA4-363C241FBB0C}"/>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dirty="0"/>
              </a:p>
            </p:txBody>
          </p:sp>
          <p:sp>
            <p:nvSpPr>
              <p:cNvPr id="246" name="Freeform 245">
                <a:extLst>
                  <a:ext uri="{FF2B5EF4-FFF2-40B4-BE49-F238E27FC236}">
                    <a16:creationId xmlns:a16="http://schemas.microsoft.com/office/drawing/2014/main" id="{8AA791D2-48A0-D942-BF82-37DE27487C32}"/>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dirty="0"/>
              </a:p>
            </p:txBody>
          </p:sp>
          <p:grpSp>
            <p:nvGrpSpPr>
              <p:cNvPr id="247" name="Graphic 76">
                <a:extLst>
                  <a:ext uri="{FF2B5EF4-FFF2-40B4-BE49-F238E27FC236}">
                    <a16:creationId xmlns:a16="http://schemas.microsoft.com/office/drawing/2014/main" id="{6729A4A1-58D9-0F40-A71A-85EE69477FB3}"/>
                  </a:ext>
                </a:extLst>
              </p:cNvPr>
              <p:cNvGrpSpPr/>
              <p:nvPr/>
            </p:nvGrpSpPr>
            <p:grpSpPr>
              <a:xfrm>
                <a:off x="8206877" y="4909375"/>
                <a:ext cx="365840" cy="45338"/>
                <a:chOff x="8206877" y="4909375"/>
                <a:chExt cx="365840" cy="45338"/>
              </a:xfrm>
              <a:solidFill>
                <a:srgbClr val="23509E"/>
              </a:solidFill>
            </p:grpSpPr>
            <p:sp>
              <p:nvSpPr>
                <p:cNvPr id="285" name="Freeform 284">
                  <a:extLst>
                    <a:ext uri="{FF2B5EF4-FFF2-40B4-BE49-F238E27FC236}">
                      <a16:creationId xmlns:a16="http://schemas.microsoft.com/office/drawing/2014/main" id="{9784845D-3B00-A945-905E-C3A41272C6F1}"/>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dirty="0"/>
                </a:p>
              </p:txBody>
            </p:sp>
            <p:sp>
              <p:nvSpPr>
                <p:cNvPr id="286" name="Freeform 285">
                  <a:extLst>
                    <a:ext uri="{FF2B5EF4-FFF2-40B4-BE49-F238E27FC236}">
                      <a16:creationId xmlns:a16="http://schemas.microsoft.com/office/drawing/2014/main" id="{28AF85F7-5EC4-0B42-853D-524026B056F8}"/>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87" name="Freeform 286">
                  <a:extLst>
                    <a:ext uri="{FF2B5EF4-FFF2-40B4-BE49-F238E27FC236}">
                      <a16:creationId xmlns:a16="http://schemas.microsoft.com/office/drawing/2014/main" id="{2E2B4A73-B067-4640-A29A-5A06A6936720}"/>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dirty="0"/>
                </a:p>
              </p:txBody>
            </p:sp>
            <p:sp>
              <p:nvSpPr>
                <p:cNvPr id="288" name="Freeform 287">
                  <a:extLst>
                    <a:ext uri="{FF2B5EF4-FFF2-40B4-BE49-F238E27FC236}">
                      <a16:creationId xmlns:a16="http://schemas.microsoft.com/office/drawing/2014/main" id="{29C14BB1-3272-B445-9210-D66FA4B05E26}"/>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dirty="0"/>
                </a:p>
              </p:txBody>
            </p:sp>
            <p:sp>
              <p:nvSpPr>
                <p:cNvPr id="289" name="Freeform 288">
                  <a:extLst>
                    <a:ext uri="{FF2B5EF4-FFF2-40B4-BE49-F238E27FC236}">
                      <a16:creationId xmlns:a16="http://schemas.microsoft.com/office/drawing/2014/main" id="{3F8E358B-CC90-A34B-8684-70E70127EE03}"/>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dirty="0"/>
                </a:p>
              </p:txBody>
            </p:sp>
            <p:sp>
              <p:nvSpPr>
                <p:cNvPr id="290" name="Freeform 289">
                  <a:extLst>
                    <a:ext uri="{FF2B5EF4-FFF2-40B4-BE49-F238E27FC236}">
                      <a16:creationId xmlns:a16="http://schemas.microsoft.com/office/drawing/2014/main" id="{7AE46461-D120-9042-8BEF-1D7E1B3AEE54}"/>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sp>
              <p:nvSpPr>
                <p:cNvPr id="291" name="Freeform 290">
                  <a:extLst>
                    <a:ext uri="{FF2B5EF4-FFF2-40B4-BE49-F238E27FC236}">
                      <a16:creationId xmlns:a16="http://schemas.microsoft.com/office/drawing/2014/main" id="{27052855-41B3-8648-B690-9405F78409F6}"/>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dirty="0"/>
                </a:p>
              </p:txBody>
            </p:sp>
            <p:sp>
              <p:nvSpPr>
                <p:cNvPr id="292" name="Freeform 291">
                  <a:extLst>
                    <a:ext uri="{FF2B5EF4-FFF2-40B4-BE49-F238E27FC236}">
                      <a16:creationId xmlns:a16="http://schemas.microsoft.com/office/drawing/2014/main" id="{B80AAB44-01C3-774B-B6F1-38D9C8E2D9A8}"/>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dirty="0"/>
                </a:p>
              </p:txBody>
            </p:sp>
            <p:sp>
              <p:nvSpPr>
                <p:cNvPr id="293" name="Freeform 292">
                  <a:extLst>
                    <a:ext uri="{FF2B5EF4-FFF2-40B4-BE49-F238E27FC236}">
                      <a16:creationId xmlns:a16="http://schemas.microsoft.com/office/drawing/2014/main" id="{4D75678D-0CB8-1E47-A53F-CA1886CBEEF0}"/>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dirty="0"/>
                </a:p>
              </p:txBody>
            </p:sp>
            <p:sp>
              <p:nvSpPr>
                <p:cNvPr id="294" name="Freeform 293">
                  <a:extLst>
                    <a:ext uri="{FF2B5EF4-FFF2-40B4-BE49-F238E27FC236}">
                      <a16:creationId xmlns:a16="http://schemas.microsoft.com/office/drawing/2014/main" id="{B8B05C28-2921-BF4D-807A-DC3D792979B9}"/>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dirty="0"/>
                </a:p>
              </p:txBody>
            </p:sp>
            <p:sp>
              <p:nvSpPr>
                <p:cNvPr id="295" name="Freeform 294">
                  <a:extLst>
                    <a:ext uri="{FF2B5EF4-FFF2-40B4-BE49-F238E27FC236}">
                      <a16:creationId xmlns:a16="http://schemas.microsoft.com/office/drawing/2014/main" id="{4CB18BDE-3AE8-B945-B7D1-E8FBCB4C45C3}"/>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dirty="0"/>
                </a:p>
              </p:txBody>
            </p:sp>
            <p:sp>
              <p:nvSpPr>
                <p:cNvPr id="296" name="Freeform 295">
                  <a:extLst>
                    <a:ext uri="{FF2B5EF4-FFF2-40B4-BE49-F238E27FC236}">
                      <a16:creationId xmlns:a16="http://schemas.microsoft.com/office/drawing/2014/main" id="{B5B18CBD-671D-ED4E-9A46-C263D63E860F}"/>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dirty="0"/>
                </a:p>
              </p:txBody>
            </p:sp>
            <p:sp>
              <p:nvSpPr>
                <p:cNvPr id="297" name="Freeform 296">
                  <a:extLst>
                    <a:ext uri="{FF2B5EF4-FFF2-40B4-BE49-F238E27FC236}">
                      <a16:creationId xmlns:a16="http://schemas.microsoft.com/office/drawing/2014/main" id="{70ABA6F7-C645-7D4A-B0AE-EB477EB203DC}"/>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98" name="Freeform 297">
                  <a:extLst>
                    <a:ext uri="{FF2B5EF4-FFF2-40B4-BE49-F238E27FC236}">
                      <a16:creationId xmlns:a16="http://schemas.microsoft.com/office/drawing/2014/main" id="{C3C9229B-B0B8-3C4B-A032-BC124C063D60}"/>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dirty="0"/>
                </a:p>
              </p:txBody>
            </p:sp>
          </p:grpSp>
          <p:grpSp>
            <p:nvGrpSpPr>
              <p:cNvPr id="248" name="Graphic 76">
                <a:extLst>
                  <a:ext uri="{FF2B5EF4-FFF2-40B4-BE49-F238E27FC236}">
                    <a16:creationId xmlns:a16="http://schemas.microsoft.com/office/drawing/2014/main" id="{9605860E-8356-0348-8277-294E96B4DE3F}"/>
                  </a:ext>
                </a:extLst>
              </p:cNvPr>
              <p:cNvGrpSpPr/>
              <p:nvPr/>
            </p:nvGrpSpPr>
            <p:grpSpPr>
              <a:xfrm>
                <a:off x="8208210" y="4964049"/>
                <a:ext cx="478363" cy="44672"/>
                <a:chOff x="8208210" y="4964049"/>
                <a:chExt cx="478363" cy="44672"/>
              </a:xfrm>
              <a:solidFill>
                <a:srgbClr val="23509E"/>
              </a:solidFill>
            </p:grpSpPr>
            <p:sp>
              <p:nvSpPr>
                <p:cNvPr id="268" name="Freeform 267">
                  <a:extLst>
                    <a:ext uri="{FF2B5EF4-FFF2-40B4-BE49-F238E27FC236}">
                      <a16:creationId xmlns:a16="http://schemas.microsoft.com/office/drawing/2014/main" id="{6ECC1D6A-25E8-0045-97C7-3B7191ACAFE1}"/>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69" name="Freeform 268">
                  <a:extLst>
                    <a:ext uri="{FF2B5EF4-FFF2-40B4-BE49-F238E27FC236}">
                      <a16:creationId xmlns:a16="http://schemas.microsoft.com/office/drawing/2014/main" id="{71F3DDE2-473D-F54E-BF60-F3AC71E8D231}"/>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70" name="Freeform 269">
                  <a:extLst>
                    <a:ext uri="{FF2B5EF4-FFF2-40B4-BE49-F238E27FC236}">
                      <a16:creationId xmlns:a16="http://schemas.microsoft.com/office/drawing/2014/main" id="{58697F50-76AD-DF43-A8B8-5EC72E3FB584}"/>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dirty="0"/>
                </a:p>
              </p:txBody>
            </p:sp>
            <p:sp>
              <p:nvSpPr>
                <p:cNvPr id="271" name="Freeform 270">
                  <a:extLst>
                    <a:ext uri="{FF2B5EF4-FFF2-40B4-BE49-F238E27FC236}">
                      <a16:creationId xmlns:a16="http://schemas.microsoft.com/office/drawing/2014/main" id="{7E3D6545-2968-2F4E-A13B-8F8091C063DC}"/>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dirty="0"/>
                </a:p>
              </p:txBody>
            </p:sp>
            <p:sp>
              <p:nvSpPr>
                <p:cNvPr id="272" name="Freeform 271">
                  <a:extLst>
                    <a:ext uri="{FF2B5EF4-FFF2-40B4-BE49-F238E27FC236}">
                      <a16:creationId xmlns:a16="http://schemas.microsoft.com/office/drawing/2014/main" id="{2CA71C94-E426-C048-9296-5E040659F3B8}"/>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73" name="Freeform 272">
                  <a:extLst>
                    <a:ext uri="{FF2B5EF4-FFF2-40B4-BE49-F238E27FC236}">
                      <a16:creationId xmlns:a16="http://schemas.microsoft.com/office/drawing/2014/main" id="{555DF361-D107-0044-B27B-5E54DC8FE5A1}"/>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dirty="0"/>
                </a:p>
              </p:txBody>
            </p:sp>
            <p:sp>
              <p:nvSpPr>
                <p:cNvPr id="274" name="Freeform 273">
                  <a:extLst>
                    <a:ext uri="{FF2B5EF4-FFF2-40B4-BE49-F238E27FC236}">
                      <a16:creationId xmlns:a16="http://schemas.microsoft.com/office/drawing/2014/main" id="{37D41841-42B0-7C4D-8FE9-ACF1317C99D6}"/>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dirty="0"/>
                </a:p>
              </p:txBody>
            </p:sp>
            <p:sp>
              <p:nvSpPr>
                <p:cNvPr id="275" name="Freeform 274">
                  <a:extLst>
                    <a:ext uri="{FF2B5EF4-FFF2-40B4-BE49-F238E27FC236}">
                      <a16:creationId xmlns:a16="http://schemas.microsoft.com/office/drawing/2014/main" id="{07BC7713-2170-7248-9F88-EAAD39DA2C7D}"/>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dirty="0"/>
                </a:p>
              </p:txBody>
            </p:sp>
            <p:sp>
              <p:nvSpPr>
                <p:cNvPr id="276" name="Freeform 275">
                  <a:extLst>
                    <a:ext uri="{FF2B5EF4-FFF2-40B4-BE49-F238E27FC236}">
                      <a16:creationId xmlns:a16="http://schemas.microsoft.com/office/drawing/2014/main" id="{7E11C9F5-1A17-2744-AF22-3F90292FDB35}"/>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dirty="0"/>
                </a:p>
              </p:txBody>
            </p:sp>
            <p:sp>
              <p:nvSpPr>
                <p:cNvPr id="277" name="Freeform 276">
                  <a:extLst>
                    <a:ext uri="{FF2B5EF4-FFF2-40B4-BE49-F238E27FC236}">
                      <a16:creationId xmlns:a16="http://schemas.microsoft.com/office/drawing/2014/main" id="{6E98804C-D824-9E47-AD96-CA3CBF6F53FF}"/>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78" name="Freeform 277">
                  <a:extLst>
                    <a:ext uri="{FF2B5EF4-FFF2-40B4-BE49-F238E27FC236}">
                      <a16:creationId xmlns:a16="http://schemas.microsoft.com/office/drawing/2014/main" id="{92128D6D-6C4A-5443-A367-12107B0A94C5}"/>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79" name="Freeform 278">
                  <a:extLst>
                    <a:ext uri="{FF2B5EF4-FFF2-40B4-BE49-F238E27FC236}">
                      <a16:creationId xmlns:a16="http://schemas.microsoft.com/office/drawing/2014/main" id="{272A517D-3731-CB4F-86CC-269C4161E8CE}"/>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dirty="0"/>
                </a:p>
              </p:txBody>
            </p:sp>
            <p:sp>
              <p:nvSpPr>
                <p:cNvPr id="280" name="Freeform 279">
                  <a:extLst>
                    <a:ext uri="{FF2B5EF4-FFF2-40B4-BE49-F238E27FC236}">
                      <a16:creationId xmlns:a16="http://schemas.microsoft.com/office/drawing/2014/main" id="{201A6688-5233-A64A-BC46-DAAB6092FD6E}"/>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81" name="Freeform 280">
                  <a:extLst>
                    <a:ext uri="{FF2B5EF4-FFF2-40B4-BE49-F238E27FC236}">
                      <a16:creationId xmlns:a16="http://schemas.microsoft.com/office/drawing/2014/main" id="{CA3758DB-2ED4-D946-9505-FB7B75E020E4}"/>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dirty="0"/>
                </a:p>
              </p:txBody>
            </p:sp>
            <p:sp>
              <p:nvSpPr>
                <p:cNvPr id="282" name="Freeform 281">
                  <a:extLst>
                    <a:ext uri="{FF2B5EF4-FFF2-40B4-BE49-F238E27FC236}">
                      <a16:creationId xmlns:a16="http://schemas.microsoft.com/office/drawing/2014/main" id="{5CA22BCD-CF41-FA47-A96B-862B15CAD7DE}"/>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83" name="Freeform 282">
                  <a:extLst>
                    <a:ext uri="{FF2B5EF4-FFF2-40B4-BE49-F238E27FC236}">
                      <a16:creationId xmlns:a16="http://schemas.microsoft.com/office/drawing/2014/main" id="{76DB5CE7-354E-3941-89A2-D2D2E22304AD}"/>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84" name="Freeform 283">
                  <a:extLst>
                    <a:ext uri="{FF2B5EF4-FFF2-40B4-BE49-F238E27FC236}">
                      <a16:creationId xmlns:a16="http://schemas.microsoft.com/office/drawing/2014/main" id="{A20E0A20-C139-3E4B-9DEE-0949D721D0B3}"/>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dirty="0"/>
                </a:p>
              </p:txBody>
            </p:sp>
          </p:grpSp>
          <p:grpSp>
            <p:nvGrpSpPr>
              <p:cNvPr id="249" name="Graphic 76">
                <a:extLst>
                  <a:ext uri="{FF2B5EF4-FFF2-40B4-BE49-F238E27FC236}">
                    <a16:creationId xmlns:a16="http://schemas.microsoft.com/office/drawing/2014/main" id="{4ECE15C3-D391-1B48-8E88-D2ED25071C99}"/>
                  </a:ext>
                </a:extLst>
              </p:cNvPr>
              <p:cNvGrpSpPr/>
              <p:nvPr/>
            </p:nvGrpSpPr>
            <p:grpSpPr>
              <a:xfrm>
                <a:off x="8206020" y="5017579"/>
                <a:ext cx="478077" cy="44767"/>
                <a:chOff x="8206020" y="5017579"/>
                <a:chExt cx="478077" cy="44767"/>
              </a:xfrm>
              <a:solidFill>
                <a:srgbClr val="23509E"/>
              </a:solidFill>
            </p:grpSpPr>
            <p:sp>
              <p:nvSpPr>
                <p:cNvPr id="250" name="Freeform 249">
                  <a:extLst>
                    <a:ext uri="{FF2B5EF4-FFF2-40B4-BE49-F238E27FC236}">
                      <a16:creationId xmlns:a16="http://schemas.microsoft.com/office/drawing/2014/main" id="{0294AFF1-906A-3F49-B9B8-F83B260961FC}"/>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51" name="Freeform 250">
                  <a:extLst>
                    <a:ext uri="{FF2B5EF4-FFF2-40B4-BE49-F238E27FC236}">
                      <a16:creationId xmlns:a16="http://schemas.microsoft.com/office/drawing/2014/main" id="{99CF31AC-AD20-834C-8E24-AA9A6E8B5129}"/>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dirty="0"/>
                </a:p>
              </p:txBody>
            </p:sp>
            <p:sp>
              <p:nvSpPr>
                <p:cNvPr id="252" name="Freeform 251">
                  <a:extLst>
                    <a:ext uri="{FF2B5EF4-FFF2-40B4-BE49-F238E27FC236}">
                      <a16:creationId xmlns:a16="http://schemas.microsoft.com/office/drawing/2014/main" id="{9065F48E-5142-0741-8B41-2B80890AB959}"/>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dirty="0"/>
                </a:p>
              </p:txBody>
            </p:sp>
            <p:sp>
              <p:nvSpPr>
                <p:cNvPr id="253" name="Freeform 252">
                  <a:extLst>
                    <a:ext uri="{FF2B5EF4-FFF2-40B4-BE49-F238E27FC236}">
                      <a16:creationId xmlns:a16="http://schemas.microsoft.com/office/drawing/2014/main" id="{6F2708BB-354F-7440-B85E-241058F501EC}"/>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54" name="Freeform 253">
                  <a:extLst>
                    <a:ext uri="{FF2B5EF4-FFF2-40B4-BE49-F238E27FC236}">
                      <a16:creationId xmlns:a16="http://schemas.microsoft.com/office/drawing/2014/main" id="{BFBE24F5-F40E-8841-B280-7C26F5437F22}"/>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dirty="0"/>
                </a:p>
              </p:txBody>
            </p:sp>
            <p:sp>
              <p:nvSpPr>
                <p:cNvPr id="255" name="Freeform 254">
                  <a:extLst>
                    <a:ext uri="{FF2B5EF4-FFF2-40B4-BE49-F238E27FC236}">
                      <a16:creationId xmlns:a16="http://schemas.microsoft.com/office/drawing/2014/main" id="{6D683D41-583D-0048-AD09-FA7F087CA179}"/>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D26D904A-7EBA-F84D-9151-093BB33E3497}"/>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dirty="0"/>
                </a:p>
              </p:txBody>
            </p:sp>
            <p:sp>
              <p:nvSpPr>
                <p:cNvPr id="257" name="Freeform 256">
                  <a:extLst>
                    <a:ext uri="{FF2B5EF4-FFF2-40B4-BE49-F238E27FC236}">
                      <a16:creationId xmlns:a16="http://schemas.microsoft.com/office/drawing/2014/main" id="{FAC9C6D3-B341-DD44-B6C9-E40C7D238FCA}"/>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58" name="Freeform 257">
                  <a:extLst>
                    <a:ext uri="{FF2B5EF4-FFF2-40B4-BE49-F238E27FC236}">
                      <a16:creationId xmlns:a16="http://schemas.microsoft.com/office/drawing/2014/main" id="{10C5744C-F0D3-DC43-B0F0-8605E1075CC9}"/>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59" name="Freeform 258">
                  <a:extLst>
                    <a:ext uri="{FF2B5EF4-FFF2-40B4-BE49-F238E27FC236}">
                      <a16:creationId xmlns:a16="http://schemas.microsoft.com/office/drawing/2014/main" id="{66B96ADE-DE99-6446-9A13-E26461691C49}"/>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dirty="0"/>
                </a:p>
              </p:txBody>
            </p:sp>
            <p:sp>
              <p:nvSpPr>
                <p:cNvPr id="260" name="Freeform 259">
                  <a:extLst>
                    <a:ext uri="{FF2B5EF4-FFF2-40B4-BE49-F238E27FC236}">
                      <a16:creationId xmlns:a16="http://schemas.microsoft.com/office/drawing/2014/main" id="{9A311684-71A8-9A4F-80D6-2602938A0000}"/>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dirty="0"/>
                </a:p>
              </p:txBody>
            </p:sp>
            <p:sp>
              <p:nvSpPr>
                <p:cNvPr id="261" name="Freeform 260">
                  <a:extLst>
                    <a:ext uri="{FF2B5EF4-FFF2-40B4-BE49-F238E27FC236}">
                      <a16:creationId xmlns:a16="http://schemas.microsoft.com/office/drawing/2014/main" id="{6FF318F6-E806-0F48-8F6B-D555F9127EA5}"/>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dirty="0"/>
                </a:p>
              </p:txBody>
            </p:sp>
            <p:sp>
              <p:nvSpPr>
                <p:cNvPr id="262" name="Freeform 261">
                  <a:extLst>
                    <a:ext uri="{FF2B5EF4-FFF2-40B4-BE49-F238E27FC236}">
                      <a16:creationId xmlns:a16="http://schemas.microsoft.com/office/drawing/2014/main" id="{767B22B8-60AC-8E44-8E96-44C12BBDC7EA}"/>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sp>
              <p:nvSpPr>
                <p:cNvPr id="263" name="Freeform 262">
                  <a:extLst>
                    <a:ext uri="{FF2B5EF4-FFF2-40B4-BE49-F238E27FC236}">
                      <a16:creationId xmlns:a16="http://schemas.microsoft.com/office/drawing/2014/main" id="{BCFC5803-BF0E-3144-8BDE-61B2BC7AF232}"/>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dirty="0"/>
                </a:p>
              </p:txBody>
            </p:sp>
            <p:sp>
              <p:nvSpPr>
                <p:cNvPr id="264" name="Freeform 263">
                  <a:extLst>
                    <a:ext uri="{FF2B5EF4-FFF2-40B4-BE49-F238E27FC236}">
                      <a16:creationId xmlns:a16="http://schemas.microsoft.com/office/drawing/2014/main" id="{70728014-010C-4846-BBD5-71F1D8A96A20}"/>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sp>
              <p:nvSpPr>
                <p:cNvPr id="265" name="Freeform 264">
                  <a:extLst>
                    <a:ext uri="{FF2B5EF4-FFF2-40B4-BE49-F238E27FC236}">
                      <a16:creationId xmlns:a16="http://schemas.microsoft.com/office/drawing/2014/main" id="{5B12A39E-C5B8-7C40-A4EB-AEC8E07F2222}"/>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dirty="0"/>
                </a:p>
              </p:txBody>
            </p:sp>
            <p:sp>
              <p:nvSpPr>
                <p:cNvPr id="266" name="Freeform 265">
                  <a:extLst>
                    <a:ext uri="{FF2B5EF4-FFF2-40B4-BE49-F238E27FC236}">
                      <a16:creationId xmlns:a16="http://schemas.microsoft.com/office/drawing/2014/main" id="{22BDA656-B9BF-4D41-9BB1-4A801019F2A7}"/>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67" name="Freeform 266">
                  <a:extLst>
                    <a:ext uri="{FF2B5EF4-FFF2-40B4-BE49-F238E27FC236}">
                      <a16:creationId xmlns:a16="http://schemas.microsoft.com/office/drawing/2014/main" id="{C66FBAEB-801C-7A43-B0B2-37F7CE290E26}"/>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grpSp>
        </p:grpSp>
        <p:sp>
          <p:nvSpPr>
            <p:cNvPr id="305" name="Rectangle 304">
              <a:extLst>
                <a:ext uri="{FF2B5EF4-FFF2-40B4-BE49-F238E27FC236}">
                  <a16:creationId xmlns:a16="http://schemas.microsoft.com/office/drawing/2014/main" id="{2F7FA91F-2DFB-394E-98D9-15F795DE9C9A}"/>
                </a:ext>
              </a:extLst>
            </p:cNvPr>
            <p:cNvSpPr/>
            <p:nvPr userDrawn="1"/>
          </p:nvSpPr>
          <p:spPr>
            <a:xfrm>
              <a:off x="1469056" y="8636776"/>
              <a:ext cx="1567655" cy="431822"/>
            </a:xfrm>
            <a:prstGeom prst="rect">
              <a:avLst/>
            </a:prstGeom>
          </p:spPr>
          <p:txBody>
            <a:bodyPr wrap="square">
              <a:spAutoFit/>
            </a:bodyPr>
            <a:lstStyle/>
            <a:p>
              <a:pPr algn="just"/>
              <a:r>
                <a:rPr lang="en-IE" sz="350" b="0" i="0" u="none" strike="noStrike" dirty="0">
                  <a:solidFill>
                    <a:srgbClr val="323338"/>
                  </a:solidFill>
                  <a:effectLst/>
                  <a:latin typeface="Calibri" panose="020F0502020204030204" pitchFamily="34" charset="0"/>
                  <a:cs typeface="Calibri" panose="020F0502020204030204" pitchFamily="34" charset="0"/>
                </a:rPr>
                <a:t>This programme has been funded with support from the European Commission. The author is solely responsible for this publication (communication) and the Commission accepts no responsibility for any use that may be made of the information contained therein.  2020-1-DE02-KA202-007503﻿</a:t>
              </a:r>
              <a:endParaRPr lang="en-US" sz="350" b="0" dirty="0">
                <a:latin typeface="Calibri" panose="020F0502020204030204" pitchFamily="34" charset="0"/>
                <a:cs typeface="Calibri" panose="020F0502020204030204" pitchFamily="34" charset="0"/>
              </a:endParaRPr>
            </a:p>
          </p:txBody>
        </p:sp>
      </p:grpSp>
      <p:grpSp>
        <p:nvGrpSpPr>
          <p:cNvPr id="306" name="Group 305">
            <a:extLst>
              <a:ext uri="{FF2B5EF4-FFF2-40B4-BE49-F238E27FC236}">
                <a16:creationId xmlns:a16="http://schemas.microsoft.com/office/drawing/2014/main" id="{EE591CD3-7FA5-3B41-9813-0725DCC5BF23}"/>
              </a:ext>
            </a:extLst>
          </p:cNvPr>
          <p:cNvGrpSpPr/>
          <p:nvPr userDrawn="1"/>
        </p:nvGrpSpPr>
        <p:grpSpPr>
          <a:xfrm>
            <a:off x="368816" y="9070645"/>
            <a:ext cx="3302838" cy="358072"/>
            <a:chOff x="2403038" y="8660032"/>
            <a:chExt cx="4468858" cy="484484"/>
          </a:xfrm>
        </p:grpSpPr>
        <p:pic>
          <p:nvPicPr>
            <p:cNvPr id="3" name="Picture 2">
              <a:extLst>
                <a:ext uri="{FF2B5EF4-FFF2-40B4-BE49-F238E27FC236}">
                  <a16:creationId xmlns:a16="http://schemas.microsoft.com/office/drawing/2014/main" id="{F9293BB8-F95C-7D4A-B687-3825643603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03038" y="8690503"/>
              <a:ext cx="825756" cy="423543"/>
            </a:xfrm>
            <a:prstGeom prst="rect">
              <a:avLst/>
            </a:prstGeom>
          </p:spPr>
        </p:pic>
        <p:pic>
          <p:nvPicPr>
            <p:cNvPr id="5" name="Picture 4">
              <a:extLst>
                <a:ext uri="{FF2B5EF4-FFF2-40B4-BE49-F238E27FC236}">
                  <a16:creationId xmlns:a16="http://schemas.microsoft.com/office/drawing/2014/main" id="{B3E1716E-25F4-FF4E-B709-C61523ADEF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85952" y="8741541"/>
              <a:ext cx="974657" cy="321466"/>
            </a:xfrm>
            <a:prstGeom prst="rect">
              <a:avLst/>
            </a:prstGeom>
          </p:spPr>
        </p:pic>
        <p:pic>
          <p:nvPicPr>
            <p:cNvPr id="10" name="Picture 9">
              <a:extLst>
                <a:ext uri="{FF2B5EF4-FFF2-40B4-BE49-F238E27FC236}">
                  <a16:creationId xmlns:a16="http://schemas.microsoft.com/office/drawing/2014/main" id="{8EFB39C2-FFB2-064B-AA81-9DB073F9450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49205" y="8675268"/>
              <a:ext cx="929355" cy="454013"/>
            </a:xfrm>
            <a:prstGeom prst="rect">
              <a:avLst/>
            </a:prstGeom>
          </p:spPr>
        </p:pic>
        <p:pic>
          <p:nvPicPr>
            <p:cNvPr id="27" name="Picture 26">
              <a:extLst>
                <a:ext uri="{FF2B5EF4-FFF2-40B4-BE49-F238E27FC236}">
                  <a16:creationId xmlns:a16="http://schemas.microsoft.com/office/drawing/2014/main" id="{84669604-9D81-7F44-A369-25365F610FB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78560" y="8660032"/>
              <a:ext cx="703873" cy="484484"/>
            </a:xfrm>
            <a:prstGeom prst="rect">
              <a:avLst/>
            </a:prstGeom>
          </p:spPr>
        </p:pic>
        <p:pic>
          <p:nvPicPr>
            <p:cNvPr id="33" name="Picture 32">
              <a:extLst>
                <a:ext uri="{FF2B5EF4-FFF2-40B4-BE49-F238E27FC236}">
                  <a16:creationId xmlns:a16="http://schemas.microsoft.com/office/drawing/2014/main" id="{585DCEA8-CF0F-F948-948E-0E50AD0CD76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951682" y="8724021"/>
              <a:ext cx="920214" cy="356507"/>
            </a:xfrm>
            <a:prstGeom prst="rect">
              <a:avLst/>
            </a:prstGeom>
          </p:spPr>
        </p:pic>
      </p:grpSp>
    </p:spTree>
    <p:extLst>
      <p:ext uri="{BB962C8B-B14F-4D97-AF65-F5344CB8AC3E}">
        <p14:creationId xmlns:p14="http://schemas.microsoft.com/office/powerpoint/2010/main" val="392139118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cNvSpPr txBox="1"/>
          <p:nvPr/>
        </p:nvSpPr>
        <p:spPr>
          <a:xfrm>
            <a:off x="6367951" y="9467418"/>
            <a:ext cx="330826" cy="136575"/>
          </a:xfrm>
          <a:prstGeom prst="rect">
            <a:avLst/>
          </a:prstGeom>
          <a:ln w="12700">
            <a:miter lim="400000"/>
          </a:ln>
          <a:extLst>
            <a:ext uri="{C572A759-6A51-4108-AA02-DFA0A04FC94B}">
              <ma14:wrappingTextBoxFlag xmlns="" xmlns:ma14="http://schemas.microsoft.com/office/mac/drawingml/2011/main" val="1"/>
            </a:ext>
          </a:extLst>
        </p:spPr>
        <p:txBody>
          <a:bodyPr lIns="14287" tIns="14287" rIns="14287" bIns="14287">
            <a:spAutoFit/>
          </a:bodyPr>
          <a:lstStyle/>
          <a:p>
            <a:pPr algn="l" defTabSz="583729">
              <a:defRPr sz="4800">
                <a:solidFill>
                  <a:srgbClr val="000000"/>
                </a:solidFill>
                <a:latin typeface="Helvetica Light"/>
                <a:ea typeface="Helvetica Light"/>
                <a:cs typeface="Helvetica Light"/>
                <a:sym typeface="Helvetica Light"/>
              </a:defRPr>
            </a:pPr>
            <a:fld id="{86CB4B4D-7CA3-9044-876B-883B54F8677D}" type="slidenum">
              <a:rPr sz="700" b="0" i="0">
                <a:solidFill>
                  <a:srgbClr val="027354"/>
                </a:solidFill>
                <a:latin typeface="Gotham Book" pitchFamily="2" charset="0"/>
                <a:cs typeface="Gotham Book" pitchFamily="2" charset="0"/>
              </a:rPr>
              <a:pPr algn="l" defTabSz="583729">
                <a:defRPr sz="4800">
                  <a:solidFill>
                    <a:srgbClr val="000000"/>
                  </a:solidFill>
                  <a:latin typeface="Helvetica Light"/>
                  <a:ea typeface="Helvetica Light"/>
                  <a:cs typeface="Helvetica Light"/>
                  <a:sym typeface="Helvetica Light"/>
                </a:defRPr>
              </a:pPr>
              <a:t>‹Nr.›</a:t>
            </a:fld>
            <a:r>
              <a:rPr sz="700" b="0" i="0" dirty="0">
                <a:solidFill>
                  <a:srgbClr val="027354"/>
                </a:solidFill>
                <a:latin typeface="Gotham Book" pitchFamily="2" charset="0"/>
                <a:cs typeface="Gotham Book" pitchFamily="2" charset="0"/>
              </a:rPr>
              <a:t>￼</a:t>
            </a:r>
          </a:p>
        </p:txBody>
      </p:sp>
      <p:grpSp>
        <p:nvGrpSpPr>
          <p:cNvPr id="5" name="Group 4">
            <a:extLst>
              <a:ext uri="{FF2B5EF4-FFF2-40B4-BE49-F238E27FC236}">
                <a16:creationId xmlns:a16="http://schemas.microsoft.com/office/drawing/2014/main" id="{79219B09-E497-4E44-A088-408E6A11FEB1}"/>
              </a:ext>
            </a:extLst>
          </p:cNvPr>
          <p:cNvGrpSpPr/>
          <p:nvPr userDrawn="1"/>
        </p:nvGrpSpPr>
        <p:grpSpPr>
          <a:xfrm rot="16200000">
            <a:off x="5556364" y="8423622"/>
            <a:ext cx="1724785" cy="276514"/>
            <a:chOff x="296428" y="6035883"/>
            <a:chExt cx="3143755" cy="504000"/>
          </a:xfrm>
        </p:grpSpPr>
        <p:pic>
          <p:nvPicPr>
            <p:cNvPr id="6" name="Picture 5" descr="A picture containing text&#10;&#10;Description automatically generated">
              <a:extLst>
                <a:ext uri="{FF2B5EF4-FFF2-40B4-BE49-F238E27FC236}">
                  <a16:creationId xmlns:a16="http://schemas.microsoft.com/office/drawing/2014/main" id="{C9E17E25-4412-8049-B5FE-BEDD213DD9F5}"/>
                </a:ext>
              </a:extLst>
            </p:cNvPr>
            <p:cNvPicPr/>
            <p:nvPr userDrawn="1"/>
          </p:nvPicPr>
          <p:blipFill rotWithShape="1">
            <a:blip r:embed="rId6" cstate="print">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1205F0D-3509-E94C-925E-54E4B19D535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5287" t="-1662" r="54747" b="36172"/>
            <a:stretch/>
          </p:blipFill>
          <p:spPr>
            <a:xfrm>
              <a:off x="296428" y="6035883"/>
              <a:ext cx="366916" cy="504000"/>
            </a:xfrm>
            <a:prstGeom prst="rect">
              <a:avLst/>
            </a:prstGeom>
          </p:spPr>
        </p:pic>
      </p:gr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Lst>
  <p:transition spd="med"/>
  <p:txStyles>
    <p:titleStyle>
      <a:lvl1pPr marL="0" marR="0" indent="0" algn="l" defTabSz="583729" rtl="0" latinLnBrk="0">
        <a:lnSpc>
          <a:spcPct val="80000"/>
        </a:lnSpc>
        <a:spcBef>
          <a:spcPts val="0"/>
        </a:spcBef>
        <a:spcAft>
          <a:spcPts val="0"/>
        </a:spcAft>
        <a:buClrTx/>
        <a:buSzTx/>
        <a:buFontTx/>
        <a:buNone/>
        <a:tabLst/>
        <a:defRPr sz="3222" b="0" i="0" u="none" strike="noStrike" cap="none" spc="322" baseline="0">
          <a:ln>
            <a:noFill/>
          </a:ln>
          <a:solidFill>
            <a:srgbClr val="2F355A"/>
          </a:solidFill>
          <a:uFillTx/>
          <a:latin typeface="+mn-lt"/>
          <a:ea typeface="+mn-ea"/>
          <a:cs typeface="+mn-cs"/>
          <a:sym typeface="Montserrat Bold"/>
        </a:defRPr>
      </a:lvl1pPr>
      <a:lvl2pPr marL="0" marR="0" indent="49766"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2pPr>
      <a:lvl3pPr marL="0" marR="0" indent="99532"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3pPr>
      <a:lvl4pPr marL="0" marR="0" indent="149299"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4pPr>
      <a:lvl5pPr marL="0" marR="0" indent="199065"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5pPr>
      <a:lvl6pPr marL="0" marR="0" indent="248831"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6pPr>
      <a:lvl7pPr marL="0" marR="0" indent="298597"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7pPr>
      <a:lvl8pPr marL="0" marR="0" indent="348364"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8pPr>
      <a:lvl9pPr marL="0" marR="0" indent="398130"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9pPr>
    </p:titleStyle>
    <p:bodyStyle>
      <a:lvl1pPr marL="0" marR="0" indent="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p:bodyStyle>
    <p:otherStyle>
      <a:lvl1pPr marL="0" marR="0" indent="0"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1pPr>
      <a:lvl2pPr marL="0" marR="0" indent="49766"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2pPr>
      <a:lvl3pPr marL="0" marR="0" indent="99532"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3pPr>
      <a:lvl4pPr marL="0" marR="0" indent="149299"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4pPr>
      <a:lvl5pPr marL="0" marR="0" indent="199065"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5pPr>
      <a:lvl6pPr marL="0" marR="0" indent="248831"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6pPr>
      <a:lvl7pPr marL="0" marR="0" indent="298597"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7pPr>
      <a:lvl8pPr marL="0" marR="0" indent="348364"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8pPr>
      <a:lvl9pPr marL="0" marR="0" indent="398130"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onyschocolonely.com/nl/en/our-mission" TargetMode="External"/><Relationship Id="rId3" Type="http://schemas.openxmlformats.org/officeDocument/2006/relationships/hyperlink" Target="https://www.nineandco.com/wp-content/uploads/2020/08/Nine-Co.-Duurzaamheid-strategie-nulmeting.pdf" TargetMode="External"/><Relationship Id="rId7" Type="http://schemas.openxmlformats.org/officeDocument/2006/relationships/hyperlink" Target="https://www.nineandco.com/wp-content/uploads/2021/07/NINECO.-impact-report-2020.pdf" TargetMode="External"/><Relationship Id="rId12" Type="http://schemas.openxmlformats.org/officeDocument/2006/relationships/image" Target="../media/image10.jpeg"/><Relationship Id="rId2" Type="http://schemas.openxmlformats.org/officeDocument/2006/relationships/hyperlink" Target="https://www.nineandco.com/en/" TargetMode="External"/><Relationship Id="rId1" Type="http://schemas.openxmlformats.org/officeDocument/2006/relationships/slideLayout" Target="../slideLayouts/slideLayout1.xml"/><Relationship Id="rId6" Type="http://schemas.openxmlformats.org/officeDocument/2006/relationships/hyperlink" Target="https://www.marliesdekkers.com/on/demandware.static/-/Library-Sites-Library-Universal/default/dw739f428c/press/CSR/CSR_marliesldekkers_2019_v5.pdf" TargetMode="External"/><Relationship Id="rId11" Type="http://schemas.openxmlformats.org/officeDocument/2006/relationships/image" Target="../media/image9.jpg"/><Relationship Id="rId5" Type="http://schemas.openxmlformats.org/officeDocument/2006/relationships/hyperlink" Target="https://www.marliesdekkers.com/en-nl/home" TargetMode="External"/><Relationship Id="rId10" Type="http://schemas.openxmlformats.org/officeDocument/2006/relationships/image" Target="../media/image8.png"/><Relationship Id="rId4" Type="http://schemas.openxmlformats.org/officeDocument/2006/relationships/hyperlink" Target="https://tonyschocolonely.com/nl/en" TargetMode="External"/><Relationship Id="rId9" Type="http://schemas.openxmlformats.org/officeDocument/2006/relationships/hyperlink" Target="https://www.marliesdekkers.com/en-nl/sustainability.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imvoconvenanten.nl/nl/kleding-en-textiel" TargetMode="External"/><Relationship Id="rId2" Type="http://schemas.openxmlformats.org/officeDocument/2006/relationships/hyperlink" Target="https://www.nineandco.com/en/mvo-op-het-hoofdkantoor/#happy_en_betrokken_medewerkers"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amfori.org/content/amfori-bsci"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business.gov.nl/regulation/corporate-social-responsibility/" TargetMode="External"/><Relationship Id="rId7" Type="http://schemas.openxmlformats.org/officeDocument/2006/relationships/image" Target="../media/image8.png"/><Relationship Id="rId2" Type="http://schemas.openxmlformats.org/officeDocument/2006/relationships/hyperlink" Target="https://business.gov.nl/overview/" TargetMode="Externa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a:extLst>
              <a:ext uri="{FF2B5EF4-FFF2-40B4-BE49-F238E27FC236}">
                <a16:creationId xmlns:a16="http://schemas.microsoft.com/office/drawing/2014/main" id="{DA13D70D-1347-E341-BABF-497F6DB73F21}"/>
              </a:ext>
            </a:extLst>
          </p:cNvPr>
          <p:cNvCxnSpPr>
            <a:cxnSpLocks/>
          </p:cNvCxnSpPr>
          <p:nvPr/>
        </p:nvCxnSpPr>
        <p:spPr>
          <a:xfrm flipH="1">
            <a:off x="692940" y="2897670"/>
            <a:ext cx="5924095" cy="0"/>
          </a:xfrm>
          <a:prstGeom prst="line">
            <a:avLst/>
          </a:prstGeom>
          <a:ln w="12700">
            <a:solidFill>
              <a:srgbClr val="40B894"/>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5A12568-AA8A-FD48-B41C-E585D0F66557}"/>
              </a:ext>
            </a:extLst>
          </p:cNvPr>
          <p:cNvSpPr>
            <a:spLocks noGrp="1"/>
          </p:cNvSpPr>
          <p:nvPr>
            <p:ph type="body" sz="quarter" idx="32"/>
          </p:nvPr>
        </p:nvSpPr>
        <p:spPr>
          <a:xfrm>
            <a:off x="794098" y="3016938"/>
            <a:ext cx="5435600" cy="1893277"/>
          </a:xfrm>
        </p:spPr>
        <p:txBody>
          <a:bodyPr numCol="1"/>
          <a:lstStyle/>
          <a:p>
            <a:pPr marL="0" indent="0">
              <a:buNone/>
            </a:pP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2"/>
              </a:rPr>
              <a:t>NINE &amp; Co </a:t>
            </a:r>
            <a:r>
              <a:rPr lang="de-D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hat ein ganzes Dokument erstellt, in dem sie ihre </a:t>
            </a:r>
            <a:r>
              <a:rPr lang="en-IE" sz="1400" dirty="0">
                <a:ea typeface="+mn-ea"/>
                <a:sym typeface="Helvetica Light"/>
                <a:hlinkClick r:id="rId3"/>
              </a:rPr>
              <a:t>CSR </a:t>
            </a:r>
            <a:r>
              <a:rPr lang="en-IE" sz="1400" dirty="0" err="1">
                <a:ea typeface="+mn-ea"/>
                <a:sym typeface="Helvetica Light"/>
                <a:hlinkClick r:id="rId3"/>
              </a:rPr>
              <a:t>Strategie</a:t>
            </a:r>
            <a:r>
              <a:rPr lang="en-IE" sz="1400" dirty="0">
                <a:ea typeface="+mn-ea"/>
                <a:sym typeface="Helvetica Light"/>
                <a:hlinkClick r:id="rId3"/>
              </a:rPr>
              <a:t> </a:t>
            </a:r>
            <a:r>
              <a:rPr lang="de-DE" sz="1400" dirty="0">
                <a:ea typeface="+mn-ea"/>
                <a:sym typeface="Helvetica Light"/>
              </a:rPr>
              <a:t>ihren CSR-Rahmen sowie die Aktionspläne zur Erreichung ihrer Ziele darlegen.</a:t>
            </a:r>
          </a:p>
          <a:p>
            <a:pPr marL="0" indent="0">
              <a:buNone/>
            </a:pPr>
            <a:endParaRPr lang="de-DE" sz="1400" dirty="0">
              <a:ea typeface="+mn-ea"/>
              <a:sym typeface="Helvetica Light"/>
            </a:endParaRPr>
          </a:p>
          <a:p>
            <a:pPr marL="0" indent="0">
              <a:buNone/>
            </a:pPr>
            <a:r>
              <a:rPr lang="de-DE" sz="1400" dirty="0">
                <a:ea typeface="+mn-ea"/>
                <a:sym typeface="Helvetica Light"/>
              </a:rPr>
              <a:t>Ihre Ziele umfassen:</a:t>
            </a:r>
          </a:p>
          <a:p>
            <a:pPr marL="0" indent="0">
              <a:buNone/>
            </a:pPr>
            <a:r>
              <a:rPr lang="de-DE" sz="1400" dirty="0">
                <a:ea typeface="+mn-ea"/>
                <a:sym typeface="Helvetica Light"/>
              </a:rPr>
              <a:t>Verantwortung in der Lieferkette wahrnehmen.</a:t>
            </a:r>
          </a:p>
          <a:p>
            <a:pPr marL="0" indent="0">
              <a:buNone/>
            </a:pPr>
            <a:r>
              <a:rPr lang="de-DE" sz="1400" dirty="0">
                <a:ea typeface="+mn-ea"/>
                <a:sym typeface="Helvetica Light"/>
              </a:rPr>
              <a:t>Investitionen in die Gesundheit und Sicherheit von Müttern und Säuglingen.</a:t>
            </a:r>
          </a:p>
          <a:p>
            <a:pPr marL="0" indent="0">
              <a:buNone/>
            </a:pPr>
            <a:r>
              <a:rPr lang="de-DE" sz="1400" dirty="0">
                <a:ea typeface="+mn-ea"/>
                <a:sym typeface="Helvetica Light"/>
              </a:rPr>
              <a:t>NINE &amp; Co. als Kreislaufunternehmen ausbauen.</a:t>
            </a:r>
          </a:p>
        </p:txBody>
      </p:sp>
      <p:grpSp>
        <p:nvGrpSpPr>
          <p:cNvPr id="29" name="Group 28">
            <a:extLst>
              <a:ext uri="{FF2B5EF4-FFF2-40B4-BE49-F238E27FC236}">
                <a16:creationId xmlns:a16="http://schemas.microsoft.com/office/drawing/2014/main" id="{84D3C089-CE4E-4746-9C75-B2055BCB4E6E}"/>
              </a:ext>
            </a:extLst>
          </p:cNvPr>
          <p:cNvGrpSpPr/>
          <p:nvPr/>
        </p:nvGrpSpPr>
        <p:grpSpPr>
          <a:xfrm>
            <a:off x="243398" y="2506643"/>
            <a:ext cx="441902" cy="510295"/>
            <a:chOff x="8823055" y="3850915"/>
            <a:chExt cx="751563" cy="867883"/>
          </a:xfrm>
          <a:solidFill>
            <a:srgbClr val="027354"/>
          </a:solidFill>
        </p:grpSpPr>
        <p:sp>
          <p:nvSpPr>
            <p:cNvPr id="30" name="Freeform 29">
              <a:extLst>
                <a:ext uri="{FF2B5EF4-FFF2-40B4-BE49-F238E27FC236}">
                  <a16:creationId xmlns:a16="http://schemas.microsoft.com/office/drawing/2014/main" id="{3DF09D5B-09F4-B643-9A98-EBC093C78A52}"/>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F29E38"/>
            </a:solidFill>
            <a:ln w="9028" cap="flat">
              <a:noFill/>
              <a:prstDash val="solid"/>
              <a:miter/>
            </a:ln>
          </p:spPr>
          <p:txBody>
            <a:bodyPr rtlCol="0" anchor="ctr"/>
            <a:lstStyle/>
            <a:p>
              <a:endParaRPr lang="en-US" dirty="0"/>
            </a:p>
          </p:txBody>
        </p:sp>
        <p:grpSp>
          <p:nvGrpSpPr>
            <p:cNvPr id="31" name="Graphic 2">
              <a:extLst>
                <a:ext uri="{FF2B5EF4-FFF2-40B4-BE49-F238E27FC236}">
                  <a16:creationId xmlns:a16="http://schemas.microsoft.com/office/drawing/2014/main" id="{6ABC357D-18E0-9444-BC86-2E9AD89DEC82}"/>
                </a:ext>
              </a:extLst>
            </p:cNvPr>
            <p:cNvGrpSpPr/>
            <p:nvPr/>
          </p:nvGrpSpPr>
          <p:grpSpPr>
            <a:xfrm>
              <a:off x="8823055" y="3850915"/>
              <a:ext cx="751563" cy="867883"/>
              <a:chOff x="8823055" y="3850915"/>
              <a:chExt cx="751563" cy="867883"/>
            </a:xfrm>
            <a:grpFill/>
          </p:grpSpPr>
          <p:sp>
            <p:nvSpPr>
              <p:cNvPr id="32" name="Freeform 31">
                <a:extLst>
                  <a:ext uri="{FF2B5EF4-FFF2-40B4-BE49-F238E27FC236}">
                    <a16:creationId xmlns:a16="http://schemas.microsoft.com/office/drawing/2014/main" id="{D142C4C8-C5F1-9C4F-A8BB-857592D51D65}"/>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45463509-DC80-4A49-9153-8CF6436E62AB}"/>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3E23A08B-FED6-1D48-861D-81510F425B81}"/>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6435B1D-FB9C-A546-83CF-D48B77B0C36A}"/>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85700629-107C-8247-B864-EB2267D0B997}"/>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5E2E313B-A23E-0149-8F31-32DB2E22B64B}"/>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3F08BD82-6F58-984A-883A-0312969EFD6A}"/>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29F43358-D6DA-D640-9527-BA3027FAA0EA}"/>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5364C881-878C-FD46-9215-CFC4F87BE33B}"/>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dirty="0"/>
              </a:p>
            </p:txBody>
          </p:sp>
        </p:grpSp>
      </p:grpSp>
      <p:sp>
        <p:nvSpPr>
          <p:cNvPr id="2" name="TextBox 1">
            <a:extLst>
              <a:ext uri="{FF2B5EF4-FFF2-40B4-BE49-F238E27FC236}">
                <a16:creationId xmlns:a16="http://schemas.microsoft.com/office/drawing/2014/main" id="{A4FA3DA8-3D66-4094-B554-AA8CCFBD4004}"/>
              </a:ext>
            </a:extLst>
          </p:cNvPr>
          <p:cNvSpPr txBox="1"/>
          <p:nvPr/>
        </p:nvSpPr>
        <p:spPr>
          <a:xfrm>
            <a:off x="107575" y="236757"/>
            <a:ext cx="6615953" cy="871177"/>
          </a:xfrm>
          <a:prstGeom prst="rect">
            <a:avLst/>
          </a:prstGeom>
          <a:solidFill>
            <a:srgbClr val="02735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rPr>
              <a:t>Modul 4 - 5</a:t>
            </a:r>
          </a:p>
          <a:p>
            <a:pPr marL="0" marR="0" indent="0" algn="ctr" defTabSz="825500" rtl="0" fontAlgn="auto" latinLnBrk="0" hangingPunct="0">
              <a:lnSpc>
                <a:spcPct val="100000"/>
              </a:lnSpc>
              <a:spcBef>
                <a:spcPts val="0"/>
              </a:spcBef>
              <a:spcAft>
                <a:spcPts val="0"/>
              </a:spcAft>
              <a:buClrTx/>
              <a:buSzTx/>
              <a:buFontTx/>
              <a:buNone/>
              <a:tabLst/>
            </a:pPr>
            <a:r>
              <a:rPr lang="en-IE" sz="2400" b="1" dirty="0">
                <a:solidFill>
                  <a:schemeClr val="bg1"/>
                </a:solidFill>
                <a:latin typeface="Calibri" panose="020F0502020204030204" pitchFamily="34" charset="0"/>
                <a:cs typeface="Calibri" panose="020F0502020204030204" pitchFamily="34" charset="0"/>
              </a:rPr>
              <a:t>Management und Kultur</a:t>
            </a:r>
            <a:endParaRPr kumimoji="0" lang="en-IE"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endParaRPr>
          </a:p>
        </p:txBody>
      </p:sp>
      <p:sp>
        <p:nvSpPr>
          <p:cNvPr id="43" name="Text Placeholder 7">
            <a:extLst>
              <a:ext uri="{FF2B5EF4-FFF2-40B4-BE49-F238E27FC236}">
                <a16:creationId xmlns:a16="http://schemas.microsoft.com/office/drawing/2014/main" id="{9BEBE3E0-FC7F-4B5B-960A-5959EAACFC72}"/>
              </a:ext>
            </a:extLst>
          </p:cNvPr>
          <p:cNvSpPr txBox="1">
            <a:spLocks/>
          </p:cNvSpPr>
          <p:nvPr/>
        </p:nvSpPr>
        <p:spPr>
          <a:xfrm>
            <a:off x="822994" y="5405214"/>
            <a:ext cx="5430160" cy="348400"/>
          </a:xfrm>
          <a:prstGeom prst="rect">
            <a:avLst/>
          </a:prstGeom>
        </p:spPr>
        <p:txBody>
          <a:bodyPr anchor="ctr">
            <a:noAutofit/>
          </a:bodyPr>
          <a:lstStyle>
            <a:lvl1pPr marL="0" marR="0" indent="0" algn="l" defTabSz="583729" rtl="0" latinLnBrk="0">
              <a:lnSpc>
                <a:spcPts val="1420"/>
              </a:lnSpc>
              <a:spcBef>
                <a:spcPts val="0"/>
              </a:spcBef>
              <a:spcAft>
                <a:spcPts val="0"/>
              </a:spcAft>
              <a:buClrTx/>
              <a:buSzTx/>
              <a:buFontTx/>
              <a:buNone/>
              <a:tabLst/>
              <a:defRPr lang="en-IE" sz="1400" b="1" i="0" u="none" strike="noStrike" cap="none" spc="0" baseline="0" smtClean="0">
                <a:ln>
                  <a:noFill/>
                </a:ln>
                <a:solidFill>
                  <a:srgbClr val="027354"/>
                </a:solidFill>
                <a:effectLst/>
                <a:uFillTx/>
                <a:latin typeface="Calibri" panose="020F0502020204030204" pitchFamily="34" charset="0"/>
                <a:ea typeface="Montserrat Light"/>
                <a:cs typeface="Calibri" panose="020F0502020204030204" pitchFamily="34" charset="0"/>
                <a:sym typeface="Montserrat Light"/>
              </a:defRPr>
            </a:lvl1pPr>
            <a:lvl2pPr marL="385602"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71204"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56806"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42409"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marL="0" marR="0" lvl="0" indent="0" algn="l" defTabSz="583729" rtl="0" latinLnBrk="0">
              <a:lnSpc>
                <a:spcPct val="100000"/>
              </a:lnSpc>
              <a:buClrTx/>
              <a:buSzTx/>
              <a:buFontTx/>
              <a:buNone/>
              <a:tabLst/>
            </a:pPr>
            <a:r>
              <a:rPr lang="en-IE" dirty="0" err="1">
                <a:solidFill>
                  <a:srgbClr val="F29E38"/>
                </a:solidFill>
                <a:sym typeface="Helvetica Light"/>
              </a:rPr>
              <a:t>Ernennung</a:t>
            </a:r>
            <a:r>
              <a:rPr lang="en-IE" dirty="0">
                <a:solidFill>
                  <a:srgbClr val="F29E38"/>
                </a:solidFill>
                <a:sym typeface="Helvetica Light"/>
              </a:rPr>
              <a:t> &amp; </a:t>
            </a:r>
            <a:r>
              <a:rPr lang="en-IE" dirty="0" err="1">
                <a:solidFill>
                  <a:srgbClr val="F29E38"/>
                </a:solidFill>
                <a:sym typeface="Helvetica Light"/>
              </a:rPr>
              <a:t>Kapazität</a:t>
            </a:r>
            <a:r>
              <a:rPr lang="en-IE" dirty="0">
                <a:solidFill>
                  <a:srgbClr val="F29E38"/>
                </a:solidFill>
                <a:sym typeface="Helvetica Light"/>
              </a:rPr>
              <a:t> von CSR</a:t>
            </a:r>
          </a:p>
          <a:p>
            <a:pPr marL="0" marR="0" lvl="0" indent="0" algn="l" defTabSz="583729" rtl="0" latinLnBrk="0">
              <a:lnSpc>
                <a:spcPct val="100000"/>
              </a:lnSpc>
              <a:buClrTx/>
              <a:buSzTx/>
              <a:buFontTx/>
              <a:buNone/>
              <a:tabLst/>
            </a:pPr>
            <a:r>
              <a:rPr lang="en-IE" sz="1200" b="0" i="1" dirty="0">
                <a:sym typeface="Helvetica Light"/>
              </a:rPr>
              <a:t>(CSR-</a:t>
            </a:r>
            <a:r>
              <a:rPr lang="en-IE" sz="1200" b="0" i="1" dirty="0" err="1">
                <a:sym typeface="Helvetica Light"/>
              </a:rPr>
              <a:t>Abteilung</a:t>
            </a:r>
            <a:r>
              <a:rPr lang="en-IE" sz="1200" b="0" i="1" dirty="0">
                <a:sym typeface="Helvetica Light"/>
              </a:rPr>
              <a:t>, Team, </a:t>
            </a:r>
            <a:r>
              <a:rPr lang="en-IE" sz="1200" b="0" i="1" dirty="0" err="1">
                <a:sym typeface="Helvetica Light"/>
              </a:rPr>
              <a:t>Manager:in</a:t>
            </a:r>
            <a:r>
              <a:rPr lang="en-IE" sz="1200" b="0" i="1" dirty="0">
                <a:sym typeface="Helvetica Light"/>
              </a:rPr>
              <a:t>)</a:t>
            </a:r>
          </a:p>
        </p:txBody>
      </p:sp>
      <p:grpSp>
        <p:nvGrpSpPr>
          <p:cNvPr id="44" name="Group 43">
            <a:extLst>
              <a:ext uri="{FF2B5EF4-FFF2-40B4-BE49-F238E27FC236}">
                <a16:creationId xmlns:a16="http://schemas.microsoft.com/office/drawing/2014/main" id="{5EE7F569-73E2-4BC4-88D1-15D3EFE94910}"/>
              </a:ext>
            </a:extLst>
          </p:cNvPr>
          <p:cNvGrpSpPr/>
          <p:nvPr/>
        </p:nvGrpSpPr>
        <p:grpSpPr>
          <a:xfrm>
            <a:off x="243398" y="5594605"/>
            <a:ext cx="6580610" cy="392129"/>
            <a:chOff x="269443" y="3834676"/>
            <a:chExt cx="6580610" cy="392129"/>
          </a:xfrm>
          <a:solidFill>
            <a:srgbClr val="027354"/>
          </a:solidFill>
        </p:grpSpPr>
        <p:cxnSp>
          <p:nvCxnSpPr>
            <p:cNvPr id="45" name="Straight Connector 44">
              <a:extLst>
                <a:ext uri="{FF2B5EF4-FFF2-40B4-BE49-F238E27FC236}">
                  <a16:creationId xmlns:a16="http://schemas.microsoft.com/office/drawing/2014/main" id="{A0F9EEEF-BDC3-40C6-82B4-BB9D96451C06}"/>
                </a:ext>
              </a:extLst>
            </p:cNvPr>
            <p:cNvCxnSpPr>
              <a:cxnSpLocks/>
            </p:cNvCxnSpPr>
            <p:nvPr/>
          </p:nvCxnSpPr>
          <p:spPr>
            <a:xfrm flipH="1">
              <a:off x="726967" y="4044828"/>
              <a:ext cx="6123086" cy="0"/>
            </a:xfrm>
            <a:prstGeom prst="line">
              <a:avLst/>
            </a:prstGeom>
            <a:grpFill/>
            <a:ln w="12700">
              <a:solidFill>
                <a:srgbClr val="40B894"/>
              </a:solidFill>
            </a:ln>
          </p:spPr>
          <p:style>
            <a:lnRef idx="1">
              <a:schemeClr val="accent1"/>
            </a:lnRef>
            <a:fillRef idx="0">
              <a:schemeClr val="accent1"/>
            </a:fillRef>
            <a:effectRef idx="0">
              <a:schemeClr val="accent1"/>
            </a:effectRef>
            <a:fontRef idx="minor">
              <a:schemeClr val="tx1"/>
            </a:fontRef>
          </p:style>
        </p:cxnSp>
        <p:grpSp>
          <p:nvGrpSpPr>
            <p:cNvPr id="49" name="Graphic 3">
              <a:extLst>
                <a:ext uri="{FF2B5EF4-FFF2-40B4-BE49-F238E27FC236}">
                  <a16:creationId xmlns:a16="http://schemas.microsoft.com/office/drawing/2014/main" id="{7181A448-0FD8-4085-A774-92CCBC33CC8E}"/>
                </a:ext>
              </a:extLst>
            </p:cNvPr>
            <p:cNvGrpSpPr/>
            <p:nvPr/>
          </p:nvGrpSpPr>
          <p:grpSpPr>
            <a:xfrm>
              <a:off x="269443" y="3834676"/>
              <a:ext cx="363852" cy="392129"/>
              <a:chOff x="8697387" y="3737866"/>
              <a:chExt cx="1058709" cy="1140988"/>
            </a:xfrm>
            <a:grpFill/>
          </p:grpSpPr>
          <p:sp>
            <p:nvSpPr>
              <p:cNvPr id="54" name="Freeform 23">
                <a:extLst>
                  <a:ext uri="{FF2B5EF4-FFF2-40B4-BE49-F238E27FC236}">
                    <a16:creationId xmlns:a16="http://schemas.microsoft.com/office/drawing/2014/main" id="{43231539-F88E-4150-B08D-3A4A92E17B9A}"/>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dirty="0"/>
              </a:p>
            </p:txBody>
          </p:sp>
          <p:sp>
            <p:nvSpPr>
              <p:cNvPr id="55" name="Freeform 24">
                <a:extLst>
                  <a:ext uri="{FF2B5EF4-FFF2-40B4-BE49-F238E27FC236}">
                    <a16:creationId xmlns:a16="http://schemas.microsoft.com/office/drawing/2014/main" id="{45B1C486-2A4F-44EE-85C9-2A1F585F2598}"/>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dirty="0"/>
              </a:p>
            </p:txBody>
          </p:sp>
          <p:sp>
            <p:nvSpPr>
              <p:cNvPr id="56" name="Freeform 25">
                <a:extLst>
                  <a:ext uri="{FF2B5EF4-FFF2-40B4-BE49-F238E27FC236}">
                    <a16:creationId xmlns:a16="http://schemas.microsoft.com/office/drawing/2014/main" id="{4AD37262-FBC0-4A31-9805-69DDE7057C62}"/>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dirty="0"/>
              </a:p>
            </p:txBody>
          </p:sp>
          <p:sp>
            <p:nvSpPr>
              <p:cNvPr id="57" name="Freeform 26">
                <a:extLst>
                  <a:ext uri="{FF2B5EF4-FFF2-40B4-BE49-F238E27FC236}">
                    <a16:creationId xmlns:a16="http://schemas.microsoft.com/office/drawing/2014/main" id="{74B700BC-388D-4766-8BFA-434AABA8DDD6}"/>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dirty="0"/>
              </a:p>
            </p:txBody>
          </p:sp>
          <p:sp>
            <p:nvSpPr>
              <p:cNvPr id="58" name="Freeform 27">
                <a:extLst>
                  <a:ext uri="{FF2B5EF4-FFF2-40B4-BE49-F238E27FC236}">
                    <a16:creationId xmlns:a16="http://schemas.microsoft.com/office/drawing/2014/main" id="{3835F92B-2C66-447E-A3E8-FD339D45B507}"/>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dirty="0"/>
              </a:p>
            </p:txBody>
          </p:sp>
          <p:sp>
            <p:nvSpPr>
              <p:cNvPr id="59" name="Freeform 28">
                <a:extLst>
                  <a:ext uri="{FF2B5EF4-FFF2-40B4-BE49-F238E27FC236}">
                    <a16:creationId xmlns:a16="http://schemas.microsoft.com/office/drawing/2014/main" id="{7A8688B6-CDBA-4563-AFC0-5CF69CC73772}"/>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dirty="0"/>
              </a:p>
            </p:txBody>
          </p:sp>
          <p:sp>
            <p:nvSpPr>
              <p:cNvPr id="60" name="Freeform 29">
                <a:extLst>
                  <a:ext uri="{FF2B5EF4-FFF2-40B4-BE49-F238E27FC236}">
                    <a16:creationId xmlns:a16="http://schemas.microsoft.com/office/drawing/2014/main" id="{9EF82270-350A-4335-9498-4823F3152254}"/>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dirty="0"/>
              </a:p>
            </p:txBody>
          </p:sp>
          <p:sp>
            <p:nvSpPr>
              <p:cNvPr id="61" name="Freeform 30">
                <a:extLst>
                  <a:ext uri="{FF2B5EF4-FFF2-40B4-BE49-F238E27FC236}">
                    <a16:creationId xmlns:a16="http://schemas.microsoft.com/office/drawing/2014/main" id="{03EBEEBA-D084-4628-BD19-C6FA95B16CD7}"/>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dirty="0"/>
              </a:p>
            </p:txBody>
          </p:sp>
        </p:grpSp>
      </p:grpSp>
      <p:sp>
        <p:nvSpPr>
          <p:cNvPr id="62" name="Text Placeholder 5">
            <a:extLst>
              <a:ext uri="{FF2B5EF4-FFF2-40B4-BE49-F238E27FC236}">
                <a16:creationId xmlns:a16="http://schemas.microsoft.com/office/drawing/2014/main" id="{4D807639-2A93-428D-86DC-2A0C19E22E74}"/>
              </a:ext>
            </a:extLst>
          </p:cNvPr>
          <p:cNvSpPr txBox="1">
            <a:spLocks/>
          </p:cNvSpPr>
          <p:nvPr/>
        </p:nvSpPr>
        <p:spPr>
          <a:xfrm>
            <a:off x="816313" y="5867939"/>
            <a:ext cx="5435600" cy="3044832"/>
          </a:xfrm>
          <a:prstGeom prst="rect">
            <a:avLst/>
          </a:prstGeom>
        </p:spPr>
        <p:txBody>
          <a:bodyPr numCol="1" spcCol="288000" anchor="t">
            <a:noAutofit/>
          </a:bodyPr>
          <a:lstStyle>
            <a:lvl1pPr marL="0" marR="0" indent="0" algn="just" defTabSz="583729"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Calibri" panose="020F0502020204030204" pitchFamily="34" charset="0"/>
                <a:ea typeface="Montserrat Light"/>
                <a:cs typeface="Calibri" panose="020F0502020204030204" pitchFamily="34" charset="0"/>
                <a:sym typeface="Montserrat Light"/>
              </a:defRPr>
            </a:lvl1pPr>
            <a:lvl2pPr marL="377967"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55934"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33901"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11869"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marL="0" indent="0">
              <a:buNone/>
            </a:pP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4"/>
              </a:rPr>
              <a:t>Tony’s </a:t>
            </a:r>
            <a:r>
              <a:rPr lang="en-IE"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hlinkClick r:id="rId4"/>
              </a:rPr>
              <a:t>Chocolonely</a:t>
            </a: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4"/>
              </a:rPr>
              <a:t> </a:t>
            </a:r>
            <a:r>
              <a:rPr lang="de-D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verfügt über eine Impact-Abteilung mit einem Head of Impact, der sich für die Verbesserung der Lebensbedingungen der Kakaobauern einsetzt und dabei die fünf Beschaffungsprinzipien der Marke befolgt: Stärkung der Bauern, langfristige Beziehungen, Investitionen in Qualität und Produktivität, rückverfolgbarer Kakao und Zahlung eines höheren Preises. Und andere zu inspirieren, zu handeln und die Schokoladenindustrie zu verändern.</a:t>
            </a:r>
          </a:p>
          <a:p>
            <a:pPr marL="0" indent="0">
              <a:buNone/>
            </a:pPr>
            <a:endParaRPr lang="en-GB" sz="1400" dirty="0">
              <a:ea typeface="+mn-ea"/>
            </a:endParaRPr>
          </a:p>
          <a:p>
            <a:pPr marL="0" indent="0">
              <a:buNone/>
            </a:pPr>
            <a:r>
              <a:rPr lang="en-GB" sz="1400" dirty="0" err="1">
                <a:ea typeface="+mn-ea"/>
                <a:hlinkClick r:id="rId5"/>
              </a:rPr>
              <a:t>Marlies|dekkers</a:t>
            </a:r>
            <a:r>
              <a:rPr lang="en-GB" sz="1400" dirty="0">
                <a:ea typeface="+mn-ea"/>
                <a:hlinkClick r:id="rId5"/>
              </a:rPr>
              <a:t> </a:t>
            </a:r>
            <a:r>
              <a:rPr lang="en-GB" sz="1400" dirty="0">
                <a:ea typeface="+mn-ea"/>
              </a:rPr>
              <a:t> hat </a:t>
            </a:r>
            <a:r>
              <a:rPr lang="en-GB" sz="1400" dirty="0" err="1">
                <a:ea typeface="+mn-ea"/>
              </a:rPr>
              <a:t>eine</a:t>
            </a:r>
            <a:r>
              <a:rPr lang="en-GB" sz="1400" dirty="0">
                <a:ea typeface="+mn-ea"/>
              </a:rPr>
              <a:t> interne </a:t>
            </a:r>
            <a:r>
              <a:rPr lang="en-GB" sz="1400" dirty="0">
                <a:ea typeface="+mn-ea"/>
                <a:hlinkClick r:id="rId6"/>
              </a:rPr>
              <a:t>Sustainability Project Group (SPG) </a:t>
            </a:r>
            <a:r>
              <a:rPr lang="de-DE" sz="1400" dirty="0">
                <a:ea typeface="+mn-ea"/>
              </a:rPr>
              <a:t>mit </a:t>
            </a:r>
            <a:r>
              <a:rPr lang="de-DE" sz="1400" dirty="0" err="1">
                <a:ea typeface="+mn-ea"/>
              </a:rPr>
              <a:t>Vertreter:innen</a:t>
            </a:r>
            <a:r>
              <a:rPr lang="de-DE" sz="1400" dirty="0">
                <a:ea typeface="+mn-ea"/>
              </a:rPr>
              <a:t> aus allen Abteilungen. Die Gruppe trifft sich monatlich, um zu diskutieren, wie die Nachhaltigkeit und die CSR-Kapazitäten des Unternehmens verbessert werden können.</a:t>
            </a:r>
            <a:endParaRPr lang="en-IE" sz="1400" dirty="0">
              <a:ea typeface="+mn-ea"/>
            </a:endParaRPr>
          </a:p>
        </p:txBody>
      </p:sp>
      <p:sp>
        <p:nvSpPr>
          <p:cNvPr id="65" name="TextBox 64">
            <a:extLst>
              <a:ext uri="{FF2B5EF4-FFF2-40B4-BE49-F238E27FC236}">
                <a16:creationId xmlns:a16="http://schemas.microsoft.com/office/drawing/2014/main" id="{E1F34923-0618-41C3-8EC1-53B36839E295}"/>
              </a:ext>
            </a:extLst>
          </p:cNvPr>
          <p:cNvSpPr txBox="1"/>
          <p:nvPr/>
        </p:nvSpPr>
        <p:spPr>
          <a:xfrm>
            <a:off x="134472" y="1087395"/>
            <a:ext cx="6589055" cy="809622"/>
          </a:xfrm>
          <a:prstGeom prst="rect">
            <a:avLst/>
          </a:prstGeom>
          <a:solidFill>
            <a:srgbClr val="F29E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de-DE" sz="20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rPr>
              <a:t>CSR in KMU: </a:t>
            </a:r>
            <a:r>
              <a:rPr lang="en-IE" sz="2000" b="1" dirty="0" err="1">
                <a:solidFill>
                  <a:schemeClr val="bg1"/>
                </a:solidFill>
                <a:latin typeface="Calibri" panose="020F0502020204030204" pitchFamily="34" charset="0"/>
                <a:cs typeface="Calibri" panose="020F0502020204030204" pitchFamily="34" charset="0"/>
              </a:rPr>
              <a:t>Niederländische</a:t>
            </a:r>
            <a:r>
              <a:rPr kumimoji="0" lang="de-DE" sz="20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rPr>
              <a:t> Fallbeispiele</a:t>
            </a:r>
          </a:p>
          <a:p>
            <a:r>
              <a:rPr lang="en-GB" sz="1200" b="1" dirty="0">
                <a:solidFill>
                  <a:schemeClr val="bg1"/>
                </a:solidFill>
                <a:latin typeface="Calibri" panose="020F0502020204030204" pitchFamily="34" charset="0"/>
                <a:ea typeface="+mn-ea"/>
                <a:cs typeface="Calibri" panose="020F0502020204030204" pitchFamily="34" charset="0"/>
                <a:sym typeface="Helvetica Light"/>
                <a:hlinkClick r:id="rId2">
                  <a:extLst>
                    <a:ext uri="{A12FA001-AC4F-418D-AE19-62706E023703}">
                      <ahyp:hlinkClr xmlns:ahyp="http://schemas.microsoft.com/office/drawing/2018/hyperlinkcolor" val="tx"/>
                    </a:ext>
                  </a:extLst>
                </a:hlinkClick>
              </a:rPr>
              <a:t>NINE &amp; Co. </a:t>
            </a:r>
            <a:r>
              <a:rPr lang="en-GB" sz="1200" dirty="0">
                <a:solidFill>
                  <a:schemeClr val="bg1"/>
                </a:solidFill>
                <a:latin typeface="Calibri" panose="020F0502020204030204" pitchFamily="34" charset="0"/>
                <a:ea typeface="+mn-ea"/>
                <a:cs typeface="Calibri" panose="020F0502020204030204" pitchFamily="34" charset="0"/>
                <a:sym typeface="Helvetica Light"/>
              </a:rPr>
              <a:t>– Kinder-</a:t>
            </a:r>
            <a:r>
              <a:rPr lang="en-GB" sz="1200" dirty="0" err="1">
                <a:solidFill>
                  <a:schemeClr val="bg1"/>
                </a:solidFill>
                <a:latin typeface="Calibri" panose="020F0502020204030204" pitchFamily="34" charset="0"/>
                <a:ea typeface="+mn-ea"/>
                <a:cs typeface="Calibri" panose="020F0502020204030204" pitchFamily="34" charset="0"/>
                <a:sym typeface="Helvetica Light"/>
              </a:rPr>
              <a:t>Bekleidung</a:t>
            </a:r>
            <a:r>
              <a:rPr lang="en-GB" sz="1200" dirty="0">
                <a:solidFill>
                  <a:schemeClr val="bg1"/>
                </a:solidFill>
                <a:latin typeface="Calibri" panose="020F0502020204030204" pitchFamily="34" charset="0"/>
                <a:ea typeface="+mn-ea"/>
                <a:cs typeface="Calibri" panose="020F0502020204030204" pitchFamily="34" charset="0"/>
                <a:sym typeface="Helvetica Light"/>
              </a:rPr>
              <a:t> (</a:t>
            </a:r>
            <a:r>
              <a:rPr lang="en-GB" sz="1200" dirty="0">
                <a:solidFill>
                  <a:schemeClr val="bg1"/>
                </a:solidFill>
                <a:latin typeface="Calibri" panose="020F0502020204030204" pitchFamily="34" charset="0"/>
                <a:ea typeface="+mn-ea"/>
                <a:cs typeface="Calibri" panose="020F0502020204030204" pitchFamily="34" charset="0"/>
                <a:sym typeface="Helvetica Light"/>
                <a:hlinkClick r:id="rId7">
                  <a:extLst>
                    <a:ext uri="{A12FA001-AC4F-418D-AE19-62706E023703}">
                      <ahyp:hlinkClr xmlns:ahyp="http://schemas.microsoft.com/office/drawing/2018/hyperlinkcolor" val="tx"/>
                    </a:ext>
                  </a:extLst>
                </a:hlinkClick>
              </a:rPr>
              <a:t>CSR</a:t>
            </a:r>
            <a:r>
              <a:rPr lang="en-GB" sz="1200" dirty="0">
                <a:solidFill>
                  <a:schemeClr val="bg1"/>
                </a:solidFill>
                <a:latin typeface="Calibri" panose="020F0502020204030204" pitchFamily="34" charset="0"/>
                <a:ea typeface="+mn-ea"/>
                <a:cs typeface="Calibri" panose="020F0502020204030204" pitchFamily="34" charset="0"/>
                <a:sym typeface="Helvetica Light"/>
              </a:rPr>
              <a:t>), </a:t>
            </a:r>
            <a:r>
              <a:rPr lang="en-GB" sz="1200" b="1" dirty="0">
                <a:solidFill>
                  <a:schemeClr val="bg1"/>
                </a:solidFill>
                <a:latin typeface="Calibri" panose="020F0502020204030204" pitchFamily="34" charset="0"/>
                <a:ea typeface="+mn-ea"/>
                <a:cs typeface="Calibri" panose="020F0502020204030204" pitchFamily="34" charset="0"/>
                <a:sym typeface="Helvetica Light"/>
                <a:hlinkClick r:id="rId4">
                  <a:extLst>
                    <a:ext uri="{A12FA001-AC4F-418D-AE19-62706E023703}">
                      <ahyp:hlinkClr xmlns:ahyp="http://schemas.microsoft.com/office/drawing/2018/hyperlinkcolor" val="tx"/>
                    </a:ext>
                  </a:extLst>
                </a:hlinkClick>
              </a:rPr>
              <a:t>Tony’s </a:t>
            </a:r>
            <a:r>
              <a:rPr lang="en-GB" sz="1200" b="1" dirty="0" err="1">
                <a:solidFill>
                  <a:schemeClr val="bg1"/>
                </a:solidFill>
                <a:latin typeface="Calibri" panose="020F0502020204030204" pitchFamily="34" charset="0"/>
                <a:ea typeface="+mn-ea"/>
                <a:cs typeface="Calibri" panose="020F0502020204030204" pitchFamily="34" charset="0"/>
                <a:sym typeface="Helvetica Light"/>
                <a:hlinkClick r:id="rId4">
                  <a:extLst>
                    <a:ext uri="{A12FA001-AC4F-418D-AE19-62706E023703}">
                      <ahyp:hlinkClr xmlns:ahyp="http://schemas.microsoft.com/office/drawing/2018/hyperlinkcolor" val="tx"/>
                    </a:ext>
                  </a:extLst>
                </a:hlinkClick>
              </a:rPr>
              <a:t>Chocolonely</a:t>
            </a:r>
            <a:r>
              <a:rPr lang="en-GB" sz="1200" b="1" dirty="0">
                <a:solidFill>
                  <a:schemeClr val="bg1"/>
                </a:solidFill>
                <a:latin typeface="Calibri" panose="020F0502020204030204" pitchFamily="34" charset="0"/>
                <a:ea typeface="+mn-ea"/>
                <a:cs typeface="Calibri" panose="020F0502020204030204" pitchFamily="34" charset="0"/>
                <a:sym typeface="Helvetica Light"/>
                <a:hlinkClick r:id="rId4">
                  <a:extLst>
                    <a:ext uri="{A12FA001-AC4F-418D-AE19-62706E023703}">
                      <ahyp:hlinkClr xmlns:ahyp="http://schemas.microsoft.com/office/drawing/2018/hyperlinkcolor" val="tx"/>
                    </a:ext>
                  </a:extLst>
                </a:hlinkClick>
              </a:rPr>
              <a:t> </a:t>
            </a:r>
            <a:r>
              <a:rPr lang="en-GB" sz="1200" dirty="0">
                <a:solidFill>
                  <a:schemeClr val="bg1"/>
                </a:solidFill>
                <a:latin typeface="Calibri" panose="020F0502020204030204" pitchFamily="34" charset="0"/>
                <a:ea typeface="+mn-ea"/>
                <a:cs typeface="Calibri" panose="020F0502020204030204" pitchFamily="34" charset="0"/>
                <a:sym typeface="Helvetica Light"/>
              </a:rPr>
              <a:t>– </a:t>
            </a:r>
            <a:r>
              <a:rPr lang="en-GB" sz="1200" dirty="0" err="1">
                <a:solidFill>
                  <a:schemeClr val="bg1"/>
                </a:solidFill>
                <a:latin typeface="Calibri" panose="020F0502020204030204" pitchFamily="34" charset="0"/>
                <a:ea typeface="+mn-ea"/>
                <a:cs typeface="Calibri" panose="020F0502020204030204" pitchFamily="34" charset="0"/>
                <a:sym typeface="Helvetica Light"/>
              </a:rPr>
              <a:t>Süßwaren</a:t>
            </a:r>
            <a:r>
              <a:rPr lang="en-GB" sz="1200" dirty="0">
                <a:solidFill>
                  <a:schemeClr val="bg1"/>
                </a:solidFill>
                <a:latin typeface="Calibri" panose="020F0502020204030204" pitchFamily="34" charset="0"/>
                <a:ea typeface="+mn-ea"/>
                <a:cs typeface="Calibri" panose="020F0502020204030204" pitchFamily="34" charset="0"/>
                <a:sym typeface="Helvetica Light"/>
              </a:rPr>
              <a:t> (</a:t>
            </a:r>
            <a:r>
              <a:rPr lang="en-GB" sz="1200" dirty="0">
                <a:solidFill>
                  <a:schemeClr val="bg1"/>
                </a:solidFill>
                <a:latin typeface="Calibri" panose="020F0502020204030204" pitchFamily="34" charset="0"/>
                <a:ea typeface="+mn-ea"/>
                <a:cs typeface="Calibri" panose="020F0502020204030204" pitchFamily="34" charset="0"/>
                <a:sym typeface="Helvetica Light"/>
                <a:hlinkClick r:id="rId8">
                  <a:extLst>
                    <a:ext uri="{A12FA001-AC4F-418D-AE19-62706E023703}">
                      <ahyp:hlinkClr xmlns:ahyp="http://schemas.microsoft.com/office/drawing/2018/hyperlinkcolor" val="tx"/>
                    </a:ext>
                  </a:extLst>
                </a:hlinkClick>
              </a:rPr>
              <a:t>CSR</a:t>
            </a:r>
            <a:r>
              <a:rPr lang="en-GB" sz="1200" dirty="0">
                <a:solidFill>
                  <a:schemeClr val="bg1"/>
                </a:solidFill>
                <a:latin typeface="Calibri" panose="020F0502020204030204" pitchFamily="34" charset="0"/>
                <a:ea typeface="+mn-ea"/>
                <a:cs typeface="Calibri" panose="020F0502020204030204" pitchFamily="34" charset="0"/>
                <a:sym typeface="Helvetica Light"/>
              </a:rPr>
              <a:t>) and </a:t>
            </a:r>
            <a:r>
              <a:rPr lang="en-GB" sz="1200" b="1" dirty="0" err="1">
                <a:solidFill>
                  <a:schemeClr val="bg1"/>
                </a:solidFill>
                <a:latin typeface="Calibri" panose="020F0502020204030204" pitchFamily="34" charset="0"/>
                <a:ea typeface="+mn-ea"/>
                <a:cs typeface="Calibri" panose="020F0502020204030204" pitchFamily="34" charset="0"/>
                <a:sym typeface="Helvetica Light"/>
                <a:hlinkClick r:id="rId5">
                  <a:extLst>
                    <a:ext uri="{A12FA001-AC4F-418D-AE19-62706E023703}">
                      <ahyp:hlinkClr xmlns:ahyp="http://schemas.microsoft.com/office/drawing/2018/hyperlinkcolor" val="tx"/>
                    </a:ext>
                  </a:extLst>
                </a:hlinkClick>
              </a:rPr>
              <a:t>Marlies|dekkers</a:t>
            </a:r>
            <a:r>
              <a:rPr lang="en-GB" sz="1200" b="1" dirty="0">
                <a:solidFill>
                  <a:schemeClr val="bg1"/>
                </a:solidFill>
                <a:latin typeface="Calibri" panose="020F0502020204030204" pitchFamily="34" charset="0"/>
                <a:ea typeface="+mn-ea"/>
                <a:cs typeface="Calibri" panose="020F0502020204030204" pitchFamily="34" charset="0"/>
                <a:sym typeface="Helvetica Light"/>
                <a:hlinkClick r:id="rId5">
                  <a:extLst>
                    <a:ext uri="{A12FA001-AC4F-418D-AE19-62706E023703}">
                      <ahyp:hlinkClr xmlns:ahyp="http://schemas.microsoft.com/office/drawing/2018/hyperlinkcolor" val="tx"/>
                    </a:ext>
                  </a:extLst>
                </a:hlinkClick>
              </a:rPr>
              <a:t> </a:t>
            </a:r>
            <a:r>
              <a:rPr lang="en-GB" sz="1200" dirty="0">
                <a:solidFill>
                  <a:schemeClr val="bg1"/>
                </a:solidFill>
                <a:latin typeface="Calibri" panose="020F0502020204030204" pitchFamily="34" charset="0"/>
                <a:ea typeface="+mn-ea"/>
                <a:cs typeface="Calibri" panose="020F0502020204030204" pitchFamily="34" charset="0"/>
                <a:sym typeface="Helvetica Light"/>
              </a:rPr>
              <a:t>– </a:t>
            </a:r>
            <a:r>
              <a:rPr lang="en-GB" sz="1200" dirty="0" err="1">
                <a:solidFill>
                  <a:schemeClr val="bg1"/>
                </a:solidFill>
                <a:latin typeface="Calibri" panose="020F0502020204030204" pitchFamily="34" charset="0"/>
                <a:ea typeface="+mn-ea"/>
                <a:cs typeface="Calibri" panose="020F0502020204030204" pitchFamily="34" charset="0"/>
                <a:sym typeface="Helvetica Light"/>
              </a:rPr>
              <a:t>Bekleidung</a:t>
            </a:r>
            <a:r>
              <a:rPr lang="en-GB" sz="1200" dirty="0">
                <a:solidFill>
                  <a:schemeClr val="bg1"/>
                </a:solidFill>
                <a:latin typeface="Calibri" panose="020F0502020204030204" pitchFamily="34" charset="0"/>
                <a:ea typeface="+mn-ea"/>
                <a:cs typeface="Calibri" panose="020F0502020204030204" pitchFamily="34" charset="0"/>
                <a:sym typeface="Helvetica Light"/>
              </a:rPr>
              <a:t> (</a:t>
            </a:r>
            <a:r>
              <a:rPr lang="en-GB" sz="1200" dirty="0">
                <a:solidFill>
                  <a:schemeClr val="bg1"/>
                </a:solidFill>
                <a:latin typeface="Calibri" panose="020F0502020204030204" pitchFamily="34" charset="0"/>
                <a:ea typeface="+mn-ea"/>
                <a:cs typeface="Calibri" panose="020F0502020204030204" pitchFamily="34" charset="0"/>
                <a:sym typeface="Helvetica Light"/>
                <a:hlinkClick r:id="rId9">
                  <a:extLst>
                    <a:ext uri="{A12FA001-AC4F-418D-AE19-62706E023703}">
                      <ahyp:hlinkClr xmlns:ahyp="http://schemas.microsoft.com/office/drawing/2018/hyperlinkcolor" val="tx"/>
                    </a:ext>
                  </a:extLst>
                </a:hlinkClick>
              </a:rPr>
              <a:t>CSR</a:t>
            </a:r>
            <a:r>
              <a:rPr lang="en-GB" sz="1200" dirty="0">
                <a:solidFill>
                  <a:schemeClr val="bg1"/>
                </a:solidFill>
                <a:latin typeface="Calibri" panose="020F0502020204030204" pitchFamily="34" charset="0"/>
                <a:ea typeface="+mn-ea"/>
                <a:cs typeface="Calibri" panose="020F0502020204030204" pitchFamily="34" charset="0"/>
                <a:sym typeface="Helvetica Light"/>
              </a:rPr>
              <a:t>) </a:t>
            </a:r>
            <a:endParaRPr lang="en-IE" sz="1200" b="1" i="1"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endParaRPr>
          </a:p>
        </p:txBody>
      </p:sp>
      <p:pic>
        <p:nvPicPr>
          <p:cNvPr id="1026" name="Picture 2" descr="Flag of the Netherlands - Wikipedia">
            <a:extLst>
              <a:ext uri="{FF2B5EF4-FFF2-40B4-BE49-F238E27FC236}">
                <a16:creationId xmlns:a16="http://schemas.microsoft.com/office/drawing/2014/main" id="{3D36B4F6-C4F7-4A7D-800C-8ADC0BCE4FF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1384569" cy="923046"/>
          </a:xfrm>
          <a:prstGeom prst="rect">
            <a:avLst/>
          </a:prstGeom>
          <a:noFill/>
          <a:extLst>
            <a:ext uri="{909E8E84-426E-40DD-AFC4-6F175D3DCCD1}">
              <a14:hiddenFill xmlns:a14="http://schemas.microsoft.com/office/drawing/2010/main">
                <a:solidFill>
                  <a:srgbClr val="FFFFFF"/>
                </a:solidFill>
              </a14:hiddenFill>
            </a:ext>
          </a:extLst>
        </p:spPr>
      </p:pic>
      <p:pic>
        <p:nvPicPr>
          <p:cNvPr id="42" name="Grafik 41">
            <a:extLst>
              <a:ext uri="{FF2B5EF4-FFF2-40B4-BE49-F238E27FC236}">
                <a16:creationId xmlns:a16="http://schemas.microsoft.com/office/drawing/2014/main" id="{3B7696A6-F6EC-B674-6291-79AE6AAF6442}"/>
              </a:ext>
            </a:extLst>
          </p:cNvPr>
          <p:cNvPicPr>
            <a:picLocks noChangeAspect="1"/>
          </p:cNvPicPr>
          <p:nvPr/>
        </p:nvPicPr>
        <p:blipFill>
          <a:blip r:embed="rId11"/>
          <a:stretch>
            <a:fillRect/>
          </a:stretch>
        </p:blipFill>
        <p:spPr>
          <a:xfrm>
            <a:off x="290702" y="9266978"/>
            <a:ext cx="1083165" cy="324158"/>
          </a:xfrm>
          <a:prstGeom prst="rect">
            <a:avLst/>
          </a:prstGeom>
        </p:spPr>
      </p:pic>
      <p:sp>
        <p:nvSpPr>
          <p:cNvPr id="48" name="Textfeld 47">
            <a:extLst>
              <a:ext uri="{FF2B5EF4-FFF2-40B4-BE49-F238E27FC236}">
                <a16:creationId xmlns:a16="http://schemas.microsoft.com/office/drawing/2014/main" id="{65D528BE-3B6E-2B39-511C-11D93219D71E}"/>
              </a:ext>
            </a:extLst>
          </p:cNvPr>
          <p:cNvSpPr txBox="1"/>
          <p:nvPr/>
        </p:nvSpPr>
        <p:spPr>
          <a:xfrm>
            <a:off x="1337966" y="9244391"/>
            <a:ext cx="2913823" cy="369332"/>
          </a:xfrm>
          <a:prstGeom prst="rect">
            <a:avLst/>
          </a:prstGeom>
          <a:solidFill>
            <a:schemeClr val="bg1"/>
          </a:solidFill>
        </p:spPr>
        <p:txBody>
          <a:bodyPr wrap="square" rtlCol="0">
            <a:spAutoFit/>
          </a:bodyPr>
          <a:lstStyle/>
          <a:p>
            <a:pPr algn="l"/>
            <a:r>
              <a:rPr lang="de-DE" sz="6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Dieses Projekt wurde mit Unterstützung der Europäischen Kommission finanziert. Die Verantwortung für den Inhalt dieser Veröffentlichung trägt allein der Verfasser; die Kommission haftet nicht für die weitere Verwendung der darin enthaltenen Angaben. </a:t>
            </a:r>
            <a:endParaRPr lang="en-GB" sz="600" dirty="0">
              <a:solidFill>
                <a:schemeClr val="tx1">
                  <a:lumMod val="75000"/>
                  <a:lumOff val="25000"/>
                </a:schemeClr>
              </a:solidFill>
            </a:endParaRPr>
          </a:p>
        </p:txBody>
      </p:sp>
      <p:sp>
        <p:nvSpPr>
          <p:cNvPr id="50" name="TextBox 96">
            <a:extLst>
              <a:ext uri="{FF2B5EF4-FFF2-40B4-BE49-F238E27FC236}">
                <a16:creationId xmlns:a16="http://schemas.microsoft.com/office/drawing/2014/main" id="{1C02A60E-1ED3-E188-86C9-6DD2015FDF3A}"/>
              </a:ext>
            </a:extLst>
          </p:cNvPr>
          <p:cNvSpPr txBox="1"/>
          <p:nvPr/>
        </p:nvSpPr>
        <p:spPr>
          <a:xfrm>
            <a:off x="4300305" y="9429057"/>
            <a:ext cx="1679237" cy="184666"/>
          </a:xfrm>
          <a:prstGeom prst="rect">
            <a:avLst/>
          </a:prstGeom>
          <a:noFill/>
        </p:spPr>
        <p:txBody>
          <a:bodyPr wrap="square" rtlCol="0">
            <a:spAutoFit/>
          </a:bodyPr>
          <a:lstStyle>
            <a:defPPr marL="0" marR="0" indent="0" algn="l" defTabSz="201494" rtl="0" fontAlgn="auto" latinLnBrk="1" hangingPunct="0">
              <a:lnSpc>
                <a:spcPct val="100000"/>
              </a:lnSpc>
              <a:spcBef>
                <a:spcPts val="0"/>
              </a:spcBef>
              <a:spcAft>
                <a:spcPts val="0"/>
              </a:spcAft>
              <a:buClrTx/>
              <a:buSzTx/>
              <a:buFontTx/>
              <a:buNone/>
              <a:tabLst/>
              <a:defRPr kumimoji="0" sz="397" b="0" i="0" u="none" strike="noStrike" cap="none" spc="0" normalizeH="0" baseline="0">
                <a:ln>
                  <a:noFill/>
                </a:ln>
                <a:solidFill>
                  <a:srgbClr val="000000"/>
                </a:solidFill>
                <a:effectLst/>
                <a:uFillTx/>
              </a:defRPr>
            </a:defPPr>
            <a:lvl1pPr algn="l">
              <a:defRPr sz="600" kern="12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de-DE" dirty="0"/>
              <a:t>Diese Ressource ist lizenziert unter CC BY 4.0</a:t>
            </a:r>
          </a:p>
        </p:txBody>
      </p:sp>
      <p:pic>
        <p:nvPicPr>
          <p:cNvPr id="51" name="Grafik 63">
            <a:extLst>
              <a:ext uri="{FF2B5EF4-FFF2-40B4-BE49-F238E27FC236}">
                <a16:creationId xmlns:a16="http://schemas.microsoft.com/office/drawing/2014/main" id="{8544BEE0-2269-C049-E34F-BE67E9D4336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59738" y="9393023"/>
            <a:ext cx="571500" cy="202621"/>
          </a:xfrm>
          <a:prstGeom prst="rect">
            <a:avLst/>
          </a:prstGeom>
        </p:spPr>
      </p:pic>
      <p:sp>
        <p:nvSpPr>
          <p:cNvPr id="5" name="Text Placeholder 6">
            <a:extLst>
              <a:ext uri="{FF2B5EF4-FFF2-40B4-BE49-F238E27FC236}">
                <a16:creationId xmlns:a16="http://schemas.microsoft.com/office/drawing/2014/main" id="{BA2714A4-03A3-013D-487E-DC46E3248E51}"/>
              </a:ext>
            </a:extLst>
          </p:cNvPr>
          <p:cNvSpPr txBox="1">
            <a:spLocks/>
          </p:cNvSpPr>
          <p:nvPr/>
        </p:nvSpPr>
        <p:spPr>
          <a:xfrm>
            <a:off x="794097" y="2515695"/>
            <a:ext cx="5435599" cy="348400"/>
          </a:xfrm>
          <a:prstGeom prst="rect">
            <a:avLst/>
          </a:prstGeom>
        </p:spPr>
        <p:txBody>
          <a:bodyPr anchor="ctr">
            <a:noAutofit/>
          </a:bodyPr>
          <a:lstStyle>
            <a:lvl1pPr marL="0" marR="0" indent="0" algn="l" defTabSz="583729" rtl="0" latinLnBrk="0">
              <a:lnSpc>
                <a:spcPts val="1420"/>
              </a:lnSpc>
              <a:spcBef>
                <a:spcPts val="0"/>
              </a:spcBef>
              <a:spcAft>
                <a:spcPts val="0"/>
              </a:spcAft>
              <a:buClrTx/>
              <a:buSzTx/>
              <a:buFontTx/>
              <a:buNone/>
              <a:tabLst/>
              <a:defRPr lang="en-IE" sz="1400" b="1" i="0" u="none" strike="noStrike" cap="none" spc="0" baseline="0" smtClean="0">
                <a:ln>
                  <a:noFill/>
                </a:ln>
                <a:solidFill>
                  <a:srgbClr val="027354"/>
                </a:solidFill>
                <a:effectLst/>
                <a:uFillTx/>
                <a:latin typeface="Calibri" panose="020F0502020204030204" pitchFamily="34" charset="0"/>
                <a:ea typeface="Montserrat Light"/>
                <a:cs typeface="Calibri" panose="020F0502020204030204" pitchFamily="34" charset="0"/>
                <a:sym typeface="Montserrat Light"/>
              </a:defRPr>
            </a:lvl1pPr>
            <a:lvl2pPr marL="385602"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71204"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56806"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42409"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r>
              <a:rPr lang="de-DE">
                <a:solidFill>
                  <a:srgbClr val="F29E38"/>
                </a:solidFill>
              </a:rPr>
              <a:t>CSR-Rahmen, -Prozesse und -Kommunikation des Unternehmens</a:t>
            </a:r>
          </a:p>
          <a:p>
            <a:pPr hangingPunct="1"/>
            <a:r>
              <a:rPr lang="de-DE" b="0" i="1">
                <a:ea typeface="Calibri" panose="020F0502020204030204" pitchFamily="34" charset="0"/>
              </a:rPr>
              <a:t>(CSR Mission, Ziele, KPIs, Reporting) </a:t>
            </a:r>
            <a:endParaRPr lang="de-DE" sz="1800" b="0" dirty="0"/>
          </a:p>
        </p:txBody>
      </p:sp>
    </p:spTree>
    <p:extLst>
      <p:ext uri="{BB962C8B-B14F-4D97-AF65-F5344CB8AC3E}">
        <p14:creationId xmlns:p14="http://schemas.microsoft.com/office/powerpoint/2010/main" val="41300792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93BB67-20B3-2142-AB7B-02A3C1AD02ED}"/>
              </a:ext>
            </a:extLst>
          </p:cNvPr>
          <p:cNvSpPr>
            <a:spLocks noGrp="1"/>
          </p:cNvSpPr>
          <p:nvPr>
            <p:ph type="body" sz="quarter" idx="32"/>
          </p:nvPr>
        </p:nvSpPr>
        <p:spPr>
          <a:xfrm>
            <a:off x="601728" y="4124468"/>
            <a:ext cx="5586820" cy="2570340"/>
          </a:xfrm>
        </p:spPr>
        <p:txBody>
          <a:bodyPr numCol="1"/>
          <a:lstStyle/>
          <a:p>
            <a:pPr marL="0" indent="0">
              <a:buNone/>
            </a:pPr>
            <a:r>
              <a:rPr lang="de-D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Keines unserer KMU-Beispiele praktiziert eine Gewinnbeteiligung.</a:t>
            </a:r>
          </a:p>
          <a:p>
            <a:pPr marL="0" indent="0">
              <a:buNone/>
            </a:pPr>
            <a:endParaRPr lang="en-IE" sz="1400" dirty="0">
              <a:latin typeface="Calibri" panose="020F0502020204030204" pitchFamily="34" charset="0"/>
              <a:cs typeface="Calibri" panose="020F0502020204030204" pitchFamily="34" charset="0"/>
            </a:endParaRPr>
          </a:p>
          <a:p>
            <a:endParaRPr lang="en-US" sz="1400" dirty="0"/>
          </a:p>
        </p:txBody>
      </p:sp>
      <p:sp>
        <p:nvSpPr>
          <p:cNvPr id="9" name="Text Placeholder 8">
            <a:extLst>
              <a:ext uri="{FF2B5EF4-FFF2-40B4-BE49-F238E27FC236}">
                <a16:creationId xmlns:a16="http://schemas.microsoft.com/office/drawing/2014/main" id="{D81064AC-77E8-294D-B5E3-6B925EE515BB}"/>
              </a:ext>
            </a:extLst>
          </p:cNvPr>
          <p:cNvSpPr>
            <a:spLocks noGrp="1"/>
          </p:cNvSpPr>
          <p:nvPr>
            <p:ph type="body" sz="quarter" idx="59"/>
          </p:nvPr>
        </p:nvSpPr>
        <p:spPr>
          <a:xfrm>
            <a:off x="3898739" y="1214583"/>
            <a:ext cx="2933701" cy="1632228"/>
          </a:xfrm>
        </p:spPr>
        <p:txBody>
          <a:bodyPr/>
          <a:lstStyle/>
          <a:p>
            <a:r>
              <a:rPr lang="de-DE" sz="1400" b="0" dirty="0">
                <a:effectLst/>
              </a:rPr>
              <a:t>Wir setzen uns für bessere Arbeitsbedingungen und bessere Löhne in den textilproduzierenden Unternehmen ein. Wir setzen uns auch für einen guten Umgang mit Tieren und der Umwelt ein. Kleidung und Textilien werden so auf eine bessere Art und Weise hergestellt. </a:t>
            </a:r>
          </a:p>
          <a:p>
            <a:endParaRPr lang="de-DE" sz="1400" b="0" dirty="0">
              <a:effectLst/>
            </a:endParaRPr>
          </a:p>
          <a:p>
            <a:r>
              <a:rPr lang="de-DE" sz="1400" b="0" i="0" dirty="0">
                <a:effectLst/>
              </a:rPr>
              <a:t>- Der Textilpakt</a:t>
            </a:r>
          </a:p>
        </p:txBody>
      </p:sp>
      <p:sp>
        <p:nvSpPr>
          <p:cNvPr id="10" name="Text Placeholder 9">
            <a:extLst>
              <a:ext uri="{FF2B5EF4-FFF2-40B4-BE49-F238E27FC236}">
                <a16:creationId xmlns:a16="http://schemas.microsoft.com/office/drawing/2014/main" id="{003BFAF5-A772-CC42-9ED3-997BA0353700}"/>
              </a:ext>
            </a:extLst>
          </p:cNvPr>
          <p:cNvSpPr>
            <a:spLocks noGrp="1"/>
          </p:cNvSpPr>
          <p:nvPr>
            <p:ph type="body" sz="quarter" idx="60"/>
          </p:nvPr>
        </p:nvSpPr>
        <p:spPr>
          <a:prstGeom prst="rect">
            <a:avLst/>
          </a:prstGeom>
        </p:spPr>
        <p:txBody>
          <a:bodyPr/>
          <a:lstStyle/>
          <a:p>
            <a:r>
              <a:rPr lang="en-US" dirty="0"/>
              <a:t>“</a:t>
            </a:r>
          </a:p>
        </p:txBody>
      </p:sp>
      <p:sp>
        <p:nvSpPr>
          <p:cNvPr id="13" name="Text Placeholder 12">
            <a:extLst>
              <a:ext uri="{FF2B5EF4-FFF2-40B4-BE49-F238E27FC236}">
                <a16:creationId xmlns:a16="http://schemas.microsoft.com/office/drawing/2014/main" id="{60676D48-B9A1-FD45-9FAF-F48E4636748D}"/>
              </a:ext>
            </a:extLst>
          </p:cNvPr>
          <p:cNvSpPr>
            <a:spLocks noGrp="1"/>
          </p:cNvSpPr>
          <p:nvPr>
            <p:ph type="body" sz="quarter" idx="63"/>
          </p:nvPr>
        </p:nvSpPr>
        <p:spPr>
          <a:xfrm>
            <a:off x="605350" y="5489581"/>
            <a:ext cx="5730211" cy="3517691"/>
          </a:xfrm>
          <a:solidFill>
            <a:schemeClr val="bg1"/>
          </a:solidFill>
        </p:spPr>
        <p:txBody>
          <a:bodyPr/>
          <a:lstStyle/>
          <a:p>
            <a:pPr marL="0" indent="0">
              <a:buNone/>
            </a:pPr>
            <a:r>
              <a:rPr lang="en-IE" sz="1300" dirty="0">
                <a:latin typeface="Calibri" panose="020F0502020204030204" pitchFamily="34" charset="0"/>
                <a:cs typeface="Calibri" panose="020F0502020204030204" pitchFamily="34" charset="0"/>
                <a:hlinkClick r:id="rId2"/>
              </a:rPr>
              <a:t>NINE &amp; Co. </a:t>
            </a:r>
            <a:r>
              <a:rPr lang="en-IE" sz="1300" dirty="0" err="1">
                <a:latin typeface="Calibri" panose="020F0502020204030204" pitchFamily="34" charset="0"/>
                <a:cs typeface="Calibri" panose="020F0502020204030204" pitchFamily="34" charset="0"/>
              </a:rPr>
              <a:t>haben</a:t>
            </a:r>
            <a:r>
              <a:rPr lang="en-IE" sz="1300" dirty="0">
                <a:latin typeface="Calibri" panose="020F0502020204030204" pitchFamily="34" charset="0"/>
                <a:cs typeface="Calibri" panose="020F0502020204030204" pitchFamily="34" charset="0"/>
              </a:rPr>
              <a:t> den </a:t>
            </a:r>
            <a:r>
              <a:rPr lang="en-IE" sz="1300" dirty="0">
                <a:latin typeface="Calibri" panose="020F0502020204030204" pitchFamily="34" charset="0"/>
                <a:cs typeface="Calibri" panose="020F0502020204030204" pitchFamily="34" charset="0"/>
                <a:hlinkClick r:id="rId3"/>
              </a:rPr>
              <a:t>Textile Covenant</a:t>
            </a:r>
            <a:r>
              <a:rPr lang="en-IE" sz="1300" dirty="0">
                <a:latin typeface="Calibri" panose="020F0502020204030204" pitchFamily="34" charset="0"/>
                <a:cs typeface="Calibri" panose="020F0502020204030204" pitchFamily="34" charset="0"/>
              </a:rPr>
              <a:t> (</a:t>
            </a:r>
            <a:r>
              <a:rPr lang="en-IE" sz="1300" dirty="0" err="1">
                <a:latin typeface="Calibri" panose="020F0502020204030204" pitchFamily="34" charset="0"/>
                <a:cs typeface="Calibri" panose="020F0502020204030204" pitchFamily="34" charset="0"/>
              </a:rPr>
              <a:t>Textilpakt</a:t>
            </a:r>
            <a:r>
              <a:rPr lang="en-IE" sz="1300" dirty="0">
                <a:latin typeface="Calibri" panose="020F0502020204030204" pitchFamily="34" charset="0"/>
                <a:cs typeface="Calibri" panose="020F0502020204030204" pitchFamily="34" charset="0"/>
              </a:rPr>
              <a:t>) </a:t>
            </a:r>
            <a:r>
              <a:rPr lang="de-DE" sz="1300" dirty="0">
                <a:latin typeface="Calibri" panose="020F0502020204030204" pitchFamily="34" charset="0"/>
                <a:cs typeface="Calibri" panose="020F0502020204030204" pitchFamily="34" charset="0"/>
              </a:rPr>
              <a:t>unterzeichnet. Dieser Pakt besteht aus Branchenorganisationen, Gewerkschaften, der niederländischen Regierung und sozialen Organisationen. Unternehmen und Organisationen, die den Pakt unterzeichnen, verpflichten sich, Diskriminierung, Kinderarbeit und Zwangsarbeit zu erkennen und zu bekämpfen. Sie verpflichten sich zum Recht auf freie Verhandlungen durch unabhängige Gewerkschaften, zu einem existenzsichernden Lohn und zu gesunden und sicheren Arbeitsbedingungen für alle Beschäftigten. Außerdem tun sie alles in ihrer Macht Stehende, um Umweltschäden zu verringern und Tierleid zu vermeiden. Sie versuchen, den Verbrauch von Wasser, Energie und Chemikalien zu begrenzen und weniger chemische Abfälle und Abwässer zu produzieren. Ziel ist es, dass mindestens 50 % der niederländischen Bekleidungs- und Textilbranche den Pakt bis 2018 und 80 % bis 2021 unterzeichnet haben.</a:t>
            </a:r>
          </a:p>
          <a:p>
            <a:pPr marL="0" indent="0">
              <a:buNone/>
            </a:pPr>
            <a:endParaRPr lang="en-GB" sz="1300" dirty="0"/>
          </a:p>
          <a:p>
            <a:pPr marL="0" indent="0">
              <a:buNone/>
            </a:pPr>
            <a:r>
              <a:rPr lang="en-IE" sz="1300" dirty="0">
                <a:latin typeface="Calibri" panose="020F0502020204030204" pitchFamily="34" charset="0"/>
                <a:cs typeface="Calibri" panose="020F0502020204030204" pitchFamily="34" charset="0"/>
                <a:hlinkClick r:id="rId2"/>
              </a:rPr>
              <a:t>NINE &amp; Co.</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sind</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auch</a:t>
            </a:r>
            <a:r>
              <a:rPr lang="en-GB" sz="1300" dirty="0">
                <a:latin typeface="Calibri" panose="020F0502020204030204" pitchFamily="34" charset="0"/>
                <a:cs typeface="Calibri" panose="020F0502020204030204" pitchFamily="34" charset="0"/>
              </a:rPr>
              <a:t> der </a:t>
            </a:r>
            <a:r>
              <a:rPr lang="en-GB" sz="1300" dirty="0">
                <a:latin typeface="Calibri" panose="020F0502020204030204" pitchFamily="34" charset="0"/>
                <a:cs typeface="Calibri" panose="020F0502020204030204" pitchFamily="34" charset="0"/>
                <a:hlinkClick r:id="rId4"/>
              </a:rPr>
              <a:t>Business Social Compliance Initiative (BSCI) </a:t>
            </a:r>
            <a:r>
              <a:rPr lang="de-DE" sz="1300" dirty="0"/>
              <a:t>angeschlossen. Die BSCI bietet einen gemeinsamen Verhaltenskodex und eine Umsetzungs- und Kontrollmethode. Unternehmen, die sich für einen Beitritt zu dieser Organisation entscheiden, können sicher sein, dass alle Produktionsketten, die ihr angeschlossen sind, den BSCI-Verhaltenskodex einhalten. </a:t>
            </a:r>
          </a:p>
          <a:p>
            <a:pPr marL="0" indent="0">
              <a:buNone/>
            </a:pPr>
            <a:endParaRPr lang="en-IE" sz="1400" dirty="0"/>
          </a:p>
        </p:txBody>
      </p:sp>
      <p:grpSp>
        <p:nvGrpSpPr>
          <p:cNvPr id="48" name="Group 47">
            <a:extLst>
              <a:ext uri="{FF2B5EF4-FFF2-40B4-BE49-F238E27FC236}">
                <a16:creationId xmlns:a16="http://schemas.microsoft.com/office/drawing/2014/main" id="{3B5A89C3-2C44-FD4C-84A0-170EB5E3CAED}"/>
              </a:ext>
            </a:extLst>
          </p:cNvPr>
          <p:cNvGrpSpPr/>
          <p:nvPr/>
        </p:nvGrpSpPr>
        <p:grpSpPr>
          <a:xfrm>
            <a:off x="269443" y="3866209"/>
            <a:ext cx="6580610" cy="392129"/>
            <a:chOff x="269443" y="3834676"/>
            <a:chExt cx="6580610" cy="392129"/>
          </a:xfrm>
          <a:solidFill>
            <a:srgbClr val="027354"/>
          </a:solidFill>
        </p:grpSpPr>
        <p:cxnSp>
          <p:nvCxnSpPr>
            <p:cNvPr id="18" name="Straight Connector 17">
              <a:extLst>
                <a:ext uri="{FF2B5EF4-FFF2-40B4-BE49-F238E27FC236}">
                  <a16:creationId xmlns:a16="http://schemas.microsoft.com/office/drawing/2014/main" id="{E1A171FA-7197-4D4B-A02B-219696EA701F}"/>
                </a:ext>
              </a:extLst>
            </p:cNvPr>
            <p:cNvCxnSpPr>
              <a:cxnSpLocks/>
            </p:cNvCxnSpPr>
            <p:nvPr/>
          </p:nvCxnSpPr>
          <p:spPr>
            <a:xfrm flipH="1">
              <a:off x="726967" y="4044828"/>
              <a:ext cx="6123086" cy="0"/>
            </a:xfrm>
            <a:prstGeom prst="line">
              <a:avLst/>
            </a:prstGeom>
            <a:grpFill/>
            <a:ln w="12700">
              <a:solidFill>
                <a:srgbClr val="40B894"/>
              </a:solidFill>
            </a:ln>
          </p:spPr>
          <p:style>
            <a:lnRef idx="1">
              <a:schemeClr val="accent1"/>
            </a:lnRef>
            <a:fillRef idx="0">
              <a:schemeClr val="accent1"/>
            </a:fillRef>
            <a:effectRef idx="0">
              <a:schemeClr val="accent1"/>
            </a:effectRef>
            <a:fontRef idx="minor">
              <a:schemeClr val="tx1"/>
            </a:fontRef>
          </p:style>
        </p:cxnSp>
        <p:grpSp>
          <p:nvGrpSpPr>
            <p:cNvPr id="22" name="Graphic 3">
              <a:extLst>
                <a:ext uri="{FF2B5EF4-FFF2-40B4-BE49-F238E27FC236}">
                  <a16:creationId xmlns:a16="http://schemas.microsoft.com/office/drawing/2014/main" id="{C5467AC8-E1E2-3D41-8824-0BDF0F8DF4D1}"/>
                </a:ext>
              </a:extLst>
            </p:cNvPr>
            <p:cNvGrpSpPr/>
            <p:nvPr/>
          </p:nvGrpSpPr>
          <p:grpSpPr>
            <a:xfrm>
              <a:off x="269443" y="3834676"/>
              <a:ext cx="363852" cy="392129"/>
              <a:chOff x="8697387" y="3737866"/>
              <a:chExt cx="1058709" cy="1140988"/>
            </a:xfrm>
            <a:grpFill/>
          </p:grpSpPr>
          <p:sp>
            <p:nvSpPr>
              <p:cNvPr id="24" name="Freeform 23">
                <a:extLst>
                  <a:ext uri="{FF2B5EF4-FFF2-40B4-BE49-F238E27FC236}">
                    <a16:creationId xmlns:a16="http://schemas.microsoft.com/office/drawing/2014/main" id="{A0C5CE5C-1980-B949-A1A0-ABF37AE33DBE}"/>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CDDEC367-4683-3148-9B31-4DC70EBC9D38}"/>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3F72155F-BDE2-7F49-BCC9-76ECCB932F61}"/>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A2BCE3CC-5F02-C044-9D79-1E4B4F3870C3}"/>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84854410-9AFD-564C-8E31-BF857D2DCEB7}"/>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116DDF3-D90F-0A4E-8788-47DBF47F3B7A}"/>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59715759-39E2-B64F-95F0-741A341A4A1C}"/>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38709B1C-E4D2-614B-BEB4-69753A7C1E00}"/>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dirty="0"/>
              </a:p>
            </p:txBody>
          </p:sp>
        </p:grpSp>
      </p:grpSp>
      <p:grpSp>
        <p:nvGrpSpPr>
          <p:cNvPr id="49" name="Group 48">
            <a:extLst>
              <a:ext uri="{FF2B5EF4-FFF2-40B4-BE49-F238E27FC236}">
                <a16:creationId xmlns:a16="http://schemas.microsoft.com/office/drawing/2014/main" id="{FF1C6C02-F121-F142-BD19-42271C1E9E31}"/>
              </a:ext>
            </a:extLst>
          </p:cNvPr>
          <p:cNvGrpSpPr/>
          <p:nvPr/>
        </p:nvGrpSpPr>
        <p:grpSpPr>
          <a:xfrm>
            <a:off x="148515" y="5117468"/>
            <a:ext cx="6604710" cy="384466"/>
            <a:chOff x="253290" y="7338001"/>
            <a:chExt cx="6604710" cy="384466"/>
          </a:xfrm>
          <a:solidFill>
            <a:srgbClr val="027354"/>
          </a:solidFill>
        </p:grpSpPr>
        <p:cxnSp>
          <p:nvCxnSpPr>
            <p:cNvPr id="20" name="Straight Connector 19">
              <a:extLst>
                <a:ext uri="{FF2B5EF4-FFF2-40B4-BE49-F238E27FC236}">
                  <a16:creationId xmlns:a16="http://schemas.microsoft.com/office/drawing/2014/main" id="{A83109D4-A669-C34E-B384-9F21A40A02A4}"/>
                </a:ext>
              </a:extLst>
            </p:cNvPr>
            <p:cNvCxnSpPr>
              <a:cxnSpLocks/>
            </p:cNvCxnSpPr>
            <p:nvPr/>
          </p:nvCxnSpPr>
          <p:spPr>
            <a:xfrm flipH="1">
              <a:off x="734914" y="7530235"/>
              <a:ext cx="6123086" cy="0"/>
            </a:xfrm>
            <a:prstGeom prst="line">
              <a:avLst/>
            </a:prstGeom>
            <a:grpFill/>
            <a:ln w="12700">
              <a:solidFill>
                <a:srgbClr val="40B894"/>
              </a:solidFill>
            </a:ln>
          </p:spPr>
          <p:style>
            <a:lnRef idx="1">
              <a:schemeClr val="accent1"/>
            </a:lnRef>
            <a:fillRef idx="0">
              <a:schemeClr val="accent1"/>
            </a:fillRef>
            <a:effectRef idx="0">
              <a:schemeClr val="accent1"/>
            </a:effectRef>
            <a:fontRef idx="minor">
              <a:schemeClr val="tx1"/>
            </a:fontRef>
          </p:style>
        </p:cxnSp>
        <p:grpSp>
          <p:nvGrpSpPr>
            <p:cNvPr id="36" name="Graphic 2">
              <a:extLst>
                <a:ext uri="{FF2B5EF4-FFF2-40B4-BE49-F238E27FC236}">
                  <a16:creationId xmlns:a16="http://schemas.microsoft.com/office/drawing/2014/main" id="{869722C5-B5FC-614A-920C-405EAC10B317}"/>
                </a:ext>
              </a:extLst>
            </p:cNvPr>
            <p:cNvGrpSpPr/>
            <p:nvPr/>
          </p:nvGrpSpPr>
          <p:grpSpPr>
            <a:xfrm>
              <a:off x="253290" y="7338001"/>
              <a:ext cx="380005" cy="384466"/>
              <a:chOff x="7190753" y="5365577"/>
              <a:chExt cx="745522" cy="754273"/>
            </a:xfrm>
            <a:grpFill/>
          </p:grpSpPr>
          <p:sp>
            <p:nvSpPr>
              <p:cNvPr id="37" name="Freeform 36">
                <a:extLst>
                  <a:ext uri="{FF2B5EF4-FFF2-40B4-BE49-F238E27FC236}">
                    <a16:creationId xmlns:a16="http://schemas.microsoft.com/office/drawing/2014/main" id="{198C42EF-EF35-BA4A-B03C-51029C0C6D72}"/>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C0B54CE1-20D2-7143-A8DD-4EF0FFB94B3D}"/>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125C22B8-A3B4-0F49-A2B8-93A556344017}"/>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6B1FDABE-EE76-3C43-90E1-9289922558AA}"/>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9A2F8339-5F37-2C45-868C-6F67DE9AB771}"/>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1A0B35E4-3190-9847-9A69-DE8E557CB34F}"/>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614F19A4-5D15-3F45-9309-E225591DE854}"/>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8AF145E6-F4CF-044C-88A6-996B97EF0881}"/>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72E76540-C805-7046-931B-6CE2B00FB8F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dirty="0"/>
              </a:p>
            </p:txBody>
          </p:sp>
        </p:grpSp>
      </p:grpSp>
      <p:sp>
        <p:nvSpPr>
          <p:cNvPr id="59" name="Text Placeholder 12">
            <a:extLst>
              <a:ext uri="{FF2B5EF4-FFF2-40B4-BE49-F238E27FC236}">
                <a16:creationId xmlns:a16="http://schemas.microsoft.com/office/drawing/2014/main" id="{C7524627-ABB1-4F56-B87D-D9947BFC036E}"/>
              </a:ext>
            </a:extLst>
          </p:cNvPr>
          <p:cNvSpPr txBox="1">
            <a:spLocks/>
          </p:cNvSpPr>
          <p:nvPr/>
        </p:nvSpPr>
        <p:spPr>
          <a:xfrm>
            <a:off x="922714" y="7326476"/>
            <a:ext cx="5412847" cy="1526820"/>
          </a:xfrm>
          <a:prstGeom prst="rect">
            <a:avLst/>
          </a:prstGeom>
        </p:spPr>
        <p:txBody>
          <a:bodyPr numCol="1" spcCol="288000" anchor="t">
            <a:noAutofit/>
          </a:bodyPr>
          <a:lstStyle>
            <a:lvl1pPr marL="171450" marR="0" indent="-171450" algn="just" defTabSz="583729" rtl="0" latinLnBrk="0">
              <a:lnSpc>
                <a:spcPct val="100000"/>
              </a:lnSpc>
              <a:spcBef>
                <a:spcPts val="0"/>
              </a:spcBef>
              <a:spcAft>
                <a:spcPts val="0"/>
              </a:spcAft>
              <a:buClr>
                <a:srgbClr val="40B894"/>
              </a:buClr>
              <a:buSzTx/>
              <a:buFont typeface="Arial" panose="020B0604020202020204" pitchFamily="34" charset="0"/>
              <a:buChar char="•"/>
              <a:tabLst/>
              <a:defRPr sz="1000" b="0" i="0" u="none" strike="noStrike" cap="none" spc="0" baseline="0">
                <a:ln>
                  <a:noFill/>
                </a:ln>
                <a:solidFill>
                  <a:schemeClr val="tx1"/>
                </a:solidFill>
                <a:uFillTx/>
                <a:latin typeface="Calibri" panose="020F0502020204030204" pitchFamily="34" charset="0"/>
                <a:ea typeface="Montserrat Light"/>
                <a:cs typeface="Calibri" panose="020F0502020204030204" pitchFamily="34" charset="0"/>
                <a:sym typeface="Montserrat Light"/>
              </a:defRPr>
            </a:lvl1pPr>
            <a:lvl2pPr marL="377967"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55934"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33901"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11869"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marL="228600" indent="-228600">
              <a:buFont typeface="+mj-lt"/>
              <a:buAutoNum type="arabicPeriod"/>
            </a:pPr>
            <a:endParaRPr lang="en-IE" dirty="0"/>
          </a:p>
        </p:txBody>
      </p:sp>
      <p:pic>
        <p:nvPicPr>
          <p:cNvPr id="3" name="Picture Placeholder 2" descr="A group of people in a room&#10;&#10;Description automatically generated with low confidence">
            <a:extLst>
              <a:ext uri="{FF2B5EF4-FFF2-40B4-BE49-F238E27FC236}">
                <a16:creationId xmlns:a16="http://schemas.microsoft.com/office/drawing/2014/main" id="{8748CDDB-F767-45F5-9D57-5F281418A01E}"/>
              </a:ext>
            </a:extLst>
          </p:cNvPr>
          <p:cNvPicPr>
            <a:picLocks noGrp="1" noChangeAspect="1"/>
          </p:cNvPicPr>
          <p:nvPr>
            <p:ph type="pic" sz="quarter" idx="64"/>
          </p:nvPr>
        </p:nvPicPr>
        <p:blipFill>
          <a:blip r:embed="rId5" cstate="print">
            <a:extLst>
              <a:ext uri="{28A0092B-C50C-407E-A947-70E740481C1C}">
                <a14:useLocalDpi xmlns:a14="http://schemas.microsoft.com/office/drawing/2010/main" val="0"/>
              </a:ext>
            </a:extLst>
          </a:blip>
          <a:srcRect t="23205" b="23205"/>
          <a:stretch>
            <a:fillRect/>
          </a:stretch>
        </p:blipFill>
        <p:spPr>
          <a:xfrm>
            <a:off x="-25400" y="22225"/>
            <a:ext cx="3730625" cy="2995613"/>
          </a:xfrm>
          <a:custGeom>
            <a:avLst/>
            <a:gdLst>
              <a:gd name="connsiteX0" fmla="*/ 0 w 3731267"/>
              <a:gd name="connsiteY0" fmla="*/ 0 h 2996804"/>
              <a:gd name="connsiteX1" fmla="*/ 3133481 w 3731267"/>
              <a:gd name="connsiteY1" fmla="*/ 0 h 2996804"/>
              <a:gd name="connsiteX2" fmla="*/ 3726909 w 3731267"/>
              <a:gd name="connsiteY2" fmla="*/ 1988029 h 2996804"/>
              <a:gd name="connsiteX3" fmla="*/ 3731267 w 3731267"/>
              <a:gd name="connsiteY3" fmla="*/ 1989757 h 2996804"/>
              <a:gd name="connsiteX4" fmla="*/ 30819 w 3731267"/>
              <a:gd name="connsiteY4" fmla="*/ 2996804 h 299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267" h="2996804">
                <a:moveTo>
                  <a:pt x="0" y="0"/>
                </a:moveTo>
                <a:lnTo>
                  <a:pt x="3133481" y="0"/>
                </a:lnTo>
                <a:lnTo>
                  <a:pt x="3726909" y="1988029"/>
                </a:lnTo>
                <a:lnTo>
                  <a:pt x="3731267" y="1989757"/>
                </a:lnTo>
                <a:lnTo>
                  <a:pt x="30819" y="2996804"/>
                </a:lnTo>
                <a:close/>
              </a:path>
            </a:pathLst>
          </a:custGeom>
          <a:solidFill>
            <a:schemeClr val="bg1">
              <a:lumMod val="75000"/>
            </a:schemeClr>
          </a:solidFill>
        </p:spPr>
      </p:pic>
      <p:sp>
        <p:nvSpPr>
          <p:cNvPr id="35" name="TextBox 34">
            <a:extLst>
              <a:ext uri="{FF2B5EF4-FFF2-40B4-BE49-F238E27FC236}">
                <a16:creationId xmlns:a16="http://schemas.microsoft.com/office/drawing/2014/main" id="{AFDC7AAF-129C-44FD-9219-3D93C506141E}"/>
              </a:ext>
            </a:extLst>
          </p:cNvPr>
          <p:cNvSpPr txBox="1"/>
          <p:nvPr/>
        </p:nvSpPr>
        <p:spPr>
          <a:xfrm>
            <a:off x="556943" y="2113517"/>
            <a:ext cx="735579" cy="5018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8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rPr>
              <a:t>Bild </a:t>
            </a:r>
            <a:r>
              <a:rPr kumimoji="0" lang="en-GB" sz="800" b="0"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FontAwesome"/>
              </a:rPr>
              <a:t>erhalten</a:t>
            </a:r>
            <a:r>
              <a:rPr kumimoji="0" lang="en-GB" sz="8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rPr>
              <a:t> von </a:t>
            </a:r>
            <a:r>
              <a:rPr lang="en-GB" sz="800" dirty="0">
                <a:solidFill>
                  <a:schemeClr val="bg1"/>
                </a:solidFill>
                <a:latin typeface="Calibri" panose="020F0502020204030204" pitchFamily="34" charset="0"/>
                <a:cs typeface="Calibri" panose="020F0502020204030204" pitchFamily="34" charset="0"/>
              </a:rPr>
              <a:t>@gieling auf </a:t>
            </a:r>
            <a:r>
              <a:rPr kumimoji="0" lang="en-GB" sz="800" b="0"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FontAwesome"/>
              </a:rPr>
              <a:t>Unsplash</a:t>
            </a:r>
            <a:endParaRPr kumimoji="0" lang="en-NL" sz="8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endParaRPr>
          </a:p>
        </p:txBody>
      </p:sp>
      <p:sp>
        <p:nvSpPr>
          <p:cNvPr id="115" name="Text Placeholder 7">
            <a:extLst>
              <a:ext uri="{FF2B5EF4-FFF2-40B4-BE49-F238E27FC236}">
                <a16:creationId xmlns:a16="http://schemas.microsoft.com/office/drawing/2014/main" id="{D5C5F1A5-AF4D-6BAE-EAA6-B3E10DC59F45}"/>
              </a:ext>
            </a:extLst>
          </p:cNvPr>
          <p:cNvSpPr>
            <a:spLocks noGrp="1"/>
          </p:cNvSpPr>
          <p:nvPr>
            <p:ph type="body" sz="quarter" idx="58"/>
          </p:nvPr>
        </p:nvSpPr>
        <p:spPr>
          <a:xfrm>
            <a:off x="764840" y="3638549"/>
            <a:ext cx="5430160" cy="329371"/>
          </a:xfrm>
        </p:spPr>
        <p:txBody>
          <a:bodyPr/>
          <a:lstStyle/>
          <a:p>
            <a:pPr>
              <a:lnSpc>
                <a:spcPct val="100000"/>
              </a:lnSpc>
            </a:pPr>
            <a:r>
              <a:rPr lang="de-DE" dirty="0">
                <a:solidFill>
                  <a:srgbClr val="F29E38"/>
                </a:solidFill>
              </a:rPr>
              <a:t>Beteiligung der </a:t>
            </a:r>
            <a:r>
              <a:rPr lang="de-DE" dirty="0" err="1">
                <a:solidFill>
                  <a:srgbClr val="F29E38"/>
                </a:solidFill>
              </a:rPr>
              <a:t>Mitarbeiter:innen</a:t>
            </a:r>
            <a:endParaRPr lang="de-DE" dirty="0">
              <a:solidFill>
                <a:srgbClr val="F29E38"/>
              </a:solidFill>
            </a:endParaRPr>
          </a:p>
          <a:p>
            <a:pPr>
              <a:lnSpc>
                <a:spcPct val="100000"/>
              </a:lnSpc>
            </a:pPr>
            <a:r>
              <a:rPr lang="de-DE" sz="1400" b="0" i="1" dirty="0">
                <a:effectLst/>
                <a:latin typeface="Calibri" panose="020F0502020204030204" pitchFamily="34" charset="0"/>
                <a:ea typeface="Calibri" panose="020F0502020204030204" pitchFamily="34" charset="0"/>
                <a:cs typeface="Calibri" panose="020F0502020204030204" pitchFamily="34" charset="0"/>
              </a:rPr>
              <a:t>(Eigentum, Aktien als Teil der Anwerbung, Bindung)</a:t>
            </a:r>
            <a:endParaRPr lang="de-DE" dirty="0"/>
          </a:p>
        </p:txBody>
      </p:sp>
      <p:sp>
        <p:nvSpPr>
          <p:cNvPr id="118" name="Text Placeholder 11">
            <a:extLst>
              <a:ext uri="{FF2B5EF4-FFF2-40B4-BE49-F238E27FC236}">
                <a16:creationId xmlns:a16="http://schemas.microsoft.com/office/drawing/2014/main" id="{1690F9CF-6D26-A4EB-E4BA-E738F8958BE8}"/>
              </a:ext>
            </a:extLst>
          </p:cNvPr>
          <p:cNvSpPr txBox="1">
            <a:spLocks/>
          </p:cNvSpPr>
          <p:nvPr/>
        </p:nvSpPr>
        <p:spPr>
          <a:xfrm>
            <a:off x="755025" y="4851555"/>
            <a:ext cx="5132055" cy="400013"/>
          </a:xfrm>
          <a:prstGeom prst="rect">
            <a:avLst/>
          </a:prstGeom>
        </p:spPr>
        <p:txBody>
          <a:bodyPr anchor="ctr">
            <a:noAutofit/>
          </a:bodyPr>
          <a:lstStyle>
            <a:lvl1pPr marL="0" marR="0" indent="0" algn="l" defTabSz="583729" rtl="0" latinLnBrk="0">
              <a:lnSpc>
                <a:spcPts val="1420"/>
              </a:lnSpc>
              <a:spcBef>
                <a:spcPts val="0"/>
              </a:spcBef>
              <a:spcAft>
                <a:spcPts val="0"/>
              </a:spcAft>
              <a:buClrTx/>
              <a:buSzTx/>
              <a:buFontTx/>
              <a:buNone/>
              <a:tabLst/>
              <a:defRPr lang="en-IE" sz="1400" b="1" i="0" u="none" strike="noStrike" cap="none" spc="0" baseline="0" smtClean="0">
                <a:ln>
                  <a:noFill/>
                </a:ln>
                <a:solidFill>
                  <a:srgbClr val="027354"/>
                </a:solidFill>
                <a:effectLst/>
                <a:uFillTx/>
                <a:latin typeface="Calibri" panose="020F0502020204030204" pitchFamily="34" charset="0"/>
                <a:ea typeface="Montserrat Light"/>
                <a:cs typeface="Calibri" panose="020F0502020204030204" pitchFamily="34" charset="0"/>
                <a:sym typeface="Montserrat Light"/>
              </a:defRPr>
            </a:lvl1pPr>
            <a:lvl2pPr marL="385602"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71204"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56806"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42409"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pPr>
            <a:r>
              <a:rPr lang="de-DE">
                <a:solidFill>
                  <a:srgbClr val="F29E38"/>
                </a:solidFill>
                <a:ea typeface="Calibri" panose="020F0502020204030204" pitchFamily="34" charset="0"/>
                <a:sym typeface="Helvetica Light"/>
              </a:rPr>
              <a:t>Sozialer Dialog und Verantwortlichkeiten</a:t>
            </a:r>
          </a:p>
          <a:p>
            <a:pPr hangingPunct="1">
              <a:lnSpc>
                <a:spcPct val="100000"/>
              </a:lnSpc>
            </a:pPr>
            <a:r>
              <a:rPr lang="de-DE" b="0" i="1">
                <a:ea typeface="Calibri" panose="020F0502020204030204" pitchFamily="34" charset="0"/>
                <a:sym typeface="Helvetica Light"/>
              </a:rPr>
              <a:t>(Beteiligung an Gewerkschaften, Ethikkodex usw.)</a:t>
            </a:r>
            <a:endParaRPr lang="de-DE" b="0" i="1" dirty="0">
              <a:ea typeface="Calibri" panose="020F0502020204030204" pitchFamily="34" charset="0"/>
              <a:sym typeface="Helvetica Light"/>
            </a:endParaRPr>
          </a:p>
        </p:txBody>
      </p:sp>
    </p:spTree>
    <p:extLst>
      <p:ext uri="{BB962C8B-B14F-4D97-AF65-F5344CB8AC3E}">
        <p14:creationId xmlns:p14="http://schemas.microsoft.com/office/powerpoint/2010/main" val="34949504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2E300DE-75A8-5B41-97DE-2C4A118FB98D}"/>
              </a:ext>
            </a:extLst>
          </p:cNvPr>
          <p:cNvSpPr>
            <a:spLocks noGrp="1"/>
          </p:cNvSpPr>
          <p:nvPr>
            <p:ph type="body" sz="quarter" idx="58"/>
          </p:nvPr>
        </p:nvSpPr>
        <p:spPr>
          <a:xfrm>
            <a:off x="3545480" y="419100"/>
            <a:ext cx="2954573" cy="594546"/>
          </a:xfrm>
          <a:solidFill>
            <a:srgbClr val="F29E38"/>
          </a:solidFill>
        </p:spPr>
        <p:txBody>
          <a:bodyPr/>
          <a:lstStyle/>
          <a:p>
            <a:r>
              <a:rPr lang="de-DE" dirty="0">
                <a:solidFill>
                  <a:schemeClr val="bg1"/>
                </a:solidFill>
              </a:rPr>
              <a:t>Nationale Unterstützung/Anregung für Management und Unternehmenskultur</a:t>
            </a:r>
          </a:p>
        </p:txBody>
      </p:sp>
      <p:sp>
        <p:nvSpPr>
          <p:cNvPr id="6" name="Text Placeholder 5">
            <a:extLst>
              <a:ext uri="{FF2B5EF4-FFF2-40B4-BE49-F238E27FC236}">
                <a16:creationId xmlns:a16="http://schemas.microsoft.com/office/drawing/2014/main" id="{034BCEF5-29D2-674D-97F3-DE8DFD23311C}"/>
              </a:ext>
            </a:extLst>
          </p:cNvPr>
          <p:cNvSpPr>
            <a:spLocks noGrp="1"/>
          </p:cNvSpPr>
          <p:nvPr>
            <p:ph type="body" sz="quarter" idx="32"/>
          </p:nvPr>
        </p:nvSpPr>
        <p:spPr>
          <a:xfrm>
            <a:off x="3544860" y="1284366"/>
            <a:ext cx="2955193" cy="3444100"/>
          </a:xfrm>
        </p:spPr>
        <p:txBody>
          <a:bodyPr/>
          <a:lstStyle/>
          <a:p>
            <a:pPr marL="0" marR="0" lvl="0" indent="0" algn="l" defTabSz="583729" rtl="0" eaLnBrk="1" fontAlgn="auto" latinLnBrk="0" hangingPunct="1">
              <a:lnSpc>
                <a:spcPct val="100000"/>
              </a:lnSpc>
              <a:spcBef>
                <a:spcPts val="600"/>
              </a:spcBef>
              <a:spcAft>
                <a:spcPts val="600"/>
              </a:spcAft>
              <a:buClrTx/>
              <a:buSzTx/>
              <a:buFontTx/>
              <a:buNone/>
              <a:tabLst/>
              <a:defRPr/>
            </a:pPr>
            <a:r>
              <a:rPr lang="en-IE" sz="1400" dirty="0">
                <a:hlinkClick r:id="rId2"/>
              </a:rPr>
              <a:t>Business.gov.nl </a:t>
            </a:r>
            <a:r>
              <a:rPr lang="de-DE" sz="1400" dirty="0"/>
              <a:t>ist die zentrale Anlaufstelle für in- und ausländische </a:t>
            </a:r>
            <a:r>
              <a:rPr lang="de-DE" sz="1400" dirty="0" err="1"/>
              <a:t>Unternehmer:innen</a:t>
            </a:r>
            <a:r>
              <a:rPr lang="de-DE" sz="1400" dirty="0"/>
              <a:t>, die ein Unternehmen gründen oder mit den Niederlanden Geschäfte machen möchten. Business.gov.nl arbeitet mit verschiedenen niederländischen staatlichen und halbstaatlichen Organisationen zusammen, um Informationen über Gesetze, Regeln und Vorschriften, Subventionen und mehr bereitzustellen. Die Website bietet auch Ressourcen zur Unternehmensgründung und -führung, darunter Webinare und Fallstudien über erfolgreiche niederländische Start-ups/KMU.</a:t>
            </a:r>
          </a:p>
          <a:p>
            <a:pPr marL="0" marR="0" lvl="0" indent="0" algn="l" defTabSz="583729" rtl="0" eaLnBrk="1" fontAlgn="auto" latinLnBrk="0" hangingPunct="1">
              <a:lnSpc>
                <a:spcPct val="100000"/>
              </a:lnSpc>
              <a:spcBef>
                <a:spcPts val="600"/>
              </a:spcBef>
              <a:spcAft>
                <a:spcPts val="600"/>
              </a:spcAft>
              <a:buClrTx/>
              <a:buSzTx/>
              <a:buFontTx/>
              <a:buNone/>
              <a:tabLst/>
              <a:defRPr/>
            </a:pPr>
            <a:r>
              <a:rPr lang="de-DE" sz="1400" dirty="0"/>
              <a:t>Das Portal enthält auch einen Abschnitt, der sich mit </a:t>
            </a:r>
            <a:r>
              <a:rPr lang="en-IE" sz="1400" dirty="0">
                <a:hlinkClick r:id="rId3"/>
              </a:rPr>
              <a:t>CSR und </a:t>
            </a:r>
            <a:r>
              <a:rPr lang="en-IE" sz="1400" dirty="0" err="1">
                <a:hlinkClick r:id="rId3"/>
              </a:rPr>
              <a:t>Umweltschutz</a:t>
            </a:r>
            <a:r>
              <a:rPr lang="en-IE" sz="1400" dirty="0"/>
              <a:t> </a:t>
            </a:r>
            <a:r>
              <a:rPr lang="en-IE" sz="1400" dirty="0" err="1"/>
              <a:t>befasst</a:t>
            </a:r>
            <a:r>
              <a:rPr lang="en-IE" sz="1400" dirty="0"/>
              <a:t>.</a:t>
            </a:r>
            <a:endParaRPr lang="en-GB" sz="1400" dirty="0"/>
          </a:p>
        </p:txBody>
      </p:sp>
      <p:sp>
        <p:nvSpPr>
          <p:cNvPr id="9" name="Text Placeholder 8">
            <a:extLst>
              <a:ext uri="{FF2B5EF4-FFF2-40B4-BE49-F238E27FC236}">
                <a16:creationId xmlns:a16="http://schemas.microsoft.com/office/drawing/2014/main" id="{2EE47056-23A6-4342-AEFA-0EAF48730B2E}"/>
              </a:ext>
            </a:extLst>
          </p:cNvPr>
          <p:cNvSpPr>
            <a:spLocks noGrp="1"/>
          </p:cNvSpPr>
          <p:nvPr>
            <p:ph type="body" sz="quarter" idx="59"/>
          </p:nvPr>
        </p:nvSpPr>
        <p:spPr>
          <a:xfrm>
            <a:off x="-16020" y="2474080"/>
            <a:ext cx="2421108" cy="1632228"/>
          </a:xfrm>
          <a:prstGeom prst="rect">
            <a:avLst/>
          </a:prstGeom>
        </p:spPr>
        <p:txBody>
          <a:bodyPr/>
          <a:lstStyle/>
          <a:p>
            <a:pPr fontAlgn="base"/>
            <a:r>
              <a:rPr lang="en-GB" b="0" dirty="0">
                <a:effectLst/>
                <a:latin typeface="Calibri" panose="020F0502020204030204" pitchFamily="34" charset="0"/>
                <a:cs typeface="Calibri" panose="020F0502020204030204" pitchFamily="34" charset="0"/>
              </a:rPr>
              <a:t>Corporate social responsibility </a:t>
            </a:r>
            <a:r>
              <a:rPr lang="de-DE" b="0" dirty="0">
                <a:effectLst/>
                <a:latin typeface="Calibri" panose="020F0502020204030204" pitchFamily="34" charset="0"/>
                <a:cs typeface="Calibri" panose="020F0502020204030204" pitchFamily="34" charset="0"/>
              </a:rPr>
              <a:t>bedeutet, dass Sie Verantwortung für die Auswirkungen Ihrer Geschäftstätigkeit auf Mensch, Umwelt und Gesellschaft übernehmen. Mit CSR bekämpfen oder verhindern Sie schlechte Arbeitsbedingungen, Umweltverschmutzung und Armut. </a:t>
            </a:r>
            <a:r>
              <a:rPr lang="en-GB" b="0" dirty="0">
                <a:effectLst/>
                <a:latin typeface="Calibri" panose="020F0502020204030204" pitchFamily="34" charset="0"/>
                <a:cs typeface="Calibri" panose="020F0502020204030204" pitchFamily="34" charset="0"/>
              </a:rPr>
              <a:t> </a:t>
            </a:r>
          </a:p>
          <a:p>
            <a:pPr fontAlgn="base"/>
            <a:endParaRPr lang="en-GB" sz="1100" dirty="0">
              <a:latin typeface="Calibri" panose="020F0502020204030204" pitchFamily="34" charset="0"/>
              <a:cs typeface="Calibri" panose="020F0502020204030204" pitchFamily="34" charset="0"/>
            </a:endParaRPr>
          </a:p>
          <a:p>
            <a:pPr fontAlgn="base"/>
            <a:r>
              <a:rPr lang="en-GB" b="0" dirty="0">
                <a:effectLst/>
                <a:latin typeface="Calibri" panose="020F0502020204030204" pitchFamily="34" charset="0"/>
                <a:cs typeface="Calibri" panose="020F0502020204030204" pitchFamily="34" charset="0"/>
              </a:rPr>
              <a:t>- </a:t>
            </a:r>
            <a:r>
              <a:rPr lang="en-GB" i="0" dirty="0">
                <a:latin typeface="Calibri" panose="020F0502020204030204" pitchFamily="34" charset="0"/>
                <a:cs typeface="Calibri" panose="020F0502020204030204" pitchFamily="34" charset="0"/>
              </a:rPr>
              <a:t>Business.gov.nl</a:t>
            </a:r>
            <a:endParaRPr lang="en-GB" b="0" dirty="0">
              <a:effectLst/>
              <a:latin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EA123343-7AE3-AD4C-85B3-618060C4DC6A}"/>
              </a:ext>
            </a:extLst>
          </p:cNvPr>
          <p:cNvSpPr>
            <a:spLocks noGrp="1"/>
          </p:cNvSpPr>
          <p:nvPr>
            <p:ph type="body" sz="quarter" idx="60"/>
          </p:nvPr>
        </p:nvSpPr>
        <p:spPr>
          <a:prstGeom prst="rect">
            <a:avLst/>
          </a:prstGeom>
        </p:spPr>
        <p:txBody>
          <a:bodyPr/>
          <a:lstStyle/>
          <a:p>
            <a:r>
              <a:rPr lang="en-US" dirty="0"/>
              <a:t>“</a:t>
            </a:r>
          </a:p>
        </p:txBody>
      </p:sp>
      <p:grpSp>
        <p:nvGrpSpPr>
          <p:cNvPr id="40" name="Group 39">
            <a:extLst>
              <a:ext uri="{FF2B5EF4-FFF2-40B4-BE49-F238E27FC236}">
                <a16:creationId xmlns:a16="http://schemas.microsoft.com/office/drawing/2014/main" id="{A7AEEC10-6C23-824A-8387-EF02CEDA0617}"/>
              </a:ext>
            </a:extLst>
          </p:cNvPr>
          <p:cNvGrpSpPr/>
          <p:nvPr/>
        </p:nvGrpSpPr>
        <p:grpSpPr>
          <a:xfrm>
            <a:off x="2933325" y="907960"/>
            <a:ext cx="3924675" cy="376406"/>
            <a:chOff x="2933325" y="907960"/>
            <a:chExt cx="3924675" cy="376406"/>
          </a:xfrm>
        </p:grpSpPr>
        <p:cxnSp>
          <p:nvCxnSpPr>
            <p:cNvPr id="14" name="Straight Connector 13">
              <a:extLst>
                <a:ext uri="{FF2B5EF4-FFF2-40B4-BE49-F238E27FC236}">
                  <a16:creationId xmlns:a16="http://schemas.microsoft.com/office/drawing/2014/main" id="{98332D8B-F763-7A4F-9C21-85DDB27FA451}"/>
                </a:ext>
              </a:extLst>
            </p:cNvPr>
            <p:cNvCxnSpPr>
              <a:cxnSpLocks/>
            </p:cNvCxnSpPr>
            <p:nvPr/>
          </p:nvCxnSpPr>
          <p:spPr>
            <a:xfrm flipH="1">
              <a:off x="3411221" y="1104588"/>
              <a:ext cx="3446779" cy="0"/>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A4E2DB0F-FEB7-E04F-AA61-3B4A12A128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33325" y="907960"/>
              <a:ext cx="376406" cy="376406"/>
            </a:xfrm>
            <a:prstGeom prst="rect">
              <a:avLst/>
            </a:prstGeom>
          </p:spPr>
        </p:pic>
      </p:grpSp>
      <p:pic>
        <p:nvPicPr>
          <p:cNvPr id="4" name="Picture Placeholder 3" descr="A picture containing indoor&#10;&#10;Description automatically generated">
            <a:extLst>
              <a:ext uri="{FF2B5EF4-FFF2-40B4-BE49-F238E27FC236}">
                <a16:creationId xmlns:a16="http://schemas.microsoft.com/office/drawing/2014/main" id="{25DDB3CD-5FB8-48D7-AA0E-612F4CA9A2CF}"/>
              </a:ext>
            </a:extLst>
          </p:cNvPr>
          <p:cNvPicPr>
            <a:picLocks noGrp="1" noChangeAspect="1"/>
          </p:cNvPicPr>
          <p:nvPr>
            <p:ph type="pic" sz="quarter" idx="56"/>
          </p:nvPr>
        </p:nvPicPr>
        <p:blipFill rotWithShape="1">
          <a:blip r:embed="rId6" cstate="print">
            <a:extLst>
              <a:ext uri="{28A0092B-C50C-407E-A947-70E740481C1C}">
                <a14:useLocalDpi xmlns:a14="http://schemas.microsoft.com/office/drawing/2010/main" val="0"/>
              </a:ext>
            </a:extLst>
          </a:blip>
          <a:srcRect l="17812" r="55500"/>
          <a:stretch/>
        </p:blipFill>
        <p:spPr>
          <a:xfrm>
            <a:off x="0" y="4625750"/>
            <a:ext cx="2744153" cy="5280250"/>
          </a:xfrm>
        </p:spPr>
      </p:pic>
      <p:sp>
        <p:nvSpPr>
          <p:cNvPr id="12" name="TextBox 11">
            <a:extLst>
              <a:ext uri="{FF2B5EF4-FFF2-40B4-BE49-F238E27FC236}">
                <a16:creationId xmlns:a16="http://schemas.microsoft.com/office/drawing/2014/main" id="{C427113F-A00E-4DB2-82AF-DC3A68FF6525}"/>
              </a:ext>
            </a:extLst>
          </p:cNvPr>
          <p:cNvSpPr txBox="1"/>
          <p:nvPr/>
        </p:nvSpPr>
        <p:spPr>
          <a:xfrm>
            <a:off x="-125199" y="9633182"/>
            <a:ext cx="2869352" cy="2556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8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FontAwesome"/>
              </a:rPr>
              <a:t>Bild </a:t>
            </a:r>
            <a:r>
              <a:rPr kumimoji="0" lang="en-GB" sz="800" b="0" i="0" u="none" strike="noStrike" cap="none" spc="0" normalizeH="0" baseline="0" dirty="0" err="1">
                <a:ln>
                  <a:noFill/>
                </a:ln>
                <a:solidFill>
                  <a:schemeClr val="tx1"/>
                </a:solidFill>
                <a:effectLst/>
                <a:uFillTx/>
                <a:latin typeface="Calibri" panose="020F0502020204030204" pitchFamily="34" charset="0"/>
                <a:cs typeface="Calibri" panose="020F0502020204030204" pitchFamily="34" charset="0"/>
                <a:sym typeface="FontAwesome"/>
              </a:rPr>
              <a:t>erhalten</a:t>
            </a:r>
            <a:r>
              <a:rPr kumimoji="0" lang="en-GB" sz="8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FontAwesome"/>
              </a:rPr>
              <a:t> von </a:t>
            </a:r>
            <a:r>
              <a:rPr lang="en-GB" sz="800" dirty="0">
                <a:solidFill>
                  <a:schemeClr val="tx1"/>
                </a:solidFill>
                <a:latin typeface="Calibri" panose="020F0502020204030204" pitchFamily="34" charset="0"/>
                <a:cs typeface="Calibri" panose="020F0502020204030204" pitchFamily="34" charset="0"/>
              </a:rPr>
              <a:t>@zal3wa auf </a:t>
            </a:r>
            <a:r>
              <a:rPr kumimoji="0" lang="en-GB" sz="800" b="0" i="0" u="none" strike="noStrike" cap="none" spc="0" normalizeH="0" baseline="0" dirty="0" err="1">
                <a:ln>
                  <a:noFill/>
                </a:ln>
                <a:solidFill>
                  <a:schemeClr val="tx1"/>
                </a:solidFill>
                <a:effectLst/>
                <a:uFillTx/>
                <a:latin typeface="Calibri" panose="020F0502020204030204" pitchFamily="34" charset="0"/>
                <a:cs typeface="Calibri" panose="020F0502020204030204" pitchFamily="34" charset="0"/>
                <a:sym typeface="FontAwesome"/>
              </a:rPr>
              <a:t>Unsplash</a:t>
            </a:r>
            <a:endParaRPr kumimoji="0" lang="en-NL" sz="8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FontAwesome"/>
            </a:endParaRPr>
          </a:p>
        </p:txBody>
      </p:sp>
      <p:pic>
        <p:nvPicPr>
          <p:cNvPr id="2" name="Picture 2" descr="Flag of the Netherlands - Wikipedia">
            <a:extLst>
              <a:ext uri="{FF2B5EF4-FFF2-40B4-BE49-F238E27FC236}">
                <a16:creationId xmlns:a16="http://schemas.microsoft.com/office/drawing/2014/main" id="{59F700BA-ABEF-1405-CCFE-4CCDF87E7AE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192" y="76383"/>
            <a:ext cx="1384569" cy="92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52104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White">
  <a:themeElements>
    <a:clrScheme name="White">
      <a:dk1>
        <a:srgbClr val="15131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Bold"/>
        <a:ea typeface="Montserrat Bold"/>
        <a:cs typeface="Montserrat Bold"/>
      </a:majorFont>
      <a:minorFont>
        <a:latin typeface="Montserrat Bold"/>
        <a:ea typeface="Montserrat Bold"/>
        <a:cs typeface="Montserrat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65616" tIns="65616" rIns="65616" bIns="65616"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10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616" tIns="65616" rIns="65616" bIns="65616"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151314"/>
            </a:solidFill>
            <a:effectLst/>
            <a:uFillTx/>
            <a:latin typeface="FontAwesome"/>
            <a:ea typeface="FontAwesome"/>
            <a:cs typeface="FontAwesome"/>
            <a:sym typeface="FontAwesom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Bold"/>
        <a:ea typeface="Montserrat Bold"/>
        <a:cs typeface="Montserrat Bold"/>
      </a:majorFont>
      <a:minorFont>
        <a:latin typeface="Montserrat Bold"/>
        <a:ea typeface="Montserrat Bold"/>
        <a:cs typeface="Montserrat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65616" tIns="65616" rIns="65616" bIns="65616"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10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616" tIns="65616" rIns="65616" bIns="65616"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151314"/>
            </a:solidFill>
            <a:effectLst/>
            <a:uFillTx/>
            <a:latin typeface="FontAwesome"/>
            <a:ea typeface="FontAwesome"/>
            <a:cs typeface="FontAwesome"/>
            <a:sym typeface="FontAwesom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F7F34089BD2A43B0ECCBE96E4BFEAF" ma:contentTypeVersion="13" ma:contentTypeDescription="Create a new document." ma:contentTypeScope="" ma:versionID="679f5055b994725ef5de05732b32324a">
  <xsd:schema xmlns:xsd="http://www.w3.org/2001/XMLSchema" xmlns:xs="http://www.w3.org/2001/XMLSchema" xmlns:p="http://schemas.microsoft.com/office/2006/metadata/properties" xmlns:ns2="6ffe6071-8b7f-46a5-b620-7d57f59482e1" xmlns:ns3="ad9a41ad-6c46-435a-bcc8-6dac80797802" targetNamespace="http://schemas.microsoft.com/office/2006/metadata/properties" ma:root="true" ma:fieldsID="f4807fe3f876732274e14bd7989e9a7c" ns2:_="" ns3:_="">
    <xsd:import namespace="6ffe6071-8b7f-46a5-b620-7d57f59482e1"/>
    <xsd:import namespace="ad9a41ad-6c46-435a-bcc8-6dac807978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e6071-8b7f-46a5-b620-7d57f5948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9a41ad-6c46-435a-bcc8-6dac807978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BA43A2-2196-402F-96DB-333EDAAACF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fe6071-8b7f-46a5-b620-7d57f59482e1"/>
    <ds:schemaRef ds:uri="ad9a41ad-6c46-435a-bcc8-6dac807978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194765-DF33-455E-9804-F4A2CABE2AD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0FCAF00-5836-46FD-AD1D-7CDADFF52C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715</Words>
  <Application>Microsoft Office PowerPoint</Application>
  <PresentationFormat>A4-Papier (210 x 297 mm)</PresentationFormat>
  <Paragraphs>40</Paragraphs>
  <Slides>3</Slides>
  <Notes>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vt:i4>
      </vt:variant>
    </vt:vector>
  </HeadingPairs>
  <TitlesOfParts>
    <vt:vector size="14" baseType="lpstr">
      <vt:lpstr>Arial</vt:lpstr>
      <vt:lpstr>Calibri</vt:lpstr>
      <vt:lpstr>FontAwesome</vt:lpstr>
      <vt:lpstr>Gotham Book</vt:lpstr>
      <vt:lpstr>Gotham Medium</vt:lpstr>
      <vt:lpstr>Helvetica 63 Medium Extended</vt:lpstr>
      <vt:lpstr>Montserrat</vt:lpstr>
      <vt:lpstr>Montserrat Bold</vt:lpstr>
      <vt:lpstr>Montserrat Light</vt:lpstr>
      <vt:lpstr>Times</vt:lpstr>
      <vt:lpstr>White</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Laura Magan</dc:creator>
  <cp:lastModifiedBy>Julia Grey</cp:lastModifiedBy>
  <cp:revision>339</cp:revision>
  <dcterms:modified xsi:type="dcterms:W3CDTF">2023-07-11T15:58:37Z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0x01010066F7F34089BD2A43B0ECCBE96E4BFEAF</vt:lpwstr>
  </property>
</Properties>
</file>