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714" r:id="rId4"/>
  </p:sldMasterIdLst>
  <p:notesMasterIdLst>
    <p:notesMasterId r:id="rId50"/>
  </p:notesMasterIdLst>
  <p:sldIdLst>
    <p:sldId id="314" r:id="rId5"/>
    <p:sldId id="6005" r:id="rId6"/>
    <p:sldId id="6006" r:id="rId7"/>
    <p:sldId id="594" r:id="rId8"/>
    <p:sldId id="6003" r:id="rId9"/>
    <p:sldId id="779" r:id="rId10"/>
    <p:sldId id="724" r:id="rId11"/>
    <p:sldId id="681" r:id="rId12"/>
    <p:sldId id="717" r:id="rId13"/>
    <p:sldId id="730" r:id="rId14"/>
    <p:sldId id="718" r:id="rId15"/>
    <p:sldId id="682" r:id="rId16"/>
    <p:sldId id="733" r:id="rId17"/>
    <p:sldId id="734" r:id="rId18"/>
    <p:sldId id="714" r:id="rId19"/>
    <p:sldId id="716" r:id="rId20"/>
    <p:sldId id="763" r:id="rId21"/>
    <p:sldId id="735" r:id="rId22"/>
    <p:sldId id="736" r:id="rId23"/>
    <p:sldId id="737" r:id="rId24"/>
    <p:sldId id="739" r:id="rId25"/>
    <p:sldId id="740" r:id="rId26"/>
    <p:sldId id="742" r:id="rId27"/>
    <p:sldId id="741" r:id="rId28"/>
    <p:sldId id="757" r:id="rId29"/>
    <p:sldId id="745" r:id="rId30"/>
    <p:sldId id="752" r:id="rId31"/>
    <p:sldId id="753" r:id="rId32"/>
    <p:sldId id="758" r:id="rId33"/>
    <p:sldId id="759" r:id="rId34"/>
    <p:sldId id="762" r:id="rId35"/>
    <p:sldId id="761" r:id="rId36"/>
    <p:sldId id="764" r:id="rId37"/>
    <p:sldId id="767" r:id="rId38"/>
    <p:sldId id="768" r:id="rId39"/>
    <p:sldId id="769" r:id="rId40"/>
    <p:sldId id="770" r:id="rId41"/>
    <p:sldId id="771" r:id="rId42"/>
    <p:sldId id="773" r:id="rId43"/>
    <p:sldId id="774" r:id="rId44"/>
    <p:sldId id="781" r:id="rId45"/>
    <p:sldId id="709" r:id="rId46"/>
    <p:sldId id="6004" r:id="rId47"/>
    <p:sldId id="595" r:id="rId48"/>
    <p:sldId id="67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631"/>
    <a:srgbClr val="027354"/>
    <a:srgbClr val="D0756E"/>
    <a:srgbClr val="C55A11"/>
    <a:srgbClr val="EBC2BF"/>
    <a:srgbClr val="F29E38"/>
    <a:srgbClr val="262626"/>
    <a:srgbClr val="40B894"/>
    <a:srgbClr val="F7C07D"/>
    <a:srgbClr val="D63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28112-1489-471A-B519-767D54AC3C64}" v="1" dt="2023-08-10T14:27:50.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78" autoAdjust="0"/>
    <p:restoredTop sz="94729"/>
  </p:normalViewPr>
  <p:slideViewPr>
    <p:cSldViewPr snapToGrid="0" snapToObjects="1">
      <p:cViewPr varScale="1">
        <p:scale>
          <a:sx n="106" d="100"/>
          <a:sy n="106" d="100"/>
        </p:scale>
        <p:origin x="144" y="19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8" Type="http://schemas.openxmlformats.org/officeDocument/2006/relationships/customXml" Target="../customXml/item3.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Schellekens" userId="2cd99c82-6588-4c77-a7b6-6a526640a48f" providerId="ADAL" clId="{57628112-1489-471A-B519-767D54AC3C64}"/>
    <pc:docChg chg="addSld delSld modSld">
      <pc:chgData name="Fleur Schellekens" userId="2cd99c82-6588-4c77-a7b6-6a526640a48f" providerId="ADAL" clId="{57628112-1489-471A-B519-767D54AC3C64}" dt="2023-08-10T14:27:53.020" v="1" actId="47"/>
      <pc:docMkLst>
        <pc:docMk/>
      </pc:docMkLst>
      <pc:sldChg chg="del">
        <pc:chgData name="Fleur Schellekens" userId="2cd99c82-6588-4c77-a7b6-6a526640a48f" providerId="ADAL" clId="{57628112-1489-471A-B519-767D54AC3C64}" dt="2023-08-10T14:27:53.020" v="1" actId="47"/>
        <pc:sldMkLst>
          <pc:docMk/>
          <pc:sldMk cId="855544173" sldId="596"/>
        </pc:sldMkLst>
      </pc:sldChg>
      <pc:sldChg chg="del">
        <pc:chgData name="Fleur Schellekens" userId="2cd99c82-6588-4c77-a7b6-6a526640a48f" providerId="ADAL" clId="{57628112-1489-471A-B519-767D54AC3C64}" dt="2023-08-10T14:27:53.020" v="1" actId="47"/>
        <pc:sldMkLst>
          <pc:docMk/>
          <pc:sldMk cId="15471062" sldId="597"/>
        </pc:sldMkLst>
      </pc:sldChg>
      <pc:sldChg chg="add">
        <pc:chgData name="Fleur Schellekens" userId="2cd99c82-6588-4c77-a7b6-6a526640a48f" providerId="ADAL" clId="{57628112-1489-471A-B519-767D54AC3C64}" dt="2023-08-10T14:27:50.814" v="0"/>
        <pc:sldMkLst>
          <pc:docMk/>
          <pc:sldMk cId="4082955052" sldId="6005"/>
        </pc:sldMkLst>
      </pc:sldChg>
      <pc:sldChg chg="add">
        <pc:chgData name="Fleur Schellekens" userId="2cd99c82-6588-4c77-a7b6-6a526640a48f" providerId="ADAL" clId="{57628112-1489-471A-B519-767D54AC3C64}" dt="2023-08-10T14:27:50.814" v="0"/>
        <pc:sldMkLst>
          <pc:docMk/>
          <pc:sldMk cId="975199000" sldId="6006"/>
        </pc:sldMkLst>
      </pc:sldChg>
    </pc:docChg>
  </pc:docChgLst>
  <pc:docChgLst>
    <pc:chgData name="Fleur Schellekens" userId="2cd99c82-6588-4c77-a7b6-6a526640a48f" providerId="ADAL" clId="{BB0DA7DB-4A97-4E6F-8262-1486CC431C95}"/>
    <pc:docChg chg="undo custSel addSld modSld">
      <pc:chgData name="Fleur Schellekens" userId="2cd99c82-6588-4c77-a7b6-6a526640a48f" providerId="ADAL" clId="{BB0DA7DB-4A97-4E6F-8262-1486CC431C95}" dt="2023-07-12T09:42:11.911" v="45" actId="404"/>
      <pc:docMkLst>
        <pc:docMk/>
      </pc:docMkLst>
      <pc:sldChg chg="modSp">
        <pc:chgData name="Fleur Schellekens" userId="2cd99c82-6588-4c77-a7b6-6a526640a48f" providerId="ADAL" clId="{BB0DA7DB-4A97-4E6F-8262-1486CC431C95}" dt="2023-07-12T08:56:33.728" v="13"/>
        <pc:sldMkLst>
          <pc:docMk/>
          <pc:sldMk cId="2008895792" sldId="314"/>
        </pc:sldMkLst>
        <pc:spChg chg="mod">
          <ac:chgData name="Fleur Schellekens" userId="2cd99c82-6588-4c77-a7b6-6a526640a48f" providerId="ADAL" clId="{BB0DA7DB-4A97-4E6F-8262-1486CC431C95}" dt="2023-07-12T08:56:33.728" v="13"/>
          <ac:spMkLst>
            <pc:docMk/>
            <pc:sldMk cId="2008895792" sldId="314"/>
            <ac:spMk id="3" creationId="{42258E5D-3079-CA48-BB5E-38898CB06CBF}"/>
          </ac:spMkLst>
        </pc:spChg>
      </pc:sldChg>
      <pc:sldChg chg="modSp mod">
        <pc:chgData name="Fleur Schellekens" userId="2cd99c82-6588-4c77-a7b6-6a526640a48f" providerId="ADAL" clId="{BB0DA7DB-4A97-4E6F-8262-1486CC431C95}" dt="2023-07-12T09:40:25.639" v="14" actId="404"/>
        <pc:sldMkLst>
          <pc:docMk/>
          <pc:sldMk cId="2566540508" sldId="594"/>
        </pc:sldMkLst>
        <pc:spChg chg="mod">
          <ac:chgData name="Fleur Schellekens" userId="2cd99c82-6588-4c77-a7b6-6a526640a48f" providerId="ADAL" clId="{BB0DA7DB-4A97-4E6F-8262-1486CC431C95}" dt="2023-07-12T08:56:33.728" v="13"/>
          <ac:spMkLst>
            <pc:docMk/>
            <pc:sldMk cId="2566540508" sldId="594"/>
            <ac:spMk id="3" creationId="{4AB0B2A6-3FAD-92DC-ADAA-2307FB5DC4E9}"/>
          </ac:spMkLst>
        </pc:spChg>
        <pc:spChg chg="mod">
          <ac:chgData name="Fleur Schellekens" userId="2cd99c82-6588-4c77-a7b6-6a526640a48f" providerId="ADAL" clId="{BB0DA7DB-4A97-4E6F-8262-1486CC431C95}" dt="2023-07-12T08:56:15.097" v="1" actId="27636"/>
          <ac:spMkLst>
            <pc:docMk/>
            <pc:sldMk cId="2566540508" sldId="594"/>
            <ac:spMk id="14" creationId="{E942772C-2CAA-B744-9AAF-4932BF650AA2}"/>
          </ac:spMkLst>
        </pc:spChg>
        <pc:spChg chg="mod">
          <ac:chgData name="Fleur Schellekens" userId="2cd99c82-6588-4c77-a7b6-6a526640a48f" providerId="ADAL" clId="{BB0DA7DB-4A97-4E6F-8262-1486CC431C95}" dt="2023-07-12T09:40:25.639" v="14" actId="404"/>
          <ac:spMkLst>
            <pc:docMk/>
            <pc:sldMk cId="2566540508" sldId="594"/>
            <ac:spMk id="18" creationId="{BED4AE2B-9333-484E-A278-E909FEB9E31E}"/>
          </ac:spMkLst>
        </pc:spChg>
      </pc:sldChg>
      <pc:sldChg chg="modSp mod">
        <pc:chgData name="Fleur Schellekens" userId="2cd99c82-6588-4c77-a7b6-6a526640a48f" providerId="ADAL" clId="{BB0DA7DB-4A97-4E6F-8262-1486CC431C95}" dt="2023-07-12T08:56:15.244" v="12" actId="27636"/>
        <pc:sldMkLst>
          <pc:docMk/>
          <pc:sldMk cId="1643703411" sldId="595"/>
        </pc:sldMkLst>
        <pc:spChg chg="mod">
          <ac:chgData name="Fleur Schellekens" userId="2cd99c82-6588-4c77-a7b6-6a526640a48f" providerId="ADAL" clId="{BB0DA7DB-4A97-4E6F-8262-1486CC431C95}" dt="2023-07-12T08:56:15.244" v="11" actId="27636"/>
          <ac:spMkLst>
            <pc:docMk/>
            <pc:sldMk cId="1643703411" sldId="595"/>
            <ac:spMk id="22" creationId="{71C059F9-ABC8-C74A-A0B3-EBED32489CE6}"/>
          </ac:spMkLst>
        </pc:spChg>
        <pc:spChg chg="mod">
          <ac:chgData name="Fleur Schellekens" userId="2cd99c82-6588-4c77-a7b6-6a526640a48f" providerId="ADAL" clId="{BB0DA7DB-4A97-4E6F-8262-1486CC431C95}" dt="2023-07-12T08:56:15.244" v="12" actId="27636"/>
          <ac:spMkLst>
            <pc:docMk/>
            <pc:sldMk cId="1643703411" sldId="595"/>
            <ac:spMk id="23" creationId="{0401A4DD-1902-DF46-ABAD-B9304EC3EA42}"/>
          </ac:spMkLst>
        </pc:spChg>
      </pc:sldChg>
      <pc:sldChg chg="add">
        <pc:chgData name="Fleur Schellekens" userId="2cd99c82-6588-4c77-a7b6-6a526640a48f" providerId="ADAL" clId="{BB0DA7DB-4A97-4E6F-8262-1486CC431C95}" dt="2023-07-12T08:56:14.885" v="0"/>
        <pc:sldMkLst>
          <pc:docMk/>
          <pc:sldMk cId="3530562707" sldId="678"/>
        </pc:sldMkLst>
      </pc:sldChg>
      <pc:sldChg chg="modSp">
        <pc:chgData name="Fleur Schellekens" userId="2cd99c82-6588-4c77-a7b6-6a526640a48f" providerId="ADAL" clId="{BB0DA7DB-4A97-4E6F-8262-1486CC431C95}" dt="2023-07-12T08:56:33.728" v="13"/>
        <pc:sldMkLst>
          <pc:docMk/>
          <pc:sldMk cId="1220213193" sldId="681"/>
        </pc:sldMkLst>
        <pc:spChg chg="mod">
          <ac:chgData name="Fleur Schellekens" userId="2cd99c82-6588-4c77-a7b6-6a526640a48f" providerId="ADAL" clId="{BB0DA7DB-4A97-4E6F-8262-1486CC431C95}" dt="2023-07-12T08:56:33.728" v="13"/>
          <ac:spMkLst>
            <pc:docMk/>
            <pc:sldMk cId="1220213193" sldId="681"/>
            <ac:spMk id="2" creationId="{2AA9DDE9-EA54-4DDD-2664-AB34C6006F00}"/>
          </ac:spMkLst>
        </pc:spChg>
        <pc:spChg chg="mod">
          <ac:chgData name="Fleur Schellekens" userId="2cd99c82-6588-4c77-a7b6-6a526640a48f" providerId="ADAL" clId="{BB0DA7DB-4A97-4E6F-8262-1486CC431C95}" dt="2023-07-12T08:56:33.728" v="13"/>
          <ac:spMkLst>
            <pc:docMk/>
            <pc:sldMk cId="1220213193" sldId="681"/>
            <ac:spMk id="3" creationId="{95AE165F-5503-938D-4A81-F4490803D3FD}"/>
          </ac:spMkLst>
        </pc:spChg>
      </pc:sldChg>
      <pc:sldChg chg="modSp mod">
        <pc:chgData name="Fleur Schellekens" userId="2cd99c82-6588-4c77-a7b6-6a526640a48f" providerId="ADAL" clId="{BB0DA7DB-4A97-4E6F-8262-1486CC431C95}" dt="2023-07-12T09:40:40.084" v="17" actId="404"/>
        <pc:sldMkLst>
          <pc:docMk/>
          <pc:sldMk cId="2605514940" sldId="682"/>
        </pc:sldMkLst>
        <pc:spChg chg="mod">
          <ac:chgData name="Fleur Schellekens" userId="2cd99c82-6588-4c77-a7b6-6a526640a48f" providerId="ADAL" clId="{BB0DA7DB-4A97-4E6F-8262-1486CC431C95}" dt="2023-07-12T09:40:40.084" v="17" actId="404"/>
          <ac:spMkLst>
            <pc:docMk/>
            <pc:sldMk cId="2605514940" sldId="682"/>
            <ac:spMk id="3" creationId="{95AE165F-5503-938D-4A81-F4490803D3FD}"/>
          </ac:spMkLst>
        </pc:spChg>
      </pc:sldChg>
      <pc:sldChg chg="modSp mod">
        <pc:chgData name="Fleur Schellekens" userId="2cd99c82-6588-4c77-a7b6-6a526640a48f" providerId="ADAL" clId="{BB0DA7DB-4A97-4E6F-8262-1486CC431C95}" dt="2023-07-12T09:42:11.911" v="45" actId="404"/>
        <pc:sldMkLst>
          <pc:docMk/>
          <pc:sldMk cId="39209344" sldId="709"/>
        </pc:sldMkLst>
        <pc:spChg chg="mod">
          <ac:chgData name="Fleur Schellekens" userId="2cd99c82-6588-4c77-a7b6-6a526640a48f" providerId="ADAL" clId="{BB0DA7DB-4A97-4E6F-8262-1486CC431C95}" dt="2023-07-12T09:42:11.911" v="45" actId="404"/>
          <ac:spMkLst>
            <pc:docMk/>
            <pc:sldMk cId="39209344" sldId="709"/>
            <ac:spMk id="3" creationId="{FE41513E-8E3F-620E-49B3-BAABA31FD94A}"/>
          </ac:spMkLst>
        </pc:spChg>
      </pc:sldChg>
      <pc:sldChg chg="modSp mod">
        <pc:chgData name="Fleur Schellekens" userId="2cd99c82-6588-4c77-a7b6-6a526640a48f" providerId="ADAL" clId="{BB0DA7DB-4A97-4E6F-8262-1486CC431C95}" dt="2023-07-12T09:40:44.866" v="18" actId="404"/>
        <pc:sldMkLst>
          <pc:docMk/>
          <pc:sldMk cId="273449229" sldId="714"/>
        </pc:sldMkLst>
        <pc:spChg chg="mod">
          <ac:chgData name="Fleur Schellekens" userId="2cd99c82-6588-4c77-a7b6-6a526640a48f" providerId="ADAL" clId="{BB0DA7DB-4A97-4E6F-8262-1486CC431C95}" dt="2023-07-12T08:56:15.156" v="5" actId="27636"/>
          <ac:spMkLst>
            <pc:docMk/>
            <pc:sldMk cId="273449229" sldId="714"/>
            <ac:spMk id="4" creationId="{85C1BC41-E915-25CB-1E1C-A716E449FC02}"/>
          </ac:spMkLst>
        </pc:spChg>
        <pc:spChg chg="mod">
          <ac:chgData name="Fleur Schellekens" userId="2cd99c82-6588-4c77-a7b6-6a526640a48f" providerId="ADAL" clId="{BB0DA7DB-4A97-4E6F-8262-1486CC431C95}" dt="2023-07-12T09:40:44.866" v="18" actId="404"/>
          <ac:spMkLst>
            <pc:docMk/>
            <pc:sldMk cId="273449229" sldId="714"/>
            <ac:spMk id="7" creationId="{7872F8A3-842A-B937-30AD-EE4D61C77158}"/>
          </ac:spMkLst>
        </pc:spChg>
        <pc:spChg chg="mod">
          <ac:chgData name="Fleur Schellekens" userId="2cd99c82-6588-4c77-a7b6-6a526640a48f" providerId="ADAL" clId="{BB0DA7DB-4A97-4E6F-8262-1486CC431C95}" dt="2023-07-12T09:40:44.866" v="18" actId="404"/>
          <ac:spMkLst>
            <pc:docMk/>
            <pc:sldMk cId="273449229" sldId="714"/>
            <ac:spMk id="8" creationId="{F4EC75A6-E73B-0F9F-D055-0B3851834AB4}"/>
          </ac:spMkLst>
        </pc:spChg>
      </pc:sldChg>
      <pc:sldChg chg="modSp mod">
        <pc:chgData name="Fleur Schellekens" userId="2cd99c82-6588-4c77-a7b6-6a526640a48f" providerId="ADAL" clId="{BB0DA7DB-4A97-4E6F-8262-1486CC431C95}" dt="2023-07-12T09:40:47.645" v="19" actId="404"/>
        <pc:sldMkLst>
          <pc:docMk/>
          <pc:sldMk cId="1843851535" sldId="716"/>
        </pc:sldMkLst>
        <pc:spChg chg="mod">
          <ac:chgData name="Fleur Schellekens" userId="2cd99c82-6588-4c77-a7b6-6a526640a48f" providerId="ADAL" clId="{BB0DA7DB-4A97-4E6F-8262-1486CC431C95}" dt="2023-07-12T09:40:47.645" v="19" actId="404"/>
          <ac:spMkLst>
            <pc:docMk/>
            <pc:sldMk cId="1843851535" sldId="716"/>
            <ac:spMk id="8" creationId="{F4EC75A6-E73B-0F9F-D055-0B3851834AB4}"/>
          </ac:spMkLst>
        </pc:spChg>
      </pc:sldChg>
      <pc:sldChg chg="modSp">
        <pc:chgData name="Fleur Schellekens" userId="2cd99c82-6588-4c77-a7b6-6a526640a48f" providerId="ADAL" clId="{BB0DA7DB-4A97-4E6F-8262-1486CC431C95}" dt="2023-07-12T08:56:33.728" v="13"/>
        <pc:sldMkLst>
          <pc:docMk/>
          <pc:sldMk cId="3915053589" sldId="717"/>
        </pc:sldMkLst>
        <pc:spChg chg="mod">
          <ac:chgData name="Fleur Schellekens" userId="2cd99c82-6588-4c77-a7b6-6a526640a48f" providerId="ADAL" clId="{BB0DA7DB-4A97-4E6F-8262-1486CC431C95}" dt="2023-07-12T08:56:33.728" v="13"/>
          <ac:spMkLst>
            <pc:docMk/>
            <pc:sldMk cId="3915053589" sldId="717"/>
            <ac:spMk id="4" creationId="{605CD809-2B6C-7D7D-8836-780F5ED310C5}"/>
          </ac:spMkLst>
        </pc:spChg>
      </pc:sldChg>
      <pc:sldChg chg="modSp mod">
        <pc:chgData name="Fleur Schellekens" userId="2cd99c82-6588-4c77-a7b6-6a526640a48f" providerId="ADAL" clId="{BB0DA7DB-4A97-4E6F-8262-1486CC431C95}" dt="2023-07-12T09:40:36.160" v="16" actId="404"/>
        <pc:sldMkLst>
          <pc:docMk/>
          <pc:sldMk cId="3922938220" sldId="718"/>
        </pc:sldMkLst>
        <pc:spChg chg="mod">
          <ac:chgData name="Fleur Schellekens" userId="2cd99c82-6588-4c77-a7b6-6a526640a48f" providerId="ADAL" clId="{BB0DA7DB-4A97-4E6F-8262-1486CC431C95}" dt="2023-07-12T08:56:33.728" v="13"/>
          <ac:spMkLst>
            <pc:docMk/>
            <pc:sldMk cId="3922938220" sldId="718"/>
            <ac:spMk id="6" creationId="{046C2E7C-28AA-44F4-7FE9-247B30D8D0FA}"/>
          </ac:spMkLst>
        </pc:spChg>
        <pc:spChg chg="mod">
          <ac:chgData name="Fleur Schellekens" userId="2cd99c82-6588-4c77-a7b6-6a526640a48f" providerId="ADAL" clId="{BB0DA7DB-4A97-4E6F-8262-1486CC431C95}" dt="2023-07-12T09:40:36.160" v="16" actId="404"/>
          <ac:spMkLst>
            <pc:docMk/>
            <pc:sldMk cId="3922938220" sldId="718"/>
            <ac:spMk id="8" creationId="{115D6EA5-9F96-5DB4-B8D7-86D60574D822}"/>
          </ac:spMkLst>
        </pc:spChg>
        <pc:spChg chg="mod">
          <ac:chgData name="Fleur Schellekens" userId="2cd99c82-6588-4c77-a7b6-6a526640a48f" providerId="ADAL" clId="{BB0DA7DB-4A97-4E6F-8262-1486CC431C95}" dt="2023-07-12T09:40:36.160" v="16" actId="404"/>
          <ac:spMkLst>
            <pc:docMk/>
            <pc:sldMk cId="3922938220" sldId="718"/>
            <ac:spMk id="11" creationId="{69837B2E-9E55-CCFF-4727-8DB2A8D3367E}"/>
          </ac:spMkLst>
        </pc:spChg>
        <pc:spChg chg="mod">
          <ac:chgData name="Fleur Schellekens" userId="2cd99c82-6588-4c77-a7b6-6a526640a48f" providerId="ADAL" clId="{BB0DA7DB-4A97-4E6F-8262-1486CC431C95}" dt="2023-07-12T09:40:36.160" v="16" actId="404"/>
          <ac:spMkLst>
            <pc:docMk/>
            <pc:sldMk cId="3922938220" sldId="718"/>
            <ac:spMk id="12" creationId="{3F24E64C-2053-2C10-308C-17412F8A1CFC}"/>
          </ac:spMkLst>
        </pc:spChg>
        <pc:spChg chg="mod">
          <ac:chgData name="Fleur Schellekens" userId="2cd99c82-6588-4c77-a7b6-6a526640a48f" providerId="ADAL" clId="{BB0DA7DB-4A97-4E6F-8262-1486CC431C95}" dt="2023-07-12T09:40:36.160" v="16" actId="404"/>
          <ac:spMkLst>
            <pc:docMk/>
            <pc:sldMk cId="3922938220" sldId="718"/>
            <ac:spMk id="13" creationId="{81B01F2D-779C-393E-E8A3-81E0D25B38D5}"/>
          </ac:spMkLst>
        </pc:spChg>
        <pc:spChg chg="mod">
          <ac:chgData name="Fleur Schellekens" userId="2cd99c82-6588-4c77-a7b6-6a526640a48f" providerId="ADAL" clId="{BB0DA7DB-4A97-4E6F-8262-1486CC431C95}" dt="2023-07-12T09:40:36.160" v="16" actId="404"/>
          <ac:spMkLst>
            <pc:docMk/>
            <pc:sldMk cId="3922938220" sldId="718"/>
            <ac:spMk id="14" creationId="{8C0EB385-72DE-27C4-710C-41932035E875}"/>
          </ac:spMkLst>
        </pc:spChg>
        <pc:spChg chg="mod">
          <ac:chgData name="Fleur Schellekens" userId="2cd99c82-6588-4c77-a7b6-6a526640a48f" providerId="ADAL" clId="{BB0DA7DB-4A97-4E6F-8262-1486CC431C95}" dt="2023-07-12T09:40:36.160" v="16" actId="404"/>
          <ac:spMkLst>
            <pc:docMk/>
            <pc:sldMk cId="3922938220" sldId="718"/>
            <ac:spMk id="15" creationId="{01512431-95CA-6D2A-7A74-C763A6176741}"/>
          </ac:spMkLst>
        </pc:spChg>
      </pc:sldChg>
      <pc:sldChg chg="modSp mod">
        <pc:chgData name="Fleur Schellekens" userId="2cd99c82-6588-4c77-a7b6-6a526640a48f" providerId="ADAL" clId="{BB0DA7DB-4A97-4E6F-8262-1486CC431C95}" dt="2023-07-12T08:56:33.728" v="13"/>
        <pc:sldMkLst>
          <pc:docMk/>
          <pc:sldMk cId="1660568557" sldId="724"/>
        </pc:sldMkLst>
        <pc:spChg chg="mod">
          <ac:chgData name="Fleur Schellekens" userId="2cd99c82-6588-4c77-a7b6-6a526640a48f" providerId="ADAL" clId="{BB0DA7DB-4A97-4E6F-8262-1486CC431C95}" dt="2023-07-12T08:56:33.728" v="13"/>
          <ac:spMkLst>
            <pc:docMk/>
            <pc:sldMk cId="1660568557" sldId="724"/>
            <ac:spMk id="3" creationId="{9A1C058D-9C28-5D6C-FFCE-718099BC449E}"/>
          </ac:spMkLst>
        </pc:spChg>
        <pc:spChg chg="mod">
          <ac:chgData name="Fleur Schellekens" userId="2cd99c82-6588-4c77-a7b6-6a526640a48f" providerId="ADAL" clId="{BB0DA7DB-4A97-4E6F-8262-1486CC431C95}" dt="2023-07-12T08:56:33.728" v="13"/>
          <ac:spMkLst>
            <pc:docMk/>
            <pc:sldMk cId="1660568557" sldId="724"/>
            <ac:spMk id="4" creationId="{2453BAC9-F474-077C-13D0-15B4DE82D06B}"/>
          </ac:spMkLst>
        </pc:spChg>
      </pc:sldChg>
      <pc:sldChg chg="modSp mod">
        <pc:chgData name="Fleur Schellekens" userId="2cd99c82-6588-4c77-a7b6-6a526640a48f" providerId="ADAL" clId="{BB0DA7DB-4A97-4E6F-8262-1486CC431C95}" dt="2023-07-12T08:56:33.728" v="13"/>
        <pc:sldMkLst>
          <pc:docMk/>
          <pc:sldMk cId="3761375005" sldId="733"/>
        </pc:sldMkLst>
        <pc:spChg chg="mod">
          <ac:chgData name="Fleur Schellekens" userId="2cd99c82-6588-4c77-a7b6-6a526640a48f" providerId="ADAL" clId="{BB0DA7DB-4A97-4E6F-8262-1486CC431C95}" dt="2023-07-12T08:56:15.140" v="3" actId="27636"/>
          <ac:spMkLst>
            <pc:docMk/>
            <pc:sldMk cId="3761375005" sldId="733"/>
            <ac:spMk id="4" creationId="{1247F854-2F5E-0C49-4017-66F3A01BC077}"/>
          </ac:spMkLst>
        </pc:spChg>
        <pc:spChg chg="mod">
          <ac:chgData name="Fleur Schellekens" userId="2cd99c82-6588-4c77-a7b6-6a526640a48f" providerId="ADAL" clId="{BB0DA7DB-4A97-4E6F-8262-1486CC431C95}" dt="2023-07-12T08:56:33.728" v="13"/>
          <ac:spMkLst>
            <pc:docMk/>
            <pc:sldMk cId="3761375005" sldId="733"/>
            <ac:spMk id="5" creationId="{9F54CF16-2B5B-2D86-AE69-17621FFAEDB4}"/>
          </ac:spMkLst>
        </pc:spChg>
      </pc:sldChg>
      <pc:sldChg chg="modSp mod">
        <pc:chgData name="Fleur Schellekens" userId="2cd99c82-6588-4c77-a7b6-6a526640a48f" providerId="ADAL" clId="{BB0DA7DB-4A97-4E6F-8262-1486CC431C95}" dt="2023-07-12T08:56:33.728" v="13"/>
        <pc:sldMkLst>
          <pc:docMk/>
          <pc:sldMk cId="3695043827" sldId="734"/>
        </pc:sldMkLst>
        <pc:spChg chg="mod">
          <ac:chgData name="Fleur Schellekens" userId="2cd99c82-6588-4c77-a7b6-6a526640a48f" providerId="ADAL" clId="{BB0DA7DB-4A97-4E6F-8262-1486CC431C95}" dt="2023-07-12T08:56:15.140" v="4" actId="27636"/>
          <ac:spMkLst>
            <pc:docMk/>
            <pc:sldMk cId="3695043827" sldId="734"/>
            <ac:spMk id="4" creationId="{1247F854-2F5E-0C49-4017-66F3A01BC077}"/>
          </ac:spMkLst>
        </pc:spChg>
        <pc:spChg chg="mod">
          <ac:chgData name="Fleur Schellekens" userId="2cd99c82-6588-4c77-a7b6-6a526640a48f" providerId="ADAL" clId="{BB0DA7DB-4A97-4E6F-8262-1486CC431C95}" dt="2023-07-12T08:56:33.728" v="13"/>
          <ac:spMkLst>
            <pc:docMk/>
            <pc:sldMk cId="3695043827" sldId="734"/>
            <ac:spMk id="5" creationId="{9F54CF16-2B5B-2D86-AE69-17621FFAEDB4}"/>
          </ac:spMkLst>
        </pc:spChg>
      </pc:sldChg>
      <pc:sldChg chg="modSp mod">
        <pc:chgData name="Fleur Schellekens" userId="2cd99c82-6588-4c77-a7b6-6a526640a48f" providerId="ADAL" clId="{BB0DA7DB-4A97-4E6F-8262-1486CC431C95}" dt="2023-07-12T09:40:57.252" v="24" actId="404"/>
        <pc:sldMkLst>
          <pc:docMk/>
          <pc:sldMk cId="431771605" sldId="736"/>
        </pc:sldMkLst>
        <pc:spChg chg="mod">
          <ac:chgData name="Fleur Schellekens" userId="2cd99c82-6588-4c77-a7b6-6a526640a48f" providerId="ADAL" clId="{BB0DA7DB-4A97-4E6F-8262-1486CC431C95}" dt="2023-07-12T09:40:57.252" v="24" actId="404"/>
          <ac:spMkLst>
            <pc:docMk/>
            <pc:sldMk cId="431771605" sldId="736"/>
            <ac:spMk id="5" creationId="{14837DB4-6460-D4EC-1B40-AAE33AAE87BF}"/>
          </ac:spMkLst>
        </pc:spChg>
      </pc:sldChg>
      <pc:sldChg chg="modSp mod">
        <pc:chgData name="Fleur Schellekens" userId="2cd99c82-6588-4c77-a7b6-6a526640a48f" providerId="ADAL" clId="{BB0DA7DB-4A97-4E6F-8262-1486CC431C95}" dt="2023-07-12T09:41:02.537" v="25" actId="404"/>
        <pc:sldMkLst>
          <pc:docMk/>
          <pc:sldMk cId="3579886434" sldId="740"/>
        </pc:sldMkLst>
        <pc:spChg chg="mod">
          <ac:chgData name="Fleur Schellekens" userId="2cd99c82-6588-4c77-a7b6-6a526640a48f" providerId="ADAL" clId="{BB0DA7DB-4A97-4E6F-8262-1486CC431C95}" dt="2023-07-12T09:41:02.537" v="25" actId="404"/>
          <ac:spMkLst>
            <pc:docMk/>
            <pc:sldMk cId="3579886434" sldId="740"/>
            <ac:spMk id="4" creationId="{7E143FE2-9D72-7E50-31C6-FAB702DE1174}"/>
          </ac:spMkLst>
        </pc:spChg>
      </pc:sldChg>
      <pc:sldChg chg="modSp mod">
        <pc:chgData name="Fleur Schellekens" userId="2cd99c82-6588-4c77-a7b6-6a526640a48f" providerId="ADAL" clId="{BB0DA7DB-4A97-4E6F-8262-1486CC431C95}" dt="2023-07-12T09:41:14.141" v="28" actId="404"/>
        <pc:sldMkLst>
          <pc:docMk/>
          <pc:sldMk cId="782175600" sldId="741"/>
        </pc:sldMkLst>
        <pc:spChg chg="mod">
          <ac:chgData name="Fleur Schellekens" userId="2cd99c82-6588-4c77-a7b6-6a526640a48f" providerId="ADAL" clId="{BB0DA7DB-4A97-4E6F-8262-1486CC431C95}" dt="2023-07-12T09:41:14.141" v="28" actId="404"/>
          <ac:spMkLst>
            <pc:docMk/>
            <pc:sldMk cId="782175600" sldId="741"/>
            <ac:spMk id="4" creationId="{CF6E381F-E25C-3B94-94A6-E7BBAB9405E3}"/>
          </ac:spMkLst>
        </pc:spChg>
        <pc:spChg chg="mod">
          <ac:chgData name="Fleur Schellekens" userId="2cd99c82-6588-4c77-a7b6-6a526640a48f" providerId="ADAL" clId="{BB0DA7DB-4A97-4E6F-8262-1486CC431C95}" dt="2023-07-12T09:41:14.141" v="28" actId="404"/>
          <ac:spMkLst>
            <pc:docMk/>
            <pc:sldMk cId="782175600" sldId="741"/>
            <ac:spMk id="7" creationId="{034F66EF-F994-C4A3-6347-7BC4DC26B8BA}"/>
          </ac:spMkLst>
        </pc:spChg>
        <pc:spChg chg="mod">
          <ac:chgData name="Fleur Schellekens" userId="2cd99c82-6588-4c77-a7b6-6a526640a48f" providerId="ADAL" clId="{BB0DA7DB-4A97-4E6F-8262-1486CC431C95}" dt="2023-07-12T09:41:14.141" v="28" actId="404"/>
          <ac:spMkLst>
            <pc:docMk/>
            <pc:sldMk cId="782175600" sldId="741"/>
            <ac:spMk id="10" creationId="{1C8BD79E-41F7-E18A-6FE5-DC24F6E02077}"/>
          </ac:spMkLst>
        </pc:spChg>
        <pc:spChg chg="mod">
          <ac:chgData name="Fleur Schellekens" userId="2cd99c82-6588-4c77-a7b6-6a526640a48f" providerId="ADAL" clId="{BB0DA7DB-4A97-4E6F-8262-1486CC431C95}" dt="2023-07-12T09:41:14.141" v="28" actId="404"/>
          <ac:spMkLst>
            <pc:docMk/>
            <pc:sldMk cId="782175600" sldId="741"/>
            <ac:spMk id="11" creationId="{279558B2-ADCF-BF1A-C13C-E3F9086451AC}"/>
          </ac:spMkLst>
        </pc:spChg>
      </pc:sldChg>
      <pc:sldChg chg="modSp mod">
        <pc:chgData name="Fleur Schellekens" userId="2cd99c82-6588-4c77-a7b6-6a526640a48f" providerId="ADAL" clId="{BB0DA7DB-4A97-4E6F-8262-1486CC431C95}" dt="2023-07-12T09:41:09.463" v="27" actId="27636"/>
        <pc:sldMkLst>
          <pc:docMk/>
          <pc:sldMk cId="2718839660" sldId="742"/>
        </pc:sldMkLst>
        <pc:spChg chg="mod">
          <ac:chgData name="Fleur Schellekens" userId="2cd99c82-6588-4c77-a7b6-6a526640a48f" providerId="ADAL" clId="{BB0DA7DB-4A97-4E6F-8262-1486CC431C95}" dt="2023-07-12T08:56:33.728" v="13"/>
          <ac:spMkLst>
            <pc:docMk/>
            <pc:sldMk cId="2718839660" sldId="742"/>
            <ac:spMk id="7" creationId="{CA5EA5EF-AB21-F5F5-1A9A-EC4C81D24C9B}"/>
          </ac:spMkLst>
        </pc:spChg>
        <pc:spChg chg="mod">
          <ac:chgData name="Fleur Schellekens" userId="2cd99c82-6588-4c77-a7b6-6a526640a48f" providerId="ADAL" clId="{BB0DA7DB-4A97-4E6F-8262-1486CC431C95}" dt="2023-07-12T08:56:33.728" v="13"/>
          <ac:spMkLst>
            <pc:docMk/>
            <pc:sldMk cId="2718839660" sldId="742"/>
            <ac:spMk id="9" creationId="{36A8B165-50A8-B2B9-8EE5-A297AF5D3BED}"/>
          </ac:spMkLst>
        </pc:spChg>
        <pc:spChg chg="mod">
          <ac:chgData name="Fleur Schellekens" userId="2cd99c82-6588-4c77-a7b6-6a526640a48f" providerId="ADAL" clId="{BB0DA7DB-4A97-4E6F-8262-1486CC431C95}" dt="2023-07-12T08:56:15.171" v="6" actId="27636"/>
          <ac:spMkLst>
            <pc:docMk/>
            <pc:sldMk cId="2718839660" sldId="742"/>
            <ac:spMk id="10" creationId="{D0EF26C4-0888-5F6C-448F-2B033832C5AD}"/>
          </ac:spMkLst>
        </pc:spChg>
        <pc:spChg chg="mod">
          <ac:chgData name="Fleur Schellekens" userId="2cd99c82-6588-4c77-a7b6-6a526640a48f" providerId="ADAL" clId="{BB0DA7DB-4A97-4E6F-8262-1486CC431C95}" dt="2023-07-12T08:56:33.728" v="13"/>
          <ac:spMkLst>
            <pc:docMk/>
            <pc:sldMk cId="2718839660" sldId="742"/>
            <ac:spMk id="11" creationId="{8F71DD5E-73F4-96C6-A29C-C8CBCCF8E5C0}"/>
          </ac:spMkLst>
        </pc:spChg>
        <pc:spChg chg="mod">
          <ac:chgData name="Fleur Schellekens" userId="2cd99c82-6588-4c77-a7b6-6a526640a48f" providerId="ADAL" clId="{BB0DA7DB-4A97-4E6F-8262-1486CC431C95}" dt="2023-07-12T09:41:09.463" v="27" actId="27636"/>
          <ac:spMkLst>
            <pc:docMk/>
            <pc:sldMk cId="2718839660" sldId="742"/>
            <ac:spMk id="12" creationId="{1C7802C8-D54A-E475-DFB2-38718F8F32A2}"/>
          </ac:spMkLst>
        </pc:spChg>
        <pc:spChg chg="mod">
          <ac:chgData name="Fleur Schellekens" userId="2cd99c82-6588-4c77-a7b6-6a526640a48f" providerId="ADAL" clId="{BB0DA7DB-4A97-4E6F-8262-1486CC431C95}" dt="2023-07-12T08:56:33.728" v="13"/>
          <ac:spMkLst>
            <pc:docMk/>
            <pc:sldMk cId="2718839660" sldId="742"/>
            <ac:spMk id="13" creationId="{EBAD8AEF-80C1-D3AD-768F-C06871A691E4}"/>
          </ac:spMkLst>
        </pc:spChg>
      </pc:sldChg>
      <pc:sldChg chg="modSp mod">
        <pc:chgData name="Fleur Schellekens" userId="2cd99c82-6588-4c77-a7b6-6a526640a48f" providerId="ADAL" clId="{BB0DA7DB-4A97-4E6F-8262-1486CC431C95}" dt="2023-07-12T09:41:18.754" v="29" actId="404"/>
        <pc:sldMkLst>
          <pc:docMk/>
          <pc:sldMk cId="2761897129" sldId="745"/>
        </pc:sldMkLst>
        <pc:spChg chg="mod">
          <ac:chgData name="Fleur Schellekens" userId="2cd99c82-6588-4c77-a7b6-6a526640a48f" providerId="ADAL" clId="{BB0DA7DB-4A97-4E6F-8262-1486CC431C95}" dt="2023-07-12T09:41:18.754" v="29" actId="404"/>
          <ac:spMkLst>
            <pc:docMk/>
            <pc:sldMk cId="2761897129" sldId="745"/>
            <ac:spMk id="4" creationId="{40B7B4D1-07B7-0624-3D69-BA131FB8A50E}"/>
          </ac:spMkLst>
        </pc:spChg>
      </pc:sldChg>
      <pc:sldChg chg="modSp mod">
        <pc:chgData name="Fleur Schellekens" userId="2cd99c82-6588-4c77-a7b6-6a526640a48f" providerId="ADAL" clId="{BB0DA7DB-4A97-4E6F-8262-1486CC431C95}" dt="2023-07-12T09:41:22.881" v="30" actId="404"/>
        <pc:sldMkLst>
          <pc:docMk/>
          <pc:sldMk cId="545086162" sldId="752"/>
        </pc:sldMkLst>
        <pc:spChg chg="mod">
          <ac:chgData name="Fleur Schellekens" userId="2cd99c82-6588-4c77-a7b6-6a526640a48f" providerId="ADAL" clId="{BB0DA7DB-4A97-4E6F-8262-1486CC431C95}" dt="2023-07-12T09:41:22.881" v="30" actId="404"/>
          <ac:spMkLst>
            <pc:docMk/>
            <pc:sldMk cId="545086162" sldId="752"/>
            <ac:spMk id="8" creationId="{E5368C87-5E02-721A-70BF-2324674360D1}"/>
          </ac:spMkLst>
        </pc:spChg>
        <pc:spChg chg="mod">
          <ac:chgData name="Fleur Schellekens" userId="2cd99c82-6588-4c77-a7b6-6a526640a48f" providerId="ADAL" clId="{BB0DA7DB-4A97-4E6F-8262-1486CC431C95}" dt="2023-07-12T08:56:33.728" v="13"/>
          <ac:spMkLst>
            <pc:docMk/>
            <pc:sldMk cId="545086162" sldId="752"/>
            <ac:spMk id="9" creationId="{392A012D-B868-53CF-932B-91F4424101FE}"/>
          </ac:spMkLst>
        </pc:spChg>
        <pc:spChg chg="mod">
          <ac:chgData name="Fleur Schellekens" userId="2cd99c82-6588-4c77-a7b6-6a526640a48f" providerId="ADAL" clId="{BB0DA7DB-4A97-4E6F-8262-1486CC431C95}" dt="2023-07-12T08:56:33.728" v="13"/>
          <ac:spMkLst>
            <pc:docMk/>
            <pc:sldMk cId="545086162" sldId="752"/>
            <ac:spMk id="10" creationId="{05C0425D-6A53-E5D6-FD66-917217C9E947}"/>
          </ac:spMkLst>
        </pc:spChg>
      </pc:sldChg>
      <pc:sldChg chg="modSp mod">
        <pc:chgData name="Fleur Schellekens" userId="2cd99c82-6588-4c77-a7b6-6a526640a48f" providerId="ADAL" clId="{BB0DA7DB-4A97-4E6F-8262-1486CC431C95}" dt="2023-07-12T09:41:26.476" v="31" actId="404"/>
        <pc:sldMkLst>
          <pc:docMk/>
          <pc:sldMk cId="3753824638" sldId="753"/>
        </pc:sldMkLst>
        <pc:spChg chg="mod">
          <ac:chgData name="Fleur Schellekens" userId="2cd99c82-6588-4c77-a7b6-6a526640a48f" providerId="ADAL" clId="{BB0DA7DB-4A97-4E6F-8262-1486CC431C95}" dt="2023-07-12T09:41:26.476" v="31" actId="404"/>
          <ac:spMkLst>
            <pc:docMk/>
            <pc:sldMk cId="3753824638" sldId="753"/>
            <ac:spMk id="8" creationId="{E5368C87-5E02-721A-70BF-2324674360D1}"/>
          </ac:spMkLst>
        </pc:spChg>
        <pc:spChg chg="mod">
          <ac:chgData name="Fleur Schellekens" userId="2cd99c82-6588-4c77-a7b6-6a526640a48f" providerId="ADAL" clId="{BB0DA7DB-4A97-4E6F-8262-1486CC431C95}" dt="2023-07-12T09:41:26.476" v="31" actId="404"/>
          <ac:spMkLst>
            <pc:docMk/>
            <pc:sldMk cId="3753824638" sldId="753"/>
            <ac:spMk id="10" creationId="{05C0425D-6A53-E5D6-FD66-917217C9E947}"/>
          </ac:spMkLst>
        </pc:spChg>
      </pc:sldChg>
      <pc:sldChg chg="modSp">
        <pc:chgData name="Fleur Schellekens" userId="2cd99c82-6588-4c77-a7b6-6a526640a48f" providerId="ADAL" clId="{BB0DA7DB-4A97-4E6F-8262-1486CC431C95}" dt="2023-07-12T08:56:33.728" v="13"/>
        <pc:sldMkLst>
          <pc:docMk/>
          <pc:sldMk cId="910044726" sldId="758"/>
        </pc:sldMkLst>
        <pc:spChg chg="mod">
          <ac:chgData name="Fleur Schellekens" userId="2cd99c82-6588-4c77-a7b6-6a526640a48f" providerId="ADAL" clId="{BB0DA7DB-4A97-4E6F-8262-1486CC431C95}" dt="2023-07-12T08:56:33.728" v="13"/>
          <ac:spMkLst>
            <pc:docMk/>
            <pc:sldMk cId="910044726" sldId="758"/>
            <ac:spMk id="7" creationId="{C61C6AD2-AA5E-B10B-A138-784235AA98B1}"/>
          </ac:spMkLst>
        </pc:spChg>
      </pc:sldChg>
      <pc:sldChg chg="modSp mod">
        <pc:chgData name="Fleur Schellekens" userId="2cd99c82-6588-4c77-a7b6-6a526640a48f" providerId="ADAL" clId="{BB0DA7DB-4A97-4E6F-8262-1486CC431C95}" dt="2023-07-12T09:41:30.679" v="32" actId="404"/>
        <pc:sldMkLst>
          <pc:docMk/>
          <pc:sldMk cId="1367296764" sldId="759"/>
        </pc:sldMkLst>
        <pc:spChg chg="mod">
          <ac:chgData name="Fleur Schellekens" userId="2cd99c82-6588-4c77-a7b6-6a526640a48f" providerId="ADAL" clId="{BB0DA7DB-4A97-4E6F-8262-1486CC431C95}" dt="2023-07-12T09:41:30.679" v="32" actId="404"/>
          <ac:spMkLst>
            <pc:docMk/>
            <pc:sldMk cId="1367296764" sldId="759"/>
            <ac:spMk id="4" creationId="{AE736340-0729-81A4-8F1F-9F5EDBCF5ECF}"/>
          </ac:spMkLst>
        </pc:spChg>
      </pc:sldChg>
      <pc:sldChg chg="modSp mod">
        <pc:chgData name="Fleur Schellekens" userId="2cd99c82-6588-4c77-a7b6-6a526640a48f" providerId="ADAL" clId="{BB0DA7DB-4A97-4E6F-8262-1486CC431C95}" dt="2023-07-12T09:41:43.220" v="37" actId="404"/>
        <pc:sldMkLst>
          <pc:docMk/>
          <pc:sldMk cId="1821690351" sldId="761"/>
        </pc:sldMkLst>
        <pc:spChg chg="mod">
          <ac:chgData name="Fleur Schellekens" userId="2cd99c82-6588-4c77-a7b6-6a526640a48f" providerId="ADAL" clId="{BB0DA7DB-4A97-4E6F-8262-1486CC431C95}" dt="2023-07-12T09:41:41.501" v="36" actId="404"/>
          <ac:spMkLst>
            <pc:docMk/>
            <pc:sldMk cId="1821690351" sldId="761"/>
            <ac:spMk id="4" creationId="{7D70414C-D290-6941-231A-758D541CF0C5}"/>
          </ac:spMkLst>
        </pc:spChg>
        <pc:spChg chg="mod">
          <ac:chgData name="Fleur Schellekens" userId="2cd99c82-6588-4c77-a7b6-6a526640a48f" providerId="ADAL" clId="{BB0DA7DB-4A97-4E6F-8262-1486CC431C95}" dt="2023-07-12T09:41:43.220" v="37" actId="404"/>
          <ac:spMkLst>
            <pc:docMk/>
            <pc:sldMk cId="1821690351" sldId="761"/>
            <ac:spMk id="6" creationId="{35BA3402-8DD9-D7F6-585C-411DE2890956}"/>
          </ac:spMkLst>
        </pc:spChg>
      </pc:sldChg>
      <pc:sldChg chg="modSp mod">
        <pc:chgData name="Fleur Schellekens" userId="2cd99c82-6588-4c77-a7b6-6a526640a48f" providerId="ADAL" clId="{BB0DA7DB-4A97-4E6F-8262-1486CC431C95}" dt="2023-07-12T09:41:34.009" v="33" actId="404"/>
        <pc:sldMkLst>
          <pc:docMk/>
          <pc:sldMk cId="2050357896" sldId="762"/>
        </pc:sldMkLst>
        <pc:spChg chg="mod">
          <ac:chgData name="Fleur Schellekens" userId="2cd99c82-6588-4c77-a7b6-6a526640a48f" providerId="ADAL" clId="{BB0DA7DB-4A97-4E6F-8262-1486CC431C95}" dt="2023-07-12T09:41:34.009" v="33" actId="404"/>
          <ac:spMkLst>
            <pc:docMk/>
            <pc:sldMk cId="2050357896" sldId="762"/>
            <ac:spMk id="4" creationId="{7D70414C-D290-6941-231A-758D541CF0C5}"/>
          </ac:spMkLst>
        </pc:spChg>
        <pc:spChg chg="mod">
          <ac:chgData name="Fleur Schellekens" userId="2cd99c82-6588-4c77-a7b6-6a526640a48f" providerId="ADAL" clId="{BB0DA7DB-4A97-4E6F-8262-1486CC431C95}" dt="2023-07-12T08:56:33.728" v="13"/>
          <ac:spMkLst>
            <pc:docMk/>
            <pc:sldMk cId="2050357896" sldId="762"/>
            <ac:spMk id="6" creationId="{35BA3402-8DD9-D7F6-585C-411DE2890956}"/>
          </ac:spMkLst>
        </pc:spChg>
      </pc:sldChg>
      <pc:sldChg chg="modSp mod">
        <pc:chgData name="Fleur Schellekens" userId="2cd99c82-6588-4c77-a7b6-6a526640a48f" providerId="ADAL" clId="{BB0DA7DB-4A97-4E6F-8262-1486CC431C95}" dt="2023-07-12T09:40:54.128" v="23" actId="404"/>
        <pc:sldMkLst>
          <pc:docMk/>
          <pc:sldMk cId="1515679617" sldId="763"/>
        </pc:sldMkLst>
        <pc:spChg chg="mod">
          <ac:chgData name="Fleur Schellekens" userId="2cd99c82-6588-4c77-a7b6-6a526640a48f" providerId="ADAL" clId="{BB0DA7DB-4A97-4E6F-8262-1486CC431C95}" dt="2023-07-12T08:56:33.728" v="13"/>
          <ac:spMkLst>
            <pc:docMk/>
            <pc:sldMk cId="1515679617" sldId="763"/>
            <ac:spMk id="6" creationId="{53386427-666B-4A51-DCF2-640B6F8BC721}"/>
          </ac:spMkLst>
        </pc:spChg>
        <pc:spChg chg="mod">
          <ac:chgData name="Fleur Schellekens" userId="2cd99c82-6588-4c77-a7b6-6a526640a48f" providerId="ADAL" clId="{BB0DA7DB-4A97-4E6F-8262-1486CC431C95}" dt="2023-07-12T09:40:54.128" v="23" actId="404"/>
          <ac:spMkLst>
            <pc:docMk/>
            <pc:sldMk cId="1515679617" sldId="763"/>
            <ac:spMk id="7" creationId="{C385A02B-B6EA-8D0B-50CE-4CBAB762C878}"/>
          </ac:spMkLst>
        </pc:spChg>
      </pc:sldChg>
      <pc:sldChg chg="modSp mod">
        <pc:chgData name="Fleur Schellekens" userId="2cd99c82-6588-4c77-a7b6-6a526640a48f" providerId="ADAL" clId="{BB0DA7DB-4A97-4E6F-8262-1486CC431C95}" dt="2023-07-12T09:41:48.777" v="38" actId="404"/>
        <pc:sldMkLst>
          <pc:docMk/>
          <pc:sldMk cId="3124152358" sldId="767"/>
        </pc:sldMkLst>
        <pc:spChg chg="mod">
          <ac:chgData name="Fleur Schellekens" userId="2cd99c82-6588-4c77-a7b6-6a526640a48f" providerId="ADAL" clId="{BB0DA7DB-4A97-4E6F-8262-1486CC431C95}" dt="2023-07-12T08:56:33.728" v="13"/>
          <ac:spMkLst>
            <pc:docMk/>
            <pc:sldMk cId="3124152358" sldId="767"/>
            <ac:spMk id="6" creationId="{924BCF48-9D8F-91FE-A58C-E6339E5BCF06}"/>
          </ac:spMkLst>
        </pc:spChg>
        <pc:spChg chg="mod">
          <ac:chgData name="Fleur Schellekens" userId="2cd99c82-6588-4c77-a7b6-6a526640a48f" providerId="ADAL" clId="{BB0DA7DB-4A97-4E6F-8262-1486CC431C95}" dt="2023-07-12T09:41:48.777" v="38" actId="404"/>
          <ac:spMkLst>
            <pc:docMk/>
            <pc:sldMk cId="3124152358" sldId="767"/>
            <ac:spMk id="7" creationId="{1DF410C4-153E-5E01-AD6C-FA7E6A626C4D}"/>
          </ac:spMkLst>
        </pc:spChg>
      </pc:sldChg>
      <pc:sldChg chg="modSp mod">
        <pc:chgData name="Fleur Schellekens" userId="2cd99c82-6588-4c77-a7b6-6a526640a48f" providerId="ADAL" clId="{BB0DA7DB-4A97-4E6F-8262-1486CC431C95}" dt="2023-07-12T09:41:51.901" v="39" actId="404"/>
        <pc:sldMkLst>
          <pc:docMk/>
          <pc:sldMk cId="3046273190" sldId="768"/>
        </pc:sldMkLst>
        <pc:spChg chg="mod">
          <ac:chgData name="Fleur Schellekens" userId="2cd99c82-6588-4c77-a7b6-6a526640a48f" providerId="ADAL" clId="{BB0DA7DB-4A97-4E6F-8262-1486CC431C95}" dt="2023-07-12T09:41:51.901" v="39" actId="404"/>
          <ac:spMkLst>
            <pc:docMk/>
            <pc:sldMk cId="3046273190" sldId="768"/>
            <ac:spMk id="4" creationId="{51D5E9A7-785C-C1C8-4027-3DEEF26D8E78}"/>
          </ac:spMkLst>
        </pc:spChg>
        <pc:spChg chg="mod">
          <ac:chgData name="Fleur Schellekens" userId="2cd99c82-6588-4c77-a7b6-6a526640a48f" providerId="ADAL" clId="{BB0DA7DB-4A97-4E6F-8262-1486CC431C95}" dt="2023-07-12T09:41:51.901" v="39" actId="404"/>
          <ac:spMkLst>
            <pc:docMk/>
            <pc:sldMk cId="3046273190" sldId="768"/>
            <ac:spMk id="5" creationId="{53B613E6-F72C-4377-E95A-6CC4BC1B3857}"/>
          </ac:spMkLst>
        </pc:spChg>
        <pc:spChg chg="mod">
          <ac:chgData name="Fleur Schellekens" userId="2cd99c82-6588-4c77-a7b6-6a526640a48f" providerId="ADAL" clId="{BB0DA7DB-4A97-4E6F-8262-1486CC431C95}" dt="2023-07-12T09:41:51.901" v="39" actId="404"/>
          <ac:spMkLst>
            <pc:docMk/>
            <pc:sldMk cId="3046273190" sldId="768"/>
            <ac:spMk id="6" creationId="{E48F72DF-5464-476B-A6CC-B5799F5EEA5B}"/>
          </ac:spMkLst>
        </pc:spChg>
      </pc:sldChg>
      <pc:sldChg chg="modSp">
        <pc:chgData name="Fleur Schellekens" userId="2cd99c82-6588-4c77-a7b6-6a526640a48f" providerId="ADAL" clId="{BB0DA7DB-4A97-4E6F-8262-1486CC431C95}" dt="2023-07-12T08:56:33.728" v="13"/>
        <pc:sldMkLst>
          <pc:docMk/>
          <pc:sldMk cId="2881291754" sldId="769"/>
        </pc:sldMkLst>
        <pc:spChg chg="mod">
          <ac:chgData name="Fleur Schellekens" userId="2cd99c82-6588-4c77-a7b6-6a526640a48f" providerId="ADAL" clId="{BB0DA7DB-4A97-4E6F-8262-1486CC431C95}" dt="2023-07-12T08:56:33.728" v="13"/>
          <ac:spMkLst>
            <pc:docMk/>
            <pc:sldMk cId="2881291754" sldId="769"/>
            <ac:spMk id="6" creationId="{E48F72DF-5464-476B-A6CC-B5799F5EEA5B}"/>
          </ac:spMkLst>
        </pc:spChg>
      </pc:sldChg>
      <pc:sldChg chg="modSp mod">
        <pc:chgData name="Fleur Schellekens" userId="2cd99c82-6588-4c77-a7b6-6a526640a48f" providerId="ADAL" clId="{BB0DA7DB-4A97-4E6F-8262-1486CC431C95}" dt="2023-07-12T09:41:56.856" v="40" actId="404"/>
        <pc:sldMkLst>
          <pc:docMk/>
          <pc:sldMk cId="1028470071" sldId="770"/>
        </pc:sldMkLst>
        <pc:spChg chg="mod">
          <ac:chgData name="Fleur Schellekens" userId="2cd99c82-6588-4c77-a7b6-6a526640a48f" providerId="ADAL" clId="{BB0DA7DB-4A97-4E6F-8262-1486CC431C95}" dt="2023-07-12T08:56:33.728" v="13"/>
          <ac:spMkLst>
            <pc:docMk/>
            <pc:sldMk cId="1028470071" sldId="770"/>
            <ac:spMk id="2" creationId="{7C812FD5-8EAF-62A5-FE31-52E5DE4F4603}"/>
          </ac:spMkLst>
        </pc:spChg>
        <pc:spChg chg="mod">
          <ac:chgData name="Fleur Schellekens" userId="2cd99c82-6588-4c77-a7b6-6a526640a48f" providerId="ADAL" clId="{BB0DA7DB-4A97-4E6F-8262-1486CC431C95}" dt="2023-07-12T09:41:56.856" v="40" actId="404"/>
          <ac:spMkLst>
            <pc:docMk/>
            <pc:sldMk cId="1028470071" sldId="770"/>
            <ac:spMk id="3" creationId="{64A97614-298F-677A-35DF-39FA0ABA5FA7}"/>
          </ac:spMkLst>
        </pc:spChg>
        <pc:spChg chg="mod">
          <ac:chgData name="Fleur Schellekens" userId="2cd99c82-6588-4c77-a7b6-6a526640a48f" providerId="ADAL" clId="{BB0DA7DB-4A97-4E6F-8262-1486CC431C95}" dt="2023-07-12T09:41:56.856" v="40" actId="404"/>
          <ac:spMkLst>
            <pc:docMk/>
            <pc:sldMk cId="1028470071" sldId="770"/>
            <ac:spMk id="10" creationId="{43B1087C-687F-3364-D4CF-00A079F4418B}"/>
          </ac:spMkLst>
        </pc:spChg>
        <pc:spChg chg="mod">
          <ac:chgData name="Fleur Schellekens" userId="2cd99c82-6588-4c77-a7b6-6a526640a48f" providerId="ADAL" clId="{BB0DA7DB-4A97-4E6F-8262-1486CC431C95}" dt="2023-07-12T09:41:56.856" v="40" actId="404"/>
          <ac:spMkLst>
            <pc:docMk/>
            <pc:sldMk cId="1028470071" sldId="770"/>
            <ac:spMk id="11" creationId="{E069D899-9585-E2EA-5B8C-2C81151EB1E0}"/>
          </ac:spMkLst>
        </pc:spChg>
      </pc:sldChg>
      <pc:sldChg chg="modSp mod">
        <pc:chgData name="Fleur Schellekens" userId="2cd99c82-6588-4c77-a7b6-6a526640a48f" providerId="ADAL" clId="{BB0DA7DB-4A97-4E6F-8262-1486CC431C95}" dt="2023-07-12T09:41:59.379" v="41" actId="404"/>
        <pc:sldMkLst>
          <pc:docMk/>
          <pc:sldMk cId="1020839171" sldId="771"/>
        </pc:sldMkLst>
        <pc:spChg chg="mod">
          <ac:chgData name="Fleur Schellekens" userId="2cd99c82-6588-4c77-a7b6-6a526640a48f" providerId="ADAL" clId="{BB0DA7DB-4A97-4E6F-8262-1486CC431C95}" dt="2023-07-12T08:56:15.228" v="10" actId="27636"/>
          <ac:spMkLst>
            <pc:docMk/>
            <pc:sldMk cId="1020839171" sldId="771"/>
            <ac:spMk id="2" creationId="{3BFA19DE-2CCE-02E6-F02E-B80F033EA3B0}"/>
          </ac:spMkLst>
        </pc:spChg>
        <pc:spChg chg="mod">
          <ac:chgData name="Fleur Schellekens" userId="2cd99c82-6588-4c77-a7b6-6a526640a48f" providerId="ADAL" clId="{BB0DA7DB-4A97-4E6F-8262-1486CC431C95}" dt="2023-07-12T09:41:59.379" v="41" actId="404"/>
          <ac:spMkLst>
            <pc:docMk/>
            <pc:sldMk cId="1020839171" sldId="771"/>
            <ac:spMk id="3" creationId="{E4171F4E-74B7-18A5-2088-BA17B7EADC8E}"/>
          </ac:spMkLst>
        </pc:spChg>
      </pc:sldChg>
      <pc:sldChg chg="modSp mod">
        <pc:chgData name="Fleur Schellekens" userId="2cd99c82-6588-4c77-a7b6-6a526640a48f" providerId="ADAL" clId="{BB0DA7DB-4A97-4E6F-8262-1486CC431C95}" dt="2023-07-12T09:42:02.283" v="42" actId="404"/>
        <pc:sldMkLst>
          <pc:docMk/>
          <pc:sldMk cId="4020751988" sldId="773"/>
        </pc:sldMkLst>
        <pc:spChg chg="mod">
          <ac:chgData name="Fleur Schellekens" userId="2cd99c82-6588-4c77-a7b6-6a526640a48f" providerId="ADAL" clId="{BB0DA7DB-4A97-4E6F-8262-1486CC431C95}" dt="2023-07-12T09:42:02.283" v="42" actId="404"/>
          <ac:spMkLst>
            <pc:docMk/>
            <pc:sldMk cId="4020751988" sldId="773"/>
            <ac:spMk id="4" creationId="{51D5E9A7-785C-C1C8-4027-3DEEF26D8E78}"/>
          </ac:spMkLst>
        </pc:spChg>
        <pc:spChg chg="mod">
          <ac:chgData name="Fleur Schellekens" userId="2cd99c82-6588-4c77-a7b6-6a526640a48f" providerId="ADAL" clId="{BB0DA7DB-4A97-4E6F-8262-1486CC431C95}" dt="2023-07-12T09:42:02.283" v="42" actId="404"/>
          <ac:spMkLst>
            <pc:docMk/>
            <pc:sldMk cId="4020751988" sldId="773"/>
            <ac:spMk id="6" creationId="{E48F72DF-5464-476B-A6CC-B5799F5EEA5B}"/>
          </ac:spMkLst>
        </pc:spChg>
      </pc:sldChg>
      <pc:sldChg chg="modSp mod">
        <pc:chgData name="Fleur Schellekens" userId="2cd99c82-6588-4c77-a7b6-6a526640a48f" providerId="ADAL" clId="{BB0DA7DB-4A97-4E6F-8262-1486CC431C95}" dt="2023-07-12T09:42:05.238" v="43" actId="404"/>
        <pc:sldMkLst>
          <pc:docMk/>
          <pc:sldMk cId="3549389621" sldId="774"/>
        </pc:sldMkLst>
        <pc:spChg chg="mod">
          <ac:chgData name="Fleur Schellekens" userId="2cd99c82-6588-4c77-a7b6-6a526640a48f" providerId="ADAL" clId="{BB0DA7DB-4A97-4E6F-8262-1486CC431C95}" dt="2023-07-12T08:56:33.728" v="13"/>
          <ac:spMkLst>
            <pc:docMk/>
            <pc:sldMk cId="3549389621" sldId="774"/>
            <ac:spMk id="2" creationId="{3BFA19DE-2CCE-02E6-F02E-B80F033EA3B0}"/>
          </ac:spMkLst>
        </pc:spChg>
        <pc:spChg chg="mod">
          <ac:chgData name="Fleur Schellekens" userId="2cd99c82-6588-4c77-a7b6-6a526640a48f" providerId="ADAL" clId="{BB0DA7DB-4A97-4E6F-8262-1486CC431C95}" dt="2023-07-12T09:42:05.238" v="43" actId="404"/>
          <ac:spMkLst>
            <pc:docMk/>
            <pc:sldMk cId="3549389621" sldId="774"/>
            <ac:spMk id="3" creationId="{E4171F4E-74B7-18A5-2088-BA17B7EADC8E}"/>
          </ac:spMkLst>
        </pc:spChg>
      </pc:sldChg>
      <pc:sldChg chg="modSp">
        <pc:chgData name="Fleur Schellekens" userId="2cd99c82-6588-4c77-a7b6-6a526640a48f" providerId="ADAL" clId="{BB0DA7DB-4A97-4E6F-8262-1486CC431C95}" dt="2023-07-12T08:56:33.728" v="13"/>
        <pc:sldMkLst>
          <pc:docMk/>
          <pc:sldMk cId="180697248" sldId="779"/>
        </pc:sldMkLst>
        <pc:spChg chg="mod">
          <ac:chgData name="Fleur Schellekens" userId="2cd99c82-6588-4c77-a7b6-6a526640a48f" providerId="ADAL" clId="{BB0DA7DB-4A97-4E6F-8262-1486CC431C95}" dt="2023-07-12T08:56:33.728" v="13"/>
          <ac:spMkLst>
            <pc:docMk/>
            <pc:sldMk cId="180697248" sldId="779"/>
            <ac:spMk id="5" creationId="{5D310842-6700-B551-636B-4FEF7B9D67A3}"/>
          </ac:spMkLst>
        </pc:spChg>
      </pc:sldChg>
      <pc:sldChg chg="modSp mod">
        <pc:chgData name="Fleur Schellekens" userId="2cd99c82-6588-4c77-a7b6-6a526640a48f" providerId="ADAL" clId="{BB0DA7DB-4A97-4E6F-8262-1486CC431C95}" dt="2023-07-12T09:42:09.607" v="44" actId="404"/>
        <pc:sldMkLst>
          <pc:docMk/>
          <pc:sldMk cId="1220154567" sldId="781"/>
        </pc:sldMkLst>
        <pc:spChg chg="mod">
          <ac:chgData name="Fleur Schellekens" userId="2cd99c82-6588-4c77-a7b6-6a526640a48f" providerId="ADAL" clId="{BB0DA7DB-4A97-4E6F-8262-1486CC431C95}" dt="2023-07-12T09:42:09.607" v="44" actId="404"/>
          <ac:spMkLst>
            <pc:docMk/>
            <pc:sldMk cId="1220154567" sldId="781"/>
            <ac:spMk id="4" creationId="{40B7B4D1-07B7-0624-3D69-BA131FB8A50E}"/>
          </ac:spMkLst>
        </pc:spChg>
      </pc:sldChg>
      <pc:sldChg chg="modSp">
        <pc:chgData name="Fleur Schellekens" userId="2cd99c82-6588-4c77-a7b6-6a526640a48f" providerId="ADAL" clId="{BB0DA7DB-4A97-4E6F-8262-1486CC431C95}" dt="2023-07-12T08:56:33.728" v="13"/>
        <pc:sldMkLst>
          <pc:docMk/>
          <pc:sldMk cId="2598741072" sldId="6003"/>
        </pc:sldMkLst>
        <pc:spChg chg="mod">
          <ac:chgData name="Fleur Schellekens" userId="2cd99c82-6588-4c77-a7b6-6a526640a48f" providerId="ADAL" clId="{BB0DA7DB-4A97-4E6F-8262-1486CC431C95}" dt="2023-07-12T08:56:33.728" v="13"/>
          <ac:spMkLst>
            <pc:docMk/>
            <pc:sldMk cId="2598741072" sldId="6003"/>
            <ac:spMk id="23" creationId="{C913A5E1-11E1-54FA-1243-CBA999D4E8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560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1179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525633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61802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27710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800444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939857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39994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theme" Target="../theme/theme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8" Type="http://schemas.openxmlformats.org/officeDocument/2006/relationships/slideLayout" Target="../slideLayouts/slideLayout64.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1" Type="http://schemas.openxmlformats.org/officeDocument/2006/relationships/slideLayout" Target="../slideLayouts/slideLayout57.xml"/><Relationship Id="rId6"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766" r:id="rId17"/>
    <p:sldLayoutId id="2147483683" r:id="rId18"/>
    <p:sldLayoutId id="2147483688" r:id="rId19"/>
    <p:sldLayoutId id="2147483765" r:id="rId20"/>
    <p:sldLayoutId id="2147483662" r:id="rId21"/>
    <p:sldLayoutId id="2147483712" r:id="rId22"/>
    <p:sldLayoutId id="2147483689" r:id="rId23"/>
    <p:sldLayoutId id="2147483713" r:id="rId24"/>
    <p:sldLayoutId id="2147483690" r:id="rId25"/>
    <p:sldLayoutId id="2147483691" r:id="rId26"/>
    <p:sldLayoutId id="2147483684" r:id="rId27"/>
    <p:sldLayoutId id="2147483661" r:id="rId28"/>
    <p:sldLayoutId id="2147483692" r:id="rId29"/>
    <p:sldLayoutId id="2147483693" r:id="rId30"/>
    <p:sldLayoutId id="2147483768" r:id="rId31"/>
    <p:sldLayoutId id="2147483770" r:id="rId32"/>
    <p:sldLayoutId id="2147483679" r:id="rId33"/>
    <p:sldLayoutId id="2147483694" r:id="rId34"/>
    <p:sldLayoutId id="2147483706" r:id="rId35"/>
    <p:sldLayoutId id="2147483767" r:id="rId36"/>
    <p:sldLayoutId id="2147483696" r:id="rId37"/>
    <p:sldLayoutId id="2147483697" r:id="rId38"/>
    <p:sldLayoutId id="2147483652" r:id="rId39"/>
    <p:sldLayoutId id="2147483699" r:id="rId40"/>
    <p:sldLayoutId id="2147483673" r:id="rId41"/>
    <p:sldLayoutId id="2147483707" r:id="rId42"/>
    <p:sldLayoutId id="2147483710" r:id="rId43"/>
    <p:sldLayoutId id="2147483677" r:id="rId44"/>
    <p:sldLayoutId id="2147483676" r:id="rId45"/>
    <p:sldLayoutId id="2147483700" r:id="rId46"/>
    <p:sldLayoutId id="2147483764" r:id="rId47"/>
    <p:sldLayoutId id="2147483702" r:id="rId48"/>
    <p:sldLayoutId id="2147483703" r:id="rId49"/>
    <p:sldLayoutId id="2147483701" r:id="rId50"/>
    <p:sldLayoutId id="2147483669" r:id="rId51"/>
    <p:sldLayoutId id="2147483656" r:id="rId52"/>
    <p:sldLayoutId id="2147483657" r:id="rId53"/>
    <p:sldLayoutId id="2147483658" r:id="rId54"/>
    <p:sldLayoutId id="2147483773" r:id="rId55"/>
    <p:sldLayoutId id="2147483774"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www.bitc.ie/wp-content/uploads/2017/02/TEG-Sustainability-Report-2015-web.pdf" TargetMode="External"/><Relationship Id="rId7" Type="http://schemas.openxmlformats.org/officeDocument/2006/relationships/image" Target="../media/image24.jpeg"/><Relationship Id="rId2" Type="http://schemas.openxmlformats.org/officeDocument/2006/relationships/hyperlink" Target="https://teg.com/" TargetMode="External"/><Relationship Id="rId1" Type="http://schemas.openxmlformats.org/officeDocument/2006/relationships/slideLayout" Target="../slideLayouts/slideLayout28.xml"/><Relationship Id="rId6" Type="http://schemas.openxmlformats.org/officeDocument/2006/relationships/hyperlink" Target="https://www.csrready.eu/case-studies/" TargetMode="External"/><Relationship Id="rId5" Type="http://schemas.openxmlformats.org/officeDocument/2006/relationships/hyperlink" Target="http://teg.com/apprenticeships/" TargetMode="External"/><Relationship Id="rId4" Type="http://schemas.openxmlformats.org/officeDocument/2006/relationships/hyperlink" Target="http://teg.com/vacanci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srready.eu/online-course/"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hyperlink" Target="https://csrgrowth.com/2021/03/31/top-skills-you-need-if-you-want-to-work-in-corporate-social-responsibility-or-sustainability/" TargetMode="Externa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hyperlink" Target="https://www.mmulder.nl/wp-content/uploads/2011/11/Osagie-Eghe-2015-Individual-Competencies-for-Corporate-Social-Responsibility-A-Literature-and-Practice-Perspective.pdf"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careers.incentro.com/en/traineeship/" TargetMode="External"/><Relationship Id="rId2" Type="http://schemas.openxmlformats.org/officeDocument/2006/relationships/hyperlink" Target="https://www.incentro.com/en/home" TargetMode="Externa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s://www.csrready.eu/case-studie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f.hubspotusercontent20.net/hubfs/2695425/NeumarkterLammsbraeu/resources/documents/Nachhaltigkeitsberichte/Nachhaltigkeitsbericht_2020.pdf?__hstc=&amp;__hssc=" TargetMode="External"/><Relationship Id="rId2" Type="http://schemas.openxmlformats.org/officeDocument/2006/relationships/hyperlink" Target="https://www.lammsbraeu.de/" TargetMode="External"/><Relationship Id="rId1" Type="http://schemas.openxmlformats.org/officeDocument/2006/relationships/slideLayout" Target="../slideLayouts/slideLayout30.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https://www.csrready.eu/case-stud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srready.eu/case-studies/"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technofaq.org/posts/2017/11/10-eye-grabbing-examples-of-emerging-technology-in-education/" TargetMode="External"/><Relationship Id="rId2" Type="http://schemas.openxmlformats.org/officeDocument/2006/relationships/image" Target="../media/image34.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csrready.eu/online-course/"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51.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csrready.eu/knowledge-platform/" TargetMode="Externa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hyperlink" Target="https://corostrandberg.com/wp-content/uploads/2009/12/csr-hr-management.pdf" TargetMode="Externa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864426"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3575539" cy="775681"/>
          </a:xfrm>
        </p:spPr>
        <p:txBody>
          <a:bodyPr/>
          <a:lstStyle/>
          <a:p>
            <a:r>
              <a:rPr lang="en-US" dirty="0"/>
              <a:t>Module 3</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665295"/>
            <a:ext cx="5067757" cy="775681"/>
          </a:xfrm>
        </p:spPr>
        <p:txBody>
          <a:bodyPr>
            <a:noAutofit/>
          </a:bodyPr>
          <a:lstStyle/>
          <a:p>
            <a:r>
              <a:rPr lang="en-US" sz="2800" b="1" dirty="0"/>
              <a:t>CSR HR implementeren om het potentieel van het mkb te maximaliseren</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"De steun van de Europese Commissie voor de productie van deze publicatie houdt geen goedkeuring in van de inhoud, die uitsluitend de standpunten van de auteurs weergeeft, en de Commissie kan niet aansprakelijk worden gesteld voor het gebruik van de informatie die erin is vervat </a:t>
            </a:r>
            <a:r>
              <a:rPr lang="en-IE" sz="1200" kern="1200" dirty="0">
                <a:solidFill>
                  <a:schemeClr val="bg1"/>
                </a:solidFill>
                <a:latin typeface="+mn-lt"/>
                <a:ea typeface="+mn-ea"/>
                <a:cs typeface="+mn-cs"/>
              </a:rPr>
              <a:t>2020-1-DE02-KA202-007503</a:t>
            </a:r>
          </a:p>
        </p:txBody>
      </p:sp>
      <p:sp>
        <p:nvSpPr>
          <p:cNvPr id="6" name="TextBox 5">
            <a:extLst>
              <a:ext uri="{FF2B5EF4-FFF2-40B4-BE49-F238E27FC236}">
                <a16:creationId xmlns:a16="http://schemas.microsoft.com/office/drawing/2014/main" id="{D12AC405-DA5B-5C0C-8D2B-3A53A4307E11}"/>
              </a:ext>
            </a:extLst>
          </p:cNvPr>
          <p:cNvSpPr txBox="1"/>
          <p:nvPr/>
        </p:nvSpPr>
        <p:spPr>
          <a:xfrm>
            <a:off x="8213197" y="6489864"/>
            <a:ext cx="631173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Deze bron is </a:t>
            </a:r>
            <a:r>
              <a:rPr lang="en-GB" sz="1200" dirty="0">
                <a:solidFill>
                  <a:srgbClr val="FFFFFF"/>
                </a:solidFill>
                <a:effectLst/>
                <a:latin typeface="Calibri" panose="020F0502020204030204" pitchFamily="34" charset="0"/>
                <a:ea typeface="Yrsa-Regular"/>
                <a:cs typeface="Calibri" panose="020F0502020204030204" pitchFamily="34" charset="0"/>
              </a:rPr>
              <a:t>gelicentieerd onder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82D20A78-AEA6-8A84-2004-7DE0D1307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7674" y="6464603"/>
            <a:ext cx="838200" cy="302260"/>
          </a:xfrm>
          <a:prstGeom prst="rect">
            <a:avLst/>
          </a:prstGeom>
        </p:spPr>
      </p:pic>
    </p:spTree>
    <p:extLst>
      <p:ext uri="{BB962C8B-B14F-4D97-AF65-F5344CB8AC3E}">
        <p14:creationId xmlns:p14="http://schemas.microsoft.com/office/powerpoint/2010/main" val="200889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hands holding a plant&#10;&#10;Description automatically generated with low confidence">
            <a:extLst>
              <a:ext uri="{FF2B5EF4-FFF2-40B4-BE49-F238E27FC236}">
                <a16:creationId xmlns:a16="http://schemas.microsoft.com/office/drawing/2014/main" id="{12F61EE3-478E-E794-073A-6205DD9AFC62}"/>
              </a:ext>
            </a:extLst>
          </p:cNvPr>
          <p:cNvPicPr>
            <a:picLocks noGrp="1" noChangeAspect="1"/>
          </p:cNvPicPr>
          <p:nvPr>
            <p:ph type="pic" sz="quarter" idx="10"/>
          </p:nvPr>
        </p:nvPicPr>
        <p:blipFill>
          <a:blip r:embed="rId2"/>
          <a:srcRect t="5551" b="5551"/>
          <a:stretch>
            <a:fillRect/>
          </a:stretch>
        </p:blipFill>
        <p:spPr/>
      </p:pic>
      <p:sp>
        <p:nvSpPr>
          <p:cNvPr id="5" name="Text Placeholder 4">
            <a:extLst>
              <a:ext uri="{FF2B5EF4-FFF2-40B4-BE49-F238E27FC236}">
                <a16:creationId xmlns:a16="http://schemas.microsoft.com/office/drawing/2014/main" id="{6F80FBF4-B564-41BD-095D-F34CC4D46D68}"/>
              </a:ext>
            </a:extLst>
          </p:cNvPr>
          <p:cNvSpPr>
            <a:spLocks noGrp="1"/>
          </p:cNvSpPr>
          <p:nvPr>
            <p:ph type="body" sz="quarter" idx="15"/>
          </p:nvPr>
        </p:nvSpPr>
        <p:spPr>
          <a:xfrm>
            <a:off x="3175537" y="341987"/>
            <a:ext cx="8248525" cy="1346703"/>
          </a:xfrm>
        </p:spPr>
        <p:txBody>
          <a:bodyPr>
            <a:noAutofit/>
          </a:bodyPr>
          <a:lstStyle/>
          <a:p>
            <a:r>
              <a:rPr lang="en-IE" sz="4400" b="1" dirty="0"/>
              <a:t>Stap 1 </a:t>
            </a:r>
            <a:r>
              <a:rPr lang="en-IE" sz="4400" dirty="0"/>
              <a:t>Visie, missie, waarden en strategie</a:t>
            </a:r>
          </a:p>
        </p:txBody>
      </p:sp>
    </p:spTree>
    <p:extLst>
      <p:ext uri="{BB962C8B-B14F-4D97-AF65-F5344CB8AC3E}">
        <p14:creationId xmlns:p14="http://schemas.microsoft.com/office/powerpoint/2010/main" val="228814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1041561" y="-87220"/>
            <a:ext cx="10397067" cy="1321070"/>
          </a:xfrm>
          <a:noFill/>
        </p:spPr>
        <p:txBody>
          <a:bodyPr anchor="ctr">
            <a:normAutofit/>
          </a:bodyPr>
          <a:lstStyle/>
          <a:p>
            <a:pPr algn="ctr"/>
            <a:r>
              <a:rPr lang="en-IE" sz="3200" dirty="0">
                <a:solidFill>
                  <a:srgbClr val="027354"/>
                </a:solidFill>
              </a:rPr>
              <a:t>HR is essentieel voor de implementatie van cultuurverandering </a:t>
            </a:r>
            <a:r>
              <a:rPr lang="en-IE" sz="3200" dirty="0" err="1">
                <a:solidFill>
                  <a:srgbClr val="027354"/>
                </a:solidFill>
              </a:rPr>
              <a:t>bij</a:t>
            </a:r>
            <a:r>
              <a:rPr lang="en-IE" sz="3200" dirty="0">
                <a:solidFill>
                  <a:srgbClr val="027354"/>
                </a:solidFill>
              </a:rPr>
              <a:t> CSR</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584503" y="1052823"/>
            <a:ext cx="3962400" cy="2261876"/>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Effectbeoordeling </a:t>
            </a:r>
            <a:endParaRPr lang="en-GB" dirty="0"/>
          </a:p>
          <a:p>
            <a:pPr algn="ctr"/>
            <a:r>
              <a:rPr lang="en-GB" sz="1600" dirty="0"/>
              <a:t>Van bedrijven wordt verwacht dat ze rekening houden met de impact van hun activiteiten op de maatschappij, het milieu en de economie. HR beschikt over de vaardigheden en middelen om de impact op werknemers en mensen te beoordelen. </a:t>
            </a:r>
            <a:endParaRPr lang="en-IE" sz="1600"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8370073" y="4229100"/>
            <a:ext cx="3539067" cy="1495426"/>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Geloofwaardigheid vereist actie</a:t>
            </a:r>
          </a:p>
          <a:p>
            <a:pPr algn="ctr"/>
            <a:r>
              <a:rPr lang="en-GB" sz="1600" dirty="0"/>
              <a:t>Het is niet langer goed genoeg om alleen maar te zeggen dat je goed doet, je moet het ook waarmaken</a:t>
            </a:r>
            <a:endParaRPr lang="en-IE" sz="1600"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481482" y="1052821"/>
            <a:ext cx="3539068" cy="2261877"/>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HR-sleutel voor effectieve levering</a:t>
            </a:r>
          </a:p>
          <a:p>
            <a:pPr algn="ctr"/>
            <a:r>
              <a:rPr lang="en-GB" sz="1600" dirty="0"/>
              <a:t>HR is verantwoordelijk voor veel van de belangrijkste systemen en processen, zoals werving, training, communicatie en retentie. Effectieve levering van CSR is afhankelijk van deze systemen en processen. </a:t>
            </a:r>
            <a:endParaRPr lang="en-IE" sz="1600"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4719739" y="1052822"/>
            <a:ext cx="3617008" cy="2261877"/>
          </a:xfrm>
          <a:prstGeom prst="roundRec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262626"/>
                </a:solidFill>
              </a:rPr>
              <a:t>HR staat centraal bij een bedrijfsbrede cultuurverandering </a:t>
            </a:r>
          </a:p>
          <a:p>
            <a:pPr algn="ctr"/>
            <a:r>
              <a:rPr lang="en-GB" sz="1600" dirty="0">
                <a:solidFill>
                  <a:srgbClr val="262626"/>
                </a:solidFill>
              </a:rPr>
              <a:t>HR zijn de experts met de relevante kennis en vaardigheden voor het bedrijf om te leren en cultureel te veranderen </a:t>
            </a:r>
            <a:r>
              <a:rPr lang="en-GB" sz="1600" dirty="0" err="1">
                <a:solidFill>
                  <a:srgbClr val="262626"/>
                </a:solidFill>
              </a:rPr>
              <a:t>naar</a:t>
            </a:r>
            <a:r>
              <a:rPr lang="en-GB" sz="1600" dirty="0">
                <a:solidFill>
                  <a:srgbClr val="262626"/>
                </a:solidFill>
              </a:rPr>
              <a:t> CSR. </a:t>
            </a:r>
            <a:endParaRPr lang="en-IE" sz="1600"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816280" y="4229096"/>
            <a:ext cx="3617008" cy="157607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Mensen managen Risico's managen </a:t>
            </a:r>
          </a:p>
          <a:p>
            <a:pPr algn="ctr"/>
            <a:r>
              <a:rPr lang="en-GB" sz="1600" dirty="0"/>
              <a:t>Het vertrouwen en de risico's van een bedrijf worden fundamenteel beïnvloed door de manier waarop mensen worden gemanaged</a:t>
            </a:r>
            <a:endParaRPr lang="en-IE" sz="1600" dirty="0"/>
          </a:p>
        </p:txBody>
      </p:sp>
      <p:sp>
        <p:nvSpPr>
          <p:cNvPr id="15" name="Rectangle: Rounded Corners 14">
            <a:extLst>
              <a:ext uri="{FF2B5EF4-FFF2-40B4-BE49-F238E27FC236}">
                <a16:creationId xmlns:a16="http://schemas.microsoft.com/office/drawing/2014/main" id="{01512431-95CA-6D2A-7A74-C763A6176741}"/>
              </a:ext>
            </a:extLst>
          </p:cNvPr>
          <p:cNvSpPr/>
          <p:nvPr/>
        </p:nvSpPr>
        <p:spPr>
          <a:xfrm>
            <a:off x="4582512" y="4229099"/>
            <a:ext cx="3617008" cy="157607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Medewerkers zijn prioritaire belanghebbenden</a:t>
            </a:r>
          </a:p>
          <a:p>
            <a:pPr algn="ctr"/>
            <a:r>
              <a:rPr lang="en-GB" sz="1600" dirty="0"/>
              <a:t>Werknemers zijn een prioritaire stakeholder in elk CSR-</a:t>
            </a:r>
            <a:r>
              <a:rPr lang="en-GB" sz="1600" dirty="0" err="1"/>
              <a:t>programma</a:t>
            </a:r>
            <a:endParaRPr lang="en-IE" sz="1600" dirty="0"/>
          </a:p>
        </p:txBody>
      </p:sp>
      <p:sp>
        <p:nvSpPr>
          <p:cNvPr id="2" name="TextBox 1">
            <a:extLst>
              <a:ext uri="{FF2B5EF4-FFF2-40B4-BE49-F238E27FC236}">
                <a16:creationId xmlns:a16="http://schemas.microsoft.com/office/drawing/2014/main" id="{64DBA014-0994-C8B7-E2BD-73D27525A14E}"/>
              </a:ext>
            </a:extLst>
          </p:cNvPr>
          <p:cNvSpPr txBox="1"/>
          <p:nvPr/>
        </p:nvSpPr>
        <p:spPr>
          <a:xfrm>
            <a:off x="7394159" y="6440844"/>
            <a:ext cx="3181350" cy="369332"/>
          </a:xfrm>
          <a:prstGeom prst="rect">
            <a:avLst/>
          </a:prstGeom>
          <a:noFill/>
        </p:spPr>
        <p:txBody>
          <a:bodyPr wrap="square" rtlCol="0">
            <a:spAutoFit/>
          </a:bodyPr>
          <a:lstStyle/>
          <a:p>
            <a:r>
              <a:rPr lang="en-IE" dirty="0"/>
              <a:t>Bron CIPD, 2002, P15</a:t>
            </a:r>
          </a:p>
        </p:txBody>
      </p:sp>
      <p:grpSp>
        <p:nvGrpSpPr>
          <p:cNvPr id="36" name="Group 35">
            <a:extLst>
              <a:ext uri="{FF2B5EF4-FFF2-40B4-BE49-F238E27FC236}">
                <a16:creationId xmlns:a16="http://schemas.microsoft.com/office/drawing/2014/main" id="{43CA673D-6154-521C-C840-0C2B48B1FE67}"/>
              </a:ext>
            </a:extLst>
          </p:cNvPr>
          <p:cNvGrpSpPr/>
          <p:nvPr/>
        </p:nvGrpSpPr>
        <p:grpSpPr>
          <a:xfrm>
            <a:off x="1929288" y="5839553"/>
            <a:ext cx="885534" cy="895928"/>
            <a:chOff x="7190753" y="5365577"/>
            <a:chExt cx="745522" cy="754273"/>
          </a:xfrm>
        </p:grpSpPr>
        <p:grpSp>
          <p:nvGrpSpPr>
            <p:cNvPr id="37" name="Graphic 2">
              <a:extLst>
                <a:ext uri="{FF2B5EF4-FFF2-40B4-BE49-F238E27FC236}">
                  <a16:creationId xmlns:a16="http://schemas.microsoft.com/office/drawing/2014/main" id="{6B2CAB91-D93B-0D3C-245E-B5F7CC863CAF}"/>
                </a:ext>
              </a:extLst>
            </p:cNvPr>
            <p:cNvGrpSpPr/>
            <p:nvPr/>
          </p:nvGrpSpPr>
          <p:grpSpPr>
            <a:xfrm>
              <a:off x="7353351" y="5647412"/>
              <a:ext cx="420044" cy="75879"/>
              <a:chOff x="7353351" y="5647412"/>
              <a:chExt cx="420044" cy="75879"/>
            </a:xfrm>
            <a:solidFill>
              <a:srgbClr val="00BADE"/>
            </a:solidFill>
          </p:grpSpPr>
          <p:sp>
            <p:nvSpPr>
              <p:cNvPr id="48" name="Freeform 385">
                <a:extLst>
                  <a:ext uri="{FF2B5EF4-FFF2-40B4-BE49-F238E27FC236}">
                    <a16:creationId xmlns:a16="http://schemas.microsoft.com/office/drawing/2014/main" id="{FFDF8DAE-BCE0-3145-E77D-D8F1D238DF4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endParaRPr lang="en-US"/>
              </a:p>
            </p:txBody>
          </p:sp>
          <p:sp>
            <p:nvSpPr>
              <p:cNvPr id="49" name="Freeform 386">
                <a:extLst>
                  <a:ext uri="{FF2B5EF4-FFF2-40B4-BE49-F238E27FC236}">
                    <a16:creationId xmlns:a16="http://schemas.microsoft.com/office/drawing/2014/main" id="{C7C3CBDD-39F2-7F08-29B7-D9A86FCEF8F3}"/>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endParaRPr lang="en-US"/>
              </a:p>
            </p:txBody>
          </p:sp>
        </p:grpSp>
        <p:grpSp>
          <p:nvGrpSpPr>
            <p:cNvPr id="38" name="Graphic 2">
              <a:extLst>
                <a:ext uri="{FF2B5EF4-FFF2-40B4-BE49-F238E27FC236}">
                  <a16:creationId xmlns:a16="http://schemas.microsoft.com/office/drawing/2014/main" id="{50780893-A2EF-65D6-284D-34E5EEC26338}"/>
                </a:ext>
              </a:extLst>
            </p:cNvPr>
            <p:cNvGrpSpPr/>
            <p:nvPr/>
          </p:nvGrpSpPr>
          <p:grpSpPr>
            <a:xfrm>
              <a:off x="7190753" y="5365577"/>
              <a:ext cx="745522" cy="754273"/>
              <a:chOff x="7190753" y="5365577"/>
              <a:chExt cx="745522" cy="754273"/>
            </a:xfrm>
            <a:solidFill>
              <a:srgbClr val="000000"/>
            </a:solidFill>
          </p:grpSpPr>
          <p:sp>
            <p:nvSpPr>
              <p:cNvPr id="39" name="Freeform 376">
                <a:extLst>
                  <a:ext uri="{FF2B5EF4-FFF2-40B4-BE49-F238E27FC236}">
                    <a16:creationId xmlns:a16="http://schemas.microsoft.com/office/drawing/2014/main" id="{D2CC543C-A398-92BE-B912-DCD74EE72FD5}"/>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endParaRPr lang="en-US"/>
              </a:p>
            </p:txBody>
          </p:sp>
          <p:sp>
            <p:nvSpPr>
              <p:cNvPr id="40" name="Freeform 377">
                <a:extLst>
                  <a:ext uri="{FF2B5EF4-FFF2-40B4-BE49-F238E27FC236}">
                    <a16:creationId xmlns:a16="http://schemas.microsoft.com/office/drawing/2014/main" id="{C59F8150-9A39-059F-FAC1-F225D5D132DE}"/>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endParaRPr lang="en-US"/>
              </a:p>
            </p:txBody>
          </p:sp>
          <p:sp>
            <p:nvSpPr>
              <p:cNvPr id="41" name="Freeform 378">
                <a:extLst>
                  <a:ext uri="{FF2B5EF4-FFF2-40B4-BE49-F238E27FC236}">
                    <a16:creationId xmlns:a16="http://schemas.microsoft.com/office/drawing/2014/main" id="{C97F8B5D-5DAE-596B-FFCB-F4275811C06C}"/>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endParaRPr lang="en-US"/>
              </a:p>
            </p:txBody>
          </p:sp>
          <p:sp>
            <p:nvSpPr>
              <p:cNvPr id="42" name="Freeform 379">
                <a:extLst>
                  <a:ext uri="{FF2B5EF4-FFF2-40B4-BE49-F238E27FC236}">
                    <a16:creationId xmlns:a16="http://schemas.microsoft.com/office/drawing/2014/main" id="{53D36FA1-1B21-EAC6-2226-1A5168FA801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endParaRPr lang="en-US"/>
              </a:p>
            </p:txBody>
          </p:sp>
          <p:sp>
            <p:nvSpPr>
              <p:cNvPr id="43" name="Freeform 380">
                <a:extLst>
                  <a:ext uri="{FF2B5EF4-FFF2-40B4-BE49-F238E27FC236}">
                    <a16:creationId xmlns:a16="http://schemas.microsoft.com/office/drawing/2014/main" id="{1CD12190-1B2E-79F6-AFB5-5CB05946BDD4}"/>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endParaRPr lang="en-US" dirty="0"/>
              </a:p>
            </p:txBody>
          </p:sp>
          <p:sp>
            <p:nvSpPr>
              <p:cNvPr id="44" name="Freeform 381">
                <a:extLst>
                  <a:ext uri="{FF2B5EF4-FFF2-40B4-BE49-F238E27FC236}">
                    <a16:creationId xmlns:a16="http://schemas.microsoft.com/office/drawing/2014/main" id="{8C86489D-A44C-8C15-CD0E-7A264B32683F}"/>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endParaRPr lang="en-US"/>
              </a:p>
            </p:txBody>
          </p:sp>
          <p:sp>
            <p:nvSpPr>
              <p:cNvPr id="45" name="Freeform 382">
                <a:extLst>
                  <a:ext uri="{FF2B5EF4-FFF2-40B4-BE49-F238E27FC236}">
                    <a16:creationId xmlns:a16="http://schemas.microsoft.com/office/drawing/2014/main" id="{AC3657FD-0A5D-2484-D382-A5C0AC642CC2}"/>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endParaRPr lang="en-US"/>
              </a:p>
            </p:txBody>
          </p:sp>
          <p:sp>
            <p:nvSpPr>
              <p:cNvPr id="46" name="Freeform 383">
                <a:extLst>
                  <a:ext uri="{FF2B5EF4-FFF2-40B4-BE49-F238E27FC236}">
                    <a16:creationId xmlns:a16="http://schemas.microsoft.com/office/drawing/2014/main" id="{3FD45765-E26C-2B89-E05E-35E0744C8B7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endParaRPr lang="en-US"/>
              </a:p>
            </p:txBody>
          </p:sp>
          <p:sp>
            <p:nvSpPr>
              <p:cNvPr id="47" name="Freeform 384">
                <a:extLst>
                  <a:ext uri="{FF2B5EF4-FFF2-40B4-BE49-F238E27FC236}">
                    <a16:creationId xmlns:a16="http://schemas.microsoft.com/office/drawing/2014/main" id="{952E2E1C-64F3-E226-74B9-B67BF436D9DD}"/>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endParaRPr lang="en-US"/>
              </a:p>
            </p:txBody>
          </p:sp>
        </p:grpSp>
      </p:grpSp>
      <p:grpSp>
        <p:nvGrpSpPr>
          <p:cNvPr id="50" name="Group 49">
            <a:extLst>
              <a:ext uri="{FF2B5EF4-FFF2-40B4-BE49-F238E27FC236}">
                <a16:creationId xmlns:a16="http://schemas.microsoft.com/office/drawing/2014/main" id="{7CC72F79-8ECD-C45D-AA62-13CC5CA4680A}"/>
              </a:ext>
            </a:extLst>
          </p:cNvPr>
          <p:cNvGrpSpPr/>
          <p:nvPr/>
        </p:nvGrpSpPr>
        <p:grpSpPr>
          <a:xfrm>
            <a:off x="5955538" y="3383500"/>
            <a:ext cx="867188" cy="794922"/>
            <a:chOff x="5632524" y="3887743"/>
            <a:chExt cx="867188" cy="794922"/>
          </a:xfrm>
        </p:grpSpPr>
        <p:sp>
          <p:nvSpPr>
            <p:cNvPr id="51" name="Freeform 264">
              <a:extLst>
                <a:ext uri="{FF2B5EF4-FFF2-40B4-BE49-F238E27FC236}">
                  <a16:creationId xmlns:a16="http://schemas.microsoft.com/office/drawing/2014/main" id="{A0777ED6-663B-2511-AD2B-B0916F2362E5}"/>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00BADE"/>
            </a:solidFill>
            <a:ln w="9028" cap="flat">
              <a:noFill/>
              <a:prstDash val="solid"/>
              <a:miter/>
            </a:ln>
          </p:spPr>
          <p:txBody>
            <a:bodyPr rtlCol="0" anchor="ctr"/>
            <a:lstStyle/>
            <a:p>
              <a:endParaRPr lang="en-US"/>
            </a:p>
          </p:txBody>
        </p:sp>
        <p:sp>
          <p:nvSpPr>
            <p:cNvPr id="52" name="Freeform 265">
              <a:extLst>
                <a:ext uri="{FF2B5EF4-FFF2-40B4-BE49-F238E27FC236}">
                  <a16:creationId xmlns:a16="http://schemas.microsoft.com/office/drawing/2014/main" id="{48BD1CEC-C681-F9E1-FE90-9E192BE23702}"/>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sp>
          <p:nvSpPr>
            <p:cNvPr id="53" name="Freeform 266">
              <a:extLst>
                <a:ext uri="{FF2B5EF4-FFF2-40B4-BE49-F238E27FC236}">
                  <a16:creationId xmlns:a16="http://schemas.microsoft.com/office/drawing/2014/main" id="{B09E25F1-A70B-3A7E-4AB8-7FBE10040D51}"/>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grpSp>
          <p:nvGrpSpPr>
            <p:cNvPr id="54" name="Graphic 2">
              <a:extLst>
                <a:ext uri="{FF2B5EF4-FFF2-40B4-BE49-F238E27FC236}">
                  <a16:creationId xmlns:a16="http://schemas.microsoft.com/office/drawing/2014/main" id="{97247826-4D99-A814-5844-2D8046FC1B3B}"/>
                </a:ext>
              </a:extLst>
            </p:cNvPr>
            <p:cNvGrpSpPr/>
            <p:nvPr/>
          </p:nvGrpSpPr>
          <p:grpSpPr>
            <a:xfrm>
              <a:off x="5632524" y="3887743"/>
              <a:ext cx="867188" cy="794922"/>
              <a:chOff x="5632524" y="3887743"/>
              <a:chExt cx="867188" cy="794922"/>
            </a:xfrm>
            <a:solidFill>
              <a:srgbClr val="010101"/>
            </a:solidFill>
          </p:grpSpPr>
          <p:sp>
            <p:nvSpPr>
              <p:cNvPr id="55" name="Freeform 268">
                <a:extLst>
                  <a:ext uri="{FF2B5EF4-FFF2-40B4-BE49-F238E27FC236}">
                    <a16:creationId xmlns:a16="http://schemas.microsoft.com/office/drawing/2014/main" id="{E801A735-FE70-D200-96E0-0E4B6E4AD793}"/>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010101"/>
              </a:solidFill>
              <a:ln w="9028" cap="flat">
                <a:noFill/>
                <a:prstDash val="solid"/>
                <a:miter/>
              </a:ln>
            </p:spPr>
            <p:txBody>
              <a:bodyPr rtlCol="0" anchor="ctr"/>
              <a:lstStyle/>
              <a:p>
                <a:endParaRPr lang="en-US"/>
              </a:p>
            </p:txBody>
          </p:sp>
          <p:sp>
            <p:nvSpPr>
              <p:cNvPr id="56" name="Freeform 269">
                <a:extLst>
                  <a:ext uri="{FF2B5EF4-FFF2-40B4-BE49-F238E27FC236}">
                    <a16:creationId xmlns:a16="http://schemas.microsoft.com/office/drawing/2014/main" id="{93C5096C-AC66-CDC8-458E-085DD9A79E14}"/>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57" name="Freeform 270">
                <a:extLst>
                  <a:ext uri="{FF2B5EF4-FFF2-40B4-BE49-F238E27FC236}">
                    <a16:creationId xmlns:a16="http://schemas.microsoft.com/office/drawing/2014/main" id="{00F48F51-27E5-CD4A-EE8F-A3134085C59F}"/>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58" name="Freeform 271">
                <a:extLst>
                  <a:ext uri="{FF2B5EF4-FFF2-40B4-BE49-F238E27FC236}">
                    <a16:creationId xmlns:a16="http://schemas.microsoft.com/office/drawing/2014/main" id="{4626BDB0-EBE2-FD42-6E00-95F8A94D0036}"/>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59" name="Freeform 272">
                <a:extLst>
                  <a:ext uri="{FF2B5EF4-FFF2-40B4-BE49-F238E27FC236}">
                    <a16:creationId xmlns:a16="http://schemas.microsoft.com/office/drawing/2014/main" id="{4B06BD04-2991-6FF0-4DFB-E68966D81955}"/>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60" name="Freeform 273">
                <a:extLst>
                  <a:ext uri="{FF2B5EF4-FFF2-40B4-BE49-F238E27FC236}">
                    <a16:creationId xmlns:a16="http://schemas.microsoft.com/office/drawing/2014/main" id="{849AD6B1-247C-7589-06FC-11F2A3E1DD07}"/>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61" name="Freeform 274">
                <a:extLst>
                  <a:ext uri="{FF2B5EF4-FFF2-40B4-BE49-F238E27FC236}">
                    <a16:creationId xmlns:a16="http://schemas.microsoft.com/office/drawing/2014/main" id="{3DF07A13-D735-104F-E36C-2CC6553AE19C}"/>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62" name="Freeform 275">
                <a:extLst>
                  <a:ext uri="{FF2B5EF4-FFF2-40B4-BE49-F238E27FC236}">
                    <a16:creationId xmlns:a16="http://schemas.microsoft.com/office/drawing/2014/main" id="{D02C8E05-A3A6-5B1D-AED3-D4DC096E4F42}"/>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63" name="Freeform 276">
                <a:extLst>
                  <a:ext uri="{FF2B5EF4-FFF2-40B4-BE49-F238E27FC236}">
                    <a16:creationId xmlns:a16="http://schemas.microsoft.com/office/drawing/2014/main" id="{EFC56723-5CE7-6F37-4168-D734147A041C}"/>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grpSp>
      </p:grpSp>
      <p:grpSp>
        <p:nvGrpSpPr>
          <p:cNvPr id="64" name="Graphic 3">
            <a:extLst>
              <a:ext uri="{FF2B5EF4-FFF2-40B4-BE49-F238E27FC236}">
                <a16:creationId xmlns:a16="http://schemas.microsoft.com/office/drawing/2014/main" id="{E2A9F9F0-9EC5-6014-2405-2864644DD348}"/>
              </a:ext>
            </a:extLst>
          </p:cNvPr>
          <p:cNvGrpSpPr/>
          <p:nvPr/>
        </p:nvGrpSpPr>
        <p:grpSpPr>
          <a:xfrm>
            <a:off x="2036544" y="3383488"/>
            <a:ext cx="781688" cy="771815"/>
            <a:chOff x="8424689" y="1951807"/>
            <a:chExt cx="1086136" cy="1105415"/>
          </a:xfrm>
        </p:grpSpPr>
        <p:grpSp>
          <p:nvGrpSpPr>
            <p:cNvPr id="65" name="Graphic 3">
              <a:extLst>
                <a:ext uri="{FF2B5EF4-FFF2-40B4-BE49-F238E27FC236}">
                  <a16:creationId xmlns:a16="http://schemas.microsoft.com/office/drawing/2014/main" id="{23FA3899-FC9A-446B-3557-A67CEF0007AF}"/>
                </a:ext>
              </a:extLst>
            </p:cNvPr>
            <p:cNvGrpSpPr/>
            <p:nvPr/>
          </p:nvGrpSpPr>
          <p:grpSpPr>
            <a:xfrm>
              <a:off x="8424689" y="1951807"/>
              <a:ext cx="1086136" cy="1105415"/>
              <a:chOff x="8424689" y="1951807"/>
              <a:chExt cx="1086136" cy="1105415"/>
            </a:xfrm>
            <a:solidFill>
              <a:srgbClr val="000000"/>
            </a:solidFill>
          </p:grpSpPr>
          <p:sp>
            <p:nvSpPr>
              <p:cNvPr id="72" name="Freeform 1420">
                <a:extLst>
                  <a:ext uri="{FF2B5EF4-FFF2-40B4-BE49-F238E27FC236}">
                    <a16:creationId xmlns:a16="http://schemas.microsoft.com/office/drawing/2014/main" id="{78D2F63F-4FA7-1BFA-9532-CFCCADB773EE}"/>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endParaRPr lang="en-US"/>
              </a:p>
            </p:txBody>
          </p:sp>
          <p:sp>
            <p:nvSpPr>
              <p:cNvPr id="73" name="Freeform 1421">
                <a:extLst>
                  <a:ext uri="{FF2B5EF4-FFF2-40B4-BE49-F238E27FC236}">
                    <a16:creationId xmlns:a16="http://schemas.microsoft.com/office/drawing/2014/main" id="{3B0D7A62-72DE-2033-E178-9F75D0A8864D}"/>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endParaRPr lang="en-US"/>
              </a:p>
            </p:txBody>
          </p:sp>
          <p:sp>
            <p:nvSpPr>
              <p:cNvPr id="74" name="Freeform 1422">
                <a:extLst>
                  <a:ext uri="{FF2B5EF4-FFF2-40B4-BE49-F238E27FC236}">
                    <a16:creationId xmlns:a16="http://schemas.microsoft.com/office/drawing/2014/main" id="{79E91AA5-259A-FC13-3141-A11ECE00D753}"/>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endParaRPr lang="en-US"/>
              </a:p>
            </p:txBody>
          </p:sp>
          <p:sp>
            <p:nvSpPr>
              <p:cNvPr id="75" name="Freeform 1423">
                <a:extLst>
                  <a:ext uri="{FF2B5EF4-FFF2-40B4-BE49-F238E27FC236}">
                    <a16:creationId xmlns:a16="http://schemas.microsoft.com/office/drawing/2014/main" id="{CBFF1ACC-66F4-5944-0CBF-718C23B5C4A1}"/>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endParaRPr lang="en-US"/>
              </a:p>
            </p:txBody>
          </p:sp>
          <p:sp>
            <p:nvSpPr>
              <p:cNvPr id="76" name="Freeform 1424">
                <a:extLst>
                  <a:ext uri="{FF2B5EF4-FFF2-40B4-BE49-F238E27FC236}">
                    <a16:creationId xmlns:a16="http://schemas.microsoft.com/office/drawing/2014/main" id="{2963053C-E1A1-EB0D-BB83-CF65246E0B72}"/>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77" name="Freeform 1425">
                <a:extLst>
                  <a:ext uri="{FF2B5EF4-FFF2-40B4-BE49-F238E27FC236}">
                    <a16:creationId xmlns:a16="http://schemas.microsoft.com/office/drawing/2014/main" id="{3CE57E0F-D111-8C00-835D-93BDE631338B}"/>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endParaRPr lang="en-US"/>
              </a:p>
            </p:txBody>
          </p:sp>
          <p:sp>
            <p:nvSpPr>
              <p:cNvPr id="78" name="Freeform 1426">
                <a:extLst>
                  <a:ext uri="{FF2B5EF4-FFF2-40B4-BE49-F238E27FC236}">
                    <a16:creationId xmlns:a16="http://schemas.microsoft.com/office/drawing/2014/main" id="{D89E93E8-2A68-A1BD-85F0-79C26D45B7B3}"/>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endParaRPr lang="en-US"/>
              </a:p>
            </p:txBody>
          </p:sp>
          <p:sp>
            <p:nvSpPr>
              <p:cNvPr id="79" name="Freeform 1427">
                <a:extLst>
                  <a:ext uri="{FF2B5EF4-FFF2-40B4-BE49-F238E27FC236}">
                    <a16:creationId xmlns:a16="http://schemas.microsoft.com/office/drawing/2014/main" id="{70ED28F1-EFA2-8274-0BEC-B325A852CC41}"/>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80" name="Freeform 1428">
                <a:extLst>
                  <a:ext uri="{FF2B5EF4-FFF2-40B4-BE49-F238E27FC236}">
                    <a16:creationId xmlns:a16="http://schemas.microsoft.com/office/drawing/2014/main" id="{7BDB6183-903A-917A-1BB6-2F516CDA937B}"/>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81" name="Freeform 1429">
                <a:extLst>
                  <a:ext uri="{FF2B5EF4-FFF2-40B4-BE49-F238E27FC236}">
                    <a16:creationId xmlns:a16="http://schemas.microsoft.com/office/drawing/2014/main" id="{6BB4371F-EC8B-BFD0-8EDF-2836917AEBB8}"/>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endParaRPr lang="en-US"/>
              </a:p>
            </p:txBody>
          </p:sp>
          <p:sp>
            <p:nvSpPr>
              <p:cNvPr id="82" name="Freeform 1430">
                <a:extLst>
                  <a:ext uri="{FF2B5EF4-FFF2-40B4-BE49-F238E27FC236}">
                    <a16:creationId xmlns:a16="http://schemas.microsoft.com/office/drawing/2014/main" id="{37D27783-EEC1-0C37-753A-227EB7040291}"/>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83" name="Freeform 1431">
                <a:extLst>
                  <a:ext uri="{FF2B5EF4-FFF2-40B4-BE49-F238E27FC236}">
                    <a16:creationId xmlns:a16="http://schemas.microsoft.com/office/drawing/2014/main" id="{455BDED1-7241-D93C-D283-F8485BCCD183}"/>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endParaRPr lang="en-US"/>
              </a:p>
            </p:txBody>
          </p:sp>
          <p:sp>
            <p:nvSpPr>
              <p:cNvPr id="84" name="Freeform 1432">
                <a:extLst>
                  <a:ext uri="{FF2B5EF4-FFF2-40B4-BE49-F238E27FC236}">
                    <a16:creationId xmlns:a16="http://schemas.microsoft.com/office/drawing/2014/main" id="{3E351EE6-7100-DB40-B2DE-1A45C8AA77AD}"/>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endParaRPr lang="en-US"/>
              </a:p>
            </p:txBody>
          </p:sp>
          <p:sp>
            <p:nvSpPr>
              <p:cNvPr id="85" name="Freeform 1433">
                <a:extLst>
                  <a:ext uri="{FF2B5EF4-FFF2-40B4-BE49-F238E27FC236}">
                    <a16:creationId xmlns:a16="http://schemas.microsoft.com/office/drawing/2014/main" id="{28E2B1D6-C8FF-45F1-31E0-643879FD4C59}"/>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endParaRPr lang="en-US"/>
              </a:p>
            </p:txBody>
          </p:sp>
          <p:sp>
            <p:nvSpPr>
              <p:cNvPr id="86" name="Freeform 1434">
                <a:extLst>
                  <a:ext uri="{FF2B5EF4-FFF2-40B4-BE49-F238E27FC236}">
                    <a16:creationId xmlns:a16="http://schemas.microsoft.com/office/drawing/2014/main" id="{CBA8B312-280C-FFE9-9913-6C9CF518BD95}"/>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endParaRPr lang="en-US"/>
              </a:p>
            </p:txBody>
          </p:sp>
          <p:sp>
            <p:nvSpPr>
              <p:cNvPr id="87" name="Freeform 1435">
                <a:extLst>
                  <a:ext uri="{FF2B5EF4-FFF2-40B4-BE49-F238E27FC236}">
                    <a16:creationId xmlns:a16="http://schemas.microsoft.com/office/drawing/2014/main" id="{07222FDF-89B9-4474-44EE-0ECDC0D57790}"/>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88" name="Freeform 1436">
                <a:extLst>
                  <a:ext uri="{FF2B5EF4-FFF2-40B4-BE49-F238E27FC236}">
                    <a16:creationId xmlns:a16="http://schemas.microsoft.com/office/drawing/2014/main" id="{B794C355-184C-CB77-7602-A87913428881}"/>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endParaRPr lang="en-US"/>
              </a:p>
            </p:txBody>
          </p:sp>
          <p:sp>
            <p:nvSpPr>
              <p:cNvPr id="89" name="Freeform 1437">
                <a:extLst>
                  <a:ext uri="{FF2B5EF4-FFF2-40B4-BE49-F238E27FC236}">
                    <a16:creationId xmlns:a16="http://schemas.microsoft.com/office/drawing/2014/main" id="{506BDF4C-D0C0-DEE7-0E60-5CEC00DF09BE}"/>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endParaRPr lang="en-US"/>
              </a:p>
            </p:txBody>
          </p:sp>
          <p:sp>
            <p:nvSpPr>
              <p:cNvPr id="90" name="Freeform 1438">
                <a:extLst>
                  <a:ext uri="{FF2B5EF4-FFF2-40B4-BE49-F238E27FC236}">
                    <a16:creationId xmlns:a16="http://schemas.microsoft.com/office/drawing/2014/main" id="{59B1E6BC-4C50-6DD1-453D-D61F3979510A}"/>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endParaRPr lang="en-US"/>
              </a:p>
            </p:txBody>
          </p:sp>
          <p:sp>
            <p:nvSpPr>
              <p:cNvPr id="91" name="Freeform 1439">
                <a:extLst>
                  <a:ext uri="{FF2B5EF4-FFF2-40B4-BE49-F238E27FC236}">
                    <a16:creationId xmlns:a16="http://schemas.microsoft.com/office/drawing/2014/main" id="{5E644FF4-95DC-EA3C-DE8D-EEDFBC1453C2}"/>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2" name="Freeform 1440">
                <a:extLst>
                  <a:ext uri="{FF2B5EF4-FFF2-40B4-BE49-F238E27FC236}">
                    <a16:creationId xmlns:a16="http://schemas.microsoft.com/office/drawing/2014/main" id="{76D836F0-691C-A875-EC0A-4F1AA4FAD8A0}"/>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3" name="Freeform 1441">
                <a:extLst>
                  <a:ext uri="{FF2B5EF4-FFF2-40B4-BE49-F238E27FC236}">
                    <a16:creationId xmlns:a16="http://schemas.microsoft.com/office/drawing/2014/main" id="{31EB38A0-B137-E857-7E97-7EE508A94BD5}"/>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4" name="Freeform 1442">
                <a:extLst>
                  <a:ext uri="{FF2B5EF4-FFF2-40B4-BE49-F238E27FC236}">
                    <a16:creationId xmlns:a16="http://schemas.microsoft.com/office/drawing/2014/main" id="{6C26994B-99A2-AD33-704C-7B5C8548A6C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endParaRPr lang="en-US"/>
              </a:p>
            </p:txBody>
          </p:sp>
          <p:sp>
            <p:nvSpPr>
              <p:cNvPr id="95" name="Freeform 1443">
                <a:extLst>
                  <a:ext uri="{FF2B5EF4-FFF2-40B4-BE49-F238E27FC236}">
                    <a16:creationId xmlns:a16="http://schemas.microsoft.com/office/drawing/2014/main" id="{81664216-B589-58B5-E3EB-74C6281DB291}"/>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endParaRPr lang="en-US"/>
              </a:p>
            </p:txBody>
          </p:sp>
          <p:sp>
            <p:nvSpPr>
              <p:cNvPr id="96" name="Freeform 1444">
                <a:extLst>
                  <a:ext uri="{FF2B5EF4-FFF2-40B4-BE49-F238E27FC236}">
                    <a16:creationId xmlns:a16="http://schemas.microsoft.com/office/drawing/2014/main" id="{B472D783-D75F-220E-4BF8-358ED7107CED}"/>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7" name="Freeform 1445">
                <a:extLst>
                  <a:ext uri="{FF2B5EF4-FFF2-40B4-BE49-F238E27FC236}">
                    <a16:creationId xmlns:a16="http://schemas.microsoft.com/office/drawing/2014/main" id="{74C06B22-EB0A-D9F8-C0E4-FE1FCB7B25B4}"/>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8" name="Freeform 1446">
                <a:extLst>
                  <a:ext uri="{FF2B5EF4-FFF2-40B4-BE49-F238E27FC236}">
                    <a16:creationId xmlns:a16="http://schemas.microsoft.com/office/drawing/2014/main" id="{FD2277FB-B275-C98E-01B0-B0B70D310ED0}"/>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endParaRPr lang="en-US"/>
              </a:p>
            </p:txBody>
          </p:sp>
          <p:sp>
            <p:nvSpPr>
              <p:cNvPr id="99" name="Freeform 1447">
                <a:extLst>
                  <a:ext uri="{FF2B5EF4-FFF2-40B4-BE49-F238E27FC236}">
                    <a16:creationId xmlns:a16="http://schemas.microsoft.com/office/drawing/2014/main" id="{7B0052D5-5426-8027-00D0-34688C51F5F0}"/>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100" name="Freeform 1448">
                <a:extLst>
                  <a:ext uri="{FF2B5EF4-FFF2-40B4-BE49-F238E27FC236}">
                    <a16:creationId xmlns:a16="http://schemas.microsoft.com/office/drawing/2014/main" id="{1339C2F1-0B9C-E183-199F-60B6CFBF50CC}"/>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101" name="Freeform 1449">
                <a:extLst>
                  <a:ext uri="{FF2B5EF4-FFF2-40B4-BE49-F238E27FC236}">
                    <a16:creationId xmlns:a16="http://schemas.microsoft.com/office/drawing/2014/main" id="{6A0186EC-6CEA-5A79-3251-6A481460CB4D}"/>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102" name="Freeform 1450">
                <a:extLst>
                  <a:ext uri="{FF2B5EF4-FFF2-40B4-BE49-F238E27FC236}">
                    <a16:creationId xmlns:a16="http://schemas.microsoft.com/office/drawing/2014/main" id="{ECBE4939-4A85-8DAA-0046-92E7BE9B7BB6}"/>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endParaRPr lang="en-US"/>
              </a:p>
            </p:txBody>
          </p:sp>
        </p:grpSp>
        <p:grpSp>
          <p:nvGrpSpPr>
            <p:cNvPr id="66" name="Graphic 3">
              <a:extLst>
                <a:ext uri="{FF2B5EF4-FFF2-40B4-BE49-F238E27FC236}">
                  <a16:creationId xmlns:a16="http://schemas.microsoft.com/office/drawing/2014/main" id="{7EB0C4BD-1C49-6E1F-C2AC-70BFD83EBA5C}"/>
                </a:ext>
              </a:extLst>
            </p:cNvPr>
            <p:cNvGrpSpPr/>
            <p:nvPr/>
          </p:nvGrpSpPr>
          <p:grpSpPr>
            <a:xfrm>
              <a:off x="8623774" y="2128475"/>
              <a:ext cx="506941" cy="300655"/>
              <a:chOff x="8623774" y="2128475"/>
              <a:chExt cx="506941" cy="300655"/>
            </a:xfrm>
            <a:solidFill>
              <a:srgbClr val="00BADE"/>
            </a:solidFill>
          </p:grpSpPr>
          <p:grpSp>
            <p:nvGrpSpPr>
              <p:cNvPr id="67" name="Graphic 3">
                <a:extLst>
                  <a:ext uri="{FF2B5EF4-FFF2-40B4-BE49-F238E27FC236}">
                    <a16:creationId xmlns:a16="http://schemas.microsoft.com/office/drawing/2014/main" id="{E1E18AAD-E6E1-D0C8-6478-1F3AD7FF5E14}"/>
                  </a:ext>
                </a:extLst>
              </p:cNvPr>
              <p:cNvGrpSpPr/>
              <p:nvPr/>
            </p:nvGrpSpPr>
            <p:grpSpPr>
              <a:xfrm>
                <a:off x="8623774" y="2128475"/>
                <a:ext cx="506941" cy="221114"/>
                <a:chOff x="8623774" y="2128475"/>
                <a:chExt cx="506941" cy="221114"/>
              </a:xfrm>
              <a:solidFill>
                <a:srgbClr val="00BADE"/>
              </a:solidFill>
            </p:grpSpPr>
            <p:sp>
              <p:nvSpPr>
                <p:cNvPr id="70" name="Freeform 1418">
                  <a:extLst>
                    <a:ext uri="{FF2B5EF4-FFF2-40B4-BE49-F238E27FC236}">
                      <a16:creationId xmlns:a16="http://schemas.microsoft.com/office/drawing/2014/main" id="{6CE6610D-4263-EAA9-E2FB-682A3A6B910D}"/>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00BADE"/>
                </a:solidFill>
                <a:ln w="27426" cap="flat">
                  <a:noFill/>
                  <a:prstDash val="solid"/>
                  <a:miter/>
                </a:ln>
              </p:spPr>
              <p:txBody>
                <a:bodyPr rtlCol="0" anchor="ctr"/>
                <a:lstStyle/>
                <a:p>
                  <a:endParaRPr lang="en-US"/>
                </a:p>
              </p:txBody>
            </p:sp>
            <p:sp>
              <p:nvSpPr>
                <p:cNvPr id="71" name="Freeform 1419">
                  <a:extLst>
                    <a:ext uri="{FF2B5EF4-FFF2-40B4-BE49-F238E27FC236}">
                      <a16:creationId xmlns:a16="http://schemas.microsoft.com/office/drawing/2014/main" id="{B685134F-76FE-8C23-5365-C0A64FCF488F}"/>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00BADE"/>
                </a:solidFill>
                <a:ln w="27426" cap="flat">
                  <a:noFill/>
                  <a:prstDash val="solid"/>
                  <a:miter/>
                </a:ln>
              </p:spPr>
              <p:txBody>
                <a:bodyPr rtlCol="0" anchor="ctr"/>
                <a:lstStyle/>
                <a:p>
                  <a:endParaRPr lang="en-US"/>
                </a:p>
              </p:txBody>
            </p:sp>
          </p:grpSp>
          <p:sp>
            <p:nvSpPr>
              <p:cNvPr id="68" name="Freeform 1416">
                <a:extLst>
                  <a:ext uri="{FF2B5EF4-FFF2-40B4-BE49-F238E27FC236}">
                    <a16:creationId xmlns:a16="http://schemas.microsoft.com/office/drawing/2014/main" id="{C1FD5DA0-2C88-3706-B7C8-A77DC4E7258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00BADE"/>
              </a:solidFill>
              <a:ln w="27426" cap="flat">
                <a:noFill/>
                <a:prstDash val="solid"/>
                <a:miter/>
              </a:ln>
            </p:spPr>
            <p:txBody>
              <a:bodyPr rtlCol="0" anchor="ctr"/>
              <a:lstStyle/>
              <a:p>
                <a:endParaRPr lang="en-US"/>
              </a:p>
            </p:txBody>
          </p:sp>
          <p:sp>
            <p:nvSpPr>
              <p:cNvPr id="69" name="Freeform 1417">
                <a:extLst>
                  <a:ext uri="{FF2B5EF4-FFF2-40B4-BE49-F238E27FC236}">
                    <a16:creationId xmlns:a16="http://schemas.microsoft.com/office/drawing/2014/main" id="{0D78E822-D01B-6A35-EAB7-BA38910DAE44}"/>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00BADE"/>
              </a:solidFill>
              <a:ln w="27426" cap="flat">
                <a:noFill/>
                <a:prstDash val="solid"/>
                <a:miter/>
              </a:ln>
            </p:spPr>
            <p:txBody>
              <a:bodyPr rtlCol="0" anchor="ctr"/>
              <a:lstStyle/>
              <a:p>
                <a:endParaRPr lang="en-US"/>
              </a:p>
            </p:txBody>
          </p:sp>
        </p:grpSp>
      </p:grpSp>
      <p:grpSp>
        <p:nvGrpSpPr>
          <p:cNvPr id="103" name="Graphic 3">
            <a:extLst>
              <a:ext uri="{FF2B5EF4-FFF2-40B4-BE49-F238E27FC236}">
                <a16:creationId xmlns:a16="http://schemas.microsoft.com/office/drawing/2014/main" id="{5E1BD01A-70EE-4678-F31D-7E125E0A6D5E}"/>
              </a:ext>
            </a:extLst>
          </p:cNvPr>
          <p:cNvGrpSpPr/>
          <p:nvPr/>
        </p:nvGrpSpPr>
        <p:grpSpPr>
          <a:xfrm>
            <a:off x="9853845" y="3411244"/>
            <a:ext cx="867188" cy="735154"/>
            <a:chOff x="8711101" y="501407"/>
            <a:chExt cx="959968" cy="957224"/>
          </a:xfrm>
        </p:grpSpPr>
        <p:sp>
          <p:nvSpPr>
            <p:cNvPr id="104" name="Freeform 1103">
              <a:extLst>
                <a:ext uri="{FF2B5EF4-FFF2-40B4-BE49-F238E27FC236}">
                  <a16:creationId xmlns:a16="http://schemas.microsoft.com/office/drawing/2014/main" id="{D9DA41F1-8303-A0B2-52A3-6E7FADBAC8DC}"/>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00BADE"/>
            </a:solidFill>
            <a:ln w="27426" cap="flat">
              <a:noFill/>
              <a:prstDash val="solid"/>
              <a:miter/>
            </a:ln>
          </p:spPr>
          <p:txBody>
            <a:bodyPr rtlCol="0" anchor="ctr"/>
            <a:lstStyle/>
            <a:p>
              <a:endParaRPr lang="en-US"/>
            </a:p>
          </p:txBody>
        </p:sp>
        <p:grpSp>
          <p:nvGrpSpPr>
            <p:cNvPr id="105" name="Graphic 3">
              <a:extLst>
                <a:ext uri="{FF2B5EF4-FFF2-40B4-BE49-F238E27FC236}">
                  <a16:creationId xmlns:a16="http://schemas.microsoft.com/office/drawing/2014/main" id="{13179A45-6EBD-A881-9E98-6E93256D8A86}"/>
                </a:ext>
              </a:extLst>
            </p:cNvPr>
            <p:cNvGrpSpPr/>
            <p:nvPr/>
          </p:nvGrpSpPr>
          <p:grpSpPr>
            <a:xfrm>
              <a:off x="8711101" y="501407"/>
              <a:ext cx="959968" cy="957224"/>
              <a:chOff x="8711101" y="501407"/>
              <a:chExt cx="959968" cy="957224"/>
            </a:xfrm>
            <a:solidFill>
              <a:srgbClr val="000000"/>
            </a:solidFill>
          </p:grpSpPr>
          <p:sp>
            <p:nvSpPr>
              <p:cNvPr id="106" name="Freeform 1105">
                <a:extLst>
                  <a:ext uri="{FF2B5EF4-FFF2-40B4-BE49-F238E27FC236}">
                    <a16:creationId xmlns:a16="http://schemas.microsoft.com/office/drawing/2014/main" id="{4E9C0D5D-6F9B-A140-3AF8-3B0180901652}"/>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endParaRPr lang="en-US"/>
              </a:p>
            </p:txBody>
          </p:sp>
          <p:sp>
            <p:nvSpPr>
              <p:cNvPr id="107" name="Freeform 1106">
                <a:extLst>
                  <a:ext uri="{FF2B5EF4-FFF2-40B4-BE49-F238E27FC236}">
                    <a16:creationId xmlns:a16="http://schemas.microsoft.com/office/drawing/2014/main" id="{B944EC62-7272-421D-E05D-F2C08DF42D58}"/>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endParaRPr lang="en-US"/>
              </a:p>
            </p:txBody>
          </p:sp>
          <p:sp>
            <p:nvSpPr>
              <p:cNvPr id="108" name="Freeform 1107">
                <a:extLst>
                  <a:ext uri="{FF2B5EF4-FFF2-40B4-BE49-F238E27FC236}">
                    <a16:creationId xmlns:a16="http://schemas.microsoft.com/office/drawing/2014/main" id="{002E82D5-B039-7BA0-80C4-BC472CBA6D03}"/>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09" name="Freeform 1108">
                <a:extLst>
                  <a:ext uri="{FF2B5EF4-FFF2-40B4-BE49-F238E27FC236}">
                    <a16:creationId xmlns:a16="http://schemas.microsoft.com/office/drawing/2014/main" id="{DC98CBFA-D4FE-F108-F11D-07D8EBF7A208}"/>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10" name="Freeform 1109">
                <a:extLst>
                  <a:ext uri="{FF2B5EF4-FFF2-40B4-BE49-F238E27FC236}">
                    <a16:creationId xmlns:a16="http://schemas.microsoft.com/office/drawing/2014/main" id="{C1929555-E0C9-2C32-1C09-FF0BFCEF79C5}"/>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11" name="Freeform 1110">
                <a:extLst>
                  <a:ext uri="{FF2B5EF4-FFF2-40B4-BE49-F238E27FC236}">
                    <a16:creationId xmlns:a16="http://schemas.microsoft.com/office/drawing/2014/main" id="{C46A92E4-B269-DED3-697D-EAAF968801F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12" name="Freeform 1111">
                <a:extLst>
                  <a:ext uri="{FF2B5EF4-FFF2-40B4-BE49-F238E27FC236}">
                    <a16:creationId xmlns:a16="http://schemas.microsoft.com/office/drawing/2014/main" id="{40C77B8B-3FDE-DB24-2D74-6C04B3D07CFE}"/>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endParaRPr lang="en-US"/>
              </a:p>
            </p:txBody>
          </p:sp>
          <p:sp>
            <p:nvSpPr>
              <p:cNvPr id="113" name="Freeform 1112">
                <a:extLst>
                  <a:ext uri="{FF2B5EF4-FFF2-40B4-BE49-F238E27FC236}">
                    <a16:creationId xmlns:a16="http://schemas.microsoft.com/office/drawing/2014/main" id="{6012BA7B-B151-F57B-CDB0-7369028C46DB}"/>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endParaRPr lang="en-US"/>
              </a:p>
            </p:txBody>
          </p:sp>
          <p:sp>
            <p:nvSpPr>
              <p:cNvPr id="114" name="Freeform 1113">
                <a:extLst>
                  <a:ext uri="{FF2B5EF4-FFF2-40B4-BE49-F238E27FC236}">
                    <a16:creationId xmlns:a16="http://schemas.microsoft.com/office/drawing/2014/main" id="{68837DF0-481B-1CC2-FC56-99C93D7DAF14}"/>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endParaRPr lang="en-US"/>
              </a:p>
            </p:txBody>
          </p:sp>
          <p:sp>
            <p:nvSpPr>
              <p:cNvPr id="115" name="Freeform 1114">
                <a:extLst>
                  <a:ext uri="{FF2B5EF4-FFF2-40B4-BE49-F238E27FC236}">
                    <a16:creationId xmlns:a16="http://schemas.microsoft.com/office/drawing/2014/main" id="{FAD0C66E-333E-C14F-54D8-93B86EEC6FFB}"/>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endParaRPr lang="en-US"/>
              </a:p>
            </p:txBody>
          </p:sp>
        </p:grpSp>
      </p:grpSp>
      <p:grpSp>
        <p:nvGrpSpPr>
          <p:cNvPr id="116" name="Group 115">
            <a:extLst>
              <a:ext uri="{FF2B5EF4-FFF2-40B4-BE49-F238E27FC236}">
                <a16:creationId xmlns:a16="http://schemas.microsoft.com/office/drawing/2014/main" id="{482E5422-5CA3-2B00-6FED-CC398A3CC112}"/>
              </a:ext>
            </a:extLst>
          </p:cNvPr>
          <p:cNvGrpSpPr/>
          <p:nvPr/>
        </p:nvGrpSpPr>
        <p:grpSpPr>
          <a:xfrm>
            <a:off x="5916862" y="5862640"/>
            <a:ext cx="973446" cy="872839"/>
            <a:chOff x="7211530" y="2382809"/>
            <a:chExt cx="823268" cy="823829"/>
          </a:xfrm>
        </p:grpSpPr>
        <p:sp>
          <p:nvSpPr>
            <p:cNvPr id="117" name="Freeform 222">
              <a:extLst>
                <a:ext uri="{FF2B5EF4-FFF2-40B4-BE49-F238E27FC236}">
                  <a16:creationId xmlns:a16="http://schemas.microsoft.com/office/drawing/2014/main" id="{9EE87AAF-A7DD-CD5E-0109-A2935077D19A}"/>
                </a:ext>
              </a:extLst>
            </p:cNvPr>
            <p:cNvSpPr/>
            <p:nvPr/>
          </p:nvSpPr>
          <p:spPr>
            <a:xfrm>
              <a:off x="7778815" y="2929319"/>
              <a:ext cx="246607" cy="246606"/>
            </a:xfrm>
            <a:custGeom>
              <a:avLst/>
              <a:gdLst>
                <a:gd name="connsiteX0" fmla="*/ 240284 w 246607"/>
                <a:gd name="connsiteY0" fmla="*/ 65942 h 246606"/>
                <a:gd name="connsiteX1" fmla="*/ 65943 w 246607"/>
                <a:gd name="connsiteY1" fmla="*/ 240284 h 246606"/>
                <a:gd name="connsiteX2" fmla="*/ 50586 w 246607"/>
                <a:gd name="connsiteY2" fmla="*/ 246607 h 246606"/>
                <a:gd name="connsiteX3" fmla="*/ 35230 w 246607"/>
                <a:gd name="connsiteY3" fmla="*/ 240284 h 246606"/>
                <a:gd name="connsiteX4" fmla="*/ 6323 w 246607"/>
                <a:gd name="connsiteY4" fmla="*/ 211377 h 246606"/>
                <a:gd name="connsiteX5" fmla="*/ 0 w 246607"/>
                <a:gd name="connsiteY5" fmla="*/ 196021 h 246606"/>
                <a:gd name="connsiteX6" fmla="*/ 6323 w 246607"/>
                <a:gd name="connsiteY6" fmla="*/ 180664 h 246606"/>
                <a:gd name="connsiteX7" fmla="*/ 180664 w 246607"/>
                <a:gd name="connsiteY7" fmla="*/ 6323 h 246606"/>
                <a:gd name="connsiteX8" fmla="*/ 196021 w 246607"/>
                <a:gd name="connsiteY8" fmla="*/ 0 h 246606"/>
                <a:gd name="connsiteX9" fmla="*/ 211377 w 246607"/>
                <a:gd name="connsiteY9" fmla="*/ 6323 h 246606"/>
                <a:gd name="connsiteX10" fmla="*/ 240284 w 246607"/>
                <a:gd name="connsiteY10" fmla="*/ 35230 h 246606"/>
                <a:gd name="connsiteX11" fmla="*/ 246607 w 246607"/>
                <a:gd name="connsiteY11" fmla="*/ 50586 h 246606"/>
                <a:gd name="connsiteX12" fmla="*/ 240284 w 246607"/>
                <a:gd name="connsiteY12" fmla="*/ 65942 h 24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607" h="246606">
                  <a:moveTo>
                    <a:pt x="240284" y="65942"/>
                  </a:moveTo>
                  <a:lnTo>
                    <a:pt x="65943" y="240284"/>
                  </a:lnTo>
                  <a:cubicBezTo>
                    <a:pt x="61426" y="244800"/>
                    <a:pt x="56006" y="246607"/>
                    <a:pt x="50586" y="246607"/>
                  </a:cubicBezTo>
                  <a:cubicBezTo>
                    <a:pt x="45166" y="246607"/>
                    <a:pt x="39746" y="244800"/>
                    <a:pt x="35230" y="240284"/>
                  </a:cubicBezTo>
                  <a:lnTo>
                    <a:pt x="6323" y="211377"/>
                  </a:lnTo>
                  <a:cubicBezTo>
                    <a:pt x="1807" y="207764"/>
                    <a:pt x="0" y="201441"/>
                    <a:pt x="0" y="196021"/>
                  </a:cubicBezTo>
                  <a:cubicBezTo>
                    <a:pt x="0" y="190601"/>
                    <a:pt x="1807" y="185181"/>
                    <a:pt x="6323" y="180664"/>
                  </a:cubicBezTo>
                  <a:lnTo>
                    <a:pt x="180664" y="6323"/>
                  </a:lnTo>
                  <a:cubicBezTo>
                    <a:pt x="185181" y="1807"/>
                    <a:pt x="190601" y="0"/>
                    <a:pt x="196021" y="0"/>
                  </a:cubicBezTo>
                  <a:cubicBezTo>
                    <a:pt x="201441" y="0"/>
                    <a:pt x="206861" y="1807"/>
                    <a:pt x="211377" y="6323"/>
                  </a:cubicBezTo>
                  <a:lnTo>
                    <a:pt x="240284" y="35230"/>
                  </a:lnTo>
                  <a:cubicBezTo>
                    <a:pt x="244800" y="39746"/>
                    <a:pt x="246607" y="45166"/>
                    <a:pt x="246607" y="50586"/>
                  </a:cubicBezTo>
                  <a:cubicBezTo>
                    <a:pt x="246607" y="56006"/>
                    <a:pt x="244800" y="61426"/>
                    <a:pt x="240284" y="65942"/>
                  </a:cubicBezTo>
                  <a:close/>
                </a:path>
              </a:pathLst>
            </a:custGeom>
            <a:solidFill>
              <a:srgbClr val="00BADE"/>
            </a:solidFill>
            <a:ln w="9028" cap="flat">
              <a:noFill/>
              <a:prstDash val="solid"/>
              <a:miter/>
            </a:ln>
          </p:spPr>
          <p:txBody>
            <a:bodyPr rtlCol="0" anchor="ctr"/>
            <a:lstStyle/>
            <a:p>
              <a:endParaRPr lang="en-US"/>
            </a:p>
          </p:txBody>
        </p:sp>
        <p:grpSp>
          <p:nvGrpSpPr>
            <p:cNvPr id="118" name="Graphic 2">
              <a:extLst>
                <a:ext uri="{FF2B5EF4-FFF2-40B4-BE49-F238E27FC236}">
                  <a16:creationId xmlns:a16="http://schemas.microsoft.com/office/drawing/2014/main" id="{2BF1DB2F-CEBA-665F-7447-EEE106EDB443}"/>
                </a:ext>
              </a:extLst>
            </p:cNvPr>
            <p:cNvGrpSpPr/>
            <p:nvPr/>
          </p:nvGrpSpPr>
          <p:grpSpPr>
            <a:xfrm>
              <a:off x="7211530" y="2382809"/>
              <a:ext cx="823268" cy="823829"/>
              <a:chOff x="7211530" y="2382809"/>
              <a:chExt cx="823268" cy="823829"/>
            </a:xfrm>
            <a:solidFill>
              <a:srgbClr val="010101"/>
            </a:solidFill>
          </p:grpSpPr>
          <p:sp>
            <p:nvSpPr>
              <p:cNvPr id="119" name="Freeform 224">
                <a:extLst>
                  <a:ext uri="{FF2B5EF4-FFF2-40B4-BE49-F238E27FC236}">
                    <a16:creationId xmlns:a16="http://schemas.microsoft.com/office/drawing/2014/main" id="{E90C9E1A-4ECA-F73D-2962-75303DFF9605}"/>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9028" cap="flat">
                <a:noFill/>
                <a:prstDash val="solid"/>
                <a:miter/>
              </a:ln>
            </p:spPr>
            <p:txBody>
              <a:bodyPr rtlCol="0" anchor="ctr"/>
              <a:lstStyle/>
              <a:p>
                <a:endParaRPr lang="en-US"/>
              </a:p>
            </p:txBody>
          </p:sp>
          <p:grpSp>
            <p:nvGrpSpPr>
              <p:cNvPr id="120" name="Graphic 2">
                <a:extLst>
                  <a:ext uri="{FF2B5EF4-FFF2-40B4-BE49-F238E27FC236}">
                    <a16:creationId xmlns:a16="http://schemas.microsoft.com/office/drawing/2014/main" id="{BF02D261-F985-C2B3-ECA1-72061E2D030B}"/>
                  </a:ext>
                </a:extLst>
              </p:cNvPr>
              <p:cNvGrpSpPr/>
              <p:nvPr/>
            </p:nvGrpSpPr>
            <p:grpSpPr>
              <a:xfrm>
                <a:off x="7211530" y="2382809"/>
                <a:ext cx="823268" cy="823829"/>
                <a:chOff x="7211530" y="2382809"/>
                <a:chExt cx="823268" cy="823829"/>
              </a:xfrm>
              <a:solidFill>
                <a:srgbClr val="010101"/>
              </a:solidFill>
            </p:grpSpPr>
            <p:sp>
              <p:nvSpPr>
                <p:cNvPr id="121" name="Freeform 226">
                  <a:extLst>
                    <a:ext uri="{FF2B5EF4-FFF2-40B4-BE49-F238E27FC236}">
                      <a16:creationId xmlns:a16="http://schemas.microsoft.com/office/drawing/2014/main" id="{62505D8E-367B-CACB-6B80-76345F031CDD}"/>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9028" cap="flat">
                  <a:noFill/>
                  <a:prstDash val="solid"/>
                  <a:miter/>
                </a:ln>
              </p:spPr>
              <p:txBody>
                <a:bodyPr rtlCol="0" anchor="ctr"/>
                <a:lstStyle/>
                <a:p>
                  <a:endParaRPr lang="en-US"/>
                </a:p>
              </p:txBody>
            </p:sp>
            <p:sp>
              <p:nvSpPr>
                <p:cNvPr id="122" name="Freeform 227">
                  <a:extLst>
                    <a:ext uri="{FF2B5EF4-FFF2-40B4-BE49-F238E27FC236}">
                      <a16:creationId xmlns:a16="http://schemas.microsoft.com/office/drawing/2014/main" id="{DE522C26-942A-5EF1-365F-4506FA7A12D2}"/>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9028" cap="flat">
                  <a:noFill/>
                  <a:prstDash val="solid"/>
                  <a:miter/>
                </a:ln>
              </p:spPr>
              <p:txBody>
                <a:bodyPr rtlCol="0" anchor="ctr"/>
                <a:lstStyle/>
                <a:p>
                  <a:endParaRPr lang="en-US"/>
                </a:p>
              </p:txBody>
            </p:sp>
            <p:sp>
              <p:nvSpPr>
                <p:cNvPr id="123" name="Freeform 228">
                  <a:extLst>
                    <a:ext uri="{FF2B5EF4-FFF2-40B4-BE49-F238E27FC236}">
                      <a16:creationId xmlns:a16="http://schemas.microsoft.com/office/drawing/2014/main" id="{BEE4B4F7-B78F-203D-C8ED-682364C5AF6C}"/>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9028" cap="flat">
                  <a:noFill/>
                  <a:prstDash val="solid"/>
                  <a:miter/>
                </a:ln>
              </p:spPr>
              <p:txBody>
                <a:bodyPr rtlCol="0" anchor="ctr"/>
                <a:lstStyle/>
                <a:p>
                  <a:endParaRPr lang="en-US"/>
                </a:p>
              </p:txBody>
            </p:sp>
            <p:sp>
              <p:nvSpPr>
                <p:cNvPr id="124" name="Freeform 229">
                  <a:extLst>
                    <a:ext uri="{FF2B5EF4-FFF2-40B4-BE49-F238E27FC236}">
                      <a16:creationId xmlns:a16="http://schemas.microsoft.com/office/drawing/2014/main" id="{85B8D70A-5F9C-C453-5256-B933C0DB88DD}"/>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9028" cap="flat">
                  <a:noFill/>
                  <a:prstDash val="solid"/>
                  <a:miter/>
                </a:ln>
              </p:spPr>
              <p:txBody>
                <a:bodyPr rtlCol="0" anchor="ctr"/>
                <a:lstStyle/>
                <a:p>
                  <a:endParaRPr lang="en-US"/>
                </a:p>
              </p:txBody>
            </p:sp>
            <p:sp>
              <p:nvSpPr>
                <p:cNvPr id="125" name="Freeform 230">
                  <a:extLst>
                    <a:ext uri="{FF2B5EF4-FFF2-40B4-BE49-F238E27FC236}">
                      <a16:creationId xmlns:a16="http://schemas.microsoft.com/office/drawing/2014/main" id="{EE230ACC-CB9A-3094-140B-2F47110A5A1C}"/>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9028" cap="flat">
                  <a:noFill/>
                  <a:prstDash val="solid"/>
                  <a:miter/>
                </a:ln>
              </p:spPr>
              <p:txBody>
                <a:bodyPr rtlCol="0" anchor="ctr"/>
                <a:lstStyle/>
                <a:p>
                  <a:endParaRPr lang="en-US"/>
                </a:p>
              </p:txBody>
            </p:sp>
          </p:grpSp>
        </p:grpSp>
      </p:grpSp>
      <p:grpSp>
        <p:nvGrpSpPr>
          <p:cNvPr id="126" name="Graphic 2">
            <a:extLst>
              <a:ext uri="{FF2B5EF4-FFF2-40B4-BE49-F238E27FC236}">
                <a16:creationId xmlns:a16="http://schemas.microsoft.com/office/drawing/2014/main" id="{5E221826-87C3-729D-0C4F-ACEE44CA0FBD}"/>
              </a:ext>
            </a:extLst>
          </p:cNvPr>
          <p:cNvGrpSpPr/>
          <p:nvPr/>
        </p:nvGrpSpPr>
        <p:grpSpPr>
          <a:xfrm>
            <a:off x="9859849" y="5822217"/>
            <a:ext cx="821040" cy="813365"/>
            <a:chOff x="3918554" y="774528"/>
            <a:chExt cx="868197" cy="924466"/>
          </a:xfrm>
        </p:grpSpPr>
        <p:grpSp>
          <p:nvGrpSpPr>
            <p:cNvPr id="127" name="Graphic 2">
              <a:extLst>
                <a:ext uri="{FF2B5EF4-FFF2-40B4-BE49-F238E27FC236}">
                  <a16:creationId xmlns:a16="http://schemas.microsoft.com/office/drawing/2014/main" id="{FC50DE4B-8298-9773-9ADC-D93A32FE13F9}"/>
                </a:ext>
              </a:extLst>
            </p:cNvPr>
            <p:cNvGrpSpPr/>
            <p:nvPr/>
          </p:nvGrpSpPr>
          <p:grpSpPr>
            <a:xfrm>
              <a:off x="3918554" y="774528"/>
              <a:ext cx="868197" cy="924466"/>
              <a:chOff x="3918554" y="774528"/>
              <a:chExt cx="868197" cy="924466"/>
            </a:xfrm>
            <a:solidFill>
              <a:srgbClr val="010101"/>
            </a:solidFill>
          </p:grpSpPr>
          <p:sp>
            <p:nvSpPr>
              <p:cNvPr id="131" name="Freeform 300">
                <a:extLst>
                  <a:ext uri="{FF2B5EF4-FFF2-40B4-BE49-F238E27FC236}">
                    <a16:creationId xmlns:a16="http://schemas.microsoft.com/office/drawing/2014/main" id="{51949629-EAC8-8F05-30D2-D8D5426D02F0}"/>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32" name="Freeform 301">
                <a:extLst>
                  <a:ext uri="{FF2B5EF4-FFF2-40B4-BE49-F238E27FC236}">
                    <a16:creationId xmlns:a16="http://schemas.microsoft.com/office/drawing/2014/main" id="{E36FEB28-8A4D-0A6B-5137-93976AB6ABD5}"/>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28" name="Graphic 2">
              <a:extLst>
                <a:ext uri="{FF2B5EF4-FFF2-40B4-BE49-F238E27FC236}">
                  <a16:creationId xmlns:a16="http://schemas.microsoft.com/office/drawing/2014/main" id="{A89B1E34-04BF-4B6B-45D4-EB46A33CF4AE}"/>
                </a:ext>
              </a:extLst>
            </p:cNvPr>
            <p:cNvGrpSpPr/>
            <p:nvPr/>
          </p:nvGrpSpPr>
          <p:grpSpPr>
            <a:xfrm>
              <a:off x="3958353" y="890522"/>
              <a:ext cx="708520" cy="605461"/>
              <a:chOff x="3958353" y="890522"/>
              <a:chExt cx="708520" cy="605461"/>
            </a:xfrm>
            <a:solidFill>
              <a:srgbClr val="60A9DD"/>
            </a:solidFill>
          </p:grpSpPr>
          <p:sp>
            <p:nvSpPr>
              <p:cNvPr id="129" name="Freeform 298">
                <a:extLst>
                  <a:ext uri="{FF2B5EF4-FFF2-40B4-BE49-F238E27FC236}">
                    <a16:creationId xmlns:a16="http://schemas.microsoft.com/office/drawing/2014/main" id="{8B5090B5-C3E6-E164-0679-8405E2746FB8}"/>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130" name="Freeform 299">
                <a:extLst>
                  <a:ext uri="{FF2B5EF4-FFF2-40B4-BE49-F238E27FC236}">
                    <a16:creationId xmlns:a16="http://schemas.microsoft.com/office/drawing/2014/main" id="{EF6198A9-6957-C57F-E470-9A98948067C1}"/>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2293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1086578" y="274748"/>
            <a:ext cx="10600546" cy="953429"/>
          </a:xfrm>
        </p:spPr>
        <p:txBody>
          <a:bodyPr/>
          <a:lstStyle/>
          <a:p>
            <a:pPr algn="ctr"/>
            <a:r>
              <a:rPr lang="en-IE" sz="3600" b="1" dirty="0">
                <a:solidFill>
                  <a:srgbClr val="027354"/>
                </a:solidFill>
                <a:effectLst/>
                <a:latin typeface="Lato" panose="020F0502020204030203" pitchFamily="34" charset="0"/>
                <a:ea typeface="Times New Roman" panose="02020603050405020304" pitchFamily="18" charset="0"/>
                <a:cs typeface="Times New Roman" panose="02020603050405020304" pitchFamily="18" charset="0"/>
              </a:rPr>
              <a:t>Stap 1: Visie, </a:t>
            </a:r>
            <a:r>
              <a:rPr lang="en-IE" b="1" dirty="0">
                <a:solidFill>
                  <a:srgbClr val="027354"/>
                </a:solidFill>
                <a:effectLst/>
                <a:latin typeface="Lato" panose="020F0502020204030203" pitchFamily="34" charset="0"/>
                <a:ea typeface="Times New Roman" panose="02020603050405020304" pitchFamily="18" charset="0"/>
                <a:cs typeface="Times New Roman" panose="02020603050405020304" pitchFamily="18" charset="0"/>
              </a:rPr>
              <a:t>missie, waarden en strategie</a:t>
            </a:r>
            <a:endParaRPr lang="en-IE" sz="3600" dirty="0">
              <a:solidFill>
                <a:srgbClr val="027354"/>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E" dirty="0"/>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966736" y="964615"/>
            <a:ext cx="10587038" cy="3995320"/>
          </a:xfrm>
        </p:spPr>
        <p:txBody>
          <a:bodyPr/>
          <a:lstStyle/>
          <a:p>
            <a:r>
              <a:rPr lang="en-IE" sz="2000" b="1" dirty="0">
                <a:solidFill>
                  <a:srgbClr val="333333"/>
                </a:solidFill>
                <a:effectLst/>
                <a:ea typeface="Times New Roman" panose="02020603050405020304" pitchFamily="18" charset="0"/>
                <a:cs typeface="Times New Roman" panose="02020603050405020304" pitchFamily="18" charset="0"/>
              </a:rPr>
              <a:t>Dit is de eerste stap om CSR in het DNA en het operationele en strategische kader van een bedrijf in te bouwen. </a:t>
            </a:r>
          </a:p>
          <a:p>
            <a:endParaRPr lang="en-IE" sz="900" b="1" dirty="0">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v"/>
            </a:pPr>
            <a:r>
              <a:rPr lang="en-IE" sz="2000" b="1" dirty="0">
                <a:solidFill>
                  <a:srgbClr val="D0756E"/>
                </a:solidFill>
                <a:effectLst/>
                <a:ea typeface="Times New Roman" panose="02020603050405020304" pitchFamily="18" charset="0"/>
              </a:rPr>
              <a:t>Succesvolle implementatie van CSR vereist een duidelijk doordachte visie, missie en waardeverklaring</a:t>
            </a:r>
            <a:r>
              <a:rPr lang="en-IE" sz="2000" dirty="0">
                <a:solidFill>
                  <a:srgbClr val="333333"/>
                </a:solidFill>
                <a:effectLst/>
                <a:ea typeface="Times New Roman" panose="02020603050405020304" pitchFamily="18" charset="0"/>
              </a:rPr>
              <a:t>. </a:t>
            </a:r>
            <a:r>
              <a:rPr lang="en-IE" sz="2000" dirty="0">
                <a:solidFill>
                  <a:srgbClr val="333333"/>
                </a:solidFill>
                <a:ea typeface="Times New Roman" panose="02020603050405020304" pitchFamily="18" charset="0"/>
              </a:rPr>
              <a:t>Als deze verklaringen nog niet zijn ontwikkeld met CSR in het achterhoofd, kan HR de ontwikkeling ondersteunen en ze bijwerken om CSR aan de orde te stellen. </a:t>
            </a:r>
            <a:r>
              <a:rPr lang="en-IE" sz="2000" dirty="0">
                <a:solidFill>
                  <a:srgbClr val="262626"/>
                </a:solidFill>
                <a:effectLst/>
                <a:ea typeface="Times New Roman" panose="02020603050405020304" pitchFamily="18" charset="0"/>
              </a:rPr>
              <a:t>Zodra de visie, missie en waarden zijn gedefinieerd, is het bedrijf klaar om de CSR-strategie te ontwikkelen.</a:t>
            </a:r>
            <a:endParaRPr lang="en-IE" sz="2000" dirty="0">
              <a:solidFill>
                <a:srgbClr val="262626"/>
              </a:solidFill>
            </a:endParaRPr>
          </a:p>
          <a:p>
            <a:pPr marL="342900" indent="-342900">
              <a:buFont typeface="Wingdings" panose="05000000000000000000" pitchFamily="2" charset="2"/>
              <a:buChar char="v"/>
            </a:pPr>
            <a:r>
              <a:rPr lang="en-IE" sz="2000" b="1" dirty="0">
                <a:solidFill>
                  <a:srgbClr val="027354"/>
                </a:solidFill>
                <a:effectLst/>
                <a:ea typeface="Times New Roman" panose="02020603050405020304" pitchFamily="18" charset="0"/>
              </a:rPr>
              <a:t>HR kan de noodzaak en kansen van CSR schetsen en hoe het kan bijdragen aan de ROI </a:t>
            </a:r>
            <a:r>
              <a:rPr lang="en-IE" sz="2000" dirty="0">
                <a:solidFill>
                  <a:srgbClr val="333333"/>
                </a:solidFill>
                <a:effectLst/>
                <a:ea typeface="Times New Roman" panose="02020603050405020304" pitchFamily="18" charset="0"/>
              </a:rPr>
              <a:t>van het bedrijf. Ze kunnen duidelijk maken waarom het zowel een goede bedrijfsstrategie als een goede mensenstrategie kan zijn. </a:t>
            </a:r>
          </a:p>
          <a:p>
            <a:pPr marL="342900" indent="-342900">
              <a:buFont typeface="Wingdings" panose="05000000000000000000" pitchFamily="2" charset="2"/>
              <a:buChar char="v"/>
            </a:pPr>
            <a:r>
              <a:rPr lang="en-IE" sz="2000" b="1" dirty="0">
                <a:solidFill>
                  <a:srgbClr val="E78631"/>
                </a:solidFill>
                <a:effectLst/>
                <a:ea typeface="Times New Roman" panose="02020603050405020304" pitchFamily="18" charset="0"/>
                <a:cs typeface="Times New Roman" panose="02020603050405020304" pitchFamily="18" charset="0"/>
              </a:rPr>
              <a:t>De manager kan de kansen onder de aandacht brengen van het senior management en de raad van bestuur </a:t>
            </a:r>
            <a:r>
              <a:rPr lang="en-IE" sz="2000" dirty="0">
                <a:solidFill>
                  <a:srgbClr val="333333"/>
                </a:solidFill>
                <a:effectLst/>
                <a:ea typeface="Times New Roman" panose="02020603050405020304" pitchFamily="18" charset="0"/>
                <a:cs typeface="Times New Roman" panose="02020603050405020304" pitchFamily="18" charset="0"/>
              </a:rPr>
              <a:t>over wat het betekent (vanuit beide invalshoeken Mens en Bedrijf), en uitleggen waarom het zakelijk gezien verstandig is. Idealiter worden werknemers en andere belanghebbenden betrokken bij de ontwikkeling van de bedrijfsvisie, missie en waarden, waarover later meer.</a:t>
            </a:r>
            <a:endParaRPr lang="en-IE" sz="2000" dirty="0">
              <a:effectLst/>
              <a:ea typeface="Calibri" panose="020F0502020204030204" pitchFamily="34" charset="0"/>
              <a:cs typeface="Times New Roman" panose="02020603050405020304" pitchFamily="18" charset="0"/>
            </a:endParaRPr>
          </a:p>
          <a:p>
            <a:endParaRPr lang="en-IE" sz="2000" dirty="0"/>
          </a:p>
        </p:txBody>
      </p:sp>
    </p:spTree>
    <p:extLst>
      <p:ext uri="{BB962C8B-B14F-4D97-AF65-F5344CB8AC3E}">
        <p14:creationId xmlns:p14="http://schemas.microsoft.com/office/powerpoint/2010/main" val="260551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10;&#10;Description automatically generated">
            <a:extLst>
              <a:ext uri="{FF2B5EF4-FFF2-40B4-BE49-F238E27FC236}">
                <a16:creationId xmlns:a16="http://schemas.microsoft.com/office/drawing/2014/main" id="{48CAEB34-A803-F265-2AE9-0654DEDB01B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
        <p:nvSpPr>
          <p:cNvPr id="4" name="Text Placeholder 3">
            <a:extLst>
              <a:ext uri="{FF2B5EF4-FFF2-40B4-BE49-F238E27FC236}">
                <a16:creationId xmlns:a16="http://schemas.microsoft.com/office/drawing/2014/main" id="{1247F854-2F5E-0C49-4017-66F3A01BC077}"/>
              </a:ext>
            </a:extLst>
          </p:cNvPr>
          <p:cNvSpPr>
            <a:spLocks noGrp="1"/>
          </p:cNvSpPr>
          <p:nvPr>
            <p:ph type="body" sz="quarter" idx="13"/>
          </p:nvPr>
        </p:nvSpPr>
        <p:spPr>
          <a:xfrm>
            <a:off x="652449" y="385748"/>
            <a:ext cx="5228693" cy="953429"/>
          </a:xfrm>
        </p:spPr>
        <p:txBody>
          <a:bodyPr>
            <a:normAutofit fontScale="92500"/>
          </a:bodyPr>
          <a:lstStyle/>
          <a:p>
            <a:r>
              <a:rPr lang="en-IE" dirty="0">
                <a:solidFill>
                  <a:srgbClr val="027354"/>
                </a:solidFill>
              </a:rPr>
              <a:t>Waarom een visieverklaring?</a:t>
            </a:r>
          </a:p>
        </p:txBody>
      </p:sp>
      <p:sp>
        <p:nvSpPr>
          <p:cNvPr id="5" name="Text Placeholder 4">
            <a:extLst>
              <a:ext uri="{FF2B5EF4-FFF2-40B4-BE49-F238E27FC236}">
                <a16:creationId xmlns:a16="http://schemas.microsoft.com/office/drawing/2014/main" id="{9F54CF16-2B5B-2D86-AE69-17621FFAEDB4}"/>
              </a:ext>
            </a:extLst>
          </p:cNvPr>
          <p:cNvSpPr>
            <a:spLocks noGrp="1"/>
          </p:cNvSpPr>
          <p:nvPr>
            <p:ph type="body" sz="quarter" idx="14"/>
          </p:nvPr>
        </p:nvSpPr>
        <p:spPr>
          <a:xfrm>
            <a:off x="652449" y="876281"/>
            <a:ext cx="5510406" cy="3079983"/>
          </a:xfrm>
        </p:spPr>
        <p:txBody>
          <a:bodyPr/>
          <a:lstStyle/>
          <a:p>
            <a:r>
              <a:rPr lang="en-IE" sz="2400" b="1" dirty="0">
                <a:solidFill>
                  <a:srgbClr val="262626"/>
                </a:solidFill>
                <a:effectLst/>
                <a:ea typeface="Times New Roman" panose="02020603050405020304" pitchFamily="18" charset="0"/>
                <a:cs typeface="Times New Roman" panose="02020603050405020304" pitchFamily="18" charset="0"/>
              </a:rPr>
              <a:t>Een visieverklaring </a:t>
            </a:r>
            <a:r>
              <a:rPr lang="en-IE" b="1" dirty="0">
                <a:solidFill>
                  <a:srgbClr val="262626"/>
                </a:solidFill>
                <a:ea typeface="Times New Roman" panose="02020603050405020304" pitchFamily="18" charset="0"/>
                <a:cs typeface="Times New Roman" panose="02020603050405020304" pitchFamily="18" charset="0"/>
              </a:rPr>
              <a:t>laat zien waarom een organisatie doet wat ze doet. </a:t>
            </a:r>
          </a:p>
          <a:p>
            <a:endParaRPr lang="en-IE" b="1" dirty="0">
              <a:solidFill>
                <a:srgbClr val="262626"/>
              </a:solidFill>
              <a:ea typeface="Times New Roman" panose="02020603050405020304" pitchFamily="18" charset="0"/>
              <a:cs typeface="Times New Roman" panose="02020603050405020304" pitchFamily="18" charset="0"/>
            </a:endParaRPr>
          </a:p>
          <a:p>
            <a:endParaRPr lang="en-IE" sz="100" b="1" dirty="0">
              <a:solidFill>
                <a:srgbClr val="262626"/>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sz="2400" dirty="0">
                <a:solidFill>
                  <a:srgbClr val="262626"/>
                </a:solidFill>
                <a:effectLst/>
                <a:ea typeface="Times New Roman" panose="02020603050405020304" pitchFamily="18" charset="0"/>
                <a:cs typeface="Times New Roman" panose="02020603050405020304" pitchFamily="18" charset="0"/>
              </a:rPr>
              <a:t>De </a:t>
            </a:r>
            <a:r>
              <a:rPr lang="en-IE" sz="2200" dirty="0">
                <a:solidFill>
                  <a:srgbClr val="262626"/>
                </a:solidFill>
                <a:effectLst/>
                <a:ea typeface="Times New Roman" panose="02020603050405020304" pitchFamily="18" charset="0"/>
                <a:cs typeface="Times New Roman" panose="02020603050405020304" pitchFamily="18" charset="0"/>
              </a:rPr>
              <a:t>Visieverklaring geeft de toekomstige richting aan voor het bedrijf en waar het naar streeft over 5 tot 10 jaar +.</a:t>
            </a:r>
          </a:p>
          <a:p>
            <a:pPr marL="342900" indent="-342900">
              <a:buFont typeface="Arial" panose="020B0604020202020204" pitchFamily="34" charset="0"/>
              <a:buChar char="•"/>
            </a:pPr>
            <a:r>
              <a:rPr lang="en-IE" sz="2200" dirty="0">
                <a:solidFill>
                  <a:srgbClr val="262626"/>
                </a:solidFill>
                <a:effectLst/>
                <a:ea typeface="Times New Roman" panose="02020603050405020304" pitchFamily="18" charset="0"/>
                <a:cs typeface="Times New Roman" panose="02020603050405020304" pitchFamily="18" charset="0"/>
              </a:rPr>
              <a:t>Het geeft aan waar het bedrijf op de lange termijn naar streeft, hoe het bedrijf werkt en hoe het wordt en zal worden geleid door </a:t>
            </a:r>
            <a:r>
              <a:rPr lang="en-IE" sz="2200" dirty="0" err="1">
                <a:solidFill>
                  <a:srgbClr val="262626"/>
                </a:solidFill>
                <a:effectLst/>
                <a:ea typeface="Times New Roman" panose="02020603050405020304" pitchFamily="18" charset="0"/>
                <a:cs typeface="Times New Roman" panose="02020603050405020304" pitchFamily="18" charset="0"/>
              </a:rPr>
              <a:t>zijn</a:t>
            </a:r>
            <a:r>
              <a:rPr lang="en-IE" sz="2200" dirty="0">
                <a:solidFill>
                  <a:srgbClr val="262626"/>
                </a:solidFill>
                <a:effectLst/>
                <a:ea typeface="Times New Roman" panose="02020603050405020304" pitchFamily="18" charset="0"/>
                <a:cs typeface="Times New Roman" panose="02020603050405020304" pitchFamily="18" charset="0"/>
              </a:rPr>
              <a:t> CSR-</a:t>
            </a:r>
            <a:r>
              <a:rPr lang="en-IE" sz="2200" dirty="0" err="1">
                <a:solidFill>
                  <a:srgbClr val="262626"/>
                </a:solidFill>
                <a:effectLst/>
                <a:ea typeface="Times New Roman" panose="02020603050405020304" pitchFamily="18" charset="0"/>
                <a:cs typeface="Times New Roman" panose="02020603050405020304" pitchFamily="18" charset="0"/>
              </a:rPr>
              <a:t>waarden</a:t>
            </a:r>
            <a:r>
              <a:rPr lang="en-IE" sz="2200" dirty="0">
                <a:solidFill>
                  <a:srgbClr val="262626"/>
                </a:solidFill>
                <a:effectLst/>
                <a:ea typeface="Times New Roman" panose="02020603050405020304" pitchFamily="18" charset="0"/>
                <a:cs typeface="Times New Roman" panose="02020603050405020304" pitchFamily="18" charset="0"/>
              </a:rPr>
              <a:t>, zodat het de juiste balans kan vinden tussen commerciële belangen en kan handelen als een verantwoordelijk bedrijf. </a:t>
            </a:r>
            <a:endParaRPr lang="en-IE" sz="2200" dirty="0">
              <a:solidFill>
                <a:srgbClr val="262626"/>
              </a:solidFill>
            </a:endParaRPr>
          </a:p>
        </p:txBody>
      </p:sp>
    </p:spTree>
    <p:extLst>
      <p:ext uri="{BB962C8B-B14F-4D97-AF65-F5344CB8AC3E}">
        <p14:creationId xmlns:p14="http://schemas.microsoft.com/office/powerpoint/2010/main" val="376137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lant, tree&#10;&#10;Description automatically generated">
            <a:extLst>
              <a:ext uri="{FF2B5EF4-FFF2-40B4-BE49-F238E27FC236}">
                <a16:creationId xmlns:a16="http://schemas.microsoft.com/office/drawing/2014/main" id="{94248201-9EA8-D2FB-55E1-9ACF809E89B9}"/>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377" b="5377"/>
          <a:stretch>
            <a:fillRect/>
          </a:stretch>
        </p:blipFill>
        <p:spPr/>
      </p:pic>
      <p:sp>
        <p:nvSpPr>
          <p:cNvPr id="4" name="Text Placeholder 3">
            <a:extLst>
              <a:ext uri="{FF2B5EF4-FFF2-40B4-BE49-F238E27FC236}">
                <a16:creationId xmlns:a16="http://schemas.microsoft.com/office/drawing/2014/main" id="{1247F854-2F5E-0C49-4017-66F3A01BC077}"/>
              </a:ext>
            </a:extLst>
          </p:cNvPr>
          <p:cNvSpPr>
            <a:spLocks noGrp="1"/>
          </p:cNvSpPr>
          <p:nvPr>
            <p:ph type="body" sz="quarter" idx="13"/>
          </p:nvPr>
        </p:nvSpPr>
        <p:spPr>
          <a:xfrm>
            <a:off x="764842" y="532388"/>
            <a:ext cx="5228693" cy="953429"/>
          </a:xfrm>
        </p:spPr>
        <p:txBody>
          <a:bodyPr>
            <a:normAutofit fontScale="92500" lnSpcReduction="10000"/>
          </a:bodyPr>
          <a:lstStyle/>
          <a:p>
            <a:r>
              <a:rPr lang="en-IE" dirty="0">
                <a:solidFill>
                  <a:srgbClr val="027354"/>
                </a:solidFill>
              </a:rPr>
              <a:t>Waarom een missieverklaring?</a:t>
            </a:r>
          </a:p>
        </p:txBody>
      </p:sp>
      <p:sp>
        <p:nvSpPr>
          <p:cNvPr id="5" name="Text Placeholder 4">
            <a:extLst>
              <a:ext uri="{FF2B5EF4-FFF2-40B4-BE49-F238E27FC236}">
                <a16:creationId xmlns:a16="http://schemas.microsoft.com/office/drawing/2014/main" id="{9F54CF16-2B5B-2D86-AE69-17621FFAEDB4}"/>
              </a:ext>
            </a:extLst>
          </p:cNvPr>
          <p:cNvSpPr>
            <a:spLocks noGrp="1"/>
          </p:cNvSpPr>
          <p:nvPr>
            <p:ph type="body" sz="quarter" idx="14"/>
          </p:nvPr>
        </p:nvSpPr>
        <p:spPr>
          <a:xfrm>
            <a:off x="771505" y="1100555"/>
            <a:ext cx="5426962" cy="5538370"/>
          </a:xfrm>
          <a:solidFill>
            <a:srgbClr val="EBC2BF"/>
          </a:solidFill>
        </p:spPr>
        <p:txBody>
          <a:bodyPr/>
          <a:lstStyle/>
          <a:p>
            <a:pPr>
              <a:lnSpc>
                <a:spcPct val="107000"/>
              </a:lnSpc>
              <a:spcAft>
                <a:spcPts val="865"/>
              </a:spcAft>
            </a:pPr>
            <a:r>
              <a:rPr lang="en-IE" sz="2400" dirty="0">
                <a:solidFill>
                  <a:srgbClr val="262626"/>
                </a:solidFill>
                <a:effectLst/>
                <a:ea typeface="Times New Roman" panose="02020603050405020304" pitchFamily="18" charset="0"/>
                <a:cs typeface="Times New Roman" panose="02020603050405020304" pitchFamily="18" charset="0"/>
              </a:rPr>
              <a:t>De </a:t>
            </a:r>
            <a:r>
              <a:rPr lang="en-IE" sz="2400" b="1" dirty="0">
                <a:solidFill>
                  <a:srgbClr val="262626"/>
                </a:solidFill>
                <a:effectLst/>
                <a:ea typeface="Times New Roman" panose="02020603050405020304" pitchFamily="18" charset="0"/>
                <a:cs typeface="Times New Roman" panose="02020603050405020304" pitchFamily="18" charset="0"/>
              </a:rPr>
              <a:t>Missieverklaring </a:t>
            </a:r>
            <a:r>
              <a:rPr lang="en-IE" b="1" dirty="0">
                <a:solidFill>
                  <a:srgbClr val="262626"/>
                </a:solidFill>
                <a:ea typeface="Times New Roman" panose="02020603050405020304" pitchFamily="18" charset="0"/>
                <a:cs typeface="Times New Roman" panose="02020603050405020304" pitchFamily="18" charset="0"/>
              </a:rPr>
              <a:t>laat zien hoe de Visieverklaring zal worden bereikt. </a:t>
            </a:r>
            <a:r>
              <a:rPr lang="en-IE" dirty="0">
                <a:solidFill>
                  <a:srgbClr val="262626"/>
                </a:solidFill>
                <a:ea typeface="Times New Roman" panose="02020603050405020304" pitchFamily="18" charset="0"/>
                <a:cs typeface="Times New Roman" panose="02020603050405020304" pitchFamily="18" charset="0"/>
              </a:rPr>
              <a:t>Het </a:t>
            </a:r>
            <a:r>
              <a:rPr lang="en-IE" sz="2400" dirty="0">
                <a:solidFill>
                  <a:srgbClr val="262626"/>
                </a:solidFill>
                <a:effectLst/>
                <a:ea typeface="Times New Roman" panose="02020603050405020304" pitchFamily="18" charset="0"/>
                <a:cs typeface="Times New Roman" panose="02020603050405020304" pitchFamily="18" charset="0"/>
              </a:rPr>
              <a:t>beschrijft de waarden, verbintenissen, acties en activiteiten van het bedrijf die nu vaak dagelijks zullen plaatsvinden. Het richt zich op bedrijfsdoelstellingen, klanten, naleving, samenwerking en het delen van betere praktijken en een kwaliteitsmentaliteit. Deze acties moeten worden ondersteund door CSR en toewijding aan de drievoudige bottom line (d.w.z. </a:t>
            </a:r>
            <a:r>
              <a:rPr lang="en-IE" dirty="0">
                <a:solidFill>
                  <a:srgbClr val="262626"/>
                </a:solidFill>
                <a:cs typeface="Times New Roman" panose="02020603050405020304" pitchFamily="18" charset="0"/>
              </a:rPr>
              <a:t>sociaal, milieu en financieel</a:t>
            </a:r>
            <a:r>
              <a:rPr lang="en-IE" b="0" i="0" dirty="0">
                <a:solidFill>
                  <a:srgbClr val="4D5156"/>
                </a:solidFill>
                <a:effectLst/>
                <a:latin typeface="arial" panose="020B0604020202020204" pitchFamily="34" charset="0"/>
              </a:rPr>
              <a:t>) </a:t>
            </a:r>
            <a:r>
              <a:rPr lang="en-IE" sz="2400" dirty="0">
                <a:solidFill>
                  <a:srgbClr val="262626"/>
                </a:solidFill>
                <a:effectLst/>
                <a:ea typeface="Times New Roman" panose="02020603050405020304" pitchFamily="18" charset="0"/>
                <a:cs typeface="Times New Roman" panose="02020603050405020304" pitchFamily="18" charset="0"/>
              </a:rPr>
              <a:t>en duurzame ontwikkeling.</a:t>
            </a:r>
            <a:endParaRPr lang="en-IE" dirty="0">
              <a:solidFill>
                <a:srgbClr val="262626"/>
              </a:solidFill>
            </a:endParaRPr>
          </a:p>
        </p:txBody>
      </p:sp>
    </p:spTree>
    <p:extLst>
      <p:ext uri="{BB962C8B-B14F-4D97-AF65-F5344CB8AC3E}">
        <p14:creationId xmlns:p14="http://schemas.microsoft.com/office/powerpoint/2010/main" val="369504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1BC41-E915-25CB-1E1C-A716E449FC02}"/>
              </a:ext>
            </a:extLst>
          </p:cNvPr>
          <p:cNvSpPr>
            <a:spLocks noGrp="1"/>
          </p:cNvSpPr>
          <p:nvPr>
            <p:ph type="body" sz="quarter" idx="13"/>
          </p:nvPr>
        </p:nvSpPr>
        <p:spPr>
          <a:xfrm>
            <a:off x="1086578" y="323850"/>
            <a:ext cx="10600546" cy="953429"/>
          </a:xfrm>
        </p:spPr>
        <p:txBody>
          <a:bodyPr>
            <a:normAutofit fontScale="92500" lnSpcReduction="10000"/>
          </a:bodyPr>
          <a:lstStyle/>
          <a:p>
            <a:pPr algn="ctr"/>
            <a:r>
              <a:rPr lang="en-IE" dirty="0">
                <a:solidFill>
                  <a:srgbClr val="027354"/>
                </a:solidFill>
              </a:rPr>
              <a:t>CSR heeft bedrijfsvisie en betrokkenheid van medewerkers nodig</a:t>
            </a:r>
          </a:p>
        </p:txBody>
      </p:sp>
      <p:sp>
        <p:nvSpPr>
          <p:cNvPr id="7" name="Rectangle: Rounded Corners 6">
            <a:extLst>
              <a:ext uri="{FF2B5EF4-FFF2-40B4-BE49-F238E27FC236}">
                <a16:creationId xmlns:a16="http://schemas.microsoft.com/office/drawing/2014/main" id="{7872F8A3-842A-B937-30AD-EE4D61C77158}"/>
              </a:ext>
            </a:extLst>
          </p:cNvPr>
          <p:cNvSpPr/>
          <p:nvPr/>
        </p:nvSpPr>
        <p:spPr>
          <a:xfrm>
            <a:off x="685800" y="4118632"/>
            <a:ext cx="10829925" cy="2644117"/>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Medewerkersparticipatie is een prioriteit</a:t>
            </a:r>
          </a:p>
          <a:p>
            <a:r>
              <a:rPr lang="en-IE" dirty="0"/>
              <a:t>Duurzaam HR-management in combinatie met CSR is de sleutel. </a:t>
            </a:r>
            <a:r>
              <a:rPr lang="en-IE" dirty="0">
                <a:solidFill>
                  <a:schemeClr val="bg1"/>
                </a:solidFill>
              </a:rPr>
              <a:t>Werknemers zijn in het mkb de vier belangrijkste belanghebbenden, de andere zijn aandeelhouders, klanten en gemeenschappen. Voor een succesvolle implementatie is het van cruciaal belang dat het personeel meewerkt aan en zich committeert aan de CSR-</a:t>
            </a:r>
            <a:r>
              <a:rPr lang="en-IE" dirty="0" err="1">
                <a:solidFill>
                  <a:schemeClr val="bg1"/>
                </a:solidFill>
              </a:rPr>
              <a:t>doelstellingen</a:t>
            </a:r>
            <a:r>
              <a:rPr lang="en-IE" dirty="0">
                <a:solidFill>
                  <a:schemeClr val="bg1"/>
                </a:solidFill>
              </a:rPr>
              <a:t> van het bedrijf. HR-praktijken vergemakkelijken de verankering van de deelname van het personeel door de ontwikkeling van CSR-</a:t>
            </a:r>
            <a:r>
              <a:rPr lang="en-IE" dirty="0" err="1">
                <a:solidFill>
                  <a:schemeClr val="bg1"/>
                </a:solidFill>
              </a:rPr>
              <a:t>competenties</a:t>
            </a:r>
            <a:r>
              <a:rPr lang="en-IE" dirty="0">
                <a:solidFill>
                  <a:schemeClr val="bg1"/>
                </a:solidFill>
              </a:rPr>
              <a:t>, opleiding, ondersteuning van de ontwikkeling van programma's, enz</a:t>
            </a:r>
            <a:r>
              <a:rPr lang="en-IE" dirty="0"/>
              <a:t>. CSR-</a:t>
            </a:r>
            <a:r>
              <a:rPr lang="en-IE" dirty="0" err="1"/>
              <a:t>doelstellingen</a:t>
            </a:r>
            <a:r>
              <a:rPr lang="en-IE" dirty="0"/>
              <a:t> zouden nog een stap verder moeten gaan en ingebed moeten worden in het werknemersimago van het MKB en deel moeten uitmaken van het waardevoorstel om bij een bepaald bedrijf te werken. </a:t>
            </a:r>
          </a:p>
        </p:txBody>
      </p:sp>
      <p:sp>
        <p:nvSpPr>
          <p:cNvPr id="8" name="Rectangle: Rounded Corners 7">
            <a:extLst>
              <a:ext uri="{FF2B5EF4-FFF2-40B4-BE49-F238E27FC236}">
                <a16:creationId xmlns:a16="http://schemas.microsoft.com/office/drawing/2014/main" id="{F4EC75A6-E73B-0F9F-D055-0B3851834AB4}"/>
              </a:ext>
            </a:extLst>
          </p:cNvPr>
          <p:cNvSpPr/>
          <p:nvPr/>
        </p:nvSpPr>
        <p:spPr>
          <a:xfrm>
            <a:off x="685800" y="1004259"/>
            <a:ext cx="10915623" cy="3024816"/>
          </a:xfrm>
          <a:prstGeom prst="roundRect">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err="1"/>
              <a:t>Overkoepelende</a:t>
            </a:r>
            <a:r>
              <a:rPr lang="en-IE" sz="2400" b="1" dirty="0"/>
              <a:t> CSR-</a:t>
            </a:r>
            <a:r>
              <a:rPr lang="en-IE" sz="2400" b="1" dirty="0" err="1"/>
              <a:t>visie</a:t>
            </a:r>
            <a:endParaRPr lang="en-IE" sz="2400" b="1" dirty="0"/>
          </a:p>
          <a:p>
            <a:pPr algn="ctr"/>
            <a:r>
              <a:rPr lang="en-IE" dirty="0"/>
              <a:t>Bedrijven met een </a:t>
            </a:r>
            <a:r>
              <a:rPr lang="en-IE" dirty="0" err="1"/>
              <a:t>goede</a:t>
            </a:r>
            <a:r>
              <a:rPr lang="en-IE" dirty="0"/>
              <a:t> CSR-</a:t>
            </a:r>
            <a:r>
              <a:rPr lang="en-IE" dirty="0" err="1"/>
              <a:t>reputatie</a:t>
            </a:r>
            <a:r>
              <a:rPr lang="en-IE" dirty="0"/>
              <a:t> </a:t>
            </a:r>
            <a:r>
              <a:rPr lang="en-IE" dirty="0" err="1"/>
              <a:t>hebben</a:t>
            </a:r>
            <a:r>
              <a:rPr lang="en-IE" dirty="0"/>
              <a:t> CSR als onderdeel van hun algemene visie. </a:t>
            </a:r>
            <a:r>
              <a:rPr lang="en-IE" dirty="0" err="1">
                <a:solidFill>
                  <a:schemeClr val="bg1"/>
                </a:solidFill>
                <a:ea typeface="Times New Roman" panose="02020603050405020304" pitchFamily="18" charset="0"/>
              </a:rPr>
              <a:t>Een</a:t>
            </a:r>
            <a:r>
              <a:rPr lang="en-IE" dirty="0">
                <a:solidFill>
                  <a:schemeClr val="bg1"/>
                </a:solidFill>
                <a:ea typeface="Times New Roman" panose="02020603050405020304" pitchFamily="18" charset="0"/>
              </a:rPr>
              <a:t> CSR Visie zorgt ervoor dat het </a:t>
            </a:r>
            <a:r>
              <a:rPr lang="en-IE" dirty="0" err="1">
                <a:solidFill>
                  <a:schemeClr val="bg1"/>
                </a:solidFill>
                <a:ea typeface="Times New Roman" panose="02020603050405020304" pitchFamily="18" charset="0"/>
              </a:rPr>
              <a:t>gedrag</a:t>
            </a:r>
            <a:r>
              <a:rPr lang="en-IE" dirty="0">
                <a:solidFill>
                  <a:schemeClr val="bg1"/>
                </a:solidFill>
                <a:ea typeface="Times New Roman" panose="02020603050405020304" pitchFamily="18" charset="0"/>
              </a:rPr>
              <a:t> van het bedrijf en dat van de mensen op een consistente manier is afgestemd op de CSR-</a:t>
            </a:r>
            <a:r>
              <a:rPr lang="en-IE" dirty="0" err="1">
                <a:solidFill>
                  <a:schemeClr val="bg1"/>
                </a:solidFill>
                <a:ea typeface="Times New Roman" panose="02020603050405020304" pitchFamily="18" charset="0"/>
              </a:rPr>
              <a:t>waarden</a:t>
            </a:r>
            <a:r>
              <a:rPr lang="en-IE" dirty="0">
                <a:solidFill>
                  <a:schemeClr val="bg1"/>
                </a:solidFill>
                <a:ea typeface="Times New Roman" panose="02020603050405020304" pitchFamily="18" charset="0"/>
              </a:rPr>
              <a:t>. </a:t>
            </a:r>
            <a:r>
              <a:rPr lang="en-IE" dirty="0"/>
              <a:t>De Visie </a:t>
            </a:r>
            <a:r>
              <a:rPr lang="en-IE" dirty="0" err="1"/>
              <a:t>verankert</a:t>
            </a:r>
            <a:r>
              <a:rPr lang="en-IE" dirty="0"/>
              <a:t> CSR-</a:t>
            </a:r>
            <a:r>
              <a:rPr lang="en-IE" dirty="0" err="1"/>
              <a:t>waarden</a:t>
            </a:r>
            <a:r>
              <a:rPr lang="en-IE" dirty="0"/>
              <a:t> in het hele bedrijf en bouwt zo aan het vertrouwen in de markt en de reputatie van het bedrijf in de ogen van klanten, belanghebbenden, partners en werknemers. </a:t>
            </a:r>
            <a:r>
              <a:rPr lang="en-IE" dirty="0">
                <a:solidFill>
                  <a:schemeClr val="bg1"/>
                </a:solidFill>
                <a:effectLst/>
                <a:ea typeface="Times New Roman" panose="02020603050405020304" pitchFamily="18" charset="0"/>
              </a:rPr>
              <a:t>Een andere kritische succesfactor voor het implementeren van de CSR Visie is de betrokkenheid en steun van het senior management, managers, leidinggevenden en de raad van bestuur. Deze betrokkenheid moet worden versterkt en ondersteund door HR, zodat zij het personeel kunnen betrekken en ondersteunen en kunnen zorgen voor de nodige </a:t>
            </a:r>
            <a:r>
              <a:rPr lang="en-IE" dirty="0">
                <a:solidFill>
                  <a:schemeClr val="bg1"/>
                </a:solidFill>
                <a:ea typeface="Times New Roman" panose="02020603050405020304" pitchFamily="18" charset="0"/>
              </a:rPr>
              <a:t>strategieën, </a:t>
            </a:r>
            <a:r>
              <a:rPr lang="en-IE" dirty="0">
                <a:solidFill>
                  <a:schemeClr val="bg1"/>
                </a:solidFill>
                <a:effectLst/>
                <a:ea typeface="Times New Roman" panose="02020603050405020304" pitchFamily="18" charset="0"/>
              </a:rPr>
              <a:t>beleidslijnen, vaardigheden, hulpmiddelen en stimulansen </a:t>
            </a:r>
            <a:r>
              <a:rPr lang="en-IE" dirty="0">
                <a:solidFill>
                  <a:schemeClr val="bg1"/>
                </a:solidFill>
                <a:ea typeface="Times New Roman" panose="02020603050405020304" pitchFamily="18" charset="0"/>
              </a:rPr>
              <a:t>voor werknemers</a:t>
            </a:r>
            <a:r>
              <a:rPr lang="en-IE" dirty="0">
                <a:solidFill>
                  <a:schemeClr val="bg1"/>
                </a:solidFill>
                <a:effectLst/>
                <a:ea typeface="Times New Roman" panose="02020603050405020304" pitchFamily="18" charset="0"/>
              </a:rPr>
              <a:t>. </a:t>
            </a:r>
            <a:endParaRPr lang="en-IE" dirty="0"/>
          </a:p>
        </p:txBody>
      </p:sp>
    </p:spTree>
    <p:extLst>
      <p:ext uri="{BB962C8B-B14F-4D97-AF65-F5344CB8AC3E}">
        <p14:creationId xmlns:p14="http://schemas.microsoft.com/office/powerpoint/2010/main" val="27344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4EC75A6-E73B-0F9F-D055-0B3851834AB4}"/>
              </a:ext>
            </a:extLst>
          </p:cNvPr>
          <p:cNvSpPr/>
          <p:nvPr/>
        </p:nvSpPr>
        <p:spPr>
          <a:xfrm>
            <a:off x="885775" y="854812"/>
            <a:ext cx="10887048" cy="591893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b="1" dirty="0">
                <a:solidFill>
                  <a:srgbClr val="027354"/>
                </a:solidFill>
                <a:effectLst/>
                <a:ea typeface="Times New Roman" panose="02020603050405020304" pitchFamily="18" charset="0"/>
                <a:cs typeface="Times New Roman" panose="02020603050405020304" pitchFamily="18" charset="0"/>
              </a:rPr>
              <a:t>Zoals we eerder hebben onderzocht, draait bedrijfswaarde steeds meer om immateriële zaken zoals goodwill, reputatie, vertrouwen, talent en intellectueel kapitaal, </a:t>
            </a:r>
            <a:r>
              <a:rPr lang="en-IE" b="1" dirty="0" err="1">
                <a:solidFill>
                  <a:srgbClr val="027354"/>
                </a:solidFill>
                <a:effectLst/>
                <a:ea typeface="Times New Roman" panose="02020603050405020304" pitchFamily="18" charset="0"/>
                <a:cs typeface="Times New Roman" panose="02020603050405020304" pitchFamily="18" charset="0"/>
              </a:rPr>
              <a:t>waardoor</a:t>
            </a:r>
            <a:r>
              <a:rPr lang="en-IE" b="1" dirty="0">
                <a:solidFill>
                  <a:srgbClr val="027354"/>
                </a:solidFill>
                <a:effectLst/>
                <a:ea typeface="Times New Roman" panose="02020603050405020304" pitchFamily="18" charset="0"/>
                <a:cs typeface="Times New Roman" panose="02020603050405020304" pitchFamily="18" charset="0"/>
              </a:rPr>
              <a:t> CSR een steeds belangrijkere overweging wordt.</a:t>
            </a:r>
          </a:p>
          <a:p>
            <a:endParaRPr lang="en-IE" dirty="0">
              <a:solidFill>
                <a:srgbClr val="262626"/>
              </a:solidFill>
              <a:effectLst/>
              <a:ea typeface="Times New Roman" panose="02020603050405020304" pitchFamily="18" charset="0"/>
              <a:cs typeface="Times New Roman" panose="02020603050405020304" pitchFamily="18" charset="0"/>
            </a:endParaRPr>
          </a:p>
          <a:p>
            <a:r>
              <a:rPr lang="en-IE" dirty="0">
                <a:solidFill>
                  <a:srgbClr val="262626"/>
                </a:solidFill>
                <a:effectLst/>
                <a:ea typeface="Times New Roman" panose="02020603050405020304" pitchFamily="18" charset="0"/>
                <a:cs typeface="Times New Roman" panose="02020603050405020304" pitchFamily="18" charset="0"/>
              </a:rPr>
              <a:t>Als belangrijke aanjager van </a:t>
            </a:r>
            <a:r>
              <a:rPr lang="en-IE" dirty="0" err="1">
                <a:solidFill>
                  <a:srgbClr val="262626"/>
                </a:solidFill>
                <a:effectLst/>
                <a:ea typeface="Times New Roman" panose="02020603050405020304" pitchFamily="18" charset="0"/>
                <a:cs typeface="Times New Roman" panose="02020603050405020304" pitchFamily="18" charset="0"/>
              </a:rPr>
              <a:t>duurzaam</a:t>
            </a:r>
            <a:r>
              <a:rPr lang="en-IE" dirty="0">
                <a:solidFill>
                  <a:srgbClr val="262626"/>
                </a:solidFill>
                <a:effectLst/>
                <a:ea typeface="Times New Roman" panose="02020603050405020304" pitchFamily="18" charset="0"/>
                <a:cs typeface="Times New Roman" panose="02020603050405020304" pitchFamily="18" charset="0"/>
              </a:rPr>
              <a:t> CSR hebben bedrijven HR nodig om werknemers te betrekken </a:t>
            </a:r>
            <a:r>
              <a:rPr lang="en-IE" dirty="0" err="1">
                <a:solidFill>
                  <a:srgbClr val="262626"/>
                </a:solidFill>
                <a:effectLst/>
                <a:ea typeface="Times New Roman" panose="02020603050405020304" pitchFamily="18" charset="0"/>
                <a:cs typeface="Times New Roman" panose="02020603050405020304" pitchFamily="18" charset="0"/>
              </a:rPr>
              <a:t>zodat</a:t>
            </a:r>
            <a:r>
              <a:rPr lang="en-IE" dirty="0">
                <a:solidFill>
                  <a:srgbClr val="262626"/>
                </a:solidFill>
                <a:effectLst/>
                <a:ea typeface="Times New Roman" panose="02020603050405020304" pitchFamily="18" charset="0"/>
                <a:cs typeface="Times New Roman" panose="02020603050405020304" pitchFamily="18" charset="0"/>
              </a:rPr>
              <a:t> CSR op elk niveau in het bedrijf kan worden geïntegreerd. Het niveau van de werknemers is een van de belangrijkste implementatieniveaus. HR helpt het mkb </a:t>
            </a:r>
            <a:r>
              <a:rPr lang="en-IE" dirty="0" err="1">
                <a:solidFill>
                  <a:srgbClr val="262626"/>
                </a:solidFill>
                <a:effectLst/>
                <a:ea typeface="Times New Roman" panose="02020603050405020304" pitchFamily="18" charset="0"/>
                <a:cs typeface="Times New Roman" panose="02020603050405020304" pitchFamily="18" charset="0"/>
              </a:rPr>
              <a:t>zijn</a:t>
            </a:r>
            <a:r>
              <a:rPr lang="en-IE" dirty="0">
                <a:solidFill>
                  <a:srgbClr val="262626"/>
                </a:solidFill>
                <a:effectLst/>
                <a:ea typeface="Times New Roman" panose="02020603050405020304" pitchFamily="18" charset="0"/>
                <a:cs typeface="Times New Roman" panose="02020603050405020304" pitchFamily="18" charset="0"/>
              </a:rPr>
              <a:t> CSR-</a:t>
            </a:r>
            <a:r>
              <a:rPr lang="en-IE" dirty="0" err="1">
                <a:solidFill>
                  <a:srgbClr val="262626"/>
                </a:solidFill>
                <a:effectLst/>
                <a:ea typeface="Times New Roman" panose="02020603050405020304" pitchFamily="18" charset="0"/>
                <a:cs typeface="Times New Roman" panose="02020603050405020304" pitchFamily="18" charset="0"/>
              </a:rPr>
              <a:t>doelstellingen</a:t>
            </a:r>
            <a:r>
              <a:rPr lang="en-IE" dirty="0">
                <a:solidFill>
                  <a:srgbClr val="262626"/>
                </a:solidFill>
                <a:effectLst/>
                <a:ea typeface="Times New Roman" panose="02020603050405020304" pitchFamily="18" charset="0"/>
                <a:cs typeface="Times New Roman" panose="02020603050405020304" pitchFamily="18" charset="0"/>
              </a:rPr>
              <a:t> te bereiken (via zijn mensen, d.w.z. werknemers, managers, </a:t>
            </a:r>
            <a:r>
              <a:rPr lang="en-IE" dirty="0">
                <a:solidFill>
                  <a:srgbClr val="262626"/>
                </a:solidFill>
                <a:ea typeface="Times New Roman" panose="02020603050405020304" pitchFamily="18" charset="0"/>
                <a:cs typeface="Times New Roman" panose="02020603050405020304" pitchFamily="18" charset="0"/>
              </a:rPr>
              <a:t>directeuren, enz.) </a:t>
            </a:r>
            <a:r>
              <a:rPr lang="en-IE" dirty="0">
                <a:solidFill>
                  <a:srgbClr val="262626"/>
                </a:solidFill>
                <a:effectLst/>
                <a:ea typeface="Times New Roman" panose="02020603050405020304" pitchFamily="18" charset="0"/>
                <a:cs typeface="Times New Roman" panose="02020603050405020304" pitchFamily="18" charset="0"/>
              </a:rPr>
              <a:t>en vast te houden aan </a:t>
            </a:r>
            <a:r>
              <a:rPr lang="en-IE" dirty="0" err="1">
                <a:solidFill>
                  <a:srgbClr val="262626"/>
                </a:solidFill>
                <a:effectLst/>
                <a:ea typeface="Times New Roman" panose="02020603050405020304" pitchFamily="18" charset="0"/>
                <a:cs typeface="Times New Roman" panose="02020603050405020304" pitchFamily="18" charset="0"/>
              </a:rPr>
              <a:t>zijn</a:t>
            </a:r>
            <a:r>
              <a:rPr lang="en-IE" dirty="0">
                <a:solidFill>
                  <a:srgbClr val="262626"/>
                </a:solidFill>
                <a:effectLst/>
                <a:ea typeface="Times New Roman" panose="02020603050405020304" pitchFamily="18" charset="0"/>
                <a:cs typeface="Times New Roman" panose="02020603050405020304" pitchFamily="18" charset="0"/>
              </a:rPr>
              <a:t> CSR-</a:t>
            </a:r>
            <a:r>
              <a:rPr lang="en-IE" dirty="0" err="1">
                <a:solidFill>
                  <a:srgbClr val="262626"/>
                </a:solidFill>
                <a:effectLst/>
                <a:ea typeface="Times New Roman" panose="02020603050405020304" pitchFamily="18" charset="0"/>
                <a:cs typeface="Times New Roman" panose="02020603050405020304" pitchFamily="18" charset="0"/>
              </a:rPr>
              <a:t>beginselen</a:t>
            </a:r>
            <a:r>
              <a:rPr lang="en-IE" dirty="0">
                <a:solidFill>
                  <a:srgbClr val="262626"/>
                </a:solidFill>
                <a:effectLst/>
                <a:ea typeface="Times New Roman" panose="02020603050405020304" pitchFamily="18" charset="0"/>
                <a:cs typeface="Times New Roman" panose="02020603050405020304" pitchFamily="18" charset="0"/>
              </a:rPr>
              <a:t> die consistent zijn met de strategische bedrijfsrichting. Alles minder dan volledige bedrijfsintegratie, vooral bij werknemers, zal uiteindelijk </a:t>
            </a:r>
            <a:r>
              <a:rPr lang="en-IE" dirty="0">
                <a:solidFill>
                  <a:srgbClr val="262626"/>
                </a:solidFill>
                <a:ea typeface="Times New Roman" panose="02020603050405020304" pitchFamily="18" charset="0"/>
                <a:cs typeface="Times New Roman" panose="02020603050405020304" pitchFamily="18" charset="0"/>
              </a:rPr>
              <a:t>leiden tot </a:t>
            </a:r>
            <a:r>
              <a:rPr lang="en-IE" dirty="0">
                <a:solidFill>
                  <a:srgbClr val="262626"/>
                </a:solidFill>
                <a:effectLst/>
                <a:ea typeface="Times New Roman" panose="02020603050405020304" pitchFamily="18" charset="0"/>
                <a:cs typeface="Times New Roman" panose="02020603050405020304" pitchFamily="18" charset="0"/>
              </a:rPr>
              <a:t>negativiteit en wantrouwen en tot reputatieschade omdat er een kloof is tussen visie, uitvoering en activiteiten. </a:t>
            </a:r>
          </a:p>
          <a:p>
            <a:endParaRPr lang="en-IE" dirty="0">
              <a:solidFill>
                <a:srgbClr val="262626"/>
              </a:solidFill>
              <a:ea typeface="Calibri" panose="020F0502020204030204" pitchFamily="34" charset="0"/>
              <a:cs typeface="Times New Roman" panose="02020603050405020304" pitchFamily="18" charset="0"/>
            </a:endParaRPr>
          </a:p>
          <a:p>
            <a:r>
              <a:rPr lang="en-IE" b="1" dirty="0">
                <a:solidFill>
                  <a:srgbClr val="027354"/>
                </a:solidFill>
                <a:effectLst/>
                <a:ea typeface="Calibri" panose="020F0502020204030204" pitchFamily="34" charset="0"/>
                <a:cs typeface="Times New Roman" panose="02020603050405020304" pitchFamily="18" charset="0"/>
              </a:rPr>
              <a:t>Hoe HR CSR-</a:t>
            </a:r>
            <a:r>
              <a:rPr lang="en-IE" b="1" dirty="0" err="1">
                <a:solidFill>
                  <a:srgbClr val="027354"/>
                </a:solidFill>
                <a:effectLst/>
                <a:ea typeface="Calibri" panose="020F0502020204030204" pitchFamily="34" charset="0"/>
                <a:cs typeface="Times New Roman" panose="02020603050405020304" pitchFamily="18" charset="0"/>
              </a:rPr>
              <a:t>hulpmiddelen</a:t>
            </a:r>
            <a:r>
              <a:rPr lang="en-IE" b="1" dirty="0">
                <a:solidFill>
                  <a:srgbClr val="027354"/>
                </a:solidFill>
                <a:effectLst/>
                <a:ea typeface="Calibri" panose="020F0502020204030204" pitchFamily="34" charset="0"/>
                <a:cs typeface="Times New Roman" panose="02020603050405020304" pitchFamily="18" charset="0"/>
              </a:rPr>
              <a:t> en -ondersteuning eruit zien....</a:t>
            </a:r>
          </a:p>
          <a:p>
            <a:pPr>
              <a:lnSpc>
                <a:spcPct val="100000"/>
              </a:lnSpc>
              <a:spcBef>
                <a:spcPts val="0"/>
              </a:spcBef>
            </a:pPr>
            <a:r>
              <a:rPr lang="en-IE" b="1" i="1" dirty="0">
                <a:solidFill>
                  <a:srgbClr val="262626"/>
                </a:solidFill>
                <a:effectLst/>
                <a:ea typeface="Times New Roman" panose="02020603050405020304" pitchFamily="18" charset="0"/>
                <a:cs typeface="Times New Roman" panose="02020603050405020304" pitchFamily="18" charset="0"/>
              </a:rPr>
              <a:t>Developing the Global Leader of Tomorrow</a:t>
            </a:r>
            <a:r>
              <a:rPr lang="en-IE" b="1" dirty="0">
                <a:solidFill>
                  <a:srgbClr val="262626"/>
                </a:solidFill>
                <a:effectLst/>
                <a:ea typeface="Times New Roman" panose="02020603050405020304" pitchFamily="18" charset="0"/>
                <a:cs typeface="Times New Roman" panose="02020603050405020304" pitchFamily="18" charset="0"/>
              </a:rPr>
              <a:t>, merkte op dat </a:t>
            </a:r>
            <a:r>
              <a:rPr lang="en-IE" i="1" dirty="0">
                <a:solidFill>
                  <a:srgbClr val="262626"/>
                </a:solidFill>
                <a:effectLst/>
                <a:ea typeface="Times New Roman" panose="02020603050405020304" pitchFamily="18" charset="0"/>
                <a:cs typeface="Times New Roman" panose="02020603050405020304" pitchFamily="18" charset="0"/>
              </a:rPr>
              <a:t>"een reeks HR-hendels belangrijk zijn voor het ontwikkelen van [CSR] bedrijfscapaciteiten: het opbouwen van deze kennis en vaardigheden door middel van leiderschapsontwikkelingsprogramma's, carrièreontwikkelingsplanning, opvolgingsplanning, prestatiebeheer, en stimuleringssystemen en competentiekaders, en het zoeken naar deze kennis en vaardigheden bij het werven van nieuw talent in de organisatie". </a:t>
            </a:r>
            <a:r>
              <a:rPr lang="en-IE" dirty="0">
                <a:solidFill>
                  <a:srgbClr val="262626"/>
                </a:solidFill>
                <a:effectLst/>
                <a:ea typeface="Times New Roman" panose="02020603050405020304" pitchFamily="18" charset="0"/>
                <a:cs typeface="Times New Roman" panose="02020603050405020304" pitchFamily="18" charset="0"/>
              </a:rPr>
              <a:t>(Ashridge, 2008, p. 10).</a:t>
            </a:r>
            <a:endParaRPr lang="en-IE" dirty="0">
              <a:solidFill>
                <a:srgbClr val="262626"/>
              </a:solidFill>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B4E66E8-C8D9-DA6E-1DBF-98A0DFC7E561}"/>
              </a:ext>
            </a:extLst>
          </p:cNvPr>
          <p:cNvSpPr>
            <a:spLocks noGrp="1"/>
          </p:cNvSpPr>
          <p:nvPr>
            <p:ph type="body" sz="quarter" idx="13"/>
          </p:nvPr>
        </p:nvSpPr>
        <p:spPr>
          <a:xfrm>
            <a:off x="1172277" y="84248"/>
            <a:ext cx="10600546" cy="953429"/>
          </a:xfrm>
        </p:spPr>
        <p:txBody>
          <a:bodyPr anchor="ctr">
            <a:normAutofit/>
          </a:bodyPr>
          <a:lstStyle/>
          <a:p>
            <a:pPr algn="ctr"/>
            <a:r>
              <a:rPr lang="en-IE" sz="3600" b="1" dirty="0">
                <a:solidFill>
                  <a:srgbClr val="027354"/>
                </a:solidFill>
              </a:rPr>
              <a:t>HR CSR beschermt bedrijfswaarden</a:t>
            </a:r>
            <a:endParaRPr lang="en-IE" dirty="0">
              <a:solidFill>
                <a:srgbClr val="027354"/>
              </a:solidFill>
            </a:endParaRPr>
          </a:p>
        </p:txBody>
      </p:sp>
    </p:spTree>
    <p:extLst>
      <p:ext uri="{BB962C8B-B14F-4D97-AF65-F5344CB8AC3E}">
        <p14:creationId xmlns:p14="http://schemas.microsoft.com/office/powerpoint/2010/main" val="184385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386427-666B-4A51-DCF2-640B6F8BC721}"/>
              </a:ext>
            </a:extLst>
          </p:cNvPr>
          <p:cNvSpPr>
            <a:spLocks noGrp="1"/>
          </p:cNvSpPr>
          <p:nvPr>
            <p:ph type="body" sz="quarter" idx="13"/>
          </p:nvPr>
        </p:nvSpPr>
        <p:spPr>
          <a:xfrm>
            <a:off x="685641" y="446049"/>
            <a:ext cx="4745003" cy="3278388"/>
          </a:xfrm>
        </p:spPr>
        <p:txBody>
          <a:bodyPr>
            <a:normAutofit fontScale="55000" lnSpcReduction="20000"/>
          </a:bodyPr>
          <a:lstStyle/>
          <a:p>
            <a:r>
              <a:rPr lang="en-IE" sz="6500" dirty="0"/>
              <a:t>CASE STUDIE - TEG, Ierland</a:t>
            </a:r>
          </a:p>
          <a:p>
            <a:endParaRPr lang="en-IE" dirty="0"/>
          </a:p>
          <a:p>
            <a:r>
              <a:rPr lang="en-IE" sz="36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rPr>
              <a:t>Is een </a:t>
            </a:r>
            <a:r>
              <a:rPr lang="en-GB" sz="36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rPr>
              <a:t>toonaangevend Iers engineeringbedrijf dat levert aan de farmaceutische, biofarmaceutische en luchtvaartsector. </a:t>
            </a:r>
          </a:p>
          <a:p>
            <a:endParaRPr lang="en-GB" sz="36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endParaRPr>
          </a:p>
          <a:p>
            <a:r>
              <a:rPr lang="en-GB" sz="3600" b="0" i="0" u="none" strike="noStrike" cap="none" spc="0" baseline="0" dirty="0">
                <a:ln>
                  <a:noFill/>
                </a:ln>
                <a:uFillTx/>
                <a:latin typeface="Calibri" panose="020F0502020204030204" pitchFamily="34" charset="0"/>
                <a:ea typeface="+mn-ea"/>
                <a:cs typeface="Calibri" panose="020F0502020204030204" pitchFamily="34" charset="0"/>
                <a:sym typeface="Helvetica Light"/>
                <a:hlinkClick r:id="rId2">
                  <a:extLst>
                    <a:ext uri="{A12FA001-AC4F-418D-AE19-62706E023703}">
                      <ahyp:hlinkClr xmlns:ahyp="http://schemas.microsoft.com/office/drawing/2018/hyperlinkcolor" val="tx"/>
                    </a:ext>
                  </a:extLst>
                </a:hlinkClick>
              </a:rPr>
              <a:t>https://teg.com/ </a:t>
            </a:r>
            <a:endParaRPr lang="en-GB" sz="3600" b="0" i="0" u="none" strike="noStrike" cap="none" spc="0" baseline="0" dirty="0">
              <a:ln>
                <a:noFill/>
              </a:ln>
              <a:uFillTx/>
              <a:latin typeface="Calibri" panose="020F0502020204030204" pitchFamily="34" charset="0"/>
              <a:ea typeface="+mn-ea"/>
              <a:cs typeface="Calibri" panose="020F0502020204030204" pitchFamily="34" charset="0"/>
              <a:sym typeface="Helvetica Light"/>
            </a:endParaRPr>
          </a:p>
          <a:p>
            <a:endParaRPr lang="en-GB" sz="36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endParaRPr>
          </a:p>
          <a:p>
            <a:r>
              <a:rPr lang="en-GB" sz="3600" b="1"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hlinkClick r:id="rId3">
                  <a:extLst>
                    <a:ext uri="{A12FA001-AC4F-418D-AE19-62706E023703}">
                      <ahyp:hlinkClr xmlns:ahyp="http://schemas.microsoft.com/office/drawing/2018/hyperlinkcolor" val="tx"/>
                    </a:ext>
                  </a:extLst>
                </a:hlinkClick>
              </a:rPr>
              <a:t>TEG CSR- en duurzaamheidsstrategie</a:t>
            </a:r>
            <a:endParaRPr lang="en-IE" dirty="0"/>
          </a:p>
        </p:txBody>
      </p:sp>
      <p:sp>
        <p:nvSpPr>
          <p:cNvPr id="7" name="Text Placeholder 6">
            <a:extLst>
              <a:ext uri="{FF2B5EF4-FFF2-40B4-BE49-F238E27FC236}">
                <a16:creationId xmlns:a16="http://schemas.microsoft.com/office/drawing/2014/main" id="{C385A02B-B6EA-8D0B-50CE-4CBAB762C878}"/>
              </a:ext>
            </a:extLst>
          </p:cNvPr>
          <p:cNvSpPr>
            <a:spLocks noGrp="1"/>
          </p:cNvSpPr>
          <p:nvPr>
            <p:ph type="body" sz="quarter" idx="14"/>
          </p:nvPr>
        </p:nvSpPr>
        <p:spPr>
          <a:xfrm>
            <a:off x="393117" y="4062370"/>
            <a:ext cx="11611314" cy="2795630"/>
          </a:xfrm>
          <a:solidFill>
            <a:schemeClr val="bg1"/>
          </a:solidFill>
        </p:spPr>
        <p:txBody>
          <a:bodyPr/>
          <a:lstStyle/>
          <a:p>
            <a:r>
              <a:rPr lang="en-IE" sz="1800" dirty="0">
                <a:sym typeface="Helvetica Light"/>
              </a:rPr>
              <a:t>Elk jaar </a:t>
            </a:r>
            <a:r>
              <a:rPr lang="en-IE" sz="1800" dirty="0" err="1">
                <a:sym typeface="Helvetica Light"/>
              </a:rPr>
              <a:t>biedt</a:t>
            </a:r>
            <a:r>
              <a:rPr lang="en-IE" sz="1800" dirty="0">
                <a:sym typeface="Helvetica Light"/>
              </a:rPr>
              <a:t> </a:t>
            </a:r>
            <a:r>
              <a:rPr lang="en-IE" sz="1800" dirty="0">
                <a:sym typeface="Helvetica Light"/>
                <a:hlinkClick r:id="rId4"/>
              </a:rPr>
              <a:t>TEG </a:t>
            </a:r>
            <a:r>
              <a:rPr lang="en-IE" sz="1800" dirty="0">
                <a:sym typeface="Helvetica Light"/>
              </a:rPr>
              <a:t>een intensief </a:t>
            </a:r>
            <a:r>
              <a:rPr lang="en-IE" sz="1800" dirty="0" err="1">
                <a:sym typeface="Helvetica Light"/>
              </a:rPr>
              <a:t>vierjarig</a:t>
            </a:r>
            <a:r>
              <a:rPr lang="en-IE" sz="1800" dirty="0">
                <a:sym typeface="Helvetica Light"/>
              </a:rPr>
              <a:t> </a:t>
            </a:r>
            <a:r>
              <a:rPr lang="en-IE" sz="1800" dirty="0">
                <a:sym typeface="Helvetica Light"/>
                <a:hlinkClick r:id="rId5"/>
              </a:rPr>
              <a:t>Leerlingenprogramma in de </a:t>
            </a:r>
            <a:r>
              <a:rPr lang="en-IE" sz="1800" dirty="0" err="1">
                <a:sym typeface="Helvetica Light"/>
                <a:hlinkClick r:id="rId5"/>
              </a:rPr>
              <a:t>Gereedschapmakerij</a:t>
            </a:r>
            <a:r>
              <a:rPr lang="en-IE" sz="1800" dirty="0">
                <a:sym typeface="Helvetica Light"/>
              </a:rPr>
              <a:t>.  Ze hebben </a:t>
            </a:r>
            <a:r>
              <a:rPr lang="en-IE" sz="1800" dirty="0" err="1">
                <a:sym typeface="Helvetica Light"/>
              </a:rPr>
              <a:t>een</a:t>
            </a:r>
            <a:r>
              <a:rPr lang="en-IE" sz="1800" dirty="0">
                <a:sym typeface="Helvetica Light"/>
              </a:rPr>
              <a:t> </a:t>
            </a:r>
            <a:r>
              <a:rPr lang="en-IE" sz="1800" dirty="0">
                <a:sym typeface="Helvetica Light"/>
                <a:hlinkClick r:id="rId5"/>
              </a:rPr>
              <a:t>6-jarig programma voor hoger onderwijs </a:t>
            </a:r>
            <a:r>
              <a:rPr lang="en-IE" sz="1800" dirty="0" err="1">
                <a:sym typeface="Helvetica Light"/>
                <a:hlinkClick r:id="rId5"/>
              </a:rPr>
              <a:t>voor</a:t>
            </a:r>
            <a:r>
              <a:rPr lang="en-IE" sz="1800" dirty="0">
                <a:sym typeface="Helvetica Light"/>
                <a:hlinkClick r:id="rId5"/>
              </a:rPr>
              <a:t> </a:t>
            </a:r>
            <a:r>
              <a:rPr lang="en-IE" sz="1800" dirty="0">
                <a:sym typeface="Helvetica Light"/>
              </a:rPr>
              <a:t>schoolverlaters waar studenten kunnen verdienen terwijl ze leren. TEG werkt samen met plaatselijke hogescholen zodat werknemers de ondersteuning krijgen die ze nodig hebben, bijv. IT Sligo. Ook mensen met een sociale uitkering worden uitgenodigd voor het leerprogramma. </a:t>
            </a:r>
            <a:r>
              <a:rPr lang="en-IE" sz="1800" dirty="0">
                <a:sym typeface="Helvetica Light"/>
                <a:hlinkClick r:id="rId3"/>
              </a:rPr>
              <a:t>Diversiteit: </a:t>
            </a:r>
            <a:r>
              <a:rPr lang="en-IE" sz="1800" dirty="0">
                <a:sym typeface="Helvetica Light"/>
              </a:rPr>
              <a:t>TEG moedigt ook vrouwen aan om bij hun bedrijf te komen werken, maar dit is moeilijk gebleken in de sector. </a:t>
            </a:r>
            <a:r>
              <a:rPr lang="en-GB" sz="1800" dirty="0">
                <a:sym typeface="Helvetica Light"/>
              </a:rPr>
              <a:t>Van de 86 werknemers zijn er slechts vier vrouw, waarvan er één een belangrijke rol speelt in het engineeringontwerpteam. Om een goede balans tussen werk en privéleven te bevorderen, biedt TEG </a:t>
            </a:r>
            <a:r>
              <a:rPr lang="en-GB" sz="1800" dirty="0" err="1">
                <a:sym typeface="Helvetica Light"/>
                <a:hlinkClick r:id="rId3"/>
              </a:rPr>
              <a:t>flexibiliteit</a:t>
            </a:r>
            <a:r>
              <a:rPr lang="en-GB" sz="1800" dirty="0">
                <a:sym typeface="Helvetica Light"/>
                <a:hlinkClick r:id="rId3"/>
              </a:rPr>
              <a:t> </a:t>
            </a:r>
            <a:r>
              <a:rPr lang="en-GB" sz="1800" dirty="0">
                <a:sym typeface="Helvetica Light"/>
              </a:rPr>
              <a:t>in het geval van familiekwesties. Werknemers kunnen van ploegendienst wisselen om </a:t>
            </a:r>
            <a:r>
              <a:rPr lang="en-GB" sz="1800" dirty="0" err="1">
                <a:sym typeface="Helvetica Light"/>
              </a:rPr>
              <a:t>veranderingen</a:t>
            </a:r>
            <a:r>
              <a:rPr lang="en-GB" sz="1800" dirty="0">
                <a:sym typeface="Helvetica Light"/>
              </a:rPr>
              <a:t> </a:t>
            </a:r>
            <a:r>
              <a:rPr lang="en-US" sz="1800" dirty="0"/>
              <a:t>...</a:t>
            </a:r>
            <a:r>
              <a:rPr lang="en-US" sz="1800" dirty="0">
                <a:hlinkClick r:id="rId6"/>
              </a:rPr>
              <a:t>bekijk de </a:t>
            </a:r>
            <a:r>
              <a:rPr lang="en-US" sz="1800" dirty="0" err="1">
                <a:hlinkClick r:id="rId6"/>
              </a:rPr>
              <a:t>volledige</a:t>
            </a:r>
            <a:r>
              <a:rPr lang="en-US" sz="1800" dirty="0">
                <a:hlinkClick r:id="rId6"/>
              </a:rPr>
              <a:t> </a:t>
            </a:r>
            <a:r>
              <a:rPr lang="en-US" sz="1800" dirty="0" err="1">
                <a:hlinkClick r:id="rId6"/>
              </a:rPr>
              <a:t>casestudy</a:t>
            </a:r>
            <a:endParaRPr lang="en-IE" sz="1800" dirty="0">
              <a:sym typeface="Helvetica Light"/>
            </a:endParaRPr>
          </a:p>
          <a:p>
            <a:endParaRPr lang="en-IE" sz="1800" dirty="0"/>
          </a:p>
        </p:txBody>
      </p:sp>
      <p:sp>
        <p:nvSpPr>
          <p:cNvPr id="8" name="Picture Placeholder 7">
            <a:extLst>
              <a:ext uri="{FF2B5EF4-FFF2-40B4-BE49-F238E27FC236}">
                <a16:creationId xmlns:a16="http://schemas.microsoft.com/office/drawing/2014/main" id="{5056E219-0D06-FB11-A408-2B3FB412E6FA}"/>
              </a:ext>
            </a:extLst>
          </p:cNvPr>
          <p:cNvSpPr>
            <a:spLocks noGrp="1"/>
          </p:cNvSpPr>
          <p:nvPr>
            <p:ph type="pic" sz="quarter" idx="19"/>
          </p:nvPr>
        </p:nvSpPr>
        <p:spPr/>
      </p:sp>
      <p:pic>
        <p:nvPicPr>
          <p:cNvPr id="2050" name="Picture 2" descr="Home - TEG">
            <a:extLst>
              <a:ext uri="{FF2B5EF4-FFF2-40B4-BE49-F238E27FC236}">
                <a16:creationId xmlns:a16="http://schemas.microsoft.com/office/drawing/2014/main" id="{D9B75796-6B48-C3A3-3C0E-997CE7ED304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b="9023"/>
          <a:stretch/>
        </p:blipFill>
        <p:spPr bwMode="auto">
          <a:xfrm>
            <a:off x="5629274" y="-1"/>
            <a:ext cx="6562725" cy="39968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rish Flag Very Small Reflective Decal Sticker Ireland | eBay">
            <a:extLst>
              <a:ext uri="{FF2B5EF4-FFF2-40B4-BE49-F238E27FC236}">
                <a16:creationId xmlns:a16="http://schemas.microsoft.com/office/drawing/2014/main" id="{8278DA27-F963-72C8-09A5-2E46D611FEC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59844" y="0"/>
            <a:ext cx="1801917" cy="11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679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80FBF4-B564-41BD-095D-F34CC4D46D68}"/>
              </a:ext>
            </a:extLst>
          </p:cNvPr>
          <p:cNvSpPr>
            <a:spLocks noGrp="1"/>
          </p:cNvSpPr>
          <p:nvPr>
            <p:ph type="body" sz="quarter" idx="15"/>
          </p:nvPr>
        </p:nvSpPr>
        <p:spPr/>
        <p:txBody>
          <a:bodyPr>
            <a:noAutofit/>
          </a:bodyPr>
          <a:lstStyle/>
          <a:p>
            <a:r>
              <a:rPr lang="en-IE" sz="4400" b="1" dirty="0"/>
              <a:t>Stap 2 </a:t>
            </a:r>
            <a:r>
              <a:rPr lang="en-IE" sz="4400" dirty="0"/>
              <a:t>Gedragscodes voor werknemers</a:t>
            </a:r>
          </a:p>
        </p:txBody>
      </p:sp>
      <p:pic>
        <p:nvPicPr>
          <p:cNvPr id="6" name="Picture Placeholder 5" descr="A picture containing text, person&#10;&#10;Description automatically generated">
            <a:extLst>
              <a:ext uri="{FF2B5EF4-FFF2-40B4-BE49-F238E27FC236}">
                <a16:creationId xmlns:a16="http://schemas.microsoft.com/office/drawing/2014/main" id="{CCC1A6E0-7BD1-CD8F-2AB3-ADAFE16C534D}"/>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8538" b="18538"/>
          <a:stretch>
            <a:fillRect/>
          </a:stretch>
        </p:blipFill>
        <p:spPr/>
      </p:pic>
    </p:spTree>
    <p:extLst>
      <p:ext uri="{BB962C8B-B14F-4D97-AF65-F5344CB8AC3E}">
        <p14:creationId xmlns:p14="http://schemas.microsoft.com/office/powerpoint/2010/main" val="120987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7CC77F-0ABD-718C-60BC-ACFB72A5932A}"/>
              </a:ext>
            </a:extLst>
          </p:cNvPr>
          <p:cNvSpPr>
            <a:spLocks noGrp="1"/>
          </p:cNvSpPr>
          <p:nvPr>
            <p:ph type="body" sz="quarter" idx="13"/>
          </p:nvPr>
        </p:nvSpPr>
        <p:spPr>
          <a:xfrm>
            <a:off x="1100086" y="613851"/>
            <a:ext cx="10600546" cy="953429"/>
          </a:xfrm>
        </p:spPr>
        <p:txBody>
          <a:bodyPr/>
          <a:lstStyle/>
          <a:p>
            <a:r>
              <a:rPr lang="en-IE" sz="3600" b="1" dirty="0">
                <a:solidFill>
                  <a:srgbClr val="027354"/>
                </a:solidFill>
                <a:effectLst/>
                <a:ea typeface="Times New Roman" panose="02020603050405020304" pitchFamily="18" charset="0"/>
                <a:cs typeface="Times New Roman" panose="02020603050405020304" pitchFamily="18" charset="0"/>
              </a:rPr>
              <a:t>Stap 2: Gedragscodes voor werknemers</a:t>
            </a:r>
            <a:endParaRPr lang="en-IE" sz="3600" dirty="0">
              <a:solidFill>
                <a:srgbClr val="027354"/>
              </a:solidFill>
              <a:effectLst/>
              <a:ea typeface="Calibri" panose="020F0502020204030204" pitchFamily="34" charset="0"/>
              <a:cs typeface="Times New Roman" panose="02020603050405020304" pitchFamily="18" charset="0"/>
            </a:endParaRPr>
          </a:p>
          <a:p>
            <a:endParaRPr lang="en-IE" dirty="0"/>
          </a:p>
        </p:txBody>
      </p:sp>
      <p:sp>
        <p:nvSpPr>
          <p:cNvPr id="5" name="Text Placeholder 4">
            <a:extLst>
              <a:ext uri="{FF2B5EF4-FFF2-40B4-BE49-F238E27FC236}">
                <a16:creationId xmlns:a16="http://schemas.microsoft.com/office/drawing/2014/main" id="{14837DB4-6460-D4EC-1B40-AAE33AAE87BF}"/>
              </a:ext>
            </a:extLst>
          </p:cNvPr>
          <p:cNvSpPr>
            <a:spLocks noGrp="1"/>
          </p:cNvSpPr>
          <p:nvPr>
            <p:ph type="body" sz="quarter" idx="14"/>
          </p:nvPr>
        </p:nvSpPr>
        <p:spPr>
          <a:xfrm>
            <a:off x="802481" y="1262480"/>
            <a:ext cx="10587038" cy="3995320"/>
          </a:xfrm>
        </p:spPr>
        <p:txBody>
          <a:bodyPr/>
          <a:lstStyle/>
          <a:p>
            <a:pPr marL="342900" indent="-342900">
              <a:buFont typeface="Wingdings" panose="05000000000000000000" pitchFamily="2" charset="2"/>
              <a:buChar char="v"/>
            </a:pPr>
            <a:r>
              <a:rPr lang="en-IE" sz="2000" b="1" dirty="0">
                <a:solidFill>
                  <a:srgbClr val="027354"/>
                </a:solidFill>
                <a:effectLst/>
                <a:ea typeface="Times New Roman" panose="02020603050405020304" pitchFamily="18" charset="0"/>
                <a:cs typeface="Times New Roman" panose="02020603050405020304" pitchFamily="18" charset="0"/>
              </a:rPr>
              <a:t>HR is doorgaans verantwoordelijk voor het opstellen en implementeren van gedragscodes voor werknemers</a:t>
            </a:r>
            <a:r>
              <a:rPr lang="en-IE" sz="2000" b="1" dirty="0">
                <a:solidFill>
                  <a:srgbClr val="40B894"/>
                </a:solidFill>
                <a:effectLst/>
                <a:ea typeface="Times New Roman" panose="02020603050405020304" pitchFamily="18" charset="0"/>
                <a:cs typeface="Times New Roman" panose="02020603050405020304" pitchFamily="18" charset="0"/>
              </a:rPr>
              <a:t>. </a:t>
            </a:r>
            <a:r>
              <a:rPr lang="en-IE" sz="2000" dirty="0">
                <a:solidFill>
                  <a:srgbClr val="333333"/>
                </a:solidFill>
                <a:effectLst/>
                <a:ea typeface="Times New Roman" panose="02020603050405020304" pitchFamily="18" charset="0"/>
                <a:cs typeface="Times New Roman" panose="02020603050405020304" pitchFamily="18" charset="0"/>
              </a:rPr>
              <a:t>Dit zijn de gedragsnormen die van werknemers worden verwacht om ervoor te zorgen dat het bedrijf effectief, open en verantwoordelijk is en werknemers een productieve en ondersteunende relatie hebben met andere werknemers, vrijwilligers en andere mensen met wie ze omgaan.  Het is een van de zeldzame documenten waaraan alle werknemers gebonden zijn en waarmee ze in contact komen. </a:t>
            </a:r>
          </a:p>
          <a:p>
            <a:pPr marL="342900" indent="-342900">
              <a:buFont typeface="Wingdings" panose="05000000000000000000" pitchFamily="2" charset="2"/>
              <a:buChar char="v"/>
            </a:pPr>
            <a:r>
              <a:rPr lang="en-IE" sz="2000" b="1" dirty="0">
                <a:solidFill>
                  <a:srgbClr val="D0756E"/>
                </a:solidFill>
                <a:ea typeface="Times New Roman" panose="02020603050405020304" pitchFamily="18" charset="0"/>
                <a:cs typeface="Times New Roman" panose="02020603050405020304" pitchFamily="18" charset="0"/>
              </a:rPr>
              <a:t>HR-managers </a:t>
            </a:r>
            <a:r>
              <a:rPr lang="en-IE" sz="2000" b="1" dirty="0" err="1">
                <a:solidFill>
                  <a:srgbClr val="D0756E"/>
                </a:solidFill>
                <a:ea typeface="Times New Roman" panose="02020603050405020304" pitchFamily="18" charset="0"/>
                <a:cs typeface="Times New Roman" panose="02020603050405020304" pitchFamily="18" charset="0"/>
              </a:rPr>
              <a:t>kunnen</a:t>
            </a:r>
            <a:r>
              <a:rPr lang="en-IE" sz="2000" b="1" dirty="0">
                <a:solidFill>
                  <a:srgbClr val="D0756E"/>
                </a:solidFill>
                <a:ea typeface="Times New Roman" panose="02020603050405020304" pitchFamily="18" charset="0"/>
                <a:cs typeface="Times New Roman" panose="02020603050405020304" pitchFamily="18" charset="0"/>
              </a:rPr>
              <a:t> CSR-</a:t>
            </a:r>
            <a:r>
              <a:rPr lang="en-IE" sz="2000" b="1" dirty="0" err="1">
                <a:solidFill>
                  <a:srgbClr val="D0756E"/>
                </a:solidFill>
                <a:ea typeface="Times New Roman" panose="02020603050405020304" pitchFamily="18" charset="0"/>
                <a:cs typeface="Times New Roman" panose="02020603050405020304" pitchFamily="18" charset="0"/>
              </a:rPr>
              <a:t>bedrijfsprincipes</a:t>
            </a:r>
            <a:r>
              <a:rPr lang="en-IE" sz="2000" b="1" dirty="0">
                <a:solidFill>
                  <a:srgbClr val="D0756E"/>
                </a:solidFill>
                <a:ea typeface="Times New Roman" panose="02020603050405020304" pitchFamily="18" charset="0"/>
                <a:cs typeface="Times New Roman" panose="02020603050405020304" pitchFamily="18" charset="0"/>
              </a:rPr>
              <a:t> opnemen in de gedragscode voor werknemers</a:t>
            </a:r>
            <a:r>
              <a:rPr lang="en-IE" sz="2000" dirty="0">
                <a:solidFill>
                  <a:srgbClr val="333333"/>
                </a:solidFill>
                <a:ea typeface="Times New Roman" panose="02020603050405020304" pitchFamily="18" charset="0"/>
                <a:cs typeface="Times New Roman" panose="02020603050405020304" pitchFamily="18" charset="0"/>
              </a:rPr>
              <a:t>, waarbij alle medewerkers zich moeten houden aan een </a:t>
            </a:r>
            <a:r>
              <a:rPr lang="en-IE" sz="2000" dirty="0" err="1">
                <a:solidFill>
                  <a:srgbClr val="333333"/>
                </a:solidFill>
                <a:ea typeface="Times New Roman" panose="02020603050405020304" pitchFamily="18" charset="0"/>
                <a:cs typeface="Times New Roman" panose="02020603050405020304" pitchFamily="18" charset="0"/>
              </a:rPr>
              <a:t>ethische</a:t>
            </a:r>
            <a:r>
              <a:rPr lang="en-IE" sz="2000" dirty="0">
                <a:solidFill>
                  <a:srgbClr val="333333"/>
                </a:solidFill>
                <a:ea typeface="Times New Roman" panose="02020603050405020304" pitchFamily="18" charset="0"/>
                <a:cs typeface="Times New Roman" panose="02020603050405020304" pitchFamily="18" charset="0"/>
              </a:rPr>
              <a:t> CSR-</a:t>
            </a:r>
            <a:r>
              <a:rPr lang="en-IE" sz="2000" dirty="0" err="1">
                <a:solidFill>
                  <a:srgbClr val="333333"/>
                </a:solidFill>
                <a:ea typeface="Times New Roman" panose="02020603050405020304" pitchFamily="18" charset="0"/>
                <a:cs typeface="Times New Roman" panose="02020603050405020304" pitchFamily="18" charset="0"/>
              </a:rPr>
              <a:t>cultuur</a:t>
            </a:r>
            <a:r>
              <a:rPr lang="en-IE" sz="2000" dirty="0">
                <a:solidFill>
                  <a:srgbClr val="333333"/>
                </a:solidFill>
                <a:ea typeface="Times New Roman" panose="02020603050405020304" pitchFamily="18" charset="0"/>
                <a:cs typeface="Times New Roman" panose="02020603050405020304" pitchFamily="18" charset="0"/>
              </a:rPr>
              <a:t> binnen het bedrijf. Werknemers tekenen voor 100% naleving van de </a:t>
            </a:r>
            <a:r>
              <a:rPr lang="en-IE" sz="2000" dirty="0" err="1">
                <a:solidFill>
                  <a:srgbClr val="333333"/>
                </a:solidFill>
                <a:ea typeface="Times New Roman" panose="02020603050405020304" pitchFamily="18" charset="0"/>
                <a:cs typeface="Times New Roman" panose="02020603050405020304" pitchFamily="18" charset="0"/>
              </a:rPr>
              <a:t>ethische</a:t>
            </a:r>
            <a:r>
              <a:rPr lang="en-IE" sz="2000" dirty="0">
                <a:solidFill>
                  <a:srgbClr val="333333"/>
                </a:solidFill>
                <a:ea typeface="Times New Roman" panose="02020603050405020304" pitchFamily="18" charset="0"/>
                <a:cs typeface="Times New Roman" panose="02020603050405020304" pitchFamily="18" charset="0"/>
              </a:rPr>
              <a:t> CSR-</a:t>
            </a:r>
            <a:r>
              <a:rPr lang="en-IE" sz="2000" dirty="0" err="1">
                <a:solidFill>
                  <a:srgbClr val="333333"/>
                </a:solidFill>
                <a:ea typeface="Times New Roman" panose="02020603050405020304" pitchFamily="18" charset="0"/>
                <a:cs typeface="Times New Roman" panose="02020603050405020304" pitchFamily="18" charset="0"/>
              </a:rPr>
              <a:t>waarden</a:t>
            </a:r>
            <a:r>
              <a:rPr lang="en-IE" sz="2000" dirty="0">
                <a:solidFill>
                  <a:srgbClr val="333333"/>
                </a:solidFill>
                <a:ea typeface="Times New Roman" panose="02020603050405020304" pitchFamily="18" charset="0"/>
                <a:cs typeface="Times New Roman" panose="02020603050405020304" pitchFamily="18" charset="0"/>
              </a:rPr>
              <a:t> van het bedrijf. </a:t>
            </a:r>
          </a:p>
          <a:p>
            <a:pPr marL="342900" indent="-342900">
              <a:buFont typeface="Wingdings" panose="05000000000000000000" pitchFamily="2" charset="2"/>
              <a:buChar char="v"/>
            </a:pPr>
            <a:r>
              <a:rPr lang="en-IE" sz="2000" b="1" dirty="0">
                <a:solidFill>
                  <a:srgbClr val="E78631"/>
                </a:solidFill>
                <a:effectLst/>
                <a:ea typeface="Times New Roman" panose="02020603050405020304" pitchFamily="18" charset="0"/>
                <a:cs typeface="Times New Roman" panose="02020603050405020304" pitchFamily="18" charset="0"/>
              </a:rPr>
              <a:t>Dit document geeft formeel uitdrukking aan en informeert </a:t>
            </a:r>
            <a:r>
              <a:rPr lang="en-IE" sz="2000" b="1" dirty="0">
                <a:solidFill>
                  <a:srgbClr val="E78631"/>
                </a:solidFill>
                <a:ea typeface="Times New Roman" panose="02020603050405020304" pitchFamily="18" charset="0"/>
                <a:cs typeface="Times New Roman" panose="02020603050405020304" pitchFamily="18" charset="0"/>
              </a:rPr>
              <a:t>werknemers vanaf het begin over </a:t>
            </a:r>
            <a:r>
              <a:rPr lang="en-IE" sz="2000" b="1" dirty="0">
                <a:solidFill>
                  <a:srgbClr val="E78631"/>
                </a:solidFill>
                <a:effectLst/>
                <a:ea typeface="Times New Roman" panose="02020603050405020304" pitchFamily="18" charset="0"/>
                <a:cs typeface="Times New Roman" panose="02020603050405020304" pitchFamily="18" charset="0"/>
              </a:rPr>
              <a:t>de inzet van het bedrijf voor op sociale en milieuaspecten gebaseerde besluitvorming en waarden. </a:t>
            </a:r>
            <a:r>
              <a:rPr lang="en-IE" sz="2000" dirty="0">
                <a:solidFill>
                  <a:srgbClr val="333333"/>
                </a:solidFill>
                <a:effectLst/>
                <a:ea typeface="Times New Roman" panose="02020603050405020304" pitchFamily="18" charset="0"/>
                <a:cs typeface="Times New Roman" panose="02020603050405020304" pitchFamily="18" charset="0"/>
              </a:rPr>
              <a:t>Als zodanig is het een belangrijk instrument voor de culturele integratie van CSR-</a:t>
            </a:r>
            <a:r>
              <a:rPr lang="en-IE" sz="2000" dirty="0" err="1">
                <a:solidFill>
                  <a:srgbClr val="333333"/>
                </a:solidFill>
                <a:effectLst/>
                <a:ea typeface="Times New Roman" panose="02020603050405020304" pitchFamily="18" charset="0"/>
                <a:cs typeface="Times New Roman" panose="02020603050405020304" pitchFamily="18" charset="0"/>
              </a:rPr>
              <a:t>normen</a:t>
            </a:r>
            <a:r>
              <a:rPr lang="en-IE" sz="2000" dirty="0">
                <a:solidFill>
                  <a:srgbClr val="333333"/>
                </a:solidFill>
                <a:effectLst/>
                <a:ea typeface="Times New Roman" panose="02020603050405020304" pitchFamily="18" charset="0"/>
                <a:cs typeface="Times New Roman" panose="02020603050405020304" pitchFamily="18" charset="0"/>
              </a:rPr>
              <a:t> in het MKB. Het is belangrijk om termen te definiëren die misschien niet bekend of volledig begrepen zijn, zoals "duurzaamheid" </a:t>
            </a:r>
            <a:r>
              <a:rPr lang="en-IE" sz="2000" dirty="0" err="1">
                <a:solidFill>
                  <a:srgbClr val="333333"/>
                </a:solidFill>
                <a:effectLst/>
                <a:ea typeface="Times New Roman" panose="02020603050405020304" pitchFamily="18" charset="0"/>
                <a:cs typeface="Times New Roman" panose="02020603050405020304" pitchFamily="18" charset="0"/>
              </a:rPr>
              <a:t>en</a:t>
            </a:r>
            <a:r>
              <a:rPr lang="en-IE" sz="2000" dirty="0">
                <a:solidFill>
                  <a:srgbClr val="333333"/>
                </a:solidFill>
                <a:effectLst/>
                <a:ea typeface="Times New Roman" panose="02020603050405020304" pitchFamily="18" charset="0"/>
                <a:cs typeface="Times New Roman" panose="02020603050405020304" pitchFamily="18" charset="0"/>
              </a:rPr>
              <a:t> "CSR", en wat dit voor het bedrijf betekent. Ook moet met voorbeelden duidelijk worden uitgelegd </a:t>
            </a:r>
            <a:r>
              <a:rPr lang="en-IE" sz="2000" dirty="0" err="1">
                <a:solidFill>
                  <a:srgbClr val="333333"/>
                </a:solidFill>
                <a:effectLst/>
                <a:ea typeface="Times New Roman" panose="02020603050405020304" pitchFamily="18" charset="0"/>
                <a:cs typeface="Times New Roman" panose="02020603050405020304" pitchFamily="18" charset="0"/>
              </a:rPr>
              <a:t>welke</a:t>
            </a:r>
            <a:r>
              <a:rPr lang="en-IE" sz="2000" dirty="0">
                <a:solidFill>
                  <a:srgbClr val="333333"/>
                </a:solidFill>
                <a:effectLst/>
                <a:ea typeface="Times New Roman" panose="02020603050405020304" pitchFamily="18" charset="0"/>
                <a:cs typeface="Times New Roman" panose="02020603050405020304" pitchFamily="18" charset="0"/>
              </a:rPr>
              <a:t> CSR- en gedragsnormen van werknemers worden verwacht. </a:t>
            </a:r>
            <a:endParaRPr lang="en-IE" sz="2000" dirty="0">
              <a:effectLst/>
              <a:ea typeface="Calibri" panose="020F0502020204030204" pitchFamily="34" charset="0"/>
              <a:cs typeface="Times New Roman" panose="02020603050405020304" pitchFamily="18" charset="0"/>
            </a:endParaRPr>
          </a:p>
          <a:p>
            <a:endParaRPr lang="en-IE" sz="2000" dirty="0"/>
          </a:p>
        </p:txBody>
      </p:sp>
    </p:spTree>
    <p:extLst>
      <p:ext uri="{BB962C8B-B14F-4D97-AF65-F5344CB8AC3E}">
        <p14:creationId xmlns:p14="http://schemas.microsoft.com/office/powerpoint/2010/main" val="43177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t="751" b="751"/>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4082955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1988E6-4C28-E6A9-830F-17260841B175}"/>
              </a:ext>
            </a:extLst>
          </p:cNvPr>
          <p:cNvSpPr>
            <a:spLocks noGrp="1"/>
          </p:cNvSpPr>
          <p:nvPr>
            <p:ph type="body" sz="quarter" idx="13"/>
          </p:nvPr>
        </p:nvSpPr>
        <p:spPr>
          <a:xfrm>
            <a:off x="726815" y="646688"/>
            <a:ext cx="10045960" cy="953429"/>
          </a:xfrm>
        </p:spPr>
        <p:txBody>
          <a:bodyPr>
            <a:normAutofit/>
          </a:bodyPr>
          <a:lstStyle/>
          <a:p>
            <a:r>
              <a:rPr lang="en-IE" dirty="0"/>
              <a:t>Hoe ziet dit eruit? Milieu Voorbeeld</a:t>
            </a:r>
          </a:p>
        </p:txBody>
      </p:sp>
      <p:sp>
        <p:nvSpPr>
          <p:cNvPr id="5" name="Text Placeholder 4">
            <a:extLst>
              <a:ext uri="{FF2B5EF4-FFF2-40B4-BE49-F238E27FC236}">
                <a16:creationId xmlns:a16="http://schemas.microsoft.com/office/drawing/2014/main" id="{42794C03-C445-1389-0E6B-BD9D8A16ACC1}"/>
              </a:ext>
            </a:extLst>
          </p:cNvPr>
          <p:cNvSpPr>
            <a:spLocks noGrp="1"/>
          </p:cNvSpPr>
          <p:nvPr>
            <p:ph type="body" sz="quarter" idx="14"/>
          </p:nvPr>
        </p:nvSpPr>
        <p:spPr>
          <a:xfrm>
            <a:off x="841286" y="1272005"/>
            <a:ext cx="10509427" cy="3079983"/>
          </a:xfrm>
        </p:spPr>
        <p:txBody>
          <a:bodyPr/>
          <a:lstStyle/>
          <a:p>
            <a:r>
              <a:rPr lang="en-IE" dirty="0">
                <a:effectLst/>
                <a:ea typeface="Times New Roman" panose="02020603050405020304" pitchFamily="18" charset="0"/>
                <a:cs typeface="Times New Roman" panose="02020603050405020304" pitchFamily="18" charset="0"/>
              </a:rPr>
              <a:t>HR kan een aantal onderdelen opnemen in haar Business Conduct Policy, bijv, </a:t>
            </a:r>
          </a:p>
          <a:p>
            <a:r>
              <a:rPr lang="en-IE" dirty="0">
                <a:effectLst/>
                <a:ea typeface="Times New Roman" panose="02020603050405020304" pitchFamily="18" charset="0"/>
                <a:cs typeface="Times New Roman" panose="02020603050405020304" pitchFamily="18" charset="0"/>
              </a:rPr>
              <a:t>Een die betrekking heeft op milieu, gezondheid en veiligheid (EHS). HR kan een EHS-beleidsverklaring opstellen waarin werknemers worden gemandateerd om te voldoen aan EHS-beleid, inclusief het voorkomen van vervuiling aan de bron, het ontwikkelen van producten die een minimaal effect hebben op het milieu, het werken aan energie-efficiëntie en het opnemen van de juiste veiligheids- en gezondheidsoverwegingen in dagelijkse taken en zakelijke beslissingen. </a:t>
            </a:r>
          </a:p>
          <a:p>
            <a:endParaRPr lang="en-IE" dirty="0">
              <a:effectLst/>
              <a:ea typeface="Times New Roman" panose="02020603050405020304" pitchFamily="18" charset="0"/>
              <a:cs typeface="Times New Roman" panose="02020603050405020304" pitchFamily="18" charset="0"/>
            </a:endParaRPr>
          </a:p>
          <a:p>
            <a:r>
              <a:rPr lang="en-IE" dirty="0">
                <a:effectLst/>
                <a:ea typeface="Times New Roman" panose="02020603050405020304" pitchFamily="18" charset="0"/>
                <a:cs typeface="Times New Roman" panose="02020603050405020304" pitchFamily="18" charset="0"/>
              </a:rPr>
              <a:t>Het kan werknemers waarschuwen om </a:t>
            </a:r>
            <a:r>
              <a:rPr lang="en-IE" i="1" dirty="0">
                <a:effectLst/>
                <a:ea typeface="Times New Roman" panose="02020603050405020304" pitchFamily="18" charset="0"/>
                <a:cs typeface="Times New Roman" panose="02020603050405020304" pitchFamily="18" charset="0"/>
              </a:rPr>
              <a:t>"gemiste kansen om vervuiling te voorkomen en afval te verminderen; gemiste kansen om de energie-efficiëntie te verbeteren; onveilige activiteiten en werkomstandigheden; en leveranciers, externe fabrikanten en dienstverleners die de waarden op het gebied van milieu, gezondheid en veiligheid (bedrijfsnaam) niet delen" te </a:t>
            </a:r>
            <a:r>
              <a:rPr lang="en-IE" dirty="0">
                <a:effectLst/>
                <a:ea typeface="Times New Roman" panose="02020603050405020304" pitchFamily="18" charset="0"/>
                <a:cs typeface="Times New Roman" panose="02020603050405020304" pitchFamily="18" charset="0"/>
              </a:rPr>
              <a:t>vermijden</a:t>
            </a:r>
            <a:r>
              <a:rPr lang="en-IE" i="1" dirty="0">
                <a:effectLst/>
                <a:ea typeface="Times New Roman" panose="02020603050405020304" pitchFamily="18" charset="0"/>
                <a:cs typeface="Times New Roman" panose="02020603050405020304" pitchFamily="18" charset="0"/>
              </a:rPr>
              <a:t>.</a:t>
            </a:r>
            <a:endParaRPr lang="en-IE" i="1" dirty="0">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17229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1438A8-7D94-93CB-0E8E-CA8BA378F9E2}"/>
              </a:ext>
            </a:extLst>
          </p:cNvPr>
          <p:cNvSpPr>
            <a:spLocks noGrp="1"/>
          </p:cNvSpPr>
          <p:nvPr>
            <p:ph type="body" sz="quarter" idx="15"/>
          </p:nvPr>
        </p:nvSpPr>
        <p:spPr>
          <a:xfrm>
            <a:off x="3175537" y="722727"/>
            <a:ext cx="8568788" cy="1346703"/>
          </a:xfrm>
        </p:spPr>
        <p:txBody>
          <a:bodyPr>
            <a:normAutofit/>
          </a:bodyPr>
          <a:lstStyle/>
          <a:p>
            <a:r>
              <a:rPr lang="en-IE" sz="4000" b="1" dirty="0"/>
              <a:t>Stap 3 </a:t>
            </a:r>
            <a:r>
              <a:rPr lang="en-IE" sz="3600" dirty="0"/>
              <a:t>Werkplekplanning en werving</a:t>
            </a:r>
          </a:p>
        </p:txBody>
      </p:sp>
      <p:pic>
        <p:nvPicPr>
          <p:cNvPr id="20" name="Picture Placeholder 19" descr="A group of people sitting around a table&#10;&#10;Description automatically generated with medium confidence">
            <a:extLst>
              <a:ext uri="{FF2B5EF4-FFF2-40B4-BE49-F238E27FC236}">
                <a16:creationId xmlns:a16="http://schemas.microsoft.com/office/drawing/2014/main" id="{5B7B37D3-0A3E-110F-E430-DE83B1810687}"/>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28704" b="8372"/>
          <a:stretch/>
        </p:blipFill>
        <p:spPr>
          <a:xfrm>
            <a:off x="1358900" y="2069433"/>
            <a:ext cx="8991600" cy="3773228"/>
          </a:xfrm>
        </p:spPr>
      </p:pic>
    </p:spTree>
    <p:extLst>
      <p:ext uri="{BB962C8B-B14F-4D97-AF65-F5344CB8AC3E}">
        <p14:creationId xmlns:p14="http://schemas.microsoft.com/office/powerpoint/2010/main" val="420623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189B5316-77B6-65EC-645B-59FE7B6A9D56}"/>
              </a:ext>
            </a:extLst>
          </p:cNvPr>
          <p:cNvSpPr>
            <a:spLocks noGrp="1"/>
          </p:cNvSpPr>
          <p:nvPr>
            <p:ph type="body" sz="quarter" idx="13"/>
          </p:nvPr>
        </p:nvSpPr>
        <p:spPr>
          <a:xfrm>
            <a:off x="1100086" y="222862"/>
            <a:ext cx="10600546" cy="953429"/>
          </a:xfrm>
        </p:spPr>
        <p:txBody>
          <a:bodyPr/>
          <a:lstStyle/>
          <a:p>
            <a:pPr algn="ctr"/>
            <a:r>
              <a:rPr lang="en-IE" sz="3600" b="1" dirty="0">
                <a:solidFill>
                  <a:srgbClr val="027354"/>
                </a:solidFill>
                <a:effectLst/>
                <a:ea typeface="Times New Roman" panose="02020603050405020304" pitchFamily="18" charset="0"/>
                <a:cs typeface="Times New Roman" panose="02020603050405020304" pitchFamily="18" charset="0"/>
              </a:rPr>
              <a:t>Stap 3: Werkplekplanning en werving</a:t>
            </a:r>
            <a:endParaRPr lang="en-IE" sz="3600" dirty="0">
              <a:solidFill>
                <a:srgbClr val="027354"/>
              </a:solidFill>
              <a:effectLst/>
              <a:ea typeface="Calibri" panose="020F0502020204030204" pitchFamily="34" charset="0"/>
              <a:cs typeface="Times New Roman" panose="02020603050405020304" pitchFamily="18" charset="0"/>
            </a:endParaRPr>
          </a:p>
          <a:p>
            <a:pPr algn="ctr"/>
            <a:endParaRPr lang="en-IE" dirty="0"/>
          </a:p>
        </p:txBody>
      </p:sp>
      <p:sp>
        <p:nvSpPr>
          <p:cNvPr id="4" name="Rectangle: Rounded Corners 3">
            <a:extLst>
              <a:ext uri="{FF2B5EF4-FFF2-40B4-BE49-F238E27FC236}">
                <a16:creationId xmlns:a16="http://schemas.microsoft.com/office/drawing/2014/main" id="{7E143FE2-9D72-7E50-31C6-FAB702DE1174}"/>
              </a:ext>
            </a:extLst>
          </p:cNvPr>
          <p:cNvSpPr/>
          <p:nvPr/>
        </p:nvSpPr>
        <p:spPr>
          <a:xfrm>
            <a:off x="881426" y="932891"/>
            <a:ext cx="10429147" cy="5601723"/>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65"/>
              </a:spcAft>
            </a:pPr>
            <a:r>
              <a:rPr lang="en-IE" sz="2000" b="1" dirty="0">
                <a:solidFill>
                  <a:schemeClr val="bg1"/>
                </a:solidFill>
                <a:effectLst/>
                <a:ea typeface="Times New Roman" panose="02020603050405020304" pitchFamily="18" charset="0"/>
                <a:cs typeface="Times New Roman" panose="02020603050405020304" pitchFamily="18" charset="0"/>
              </a:rPr>
              <a:t>De wereld verandert en dat betekent dat bedrijven en werknemers moeten volgen om duurzaam te zijn. </a:t>
            </a:r>
            <a:r>
              <a:rPr lang="en-IE" sz="2000" dirty="0">
                <a:solidFill>
                  <a:schemeClr val="bg1"/>
                </a:solidFill>
                <a:effectLst/>
                <a:ea typeface="Times New Roman" panose="02020603050405020304" pitchFamily="18" charset="0"/>
                <a:cs typeface="Times New Roman" panose="02020603050405020304" pitchFamily="18" charset="0"/>
              </a:rPr>
              <a:t>De nieuwe "groene economie" betekent dat de markt verandert en dat bedrijven nieuwe of aanvullende competenties en vaardigheden nodig hebben om hun CSR-transformatie te ondersteunen.</a:t>
            </a:r>
            <a:endParaRPr lang="en-IE" sz="2000" dirty="0">
              <a:solidFill>
                <a:schemeClr val="bg1"/>
              </a:solidFill>
              <a:ea typeface="Times New Roman" panose="02020603050405020304" pitchFamily="18" charset="0"/>
              <a:cs typeface="Times New Roman" panose="02020603050405020304" pitchFamily="18" charset="0"/>
            </a:endParaRPr>
          </a:p>
          <a:p>
            <a:pPr>
              <a:lnSpc>
                <a:spcPct val="107000"/>
              </a:lnSpc>
              <a:spcAft>
                <a:spcPts val="865"/>
              </a:spcAft>
            </a:pPr>
            <a:r>
              <a:rPr lang="en-IE" sz="2000" dirty="0">
                <a:solidFill>
                  <a:schemeClr val="bg1"/>
                </a:solidFill>
                <a:effectLst/>
                <a:ea typeface="Times New Roman" panose="02020603050405020304" pitchFamily="18" charset="0"/>
                <a:cs typeface="Times New Roman" panose="02020603050405020304" pitchFamily="18" charset="0"/>
              </a:rPr>
              <a:t>Voor </a:t>
            </a:r>
            <a:r>
              <a:rPr lang="en-IE" sz="2000" dirty="0">
                <a:solidFill>
                  <a:schemeClr val="bg1"/>
                </a:solidFill>
                <a:ea typeface="Times New Roman" panose="02020603050405020304" pitchFamily="18" charset="0"/>
                <a:cs typeface="Times New Roman" panose="02020603050405020304" pitchFamily="18" charset="0"/>
              </a:rPr>
              <a:t>een KMO </a:t>
            </a:r>
            <a:r>
              <a:rPr lang="en-IE" sz="2000" dirty="0">
                <a:solidFill>
                  <a:schemeClr val="bg1"/>
                </a:solidFill>
                <a:effectLst/>
                <a:ea typeface="Times New Roman" panose="02020603050405020304" pitchFamily="18" charset="0"/>
                <a:cs typeface="Times New Roman" panose="02020603050405020304" pitchFamily="18" charset="0"/>
              </a:rPr>
              <a:t>bestaat dit uit het evalueren van bestaande vaardigheden en competenties op het gebied van CSR die </a:t>
            </a:r>
            <a:r>
              <a:rPr lang="en-IE" sz="2000" dirty="0">
                <a:solidFill>
                  <a:schemeClr val="bg1"/>
                </a:solidFill>
                <a:ea typeface="Times New Roman" panose="02020603050405020304" pitchFamily="18" charset="0"/>
                <a:cs typeface="Times New Roman" panose="02020603050405020304" pitchFamily="18" charset="0"/>
              </a:rPr>
              <a:t>het bedrijf </a:t>
            </a:r>
            <a:r>
              <a:rPr lang="en-IE" sz="2000" dirty="0">
                <a:solidFill>
                  <a:schemeClr val="bg1"/>
                </a:solidFill>
                <a:effectLst/>
                <a:ea typeface="Times New Roman" panose="02020603050405020304" pitchFamily="18" charset="0"/>
                <a:cs typeface="Times New Roman" panose="02020603050405020304" pitchFamily="18" charset="0"/>
              </a:rPr>
              <a:t>nodig heeft </a:t>
            </a:r>
            <a:r>
              <a:rPr lang="en-IE" sz="2000" dirty="0">
                <a:solidFill>
                  <a:schemeClr val="bg1"/>
                </a:solidFill>
                <a:ea typeface="Times New Roman" panose="02020603050405020304" pitchFamily="18" charset="0"/>
                <a:cs typeface="Times New Roman" panose="02020603050405020304" pitchFamily="18" charset="0"/>
              </a:rPr>
              <a:t>om te functioneren als een bedrijf dat bijdraagt aan een </a:t>
            </a:r>
            <a:r>
              <a:rPr lang="en-IE" sz="2000" dirty="0">
                <a:solidFill>
                  <a:schemeClr val="bg1"/>
                </a:solidFill>
                <a:effectLst/>
                <a:ea typeface="Times New Roman" panose="02020603050405020304" pitchFamily="18" charset="0"/>
                <a:cs typeface="Times New Roman" panose="02020603050405020304" pitchFamily="18" charset="0"/>
              </a:rPr>
              <a:t>duurzame economie, milieu en samenleving. Deze vaardigheden zullen de KMO helpen om </a:t>
            </a:r>
            <a:r>
              <a:rPr lang="en-IE" sz="2000" dirty="0">
                <a:solidFill>
                  <a:schemeClr val="bg1"/>
                </a:solidFill>
                <a:ea typeface="Times New Roman" panose="02020603050405020304" pitchFamily="18" charset="0"/>
                <a:cs typeface="Times New Roman" panose="02020603050405020304" pitchFamily="18" charset="0"/>
              </a:rPr>
              <a:t>sociale, ecologische en economische uitdagingen in de eigen organisatie te helpen voorkomen of minimaliseren en uiteindelijk bij te dragen aan de algemene wereldwijde oorzaak, zoals </a:t>
            </a:r>
            <a:r>
              <a:rPr lang="en-IE" sz="2000" dirty="0">
                <a:solidFill>
                  <a:schemeClr val="bg1"/>
                </a:solidFill>
                <a:effectLst/>
                <a:ea typeface="Times New Roman" panose="02020603050405020304" pitchFamily="18" charset="0"/>
                <a:cs typeface="Times New Roman" panose="02020603050405020304" pitchFamily="18" charset="0"/>
              </a:rPr>
              <a:t>schaarste van hulpbronnen en energie, armoede onder mensen, aantasting van het milieu, verandering van negatief maatschappelijk </a:t>
            </a:r>
            <a:r>
              <a:rPr lang="en-IE" sz="2000" dirty="0" err="1">
                <a:solidFill>
                  <a:schemeClr val="bg1"/>
                </a:solidFill>
                <a:effectLst/>
                <a:ea typeface="Times New Roman" panose="02020603050405020304" pitchFamily="18" charset="0"/>
                <a:cs typeface="Times New Roman" panose="02020603050405020304" pitchFamily="18" charset="0"/>
              </a:rPr>
              <a:t>gedrag </a:t>
            </a:r>
            <a:r>
              <a:rPr lang="en-IE" sz="2000" dirty="0">
                <a:solidFill>
                  <a:schemeClr val="bg1"/>
                </a:solidFill>
                <a:effectLst/>
                <a:ea typeface="Times New Roman" panose="02020603050405020304" pitchFamily="18" charset="0"/>
                <a:cs typeface="Times New Roman" panose="02020603050405020304" pitchFamily="18" charset="0"/>
              </a:rPr>
              <a:t>en verwachtingen van de overheid. </a:t>
            </a:r>
          </a:p>
          <a:p>
            <a:pPr>
              <a:lnSpc>
                <a:spcPct val="107000"/>
              </a:lnSpc>
              <a:spcAft>
                <a:spcPts val="865"/>
              </a:spcAft>
            </a:pPr>
            <a:r>
              <a:rPr lang="en-IE" sz="2000" b="1" dirty="0">
                <a:solidFill>
                  <a:schemeClr val="bg1"/>
                </a:solidFill>
                <a:effectLst/>
                <a:ea typeface="Times New Roman" panose="02020603050405020304" pitchFamily="18" charset="0"/>
                <a:cs typeface="Times New Roman" panose="02020603050405020304" pitchFamily="18" charset="0"/>
              </a:rPr>
              <a:t>Voorbeelden van CSR-</a:t>
            </a:r>
            <a:r>
              <a:rPr lang="en-IE" sz="2000" b="1" dirty="0" err="1">
                <a:solidFill>
                  <a:schemeClr val="bg1"/>
                </a:solidFill>
                <a:effectLst/>
                <a:ea typeface="Times New Roman" panose="02020603050405020304" pitchFamily="18" charset="0"/>
                <a:cs typeface="Times New Roman" panose="02020603050405020304" pitchFamily="18" charset="0"/>
              </a:rPr>
              <a:t>competenties</a:t>
            </a:r>
            <a:r>
              <a:rPr lang="en-IE" sz="2000" b="1" dirty="0">
                <a:solidFill>
                  <a:schemeClr val="bg1"/>
                </a:solidFill>
                <a:effectLst/>
                <a:ea typeface="Times New Roman" panose="02020603050405020304" pitchFamily="18" charset="0"/>
                <a:cs typeface="Times New Roman" panose="02020603050405020304" pitchFamily="18" charset="0"/>
              </a:rPr>
              <a:t> en -vaardigheden </a:t>
            </a:r>
            <a:r>
              <a:rPr lang="en-IE" sz="2000" dirty="0">
                <a:solidFill>
                  <a:schemeClr val="bg1"/>
                </a:solidFill>
                <a:effectLst/>
                <a:ea typeface="Times New Roman" panose="02020603050405020304" pitchFamily="18" charset="0"/>
                <a:cs typeface="Times New Roman" panose="02020603050405020304" pitchFamily="18" charset="0"/>
              </a:rPr>
              <a:t>zijn </a:t>
            </a:r>
            <a:r>
              <a:rPr lang="en-IE" sz="2000" b="0" dirty="0">
                <a:solidFill>
                  <a:schemeClr val="bg1"/>
                </a:solidFill>
                <a:effectLst/>
                <a:ea typeface="Times New Roman" panose="02020603050405020304" pitchFamily="18" charset="0"/>
                <a:cs typeface="Times New Roman" panose="02020603050405020304" pitchFamily="18" charset="0"/>
              </a:rPr>
              <a:t>verantwoordelijkheid en eigenaarschap, tijd- en deadlinebeheer, praktische probleemoplossing en beoordelingsvermogen, communicatie, coaching en samenwerken met anderen.</a:t>
            </a:r>
            <a:endParaRPr lang="en-IE" sz="2000" dirty="0">
              <a:solidFill>
                <a:schemeClr val="bg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886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94F1DF-941A-96DB-D1A8-45DF40BCE51E}"/>
              </a:ext>
            </a:extLst>
          </p:cNvPr>
          <p:cNvSpPr>
            <a:spLocks noGrp="1"/>
          </p:cNvSpPr>
          <p:nvPr>
            <p:ph type="body" sz="quarter" idx="15"/>
          </p:nvPr>
        </p:nvSpPr>
        <p:spPr>
          <a:xfrm>
            <a:off x="307475" y="1222278"/>
            <a:ext cx="3557722" cy="699673"/>
          </a:xfrm>
        </p:spPr>
        <p:txBody>
          <a:bodyPr>
            <a:noAutofit/>
          </a:bodyPr>
          <a:lstStyle/>
          <a:p>
            <a:r>
              <a:rPr lang="en-IE" dirty="0"/>
              <a:t>Strategisch denken</a:t>
            </a:r>
          </a:p>
        </p:txBody>
      </p:sp>
      <p:sp>
        <p:nvSpPr>
          <p:cNvPr id="7" name="Text Placeholder 6">
            <a:extLst>
              <a:ext uri="{FF2B5EF4-FFF2-40B4-BE49-F238E27FC236}">
                <a16:creationId xmlns:a16="http://schemas.microsoft.com/office/drawing/2014/main" id="{CA5EA5EF-AB21-F5F5-1A9A-EC4C81D24C9B}"/>
              </a:ext>
            </a:extLst>
          </p:cNvPr>
          <p:cNvSpPr>
            <a:spLocks noGrp="1"/>
          </p:cNvSpPr>
          <p:nvPr>
            <p:ph type="body" sz="quarter" idx="25"/>
          </p:nvPr>
        </p:nvSpPr>
        <p:spPr>
          <a:xfrm>
            <a:off x="300583" y="1617928"/>
            <a:ext cx="3790391" cy="699673"/>
          </a:xfrm>
        </p:spPr>
        <p:txBody>
          <a:bodyPr>
            <a:noAutofit/>
          </a:bodyPr>
          <a:lstStyle/>
          <a:p>
            <a:r>
              <a:rPr lang="en-GB" sz="1800" b="0" i="0" dirty="0">
                <a:solidFill>
                  <a:srgbClr val="111111"/>
                </a:solidFill>
                <a:effectLst/>
              </a:rPr>
              <a:t>Dit zorgt ervoor dat u het </a:t>
            </a:r>
            <a:r>
              <a:rPr lang="en-GB" sz="1800" b="0" i="0" dirty="0" err="1">
                <a:solidFill>
                  <a:srgbClr val="111111"/>
                </a:solidFill>
                <a:effectLst/>
              </a:rPr>
              <a:t>grotere</a:t>
            </a:r>
            <a:r>
              <a:rPr lang="en-GB" sz="1800" b="0" i="0" dirty="0">
                <a:solidFill>
                  <a:srgbClr val="111111"/>
                </a:solidFill>
                <a:effectLst/>
              </a:rPr>
              <a:t> CSR-</a:t>
            </a:r>
            <a:r>
              <a:rPr lang="en-GB" sz="1800" b="0" i="0" dirty="0" err="1">
                <a:solidFill>
                  <a:srgbClr val="111111"/>
                </a:solidFill>
                <a:effectLst/>
              </a:rPr>
              <a:t>plaatje</a:t>
            </a:r>
            <a:r>
              <a:rPr lang="en-GB" sz="1800" b="0" i="0" dirty="0">
                <a:solidFill>
                  <a:srgbClr val="111111"/>
                </a:solidFill>
                <a:effectLst/>
              </a:rPr>
              <a:t> ziet en helpt u innovatief te zijn door de juiste vragen te stellen, alle betrokken effecten in overweging te nemen en bereid te zijn uzelf uit te dagen en verschillende ideeën te omarmen. </a:t>
            </a:r>
            <a:r>
              <a:rPr lang="en-GB" sz="1800" dirty="0">
                <a:solidFill>
                  <a:srgbClr val="111111"/>
                </a:solidFill>
              </a:rPr>
              <a:t>Een </a:t>
            </a:r>
            <a:r>
              <a:rPr lang="en-GB" sz="1800" dirty="0" err="1">
                <a:solidFill>
                  <a:srgbClr val="111111"/>
                </a:solidFill>
              </a:rPr>
              <a:t>goede</a:t>
            </a:r>
            <a:r>
              <a:rPr lang="en-GB" sz="1800" dirty="0">
                <a:solidFill>
                  <a:srgbClr val="111111"/>
                </a:solidFill>
              </a:rPr>
              <a:t> CSR-</a:t>
            </a:r>
            <a:r>
              <a:rPr lang="en-GB" sz="1800" dirty="0" err="1">
                <a:solidFill>
                  <a:srgbClr val="111111"/>
                </a:solidFill>
              </a:rPr>
              <a:t>strategie</a:t>
            </a:r>
            <a:r>
              <a:rPr lang="en-GB" sz="1800" dirty="0">
                <a:solidFill>
                  <a:srgbClr val="111111"/>
                </a:solidFill>
              </a:rPr>
              <a:t> is gemakkelijk te implementeren en te volgen.</a:t>
            </a:r>
            <a:endParaRPr lang="en-IE" sz="1800" dirty="0"/>
          </a:p>
        </p:txBody>
      </p:sp>
      <p:sp>
        <p:nvSpPr>
          <p:cNvPr id="8" name="Text Placeholder 7">
            <a:extLst>
              <a:ext uri="{FF2B5EF4-FFF2-40B4-BE49-F238E27FC236}">
                <a16:creationId xmlns:a16="http://schemas.microsoft.com/office/drawing/2014/main" id="{91784320-8EE0-FD48-EC75-581134FF3FF2}"/>
              </a:ext>
            </a:extLst>
          </p:cNvPr>
          <p:cNvSpPr>
            <a:spLocks noGrp="1"/>
          </p:cNvSpPr>
          <p:nvPr>
            <p:ph type="body" sz="quarter" idx="26"/>
          </p:nvPr>
        </p:nvSpPr>
        <p:spPr>
          <a:xfrm>
            <a:off x="283522" y="3910374"/>
            <a:ext cx="2688034" cy="699673"/>
          </a:xfrm>
        </p:spPr>
        <p:txBody>
          <a:bodyPr>
            <a:normAutofit/>
          </a:bodyPr>
          <a:lstStyle/>
          <a:p>
            <a:r>
              <a:rPr lang="en-IE" dirty="0"/>
              <a:t>Communicatie</a:t>
            </a:r>
          </a:p>
        </p:txBody>
      </p:sp>
      <p:sp>
        <p:nvSpPr>
          <p:cNvPr id="9" name="Text Placeholder 8">
            <a:extLst>
              <a:ext uri="{FF2B5EF4-FFF2-40B4-BE49-F238E27FC236}">
                <a16:creationId xmlns:a16="http://schemas.microsoft.com/office/drawing/2014/main" id="{36A8B165-50A8-B2B9-8EE5-A297AF5D3BED}"/>
              </a:ext>
            </a:extLst>
          </p:cNvPr>
          <p:cNvSpPr>
            <a:spLocks noGrp="1"/>
          </p:cNvSpPr>
          <p:nvPr>
            <p:ph type="body" sz="quarter" idx="27"/>
          </p:nvPr>
        </p:nvSpPr>
        <p:spPr>
          <a:xfrm>
            <a:off x="300583" y="4288848"/>
            <a:ext cx="3564614" cy="699673"/>
          </a:xfrm>
        </p:spPr>
        <p:txBody>
          <a:bodyPr>
            <a:noAutofit/>
          </a:bodyPr>
          <a:lstStyle/>
          <a:p>
            <a:r>
              <a:rPr lang="en-GB" sz="1800" dirty="0"/>
              <a:t>Sterke communicatieve vaardigheden gaan hand in hand met CSR-training, probleemoplossing, sterke besluitvorming, goed luisteren, oplossingen vinden en uitleggen, impact begrijpen en ideeën van anderen herkennen. </a:t>
            </a:r>
            <a:endParaRPr lang="en-IE" sz="1800" dirty="0"/>
          </a:p>
        </p:txBody>
      </p:sp>
      <p:sp>
        <p:nvSpPr>
          <p:cNvPr id="10" name="Text Placeholder 9">
            <a:extLst>
              <a:ext uri="{FF2B5EF4-FFF2-40B4-BE49-F238E27FC236}">
                <a16:creationId xmlns:a16="http://schemas.microsoft.com/office/drawing/2014/main" id="{D0EF26C4-0888-5F6C-448F-2B033832C5AD}"/>
              </a:ext>
            </a:extLst>
          </p:cNvPr>
          <p:cNvSpPr>
            <a:spLocks noGrp="1"/>
          </p:cNvSpPr>
          <p:nvPr>
            <p:ph type="body" sz="quarter" idx="28"/>
          </p:nvPr>
        </p:nvSpPr>
        <p:spPr>
          <a:xfrm>
            <a:off x="8686595" y="1222278"/>
            <a:ext cx="3060364" cy="699673"/>
          </a:xfrm>
        </p:spPr>
        <p:txBody>
          <a:bodyPr>
            <a:normAutofit fontScale="85000" lnSpcReduction="10000"/>
          </a:bodyPr>
          <a:lstStyle/>
          <a:p>
            <a:r>
              <a:rPr lang="en-IE" dirty="0"/>
              <a:t>Vermogen om te leren en te ontwikkelen</a:t>
            </a:r>
          </a:p>
        </p:txBody>
      </p:sp>
      <p:sp>
        <p:nvSpPr>
          <p:cNvPr id="11" name="Text Placeholder 10">
            <a:extLst>
              <a:ext uri="{FF2B5EF4-FFF2-40B4-BE49-F238E27FC236}">
                <a16:creationId xmlns:a16="http://schemas.microsoft.com/office/drawing/2014/main" id="{8F71DD5E-73F4-96C6-A29C-C8CBCCF8E5C0}"/>
              </a:ext>
            </a:extLst>
          </p:cNvPr>
          <p:cNvSpPr>
            <a:spLocks noGrp="1"/>
          </p:cNvSpPr>
          <p:nvPr>
            <p:ph type="body" sz="quarter" idx="29"/>
          </p:nvPr>
        </p:nvSpPr>
        <p:spPr>
          <a:xfrm>
            <a:off x="8686595" y="1864992"/>
            <a:ext cx="3173977" cy="699673"/>
          </a:xfrm>
        </p:spPr>
        <p:txBody>
          <a:bodyPr>
            <a:noAutofit/>
          </a:bodyPr>
          <a:lstStyle/>
          <a:p>
            <a:r>
              <a:rPr lang="en-GB" sz="1800" dirty="0" err="1"/>
              <a:t>Duurzaam</a:t>
            </a:r>
            <a:r>
              <a:rPr lang="en-GB" sz="1800" dirty="0"/>
              <a:t> CSR is voortdurend in ontwikkeling en vereist veel leren hoe het anders en beter kan. Gepassioneerd zijn over CSR is de eerste stap om te leren hoe. </a:t>
            </a:r>
            <a:endParaRPr lang="en-IE" sz="1800" dirty="0"/>
          </a:p>
        </p:txBody>
      </p:sp>
      <p:sp>
        <p:nvSpPr>
          <p:cNvPr id="12" name="Text Placeholder 11">
            <a:extLst>
              <a:ext uri="{FF2B5EF4-FFF2-40B4-BE49-F238E27FC236}">
                <a16:creationId xmlns:a16="http://schemas.microsoft.com/office/drawing/2014/main" id="{1C7802C8-D54A-E475-DFB2-38718F8F32A2}"/>
              </a:ext>
            </a:extLst>
          </p:cNvPr>
          <p:cNvSpPr>
            <a:spLocks noGrp="1"/>
          </p:cNvSpPr>
          <p:nvPr>
            <p:ph type="body" sz="quarter" idx="30"/>
          </p:nvPr>
        </p:nvSpPr>
        <p:spPr>
          <a:xfrm>
            <a:off x="8492150" y="3876321"/>
            <a:ext cx="3254809" cy="699673"/>
          </a:xfrm>
        </p:spPr>
        <p:txBody>
          <a:bodyPr>
            <a:normAutofit fontScale="92500"/>
          </a:bodyPr>
          <a:lstStyle/>
          <a:p>
            <a:r>
              <a:rPr lang="en-IE" dirty="0"/>
              <a:t>Aanpassingsvermogen</a:t>
            </a:r>
          </a:p>
        </p:txBody>
      </p:sp>
      <p:sp>
        <p:nvSpPr>
          <p:cNvPr id="13" name="Text Placeholder 12">
            <a:extLst>
              <a:ext uri="{FF2B5EF4-FFF2-40B4-BE49-F238E27FC236}">
                <a16:creationId xmlns:a16="http://schemas.microsoft.com/office/drawing/2014/main" id="{EBAD8AEF-80C1-D3AD-768F-C06871A691E4}"/>
              </a:ext>
            </a:extLst>
          </p:cNvPr>
          <p:cNvSpPr>
            <a:spLocks noGrp="1"/>
          </p:cNvSpPr>
          <p:nvPr>
            <p:ph type="body" sz="quarter" idx="31"/>
          </p:nvPr>
        </p:nvSpPr>
        <p:spPr>
          <a:xfrm>
            <a:off x="8906525" y="4288188"/>
            <a:ext cx="2840434" cy="699673"/>
          </a:xfrm>
        </p:spPr>
        <p:txBody>
          <a:bodyPr>
            <a:noAutofit/>
          </a:bodyPr>
          <a:lstStyle/>
          <a:p>
            <a:r>
              <a:rPr lang="en-GB" sz="1800" dirty="0"/>
              <a:t>Je moet snel kunnen veranderen en klaar zijn om je CSR-</a:t>
            </a:r>
            <a:r>
              <a:rPr lang="en-GB" sz="1800" dirty="0" err="1"/>
              <a:t>strategie</a:t>
            </a:r>
            <a:r>
              <a:rPr lang="en-GB" sz="1800" dirty="0"/>
              <a:t> en actieplannen op elk moment aan te passen. Je moet flexibel kunnen denken en je gemakkelijk kunnen aanpassen zodra je effecten of oplossingen hebt geïdentificeerd.  </a:t>
            </a:r>
            <a:endParaRPr lang="en-IE" sz="1800" dirty="0"/>
          </a:p>
        </p:txBody>
      </p:sp>
      <p:sp>
        <p:nvSpPr>
          <p:cNvPr id="14" name="TextBox 13">
            <a:extLst>
              <a:ext uri="{FF2B5EF4-FFF2-40B4-BE49-F238E27FC236}">
                <a16:creationId xmlns:a16="http://schemas.microsoft.com/office/drawing/2014/main" id="{1945EE51-A2BE-01E2-255B-C553D07D0FE5}"/>
              </a:ext>
            </a:extLst>
          </p:cNvPr>
          <p:cNvSpPr txBox="1"/>
          <p:nvPr/>
        </p:nvSpPr>
        <p:spPr>
          <a:xfrm>
            <a:off x="307475" y="6071273"/>
            <a:ext cx="3014133" cy="372533"/>
          </a:xfrm>
          <a:prstGeom prst="rect">
            <a:avLst/>
          </a:prstGeom>
          <a:noFill/>
        </p:spPr>
        <p:txBody>
          <a:bodyPr wrap="square" rtlCol="0">
            <a:spAutoFit/>
          </a:bodyPr>
          <a:lstStyle/>
          <a:p>
            <a:r>
              <a:rPr lang="en-IE" dirty="0"/>
              <a:t>Bron </a:t>
            </a:r>
            <a:r>
              <a:rPr lang="en-IE" dirty="0">
                <a:hlinkClick r:id="rId2"/>
              </a:rPr>
              <a:t>csrgrowth</a:t>
            </a:r>
            <a:endParaRPr lang="en-IE" dirty="0"/>
          </a:p>
        </p:txBody>
      </p:sp>
      <p:sp>
        <p:nvSpPr>
          <p:cNvPr id="2" name="Callout: Right Arrow 1">
            <a:extLst>
              <a:ext uri="{FF2B5EF4-FFF2-40B4-BE49-F238E27FC236}">
                <a16:creationId xmlns:a16="http://schemas.microsoft.com/office/drawing/2014/main" id="{A210B151-0C84-0CBA-B27C-E01471DF74A7}"/>
              </a:ext>
            </a:extLst>
          </p:cNvPr>
          <p:cNvSpPr/>
          <p:nvPr/>
        </p:nvSpPr>
        <p:spPr>
          <a:xfrm rot="16200000">
            <a:off x="5336388" y="3624549"/>
            <a:ext cx="1814633" cy="4257550"/>
          </a:xfrm>
          <a:prstGeom prst="rightArrowCallout">
            <a:avLst/>
          </a:prstGeom>
          <a:solidFill>
            <a:srgbClr val="F29E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a:extLst>
              <a:ext uri="{FF2B5EF4-FFF2-40B4-BE49-F238E27FC236}">
                <a16:creationId xmlns:a16="http://schemas.microsoft.com/office/drawing/2014/main" id="{A7F6C25E-1724-C728-09C0-5553B08D770D}"/>
              </a:ext>
            </a:extLst>
          </p:cNvPr>
          <p:cNvSpPr txBox="1"/>
          <p:nvPr/>
        </p:nvSpPr>
        <p:spPr>
          <a:xfrm>
            <a:off x="4114927" y="5460312"/>
            <a:ext cx="4257551" cy="1200329"/>
          </a:xfrm>
          <a:prstGeom prst="rect">
            <a:avLst/>
          </a:prstGeom>
          <a:solidFill>
            <a:srgbClr val="F29E38"/>
          </a:solidFill>
        </p:spPr>
        <p:txBody>
          <a:bodyPr wrap="square" rtlCol="0">
            <a:spAutoFit/>
          </a:bodyPr>
          <a:lstStyle/>
          <a:p>
            <a:pPr algn="ctr"/>
            <a:r>
              <a:rPr lang="en-IE" sz="2400" b="1" dirty="0">
                <a:solidFill>
                  <a:schemeClr val="bg1"/>
                </a:solidFill>
              </a:rPr>
              <a:t>Ondersteund door sterk leiderschap en HR-engagement</a:t>
            </a:r>
          </a:p>
        </p:txBody>
      </p:sp>
      <p:sp>
        <p:nvSpPr>
          <p:cNvPr id="17" name="Text Placeholder 16">
            <a:extLst>
              <a:ext uri="{FF2B5EF4-FFF2-40B4-BE49-F238E27FC236}">
                <a16:creationId xmlns:a16="http://schemas.microsoft.com/office/drawing/2014/main" id="{14C67375-1DCB-0D00-E14C-BC052BC586AB}"/>
              </a:ext>
            </a:extLst>
          </p:cNvPr>
          <p:cNvSpPr txBox="1">
            <a:spLocks noGrp="1"/>
          </p:cNvSpPr>
          <p:nvPr>
            <p:ph type="body" sz="quarter" idx="19"/>
          </p:nvPr>
        </p:nvSpPr>
        <p:spPr>
          <a:xfrm>
            <a:off x="0" y="193575"/>
            <a:ext cx="12192000" cy="757130"/>
          </a:xfrm>
          <a:prstGeom prst="rect">
            <a:avLst/>
          </a:prstGeom>
          <a:noFill/>
        </p:spPr>
        <p:txBody>
          <a:bodyPr wrap="square" rtlCol="0">
            <a:spAutoFit/>
          </a:bodyPr>
          <a:lstStyle/>
          <a:p>
            <a:r>
              <a:rPr lang="en-IE" sz="2400" dirty="0">
                <a:solidFill>
                  <a:srgbClr val="027354"/>
                </a:solidFill>
                <a:effectLst/>
                <a:ea typeface="Times New Roman" panose="02020603050405020304" pitchFamily="18" charset="0"/>
                <a:cs typeface="Times New Roman" panose="02020603050405020304" pitchFamily="18" charset="0"/>
              </a:rPr>
              <a:t>Er zijn meerdere competenties en vaardigheden die kunnen worden ontwikkeld om de duurzaamheidsbeloften en -waarden van bedrijven te versterken en te ondersteunen. </a:t>
            </a:r>
          </a:p>
        </p:txBody>
      </p:sp>
    </p:spTree>
    <p:extLst>
      <p:ext uri="{BB962C8B-B14F-4D97-AF65-F5344CB8AC3E}">
        <p14:creationId xmlns:p14="http://schemas.microsoft.com/office/powerpoint/2010/main" val="2718839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712398-6B82-F99C-66EF-DA6BD8D4EAA4}"/>
              </a:ext>
            </a:extLst>
          </p:cNvPr>
          <p:cNvSpPr>
            <a:spLocks noGrp="1"/>
          </p:cNvSpPr>
          <p:nvPr>
            <p:ph type="body" sz="quarter" idx="13"/>
          </p:nvPr>
        </p:nvSpPr>
        <p:spPr>
          <a:xfrm>
            <a:off x="569497" y="401959"/>
            <a:ext cx="10496490" cy="844269"/>
          </a:xfrm>
        </p:spPr>
        <p:txBody>
          <a:bodyPr/>
          <a:lstStyle/>
          <a:p>
            <a:r>
              <a:rPr lang="en-IE" sz="3600" b="1" dirty="0">
                <a:solidFill>
                  <a:srgbClr val="333333"/>
                </a:solidFill>
                <a:effectLst/>
                <a:ea typeface="Times New Roman" panose="02020603050405020304" pitchFamily="18" charset="0"/>
                <a:cs typeface="Times New Roman" panose="02020603050405020304" pitchFamily="18" charset="0"/>
              </a:rPr>
              <a:t>Stap 3: Werkplekplanning en werving</a:t>
            </a:r>
            <a:endParaRPr lang="en-IE" sz="3600" dirty="0">
              <a:effectLst/>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7E6B1B30-1470-87FC-3329-C0794BD2C1F2}"/>
              </a:ext>
            </a:extLst>
          </p:cNvPr>
          <p:cNvSpPr>
            <a:spLocks noGrp="1"/>
          </p:cNvSpPr>
          <p:nvPr>
            <p:ph type="body" sz="quarter" idx="14"/>
          </p:nvPr>
        </p:nvSpPr>
        <p:spPr>
          <a:xfrm>
            <a:off x="582872" y="1113209"/>
            <a:ext cx="10483115" cy="4329707"/>
          </a:xfrm>
        </p:spPr>
        <p:txBody>
          <a:bodyPr/>
          <a:lstStyle/>
          <a:p>
            <a:pPr>
              <a:lnSpc>
                <a:spcPct val="107000"/>
              </a:lnSpc>
              <a:spcAft>
                <a:spcPts val="865"/>
              </a:spcAft>
            </a:pPr>
            <a:r>
              <a:rPr lang="en-IE" sz="2400" dirty="0">
                <a:solidFill>
                  <a:srgbClr val="333333"/>
                </a:solidFill>
                <a:effectLst/>
                <a:ea typeface="Times New Roman" panose="02020603050405020304" pitchFamily="18" charset="0"/>
                <a:cs typeface="Times New Roman" panose="02020603050405020304" pitchFamily="18" charset="0"/>
              </a:rPr>
              <a:t>Workforce CSR Planning bestaat uit... </a:t>
            </a:r>
          </a:p>
          <a:p>
            <a:endParaRPr lang="en-IE" dirty="0"/>
          </a:p>
        </p:txBody>
      </p:sp>
      <p:sp>
        <p:nvSpPr>
          <p:cNvPr id="4" name="Rectangle: Rounded Corners 3">
            <a:extLst>
              <a:ext uri="{FF2B5EF4-FFF2-40B4-BE49-F238E27FC236}">
                <a16:creationId xmlns:a16="http://schemas.microsoft.com/office/drawing/2014/main" id="{CF6E381F-E25C-3B94-94A6-E7BBAB9405E3}"/>
              </a:ext>
            </a:extLst>
          </p:cNvPr>
          <p:cNvSpPr/>
          <p:nvPr/>
        </p:nvSpPr>
        <p:spPr>
          <a:xfrm>
            <a:off x="1038708" y="1690097"/>
            <a:ext cx="5053948" cy="2887813"/>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Huidige CSR-competenties </a:t>
            </a:r>
            <a:r>
              <a:rPr lang="en-GB" sz="2000" b="1" dirty="0" err="1"/>
              <a:t>analyseren</a:t>
            </a:r>
          </a:p>
          <a:p>
            <a:pPr algn="ctr"/>
            <a:r>
              <a:rPr lang="en-IE" dirty="0" err="1">
                <a:solidFill>
                  <a:schemeClr val="bg1"/>
                </a:solidFill>
                <a:ea typeface="Times New Roman" panose="02020603050405020304" pitchFamily="18" charset="0"/>
                <a:cs typeface="Times New Roman" panose="02020603050405020304" pitchFamily="18" charset="0"/>
              </a:rPr>
              <a:t>Het analyseren van </a:t>
            </a:r>
            <a:r>
              <a:rPr lang="en-IE" dirty="0">
                <a:solidFill>
                  <a:schemeClr val="bg1"/>
                </a:solidFill>
                <a:effectLst/>
                <a:ea typeface="Times New Roman" panose="02020603050405020304" pitchFamily="18" charset="0"/>
                <a:cs typeface="Times New Roman" panose="02020603050405020304" pitchFamily="18" charset="0"/>
              </a:rPr>
              <a:t>de </a:t>
            </a:r>
            <a:r>
              <a:rPr lang="en-IE" dirty="0">
                <a:solidFill>
                  <a:schemeClr val="bg1"/>
                </a:solidFill>
                <a:cs typeface="Times New Roman" panose="02020603050405020304" pitchFamily="18" charset="0"/>
              </a:rPr>
              <a:t>CSR-competenties van </a:t>
            </a:r>
            <a:r>
              <a:rPr lang="en-IE" b="1" dirty="0">
                <a:solidFill>
                  <a:schemeClr val="bg1"/>
                </a:solidFill>
                <a:effectLst/>
                <a:ea typeface="Times New Roman" panose="02020603050405020304" pitchFamily="18" charset="0"/>
                <a:cs typeface="Times New Roman" panose="02020603050405020304" pitchFamily="18" charset="0"/>
              </a:rPr>
              <a:t>het huidige personeelsbestand </a:t>
            </a:r>
            <a:r>
              <a:rPr lang="en-IE" dirty="0">
                <a:solidFill>
                  <a:schemeClr val="bg1"/>
                </a:solidFill>
                <a:effectLst/>
                <a:ea typeface="Times New Roman" panose="02020603050405020304" pitchFamily="18" charset="0"/>
                <a:cs typeface="Times New Roman" panose="02020603050405020304" pitchFamily="18" charset="0"/>
              </a:rPr>
              <a:t>(d.w.z. kennis, vaardigheden, vaardigheden, </a:t>
            </a:r>
            <a:r>
              <a:rPr lang="en-IE" dirty="0" err="1">
                <a:solidFill>
                  <a:schemeClr val="bg1"/>
                </a:solidFill>
                <a:effectLst/>
                <a:ea typeface="Times New Roman" panose="02020603050405020304" pitchFamily="18" charset="0"/>
                <a:cs typeface="Times New Roman" panose="02020603050405020304" pitchFamily="18" charset="0"/>
              </a:rPr>
              <a:t>gedrag</a:t>
            </a:r>
            <a:r>
              <a:rPr lang="en-IE" dirty="0">
                <a:solidFill>
                  <a:schemeClr val="bg1"/>
                </a:solidFill>
                <a:effectLst/>
                <a:ea typeface="Times New Roman" panose="02020603050405020304" pitchFamily="18" charset="0"/>
                <a:cs typeface="Times New Roman" panose="02020603050405020304" pitchFamily="18" charset="0"/>
              </a:rPr>
              <a:t>) die bijdragen aan de individuele CSR-prestaties en </a:t>
            </a:r>
            <a:r>
              <a:rPr lang="en-IE" dirty="0">
                <a:solidFill>
                  <a:schemeClr val="bg1"/>
                </a:solidFill>
                <a:ea typeface="Times New Roman" panose="02020603050405020304" pitchFamily="18" charset="0"/>
                <a:cs typeface="Times New Roman" panose="02020603050405020304" pitchFamily="18" charset="0"/>
              </a:rPr>
              <a:t>die van </a:t>
            </a:r>
            <a:r>
              <a:rPr lang="en-IE" dirty="0">
                <a:solidFill>
                  <a:schemeClr val="bg1"/>
                </a:solidFill>
                <a:effectLst/>
                <a:ea typeface="Times New Roman" panose="02020603050405020304" pitchFamily="18" charset="0"/>
                <a:cs typeface="Times New Roman" panose="02020603050405020304" pitchFamily="18" charset="0"/>
              </a:rPr>
              <a:t>het </a:t>
            </a:r>
            <a:r>
              <a:rPr lang="en-IE" dirty="0">
                <a:solidFill>
                  <a:schemeClr val="bg1"/>
                </a:solidFill>
                <a:ea typeface="Times New Roman" panose="02020603050405020304" pitchFamily="18" charset="0"/>
                <a:cs typeface="Times New Roman" panose="02020603050405020304" pitchFamily="18" charset="0"/>
              </a:rPr>
              <a:t>huidige </a:t>
            </a:r>
            <a:r>
              <a:rPr lang="en-IE" dirty="0">
                <a:solidFill>
                  <a:schemeClr val="bg1"/>
                </a:solidFill>
                <a:effectLst/>
                <a:ea typeface="Times New Roman" panose="02020603050405020304" pitchFamily="18" charset="0"/>
                <a:cs typeface="Times New Roman" panose="02020603050405020304" pitchFamily="18" charset="0"/>
              </a:rPr>
              <a:t>bedrijf. Deze zullen verschillen afhankelijk van of het bedrijf nieuw of ervaren is in het implementeren van CSR. </a:t>
            </a:r>
          </a:p>
        </p:txBody>
      </p:sp>
      <p:sp>
        <p:nvSpPr>
          <p:cNvPr id="7" name="Rectangle: Rounded Corners 6">
            <a:extLst>
              <a:ext uri="{FF2B5EF4-FFF2-40B4-BE49-F238E27FC236}">
                <a16:creationId xmlns:a16="http://schemas.microsoft.com/office/drawing/2014/main" id="{034F66EF-F994-C4A3-6347-7BC4DC26B8BA}"/>
              </a:ext>
            </a:extLst>
          </p:cNvPr>
          <p:cNvSpPr/>
          <p:nvPr/>
        </p:nvSpPr>
        <p:spPr>
          <a:xfrm>
            <a:off x="6548492" y="1119459"/>
            <a:ext cx="5303422" cy="3603725"/>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65"/>
              </a:spcAft>
            </a:pPr>
            <a:r>
              <a:rPr lang="en-IE" sz="2000" b="1" dirty="0">
                <a:solidFill>
                  <a:schemeClr val="bg1"/>
                </a:solidFill>
                <a:ea typeface="Times New Roman" panose="02020603050405020304" pitchFamily="18" charset="0"/>
                <a:cs typeface="Times New Roman" panose="02020603050405020304" pitchFamily="18" charset="0"/>
              </a:rPr>
              <a:t>Identificeer toekomstige CSR-competenties</a:t>
            </a:r>
          </a:p>
          <a:p>
            <a:pPr algn="ctr">
              <a:lnSpc>
                <a:spcPct val="107000"/>
              </a:lnSpc>
              <a:spcAft>
                <a:spcPts val="865"/>
              </a:spcAft>
            </a:pPr>
            <a:r>
              <a:rPr lang="en-IE" dirty="0">
                <a:solidFill>
                  <a:schemeClr val="bg1"/>
                </a:solidFill>
                <a:ea typeface="Times New Roman" panose="02020603050405020304" pitchFamily="18" charset="0"/>
                <a:cs typeface="Times New Roman" panose="02020603050405020304" pitchFamily="18" charset="0"/>
              </a:rPr>
              <a:t>Vaststellen </a:t>
            </a:r>
            <a:r>
              <a:rPr lang="en-IE" b="1" dirty="0" err="1">
                <a:solidFill>
                  <a:schemeClr val="bg1"/>
                </a:solidFill>
                <a:effectLst/>
                <a:ea typeface="Times New Roman" panose="02020603050405020304" pitchFamily="18" charset="0"/>
                <a:cs typeface="Times New Roman" panose="02020603050405020304" pitchFamily="18" charset="0"/>
              </a:rPr>
              <a:t>welke</a:t>
            </a:r>
            <a:r>
              <a:rPr lang="en-IE" b="1" dirty="0">
                <a:solidFill>
                  <a:schemeClr val="bg1"/>
                </a:solidFill>
                <a:effectLst/>
                <a:ea typeface="Times New Roman" panose="02020603050405020304" pitchFamily="18" charset="0"/>
                <a:cs typeface="Times New Roman" panose="02020603050405020304" pitchFamily="18" charset="0"/>
              </a:rPr>
              <a:t> </a:t>
            </a:r>
            <a:r>
              <a:rPr lang="en-IE" dirty="0">
                <a:solidFill>
                  <a:schemeClr val="bg1"/>
                </a:solidFill>
                <a:effectLst/>
                <a:ea typeface="Times New Roman" panose="02020603050405020304" pitchFamily="18" charset="0"/>
                <a:cs typeface="Times New Roman" panose="02020603050405020304" pitchFamily="18" charset="0"/>
              </a:rPr>
              <a:t>CSR-</a:t>
            </a:r>
            <a:r>
              <a:rPr lang="en-IE" dirty="0" err="1">
                <a:solidFill>
                  <a:schemeClr val="bg1"/>
                </a:solidFill>
                <a:effectLst/>
                <a:ea typeface="Times New Roman" panose="02020603050405020304" pitchFamily="18" charset="0"/>
                <a:cs typeface="Times New Roman" panose="02020603050405020304" pitchFamily="18" charset="0"/>
              </a:rPr>
              <a:t>competenties</a:t>
            </a:r>
            <a:r>
              <a:rPr lang="en-IE" dirty="0">
                <a:solidFill>
                  <a:schemeClr val="bg1"/>
                </a:solidFill>
                <a:effectLst/>
                <a:ea typeface="Times New Roman" panose="02020603050405020304" pitchFamily="18" charset="0"/>
                <a:cs typeface="Times New Roman" panose="02020603050405020304" pitchFamily="18" charset="0"/>
              </a:rPr>
              <a:t> </a:t>
            </a:r>
            <a:r>
              <a:rPr lang="en-IE" b="1" dirty="0">
                <a:solidFill>
                  <a:schemeClr val="bg1"/>
                </a:solidFill>
                <a:effectLst/>
                <a:ea typeface="Times New Roman" panose="02020603050405020304" pitchFamily="18" charset="0"/>
                <a:cs typeface="Times New Roman" panose="02020603050405020304" pitchFamily="18" charset="0"/>
              </a:rPr>
              <a:t>in de toekomst nodig zijn </a:t>
            </a:r>
            <a:r>
              <a:rPr lang="en-IE" dirty="0">
                <a:solidFill>
                  <a:schemeClr val="bg1"/>
                </a:solidFill>
                <a:effectLst/>
                <a:ea typeface="Times New Roman" panose="02020603050405020304" pitchFamily="18" charset="0"/>
                <a:cs typeface="Times New Roman" panose="02020603050405020304" pitchFamily="18" charset="0"/>
              </a:rPr>
              <a:t>door na te gaan wat er nodig is en wat de hiaten en overschotten aan competenties zijn. </a:t>
            </a:r>
            <a:r>
              <a:rPr lang="en-IE" dirty="0" err="1">
                <a:solidFill>
                  <a:schemeClr val="bg1"/>
                </a:solidFill>
                <a:ea typeface="Times New Roman" panose="02020603050405020304" pitchFamily="18" charset="0"/>
                <a:cs typeface="Times New Roman" panose="02020603050405020304" pitchFamily="18" charset="0"/>
              </a:rPr>
              <a:t>Toekomstige</a:t>
            </a:r>
            <a:r>
              <a:rPr lang="en-IE" dirty="0">
                <a:solidFill>
                  <a:schemeClr val="bg1"/>
                </a:solidFill>
                <a:ea typeface="Times New Roman" panose="02020603050405020304" pitchFamily="18" charset="0"/>
                <a:cs typeface="Times New Roman" panose="02020603050405020304" pitchFamily="18" charset="0"/>
              </a:rPr>
              <a:t> CSR-</a:t>
            </a:r>
            <a:r>
              <a:rPr lang="en-IE" dirty="0" err="1">
                <a:solidFill>
                  <a:schemeClr val="bg1"/>
                </a:solidFill>
                <a:ea typeface="Times New Roman" panose="02020603050405020304" pitchFamily="18" charset="0"/>
                <a:cs typeface="Times New Roman" panose="02020603050405020304" pitchFamily="18" charset="0"/>
              </a:rPr>
              <a:t>competenties</a:t>
            </a:r>
            <a:r>
              <a:rPr lang="en-IE" dirty="0">
                <a:solidFill>
                  <a:schemeClr val="bg1"/>
                </a:solidFill>
                <a:ea typeface="Times New Roman" panose="02020603050405020304" pitchFamily="18" charset="0"/>
                <a:cs typeface="Times New Roman" panose="02020603050405020304" pitchFamily="18" charset="0"/>
              </a:rPr>
              <a:t> zijn onder andere vooruitziend denken, kritisch denken, CSR-management en inzicht (</a:t>
            </a:r>
            <a:r>
              <a:rPr lang="en-IE" dirty="0">
                <a:solidFill>
                  <a:schemeClr val="bg1"/>
                </a:solidFill>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meer voorbeelden</a:t>
            </a:r>
            <a:r>
              <a:rPr lang="en-IE" dirty="0">
                <a:solidFill>
                  <a:schemeClr val="bg1"/>
                </a:solidFill>
                <a:ea typeface="Times New Roman" panose="02020603050405020304" pitchFamily="18" charset="0"/>
                <a:cs typeface="Times New Roman" panose="02020603050405020304" pitchFamily="18" charset="0"/>
              </a:rPr>
              <a:t>) Maar voordat </a:t>
            </a:r>
            <a:r>
              <a:rPr lang="en-IE" dirty="0" err="1">
                <a:solidFill>
                  <a:schemeClr val="bg1"/>
                </a:solidFill>
                <a:ea typeface="Times New Roman" panose="02020603050405020304" pitchFamily="18" charset="0"/>
                <a:cs typeface="Times New Roman" panose="02020603050405020304" pitchFamily="18" charset="0"/>
              </a:rPr>
              <a:t>medewerkers</a:t>
            </a:r>
            <a:r>
              <a:rPr lang="en-IE" dirty="0">
                <a:solidFill>
                  <a:schemeClr val="bg1"/>
                </a:solidFill>
                <a:ea typeface="Times New Roman" panose="02020603050405020304" pitchFamily="18" charset="0"/>
                <a:cs typeface="Times New Roman" panose="02020603050405020304" pitchFamily="18" charset="0"/>
              </a:rPr>
              <a:t> CSR-competent kunnen worden, moeten ze leren en worden opgeleid in CSR </a:t>
            </a:r>
            <a:r>
              <a:rPr lang="en-IE" dirty="0" err="1">
                <a:solidFill>
                  <a:schemeClr val="bg1"/>
                </a:solidFill>
                <a:ea typeface="Times New Roman" panose="02020603050405020304" pitchFamily="18" charset="0"/>
                <a:cs typeface="Times New Roman" panose="02020603050405020304" pitchFamily="18" charset="0"/>
              </a:rPr>
              <a:t>en</a:t>
            </a:r>
            <a:r>
              <a:rPr lang="en-IE" dirty="0">
                <a:solidFill>
                  <a:schemeClr val="bg1"/>
                </a:solidFill>
                <a:ea typeface="Times New Roman" panose="02020603050405020304" pitchFamily="18" charset="0"/>
                <a:cs typeface="Times New Roman" panose="02020603050405020304" pitchFamily="18" charset="0"/>
              </a:rPr>
              <a:t> CSR-</a:t>
            </a:r>
            <a:r>
              <a:rPr lang="en-IE" dirty="0" err="1">
                <a:solidFill>
                  <a:schemeClr val="bg1"/>
                </a:solidFill>
                <a:ea typeface="Times New Roman" panose="02020603050405020304" pitchFamily="18" charset="0"/>
                <a:cs typeface="Times New Roman" panose="02020603050405020304" pitchFamily="18" charset="0"/>
              </a:rPr>
              <a:t>competenties</a:t>
            </a:r>
            <a:r>
              <a:rPr lang="en-IE" dirty="0">
                <a:solidFill>
                  <a:schemeClr val="bg1"/>
                </a:solidFill>
                <a:ea typeface="Times New Roman" panose="02020603050405020304" pitchFamily="18" charset="0"/>
                <a:cs typeface="Times New Roman" panose="02020603050405020304" pitchFamily="18" charset="0"/>
              </a:rPr>
              <a:t>. </a:t>
            </a:r>
          </a:p>
        </p:txBody>
      </p:sp>
      <p:sp>
        <p:nvSpPr>
          <p:cNvPr id="8" name="Flowchart: Connector 7">
            <a:extLst>
              <a:ext uri="{FF2B5EF4-FFF2-40B4-BE49-F238E27FC236}">
                <a16:creationId xmlns:a16="http://schemas.microsoft.com/office/drawing/2014/main" id="{147DC8C8-A8A7-F9A8-8369-D172BAD687B7}"/>
              </a:ext>
            </a:extLst>
          </p:cNvPr>
          <p:cNvSpPr/>
          <p:nvPr/>
        </p:nvSpPr>
        <p:spPr>
          <a:xfrm>
            <a:off x="74044" y="1674662"/>
            <a:ext cx="891822" cy="846666"/>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sp>
        <p:nvSpPr>
          <p:cNvPr id="9" name="Flowchart: Connector 8">
            <a:extLst>
              <a:ext uri="{FF2B5EF4-FFF2-40B4-BE49-F238E27FC236}">
                <a16:creationId xmlns:a16="http://schemas.microsoft.com/office/drawing/2014/main" id="{62820F4C-875C-B1EC-5323-DDA7208BE9A8}"/>
              </a:ext>
            </a:extLst>
          </p:cNvPr>
          <p:cNvSpPr/>
          <p:nvPr/>
        </p:nvSpPr>
        <p:spPr>
          <a:xfrm>
            <a:off x="5831280" y="1089668"/>
            <a:ext cx="891822" cy="846666"/>
          </a:xfrm>
          <a:prstGeom prst="flowChartConnector">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sp>
        <p:nvSpPr>
          <p:cNvPr id="10" name="Rectangle: Rounded Corners 9">
            <a:extLst>
              <a:ext uri="{FF2B5EF4-FFF2-40B4-BE49-F238E27FC236}">
                <a16:creationId xmlns:a16="http://schemas.microsoft.com/office/drawing/2014/main" id="{1C8BD79E-41F7-E18A-6FE5-DC24F6E02077}"/>
              </a:ext>
            </a:extLst>
          </p:cNvPr>
          <p:cNvSpPr/>
          <p:nvPr/>
        </p:nvSpPr>
        <p:spPr>
          <a:xfrm>
            <a:off x="1151902" y="4765861"/>
            <a:ext cx="4456986" cy="1401191"/>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65"/>
              </a:spcAft>
            </a:pPr>
            <a:r>
              <a:rPr lang="en-IE" sz="2000" b="1" dirty="0">
                <a:solidFill>
                  <a:schemeClr val="bg1"/>
                </a:solidFill>
                <a:effectLst/>
                <a:ea typeface="Times New Roman" panose="02020603050405020304" pitchFamily="18" charset="0"/>
                <a:cs typeface="Times New Roman" panose="02020603050405020304" pitchFamily="18" charset="0"/>
              </a:rPr>
              <a:t>Een plan opstellen </a:t>
            </a:r>
            <a:r>
              <a:rPr lang="en-IE" dirty="0">
                <a:solidFill>
                  <a:schemeClr val="bg1"/>
                </a:solidFill>
                <a:effectLst/>
                <a:ea typeface="Times New Roman" panose="02020603050405020304" pitchFamily="18" charset="0"/>
                <a:cs typeface="Times New Roman" panose="02020603050405020304" pitchFamily="18" charset="0"/>
              </a:rPr>
              <a:t>om </a:t>
            </a:r>
            <a:r>
              <a:rPr lang="en-IE" dirty="0">
                <a:solidFill>
                  <a:schemeClr val="bg1"/>
                </a:solidFill>
                <a:ea typeface="Times New Roman" panose="02020603050405020304" pitchFamily="18" charset="0"/>
                <a:cs typeface="Times New Roman" panose="02020603050405020304" pitchFamily="18" charset="0"/>
              </a:rPr>
              <a:t>het personeelsbestand </a:t>
            </a:r>
            <a:r>
              <a:rPr lang="en-IE" dirty="0">
                <a:solidFill>
                  <a:schemeClr val="bg1"/>
                </a:solidFill>
                <a:effectLst/>
                <a:ea typeface="Times New Roman" panose="02020603050405020304" pitchFamily="18" charset="0"/>
                <a:cs typeface="Times New Roman" panose="02020603050405020304" pitchFamily="18" charset="0"/>
              </a:rPr>
              <a:t>op te bouwen </a:t>
            </a:r>
            <a:r>
              <a:rPr lang="en-IE" dirty="0">
                <a:solidFill>
                  <a:schemeClr val="bg1"/>
                </a:solidFill>
                <a:ea typeface="Times New Roman" panose="02020603050405020304" pitchFamily="18" charset="0"/>
                <a:cs typeface="Times New Roman" panose="02020603050405020304" pitchFamily="18" charset="0"/>
              </a:rPr>
              <a:t>dat nodig is om de </a:t>
            </a:r>
            <a:r>
              <a:rPr lang="en-IE" dirty="0" err="1">
                <a:solidFill>
                  <a:schemeClr val="bg1"/>
                </a:solidFill>
                <a:ea typeface="Times New Roman" panose="02020603050405020304" pitchFamily="18" charset="0"/>
                <a:cs typeface="Times New Roman" panose="02020603050405020304" pitchFamily="18" charset="0"/>
              </a:rPr>
              <a:t>toekomstige</a:t>
            </a:r>
            <a:r>
              <a:rPr lang="en-IE" dirty="0">
                <a:solidFill>
                  <a:schemeClr val="bg1"/>
                </a:solidFill>
                <a:ea typeface="Times New Roman" panose="02020603050405020304" pitchFamily="18" charset="0"/>
                <a:cs typeface="Times New Roman" panose="02020603050405020304" pitchFamily="18" charset="0"/>
              </a:rPr>
              <a:t> CSR-</a:t>
            </a:r>
            <a:r>
              <a:rPr lang="en-IE" dirty="0" err="1">
                <a:solidFill>
                  <a:schemeClr val="bg1"/>
                </a:solidFill>
                <a:ea typeface="Times New Roman" panose="02020603050405020304" pitchFamily="18" charset="0"/>
                <a:cs typeface="Times New Roman" panose="02020603050405020304" pitchFamily="18" charset="0"/>
              </a:rPr>
              <a:t>doelstellingen</a:t>
            </a:r>
            <a:r>
              <a:rPr lang="en-IE" dirty="0">
                <a:solidFill>
                  <a:schemeClr val="bg1"/>
                </a:solidFill>
                <a:ea typeface="Times New Roman" panose="02020603050405020304" pitchFamily="18" charset="0"/>
                <a:cs typeface="Times New Roman" panose="02020603050405020304" pitchFamily="18" charset="0"/>
              </a:rPr>
              <a:t> te ondersteunen</a:t>
            </a:r>
          </a:p>
        </p:txBody>
      </p:sp>
      <p:sp>
        <p:nvSpPr>
          <p:cNvPr id="11" name="Rectangle: Rounded Corners 10">
            <a:extLst>
              <a:ext uri="{FF2B5EF4-FFF2-40B4-BE49-F238E27FC236}">
                <a16:creationId xmlns:a16="http://schemas.microsoft.com/office/drawing/2014/main" id="{279558B2-ADCF-BF1A-C13C-E3F9086451AC}"/>
              </a:ext>
            </a:extLst>
          </p:cNvPr>
          <p:cNvSpPr/>
          <p:nvPr/>
        </p:nvSpPr>
        <p:spPr>
          <a:xfrm>
            <a:off x="6723102" y="4876800"/>
            <a:ext cx="5128812" cy="1579241"/>
          </a:xfrm>
          <a:prstGeom prst="roundRec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65"/>
              </a:spcAft>
            </a:pPr>
            <a:r>
              <a:rPr lang="en-IE" sz="2000" b="1" dirty="0">
                <a:solidFill>
                  <a:schemeClr val="bg1"/>
                </a:solidFill>
                <a:effectLst/>
                <a:ea typeface="Times New Roman" panose="02020603050405020304" pitchFamily="18" charset="0"/>
                <a:cs typeface="Times New Roman" panose="02020603050405020304" pitchFamily="18" charset="0"/>
              </a:rPr>
              <a:t>Evalueer </a:t>
            </a:r>
            <a:r>
              <a:rPr lang="en-IE" dirty="0">
                <a:solidFill>
                  <a:schemeClr val="bg1"/>
                </a:solidFill>
                <a:effectLst/>
                <a:ea typeface="Times New Roman" panose="02020603050405020304" pitchFamily="18" charset="0"/>
                <a:cs typeface="Times New Roman" panose="02020603050405020304" pitchFamily="18" charset="0"/>
              </a:rPr>
              <a:t>om er zeker van te zijn dat de CSR-</a:t>
            </a:r>
            <a:r>
              <a:rPr lang="en-IE" dirty="0" err="1">
                <a:solidFill>
                  <a:schemeClr val="bg1"/>
                </a:solidFill>
                <a:effectLst/>
                <a:ea typeface="Times New Roman" panose="02020603050405020304" pitchFamily="18" charset="0"/>
                <a:cs typeface="Times New Roman" panose="02020603050405020304" pitchFamily="18" charset="0"/>
              </a:rPr>
              <a:t>competenties</a:t>
            </a:r>
            <a:r>
              <a:rPr lang="en-IE" dirty="0">
                <a:solidFill>
                  <a:schemeClr val="bg1"/>
                </a:solidFill>
                <a:effectLst/>
                <a:ea typeface="Times New Roman" panose="02020603050405020304" pitchFamily="18" charset="0"/>
                <a:cs typeface="Times New Roman" panose="02020603050405020304" pitchFamily="18" charset="0"/>
              </a:rPr>
              <a:t> van het personeel </a:t>
            </a:r>
            <a:r>
              <a:rPr lang="en-IE" dirty="0">
                <a:solidFill>
                  <a:schemeClr val="bg1"/>
                </a:solidFill>
                <a:ea typeface="Times New Roman" panose="02020603050405020304" pitchFamily="18" charset="0"/>
                <a:cs typeface="Times New Roman" panose="02020603050405020304" pitchFamily="18" charset="0"/>
              </a:rPr>
              <a:t>nog steeds geldig zijn, dat de CSR-</a:t>
            </a:r>
            <a:r>
              <a:rPr lang="en-IE" dirty="0" err="1">
                <a:solidFill>
                  <a:schemeClr val="bg1"/>
                </a:solidFill>
                <a:ea typeface="Times New Roman" panose="02020603050405020304" pitchFamily="18" charset="0"/>
                <a:cs typeface="Times New Roman" panose="02020603050405020304" pitchFamily="18" charset="0"/>
              </a:rPr>
              <a:t>cultuur</a:t>
            </a:r>
            <a:r>
              <a:rPr lang="en-IE" dirty="0">
                <a:solidFill>
                  <a:schemeClr val="bg1"/>
                </a:solidFill>
                <a:ea typeface="Times New Roman" panose="02020603050405020304" pitchFamily="18" charset="0"/>
                <a:cs typeface="Times New Roman" panose="02020603050405020304" pitchFamily="18" charset="0"/>
              </a:rPr>
              <a:t> en -activiteiten in stand worden gehouden en dat de CSR-</a:t>
            </a:r>
            <a:r>
              <a:rPr lang="en-IE" dirty="0" err="1">
                <a:solidFill>
                  <a:schemeClr val="bg1"/>
                </a:solidFill>
                <a:ea typeface="Times New Roman" panose="02020603050405020304" pitchFamily="18" charset="0"/>
                <a:cs typeface="Times New Roman" panose="02020603050405020304" pitchFamily="18" charset="0"/>
              </a:rPr>
              <a:t>doelstellingen</a:t>
            </a:r>
            <a:r>
              <a:rPr lang="en-IE" dirty="0">
                <a:solidFill>
                  <a:schemeClr val="bg1"/>
                </a:solidFill>
                <a:ea typeface="Times New Roman" panose="02020603050405020304" pitchFamily="18" charset="0"/>
                <a:cs typeface="Times New Roman" panose="02020603050405020304" pitchFamily="18" charset="0"/>
              </a:rPr>
              <a:t> worden gehaald. </a:t>
            </a:r>
            <a:endParaRPr lang="en-IE" dirty="0">
              <a:solidFill>
                <a:schemeClr val="bg1"/>
              </a:solidFill>
              <a:effectLst/>
              <a:ea typeface="Times New Roman" panose="02020603050405020304" pitchFamily="18" charset="0"/>
              <a:cs typeface="Times New Roman" panose="02020603050405020304" pitchFamily="18" charset="0"/>
            </a:endParaRPr>
          </a:p>
        </p:txBody>
      </p:sp>
      <p:sp>
        <p:nvSpPr>
          <p:cNvPr id="12" name="Flowchart: Connector 11">
            <a:extLst>
              <a:ext uri="{FF2B5EF4-FFF2-40B4-BE49-F238E27FC236}">
                <a16:creationId xmlns:a16="http://schemas.microsoft.com/office/drawing/2014/main" id="{AEC298BB-38C7-D0C7-D69E-B6FE58BB2878}"/>
              </a:ext>
            </a:extLst>
          </p:cNvPr>
          <p:cNvSpPr/>
          <p:nvPr/>
        </p:nvSpPr>
        <p:spPr>
          <a:xfrm>
            <a:off x="227504" y="4730729"/>
            <a:ext cx="891822" cy="846666"/>
          </a:xfrm>
          <a:prstGeom prst="flowChartConnector">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sp>
        <p:nvSpPr>
          <p:cNvPr id="13" name="Flowchart: Connector 12">
            <a:extLst>
              <a:ext uri="{FF2B5EF4-FFF2-40B4-BE49-F238E27FC236}">
                <a16:creationId xmlns:a16="http://schemas.microsoft.com/office/drawing/2014/main" id="{70C5C4DE-ECF4-4BC2-98FD-AC945298E1C5}"/>
              </a:ext>
            </a:extLst>
          </p:cNvPr>
          <p:cNvSpPr/>
          <p:nvPr/>
        </p:nvSpPr>
        <p:spPr>
          <a:xfrm>
            <a:off x="5964256" y="4784201"/>
            <a:ext cx="891822" cy="846666"/>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4</a:t>
            </a:r>
          </a:p>
        </p:txBody>
      </p:sp>
    </p:spTree>
    <p:extLst>
      <p:ext uri="{BB962C8B-B14F-4D97-AF65-F5344CB8AC3E}">
        <p14:creationId xmlns:p14="http://schemas.microsoft.com/office/powerpoint/2010/main" val="782175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C1BA97-5ED3-95D2-1504-42E445CA5F80}"/>
              </a:ext>
            </a:extLst>
          </p:cNvPr>
          <p:cNvSpPr>
            <a:spLocks noGrp="1"/>
          </p:cNvSpPr>
          <p:nvPr>
            <p:ph type="body" sz="quarter" idx="13"/>
          </p:nvPr>
        </p:nvSpPr>
        <p:spPr>
          <a:xfrm>
            <a:off x="599916" y="767773"/>
            <a:ext cx="4801424" cy="3059948"/>
          </a:xfrm>
        </p:spPr>
        <p:txBody>
          <a:bodyPr>
            <a:normAutofit fontScale="25000" lnSpcReduction="20000"/>
          </a:bodyPr>
          <a:lstStyle/>
          <a:p>
            <a:r>
              <a:rPr lang="en-IE" sz="9000" dirty="0">
                <a:solidFill>
                  <a:srgbClr val="262626"/>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Incentro, Spanje </a:t>
            </a:r>
          </a:p>
          <a:p>
            <a:endParaRPr lang="en-IE" dirty="0">
              <a:solidFill>
                <a:srgbClr val="0563C1"/>
              </a:solidFill>
              <a:hlinkClick r:id="rId2">
                <a:extLst>
                  <a:ext uri="{A12FA001-AC4F-418D-AE19-62706E023703}">
                    <ahyp:hlinkClr xmlns:ahyp="http://schemas.microsoft.com/office/drawing/2018/hyperlinkcolor" val="tx"/>
                  </a:ext>
                </a:extLst>
              </a:hlinkClick>
            </a:endParaRPr>
          </a:p>
          <a:p>
            <a:r>
              <a:rPr lang="en-IE" sz="9600" dirty="0">
                <a:solidFill>
                  <a:srgbClr val="262626"/>
                </a:solidFill>
                <a:hlinkClick r:id="rId2">
                  <a:extLst>
                    <a:ext uri="{A12FA001-AC4F-418D-AE19-62706E023703}">
                      <ahyp:hlinkClr xmlns:ahyp="http://schemas.microsoft.com/office/drawing/2018/hyperlinkcolor" val="tx"/>
                    </a:ext>
                  </a:extLst>
                </a:hlinkClick>
              </a:rPr>
              <a:t>Incentro </a:t>
            </a:r>
            <a:r>
              <a:rPr lang="en-GB" sz="9600" b="0" i="0" dirty="0">
                <a:solidFill>
                  <a:srgbClr val="262626"/>
                </a:solidFill>
                <a:effectLst/>
              </a:rPr>
              <a:t>zijn IT-consultants die digitale oplossingen bouwen, die digitale</a:t>
            </a:r>
            <a:br>
              <a:rPr lang="en-GB" sz="9600" dirty="0">
                <a:solidFill>
                  <a:srgbClr val="262626"/>
                </a:solidFill>
              </a:rPr>
            </a:br>
            <a:r>
              <a:rPr lang="en-GB" sz="9600" b="0" i="0" dirty="0">
                <a:solidFill>
                  <a:srgbClr val="262626"/>
                </a:solidFill>
                <a:effectLst/>
              </a:rPr>
              <a:t>transformatie, architecten van verbluffende klantervaringen.</a:t>
            </a:r>
            <a:endParaRPr lang="en-IE" sz="9600" dirty="0">
              <a:solidFill>
                <a:srgbClr val="0563C1"/>
              </a:solidFill>
              <a:hlinkClick r:id="" action="ppaction://noaction">
                <a:extLst>
                  <a:ext uri="{A12FA001-AC4F-418D-AE19-62706E023703}">
                    <ahyp:hlinkClr xmlns:ahyp="http://schemas.microsoft.com/office/drawing/2018/hyperlinkcolor" val="tx"/>
                  </a:ext>
                </a:extLst>
              </a:hlinkClick>
            </a:endParaRPr>
          </a:p>
          <a:p>
            <a:endParaRPr lang="en-IE" sz="9600" dirty="0">
              <a:solidFill>
                <a:srgbClr val="0563C1"/>
              </a:solidFill>
              <a:hlinkClick r:id="" action="ppaction://noaction">
                <a:extLst>
                  <a:ext uri="{A12FA001-AC4F-418D-AE19-62706E023703}">
                    <ahyp:hlinkClr xmlns:ahyp="http://schemas.microsoft.com/office/drawing/2018/hyperlinkcolor" val="tx"/>
                  </a:ext>
                </a:extLst>
              </a:hlinkClick>
            </a:endParaRPr>
          </a:p>
          <a:p>
            <a:r>
              <a:rPr lang="en-IE" sz="9600" dirty="0">
                <a:solidFill>
                  <a:srgbClr val="262626"/>
                </a:solidFill>
                <a:hlinkClick r:id="rId2">
                  <a:extLst>
                    <a:ext uri="{A12FA001-AC4F-418D-AE19-62706E023703}">
                      <ahyp:hlinkClr xmlns:ahyp="http://schemas.microsoft.com/office/drawing/2018/hyperlinkcolor" val="tx"/>
                    </a:ext>
                  </a:extLst>
                </a:hlinkClick>
              </a:rPr>
              <a:t>https://www.incentro.com/en/home </a:t>
            </a:r>
          </a:p>
        </p:txBody>
      </p:sp>
      <p:sp>
        <p:nvSpPr>
          <p:cNvPr id="5" name="Text Placeholder 4">
            <a:extLst>
              <a:ext uri="{FF2B5EF4-FFF2-40B4-BE49-F238E27FC236}">
                <a16:creationId xmlns:a16="http://schemas.microsoft.com/office/drawing/2014/main" id="{DE9B5995-8135-99EF-0932-727220390D12}"/>
              </a:ext>
            </a:extLst>
          </p:cNvPr>
          <p:cNvSpPr>
            <a:spLocks noGrp="1"/>
          </p:cNvSpPr>
          <p:nvPr>
            <p:ph type="body" sz="quarter" idx="14"/>
          </p:nvPr>
        </p:nvSpPr>
        <p:spPr>
          <a:xfrm>
            <a:off x="-1" y="3869902"/>
            <a:ext cx="12189437" cy="2859143"/>
          </a:xfrm>
          <a:solidFill>
            <a:schemeClr val="bg1"/>
          </a:solidFill>
        </p:spPr>
        <p:txBody>
          <a:bodyPr anchor="ctr"/>
          <a:lstStyle/>
          <a:p>
            <a:r>
              <a:rPr lang="en-US" sz="2200" dirty="0">
                <a:solidFill>
                  <a:srgbClr val="262626"/>
                </a:solidFill>
                <a:ea typeface="+mn-ea"/>
                <a:sym typeface="Helvetica Light"/>
              </a:rPr>
              <a:t>Dapperheid, beheersing en autonomie. Dit zijn de belangrijkste kenmerken van de profielen die deel uitmaken van Incentro's team. Mensen die niet bang zijn om een uitdaging aan te gaan en die doorzetten.  Zij zoeken verandering. Zij worden Changers genoemd. </a:t>
            </a:r>
            <a:r>
              <a:rPr lang="en-US" sz="2200" dirty="0">
                <a:solidFill>
                  <a:srgbClr val="262626"/>
                </a:solidFill>
                <a:ea typeface="+mn-ea"/>
                <a:sym typeface="Helvetica Light"/>
                <a:hlinkClick r:id="rId3">
                  <a:extLst>
                    <a:ext uri="{A12FA001-AC4F-418D-AE19-62706E023703}">
                      <ahyp:hlinkClr xmlns:ahyp="http://schemas.microsoft.com/office/drawing/2018/hyperlinkcolor" val="tx"/>
                    </a:ext>
                  </a:extLst>
                </a:hlinkClick>
              </a:rPr>
              <a:t>Stages</a:t>
            </a:r>
            <a:r>
              <a:rPr lang="en-US" sz="2200" dirty="0">
                <a:solidFill>
                  <a:srgbClr val="262626"/>
                </a:solidFill>
                <a:ea typeface="+mn-ea"/>
                <a:sym typeface="Helvetica Light"/>
              </a:rPr>
              <a:t>. Elke YPA'er heeft zijn expertise en bij elke expertise hoort een andere specialisatiecursus. Op deze manier haalt iedereen de meeste waarde uit de YPA, omdat je meer leert over vakspecifieke zaken. Win-win want je wordt een expert, plus je hebt de tijd om je ervaringen en kennis te delen met andere YPA'ers. Na dit traineeship is er een mogelijkheid om als echte consultant aan de slag te gaan bij </a:t>
            </a:r>
            <a:r>
              <a:rPr lang="en-US" sz="2000" dirty="0">
                <a:solidFill>
                  <a:srgbClr val="262626"/>
                </a:solidFill>
                <a:effectLst/>
                <a:ea typeface="Calibri" panose="020F0502020204030204" pitchFamily="34" charset="0"/>
                <a:cs typeface="Times New Roman" panose="02020603050405020304" pitchFamily="18" charset="0"/>
              </a:rPr>
              <a:t>Incentro....zie </a:t>
            </a:r>
            <a:r>
              <a:rPr lang="en-US" sz="2000" dirty="0">
                <a:solidFill>
                  <a:srgbClr val="262626"/>
                </a:solidFill>
                <a:effectLst/>
                <a:ea typeface="Calibri" panose="020F0502020204030204" pitchFamily="34" charset="0"/>
                <a:cs typeface="Times New Roman" panose="02020603050405020304" pitchFamily="18" charset="0"/>
                <a:hlinkClick r:id="rId4"/>
              </a:rPr>
              <a:t>volledige Case Study</a:t>
            </a:r>
            <a:endParaRPr lang="en-IE" sz="2200" dirty="0">
              <a:solidFill>
                <a:srgbClr val="262626"/>
              </a:solidFill>
            </a:endParaRPr>
          </a:p>
        </p:txBody>
      </p:sp>
      <p:sp>
        <p:nvSpPr>
          <p:cNvPr id="6" name="Picture Placeholder 5">
            <a:extLst>
              <a:ext uri="{FF2B5EF4-FFF2-40B4-BE49-F238E27FC236}">
                <a16:creationId xmlns:a16="http://schemas.microsoft.com/office/drawing/2014/main" id="{AF844072-3707-38F8-5C63-09E0251D5856}"/>
              </a:ext>
            </a:extLst>
          </p:cNvPr>
          <p:cNvSpPr>
            <a:spLocks noGrp="1"/>
          </p:cNvSpPr>
          <p:nvPr>
            <p:ph type="pic" sz="quarter" idx="19"/>
          </p:nvPr>
        </p:nvSpPr>
        <p:spPr/>
      </p:sp>
      <p:pic>
        <p:nvPicPr>
          <p:cNvPr id="1026" name="Picture 2" descr="Incentro Office Photos | Glassdoor">
            <a:extLst>
              <a:ext uri="{FF2B5EF4-FFF2-40B4-BE49-F238E27FC236}">
                <a16:creationId xmlns:a16="http://schemas.microsoft.com/office/drawing/2014/main" id="{ACA16715-19E2-A137-028E-3693A2C4997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4354" b="8590"/>
          <a:stretch/>
        </p:blipFill>
        <p:spPr bwMode="auto">
          <a:xfrm>
            <a:off x="5610225" y="-1"/>
            <a:ext cx="6591959" cy="382772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2">
            <a:extLst>
              <a:ext uri="{FF2B5EF4-FFF2-40B4-BE49-F238E27FC236}">
                <a16:creationId xmlns:a16="http://schemas.microsoft.com/office/drawing/2014/main" id="{9157CA69-FC54-2A56-D76A-155282D66E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10225" y="10021"/>
            <a:ext cx="1254844" cy="831334"/>
          </a:xfrm>
          <a:prstGeom prst="rect">
            <a:avLst/>
          </a:prstGeom>
        </p:spPr>
      </p:pic>
      <p:sp>
        <p:nvSpPr>
          <p:cNvPr id="10" name="Flowchart: Connector 9">
            <a:extLst>
              <a:ext uri="{FF2B5EF4-FFF2-40B4-BE49-F238E27FC236}">
                <a16:creationId xmlns:a16="http://schemas.microsoft.com/office/drawing/2014/main" id="{195E7B4B-8331-68DB-CA8C-2A09833D7D2D}"/>
              </a:ext>
            </a:extLst>
          </p:cNvPr>
          <p:cNvSpPr/>
          <p:nvPr/>
        </p:nvSpPr>
        <p:spPr>
          <a:xfrm>
            <a:off x="9915530" y="2025080"/>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solidFill>
                  <a:srgbClr val="262626"/>
                </a:solidFill>
              </a:rPr>
              <a:t>Casestudie</a:t>
            </a:r>
          </a:p>
        </p:txBody>
      </p:sp>
    </p:spTree>
    <p:extLst>
      <p:ext uri="{BB962C8B-B14F-4D97-AF65-F5344CB8AC3E}">
        <p14:creationId xmlns:p14="http://schemas.microsoft.com/office/powerpoint/2010/main" val="325489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posing for a photo&#10;&#10;Description automatically generated with medium confidence">
            <a:extLst>
              <a:ext uri="{FF2B5EF4-FFF2-40B4-BE49-F238E27FC236}">
                <a16:creationId xmlns:a16="http://schemas.microsoft.com/office/drawing/2014/main" id="{06BF0484-04B1-D336-70BF-E707539693A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22034" b="22034"/>
          <a:stretch>
            <a:fillRect/>
          </a:stretch>
        </p:blipFill>
        <p:spPr/>
      </p:pic>
      <p:sp>
        <p:nvSpPr>
          <p:cNvPr id="16" name="Text Placeholder 15">
            <a:extLst>
              <a:ext uri="{FF2B5EF4-FFF2-40B4-BE49-F238E27FC236}">
                <a16:creationId xmlns:a16="http://schemas.microsoft.com/office/drawing/2014/main" id="{448D57DA-76E8-7D49-0953-425B011902A1}"/>
              </a:ext>
            </a:extLst>
          </p:cNvPr>
          <p:cNvSpPr>
            <a:spLocks noGrp="1"/>
          </p:cNvSpPr>
          <p:nvPr>
            <p:ph type="body" sz="quarter" idx="15"/>
          </p:nvPr>
        </p:nvSpPr>
        <p:spPr>
          <a:xfrm>
            <a:off x="3175537" y="570327"/>
            <a:ext cx="8406863" cy="1346703"/>
          </a:xfrm>
        </p:spPr>
        <p:txBody>
          <a:bodyPr>
            <a:normAutofit/>
          </a:bodyPr>
          <a:lstStyle/>
          <a:p>
            <a:r>
              <a:rPr lang="en-IE" sz="3600" b="1" dirty="0"/>
              <a:t>Stap 4 </a:t>
            </a:r>
            <a:r>
              <a:rPr lang="en-IE" sz="3600" dirty="0">
                <a:effectLst/>
                <a:ea typeface="Times New Roman" panose="02020603050405020304" pitchFamily="18" charset="0"/>
                <a:cs typeface="Times New Roman" panose="02020603050405020304" pitchFamily="18" charset="0"/>
              </a:rPr>
              <a:t>Oriëntatie, training en competentieontwikkeling</a:t>
            </a:r>
            <a:endParaRPr lang="en-IE" sz="3600" dirty="0"/>
          </a:p>
          <a:p>
            <a:endParaRPr lang="en-IE" sz="3600" dirty="0"/>
          </a:p>
        </p:txBody>
      </p:sp>
      <p:sp>
        <p:nvSpPr>
          <p:cNvPr id="4" name="Text Placeholder 2">
            <a:extLst>
              <a:ext uri="{FF2B5EF4-FFF2-40B4-BE49-F238E27FC236}">
                <a16:creationId xmlns:a16="http://schemas.microsoft.com/office/drawing/2014/main" id="{40B7B4D1-07B7-0624-3D69-BA131FB8A50E}"/>
              </a:ext>
            </a:extLst>
          </p:cNvPr>
          <p:cNvSpPr txBox="1">
            <a:spLocks/>
          </p:cNvSpPr>
          <p:nvPr/>
        </p:nvSpPr>
        <p:spPr>
          <a:xfrm>
            <a:off x="1358900" y="5260386"/>
            <a:ext cx="10766425" cy="1469355"/>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spcAft>
                <a:spcPts val="865"/>
              </a:spcAft>
              <a:buNone/>
            </a:pPr>
            <a:r>
              <a:rPr lang="en-IE" sz="1800" dirty="0">
                <a:solidFill>
                  <a:srgbClr val="333333"/>
                </a:solidFill>
                <a:cs typeface="Times New Roman" panose="02020603050405020304" pitchFamily="18" charset="0"/>
              </a:rPr>
              <a:t>Human resource managers begrijpen de win-win situatie </a:t>
            </a:r>
            <a:r>
              <a:rPr lang="en-IE" sz="1800" dirty="0" err="1">
                <a:solidFill>
                  <a:srgbClr val="333333"/>
                </a:solidFill>
                <a:cs typeface="Times New Roman" panose="02020603050405020304" pitchFamily="18" charset="0"/>
              </a:rPr>
              <a:t>wanneer</a:t>
            </a:r>
            <a:r>
              <a:rPr lang="en-IE" sz="1800" dirty="0">
                <a:solidFill>
                  <a:srgbClr val="333333"/>
                </a:solidFill>
                <a:cs typeface="Times New Roman" panose="02020603050405020304" pitchFamily="18" charset="0"/>
              </a:rPr>
              <a:t> CSR wordt geïntegreerd in loopbaantrajecten, opleidingen en opvolgingsplanning van werknemers, met name voor goed presterende individuen. Werknemers moeten vanaf het begin worden aangemoedigd om vooruit te komen in hun carrière </a:t>
            </a:r>
            <a:r>
              <a:rPr lang="en-IE" sz="1800" dirty="0" err="1">
                <a:solidFill>
                  <a:srgbClr val="333333"/>
                </a:solidFill>
                <a:cs typeface="Times New Roman" panose="02020603050405020304" pitchFamily="18" charset="0"/>
              </a:rPr>
              <a:t>en</a:t>
            </a:r>
            <a:r>
              <a:rPr lang="en-IE" sz="1800" dirty="0">
                <a:solidFill>
                  <a:srgbClr val="333333"/>
                </a:solidFill>
                <a:cs typeface="Times New Roman" panose="02020603050405020304" pitchFamily="18" charset="0"/>
              </a:rPr>
              <a:t> CSR-</a:t>
            </a:r>
            <a:r>
              <a:rPr lang="en-IE" sz="1800" dirty="0" err="1">
                <a:solidFill>
                  <a:srgbClr val="333333"/>
                </a:solidFill>
                <a:cs typeface="Times New Roman" panose="02020603050405020304" pitchFamily="18" charset="0"/>
              </a:rPr>
              <a:t>georiënteerd</a:t>
            </a:r>
            <a:r>
              <a:rPr lang="en-IE" sz="1800" dirty="0">
                <a:solidFill>
                  <a:srgbClr val="333333"/>
                </a:solidFill>
                <a:cs typeface="Times New Roman" panose="02020603050405020304" pitchFamily="18" charset="0"/>
              </a:rPr>
              <a:t> te zijn, zodat ze gemotiveerde, loyalere en dus productievere werknemers worden. </a:t>
            </a:r>
          </a:p>
          <a:p>
            <a:pPr>
              <a:lnSpc>
                <a:spcPct val="107000"/>
              </a:lnSpc>
              <a:spcAft>
                <a:spcPts val="865"/>
              </a:spcAft>
            </a:pPr>
            <a:endParaRPr lang="en-IE" sz="1800" dirty="0">
              <a:solidFill>
                <a:srgbClr val="333333"/>
              </a:solidFill>
              <a:ea typeface="Times New Roman" panose="02020603050405020304" pitchFamily="18" charset="0"/>
              <a:cs typeface="Times New Roman" panose="02020603050405020304" pitchFamily="18" charset="0"/>
            </a:endParaRPr>
          </a:p>
          <a:p>
            <a:endParaRPr lang="en-IE" sz="1800" dirty="0"/>
          </a:p>
        </p:txBody>
      </p:sp>
    </p:spTree>
    <p:extLst>
      <p:ext uri="{BB962C8B-B14F-4D97-AF65-F5344CB8AC3E}">
        <p14:creationId xmlns:p14="http://schemas.microsoft.com/office/powerpoint/2010/main" val="2761897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368C87-5E02-721A-70BF-2324674360D1}"/>
              </a:ext>
            </a:extLst>
          </p:cNvPr>
          <p:cNvSpPr>
            <a:spLocks noGrp="1"/>
          </p:cNvSpPr>
          <p:nvPr>
            <p:ph type="body" sz="quarter" idx="20"/>
          </p:nvPr>
        </p:nvSpPr>
        <p:spPr>
          <a:xfrm>
            <a:off x="6032789" y="1431741"/>
            <a:ext cx="5551386" cy="4188673"/>
          </a:xfrm>
        </p:spPr>
        <p:txBody>
          <a:bodyPr/>
          <a:lstStyle/>
          <a:p>
            <a:pPr marL="342900" indent="-342900">
              <a:buFont typeface="Wingdings" panose="05000000000000000000" pitchFamily="2" charset="2"/>
              <a:buChar char="ü"/>
            </a:pPr>
            <a:r>
              <a:rPr lang="en-IE" sz="2000" dirty="0"/>
              <a:t>Visie, Missie</a:t>
            </a:r>
          </a:p>
          <a:p>
            <a:pPr marL="342900" indent="-342900">
              <a:buFont typeface="Wingdings" panose="05000000000000000000" pitchFamily="2" charset="2"/>
              <a:buChar char="ü"/>
            </a:pPr>
            <a:r>
              <a:rPr lang="en-IE" sz="2000" dirty="0"/>
              <a:t>CSR-</a:t>
            </a:r>
            <a:r>
              <a:rPr lang="en-IE" sz="2000" dirty="0" err="1"/>
              <a:t>kernwaarden</a:t>
            </a:r>
            <a:r>
              <a:rPr lang="en-IE" sz="2000" dirty="0"/>
              <a:t> en -doelen waarin de SDG's zijn opgenomen</a:t>
            </a:r>
          </a:p>
          <a:p>
            <a:pPr marL="342900" indent="-342900">
              <a:buFont typeface="Wingdings" panose="05000000000000000000" pitchFamily="2" charset="2"/>
              <a:buChar char="ü"/>
            </a:pPr>
            <a:r>
              <a:rPr lang="en-IE" sz="2000" dirty="0"/>
              <a:t>Toekomstige CSR-activiteiten en evenementen</a:t>
            </a:r>
          </a:p>
          <a:p>
            <a:pPr marL="342900" indent="-342900">
              <a:buFont typeface="Wingdings" panose="05000000000000000000" pitchFamily="2" charset="2"/>
              <a:buChar char="ü"/>
            </a:pPr>
            <a:r>
              <a:rPr lang="en-IE" sz="2000" dirty="0"/>
              <a:t>CSR-</a:t>
            </a:r>
            <a:r>
              <a:rPr lang="en-IE" sz="2000" dirty="0" err="1"/>
              <a:t>beleid</a:t>
            </a:r>
            <a:r>
              <a:rPr lang="en-IE" sz="2000" dirty="0"/>
              <a:t>, -strategieën en -verplichtingen</a:t>
            </a:r>
          </a:p>
          <a:p>
            <a:pPr marL="342900" indent="-342900">
              <a:buFont typeface="Wingdings" panose="05000000000000000000" pitchFamily="2" charset="2"/>
              <a:buChar char="ü"/>
            </a:pPr>
            <a:r>
              <a:rPr lang="en-IE" sz="2000" dirty="0"/>
              <a:t>De </a:t>
            </a:r>
            <a:r>
              <a:rPr lang="en-IE" sz="2000" dirty="0" err="1"/>
              <a:t>belangrijkste</a:t>
            </a:r>
            <a:r>
              <a:rPr lang="en-IE" sz="2000" dirty="0"/>
              <a:t> CSR-</a:t>
            </a:r>
            <a:r>
              <a:rPr lang="en-IE" sz="2000" dirty="0" err="1"/>
              <a:t>kwesties</a:t>
            </a:r>
            <a:r>
              <a:rPr lang="en-IE" sz="2000" dirty="0"/>
              <a:t> waar het bedrijf mee te maken heeft en de belangrijkste betrokken belanghebbenden </a:t>
            </a:r>
          </a:p>
          <a:p>
            <a:pPr marL="342900" indent="-342900">
              <a:buFont typeface="Wingdings" panose="05000000000000000000" pitchFamily="2" charset="2"/>
              <a:buChar char="ü"/>
            </a:pPr>
            <a:r>
              <a:rPr lang="en-IE" sz="2000" dirty="0"/>
              <a:t>Hoe het bedrijf </a:t>
            </a:r>
            <a:r>
              <a:rPr lang="en-IE" sz="2000" dirty="0" err="1"/>
              <a:t>zijn</a:t>
            </a:r>
            <a:r>
              <a:rPr lang="en-IE" sz="2000" dirty="0"/>
              <a:t> CSR-</a:t>
            </a:r>
            <a:r>
              <a:rPr lang="en-IE" sz="2000" dirty="0" err="1"/>
              <a:t>prestaties</a:t>
            </a:r>
            <a:r>
              <a:rPr lang="en-IE" sz="2000" dirty="0"/>
              <a:t> meet</a:t>
            </a:r>
          </a:p>
          <a:p>
            <a:pPr marL="342900" indent="-342900">
              <a:buFont typeface="Wingdings" panose="05000000000000000000" pitchFamily="2" charset="2"/>
              <a:buChar char="ü"/>
            </a:pPr>
            <a:r>
              <a:rPr lang="en-IE" sz="2000" dirty="0"/>
              <a:t>Het jaarlijkse duurzaamheids- of CSR-</a:t>
            </a:r>
            <a:r>
              <a:rPr lang="en-IE" sz="2000" dirty="0" err="1"/>
              <a:t>verslag</a:t>
            </a:r>
            <a:r>
              <a:rPr lang="en-IE" sz="2000" dirty="0"/>
              <a:t> </a:t>
            </a:r>
          </a:p>
          <a:p>
            <a:pPr marL="342900" indent="-342900">
              <a:buFont typeface="Wingdings" panose="05000000000000000000" pitchFamily="2" charset="2"/>
              <a:buChar char="ü"/>
            </a:pPr>
            <a:r>
              <a:rPr lang="en-IE" sz="2000" dirty="0"/>
              <a:t>Tot slot waar ze meer bedrijfsinformatie over CSR kunnen vinden</a:t>
            </a:r>
          </a:p>
        </p:txBody>
      </p:sp>
      <p:sp>
        <p:nvSpPr>
          <p:cNvPr id="9" name="Text Placeholder 8">
            <a:extLst>
              <a:ext uri="{FF2B5EF4-FFF2-40B4-BE49-F238E27FC236}">
                <a16:creationId xmlns:a16="http://schemas.microsoft.com/office/drawing/2014/main" id="{392A012D-B868-53CF-932B-91F4424101FE}"/>
              </a:ext>
            </a:extLst>
          </p:cNvPr>
          <p:cNvSpPr>
            <a:spLocks noGrp="1"/>
          </p:cNvSpPr>
          <p:nvPr>
            <p:ph type="body" sz="quarter" idx="22"/>
          </p:nvPr>
        </p:nvSpPr>
        <p:spPr/>
        <p:txBody>
          <a:bodyPr/>
          <a:lstStyle/>
          <a:p>
            <a:r>
              <a:rPr lang="en-IE" b="1" dirty="0"/>
              <a:t>CSR-</a:t>
            </a:r>
            <a:r>
              <a:rPr lang="en-IE" b="1" dirty="0" err="1"/>
              <a:t>oriëntatie</a:t>
            </a:r>
            <a:r>
              <a:rPr lang="en-IE" b="1" dirty="0"/>
              <a:t>-</a:t>
            </a:r>
            <a:r>
              <a:rPr lang="en-IE" b="1" dirty="0" err="1"/>
              <a:t>informatie</a:t>
            </a:r>
            <a:endParaRPr lang="en-IE" b="1" dirty="0"/>
          </a:p>
        </p:txBody>
      </p:sp>
      <p:sp>
        <p:nvSpPr>
          <p:cNvPr id="10" name="Text Placeholder 9">
            <a:extLst>
              <a:ext uri="{FF2B5EF4-FFF2-40B4-BE49-F238E27FC236}">
                <a16:creationId xmlns:a16="http://schemas.microsoft.com/office/drawing/2014/main" id="{05C0425D-6A53-E5D6-FD66-917217C9E947}"/>
              </a:ext>
            </a:extLst>
          </p:cNvPr>
          <p:cNvSpPr>
            <a:spLocks noGrp="1"/>
          </p:cNvSpPr>
          <p:nvPr>
            <p:ph type="body" sz="quarter" idx="23"/>
          </p:nvPr>
        </p:nvSpPr>
        <p:spPr>
          <a:xfrm>
            <a:off x="780625" y="589390"/>
            <a:ext cx="3298316" cy="5972775"/>
          </a:xfrm>
        </p:spPr>
        <p:txBody>
          <a:bodyPr>
            <a:normAutofit lnSpcReduction="10000"/>
          </a:bodyPr>
          <a:lstStyle/>
          <a:p>
            <a:pPr>
              <a:lnSpc>
                <a:spcPct val="100000"/>
              </a:lnSpc>
              <a:spcBef>
                <a:spcPts val="0"/>
              </a:spcBef>
            </a:pPr>
            <a:r>
              <a:rPr lang="en-IE" sz="2100" b="1" dirty="0">
                <a:solidFill>
                  <a:srgbClr val="027354"/>
                </a:solidFill>
              </a:rPr>
              <a:t>Tijdens de oriëntatie moeten werknemers de visie, missie </a:t>
            </a:r>
            <a:r>
              <a:rPr lang="en-IE" sz="2100" b="1" dirty="0" err="1">
                <a:solidFill>
                  <a:srgbClr val="027354"/>
                </a:solidFill>
              </a:rPr>
              <a:t>en</a:t>
            </a:r>
            <a:r>
              <a:rPr lang="en-IE" sz="2100" b="1" dirty="0">
                <a:solidFill>
                  <a:srgbClr val="027354"/>
                </a:solidFill>
              </a:rPr>
              <a:t> CSR-</a:t>
            </a:r>
            <a:r>
              <a:rPr lang="en-IE" sz="2100" b="1" dirty="0" err="1">
                <a:solidFill>
                  <a:srgbClr val="027354"/>
                </a:solidFill>
              </a:rPr>
              <a:t>kernwaarden</a:t>
            </a:r>
            <a:r>
              <a:rPr lang="en-IE" sz="2100" b="1" dirty="0">
                <a:solidFill>
                  <a:srgbClr val="027354"/>
                </a:solidFill>
              </a:rPr>
              <a:t> en -doelen van het bedrijf te horen krijgen. </a:t>
            </a:r>
          </a:p>
          <a:p>
            <a:pPr>
              <a:lnSpc>
                <a:spcPct val="100000"/>
              </a:lnSpc>
              <a:spcBef>
                <a:spcPts val="0"/>
              </a:spcBef>
            </a:pPr>
            <a:endParaRPr lang="en-IE" sz="2100" dirty="0"/>
          </a:p>
          <a:p>
            <a:pPr>
              <a:lnSpc>
                <a:spcPct val="100000"/>
              </a:lnSpc>
              <a:spcBef>
                <a:spcPts val="0"/>
              </a:spcBef>
            </a:pPr>
            <a:r>
              <a:rPr lang="en-IE" sz="2100" dirty="0"/>
              <a:t>De strategische richting van CSR moet verplicht worden gesteld voor nieuwe werknemers op alle niveaus tijdens de oriëntatie. Nieuwe werknemers moeten een exemplaar van de CSR-</a:t>
            </a:r>
            <a:r>
              <a:rPr lang="en-IE" sz="2100" dirty="0" err="1"/>
              <a:t>informatie</a:t>
            </a:r>
            <a:r>
              <a:rPr lang="en-IE" sz="2100" dirty="0"/>
              <a:t> ontvangen als belangrijk onderdeel van de oriëntatieprogramma's voor nieuwe werknemers. </a:t>
            </a:r>
          </a:p>
        </p:txBody>
      </p:sp>
    </p:spTree>
    <p:extLst>
      <p:ext uri="{BB962C8B-B14F-4D97-AF65-F5344CB8AC3E}">
        <p14:creationId xmlns:p14="http://schemas.microsoft.com/office/powerpoint/2010/main" val="545086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368C87-5E02-721A-70BF-2324674360D1}"/>
              </a:ext>
            </a:extLst>
          </p:cNvPr>
          <p:cNvSpPr>
            <a:spLocks noGrp="1"/>
          </p:cNvSpPr>
          <p:nvPr>
            <p:ph type="body" sz="quarter" idx="20"/>
          </p:nvPr>
        </p:nvSpPr>
        <p:spPr>
          <a:xfrm>
            <a:off x="6032789" y="1260291"/>
            <a:ext cx="5551386" cy="4188673"/>
          </a:xfrm>
        </p:spPr>
        <p:txBody>
          <a:bodyPr/>
          <a:lstStyle/>
          <a:p>
            <a:r>
              <a:rPr lang="en-IE" sz="2000" dirty="0">
                <a:solidFill>
                  <a:srgbClr val="333333"/>
                </a:solidFill>
                <a:effectLst/>
                <a:ea typeface="Times New Roman" panose="02020603050405020304" pitchFamily="18" charset="0"/>
                <a:cs typeface="Times New Roman" panose="02020603050405020304" pitchFamily="18" charset="0"/>
              </a:rPr>
              <a:t>Eenmaal ingewerkt moeten werknemers jaarlijks/</a:t>
            </a:r>
            <a:r>
              <a:rPr lang="en-IE" sz="2000" dirty="0" err="1">
                <a:solidFill>
                  <a:srgbClr val="333333"/>
                </a:solidFill>
                <a:effectLst/>
                <a:ea typeface="Times New Roman" panose="02020603050405020304" pitchFamily="18" charset="0"/>
                <a:cs typeface="Times New Roman" panose="02020603050405020304" pitchFamily="18" charset="0"/>
              </a:rPr>
              <a:t>regelmatig</a:t>
            </a:r>
            <a:r>
              <a:rPr lang="en-IE" sz="2000" dirty="0">
                <a:solidFill>
                  <a:srgbClr val="333333"/>
                </a:solidFill>
                <a:effectLst/>
                <a:ea typeface="Times New Roman" panose="02020603050405020304" pitchFamily="18" charset="0"/>
                <a:cs typeface="Times New Roman" panose="02020603050405020304" pitchFamily="18" charset="0"/>
              </a:rPr>
              <a:t> CSR-</a:t>
            </a:r>
            <a:r>
              <a:rPr lang="en-IE" sz="2000" dirty="0" err="1">
                <a:solidFill>
                  <a:srgbClr val="333333"/>
                </a:solidFill>
                <a:effectLst/>
                <a:ea typeface="Times New Roman" panose="02020603050405020304" pitchFamily="18" charset="0"/>
                <a:cs typeface="Times New Roman" panose="02020603050405020304" pitchFamily="18" charset="0"/>
              </a:rPr>
              <a:t>trainingen</a:t>
            </a:r>
            <a:r>
              <a:rPr lang="en-IE" sz="2000" dirty="0">
                <a:solidFill>
                  <a:srgbClr val="333333"/>
                </a:solidFill>
                <a:effectLst/>
                <a:ea typeface="Times New Roman" panose="02020603050405020304" pitchFamily="18" charset="0"/>
                <a:cs typeface="Times New Roman" panose="02020603050405020304" pitchFamily="18" charset="0"/>
              </a:rPr>
              <a:t> krijgen. </a:t>
            </a:r>
          </a:p>
          <a:p>
            <a:endParaRPr lang="en-IE" sz="2000" dirty="0">
              <a:solidFill>
                <a:srgbClr val="333333"/>
              </a:solidFill>
              <a:effectLst/>
              <a:ea typeface="Times New Roman" panose="02020603050405020304" pitchFamily="18" charset="0"/>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Werknemers hebben </a:t>
            </a:r>
            <a:r>
              <a:rPr lang="en-IE" sz="2000" b="1" dirty="0" err="1">
                <a:solidFill>
                  <a:srgbClr val="F29E38"/>
                </a:solidFill>
                <a:effectLst/>
                <a:ea typeface="Times New Roman" panose="02020603050405020304" pitchFamily="18" charset="0"/>
                <a:cs typeface="Times New Roman" panose="02020603050405020304" pitchFamily="18" charset="0"/>
              </a:rPr>
              <a:t>directe</a:t>
            </a:r>
            <a:r>
              <a:rPr lang="en-IE" sz="2000" b="1" dirty="0">
                <a:solidFill>
                  <a:srgbClr val="F29E38"/>
                </a:solidFill>
                <a:effectLst/>
                <a:ea typeface="Times New Roman" panose="02020603050405020304" pitchFamily="18" charset="0"/>
                <a:cs typeface="Times New Roman" panose="02020603050405020304" pitchFamily="18" charset="0"/>
              </a:rPr>
              <a:t> </a:t>
            </a:r>
            <a:r>
              <a:rPr lang="en-IE" sz="2000" dirty="0">
                <a:solidFill>
                  <a:srgbClr val="333333"/>
                </a:solidFill>
                <a:effectLst/>
                <a:ea typeface="Times New Roman" panose="02020603050405020304" pitchFamily="18" charset="0"/>
                <a:cs typeface="Times New Roman" panose="02020603050405020304" pitchFamily="18" charset="0"/>
              </a:rPr>
              <a:t>CSR-</a:t>
            </a:r>
            <a:r>
              <a:rPr lang="en-IE" sz="2000" dirty="0" err="1">
                <a:solidFill>
                  <a:srgbClr val="333333"/>
                </a:solidFill>
                <a:effectLst/>
                <a:ea typeface="Times New Roman" panose="02020603050405020304" pitchFamily="18" charset="0"/>
                <a:cs typeface="Times New Roman" panose="02020603050405020304" pitchFamily="18" charset="0"/>
              </a:rPr>
              <a:t>verantwoordelijkheden</a:t>
            </a:r>
            <a:r>
              <a:rPr lang="en-IE" sz="2000" dirty="0">
                <a:solidFill>
                  <a:srgbClr val="333333"/>
                </a:solidFill>
                <a:effectLst/>
                <a:ea typeface="Times New Roman" panose="02020603050405020304" pitchFamily="18" charset="0"/>
                <a:cs typeface="Times New Roman" panose="02020603050405020304" pitchFamily="18" charset="0"/>
              </a:rPr>
              <a:t> (bijv. energiemanager) of </a:t>
            </a:r>
            <a:r>
              <a:rPr lang="en-IE" sz="2000" b="1" dirty="0" err="1">
                <a:solidFill>
                  <a:srgbClr val="F29E38"/>
                </a:solidFill>
                <a:effectLst/>
                <a:ea typeface="Times New Roman" panose="02020603050405020304" pitchFamily="18" charset="0"/>
                <a:cs typeface="Times New Roman" panose="02020603050405020304" pitchFamily="18" charset="0"/>
              </a:rPr>
              <a:t>indirecte</a:t>
            </a:r>
            <a:r>
              <a:rPr lang="en-IE" sz="2000" b="1" dirty="0">
                <a:solidFill>
                  <a:srgbClr val="F29E38"/>
                </a:solidFill>
                <a:effectLst/>
                <a:ea typeface="Times New Roman" panose="02020603050405020304" pitchFamily="18" charset="0"/>
                <a:cs typeface="Times New Roman" panose="02020603050405020304" pitchFamily="18" charset="0"/>
              </a:rPr>
              <a:t> </a:t>
            </a:r>
            <a:r>
              <a:rPr lang="en-IE" sz="2000" dirty="0">
                <a:solidFill>
                  <a:srgbClr val="333333"/>
                </a:solidFill>
                <a:effectLst/>
                <a:ea typeface="Times New Roman" panose="02020603050405020304" pitchFamily="18" charset="0"/>
                <a:cs typeface="Times New Roman" panose="02020603050405020304" pitchFamily="18" charset="0"/>
              </a:rPr>
              <a:t>CSR-</a:t>
            </a:r>
            <a:r>
              <a:rPr lang="en-IE" sz="2000" dirty="0" err="1">
                <a:solidFill>
                  <a:srgbClr val="333333"/>
                </a:solidFill>
                <a:effectLst/>
                <a:ea typeface="Times New Roman" panose="02020603050405020304" pitchFamily="18" charset="0"/>
                <a:cs typeface="Times New Roman" panose="02020603050405020304" pitchFamily="18" charset="0"/>
              </a:rPr>
              <a:t>verantwoordelijkheden</a:t>
            </a:r>
            <a:r>
              <a:rPr lang="en-IE" sz="2000" dirty="0">
                <a:solidFill>
                  <a:srgbClr val="333333"/>
                </a:solidFill>
                <a:effectLst/>
                <a:ea typeface="Times New Roman" panose="02020603050405020304" pitchFamily="18" charset="0"/>
                <a:cs typeface="Times New Roman" panose="02020603050405020304" pitchFamily="18" charset="0"/>
              </a:rPr>
              <a:t> (bijv. salarisadministrateur). </a:t>
            </a:r>
          </a:p>
          <a:p>
            <a:endParaRPr lang="en-IE" sz="2000" dirty="0">
              <a:solidFill>
                <a:srgbClr val="333333"/>
              </a:solidFill>
              <a:ea typeface="Times New Roman" panose="02020603050405020304" pitchFamily="18" charset="0"/>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Degenen met directe verantwoordelijkheden krijgen technische en gespecialiseerde training in CSR, terwijl degenen met indirecte verantwoordelijkheden training krijgen in CSR-</a:t>
            </a:r>
            <a:r>
              <a:rPr lang="en-IE" sz="2000" dirty="0" err="1">
                <a:solidFill>
                  <a:srgbClr val="333333"/>
                </a:solidFill>
                <a:effectLst/>
                <a:ea typeface="Times New Roman" panose="02020603050405020304" pitchFamily="18" charset="0"/>
                <a:cs typeface="Times New Roman" panose="02020603050405020304" pitchFamily="18" charset="0"/>
              </a:rPr>
              <a:t>topprioriteiten</a:t>
            </a:r>
            <a:r>
              <a:rPr lang="en-IE" sz="2000" dirty="0">
                <a:solidFill>
                  <a:srgbClr val="333333"/>
                </a:solidFill>
                <a:effectLst/>
                <a:ea typeface="Times New Roman" panose="02020603050405020304" pitchFamily="18" charset="0"/>
                <a:cs typeface="Times New Roman" panose="02020603050405020304" pitchFamily="18" charset="0"/>
              </a:rPr>
              <a:t> van een meer algemene aard. </a:t>
            </a:r>
          </a:p>
          <a:p>
            <a:endParaRPr lang="en-IE" sz="2000" dirty="0">
              <a:solidFill>
                <a:srgbClr val="333333"/>
              </a:solidFill>
              <a:ea typeface="Times New Roman" panose="02020603050405020304" pitchFamily="18" charset="0"/>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Hoe dan ook, </a:t>
            </a:r>
            <a:r>
              <a:rPr lang="en-IE" sz="2000" dirty="0">
                <a:solidFill>
                  <a:srgbClr val="333333"/>
                </a:solidFill>
                <a:ea typeface="Times New Roman" panose="02020603050405020304" pitchFamily="18" charset="0"/>
                <a:cs typeface="Times New Roman" panose="02020603050405020304" pitchFamily="18" charset="0"/>
              </a:rPr>
              <a:t>CSR-</a:t>
            </a:r>
            <a:r>
              <a:rPr lang="en-IE" sz="2000" dirty="0" err="1">
                <a:solidFill>
                  <a:srgbClr val="333333"/>
                </a:solidFill>
                <a:ea typeface="Times New Roman" panose="02020603050405020304" pitchFamily="18" charset="0"/>
                <a:cs typeface="Times New Roman" panose="02020603050405020304" pitchFamily="18" charset="0"/>
              </a:rPr>
              <a:t>opleidingen</a:t>
            </a:r>
            <a:r>
              <a:rPr lang="en-IE" sz="2000" dirty="0">
                <a:solidFill>
                  <a:srgbClr val="333333"/>
                </a:solidFill>
                <a:ea typeface="Times New Roman" panose="02020603050405020304" pitchFamily="18" charset="0"/>
                <a:cs typeface="Times New Roman" panose="02020603050405020304" pitchFamily="18" charset="0"/>
              </a:rPr>
              <a:t> moeten </a:t>
            </a:r>
            <a:r>
              <a:rPr lang="en-IE" sz="2000" dirty="0">
                <a:solidFill>
                  <a:srgbClr val="333333"/>
                </a:solidFill>
                <a:effectLst/>
                <a:ea typeface="Times New Roman" panose="02020603050405020304" pitchFamily="18" charset="0"/>
                <a:cs typeface="Times New Roman" panose="02020603050405020304" pitchFamily="18" charset="0"/>
              </a:rPr>
              <a:t>relevant </a:t>
            </a:r>
            <a:r>
              <a:rPr lang="en-IE" sz="2000" dirty="0">
                <a:solidFill>
                  <a:srgbClr val="333333"/>
                </a:solidFill>
                <a:ea typeface="Times New Roman" panose="02020603050405020304" pitchFamily="18" charset="0"/>
                <a:cs typeface="Times New Roman" panose="02020603050405020304" pitchFamily="18" charset="0"/>
              </a:rPr>
              <a:t>zijn </a:t>
            </a:r>
            <a:r>
              <a:rPr lang="en-IE" sz="2000" dirty="0">
                <a:solidFill>
                  <a:srgbClr val="333333"/>
                </a:solidFill>
                <a:effectLst/>
                <a:ea typeface="Times New Roman" panose="02020603050405020304" pitchFamily="18" charset="0"/>
                <a:cs typeface="Times New Roman" panose="02020603050405020304" pitchFamily="18" charset="0"/>
              </a:rPr>
              <a:t>voor het werk om CSR strategisch duurzaam te maken. </a:t>
            </a:r>
            <a:endParaRPr lang="en-IE" sz="2000" dirty="0">
              <a:effectLs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392A012D-B868-53CF-932B-91F4424101FE}"/>
              </a:ext>
            </a:extLst>
          </p:cNvPr>
          <p:cNvSpPr>
            <a:spLocks noGrp="1"/>
          </p:cNvSpPr>
          <p:nvPr>
            <p:ph type="body" sz="quarter" idx="22"/>
          </p:nvPr>
        </p:nvSpPr>
        <p:spPr/>
        <p:txBody>
          <a:bodyPr/>
          <a:lstStyle/>
          <a:p>
            <a:r>
              <a:rPr lang="en-IE" b="1" dirty="0">
                <a:solidFill>
                  <a:srgbClr val="F29E38"/>
                </a:solidFill>
              </a:rPr>
              <a:t>CSR-opleidingen</a:t>
            </a:r>
          </a:p>
        </p:txBody>
      </p:sp>
      <p:sp>
        <p:nvSpPr>
          <p:cNvPr id="10" name="Text Placeholder 9">
            <a:extLst>
              <a:ext uri="{FF2B5EF4-FFF2-40B4-BE49-F238E27FC236}">
                <a16:creationId xmlns:a16="http://schemas.microsoft.com/office/drawing/2014/main" id="{05C0425D-6A53-E5D6-FD66-917217C9E947}"/>
              </a:ext>
            </a:extLst>
          </p:cNvPr>
          <p:cNvSpPr>
            <a:spLocks noGrp="1"/>
          </p:cNvSpPr>
          <p:nvPr>
            <p:ph type="body" sz="quarter" idx="23"/>
          </p:nvPr>
        </p:nvSpPr>
        <p:spPr>
          <a:xfrm>
            <a:off x="780625" y="589390"/>
            <a:ext cx="3298316" cy="5972775"/>
          </a:xfrm>
        </p:spPr>
        <p:txBody>
          <a:bodyPr>
            <a:noAutofit/>
          </a:bodyPr>
          <a:lstStyle/>
          <a:p>
            <a:pPr>
              <a:lnSpc>
                <a:spcPct val="107000"/>
              </a:lnSpc>
              <a:spcAft>
                <a:spcPts val="865"/>
              </a:spcAft>
            </a:pPr>
            <a:r>
              <a:rPr lang="en-IE" sz="1800" b="1" dirty="0">
                <a:solidFill>
                  <a:srgbClr val="F29E38"/>
                </a:solidFill>
                <a:effectLst/>
                <a:ea typeface="Times New Roman" panose="02020603050405020304" pitchFamily="18" charset="0"/>
                <a:cs typeface="Times New Roman" panose="02020603050405020304" pitchFamily="18" charset="0"/>
              </a:rPr>
              <a:t>Het is van vitaal belang om CSR een integraal onderdeel te maken van management- en HR-trainingsprogramma's. </a:t>
            </a:r>
          </a:p>
          <a:p>
            <a:pPr>
              <a:lnSpc>
                <a:spcPct val="107000"/>
              </a:lnSpc>
              <a:spcAft>
                <a:spcPts val="865"/>
              </a:spcAft>
            </a:pPr>
            <a:r>
              <a:rPr lang="en-IE" sz="1800" dirty="0">
                <a:solidFill>
                  <a:srgbClr val="333333"/>
                </a:solidFill>
                <a:ea typeface="Times New Roman" panose="02020603050405020304" pitchFamily="18" charset="0"/>
                <a:cs typeface="Times New Roman" panose="02020603050405020304" pitchFamily="18" charset="0"/>
              </a:rPr>
              <a:t>In stap 3 hebben </a:t>
            </a:r>
            <a:r>
              <a:rPr lang="en-IE" sz="1800" dirty="0">
                <a:solidFill>
                  <a:srgbClr val="333333"/>
                </a:solidFill>
                <a:effectLst/>
                <a:ea typeface="Times New Roman" panose="02020603050405020304" pitchFamily="18" charset="0"/>
                <a:cs typeface="Times New Roman" panose="02020603050405020304" pitchFamily="18" charset="0"/>
              </a:rPr>
              <a:t>het management en HR </a:t>
            </a:r>
            <a:r>
              <a:rPr lang="en-IE" sz="1800" dirty="0">
                <a:solidFill>
                  <a:srgbClr val="333333"/>
                </a:solidFill>
                <a:ea typeface="Times New Roman" panose="02020603050405020304" pitchFamily="18" charset="0"/>
                <a:cs typeface="Times New Roman" panose="02020603050405020304" pitchFamily="18" charset="0"/>
              </a:rPr>
              <a:t>de </a:t>
            </a:r>
            <a:r>
              <a:rPr lang="en-IE" sz="1800" dirty="0" err="1">
                <a:solidFill>
                  <a:srgbClr val="333333"/>
                </a:solidFill>
                <a:ea typeface="Times New Roman" panose="02020603050405020304" pitchFamily="18" charset="0"/>
                <a:cs typeface="Times New Roman" panose="02020603050405020304" pitchFamily="18" charset="0"/>
              </a:rPr>
              <a:t>vereiste</a:t>
            </a:r>
            <a:r>
              <a:rPr lang="en-IE" sz="1800" dirty="0">
                <a:solidFill>
                  <a:srgbClr val="333333"/>
                </a:solidFill>
                <a:ea typeface="Times New Roman" panose="02020603050405020304" pitchFamily="18" charset="0"/>
                <a:cs typeface="Times New Roman" panose="02020603050405020304" pitchFamily="18" charset="0"/>
              </a:rPr>
              <a:t> </a:t>
            </a:r>
            <a:r>
              <a:rPr lang="en-IE" sz="1800" dirty="0">
                <a:solidFill>
                  <a:srgbClr val="333333"/>
                </a:solidFill>
                <a:effectLst/>
                <a:ea typeface="Times New Roman" panose="02020603050405020304" pitchFamily="18" charset="0"/>
                <a:cs typeface="Times New Roman" panose="02020603050405020304" pitchFamily="18" charset="0"/>
              </a:rPr>
              <a:t>CSR-</a:t>
            </a:r>
            <a:r>
              <a:rPr lang="en-IE" sz="1800" dirty="0" err="1">
                <a:solidFill>
                  <a:srgbClr val="333333"/>
                </a:solidFill>
                <a:effectLst/>
                <a:ea typeface="Times New Roman" panose="02020603050405020304" pitchFamily="18" charset="0"/>
                <a:cs typeface="Times New Roman" panose="02020603050405020304" pitchFamily="18" charset="0"/>
              </a:rPr>
              <a:t>competenties</a:t>
            </a:r>
            <a:r>
              <a:rPr lang="en-IE" sz="1800" dirty="0">
                <a:solidFill>
                  <a:srgbClr val="333333"/>
                </a:solidFill>
                <a:effectLst/>
                <a:ea typeface="Times New Roman" panose="02020603050405020304" pitchFamily="18" charset="0"/>
                <a:cs typeface="Times New Roman" panose="02020603050405020304" pitchFamily="18" charset="0"/>
              </a:rPr>
              <a:t> geïdentificeerd die het bedrijf nodig heeft en in de toekomst nodig zal hebben. </a:t>
            </a:r>
            <a:r>
              <a:rPr lang="en-IE" sz="1800" dirty="0">
                <a:solidFill>
                  <a:srgbClr val="333333"/>
                </a:solidFill>
                <a:ea typeface="Times New Roman" panose="02020603050405020304" pitchFamily="18" charset="0"/>
                <a:cs typeface="Times New Roman" panose="02020603050405020304" pitchFamily="18" charset="0"/>
              </a:rPr>
              <a:t>Ze moeten de CSR-training, </a:t>
            </a:r>
            <a:r>
              <a:rPr lang="en-IE" sz="1800" dirty="0">
                <a:solidFill>
                  <a:srgbClr val="333333"/>
                </a:solidFill>
                <a:effectLst/>
                <a:ea typeface="Times New Roman" panose="02020603050405020304" pitchFamily="18" charset="0"/>
                <a:cs typeface="Times New Roman" panose="02020603050405020304" pitchFamily="18" charset="0"/>
              </a:rPr>
              <a:t>leerplannen en programma's </a:t>
            </a:r>
            <a:r>
              <a:rPr lang="en-IE" sz="1800" dirty="0">
                <a:solidFill>
                  <a:srgbClr val="333333"/>
                </a:solidFill>
                <a:ea typeface="Times New Roman" panose="02020603050405020304" pitchFamily="18" charset="0"/>
                <a:cs typeface="Times New Roman" panose="02020603050405020304" pitchFamily="18" charset="0"/>
              </a:rPr>
              <a:t>hebben geïdentificeerd en ontwikkeld </a:t>
            </a:r>
            <a:r>
              <a:rPr lang="en-IE" sz="1800" dirty="0">
                <a:solidFill>
                  <a:srgbClr val="333333"/>
                </a:solidFill>
                <a:effectLst/>
                <a:ea typeface="Times New Roman" panose="02020603050405020304" pitchFamily="18" charset="0"/>
                <a:cs typeface="Times New Roman" panose="02020603050405020304" pitchFamily="18" charset="0"/>
              </a:rPr>
              <a:t>die nodig zijn om de verwachte lacunes in CSR-</a:t>
            </a:r>
            <a:r>
              <a:rPr lang="en-IE" sz="1800" dirty="0" err="1">
                <a:solidFill>
                  <a:srgbClr val="333333"/>
                </a:solidFill>
                <a:effectLst/>
                <a:ea typeface="Times New Roman" panose="02020603050405020304" pitchFamily="18" charset="0"/>
                <a:cs typeface="Times New Roman" panose="02020603050405020304" pitchFamily="18" charset="0"/>
              </a:rPr>
              <a:t>competenties</a:t>
            </a:r>
            <a:r>
              <a:rPr lang="en-IE" sz="1800" dirty="0">
                <a:solidFill>
                  <a:srgbClr val="333333"/>
                </a:solidFill>
                <a:effectLst/>
                <a:ea typeface="Times New Roman" panose="02020603050405020304" pitchFamily="18" charset="0"/>
                <a:cs typeface="Times New Roman" panose="02020603050405020304" pitchFamily="18" charset="0"/>
              </a:rPr>
              <a:t> op te vullen. </a:t>
            </a:r>
            <a:r>
              <a:rPr lang="en-IE" sz="1800" dirty="0">
                <a:solidFill>
                  <a:srgbClr val="333333"/>
                </a:solidFill>
                <a:ea typeface="Times New Roman" panose="02020603050405020304" pitchFamily="18" charset="0"/>
                <a:cs typeface="Times New Roman" panose="02020603050405020304" pitchFamily="18" charset="0"/>
              </a:rPr>
              <a:t>Ze moeten blijven samenwerken om de </a:t>
            </a:r>
            <a:r>
              <a:rPr lang="en-IE" sz="1800" dirty="0" err="1">
                <a:solidFill>
                  <a:srgbClr val="333333"/>
                </a:solidFill>
                <a:effectLst/>
                <a:ea typeface="Times New Roman" panose="02020603050405020304" pitchFamily="18" charset="0"/>
                <a:cs typeface="Times New Roman" panose="02020603050405020304" pitchFamily="18" charset="0"/>
              </a:rPr>
              <a:t>belangrijkste</a:t>
            </a:r>
            <a:r>
              <a:rPr lang="en-IE" sz="1800" dirty="0">
                <a:solidFill>
                  <a:srgbClr val="333333"/>
                </a:solidFill>
                <a:effectLst/>
                <a:ea typeface="Times New Roman" panose="02020603050405020304" pitchFamily="18" charset="0"/>
                <a:cs typeface="Times New Roman" panose="02020603050405020304" pitchFamily="18" charset="0"/>
              </a:rPr>
              <a:t> CSR-</a:t>
            </a:r>
            <a:r>
              <a:rPr lang="en-IE" sz="1800" dirty="0" err="1">
                <a:solidFill>
                  <a:srgbClr val="333333"/>
                </a:solidFill>
                <a:effectLst/>
                <a:ea typeface="Times New Roman" panose="02020603050405020304" pitchFamily="18" charset="0"/>
                <a:cs typeface="Times New Roman" panose="02020603050405020304" pitchFamily="18" charset="0"/>
              </a:rPr>
              <a:t>trainingen</a:t>
            </a:r>
            <a:r>
              <a:rPr lang="en-IE" sz="1800" dirty="0">
                <a:solidFill>
                  <a:srgbClr val="333333"/>
                </a:solidFill>
                <a:effectLst/>
                <a:ea typeface="Times New Roman" panose="02020603050405020304" pitchFamily="18" charset="0"/>
                <a:cs typeface="Times New Roman" panose="02020603050405020304" pitchFamily="18" charset="0"/>
              </a:rPr>
              <a:t> en -doelstellingen van het MKB te </a:t>
            </a:r>
            <a:r>
              <a:rPr lang="en-IE" sz="1800" dirty="0">
                <a:solidFill>
                  <a:srgbClr val="333333"/>
                </a:solidFill>
                <a:ea typeface="Times New Roman" panose="02020603050405020304" pitchFamily="18" charset="0"/>
                <a:cs typeface="Times New Roman" panose="02020603050405020304" pitchFamily="18" charset="0"/>
              </a:rPr>
              <a:t>begrijpen en te leveren</a:t>
            </a:r>
            <a:r>
              <a:rPr lang="en-IE" sz="1800" dirty="0">
                <a:solidFill>
                  <a:srgbClr val="333333"/>
                </a:solidFill>
                <a:effectLs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3824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E395ED-BC51-C1BC-11CE-DF55AFD8D9D9}"/>
              </a:ext>
            </a:extLst>
          </p:cNvPr>
          <p:cNvSpPr>
            <a:spLocks noGrp="1"/>
          </p:cNvSpPr>
          <p:nvPr>
            <p:ph type="body" sz="quarter" idx="13"/>
          </p:nvPr>
        </p:nvSpPr>
        <p:spPr>
          <a:xfrm>
            <a:off x="685641" y="400050"/>
            <a:ext cx="4257991" cy="3228975"/>
          </a:xfrm>
        </p:spPr>
        <p:txBody>
          <a:bodyPr>
            <a:normAutofit fontScale="62500" lnSpcReduction="20000"/>
          </a:bodyPr>
          <a:lstStyle/>
          <a:p>
            <a:r>
              <a:rPr lang="en-US" sz="5100" b="1" dirty="0">
                <a:solidFill>
                  <a:srgbClr val="262626"/>
                </a:solidFill>
                <a:latin typeface="Calibri" panose="020F0502020204030204" pitchFamily="34" charset="0"/>
                <a:ea typeface="+mn-ea"/>
                <a:cs typeface="Calibri" panose="020F0502020204030204" pitchFamily="34" charset="0"/>
              </a:rPr>
              <a:t>Neumarkter Lammsbräu, Duitsland </a:t>
            </a:r>
          </a:p>
          <a:p>
            <a:endParaRPr lang="en-US" sz="3600" b="1" dirty="0">
              <a:solidFill>
                <a:srgbClr val="262626"/>
              </a:solidFill>
              <a:latin typeface="Calibri" panose="020F0502020204030204" pitchFamily="34" charset="0"/>
              <a:ea typeface="+mn-ea"/>
              <a:cs typeface="Calibri" panose="020F0502020204030204" pitchFamily="34" charset="0"/>
            </a:endParaRPr>
          </a:p>
          <a:p>
            <a:r>
              <a:rPr lang="en-US" b="0" dirty="0">
                <a:solidFill>
                  <a:srgbClr val="262626"/>
                </a:solidFill>
                <a:latin typeface="Calibri" panose="020F0502020204030204" pitchFamily="34" charset="0"/>
                <a:cs typeface="Calibri" panose="020F0502020204030204" pitchFamily="34" charset="0"/>
              </a:rPr>
              <a:t>Een </a:t>
            </a:r>
            <a:r>
              <a:rPr lang="en-US" sz="3600" b="0" dirty="0">
                <a:solidFill>
                  <a:srgbClr val="262626"/>
                </a:solidFill>
                <a:latin typeface="Calibri" panose="020F0502020204030204" pitchFamily="34" charset="0"/>
                <a:ea typeface="+mn-ea"/>
                <a:cs typeface="Calibri" panose="020F0502020204030204" pitchFamily="34" charset="0"/>
              </a:rPr>
              <a:t>biologisch gecertificeerde drankenproducent die al zo'n 40 jaar een cultuur van duurzaamheid hanteert</a:t>
            </a:r>
          </a:p>
          <a:p>
            <a:endParaRPr lang="en-US" b="0" dirty="0">
              <a:solidFill>
                <a:srgbClr val="262626"/>
              </a:solidFill>
              <a:latin typeface="Calibri" panose="020F0502020204030204" pitchFamily="34" charset="0"/>
              <a:cs typeface="Calibri" panose="020F0502020204030204" pitchFamily="34" charset="0"/>
            </a:endParaRPr>
          </a:p>
          <a:p>
            <a:r>
              <a:rPr lang="en-US" sz="3600" b="0" dirty="0">
                <a:solidFill>
                  <a:srgbClr val="262626"/>
                </a:solidFill>
                <a:latin typeface="Calibri" panose="020F0502020204030204" pitchFamily="34" charset="0"/>
                <a:ea typeface="+mn-ea"/>
                <a:cs typeface="Calibri" panose="020F0502020204030204" pitchFamily="34" charset="0"/>
                <a:hlinkClick r:id="rId2"/>
              </a:rPr>
              <a:t>https://www.lammsbraeu.de/ </a:t>
            </a:r>
          </a:p>
          <a:p>
            <a:endParaRPr lang="en-IE" dirty="0">
              <a:solidFill>
                <a:srgbClr val="262626"/>
              </a:solidFill>
            </a:endParaRPr>
          </a:p>
        </p:txBody>
      </p:sp>
      <p:sp>
        <p:nvSpPr>
          <p:cNvPr id="7" name="Text Placeholder 6">
            <a:extLst>
              <a:ext uri="{FF2B5EF4-FFF2-40B4-BE49-F238E27FC236}">
                <a16:creationId xmlns:a16="http://schemas.microsoft.com/office/drawing/2014/main" id="{C61C6AD2-AA5E-B10B-A138-784235AA98B1}"/>
              </a:ext>
            </a:extLst>
          </p:cNvPr>
          <p:cNvSpPr>
            <a:spLocks noGrp="1"/>
          </p:cNvSpPr>
          <p:nvPr>
            <p:ph type="body" sz="quarter" idx="14"/>
          </p:nvPr>
        </p:nvSpPr>
        <p:spPr>
          <a:xfrm>
            <a:off x="545517" y="4062299"/>
            <a:ext cx="11417883" cy="2671805"/>
          </a:xfrm>
        </p:spPr>
        <p:txBody>
          <a:bodyPr/>
          <a:lstStyle/>
          <a:p>
            <a:r>
              <a:rPr lang="en-IE" b="1" dirty="0">
                <a:solidFill>
                  <a:srgbClr val="D0756E"/>
                </a:solidFill>
              </a:rPr>
              <a:t>Onboarding- en wervingsproces </a:t>
            </a:r>
            <a:r>
              <a:rPr lang="en-IE" b="1" dirty="0" err="1">
                <a:solidFill>
                  <a:srgbClr val="D0756E"/>
                </a:solidFill>
              </a:rPr>
              <a:t>voor</a:t>
            </a:r>
            <a:r>
              <a:rPr lang="en-IE" b="1" dirty="0">
                <a:solidFill>
                  <a:srgbClr val="D0756E"/>
                </a:solidFill>
              </a:rPr>
              <a:t> CSR </a:t>
            </a:r>
          </a:p>
          <a:p>
            <a:r>
              <a:rPr lang="en-US" sz="2400" dirty="0">
                <a:solidFill>
                  <a:srgbClr val="262626"/>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"Meedoen en erbij horen vanaf het begin" </a:t>
            </a:r>
            <a:r>
              <a:rPr lang="en-US" sz="2400" dirty="0">
                <a:solidFill>
                  <a:srgbClr val="262626"/>
                </a:solidFill>
                <a:effectLst/>
                <a:ea typeface="Calibri" panose="020F0502020204030204" pitchFamily="34" charset="0"/>
                <a:cs typeface="Times New Roman" panose="02020603050405020304" pitchFamily="18" charset="0"/>
              </a:rPr>
              <a:t>Of het nu via een van de twee stages, een studentenjob of een stage is, praktijkgericht leren wordt gecombineerd met een familiale omgeving </a:t>
            </a:r>
            <a:r>
              <a:rPr lang="en-US" sz="2400" dirty="0" err="1">
                <a:solidFill>
                  <a:srgbClr val="262626"/>
                </a:solidFill>
                <a:effectLst/>
                <a:ea typeface="Calibri" panose="020F0502020204030204" pitchFamily="34" charset="0"/>
                <a:cs typeface="Times New Roman" panose="02020603050405020304" pitchFamily="18" charset="0"/>
              </a:rPr>
              <a:t>en</a:t>
            </a:r>
            <a:r>
              <a:rPr lang="en-US" sz="2400" dirty="0">
                <a:solidFill>
                  <a:srgbClr val="262626"/>
                </a:solidFill>
                <a:effectLst/>
                <a:ea typeface="Calibri" panose="020F0502020204030204" pitchFamily="34" charset="0"/>
                <a:cs typeface="Times New Roman" panose="02020603050405020304" pitchFamily="18" charset="0"/>
              </a:rPr>
              <a:t> CSR-</a:t>
            </a:r>
            <a:r>
              <a:rPr lang="en-US" sz="2400" dirty="0" err="1">
                <a:solidFill>
                  <a:srgbClr val="262626"/>
                </a:solidFill>
                <a:effectLst/>
                <a:ea typeface="Calibri" panose="020F0502020204030204" pitchFamily="34" charset="0"/>
                <a:cs typeface="Times New Roman" panose="02020603050405020304" pitchFamily="18" charset="0"/>
              </a:rPr>
              <a:t>onderwerpen</a:t>
            </a:r>
            <a:r>
              <a:rPr lang="en-US" sz="2400" dirty="0">
                <a:solidFill>
                  <a:srgbClr val="262626"/>
                </a:solidFill>
                <a:effectLst/>
                <a:ea typeface="Calibri" panose="020F0502020204030204" pitchFamily="34" charset="0"/>
                <a:cs typeface="Times New Roman" panose="02020603050405020304" pitchFamily="18" charset="0"/>
              </a:rPr>
              <a:t> die aan bod komen. Open en transparante interactie is hier een integraal onderdeel van: zo worden er bijvoorbeeld regelmatig feedbackbijeenkomsten gehouden met de managers in opleiding als onderdeel van de opleiding, net als jaarlijkse...</a:t>
            </a:r>
            <a:r>
              <a:rPr lang="en-US" sz="2400" dirty="0">
                <a:solidFill>
                  <a:srgbClr val="262626"/>
                </a:solidFill>
                <a:effectLst/>
                <a:ea typeface="Calibri" panose="020F0502020204030204" pitchFamily="34" charset="0"/>
                <a:cs typeface="Times New Roman" panose="02020603050405020304" pitchFamily="18" charset="0"/>
                <a:hlinkClick r:id="rId4"/>
              </a:rPr>
              <a:t>bekijk volledige casestudy</a:t>
            </a:r>
            <a:endParaRPr lang="en-IE" dirty="0">
              <a:solidFill>
                <a:srgbClr val="262626"/>
              </a:solidFill>
            </a:endParaRPr>
          </a:p>
        </p:txBody>
      </p:sp>
      <p:pic>
        <p:nvPicPr>
          <p:cNvPr id="10" name="Picture Placeholder 9" descr="A group of people looking at a computer&#10;&#10;Description automatically generated">
            <a:extLst>
              <a:ext uri="{FF2B5EF4-FFF2-40B4-BE49-F238E27FC236}">
                <a16:creationId xmlns:a16="http://schemas.microsoft.com/office/drawing/2014/main" id="{5D9ECE85-187C-54F0-8326-7C0EE01B3E54}"/>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5870" b="5870"/>
          <a:stretch>
            <a:fillRect/>
          </a:stretch>
        </p:blipFill>
        <p:spPr/>
      </p:pic>
      <p:pic>
        <p:nvPicPr>
          <p:cNvPr id="2" name="Grafik 64">
            <a:extLst>
              <a:ext uri="{FF2B5EF4-FFF2-40B4-BE49-F238E27FC236}">
                <a16:creationId xmlns:a16="http://schemas.microsoft.com/office/drawing/2014/main" id="{26CED1DF-AD57-0F3A-0718-F86C1FA49A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41637" y="24941"/>
            <a:ext cx="1250363" cy="750218"/>
          </a:xfrm>
          <a:prstGeom prst="rect">
            <a:avLst/>
          </a:prstGeom>
          <a:ln w="28575">
            <a:solidFill>
              <a:srgbClr val="E6E6E6"/>
            </a:solidFill>
          </a:ln>
        </p:spPr>
      </p:pic>
      <p:sp>
        <p:nvSpPr>
          <p:cNvPr id="3" name="Flowchart: Connector 2">
            <a:hlinkClick r:id="rId4"/>
            <a:extLst>
              <a:ext uri="{FF2B5EF4-FFF2-40B4-BE49-F238E27FC236}">
                <a16:creationId xmlns:a16="http://schemas.microsoft.com/office/drawing/2014/main" id="{FCFF5328-AB2E-F6A3-09E2-15DB03954A61}"/>
              </a:ext>
            </a:extLst>
          </p:cNvPr>
          <p:cNvSpPr/>
          <p:nvPr/>
        </p:nvSpPr>
        <p:spPr>
          <a:xfrm>
            <a:off x="9915530" y="2140687"/>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solidFill>
                  <a:srgbClr val="262626"/>
                </a:solidFill>
              </a:rPr>
              <a:t>Casestudie</a:t>
            </a:r>
          </a:p>
        </p:txBody>
      </p:sp>
    </p:spTree>
    <p:extLst>
      <p:ext uri="{BB962C8B-B14F-4D97-AF65-F5344CB8AC3E}">
        <p14:creationId xmlns:p14="http://schemas.microsoft.com/office/powerpoint/2010/main" val="91004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232285AD-8077-2C6F-5BD5-3351EB2DD3DC}"/>
              </a:ext>
            </a:extLst>
          </p:cNvPr>
          <p:cNvPicPr>
            <a:picLocks noChangeAspect="1"/>
          </p:cNvPicPr>
          <p:nvPr/>
        </p:nvPicPr>
        <p:blipFill rotWithShape="1">
          <a:blip r:embed="rId3"/>
          <a:srcRect l="315" t="339" b="554"/>
          <a:stretch/>
        </p:blipFill>
        <p:spPr>
          <a:xfrm>
            <a:off x="600075" y="-1"/>
            <a:ext cx="10851696" cy="6870519"/>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975199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E736340-0729-81A4-8F1F-9F5EDBCF5ECF}"/>
              </a:ext>
            </a:extLst>
          </p:cNvPr>
          <p:cNvSpPr/>
          <p:nvPr/>
        </p:nvSpPr>
        <p:spPr>
          <a:xfrm>
            <a:off x="752476" y="381000"/>
            <a:ext cx="11106150" cy="6210300"/>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65"/>
              </a:spcAft>
            </a:pPr>
            <a:r>
              <a:rPr lang="en-IE" sz="2400" b="1" dirty="0">
                <a:solidFill>
                  <a:srgbClr val="027354"/>
                </a:solidFill>
                <a:effectLst/>
                <a:ea typeface="Times New Roman" panose="02020603050405020304" pitchFamily="18" charset="0"/>
                <a:cs typeface="Times New Roman" panose="02020603050405020304" pitchFamily="18" charset="0"/>
              </a:rPr>
              <a:t>CSR in de kijker bij opvolgingsplanning</a:t>
            </a:r>
          </a:p>
          <a:p>
            <a:pPr>
              <a:lnSpc>
                <a:spcPct val="107000"/>
              </a:lnSpc>
              <a:spcAft>
                <a:spcPts val="865"/>
              </a:spcAft>
            </a:pPr>
            <a:r>
              <a:rPr lang="en-IE" sz="2000" b="1" dirty="0">
                <a:solidFill>
                  <a:srgbClr val="027354"/>
                </a:solidFill>
                <a:effectLst/>
                <a:ea typeface="Times New Roman" panose="02020603050405020304" pitchFamily="18" charset="0"/>
                <a:cs typeface="Times New Roman" panose="02020603050405020304" pitchFamily="18" charset="0"/>
              </a:rPr>
              <a:t>Opvolgingsplanning is een vorm van rekrutering waarbij de strategie voor vervangingsplanning gericht is op leidinggevende functies</a:t>
            </a:r>
            <a:r>
              <a:rPr lang="en-IE" sz="2000" b="1" dirty="0">
                <a:solidFill>
                  <a:srgbClr val="262626"/>
                </a:solidFill>
                <a:effectLst/>
                <a:ea typeface="Times New Roman" panose="02020603050405020304" pitchFamily="18" charset="0"/>
                <a:cs typeface="Times New Roman" panose="02020603050405020304" pitchFamily="18" charset="0"/>
              </a:rPr>
              <a:t>. </a:t>
            </a:r>
            <a:r>
              <a:rPr lang="en-IE" sz="2000" dirty="0">
                <a:solidFill>
                  <a:srgbClr val="262626"/>
                </a:solidFill>
                <a:effectLst/>
                <a:ea typeface="Times New Roman" panose="02020603050405020304" pitchFamily="18" charset="0"/>
                <a:cs typeface="Times New Roman" panose="02020603050405020304" pitchFamily="18" charset="0"/>
              </a:rPr>
              <a:t>Het wordt gebruikt om nieuwe en potentiële leiders te identificeren en te ontwikkelen die kunnen overstappen naar leidinggevende functies wanneer deze vrijkomen. </a:t>
            </a:r>
            <a:r>
              <a:rPr lang="en-IE" sz="2000" dirty="0">
                <a:solidFill>
                  <a:srgbClr val="262626"/>
                </a:solidFill>
                <a:ea typeface="Times New Roman" panose="02020603050405020304" pitchFamily="18" charset="0"/>
                <a:cs typeface="Times New Roman" panose="02020603050405020304" pitchFamily="18" charset="0"/>
              </a:rPr>
              <a:t>Het vermindert de wervingskosten en </a:t>
            </a:r>
            <a:r>
              <a:rPr lang="en-IE" sz="2000" dirty="0">
                <a:solidFill>
                  <a:srgbClr val="262626"/>
                </a:solidFill>
                <a:effectLst/>
                <a:ea typeface="Times New Roman" panose="02020603050405020304" pitchFamily="18" charset="0"/>
                <a:cs typeface="Times New Roman" panose="02020603050405020304" pitchFamily="18" charset="0"/>
              </a:rPr>
              <a:t>ideale bestaande werknemers zijn beschikbaar om vacatures in te vullen</a:t>
            </a:r>
            <a:r>
              <a:rPr lang="en-IE" sz="2000" dirty="0">
                <a:solidFill>
                  <a:srgbClr val="262626"/>
                </a:solidFill>
                <a:ea typeface="Times New Roman" panose="02020603050405020304" pitchFamily="18" charset="0"/>
                <a:cs typeface="Times New Roman" panose="02020603050405020304" pitchFamily="18" charset="0"/>
              </a:rPr>
              <a:t>. Ze voelen zich gewaardeerd en erkend, </a:t>
            </a:r>
            <a:r>
              <a:rPr lang="en-IE" sz="2000" dirty="0">
                <a:solidFill>
                  <a:srgbClr val="262626"/>
                </a:solidFill>
                <a:effectLst/>
                <a:ea typeface="Times New Roman" panose="02020603050405020304" pitchFamily="18" charset="0"/>
                <a:cs typeface="Times New Roman" panose="02020603050405020304" pitchFamily="18" charset="0"/>
              </a:rPr>
              <a:t>vooral degenen die een progressief carrièrepad volgen. </a:t>
            </a:r>
          </a:p>
          <a:p>
            <a:pPr>
              <a:lnSpc>
                <a:spcPct val="107000"/>
              </a:lnSpc>
              <a:spcAft>
                <a:spcPts val="865"/>
              </a:spcAft>
            </a:pPr>
            <a:r>
              <a:rPr lang="en-IE" sz="2000" dirty="0">
                <a:solidFill>
                  <a:srgbClr val="262626"/>
                </a:solidFill>
                <a:effectLst/>
                <a:ea typeface="Times New Roman" panose="02020603050405020304" pitchFamily="18" charset="0"/>
                <a:cs typeface="Times New Roman" panose="02020603050405020304" pitchFamily="18" charset="0"/>
              </a:rPr>
              <a:t>Programma's voor het in kaart brengen van loopbanen en het plannen van opvolging </a:t>
            </a:r>
            <a:r>
              <a:rPr lang="en-IE" sz="2000" dirty="0" err="1">
                <a:solidFill>
                  <a:srgbClr val="262626"/>
                </a:solidFill>
                <a:effectLst/>
                <a:ea typeface="Times New Roman" panose="02020603050405020304" pitchFamily="18" charset="0"/>
                <a:cs typeface="Times New Roman" panose="02020603050405020304" pitchFamily="18" charset="0"/>
              </a:rPr>
              <a:t>kunnen</a:t>
            </a:r>
            <a:r>
              <a:rPr lang="en-IE" sz="2000" dirty="0">
                <a:solidFill>
                  <a:srgbClr val="262626"/>
                </a:solidFill>
                <a:effectLst/>
                <a:ea typeface="Times New Roman" panose="02020603050405020304" pitchFamily="18" charset="0"/>
                <a:cs typeface="Times New Roman" panose="02020603050405020304" pitchFamily="18" charset="0"/>
              </a:rPr>
              <a:t> CSR-</a:t>
            </a:r>
            <a:r>
              <a:rPr lang="en-IE" sz="2000" dirty="0" err="1">
                <a:solidFill>
                  <a:srgbClr val="262626"/>
                </a:solidFill>
                <a:effectLst/>
                <a:ea typeface="Times New Roman" panose="02020603050405020304" pitchFamily="18" charset="0"/>
                <a:cs typeface="Times New Roman" panose="02020603050405020304" pitchFamily="18" charset="0"/>
              </a:rPr>
              <a:t>ervaringen</a:t>
            </a:r>
            <a:r>
              <a:rPr lang="en-IE" sz="2000" dirty="0">
                <a:solidFill>
                  <a:srgbClr val="262626"/>
                </a:solidFill>
                <a:effectLst/>
                <a:ea typeface="Times New Roman" panose="02020603050405020304" pitchFamily="18" charset="0"/>
                <a:cs typeface="Times New Roman" panose="02020603050405020304" pitchFamily="18" charset="0"/>
              </a:rPr>
              <a:t> binnen of buiten het bedrijf omvatten, bijvoorbeeld door detachering bij sociale of milieuorganisaties of -opdrachten, of verlof om CSR-</a:t>
            </a:r>
            <a:r>
              <a:rPr lang="en-IE" sz="2000" dirty="0" err="1">
                <a:solidFill>
                  <a:srgbClr val="262626"/>
                </a:solidFill>
                <a:effectLst/>
                <a:ea typeface="Times New Roman" panose="02020603050405020304" pitchFamily="18" charset="0"/>
                <a:cs typeface="Times New Roman" panose="02020603050405020304" pitchFamily="18" charset="0"/>
              </a:rPr>
              <a:t>gerelateerde</a:t>
            </a:r>
            <a:r>
              <a:rPr lang="en-IE" sz="2000" dirty="0">
                <a:solidFill>
                  <a:srgbClr val="262626"/>
                </a:solidFill>
                <a:effectLst/>
                <a:ea typeface="Times New Roman" panose="02020603050405020304" pitchFamily="18" charset="0"/>
                <a:cs typeface="Times New Roman" panose="02020603050405020304" pitchFamily="18" charset="0"/>
              </a:rPr>
              <a:t> managementervaring op te doen, om de persoon voor te bereiden op </a:t>
            </a:r>
            <a:r>
              <a:rPr lang="en-IE" sz="2000" dirty="0" err="1">
                <a:solidFill>
                  <a:srgbClr val="262626"/>
                </a:solidFill>
                <a:effectLst/>
                <a:ea typeface="Times New Roman" panose="02020603050405020304" pitchFamily="18" charset="0"/>
                <a:cs typeface="Times New Roman" panose="02020603050405020304" pitchFamily="18" charset="0"/>
              </a:rPr>
              <a:t>zowel</a:t>
            </a:r>
            <a:r>
              <a:rPr lang="en-IE" sz="2000" dirty="0">
                <a:solidFill>
                  <a:srgbClr val="262626"/>
                </a:solidFill>
                <a:effectLst/>
                <a:ea typeface="Times New Roman" panose="02020603050405020304" pitchFamily="18" charset="0"/>
                <a:cs typeface="Times New Roman" panose="02020603050405020304" pitchFamily="18" charset="0"/>
              </a:rPr>
              <a:t> CSR-</a:t>
            </a:r>
            <a:r>
              <a:rPr lang="en-IE" sz="2000" dirty="0" err="1">
                <a:solidFill>
                  <a:srgbClr val="262626"/>
                </a:solidFill>
                <a:effectLst/>
                <a:ea typeface="Times New Roman" panose="02020603050405020304" pitchFamily="18" charset="0"/>
                <a:cs typeface="Times New Roman" panose="02020603050405020304" pitchFamily="18" charset="0"/>
              </a:rPr>
              <a:t>leiderschap</a:t>
            </a:r>
            <a:r>
              <a:rPr lang="en-IE" sz="2000" dirty="0">
                <a:solidFill>
                  <a:srgbClr val="262626"/>
                </a:solidFill>
                <a:effectLst/>
                <a:ea typeface="Times New Roman" panose="02020603050405020304" pitchFamily="18" charset="0"/>
                <a:cs typeface="Times New Roman" panose="02020603050405020304" pitchFamily="18" charset="0"/>
              </a:rPr>
              <a:t> als algemene managementfuncties.</a:t>
            </a:r>
          </a:p>
          <a:p>
            <a:pPr>
              <a:lnSpc>
                <a:spcPct val="107000"/>
              </a:lnSpc>
              <a:spcAft>
                <a:spcPts val="865"/>
              </a:spcAft>
            </a:pPr>
            <a:r>
              <a:rPr lang="en-IE" sz="2000" dirty="0">
                <a:solidFill>
                  <a:srgbClr val="262626"/>
                </a:solidFill>
                <a:effectLst/>
                <a:ea typeface="Times New Roman" panose="02020603050405020304" pitchFamily="18" charset="0"/>
                <a:cs typeface="Times New Roman" panose="02020603050405020304" pitchFamily="18" charset="0"/>
              </a:rPr>
              <a:t>Volg eenvoudige maatregelen, zoals het integreren van </a:t>
            </a:r>
            <a:r>
              <a:rPr lang="en-IE" sz="2000" dirty="0">
                <a:solidFill>
                  <a:srgbClr val="262626"/>
                </a:solidFill>
                <a:ea typeface="Times New Roman" panose="02020603050405020304" pitchFamily="18" charset="0"/>
                <a:cs typeface="Times New Roman" panose="02020603050405020304" pitchFamily="18" charset="0"/>
              </a:rPr>
              <a:t>CSR-</a:t>
            </a:r>
            <a:r>
              <a:rPr lang="en-IE" sz="2000" dirty="0" err="1">
                <a:solidFill>
                  <a:srgbClr val="262626"/>
                </a:solidFill>
                <a:ea typeface="Times New Roman" panose="02020603050405020304" pitchFamily="18" charset="0"/>
                <a:cs typeface="Times New Roman" panose="02020603050405020304" pitchFamily="18" charset="0"/>
              </a:rPr>
              <a:t>waarden</a:t>
            </a:r>
            <a:r>
              <a:rPr lang="en-IE" sz="2000" dirty="0">
                <a:solidFill>
                  <a:srgbClr val="262626"/>
                </a:solidFill>
                <a:ea typeface="Times New Roman" panose="02020603050405020304" pitchFamily="18" charset="0"/>
                <a:cs typeface="Times New Roman" panose="02020603050405020304" pitchFamily="18" charset="0"/>
              </a:rPr>
              <a:t> </a:t>
            </a:r>
            <a:r>
              <a:rPr lang="en-IE" sz="2000" dirty="0">
                <a:solidFill>
                  <a:srgbClr val="262626"/>
                </a:solidFill>
                <a:effectLst/>
                <a:ea typeface="Times New Roman" panose="02020603050405020304" pitchFamily="18" charset="0"/>
                <a:cs typeface="Times New Roman" panose="02020603050405020304" pitchFamily="18" charset="0"/>
              </a:rPr>
              <a:t>in alle trainingsprogramma's zoals oriëntatie en on-site. Dit zorgt ervoor dat alle werknemers vanaf het begin op één lijn zitten en geïnspireerd zijn en deze maatregel begrijpen als een progressieve weg. </a:t>
            </a:r>
            <a:endParaRPr lang="en-IE" sz="2000" dirty="0">
              <a:solidFill>
                <a:srgbClr val="262626"/>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296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70414C-D290-6941-231A-758D541CF0C5}"/>
              </a:ext>
            </a:extLst>
          </p:cNvPr>
          <p:cNvSpPr>
            <a:spLocks noGrp="1"/>
          </p:cNvSpPr>
          <p:nvPr>
            <p:ph type="body" sz="quarter" idx="20"/>
          </p:nvPr>
        </p:nvSpPr>
        <p:spPr>
          <a:xfrm>
            <a:off x="5919920" y="1443918"/>
            <a:ext cx="5738679" cy="5161351"/>
          </a:xfrm>
        </p:spPr>
        <p:txBody>
          <a:bodyPr/>
          <a:lstStyle/>
          <a:p>
            <a:r>
              <a:rPr lang="en-IE" sz="2000" b="1" dirty="0">
                <a:solidFill>
                  <a:srgbClr val="333333"/>
                </a:solidFill>
                <a:effectLst/>
                <a:ea typeface="Times New Roman" panose="02020603050405020304" pitchFamily="18" charset="0"/>
                <a:cs typeface="Times New Roman" panose="02020603050405020304" pitchFamily="18" charset="0"/>
              </a:rPr>
              <a:t>HR-managers </a:t>
            </a:r>
            <a:r>
              <a:rPr lang="en-IE" sz="2000" b="1" dirty="0" err="1">
                <a:solidFill>
                  <a:srgbClr val="333333"/>
                </a:solidFill>
                <a:effectLst/>
                <a:ea typeface="Times New Roman" panose="02020603050405020304" pitchFamily="18" charset="0"/>
                <a:cs typeface="Times New Roman" panose="02020603050405020304" pitchFamily="18" charset="0"/>
              </a:rPr>
              <a:t>moeten</a:t>
            </a:r>
            <a:r>
              <a:rPr lang="en-IE" sz="2000" b="1" dirty="0">
                <a:solidFill>
                  <a:srgbClr val="333333"/>
                </a:solidFill>
                <a:effectLst/>
                <a:ea typeface="Times New Roman" panose="02020603050405020304" pitchFamily="18" charset="0"/>
                <a:cs typeface="Times New Roman" panose="02020603050405020304" pitchFamily="18" charset="0"/>
              </a:rPr>
              <a:t> CSR-</a:t>
            </a:r>
            <a:r>
              <a:rPr lang="en-IE" sz="2000" b="1" dirty="0" err="1">
                <a:solidFill>
                  <a:srgbClr val="333333"/>
                </a:solidFill>
                <a:effectLst/>
                <a:ea typeface="Times New Roman" panose="02020603050405020304" pitchFamily="18" charset="0"/>
                <a:cs typeface="Times New Roman" panose="02020603050405020304" pitchFamily="18" charset="0"/>
              </a:rPr>
              <a:t>elementen</a:t>
            </a:r>
            <a:r>
              <a:rPr lang="en-IE" sz="2000" b="1" dirty="0">
                <a:solidFill>
                  <a:srgbClr val="333333"/>
                </a:solidFill>
                <a:effectLst/>
                <a:ea typeface="Times New Roman" panose="02020603050405020304" pitchFamily="18" charset="0"/>
                <a:cs typeface="Times New Roman" panose="02020603050405020304" pitchFamily="18" charset="0"/>
              </a:rPr>
              <a:t> integreren in functiebeschrijvingen, individuele prestatieplannen en teamdoelen.</a:t>
            </a:r>
            <a:endParaRPr lang="en-IE" sz="2000" b="1" dirty="0"/>
          </a:p>
          <a:p>
            <a:pPr marL="342900" indent="-342900">
              <a:buFont typeface="Wingdings" panose="05000000000000000000" pitchFamily="2" charset="2"/>
              <a:buChar char="ü"/>
            </a:pPr>
            <a:r>
              <a:rPr lang="en-IE" sz="2000" dirty="0">
                <a:solidFill>
                  <a:srgbClr val="333333"/>
                </a:solidFill>
                <a:ea typeface="Times New Roman" panose="02020603050405020304" pitchFamily="18" charset="0"/>
                <a:cs typeface="Times New Roman" panose="02020603050405020304" pitchFamily="18" charset="0"/>
              </a:rPr>
              <a:t>Neem </a:t>
            </a:r>
            <a:r>
              <a:rPr lang="en-IE" sz="2000" dirty="0" err="1">
                <a:solidFill>
                  <a:srgbClr val="333333"/>
                </a:solidFill>
                <a:ea typeface="Times New Roman" panose="02020603050405020304" pitchFamily="18" charset="0"/>
                <a:cs typeface="Times New Roman" panose="02020603050405020304" pitchFamily="18" charset="0"/>
              </a:rPr>
              <a:t>bijvoorbeeld</a:t>
            </a:r>
            <a:r>
              <a:rPr lang="en-IE" sz="2000" dirty="0">
                <a:solidFill>
                  <a:srgbClr val="333333"/>
                </a:solidFill>
                <a:ea typeface="Times New Roman" panose="02020603050405020304" pitchFamily="18" charset="0"/>
                <a:cs typeface="Times New Roman" panose="02020603050405020304" pitchFamily="18" charset="0"/>
              </a:rPr>
              <a:t> </a:t>
            </a:r>
            <a:r>
              <a:rPr lang="en-IE" sz="2000" dirty="0">
                <a:solidFill>
                  <a:srgbClr val="333333"/>
                </a:solidFill>
                <a:effectLst/>
                <a:ea typeface="Times New Roman" panose="02020603050405020304" pitchFamily="18" charset="0"/>
                <a:cs typeface="Times New Roman" panose="02020603050405020304" pitchFamily="18" charset="0"/>
              </a:rPr>
              <a:t>CSR-</a:t>
            </a:r>
            <a:r>
              <a:rPr lang="en-IE" sz="2000" dirty="0" err="1">
                <a:solidFill>
                  <a:srgbClr val="333333"/>
                </a:solidFill>
                <a:effectLst/>
                <a:ea typeface="Times New Roman" panose="02020603050405020304" pitchFamily="18" charset="0"/>
                <a:cs typeface="Times New Roman" panose="02020603050405020304" pitchFamily="18" charset="0"/>
              </a:rPr>
              <a:t>beginselen</a:t>
            </a:r>
            <a:r>
              <a:rPr lang="en-IE" sz="2000" dirty="0">
                <a:solidFill>
                  <a:srgbClr val="333333"/>
                </a:solidFill>
                <a:effectLst/>
                <a:ea typeface="Times New Roman" panose="02020603050405020304" pitchFamily="18" charset="0"/>
                <a:cs typeface="Times New Roman" panose="02020603050405020304" pitchFamily="18" charset="0"/>
              </a:rPr>
              <a:t> op als een belangrijk verantwoordelijkheidsgebied in alle rolbeschrijvingen van managers in plaats van als een extra bijlage of informatiedocument aan het einde van elke rolbeschrijving. </a:t>
            </a:r>
          </a:p>
          <a:p>
            <a:pPr marL="342900" indent="-342900">
              <a:buFont typeface="Wingdings" panose="05000000000000000000" pitchFamily="2" charset="2"/>
              <a:buChar char="ü"/>
            </a:pPr>
            <a:r>
              <a:rPr lang="en-IE" sz="2000" dirty="0">
                <a:solidFill>
                  <a:srgbClr val="333333"/>
                </a:solidFill>
                <a:effectLst/>
                <a:ea typeface="Times New Roman" panose="02020603050405020304" pitchFamily="18" charset="0"/>
                <a:cs typeface="Times New Roman" panose="02020603050405020304" pitchFamily="18" charset="0"/>
              </a:rPr>
              <a:t>In de toekomst verder gaan dan de drie </a:t>
            </a:r>
            <a:r>
              <a:rPr lang="en-IE" sz="2000" dirty="0" err="1">
                <a:solidFill>
                  <a:srgbClr val="333333"/>
                </a:solidFill>
                <a:effectLst/>
                <a:ea typeface="Times New Roman" panose="02020603050405020304" pitchFamily="18" charset="0"/>
                <a:cs typeface="Times New Roman" panose="02020603050405020304" pitchFamily="18" charset="0"/>
              </a:rPr>
              <a:t>aangegeven</a:t>
            </a:r>
            <a:r>
              <a:rPr lang="en-IE" sz="2000" dirty="0">
                <a:solidFill>
                  <a:srgbClr val="333333"/>
                </a:solidFill>
                <a:effectLst/>
                <a:ea typeface="Times New Roman" panose="02020603050405020304" pitchFamily="18" charset="0"/>
                <a:cs typeface="Times New Roman" panose="02020603050405020304" pitchFamily="18" charset="0"/>
              </a:rPr>
              <a:t> CSR-</a:t>
            </a:r>
            <a:r>
              <a:rPr lang="en-IE" sz="2000" dirty="0" err="1">
                <a:solidFill>
                  <a:srgbClr val="333333"/>
                </a:solidFill>
                <a:effectLst/>
                <a:ea typeface="Times New Roman" panose="02020603050405020304" pitchFamily="18" charset="0"/>
                <a:cs typeface="Times New Roman" panose="02020603050405020304" pitchFamily="18" charset="0"/>
              </a:rPr>
              <a:t>waarden</a:t>
            </a:r>
            <a:r>
              <a:rPr lang="en-IE" sz="2000" dirty="0">
                <a:solidFill>
                  <a:srgbClr val="333333"/>
                </a:solidFill>
                <a:effectLst/>
                <a:ea typeface="Times New Roman" panose="02020603050405020304" pitchFamily="18" charset="0"/>
                <a:cs typeface="Times New Roman" panose="02020603050405020304" pitchFamily="18" charset="0"/>
              </a:rPr>
              <a:t>, zoals innovatie, diversiteit en verantwoordelijkheid voor het milieu. Vertaal ze naar doelen met KPI's (bijv. de hoeveelheid energie- of afvalbesparingen) in de jaarlijkse prestatieplannen van alle managers die worden doorgegeven aan al hun ondersteunend personeel.  </a:t>
            </a:r>
          </a:p>
          <a:p>
            <a:pPr marL="342900" indent="-342900">
              <a:buFont typeface="Wingdings" panose="05000000000000000000" pitchFamily="2" charset="2"/>
              <a:buChar char="ü"/>
            </a:pPr>
            <a:endParaRPr lang="en-IE" sz="2000" dirty="0">
              <a:solidFill>
                <a:srgbClr val="333333"/>
              </a:solidFill>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en-IE" sz="2000" dirty="0">
              <a:solidFill>
                <a:srgbClr val="333333"/>
              </a:solidFill>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4D9452F-A7EF-3730-C09A-2610C178A9FB}"/>
              </a:ext>
            </a:extLst>
          </p:cNvPr>
          <p:cNvSpPr>
            <a:spLocks noGrp="1"/>
          </p:cNvSpPr>
          <p:nvPr>
            <p:ph type="body" sz="quarter" idx="22"/>
          </p:nvPr>
        </p:nvSpPr>
        <p:spPr>
          <a:xfrm>
            <a:off x="5905665" y="252731"/>
            <a:ext cx="5579898" cy="1109344"/>
          </a:xfrm>
        </p:spPr>
        <p:txBody>
          <a:bodyPr>
            <a:normAutofit fontScale="85000" lnSpcReduction="10000"/>
          </a:bodyPr>
          <a:lstStyle/>
          <a:p>
            <a:pPr>
              <a:lnSpc>
                <a:spcPct val="110000"/>
              </a:lnSpc>
              <a:spcBef>
                <a:spcPts val="0"/>
              </a:spcBef>
            </a:pPr>
            <a:r>
              <a:rPr lang="en-IE" b="1" dirty="0">
                <a:solidFill>
                  <a:srgbClr val="027354"/>
                </a:solidFill>
              </a:rPr>
              <a:t>Voorbeeld van CSR-competentie- en prestatiemanagement</a:t>
            </a:r>
          </a:p>
        </p:txBody>
      </p:sp>
      <p:sp>
        <p:nvSpPr>
          <p:cNvPr id="6" name="Text Placeholder 5">
            <a:extLst>
              <a:ext uri="{FF2B5EF4-FFF2-40B4-BE49-F238E27FC236}">
                <a16:creationId xmlns:a16="http://schemas.microsoft.com/office/drawing/2014/main" id="{35BA3402-8DD9-D7F6-585C-411DE2890956}"/>
              </a:ext>
            </a:extLst>
          </p:cNvPr>
          <p:cNvSpPr>
            <a:spLocks noGrp="1"/>
          </p:cNvSpPr>
          <p:nvPr>
            <p:ph type="body" sz="quarter" idx="23"/>
          </p:nvPr>
        </p:nvSpPr>
        <p:spPr>
          <a:xfrm>
            <a:off x="780624" y="589390"/>
            <a:ext cx="3353225" cy="6163835"/>
          </a:xfrm>
        </p:spPr>
        <p:txBody>
          <a:bodyPr>
            <a:normAutofit fontScale="47500" lnSpcReduction="20000"/>
          </a:bodyPr>
          <a:lstStyle/>
          <a:p>
            <a:pPr>
              <a:lnSpc>
                <a:spcPct val="120000"/>
              </a:lnSpc>
              <a:spcBef>
                <a:spcPts val="0"/>
              </a:spcBef>
            </a:pPr>
            <a:r>
              <a:rPr lang="en-IE" sz="3600" b="1" dirty="0">
                <a:solidFill>
                  <a:srgbClr val="027354"/>
                </a:solidFill>
                <a:effectLst/>
                <a:ea typeface="Times New Roman" panose="02020603050405020304" pitchFamily="18" charset="0"/>
                <a:cs typeface="Times New Roman" panose="02020603050405020304" pitchFamily="18" charset="0"/>
              </a:rPr>
              <a:t>Naast werving en competentieontwikkeling staan compensatie en prestatiemanagement centraal in de HR CSR-</a:t>
            </a:r>
            <a:r>
              <a:rPr lang="en-IE" sz="3600" b="1" dirty="0" err="1">
                <a:solidFill>
                  <a:srgbClr val="027354"/>
                </a:solidFill>
                <a:effectLst/>
                <a:ea typeface="Times New Roman" panose="02020603050405020304" pitchFamily="18" charset="0"/>
                <a:cs typeface="Times New Roman" panose="02020603050405020304" pitchFamily="18" charset="0"/>
              </a:rPr>
              <a:t>functie</a:t>
            </a:r>
            <a:r>
              <a:rPr lang="en-IE" sz="3600" b="1" dirty="0">
                <a:solidFill>
                  <a:srgbClr val="027354"/>
                </a:solidFill>
                <a:effectLst/>
                <a:ea typeface="Times New Roman" panose="02020603050405020304" pitchFamily="18" charset="0"/>
                <a:cs typeface="Times New Roman" panose="02020603050405020304" pitchFamily="18" charset="0"/>
              </a:rPr>
              <a:t>. </a:t>
            </a:r>
            <a:r>
              <a:rPr lang="en-IE" sz="3600" dirty="0">
                <a:solidFill>
                  <a:srgbClr val="333333"/>
                </a:solidFill>
                <a:effectLst/>
                <a:ea typeface="Times New Roman" panose="02020603050405020304" pitchFamily="18" charset="0"/>
                <a:cs typeface="Times New Roman" panose="02020603050405020304" pitchFamily="18" charset="0"/>
              </a:rPr>
              <a:t>HR is betrokken bij het vaststellen van prestatienormen en -verwachtingen en het monitoren van de resultaten ten opzichte van de prestatiedoelstellingen. </a:t>
            </a:r>
          </a:p>
          <a:p>
            <a:pPr>
              <a:lnSpc>
                <a:spcPct val="120000"/>
              </a:lnSpc>
              <a:spcBef>
                <a:spcPts val="0"/>
              </a:spcBef>
            </a:pPr>
            <a:endParaRPr lang="en-IE" dirty="0">
              <a:solidFill>
                <a:srgbClr val="333333"/>
              </a:solidFill>
              <a:ea typeface="Times New Roman" panose="02020603050405020304" pitchFamily="18" charset="0"/>
              <a:cs typeface="Times New Roman" panose="02020603050405020304" pitchFamily="18" charset="0"/>
            </a:endParaRPr>
          </a:p>
          <a:p>
            <a:pPr>
              <a:lnSpc>
                <a:spcPct val="120000"/>
              </a:lnSpc>
              <a:spcBef>
                <a:spcPts val="0"/>
              </a:spcBef>
            </a:pPr>
            <a:r>
              <a:rPr lang="en-IE" dirty="0">
                <a:solidFill>
                  <a:srgbClr val="333333"/>
                </a:solidFill>
                <a:ea typeface="Times New Roman" panose="02020603050405020304" pitchFamily="18" charset="0"/>
                <a:cs typeface="Times New Roman" panose="02020603050405020304" pitchFamily="18" charset="0"/>
              </a:rPr>
              <a:t>De integratie van </a:t>
            </a:r>
            <a:r>
              <a:rPr lang="en-IE" sz="3600" dirty="0">
                <a:solidFill>
                  <a:srgbClr val="333333"/>
                </a:solidFill>
                <a:effectLst/>
                <a:ea typeface="Times New Roman" panose="02020603050405020304" pitchFamily="18" charset="0"/>
                <a:cs typeface="Times New Roman" panose="02020603050405020304" pitchFamily="18" charset="0"/>
              </a:rPr>
              <a:t>CSR-</a:t>
            </a:r>
            <a:r>
              <a:rPr lang="en-IE" sz="3600" dirty="0" err="1">
                <a:solidFill>
                  <a:srgbClr val="333333"/>
                </a:solidFill>
                <a:effectLst/>
                <a:ea typeface="Times New Roman" panose="02020603050405020304" pitchFamily="18" charset="0"/>
                <a:cs typeface="Times New Roman" panose="02020603050405020304" pitchFamily="18" charset="0"/>
              </a:rPr>
              <a:t>georiënteerde</a:t>
            </a:r>
            <a:r>
              <a:rPr lang="en-IE" sz="3600" dirty="0">
                <a:solidFill>
                  <a:srgbClr val="333333"/>
                </a:solidFill>
                <a:effectLst/>
                <a:ea typeface="Times New Roman" panose="02020603050405020304" pitchFamily="18" charset="0"/>
                <a:cs typeface="Times New Roman" panose="02020603050405020304" pitchFamily="18" charset="0"/>
              </a:rPr>
              <a:t> waarden- en engagementverklaringen in </a:t>
            </a:r>
            <a:r>
              <a:rPr lang="en-IE" dirty="0">
                <a:solidFill>
                  <a:srgbClr val="333333"/>
                </a:solidFill>
                <a:ea typeface="Times New Roman" panose="02020603050405020304" pitchFamily="18" charset="0"/>
                <a:cs typeface="Times New Roman" panose="02020603050405020304" pitchFamily="18" charset="0"/>
              </a:rPr>
              <a:t>HR, </a:t>
            </a:r>
            <a:r>
              <a:rPr lang="en-IE" sz="3600" dirty="0">
                <a:solidFill>
                  <a:srgbClr val="333333"/>
                </a:solidFill>
                <a:effectLst/>
                <a:ea typeface="Times New Roman" panose="02020603050405020304" pitchFamily="18" charset="0"/>
                <a:cs typeface="Times New Roman" panose="02020603050405020304" pitchFamily="18" charset="0"/>
              </a:rPr>
              <a:t>bedrijfsplanning, doelstellingen en managementverantwoordelijkheden zal </a:t>
            </a:r>
            <a:r>
              <a:rPr lang="en-IE" sz="3600" dirty="0" err="1">
                <a:solidFill>
                  <a:srgbClr val="333333"/>
                </a:solidFill>
                <a:effectLst/>
                <a:ea typeface="Times New Roman" panose="02020603050405020304" pitchFamily="18" charset="0"/>
                <a:cs typeface="Times New Roman" panose="02020603050405020304" pitchFamily="18" charset="0"/>
              </a:rPr>
              <a:t>hun</a:t>
            </a:r>
            <a:r>
              <a:rPr lang="en-IE" sz="3600" dirty="0">
                <a:solidFill>
                  <a:srgbClr val="333333"/>
                </a:solidFill>
                <a:effectLst/>
                <a:ea typeface="Times New Roman" panose="02020603050405020304" pitchFamily="18" charset="0"/>
                <a:cs typeface="Times New Roman" panose="02020603050405020304" pitchFamily="18" charset="0"/>
              </a:rPr>
              <a:t> CSR als onderscheidende factor blijven ondersteunen en verankeren. </a:t>
            </a:r>
            <a:endParaRPr lang="en-IE" sz="3600" dirty="0">
              <a:effectLst/>
              <a:ea typeface="Calibri" panose="020F0502020204030204" pitchFamily="34" charset="0"/>
              <a:cs typeface="Times New Roman" panose="02020603050405020304" pitchFamily="18" charset="0"/>
            </a:endParaRPr>
          </a:p>
          <a:p>
            <a:pPr>
              <a:lnSpc>
                <a:spcPct val="120000"/>
              </a:lnSpc>
              <a:spcBef>
                <a:spcPts val="0"/>
              </a:spcBef>
            </a:pPr>
            <a:endParaRPr lang="en-IE" sz="3600" dirty="0">
              <a:solidFill>
                <a:srgbClr val="333333"/>
              </a:solidFill>
              <a:effectLst/>
              <a:ea typeface="Times New Roman" panose="02020603050405020304" pitchFamily="18" charset="0"/>
              <a:cs typeface="Times New Roman" panose="02020603050405020304" pitchFamily="18" charset="0"/>
            </a:endParaRPr>
          </a:p>
          <a:p>
            <a:pPr>
              <a:lnSpc>
                <a:spcPct val="120000"/>
              </a:lnSpc>
              <a:spcBef>
                <a:spcPts val="0"/>
              </a:spcBef>
            </a:pPr>
            <a:endParaRPr lang="en-IE" dirty="0"/>
          </a:p>
        </p:txBody>
      </p:sp>
    </p:spTree>
    <p:extLst>
      <p:ext uri="{BB962C8B-B14F-4D97-AF65-F5344CB8AC3E}">
        <p14:creationId xmlns:p14="http://schemas.microsoft.com/office/powerpoint/2010/main" val="2050357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70414C-D290-6941-231A-758D541CF0C5}"/>
              </a:ext>
            </a:extLst>
          </p:cNvPr>
          <p:cNvSpPr>
            <a:spLocks noGrp="1"/>
          </p:cNvSpPr>
          <p:nvPr>
            <p:ph type="body" sz="quarter" idx="20"/>
          </p:nvPr>
        </p:nvSpPr>
        <p:spPr>
          <a:xfrm>
            <a:off x="5358384" y="1358193"/>
            <a:ext cx="6300216" cy="5161351"/>
          </a:xfrm>
        </p:spPr>
        <p:txBody>
          <a:bodyPr/>
          <a:lstStyle/>
          <a:p>
            <a:r>
              <a:rPr lang="en-IE" sz="2000" dirty="0">
                <a:solidFill>
                  <a:srgbClr val="333333"/>
                </a:solidFill>
                <a:effectLst/>
                <a:ea typeface="Times New Roman" panose="02020603050405020304" pitchFamily="18" charset="0"/>
                <a:cs typeface="Times New Roman" panose="02020603050405020304" pitchFamily="18" charset="0"/>
              </a:rPr>
              <a:t>Het totale incentive- en erkenningsprogramma kan het basissalaris, aanmoedigingspremies, langetermijnpremies en andere niet-monetaire erkenningsvoordelen (zoals beloningsprogramma's, een werknemer van de maand, promoties, carrièrepaden, enz. </a:t>
            </a:r>
          </a:p>
          <a:p>
            <a:endParaRPr lang="en-IE" sz="2000" dirty="0">
              <a:solidFill>
                <a:srgbClr val="333333"/>
              </a:solidFill>
              <a:ea typeface="Calibri" panose="020F0502020204030204" pitchFamily="34" charset="0"/>
              <a:cs typeface="Times New Roman" panose="02020603050405020304" pitchFamily="18" charset="0"/>
            </a:endParaRPr>
          </a:p>
          <a:p>
            <a:r>
              <a:rPr lang="en-IE" sz="2000" dirty="0">
                <a:solidFill>
                  <a:srgbClr val="333333"/>
                </a:solidFill>
                <a:ea typeface="Calibri" panose="020F0502020204030204" pitchFamily="34" charset="0"/>
                <a:cs typeface="Times New Roman" panose="02020603050405020304" pitchFamily="18" charset="0"/>
              </a:rPr>
              <a:t>Stel </a:t>
            </a:r>
            <a:r>
              <a:rPr lang="en-IE" sz="2000" b="1" dirty="0">
                <a:solidFill>
                  <a:srgbClr val="027354"/>
                </a:solidFill>
                <a:ea typeface="Calibri" panose="020F0502020204030204" pitchFamily="34" charset="0"/>
                <a:cs typeface="Times New Roman" panose="02020603050405020304" pitchFamily="18" charset="0"/>
              </a:rPr>
              <a:t>bijvoorbeeld </a:t>
            </a:r>
            <a:r>
              <a:rPr lang="en-IE" sz="2000" dirty="0" err="1">
                <a:solidFill>
                  <a:srgbClr val="333333"/>
                </a:solidFill>
                <a:ea typeface="Calibri" panose="020F0502020204030204" pitchFamily="34" charset="0"/>
                <a:cs typeface="Times New Roman" panose="02020603050405020304" pitchFamily="18" charset="0"/>
              </a:rPr>
              <a:t>een</a:t>
            </a:r>
            <a:r>
              <a:rPr lang="en-IE" sz="2000" dirty="0">
                <a:solidFill>
                  <a:srgbClr val="333333"/>
                </a:solidFill>
                <a:ea typeface="Calibri" panose="020F0502020204030204" pitchFamily="34" charset="0"/>
                <a:cs typeface="Times New Roman" panose="02020603050405020304" pitchFamily="18" charset="0"/>
              </a:rPr>
              <a:t> CSR-</a:t>
            </a:r>
            <a:r>
              <a:rPr lang="en-IE" sz="2000" dirty="0" err="1">
                <a:solidFill>
                  <a:srgbClr val="333333"/>
                </a:solidFill>
                <a:ea typeface="Calibri" panose="020F0502020204030204" pitchFamily="34" charset="0"/>
                <a:cs typeface="Times New Roman" panose="02020603050405020304" pitchFamily="18" charset="0"/>
              </a:rPr>
              <a:t>doel</a:t>
            </a:r>
            <a:r>
              <a:rPr lang="en-IE" sz="2000" dirty="0">
                <a:solidFill>
                  <a:srgbClr val="333333"/>
                </a:solidFill>
                <a:ea typeface="Calibri" panose="020F0502020204030204" pitchFamily="34" charset="0"/>
                <a:cs typeface="Times New Roman" panose="02020603050405020304" pitchFamily="18" charset="0"/>
              </a:rPr>
              <a:t> waaraan een bonus is gekoppeld, zodat het wordt behaald en </a:t>
            </a:r>
            <a:r>
              <a:rPr lang="en-IE" sz="2000" dirty="0">
                <a:solidFill>
                  <a:srgbClr val="333333"/>
                </a:solidFill>
                <a:effectLst/>
                <a:ea typeface="Times New Roman" panose="02020603050405020304" pitchFamily="18" charset="0"/>
                <a:cs typeface="Times New Roman" panose="02020603050405020304" pitchFamily="18" charset="0"/>
              </a:rPr>
              <a:t>op alle niveaus van het bedrijf wordt opgepakt. Om te helpen bij de implementatie moet HR samenwerken met de taakmanager om richtlijnen op te stellen voor mogelijke duurzaamheidsdoelen die kunnen worden gemeten en ingebouwd in hun prestatieplannen. CSR-</a:t>
            </a:r>
            <a:r>
              <a:rPr lang="en-IE" sz="2000" dirty="0" err="1">
                <a:solidFill>
                  <a:srgbClr val="333333"/>
                </a:solidFill>
                <a:effectLst/>
                <a:ea typeface="Times New Roman" panose="02020603050405020304" pitchFamily="18" charset="0"/>
                <a:cs typeface="Times New Roman" panose="02020603050405020304" pitchFamily="18" charset="0"/>
              </a:rPr>
              <a:t>prestaties</a:t>
            </a:r>
            <a:r>
              <a:rPr lang="en-IE" sz="2000" dirty="0">
                <a:solidFill>
                  <a:srgbClr val="333333"/>
                </a:solidFill>
                <a:effectLst/>
                <a:ea typeface="Times New Roman" panose="02020603050405020304" pitchFamily="18" charset="0"/>
                <a:cs typeface="Times New Roman" panose="02020603050405020304" pitchFamily="18" charset="0"/>
              </a:rPr>
              <a:t> moeten worden gebaseerd op zowel teams als individuen. </a:t>
            </a:r>
            <a:endParaRPr lang="en-IE" sz="2000" dirty="0">
              <a:effectLst/>
              <a:ea typeface="Calibri" panose="020F0502020204030204" pitchFamily="34" charset="0"/>
              <a:cs typeface="Times New Roman" panose="02020603050405020304" pitchFamily="18" charset="0"/>
            </a:endParaRPr>
          </a:p>
          <a:p>
            <a:pPr>
              <a:spcBef>
                <a:spcPts val="0"/>
              </a:spcBef>
            </a:pPr>
            <a:endParaRPr lang="en-IE" sz="2000" dirty="0">
              <a:solidFill>
                <a:srgbClr val="333333"/>
              </a:solidFill>
              <a:effectLst/>
              <a:ea typeface="Times New Roman" panose="02020603050405020304" pitchFamily="18" charset="0"/>
              <a:cs typeface="Times New Roman" panose="02020603050405020304" pitchFamily="18" charset="0"/>
            </a:endParaRPr>
          </a:p>
          <a:p>
            <a:r>
              <a:rPr lang="en-IE" sz="2000" dirty="0">
                <a:solidFill>
                  <a:srgbClr val="333333"/>
                </a:solidFill>
                <a:ea typeface="Calibri" panose="020F0502020204030204" pitchFamily="34" charset="0"/>
                <a:cs typeface="Times New Roman" panose="02020603050405020304" pitchFamily="18" charset="0"/>
              </a:rPr>
              <a:t> </a:t>
            </a:r>
            <a:endParaRPr lang="en-IE" sz="2000" dirty="0">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endParaRPr lang="en-IE" sz="2000" dirty="0">
              <a:solidFill>
                <a:srgbClr val="333333"/>
              </a:solidFill>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4D9452F-A7EF-3730-C09A-2610C178A9FB}"/>
              </a:ext>
            </a:extLst>
          </p:cNvPr>
          <p:cNvSpPr>
            <a:spLocks noGrp="1"/>
          </p:cNvSpPr>
          <p:nvPr>
            <p:ph type="body" sz="quarter" idx="22"/>
          </p:nvPr>
        </p:nvSpPr>
        <p:spPr>
          <a:xfrm>
            <a:off x="5448465" y="252731"/>
            <a:ext cx="5738678" cy="1109344"/>
          </a:xfrm>
        </p:spPr>
        <p:txBody>
          <a:bodyPr>
            <a:noAutofit/>
          </a:bodyPr>
          <a:lstStyle/>
          <a:p>
            <a:pPr>
              <a:lnSpc>
                <a:spcPct val="100000"/>
              </a:lnSpc>
              <a:spcBef>
                <a:spcPts val="0"/>
              </a:spcBef>
            </a:pPr>
            <a:r>
              <a:rPr lang="en-IE" sz="3200" b="1" dirty="0">
                <a:solidFill>
                  <a:srgbClr val="027354"/>
                </a:solidFill>
              </a:rPr>
              <a:t>Voorbeeld van CSR-vergoeding en incentives</a:t>
            </a:r>
          </a:p>
        </p:txBody>
      </p:sp>
      <p:sp>
        <p:nvSpPr>
          <p:cNvPr id="6" name="Text Placeholder 5">
            <a:extLst>
              <a:ext uri="{FF2B5EF4-FFF2-40B4-BE49-F238E27FC236}">
                <a16:creationId xmlns:a16="http://schemas.microsoft.com/office/drawing/2014/main" id="{35BA3402-8DD9-D7F6-585C-411DE2890956}"/>
              </a:ext>
            </a:extLst>
          </p:cNvPr>
          <p:cNvSpPr>
            <a:spLocks noGrp="1"/>
          </p:cNvSpPr>
          <p:nvPr>
            <p:ph type="body" sz="quarter" idx="23"/>
          </p:nvPr>
        </p:nvSpPr>
        <p:spPr>
          <a:xfrm>
            <a:off x="628650" y="252732"/>
            <a:ext cx="3505199" cy="6605268"/>
          </a:xfrm>
        </p:spPr>
        <p:txBody>
          <a:bodyPr>
            <a:noAutofit/>
          </a:bodyPr>
          <a:lstStyle/>
          <a:p>
            <a:pPr>
              <a:lnSpc>
                <a:spcPct val="100000"/>
              </a:lnSpc>
              <a:spcBef>
                <a:spcPts val="0"/>
              </a:spcBef>
            </a:pPr>
            <a:r>
              <a:rPr lang="en-IE" sz="1600" b="1" dirty="0">
                <a:solidFill>
                  <a:srgbClr val="027354"/>
                </a:solidFill>
                <a:effectLst/>
                <a:ea typeface="Times New Roman" panose="02020603050405020304" pitchFamily="18" charset="0"/>
                <a:cs typeface="Times New Roman" panose="02020603050405020304" pitchFamily="18" charset="0"/>
              </a:rPr>
              <a:t>Het meest cruciale HR-instrument is het compensatie- en incentiveprogramma. Personeelsfunctionarissen begrijpen heel goed dat "je krijgt waar je voor betaalt". </a:t>
            </a:r>
            <a:r>
              <a:rPr lang="en-IE" sz="1600" dirty="0">
                <a:solidFill>
                  <a:srgbClr val="333333"/>
                </a:solidFill>
                <a:effectLst/>
                <a:ea typeface="Times New Roman" panose="02020603050405020304" pitchFamily="18" charset="0"/>
                <a:cs typeface="Times New Roman" panose="02020603050405020304" pitchFamily="18" charset="0"/>
              </a:rPr>
              <a:t>Meestal belonen bedrijven op basis van financiële prestaties en winstmaximaliserend gedrag, waarbij ze over het hoofd zien dat er ook rekening moet worden gehouden met CSR-</a:t>
            </a:r>
            <a:r>
              <a:rPr lang="en-IE" sz="1600" dirty="0" err="1">
                <a:solidFill>
                  <a:srgbClr val="333333"/>
                </a:solidFill>
                <a:effectLst/>
                <a:ea typeface="Times New Roman" panose="02020603050405020304" pitchFamily="18" charset="0"/>
                <a:cs typeface="Times New Roman" panose="02020603050405020304" pitchFamily="18" charset="0"/>
              </a:rPr>
              <a:t>duurzaamheidsfactoren</a:t>
            </a:r>
            <a:r>
              <a:rPr lang="en-IE" sz="1600" dirty="0">
                <a:solidFill>
                  <a:srgbClr val="333333"/>
                </a:solidFill>
                <a:effectLst/>
                <a:ea typeface="Times New Roman" panose="02020603050405020304" pitchFamily="18" charset="0"/>
                <a:cs typeface="Times New Roman" panose="02020603050405020304" pitchFamily="18" charset="0"/>
              </a:rPr>
              <a:t>.</a:t>
            </a:r>
          </a:p>
          <a:p>
            <a:pPr>
              <a:lnSpc>
                <a:spcPct val="100000"/>
              </a:lnSpc>
              <a:spcBef>
                <a:spcPts val="0"/>
              </a:spcBef>
            </a:pPr>
            <a:endParaRPr lang="en-IE" sz="1600" dirty="0">
              <a:solidFill>
                <a:srgbClr val="333333"/>
              </a:solidFill>
              <a:ea typeface="Times New Roman" panose="02020603050405020304" pitchFamily="18" charset="0"/>
              <a:cs typeface="Times New Roman" panose="02020603050405020304" pitchFamily="18" charset="0"/>
            </a:endParaRPr>
          </a:p>
          <a:p>
            <a:pPr>
              <a:lnSpc>
                <a:spcPct val="100000"/>
              </a:lnSpc>
              <a:spcBef>
                <a:spcPts val="0"/>
              </a:spcBef>
            </a:pPr>
            <a:r>
              <a:rPr lang="en-IE" sz="1600" dirty="0">
                <a:solidFill>
                  <a:srgbClr val="333333"/>
                </a:solidFill>
                <a:effectLst/>
                <a:ea typeface="Times New Roman" panose="02020603050405020304" pitchFamily="18" charset="0"/>
                <a:cs typeface="Times New Roman" panose="02020603050405020304" pitchFamily="18" charset="0"/>
              </a:rPr>
              <a:t>Daarom moeten in de strategische richting van uw </a:t>
            </a:r>
            <a:r>
              <a:rPr lang="en-IE" sz="1600" dirty="0" err="1">
                <a:solidFill>
                  <a:srgbClr val="333333"/>
                </a:solidFill>
                <a:effectLst/>
                <a:ea typeface="Times New Roman" panose="02020603050405020304" pitchFamily="18" charset="0"/>
                <a:cs typeface="Times New Roman" panose="02020603050405020304" pitchFamily="18" charset="0"/>
              </a:rPr>
              <a:t>bedrijf</a:t>
            </a:r>
            <a:r>
              <a:rPr lang="en-IE" sz="1600" dirty="0">
                <a:solidFill>
                  <a:srgbClr val="333333"/>
                </a:solidFill>
                <a:effectLst/>
                <a:ea typeface="Times New Roman" panose="02020603050405020304" pitchFamily="18" charset="0"/>
                <a:cs typeface="Times New Roman" panose="02020603050405020304" pitchFamily="18" charset="0"/>
              </a:rPr>
              <a:t> CSR-</a:t>
            </a:r>
            <a:r>
              <a:rPr lang="en-IE" sz="1600" dirty="0" err="1">
                <a:solidFill>
                  <a:srgbClr val="333333"/>
                </a:solidFill>
                <a:effectLst/>
                <a:ea typeface="Times New Roman" panose="02020603050405020304" pitchFamily="18" charset="0"/>
                <a:cs typeface="Times New Roman" panose="02020603050405020304" pitchFamily="18" charset="0"/>
              </a:rPr>
              <a:t>doelstellingen</a:t>
            </a:r>
            <a:r>
              <a:rPr lang="en-IE" sz="1600" dirty="0">
                <a:solidFill>
                  <a:srgbClr val="333333"/>
                </a:solidFill>
                <a:effectLst/>
                <a:ea typeface="Times New Roman" panose="02020603050405020304" pitchFamily="18" charset="0"/>
                <a:cs typeface="Times New Roman" panose="02020603050405020304" pitchFamily="18" charset="0"/>
              </a:rPr>
              <a:t> worden vastgesteld en prestatie-evaluatiesystemen worden ontwikkeld die CSR-</a:t>
            </a:r>
            <a:r>
              <a:rPr lang="en-IE" sz="1600" dirty="0" err="1">
                <a:solidFill>
                  <a:srgbClr val="333333"/>
                </a:solidFill>
                <a:effectLst/>
                <a:ea typeface="Times New Roman" panose="02020603050405020304" pitchFamily="18" charset="0"/>
                <a:cs typeface="Times New Roman" panose="02020603050405020304" pitchFamily="18" charset="0"/>
              </a:rPr>
              <a:t>gedrag</a:t>
            </a:r>
            <a:r>
              <a:rPr lang="en-IE" sz="1600" dirty="0">
                <a:solidFill>
                  <a:srgbClr val="333333"/>
                </a:solidFill>
                <a:effectLst/>
                <a:ea typeface="Times New Roman" panose="02020603050405020304" pitchFamily="18" charset="0"/>
                <a:cs typeface="Times New Roman" panose="02020603050405020304" pitchFamily="18" charset="0"/>
              </a:rPr>
              <a:t> stimuleren door de juiste hulpmiddelen en instructies te bieden.  Als u minder doet, garandeert u dat de CSR-</a:t>
            </a:r>
            <a:r>
              <a:rPr lang="en-IE" sz="1600" dirty="0" err="1">
                <a:solidFill>
                  <a:srgbClr val="333333"/>
                </a:solidFill>
                <a:effectLst/>
                <a:ea typeface="Times New Roman" panose="02020603050405020304" pitchFamily="18" charset="0"/>
                <a:cs typeface="Times New Roman" panose="02020603050405020304" pitchFamily="18" charset="0"/>
              </a:rPr>
              <a:t>doelstellingen</a:t>
            </a:r>
            <a:r>
              <a:rPr lang="en-IE" sz="1600" dirty="0">
                <a:solidFill>
                  <a:srgbClr val="333333"/>
                </a:solidFill>
                <a:effectLst/>
                <a:ea typeface="Times New Roman" panose="02020603050405020304" pitchFamily="18" charset="0"/>
                <a:cs typeface="Times New Roman" panose="02020603050405020304" pitchFamily="18" charset="0"/>
              </a:rPr>
              <a:t> van een bedrijf niet worden gehaald.</a:t>
            </a:r>
          </a:p>
          <a:p>
            <a:pPr>
              <a:lnSpc>
                <a:spcPct val="100000"/>
              </a:lnSpc>
              <a:spcBef>
                <a:spcPts val="0"/>
              </a:spcBef>
            </a:pPr>
            <a:endParaRPr lang="en-IE" sz="1600" dirty="0"/>
          </a:p>
        </p:txBody>
      </p:sp>
    </p:spTree>
    <p:extLst>
      <p:ext uri="{BB962C8B-B14F-4D97-AF65-F5344CB8AC3E}">
        <p14:creationId xmlns:p14="http://schemas.microsoft.com/office/powerpoint/2010/main" val="1821690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3C626F-F8AE-20AC-173E-6989727ACC68}"/>
              </a:ext>
            </a:extLst>
          </p:cNvPr>
          <p:cNvSpPr>
            <a:spLocks noGrp="1"/>
          </p:cNvSpPr>
          <p:nvPr>
            <p:ph type="body" sz="quarter" idx="13"/>
          </p:nvPr>
        </p:nvSpPr>
        <p:spPr>
          <a:xfrm>
            <a:off x="726815" y="751463"/>
            <a:ext cx="7670053" cy="953429"/>
          </a:xfrm>
        </p:spPr>
        <p:txBody>
          <a:bodyPr>
            <a:normAutofit/>
          </a:bodyPr>
          <a:lstStyle/>
          <a:p>
            <a:r>
              <a:rPr lang="en-IE" dirty="0">
                <a:solidFill>
                  <a:srgbClr val="262626"/>
                </a:solidFill>
              </a:rPr>
              <a:t>Voorbeeld CSR Beloningspakket</a:t>
            </a:r>
          </a:p>
        </p:txBody>
      </p:sp>
      <p:sp>
        <p:nvSpPr>
          <p:cNvPr id="7" name="Text Placeholder 6">
            <a:extLst>
              <a:ext uri="{FF2B5EF4-FFF2-40B4-BE49-F238E27FC236}">
                <a16:creationId xmlns:a16="http://schemas.microsoft.com/office/drawing/2014/main" id="{5CA0E31C-B10A-C655-2A9C-EFFC1BEA97A3}"/>
              </a:ext>
            </a:extLst>
          </p:cNvPr>
          <p:cNvSpPr>
            <a:spLocks noGrp="1"/>
          </p:cNvSpPr>
          <p:nvPr>
            <p:ph type="body" sz="quarter" idx="14"/>
          </p:nvPr>
        </p:nvSpPr>
        <p:spPr>
          <a:xfrm>
            <a:off x="638107" y="1334463"/>
            <a:ext cx="10915786" cy="4865615"/>
          </a:xfrm>
          <a:solidFill>
            <a:srgbClr val="EBC2BF"/>
          </a:solidFill>
        </p:spPr>
        <p:txBody>
          <a:bodyPr/>
          <a:lstStyle/>
          <a:p>
            <a:r>
              <a:rPr lang="en-IE" sz="2400" dirty="0">
                <a:solidFill>
                  <a:srgbClr val="333333"/>
                </a:solidFill>
                <a:effectLst/>
                <a:ea typeface="Times New Roman" panose="02020603050405020304" pitchFamily="18" charset="0"/>
                <a:cs typeface="Times New Roman" panose="02020603050405020304" pitchFamily="18" charset="0"/>
              </a:rPr>
              <a:t>Beloon individuen en teams voor prestaties die de financiële en niet-financiële doelen in een balanced scorecard, die bedrijfs-, unit-specifieke en individuele doelen omvat, halen of overtreffen. </a:t>
            </a:r>
            <a:r>
              <a:rPr lang="en-IE" dirty="0">
                <a:solidFill>
                  <a:srgbClr val="333333"/>
                </a:solidFill>
                <a:ea typeface="Times New Roman" panose="02020603050405020304" pitchFamily="18" charset="0"/>
                <a:cs typeface="Times New Roman" panose="02020603050405020304" pitchFamily="18" charset="0"/>
              </a:rPr>
              <a:t>Niet-financiële </a:t>
            </a:r>
            <a:r>
              <a:rPr lang="en-IE" sz="2400" dirty="0">
                <a:solidFill>
                  <a:srgbClr val="333333"/>
                </a:solidFill>
                <a:effectLst/>
                <a:ea typeface="Times New Roman" panose="02020603050405020304" pitchFamily="18" charset="0"/>
                <a:cs typeface="Times New Roman" panose="02020603050405020304" pitchFamily="18" charset="0"/>
              </a:rPr>
              <a:t>prestaties kunnen worden gestuurd door maatregelen van de drievoudige bottom line van het bedrijf, bijv, </a:t>
            </a:r>
          </a:p>
          <a:p>
            <a:pPr marL="342900" indent="-342900">
              <a:buFont typeface="Wingdings" panose="05000000000000000000" pitchFamily="2" charset="2"/>
              <a:buChar char="ü"/>
            </a:pPr>
            <a:r>
              <a:rPr lang="en-IE" sz="2400" b="1" dirty="0">
                <a:solidFill>
                  <a:srgbClr val="333333"/>
                </a:solidFill>
                <a:effectLst/>
                <a:ea typeface="Times New Roman" panose="02020603050405020304" pitchFamily="18" charset="0"/>
                <a:cs typeface="Times New Roman" panose="02020603050405020304" pitchFamily="18" charset="0"/>
              </a:rPr>
              <a:t>Sociaaleconomische gevolgen </a:t>
            </a:r>
            <a:r>
              <a:rPr lang="en-IE" sz="2400" dirty="0">
                <a:solidFill>
                  <a:srgbClr val="333333"/>
                </a:solidFill>
                <a:effectLst/>
                <a:ea typeface="Times New Roman" panose="02020603050405020304" pitchFamily="18" charset="0"/>
                <a:cs typeface="Times New Roman" panose="02020603050405020304" pitchFamily="18" charset="0"/>
              </a:rPr>
              <a:t>(bijv</a:t>
            </a:r>
            <a:r>
              <a:rPr lang="en-IE" dirty="0">
                <a:solidFill>
                  <a:srgbClr val="333333"/>
                </a:solidFill>
                <a:ea typeface="Times New Roman" panose="02020603050405020304" pitchFamily="18" charset="0"/>
                <a:cs typeface="Times New Roman" panose="02020603050405020304" pitchFamily="18" charset="0"/>
              </a:rPr>
              <a:t>. </a:t>
            </a:r>
            <a:r>
              <a:rPr lang="en-IE" sz="2400" dirty="0">
                <a:solidFill>
                  <a:srgbClr val="333333"/>
                </a:solidFill>
                <a:effectLst/>
                <a:ea typeface="Times New Roman" panose="02020603050405020304" pitchFamily="18" charset="0"/>
                <a:cs typeface="Times New Roman" panose="02020603050405020304" pitchFamily="18" charset="0"/>
              </a:rPr>
              <a:t>het creëren van banen voor mensen die vaardigheden moeten ontwikkelen of formeel onderwijs nodig hebben)</a:t>
            </a:r>
          </a:p>
          <a:p>
            <a:pPr marL="342900" indent="-342900">
              <a:buFont typeface="Wingdings" panose="05000000000000000000" pitchFamily="2" charset="2"/>
              <a:buChar char="ü"/>
            </a:pPr>
            <a:r>
              <a:rPr lang="en-IE" b="1" dirty="0">
                <a:solidFill>
                  <a:srgbClr val="333333"/>
                </a:solidFill>
                <a:ea typeface="Times New Roman" panose="02020603050405020304" pitchFamily="18" charset="0"/>
                <a:cs typeface="Times New Roman" panose="02020603050405020304" pitchFamily="18" charset="0"/>
              </a:rPr>
              <a:t>Vermindering van </a:t>
            </a:r>
            <a:r>
              <a:rPr lang="en-IE" sz="2400" b="1" dirty="0">
                <a:solidFill>
                  <a:srgbClr val="333333"/>
                </a:solidFill>
                <a:effectLst/>
                <a:ea typeface="Times New Roman" panose="02020603050405020304" pitchFamily="18" charset="0"/>
                <a:cs typeface="Times New Roman" panose="02020603050405020304" pitchFamily="18" charset="0"/>
              </a:rPr>
              <a:t>milieueffecten en optimalisering van efficiënt gebruik van hulpbronnen </a:t>
            </a:r>
            <a:r>
              <a:rPr lang="en-IE" sz="2400" dirty="0">
                <a:solidFill>
                  <a:srgbClr val="333333"/>
                </a:solidFill>
                <a:effectLst/>
                <a:ea typeface="Times New Roman" panose="02020603050405020304" pitchFamily="18" charset="0"/>
                <a:cs typeface="Times New Roman" panose="02020603050405020304" pitchFamily="18" charset="0"/>
              </a:rPr>
              <a:t>(bijv. </a:t>
            </a:r>
            <a:r>
              <a:rPr lang="en-IE" dirty="0">
                <a:solidFill>
                  <a:srgbClr val="333333"/>
                </a:solidFill>
                <a:ea typeface="Times New Roman" panose="02020603050405020304" pitchFamily="18" charset="0"/>
                <a:cs typeface="Times New Roman" panose="02020603050405020304" pitchFamily="18" charset="0"/>
              </a:rPr>
              <a:t>minder afvaldoelen, meer gebruik van recyclebare materialen)</a:t>
            </a:r>
            <a:endParaRPr lang="en-IE" sz="2400" dirty="0">
              <a:solidFill>
                <a:srgbClr val="333333"/>
              </a:solidFill>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IE" sz="2400" b="1" dirty="0">
                <a:solidFill>
                  <a:srgbClr val="333333"/>
                </a:solidFill>
                <a:effectLst/>
                <a:ea typeface="Times New Roman" panose="02020603050405020304" pitchFamily="18" charset="0"/>
                <a:cs typeface="Times New Roman" panose="02020603050405020304" pitchFamily="18" charset="0"/>
              </a:rPr>
              <a:t>Sociale gevolgen voor werknemers, klanten en gemeenschappen </a:t>
            </a:r>
            <a:r>
              <a:rPr lang="en-IE" sz="2400" dirty="0">
                <a:solidFill>
                  <a:srgbClr val="333333"/>
                </a:solidFill>
                <a:effectLst/>
                <a:ea typeface="Times New Roman" panose="02020603050405020304" pitchFamily="18" charset="0"/>
                <a:cs typeface="Times New Roman" panose="02020603050405020304" pitchFamily="18" charset="0"/>
              </a:rPr>
              <a:t>(bijv. betere gezondheid en welzijn van werknemers, minder armoede dankzij fondsenwerving)</a:t>
            </a:r>
          </a:p>
          <a:p>
            <a:pPr marL="342900" indent="-342900">
              <a:buFont typeface="Wingdings" panose="05000000000000000000" pitchFamily="2" charset="2"/>
              <a:buChar char="ü"/>
            </a:pPr>
            <a:r>
              <a:rPr lang="en-IE" dirty="0">
                <a:solidFill>
                  <a:srgbClr val="333333"/>
                </a:solidFill>
                <a:cs typeface="Times New Roman" panose="02020603050405020304" pitchFamily="18" charset="0"/>
              </a:rPr>
              <a:t>Andere niet-financiële maatstaven zijn verbeterde klanttevredenheid, bekroonde reputatie, betere betrokkenheid van werknemers, verbeterde gezondheid en veiligheid, uitstoot van broeikasgassen, enz.</a:t>
            </a:r>
          </a:p>
          <a:p>
            <a:pPr marL="342900" indent="-342900">
              <a:buFont typeface="Wingdings" panose="05000000000000000000" pitchFamily="2" charset="2"/>
              <a:buChar char="ü"/>
            </a:pPr>
            <a:endParaRPr lang="en-IE" dirty="0"/>
          </a:p>
        </p:txBody>
      </p:sp>
    </p:spTree>
    <p:extLst>
      <p:ext uri="{BB962C8B-B14F-4D97-AF65-F5344CB8AC3E}">
        <p14:creationId xmlns:p14="http://schemas.microsoft.com/office/powerpoint/2010/main" val="159513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green leaves&#10;&#10;Description automatically generated with medium confidence">
            <a:extLst>
              <a:ext uri="{FF2B5EF4-FFF2-40B4-BE49-F238E27FC236}">
                <a16:creationId xmlns:a16="http://schemas.microsoft.com/office/drawing/2014/main" id="{C1A31490-E18E-7781-6D76-CAE76B42046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8538" b="18538"/>
          <a:stretch>
            <a:fillRect/>
          </a:stretch>
        </p:blipFill>
        <p:spPr/>
      </p:pic>
      <p:sp>
        <p:nvSpPr>
          <p:cNvPr id="6" name="Text Placeholder 5">
            <a:extLst>
              <a:ext uri="{FF2B5EF4-FFF2-40B4-BE49-F238E27FC236}">
                <a16:creationId xmlns:a16="http://schemas.microsoft.com/office/drawing/2014/main" id="{924BCF48-9D8F-91FE-A58C-E6339E5BCF06}"/>
              </a:ext>
            </a:extLst>
          </p:cNvPr>
          <p:cNvSpPr>
            <a:spLocks noGrp="1"/>
          </p:cNvSpPr>
          <p:nvPr>
            <p:ph type="body" sz="quarter" idx="15"/>
          </p:nvPr>
        </p:nvSpPr>
        <p:spPr/>
        <p:txBody>
          <a:bodyPr>
            <a:normAutofit/>
          </a:bodyPr>
          <a:lstStyle/>
          <a:p>
            <a:r>
              <a:rPr lang="en-IE" sz="4000" b="1" dirty="0"/>
              <a:t>Stap 5 </a:t>
            </a:r>
            <a:r>
              <a:rPr lang="en-IE" sz="4000" dirty="0"/>
              <a:t>CSR-</a:t>
            </a:r>
            <a:r>
              <a:rPr lang="en-IE" sz="4000" dirty="0" err="1"/>
              <a:t>veranderingsmanagement</a:t>
            </a:r>
            <a:r>
              <a:rPr lang="en-IE" sz="4000" dirty="0"/>
              <a:t> stimuleren</a:t>
            </a:r>
          </a:p>
        </p:txBody>
      </p:sp>
      <p:sp>
        <p:nvSpPr>
          <p:cNvPr id="7" name="Text Placeholder 2">
            <a:extLst>
              <a:ext uri="{FF2B5EF4-FFF2-40B4-BE49-F238E27FC236}">
                <a16:creationId xmlns:a16="http://schemas.microsoft.com/office/drawing/2014/main" id="{1DF410C4-153E-5E01-AD6C-FA7E6A626C4D}"/>
              </a:ext>
            </a:extLst>
          </p:cNvPr>
          <p:cNvSpPr txBox="1">
            <a:spLocks/>
          </p:cNvSpPr>
          <p:nvPr/>
        </p:nvSpPr>
        <p:spPr>
          <a:xfrm>
            <a:off x="1358900" y="4596897"/>
            <a:ext cx="10766425" cy="2261103"/>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spcAft>
                <a:spcPts val="865"/>
              </a:spcAft>
              <a:buNone/>
            </a:pPr>
            <a:r>
              <a:rPr lang="en-IE" sz="1800" dirty="0">
                <a:solidFill>
                  <a:srgbClr val="333333"/>
                </a:solidFill>
                <a:effectLst/>
                <a:ea typeface="Times New Roman" panose="02020603050405020304" pitchFamily="18" charset="0"/>
                <a:cs typeface="Times New Roman" panose="02020603050405020304" pitchFamily="18" charset="0"/>
              </a:rPr>
              <a:t>Om </a:t>
            </a:r>
            <a:r>
              <a:rPr lang="en-IE" sz="1800" dirty="0" err="1">
                <a:solidFill>
                  <a:srgbClr val="333333"/>
                </a:solidFill>
                <a:effectLst/>
                <a:ea typeface="Times New Roman" panose="02020603050405020304" pitchFamily="18" charset="0"/>
                <a:cs typeface="Times New Roman" panose="02020603050405020304" pitchFamily="18" charset="0"/>
              </a:rPr>
              <a:t>een</a:t>
            </a:r>
            <a:r>
              <a:rPr lang="en-IE" sz="1800" dirty="0">
                <a:solidFill>
                  <a:srgbClr val="333333"/>
                </a:solidFill>
                <a:effectLst/>
                <a:ea typeface="Times New Roman" panose="02020603050405020304" pitchFamily="18" charset="0"/>
                <a:cs typeface="Times New Roman" panose="02020603050405020304" pitchFamily="18" charset="0"/>
              </a:rPr>
              <a:t> CSR-</a:t>
            </a:r>
            <a:r>
              <a:rPr lang="en-IE" sz="1800" dirty="0" err="1">
                <a:solidFill>
                  <a:srgbClr val="333333"/>
                </a:solidFill>
                <a:effectLst/>
                <a:ea typeface="Times New Roman" panose="02020603050405020304" pitchFamily="18" charset="0"/>
                <a:cs typeface="Times New Roman" panose="02020603050405020304" pitchFamily="18" charset="0"/>
              </a:rPr>
              <a:t>ethiek</a:t>
            </a:r>
            <a:r>
              <a:rPr lang="en-IE" sz="1800" dirty="0">
                <a:solidFill>
                  <a:srgbClr val="333333"/>
                </a:solidFill>
                <a:effectLst/>
                <a:ea typeface="Times New Roman" panose="02020603050405020304" pitchFamily="18" charset="0"/>
                <a:cs typeface="Times New Roman" panose="02020603050405020304" pitchFamily="18" charset="0"/>
              </a:rPr>
              <a:t> in het hele bedrijf te integreren is een aanpak </a:t>
            </a:r>
            <a:r>
              <a:rPr lang="en-IE" sz="1800" dirty="0" err="1">
                <a:solidFill>
                  <a:srgbClr val="333333"/>
                </a:solidFill>
                <a:effectLst/>
                <a:ea typeface="Times New Roman" panose="02020603050405020304" pitchFamily="18" charset="0"/>
                <a:cs typeface="Times New Roman" panose="02020603050405020304" pitchFamily="18" charset="0"/>
              </a:rPr>
              <a:t>voor</a:t>
            </a:r>
            <a:r>
              <a:rPr lang="en-IE" sz="1800" dirty="0">
                <a:solidFill>
                  <a:srgbClr val="333333"/>
                </a:solidFill>
                <a:effectLst/>
                <a:ea typeface="Times New Roman" panose="02020603050405020304" pitchFamily="18" charset="0"/>
                <a:cs typeface="Times New Roman" panose="02020603050405020304" pitchFamily="18" charset="0"/>
              </a:rPr>
              <a:t> CSR-</a:t>
            </a:r>
            <a:r>
              <a:rPr lang="en-IE" sz="1800" dirty="0" err="1">
                <a:solidFill>
                  <a:srgbClr val="333333"/>
                </a:solidFill>
                <a:effectLst/>
                <a:ea typeface="Times New Roman" panose="02020603050405020304" pitchFamily="18" charset="0"/>
                <a:cs typeface="Times New Roman" panose="02020603050405020304" pitchFamily="18" charset="0"/>
              </a:rPr>
              <a:t>veranderingsmanagement</a:t>
            </a:r>
            <a:r>
              <a:rPr lang="en-IE" sz="1800" dirty="0">
                <a:solidFill>
                  <a:srgbClr val="333333"/>
                </a:solidFill>
                <a:effectLst/>
                <a:ea typeface="Times New Roman" panose="02020603050405020304" pitchFamily="18" charset="0"/>
                <a:cs typeface="Times New Roman" panose="02020603050405020304" pitchFamily="18" charset="0"/>
              </a:rPr>
              <a:t> nodig. Human resources zijn verantwoordelijk voor de bedrijfscultuur, teambuilding en veranderingsmanagementprocessen. Om te groeien en zich aan te passen </a:t>
            </a:r>
            <a:r>
              <a:rPr lang="en-IE" sz="1800" dirty="0" err="1">
                <a:solidFill>
                  <a:srgbClr val="333333"/>
                </a:solidFill>
                <a:effectLst/>
                <a:ea typeface="Times New Roman" panose="02020603050405020304" pitchFamily="18" charset="0"/>
                <a:cs typeface="Times New Roman" panose="02020603050405020304" pitchFamily="18" charset="0"/>
              </a:rPr>
              <a:t>aan</a:t>
            </a:r>
            <a:r>
              <a:rPr lang="en-IE" sz="1800" dirty="0">
                <a:solidFill>
                  <a:srgbClr val="333333"/>
                </a:solidFill>
                <a:effectLst/>
                <a:ea typeface="Times New Roman" panose="02020603050405020304" pitchFamily="18" charset="0"/>
                <a:cs typeface="Times New Roman" panose="02020603050405020304" pitchFamily="18" charset="0"/>
              </a:rPr>
              <a:t> CSR moet het bedrijf voortdurend evolueren en van tijd tot tijd belangrijke gedragsveranderingen doorvoeren. Soms hebben HR en bedrijven de hulp van externe professionals op het gebied van verandermanagement nodig om hen te helpen, maar uiteindelijk kan een cultuuromslag alleen worden bereikt en volgehouden als deze intern wordt gedreven.</a:t>
            </a:r>
            <a:endParaRPr lang="en-IE" sz="1800" dirty="0"/>
          </a:p>
        </p:txBody>
      </p:sp>
    </p:spTree>
    <p:extLst>
      <p:ext uri="{BB962C8B-B14F-4D97-AF65-F5344CB8AC3E}">
        <p14:creationId xmlns:p14="http://schemas.microsoft.com/office/powerpoint/2010/main" val="3124152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D5E9A7-785C-C1C8-4027-3DEEF26D8E78}"/>
              </a:ext>
            </a:extLst>
          </p:cNvPr>
          <p:cNvSpPr>
            <a:spLocks noGrp="1"/>
          </p:cNvSpPr>
          <p:nvPr>
            <p:ph type="body" sz="quarter" idx="20"/>
          </p:nvPr>
        </p:nvSpPr>
        <p:spPr>
          <a:xfrm>
            <a:off x="5317143" y="1227285"/>
            <a:ext cx="6748477" cy="3722513"/>
          </a:xfrm>
        </p:spPr>
        <p:txBody>
          <a:bodyPr/>
          <a:lstStyle/>
          <a:p>
            <a:r>
              <a:rPr lang="en-IE" sz="2000" b="1" dirty="0">
                <a:solidFill>
                  <a:srgbClr val="027354"/>
                </a:solidFill>
                <a:ea typeface="Times New Roman" panose="02020603050405020304" pitchFamily="18" charset="0"/>
                <a:cs typeface="Times New Roman" panose="02020603050405020304" pitchFamily="18" charset="0"/>
              </a:rPr>
              <a:t>Mindsets </a:t>
            </a:r>
            <a:r>
              <a:rPr lang="en-IE" sz="2000" b="1" dirty="0">
                <a:solidFill>
                  <a:srgbClr val="027354"/>
                </a:solidFill>
                <a:effectLst/>
                <a:ea typeface="Times New Roman" panose="02020603050405020304" pitchFamily="18" charset="0"/>
                <a:cs typeface="Times New Roman" panose="02020603050405020304" pitchFamily="18" charset="0"/>
              </a:rPr>
              <a:t>en gedrag </a:t>
            </a:r>
            <a:r>
              <a:rPr lang="en-IE" sz="2000" b="1" dirty="0">
                <a:solidFill>
                  <a:srgbClr val="027354"/>
                </a:solidFill>
                <a:ea typeface="Times New Roman" panose="02020603050405020304" pitchFamily="18" charset="0"/>
                <a:cs typeface="Times New Roman" panose="02020603050405020304" pitchFamily="18" charset="0"/>
              </a:rPr>
              <a:t>veranderen</a:t>
            </a:r>
          </a:p>
          <a:p>
            <a:endParaRPr lang="en-IE" sz="900" dirty="0">
              <a:solidFill>
                <a:srgbClr val="333333"/>
              </a:solidFill>
              <a:ea typeface="Times New Roman" panose="02020603050405020304" pitchFamily="18" charset="0"/>
              <a:cs typeface="Times New Roman" panose="02020603050405020304" pitchFamily="18" charset="0"/>
            </a:endParaRPr>
          </a:p>
          <a:p>
            <a:r>
              <a:rPr lang="en-IE" sz="2000" dirty="0">
                <a:solidFill>
                  <a:srgbClr val="333333"/>
                </a:solidFill>
                <a:cs typeface="Times New Roman" panose="02020603050405020304" pitchFamily="18" charset="0"/>
              </a:rPr>
              <a:t>Cultureel veranderingsmanagement betekent vaak het veranderen van de denkwijze en het gedrag van alle betrokkenen in het bedrijf. Dit kan worden gedaan door </a:t>
            </a:r>
          </a:p>
          <a:p>
            <a:pPr marL="342900" indent="-342900">
              <a:buFont typeface="Wingdings" panose="05000000000000000000" pitchFamily="2" charset="2"/>
              <a:buChar char="ü"/>
            </a:pPr>
            <a:r>
              <a:rPr lang="en-IE" sz="2000" dirty="0">
                <a:solidFill>
                  <a:srgbClr val="333333"/>
                </a:solidFill>
                <a:effectLst/>
                <a:ea typeface="Times New Roman" panose="02020603050405020304" pitchFamily="18" charset="0"/>
                <a:cs typeface="Times New Roman" panose="02020603050405020304" pitchFamily="18" charset="0"/>
              </a:rPr>
              <a:t>Uitleggen wat CSR is en hoe het relevant is voor het bedrijf </a:t>
            </a:r>
            <a:r>
              <a:rPr lang="en-IE" sz="2000" dirty="0">
                <a:solidFill>
                  <a:srgbClr val="333333"/>
                </a:solidFill>
                <a:ea typeface="Times New Roman" panose="02020603050405020304" pitchFamily="18" charset="0"/>
                <a:cs typeface="Times New Roman" panose="02020603050405020304" pitchFamily="18" charset="0"/>
              </a:rPr>
              <a:t>(</a:t>
            </a:r>
            <a:r>
              <a:rPr lang="en-IE" sz="2000" dirty="0">
                <a:solidFill>
                  <a:srgbClr val="333333"/>
                </a:solidFill>
                <a:effectLst/>
                <a:ea typeface="Times New Roman" panose="02020603050405020304" pitchFamily="18" charset="0"/>
                <a:cs typeface="Times New Roman" panose="02020603050405020304" pitchFamily="18" charset="0"/>
              </a:rPr>
              <a:t>het doel, </a:t>
            </a:r>
            <a:r>
              <a:rPr lang="en-IE" sz="2000" dirty="0">
                <a:solidFill>
                  <a:srgbClr val="333333"/>
                </a:solidFill>
                <a:ea typeface="Times New Roman" panose="02020603050405020304" pitchFamily="18" charset="0"/>
                <a:cs typeface="Times New Roman" panose="02020603050405020304" pitchFamily="18" charset="0"/>
              </a:rPr>
              <a:t>'het goede', 'de positieve impact' en de CSR-</a:t>
            </a:r>
            <a:r>
              <a:rPr lang="en-IE" sz="2000" dirty="0" err="1">
                <a:solidFill>
                  <a:srgbClr val="333333"/>
                </a:solidFill>
                <a:ea typeface="Times New Roman" panose="02020603050405020304" pitchFamily="18" charset="0"/>
                <a:cs typeface="Times New Roman" panose="02020603050405020304" pitchFamily="18" charset="0"/>
              </a:rPr>
              <a:t>waarden</a:t>
            </a:r>
            <a:r>
              <a:rPr lang="en-IE" sz="2000" dirty="0">
                <a:solidFill>
                  <a:srgbClr val="333333"/>
                </a:solidFill>
                <a:ea typeface="Times New Roman" panose="02020603050405020304" pitchFamily="18" charset="0"/>
                <a:cs typeface="Times New Roman" panose="02020603050405020304" pitchFamily="18" charset="0"/>
              </a:rPr>
              <a:t> benadrukken) </a:t>
            </a:r>
          </a:p>
          <a:p>
            <a:pPr marL="342900" indent="-342900">
              <a:buFont typeface="Wingdings" panose="05000000000000000000" pitchFamily="2" charset="2"/>
              <a:buChar char="ü"/>
            </a:pPr>
            <a:r>
              <a:rPr lang="en-IE" sz="2000" dirty="0" err="1">
                <a:solidFill>
                  <a:srgbClr val="333333"/>
                </a:solidFill>
                <a:effectLst/>
                <a:ea typeface="Times New Roman" panose="02020603050405020304" pitchFamily="18" charset="0"/>
                <a:cs typeface="Times New Roman" panose="02020603050405020304" pitchFamily="18" charset="0"/>
              </a:rPr>
              <a:t>Rolmodellen </a:t>
            </a:r>
            <a:r>
              <a:rPr lang="en-IE" sz="2000" dirty="0">
                <a:solidFill>
                  <a:srgbClr val="333333"/>
                </a:solidFill>
                <a:effectLst/>
                <a:ea typeface="Times New Roman" panose="02020603050405020304" pitchFamily="18" charset="0"/>
                <a:cs typeface="Times New Roman" panose="02020603050405020304" pitchFamily="18" charset="0"/>
              </a:rPr>
              <a:t>en betrokkenheid</a:t>
            </a:r>
            <a:endParaRPr lang="en-IE" sz="2000" dirty="0">
              <a:solidFill>
                <a:srgbClr val="333333"/>
              </a:solidFill>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IE" sz="2000" dirty="0">
                <a:solidFill>
                  <a:srgbClr val="333333"/>
                </a:solidFill>
                <a:effectLst/>
                <a:ea typeface="Times New Roman" panose="02020603050405020304" pitchFamily="18" charset="0"/>
                <a:cs typeface="Times New Roman" panose="02020603050405020304" pitchFamily="18" charset="0"/>
              </a:rPr>
              <a:t>Bewustwording van hoe het individu en het bedrijf betrokken kunnen raken </a:t>
            </a:r>
            <a:endParaRPr lang="en-IE" sz="2000" dirty="0">
              <a:solidFill>
                <a:srgbClr val="333333"/>
              </a:solidFill>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IE" sz="2000" dirty="0">
                <a:solidFill>
                  <a:srgbClr val="333333"/>
                </a:solidFill>
                <a:effectLst/>
                <a:ea typeface="Times New Roman" panose="02020603050405020304" pitchFamily="18" charset="0"/>
                <a:cs typeface="Times New Roman" panose="02020603050405020304" pitchFamily="18" charset="0"/>
              </a:rPr>
              <a:t>Verlangen opwekken (what is in it for me?) Overtuiging opwekken zodat werknemers </a:t>
            </a:r>
            <a:r>
              <a:rPr lang="en-IE" sz="2000" dirty="0" err="1">
                <a:solidFill>
                  <a:srgbClr val="333333"/>
                </a:solidFill>
                <a:effectLst/>
                <a:ea typeface="Times New Roman" panose="02020603050405020304" pitchFamily="18" charset="0"/>
                <a:cs typeface="Times New Roman" panose="02020603050405020304" pitchFamily="18" charset="0"/>
              </a:rPr>
              <a:t>hun</a:t>
            </a:r>
            <a:r>
              <a:rPr lang="en-IE" sz="2000" dirty="0">
                <a:solidFill>
                  <a:srgbClr val="333333"/>
                </a:solidFill>
                <a:effectLst/>
                <a:ea typeface="Times New Roman" panose="02020603050405020304" pitchFamily="18" charset="0"/>
                <a:cs typeface="Times New Roman" panose="02020603050405020304" pitchFamily="18" charset="0"/>
              </a:rPr>
              <a:t> CSR-</a:t>
            </a:r>
            <a:r>
              <a:rPr lang="en-IE" sz="2000" dirty="0" err="1">
                <a:solidFill>
                  <a:srgbClr val="333333"/>
                </a:solidFill>
                <a:effectLst/>
                <a:ea typeface="Times New Roman" panose="02020603050405020304" pitchFamily="18" charset="0"/>
                <a:cs typeface="Times New Roman" panose="02020603050405020304" pitchFamily="18" charset="0"/>
              </a:rPr>
              <a:t>overtuigingen</a:t>
            </a:r>
            <a:r>
              <a:rPr lang="en-IE" sz="2000" dirty="0">
                <a:solidFill>
                  <a:srgbClr val="333333"/>
                </a:solidFill>
                <a:effectLst/>
                <a:ea typeface="Times New Roman" panose="02020603050405020304" pitchFamily="18" charset="0"/>
                <a:cs typeface="Times New Roman" panose="02020603050405020304" pitchFamily="18" charset="0"/>
              </a:rPr>
              <a:t> kunnen versterken</a:t>
            </a:r>
          </a:p>
          <a:p>
            <a:pPr marL="342900" indent="-342900">
              <a:buFont typeface="Wingdings" panose="05000000000000000000" pitchFamily="2" charset="2"/>
              <a:buChar char="ü"/>
            </a:pPr>
            <a:r>
              <a:rPr lang="en-IE" sz="2000" dirty="0">
                <a:solidFill>
                  <a:srgbClr val="333333"/>
                </a:solidFill>
                <a:effectLst/>
                <a:ea typeface="Times New Roman" panose="02020603050405020304" pitchFamily="18" charset="0"/>
                <a:cs typeface="Times New Roman" panose="02020603050405020304" pitchFamily="18" charset="0"/>
              </a:rPr>
              <a:t>Kennis en vaardigheden ontwikkelen en versterken door middel van stimuleringsprogramma's. </a:t>
            </a:r>
            <a:endParaRPr lang="en-IE" sz="2000" dirty="0"/>
          </a:p>
        </p:txBody>
      </p:sp>
      <p:sp>
        <p:nvSpPr>
          <p:cNvPr id="5" name="Text Placeholder 4">
            <a:extLst>
              <a:ext uri="{FF2B5EF4-FFF2-40B4-BE49-F238E27FC236}">
                <a16:creationId xmlns:a16="http://schemas.microsoft.com/office/drawing/2014/main" id="{53B613E6-F72C-4377-E95A-6CC4BC1B3857}"/>
              </a:ext>
            </a:extLst>
          </p:cNvPr>
          <p:cNvSpPr>
            <a:spLocks noGrp="1"/>
          </p:cNvSpPr>
          <p:nvPr>
            <p:ph type="body" sz="quarter" idx="22"/>
          </p:nvPr>
        </p:nvSpPr>
        <p:spPr>
          <a:xfrm>
            <a:off x="5358383" y="135334"/>
            <a:ext cx="6085722" cy="1091951"/>
          </a:xfrm>
        </p:spPr>
        <p:txBody>
          <a:bodyPr>
            <a:normAutofit/>
          </a:bodyPr>
          <a:lstStyle/>
          <a:p>
            <a:r>
              <a:rPr lang="en-IE" sz="2800" b="1" dirty="0">
                <a:solidFill>
                  <a:srgbClr val="027354"/>
                </a:solidFill>
              </a:rPr>
              <a:t>Voorbeelden van cultureel veranderingsmanagement</a:t>
            </a:r>
          </a:p>
        </p:txBody>
      </p:sp>
      <p:sp>
        <p:nvSpPr>
          <p:cNvPr id="6" name="Text Placeholder 5">
            <a:extLst>
              <a:ext uri="{FF2B5EF4-FFF2-40B4-BE49-F238E27FC236}">
                <a16:creationId xmlns:a16="http://schemas.microsoft.com/office/drawing/2014/main" id="{E48F72DF-5464-476B-A6CC-B5799F5EEA5B}"/>
              </a:ext>
            </a:extLst>
          </p:cNvPr>
          <p:cNvSpPr>
            <a:spLocks noGrp="1"/>
          </p:cNvSpPr>
          <p:nvPr>
            <p:ph type="body" sz="quarter" idx="23"/>
          </p:nvPr>
        </p:nvSpPr>
        <p:spPr>
          <a:xfrm>
            <a:off x="594925" y="367990"/>
            <a:ext cx="3452968" cy="6490010"/>
          </a:xfrm>
        </p:spPr>
        <p:txBody>
          <a:bodyPr>
            <a:noAutofit/>
          </a:bodyPr>
          <a:lstStyle/>
          <a:p>
            <a:pPr>
              <a:lnSpc>
                <a:spcPct val="100000"/>
              </a:lnSpc>
              <a:spcBef>
                <a:spcPts val="0"/>
              </a:spcBef>
            </a:pPr>
            <a:r>
              <a:rPr lang="en-IE" sz="2000" b="1" dirty="0">
                <a:solidFill>
                  <a:srgbClr val="027354"/>
                </a:solidFill>
                <a:effectLst/>
                <a:ea typeface="Times New Roman" panose="02020603050405020304" pitchFamily="18" charset="0"/>
                <a:cs typeface="Times New Roman" panose="02020603050405020304" pitchFamily="18" charset="0"/>
              </a:rPr>
              <a:t>Trouw blijven aan de CSR-</a:t>
            </a:r>
            <a:r>
              <a:rPr lang="en-IE" sz="2000" b="1" dirty="0" err="1">
                <a:solidFill>
                  <a:srgbClr val="027354"/>
                </a:solidFill>
                <a:effectLst/>
                <a:ea typeface="Times New Roman" panose="02020603050405020304" pitchFamily="18" charset="0"/>
                <a:cs typeface="Times New Roman" panose="02020603050405020304" pitchFamily="18" charset="0"/>
              </a:rPr>
              <a:t>waarden</a:t>
            </a:r>
            <a:r>
              <a:rPr lang="en-IE" sz="2000" b="1" dirty="0">
                <a:solidFill>
                  <a:srgbClr val="027354"/>
                </a:solidFill>
                <a:effectLst/>
                <a:ea typeface="Times New Roman" panose="02020603050405020304" pitchFamily="18" charset="0"/>
                <a:cs typeface="Times New Roman" panose="02020603050405020304" pitchFamily="18" charset="0"/>
              </a:rPr>
              <a:t> als kompas is een kritieke leidraad voor verandermanagement en teamafstemming.  </a:t>
            </a:r>
            <a:r>
              <a:rPr lang="en-IE" sz="2000" dirty="0">
                <a:solidFill>
                  <a:srgbClr val="333333"/>
                </a:solidFill>
                <a:effectLst/>
                <a:ea typeface="Times New Roman" panose="02020603050405020304" pitchFamily="18" charset="0"/>
                <a:cs typeface="Times New Roman" panose="02020603050405020304" pitchFamily="18" charset="0"/>
              </a:rPr>
              <a:t>De waarden moeten worden weerspiegeld in alle processen, van het aantrekken en werven van medewerkers tot besluitvorming, beloningen en stimuleringsprogramma's, enz.</a:t>
            </a:r>
          </a:p>
          <a:p>
            <a:pPr>
              <a:lnSpc>
                <a:spcPct val="100000"/>
              </a:lnSpc>
              <a:spcBef>
                <a:spcPts val="0"/>
              </a:spcBef>
            </a:pPr>
            <a:endParaRPr lang="en-IE" sz="2000" dirty="0">
              <a:solidFill>
                <a:srgbClr val="333333"/>
              </a:solidFill>
              <a:ea typeface="Calibri" panose="020F0502020204030204" pitchFamily="34" charset="0"/>
              <a:cs typeface="Times New Roman" panose="02020603050405020304" pitchFamily="18" charset="0"/>
            </a:endParaRPr>
          </a:p>
          <a:p>
            <a:pPr>
              <a:lnSpc>
                <a:spcPct val="100000"/>
              </a:lnSpc>
              <a:spcBef>
                <a:spcPts val="0"/>
              </a:spcBef>
            </a:pPr>
            <a:r>
              <a:rPr lang="en-IE" sz="2000" dirty="0">
                <a:solidFill>
                  <a:srgbClr val="333333"/>
                </a:solidFill>
                <a:effectLst/>
                <a:ea typeface="Times New Roman" panose="02020603050405020304" pitchFamily="18" charset="0"/>
                <a:cs typeface="Times New Roman" panose="02020603050405020304" pitchFamily="18" charset="0"/>
              </a:rPr>
              <a:t>Cultuurverandering vereist het zetten van de toon aan de top en vervolgens het creëren van afstemming in het hele bedrijf met de CSR-</a:t>
            </a:r>
            <a:r>
              <a:rPr lang="en-IE" sz="2000" dirty="0" err="1">
                <a:solidFill>
                  <a:srgbClr val="333333"/>
                </a:solidFill>
                <a:effectLst/>
                <a:ea typeface="Times New Roman" panose="02020603050405020304" pitchFamily="18" charset="0"/>
                <a:cs typeface="Times New Roman" panose="02020603050405020304" pitchFamily="18" charset="0"/>
              </a:rPr>
              <a:t>waarden</a:t>
            </a:r>
            <a:r>
              <a:rPr lang="en-IE" sz="2000" dirty="0">
                <a:solidFill>
                  <a:srgbClr val="333333"/>
                </a:solidFill>
                <a:effectLst/>
                <a:ea typeface="Times New Roman" panose="02020603050405020304" pitchFamily="18" charset="0"/>
                <a:cs typeface="Times New Roman" panose="02020603050405020304" pitchFamily="18" charset="0"/>
              </a:rPr>
              <a:t> die u </a:t>
            </a:r>
            <a:r>
              <a:rPr lang="en-IE" sz="2000" dirty="0">
                <a:solidFill>
                  <a:srgbClr val="333333"/>
                </a:solidFill>
                <a:ea typeface="Times New Roman" panose="02020603050405020304" pitchFamily="18" charset="0"/>
                <a:cs typeface="Times New Roman" panose="02020603050405020304" pitchFamily="18" charset="0"/>
              </a:rPr>
              <a:t>nastreeft</a:t>
            </a:r>
            <a:r>
              <a:rPr lang="en-IE" sz="2000" dirty="0">
                <a:solidFill>
                  <a:srgbClr val="333333"/>
                </a:solidFill>
                <a:effectLst/>
                <a:ea typeface="Times New Roman" panose="02020603050405020304" pitchFamily="18" charset="0"/>
                <a:cs typeface="Times New Roman" panose="02020603050405020304" pitchFamily="18" charset="0"/>
              </a:rPr>
              <a:t>.</a:t>
            </a:r>
            <a:endParaRPr lang="en-IE" sz="2000" dirty="0">
              <a:effectLst/>
              <a:ea typeface="Calibri" panose="020F0502020204030204" pitchFamily="34" charset="0"/>
              <a:cs typeface="Times New Roman" panose="02020603050405020304" pitchFamily="18" charset="0"/>
            </a:endParaRPr>
          </a:p>
          <a:p>
            <a:pPr>
              <a:lnSpc>
                <a:spcPct val="100000"/>
              </a:lnSpc>
              <a:spcBef>
                <a:spcPts val="0"/>
              </a:spcBef>
            </a:pPr>
            <a:endParaRPr lang="en-IE" sz="2000" dirty="0"/>
          </a:p>
        </p:txBody>
      </p:sp>
    </p:spTree>
    <p:extLst>
      <p:ext uri="{BB962C8B-B14F-4D97-AF65-F5344CB8AC3E}">
        <p14:creationId xmlns:p14="http://schemas.microsoft.com/office/powerpoint/2010/main" val="3046273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D5E9A7-785C-C1C8-4027-3DEEF26D8E78}"/>
              </a:ext>
            </a:extLst>
          </p:cNvPr>
          <p:cNvSpPr>
            <a:spLocks noGrp="1"/>
          </p:cNvSpPr>
          <p:nvPr>
            <p:ph type="body" sz="quarter" idx="20"/>
          </p:nvPr>
        </p:nvSpPr>
        <p:spPr>
          <a:xfrm>
            <a:off x="5656512" y="1240431"/>
            <a:ext cx="6425091" cy="3722513"/>
          </a:xfrm>
        </p:spPr>
        <p:txBody>
          <a:bodyPr/>
          <a:lstStyle/>
          <a:p>
            <a:pPr>
              <a:lnSpc>
                <a:spcPct val="107000"/>
              </a:lnSpc>
              <a:spcAft>
                <a:spcPts val="865"/>
              </a:spcAft>
            </a:pPr>
            <a:endParaRPr lang="en-IE" dirty="0">
              <a:solidFill>
                <a:srgbClr val="333333"/>
              </a:solidFill>
              <a:cs typeface="Times New Roman" panose="02020603050405020304" pitchFamily="18" charset="0"/>
            </a:endParaRPr>
          </a:p>
          <a:p>
            <a:pPr>
              <a:lnSpc>
                <a:spcPct val="107000"/>
              </a:lnSpc>
              <a:spcAft>
                <a:spcPts val="865"/>
              </a:spcAft>
            </a:pPr>
            <a:r>
              <a:rPr lang="en-IE" sz="2800" b="1" dirty="0">
                <a:solidFill>
                  <a:srgbClr val="027354"/>
                </a:solidFill>
                <a:cs typeface="Times New Roman" panose="02020603050405020304" pitchFamily="18" charset="0"/>
              </a:rPr>
              <a:t>Bereidheid van werknemers &amp; CSR-groepering </a:t>
            </a:r>
          </a:p>
          <a:p>
            <a:pPr>
              <a:lnSpc>
                <a:spcPct val="107000"/>
              </a:lnSpc>
              <a:spcAft>
                <a:spcPts val="865"/>
              </a:spcAft>
            </a:pPr>
            <a:r>
              <a:rPr lang="en-IE" dirty="0">
                <a:solidFill>
                  <a:srgbClr val="333333"/>
                </a:solidFill>
                <a:cs typeface="Times New Roman" panose="02020603050405020304" pitchFamily="18" charset="0"/>
              </a:rPr>
              <a:t>Werknemers </a:t>
            </a:r>
            <a:r>
              <a:rPr lang="en-IE" dirty="0">
                <a:solidFill>
                  <a:srgbClr val="333333"/>
                </a:solidFill>
                <a:effectLst/>
                <a:ea typeface="Times New Roman" panose="02020603050405020304" pitchFamily="18" charset="0"/>
                <a:cs typeface="Times New Roman" panose="02020603050405020304" pitchFamily="18" charset="0"/>
              </a:rPr>
              <a:t>kunnen worden gegroepeerd op basis van hun staat van gereedheid en u kunt uw veranderingsaanpak afstemmen op elke groep. </a:t>
            </a:r>
            <a:r>
              <a:rPr lang="en-IE" i="1" dirty="0">
                <a:solidFill>
                  <a:srgbClr val="333333"/>
                </a:solidFill>
                <a:effectLst/>
                <a:ea typeface="Times New Roman" panose="02020603050405020304" pitchFamily="18" charset="0"/>
                <a:cs typeface="Times New Roman" panose="02020603050405020304" pitchFamily="18" charset="0"/>
              </a:rPr>
              <a:t>(Nancy Lee, oprichter en voorzitter van Social Marketing Inc., 2008, dia 12).</a:t>
            </a:r>
            <a:r>
              <a:rPr lang="en-IE" dirty="0">
                <a:solidFill>
                  <a:srgbClr val="333333"/>
                </a:solidFill>
                <a:effectLst/>
                <a:ea typeface="Times New Roman" panose="02020603050405020304" pitchFamily="18" charset="0"/>
                <a:cs typeface="Times New Roman" panose="02020603050405020304" pitchFamily="18" charset="0"/>
              </a:rPr>
              <a:t> Nancy deelt ze in in drie groepen, A, B en C, en past 3 verschillende CSR-bereidheidsstrategieën toe (zie volgende dia)</a:t>
            </a:r>
            <a:endParaRPr lang="en-IE" dirty="0">
              <a:effectLs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3B613E6-F72C-4377-E95A-6CC4BC1B3857}"/>
              </a:ext>
            </a:extLst>
          </p:cNvPr>
          <p:cNvSpPr>
            <a:spLocks noGrp="1"/>
          </p:cNvSpPr>
          <p:nvPr>
            <p:ph type="body" sz="quarter" idx="22"/>
          </p:nvPr>
        </p:nvSpPr>
        <p:spPr>
          <a:xfrm>
            <a:off x="5656512" y="336056"/>
            <a:ext cx="5579898" cy="1091951"/>
          </a:xfrm>
        </p:spPr>
        <p:txBody>
          <a:bodyPr>
            <a:normAutofit/>
          </a:bodyPr>
          <a:lstStyle/>
          <a:p>
            <a:r>
              <a:rPr lang="en-IE" b="1" dirty="0">
                <a:solidFill>
                  <a:srgbClr val="027354"/>
                </a:solidFill>
              </a:rPr>
              <a:t>Voorbeelden van cultureel veranderingsmanagement</a:t>
            </a:r>
          </a:p>
        </p:txBody>
      </p:sp>
      <p:sp>
        <p:nvSpPr>
          <p:cNvPr id="6" name="Text Placeholder 5">
            <a:extLst>
              <a:ext uri="{FF2B5EF4-FFF2-40B4-BE49-F238E27FC236}">
                <a16:creationId xmlns:a16="http://schemas.microsoft.com/office/drawing/2014/main" id="{E48F72DF-5464-476B-A6CC-B5799F5EEA5B}"/>
              </a:ext>
            </a:extLst>
          </p:cNvPr>
          <p:cNvSpPr>
            <a:spLocks noGrp="1"/>
          </p:cNvSpPr>
          <p:nvPr>
            <p:ph type="body" sz="quarter" idx="23"/>
          </p:nvPr>
        </p:nvSpPr>
        <p:spPr>
          <a:xfrm>
            <a:off x="706437" y="620774"/>
            <a:ext cx="3452968" cy="5958446"/>
          </a:xfrm>
        </p:spPr>
        <p:txBody>
          <a:bodyPr>
            <a:noAutofit/>
          </a:bodyPr>
          <a:lstStyle/>
          <a:p>
            <a:pPr>
              <a:lnSpc>
                <a:spcPct val="107000"/>
              </a:lnSpc>
              <a:spcAft>
                <a:spcPts val="865"/>
              </a:spcAft>
            </a:pPr>
            <a:r>
              <a:rPr lang="en-IE" sz="2400" b="1" dirty="0">
                <a:solidFill>
                  <a:srgbClr val="027354"/>
                </a:solidFill>
                <a:effectLst/>
                <a:ea typeface="Times New Roman" panose="02020603050405020304" pitchFamily="18" charset="0"/>
                <a:cs typeface="Times New Roman" panose="02020603050405020304" pitchFamily="18" charset="0"/>
              </a:rPr>
              <a:t>Veranderingsmanagement moet de verschillende staat van gereedheid van elk individu en team </a:t>
            </a:r>
            <a:r>
              <a:rPr lang="en-IE" sz="2400" dirty="0">
                <a:solidFill>
                  <a:srgbClr val="333333"/>
                </a:solidFill>
                <a:cs typeface="Times New Roman" panose="02020603050405020304" pitchFamily="18" charset="0"/>
              </a:rPr>
              <a:t>voor vooruitgang in CSR-</a:t>
            </a:r>
            <a:r>
              <a:rPr lang="en-IE" sz="2400" dirty="0" err="1">
                <a:solidFill>
                  <a:srgbClr val="333333"/>
                </a:solidFill>
                <a:cs typeface="Times New Roman" panose="02020603050405020304" pitchFamily="18" charset="0"/>
              </a:rPr>
              <a:t>duurzaamheid</a:t>
            </a:r>
            <a:r>
              <a:rPr lang="en-IE" sz="2400" dirty="0">
                <a:solidFill>
                  <a:srgbClr val="333333"/>
                </a:solidFill>
                <a:cs typeface="Times New Roman" panose="02020603050405020304" pitchFamily="18" charset="0"/>
              </a:rPr>
              <a:t> </a:t>
            </a:r>
            <a:r>
              <a:rPr lang="en-IE" sz="2400" b="1" dirty="0">
                <a:solidFill>
                  <a:srgbClr val="027354"/>
                </a:solidFill>
                <a:effectLst/>
                <a:ea typeface="Times New Roman" panose="02020603050405020304" pitchFamily="18" charset="0"/>
                <a:cs typeface="Times New Roman" panose="02020603050405020304" pitchFamily="18" charset="0"/>
              </a:rPr>
              <a:t>identificeren</a:t>
            </a:r>
            <a:r>
              <a:rPr lang="en-IE" sz="2400" dirty="0">
                <a:solidFill>
                  <a:srgbClr val="333333"/>
                </a:solidFill>
                <a:cs typeface="Times New Roman" panose="02020603050405020304" pitchFamily="18" charset="0"/>
              </a:rPr>
              <a:t>, of welke verandering dan ook. </a:t>
            </a:r>
          </a:p>
          <a:p>
            <a:pPr>
              <a:lnSpc>
                <a:spcPct val="107000"/>
              </a:lnSpc>
              <a:spcAft>
                <a:spcPts val="865"/>
              </a:spcAft>
            </a:pPr>
            <a:endParaRPr lang="en-IE" sz="2400" dirty="0">
              <a:solidFill>
                <a:srgbClr val="333333"/>
              </a:solidFill>
              <a:cs typeface="Times New Roman" panose="02020603050405020304" pitchFamily="18" charset="0"/>
            </a:endParaRPr>
          </a:p>
        </p:txBody>
      </p:sp>
    </p:spTree>
    <p:extLst>
      <p:ext uri="{BB962C8B-B14F-4D97-AF65-F5344CB8AC3E}">
        <p14:creationId xmlns:p14="http://schemas.microsoft.com/office/powerpoint/2010/main" val="2881291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410134" y="380999"/>
            <a:ext cx="11510520" cy="1347439"/>
          </a:xfrm>
        </p:spPr>
        <p:txBody>
          <a:bodyPr>
            <a:normAutofit/>
          </a:bodyPr>
          <a:lstStyle/>
          <a:p>
            <a:pPr algn="ctr">
              <a:lnSpc>
                <a:spcPct val="107000"/>
              </a:lnSpc>
              <a:spcAft>
                <a:spcPts val="865"/>
              </a:spcAft>
            </a:pPr>
            <a:r>
              <a:rPr lang="en-IE" sz="2400" b="1" dirty="0" err="1">
                <a:solidFill>
                  <a:srgbClr val="027354"/>
                </a:solidFill>
                <a:effectLst/>
                <a:ea typeface="Times New Roman" panose="02020603050405020304" pitchFamily="18" charset="0"/>
                <a:cs typeface="Times New Roman" panose="02020603050405020304" pitchFamily="18" charset="0"/>
              </a:rPr>
              <a:t>Bevorder</a:t>
            </a:r>
            <a:r>
              <a:rPr lang="en-IE" sz="2400" b="1" dirty="0">
                <a:solidFill>
                  <a:srgbClr val="027354"/>
                </a:solidFill>
                <a:effectLst/>
                <a:ea typeface="Times New Roman" panose="02020603050405020304" pitchFamily="18" charset="0"/>
                <a:cs typeface="Times New Roman" panose="02020603050405020304" pitchFamily="18" charset="0"/>
              </a:rPr>
              <a:t> CSR door uw strategie voor het beheer van culturele veranderingen aan te passen aan de bereidheid van elke werknemer.  </a:t>
            </a:r>
            <a:r>
              <a:rPr lang="en-IE" sz="2400" dirty="0">
                <a:solidFill>
                  <a:srgbClr val="027354"/>
                </a:solidFill>
                <a:ea typeface="Times New Roman" panose="02020603050405020304" pitchFamily="18" charset="0"/>
                <a:cs typeface="Times New Roman" panose="02020603050405020304" pitchFamily="18" charset="0"/>
              </a:rPr>
              <a:t>Overweeg de aanpak van 3 groepen ....</a:t>
            </a:r>
            <a:endParaRPr lang="en-IE" sz="2400" dirty="0">
              <a:solidFill>
                <a:srgbClr val="027354"/>
              </a:solidFill>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3537354" y="1423752"/>
            <a:ext cx="3171824" cy="5044612"/>
          </a:xfrm>
          <a:solidFill>
            <a:srgbClr val="027354"/>
          </a:solidFill>
        </p:spPr>
        <p:txBody>
          <a:bodyPr/>
          <a:lstStyle/>
          <a:p>
            <a:pPr algn="ctr"/>
            <a:r>
              <a:rPr lang="en-IE" sz="3200" b="1" dirty="0">
                <a:solidFill>
                  <a:schemeClr val="bg1"/>
                </a:solidFill>
                <a:cs typeface="Times New Roman" panose="02020603050405020304" pitchFamily="18" charset="0"/>
              </a:rPr>
              <a:t>B </a:t>
            </a:r>
            <a:r>
              <a:rPr lang="en-IE" sz="2000" b="1" dirty="0" err="1">
                <a:solidFill>
                  <a:schemeClr val="bg1"/>
                </a:solidFill>
                <a:cs typeface="Times New Roman" panose="02020603050405020304" pitchFamily="18" charset="0"/>
              </a:rPr>
              <a:t>Hebben</a:t>
            </a:r>
            <a:r>
              <a:rPr lang="en-IE" sz="2000" b="1" dirty="0">
                <a:solidFill>
                  <a:schemeClr val="bg1"/>
                </a:solidFill>
                <a:cs typeface="Times New Roman" panose="02020603050405020304" pitchFamily="18" charset="0"/>
              </a:rPr>
              <a:t> CSR-</a:t>
            </a:r>
            <a:r>
              <a:rPr lang="en-IE" sz="2000" b="1" dirty="0" err="1">
                <a:solidFill>
                  <a:schemeClr val="bg1"/>
                </a:solidFill>
                <a:cs typeface="Times New Roman" panose="02020603050405020304" pitchFamily="18" charset="0"/>
              </a:rPr>
              <a:t>waarden</a:t>
            </a:r>
            <a:r>
              <a:rPr lang="en-IE" sz="2000" b="1" dirty="0">
                <a:solidFill>
                  <a:schemeClr val="bg1"/>
                </a:solidFill>
                <a:cs typeface="Times New Roman" panose="02020603050405020304" pitchFamily="18" charset="0"/>
              </a:rPr>
              <a:t> maar geen gedrag </a:t>
            </a:r>
          </a:p>
          <a:p>
            <a:pPr algn="ctr">
              <a:lnSpc>
                <a:spcPct val="107000"/>
              </a:lnSpc>
              <a:spcAft>
                <a:spcPts val="865"/>
              </a:spcAft>
            </a:pPr>
            <a:r>
              <a:rPr lang="en-IE" sz="1800" dirty="0">
                <a:solidFill>
                  <a:schemeClr val="bg1"/>
                </a:solidFill>
                <a:cs typeface="Times New Roman" panose="02020603050405020304" pitchFamily="18" charset="0"/>
              </a:rPr>
              <a:t>Bevorder, stimuleer en beloon Groep B voor eventuele gedragsveranderingen. Zorg ervoor dat de CSR "tools" specifiek ontworpen zijn zodat de voordelen zinvol zijn en de belemmeringen voor verandering voor deze groep worden weggenomen. Beloon elke vooruitgang om stapsgewijze verandering mogelijk te maken.</a:t>
            </a: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271347" y="1432387"/>
            <a:ext cx="3171824" cy="5044613"/>
          </a:xfrm>
          <a:prstGeom prst="rect">
            <a:avLst/>
          </a:prstGeom>
          <a:solidFill>
            <a:srgbClr val="F29E3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3200" b="1" dirty="0">
                <a:solidFill>
                  <a:schemeClr val="bg1"/>
                </a:solidFill>
                <a:cs typeface="Times New Roman" panose="02020603050405020304" pitchFamily="18" charset="0"/>
              </a:rPr>
              <a:t>A </a:t>
            </a:r>
            <a:r>
              <a:rPr lang="en-IE" sz="2000" b="1" dirty="0" err="1">
                <a:cs typeface="Times New Roman" panose="02020603050405020304" pitchFamily="18" charset="0"/>
              </a:rPr>
              <a:t>hebben</a:t>
            </a:r>
            <a:r>
              <a:rPr lang="en-IE" sz="2000" b="1" dirty="0">
                <a:cs typeface="Times New Roman" panose="02020603050405020304" pitchFamily="18" charset="0"/>
              </a:rPr>
              <a:t> CSR-</a:t>
            </a:r>
            <a:r>
              <a:rPr lang="en-IE" sz="2000" b="1" dirty="0" err="1">
                <a:cs typeface="Times New Roman" panose="02020603050405020304" pitchFamily="18" charset="0"/>
              </a:rPr>
              <a:t>waarden</a:t>
            </a:r>
            <a:r>
              <a:rPr lang="en-IE" sz="2000" b="1" dirty="0">
                <a:cs typeface="Times New Roman" panose="02020603050405020304" pitchFamily="18" charset="0"/>
              </a:rPr>
              <a:t> en -gedrag </a:t>
            </a:r>
          </a:p>
          <a:p>
            <a:pPr algn="ctr">
              <a:lnSpc>
                <a:spcPct val="107000"/>
              </a:lnSpc>
              <a:spcAft>
                <a:spcPts val="865"/>
              </a:spcAft>
            </a:pPr>
            <a:r>
              <a:rPr lang="en-IE" sz="1800" dirty="0">
                <a:cs typeface="Times New Roman" panose="02020603050405020304" pitchFamily="18" charset="0"/>
              </a:rPr>
              <a:t>Erken Groep A voor </a:t>
            </a:r>
            <a:r>
              <a:rPr lang="en-IE" sz="1800" dirty="0" err="1">
                <a:cs typeface="Times New Roman" panose="02020603050405020304" pitchFamily="18" charset="0"/>
              </a:rPr>
              <a:t>hun</a:t>
            </a:r>
            <a:r>
              <a:rPr lang="en-IE" sz="1800" dirty="0">
                <a:cs typeface="Times New Roman" panose="02020603050405020304" pitchFamily="18" charset="0"/>
              </a:rPr>
              <a:t> CSR-</a:t>
            </a:r>
            <a:r>
              <a:rPr lang="en-IE" sz="1800" dirty="0" err="1">
                <a:cs typeface="Times New Roman" panose="02020603050405020304" pitchFamily="18" charset="0"/>
              </a:rPr>
              <a:t>gedrag</a:t>
            </a:r>
            <a:r>
              <a:rPr lang="en-IE" sz="1800" dirty="0">
                <a:cs typeface="Times New Roman" panose="02020603050405020304" pitchFamily="18" charset="0"/>
              </a:rPr>
              <a:t> en prestaties en moedig hen aan om hiermee door te gaan met stimulansen en beloningen. Genereer bedrijfsbrede voorbeelden en impact door hun prestaties te communiceren en onder de aandacht te brengen, bijvoorbeeld </a:t>
            </a:r>
            <a:r>
              <a:rPr lang="en-IE" sz="1800" dirty="0" err="1">
                <a:cs typeface="Times New Roman" panose="02020603050405020304" pitchFamily="18" charset="0"/>
              </a:rPr>
              <a:t>als</a:t>
            </a:r>
            <a:r>
              <a:rPr lang="en-IE" sz="1800" dirty="0">
                <a:cs typeface="Times New Roman" panose="02020603050405020304" pitchFamily="18" charset="0"/>
              </a:rPr>
              <a:t> CSR-</a:t>
            </a:r>
            <a:r>
              <a:rPr lang="en-IE" sz="1800" dirty="0" err="1">
                <a:cs typeface="Times New Roman" panose="02020603050405020304" pitchFamily="18" charset="0"/>
              </a:rPr>
              <a:t>medewerker</a:t>
            </a:r>
            <a:r>
              <a:rPr lang="en-IE" sz="1800" dirty="0">
                <a:cs typeface="Times New Roman" panose="02020603050405020304" pitchFamily="18" charset="0"/>
              </a:rPr>
              <a:t> van de maand. </a:t>
            </a: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6816123" y="1432387"/>
            <a:ext cx="5104530" cy="5044613"/>
          </a:xfrm>
          <a:prstGeom prst="rect">
            <a:avLst/>
          </a:prstGeom>
          <a:solidFill>
            <a:srgbClr val="40B894"/>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3200" b="1" dirty="0">
                <a:solidFill>
                  <a:schemeClr val="bg1"/>
                </a:solidFill>
                <a:cs typeface="Times New Roman" panose="02020603050405020304" pitchFamily="18" charset="0"/>
              </a:rPr>
              <a:t>C Hebben </a:t>
            </a:r>
            <a:r>
              <a:rPr lang="en-IE" sz="2000" b="1" dirty="0">
                <a:solidFill>
                  <a:srgbClr val="333333"/>
                </a:solidFill>
                <a:cs typeface="Times New Roman" panose="02020603050405020304" pitchFamily="18" charset="0"/>
              </a:rPr>
              <a:t>geen CSR-waarden of de gedragingen </a:t>
            </a:r>
          </a:p>
          <a:p>
            <a:pPr algn="ctr">
              <a:lnSpc>
                <a:spcPct val="107000"/>
              </a:lnSpc>
              <a:spcAft>
                <a:spcPts val="865"/>
              </a:spcAft>
            </a:pPr>
            <a:r>
              <a:rPr lang="en-IE" sz="1800" dirty="0">
                <a:solidFill>
                  <a:srgbClr val="333333"/>
                </a:solidFill>
                <a:effectLst/>
                <a:ea typeface="Times New Roman" panose="02020603050405020304" pitchFamily="18" charset="0"/>
                <a:cs typeface="Times New Roman" panose="02020603050405020304" pitchFamily="18" charset="0"/>
              </a:rPr>
              <a:t>Als u iedereen met dezelfde strategie behandelt, loopt u het risico groep A van u te vervreemden. Zorg ervoor dat u elke groep erkent en beloont op basis van het niveau van </a:t>
            </a:r>
            <a:r>
              <a:rPr lang="en-IE" sz="1800" dirty="0" err="1">
                <a:solidFill>
                  <a:srgbClr val="333333"/>
                </a:solidFill>
                <a:effectLst/>
                <a:ea typeface="Times New Roman" panose="02020603050405020304" pitchFamily="18" charset="0"/>
                <a:cs typeface="Times New Roman" panose="02020603050405020304" pitchFamily="18" charset="0"/>
              </a:rPr>
              <a:t>hun</a:t>
            </a:r>
            <a:r>
              <a:rPr lang="en-IE" sz="1800" dirty="0">
                <a:solidFill>
                  <a:srgbClr val="333333"/>
                </a:solidFill>
                <a:effectLst/>
                <a:ea typeface="Times New Roman" panose="02020603050405020304" pitchFamily="18" charset="0"/>
                <a:cs typeface="Times New Roman" panose="02020603050405020304" pitchFamily="18" charset="0"/>
              </a:rPr>
              <a:t> CSR-</a:t>
            </a:r>
            <a:r>
              <a:rPr lang="en-IE" sz="1800" dirty="0" err="1">
                <a:solidFill>
                  <a:srgbClr val="333333"/>
                </a:solidFill>
                <a:effectLst/>
                <a:ea typeface="Times New Roman" panose="02020603050405020304" pitchFamily="18" charset="0"/>
                <a:cs typeface="Times New Roman" panose="02020603050405020304" pitchFamily="18" charset="0"/>
              </a:rPr>
              <a:t>gedrag</a:t>
            </a:r>
            <a:r>
              <a:rPr lang="en-IE" sz="1800" dirty="0">
                <a:solidFill>
                  <a:srgbClr val="333333"/>
                </a:solidFill>
                <a:effectLst/>
                <a:ea typeface="Times New Roman" panose="02020603050405020304" pitchFamily="18" charset="0"/>
                <a:cs typeface="Times New Roman" panose="02020603050405020304" pitchFamily="18" charset="0"/>
              </a:rPr>
              <a:t>, zodat </a:t>
            </a:r>
            <a:r>
              <a:rPr lang="en-IE" sz="1800" dirty="0">
                <a:solidFill>
                  <a:srgbClr val="333333"/>
                </a:solidFill>
                <a:ea typeface="Times New Roman" panose="02020603050405020304" pitchFamily="18" charset="0"/>
                <a:cs typeface="Times New Roman" panose="02020603050405020304" pitchFamily="18" charset="0"/>
              </a:rPr>
              <a:t>iedereen gelijk wordt behandeld. Als groep B ondermaats presteert, zijn de prikkels minder, bijvoorbeeld een lagere bonus voor minder afvalbesparing. </a:t>
            </a:r>
            <a:r>
              <a:rPr lang="en-IE" sz="1800" dirty="0">
                <a:solidFill>
                  <a:srgbClr val="333333"/>
                </a:solidFill>
                <a:cs typeface="Times New Roman" panose="02020603050405020304" pitchFamily="18" charset="0"/>
              </a:rPr>
              <a:t>Laat Groep C met rust. Snijd ze er niet uit en stem je stimulansen enz. niet af op hun behoeften. Een groot percentage van de C's zal hun gedrag veranderen zodra de Groep B's hun gedrag hebben veranderd, zodat ze niet opvallen als minderheid. </a:t>
            </a:r>
          </a:p>
          <a:p>
            <a:pPr algn="ctr">
              <a:lnSpc>
                <a:spcPct val="107000"/>
              </a:lnSpc>
              <a:spcAft>
                <a:spcPts val="865"/>
              </a:spcAft>
            </a:pPr>
            <a:endParaRPr lang="en-IE"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470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A19DE-2CCE-02E6-F02E-B80F033EA3B0}"/>
              </a:ext>
            </a:extLst>
          </p:cNvPr>
          <p:cNvSpPr>
            <a:spLocks noGrp="1"/>
          </p:cNvSpPr>
          <p:nvPr>
            <p:ph type="body" sz="quarter" idx="13"/>
          </p:nvPr>
        </p:nvSpPr>
        <p:spPr>
          <a:xfrm>
            <a:off x="529277" y="591204"/>
            <a:ext cx="10496490" cy="844269"/>
          </a:xfrm>
        </p:spPr>
        <p:txBody>
          <a:bodyPr>
            <a:normAutofit fontScale="92500"/>
          </a:bodyPr>
          <a:lstStyle/>
          <a:p>
            <a:r>
              <a:rPr lang="en-IE" dirty="0">
                <a:solidFill>
                  <a:srgbClr val="027354"/>
                </a:solidFill>
              </a:rPr>
              <a:t>Het cultiveren van CSR-veranderingsmanagementgroepen</a:t>
            </a:r>
          </a:p>
        </p:txBody>
      </p:sp>
      <p:sp>
        <p:nvSpPr>
          <p:cNvPr id="3" name="Text Placeholder 2">
            <a:extLst>
              <a:ext uri="{FF2B5EF4-FFF2-40B4-BE49-F238E27FC236}">
                <a16:creationId xmlns:a16="http://schemas.microsoft.com/office/drawing/2014/main" id="{E4171F4E-74B7-18A5-2088-BA17B7EADC8E}"/>
              </a:ext>
            </a:extLst>
          </p:cNvPr>
          <p:cNvSpPr>
            <a:spLocks noGrp="1"/>
          </p:cNvSpPr>
          <p:nvPr>
            <p:ph type="body" sz="quarter" idx="14"/>
          </p:nvPr>
        </p:nvSpPr>
        <p:spPr>
          <a:xfrm>
            <a:off x="529277" y="1364234"/>
            <a:ext cx="10956479" cy="5003112"/>
          </a:xfrm>
        </p:spPr>
        <p:txBody>
          <a:bodyPr/>
          <a:lstStyle/>
          <a:p>
            <a:r>
              <a:rPr lang="en-IE" sz="2000" dirty="0">
                <a:solidFill>
                  <a:srgbClr val="333333"/>
                </a:solidFill>
                <a:effectLst/>
                <a:ea typeface="Times New Roman" panose="02020603050405020304" pitchFamily="18" charset="0"/>
                <a:cs typeface="Times New Roman" panose="02020603050405020304" pitchFamily="18" charset="0"/>
              </a:rPr>
              <a:t>Als groep C achterblijft en er toch ondersteuning wordt geboden, moet je een volgende stap overwegen (bijv. ondersteuning op maat of ontmoediging), anders zou je veel tijd, moeite en geld kunnen spenderen en nooit iets terugzien omdat hun motivatie is om </a:t>
            </a:r>
            <a:r>
              <a:rPr lang="en-IE" sz="2000" dirty="0" err="1">
                <a:solidFill>
                  <a:srgbClr val="333333"/>
                </a:solidFill>
                <a:effectLst/>
                <a:ea typeface="Times New Roman" panose="02020603050405020304" pitchFamily="18" charset="0"/>
                <a:cs typeface="Times New Roman" panose="02020603050405020304" pitchFamily="18" charset="0"/>
              </a:rPr>
              <a:t>niet</a:t>
            </a:r>
            <a:r>
              <a:rPr lang="en-IE" sz="2000" dirty="0">
                <a:solidFill>
                  <a:srgbClr val="333333"/>
                </a:solidFill>
                <a:effectLst/>
                <a:ea typeface="Times New Roman" panose="02020603050405020304" pitchFamily="18" charset="0"/>
                <a:cs typeface="Times New Roman" panose="02020603050405020304" pitchFamily="18" charset="0"/>
              </a:rPr>
              <a:t> CSR-</a:t>
            </a:r>
            <a:r>
              <a:rPr lang="en-IE" sz="2000" dirty="0" err="1">
                <a:solidFill>
                  <a:srgbClr val="333333"/>
                </a:solidFill>
                <a:effectLst/>
                <a:ea typeface="Times New Roman" panose="02020603050405020304" pitchFamily="18" charset="0"/>
                <a:cs typeface="Times New Roman" panose="02020603050405020304" pitchFamily="18" charset="0"/>
              </a:rPr>
              <a:t>georiënteerd</a:t>
            </a:r>
            <a:r>
              <a:rPr lang="en-IE" sz="2000" dirty="0">
                <a:solidFill>
                  <a:srgbClr val="333333"/>
                </a:solidFill>
                <a:effectLst/>
                <a:ea typeface="Times New Roman" panose="02020603050405020304" pitchFamily="18" charset="0"/>
                <a:cs typeface="Times New Roman" panose="02020603050405020304" pitchFamily="18" charset="0"/>
              </a:rPr>
              <a:t> te zijn. Er zullen waarschijnlijk nog steeds verschillende C's zijn die niet zullen veranderen. Zij zijn meestal in de minderheid (en misschien een groep die u niet langer bij uw bedrijf vindt passen). </a:t>
            </a:r>
          </a:p>
          <a:p>
            <a:endParaRPr lang="en-IE" sz="2000" dirty="0">
              <a:solidFill>
                <a:srgbClr val="333333"/>
              </a:solidFill>
              <a:effectLst/>
              <a:ea typeface="Times New Roman" panose="02020603050405020304" pitchFamily="18" charset="0"/>
              <a:cs typeface="Times New Roman" panose="02020603050405020304" pitchFamily="18" charset="0"/>
            </a:endParaRPr>
          </a:p>
          <a:p>
            <a:r>
              <a:rPr lang="en-IE" sz="2000" dirty="0">
                <a:solidFill>
                  <a:srgbClr val="333333"/>
                </a:solidFill>
                <a:effectLst/>
                <a:ea typeface="Times New Roman" panose="02020603050405020304" pitchFamily="18" charset="0"/>
              </a:rPr>
              <a:t>Het is belangrijk om CSR-</a:t>
            </a:r>
            <a:r>
              <a:rPr lang="en-IE" sz="2000" dirty="0" err="1">
                <a:solidFill>
                  <a:srgbClr val="333333"/>
                </a:solidFill>
                <a:effectLst/>
                <a:ea typeface="Times New Roman" panose="02020603050405020304" pitchFamily="18" charset="0"/>
              </a:rPr>
              <a:t>ethiek</a:t>
            </a:r>
            <a:r>
              <a:rPr lang="en-IE" sz="2000" dirty="0">
                <a:solidFill>
                  <a:srgbClr val="333333"/>
                </a:solidFill>
                <a:effectLst/>
                <a:ea typeface="Times New Roman" panose="02020603050405020304" pitchFamily="18" charset="0"/>
              </a:rPr>
              <a:t> en trainingsprogramma's te ontwikkelen met deze </a:t>
            </a:r>
            <a:r>
              <a:rPr lang="en-IE" sz="2000" dirty="0">
                <a:solidFill>
                  <a:srgbClr val="333333"/>
                </a:solidFill>
                <a:ea typeface="Times New Roman" panose="02020603050405020304" pitchFamily="18" charset="0"/>
              </a:rPr>
              <a:t>drie </a:t>
            </a:r>
            <a:r>
              <a:rPr lang="en-IE" sz="2000" dirty="0">
                <a:solidFill>
                  <a:srgbClr val="333333"/>
                </a:solidFill>
                <a:effectLst/>
                <a:ea typeface="Times New Roman" panose="02020603050405020304" pitchFamily="18" charset="0"/>
              </a:rPr>
              <a:t>Groepsperspectieven in gedachten. Ze moeten worden toegepast op alle nieuwe en bestaande medewerkers. </a:t>
            </a:r>
          </a:p>
          <a:p>
            <a:endParaRPr lang="en-IE" sz="2000" dirty="0">
              <a:solidFill>
                <a:srgbClr val="333333"/>
              </a:solidFill>
              <a:effectLst/>
              <a:ea typeface="Times New Roman" panose="02020603050405020304" pitchFamily="18" charset="0"/>
            </a:endParaRPr>
          </a:p>
          <a:p>
            <a:r>
              <a:rPr lang="en-IE" b="1" dirty="0">
                <a:solidFill>
                  <a:srgbClr val="027354"/>
                </a:solidFill>
                <a:effectLst/>
                <a:ea typeface="Times New Roman" panose="02020603050405020304" pitchFamily="18" charset="0"/>
              </a:rPr>
              <a:t>Onthoud: </a:t>
            </a:r>
            <a:r>
              <a:rPr lang="en-IE" sz="2000" dirty="0">
                <a:solidFill>
                  <a:srgbClr val="333333"/>
                </a:solidFill>
                <a:effectLst/>
                <a:ea typeface="Times New Roman" panose="02020603050405020304" pitchFamily="18" charset="0"/>
              </a:rPr>
              <a:t>De CSR-</a:t>
            </a:r>
            <a:r>
              <a:rPr lang="en-IE" sz="2000" dirty="0" err="1">
                <a:solidFill>
                  <a:srgbClr val="333333"/>
                </a:solidFill>
                <a:effectLst/>
                <a:ea typeface="Times New Roman" panose="02020603050405020304" pitchFamily="18" charset="0"/>
              </a:rPr>
              <a:t>cultuur</a:t>
            </a:r>
            <a:r>
              <a:rPr lang="en-IE" sz="2000" dirty="0">
                <a:solidFill>
                  <a:srgbClr val="333333"/>
                </a:solidFill>
                <a:effectLst/>
                <a:ea typeface="Times New Roman" panose="02020603050405020304" pitchFamily="18" charset="0"/>
              </a:rPr>
              <a:t> van het bedrijf, of "hoe het werk hier wordt gedaan is gericht op CSR", en "hoe CSR wordt beloond" zijn belangrijke dimensies van een </a:t>
            </a:r>
            <a:r>
              <a:rPr lang="en-IE" sz="2000" dirty="0" err="1">
                <a:solidFill>
                  <a:srgbClr val="333333"/>
                </a:solidFill>
                <a:effectLst/>
                <a:ea typeface="Times New Roman" panose="02020603050405020304" pitchFamily="18" charset="0"/>
              </a:rPr>
              <a:t>sterke</a:t>
            </a:r>
            <a:r>
              <a:rPr lang="en-IE" sz="2000" dirty="0">
                <a:solidFill>
                  <a:srgbClr val="333333"/>
                </a:solidFill>
                <a:effectLst/>
                <a:ea typeface="Times New Roman" panose="02020603050405020304" pitchFamily="18" charset="0"/>
              </a:rPr>
              <a:t> CSR-</a:t>
            </a:r>
            <a:r>
              <a:rPr lang="en-IE" sz="2000" dirty="0" err="1">
                <a:solidFill>
                  <a:srgbClr val="333333"/>
                </a:solidFill>
                <a:effectLst/>
                <a:ea typeface="Times New Roman" panose="02020603050405020304" pitchFamily="18" charset="0"/>
              </a:rPr>
              <a:t>strategie</a:t>
            </a:r>
            <a:r>
              <a:rPr lang="en-IE" sz="2000" dirty="0">
                <a:solidFill>
                  <a:srgbClr val="333333"/>
                </a:solidFill>
                <a:effectLst/>
                <a:ea typeface="Times New Roman" panose="02020603050405020304" pitchFamily="18" charset="0"/>
              </a:rPr>
              <a:t>. Mensen moeten worden beloond voor de manier waarop de manager wil dat het werk wordt gedaan. Dit zal de beste en slimste medewerkers aantrekken en behouden</a:t>
            </a:r>
            <a:r>
              <a:rPr lang="en-IE" sz="2000" dirty="0">
                <a:solidFill>
                  <a:srgbClr val="333333"/>
                </a:solidFill>
                <a:effectLst/>
                <a:ea typeface="Times New Roman" panose="02020603050405020304" pitchFamily="18" charset="0"/>
                <a:cs typeface="Times New Roman" panose="02020603050405020304" pitchFamily="18" charset="0"/>
              </a:rPr>
              <a:t>!</a:t>
            </a:r>
          </a:p>
          <a:p>
            <a:endParaRPr lang="en-IE" sz="2000" dirty="0">
              <a:solidFill>
                <a:srgbClr val="333333"/>
              </a:solidFill>
              <a:ea typeface="Times New Roman" panose="02020603050405020304" pitchFamily="18" charset="0"/>
              <a:cs typeface="Times New Roman" panose="02020603050405020304" pitchFamily="18" charset="0"/>
            </a:endParaRPr>
          </a:p>
          <a:p>
            <a:endParaRPr lang="en-IE" sz="2000" dirty="0"/>
          </a:p>
        </p:txBody>
      </p:sp>
    </p:spTree>
    <p:extLst>
      <p:ext uri="{BB962C8B-B14F-4D97-AF65-F5344CB8AC3E}">
        <p14:creationId xmlns:p14="http://schemas.microsoft.com/office/powerpoint/2010/main" val="1020839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D5E9A7-785C-C1C8-4027-3DEEF26D8E78}"/>
              </a:ext>
            </a:extLst>
          </p:cNvPr>
          <p:cNvSpPr>
            <a:spLocks noGrp="1"/>
          </p:cNvSpPr>
          <p:nvPr>
            <p:ph type="body" sz="quarter" idx="20"/>
          </p:nvPr>
        </p:nvSpPr>
        <p:spPr>
          <a:xfrm>
            <a:off x="5196468" y="1240431"/>
            <a:ext cx="6813395" cy="3722513"/>
          </a:xfrm>
        </p:spPr>
        <p:txBody>
          <a:bodyPr/>
          <a:lstStyle/>
          <a:p>
            <a:r>
              <a:rPr lang="en-IE" b="1" dirty="0">
                <a:solidFill>
                  <a:srgbClr val="027354"/>
                </a:solidFill>
                <a:cs typeface="Times New Roman" panose="02020603050405020304" pitchFamily="18" charset="0"/>
              </a:rPr>
              <a:t>Betrokkenheid en participatie van werknemers</a:t>
            </a:r>
          </a:p>
          <a:p>
            <a:endParaRPr lang="en-IE" sz="900" b="1" dirty="0">
              <a:solidFill>
                <a:srgbClr val="027354"/>
              </a:solidFill>
              <a:cs typeface="Times New Roman" panose="02020603050405020304" pitchFamily="18" charset="0"/>
            </a:endParaRPr>
          </a:p>
          <a:p>
            <a:pPr marL="342900" indent="-342900">
              <a:buFont typeface="Wingdings" panose="05000000000000000000" pitchFamily="2" charset="2"/>
              <a:buChar char="ü"/>
            </a:pPr>
            <a:r>
              <a:rPr lang="en-IE" sz="2000" dirty="0">
                <a:solidFill>
                  <a:srgbClr val="333333"/>
                </a:solidFill>
                <a:effectLst/>
                <a:ea typeface="Times New Roman" panose="02020603050405020304" pitchFamily="18" charset="0"/>
                <a:cs typeface="Times New Roman" panose="02020603050405020304" pitchFamily="18" charset="0"/>
              </a:rPr>
              <a:t>Raadpleeg en betrek uw werknemers bij de </a:t>
            </a:r>
            <a:r>
              <a:rPr lang="en-IE" sz="2000" dirty="0" err="1">
                <a:solidFill>
                  <a:srgbClr val="333333"/>
                </a:solidFill>
                <a:effectLst/>
                <a:ea typeface="Times New Roman" panose="02020603050405020304" pitchFamily="18" charset="0"/>
                <a:cs typeface="Times New Roman" panose="02020603050405020304" pitchFamily="18" charset="0"/>
              </a:rPr>
              <a:t>sociale</a:t>
            </a:r>
            <a:r>
              <a:rPr lang="en-IE" sz="2000" dirty="0">
                <a:solidFill>
                  <a:srgbClr val="333333"/>
                </a:solidFill>
                <a:effectLst/>
                <a:ea typeface="Times New Roman" panose="02020603050405020304" pitchFamily="18" charset="0"/>
                <a:cs typeface="Times New Roman" panose="02020603050405020304" pitchFamily="18" charset="0"/>
              </a:rPr>
              <a:t> CSR-impact, bijvoorbeeld door </a:t>
            </a:r>
            <a:r>
              <a:rPr lang="en-IE" sz="2000" dirty="0">
                <a:solidFill>
                  <a:srgbClr val="333333"/>
                </a:solidFill>
                <a:ea typeface="Times New Roman" panose="02020603050405020304" pitchFamily="18" charset="0"/>
                <a:cs typeface="Times New Roman" panose="02020603050405020304" pitchFamily="18" charset="0"/>
              </a:rPr>
              <a:t>werknemers uit te nodigen om </a:t>
            </a:r>
            <a:r>
              <a:rPr lang="en-IE" sz="2000" dirty="0">
                <a:solidFill>
                  <a:srgbClr val="333333"/>
                </a:solidFill>
                <a:effectLst/>
                <a:ea typeface="Times New Roman" panose="02020603050405020304" pitchFamily="18" charset="0"/>
                <a:cs typeface="Times New Roman" panose="02020603050405020304" pitchFamily="18" charset="0"/>
              </a:rPr>
              <a:t>bestaande programma's voor maatschappelijke betrokkenheid en liefdadigheidsdonaties te communiceren om te zien of u moet samenwerken</a:t>
            </a:r>
          </a:p>
          <a:p>
            <a:pPr marL="342900" indent="-342900">
              <a:buFont typeface="Wingdings" panose="05000000000000000000" pitchFamily="2" charset="2"/>
              <a:buChar char="ü"/>
            </a:pPr>
            <a:endParaRPr lang="en-IE" sz="900" dirty="0">
              <a:solidFill>
                <a:srgbClr val="333333"/>
              </a:solidFill>
              <a:cs typeface="Times New Roman" panose="02020603050405020304" pitchFamily="18" charset="0"/>
            </a:endParaRPr>
          </a:p>
          <a:p>
            <a:pPr marL="342900" indent="-342900">
              <a:buFont typeface="Wingdings" panose="05000000000000000000" pitchFamily="2" charset="2"/>
              <a:buChar char="ü"/>
            </a:pPr>
            <a:r>
              <a:rPr lang="en-IE" sz="2000" dirty="0">
                <a:solidFill>
                  <a:srgbClr val="333333"/>
                </a:solidFill>
                <a:cs typeface="Times New Roman" panose="02020603050405020304" pitchFamily="18" charset="0"/>
              </a:rPr>
              <a:t>Schakel </a:t>
            </a:r>
            <a:r>
              <a:rPr lang="en-IE" sz="2000" dirty="0" err="1">
                <a:solidFill>
                  <a:srgbClr val="333333"/>
                </a:solidFill>
                <a:cs typeface="Times New Roman" panose="02020603050405020304" pitchFamily="18" charset="0"/>
              </a:rPr>
              <a:t>een</a:t>
            </a:r>
            <a:r>
              <a:rPr lang="en-IE" sz="2000" dirty="0">
                <a:solidFill>
                  <a:srgbClr val="333333"/>
                </a:solidFill>
                <a:cs typeface="Times New Roman" panose="02020603050405020304" pitchFamily="18" charset="0"/>
              </a:rPr>
              <a:t> CSR-</a:t>
            </a:r>
            <a:r>
              <a:rPr lang="en-IE" sz="2000" dirty="0" err="1">
                <a:solidFill>
                  <a:srgbClr val="333333"/>
                </a:solidFill>
                <a:cs typeface="Times New Roman" panose="02020603050405020304" pitchFamily="18" charset="0"/>
              </a:rPr>
              <a:t>betrokkenheidsteam</a:t>
            </a:r>
            <a:r>
              <a:rPr lang="en-IE" sz="2000" dirty="0">
                <a:solidFill>
                  <a:srgbClr val="333333"/>
                </a:solidFill>
                <a:cs typeface="Times New Roman" panose="02020603050405020304" pitchFamily="18" charset="0"/>
              </a:rPr>
              <a:t> in om </a:t>
            </a:r>
            <a:r>
              <a:rPr lang="en-IE" sz="2000" dirty="0" err="1">
                <a:solidFill>
                  <a:srgbClr val="333333"/>
                </a:solidFill>
                <a:cs typeface="Times New Roman" panose="02020603050405020304" pitchFamily="18" charset="0"/>
              </a:rPr>
              <a:t>belangrijke</a:t>
            </a:r>
            <a:r>
              <a:rPr lang="en-IE" sz="2000" dirty="0">
                <a:solidFill>
                  <a:srgbClr val="333333"/>
                </a:solidFill>
                <a:cs typeface="Times New Roman" panose="02020603050405020304" pitchFamily="18" charset="0"/>
              </a:rPr>
              <a:t> CSR-</a:t>
            </a:r>
            <a:r>
              <a:rPr lang="en-IE" sz="2000" dirty="0" err="1">
                <a:solidFill>
                  <a:srgbClr val="333333"/>
                </a:solidFill>
                <a:cs typeface="Times New Roman" panose="02020603050405020304" pitchFamily="18" charset="0"/>
              </a:rPr>
              <a:t>belangenversterkende</a:t>
            </a:r>
            <a:r>
              <a:rPr lang="en-IE" sz="2000" dirty="0">
                <a:solidFill>
                  <a:srgbClr val="333333"/>
                </a:solidFill>
                <a:cs typeface="Times New Roman" panose="02020603050405020304" pitchFamily="18" charset="0"/>
              </a:rPr>
              <a:t> factoren te ontwikkelen en aan te bevelen die voor hen van belang zijn. Dit team moet samenwerken met het senior management, bijvoorbeeld als het gaat om het welzijn van werknemers, mogelijkheden om vaardigheden en capaciteiten te verbeteren en inbreng in de besluitvorming. Om ervoor te zorgen dat alle werknemers meedoen, moet </a:t>
            </a:r>
            <a:r>
              <a:rPr lang="en-IE" sz="2000" dirty="0" err="1">
                <a:solidFill>
                  <a:srgbClr val="333333"/>
                </a:solidFill>
                <a:cs typeface="Times New Roman" panose="02020603050405020304" pitchFamily="18" charset="0"/>
              </a:rPr>
              <a:t>een</a:t>
            </a:r>
            <a:r>
              <a:rPr lang="en-IE" sz="2000" dirty="0">
                <a:solidFill>
                  <a:srgbClr val="333333"/>
                </a:solidFill>
                <a:cs typeface="Times New Roman" panose="02020603050405020304" pitchFamily="18" charset="0"/>
              </a:rPr>
              <a:t> CSR-</a:t>
            </a:r>
            <a:r>
              <a:rPr lang="en-IE" sz="2000" dirty="0" err="1">
                <a:solidFill>
                  <a:srgbClr val="333333"/>
                </a:solidFill>
                <a:cs typeface="Times New Roman" panose="02020603050405020304" pitchFamily="18" charset="0"/>
              </a:rPr>
              <a:t>engagementenquête</a:t>
            </a:r>
            <a:r>
              <a:rPr lang="en-IE" sz="2000" dirty="0">
                <a:solidFill>
                  <a:srgbClr val="333333"/>
                </a:solidFill>
                <a:cs typeface="Times New Roman" panose="02020603050405020304" pitchFamily="18" charset="0"/>
              </a:rPr>
              <a:t> deel uitmaken van het proces. </a:t>
            </a:r>
          </a:p>
        </p:txBody>
      </p:sp>
      <p:sp>
        <p:nvSpPr>
          <p:cNvPr id="5" name="Text Placeholder 4">
            <a:extLst>
              <a:ext uri="{FF2B5EF4-FFF2-40B4-BE49-F238E27FC236}">
                <a16:creationId xmlns:a16="http://schemas.microsoft.com/office/drawing/2014/main" id="{53B613E6-F72C-4377-E95A-6CC4BC1B3857}"/>
              </a:ext>
            </a:extLst>
          </p:cNvPr>
          <p:cNvSpPr>
            <a:spLocks noGrp="1"/>
          </p:cNvSpPr>
          <p:nvPr>
            <p:ph type="body" sz="quarter" idx="22"/>
          </p:nvPr>
        </p:nvSpPr>
        <p:spPr>
          <a:xfrm>
            <a:off x="5423212" y="151994"/>
            <a:ext cx="5579898" cy="1091951"/>
          </a:xfrm>
        </p:spPr>
        <p:txBody>
          <a:bodyPr>
            <a:normAutofit/>
          </a:bodyPr>
          <a:lstStyle/>
          <a:p>
            <a:r>
              <a:rPr lang="en-IE" b="1" dirty="0">
                <a:solidFill>
                  <a:srgbClr val="027354"/>
                </a:solidFill>
              </a:rPr>
              <a:t>Voorbeelden van cultureel veranderingsmanagement</a:t>
            </a:r>
          </a:p>
        </p:txBody>
      </p:sp>
      <p:sp>
        <p:nvSpPr>
          <p:cNvPr id="6" name="Text Placeholder 5">
            <a:extLst>
              <a:ext uri="{FF2B5EF4-FFF2-40B4-BE49-F238E27FC236}">
                <a16:creationId xmlns:a16="http://schemas.microsoft.com/office/drawing/2014/main" id="{E48F72DF-5464-476B-A6CC-B5799F5EEA5B}"/>
              </a:ext>
            </a:extLst>
          </p:cNvPr>
          <p:cNvSpPr>
            <a:spLocks noGrp="1"/>
          </p:cNvSpPr>
          <p:nvPr>
            <p:ph type="body" sz="quarter" idx="23"/>
          </p:nvPr>
        </p:nvSpPr>
        <p:spPr>
          <a:xfrm>
            <a:off x="706437" y="282115"/>
            <a:ext cx="3452968" cy="5958446"/>
          </a:xfrm>
        </p:spPr>
        <p:txBody>
          <a:bodyPr>
            <a:noAutofit/>
          </a:bodyPr>
          <a:lstStyle/>
          <a:p>
            <a:pPr>
              <a:lnSpc>
                <a:spcPct val="100000"/>
              </a:lnSpc>
              <a:spcBef>
                <a:spcPts val="0"/>
              </a:spcBef>
            </a:pPr>
            <a:r>
              <a:rPr lang="en-IE" sz="2000" b="1" dirty="0">
                <a:solidFill>
                  <a:srgbClr val="027354"/>
                </a:solidFill>
                <a:effectLst/>
                <a:ea typeface="Times New Roman" panose="02020603050405020304" pitchFamily="18" charset="0"/>
                <a:cs typeface="Times New Roman" panose="02020603050405020304" pitchFamily="18" charset="0"/>
              </a:rPr>
              <a:t>Werknemers zijn belangrijke belanghebbenden bij de ontwikkeling van een CSR-strategie of -programma</a:t>
            </a:r>
            <a:r>
              <a:rPr lang="en-IE" sz="2000" dirty="0">
                <a:solidFill>
                  <a:srgbClr val="333333"/>
                </a:solidFill>
                <a:effectLst/>
                <a:ea typeface="Times New Roman" panose="02020603050405020304" pitchFamily="18" charset="0"/>
                <a:cs typeface="Times New Roman" panose="02020603050405020304" pitchFamily="18" charset="0"/>
              </a:rPr>
              <a:t>. Hun deelname en steun zijn van vitaal belang om inzicht te krijgen in hun belangrijkste zorgen, prioriteiten en perspectieven. De noodzaak om deel uit te maken van de CSR-</a:t>
            </a:r>
            <a:r>
              <a:rPr lang="en-IE" sz="2000" dirty="0" err="1">
                <a:solidFill>
                  <a:srgbClr val="333333"/>
                </a:solidFill>
                <a:effectLst/>
                <a:ea typeface="Times New Roman" panose="02020603050405020304" pitchFamily="18" charset="0"/>
                <a:cs typeface="Times New Roman" panose="02020603050405020304" pitchFamily="18" charset="0"/>
              </a:rPr>
              <a:t>verandering</a:t>
            </a:r>
            <a:r>
              <a:rPr lang="en-IE" sz="2000" dirty="0">
                <a:solidFill>
                  <a:srgbClr val="333333"/>
                </a:solidFill>
                <a:effectLst/>
                <a:ea typeface="Times New Roman" panose="02020603050405020304" pitchFamily="18" charset="0"/>
                <a:cs typeface="Times New Roman" panose="02020603050405020304" pitchFamily="18" charset="0"/>
              </a:rPr>
              <a:t>.</a:t>
            </a:r>
          </a:p>
          <a:p>
            <a:pPr>
              <a:lnSpc>
                <a:spcPct val="100000"/>
              </a:lnSpc>
              <a:spcBef>
                <a:spcPts val="0"/>
              </a:spcBef>
            </a:pPr>
            <a:endParaRPr lang="en-IE" sz="900" dirty="0">
              <a:solidFill>
                <a:srgbClr val="333333"/>
              </a:solidFill>
              <a:effectLst/>
              <a:ea typeface="Times New Roman" panose="02020603050405020304" pitchFamily="18" charset="0"/>
              <a:cs typeface="Times New Roman" panose="02020603050405020304" pitchFamily="18" charset="0"/>
            </a:endParaRPr>
          </a:p>
          <a:p>
            <a:pPr>
              <a:lnSpc>
                <a:spcPct val="100000"/>
              </a:lnSpc>
              <a:spcBef>
                <a:spcPts val="0"/>
              </a:spcBef>
            </a:pPr>
            <a:r>
              <a:rPr lang="en-IE" sz="2000" dirty="0">
                <a:solidFill>
                  <a:srgbClr val="333333"/>
                </a:solidFill>
                <a:effectLst/>
                <a:ea typeface="Times New Roman" panose="02020603050405020304" pitchFamily="18" charset="0"/>
                <a:cs typeface="Times New Roman" panose="02020603050405020304" pitchFamily="18" charset="0"/>
              </a:rPr>
              <a:t>Werknemers die geraadpleegd worden en betrokken zijn bij de ontwikkeling van </a:t>
            </a:r>
            <a:r>
              <a:rPr lang="en-IE" sz="2000" dirty="0" err="1">
                <a:solidFill>
                  <a:srgbClr val="333333"/>
                </a:solidFill>
                <a:effectLst/>
                <a:ea typeface="Times New Roman" panose="02020603050405020304" pitchFamily="18" charset="0"/>
                <a:cs typeface="Times New Roman" panose="02020603050405020304" pitchFamily="18" charset="0"/>
              </a:rPr>
              <a:t>nieuwe</a:t>
            </a:r>
            <a:r>
              <a:rPr lang="en-IE" sz="2000" dirty="0">
                <a:solidFill>
                  <a:srgbClr val="333333"/>
                </a:solidFill>
                <a:effectLst/>
                <a:ea typeface="Times New Roman" panose="02020603050405020304" pitchFamily="18" charset="0"/>
                <a:cs typeface="Times New Roman" panose="02020603050405020304" pitchFamily="18" charset="0"/>
              </a:rPr>
              <a:t> CSR-</a:t>
            </a:r>
            <a:r>
              <a:rPr lang="en-IE" sz="2000" dirty="0" err="1">
                <a:solidFill>
                  <a:srgbClr val="333333"/>
                </a:solidFill>
                <a:effectLst/>
                <a:ea typeface="Times New Roman" panose="02020603050405020304" pitchFamily="18" charset="0"/>
                <a:cs typeface="Times New Roman" panose="02020603050405020304" pitchFamily="18" charset="0"/>
              </a:rPr>
              <a:t>programma's</a:t>
            </a:r>
            <a:r>
              <a:rPr lang="en-IE" sz="2000" dirty="0">
                <a:solidFill>
                  <a:srgbClr val="333333"/>
                </a:solidFill>
                <a:effectLst/>
                <a:ea typeface="Times New Roman" panose="02020603050405020304" pitchFamily="18" charset="0"/>
                <a:cs typeface="Times New Roman" panose="02020603050405020304" pitchFamily="18" charset="0"/>
              </a:rPr>
              <a:t> en -benaderingen zullen eerder geneigd zijn om deze te implementeren. </a:t>
            </a:r>
            <a:endParaRPr lang="en-IE" sz="2000" dirty="0">
              <a:solidFill>
                <a:srgbClr val="333333"/>
              </a:solidFill>
              <a:cs typeface="Times New Roman" panose="02020603050405020304" pitchFamily="18" charset="0"/>
            </a:endParaRPr>
          </a:p>
          <a:p>
            <a:pPr>
              <a:lnSpc>
                <a:spcPct val="100000"/>
              </a:lnSpc>
              <a:spcBef>
                <a:spcPts val="0"/>
              </a:spcBef>
            </a:pPr>
            <a:endParaRPr lang="en-IE" sz="2000" dirty="0">
              <a:solidFill>
                <a:srgbClr val="333333"/>
              </a:solidFill>
              <a:cs typeface="Times New Roman" panose="02020603050405020304" pitchFamily="18" charset="0"/>
            </a:endParaRPr>
          </a:p>
        </p:txBody>
      </p:sp>
    </p:spTree>
    <p:extLst>
      <p:ext uri="{BB962C8B-B14F-4D97-AF65-F5344CB8AC3E}">
        <p14:creationId xmlns:p14="http://schemas.microsoft.com/office/powerpoint/2010/main" val="402075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fontScale="92500"/>
          </a:bodyPr>
          <a:lstStyle/>
          <a:p>
            <a:r>
              <a:rPr lang="en-US" dirty="0"/>
              <a:t>Overzicht van module 3</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797936"/>
            <a:ext cx="5633046" cy="4442769"/>
          </a:xfrm>
        </p:spPr>
        <p:txBody>
          <a:bodyPr/>
          <a:lstStyle/>
          <a:p>
            <a:pPr>
              <a:lnSpc>
                <a:spcPct val="107000"/>
              </a:lnSpc>
              <a:spcAft>
                <a:spcPts val="865"/>
              </a:spcAft>
            </a:pPr>
            <a:r>
              <a:rPr lang="en-IE" sz="1800" dirty="0">
                <a:effectLst/>
                <a:ea typeface="Calibri" panose="020F0502020204030204" pitchFamily="34" charset="0"/>
                <a:cs typeface="Times New Roman" panose="02020603050405020304" pitchFamily="18" charset="0"/>
              </a:rPr>
              <a:t>Deze module </a:t>
            </a:r>
            <a:r>
              <a:rPr lang="en-IE" sz="1800" dirty="0">
                <a:ea typeface="Calibri" panose="020F0502020204030204" pitchFamily="34" charset="0"/>
                <a:cs typeface="Times New Roman" panose="02020603050405020304" pitchFamily="18" charset="0"/>
              </a:rPr>
              <a:t>biedt stapsgewijze begeleiding bij het implementeren van een HR CSR-</a:t>
            </a:r>
            <a:r>
              <a:rPr lang="en-IE" sz="1800" dirty="0" err="1">
                <a:ea typeface="Calibri" panose="020F0502020204030204" pitchFamily="34" charset="0"/>
                <a:cs typeface="Times New Roman" panose="02020603050405020304" pitchFamily="18" charset="0"/>
              </a:rPr>
              <a:t>strategie</a:t>
            </a:r>
            <a:r>
              <a:rPr lang="en-IE" sz="1800" dirty="0">
                <a:ea typeface="Calibri" panose="020F0502020204030204" pitchFamily="34" charset="0"/>
                <a:cs typeface="Times New Roman" panose="02020603050405020304" pitchFamily="18" charset="0"/>
              </a:rPr>
              <a:t> voor cultureel veranderingsmanagement gericht op werknemersbetrokkenheid </a:t>
            </a:r>
            <a:r>
              <a:rPr lang="en-IE" sz="1800" dirty="0" err="1">
                <a:ea typeface="Calibri" panose="020F0502020204030204" pitchFamily="34" charset="0"/>
                <a:cs typeface="Times New Roman" panose="02020603050405020304" pitchFamily="18" charset="0"/>
              </a:rPr>
              <a:t>en</a:t>
            </a:r>
            <a:r>
              <a:rPr lang="en-IE" sz="1800" dirty="0">
                <a:ea typeface="Calibri" panose="020F0502020204030204" pitchFamily="34" charset="0"/>
                <a:cs typeface="Times New Roman" panose="02020603050405020304" pitchFamily="18" charset="0"/>
              </a:rPr>
              <a:t> CSR-</a:t>
            </a:r>
            <a:r>
              <a:rPr lang="en-IE" sz="1800" dirty="0" err="1">
                <a:ea typeface="Calibri" panose="020F0502020204030204" pitchFamily="34" charset="0"/>
                <a:cs typeface="Times New Roman" panose="02020603050405020304" pitchFamily="18" charset="0"/>
              </a:rPr>
              <a:t>integratie</a:t>
            </a:r>
            <a:r>
              <a:rPr lang="en-IE" sz="1800" dirty="0">
                <a:ea typeface="Calibri" panose="020F0502020204030204" pitchFamily="34" charset="0"/>
                <a:cs typeface="Times New Roman" panose="02020603050405020304" pitchFamily="18" charset="0"/>
              </a:rPr>
              <a:t>. De stappen zijn</a:t>
            </a:r>
          </a:p>
          <a:p>
            <a:pPr marL="457200" indent="-457200">
              <a:lnSpc>
                <a:spcPct val="100000"/>
              </a:lnSpc>
              <a:spcBef>
                <a:spcPts val="0"/>
              </a:spcBef>
              <a:buFont typeface="+mj-lt"/>
              <a:buAutoNum type="arabicPeriod"/>
            </a:pPr>
            <a:r>
              <a:rPr lang="en-IE" sz="1800" b="1" dirty="0">
                <a:ea typeface="Calibri" panose="020F0502020204030204" pitchFamily="34" charset="0"/>
                <a:cs typeface="Times New Roman" panose="02020603050405020304" pitchFamily="18" charset="0"/>
              </a:rPr>
              <a:t>Visie, missie, waarden en strategie </a:t>
            </a:r>
            <a:r>
              <a:rPr lang="en-IE" sz="1800" dirty="0" err="1">
                <a:ea typeface="Calibri" panose="020F0502020204030204" pitchFamily="34" charset="0"/>
                <a:cs typeface="Times New Roman" panose="02020603050405020304" pitchFamily="18" charset="0"/>
              </a:rPr>
              <a:t>zodat</a:t>
            </a:r>
            <a:r>
              <a:rPr lang="en-IE" sz="1800" dirty="0">
                <a:ea typeface="Calibri" panose="020F0502020204030204" pitchFamily="34" charset="0"/>
                <a:cs typeface="Times New Roman" panose="02020603050405020304" pitchFamily="18" charset="0"/>
              </a:rPr>
              <a:t> CSR wordt begrepen en geïntegreerd in het DNA van het bedrijf.</a:t>
            </a:r>
          </a:p>
          <a:p>
            <a:pPr marL="457200" indent="-457200">
              <a:lnSpc>
                <a:spcPct val="100000"/>
              </a:lnSpc>
              <a:spcBef>
                <a:spcPts val="0"/>
              </a:spcBef>
              <a:buFont typeface="+mj-lt"/>
              <a:buAutoNum type="arabicPeriod"/>
            </a:pPr>
            <a:r>
              <a:rPr lang="en-IE" sz="1800" b="1" dirty="0">
                <a:ea typeface="Calibri" panose="020F0502020204030204" pitchFamily="34" charset="0"/>
                <a:cs typeface="Times New Roman" panose="02020603050405020304" pitchFamily="18" charset="0"/>
              </a:rPr>
              <a:t>Gedragscodes voor werknemers </a:t>
            </a:r>
            <a:r>
              <a:rPr lang="en-IE" sz="1800" dirty="0">
                <a:ea typeface="Calibri" panose="020F0502020204030204" pitchFamily="34" charset="0"/>
                <a:cs typeface="Times New Roman" panose="02020603050405020304" pitchFamily="18" charset="0"/>
              </a:rPr>
              <a:t>zodat bepaalde gedragsnormen worden begrepen en toegepast</a:t>
            </a:r>
          </a:p>
          <a:p>
            <a:pPr marL="457200" indent="-457200">
              <a:lnSpc>
                <a:spcPct val="100000"/>
              </a:lnSpc>
              <a:spcBef>
                <a:spcPts val="0"/>
              </a:spcBef>
              <a:buFont typeface="+mj-lt"/>
              <a:buAutoNum type="arabicPeriod"/>
            </a:pPr>
            <a:r>
              <a:rPr lang="en-IE" sz="1800" b="1" dirty="0">
                <a:ea typeface="Calibri" panose="020F0502020204030204" pitchFamily="34" charset="0"/>
                <a:cs typeface="Times New Roman" panose="02020603050405020304" pitchFamily="18" charset="0"/>
              </a:rPr>
              <a:t>Werkplekplanning en werving </a:t>
            </a:r>
            <a:r>
              <a:rPr lang="en-IE" sz="1800" dirty="0" err="1">
                <a:ea typeface="Calibri" panose="020F0502020204030204" pitchFamily="34" charset="0"/>
                <a:cs typeface="Times New Roman" panose="02020603050405020304" pitchFamily="18" charset="0"/>
              </a:rPr>
              <a:t>zodat</a:t>
            </a:r>
            <a:r>
              <a:rPr lang="en-IE" sz="1800" dirty="0">
                <a:ea typeface="Calibri" panose="020F0502020204030204" pitchFamily="34" charset="0"/>
                <a:cs typeface="Times New Roman" panose="02020603050405020304" pitchFamily="18" charset="0"/>
              </a:rPr>
              <a:t> CSR deel uitmaakt van de algemene communicatie, training en andere wervingsprocessen.</a:t>
            </a:r>
          </a:p>
          <a:p>
            <a:pPr marL="457200" indent="-457200">
              <a:lnSpc>
                <a:spcPct val="100000"/>
              </a:lnSpc>
              <a:spcBef>
                <a:spcPts val="0"/>
              </a:spcBef>
              <a:buFont typeface="+mj-lt"/>
              <a:buAutoNum type="arabicPeriod"/>
            </a:pPr>
            <a:r>
              <a:rPr lang="en-IE" sz="1800" b="1" dirty="0">
                <a:effectLst/>
                <a:ea typeface="Calibri" panose="020F0502020204030204" pitchFamily="34" charset="0"/>
                <a:cs typeface="Times New Roman" panose="02020603050405020304" pitchFamily="18" charset="0"/>
              </a:rPr>
              <a:t>CSR-oriëntatie</a:t>
            </a:r>
            <a:r>
              <a:rPr lang="en-IE" sz="1800" b="1" dirty="0">
                <a:ea typeface="Calibri" panose="020F0502020204030204" pitchFamily="34" charset="0"/>
                <a:cs typeface="Times New Roman" panose="02020603050405020304" pitchFamily="18" charset="0"/>
              </a:rPr>
              <a:t>, -training en -competentieontwikkeling </a:t>
            </a:r>
          </a:p>
          <a:p>
            <a:pPr marL="457200" indent="-457200">
              <a:lnSpc>
                <a:spcPct val="100000"/>
              </a:lnSpc>
              <a:spcBef>
                <a:spcPts val="0"/>
              </a:spcBef>
              <a:buFont typeface="+mj-lt"/>
              <a:buAutoNum type="arabicPeriod"/>
            </a:pPr>
            <a:r>
              <a:rPr lang="en-IE" sz="1800" b="1" dirty="0">
                <a:ea typeface="Calibri" panose="020F0502020204030204" pitchFamily="34" charset="0"/>
                <a:cs typeface="Times New Roman" panose="02020603050405020304" pitchFamily="18" charset="0"/>
              </a:rPr>
              <a:t>CSR-</a:t>
            </a:r>
            <a:r>
              <a:rPr lang="en-IE" sz="1800" b="1" dirty="0" err="1">
                <a:ea typeface="Calibri" panose="020F0502020204030204" pitchFamily="34" charset="0"/>
                <a:cs typeface="Times New Roman" panose="02020603050405020304" pitchFamily="18" charset="0"/>
              </a:rPr>
              <a:t>veranderingsbeheer</a:t>
            </a:r>
            <a:r>
              <a:rPr lang="en-IE" sz="1800" b="1" dirty="0">
                <a:effectLst/>
                <a:ea typeface="Calibri" panose="020F0502020204030204" pitchFamily="34" charset="0"/>
                <a:cs typeface="Times New Roman" panose="02020603050405020304" pitchFamily="18" charset="0"/>
              </a:rPr>
              <a:t> stimuleren</a:t>
            </a: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480436"/>
            <a:ext cx="511077" cy="635000"/>
          </a:xfrm>
        </p:spPr>
        <p:txBody>
          <a:bodyPr/>
          <a:lstStyle/>
          <a:p>
            <a:r>
              <a:rPr lang="en-US" b="1" dirty="0"/>
              <a:t>1</a:t>
            </a:r>
          </a:p>
        </p:txBody>
      </p:sp>
      <p:sp>
        <p:nvSpPr>
          <p:cNvPr id="23" name="Text Placeholder 22">
            <a:extLst>
              <a:ext uri="{FF2B5EF4-FFF2-40B4-BE49-F238E27FC236}">
                <a16:creationId xmlns:a16="http://schemas.microsoft.com/office/drawing/2014/main" id="{72CA2B7C-2A46-7E4C-BEE2-BB092352CF34}"/>
              </a:ext>
            </a:extLst>
          </p:cNvPr>
          <p:cNvSpPr>
            <a:spLocks noGrp="1"/>
          </p:cNvSpPr>
          <p:nvPr>
            <p:ph type="body" sz="quarter" idx="25"/>
          </p:nvPr>
        </p:nvSpPr>
        <p:spPr>
          <a:xfrm>
            <a:off x="7106418" y="3642902"/>
            <a:ext cx="4718277" cy="822373"/>
          </a:xfrm>
        </p:spPr>
        <p:txBody>
          <a:bodyPr/>
          <a:lstStyle/>
          <a:p>
            <a:r>
              <a:rPr lang="en-US" sz="2400" dirty="0"/>
              <a:t>Leerresultaten</a:t>
            </a:r>
          </a:p>
          <a:p>
            <a:endParaRPr lang="en-US" sz="2400" dirty="0"/>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495882" y="344366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2</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067669" y="1319629"/>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Hoe implementeert u een MKB CSR HR ter ondersteuning van </a:t>
            </a:r>
            <a:r>
              <a:rPr lang="en-US" sz="2400" dirty="0" err="1"/>
              <a:t>uw</a:t>
            </a:r>
            <a:r>
              <a:rPr lang="en-US" sz="2400" dirty="0"/>
              <a:t> CSR-</a:t>
            </a:r>
            <a:r>
              <a:rPr lang="en-US" sz="2400" dirty="0" err="1"/>
              <a:t>strategie</a:t>
            </a:r>
            <a:r>
              <a:rPr lang="en-US" sz="2400" dirty="0"/>
              <a:t> voor cultureel veranderingsmanagement?</a:t>
            </a:r>
          </a:p>
          <a:p>
            <a:r>
              <a:rPr lang="en-US" sz="2400" dirty="0"/>
              <a:t>Dit volledige hoofdstuk richt zich op 5 belangrijke gebieden die eerst moeten worden aangepakt voor een succesvolle integratie van CSR HRM Management Strategieën</a:t>
            </a:r>
          </a:p>
        </p:txBody>
      </p:sp>
    </p:spTree>
    <p:extLst>
      <p:ext uri="{BB962C8B-B14F-4D97-AF65-F5344CB8AC3E}">
        <p14:creationId xmlns:p14="http://schemas.microsoft.com/office/powerpoint/2010/main" val="256654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A19DE-2CCE-02E6-F02E-B80F033EA3B0}"/>
              </a:ext>
            </a:extLst>
          </p:cNvPr>
          <p:cNvSpPr>
            <a:spLocks noGrp="1"/>
          </p:cNvSpPr>
          <p:nvPr>
            <p:ph type="body" sz="quarter" idx="13"/>
          </p:nvPr>
        </p:nvSpPr>
        <p:spPr>
          <a:xfrm>
            <a:off x="529277" y="343554"/>
            <a:ext cx="10496490" cy="844269"/>
          </a:xfrm>
        </p:spPr>
        <p:txBody>
          <a:bodyPr>
            <a:normAutofit/>
          </a:bodyPr>
          <a:lstStyle/>
          <a:p>
            <a:pPr algn="ctr"/>
            <a:r>
              <a:rPr lang="en-IE" sz="3200" b="0" dirty="0"/>
              <a:t>CSR-</a:t>
            </a:r>
            <a:r>
              <a:rPr lang="en-IE" sz="3200" b="0" dirty="0" err="1"/>
              <a:t>werknemersparticipatie</a:t>
            </a:r>
            <a:r>
              <a:rPr lang="en-IE" sz="3200" b="0" dirty="0"/>
              <a:t> cultiveren </a:t>
            </a:r>
          </a:p>
        </p:txBody>
      </p:sp>
      <p:sp>
        <p:nvSpPr>
          <p:cNvPr id="3" name="Text Placeholder 2">
            <a:extLst>
              <a:ext uri="{FF2B5EF4-FFF2-40B4-BE49-F238E27FC236}">
                <a16:creationId xmlns:a16="http://schemas.microsoft.com/office/drawing/2014/main" id="{E4171F4E-74B7-18A5-2088-BA17B7EADC8E}"/>
              </a:ext>
            </a:extLst>
          </p:cNvPr>
          <p:cNvSpPr>
            <a:spLocks noGrp="1"/>
          </p:cNvSpPr>
          <p:nvPr>
            <p:ph type="body" sz="quarter" idx="14"/>
          </p:nvPr>
        </p:nvSpPr>
        <p:spPr>
          <a:xfrm>
            <a:off x="529277" y="1369113"/>
            <a:ext cx="10956479" cy="5003112"/>
          </a:xfrm>
        </p:spPr>
        <p:txBody>
          <a:bodyPr anchor="ctr"/>
          <a:lstStyle/>
          <a:p>
            <a:endParaRPr lang="en-IE" sz="2000" b="1" dirty="0">
              <a:solidFill>
                <a:srgbClr val="027354"/>
              </a:solidFill>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IE" sz="2000" b="1" dirty="0">
                <a:solidFill>
                  <a:srgbClr val="027354"/>
                </a:solidFill>
                <a:effectLst/>
                <a:ea typeface="Times New Roman" panose="02020603050405020304" pitchFamily="18" charset="0"/>
                <a:cs typeface="Times New Roman" panose="02020603050405020304" pitchFamily="18" charset="0"/>
              </a:rPr>
              <a:t>Wissel jaarlijks </a:t>
            </a:r>
            <a:r>
              <a:rPr lang="en-IE" sz="2000" b="1" dirty="0">
                <a:solidFill>
                  <a:srgbClr val="027354"/>
                </a:solidFill>
                <a:ea typeface="Times New Roman" panose="02020603050405020304" pitchFamily="18" charset="0"/>
                <a:cs typeface="Times New Roman" panose="02020603050405020304" pitchFamily="18" charset="0"/>
              </a:rPr>
              <a:t>een goed doel </a:t>
            </a:r>
            <a:r>
              <a:rPr lang="en-IE" sz="2000" b="1" dirty="0">
                <a:solidFill>
                  <a:srgbClr val="027354"/>
                </a:solidFill>
                <a:effectLst/>
                <a:ea typeface="Times New Roman" panose="02020603050405020304" pitchFamily="18" charset="0"/>
                <a:cs typeface="Times New Roman" panose="02020603050405020304" pitchFamily="18" charset="0"/>
              </a:rPr>
              <a:t>af </a:t>
            </a:r>
            <a:r>
              <a:rPr lang="en-IE" sz="2000" b="1" dirty="0">
                <a:solidFill>
                  <a:srgbClr val="027354"/>
                </a:solidFill>
                <a:ea typeface="Times New Roman" panose="02020603050405020304" pitchFamily="18" charset="0"/>
                <a:cs typeface="Times New Roman" panose="02020603050405020304" pitchFamily="18" charset="0"/>
              </a:rPr>
              <a:t>om te </a:t>
            </a:r>
            <a:r>
              <a:rPr lang="en-IE" sz="2000" b="1" dirty="0">
                <a:solidFill>
                  <a:srgbClr val="027354"/>
                </a:solidFill>
                <a:effectLst/>
                <a:ea typeface="Times New Roman" panose="02020603050405020304" pitchFamily="18" charset="0"/>
                <a:cs typeface="Times New Roman" panose="02020603050405020304" pitchFamily="18" charset="0"/>
              </a:rPr>
              <a:t>steunen</a:t>
            </a:r>
            <a:r>
              <a:rPr lang="en-IE" sz="2000" dirty="0">
                <a:solidFill>
                  <a:srgbClr val="333333"/>
                </a:solidFill>
                <a:effectLst/>
                <a:ea typeface="Times New Roman" panose="02020603050405020304" pitchFamily="18" charset="0"/>
                <a:cs typeface="Times New Roman" panose="02020603050405020304" pitchFamily="18" charset="0"/>
              </a:rPr>
              <a:t>, zodat iedereen een kans maakt. </a:t>
            </a:r>
            <a:r>
              <a:rPr lang="en-IE" sz="2000" dirty="0">
                <a:solidFill>
                  <a:srgbClr val="333333"/>
                </a:solidFill>
                <a:ea typeface="Times New Roman" panose="02020603050405020304" pitchFamily="18" charset="0"/>
                <a:cs typeface="Times New Roman" panose="02020603050405020304" pitchFamily="18" charset="0"/>
              </a:rPr>
              <a:t>Nodig </a:t>
            </a:r>
            <a:r>
              <a:rPr lang="en-IE" sz="2000" dirty="0">
                <a:solidFill>
                  <a:srgbClr val="333333"/>
                </a:solidFill>
                <a:effectLst/>
                <a:ea typeface="Times New Roman" panose="02020603050405020304" pitchFamily="18" charset="0"/>
                <a:cs typeface="Times New Roman" panose="02020603050405020304" pitchFamily="18" charset="0"/>
              </a:rPr>
              <a:t>werknemers </a:t>
            </a:r>
            <a:r>
              <a:rPr lang="en-IE" sz="2000" dirty="0">
                <a:solidFill>
                  <a:srgbClr val="333333"/>
                </a:solidFill>
                <a:ea typeface="Times New Roman" panose="02020603050405020304" pitchFamily="18" charset="0"/>
                <a:cs typeface="Times New Roman" panose="02020603050405020304" pitchFamily="18" charset="0"/>
              </a:rPr>
              <a:t>uit </a:t>
            </a:r>
            <a:r>
              <a:rPr lang="en-IE" sz="2000" dirty="0">
                <a:solidFill>
                  <a:srgbClr val="333333"/>
                </a:solidFill>
                <a:effectLst/>
                <a:ea typeface="Times New Roman" panose="02020603050405020304" pitchFamily="18" charset="0"/>
                <a:cs typeface="Times New Roman" panose="02020603050405020304" pitchFamily="18" charset="0"/>
              </a:rPr>
              <a:t>om een goed doel voor te stellen dat dicht bij hen staat, maar ook in lijn is met de CSR-</a:t>
            </a:r>
            <a:r>
              <a:rPr lang="en-IE" sz="2000" dirty="0" err="1">
                <a:solidFill>
                  <a:srgbClr val="333333"/>
                </a:solidFill>
                <a:effectLst/>
                <a:ea typeface="Times New Roman" panose="02020603050405020304" pitchFamily="18" charset="0"/>
                <a:cs typeface="Times New Roman" panose="02020603050405020304" pitchFamily="18" charset="0"/>
              </a:rPr>
              <a:t>waarden</a:t>
            </a:r>
            <a:r>
              <a:rPr lang="en-IE" sz="2000" dirty="0">
                <a:solidFill>
                  <a:srgbClr val="333333"/>
                </a:solidFill>
                <a:effectLst/>
                <a:ea typeface="Times New Roman" panose="02020603050405020304" pitchFamily="18" charset="0"/>
                <a:cs typeface="Times New Roman" panose="02020603050405020304" pitchFamily="18" charset="0"/>
              </a:rPr>
              <a:t> van je bedrijf.</a:t>
            </a:r>
          </a:p>
          <a:p>
            <a:pPr marL="342900" indent="-342900">
              <a:buFont typeface="Wingdings" panose="05000000000000000000" pitchFamily="2" charset="2"/>
              <a:buChar char="v"/>
            </a:pPr>
            <a:r>
              <a:rPr lang="en-IE" sz="2000" b="1" dirty="0">
                <a:solidFill>
                  <a:srgbClr val="F29E38"/>
                </a:solidFill>
                <a:effectLst/>
                <a:ea typeface="Times New Roman" panose="02020603050405020304" pitchFamily="18" charset="0"/>
                <a:cs typeface="Times New Roman" panose="02020603050405020304" pitchFamily="18" charset="0"/>
              </a:rPr>
              <a:t>Stimuleer werknemers om lid te worden van een interne CSR-</a:t>
            </a:r>
            <a:r>
              <a:rPr lang="en-IE" sz="2000" b="1" dirty="0" err="1">
                <a:solidFill>
                  <a:srgbClr val="F29E38"/>
                </a:solidFill>
                <a:effectLst/>
                <a:ea typeface="Times New Roman" panose="02020603050405020304" pitchFamily="18" charset="0"/>
                <a:cs typeface="Times New Roman" panose="02020603050405020304" pitchFamily="18" charset="0"/>
              </a:rPr>
              <a:t>groep</a:t>
            </a:r>
            <a:r>
              <a:rPr lang="en-IE" sz="2000" b="1" dirty="0">
                <a:solidFill>
                  <a:srgbClr val="F29E38"/>
                </a:solidFill>
                <a:effectLst/>
                <a:ea typeface="Times New Roman" panose="02020603050405020304" pitchFamily="18" charset="0"/>
                <a:cs typeface="Times New Roman" panose="02020603050405020304" pitchFamily="18" charset="0"/>
              </a:rPr>
              <a:t> </a:t>
            </a:r>
            <a:r>
              <a:rPr lang="en-IE" sz="2000" dirty="0">
                <a:solidFill>
                  <a:srgbClr val="333333"/>
                </a:solidFill>
                <a:effectLst/>
                <a:ea typeface="Times New Roman" panose="02020603050405020304" pitchFamily="18" charset="0"/>
                <a:cs typeface="Times New Roman" panose="02020603050405020304" pitchFamily="18" charset="0"/>
              </a:rPr>
              <a:t>die onder werktijd bijeenkomt om CSR-</a:t>
            </a:r>
            <a:r>
              <a:rPr lang="en-IE" sz="2000" dirty="0" err="1">
                <a:solidFill>
                  <a:srgbClr val="333333"/>
                </a:solidFill>
                <a:effectLst/>
                <a:ea typeface="Times New Roman" panose="02020603050405020304" pitchFamily="18" charset="0"/>
                <a:cs typeface="Times New Roman" panose="02020603050405020304" pitchFamily="18" charset="0"/>
              </a:rPr>
              <a:t>initiatieven</a:t>
            </a:r>
            <a:r>
              <a:rPr lang="en-IE" sz="2000" dirty="0">
                <a:solidFill>
                  <a:srgbClr val="333333"/>
                </a:solidFill>
                <a:effectLst/>
                <a:ea typeface="Times New Roman" panose="02020603050405020304" pitchFamily="18" charset="0"/>
                <a:cs typeface="Times New Roman" panose="02020603050405020304" pitchFamily="18" charset="0"/>
              </a:rPr>
              <a:t> te bedenken en te lanceren die zowel de bedrijfsactiviteiten groener maken als sociale waarde creëren in de gemeenschap. </a:t>
            </a:r>
          </a:p>
          <a:p>
            <a:pPr marL="342900" indent="-342900">
              <a:buFont typeface="Wingdings" panose="05000000000000000000" pitchFamily="2" charset="2"/>
              <a:buChar char="v"/>
            </a:pPr>
            <a:r>
              <a:rPr lang="en-IE" sz="2000" b="1" dirty="0" err="1">
                <a:solidFill>
                  <a:srgbClr val="C55A11"/>
                </a:solidFill>
                <a:ea typeface="Times New Roman" panose="02020603050405020304" pitchFamily="18" charset="0"/>
                <a:cs typeface="Times New Roman" panose="02020603050405020304" pitchFamily="18" charset="0"/>
              </a:rPr>
              <a:t>Organiseer</a:t>
            </a:r>
            <a:r>
              <a:rPr lang="en-IE" sz="2000" b="1" dirty="0">
                <a:solidFill>
                  <a:srgbClr val="C55A11"/>
                </a:solidFill>
                <a:ea typeface="Times New Roman" panose="02020603050405020304" pitchFamily="18" charset="0"/>
                <a:cs typeface="Times New Roman" panose="02020603050405020304" pitchFamily="18" charset="0"/>
              </a:rPr>
              <a:t> CSR-</a:t>
            </a:r>
            <a:r>
              <a:rPr lang="en-IE" sz="2000" b="1" dirty="0" err="1">
                <a:solidFill>
                  <a:srgbClr val="C55A11"/>
                </a:solidFill>
                <a:ea typeface="Times New Roman" panose="02020603050405020304" pitchFamily="18" charset="0"/>
                <a:cs typeface="Times New Roman" panose="02020603050405020304" pitchFamily="18" charset="0"/>
              </a:rPr>
              <a:t>evenementen</a:t>
            </a:r>
            <a:r>
              <a:rPr lang="en-IE" sz="2000" b="1" dirty="0">
                <a:solidFill>
                  <a:srgbClr val="C55A11"/>
                </a:solidFill>
                <a:ea typeface="Times New Roman" panose="02020603050405020304" pitchFamily="18" charset="0"/>
                <a:cs typeface="Times New Roman" panose="02020603050405020304" pitchFamily="18" charset="0"/>
              </a:rPr>
              <a:t>, </a:t>
            </a:r>
            <a:r>
              <a:rPr lang="en-IE" sz="2000" dirty="0">
                <a:solidFill>
                  <a:srgbClr val="333333"/>
                </a:solidFill>
                <a:ea typeface="Times New Roman" panose="02020603050405020304" pitchFamily="18" charset="0"/>
                <a:cs typeface="Times New Roman" panose="02020603050405020304" pitchFamily="18" charset="0"/>
              </a:rPr>
              <a:t>bijvoorbeeld een </a:t>
            </a:r>
            <a:r>
              <a:rPr lang="en-IE" sz="2000" dirty="0">
                <a:solidFill>
                  <a:srgbClr val="333333"/>
                </a:solidFill>
                <a:effectLst/>
                <a:ea typeface="Times New Roman" panose="02020603050405020304" pitchFamily="18" charset="0"/>
                <a:cs typeface="Times New Roman" panose="02020603050405020304" pitchFamily="18" charset="0"/>
              </a:rPr>
              <a:t>duurzaamheidsbeurs op kantoor, en nodig leden van de gemeenschap uit om deel te nemen. Zowel jij als de gemeenschap geven informatie over het verkleinen van de ecologische voetafdruk, lokaal verkrijgbare eco-producten en andere oplossingen voor milieueffecten waar jullie samen aan kunnen werken. </a:t>
            </a:r>
          </a:p>
          <a:p>
            <a:pPr marL="342900" indent="-342900">
              <a:buFont typeface="Wingdings" panose="05000000000000000000" pitchFamily="2" charset="2"/>
              <a:buChar char="v"/>
            </a:pPr>
            <a:endParaRPr lang="en-IE" sz="2000" dirty="0">
              <a:solidFill>
                <a:srgbClr val="333333"/>
              </a:solidFill>
              <a:effectLst/>
              <a:ea typeface="Times New Roman" panose="02020603050405020304" pitchFamily="18" charset="0"/>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We hebben onderzocht hoe de betrokkenheid van werknemers </a:t>
            </a:r>
            <a:r>
              <a:rPr lang="en-IE" sz="2000" dirty="0" err="1">
                <a:solidFill>
                  <a:srgbClr val="333333"/>
                </a:solidFill>
                <a:effectLst/>
                <a:ea typeface="Times New Roman" panose="02020603050405020304" pitchFamily="18" charset="0"/>
                <a:cs typeface="Times New Roman" panose="02020603050405020304" pitchFamily="18" charset="0"/>
              </a:rPr>
              <a:t>bij</a:t>
            </a:r>
            <a:r>
              <a:rPr lang="en-IE" sz="2000" dirty="0">
                <a:solidFill>
                  <a:srgbClr val="333333"/>
                </a:solidFill>
                <a:effectLst/>
                <a:ea typeface="Times New Roman" panose="02020603050405020304" pitchFamily="18" charset="0"/>
                <a:cs typeface="Times New Roman" panose="02020603050405020304" pitchFamily="18" charset="0"/>
              </a:rPr>
              <a:t> CSR op het meest betrokken niveau kan zijn</a:t>
            </a:r>
            <a:r>
              <a:rPr lang="en-IE" sz="2000" dirty="0">
                <a:solidFill>
                  <a:srgbClr val="333333"/>
                </a:solidFill>
                <a:ea typeface="Times New Roman" panose="02020603050405020304" pitchFamily="18" charset="0"/>
                <a:cs typeface="Times New Roman" panose="02020603050405020304" pitchFamily="18" charset="0"/>
              </a:rPr>
              <a:t>. </a:t>
            </a:r>
            <a:r>
              <a:rPr lang="en-IE" sz="2000" dirty="0">
                <a:solidFill>
                  <a:srgbClr val="333333"/>
                </a:solidFill>
                <a:effectLst/>
                <a:ea typeface="Times New Roman" panose="02020603050405020304" pitchFamily="18" charset="0"/>
                <a:cs typeface="Times New Roman" panose="02020603050405020304" pitchFamily="18" charset="0"/>
              </a:rPr>
              <a:t>het is belangrijk om deze stap niet te missen om werknemers te betrekken zodat ze gemotiveerd en loyaal blijven. Het helpt bij het ontwikkelen van een waardepropositie voor werknemers, het bevorderen van retentie, het verder verankeren van CSR-</a:t>
            </a:r>
            <a:r>
              <a:rPr lang="en-IE" sz="2000" dirty="0" err="1">
                <a:solidFill>
                  <a:srgbClr val="333333"/>
                </a:solidFill>
                <a:effectLst/>
                <a:ea typeface="Times New Roman" panose="02020603050405020304" pitchFamily="18" charset="0"/>
                <a:cs typeface="Times New Roman" panose="02020603050405020304" pitchFamily="18" charset="0"/>
              </a:rPr>
              <a:t>cultuurverandering</a:t>
            </a:r>
            <a:r>
              <a:rPr lang="en-IE" sz="2000" dirty="0">
                <a:solidFill>
                  <a:srgbClr val="333333"/>
                </a:solidFill>
                <a:effectLst/>
                <a:ea typeface="Times New Roman" panose="02020603050405020304" pitchFamily="18" charset="0"/>
                <a:cs typeface="Times New Roman" panose="02020603050405020304" pitchFamily="18" charset="0"/>
              </a:rPr>
              <a:t> en het verbeteren van werving. </a:t>
            </a:r>
            <a:endParaRPr lang="en-IE" sz="2000" dirty="0">
              <a:effectLst/>
              <a:ea typeface="Calibri" panose="020F0502020204030204" pitchFamily="34" charset="0"/>
              <a:cs typeface="Times New Roman" panose="02020603050405020304" pitchFamily="18" charset="0"/>
            </a:endParaRPr>
          </a:p>
          <a:p>
            <a:endParaRPr lang="en-IE" sz="2000" dirty="0">
              <a:solidFill>
                <a:srgbClr val="333333"/>
              </a:solidFill>
              <a:ea typeface="Times New Roman" panose="02020603050405020304" pitchFamily="18" charset="0"/>
              <a:cs typeface="Times New Roman" panose="02020603050405020304" pitchFamily="18" charset="0"/>
            </a:endParaRPr>
          </a:p>
          <a:p>
            <a:endParaRPr lang="en-IE" sz="2000" dirty="0"/>
          </a:p>
        </p:txBody>
      </p:sp>
    </p:spTree>
    <p:extLst>
      <p:ext uri="{BB962C8B-B14F-4D97-AF65-F5344CB8AC3E}">
        <p14:creationId xmlns:p14="http://schemas.microsoft.com/office/powerpoint/2010/main" val="3549389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48D57DA-76E8-7D49-0953-425B011902A1}"/>
              </a:ext>
            </a:extLst>
          </p:cNvPr>
          <p:cNvSpPr>
            <a:spLocks noGrp="1"/>
          </p:cNvSpPr>
          <p:nvPr>
            <p:ph type="body" sz="quarter" idx="15"/>
          </p:nvPr>
        </p:nvSpPr>
        <p:spPr>
          <a:xfrm>
            <a:off x="3175537" y="570327"/>
            <a:ext cx="8406863" cy="1346703"/>
          </a:xfrm>
        </p:spPr>
        <p:txBody>
          <a:bodyPr>
            <a:normAutofit/>
          </a:bodyPr>
          <a:lstStyle/>
          <a:p>
            <a:r>
              <a:rPr lang="en-IE" sz="3600" b="1" dirty="0"/>
              <a:t>Stap 6 </a:t>
            </a:r>
            <a:r>
              <a:rPr lang="en-IE" sz="3600" b="1" dirty="0">
                <a:cs typeface="Times New Roman" panose="02020603050405020304" pitchFamily="18" charset="0"/>
              </a:rPr>
              <a:t>Wat heb je geleerd?</a:t>
            </a:r>
            <a:endParaRPr lang="en-IE" sz="3600" dirty="0"/>
          </a:p>
          <a:p>
            <a:endParaRPr lang="en-IE" sz="3600" dirty="0"/>
          </a:p>
        </p:txBody>
      </p:sp>
      <p:sp>
        <p:nvSpPr>
          <p:cNvPr id="4" name="Text Placeholder 2">
            <a:extLst>
              <a:ext uri="{FF2B5EF4-FFF2-40B4-BE49-F238E27FC236}">
                <a16:creationId xmlns:a16="http://schemas.microsoft.com/office/drawing/2014/main" id="{40B7B4D1-07B7-0624-3D69-BA131FB8A50E}"/>
              </a:ext>
            </a:extLst>
          </p:cNvPr>
          <p:cNvSpPr txBox="1">
            <a:spLocks/>
          </p:cNvSpPr>
          <p:nvPr/>
        </p:nvSpPr>
        <p:spPr>
          <a:xfrm>
            <a:off x="1548141" y="4323807"/>
            <a:ext cx="10330005" cy="2316330"/>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7000"/>
              </a:lnSpc>
              <a:spcAft>
                <a:spcPts val="750"/>
              </a:spcAft>
              <a:buSzPts val="1000"/>
              <a:buNone/>
              <a:tabLst>
                <a:tab pos="457200" algn="l"/>
              </a:tabLst>
            </a:pPr>
            <a:r>
              <a:rPr lang="en-IE" sz="1800" dirty="0">
                <a:solidFill>
                  <a:srgbClr val="333333"/>
                </a:solidFill>
                <a:effectLst/>
                <a:ea typeface="Times New Roman" panose="02020603050405020304" pitchFamily="18" charset="0"/>
                <a:cs typeface="Times New Roman" panose="02020603050405020304" pitchFamily="18" charset="0"/>
              </a:rPr>
              <a:t>Module 3 heeft laten zien hoe HR-professionals een sleutelrol kunnen spelen om een bedrijf te helpen </a:t>
            </a:r>
            <a:r>
              <a:rPr lang="en-IE" sz="1800" dirty="0" err="1">
                <a:solidFill>
                  <a:srgbClr val="333333"/>
                </a:solidFill>
                <a:effectLst/>
                <a:ea typeface="Times New Roman" panose="02020603050405020304" pitchFamily="18" charset="0"/>
                <a:cs typeface="Times New Roman" panose="02020603050405020304" pitchFamily="18" charset="0"/>
              </a:rPr>
              <a:t>zijn</a:t>
            </a:r>
            <a:r>
              <a:rPr lang="en-IE" sz="1800" dirty="0">
                <a:solidFill>
                  <a:srgbClr val="333333"/>
                </a:solidFill>
                <a:effectLst/>
                <a:ea typeface="Times New Roman" panose="02020603050405020304" pitchFamily="18" charset="0"/>
                <a:cs typeface="Times New Roman" panose="02020603050405020304" pitchFamily="18" charset="0"/>
              </a:rPr>
              <a:t> CSR-</a:t>
            </a:r>
            <a:r>
              <a:rPr lang="en-IE" sz="1800" dirty="0" err="1">
                <a:solidFill>
                  <a:srgbClr val="333333"/>
                </a:solidFill>
                <a:effectLst/>
                <a:ea typeface="Times New Roman" panose="02020603050405020304" pitchFamily="18" charset="0"/>
                <a:cs typeface="Times New Roman" panose="02020603050405020304" pitchFamily="18" charset="0"/>
              </a:rPr>
              <a:t>doelstellingen</a:t>
            </a:r>
            <a:r>
              <a:rPr lang="en-IE" sz="1800" dirty="0">
                <a:solidFill>
                  <a:srgbClr val="333333"/>
                </a:solidFill>
                <a:effectLst/>
                <a:ea typeface="Times New Roman" panose="02020603050405020304" pitchFamily="18" charset="0"/>
                <a:cs typeface="Times New Roman" panose="02020603050405020304" pitchFamily="18" charset="0"/>
              </a:rPr>
              <a:t> te bereiken. De betrokkenheid van werknemers is een kritieke succesfactor </a:t>
            </a:r>
            <a:r>
              <a:rPr lang="en-IE" sz="1800" dirty="0" err="1">
                <a:solidFill>
                  <a:srgbClr val="333333"/>
                </a:solidFill>
                <a:effectLst/>
                <a:ea typeface="Times New Roman" panose="02020603050405020304" pitchFamily="18" charset="0"/>
                <a:cs typeface="Times New Roman" panose="02020603050405020304" pitchFamily="18" charset="0"/>
              </a:rPr>
              <a:t>voor</a:t>
            </a:r>
            <a:r>
              <a:rPr lang="en-IE" sz="1800" dirty="0">
                <a:solidFill>
                  <a:srgbClr val="333333"/>
                </a:solidFill>
                <a:effectLst/>
                <a:ea typeface="Times New Roman" panose="02020603050405020304" pitchFamily="18" charset="0"/>
                <a:cs typeface="Times New Roman" panose="02020603050405020304" pitchFamily="18" charset="0"/>
              </a:rPr>
              <a:t> CSR-</a:t>
            </a:r>
            <a:r>
              <a:rPr lang="en-IE" sz="1800" dirty="0" err="1">
                <a:solidFill>
                  <a:srgbClr val="333333"/>
                </a:solidFill>
                <a:effectLst/>
                <a:ea typeface="Times New Roman" panose="02020603050405020304" pitchFamily="18" charset="0"/>
                <a:cs typeface="Times New Roman" panose="02020603050405020304" pitchFamily="18" charset="0"/>
              </a:rPr>
              <a:t>prestaties</a:t>
            </a:r>
            <a:r>
              <a:rPr lang="en-IE" sz="1800" dirty="0">
                <a:solidFill>
                  <a:srgbClr val="333333"/>
                </a:solidFill>
                <a:effectLst/>
                <a:ea typeface="Times New Roman" panose="02020603050405020304" pitchFamily="18" charset="0"/>
                <a:cs typeface="Times New Roman" panose="02020603050405020304" pitchFamily="18" charset="0"/>
              </a:rPr>
              <a:t>. Human resource managers hebben de middelen en de mogelijkheid om de betrokkenheid van werknemers bij de CSR-</a:t>
            </a:r>
            <a:r>
              <a:rPr lang="en-IE" sz="1800" dirty="0" err="1">
                <a:solidFill>
                  <a:srgbClr val="333333"/>
                </a:solidFill>
                <a:effectLst/>
                <a:ea typeface="Times New Roman" panose="02020603050405020304" pitchFamily="18" charset="0"/>
                <a:cs typeface="Times New Roman" panose="02020603050405020304" pitchFamily="18" charset="0"/>
              </a:rPr>
              <a:t>strategie</a:t>
            </a:r>
            <a:r>
              <a:rPr lang="en-IE" sz="1800" dirty="0">
                <a:solidFill>
                  <a:srgbClr val="333333"/>
                </a:solidFill>
                <a:effectLst/>
                <a:ea typeface="Times New Roman" panose="02020603050405020304" pitchFamily="18" charset="0"/>
                <a:cs typeface="Times New Roman" panose="02020603050405020304" pitchFamily="18" charset="0"/>
              </a:rPr>
              <a:t> van het bedrijf te vergroten. Goed </a:t>
            </a:r>
            <a:r>
              <a:rPr lang="en-IE" sz="1800" dirty="0" err="1">
                <a:solidFill>
                  <a:srgbClr val="333333"/>
                </a:solidFill>
                <a:effectLst/>
                <a:ea typeface="Times New Roman" panose="02020603050405020304" pitchFamily="18" charset="0"/>
                <a:cs typeface="Times New Roman" panose="02020603050405020304" pitchFamily="18" charset="0"/>
              </a:rPr>
              <a:t>presterende</a:t>
            </a:r>
            <a:r>
              <a:rPr lang="en-IE" sz="1800" dirty="0">
                <a:solidFill>
                  <a:srgbClr val="333333"/>
                </a:solidFill>
                <a:effectLst/>
                <a:ea typeface="Times New Roman" panose="02020603050405020304" pitchFamily="18" charset="0"/>
                <a:cs typeface="Times New Roman" panose="02020603050405020304" pitchFamily="18" charset="0"/>
              </a:rPr>
              <a:t> CSR-</a:t>
            </a:r>
            <a:r>
              <a:rPr lang="en-IE" sz="1800" dirty="0" err="1">
                <a:solidFill>
                  <a:srgbClr val="333333"/>
                </a:solidFill>
                <a:effectLst/>
                <a:ea typeface="Times New Roman" panose="02020603050405020304" pitchFamily="18" charset="0"/>
                <a:cs typeface="Times New Roman" panose="02020603050405020304" pitchFamily="18" charset="0"/>
              </a:rPr>
              <a:t>organisaties</a:t>
            </a:r>
            <a:r>
              <a:rPr lang="en-IE" sz="1800" dirty="0">
                <a:solidFill>
                  <a:srgbClr val="333333"/>
                </a:solidFill>
                <a:effectLst/>
                <a:ea typeface="Times New Roman" panose="02020603050405020304" pitchFamily="18" charset="0"/>
                <a:cs typeface="Times New Roman" panose="02020603050405020304" pitchFamily="18" charset="0"/>
              </a:rPr>
              <a:t> bevorderen </a:t>
            </a:r>
            <a:r>
              <a:rPr lang="en-IE" sz="1800" dirty="0" err="1">
                <a:solidFill>
                  <a:srgbClr val="333333"/>
                </a:solidFill>
                <a:effectLst/>
                <a:ea typeface="Times New Roman" panose="02020603050405020304" pitchFamily="18" charset="0"/>
                <a:cs typeface="Times New Roman" panose="02020603050405020304" pitchFamily="18" charset="0"/>
              </a:rPr>
              <a:t>een</a:t>
            </a:r>
            <a:r>
              <a:rPr lang="en-IE" sz="1800" dirty="0">
                <a:solidFill>
                  <a:srgbClr val="333333"/>
                </a:solidFill>
                <a:effectLst/>
                <a:ea typeface="Times New Roman" panose="02020603050405020304" pitchFamily="18" charset="0"/>
                <a:cs typeface="Times New Roman" panose="02020603050405020304" pitchFamily="18" charset="0"/>
              </a:rPr>
              <a:t> CSR-</a:t>
            </a:r>
            <a:r>
              <a:rPr lang="en-IE" sz="1800" dirty="0" err="1">
                <a:solidFill>
                  <a:srgbClr val="333333"/>
                </a:solidFill>
                <a:effectLst/>
                <a:ea typeface="Times New Roman" panose="02020603050405020304" pitchFamily="18" charset="0"/>
                <a:cs typeface="Times New Roman" panose="02020603050405020304" pitchFamily="18" charset="0"/>
              </a:rPr>
              <a:t>cultuur</a:t>
            </a:r>
            <a:r>
              <a:rPr lang="en-IE" sz="1800" dirty="0">
                <a:solidFill>
                  <a:srgbClr val="333333"/>
                </a:solidFill>
                <a:effectLst/>
                <a:ea typeface="Times New Roman" panose="02020603050405020304" pitchFamily="18" charset="0"/>
                <a:cs typeface="Times New Roman" panose="02020603050405020304" pitchFamily="18" charset="0"/>
              </a:rPr>
              <a:t> en </a:t>
            </a:r>
            <a:r>
              <a:rPr lang="en-IE" sz="1800" dirty="0" err="1">
                <a:solidFill>
                  <a:srgbClr val="333333"/>
                </a:solidFill>
                <a:effectLst/>
                <a:ea typeface="Times New Roman" panose="02020603050405020304" pitchFamily="18" charset="0"/>
                <a:cs typeface="Times New Roman" panose="02020603050405020304" pitchFamily="18" charset="0"/>
              </a:rPr>
              <a:t>integreren</a:t>
            </a:r>
            <a:r>
              <a:rPr lang="en-IE" sz="1800" dirty="0">
                <a:solidFill>
                  <a:srgbClr val="333333"/>
                </a:solidFill>
                <a:effectLst/>
                <a:ea typeface="Times New Roman" panose="02020603050405020304" pitchFamily="18" charset="0"/>
                <a:cs typeface="Times New Roman" panose="02020603050405020304" pitchFamily="18" charset="0"/>
              </a:rPr>
              <a:t> CSR volledig in hun activiteiten door CSR-</a:t>
            </a:r>
            <a:r>
              <a:rPr lang="en-IE" sz="1800" dirty="0" err="1">
                <a:solidFill>
                  <a:srgbClr val="333333"/>
                </a:solidFill>
                <a:effectLst/>
                <a:ea typeface="Times New Roman" panose="02020603050405020304" pitchFamily="18" charset="0"/>
                <a:cs typeface="Times New Roman" panose="02020603050405020304" pitchFamily="18" charset="0"/>
              </a:rPr>
              <a:t>beslissingen</a:t>
            </a:r>
            <a:r>
              <a:rPr lang="en-IE" sz="1800" dirty="0">
                <a:solidFill>
                  <a:srgbClr val="333333"/>
                </a:solidFill>
                <a:effectLst/>
                <a:ea typeface="Times New Roman" panose="02020603050405020304" pitchFamily="18" charset="0"/>
                <a:cs typeface="Times New Roman" panose="02020603050405020304" pitchFamily="18" charset="0"/>
              </a:rPr>
              <a:t> en -initiatieven te belonen en te stimuleren. Werknemers geven er de voorkeur aan te werken voor organisaties die op één lijn liggen met hun waarden; het integreren van CSR in het personeelsimago kan dus de werving en het behoud van werknemers verbeteren, met name in krappe arbeidsmarkten.</a:t>
            </a:r>
            <a:endParaRPr lang="en-IE" sz="1800" dirty="0">
              <a:solidFill>
                <a:srgbClr val="333333"/>
              </a:solidFill>
              <a:effectLst/>
              <a:ea typeface="Calibri" panose="020F0502020204030204" pitchFamily="34" charset="0"/>
              <a:cs typeface="Times New Roman" panose="02020603050405020304" pitchFamily="18" charset="0"/>
            </a:endParaRPr>
          </a:p>
          <a:p>
            <a:pPr marL="0" indent="0">
              <a:buNone/>
            </a:pPr>
            <a:endParaRPr lang="en-IE" sz="1800" dirty="0"/>
          </a:p>
        </p:txBody>
      </p:sp>
      <p:pic>
        <p:nvPicPr>
          <p:cNvPr id="6" name="Picture Placeholder 5" descr="A picture containing diagram&#10;&#10;Description automatically generated">
            <a:extLst>
              <a:ext uri="{FF2B5EF4-FFF2-40B4-BE49-F238E27FC236}">
                <a16:creationId xmlns:a16="http://schemas.microsoft.com/office/drawing/2014/main" id="{029B7881-681C-C329-5184-89F086EC01F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t="17833" b="17833"/>
          <a:stretch>
            <a:fillRect/>
          </a:stretch>
        </p:blipFill>
        <p:spPr>
          <a:xfrm>
            <a:off x="1548141" y="1365100"/>
            <a:ext cx="6771112" cy="2841424"/>
          </a:xfrm>
        </p:spPr>
      </p:pic>
    </p:spTree>
    <p:extLst>
      <p:ext uri="{BB962C8B-B14F-4D97-AF65-F5344CB8AC3E}">
        <p14:creationId xmlns:p14="http://schemas.microsoft.com/office/powerpoint/2010/main" val="1220154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41513E-8E3F-620E-49B3-BAABA31FD94A}"/>
              </a:ext>
            </a:extLst>
          </p:cNvPr>
          <p:cNvSpPr>
            <a:spLocks noGrp="1"/>
          </p:cNvSpPr>
          <p:nvPr>
            <p:ph type="body" sz="quarter" idx="14"/>
          </p:nvPr>
        </p:nvSpPr>
        <p:spPr>
          <a:xfrm>
            <a:off x="706859" y="451421"/>
            <a:ext cx="11056144" cy="3995320"/>
          </a:xfrm>
        </p:spPr>
        <p:txBody>
          <a:bodyPr/>
          <a:lstStyle/>
          <a:p>
            <a:pPr marL="342900" indent="-342900">
              <a:lnSpc>
                <a:spcPct val="107000"/>
              </a:lnSpc>
              <a:spcAft>
                <a:spcPts val="865"/>
              </a:spcAft>
              <a:buFont typeface="Arial" panose="020B0604020202020204" pitchFamily="34" charset="0"/>
              <a:buChar char="•"/>
            </a:pPr>
            <a:r>
              <a:rPr lang="en-IE" sz="1800" dirty="0">
                <a:solidFill>
                  <a:srgbClr val="333333"/>
                </a:solidFill>
                <a:ea typeface="Times New Roman" panose="02020603050405020304" pitchFamily="18" charset="0"/>
                <a:cs typeface="Times New Roman" panose="02020603050405020304" pitchFamily="18" charset="0"/>
              </a:rPr>
              <a:t>U hebt geleerd dat bedrijven, inclusief KMO's, </a:t>
            </a:r>
            <a:r>
              <a:rPr lang="en-IE" sz="1800" dirty="0">
                <a:solidFill>
                  <a:srgbClr val="333333"/>
                </a:solidFill>
                <a:effectLst/>
                <a:ea typeface="Times New Roman" panose="02020603050405020304" pitchFamily="18" charset="0"/>
                <a:cs typeface="Times New Roman" panose="02020603050405020304" pitchFamily="18" charset="0"/>
              </a:rPr>
              <a:t>zich bewust zijn van de </a:t>
            </a:r>
            <a:r>
              <a:rPr lang="en-IE" sz="1800" b="1" dirty="0">
                <a:solidFill>
                  <a:srgbClr val="333333"/>
                </a:solidFill>
                <a:effectLst/>
                <a:ea typeface="Times New Roman" panose="02020603050405020304" pitchFamily="18" charset="0"/>
                <a:cs typeface="Times New Roman" panose="02020603050405020304" pitchFamily="18" charset="0"/>
              </a:rPr>
              <a:t>drievoudige voordelen van het integreren van duurzaamheid in hun DNA </a:t>
            </a:r>
            <a:r>
              <a:rPr lang="en-IE" sz="1800" dirty="0">
                <a:solidFill>
                  <a:srgbClr val="333333"/>
                </a:solidFill>
                <a:effectLst/>
                <a:ea typeface="Times New Roman" panose="02020603050405020304" pitchFamily="18" charset="0"/>
                <a:cs typeface="Times New Roman" panose="02020603050405020304" pitchFamily="18" charset="0"/>
              </a:rPr>
              <a:t>en ze weten dat het juist is om te doen. </a:t>
            </a:r>
            <a:r>
              <a:rPr lang="en-IE" sz="1800" dirty="0">
                <a:solidFill>
                  <a:srgbClr val="333333"/>
                </a:solidFill>
                <a:ea typeface="Times New Roman" panose="02020603050405020304" pitchFamily="18" charset="0"/>
                <a:cs typeface="Times New Roman" panose="02020603050405020304" pitchFamily="18" charset="0"/>
              </a:rPr>
              <a:t>Om CSR volledig in het DNA te integreren is HR nodig om het people-element te ondersteunen.</a:t>
            </a:r>
            <a:endParaRPr lang="en-IE" sz="1800" dirty="0">
              <a:solidFill>
                <a:srgbClr val="333333"/>
              </a:solidFill>
              <a:effectLst/>
              <a:ea typeface="Times New Roman" panose="02020603050405020304" pitchFamily="18" charset="0"/>
              <a:cs typeface="Times New Roman" panose="02020603050405020304" pitchFamily="18" charset="0"/>
            </a:endParaRPr>
          </a:p>
          <a:p>
            <a:pPr marL="342900" indent="-342900">
              <a:lnSpc>
                <a:spcPct val="107000"/>
              </a:lnSpc>
              <a:spcAft>
                <a:spcPts val="865"/>
              </a:spcAft>
              <a:buFont typeface="Arial" panose="020B0604020202020204" pitchFamily="34" charset="0"/>
              <a:buChar char="•"/>
            </a:pPr>
            <a:r>
              <a:rPr lang="en-IE" sz="1800" dirty="0">
                <a:solidFill>
                  <a:srgbClr val="333333"/>
                </a:solidFill>
                <a:ea typeface="Times New Roman" panose="02020603050405020304" pitchFamily="18" charset="0"/>
                <a:cs typeface="Times New Roman" panose="02020603050405020304" pitchFamily="18" charset="0"/>
              </a:rPr>
              <a:t>Je begrijpt dat </a:t>
            </a:r>
            <a:r>
              <a:rPr lang="en-IE" sz="1800" b="1" dirty="0">
                <a:solidFill>
                  <a:srgbClr val="333333"/>
                </a:solidFill>
                <a:ea typeface="Times New Roman" panose="02020603050405020304" pitchFamily="18" charset="0"/>
                <a:cs typeface="Times New Roman" panose="02020603050405020304" pitchFamily="18" charset="0"/>
              </a:rPr>
              <a:t>HR een </a:t>
            </a:r>
            <a:r>
              <a:rPr lang="en-IE" sz="1800" b="1" dirty="0" err="1">
                <a:solidFill>
                  <a:srgbClr val="333333"/>
                </a:solidFill>
                <a:ea typeface="Times New Roman" panose="02020603050405020304" pitchFamily="18" charset="0"/>
                <a:cs typeface="Times New Roman" panose="02020603050405020304" pitchFamily="18" charset="0"/>
              </a:rPr>
              <a:t>belangrijke</a:t>
            </a:r>
            <a:r>
              <a:rPr lang="en-IE" sz="1800" b="1" dirty="0">
                <a:solidFill>
                  <a:srgbClr val="333333"/>
                </a:solidFill>
                <a:ea typeface="Times New Roman" panose="02020603050405020304" pitchFamily="18" charset="0"/>
                <a:cs typeface="Times New Roman" panose="02020603050405020304" pitchFamily="18" charset="0"/>
              </a:rPr>
              <a:t> CSR-partner is </a:t>
            </a:r>
            <a:r>
              <a:rPr lang="en-IE" sz="1800" b="1" dirty="0">
                <a:solidFill>
                  <a:srgbClr val="333333"/>
                </a:solidFill>
                <a:effectLst/>
                <a:ea typeface="Times New Roman" panose="02020603050405020304" pitchFamily="18" charset="0"/>
                <a:cs typeface="Times New Roman" panose="02020603050405020304" pitchFamily="18" charset="0"/>
              </a:rPr>
              <a:t>en kunt het voortouw nemen </a:t>
            </a:r>
            <a:r>
              <a:rPr lang="en-IE" sz="1800" dirty="0">
                <a:solidFill>
                  <a:srgbClr val="333333"/>
                </a:solidFill>
                <a:effectLst/>
                <a:ea typeface="Times New Roman" panose="02020603050405020304" pitchFamily="18" charset="0"/>
                <a:cs typeface="Times New Roman" panose="02020603050405020304" pitchFamily="18" charset="0"/>
              </a:rPr>
              <a:t>of samenwerken met </a:t>
            </a:r>
            <a:r>
              <a:rPr lang="en-IE" sz="1800" dirty="0">
                <a:solidFill>
                  <a:srgbClr val="333333"/>
                </a:solidFill>
                <a:ea typeface="Times New Roman" panose="02020603050405020304" pitchFamily="18" charset="0"/>
                <a:cs typeface="Times New Roman" panose="02020603050405020304" pitchFamily="18" charset="0"/>
              </a:rPr>
              <a:t>managers </a:t>
            </a:r>
            <a:r>
              <a:rPr lang="en-IE" sz="1800" dirty="0">
                <a:solidFill>
                  <a:srgbClr val="333333"/>
                </a:solidFill>
                <a:effectLst/>
                <a:ea typeface="Times New Roman" panose="02020603050405020304" pitchFamily="18" charset="0"/>
                <a:cs typeface="Times New Roman" panose="02020603050405020304" pitchFamily="18" charset="0"/>
              </a:rPr>
              <a:t>om CSR-</a:t>
            </a:r>
            <a:r>
              <a:rPr lang="en-IE" sz="1800" dirty="0" err="1">
                <a:solidFill>
                  <a:srgbClr val="333333"/>
                </a:solidFill>
                <a:effectLst/>
                <a:ea typeface="Times New Roman" panose="02020603050405020304" pitchFamily="18" charset="0"/>
                <a:cs typeface="Times New Roman" panose="02020603050405020304" pitchFamily="18" charset="0"/>
              </a:rPr>
              <a:t>doelstellingen</a:t>
            </a:r>
            <a:r>
              <a:rPr lang="en-IE" sz="1800" dirty="0">
                <a:solidFill>
                  <a:srgbClr val="333333"/>
                </a:solidFill>
                <a:effectLst/>
                <a:ea typeface="Times New Roman" panose="02020603050405020304" pitchFamily="18" charset="0"/>
                <a:cs typeface="Times New Roman" panose="02020603050405020304" pitchFamily="18" charset="0"/>
              </a:rPr>
              <a:t> te integreren in de manier waarop zaken worden gedaan. Dit vereist een commitment om niet alleen te zeggen, maar ook te doen, met duurzame implementatiemaatregelen.</a:t>
            </a:r>
            <a:endParaRPr lang="en-IE" sz="1800" dirty="0">
              <a:solidFill>
                <a:srgbClr val="333333"/>
              </a:solidFill>
              <a:ea typeface="Times New Roman" panose="02020603050405020304" pitchFamily="18" charset="0"/>
              <a:cs typeface="Times New Roman" panose="02020603050405020304" pitchFamily="18" charset="0"/>
            </a:endParaRPr>
          </a:p>
          <a:p>
            <a:pPr marL="342900" indent="-342900">
              <a:lnSpc>
                <a:spcPct val="107000"/>
              </a:lnSpc>
              <a:spcAft>
                <a:spcPts val="865"/>
              </a:spcAft>
              <a:buFont typeface="Arial" panose="020B0604020202020204" pitchFamily="34" charset="0"/>
              <a:buChar char="•"/>
            </a:pPr>
            <a:r>
              <a:rPr lang="en-IE" sz="1800" dirty="0">
                <a:solidFill>
                  <a:srgbClr val="333333"/>
                </a:solidFill>
                <a:effectLst/>
                <a:ea typeface="Times New Roman" panose="02020603050405020304" pitchFamily="18" charset="0"/>
                <a:cs typeface="Times New Roman" panose="02020603050405020304" pitchFamily="18" charset="0"/>
              </a:rPr>
              <a:t>U </a:t>
            </a:r>
            <a:r>
              <a:rPr lang="en-IE" sz="1800" dirty="0">
                <a:solidFill>
                  <a:srgbClr val="333333"/>
                </a:solidFill>
                <a:ea typeface="Times New Roman" panose="02020603050405020304" pitchFamily="18" charset="0"/>
                <a:cs typeface="Times New Roman" panose="02020603050405020304" pitchFamily="18" charset="0"/>
              </a:rPr>
              <a:t>begrijpt dat </a:t>
            </a:r>
            <a:r>
              <a:rPr lang="en-IE" sz="1800" dirty="0">
                <a:solidFill>
                  <a:srgbClr val="333333"/>
                </a:solidFill>
                <a:effectLst/>
                <a:ea typeface="Times New Roman" panose="02020603050405020304" pitchFamily="18" charset="0"/>
                <a:cs typeface="Times New Roman" panose="02020603050405020304" pitchFamily="18" charset="0"/>
              </a:rPr>
              <a:t>HR kan fungeren als een belangrijke drijvende kracht achter het CSR-engagement van werknemers, zowel verticaal als horizontaal op alle afdelingen. </a:t>
            </a:r>
            <a:r>
              <a:rPr lang="en-IE" sz="1800" dirty="0">
                <a:solidFill>
                  <a:srgbClr val="333333"/>
                </a:solidFill>
                <a:ea typeface="Times New Roman" panose="02020603050405020304" pitchFamily="18" charset="0"/>
                <a:cs typeface="Times New Roman" panose="02020603050405020304" pitchFamily="18" charset="0"/>
              </a:rPr>
              <a:t>Er zijn </a:t>
            </a:r>
            <a:r>
              <a:rPr lang="en-IE" sz="1800" b="1" dirty="0">
                <a:solidFill>
                  <a:srgbClr val="333333"/>
                </a:solidFill>
                <a:ea typeface="Times New Roman" panose="02020603050405020304" pitchFamily="18" charset="0"/>
                <a:cs typeface="Times New Roman" panose="02020603050405020304" pitchFamily="18" charset="0"/>
              </a:rPr>
              <a:t>verschillende manieren waarop HR CSR integreert</a:t>
            </a:r>
            <a:r>
              <a:rPr lang="en-IE" sz="1800" dirty="0">
                <a:solidFill>
                  <a:srgbClr val="333333"/>
                </a:solidFill>
                <a:ea typeface="Times New Roman" panose="02020603050405020304" pitchFamily="18" charset="0"/>
                <a:cs typeface="Times New Roman" panose="02020603050405020304" pitchFamily="18" charset="0"/>
              </a:rPr>
              <a:t>, bijvoorbeeld door middel van cultureel veranderingsmanagement en externe HR-strategieën (bijvoorbeeld </a:t>
            </a:r>
            <a:r>
              <a:rPr lang="en-IE" sz="1800" dirty="0">
                <a:solidFill>
                  <a:srgbClr val="333333"/>
                </a:solidFill>
                <a:effectLst/>
                <a:ea typeface="Times New Roman" panose="02020603050405020304" pitchFamily="18" charset="0"/>
                <a:cs typeface="Times New Roman" panose="02020603050405020304" pitchFamily="18" charset="0"/>
              </a:rPr>
              <a:t>aantrekken, werven en behouden).  </a:t>
            </a:r>
          </a:p>
          <a:p>
            <a:pPr marL="342900" indent="-342900">
              <a:lnSpc>
                <a:spcPct val="107000"/>
              </a:lnSpc>
              <a:spcAft>
                <a:spcPts val="865"/>
              </a:spcAft>
              <a:buFont typeface="Arial" panose="020B0604020202020204" pitchFamily="34" charset="0"/>
              <a:buChar char="•"/>
            </a:pPr>
            <a:r>
              <a:rPr lang="en-IE" sz="1800" dirty="0">
                <a:solidFill>
                  <a:srgbClr val="333333"/>
                </a:solidFill>
                <a:ea typeface="Times New Roman" panose="02020603050405020304" pitchFamily="18" charset="0"/>
                <a:cs typeface="Times New Roman" panose="02020603050405020304" pitchFamily="18" charset="0"/>
              </a:rPr>
              <a:t>U hebt de </a:t>
            </a:r>
            <a:r>
              <a:rPr lang="en-IE" sz="1800" b="1" dirty="0" err="1">
                <a:solidFill>
                  <a:srgbClr val="333333"/>
                </a:solidFill>
                <a:ea typeface="Times New Roman" panose="02020603050405020304" pitchFamily="18" charset="0"/>
                <a:cs typeface="Times New Roman" panose="02020603050405020304" pitchFamily="18" charset="0"/>
              </a:rPr>
              <a:t>verschillende</a:t>
            </a:r>
            <a:r>
              <a:rPr lang="en-IE" sz="1800" b="1" dirty="0">
                <a:solidFill>
                  <a:srgbClr val="333333"/>
                </a:solidFill>
                <a:ea typeface="Times New Roman" panose="02020603050405020304" pitchFamily="18" charset="0"/>
                <a:cs typeface="Times New Roman" panose="02020603050405020304" pitchFamily="18" charset="0"/>
              </a:rPr>
              <a:t> CSR HR-methoden </a:t>
            </a:r>
            <a:r>
              <a:rPr lang="en-IE" sz="1800" dirty="0">
                <a:solidFill>
                  <a:srgbClr val="333333"/>
                </a:solidFill>
                <a:ea typeface="Times New Roman" panose="02020603050405020304" pitchFamily="18" charset="0"/>
                <a:cs typeface="Times New Roman" panose="02020603050405020304" pitchFamily="18" charset="0"/>
              </a:rPr>
              <a:t>onderzocht </a:t>
            </a:r>
            <a:r>
              <a:rPr lang="en-IE" sz="1800" b="1" dirty="0">
                <a:solidFill>
                  <a:srgbClr val="333333"/>
                </a:solidFill>
                <a:ea typeface="Times New Roman" panose="02020603050405020304" pitchFamily="18" charset="0"/>
                <a:cs typeface="Times New Roman" panose="02020603050405020304" pitchFamily="18" charset="0"/>
              </a:rPr>
              <a:t>die bij verschillende bedrijven passen, afhankelijk van hun waarden, missie en visie.</a:t>
            </a:r>
            <a:r>
              <a:rPr lang="en-IE" sz="1800" dirty="0">
                <a:solidFill>
                  <a:srgbClr val="333333"/>
                </a:solidFill>
                <a:ea typeface="Times New Roman" panose="02020603050405020304" pitchFamily="18" charset="0"/>
                <a:cs typeface="Times New Roman" panose="02020603050405020304" pitchFamily="18" charset="0"/>
              </a:rPr>
              <a:t> Over elke nieuwe methode en structuur moet worden nagedacht, te beginnen met laaghangend fruit (wat het eerst gemakkelijk kan worden gedaan), zodat ze praktisch kunnen worden toegepast op de werkplek. </a:t>
            </a:r>
          </a:p>
          <a:p>
            <a:pPr marL="342900" indent="-342900">
              <a:lnSpc>
                <a:spcPct val="107000"/>
              </a:lnSpc>
              <a:spcAft>
                <a:spcPts val="865"/>
              </a:spcAft>
              <a:buFont typeface="Arial" panose="020B0604020202020204" pitchFamily="34" charset="0"/>
              <a:buChar char="•"/>
            </a:pPr>
            <a:r>
              <a:rPr lang="en-IE" sz="1800" dirty="0">
                <a:solidFill>
                  <a:srgbClr val="333333"/>
                </a:solidFill>
                <a:effectLst/>
                <a:ea typeface="Times New Roman" panose="02020603050405020304" pitchFamily="18" charset="0"/>
                <a:cs typeface="Times New Roman" panose="02020603050405020304" pitchFamily="18" charset="0"/>
              </a:rPr>
              <a:t>U moet zich nu realiseren </a:t>
            </a:r>
            <a:r>
              <a:rPr lang="en-IE" sz="1800" dirty="0" err="1">
                <a:solidFill>
                  <a:srgbClr val="333333"/>
                </a:solidFill>
                <a:effectLst/>
                <a:ea typeface="Times New Roman" panose="02020603050405020304" pitchFamily="18" charset="0"/>
                <a:cs typeface="Times New Roman" panose="02020603050405020304" pitchFamily="18" charset="0"/>
              </a:rPr>
              <a:t>dat</a:t>
            </a:r>
            <a:r>
              <a:rPr lang="en-IE" sz="1800" dirty="0">
                <a:solidFill>
                  <a:srgbClr val="333333"/>
                </a:solidFill>
                <a:effectLst/>
                <a:ea typeface="Times New Roman" panose="02020603050405020304" pitchFamily="18" charset="0"/>
                <a:cs typeface="Times New Roman" panose="02020603050405020304" pitchFamily="18" charset="0"/>
              </a:rPr>
              <a:t> </a:t>
            </a:r>
            <a:r>
              <a:rPr lang="en-IE" sz="1800" b="1" dirty="0">
                <a:solidFill>
                  <a:srgbClr val="333333"/>
                </a:solidFill>
                <a:effectLst/>
                <a:ea typeface="Times New Roman" panose="02020603050405020304" pitchFamily="18" charset="0"/>
                <a:cs typeface="Times New Roman" panose="02020603050405020304" pitchFamily="18" charset="0"/>
              </a:rPr>
              <a:t>CSR geen kostenpost is, maar een investering en vereist door de klanten en werknemers van vandaag. </a:t>
            </a:r>
            <a:r>
              <a:rPr lang="en-IE" sz="1800" dirty="0">
                <a:solidFill>
                  <a:srgbClr val="333333"/>
                </a:solidFill>
                <a:ea typeface="Times New Roman" panose="02020603050405020304" pitchFamily="18" charset="0"/>
                <a:cs typeface="Times New Roman" panose="02020603050405020304" pitchFamily="18" charset="0"/>
              </a:rPr>
              <a:t>In de strijd om goede werknemers is het een vereiste voor HR, omdat velen simpelweg niet voor u zullen werken of een ander bedrijf boven u zullen verkiezen als u </a:t>
            </a:r>
            <a:r>
              <a:rPr lang="en-IE" sz="1800" dirty="0" err="1">
                <a:solidFill>
                  <a:srgbClr val="333333"/>
                </a:solidFill>
                <a:ea typeface="Times New Roman" panose="02020603050405020304" pitchFamily="18" charset="0"/>
                <a:cs typeface="Times New Roman" panose="02020603050405020304" pitchFamily="18" charset="0"/>
              </a:rPr>
              <a:t>geen</a:t>
            </a:r>
            <a:r>
              <a:rPr lang="en-IE" sz="1800" dirty="0">
                <a:solidFill>
                  <a:srgbClr val="333333"/>
                </a:solidFill>
                <a:ea typeface="Times New Roman" panose="02020603050405020304" pitchFamily="18" charset="0"/>
                <a:cs typeface="Times New Roman" panose="02020603050405020304" pitchFamily="18" charset="0"/>
              </a:rPr>
              <a:t> CSR-</a:t>
            </a:r>
            <a:r>
              <a:rPr lang="en-IE" sz="1800" dirty="0" err="1">
                <a:solidFill>
                  <a:srgbClr val="333333"/>
                </a:solidFill>
                <a:ea typeface="Times New Roman" panose="02020603050405020304" pitchFamily="18" charset="0"/>
                <a:cs typeface="Times New Roman" panose="02020603050405020304" pitchFamily="18" charset="0"/>
              </a:rPr>
              <a:t>waarden</a:t>
            </a:r>
            <a:r>
              <a:rPr lang="en-IE" sz="1800" dirty="0">
                <a:solidFill>
                  <a:srgbClr val="333333"/>
                </a:solidFill>
                <a:ea typeface="Times New Roman" panose="02020603050405020304" pitchFamily="18" charset="0"/>
                <a:cs typeface="Times New Roman" panose="02020603050405020304" pitchFamily="18" charset="0"/>
              </a:rPr>
              <a:t> hanteert</a:t>
            </a:r>
            <a:r>
              <a:rPr lang="en-IE" sz="1800" dirty="0">
                <a:solidFill>
                  <a:srgbClr val="333333"/>
                </a:solidFill>
                <a:effectLst/>
                <a:ea typeface="Times New Roman" panose="02020603050405020304" pitchFamily="18" charset="0"/>
                <a:cs typeface="Times New Roman" panose="02020603050405020304" pitchFamily="18" charset="0"/>
              </a:rPr>
              <a:t>. </a:t>
            </a:r>
            <a:endParaRPr lang="en-IE" sz="1800" dirty="0"/>
          </a:p>
        </p:txBody>
      </p:sp>
    </p:spTree>
    <p:extLst>
      <p:ext uri="{BB962C8B-B14F-4D97-AF65-F5344CB8AC3E}">
        <p14:creationId xmlns:p14="http://schemas.microsoft.com/office/powerpoint/2010/main" val="39209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871759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1970" y="1022080"/>
            <a:ext cx="4057630" cy="2529853"/>
          </a:xfrm>
        </p:spPr>
        <p:txBody>
          <a:bodyPr>
            <a:normAutofit fontScale="77500" lnSpcReduction="20000"/>
          </a:bodyPr>
          <a:lstStyle/>
          <a:p>
            <a:pPr>
              <a:lnSpc>
                <a:spcPct val="120000"/>
              </a:lnSpc>
              <a:spcBef>
                <a:spcPts val="0"/>
              </a:spcBef>
            </a:pPr>
            <a:r>
              <a:rPr lang="en-US" dirty="0"/>
              <a:t>Je hebt module 3 voltooid</a:t>
            </a:r>
          </a:p>
          <a:p>
            <a:pPr>
              <a:lnSpc>
                <a:spcPct val="120000"/>
              </a:lnSpc>
              <a:spcBef>
                <a:spcPts val="0"/>
              </a:spcBef>
            </a:pPr>
            <a:endParaRPr lang="en-US" dirty="0"/>
          </a:p>
          <a:p>
            <a:pPr>
              <a:lnSpc>
                <a:spcPct val="120000"/>
              </a:lnSpc>
              <a:spcBef>
                <a:spcPts val="0"/>
              </a:spcBef>
            </a:pPr>
            <a:r>
              <a:rPr lang="en-US" dirty="0"/>
              <a:t>De volgende is </a:t>
            </a:r>
            <a:r>
              <a:rPr lang="en-US" b="1" dirty="0"/>
              <a:t>module 4 </a:t>
            </a:r>
          </a:p>
          <a:p>
            <a:pPr>
              <a:lnSpc>
                <a:spcPct val="120000"/>
              </a:lnSpc>
              <a:spcBef>
                <a:spcPts val="0"/>
              </a:spcBef>
            </a:pPr>
            <a:r>
              <a:rPr lang="en-GB" dirty="0"/>
              <a:t>Omarmen van CSR en cultuurverandering transformatie (korte termijn strategie)</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327697"/>
            <a:ext cx="3195485" cy="837258"/>
          </a:xfrm>
        </p:spPr>
        <p:txBody>
          <a:bodyPr>
            <a:normAutofit fontScale="77500" lnSpcReduction="20000"/>
          </a:bodyPr>
          <a:lstStyle/>
          <a:p>
            <a:r>
              <a:rPr lang="en-US" dirty="0"/>
              <a:t>Goed gedaan!</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49D6C-600D-2A72-8A69-1C5FB3074B7B}"/>
              </a:ext>
            </a:extLst>
          </p:cNvPr>
          <p:cNvSpPr/>
          <p:nvPr/>
        </p:nvSpPr>
        <p:spPr>
          <a:xfrm>
            <a:off x="0" y="955422"/>
            <a:ext cx="12192000" cy="5902578"/>
          </a:xfrm>
          <a:prstGeom prst="rect">
            <a:avLst/>
          </a:prstGeom>
          <a:solidFill>
            <a:srgbClr val="0173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 Placeholder 3">
            <a:extLst>
              <a:ext uri="{FF2B5EF4-FFF2-40B4-BE49-F238E27FC236}">
                <a16:creationId xmlns:a16="http://schemas.microsoft.com/office/drawing/2014/main" id="{36F8B7E9-DEC6-E1C8-4580-65DAC77933B4}"/>
              </a:ext>
            </a:extLst>
          </p:cNvPr>
          <p:cNvSpPr>
            <a:spLocks noGrp="1"/>
          </p:cNvSpPr>
          <p:nvPr>
            <p:ph type="body" sz="quarter" idx="4294967295"/>
          </p:nvPr>
        </p:nvSpPr>
        <p:spPr>
          <a:xfrm>
            <a:off x="3291840" y="2543585"/>
            <a:ext cx="5634446" cy="2211296"/>
          </a:xfrm>
          <a:prstGeom prst="rect">
            <a:avLst/>
          </a:prstGeom>
        </p:spPr>
        <p:txBody>
          <a:bodyPr>
            <a:normAutofit/>
          </a:bodyPr>
          <a:lstStyle/>
          <a:p>
            <a:pPr marL="0" indent="0" algn="just">
              <a:buNone/>
            </a:pPr>
            <a:r>
              <a:rPr lang="en-US" sz="1200" b="1" i="1" dirty="0">
                <a:solidFill>
                  <a:schemeClr val="bg1"/>
                </a:solidFill>
                <a:latin typeface="Calibri" panose="020F0502020204030204" pitchFamily="34" charset="0"/>
                <a:cs typeface="Calibri" panose="020F0502020204030204" pitchFamily="34" charset="0"/>
              </a:rPr>
              <a:t>Disclaimer</a:t>
            </a:r>
          </a:p>
          <a:p>
            <a:pPr marL="0" indent="0" algn="just">
              <a:spcBef>
                <a:spcPts val="0"/>
              </a:spcBef>
              <a:buNone/>
            </a:pPr>
            <a:r>
              <a:rPr lang="nl-NL" sz="1200" i="1" dirty="0">
                <a:solidFill>
                  <a:schemeClr val="bg1"/>
                </a:solidFill>
                <a:latin typeface="Calibri" panose="020F0502020204030204" pitchFamily="34" charset="0"/>
                <a:cs typeface="Calibri" panose="020F0502020204030204" pitchFamily="34" charset="0"/>
              </a:rPr>
              <a:t>Deze tekst is voor uw gemak vertaald met behulp van de vertaalsoftware </a:t>
            </a:r>
            <a:r>
              <a:rPr lang="nl-NL" sz="1200" i="1" dirty="0" err="1">
                <a:solidFill>
                  <a:schemeClr val="bg1"/>
                </a:solidFill>
                <a:latin typeface="Calibri" panose="020F0502020204030204" pitchFamily="34" charset="0"/>
                <a:cs typeface="Calibri" panose="020F0502020204030204" pitchFamily="34" charset="0"/>
              </a:rPr>
              <a:t>DeepL</a:t>
            </a:r>
            <a:r>
              <a:rPr lang="nl-NL" sz="1200" i="1" dirty="0">
                <a:solidFill>
                  <a:schemeClr val="bg1"/>
                </a:solidFill>
                <a:latin typeface="Calibri" panose="020F0502020204030204" pitchFamily="34" charset="0"/>
                <a:cs typeface="Calibri" panose="020F0502020204030204" pitchFamily="34" charset="0"/>
              </a:rPr>
              <a:t>. Er zijn gepaste inspanningen geleverd om een accurate vertaling te leveren, maar geen enkele geautomatiseerde vertaling is perfect en het is ook niet bedoeld om menselijke vertalers te vervangen. Vertalingen worden geleverd als een service aan gebruikers van het CSR Ready VET trainingspakket, en worden geleverd "zoals het is". Geen enkele garantie, expliciet of impliciet, wordt gegeven met betrekking tot de nauwkeurigheid, betrouwbaarheid of juistheid van vertalingen vanuit het Engels naar een andere taal. Als er vragen zijn met betrekking tot de nauwkeurigheid van de informatie in de vertaalde bron, raadpleeg dan de Engelse versie van de bron, die de officiële versie is. Je kunt alle Engelse bronnen vinden op de </a:t>
            </a:r>
            <a:r>
              <a:rPr lang="nl-NL" sz="1200" i="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projectwebsite</a:t>
            </a:r>
            <a:r>
              <a:rPr lang="nl-NL" sz="1200" i="1" dirty="0">
                <a:solidFill>
                  <a:schemeClr val="bg1"/>
                </a:solidFill>
                <a:latin typeface="Calibri" panose="020F0502020204030204" pitchFamily="34" charset="0"/>
                <a:cs typeface="Calibri" panose="020F0502020204030204" pitchFamily="34" charset="0"/>
              </a:rPr>
              <a:t>.</a:t>
            </a:r>
            <a:endParaRPr lang="en-NL" sz="1200" i="1" dirty="0">
              <a:solidFill>
                <a:schemeClr val="bg1"/>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468A1FA8-3C2E-30E3-1DA9-5BC4A52F2FF1}"/>
              </a:ext>
            </a:extLst>
          </p:cNvPr>
          <p:cNvGrpSpPr/>
          <p:nvPr/>
        </p:nvGrpSpPr>
        <p:grpSpPr>
          <a:xfrm>
            <a:off x="0" y="104502"/>
            <a:ext cx="12192000" cy="850919"/>
            <a:chOff x="-5422054" y="686523"/>
            <a:chExt cx="17610667" cy="1229106"/>
          </a:xfrm>
        </p:grpSpPr>
        <p:sp>
          <p:nvSpPr>
            <p:cNvPr id="7" name="Rectangle 6">
              <a:extLst>
                <a:ext uri="{FF2B5EF4-FFF2-40B4-BE49-F238E27FC236}">
                  <a16:creationId xmlns:a16="http://schemas.microsoft.com/office/drawing/2014/main" id="{200E500C-14C0-EA3E-B7B5-B8E65F7141FD}"/>
                </a:ext>
              </a:extLst>
            </p:cNvPr>
            <p:cNvSpPr/>
            <p:nvPr/>
          </p:nvSpPr>
          <p:spPr>
            <a:xfrm>
              <a:off x="-5422054" y="686523"/>
              <a:ext cx="17610667" cy="122910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426" tIns="45426" rIns="45426" bIns="45426" numCol="1" spcCol="38100" rtlCol="0" anchor="ctr">
              <a:spAutoFit/>
            </a:bodyPr>
            <a:lstStyle/>
            <a:p>
              <a:pPr algn="ctr" defTabSz="1856296" hangingPunct="0"/>
              <a:endParaRPr lang="en-NL" sz="7061">
                <a:solidFill>
                  <a:srgbClr val="FFFFFF"/>
                </a:solidFill>
                <a:latin typeface="Helvetica Light"/>
                <a:ea typeface="Helvetica Light"/>
                <a:cs typeface="Helvetica Light"/>
                <a:sym typeface="Helvetica Light"/>
              </a:endParaRPr>
            </a:p>
          </p:txBody>
        </p:sp>
        <p:pic>
          <p:nvPicPr>
            <p:cNvPr id="6" name="Picture 5" descr="A picture containing text&#10;&#10;Description automatically generated">
              <a:extLst>
                <a:ext uri="{FF2B5EF4-FFF2-40B4-BE49-F238E27FC236}">
                  <a16:creationId xmlns:a16="http://schemas.microsoft.com/office/drawing/2014/main" id="{1BA17FCB-5E73-8A4C-5001-A3391228341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92939" y="940978"/>
              <a:ext cx="2980681" cy="649768"/>
            </a:xfrm>
            <a:prstGeom prst="rect">
              <a:avLst/>
            </a:prstGeom>
          </p:spPr>
        </p:pic>
      </p:grpSp>
    </p:spTree>
    <p:extLst>
      <p:ext uri="{BB962C8B-B14F-4D97-AF65-F5344CB8AC3E}">
        <p14:creationId xmlns:p14="http://schemas.microsoft.com/office/powerpoint/2010/main" val="35305627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Leerresultaten</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339772" y="866832"/>
            <a:ext cx="5395869" cy="5864247"/>
          </a:xfrm>
          <a:solidFill>
            <a:schemeClr val="bg1"/>
          </a:solidFill>
        </p:spPr>
        <p:txBody>
          <a:bodyPr>
            <a:noAutofit/>
          </a:bodyPr>
          <a:lstStyle/>
          <a:p>
            <a:pPr marL="342900" indent="-342900">
              <a:lnSpc>
                <a:spcPct val="100000"/>
              </a:lnSpc>
              <a:spcBef>
                <a:spcPts val="0"/>
              </a:spcBef>
              <a:spcAft>
                <a:spcPts val="600"/>
              </a:spcAft>
              <a:buFont typeface="Arial" panose="020B0604020202020204" pitchFamily="34" charset="0"/>
              <a:buChar char="•"/>
            </a:pPr>
            <a:r>
              <a:rPr lang="en-IE" sz="2000" b="1" dirty="0">
                <a:solidFill>
                  <a:srgbClr val="E78631"/>
                </a:solidFill>
                <a:ea typeface="Times New Roman" panose="02020603050405020304" pitchFamily="18" charset="0"/>
                <a:cs typeface="Times New Roman" panose="02020603050405020304" pitchFamily="18" charset="0"/>
              </a:rPr>
              <a:t>Leer </a:t>
            </a:r>
            <a:r>
              <a:rPr lang="en-IE" sz="2000" dirty="0">
                <a:solidFill>
                  <a:srgbClr val="333333"/>
                </a:solidFill>
                <a:ea typeface="Times New Roman" panose="02020603050405020304" pitchFamily="18" charset="0"/>
                <a:cs typeface="Times New Roman" panose="02020603050405020304" pitchFamily="18" charset="0"/>
              </a:rPr>
              <a:t>de vijfstappenaanpak om CSR HR te implementeren zodat het volledig wordt geïntegreerd in het DNA van het bedrijf </a:t>
            </a:r>
          </a:p>
          <a:p>
            <a:pPr marL="342900" indent="-342900">
              <a:lnSpc>
                <a:spcPct val="100000"/>
              </a:lnSpc>
              <a:spcBef>
                <a:spcPts val="0"/>
              </a:spcBef>
              <a:spcAft>
                <a:spcPts val="600"/>
              </a:spcAft>
              <a:buFont typeface="Arial" panose="020B0604020202020204" pitchFamily="34" charset="0"/>
              <a:buChar char="•"/>
            </a:pPr>
            <a:r>
              <a:rPr lang="en-IE" sz="2000" b="1" dirty="0">
                <a:solidFill>
                  <a:srgbClr val="027354"/>
                </a:solidFill>
                <a:ea typeface="Times New Roman" panose="02020603050405020304" pitchFamily="18" charset="0"/>
                <a:cs typeface="Times New Roman" panose="02020603050405020304" pitchFamily="18" charset="0"/>
              </a:rPr>
              <a:t>Begrijp dat </a:t>
            </a:r>
            <a:r>
              <a:rPr lang="en-IE" sz="2000" dirty="0">
                <a:solidFill>
                  <a:srgbClr val="333333"/>
                </a:solidFill>
                <a:ea typeface="Times New Roman" panose="02020603050405020304" pitchFamily="18" charset="0"/>
                <a:cs typeface="Times New Roman" panose="02020603050405020304" pitchFamily="18" charset="0"/>
              </a:rPr>
              <a:t>HR een </a:t>
            </a:r>
            <a:r>
              <a:rPr lang="en-IE" sz="2000" dirty="0" err="1">
                <a:solidFill>
                  <a:srgbClr val="333333"/>
                </a:solidFill>
                <a:ea typeface="Times New Roman" panose="02020603050405020304" pitchFamily="18" charset="0"/>
                <a:cs typeface="Times New Roman" panose="02020603050405020304" pitchFamily="18" charset="0"/>
              </a:rPr>
              <a:t>belangrijke</a:t>
            </a:r>
            <a:r>
              <a:rPr lang="en-IE" sz="2000" dirty="0">
                <a:solidFill>
                  <a:srgbClr val="333333"/>
                </a:solidFill>
                <a:ea typeface="Times New Roman" panose="02020603050405020304" pitchFamily="18" charset="0"/>
                <a:cs typeface="Times New Roman" panose="02020603050405020304" pitchFamily="18" charset="0"/>
              </a:rPr>
              <a:t> CSR-partner is </a:t>
            </a:r>
            <a:r>
              <a:rPr lang="en-IE" sz="2000" dirty="0">
                <a:solidFill>
                  <a:srgbClr val="333333"/>
                </a:solidFill>
                <a:effectLst/>
                <a:ea typeface="Times New Roman" panose="02020603050405020304" pitchFamily="18" charset="0"/>
                <a:cs typeface="Times New Roman" panose="02020603050405020304" pitchFamily="18" charset="0"/>
              </a:rPr>
              <a:t>en het voortouw kan nemen of met </a:t>
            </a:r>
            <a:r>
              <a:rPr lang="en-IE" sz="2000" dirty="0">
                <a:solidFill>
                  <a:srgbClr val="333333"/>
                </a:solidFill>
                <a:ea typeface="Times New Roman" panose="02020603050405020304" pitchFamily="18" charset="0"/>
                <a:cs typeface="Times New Roman" panose="02020603050405020304" pitchFamily="18" charset="0"/>
              </a:rPr>
              <a:t>managers kan </a:t>
            </a:r>
            <a:r>
              <a:rPr lang="en-IE" sz="2000" dirty="0">
                <a:solidFill>
                  <a:srgbClr val="333333"/>
                </a:solidFill>
                <a:effectLst/>
                <a:ea typeface="Times New Roman" panose="02020603050405020304" pitchFamily="18" charset="0"/>
                <a:cs typeface="Times New Roman" panose="02020603050405020304" pitchFamily="18" charset="0"/>
              </a:rPr>
              <a:t>samenwerken om CSR-</a:t>
            </a:r>
            <a:r>
              <a:rPr lang="en-IE" sz="2000" dirty="0" err="1">
                <a:solidFill>
                  <a:srgbClr val="333333"/>
                </a:solidFill>
                <a:effectLst/>
                <a:ea typeface="Times New Roman" panose="02020603050405020304" pitchFamily="18" charset="0"/>
                <a:cs typeface="Times New Roman" panose="02020603050405020304" pitchFamily="18" charset="0"/>
              </a:rPr>
              <a:t>doelstellingen</a:t>
            </a:r>
            <a:r>
              <a:rPr lang="en-IE" sz="2000" dirty="0">
                <a:solidFill>
                  <a:srgbClr val="333333"/>
                </a:solidFill>
                <a:effectLst/>
                <a:ea typeface="Times New Roman" panose="02020603050405020304" pitchFamily="18" charset="0"/>
                <a:cs typeface="Times New Roman" panose="02020603050405020304" pitchFamily="18" charset="0"/>
              </a:rPr>
              <a:t> te integreren in de manier waarop zaken worden gedaan.</a:t>
            </a:r>
          </a:p>
          <a:p>
            <a:pPr marL="342900" indent="-342900">
              <a:lnSpc>
                <a:spcPct val="100000"/>
              </a:lnSpc>
              <a:spcBef>
                <a:spcPts val="0"/>
              </a:spcBef>
              <a:spcAft>
                <a:spcPts val="600"/>
              </a:spcAft>
              <a:buFont typeface="Arial" panose="020B0604020202020204" pitchFamily="34" charset="0"/>
              <a:buChar char="•"/>
            </a:pPr>
            <a:r>
              <a:rPr lang="en-IE" sz="2000" b="1" dirty="0">
                <a:solidFill>
                  <a:srgbClr val="D0756E"/>
                </a:solidFill>
                <a:ea typeface="Times New Roman" panose="02020603050405020304" pitchFamily="18" charset="0"/>
                <a:cs typeface="Times New Roman" panose="02020603050405020304" pitchFamily="18" charset="0"/>
              </a:rPr>
              <a:t>Begrijp </a:t>
            </a:r>
            <a:r>
              <a:rPr lang="en-IE" sz="2000" dirty="0">
                <a:solidFill>
                  <a:srgbClr val="333333"/>
                </a:solidFill>
                <a:ea typeface="Times New Roman" panose="02020603050405020304" pitchFamily="18" charset="0"/>
                <a:cs typeface="Times New Roman" panose="02020603050405020304" pitchFamily="18" charset="0"/>
              </a:rPr>
              <a:t>dat </a:t>
            </a:r>
            <a:r>
              <a:rPr lang="en-IE" sz="2000" dirty="0">
                <a:solidFill>
                  <a:srgbClr val="333333"/>
                </a:solidFill>
                <a:effectLst/>
                <a:ea typeface="Times New Roman" panose="02020603050405020304" pitchFamily="18" charset="0"/>
                <a:cs typeface="Times New Roman" panose="02020603050405020304" pitchFamily="18" charset="0"/>
              </a:rPr>
              <a:t>HR kan fungeren als een belangrijke drijvende kracht achter het CSR-engagement van werknemers, zowel verticaal als horizontaal op alle afdelingen. </a:t>
            </a:r>
          </a:p>
          <a:p>
            <a:pPr marL="342900" indent="-342900">
              <a:lnSpc>
                <a:spcPct val="100000"/>
              </a:lnSpc>
              <a:spcBef>
                <a:spcPts val="0"/>
              </a:spcBef>
              <a:spcAft>
                <a:spcPts val="600"/>
              </a:spcAft>
              <a:buFont typeface="Arial" panose="020B0604020202020204" pitchFamily="34" charset="0"/>
              <a:buChar char="•"/>
            </a:pPr>
            <a:r>
              <a:rPr lang="en-IE" sz="2000" b="1" dirty="0">
                <a:solidFill>
                  <a:srgbClr val="027354"/>
                </a:solidFill>
                <a:ea typeface="Times New Roman" panose="02020603050405020304" pitchFamily="18" charset="0"/>
                <a:cs typeface="Times New Roman" panose="02020603050405020304" pitchFamily="18" charset="0"/>
              </a:rPr>
              <a:t>Ontdek </a:t>
            </a:r>
            <a:r>
              <a:rPr lang="en-IE" sz="2000" dirty="0">
                <a:solidFill>
                  <a:srgbClr val="333333"/>
                </a:solidFill>
                <a:ea typeface="Times New Roman" panose="02020603050405020304" pitchFamily="18" charset="0"/>
                <a:cs typeface="Times New Roman" panose="02020603050405020304" pitchFamily="18" charset="0"/>
              </a:rPr>
              <a:t>de verschillende HR-methoden </a:t>
            </a:r>
            <a:r>
              <a:rPr lang="en-IE" sz="2000" dirty="0" err="1">
                <a:solidFill>
                  <a:srgbClr val="333333"/>
                </a:solidFill>
                <a:ea typeface="Times New Roman" panose="02020603050405020304" pitchFamily="18" charset="0"/>
                <a:cs typeface="Times New Roman" panose="02020603050405020304" pitchFamily="18" charset="0"/>
              </a:rPr>
              <a:t>voor</a:t>
            </a:r>
            <a:r>
              <a:rPr lang="en-IE" sz="2000" dirty="0">
                <a:solidFill>
                  <a:srgbClr val="333333"/>
                </a:solidFill>
                <a:ea typeface="Times New Roman" panose="02020603050405020304" pitchFamily="18" charset="0"/>
                <a:cs typeface="Times New Roman" panose="02020603050405020304" pitchFamily="18" charset="0"/>
              </a:rPr>
              <a:t> CSR die passen bij verschillende bedrijven, afhankelijk van hun waarden, missie en visie. </a:t>
            </a:r>
          </a:p>
          <a:p>
            <a:pPr marL="342900" indent="-342900">
              <a:lnSpc>
                <a:spcPct val="100000"/>
              </a:lnSpc>
              <a:spcBef>
                <a:spcPts val="0"/>
              </a:spcBef>
              <a:spcAft>
                <a:spcPts val="600"/>
              </a:spcAft>
              <a:buFont typeface="Arial" panose="020B0604020202020204" pitchFamily="34" charset="0"/>
              <a:buChar char="•"/>
            </a:pPr>
            <a:r>
              <a:rPr lang="en-IE" sz="2000" b="1" dirty="0">
                <a:solidFill>
                  <a:srgbClr val="E78631"/>
                </a:solidFill>
                <a:effectLst/>
                <a:ea typeface="Times New Roman" panose="02020603050405020304" pitchFamily="18" charset="0"/>
                <a:cs typeface="Times New Roman" panose="02020603050405020304" pitchFamily="18" charset="0"/>
              </a:rPr>
              <a:t>Realiseer je </a:t>
            </a:r>
            <a:r>
              <a:rPr lang="en-IE" sz="2000" dirty="0" err="1">
                <a:solidFill>
                  <a:srgbClr val="333333"/>
                </a:solidFill>
                <a:effectLst/>
                <a:ea typeface="Times New Roman" panose="02020603050405020304" pitchFamily="18" charset="0"/>
                <a:cs typeface="Times New Roman" panose="02020603050405020304" pitchFamily="18" charset="0"/>
              </a:rPr>
              <a:t>dat</a:t>
            </a:r>
            <a:r>
              <a:rPr lang="en-IE" sz="2000" dirty="0">
                <a:solidFill>
                  <a:srgbClr val="333333"/>
                </a:solidFill>
                <a:effectLst/>
                <a:ea typeface="Times New Roman" panose="02020603050405020304" pitchFamily="18" charset="0"/>
                <a:cs typeface="Times New Roman" panose="02020603050405020304" pitchFamily="18" charset="0"/>
              </a:rPr>
              <a:t> CSR geen kostenpost is, het is een investering en vereist door de klanten en werknemers van vandaag. </a:t>
            </a:r>
            <a:endParaRPr lang="en-IE" sz="2000" dirty="0"/>
          </a:p>
          <a:p>
            <a:pPr marL="342900" indent="-342900">
              <a:lnSpc>
                <a:spcPct val="100000"/>
              </a:lnSpc>
              <a:spcBef>
                <a:spcPts val="0"/>
              </a:spcBef>
              <a:spcAft>
                <a:spcPts val="600"/>
              </a:spcAft>
              <a:buFont typeface="Wingdings" panose="05000000000000000000" pitchFamily="2" charset="2"/>
              <a:buChar char="v"/>
            </a:pPr>
            <a:endParaRPr lang="en-IE" sz="2000"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25987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4"/>
          </p:nvPr>
        </p:nvSpPr>
        <p:spPr>
          <a:xfrm>
            <a:off x="300398" y="1005372"/>
            <a:ext cx="7319602" cy="1193534"/>
          </a:xfrm>
        </p:spPr>
        <p:txBody>
          <a:bodyPr/>
          <a:lstStyle/>
          <a:p>
            <a:r>
              <a:rPr lang="en-US" sz="3600" dirty="0">
                <a:solidFill>
                  <a:srgbClr val="027354"/>
                </a:solidFill>
              </a:rPr>
              <a:t>Hoe CSR HR implementeren voor het MKB </a:t>
            </a:r>
          </a:p>
          <a:p>
            <a:endParaRPr lang="en-US" sz="3600" dirty="0">
              <a:solidFill>
                <a:srgbClr val="027354"/>
              </a:solidFill>
            </a:endParaRPr>
          </a:p>
          <a:p>
            <a:r>
              <a:rPr lang="en-US" sz="3600" dirty="0">
                <a:solidFill>
                  <a:srgbClr val="027354"/>
                </a:solidFill>
              </a:rPr>
              <a:t>Strategie voor beheer van culturele verandering</a:t>
            </a:r>
          </a:p>
          <a:p>
            <a:endParaRPr lang="en-IE" sz="3600" dirty="0">
              <a:solidFill>
                <a:srgbClr val="027354"/>
              </a:solidFill>
            </a:endParaRPr>
          </a:p>
        </p:txBody>
      </p:sp>
      <p:sp>
        <p:nvSpPr>
          <p:cNvPr id="2" name="TextBox 1">
            <a:extLst>
              <a:ext uri="{FF2B5EF4-FFF2-40B4-BE49-F238E27FC236}">
                <a16:creationId xmlns:a16="http://schemas.microsoft.com/office/drawing/2014/main" id="{9D4D08E9-580F-EA13-A3F7-D985F0D0B3F4}"/>
              </a:ext>
            </a:extLst>
          </p:cNvPr>
          <p:cNvSpPr txBox="1"/>
          <p:nvPr/>
        </p:nvSpPr>
        <p:spPr>
          <a:xfrm>
            <a:off x="300398" y="3707245"/>
            <a:ext cx="3765198" cy="830997"/>
          </a:xfrm>
          <a:prstGeom prst="rect">
            <a:avLst/>
          </a:prstGeom>
          <a:solidFill>
            <a:srgbClr val="027354"/>
          </a:solidFill>
        </p:spPr>
        <p:txBody>
          <a:bodyPr wrap="square" rtlCol="0">
            <a:spAutoFit/>
          </a:bodyPr>
          <a:lstStyle/>
          <a:p>
            <a:pPr algn="ctr"/>
            <a:r>
              <a:rPr lang="en-IE" sz="4800" b="1" dirty="0">
                <a:solidFill>
                  <a:schemeClr val="bg1"/>
                </a:solidFill>
              </a:rPr>
              <a:t>Sectie 1</a:t>
            </a:r>
          </a:p>
        </p:txBody>
      </p:sp>
    </p:spTree>
    <p:extLst>
      <p:ext uri="{BB962C8B-B14F-4D97-AF65-F5344CB8AC3E}">
        <p14:creationId xmlns:p14="http://schemas.microsoft.com/office/powerpoint/2010/main" val="18069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hands shaking&#10;&#10;Description automatically generated with low confidence">
            <a:extLst>
              <a:ext uri="{FF2B5EF4-FFF2-40B4-BE49-F238E27FC236}">
                <a16:creationId xmlns:a16="http://schemas.microsoft.com/office/drawing/2014/main" id="{5E65D041-BF1F-FD4E-D780-6B7CC9BDC82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49" b="5249"/>
          <a:stretch>
            <a:fillRect/>
          </a:stretch>
        </p:blipFill>
        <p:spPr/>
      </p:pic>
      <p:sp>
        <p:nvSpPr>
          <p:cNvPr id="3" name="Text Placeholder 2">
            <a:extLst>
              <a:ext uri="{FF2B5EF4-FFF2-40B4-BE49-F238E27FC236}">
                <a16:creationId xmlns:a16="http://schemas.microsoft.com/office/drawing/2014/main" id="{9A1C058D-9C28-5D6C-FFCE-718099BC449E}"/>
              </a:ext>
            </a:extLst>
          </p:cNvPr>
          <p:cNvSpPr>
            <a:spLocks noGrp="1"/>
          </p:cNvSpPr>
          <p:nvPr>
            <p:ph type="body" sz="quarter" idx="13"/>
          </p:nvPr>
        </p:nvSpPr>
        <p:spPr>
          <a:xfrm>
            <a:off x="726815" y="438151"/>
            <a:ext cx="5228693" cy="1266742"/>
          </a:xfrm>
        </p:spPr>
        <p:txBody>
          <a:bodyPr>
            <a:normAutofit fontScale="77500" lnSpcReduction="20000"/>
          </a:bodyPr>
          <a:lstStyle/>
          <a:p>
            <a:r>
              <a:rPr lang="en-IE" sz="3600" dirty="0">
                <a:solidFill>
                  <a:srgbClr val="027354"/>
                </a:solidFill>
                <a:ea typeface="Times New Roman" panose="02020603050405020304" pitchFamily="18" charset="0"/>
                <a:cs typeface="Times New Roman" panose="02020603050405020304" pitchFamily="18" charset="0"/>
              </a:rPr>
              <a:t>Een goed geïntegreerde HR CSR-</a:t>
            </a:r>
            <a:r>
              <a:rPr lang="en-IE" sz="3600" dirty="0" err="1">
                <a:solidFill>
                  <a:srgbClr val="027354"/>
                </a:solidFill>
                <a:ea typeface="Times New Roman" panose="02020603050405020304" pitchFamily="18" charset="0"/>
                <a:cs typeface="Times New Roman" panose="02020603050405020304" pitchFamily="18" charset="0"/>
              </a:rPr>
              <a:t>strategie</a:t>
            </a:r>
            <a:r>
              <a:rPr lang="en-IE" sz="3600" dirty="0">
                <a:solidFill>
                  <a:srgbClr val="027354"/>
                </a:solidFill>
                <a:ea typeface="Times New Roman" panose="02020603050405020304" pitchFamily="18" charset="0"/>
                <a:cs typeface="Times New Roman" panose="02020603050405020304" pitchFamily="18" charset="0"/>
              </a:rPr>
              <a:t> voor cultuurverandering behoudt werknemers</a:t>
            </a:r>
          </a:p>
          <a:p>
            <a:pPr>
              <a:lnSpc>
                <a:spcPct val="120000"/>
              </a:lnSpc>
              <a:spcBef>
                <a:spcPts val="0"/>
              </a:spcBef>
            </a:pPr>
            <a:endParaRPr lang="en-IE" dirty="0"/>
          </a:p>
        </p:txBody>
      </p:sp>
      <p:sp>
        <p:nvSpPr>
          <p:cNvPr id="4" name="Text Placeholder 3">
            <a:extLst>
              <a:ext uri="{FF2B5EF4-FFF2-40B4-BE49-F238E27FC236}">
                <a16:creationId xmlns:a16="http://schemas.microsoft.com/office/drawing/2014/main" id="{2453BAC9-F474-077C-13D0-15B4DE82D06B}"/>
              </a:ext>
            </a:extLst>
          </p:cNvPr>
          <p:cNvSpPr>
            <a:spLocks noGrp="1"/>
          </p:cNvSpPr>
          <p:nvPr>
            <p:ph type="body" sz="quarter" idx="14"/>
          </p:nvPr>
        </p:nvSpPr>
        <p:spPr>
          <a:xfrm>
            <a:off x="726087" y="1776830"/>
            <a:ext cx="5455637" cy="3079983"/>
          </a:xfrm>
        </p:spPr>
        <p:txBody>
          <a:bodyPr/>
          <a:lstStyle/>
          <a:p>
            <a:r>
              <a:rPr lang="en-IE" dirty="0">
                <a:solidFill>
                  <a:srgbClr val="333333"/>
                </a:solidFill>
                <a:effectLst/>
                <a:ea typeface="Times New Roman" panose="02020603050405020304" pitchFamily="18" charset="0"/>
                <a:cs typeface="Times New Roman" panose="02020603050405020304" pitchFamily="18" charset="0"/>
              </a:rPr>
              <a:t>Een goed ontwikkelde cultuurveranderingsstrategie omvat een prestatie- en talentmanagementstrategie met </a:t>
            </a:r>
            <a:r>
              <a:rPr lang="en-IE" dirty="0" err="1">
                <a:solidFill>
                  <a:srgbClr val="333333"/>
                </a:solidFill>
                <a:effectLst/>
                <a:ea typeface="Times New Roman" panose="02020603050405020304" pitchFamily="18" charset="0"/>
                <a:cs typeface="Times New Roman" panose="02020603050405020304" pitchFamily="18" charset="0"/>
              </a:rPr>
              <a:t>geïntegreerde</a:t>
            </a:r>
            <a:r>
              <a:rPr lang="en-IE" dirty="0">
                <a:solidFill>
                  <a:srgbClr val="333333"/>
                </a:solidFill>
                <a:effectLst/>
                <a:ea typeface="Times New Roman" panose="02020603050405020304" pitchFamily="18" charset="0"/>
                <a:cs typeface="Times New Roman" panose="02020603050405020304" pitchFamily="18" charset="0"/>
              </a:rPr>
              <a:t> CSR-</a:t>
            </a:r>
            <a:r>
              <a:rPr lang="en-IE" dirty="0" err="1">
                <a:solidFill>
                  <a:srgbClr val="333333"/>
                </a:solidFill>
                <a:effectLst/>
                <a:ea typeface="Times New Roman" panose="02020603050405020304" pitchFamily="18" charset="0"/>
                <a:cs typeface="Times New Roman" panose="02020603050405020304" pitchFamily="18" charset="0"/>
              </a:rPr>
              <a:t>componenten</a:t>
            </a:r>
            <a:r>
              <a:rPr lang="en-IE" dirty="0">
                <a:solidFill>
                  <a:srgbClr val="333333"/>
                </a:solidFill>
                <a:effectLst/>
                <a:ea typeface="Times New Roman" panose="02020603050405020304" pitchFamily="18" charset="0"/>
                <a:cs typeface="Times New Roman" panose="02020603050405020304" pitchFamily="18" charset="0"/>
              </a:rPr>
              <a:t>. </a:t>
            </a:r>
            <a:r>
              <a:rPr lang="en-IE" dirty="0">
                <a:solidFill>
                  <a:srgbClr val="333333"/>
                </a:solidFill>
                <a:ea typeface="Times New Roman" panose="02020603050405020304" pitchFamily="18" charset="0"/>
                <a:cs typeface="Times New Roman" panose="02020603050405020304" pitchFamily="18" charset="0"/>
              </a:rPr>
              <a:t>De strategie is ontworpen om CSR-</a:t>
            </a:r>
            <a:r>
              <a:rPr lang="en-IE" dirty="0" err="1">
                <a:solidFill>
                  <a:srgbClr val="333333"/>
                </a:solidFill>
                <a:ea typeface="Times New Roman" panose="02020603050405020304" pitchFamily="18" charset="0"/>
                <a:cs typeface="Times New Roman" panose="02020603050405020304" pitchFamily="18" charset="0"/>
              </a:rPr>
              <a:t>elementen</a:t>
            </a:r>
            <a:r>
              <a:rPr lang="en-IE" dirty="0">
                <a:solidFill>
                  <a:srgbClr val="333333"/>
                </a:solidFill>
                <a:ea typeface="Times New Roman" panose="02020603050405020304" pitchFamily="18" charset="0"/>
                <a:cs typeface="Times New Roman" panose="02020603050405020304" pitchFamily="18" charset="0"/>
              </a:rPr>
              <a:t> en -doelstellingen in te bedden om </a:t>
            </a:r>
            <a:r>
              <a:rPr lang="en-IE" dirty="0">
                <a:solidFill>
                  <a:srgbClr val="333333"/>
                </a:solidFill>
                <a:effectLst/>
                <a:ea typeface="Times New Roman" panose="02020603050405020304" pitchFamily="18" charset="0"/>
                <a:cs typeface="Times New Roman" panose="02020603050405020304" pitchFamily="18" charset="0"/>
              </a:rPr>
              <a:t>de kans op en de impact van het verliezen van werknemers te verkleinen en een reputatie op te bouwen die potentiële nieuwe werknemers aantrekt.</a:t>
            </a:r>
            <a:endParaRPr lang="en-IE" dirty="0">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166056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885825" y="751463"/>
            <a:ext cx="11105423" cy="953429"/>
          </a:xfrm>
        </p:spPr>
        <p:txBody>
          <a:bodyPr>
            <a:noAutofit/>
          </a:bodyPr>
          <a:lstStyle/>
          <a:p>
            <a:pPr algn="ctr"/>
            <a:r>
              <a:rPr lang="en-IE" sz="3200" dirty="0">
                <a:solidFill>
                  <a:srgbClr val="027354"/>
                </a:solidFill>
              </a:rPr>
              <a:t>CSR HR-strategie - Heeft eerst een HRM </a:t>
            </a:r>
            <a:r>
              <a:rPr lang="en-IE" sz="2800" b="0" dirty="0">
                <a:solidFill>
                  <a:srgbClr val="027354"/>
                </a:solidFill>
              </a:rPr>
              <a:t>(Human Resource Manager) nodig</a:t>
            </a:r>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881061" y="1447800"/>
            <a:ext cx="10939463" cy="5124450"/>
          </a:xfrm>
        </p:spPr>
        <p:txBody>
          <a:bodyPr/>
          <a:lstStyle/>
          <a:p>
            <a:pPr>
              <a:lnSpc>
                <a:spcPct val="107000"/>
              </a:lnSpc>
              <a:spcAft>
                <a:spcPts val="865"/>
              </a:spcAft>
            </a:pPr>
            <a:r>
              <a:rPr lang="en-IE" sz="2200" b="1" dirty="0">
                <a:solidFill>
                  <a:srgbClr val="027354"/>
                </a:solidFill>
                <a:ea typeface="Times New Roman" panose="02020603050405020304" pitchFamily="18" charset="0"/>
                <a:cs typeface="Times New Roman" panose="02020603050405020304" pitchFamily="18" charset="0"/>
              </a:rPr>
              <a:t>Bedrijven (inclusief KMO's) hebben een </a:t>
            </a:r>
            <a:r>
              <a:rPr lang="en-IE" sz="2200" b="1" dirty="0">
                <a:solidFill>
                  <a:srgbClr val="027354"/>
                </a:solidFill>
                <a:effectLst/>
                <a:ea typeface="Times New Roman" panose="02020603050405020304" pitchFamily="18" charset="0"/>
                <a:cs typeface="Times New Roman" panose="02020603050405020304" pitchFamily="18" charset="0"/>
              </a:rPr>
              <a:t>HR-manager of HR-expertise nodig voor de ontwikkeling en implementatie van </a:t>
            </a:r>
            <a:r>
              <a:rPr lang="en-IE" sz="2200" b="1" dirty="0" err="1">
                <a:solidFill>
                  <a:srgbClr val="027354"/>
                </a:solidFill>
                <a:effectLst/>
                <a:ea typeface="Times New Roman" panose="02020603050405020304" pitchFamily="18" charset="0"/>
                <a:cs typeface="Times New Roman" panose="02020603050405020304" pitchFamily="18" charset="0"/>
              </a:rPr>
              <a:t>een</a:t>
            </a:r>
            <a:r>
              <a:rPr lang="en-IE" sz="2200" b="1" dirty="0">
                <a:solidFill>
                  <a:srgbClr val="027354"/>
                </a:solidFill>
                <a:effectLst/>
                <a:ea typeface="Times New Roman" panose="02020603050405020304" pitchFamily="18" charset="0"/>
                <a:cs typeface="Times New Roman" panose="02020603050405020304" pitchFamily="18" charset="0"/>
              </a:rPr>
              <a:t> CSR-</a:t>
            </a:r>
            <a:r>
              <a:rPr lang="en-IE" sz="2200" b="1" dirty="0" err="1">
                <a:solidFill>
                  <a:srgbClr val="027354"/>
                </a:solidFill>
                <a:effectLst/>
                <a:ea typeface="Times New Roman" panose="02020603050405020304" pitchFamily="18" charset="0"/>
                <a:cs typeface="Times New Roman" panose="02020603050405020304" pitchFamily="18" charset="0"/>
              </a:rPr>
              <a:t>strategie</a:t>
            </a:r>
            <a:r>
              <a:rPr lang="en-IE" sz="2200" b="1" dirty="0">
                <a:solidFill>
                  <a:srgbClr val="027354"/>
                </a:solidFill>
                <a:effectLst/>
                <a:ea typeface="Times New Roman" panose="02020603050405020304" pitchFamily="18" charset="0"/>
                <a:cs typeface="Times New Roman" panose="02020603050405020304" pitchFamily="18" charset="0"/>
              </a:rPr>
              <a:t>. </a:t>
            </a:r>
            <a:r>
              <a:rPr lang="en-IE" sz="2200" dirty="0">
                <a:solidFill>
                  <a:srgbClr val="333333"/>
                </a:solidFill>
                <a:cs typeface="Times New Roman" panose="02020603050405020304" pitchFamily="18" charset="0"/>
              </a:rPr>
              <a:t>HR is een strategische partner in de HR-ontwikkeling en -implementatie van het bedrijf. Zij kunnen de formulering en implementatie van de CSR-</a:t>
            </a:r>
            <a:r>
              <a:rPr lang="en-IE" sz="2200" dirty="0" err="1">
                <a:solidFill>
                  <a:srgbClr val="333333"/>
                </a:solidFill>
                <a:cs typeface="Times New Roman" panose="02020603050405020304" pitchFamily="18" charset="0"/>
              </a:rPr>
              <a:t>strategie</a:t>
            </a:r>
            <a:r>
              <a:rPr lang="en-IE" sz="2200" dirty="0">
                <a:solidFill>
                  <a:srgbClr val="333333"/>
                </a:solidFill>
                <a:cs typeface="Times New Roman" panose="02020603050405020304" pitchFamily="18" charset="0"/>
              </a:rPr>
              <a:t> sturen vanuit een belangrijk </a:t>
            </a:r>
            <a:r>
              <a:rPr lang="en-IE" sz="2200" b="1" dirty="0">
                <a:solidFill>
                  <a:srgbClr val="027354"/>
                </a:solidFill>
                <a:cs typeface="Times New Roman" panose="02020603050405020304" pitchFamily="18" charset="0"/>
              </a:rPr>
              <a:t>"mensenperspectief"</a:t>
            </a:r>
            <a:r>
              <a:rPr lang="en-IE" sz="2200" b="1" dirty="0">
                <a:solidFill>
                  <a:srgbClr val="D0756E"/>
                </a:solidFill>
                <a:effectLst/>
                <a:ea typeface="Times New Roman" panose="02020603050405020304" pitchFamily="18" charset="0"/>
                <a:cs typeface="Times New Roman" panose="02020603050405020304" pitchFamily="18" charset="0"/>
              </a:rPr>
              <a:t>. </a:t>
            </a:r>
            <a:r>
              <a:rPr lang="en-IE" sz="2200" dirty="0">
                <a:solidFill>
                  <a:srgbClr val="333333"/>
                </a:solidFill>
                <a:effectLst/>
                <a:ea typeface="Times New Roman" panose="02020603050405020304" pitchFamily="18" charset="0"/>
                <a:cs typeface="Times New Roman" panose="02020603050405020304" pitchFamily="18" charset="0"/>
              </a:rPr>
              <a:t>Dat betekent dat ze bij elke fase van het proces betrokken moeten zijn; </a:t>
            </a:r>
          </a:p>
          <a:p>
            <a:pPr marL="342900" indent="-342900">
              <a:lnSpc>
                <a:spcPct val="107000"/>
              </a:lnSpc>
              <a:spcAft>
                <a:spcPts val="865"/>
              </a:spcAft>
              <a:buFont typeface="Wingdings" panose="05000000000000000000" pitchFamily="2" charset="2"/>
              <a:buChar char="v"/>
            </a:pPr>
            <a:r>
              <a:rPr lang="en-IE" sz="2200" b="1" dirty="0">
                <a:solidFill>
                  <a:srgbClr val="027354"/>
                </a:solidFill>
                <a:effectLst/>
                <a:ea typeface="Times New Roman" panose="02020603050405020304" pitchFamily="18" charset="0"/>
                <a:cs typeface="Times New Roman" panose="02020603050405020304" pitchFamily="18" charset="0"/>
              </a:rPr>
              <a:t>CSR-bedrijfsplan en -strategie. </a:t>
            </a:r>
            <a:r>
              <a:rPr lang="en-IE" sz="2200" dirty="0">
                <a:solidFill>
                  <a:srgbClr val="333333"/>
                </a:solidFill>
                <a:effectLst/>
                <a:ea typeface="Times New Roman" panose="02020603050405020304" pitchFamily="18" charset="0"/>
                <a:cs typeface="Times New Roman" panose="02020603050405020304" pitchFamily="18" charset="0"/>
              </a:rPr>
              <a:t>HR kan CSR HR-begeleiding bieden voor het Business Plan en strategische richting geven vanuit een HR-perspectief </a:t>
            </a:r>
            <a:r>
              <a:rPr lang="en-IE" sz="2200" dirty="0">
                <a:solidFill>
                  <a:srgbClr val="333333"/>
                </a:solidFill>
                <a:ea typeface="Times New Roman" panose="02020603050405020304" pitchFamily="18" charset="0"/>
                <a:cs typeface="Times New Roman" panose="02020603050405020304" pitchFamily="18" charset="0"/>
              </a:rPr>
              <a:t>zodat </a:t>
            </a:r>
            <a:r>
              <a:rPr lang="en-IE" sz="2200" dirty="0">
                <a:solidFill>
                  <a:srgbClr val="333333"/>
                </a:solidFill>
                <a:effectLst/>
                <a:ea typeface="Times New Roman" panose="02020603050405020304" pitchFamily="18" charset="0"/>
                <a:cs typeface="Times New Roman" panose="02020603050405020304" pitchFamily="18" charset="0"/>
              </a:rPr>
              <a:t>CSR op alle niveaus van het bedrijf kan worden ingebed. Dit omvat ontwikkeling van mensen, beleid en HR-strategie, ondersteuning, training, CSR-werknemersprogramma's, enz.</a:t>
            </a:r>
          </a:p>
          <a:p>
            <a:pPr marL="342900" indent="-342900">
              <a:lnSpc>
                <a:spcPct val="107000"/>
              </a:lnSpc>
              <a:spcAft>
                <a:spcPts val="865"/>
              </a:spcAft>
              <a:buFont typeface="Wingdings" panose="05000000000000000000" pitchFamily="2" charset="2"/>
              <a:buChar char="v"/>
            </a:pPr>
            <a:endParaRPr lang="en-IE" sz="2200" dirty="0">
              <a:solidFill>
                <a:srgbClr val="333333"/>
              </a:solidFill>
              <a:effectLst/>
              <a:ea typeface="Times New Roman" panose="02020603050405020304" pitchFamily="18" charset="0"/>
              <a:cs typeface="Times New Roman" panose="02020603050405020304" pitchFamily="18" charset="0"/>
            </a:endParaRPr>
          </a:p>
          <a:p>
            <a:pPr algn="ctr">
              <a:lnSpc>
                <a:spcPct val="107000"/>
              </a:lnSpc>
              <a:spcAft>
                <a:spcPts val="865"/>
              </a:spcAft>
            </a:pPr>
            <a:r>
              <a:rPr lang="en-IE" sz="2200" b="1" dirty="0">
                <a:solidFill>
                  <a:srgbClr val="027354"/>
                </a:solidFill>
                <a:cs typeface="Times New Roman" panose="02020603050405020304" pitchFamily="18" charset="0"/>
              </a:rPr>
              <a:t>Als je zelf geen HRM-expertise in huis hebt, kun je ze inhuren via een advies- of mentorrol. </a:t>
            </a:r>
          </a:p>
        </p:txBody>
      </p:sp>
    </p:spTree>
    <p:extLst>
      <p:ext uri="{BB962C8B-B14F-4D97-AF65-F5344CB8AC3E}">
        <p14:creationId xmlns:p14="http://schemas.microsoft.com/office/powerpoint/2010/main" val="122021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6193744" y="1991096"/>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1125624" y="0"/>
            <a:ext cx="6028211" cy="3945639"/>
          </a:xfrm>
        </p:spPr>
        <p:txBody>
          <a:bodyPr>
            <a:normAutofit/>
          </a:bodyPr>
          <a:lstStyle/>
          <a:p>
            <a:pPr fontAlgn="base"/>
            <a:r>
              <a:rPr lang="en-GB" sz="2800" b="0" i="0" dirty="0" err="1">
                <a:effectLst/>
              </a:rPr>
              <a:t>Wanneer</a:t>
            </a:r>
            <a:r>
              <a:rPr lang="en-GB" sz="2800" b="0" i="0" dirty="0">
                <a:effectLst/>
              </a:rPr>
              <a:t> CSR is ingebed in de mainstream bedrijfsstrategie, wordt het een mechanisme om menselijk potentieel te ontsluiten," aldus de rapporteur. </a:t>
            </a:r>
          </a:p>
          <a:p>
            <a:pPr fontAlgn="base"/>
            <a:r>
              <a:rPr lang="en-GB" sz="1800" b="0" dirty="0">
                <a:effectLst/>
                <a:hlinkClick r:id="rId2">
                  <a:extLst>
                    <a:ext uri="{A12FA001-AC4F-418D-AE19-62706E023703}">
                      <ahyp:hlinkClr xmlns:ahyp="http://schemas.microsoft.com/office/drawing/2018/hyperlinkcolor" val="tx"/>
                    </a:ext>
                  </a:extLst>
                </a:hlinkClick>
              </a:rPr>
              <a:t>Corostrandberg</a:t>
            </a:r>
            <a:endParaRPr lang="en-GB" sz="1800" b="0" dirty="0">
              <a:effectLst/>
            </a:endParaRPr>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697457" y="787087"/>
            <a:ext cx="2613204" cy="1221666"/>
          </a:xfrm>
        </p:spPr>
        <p:txBody>
          <a:bodyPr>
            <a:normAutofit fontScale="92500" lnSpcReduction="10000"/>
          </a:bodyPr>
          <a:lstStyle/>
          <a:p>
            <a:r>
              <a:rPr lang="en-IE"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328599" y="3896079"/>
            <a:ext cx="4034166" cy="1077218"/>
          </a:xfrm>
          <a:prstGeom prst="rect">
            <a:avLst/>
          </a:prstGeom>
          <a:noFill/>
        </p:spPr>
        <p:txBody>
          <a:bodyPr wrap="square" rtlCol="0">
            <a:spAutoFit/>
          </a:bodyPr>
          <a:lstStyle/>
          <a:p>
            <a:pPr algn="ctr"/>
            <a:r>
              <a:rPr lang="en-IE" sz="3200" b="1" dirty="0">
                <a:solidFill>
                  <a:schemeClr val="bg1"/>
                </a:solidFill>
              </a:rPr>
              <a:t>CSR + HR + BS = menselijk potentieel</a:t>
            </a:r>
          </a:p>
        </p:txBody>
      </p:sp>
    </p:spTree>
    <p:extLst>
      <p:ext uri="{BB962C8B-B14F-4D97-AF65-F5344CB8AC3E}">
        <p14:creationId xmlns:p14="http://schemas.microsoft.com/office/powerpoint/2010/main" val="3915053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7F34089BD2A43B0ECCBE96E4BFEAF" ma:contentTypeVersion="17" ma:contentTypeDescription="Create a new document." ma:contentTypeScope="" ma:versionID="cb09c23c7b4860522ed4aa51768b9493">
  <xsd:schema xmlns:xsd="http://www.w3.org/2001/XMLSchema" xmlns:xs="http://www.w3.org/2001/XMLSchema" xmlns:p="http://schemas.microsoft.com/office/2006/metadata/properties" xmlns:ns2="6ffe6071-8b7f-46a5-b620-7d57f59482e1" xmlns:ns3="ad9a41ad-6c46-435a-bcc8-6dac80797802" targetNamespace="http://schemas.microsoft.com/office/2006/metadata/properties" ma:root="true" ma:fieldsID="79d580db1478ac67fcb3cbe9b2ad8aa7" ns2:_="" ns3:_="">
    <xsd:import namespace="6ffe6071-8b7f-46a5-b620-7d57f59482e1"/>
    <xsd:import namespace="ad9a41ad-6c46-435a-bcc8-6dac807978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e6071-8b7f-46a5-b620-7d57f5948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8b9eae-cd2e-4722-8295-e5bedc6613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9a41ad-6c46-435a-bcc8-6dac807978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0d1463-c340-42d6-9084-8952d0938603}" ma:internalName="TaxCatchAll" ma:showField="CatchAllData" ma:web="ad9a41ad-6c46-435a-bcc8-6dac80797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fe6071-8b7f-46a5-b620-7d57f59482e1">
      <Terms xmlns="http://schemas.microsoft.com/office/infopath/2007/PartnerControls"/>
    </lcf76f155ced4ddcb4097134ff3c332f>
    <TaxCatchAll xmlns="ad9a41ad-6c46-435a-bcc8-6dac80797802" xsi:nil="true"/>
  </documentManagement>
</p:properties>
</file>

<file path=customXml/itemProps1.xml><?xml version="1.0" encoding="utf-8"?>
<ds:datastoreItem xmlns:ds="http://schemas.openxmlformats.org/officeDocument/2006/customXml" ds:itemID="{5CB85D33-CF1C-43DB-94E5-A44E3C613984}"/>
</file>

<file path=customXml/itemProps2.xml><?xml version="1.0" encoding="utf-8"?>
<ds:datastoreItem xmlns:ds="http://schemas.openxmlformats.org/officeDocument/2006/customXml" ds:itemID="{708CA217-0651-4ABA-8069-D356F5C18141}">
  <ds:schemaRefs>
    <ds:schemaRef ds:uri="http://schemas.microsoft.com/sharepoint/v3/contenttype/forms"/>
  </ds:schemaRefs>
</ds:datastoreItem>
</file>

<file path=customXml/itemProps3.xml><?xml version="1.0" encoding="utf-8"?>
<ds:datastoreItem xmlns:ds="http://schemas.openxmlformats.org/officeDocument/2006/customXml" ds:itemID="{EBADDFF2-771A-4AD1-8DFD-DA04C89DCE5B}"/>
</file>

<file path=docProps/app.xml><?xml version="1.0" encoding="utf-8"?>
<Properties xmlns="http://schemas.openxmlformats.org/officeDocument/2006/extended-properties" xmlns:vt="http://schemas.openxmlformats.org/officeDocument/2006/docPropsVTypes">
  <TotalTime>0</TotalTime>
  <Words>5767</Words>
  <Application>Microsoft Office PowerPoint</Application>
  <PresentationFormat>Widescreen</PresentationFormat>
  <Paragraphs>254</Paragraphs>
  <Slides>45</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45</vt:i4>
      </vt:variant>
    </vt:vector>
  </HeadingPairs>
  <TitlesOfParts>
    <vt:vector size="57" baseType="lpstr">
      <vt:lpstr>Arial</vt:lpstr>
      <vt:lpstr>Arial</vt:lpstr>
      <vt:lpstr>Calibri</vt:lpstr>
      <vt:lpstr>Calibri Light</vt:lpstr>
      <vt:lpstr>Helvetica Light</vt:lpstr>
      <vt:lpstr>Lato</vt:lpstr>
      <vt:lpstr>Montserrat Light</vt:lpstr>
      <vt:lpstr>Quattrocento Sans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docId:AE1981B00446C11E538801F00454C237</cp:keywords>
  <cp:lastModifiedBy>Fleur Schellekens</cp:lastModifiedBy>
  <cp:revision>239</cp:revision>
  <dcterms:created xsi:type="dcterms:W3CDTF">2019-11-20T14:08:21Z</dcterms:created>
  <dcterms:modified xsi:type="dcterms:W3CDTF">2023-08-10T14:27:55Z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0x01010066F7F34089BD2A43B0ECCBE96E4BFEAF</vt:lpwstr>
  </property>
</Properties>
</file>