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714" r:id="rId4"/>
  </p:sldMasterIdLst>
  <p:notesMasterIdLst>
    <p:notesMasterId r:id="rId51"/>
  </p:notesMasterIdLst>
  <p:sldIdLst>
    <p:sldId id="314" r:id="rId5"/>
    <p:sldId id="6007" r:id="rId6"/>
    <p:sldId id="6008" r:id="rId7"/>
    <p:sldId id="594" r:id="rId8"/>
    <p:sldId id="6003" r:id="rId9"/>
    <p:sldId id="350" r:id="rId10"/>
    <p:sldId id="788" r:id="rId11"/>
    <p:sldId id="312" r:id="rId12"/>
    <p:sldId id="599" r:id="rId13"/>
    <p:sldId id="784" r:id="rId14"/>
    <p:sldId id="786" r:id="rId15"/>
    <p:sldId id="785" r:id="rId16"/>
    <p:sldId id="780" r:id="rId17"/>
    <p:sldId id="278" r:id="rId18"/>
    <p:sldId id="309" r:id="rId19"/>
    <p:sldId id="607" r:id="rId20"/>
    <p:sldId id="596" r:id="rId21"/>
    <p:sldId id="597" r:id="rId22"/>
    <p:sldId id="601" r:id="rId23"/>
    <p:sldId id="603" r:id="rId24"/>
    <p:sldId id="606" r:id="rId25"/>
    <p:sldId id="605" r:id="rId26"/>
    <p:sldId id="602" r:id="rId27"/>
    <p:sldId id="604" r:id="rId28"/>
    <p:sldId id="598" r:id="rId29"/>
    <p:sldId id="600" r:id="rId30"/>
    <p:sldId id="649" r:id="rId31"/>
    <p:sldId id="623" r:id="rId32"/>
    <p:sldId id="729" r:id="rId33"/>
    <p:sldId id="611" r:id="rId34"/>
    <p:sldId id="775" r:id="rId35"/>
    <p:sldId id="728" r:id="rId36"/>
    <p:sldId id="777" r:id="rId37"/>
    <p:sldId id="662" r:id="rId38"/>
    <p:sldId id="659" r:id="rId39"/>
    <p:sldId id="726" r:id="rId40"/>
    <p:sldId id="661" r:id="rId41"/>
    <p:sldId id="723" r:id="rId42"/>
    <p:sldId id="787" r:id="rId43"/>
    <p:sldId id="720" r:id="rId44"/>
    <p:sldId id="778" r:id="rId45"/>
    <p:sldId id="609" r:id="rId46"/>
    <p:sldId id="612" r:id="rId47"/>
    <p:sldId id="6006" r:id="rId48"/>
    <p:sldId id="595" r:id="rId49"/>
    <p:sldId id="67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631"/>
    <a:srgbClr val="D0756E"/>
    <a:srgbClr val="027354"/>
    <a:srgbClr val="C55A11"/>
    <a:srgbClr val="262626"/>
    <a:srgbClr val="EBC2BF"/>
    <a:srgbClr val="F29E38"/>
    <a:srgbClr val="40B894"/>
    <a:srgbClr val="F7C07D"/>
    <a:srgbClr val="D63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DDFF2D-F1D8-4458-8685-3D0D5D19E7FE}" v="1" dt="2023-08-10T14:27:33.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78" autoAdjust="0"/>
    <p:restoredTop sz="94729"/>
  </p:normalViewPr>
  <p:slideViewPr>
    <p:cSldViewPr snapToGrid="0" snapToObjects="1">
      <p:cViewPr varScale="1">
        <p:scale>
          <a:sx n="106" d="100"/>
          <a:sy n="106" d="100"/>
        </p:scale>
        <p:origin x="144" y="198"/>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Schellekens" userId="2cd99c82-6588-4c77-a7b6-6a526640a48f" providerId="ADAL" clId="{E3DDFF2D-F1D8-4458-8685-3D0D5D19E7FE}"/>
    <pc:docChg chg="addSld delSld modSld">
      <pc:chgData name="Fleur Schellekens" userId="2cd99c82-6588-4c77-a7b6-6a526640a48f" providerId="ADAL" clId="{E3DDFF2D-F1D8-4458-8685-3D0D5D19E7FE}" dt="2023-08-10T14:27:37.383" v="2" actId="47"/>
      <pc:docMkLst>
        <pc:docMk/>
      </pc:docMkLst>
      <pc:sldChg chg="del">
        <pc:chgData name="Fleur Schellekens" userId="2cd99c82-6588-4c77-a7b6-6a526640a48f" providerId="ADAL" clId="{E3DDFF2D-F1D8-4458-8685-3D0D5D19E7FE}" dt="2023-08-10T14:27:35.444" v="1" actId="47"/>
        <pc:sldMkLst>
          <pc:docMk/>
          <pc:sldMk cId="855544173" sldId="6004"/>
        </pc:sldMkLst>
      </pc:sldChg>
      <pc:sldChg chg="del">
        <pc:chgData name="Fleur Schellekens" userId="2cd99c82-6588-4c77-a7b6-6a526640a48f" providerId="ADAL" clId="{E3DDFF2D-F1D8-4458-8685-3D0D5D19E7FE}" dt="2023-08-10T14:27:37.383" v="2" actId="47"/>
        <pc:sldMkLst>
          <pc:docMk/>
          <pc:sldMk cId="15471062" sldId="6005"/>
        </pc:sldMkLst>
      </pc:sldChg>
      <pc:sldChg chg="add">
        <pc:chgData name="Fleur Schellekens" userId="2cd99c82-6588-4c77-a7b6-6a526640a48f" providerId="ADAL" clId="{E3DDFF2D-F1D8-4458-8685-3D0D5D19E7FE}" dt="2023-08-10T14:27:33.968" v="0"/>
        <pc:sldMkLst>
          <pc:docMk/>
          <pc:sldMk cId="2250588888" sldId="6007"/>
        </pc:sldMkLst>
      </pc:sldChg>
      <pc:sldChg chg="add">
        <pc:chgData name="Fleur Schellekens" userId="2cd99c82-6588-4c77-a7b6-6a526640a48f" providerId="ADAL" clId="{E3DDFF2D-F1D8-4458-8685-3D0D5D19E7FE}" dt="2023-08-10T14:27:33.968" v="0"/>
        <pc:sldMkLst>
          <pc:docMk/>
          <pc:sldMk cId="1487761102" sldId="6008"/>
        </pc:sldMkLst>
      </pc:sldChg>
    </pc:docChg>
  </pc:docChgLst>
  <pc:docChgLst>
    <pc:chgData name="Fleur Schellekens" userId="2cd99c82-6588-4c77-a7b6-6a526640a48f" providerId="ADAL" clId="{A8A5D8E9-23ED-4AD4-9462-35897D668523}"/>
    <pc:docChg chg="undo custSel addSld modSld">
      <pc:chgData name="Fleur Schellekens" userId="2cd99c82-6588-4c77-a7b6-6a526640a48f" providerId="ADAL" clId="{A8A5D8E9-23ED-4AD4-9462-35897D668523}" dt="2023-07-12T08:26:24.979" v="54" actId="404"/>
      <pc:docMkLst>
        <pc:docMk/>
      </pc:docMkLst>
      <pc:sldChg chg="modSp mod">
        <pc:chgData name="Fleur Schellekens" userId="2cd99c82-6588-4c77-a7b6-6a526640a48f" providerId="ADAL" clId="{A8A5D8E9-23ED-4AD4-9462-35897D668523}" dt="2023-07-12T08:24:15.525" v="23" actId="404"/>
        <pc:sldMkLst>
          <pc:docMk/>
          <pc:sldMk cId="2915516057" sldId="278"/>
        </pc:sldMkLst>
        <pc:spChg chg="mod">
          <ac:chgData name="Fleur Schellekens" userId="2cd99c82-6588-4c77-a7b6-6a526640a48f" providerId="ADAL" clId="{A8A5D8E9-23ED-4AD4-9462-35897D668523}" dt="2023-07-12T08:24:06.148" v="20" actId="27636"/>
          <ac:spMkLst>
            <pc:docMk/>
            <pc:sldMk cId="2915516057" sldId="278"/>
            <ac:spMk id="2" creationId="{6B098F57-9676-4449-910D-AA833B429BD6}"/>
          </ac:spMkLst>
        </pc:spChg>
        <pc:spChg chg="mod">
          <ac:chgData name="Fleur Schellekens" userId="2cd99c82-6588-4c77-a7b6-6a526640a48f" providerId="ADAL" clId="{A8A5D8E9-23ED-4AD4-9462-35897D668523}" dt="2023-07-12T08:24:15.525" v="23" actId="404"/>
          <ac:spMkLst>
            <pc:docMk/>
            <pc:sldMk cId="2915516057" sldId="278"/>
            <ac:spMk id="3" creationId="{CC6761A0-0742-3742-8267-599A185467C5}"/>
          </ac:spMkLst>
        </pc:spChg>
      </pc:sldChg>
      <pc:sldChg chg="modSp">
        <pc:chgData name="Fleur Schellekens" userId="2cd99c82-6588-4c77-a7b6-6a526640a48f" providerId="ADAL" clId="{A8A5D8E9-23ED-4AD4-9462-35897D668523}" dt="2023-07-12T08:22:59.532" v="11"/>
        <pc:sldMkLst>
          <pc:docMk/>
          <pc:sldMk cId="1873481461" sldId="309"/>
        </pc:sldMkLst>
        <pc:spChg chg="mod">
          <ac:chgData name="Fleur Schellekens" userId="2cd99c82-6588-4c77-a7b6-6a526640a48f" providerId="ADAL" clId="{A8A5D8E9-23ED-4AD4-9462-35897D668523}" dt="2023-07-12T08:22:59.532" v="11"/>
          <ac:spMkLst>
            <pc:docMk/>
            <pc:sldMk cId="1873481461" sldId="309"/>
            <ac:spMk id="5" creationId="{DAE64B60-648D-8843-845C-908DBD1246CB}"/>
          </ac:spMkLst>
        </pc:spChg>
      </pc:sldChg>
      <pc:sldChg chg="modSp">
        <pc:chgData name="Fleur Schellekens" userId="2cd99c82-6588-4c77-a7b6-6a526640a48f" providerId="ADAL" clId="{A8A5D8E9-23ED-4AD4-9462-35897D668523}" dt="2023-07-12T08:22:59.532" v="11"/>
        <pc:sldMkLst>
          <pc:docMk/>
          <pc:sldMk cId="859963988" sldId="312"/>
        </pc:sldMkLst>
        <pc:spChg chg="mod">
          <ac:chgData name="Fleur Schellekens" userId="2cd99c82-6588-4c77-a7b6-6a526640a48f" providerId="ADAL" clId="{A8A5D8E9-23ED-4AD4-9462-35897D668523}" dt="2023-07-12T08:22:59.532" v="11"/>
          <ac:spMkLst>
            <pc:docMk/>
            <pc:sldMk cId="859963988" sldId="312"/>
            <ac:spMk id="2" creationId="{49BDF026-537D-0144-913D-978CC5012820}"/>
          </ac:spMkLst>
        </pc:spChg>
        <pc:spChg chg="mod">
          <ac:chgData name="Fleur Schellekens" userId="2cd99c82-6588-4c77-a7b6-6a526640a48f" providerId="ADAL" clId="{A8A5D8E9-23ED-4AD4-9462-35897D668523}" dt="2023-07-12T08:22:59.532" v="11"/>
          <ac:spMkLst>
            <pc:docMk/>
            <pc:sldMk cId="859963988" sldId="312"/>
            <ac:spMk id="3" creationId="{F7070EF5-0A5E-EF43-BEC1-240D0919425E}"/>
          </ac:spMkLst>
        </pc:spChg>
      </pc:sldChg>
      <pc:sldChg chg="modSp">
        <pc:chgData name="Fleur Schellekens" userId="2cd99c82-6588-4c77-a7b6-6a526640a48f" providerId="ADAL" clId="{A8A5D8E9-23ED-4AD4-9462-35897D668523}" dt="2023-07-12T08:22:59.532" v="11"/>
        <pc:sldMkLst>
          <pc:docMk/>
          <pc:sldMk cId="2008895792" sldId="314"/>
        </pc:sldMkLst>
        <pc:spChg chg="mod">
          <ac:chgData name="Fleur Schellekens" userId="2cd99c82-6588-4c77-a7b6-6a526640a48f" providerId="ADAL" clId="{A8A5D8E9-23ED-4AD4-9462-35897D668523}" dt="2023-07-12T08:22:59.532" v="11"/>
          <ac:spMkLst>
            <pc:docMk/>
            <pc:sldMk cId="2008895792" sldId="314"/>
            <ac:spMk id="3" creationId="{42258E5D-3079-CA48-BB5E-38898CB06CBF}"/>
          </ac:spMkLst>
        </pc:spChg>
      </pc:sldChg>
      <pc:sldChg chg="modSp mod">
        <pc:chgData name="Fleur Schellekens" userId="2cd99c82-6588-4c77-a7b6-6a526640a48f" providerId="ADAL" clId="{A8A5D8E9-23ED-4AD4-9462-35897D668523}" dt="2023-07-12T08:23:49.420" v="14" actId="404"/>
        <pc:sldMkLst>
          <pc:docMk/>
          <pc:sldMk cId="1214372475" sldId="350"/>
        </pc:sldMkLst>
        <pc:spChg chg="mod">
          <ac:chgData name="Fleur Schellekens" userId="2cd99c82-6588-4c77-a7b6-6a526640a48f" providerId="ADAL" clId="{A8A5D8E9-23ED-4AD4-9462-35897D668523}" dt="2023-07-12T08:23:49.420" v="14" actId="404"/>
          <ac:spMkLst>
            <pc:docMk/>
            <pc:sldMk cId="1214372475" sldId="350"/>
            <ac:spMk id="2" creationId="{AEA2493B-D530-B72B-C1DF-7A3828AB1E74}"/>
          </ac:spMkLst>
        </pc:spChg>
        <pc:spChg chg="mod">
          <ac:chgData name="Fleur Schellekens" userId="2cd99c82-6588-4c77-a7b6-6a526640a48f" providerId="ADAL" clId="{A8A5D8E9-23ED-4AD4-9462-35897D668523}" dt="2023-07-12T08:23:47.172" v="13" actId="404"/>
          <ac:spMkLst>
            <pc:docMk/>
            <pc:sldMk cId="1214372475" sldId="350"/>
            <ac:spMk id="5" creationId="{DAE64B60-648D-8843-845C-908DBD1246CB}"/>
          </ac:spMkLst>
        </pc:spChg>
      </pc:sldChg>
      <pc:sldChg chg="modSp mod">
        <pc:chgData name="Fleur Schellekens" userId="2cd99c82-6588-4c77-a7b6-6a526640a48f" providerId="ADAL" clId="{A8A5D8E9-23ED-4AD4-9462-35897D668523}" dt="2023-07-12T08:23:42.397" v="12" actId="404"/>
        <pc:sldMkLst>
          <pc:docMk/>
          <pc:sldMk cId="2566540508" sldId="594"/>
        </pc:sldMkLst>
        <pc:spChg chg="mod">
          <ac:chgData name="Fleur Schellekens" userId="2cd99c82-6588-4c77-a7b6-6a526640a48f" providerId="ADAL" clId="{A8A5D8E9-23ED-4AD4-9462-35897D668523}" dt="2023-07-12T08:22:42.729" v="1" actId="27636"/>
          <ac:spMkLst>
            <pc:docMk/>
            <pc:sldMk cId="2566540508" sldId="594"/>
            <ac:spMk id="14" creationId="{E942772C-2CAA-B744-9AAF-4932BF650AA2}"/>
          </ac:spMkLst>
        </pc:spChg>
        <pc:spChg chg="mod">
          <ac:chgData name="Fleur Schellekens" userId="2cd99c82-6588-4c77-a7b6-6a526640a48f" providerId="ADAL" clId="{A8A5D8E9-23ED-4AD4-9462-35897D668523}" dt="2023-07-12T08:22:59.532" v="11"/>
          <ac:spMkLst>
            <pc:docMk/>
            <pc:sldMk cId="2566540508" sldId="594"/>
            <ac:spMk id="15" creationId="{34ADB904-3044-9C4C-94CF-90C139D84523}"/>
          </ac:spMkLst>
        </pc:spChg>
        <pc:spChg chg="mod">
          <ac:chgData name="Fleur Schellekens" userId="2cd99c82-6588-4c77-a7b6-6a526640a48f" providerId="ADAL" clId="{A8A5D8E9-23ED-4AD4-9462-35897D668523}" dt="2023-07-12T08:23:42.397" v="12" actId="404"/>
          <ac:spMkLst>
            <pc:docMk/>
            <pc:sldMk cId="2566540508" sldId="594"/>
            <ac:spMk id="18" creationId="{BED4AE2B-9333-484E-A278-E909FEB9E31E}"/>
          </ac:spMkLst>
        </pc:spChg>
        <pc:spChg chg="mod">
          <ac:chgData name="Fleur Schellekens" userId="2cd99c82-6588-4c77-a7b6-6a526640a48f" providerId="ADAL" clId="{A8A5D8E9-23ED-4AD4-9462-35897D668523}" dt="2023-07-12T08:22:59.532" v="11"/>
          <ac:spMkLst>
            <pc:docMk/>
            <pc:sldMk cId="2566540508" sldId="594"/>
            <ac:spMk id="19" creationId="{C3B92892-997F-5748-B68F-D54A1B260FE9}"/>
          </ac:spMkLst>
        </pc:spChg>
        <pc:spChg chg="mod">
          <ac:chgData name="Fleur Schellekens" userId="2cd99c82-6588-4c77-a7b6-6a526640a48f" providerId="ADAL" clId="{A8A5D8E9-23ED-4AD4-9462-35897D668523}" dt="2023-07-12T08:22:59.532" v="11"/>
          <ac:spMkLst>
            <pc:docMk/>
            <pc:sldMk cId="2566540508" sldId="594"/>
            <ac:spMk id="21" creationId="{A4803531-EDEE-8040-B0C9-B35265BB1825}"/>
          </ac:spMkLst>
        </pc:spChg>
      </pc:sldChg>
      <pc:sldChg chg="modSp mod">
        <pc:chgData name="Fleur Schellekens" userId="2cd99c82-6588-4c77-a7b6-6a526640a48f" providerId="ADAL" clId="{A8A5D8E9-23ED-4AD4-9462-35897D668523}" dt="2023-07-12T08:22:59.532" v="11"/>
        <pc:sldMkLst>
          <pc:docMk/>
          <pc:sldMk cId="1643703411" sldId="595"/>
        </pc:sldMkLst>
        <pc:spChg chg="mod">
          <ac:chgData name="Fleur Schellekens" userId="2cd99c82-6588-4c77-a7b6-6a526640a48f" providerId="ADAL" clId="{A8A5D8E9-23ED-4AD4-9462-35897D668523}" dt="2023-07-12T08:22:59.532" v="11"/>
          <ac:spMkLst>
            <pc:docMk/>
            <pc:sldMk cId="1643703411" sldId="595"/>
            <ac:spMk id="22" creationId="{71C059F9-ABC8-C74A-A0B3-EBED32489CE6}"/>
          </ac:spMkLst>
        </pc:spChg>
        <pc:spChg chg="mod">
          <ac:chgData name="Fleur Schellekens" userId="2cd99c82-6588-4c77-a7b6-6a526640a48f" providerId="ADAL" clId="{A8A5D8E9-23ED-4AD4-9462-35897D668523}" dt="2023-07-12T08:22:42.897" v="10" actId="27636"/>
          <ac:spMkLst>
            <pc:docMk/>
            <pc:sldMk cId="1643703411" sldId="595"/>
            <ac:spMk id="23" creationId="{0401A4DD-1902-DF46-ABAD-B9304EC3EA42}"/>
          </ac:spMkLst>
        </pc:spChg>
      </pc:sldChg>
      <pc:sldChg chg="modSp mod">
        <pc:chgData name="Fleur Schellekens" userId="2cd99c82-6588-4c77-a7b6-6a526640a48f" providerId="ADAL" clId="{A8A5D8E9-23ED-4AD4-9462-35897D668523}" dt="2023-07-12T08:24:35.782" v="27" actId="404"/>
        <pc:sldMkLst>
          <pc:docMk/>
          <pc:sldMk cId="373115797" sldId="596"/>
        </pc:sldMkLst>
        <pc:spChg chg="mod">
          <ac:chgData name="Fleur Schellekens" userId="2cd99c82-6588-4c77-a7b6-6a526640a48f" providerId="ADAL" clId="{A8A5D8E9-23ED-4AD4-9462-35897D668523}" dt="2023-07-12T08:22:59.532" v="11"/>
          <ac:spMkLst>
            <pc:docMk/>
            <pc:sldMk cId="373115797" sldId="596"/>
            <ac:spMk id="2" creationId="{D7BD993C-4ECA-EC60-DD63-C87F7FCBA3A4}"/>
          </ac:spMkLst>
        </pc:spChg>
        <pc:spChg chg="mod">
          <ac:chgData name="Fleur Schellekens" userId="2cd99c82-6588-4c77-a7b6-6a526640a48f" providerId="ADAL" clId="{A8A5D8E9-23ED-4AD4-9462-35897D668523}" dt="2023-07-12T08:22:59.532" v="11"/>
          <ac:spMkLst>
            <pc:docMk/>
            <pc:sldMk cId="373115797" sldId="596"/>
            <ac:spMk id="7" creationId="{048F98F2-2617-0698-8802-027664C3A473}"/>
          </ac:spMkLst>
        </pc:spChg>
        <pc:spChg chg="mod">
          <ac:chgData name="Fleur Schellekens" userId="2cd99c82-6588-4c77-a7b6-6a526640a48f" providerId="ADAL" clId="{A8A5D8E9-23ED-4AD4-9462-35897D668523}" dt="2023-07-12T08:22:59.532" v="11"/>
          <ac:spMkLst>
            <pc:docMk/>
            <pc:sldMk cId="373115797" sldId="596"/>
            <ac:spMk id="8" creationId="{A71ED70F-C5D6-809C-572D-A8142DDB3757}"/>
          </ac:spMkLst>
        </pc:spChg>
        <pc:spChg chg="mod">
          <ac:chgData name="Fleur Schellekens" userId="2cd99c82-6588-4c77-a7b6-6a526640a48f" providerId="ADAL" clId="{A8A5D8E9-23ED-4AD4-9462-35897D668523}" dt="2023-07-12T08:24:35.782" v="27" actId="404"/>
          <ac:spMkLst>
            <pc:docMk/>
            <pc:sldMk cId="373115797" sldId="596"/>
            <ac:spMk id="9" creationId="{6B8908E7-7743-7185-37C8-A0602FFBBE98}"/>
          </ac:spMkLst>
        </pc:spChg>
        <pc:spChg chg="mod">
          <ac:chgData name="Fleur Schellekens" userId="2cd99c82-6588-4c77-a7b6-6a526640a48f" providerId="ADAL" clId="{A8A5D8E9-23ED-4AD4-9462-35897D668523}" dt="2023-07-12T08:24:35.782" v="27" actId="404"/>
          <ac:spMkLst>
            <pc:docMk/>
            <pc:sldMk cId="373115797" sldId="596"/>
            <ac:spMk id="10" creationId="{E55C82F6-35A9-A2E9-F90D-894AC3B4367D}"/>
          </ac:spMkLst>
        </pc:spChg>
        <pc:spChg chg="mod">
          <ac:chgData name="Fleur Schellekens" userId="2cd99c82-6588-4c77-a7b6-6a526640a48f" providerId="ADAL" clId="{A8A5D8E9-23ED-4AD4-9462-35897D668523}" dt="2023-07-12T08:24:35.782" v="27" actId="404"/>
          <ac:spMkLst>
            <pc:docMk/>
            <pc:sldMk cId="373115797" sldId="596"/>
            <ac:spMk id="11" creationId="{C76C00E6-A348-38D4-E467-14B1DD5B0EFC}"/>
          </ac:spMkLst>
        </pc:spChg>
      </pc:sldChg>
      <pc:sldChg chg="modSp mod">
        <pc:chgData name="Fleur Schellekens" userId="2cd99c82-6588-4c77-a7b6-6a526640a48f" providerId="ADAL" clId="{A8A5D8E9-23ED-4AD4-9462-35897D668523}" dt="2023-07-12T08:24:44.001" v="29" actId="404"/>
        <pc:sldMkLst>
          <pc:docMk/>
          <pc:sldMk cId="1973054052" sldId="597"/>
        </pc:sldMkLst>
        <pc:spChg chg="mod">
          <ac:chgData name="Fleur Schellekens" userId="2cd99c82-6588-4c77-a7b6-6a526640a48f" providerId="ADAL" clId="{A8A5D8E9-23ED-4AD4-9462-35897D668523}" dt="2023-07-12T08:24:44.001" v="29" actId="404"/>
          <ac:spMkLst>
            <pc:docMk/>
            <pc:sldMk cId="1973054052" sldId="597"/>
            <ac:spMk id="4" creationId="{E02ECF5E-C156-8CAA-CA1E-65C03C9CC24E}"/>
          </ac:spMkLst>
        </pc:spChg>
        <pc:spChg chg="mod">
          <ac:chgData name="Fleur Schellekens" userId="2cd99c82-6588-4c77-a7b6-6a526640a48f" providerId="ADAL" clId="{A8A5D8E9-23ED-4AD4-9462-35897D668523}" dt="2023-07-12T08:24:44.001" v="29" actId="404"/>
          <ac:spMkLst>
            <pc:docMk/>
            <pc:sldMk cId="1973054052" sldId="597"/>
            <ac:spMk id="8" creationId="{1DF238BC-DE2B-8C30-8FF0-63D074CB1AFB}"/>
          </ac:spMkLst>
        </pc:spChg>
        <pc:spChg chg="mod">
          <ac:chgData name="Fleur Schellekens" userId="2cd99c82-6588-4c77-a7b6-6a526640a48f" providerId="ADAL" clId="{A8A5D8E9-23ED-4AD4-9462-35897D668523}" dt="2023-07-12T08:24:44.001" v="29" actId="404"/>
          <ac:spMkLst>
            <pc:docMk/>
            <pc:sldMk cId="1973054052" sldId="597"/>
            <ac:spMk id="9" creationId="{21C4820D-F422-278E-D66A-D4ED8BE10E9D}"/>
          </ac:spMkLst>
        </pc:spChg>
      </pc:sldChg>
      <pc:sldChg chg="modSp">
        <pc:chgData name="Fleur Schellekens" userId="2cd99c82-6588-4c77-a7b6-6a526640a48f" providerId="ADAL" clId="{A8A5D8E9-23ED-4AD4-9462-35897D668523}" dt="2023-07-12T08:22:59.532" v="11"/>
        <pc:sldMkLst>
          <pc:docMk/>
          <pc:sldMk cId="893360563" sldId="598"/>
        </pc:sldMkLst>
        <pc:spChg chg="mod">
          <ac:chgData name="Fleur Schellekens" userId="2cd99c82-6588-4c77-a7b6-6a526640a48f" providerId="ADAL" clId="{A8A5D8E9-23ED-4AD4-9462-35897D668523}" dt="2023-07-12T08:22:59.532" v="11"/>
          <ac:spMkLst>
            <pc:docMk/>
            <pc:sldMk cId="893360563" sldId="598"/>
            <ac:spMk id="6" creationId="{C783FABE-2BA8-A21E-3C84-D5A0C2A6ADE2}"/>
          </ac:spMkLst>
        </pc:spChg>
      </pc:sldChg>
      <pc:sldChg chg="modSp">
        <pc:chgData name="Fleur Schellekens" userId="2cd99c82-6588-4c77-a7b6-6a526640a48f" providerId="ADAL" clId="{A8A5D8E9-23ED-4AD4-9462-35897D668523}" dt="2023-07-12T08:22:59.532" v="11"/>
        <pc:sldMkLst>
          <pc:docMk/>
          <pc:sldMk cId="2991117716" sldId="599"/>
        </pc:sldMkLst>
        <pc:spChg chg="mod">
          <ac:chgData name="Fleur Schellekens" userId="2cd99c82-6588-4c77-a7b6-6a526640a48f" providerId="ADAL" clId="{A8A5D8E9-23ED-4AD4-9462-35897D668523}" dt="2023-07-12T08:22:59.532" v="11"/>
          <ac:spMkLst>
            <pc:docMk/>
            <pc:sldMk cId="2991117716" sldId="599"/>
            <ac:spMk id="3" creationId="{390E0C03-3B36-33A4-2A75-DA7213EA350C}"/>
          </ac:spMkLst>
        </pc:spChg>
      </pc:sldChg>
      <pc:sldChg chg="modSp mod">
        <pc:chgData name="Fleur Schellekens" userId="2cd99c82-6588-4c77-a7b6-6a526640a48f" providerId="ADAL" clId="{A8A5D8E9-23ED-4AD4-9462-35897D668523}" dt="2023-07-12T08:22:59.532" v="11"/>
        <pc:sldMkLst>
          <pc:docMk/>
          <pc:sldMk cId="615874764" sldId="600"/>
        </pc:sldMkLst>
        <pc:spChg chg="mod">
          <ac:chgData name="Fleur Schellekens" userId="2cd99c82-6588-4c77-a7b6-6a526640a48f" providerId="ADAL" clId="{A8A5D8E9-23ED-4AD4-9462-35897D668523}" dt="2023-07-12T08:22:59.532" v="11"/>
          <ac:spMkLst>
            <pc:docMk/>
            <pc:sldMk cId="615874764" sldId="600"/>
            <ac:spMk id="4" creationId="{CAFF0FB0-355F-A7A9-4328-D74F7070A859}"/>
          </ac:spMkLst>
        </pc:spChg>
      </pc:sldChg>
      <pc:sldChg chg="modSp mod">
        <pc:chgData name="Fleur Schellekens" userId="2cd99c82-6588-4c77-a7b6-6a526640a48f" providerId="ADAL" clId="{A8A5D8E9-23ED-4AD4-9462-35897D668523}" dt="2023-07-12T08:24:51.060" v="33" actId="403"/>
        <pc:sldMkLst>
          <pc:docMk/>
          <pc:sldMk cId="2692779876" sldId="601"/>
        </pc:sldMkLst>
        <pc:spChg chg="mod">
          <ac:chgData name="Fleur Schellekens" userId="2cd99c82-6588-4c77-a7b6-6a526640a48f" providerId="ADAL" clId="{A8A5D8E9-23ED-4AD4-9462-35897D668523}" dt="2023-07-12T08:22:59.532" v="11"/>
          <ac:spMkLst>
            <pc:docMk/>
            <pc:sldMk cId="2692779876" sldId="601"/>
            <ac:spMk id="6" creationId="{046C2E7C-28AA-44F4-7FE9-247B30D8D0FA}"/>
          </ac:spMkLst>
        </pc:spChg>
        <pc:spChg chg="mod">
          <ac:chgData name="Fleur Schellekens" userId="2cd99c82-6588-4c77-a7b6-6a526640a48f" providerId="ADAL" clId="{A8A5D8E9-23ED-4AD4-9462-35897D668523}" dt="2023-07-12T08:24:51.060" v="33" actId="403"/>
          <ac:spMkLst>
            <pc:docMk/>
            <pc:sldMk cId="2692779876" sldId="601"/>
            <ac:spMk id="8" creationId="{115D6EA5-9F96-5DB4-B8D7-86D60574D822}"/>
          </ac:spMkLst>
        </pc:spChg>
        <pc:spChg chg="mod">
          <ac:chgData name="Fleur Schellekens" userId="2cd99c82-6588-4c77-a7b6-6a526640a48f" providerId="ADAL" clId="{A8A5D8E9-23ED-4AD4-9462-35897D668523}" dt="2023-07-12T08:24:51.060" v="33" actId="403"/>
          <ac:spMkLst>
            <pc:docMk/>
            <pc:sldMk cId="2692779876" sldId="601"/>
            <ac:spMk id="11" creationId="{69837B2E-9E55-CCFF-4727-8DB2A8D3367E}"/>
          </ac:spMkLst>
        </pc:spChg>
        <pc:spChg chg="mod">
          <ac:chgData name="Fleur Schellekens" userId="2cd99c82-6588-4c77-a7b6-6a526640a48f" providerId="ADAL" clId="{A8A5D8E9-23ED-4AD4-9462-35897D668523}" dt="2023-07-12T08:24:51.060" v="33" actId="403"/>
          <ac:spMkLst>
            <pc:docMk/>
            <pc:sldMk cId="2692779876" sldId="601"/>
            <ac:spMk id="12" creationId="{3F24E64C-2053-2C10-308C-17412F8A1CFC}"/>
          </ac:spMkLst>
        </pc:spChg>
        <pc:spChg chg="mod">
          <ac:chgData name="Fleur Schellekens" userId="2cd99c82-6588-4c77-a7b6-6a526640a48f" providerId="ADAL" clId="{A8A5D8E9-23ED-4AD4-9462-35897D668523}" dt="2023-07-12T08:24:51.060" v="33" actId="403"/>
          <ac:spMkLst>
            <pc:docMk/>
            <pc:sldMk cId="2692779876" sldId="601"/>
            <ac:spMk id="13" creationId="{81B01F2D-779C-393E-E8A3-81E0D25B38D5}"/>
          </ac:spMkLst>
        </pc:spChg>
        <pc:spChg chg="mod">
          <ac:chgData name="Fleur Schellekens" userId="2cd99c82-6588-4c77-a7b6-6a526640a48f" providerId="ADAL" clId="{A8A5D8E9-23ED-4AD4-9462-35897D668523}" dt="2023-07-12T08:24:51.060" v="33" actId="403"/>
          <ac:spMkLst>
            <pc:docMk/>
            <pc:sldMk cId="2692779876" sldId="601"/>
            <ac:spMk id="14" creationId="{8C0EB385-72DE-27C4-710C-41932035E875}"/>
          </ac:spMkLst>
        </pc:spChg>
        <pc:spChg chg="mod">
          <ac:chgData name="Fleur Schellekens" userId="2cd99c82-6588-4c77-a7b6-6a526640a48f" providerId="ADAL" clId="{A8A5D8E9-23ED-4AD4-9462-35897D668523}" dt="2023-07-12T08:24:51.060" v="33" actId="403"/>
          <ac:spMkLst>
            <pc:docMk/>
            <pc:sldMk cId="2692779876" sldId="601"/>
            <ac:spMk id="15" creationId="{01512431-95CA-6D2A-7A74-C763A6176741}"/>
          </ac:spMkLst>
        </pc:spChg>
      </pc:sldChg>
      <pc:sldChg chg="modSp mod">
        <pc:chgData name="Fleur Schellekens" userId="2cd99c82-6588-4c77-a7b6-6a526640a48f" providerId="ADAL" clId="{A8A5D8E9-23ED-4AD4-9462-35897D668523}" dt="2023-07-12T08:25:15.636" v="40" actId="1076"/>
        <pc:sldMkLst>
          <pc:docMk/>
          <pc:sldMk cId="3636292738" sldId="602"/>
        </pc:sldMkLst>
        <pc:spChg chg="mod">
          <ac:chgData name="Fleur Schellekens" userId="2cd99c82-6588-4c77-a7b6-6a526640a48f" providerId="ADAL" clId="{A8A5D8E9-23ED-4AD4-9462-35897D668523}" dt="2023-07-12T08:22:59.532" v="11"/>
          <ac:spMkLst>
            <pc:docMk/>
            <pc:sldMk cId="3636292738" sldId="602"/>
            <ac:spMk id="5" creationId="{C30FB364-4196-3000-7B73-A0B2C2B97963}"/>
          </ac:spMkLst>
        </pc:spChg>
        <pc:spChg chg="mod">
          <ac:chgData name="Fleur Schellekens" userId="2cd99c82-6588-4c77-a7b6-6a526640a48f" providerId="ADAL" clId="{A8A5D8E9-23ED-4AD4-9462-35897D668523}" dt="2023-07-12T08:25:10.234" v="38" actId="404"/>
          <ac:spMkLst>
            <pc:docMk/>
            <pc:sldMk cId="3636292738" sldId="602"/>
            <ac:spMk id="6" creationId="{EE405A13-8429-4D53-0CF6-72B50DEDE510}"/>
          </ac:spMkLst>
        </pc:spChg>
        <pc:spChg chg="mod">
          <ac:chgData name="Fleur Schellekens" userId="2cd99c82-6588-4c77-a7b6-6a526640a48f" providerId="ADAL" clId="{A8A5D8E9-23ED-4AD4-9462-35897D668523}" dt="2023-07-12T08:25:15.636" v="40" actId="1076"/>
          <ac:spMkLst>
            <pc:docMk/>
            <pc:sldMk cId="3636292738" sldId="602"/>
            <ac:spMk id="9" creationId="{E9487DDB-62EB-4673-5567-C8A34646AF4A}"/>
          </ac:spMkLst>
        </pc:spChg>
      </pc:sldChg>
      <pc:sldChg chg="modSp mod">
        <pc:chgData name="Fleur Schellekens" userId="2cd99c82-6588-4c77-a7b6-6a526640a48f" providerId="ADAL" clId="{A8A5D8E9-23ED-4AD4-9462-35897D668523}" dt="2023-07-12T08:24:54.596" v="34" actId="404"/>
        <pc:sldMkLst>
          <pc:docMk/>
          <pc:sldMk cId="3399657796" sldId="603"/>
        </pc:sldMkLst>
        <pc:spChg chg="mod">
          <ac:chgData name="Fleur Schellekens" userId="2cd99c82-6588-4c77-a7b6-6a526640a48f" providerId="ADAL" clId="{A8A5D8E9-23ED-4AD4-9462-35897D668523}" dt="2023-07-12T08:22:59.532" v="11"/>
          <ac:spMkLst>
            <pc:docMk/>
            <pc:sldMk cId="3399657796" sldId="603"/>
            <ac:spMk id="2" creationId="{3BA59E23-9DFE-E1DC-D8CC-22D913DBCFA1}"/>
          </ac:spMkLst>
        </pc:spChg>
        <pc:spChg chg="mod">
          <ac:chgData name="Fleur Schellekens" userId="2cd99c82-6588-4c77-a7b6-6a526640a48f" providerId="ADAL" clId="{A8A5D8E9-23ED-4AD4-9462-35897D668523}" dt="2023-07-12T08:24:54.596" v="34" actId="404"/>
          <ac:spMkLst>
            <pc:docMk/>
            <pc:sldMk cId="3399657796" sldId="603"/>
            <ac:spMk id="3" creationId="{5EE5B5C1-5616-C2A0-2D9C-241819B11B84}"/>
          </ac:spMkLst>
        </pc:spChg>
      </pc:sldChg>
      <pc:sldChg chg="modSp mod">
        <pc:chgData name="Fleur Schellekens" userId="2cd99c82-6588-4c77-a7b6-6a526640a48f" providerId="ADAL" clId="{A8A5D8E9-23ED-4AD4-9462-35897D668523}" dt="2023-07-12T08:25:29.772" v="43" actId="255"/>
        <pc:sldMkLst>
          <pc:docMk/>
          <pc:sldMk cId="677467912" sldId="604"/>
        </pc:sldMkLst>
        <pc:spChg chg="mod">
          <ac:chgData name="Fleur Schellekens" userId="2cd99c82-6588-4c77-a7b6-6a526640a48f" providerId="ADAL" clId="{A8A5D8E9-23ED-4AD4-9462-35897D668523}" dt="2023-07-12T08:25:29.772" v="43" actId="255"/>
          <ac:spMkLst>
            <pc:docMk/>
            <pc:sldMk cId="677467912" sldId="604"/>
            <ac:spMk id="4" creationId="{C800C984-123D-CFA1-0E09-E905BB532FEB}"/>
          </ac:spMkLst>
        </pc:spChg>
      </pc:sldChg>
      <pc:sldChg chg="modSp mod">
        <pc:chgData name="Fleur Schellekens" userId="2cd99c82-6588-4c77-a7b6-6a526640a48f" providerId="ADAL" clId="{A8A5D8E9-23ED-4AD4-9462-35897D668523}" dt="2023-07-12T08:25:05.627" v="37" actId="1076"/>
        <pc:sldMkLst>
          <pc:docMk/>
          <pc:sldMk cId="2389095437" sldId="605"/>
        </pc:sldMkLst>
        <pc:spChg chg="mod">
          <ac:chgData name="Fleur Schellekens" userId="2cd99c82-6588-4c77-a7b6-6a526640a48f" providerId="ADAL" clId="{A8A5D8E9-23ED-4AD4-9462-35897D668523}" dt="2023-07-12T08:22:59.532" v="11"/>
          <ac:spMkLst>
            <pc:docMk/>
            <pc:sldMk cId="2389095437" sldId="605"/>
            <ac:spMk id="5" creationId="{0A3645B0-DA20-0B09-BD5A-6D36B68052FF}"/>
          </ac:spMkLst>
        </pc:spChg>
        <pc:spChg chg="mod">
          <ac:chgData name="Fleur Schellekens" userId="2cd99c82-6588-4c77-a7b6-6a526640a48f" providerId="ADAL" clId="{A8A5D8E9-23ED-4AD4-9462-35897D668523}" dt="2023-07-12T08:25:02.744" v="36" actId="404"/>
          <ac:spMkLst>
            <pc:docMk/>
            <pc:sldMk cId="2389095437" sldId="605"/>
            <ac:spMk id="6" creationId="{2708F810-70C8-5B28-F797-44C85D0555A4}"/>
          </ac:spMkLst>
        </pc:spChg>
        <pc:spChg chg="mod">
          <ac:chgData name="Fleur Schellekens" userId="2cd99c82-6588-4c77-a7b6-6a526640a48f" providerId="ADAL" clId="{A8A5D8E9-23ED-4AD4-9462-35897D668523}" dt="2023-07-12T08:25:05.627" v="37" actId="1076"/>
          <ac:spMkLst>
            <pc:docMk/>
            <pc:sldMk cId="2389095437" sldId="605"/>
            <ac:spMk id="7" creationId="{781A94DB-E583-C0B1-C1A1-3FDC714D31E1}"/>
          </ac:spMkLst>
        </pc:spChg>
      </pc:sldChg>
      <pc:sldChg chg="modSp mod">
        <pc:chgData name="Fleur Schellekens" userId="2cd99c82-6588-4c77-a7b6-6a526640a48f" providerId="ADAL" clId="{A8A5D8E9-23ED-4AD4-9462-35897D668523}" dt="2023-07-12T08:24:59.434" v="35" actId="1076"/>
        <pc:sldMkLst>
          <pc:docMk/>
          <pc:sldMk cId="1774158067" sldId="606"/>
        </pc:sldMkLst>
        <pc:spChg chg="mod">
          <ac:chgData name="Fleur Schellekens" userId="2cd99c82-6588-4c77-a7b6-6a526640a48f" providerId="ADAL" clId="{A8A5D8E9-23ED-4AD4-9462-35897D668523}" dt="2023-07-12T08:22:59.532" v="11"/>
          <ac:spMkLst>
            <pc:docMk/>
            <pc:sldMk cId="1774158067" sldId="606"/>
            <ac:spMk id="5" creationId="{0A3645B0-DA20-0B09-BD5A-6D36B68052FF}"/>
          </ac:spMkLst>
        </pc:spChg>
        <pc:spChg chg="mod">
          <ac:chgData name="Fleur Schellekens" userId="2cd99c82-6588-4c77-a7b6-6a526640a48f" providerId="ADAL" clId="{A8A5D8E9-23ED-4AD4-9462-35897D668523}" dt="2023-07-12T08:22:59.532" v="11"/>
          <ac:spMkLst>
            <pc:docMk/>
            <pc:sldMk cId="1774158067" sldId="606"/>
            <ac:spMk id="6" creationId="{2708F810-70C8-5B28-F797-44C85D0555A4}"/>
          </ac:spMkLst>
        </pc:spChg>
        <pc:spChg chg="mod">
          <ac:chgData name="Fleur Schellekens" userId="2cd99c82-6588-4c77-a7b6-6a526640a48f" providerId="ADAL" clId="{A8A5D8E9-23ED-4AD4-9462-35897D668523}" dt="2023-07-12T08:24:59.434" v="35" actId="1076"/>
          <ac:spMkLst>
            <pc:docMk/>
            <pc:sldMk cId="1774158067" sldId="606"/>
            <ac:spMk id="7" creationId="{781A94DB-E583-C0B1-C1A1-3FDC714D31E1}"/>
          </ac:spMkLst>
        </pc:spChg>
      </pc:sldChg>
      <pc:sldChg chg="modSp mod">
        <pc:chgData name="Fleur Schellekens" userId="2cd99c82-6588-4c77-a7b6-6a526640a48f" providerId="ADAL" clId="{A8A5D8E9-23ED-4AD4-9462-35897D668523}" dt="2023-07-12T08:24:23.631" v="26" actId="404"/>
        <pc:sldMkLst>
          <pc:docMk/>
          <pc:sldMk cId="3427403635" sldId="607"/>
        </pc:sldMkLst>
        <pc:spChg chg="mod">
          <ac:chgData name="Fleur Schellekens" userId="2cd99c82-6588-4c77-a7b6-6a526640a48f" providerId="ADAL" clId="{A8A5D8E9-23ED-4AD4-9462-35897D668523}" dt="2023-07-12T08:24:23.631" v="26" actId="404"/>
          <ac:spMkLst>
            <pc:docMk/>
            <pc:sldMk cId="3427403635" sldId="607"/>
            <ac:spMk id="3" creationId="{41B99693-EBD2-5368-7D06-2B226B8729D6}"/>
          </ac:spMkLst>
        </pc:spChg>
      </pc:sldChg>
      <pc:sldChg chg="modSp mod">
        <pc:chgData name="Fleur Schellekens" userId="2cd99c82-6588-4c77-a7b6-6a526640a48f" providerId="ADAL" clId="{A8A5D8E9-23ED-4AD4-9462-35897D668523}" dt="2023-07-12T08:26:24.979" v="54" actId="404"/>
        <pc:sldMkLst>
          <pc:docMk/>
          <pc:sldMk cId="1549884106" sldId="609"/>
        </pc:sldMkLst>
        <pc:spChg chg="mod">
          <ac:chgData name="Fleur Schellekens" userId="2cd99c82-6588-4c77-a7b6-6a526640a48f" providerId="ADAL" clId="{A8A5D8E9-23ED-4AD4-9462-35897D668523}" dt="2023-07-12T08:26:24.979" v="54" actId="404"/>
          <ac:spMkLst>
            <pc:docMk/>
            <pc:sldMk cId="1549884106" sldId="609"/>
            <ac:spMk id="5" creationId="{61069C6B-769A-3DE6-B8B0-B6DA77B374C0}"/>
          </ac:spMkLst>
        </pc:spChg>
        <pc:spChg chg="mod">
          <ac:chgData name="Fleur Schellekens" userId="2cd99c82-6588-4c77-a7b6-6a526640a48f" providerId="ADAL" clId="{A8A5D8E9-23ED-4AD4-9462-35897D668523}" dt="2023-07-12T08:26:24.979" v="54" actId="404"/>
          <ac:spMkLst>
            <pc:docMk/>
            <pc:sldMk cId="1549884106" sldId="609"/>
            <ac:spMk id="8" creationId="{C2B4C954-DA16-7EEA-AB13-1BCEA550B143}"/>
          </ac:spMkLst>
        </pc:spChg>
        <pc:spChg chg="mod">
          <ac:chgData name="Fleur Schellekens" userId="2cd99c82-6588-4c77-a7b6-6a526640a48f" providerId="ADAL" clId="{A8A5D8E9-23ED-4AD4-9462-35897D668523}" dt="2023-07-12T08:26:24.979" v="54" actId="404"/>
          <ac:spMkLst>
            <pc:docMk/>
            <pc:sldMk cId="1549884106" sldId="609"/>
            <ac:spMk id="10" creationId="{019E2311-712C-E0C8-5BC2-8B1A8206929B}"/>
          </ac:spMkLst>
        </pc:spChg>
        <pc:spChg chg="mod">
          <ac:chgData name="Fleur Schellekens" userId="2cd99c82-6588-4c77-a7b6-6a526640a48f" providerId="ADAL" clId="{A8A5D8E9-23ED-4AD4-9462-35897D668523}" dt="2023-07-12T08:22:59.532" v="11"/>
          <ac:spMkLst>
            <pc:docMk/>
            <pc:sldMk cId="1549884106" sldId="609"/>
            <ac:spMk id="14" creationId="{0EB95AF0-EDAF-0799-E177-BF0EF582D7E6}"/>
          </ac:spMkLst>
        </pc:spChg>
      </pc:sldChg>
      <pc:sldChg chg="modSp mod">
        <pc:chgData name="Fleur Schellekens" userId="2cd99c82-6588-4c77-a7b6-6a526640a48f" providerId="ADAL" clId="{A8A5D8E9-23ED-4AD4-9462-35897D668523}" dt="2023-07-12T08:25:46.473" v="45" actId="404"/>
        <pc:sldMkLst>
          <pc:docMk/>
          <pc:sldMk cId="2293813484" sldId="611"/>
        </pc:sldMkLst>
        <pc:spChg chg="mod">
          <ac:chgData name="Fleur Schellekens" userId="2cd99c82-6588-4c77-a7b6-6a526640a48f" providerId="ADAL" clId="{A8A5D8E9-23ED-4AD4-9462-35897D668523}" dt="2023-07-12T08:22:59.532" v="11"/>
          <ac:spMkLst>
            <pc:docMk/>
            <pc:sldMk cId="2293813484" sldId="611"/>
            <ac:spMk id="4" creationId="{44BE20C7-A9CC-F133-B724-4596A0C06B1B}"/>
          </ac:spMkLst>
        </pc:spChg>
        <pc:spChg chg="mod">
          <ac:chgData name="Fleur Schellekens" userId="2cd99c82-6588-4c77-a7b6-6a526640a48f" providerId="ADAL" clId="{A8A5D8E9-23ED-4AD4-9462-35897D668523}" dt="2023-07-12T08:25:46.473" v="45" actId="404"/>
          <ac:spMkLst>
            <pc:docMk/>
            <pc:sldMk cId="2293813484" sldId="611"/>
            <ac:spMk id="5" creationId="{E974016D-33B9-9731-576B-DAC6080F8DEA}"/>
          </ac:spMkLst>
        </pc:spChg>
      </pc:sldChg>
      <pc:sldChg chg="modSp">
        <pc:chgData name="Fleur Schellekens" userId="2cd99c82-6588-4c77-a7b6-6a526640a48f" providerId="ADAL" clId="{A8A5D8E9-23ED-4AD4-9462-35897D668523}" dt="2023-07-12T08:22:59.532" v="11"/>
        <pc:sldMkLst>
          <pc:docMk/>
          <pc:sldMk cId="2954700914" sldId="612"/>
        </pc:sldMkLst>
        <pc:spChg chg="mod">
          <ac:chgData name="Fleur Schellekens" userId="2cd99c82-6588-4c77-a7b6-6a526640a48f" providerId="ADAL" clId="{A8A5D8E9-23ED-4AD4-9462-35897D668523}" dt="2023-07-12T08:22:59.532" v="11"/>
          <ac:spMkLst>
            <pc:docMk/>
            <pc:sldMk cId="2954700914" sldId="612"/>
            <ac:spMk id="4" creationId="{6D72BE43-C48C-1BC2-3B88-DF606C0E22A7}"/>
          </ac:spMkLst>
        </pc:spChg>
      </pc:sldChg>
      <pc:sldChg chg="modSp mod">
        <pc:chgData name="Fleur Schellekens" userId="2cd99c82-6588-4c77-a7b6-6a526640a48f" providerId="ADAL" clId="{A8A5D8E9-23ED-4AD4-9462-35897D668523}" dt="2023-07-12T08:25:40.153" v="44" actId="404"/>
        <pc:sldMkLst>
          <pc:docMk/>
          <pc:sldMk cId="2238839146" sldId="623"/>
        </pc:sldMkLst>
        <pc:spChg chg="mod">
          <ac:chgData name="Fleur Schellekens" userId="2cd99c82-6588-4c77-a7b6-6a526640a48f" providerId="ADAL" clId="{A8A5D8E9-23ED-4AD4-9462-35897D668523}" dt="2023-07-12T08:22:59.532" v="11"/>
          <ac:spMkLst>
            <pc:docMk/>
            <pc:sldMk cId="2238839146" sldId="623"/>
            <ac:spMk id="2" creationId="{7C812FD5-8EAF-62A5-FE31-52E5DE4F4603}"/>
          </ac:spMkLst>
        </pc:spChg>
        <pc:spChg chg="mod">
          <ac:chgData name="Fleur Schellekens" userId="2cd99c82-6588-4c77-a7b6-6a526640a48f" providerId="ADAL" clId="{A8A5D8E9-23ED-4AD4-9462-35897D668523}" dt="2023-07-12T08:25:40.153" v="44" actId="404"/>
          <ac:spMkLst>
            <pc:docMk/>
            <pc:sldMk cId="2238839146" sldId="623"/>
            <ac:spMk id="3" creationId="{64A97614-298F-677A-35DF-39FA0ABA5FA7}"/>
          </ac:spMkLst>
        </pc:spChg>
        <pc:spChg chg="mod">
          <ac:chgData name="Fleur Schellekens" userId="2cd99c82-6588-4c77-a7b6-6a526640a48f" providerId="ADAL" clId="{A8A5D8E9-23ED-4AD4-9462-35897D668523}" dt="2023-07-12T08:25:40.153" v="44" actId="404"/>
          <ac:spMkLst>
            <pc:docMk/>
            <pc:sldMk cId="2238839146" sldId="623"/>
            <ac:spMk id="10" creationId="{43B1087C-687F-3364-D4CF-00A079F4418B}"/>
          </ac:spMkLst>
        </pc:spChg>
        <pc:spChg chg="mod">
          <ac:chgData name="Fleur Schellekens" userId="2cd99c82-6588-4c77-a7b6-6a526640a48f" providerId="ADAL" clId="{A8A5D8E9-23ED-4AD4-9462-35897D668523}" dt="2023-07-12T08:25:40.153" v="44" actId="404"/>
          <ac:spMkLst>
            <pc:docMk/>
            <pc:sldMk cId="2238839146" sldId="623"/>
            <ac:spMk id="11" creationId="{E069D899-9585-E2EA-5B8C-2C81151EB1E0}"/>
          </ac:spMkLst>
        </pc:spChg>
      </pc:sldChg>
      <pc:sldChg chg="modSp">
        <pc:chgData name="Fleur Schellekens" userId="2cd99c82-6588-4c77-a7b6-6a526640a48f" providerId="ADAL" clId="{A8A5D8E9-23ED-4AD4-9462-35897D668523}" dt="2023-07-12T08:22:59.532" v="11"/>
        <pc:sldMkLst>
          <pc:docMk/>
          <pc:sldMk cId="796180736" sldId="649"/>
        </pc:sldMkLst>
        <pc:spChg chg="mod">
          <ac:chgData name="Fleur Schellekens" userId="2cd99c82-6588-4c77-a7b6-6a526640a48f" providerId="ADAL" clId="{A8A5D8E9-23ED-4AD4-9462-35897D668523}" dt="2023-07-12T08:22:59.532" v="11"/>
          <ac:spMkLst>
            <pc:docMk/>
            <pc:sldMk cId="796180736" sldId="649"/>
            <ac:spMk id="7" creationId="{835E74D9-2ACE-FD30-F430-DBE3623D7F64}"/>
          </ac:spMkLst>
        </pc:spChg>
      </pc:sldChg>
      <pc:sldChg chg="modSp mod">
        <pc:chgData name="Fleur Schellekens" userId="2cd99c82-6588-4c77-a7b6-6a526640a48f" providerId="ADAL" clId="{A8A5D8E9-23ED-4AD4-9462-35897D668523}" dt="2023-07-12T08:25:58.349" v="47" actId="404"/>
        <pc:sldMkLst>
          <pc:docMk/>
          <pc:sldMk cId="202163261" sldId="659"/>
        </pc:sldMkLst>
        <pc:spChg chg="mod">
          <ac:chgData name="Fleur Schellekens" userId="2cd99c82-6588-4c77-a7b6-6a526640a48f" providerId="ADAL" clId="{A8A5D8E9-23ED-4AD4-9462-35897D668523}" dt="2023-07-12T08:25:58.349" v="47" actId="404"/>
          <ac:spMkLst>
            <pc:docMk/>
            <pc:sldMk cId="202163261" sldId="659"/>
            <ac:spMk id="3" creationId="{D7848632-965B-A2C9-5C05-3C59A033B458}"/>
          </ac:spMkLst>
        </pc:spChg>
      </pc:sldChg>
      <pc:sldChg chg="modSp mod">
        <pc:chgData name="Fleur Schellekens" userId="2cd99c82-6588-4c77-a7b6-6a526640a48f" providerId="ADAL" clId="{A8A5D8E9-23ED-4AD4-9462-35897D668523}" dt="2023-07-12T08:25:54.817" v="46" actId="404"/>
        <pc:sldMkLst>
          <pc:docMk/>
          <pc:sldMk cId="2910500649" sldId="662"/>
        </pc:sldMkLst>
        <pc:spChg chg="mod">
          <ac:chgData name="Fleur Schellekens" userId="2cd99c82-6588-4c77-a7b6-6a526640a48f" providerId="ADAL" clId="{A8A5D8E9-23ED-4AD4-9462-35897D668523}" dt="2023-07-12T08:22:42.831" v="8" actId="27636"/>
          <ac:spMkLst>
            <pc:docMk/>
            <pc:sldMk cId="2910500649" sldId="662"/>
            <ac:spMk id="2" creationId="{2AA9DDE9-EA54-4DDD-2664-AB34C6006F00}"/>
          </ac:spMkLst>
        </pc:spChg>
        <pc:spChg chg="mod">
          <ac:chgData name="Fleur Schellekens" userId="2cd99c82-6588-4c77-a7b6-6a526640a48f" providerId="ADAL" clId="{A8A5D8E9-23ED-4AD4-9462-35897D668523}" dt="2023-07-12T08:25:54.817" v="46" actId="404"/>
          <ac:spMkLst>
            <pc:docMk/>
            <pc:sldMk cId="2910500649" sldId="662"/>
            <ac:spMk id="3" creationId="{95AE165F-5503-938D-4A81-F4490803D3FD}"/>
          </ac:spMkLst>
        </pc:spChg>
      </pc:sldChg>
      <pc:sldChg chg="add">
        <pc:chgData name="Fleur Schellekens" userId="2cd99c82-6588-4c77-a7b6-6a526640a48f" providerId="ADAL" clId="{A8A5D8E9-23ED-4AD4-9462-35897D668523}" dt="2023-07-12T08:22:42.587" v="0"/>
        <pc:sldMkLst>
          <pc:docMk/>
          <pc:sldMk cId="3530562707" sldId="678"/>
        </pc:sldMkLst>
      </pc:sldChg>
      <pc:sldChg chg="modSp mod">
        <pc:chgData name="Fleur Schellekens" userId="2cd99c82-6588-4c77-a7b6-6a526640a48f" providerId="ADAL" clId="{A8A5D8E9-23ED-4AD4-9462-35897D668523}" dt="2023-07-12T08:26:18.836" v="51" actId="404"/>
        <pc:sldMkLst>
          <pc:docMk/>
          <pc:sldMk cId="2503026889" sldId="720"/>
        </pc:sldMkLst>
        <pc:spChg chg="mod">
          <ac:chgData name="Fleur Schellekens" userId="2cd99c82-6588-4c77-a7b6-6a526640a48f" providerId="ADAL" clId="{A8A5D8E9-23ED-4AD4-9462-35897D668523}" dt="2023-07-12T08:26:18.836" v="51" actId="404"/>
          <ac:spMkLst>
            <pc:docMk/>
            <pc:sldMk cId="2503026889" sldId="720"/>
            <ac:spMk id="3" creationId="{717324F8-ED9B-207F-77A7-CB274CF8F3B6}"/>
          </ac:spMkLst>
        </pc:spChg>
      </pc:sldChg>
      <pc:sldChg chg="modSp mod">
        <pc:chgData name="Fleur Schellekens" userId="2cd99c82-6588-4c77-a7b6-6a526640a48f" providerId="ADAL" clId="{A8A5D8E9-23ED-4AD4-9462-35897D668523}" dt="2023-07-12T08:26:15.023" v="50" actId="404"/>
        <pc:sldMkLst>
          <pc:docMk/>
          <pc:sldMk cId="61440346" sldId="723"/>
        </pc:sldMkLst>
        <pc:spChg chg="mod">
          <ac:chgData name="Fleur Schellekens" userId="2cd99c82-6588-4c77-a7b6-6a526640a48f" providerId="ADAL" clId="{A8A5D8E9-23ED-4AD4-9462-35897D668523}" dt="2023-07-12T08:22:59.532" v="11"/>
          <ac:spMkLst>
            <pc:docMk/>
            <pc:sldMk cId="61440346" sldId="723"/>
            <ac:spMk id="4" creationId="{59BA3EC6-7338-B10A-E357-782C03A6DAC2}"/>
          </ac:spMkLst>
        </pc:spChg>
        <pc:spChg chg="mod">
          <ac:chgData name="Fleur Schellekens" userId="2cd99c82-6588-4c77-a7b6-6a526640a48f" providerId="ADAL" clId="{A8A5D8E9-23ED-4AD4-9462-35897D668523}" dt="2023-07-12T08:26:15.023" v="50" actId="404"/>
          <ac:spMkLst>
            <pc:docMk/>
            <pc:sldMk cId="61440346" sldId="723"/>
            <ac:spMk id="5" creationId="{466FF02A-CB4F-4659-824C-53095F28664B}"/>
          </ac:spMkLst>
        </pc:spChg>
      </pc:sldChg>
      <pc:sldChg chg="modSp mod">
        <pc:chgData name="Fleur Schellekens" userId="2cd99c82-6588-4c77-a7b6-6a526640a48f" providerId="ADAL" clId="{A8A5D8E9-23ED-4AD4-9462-35897D668523}" dt="2023-07-12T08:26:09.532" v="49" actId="14100"/>
        <pc:sldMkLst>
          <pc:docMk/>
          <pc:sldMk cId="3230947672" sldId="726"/>
        </pc:sldMkLst>
        <pc:spChg chg="mod">
          <ac:chgData name="Fleur Schellekens" userId="2cd99c82-6588-4c77-a7b6-6a526640a48f" providerId="ADAL" clId="{A8A5D8E9-23ED-4AD4-9462-35897D668523}" dt="2023-07-12T08:26:09.532" v="49" actId="14100"/>
          <ac:spMkLst>
            <pc:docMk/>
            <pc:sldMk cId="3230947672" sldId="726"/>
            <ac:spMk id="4" creationId="{605CD809-2B6C-7D7D-8836-780F5ED310C5}"/>
          </ac:spMkLst>
        </pc:spChg>
      </pc:sldChg>
      <pc:sldChg chg="modSp mod">
        <pc:chgData name="Fleur Schellekens" userId="2cd99c82-6588-4c77-a7b6-6a526640a48f" providerId="ADAL" clId="{A8A5D8E9-23ED-4AD4-9462-35897D668523}" dt="2023-07-12T08:22:59.532" v="11"/>
        <pc:sldMkLst>
          <pc:docMk/>
          <pc:sldMk cId="836756701" sldId="728"/>
        </pc:sldMkLst>
        <pc:spChg chg="mod">
          <ac:chgData name="Fleur Schellekens" userId="2cd99c82-6588-4c77-a7b6-6a526640a48f" providerId="ADAL" clId="{A8A5D8E9-23ED-4AD4-9462-35897D668523}" dt="2023-07-12T08:22:42.813" v="7" actId="27636"/>
          <ac:spMkLst>
            <pc:docMk/>
            <pc:sldMk cId="836756701" sldId="728"/>
            <ac:spMk id="5" creationId="{DA224A8D-9C7C-1B51-A927-C3CD2F0A3264}"/>
          </ac:spMkLst>
        </pc:spChg>
        <pc:spChg chg="mod">
          <ac:chgData name="Fleur Schellekens" userId="2cd99c82-6588-4c77-a7b6-6a526640a48f" providerId="ADAL" clId="{A8A5D8E9-23ED-4AD4-9462-35897D668523}" dt="2023-07-12T08:22:59.532" v="11"/>
          <ac:spMkLst>
            <pc:docMk/>
            <pc:sldMk cId="836756701" sldId="728"/>
            <ac:spMk id="6" creationId="{924731F6-DC73-11FE-4E23-ED9C0F632B1F}"/>
          </ac:spMkLst>
        </pc:spChg>
      </pc:sldChg>
      <pc:sldChg chg="modSp">
        <pc:chgData name="Fleur Schellekens" userId="2cd99c82-6588-4c77-a7b6-6a526640a48f" providerId="ADAL" clId="{A8A5D8E9-23ED-4AD4-9462-35897D668523}" dt="2023-07-12T08:22:59.532" v="11"/>
        <pc:sldMkLst>
          <pc:docMk/>
          <pc:sldMk cId="1394393321" sldId="777"/>
        </pc:sldMkLst>
        <pc:spChg chg="mod">
          <ac:chgData name="Fleur Schellekens" userId="2cd99c82-6588-4c77-a7b6-6a526640a48f" providerId="ADAL" clId="{A8A5D8E9-23ED-4AD4-9462-35897D668523}" dt="2023-07-12T08:22:59.532" v="11"/>
          <ac:spMkLst>
            <pc:docMk/>
            <pc:sldMk cId="1394393321" sldId="777"/>
            <ac:spMk id="3" creationId="{92B6E822-AF68-64EA-3C51-09EB66907A34}"/>
          </ac:spMkLst>
        </pc:spChg>
        <pc:spChg chg="mod">
          <ac:chgData name="Fleur Schellekens" userId="2cd99c82-6588-4c77-a7b6-6a526640a48f" providerId="ADAL" clId="{A8A5D8E9-23ED-4AD4-9462-35897D668523}" dt="2023-07-12T08:22:59.532" v="11"/>
          <ac:spMkLst>
            <pc:docMk/>
            <pc:sldMk cId="1394393321" sldId="777"/>
            <ac:spMk id="8" creationId="{7586CF7C-46DE-959D-CC2F-888C9B1AF738}"/>
          </ac:spMkLst>
        </pc:spChg>
      </pc:sldChg>
      <pc:sldChg chg="modSp mod">
        <pc:chgData name="Fleur Schellekens" userId="2cd99c82-6588-4c77-a7b6-6a526640a48f" providerId="ADAL" clId="{A8A5D8E9-23ED-4AD4-9462-35897D668523}" dt="2023-07-12T08:22:59.532" v="11"/>
        <pc:sldMkLst>
          <pc:docMk/>
          <pc:sldMk cId="762524397" sldId="778"/>
        </pc:sldMkLst>
        <pc:spChg chg="mod">
          <ac:chgData name="Fleur Schellekens" userId="2cd99c82-6588-4c77-a7b6-6a526640a48f" providerId="ADAL" clId="{A8A5D8E9-23ED-4AD4-9462-35897D668523}" dt="2023-07-12T08:22:59.532" v="11"/>
          <ac:spMkLst>
            <pc:docMk/>
            <pc:sldMk cId="762524397" sldId="778"/>
            <ac:spMk id="5" creationId="{E0B67903-77D1-CBE2-4A9E-A94AA297A138}"/>
          </ac:spMkLst>
        </pc:spChg>
      </pc:sldChg>
      <pc:sldChg chg="modSp">
        <pc:chgData name="Fleur Schellekens" userId="2cd99c82-6588-4c77-a7b6-6a526640a48f" providerId="ADAL" clId="{A8A5D8E9-23ED-4AD4-9462-35897D668523}" dt="2023-07-12T08:22:59.532" v="11"/>
        <pc:sldMkLst>
          <pc:docMk/>
          <pc:sldMk cId="2207856295" sldId="780"/>
        </pc:sldMkLst>
        <pc:spChg chg="mod">
          <ac:chgData name="Fleur Schellekens" userId="2cd99c82-6588-4c77-a7b6-6a526640a48f" providerId="ADAL" clId="{A8A5D8E9-23ED-4AD4-9462-35897D668523}" dt="2023-07-12T08:22:59.532" v="11"/>
          <ac:spMkLst>
            <pc:docMk/>
            <pc:sldMk cId="2207856295" sldId="780"/>
            <ac:spMk id="2" creationId="{49BDF026-537D-0144-913D-978CC5012820}"/>
          </ac:spMkLst>
        </pc:spChg>
        <pc:spChg chg="mod">
          <ac:chgData name="Fleur Schellekens" userId="2cd99c82-6588-4c77-a7b6-6a526640a48f" providerId="ADAL" clId="{A8A5D8E9-23ED-4AD4-9462-35897D668523}" dt="2023-07-12T08:22:59.532" v="11"/>
          <ac:spMkLst>
            <pc:docMk/>
            <pc:sldMk cId="2207856295" sldId="780"/>
            <ac:spMk id="3" creationId="{F7070EF5-0A5E-EF43-BEC1-240D0919425E}"/>
          </ac:spMkLst>
        </pc:spChg>
      </pc:sldChg>
      <pc:sldChg chg="modSp mod">
        <pc:chgData name="Fleur Schellekens" userId="2cd99c82-6588-4c77-a7b6-6a526640a48f" providerId="ADAL" clId="{A8A5D8E9-23ED-4AD4-9462-35897D668523}" dt="2023-07-12T08:23:56.472" v="15" actId="404"/>
        <pc:sldMkLst>
          <pc:docMk/>
          <pc:sldMk cId="1906202160" sldId="784"/>
        </pc:sldMkLst>
        <pc:spChg chg="mod">
          <ac:chgData name="Fleur Schellekens" userId="2cd99c82-6588-4c77-a7b6-6a526640a48f" providerId="ADAL" clId="{A8A5D8E9-23ED-4AD4-9462-35897D668523}" dt="2023-07-12T08:23:56.472" v="15" actId="404"/>
          <ac:spMkLst>
            <pc:docMk/>
            <pc:sldMk cId="1906202160" sldId="784"/>
            <ac:spMk id="5" creationId="{99BC3B6B-AAAC-09AF-E222-E5048357E228}"/>
          </ac:spMkLst>
        </pc:spChg>
      </pc:sldChg>
      <pc:sldChg chg="modSp mod">
        <pc:chgData name="Fleur Schellekens" userId="2cd99c82-6588-4c77-a7b6-6a526640a48f" providerId="ADAL" clId="{A8A5D8E9-23ED-4AD4-9462-35897D668523}" dt="2023-07-12T08:24:01.532" v="17" actId="404"/>
        <pc:sldMkLst>
          <pc:docMk/>
          <pc:sldMk cId="986757032" sldId="785"/>
        </pc:sldMkLst>
        <pc:spChg chg="mod">
          <ac:chgData name="Fleur Schellekens" userId="2cd99c82-6588-4c77-a7b6-6a526640a48f" providerId="ADAL" clId="{A8A5D8E9-23ED-4AD4-9462-35897D668523}" dt="2023-07-12T08:24:01.532" v="17" actId="404"/>
          <ac:spMkLst>
            <pc:docMk/>
            <pc:sldMk cId="986757032" sldId="785"/>
            <ac:spMk id="5" creationId="{99BC3B6B-AAAC-09AF-E222-E5048357E228}"/>
          </ac:spMkLst>
        </pc:spChg>
      </pc:sldChg>
      <pc:sldChg chg="modSp mod">
        <pc:chgData name="Fleur Schellekens" userId="2cd99c82-6588-4c77-a7b6-6a526640a48f" providerId="ADAL" clId="{A8A5D8E9-23ED-4AD4-9462-35897D668523}" dt="2023-07-12T08:23:58.726" v="16" actId="404"/>
        <pc:sldMkLst>
          <pc:docMk/>
          <pc:sldMk cId="4284135859" sldId="786"/>
        </pc:sldMkLst>
        <pc:spChg chg="mod">
          <ac:chgData name="Fleur Schellekens" userId="2cd99c82-6588-4c77-a7b6-6a526640a48f" providerId="ADAL" clId="{A8A5D8E9-23ED-4AD4-9462-35897D668523}" dt="2023-07-12T08:23:58.726" v="16" actId="404"/>
          <ac:spMkLst>
            <pc:docMk/>
            <pc:sldMk cId="4284135859" sldId="786"/>
            <ac:spMk id="5" creationId="{99BC3B6B-AAAC-09AF-E222-E5048357E228}"/>
          </ac:spMkLst>
        </pc:spChg>
      </pc:sldChg>
      <pc:sldChg chg="modSp mod">
        <pc:chgData name="Fleur Schellekens" userId="2cd99c82-6588-4c77-a7b6-6a526640a48f" providerId="ADAL" clId="{A8A5D8E9-23ED-4AD4-9462-35897D668523}" dt="2023-07-12T08:22:59.532" v="11"/>
        <pc:sldMkLst>
          <pc:docMk/>
          <pc:sldMk cId="3598057721" sldId="788"/>
        </pc:sldMkLst>
        <pc:spChg chg="mod">
          <ac:chgData name="Fleur Schellekens" userId="2cd99c82-6588-4c77-a7b6-6a526640a48f" providerId="ADAL" clId="{A8A5D8E9-23ED-4AD4-9462-35897D668523}" dt="2023-07-12T08:22:59.532" v="11"/>
          <ac:spMkLst>
            <pc:docMk/>
            <pc:sldMk cId="3598057721" sldId="788"/>
            <ac:spMk id="16" creationId="{D16A352E-3156-0D53-BC14-39A10B506223}"/>
          </ac:spMkLst>
        </pc:spChg>
      </pc:sldChg>
      <pc:sldChg chg="modSp mod">
        <pc:chgData name="Fleur Schellekens" userId="2cd99c82-6588-4c77-a7b6-6a526640a48f" providerId="ADAL" clId="{A8A5D8E9-23ED-4AD4-9462-35897D668523}" dt="2023-07-12T08:22:59.532" v="11"/>
        <pc:sldMkLst>
          <pc:docMk/>
          <pc:sldMk cId="2598741072" sldId="6003"/>
        </pc:sldMkLst>
        <pc:spChg chg="mod">
          <ac:chgData name="Fleur Schellekens" userId="2cd99c82-6588-4c77-a7b6-6a526640a48f" providerId="ADAL" clId="{A8A5D8E9-23ED-4AD4-9462-35897D668523}" dt="2023-07-12T08:22:59.532" v="11"/>
          <ac:spMkLst>
            <pc:docMk/>
            <pc:sldMk cId="2598741072" sldId="6003"/>
            <ac:spMk id="23" creationId="{C913A5E1-11E1-54FA-1243-CBA999D4E8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560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61802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27710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0601341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052765"/>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theme" Target="../theme/theme2.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8" Type="http://schemas.openxmlformats.org/officeDocument/2006/relationships/slideLayout" Target="../slideLayouts/slideLayout64.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1" Type="http://schemas.openxmlformats.org/officeDocument/2006/relationships/slideLayout" Target="../slideLayouts/slideLayout57.xml"/><Relationship Id="rId6"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766" r:id="rId17"/>
    <p:sldLayoutId id="2147483683" r:id="rId18"/>
    <p:sldLayoutId id="2147483688" r:id="rId19"/>
    <p:sldLayoutId id="2147483765" r:id="rId20"/>
    <p:sldLayoutId id="2147483662" r:id="rId21"/>
    <p:sldLayoutId id="2147483712" r:id="rId22"/>
    <p:sldLayoutId id="2147483689" r:id="rId23"/>
    <p:sldLayoutId id="2147483713" r:id="rId24"/>
    <p:sldLayoutId id="2147483690" r:id="rId25"/>
    <p:sldLayoutId id="2147483691" r:id="rId26"/>
    <p:sldLayoutId id="2147483684" r:id="rId27"/>
    <p:sldLayoutId id="2147483661" r:id="rId28"/>
    <p:sldLayoutId id="2147483692" r:id="rId29"/>
    <p:sldLayoutId id="2147483693" r:id="rId30"/>
    <p:sldLayoutId id="2147483768" r:id="rId31"/>
    <p:sldLayoutId id="2147483770" r:id="rId32"/>
    <p:sldLayoutId id="2147483679" r:id="rId33"/>
    <p:sldLayoutId id="2147483694" r:id="rId34"/>
    <p:sldLayoutId id="2147483706" r:id="rId35"/>
    <p:sldLayoutId id="2147483767" r:id="rId36"/>
    <p:sldLayoutId id="2147483696" r:id="rId37"/>
    <p:sldLayoutId id="2147483697" r:id="rId38"/>
    <p:sldLayoutId id="2147483652" r:id="rId39"/>
    <p:sldLayoutId id="2147483699" r:id="rId40"/>
    <p:sldLayoutId id="2147483673" r:id="rId41"/>
    <p:sldLayoutId id="2147483707" r:id="rId42"/>
    <p:sldLayoutId id="2147483710" r:id="rId43"/>
    <p:sldLayoutId id="2147483677" r:id="rId44"/>
    <p:sldLayoutId id="2147483676" r:id="rId45"/>
    <p:sldLayoutId id="2147483700" r:id="rId46"/>
    <p:sldLayoutId id="2147483764" r:id="rId47"/>
    <p:sldLayoutId id="2147483702" r:id="rId48"/>
    <p:sldLayoutId id="2147483703" r:id="rId49"/>
    <p:sldLayoutId id="2147483701" r:id="rId50"/>
    <p:sldLayoutId id="2147483669" r:id="rId51"/>
    <p:sldLayoutId id="2147483656" r:id="rId52"/>
    <p:sldLayoutId id="2147483657" r:id="rId53"/>
    <p:sldLayoutId id="2147483658" r:id="rId54"/>
    <p:sldLayoutId id="2147483773" r:id="rId55"/>
    <p:sldLayoutId id="2147483774" r:id="rId5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hyperlink" Target="https://www.unglobalcompact.org/library/104"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hyperlink" Target="https://www.shrm.org/resourcesandtools/hr-topics/behavioral-competencies/ethical-practice/pages/hr-role-csr-sustainability.aspx" TargetMode="Externa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hyperlink" Target="https://jeanawirtenberg.com/" TargetMode="Externa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ontiersin.org/articles/10.3389/fpsyg.2022.893243/full#ref17" TargetMode="External"/><Relationship Id="rId2" Type="http://schemas.openxmlformats.org/officeDocument/2006/relationships/hyperlink" Target="https://www.frontiersin.org/articles/10.3389/fpsyg.2022.893243/full#ref5"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srready.eu/case-studies/"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nineandco.com/en/our-family/" TargetMode="External"/><Relationship Id="rId7" Type="http://schemas.openxmlformats.org/officeDocument/2006/relationships/hyperlink" Target="https://www.csrready.eu/case-studies/" TargetMode="External"/><Relationship Id="rId2" Type="http://schemas.openxmlformats.org/officeDocument/2006/relationships/hyperlink" Target="https://www.nineandco.com/en/" TargetMode="External"/><Relationship Id="rId1" Type="http://schemas.openxmlformats.org/officeDocument/2006/relationships/slideLayout" Target="../slideLayouts/slideLayout30.xml"/><Relationship Id="rId6" Type="http://schemas.openxmlformats.org/officeDocument/2006/relationships/hyperlink" Target="https://www.nineandco.com/wp-content/uploads/2021/07/NINECO.-impact-report-2020.pdf" TargetMode="External"/><Relationship Id="rId5" Type="http://schemas.openxmlformats.org/officeDocument/2006/relationships/hyperlink" Target="https://www.nineandco.com/en/mvo-op-het-hoofdkantoor/#happy_en_betrokken_medewerkers" TargetMode="External"/><Relationship Id="rId10" Type="http://schemas.openxmlformats.org/officeDocument/2006/relationships/image" Target="../media/image33.png"/><Relationship Id="rId4" Type="http://schemas.openxmlformats.org/officeDocument/2006/relationships/hyperlink" Target="https://www.nineandco.com/en/mvo-op-het-hoofdkantoor/" TargetMode="External"/><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www.frontiersin.org/articles/10.3389/fpsyg.2022.893243/full#ref16" TargetMode="External"/><Relationship Id="rId2" Type="http://schemas.openxmlformats.org/officeDocument/2006/relationships/hyperlink" Target="https://www.frontiersin.org/articles/10.3389/fpsyg.2022.893243/full#ref78" TargetMode="External"/><Relationship Id="rId1" Type="http://schemas.openxmlformats.org/officeDocument/2006/relationships/slideLayout" Target="../slideLayouts/slideLayout42.xml"/><Relationship Id="rId6" Type="http://schemas.openxmlformats.org/officeDocument/2006/relationships/hyperlink" Target="https://www.frontiersin.org/articles/10.3389/fpsyg.2022.893243/full#ref23" TargetMode="External"/><Relationship Id="rId5" Type="http://schemas.openxmlformats.org/officeDocument/2006/relationships/hyperlink" Target="https://www.frontiersin.org/articles/10.3389/fpsyg.2022.893243/full#ref72" TargetMode="External"/><Relationship Id="rId4" Type="http://schemas.openxmlformats.org/officeDocument/2006/relationships/hyperlink" Target="https://www.frontiersin.org/articles/10.3389/fpsyg.2022.893243/full#ref7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hyperlink" Target="http://www.trustedally.com/The%20High%20Cost%20of%20Turnover%20in%20the%20Workplace.pdf" TargetMode="External"/><Relationship Id="rId2" Type="http://schemas.openxmlformats.org/officeDocument/2006/relationships/hyperlink" Target="https://link.springer.com/10.1007%2F978-3-642-28036-8_744#:~:text=A%20business%20case%20for%20sustainability%2C%20or%20what%20scholars%20in%20business,in%20social%20and%20environmental%20issues."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hyperlink" Target="https://link.springer.com/10.1007%2F978-3-642-28036-8_744#:~:text=A%20business%20case%20for%20sustainability%2C%20or%20what%20scholars%20in%20business,in%20social%20and%20environmental%20issues."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hyperlink" Target="https://www.frontiersin.org/articles/10.3389/fpsyg.2022.893243/full#ref12" TargetMode="External"/><Relationship Id="rId2" Type="http://schemas.openxmlformats.org/officeDocument/2006/relationships/hyperlink" Target="https://www.frontiersin.org/articles/10.3389/fpsyg.2022.893243/full#ref28" TargetMode="External"/><Relationship Id="rId1" Type="http://schemas.openxmlformats.org/officeDocument/2006/relationships/slideLayout" Target="../slideLayouts/slideLayout31.xml"/><Relationship Id="rId5" Type="http://schemas.openxmlformats.org/officeDocument/2006/relationships/hyperlink" Target="https://www.frontiersin.org/articles/10.3389/fpsyg.2022.893243/full#ref16" TargetMode="External"/><Relationship Id="rId4" Type="http://schemas.openxmlformats.org/officeDocument/2006/relationships/hyperlink" Target="https://www.frontiersin.org/articles/10.3389/fpsyg.2022.893243/full#ref78"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lammsbraeu.de/ueber-uns/arbeiten-bei-der-neumarkter-lammsbraeu?hsCtaTracking=6246f7b1-6095-4338-a99c-d5fe61fcbd05%7C02471721-c539-4dd9-9de0-5df4934d85c5" TargetMode="External"/><Relationship Id="rId3" Type="http://schemas.openxmlformats.org/officeDocument/2006/relationships/image" Target="../media/image34.png"/><Relationship Id="rId7" Type="http://schemas.openxmlformats.org/officeDocument/2006/relationships/hyperlink" Target="https://www.lammsbraeu.de/" TargetMode="External"/><Relationship Id="rId2" Type="http://schemas.openxmlformats.org/officeDocument/2006/relationships/hyperlink" Target="https://denkstatt.eu/" TargetMode="External"/><Relationship Id="rId1" Type="http://schemas.openxmlformats.org/officeDocument/2006/relationships/slideLayout" Target="../slideLayouts/slideLayout39.xml"/><Relationship Id="rId6" Type="http://schemas.openxmlformats.org/officeDocument/2006/relationships/hyperlink" Target="https://www.csrready.eu/case-studies/"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8" Type="http://schemas.openxmlformats.org/officeDocument/2006/relationships/hyperlink" Target="https://www.csrready.eu/case-studies/" TargetMode="External"/><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39.xml"/><Relationship Id="rId6" Type="http://schemas.openxmlformats.org/officeDocument/2006/relationships/hyperlink" Target="http://euroquimica.com/en/" TargetMode="External"/><Relationship Id="rId5" Type="http://schemas.openxmlformats.org/officeDocument/2006/relationships/hyperlink" Target="http://www.icemenerg.ro/" TargetMode="External"/><Relationship Id="rId4" Type="http://schemas.openxmlformats.org/officeDocument/2006/relationships/hyperlink" Target="http://www.melbud.pl/language/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51.xml"/><Relationship Id="rId4" Type="http://schemas.openxmlformats.org/officeDocument/2006/relationships/image" Target="../media/image41.jpe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csrready.eu/knowledge-platform/" TargetMode="Externa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csrready.eu/case-studies/"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n-US" dirty="0"/>
              <a:t>Module 2</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067757" cy="775681"/>
          </a:xfrm>
        </p:spPr>
        <p:txBody>
          <a:bodyPr>
            <a:noAutofit/>
          </a:bodyPr>
          <a:lstStyle/>
          <a:p>
            <a:r>
              <a:rPr lang="en-US" sz="2800" b="1" dirty="0"/>
              <a:t>CSR en personeelsmanagement voor duurzame MKB-bedrijven</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De steun van de Europese Commissie voor de productie van deze publicatie houdt geen goedkeuring in van de inhoud, die uitsluitend de standpunten van de auteurs weergeeft, en de Commissie kan niet verantwoordelijk worden gehouden voor het gebruik van de informatie die erin is vervat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AEBFA29B-E9E7-C5C6-45F5-B5A091D48F7A}"/>
              </a:ext>
            </a:extLst>
          </p:cNvPr>
          <p:cNvSpPr txBox="1"/>
          <p:nvPr/>
        </p:nvSpPr>
        <p:spPr>
          <a:xfrm>
            <a:off x="8213197" y="6489864"/>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Deze bron is </a:t>
            </a:r>
            <a:r>
              <a:rPr lang="en-GB" sz="1200" dirty="0">
                <a:solidFill>
                  <a:srgbClr val="FFFFFF"/>
                </a:solidFill>
                <a:effectLst/>
                <a:latin typeface="Calibri" panose="020F0502020204030204" pitchFamily="34" charset="0"/>
                <a:ea typeface="Yrsa-Regular"/>
                <a:cs typeface="Calibri" panose="020F0502020204030204" pitchFamily="34" charset="0"/>
              </a:rPr>
              <a:t>gelicentieerd onder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AAF946F6-1FEB-4D9F-2454-C1BAE42EB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4546" y="6464603"/>
            <a:ext cx="838200" cy="30226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0F1C4D-CFA1-04BB-252C-358C11163CBC}"/>
              </a:ext>
            </a:extLst>
          </p:cNvPr>
          <p:cNvSpPr>
            <a:spLocks noGrp="1"/>
          </p:cNvSpPr>
          <p:nvPr>
            <p:ph type="body" sz="quarter" idx="13"/>
          </p:nvPr>
        </p:nvSpPr>
        <p:spPr>
          <a:xfrm>
            <a:off x="726815" y="525127"/>
            <a:ext cx="5228693" cy="953429"/>
          </a:xfrm>
        </p:spPr>
        <p:txBody>
          <a:bodyPr>
            <a:normAutofit fontScale="92500" lnSpcReduction="10000"/>
          </a:bodyPr>
          <a:lstStyle/>
          <a:p>
            <a:pPr algn="ctr"/>
            <a:r>
              <a:rPr lang="en-IE" sz="3600" b="1" dirty="0">
                <a:effectLst/>
                <a:ea typeface="Times New Roman" panose="02020603050405020304" pitchFamily="18" charset="0"/>
                <a:cs typeface="Times New Roman" panose="02020603050405020304" pitchFamily="18" charset="0"/>
              </a:rPr>
              <a:t>CSR-behoeften Human Resource Management</a:t>
            </a:r>
            <a:endParaRPr lang="en-IE" dirty="0"/>
          </a:p>
          <a:p>
            <a:endParaRPr lang="en-IE" dirty="0"/>
          </a:p>
        </p:txBody>
      </p:sp>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768174" y="1489960"/>
            <a:ext cx="5327826" cy="3079983"/>
          </a:xfrm>
        </p:spPr>
        <p:txBody>
          <a:bodyPr/>
          <a:lstStyle/>
          <a:p>
            <a:r>
              <a:rPr lang="en-IE" sz="1800" b="1" dirty="0">
                <a:effectLst/>
                <a:ea typeface="Times New Roman" panose="02020603050405020304" pitchFamily="18" charset="0"/>
                <a:cs typeface="Times New Roman" panose="02020603050405020304" pitchFamily="18" charset="0"/>
              </a:rPr>
              <a:t>Bedrijven worden steeds meer verplicht om rekening te houden met de impact van hun activiteiten op de maatschappij. </a:t>
            </a:r>
            <a:r>
              <a:rPr lang="en-IE" sz="1800" dirty="0">
                <a:effectLst/>
                <a:ea typeface="Times New Roman" panose="02020603050405020304" pitchFamily="18" charset="0"/>
                <a:cs typeface="Times New Roman" panose="02020603050405020304" pitchFamily="18" charset="0"/>
              </a:rPr>
              <a:t>Human resource managers bevinden zich in een goede positie om een belangrijke rol te spelen in het helpen van bedrijven bij het bereiken van hun doelstellingen om sociaal en milieuverantwoordelijke bedrijven te worden - bedrijven die hun negatieve en positieve impact op de maatschappij en het milieu verminderen en vergroten. </a:t>
            </a:r>
          </a:p>
          <a:p>
            <a:r>
              <a:rPr lang="en-IE" sz="1800" dirty="0">
                <a:effectLst/>
                <a:ea typeface="Times New Roman" panose="02020603050405020304" pitchFamily="18" charset="0"/>
                <a:cs typeface="Times New Roman" panose="02020603050405020304" pitchFamily="18" charset="0"/>
              </a:rPr>
              <a:t>Human resource (HR) professionals in bedrijven (of als consultant) zien dat succesvol geïmplementeerd maatschappelijk verantwoord </a:t>
            </a:r>
            <a:r>
              <a:rPr lang="en-IE" sz="1800" dirty="0" err="1">
                <a:effectLst/>
                <a:ea typeface="Times New Roman" panose="02020603050405020304" pitchFamily="18" charset="0"/>
                <a:cs typeface="Times New Roman" panose="02020603050405020304" pitchFamily="18" charset="0"/>
              </a:rPr>
              <a:t>ondernemen</a:t>
            </a:r>
            <a:r>
              <a:rPr lang="en-IE" sz="1800" dirty="0">
                <a:effectLst/>
                <a:ea typeface="Times New Roman" panose="02020603050405020304" pitchFamily="18" charset="0"/>
                <a:cs typeface="Times New Roman" panose="02020603050405020304" pitchFamily="18" charset="0"/>
              </a:rPr>
              <a:t> (CSR) een belangrijke motor is voor hun impact op de maatschappij en financiële prestaties en als een waardevolle </a:t>
            </a:r>
            <a:r>
              <a:rPr lang="en-IE" sz="1800" dirty="0">
                <a:ea typeface="Times New Roman" panose="02020603050405020304" pitchFamily="18" charset="0"/>
                <a:cs typeface="Times New Roman" panose="02020603050405020304" pitchFamily="18" charset="0"/>
              </a:rPr>
              <a:t>wervings- en werknemersrelatiestrategie.</a:t>
            </a:r>
          </a:p>
          <a:p>
            <a:endParaRPr lang="en-IE" sz="1800" dirty="0"/>
          </a:p>
        </p:txBody>
      </p:sp>
      <p:pic>
        <p:nvPicPr>
          <p:cNvPr id="12" name="Picture Placeholder 11" descr="A group of people looking at a computer&#10;&#10;Description automatically generated">
            <a:extLst>
              <a:ext uri="{FF2B5EF4-FFF2-40B4-BE49-F238E27FC236}">
                <a16:creationId xmlns:a16="http://schemas.microsoft.com/office/drawing/2014/main" id="{86959FE2-47CB-728C-FE25-BABEAE2EA48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4689" r="24689"/>
          <a:stretch>
            <a:fillRect/>
          </a:stretch>
        </p:blipFill>
        <p:spPr/>
      </p:pic>
    </p:spTree>
    <p:extLst>
      <p:ext uri="{BB962C8B-B14F-4D97-AF65-F5344CB8AC3E}">
        <p14:creationId xmlns:p14="http://schemas.microsoft.com/office/powerpoint/2010/main" val="190620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text, person&#10;&#10;Description automatically generated">
            <a:extLst>
              <a:ext uri="{FF2B5EF4-FFF2-40B4-BE49-F238E27FC236}">
                <a16:creationId xmlns:a16="http://schemas.microsoft.com/office/drawing/2014/main" id="{979C0B23-E317-A747-29B0-0AE0EF46C05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9036" r="29036"/>
          <a:stretch>
            <a:fillRect/>
          </a:stretch>
        </p:blipFill>
        <p:spPr/>
      </p:pic>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550891" y="521239"/>
            <a:ext cx="5545109" cy="3079983"/>
          </a:xfrm>
        </p:spPr>
        <p:txBody>
          <a:bodyPr/>
          <a:lstStyle/>
          <a:p>
            <a:r>
              <a:rPr lang="en-IE" sz="2000" dirty="0">
                <a:effectLst/>
                <a:ea typeface="Times New Roman" panose="02020603050405020304" pitchFamily="18" charset="0"/>
                <a:cs typeface="Times New Roman" panose="02020603050405020304" pitchFamily="18" charset="0"/>
              </a:rPr>
              <a:t>HR is verantwoordelijk voor veel van de belangrijkste systemen en processen (zoals werving, training en communicatie). Ze zien hoe hun rol van groot belang is voor het verankeren van CSR-</a:t>
            </a:r>
            <a:r>
              <a:rPr lang="en-IE" sz="2000" dirty="0" err="1">
                <a:effectLst/>
                <a:ea typeface="Times New Roman" panose="02020603050405020304" pitchFamily="18" charset="0"/>
                <a:cs typeface="Times New Roman" panose="02020603050405020304" pitchFamily="18" charset="0"/>
              </a:rPr>
              <a:t>waarden</a:t>
            </a:r>
            <a:r>
              <a:rPr lang="en-IE" sz="2000" dirty="0">
                <a:effectLst/>
                <a:ea typeface="Times New Roman" panose="02020603050405020304" pitchFamily="18" charset="0"/>
                <a:cs typeface="Times New Roman" panose="02020603050405020304" pitchFamily="18" charset="0"/>
              </a:rPr>
              <a:t> in het bedrijf op elk niveau, van werknemers tot </a:t>
            </a:r>
            <a:r>
              <a:rPr lang="en-IE" sz="2000" dirty="0">
                <a:ea typeface="Times New Roman" panose="02020603050405020304" pitchFamily="18" charset="0"/>
                <a:cs typeface="Times New Roman" panose="02020603050405020304" pitchFamily="18" charset="0"/>
              </a:rPr>
              <a:t>managers en het directieteam, </a:t>
            </a:r>
            <a:r>
              <a:rPr lang="en-IE" sz="2000" dirty="0" err="1">
                <a:ea typeface="Times New Roman" panose="02020603050405020304" pitchFamily="18" charset="0"/>
                <a:cs typeface="Times New Roman" panose="02020603050405020304" pitchFamily="18" charset="0"/>
              </a:rPr>
              <a:t>zodat</a:t>
            </a:r>
            <a:r>
              <a:rPr lang="en-IE" sz="2000" dirty="0">
                <a:ea typeface="Times New Roman" panose="02020603050405020304" pitchFamily="18" charset="0"/>
                <a:cs typeface="Times New Roman" panose="02020603050405020304" pitchFamily="18" charset="0"/>
              </a:rPr>
              <a:t> </a:t>
            </a:r>
            <a:r>
              <a:rPr lang="en-IE" sz="2000" dirty="0">
                <a:effectLst/>
                <a:ea typeface="Times New Roman" panose="02020603050405020304" pitchFamily="18" charset="0"/>
                <a:cs typeface="Times New Roman" panose="02020603050405020304" pitchFamily="18" charset="0"/>
              </a:rPr>
              <a:t>CSR in het DNA van het bedrijf </a:t>
            </a:r>
            <a:r>
              <a:rPr lang="en-IE" sz="2000" dirty="0">
                <a:ea typeface="Times New Roman" panose="02020603050405020304" pitchFamily="18" charset="0"/>
                <a:cs typeface="Times New Roman" panose="02020603050405020304" pitchFamily="18" charset="0"/>
              </a:rPr>
              <a:t>wordt </a:t>
            </a:r>
            <a:r>
              <a:rPr lang="en-IE" sz="2000" dirty="0">
                <a:effectLst/>
                <a:ea typeface="Times New Roman" panose="02020603050405020304" pitchFamily="18" charset="0"/>
                <a:cs typeface="Times New Roman" panose="02020603050405020304" pitchFamily="18" charset="0"/>
              </a:rPr>
              <a:t>geïntegreerd. </a:t>
            </a:r>
          </a:p>
          <a:p>
            <a:endParaRPr lang="en-IE" sz="2000" dirty="0">
              <a:ea typeface="Times New Roman" panose="02020603050405020304" pitchFamily="18" charset="0"/>
              <a:cs typeface="Times New Roman" panose="02020603050405020304" pitchFamily="18" charset="0"/>
            </a:endParaRPr>
          </a:p>
          <a:p>
            <a:r>
              <a:rPr lang="en-IE" sz="2000" dirty="0">
                <a:effectLst/>
                <a:ea typeface="Times New Roman" panose="02020603050405020304" pitchFamily="18" charset="0"/>
                <a:cs typeface="Times New Roman" panose="02020603050405020304" pitchFamily="18" charset="0"/>
              </a:rPr>
              <a:t>Het mandaat van HR is het communiceren en implementeren van ideeën, beleid en culturele en gedragsveranderingen in organisaties, waardoor het centraal staat bij het behalen van de doelstellingen van een organisatie om "CSR te integreren in alles wat we doen". Dit gezegd hebbende, is het belangrijk om te begrijpen dat werknemersbetrokkenheid niet alleen het mandaat van HR is. Integratie van CSR heeft steun nodig van het leiderschap van alle afdelingsmanagers. </a:t>
            </a:r>
            <a:endParaRPr lang="en-IE" sz="2000" dirty="0"/>
          </a:p>
        </p:txBody>
      </p:sp>
    </p:spTree>
    <p:extLst>
      <p:ext uri="{BB962C8B-B14F-4D97-AF65-F5344CB8AC3E}">
        <p14:creationId xmlns:p14="http://schemas.microsoft.com/office/powerpoint/2010/main" val="42841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people&#10;&#10;Description automatically generated">
            <a:extLst>
              <a:ext uri="{FF2B5EF4-FFF2-40B4-BE49-F238E27FC236}">
                <a16:creationId xmlns:a16="http://schemas.microsoft.com/office/drawing/2014/main" id="{7AC53F56-A463-BE1E-98CE-255F584D26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70" b="5270"/>
          <a:stretch>
            <a:fillRect/>
          </a:stretch>
        </p:blipFill>
        <p:spPr/>
      </p:pic>
      <p:sp>
        <p:nvSpPr>
          <p:cNvPr id="5" name="Text Placeholder 4">
            <a:extLst>
              <a:ext uri="{FF2B5EF4-FFF2-40B4-BE49-F238E27FC236}">
                <a16:creationId xmlns:a16="http://schemas.microsoft.com/office/drawing/2014/main" id="{99BC3B6B-AAAC-09AF-E222-E5048357E228}"/>
              </a:ext>
            </a:extLst>
          </p:cNvPr>
          <p:cNvSpPr>
            <a:spLocks noGrp="1"/>
          </p:cNvSpPr>
          <p:nvPr>
            <p:ph type="body" sz="quarter" idx="14"/>
          </p:nvPr>
        </p:nvSpPr>
        <p:spPr>
          <a:xfrm>
            <a:off x="678608" y="1716297"/>
            <a:ext cx="5454575" cy="3079983"/>
          </a:xfrm>
        </p:spPr>
        <p:txBody>
          <a:bodyPr/>
          <a:lstStyle/>
          <a:p>
            <a:r>
              <a:rPr lang="en-IE" sz="2000" dirty="0">
                <a:effectLst/>
                <a:ea typeface="Times New Roman" panose="02020603050405020304" pitchFamily="18" charset="0"/>
                <a:cs typeface="Times New Roman" panose="02020603050405020304" pitchFamily="18" charset="0"/>
              </a:rPr>
              <a:t>HR kan de ontwikkeling van processen en systemen faciliteren, maar werknemersbetrokkenheid is uiteindelijk een gedeelde verantwoordelijkheid. Ze moeten vanaf het begin een partner zijn in de CSR-</a:t>
            </a:r>
            <a:r>
              <a:rPr lang="en-IE" sz="2000" dirty="0" err="1">
                <a:effectLst/>
                <a:ea typeface="Times New Roman" panose="02020603050405020304" pitchFamily="18" charset="0"/>
                <a:cs typeface="Times New Roman" panose="02020603050405020304" pitchFamily="18" charset="0"/>
              </a:rPr>
              <a:t>strategie</a:t>
            </a:r>
            <a:r>
              <a:rPr lang="en-IE" sz="2000" dirty="0">
                <a:effectLst/>
                <a:ea typeface="Times New Roman" panose="02020603050405020304" pitchFamily="18" charset="0"/>
                <a:cs typeface="Times New Roman" panose="02020603050405020304" pitchFamily="18" charset="0"/>
              </a:rPr>
              <a:t>. Hoe beter HR zijn invloed op CSR begrijpt, hoe beter ze HR-inzichten kunnen doorgeven aan hun zakelijke partners met het oog op de doelstellingen van het bedrijf om CSR in hun activiteiten en bedrijfsmodel te integreren.</a:t>
            </a:r>
            <a:endParaRPr lang="en-IE" sz="2000" dirty="0">
              <a:effectLst/>
              <a:ea typeface="Calibri" panose="020F0502020204030204" pitchFamily="34" charset="0"/>
              <a:cs typeface="Times New Roman" panose="02020603050405020304" pitchFamily="18" charset="0"/>
            </a:endParaRPr>
          </a:p>
          <a:p>
            <a:endParaRPr lang="en-IE" sz="2000" dirty="0">
              <a:effectLst/>
              <a:ea typeface="Times New Roman" panose="02020603050405020304" pitchFamily="18" charset="0"/>
              <a:cs typeface="Times New Roman" panose="02020603050405020304" pitchFamily="18" charset="0"/>
            </a:endParaRPr>
          </a:p>
          <a:p>
            <a:endParaRPr lang="en-IE" sz="2000" dirty="0"/>
          </a:p>
        </p:txBody>
      </p:sp>
      <p:sp>
        <p:nvSpPr>
          <p:cNvPr id="7" name="Text Placeholder 3">
            <a:extLst>
              <a:ext uri="{FF2B5EF4-FFF2-40B4-BE49-F238E27FC236}">
                <a16:creationId xmlns:a16="http://schemas.microsoft.com/office/drawing/2014/main" id="{5E587700-BF13-CF55-7C6E-842A9600D3D2}"/>
              </a:ext>
            </a:extLst>
          </p:cNvPr>
          <p:cNvSpPr>
            <a:spLocks noGrp="1"/>
          </p:cNvSpPr>
          <p:nvPr>
            <p:ph type="body" sz="quarter" idx="13"/>
          </p:nvPr>
        </p:nvSpPr>
        <p:spPr>
          <a:xfrm>
            <a:off x="726815" y="525127"/>
            <a:ext cx="5228693" cy="953429"/>
          </a:xfrm>
        </p:spPr>
        <p:txBody>
          <a:bodyPr>
            <a:normAutofit fontScale="92500" lnSpcReduction="10000"/>
          </a:bodyPr>
          <a:lstStyle/>
          <a:p>
            <a:pPr algn="ctr"/>
            <a:r>
              <a:rPr lang="en-IE" sz="3600" b="1" dirty="0">
                <a:effectLst/>
                <a:ea typeface="Times New Roman" panose="02020603050405020304" pitchFamily="18" charset="0"/>
                <a:cs typeface="Times New Roman" panose="02020603050405020304" pitchFamily="18" charset="0"/>
              </a:rPr>
              <a:t>CSR-behoeften Human Resource Management</a:t>
            </a:r>
            <a:endParaRPr lang="en-IE" dirty="0"/>
          </a:p>
          <a:p>
            <a:endParaRPr lang="en-IE" dirty="0"/>
          </a:p>
        </p:txBody>
      </p:sp>
    </p:spTree>
    <p:extLst>
      <p:ext uri="{BB962C8B-B14F-4D97-AF65-F5344CB8AC3E}">
        <p14:creationId xmlns:p14="http://schemas.microsoft.com/office/powerpoint/2010/main" val="98675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90898" y="664875"/>
            <a:ext cx="6729052" cy="697353"/>
          </a:xfrm>
        </p:spPr>
        <p:txBody>
          <a:bodyPr/>
          <a:lstStyle/>
          <a:p>
            <a:pPr>
              <a:lnSpc>
                <a:spcPct val="100000"/>
              </a:lnSpc>
              <a:spcBef>
                <a:spcPts val="0"/>
              </a:spcBef>
            </a:pPr>
            <a:r>
              <a:rPr lang="en-US" dirty="0"/>
              <a:t>CSR en personeelsmanagement</a:t>
            </a:r>
          </a:p>
        </p:txBody>
      </p:sp>
      <p:sp>
        <p:nvSpPr>
          <p:cNvPr id="3" name="Text Placeholder 2">
            <a:extLst>
              <a:ext uri="{FF2B5EF4-FFF2-40B4-BE49-F238E27FC236}">
                <a16:creationId xmlns:a16="http://schemas.microsoft.com/office/drawing/2014/main" id="{F7070EF5-0A5E-EF43-BEC1-240D0919425E}"/>
              </a:ext>
            </a:extLst>
          </p:cNvPr>
          <p:cNvSpPr>
            <a:spLocks noGrp="1"/>
          </p:cNvSpPr>
          <p:nvPr>
            <p:ph type="body" sz="quarter" idx="14"/>
          </p:nvPr>
        </p:nvSpPr>
        <p:spPr>
          <a:xfrm>
            <a:off x="490899" y="2389000"/>
            <a:ext cx="4570242" cy="1193534"/>
          </a:xfrm>
        </p:spPr>
        <p:txBody>
          <a:bodyPr/>
          <a:lstStyle/>
          <a:p>
            <a:r>
              <a:rPr lang="en-US" sz="3200" dirty="0"/>
              <a:t>HRM ligt aan de basis van de inbedding van CSR in een MKB-bedrijf, via werknemers</a:t>
            </a: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Sectie 2</a:t>
            </a:r>
          </a:p>
        </p:txBody>
      </p:sp>
    </p:spTree>
    <p:extLst>
      <p:ext uri="{BB962C8B-B14F-4D97-AF65-F5344CB8AC3E}">
        <p14:creationId xmlns:p14="http://schemas.microsoft.com/office/powerpoint/2010/main" val="220785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098F57-9676-4449-910D-AA833B429BD6}"/>
              </a:ext>
            </a:extLst>
          </p:cNvPr>
          <p:cNvSpPr>
            <a:spLocks noGrp="1"/>
          </p:cNvSpPr>
          <p:nvPr>
            <p:ph type="body" sz="quarter" idx="13"/>
          </p:nvPr>
        </p:nvSpPr>
        <p:spPr>
          <a:xfrm>
            <a:off x="726815" y="446049"/>
            <a:ext cx="5228693" cy="1527717"/>
          </a:xfrm>
        </p:spPr>
        <p:txBody>
          <a:bodyPr>
            <a:normAutofit/>
          </a:bodyPr>
          <a:lstStyle/>
          <a:p>
            <a:pPr>
              <a:lnSpc>
                <a:spcPct val="120000"/>
              </a:lnSpc>
              <a:spcBef>
                <a:spcPts val="0"/>
              </a:spcBef>
            </a:pPr>
            <a:r>
              <a:rPr lang="en-US" sz="2800" dirty="0"/>
              <a:t>Betrokkenheid van werknemers. Een kritieke succesfactor voor CSR</a:t>
            </a:r>
          </a:p>
        </p:txBody>
      </p:sp>
      <p:sp>
        <p:nvSpPr>
          <p:cNvPr id="3" name="Text Placeholder 2">
            <a:extLst>
              <a:ext uri="{FF2B5EF4-FFF2-40B4-BE49-F238E27FC236}">
                <a16:creationId xmlns:a16="http://schemas.microsoft.com/office/drawing/2014/main" id="{CC6761A0-0742-3742-8267-599A185467C5}"/>
              </a:ext>
            </a:extLst>
          </p:cNvPr>
          <p:cNvSpPr>
            <a:spLocks noGrp="1"/>
          </p:cNvSpPr>
          <p:nvPr>
            <p:ph type="body" sz="quarter" idx="14"/>
          </p:nvPr>
        </p:nvSpPr>
        <p:spPr>
          <a:xfrm>
            <a:off x="416599" y="1575648"/>
            <a:ext cx="5894260" cy="5282352"/>
          </a:xfrm>
          <a:solidFill>
            <a:srgbClr val="027354"/>
          </a:solidFill>
        </p:spPr>
        <p:txBody>
          <a:bodyPr/>
          <a:lstStyle/>
          <a:p>
            <a:pPr marL="342900" indent="-342900">
              <a:lnSpc>
                <a:spcPct val="107000"/>
              </a:lnSpc>
              <a:spcAft>
                <a:spcPts val="750"/>
              </a:spcAft>
              <a:buSzPts val="1000"/>
              <a:buFont typeface="Symbol" panose="05050102010706020507" pitchFamily="18" charset="2"/>
              <a:buChar char=""/>
              <a:tabLst>
                <a:tab pos="457200" algn="l"/>
              </a:tabLst>
            </a:pPr>
            <a:r>
              <a:rPr lang="en-IE" sz="2000" dirty="0" err="1">
                <a:effectLst/>
                <a:ea typeface="Calibri" panose="020F0502020204030204" pitchFamily="34" charset="0"/>
                <a:cs typeface="Times New Roman" panose="02020603050405020304" pitchFamily="18" charset="0"/>
              </a:rPr>
              <a:t>Goed</a:t>
            </a:r>
            <a:r>
              <a:rPr lang="en-IE" sz="2000" dirty="0">
                <a:effectLst/>
                <a:ea typeface="Calibri" panose="020F0502020204030204" pitchFamily="34" charset="0"/>
                <a:cs typeface="Times New Roman" panose="02020603050405020304" pitchFamily="18" charset="0"/>
              </a:rPr>
              <a:t> presterende mkb-bedrijven bevorderen een cultuur </a:t>
            </a:r>
            <a:r>
              <a:rPr lang="en-IE" sz="2000" dirty="0" err="1">
                <a:effectLst/>
                <a:ea typeface="Calibri" panose="020F0502020204030204" pitchFamily="34" charset="0"/>
                <a:cs typeface="Times New Roman" panose="02020603050405020304" pitchFamily="18" charset="0"/>
              </a:rPr>
              <a:t>waarin</a:t>
            </a:r>
            <a:r>
              <a:rPr lang="en-IE" sz="2000" dirty="0">
                <a:effectLst/>
                <a:ea typeface="Calibri" panose="020F0502020204030204" pitchFamily="34" charset="0"/>
                <a:cs typeface="Times New Roman" panose="02020603050405020304" pitchFamily="18" charset="0"/>
              </a:rPr>
              <a:t> CSR-</a:t>
            </a:r>
            <a:r>
              <a:rPr lang="en-IE" sz="2000" dirty="0" err="1">
                <a:effectLst/>
                <a:ea typeface="Calibri" panose="020F0502020204030204" pitchFamily="34" charset="0"/>
                <a:cs typeface="Times New Roman" panose="02020603050405020304" pitchFamily="18" charset="0"/>
              </a:rPr>
              <a:t>doelstellingen</a:t>
            </a:r>
            <a:r>
              <a:rPr lang="en-IE" sz="2000" dirty="0">
                <a:effectLst/>
                <a:ea typeface="Calibri" panose="020F0502020204030204" pitchFamily="34" charset="0"/>
                <a:cs typeface="Times New Roman" panose="02020603050405020304" pitchFamily="18" charset="0"/>
              </a:rPr>
              <a:t> volledig in hun activiteiten zijn geïntegreerd en waarin mechanismen die beslissingen en initiatieven op het gebied van CSR stimuleren, worden beloond en gestimuleerd. Daarom is </a:t>
            </a:r>
            <a:r>
              <a:rPr lang="en-IE" sz="2000" dirty="0">
                <a:effectLst/>
                <a:ea typeface="Times New Roman" panose="02020603050405020304" pitchFamily="18" charset="0"/>
                <a:cs typeface="Times New Roman" panose="02020603050405020304" pitchFamily="18" charset="0"/>
              </a:rPr>
              <a:t>de betrokkenheid van werknemers een kritieke succesfactor voor </a:t>
            </a:r>
            <a:r>
              <a:rPr lang="en-IE" sz="2000" dirty="0" err="1">
                <a:effectLst/>
                <a:ea typeface="Times New Roman" panose="02020603050405020304" pitchFamily="18" charset="0"/>
                <a:cs typeface="Times New Roman" panose="02020603050405020304" pitchFamily="18" charset="0"/>
              </a:rPr>
              <a:t>succesvolle</a:t>
            </a:r>
            <a:r>
              <a:rPr lang="en-IE" sz="2000" dirty="0">
                <a:effectLst/>
                <a:ea typeface="Times New Roman" panose="02020603050405020304" pitchFamily="18" charset="0"/>
                <a:cs typeface="Times New Roman" panose="02020603050405020304" pitchFamily="18" charset="0"/>
              </a:rPr>
              <a:t> CSR-</a:t>
            </a:r>
            <a:r>
              <a:rPr lang="en-IE" sz="2000" dirty="0" err="1">
                <a:effectLst/>
                <a:ea typeface="Times New Roman" panose="02020603050405020304" pitchFamily="18" charset="0"/>
                <a:cs typeface="Times New Roman" panose="02020603050405020304" pitchFamily="18" charset="0"/>
              </a:rPr>
              <a:t>prestaties</a:t>
            </a:r>
            <a:r>
              <a:rPr lang="en-IE" sz="2000" dirty="0">
                <a:effectLst/>
                <a:ea typeface="Times New Roman" panose="02020603050405020304" pitchFamily="18" charset="0"/>
                <a:cs typeface="Times New Roman" panose="02020603050405020304" pitchFamily="18" charset="0"/>
              </a:rPr>
              <a:t> van KMO's. </a:t>
            </a:r>
          </a:p>
          <a:p>
            <a:pPr marL="342900" indent="-342900">
              <a:lnSpc>
                <a:spcPct val="107000"/>
              </a:lnSpc>
              <a:spcAft>
                <a:spcPts val="750"/>
              </a:spcAft>
              <a:buSzPts val="1000"/>
              <a:buFont typeface="Symbol" panose="05050102010706020507" pitchFamily="18" charset="2"/>
              <a:buChar char=""/>
              <a:tabLst>
                <a:tab pos="457200" algn="l"/>
              </a:tabLst>
            </a:pPr>
            <a:r>
              <a:rPr lang="en-IE" sz="2000" dirty="0">
                <a:effectLst/>
                <a:ea typeface="Times New Roman" panose="02020603050405020304" pitchFamily="18" charset="0"/>
                <a:cs typeface="Times New Roman" panose="02020603050405020304" pitchFamily="18" charset="0"/>
              </a:rPr>
              <a:t>Human Resource Managers (of diegenen die deze functie in het MKB vervullen) spelen een sleutelrol bij het helpen van een MKB-bedrijf om </a:t>
            </a:r>
            <a:r>
              <a:rPr lang="en-IE" sz="2000" dirty="0" err="1">
                <a:effectLst/>
                <a:ea typeface="Times New Roman" panose="02020603050405020304" pitchFamily="18" charset="0"/>
                <a:cs typeface="Times New Roman" panose="02020603050405020304" pitchFamily="18" charset="0"/>
              </a:rPr>
              <a:t>zijn</a:t>
            </a:r>
            <a:r>
              <a:rPr lang="en-IE" sz="2000" dirty="0">
                <a:effectLst/>
                <a:ea typeface="Times New Roman" panose="02020603050405020304" pitchFamily="18" charset="0"/>
                <a:cs typeface="Times New Roman" panose="02020603050405020304" pitchFamily="18" charset="0"/>
              </a:rPr>
              <a:t> CSR-</a:t>
            </a:r>
            <a:r>
              <a:rPr lang="en-IE" sz="2000" dirty="0" err="1">
                <a:effectLst/>
                <a:ea typeface="Times New Roman" panose="02020603050405020304" pitchFamily="18" charset="0"/>
                <a:cs typeface="Times New Roman" panose="02020603050405020304" pitchFamily="18" charset="0"/>
              </a:rPr>
              <a:t>doelstellingen</a:t>
            </a:r>
            <a:r>
              <a:rPr lang="en-IE" sz="2000" dirty="0">
                <a:effectLst/>
                <a:ea typeface="Times New Roman" panose="02020603050405020304" pitchFamily="18" charset="0"/>
                <a:cs typeface="Times New Roman" panose="02020603050405020304" pitchFamily="18" charset="0"/>
              </a:rPr>
              <a:t> te bereiken </a:t>
            </a:r>
            <a:r>
              <a:rPr lang="en-IE" sz="2000" dirty="0">
                <a:ea typeface="Times New Roman" panose="02020603050405020304" pitchFamily="18" charset="0"/>
                <a:cs typeface="Times New Roman" panose="02020603050405020304" pitchFamily="18" charset="0"/>
              </a:rPr>
              <a:t>en deze in het bedrijf te verankeren, met de uitgelezen kans </a:t>
            </a:r>
            <a:r>
              <a:rPr lang="en-IE" sz="2000" dirty="0">
                <a:effectLst/>
                <a:ea typeface="Times New Roman" panose="02020603050405020304" pitchFamily="18" charset="0"/>
                <a:cs typeface="Times New Roman" panose="02020603050405020304" pitchFamily="18" charset="0"/>
              </a:rPr>
              <a:t>om de betrokkenheid van werknemers bij de CSR-</a:t>
            </a:r>
            <a:r>
              <a:rPr lang="en-IE" sz="2000" dirty="0" err="1">
                <a:effectLst/>
                <a:ea typeface="Times New Roman" panose="02020603050405020304" pitchFamily="18" charset="0"/>
                <a:cs typeface="Times New Roman" panose="02020603050405020304" pitchFamily="18" charset="0"/>
              </a:rPr>
              <a:t>strategie</a:t>
            </a:r>
            <a:r>
              <a:rPr lang="en-IE" sz="2000" dirty="0">
                <a:effectLst/>
                <a:ea typeface="Times New Roman" panose="02020603050405020304" pitchFamily="18" charset="0"/>
                <a:cs typeface="Times New Roman" panose="02020603050405020304" pitchFamily="18" charset="0"/>
              </a:rPr>
              <a:t> van het MKB te vergroten.</a:t>
            </a:r>
          </a:p>
          <a:p>
            <a:pPr marL="342900" lvl="0" indent="-342900">
              <a:lnSpc>
                <a:spcPct val="107000"/>
              </a:lnSpc>
              <a:spcAft>
                <a:spcPts val="750"/>
              </a:spcAft>
              <a:buSzPts val="1000"/>
              <a:buFont typeface="Symbol" panose="05050102010706020507" pitchFamily="18" charset="2"/>
              <a:buChar char=""/>
              <a:tabLst>
                <a:tab pos="457200" algn="l"/>
              </a:tabLst>
            </a:pPr>
            <a:endParaRPr lang="en-IE" sz="900" dirty="0">
              <a:ea typeface="Calibri" panose="020F0502020204030204" pitchFamily="34" charset="0"/>
              <a:cs typeface="Times New Roman" panose="02020603050405020304" pitchFamily="18" charset="0"/>
            </a:endParaRPr>
          </a:p>
        </p:txBody>
      </p:sp>
      <p:pic>
        <p:nvPicPr>
          <p:cNvPr id="13" name="Picture Placeholder 12" descr="A picture containing grass, person, outdoor&#10;&#10;Description automatically generated">
            <a:extLst>
              <a:ext uri="{FF2B5EF4-FFF2-40B4-BE49-F238E27FC236}">
                <a16:creationId xmlns:a16="http://schemas.microsoft.com/office/drawing/2014/main" id="{C7F3BF73-B794-8B46-A74F-DDA75E71033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25114" r="25114"/>
          <a:stretch>
            <a:fillRect/>
          </a:stretch>
        </p:blipFill>
        <p:spPr/>
      </p:pic>
    </p:spTree>
    <p:extLst>
      <p:ext uri="{BB962C8B-B14F-4D97-AF65-F5344CB8AC3E}">
        <p14:creationId xmlns:p14="http://schemas.microsoft.com/office/powerpoint/2010/main" val="291551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726815" y="467560"/>
            <a:ext cx="5517069" cy="1309269"/>
          </a:xfrm>
        </p:spPr>
        <p:txBody>
          <a:bodyPr>
            <a:noAutofit/>
          </a:bodyPr>
          <a:lstStyle/>
          <a:p>
            <a:pPr algn="ctr">
              <a:lnSpc>
                <a:spcPct val="100000"/>
              </a:lnSpc>
              <a:spcBef>
                <a:spcPts val="0"/>
              </a:spcBef>
            </a:pPr>
            <a:r>
              <a:rPr lang="en-US" sz="2800" dirty="0"/>
              <a:t>HR + CSR zijn krachtig in combinatie</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873970" y="1617297"/>
            <a:ext cx="5222030" cy="5090695"/>
          </a:xfrm>
        </p:spPr>
        <p:txBody>
          <a:bodyPr/>
          <a:lstStyle/>
          <a:p>
            <a:r>
              <a:rPr lang="en-US" sz="2200" dirty="0">
                <a:solidFill>
                  <a:srgbClr val="262626"/>
                </a:solidFill>
              </a:rPr>
              <a:t>HRM helpt MKB-bedrijven om CSR-</a:t>
            </a:r>
            <a:r>
              <a:rPr lang="en-US" sz="2200" dirty="0" err="1">
                <a:solidFill>
                  <a:srgbClr val="262626"/>
                </a:solidFill>
              </a:rPr>
              <a:t>doelen</a:t>
            </a:r>
            <a:r>
              <a:rPr lang="en-US" sz="2200" dirty="0">
                <a:solidFill>
                  <a:srgbClr val="262626"/>
                </a:solidFill>
              </a:rPr>
              <a:t> te bereiken door mensgerichtheid - het verminderen van negatieve gevolgen en het vergroten van positieve gevolgen voor de samenleving, de economie en het milieu. </a:t>
            </a:r>
          </a:p>
          <a:p>
            <a:endParaRPr lang="en-US" sz="1000" dirty="0">
              <a:solidFill>
                <a:srgbClr val="262626"/>
              </a:solidFill>
            </a:endParaRPr>
          </a:p>
          <a:p>
            <a:r>
              <a:rPr lang="en-GB" sz="2200" b="0" i="0" dirty="0">
                <a:solidFill>
                  <a:srgbClr val="262626"/>
                </a:solidFill>
                <a:effectLst/>
              </a:rPr>
              <a:t>Alle bedrijven zijn gebouwd op relaties; het zijn de relaties tussen werknemers en klanten die de kracht en de drijvende kracht vormen van al het commerciële succes. CSR is een enorm krachtig instrument dat </a:t>
            </a:r>
            <a:r>
              <a:rPr lang="en-GB" sz="2200" dirty="0">
                <a:solidFill>
                  <a:srgbClr val="262626"/>
                </a:solidFill>
              </a:rPr>
              <a:t>zulke sterke relaties </a:t>
            </a:r>
            <a:r>
              <a:rPr lang="en-GB" sz="2200" b="0" i="0" dirty="0">
                <a:solidFill>
                  <a:srgbClr val="262626"/>
                </a:solidFill>
                <a:effectLst/>
              </a:rPr>
              <a:t>kan opbouwen, bijvoorbeeld als het gaat om de </a:t>
            </a:r>
            <a:r>
              <a:rPr lang="en-GB" sz="2200" b="0" i="0" u="none" strike="noStrike" dirty="0">
                <a:solidFill>
                  <a:srgbClr val="262626"/>
                </a:solidFill>
                <a:effectLst/>
              </a:rPr>
              <a:t>betrokkenheid</a:t>
            </a:r>
            <a:r>
              <a:rPr lang="en-GB" sz="2200" b="0" i="0" dirty="0">
                <a:solidFill>
                  <a:srgbClr val="262626"/>
                </a:solidFill>
                <a:effectLst/>
              </a:rPr>
              <a:t>, het moreel en de ontwikkeling </a:t>
            </a:r>
            <a:r>
              <a:rPr lang="en-GB" sz="2200" b="0" i="0" u="none" strike="noStrike" dirty="0">
                <a:solidFill>
                  <a:srgbClr val="262626"/>
                </a:solidFill>
                <a:effectLst/>
              </a:rPr>
              <a:t>van werknemers</a:t>
            </a:r>
            <a:r>
              <a:rPr lang="en-GB" sz="2200" b="0" i="0" dirty="0">
                <a:solidFill>
                  <a:srgbClr val="262626"/>
                </a:solidFill>
                <a:effectLst/>
              </a:rPr>
              <a:t>. </a:t>
            </a:r>
            <a:endParaRPr lang="en-US" sz="2200" dirty="0">
              <a:solidFill>
                <a:srgbClr val="262626"/>
              </a:solidFill>
            </a:endParaRPr>
          </a:p>
        </p:txBody>
      </p:sp>
    </p:spTree>
    <p:extLst>
      <p:ext uri="{BB962C8B-B14F-4D97-AF65-F5344CB8AC3E}">
        <p14:creationId xmlns:p14="http://schemas.microsoft.com/office/powerpoint/2010/main" val="187348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DDA555-B51A-C5A8-A5AE-77E9E09FE6D9}"/>
              </a:ext>
            </a:extLst>
          </p:cNvPr>
          <p:cNvSpPr>
            <a:spLocks noGrp="1"/>
          </p:cNvSpPr>
          <p:nvPr>
            <p:ph type="body" sz="quarter" idx="13"/>
          </p:nvPr>
        </p:nvSpPr>
        <p:spPr>
          <a:xfrm>
            <a:off x="881452" y="229801"/>
            <a:ext cx="10600546" cy="953429"/>
          </a:xfrm>
        </p:spPr>
        <p:txBody>
          <a:bodyPr>
            <a:normAutofit/>
          </a:bodyPr>
          <a:lstStyle/>
          <a:p>
            <a:pPr algn="ctr"/>
            <a:r>
              <a:rPr lang="en-IE" sz="3200" b="0" dirty="0"/>
              <a:t>HR beïnvloedt de hele 'levenscyclus' van MKB-medewerkers</a:t>
            </a:r>
          </a:p>
        </p:txBody>
      </p:sp>
      <p:sp>
        <p:nvSpPr>
          <p:cNvPr id="3" name="Text Placeholder 2">
            <a:extLst>
              <a:ext uri="{FF2B5EF4-FFF2-40B4-BE49-F238E27FC236}">
                <a16:creationId xmlns:a16="http://schemas.microsoft.com/office/drawing/2014/main" id="{41B99693-EBD2-5368-7D06-2B226B8729D6}"/>
              </a:ext>
            </a:extLst>
          </p:cNvPr>
          <p:cNvSpPr>
            <a:spLocks noGrp="1"/>
          </p:cNvSpPr>
          <p:nvPr>
            <p:ph type="body" sz="quarter" idx="14"/>
          </p:nvPr>
        </p:nvSpPr>
        <p:spPr>
          <a:xfrm>
            <a:off x="1085850" y="1186279"/>
            <a:ext cx="10587038" cy="5120283"/>
          </a:xfrm>
          <a:noFill/>
        </p:spPr>
        <p:txBody>
          <a:bodyPr/>
          <a:lstStyle/>
          <a:p>
            <a:r>
              <a:rPr lang="en-IE" sz="2000" b="1" dirty="0">
                <a:solidFill>
                  <a:srgbClr val="027354"/>
                </a:solidFill>
                <a:effectLst/>
                <a:ea typeface="Times New Roman" panose="02020603050405020304" pitchFamily="18" charset="0"/>
                <a:cs typeface="Times New Roman" panose="02020603050405020304" pitchFamily="18" charset="0"/>
              </a:rPr>
              <a:t>HR is de toegewijde leidende rol die horizontaal en verticaal door en binnen de organisatie werkt en is daarom van groot belang voor een </a:t>
            </a:r>
            <a:r>
              <a:rPr lang="en-IE" sz="2000" b="1" dirty="0" err="1">
                <a:solidFill>
                  <a:srgbClr val="027354"/>
                </a:solidFill>
                <a:effectLst/>
                <a:ea typeface="Times New Roman" panose="02020603050405020304" pitchFamily="18" charset="0"/>
                <a:cs typeface="Times New Roman" panose="02020603050405020304" pitchFamily="18" charset="0"/>
              </a:rPr>
              <a:t>succesvolle</a:t>
            </a:r>
            <a:r>
              <a:rPr lang="en-IE" sz="2000" b="1" dirty="0">
                <a:solidFill>
                  <a:srgbClr val="027354"/>
                </a:solidFill>
                <a:effectLst/>
                <a:ea typeface="Times New Roman" panose="02020603050405020304" pitchFamily="18" charset="0"/>
                <a:cs typeface="Times New Roman" panose="02020603050405020304" pitchFamily="18" charset="0"/>
              </a:rPr>
              <a:t> CSR-levering. </a:t>
            </a:r>
            <a:endParaRPr lang="en-IE" sz="2000" b="1" dirty="0">
              <a:solidFill>
                <a:srgbClr val="027354"/>
              </a:solidFill>
              <a:effectLst/>
              <a:ea typeface="Calibri" panose="020F0502020204030204" pitchFamily="34" charset="0"/>
              <a:cs typeface="Times New Roman" panose="02020603050405020304" pitchFamily="18" charset="0"/>
            </a:endParaRPr>
          </a:p>
          <a:p>
            <a:endParaRPr lang="en-IE" sz="9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a typeface="Times New Roman" panose="02020603050405020304" pitchFamily="18" charset="0"/>
                <a:cs typeface="Times New Roman" panose="02020603050405020304" pitchFamily="18" charset="0"/>
              </a:rPr>
              <a:t>HR </a:t>
            </a:r>
            <a:r>
              <a:rPr lang="en-IE" sz="2000" dirty="0">
                <a:solidFill>
                  <a:srgbClr val="333333"/>
                </a:solidFill>
                <a:effectLst/>
                <a:ea typeface="Times New Roman" panose="02020603050405020304" pitchFamily="18" charset="0"/>
                <a:cs typeface="Times New Roman" panose="02020603050405020304" pitchFamily="18" charset="0"/>
              </a:rPr>
              <a:t>is de enige functie die invloed heeft op de hele onderneming gedurende de </a:t>
            </a:r>
            <a:r>
              <a:rPr lang="en-IE" sz="2000" b="1" dirty="0">
                <a:solidFill>
                  <a:srgbClr val="027354"/>
                </a:solidFill>
                <a:effectLst/>
                <a:ea typeface="Times New Roman" panose="02020603050405020304" pitchFamily="18" charset="0"/>
                <a:cs typeface="Times New Roman" panose="02020603050405020304" pitchFamily="18" charset="0"/>
              </a:rPr>
              <a:t>hele 'levenscyclus' van de werknemers </a:t>
            </a:r>
            <a:r>
              <a:rPr lang="en-IE" sz="2000" dirty="0">
                <a:solidFill>
                  <a:srgbClr val="333333"/>
                </a:solidFill>
                <a:effectLst/>
                <a:ea typeface="Times New Roman" panose="02020603050405020304" pitchFamily="18" charset="0"/>
                <a:cs typeface="Times New Roman" panose="02020603050405020304" pitchFamily="18" charset="0"/>
              </a:rPr>
              <a:t>die er werken - het heeft aanzienlijke invloed als het goed wordt beheerd en uitgerust. </a:t>
            </a:r>
            <a:endParaRPr lang="en-IE" sz="2000" dirty="0">
              <a:solidFill>
                <a:srgbClr val="333333"/>
              </a:solidFill>
              <a:ea typeface="Times New Roman" panose="02020603050405020304" pitchFamily="18" charset="0"/>
              <a:cs typeface="Times New Roman" panose="02020603050405020304" pitchFamily="18" charset="0"/>
            </a:endParaRPr>
          </a:p>
          <a:p>
            <a:endParaRPr lang="en-IE" sz="9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HR bevindt zich in de beste </a:t>
            </a:r>
            <a:r>
              <a:rPr lang="en-IE" sz="2000" b="1" dirty="0">
                <a:solidFill>
                  <a:srgbClr val="027354"/>
                </a:solidFill>
                <a:effectLst/>
                <a:ea typeface="Times New Roman" panose="02020603050405020304" pitchFamily="18" charset="0"/>
                <a:cs typeface="Times New Roman" panose="02020603050405020304" pitchFamily="18" charset="0"/>
              </a:rPr>
              <a:t>en invloedrijkste bedrijfsbrede positie </a:t>
            </a:r>
            <a:r>
              <a:rPr lang="en-IE" sz="2000" dirty="0">
                <a:solidFill>
                  <a:srgbClr val="333333"/>
                </a:solidFill>
                <a:effectLst/>
                <a:ea typeface="Times New Roman" panose="02020603050405020304" pitchFamily="18" charset="0"/>
                <a:cs typeface="Times New Roman" panose="02020603050405020304" pitchFamily="18" charset="0"/>
              </a:rPr>
              <a:t>om het directieteam en de CEO de middelen en het kader te bieden om CSR-</a:t>
            </a:r>
            <a:r>
              <a:rPr lang="en-IE" sz="2000" dirty="0" err="1">
                <a:solidFill>
                  <a:srgbClr val="333333"/>
                </a:solidFill>
                <a:effectLst/>
                <a:ea typeface="Times New Roman" panose="02020603050405020304" pitchFamily="18" charset="0"/>
                <a:cs typeface="Times New Roman" panose="02020603050405020304" pitchFamily="18" charset="0"/>
              </a:rPr>
              <a:t>ethiek</a:t>
            </a:r>
            <a:r>
              <a:rPr lang="en-IE" sz="2000" dirty="0">
                <a:solidFill>
                  <a:srgbClr val="333333"/>
                </a:solidFill>
                <a:effectLst/>
                <a:ea typeface="Times New Roman" panose="02020603050405020304" pitchFamily="18" charset="0"/>
                <a:cs typeface="Times New Roman" panose="02020603050405020304" pitchFamily="18" charset="0"/>
              </a:rPr>
              <a:t> en -cultuur in te bedden in het merk en het strategische kader van het hele bedrijf. HR is de sleutel om ervoor te zorgen dat wat het MKB publiekelijk en intern zegt, overeenkomt met hoe mensen binnen het bedrijf worden behandeld. </a:t>
            </a:r>
          </a:p>
          <a:p>
            <a:endParaRPr lang="en-IE" sz="9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a typeface="Times New Roman" panose="02020603050405020304" pitchFamily="18" charset="0"/>
                <a:cs typeface="Times New Roman" panose="02020603050405020304" pitchFamily="18" charset="0"/>
              </a:rPr>
              <a:t>Voor een effectieve inzet moeten ze </a:t>
            </a:r>
            <a:r>
              <a:rPr lang="en-IE" sz="2000" b="1" dirty="0">
                <a:solidFill>
                  <a:srgbClr val="027354"/>
                </a:solidFill>
                <a:ea typeface="Times New Roman" panose="02020603050405020304" pitchFamily="18" charset="0"/>
                <a:cs typeface="Times New Roman" panose="02020603050405020304" pitchFamily="18" charset="0"/>
              </a:rPr>
              <a:t>nauw samenwerken met de MKB-directeur</a:t>
            </a:r>
            <a:r>
              <a:rPr lang="en-IE" sz="2000" dirty="0">
                <a:solidFill>
                  <a:srgbClr val="333333"/>
                </a:solidFill>
                <a:ea typeface="Times New Roman" panose="02020603050405020304" pitchFamily="18" charset="0"/>
                <a:cs typeface="Times New Roman" panose="02020603050405020304" pitchFamily="18" charset="0"/>
              </a:rPr>
              <a:t>, zodat ze eventuele hiaten kunnen identificeren en hun werk kunnen doen om de overeengekomen HR-aanpak </a:t>
            </a:r>
            <a:r>
              <a:rPr lang="en-IE" sz="2000" dirty="0" err="1">
                <a:solidFill>
                  <a:srgbClr val="333333"/>
                </a:solidFill>
                <a:ea typeface="Times New Roman" panose="02020603050405020304" pitchFamily="18" charset="0"/>
                <a:cs typeface="Times New Roman" panose="02020603050405020304" pitchFamily="18" charset="0"/>
              </a:rPr>
              <a:t>voor</a:t>
            </a:r>
            <a:r>
              <a:rPr lang="en-IE" sz="2000" dirty="0">
                <a:solidFill>
                  <a:srgbClr val="333333"/>
                </a:solidFill>
                <a:ea typeface="Times New Roman" panose="02020603050405020304" pitchFamily="18" charset="0"/>
                <a:cs typeface="Times New Roman" panose="02020603050405020304" pitchFamily="18" charset="0"/>
              </a:rPr>
              <a:t> CSR te leiden en aan te sturen waar dat nodig is. </a:t>
            </a:r>
            <a:endParaRPr lang="en-IE" sz="2000" dirty="0">
              <a:solidFill>
                <a:srgbClr val="333333"/>
              </a:solidFill>
              <a:effectLst/>
              <a:ea typeface="Times New Roman" panose="02020603050405020304" pitchFamily="18" charset="0"/>
              <a:cs typeface="Times New Roman" panose="02020603050405020304" pitchFamily="18" charset="0"/>
            </a:endParaRPr>
          </a:p>
          <a:p>
            <a:endParaRPr lang="en-IE" sz="2000" dirty="0">
              <a:solidFill>
                <a:srgbClr val="333333"/>
              </a:solidFill>
              <a:ea typeface="Times New Roman" panose="02020603050405020304" pitchFamily="18" charset="0"/>
              <a:cs typeface="Times New Roman" panose="02020603050405020304" pitchFamily="18" charset="0"/>
            </a:endParaRPr>
          </a:p>
          <a:p>
            <a:endParaRPr lang="en-IE" sz="2000" dirty="0">
              <a:solidFill>
                <a:srgbClr val="333333"/>
              </a:solidFill>
              <a:effectLst/>
              <a:ea typeface="Times New Roman" panose="02020603050405020304" pitchFamily="18" charset="0"/>
              <a:cs typeface="Times New Roman" panose="02020603050405020304" pitchFamily="18" charset="0"/>
            </a:endParaRPr>
          </a:p>
          <a:p>
            <a:endParaRPr lang="en-IE" sz="2000" dirty="0">
              <a:solidFill>
                <a:srgbClr val="333333"/>
              </a:solidFill>
              <a:ea typeface="Times New Roman" panose="02020603050405020304" pitchFamily="18"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3427403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33AEBE3C-2079-445E-9030-22A929C36D01}"/>
              </a:ext>
            </a:extLst>
          </p:cNvPr>
          <p:cNvSpPr/>
          <p:nvPr/>
        </p:nvSpPr>
        <p:spPr>
          <a:xfrm rot="10800000">
            <a:off x="8393934" y="1815583"/>
            <a:ext cx="3580714" cy="4788988"/>
          </a:xfrm>
          <a:prstGeom prst="homePlate">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Arrow: Pentagon 11">
            <a:extLst>
              <a:ext uri="{FF2B5EF4-FFF2-40B4-BE49-F238E27FC236}">
                <a16:creationId xmlns:a16="http://schemas.microsoft.com/office/drawing/2014/main" id="{D5FC2381-A5A9-80BA-C77E-613FBE0A91E0}"/>
              </a:ext>
            </a:extLst>
          </p:cNvPr>
          <p:cNvSpPr/>
          <p:nvPr/>
        </p:nvSpPr>
        <p:spPr>
          <a:xfrm>
            <a:off x="217352" y="948530"/>
            <a:ext cx="3312672" cy="2885545"/>
          </a:xfrm>
          <a:prstGeom prst="homePlate">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Arrow: Pentagon 10">
            <a:extLst>
              <a:ext uri="{FF2B5EF4-FFF2-40B4-BE49-F238E27FC236}">
                <a16:creationId xmlns:a16="http://schemas.microsoft.com/office/drawing/2014/main" id="{C76C00E6-A348-38D4-E467-14B1DD5B0EFC}"/>
              </a:ext>
            </a:extLst>
          </p:cNvPr>
          <p:cNvSpPr/>
          <p:nvPr/>
        </p:nvSpPr>
        <p:spPr>
          <a:xfrm>
            <a:off x="217352" y="3847378"/>
            <a:ext cx="3422772" cy="2751361"/>
          </a:xfrm>
          <a:prstGeom prst="homePlate">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262626"/>
                </a:solidFill>
              </a:rPr>
              <a:t>3. CSR-impact</a:t>
            </a:r>
          </a:p>
          <a:p>
            <a:r>
              <a:rPr lang="en-GB" sz="1600" dirty="0">
                <a:solidFill>
                  <a:srgbClr val="262626"/>
                </a:solidFill>
              </a:rPr>
              <a:t>CSR ondersteunt HR-praktijken. Samen hebben ze invloed op de drievoudige bottom line (financieel, milieu en sociaal). CSR helpt HR bijvoorbeeld om werknemers te motiveren en te behouden, betrokkenheid te bevorderen en bedrijfsresultaten te leveren.</a:t>
            </a:r>
            <a:endParaRPr lang="en-IE" sz="1600" dirty="0">
              <a:solidFill>
                <a:srgbClr val="262626"/>
              </a:solidFill>
            </a:endParaRPr>
          </a:p>
        </p:txBody>
      </p:sp>
      <p:sp>
        <p:nvSpPr>
          <p:cNvPr id="6" name="Flowchart: Connector 5">
            <a:extLst>
              <a:ext uri="{FF2B5EF4-FFF2-40B4-BE49-F238E27FC236}">
                <a16:creationId xmlns:a16="http://schemas.microsoft.com/office/drawing/2014/main" id="{28C2B861-15EE-A66C-BD11-9F884405C245}"/>
              </a:ext>
            </a:extLst>
          </p:cNvPr>
          <p:cNvSpPr/>
          <p:nvPr/>
        </p:nvSpPr>
        <p:spPr>
          <a:xfrm>
            <a:off x="3183514" y="1157110"/>
            <a:ext cx="5305729" cy="5084986"/>
          </a:xfrm>
          <a:prstGeom prst="flowChartConnector">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1">
            <a:extLst>
              <a:ext uri="{FF2B5EF4-FFF2-40B4-BE49-F238E27FC236}">
                <a16:creationId xmlns:a16="http://schemas.microsoft.com/office/drawing/2014/main" id="{D7BD993C-4ECA-EC60-DD63-C87F7FCBA3A4}"/>
              </a:ext>
            </a:extLst>
          </p:cNvPr>
          <p:cNvSpPr>
            <a:spLocks noGrp="1"/>
          </p:cNvSpPr>
          <p:nvPr>
            <p:ph type="body" sz="quarter" idx="13"/>
          </p:nvPr>
        </p:nvSpPr>
        <p:spPr>
          <a:xfrm>
            <a:off x="871247" y="303002"/>
            <a:ext cx="10496490" cy="844269"/>
          </a:xfrm>
        </p:spPr>
        <p:txBody>
          <a:bodyPr>
            <a:normAutofit fontScale="55000" lnSpcReduction="20000"/>
          </a:bodyPr>
          <a:lstStyle/>
          <a:p>
            <a:pPr algn="ctr"/>
            <a:r>
              <a:rPr lang="en-GB" dirty="0"/>
              <a:t>HR ligt aan de basis van </a:t>
            </a:r>
            <a:r>
              <a:rPr lang="en-GB" dirty="0" err="1"/>
              <a:t>duurzaam</a:t>
            </a:r>
            <a:r>
              <a:rPr lang="en-GB" dirty="0"/>
              <a:t> CSR Cultuurveranderingsmanagement</a:t>
            </a:r>
          </a:p>
          <a:p>
            <a:pPr algn="ctr"/>
            <a:r>
              <a:rPr lang="en-GB" b="0" dirty="0"/>
              <a:t>Werknemers moeten worden betrokken bij de HR &amp; CSR-bijdrage zodat CSR duurzaam is ingebed </a:t>
            </a:r>
          </a:p>
          <a:p>
            <a:pPr algn="ctr"/>
            <a:endParaRPr lang="en-IE" dirty="0"/>
          </a:p>
        </p:txBody>
      </p:sp>
      <p:sp>
        <p:nvSpPr>
          <p:cNvPr id="4" name="Flowchart: Connector 3">
            <a:extLst>
              <a:ext uri="{FF2B5EF4-FFF2-40B4-BE49-F238E27FC236}">
                <a16:creationId xmlns:a16="http://schemas.microsoft.com/office/drawing/2014/main" id="{D1975510-C4F3-CF31-E117-A9CBF2E2F6E3}"/>
              </a:ext>
            </a:extLst>
          </p:cNvPr>
          <p:cNvSpPr/>
          <p:nvPr/>
        </p:nvSpPr>
        <p:spPr>
          <a:xfrm>
            <a:off x="4077338" y="2845583"/>
            <a:ext cx="3422772" cy="3396513"/>
          </a:xfrm>
          <a:prstGeom prst="flowChartConnector">
            <a:avLst/>
          </a:prstGeom>
          <a:solidFill>
            <a:srgbClr val="F7C0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Flowchart: Connector 4">
            <a:extLst>
              <a:ext uri="{FF2B5EF4-FFF2-40B4-BE49-F238E27FC236}">
                <a16:creationId xmlns:a16="http://schemas.microsoft.com/office/drawing/2014/main" id="{DC098E1C-FAA4-1A54-2723-A0D0820F877F}"/>
              </a:ext>
            </a:extLst>
          </p:cNvPr>
          <p:cNvSpPr/>
          <p:nvPr/>
        </p:nvSpPr>
        <p:spPr>
          <a:xfrm>
            <a:off x="4623492" y="4143375"/>
            <a:ext cx="2386908" cy="2098721"/>
          </a:xfrm>
          <a:prstGeom prst="flowChartConnector">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solidFill>
                  <a:srgbClr val="262626"/>
                </a:solidFill>
              </a:rPr>
              <a:t>3. CSR-impact</a:t>
            </a:r>
            <a:endParaRPr lang="en-IE" dirty="0">
              <a:solidFill>
                <a:srgbClr val="262626"/>
              </a:solidFill>
            </a:endParaRPr>
          </a:p>
        </p:txBody>
      </p:sp>
      <p:sp>
        <p:nvSpPr>
          <p:cNvPr id="7" name="TextBox 6">
            <a:extLst>
              <a:ext uri="{FF2B5EF4-FFF2-40B4-BE49-F238E27FC236}">
                <a16:creationId xmlns:a16="http://schemas.microsoft.com/office/drawing/2014/main" id="{048F98F2-2617-0698-8802-027664C3A473}"/>
              </a:ext>
            </a:extLst>
          </p:cNvPr>
          <p:cNvSpPr txBox="1"/>
          <p:nvPr/>
        </p:nvSpPr>
        <p:spPr>
          <a:xfrm>
            <a:off x="4804591" y="3158032"/>
            <a:ext cx="1919111" cy="1569660"/>
          </a:xfrm>
          <a:prstGeom prst="rect">
            <a:avLst/>
          </a:prstGeom>
          <a:noFill/>
        </p:spPr>
        <p:txBody>
          <a:bodyPr wrap="square" rtlCol="0">
            <a:spAutoFit/>
          </a:bodyPr>
          <a:lstStyle/>
          <a:p>
            <a:pPr algn="ctr"/>
            <a:r>
              <a:rPr lang="en-IE" sz="2400" b="1" dirty="0"/>
              <a:t>2. Werknemers passen zich </a:t>
            </a:r>
            <a:r>
              <a:rPr lang="en-IE" sz="2400" b="1" dirty="0" err="1"/>
              <a:t>aan</a:t>
            </a:r>
            <a:r>
              <a:rPr lang="en-IE" sz="2400" b="1" dirty="0"/>
              <a:t> CSR aan</a:t>
            </a:r>
          </a:p>
        </p:txBody>
      </p:sp>
      <p:sp>
        <p:nvSpPr>
          <p:cNvPr id="8" name="TextBox 7">
            <a:extLst>
              <a:ext uri="{FF2B5EF4-FFF2-40B4-BE49-F238E27FC236}">
                <a16:creationId xmlns:a16="http://schemas.microsoft.com/office/drawing/2014/main" id="{A71ED70F-C5D6-809C-572D-A8142DDB3757}"/>
              </a:ext>
            </a:extLst>
          </p:cNvPr>
          <p:cNvSpPr txBox="1"/>
          <p:nvPr/>
        </p:nvSpPr>
        <p:spPr>
          <a:xfrm>
            <a:off x="4619908" y="1489029"/>
            <a:ext cx="2288476" cy="1200329"/>
          </a:xfrm>
          <a:prstGeom prst="rect">
            <a:avLst/>
          </a:prstGeom>
          <a:noFill/>
        </p:spPr>
        <p:txBody>
          <a:bodyPr wrap="square" rtlCol="0">
            <a:spAutoFit/>
          </a:bodyPr>
          <a:lstStyle/>
          <a:p>
            <a:pPr algn="ctr"/>
            <a:r>
              <a:rPr lang="en-IE" sz="2400" b="1" dirty="0"/>
              <a:t>1. HRM ontwikkelt </a:t>
            </a:r>
            <a:r>
              <a:rPr lang="en-IE" sz="2400" b="1" dirty="0" err="1"/>
              <a:t>een</a:t>
            </a:r>
            <a:r>
              <a:rPr lang="en-IE" sz="2400" b="1" dirty="0"/>
              <a:t> CSR-</a:t>
            </a:r>
            <a:r>
              <a:rPr lang="en-IE" sz="2400" b="1" dirty="0" err="1"/>
              <a:t>cultuur</a:t>
            </a:r>
            <a:endParaRPr lang="en-IE" sz="2400" b="1" dirty="0"/>
          </a:p>
        </p:txBody>
      </p:sp>
      <p:sp>
        <p:nvSpPr>
          <p:cNvPr id="9" name="TextBox 8">
            <a:extLst>
              <a:ext uri="{FF2B5EF4-FFF2-40B4-BE49-F238E27FC236}">
                <a16:creationId xmlns:a16="http://schemas.microsoft.com/office/drawing/2014/main" id="{6B8908E7-7743-7185-37C8-A0602FFBBE98}"/>
              </a:ext>
            </a:extLst>
          </p:cNvPr>
          <p:cNvSpPr txBox="1"/>
          <p:nvPr/>
        </p:nvSpPr>
        <p:spPr>
          <a:xfrm>
            <a:off x="9235421" y="2544236"/>
            <a:ext cx="2739227" cy="3293209"/>
          </a:xfrm>
          <a:prstGeom prst="rect">
            <a:avLst/>
          </a:prstGeom>
          <a:noFill/>
        </p:spPr>
        <p:txBody>
          <a:bodyPr wrap="square" rtlCol="0">
            <a:spAutoFit/>
          </a:bodyPr>
          <a:lstStyle/>
          <a:p>
            <a:pPr algn="ctr"/>
            <a:r>
              <a:rPr lang="en-GB" sz="1600" b="1" dirty="0">
                <a:solidFill>
                  <a:srgbClr val="262626"/>
                </a:solidFill>
              </a:rPr>
              <a:t>2. Werknemers</a:t>
            </a:r>
          </a:p>
          <a:p>
            <a:pPr algn="r"/>
            <a:r>
              <a:rPr lang="en-GB" sz="1600" dirty="0">
                <a:solidFill>
                  <a:srgbClr val="262626"/>
                </a:solidFill>
              </a:rPr>
              <a:t>De lijst van werknemers wordt vaak onderschat, bijv. "alledaagse" werknemers, operationeel personeel, technici, onderhoud, klantenservice, marketing, verkopers, directieleden, managers, directeuren, schoonmakers en catering... ze hebben allemaal </a:t>
            </a:r>
            <a:r>
              <a:rPr lang="en-GB" sz="1600" dirty="0" err="1">
                <a:solidFill>
                  <a:srgbClr val="262626"/>
                </a:solidFill>
              </a:rPr>
              <a:t>verschillende</a:t>
            </a:r>
            <a:r>
              <a:rPr lang="en-GB" sz="1600" dirty="0">
                <a:solidFill>
                  <a:srgbClr val="262626"/>
                </a:solidFill>
              </a:rPr>
              <a:t> CSR HR-trainingen en -ondersteuning nodig.</a:t>
            </a:r>
            <a:endParaRPr lang="en-IE" sz="1600" dirty="0">
              <a:solidFill>
                <a:srgbClr val="262626"/>
              </a:solidFill>
            </a:endParaRPr>
          </a:p>
        </p:txBody>
      </p:sp>
      <p:sp>
        <p:nvSpPr>
          <p:cNvPr id="10" name="TextBox 9">
            <a:extLst>
              <a:ext uri="{FF2B5EF4-FFF2-40B4-BE49-F238E27FC236}">
                <a16:creationId xmlns:a16="http://schemas.microsoft.com/office/drawing/2014/main" id="{E55C82F6-35A9-A2E9-F90D-894AC3B4367D}"/>
              </a:ext>
            </a:extLst>
          </p:cNvPr>
          <p:cNvSpPr txBox="1"/>
          <p:nvPr/>
        </p:nvSpPr>
        <p:spPr>
          <a:xfrm>
            <a:off x="247099" y="1084496"/>
            <a:ext cx="2311075" cy="2308324"/>
          </a:xfrm>
          <a:prstGeom prst="rect">
            <a:avLst/>
          </a:prstGeom>
          <a:noFill/>
        </p:spPr>
        <p:txBody>
          <a:bodyPr wrap="square" rtlCol="0">
            <a:spAutoFit/>
          </a:bodyPr>
          <a:lstStyle/>
          <a:p>
            <a:pPr algn="ctr"/>
            <a:r>
              <a:rPr lang="en-GB" sz="1600" b="1" dirty="0">
                <a:solidFill>
                  <a:srgbClr val="262626"/>
                </a:solidFill>
              </a:rPr>
              <a:t>1. Personeelsbeheer</a:t>
            </a:r>
          </a:p>
          <a:p>
            <a:r>
              <a:rPr lang="en-GB" sz="1600" dirty="0" err="1">
                <a:solidFill>
                  <a:srgbClr val="262626"/>
                </a:solidFill>
              </a:rPr>
              <a:t>Bevordert</a:t>
            </a:r>
            <a:r>
              <a:rPr lang="en-GB" sz="1600" dirty="0">
                <a:solidFill>
                  <a:srgbClr val="262626"/>
                </a:solidFill>
              </a:rPr>
              <a:t> </a:t>
            </a:r>
            <a:r>
              <a:rPr lang="en-GB" sz="1600" b="0" i="0" dirty="0">
                <a:solidFill>
                  <a:srgbClr val="262626"/>
                </a:solidFill>
                <a:effectLst/>
              </a:rPr>
              <a:t>CSR-</a:t>
            </a:r>
            <a:r>
              <a:rPr lang="en-GB" sz="1600" b="0" i="0" dirty="0" err="1">
                <a:solidFill>
                  <a:srgbClr val="262626"/>
                </a:solidFill>
                <a:effectLst/>
              </a:rPr>
              <a:t>waarden</a:t>
            </a:r>
            <a:r>
              <a:rPr lang="en-GB" sz="1600" b="0" i="0" dirty="0">
                <a:solidFill>
                  <a:srgbClr val="262626"/>
                </a:solidFill>
                <a:effectLst/>
              </a:rPr>
              <a:t> en implementeert activiteiten, beleidsregels en processen om een maatschappelijk verantwoorde cultuur te creëren die duurzaam is in een MKB-bedrijf.</a:t>
            </a:r>
            <a:endParaRPr lang="en-IE" sz="1600" dirty="0">
              <a:solidFill>
                <a:srgbClr val="262626"/>
              </a:solidFill>
            </a:endParaRPr>
          </a:p>
        </p:txBody>
      </p:sp>
    </p:spTree>
    <p:extLst>
      <p:ext uri="{BB962C8B-B14F-4D97-AF65-F5344CB8AC3E}">
        <p14:creationId xmlns:p14="http://schemas.microsoft.com/office/powerpoint/2010/main" val="37311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descr="A close up of a dandelion&#10;&#10;Description automatically generated">
            <a:extLst>
              <a:ext uri="{FF2B5EF4-FFF2-40B4-BE49-F238E27FC236}">
                <a16:creationId xmlns:a16="http://schemas.microsoft.com/office/drawing/2014/main" id="{C87FC2FF-6725-1460-9EA0-887E2BAED4AE}"/>
              </a:ext>
            </a:extLst>
          </p:cNvPr>
          <p:cNvPicPr>
            <a:picLocks noGrp="1" noChangeAspect="1"/>
          </p:cNvPicPr>
          <p:nvPr>
            <p:ph type="pic" sz="quarter" idx="25"/>
          </p:nvPr>
        </p:nvPicPr>
        <p:blipFill>
          <a:blip r:embed="rId2" cstate="email">
            <a:extLst>
              <a:ext uri="{28A0092B-C50C-407E-A947-70E740481C1C}">
                <a14:useLocalDpi xmlns:a14="http://schemas.microsoft.com/office/drawing/2010/main"/>
              </a:ext>
            </a:extLst>
          </a:blip>
          <a:srcRect l="14674" r="14674"/>
          <a:stretch>
            <a:fillRect/>
          </a:stretch>
        </p:blipFill>
        <p:spPr>
          <a:xfrm>
            <a:off x="7844291" y="587094"/>
            <a:ext cx="4007081" cy="3089556"/>
          </a:xfrm>
        </p:spPr>
      </p:pic>
      <p:pic>
        <p:nvPicPr>
          <p:cNvPr id="11" name="Picture Placeholder 10" descr="A person talking on the phone&#10;&#10;Description automatically generated with medium confidence">
            <a:extLst>
              <a:ext uri="{FF2B5EF4-FFF2-40B4-BE49-F238E27FC236}">
                <a16:creationId xmlns:a16="http://schemas.microsoft.com/office/drawing/2014/main" id="{C143A50E-554B-800D-E39C-4F06BA3BF420}"/>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l="14674" r="14674"/>
          <a:stretch>
            <a:fillRect/>
          </a:stretch>
        </p:blipFill>
        <p:spPr/>
      </p:pic>
      <p:pic>
        <p:nvPicPr>
          <p:cNvPr id="13" name="Picture Placeholder 12" descr="A close-up of hands shaking&#10;&#10;Description automatically generated with low confidence">
            <a:extLst>
              <a:ext uri="{FF2B5EF4-FFF2-40B4-BE49-F238E27FC236}">
                <a16:creationId xmlns:a16="http://schemas.microsoft.com/office/drawing/2014/main" id="{8DB3640D-70DF-854A-0E5F-F4662C8730FC}"/>
              </a:ext>
            </a:extLst>
          </p:cNvPr>
          <p:cNvPicPr>
            <a:picLocks noGrp="1" noChangeAspect="1"/>
          </p:cNvPicPr>
          <p:nvPr>
            <p:ph type="pic" sz="quarter" idx="26"/>
          </p:nvPr>
        </p:nvPicPr>
        <p:blipFill>
          <a:blip r:embed="rId4" cstate="email">
            <a:extLst>
              <a:ext uri="{28A0092B-C50C-407E-A947-70E740481C1C}">
                <a14:useLocalDpi xmlns:a14="http://schemas.microsoft.com/office/drawing/2010/main"/>
              </a:ext>
            </a:extLst>
          </a:blip>
          <a:srcRect t="18516" b="18516"/>
          <a:stretch>
            <a:fillRect/>
          </a:stretch>
        </p:blipFill>
        <p:spPr>
          <a:xfrm>
            <a:off x="4091187" y="587094"/>
            <a:ext cx="3557388" cy="3079750"/>
          </a:xfrm>
        </p:spPr>
      </p:pic>
      <p:sp>
        <p:nvSpPr>
          <p:cNvPr id="4" name="Text Placeholder 3">
            <a:extLst>
              <a:ext uri="{FF2B5EF4-FFF2-40B4-BE49-F238E27FC236}">
                <a16:creationId xmlns:a16="http://schemas.microsoft.com/office/drawing/2014/main" id="{E02ECF5E-C156-8CAA-CA1E-65C03C9CC24E}"/>
              </a:ext>
            </a:extLst>
          </p:cNvPr>
          <p:cNvSpPr>
            <a:spLocks noGrp="1"/>
          </p:cNvSpPr>
          <p:nvPr>
            <p:ph type="body" sz="quarter" idx="16"/>
          </p:nvPr>
        </p:nvSpPr>
        <p:spPr>
          <a:xfrm>
            <a:off x="609401" y="2619376"/>
            <a:ext cx="3263900" cy="4238624"/>
          </a:xfrm>
        </p:spPr>
        <p:txBody>
          <a:bodyPr/>
          <a:lstStyle/>
          <a:p>
            <a:pPr algn="ctr"/>
            <a:r>
              <a:rPr lang="en-GB" sz="1800" b="1" dirty="0"/>
              <a:t>MKB heeft kennis van CSR nodig om duurzaam te zijn</a:t>
            </a:r>
          </a:p>
          <a:p>
            <a:r>
              <a:rPr lang="en-IE" sz="1600" dirty="0"/>
              <a:t>MKB-bedrijven beseffen dat ze moeten werken aan de ontwikkeling van hun kennis, invloed en competenties op milieu-, sociaal en economisch gebied om hun eigenaarschap en verantwoordelijkheid aan te tonen, maar ook om te zien of ze een verschil kunnen maken. </a:t>
            </a:r>
          </a:p>
          <a:p>
            <a:pPr algn="ctr"/>
            <a:endParaRPr lang="en-IE" sz="1600" dirty="0"/>
          </a:p>
          <a:p>
            <a:pPr algn="ctr"/>
            <a:endParaRPr lang="en-IE" sz="1600" dirty="0"/>
          </a:p>
          <a:p>
            <a:endParaRPr lang="en-IE" sz="1600" dirty="0"/>
          </a:p>
        </p:txBody>
      </p:sp>
      <p:sp>
        <p:nvSpPr>
          <p:cNvPr id="8" name="Text Placeholder 7">
            <a:extLst>
              <a:ext uri="{FF2B5EF4-FFF2-40B4-BE49-F238E27FC236}">
                <a16:creationId xmlns:a16="http://schemas.microsoft.com/office/drawing/2014/main" id="{1DF238BC-DE2B-8C30-8FF0-63D074CB1AFB}"/>
              </a:ext>
            </a:extLst>
          </p:cNvPr>
          <p:cNvSpPr>
            <a:spLocks noGrp="1"/>
          </p:cNvSpPr>
          <p:nvPr>
            <p:ph type="body" sz="quarter" idx="27"/>
          </p:nvPr>
        </p:nvSpPr>
        <p:spPr>
          <a:xfrm>
            <a:off x="4086225" y="2619375"/>
            <a:ext cx="3562350" cy="4238624"/>
          </a:xfrm>
        </p:spPr>
        <p:txBody>
          <a:bodyPr/>
          <a:lstStyle/>
          <a:p>
            <a:r>
              <a:rPr lang="en-GB" sz="1800" b="1" dirty="0"/>
              <a:t>HRM leidt mensen </a:t>
            </a:r>
            <a:r>
              <a:rPr lang="en-GB" sz="1800" b="1" dirty="0" err="1"/>
              <a:t>naar</a:t>
            </a:r>
            <a:r>
              <a:rPr lang="en-GB" sz="1800" b="1" dirty="0"/>
              <a:t> CSR cultuurveranderingsmanagement</a:t>
            </a:r>
          </a:p>
          <a:p>
            <a:r>
              <a:rPr lang="en-IE" sz="1600" dirty="0"/>
              <a:t>Het is van vitaal belang dat het management van KMO's samenwerkt met HRM, zodat ze de verbanden en hiaten tussen </a:t>
            </a:r>
            <a:r>
              <a:rPr lang="en-IE" sz="1600" dirty="0" err="1"/>
              <a:t>hun</a:t>
            </a:r>
            <a:r>
              <a:rPr lang="en-IE" sz="1600" dirty="0"/>
              <a:t> CSR-</a:t>
            </a:r>
            <a:r>
              <a:rPr lang="en-IE" sz="1600" dirty="0" err="1"/>
              <a:t>duurzaamheidsstrategie</a:t>
            </a:r>
            <a:r>
              <a:rPr lang="en-IE" sz="1600" dirty="0"/>
              <a:t>, bedrijfsstrategie en HR-activiteiten kunnen zien. HRM kan dan beginnen met het aanpassen van bestaand beleid en bestaande processen </a:t>
            </a:r>
            <a:r>
              <a:rPr lang="en-IE" sz="1600" dirty="0" err="1"/>
              <a:t>aan</a:t>
            </a:r>
            <a:r>
              <a:rPr lang="en-IE" sz="1600" dirty="0"/>
              <a:t> CSR, bijvoorbeeld door een cultuurveranderingsmanagementsysteem af te stemmen en zich bezig te houden met CSR-talent- en personeelsmanagement. </a:t>
            </a:r>
          </a:p>
          <a:p>
            <a:endParaRPr lang="en-IE" sz="1600" dirty="0"/>
          </a:p>
        </p:txBody>
      </p:sp>
      <p:sp>
        <p:nvSpPr>
          <p:cNvPr id="9" name="Text Placeholder 8">
            <a:extLst>
              <a:ext uri="{FF2B5EF4-FFF2-40B4-BE49-F238E27FC236}">
                <a16:creationId xmlns:a16="http://schemas.microsoft.com/office/drawing/2014/main" id="{21C4820D-F422-278E-D66A-D4ED8BE10E9D}"/>
              </a:ext>
            </a:extLst>
          </p:cNvPr>
          <p:cNvSpPr>
            <a:spLocks noGrp="1"/>
          </p:cNvSpPr>
          <p:nvPr>
            <p:ph type="body" sz="quarter" idx="28"/>
          </p:nvPr>
        </p:nvSpPr>
        <p:spPr>
          <a:xfrm>
            <a:off x="7844291" y="2619375"/>
            <a:ext cx="3995284" cy="4238625"/>
          </a:xfrm>
        </p:spPr>
        <p:txBody>
          <a:bodyPr/>
          <a:lstStyle/>
          <a:p>
            <a:r>
              <a:rPr lang="en-IE" sz="1800" b="1" dirty="0"/>
              <a:t>CSR, duurzaamheid, HR en bedrijfsresultaten zijn onlosmakelijk met elkaar verbonden en vereisen leiderschap</a:t>
            </a:r>
          </a:p>
          <a:p>
            <a:r>
              <a:rPr lang="en-IE" sz="1600" dirty="0"/>
              <a:t>De grootste fout is om CSR, HR en Bedrijfsdoelstellingen van elkaar los te koppelen. Als ze eenmaal losgekoppeld zijn, is duurzaamheid verloren. HR, CSR, CEO, hoofd financiën en Chief Operations Officer moeten samenwerken om ervoor te zorgen dat duurzaamheid, talentmanagement, bedrijfsresultaten en winstgevendheid samenwerken.</a:t>
            </a:r>
          </a:p>
          <a:p>
            <a:endParaRPr lang="en-IE" sz="1600" dirty="0"/>
          </a:p>
        </p:txBody>
      </p:sp>
    </p:spTree>
    <p:extLst>
      <p:ext uri="{BB962C8B-B14F-4D97-AF65-F5344CB8AC3E}">
        <p14:creationId xmlns:p14="http://schemas.microsoft.com/office/powerpoint/2010/main" val="1973054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793066" y="-26568"/>
            <a:ext cx="10397067" cy="1321070"/>
          </a:xfrm>
          <a:noFill/>
        </p:spPr>
        <p:txBody>
          <a:bodyPr anchor="ctr">
            <a:normAutofit/>
          </a:bodyPr>
          <a:lstStyle/>
          <a:p>
            <a:pPr algn="ctr"/>
            <a:r>
              <a:rPr lang="en-IE" sz="3200" dirty="0">
                <a:solidFill>
                  <a:srgbClr val="027354"/>
                </a:solidFill>
              </a:rPr>
              <a:t>6 Belangrijkste redenen voor MKB-bedrijven om CSR en HRM te integreren</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793068" y="1086417"/>
            <a:ext cx="3318933" cy="2847490"/>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1. Verantwoordingsplicht</a:t>
            </a:r>
            <a:endParaRPr lang="en-GB" sz="1600" dirty="0"/>
          </a:p>
          <a:p>
            <a:pPr algn="ctr"/>
            <a:r>
              <a:rPr lang="en-GB" sz="1600" dirty="0"/>
              <a:t>Van bedrijven wordt steeds meer verwacht dat ze verantwoording afleggen en verantwoordelijkheid nemen voor de impact van hun activiteiten op de samenleving, hun personeel en gemeenschappen.</a:t>
            </a:r>
            <a:endParaRPr lang="en-IE" sz="1600"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4470561" y="1086416"/>
            <a:ext cx="3539066" cy="2804175"/>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2. Geloofwaardigheid</a:t>
            </a:r>
          </a:p>
          <a:p>
            <a:pPr algn="ctr"/>
            <a:r>
              <a:rPr lang="en-GB" sz="1600" dirty="0"/>
              <a:t>CSR is steeds belangrijker geworden voor de mensen met wie KMO's te maken hebben. De geloofwaardigheid van KMO's hangt af van </a:t>
            </a:r>
            <a:r>
              <a:rPr lang="en-GB" sz="1600" dirty="0" err="1"/>
              <a:t>hun</a:t>
            </a:r>
            <a:r>
              <a:rPr lang="en-GB" sz="1600" dirty="0"/>
              <a:t> CSR-</a:t>
            </a:r>
            <a:r>
              <a:rPr lang="en-GB" sz="1600" dirty="0" err="1"/>
              <a:t>acties</a:t>
            </a:r>
            <a:r>
              <a:rPr lang="en-GB" sz="1600" dirty="0"/>
              <a:t> en de resultaten daarvan. Het is niet meer goed genoeg om ze op papier te hebben staan zonder ze uit te voeren. </a:t>
            </a:r>
            <a:endParaRPr lang="en-IE" sz="1600"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368189" y="1086416"/>
            <a:ext cx="3318933" cy="2804175"/>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3. HR moet effectief zijn</a:t>
            </a:r>
          </a:p>
          <a:p>
            <a:pPr algn="ctr"/>
            <a:r>
              <a:rPr lang="en-GB" sz="1600" dirty="0"/>
              <a:t>HR vormt de kern van fundamentele MKB-mensgerichte systemen (bijv. werving, training en communicatie) Ze kunnen effectief CSR leveren voor alle aspecten van human resources.</a:t>
            </a:r>
            <a:endParaRPr lang="en-IE" sz="1600"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793067" y="4116317"/>
            <a:ext cx="3318933" cy="2277317"/>
          </a:xfrm>
          <a:prstGeom prst="roundRect">
            <a:avLst/>
          </a:prstGeom>
          <a:solidFill>
            <a:srgbClr val="BBE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262626"/>
                </a:solidFill>
              </a:rPr>
              <a:t>4. HR is het hart van culturele verandering</a:t>
            </a:r>
          </a:p>
          <a:p>
            <a:pPr algn="ctr"/>
            <a:r>
              <a:rPr lang="en-GB" sz="1600" dirty="0">
                <a:solidFill>
                  <a:srgbClr val="262626"/>
                </a:solidFill>
              </a:rPr>
              <a:t>HR heeft de vaardigheden, de kennis en het vermogen om het MKB CSR-</a:t>
            </a:r>
            <a:r>
              <a:rPr lang="en-GB" sz="1600" dirty="0" err="1">
                <a:solidFill>
                  <a:srgbClr val="262626"/>
                </a:solidFill>
              </a:rPr>
              <a:t>onderwijs</a:t>
            </a:r>
            <a:r>
              <a:rPr lang="en-GB" sz="1600" dirty="0">
                <a:solidFill>
                  <a:srgbClr val="262626"/>
                </a:solidFill>
              </a:rPr>
              <a:t> aan te passen en echte culturele veranderingen door te voeren met de nadruk op de menselijke elementen.</a:t>
            </a:r>
            <a:endParaRPr lang="en-IE" sz="1600"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4470563" y="4116317"/>
            <a:ext cx="3539066" cy="2277317"/>
          </a:xfrm>
          <a:prstGeom prst="roundRect">
            <a:avLst/>
          </a:prstGeom>
          <a:solidFill>
            <a:srgbClr val="D98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5. Vertrouwen versterken</a:t>
            </a:r>
          </a:p>
          <a:p>
            <a:pPr algn="ctr"/>
            <a:r>
              <a:rPr lang="en-GB" sz="1600" dirty="0"/>
              <a:t>HR is cruciaal voor het managen van het vertrouwen en de risico's van het MKB in fundamentele kwesties en hoe mensen worden gemanaged op alle niveaus, vooral in nieuwe programma's </a:t>
            </a:r>
            <a:r>
              <a:rPr lang="en-GB" sz="1600" dirty="0" err="1"/>
              <a:t>zoals</a:t>
            </a:r>
            <a:r>
              <a:rPr lang="en-GB" sz="1600" dirty="0"/>
              <a:t> CSR. </a:t>
            </a:r>
            <a:endParaRPr lang="en-IE" sz="1600"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8368190" y="4018709"/>
            <a:ext cx="3318933" cy="2686891"/>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6. Werknemers zijn belangrijke stakeholders in CSR</a:t>
            </a:r>
          </a:p>
          <a:p>
            <a:pPr algn="ctr"/>
            <a:r>
              <a:rPr lang="en-GB" sz="1600" dirty="0"/>
              <a:t>Werknemers zijn de belangrijkste belanghebbenden bij elk mkb-programma. Zonder de volledige integratie en betrokkenheid van werknemers </a:t>
            </a:r>
            <a:r>
              <a:rPr lang="en-GB" sz="1600" dirty="0" err="1"/>
              <a:t>zal</a:t>
            </a:r>
            <a:r>
              <a:rPr lang="en-GB" sz="1600" dirty="0"/>
              <a:t> CSR cultureel niet duurzaam zijn.</a:t>
            </a:r>
            <a:endParaRPr lang="en-IE" sz="1600" dirty="0"/>
          </a:p>
        </p:txBody>
      </p:sp>
    </p:spTree>
    <p:extLst>
      <p:ext uri="{BB962C8B-B14F-4D97-AF65-F5344CB8AC3E}">
        <p14:creationId xmlns:p14="http://schemas.microsoft.com/office/powerpoint/2010/main" val="2692779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t="751" b="751"/>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2250588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E5B5C1-5616-C2A0-2D9C-241819B11B84}"/>
              </a:ext>
            </a:extLst>
          </p:cNvPr>
          <p:cNvSpPr>
            <a:spLocks noGrp="1"/>
          </p:cNvSpPr>
          <p:nvPr>
            <p:ph type="body" sz="quarter" idx="14"/>
          </p:nvPr>
        </p:nvSpPr>
        <p:spPr>
          <a:xfrm>
            <a:off x="881451" y="1120951"/>
            <a:ext cx="11216763" cy="5130873"/>
          </a:xfrm>
        </p:spPr>
        <p:txBody>
          <a:bodyPr/>
          <a:lstStyle/>
          <a:p>
            <a:r>
              <a:rPr lang="en-GB" sz="2000" b="1" i="0" dirty="0">
                <a:solidFill>
                  <a:srgbClr val="027354"/>
                </a:solidFill>
                <a:effectLst/>
              </a:rPr>
              <a:t>HR is van cruciaal belang als het gaat om het gebruik van maatschappelijk verantwoord ondernemen om de betrokkenheid van werknemers te vergroten. </a:t>
            </a:r>
            <a:r>
              <a:rPr lang="en-GB" sz="2000" b="0" i="0" dirty="0">
                <a:solidFill>
                  <a:srgbClr val="494949"/>
                </a:solidFill>
                <a:effectLst/>
              </a:rPr>
              <a:t>Zoals aangetoond in module 1, hebben studies aangetoond dat werknemers op zoek zijn naar een doel en betekenis in hun werk, maar dat slechts weinigen psychologisch verbonden zijn met hun baan. HR kan dat gemakkelijk. HR heeft de macht om de behoeften van werknemers op te lossen door hen een doel en betekenis te geven en tegelijkertijd de winst te verhogen door middel van betrokkenheid en productiviteit. </a:t>
            </a:r>
            <a:endParaRPr lang="en-GB" sz="900" dirty="0">
              <a:solidFill>
                <a:srgbClr val="494949"/>
              </a:solidFill>
            </a:endParaRPr>
          </a:p>
          <a:p>
            <a:endParaRPr lang="en-GB" sz="300" b="1" i="0" dirty="0">
              <a:solidFill>
                <a:srgbClr val="F29E38"/>
              </a:solidFill>
              <a:effectLst/>
            </a:endParaRPr>
          </a:p>
          <a:p>
            <a:r>
              <a:rPr lang="en-GB" sz="2000" b="1" dirty="0" err="1">
                <a:solidFill>
                  <a:srgbClr val="F29E38"/>
                </a:solidFill>
              </a:rPr>
              <a:t>Wereldwijde</a:t>
            </a:r>
            <a:r>
              <a:rPr lang="en-GB" sz="2000" b="1" dirty="0">
                <a:solidFill>
                  <a:srgbClr val="F29E38"/>
                </a:solidFill>
              </a:rPr>
              <a:t> CSR-</a:t>
            </a:r>
            <a:r>
              <a:rPr lang="en-GB" sz="2000" b="1" dirty="0" err="1">
                <a:solidFill>
                  <a:srgbClr val="F29E38"/>
                </a:solidFill>
              </a:rPr>
              <a:t>normen</a:t>
            </a:r>
            <a:r>
              <a:rPr lang="en-GB" sz="2000" b="1" dirty="0">
                <a:solidFill>
                  <a:srgbClr val="F29E38"/>
                </a:solidFill>
              </a:rPr>
              <a:t> hebben HR-elementen. </a:t>
            </a:r>
            <a:r>
              <a:rPr lang="en-GB" sz="2000" dirty="0">
                <a:solidFill>
                  <a:srgbClr val="494949"/>
                </a:solidFill>
              </a:rPr>
              <a:t>Het </a:t>
            </a:r>
            <a:r>
              <a:rPr lang="en-GB" sz="2000" i="1" dirty="0">
                <a:solidFill>
                  <a:srgbClr val="494949"/>
                </a:solidFill>
                <a:hlinkClick r:id="rId2">
                  <a:extLst>
                    <a:ext uri="{A12FA001-AC4F-418D-AE19-62706E023703}">
                      <ahyp:hlinkClr xmlns:ahyp="http://schemas.microsoft.com/office/drawing/2018/hyperlinkcolor" val="tx"/>
                    </a:ext>
                  </a:extLst>
                </a:hlinkClick>
              </a:rPr>
              <a:t>Global Compact van de Verenigde Naties en SA8000 van Social Accountability International hebben </a:t>
            </a:r>
            <a:r>
              <a:rPr lang="en-GB" sz="2000" dirty="0">
                <a:solidFill>
                  <a:srgbClr val="494949"/>
                </a:solidFill>
              </a:rPr>
              <a:t>betrekking op meerdere economische, sociale en milieukwesties. Veel van deze standaarden hebben elementen die invloed hebben op HR, zoals professionele ontwikkeling, het behouden van talent, betrokkenheid van werknemers, diversiteit, gelijkheid en gezondheid en veiligheid, om er een paar te noemen.</a:t>
            </a:r>
          </a:p>
          <a:p>
            <a:endParaRPr lang="en-GB" sz="900" b="0" i="0" dirty="0">
              <a:solidFill>
                <a:srgbClr val="494949"/>
              </a:solidFill>
              <a:effectLst/>
            </a:endParaRPr>
          </a:p>
          <a:p>
            <a:r>
              <a:rPr lang="en-GB" sz="2000" b="1" i="0" dirty="0">
                <a:solidFill>
                  <a:srgbClr val="F29E38"/>
                </a:solidFill>
                <a:effectLst/>
              </a:rPr>
              <a:t>VOORBEELD van een </a:t>
            </a:r>
            <a:r>
              <a:rPr lang="en-GB" sz="2000" b="1" dirty="0">
                <a:solidFill>
                  <a:srgbClr val="F29E38"/>
                </a:solidFill>
              </a:rPr>
              <a:t>HR-impactelement. </a:t>
            </a:r>
            <a:r>
              <a:rPr lang="en-GB" sz="2000" b="0" i="0" dirty="0">
                <a:solidFill>
                  <a:srgbClr val="494949"/>
                </a:solidFill>
                <a:effectLst/>
              </a:rPr>
              <a:t>HR </a:t>
            </a:r>
            <a:r>
              <a:rPr lang="en-GB" sz="2000" dirty="0">
                <a:solidFill>
                  <a:srgbClr val="494949"/>
                </a:solidFill>
              </a:rPr>
              <a:t>is </a:t>
            </a:r>
            <a:r>
              <a:rPr lang="en-GB" sz="2000" b="0" i="0" dirty="0">
                <a:solidFill>
                  <a:srgbClr val="494949"/>
                </a:solidFill>
                <a:effectLst/>
              </a:rPr>
              <a:t>vaak verantwoordelijk voor het toezicht op de leer- en </a:t>
            </a:r>
            <a:r>
              <a:rPr lang="en-GB" sz="2000" b="1" i="0" dirty="0">
                <a:solidFill>
                  <a:srgbClr val="027354"/>
                </a:solidFill>
                <a:effectLst/>
              </a:rPr>
              <a:t>ontwikkelingsprogramma's</a:t>
            </a:r>
            <a:r>
              <a:rPr lang="en-GB" sz="2000" b="0" i="0" dirty="0">
                <a:solidFill>
                  <a:srgbClr val="494949"/>
                </a:solidFill>
                <a:effectLst/>
              </a:rPr>
              <a:t>, </a:t>
            </a:r>
            <a:r>
              <a:rPr lang="en-GB" sz="2000" b="0" i="0" dirty="0" err="1">
                <a:solidFill>
                  <a:srgbClr val="494949"/>
                </a:solidFill>
                <a:effectLst/>
              </a:rPr>
              <a:t>inclusief</a:t>
            </a:r>
            <a:r>
              <a:rPr lang="en-GB" sz="2000" b="0" i="0" dirty="0">
                <a:solidFill>
                  <a:srgbClr val="494949"/>
                </a:solidFill>
                <a:effectLst/>
              </a:rPr>
              <a:t> </a:t>
            </a:r>
            <a:r>
              <a:rPr lang="en-GB" sz="2000" b="1" i="0" dirty="0">
                <a:solidFill>
                  <a:srgbClr val="027354"/>
                </a:solidFill>
                <a:effectLst/>
              </a:rPr>
              <a:t>CSR-</a:t>
            </a:r>
            <a:r>
              <a:rPr lang="en-GB" sz="2000" b="1" i="0" dirty="0" err="1">
                <a:solidFill>
                  <a:srgbClr val="027354"/>
                </a:solidFill>
                <a:effectLst/>
              </a:rPr>
              <a:t>trainingsprogramma's</a:t>
            </a:r>
            <a:r>
              <a:rPr lang="en-GB" sz="2000" b="1" i="0" dirty="0">
                <a:solidFill>
                  <a:srgbClr val="027354"/>
                </a:solidFill>
                <a:effectLst/>
              </a:rPr>
              <a:t>. </a:t>
            </a:r>
            <a:r>
              <a:rPr lang="en-GB" sz="2000" b="0" i="0" dirty="0">
                <a:solidFill>
                  <a:srgbClr val="494949"/>
                </a:solidFill>
                <a:effectLst/>
              </a:rPr>
              <a:t>Het mooie is dat </a:t>
            </a:r>
            <a:r>
              <a:rPr lang="en-GB" sz="2000" b="1" dirty="0">
                <a:solidFill>
                  <a:srgbClr val="027354"/>
                </a:solidFill>
              </a:rPr>
              <a:t>MKB-bedrijven deel kunnen uitmaken van de Global Standards </a:t>
            </a:r>
            <a:r>
              <a:rPr lang="en-GB" sz="2000" dirty="0">
                <a:solidFill>
                  <a:srgbClr val="494949"/>
                </a:solidFill>
              </a:rPr>
              <a:t>door vrijwillige VN-normen te laten zien in hun CSR-opleidingen. Dit bevordert alle aspecten van goed ondernemingsbestuur en </a:t>
            </a:r>
            <a:r>
              <a:rPr lang="en-GB" sz="2000" b="1" i="0" dirty="0">
                <a:solidFill>
                  <a:srgbClr val="027354"/>
                </a:solidFill>
                <a:effectLst/>
              </a:rPr>
              <a:t>werknemers profiteren evenzeer </a:t>
            </a:r>
            <a:r>
              <a:rPr lang="en-GB" sz="2000" b="0" i="0" dirty="0">
                <a:solidFill>
                  <a:srgbClr val="494949"/>
                </a:solidFill>
                <a:effectLst/>
              </a:rPr>
              <a:t>door hun vaardigheden te verbreden en waardevolle ervaring op te doen terwijl ze de wereld een betere plek maken.</a:t>
            </a:r>
          </a:p>
          <a:p>
            <a:pPr algn="l"/>
            <a:br>
              <a:rPr lang="en-GB" sz="2000" b="0" i="0" dirty="0">
                <a:solidFill>
                  <a:srgbClr val="494949"/>
                </a:solidFill>
                <a:effectLst/>
              </a:rPr>
            </a:br>
            <a:endParaRPr lang="en-GB" sz="2000" b="0" i="0" dirty="0">
              <a:solidFill>
                <a:srgbClr val="494949"/>
              </a:solidFill>
              <a:effectLst/>
            </a:endParaRPr>
          </a:p>
          <a:p>
            <a:pPr algn="l"/>
            <a:br>
              <a:rPr lang="en-GB" sz="2000" b="0" i="0" dirty="0">
                <a:solidFill>
                  <a:srgbClr val="494949"/>
                </a:solidFill>
                <a:effectLst/>
              </a:rPr>
            </a:br>
            <a:endParaRPr lang="en-IE" sz="2000" dirty="0"/>
          </a:p>
        </p:txBody>
      </p:sp>
      <p:sp>
        <p:nvSpPr>
          <p:cNvPr id="2" name="Text Placeholder 1">
            <a:extLst>
              <a:ext uri="{FF2B5EF4-FFF2-40B4-BE49-F238E27FC236}">
                <a16:creationId xmlns:a16="http://schemas.microsoft.com/office/drawing/2014/main" id="{3BA59E23-9DFE-E1DC-D8CC-22D913DBCFA1}"/>
              </a:ext>
            </a:extLst>
          </p:cNvPr>
          <p:cNvSpPr>
            <a:spLocks noGrp="1"/>
          </p:cNvSpPr>
          <p:nvPr>
            <p:ph type="body" sz="quarter" idx="13"/>
          </p:nvPr>
        </p:nvSpPr>
        <p:spPr>
          <a:xfrm>
            <a:off x="795727" y="308625"/>
            <a:ext cx="10600546" cy="953429"/>
          </a:xfrm>
        </p:spPr>
        <p:txBody>
          <a:bodyPr anchor="ctr">
            <a:noAutofit/>
          </a:bodyPr>
          <a:lstStyle/>
          <a:p>
            <a:pPr algn="ctr">
              <a:lnSpc>
                <a:spcPct val="100000"/>
              </a:lnSpc>
              <a:spcBef>
                <a:spcPts val="0"/>
              </a:spcBef>
            </a:pPr>
            <a:r>
              <a:rPr lang="en-IE" sz="2800" dirty="0" err="1">
                <a:solidFill>
                  <a:srgbClr val="027354"/>
                </a:solidFill>
              </a:rPr>
              <a:t>Wereldwijde</a:t>
            </a:r>
            <a:r>
              <a:rPr lang="en-IE" sz="2800" dirty="0">
                <a:solidFill>
                  <a:srgbClr val="027354"/>
                </a:solidFill>
              </a:rPr>
              <a:t> CSR-</a:t>
            </a:r>
            <a:r>
              <a:rPr lang="en-IE" sz="2800" dirty="0" err="1">
                <a:solidFill>
                  <a:srgbClr val="027354"/>
                </a:solidFill>
              </a:rPr>
              <a:t>normen</a:t>
            </a:r>
            <a:r>
              <a:rPr lang="en-IE" sz="2800" dirty="0">
                <a:solidFill>
                  <a:srgbClr val="027354"/>
                </a:solidFill>
              </a:rPr>
              <a:t> vereisen de tussenkomst van HR voor impact</a:t>
            </a:r>
          </a:p>
        </p:txBody>
      </p:sp>
    </p:spTree>
    <p:extLst>
      <p:ext uri="{BB962C8B-B14F-4D97-AF65-F5344CB8AC3E}">
        <p14:creationId xmlns:p14="http://schemas.microsoft.com/office/powerpoint/2010/main" val="3399657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3645B0-DA20-0B09-BD5A-6D36B68052FF}"/>
              </a:ext>
            </a:extLst>
          </p:cNvPr>
          <p:cNvSpPr>
            <a:spLocks noGrp="1"/>
          </p:cNvSpPr>
          <p:nvPr>
            <p:ph type="body" sz="quarter" idx="13"/>
          </p:nvPr>
        </p:nvSpPr>
        <p:spPr>
          <a:xfrm>
            <a:off x="795727" y="264676"/>
            <a:ext cx="10600546" cy="953429"/>
          </a:xfrm>
        </p:spPr>
        <p:txBody>
          <a:bodyPr>
            <a:normAutofit fontScale="92500" lnSpcReduction="20000"/>
          </a:bodyPr>
          <a:lstStyle/>
          <a:p>
            <a:pPr algn="ctr"/>
            <a:r>
              <a:rPr lang="en-IE" dirty="0">
                <a:solidFill>
                  <a:srgbClr val="027354"/>
                </a:solidFill>
              </a:rPr>
              <a:t>Een </a:t>
            </a:r>
            <a:r>
              <a:rPr lang="en-IE" dirty="0" err="1">
                <a:solidFill>
                  <a:srgbClr val="027354"/>
                </a:solidFill>
              </a:rPr>
              <a:t>hoge</a:t>
            </a:r>
            <a:r>
              <a:rPr lang="en-IE" dirty="0">
                <a:solidFill>
                  <a:srgbClr val="027354"/>
                </a:solidFill>
              </a:rPr>
              <a:t> CSR-</a:t>
            </a:r>
            <a:r>
              <a:rPr lang="en-IE" dirty="0" err="1">
                <a:solidFill>
                  <a:srgbClr val="027354"/>
                </a:solidFill>
              </a:rPr>
              <a:t>cultuur</a:t>
            </a:r>
            <a:r>
              <a:rPr lang="en-IE" dirty="0">
                <a:solidFill>
                  <a:srgbClr val="027354"/>
                </a:solidFill>
              </a:rPr>
              <a:t> bereiken </a:t>
            </a:r>
          </a:p>
          <a:p>
            <a:pPr algn="ctr"/>
            <a:r>
              <a:rPr lang="en-IE" dirty="0">
                <a:solidFill>
                  <a:srgbClr val="027354"/>
                </a:solidFill>
              </a:rPr>
              <a:t>Het moet een gedeelde verantwoordelijkheid zijn</a:t>
            </a:r>
          </a:p>
        </p:txBody>
      </p:sp>
      <p:sp>
        <p:nvSpPr>
          <p:cNvPr id="6" name="Text Placeholder 5">
            <a:extLst>
              <a:ext uri="{FF2B5EF4-FFF2-40B4-BE49-F238E27FC236}">
                <a16:creationId xmlns:a16="http://schemas.microsoft.com/office/drawing/2014/main" id="{2708F810-70C8-5B28-F797-44C85D0555A4}"/>
              </a:ext>
            </a:extLst>
          </p:cNvPr>
          <p:cNvSpPr>
            <a:spLocks noGrp="1"/>
          </p:cNvSpPr>
          <p:nvPr>
            <p:ph type="body" sz="quarter" idx="14"/>
          </p:nvPr>
        </p:nvSpPr>
        <p:spPr>
          <a:xfrm>
            <a:off x="795727" y="1431340"/>
            <a:ext cx="10587038" cy="3995320"/>
          </a:xfrm>
        </p:spPr>
        <p:txBody>
          <a:bodyPr/>
          <a:lstStyle/>
          <a:p>
            <a:r>
              <a:rPr lang="en-IE" dirty="0"/>
              <a:t>Het is de taak van HR om human resources, ideeën, beleid en culturele en gedragsveranderingen in het MKB te communiceren en te implementeren, waardoor HR een centrale rol speelt bij het behalen van de CSR-</a:t>
            </a:r>
            <a:r>
              <a:rPr lang="en-IE" dirty="0" err="1"/>
              <a:t>doelstellingen</a:t>
            </a:r>
            <a:r>
              <a:rPr lang="en-IE" dirty="0"/>
              <a:t> van een bedrijf door </a:t>
            </a:r>
            <a:r>
              <a:rPr lang="en-IE" b="1" dirty="0">
                <a:solidFill>
                  <a:srgbClr val="027354"/>
                </a:solidFill>
              </a:rPr>
              <a:t>"CSR te integreren in alles wat we doen". </a:t>
            </a:r>
          </a:p>
          <a:p>
            <a:endParaRPr lang="en-IE" dirty="0"/>
          </a:p>
          <a:p>
            <a:endParaRPr lang="en-IE" dirty="0"/>
          </a:p>
          <a:p>
            <a:endParaRPr lang="en-IE" dirty="0"/>
          </a:p>
          <a:p>
            <a:endParaRPr lang="en-IE" dirty="0"/>
          </a:p>
          <a:p>
            <a:endParaRPr lang="en-IE" dirty="0"/>
          </a:p>
          <a:p>
            <a:endParaRPr lang="en-IE" dirty="0"/>
          </a:p>
          <a:p>
            <a:r>
              <a:rPr lang="en-IE" dirty="0"/>
              <a:t>Hoe meer HR inzicht heeft in hun hefboomwerking met betrekking tot CSR, hoe beter ze in staat zijn om deze inzichten door te geven aan werknemers, wat hen zal helpen om CSR beter te integreren in de activiteiten en het bedrijfsmodel van het MKB.</a:t>
            </a:r>
          </a:p>
          <a:p>
            <a:endParaRPr lang="en-IE" dirty="0"/>
          </a:p>
          <a:p>
            <a:endParaRPr lang="en-IE" dirty="0"/>
          </a:p>
          <a:p>
            <a:endParaRPr lang="en-IE" dirty="0"/>
          </a:p>
        </p:txBody>
      </p:sp>
      <p:sp>
        <p:nvSpPr>
          <p:cNvPr id="7" name="Rectangle: Rounded Corners 6">
            <a:extLst>
              <a:ext uri="{FF2B5EF4-FFF2-40B4-BE49-F238E27FC236}">
                <a16:creationId xmlns:a16="http://schemas.microsoft.com/office/drawing/2014/main" id="{781A94DB-E583-C0B1-C1A1-3FDC714D31E1}"/>
              </a:ext>
            </a:extLst>
          </p:cNvPr>
          <p:cNvSpPr/>
          <p:nvPr/>
        </p:nvSpPr>
        <p:spPr>
          <a:xfrm>
            <a:off x="402219" y="3128679"/>
            <a:ext cx="11608806" cy="1562101"/>
          </a:xfrm>
          <a:prstGeom prst="round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Betrokkenheid van werknemers is niet alleen de taak van HR</a:t>
            </a:r>
          </a:p>
          <a:p>
            <a:pPr algn="ctr"/>
            <a:r>
              <a:rPr lang="en-GB" sz="2400" dirty="0">
                <a:solidFill>
                  <a:schemeClr val="bg1"/>
                </a:solidFill>
              </a:rPr>
              <a:t>Het leiderschap over mensen ligt bij alle afdelingsmanagers en MKB-leiders. </a:t>
            </a:r>
            <a:r>
              <a:rPr lang="en-IE" sz="2400" dirty="0"/>
              <a:t>HR kan de ontwikkeling van processen en systemen faciliteren, maar werknemersbetrokkenheid is uiteindelijk een gedeelde verantwoordelijkheid</a:t>
            </a:r>
            <a:r>
              <a:rPr lang="en-GB" sz="2400" b="1" dirty="0">
                <a:solidFill>
                  <a:schemeClr val="bg1"/>
                </a:solidFill>
              </a:rPr>
              <a:t>. </a:t>
            </a:r>
            <a:endParaRPr lang="en-IE" sz="2400" dirty="0">
              <a:solidFill>
                <a:schemeClr val="bg1"/>
              </a:solidFill>
            </a:endParaRPr>
          </a:p>
        </p:txBody>
      </p:sp>
    </p:spTree>
    <p:extLst>
      <p:ext uri="{BB962C8B-B14F-4D97-AF65-F5344CB8AC3E}">
        <p14:creationId xmlns:p14="http://schemas.microsoft.com/office/powerpoint/2010/main" val="1774158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A3645B0-DA20-0B09-BD5A-6D36B68052FF}"/>
              </a:ext>
            </a:extLst>
          </p:cNvPr>
          <p:cNvSpPr>
            <a:spLocks noGrp="1"/>
          </p:cNvSpPr>
          <p:nvPr>
            <p:ph type="body" sz="quarter" idx="13"/>
          </p:nvPr>
        </p:nvSpPr>
        <p:spPr>
          <a:xfrm>
            <a:off x="1153253" y="379988"/>
            <a:ext cx="10600546" cy="953429"/>
          </a:xfrm>
        </p:spPr>
        <p:txBody>
          <a:bodyPr/>
          <a:lstStyle/>
          <a:p>
            <a:pPr algn="ctr"/>
            <a:r>
              <a:rPr lang="en-IE" dirty="0">
                <a:solidFill>
                  <a:srgbClr val="027354"/>
                </a:solidFill>
              </a:rPr>
              <a:t>HRM </a:t>
            </a:r>
            <a:r>
              <a:rPr lang="en-IE" dirty="0" err="1">
                <a:solidFill>
                  <a:srgbClr val="027354"/>
                </a:solidFill>
              </a:rPr>
              <a:t>kan</a:t>
            </a:r>
            <a:r>
              <a:rPr lang="en-IE" dirty="0">
                <a:solidFill>
                  <a:srgbClr val="027354"/>
                </a:solidFill>
              </a:rPr>
              <a:t> CSR in het DNA van het MKB verankeren</a:t>
            </a:r>
          </a:p>
        </p:txBody>
      </p:sp>
      <p:sp>
        <p:nvSpPr>
          <p:cNvPr id="6" name="Text Placeholder 5">
            <a:extLst>
              <a:ext uri="{FF2B5EF4-FFF2-40B4-BE49-F238E27FC236}">
                <a16:creationId xmlns:a16="http://schemas.microsoft.com/office/drawing/2014/main" id="{2708F810-70C8-5B28-F797-44C85D0555A4}"/>
              </a:ext>
            </a:extLst>
          </p:cNvPr>
          <p:cNvSpPr>
            <a:spLocks noGrp="1"/>
          </p:cNvSpPr>
          <p:nvPr>
            <p:ph type="body" sz="quarter" idx="14"/>
          </p:nvPr>
        </p:nvSpPr>
        <p:spPr>
          <a:xfrm>
            <a:off x="1153253" y="1108005"/>
            <a:ext cx="10587038" cy="3995320"/>
          </a:xfrm>
        </p:spPr>
        <p:txBody>
          <a:bodyPr/>
          <a:lstStyle/>
          <a:p>
            <a:r>
              <a:rPr lang="en-IE" sz="2000" dirty="0"/>
              <a:t>De HRM-manager (Human Resource Management) kan de CSR-</a:t>
            </a:r>
            <a:r>
              <a:rPr lang="en-IE" sz="2000" dirty="0" err="1"/>
              <a:t>waarden</a:t>
            </a:r>
            <a:r>
              <a:rPr lang="en-IE" sz="2000" dirty="0"/>
              <a:t> van het MKB in het hele bedrijf verankeren en leidinggevenden, managers en teamleiders </a:t>
            </a:r>
            <a:r>
              <a:rPr lang="en-IE" sz="2000" dirty="0" err="1"/>
              <a:t>helpen</a:t>
            </a:r>
            <a:r>
              <a:rPr lang="en-IE" sz="2000" dirty="0"/>
              <a:t> CSR in het DNA van het bedrijf te integreren. </a:t>
            </a:r>
            <a:r>
              <a:rPr lang="en-IE" sz="2000" b="1" dirty="0">
                <a:solidFill>
                  <a:srgbClr val="E78631"/>
                </a:solidFill>
              </a:rPr>
              <a:t>De HR CRM-aanpak moet op de lange termijn gericht zijn, de aanpassing van de MKB-cultuur vergt veel tijd, toewijding, controle en werk.  </a:t>
            </a:r>
          </a:p>
          <a:p>
            <a:endParaRPr lang="en-IE" sz="900" dirty="0"/>
          </a:p>
          <a:p>
            <a:r>
              <a:rPr lang="en-IE" sz="2000" b="1" dirty="0">
                <a:solidFill>
                  <a:srgbClr val="027354"/>
                </a:solidFill>
              </a:rPr>
              <a:t>Als HR CSR niet financieel waardeert, zal het niet beklijven</a:t>
            </a:r>
            <a:r>
              <a:rPr lang="en-IE" sz="2000" b="1" dirty="0">
                <a:solidFill>
                  <a:srgbClr val="40B894"/>
                </a:solidFill>
              </a:rPr>
              <a:t>. </a:t>
            </a:r>
            <a:r>
              <a:rPr lang="en-IE" sz="2000" dirty="0"/>
              <a:t>HRM in KMO's die CSR als een belangrijke drijfveer voor hun prestaties zien, kan een grote invloed hebben om de KMO te helpen </a:t>
            </a:r>
            <a:r>
              <a:rPr lang="en-IE" sz="2000" dirty="0" err="1"/>
              <a:t>zijn</a:t>
            </a:r>
            <a:r>
              <a:rPr lang="en-IE" sz="2000" dirty="0"/>
              <a:t> CSR-</a:t>
            </a:r>
            <a:r>
              <a:rPr lang="en-IE" sz="2000" dirty="0" err="1"/>
              <a:t>doelstellingen</a:t>
            </a:r>
            <a:r>
              <a:rPr lang="en-IE" sz="2000" dirty="0"/>
              <a:t> te bereiken. Als het de financiële prestaties ondersteunt, d.w.z. als het gekoppeld wordt als een financieel haalbare HR-prestatie-indicator, zal het tastbaar verankerd zijn in prioritaire activiteiten. </a:t>
            </a:r>
          </a:p>
          <a:p>
            <a:endParaRPr lang="en-IE" sz="2000" dirty="0"/>
          </a:p>
        </p:txBody>
      </p:sp>
      <p:sp>
        <p:nvSpPr>
          <p:cNvPr id="7" name="Rectangle: Rounded Corners 6">
            <a:extLst>
              <a:ext uri="{FF2B5EF4-FFF2-40B4-BE49-F238E27FC236}">
                <a16:creationId xmlns:a16="http://schemas.microsoft.com/office/drawing/2014/main" id="{781A94DB-E583-C0B1-C1A1-3FDC714D31E1}"/>
              </a:ext>
            </a:extLst>
          </p:cNvPr>
          <p:cNvSpPr/>
          <p:nvPr/>
        </p:nvSpPr>
        <p:spPr>
          <a:xfrm>
            <a:off x="402219" y="4322274"/>
            <a:ext cx="11608806" cy="156210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Grootste fout is CSR 'lippendienst' bewijzen</a:t>
            </a:r>
          </a:p>
          <a:p>
            <a:pPr algn="ctr"/>
            <a:r>
              <a:rPr lang="en-GB" sz="2400" dirty="0">
                <a:solidFill>
                  <a:schemeClr val="bg1"/>
                </a:solidFill>
              </a:rPr>
              <a:t>KMO's die zeggen dat ze CSR-</a:t>
            </a:r>
            <a:r>
              <a:rPr lang="en-GB" sz="2400" dirty="0" err="1">
                <a:solidFill>
                  <a:schemeClr val="bg1"/>
                </a:solidFill>
              </a:rPr>
              <a:t>georiënteerd</a:t>
            </a:r>
            <a:r>
              <a:rPr lang="en-GB" sz="2400" dirty="0">
                <a:solidFill>
                  <a:schemeClr val="bg1"/>
                </a:solidFill>
              </a:rPr>
              <a:t> zijn, maar nalaten </a:t>
            </a:r>
            <a:r>
              <a:rPr lang="en-GB" sz="2400" dirty="0" err="1">
                <a:solidFill>
                  <a:schemeClr val="bg1"/>
                </a:solidFill>
              </a:rPr>
              <a:t>een</a:t>
            </a:r>
            <a:r>
              <a:rPr lang="en-GB" sz="2400" dirty="0">
                <a:solidFill>
                  <a:schemeClr val="bg1"/>
                </a:solidFill>
              </a:rPr>
              <a:t> CSR-</a:t>
            </a:r>
            <a:r>
              <a:rPr lang="en-GB" sz="2400" dirty="0" err="1">
                <a:solidFill>
                  <a:schemeClr val="bg1"/>
                </a:solidFill>
              </a:rPr>
              <a:t>cultuur</a:t>
            </a:r>
            <a:r>
              <a:rPr lang="en-GB" sz="2400" dirty="0">
                <a:solidFill>
                  <a:schemeClr val="bg1"/>
                </a:solidFill>
              </a:rPr>
              <a:t> te bevorderen, lopen het risico hun bedrijfsreputatie te schaden. </a:t>
            </a:r>
            <a:endParaRPr lang="en-IE" sz="2400" dirty="0">
              <a:solidFill>
                <a:schemeClr val="bg1"/>
              </a:solidFill>
            </a:endParaRPr>
          </a:p>
        </p:txBody>
      </p:sp>
    </p:spTree>
    <p:extLst>
      <p:ext uri="{BB962C8B-B14F-4D97-AF65-F5344CB8AC3E}">
        <p14:creationId xmlns:p14="http://schemas.microsoft.com/office/powerpoint/2010/main" val="2389095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0FB364-4196-3000-7B73-A0B2C2B97963}"/>
              </a:ext>
            </a:extLst>
          </p:cNvPr>
          <p:cNvSpPr>
            <a:spLocks noGrp="1"/>
          </p:cNvSpPr>
          <p:nvPr>
            <p:ph type="body" sz="quarter" idx="13"/>
          </p:nvPr>
        </p:nvSpPr>
        <p:spPr>
          <a:xfrm>
            <a:off x="1602462" y="156758"/>
            <a:ext cx="9361285" cy="953429"/>
          </a:xfrm>
          <a:solidFill>
            <a:srgbClr val="EBC2BF"/>
          </a:solidFill>
        </p:spPr>
        <p:txBody>
          <a:bodyPr>
            <a:normAutofit fontScale="92500"/>
          </a:bodyPr>
          <a:lstStyle/>
          <a:p>
            <a:pPr algn="ctr">
              <a:lnSpc>
                <a:spcPct val="110000"/>
              </a:lnSpc>
              <a:spcBef>
                <a:spcPts val="0"/>
              </a:spcBef>
            </a:pPr>
            <a:r>
              <a:rPr lang="en-IE" sz="2400" dirty="0"/>
              <a:t>Mensen zijn een cruciaal onderdeel van het verankeren van CSR in het MKB.</a:t>
            </a:r>
          </a:p>
          <a:p>
            <a:pPr algn="ctr">
              <a:lnSpc>
                <a:spcPct val="110000"/>
              </a:lnSpc>
              <a:spcBef>
                <a:spcPts val="0"/>
              </a:spcBef>
            </a:pPr>
            <a:r>
              <a:rPr lang="en-IE" sz="2400" dirty="0"/>
              <a:t>HRM (Human Resources Management) Deze functie ondersteunen.</a:t>
            </a:r>
          </a:p>
        </p:txBody>
      </p:sp>
      <p:sp>
        <p:nvSpPr>
          <p:cNvPr id="6" name="Text Placeholder 5">
            <a:extLst>
              <a:ext uri="{FF2B5EF4-FFF2-40B4-BE49-F238E27FC236}">
                <a16:creationId xmlns:a16="http://schemas.microsoft.com/office/drawing/2014/main" id="{EE405A13-8429-4D53-0CF6-72B50DEDE510}"/>
              </a:ext>
            </a:extLst>
          </p:cNvPr>
          <p:cNvSpPr>
            <a:spLocks noGrp="1"/>
          </p:cNvSpPr>
          <p:nvPr>
            <p:ph type="body" sz="quarter" idx="14"/>
          </p:nvPr>
        </p:nvSpPr>
        <p:spPr>
          <a:xfrm>
            <a:off x="1085850" y="1148990"/>
            <a:ext cx="10587038" cy="3995320"/>
          </a:xfrm>
        </p:spPr>
        <p:txBody>
          <a:bodyPr/>
          <a:lstStyle/>
          <a:p>
            <a:r>
              <a:rPr lang="en-GB" sz="2000" b="1" i="1" dirty="0">
                <a:solidFill>
                  <a:schemeClr val="accent6">
                    <a:lumMod val="75000"/>
                  </a:schemeClr>
                </a:solidFill>
                <a:effectLst/>
              </a:rPr>
              <a:t>Maatschappelijk verantwoord en duurzaam ondernemen moet multidisciplinair zijn en ingebed in elke functie, van HR tot de toeleveringsketen, financiën, marketing, productontwikkeling, onderzoek en ontwikkeling, en meer' </a:t>
            </a:r>
            <a:r>
              <a:rPr lang="en-GB" sz="2000" i="1" dirty="0">
                <a:solidFill>
                  <a:schemeClr val="accent6">
                    <a:lumMod val="75000"/>
                  </a:schemeClr>
                </a:solidFill>
                <a:effectLst/>
              </a:rPr>
              <a:t>Wirtenberg, CEO Transitioning to Green.</a:t>
            </a:r>
            <a:endParaRPr lang="en-IE" sz="2000" dirty="0"/>
          </a:p>
          <a:p>
            <a:endParaRPr lang="en-IE" sz="900" dirty="0"/>
          </a:p>
          <a:p>
            <a:r>
              <a:rPr lang="en-IE" sz="2000" dirty="0"/>
              <a:t>Er is een enorme kloof in hoe HR betrokken zou moeten, kunnen en moeten zijn bij het bereiken van CSR in het MKB. HRM wordt echter vaak buiten het CSR-</a:t>
            </a:r>
            <a:r>
              <a:rPr lang="en-IE" sz="2000" dirty="0" err="1"/>
              <a:t>beeld</a:t>
            </a:r>
            <a:r>
              <a:rPr lang="en-IE" sz="2000" dirty="0"/>
              <a:t> gehouden. Om het meeste </a:t>
            </a:r>
            <a:r>
              <a:rPr lang="en-IE" sz="2000" dirty="0" err="1"/>
              <a:t>uit</a:t>
            </a:r>
            <a:r>
              <a:rPr lang="en-IE" sz="2000" dirty="0"/>
              <a:t> CSR-</a:t>
            </a:r>
            <a:r>
              <a:rPr lang="en-IE" sz="2000" dirty="0" err="1"/>
              <a:t>programma's</a:t>
            </a:r>
            <a:r>
              <a:rPr lang="en-IE" sz="2000" dirty="0"/>
              <a:t> en -strategieën te halen, zou HR meer betrokken moeten zijn bij duurzaamheidsinitiatieven. HR haalt het meeste uit de CSR-</a:t>
            </a:r>
            <a:r>
              <a:rPr lang="en-IE" sz="2000" dirty="0" err="1"/>
              <a:t>programma's</a:t>
            </a:r>
            <a:r>
              <a:rPr lang="en-IE" sz="2000" dirty="0"/>
              <a:t> en helpt ze cultureel te integreren, </a:t>
            </a:r>
            <a:r>
              <a:rPr lang="en-IE" sz="2000" dirty="0" err="1"/>
              <a:t>zodat</a:t>
            </a:r>
            <a:r>
              <a:rPr lang="en-IE" sz="2000" dirty="0"/>
              <a:t> CSR wordt begrepen door elke werknemer in de relevante bedrijfsfuncties</a:t>
            </a:r>
            <a:r>
              <a:rPr lang="en-IE" sz="2000" b="1" i="1" dirty="0">
                <a:solidFill>
                  <a:schemeClr val="accent6">
                    <a:lumMod val="75000"/>
                  </a:schemeClr>
                </a:solidFill>
              </a:rPr>
              <a:t>. </a:t>
            </a:r>
            <a:endParaRPr lang="en-IE" sz="2000" i="1" dirty="0">
              <a:solidFill>
                <a:schemeClr val="accent6">
                  <a:lumMod val="75000"/>
                </a:schemeClr>
              </a:solidFill>
            </a:endParaRPr>
          </a:p>
        </p:txBody>
      </p:sp>
      <p:sp>
        <p:nvSpPr>
          <p:cNvPr id="9" name="Rectangle: Rounded Corners 8">
            <a:extLst>
              <a:ext uri="{FF2B5EF4-FFF2-40B4-BE49-F238E27FC236}">
                <a16:creationId xmlns:a16="http://schemas.microsoft.com/office/drawing/2014/main" id="{E9487DDB-62EB-4673-5567-C8A34646AF4A}"/>
              </a:ext>
            </a:extLst>
          </p:cNvPr>
          <p:cNvSpPr/>
          <p:nvPr/>
        </p:nvSpPr>
        <p:spPr>
          <a:xfrm>
            <a:off x="291597" y="4056641"/>
            <a:ext cx="11608806" cy="241875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262626"/>
                </a:solidFill>
              </a:rPr>
              <a:t>Een</a:t>
            </a:r>
            <a:r>
              <a:rPr lang="en-GB" sz="2400" b="1" dirty="0">
                <a:solidFill>
                  <a:srgbClr val="262626"/>
                </a:solidFill>
              </a:rPr>
              <a:t> CSR-</a:t>
            </a:r>
            <a:r>
              <a:rPr lang="en-GB" sz="2400" b="1" dirty="0" err="1">
                <a:solidFill>
                  <a:srgbClr val="262626"/>
                </a:solidFill>
              </a:rPr>
              <a:t>cultuur</a:t>
            </a:r>
            <a:r>
              <a:rPr lang="en-GB" sz="2400" b="1" dirty="0">
                <a:solidFill>
                  <a:srgbClr val="262626"/>
                </a:solidFill>
              </a:rPr>
              <a:t> omarmen is essentieel </a:t>
            </a:r>
          </a:p>
          <a:p>
            <a:pPr algn="ctr"/>
            <a:r>
              <a:rPr lang="en-GB" sz="2000" i="0" dirty="0">
                <a:solidFill>
                  <a:srgbClr val="262626"/>
                </a:solidFill>
                <a:effectLst/>
              </a:rPr>
              <a:t>Het creëren van een cultuur die maatschappelijk verantwoord ondernemen omarmt is essentieel en daarom is HR zo belangrijk. Gebieden waarop HR toezicht houdt, zoals het beheer van culturele veranderingen, de ontwikkeling en opleiding van werknemers en het aantrekken, werven, ontwikkelen, binden en behouden van talent - wat moet worden afgestemd op CSR en "kan worden gevoed door maatschappelijk verantwoord ondernemen".</a:t>
            </a:r>
            <a:endParaRPr lang="en-IE" sz="2000" dirty="0">
              <a:solidFill>
                <a:srgbClr val="262626"/>
              </a:solidFill>
            </a:endParaRPr>
          </a:p>
        </p:txBody>
      </p:sp>
      <p:sp>
        <p:nvSpPr>
          <p:cNvPr id="12" name="TextBox 11">
            <a:extLst>
              <a:ext uri="{FF2B5EF4-FFF2-40B4-BE49-F238E27FC236}">
                <a16:creationId xmlns:a16="http://schemas.microsoft.com/office/drawing/2014/main" id="{5D5304D3-562A-FB08-3C02-C9D59942B3F1}"/>
              </a:ext>
            </a:extLst>
          </p:cNvPr>
          <p:cNvSpPr txBox="1"/>
          <p:nvPr/>
        </p:nvSpPr>
        <p:spPr>
          <a:xfrm>
            <a:off x="10160770" y="1815655"/>
            <a:ext cx="2466975" cy="369332"/>
          </a:xfrm>
          <a:prstGeom prst="rect">
            <a:avLst/>
          </a:prstGeom>
          <a:noFill/>
        </p:spPr>
        <p:txBody>
          <a:bodyPr wrap="square" rtlCol="0">
            <a:spAutoFit/>
          </a:bodyPr>
          <a:lstStyle/>
          <a:p>
            <a:r>
              <a:rPr lang="en-IE" dirty="0">
                <a:hlinkClick r:id="rId2"/>
              </a:rPr>
              <a:t>Bron SHRM</a:t>
            </a:r>
            <a:endParaRPr lang="en-IE" dirty="0"/>
          </a:p>
        </p:txBody>
      </p:sp>
    </p:spTree>
    <p:extLst>
      <p:ext uri="{BB962C8B-B14F-4D97-AF65-F5344CB8AC3E}">
        <p14:creationId xmlns:p14="http://schemas.microsoft.com/office/powerpoint/2010/main" val="363629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5657C2-B57A-592F-6D46-D7AFA27ADF7D}"/>
              </a:ext>
            </a:extLst>
          </p:cNvPr>
          <p:cNvSpPr>
            <a:spLocks noGrp="1"/>
          </p:cNvSpPr>
          <p:nvPr>
            <p:ph type="body" sz="quarter" idx="14"/>
          </p:nvPr>
        </p:nvSpPr>
        <p:spPr>
          <a:xfrm>
            <a:off x="6258461" y="3135689"/>
            <a:ext cx="785328" cy="1056986"/>
          </a:xfrm>
        </p:spPr>
        <p:txBody>
          <a:bodyPr>
            <a:normAutofit fontScale="85000" lnSpcReduction="20000"/>
          </a:bodyPr>
          <a:lstStyle/>
          <a:p>
            <a:endParaRPr lang="en-IE"/>
          </a:p>
        </p:txBody>
      </p:sp>
      <p:sp>
        <p:nvSpPr>
          <p:cNvPr id="4" name="Text Placeholder 3">
            <a:extLst>
              <a:ext uri="{FF2B5EF4-FFF2-40B4-BE49-F238E27FC236}">
                <a16:creationId xmlns:a16="http://schemas.microsoft.com/office/drawing/2014/main" id="{C800C984-123D-CFA1-0E09-E905BB532FEB}"/>
              </a:ext>
            </a:extLst>
          </p:cNvPr>
          <p:cNvSpPr>
            <a:spLocks noGrp="1"/>
          </p:cNvSpPr>
          <p:nvPr>
            <p:ph type="body" sz="quarter" idx="13"/>
          </p:nvPr>
        </p:nvSpPr>
        <p:spPr>
          <a:xfrm>
            <a:off x="728410" y="564274"/>
            <a:ext cx="6028211" cy="3119551"/>
          </a:xfrm>
        </p:spPr>
        <p:txBody>
          <a:bodyPr>
            <a:noAutofit/>
          </a:bodyPr>
          <a:lstStyle/>
          <a:p>
            <a:pPr>
              <a:lnSpc>
                <a:spcPct val="100000"/>
              </a:lnSpc>
              <a:spcBef>
                <a:spcPts val="0"/>
              </a:spcBef>
            </a:pPr>
            <a:r>
              <a:rPr lang="en-GB" sz="2400" i="0" dirty="0">
                <a:solidFill>
                  <a:schemeClr val="bg1"/>
                </a:solidFill>
                <a:effectLst/>
              </a:rPr>
              <a:t>Het zijn de mensen die duurzaamheid mogelijk maken en dat vergeten we</a:t>
            </a:r>
            <a:r>
              <a:rPr lang="en-GB" sz="2400" i="0" dirty="0"/>
              <a:t>. </a:t>
            </a:r>
            <a:r>
              <a:rPr lang="en-GB" sz="2400" i="0" dirty="0">
                <a:solidFill>
                  <a:schemeClr val="bg1"/>
                </a:solidFill>
                <a:effectLst/>
              </a:rPr>
              <a:t>Het gaat niet alleen om het milieu als we de woorden 'duurzaamheid' en 'maatschappelijk verantwoord ondernemen' gebruiken. Het gaat allemaal om de mensen (d.w.z. werknemers).</a:t>
            </a:r>
          </a:p>
          <a:p>
            <a:pPr algn="ctr">
              <a:lnSpc>
                <a:spcPct val="100000"/>
              </a:lnSpc>
              <a:spcBef>
                <a:spcPts val="0"/>
              </a:spcBef>
            </a:pPr>
            <a:r>
              <a:rPr lang="en-IE" sz="2400" dirty="0">
                <a:hlinkClick r:id="rId2">
                  <a:extLst>
                    <a:ext uri="{A12FA001-AC4F-418D-AE19-62706E023703}">
                      <ahyp:hlinkClr xmlns:ahyp="http://schemas.microsoft.com/office/drawing/2018/hyperlinkcolor" val="tx"/>
                    </a:ext>
                  </a:extLst>
                </a:hlinkClick>
              </a:rPr>
              <a:t>Jeanawirtenberg.</a:t>
            </a:r>
            <a:r>
              <a:rPr lang="en-GB" sz="2400" i="0" dirty="0">
                <a:effectLst/>
              </a:rPr>
              <a:t>com </a:t>
            </a:r>
            <a:endParaRPr lang="en-IE" sz="2400" dirty="0"/>
          </a:p>
        </p:txBody>
      </p:sp>
      <p:sp>
        <p:nvSpPr>
          <p:cNvPr id="6" name="Text Placeholder 5">
            <a:extLst>
              <a:ext uri="{FF2B5EF4-FFF2-40B4-BE49-F238E27FC236}">
                <a16:creationId xmlns:a16="http://schemas.microsoft.com/office/drawing/2014/main" id="{4FD8083D-5DD7-ABCE-ECF9-0AFA107CB87E}"/>
              </a:ext>
            </a:extLst>
          </p:cNvPr>
          <p:cNvSpPr>
            <a:spLocks noGrp="1"/>
          </p:cNvSpPr>
          <p:nvPr>
            <p:ph type="body" sz="quarter" idx="15"/>
          </p:nvPr>
        </p:nvSpPr>
        <p:spPr/>
        <p:txBody>
          <a:bodyPr>
            <a:normAutofit fontScale="92500" lnSpcReduction="10000"/>
          </a:bodyPr>
          <a:lstStyle/>
          <a:p>
            <a:endParaRPr lang="en-IE" dirty="0"/>
          </a:p>
        </p:txBody>
      </p:sp>
      <p:grpSp>
        <p:nvGrpSpPr>
          <p:cNvPr id="2" name="Graphic 4">
            <a:extLst>
              <a:ext uri="{FF2B5EF4-FFF2-40B4-BE49-F238E27FC236}">
                <a16:creationId xmlns:a16="http://schemas.microsoft.com/office/drawing/2014/main" id="{D37E66C6-F51A-27DD-8BFD-26FAD78AB6AC}"/>
              </a:ext>
            </a:extLst>
          </p:cNvPr>
          <p:cNvGrpSpPr/>
          <p:nvPr/>
        </p:nvGrpSpPr>
        <p:grpSpPr>
          <a:xfrm>
            <a:off x="7608292" y="3429000"/>
            <a:ext cx="3591992" cy="2418709"/>
            <a:chOff x="5552008" y="5150167"/>
            <a:chExt cx="994523" cy="926142"/>
          </a:xfrm>
        </p:grpSpPr>
        <p:sp>
          <p:nvSpPr>
            <p:cNvPr id="3" name="Freeform 93">
              <a:extLst>
                <a:ext uri="{FF2B5EF4-FFF2-40B4-BE49-F238E27FC236}">
                  <a16:creationId xmlns:a16="http://schemas.microsoft.com/office/drawing/2014/main" id="{7F9A4494-6CAF-2F8E-77DA-1A4F755CE6C3}"/>
                </a:ext>
              </a:extLst>
            </p:cNvPr>
            <p:cNvSpPr/>
            <p:nvPr/>
          </p:nvSpPr>
          <p:spPr>
            <a:xfrm>
              <a:off x="5662824" y="5171161"/>
              <a:ext cx="440795" cy="869928"/>
            </a:xfrm>
            <a:custGeom>
              <a:avLst/>
              <a:gdLst>
                <a:gd name="connsiteX0" fmla="*/ 440796 w 440795"/>
                <a:gd name="connsiteY0" fmla="*/ 25678 h 869928"/>
                <a:gd name="connsiteX1" fmla="*/ 424603 w 440795"/>
                <a:gd name="connsiteY1" fmla="*/ 913 h 869928"/>
                <a:gd name="connsiteX2" fmla="*/ 394123 w 440795"/>
                <a:gd name="connsiteY2" fmla="*/ 18058 h 869928"/>
                <a:gd name="connsiteX3" fmla="*/ 379836 w 440795"/>
                <a:gd name="connsiteY3" fmla="*/ 74256 h 869928"/>
                <a:gd name="connsiteX4" fmla="*/ 347451 w 440795"/>
                <a:gd name="connsiteY4" fmla="*/ 179031 h 869928"/>
                <a:gd name="connsiteX5" fmla="*/ 316018 w 440795"/>
                <a:gd name="connsiteY5" fmla="*/ 213321 h 869928"/>
                <a:gd name="connsiteX6" fmla="*/ 240771 w 440795"/>
                <a:gd name="connsiteY6" fmla="*/ 259993 h 869928"/>
                <a:gd name="connsiteX7" fmla="*/ 196003 w 440795"/>
                <a:gd name="connsiteY7" fmla="*/ 272376 h 869928"/>
                <a:gd name="connsiteX8" fmla="*/ 104563 w 440795"/>
                <a:gd name="connsiteY8" fmla="*/ 311428 h 869928"/>
                <a:gd name="connsiteX9" fmla="*/ 5503 w 440795"/>
                <a:gd name="connsiteY9" fmla="*/ 448588 h 869928"/>
                <a:gd name="connsiteX10" fmla="*/ 2646 w 440795"/>
                <a:gd name="connsiteY10" fmla="*/ 480021 h 869928"/>
                <a:gd name="connsiteX11" fmla="*/ 85513 w 440795"/>
                <a:gd name="connsiteY11" fmla="*/ 566698 h 869928"/>
                <a:gd name="connsiteX12" fmla="*/ 117898 w 440795"/>
                <a:gd name="connsiteY12" fmla="*/ 567651 h 869928"/>
                <a:gd name="connsiteX13" fmla="*/ 120756 w 440795"/>
                <a:gd name="connsiteY13" fmla="*/ 529551 h 869928"/>
                <a:gd name="connsiteX14" fmla="*/ 109326 w 440795"/>
                <a:gd name="connsiteY14" fmla="*/ 515263 h 869928"/>
                <a:gd name="connsiteX15" fmla="*/ 81703 w 440795"/>
                <a:gd name="connsiteY15" fmla="*/ 477163 h 869928"/>
                <a:gd name="connsiteX16" fmla="*/ 79798 w 440795"/>
                <a:gd name="connsiteY16" fmla="*/ 449541 h 869928"/>
                <a:gd name="connsiteX17" fmla="*/ 122661 w 440795"/>
                <a:gd name="connsiteY17" fmla="*/ 396201 h 869928"/>
                <a:gd name="connsiteX18" fmla="*/ 132186 w 440795"/>
                <a:gd name="connsiteY18" fmla="*/ 405726 h 869928"/>
                <a:gd name="connsiteX19" fmla="*/ 132186 w 440795"/>
                <a:gd name="connsiteY19" fmla="*/ 432396 h 869928"/>
                <a:gd name="connsiteX20" fmla="*/ 123613 w 440795"/>
                <a:gd name="connsiteY20" fmla="*/ 476211 h 869928"/>
                <a:gd name="connsiteX21" fmla="*/ 133138 w 440795"/>
                <a:gd name="connsiteY21" fmla="*/ 517168 h 869928"/>
                <a:gd name="connsiteX22" fmla="*/ 132186 w 440795"/>
                <a:gd name="connsiteY22" fmla="*/ 578128 h 869928"/>
                <a:gd name="connsiteX23" fmla="*/ 108373 w 440795"/>
                <a:gd name="connsiteY23" fmla="*/ 609561 h 869928"/>
                <a:gd name="connsiteX24" fmla="*/ 78846 w 440795"/>
                <a:gd name="connsiteY24" fmla="*/ 820063 h 869928"/>
                <a:gd name="connsiteX25" fmla="*/ 91228 w 440795"/>
                <a:gd name="connsiteY25" fmla="*/ 867688 h 869928"/>
                <a:gd name="connsiteX26" fmla="*/ 131233 w 440795"/>
                <a:gd name="connsiteY26" fmla="*/ 846733 h 869928"/>
                <a:gd name="connsiteX27" fmla="*/ 137901 w 440795"/>
                <a:gd name="connsiteY27" fmla="*/ 827683 h 869928"/>
                <a:gd name="connsiteX28" fmla="*/ 186478 w 440795"/>
                <a:gd name="connsiteY28" fmla="*/ 607656 h 869928"/>
                <a:gd name="connsiteX29" fmla="*/ 206481 w 440795"/>
                <a:gd name="connsiteY29" fmla="*/ 576223 h 869928"/>
                <a:gd name="connsiteX30" fmla="*/ 251248 w 440795"/>
                <a:gd name="connsiteY30" fmla="*/ 588606 h 869928"/>
                <a:gd name="connsiteX31" fmla="*/ 256963 w 440795"/>
                <a:gd name="connsiteY31" fmla="*/ 611466 h 869928"/>
                <a:gd name="connsiteX32" fmla="*/ 280776 w 440795"/>
                <a:gd name="connsiteY32" fmla="*/ 800061 h 869928"/>
                <a:gd name="connsiteX33" fmla="*/ 291253 w 440795"/>
                <a:gd name="connsiteY33" fmla="*/ 849591 h 869928"/>
                <a:gd name="connsiteX34" fmla="*/ 322686 w 440795"/>
                <a:gd name="connsiteY34" fmla="*/ 866736 h 869928"/>
                <a:gd name="connsiteX35" fmla="*/ 348403 w 440795"/>
                <a:gd name="connsiteY35" fmla="*/ 846733 h 869928"/>
                <a:gd name="connsiteX36" fmla="*/ 346498 w 440795"/>
                <a:gd name="connsiteY36" fmla="*/ 787678 h 869928"/>
                <a:gd name="connsiteX37" fmla="*/ 329353 w 440795"/>
                <a:gd name="connsiteY37" fmla="*/ 610513 h 869928"/>
                <a:gd name="connsiteX38" fmla="*/ 316971 w 440795"/>
                <a:gd name="connsiteY38" fmla="*/ 381913 h 869928"/>
                <a:gd name="connsiteX39" fmla="*/ 340783 w 440795"/>
                <a:gd name="connsiteY39" fmla="*/ 301903 h 869928"/>
                <a:gd name="connsiteX40" fmla="*/ 358881 w 440795"/>
                <a:gd name="connsiteY40" fmla="*/ 274281 h 869928"/>
                <a:gd name="connsiteX41" fmla="*/ 428413 w 440795"/>
                <a:gd name="connsiteY41" fmla="*/ 142836 h 869928"/>
                <a:gd name="connsiteX42" fmla="*/ 440796 w 440795"/>
                <a:gd name="connsiteY42" fmla="*/ 25678 h 86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40795" h="869928">
                  <a:moveTo>
                    <a:pt x="440796" y="25678"/>
                  </a:moveTo>
                  <a:cubicBezTo>
                    <a:pt x="440796" y="14248"/>
                    <a:pt x="436986" y="3771"/>
                    <a:pt x="424603" y="913"/>
                  </a:cubicBezTo>
                  <a:cubicBezTo>
                    <a:pt x="410316" y="-2897"/>
                    <a:pt x="397933" y="5676"/>
                    <a:pt x="394123" y="18058"/>
                  </a:cubicBezTo>
                  <a:cubicBezTo>
                    <a:pt x="387456" y="37108"/>
                    <a:pt x="384598" y="55206"/>
                    <a:pt x="379836" y="74256"/>
                  </a:cubicBezTo>
                  <a:cubicBezTo>
                    <a:pt x="371263" y="109498"/>
                    <a:pt x="363643" y="145693"/>
                    <a:pt x="347451" y="179031"/>
                  </a:cubicBezTo>
                  <a:cubicBezTo>
                    <a:pt x="339831" y="194271"/>
                    <a:pt x="330306" y="204748"/>
                    <a:pt x="316018" y="213321"/>
                  </a:cubicBezTo>
                  <a:cubicBezTo>
                    <a:pt x="290301" y="228561"/>
                    <a:pt x="265536" y="244753"/>
                    <a:pt x="240771" y="259993"/>
                  </a:cubicBezTo>
                  <a:cubicBezTo>
                    <a:pt x="227436" y="268566"/>
                    <a:pt x="211243" y="274281"/>
                    <a:pt x="196003" y="272376"/>
                  </a:cubicBezTo>
                  <a:cubicBezTo>
                    <a:pt x="160761" y="268566"/>
                    <a:pt x="124566" y="287616"/>
                    <a:pt x="104563" y="311428"/>
                  </a:cubicBezTo>
                  <a:cubicBezTo>
                    <a:pt x="81703" y="338098"/>
                    <a:pt x="14076" y="425728"/>
                    <a:pt x="5503" y="448588"/>
                  </a:cubicBezTo>
                  <a:cubicBezTo>
                    <a:pt x="1693" y="458113"/>
                    <a:pt x="-3069" y="468591"/>
                    <a:pt x="2646" y="480021"/>
                  </a:cubicBezTo>
                  <a:cubicBezTo>
                    <a:pt x="23601" y="515263"/>
                    <a:pt x="49318" y="546696"/>
                    <a:pt x="85513" y="566698"/>
                  </a:cubicBezTo>
                  <a:cubicBezTo>
                    <a:pt x="96943" y="572413"/>
                    <a:pt x="106468" y="578128"/>
                    <a:pt x="117898" y="567651"/>
                  </a:cubicBezTo>
                  <a:cubicBezTo>
                    <a:pt x="126471" y="559078"/>
                    <a:pt x="128376" y="540981"/>
                    <a:pt x="120756" y="529551"/>
                  </a:cubicBezTo>
                  <a:cubicBezTo>
                    <a:pt x="117898" y="524788"/>
                    <a:pt x="113136" y="520026"/>
                    <a:pt x="109326" y="515263"/>
                  </a:cubicBezTo>
                  <a:cubicBezTo>
                    <a:pt x="99801" y="502881"/>
                    <a:pt x="91228" y="489546"/>
                    <a:pt x="81703" y="477163"/>
                  </a:cubicBezTo>
                  <a:cubicBezTo>
                    <a:pt x="75036" y="468591"/>
                    <a:pt x="73131" y="459066"/>
                    <a:pt x="79798" y="449541"/>
                  </a:cubicBezTo>
                  <a:cubicBezTo>
                    <a:pt x="91228" y="433348"/>
                    <a:pt x="118851" y="395248"/>
                    <a:pt x="122661" y="396201"/>
                  </a:cubicBezTo>
                  <a:cubicBezTo>
                    <a:pt x="128376" y="397153"/>
                    <a:pt x="130281" y="400963"/>
                    <a:pt x="132186" y="405726"/>
                  </a:cubicBezTo>
                  <a:cubicBezTo>
                    <a:pt x="135043" y="414298"/>
                    <a:pt x="133138" y="423823"/>
                    <a:pt x="132186" y="432396"/>
                  </a:cubicBezTo>
                  <a:cubicBezTo>
                    <a:pt x="129328" y="446683"/>
                    <a:pt x="126471" y="460971"/>
                    <a:pt x="123613" y="476211"/>
                  </a:cubicBezTo>
                  <a:cubicBezTo>
                    <a:pt x="120756" y="491451"/>
                    <a:pt x="121708" y="504786"/>
                    <a:pt x="133138" y="517168"/>
                  </a:cubicBezTo>
                  <a:cubicBezTo>
                    <a:pt x="149331" y="536218"/>
                    <a:pt x="140758" y="572413"/>
                    <a:pt x="132186" y="578128"/>
                  </a:cubicBezTo>
                  <a:cubicBezTo>
                    <a:pt x="114088" y="592416"/>
                    <a:pt x="111231" y="588606"/>
                    <a:pt x="108373" y="609561"/>
                  </a:cubicBezTo>
                  <a:cubicBezTo>
                    <a:pt x="99801" y="671473"/>
                    <a:pt x="82656" y="757198"/>
                    <a:pt x="78846" y="820063"/>
                  </a:cubicBezTo>
                  <a:cubicBezTo>
                    <a:pt x="78846" y="828636"/>
                    <a:pt x="67416" y="867688"/>
                    <a:pt x="91228" y="867688"/>
                  </a:cubicBezTo>
                  <a:cubicBezTo>
                    <a:pt x="112183" y="874356"/>
                    <a:pt x="122661" y="865783"/>
                    <a:pt x="131233" y="846733"/>
                  </a:cubicBezTo>
                  <a:cubicBezTo>
                    <a:pt x="134091" y="840066"/>
                    <a:pt x="135996" y="834351"/>
                    <a:pt x="137901" y="827683"/>
                  </a:cubicBezTo>
                  <a:cubicBezTo>
                    <a:pt x="154093" y="754341"/>
                    <a:pt x="171238" y="680998"/>
                    <a:pt x="186478" y="607656"/>
                  </a:cubicBezTo>
                  <a:cubicBezTo>
                    <a:pt x="189336" y="593368"/>
                    <a:pt x="196956" y="584796"/>
                    <a:pt x="206481" y="576223"/>
                  </a:cubicBezTo>
                  <a:cubicBezTo>
                    <a:pt x="222673" y="562888"/>
                    <a:pt x="243628" y="568603"/>
                    <a:pt x="251248" y="588606"/>
                  </a:cubicBezTo>
                  <a:cubicBezTo>
                    <a:pt x="254106" y="596226"/>
                    <a:pt x="255058" y="603846"/>
                    <a:pt x="256963" y="611466"/>
                  </a:cubicBezTo>
                  <a:cubicBezTo>
                    <a:pt x="270298" y="673378"/>
                    <a:pt x="271251" y="737196"/>
                    <a:pt x="280776" y="800061"/>
                  </a:cubicBezTo>
                  <a:cubicBezTo>
                    <a:pt x="283633" y="817206"/>
                    <a:pt x="285538" y="833398"/>
                    <a:pt x="291253" y="849591"/>
                  </a:cubicBezTo>
                  <a:cubicBezTo>
                    <a:pt x="296016" y="864831"/>
                    <a:pt x="309351" y="865783"/>
                    <a:pt x="322686" y="866736"/>
                  </a:cubicBezTo>
                  <a:cubicBezTo>
                    <a:pt x="336973" y="867688"/>
                    <a:pt x="346498" y="858163"/>
                    <a:pt x="348403" y="846733"/>
                  </a:cubicBezTo>
                  <a:cubicBezTo>
                    <a:pt x="352213" y="826731"/>
                    <a:pt x="348403" y="807681"/>
                    <a:pt x="346498" y="787678"/>
                  </a:cubicBezTo>
                  <a:cubicBezTo>
                    <a:pt x="340783" y="728623"/>
                    <a:pt x="336021" y="669568"/>
                    <a:pt x="329353" y="610513"/>
                  </a:cubicBezTo>
                  <a:cubicBezTo>
                    <a:pt x="320781" y="534313"/>
                    <a:pt x="316971" y="458113"/>
                    <a:pt x="316971" y="381913"/>
                  </a:cubicBezTo>
                  <a:cubicBezTo>
                    <a:pt x="316971" y="353338"/>
                    <a:pt x="320781" y="324763"/>
                    <a:pt x="340783" y="301903"/>
                  </a:cubicBezTo>
                  <a:cubicBezTo>
                    <a:pt x="347451" y="294283"/>
                    <a:pt x="352213" y="283806"/>
                    <a:pt x="358881" y="274281"/>
                  </a:cubicBezTo>
                  <a:cubicBezTo>
                    <a:pt x="387456" y="234276"/>
                    <a:pt x="418888" y="193318"/>
                    <a:pt x="428413" y="142836"/>
                  </a:cubicBezTo>
                  <a:cubicBezTo>
                    <a:pt x="434128" y="103783"/>
                    <a:pt x="440796" y="65683"/>
                    <a:pt x="440796" y="25678"/>
                  </a:cubicBezTo>
                  <a:close/>
                </a:path>
              </a:pathLst>
            </a:custGeom>
            <a:solidFill>
              <a:srgbClr val="FFFFFF"/>
            </a:solidFill>
            <a:ln w="9525" cap="flat">
              <a:noFill/>
              <a:prstDash val="solid"/>
              <a:miter/>
            </a:ln>
          </p:spPr>
          <p:txBody>
            <a:bodyPr rtlCol="0" anchor="ctr"/>
            <a:lstStyle/>
            <a:p>
              <a:endParaRPr lang="en-US"/>
            </a:p>
          </p:txBody>
        </p:sp>
        <p:sp>
          <p:nvSpPr>
            <p:cNvPr id="7" name="Freeform 94">
              <a:extLst>
                <a:ext uri="{FF2B5EF4-FFF2-40B4-BE49-F238E27FC236}">
                  <a16:creationId xmlns:a16="http://schemas.microsoft.com/office/drawing/2014/main" id="{0BC02B4A-AA6E-963B-D1BD-699FF234E7E5}"/>
                </a:ext>
              </a:extLst>
            </p:cNvPr>
            <p:cNvSpPr/>
            <p:nvPr/>
          </p:nvSpPr>
          <p:spPr>
            <a:xfrm>
              <a:off x="6197833" y="5253291"/>
              <a:ext cx="183916" cy="189293"/>
            </a:xfrm>
            <a:custGeom>
              <a:avLst/>
              <a:gdLst>
                <a:gd name="connsiteX0" fmla="*/ 92477 w 183916"/>
                <a:gd name="connsiteY0" fmla="*/ 189294 h 189293"/>
                <a:gd name="connsiteX1" fmla="*/ 183917 w 183916"/>
                <a:gd name="connsiteY1" fmla="*/ 96901 h 189293"/>
                <a:gd name="connsiteX2" fmla="*/ 84857 w 183916"/>
                <a:gd name="connsiteY2" fmla="*/ 699 h 189293"/>
                <a:gd name="connsiteX3" fmla="*/ 84 w 183916"/>
                <a:gd name="connsiteY3" fmla="*/ 99759 h 189293"/>
                <a:gd name="connsiteX4" fmla="*/ 92477 w 183916"/>
                <a:gd name="connsiteY4" fmla="*/ 189294 h 189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16" h="189293">
                  <a:moveTo>
                    <a:pt x="92477" y="189294"/>
                  </a:moveTo>
                  <a:cubicBezTo>
                    <a:pt x="162009" y="189294"/>
                    <a:pt x="183917" y="145478"/>
                    <a:pt x="183917" y="96901"/>
                  </a:cubicBezTo>
                  <a:cubicBezTo>
                    <a:pt x="182964" y="49276"/>
                    <a:pt x="156294" y="-6922"/>
                    <a:pt x="84857" y="699"/>
                  </a:cubicBezTo>
                  <a:cubicBezTo>
                    <a:pt x="28659" y="5461"/>
                    <a:pt x="-1821" y="36894"/>
                    <a:pt x="84" y="99759"/>
                  </a:cubicBezTo>
                  <a:cubicBezTo>
                    <a:pt x="1989" y="160719"/>
                    <a:pt x="37232" y="186436"/>
                    <a:pt x="92477" y="189294"/>
                  </a:cubicBezTo>
                  <a:close/>
                </a:path>
              </a:pathLst>
            </a:custGeom>
            <a:solidFill>
              <a:srgbClr val="FFFFFF"/>
            </a:solidFill>
            <a:ln w="9525" cap="flat">
              <a:noFill/>
              <a:prstDash val="solid"/>
              <a:miter/>
            </a:ln>
          </p:spPr>
          <p:txBody>
            <a:bodyPr rtlCol="0" anchor="ctr"/>
            <a:lstStyle/>
            <a:p>
              <a:endParaRPr lang="en-US"/>
            </a:p>
          </p:txBody>
        </p:sp>
        <p:sp>
          <p:nvSpPr>
            <p:cNvPr id="8" name="Freeform 95">
              <a:extLst>
                <a:ext uri="{FF2B5EF4-FFF2-40B4-BE49-F238E27FC236}">
                  <a16:creationId xmlns:a16="http://schemas.microsoft.com/office/drawing/2014/main" id="{50037FC8-80A3-448B-90AC-5B9E7A3B348F}"/>
                </a:ext>
              </a:extLst>
            </p:cNvPr>
            <p:cNvSpPr/>
            <p:nvPr/>
          </p:nvSpPr>
          <p:spPr>
            <a:xfrm>
              <a:off x="5742622" y="5227319"/>
              <a:ext cx="200087" cy="199089"/>
            </a:xfrm>
            <a:custGeom>
              <a:avLst/>
              <a:gdLst>
                <a:gd name="connsiteX0" fmla="*/ 200025 w 200087"/>
                <a:gd name="connsiteY0" fmla="*/ 111443 h 199089"/>
                <a:gd name="connsiteX1" fmla="*/ 107633 w 200087"/>
                <a:gd name="connsiteY1" fmla="*/ 0 h 199089"/>
                <a:gd name="connsiteX2" fmla="*/ 0 w 200087"/>
                <a:gd name="connsiteY2" fmla="*/ 100013 h 199089"/>
                <a:gd name="connsiteX3" fmla="*/ 104775 w 200087"/>
                <a:gd name="connsiteY3" fmla="*/ 199073 h 199089"/>
                <a:gd name="connsiteX4" fmla="*/ 200025 w 200087"/>
                <a:gd name="connsiteY4" fmla="*/ 111443 h 199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87" h="199089">
                  <a:moveTo>
                    <a:pt x="200025" y="111443"/>
                  </a:moveTo>
                  <a:cubicBezTo>
                    <a:pt x="201930" y="54293"/>
                    <a:pt x="160020" y="0"/>
                    <a:pt x="107633" y="0"/>
                  </a:cubicBezTo>
                  <a:cubicBezTo>
                    <a:pt x="42863" y="0"/>
                    <a:pt x="3810" y="37148"/>
                    <a:pt x="0" y="100013"/>
                  </a:cubicBezTo>
                  <a:cubicBezTo>
                    <a:pt x="4763" y="168593"/>
                    <a:pt x="46672" y="198120"/>
                    <a:pt x="104775" y="199073"/>
                  </a:cubicBezTo>
                  <a:cubicBezTo>
                    <a:pt x="153353" y="200025"/>
                    <a:pt x="198120" y="160020"/>
                    <a:pt x="200025" y="111443"/>
                  </a:cubicBezTo>
                  <a:close/>
                </a:path>
              </a:pathLst>
            </a:custGeom>
            <a:solidFill>
              <a:srgbClr val="FFFFFF"/>
            </a:solidFill>
            <a:ln w="9525" cap="flat">
              <a:noFill/>
              <a:prstDash val="solid"/>
              <a:miter/>
            </a:ln>
          </p:spPr>
          <p:txBody>
            <a:bodyPr rtlCol="0" anchor="ctr"/>
            <a:lstStyle/>
            <a:p>
              <a:endParaRPr lang="en-US"/>
            </a:p>
          </p:txBody>
        </p:sp>
        <p:sp>
          <p:nvSpPr>
            <p:cNvPr id="9" name="Freeform 96">
              <a:extLst>
                <a:ext uri="{FF2B5EF4-FFF2-40B4-BE49-F238E27FC236}">
                  <a16:creationId xmlns:a16="http://schemas.microsoft.com/office/drawing/2014/main" id="{29822317-7C55-25F7-95BA-377B1371E23F}"/>
                </a:ext>
              </a:extLst>
            </p:cNvPr>
            <p:cNvSpPr/>
            <p:nvPr/>
          </p:nvSpPr>
          <p:spPr>
            <a:xfrm>
              <a:off x="6015492" y="5179170"/>
              <a:ext cx="26966" cy="57674"/>
            </a:xfrm>
            <a:custGeom>
              <a:avLst/>
              <a:gdLst>
                <a:gd name="connsiteX0" fmla="*/ 25263 w 26966"/>
                <a:gd name="connsiteY0" fmla="*/ 15765 h 57674"/>
                <a:gd name="connsiteX1" fmla="*/ 21453 w 26966"/>
                <a:gd name="connsiteY1" fmla="*/ 525 h 57674"/>
                <a:gd name="connsiteX2" fmla="*/ 3355 w 26966"/>
                <a:gd name="connsiteY2" fmla="*/ 11955 h 57674"/>
                <a:gd name="connsiteX3" fmla="*/ 10023 w 26966"/>
                <a:gd name="connsiteY3" fmla="*/ 57675 h 57674"/>
                <a:gd name="connsiteX4" fmla="*/ 25263 w 26966"/>
                <a:gd name="connsiteY4" fmla="*/ 15765 h 57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6" h="57674">
                  <a:moveTo>
                    <a:pt x="25263" y="15765"/>
                  </a:moveTo>
                  <a:cubicBezTo>
                    <a:pt x="27168" y="10050"/>
                    <a:pt x="29073" y="3382"/>
                    <a:pt x="21453" y="525"/>
                  </a:cubicBezTo>
                  <a:cubicBezTo>
                    <a:pt x="13833" y="-2333"/>
                    <a:pt x="5260" y="7192"/>
                    <a:pt x="3355" y="11955"/>
                  </a:cubicBezTo>
                  <a:cubicBezTo>
                    <a:pt x="-3312" y="25290"/>
                    <a:pt x="498" y="37672"/>
                    <a:pt x="10023" y="57675"/>
                  </a:cubicBezTo>
                  <a:cubicBezTo>
                    <a:pt x="16690" y="39577"/>
                    <a:pt x="21453" y="27195"/>
                    <a:pt x="25263" y="15765"/>
                  </a:cubicBezTo>
                  <a:close/>
                </a:path>
              </a:pathLst>
            </a:custGeom>
            <a:solidFill>
              <a:srgbClr val="FFFFFF"/>
            </a:solidFill>
            <a:ln w="9525" cap="flat">
              <a:noFill/>
              <a:prstDash val="solid"/>
              <a:miter/>
            </a:ln>
          </p:spPr>
          <p:txBody>
            <a:bodyPr rtlCol="0" anchor="ctr"/>
            <a:lstStyle/>
            <a:p>
              <a:endParaRPr lang="en-US"/>
            </a:p>
          </p:txBody>
        </p:sp>
        <p:sp>
          <p:nvSpPr>
            <p:cNvPr id="10" name="Freeform 97">
              <a:extLst>
                <a:ext uri="{FF2B5EF4-FFF2-40B4-BE49-F238E27FC236}">
                  <a16:creationId xmlns:a16="http://schemas.microsoft.com/office/drawing/2014/main" id="{8D3BC43D-0EBC-1082-27E3-31F1D9133CB1}"/>
                </a:ext>
              </a:extLst>
            </p:cNvPr>
            <p:cNvSpPr/>
            <p:nvPr/>
          </p:nvSpPr>
          <p:spPr>
            <a:xfrm>
              <a:off x="6086806" y="5298757"/>
              <a:ext cx="353379" cy="760131"/>
            </a:xfrm>
            <a:custGeom>
              <a:avLst/>
              <a:gdLst>
                <a:gd name="connsiteX0" fmla="*/ 258749 w 353379"/>
                <a:gd name="connsiteY0" fmla="*/ 467678 h 760131"/>
                <a:gd name="connsiteX1" fmla="*/ 290181 w 353379"/>
                <a:gd name="connsiteY1" fmla="*/ 461010 h 760131"/>
                <a:gd name="connsiteX2" fmla="*/ 352093 w 353379"/>
                <a:gd name="connsiteY2" fmla="*/ 348615 h 760131"/>
                <a:gd name="connsiteX3" fmla="*/ 346378 w 353379"/>
                <a:gd name="connsiteY3" fmla="*/ 311468 h 760131"/>
                <a:gd name="connsiteX4" fmla="*/ 261606 w 353379"/>
                <a:gd name="connsiteY4" fmla="*/ 198120 h 760131"/>
                <a:gd name="connsiteX5" fmla="*/ 193978 w 353379"/>
                <a:gd name="connsiteY5" fmla="*/ 163830 h 760131"/>
                <a:gd name="connsiteX6" fmla="*/ 88251 w 353379"/>
                <a:gd name="connsiteY6" fmla="*/ 114300 h 760131"/>
                <a:gd name="connsiteX7" fmla="*/ 53961 w 353379"/>
                <a:gd name="connsiteY7" fmla="*/ 71438 h 760131"/>
                <a:gd name="connsiteX8" fmla="*/ 20624 w 353379"/>
                <a:gd name="connsiteY8" fmla="*/ 0 h 760131"/>
                <a:gd name="connsiteX9" fmla="*/ 9193 w 353379"/>
                <a:gd name="connsiteY9" fmla="*/ 40957 h 760131"/>
                <a:gd name="connsiteX10" fmla="*/ 13003 w 353379"/>
                <a:gd name="connsiteY10" fmla="*/ 116205 h 760131"/>
                <a:gd name="connsiteX11" fmla="*/ 52056 w 353379"/>
                <a:gd name="connsiteY11" fmla="*/ 191453 h 760131"/>
                <a:gd name="connsiteX12" fmla="*/ 75868 w 353379"/>
                <a:gd name="connsiteY12" fmla="*/ 269557 h 760131"/>
                <a:gd name="connsiteX13" fmla="*/ 54913 w 353379"/>
                <a:gd name="connsiteY13" fmla="*/ 521018 h 760131"/>
                <a:gd name="connsiteX14" fmla="*/ 34911 w 353379"/>
                <a:gd name="connsiteY14" fmla="*/ 682943 h 760131"/>
                <a:gd name="connsiteX15" fmla="*/ 33006 w 353379"/>
                <a:gd name="connsiteY15" fmla="*/ 729615 h 760131"/>
                <a:gd name="connsiteX16" fmla="*/ 69201 w 353379"/>
                <a:gd name="connsiteY16" fmla="*/ 743903 h 760131"/>
                <a:gd name="connsiteX17" fmla="*/ 90156 w 353379"/>
                <a:gd name="connsiteY17" fmla="*/ 721995 h 760131"/>
                <a:gd name="connsiteX18" fmla="*/ 123493 w 353379"/>
                <a:gd name="connsiteY18" fmla="*/ 568643 h 760131"/>
                <a:gd name="connsiteX19" fmla="*/ 143496 w 353379"/>
                <a:gd name="connsiteY19" fmla="*/ 463868 h 760131"/>
                <a:gd name="connsiteX20" fmla="*/ 171118 w 353379"/>
                <a:gd name="connsiteY20" fmla="*/ 441960 h 760131"/>
                <a:gd name="connsiteX21" fmla="*/ 196836 w 353379"/>
                <a:gd name="connsiteY21" fmla="*/ 464820 h 760131"/>
                <a:gd name="connsiteX22" fmla="*/ 200646 w 353379"/>
                <a:gd name="connsiteY22" fmla="*/ 491490 h 760131"/>
                <a:gd name="connsiteX23" fmla="*/ 204456 w 353379"/>
                <a:gd name="connsiteY23" fmla="*/ 630555 h 760131"/>
                <a:gd name="connsiteX24" fmla="*/ 206361 w 353379"/>
                <a:gd name="connsiteY24" fmla="*/ 734378 h 760131"/>
                <a:gd name="connsiteX25" fmla="*/ 243509 w 353379"/>
                <a:gd name="connsiteY25" fmla="*/ 760095 h 760131"/>
                <a:gd name="connsiteX26" fmla="*/ 279703 w 353379"/>
                <a:gd name="connsiteY26" fmla="*/ 721043 h 760131"/>
                <a:gd name="connsiteX27" fmla="*/ 273036 w 353379"/>
                <a:gd name="connsiteY27" fmla="*/ 501968 h 760131"/>
                <a:gd name="connsiteX28" fmla="*/ 262559 w 353379"/>
                <a:gd name="connsiteY28" fmla="*/ 483870 h 760131"/>
                <a:gd name="connsiteX29" fmla="*/ 244461 w 353379"/>
                <a:gd name="connsiteY29" fmla="*/ 419100 h 760131"/>
                <a:gd name="connsiteX30" fmla="*/ 257796 w 353379"/>
                <a:gd name="connsiteY30" fmla="*/ 380048 h 760131"/>
                <a:gd name="connsiteX31" fmla="*/ 244461 w 353379"/>
                <a:gd name="connsiteY31" fmla="*/ 285750 h 760131"/>
                <a:gd name="connsiteX32" fmla="*/ 246366 w 353379"/>
                <a:gd name="connsiteY32" fmla="*/ 270510 h 760131"/>
                <a:gd name="connsiteX33" fmla="*/ 285418 w 353379"/>
                <a:gd name="connsiteY33" fmla="*/ 307657 h 760131"/>
                <a:gd name="connsiteX34" fmla="*/ 290181 w 353379"/>
                <a:gd name="connsiteY34" fmla="*/ 353378 h 760131"/>
                <a:gd name="connsiteX35" fmla="*/ 250176 w 353379"/>
                <a:gd name="connsiteY35" fmla="*/ 438150 h 760131"/>
                <a:gd name="connsiteX36" fmla="*/ 258749 w 353379"/>
                <a:gd name="connsiteY36" fmla="*/ 467678 h 7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3379" h="760131">
                  <a:moveTo>
                    <a:pt x="258749" y="467678"/>
                  </a:moveTo>
                  <a:cubicBezTo>
                    <a:pt x="270178" y="476250"/>
                    <a:pt x="283513" y="467678"/>
                    <a:pt x="290181" y="461010"/>
                  </a:cubicBezTo>
                  <a:cubicBezTo>
                    <a:pt x="317803" y="419100"/>
                    <a:pt x="343521" y="394335"/>
                    <a:pt x="352093" y="348615"/>
                  </a:cubicBezTo>
                  <a:cubicBezTo>
                    <a:pt x="354951" y="335280"/>
                    <a:pt x="353046" y="323850"/>
                    <a:pt x="346378" y="311468"/>
                  </a:cubicBezTo>
                  <a:cubicBezTo>
                    <a:pt x="323518" y="269557"/>
                    <a:pt x="293038" y="232410"/>
                    <a:pt x="261606" y="198120"/>
                  </a:cubicBezTo>
                  <a:cubicBezTo>
                    <a:pt x="244461" y="179070"/>
                    <a:pt x="218743" y="165735"/>
                    <a:pt x="193978" y="163830"/>
                  </a:cubicBezTo>
                  <a:cubicBezTo>
                    <a:pt x="151116" y="160973"/>
                    <a:pt x="121588" y="134303"/>
                    <a:pt x="88251" y="114300"/>
                  </a:cubicBezTo>
                  <a:cubicBezTo>
                    <a:pt x="72059" y="104775"/>
                    <a:pt x="61581" y="88582"/>
                    <a:pt x="53961" y="71438"/>
                  </a:cubicBezTo>
                  <a:cubicBezTo>
                    <a:pt x="44436" y="48578"/>
                    <a:pt x="33006" y="26670"/>
                    <a:pt x="20624" y="0"/>
                  </a:cubicBezTo>
                  <a:cubicBezTo>
                    <a:pt x="13003" y="16193"/>
                    <a:pt x="13003" y="28575"/>
                    <a:pt x="9193" y="40957"/>
                  </a:cubicBezTo>
                  <a:cubicBezTo>
                    <a:pt x="-332" y="75248"/>
                    <a:pt x="-6999" y="85725"/>
                    <a:pt x="13003" y="116205"/>
                  </a:cubicBezTo>
                  <a:cubicBezTo>
                    <a:pt x="24434" y="133350"/>
                    <a:pt x="41578" y="174307"/>
                    <a:pt x="52056" y="191453"/>
                  </a:cubicBezTo>
                  <a:cubicBezTo>
                    <a:pt x="66343" y="216218"/>
                    <a:pt x="75868" y="240982"/>
                    <a:pt x="75868" y="269557"/>
                  </a:cubicBezTo>
                  <a:cubicBezTo>
                    <a:pt x="77774" y="354330"/>
                    <a:pt x="61581" y="437198"/>
                    <a:pt x="54913" y="521018"/>
                  </a:cubicBezTo>
                  <a:cubicBezTo>
                    <a:pt x="51103" y="575310"/>
                    <a:pt x="41578" y="628650"/>
                    <a:pt x="34911" y="682943"/>
                  </a:cubicBezTo>
                  <a:cubicBezTo>
                    <a:pt x="33006" y="696278"/>
                    <a:pt x="27291" y="716280"/>
                    <a:pt x="33006" y="729615"/>
                  </a:cubicBezTo>
                  <a:cubicBezTo>
                    <a:pt x="38721" y="742950"/>
                    <a:pt x="55866" y="742950"/>
                    <a:pt x="69201" y="743903"/>
                  </a:cubicBezTo>
                  <a:cubicBezTo>
                    <a:pt x="82536" y="743903"/>
                    <a:pt x="87299" y="733425"/>
                    <a:pt x="90156" y="721995"/>
                  </a:cubicBezTo>
                  <a:cubicBezTo>
                    <a:pt x="101586" y="670560"/>
                    <a:pt x="113016" y="620078"/>
                    <a:pt x="123493" y="568643"/>
                  </a:cubicBezTo>
                  <a:cubicBezTo>
                    <a:pt x="131113" y="533400"/>
                    <a:pt x="135876" y="499110"/>
                    <a:pt x="143496" y="463868"/>
                  </a:cubicBezTo>
                  <a:cubicBezTo>
                    <a:pt x="146353" y="449580"/>
                    <a:pt x="155878" y="441960"/>
                    <a:pt x="171118" y="441960"/>
                  </a:cubicBezTo>
                  <a:cubicBezTo>
                    <a:pt x="186359" y="441960"/>
                    <a:pt x="194931" y="449580"/>
                    <a:pt x="196836" y="464820"/>
                  </a:cubicBezTo>
                  <a:cubicBezTo>
                    <a:pt x="197788" y="473393"/>
                    <a:pt x="199693" y="481965"/>
                    <a:pt x="200646" y="491490"/>
                  </a:cubicBezTo>
                  <a:cubicBezTo>
                    <a:pt x="206361" y="538163"/>
                    <a:pt x="206361" y="583882"/>
                    <a:pt x="204456" y="630555"/>
                  </a:cubicBezTo>
                  <a:cubicBezTo>
                    <a:pt x="203503" y="664845"/>
                    <a:pt x="205409" y="700088"/>
                    <a:pt x="206361" y="734378"/>
                  </a:cubicBezTo>
                  <a:cubicBezTo>
                    <a:pt x="206361" y="742950"/>
                    <a:pt x="214934" y="761048"/>
                    <a:pt x="243509" y="760095"/>
                  </a:cubicBezTo>
                  <a:cubicBezTo>
                    <a:pt x="286371" y="758190"/>
                    <a:pt x="278751" y="730568"/>
                    <a:pt x="279703" y="721043"/>
                  </a:cubicBezTo>
                  <a:cubicBezTo>
                    <a:pt x="284466" y="647700"/>
                    <a:pt x="279703" y="574357"/>
                    <a:pt x="273036" y="501968"/>
                  </a:cubicBezTo>
                  <a:cubicBezTo>
                    <a:pt x="272084" y="494348"/>
                    <a:pt x="277799" y="486728"/>
                    <a:pt x="262559" y="483870"/>
                  </a:cubicBezTo>
                  <a:cubicBezTo>
                    <a:pt x="233031" y="473393"/>
                    <a:pt x="226363" y="458153"/>
                    <a:pt x="244461" y="419100"/>
                  </a:cubicBezTo>
                  <a:cubicBezTo>
                    <a:pt x="250176" y="406718"/>
                    <a:pt x="259701" y="395288"/>
                    <a:pt x="257796" y="380048"/>
                  </a:cubicBezTo>
                  <a:cubicBezTo>
                    <a:pt x="253986" y="348615"/>
                    <a:pt x="249224" y="317182"/>
                    <a:pt x="244461" y="285750"/>
                  </a:cubicBezTo>
                  <a:cubicBezTo>
                    <a:pt x="243509" y="280035"/>
                    <a:pt x="238746" y="273368"/>
                    <a:pt x="246366" y="270510"/>
                  </a:cubicBezTo>
                  <a:cubicBezTo>
                    <a:pt x="253986" y="266700"/>
                    <a:pt x="276846" y="299085"/>
                    <a:pt x="285418" y="307657"/>
                  </a:cubicBezTo>
                  <a:cubicBezTo>
                    <a:pt x="299706" y="321945"/>
                    <a:pt x="298753" y="336232"/>
                    <a:pt x="290181" y="353378"/>
                  </a:cubicBezTo>
                  <a:cubicBezTo>
                    <a:pt x="276846" y="381000"/>
                    <a:pt x="261606" y="409575"/>
                    <a:pt x="250176" y="438150"/>
                  </a:cubicBezTo>
                  <a:cubicBezTo>
                    <a:pt x="246366" y="448628"/>
                    <a:pt x="248271" y="459105"/>
                    <a:pt x="258749" y="467678"/>
                  </a:cubicBezTo>
                  <a:close/>
                </a:path>
              </a:pathLst>
            </a:custGeom>
            <a:solidFill>
              <a:srgbClr val="FFFFFF"/>
            </a:solidFill>
            <a:ln w="9525" cap="flat">
              <a:noFill/>
              <a:prstDash val="solid"/>
              <a:miter/>
            </a:ln>
          </p:spPr>
          <p:txBody>
            <a:bodyPr rtlCol="0" anchor="ctr"/>
            <a:lstStyle/>
            <a:p>
              <a:endParaRPr lang="en-US"/>
            </a:p>
          </p:txBody>
        </p:sp>
        <p:sp>
          <p:nvSpPr>
            <p:cNvPr id="11" name="Freeform 98">
              <a:extLst>
                <a:ext uri="{FF2B5EF4-FFF2-40B4-BE49-F238E27FC236}">
                  <a16:creationId xmlns:a16="http://schemas.microsoft.com/office/drawing/2014/main" id="{B7C7CCC7-08EF-6DC0-764C-DDBFAE8854F2}"/>
                </a:ext>
              </a:extLst>
            </p:cNvPr>
            <p:cNvSpPr/>
            <p:nvPr/>
          </p:nvSpPr>
          <p:spPr>
            <a:xfrm>
              <a:off x="5642250" y="5150167"/>
              <a:ext cx="816624" cy="926142"/>
            </a:xfrm>
            <a:custGeom>
              <a:avLst/>
              <a:gdLst>
                <a:gd name="connsiteX0" fmla="*/ 751882 w 816624"/>
                <a:gd name="connsiteY0" fmla="*/ 609600 h 926142"/>
                <a:gd name="connsiteX1" fmla="*/ 814747 w 816624"/>
                <a:gd name="connsiteY1" fmla="*/ 497205 h 926142"/>
                <a:gd name="connsiteX2" fmla="*/ 811890 w 816624"/>
                <a:gd name="connsiteY2" fmla="*/ 462915 h 926142"/>
                <a:gd name="connsiteX3" fmla="*/ 683302 w 816624"/>
                <a:gd name="connsiteY3" fmla="*/ 305752 h 926142"/>
                <a:gd name="connsiteX4" fmla="*/ 749977 w 816624"/>
                <a:gd name="connsiteY4" fmla="*/ 155257 h 926142"/>
                <a:gd name="connsiteX5" fmla="*/ 648060 w 816624"/>
                <a:gd name="connsiteY5" fmla="*/ 87630 h 926142"/>
                <a:gd name="connsiteX6" fmla="*/ 561382 w 816624"/>
                <a:gd name="connsiteY6" fmla="*/ 122872 h 926142"/>
                <a:gd name="connsiteX7" fmla="*/ 544237 w 816624"/>
                <a:gd name="connsiteY7" fmla="*/ 237172 h 926142"/>
                <a:gd name="connsiteX8" fmla="*/ 532807 w 816624"/>
                <a:gd name="connsiteY8" fmla="*/ 240030 h 926142"/>
                <a:gd name="connsiteX9" fmla="*/ 470895 w 816624"/>
                <a:gd name="connsiteY9" fmla="*/ 114300 h 926142"/>
                <a:gd name="connsiteX10" fmla="*/ 477562 w 816624"/>
                <a:gd name="connsiteY10" fmla="*/ 29527 h 926142"/>
                <a:gd name="connsiteX11" fmla="*/ 436605 w 816624"/>
                <a:gd name="connsiteY11" fmla="*/ 0 h 926142"/>
                <a:gd name="connsiteX12" fmla="*/ 400410 w 816624"/>
                <a:gd name="connsiteY12" fmla="*/ 9525 h 926142"/>
                <a:gd name="connsiteX13" fmla="*/ 368025 w 816624"/>
                <a:gd name="connsiteY13" fmla="*/ 25717 h 926142"/>
                <a:gd name="connsiteX14" fmla="*/ 371835 w 816624"/>
                <a:gd name="connsiteY14" fmla="*/ 92392 h 926142"/>
                <a:gd name="connsiteX15" fmla="*/ 377550 w 816624"/>
                <a:gd name="connsiteY15" fmla="*/ 120015 h 926142"/>
                <a:gd name="connsiteX16" fmla="*/ 353737 w 816624"/>
                <a:gd name="connsiteY16" fmla="*/ 190500 h 926142"/>
                <a:gd name="connsiteX17" fmla="*/ 307065 w 816624"/>
                <a:gd name="connsiteY17" fmla="*/ 232410 h 926142"/>
                <a:gd name="connsiteX18" fmla="*/ 248962 w 816624"/>
                <a:gd name="connsiteY18" fmla="*/ 70485 h 926142"/>
                <a:gd name="connsiteX19" fmla="*/ 101325 w 816624"/>
                <a:gd name="connsiteY19" fmla="*/ 116205 h 926142"/>
                <a:gd name="connsiteX20" fmla="*/ 86085 w 816624"/>
                <a:gd name="connsiteY20" fmla="*/ 202882 h 926142"/>
                <a:gd name="connsiteX21" fmla="*/ 169905 w 816624"/>
                <a:gd name="connsiteY21" fmla="*/ 288607 h 926142"/>
                <a:gd name="connsiteX22" fmla="*/ 87990 w 816624"/>
                <a:gd name="connsiteY22" fmla="*/ 348615 h 926142"/>
                <a:gd name="connsiteX23" fmla="*/ 13695 w 816624"/>
                <a:gd name="connsiteY23" fmla="*/ 458152 h 926142"/>
                <a:gd name="connsiteX24" fmla="*/ 12742 w 816624"/>
                <a:gd name="connsiteY24" fmla="*/ 520065 h 926142"/>
                <a:gd name="connsiteX25" fmla="*/ 101325 w 816624"/>
                <a:gd name="connsiteY25" fmla="*/ 606743 h 926142"/>
                <a:gd name="connsiteX26" fmla="*/ 115612 w 816624"/>
                <a:gd name="connsiteY26" fmla="*/ 640080 h 926142"/>
                <a:gd name="connsiteX27" fmla="*/ 82275 w 816624"/>
                <a:gd name="connsiteY27" fmla="*/ 878205 h 926142"/>
                <a:gd name="connsiteX28" fmla="*/ 120375 w 816624"/>
                <a:gd name="connsiteY28" fmla="*/ 907732 h 926142"/>
                <a:gd name="connsiteX29" fmla="*/ 163237 w 816624"/>
                <a:gd name="connsiteY29" fmla="*/ 889635 h 926142"/>
                <a:gd name="connsiteX30" fmla="*/ 178477 w 816624"/>
                <a:gd name="connsiteY30" fmla="*/ 839152 h 926142"/>
                <a:gd name="connsiteX31" fmla="*/ 219435 w 816624"/>
                <a:gd name="connsiteY31" fmla="*/ 647700 h 926142"/>
                <a:gd name="connsiteX32" fmla="*/ 235627 w 816624"/>
                <a:gd name="connsiteY32" fmla="*/ 616268 h 926142"/>
                <a:gd name="connsiteX33" fmla="*/ 257535 w 816624"/>
                <a:gd name="connsiteY33" fmla="*/ 619125 h 926142"/>
                <a:gd name="connsiteX34" fmla="*/ 263250 w 816624"/>
                <a:gd name="connsiteY34" fmla="*/ 636270 h 926142"/>
                <a:gd name="connsiteX35" fmla="*/ 278490 w 816624"/>
                <a:gd name="connsiteY35" fmla="*/ 744855 h 926142"/>
                <a:gd name="connsiteX36" fmla="*/ 293730 w 816624"/>
                <a:gd name="connsiteY36" fmla="*/ 871538 h 926142"/>
                <a:gd name="connsiteX37" fmla="*/ 306112 w 816624"/>
                <a:gd name="connsiteY37" fmla="*/ 897255 h 926142"/>
                <a:gd name="connsiteX38" fmla="*/ 371835 w 816624"/>
                <a:gd name="connsiteY38" fmla="*/ 900113 h 926142"/>
                <a:gd name="connsiteX39" fmla="*/ 388027 w 816624"/>
                <a:gd name="connsiteY39" fmla="*/ 858202 h 926142"/>
                <a:gd name="connsiteX40" fmla="*/ 372787 w 816624"/>
                <a:gd name="connsiteY40" fmla="*/ 681038 h 926142"/>
                <a:gd name="connsiteX41" fmla="*/ 354690 w 816624"/>
                <a:gd name="connsiteY41" fmla="*/ 441007 h 926142"/>
                <a:gd name="connsiteX42" fmla="*/ 393742 w 816624"/>
                <a:gd name="connsiteY42" fmla="*/ 307657 h 926142"/>
                <a:gd name="connsiteX43" fmla="*/ 435652 w 816624"/>
                <a:gd name="connsiteY43" fmla="*/ 246697 h 926142"/>
                <a:gd name="connsiteX44" fmla="*/ 504232 w 816624"/>
                <a:gd name="connsiteY44" fmla="*/ 395288 h 926142"/>
                <a:gd name="connsiteX45" fmla="*/ 508042 w 816624"/>
                <a:gd name="connsiteY45" fmla="*/ 419100 h 926142"/>
                <a:gd name="connsiteX46" fmla="*/ 504232 w 816624"/>
                <a:gd name="connsiteY46" fmla="*/ 531495 h 926142"/>
                <a:gd name="connsiteX47" fmla="*/ 465180 w 816624"/>
                <a:gd name="connsiteY47" fmla="*/ 855345 h 926142"/>
                <a:gd name="connsiteX48" fmla="*/ 510900 w 816624"/>
                <a:gd name="connsiteY48" fmla="*/ 913447 h 926142"/>
                <a:gd name="connsiteX49" fmla="*/ 552810 w 816624"/>
                <a:gd name="connsiteY49" fmla="*/ 885825 h 926142"/>
                <a:gd name="connsiteX50" fmla="*/ 564240 w 816624"/>
                <a:gd name="connsiteY50" fmla="*/ 836295 h 926142"/>
                <a:gd name="connsiteX51" fmla="*/ 601387 w 816624"/>
                <a:gd name="connsiteY51" fmla="*/ 641032 h 926142"/>
                <a:gd name="connsiteX52" fmla="*/ 609007 w 816624"/>
                <a:gd name="connsiteY52" fmla="*/ 621982 h 926142"/>
                <a:gd name="connsiteX53" fmla="*/ 631867 w 816624"/>
                <a:gd name="connsiteY53" fmla="*/ 620077 h 926142"/>
                <a:gd name="connsiteX54" fmla="*/ 634725 w 816624"/>
                <a:gd name="connsiteY54" fmla="*/ 635318 h 926142"/>
                <a:gd name="connsiteX55" fmla="*/ 639487 w 816624"/>
                <a:gd name="connsiteY55" fmla="*/ 890588 h 926142"/>
                <a:gd name="connsiteX56" fmla="*/ 703305 w 816624"/>
                <a:gd name="connsiteY56" fmla="*/ 925830 h 926142"/>
                <a:gd name="connsiteX57" fmla="*/ 743310 w 816624"/>
                <a:gd name="connsiteY57" fmla="*/ 877252 h 926142"/>
                <a:gd name="connsiteX58" fmla="*/ 738547 w 816624"/>
                <a:gd name="connsiteY58" fmla="*/ 661035 h 926142"/>
                <a:gd name="connsiteX59" fmla="*/ 751882 w 816624"/>
                <a:gd name="connsiteY59" fmla="*/ 609600 h 926142"/>
                <a:gd name="connsiteX60" fmla="*/ 640440 w 816624"/>
                <a:gd name="connsiteY60" fmla="*/ 102870 h 926142"/>
                <a:gd name="connsiteX61" fmla="*/ 739500 w 816624"/>
                <a:gd name="connsiteY61" fmla="*/ 199072 h 926142"/>
                <a:gd name="connsiteX62" fmla="*/ 648060 w 816624"/>
                <a:gd name="connsiteY62" fmla="*/ 291465 h 926142"/>
                <a:gd name="connsiteX63" fmla="*/ 555667 w 816624"/>
                <a:gd name="connsiteY63" fmla="*/ 200977 h 926142"/>
                <a:gd name="connsiteX64" fmla="*/ 640440 w 816624"/>
                <a:gd name="connsiteY64" fmla="*/ 102870 h 926142"/>
                <a:gd name="connsiteX65" fmla="*/ 376597 w 816624"/>
                <a:gd name="connsiteY65" fmla="*/ 40957 h 926142"/>
                <a:gd name="connsiteX66" fmla="*/ 394695 w 816624"/>
                <a:gd name="connsiteY66" fmla="*/ 29527 h 926142"/>
                <a:gd name="connsiteX67" fmla="*/ 398505 w 816624"/>
                <a:gd name="connsiteY67" fmla="*/ 44767 h 926142"/>
                <a:gd name="connsiteX68" fmla="*/ 383265 w 816624"/>
                <a:gd name="connsiteY68" fmla="*/ 86677 h 926142"/>
                <a:gd name="connsiteX69" fmla="*/ 376597 w 816624"/>
                <a:gd name="connsiteY69" fmla="*/ 40957 h 926142"/>
                <a:gd name="connsiteX70" fmla="*/ 100372 w 816624"/>
                <a:gd name="connsiteY70" fmla="*/ 178118 h 926142"/>
                <a:gd name="connsiteX71" fmla="*/ 208005 w 816624"/>
                <a:gd name="connsiteY71" fmla="*/ 78105 h 926142"/>
                <a:gd name="connsiteX72" fmla="*/ 300397 w 816624"/>
                <a:gd name="connsiteY72" fmla="*/ 189547 h 926142"/>
                <a:gd name="connsiteX73" fmla="*/ 206100 w 816624"/>
                <a:gd name="connsiteY73" fmla="*/ 277177 h 926142"/>
                <a:gd name="connsiteX74" fmla="*/ 100372 w 816624"/>
                <a:gd name="connsiteY74" fmla="*/ 178118 h 926142"/>
                <a:gd name="connsiteX75" fmla="*/ 377550 w 816624"/>
                <a:gd name="connsiteY75" fmla="*/ 295275 h 926142"/>
                <a:gd name="connsiteX76" fmla="*/ 359452 w 816624"/>
                <a:gd name="connsiteY76" fmla="*/ 322897 h 926142"/>
                <a:gd name="connsiteX77" fmla="*/ 335640 w 816624"/>
                <a:gd name="connsiteY77" fmla="*/ 402907 h 926142"/>
                <a:gd name="connsiteX78" fmla="*/ 348022 w 816624"/>
                <a:gd name="connsiteY78" fmla="*/ 631507 h 926142"/>
                <a:gd name="connsiteX79" fmla="*/ 365167 w 816624"/>
                <a:gd name="connsiteY79" fmla="*/ 808672 h 926142"/>
                <a:gd name="connsiteX80" fmla="*/ 367072 w 816624"/>
                <a:gd name="connsiteY80" fmla="*/ 867727 h 926142"/>
                <a:gd name="connsiteX81" fmla="*/ 341355 w 816624"/>
                <a:gd name="connsiteY81" fmla="*/ 887730 h 926142"/>
                <a:gd name="connsiteX82" fmla="*/ 309922 w 816624"/>
                <a:gd name="connsiteY82" fmla="*/ 870585 h 926142"/>
                <a:gd name="connsiteX83" fmla="*/ 299445 w 816624"/>
                <a:gd name="connsiteY83" fmla="*/ 821055 h 926142"/>
                <a:gd name="connsiteX84" fmla="*/ 275632 w 816624"/>
                <a:gd name="connsiteY84" fmla="*/ 632460 h 926142"/>
                <a:gd name="connsiteX85" fmla="*/ 269917 w 816624"/>
                <a:gd name="connsiteY85" fmla="*/ 609600 h 926142"/>
                <a:gd name="connsiteX86" fmla="*/ 225150 w 816624"/>
                <a:gd name="connsiteY86" fmla="*/ 597218 h 926142"/>
                <a:gd name="connsiteX87" fmla="*/ 205147 w 816624"/>
                <a:gd name="connsiteY87" fmla="*/ 628650 h 926142"/>
                <a:gd name="connsiteX88" fmla="*/ 156570 w 816624"/>
                <a:gd name="connsiteY88" fmla="*/ 848677 h 926142"/>
                <a:gd name="connsiteX89" fmla="*/ 149902 w 816624"/>
                <a:gd name="connsiteY89" fmla="*/ 867727 h 926142"/>
                <a:gd name="connsiteX90" fmla="*/ 109897 w 816624"/>
                <a:gd name="connsiteY90" fmla="*/ 888682 h 926142"/>
                <a:gd name="connsiteX91" fmla="*/ 97515 w 816624"/>
                <a:gd name="connsiteY91" fmla="*/ 841057 h 926142"/>
                <a:gd name="connsiteX92" fmla="*/ 127042 w 816624"/>
                <a:gd name="connsiteY92" fmla="*/ 630555 h 926142"/>
                <a:gd name="connsiteX93" fmla="*/ 150855 w 816624"/>
                <a:gd name="connsiteY93" fmla="*/ 599122 h 926142"/>
                <a:gd name="connsiteX94" fmla="*/ 151807 w 816624"/>
                <a:gd name="connsiteY94" fmla="*/ 538163 h 926142"/>
                <a:gd name="connsiteX95" fmla="*/ 142282 w 816624"/>
                <a:gd name="connsiteY95" fmla="*/ 497205 h 926142"/>
                <a:gd name="connsiteX96" fmla="*/ 150855 w 816624"/>
                <a:gd name="connsiteY96" fmla="*/ 453390 h 926142"/>
                <a:gd name="connsiteX97" fmla="*/ 150855 w 816624"/>
                <a:gd name="connsiteY97" fmla="*/ 426720 h 926142"/>
                <a:gd name="connsiteX98" fmla="*/ 141330 w 816624"/>
                <a:gd name="connsiteY98" fmla="*/ 417195 h 926142"/>
                <a:gd name="connsiteX99" fmla="*/ 98467 w 816624"/>
                <a:gd name="connsiteY99" fmla="*/ 470535 h 926142"/>
                <a:gd name="connsiteX100" fmla="*/ 100372 w 816624"/>
                <a:gd name="connsiteY100" fmla="*/ 498157 h 926142"/>
                <a:gd name="connsiteX101" fmla="*/ 127995 w 816624"/>
                <a:gd name="connsiteY101" fmla="*/ 536257 h 926142"/>
                <a:gd name="connsiteX102" fmla="*/ 139425 w 816624"/>
                <a:gd name="connsiteY102" fmla="*/ 550545 h 926142"/>
                <a:gd name="connsiteX103" fmla="*/ 136567 w 816624"/>
                <a:gd name="connsiteY103" fmla="*/ 588645 h 926142"/>
                <a:gd name="connsiteX104" fmla="*/ 104182 w 816624"/>
                <a:gd name="connsiteY104" fmla="*/ 587693 h 926142"/>
                <a:gd name="connsiteX105" fmla="*/ 21315 w 816624"/>
                <a:gd name="connsiteY105" fmla="*/ 501015 h 926142"/>
                <a:gd name="connsiteX106" fmla="*/ 24172 w 816624"/>
                <a:gd name="connsiteY106" fmla="*/ 469582 h 926142"/>
                <a:gd name="connsiteX107" fmla="*/ 123232 w 816624"/>
                <a:gd name="connsiteY107" fmla="*/ 332422 h 926142"/>
                <a:gd name="connsiteX108" fmla="*/ 214672 w 816624"/>
                <a:gd name="connsiteY108" fmla="*/ 293370 h 926142"/>
                <a:gd name="connsiteX109" fmla="*/ 259440 w 816624"/>
                <a:gd name="connsiteY109" fmla="*/ 280988 h 926142"/>
                <a:gd name="connsiteX110" fmla="*/ 334687 w 816624"/>
                <a:gd name="connsiteY110" fmla="*/ 234315 h 926142"/>
                <a:gd name="connsiteX111" fmla="*/ 366120 w 816624"/>
                <a:gd name="connsiteY111" fmla="*/ 200025 h 926142"/>
                <a:gd name="connsiteX112" fmla="*/ 398505 w 816624"/>
                <a:gd name="connsiteY112" fmla="*/ 95250 h 926142"/>
                <a:gd name="connsiteX113" fmla="*/ 412792 w 816624"/>
                <a:gd name="connsiteY113" fmla="*/ 39052 h 926142"/>
                <a:gd name="connsiteX114" fmla="*/ 443272 w 816624"/>
                <a:gd name="connsiteY114" fmla="*/ 21907 h 926142"/>
                <a:gd name="connsiteX115" fmla="*/ 459465 w 816624"/>
                <a:gd name="connsiteY115" fmla="*/ 46672 h 926142"/>
                <a:gd name="connsiteX116" fmla="*/ 446130 w 816624"/>
                <a:gd name="connsiteY116" fmla="*/ 163830 h 926142"/>
                <a:gd name="connsiteX117" fmla="*/ 377550 w 816624"/>
                <a:gd name="connsiteY117" fmla="*/ 295275 h 926142"/>
                <a:gd name="connsiteX118" fmla="*/ 140377 w 816624"/>
                <a:gd name="connsiteY118" fmla="*/ 444818 h 926142"/>
                <a:gd name="connsiteX119" fmla="*/ 124185 w 816624"/>
                <a:gd name="connsiteY119" fmla="*/ 501015 h 926142"/>
                <a:gd name="connsiteX120" fmla="*/ 140377 w 816624"/>
                <a:gd name="connsiteY120" fmla="*/ 444818 h 926142"/>
                <a:gd name="connsiteX121" fmla="*/ 734737 w 816624"/>
                <a:gd name="connsiteY121" fmla="*/ 501968 h 926142"/>
                <a:gd name="connsiteX122" fmla="*/ 729975 w 816624"/>
                <a:gd name="connsiteY122" fmla="*/ 456247 h 926142"/>
                <a:gd name="connsiteX123" fmla="*/ 690922 w 816624"/>
                <a:gd name="connsiteY123" fmla="*/ 419100 h 926142"/>
                <a:gd name="connsiteX124" fmla="*/ 689017 w 816624"/>
                <a:gd name="connsiteY124" fmla="*/ 434340 h 926142"/>
                <a:gd name="connsiteX125" fmla="*/ 702352 w 816624"/>
                <a:gd name="connsiteY125" fmla="*/ 528638 h 926142"/>
                <a:gd name="connsiteX126" fmla="*/ 689017 w 816624"/>
                <a:gd name="connsiteY126" fmla="*/ 567690 h 926142"/>
                <a:gd name="connsiteX127" fmla="*/ 707115 w 816624"/>
                <a:gd name="connsiteY127" fmla="*/ 632460 h 926142"/>
                <a:gd name="connsiteX128" fmla="*/ 717592 w 816624"/>
                <a:gd name="connsiteY128" fmla="*/ 650557 h 926142"/>
                <a:gd name="connsiteX129" fmla="*/ 724260 w 816624"/>
                <a:gd name="connsiteY129" fmla="*/ 869632 h 926142"/>
                <a:gd name="connsiteX130" fmla="*/ 688065 w 816624"/>
                <a:gd name="connsiteY130" fmla="*/ 908685 h 926142"/>
                <a:gd name="connsiteX131" fmla="*/ 650917 w 816624"/>
                <a:gd name="connsiteY131" fmla="*/ 882968 h 926142"/>
                <a:gd name="connsiteX132" fmla="*/ 649012 w 816624"/>
                <a:gd name="connsiteY132" fmla="*/ 779145 h 926142"/>
                <a:gd name="connsiteX133" fmla="*/ 645202 w 816624"/>
                <a:gd name="connsiteY133" fmla="*/ 640080 h 926142"/>
                <a:gd name="connsiteX134" fmla="*/ 641392 w 816624"/>
                <a:gd name="connsiteY134" fmla="*/ 613410 h 926142"/>
                <a:gd name="connsiteX135" fmla="*/ 615675 w 816624"/>
                <a:gd name="connsiteY135" fmla="*/ 590550 h 926142"/>
                <a:gd name="connsiteX136" fmla="*/ 588052 w 816624"/>
                <a:gd name="connsiteY136" fmla="*/ 612457 h 926142"/>
                <a:gd name="connsiteX137" fmla="*/ 568050 w 816624"/>
                <a:gd name="connsiteY137" fmla="*/ 717232 h 926142"/>
                <a:gd name="connsiteX138" fmla="*/ 534712 w 816624"/>
                <a:gd name="connsiteY138" fmla="*/ 870585 h 926142"/>
                <a:gd name="connsiteX139" fmla="*/ 513757 w 816624"/>
                <a:gd name="connsiteY139" fmla="*/ 892493 h 926142"/>
                <a:gd name="connsiteX140" fmla="*/ 477562 w 816624"/>
                <a:gd name="connsiteY140" fmla="*/ 878205 h 926142"/>
                <a:gd name="connsiteX141" fmla="*/ 479467 w 816624"/>
                <a:gd name="connsiteY141" fmla="*/ 831532 h 926142"/>
                <a:gd name="connsiteX142" fmla="*/ 499470 w 816624"/>
                <a:gd name="connsiteY142" fmla="*/ 669607 h 926142"/>
                <a:gd name="connsiteX143" fmla="*/ 520425 w 816624"/>
                <a:gd name="connsiteY143" fmla="*/ 418147 h 926142"/>
                <a:gd name="connsiteX144" fmla="*/ 496612 w 816624"/>
                <a:gd name="connsiteY144" fmla="*/ 340043 h 926142"/>
                <a:gd name="connsiteX145" fmla="*/ 457560 w 816624"/>
                <a:gd name="connsiteY145" fmla="*/ 264795 h 926142"/>
                <a:gd name="connsiteX146" fmla="*/ 453750 w 816624"/>
                <a:gd name="connsiteY146" fmla="*/ 189547 h 926142"/>
                <a:gd name="connsiteX147" fmla="*/ 465180 w 816624"/>
                <a:gd name="connsiteY147" fmla="*/ 148590 h 926142"/>
                <a:gd name="connsiteX148" fmla="*/ 498517 w 816624"/>
                <a:gd name="connsiteY148" fmla="*/ 220027 h 926142"/>
                <a:gd name="connsiteX149" fmla="*/ 532807 w 816624"/>
                <a:gd name="connsiteY149" fmla="*/ 262890 h 926142"/>
                <a:gd name="connsiteX150" fmla="*/ 638535 w 816624"/>
                <a:gd name="connsiteY150" fmla="*/ 312420 h 926142"/>
                <a:gd name="connsiteX151" fmla="*/ 706162 w 816624"/>
                <a:gd name="connsiteY151" fmla="*/ 346710 h 926142"/>
                <a:gd name="connsiteX152" fmla="*/ 790935 w 816624"/>
                <a:gd name="connsiteY152" fmla="*/ 460057 h 926142"/>
                <a:gd name="connsiteX153" fmla="*/ 796650 w 816624"/>
                <a:gd name="connsiteY153" fmla="*/ 497205 h 926142"/>
                <a:gd name="connsiteX154" fmla="*/ 734737 w 816624"/>
                <a:gd name="connsiteY154" fmla="*/ 609600 h 926142"/>
                <a:gd name="connsiteX155" fmla="*/ 703305 w 816624"/>
                <a:gd name="connsiteY155" fmla="*/ 616268 h 926142"/>
                <a:gd name="connsiteX156" fmla="*/ 694732 w 816624"/>
                <a:gd name="connsiteY156" fmla="*/ 586740 h 926142"/>
                <a:gd name="connsiteX157" fmla="*/ 734737 w 816624"/>
                <a:gd name="connsiteY157" fmla="*/ 501968 h 926142"/>
                <a:gd name="connsiteX158" fmla="*/ 708067 w 816624"/>
                <a:gd name="connsiteY158" fmla="*/ 454343 h 926142"/>
                <a:gd name="connsiteX159" fmla="*/ 714735 w 816624"/>
                <a:gd name="connsiteY159" fmla="*/ 508635 h 926142"/>
                <a:gd name="connsiteX160" fmla="*/ 708067 w 816624"/>
                <a:gd name="connsiteY160" fmla="*/ 454343 h 92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816624" h="926142">
                  <a:moveTo>
                    <a:pt x="751882" y="609600"/>
                  </a:moveTo>
                  <a:cubicBezTo>
                    <a:pt x="781410" y="577215"/>
                    <a:pt x="804270" y="540068"/>
                    <a:pt x="814747" y="497205"/>
                  </a:cubicBezTo>
                  <a:cubicBezTo>
                    <a:pt x="817605" y="484822"/>
                    <a:pt x="817605" y="474345"/>
                    <a:pt x="811890" y="462915"/>
                  </a:cubicBezTo>
                  <a:cubicBezTo>
                    <a:pt x="779505" y="403860"/>
                    <a:pt x="738547" y="347663"/>
                    <a:pt x="683302" y="305752"/>
                  </a:cubicBezTo>
                  <a:cubicBezTo>
                    <a:pt x="750930" y="284797"/>
                    <a:pt x="772837" y="211455"/>
                    <a:pt x="749977" y="155257"/>
                  </a:cubicBezTo>
                  <a:cubicBezTo>
                    <a:pt x="729975" y="108585"/>
                    <a:pt x="705210" y="88582"/>
                    <a:pt x="648060" y="87630"/>
                  </a:cubicBezTo>
                  <a:cubicBezTo>
                    <a:pt x="609007" y="88582"/>
                    <a:pt x="581385" y="99060"/>
                    <a:pt x="561382" y="122872"/>
                  </a:cubicBezTo>
                  <a:cubicBezTo>
                    <a:pt x="534712" y="156210"/>
                    <a:pt x="535665" y="197168"/>
                    <a:pt x="544237" y="237172"/>
                  </a:cubicBezTo>
                  <a:cubicBezTo>
                    <a:pt x="547095" y="256222"/>
                    <a:pt x="533760" y="241935"/>
                    <a:pt x="532807" y="240030"/>
                  </a:cubicBezTo>
                  <a:cubicBezTo>
                    <a:pt x="495660" y="194310"/>
                    <a:pt x="469942" y="126682"/>
                    <a:pt x="470895" y="114300"/>
                  </a:cubicBezTo>
                  <a:cubicBezTo>
                    <a:pt x="471847" y="98107"/>
                    <a:pt x="480420" y="45720"/>
                    <a:pt x="477562" y="29527"/>
                  </a:cubicBezTo>
                  <a:cubicBezTo>
                    <a:pt x="472800" y="7620"/>
                    <a:pt x="459465" y="0"/>
                    <a:pt x="436605" y="0"/>
                  </a:cubicBezTo>
                  <a:cubicBezTo>
                    <a:pt x="423270" y="0"/>
                    <a:pt x="412792" y="11430"/>
                    <a:pt x="400410" y="9525"/>
                  </a:cubicBezTo>
                  <a:cubicBezTo>
                    <a:pt x="387075" y="7620"/>
                    <a:pt x="375645" y="16192"/>
                    <a:pt x="368025" y="25717"/>
                  </a:cubicBezTo>
                  <a:cubicBezTo>
                    <a:pt x="350880" y="48577"/>
                    <a:pt x="355642" y="69532"/>
                    <a:pt x="371835" y="92392"/>
                  </a:cubicBezTo>
                  <a:cubicBezTo>
                    <a:pt x="378502" y="100965"/>
                    <a:pt x="380407" y="109538"/>
                    <a:pt x="377550" y="120015"/>
                  </a:cubicBezTo>
                  <a:cubicBezTo>
                    <a:pt x="370882" y="143827"/>
                    <a:pt x="364215" y="167640"/>
                    <a:pt x="353737" y="190500"/>
                  </a:cubicBezTo>
                  <a:cubicBezTo>
                    <a:pt x="346117" y="206693"/>
                    <a:pt x="327067" y="226695"/>
                    <a:pt x="307065" y="232410"/>
                  </a:cubicBezTo>
                  <a:cubicBezTo>
                    <a:pt x="332782" y="167640"/>
                    <a:pt x="293730" y="86677"/>
                    <a:pt x="248962" y="70485"/>
                  </a:cubicBezTo>
                  <a:cubicBezTo>
                    <a:pt x="188955" y="49530"/>
                    <a:pt x="124185" y="73342"/>
                    <a:pt x="101325" y="116205"/>
                  </a:cubicBezTo>
                  <a:cubicBezTo>
                    <a:pt x="87037" y="141922"/>
                    <a:pt x="83227" y="172402"/>
                    <a:pt x="86085" y="202882"/>
                  </a:cubicBezTo>
                  <a:cubicBezTo>
                    <a:pt x="90847" y="248602"/>
                    <a:pt x="127995" y="278130"/>
                    <a:pt x="169905" y="288607"/>
                  </a:cubicBezTo>
                  <a:cubicBezTo>
                    <a:pt x="134662" y="298132"/>
                    <a:pt x="106087" y="326707"/>
                    <a:pt x="87990" y="348615"/>
                  </a:cubicBezTo>
                  <a:cubicBezTo>
                    <a:pt x="77512" y="361950"/>
                    <a:pt x="29887" y="436245"/>
                    <a:pt x="13695" y="458152"/>
                  </a:cubicBezTo>
                  <a:cubicBezTo>
                    <a:pt x="-4403" y="481965"/>
                    <a:pt x="-4403" y="495300"/>
                    <a:pt x="12742" y="520065"/>
                  </a:cubicBezTo>
                  <a:cubicBezTo>
                    <a:pt x="36555" y="555307"/>
                    <a:pt x="64177" y="585788"/>
                    <a:pt x="101325" y="606743"/>
                  </a:cubicBezTo>
                  <a:cubicBezTo>
                    <a:pt x="116565" y="615315"/>
                    <a:pt x="118470" y="623888"/>
                    <a:pt x="115612" y="640080"/>
                  </a:cubicBezTo>
                  <a:cubicBezTo>
                    <a:pt x="103230" y="717232"/>
                    <a:pt x="92752" y="800100"/>
                    <a:pt x="82275" y="878205"/>
                  </a:cubicBezTo>
                  <a:cubicBezTo>
                    <a:pt x="79417" y="899160"/>
                    <a:pt x="108945" y="908685"/>
                    <a:pt x="120375" y="907732"/>
                  </a:cubicBezTo>
                  <a:cubicBezTo>
                    <a:pt x="131805" y="906780"/>
                    <a:pt x="158475" y="900113"/>
                    <a:pt x="163237" y="889635"/>
                  </a:cubicBezTo>
                  <a:cubicBezTo>
                    <a:pt x="170857" y="873443"/>
                    <a:pt x="174667" y="856297"/>
                    <a:pt x="178477" y="839152"/>
                  </a:cubicBezTo>
                  <a:cubicBezTo>
                    <a:pt x="192765" y="775335"/>
                    <a:pt x="206100" y="711518"/>
                    <a:pt x="219435" y="647700"/>
                  </a:cubicBezTo>
                  <a:cubicBezTo>
                    <a:pt x="222292" y="635318"/>
                    <a:pt x="227055" y="624840"/>
                    <a:pt x="235627" y="616268"/>
                  </a:cubicBezTo>
                  <a:cubicBezTo>
                    <a:pt x="243247" y="607695"/>
                    <a:pt x="251820" y="608647"/>
                    <a:pt x="257535" y="619125"/>
                  </a:cubicBezTo>
                  <a:cubicBezTo>
                    <a:pt x="260392" y="623888"/>
                    <a:pt x="261345" y="630555"/>
                    <a:pt x="263250" y="636270"/>
                  </a:cubicBezTo>
                  <a:cubicBezTo>
                    <a:pt x="272775" y="671513"/>
                    <a:pt x="273727" y="708660"/>
                    <a:pt x="278490" y="744855"/>
                  </a:cubicBezTo>
                  <a:cubicBezTo>
                    <a:pt x="284205" y="786765"/>
                    <a:pt x="288967" y="829627"/>
                    <a:pt x="293730" y="871538"/>
                  </a:cubicBezTo>
                  <a:cubicBezTo>
                    <a:pt x="294682" y="881063"/>
                    <a:pt x="295635" y="891540"/>
                    <a:pt x="306112" y="897255"/>
                  </a:cubicBezTo>
                  <a:cubicBezTo>
                    <a:pt x="327067" y="909638"/>
                    <a:pt x="349927" y="910590"/>
                    <a:pt x="371835" y="900113"/>
                  </a:cubicBezTo>
                  <a:cubicBezTo>
                    <a:pt x="390885" y="891540"/>
                    <a:pt x="388027" y="874395"/>
                    <a:pt x="388027" y="858202"/>
                  </a:cubicBezTo>
                  <a:cubicBezTo>
                    <a:pt x="388027" y="798195"/>
                    <a:pt x="378502" y="740093"/>
                    <a:pt x="372787" y="681038"/>
                  </a:cubicBezTo>
                  <a:cubicBezTo>
                    <a:pt x="364215" y="601027"/>
                    <a:pt x="357547" y="521018"/>
                    <a:pt x="354690" y="441007"/>
                  </a:cubicBezTo>
                  <a:cubicBezTo>
                    <a:pt x="352785" y="391477"/>
                    <a:pt x="364215" y="346710"/>
                    <a:pt x="393742" y="307657"/>
                  </a:cubicBezTo>
                  <a:cubicBezTo>
                    <a:pt x="406125" y="290513"/>
                    <a:pt x="420412" y="270510"/>
                    <a:pt x="435652" y="246697"/>
                  </a:cubicBezTo>
                  <a:cubicBezTo>
                    <a:pt x="461370" y="293370"/>
                    <a:pt x="485182" y="347663"/>
                    <a:pt x="504232" y="395288"/>
                  </a:cubicBezTo>
                  <a:cubicBezTo>
                    <a:pt x="507090" y="402907"/>
                    <a:pt x="507090" y="410527"/>
                    <a:pt x="508042" y="419100"/>
                  </a:cubicBezTo>
                  <a:cubicBezTo>
                    <a:pt x="510900" y="457200"/>
                    <a:pt x="508995" y="494347"/>
                    <a:pt x="504232" y="531495"/>
                  </a:cubicBezTo>
                  <a:cubicBezTo>
                    <a:pt x="491850" y="639127"/>
                    <a:pt x="481372" y="747713"/>
                    <a:pt x="465180" y="855345"/>
                  </a:cubicBezTo>
                  <a:cubicBezTo>
                    <a:pt x="460417" y="889635"/>
                    <a:pt x="476610" y="910590"/>
                    <a:pt x="510900" y="913447"/>
                  </a:cubicBezTo>
                  <a:cubicBezTo>
                    <a:pt x="534712" y="915352"/>
                    <a:pt x="546142" y="908685"/>
                    <a:pt x="552810" y="885825"/>
                  </a:cubicBezTo>
                  <a:cubicBezTo>
                    <a:pt x="557572" y="869632"/>
                    <a:pt x="561382" y="853440"/>
                    <a:pt x="564240" y="836295"/>
                  </a:cubicBezTo>
                  <a:cubicBezTo>
                    <a:pt x="576622" y="771525"/>
                    <a:pt x="589005" y="705802"/>
                    <a:pt x="601387" y="641032"/>
                  </a:cubicBezTo>
                  <a:cubicBezTo>
                    <a:pt x="602340" y="634365"/>
                    <a:pt x="605197" y="627697"/>
                    <a:pt x="609007" y="621982"/>
                  </a:cubicBezTo>
                  <a:cubicBezTo>
                    <a:pt x="614722" y="612457"/>
                    <a:pt x="626152" y="609600"/>
                    <a:pt x="631867" y="620077"/>
                  </a:cubicBezTo>
                  <a:cubicBezTo>
                    <a:pt x="633772" y="623888"/>
                    <a:pt x="634725" y="631507"/>
                    <a:pt x="634725" y="635318"/>
                  </a:cubicBezTo>
                  <a:cubicBezTo>
                    <a:pt x="640440" y="674370"/>
                    <a:pt x="641392" y="842963"/>
                    <a:pt x="639487" y="890588"/>
                  </a:cubicBezTo>
                  <a:cubicBezTo>
                    <a:pt x="638535" y="911543"/>
                    <a:pt x="667110" y="928688"/>
                    <a:pt x="703305" y="925830"/>
                  </a:cubicBezTo>
                  <a:cubicBezTo>
                    <a:pt x="734737" y="922020"/>
                    <a:pt x="739500" y="907732"/>
                    <a:pt x="743310" y="877252"/>
                  </a:cubicBezTo>
                  <a:cubicBezTo>
                    <a:pt x="744262" y="868680"/>
                    <a:pt x="742357" y="723900"/>
                    <a:pt x="738547" y="661035"/>
                  </a:cubicBezTo>
                  <a:cubicBezTo>
                    <a:pt x="733785" y="638175"/>
                    <a:pt x="739500" y="623888"/>
                    <a:pt x="751882" y="609600"/>
                  </a:cubicBezTo>
                  <a:close/>
                  <a:moveTo>
                    <a:pt x="640440" y="102870"/>
                  </a:moveTo>
                  <a:cubicBezTo>
                    <a:pt x="711877" y="96202"/>
                    <a:pt x="738547" y="151447"/>
                    <a:pt x="739500" y="199072"/>
                  </a:cubicBezTo>
                  <a:cubicBezTo>
                    <a:pt x="740452" y="246697"/>
                    <a:pt x="717592" y="290513"/>
                    <a:pt x="648060" y="291465"/>
                  </a:cubicBezTo>
                  <a:cubicBezTo>
                    <a:pt x="592815" y="288607"/>
                    <a:pt x="557572" y="263843"/>
                    <a:pt x="555667" y="200977"/>
                  </a:cubicBezTo>
                  <a:cubicBezTo>
                    <a:pt x="554715" y="139065"/>
                    <a:pt x="585195" y="107632"/>
                    <a:pt x="640440" y="102870"/>
                  </a:cubicBezTo>
                  <a:close/>
                  <a:moveTo>
                    <a:pt x="376597" y="40957"/>
                  </a:moveTo>
                  <a:cubicBezTo>
                    <a:pt x="379455" y="36195"/>
                    <a:pt x="388027" y="26670"/>
                    <a:pt x="394695" y="29527"/>
                  </a:cubicBezTo>
                  <a:cubicBezTo>
                    <a:pt x="402315" y="32385"/>
                    <a:pt x="400410" y="39052"/>
                    <a:pt x="398505" y="44767"/>
                  </a:cubicBezTo>
                  <a:cubicBezTo>
                    <a:pt x="394695" y="57150"/>
                    <a:pt x="389932" y="68580"/>
                    <a:pt x="383265" y="86677"/>
                  </a:cubicBezTo>
                  <a:cubicBezTo>
                    <a:pt x="373740" y="66675"/>
                    <a:pt x="369930" y="54292"/>
                    <a:pt x="376597" y="40957"/>
                  </a:cubicBezTo>
                  <a:close/>
                  <a:moveTo>
                    <a:pt x="100372" y="178118"/>
                  </a:moveTo>
                  <a:cubicBezTo>
                    <a:pt x="103230" y="115252"/>
                    <a:pt x="143235" y="77152"/>
                    <a:pt x="208005" y="78105"/>
                  </a:cubicBezTo>
                  <a:cubicBezTo>
                    <a:pt x="260392" y="78105"/>
                    <a:pt x="302302" y="132397"/>
                    <a:pt x="300397" y="189547"/>
                  </a:cubicBezTo>
                  <a:cubicBezTo>
                    <a:pt x="298492" y="237172"/>
                    <a:pt x="253725" y="278130"/>
                    <a:pt x="206100" y="277177"/>
                  </a:cubicBezTo>
                  <a:cubicBezTo>
                    <a:pt x="147045" y="276225"/>
                    <a:pt x="105135" y="246697"/>
                    <a:pt x="100372" y="178118"/>
                  </a:cubicBezTo>
                  <a:close/>
                  <a:moveTo>
                    <a:pt x="377550" y="295275"/>
                  </a:moveTo>
                  <a:cubicBezTo>
                    <a:pt x="370882" y="303847"/>
                    <a:pt x="367072" y="314325"/>
                    <a:pt x="359452" y="322897"/>
                  </a:cubicBezTo>
                  <a:cubicBezTo>
                    <a:pt x="338497" y="345757"/>
                    <a:pt x="335640" y="374332"/>
                    <a:pt x="335640" y="402907"/>
                  </a:cubicBezTo>
                  <a:cubicBezTo>
                    <a:pt x="335640" y="479107"/>
                    <a:pt x="339450" y="555307"/>
                    <a:pt x="348022" y="631507"/>
                  </a:cubicBezTo>
                  <a:cubicBezTo>
                    <a:pt x="354690" y="690563"/>
                    <a:pt x="360405" y="749618"/>
                    <a:pt x="365167" y="808672"/>
                  </a:cubicBezTo>
                  <a:cubicBezTo>
                    <a:pt x="367072" y="828675"/>
                    <a:pt x="371835" y="847725"/>
                    <a:pt x="367072" y="867727"/>
                  </a:cubicBezTo>
                  <a:cubicBezTo>
                    <a:pt x="364215" y="880110"/>
                    <a:pt x="354690" y="888682"/>
                    <a:pt x="341355" y="887730"/>
                  </a:cubicBezTo>
                  <a:cubicBezTo>
                    <a:pt x="328020" y="886777"/>
                    <a:pt x="315637" y="885825"/>
                    <a:pt x="309922" y="870585"/>
                  </a:cubicBezTo>
                  <a:cubicBezTo>
                    <a:pt x="304207" y="854393"/>
                    <a:pt x="302302" y="838200"/>
                    <a:pt x="299445" y="821055"/>
                  </a:cubicBezTo>
                  <a:cubicBezTo>
                    <a:pt x="289920" y="758190"/>
                    <a:pt x="289920" y="694372"/>
                    <a:pt x="275632" y="632460"/>
                  </a:cubicBezTo>
                  <a:cubicBezTo>
                    <a:pt x="273727" y="624840"/>
                    <a:pt x="272775" y="617220"/>
                    <a:pt x="269917" y="609600"/>
                  </a:cubicBezTo>
                  <a:cubicBezTo>
                    <a:pt x="262297" y="589597"/>
                    <a:pt x="241342" y="582930"/>
                    <a:pt x="225150" y="597218"/>
                  </a:cubicBezTo>
                  <a:cubicBezTo>
                    <a:pt x="215625" y="604838"/>
                    <a:pt x="208005" y="614363"/>
                    <a:pt x="205147" y="628650"/>
                  </a:cubicBezTo>
                  <a:cubicBezTo>
                    <a:pt x="189907" y="701993"/>
                    <a:pt x="173715" y="775335"/>
                    <a:pt x="156570" y="848677"/>
                  </a:cubicBezTo>
                  <a:cubicBezTo>
                    <a:pt x="154665" y="855345"/>
                    <a:pt x="152760" y="862013"/>
                    <a:pt x="149902" y="867727"/>
                  </a:cubicBezTo>
                  <a:cubicBezTo>
                    <a:pt x="141330" y="887730"/>
                    <a:pt x="130852" y="895350"/>
                    <a:pt x="109897" y="888682"/>
                  </a:cubicBezTo>
                  <a:cubicBezTo>
                    <a:pt x="86085" y="888682"/>
                    <a:pt x="97515" y="849630"/>
                    <a:pt x="97515" y="841057"/>
                  </a:cubicBezTo>
                  <a:cubicBezTo>
                    <a:pt x="101325" y="778193"/>
                    <a:pt x="117517" y="692468"/>
                    <a:pt x="127042" y="630555"/>
                  </a:cubicBezTo>
                  <a:cubicBezTo>
                    <a:pt x="129900" y="608647"/>
                    <a:pt x="132757" y="612457"/>
                    <a:pt x="150855" y="599122"/>
                  </a:cubicBezTo>
                  <a:cubicBezTo>
                    <a:pt x="159427" y="592455"/>
                    <a:pt x="168952" y="556260"/>
                    <a:pt x="151807" y="538163"/>
                  </a:cubicBezTo>
                  <a:cubicBezTo>
                    <a:pt x="140377" y="524827"/>
                    <a:pt x="139425" y="512445"/>
                    <a:pt x="142282" y="497205"/>
                  </a:cubicBezTo>
                  <a:cubicBezTo>
                    <a:pt x="145140" y="482918"/>
                    <a:pt x="148950" y="468630"/>
                    <a:pt x="150855" y="453390"/>
                  </a:cubicBezTo>
                  <a:cubicBezTo>
                    <a:pt x="152760" y="444818"/>
                    <a:pt x="153712" y="435293"/>
                    <a:pt x="150855" y="426720"/>
                  </a:cubicBezTo>
                  <a:cubicBezTo>
                    <a:pt x="149902" y="421957"/>
                    <a:pt x="147045" y="417195"/>
                    <a:pt x="141330" y="417195"/>
                  </a:cubicBezTo>
                  <a:cubicBezTo>
                    <a:pt x="136567" y="417195"/>
                    <a:pt x="109897" y="455295"/>
                    <a:pt x="98467" y="470535"/>
                  </a:cubicBezTo>
                  <a:cubicBezTo>
                    <a:pt x="91800" y="480060"/>
                    <a:pt x="93705" y="489585"/>
                    <a:pt x="100372" y="498157"/>
                  </a:cubicBezTo>
                  <a:cubicBezTo>
                    <a:pt x="109897" y="510540"/>
                    <a:pt x="118470" y="523875"/>
                    <a:pt x="127995" y="536257"/>
                  </a:cubicBezTo>
                  <a:cubicBezTo>
                    <a:pt x="131805" y="541020"/>
                    <a:pt x="135615" y="544830"/>
                    <a:pt x="139425" y="550545"/>
                  </a:cubicBezTo>
                  <a:cubicBezTo>
                    <a:pt x="147045" y="561975"/>
                    <a:pt x="145140" y="581025"/>
                    <a:pt x="136567" y="588645"/>
                  </a:cubicBezTo>
                  <a:cubicBezTo>
                    <a:pt x="125137" y="599122"/>
                    <a:pt x="115612" y="594360"/>
                    <a:pt x="104182" y="587693"/>
                  </a:cubicBezTo>
                  <a:cubicBezTo>
                    <a:pt x="67035" y="567690"/>
                    <a:pt x="42270" y="536257"/>
                    <a:pt x="21315" y="501015"/>
                  </a:cubicBezTo>
                  <a:cubicBezTo>
                    <a:pt x="14647" y="490538"/>
                    <a:pt x="20362" y="480060"/>
                    <a:pt x="24172" y="469582"/>
                  </a:cubicBezTo>
                  <a:cubicBezTo>
                    <a:pt x="32745" y="446722"/>
                    <a:pt x="100372" y="360045"/>
                    <a:pt x="123232" y="332422"/>
                  </a:cubicBezTo>
                  <a:cubicBezTo>
                    <a:pt x="143235" y="308610"/>
                    <a:pt x="179430" y="288607"/>
                    <a:pt x="214672" y="293370"/>
                  </a:cubicBezTo>
                  <a:cubicBezTo>
                    <a:pt x="229912" y="295275"/>
                    <a:pt x="246105" y="289560"/>
                    <a:pt x="259440" y="280988"/>
                  </a:cubicBezTo>
                  <a:cubicBezTo>
                    <a:pt x="285157" y="265747"/>
                    <a:pt x="309922" y="249555"/>
                    <a:pt x="334687" y="234315"/>
                  </a:cubicBezTo>
                  <a:cubicBezTo>
                    <a:pt x="348975" y="225743"/>
                    <a:pt x="358500" y="214313"/>
                    <a:pt x="366120" y="200025"/>
                  </a:cubicBezTo>
                  <a:cubicBezTo>
                    <a:pt x="383265" y="166688"/>
                    <a:pt x="389932" y="130493"/>
                    <a:pt x="398505" y="95250"/>
                  </a:cubicBezTo>
                  <a:cubicBezTo>
                    <a:pt x="403267" y="76200"/>
                    <a:pt x="406125" y="57150"/>
                    <a:pt x="412792" y="39052"/>
                  </a:cubicBezTo>
                  <a:cubicBezTo>
                    <a:pt x="417555" y="26670"/>
                    <a:pt x="428985" y="18097"/>
                    <a:pt x="443272" y="21907"/>
                  </a:cubicBezTo>
                  <a:cubicBezTo>
                    <a:pt x="455655" y="24765"/>
                    <a:pt x="459465" y="35242"/>
                    <a:pt x="459465" y="46672"/>
                  </a:cubicBezTo>
                  <a:cubicBezTo>
                    <a:pt x="459465" y="86677"/>
                    <a:pt x="452797" y="124777"/>
                    <a:pt x="446130" y="163830"/>
                  </a:cubicBezTo>
                  <a:cubicBezTo>
                    <a:pt x="438510" y="214313"/>
                    <a:pt x="406125" y="254318"/>
                    <a:pt x="377550" y="295275"/>
                  </a:cubicBezTo>
                  <a:close/>
                  <a:moveTo>
                    <a:pt x="140377" y="444818"/>
                  </a:moveTo>
                  <a:cubicBezTo>
                    <a:pt x="131805" y="471488"/>
                    <a:pt x="130852" y="486727"/>
                    <a:pt x="124185" y="501015"/>
                  </a:cubicBezTo>
                  <a:cubicBezTo>
                    <a:pt x="100372" y="484822"/>
                    <a:pt x="128947" y="459105"/>
                    <a:pt x="140377" y="444818"/>
                  </a:cubicBezTo>
                  <a:close/>
                  <a:moveTo>
                    <a:pt x="734737" y="501968"/>
                  </a:moveTo>
                  <a:cubicBezTo>
                    <a:pt x="743310" y="484822"/>
                    <a:pt x="744262" y="470535"/>
                    <a:pt x="729975" y="456247"/>
                  </a:cubicBezTo>
                  <a:cubicBezTo>
                    <a:pt x="721402" y="447675"/>
                    <a:pt x="698542" y="415290"/>
                    <a:pt x="690922" y="419100"/>
                  </a:cubicBezTo>
                  <a:cubicBezTo>
                    <a:pt x="683302" y="421957"/>
                    <a:pt x="689017" y="429577"/>
                    <a:pt x="689017" y="434340"/>
                  </a:cubicBezTo>
                  <a:cubicBezTo>
                    <a:pt x="693780" y="465772"/>
                    <a:pt x="697590" y="497205"/>
                    <a:pt x="702352" y="528638"/>
                  </a:cubicBezTo>
                  <a:cubicBezTo>
                    <a:pt x="704257" y="543877"/>
                    <a:pt x="694732" y="555307"/>
                    <a:pt x="689017" y="567690"/>
                  </a:cubicBezTo>
                  <a:cubicBezTo>
                    <a:pt x="670920" y="606743"/>
                    <a:pt x="677587" y="621982"/>
                    <a:pt x="707115" y="632460"/>
                  </a:cubicBezTo>
                  <a:cubicBezTo>
                    <a:pt x="722355" y="635318"/>
                    <a:pt x="716640" y="643890"/>
                    <a:pt x="717592" y="650557"/>
                  </a:cubicBezTo>
                  <a:cubicBezTo>
                    <a:pt x="724260" y="723900"/>
                    <a:pt x="729022" y="796290"/>
                    <a:pt x="724260" y="869632"/>
                  </a:cubicBezTo>
                  <a:cubicBezTo>
                    <a:pt x="723307" y="879157"/>
                    <a:pt x="730927" y="906780"/>
                    <a:pt x="688065" y="908685"/>
                  </a:cubicBezTo>
                  <a:cubicBezTo>
                    <a:pt x="659490" y="909638"/>
                    <a:pt x="651870" y="891540"/>
                    <a:pt x="650917" y="882968"/>
                  </a:cubicBezTo>
                  <a:cubicBezTo>
                    <a:pt x="649965" y="848677"/>
                    <a:pt x="648060" y="813435"/>
                    <a:pt x="649012" y="779145"/>
                  </a:cubicBezTo>
                  <a:cubicBezTo>
                    <a:pt x="649965" y="732472"/>
                    <a:pt x="650917" y="685800"/>
                    <a:pt x="645202" y="640080"/>
                  </a:cubicBezTo>
                  <a:cubicBezTo>
                    <a:pt x="644250" y="631507"/>
                    <a:pt x="642345" y="622935"/>
                    <a:pt x="641392" y="613410"/>
                  </a:cubicBezTo>
                  <a:cubicBezTo>
                    <a:pt x="639487" y="598170"/>
                    <a:pt x="630915" y="590550"/>
                    <a:pt x="615675" y="590550"/>
                  </a:cubicBezTo>
                  <a:cubicBezTo>
                    <a:pt x="600435" y="590550"/>
                    <a:pt x="590910" y="598170"/>
                    <a:pt x="588052" y="612457"/>
                  </a:cubicBezTo>
                  <a:cubicBezTo>
                    <a:pt x="581385" y="647700"/>
                    <a:pt x="575670" y="681990"/>
                    <a:pt x="568050" y="717232"/>
                  </a:cubicBezTo>
                  <a:cubicBezTo>
                    <a:pt x="557572" y="768668"/>
                    <a:pt x="546142" y="820102"/>
                    <a:pt x="534712" y="870585"/>
                  </a:cubicBezTo>
                  <a:cubicBezTo>
                    <a:pt x="531855" y="881063"/>
                    <a:pt x="527092" y="892493"/>
                    <a:pt x="513757" y="892493"/>
                  </a:cubicBezTo>
                  <a:cubicBezTo>
                    <a:pt x="500422" y="892493"/>
                    <a:pt x="483277" y="891540"/>
                    <a:pt x="477562" y="878205"/>
                  </a:cubicBezTo>
                  <a:cubicBezTo>
                    <a:pt x="471847" y="864870"/>
                    <a:pt x="477562" y="844868"/>
                    <a:pt x="479467" y="831532"/>
                  </a:cubicBezTo>
                  <a:cubicBezTo>
                    <a:pt x="486135" y="777240"/>
                    <a:pt x="495660" y="723900"/>
                    <a:pt x="499470" y="669607"/>
                  </a:cubicBezTo>
                  <a:cubicBezTo>
                    <a:pt x="505185" y="585788"/>
                    <a:pt x="522330" y="502920"/>
                    <a:pt x="520425" y="418147"/>
                  </a:cubicBezTo>
                  <a:cubicBezTo>
                    <a:pt x="519472" y="389572"/>
                    <a:pt x="509947" y="363855"/>
                    <a:pt x="496612" y="340043"/>
                  </a:cubicBezTo>
                  <a:cubicBezTo>
                    <a:pt x="486135" y="321945"/>
                    <a:pt x="468990" y="281940"/>
                    <a:pt x="457560" y="264795"/>
                  </a:cubicBezTo>
                  <a:cubicBezTo>
                    <a:pt x="437557" y="234315"/>
                    <a:pt x="445177" y="223838"/>
                    <a:pt x="453750" y="189547"/>
                  </a:cubicBezTo>
                  <a:cubicBezTo>
                    <a:pt x="457560" y="177165"/>
                    <a:pt x="456607" y="163830"/>
                    <a:pt x="465180" y="148590"/>
                  </a:cubicBezTo>
                  <a:cubicBezTo>
                    <a:pt x="477562" y="175260"/>
                    <a:pt x="488992" y="197168"/>
                    <a:pt x="498517" y="220027"/>
                  </a:cubicBezTo>
                  <a:cubicBezTo>
                    <a:pt x="506137" y="238125"/>
                    <a:pt x="516615" y="253365"/>
                    <a:pt x="532807" y="262890"/>
                  </a:cubicBezTo>
                  <a:cubicBezTo>
                    <a:pt x="566145" y="282893"/>
                    <a:pt x="595672" y="309563"/>
                    <a:pt x="638535" y="312420"/>
                  </a:cubicBezTo>
                  <a:cubicBezTo>
                    <a:pt x="663300" y="314325"/>
                    <a:pt x="688065" y="327660"/>
                    <a:pt x="706162" y="346710"/>
                  </a:cubicBezTo>
                  <a:cubicBezTo>
                    <a:pt x="738547" y="381952"/>
                    <a:pt x="769027" y="418147"/>
                    <a:pt x="790935" y="460057"/>
                  </a:cubicBezTo>
                  <a:cubicBezTo>
                    <a:pt x="797602" y="472440"/>
                    <a:pt x="799507" y="482918"/>
                    <a:pt x="796650" y="497205"/>
                  </a:cubicBezTo>
                  <a:cubicBezTo>
                    <a:pt x="788077" y="542925"/>
                    <a:pt x="762360" y="567690"/>
                    <a:pt x="734737" y="609600"/>
                  </a:cubicBezTo>
                  <a:cubicBezTo>
                    <a:pt x="728070" y="616268"/>
                    <a:pt x="714735" y="624840"/>
                    <a:pt x="703305" y="616268"/>
                  </a:cubicBezTo>
                  <a:cubicBezTo>
                    <a:pt x="692827" y="607695"/>
                    <a:pt x="689970" y="597218"/>
                    <a:pt x="694732" y="586740"/>
                  </a:cubicBezTo>
                  <a:cubicBezTo>
                    <a:pt x="707115" y="558165"/>
                    <a:pt x="721402" y="529590"/>
                    <a:pt x="734737" y="501968"/>
                  </a:cubicBezTo>
                  <a:close/>
                  <a:moveTo>
                    <a:pt x="708067" y="454343"/>
                  </a:moveTo>
                  <a:cubicBezTo>
                    <a:pt x="720450" y="466725"/>
                    <a:pt x="729975" y="492443"/>
                    <a:pt x="714735" y="508635"/>
                  </a:cubicBezTo>
                  <a:cubicBezTo>
                    <a:pt x="712830" y="498157"/>
                    <a:pt x="710925" y="471488"/>
                    <a:pt x="708067" y="454343"/>
                  </a:cubicBezTo>
                  <a:close/>
                </a:path>
              </a:pathLst>
            </a:custGeom>
            <a:solidFill>
              <a:srgbClr val="000000"/>
            </a:solidFill>
            <a:ln w="9525" cap="flat">
              <a:noFill/>
              <a:prstDash val="solid"/>
              <a:miter/>
            </a:ln>
          </p:spPr>
          <p:txBody>
            <a:bodyPr rtlCol="0" anchor="ctr"/>
            <a:lstStyle/>
            <a:p>
              <a:endParaRPr lang="en-US"/>
            </a:p>
          </p:txBody>
        </p:sp>
        <p:sp>
          <p:nvSpPr>
            <p:cNvPr id="12" name="Freeform 99">
              <a:extLst>
                <a:ext uri="{FF2B5EF4-FFF2-40B4-BE49-F238E27FC236}">
                  <a16:creationId xmlns:a16="http://schemas.microsoft.com/office/drawing/2014/main" id="{1DA555D7-4F72-89D1-8917-1B065E9A13C1}"/>
                </a:ext>
              </a:extLst>
            </p:cNvPr>
            <p:cNvSpPr/>
            <p:nvPr/>
          </p:nvSpPr>
          <p:spPr>
            <a:xfrm>
              <a:off x="6475049" y="5476354"/>
              <a:ext cx="65359" cy="183400"/>
            </a:xfrm>
            <a:custGeom>
              <a:avLst/>
              <a:gdLst>
                <a:gd name="connsiteX0" fmla="*/ 42907 w 65359"/>
                <a:gd name="connsiteY0" fmla="*/ 183401 h 183400"/>
                <a:gd name="connsiteX1" fmla="*/ 63863 w 65359"/>
                <a:gd name="connsiteY1" fmla="*/ 87198 h 183400"/>
                <a:gd name="connsiteX2" fmla="*/ 17190 w 65359"/>
                <a:gd name="connsiteY2" fmla="*/ 2426 h 183400"/>
                <a:gd name="connsiteX3" fmla="*/ 3855 w 65359"/>
                <a:gd name="connsiteY3" fmla="*/ 3378 h 183400"/>
                <a:gd name="connsiteX4" fmla="*/ 1950 w 65359"/>
                <a:gd name="connsiteY4" fmla="*/ 16713 h 183400"/>
                <a:gd name="connsiteX5" fmla="*/ 17190 w 65359"/>
                <a:gd name="connsiteY5" fmla="*/ 34810 h 183400"/>
                <a:gd name="connsiteX6" fmla="*/ 42907 w 65359"/>
                <a:gd name="connsiteY6" fmla="*/ 153873 h 183400"/>
                <a:gd name="connsiteX7" fmla="*/ 42907 w 65359"/>
                <a:gd name="connsiteY7" fmla="*/ 183401 h 1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59" h="183400">
                  <a:moveTo>
                    <a:pt x="42907" y="183401"/>
                  </a:moveTo>
                  <a:cubicBezTo>
                    <a:pt x="58147" y="148158"/>
                    <a:pt x="69578" y="119583"/>
                    <a:pt x="63863" y="87198"/>
                  </a:cubicBezTo>
                  <a:cubicBezTo>
                    <a:pt x="58147" y="53860"/>
                    <a:pt x="35288" y="29095"/>
                    <a:pt x="17190" y="2426"/>
                  </a:cubicBezTo>
                  <a:cubicBezTo>
                    <a:pt x="14332" y="-1385"/>
                    <a:pt x="7665" y="-432"/>
                    <a:pt x="3855" y="3378"/>
                  </a:cubicBezTo>
                  <a:cubicBezTo>
                    <a:pt x="-907" y="7188"/>
                    <a:pt x="-907" y="11951"/>
                    <a:pt x="1950" y="16713"/>
                  </a:cubicBezTo>
                  <a:cubicBezTo>
                    <a:pt x="6713" y="23381"/>
                    <a:pt x="12428" y="28143"/>
                    <a:pt x="17190" y="34810"/>
                  </a:cubicBezTo>
                  <a:cubicBezTo>
                    <a:pt x="41955" y="71006"/>
                    <a:pt x="60053" y="108153"/>
                    <a:pt x="42907" y="153873"/>
                  </a:cubicBezTo>
                  <a:cubicBezTo>
                    <a:pt x="40050" y="160540"/>
                    <a:pt x="36240" y="168160"/>
                    <a:pt x="42907" y="183401"/>
                  </a:cubicBezTo>
                  <a:close/>
                </a:path>
              </a:pathLst>
            </a:custGeom>
            <a:solidFill>
              <a:srgbClr val="000000"/>
            </a:solidFill>
            <a:ln w="9525" cap="flat">
              <a:noFill/>
              <a:prstDash val="solid"/>
              <a:miter/>
            </a:ln>
          </p:spPr>
          <p:txBody>
            <a:bodyPr rtlCol="0" anchor="ctr"/>
            <a:lstStyle/>
            <a:p>
              <a:endParaRPr lang="en-US"/>
            </a:p>
          </p:txBody>
        </p:sp>
        <p:sp>
          <p:nvSpPr>
            <p:cNvPr id="13" name="Freeform 100">
              <a:extLst>
                <a:ext uri="{FF2B5EF4-FFF2-40B4-BE49-F238E27FC236}">
                  <a16:creationId xmlns:a16="http://schemas.microsoft.com/office/drawing/2014/main" id="{36F0EEC1-752B-C866-6D93-F0DEC3D1380A}"/>
                </a:ext>
              </a:extLst>
            </p:cNvPr>
            <p:cNvSpPr/>
            <p:nvPr/>
          </p:nvSpPr>
          <p:spPr>
            <a:xfrm>
              <a:off x="5552008" y="5517529"/>
              <a:ext cx="60121" cy="174590"/>
            </a:xfrm>
            <a:custGeom>
              <a:avLst/>
              <a:gdLst>
                <a:gd name="connsiteX0" fmla="*/ 48691 w 60121"/>
                <a:gd name="connsiteY0" fmla="*/ 168895 h 174590"/>
                <a:gd name="connsiteX1" fmla="*/ 15354 w 60121"/>
                <a:gd name="connsiteY1" fmla="*/ 87933 h 174590"/>
                <a:gd name="connsiteX2" fmla="*/ 60121 w 60121"/>
                <a:gd name="connsiteY2" fmla="*/ 1255 h 174590"/>
                <a:gd name="connsiteX3" fmla="*/ 24879 w 60121"/>
                <a:gd name="connsiteY3" fmla="*/ 17447 h 174590"/>
                <a:gd name="connsiteX4" fmla="*/ 114 w 60121"/>
                <a:gd name="connsiteY4" fmla="*/ 119365 h 174590"/>
                <a:gd name="connsiteX5" fmla="*/ 18211 w 60121"/>
                <a:gd name="connsiteY5" fmla="*/ 162227 h 174590"/>
                <a:gd name="connsiteX6" fmla="*/ 48691 w 60121"/>
                <a:gd name="connsiteY6" fmla="*/ 168895 h 17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21" h="174590">
                  <a:moveTo>
                    <a:pt x="48691" y="168895"/>
                  </a:moveTo>
                  <a:cubicBezTo>
                    <a:pt x="14401" y="150797"/>
                    <a:pt x="11544" y="120318"/>
                    <a:pt x="15354" y="87933"/>
                  </a:cubicBezTo>
                  <a:cubicBezTo>
                    <a:pt x="19164" y="54595"/>
                    <a:pt x="33451" y="26972"/>
                    <a:pt x="60121" y="1255"/>
                  </a:cubicBezTo>
                  <a:cubicBezTo>
                    <a:pt x="40119" y="-3507"/>
                    <a:pt x="31546" y="6018"/>
                    <a:pt x="24879" y="17447"/>
                  </a:cubicBezTo>
                  <a:cubicBezTo>
                    <a:pt x="3924" y="47927"/>
                    <a:pt x="-839" y="83170"/>
                    <a:pt x="114" y="119365"/>
                  </a:cubicBezTo>
                  <a:cubicBezTo>
                    <a:pt x="114" y="135558"/>
                    <a:pt x="8686" y="149845"/>
                    <a:pt x="18211" y="162227"/>
                  </a:cubicBezTo>
                  <a:cubicBezTo>
                    <a:pt x="23926" y="172705"/>
                    <a:pt x="33451" y="180325"/>
                    <a:pt x="48691" y="168895"/>
                  </a:cubicBezTo>
                  <a:close/>
                </a:path>
              </a:pathLst>
            </a:custGeom>
            <a:solidFill>
              <a:srgbClr val="000000"/>
            </a:solidFill>
            <a:ln w="9525" cap="flat">
              <a:noFill/>
              <a:prstDash val="solid"/>
              <a:miter/>
            </a:ln>
          </p:spPr>
          <p:txBody>
            <a:bodyPr rtlCol="0" anchor="ctr"/>
            <a:lstStyle/>
            <a:p>
              <a:endParaRPr lang="en-US"/>
            </a:p>
          </p:txBody>
        </p:sp>
        <p:sp>
          <p:nvSpPr>
            <p:cNvPr id="14" name="Freeform 101">
              <a:extLst>
                <a:ext uri="{FF2B5EF4-FFF2-40B4-BE49-F238E27FC236}">
                  <a16:creationId xmlns:a16="http://schemas.microsoft.com/office/drawing/2014/main" id="{0F9C6AF1-8A7A-8897-B4CD-894C8A101E91}"/>
                </a:ext>
              </a:extLst>
            </p:cNvPr>
            <p:cNvSpPr/>
            <p:nvPr/>
          </p:nvSpPr>
          <p:spPr>
            <a:xfrm>
              <a:off x="5568474" y="6044872"/>
              <a:ext cx="153193" cy="17789"/>
            </a:xfrm>
            <a:custGeom>
              <a:avLst/>
              <a:gdLst>
                <a:gd name="connsiteX0" fmla="*/ 72231 w 153193"/>
                <a:gd name="connsiteY0" fmla="*/ 1597 h 17789"/>
                <a:gd name="connsiteX1" fmla="*/ 4604 w 153193"/>
                <a:gd name="connsiteY1" fmla="*/ 9217 h 17789"/>
                <a:gd name="connsiteX2" fmla="*/ 24606 w 153193"/>
                <a:gd name="connsiteY2" fmla="*/ 13980 h 17789"/>
                <a:gd name="connsiteX3" fmla="*/ 153194 w 153193"/>
                <a:gd name="connsiteY3" fmla="*/ 17790 h 17789"/>
                <a:gd name="connsiteX4" fmla="*/ 72231 w 153193"/>
                <a:gd name="connsiteY4" fmla="*/ 1597 h 17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93" h="17789">
                  <a:moveTo>
                    <a:pt x="72231" y="1597"/>
                  </a:moveTo>
                  <a:cubicBezTo>
                    <a:pt x="50323" y="3502"/>
                    <a:pt x="-18256" y="-6975"/>
                    <a:pt x="4604" y="9217"/>
                  </a:cubicBezTo>
                  <a:cubicBezTo>
                    <a:pt x="11271" y="11122"/>
                    <a:pt x="17938" y="12075"/>
                    <a:pt x="24606" y="13980"/>
                  </a:cubicBezTo>
                  <a:cubicBezTo>
                    <a:pt x="67469" y="21600"/>
                    <a:pt x="110331" y="12075"/>
                    <a:pt x="153194" y="17790"/>
                  </a:cubicBezTo>
                  <a:cubicBezTo>
                    <a:pt x="127476" y="2550"/>
                    <a:pt x="100806" y="-308"/>
                    <a:pt x="72231" y="1597"/>
                  </a:cubicBezTo>
                  <a:close/>
                </a:path>
              </a:pathLst>
            </a:custGeom>
            <a:solidFill>
              <a:srgbClr val="000000"/>
            </a:solidFill>
            <a:ln w="9525" cap="flat">
              <a:noFill/>
              <a:prstDash val="solid"/>
              <a:miter/>
            </a:ln>
          </p:spPr>
          <p:txBody>
            <a:bodyPr rtlCol="0" anchor="ctr"/>
            <a:lstStyle/>
            <a:p>
              <a:endParaRPr lang="en-US"/>
            </a:p>
          </p:txBody>
        </p:sp>
        <p:sp>
          <p:nvSpPr>
            <p:cNvPr id="15" name="Freeform 102">
              <a:extLst>
                <a:ext uri="{FF2B5EF4-FFF2-40B4-BE49-F238E27FC236}">
                  <a16:creationId xmlns:a16="http://schemas.microsoft.com/office/drawing/2014/main" id="{F37D622E-FA08-32F9-129D-D0816C862FB3}"/>
                </a:ext>
              </a:extLst>
            </p:cNvPr>
            <p:cNvSpPr/>
            <p:nvPr/>
          </p:nvSpPr>
          <p:spPr>
            <a:xfrm>
              <a:off x="6391275" y="6050233"/>
              <a:ext cx="155257" cy="19128"/>
            </a:xfrm>
            <a:custGeom>
              <a:avLst/>
              <a:gdLst>
                <a:gd name="connsiteX0" fmla="*/ 141922 w 155257"/>
                <a:gd name="connsiteY0" fmla="*/ 4810 h 19128"/>
                <a:gd name="connsiteX1" fmla="*/ 11430 w 155257"/>
                <a:gd name="connsiteY1" fmla="*/ 47 h 19128"/>
                <a:gd name="connsiteX2" fmla="*/ 0 w 155257"/>
                <a:gd name="connsiteY2" fmla="*/ 5762 h 19128"/>
                <a:gd name="connsiteX3" fmla="*/ 13335 w 155257"/>
                <a:gd name="connsiteY3" fmla="*/ 13382 h 19128"/>
                <a:gd name="connsiteX4" fmla="*/ 128588 w 155257"/>
                <a:gd name="connsiteY4" fmla="*/ 19097 h 19128"/>
                <a:gd name="connsiteX5" fmla="*/ 155257 w 155257"/>
                <a:gd name="connsiteY5" fmla="*/ 11477 h 19128"/>
                <a:gd name="connsiteX6" fmla="*/ 141922 w 155257"/>
                <a:gd name="connsiteY6" fmla="*/ 4810 h 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7" h="19128">
                  <a:moveTo>
                    <a:pt x="141922" y="4810"/>
                  </a:moveTo>
                  <a:cubicBezTo>
                    <a:pt x="98107" y="2904"/>
                    <a:pt x="55245" y="1952"/>
                    <a:pt x="11430" y="47"/>
                  </a:cubicBezTo>
                  <a:cubicBezTo>
                    <a:pt x="6668" y="47"/>
                    <a:pt x="0" y="-906"/>
                    <a:pt x="0" y="5762"/>
                  </a:cubicBezTo>
                  <a:cubicBezTo>
                    <a:pt x="0" y="14335"/>
                    <a:pt x="7620" y="14335"/>
                    <a:pt x="13335" y="13382"/>
                  </a:cubicBezTo>
                  <a:cubicBezTo>
                    <a:pt x="52388" y="12429"/>
                    <a:pt x="90488" y="18144"/>
                    <a:pt x="128588" y="19097"/>
                  </a:cubicBezTo>
                  <a:cubicBezTo>
                    <a:pt x="138113" y="19097"/>
                    <a:pt x="148590" y="20049"/>
                    <a:pt x="155257" y="11477"/>
                  </a:cubicBezTo>
                  <a:cubicBezTo>
                    <a:pt x="152400" y="5762"/>
                    <a:pt x="146685" y="4810"/>
                    <a:pt x="141922" y="4810"/>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677467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7CE40A-E9BD-2393-EEA5-E1C7B9F22522}"/>
              </a:ext>
            </a:extLst>
          </p:cNvPr>
          <p:cNvSpPr>
            <a:spLocks noGrp="1"/>
          </p:cNvSpPr>
          <p:nvPr>
            <p:ph type="body" sz="quarter" idx="13"/>
          </p:nvPr>
        </p:nvSpPr>
        <p:spPr>
          <a:xfrm>
            <a:off x="1026319" y="490026"/>
            <a:ext cx="10962547" cy="953429"/>
          </a:xfrm>
        </p:spPr>
        <p:txBody>
          <a:bodyPr>
            <a:normAutofit fontScale="92500" lnSpcReduction="20000"/>
          </a:bodyPr>
          <a:lstStyle/>
          <a:p>
            <a:pPr algn="ctr"/>
            <a:r>
              <a:rPr lang="en-IE" dirty="0">
                <a:solidFill>
                  <a:srgbClr val="027354"/>
                </a:solidFill>
              </a:rPr>
              <a:t>Krappe arbeidsmarkt?</a:t>
            </a:r>
          </a:p>
          <a:p>
            <a:pPr algn="ctr"/>
            <a:r>
              <a:rPr lang="en-IE" sz="3000" b="0" dirty="0">
                <a:solidFill>
                  <a:srgbClr val="027354"/>
                </a:solidFill>
              </a:rPr>
              <a:t>Werknemers werken het liefst voor KMO's die aansluiten bij hun waarden</a:t>
            </a:r>
          </a:p>
        </p:txBody>
      </p:sp>
      <p:sp>
        <p:nvSpPr>
          <p:cNvPr id="6" name="Text Placeholder 5">
            <a:extLst>
              <a:ext uri="{FF2B5EF4-FFF2-40B4-BE49-F238E27FC236}">
                <a16:creationId xmlns:a16="http://schemas.microsoft.com/office/drawing/2014/main" id="{C783FABE-2BA8-A21E-3C84-D5A0C2A6ADE2}"/>
              </a:ext>
            </a:extLst>
          </p:cNvPr>
          <p:cNvSpPr>
            <a:spLocks noGrp="1"/>
          </p:cNvSpPr>
          <p:nvPr>
            <p:ph type="body" sz="quarter" idx="14"/>
          </p:nvPr>
        </p:nvSpPr>
        <p:spPr>
          <a:xfrm>
            <a:off x="971550" y="1595855"/>
            <a:ext cx="10587038" cy="3995320"/>
          </a:xfrm>
        </p:spPr>
        <p:txBody>
          <a:bodyPr/>
          <a:lstStyle/>
          <a:p>
            <a:pPr lvl="0" algn="ctr">
              <a:lnSpc>
                <a:spcPct val="107000"/>
              </a:lnSpc>
              <a:spcAft>
                <a:spcPts val="750"/>
              </a:spcAft>
              <a:buSzPts val="1000"/>
              <a:tabLst>
                <a:tab pos="457200" algn="l"/>
              </a:tabLst>
            </a:pPr>
            <a:r>
              <a:rPr lang="en-IE" b="1" dirty="0">
                <a:solidFill>
                  <a:srgbClr val="F29E38"/>
                </a:solidFill>
                <a:effectLst/>
                <a:ea typeface="Times New Roman" panose="02020603050405020304" pitchFamily="18" charset="0"/>
                <a:cs typeface="Times New Roman" panose="02020603050405020304" pitchFamily="18" charset="0"/>
              </a:rPr>
              <a:t>Werknemers werken het liefst voor KMO's die in lijn zijn met hun waarden; daarom kan het integreren van CSR in de employee brand de werving en retentie verbeteren, vooral in krappe arbeidsmarkten.</a:t>
            </a:r>
          </a:p>
          <a:p>
            <a:pPr lvl="0">
              <a:lnSpc>
                <a:spcPct val="107000"/>
              </a:lnSpc>
              <a:spcAft>
                <a:spcPts val="750"/>
              </a:spcAft>
              <a:buSzPts val="1000"/>
              <a:tabLst>
                <a:tab pos="457200" algn="l"/>
              </a:tabLst>
            </a:pPr>
            <a:endParaRPr lang="en-IE" b="1" dirty="0">
              <a:solidFill>
                <a:srgbClr val="027354"/>
              </a:solidFill>
              <a:effectLst/>
              <a:ea typeface="Calibri" panose="020F0502020204030204" pitchFamily="34" charset="0"/>
              <a:cs typeface="Times New Roman" panose="02020603050405020304" pitchFamily="18" charset="0"/>
            </a:endParaRPr>
          </a:p>
          <a:p>
            <a:pPr lvl="0">
              <a:lnSpc>
                <a:spcPct val="107000"/>
              </a:lnSpc>
              <a:spcAft>
                <a:spcPts val="750"/>
              </a:spcAft>
              <a:buSzPts val="1000"/>
              <a:tabLst>
                <a:tab pos="457200" algn="l"/>
              </a:tabLst>
            </a:pPr>
            <a:r>
              <a:rPr lang="en-IE" dirty="0">
                <a:solidFill>
                  <a:srgbClr val="333333"/>
                </a:solidFill>
                <a:effectLst/>
                <a:ea typeface="Times New Roman" panose="02020603050405020304" pitchFamily="18" charset="0"/>
                <a:cs typeface="Times New Roman" panose="02020603050405020304" pitchFamily="18" charset="0"/>
              </a:rPr>
              <a:t>CSR moet </a:t>
            </a:r>
            <a:r>
              <a:rPr lang="en-IE" dirty="0">
                <a:solidFill>
                  <a:srgbClr val="333333"/>
                </a:solidFill>
                <a:ea typeface="Times New Roman" panose="02020603050405020304" pitchFamily="18" charset="0"/>
                <a:cs typeface="Times New Roman" panose="02020603050405020304" pitchFamily="18" charset="0"/>
              </a:rPr>
              <a:t>worden </a:t>
            </a:r>
            <a:r>
              <a:rPr lang="en-IE" dirty="0">
                <a:solidFill>
                  <a:srgbClr val="333333"/>
                </a:solidFill>
                <a:effectLst/>
                <a:ea typeface="Times New Roman" panose="02020603050405020304" pitchFamily="18" charset="0"/>
                <a:cs typeface="Times New Roman" panose="02020603050405020304" pitchFamily="18" charset="0"/>
              </a:rPr>
              <a:t>toegepast en geïntegreerd in de HR-toolkit, waaronder een HR-routekaart of -traject </a:t>
            </a:r>
            <a:r>
              <a:rPr lang="en-IE" dirty="0" err="1">
                <a:solidFill>
                  <a:srgbClr val="333333"/>
                </a:solidFill>
                <a:effectLst/>
                <a:ea typeface="Times New Roman" panose="02020603050405020304" pitchFamily="18" charset="0"/>
                <a:cs typeface="Times New Roman" panose="02020603050405020304" pitchFamily="18" charset="0"/>
              </a:rPr>
              <a:t>voor</a:t>
            </a:r>
            <a:r>
              <a:rPr lang="en-IE" dirty="0">
                <a:solidFill>
                  <a:srgbClr val="333333"/>
                </a:solidFill>
                <a:effectLst/>
                <a:ea typeface="Times New Roman" panose="02020603050405020304" pitchFamily="18" charset="0"/>
                <a:cs typeface="Times New Roman" panose="02020603050405020304" pitchFamily="18" charset="0"/>
              </a:rPr>
              <a:t> CSR voor het hele MKB</a:t>
            </a:r>
            <a:r>
              <a:rPr lang="en-IE" dirty="0">
                <a:solidFill>
                  <a:srgbClr val="333333"/>
                </a:solidFill>
                <a:ea typeface="Times New Roman" panose="02020603050405020304" pitchFamily="18" charset="0"/>
                <a:cs typeface="Times New Roman" panose="02020603050405020304" pitchFamily="18" charset="0"/>
              </a:rPr>
              <a:t>, </a:t>
            </a:r>
            <a:r>
              <a:rPr lang="en-IE" dirty="0">
                <a:solidFill>
                  <a:srgbClr val="333333"/>
                </a:solidFill>
                <a:effectLst/>
                <a:ea typeface="Times New Roman" panose="02020603050405020304" pitchFamily="18" charset="0"/>
                <a:cs typeface="Times New Roman" panose="02020603050405020304" pitchFamily="18" charset="0"/>
              </a:rPr>
              <a:t>zodat human resources de CSR-</a:t>
            </a:r>
            <a:r>
              <a:rPr lang="en-IE" dirty="0" err="1">
                <a:solidFill>
                  <a:srgbClr val="333333"/>
                </a:solidFill>
                <a:effectLst/>
                <a:ea typeface="Times New Roman" panose="02020603050405020304" pitchFamily="18" charset="0"/>
                <a:cs typeface="Times New Roman" panose="02020603050405020304" pitchFamily="18" charset="0"/>
              </a:rPr>
              <a:t>beginselen</a:t>
            </a:r>
            <a:r>
              <a:rPr lang="en-IE" dirty="0">
                <a:solidFill>
                  <a:srgbClr val="333333"/>
                </a:solidFill>
                <a:effectLst/>
                <a:ea typeface="Times New Roman" panose="02020603050405020304" pitchFamily="18" charset="0"/>
                <a:cs typeface="Times New Roman" panose="02020603050405020304" pitchFamily="18" charset="0"/>
              </a:rPr>
              <a:t> kunnen volgen en begrijpen hoe ze mensen kunnen aantrekken en met hen kunnen communiceren die willen bijdragen aan de verwezenlijking van de duurzaamheids- en bedrijfsambities van het MKB</a:t>
            </a:r>
            <a:r>
              <a:rPr lang="en-IE" dirty="0">
                <a:solidFill>
                  <a:srgbClr val="333333"/>
                </a:solidFill>
                <a:ea typeface="Times New Roman" panose="02020603050405020304" pitchFamily="18" charset="0"/>
                <a:cs typeface="Times New Roman" panose="02020603050405020304" pitchFamily="18" charset="0"/>
              </a:rPr>
              <a:t>. </a:t>
            </a:r>
            <a:r>
              <a:rPr lang="en-IE" dirty="0">
                <a:solidFill>
                  <a:srgbClr val="333333"/>
                </a:solidFill>
                <a:effectLst/>
                <a:ea typeface="Times New Roman" panose="02020603050405020304" pitchFamily="18" charset="0"/>
                <a:cs typeface="Times New Roman" panose="02020603050405020304" pitchFamily="18" charset="0"/>
              </a:rPr>
              <a:t>Op die manier is HR een belangrijke speler om het MKB te helpen zijn sociale, economische en </a:t>
            </a:r>
            <a:r>
              <a:rPr lang="en-IE" dirty="0" err="1">
                <a:solidFill>
                  <a:srgbClr val="333333"/>
                </a:solidFill>
                <a:effectLst/>
                <a:ea typeface="Times New Roman" panose="02020603050405020304" pitchFamily="18" charset="0"/>
                <a:cs typeface="Times New Roman" panose="02020603050405020304" pitchFamily="18" charset="0"/>
              </a:rPr>
              <a:t>milieugerelateerde</a:t>
            </a:r>
            <a:r>
              <a:rPr lang="en-IE" dirty="0">
                <a:solidFill>
                  <a:srgbClr val="333333"/>
                </a:solidFill>
                <a:effectLst/>
                <a:ea typeface="Times New Roman" panose="02020603050405020304" pitchFamily="18" charset="0"/>
                <a:cs typeface="Times New Roman" panose="02020603050405020304" pitchFamily="18" charset="0"/>
              </a:rPr>
              <a:t> CSR-</a:t>
            </a:r>
            <a:r>
              <a:rPr lang="en-IE" dirty="0" err="1">
                <a:solidFill>
                  <a:srgbClr val="333333"/>
                </a:solidFill>
                <a:effectLst/>
                <a:ea typeface="Times New Roman" panose="02020603050405020304" pitchFamily="18" charset="0"/>
                <a:cs typeface="Times New Roman" panose="02020603050405020304" pitchFamily="18" charset="0"/>
              </a:rPr>
              <a:t>doelstellingen</a:t>
            </a:r>
            <a:r>
              <a:rPr lang="en-IE" dirty="0">
                <a:solidFill>
                  <a:srgbClr val="333333"/>
                </a:solidFill>
                <a:effectLst/>
                <a:ea typeface="Times New Roman" panose="02020603050405020304" pitchFamily="18" charset="0"/>
                <a:cs typeface="Times New Roman" panose="02020603050405020304" pitchFamily="18" charset="0"/>
              </a:rPr>
              <a:t> lokaal, regionaal en wereldwijd te verbeteren en te verwezenlijken.</a:t>
            </a:r>
            <a:endParaRPr lang="en-IE" dirty="0">
              <a:solidFill>
                <a:srgbClr val="333333"/>
              </a:solidFill>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89336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AFF0FB0-355F-A7A9-4328-D74F7070A859}"/>
              </a:ext>
            </a:extLst>
          </p:cNvPr>
          <p:cNvSpPr>
            <a:spLocks noGrp="1"/>
          </p:cNvSpPr>
          <p:nvPr>
            <p:ph type="body" sz="quarter" idx="13"/>
          </p:nvPr>
        </p:nvSpPr>
        <p:spPr>
          <a:xfrm>
            <a:off x="595883" y="103269"/>
            <a:ext cx="7776061" cy="3728823"/>
          </a:xfrm>
        </p:spPr>
        <p:txBody>
          <a:bodyPr>
            <a:normAutofit fontScale="92500" lnSpcReduction="10000"/>
          </a:bodyPr>
          <a:lstStyle/>
          <a:p>
            <a:pPr>
              <a:lnSpc>
                <a:spcPct val="110000"/>
              </a:lnSpc>
              <a:spcBef>
                <a:spcPts val="0"/>
              </a:spcBef>
            </a:pPr>
            <a:r>
              <a:rPr lang="en-IE" i="0" dirty="0"/>
              <a:t>Een sterk </a:t>
            </a:r>
            <a:r>
              <a:rPr lang="en-IE" i="0" dirty="0" err="1"/>
              <a:t>geïntegreerde</a:t>
            </a:r>
            <a:r>
              <a:rPr lang="en-IE" i="0" dirty="0"/>
              <a:t> CSR-</a:t>
            </a:r>
            <a:r>
              <a:rPr lang="en-IE" i="0" dirty="0" err="1"/>
              <a:t>werkplek</a:t>
            </a:r>
            <a:r>
              <a:rPr lang="en-IE" i="0" dirty="0"/>
              <a:t> met een sterke betrokkenheid van werknemers, een oprechte betrokkenheid van werknemers en een hoge mate van werknemerstevredenheid als gevolg van </a:t>
            </a:r>
            <a:r>
              <a:rPr lang="en-IE" i="0" dirty="0" err="1"/>
              <a:t>een</a:t>
            </a:r>
            <a:r>
              <a:rPr lang="en-IE" i="0" dirty="0"/>
              <a:t> CSR-</a:t>
            </a:r>
            <a:r>
              <a:rPr lang="en-IE" i="0" dirty="0" err="1"/>
              <a:t>strategie</a:t>
            </a:r>
            <a:r>
              <a:rPr lang="en-IE" i="0" dirty="0"/>
              <a:t> en een waardenkader zal het MKB op één lijn brengen met de idealen van de arbeidersbeweging, menselijke betrokkenheid verankeren en het potentieel vergroten.</a:t>
            </a:r>
          </a:p>
        </p:txBody>
      </p:sp>
      <p:grpSp>
        <p:nvGrpSpPr>
          <p:cNvPr id="9" name="Graphic 4">
            <a:extLst>
              <a:ext uri="{FF2B5EF4-FFF2-40B4-BE49-F238E27FC236}">
                <a16:creationId xmlns:a16="http://schemas.microsoft.com/office/drawing/2014/main" id="{1E66A8ED-DBFA-32DF-36B2-8066E7E33419}"/>
              </a:ext>
            </a:extLst>
          </p:cNvPr>
          <p:cNvGrpSpPr/>
          <p:nvPr/>
        </p:nvGrpSpPr>
        <p:grpSpPr>
          <a:xfrm>
            <a:off x="7837275" y="3124201"/>
            <a:ext cx="3173625" cy="2860700"/>
            <a:chOff x="6605447" y="838200"/>
            <a:chExt cx="1577312" cy="1476555"/>
          </a:xfrm>
        </p:grpSpPr>
        <p:sp>
          <p:nvSpPr>
            <p:cNvPr id="10" name="Freeform 668">
              <a:extLst>
                <a:ext uri="{FF2B5EF4-FFF2-40B4-BE49-F238E27FC236}">
                  <a16:creationId xmlns:a16="http://schemas.microsoft.com/office/drawing/2014/main" id="{D022BD44-5EDE-CE86-E080-8C643585C60F}"/>
                </a:ext>
              </a:extLst>
            </p:cNvPr>
            <p:cNvSpPr/>
            <p:nvPr/>
          </p:nvSpPr>
          <p:spPr>
            <a:xfrm>
              <a:off x="7660538" y="1287475"/>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8" y="686"/>
                    <a:pt x="229" y="229"/>
                    <a:pt x="0" y="0"/>
                  </a:cubicBezTo>
                  <a:cubicBezTo>
                    <a:pt x="229" y="457"/>
                    <a:pt x="458" y="686"/>
                    <a:pt x="686" y="914"/>
                  </a:cubicBezTo>
                  <a:close/>
                </a:path>
              </a:pathLst>
            </a:custGeom>
            <a:solidFill>
              <a:srgbClr val="FFFFFF"/>
            </a:solidFill>
            <a:ln w="2286" cap="flat">
              <a:noFill/>
              <a:prstDash val="solid"/>
              <a:miter/>
            </a:ln>
          </p:spPr>
          <p:txBody>
            <a:bodyPr rtlCol="0" anchor="ctr"/>
            <a:lstStyle/>
            <a:p>
              <a:endParaRPr lang="en-US"/>
            </a:p>
          </p:txBody>
        </p:sp>
        <p:sp>
          <p:nvSpPr>
            <p:cNvPr id="11" name="Freeform 669">
              <a:extLst>
                <a:ext uri="{FF2B5EF4-FFF2-40B4-BE49-F238E27FC236}">
                  <a16:creationId xmlns:a16="http://schemas.microsoft.com/office/drawing/2014/main" id="{56C7BE85-3E79-1B20-BF24-68AC4A27DBD2}"/>
                </a:ext>
              </a:extLst>
            </p:cNvPr>
            <p:cNvSpPr/>
            <p:nvPr/>
          </p:nvSpPr>
          <p:spPr>
            <a:xfrm>
              <a:off x="7287691" y="2110206"/>
              <a:ext cx="1371" cy="3200"/>
            </a:xfrm>
            <a:custGeom>
              <a:avLst/>
              <a:gdLst>
                <a:gd name="connsiteX0" fmla="*/ 1371 w 1371"/>
                <a:gd name="connsiteY0" fmla="*/ 0 h 3200"/>
                <a:gd name="connsiteX1" fmla="*/ 0 w 1371"/>
                <a:gd name="connsiteY1" fmla="*/ 3200 h 3200"/>
                <a:gd name="connsiteX2" fmla="*/ 1371 w 1371"/>
                <a:gd name="connsiteY2" fmla="*/ 0 h 3200"/>
              </a:gdLst>
              <a:ahLst/>
              <a:cxnLst>
                <a:cxn ang="0">
                  <a:pos x="connsiteX0" y="connsiteY0"/>
                </a:cxn>
                <a:cxn ang="0">
                  <a:pos x="connsiteX1" y="connsiteY1"/>
                </a:cxn>
                <a:cxn ang="0">
                  <a:pos x="connsiteX2" y="connsiteY2"/>
                </a:cxn>
              </a:cxnLst>
              <a:rect l="l" t="t" r="r" b="b"/>
              <a:pathLst>
                <a:path w="1371" h="3200">
                  <a:moveTo>
                    <a:pt x="1371" y="0"/>
                  </a:moveTo>
                  <a:cubicBezTo>
                    <a:pt x="914" y="1143"/>
                    <a:pt x="457" y="2057"/>
                    <a:pt x="0" y="3200"/>
                  </a:cubicBezTo>
                  <a:cubicBezTo>
                    <a:pt x="686" y="2057"/>
                    <a:pt x="1143" y="914"/>
                    <a:pt x="1371" y="0"/>
                  </a:cubicBezTo>
                  <a:close/>
                </a:path>
              </a:pathLst>
            </a:custGeom>
            <a:solidFill>
              <a:srgbClr val="FFFFFF"/>
            </a:solidFill>
            <a:ln w="2286" cap="flat">
              <a:noFill/>
              <a:prstDash val="solid"/>
              <a:miter/>
            </a:ln>
          </p:spPr>
          <p:txBody>
            <a:bodyPr rtlCol="0" anchor="ctr"/>
            <a:lstStyle/>
            <a:p>
              <a:endParaRPr lang="en-US"/>
            </a:p>
          </p:txBody>
        </p:sp>
        <p:sp>
          <p:nvSpPr>
            <p:cNvPr id="12" name="Freeform 670">
              <a:extLst>
                <a:ext uri="{FF2B5EF4-FFF2-40B4-BE49-F238E27FC236}">
                  <a16:creationId xmlns:a16="http://schemas.microsoft.com/office/drawing/2014/main" id="{47951821-C823-2432-C721-E9B4F2F3703B}"/>
                </a:ext>
              </a:extLst>
            </p:cNvPr>
            <p:cNvSpPr/>
            <p:nvPr/>
          </p:nvSpPr>
          <p:spPr>
            <a:xfrm>
              <a:off x="7881366" y="2020366"/>
              <a:ext cx="323" cy="8458"/>
            </a:xfrm>
            <a:custGeom>
              <a:avLst/>
              <a:gdLst>
                <a:gd name="connsiteX0" fmla="*/ 229 w 323"/>
                <a:gd name="connsiteY0" fmla="*/ 8458 h 8458"/>
                <a:gd name="connsiteX1" fmla="*/ 0 w 323"/>
                <a:gd name="connsiteY1" fmla="*/ 0 h 8458"/>
                <a:gd name="connsiteX2" fmla="*/ 229 w 323"/>
                <a:gd name="connsiteY2" fmla="*/ 8458 h 8458"/>
              </a:gdLst>
              <a:ahLst/>
              <a:cxnLst>
                <a:cxn ang="0">
                  <a:pos x="connsiteX0" y="connsiteY0"/>
                </a:cxn>
                <a:cxn ang="0">
                  <a:pos x="connsiteX1" y="connsiteY1"/>
                </a:cxn>
                <a:cxn ang="0">
                  <a:pos x="connsiteX2" y="connsiteY2"/>
                </a:cxn>
              </a:cxnLst>
              <a:rect l="l" t="t" r="r" b="b"/>
              <a:pathLst>
                <a:path w="323" h="8458">
                  <a:moveTo>
                    <a:pt x="229" y="8458"/>
                  </a:moveTo>
                  <a:cubicBezTo>
                    <a:pt x="229" y="5715"/>
                    <a:pt x="229" y="2743"/>
                    <a:pt x="0" y="0"/>
                  </a:cubicBezTo>
                  <a:cubicBezTo>
                    <a:pt x="229" y="2743"/>
                    <a:pt x="457" y="5715"/>
                    <a:pt x="229" y="8458"/>
                  </a:cubicBezTo>
                  <a:close/>
                </a:path>
              </a:pathLst>
            </a:custGeom>
            <a:solidFill>
              <a:srgbClr val="FFFFFF"/>
            </a:solidFill>
            <a:ln w="2286" cap="flat">
              <a:noFill/>
              <a:prstDash val="solid"/>
              <a:miter/>
            </a:ln>
          </p:spPr>
          <p:txBody>
            <a:bodyPr rtlCol="0" anchor="ctr"/>
            <a:lstStyle/>
            <a:p>
              <a:endParaRPr lang="en-US"/>
            </a:p>
          </p:txBody>
        </p:sp>
        <p:sp>
          <p:nvSpPr>
            <p:cNvPr id="13" name="Freeform 671">
              <a:extLst>
                <a:ext uri="{FF2B5EF4-FFF2-40B4-BE49-F238E27FC236}">
                  <a16:creationId xmlns:a16="http://schemas.microsoft.com/office/drawing/2014/main" id="{67CF1799-AA15-F19B-7AA0-D0E4A00ED275}"/>
                </a:ext>
              </a:extLst>
            </p:cNvPr>
            <p:cNvSpPr/>
            <p:nvPr/>
          </p:nvSpPr>
          <p:spPr>
            <a:xfrm>
              <a:off x="7634478" y="1258900"/>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14" name="Freeform 672">
              <a:extLst>
                <a:ext uri="{FF2B5EF4-FFF2-40B4-BE49-F238E27FC236}">
                  <a16:creationId xmlns:a16="http://schemas.microsoft.com/office/drawing/2014/main" id="{19DBA189-A7AF-F0B9-C3E5-AA86F0F977E4}"/>
                </a:ext>
              </a:extLst>
            </p:cNvPr>
            <p:cNvSpPr/>
            <p:nvPr/>
          </p:nvSpPr>
          <p:spPr>
            <a:xfrm>
              <a:off x="7439253" y="2190445"/>
              <a:ext cx="13030" cy="2743"/>
            </a:xfrm>
            <a:custGeom>
              <a:avLst/>
              <a:gdLst>
                <a:gd name="connsiteX0" fmla="*/ 0 w 13030"/>
                <a:gd name="connsiteY0" fmla="*/ 2743 h 2743"/>
                <a:gd name="connsiteX1" fmla="*/ 8458 w 13030"/>
                <a:gd name="connsiteY1" fmla="*/ 914 h 2743"/>
                <a:gd name="connsiteX2" fmla="*/ 13030 w 13030"/>
                <a:gd name="connsiteY2" fmla="*/ 0 h 2743"/>
                <a:gd name="connsiteX3" fmla="*/ 8458 w 13030"/>
                <a:gd name="connsiteY3" fmla="*/ 914 h 2743"/>
                <a:gd name="connsiteX4" fmla="*/ 0 w 13030"/>
                <a:gd name="connsiteY4" fmla="*/ 2743 h 2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2743">
                  <a:moveTo>
                    <a:pt x="0" y="2743"/>
                  </a:moveTo>
                  <a:cubicBezTo>
                    <a:pt x="2514" y="2057"/>
                    <a:pt x="5257" y="1600"/>
                    <a:pt x="8458" y="914"/>
                  </a:cubicBezTo>
                  <a:cubicBezTo>
                    <a:pt x="9829" y="686"/>
                    <a:pt x="11430" y="457"/>
                    <a:pt x="13030" y="0"/>
                  </a:cubicBezTo>
                  <a:cubicBezTo>
                    <a:pt x="11430" y="229"/>
                    <a:pt x="10058" y="457"/>
                    <a:pt x="8458" y="914"/>
                  </a:cubicBezTo>
                  <a:cubicBezTo>
                    <a:pt x="5257" y="1372"/>
                    <a:pt x="2514" y="2057"/>
                    <a:pt x="0" y="2743"/>
                  </a:cubicBezTo>
                  <a:close/>
                </a:path>
              </a:pathLst>
            </a:custGeom>
            <a:solidFill>
              <a:srgbClr val="FFFFFF"/>
            </a:solidFill>
            <a:ln w="2286" cap="flat">
              <a:noFill/>
              <a:prstDash val="solid"/>
              <a:miter/>
            </a:ln>
          </p:spPr>
          <p:txBody>
            <a:bodyPr rtlCol="0" anchor="ctr"/>
            <a:lstStyle/>
            <a:p>
              <a:endParaRPr lang="en-US"/>
            </a:p>
          </p:txBody>
        </p:sp>
        <p:sp>
          <p:nvSpPr>
            <p:cNvPr id="15" name="Freeform 673">
              <a:extLst>
                <a:ext uri="{FF2B5EF4-FFF2-40B4-BE49-F238E27FC236}">
                  <a16:creationId xmlns:a16="http://schemas.microsoft.com/office/drawing/2014/main" id="{AD8E2DF6-934C-7D87-D0FB-B9590467EF36}"/>
                </a:ext>
              </a:extLst>
            </p:cNvPr>
            <p:cNvSpPr/>
            <p:nvPr/>
          </p:nvSpPr>
          <p:spPr>
            <a:xfrm>
              <a:off x="7650022" y="1275130"/>
              <a:ext cx="914" cy="914"/>
            </a:xfrm>
            <a:custGeom>
              <a:avLst/>
              <a:gdLst>
                <a:gd name="connsiteX0" fmla="*/ 914 w 914"/>
                <a:gd name="connsiteY0" fmla="*/ 914 h 914"/>
                <a:gd name="connsiteX1" fmla="*/ 0 w 914"/>
                <a:gd name="connsiteY1" fmla="*/ 0 h 914"/>
                <a:gd name="connsiteX2" fmla="*/ 914 w 914"/>
                <a:gd name="connsiteY2" fmla="*/ 914 h 914"/>
              </a:gdLst>
              <a:ahLst/>
              <a:cxnLst>
                <a:cxn ang="0">
                  <a:pos x="connsiteX0" y="connsiteY0"/>
                </a:cxn>
                <a:cxn ang="0">
                  <a:pos x="connsiteX1" y="connsiteY1"/>
                </a:cxn>
                <a:cxn ang="0">
                  <a:pos x="connsiteX2" y="connsiteY2"/>
                </a:cxn>
              </a:cxnLst>
              <a:rect l="l" t="t" r="r" b="b"/>
              <a:pathLst>
                <a:path w="914" h="914">
                  <a:moveTo>
                    <a:pt x="914" y="914"/>
                  </a:moveTo>
                  <a:cubicBezTo>
                    <a:pt x="686" y="686"/>
                    <a:pt x="228" y="229"/>
                    <a:pt x="0" y="0"/>
                  </a:cubicBezTo>
                  <a:cubicBezTo>
                    <a:pt x="228" y="229"/>
                    <a:pt x="686" y="686"/>
                    <a:pt x="914" y="914"/>
                  </a:cubicBezTo>
                  <a:close/>
                </a:path>
              </a:pathLst>
            </a:custGeom>
            <a:solidFill>
              <a:srgbClr val="FFFFFF"/>
            </a:solidFill>
            <a:ln w="2286" cap="flat">
              <a:noFill/>
              <a:prstDash val="solid"/>
              <a:miter/>
            </a:ln>
          </p:spPr>
          <p:txBody>
            <a:bodyPr rtlCol="0" anchor="ctr"/>
            <a:lstStyle/>
            <a:p>
              <a:endParaRPr lang="en-US"/>
            </a:p>
          </p:txBody>
        </p:sp>
        <p:sp>
          <p:nvSpPr>
            <p:cNvPr id="16" name="Freeform 674">
              <a:extLst>
                <a:ext uri="{FF2B5EF4-FFF2-40B4-BE49-F238E27FC236}">
                  <a16:creationId xmlns:a16="http://schemas.microsoft.com/office/drawing/2014/main" id="{0BEEC4A7-4630-30FA-8293-9D21770E786D}"/>
                </a:ext>
              </a:extLst>
            </p:cNvPr>
            <p:cNvSpPr/>
            <p:nvPr/>
          </p:nvSpPr>
          <p:spPr>
            <a:xfrm>
              <a:off x="7683398" y="1319707"/>
              <a:ext cx="685" cy="1143"/>
            </a:xfrm>
            <a:custGeom>
              <a:avLst/>
              <a:gdLst>
                <a:gd name="connsiteX0" fmla="*/ 686 w 685"/>
                <a:gd name="connsiteY0" fmla="*/ 1143 h 1143"/>
                <a:gd name="connsiteX1" fmla="*/ 0 w 685"/>
                <a:gd name="connsiteY1" fmla="*/ 0 h 1143"/>
                <a:gd name="connsiteX2" fmla="*/ 686 w 685"/>
                <a:gd name="connsiteY2" fmla="*/ 1143 h 1143"/>
              </a:gdLst>
              <a:ahLst/>
              <a:cxnLst>
                <a:cxn ang="0">
                  <a:pos x="connsiteX0" y="connsiteY0"/>
                </a:cxn>
                <a:cxn ang="0">
                  <a:pos x="connsiteX1" y="connsiteY1"/>
                </a:cxn>
                <a:cxn ang="0">
                  <a:pos x="connsiteX2" y="connsiteY2"/>
                </a:cxn>
              </a:cxnLst>
              <a:rect l="l" t="t" r="r" b="b"/>
              <a:pathLst>
                <a:path w="685" h="1143">
                  <a:moveTo>
                    <a:pt x="686" y="1143"/>
                  </a:moveTo>
                  <a:cubicBezTo>
                    <a:pt x="458" y="686"/>
                    <a:pt x="229" y="457"/>
                    <a:pt x="0" y="0"/>
                  </a:cubicBezTo>
                  <a:cubicBezTo>
                    <a:pt x="229" y="457"/>
                    <a:pt x="458" y="914"/>
                    <a:pt x="686" y="1143"/>
                  </a:cubicBezTo>
                  <a:close/>
                </a:path>
              </a:pathLst>
            </a:custGeom>
            <a:solidFill>
              <a:srgbClr val="FFFFFF"/>
            </a:solidFill>
            <a:ln w="2286" cap="flat">
              <a:noFill/>
              <a:prstDash val="solid"/>
              <a:miter/>
            </a:ln>
          </p:spPr>
          <p:txBody>
            <a:bodyPr rtlCol="0" anchor="ctr"/>
            <a:lstStyle/>
            <a:p>
              <a:endParaRPr lang="en-US"/>
            </a:p>
          </p:txBody>
        </p:sp>
        <p:sp>
          <p:nvSpPr>
            <p:cNvPr id="17" name="Freeform 675">
              <a:extLst>
                <a:ext uri="{FF2B5EF4-FFF2-40B4-BE49-F238E27FC236}">
                  <a16:creationId xmlns:a16="http://schemas.microsoft.com/office/drawing/2014/main" id="{757272D0-07AD-F41A-E020-E5FF0B3F13B6}"/>
                </a:ext>
              </a:extLst>
            </p:cNvPr>
            <p:cNvSpPr/>
            <p:nvPr/>
          </p:nvSpPr>
          <p:spPr>
            <a:xfrm>
              <a:off x="7678826" y="1312849"/>
              <a:ext cx="685" cy="914"/>
            </a:xfrm>
            <a:custGeom>
              <a:avLst/>
              <a:gdLst>
                <a:gd name="connsiteX0" fmla="*/ 686 w 685"/>
                <a:gd name="connsiteY0" fmla="*/ 914 h 914"/>
                <a:gd name="connsiteX1" fmla="*/ 0 w 685"/>
                <a:gd name="connsiteY1" fmla="*/ 0 h 914"/>
                <a:gd name="connsiteX2" fmla="*/ 686 w 685"/>
                <a:gd name="connsiteY2" fmla="*/ 914 h 914"/>
              </a:gdLst>
              <a:ahLst/>
              <a:cxnLst>
                <a:cxn ang="0">
                  <a:pos x="connsiteX0" y="connsiteY0"/>
                </a:cxn>
                <a:cxn ang="0">
                  <a:pos x="connsiteX1" y="connsiteY1"/>
                </a:cxn>
                <a:cxn ang="0">
                  <a:pos x="connsiteX2" y="connsiteY2"/>
                </a:cxn>
              </a:cxnLst>
              <a:rect l="l" t="t" r="r" b="b"/>
              <a:pathLst>
                <a:path w="685" h="914">
                  <a:moveTo>
                    <a:pt x="686" y="914"/>
                  </a:moveTo>
                  <a:cubicBezTo>
                    <a:pt x="458" y="686"/>
                    <a:pt x="229" y="229"/>
                    <a:pt x="0" y="0"/>
                  </a:cubicBezTo>
                  <a:cubicBezTo>
                    <a:pt x="458" y="457"/>
                    <a:pt x="458" y="686"/>
                    <a:pt x="686" y="914"/>
                  </a:cubicBezTo>
                  <a:close/>
                </a:path>
              </a:pathLst>
            </a:custGeom>
            <a:solidFill>
              <a:srgbClr val="FFFFFF"/>
            </a:solidFill>
            <a:ln w="2286" cap="flat">
              <a:noFill/>
              <a:prstDash val="solid"/>
              <a:miter/>
            </a:ln>
          </p:spPr>
          <p:txBody>
            <a:bodyPr rtlCol="0" anchor="ctr"/>
            <a:lstStyle/>
            <a:p>
              <a:endParaRPr lang="en-US"/>
            </a:p>
          </p:txBody>
        </p:sp>
        <p:sp>
          <p:nvSpPr>
            <p:cNvPr id="18" name="Freeform 676">
              <a:extLst>
                <a:ext uri="{FF2B5EF4-FFF2-40B4-BE49-F238E27FC236}">
                  <a16:creationId xmlns:a16="http://schemas.microsoft.com/office/drawing/2014/main" id="{F5DA4CDC-078C-C029-5620-08D1B2488F10}"/>
                </a:ext>
              </a:extLst>
            </p:cNvPr>
            <p:cNvSpPr/>
            <p:nvPr/>
          </p:nvSpPr>
          <p:spPr>
            <a:xfrm>
              <a:off x="7196023" y="2078888"/>
              <a:ext cx="3886" cy="16230"/>
            </a:xfrm>
            <a:custGeom>
              <a:avLst/>
              <a:gdLst>
                <a:gd name="connsiteX0" fmla="*/ 3886 w 3886"/>
                <a:gd name="connsiteY0" fmla="*/ 16231 h 16230"/>
                <a:gd name="connsiteX1" fmla="*/ 0 w 3886"/>
                <a:gd name="connsiteY1" fmla="*/ 0 h 16230"/>
                <a:gd name="connsiteX2" fmla="*/ 3886 w 3886"/>
                <a:gd name="connsiteY2" fmla="*/ 16231 h 16230"/>
              </a:gdLst>
              <a:ahLst/>
              <a:cxnLst>
                <a:cxn ang="0">
                  <a:pos x="connsiteX0" y="connsiteY0"/>
                </a:cxn>
                <a:cxn ang="0">
                  <a:pos x="connsiteX1" y="connsiteY1"/>
                </a:cxn>
                <a:cxn ang="0">
                  <a:pos x="connsiteX2" y="connsiteY2"/>
                </a:cxn>
              </a:cxnLst>
              <a:rect l="l" t="t" r="r" b="b"/>
              <a:pathLst>
                <a:path w="3886" h="16230">
                  <a:moveTo>
                    <a:pt x="3886" y="16231"/>
                  </a:moveTo>
                  <a:cubicBezTo>
                    <a:pt x="2515" y="10744"/>
                    <a:pt x="1372" y="5486"/>
                    <a:pt x="0" y="0"/>
                  </a:cubicBezTo>
                  <a:cubicBezTo>
                    <a:pt x="1143" y="5258"/>
                    <a:pt x="2515" y="10744"/>
                    <a:pt x="3886" y="16231"/>
                  </a:cubicBezTo>
                  <a:close/>
                </a:path>
              </a:pathLst>
            </a:custGeom>
            <a:solidFill>
              <a:srgbClr val="FFFFFF"/>
            </a:solidFill>
            <a:ln w="2286" cap="flat">
              <a:noFill/>
              <a:prstDash val="solid"/>
              <a:miter/>
            </a:ln>
          </p:spPr>
          <p:txBody>
            <a:bodyPr rtlCol="0" anchor="ctr"/>
            <a:lstStyle/>
            <a:p>
              <a:endParaRPr lang="en-US"/>
            </a:p>
          </p:txBody>
        </p:sp>
        <p:sp>
          <p:nvSpPr>
            <p:cNvPr id="19" name="Freeform 677">
              <a:extLst>
                <a:ext uri="{FF2B5EF4-FFF2-40B4-BE49-F238E27FC236}">
                  <a16:creationId xmlns:a16="http://schemas.microsoft.com/office/drawing/2014/main" id="{212AA02B-C838-B3B0-2A78-8EB8F8EAF4AF}"/>
                </a:ext>
              </a:extLst>
            </p:cNvPr>
            <p:cNvSpPr/>
            <p:nvPr/>
          </p:nvSpPr>
          <p:spPr>
            <a:xfrm>
              <a:off x="7275347" y="2121636"/>
              <a:ext cx="6629" cy="4800"/>
            </a:xfrm>
            <a:custGeom>
              <a:avLst/>
              <a:gdLst>
                <a:gd name="connsiteX0" fmla="*/ 6630 w 6629"/>
                <a:gd name="connsiteY0" fmla="*/ 0 h 4800"/>
                <a:gd name="connsiteX1" fmla="*/ 0 w 6629"/>
                <a:gd name="connsiteY1" fmla="*/ 4801 h 4800"/>
                <a:gd name="connsiteX2" fmla="*/ 6630 w 6629"/>
                <a:gd name="connsiteY2" fmla="*/ 0 h 4800"/>
              </a:gdLst>
              <a:ahLst/>
              <a:cxnLst>
                <a:cxn ang="0">
                  <a:pos x="connsiteX0" y="connsiteY0"/>
                </a:cxn>
                <a:cxn ang="0">
                  <a:pos x="connsiteX1" y="connsiteY1"/>
                </a:cxn>
                <a:cxn ang="0">
                  <a:pos x="connsiteX2" y="connsiteY2"/>
                </a:cxn>
              </a:cxnLst>
              <a:rect l="l" t="t" r="r" b="b"/>
              <a:pathLst>
                <a:path w="6629" h="4800">
                  <a:moveTo>
                    <a:pt x="6630" y="0"/>
                  </a:moveTo>
                  <a:cubicBezTo>
                    <a:pt x="4801" y="1829"/>
                    <a:pt x="2515" y="3429"/>
                    <a:pt x="0" y="4801"/>
                  </a:cubicBezTo>
                  <a:cubicBezTo>
                    <a:pt x="2515" y="3658"/>
                    <a:pt x="4572" y="2057"/>
                    <a:pt x="6630" y="0"/>
                  </a:cubicBezTo>
                  <a:close/>
                </a:path>
              </a:pathLst>
            </a:custGeom>
            <a:solidFill>
              <a:srgbClr val="FFFFFF"/>
            </a:solidFill>
            <a:ln w="2286" cap="flat">
              <a:noFill/>
              <a:prstDash val="solid"/>
              <a:miter/>
            </a:ln>
          </p:spPr>
          <p:txBody>
            <a:bodyPr rtlCol="0" anchor="ctr"/>
            <a:lstStyle/>
            <a:p>
              <a:endParaRPr lang="en-US"/>
            </a:p>
          </p:txBody>
        </p:sp>
        <p:sp>
          <p:nvSpPr>
            <p:cNvPr id="20" name="Freeform 678">
              <a:extLst>
                <a:ext uri="{FF2B5EF4-FFF2-40B4-BE49-F238E27FC236}">
                  <a16:creationId xmlns:a16="http://schemas.microsoft.com/office/drawing/2014/main" id="{B6FB7D3B-5A57-914C-C8D7-72EA99FB9422}"/>
                </a:ext>
              </a:extLst>
            </p:cNvPr>
            <p:cNvSpPr/>
            <p:nvPr/>
          </p:nvSpPr>
          <p:spPr>
            <a:xfrm>
              <a:off x="7232142" y="2130323"/>
              <a:ext cx="12344" cy="1828"/>
            </a:xfrm>
            <a:custGeom>
              <a:avLst/>
              <a:gdLst>
                <a:gd name="connsiteX0" fmla="*/ 12344 w 12344"/>
                <a:gd name="connsiteY0" fmla="*/ 1829 h 1828"/>
                <a:gd name="connsiteX1" fmla="*/ 0 w 12344"/>
                <a:gd name="connsiteY1" fmla="*/ 0 h 1828"/>
                <a:gd name="connsiteX2" fmla="*/ 12344 w 12344"/>
                <a:gd name="connsiteY2" fmla="*/ 1829 h 1828"/>
              </a:gdLst>
              <a:ahLst/>
              <a:cxnLst>
                <a:cxn ang="0">
                  <a:pos x="connsiteX0" y="connsiteY0"/>
                </a:cxn>
                <a:cxn ang="0">
                  <a:pos x="connsiteX1" y="connsiteY1"/>
                </a:cxn>
                <a:cxn ang="0">
                  <a:pos x="connsiteX2" y="connsiteY2"/>
                </a:cxn>
              </a:cxnLst>
              <a:rect l="l" t="t" r="r" b="b"/>
              <a:pathLst>
                <a:path w="12344" h="1828">
                  <a:moveTo>
                    <a:pt x="12344" y="1829"/>
                  </a:moveTo>
                  <a:cubicBezTo>
                    <a:pt x="8001" y="1600"/>
                    <a:pt x="3886" y="1143"/>
                    <a:pt x="0" y="0"/>
                  </a:cubicBezTo>
                  <a:cubicBezTo>
                    <a:pt x="3886" y="914"/>
                    <a:pt x="8001" y="1600"/>
                    <a:pt x="12344" y="1829"/>
                  </a:cubicBezTo>
                  <a:close/>
                </a:path>
              </a:pathLst>
            </a:custGeom>
            <a:solidFill>
              <a:srgbClr val="FFFFFF"/>
            </a:solidFill>
            <a:ln w="2286" cap="flat">
              <a:noFill/>
              <a:prstDash val="solid"/>
              <a:miter/>
            </a:ln>
          </p:spPr>
          <p:txBody>
            <a:bodyPr rtlCol="0" anchor="ctr"/>
            <a:lstStyle/>
            <a:p>
              <a:endParaRPr lang="en-US"/>
            </a:p>
          </p:txBody>
        </p:sp>
        <p:sp>
          <p:nvSpPr>
            <p:cNvPr id="21" name="Freeform 679">
              <a:extLst>
                <a:ext uri="{FF2B5EF4-FFF2-40B4-BE49-F238E27FC236}">
                  <a16:creationId xmlns:a16="http://schemas.microsoft.com/office/drawing/2014/main" id="{23E58974-ACBB-94BD-8EE6-F4D00DCB0379}"/>
                </a:ext>
              </a:extLst>
            </p:cNvPr>
            <p:cNvSpPr/>
            <p:nvPr/>
          </p:nvSpPr>
          <p:spPr>
            <a:xfrm>
              <a:off x="7192365" y="2064258"/>
              <a:ext cx="2286" cy="9372"/>
            </a:xfrm>
            <a:custGeom>
              <a:avLst/>
              <a:gdLst>
                <a:gd name="connsiteX0" fmla="*/ 2286 w 2286"/>
                <a:gd name="connsiteY0" fmla="*/ 9373 h 9372"/>
                <a:gd name="connsiteX1" fmla="*/ 0 w 2286"/>
                <a:gd name="connsiteY1" fmla="*/ 0 h 9372"/>
                <a:gd name="connsiteX2" fmla="*/ 2286 w 2286"/>
                <a:gd name="connsiteY2" fmla="*/ 9373 h 9372"/>
              </a:gdLst>
              <a:ahLst/>
              <a:cxnLst>
                <a:cxn ang="0">
                  <a:pos x="connsiteX0" y="connsiteY0"/>
                </a:cxn>
                <a:cxn ang="0">
                  <a:pos x="connsiteX1" y="connsiteY1"/>
                </a:cxn>
                <a:cxn ang="0">
                  <a:pos x="connsiteX2" y="connsiteY2"/>
                </a:cxn>
              </a:cxnLst>
              <a:rect l="l" t="t" r="r" b="b"/>
              <a:pathLst>
                <a:path w="2286" h="9372">
                  <a:moveTo>
                    <a:pt x="2286" y="9373"/>
                  </a:moveTo>
                  <a:cubicBezTo>
                    <a:pt x="1600" y="6172"/>
                    <a:pt x="685" y="3200"/>
                    <a:pt x="0" y="0"/>
                  </a:cubicBezTo>
                  <a:cubicBezTo>
                    <a:pt x="685" y="3200"/>
                    <a:pt x="1600" y="6401"/>
                    <a:pt x="2286" y="9373"/>
                  </a:cubicBezTo>
                  <a:close/>
                </a:path>
              </a:pathLst>
            </a:custGeom>
            <a:solidFill>
              <a:srgbClr val="FFFFFF"/>
            </a:solidFill>
            <a:ln w="2286" cap="flat">
              <a:noFill/>
              <a:prstDash val="solid"/>
              <a:miter/>
            </a:ln>
          </p:spPr>
          <p:txBody>
            <a:bodyPr rtlCol="0" anchor="ctr"/>
            <a:lstStyle/>
            <a:p>
              <a:endParaRPr lang="en-US"/>
            </a:p>
          </p:txBody>
        </p:sp>
        <p:sp>
          <p:nvSpPr>
            <p:cNvPr id="22" name="Freeform 680">
              <a:extLst>
                <a:ext uri="{FF2B5EF4-FFF2-40B4-BE49-F238E27FC236}">
                  <a16:creationId xmlns:a16="http://schemas.microsoft.com/office/drawing/2014/main" id="{3873256D-073B-E7C7-34EF-8160BB1E53C3}"/>
                </a:ext>
              </a:extLst>
            </p:cNvPr>
            <p:cNvSpPr/>
            <p:nvPr/>
          </p:nvSpPr>
          <p:spPr>
            <a:xfrm>
              <a:off x="7628077" y="1253185"/>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457"/>
                    <a:pt x="0" y="0"/>
                  </a:cubicBezTo>
                  <a:cubicBezTo>
                    <a:pt x="686" y="457"/>
                    <a:pt x="1372" y="914"/>
                    <a:pt x="1829" y="1600"/>
                  </a:cubicBezTo>
                  <a:close/>
                </a:path>
              </a:pathLst>
            </a:custGeom>
            <a:solidFill>
              <a:srgbClr val="FFFFFF"/>
            </a:solidFill>
            <a:ln w="2286" cap="flat">
              <a:noFill/>
              <a:prstDash val="solid"/>
              <a:miter/>
            </a:ln>
          </p:spPr>
          <p:txBody>
            <a:bodyPr rtlCol="0" anchor="ctr"/>
            <a:lstStyle/>
            <a:p>
              <a:endParaRPr lang="en-US"/>
            </a:p>
          </p:txBody>
        </p:sp>
        <p:sp>
          <p:nvSpPr>
            <p:cNvPr id="23" name="Freeform 681">
              <a:extLst>
                <a:ext uri="{FF2B5EF4-FFF2-40B4-BE49-F238E27FC236}">
                  <a16:creationId xmlns:a16="http://schemas.microsoft.com/office/drawing/2014/main" id="{689E183D-5989-A956-617A-07F40EDB5922}"/>
                </a:ext>
              </a:extLst>
            </p:cNvPr>
            <p:cNvSpPr/>
            <p:nvPr/>
          </p:nvSpPr>
          <p:spPr>
            <a:xfrm>
              <a:off x="7655280" y="1281074"/>
              <a:ext cx="1143" cy="1371"/>
            </a:xfrm>
            <a:custGeom>
              <a:avLst/>
              <a:gdLst>
                <a:gd name="connsiteX0" fmla="*/ 1143 w 1143"/>
                <a:gd name="connsiteY0" fmla="*/ 1372 h 1371"/>
                <a:gd name="connsiteX1" fmla="*/ 0 w 1143"/>
                <a:gd name="connsiteY1" fmla="*/ 0 h 1371"/>
                <a:gd name="connsiteX2" fmla="*/ 1143 w 1143"/>
                <a:gd name="connsiteY2" fmla="*/ 1372 h 1371"/>
              </a:gdLst>
              <a:ahLst/>
              <a:cxnLst>
                <a:cxn ang="0">
                  <a:pos x="connsiteX0" y="connsiteY0"/>
                </a:cxn>
                <a:cxn ang="0">
                  <a:pos x="connsiteX1" y="connsiteY1"/>
                </a:cxn>
                <a:cxn ang="0">
                  <a:pos x="connsiteX2" y="connsiteY2"/>
                </a:cxn>
              </a:cxnLst>
              <a:rect l="l" t="t" r="r" b="b"/>
              <a:pathLst>
                <a:path w="1143" h="1371">
                  <a:moveTo>
                    <a:pt x="1143" y="1372"/>
                  </a:moveTo>
                  <a:cubicBezTo>
                    <a:pt x="685" y="914"/>
                    <a:pt x="457" y="457"/>
                    <a:pt x="0" y="0"/>
                  </a:cubicBezTo>
                  <a:cubicBezTo>
                    <a:pt x="228" y="457"/>
                    <a:pt x="685" y="914"/>
                    <a:pt x="1143" y="1372"/>
                  </a:cubicBezTo>
                  <a:close/>
                </a:path>
              </a:pathLst>
            </a:custGeom>
            <a:solidFill>
              <a:srgbClr val="FFFFFF"/>
            </a:solidFill>
            <a:ln w="2286" cap="flat">
              <a:noFill/>
              <a:prstDash val="solid"/>
              <a:miter/>
            </a:ln>
          </p:spPr>
          <p:txBody>
            <a:bodyPr rtlCol="0" anchor="ctr"/>
            <a:lstStyle/>
            <a:p>
              <a:endParaRPr lang="en-US"/>
            </a:p>
          </p:txBody>
        </p:sp>
        <p:sp>
          <p:nvSpPr>
            <p:cNvPr id="24" name="Freeform 682">
              <a:extLst>
                <a:ext uri="{FF2B5EF4-FFF2-40B4-BE49-F238E27FC236}">
                  <a16:creationId xmlns:a16="http://schemas.microsoft.com/office/drawing/2014/main" id="{F4D285A8-4E2D-AAF0-A8E8-3CC810E18753}"/>
                </a:ext>
              </a:extLst>
            </p:cNvPr>
            <p:cNvSpPr/>
            <p:nvPr/>
          </p:nvSpPr>
          <p:spPr>
            <a:xfrm>
              <a:off x="7621905" y="1247241"/>
              <a:ext cx="2057" cy="1828"/>
            </a:xfrm>
            <a:custGeom>
              <a:avLst/>
              <a:gdLst>
                <a:gd name="connsiteX0" fmla="*/ 2057 w 2057"/>
                <a:gd name="connsiteY0" fmla="*/ 1829 h 1828"/>
                <a:gd name="connsiteX1" fmla="*/ 0 w 2057"/>
                <a:gd name="connsiteY1" fmla="*/ 0 h 1828"/>
                <a:gd name="connsiteX2" fmla="*/ 2057 w 2057"/>
                <a:gd name="connsiteY2" fmla="*/ 1829 h 1828"/>
              </a:gdLst>
              <a:ahLst/>
              <a:cxnLst>
                <a:cxn ang="0">
                  <a:pos x="connsiteX0" y="connsiteY0"/>
                </a:cxn>
                <a:cxn ang="0">
                  <a:pos x="connsiteX1" y="connsiteY1"/>
                </a:cxn>
                <a:cxn ang="0">
                  <a:pos x="connsiteX2" y="connsiteY2"/>
                </a:cxn>
              </a:cxnLst>
              <a:rect l="l" t="t" r="r" b="b"/>
              <a:pathLst>
                <a:path w="2057" h="1828">
                  <a:moveTo>
                    <a:pt x="2057" y="1829"/>
                  </a:moveTo>
                  <a:cubicBezTo>
                    <a:pt x="1372" y="1143"/>
                    <a:pt x="686" y="686"/>
                    <a:pt x="0" y="0"/>
                  </a:cubicBezTo>
                  <a:cubicBezTo>
                    <a:pt x="686" y="686"/>
                    <a:pt x="1372" y="1372"/>
                    <a:pt x="2057" y="1829"/>
                  </a:cubicBezTo>
                  <a:close/>
                </a:path>
              </a:pathLst>
            </a:custGeom>
            <a:solidFill>
              <a:srgbClr val="FFFFFF"/>
            </a:solidFill>
            <a:ln w="2286" cap="flat">
              <a:noFill/>
              <a:prstDash val="solid"/>
              <a:miter/>
            </a:ln>
          </p:spPr>
          <p:txBody>
            <a:bodyPr rtlCol="0" anchor="ctr"/>
            <a:lstStyle/>
            <a:p>
              <a:endParaRPr lang="en-US"/>
            </a:p>
          </p:txBody>
        </p:sp>
        <p:sp>
          <p:nvSpPr>
            <p:cNvPr id="25" name="Freeform 683">
              <a:extLst>
                <a:ext uri="{FF2B5EF4-FFF2-40B4-BE49-F238E27FC236}">
                  <a16:creationId xmlns:a16="http://schemas.microsoft.com/office/drawing/2014/main" id="{31E30AF2-D519-3C5C-2B8D-EDB8D61A30F4}"/>
                </a:ext>
              </a:extLst>
            </p:cNvPr>
            <p:cNvSpPr/>
            <p:nvPr/>
          </p:nvSpPr>
          <p:spPr>
            <a:xfrm>
              <a:off x="7604988" y="1233754"/>
              <a:ext cx="457" cy="457"/>
            </a:xfrm>
            <a:custGeom>
              <a:avLst/>
              <a:gdLst>
                <a:gd name="connsiteX0" fmla="*/ 457 w 457"/>
                <a:gd name="connsiteY0" fmla="*/ 457 h 457"/>
                <a:gd name="connsiteX1" fmla="*/ 0 w 457"/>
                <a:gd name="connsiteY1" fmla="*/ 0 h 457"/>
                <a:gd name="connsiteX2" fmla="*/ 457 w 457"/>
                <a:gd name="connsiteY2" fmla="*/ 457 h 457"/>
              </a:gdLst>
              <a:ahLst/>
              <a:cxnLst>
                <a:cxn ang="0">
                  <a:pos x="connsiteX0" y="connsiteY0"/>
                </a:cxn>
                <a:cxn ang="0">
                  <a:pos x="connsiteX1" y="connsiteY1"/>
                </a:cxn>
                <a:cxn ang="0">
                  <a:pos x="connsiteX2" y="connsiteY2"/>
                </a:cxn>
              </a:cxnLst>
              <a:rect l="l" t="t" r="r" b="b"/>
              <a:pathLst>
                <a:path w="457" h="457">
                  <a:moveTo>
                    <a:pt x="457" y="457"/>
                  </a:moveTo>
                  <a:cubicBezTo>
                    <a:pt x="228" y="229"/>
                    <a:pt x="0" y="229"/>
                    <a:pt x="0" y="0"/>
                  </a:cubicBezTo>
                  <a:cubicBezTo>
                    <a:pt x="228" y="229"/>
                    <a:pt x="457" y="229"/>
                    <a:pt x="457" y="457"/>
                  </a:cubicBezTo>
                  <a:close/>
                </a:path>
              </a:pathLst>
            </a:custGeom>
            <a:solidFill>
              <a:srgbClr val="FFFFFF"/>
            </a:solidFill>
            <a:ln w="2286" cap="flat">
              <a:noFill/>
              <a:prstDash val="solid"/>
              <a:miter/>
            </a:ln>
          </p:spPr>
          <p:txBody>
            <a:bodyPr rtlCol="0" anchor="ctr"/>
            <a:lstStyle/>
            <a:p>
              <a:endParaRPr lang="en-US"/>
            </a:p>
          </p:txBody>
        </p:sp>
        <p:sp>
          <p:nvSpPr>
            <p:cNvPr id="26" name="Freeform 684">
              <a:extLst>
                <a:ext uri="{FF2B5EF4-FFF2-40B4-BE49-F238E27FC236}">
                  <a16:creationId xmlns:a16="http://schemas.microsoft.com/office/drawing/2014/main" id="{33FE4EC8-D7E8-3BCB-687E-B7DC69B52258}"/>
                </a:ext>
              </a:extLst>
            </p:cNvPr>
            <p:cNvSpPr/>
            <p:nvPr/>
          </p:nvSpPr>
          <p:spPr>
            <a:xfrm>
              <a:off x="7158304" y="2193188"/>
              <a:ext cx="2381" cy="47320"/>
            </a:xfrm>
            <a:custGeom>
              <a:avLst/>
              <a:gdLst>
                <a:gd name="connsiteX0" fmla="*/ 1372 w 2381"/>
                <a:gd name="connsiteY0" fmla="*/ 0 h 47320"/>
                <a:gd name="connsiteX1" fmla="*/ 686 w 2381"/>
                <a:gd name="connsiteY1" fmla="*/ 34290 h 47320"/>
                <a:gd name="connsiteX2" fmla="*/ 0 w 2381"/>
                <a:gd name="connsiteY2" fmla="*/ 47320 h 47320"/>
                <a:gd name="connsiteX3" fmla="*/ 686 w 2381"/>
                <a:gd name="connsiteY3" fmla="*/ 34290 h 47320"/>
                <a:gd name="connsiteX4" fmla="*/ 1372 w 2381"/>
                <a:gd name="connsiteY4" fmla="*/ 0 h 4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 h="47320">
                  <a:moveTo>
                    <a:pt x="1372" y="0"/>
                  </a:moveTo>
                  <a:cubicBezTo>
                    <a:pt x="3201" y="7087"/>
                    <a:pt x="2286" y="17374"/>
                    <a:pt x="686" y="34290"/>
                  </a:cubicBezTo>
                  <a:cubicBezTo>
                    <a:pt x="229" y="39091"/>
                    <a:pt x="0" y="43434"/>
                    <a:pt x="0" y="47320"/>
                  </a:cubicBezTo>
                  <a:cubicBezTo>
                    <a:pt x="0" y="43434"/>
                    <a:pt x="229" y="39091"/>
                    <a:pt x="686" y="34290"/>
                  </a:cubicBezTo>
                  <a:cubicBezTo>
                    <a:pt x="2286" y="17374"/>
                    <a:pt x="2972" y="7087"/>
                    <a:pt x="1372" y="0"/>
                  </a:cubicBezTo>
                  <a:close/>
                </a:path>
              </a:pathLst>
            </a:custGeom>
            <a:solidFill>
              <a:srgbClr val="FFFFFF"/>
            </a:solidFill>
            <a:ln w="2286" cap="flat">
              <a:noFill/>
              <a:prstDash val="solid"/>
              <a:miter/>
            </a:ln>
          </p:spPr>
          <p:txBody>
            <a:bodyPr rtlCol="0" anchor="ctr"/>
            <a:lstStyle/>
            <a:p>
              <a:endParaRPr lang="en-US"/>
            </a:p>
          </p:txBody>
        </p:sp>
        <p:sp>
          <p:nvSpPr>
            <p:cNvPr id="27" name="Freeform 685">
              <a:extLst>
                <a:ext uri="{FF2B5EF4-FFF2-40B4-BE49-F238E27FC236}">
                  <a16:creationId xmlns:a16="http://schemas.microsoft.com/office/drawing/2014/main" id="{BCF19488-CEBE-9EF7-4DA0-C3221E1723B4}"/>
                </a:ext>
              </a:extLst>
            </p:cNvPr>
            <p:cNvSpPr/>
            <p:nvPr/>
          </p:nvSpPr>
          <p:spPr>
            <a:xfrm>
              <a:off x="7615732" y="1242212"/>
              <a:ext cx="1828" cy="1371"/>
            </a:xfrm>
            <a:custGeom>
              <a:avLst/>
              <a:gdLst>
                <a:gd name="connsiteX0" fmla="*/ 1829 w 1828"/>
                <a:gd name="connsiteY0" fmla="*/ 1372 h 1371"/>
                <a:gd name="connsiteX1" fmla="*/ 0 w 1828"/>
                <a:gd name="connsiteY1" fmla="*/ 0 h 1371"/>
                <a:gd name="connsiteX2" fmla="*/ 1829 w 1828"/>
                <a:gd name="connsiteY2" fmla="*/ 1372 h 1371"/>
              </a:gdLst>
              <a:ahLst/>
              <a:cxnLst>
                <a:cxn ang="0">
                  <a:pos x="connsiteX0" y="connsiteY0"/>
                </a:cxn>
                <a:cxn ang="0">
                  <a:pos x="connsiteX1" y="connsiteY1"/>
                </a:cxn>
                <a:cxn ang="0">
                  <a:pos x="connsiteX2" y="connsiteY2"/>
                </a:cxn>
              </a:cxnLst>
              <a:rect l="l" t="t" r="r" b="b"/>
              <a:pathLst>
                <a:path w="1828" h="1371">
                  <a:moveTo>
                    <a:pt x="1829" y="1372"/>
                  </a:moveTo>
                  <a:cubicBezTo>
                    <a:pt x="1143" y="914"/>
                    <a:pt x="686" y="457"/>
                    <a:pt x="0" y="0"/>
                  </a:cubicBezTo>
                  <a:cubicBezTo>
                    <a:pt x="457" y="457"/>
                    <a:pt x="1143" y="914"/>
                    <a:pt x="1829" y="1372"/>
                  </a:cubicBezTo>
                  <a:close/>
                </a:path>
              </a:pathLst>
            </a:custGeom>
            <a:solidFill>
              <a:srgbClr val="FFFFFF"/>
            </a:solidFill>
            <a:ln w="2286" cap="flat">
              <a:noFill/>
              <a:prstDash val="solid"/>
              <a:miter/>
            </a:ln>
          </p:spPr>
          <p:txBody>
            <a:bodyPr rtlCol="0" anchor="ctr"/>
            <a:lstStyle/>
            <a:p>
              <a:endParaRPr lang="en-US"/>
            </a:p>
          </p:txBody>
        </p:sp>
        <p:sp>
          <p:nvSpPr>
            <p:cNvPr id="28" name="Freeform 686">
              <a:extLst>
                <a:ext uri="{FF2B5EF4-FFF2-40B4-BE49-F238E27FC236}">
                  <a16:creationId xmlns:a16="http://schemas.microsoft.com/office/drawing/2014/main" id="{48286700-DC45-A585-315E-12D6EECE8A8A}"/>
                </a:ext>
              </a:extLst>
            </p:cNvPr>
            <p:cNvSpPr/>
            <p:nvPr/>
          </p:nvSpPr>
          <p:spPr>
            <a:xfrm>
              <a:off x="7583271" y="1218666"/>
              <a:ext cx="3429" cy="2286"/>
            </a:xfrm>
            <a:custGeom>
              <a:avLst/>
              <a:gdLst>
                <a:gd name="connsiteX0" fmla="*/ 3429 w 3429"/>
                <a:gd name="connsiteY0" fmla="*/ 2286 h 2286"/>
                <a:gd name="connsiteX1" fmla="*/ 0 w 3429"/>
                <a:gd name="connsiteY1" fmla="*/ 0 h 2286"/>
                <a:gd name="connsiteX2" fmla="*/ 3429 w 3429"/>
                <a:gd name="connsiteY2" fmla="*/ 2286 h 2286"/>
              </a:gdLst>
              <a:ahLst/>
              <a:cxnLst>
                <a:cxn ang="0">
                  <a:pos x="connsiteX0" y="connsiteY0"/>
                </a:cxn>
                <a:cxn ang="0">
                  <a:pos x="connsiteX1" y="connsiteY1"/>
                </a:cxn>
                <a:cxn ang="0">
                  <a:pos x="connsiteX2" y="connsiteY2"/>
                </a:cxn>
              </a:cxnLst>
              <a:rect l="l" t="t" r="r" b="b"/>
              <a:pathLst>
                <a:path w="3429" h="2286">
                  <a:moveTo>
                    <a:pt x="3429" y="2286"/>
                  </a:moveTo>
                  <a:cubicBezTo>
                    <a:pt x="2286" y="1600"/>
                    <a:pt x="1143" y="914"/>
                    <a:pt x="0" y="0"/>
                  </a:cubicBezTo>
                  <a:cubicBezTo>
                    <a:pt x="1143" y="914"/>
                    <a:pt x="2286" y="1600"/>
                    <a:pt x="3429" y="2286"/>
                  </a:cubicBezTo>
                  <a:close/>
                </a:path>
              </a:pathLst>
            </a:custGeom>
            <a:solidFill>
              <a:srgbClr val="FFFFFF"/>
            </a:solidFill>
            <a:ln w="2286" cap="flat">
              <a:noFill/>
              <a:prstDash val="solid"/>
              <a:miter/>
            </a:ln>
          </p:spPr>
          <p:txBody>
            <a:bodyPr rtlCol="0" anchor="ctr"/>
            <a:lstStyle/>
            <a:p>
              <a:endParaRPr lang="en-US"/>
            </a:p>
          </p:txBody>
        </p:sp>
        <p:sp>
          <p:nvSpPr>
            <p:cNvPr id="29" name="Freeform 687">
              <a:extLst>
                <a:ext uri="{FF2B5EF4-FFF2-40B4-BE49-F238E27FC236}">
                  <a16:creationId xmlns:a16="http://schemas.microsoft.com/office/drawing/2014/main" id="{51AF35C3-3AEA-2854-BB87-066E459E9AEA}"/>
                </a:ext>
              </a:extLst>
            </p:cNvPr>
            <p:cNvSpPr/>
            <p:nvPr/>
          </p:nvSpPr>
          <p:spPr>
            <a:xfrm>
              <a:off x="7590815" y="1223695"/>
              <a:ext cx="3200" cy="2057"/>
            </a:xfrm>
            <a:custGeom>
              <a:avLst/>
              <a:gdLst>
                <a:gd name="connsiteX0" fmla="*/ 3201 w 3200"/>
                <a:gd name="connsiteY0" fmla="*/ 2057 h 2057"/>
                <a:gd name="connsiteX1" fmla="*/ 0 w 3200"/>
                <a:gd name="connsiteY1" fmla="*/ 0 h 2057"/>
                <a:gd name="connsiteX2" fmla="*/ 3201 w 3200"/>
                <a:gd name="connsiteY2" fmla="*/ 2057 h 2057"/>
              </a:gdLst>
              <a:ahLst/>
              <a:cxnLst>
                <a:cxn ang="0">
                  <a:pos x="connsiteX0" y="connsiteY0"/>
                </a:cxn>
                <a:cxn ang="0">
                  <a:pos x="connsiteX1" y="connsiteY1"/>
                </a:cxn>
                <a:cxn ang="0">
                  <a:pos x="connsiteX2" y="connsiteY2"/>
                </a:cxn>
              </a:cxnLst>
              <a:rect l="l" t="t" r="r" b="b"/>
              <a:pathLst>
                <a:path w="3200" h="2057">
                  <a:moveTo>
                    <a:pt x="3201" y="2057"/>
                  </a:moveTo>
                  <a:cubicBezTo>
                    <a:pt x="2058" y="1372"/>
                    <a:pt x="1143" y="686"/>
                    <a:pt x="0" y="0"/>
                  </a:cubicBezTo>
                  <a:cubicBezTo>
                    <a:pt x="915" y="686"/>
                    <a:pt x="2058" y="1372"/>
                    <a:pt x="3201" y="2057"/>
                  </a:cubicBezTo>
                  <a:close/>
                </a:path>
              </a:pathLst>
            </a:custGeom>
            <a:solidFill>
              <a:srgbClr val="FFFFFF"/>
            </a:solidFill>
            <a:ln w="2286" cap="flat">
              <a:noFill/>
              <a:prstDash val="solid"/>
              <a:miter/>
            </a:ln>
          </p:spPr>
          <p:txBody>
            <a:bodyPr rtlCol="0" anchor="ctr"/>
            <a:lstStyle/>
            <a:p>
              <a:endParaRPr lang="en-US"/>
            </a:p>
          </p:txBody>
        </p:sp>
        <p:sp>
          <p:nvSpPr>
            <p:cNvPr id="30" name="Freeform 688">
              <a:extLst>
                <a:ext uri="{FF2B5EF4-FFF2-40B4-BE49-F238E27FC236}">
                  <a16:creationId xmlns:a16="http://schemas.microsoft.com/office/drawing/2014/main" id="{CBB04465-980F-EB7C-00F9-A8637AE76748}"/>
                </a:ext>
              </a:extLst>
            </p:cNvPr>
            <p:cNvSpPr/>
            <p:nvPr/>
          </p:nvSpPr>
          <p:spPr>
            <a:xfrm>
              <a:off x="7877479" y="2040940"/>
              <a:ext cx="1828" cy="3886"/>
            </a:xfrm>
            <a:custGeom>
              <a:avLst/>
              <a:gdLst>
                <a:gd name="connsiteX0" fmla="*/ 1829 w 1828"/>
                <a:gd name="connsiteY0" fmla="*/ 0 h 3886"/>
                <a:gd name="connsiteX1" fmla="*/ 0 w 1828"/>
                <a:gd name="connsiteY1" fmla="*/ 3886 h 3886"/>
                <a:gd name="connsiteX2" fmla="*/ 1829 w 1828"/>
                <a:gd name="connsiteY2" fmla="*/ 0 h 3886"/>
              </a:gdLst>
              <a:ahLst/>
              <a:cxnLst>
                <a:cxn ang="0">
                  <a:pos x="connsiteX0" y="connsiteY0"/>
                </a:cxn>
                <a:cxn ang="0">
                  <a:pos x="connsiteX1" y="connsiteY1"/>
                </a:cxn>
                <a:cxn ang="0">
                  <a:pos x="connsiteX2" y="connsiteY2"/>
                </a:cxn>
              </a:cxnLst>
              <a:rect l="l" t="t" r="r" b="b"/>
              <a:pathLst>
                <a:path w="1828" h="3886">
                  <a:moveTo>
                    <a:pt x="1829" y="0"/>
                  </a:moveTo>
                  <a:cubicBezTo>
                    <a:pt x="1371" y="1372"/>
                    <a:pt x="686" y="2743"/>
                    <a:pt x="0" y="3886"/>
                  </a:cubicBezTo>
                  <a:cubicBezTo>
                    <a:pt x="914" y="2743"/>
                    <a:pt x="1371" y="1372"/>
                    <a:pt x="1829" y="0"/>
                  </a:cubicBezTo>
                  <a:close/>
                </a:path>
              </a:pathLst>
            </a:custGeom>
            <a:solidFill>
              <a:srgbClr val="FFFFFF"/>
            </a:solidFill>
            <a:ln w="2286" cap="flat">
              <a:noFill/>
              <a:prstDash val="solid"/>
              <a:miter/>
            </a:ln>
          </p:spPr>
          <p:txBody>
            <a:bodyPr rtlCol="0" anchor="ctr"/>
            <a:lstStyle/>
            <a:p>
              <a:endParaRPr lang="en-US"/>
            </a:p>
          </p:txBody>
        </p:sp>
        <p:sp>
          <p:nvSpPr>
            <p:cNvPr id="31" name="Freeform 689">
              <a:extLst>
                <a:ext uri="{FF2B5EF4-FFF2-40B4-BE49-F238E27FC236}">
                  <a16:creationId xmlns:a16="http://schemas.microsoft.com/office/drawing/2014/main" id="{DB096E15-EBA2-AEFB-4DF3-A1160DCD1606}"/>
                </a:ext>
              </a:extLst>
            </p:cNvPr>
            <p:cNvSpPr/>
            <p:nvPr/>
          </p:nvSpPr>
          <p:spPr>
            <a:xfrm>
              <a:off x="6738137" y="1874291"/>
              <a:ext cx="18973" cy="18059"/>
            </a:xfrm>
            <a:custGeom>
              <a:avLst/>
              <a:gdLst>
                <a:gd name="connsiteX0" fmla="*/ 18974 w 18973"/>
                <a:gd name="connsiteY0" fmla="*/ 0 h 18059"/>
                <a:gd name="connsiteX1" fmla="*/ 0 w 18973"/>
                <a:gd name="connsiteY1" fmla="*/ 18059 h 18059"/>
                <a:gd name="connsiteX2" fmla="*/ 18974 w 18973"/>
                <a:gd name="connsiteY2" fmla="*/ 0 h 18059"/>
              </a:gdLst>
              <a:ahLst/>
              <a:cxnLst>
                <a:cxn ang="0">
                  <a:pos x="connsiteX0" y="connsiteY0"/>
                </a:cxn>
                <a:cxn ang="0">
                  <a:pos x="connsiteX1" y="connsiteY1"/>
                </a:cxn>
                <a:cxn ang="0">
                  <a:pos x="connsiteX2" y="connsiteY2"/>
                </a:cxn>
              </a:cxnLst>
              <a:rect l="l" t="t" r="r" b="b"/>
              <a:pathLst>
                <a:path w="18973" h="18059">
                  <a:moveTo>
                    <a:pt x="18974" y="0"/>
                  </a:moveTo>
                  <a:cubicBezTo>
                    <a:pt x="12345" y="5715"/>
                    <a:pt x="6173" y="11887"/>
                    <a:pt x="0" y="18059"/>
                  </a:cubicBezTo>
                  <a:cubicBezTo>
                    <a:pt x="6173" y="11659"/>
                    <a:pt x="12573" y="5715"/>
                    <a:pt x="18974" y="0"/>
                  </a:cubicBezTo>
                  <a:close/>
                </a:path>
              </a:pathLst>
            </a:custGeom>
            <a:solidFill>
              <a:srgbClr val="FFFFFF"/>
            </a:solidFill>
            <a:ln w="2286" cap="flat">
              <a:noFill/>
              <a:prstDash val="solid"/>
              <a:miter/>
            </a:ln>
          </p:spPr>
          <p:txBody>
            <a:bodyPr rtlCol="0" anchor="ctr"/>
            <a:lstStyle/>
            <a:p>
              <a:endParaRPr lang="en-US"/>
            </a:p>
          </p:txBody>
        </p:sp>
        <p:sp>
          <p:nvSpPr>
            <p:cNvPr id="32" name="Freeform 690">
              <a:extLst>
                <a:ext uri="{FF2B5EF4-FFF2-40B4-BE49-F238E27FC236}">
                  <a16:creationId xmlns:a16="http://schemas.microsoft.com/office/drawing/2014/main" id="{AF158814-D499-84F2-74E6-50D1C6D83348}"/>
                </a:ext>
              </a:extLst>
            </p:cNvPr>
            <p:cNvSpPr/>
            <p:nvPr/>
          </p:nvSpPr>
          <p:spPr>
            <a:xfrm>
              <a:off x="6773570" y="2016709"/>
              <a:ext cx="63322" cy="68580"/>
            </a:xfrm>
            <a:custGeom>
              <a:avLst/>
              <a:gdLst>
                <a:gd name="connsiteX0" fmla="*/ 0 w 63322"/>
                <a:gd name="connsiteY0" fmla="*/ 0 h 68580"/>
                <a:gd name="connsiteX1" fmla="*/ 49607 w 63322"/>
                <a:gd name="connsiteY1" fmla="*/ 56464 h 68580"/>
                <a:gd name="connsiteX2" fmla="*/ 63323 w 63322"/>
                <a:gd name="connsiteY2" fmla="*/ 68580 h 68580"/>
                <a:gd name="connsiteX3" fmla="*/ 49607 w 63322"/>
                <a:gd name="connsiteY3" fmla="*/ 56464 h 68580"/>
                <a:gd name="connsiteX4" fmla="*/ 0 w 63322"/>
                <a:gd name="connsiteY4" fmla="*/ 0 h 68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22" h="68580">
                  <a:moveTo>
                    <a:pt x="0" y="0"/>
                  </a:moveTo>
                  <a:cubicBezTo>
                    <a:pt x="14859" y="20117"/>
                    <a:pt x="31319" y="39091"/>
                    <a:pt x="49607" y="56464"/>
                  </a:cubicBezTo>
                  <a:cubicBezTo>
                    <a:pt x="54636" y="61265"/>
                    <a:pt x="58979" y="65380"/>
                    <a:pt x="63323" y="68580"/>
                  </a:cubicBezTo>
                  <a:cubicBezTo>
                    <a:pt x="59208" y="65151"/>
                    <a:pt x="54636" y="61265"/>
                    <a:pt x="49607" y="56464"/>
                  </a:cubicBezTo>
                  <a:cubicBezTo>
                    <a:pt x="31319" y="38862"/>
                    <a:pt x="14859" y="19888"/>
                    <a:pt x="0" y="0"/>
                  </a:cubicBezTo>
                  <a:close/>
                </a:path>
              </a:pathLst>
            </a:custGeom>
            <a:solidFill>
              <a:srgbClr val="FFFFFF"/>
            </a:solidFill>
            <a:ln w="2286" cap="flat">
              <a:noFill/>
              <a:prstDash val="solid"/>
              <a:miter/>
            </a:ln>
          </p:spPr>
          <p:txBody>
            <a:bodyPr rtlCol="0" anchor="ctr"/>
            <a:lstStyle/>
            <a:p>
              <a:endParaRPr lang="en-US"/>
            </a:p>
          </p:txBody>
        </p:sp>
        <p:sp>
          <p:nvSpPr>
            <p:cNvPr id="33" name="Freeform 691">
              <a:extLst>
                <a:ext uri="{FF2B5EF4-FFF2-40B4-BE49-F238E27FC236}">
                  <a16:creationId xmlns:a16="http://schemas.microsoft.com/office/drawing/2014/main" id="{676667CF-9832-FF61-E15B-D4A03B6CF4FB}"/>
                </a:ext>
              </a:extLst>
            </p:cNvPr>
            <p:cNvSpPr/>
            <p:nvPr/>
          </p:nvSpPr>
          <p:spPr>
            <a:xfrm>
              <a:off x="7880223" y="2034997"/>
              <a:ext cx="914" cy="4114"/>
            </a:xfrm>
            <a:custGeom>
              <a:avLst/>
              <a:gdLst>
                <a:gd name="connsiteX0" fmla="*/ 914 w 914"/>
                <a:gd name="connsiteY0" fmla="*/ 0 h 4114"/>
                <a:gd name="connsiteX1" fmla="*/ 0 w 914"/>
                <a:gd name="connsiteY1" fmla="*/ 4115 h 4114"/>
                <a:gd name="connsiteX2" fmla="*/ 914 w 914"/>
                <a:gd name="connsiteY2" fmla="*/ 0 h 4114"/>
              </a:gdLst>
              <a:ahLst/>
              <a:cxnLst>
                <a:cxn ang="0">
                  <a:pos x="connsiteX0" y="connsiteY0"/>
                </a:cxn>
                <a:cxn ang="0">
                  <a:pos x="connsiteX1" y="connsiteY1"/>
                </a:cxn>
                <a:cxn ang="0">
                  <a:pos x="connsiteX2" y="connsiteY2"/>
                </a:cxn>
              </a:cxnLst>
              <a:rect l="l" t="t" r="r" b="b"/>
              <a:pathLst>
                <a:path w="914" h="4114">
                  <a:moveTo>
                    <a:pt x="914" y="0"/>
                  </a:moveTo>
                  <a:cubicBezTo>
                    <a:pt x="686" y="1372"/>
                    <a:pt x="457" y="2743"/>
                    <a:pt x="0" y="4115"/>
                  </a:cubicBezTo>
                  <a:cubicBezTo>
                    <a:pt x="229" y="2743"/>
                    <a:pt x="457" y="1372"/>
                    <a:pt x="914" y="0"/>
                  </a:cubicBezTo>
                  <a:close/>
                </a:path>
              </a:pathLst>
            </a:custGeom>
            <a:solidFill>
              <a:srgbClr val="FFFFFF"/>
            </a:solidFill>
            <a:ln w="2286" cap="flat">
              <a:noFill/>
              <a:prstDash val="solid"/>
              <a:miter/>
            </a:ln>
          </p:spPr>
          <p:txBody>
            <a:bodyPr rtlCol="0" anchor="ctr"/>
            <a:lstStyle/>
            <a:p>
              <a:endParaRPr lang="en-US"/>
            </a:p>
          </p:txBody>
        </p:sp>
        <p:sp>
          <p:nvSpPr>
            <p:cNvPr id="34" name="Freeform 692">
              <a:extLst>
                <a:ext uri="{FF2B5EF4-FFF2-40B4-BE49-F238E27FC236}">
                  <a16:creationId xmlns:a16="http://schemas.microsoft.com/office/drawing/2014/main" id="{6DD67041-1ED3-A85C-3BBB-C35154D4445D}"/>
                </a:ext>
              </a:extLst>
            </p:cNvPr>
            <p:cNvSpPr/>
            <p:nvPr/>
          </p:nvSpPr>
          <p:spPr>
            <a:xfrm>
              <a:off x="7968005" y="1746732"/>
              <a:ext cx="6629" cy="10972"/>
            </a:xfrm>
            <a:custGeom>
              <a:avLst/>
              <a:gdLst>
                <a:gd name="connsiteX0" fmla="*/ 6630 w 6629"/>
                <a:gd name="connsiteY0" fmla="*/ 0 h 10972"/>
                <a:gd name="connsiteX1" fmla="*/ 0 w 6629"/>
                <a:gd name="connsiteY1" fmla="*/ 10973 h 10972"/>
                <a:gd name="connsiteX2" fmla="*/ 6630 w 6629"/>
                <a:gd name="connsiteY2" fmla="*/ 0 h 10972"/>
              </a:gdLst>
              <a:ahLst/>
              <a:cxnLst>
                <a:cxn ang="0">
                  <a:pos x="connsiteX0" y="connsiteY0"/>
                </a:cxn>
                <a:cxn ang="0">
                  <a:pos x="connsiteX1" y="connsiteY1"/>
                </a:cxn>
                <a:cxn ang="0">
                  <a:pos x="connsiteX2" y="connsiteY2"/>
                </a:cxn>
              </a:cxnLst>
              <a:rect l="l" t="t" r="r" b="b"/>
              <a:pathLst>
                <a:path w="6629" h="10972">
                  <a:moveTo>
                    <a:pt x="6630" y="0"/>
                  </a:moveTo>
                  <a:cubicBezTo>
                    <a:pt x="3658" y="2515"/>
                    <a:pt x="1372" y="6172"/>
                    <a:pt x="0" y="10973"/>
                  </a:cubicBezTo>
                  <a:cubicBezTo>
                    <a:pt x="1372" y="6172"/>
                    <a:pt x="3429" y="2515"/>
                    <a:pt x="6630" y="0"/>
                  </a:cubicBezTo>
                  <a:close/>
                </a:path>
              </a:pathLst>
            </a:custGeom>
            <a:solidFill>
              <a:srgbClr val="FFFFFF"/>
            </a:solidFill>
            <a:ln w="2286" cap="flat">
              <a:noFill/>
              <a:prstDash val="solid"/>
              <a:miter/>
            </a:ln>
          </p:spPr>
          <p:txBody>
            <a:bodyPr rtlCol="0" anchor="ctr"/>
            <a:lstStyle/>
            <a:p>
              <a:endParaRPr lang="en-US"/>
            </a:p>
          </p:txBody>
        </p:sp>
        <p:sp>
          <p:nvSpPr>
            <p:cNvPr id="35" name="Freeform 693">
              <a:extLst>
                <a:ext uri="{FF2B5EF4-FFF2-40B4-BE49-F238E27FC236}">
                  <a16:creationId xmlns:a16="http://schemas.microsoft.com/office/drawing/2014/main" id="{DD56E1E4-B920-6840-4C4A-93EE7B532300}"/>
                </a:ext>
              </a:extLst>
            </p:cNvPr>
            <p:cNvSpPr/>
            <p:nvPr/>
          </p:nvSpPr>
          <p:spPr>
            <a:xfrm>
              <a:off x="6630898" y="861124"/>
              <a:ext cx="1334385" cy="1168385"/>
            </a:xfrm>
            <a:custGeom>
              <a:avLst/>
              <a:gdLst>
                <a:gd name="connsiteX0" fmla="*/ 146329 w 1334385"/>
                <a:gd name="connsiteY0" fmla="*/ 922412 h 1168385"/>
                <a:gd name="connsiteX1" fmla="*/ 157302 w 1334385"/>
                <a:gd name="connsiteY1" fmla="*/ 932014 h 1168385"/>
                <a:gd name="connsiteX2" fmla="*/ 266344 w 1334385"/>
                <a:gd name="connsiteY2" fmla="*/ 1026883 h 1168385"/>
                <a:gd name="connsiteX3" fmla="*/ 373786 w 1334385"/>
                <a:gd name="connsiteY3" fmla="*/ 1093634 h 1168385"/>
                <a:gd name="connsiteX4" fmla="*/ 495402 w 1334385"/>
                <a:gd name="connsiteY4" fmla="*/ 1139125 h 1168385"/>
                <a:gd name="connsiteX5" fmla="*/ 533806 w 1334385"/>
                <a:gd name="connsiteY5" fmla="*/ 1154670 h 1168385"/>
                <a:gd name="connsiteX6" fmla="*/ 550494 w 1334385"/>
                <a:gd name="connsiteY6" fmla="*/ 1160156 h 1168385"/>
                <a:gd name="connsiteX7" fmla="*/ 528777 w 1334385"/>
                <a:gd name="connsiteY7" fmla="*/ 1047228 h 1168385"/>
                <a:gd name="connsiteX8" fmla="*/ 524205 w 1334385"/>
                <a:gd name="connsiteY8" fmla="*/ 1032826 h 1168385"/>
                <a:gd name="connsiteX9" fmla="*/ 467055 w 1334385"/>
                <a:gd name="connsiteY9" fmla="*/ 1000365 h 1168385"/>
                <a:gd name="connsiteX10" fmla="*/ 430479 w 1334385"/>
                <a:gd name="connsiteY10" fmla="*/ 977505 h 1168385"/>
                <a:gd name="connsiteX11" fmla="*/ 396646 w 1334385"/>
                <a:gd name="connsiteY11" fmla="*/ 936357 h 1168385"/>
                <a:gd name="connsiteX12" fmla="*/ 326466 w 1334385"/>
                <a:gd name="connsiteY12" fmla="*/ 768565 h 1168385"/>
                <a:gd name="connsiteX13" fmla="*/ 327609 w 1334385"/>
                <a:gd name="connsiteY13" fmla="*/ 650150 h 1168385"/>
                <a:gd name="connsiteX14" fmla="*/ 330124 w 1334385"/>
                <a:gd name="connsiteY14" fmla="*/ 501560 h 1168385"/>
                <a:gd name="connsiteX15" fmla="*/ 347040 w 1334385"/>
                <a:gd name="connsiteY15" fmla="*/ 437552 h 1168385"/>
                <a:gd name="connsiteX16" fmla="*/ 391846 w 1334385"/>
                <a:gd name="connsiteY16" fmla="*/ 362799 h 1168385"/>
                <a:gd name="connsiteX17" fmla="*/ 463855 w 1334385"/>
                <a:gd name="connsiteY17" fmla="*/ 291476 h 1168385"/>
                <a:gd name="connsiteX18" fmla="*/ 546608 w 1334385"/>
                <a:gd name="connsiteY18" fmla="*/ 241870 h 1168385"/>
                <a:gd name="connsiteX19" fmla="*/ 643306 w 1334385"/>
                <a:gd name="connsiteY19" fmla="*/ 216724 h 1168385"/>
                <a:gd name="connsiteX20" fmla="*/ 1057072 w 1334385"/>
                <a:gd name="connsiteY20" fmla="*/ 466127 h 1168385"/>
                <a:gd name="connsiteX21" fmla="*/ 1081989 w 1334385"/>
                <a:gd name="connsiteY21" fmla="*/ 518933 h 1168385"/>
                <a:gd name="connsiteX22" fmla="*/ 1105307 w 1334385"/>
                <a:gd name="connsiteY22" fmla="*/ 630719 h 1168385"/>
                <a:gd name="connsiteX23" fmla="*/ 1100963 w 1334385"/>
                <a:gd name="connsiteY23" fmla="*/ 770393 h 1168385"/>
                <a:gd name="connsiteX24" fmla="*/ 949858 w 1334385"/>
                <a:gd name="connsiteY24" fmla="*/ 1007452 h 1168385"/>
                <a:gd name="connsiteX25" fmla="*/ 878535 w 1334385"/>
                <a:gd name="connsiteY25" fmla="*/ 1039913 h 1168385"/>
                <a:gd name="connsiteX26" fmla="*/ 857504 w 1334385"/>
                <a:gd name="connsiteY26" fmla="*/ 1055915 h 1168385"/>
                <a:gd name="connsiteX27" fmla="*/ 813841 w 1334385"/>
                <a:gd name="connsiteY27" fmla="*/ 1158556 h 1168385"/>
                <a:gd name="connsiteX28" fmla="*/ 809955 w 1334385"/>
                <a:gd name="connsiteY28" fmla="*/ 1168386 h 1168385"/>
                <a:gd name="connsiteX29" fmla="*/ 844474 w 1334385"/>
                <a:gd name="connsiteY29" fmla="*/ 1161757 h 1168385"/>
                <a:gd name="connsiteX30" fmla="*/ 1127481 w 1334385"/>
                <a:gd name="connsiteY30" fmla="*/ 1026654 h 1168385"/>
                <a:gd name="connsiteX31" fmla="*/ 1294816 w 1334385"/>
                <a:gd name="connsiteY31" fmla="*/ 766964 h 1168385"/>
                <a:gd name="connsiteX32" fmla="*/ 1332306 w 1334385"/>
                <a:gd name="connsiteY32" fmla="*/ 579741 h 1168385"/>
                <a:gd name="connsiteX33" fmla="*/ 1331163 w 1334385"/>
                <a:gd name="connsiteY33" fmla="*/ 498131 h 1168385"/>
                <a:gd name="connsiteX34" fmla="*/ 1300760 w 1334385"/>
                <a:gd name="connsiteY34" fmla="*/ 429779 h 1168385"/>
                <a:gd name="connsiteX35" fmla="*/ 1299845 w 1334385"/>
                <a:gd name="connsiteY35" fmla="*/ 389774 h 1168385"/>
                <a:gd name="connsiteX36" fmla="*/ 1329792 w 1334385"/>
                <a:gd name="connsiteY36" fmla="*/ 345426 h 1168385"/>
                <a:gd name="connsiteX37" fmla="*/ 1332764 w 1334385"/>
                <a:gd name="connsiteY37" fmla="*/ 327595 h 1168385"/>
                <a:gd name="connsiteX38" fmla="*/ 1235609 w 1334385"/>
                <a:gd name="connsiteY38" fmla="*/ 206437 h 1168385"/>
                <a:gd name="connsiteX39" fmla="*/ 1165428 w 1334385"/>
                <a:gd name="connsiteY39" fmla="*/ 201636 h 1168385"/>
                <a:gd name="connsiteX40" fmla="*/ 1099363 w 1334385"/>
                <a:gd name="connsiteY40" fmla="*/ 206666 h 1168385"/>
                <a:gd name="connsiteX41" fmla="*/ 984834 w 1334385"/>
                <a:gd name="connsiteY41" fmla="*/ 139000 h 1168385"/>
                <a:gd name="connsiteX42" fmla="*/ 959460 w 1334385"/>
                <a:gd name="connsiteY42" fmla="*/ 97395 h 1168385"/>
                <a:gd name="connsiteX43" fmla="*/ 941172 w 1334385"/>
                <a:gd name="connsiteY43" fmla="*/ 35444 h 1168385"/>
                <a:gd name="connsiteX44" fmla="*/ 766978 w 1334385"/>
                <a:gd name="connsiteY44" fmla="*/ 468 h 1168385"/>
                <a:gd name="connsiteX45" fmla="*/ 696341 w 1334385"/>
                <a:gd name="connsiteY45" fmla="*/ 78650 h 1168385"/>
                <a:gd name="connsiteX46" fmla="*/ 634390 w 1334385"/>
                <a:gd name="connsiteY46" fmla="*/ 80707 h 1168385"/>
                <a:gd name="connsiteX47" fmla="*/ 502488 w 1334385"/>
                <a:gd name="connsiteY47" fmla="*/ 102653 h 1168385"/>
                <a:gd name="connsiteX48" fmla="*/ 449682 w 1334385"/>
                <a:gd name="connsiteY48" fmla="*/ 89165 h 1168385"/>
                <a:gd name="connsiteX49" fmla="*/ 435508 w 1334385"/>
                <a:gd name="connsiteY49" fmla="*/ 76364 h 1168385"/>
                <a:gd name="connsiteX50" fmla="*/ 363042 w 1334385"/>
                <a:gd name="connsiteY50" fmla="*/ 71792 h 1168385"/>
                <a:gd name="connsiteX51" fmla="*/ 230911 w 1334385"/>
                <a:gd name="connsiteY51" fmla="*/ 166432 h 1168385"/>
                <a:gd name="connsiteX52" fmla="*/ 222225 w 1334385"/>
                <a:gd name="connsiteY52" fmla="*/ 181748 h 1168385"/>
                <a:gd name="connsiteX53" fmla="*/ 245542 w 1334385"/>
                <a:gd name="connsiteY53" fmla="*/ 292162 h 1168385"/>
                <a:gd name="connsiteX54" fmla="*/ 227254 w 1334385"/>
                <a:gd name="connsiteY54" fmla="*/ 309993 h 1168385"/>
                <a:gd name="connsiteX55" fmla="*/ 128499 w 1334385"/>
                <a:gd name="connsiteY55" fmla="*/ 441895 h 1168385"/>
                <a:gd name="connsiteX56" fmla="*/ 83922 w 1334385"/>
                <a:gd name="connsiteY56" fmla="*/ 456068 h 1168385"/>
                <a:gd name="connsiteX57" fmla="*/ 39116 w 1334385"/>
                <a:gd name="connsiteY57" fmla="*/ 492873 h 1168385"/>
                <a:gd name="connsiteX58" fmla="*/ 711 w 1334385"/>
                <a:gd name="connsiteY58" fmla="*/ 676667 h 1168385"/>
                <a:gd name="connsiteX59" fmla="*/ 25 w 1334385"/>
                <a:gd name="connsiteY59" fmla="*/ 692669 h 1168385"/>
                <a:gd name="connsiteX60" fmla="*/ 25171 w 1334385"/>
                <a:gd name="connsiteY60" fmla="*/ 731989 h 1168385"/>
                <a:gd name="connsiteX61" fmla="*/ 81178 w 1334385"/>
                <a:gd name="connsiteY61" fmla="*/ 761935 h 1168385"/>
                <a:gd name="connsiteX62" fmla="*/ 97180 w 1334385"/>
                <a:gd name="connsiteY62" fmla="*/ 783652 h 1168385"/>
                <a:gd name="connsiteX63" fmla="*/ 142900 w 1334385"/>
                <a:gd name="connsiteY63" fmla="*/ 924470 h 1168385"/>
                <a:gd name="connsiteX64" fmla="*/ 139471 w 1334385"/>
                <a:gd name="connsiteY64" fmla="*/ 916012 h 1168385"/>
                <a:gd name="connsiteX65" fmla="*/ 146329 w 1334385"/>
                <a:gd name="connsiteY65" fmla="*/ 922412 h 116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334385" h="1168385">
                  <a:moveTo>
                    <a:pt x="146329" y="922412"/>
                  </a:moveTo>
                  <a:cubicBezTo>
                    <a:pt x="149987" y="925613"/>
                    <a:pt x="153645" y="928813"/>
                    <a:pt x="157302" y="932014"/>
                  </a:cubicBezTo>
                  <a:cubicBezTo>
                    <a:pt x="188392" y="968818"/>
                    <a:pt x="225654" y="1000365"/>
                    <a:pt x="266344" y="1026883"/>
                  </a:cubicBezTo>
                  <a:cubicBezTo>
                    <a:pt x="299491" y="1052943"/>
                    <a:pt x="334467" y="1076260"/>
                    <a:pt x="373786" y="1093634"/>
                  </a:cubicBezTo>
                  <a:cubicBezTo>
                    <a:pt x="413334" y="1111007"/>
                    <a:pt x="453568" y="1128381"/>
                    <a:pt x="495402" y="1139125"/>
                  </a:cubicBezTo>
                  <a:cubicBezTo>
                    <a:pt x="507975" y="1144840"/>
                    <a:pt x="520776" y="1150098"/>
                    <a:pt x="533806" y="1154670"/>
                  </a:cubicBezTo>
                  <a:cubicBezTo>
                    <a:pt x="539293" y="1156727"/>
                    <a:pt x="544779" y="1158556"/>
                    <a:pt x="550494" y="1160156"/>
                  </a:cubicBezTo>
                  <a:cubicBezTo>
                    <a:pt x="541122" y="1123123"/>
                    <a:pt x="532435" y="1085633"/>
                    <a:pt x="528777" y="1047228"/>
                  </a:cubicBezTo>
                  <a:cubicBezTo>
                    <a:pt x="528320" y="1041970"/>
                    <a:pt x="529463" y="1034884"/>
                    <a:pt x="524205" y="1032826"/>
                  </a:cubicBezTo>
                  <a:cubicBezTo>
                    <a:pt x="503860" y="1024139"/>
                    <a:pt x="489229" y="1004937"/>
                    <a:pt x="467055" y="1000365"/>
                  </a:cubicBezTo>
                  <a:cubicBezTo>
                    <a:pt x="451282" y="997165"/>
                    <a:pt x="437566" y="990307"/>
                    <a:pt x="430479" y="977505"/>
                  </a:cubicBezTo>
                  <a:cubicBezTo>
                    <a:pt x="421564" y="961274"/>
                    <a:pt x="408076" y="949844"/>
                    <a:pt x="396646" y="936357"/>
                  </a:cubicBezTo>
                  <a:cubicBezTo>
                    <a:pt x="356641" y="887665"/>
                    <a:pt x="332638" y="832115"/>
                    <a:pt x="326466" y="768565"/>
                  </a:cubicBezTo>
                  <a:cubicBezTo>
                    <a:pt x="322580" y="728560"/>
                    <a:pt x="322580" y="688783"/>
                    <a:pt x="327609" y="650150"/>
                  </a:cubicBezTo>
                  <a:cubicBezTo>
                    <a:pt x="327381" y="600544"/>
                    <a:pt x="325095" y="550937"/>
                    <a:pt x="330124" y="501560"/>
                  </a:cubicBezTo>
                  <a:cubicBezTo>
                    <a:pt x="333781" y="479614"/>
                    <a:pt x="339268" y="458354"/>
                    <a:pt x="347040" y="437552"/>
                  </a:cubicBezTo>
                  <a:cubicBezTo>
                    <a:pt x="359385" y="411263"/>
                    <a:pt x="374701" y="386345"/>
                    <a:pt x="391846" y="362799"/>
                  </a:cubicBezTo>
                  <a:cubicBezTo>
                    <a:pt x="413334" y="336510"/>
                    <a:pt x="437566" y="312736"/>
                    <a:pt x="463855" y="291476"/>
                  </a:cubicBezTo>
                  <a:cubicBezTo>
                    <a:pt x="489915" y="272274"/>
                    <a:pt x="517347" y="255586"/>
                    <a:pt x="546608" y="241870"/>
                  </a:cubicBezTo>
                  <a:cubicBezTo>
                    <a:pt x="577926" y="229983"/>
                    <a:pt x="610159" y="221982"/>
                    <a:pt x="643306" y="216724"/>
                  </a:cubicBezTo>
                  <a:cubicBezTo>
                    <a:pt x="962203" y="189063"/>
                    <a:pt x="1053186" y="452411"/>
                    <a:pt x="1057072" y="466127"/>
                  </a:cubicBezTo>
                  <a:cubicBezTo>
                    <a:pt x="1066673" y="482586"/>
                    <a:pt x="1074903" y="499959"/>
                    <a:pt x="1081989" y="518933"/>
                  </a:cubicBezTo>
                  <a:cubicBezTo>
                    <a:pt x="1095477" y="554595"/>
                    <a:pt x="1103249" y="592314"/>
                    <a:pt x="1105307" y="630719"/>
                  </a:cubicBezTo>
                  <a:cubicBezTo>
                    <a:pt x="1107821" y="677353"/>
                    <a:pt x="1112393" y="723988"/>
                    <a:pt x="1100963" y="770393"/>
                  </a:cubicBezTo>
                  <a:cubicBezTo>
                    <a:pt x="1077189" y="866405"/>
                    <a:pt x="1027354" y="946187"/>
                    <a:pt x="949858" y="1007452"/>
                  </a:cubicBezTo>
                  <a:cubicBezTo>
                    <a:pt x="929513" y="1023682"/>
                    <a:pt x="905510" y="1036712"/>
                    <a:pt x="878535" y="1039913"/>
                  </a:cubicBezTo>
                  <a:cubicBezTo>
                    <a:pt x="867334" y="1041284"/>
                    <a:pt x="861619" y="1045856"/>
                    <a:pt x="857504" y="1055915"/>
                  </a:cubicBezTo>
                  <a:cubicBezTo>
                    <a:pt x="843331" y="1090205"/>
                    <a:pt x="827100" y="1123809"/>
                    <a:pt x="813841" y="1158556"/>
                  </a:cubicBezTo>
                  <a:cubicBezTo>
                    <a:pt x="812470" y="1161757"/>
                    <a:pt x="811327" y="1165186"/>
                    <a:pt x="809955" y="1168386"/>
                  </a:cubicBezTo>
                  <a:cubicBezTo>
                    <a:pt x="821614" y="1166329"/>
                    <a:pt x="833044" y="1164043"/>
                    <a:pt x="844474" y="1161757"/>
                  </a:cubicBezTo>
                  <a:cubicBezTo>
                    <a:pt x="948258" y="1139582"/>
                    <a:pt x="1045185" y="1093405"/>
                    <a:pt x="1127481" y="1026654"/>
                  </a:cubicBezTo>
                  <a:cubicBezTo>
                    <a:pt x="1210234" y="959674"/>
                    <a:pt x="1260755" y="866177"/>
                    <a:pt x="1294816" y="766964"/>
                  </a:cubicBezTo>
                  <a:cubicBezTo>
                    <a:pt x="1315619" y="706843"/>
                    <a:pt x="1328192" y="643292"/>
                    <a:pt x="1332306" y="579741"/>
                  </a:cubicBezTo>
                  <a:cubicBezTo>
                    <a:pt x="1334135" y="552995"/>
                    <a:pt x="1333907" y="525334"/>
                    <a:pt x="1331163" y="498131"/>
                  </a:cubicBezTo>
                  <a:cubicBezTo>
                    <a:pt x="1323162" y="474585"/>
                    <a:pt x="1313104" y="451953"/>
                    <a:pt x="1300760" y="429779"/>
                  </a:cubicBezTo>
                  <a:cubicBezTo>
                    <a:pt x="1293444" y="416749"/>
                    <a:pt x="1284072" y="401661"/>
                    <a:pt x="1299845" y="389774"/>
                  </a:cubicBezTo>
                  <a:cubicBezTo>
                    <a:pt x="1315619" y="378116"/>
                    <a:pt x="1320191" y="360513"/>
                    <a:pt x="1329792" y="345426"/>
                  </a:cubicBezTo>
                  <a:cubicBezTo>
                    <a:pt x="1333221" y="339939"/>
                    <a:pt x="1336421" y="333996"/>
                    <a:pt x="1332764" y="327595"/>
                  </a:cubicBezTo>
                  <a:cubicBezTo>
                    <a:pt x="1324305" y="312965"/>
                    <a:pt x="1260526" y="231126"/>
                    <a:pt x="1235609" y="206437"/>
                  </a:cubicBezTo>
                  <a:cubicBezTo>
                    <a:pt x="1215720" y="186777"/>
                    <a:pt x="1202690" y="181520"/>
                    <a:pt x="1165428" y="201636"/>
                  </a:cubicBezTo>
                  <a:cubicBezTo>
                    <a:pt x="1149884" y="210323"/>
                    <a:pt x="1125652" y="227240"/>
                    <a:pt x="1099363" y="206666"/>
                  </a:cubicBezTo>
                  <a:cubicBezTo>
                    <a:pt x="1063930" y="177633"/>
                    <a:pt x="1025296" y="160488"/>
                    <a:pt x="984834" y="139000"/>
                  </a:cubicBezTo>
                  <a:cubicBezTo>
                    <a:pt x="964946" y="128256"/>
                    <a:pt x="956945" y="129399"/>
                    <a:pt x="959460" y="97395"/>
                  </a:cubicBezTo>
                  <a:cubicBezTo>
                    <a:pt x="960831" y="75221"/>
                    <a:pt x="964717" y="44817"/>
                    <a:pt x="941172" y="35444"/>
                  </a:cubicBezTo>
                  <a:cubicBezTo>
                    <a:pt x="917397" y="26072"/>
                    <a:pt x="841273" y="-4104"/>
                    <a:pt x="766978" y="468"/>
                  </a:cubicBezTo>
                  <a:cubicBezTo>
                    <a:pt x="729031" y="-2961"/>
                    <a:pt x="708228" y="80478"/>
                    <a:pt x="696341" y="78650"/>
                  </a:cubicBezTo>
                  <a:cubicBezTo>
                    <a:pt x="677367" y="75906"/>
                    <a:pt x="653593" y="79793"/>
                    <a:pt x="634390" y="80707"/>
                  </a:cubicBezTo>
                  <a:cubicBezTo>
                    <a:pt x="589356" y="82764"/>
                    <a:pt x="545922" y="93737"/>
                    <a:pt x="502488" y="102653"/>
                  </a:cubicBezTo>
                  <a:cubicBezTo>
                    <a:pt x="481000" y="106996"/>
                    <a:pt x="465226" y="101281"/>
                    <a:pt x="449682" y="89165"/>
                  </a:cubicBezTo>
                  <a:cubicBezTo>
                    <a:pt x="444652" y="85279"/>
                    <a:pt x="440538" y="80250"/>
                    <a:pt x="435508" y="76364"/>
                  </a:cubicBezTo>
                  <a:cubicBezTo>
                    <a:pt x="407162" y="54418"/>
                    <a:pt x="394589" y="53961"/>
                    <a:pt x="363042" y="71792"/>
                  </a:cubicBezTo>
                  <a:cubicBezTo>
                    <a:pt x="315722" y="98766"/>
                    <a:pt x="275031" y="134885"/>
                    <a:pt x="230911" y="166432"/>
                  </a:cubicBezTo>
                  <a:cubicBezTo>
                    <a:pt x="225654" y="170318"/>
                    <a:pt x="220396" y="174204"/>
                    <a:pt x="222225" y="181748"/>
                  </a:cubicBezTo>
                  <a:cubicBezTo>
                    <a:pt x="227254" y="241184"/>
                    <a:pt x="251257" y="284390"/>
                    <a:pt x="245542" y="292162"/>
                  </a:cubicBezTo>
                  <a:cubicBezTo>
                    <a:pt x="240513" y="299020"/>
                    <a:pt x="233426" y="304049"/>
                    <a:pt x="227254" y="309993"/>
                  </a:cubicBezTo>
                  <a:cubicBezTo>
                    <a:pt x="187020" y="348398"/>
                    <a:pt x="152273" y="391374"/>
                    <a:pt x="128499" y="441895"/>
                  </a:cubicBezTo>
                  <a:cubicBezTo>
                    <a:pt x="120269" y="459269"/>
                    <a:pt x="102667" y="460412"/>
                    <a:pt x="83922" y="456068"/>
                  </a:cubicBezTo>
                  <a:cubicBezTo>
                    <a:pt x="44602" y="446924"/>
                    <a:pt x="52375" y="453096"/>
                    <a:pt x="39116" y="492873"/>
                  </a:cubicBezTo>
                  <a:cubicBezTo>
                    <a:pt x="18999" y="552538"/>
                    <a:pt x="12827" y="615174"/>
                    <a:pt x="711" y="676667"/>
                  </a:cubicBezTo>
                  <a:cubicBezTo>
                    <a:pt x="-203" y="681925"/>
                    <a:pt x="25" y="687183"/>
                    <a:pt x="25" y="692669"/>
                  </a:cubicBezTo>
                  <a:cubicBezTo>
                    <a:pt x="-432" y="711415"/>
                    <a:pt x="6426" y="724216"/>
                    <a:pt x="25171" y="731989"/>
                  </a:cubicBezTo>
                  <a:cubicBezTo>
                    <a:pt x="44602" y="740218"/>
                    <a:pt x="62205" y="752791"/>
                    <a:pt x="81178" y="761935"/>
                  </a:cubicBezTo>
                  <a:cubicBezTo>
                    <a:pt x="91237" y="766736"/>
                    <a:pt x="95580" y="773365"/>
                    <a:pt x="97180" y="783652"/>
                  </a:cubicBezTo>
                  <a:cubicBezTo>
                    <a:pt x="104953" y="833030"/>
                    <a:pt x="124841" y="878521"/>
                    <a:pt x="142900" y="924470"/>
                  </a:cubicBezTo>
                  <a:cubicBezTo>
                    <a:pt x="141757" y="921727"/>
                    <a:pt x="140614" y="918755"/>
                    <a:pt x="139471" y="916012"/>
                  </a:cubicBezTo>
                  <a:cubicBezTo>
                    <a:pt x="141757" y="918298"/>
                    <a:pt x="144043" y="920584"/>
                    <a:pt x="146329" y="922412"/>
                  </a:cubicBezTo>
                  <a:close/>
                </a:path>
              </a:pathLst>
            </a:custGeom>
            <a:solidFill>
              <a:srgbClr val="FFFFFF"/>
            </a:solidFill>
            <a:ln w="2286" cap="flat">
              <a:noFill/>
              <a:prstDash val="solid"/>
              <a:miter/>
            </a:ln>
          </p:spPr>
          <p:txBody>
            <a:bodyPr rtlCol="0" anchor="ctr"/>
            <a:lstStyle/>
            <a:p>
              <a:endParaRPr lang="en-US" dirty="0"/>
            </a:p>
          </p:txBody>
        </p:sp>
        <p:sp>
          <p:nvSpPr>
            <p:cNvPr id="36" name="Freeform 694">
              <a:extLst>
                <a:ext uri="{FF2B5EF4-FFF2-40B4-BE49-F238E27FC236}">
                  <a16:creationId xmlns:a16="http://schemas.microsoft.com/office/drawing/2014/main" id="{2061B19A-6292-942D-2D4B-89F24EAE1936}"/>
                </a:ext>
              </a:extLst>
            </p:cNvPr>
            <p:cNvSpPr/>
            <p:nvPr/>
          </p:nvSpPr>
          <p:spPr>
            <a:xfrm>
              <a:off x="7597902" y="1228496"/>
              <a:ext cx="2743" cy="2057"/>
            </a:xfrm>
            <a:custGeom>
              <a:avLst/>
              <a:gdLst>
                <a:gd name="connsiteX0" fmla="*/ 2743 w 2743"/>
                <a:gd name="connsiteY0" fmla="*/ 2057 h 2057"/>
                <a:gd name="connsiteX1" fmla="*/ 0 w 2743"/>
                <a:gd name="connsiteY1" fmla="*/ 0 h 2057"/>
                <a:gd name="connsiteX2" fmla="*/ 2743 w 2743"/>
                <a:gd name="connsiteY2" fmla="*/ 2057 h 2057"/>
              </a:gdLst>
              <a:ahLst/>
              <a:cxnLst>
                <a:cxn ang="0">
                  <a:pos x="connsiteX0" y="connsiteY0"/>
                </a:cxn>
                <a:cxn ang="0">
                  <a:pos x="connsiteX1" y="connsiteY1"/>
                </a:cxn>
                <a:cxn ang="0">
                  <a:pos x="connsiteX2" y="connsiteY2"/>
                </a:cxn>
              </a:cxnLst>
              <a:rect l="l" t="t" r="r" b="b"/>
              <a:pathLst>
                <a:path w="2743" h="2057">
                  <a:moveTo>
                    <a:pt x="2743" y="2057"/>
                  </a:moveTo>
                  <a:cubicBezTo>
                    <a:pt x="1829" y="1372"/>
                    <a:pt x="914" y="686"/>
                    <a:pt x="0" y="0"/>
                  </a:cubicBezTo>
                  <a:cubicBezTo>
                    <a:pt x="914" y="914"/>
                    <a:pt x="1829" y="1372"/>
                    <a:pt x="2743" y="2057"/>
                  </a:cubicBezTo>
                  <a:close/>
                </a:path>
              </a:pathLst>
            </a:custGeom>
            <a:solidFill>
              <a:srgbClr val="FFFFFF"/>
            </a:solidFill>
            <a:ln w="2286" cap="flat">
              <a:noFill/>
              <a:prstDash val="solid"/>
              <a:miter/>
            </a:ln>
          </p:spPr>
          <p:txBody>
            <a:bodyPr rtlCol="0" anchor="ctr"/>
            <a:lstStyle/>
            <a:p>
              <a:endParaRPr lang="en-US"/>
            </a:p>
          </p:txBody>
        </p:sp>
        <p:sp>
          <p:nvSpPr>
            <p:cNvPr id="37" name="Freeform 695">
              <a:extLst>
                <a:ext uri="{FF2B5EF4-FFF2-40B4-BE49-F238E27FC236}">
                  <a16:creationId xmlns:a16="http://schemas.microsoft.com/office/drawing/2014/main" id="{0986651A-20B2-BB5E-88CA-EF33519CC0C3}"/>
                </a:ext>
              </a:extLst>
            </p:cNvPr>
            <p:cNvSpPr/>
            <p:nvPr/>
          </p:nvSpPr>
          <p:spPr>
            <a:xfrm>
              <a:off x="7325639" y="2065172"/>
              <a:ext cx="3657" cy="23545"/>
            </a:xfrm>
            <a:custGeom>
              <a:avLst/>
              <a:gdLst>
                <a:gd name="connsiteX0" fmla="*/ 0 w 3657"/>
                <a:gd name="connsiteY0" fmla="*/ 23546 h 23545"/>
                <a:gd name="connsiteX1" fmla="*/ 3658 w 3657"/>
                <a:gd name="connsiteY1" fmla="*/ 0 h 23545"/>
                <a:gd name="connsiteX2" fmla="*/ 0 w 3657"/>
                <a:gd name="connsiteY2" fmla="*/ 23546 h 23545"/>
              </a:gdLst>
              <a:ahLst/>
              <a:cxnLst>
                <a:cxn ang="0">
                  <a:pos x="connsiteX0" y="connsiteY0"/>
                </a:cxn>
                <a:cxn ang="0">
                  <a:pos x="connsiteX1" y="connsiteY1"/>
                </a:cxn>
                <a:cxn ang="0">
                  <a:pos x="connsiteX2" y="connsiteY2"/>
                </a:cxn>
              </a:cxnLst>
              <a:rect l="l" t="t" r="r" b="b"/>
              <a:pathLst>
                <a:path w="3657" h="23545">
                  <a:moveTo>
                    <a:pt x="0" y="23546"/>
                  </a:moveTo>
                  <a:cubicBezTo>
                    <a:pt x="1372" y="15773"/>
                    <a:pt x="2515" y="7772"/>
                    <a:pt x="3658" y="0"/>
                  </a:cubicBezTo>
                  <a:cubicBezTo>
                    <a:pt x="2515" y="7772"/>
                    <a:pt x="1372" y="15545"/>
                    <a:pt x="0" y="23546"/>
                  </a:cubicBezTo>
                  <a:close/>
                </a:path>
              </a:pathLst>
            </a:custGeom>
            <a:solidFill>
              <a:srgbClr val="FFFFFF"/>
            </a:solidFill>
            <a:ln w="2286" cap="flat">
              <a:noFill/>
              <a:prstDash val="solid"/>
              <a:miter/>
            </a:ln>
          </p:spPr>
          <p:txBody>
            <a:bodyPr rtlCol="0" anchor="ctr"/>
            <a:lstStyle/>
            <a:p>
              <a:endParaRPr lang="en-US"/>
            </a:p>
          </p:txBody>
        </p:sp>
        <p:sp>
          <p:nvSpPr>
            <p:cNvPr id="38" name="Freeform 696">
              <a:extLst>
                <a:ext uri="{FF2B5EF4-FFF2-40B4-BE49-F238E27FC236}">
                  <a16:creationId xmlns:a16="http://schemas.microsoft.com/office/drawing/2014/main" id="{94A46A7B-D375-AFED-76B3-95E8674E1CB5}"/>
                </a:ext>
              </a:extLst>
            </p:cNvPr>
            <p:cNvSpPr/>
            <p:nvPr/>
          </p:nvSpPr>
          <p:spPr>
            <a:xfrm>
              <a:off x="7341641" y="2139010"/>
              <a:ext cx="36347" cy="4343"/>
            </a:xfrm>
            <a:custGeom>
              <a:avLst/>
              <a:gdLst>
                <a:gd name="connsiteX0" fmla="*/ 0 w 36347"/>
                <a:gd name="connsiteY0" fmla="*/ 0 h 4343"/>
                <a:gd name="connsiteX1" fmla="*/ 24232 w 36347"/>
                <a:gd name="connsiteY1" fmla="*/ 3658 h 4343"/>
                <a:gd name="connsiteX2" fmla="*/ 36348 w 36347"/>
                <a:gd name="connsiteY2" fmla="*/ 4343 h 4343"/>
                <a:gd name="connsiteX3" fmla="*/ 24232 w 36347"/>
                <a:gd name="connsiteY3" fmla="*/ 3658 h 4343"/>
                <a:gd name="connsiteX4" fmla="*/ 0 w 36347"/>
                <a:gd name="connsiteY4" fmla="*/ 0 h 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4343">
                  <a:moveTo>
                    <a:pt x="0" y="0"/>
                  </a:moveTo>
                  <a:cubicBezTo>
                    <a:pt x="6173" y="1372"/>
                    <a:pt x="14174" y="2515"/>
                    <a:pt x="24232" y="3658"/>
                  </a:cubicBezTo>
                  <a:cubicBezTo>
                    <a:pt x="28804" y="4115"/>
                    <a:pt x="32919" y="4343"/>
                    <a:pt x="36348" y="4343"/>
                  </a:cubicBezTo>
                  <a:cubicBezTo>
                    <a:pt x="32690" y="4343"/>
                    <a:pt x="28804" y="4115"/>
                    <a:pt x="24232" y="3658"/>
                  </a:cubicBezTo>
                  <a:cubicBezTo>
                    <a:pt x="13945" y="2515"/>
                    <a:pt x="6173" y="1372"/>
                    <a:pt x="0" y="0"/>
                  </a:cubicBezTo>
                  <a:close/>
                </a:path>
              </a:pathLst>
            </a:custGeom>
            <a:solidFill>
              <a:srgbClr val="FFFFFF"/>
            </a:solidFill>
            <a:ln w="2286" cap="flat">
              <a:noFill/>
              <a:prstDash val="solid"/>
              <a:miter/>
            </a:ln>
          </p:spPr>
          <p:txBody>
            <a:bodyPr rtlCol="0" anchor="ctr"/>
            <a:lstStyle/>
            <a:p>
              <a:endParaRPr lang="en-US"/>
            </a:p>
          </p:txBody>
        </p:sp>
        <p:sp>
          <p:nvSpPr>
            <p:cNvPr id="39" name="Freeform 697">
              <a:extLst>
                <a:ext uri="{FF2B5EF4-FFF2-40B4-BE49-F238E27FC236}">
                  <a16:creationId xmlns:a16="http://schemas.microsoft.com/office/drawing/2014/main" id="{5947FA40-6D54-4AC6-CF2E-4D73EB02CF84}"/>
                </a:ext>
              </a:extLst>
            </p:cNvPr>
            <p:cNvSpPr/>
            <p:nvPr/>
          </p:nvSpPr>
          <p:spPr>
            <a:xfrm>
              <a:off x="7387361" y="2131695"/>
              <a:ext cx="12801" cy="10287"/>
            </a:xfrm>
            <a:custGeom>
              <a:avLst/>
              <a:gdLst>
                <a:gd name="connsiteX0" fmla="*/ 0 w 12801"/>
                <a:gd name="connsiteY0" fmla="*/ 10287 h 10287"/>
                <a:gd name="connsiteX1" fmla="*/ 12802 w 12801"/>
                <a:gd name="connsiteY1" fmla="*/ 0 h 10287"/>
                <a:gd name="connsiteX2" fmla="*/ 0 w 12801"/>
                <a:gd name="connsiteY2" fmla="*/ 10287 h 10287"/>
              </a:gdLst>
              <a:ahLst/>
              <a:cxnLst>
                <a:cxn ang="0">
                  <a:pos x="connsiteX0" y="connsiteY0"/>
                </a:cxn>
                <a:cxn ang="0">
                  <a:pos x="connsiteX1" y="connsiteY1"/>
                </a:cxn>
                <a:cxn ang="0">
                  <a:pos x="connsiteX2" y="connsiteY2"/>
                </a:cxn>
              </a:cxnLst>
              <a:rect l="l" t="t" r="r" b="b"/>
              <a:pathLst>
                <a:path w="12801" h="10287">
                  <a:moveTo>
                    <a:pt x="0" y="10287"/>
                  </a:moveTo>
                  <a:cubicBezTo>
                    <a:pt x="5487" y="8687"/>
                    <a:pt x="9373" y="5486"/>
                    <a:pt x="12802" y="0"/>
                  </a:cubicBezTo>
                  <a:cubicBezTo>
                    <a:pt x="9602" y="5486"/>
                    <a:pt x="5487" y="8687"/>
                    <a:pt x="0" y="10287"/>
                  </a:cubicBezTo>
                  <a:close/>
                </a:path>
              </a:pathLst>
            </a:custGeom>
            <a:solidFill>
              <a:srgbClr val="FFFFFF"/>
            </a:solidFill>
            <a:ln w="2286" cap="flat">
              <a:noFill/>
              <a:prstDash val="solid"/>
              <a:miter/>
            </a:ln>
          </p:spPr>
          <p:txBody>
            <a:bodyPr rtlCol="0" anchor="ctr"/>
            <a:lstStyle/>
            <a:p>
              <a:endParaRPr lang="en-US"/>
            </a:p>
          </p:txBody>
        </p:sp>
        <p:sp>
          <p:nvSpPr>
            <p:cNvPr id="40" name="Freeform 698">
              <a:extLst>
                <a:ext uri="{FF2B5EF4-FFF2-40B4-BE49-F238E27FC236}">
                  <a16:creationId xmlns:a16="http://schemas.microsoft.com/office/drawing/2014/main" id="{0EFAFD47-3DE6-CF0E-D1E3-18D63C85F457}"/>
                </a:ext>
              </a:extLst>
            </p:cNvPr>
            <p:cNvSpPr/>
            <p:nvPr/>
          </p:nvSpPr>
          <p:spPr>
            <a:xfrm>
              <a:off x="7993608" y="1479042"/>
              <a:ext cx="2971" cy="914"/>
            </a:xfrm>
            <a:custGeom>
              <a:avLst/>
              <a:gdLst>
                <a:gd name="connsiteX0" fmla="*/ 0 w 2971"/>
                <a:gd name="connsiteY0" fmla="*/ 0 h 914"/>
                <a:gd name="connsiteX1" fmla="*/ 2971 w 2971"/>
                <a:gd name="connsiteY1" fmla="*/ 914 h 914"/>
                <a:gd name="connsiteX2" fmla="*/ 0 w 2971"/>
                <a:gd name="connsiteY2" fmla="*/ 0 h 914"/>
              </a:gdLst>
              <a:ahLst/>
              <a:cxnLst>
                <a:cxn ang="0">
                  <a:pos x="connsiteX0" y="connsiteY0"/>
                </a:cxn>
                <a:cxn ang="0">
                  <a:pos x="connsiteX1" y="connsiteY1"/>
                </a:cxn>
                <a:cxn ang="0">
                  <a:pos x="connsiteX2" y="connsiteY2"/>
                </a:cxn>
              </a:cxnLst>
              <a:rect l="l" t="t" r="r" b="b"/>
              <a:pathLst>
                <a:path w="2971" h="914">
                  <a:moveTo>
                    <a:pt x="0" y="0"/>
                  </a:moveTo>
                  <a:cubicBezTo>
                    <a:pt x="914" y="457"/>
                    <a:pt x="1828" y="686"/>
                    <a:pt x="2971" y="914"/>
                  </a:cubicBezTo>
                  <a:cubicBezTo>
                    <a:pt x="1828" y="914"/>
                    <a:pt x="914" y="457"/>
                    <a:pt x="0" y="0"/>
                  </a:cubicBezTo>
                  <a:close/>
                </a:path>
              </a:pathLst>
            </a:custGeom>
            <a:solidFill>
              <a:srgbClr val="FFFFFF"/>
            </a:solidFill>
            <a:ln w="2286" cap="flat">
              <a:noFill/>
              <a:prstDash val="solid"/>
              <a:miter/>
            </a:ln>
          </p:spPr>
          <p:txBody>
            <a:bodyPr rtlCol="0" anchor="ctr"/>
            <a:lstStyle/>
            <a:p>
              <a:endParaRPr lang="en-US"/>
            </a:p>
          </p:txBody>
        </p:sp>
        <p:sp>
          <p:nvSpPr>
            <p:cNvPr id="41" name="Freeform 699">
              <a:extLst>
                <a:ext uri="{FF2B5EF4-FFF2-40B4-BE49-F238E27FC236}">
                  <a16:creationId xmlns:a16="http://schemas.microsoft.com/office/drawing/2014/main" id="{63E6BCA2-F1ED-22A7-5EF8-B5D548461EB1}"/>
                </a:ext>
              </a:extLst>
            </p:cNvPr>
            <p:cNvSpPr/>
            <p:nvPr/>
          </p:nvSpPr>
          <p:spPr>
            <a:xfrm>
              <a:off x="7272412" y="1918468"/>
              <a:ext cx="77687" cy="145103"/>
            </a:xfrm>
            <a:custGeom>
              <a:avLst/>
              <a:gdLst>
                <a:gd name="connsiteX0" fmla="*/ 30138 w 77687"/>
                <a:gd name="connsiteY0" fmla="*/ 171 h 145103"/>
                <a:gd name="connsiteX1" fmla="*/ 649 w 77687"/>
                <a:gd name="connsiteY1" fmla="*/ 33776 h 145103"/>
                <a:gd name="connsiteX2" fmla="*/ 16651 w 77687"/>
                <a:gd name="connsiteY2" fmla="*/ 124758 h 145103"/>
                <a:gd name="connsiteX3" fmla="*/ 15965 w 77687"/>
                <a:gd name="connsiteY3" fmla="*/ 121329 h 145103"/>
                <a:gd name="connsiteX4" fmla="*/ 60770 w 77687"/>
                <a:gd name="connsiteY4" fmla="*/ 122015 h 145103"/>
                <a:gd name="connsiteX5" fmla="*/ 57341 w 77687"/>
                <a:gd name="connsiteY5" fmla="*/ 145104 h 145103"/>
                <a:gd name="connsiteX6" fmla="*/ 77687 w 77687"/>
                <a:gd name="connsiteY6" fmla="*/ 171 h 145103"/>
                <a:gd name="connsiteX7" fmla="*/ 30138 w 77687"/>
                <a:gd name="connsiteY7" fmla="*/ 171 h 14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7" h="145103">
                  <a:moveTo>
                    <a:pt x="30138" y="171"/>
                  </a:moveTo>
                  <a:cubicBezTo>
                    <a:pt x="5906" y="400"/>
                    <a:pt x="-2552" y="8630"/>
                    <a:pt x="649" y="33776"/>
                  </a:cubicBezTo>
                  <a:cubicBezTo>
                    <a:pt x="4535" y="64408"/>
                    <a:pt x="10021" y="94583"/>
                    <a:pt x="16651" y="124758"/>
                  </a:cubicBezTo>
                  <a:cubicBezTo>
                    <a:pt x="16422" y="123615"/>
                    <a:pt x="16193" y="122472"/>
                    <a:pt x="15965" y="121329"/>
                  </a:cubicBezTo>
                  <a:cubicBezTo>
                    <a:pt x="30824" y="122244"/>
                    <a:pt x="45911" y="122244"/>
                    <a:pt x="60770" y="122015"/>
                  </a:cubicBezTo>
                  <a:cubicBezTo>
                    <a:pt x="59627" y="129788"/>
                    <a:pt x="58484" y="137331"/>
                    <a:pt x="57341" y="145104"/>
                  </a:cubicBezTo>
                  <a:cubicBezTo>
                    <a:pt x="64657" y="98012"/>
                    <a:pt x="70600" y="50463"/>
                    <a:pt x="77687" y="171"/>
                  </a:cubicBezTo>
                  <a:cubicBezTo>
                    <a:pt x="59399" y="-57"/>
                    <a:pt x="44768" y="-57"/>
                    <a:pt x="30138" y="171"/>
                  </a:cubicBezTo>
                  <a:close/>
                </a:path>
              </a:pathLst>
            </a:custGeom>
            <a:solidFill>
              <a:srgbClr val="FFFFFF"/>
            </a:solidFill>
            <a:ln w="2286" cap="flat">
              <a:noFill/>
              <a:prstDash val="solid"/>
              <a:miter/>
            </a:ln>
          </p:spPr>
          <p:txBody>
            <a:bodyPr rtlCol="0" anchor="ctr"/>
            <a:lstStyle/>
            <a:p>
              <a:endParaRPr lang="en-US"/>
            </a:p>
          </p:txBody>
        </p:sp>
        <p:sp>
          <p:nvSpPr>
            <p:cNvPr id="42" name="Freeform 700">
              <a:extLst>
                <a:ext uri="{FF2B5EF4-FFF2-40B4-BE49-F238E27FC236}">
                  <a16:creationId xmlns:a16="http://schemas.microsoft.com/office/drawing/2014/main" id="{CF2231AF-B5D7-3889-DF46-1F26F32E2359}"/>
                </a:ext>
              </a:extLst>
            </p:cNvPr>
            <p:cNvSpPr/>
            <p:nvPr/>
          </p:nvSpPr>
          <p:spPr>
            <a:xfrm>
              <a:off x="7322337" y="2117979"/>
              <a:ext cx="101" cy="2286"/>
            </a:xfrm>
            <a:custGeom>
              <a:avLst/>
              <a:gdLst>
                <a:gd name="connsiteX0" fmla="*/ 102 w 101"/>
                <a:gd name="connsiteY0" fmla="*/ 2286 h 2286"/>
                <a:gd name="connsiteX1" fmla="*/ 102 w 101"/>
                <a:gd name="connsiteY1" fmla="*/ 0 h 2286"/>
                <a:gd name="connsiteX2" fmla="*/ 102 w 101"/>
                <a:gd name="connsiteY2" fmla="*/ 2286 h 2286"/>
              </a:gdLst>
              <a:ahLst/>
              <a:cxnLst>
                <a:cxn ang="0">
                  <a:pos x="connsiteX0" y="connsiteY0"/>
                </a:cxn>
                <a:cxn ang="0">
                  <a:pos x="connsiteX1" y="connsiteY1"/>
                </a:cxn>
                <a:cxn ang="0">
                  <a:pos x="connsiteX2" y="connsiteY2"/>
                </a:cxn>
              </a:cxnLst>
              <a:rect l="l" t="t" r="r" b="b"/>
              <a:pathLst>
                <a:path w="101" h="2286">
                  <a:moveTo>
                    <a:pt x="102" y="2286"/>
                  </a:moveTo>
                  <a:cubicBezTo>
                    <a:pt x="102" y="1600"/>
                    <a:pt x="102" y="914"/>
                    <a:pt x="102" y="0"/>
                  </a:cubicBezTo>
                  <a:cubicBezTo>
                    <a:pt x="-127" y="914"/>
                    <a:pt x="102" y="1600"/>
                    <a:pt x="102" y="2286"/>
                  </a:cubicBezTo>
                  <a:close/>
                </a:path>
              </a:pathLst>
            </a:custGeom>
            <a:solidFill>
              <a:srgbClr val="FFFFFF"/>
            </a:solidFill>
            <a:ln w="2286" cap="flat">
              <a:noFill/>
              <a:prstDash val="solid"/>
              <a:miter/>
            </a:ln>
          </p:spPr>
          <p:txBody>
            <a:bodyPr rtlCol="0" anchor="ctr"/>
            <a:lstStyle/>
            <a:p>
              <a:endParaRPr lang="en-US"/>
            </a:p>
          </p:txBody>
        </p:sp>
        <p:sp>
          <p:nvSpPr>
            <p:cNvPr id="43" name="Freeform 701">
              <a:extLst>
                <a:ext uri="{FF2B5EF4-FFF2-40B4-BE49-F238E27FC236}">
                  <a16:creationId xmlns:a16="http://schemas.microsoft.com/office/drawing/2014/main" id="{A5E7E5C9-2FFD-2943-5C52-F43D33F42A3F}"/>
                </a:ext>
              </a:extLst>
            </p:cNvPr>
            <p:cNvSpPr/>
            <p:nvPr/>
          </p:nvSpPr>
          <p:spPr>
            <a:xfrm>
              <a:off x="7965262" y="1368171"/>
              <a:ext cx="2057" cy="6858"/>
            </a:xfrm>
            <a:custGeom>
              <a:avLst/>
              <a:gdLst>
                <a:gd name="connsiteX0" fmla="*/ 0 w 2057"/>
                <a:gd name="connsiteY0" fmla="*/ 0 h 6858"/>
                <a:gd name="connsiteX1" fmla="*/ 2058 w 2057"/>
                <a:gd name="connsiteY1" fmla="*/ 6858 h 6858"/>
                <a:gd name="connsiteX2" fmla="*/ 0 w 2057"/>
                <a:gd name="connsiteY2" fmla="*/ 0 h 6858"/>
              </a:gdLst>
              <a:ahLst/>
              <a:cxnLst>
                <a:cxn ang="0">
                  <a:pos x="connsiteX0" y="connsiteY0"/>
                </a:cxn>
                <a:cxn ang="0">
                  <a:pos x="connsiteX1" y="connsiteY1"/>
                </a:cxn>
                <a:cxn ang="0">
                  <a:pos x="connsiteX2" y="connsiteY2"/>
                </a:cxn>
              </a:cxnLst>
              <a:rect l="l" t="t" r="r" b="b"/>
              <a:pathLst>
                <a:path w="2057" h="6858">
                  <a:moveTo>
                    <a:pt x="0" y="0"/>
                  </a:moveTo>
                  <a:cubicBezTo>
                    <a:pt x="686" y="2286"/>
                    <a:pt x="1372" y="4572"/>
                    <a:pt x="2058" y="6858"/>
                  </a:cubicBezTo>
                  <a:cubicBezTo>
                    <a:pt x="1372" y="4572"/>
                    <a:pt x="686" y="2286"/>
                    <a:pt x="0" y="0"/>
                  </a:cubicBezTo>
                  <a:close/>
                </a:path>
              </a:pathLst>
            </a:custGeom>
            <a:solidFill>
              <a:srgbClr val="FFFFFF"/>
            </a:solidFill>
            <a:ln w="2286" cap="flat">
              <a:noFill/>
              <a:prstDash val="solid"/>
              <a:miter/>
            </a:ln>
          </p:spPr>
          <p:txBody>
            <a:bodyPr rtlCol="0" anchor="ctr"/>
            <a:lstStyle/>
            <a:p>
              <a:endParaRPr lang="en-US"/>
            </a:p>
          </p:txBody>
        </p:sp>
        <p:sp>
          <p:nvSpPr>
            <p:cNvPr id="44" name="Freeform 702">
              <a:extLst>
                <a:ext uri="{FF2B5EF4-FFF2-40B4-BE49-F238E27FC236}">
                  <a16:creationId xmlns:a16="http://schemas.microsoft.com/office/drawing/2014/main" id="{E0CA80F6-8C7B-25B7-523F-36ADFE7011D9}"/>
                </a:ext>
              </a:extLst>
            </p:cNvPr>
            <p:cNvSpPr/>
            <p:nvPr/>
          </p:nvSpPr>
          <p:spPr>
            <a:xfrm>
              <a:off x="7976235" y="1413205"/>
              <a:ext cx="685" cy="3657"/>
            </a:xfrm>
            <a:custGeom>
              <a:avLst/>
              <a:gdLst>
                <a:gd name="connsiteX0" fmla="*/ 0 w 685"/>
                <a:gd name="connsiteY0" fmla="*/ 0 h 3657"/>
                <a:gd name="connsiteX1" fmla="*/ 686 w 685"/>
                <a:gd name="connsiteY1" fmla="*/ 3658 h 3657"/>
                <a:gd name="connsiteX2" fmla="*/ 0 w 685"/>
                <a:gd name="connsiteY2" fmla="*/ 0 h 3657"/>
              </a:gdLst>
              <a:ahLst/>
              <a:cxnLst>
                <a:cxn ang="0">
                  <a:pos x="connsiteX0" y="connsiteY0"/>
                </a:cxn>
                <a:cxn ang="0">
                  <a:pos x="connsiteX1" y="connsiteY1"/>
                </a:cxn>
                <a:cxn ang="0">
                  <a:pos x="connsiteX2" y="connsiteY2"/>
                </a:cxn>
              </a:cxnLst>
              <a:rect l="l" t="t" r="r" b="b"/>
              <a:pathLst>
                <a:path w="685" h="3657">
                  <a:moveTo>
                    <a:pt x="0" y="0"/>
                  </a:moveTo>
                  <a:cubicBezTo>
                    <a:pt x="229" y="1143"/>
                    <a:pt x="457" y="2515"/>
                    <a:pt x="686" y="3658"/>
                  </a:cubicBezTo>
                  <a:cubicBezTo>
                    <a:pt x="457" y="2515"/>
                    <a:pt x="229" y="1143"/>
                    <a:pt x="0" y="0"/>
                  </a:cubicBezTo>
                  <a:close/>
                </a:path>
              </a:pathLst>
            </a:custGeom>
            <a:solidFill>
              <a:srgbClr val="FFFFFF"/>
            </a:solidFill>
            <a:ln w="2286" cap="flat">
              <a:noFill/>
              <a:prstDash val="solid"/>
              <a:miter/>
            </a:ln>
          </p:spPr>
          <p:txBody>
            <a:bodyPr rtlCol="0" anchor="ctr"/>
            <a:lstStyle/>
            <a:p>
              <a:endParaRPr lang="en-US"/>
            </a:p>
          </p:txBody>
        </p:sp>
        <p:sp>
          <p:nvSpPr>
            <p:cNvPr id="45" name="Freeform 703">
              <a:extLst>
                <a:ext uri="{FF2B5EF4-FFF2-40B4-BE49-F238E27FC236}">
                  <a16:creationId xmlns:a16="http://schemas.microsoft.com/office/drawing/2014/main" id="{705B96AB-E4C3-CDE2-B47F-53F7420188B9}"/>
                </a:ext>
              </a:extLst>
            </p:cNvPr>
            <p:cNvSpPr/>
            <p:nvPr/>
          </p:nvSpPr>
          <p:spPr>
            <a:xfrm>
              <a:off x="7967776" y="1376629"/>
              <a:ext cx="1828" cy="6400"/>
            </a:xfrm>
            <a:custGeom>
              <a:avLst/>
              <a:gdLst>
                <a:gd name="connsiteX0" fmla="*/ 0 w 1828"/>
                <a:gd name="connsiteY0" fmla="*/ 0 h 6400"/>
                <a:gd name="connsiteX1" fmla="*/ 1829 w 1828"/>
                <a:gd name="connsiteY1" fmla="*/ 6401 h 6400"/>
                <a:gd name="connsiteX2" fmla="*/ 0 w 1828"/>
                <a:gd name="connsiteY2" fmla="*/ 0 h 6400"/>
              </a:gdLst>
              <a:ahLst/>
              <a:cxnLst>
                <a:cxn ang="0">
                  <a:pos x="connsiteX0" y="connsiteY0"/>
                </a:cxn>
                <a:cxn ang="0">
                  <a:pos x="connsiteX1" y="connsiteY1"/>
                </a:cxn>
                <a:cxn ang="0">
                  <a:pos x="connsiteX2" y="connsiteY2"/>
                </a:cxn>
              </a:cxnLst>
              <a:rect l="l" t="t" r="r" b="b"/>
              <a:pathLst>
                <a:path w="1828" h="6400">
                  <a:moveTo>
                    <a:pt x="0" y="0"/>
                  </a:moveTo>
                  <a:cubicBezTo>
                    <a:pt x="686" y="2057"/>
                    <a:pt x="1143" y="4343"/>
                    <a:pt x="1829" y="6401"/>
                  </a:cubicBezTo>
                  <a:cubicBezTo>
                    <a:pt x="1143" y="4343"/>
                    <a:pt x="686" y="2286"/>
                    <a:pt x="0" y="0"/>
                  </a:cubicBezTo>
                  <a:close/>
                </a:path>
              </a:pathLst>
            </a:custGeom>
            <a:solidFill>
              <a:srgbClr val="FFFFFF"/>
            </a:solidFill>
            <a:ln w="2286" cap="flat">
              <a:noFill/>
              <a:prstDash val="solid"/>
              <a:miter/>
            </a:ln>
          </p:spPr>
          <p:txBody>
            <a:bodyPr rtlCol="0" anchor="ctr"/>
            <a:lstStyle/>
            <a:p>
              <a:endParaRPr lang="en-US"/>
            </a:p>
          </p:txBody>
        </p:sp>
        <p:sp>
          <p:nvSpPr>
            <p:cNvPr id="46" name="Freeform 704">
              <a:extLst>
                <a:ext uri="{FF2B5EF4-FFF2-40B4-BE49-F238E27FC236}">
                  <a16:creationId xmlns:a16="http://schemas.microsoft.com/office/drawing/2014/main" id="{FC1E60F8-CB0E-855C-E389-0ED4E011F401}"/>
                </a:ext>
              </a:extLst>
            </p:cNvPr>
            <p:cNvSpPr/>
            <p:nvPr/>
          </p:nvSpPr>
          <p:spPr>
            <a:xfrm>
              <a:off x="7974406" y="1403375"/>
              <a:ext cx="914" cy="4800"/>
            </a:xfrm>
            <a:custGeom>
              <a:avLst/>
              <a:gdLst>
                <a:gd name="connsiteX0" fmla="*/ 0 w 914"/>
                <a:gd name="connsiteY0" fmla="*/ 0 h 4800"/>
                <a:gd name="connsiteX1" fmla="*/ 915 w 914"/>
                <a:gd name="connsiteY1" fmla="*/ 4801 h 4800"/>
                <a:gd name="connsiteX2" fmla="*/ 0 w 914"/>
                <a:gd name="connsiteY2" fmla="*/ 0 h 4800"/>
              </a:gdLst>
              <a:ahLst/>
              <a:cxnLst>
                <a:cxn ang="0">
                  <a:pos x="connsiteX0" y="connsiteY0"/>
                </a:cxn>
                <a:cxn ang="0">
                  <a:pos x="connsiteX1" y="connsiteY1"/>
                </a:cxn>
                <a:cxn ang="0">
                  <a:pos x="connsiteX2" y="connsiteY2"/>
                </a:cxn>
              </a:cxnLst>
              <a:rect l="l" t="t" r="r" b="b"/>
              <a:pathLst>
                <a:path w="914" h="4800">
                  <a:moveTo>
                    <a:pt x="0" y="0"/>
                  </a:moveTo>
                  <a:cubicBezTo>
                    <a:pt x="229" y="1600"/>
                    <a:pt x="686" y="3200"/>
                    <a:pt x="915" y="4801"/>
                  </a:cubicBezTo>
                  <a:cubicBezTo>
                    <a:pt x="686" y="3200"/>
                    <a:pt x="229" y="1600"/>
                    <a:pt x="0" y="0"/>
                  </a:cubicBezTo>
                  <a:close/>
                </a:path>
              </a:pathLst>
            </a:custGeom>
            <a:solidFill>
              <a:srgbClr val="FFFFFF"/>
            </a:solidFill>
            <a:ln w="2286" cap="flat">
              <a:noFill/>
              <a:prstDash val="solid"/>
              <a:miter/>
            </a:ln>
          </p:spPr>
          <p:txBody>
            <a:bodyPr rtlCol="0" anchor="ctr"/>
            <a:lstStyle/>
            <a:p>
              <a:endParaRPr lang="en-US"/>
            </a:p>
          </p:txBody>
        </p:sp>
        <p:sp>
          <p:nvSpPr>
            <p:cNvPr id="47" name="Freeform 705">
              <a:extLst>
                <a:ext uri="{FF2B5EF4-FFF2-40B4-BE49-F238E27FC236}">
                  <a16:creationId xmlns:a16="http://schemas.microsoft.com/office/drawing/2014/main" id="{81DDB9D5-7935-6C55-8BA7-01025268C30E}"/>
                </a:ext>
              </a:extLst>
            </p:cNvPr>
            <p:cNvSpPr/>
            <p:nvPr/>
          </p:nvSpPr>
          <p:spPr>
            <a:xfrm>
              <a:off x="7978292" y="1425549"/>
              <a:ext cx="3657" cy="20345"/>
            </a:xfrm>
            <a:custGeom>
              <a:avLst/>
              <a:gdLst>
                <a:gd name="connsiteX0" fmla="*/ 0 w 3657"/>
                <a:gd name="connsiteY0" fmla="*/ 0 h 20345"/>
                <a:gd name="connsiteX1" fmla="*/ 3658 w 3657"/>
                <a:gd name="connsiteY1" fmla="*/ 20345 h 20345"/>
                <a:gd name="connsiteX2" fmla="*/ 0 w 3657"/>
                <a:gd name="connsiteY2" fmla="*/ 0 h 20345"/>
              </a:gdLst>
              <a:ahLst/>
              <a:cxnLst>
                <a:cxn ang="0">
                  <a:pos x="connsiteX0" y="connsiteY0"/>
                </a:cxn>
                <a:cxn ang="0">
                  <a:pos x="connsiteX1" y="connsiteY1"/>
                </a:cxn>
                <a:cxn ang="0">
                  <a:pos x="connsiteX2" y="connsiteY2"/>
                </a:cxn>
              </a:cxnLst>
              <a:rect l="l" t="t" r="r" b="b"/>
              <a:pathLst>
                <a:path w="3657" h="20345">
                  <a:moveTo>
                    <a:pt x="0" y="0"/>
                  </a:moveTo>
                  <a:cubicBezTo>
                    <a:pt x="915" y="6858"/>
                    <a:pt x="2286" y="13487"/>
                    <a:pt x="3658" y="20345"/>
                  </a:cubicBezTo>
                  <a:cubicBezTo>
                    <a:pt x="2286" y="13716"/>
                    <a:pt x="1143" y="6858"/>
                    <a:pt x="0" y="0"/>
                  </a:cubicBezTo>
                  <a:close/>
                </a:path>
              </a:pathLst>
            </a:custGeom>
            <a:solidFill>
              <a:srgbClr val="FFFFFF"/>
            </a:solidFill>
            <a:ln w="2286" cap="flat">
              <a:noFill/>
              <a:prstDash val="solid"/>
              <a:miter/>
            </a:ln>
          </p:spPr>
          <p:txBody>
            <a:bodyPr rtlCol="0" anchor="ctr"/>
            <a:lstStyle/>
            <a:p>
              <a:endParaRPr lang="en-US"/>
            </a:p>
          </p:txBody>
        </p:sp>
        <p:sp>
          <p:nvSpPr>
            <p:cNvPr id="48" name="Freeform 706">
              <a:extLst>
                <a:ext uri="{FF2B5EF4-FFF2-40B4-BE49-F238E27FC236}">
                  <a16:creationId xmlns:a16="http://schemas.microsoft.com/office/drawing/2014/main" id="{6C25EA71-7F42-6B2F-8477-7FF916EF0C48}"/>
                </a:ext>
              </a:extLst>
            </p:cNvPr>
            <p:cNvSpPr/>
            <p:nvPr/>
          </p:nvSpPr>
          <p:spPr>
            <a:xfrm>
              <a:off x="7972348" y="1394231"/>
              <a:ext cx="1371" cy="5486"/>
            </a:xfrm>
            <a:custGeom>
              <a:avLst/>
              <a:gdLst>
                <a:gd name="connsiteX0" fmla="*/ 0 w 1371"/>
                <a:gd name="connsiteY0" fmla="*/ 0 h 5486"/>
                <a:gd name="connsiteX1" fmla="*/ 1371 w 1371"/>
                <a:gd name="connsiteY1" fmla="*/ 5486 h 5486"/>
                <a:gd name="connsiteX2" fmla="*/ 0 w 1371"/>
                <a:gd name="connsiteY2" fmla="*/ 0 h 5486"/>
              </a:gdLst>
              <a:ahLst/>
              <a:cxnLst>
                <a:cxn ang="0">
                  <a:pos x="connsiteX0" y="connsiteY0"/>
                </a:cxn>
                <a:cxn ang="0">
                  <a:pos x="connsiteX1" y="connsiteY1"/>
                </a:cxn>
                <a:cxn ang="0">
                  <a:pos x="connsiteX2" y="connsiteY2"/>
                </a:cxn>
              </a:cxnLst>
              <a:rect l="l" t="t" r="r" b="b"/>
              <a:pathLst>
                <a:path w="1371" h="5486">
                  <a:moveTo>
                    <a:pt x="0" y="0"/>
                  </a:moveTo>
                  <a:cubicBezTo>
                    <a:pt x="457" y="1829"/>
                    <a:pt x="914" y="3658"/>
                    <a:pt x="1371" y="5486"/>
                  </a:cubicBezTo>
                  <a:cubicBezTo>
                    <a:pt x="914" y="3658"/>
                    <a:pt x="457" y="1829"/>
                    <a:pt x="0" y="0"/>
                  </a:cubicBezTo>
                  <a:close/>
                </a:path>
              </a:pathLst>
            </a:custGeom>
            <a:solidFill>
              <a:srgbClr val="FFFFFF"/>
            </a:solidFill>
            <a:ln w="2286" cap="flat">
              <a:noFill/>
              <a:prstDash val="solid"/>
              <a:miter/>
            </a:ln>
          </p:spPr>
          <p:txBody>
            <a:bodyPr rtlCol="0" anchor="ctr"/>
            <a:lstStyle/>
            <a:p>
              <a:endParaRPr lang="en-US"/>
            </a:p>
          </p:txBody>
        </p:sp>
        <p:sp>
          <p:nvSpPr>
            <p:cNvPr id="49" name="Freeform 707">
              <a:extLst>
                <a:ext uri="{FF2B5EF4-FFF2-40B4-BE49-F238E27FC236}">
                  <a16:creationId xmlns:a16="http://schemas.microsoft.com/office/drawing/2014/main" id="{E5420221-A0D7-CA0B-5ADD-5CB7FED6C725}"/>
                </a:ext>
              </a:extLst>
            </p:cNvPr>
            <p:cNvSpPr/>
            <p:nvPr/>
          </p:nvSpPr>
          <p:spPr>
            <a:xfrm>
              <a:off x="7970062" y="1385316"/>
              <a:ext cx="1600" cy="6172"/>
            </a:xfrm>
            <a:custGeom>
              <a:avLst/>
              <a:gdLst>
                <a:gd name="connsiteX0" fmla="*/ 0 w 1600"/>
                <a:gd name="connsiteY0" fmla="*/ 0 h 6172"/>
                <a:gd name="connsiteX1" fmla="*/ 1600 w 1600"/>
                <a:gd name="connsiteY1" fmla="*/ 6172 h 6172"/>
                <a:gd name="connsiteX2" fmla="*/ 0 w 1600"/>
                <a:gd name="connsiteY2" fmla="*/ 0 h 6172"/>
              </a:gdLst>
              <a:ahLst/>
              <a:cxnLst>
                <a:cxn ang="0">
                  <a:pos x="connsiteX0" y="connsiteY0"/>
                </a:cxn>
                <a:cxn ang="0">
                  <a:pos x="connsiteX1" y="connsiteY1"/>
                </a:cxn>
                <a:cxn ang="0">
                  <a:pos x="connsiteX2" y="connsiteY2"/>
                </a:cxn>
              </a:cxnLst>
              <a:rect l="l" t="t" r="r" b="b"/>
              <a:pathLst>
                <a:path w="1600" h="6172">
                  <a:moveTo>
                    <a:pt x="0" y="0"/>
                  </a:moveTo>
                  <a:cubicBezTo>
                    <a:pt x="457" y="2057"/>
                    <a:pt x="1143" y="4115"/>
                    <a:pt x="1600" y="6172"/>
                  </a:cubicBezTo>
                  <a:cubicBezTo>
                    <a:pt x="1143" y="4115"/>
                    <a:pt x="686" y="2057"/>
                    <a:pt x="0" y="0"/>
                  </a:cubicBezTo>
                  <a:close/>
                </a:path>
              </a:pathLst>
            </a:custGeom>
            <a:solidFill>
              <a:srgbClr val="FFFFFF"/>
            </a:solidFill>
            <a:ln w="2286" cap="flat">
              <a:noFill/>
              <a:prstDash val="solid"/>
              <a:miter/>
            </a:ln>
          </p:spPr>
          <p:txBody>
            <a:bodyPr rtlCol="0" anchor="ctr"/>
            <a:lstStyle/>
            <a:p>
              <a:endParaRPr lang="en-US"/>
            </a:p>
          </p:txBody>
        </p:sp>
        <p:sp>
          <p:nvSpPr>
            <p:cNvPr id="50" name="Freeform 708">
              <a:extLst>
                <a:ext uri="{FF2B5EF4-FFF2-40B4-BE49-F238E27FC236}">
                  <a16:creationId xmlns:a16="http://schemas.microsoft.com/office/drawing/2014/main" id="{AA84CD5C-5C9B-5B02-D39C-44E707E3D2EC}"/>
                </a:ext>
              </a:extLst>
            </p:cNvPr>
            <p:cNvSpPr/>
            <p:nvPr/>
          </p:nvSpPr>
          <p:spPr>
            <a:xfrm>
              <a:off x="7400163" y="2117293"/>
              <a:ext cx="5943" cy="14401"/>
            </a:xfrm>
            <a:custGeom>
              <a:avLst/>
              <a:gdLst>
                <a:gd name="connsiteX0" fmla="*/ 0 w 5943"/>
                <a:gd name="connsiteY0" fmla="*/ 14402 h 14401"/>
                <a:gd name="connsiteX1" fmla="*/ 5944 w 5943"/>
                <a:gd name="connsiteY1" fmla="*/ 0 h 14401"/>
                <a:gd name="connsiteX2" fmla="*/ 5944 w 5943"/>
                <a:gd name="connsiteY2" fmla="*/ 0 h 14401"/>
                <a:gd name="connsiteX3" fmla="*/ 5944 w 5943"/>
                <a:gd name="connsiteY3" fmla="*/ 0 h 14401"/>
                <a:gd name="connsiteX4" fmla="*/ 0 w 5943"/>
                <a:gd name="connsiteY4" fmla="*/ 14402 h 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3" h="14401">
                  <a:moveTo>
                    <a:pt x="0" y="14402"/>
                  </a:moveTo>
                  <a:cubicBezTo>
                    <a:pt x="2286" y="10744"/>
                    <a:pt x="4115" y="5944"/>
                    <a:pt x="5944" y="0"/>
                  </a:cubicBezTo>
                  <a:cubicBezTo>
                    <a:pt x="5944" y="0"/>
                    <a:pt x="5944" y="0"/>
                    <a:pt x="5944" y="0"/>
                  </a:cubicBezTo>
                  <a:cubicBezTo>
                    <a:pt x="5944" y="0"/>
                    <a:pt x="5944" y="0"/>
                    <a:pt x="5944" y="0"/>
                  </a:cubicBezTo>
                  <a:cubicBezTo>
                    <a:pt x="4115" y="5944"/>
                    <a:pt x="2286" y="10744"/>
                    <a:pt x="0" y="14402"/>
                  </a:cubicBezTo>
                  <a:close/>
                </a:path>
              </a:pathLst>
            </a:custGeom>
            <a:solidFill>
              <a:srgbClr val="FFFFFF"/>
            </a:solidFill>
            <a:ln w="2286" cap="flat">
              <a:noFill/>
              <a:prstDash val="solid"/>
              <a:miter/>
            </a:ln>
          </p:spPr>
          <p:txBody>
            <a:bodyPr rtlCol="0" anchor="ctr"/>
            <a:lstStyle/>
            <a:p>
              <a:endParaRPr lang="en-US"/>
            </a:p>
          </p:txBody>
        </p:sp>
        <p:sp>
          <p:nvSpPr>
            <p:cNvPr id="51" name="Freeform 709">
              <a:extLst>
                <a:ext uri="{FF2B5EF4-FFF2-40B4-BE49-F238E27FC236}">
                  <a16:creationId xmlns:a16="http://schemas.microsoft.com/office/drawing/2014/main" id="{5B85A331-95F8-EC03-EA79-411E3F105F63}"/>
                </a:ext>
              </a:extLst>
            </p:cNvPr>
            <p:cNvSpPr/>
            <p:nvPr/>
          </p:nvSpPr>
          <p:spPr>
            <a:xfrm>
              <a:off x="7322439" y="2120265"/>
              <a:ext cx="457" cy="4114"/>
            </a:xfrm>
            <a:custGeom>
              <a:avLst/>
              <a:gdLst>
                <a:gd name="connsiteX0" fmla="*/ 457 w 457"/>
                <a:gd name="connsiteY0" fmla="*/ 4115 h 4114"/>
                <a:gd name="connsiteX1" fmla="*/ 0 w 457"/>
                <a:gd name="connsiteY1" fmla="*/ 0 h 4114"/>
                <a:gd name="connsiteX2" fmla="*/ 457 w 457"/>
                <a:gd name="connsiteY2" fmla="*/ 4115 h 4114"/>
              </a:gdLst>
              <a:ahLst/>
              <a:cxnLst>
                <a:cxn ang="0">
                  <a:pos x="connsiteX0" y="connsiteY0"/>
                </a:cxn>
                <a:cxn ang="0">
                  <a:pos x="connsiteX1" y="connsiteY1"/>
                </a:cxn>
                <a:cxn ang="0">
                  <a:pos x="connsiteX2" y="connsiteY2"/>
                </a:cxn>
              </a:cxnLst>
              <a:rect l="l" t="t" r="r" b="b"/>
              <a:pathLst>
                <a:path w="457" h="4114">
                  <a:moveTo>
                    <a:pt x="457" y="4115"/>
                  </a:moveTo>
                  <a:cubicBezTo>
                    <a:pt x="229" y="2972"/>
                    <a:pt x="0" y="1600"/>
                    <a:pt x="0" y="0"/>
                  </a:cubicBezTo>
                  <a:cubicBezTo>
                    <a:pt x="0" y="1372"/>
                    <a:pt x="229" y="2743"/>
                    <a:pt x="457" y="4115"/>
                  </a:cubicBezTo>
                  <a:close/>
                </a:path>
              </a:pathLst>
            </a:custGeom>
            <a:solidFill>
              <a:srgbClr val="FFFFFF"/>
            </a:solidFill>
            <a:ln w="2286" cap="flat">
              <a:noFill/>
              <a:prstDash val="solid"/>
              <a:miter/>
            </a:ln>
          </p:spPr>
          <p:txBody>
            <a:bodyPr rtlCol="0" anchor="ctr"/>
            <a:lstStyle/>
            <a:p>
              <a:endParaRPr lang="en-US"/>
            </a:p>
          </p:txBody>
        </p:sp>
        <p:sp>
          <p:nvSpPr>
            <p:cNvPr id="52" name="Freeform 710">
              <a:extLst>
                <a:ext uri="{FF2B5EF4-FFF2-40B4-BE49-F238E27FC236}">
                  <a16:creationId xmlns:a16="http://schemas.microsoft.com/office/drawing/2014/main" id="{CE3E112A-CB7D-F0EB-7A55-0F889A11C66E}"/>
                </a:ext>
              </a:extLst>
            </p:cNvPr>
            <p:cNvSpPr/>
            <p:nvPr/>
          </p:nvSpPr>
          <p:spPr>
            <a:xfrm>
              <a:off x="7986979" y="1469898"/>
              <a:ext cx="1600" cy="4343"/>
            </a:xfrm>
            <a:custGeom>
              <a:avLst/>
              <a:gdLst>
                <a:gd name="connsiteX0" fmla="*/ 0 w 1600"/>
                <a:gd name="connsiteY0" fmla="*/ 0 h 4343"/>
                <a:gd name="connsiteX1" fmla="*/ 1600 w 1600"/>
                <a:gd name="connsiteY1" fmla="*/ 4343 h 4343"/>
                <a:gd name="connsiteX2" fmla="*/ 0 w 1600"/>
                <a:gd name="connsiteY2" fmla="*/ 0 h 4343"/>
              </a:gdLst>
              <a:ahLst/>
              <a:cxnLst>
                <a:cxn ang="0">
                  <a:pos x="connsiteX0" y="connsiteY0"/>
                </a:cxn>
                <a:cxn ang="0">
                  <a:pos x="connsiteX1" y="connsiteY1"/>
                </a:cxn>
                <a:cxn ang="0">
                  <a:pos x="connsiteX2" y="connsiteY2"/>
                </a:cxn>
              </a:cxnLst>
              <a:rect l="l" t="t" r="r" b="b"/>
              <a:pathLst>
                <a:path w="1600" h="4343">
                  <a:moveTo>
                    <a:pt x="0" y="0"/>
                  </a:moveTo>
                  <a:cubicBezTo>
                    <a:pt x="457" y="1600"/>
                    <a:pt x="915" y="3200"/>
                    <a:pt x="1600" y="4343"/>
                  </a:cubicBezTo>
                  <a:cubicBezTo>
                    <a:pt x="915" y="3200"/>
                    <a:pt x="457" y="1600"/>
                    <a:pt x="0" y="0"/>
                  </a:cubicBezTo>
                  <a:close/>
                </a:path>
              </a:pathLst>
            </a:custGeom>
            <a:solidFill>
              <a:srgbClr val="FFFFFF"/>
            </a:solidFill>
            <a:ln w="2286" cap="flat">
              <a:noFill/>
              <a:prstDash val="solid"/>
              <a:miter/>
            </a:ln>
          </p:spPr>
          <p:txBody>
            <a:bodyPr rtlCol="0" anchor="ctr"/>
            <a:lstStyle/>
            <a:p>
              <a:endParaRPr lang="en-US"/>
            </a:p>
          </p:txBody>
        </p:sp>
        <p:sp>
          <p:nvSpPr>
            <p:cNvPr id="53" name="Freeform 711">
              <a:extLst>
                <a:ext uri="{FF2B5EF4-FFF2-40B4-BE49-F238E27FC236}">
                  <a16:creationId xmlns:a16="http://schemas.microsoft.com/office/drawing/2014/main" id="{CC398D69-2BB7-EA4C-8FBF-72782831CE91}"/>
                </a:ext>
              </a:extLst>
            </p:cNvPr>
            <p:cNvSpPr/>
            <p:nvPr/>
          </p:nvSpPr>
          <p:spPr>
            <a:xfrm>
              <a:off x="6963765" y="1478584"/>
              <a:ext cx="228" cy="1600"/>
            </a:xfrm>
            <a:custGeom>
              <a:avLst/>
              <a:gdLst>
                <a:gd name="connsiteX0" fmla="*/ 228 w 228"/>
                <a:gd name="connsiteY0" fmla="*/ 0 h 1600"/>
                <a:gd name="connsiteX1" fmla="*/ 0 w 228"/>
                <a:gd name="connsiteY1" fmla="*/ 1600 h 1600"/>
                <a:gd name="connsiteX2" fmla="*/ 228 w 228"/>
                <a:gd name="connsiteY2" fmla="*/ 0 h 1600"/>
              </a:gdLst>
              <a:ahLst/>
              <a:cxnLst>
                <a:cxn ang="0">
                  <a:pos x="connsiteX0" y="connsiteY0"/>
                </a:cxn>
                <a:cxn ang="0">
                  <a:pos x="connsiteX1" y="connsiteY1"/>
                </a:cxn>
                <a:cxn ang="0">
                  <a:pos x="connsiteX2" y="connsiteY2"/>
                </a:cxn>
              </a:cxnLst>
              <a:rect l="l" t="t" r="r" b="b"/>
              <a:pathLst>
                <a:path w="228" h="1600">
                  <a:moveTo>
                    <a:pt x="228" y="0"/>
                  </a:moveTo>
                  <a:cubicBezTo>
                    <a:pt x="228" y="457"/>
                    <a:pt x="0" y="1143"/>
                    <a:pt x="0" y="1600"/>
                  </a:cubicBezTo>
                  <a:cubicBezTo>
                    <a:pt x="0" y="914"/>
                    <a:pt x="0" y="457"/>
                    <a:pt x="228" y="0"/>
                  </a:cubicBezTo>
                  <a:close/>
                </a:path>
              </a:pathLst>
            </a:custGeom>
            <a:solidFill>
              <a:srgbClr val="FFFFFF"/>
            </a:solidFill>
            <a:ln w="2286" cap="flat">
              <a:noFill/>
              <a:prstDash val="solid"/>
              <a:miter/>
            </a:ln>
          </p:spPr>
          <p:txBody>
            <a:bodyPr rtlCol="0" anchor="ctr"/>
            <a:lstStyle/>
            <a:p>
              <a:endParaRPr lang="en-US"/>
            </a:p>
          </p:txBody>
        </p:sp>
        <p:sp>
          <p:nvSpPr>
            <p:cNvPr id="54" name="Freeform 712">
              <a:extLst>
                <a:ext uri="{FF2B5EF4-FFF2-40B4-BE49-F238E27FC236}">
                  <a16:creationId xmlns:a16="http://schemas.microsoft.com/office/drawing/2014/main" id="{E4A9CF75-52E7-B00B-8503-8259C0DD20BC}"/>
                </a:ext>
              </a:extLst>
            </p:cNvPr>
            <p:cNvSpPr/>
            <p:nvPr/>
          </p:nvSpPr>
          <p:spPr>
            <a:xfrm>
              <a:off x="7292035" y="2063343"/>
              <a:ext cx="685" cy="13258"/>
            </a:xfrm>
            <a:custGeom>
              <a:avLst/>
              <a:gdLst>
                <a:gd name="connsiteX0" fmla="*/ 0 w 685"/>
                <a:gd name="connsiteY0" fmla="*/ 0 h 13258"/>
                <a:gd name="connsiteX1" fmla="*/ 686 w 685"/>
                <a:gd name="connsiteY1" fmla="*/ 13259 h 13258"/>
                <a:gd name="connsiteX2" fmla="*/ 0 w 685"/>
                <a:gd name="connsiteY2" fmla="*/ 0 h 13258"/>
              </a:gdLst>
              <a:ahLst/>
              <a:cxnLst>
                <a:cxn ang="0">
                  <a:pos x="connsiteX0" y="connsiteY0"/>
                </a:cxn>
                <a:cxn ang="0">
                  <a:pos x="connsiteX1" y="connsiteY1"/>
                </a:cxn>
                <a:cxn ang="0">
                  <a:pos x="connsiteX2" y="connsiteY2"/>
                </a:cxn>
              </a:cxnLst>
              <a:rect l="l" t="t" r="r" b="b"/>
              <a:pathLst>
                <a:path w="685" h="13258">
                  <a:moveTo>
                    <a:pt x="0" y="0"/>
                  </a:moveTo>
                  <a:cubicBezTo>
                    <a:pt x="457" y="4343"/>
                    <a:pt x="686" y="8915"/>
                    <a:pt x="686" y="13259"/>
                  </a:cubicBezTo>
                  <a:cubicBezTo>
                    <a:pt x="686" y="8915"/>
                    <a:pt x="457" y="4572"/>
                    <a:pt x="0" y="0"/>
                  </a:cubicBezTo>
                  <a:close/>
                </a:path>
              </a:pathLst>
            </a:custGeom>
            <a:solidFill>
              <a:srgbClr val="FFFFFF"/>
            </a:solidFill>
            <a:ln w="2286" cap="flat">
              <a:noFill/>
              <a:prstDash val="solid"/>
              <a:miter/>
            </a:ln>
          </p:spPr>
          <p:txBody>
            <a:bodyPr rtlCol="0" anchor="ctr"/>
            <a:lstStyle/>
            <a:p>
              <a:endParaRPr lang="en-US"/>
            </a:p>
          </p:txBody>
        </p:sp>
        <p:sp>
          <p:nvSpPr>
            <p:cNvPr id="55" name="Freeform 713">
              <a:extLst>
                <a:ext uri="{FF2B5EF4-FFF2-40B4-BE49-F238E27FC236}">
                  <a16:creationId xmlns:a16="http://schemas.microsoft.com/office/drawing/2014/main" id="{5A31E96D-F2A5-087E-52E5-1CE6FE07C685}"/>
                </a:ext>
              </a:extLst>
            </p:cNvPr>
            <p:cNvSpPr/>
            <p:nvPr/>
          </p:nvSpPr>
          <p:spPr>
            <a:xfrm>
              <a:off x="7419136" y="2078202"/>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6" y="914"/>
                    <a:pt x="228" y="2057"/>
                    <a:pt x="0" y="2972"/>
                  </a:cubicBezTo>
                  <a:cubicBezTo>
                    <a:pt x="228"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56" name="Freeform 714">
              <a:extLst>
                <a:ext uri="{FF2B5EF4-FFF2-40B4-BE49-F238E27FC236}">
                  <a16:creationId xmlns:a16="http://schemas.microsoft.com/office/drawing/2014/main" id="{D8D63FC2-D82D-7C69-0E5F-1A6E79DE2D00}"/>
                </a:ext>
              </a:extLst>
            </p:cNvPr>
            <p:cNvSpPr/>
            <p:nvPr/>
          </p:nvSpPr>
          <p:spPr>
            <a:xfrm>
              <a:off x="7873136" y="1951101"/>
              <a:ext cx="4343" cy="35204"/>
            </a:xfrm>
            <a:custGeom>
              <a:avLst/>
              <a:gdLst>
                <a:gd name="connsiteX0" fmla="*/ 458 w 4343"/>
                <a:gd name="connsiteY0" fmla="*/ 3658 h 35204"/>
                <a:gd name="connsiteX1" fmla="*/ 4344 w 4343"/>
                <a:gd name="connsiteY1" fmla="*/ 35204 h 35204"/>
                <a:gd name="connsiteX2" fmla="*/ 458 w 4343"/>
                <a:gd name="connsiteY2" fmla="*/ 3658 h 35204"/>
                <a:gd name="connsiteX3" fmla="*/ 0 w 4343"/>
                <a:gd name="connsiteY3" fmla="*/ 0 h 35204"/>
                <a:gd name="connsiteX4" fmla="*/ 458 w 4343"/>
                <a:gd name="connsiteY4" fmla="*/ 3658 h 35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35204">
                  <a:moveTo>
                    <a:pt x="458" y="3658"/>
                  </a:moveTo>
                  <a:cubicBezTo>
                    <a:pt x="2058" y="14173"/>
                    <a:pt x="3201" y="24689"/>
                    <a:pt x="4344" y="35204"/>
                  </a:cubicBezTo>
                  <a:cubicBezTo>
                    <a:pt x="3201" y="24689"/>
                    <a:pt x="2058" y="14173"/>
                    <a:pt x="458" y="3658"/>
                  </a:cubicBezTo>
                  <a:cubicBezTo>
                    <a:pt x="229" y="2286"/>
                    <a:pt x="229" y="1143"/>
                    <a:pt x="0" y="0"/>
                  </a:cubicBezTo>
                  <a:cubicBezTo>
                    <a:pt x="229" y="1143"/>
                    <a:pt x="458" y="2286"/>
                    <a:pt x="458" y="3658"/>
                  </a:cubicBezTo>
                  <a:close/>
                </a:path>
              </a:pathLst>
            </a:custGeom>
            <a:solidFill>
              <a:srgbClr val="FFFFFF"/>
            </a:solidFill>
            <a:ln w="2286" cap="flat">
              <a:noFill/>
              <a:prstDash val="solid"/>
              <a:miter/>
            </a:ln>
          </p:spPr>
          <p:txBody>
            <a:bodyPr rtlCol="0" anchor="ctr"/>
            <a:lstStyle/>
            <a:p>
              <a:endParaRPr lang="en-US"/>
            </a:p>
          </p:txBody>
        </p:sp>
        <p:sp>
          <p:nvSpPr>
            <p:cNvPr id="57" name="Freeform 715">
              <a:extLst>
                <a:ext uri="{FF2B5EF4-FFF2-40B4-BE49-F238E27FC236}">
                  <a16:creationId xmlns:a16="http://schemas.microsoft.com/office/drawing/2014/main" id="{8DD97FD2-C3AC-58B5-8E59-C1E286658C10}"/>
                </a:ext>
              </a:extLst>
            </p:cNvPr>
            <p:cNvSpPr/>
            <p:nvPr/>
          </p:nvSpPr>
          <p:spPr>
            <a:xfrm>
              <a:off x="7336840" y="2137638"/>
              <a:ext cx="4800" cy="1371"/>
            </a:xfrm>
            <a:custGeom>
              <a:avLst/>
              <a:gdLst>
                <a:gd name="connsiteX0" fmla="*/ 4800 w 4800"/>
                <a:gd name="connsiteY0" fmla="*/ 1372 h 1371"/>
                <a:gd name="connsiteX1" fmla="*/ 0 w 4800"/>
                <a:gd name="connsiteY1" fmla="*/ 0 h 1371"/>
                <a:gd name="connsiteX2" fmla="*/ 4800 w 4800"/>
                <a:gd name="connsiteY2" fmla="*/ 1372 h 1371"/>
              </a:gdLst>
              <a:ahLst/>
              <a:cxnLst>
                <a:cxn ang="0">
                  <a:pos x="connsiteX0" y="connsiteY0"/>
                </a:cxn>
                <a:cxn ang="0">
                  <a:pos x="connsiteX1" y="connsiteY1"/>
                </a:cxn>
                <a:cxn ang="0">
                  <a:pos x="connsiteX2" y="connsiteY2"/>
                </a:cxn>
              </a:cxnLst>
              <a:rect l="l" t="t" r="r" b="b"/>
              <a:pathLst>
                <a:path w="4800" h="1371">
                  <a:moveTo>
                    <a:pt x="4800" y="1372"/>
                  </a:moveTo>
                  <a:cubicBezTo>
                    <a:pt x="2972" y="914"/>
                    <a:pt x="1371" y="457"/>
                    <a:pt x="0" y="0"/>
                  </a:cubicBezTo>
                  <a:cubicBezTo>
                    <a:pt x="1371" y="457"/>
                    <a:pt x="2972" y="914"/>
                    <a:pt x="4800" y="1372"/>
                  </a:cubicBezTo>
                  <a:close/>
                </a:path>
              </a:pathLst>
            </a:custGeom>
            <a:solidFill>
              <a:srgbClr val="FFFFFF"/>
            </a:solidFill>
            <a:ln w="2286" cap="flat">
              <a:noFill/>
              <a:prstDash val="solid"/>
              <a:miter/>
            </a:ln>
          </p:spPr>
          <p:txBody>
            <a:bodyPr rtlCol="0" anchor="ctr"/>
            <a:lstStyle/>
            <a:p>
              <a:endParaRPr lang="en-US"/>
            </a:p>
          </p:txBody>
        </p:sp>
        <p:sp>
          <p:nvSpPr>
            <p:cNvPr id="58" name="Freeform 716">
              <a:extLst>
                <a:ext uri="{FF2B5EF4-FFF2-40B4-BE49-F238E27FC236}">
                  <a16:creationId xmlns:a16="http://schemas.microsoft.com/office/drawing/2014/main" id="{0B0BE06B-1410-56F4-96C1-03E5B6113F19}"/>
                </a:ext>
              </a:extLst>
            </p:cNvPr>
            <p:cNvSpPr/>
            <p:nvPr/>
          </p:nvSpPr>
          <p:spPr>
            <a:xfrm>
              <a:off x="7414107" y="2089404"/>
              <a:ext cx="1600" cy="3886"/>
            </a:xfrm>
            <a:custGeom>
              <a:avLst/>
              <a:gdLst>
                <a:gd name="connsiteX0" fmla="*/ 1600 w 1600"/>
                <a:gd name="connsiteY0" fmla="*/ 0 h 3886"/>
                <a:gd name="connsiteX1" fmla="*/ 0 w 1600"/>
                <a:gd name="connsiteY1" fmla="*/ 3886 h 3886"/>
                <a:gd name="connsiteX2" fmla="*/ 1600 w 1600"/>
                <a:gd name="connsiteY2" fmla="*/ 0 h 3886"/>
              </a:gdLst>
              <a:ahLst/>
              <a:cxnLst>
                <a:cxn ang="0">
                  <a:pos x="connsiteX0" y="connsiteY0"/>
                </a:cxn>
                <a:cxn ang="0">
                  <a:pos x="connsiteX1" y="connsiteY1"/>
                </a:cxn>
                <a:cxn ang="0">
                  <a:pos x="connsiteX2" y="connsiteY2"/>
                </a:cxn>
              </a:cxnLst>
              <a:rect l="l" t="t" r="r" b="b"/>
              <a:pathLst>
                <a:path w="1600" h="3886">
                  <a:moveTo>
                    <a:pt x="1600" y="0"/>
                  </a:moveTo>
                  <a:cubicBezTo>
                    <a:pt x="1143" y="1372"/>
                    <a:pt x="685" y="2515"/>
                    <a:pt x="0" y="3886"/>
                  </a:cubicBezTo>
                  <a:cubicBezTo>
                    <a:pt x="685" y="2515"/>
                    <a:pt x="1143" y="1372"/>
                    <a:pt x="1600" y="0"/>
                  </a:cubicBezTo>
                  <a:close/>
                </a:path>
              </a:pathLst>
            </a:custGeom>
            <a:solidFill>
              <a:srgbClr val="FFFFFF"/>
            </a:solidFill>
            <a:ln w="2286" cap="flat">
              <a:noFill/>
              <a:prstDash val="solid"/>
              <a:miter/>
            </a:ln>
          </p:spPr>
          <p:txBody>
            <a:bodyPr rtlCol="0" anchor="ctr"/>
            <a:lstStyle/>
            <a:p>
              <a:endParaRPr lang="en-US"/>
            </a:p>
          </p:txBody>
        </p:sp>
        <p:sp>
          <p:nvSpPr>
            <p:cNvPr id="59" name="Freeform 717">
              <a:extLst>
                <a:ext uri="{FF2B5EF4-FFF2-40B4-BE49-F238E27FC236}">
                  <a16:creationId xmlns:a16="http://schemas.microsoft.com/office/drawing/2014/main" id="{F6BFC44B-FF60-1A05-DD49-4DBEC257AB5D}"/>
                </a:ext>
              </a:extLst>
            </p:cNvPr>
            <p:cNvSpPr/>
            <p:nvPr/>
          </p:nvSpPr>
          <p:spPr>
            <a:xfrm>
              <a:off x="7324039" y="2127808"/>
              <a:ext cx="2743" cy="4114"/>
            </a:xfrm>
            <a:custGeom>
              <a:avLst/>
              <a:gdLst>
                <a:gd name="connsiteX0" fmla="*/ 2743 w 2743"/>
                <a:gd name="connsiteY0" fmla="*/ 4115 h 4114"/>
                <a:gd name="connsiteX1" fmla="*/ 0 w 2743"/>
                <a:gd name="connsiteY1" fmla="*/ 0 h 4114"/>
                <a:gd name="connsiteX2" fmla="*/ 2743 w 2743"/>
                <a:gd name="connsiteY2" fmla="*/ 4115 h 4114"/>
              </a:gdLst>
              <a:ahLst/>
              <a:cxnLst>
                <a:cxn ang="0">
                  <a:pos x="connsiteX0" y="connsiteY0"/>
                </a:cxn>
                <a:cxn ang="0">
                  <a:pos x="connsiteX1" y="connsiteY1"/>
                </a:cxn>
                <a:cxn ang="0">
                  <a:pos x="connsiteX2" y="connsiteY2"/>
                </a:cxn>
              </a:cxnLst>
              <a:rect l="l" t="t" r="r" b="b"/>
              <a:pathLst>
                <a:path w="2743" h="4114">
                  <a:moveTo>
                    <a:pt x="2743" y="4115"/>
                  </a:moveTo>
                  <a:cubicBezTo>
                    <a:pt x="1600" y="2972"/>
                    <a:pt x="686" y="1600"/>
                    <a:pt x="0" y="0"/>
                  </a:cubicBezTo>
                  <a:cubicBezTo>
                    <a:pt x="686" y="1600"/>
                    <a:pt x="1600" y="2972"/>
                    <a:pt x="2743" y="4115"/>
                  </a:cubicBezTo>
                  <a:close/>
                </a:path>
              </a:pathLst>
            </a:custGeom>
            <a:solidFill>
              <a:srgbClr val="FFFFFF"/>
            </a:solidFill>
            <a:ln w="2286" cap="flat">
              <a:noFill/>
              <a:prstDash val="solid"/>
              <a:miter/>
            </a:ln>
          </p:spPr>
          <p:txBody>
            <a:bodyPr rtlCol="0" anchor="ctr"/>
            <a:lstStyle/>
            <a:p>
              <a:endParaRPr lang="en-US"/>
            </a:p>
          </p:txBody>
        </p:sp>
        <p:sp>
          <p:nvSpPr>
            <p:cNvPr id="60" name="Freeform 718">
              <a:extLst>
                <a:ext uri="{FF2B5EF4-FFF2-40B4-BE49-F238E27FC236}">
                  <a16:creationId xmlns:a16="http://schemas.microsoft.com/office/drawing/2014/main" id="{8717CCD8-65C5-2C69-CA5C-1B4EB076F527}"/>
                </a:ext>
              </a:extLst>
            </p:cNvPr>
            <p:cNvSpPr/>
            <p:nvPr/>
          </p:nvSpPr>
          <p:spPr>
            <a:xfrm>
              <a:off x="7409764" y="2101519"/>
              <a:ext cx="1371" cy="3657"/>
            </a:xfrm>
            <a:custGeom>
              <a:avLst/>
              <a:gdLst>
                <a:gd name="connsiteX0" fmla="*/ 1372 w 1371"/>
                <a:gd name="connsiteY0" fmla="*/ 0 h 3657"/>
                <a:gd name="connsiteX1" fmla="*/ 0 w 1371"/>
                <a:gd name="connsiteY1" fmla="*/ 3658 h 3657"/>
                <a:gd name="connsiteX2" fmla="*/ 1372 w 1371"/>
                <a:gd name="connsiteY2" fmla="*/ 0 h 3657"/>
              </a:gdLst>
              <a:ahLst/>
              <a:cxnLst>
                <a:cxn ang="0">
                  <a:pos x="connsiteX0" y="connsiteY0"/>
                </a:cxn>
                <a:cxn ang="0">
                  <a:pos x="connsiteX1" y="connsiteY1"/>
                </a:cxn>
                <a:cxn ang="0">
                  <a:pos x="connsiteX2" y="connsiteY2"/>
                </a:cxn>
              </a:cxnLst>
              <a:rect l="l" t="t" r="r" b="b"/>
              <a:pathLst>
                <a:path w="1371" h="3657">
                  <a:moveTo>
                    <a:pt x="1372" y="0"/>
                  </a:moveTo>
                  <a:cubicBezTo>
                    <a:pt x="915" y="1143"/>
                    <a:pt x="457" y="2515"/>
                    <a:pt x="0" y="3658"/>
                  </a:cubicBezTo>
                  <a:cubicBezTo>
                    <a:pt x="457" y="2515"/>
                    <a:pt x="915" y="1372"/>
                    <a:pt x="1372" y="0"/>
                  </a:cubicBezTo>
                  <a:close/>
                </a:path>
              </a:pathLst>
            </a:custGeom>
            <a:solidFill>
              <a:srgbClr val="FFFFFF"/>
            </a:solidFill>
            <a:ln w="2286" cap="flat">
              <a:noFill/>
              <a:prstDash val="solid"/>
              <a:miter/>
            </a:ln>
          </p:spPr>
          <p:txBody>
            <a:bodyPr rtlCol="0" anchor="ctr"/>
            <a:lstStyle/>
            <a:p>
              <a:endParaRPr lang="en-US"/>
            </a:p>
          </p:txBody>
        </p:sp>
        <p:sp>
          <p:nvSpPr>
            <p:cNvPr id="61" name="Freeform 719">
              <a:extLst>
                <a:ext uri="{FF2B5EF4-FFF2-40B4-BE49-F238E27FC236}">
                  <a16:creationId xmlns:a16="http://schemas.microsoft.com/office/drawing/2014/main" id="{F3D6CBD5-CF3C-5FB0-B841-6B9121ED18AB}"/>
                </a:ext>
              </a:extLst>
            </p:cNvPr>
            <p:cNvSpPr/>
            <p:nvPr/>
          </p:nvSpPr>
          <p:spPr>
            <a:xfrm>
              <a:off x="7377988" y="2141982"/>
              <a:ext cx="9372" cy="1201"/>
            </a:xfrm>
            <a:custGeom>
              <a:avLst/>
              <a:gdLst>
                <a:gd name="connsiteX0" fmla="*/ 9372 w 9372"/>
                <a:gd name="connsiteY0" fmla="*/ 0 h 1201"/>
                <a:gd name="connsiteX1" fmla="*/ 0 w 9372"/>
                <a:gd name="connsiteY1" fmla="*/ 1143 h 1201"/>
                <a:gd name="connsiteX2" fmla="*/ 9372 w 9372"/>
                <a:gd name="connsiteY2" fmla="*/ 0 h 1201"/>
              </a:gdLst>
              <a:ahLst/>
              <a:cxnLst>
                <a:cxn ang="0">
                  <a:pos x="connsiteX0" y="connsiteY0"/>
                </a:cxn>
                <a:cxn ang="0">
                  <a:pos x="connsiteX1" y="connsiteY1"/>
                </a:cxn>
                <a:cxn ang="0">
                  <a:pos x="connsiteX2" y="connsiteY2"/>
                </a:cxn>
              </a:cxnLst>
              <a:rect l="l" t="t" r="r" b="b"/>
              <a:pathLst>
                <a:path w="9372" h="1201">
                  <a:moveTo>
                    <a:pt x="9372" y="0"/>
                  </a:moveTo>
                  <a:cubicBezTo>
                    <a:pt x="6629" y="686"/>
                    <a:pt x="3429" y="1143"/>
                    <a:pt x="0" y="1143"/>
                  </a:cubicBezTo>
                  <a:cubicBezTo>
                    <a:pt x="3657" y="1372"/>
                    <a:pt x="6629" y="914"/>
                    <a:pt x="9372" y="0"/>
                  </a:cubicBezTo>
                  <a:close/>
                </a:path>
              </a:pathLst>
            </a:custGeom>
            <a:solidFill>
              <a:srgbClr val="FFFFFF"/>
            </a:solidFill>
            <a:ln w="2286" cap="flat">
              <a:noFill/>
              <a:prstDash val="solid"/>
              <a:miter/>
            </a:ln>
          </p:spPr>
          <p:txBody>
            <a:bodyPr rtlCol="0" anchor="ctr"/>
            <a:lstStyle/>
            <a:p>
              <a:endParaRPr lang="en-US"/>
            </a:p>
          </p:txBody>
        </p:sp>
        <p:sp>
          <p:nvSpPr>
            <p:cNvPr id="62" name="Freeform 720">
              <a:extLst>
                <a:ext uri="{FF2B5EF4-FFF2-40B4-BE49-F238E27FC236}">
                  <a16:creationId xmlns:a16="http://schemas.microsoft.com/office/drawing/2014/main" id="{50985241-E796-ACAB-5248-CB8B2BC45EB4}"/>
                </a:ext>
              </a:extLst>
            </p:cNvPr>
            <p:cNvSpPr/>
            <p:nvPr/>
          </p:nvSpPr>
          <p:spPr>
            <a:xfrm>
              <a:off x="7292721" y="2076831"/>
              <a:ext cx="2286" cy="6629"/>
            </a:xfrm>
            <a:custGeom>
              <a:avLst/>
              <a:gdLst>
                <a:gd name="connsiteX0" fmla="*/ 0 w 2286"/>
                <a:gd name="connsiteY0" fmla="*/ 0 h 6629"/>
                <a:gd name="connsiteX1" fmla="*/ 0 w 2286"/>
                <a:gd name="connsiteY1" fmla="*/ 6629 h 6629"/>
                <a:gd name="connsiteX2" fmla="*/ 0 w 2286"/>
                <a:gd name="connsiteY2" fmla="*/ 0 h 6629"/>
              </a:gdLst>
              <a:ahLst/>
              <a:cxnLst>
                <a:cxn ang="0">
                  <a:pos x="connsiteX0" y="connsiteY0"/>
                </a:cxn>
                <a:cxn ang="0">
                  <a:pos x="connsiteX1" y="connsiteY1"/>
                </a:cxn>
                <a:cxn ang="0">
                  <a:pos x="connsiteX2" y="connsiteY2"/>
                </a:cxn>
              </a:cxnLst>
              <a:rect l="l" t="t" r="r" b="b"/>
              <a:pathLst>
                <a:path w="2286" h="6629">
                  <a:moveTo>
                    <a:pt x="0" y="0"/>
                  </a:moveTo>
                  <a:cubicBezTo>
                    <a:pt x="0" y="2286"/>
                    <a:pt x="0" y="4572"/>
                    <a:pt x="0" y="6629"/>
                  </a:cubicBezTo>
                  <a:cubicBezTo>
                    <a:pt x="0" y="4572"/>
                    <a:pt x="0" y="2286"/>
                    <a:pt x="0" y="0"/>
                  </a:cubicBezTo>
                  <a:close/>
                </a:path>
              </a:pathLst>
            </a:custGeom>
            <a:solidFill>
              <a:srgbClr val="FFFFFF"/>
            </a:solidFill>
            <a:ln w="2286" cap="flat">
              <a:noFill/>
              <a:prstDash val="solid"/>
              <a:miter/>
            </a:ln>
          </p:spPr>
          <p:txBody>
            <a:bodyPr rtlCol="0" anchor="ctr"/>
            <a:lstStyle/>
            <a:p>
              <a:endParaRPr lang="en-US"/>
            </a:p>
          </p:txBody>
        </p:sp>
        <p:sp>
          <p:nvSpPr>
            <p:cNvPr id="63" name="Freeform 721">
              <a:extLst>
                <a:ext uri="{FF2B5EF4-FFF2-40B4-BE49-F238E27FC236}">
                  <a16:creationId xmlns:a16="http://schemas.microsoft.com/office/drawing/2014/main" id="{BEBD2EA9-384A-5D39-0A90-E5F6B496D395}"/>
                </a:ext>
              </a:extLst>
            </p:cNvPr>
            <p:cNvSpPr/>
            <p:nvPr/>
          </p:nvSpPr>
          <p:spPr>
            <a:xfrm>
              <a:off x="7327925" y="2133066"/>
              <a:ext cx="8686" cy="4572"/>
            </a:xfrm>
            <a:custGeom>
              <a:avLst/>
              <a:gdLst>
                <a:gd name="connsiteX0" fmla="*/ 8687 w 8686"/>
                <a:gd name="connsiteY0" fmla="*/ 4572 h 4572"/>
                <a:gd name="connsiteX1" fmla="*/ 0 w 8686"/>
                <a:gd name="connsiteY1" fmla="*/ 0 h 4572"/>
                <a:gd name="connsiteX2" fmla="*/ 8687 w 8686"/>
                <a:gd name="connsiteY2" fmla="*/ 4572 h 4572"/>
              </a:gdLst>
              <a:ahLst/>
              <a:cxnLst>
                <a:cxn ang="0">
                  <a:pos x="connsiteX0" y="connsiteY0"/>
                </a:cxn>
                <a:cxn ang="0">
                  <a:pos x="connsiteX1" y="connsiteY1"/>
                </a:cxn>
                <a:cxn ang="0">
                  <a:pos x="connsiteX2" y="connsiteY2"/>
                </a:cxn>
              </a:cxnLst>
              <a:rect l="l" t="t" r="r" b="b"/>
              <a:pathLst>
                <a:path w="8686" h="4572">
                  <a:moveTo>
                    <a:pt x="8687" y="4572"/>
                  </a:moveTo>
                  <a:cubicBezTo>
                    <a:pt x="5030" y="3429"/>
                    <a:pt x="2058" y="1829"/>
                    <a:pt x="0" y="0"/>
                  </a:cubicBezTo>
                  <a:cubicBezTo>
                    <a:pt x="2286" y="1829"/>
                    <a:pt x="5030" y="3429"/>
                    <a:pt x="8687" y="4572"/>
                  </a:cubicBezTo>
                  <a:close/>
                </a:path>
              </a:pathLst>
            </a:custGeom>
            <a:solidFill>
              <a:srgbClr val="FFFFFF"/>
            </a:solidFill>
            <a:ln w="2286" cap="flat">
              <a:noFill/>
              <a:prstDash val="solid"/>
              <a:miter/>
            </a:ln>
          </p:spPr>
          <p:txBody>
            <a:bodyPr rtlCol="0" anchor="ctr"/>
            <a:lstStyle/>
            <a:p>
              <a:endParaRPr lang="en-US"/>
            </a:p>
          </p:txBody>
        </p:sp>
        <p:sp>
          <p:nvSpPr>
            <p:cNvPr id="64" name="Freeform 722">
              <a:extLst>
                <a:ext uri="{FF2B5EF4-FFF2-40B4-BE49-F238E27FC236}">
                  <a16:creationId xmlns:a16="http://schemas.microsoft.com/office/drawing/2014/main" id="{CCB73CEE-224A-8173-43B3-E69D4304E53A}"/>
                </a:ext>
              </a:extLst>
            </p:cNvPr>
            <p:cNvSpPr/>
            <p:nvPr/>
          </p:nvSpPr>
          <p:spPr>
            <a:xfrm>
              <a:off x="6984568" y="1409319"/>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229"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65" name="Freeform 723">
              <a:extLst>
                <a:ext uri="{FF2B5EF4-FFF2-40B4-BE49-F238E27FC236}">
                  <a16:creationId xmlns:a16="http://schemas.microsoft.com/office/drawing/2014/main" id="{E67392FD-E22C-DC6E-2FA9-7ED67339E2C6}"/>
                </a:ext>
              </a:extLst>
            </p:cNvPr>
            <p:cNvSpPr/>
            <p:nvPr/>
          </p:nvSpPr>
          <p:spPr>
            <a:xfrm>
              <a:off x="6987768" y="1402003"/>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5" y="914"/>
                    <a:pt x="457" y="1829"/>
                    <a:pt x="0" y="2743"/>
                  </a:cubicBezTo>
                  <a:cubicBezTo>
                    <a:pt x="228" y="1600"/>
                    <a:pt x="685" y="914"/>
                    <a:pt x="1143" y="0"/>
                  </a:cubicBezTo>
                  <a:close/>
                </a:path>
              </a:pathLst>
            </a:custGeom>
            <a:solidFill>
              <a:srgbClr val="FFFFFF"/>
            </a:solidFill>
            <a:ln w="2286" cap="flat">
              <a:noFill/>
              <a:prstDash val="solid"/>
              <a:miter/>
            </a:ln>
          </p:spPr>
          <p:txBody>
            <a:bodyPr rtlCol="0" anchor="ctr"/>
            <a:lstStyle/>
            <a:p>
              <a:endParaRPr lang="en-US"/>
            </a:p>
          </p:txBody>
        </p:sp>
        <p:sp>
          <p:nvSpPr>
            <p:cNvPr id="66" name="Freeform 724">
              <a:extLst>
                <a:ext uri="{FF2B5EF4-FFF2-40B4-BE49-F238E27FC236}">
                  <a16:creationId xmlns:a16="http://schemas.microsoft.com/office/drawing/2014/main" id="{24334AE8-A79C-9BA5-F950-F91EE7CBAF72}"/>
                </a:ext>
              </a:extLst>
            </p:cNvPr>
            <p:cNvSpPr/>
            <p:nvPr/>
          </p:nvSpPr>
          <p:spPr>
            <a:xfrm>
              <a:off x="6981367" y="1416862"/>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914" y="914"/>
                    <a:pt x="1143" y="0"/>
                  </a:cubicBezTo>
                  <a:close/>
                </a:path>
              </a:pathLst>
            </a:custGeom>
            <a:solidFill>
              <a:srgbClr val="FFFFFF"/>
            </a:solidFill>
            <a:ln w="2286" cap="flat">
              <a:noFill/>
              <a:prstDash val="solid"/>
              <a:miter/>
            </a:ln>
          </p:spPr>
          <p:txBody>
            <a:bodyPr rtlCol="0" anchor="ctr"/>
            <a:lstStyle/>
            <a:p>
              <a:endParaRPr lang="en-US"/>
            </a:p>
          </p:txBody>
        </p:sp>
        <p:sp>
          <p:nvSpPr>
            <p:cNvPr id="67" name="Freeform 725">
              <a:extLst>
                <a:ext uri="{FF2B5EF4-FFF2-40B4-BE49-F238E27FC236}">
                  <a16:creationId xmlns:a16="http://schemas.microsoft.com/office/drawing/2014/main" id="{94428AA6-727A-3BBE-9067-CC6833F702AB}"/>
                </a:ext>
              </a:extLst>
            </p:cNvPr>
            <p:cNvSpPr/>
            <p:nvPr/>
          </p:nvSpPr>
          <p:spPr>
            <a:xfrm>
              <a:off x="7148931" y="1200607"/>
              <a:ext cx="14859" cy="8686"/>
            </a:xfrm>
            <a:custGeom>
              <a:avLst/>
              <a:gdLst>
                <a:gd name="connsiteX0" fmla="*/ 14859 w 14859"/>
                <a:gd name="connsiteY0" fmla="*/ 0 h 8686"/>
                <a:gd name="connsiteX1" fmla="*/ 0 w 14859"/>
                <a:gd name="connsiteY1" fmla="*/ 8687 h 8686"/>
                <a:gd name="connsiteX2" fmla="*/ 14859 w 14859"/>
                <a:gd name="connsiteY2" fmla="*/ 0 h 8686"/>
              </a:gdLst>
              <a:ahLst/>
              <a:cxnLst>
                <a:cxn ang="0">
                  <a:pos x="connsiteX0" y="connsiteY0"/>
                </a:cxn>
                <a:cxn ang="0">
                  <a:pos x="connsiteX1" y="connsiteY1"/>
                </a:cxn>
                <a:cxn ang="0">
                  <a:pos x="connsiteX2" y="connsiteY2"/>
                </a:cxn>
              </a:cxnLst>
              <a:rect l="l" t="t" r="r" b="b"/>
              <a:pathLst>
                <a:path w="14859" h="8686">
                  <a:moveTo>
                    <a:pt x="14859" y="0"/>
                  </a:moveTo>
                  <a:cubicBezTo>
                    <a:pt x="9829" y="2743"/>
                    <a:pt x="4800" y="5715"/>
                    <a:pt x="0" y="8687"/>
                  </a:cubicBezTo>
                  <a:cubicBezTo>
                    <a:pt x="4800" y="5715"/>
                    <a:pt x="9829" y="2972"/>
                    <a:pt x="14859" y="0"/>
                  </a:cubicBezTo>
                  <a:close/>
                </a:path>
              </a:pathLst>
            </a:custGeom>
            <a:solidFill>
              <a:srgbClr val="FFFFFF"/>
            </a:solidFill>
            <a:ln w="2286" cap="flat">
              <a:noFill/>
              <a:prstDash val="solid"/>
              <a:miter/>
            </a:ln>
          </p:spPr>
          <p:txBody>
            <a:bodyPr rtlCol="0" anchor="ctr"/>
            <a:lstStyle/>
            <a:p>
              <a:endParaRPr lang="en-US"/>
            </a:p>
          </p:txBody>
        </p:sp>
        <p:sp>
          <p:nvSpPr>
            <p:cNvPr id="68" name="Freeform 726">
              <a:extLst>
                <a:ext uri="{FF2B5EF4-FFF2-40B4-BE49-F238E27FC236}">
                  <a16:creationId xmlns:a16="http://schemas.microsoft.com/office/drawing/2014/main" id="{8DC20451-D871-7F03-6B8C-A015502D6622}"/>
                </a:ext>
              </a:extLst>
            </p:cNvPr>
            <p:cNvSpPr/>
            <p:nvPr/>
          </p:nvSpPr>
          <p:spPr>
            <a:xfrm>
              <a:off x="6853123" y="2095576"/>
              <a:ext cx="1371" cy="457"/>
            </a:xfrm>
            <a:custGeom>
              <a:avLst/>
              <a:gdLst>
                <a:gd name="connsiteX0" fmla="*/ 1372 w 1371"/>
                <a:gd name="connsiteY0" fmla="*/ 457 h 457"/>
                <a:gd name="connsiteX1" fmla="*/ 0 w 1371"/>
                <a:gd name="connsiteY1" fmla="*/ 0 h 457"/>
                <a:gd name="connsiteX2" fmla="*/ 1372 w 1371"/>
                <a:gd name="connsiteY2" fmla="*/ 457 h 457"/>
              </a:gdLst>
              <a:ahLst/>
              <a:cxnLst>
                <a:cxn ang="0">
                  <a:pos x="connsiteX0" y="connsiteY0"/>
                </a:cxn>
                <a:cxn ang="0">
                  <a:pos x="connsiteX1" y="connsiteY1"/>
                </a:cxn>
                <a:cxn ang="0">
                  <a:pos x="connsiteX2" y="connsiteY2"/>
                </a:cxn>
              </a:cxnLst>
              <a:rect l="l" t="t" r="r" b="b"/>
              <a:pathLst>
                <a:path w="1371" h="457">
                  <a:moveTo>
                    <a:pt x="1372" y="457"/>
                  </a:moveTo>
                  <a:cubicBezTo>
                    <a:pt x="915" y="229"/>
                    <a:pt x="457" y="229"/>
                    <a:pt x="0" y="0"/>
                  </a:cubicBezTo>
                  <a:cubicBezTo>
                    <a:pt x="457" y="229"/>
                    <a:pt x="915" y="229"/>
                    <a:pt x="1372" y="457"/>
                  </a:cubicBezTo>
                  <a:close/>
                </a:path>
              </a:pathLst>
            </a:custGeom>
            <a:solidFill>
              <a:srgbClr val="FFFFFF"/>
            </a:solidFill>
            <a:ln w="2286" cap="flat">
              <a:noFill/>
              <a:prstDash val="solid"/>
              <a:miter/>
            </a:ln>
          </p:spPr>
          <p:txBody>
            <a:bodyPr rtlCol="0" anchor="ctr"/>
            <a:lstStyle/>
            <a:p>
              <a:endParaRPr lang="en-US"/>
            </a:p>
          </p:txBody>
        </p:sp>
        <p:sp>
          <p:nvSpPr>
            <p:cNvPr id="69" name="Freeform 727">
              <a:extLst>
                <a:ext uri="{FF2B5EF4-FFF2-40B4-BE49-F238E27FC236}">
                  <a16:creationId xmlns:a16="http://schemas.microsoft.com/office/drawing/2014/main" id="{606603F1-1B93-074B-ADB8-44E9CA486CB7}"/>
                </a:ext>
              </a:extLst>
            </p:cNvPr>
            <p:cNvSpPr/>
            <p:nvPr/>
          </p:nvSpPr>
          <p:spPr>
            <a:xfrm>
              <a:off x="7248829" y="2126665"/>
              <a:ext cx="26517" cy="5486"/>
            </a:xfrm>
            <a:custGeom>
              <a:avLst/>
              <a:gdLst>
                <a:gd name="connsiteX0" fmla="*/ 0 w 26517"/>
                <a:gd name="connsiteY0" fmla="*/ 5486 h 5486"/>
                <a:gd name="connsiteX1" fmla="*/ 17831 w 26517"/>
                <a:gd name="connsiteY1" fmla="*/ 3200 h 5486"/>
                <a:gd name="connsiteX2" fmla="*/ 26517 w 26517"/>
                <a:gd name="connsiteY2" fmla="*/ 0 h 5486"/>
                <a:gd name="connsiteX3" fmla="*/ 17831 w 26517"/>
                <a:gd name="connsiteY3" fmla="*/ 3200 h 5486"/>
                <a:gd name="connsiteX4" fmla="*/ 0 w 26517"/>
                <a:gd name="connsiteY4" fmla="*/ 5486 h 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 h="5486">
                  <a:moveTo>
                    <a:pt x="0" y="5486"/>
                  </a:moveTo>
                  <a:cubicBezTo>
                    <a:pt x="5715" y="5486"/>
                    <a:pt x="11887" y="4572"/>
                    <a:pt x="17831" y="3200"/>
                  </a:cubicBezTo>
                  <a:cubicBezTo>
                    <a:pt x="21031" y="2515"/>
                    <a:pt x="24003" y="1372"/>
                    <a:pt x="26517" y="0"/>
                  </a:cubicBezTo>
                  <a:cubicBezTo>
                    <a:pt x="24003" y="1372"/>
                    <a:pt x="21031" y="2515"/>
                    <a:pt x="17831" y="3200"/>
                  </a:cubicBezTo>
                  <a:cubicBezTo>
                    <a:pt x="11887" y="4572"/>
                    <a:pt x="5715" y="5486"/>
                    <a:pt x="0" y="5486"/>
                  </a:cubicBezTo>
                  <a:close/>
                </a:path>
              </a:pathLst>
            </a:custGeom>
            <a:solidFill>
              <a:srgbClr val="FFFFFF"/>
            </a:solidFill>
            <a:ln w="2286" cap="flat">
              <a:noFill/>
              <a:prstDash val="solid"/>
              <a:miter/>
            </a:ln>
          </p:spPr>
          <p:txBody>
            <a:bodyPr rtlCol="0" anchor="ctr"/>
            <a:lstStyle/>
            <a:p>
              <a:endParaRPr lang="en-US"/>
            </a:p>
          </p:txBody>
        </p:sp>
        <p:sp>
          <p:nvSpPr>
            <p:cNvPr id="70" name="Freeform 728">
              <a:extLst>
                <a:ext uri="{FF2B5EF4-FFF2-40B4-BE49-F238E27FC236}">
                  <a16:creationId xmlns:a16="http://schemas.microsoft.com/office/drawing/2014/main" id="{14A5DC3A-DDED-C7C1-4FEC-A68C175CD660}"/>
                </a:ext>
              </a:extLst>
            </p:cNvPr>
            <p:cNvSpPr/>
            <p:nvPr/>
          </p:nvSpPr>
          <p:spPr>
            <a:xfrm>
              <a:off x="7046976" y="1291361"/>
              <a:ext cx="10058" cy="12801"/>
            </a:xfrm>
            <a:custGeom>
              <a:avLst/>
              <a:gdLst>
                <a:gd name="connsiteX0" fmla="*/ 10058 w 10058"/>
                <a:gd name="connsiteY0" fmla="*/ 0 h 12801"/>
                <a:gd name="connsiteX1" fmla="*/ 0 w 10058"/>
                <a:gd name="connsiteY1" fmla="*/ 12802 h 12801"/>
                <a:gd name="connsiteX2" fmla="*/ 10058 w 10058"/>
                <a:gd name="connsiteY2" fmla="*/ 0 h 12801"/>
              </a:gdLst>
              <a:ahLst/>
              <a:cxnLst>
                <a:cxn ang="0">
                  <a:pos x="connsiteX0" y="connsiteY0"/>
                </a:cxn>
                <a:cxn ang="0">
                  <a:pos x="connsiteX1" y="connsiteY1"/>
                </a:cxn>
                <a:cxn ang="0">
                  <a:pos x="connsiteX2" y="connsiteY2"/>
                </a:cxn>
              </a:cxnLst>
              <a:rect l="l" t="t" r="r" b="b"/>
              <a:pathLst>
                <a:path w="10058" h="12801">
                  <a:moveTo>
                    <a:pt x="10058" y="0"/>
                  </a:moveTo>
                  <a:cubicBezTo>
                    <a:pt x="6629" y="4115"/>
                    <a:pt x="3200" y="8458"/>
                    <a:pt x="0" y="12802"/>
                  </a:cubicBezTo>
                  <a:cubicBezTo>
                    <a:pt x="3200" y="8458"/>
                    <a:pt x="6629" y="4115"/>
                    <a:pt x="10058" y="0"/>
                  </a:cubicBezTo>
                  <a:close/>
                </a:path>
              </a:pathLst>
            </a:custGeom>
            <a:solidFill>
              <a:srgbClr val="FFFFFF"/>
            </a:solidFill>
            <a:ln w="2286" cap="flat">
              <a:noFill/>
              <a:prstDash val="solid"/>
              <a:miter/>
            </a:ln>
          </p:spPr>
          <p:txBody>
            <a:bodyPr rtlCol="0" anchor="ctr"/>
            <a:lstStyle/>
            <a:p>
              <a:endParaRPr lang="en-US"/>
            </a:p>
          </p:txBody>
        </p:sp>
        <p:sp>
          <p:nvSpPr>
            <p:cNvPr id="71" name="Freeform 729">
              <a:extLst>
                <a:ext uri="{FF2B5EF4-FFF2-40B4-BE49-F238E27FC236}">
                  <a16:creationId xmlns:a16="http://schemas.microsoft.com/office/drawing/2014/main" id="{2316DD56-6B47-BEE8-B8D0-9FD8A36FFFB2}"/>
                </a:ext>
              </a:extLst>
            </p:cNvPr>
            <p:cNvSpPr/>
            <p:nvPr/>
          </p:nvSpPr>
          <p:spPr>
            <a:xfrm>
              <a:off x="7092238" y="1243584"/>
              <a:ext cx="10515" cy="9601"/>
            </a:xfrm>
            <a:custGeom>
              <a:avLst/>
              <a:gdLst>
                <a:gd name="connsiteX0" fmla="*/ 10515 w 10515"/>
                <a:gd name="connsiteY0" fmla="*/ 0 h 9601"/>
                <a:gd name="connsiteX1" fmla="*/ 0 w 10515"/>
                <a:gd name="connsiteY1" fmla="*/ 9601 h 9601"/>
                <a:gd name="connsiteX2" fmla="*/ 10515 w 10515"/>
                <a:gd name="connsiteY2" fmla="*/ 0 h 9601"/>
              </a:gdLst>
              <a:ahLst/>
              <a:cxnLst>
                <a:cxn ang="0">
                  <a:pos x="connsiteX0" y="connsiteY0"/>
                </a:cxn>
                <a:cxn ang="0">
                  <a:pos x="connsiteX1" y="connsiteY1"/>
                </a:cxn>
                <a:cxn ang="0">
                  <a:pos x="connsiteX2" y="connsiteY2"/>
                </a:cxn>
              </a:cxnLst>
              <a:rect l="l" t="t" r="r" b="b"/>
              <a:pathLst>
                <a:path w="10515" h="9601">
                  <a:moveTo>
                    <a:pt x="10515" y="0"/>
                  </a:moveTo>
                  <a:cubicBezTo>
                    <a:pt x="6858" y="3200"/>
                    <a:pt x="3429" y="6401"/>
                    <a:pt x="0" y="9601"/>
                  </a:cubicBezTo>
                  <a:cubicBezTo>
                    <a:pt x="3429" y="6401"/>
                    <a:pt x="6858" y="3200"/>
                    <a:pt x="10515" y="0"/>
                  </a:cubicBezTo>
                  <a:close/>
                </a:path>
              </a:pathLst>
            </a:custGeom>
            <a:solidFill>
              <a:srgbClr val="FFFFFF"/>
            </a:solidFill>
            <a:ln w="2286" cap="flat">
              <a:noFill/>
              <a:prstDash val="solid"/>
              <a:miter/>
            </a:ln>
          </p:spPr>
          <p:txBody>
            <a:bodyPr rtlCol="0" anchor="ctr"/>
            <a:lstStyle/>
            <a:p>
              <a:endParaRPr lang="en-US"/>
            </a:p>
          </p:txBody>
        </p:sp>
        <p:sp>
          <p:nvSpPr>
            <p:cNvPr id="72" name="Freeform 730">
              <a:extLst>
                <a:ext uri="{FF2B5EF4-FFF2-40B4-BE49-F238E27FC236}">
                  <a16:creationId xmlns:a16="http://schemas.microsoft.com/office/drawing/2014/main" id="{BF954547-FBC8-8CEA-59E4-CA1BFCE3F50E}"/>
                </a:ext>
              </a:extLst>
            </p:cNvPr>
            <p:cNvSpPr/>
            <p:nvPr/>
          </p:nvSpPr>
          <p:spPr>
            <a:xfrm>
              <a:off x="7113270" y="1213637"/>
              <a:ext cx="29260" cy="21259"/>
            </a:xfrm>
            <a:custGeom>
              <a:avLst/>
              <a:gdLst>
                <a:gd name="connsiteX0" fmla="*/ 29261 w 29260"/>
                <a:gd name="connsiteY0" fmla="*/ 0 h 21259"/>
                <a:gd name="connsiteX1" fmla="*/ 0 w 29260"/>
                <a:gd name="connsiteY1" fmla="*/ 21260 h 21259"/>
                <a:gd name="connsiteX2" fmla="*/ 29261 w 29260"/>
                <a:gd name="connsiteY2" fmla="*/ 0 h 21259"/>
              </a:gdLst>
              <a:ahLst/>
              <a:cxnLst>
                <a:cxn ang="0">
                  <a:pos x="connsiteX0" y="connsiteY0"/>
                </a:cxn>
                <a:cxn ang="0">
                  <a:pos x="connsiteX1" y="connsiteY1"/>
                </a:cxn>
                <a:cxn ang="0">
                  <a:pos x="connsiteX2" y="connsiteY2"/>
                </a:cxn>
              </a:cxnLst>
              <a:rect l="l" t="t" r="r" b="b"/>
              <a:pathLst>
                <a:path w="29260" h="21259">
                  <a:moveTo>
                    <a:pt x="29261" y="0"/>
                  </a:moveTo>
                  <a:cubicBezTo>
                    <a:pt x="19202" y="6629"/>
                    <a:pt x="9373" y="13716"/>
                    <a:pt x="0" y="21260"/>
                  </a:cubicBezTo>
                  <a:cubicBezTo>
                    <a:pt x="9373" y="13716"/>
                    <a:pt x="18974" y="6629"/>
                    <a:pt x="29261" y="0"/>
                  </a:cubicBezTo>
                  <a:close/>
                </a:path>
              </a:pathLst>
            </a:custGeom>
            <a:solidFill>
              <a:srgbClr val="FFFFFF"/>
            </a:solidFill>
            <a:ln w="2286" cap="flat">
              <a:noFill/>
              <a:prstDash val="solid"/>
              <a:miter/>
            </a:ln>
          </p:spPr>
          <p:txBody>
            <a:bodyPr rtlCol="0" anchor="ctr"/>
            <a:lstStyle/>
            <a:p>
              <a:endParaRPr lang="en-US"/>
            </a:p>
          </p:txBody>
        </p:sp>
        <p:sp>
          <p:nvSpPr>
            <p:cNvPr id="73" name="Freeform 731">
              <a:extLst>
                <a:ext uri="{FF2B5EF4-FFF2-40B4-BE49-F238E27FC236}">
                  <a16:creationId xmlns:a16="http://schemas.microsoft.com/office/drawing/2014/main" id="{A756CD0F-242E-71DA-83CD-9AF2702B5584}"/>
                </a:ext>
              </a:extLst>
            </p:cNvPr>
            <p:cNvSpPr/>
            <p:nvPr/>
          </p:nvSpPr>
          <p:spPr>
            <a:xfrm>
              <a:off x="7393762" y="1156258"/>
              <a:ext cx="106070" cy="23317"/>
            </a:xfrm>
            <a:custGeom>
              <a:avLst/>
              <a:gdLst>
                <a:gd name="connsiteX0" fmla="*/ 0 w 106070"/>
                <a:gd name="connsiteY0" fmla="*/ 0 h 23317"/>
                <a:gd name="connsiteX1" fmla="*/ 97155 w 106070"/>
                <a:gd name="connsiteY1" fmla="*/ 20345 h 23317"/>
                <a:gd name="connsiteX2" fmla="*/ 106071 w 106070"/>
                <a:gd name="connsiteY2" fmla="*/ 23317 h 23317"/>
                <a:gd name="connsiteX3" fmla="*/ 97155 w 106070"/>
                <a:gd name="connsiteY3" fmla="*/ 20345 h 23317"/>
                <a:gd name="connsiteX4" fmla="*/ 0 w 106070"/>
                <a:gd name="connsiteY4" fmla="*/ 0 h 23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70" h="23317">
                  <a:moveTo>
                    <a:pt x="0" y="0"/>
                  </a:moveTo>
                  <a:cubicBezTo>
                    <a:pt x="32690" y="3200"/>
                    <a:pt x="65151" y="10287"/>
                    <a:pt x="97155" y="20345"/>
                  </a:cubicBezTo>
                  <a:cubicBezTo>
                    <a:pt x="100127" y="21260"/>
                    <a:pt x="103099" y="22174"/>
                    <a:pt x="106071" y="23317"/>
                  </a:cubicBezTo>
                  <a:cubicBezTo>
                    <a:pt x="103099" y="22403"/>
                    <a:pt x="100127" y="21260"/>
                    <a:pt x="97155" y="20345"/>
                  </a:cubicBezTo>
                  <a:cubicBezTo>
                    <a:pt x="64923" y="10058"/>
                    <a:pt x="32690" y="3200"/>
                    <a:pt x="0" y="0"/>
                  </a:cubicBezTo>
                  <a:close/>
                </a:path>
              </a:pathLst>
            </a:custGeom>
            <a:solidFill>
              <a:srgbClr val="FFFFFF"/>
            </a:solidFill>
            <a:ln w="2286" cap="flat">
              <a:noFill/>
              <a:prstDash val="solid"/>
              <a:miter/>
            </a:ln>
          </p:spPr>
          <p:txBody>
            <a:bodyPr rtlCol="0" anchor="ctr"/>
            <a:lstStyle/>
            <a:p>
              <a:endParaRPr lang="en-US"/>
            </a:p>
          </p:txBody>
        </p:sp>
        <p:sp>
          <p:nvSpPr>
            <p:cNvPr id="74" name="Freeform 732">
              <a:extLst>
                <a:ext uri="{FF2B5EF4-FFF2-40B4-BE49-F238E27FC236}">
                  <a16:creationId xmlns:a16="http://schemas.microsoft.com/office/drawing/2014/main" id="{B7AF42CF-7474-F972-4D91-6558A9228F89}"/>
                </a:ext>
              </a:extLst>
            </p:cNvPr>
            <p:cNvSpPr/>
            <p:nvPr/>
          </p:nvSpPr>
          <p:spPr>
            <a:xfrm>
              <a:off x="6838035" y="2086203"/>
              <a:ext cx="5943" cy="4343"/>
            </a:xfrm>
            <a:custGeom>
              <a:avLst/>
              <a:gdLst>
                <a:gd name="connsiteX0" fmla="*/ 5943 w 5943"/>
                <a:gd name="connsiteY0" fmla="*/ 4343 h 4343"/>
                <a:gd name="connsiteX1" fmla="*/ 0 w 5943"/>
                <a:gd name="connsiteY1" fmla="*/ 0 h 4343"/>
                <a:gd name="connsiteX2" fmla="*/ 5943 w 5943"/>
                <a:gd name="connsiteY2" fmla="*/ 4343 h 4343"/>
              </a:gdLst>
              <a:ahLst/>
              <a:cxnLst>
                <a:cxn ang="0">
                  <a:pos x="connsiteX0" y="connsiteY0"/>
                </a:cxn>
                <a:cxn ang="0">
                  <a:pos x="connsiteX1" y="connsiteY1"/>
                </a:cxn>
                <a:cxn ang="0">
                  <a:pos x="connsiteX2" y="connsiteY2"/>
                </a:cxn>
              </a:cxnLst>
              <a:rect l="l" t="t" r="r" b="b"/>
              <a:pathLst>
                <a:path w="5943" h="4343">
                  <a:moveTo>
                    <a:pt x="5943" y="4343"/>
                  </a:moveTo>
                  <a:cubicBezTo>
                    <a:pt x="3886" y="2972"/>
                    <a:pt x="2057" y="1600"/>
                    <a:pt x="0" y="0"/>
                  </a:cubicBezTo>
                  <a:cubicBezTo>
                    <a:pt x="1828" y="1600"/>
                    <a:pt x="3886" y="3200"/>
                    <a:pt x="5943" y="4343"/>
                  </a:cubicBezTo>
                  <a:close/>
                </a:path>
              </a:pathLst>
            </a:custGeom>
            <a:solidFill>
              <a:srgbClr val="FFFFFF"/>
            </a:solidFill>
            <a:ln w="2286" cap="flat">
              <a:noFill/>
              <a:prstDash val="solid"/>
              <a:miter/>
            </a:ln>
          </p:spPr>
          <p:txBody>
            <a:bodyPr rtlCol="0" anchor="ctr"/>
            <a:lstStyle/>
            <a:p>
              <a:endParaRPr lang="en-US"/>
            </a:p>
          </p:txBody>
        </p:sp>
        <p:sp>
          <p:nvSpPr>
            <p:cNvPr id="75" name="Freeform 733">
              <a:extLst>
                <a:ext uri="{FF2B5EF4-FFF2-40B4-BE49-F238E27FC236}">
                  <a16:creationId xmlns:a16="http://schemas.microsoft.com/office/drawing/2014/main" id="{D79B54C6-57A7-4D68-8DDC-4D5DF09BF627}"/>
                </a:ext>
              </a:extLst>
            </p:cNvPr>
            <p:cNvSpPr/>
            <p:nvPr/>
          </p:nvSpPr>
          <p:spPr>
            <a:xfrm>
              <a:off x="6995769" y="1367713"/>
              <a:ext cx="10287" cy="19659"/>
            </a:xfrm>
            <a:custGeom>
              <a:avLst/>
              <a:gdLst>
                <a:gd name="connsiteX0" fmla="*/ 10287 w 10287"/>
                <a:gd name="connsiteY0" fmla="*/ 0 h 19659"/>
                <a:gd name="connsiteX1" fmla="*/ 0 w 10287"/>
                <a:gd name="connsiteY1" fmla="*/ 19660 h 19659"/>
                <a:gd name="connsiteX2" fmla="*/ 10287 w 10287"/>
                <a:gd name="connsiteY2" fmla="*/ 0 h 19659"/>
              </a:gdLst>
              <a:ahLst/>
              <a:cxnLst>
                <a:cxn ang="0">
                  <a:pos x="connsiteX0" y="connsiteY0"/>
                </a:cxn>
                <a:cxn ang="0">
                  <a:pos x="connsiteX1" y="connsiteY1"/>
                </a:cxn>
                <a:cxn ang="0">
                  <a:pos x="connsiteX2" y="connsiteY2"/>
                </a:cxn>
              </a:cxnLst>
              <a:rect l="l" t="t" r="r" b="b"/>
              <a:pathLst>
                <a:path w="10287" h="19659">
                  <a:moveTo>
                    <a:pt x="10287" y="0"/>
                  </a:moveTo>
                  <a:cubicBezTo>
                    <a:pt x="6858" y="6401"/>
                    <a:pt x="3429" y="13030"/>
                    <a:pt x="0" y="19660"/>
                  </a:cubicBezTo>
                  <a:cubicBezTo>
                    <a:pt x="3429" y="12802"/>
                    <a:pt x="6858" y="6401"/>
                    <a:pt x="10287" y="0"/>
                  </a:cubicBezTo>
                  <a:close/>
                </a:path>
              </a:pathLst>
            </a:custGeom>
            <a:solidFill>
              <a:srgbClr val="FFFFFF"/>
            </a:solidFill>
            <a:ln w="2286" cap="flat">
              <a:noFill/>
              <a:prstDash val="solid"/>
              <a:miter/>
            </a:ln>
          </p:spPr>
          <p:txBody>
            <a:bodyPr rtlCol="0" anchor="ctr"/>
            <a:lstStyle/>
            <a:p>
              <a:endParaRPr lang="en-US"/>
            </a:p>
          </p:txBody>
        </p:sp>
        <p:sp>
          <p:nvSpPr>
            <p:cNvPr id="76" name="Freeform 734">
              <a:extLst>
                <a:ext uri="{FF2B5EF4-FFF2-40B4-BE49-F238E27FC236}">
                  <a16:creationId xmlns:a16="http://schemas.microsoft.com/office/drawing/2014/main" id="{722C5FF2-AF5F-E4DF-3C73-85D3EA25D7E4}"/>
                </a:ext>
              </a:extLst>
            </p:cNvPr>
            <p:cNvSpPr/>
            <p:nvPr/>
          </p:nvSpPr>
          <p:spPr>
            <a:xfrm>
              <a:off x="7017029" y="1336167"/>
              <a:ext cx="7772" cy="12573"/>
            </a:xfrm>
            <a:custGeom>
              <a:avLst/>
              <a:gdLst>
                <a:gd name="connsiteX0" fmla="*/ 7773 w 7772"/>
                <a:gd name="connsiteY0" fmla="*/ 0 h 12573"/>
                <a:gd name="connsiteX1" fmla="*/ 0 w 7772"/>
                <a:gd name="connsiteY1" fmla="*/ 12573 h 12573"/>
                <a:gd name="connsiteX2" fmla="*/ 7773 w 7772"/>
                <a:gd name="connsiteY2" fmla="*/ 0 h 12573"/>
              </a:gdLst>
              <a:ahLst/>
              <a:cxnLst>
                <a:cxn ang="0">
                  <a:pos x="connsiteX0" y="connsiteY0"/>
                </a:cxn>
                <a:cxn ang="0">
                  <a:pos x="connsiteX1" y="connsiteY1"/>
                </a:cxn>
                <a:cxn ang="0">
                  <a:pos x="connsiteX2" y="connsiteY2"/>
                </a:cxn>
              </a:cxnLst>
              <a:rect l="l" t="t" r="r" b="b"/>
              <a:pathLst>
                <a:path w="7772" h="12573">
                  <a:moveTo>
                    <a:pt x="7773" y="0"/>
                  </a:moveTo>
                  <a:cubicBezTo>
                    <a:pt x="5258" y="4115"/>
                    <a:pt x="2515" y="8230"/>
                    <a:pt x="0" y="12573"/>
                  </a:cubicBezTo>
                  <a:cubicBezTo>
                    <a:pt x="2515" y="8230"/>
                    <a:pt x="5030" y="4115"/>
                    <a:pt x="7773" y="0"/>
                  </a:cubicBezTo>
                  <a:close/>
                </a:path>
              </a:pathLst>
            </a:custGeom>
            <a:solidFill>
              <a:srgbClr val="FFFFFF"/>
            </a:solidFill>
            <a:ln w="2286" cap="flat">
              <a:noFill/>
              <a:prstDash val="solid"/>
              <a:miter/>
            </a:ln>
          </p:spPr>
          <p:txBody>
            <a:bodyPr rtlCol="0" anchor="ctr"/>
            <a:lstStyle/>
            <a:p>
              <a:endParaRPr lang="en-US"/>
            </a:p>
          </p:txBody>
        </p:sp>
        <p:sp>
          <p:nvSpPr>
            <p:cNvPr id="77" name="Freeform 735">
              <a:extLst>
                <a:ext uri="{FF2B5EF4-FFF2-40B4-BE49-F238E27FC236}">
                  <a16:creationId xmlns:a16="http://schemas.microsoft.com/office/drawing/2014/main" id="{8399A068-1931-7505-7CB8-81DDF6769EC2}"/>
                </a:ext>
              </a:extLst>
            </p:cNvPr>
            <p:cNvSpPr/>
            <p:nvPr/>
          </p:nvSpPr>
          <p:spPr>
            <a:xfrm>
              <a:off x="6991197" y="1394460"/>
              <a:ext cx="1143" cy="2286"/>
            </a:xfrm>
            <a:custGeom>
              <a:avLst/>
              <a:gdLst>
                <a:gd name="connsiteX0" fmla="*/ 1143 w 1143"/>
                <a:gd name="connsiteY0" fmla="*/ 0 h 2286"/>
                <a:gd name="connsiteX1" fmla="*/ 0 w 1143"/>
                <a:gd name="connsiteY1" fmla="*/ 2286 h 2286"/>
                <a:gd name="connsiteX2" fmla="*/ 1143 w 1143"/>
                <a:gd name="connsiteY2" fmla="*/ 0 h 2286"/>
              </a:gdLst>
              <a:ahLst/>
              <a:cxnLst>
                <a:cxn ang="0">
                  <a:pos x="connsiteX0" y="connsiteY0"/>
                </a:cxn>
                <a:cxn ang="0">
                  <a:pos x="connsiteX1" y="connsiteY1"/>
                </a:cxn>
                <a:cxn ang="0">
                  <a:pos x="connsiteX2" y="connsiteY2"/>
                </a:cxn>
              </a:cxnLst>
              <a:rect l="l" t="t" r="r" b="b"/>
              <a:pathLst>
                <a:path w="1143" h="2286">
                  <a:moveTo>
                    <a:pt x="1143" y="0"/>
                  </a:moveTo>
                  <a:cubicBezTo>
                    <a:pt x="685" y="686"/>
                    <a:pt x="457" y="1600"/>
                    <a:pt x="0" y="2286"/>
                  </a:cubicBezTo>
                  <a:cubicBezTo>
                    <a:pt x="457" y="1600"/>
                    <a:pt x="685" y="914"/>
                    <a:pt x="1143" y="0"/>
                  </a:cubicBezTo>
                  <a:close/>
                </a:path>
              </a:pathLst>
            </a:custGeom>
            <a:solidFill>
              <a:srgbClr val="FFFFFF"/>
            </a:solidFill>
            <a:ln w="2286" cap="flat">
              <a:noFill/>
              <a:prstDash val="solid"/>
              <a:miter/>
            </a:ln>
          </p:spPr>
          <p:txBody>
            <a:bodyPr rtlCol="0" anchor="ctr"/>
            <a:lstStyle/>
            <a:p>
              <a:endParaRPr lang="en-US"/>
            </a:p>
          </p:txBody>
        </p:sp>
        <p:sp>
          <p:nvSpPr>
            <p:cNvPr id="78" name="Freeform 736">
              <a:extLst>
                <a:ext uri="{FF2B5EF4-FFF2-40B4-BE49-F238E27FC236}">
                  <a16:creationId xmlns:a16="http://schemas.microsoft.com/office/drawing/2014/main" id="{4BF1F04B-634E-F8F3-A603-97D7C1EDF71F}"/>
                </a:ext>
              </a:extLst>
            </p:cNvPr>
            <p:cNvSpPr/>
            <p:nvPr/>
          </p:nvSpPr>
          <p:spPr>
            <a:xfrm>
              <a:off x="6971309" y="1447266"/>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8" y="914"/>
                    <a:pt x="229" y="1600"/>
                    <a:pt x="0" y="2515"/>
                  </a:cubicBezTo>
                  <a:cubicBezTo>
                    <a:pt x="229" y="1600"/>
                    <a:pt x="458" y="686"/>
                    <a:pt x="686" y="0"/>
                  </a:cubicBezTo>
                  <a:close/>
                </a:path>
              </a:pathLst>
            </a:custGeom>
            <a:solidFill>
              <a:srgbClr val="FFFFFF"/>
            </a:solidFill>
            <a:ln w="2286" cap="flat">
              <a:noFill/>
              <a:prstDash val="solid"/>
              <a:miter/>
            </a:ln>
          </p:spPr>
          <p:txBody>
            <a:bodyPr rtlCol="0" anchor="ctr"/>
            <a:lstStyle/>
            <a:p>
              <a:endParaRPr lang="en-US"/>
            </a:p>
          </p:txBody>
        </p:sp>
        <p:sp>
          <p:nvSpPr>
            <p:cNvPr id="79" name="Freeform 737">
              <a:extLst>
                <a:ext uri="{FF2B5EF4-FFF2-40B4-BE49-F238E27FC236}">
                  <a16:creationId xmlns:a16="http://schemas.microsoft.com/office/drawing/2014/main" id="{682B414D-08D2-FB8E-A50F-D46947829444}"/>
                </a:ext>
              </a:extLst>
            </p:cNvPr>
            <p:cNvSpPr/>
            <p:nvPr/>
          </p:nvSpPr>
          <p:spPr>
            <a:xfrm>
              <a:off x="6973595" y="1439494"/>
              <a:ext cx="914" cy="2514"/>
            </a:xfrm>
            <a:custGeom>
              <a:avLst/>
              <a:gdLst>
                <a:gd name="connsiteX0" fmla="*/ 915 w 914"/>
                <a:gd name="connsiteY0" fmla="*/ 0 h 2514"/>
                <a:gd name="connsiteX1" fmla="*/ 0 w 914"/>
                <a:gd name="connsiteY1" fmla="*/ 2515 h 2514"/>
                <a:gd name="connsiteX2" fmla="*/ 915 w 914"/>
                <a:gd name="connsiteY2" fmla="*/ 0 h 2514"/>
              </a:gdLst>
              <a:ahLst/>
              <a:cxnLst>
                <a:cxn ang="0">
                  <a:pos x="connsiteX0" y="connsiteY0"/>
                </a:cxn>
                <a:cxn ang="0">
                  <a:pos x="connsiteX1" y="connsiteY1"/>
                </a:cxn>
                <a:cxn ang="0">
                  <a:pos x="connsiteX2" y="connsiteY2"/>
                </a:cxn>
              </a:cxnLst>
              <a:rect l="l" t="t" r="r" b="b"/>
              <a:pathLst>
                <a:path w="914" h="2514">
                  <a:moveTo>
                    <a:pt x="915" y="0"/>
                  </a:moveTo>
                  <a:cubicBezTo>
                    <a:pt x="686" y="914"/>
                    <a:pt x="458" y="1600"/>
                    <a:pt x="0" y="2515"/>
                  </a:cubicBezTo>
                  <a:cubicBezTo>
                    <a:pt x="229" y="1600"/>
                    <a:pt x="458" y="914"/>
                    <a:pt x="915" y="0"/>
                  </a:cubicBezTo>
                  <a:close/>
                </a:path>
              </a:pathLst>
            </a:custGeom>
            <a:solidFill>
              <a:srgbClr val="FFFFFF"/>
            </a:solidFill>
            <a:ln w="2286" cap="flat">
              <a:noFill/>
              <a:prstDash val="solid"/>
              <a:miter/>
            </a:ln>
          </p:spPr>
          <p:txBody>
            <a:bodyPr rtlCol="0" anchor="ctr"/>
            <a:lstStyle/>
            <a:p>
              <a:endParaRPr lang="en-US"/>
            </a:p>
          </p:txBody>
        </p:sp>
        <p:sp>
          <p:nvSpPr>
            <p:cNvPr id="80" name="Freeform 738">
              <a:extLst>
                <a:ext uri="{FF2B5EF4-FFF2-40B4-BE49-F238E27FC236}">
                  <a16:creationId xmlns:a16="http://schemas.microsoft.com/office/drawing/2014/main" id="{766968DE-130C-4B71-8770-183F6A14F96E}"/>
                </a:ext>
              </a:extLst>
            </p:cNvPr>
            <p:cNvSpPr/>
            <p:nvPr/>
          </p:nvSpPr>
          <p:spPr>
            <a:xfrm>
              <a:off x="6774942" y="1787423"/>
              <a:ext cx="2286" cy="5943"/>
            </a:xfrm>
            <a:custGeom>
              <a:avLst/>
              <a:gdLst>
                <a:gd name="connsiteX0" fmla="*/ 2286 w 2286"/>
                <a:gd name="connsiteY0" fmla="*/ 5944 h 5943"/>
                <a:gd name="connsiteX1" fmla="*/ 0 w 2286"/>
                <a:gd name="connsiteY1" fmla="*/ 0 h 5943"/>
                <a:gd name="connsiteX2" fmla="*/ 2286 w 2286"/>
                <a:gd name="connsiteY2" fmla="*/ 5944 h 5943"/>
              </a:gdLst>
              <a:ahLst/>
              <a:cxnLst>
                <a:cxn ang="0">
                  <a:pos x="connsiteX0" y="connsiteY0"/>
                </a:cxn>
                <a:cxn ang="0">
                  <a:pos x="connsiteX1" y="connsiteY1"/>
                </a:cxn>
                <a:cxn ang="0">
                  <a:pos x="connsiteX2" y="connsiteY2"/>
                </a:cxn>
              </a:cxnLst>
              <a:rect l="l" t="t" r="r" b="b"/>
              <a:pathLst>
                <a:path w="2286" h="5943">
                  <a:moveTo>
                    <a:pt x="2286" y="5944"/>
                  </a:moveTo>
                  <a:cubicBezTo>
                    <a:pt x="1600" y="3886"/>
                    <a:pt x="686" y="2057"/>
                    <a:pt x="0" y="0"/>
                  </a:cubicBezTo>
                  <a:cubicBezTo>
                    <a:pt x="686" y="2057"/>
                    <a:pt x="1372" y="4115"/>
                    <a:pt x="2286" y="5944"/>
                  </a:cubicBezTo>
                  <a:close/>
                </a:path>
              </a:pathLst>
            </a:custGeom>
            <a:solidFill>
              <a:srgbClr val="FFFFFF"/>
            </a:solidFill>
            <a:ln w="2286" cap="flat">
              <a:noFill/>
              <a:prstDash val="solid"/>
              <a:miter/>
            </a:ln>
          </p:spPr>
          <p:txBody>
            <a:bodyPr rtlCol="0" anchor="ctr"/>
            <a:lstStyle/>
            <a:p>
              <a:endParaRPr lang="en-US"/>
            </a:p>
          </p:txBody>
        </p:sp>
        <p:sp>
          <p:nvSpPr>
            <p:cNvPr id="81" name="Freeform 739">
              <a:extLst>
                <a:ext uri="{FF2B5EF4-FFF2-40B4-BE49-F238E27FC236}">
                  <a16:creationId xmlns:a16="http://schemas.microsoft.com/office/drawing/2014/main" id="{AD1B493F-D6EE-896E-F581-F05E8F839AD2}"/>
                </a:ext>
              </a:extLst>
            </p:cNvPr>
            <p:cNvSpPr/>
            <p:nvPr/>
          </p:nvSpPr>
          <p:spPr>
            <a:xfrm>
              <a:off x="6969023" y="1454810"/>
              <a:ext cx="685" cy="2286"/>
            </a:xfrm>
            <a:custGeom>
              <a:avLst/>
              <a:gdLst>
                <a:gd name="connsiteX0" fmla="*/ 686 w 685"/>
                <a:gd name="connsiteY0" fmla="*/ 0 h 2286"/>
                <a:gd name="connsiteX1" fmla="*/ 0 w 685"/>
                <a:gd name="connsiteY1" fmla="*/ 2286 h 2286"/>
                <a:gd name="connsiteX2" fmla="*/ 686 w 685"/>
                <a:gd name="connsiteY2" fmla="*/ 0 h 2286"/>
              </a:gdLst>
              <a:ahLst/>
              <a:cxnLst>
                <a:cxn ang="0">
                  <a:pos x="connsiteX0" y="connsiteY0"/>
                </a:cxn>
                <a:cxn ang="0">
                  <a:pos x="connsiteX1" y="connsiteY1"/>
                </a:cxn>
                <a:cxn ang="0">
                  <a:pos x="connsiteX2" y="connsiteY2"/>
                </a:cxn>
              </a:cxnLst>
              <a:rect l="l" t="t" r="r" b="b"/>
              <a:pathLst>
                <a:path w="685" h="2286">
                  <a:moveTo>
                    <a:pt x="686" y="0"/>
                  </a:moveTo>
                  <a:cubicBezTo>
                    <a:pt x="458" y="686"/>
                    <a:pt x="229" y="1600"/>
                    <a:pt x="0" y="2286"/>
                  </a:cubicBezTo>
                  <a:cubicBezTo>
                    <a:pt x="229" y="1600"/>
                    <a:pt x="458" y="914"/>
                    <a:pt x="686" y="0"/>
                  </a:cubicBezTo>
                  <a:close/>
                </a:path>
              </a:pathLst>
            </a:custGeom>
            <a:solidFill>
              <a:srgbClr val="FFFFFF"/>
            </a:solidFill>
            <a:ln w="2286" cap="flat">
              <a:noFill/>
              <a:prstDash val="solid"/>
              <a:miter/>
            </a:ln>
          </p:spPr>
          <p:txBody>
            <a:bodyPr rtlCol="0" anchor="ctr"/>
            <a:lstStyle/>
            <a:p>
              <a:endParaRPr lang="en-US"/>
            </a:p>
          </p:txBody>
        </p:sp>
        <p:sp>
          <p:nvSpPr>
            <p:cNvPr id="82" name="Freeform 740">
              <a:extLst>
                <a:ext uri="{FF2B5EF4-FFF2-40B4-BE49-F238E27FC236}">
                  <a16:creationId xmlns:a16="http://schemas.microsoft.com/office/drawing/2014/main" id="{2BE86A9C-4B84-4AED-AC09-E54091C60EB8}"/>
                </a:ext>
              </a:extLst>
            </p:cNvPr>
            <p:cNvSpPr/>
            <p:nvPr/>
          </p:nvSpPr>
          <p:spPr>
            <a:xfrm>
              <a:off x="6967194" y="1462811"/>
              <a:ext cx="457" cy="2057"/>
            </a:xfrm>
            <a:custGeom>
              <a:avLst/>
              <a:gdLst>
                <a:gd name="connsiteX0" fmla="*/ 457 w 457"/>
                <a:gd name="connsiteY0" fmla="*/ 0 h 2057"/>
                <a:gd name="connsiteX1" fmla="*/ 0 w 457"/>
                <a:gd name="connsiteY1" fmla="*/ 2057 h 2057"/>
                <a:gd name="connsiteX2" fmla="*/ 457 w 457"/>
                <a:gd name="connsiteY2" fmla="*/ 0 h 2057"/>
              </a:gdLst>
              <a:ahLst/>
              <a:cxnLst>
                <a:cxn ang="0">
                  <a:pos x="connsiteX0" y="connsiteY0"/>
                </a:cxn>
                <a:cxn ang="0">
                  <a:pos x="connsiteX1" y="connsiteY1"/>
                </a:cxn>
                <a:cxn ang="0">
                  <a:pos x="connsiteX2" y="connsiteY2"/>
                </a:cxn>
              </a:cxnLst>
              <a:rect l="l" t="t" r="r" b="b"/>
              <a:pathLst>
                <a:path w="457" h="2057">
                  <a:moveTo>
                    <a:pt x="457" y="0"/>
                  </a:moveTo>
                  <a:cubicBezTo>
                    <a:pt x="228" y="686"/>
                    <a:pt x="0" y="1372"/>
                    <a:pt x="0" y="2057"/>
                  </a:cubicBezTo>
                  <a:cubicBezTo>
                    <a:pt x="228" y="1372"/>
                    <a:pt x="228" y="686"/>
                    <a:pt x="457" y="0"/>
                  </a:cubicBezTo>
                  <a:close/>
                </a:path>
              </a:pathLst>
            </a:custGeom>
            <a:solidFill>
              <a:srgbClr val="FFFFFF"/>
            </a:solidFill>
            <a:ln w="2286" cap="flat">
              <a:noFill/>
              <a:prstDash val="solid"/>
              <a:miter/>
            </a:ln>
          </p:spPr>
          <p:txBody>
            <a:bodyPr rtlCol="0" anchor="ctr"/>
            <a:lstStyle/>
            <a:p>
              <a:endParaRPr lang="en-US"/>
            </a:p>
          </p:txBody>
        </p:sp>
        <p:sp>
          <p:nvSpPr>
            <p:cNvPr id="83" name="Freeform 741">
              <a:extLst>
                <a:ext uri="{FF2B5EF4-FFF2-40B4-BE49-F238E27FC236}">
                  <a16:creationId xmlns:a16="http://schemas.microsoft.com/office/drawing/2014/main" id="{6CC88A8C-E2F0-D6CA-65FF-65C5F88A9CCB}"/>
                </a:ext>
              </a:extLst>
            </p:cNvPr>
            <p:cNvSpPr/>
            <p:nvPr/>
          </p:nvSpPr>
          <p:spPr>
            <a:xfrm>
              <a:off x="6965365" y="1470583"/>
              <a:ext cx="457" cy="1828"/>
            </a:xfrm>
            <a:custGeom>
              <a:avLst/>
              <a:gdLst>
                <a:gd name="connsiteX0" fmla="*/ 457 w 457"/>
                <a:gd name="connsiteY0" fmla="*/ 0 h 1828"/>
                <a:gd name="connsiteX1" fmla="*/ 0 w 457"/>
                <a:gd name="connsiteY1" fmla="*/ 1829 h 1828"/>
                <a:gd name="connsiteX2" fmla="*/ 457 w 457"/>
                <a:gd name="connsiteY2" fmla="*/ 0 h 1828"/>
              </a:gdLst>
              <a:ahLst/>
              <a:cxnLst>
                <a:cxn ang="0">
                  <a:pos x="connsiteX0" y="connsiteY0"/>
                </a:cxn>
                <a:cxn ang="0">
                  <a:pos x="connsiteX1" y="connsiteY1"/>
                </a:cxn>
                <a:cxn ang="0">
                  <a:pos x="connsiteX2" y="connsiteY2"/>
                </a:cxn>
              </a:cxnLst>
              <a:rect l="l" t="t" r="r" b="b"/>
              <a:pathLst>
                <a:path w="457" h="1828">
                  <a:moveTo>
                    <a:pt x="457" y="0"/>
                  </a:moveTo>
                  <a:cubicBezTo>
                    <a:pt x="228" y="686"/>
                    <a:pt x="228" y="1143"/>
                    <a:pt x="0" y="1829"/>
                  </a:cubicBezTo>
                  <a:cubicBezTo>
                    <a:pt x="0" y="1143"/>
                    <a:pt x="228" y="686"/>
                    <a:pt x="457" y="0"/>
                  </a:cubicBezTo>
                  <a:close/>
                </a:path>
              </a:pathLst>
            </a:custGeom>
            <a:solidFill>
              <a:srgbClr val="FFFFFF"/>
            </a:solidFill>
            <a:ln w="2286" cap="flat">
              <a:noFill/>
              <a:prstDash val="solid"/>
              <a:miter/>
            </a:ln>
          </p:spPr>
          <p:txBody>
            <a:bodyPr rtlCol="0" anchor="ctr"/>
            <a:lstStyle/>
            <a:p>
              <a:endParaRPr lang="en-US"/>
            </a:p>
          </p:txBody>
        </p:sp>
        <p:sp>
          <p:nvSpPr>
            <p:cNvPr id="84" name="Freeform 742">
              <a:extLst>
                <a:ext uri="{FF2B5EF4-FFF2-40B4-BE49-F238E27FC236}">
                  <a16:creationId xmlns:a16="http://schemas.microsoft.com/office/drawing/2014/main" id="{E14DAF59-BF8C-C6EE-9E70-B313D479746A}"/>
                </a:ext>
              </a:extLst>
            </p:cNvPr>
            <p:cNvSpPr/>
            <p:nvPr/>
          </p:nvSpPr>
          <p:spPr>
            <a:xfrm>
              <a:off x="6788200" y="1823313"/>
              <a:ext cx="2514" cy="8686"/>
            </a:xfrm>
            <a:custGeom>
              <a:avLst/>
              <a:gdLst>
                <a:gd name="connsiteX0" fmla="*/ 2514 w 2514"/>
                <a:gd name="connsiteY0" fmla="*/ 8687 h 8686"/>
                <a:gd name="connsiteX1" fmla="*/ 0 w 2514"/>
                <a:gd name="connsiteY1" fmla="*/ 0 h 8686"/>
                <a:gd name="connsiteX2" fmla="*/ 2514 w 2514"/>
                <a:gd name="connsiteY2" fmla="*/ 8687 h 8686"/>
              </a:gdLst>
              <a:ahLst/>
              <a:cxnLst>
                <a:cxn ang="0">
                  <a:pos x="connsiteX0" y="connsiteY0"/>
                </a:cxn>
                <a:cxn ang="0">
                  <a:pos x="connsiteX1" y="connsiteY1"/>
                </a:cxn>
                <a:cxn ang="0">
                  <a:pos x="connsiteX2" y="connsiteY2"/>
                </a:cxn>
              </a:cxnLst>
              <a:rect l="l" t="t" r="r" b="b"/>
              <a:pathLst>
                <a:path w="2514" h="8686">
                  <a:moveTo>
                    <a:pt x="2514" y="8687"/>
                  </a:moveTo>
                  <a:cubicBezTo>
                    <a:pt x="1829" y="6172"/>
                    <a:pt x="1143" y="3200"/>
                    <a:pt x="0" y="0"/>
                  </a:cubicBezTo>
                  <a:cubicBezTo>
                    <a:pt x="1143" y="3429"/>
                    <a:pt x="2057" y="6172"/>
                    <a:pt x="2514" y="8687"/>
                  </a:cubicBezTo>
                  <a:close/>
                </a:path>
              </a:pathLst>
            </a:custGeom>
            <a:solidFill>
              <a:srgbClr val="FFFFFF"/>
            </a:solidFill>
            <a:ln w="2286" cap="flat">
              <a:noFill/>
              <a:prstDash val="solid"/>
              <a:miter/>
            </a:ln>
          </p:spPr>
          <p:txBody>
            <a:bodyPr rtlCol="0" anchor="ctr"/>
            <a:lstStyle/>
            <a:p>
              <a:endParaRPr lang="en-US"/>
            </a:p>
          </p:txBody>
        </p:sp>
        <p:sp>
          <p:nvSpPr>
            <p:cNvPr id="85" name="Freeform 743">
              <a:extLst>
                <a:ext uri="{FF2B5EF4-FFF2-40B4-BE49-F238E27FC236}">
                  <a16:creationId xmlns:a16="http://schemas.microsoft.com/office/drawing/2014/main" id="{D0339DF7-C1A7-6182-D4E2-752C0B9ED83C}"/>
                </a:ext>
              </a:extLst>
            </p:cNvPr>
            <p:cNvSpPr/>
            <p:nvPr/>
          </p:nvSpPr>
          <p:spPr>
            <a:xfrm>
              <a:off x="6978853" y="1424406"/>
              <a:ext cx="914" cy="2743"/>
            </a:xfrm>
            <a:custGeom>
              <a:avLst/>
              <a:gdLst>
                <a:gd name="connsiteX0" fmla="*/ 915 w 914"/>
                <a:gd name="connsiteY0" fmla="*/ 0 h 2743"/>
                <a:gd name="connsiteX1" fmla="*/ 0 w 914"/>
                <a:gd name="connsiteY1" fmla="*/ 2743 h 2743"/>
                <a:gd name="connsiteX2" fmla="*/ 915 w 914"/>
                <a:gd name="connsiteY2" fmla="*/ 0 h 2743"/>
              </a:gdLst>
              <a:ahLst/>
              <a:cxnLst>
                <a:cxn ang="0">
                  <a:pos x="connsiteX0" y="connsiteY0"/>
                </a:cxn>
                <a:cxn ang="0">
                  <a:pos x="connsiteX1" y="connsiteY1"/>
                </a:cxn>
                <a:cxn ang="0">
                  <a:pos x="connsiteX2" y="connsiteY2"/>
                </a:cxn>
              </a:cxnLst>
              <a:rect l="l" t="t" r="r" b="b"/>
              <a:pathLst>
                <a:path w="914" h="2743">
                  <a:moveTo>
                    <a:pt x="915" y="0"/>
                  </a:moveTo>
                  <a:cubicBezTo>
                    <a:pt x="457" y="914"/>
                    <a:pt x="229" y="1829"/>
                    <a:pt x="0" y="2743"/>
                  </a:cubicBezTo>
                  <a:cubicBezTo>
                    <a:pt x="229" y="1829"/>
                    <a:pt x="457" y="914"/>
                    <a:pt x="915" y="0"/>
                  </a:cubicBezTo>
                  <a:close/>
                </a:path>
              </a:pathLst>
            </a:custGeom>
            <a:solidFill>
              <a:srgbClr val="FFFFFF"/>
            </a:solidFill>
            <a:ln w="2286" cap="flat">
              <a:noFill/>
              <a:prstDash val="solid"/>
              <a:miter/>
            </a:ln>
          </p:spPr>
          <p:txBody>
            <a:bodyPr rtlCol="0" anchor="ctr"/>
            <a:lstStyle/>
            <a:p>
              <a:endParaRPr lang="en-US"/>
            </a:p>
          </p:txBody>
        </p:sp>
        <p:sp>
          <p:nvSpPr>
            <p:cNvPr id="86" name="Freeform 744">
              <a:extLst>
                <a:ext uri="{FF2B5EF4-FFF2-40B4-BE49-F238E27FC236}">
                  <a16:creationId xmlns:a16="http://schemas.microsoft.com/office/drawing/2014/main" id="{7E72FA12-8AC0-67A2-C631-E7C04AD9D749}"/>
                </a:ext>
              </a:extLst>
            </p:cNvPr>
            <p:cNvSpPr/>
            <p:nvPr/>
          </p:nvSpPr>
          <p:spPr>
            <a:xfrm>
              <a:off x="6782943" y="1809140"/>
              <a:ext cx="3886" cy="10744"/>
            </a:xfrm>
            <a:custGeom>
              <a:avLst/>
              <a:gdLst>
                <a:gd name="connsiteX0" fmla="*/ 3886 w 3886"/>
                <a:gd name="connsiteY0" fmla="*/ 10744 h 10744"/>
                <a:gd name="connsiteX1" fmla="*/ 0 w 3886"/>
                <a:gd name="connsiteY1" fmla="*/ 0 h 10744"/>
                <a:gd name="connsiteX2" fmla="*/ 3886 w 3886"/>
                <a:gd name="connsiteY2" fmla="*/ 10744 h 10744"/>
              </a:gdLst>
              <a:ahLst/>
              <a:cxnLst>
                <a:cxn ang="0">
                  <a:pos x="connsiteX0" y="connsiteY0"/>
                </a:cxn>
                <a:cxn ang="0">
                  <a:pos x="connsiteX1" y="connsiteY1"/>
                </a:cxn>
                <a:cxn ang="0">
                  <a:pos x="connsiteX2" y="connsiteY2"/>
                </a:cxn>
              </a:cxnLst>
              <a:rect l="l" t="t" r="r" b="b"/>
              <a:pathLst>
                <a:path w="3886" h="10744">
                  <a:moveTo>
                    <a:pt x="3886" y="10744"/>
                  </a:moveTo>
                  <a:cubicBezTo>
                    <a:pt x="2515" y="7087"/>
                    <a:pt x="1372" y="3658"/>
                    <a:pt x="0" y="0"/>
                  </a:cubicBezTo>
                  <a:cubicBezTo>
                    <a:pt x="1372" y="3429"/>
                    <a:pt x="2743" y="7087"/>
                    <a:pt x="3886" y="10744"/>
                  </a:cubicBezTo>
                  <a:close/>
                </a:path>
              </a:pathLst>
            </a:custGeom>
            <a:solidFill>
              <a:srgbClr val="FFFFFF"/>
            </a:solidFill>
            <a:ln w="2286" cap="flat">
              <a:noFill/>
              <a:prstDash val="solid"/>
              <a:miter/>
            </a:ln>
          </p:spPr>
          <p:txBody>
            <a:bodyPr rtlCol="0" anchor="ctr"/>
            <a:lstStyle/>
            <a:p>
              <a:endParaRPr lang="en-US"/>
            </a:p>
          </p:txBody>
        </p:sp>
        <p:sp>
          <p:nvSpPr>
            <p:cNvPr id="87" name="Freeform 745">
              <a:extLst>
                <a:ext uri="{FF2B5EF4-FFF2-40B4-BE49-F238E27FC236}">
                  <a16:creationId xmlns:a16="http://schemas.microsoft.com/office/drawing/2014/main" id="{6BEAE776-D5E7-9EFE-1866-822C73A7CC36}"/>
                </a:ext>
              </a:extLst>
            </p:cNvPr>
            <p:cNvSpPr/>
            <p:nvPr/>
          </p:nvSpPr>
          <p:spPr>
            <a:xfrm>
              <a:off x="7204710" y="2107920"/>
              <a:ext cx="27660" cy="22402"/>
            </a:xfrm>
            <a:custGeom>
              <a:avLst/>
              <a:gdLst>
                <a:gd name="connsiteX0" fmla="*/ 4115 w 27660"/>
                <a:gd name="connsiteY0" fmla="*/ 7315 h 22402"/>
                <a:gd name="connsiteX1" fmla="*/ 0 w 27660"/>
                <a:gd name="connsiteY1" fmla="*/ 0 h 22402"/>
                <a:gd name="connsiteX2" fmla="*/ 4115 w 27660"/>
                <a:gd name="connsiteY2" fmla="*/ 7315 h 22402"/>
                <a:gd name="connsiteX3" fmla="*/ 27661 w 27660"/>
                <a:gd name="connsiteY3" fmla="*/ 22403 h 22402"/>
                <a:gd name="connsiteX4" fmla="*/ 4115 w 27660"/>
                <a:gd name="connsiteY4" fmla="*/ 7315 h 22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60" h="22402">
                  <a:moveTo>
                    <a:pt x="4115" y="7315"/>
                  </a:moveTo>
                  <a:cubicBezTo>
                    <a:pt x="2743" y="5029"/>
                    <a:pt x="1372" y="2515"/>
                    <a:pt x="0" y="0"/>
                  </a:cubicBezTo>
                  <a:cubicBezTo>
                    <a:pt x="1143" y="2515"/>
                    <a:pt x="2515" y="5029"/>
                    <a:pt x="4115" y="7315"/>
                  </a:cubicBezTo>
                  <a:cubicBezTo>
                    <a:pt x="8687" y="14630"/>
                    <a:pt x="17145" y="19888"/>
                    <a:pt x="27661" y="22403"/>
                  </a:cubicBezTo>
                  <a:cubicBezTo>
                    <a:pt x="17145" y="19888"/>
                    <a:pt x="8687" y="14859"/>
                    <a:pt x="4115" y="7315"/>
                  </a:cubicBezTo>
                  <a:close/>
                </a:path>
              </a:pathLst>
            </a:custGeom>
            <a:solidFill>
              <a:srgbClr val="FFFFFF"/>
            </a:solidFill>
            <a:ln w="2286" cap="flat">
              <a:noFill/>
              <a:prstDash val="solid"/>
              <a:miter/>
            </a:ln>
          </p:spPr>
          <p:txBody>
            <a:bodyPr rtlCol="0" anchor="ctr"/>
            <a:lstStyle/>
            <a:p>
              <a:endParaRPr lang="en-US"/>
            </a:p>
          </p:txBody>
        </p:sp>
        <p:sp>
          <p:nvSpPr>
            <p:cNvPr id="88" name="Freeform 746">
              <a:extLst>
                <a:ext uri="{FF2B5EF4-FFF2-40B4-BE49-F238E27FC236}">
                  <a16:creationId xmlns:a16="http://schemas.microsoft.com/office/drawing/2014/main" id="{2898369B-46E3-FAD9-4717-9F7EB17293B2}"/>
                </a:ext>
              </a:extLst>
            </p:cNvPr>
            <p:cNvSpPr/>
            <p:nvPr/>
          </p:nvSpPr>
          <p:spPr>
            <a:xfrm>
              <a:off x="6789801" y="1840687"/>
              <a:ext cx="1371" cy="3886"/>
            </a:xfrm>
            <a:custGeom>
              <a:avLst/>
              <a:gdLst>
                <a:gd name="connsiteX0" fmla="*/ 0 w 1371"/>
                <a:gd name="connsiteY0" fmla="*/ 3886 h 3886"/>
                <a:gd name="connsiteX1" fmla="*/ 1372 w 1371"/>
                <a:gd name="connsiteY1" fmla="*/ 0 h 3886"/>
                <a:gd name="connsiteX2" fmla="*/ 0 w 1371"/>
                <a:gd name="connsiteY2" fmla="*/ 3886 h 3886"/>
              </a:gdLst>
              <a:ahLst/>
              <a:cxnLst>
                <a:cxn ang="0">
                  <a:pos x="connsiteX0" y="connsiteY0"/>
                </a:cxn>
                <a:cxn ang="0">
                  <a:pos x="connsiteX1" y="connsiteY1"/>
                </a:cxn>
                <a:cxn ang="0">
                  <a:pos x="connsiteX2" y="connsiteY2"/>
                </a:cxn>
              </a:cxnLst>
              <a:rect l="l" t="t" r="r" b="b"/>
              <a:pathLst>
                <a:path w="1371" h="3886">
                  <a:moveTo>
                    <a:pt x="0" y="3886"/>
                  </a:moveTo>
                  <a:cubicBezTo>
                    <a:pt x="686" y="2743"/>
                    <a:pt x="1143" y="1372"/>
                    <a:pt x="1372" y="0"/>
                  </a:cubicBezTo>
                  <a:cubicBezTo>
                    <a:pt x="1143" y="1600"/>
                    <a:pt x="686" y="2743"/>
                    <a:pt x="0" y="3886"/>
                  </a:cubicBezTo>
                  <a:close/>
                </a:path>
              </a:pathLst>
            </a:custGeom>
            <a:solidFill>
              <a:srgbClr val="FFFFFF"/>
            </a:solidFill>
            <a:ln w="2286" cap="flat">
              <a:noFill/>
              <a:prstDash val="solid"/>
              <a:miter/>
            </a:ln>
          </p:spPr>
          <p:txBody>
            <a:bodyPr rtlCol="0" anchor="ctr"/>
            <a:lstStyle/>
            <a:p>
              <a:endParaRPr lang="en-US"/>
            </a:p>
          </p:txBody>
        </p:sp>
        <p:sp>
          <p:nvSpPr>
            <p:cNvPr id="89" name="Freeform 747">
              <a:extLst>
                <a:ext uri="{FF2B5EF4-FFF2-40B4-BE49-F238E27FC236}">
                  <a16:creationId xmlns:a16="http://schemas.microsoft.com/office/drawing/2014/main" id="{B5A12549-376F-FF11-6F0E-13D5BA4F05AD}"/>
                </a:ext>
              </a:extLst>
            </p:cNvPr>
            <p:cNvSpPr/>
            <p:nvPr/>
          </p:nvSpPr>
          <p:spPr>
            <a:xfrm>
              <a:off x="6976110" y="1431950"/>
              <a:ext cx="914" cy="2743"/>
            </a:xfrm>
            <a:custGeom>
              <a:avLst/>
              <a:gdLst>
                <a:gd name="connsiteX0" fmla="*/ 914 w 914"/>
                <a:gd name="connsiteY0" fmla="*/ 0 h 2743"/>
                <a:gd name="connsiteX1" fmla="*/ 0 w 914"/>
                <a:gd name="connsiteY1" fmla="*/ 2743 h 2743"/>
                <a:gd name="connsiteX2" fmla="*/ 914 w 914"/>
                <a:gd name="connsiteY2" fmla="*/ 0 h 2743"/>
              </a:gdLst>
              <a:ahLst/>
              <a:cxnLst>
                <a:cxn ang="0">
                  <a:pos x="connsiteX0" y="connsiteY0"/>
                </a:cxn>
                <a:cxn ang="0">
                  <a:pos x="connsiteX1" y="connsiteY1"/>
                </a:cxn>
                <a:cxn ang="0">
                  <a:pos x="connsiteX2" y="connsiteY2"/>
                </a:cxn>
              </a:cxnLst>
              <a:rect l="l" t="t" r="r" b="b"/>
              <a:pathLst>
                <a:path w="914" h="2743">
                  <a:moveTo>
                    <a:pt x="914" y="0"/>
                  </a:moveTo>
                  <a:cubicBezTo>
                    <a:pt x="686" y="914"/>
                    <a:pt x="229" y="1829"/>
                    <a:pt x="0" y="2743"/>
                  </a:cubicBezTo>
                  <a:cubicBezTo>
                    <a:pt x="229" y="1600"/>
                    <a:pt x="457" y="914"/>
                    <a:pt x="914" y="0"/>
                  </a:cubicBezTo>
                  <a:close/>
                </a:path>
              </a:pathLst>
            </a:custGeom>
            <a:solidFill>
              <a:srgbClr val="FFFFFF"/>
            </a:solidFill>
            <a:ln w="2286" cap="flat">
              <a:noFill/>
              <a:prstDash val="solid"/>
              <a:miter/>
            </a:ln>
          </p:spPr>
          <p:txBody>
            <a:bodyPr rtlCol="0" anchor="ctr"/>
            <a:lstStyle/>
            <a:p>
              <a:endParaRPr lang="en-US"/>
            </a:p>
          </p:txBody>
        </p:sp>
        <p:sp>
          <p:nvSpPr>
            <p:cNvPr id="90" name="Freeform 748">
              <a:extLst>
                <a:ext uri="{FF2B5EF4-FFF2-40B4-BE49-F238E27FC236}">
                  <a16:creationId xmlns:a16="http://schemas.microsoft.com/office/drawing/2014/main" id="{99BE9078-08FA-F647-F109-8AB639F4C57A}"/>
                </a:ext>
              </a:extLst>
            </p:cNvPr>
            <p:cNvSpPr/>
            <p:nvPr/>
          </p:nvSpPr>
          <p:spPr>
            <a:xfrm>
              <a:off x="6779056" y="1798167"/>
              <a:ext cx="2286" cy="5943"/>
            </a:xfrm>
            <a:custGeom>
              <a:avLst/>
              <a:gdLst>
                <a:gd name="connsiteX0" fmla="*/ 2286 w 2286"/>
                <a:gd name="connsiteY0" fmla="*/ 5944 h 5943"/>
                <a:gd name="connsiteX1" fmla="*/ 0 w 2286"/>
                <a:gd name="connsiteY1" fmla="*/ 0 h 5943"/>
                <a:gd name="connsiteX2" fmla="*/ 2286 w 2286"/>
                <a:gd name="connsiteY2" fmla="*/ 5944 h 5943"/>
              </a:gdLst>
              <a:ahLst/>
              <a:cxnLst>
                <a:cxn ang="0">
                  <a:pos x="connsiteX0" y="connsiteY0"/>
                </a:cxn>
                <a:cxn ang="0">
                  <a:pos x="connsiteX1" y="connsiteY1"/>
                </a:cxn>
                <a:cxn ang="0">
                  <a:pos x="connsiteX2" y="connsiteY2"/>
                </a:cxn>
              </a:cxnLst>
              <a:rect l="l" t="t" r="r" b="b"/>
              <a:pathLst>
                <a:path w="2286" h="5943">
                  <a:moveTo>
                    <a:pt x="2286" y="5944"/>
                  </a:moveTo>
                  <a:cubicBezTo>
                    <a:pt x="1600" y="3886"/>
                    <a:pt x="914" y="2057"/>
                    <a:pt x="0" y="0"/>
                  </a:cubicBezTo>
                  <a:cubicBezTo>
                    <a:pt x="686" y="2057"/>
                    <a:pt x="1371" y="4115"/>
                    <a:pt x="2286" y="5944"/>
                  </a:cubicBezTo>
                  <a:close/>
                </a:path>
              </a:pathLst>
            </a:custGeom>
            <a:solidFill>
              <a:srgbClr val="FFFFFF"/>
            </a:solidFill>
            <a:ln w="2286" cap="flat">
              <a:noFill/>
              <a:prstDash val="solid"/>
              <a:miter/>
            </a:ln>
          </p:spPr>
          <p:txBody>
            <a:bodyPr rtlCol="0" anchor="ctr"/>
            <a:lstStyle/>
            <a:p>
              <a:endParaRPr lang="en-US"/>
            </a:p>
          </p:txBody>
        </p:sp>
        <p:sp>
          <p:nvSpPr>
            <p:cNvPr id="91" name="Freeform 749">
              <a:extLst>
                <a:ext uri="{FF2B5EF4-FFF2-40B4-BE49-F238E27FC236}">
                  <a16:creationId xmlns:a16="http://schemas.microsoft.com/office/drawing/2014/main" id="{D08B2A05-0863-5C3C-867D-86E6BCE3B631}"/>
                </a:ext>
              </a:extLst>
            </p:cNvPr>
            <p:cNvSpPr/>
            <p:nvPr/>
          </p:nvSpPr>
          <p:spPr>
            <a:xfrm>
              <a:off x="7539609" y="1195349"/>
              <a:ext cx="5715" cy="2514"/>
            </a:xfrm>
            <a:custGeom>
              <a:avLst/>
              <a:gdLst>
                <a:gd name="connsiteX0" fmla="*/ 5715 w 5715"/>
                <a:gd name="connsiteY0" fmla="*/ 2515 h 2514"/>
                <a:gd name="connsiteX1" fmla="*/ 0 w 5715"/>
                <a:gd name="connsiteY1" fmla="*/ 0 h 2514"/>
                <a:gd name="connsiteX2" fmla="*/ 5715 w 5715"/>
                <a:gd name="connsiteY2" fmla="*/ 2515 h 2514"/>
              </a:gdLst>
              <a:ahLst/>
              <a:cxnLst>
                <a:cxn ang="0">
                  <a:pos x="connsiteX0" y="connsiteY0"/>
                </a:cxn>
                <a:cxn ang="0">
                  <a:pos x="connsiteX1" y="connsiteY1"/>
                </a:cxn>
                <a:cxn ang="0">
                  <a:pos x="connsiteX2" y="connsiteY2"/>
                </a:cxn>
              </a:cxnLst>
              <a:rect l="l" t="t" r="r" b="b"/>
              <a:pathLst>
                <a:path w="5715" h="2514">
                  <a:moveTo>
                    <a:pt x="5715" y="2515"/>
                  </a:moveTo>
                  <a:cubicBezTo>
                    <a:pt x="3886" y="1600"/>
                    <a:pt x="2057" y="686"/>
                    <a:pt x="0" y="0"/>
                  </a:cubicBezTo>
                  <a:cubicBezTo>
                    <a:pt x="2057" y="686"/>
                    <a:pt x="3886" y="1600"/>
                    <a:pt x="5715" y="2515"/>
                  </a:cubicBezTo>
                  <a:close/>
                </a:path>
              </a:pathLst>
            </a:custGeom>
            <a:solidFill>
              <a:srgbClr val="FFFFFF"/>
            </a:solidFill>
            <a:ln w="2286" cap="flat">
              <a:noFill/>
              <a:prstDash val="solid"/>
              <a:miter/>
            </a:ln>
          </p:spPr>
          <p:txBody>
            <a:bodyPr rtlCol="0" anchor="ctr"/>
            <a:lstStyle/>
            <a:p>
              <a:endParaRPr lang="en-US"/>
            </a:p>
          </p:txBody>
        </p:sp>
        <p:sp>
          <p:nvSpPr>
            <p:cNvPr id="92" name="Freeform 750">
              <a:extLst>
                <a:ext uri="{FF2B5EF4-FFF2-40B4-BE49-F238E27FC236}">
                  <a16:creationId xmlns:a16="http://schemas.microsoft.com/office/drawing/2014/main" id="{FC37303F-2E16-DDDE-A51D-A5BBD28D6FC0}"/>
                </a:ext>
              </a:extLst>
            </p:cNvPr>
            <p:cNvSpPr/>
            <p:nvPr/>
          </p:nvSpPr>
          <p:spPr>
            <a:xfrm>
              <a:off x="7653451" y="2120265"/>
              <a:ext cx="3429" cy="1143"/>
            </a:xfrm>
            <a:custGeom>
              <a:avLst/>
              <a:gdLst>
                <a:gd name="connsiteX0" fmla="*/ 3429 w 3429"/>
                <a:gd name="connsiteY0" fmla="*/ 1143 h 1143"/>
                <a:gd name="connsiteX1" fmla="*/ 0 w 3429"/>
                <a:gd name="connsiteY1" fmla="*/ 0 h 1143"/>
                <a:gd name="connsiteX2" fmla="*/ 3429 w 3429"/>
                <a:gd name="connsiteY2" fmla="*/ 1143 h 1143"/>
              </a:gdLst>
              <a:ahLst/>
              <a:cxnLst>
                <a:cxn ang="0">
                  <a:pos x="connsiteX0" y="connsiteY0"/>
                </a:cxn>
                <a:cxn ang="0">
                  <a:pos x="connsiteX1" y="connsiteY1"/>
                </a:cxn>
                <a:cxn ang="0">
                  <a:pos x="connsiteX2" y="connsiteY2"/>
                </a:cxn>
              </a:cxnLst>
              <a:rect l="l" t="t" r="r" b="b"/>
              <a:pathLst>
                <a:path w="3429" h="1143">
                  <a:moveTo>
                    <a:pt x="3429" y="1143"/>
                  </a:moveTo>
                  <a:cubicBezTo>
                    <a:pt x="2286" y="686"/>
                    <a:pt x="1143" y="229"/>
                    <a:pt x="0" y="0"/>
                  </a:cubicBezTo>
                  <a:cubicBezTo>
                    <a:pt x="1143" y="229"/>
                    <a:pt x="2286" y="686"/>
                    <a:pt x="3429" y="1143"/>
                  </a:cubicBezTo>
                  <a:close/>
                </a:path>
              </a:pathLst>
            </a:custGeom>
            <a:solidFill>
              <a:srgbClr val="FFFFFF"/>
            </a:solidFill>
            <a:ln w="2286" cap="flat">
              <a:noFill/>
              <a:prstDash val="solid"/>
              <a:miter/>
            </a:ln>
          </p:spPr>
          <p:txBody>
            <a:bodyPr rtlCol="0" anchor="ctr"/>
            <a:lstStyle/>
            <a:p>
              <a:endParaRPr lang="en-US"/>
            </a:p>
          </p:txBody>
        </p:sp>
        <p:sp>
          <p:nvSpPr>
            <p:cNvPr id="93" name="Freeform 751">
              <a:extLst>
                <a:ext uri="{FF2B5EF4-FFF2-40B4-BE49-F238E27FC236}">
                  <a16:creationId xmlns:a16="http://schemas.microsoft.com/office/drawing/2014/main" id="{0411BE84-D985-F172-AB01-46DA585226A3}"/>
                </a:ext>
              </a:extLst>
            </p:cNvPr>
            <p:cNvSpPr/>
            <p:nvPr/>
          </p:nvSpPr>
          <p:spPr>
            <a:xfrm>
              <a:off x="7594015" y="2147468"/>
              <a:ext cx="8458" cy="4114"/>
            </a:xfrm>
            <a:custGeom>
              <a:avLst/>
              <a:gdLst>
                <a:gd name="connsiteX0" fmla="*/ 8458 w 8458"/>
                <a:gd name="connsiteY0" fmla="*/ 0 h 4114"/>
                <a:gd name="connsiteX1" fmla="*/ 0 w 8458"/>
                <a:gd name="connsiteY1" fmla="*/ 4115 h 4114"/>
                <a:gd name="connsiteX2" fmla="*/ 8458 w 8458"/>
                <a:gd name="connsiteY2" fmla="*/ 0 h 4114"/>
              </a:gdLst>
              <a:ahLst/>
              <a:cxnLst>
                <a:cxn ang="0">
                  <a:pos x="connsiteX0" y="connsiteY0"/>
                </a:cxn>
                <a:cxn ang="0">
                  <a:pos x="connsiteX1" y="connsiteY1"/>
                </a:cxn>
                <a:cxn ang="0">
                  <a:pos x="connsiteX2" y="connsiteY2"/>
                </a:cxn>
              </a:cxnLst>
              <a:rect l="l" t="t" r="r" b="b"/>
              <a:pathLst>
                <a:path w="8458" h="4114">
                  <a:moveTo>
                    <a:pt x="8458" y="0"/>
                  </a:moveTo>
                  <a:cubicBezTo>
                    <a:pt x="5715" y="1372"/>
                    <a:pt x="2743" y="2743"/>
                    <a:pt x="0" y="4115"/>
                  </a:cubicBezTo>
                  <a:cubicBezTo>
                    <a:pt x="2972" y="2743"/>
                    <a:pt x="5715" y="1372"/>
                    <a:pt x="8458" y="0"/>
                  </a:cubicBezTo>
                  <a:close/>
                </a:path>
              </a:pathLst>
            </a:custGeom>
            <a:solidFill>
              <a:srgbClr val="FFFFFF"/>
            </a:solidFill>
            <a:ln w="2286" cap="flat">
              <a:noFill/>
              <a:prstDash val="solid"/>
              <a:miter/>
            </a:ln>
          </p:spPr>
          <p:txBody>
            <a:bodyPr rtlCol="0" anchor="ctr"/>
            <a:lstStyle/>
            <a:p>
              <a:endParaRPr lang="en-US"/>
            </a:p>
          </p:txBody>
        </p:sp>
        <p:sp>
          <p:nvSpPr>
            <p:cNvPr id="94" name="Freeform 752">
              <a:extLst>
                <a:ext uri="{FF2B5EF4-FFF2-40B4-BE49-F238E27FC236}">
                  <a16:creationId xmlns:a16="http://schemas.microsoft.com/office/drawing/2014/main" id="{3FC37366-D1A2-5993-553F-7F17A188AB5F}"/>
                </a:ext>
              </a:extLst>
            </p:cNvPr>
            <p:cNvSpPr/>
            <p:nvPr/>
          </p:nvSpPr>
          <p:spPr>
            <a:xfrm>
              <a:off x="7663510" y="2125751"/>
              <a:ext cx="3200" cy="2743"/>
            </a:xfrm>
            <a:custGeom>
              <a:avLst/>
              <a:gdLst>
                <a:gd name="connsiteX0" fmla="*/ 3201 w 3200"/>
                <a:gd name="connsiteY0" fmla="*/ 2743 h 2743"/>
                <a:gd name="connsiteX1" fmla="*/ 0 w 3200"/>
                <a:gd name="connsiteY1" fmla="*/ 0 h 2743"/>
                <a:gd name="connsiteX2" fmla="*/ 3201 w 3200"/>
                <a:gd name="connsiteY2" fmla="*/ 2743 h 2743"/>
              </a:gdLst>
              <a:ahLst/>
              <a:cxnLst>
                <a:cxn ang="0">
                  <a:pos x="connsiteX0" y="connsiteY0"/>
                </a:cxn>
                <a:cxn ang="0">
                  <a:pos x="connsiteX1" y="connsiteY1"/>
                </a:cxn>
                <a:cxn ang="0">
                  <a:pos x="connsiteX2" y="connsiteY2"/>
                </a:cxn>
              </a:cxnLst>
              <a:rect l="l" t="t" r="r" b="b"/>
              <a:pathLst>
                <a:path w="3200" h="2743">
                  <a:moveTo>
                    <a:pt x="3201" y="2743"/>
                  </a:moveTo>
                  <a:cubicBezTo>
                    <a:pt x="2058" y="1829"/>
                    <a:pt x="1143" y="914"/>
                    <a:pt x="0" y="0"/>
                  </a:cubicBezTo>
                  <a:cubicBezTo>
                    <a:pt x="915" y="914"/>
                    <a:pt x="2058" y="1829"/>
                    <a:pt x="3201" y="2743"/>
                  </a:cubicBezTo>
                  <a:close/>
                </a:path>
              </a:pathLst>
            </a:custGeom>
            <a:solidFill>
              <a:srgbClr val="FFFFFF"/>
            </a:solidFill>
            <a:ln w="2286" cap="flat">
              <a:noFill/>
              <a:prstDash val="solid"/>
              <a:miter/>
            </a:ln>
          </p:spPr>
          <p:txBody>
            <a:bodyPr rtlCol="0" anchor="ctr"/>
            <a:lstStyle/>
            <a:p>
              <a:endParaRPr lang="en-US"/>
            </a:p>
          </p:txBody>
        </p:sp>
        <p:sp>
          <p:nvSpPr>
            <p:cNvPr id="95" name="Freeform 753">
              <a:extLst>
                <a:ext uri="{FF2B5EF4-FFF2-40B4-BE49-F238E27FC236}">
                  <a16:creationId xmlns:a16="http://schemas.microsoft.com/office/drawing/2014/main" id="{A2DAB8E3-A5A6-5B12-74DB-9538834C71ED}"/>
                </a:ext>
              </a:extLst>
            </p:cNvPr>
            <p:cNvSpPr/>
            <p:nvPr/>
          </p:nvSpPr>
          <p:spPr>
            <a:xfrm>
              <a:off x="7658709" y="2122322"/>
              <a:ext cx="3200" cy="2057"/>
            </a:xfrm>
            <a:custGeom>
              <a:avLst/>
              <a:gdLst>
                <a:gd name="connsiteX0" fmla="*/ 3200 w 3200"/>
                <a:gd name="connsiteY0" fmla="*/ 2057 h 2057"/>
                <a:gd name="connsiteX1" fmla="*/ 0 w 3200"/>
                <a:gd name="connsiteY1" fmla="*/ 0 h 2057"/>
                <a:gd name="connsiteX2" fmla="*/ 3200 w 3200"/>
                <a:gd name="connsiteY2" fmla="*/ 2057 h 2057"/>
              </a:gdLst>
              <a:ahLst/>
              <a:cxnLst>
                <a:cxn ang="0">
                  <a:pos x="connsiteX0" y="connsiteY0"/>
                </a:cxn>
                <a:cxn ang="0">
                  <a:pos x="connsiteX1" y="connsiteY1"/>
                </a:cxn>
                <a:cxn ang="0">
                  <a:pos x="connsiteX2" y="connsiteY2"/>
                </a:cxn>
              </a:cxnLst>
              <a:rect l="l" t="t" r="r" b="b"/>
              <a:pathLst>
                <a:path w="3200" h="2057">
                  <a:moveTo>
                    <a:pt x="3200" y="2057"/>
                  </a:moveTo>
                  <a:cubicBezTo>
                    <a:pt x="2057" y="1143"/>
                    <a:pt x="1143" y="457"/>
                    <a:pt x="0" y="0"/>
                  </a:cubicBezTo>
                  <a:cubicBezTo>
                    <a:pt x="914" y="686"/>
                    <a:pt x="2057" y="1372"/>
                    <a:pt x="3200" y="2057"/>
                  </a:cubicBezTo>
                  <a:close/>
                </a:path>
              </a:pathLst>
            </a:custGeom>
            <a:solidFill>
              <a:srgbClr val="FFFFFF"/>
            </a:solidFill>
            <a:ln w="2286" cap="flat">
              <a:noFill/>
              <a:prstDash val="solid"/>
              <a:miter/>
            </a:ln>
          </p:spPr>
          <p:txBody>
            <a:bodyPr rtlCol="0" anchor="ctr"/>
            <a:lstStyle/>
            <a:p>
              <a:endParaRPr lang="en-US"/>
            </a:p>
          </p:txBody>
        </p:sp>
        <p:sp>
          <p:nvSpPr>
            <p:cNvPr id="96" name="Freeform 754">
              <a:extLst>
                <a:ext uri="{FF2B5EF4-FFF2-40B4-BE49-F238E27FC236}">
                  <a16:creationId xmlns:a16="http://schemas.microsoft.com/office/drawing/2014/main" id="{4E7CE3FD-043B-E16D-AA6C-7118734E16D2}"/>
                </a:ext>
              </a:extLst>
            </p:cNvPr>
            <p:cNvSpPr/>
            <p:nvPr/>
          </p:nvSpPr>
          <p:spPr>
            <a:xfrm>
              <a:off x="7572527" y="2155469"/>
              <a:ext cx="12344" cy="4800"/>
            </a:xfrm>
            <a:custGeom>
              <a:avLst/>
              <a:gdLst>
                <a:gd name="connsiteX0" fmla="*/ 12345 w 12344"/>
                <a:gd name="connsiteY0" fmla="*/ 0 h 4800"/>
                <a:gd name="connsiteX1" fmla="*/ 0 w 12344"/>
                <a:gd name="connsiteY1" fmla="*/ 4801 h 4800"/>
                <a:gd name="connsiteX2" fmla="*/ 12345 w 12344"/>
                <a:gd name="connsiteY2" fmla="*/ 0 h 4800"/>
              </a:gdLst>
              <a:ahLst/>
              <a:cxnLst>
                <a:cxn ang="0">
                  <a:pos x="connsiteX0" y="connsiteY0"/>
                </a:cxn>
                <a:cxn ang="0">
                  <a:pos x="connsiteX1" y="connsiteY1"/>
                </a:cxn>
                <a:cxn ang="0">
                  <a:pos x="connsiteX2" y="connsiteY2"/>
                </a:cxn>
              </a:cxnLst>
              <a:rect l="l" t="t" r="r" b="b"/>
              <a:pathLst>
                <a:path w="12344" h="4800">
                  <a:moveTo>
                    <a:pt x="12345" y="0"/>
                  </a:moveTo>
                  <a:cubicBezTo>
                    <a:pt x="8230" y="1600"/>
                    <a:pt x="4115" y="3200"/>
                    <a:pt x="0" y="4801"/>
                  </a:cubicBezTo>
                  <a:cubicBezTo>
                    <a:pt x="4115" y="3429"/>
                    <a:pt x="8230" y="1829"/>
                    <a:pt x="12345" y="0"/>
                  </a:cubicBezTo>
                  <a:close/>
                </a:path>
              </a:pathLst>
            </a:custGeom>
            <a:solidFill>
              <a:srgbClr val="FFFFFF"/>
            </a:solidFill>
            <a:ln w="2286" cap="flat">
              <a:noFill/>
              <a:prstDash val="solid"/>
              <a:miter/>
            </a:ln>
          </p:spPr>
          <p:txBody>
            <a:bodyPr rtlCol="0" anchor="ctr"/>
            <a:lstStyle/>
            <a:p>
              <a:endParaRPr lang="en-US"/>
            </a:p>
          </p:txBody>
        </p:sp>
        <p:sp>
          <p:nvSpPr>
            <p:cNvPr id="97" name="Freeform 755">
              <a:extLst>
                <a:ext uri="{FF2B5EF4-FFF2-40B4-BE49-F238E27FC236}">
                  <a16:creationId xmlns:a16="http://schemas.microsoft.com/office/drawing/2014/main" id="{68DA4994-9119-F4A3-0D79-B25B7DAA8A5A}"/>
                </a:ext>
              </a:extLst>
            </p:cNvPr>
            <p:cNvSpPr/>
            <p:nvPr/>
          </p:nvSpPr>
          <p:spPr>
            <a:xfrm>
              <a:off x="7482687" y="2181987"/>
              <a:ext cx="12573" cy="2514"/>
            </a:xfrm>
            <a:custGeom>
              <a:avLst/>
              <a:gdLst>
                <a:gd name="connsiteX0" fmla="*/ 12573 w 12573"/>
                <a:gd name="connsiteY0" fmla="*/ 0 h 2514"/>
                <a:gd name="connsiteX1" fmla="*/ 0 w 12573"/>
                <a:gd name="connsiteY1" fmla="*/ 2515 h 2514"/>
                <a:gd name="connsiteX2" fmla="*/ 12573 w 12573"/>
                <a:gd name="connsiteY2" fmla="*/ 0 h 2514"/>
              </a:gdLst>
              <a:ahLst/>
              <a:cxnLst>
                <a:cxn ang="0">
                  <a:pos x="connsiteX0" y="connsiteY0"/>
                </a:cxn>
                <a:cxn ang="0">
                  <a:pos x="connsiteX1" y="connsiteY1"/>
                </a:cxn>
                <a:cxn ang="0">
                  <a:pos x="connsiteX2" y="connsiteY2"/>
                </a:cxn>
              </a:cxnLst>
              <a:rect l="l" t="t" r="r" b="b"/>
              <a:pathLst>
                <a:path w="12573" h="2514">
                  <a:moveTo>
                    <a:pt x="12573" y="0"/>
                  </a:moveTo>
                  <a:cubicBezTo>
                    <a:pt x="8458" y="914"/>
                    <a:pt x="4114" y="1829"/>
                    <a:pt x="0" y="2515"/>
                  </a:cubicBezTo>
                  <a:cubicBezTo>
                    <a:pt x="4114" y="1829"/>
                    <a:pt x="8458" y="914"/>
                    <a:pt x="12573" y="0"/>
                  </a:cubicBezTo>
                  <a:close/>
                </a:path>
              </a:pathLst>
            </a:custGeom>
            <a:solidFill>
              <a:srgbClr val="FFFFFF"/>
            </a:solidFill>
            <a:ln w="2286" cap="flat">
              <a:noFill/>
              <a:prstDash val="solid"/>
              <a:miter/>
            </a:ln>
          </p:spPr>
          <p:txBody>
            <a:bodyPr rtlCol="0" anchor="ctr"/>
            <a:lstStyle/>
            <a:p>
              <a:endParaRPr lang="en-US"/>
            </a:p>
          </p:txBody>
        </p:sp>
        <p:sp>
          <p:nvSpPr>
            <p:cNvPr id="98" name="Freeform 756">
              <a:extLst>
                <a:ext uri="{FF2B5EF4-FFF2-40B4-BE49-F238E27FC236}">
                  <a16:creationId xmlns:a16="http://schemas.microsoft.com/office/drawing/2014/main" id="{4B4CEDA5-95DC-EF13-CAE4-B304D3C16E47}"/>
                </a:ext>
              </a:extLst>
            </p:cNvPr>
            <p:cNvSpPr/>
            <p:nvPr/>
          </p:nvSpPr>
          <p:spPr>
            <a:xfrm>
              <a:off x="7564983" y="1207922"/>
              <a:ext cx="4572" cy="2514"/>
            </a:xfrm>
            <a:custGeom>
              <a:avLst/>
              <a:gdLst>
                <a:gd name="connsiteX0" fmla="*/ 4572 w 4572"/>
                <a:gd name="connsiteY0" fmla="*/ 2515 h 2514"/>
                <a:gd name="connsiteX1" fmla="*/ 0 w 4572"/>
                <a:gd name="connsiteY1" fmla="*/ 0 h 2514"/>
                <a:gd name="connsiteX2" fmla="*/ 4572 w 4572"/>
                <a:gd name="connsiteY2" fmla="*/ 2515 h 2514"/>
              </a:gdLst>
              <a:ahLst/>
              <a:cxnLst>
                <a:cxn ang="0">
                  <a:pos x="connsiteX0" y="connsiteY0"/>
                </a:cxn>
                <a:cxn ang="0">
                  <a:pos x="connsiteX1" y="connsiteY1"/>
                </a:cxn>
                <a:cxn ang="0">
                  <a:pos x="connsiteX2" y="connsiteY2"/>
                </a:cxn>
              </a:cxnLst>
              <a:rect l="l" t="t" r="r" b="b"/>
              <a:pathLst>
                <a:path w="4572" h="2514">
                  <a:moveTo>
                    <a:pt x="4572" y="2515"/>
                  </a:moveTo>
                  <a:cubicBezTo>
                    <a:pt x="2971" y="1600"/>
                    <a:pt x="1600" y="686"/>
                    <a:pt x="0" y="0"/>
                  </a:cubicBezTo>
                  <a:cubicBezTo>
                    <a:pt x="1371" y="686"/>
                    <a:pt x="2971" y="1600"/>
                    <a:pt x="4572" y="2515"/>
                  </a:cubicBezTo>
                  <a:close/>
                </a:path>
              </a:pathLst>
            </a:custGeom>
            <a:solidFill>
              <a:srgbClr val="FFFFFF"/>
            </a:solidFill>
            <a:ln w="2286" cap="flat">
              <a:noFill/>
              <a:prstDash val="solid"/>
              <a:miter/>
            </a:ln>
          </p:spPr>
          <p:txBody>
            <a:bodyPr rtlCol="0" anchor="ctr"/>
            <a:lstStyle/>
            <a:p>
              <a:endParaRPr lang="en-US"/>
            </a:p>
          </p:txBody>
        </p:sp>
        <p:sp>
          <p:nvSpPr>
            <p:cNvPr id="99" name="Freeform 757">
              <a:extLst>
                <a:ext uri="{FF2B5EF4-FFF2-40B4-BE49-F238E27FC236}">
                  <a16:creationId xmlns:a16="http://schemas.microsoft.com/office/drawing/2014/main" id="{0E1DDF65-4046-635A-2C28-930C2BFEB2C6}"/>
                </a:ext>
              </a:extLst>
            </p:cNvPr>
            <p:cNvSpPr/>
            <p:nvPr/>
          </p:nvSpPr>
          <p:spPr>
            <a:xfrm>
              <a:off x="7962519" y="1359712"/>
              <a:ext cx="2286" cy="7086"/>
            </a:xfrm>
            <a:custGeom>
              <a:avLst/>
              <a:gdLst>
                <a:gd name="connsiteX0" fmla="*/ 0 w 2286"/>
                <a:gd name="connsiteY0" fmla="*/ 0 h 7086"/>
                <a:gd name="connsiteX1" fmla="*/ 2286 w 2286"/>
                <a:gd name="connsiteY1" fmla="*/ 7087 h 7086"/>
                <a:gd name="connsiteX2" fmla="*/ 0 w 2286"/>
                <a:gd name="connsiteY2" fmla="*/ 0 h 7086"/>
              </a:gdLst>
              <a:ahLst/>
              <a:cxnLst>
                <a:cxn ang="0">
                  <a:pos x="connsiteX0" y="connsiteY0"/>
                </a:cxn>
                <a:cxn ang="0">
                  <a:pos x="connsiteX1" y="connsiteY1"/>
                </a:cxn>
                <a:cxn ang="0">
                  <a:pos x="connsiteX2" y="connsiteY2"/>
                </a:cxn>
              </a:cxnLst>
              <a:rect l="l" t="t" r="r" b="b"/>
              <a:pathLst>
                <a:path w="2286" h="7086">
                  <a:moveTo>
                    <a:pt x="0" y="0"/>
                  </a:moveTo>
                  <a:cubicBezTo>
                    <a:pt x="686" y="2286"/>
                    <a:pt x="1600" y="4801"/>
                    <a:pt x="2286" y="7087"/>
                  </a:cubicBezTo>
                  <a:cubicBezTo>
                    <a:pt x="1600" y="4801"/>
                    <a:pt x="914" y="2515"/>
                    <a:pt x="0" y="0"/>
                  </a:cubicBezTo>
                  <a:close/>
                </a:path>
              </a:pathLst>
            </a:custGeom>
            <a:solidFill>
              <a:srgbClr val="FFFFFF"/>
            </a:solidFill>
            <a:ln w="2286" cap="flat">
              <a:noFill/>
              <a:prstDash val="solid"/>
              <a:miter/>
            </a:ln>
          </p:spPr>
          <p:txBody>
            <a:bodyPr rtlCol="0" anchor="ctr"/>
            <a:lstStyle/>
            <a:p>
              <a:endParaRPr lang="en-US"/>
            </a:p>
          </p:txBody>
        </p:sp>
        <p:sp>
          <p:nvSpPr>
            <p:cNvPr id="100" name="Freeform 758">
              <a:extLst>
                <a:ext uri="{FF2B5EF4-FFF2-40B4-BE49-F238E27FC236}">
                  <a16:creationId xmlns:a16="http://schemas.microsoft.com/office/drawing/2014/main" id="{DA288688-D240-EF52-83D9-22030937F82F}"/>
                </a:ext>
              </a:extLst>
            </p:cNvPr>
            <p:cNvSpPr/>
            <p:nvPr/>
          </p:nvSpPr>
          <p:spPr>
            <a:xfrm>
              <a:off x="6959422" y="1502816"/>
              <a:ext cx="2286" cy="457"/>
            </a:xfrm>
            <a:custGeom>
              <a:avLst/>
              <a:gdLst>
                <a:gd name="connsiteX0" fmla="*/ 0 w 2286"/>
                <a:gd name="connsiteY0" fmla="*/ 0 h 457"/>
                <a:gd name="connsiteX1" fmla="*/ 0 w 2286"/>
                <a:gd name="connsiteY1" fmla="*/ 457 h 457"/>
                <a:gd name="connsiteX2" fmla="*/ 0 w 2286"/>
                <a:gd name="connsiteY2" fmla="*/ 0 h 457"/>
              </a:gdLst>
              <a:ahLst/>
              <a:cxnLst>
                <a:cxn ang="0">
                  <a:pos x="connsiteX0" y="connsiteY0"/>
                </a:cxn>
                <a:cxn ang="0">
                  <a:pos x="connsiteX1" y="connsiteY1"/>
                </a:cxn>
                <a:cxn ang="0">
                  <a:pos x="connsiteX2" y="connsiteY2"/>
                </a:cxn>
              </a:cxnLst>
              <a:rect l="l" t="t" r="r" b="b"/>
              <a:pathLst>
                <a:path w="2286" h="457">
                  <a:moveTo>
                    <a:pt x="0" y="0"/>
                  </a:moveTo>
                  <a:cubicBezTo>
                    <a:pt x="0" y="229"/>
                    <a:pt x="0" y="229"/>
                    <a:pt x="0" y="457"/>
                  </a:cubicBezTo>
                  <a:cubicBezTo>
                    <a:pt x="0" y="457"/>
                    <a:pt x="0" y="229"/>
                    <a:pt x="0" y="0"/>
                  </a:cubicBezTo>
                  <a:close/>
                </a:path>
              </a:pathLst>
            </a:custGeom>
            <a:solidFill>
              <a:srgbClr val="FFFFFF"/>
            </a:solidFill>
            <a:ln w="2286" cap="flat">
              <a:noFill/>
              <a:prstDash val="solid"/>
              <a:miter/>
            </a:ln>
          </p:spPr>
          <p:txBody>
            <a:bodyPr rtlCol="0" anchor="ctr"/>
            <a:lstStyle/>
            <a:p>
              <a:endParaRPr lang="en-US"/>
            </a:p>
          </p:txBody>
        </p:sp>
        <p:sp>
          <p:nvSpPr>
            <p:cNvPr id="101" name="Freeform 759">
              <a:extLst>
                <a:ext uri="{FF2B5EF4-FFF2-40B4-BE49-F238E27FC236}">
                  <a16:creationId xmlns:a16="http://schemas.microsoft.com/office/drawing/2014/main" id="{E81E9DC2-8CD5-188C-ACC9-BCA8D6307756}"/>
                </a:ext>
              </a:extLst>
            </p:cNvPr>
            <p:cNvSpPr/>
            <p:nvPr/>
          </p:nvSpPr>
          <p:spPr>
            <a:xfrm>
              <a:off x="7502347" y="1180261"/>
              <a:ext cx="6172" cy="2057"/>
            </a:xfrm>
            <a:custGeom>
              <a:avLst/>
              <a:gdLst>
                <a:gd name="connsiteX0" fmla="*/ 6172 w 6172"/>
                <a:gd name="connsiteY0" fmla="*/ 2057 h 2057"/>
                <a:gd name="connsiteX1" fmla="*/ 0 w 6172"/>
                <a:gd name="connsiteY1" fmla="*/ 0 h 2057"/>
                <a:gd name="connsiteX2" fmla="*/ 6172 w 6172"/>
                <a:gd name="connsiteY2" fmla="*/ 2057 h 2057"/>
              </a:gdLst>
              <a:ahLst/>
              <a:cxnLst>
                <a:cxn ang="0">
                  <a:pos x="connsiteX0" y="connsiteY0"/>
                </a:cxn>
                <a:cxn ang="0">
                  <a:pos x="connsiteX1" y="connsiteY1"/>
                </a:cxn>
                <a:cxn ang="0">
                  <a:pos x="connsiteX2" y="connsiteY2"/>
                </a:cxn>
              </a:cxnLst>
              <a:rect l="l" t="t" r="r" b="b"/>
              <a:pathLst>
                <a:path w="6172" h="2057">
                  <a:moveTo>
                    <a:pt x="6172" y="2057"/>
                  </a:moveTo>
                  <a:cubicBezTo>
                    <a:pt x="4115" y="1372"/>
                    <a:pt x="2058" y="686"/>
                    <a:pt x="0" y="0"/>
                  </a:cubicBezTo>
                  <a:cubicBezTo>
                    <a:pt x="2058" y="686"/>
                    <a:pt x="4115" y="1372"/>
                    <a:pt x="6172" y="2057"/>
                  </a:cubicBezTo>
                  <a:close/>
                </a:path>
              </a:pathLst>
            </a:custGeom>
            <a:solidFill>
              <a:srgbClr val="FFFFFF"/>
            </a:solidFill>
            <a:ln w="2286" cap="flat">
              <a:noFill/>
              <a:prstDash val="solid"/>
              <a:miter/>
            </a:ln>
          </p:spPr>
          <p:txBody>
            <a:bodyPr rtlCol="0" anchor="ctr"/>
            <a:lstStyle/>
            <a:p>
              <a:endParaRPr lang="en-US"/>
            </a:p>
          </p:txBody>
        </p:sp>
        <p:sp>
          <p:nvSpPr>
            <p:cNvPr id="102" name="Freeform 760">
              <a:extLst>
                <a:ext uri="{FF2B5EF4-FFF2-40B4-BE49-F238E27FC236}">
                  <a16:creationId xmlns:a16="http://schemas.microsoft.com/office/drawing/2014/main" id="{043E6A89-EF38-E79A-9197-5C861BE088CF}"/>
                </a:ext>
              </a:extLst>
            </p:cNvPr>
            <p:cNvSpPr/>
            <p:nvPr/>
          </p:nvSpPr>
          <p:spPr>
            <a:xfrm>
              <a:off x="6962165" y="1486585"/>
              <a:ext cx="228" cy="1371"/>
            </a:xfrm>
            <a:custGeom>
              <a:avLst/>
              <a:gdLst>
                <a:gd name="connsiteX0" fmla="*/ 229 w 228"/>
                <a:gd name="connsiteY0" fmla="*/ 0 h 1371"/>
                <a:gd name="connsiteX1" fmla="*/ 0 w 228"/>
                <a:gd name="connsiteY1" fmla="*/ 1372 h 1371"/>
                <a:gd name="connsiteX2" fmla="*/ 229 w 228"/>
                <a:gd name="connsiteY2" fmla="*/ 0 h 1371"/>
              </a:gdLst>
              <a:ahLst/>
              <a:cxnLst>
                <a:cxn ang="0">
                  <a:pos x="connsiteX0" y="connsiteY0"/>
                </a:cxn>
                <a:cxn ang="0">
                  <a:pos x="connsiteX1" y="connsiteY1"/>
                </a:cxn>
                <a:cxn ang="0">
                  <a:pos x="connsiteX2" y="connsiteY2"/>
                </a:cxn>
              </a:cxnLst>
              <a:rect l="l" t="t" r="r" b="b"/>
              <a:pathLst>
                <a:path w="228" h="1371">
                  <a:moveTo>
                    <a:pt x="229" y="0"/>
                  </a:moveTo>
                  <a:cubicBezTo>
                    <a:pt x="229" y="457"/>
                    <a:pt x="0" y="914"/>
                    <a:pt x="0" y="1372"/>
                  </a:cubicBezTo>
                  <a:cubicBezTo>
                    <a:pt x="0" y="914"/>
                    <a:pt x="0" y="457"/>
                    <a:pt x="229" y="0"/>
                  </a:cubicBezTo>
                  <a:close/>
                </a:path>
              </a:pathLst>
            </a:custGeom>
            <a:solidFill>
              <a:srgbClr val="FFFFFF"/>
            </a:solidFill>
            <a:ln w="2286" cap="flat">
              <a:noFill/>
              <a:prstDash val="solid"/>
              <a:miter/>
            </a:ln>
          </p:spPr>
          <p:txBody>
            <a:bodyPr rtlCol="0" anchor="ctr"/>
            <a:lstStyle/>
            <a:p>
              <a:endParaRPr lang="en-US"/>
            </a:p>
          </p:txBody>
        </p:sp>
        <p:sp>
          <p:nvSpPr>
            <p:cNvPr id="103" name="Freeform 761">
              <a:extLst>
                <a:ext uri="{FF2B5EF4-FFF2-40B4-BE49-F238E27FC236}">
                  <a16:creationId xmlns:a16="http://schemas.microsoft.com/office/drawing/2014/main" id="{EB7F8DD0-6060-6C21-B668-B835CC3EACC8}"/>
                </a:ext>
              </a:extLst>
            </p:cNvPr>
            <p:cNvSpPr/>
            <p:nvPr/>
          </p:nvSpPr>
          <p:spPr>
            <a:xfrm>
              <a:off x="7574813" y="1213637"/>
              <a:ext cx="4800" cy="2743"/>
            </a:xfrm>
            <a:custGeom>
              <a:avLst/>
              <a:gdLst>
                <a:gd name="connsiteX0" fmla="*/ 4801 w 4800"/>
                <a:gd name="connsiteY0" fmla="*/ 2743 h 2743"/>
                <a:gd name="connsiteX1" fmla="*/ 0 w 4800"/>
                <a:gd name="connsiteY1" fmla="*/ 0 h 2743"/>
                <a:gd name="connsiteX2" fmla="*/ 4801 w 4800"/>
                <a:gd name="connsiteY2" fmla="*/ 2743 h 2743"/>
              </a:gdLst>
              <a:ahLst/>
              <a:cxnLst>
                <a:cxn ang="0">
                  <a:pos x="connsiteX0" y="connsiteY0"/>
                </a:cxn>
                <a:cxn ang="0">
                  <a:pos x="connsiteX1" y="connsiteY1"/>
                </a:cxn>
                <a:cxn ang="0">
                  <a:pos x="connsiteX2" y="connsiteY2"/>
                </a:cxn>
              </a:cxnLst>
              <a:rect l="l" t="t" r="r" b="b"/>
              <a:pathLst>
                <a:path w="4800" h="2743">
                  <a:moveTo>
                    <a:pt x="4801" y="2743"/>
                  </a:moveTo>
                  <a:cubicBezTo>
                    <a:pt x="3201" y="1829"/>
                    <a:pt x="1601" y="914"/>
                    <a:pt x="0" y="0"/>
                  </a:cubicBezTo>
                  <a:cubicBezTo>
                    <a:pt x="1601" y="914"/>
                    <a:pt x="3201" y="1829"/>
                    <a:pt x="4801" y="2743"/>
                  </a:cubicBezTo>
                  <a:close/>
                </a:path>
              </a:pathLst>
            </a:custGeom>
            <a:solidFill>
              <a:srgbClr val="FFFFFF"/>
            </a:solidFill>
            <a:ln w="2286" cap="flat">
              <a:noFill/>
              <a:prstDash val="solid"/>
              <a:miter/>
            </a:ln>
          </p:spPr>
          <p:txBody>
            <a:bodyPr rtlCol="0" anchor="ctr"/>
            <a:lstStyle/>
            <a:p>
              <a:endParaRPr lang="en-US"/>
            </a:p>
          </p:txBody>
        </p:sp>
        <p:sp>
          <p:nvSpPr>
            <p:cNvPr id="104" name="Freeform 762">
              <a:extLst>
                <a:ext uri="{FF2B5EF4-FFF2-40B4-BE49-F238E27FC236}">
                  <a16:creationId xmlns:a16="http://schemas.microsoft.com/office/drawing/2014/main" id="{D02E846A-7432-2AEB-C084-C3F56479CEC9}"/>
                </a:ext>
              </a:extLst>
            </p:cNvPr>
            <p:cNvSpPr/>
            <p:nvPr/>
          </p:nvSpPr>
          <p:spPr>
            <a:xfrm>
              <a:off x="6960565" y="1494586"/>
              <a:ext cx="228" cy="914"/>
            </a:xfrm>
            <a:custGeom>
              <a:avLst/>
              <a:gdLst>
                <a:gd name="connsiteX0" fmla="*/ 229 w 228"/>
                <a:gd name="connsiteY0" fmla="*/ 0 h 914"/>
                <a:gd name="connsiteX1" fmla="*/ 0 w 228"/>
                <a:gd name="connsiteY1" fmla="*/ 914 h 914"/>
                <a:gd name="connsiteX2" fmla="*/ 229 w 228"/>
                <a:gd name="connsiteY2" fmla="*/ 0 h 914"/>
              </a:gdLst>
              <a:ahLst/>
              <a:cxnLst>
                <a:cxn ang="0">
                  <a:pos x="connsiteX0" y="connsiteY0"/>
                </a:cxn>
                <a:cxn ang="0">
                  <a:pos x="connsiteX1" y="connsiteY1"/>
                </a:cxn>
                <a:cxn ang="0">
                  <a:pos x="connsiteX2" y="connsiteY2"/>
                </a:cxn>
              </a:cxnLst>
              <a:rect l="l" t="t" r="r" b="b"/>
              <a:pathLst>
                <a:path w="228" h="914">
                  <a:moveTo>
                    <a:pt x="229" y="0"/>
                  </a:moveTo>
                  <a:cubicBezTo>
                    <a:pt x="229" y="229"/>
                    <a:pt x="0" y="686"/>
                    <a:pt x="0" y="914"/>
                  </a:cubicBezTo>
                  <a:cubicBezTo>
                    <a:pt x="229" y="686"/>
                    <a:pt x="229" y="457"/>
                    <a:pt x="229" y="0"/>
                  </a:cubicBezTo>
                  <a:close/>
                </a:path>
              </a:pathLst>
            </a:custGeom>
            <a:solidFill>
              <a:srgbClr val="FFFFFF"/>
            </a:solidFill>
            <a:ln w="2286" cap="flat">
              <a:noFill/>
              <a:prstDash val="solid"/>
              <a:miter/>
            </a:ln>
          </p:spPr>
          <p:txBody>
            <a:bodyPr rtlCol="0" anchor="ctr"/>
            <a:lstStyle/>
            <a:p>
              <a:endParaRPr lang="en-US"/>
            </a:p>
          </p:txBody>
        </p:sp>
        <p:sp>
          <p:nvSpPr>
            <p:cNvPr id="105" name="Freeform 763">
              <a:extLst>
                <a:ext uri="{FF2B5EF4-FFF2-40B4-BE49-F238E27FC236}">
                  <a16:creationId xmlns:a16="http://schemas.microsoft.com/office/drawing/2014/main" id="{AE94FEA6-2DE6-3F8E-29A9-CA4A1DF296BA}"/>
                </a:ext>
              </a:extLst>
            </p:cNvPr>
            <p:cNvSpPr/>
            <p:nvPr/>
          </p:nvSpPr>
          <p:spPr>
            <a:xfrm>
              <a:off x="7073036" y="1264158"/>
              <a:ext cx="7772" cy="8458"/>
            </a:xfrm>
            <a:custGeom>
              <a:avLst/>
              <a:gdLst>
                <a:gd name="connsiteX0" fmla="*/ 0 w 7772"/>
                <a:gd name="connsiteY0" fmla="*/ 8458 h 8458"/>
                <a:gd name="connsiteX1" fmla="*/ 7773 w 7772"/>
                <a:gd name="connsiteY1" fmla="*/ 0 h 8458"/>
                <a:gd name="connsiteX2" fmla="*/ 0 w 7772"/>
                <a:gd name="connsiteY2" fmla="*/ 8458 h 8458"/>
              </a:gdLst>
              <a:ahLst/>
              <a:cxnLst>
                <a:cxn ang="0">
                  <a:pos x="connsiteX0" y="connsiteY0"/>
                </a:cxn>
                <a:cxn ang="0">
                  <a:pos x="connsiteX1" y="connsiteY1"/>
                </a:cxn>
                <a:cxn ang="0">
                  <a:pos x="connsiteX2" y="connsiteY2"/>
                </a:cxn>
              </a:cxnLst>
              <a:rect l="l" t="t" r="r" b="b"/>
              <a:pathLst>
                <a:path w="7772" h="8458">
                  <a:moveTo>
                    <a:pt x="0" y="8458"/>
                  </a:moveTo>
                  <a:cubicBezTo>
                    <a:pt x="2515" y="5715"/>
                    <a:pt x="5258" y="2743"/>
                    <a:pt x="7773" y="0"/>
                  </a:cubicBezTo>
                  <a:cubicBezTo>
                    <a:pt x="5258" y="2972"/>
                    <a:pt x="2515" y="5715"/>
                    <a:pt x="0" y="8458"/>
                  </a:cubicBezTo>
                  <a:close/>
                </a:path>
              </a:pathLst>
            </a:custGeom>
            <a:solidFill>
              <a:srgbClr val="FFFFFF"/>
            </a:solidFill>
            <a:ln w="2286" cap="flat">
              <a:noFill/>
              <a:prstDash val="solid"/>
              <a:miter/>
            </a:ln>
          </p:spPr>
          <p:txBody>
            <a:bodyPr rtlCol="0" anchor="ctr"/>
            <a:lstStyle/>
            <a:p>
              <a:endParaRPr lang="en-US"/>
            </a:p>
          </p:txBody>
        </p:sp>
        <p:sp>
          <p:nvSpPr>
            <p:cNvPr id="106" name="Freeform 764">
              <a:extLst>
                <a:ext uri="{FF2B5EF4-FFF2-40B4-BE49-F238E27FC236}">
                  <a16:creationId xmlns:a16="http://schemas.microsoft.com/office/drawing/2014/main" id="{C3BDA5F4-5BE1-4114-3A00-0E44E25450EA}"/>
                </a:ext>
              </a:extLst>
            </p:cNvPr>
            <p:cNvSpPr/>
            <p:nvPr/>
          </p:nvSpPr>
          <p:spPr>
            <a:xfrm>
              <a:off x="7163790" y="1163802"/>
              <a:ext cx="98069" cy="36804"/>
            </a:xfrm>
            <a:custGeom>
              <a:avLst/>
              <a:gdLst>
                <a:gd name="connsiteX0" fmla="*/ 0 w 98069"/>
                <a:gd name="connsiteY0" fmla="*/ 36805 h 36804"/>
                <a:gd name="connsiteX1" fmla="*/ 82524 w 98069"/>
                <a:gd name="connsiteY1" fmla="*/ 3886 h 36804"/>
                <a:gd name="connsiteX2" fmla="*/ 98069 w 98069"/>
                <a:gd name="connsiteY2" fmla="*/ 0 h 36804"/>
                <a:gd name="connsiteX3" fmla="*/ 82524 w 98069"/>
                <a:gd name="connsiteY3" fmla="*/ 3886 h 36804"/>
                <a:gd name="connsiteX4" fmla="*/ 0 w 98069"/>
                <a:gd name="connsiteY4" fmla="*/ 36805 h 3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69" h="36804">
                  <a:moveTo>
                    <a:pt x="0" y="36805"/>
                  </a:moveTo>
                  <a:cubicBezTo>
                    <a:pt x="24917" y="23089"/>
                    <a:pt x="52349" y="11887"/>
                    <a:pt x="82524" y="3886"/>
                  </a:cubicBezTo>
                  <a:cubicBezTo>
                    <a:pt x="87782" y="2515"/>
                    <a:pt x="93040" y="1143"/>
                    <a:pt x="98069" y="0"/>
                  </a:cubicBezTo>
                  <a:cubicBezTo>
                    <a:pt x="92811" y="1143"/>
                    <a:pt x="87782" y="2515"/>
                    <a:pt x="82524" y="3886"/>
                  </a:cubicBezTo>
                  <a:cubicBezTo>
                    <a:pt x="52349" y="11887"/>
                    <a:pt x="24917" y="23089"/>
                    <a:pt x="0" y="36805"/>
                  </a:cubicBezTo>
                  <a:close/>
                </a:path>
              </a:pathLst>
            </a:custGeom>
            <a:solidFill>
              <a:srgbClr val="FFFFFF"/>
            </a:solidFill>
            <a:ln w="2286" cap="flat">
              <a:noFill/>
              <a:prstDash val="solid"/>
              <a:miter/>
            </a:ln>
          </p:spPr>
          <p:txBody>
            <a:bodyPr rtlCol="0" anchor="ctr"/>
            <a:lstStyle/>
            <a:p>
              <a:endParaRPr lang="en-US"/>
            </a:p>
          </p:txBody>
        </p:sp>
        <p:sp>
          <p:nvSpPr>
            <p:cNvPr id="107" name="Freeform 765">
              <a:extLst>
                <a:ext uri="{FF2B5EF4-FFF2-40B4-BE49-F238E27FC236}">
                  <a16:creationId xmlns:a16="http://schemas.microsoft.com/office/drawing/2014/main" id="{7C9173BC-B7B1-6AD0-4F2E-31A3F615F37C}"/>
                </a:ext>
              </a:extLst>
            </p:cNvPr>
            <p:cNvSpPr/>
            <p:nvPr/>
          </p:nvSpPr>
          <p:spPr>
            <a:xfrm>
              <a:off x="7556982" y="1203579"/>
              <a:ext cx="4343" cy="2286"/>
            </a:xfrm>
            <a:custGeom>
              <a:avLst/>
              <a:gdLst>
                <a:gd name="connsiteX0" fmla="*/ 4343 w 4343"/>
                <a:gd name="connsiteY0" fmla="*/ 2286 h 2286"/>
                <a:gd name="connsiteX1" fmla="*/ 0 w 4343"/>
                <a:gd name="connsiteY1" fmla="*/ 0 h 2286"/>
                <a:gd name="connsiteX2" fmla="*/ 4343 w 4343"/>
                <a:gd name="connsiteY2" fmla="*/ 2286 h 2286"/>
              </a:gdLst>
              <a:ahLst/>
              <a:cxnLst>
                <a:cxn ang="0">
                  <a:pos x="connsiteX0" y="connsiteY0"/>
                </a:cxn>
                <a:cxn ang="0">
                  <a:pos x="connsiteX1" y="connsiteY1"/>
                </a:cxn>
                <a:cxn ang="0">
                  <a:pos x="connsiteX2" y="connsiteY2"/>
                </a:cxn>
              </a:cxnLst>
              <a:rect l="l" t="t" r="r" b="b"/>
              <a:pathLst>
                <a:path w="4343" h="2286">
                  <a:moveTo>
                    <a:pt x="4343" y="2286"/>
                  </a:moveTo>
                  <a:cubicBezTo>
                    <a:pt x="2971" y="1600"/>
                    <a:pt x="1371" y="686"/>
                    <a:pt x="0" y="0"/>
                  </a:cubicBezTo>
                  <a:cubicBezTo>
                    <a:pt x="1371" y="686"/>
                    <a:pt x="2971" y="1600"/>
                    <a:pt x="4343" y="2286"/>
                  </a:cubicBezTo>
                  <a:close/>
                </a:path>
              </a:pathLst>
            </a:custGeom>
            <a:solidFill>
              <a:srgbClr val="FFFFFF"/>
            </a:solidFill>
            <a:ln w="2286" cap="flat">
              <a:noFill/>
              <a:prstDash val="solid"/>
              <a:miter/>
            </a:ln>
          </p:spPr>
          <p:txBody>
            <a:bodyPr rtlCol="0" anchor="ctr"/>
            <a:lstStyle/>
            <a:p>
              <a:endParaRPr lang="en-US"/>
            </a:p>
          </p:txBody>
        </p:sp>
        <p:sp>
          <p:nvSpPr>
            <p:cNvPr id="108" name="Freeform 766">
              <a:extLst>
                <a:ext uri="{FF2B5EF4-FFF2-40B4-BE49-F238E27FC236}">
                  <a16:creationId xmlns:a16="http://schemas.microsoft.com/office/drawing/2014/main" id="{939AECDB-DE3A-82B7-1AB0-ED7D1961A921}"/>
                </a:ext>
              </a:extLst>
            </p:cNvPr>
            <p:cNvSpPr/>
            <p:nvPr/>
          </p:nvSpPr>
          <p:spPr>
            <a:xfrm>
              <a:off x="7529093" y="1190320"/>
              <a:ext cx="8229" cy="3657"/>
            </a:xfrm>
            <a:custGeom>
              <a:avLst/>
              <a:gdLst>
                <a:gd name="connsiteX0" fmla="*/ 8230 w 8229"/>
                <a:gd name="connsiteY0" fmla="*/ 3658 h 3657"/>
                <a:gd name="connsiteX1" fmla="*/ 0 w 8229"/>
                <a:gd name="connsiteY1" fmla="*/ 0 h 3657"/>
                <a:gd name="connsiteX2" fmla="*/ 8230 w 8229"/>
                <a:gd name="connsiteY2" fmla="*/ 3658 h 3657"/>
              </a:gdLst>
              <a:ahLst/>
              <a:cxnLst>
                <a:cxn ang="0">
                  <a:pos x="connsiteX0" y="connsiteY0"/>
                </a:cxn>
                <a:cxn ang="0">
                  <a:pos x="connsiteX1" y="connsiteY1"/>
                </a:cxn>
                <a:cxn ang="0">
                  <a:pos x="connsiteX2" y="connsiteY2"/>
                </a:cxn>
              </a:cxnLst>
              <a:rect l="l" t="t" r="r" b="b"/>
              <a:pathLst>
                <a:path w="8229" h="3657">
                  <a:moveTo>
                    <a:pt x="8230" y="3658"/>
                  </a:moveTo>
                  <a:cubicBezTo>
                    <a:pt x="5487" y="2515"/>
                    <a:pt x="2744" y="1372"/>
                    <a:pt x="0" y="0"/>
                  </a:cubicBezTo>
                  <a:cubicBezTo>
                    <a:pt x="2744" y="1372"/>
                    <a:pt x="5487" y="2515"/>
                    <a:pt x="8230" y="3658"/>
                  </a:cubicBezTo>
                  <a:close/>
                </a:path>
              </a:pathLst>
            </a:custGeom>
            <a:solidFill>
              <a:srgbClr val="FFFFFF"/>
            </a:solidFill>
            <a:ln w="2286" cap="flat">
              <a:noFill/>
              <a:prstDash val="solid"/>
              <a:miter/>
            </a:ln>
          </p:spPr>
          <p:txBody>
            <a:bodyPr rtlCol="0" anchor="ctr"/>
            <a:lstStyle/>
            <a:p>
              <a:endParaRPr lang="en-US"/>
            </a:p>
          </p:txBody>
        </p:sp>
        <p:sp>
          <p:nvSpPr>
            <p:cNvPr id="109" name="Freeform 767">
              <a:extLst>
                <a:ext uri="{FF2B5EF4-FFF2-40B4-BE49-F238E27FC236}">
                  <a16:creationId xmlns:a16="http://schemas.microsoft.com/office/drawing/2014/main" id="{34ACDBF2-6492-B0E8-9D83-7D2A385CD8CC}"/>
                </a:ext>
              </a:extLst>
            </p:cNvPr>
            <p:cNvSpPr/>
            <p:nvPr/>
          </p:nvSpPr>
          <p:spPr>
            <a:xfrm>
              <a:off x="7548753" y="1199464"/>
              <a:ext cx="4572" cy="2286"/>
            </a:xfrm>
            <a:custGeom>
              <a:avLst/>
              <a:gdLst>
                <a:gd name="connsiteX0" fmla="*/ 4572 w 4572"/>
                <a:gd name="connsiteY0" fmla="*/ 2286 h 2286"/>
                <a:gd name="connsiteX1" fmla="*/ 0 w 4572"/>
                <a:gd name="connsiteY1" fmla="*/ 0 h 2286"/>
                <a:gd name="connsiteX2" fmla="*/ 4572 w 4572"/>
                <a:gd name="connsiteY2" fmla="*/ 2286 h 2286"/>
              </a:gdLst>
              <a:ahLst/>
              <a:cxnLst>
                <a:cxn ang="0">
                  <a:pos x="connsiteX0" y="connsiteY0"/>
                </a:cxn>
                <a:cxn ang="0">
                  <a:pos x="connsiteX1" y="connsiteY1"/>
                </a:cxn>
                <a:cxn ang="0">
                  <a:pos x="connsiteX2" y="connsiteY2"/>
                </a:cxn>
              </a:cxnLst>
              <a:rect l="l" t="t" r="r" b="b"/>
              <a:pathLst>
                <a:path w="4572" h="2286">
                  <a:moveTo>
                    <a:pt x="4572" y="2286"/>
                  </a:moveTo>
                  <a:cubicBezTo>
                    <a:pt x="2972" y="1600"/>
                    <a:pt x="1372" y="686"/>
                    <a:pt x="0" y="0"/>
                  </a:cubicBezTo>
                  <a:cubicBezTo>
                    <a:pt x="1600" y="686"/>
                    <a:pt x="3200" y="1372"/>
                    <a:pt x="4572" y="2286"/>
                  </a:cubicBezTo>
                  <a:close/>
                </a:path>
              </a:pathLst>
            </a:custGeom>
            <a:solidFill>
              <a:srgbClr val="FFFFFF"/>
            </a:solidFill>
            <a:ln w="2286" cap="flat">
              <a:noFill/>
              <a:prstDash val="solid"/>
              <a:miter/>
            </a:ln>
          </p:spPr>
          <p:txBody>
            <a:bodyPr rtlCol="0" anchor="ctr"/>
            <a:lstStyle/>
            <a:p>
              <a:endParaRPr lang="en-US"/>
            </a:p>
          </p:txBody>
        </p:sp>
        <p:sp>
          <p:nvSpPr>
            <p:cNvPr id="110" name="Freeform 768">
              <a:extLst>
                <a:ext uri="{FF2B5EF4-FFF2-40B4-BE49-F238E27FC236}">
                  <a16:creationId xmlns:a16="http://schemas.microsoft.com/office/drawing/2014/main" id="{0E81F6D1-5CC6-462F-1218-FB157E504F14}"/>
                </a:ext>
              </a:extLst>
            </p:cNvPr>
            <p:cNvSpPr/>
            <p:nvPr/>
          </p:nvSpPr>
          <p:spPr>
            <a:xfrm>
              <a:off x="7454341" y="2187244"/>
              <a:ext cx="15316" cy="2971"/>
            </a:xfrm>
            <a:custGeom>
              <a:avLst/>
              <a:gdLst>
                <a:gd name="connsiteX0" fmla="*/ 15316 w 15316"/>
                <a:gd name="connsiteY0" fmla="*/ 0 h 2971"/>
                <a:gd name="connsiteX1" fmla="*/ 0 w 15316"/>
                <a:gd name="connsiteY1" fmla="*/ 2972 h 2971"/>
                <a:gd name="connsiteX2" fmla="*/ 15316 w 15316"/>
                <a:gd name="connsiteY2" fmla="*/ 0 h 2971"/>
              </a:gdLst>
              <a:ahLst/>
              <a:cxnLst>
                <a:cxn ang="0">
                  <a:pos x="connsiteX0" y="connsiteY0"/>
                </a:cxn>
                <a:cxn ang="0">
                  <a:pos x="connsiteX1" y="connsiteY1"/>
                </a:cxn>
                <a:cxn ang="0">
                  <a:pos x="connsiteX2" y="connsiteY2"/>
                </a:cxn>
              </a:cxnLst>
              <a:rect l="l" t="t" r="r" b="b"/>
              <a:pathLst>
                <a:path w="15316" h="2971">
                  <a:moveTo>
                    <a:pt x="15316" y="0"/>
                  </a:moveTo>
                  <a:cubicBezTo>
                    <a:pt x="10059" y="914"/>
                    <a:pt x="4801" y="2057"/>
                    <a:pt x="0" y="2972"/>
                  </a:cubicBezTo>
                  <a:cubicBezTo>
                    <a:pt x="4801" y="1829"/>
                    <a:pt x="10059" y="914"/>
                    <a:pt x="15316" y="0"/>
                  </a:cubicBezTo>
                  <a:close/>
                </a:path>
              </a:pathLst>
            </a:custGeom>
            <a:solidFill>
              <a:srgbClr val="FFFFFF"/>
            </a:solidFill>
            <a:ln w="2286" cap="flat">
              <a:noFill/>
              <a:prstDash val="solid"/>
              <a:miter/>
            </a:ln>
          </p:spPr>
          <p:txBody>
            <a:bodyPr rtlCol="0" anchor="ctr"/>
            <a:lstStyle/>
            <a:p>
              <a:endParaRPr lang="en-US"/>
            </a:p>
          </p:txBody>
        </p:sp>
        <p:sp>
          <p:nvSpPr>
            <p:cNvPr id="111" name="Freeform 769">
              <a:extLst>
                <a:ext uri="{FF2B5EF4-FFF2-40B4-BE49-F238E27FC236}">
                  <a16:creationId xmlns:a16="http://schemas.microsoft.com/office/drawing/2014/main" id="{05E139E6-E7C2-5C8A-DC19-9941FD7EDDB2}"/>
                </a:ext>
              </a:extLst>
            </p:cNvPr>
            <p:cNvSpPr/>
            <p:nvPr/>
          </p:nvSpPr>
          <p:spPr>
            <a:xfrm>
              <a:off x="7511719" y="1183690"/>
              <a:ext cx="5715" cy="2057"/>
            </a:xfrm>
            <a:custGeom>
              <a:avLst/>
              <a:gdLst>
                <a:gd name="connsiteX0" fmla="*/ 5715 w 5715"/>
                <a:gd name="connsiteY0" fmla="*/ 2057 h 2057"/>
                <a:gd name="connsiteX1" fmla="*/ 0 w 5715"/>
                <a:gd name="connsiteY1" fmla="*/ 0 h 2057"/>
                <a:gd name="connsiteX2" fmla="*/ 5715 w 5715"/>
                <a:gd name="connsiteY2" fmla="*/ 2057 h 2057"/>
              </a:gdLst>
              <a:ahLst/>
              <a:cxnLst>
                <a:cxn ang="0">
                  <a:pos x="connsiteX0" y="connsiteY0"/>
                </a:cxn>
                <a:cxn ang="0">
                  <a:pos x="connsiteX1" y="connsiteY1"/>
                </a:cxn>
                <a:cxn ang="0">
                  <a:pos x="connsiteX2" y="connsiteY2"/>
                </a:cxn>
              </a:cxnLst>
              <a:rect l="l" t="t" r="r" b="b"/>
              <a:pathLst>
                <a:path w="5715" h="2057">
                  <a:moveTo>
                    <a:pt x="5715" y="2057"/>
                  </a:moveTo>
                  <a:cubicBezTo>
                    <a:pt x="3886" y="1372"/>
                    <a:pt x="2057" y="686"/>
                    <a:pt x="0" y="0"/>
                  </a:cubicBezTo>
                  <a:cubicBezTo>
                    <a:pt x="1829" y="686"/>
                    <a:pt x="3886" y="1372"/>
                    <a:pt x="5715" y="2057"/>
                  </a:cubicBezTo>
                  <a:close/>
                </a:path>
              </a:pathLst>
            </a:custGeom>
            <a:solidFill>
              <a:srgbClr val="FFFFFF"/>
            </a:solidFill>
            <a:ln w="2286" cap="flat">
              <a:noFill/>
              <a:prstDash val="solid"/>
              <a:miter/>
            </a:ln>
          </p:spPr>
          <p:txBody>
            <a:bodyPr rtlCol="0" anchor="ctr"/>
            <a:lstStyle/>
            <a:p>
              <a:endParaRPr lang="en-US"/>
            </a:p>
          </p:txBody>
        </p:sp>
        <p:sp>
          <p:nvSpPr>
            <p:cNvPr id="112" name="Freeform 770">
              <a:extLst>
                <a:ext uri="{FF2B5EF4-FFF2-40B4-BE49-F238E27FC236}">
                  <a16:creationId xmlns:a16="http://schemas.microsoft.com/office/drawing/2014/main" id="{788F4DCE-85D6-D999-D021-F40DB5798F49}"/>
                </a:ext>
              </a:extLst>
            </p:cNvPr>
            <p:cNvSpPr/>
            <p:nvPr/>
          </p:nvSpPr>
          <p:spPr>
            <a:xfrm>
              <a:off x="7520635" y="1186891"/>
              <a:ext cx="5943" cy="2514"/>
            </a:xfrm>
            <a:custGeom>
              <a:avLst/>
              <a:gdLst>
                <a:gd name="connsiteX0" fmla="*/ 5944 w 5943"/>
                <a:gd name="connsiteY0" fmla="*/ 2515 h 2514"/>
                <a:gd name="connsiteX1" fmla="*/ 0 w 5943"/>
                <a:gd name="connsiteY1" fmla="*/ 0 h 2514"/>
                <a:gd name="connsiteX2" fmla="*/ 5944 w 5943"/>
                <a:gd name="connsiteY2" fmla="*/ 2515 h 2514"/>
              </a:gdLst>
              <a:ahLst/>
              <a:cxnLst>
                <a:cxn ang="0">
                  <a:pos x="connsiteX0" y="connsiteY0"/>
                </a:cxn>
                <a:cxn ang="0">
                  <a:pos x="connsiteX1" y="connsiteY1"/>
                </a:cxn>
                <a:cxn ang="0">
                  <a:pos x="connsiteX2" y="connsiteY2"/>
                </a:cxn>
              </a:cxnLst>
              <a:rect l="l" t="t" r="r" b="b"/>
              <a:pathLst>
                <a:path w="5943" h="2514">
                  <a:moveTo>
                    <a:pt x="5944" y="2515"/>
                  </a:moveTo>
                  <a:cubicBezTo>
                    <a:pt x="3886" y="1600"/>
                    <a:pt x="2058" y="914"/>
                    <a:pt x="0" y="0"/>
                  </a:cubicBezTo>
                  <a:cubicBezTo>
                    <a:pt x="1829" y="914"/>
                    <a:pt x="3886" y="1600"/>
                    <a:pt x="5944" y="2515"/>
                  </a:cubicBezTo>
                  <a:close/>
                </a:path>
              </a:pathLst>
            </a:custGeom>
            <a:solidFill>
              <a:srgbClr val="FFFFFF"/>
            </a:solidFill>
            <a:ln w="2286" cap="flat">
              <a:noFill/>
              <a:prstDash val="solid"/>
              <a:miter/>
            </a:ln>
          </p:spPr>
          <p:txBody>
            <a:bodyPr rtlCol="0" anchor="ctr"/>
            <a:lstStyle/>
            <a:p>
              <a:endParaRPr lang="en-US"/>
            </a:p>
          </p:txBody>
        </p:sp>
        <p:sp>
          <p:nvSpPr>
            <p:cNvPr id="113" name="Freeform 771">
              <a:extLst>
                <a:ext uri="{FF2B5EF4-FFF2-40B4-BE49-F238E27FC236}">
                  <a16:creationId xmlns:a16="http://schemas.microsoft.com/office/drawing/2014/main" id="{6BA1FF90-3F0B-3715-7C94-0B3CFBD930D3}"/>
                </a:ext>
              </a:extLst>
            </p:cNvPr>
            <p:cNvSpPr/>
            <p:nvPr/>
          </p:nvSpPr>
          <p:spPr>
            <a:xfrm>
              <a:off x="7426452" y="2196617"/>
              <a:ext cx="1828" cy="914"/>
            </a:xfrm>
            <a:custGeom>
              <a:avLst/>
              <a:gdLst>
                <a:gd name="connsiteX0" fmla="*/ 1829 w 1828"/>
                <a:gd name="connsiteY0" fmla="*/ 0 h 914"/>
                <a:gd name="connsiteX1" fmla="*/ 0 w 1828"/>
                <a:gd name="connsiteY1" fmla="*/ 914 h 914"/>
                <a:gd name="connsiteX2" fmla="*/ 1829 w 1828"/>
                <a:gd name="connsiteY2" fmla="*/ 0 h 914"/>
              </a:gdLst>
              <a:ahLst/>
              <a:cxnLst>
                <a:cxn ang="0">
                  <a:pos x="connsiteX0" y="connsiteY0"/>
                </a:cxn>
                <a:cxn ang="0">
                  <a:pos x="connsiteX1" y="connsiteY1"/>
                </a:cxn>
                <a:cxn ang="0">
                  <a:pos x="connsiteX2" y="connsiteY2"/>
                </a:cxn>
              </a:cxnLst>
              <a:rect l="l" t="t" r="r" b="b"/>
              <a:pathLst>
                <a:path w="1828" h="914">
                  <a:moveTo>
                    <a:pt x="1829" y="0"/>
                  </a:moveTo>
                  <a:cubicBezTo>
                    <a:pt x="1143" y="229"/>
                    <a:pt x="457" y="686"/>
                    <a:pt x="0" y="914"/>
                  </a:cubicBezTo>
                  <a:cubicBezTo>
                    <a:pt x="686" y="686"/>
                    <a:pt x="1143" y="457"/>
                    <a:pt x="1829" y="0"/>
                  </a:cubicBezTo>
                  <a:close/>
                </a:path>
              </a:pathLst>
            </a:custGeom>
            <a:solidFill>
              <a:srgbClr val="FFFFFF"/>
            </a:solidFill>
            <a:ln w="2286" cap="flat">
              <a:noFill/>
              <a:prstDash val="solid"/>
              <a:miter/>
            </a:ln>
          </p:spPr>
          <p:txBody>
            <a:bodyPr rtlCol="0" anchor="ctr"/>
            <a:lstStyle/>
            <a:p>
              <a:endParaRPr lang="en-US"/>
            </a:p>
          </p:txBody>
        </p:sp>
        <p:sp>
          <p:nvSpPr>
            <p:cNvPr id="114" name="Freeform 772">
              <a:extLst>
                <a:ext uri="{FF2B5EF4-FFF2-40B4-BE49-F238E27FC236}">
                  <a16:creationId xmlns:a16="http://schemas.microsoft.com/office/drawing/2014/main" id="{EA581CF6-7EE3-65FE-1D23-9E77C2FB7B75}"/>
                </a:ext>
              </a:extLst>
            </p:cNvPr>
            <p:cNvSpPr/>
            <p:nvPr/>
          </p:nvSpPr>
          <p:spPr>
            <a:xfrm>
              <a:off x="7434224" y="2193417"/>
              <a:ext cx="3657" cy="914"/>
            </a:xfrm>
            <a:custGeom>
              <a:avLst/>
              <a:gdLst>
                <a:gd name="connsiteX0" fmla="*/ 3658 w 3657"/>
                <a:gd name="connsiteY0" fmla="*/ 0 h 914"/>
                <a:gd name="connsiteX1" fmla="*/ 0 w 3657"/>
                <a:gd name="connsiteY1" fmla="*/ 914 h 914"/>
                <a:gd name="connsiteX2" fmla="*/ 3658 w 3657"/>
                <a:gd name="connsiteY2" fmla="*/ 0 h 914"/>
              </a:gdLst>
              <a:ahLst/>
              <a:cxnLst>
                <a:cxn ang="0">
                  <a:pos x="connsiteX0" y="connsiteY0"/>
                </a:cxn>
                <a:cxn ang="0">
                  <a:pos x="connsiteX1" y="connsiteY1"/>
                </a:cxn>
                <a:cxn ang="0">
                  <a:pos x="connsiteX2" y="connsiteY2"/>
                </a:cxn>
              </a:cxnLst>
              <a:rect l="l" t="t" r="r" b="b"/>
              <a:pathLst>
                <a:path w="3657" h="914">
                  <a:moveTo>
                    <a:pt x="3658" y="0"/>
                  </a:moveTo>
                  <a:cubicBezTo>
                    <a:pt x="2286" y="229"/>
                    <a:pt x="1143" y="686"/>
                    <a:pt x="0" y="914"/>
                  </a:cubicBezTo>
                  <a:cubicBezTo>
                    <a:pt x="1143" y="686"/>
                    <a:pt x="2286" y="457"/>
                    <a:pt x="3658" y="0"/>
                  </a:cubicBezTo>
                  <a:close/>
                </a:path>
              </a:pathLst>
            </a:custGeom>
            <a:solidFill>
              <a:srgbClr val="FFFFFF"/>
            </a:solidFill>
            <a:ln w="2286" cap="flat">
              <a:noFill/>
              <a:prstDash val="solid"/>
              <a:miter/>
            </a:ln>
          </p:spPr>
          <p:txBody>
            <a:bodyPr rtlCol="0" anchor="ctr"/>
            <a:lstStyle/>
            <a:p>
              <a:endParaRPr lang="en-US"/>
            </a:p>
          </p:txBody>
        </p:sp>
        <p:sp>
          <p:nvSpPr>
            <p:cNvPr id="115" name="Freeform 773">
              <a:extLst>
                <a:ext uri="{FF2B5EF4-FFF2-40B4-BE49-F238E27FC236}">
                  <a16:creationId xmlns:a16="http://schemas.microsoft.com/office/drawing/2014/main" id="{1F9D6407-E4A5-BB7B-E621-FB6FC7A5210E}"/>
                </a:ext>
              </a:extLst>
            </p:cNvPr>
            <p:cNvSpPr/>
            <p:nvPr/>
          </p:nvSpPr>
          <p:spPr>
            <a:xfrm>
              <a:off x="7421194" y="2198674"/>
              <a:ext cx="3429" cy="2514"/>
            </a:xfrm>
            <a:custGeom>
              <a:avLst/>
              <a:gdLst>
                <a:gd name="connsiteX0" fmla="*/ 3429 w 3429"/>
                <a:gd name="connsiteY0" fmla="*/ 0 h 2514"/>
                <a:gd name="connsiteX1" fmla="*/ 0 w 3429"/>
                <a:gd name="connsiteY1" fmla="*/ 2515 h 2514"/>
                <a:gd name="connsiteX2" fmla="*/ 3429 w 3429"/>
                <a:gd name="connsiteY2" fmla="*/ 0 h 2514"/>
              </a:gdLst>
              <a:ahLst/>
              <a:cxnLst>
                <a:cxn ang="0">
                  <a:pos x="connsiteX0" y="connsiteY0"/>
                </a:cxn>
                <a:cxn ang="0">
                  <a:pos x="connsiteX1" y="connsiteY1"/>
                </a:cxn>
                <a:cxn ang="0">
                  <a:pos x="connsiteX2" y="connsiteY2"/>
                </a:cxn>
              </a:cxnLst>
              <a:rect l="l" t="t" r="r" b="b"/>
              <a:pathLst>
                <a:path w="3429" h="2514">
                  <a:moveTo>
                    <a:pt x="3429" y="0"/>
                  </a:moveTo>
                  <a:cubicBezTo>
                    <a:pt x="2286" y="686"/>
                    <a:pt x="1143" y="1600"/>
                    <a:pt x="0" y="2515"/>
                  </a:cubicBezTo>
                  <a:cubicBezTo>
                    <a:pt x="915" y="1600"/>
                    <a:pt x="2058" y="686"/>
                    <a:pt x="3429" y="0"/>
                  </a:cubicBezTo>
                  <a:close/>
                </a:path>
              </a:pathLst>
            </a:custGeom>
            <a:solidFill>
              <a:srgbClr val="FFFFFF"/>
            </a:solidFill>
            <a:ln w="2286" cap="flat">
              <a:noFill/>
              <a:prstDash val="solid"/>
              <a:miter/>
            </a:ln>
          </p:spPr>
          <p:txBody>
            <a:bodyPr rtlCol="0" anchor="ctr"/>
            <a:lstStyle/>
            <a:p>
              <a:endParaRPr lang="en-US"/>
            </a:p>
          </p:txBody>
        </p:sp>
        <p:sp>
          <p:nvSpPr>
            <p:cNvPr id="116" name="Freeform 774">
              <a:extLst>
                <a:ext uri="{FF2B5EF4-FFF2-40B4-BE49-F238E27FC236}">
                  <a16:creationId xmlns:a16="http://schemas.microsoft.com/office/drawing/2014/main" id="{FE415EF4-AB82-4497-88F5-87F7EA01F2BA}"/>
                </a:ext>
              </a:extLst>
            </p:cNvPr>
            <p:cNvSpPr/>
            <p:nvPr/>
          </p:nvSpPr>
          <p:spPr>
            <a:xfrm>
              <a:off x="6929704" y="2067001"/>
              <a:ext cx="4800" cy="1600"/>
            </a:xfrm>
            <a:custGeom>
              <a:avLst/>
              <a:gdLst>
                <a:gd name="connsiteX0" fmla="*/ 4801 w 4800"/>
                <a:gd name="connsiteY0" fmla="*/ 1600 h 1600"/>
                <a:gd name="connsiteX1" fmla="*/ 0 w 4800"/>
                <a:gd name="connsiteY1" fmla="*/ 0 h 1600"/>
                <a:gd name="connsiteX2" fmla="*/ 4801 w 4800"/>
                <a:gd name="connsiteY2" fmla="*/ 1600 h 1600"/>
              </a:gdLst>
              <a:ahLst/>
              <a:cxnLst>
                <a:cxn ang="0">
                  <a:pos x="connsiteX0" y="connsiteY0"/>
                </a:cxn>
                <a:cxn ang="0">
                  <a:pos x="connsiteX1" y="connsiteY1"/>
                </a:cxn>
                <a:cxn ang="0">
                  <a:pos x="connsiteX2" y="connsiteY2"/>
                </a:cxn>
              </a:cxnLst>
              <a:rect l="l" t="t" r="r" b="b"/>
              <a:pathLst>
                <a:path w="4800" h="1600">
                  <a:moveTo>
                    <a:pt x="4801" y="1600"/>
                  </a:moveTo>
                  <a:cubicBezTo>
                    <a:pt x="3201" y="686"/>
                    <a:pt x="1600" y="229"/>
                    <a:pt x="0" y="0"/>
                  </a:cubicBezTo>
                  <a:cubicBezTo>
                    <a:pt x="1600" y="229"/>
                    <a:pt x="3201" y="686"/>
                    <a:pt x="4801" y="1600"/>
                  </a:cubicBezTo>
                  <a:close/>
                </a:path>
              </a:pathLst>
            </a:custGeom>
            <a:solidFill>
              <a:srgbClr val="FFFFFF"/>
            </a:solidFill>
            <a:ln w="2286" cap="flat">
              <a:noFill/>
              <a:prstDash val="solid"/>
              <a:miter/>
            </a:ln>
          </p:spPr>
          <p:txBody>
            <a:bodyPr rtlCol="0" anchor="ctr"/>
            <a:lstStyle/>
            <a:p>
              <a:endParaRPr lang="en-US"/>
            </a:p>
          </p:txBody>
        </p:sp>
        <p:sp>
          <p:nvSpPr>
            <p:cNvPr id="117" name="Freeform 775">
              <a:extLst>
                <a:ext uri="{FF2B5EF4-FFF2-40B4-BE49-F238E27FC236}">
                  <a16:creationId xmlns:a16="http://schemas.microsoft.com/office/drawing/2014/main" id="{E8596FE7-B003-F907-3436-8F6AD767FF37}"/>
                </a:ext>
              </a:extLst>
            </p:cNvPr>
            <p:cNvSpPr/>
            <p:nvPr/>
          </p:nvSpPr>
          <p:spPr>
            <a:xfrm>
              <a:off x="7287463" y="2287371"/>
              <a:ext cx="38176" cy="2971"/>
            </a:xfrm>
            <a:custGeom>
              <a:avLst/>
              <a:gdLst>
                <a:gd name="connsiteX0" fmla="*/ 38176 w 38176"/>
                <a:gd name="connsiteY0" fmla="*/ 2972 h 2971"/>
                <a:gd name="connsiteX1" fmla="*/ 0 w 38176"/>
                <a:gd name="connsiteY1" fmla="*/ 0 h 2971"/>
                <a:gd name="connsiteX2" fmla="*/ 38176 w 38176"/>
                <a:gd name="connsiteY2" fmla="*/ 2972 h 2971"/>
              </a:gdLst>
              <a:ahLst/>
              <a:cxnLst>
                <a:cxn ang="0">
                  <a:pos x="connsiteX0" y="connsiteY0"/>
                </a:cxn>
                <a:cxn ang="0">
                  <a:pos x="connsiteX1" y="connsiteY1"/>
                </a:cxn>
                <a:cxn ang="0">
                  <a:pos x="connsiteX2" y="connsiteY2"/>
                </a:cxn>
              </a:cxnLst>
              <a:rect l="l" t="t" r="r" b="b"/>
              <a:pathLst>
                <a:path w="38176" h="2971">
                  <a:moveTo>
                    <a:pt x="38176" y="2972"/>
                  </a:moveTo>
                  <a:cubicBezTo>
                    <a:pt x="25375" y="2286"/>
                    <a:pt x="12802" y="1372"/>
                    <a:pt x="0" y="0"/>
                  </a:cubicBezTo>
                  <a:cubicBezTo>
                    <a:pt x="12573" y="1372"/>
                    <a:pt x="25375" y="2515"/>
                    <a:pt x="38176" y="2972"/>
                  </a:cubicBezTo>
                  <a:close/>
                </a:path>
              </a:pathLst>
            </a:custGeom>
            <a:solidFill>
              <a:srgbClr val="FFFFFF"/>
            </a:solidFill>
            <a:ln w="2286" cap="flat">
              <a:noFill/>
              <a:prstDash val="solid"/>
              <a:miter/>
            </a:ln>
          </p:spPr>
          <p:txBody>
            <a:bodyPr rtlCol="0" anchor="ctr"/>
            <a:lstStyle/>
            <a:p>
              <a:endParaRPr lang="en-US"/>
            </a:p>
          </p:txBody>
        </p:sp>
        <p:sp>
          <p:nvSpPr>
            <p:cNvPr id="118" name="Freeform 776">
              <a:extLst>
                <a:ext uri="{FF2B5EF4-FFF2-40B4-BE49-F238E27FC236}">
                  <a16:creationId xmlns:a16="http://schemas.microsoft.com/office/drawing/2014/main" id="{F705CD1D-44D6-2E89-BE98-9A76AB157AC3}"/>
                </a:ext>
              </a:extLst>
            </p:cNvPr>
            <p:cNvSpPr/>
            <p:nvPr/>
          </p:nvSpPr>
          <p:spPr>
            <a:xfrm>
              <a:off x="7250281" y="1372575"/>
              <a:ext cx="186055" cy="186163"/>
            </a:xfrm>
            <a:custGeom>
              <a:avLst/>
              <a:gdLst>
                <a:gd name="connsiteX0" fmla="*/ 185543 w 186055"/>
                <a:gd name="connsiteY0" fmla="*/ 72177 h 186163"/>
                <a:gd name="connsiteX1" fmla="*/ 102561 w 186055"/>
                <a:gd name="connsiteY1" fmla="*/ 168 h 186163"/>
                <a:gd name="connsiteX2" fmla="*/ 3806 w 186055"/>
                <a:gd name="connsiteY2" fmla="*/ 66005 h 186163"/>
                <a:gd name="connsiteX3" fmla="*/ 98675 w 186055"/>
                <a:gd name="connsiteY3" fmla="*/ 185791 h 186163"/>
                <a:gd name="connsiteX4" fmla="*/ 185543 w 186055"/>
                <a:gd name="connsiteY4" fmla="*/ 72177 h 186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5" h="186163">
                  <a:moveTo>
                    <a:pt x="185543" y="72177"/>
                  </a:moveTo>
                  <a:cubicBezTo>
                    <a:pt x="180513" y="7026"/>
                    <a:pt x="111705" y="1539"/>
                    <a:pt x="102561" y="168"/>
                  </a:cubicBezTo>
                  <a:cubicBezTo>
                    <a:pt x="45182" y="-2118"/>
                    <a:pt x="18665" y="18913"/>
                    <a:pt x="3806" y="66005"/>
                  </a:cubicBezTo>
                  <a:cubicBezTo>
                    <a:pt x="-14940" y="125441"/>
                    <a:pt x="38553" y="191735"/>
                    <a:pt x="98675" y="185791"/>
                  </a:cubicBezTo>
                  <a:cubicBezTo>
                    <a:pt x="169769" y="178933"/>
                    <a:pt x="189657" y="130013"/>
                    <a:pt x="185543" y="72177"/>
                  </a:cubicBezTo>
                  <a:close/>
                </a:path>
              </a:pathLst>
            </a:custGeom>
            <a:solidFill>
              <a:srgbClr val="FFFFFF"/>
            </a:solidFill>
            <a:ln w="2286" cap="flat">
              <a:noFill/>
              <a:prstDash val="solid"/>
              <a:miter/>
            </a:ln>
          </p:spPr>
          <p:txBody>
            <a:bodyPr rtlCol="0" anchor="ctr"/>
            <a:lstStyle/>
            <a:p>
              <a:endParaRPr lang="en-US"/>
            </a:p>
          </p:txBody>
        </p:sp>
        <p:sp>
          <p:nvSpPr>
            <p:cNvPr id="119" name="Freeform 777">
              <a:extLst>
                <a:ext uri="{FF2B5EF4-FFF2-40B4-BE49-F238E27FC236}">
                  <a16:creationId xmlns:a16="http://schemas.microsoft.com/office/drawing/2014/main" id="{40F7895C-D86B-D849-E5B6-7FE3C2903C2E}"/>
                </a:ext>
              </a:extLst>
            </p:cNvPr>
            <p:cNvSpPr/>
            <p:nvPr/>
          </p:nvSpPr>
          <p:spPr>
            <a:xfrm>
              <a:off x="6957564" y="1076041"/>
              <a:ext cx="730177" cy="435461"/>
            </a:xfrm>
            <a:custGeom>
              <a:avLst/>
              <a:gdLst>
                <a:gd name="connsiteX0" fmla="*/ 1858 w 730177"/>
                <a:gd name="connsiteY0" fmla="*/ 426775 h 435461"/>
                <a:gd name="connsiteX1" fmla="*/ 3001 w 730177"/>
                <a:gd name="connsiteY1" fmla="*/ 419459 h 435461"/>
                <a:gd name="connsiteX2" fmla="*/ 3230 w 730177"/>
                <a:gd name="connsiteY2" fmla="*/ 418545 h 435461"/>
                <a:gd name="connsiteX3" fmla="*/ 4373 w 730177"/>
                <a:gd name="connsiteY3" fmla="*/ 411687 h 435461"/>
                <a:gd name="connsiteX4" fmla="*/ 4601 w 730177"/>
                <a:gd name="connsiteY4" fmla="*/ 410315 h 435461"/>
                <a:gd name="connsiteX5" fmla="*/ 5973 w 730177"/>
                <a:gd name="connsiteY5" fmla="*/ 403915 h 435461"/>
                <a:gd name="connsiteX6" fmla="*/ 6202 w 730177"/>
                <a:gd name="connsiteY6" fmla="*/ 402314 h 435461"/>
                <a:gd name="connsiteX7" fmla="*/ 7573 w 730177"/>
                <a:gd name="connsiteY7" fmla="*/ 396142 h 435461"/>
                <a:gd name="connsiteX8" fmla="*/ 8030 w 730177"/>
                <a:gd name="connsiteY8" fmla="*/ 394313 h 435461"/>
                <a:gd name="connsiteX9" fmla="*/ 9402 w 730177"/>
                <a:gd name="connsiteY9" fmla="*/ 388598 h 435461"/>
                <a:gd name="connsiteX10" fmla="*/ 9859 w 730177"/>
                <a:gd name="connsiteY10" fmla="*/ 386541 h 435461"/>
                <a:gd name="connsiteX11" fmla="*/ 11231 w 730177"/>
                <a:gd name="connsiteY11" fmla="*/ 381055 h 435461"/>
                <a:gd name="connsiteX12" fmla="*/ 11917 w 730177"/>
                <a:gd name="connsiteY12" fmla="*/ 378769 h 435461"/>
                <a:gd name="connsiteX13" fmla="*/ 13517 w 730177"/>
                <a:gd name="connsiteY13" fmla="*/ 373511 h 435461"/>
                <a:gd name="connsiteX14" fmla="*/ 14203 w 730177"/>
                <a:gd name="connsiteY14" fmla="*/ 370996 h 435461"/>
                <a:gd name="connsiteX15" fmla="*/ 15803 w 730177"/>
                <a:gd name="connsiteY15" fmla="*/ 365967 h 435461"/>
                <a:gd name="connsiteX16" fmla="*/ 16717 w 730177"/>
                <a:gd name="connsiteY16" fmla="*/ 363452 h 435461"/>
                <a:gd name="connsiteX17" fmla="*/ 18317 w 730177"/>
                <a:gd name="connsiteY17" fmla="*/ 358423 h 435461"/>
                <a:gd name="connsiteX18" fmla="*/ 19232 w 730177"/>
                <a:gd name="connsiteY18" fmla="*/ 355680 h 435461"/>
                <a:gd name="connsiteX19" fmla="*/ 21061 w 730177"/>
                <a:gd name="connsiteY19" fmla="*/ 350879 h 435461"/>
                <a:gd name="connsiteX20" fmla="*/ 21975 w 730177"/>
                <a:gd name="connsiteY20" fmla="*/ 348136 h 435461"/>
                <a:gd name="connsiteX21" fmla="*/ 23804 w 730177"/>
                <a:gd name="connsiteY21" fmla="*/ 343564 h 435461"/>
                <a:gd name="connsiteX22" fmla="*/ 24947 w 730177"/>
                <a:gd name="connsiteY22" fmla="*/ 340821 h 435461"/>
                <a:gd name="connsiteX23" fmla="*/ 26776 w 730177"/>
                <a:gd name="connsiteY23" fmla="*/ 336249 h 435461"/>
                <a:gd name="connsiteX24" fmla="*/ 27919 w 730177"/>
                <a:gd name="connsiteY24" fmla="*/ 333506 h 435461"/>
                <a:gd name="connsiteX25" fmla="*/ 29976 w 730177"/>
                <a:gd name="connsiteY25" fmla="*/ 328705 h 435461"/>
                <a:gd name="connsiteX26" fmla="*/ 31119 w 730177"/>
                <a:gd name="connsiteY26" fmla="*/ 325962 h 435461"/>
                <a:gd name="connsiteX27" fmla="*/ 33405 w 730177"/>
                <a:gd name="connsiteY27" fmla="*/ 320933 h 435461"/>
                <a:gd name="connsiteX28" fmla="*/ 34548 w 730177"/>
                <a:gd name="connsiteY28" fmla="*/ 318647 h 435461"/>
                <a:gd name="connsiteX29" fmla="*/ 38206 w 730177"/>
                <a:gd name="connsiteY29" fmla="*/ 311332 h 435461"/>
                <a:gd name="connsiteX30" fmla="*/ 48493 w 730177"/>
                <a:gd name="connsiteY30" fmla="*/ 291672 h 435461"/>
                <a:gd name="connsiteX31" fmla="*/ 59237 w 730177"/>
                <a:gd name="connsiteY31" fmla="*/ 272698 h 435461"/>
                <a:gd name="connsiteX32" fmla="*/ 67009 w 730177"/>
                <a:gd name="connsiteY32" fmla="*/ 260125 h 435461"/>
                <a:gd name="connsiteX33" fmla="*/ 89183 w 730177"/>
                <a:gd name="connsiteY33" fmla="*/ 228121 h 435461"/>
                <a:gd name="connsiteX34" fmla="*/ 99242 w 730177"/>
                <a:gd name="connsiteY34" fmla="*/ 215320 h 435461"/>
                <a:gd name="connsiteX35" fmla="*/ 115244 w 730177"/>
                <a:gd name="connsiteY35" fmla="*/ 196803 h 435461"/>
                <a:gd name="connsiteX36" fmla="*/ 123016 w 730177"/>
                <a:gd name="connsiteY36" fmla="*/ 188345 h 435461"/>
                <a:gd name="connsiteX37" fmla="*/ 134218 w 730177"/>
                <a:gd name="connsiteY37" fmla="*/ 177372 h 435461"/>
                <a:gd name="connsiteX38" fmla="*/ 144733 w 730177"/>
                <a:gd name="connsiteY38" fmla="*/ 167771 h 435461"/>
                <a:gd name="connsiteX39" fmla="*/ 155249 w 730177"/>
                <a:gd name="connsiteY39" fmla="*/ 159084 h 435461"/>
                <a:gd name="connsiteX40" fmla="*/ 184510 w 730177"/>
                <a:gd name="connsiteY40" fmla="*/ 137824 h 435461"/>
                <a:gd name="connsiteX41" fmla="*/ 190910 w 730177"/>
                <a:gd name="connsiteY41" fmla="*/ 133709 h 435461"/>
                <a:gd name="connsiteX42" fmla="*/ 205769 w 730177"/>
                <a:gd name="connsiteY42" fmla="*/ 125023 h 435461"/>
                <a:gd name="connsiteX43" fmla="*/ 288294 w 730177"/>
                <a:gd name="connsiteY43" fmla="*/ 92104 h 435461"/>
                <a:gd name="connsiteX44" fmla="*/ 303839 w 730177"/>
                <a:gd name="connsiteY44" fmla="*/ 88218 h 435461"/>
                <a:gd name="connsiteX45" fmla="*/ 311611 w 730177"/>
                <a:gd name="connsiteY45" fmla="*/ 86618 h 435461"/>
                <a:gd name="connsiteX46" fmla="*/ 342701 w 730177"/>
                <a:gd name="connsiteY46" fmla="*/ 81589 h 435461"/>
                <a:gd name="connsiteX47" fmla="*/ 373562 w 730177"/>
                <a:gd name="connsiteY47" fmla="*/ 78845 h 435461"/>
                <a:gd name="connsiteX48" fmla="*/ 388878 w 730177"/>
                <a:gd name="connsiteY48" fmla="*/ 78388 h 435461"/>
                <a:gd name="connsiteX49" fmla="*/ 411967 w 730177"/>
                <a:gd name="connsiteY49" fmla="*/ 78845 h 435461"/>
                <a:gd name="connsiteX50" fmla="*/ 435512 w 730177"/>
                <a:gd name="connsiteY50" fmla="*/ 80674 h 435461"/>
                <a:gd name="connsiteX51" fmla="*/ 532667 w 730177"/>
                <a:gd name="connsiteY51" fmla="*/ 101020 h 435461"/>
                <a:gd name="connsiteX52" fmla="*/ 541583 w 730177"/>
                <a:gd name="connsiteY52" fmla="*/ 103991 h 435461"/>
                <a:gd name="connsiteX53" fmla="*/ 544326 w 730177"/>
                <a:gd name="connsiteY53" fmla="*/ 104906 h 435461"/>
                <a:gd name="connsiteX54" fmla="*/ 550498 w 730177"/>
                <a:gd name="connsiteY54" fmla="*/ 106963 h 435461"/>
                <a:gd name="connsiteX55" fmla="*/ 553699 w 730177"/>
                <a:gd name="connsiteY55" fmla="*/ 108106 h 435461"/>
                <a:gd name="connsiteX56" fmla="*/ 559414 w 730177"/>
                <a:gd name="connsiteY56" fmla="*/ 110164 h 435461"/>
                <a:gd name="connsiteX57" fmla="*/ 562614 w 730177"/>
                <a:gd name="connsiteY57" fmla="*/ 111307 h 435461"/>
                <a:gd name="connsiteX58" fmla="*/ 568558 w 730177"/>
                <a:gd name="connsiteY58" fmla="*/ 113821 h 435461"/>
                <a:gd name="connsiteX59" fmla="*/ 571072 w 730177"/>
                <a:gd name="connsiteY59" fmla="*/ 114964 h 435461"/>
                <a:gd name="connsiteX60" fmla="*/ 579302 w 730177"/>
                <a:gd name="connsiteY60" fmla="*/ 118622 h 435461"/>
                <a:gd name="connsiteX61" fmla="*/ 581816 w 730177"/>
                <a:gd name="connsiteY61" fmla="*/ 119765 h 435461"/>
                <a:gd name="connsiteX62" fmla="*/ 587531 w 730177"/>
                <a:gd name="connsiteY62" fmla="*/ 122279 h 435461"/>
                <a:gd name="connsiteX63" fmla="*/ 590960 w 730177"/>
                <a:gd name="connsiteY63" fmla="*/ 123880 h 435461"/>
                <a:gd name="connsiteX64" fmla="*/ 595532 w 730177"/>
                <a:gd name="connsiteY64" fmla="*/ 126166 h 435461"/>
                <a:gd name="connsiteX65" fmla="*/ 599190 w 730177"/>
                <a:gd name="connsiteY65" fmla="*/ 127994 h 435461"/>
                <a:gd name="connsiteX66" fmla="*/ 603533 w 730177"/>
                <a:gd name="connsiteY66" fmla="*/ 130280 h 435461"/>
                <a:gd name="connsiteX67" fmla="*/ 606962 w 730177"/>
                <a:gd name="connsiteY67" fmla="*/ 132109 h 435461"/>
                <a:gd name="connsiteX68" fmla="*/ 611534 w 730177"/>
                <a:gd name="connsiteY68" fmla="*/ 134624 h 435461"/>
                <a:gd name="connsiteX69" fmla="*/ 616792 w 730177"/>
                <a:gd name="connsiteY69" fmla="*/ 137824 h 435461"/>
                <a:gd name="connsiteX70" fmla="*/ 621593 w 730177"/>
                <a:gd name="connsiteY70" fmla="*/ 140567 h 435461"/>
                <a:gd name="connsiteX71" fmla="*/ 625479 w 730177"/>
                <a:gd name="connsiteY71" fmla="*/ 143082 h 435461"/>
                <a:gd name="connsiteX72" fmla="*/ 628908 w 730177"/>
                <a:gd name="connsiteY72" fmla="*/ 145368 h 435461"/>
                <a:gd name="connsiteX73" fmla="*/ 632794 w 730177"/>
                <a:gd name="connsiteY73" fmla="*/ 148111 h 435461"/>
                <a:gd name="connsiteX74" fmla="*/ 635995 w 730177"/>
                <a:gd name="connsiteY74" fmla="*/ 150169 h 435461"/>
                <a:gd name="connsiteX75" fmla="*/ 640109 w 730177"/>
                <a:gd name="connsiteY75" fmla="*/ 152912 h 435461"/>
                <a:gd name="connsiteX76" fmla="*/ 642853 w 730177"/>
                <a:gd name="connsiteY76" fmla="*/ 154969 h 435461"/>
                <a:gd name="connsiteX77" fmla="*/ 647196 w 730177"/>
                <a:gd name="connsiteY77" fmla="*/ 158170 h 435461"/>
                <a:gd name="connsiteX78" fmla="*/ 647653 w 730177"/>
                <a:gd name="connsiteY78" fmla="*/ 158627 h 435461"/>
                <a:gd name="connsiteX79" fmla="*/ 657940 w 730177"/>
                <a:gd name="connsiteY79" fmla="*/ 166628 h 435461"/>
                <a:gd name="connsiteX80" fmla="*/ 659769 w 730177"/>
                <a:gd name="connsiteY80" fmla="*/ 167999 h 435461"/>
                <a:gd name="connsiteX81" fmla="*/ 664112 w 730177"/>
                <a:gd name="connsiteY81" fmla="*/ 171657 h 435461"/>
                <a:gd name="connsiteX82" fmla="*/ 666170 w 730177"/>
                <a:gd name="connsiteY82" fmla="*/ 173486 h 435461"/>
                <a:gd name="connsiteX83" fmla="*/ 670513 w 730177"/>
                <a:gd name="connsiteY83" fmla="*/ 177372 h 435461"/>
                <a:gd name="connsiteX84" fmla="*/ 672342 w 730177"/>
                <a:gd name="connsiteY84" fmla="*/ 178972 h 435461"/>
                <a:gd name="connsiteX85" fmla="*/ 676685 w 730177"/>
                <a:gd name="connsiteY85" fmla="*/ 183087 h 435461"/>
                <a:gd name="connsiteX86" fmla="*/ 677371 w 730177"/>
                <a:gd name="connsiteY86" fmla="*/ 183773 h 435461"/>
                <a:gd name="connsiteX87" fmla="*/ 692230 w 730177"/>
                <a:gd name="connsiteY87" fmla="*/ 199318 h 435461"/>
                <a:gd name="connsiteX88" fmla="*/ 693145 w 730177"/>
                <a:gd name="connsiteY88" fmla="*/ 200232 h 435461"/>
                <a:gd name="connsiteX89" fmla="*/ 697488 w 730177"/>
                <a:gd name="connsiteY89" fmla="*/ 205261 h 435461"/>
                <a:gd name="connsiteX90" fmla="*/ 698631 w 730177"/>
                <a:gd name="connsiteY90" fmla="*/ 206633 h 435461"/>
                <a:gd name="connsiteX91" fmla="*/ 702974 w 730177"/>
                <a:gd name="connsiteY91" fmla="*/ 211891 h 435461"/>
                <a:gd name="connsiteX92" fmla="*/ 703660 w 730177"/>
                <a:gd name="connsiteY92" fmla="*/ 212805 h 435461"/>
                <a:gd name="connsiteX93" fmla="*/ 721262 w 730177"/>
                <a:gd name="connsiteY93" fmla="*/ 237265 h 435461"/>
                <a:gd name="connsiteX94" fmla="*/ 721948 w 730177"/>
                <a:gd name="connsiteY94" fmla="*/ 238180 h 435461"/>
                <a:gd name="connsiteX95" fmla="*/ 725834 w 730177"/>
                <a:gd name="connsiteY95" fmla="*/ 244123 h 435461"/>
                <a:gd name="connsiteX96" fmla="*/ 726520 w 730177"/>
                <a:gd name="connsiteY96" fmla="*/ 245266 h 435461"/>
                <a:gd name="connsiteX97" fmla="*/ 730178 w 730177"/>
                <a:gd name="connsiteY97" fmla="*/ 251438 h 435461"/>
                <a:gd name="connsiteX98" fmla="*/ 316412 w 730177"/>
                <a:gd name="connsiteY98" fmla="*/ 2036 h 435461"/>
                <a:gd name="connsiteX99" fmla="*/ 219714 w 730177"/>
                <a:gd name="connsiteY99" fmla="*/ 27182 h 435461"/>
                <a:gd name="connsiteX100" fmla="*/ 136961 w 730177"/>
                <a:gd name="connsiteY100" fmla="*/ 76788 h 435461"/>
                <a:gd name="connsiteX101" fmla="*/ 64952 w 730177"/>
                <a:gd name="connsiteY101" fmla="*/ 148111 h 435461"/>
                <a:gd name="connsiteX102" fmla="*/ 20146 w 730177"/>
                <a:gd name="connsiteY102" fmla="*/ 222863 h 435461"/>
                <a:gd name="connsiteX103" fmla="*/ 3230 w 730177"/>
                <a:gd name="connsiteY103" fmla="*/ 286871 h 435461"/>
                <a:gd name="connsiteX104" fmla="*/ 715 w 730177"/>
                <a:gd name="connsiteY104" fmla="*/ 435461 h 435461"/>
                <a:gd name="connsiteX105" fmla="*/ 1858 w 730177"/>
                <a:gd name="connsiteY105" fmla="*/ 427689 h 435461"/>
                <a:gd name="connsiteX106" fmla="*/ 1858 w 730177"/>
                <a:gd name="connsiteY106" fmla="*/ 426775 h 43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730177" h="435461">
                  <a:moveTo>
                    <a:pt x="1858" y="426775"/>
                  </a:moveTo>
                  <a:cubicBezTo>
                    <a:pt x="2315" y="424260"/>
                    <a:pt x="2544" y="421974"/>
                    <a:pt x="3001" y="419459"/>
                  </a:cubicBezTo>
                  <a:cubicBezTo>
                    <a:pt x="3001" y="419231"/>
                    <a:pt x="3001" y="418774"/>
                    <a:pt x="3230" y="418545"/>
                  </a:cubicBezTo>
                  <a:cubicBezTo>
                    <a:pt x="3687" y="416259"/>
                    <a:pt x="3916" y="413973"/>
                    <a:pt x="4373" y="411687"/>
                  </a:cubicBezTo>
                  <a:cubicBezTo>
                    <a:pt x="4373" y="411230"/>
                    <a:pt x="4601" y="410773"/>
                    <a:pt x="4601" y="410315"/>
                  </a:cubicBezTo>
                  <a:cubicBezTo>
                    <a:pt x="5059" y="408258"/>
                    <a:pt x="5516" y="405972"/>
                    <a:pt x="5973" y="403915"/>
                  </a:cubicBezTo>
                  <a:cubicBezTo>
                    <a:pt x="5973" y="403457"/>
                    <a:pt x="6202" y="402772"/>
                    <a:pt x="6202" y="402314"/>
                  </a:cubicBezTo>
                  <a:cubicBezTo>
                    <a:pt x="6659" y="400257"/>
                    <a:pt x="7116" y="398200"/>
                    <a:pt x="7573" y="396142"/>
                  </a:cubicBezTo>
                  <a:cubicBezTo>
                    <a:pt x="7802" y="395456"/>
                    <a:pt x="7802" y="394999"/>
                    <a:pt x="8030" y="394313"/>
                  </a:cubicBezTo>
                  <a:cubicBezTo>
                    <a:pt x="8488" y="392485"/>
                    <a:pt x="8945" y="390427"/>
                    <a:pt x="9402" y="388598"/>
                  </a:cubicBezTo>
                  <a:cubicBezTo>
                    <a:pt x="9631" y="387913"/>
                    <a:pt x="9859" y="387227"/>
                    <a:pt x="9859" y="386541"/>
                  </a:cubicBezTo>
                  <a:cubicBezTo>
                    <a:pt x="10316" y="384712"/>
                    <a:pt x="10774" y="382883"/>
                    <a:pt x="11231" y="381055"/>
                  </a:cubicBezTo>
                  <a:cubicBezTo>
                    <a:pt x="11459" y="380369"/>
                    <a:pt x="11688" y="379454"/>
                    <a:pt x="11917" y="378769"/>
                  </a:cubicBezTo>
                  <a:cubicBezTo>
                    <a:pt x="12374" y="376940"/>
                    <a:pt x="12831" y="375111"/>
                    <a:pt x="13517" y="373511"/>
                  </a:cubicBezTo>
                  <a:cubicBezTo>
                    <a:pt x="13745" y="372596"/>
                    <a:pt x="13974" y="371911"/>
                    <a:pt x="14203" y="370996"/>
                  </a:cubicBezTo>
                  <a:cubicBezTo>
                    <a:pt x="14660" y="369396"/>
                    <a:pt x="15346" y="367567"/>
                    <a:pt x="15803" y="365967"/>
                  </a:cubicBezTo>
                  <a:cubicBezTo>
                    <a:pt x="16031" y="365053"/>
                    <a:pt x="16260" y="364367"/>
                    <a:pt x="16717" y="363452"/>
                  </a:cubicBezTo>
                  <a:cubicBezTo>
                    <a:pt x="17174" y="361852"/>
                    <a:pt x="17860" y="360252"/>
                    <a:pt x="18317" y="358423"/>
                  </a:cubicBezTo>
                  <a:cubicBezTo>
                    <a:pt x="18546" y="357509"/>
                    <a:pt x="19003" y="356594"/>
                    <a:pt x="19232" y="355680"/>
                  </a:cubicBezTo>
                  <a:cubicBezTo>
                    <a:pt x="19689" y="354080"/>
                    <a:pt x="20375" y="352480"/>
                    <a:pt x="21061" y="350879"/>
                  </a:cubicBezTo>
                  <a:cubicBezTo>
                    <a:pt x="21289" y="349965"/>
                    <a:pt x="21746" y="349051"/>
                    <a:pt x="21975" y="348136"/>
                  </a:cubicBezTo>
                  <a:cubicBezTo>
                    <a:pt x="22661" y="346536"/>
                    <a:pt x="23118" y="344936"/>
                    <a:pt x="23804" y="343564"/>
                  </a:cubicBezTo>
                  <a:cubicBezTo>
                    <a:pt x="24261" y="342650"/>
                    <a:pt x="24490" y="341735"/>
                    <a:pt x="24947" y="340821"/>
                  </a:cubicBezTo>
                  <a:cubicBezTo>
                    <a:pt x="25633" y="339221"/>
                    <a:pt x="26318" y="337621"/>
                    <a:pt x="26776" y="336249"/>
                  </a:cubicBezTo>
                  <a:cubicBezTo>
                    <a:pt x="27233" y="335335"/>
                    <a:pt x="27461" y="334420"/>
                    <a:pt x="27919" y="333506"/>
                  </a:cubicBezTo>
                  <a:cubicBezTo>
                    <a:pt x="28604" y="331906"/>
                    <a:pt x="29290" y="330305"/>
                    <a:pt x="29976" y="328705"/>
                  </a:cubicBezTo>
                  <a:cubicBezTo>
                    <a:pt x="30433" y="327791"/>
                    <a:pt x="30662" y="326876"/>
                    <a:pt x="31119" y="325962"/>
                  </a:cubicBezTo>
                  <a:cubicBezTo>
                    <a:pt x="31805" y="324362"/>
                    <a:pt x="32719" y="322533"/>
                    <a:pt x="33405" y="320933"/>
                  </a:cubicBezTo>
                  <a:cubicBezTo>
                    <a:pt x="33862" y="320247"/>
                    <a:pt x="34091" y="319333"/>
                    <a:pt x="34548" y="318647"/>
                  </a:cubicBezTo>
                  <a:cubicBezTo>
                    <a:pt x="35691" y="316132"/>
                    <a:pt x="36834" y="313846"/>
                    <a:pt x="38206" y="311332"/>
                  </a:cubicBezTo>
                  <a:cubicBezTo>
                    <a:pt x="41635" y="304702"/>
                    <a:pt x="45064" y="298073"/>
                    <a:pt x="48493" y="291672"/>
                  </a:cubicBezTo>
                  <a:cubicBezTo>
                    <a:pt x="51922" y="285271"/>
                    <a:pt x="55579" y="278870"/>
                    <a:pt x="59237" y="272698"/>
                  </a:cubicBezTo>
                  <a:cubicBezTo>
                    <a:pt x="61751" y="268355"/>
                    <a:pt x="64266" y="264240"/>
                    <a:pt x="67009" y="260125"/>
                  </a:cubicBezTo>
                  <a:cubicBezTo>
                    <a:pt x="74096" y="249152"/>
                    <a:pt x="81411" y="238408"/>
                    <a:pt x="89183" y="228121"/>
                  </a:cubicBezTo>
                  <a:cubicBezTo>
                    <a:pt x="92384" y="223778"/>
                    <a:pt x="95813" y="219434"/>
                    <a:pt x="99242" y="215320"/>
                  </a:cubicBezTo>
                  <a:cubicBezTo>
                    <a:pt x="104500" y="208919"/>
                    <a:pt x="109757" y="202747"/>
                    <a:pt x="115244" y="196803"/>
                  </a:cubicBezTo>
                  <a:cubicBezTo>
                    <a:pt x="117758" y="194060"/>
                    <a:pt x="120502" y="191088"/>
                    <a:pt x="123016" y="188345"/>
                  </a:cubicBezTo>
                  <a:cubicBezTo>
                    <a:pt x="126674" y="184687"/>
                    <a:pt x="130560" y="180801"/>
                    <a:pt x="134218" y="177372"/>
                  </a:cubicBezTo>
                  <a:cubicBezTo>
                    <a:pt x="137647" y="174172"/>
                    <a:pt x="141304" y="170743"/>
                    <a:pt x="144733" y="167771"/>
                  </a:cubicBezTo>
                  <a:cubicBezTo>
                    <a:pt x="148162" y="164799"/>
                    <a:pt x="151591" y="161827"/>
                    <a:pt x="155249" y="159084"/>
                  </a:cubicBezTo>
                  <a:cubicBezTo>
                    <a:pt x="164621" y="151540"/>
                    <a:pt x="174223" y="144454"/>
                    <a:pt x="184510" y="137824"/>
                  </a:cubicBezTo>
                  <a:cubicBezTo>
                    <a:pt x="186567" y="136453"/>
                    <a:pt x="188853" y="135081"/>
                    <a:pt x="190910" y="133709"/>
                  </a:cubicBezTo>
                  <a:cubicBezTo>
                    <a:pt x="195711" y="130738"/>
                    <a:pt x="200740" y="127766"/>
                    <a:pt x="205769" y="125023"/>
                  </a:cubicBezTo>
                  <a:cubicBezTo>
                    <a:pt x="230687" y="111307"/>
                    <a:pt x="258119" y="100105"/>
                    <a:pt x="288294" y="92104"/>
                  </a:cubicBezTo>
                  <a:cubicBezTo>
                    <a:pt x="293552" y="90733"/>
                    <a:pt x="298810" y="89361"/>
                    <a:pt x="303839" y="88218"/>
                  </a:cubicBezTo>
                  <a:cubicBezTo>
                    <a:pt x="306353" y="87532"/>
                    <a:pt x="309097" y="87075"/>
                    <a:pt x="311611" y="86618"/>
                  </a:cubicBezTo>
                  <a:cubicBezTo>
                    <a:pt x="321898" y="84560"/>
                    <a:pt x="332414" y="82732"/>
                    <a:pt x="342701" y="81589"/>
                  </a:cubicBezTo>
                  <a:cubicBezTo>
                    <a:pt x="352988" y="80217"/>
                    <a:pt x="363275" y="79531"/>
                    <a:pt x="373562" y="78845"/>
                  </a:cubicBezTo>
                  <a:cubicBezTo>
                    <a:pt x="378591" y="78617"/>
                    <a:pt x="383849" y="78388"/>
                    <a:pt x="388878" y="78388"/>
                  </a:cubicBezTo>
                  <a:cubicBezTo>
                    <a:pt x="396650" y="78388"/>
                    <a:pt x="404194" y="78388"/>
                    <a:pt x="411967" y="78845"/>
                  </a:cubicBezTo>
                  <a:cubicBezTo>
                    <a:pt x="419968" y="79303"/>
                    <a:pt x="427740" y="79760"/>
                    <a:pt x="435512" y="80674"/>
                  </a:cubicBezTo>
                  <a:cubicBezTo>
                    <a:pt x="468202" y="83875"/>
                    <a:pt x="500663" y="90961"/>
                    <a:pt x="532667" y="101020"/>
                  </a:cubicBezTo>
                  <a:cubicBezTo>
                    <a:pt x="535639" y="101934"/>
                    <a:pt x="538611" y="102848"/>
                    <a:pt x="541583" y="103991"/>
                  </a:cubicBezTo>
                  <a:cubicBezTo>
                    <a:pt x="542497" y="104220"/>
                    <a:pt x="543412" y="104677"/>
                    <a:pt x="544326" y="104906"/>
                  </a:cubicBezTo>
                  <a:cubicBezTo>
                    <a:pt x="546383" y="105592"/>
                    <a:pt x="548441" y="106277"/>
                    <a:pt x="550498" y="106963"/>
                  </a:cubicBezTo>
                  <a:cubicBezTo>
                    <a:pt x="551641" y="107420"/>
                    <a:pt x="552556" y="107649"/>
                    <a:pt x="553699" y="108106"/>
                  </a:cubicBezTo>
                  <a:cubicBezTo>
                    <a:pt x="555527" y="108792"/>
                    <a:pt x="557356" y="109478"/>
                    <a:pt x="559414" y="110164"/>
                  </a:cubicBezTo>
                  <a:cubicBezTo>
                    <a:pt x="560557" y="110621"/>
                    <a:pt x="561471" y="111078"/>
                    <a:pt x="562614" y="111307"/>
                  </a:cubicBezTo>
                  <a:cubicBezTo>
                    <a:pt x="564671" y="111992"/>
                    <a:pt x="566729" y="112907"/>
                    <a:pt x="568558" y="113821"/>
                  </a:cubicBezTo>
                  <a:cubicBezTo>
                    <a:pt x="569472" y="114278"/>
                    <a:pt x="570158" y="114507"/>
                    <a:pt x="571072" y="114964"/>
                  </a:cubicBezTo>
                  <a:cubicBezTo>
                    <a:pt x="573815" y="116107"/>
                    <a:pt x="576559" y="117250"/>
                    <a:pt x="579302" y="118622"/>
                  </a:cubicBezTo>
                  <a:cubicBezTo>
                    <a:pt x="580216" y="119079"/>
                    <a:pt x="580902" y="119308"/>
                    <a:pt x="581816" y="119765"/>
                  </a:cubicBezTo>
                  <a:cubicBezTo>
                    <a:pt x="583645" y="120679"/>
                    <a:pt x="585474" y="121594"/>
                    <a:pt x="587531" y="122279"/>
                  </a:cubicBezTo>
                  <a:cubicBezTo>
                    <a:pt x="588674" y="122737"/>
                    <a:pt x="589817" y="123422"/>
                    <a:pt x="590960" y="123880"/>
                  </a:cubicBezTo>
                  <a:cubicBezTo>
                    <a:pt x="592561" y="124565"/>
                    <a:pt x="594161" y="125480"/>
                    <a:pt x="595532" y="126166"/>
                  </a:cubicBezTo>
                  <a:cubicBezTo>
                    <a:pt x="596675" y="126851"/>
                    <a:pt x="597818" y="127309"/>
                    <a:pt x="599190" y="127994"/>
                  </a:cubicBezTo>
                  <a:cubicBezTo>
                    <a:pt x="600562" y="128680"/>
                    <a:pt x="602162" y="129595"/>
                    <a:pt x="603533" y="130280"/>
                  </a:cubicBezTo>
                  <a:cubicBezTo>
                    <a:pt x="604676" y="130966"/>
                    <a:pt x="605819" y="131652"/>
                    <a:pt x="606962" y="132109"/>
                  </a:cubicBezTo>
                  <a:cubicBezTo>
                    <a:pt x="608563" y="133024"/>
                    <a:pt x="609934" y="133938"/>
                    <a:pt x="611534" y="134624"/>
                  </a:cubicBezTo>
                  <a:cubicBezTo>
                    <a:pt x="613363" y="135538"/>
                    <a:pt x="615192" y="136681"/>
                    <a:pt x="616792" y="137824"/>
                  </a:cubicBezTo>
                  <a:cubicBezTo>
                    <a:pt x="618392" y="138739"/>
                    <a:pt x="619993" y="139653"/>
                    <a:pt x="621593" y="140567"/>
                  </a:cubicBezTo>
                  <a:cubicBezTo>
                    <a:pt x="622964" y="141253"/>
                    <a:pt x="624107" y="142168"/>
                    <a:pt x="625479" y="143082"/>
                  </a:cubicBezTo>
                  <a:cubicBezTo>
                    <a:pt x="626622" y="143768"/>
                    <a:pt x="627765" y="144454"/>
                    <a:pt x="628908" y="145368"/>
                  </a:cubicBezTo>
                  <a:cubicBezTo>
                    <a:pt x="630280" y="146282"/>
                    <a:pt x="631651" y="147197"/>
                    <a:pt x="632794" y="148111"/>
                  </a:cubicBezTo>
                  <a:cubicBezTo>
                    <a:pt x="633937" y="148797"/>
                    <a:pt x="634852" y="149483"/>
                    <a:pt x="635995" y="150169"/>
                  </a:cubicBezTo>
                  <a:cubicBezTo>
                    <a:pt x="637366" y="151083"/>
                    <a:pt x="638738" y="151997"/>
                    <a:pt x="640109" y="152912"/>
                  </a:cubicBezTo>
                  <a:cubicBezTo>
                    <a:pt x="641024" y="153598"/>
                    <a:pt x="641938" y="154283"/>
                    <a:pt x="642853" y="154969"/>
                  </a:cubicBezTo>
                  <a:cubicBezTo>
                    <a:pt x="644224" y="156112"/>
                    <a:pt x="645596" y="157027"/>
                    <a:pt x="647196" y="158170"/>
                  </a:cubicBezTo>
                  <a:cubicBezTo>
                    <a:pt x="647425" y="158398"/>
                    <a:pt x="647653" y="158398"/>
                    <a:pt x="647653" y="158627"/>
                  </a:cubicBezTo>
                  <a:cubicBezTo>
                    <a:pt x="651082" y="161141"/>
                    <a:pt x="654511" y="163885"/>
                    <a:pt x="657940" y="166628"/>
                  </a:cubicBezTo>
                  <a:cubicBezTo>
                    <a:pt x="658626" y="167085"/>
                    <a:pt x="659083" y="167542"/>
                    <a:pt x="659769" y="167999"/>
                  </a:cubicBezTo>
                  <a:cubicBezTo>
                    <a:pt x="661141" y="169142"/>
                    <a:pt x="662741" y="170514"/>
                    <a:pt x="664112" y="171657"/>
                  </a:cubicBezTo>
                  <a:cubicBezTo>
                    <a:pt x="664798" y="172343"/>
                    <a:pt x="665484" y="172800"/>
                    <a:pt x="666170" y="173486"/>
                  </a:cubicBezTo>
                  <a:cubicBezTo>
                    <a:pt x="667541" y="174857"/>
                    <a:pt x="669142" y="176000"/>
                    <a:pt x="670513" y="177372"/>
                  </a:cubicBezTo>
                  <a:cubicBezTo>
                    <a:pt x="671199" y="177829"/>
                    <a:pt x="671656" y="178515"/>
                    <a:pt x="672342" y="178972"/>
                  </a:cubicBezTo>
                  <a:cubicBezTo>
                    <a:pt x="673942" y="180344"/>
                    <a:pt x="675314" y="181715"/>
                    <a:pt x="676685" y="183087"/>
                  </a:cubicBezTo>
                  <a:cubicBezTo>
                    <a:pt x="676914" y="183316"/>
                    <a:pt x="677143" y="183544"/>
                    <a:pt x="677371" y="183773"/>
                  </a:cubicBezTo>
                  <a:cubicBezTo>
                    <a:pt x="682400" y="188802"/>
                    <a:pt x="687430" y="193831"/>
                    <a:pt x="692230" y="199318"/>
                  </a:cubicBezTo>
                  <a:cubicBezTo>
                    <a:pt x="692459" y="199546"/>
                    <a:pt x="692916" y="200003"/>
                    <a:pt x="693145" y="200232"/>
                  </a:cubicBezTo>
                  <a:cubicBezTo>
                    <a:pt x="694516" y="201832"/>
                    <a:pt x="696116" y="203432"/>
                    <a:pt x="697488" y="205261"/>
                  </a:cubicBezTo>
                  <a:cubicBezTo>
                    <a:pt x="697945" y="205718"/>
                    <a:pt x="698174" y="206176"/>
                    <a:pt x="698631" y="206633"/>
                  </a:cubicBezTo>
                  <a:cubicBezTo>
                    <a:pt x="700003" y="208233"/>
                    <a:pt x="701374" y="210062"/>
                    <a:pt x="702974" y="211891"/>
                  </a:cubicBezTo>
                  <a:cubicBezTo>
                    <a:pt x="703203" y="212119"/>
                    <a:pt x="703432" y="212576"/>
                    <a:pt x="703660" y="212805"/>
                  </a:cubicBezTo>
                  <a:cubicBezTo>
                    <a:pt x="709832" y="220577"/>
                    <a:pt x="715776" y="228807"/>
                    <a:pt x="721262" y="237265"/>
                  </a:cubicBezTo>
                  <a:cubicBezTo>
                    <a:pt x="721491" y="237494"/>
                    <a:pt x="721720" y="237951"/>
                    <a:pt x="721948" y="238180"/>
                  </a:cubicBezTo>
                  <a:cubicBezTo>
                    <a:pt x="723320" y="240237"/>
                    <a:pt x="724463" y="242066"/>
                    <a:pt x="725834" y="244123"/>
                  </a:cubicBezTo>
                  <a:cubicBezTo>
                    <a:pt x="726063" y="244580"/>
                    <a:pt x="726292" y="244809"/>
                    <a:pt x="726520" y="245266"/>
                  </a:cubicBezTo>
                  <a:cubicBezTo>
                    <a:pt x="727892" y="247324"/>
                    <a:pt x="729035" y="249381"/>
                    <a:pt x="730178" y="251438"/>
                  </a:cubicBezTo>
                  <a:cubicBezTo>
                    <a:pt x="726292" y="237494"/>
                    <a:pt x="635309" y="-25625"/>
                    <a:pt x="316412" y="2036"/>
                  </a:cubicBezTo>
                  <a:cubicBezTo>
                    <a:pt x="283493" y="7294"/>
                    <a:pt x="251032" y="15295"/>
                    <a:pt x="219714" y="27182"/>
                  </a:cubicBezTo>
                  <a:cubicBezTo>
                    <a:pt x="190453" y="40669"/>
                    <a:pt x="162793" y="57586"/>
                    <a:pt x="136961" y="76788"/>
                  </a:cubicBezTo>
                  <a:cubicBezTo>
                    <a:pt x="110672" y="98276"/>
                    <a:pt x="86440" y="121822"/>
                    <a:pt x="64952" y="148111"/>
                  </a:cubicBezTo>
                  <a:cubicBezTo>
                    <a:pt x="47807" y="171657"/>
                    <a:pt x="32719" y="196574"/>
                    <a:pt x="20146" y="222863"/>
                  </a:cubicBezTo>
                  <a:cubicBezTo>
                    <a:pt x="12374" y="243666"/>
                    <a:pt x="6887" y="264926"/>
                    <a:pt x="3230" y="286871"/>
                  </a:cubicBezTo>
                  <a:cubicBezTo>
                    <a:pt x="-1799" y="336249"/>
                    <a:pt x="487" y="386084"/>
                    <a:pt x="715" y="435461"/>
                  </a:cubicBezTo>
                  <a:cubicBezTo>
                    <a:pt x="1172" y="432947"/>
                    <a:pt x="1401" y="430204"/>
                    <a:pt x="1858" y="427689"/>
                  </a:cubicBezTo>
                  <a:cubicBezTo>
                    <a:pt x="1858" y="427232"/>
                    <a:pt x="1858" y="427003"/>
                    <a:pt x="1858" y="426775"/>
                  </a:cubicBezTo>
                  <a:close/>
                </a:path>
              </a:pathLst>
            </a:custGeom>
            <a:solidFill>
              <a:srgbClr val="FFFFFF"/>
            </a:solidFill>
            <a:ln w="2286" cap="flat">
              <a:noFill/>
              <a:prstDash val="solid"/>
              <a:miter/>
            </a:ln>
          </p:spPr>
          <p:txBody>
            <a:bodyPr rtlCol="0" anchor="ctr"/>
            <a:lstStyle/>
            <a:p>
              <a:endParaRPr lang="en-US"/>
            </a:p>
          </p:txBody>
        </p:sp>
        <p:sp>
          <p:nvSpPr>
            <p:cNvPr id="120" name="Freeform 778">
              <a:extLst>
                <a:ext uri="{FF2B5EF4-FFF2-40B4-BE49-F238E27FC236}">
                  <a16:creationId xmlns:a16="http://schemas.microsoft.com/office/drawing/2014/main" id="{43D5F37C-764E-1A6C-8FCC-CCE7864FA5EC}"/>
                </a:ext>
              </a:extLst>
            </p:cNvPr>
            <p:cNvSpPr/>
            <p:nvPr/>
          </p:nvSpPr>
          <p:spPr>
            <a:xfrm>
              <a:off x="6719896" y="1359484"/>
              <a:ext cx="1344179" cy="932173"/>
            </a:xfrm>
            <a:custGeom>
              <a:avLst/>
              <a:gdLst>
                <a:gd name="connsiteX0" fmla="*/ 1341607 w 1344179"/>
                <a:gd name="connsiteY0" fmla="*/ 162535 h 932173"/>
                <a:gd name="connsiteX1" fmla="*/ 1340921 w 1344179"/>
                <a:gd name="connsiteY1" fmla="*/ 155448 h 932173"/>
                <a:gd name="connsiteX2" fmla="*/ 1340464 w 1344179"/>
                <a:gd name="connsiteY2" fmla="*/ 153162 h 932173"/>
                <a:gd name="connsiteX3" fmla="*/ 1334520 w 1344179"/>
                <a:gd name="connsiteY3" fmla="*/ 138760 h 932173"/>
                <a:gd name="connsiteX4" fmla="*/ 1329491 w 1344179"/>
                <a:gd name="connsiteY4" fmla="*/ 133731 h 932173"/>
                <a:gd name="connsiteX5" fmla="*/ 1324919 w 1344179"/>
                <a:gd name="connsiteY5" fmla="*/ 130759 h 932173"/>
                <a:gd name="connsiteX6" fmla="*/ 1284914 w 1344179"/>
                <a:gd name="connsiteY6" fmla="*/ 121387 h 932173"/>
                <a:gd name="connsiteX7" fmla="*/ 1276456 w 1344179"/>
                <a:gd name="connsiteY7" fmla="*/ 120701 h 932173"/>
                <a:gd name="connsiteX8" fmla="*/ 1273484 w 1344179"/>
                <a:gd name="connsiteY8" fmla="*/ 119786 h 932173"/>
                <a:gd name="connsiteX9" fmla="*/ 1268683 w 1344179"/>
                <a:gd name="connsiteY9" fmla="*/ 114986 h 932173"/>
                <a:gd name="connsiteX10" fmla="*/ 1267083 w 1344179"/>
                <a:gd name="connsiteY10" fmla="*/ 110642 h 932173"/>
                <a:gd name="connsiteX11" fmla="*/ 1266169 w 1344179"/>
                <a:gd name="connsiteY11" fmla="*/ 106985 h 932173"/>
                <a:gd name="connsiteX12" fmla="*/ 1262054 w 1344179"/>
                <a:gd name="connsiteY12" fmla="*/ 86639 h 932173"/>
                <a:gd name="connsiteX13" fmla="*/ 1258396 w 1344179"/>
                <a:gd name="connsiteY13" fmla="*/ 66294 h 932173"/>
                <a:gd name="connsiteX14" fmla="*/ 1257025 w 1344179"/>
                <a:gd name="connsiteY14" fmla="*/ 57607 h 932173"/>
                <a:gd name="connsiteX15" fmla="*/ 1256339 w 1344179"/>
                <a:gd name="connsiteY15" fmla="*/ 53950 h 932173"/>
                <a:gd name="connsiteX16" fmla="*/ 1255424 w 1344179"/>
                <a:gd name="connsiteY16" fmla="*/ 49149 h 932173"/>
                <a:gd name="connsiteX17" fmla="*/ 1254510 w 1344179"/>
                <a:gd name="connsiteY17" fmla="*/ 44348 h 932173"/>
                <a:gd name="connsiteX18" fmla="*/ 1253824 w 1344179"/>
                <a:gd name="connsiteY18" fmla="*/ 40691 h 932173"/>
                <a:gd name="connsiteX19" fmla="*/ 1252453 w 1344179"/>
                <a:gd name="connsiteY19" fmla="*/ 35204 h 932173"/>
                <a:gd name="connsiteX20" fmla="*/ 1251767 w 1344179"/>
                <a:gd name="connsiteY20" fmla="*/ 32461 h 932173"/>
                <a:gd name="connsiteX21" fmla="*/ 1250167 w 1344179"/>
                <a:gd name="connsiteY21" fmla="*/ 26289 h 932173"/>
                <a:gd name="connsiteX22" fmla="*/ 1249709 w 1344179"/>
                <a:gd name="connsiteY22" fmla="*/ 24003 h 932173"/>
                <a:gd name="connsiteX23" fmla="*/ 1247881 w 1344179"/>
                <a:gd name="connsiteY23" fmla="*/ 17602 h 932173"/>
                <a:gd name="connsiteX24" fmla="*/ 1247423 w 1344179"/>
                <a:gd name="connsiteY24" fmla="*/ 16002 h 932173"/>
                <a:gd name="connsiteX25" fmla="*/ 1245366 w 1344179"/>
                <a:gd name="connsiteY25" fmla="*/ 9144 h 932173"/>
                <a:gd name="connsiteX26" fmla="*/ 1244909 w 1344179"/>
                <a:gd name="connsiteY26" fmla="*/ 7772 h 932173"/>
                <a:gd name="connsiteX27" fmla="*/ 1242623 w 1344179"/>
                <a:gd name="connsiteY27" fmla="*/ 686 h 932173"/>
                <a:gd name="connsiteX28" fmla="*/ 1242394 w 1344179"/>
                <a:gd name="connsiteY28" fmla="*/ 0 h 932173"/>
                <a:gd name="connsiteX29" fmla="*/ 1243537 w 1344179"/>
                <a:gd name="connsiteY29" fmla="*/ 81610 h 932173"/>
                <a:gd name="connsiteX30" fmla="*/ 1206047 w 1344179"/>
                <a:gd name="connsiteY30" fmla="*/ 268834 h 932173"/>
                <a:gd name="connsiteX31" fmla="*/ 1038712 w 1344179"/>
                <a:gd name="connsiteY31" fmla="*/ 528523 h 932173"/>
                <a:gd name="connsiteX32" fmla="*/ 755705 w 1344179"/>
                <a:gd name="connsiteY32" fmla="*/ 663626 h 932173"/>
                <a:gd name="connsiteX33" fmla="*/ 721186 w 1344179"/>
                <a:gd name="connsiteY33" fmla="*/ 670255 h 932173"/>
                <a:gd name="connsiteX34" fmla="*/ 700612 w 1344179"/>
                <a:gd name="connsiteY34" fmla="*/ 718947 h 932173"/>
                <a:gd name="connsiteX35" fmla="*/ 699469 w 1344179"/>
                <a:gd name="connsiteY35" fmla="*/ 721919 h 932173"/>
                <a:gd name="connsiteX36" fmla="*/ 696269 w 1344179"/>
                <a:gd name="connsiteY36" fmla="*/ 730377 h 932173"/>
                <a:gd name="connsiteX37" fmla="*/ 694669 w 1344179"/>
                <a:gd name="connsiteY37" fmla="*/ 734263 h 932173"/>
                <a:gd name="connsiteX38" fmla="*/ 691697 w 1344179"/>
                <a:gd name="connsiteY38" fmla="*/ 742493 h 932173"/>
                <a:gd name="connsiteX39" fmla="*/ 690325 w 1344179"/>
                <a:gd name="connsiteY39" fmla="*/ 746150 h 932173"/>
                <a:gd name="connsiteX40" fmla="*/ 686439 w 1344179"/>
                <a:gd name="connsiteY40" fmla="*/ 758266 h 932173"/>
                <a:gd name="connsiteX41" fmla="*/ 686439 w 1344179"/>
                <a:gd name="connsiteY41" fmla="*/ 758266 h 932173"/>
                <a:gd name="connsiteX42" fmla="*/ 680495 w 1344179"/>
                <a:gd name="connsiteY42" fmla="*/ 772668 h 932173"/>
                <a:gd name="connsiteX43" fmla="*/ 667694 w 1344179"/>
                <a:gd name="connsiteY43" fmla="*/ 782955 h 932173"/>
                <a:gd name="connsiteX44" fmla="*/ 658321 w 1344179"/>
                <a:gd name="connsiteY44" fmla="*/ 784098 h 932173"/>
                <a:gd name="connsiteX45" fmla="*/ 658321 w 1344179"/>
                <a:gd name="connsiteY45" fmla="*/ 784098 h 932173"/>
                <a:gd name="connsiteX46" fmla="*/ 646205 w 1344179"/>
                <a:gd name="connsiteY46" fmla="*/ 783412 h 932173"/>
                <a:gd name="connsiteX47" fmla="*/ 621974 w 1344179"/>
                <a:gd name="connsiteY47" fmla="*/ 779755 h 932173"/>
                <a:gd name="connsiteX48" fmla="*/ 617173 w 1344179"/>
                <a:gd name="connsiteY48" fmla="*/ 778383 h 932173"/>
                <a:gd name="connsiteX49" fmla="*/ 608486 w 1344179"/>
                <a:gd name="connsiteY49" fmla="*/ 773811 h 932173"/>
                <a:gd name="connsiteX50" fmla="*/ 607343 w 1344179"/>
                <a:gd name="connsiteY50" fmla="*/ 772668 h 932173"/>
                <a:gd name="connsiteX51" fmla="*/ 604600 w 1344179"/>
                <a:gd name="connsiteY51" fmla="*/ 768553 h 932173"/>
                <a:gd name="connsiteX52" fmla="*/ 603457 w 1344179"/>
                <a:gd name="connsiteY52" fmla="*/ 765124 h 932173"/>
                <a:gd name="connsiteX53" fmla="*/ 603000 w 1344179"/>
                <a:gd name="connsiteY53" fmla="*/ 761009 h 932173"/>
                <a:gd name="connsiteX54" fmla="*/ 603000 w 1344179"/>
                <a:gd name="connsiteY54" fmla="*/ 758723 h 932173"/>
                <a:gd name="connsiteX55" fmla="*/ 603457 w 1344179"/>
                <a:gd name="connsiteY55" fmla="*/ 750951 h 932173"/>
                <a:gd name="connsiteX56" fmla="*/ 603686 w 1344179"/>
                <a:gd name="connsiteY56" fmla="*/ 747979 h 932173"/>
                <a:gd name="connsiteX57" fmla="*/ 606429 w 1344179"/>
                <a:gd name="connsiteY57" fmla="*/ 729691 h 932173"/>
                <a:gd name="connsiteX58" fmla="*/ 606429 w 1344179"/>
                <a:gd name="connsiteY58" fmla="*/ 729463 h 932173"/>
                <a:gd name="connsiteX59" fmla="*/ 610087 w 1344179"/>
                <a:gd name="connsiteY59" fmla="*/ 705917 h 932173"/>
                <a:gd name="connsiteX60" fmla="*/ 610315 w 1344179"/>
                <a:gd name="connsiteY60" fmla="*/ 704317 h 932173"/>
                <a:gd name="connsiteX61" fmla="*/ 613744 w 1344179"/>
                <a:gd name="connsiteY61" fmla="*/ 681228 h 932173"/>
                <a:gd name="connsiteX62" fmla="*/ 568939 w 1344179"/>
                <a:gd name="connsiteY62" fmla="*/ 680542 h 932173"/>
                <a:gd name="connsiteX63" fmla="*/ 569624 w 1344179"/>
                <a:gd name="connsiteY63" fmla="*/ 683971 h 932173"/>
                <a:gd name="connsiteX64" fmla="*/ 570996 w 1344179"/>
                <a:gd name="connsiteY64" fmla="*/ 690829 h 932173"/>
                <a:gd name="connsiteX65" fmla="*/ 572825 w 1344179"/>
                <a:gd name="connsiteY65" fmla="*/ 704317 h 932173"/>
                <a:gd name="connsiteX66" fmla="*/ 573511 w 1344179"/>
                <a:gd name="connsiteY66" fmla="*/ 717575 h 932173"/>
                <a:gd name="connsiteX67" fmla="*/ 573511 w 1344179"/>
                <a:gd name="connsiteY67" fmla="*/ 717804 h 932173"/>
                <a:gd name="connsiteX68" fmla="*/ 573511 w 1344179"/>
                <a:gd name="connsiteY68" fmla="*/ 724433 h 932173"/>
                <a:gd name="connsiteX69" fmla="*/ 573282 w 1344179"/>
                <a:gd name="connsiteY69" fmla="*/ 731063 h 932173"/>
                <a:gd name="connsiteX70" fmla="*/ 572825 w 1344179"/>
                <a:gd name="connsiteY70" fmla="*/ 737692 h 932173"/>
                <a:gd name="connsiteX71" fmla="*/ 570082 w 1344179"/>
                <a:gd name="connsiteY71" fmla="*/ 750722 h 932173"/>
                <a:gd name="connsiteX72" fmla="*/ 568710 w 1344179"/>
                <a:gd name="connsiteY72" fmla="*/ 753923 h 932173"/>
                <a:gd name="connsiteX73" fmla="*/ 562766 w 1344179"/>
                <a:gd name="connsiteY73" fmla="*/ 762381 h 932173"/>
                <a:gd name="connsiteX74" fmla="*/ 556137 w 1344179"/>
                <a:gd name="connsiteY74" fmla="*/ 767182 h 932173"/>
                <a:gd name="connsiteX75" fmla="*/ 547450 w 1344179"/>
                <a:gd name="connsiteY75" fmla="*/ 770382 h 932173"/>
                <a:gd name="connsiteX76" fmla="*/ 529619 w 1344179"/>
                <a:gd name="connsiteY76" fmla="*/ 772668 h 932173"/>
                <a:gd name="connsiteX77" fmla="*/ 525276 w 1344179"/>
                <a:gd name="connsiteY77" fmla="*/ 772668 h 932173"/>
                <a:gd name="connsiteX78" fmla="*/ 512932 w 1344179"/>
                <a:gd name="connsiteY78" fmla="*/ 770839 h 932173"/>
                <a:gd name="connsiteX79" fmla="*/ 489386 w 1344179"/>
                <a:gd name="connsiteY79" fmla="*/ 755752 h 932173"/>
                <a:gd name="connsiteX80" fmla="*/ 485271 w 1344179"/>
                <a:gd name="connsiteY80" fmla="*/ 748436 h 932173"/>
                <a:gd name="connsiteX81" fmla="*/ 482071 w 1344179"/>
                <a:gd name="connsiteY81" fmla="*/ 740664 h 932173"/>
                <a:gd name="connsiteX82" fmla="*/ 480470 w 1344179"/>
                <a:gd name="connsiteY82" fmla="*/ 735406 h 932173"/>
                <a:gd name="connsiteX83" fmla="*/ 476584 w 1344179"/>
                <a:gd name="connsiteY83" fmla="*/ 719176 h 932173"/>
                <a:gd name="connsiteX84" fmla="*/ 475213 w 1344179"/>
                <a:gd name="connsiteY84" fmla="*/ 714146 h 932173"/>
                <a:gd name="connsiteX85" fmla="*/ 472927 w 1344179"/>
                <a:gd name="connsiteY85" fmla="*/ 704774 h 932173"/>
                <a:gd name="connsiteX86" fmla="*/ 461954 w 1344179"/>
                <a:gd name="connsiteY86" fmla="*/ 661797 h 932173"/>
                <a:gd name="connsiteX87" fmla="*/ 445266 w 1344179"/>
                <a:gd name="connsiteY87" fmla="*/ 656311 h 932173"/>
                <a:gd name="connsiteX88" fmla="*/ 406861 w 1344179"/>
                <a:gd name="connsiteY88" fmla="*/ 640766 h 932173"/>
                <a:gd name="connsiteX89" fmla="*/ 285246 w 1344179"/>
                <a:gd name="connsiteY89" fmla="*/ 595274 h 932173"/>
                <a:gd name="connsiteX90" fmla="*/ 177804 w 1344179"/>
                <a:gd name="connsiteY90" fmla="*/ 528523 h 932173"/>
                <a:gd name="connsiteX91" fmla="*/ 68762 w 1344179"/>
                <a:gd name="connsiteY91" fmla="*/ 433654 h 932173"/>
                <a:gd name="connsiteX92" fmla="*/ 57789 w 1344179"/>
                <a:gd name="connsiteY92" fmla="*/ 424053 h 932173"/>
                <a:gd name="connsiteX93" fmla="*/ 51388 w 1344179"/>
                <a:gd name="connsiteY93" fmla="*/ 417652 h 932173"/>
                <a:gd name="connsiteX94" fmla="*/ 54817 w 1344179"/>
                <a:gd name="connsiteY94" fmla="*/ 426110 h 932173"/>
                <a:gd name="connsiteX95" fmla="*/ 55503 w 1344179"/>
                <a:gd name="connsiteY95" fmla="*/ 427939 h 932173"/>
                <a:gd name="connsiteX96" fmla="*/ 57789 w 1344179"/>
                <a:gd name="connsiteY96" fmla="*/ 433883 h 932173"/>
                <a:gd name="connsiteX97" fmla="*/ 59618 w 1344179"/>
                <a:gd name="connsiteY97" fmla="*/ 438683 h 932173"/>
                <a:gd name="connsiteX98" fmla="*/ 61904 w 1344179"/>
                <a:gd name="connsiteY98" fmla="*/ 444627 h 932173"/>
                <a:gd name="connsiteX99" fmla="*/ 63732 w 1344179"/>
                <a:gd name="connsiteY99" fmla="*/ 449428 h 932173"/>
                <a:gd name="connsiteX100" fmla="*/ 67619 w 1344179"/>
                <a:gd name="connsiteY100" fmla="*/ 460172 h 932173"/>
                <a:gd name="connsiteX101" fmla="*/ 68762 w 1344179"/>
                <a:gd name="connsiteY101" fmla="*/ 463829 h 932173"/>
                <a:gd name="connsiteX102" fmla="*/ 71276 w 1344179"/>
                <a:gd name="connsiteY102" fmla="*/ 472516 h 932173"/>
                <a:gd name="connsiteX103" fmla="*/ 71733 w 1344179"/>
                <a:gd name="connsiteY103" fmla="*/ 481203 h 932173"/>
                <a:gd name="connsiteX104" fmla="*/ 70362 w 1344179"/>
                <a:gd name="connsiteY104" fmla="*/ 485089 h 932173"/>
                <a:gd name="connsiteX105" fmla="*/ 67619 w 1344179"/>
                <a:gd name="connsiteY105" fmla="*/ 488975 h 932173"/>
                <a:gd name="connsiteX106" fmla="*/ 57789 w 1344179"/>
                <a:gd name="connsiteY106" fmla="*/ 497891 h 932173"/>
                <a:gd name="connsiteX107" fmla="*/ 50931 w 1344179"/>
                <a:gd name="connsiteY107" fmla="*/ 503377 h 932173"/>
                <a:gd name="connsiteX108" fmla="*/ 37672 w 1344179"/>
                <a:gd name="connsiteY108" fmla="*/ 514807 h 932173"/>
                <a:gd name="connsiteX109" fmla="*/ 18698 w 1344179"/>
                <a:gd name="connsiteY109" fmla="*/ 532867 h 932173"/>
                <a:gd name="connsiteX110" fmla="*/ 7040 w 1344179"/>
                <a:gd name="connsiteY110" fmla="*/ 546125 h 932173"/>
                <a:gd name="connsiteX111" fmla="*/ 2468 w 1344179"/>
                <a:gd name="connsiteY111" fmla="*/ 552983 h 932173"/>
                <a:gd name="connsiteX112" fmla="*/ 3382 w 1344179"/>
                <a:gd name="connsiteY112" fmla="*/ 574700 h 932173"/>
                <a:gd name="connsiteX113" fmla="*/ 18927 w 1344179"/>
                <a:gd name="connsiteY113" fmla="*/ 603275 h 932173"/>
                <a:gd name="connsiteX114" fmla="*/ 24413 w 1344179"/>
                <a:gd name="connsiteY114" fmla="*/ 612648 h 932173"/>
                <a:gd name="connsiteX115" fmla="*/ 47959 w 1344179"/>
                <a:gd name="connsiteY115" fmla="*/ 648538 h 932173"/>
                <a:gd name="connsiteX116" fmla="*/ 54360 w 1344179"/>
                <a:gd name="connsiteY116" fmla="*/ 657225 h 932173"/>
                <a:gd name="connsiteX117" fmla="*/ 103966 w 1344179"/>
                <a:gd name="connsiteY117" fmla="*/ 713689 h 932173"/>
                <a:gd name="connsiteX118" fmla="*/ 117682 w 1344179"/>
                <a:gd name="connsiteY118" fmla="*/ 725805 h 932173"/>
                <a:gd name="connsiteX119" fmla="*/ 118596 w 1344179"/>
                <a:gd name="connsiteY119" fmla="*/ 726719 h 932173"/>
                <a:gd name="connsiteX120" fmla="*/ 124540 w 1344179"/>
                <a:gd name="connsiteY120" fmla="*/ 731063 h 932173"/>
                <a:gd name="connsiteX121" fmla="*/ 133684 w 1344179"/>
                <a:gd name="connsiteY121" fmla="*/ 736092 h 932173"/>
                <a:gd name="connsiteX122" fmla="*/ 135056 w 1344179"/>
                <a:gd name="connsiteY122" fmla="*/ 736549 h 932173"/>
                <a:gd name="connsiteX123" fmla="*/ 159287 w 1344179"/>
                <a:gd name="connsiteY123" fmla="*/ 734949 h 932173"/>
                <a:gd name="connsiteX124" fmla="*/ 161802 w 1344179"/>
                <a:gd name="connsiteY124" fmla="*/ 733806 h 932173"/>
                <a:gd name="connsiteX125" fmla="*/ 182833 w 1344179"/>
                <a:gd name="connsiteY125" fmla="*/ 721690 h 932173"/>
                <a:gd name="connsiteX126" fmla="*/ 186491 w 1344179"/>
                <a:gd name="connsiteY126" fmla="*/ 719404 h 932173"/>
                <a:gd name="connsiteX127" fmla="*/ 197692 w 1344179"/>
                <a:gd name="connsiteY127" fmla="*/ 712089 h 932173"/>
                <a:gd name="connsiteX128" fmla="*/ 210037 w 1344179"/>
                <a:gd name="connsiteY128" fmla="*/ 707517 h 932173"/>
                <a:gd name="connsiteX129" fmla="*/ 214837 w 1344179"/>
                <a:gd name="connsiteY129" fmla="*/ 709117 h 932173"/>
                <a:gd name="connsiteX130" fmla="*/ 229696 w 1344179"/>
                <a:gd name="connsiteY130" fmla="*/ 722833 h 932173"/>
                <a:gd name="connsiteX131" fmla="*/ 367542 w 1344179"/>
                <a:gd name="connsiteY131" fmla="*/ 803300 h 932173"/>
                <a:gd name="connsiteX132" fmla="*/ 373257 w 1344179"/>
                <a:gd name="connsiteY132" fmla="*/ 805129 h 932173"/>
                <a:gd name="connsiteX133" fmla="*/ 396346 w 1344179"/>
                <a:gd name="connsiteY133" fmla="*/ 811759 h 932173"/>
                <a:gd name="connsiteX134" fmla="*/ 415091 w 1344179"/>
                <a:gd name="connsiteY134" fmla="*/ 816788 h 932173"/>
                <a:gd name="connsiteX135" fmla="*/ 420806 w 1344179"/>
                <a:gd name="connsiteY135" fmla="*/ 818617 h 932173"/>
                <a:gd name="connsiteX136" fmla="*/ 440008 w 1344179"/>
                <a:gd name="connsiteY136" fmla="*/ 833933 h 932173"/>
                <a:gd name="connsiteX137" fmla="*/ 439322 w 1344179"/>
                <a:gd name="connsiteY137" fmla="*/ 868223 h 932173"/>
                <a:gd name="connsiteX138" fmla="*/ 438637 w 1344179"/>
                <a:gd name="connsiteY138" fmla="*/ 881253 h 932173"/>
                <a:gd name="connsiteX139" fmla="*/ 440694 w 1344179"/>
                <a:gd name="connsiteY139" fmla="*/ 894969 h 932173"/>
                <a:gd name="connsiteX140" fmla="*/ 446866 w 1344179"/>
                <a:gd name="connsiteY140" fmla="*/ 904342 h 932173"/>
                <a:gd name="connsiteX141" fmla="*/ 449609 w 1344179"/>
                <a:gd name="connsiteY141" fmla="*/ 906399 h 932173"/>
                <a:gd name="connsiteX142" fmla="*/ 452810 w 1344179"/>
                <a:gd name="connsiteY142" fmla="*/ 908228 h 932173"/>
                <a:gd name="connsiteX143" fmla="*/ 473155 w 1344179"/>
                <a:gd name="connsiteY143" fmla="*/ 914400 h 932173"/>
                <a:gd name="connsiteX144" fmla="*/ 567567 w 1344179"/>
                <a:gd name="connsiteY144" fmla="*/ 928345 h 932173"/>
                <a:gd name="connsiteX145" fmla="*/ 605743 w 1344179"/>
                <a:gd name="connsiteY145" fmla="*/ 931316 h 932173"/>
                <a:gd name="connsiteX146" fmla="*/ 624946 w 1344179"/>
                <a:gd name="connsiteY146" fmla="*/ 932002 h 932173"/>
                <a:gd name="connsiteX147" fmla="*/ 644148 w 1344179"/>
                <a:gd name="connsiteY147" fmla="*/ 932002 h 932173"/>
                <a:gd name="connsiteX148" fmla="*/ 688268 w 1344179"/>
                <a:gd name="connsiteY148" fmla="*/ 883996 h 932173"/>
                <a:gd name="connsiteX149" fmla="*/ 701527 w 1344179"/>
                <a:gd name="connsiteY149" fmla="*/ 841934 h 932173"/>
                <a:gd name="connsiteX150" fmla="*/ 704956 w 1344179"/>
                <a:gd name="connsiteY150" fmla="*/ 839419 h 932173"/>
                <a:gd name="connsiteX151" fmla="*/ 706784 w 1344179"/>
                <a:gd name="connsiteY151" fmla="*/ 838276 h 932173"/>
                <a:gd name="connsiteX152" fmla="*/ 708613 w 1344179"/>
                <a:gd name="connsiteY152" fmla="*/ 837362 h 932173"/>
                <a:gd name="connsiteX153" fmla="*/ 714557 w 1344179"/>
                <a:gd name="connsiteY153" fmla="*/ 835076 h 932173"/>
                <a:gd name="connsiteX154" fmla="*/ 718214 w 1344179"/>
                <a:gd name="connsiteY154" fmla="*/ 834161 h 932173"/>
                <a:gd name="connsiteX155" fmla="*/ 719586 w 1344179"/>
                <a:gd name="connsiteY155" fmla="*/ 833704 h 932173"/>
                <a:gd name="connsiteX156" fmla="*/ 728044 w 1344179"/>
                <a:gd name="connsiteY156" fmla="*/ 831875 h 932173"/>
                <a:gd name="connsiteX157" fmla="*/ 732616 w 1344179"/>
                <a:gd name="connsiteY157" fmla="*/ 830961 h 932173"/>
                <a:gd name="connsiteX158" fmla="*/ 734674 w 1344179"/>
                <a:gd name="connsiteY158" fmla="*/ 830504 h 932173"/>
                <a:gd name="connsiteX159" fmla="*/ 749990 w 1344179"/>
                <a:gd name="connsiteY159" fmla="*/ 827532 h 932173"/>
                <a:gd name="connsiteX160" fmla="*/ 763020 w 1344179"/>
                <a:gd name="connsiteY160" fmla="*/ 825017 h 932173"/>
                <a:gd name="connsiteX161" fmla="*/ 775593 w 1344179"/>
                <a:gd name="connsiteY161" fmla="*/ 822503 h 932173"/>
                <a:gd name="connsiteX162" fmla="*/ 801196 w 1344179"/>
                <a:gd name="connsiteY162" fmla="*/ 816559 h 932173"/>
                <a:gd name="connsiteX163" fmla="*/ 846459 w 1344179"/>
                <a:gd name="connsiteY163" fmla="*/ 803300 h 932173"/>
                <a:gd name="connsiteX164" fmla="*/ 852860 w 1344179"/>
                <a:gd name="connsiteY164" fmla="*/ 801014 h 932173"/>
                <a:gd name="connsiteX165" fmla="*/ 865204 w 1344179"/>
                <a:gd name="connsiteY165" fmla="*/ 796214 h 932173"/>
                <a:gd name="connsiteX166" fmla="*/ 874577 w 1344179"/>
                <a:gd name="connsiteY166" fmla="*/ 792099 h 932173"/>
                <a:gd name="connsiteX167" fmla="*/ 883035 w 1344179"/>
                <a:gd name="connsiteY167" fmla="*/ 787984 h 932173"/>
                <a:gd name="connsiteX168" fmla="*/ 909781 w 1344179"/>
                <a:gd name="connsiteY168" fmla="*/ 772211 h 932173"/>
                <a:gd name="connsiteX169" fmla="*/ 919154 w 1344179"/>
                <a:gd name="connsiteY169" fmla="*/ 764896 h 932173"/>
                <a:gd name="connsiteX170" fmla="*/ 926926 w 1344179"/>
                <a:gd name="connsiteY170" fmla="*/ 760552 h 932173"/>
                <a:gd name="connsiteX171" fmla="*/ 930584 w 1344179"/>
                <a:gd name="connsiteY171" fmla="*/ 760095 h 932173"/>
                <a:gd name="connsiteX172" fmla="*/ 934013 w 1344179"/>
                <a:gd name="connsiteY172" fmla="*/ 760552 h 932173"/>
                <a:gd name="connsiteX173" fmla="*/ 937442 w 1344179"/>
                <a:gd name="connsiteY173" fmla="*/ 761695 h 932173"/>
                <a:gd name="connsiteX174" fmla="*/ 939042 w 1344179"/>
                <a:gd name="connsiteY174" fmla="*/ 762610 h 932173"/>
                <a:gd name="connsiteX175" fmla="*/ 942242 w 1344179"/>
                <a:gd name="connsiteY175" fmla="*/ 764667 h 932173"/>
                <a:gd name="connsiteX176" fmla="*/ 943843 w 1344179"/>
                <a:gd name="connsiteY176" fmla="*/ 766039 h 932173"/>
                <a:gd name="connsiteX177" fmla="*/ 947043 w 1344179"/>
                <a:gd name="connsiteY177" fmla="*/ 768782 h 932173"/>
                <a:gd name="connsiteX178" fmla="*/ 982476 w 1344179"/>
                <a:gd name="connsiteY178" fmla="*/ 801014 h 932173"/>
                <a:gd name="connsiteX179" fmla="*/ 1003964 w 1344179"/>
                <a:gd name="connsiteY179" fmla="*/ 809015 h 932173"/>
                <a:gd name="connsiteX180" fmla="*/ 1017680 w 1344179"/>
                <a:gd name="connsiteY180" fmla="*/ 804443 h 932173"/>
                <a:gd name="connsiteX181" fmla="*/ 1154155 w 1344179"/>
                <a:gd name="connsiteY181" fmla="*/ 691286 h 932173"/>
                <a:gd name="connsiteX182" fmla="*/ 1158041 w 1344179"/>
                <a:gd name="connsiteY182" fmla="*/ 685343 h 932173"/>
                <a:gd name="connsiteX183" fmla="*/ 1159870 w 1344179"/>
                <a:gd name="connsiteY183" fmla="*/ 681457 h 932173"/>
                <a:gd name="connsiteX184" fmla="*/ 1160555 w 1344179"/>
                <a:gd name="connsiteY184" fmla="*/ 679399 h 932173"/>
                <a:gd name="connsiteX185" fmla="*/ 1161470 w 1344179"/>
                <a:gd name="connsiteY185" fmla="*/ 675284 h 932173"/>
                <a:gd name="connsiteX186" fmla="*/ 1162156 w 1344179"/>
                <a:gd name="connsiteY186" fmla="*/ 669112 h 932173"/>
                <a:gd name="connsiteX187" fmla="*/ 1161927 w 1344179"/>
                <a:gd name="connsiteY187" fmla="*/ 660654 h 932173"/>
                <a:gd name="connsiteX188" fmla="*/ 1161698 w 1344179"/>
                <a:gd name="connsiteY188" fmla="*/ 658368 h 932173"/>
                <a:gd name="connsiteX189" fmla="*/ 1158269 w 1344179"/>
                <a:gd name="connsiteY189" fmla="*/ 626593 h 932173"/>
                <a:gd name="connsiteX190" fmla="*/ 1154383 w 1344179"/>
                <a:gd name="connsiteY190" fmla="*/ 595046 h 932173"/>
                <a:gd name="connsiteX191" fmla="*/ 1153926 w 1344179"/>
                <a:gd name="connsiteY191" fmla="*/ 591388 h 932173"/>
                <a:gd name="connsiteX192" fmla="*/ 1161698 w 1344179"/>
                <a:gd name="connsiteY192" fmla="*/ 568757 h 932173"/>
                <a:gd name="connsiteX193" fmla="*/ 1194617 w 1344179"/>
                <a:gd name="connsiteY193" fmla="*/ 518922 h 932173"/>
                <a:gd name="connsiteX194" fmla="*/ 1206733 w 1344179"/>
                <a:gd name="connsiteY194" fmla="*/ 498348 h 932173"/>
                <a:gd name="connsiteX195" fmla="*/ 1212448 w 1344179"/>
                <a:gd name="connsiteY195" fmla="*/ 487832 h 932173"/>
                <a:gd name="connsiteX196" fmla="*/ 1227992 w 1344179"/>
                <a:gd name="connsiteY196" fmla="*/ 455828 h 932173"/>
                <a:gd name="connsiteX197" fmla="*/ 1232564 w 1344179"/>
                <a:gd name="connsiteY197" fmla="*/ 444856 h 932173"/>
                <a:gd name="connsiteX198" fmla="*/ 1248109 w 1344179"/>
                <a:gd name="connsiteY198" fmla="*/ 399364 h 932173"/>
                <a:gd name="connsiteX199" fmla="*/ 1248566 w 1344179"/>
                <a:gd name="connsiteY199" fmla="*/ 398221 h 932173"/>
                <a:gd name="connsiteX200" fmla="*/ 1255196 w 1344179"/>
                <a:gd name="connsiteY200" fmla="*/ 387248 h 932173"/>
                <a:gd name="connsiteX201" fmla="*/ 1268226 w 1344179"/>
                <a:gd name="connsiteY201" fmla="*/ 382448 h 932173"/>
                <a:gd name="connsiteX202" fmla="*/ 1274627 w 1344179"/>
                <a:gd name="connsiteY202" fmla="*/ 381762 h 932173"/>
                <a:gd name="connsiteX203" fmla="*/ 1287200 w 1344179"/>
                <a:gd name="connsiteY203" fmla="*/ 379933 h 932173"/>
                <a:gd name="connsiteX204" fmla="*/ 1293601 w 1344179"/>
                <a:gd name="connsiteY204" fmla="*/ 379247 h 932173"/>
                <a:gd name="connsiteX205" fmla="*/ 1335206 w 1344179"/>
                <a:gd name="connsiteY205" fmla="*/ 339928 h 932173"/>
                <a:gd name="connsiteX206" fmla="*/ 1341835 w 1344179"/>
                <a:gd name="connsiteY206" fmla="*/ 269062 h 932173"/>
                <a:gd name="connsiteX207" fmla="*/ 1343664 w 1344179"/>
                <a:gd name="connsiteY207" fmla="*/ 238658 h 932173"/>
                <a:gd name="connsiteX208" fmla="*/ 1344121 w 1344179"/>
                <a:gd name="connsiteY208" fmla="*/ 218313 h 932173"/>
                <a:gd name="connsiteX209" fmla="*/ 1342978 w 1344179"/>
                <a:gd name="connsiteY209" fmla="*/ 177622 h 932173"/>
                <a:gd name="connsiteX210" fmla="*/ 1341607 w 1344179"/>
                <a:gd name="connsiteY210" fmla="*/ 162535 h 93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344179" h="932173">
                  <a:moveTo>
                    <a:pt x="1341607" y="162535"/>
                  </a:moveTo>
                  <a:cubicBezTo>
                    <a:pt x="1341378" y="160020"/>
                    <a:pt x="1341149" y="157734"/>
                    <a:pt x="1340921" y="155448"/>
                  </a:cubicBezTo>
                  <a:cubicBezTo>
                    <a:pt x="1340921" y="154762"/>
                    <a:pt x="1340692" y="153848"/>
                    <a:pt x="1340464" y="153162"/>
                  </a:cubicBezTo>
                  <a:cubicBezTo>
                    <a:pt x="1339549" y="147904"/>
                    <a:pt x="1337720" y="143104"/>
                    <a:pt x="1334520" y="138760"/>
                  </a:cubicBezTo>
                  <a:cubicBezTo>
                    <a:pt x="1333148" y="136931"/>
                    <a:pt x="1331548" y="135331"/>
                    <a:pt x="1329491" y="133731"/>
                  </a:cubicBezTo>
                  <a:cubicBezTo>
                    <a:pt x="1328119" y="132588"/>
                    <a:pt x="1326748" y="131674"/>
                    <a:pt x="1324919" y="130759"/>
                  </a:cubicBezTo>
                  <a:cubicBezTo>
                    <a:pt x="1316689" y="125959"/>
                    <a:pt x="1304116" y="122758"/>
                    <a:pt x="1284914" y="121387"/>
                  </a:cubicBezTo>
                  <a:cubicBezTo>
                    <a:pt x="1281485" y="121615"/>
                    <a:pt x="1278742" y="121387"/>
                    <a:pt x="1276456" y="120701"/>
                  </a:cubicBezTo>
                  <a:cubicBezTo>
                    <a:pt x="1275313" y="120472"/>
                    <a:pt x="1274398" y="120015"/>
                    <a:pt x="1273484" y="119786"/>
                  </a:cubicBezTo>
                  <a:cubicBezTo>
                    <a:pt x="1271198" y="118643"/>
                    <a:pt x="1269826" y="117043"/>
                    <a:pt x="1268683" y="114986"/>
                  </a:cubicBezTo>
                  <a:cubicBezTo>
                    <a:pt x="1267997" y="113614"/>
                    <a:pt x="1267540" y="112243"/>
                    <a:pt x="1267083" y="110642"/>
                  </a:cubicBezTo>
                  <a:cubicBezTo>
                    <a:pt x="1266854" y="109499"/>
                    <a:pt x="1266397" y="108356"/>
                    <a:pt x="1266169" y="106985"/>
                  </a:cubicBezTo>
                  <a:cubicBezTo>
                    <a:pt x="1264797" y="100127"/>
                    <a:pt x="1263425" y="93497"/>
                    <a:pt x="1262054" y="86639"/>
                  </a:cubicBezTo>
                  <a:cubicBezTo>
                    <a:pt x="1260682" y="79781"/>
                    <a:pt x="1259311" y="73152"/>
                    <a:pt x="1258396" y="66294"/>
                  </a:cubicBezTo>
                  <a:cubicBezTo>
                    <a:pt x="1257939" y="63322"/>
                    <a:pt x="1257482" y="60579"/>
                    <a:pt x="1257025" y="57607"/>
                  </a:cubicBezTo>
                  <a:cubicBezTo>
                    <a:pt x="1256796" y="56464"/>
                    <a:pt x="1256567" y="55093"/>
                    <a:pt x="1256339" y="53950"/>
                  </a:cubicBezTo>
                  <a:cubicBezTo>
                    <a:pt x="1256110" y="52349"/>
                    <a:pt x="1255653" y="50749"/>
                    <a:pt x="1255424" y="49149"/>
                  </a:cubicBezTo>
                  <a:cubicBezTo>
                    <a:pt x="1255196" y="47549"/>
                    <a:pt x="1254739" y="45949"/>
                    <a:pt x="1254510" y="44348"/>
                  </a:cubicBezTo>
                  <a:cubicBezTo>
                    <a:pt x="1254281" y="43205"/>
                    <a:pt x="1254053" y="42062"/>
                    <a:pt x="1253824" y="40691"/>
                  </a:cubicBezTo>
                  <a:cubicBezTo>
                    <a:pt x="1253367" y="38862"/>
                    <a:pt x="1252910" y="37033"/>
                    <a:pt x="1252453" y="35204"/>
                  </a:cubicBezTo>
                  <a:cubicBezTo>
                    <a:pt x="1252224" y="34290"/>
                    <a:pt x="1251995" y="33376"/>
                    <a:pt x="1251767" y="32461"/>
                  </a:cubicBezTo>
                  <a:cubicBezTo>
                    <a:pt x="1251310" y="30404"/>
                    <a:pt x="1250852" y="28346"/>
                    <a:pt x="1250167" y="26289"/>
                  </a:cubicBezTo>
                  <a:cubicBezTo>
                    <a:pt x="1249938" y="25603"/>
                    <a:pt x="1249709" y="24917"/>
                    <a:pt x="1249709" y="24003"/>
                  </a:cubicBezTo>
                  <a:cubicBezTo>
                    <a:pt x="1249024" y="21717"/>
                    <a:pt x="1248566" y="19660"/>
                    <a:pt x="1247881" y="17602"/>
                  </a:cubicBezTo>
                  <a:cubicBezTo>
                    <a:pt x="1247652" y="17145"/>
                    <a:pt x="1247652" y="16459"/>
                    <a:pt x="1247423" y="16002"/>
                  </a:cubicBezTo>
                  <a:cubicBezTo>
                    <a:pt x="1246738" y="13716"/>
                    <a:pt x="1246052" y="11430"/>
                    <a:pt x="1245366" y="9144"/>
                  </a:cubicBezTo>
                  <a:cubicBezTo>
                    <a:pt x="1245137" y="8687"/>
                    <a:pt x="1245137" y="8230"/>
                    <a:pt x="1244909" y="7772"/>
                  </a:cubicBezTo>
                  <a:cubicBezTo>
                    <a:pt x="1244223" y="5486"/>
                    <a:pt x="1243309" y="2972"/>
                    <a:pt x="1242623" y="686"/>
                  </a:cubicBezTo>
                  <a:cubicBezTo>
                    <a:pt x="1242623" y="457"/>
                    <a:pt x="1242394" y="229"/>
                    <a:pt x="1242394" y="0"/>
                  </a:cubicBezTo>
                  <a:cubicBezTo>
                    <a:pt x="1245137" y="27432"/>
                    <a:pt x="1245366" y="55093"/>
                    <a:pt x="1243537" y="81610"/>
                  </a:cubicBezTo>
                  <a:cubicBezTo>
                    <a:pt x="1239422" y="145161"/>
                    <a:pt x="1226621" y="208483"/>
                    <a:pt x="1206047" y="268834"/>
                  </a:cubicBezTo>
                  <a:cubicBezTo>
                    <a:pt x="1171757" y="368046"/>
                    <a:pt x="1121465" y="461543"/>
                    <a:pt x="1038712" y="528523"/>
                  </a:cubicBezTo>
                  <a:cubicBezTo>
                    <a:pt x="956416" y="595046"/>
                    <a:pt x="859261" y="641452"/>
                    <a:pt x="755705" y="663626"/>
                  </a:cubicBezTo>
                  <a:cubicBezTo>
                    <a:pt x="744275" y="666140"/>
                    <a:pt x="732845" y="668198"/>
                    <a:pt x="721186" y="670255"/>
                  </a:cubicBezTo>
                  <a:cubicBezTo>
                    <a:pt x="714557" y="686486"/>
                    <a:pt x="707242" y="702716"/>
                    <a:pt x="700612" y="718947"/>
                  </a:cubicBezTo>
                  <a:cubicBezTo>
                    <a:pt x="700155" y="719861"/>
                    <a:pt x="699698" y="721004"/>
                    <a:pt x="699469" y="721919"/>
                  </a:cubicBezTo>
                  <a:cubicBezTo>
                    <a:pt x="698326" y="724662"/>
                    <a:pt x="697183" y="727405"/>
                    <a:pt x="696269" y="730377"/>
                  </a:cubicBezTo>
                  <a:cubicBezTo>
                    <a:pt x="695812" y="731749"/>
                    <a:pt x="695354" y="732892"/>
                    <a:pt x="694669" y="734263"/>
                  </a:cubicBezTo>
                  <a:cubicBezTo>
                    <a:pt x="693526" y="737006"/>
                    <a:pt x="692611" y="739750"/>
                    <a:pt x="691697" y="742493"/>
                  </a:cubicBezTo>
                  <a:cubicBezTo>
                    <a:pt x="691240" y="743636"/>
                    <a:pt x="690782" y="745007"/>
                    <a:pt x="690325" y="746150"/>
                  </a:cubicBezTo>
                  <a:cubicBezTo>
                    <a:pt x="688954" y="750037"/>
                    <a:pt x="687582" y="754151"/>
                    <a:pt x="686439" y="758266"/>
                  </a:cubicBezTo>
                  <a:cubicBezTo>
                    <a:pt x="686439" y="758266"/>
                    <a:pt x="686439" y="758266"/>
                    <a:pt x="686439" y="758266"/>
                  </a:cubicBezTo>
                  <a:cubicBezTo>
                    <a:pt x="684610" y="764210"/>
                    <a:pt x="682781" y="769010"/>
                    <a:pt x="680495" y="772668"/>
                  </a:cubicBezTo>
                  <a:cubicBezTo>
                    <a:pt x="677295" y="778154"/>
                    <a:pt x="673180" y="781583"/>
                    <a:pt x="667694" y="782955"/>
                  </a:cubicBezTo>
                  <a:cubicBezTo>
                    <a:pt x="664951" y="783641"/>
                    <a:pt x="661750" y="784098"/>
                    <a:pt x="658321" y="784098"/>
                  </a:cubicBezTo>
                  <a:cubicBezTo>
                    <a:pt x="658321" y="784098"/>
                    <a:pt x="658321" y="784098"/>
                    <a:pt x="658321" y="784098"/>
                  </a:cubicBezTo>
                  <a:cubicBezTo>
                    <a:pt x="654664" y="784098"/>
                    <a:pt x="650777" y="783869"/>
                    <a:pt x="646205" y="783412"/>
                  </a:cubicBezTo>
                  <a:cubicBezTo>
                    <a:pt x="636147" y="782269"/>
                    <a:pt x="628146" y="781126"/>
                    <a:pt x="621974" y="779755"/>
                  </a:cubicBezTo>
                  <a:cubicBezTo>
                    <a:pt x="620145" y="779297"/>
                    <a:pt x="618545" y="778840"/>
                    <a:pt x="617173" y="778383"/>
                  </a:cubicBezTo>
                  <a:cubicBezTo>
                    <a:pt x="613516" y="777240"/>
                    <a:pt x="610544" y="775640"/>
                    <a:pt x="608486" y="773811"/>
                  </a:cubicBezTo>
                  <a:cubicBezTo>
                    <a:pt x="608029" y="773354"/>
                    <a:pt x="607572" y="773125"/>
                    <a:pt x="607343" y="772668"/>
                  </a:cubicBezTo>
                  <a:cubicBezTo>
                    <a:pt x="606200" y="771525"/>
                    <a:pt x="605286" y="770153"/>
                    <a:pt x="604600" y="768553"/>
                  </a:cubicBezTo>
                  <a:cubicBezTo>
                    <a:pt x="604143" y="767410"/>
                    <a:pt x="603686" y="766267"/>
                    <a:pt x="603457" y="765124"/>
                  </a:cubicBezTo>
                  <a:cubicBezTo>
                    <a:pt x="603229" y="763981"/>
                    <a:pt x="603000" y="762610"/>
                    <a:pt x="603000" y="761009"/>
                  </a:cubicBezTo>
                  <a:cubicBezTo>
                    <a:pt x="603000" y="760324"/>
                    <a:pt x="603000" y="759638"/>
                    <a:pt x="603000" y="758723"/>
                  </a:cubicBezTo>
                  <a:cubicBezTo>
                    <a:pt x="603000" y="756437"/>
                    <a:pt x="603000" y="753694"/>
                    <a:pt x="603457" y="750951"/>
                  </a:cubicBezTo>
                  <a:cubicBezTo>
                    <a:pt x="603457" y="750037"/>
                    <a:pt x="603686" y="748894"/>
                    <a:pt x="603686" y="747979"/>
                  </a:cubicBezTo>
                  <a:cubicBezTo>
                    <a:pt x="604372" y="742721"/>
                    <a:pt x="605286" y="736778"/>
                    <a:pt x="606429" y="729691"/>
                  </a:cubicBezTo>
                  <a:cubicBezTo>
                    <a:pt x="606429" y="729691"/>
                    <a:pt x="606429" y="729691"/>
                    <a:pt x="606429" y="729463"/>
                  </a:cubicBezTo>
                  <a:cubicBezTo>
                    <a:pt x="607801" y="721690"/>
                    <a:pt x="608944" y="713689"/>
                    <a:pt x="610087" y="705917"/>
                  </a:cubicBezTo>
                  <a:cubicBezTo>
                    <a:pt x="610087" y="705460"/>
                    <a:pt x="610315" y="704774"/>
                    <a:pt x="610315" y="704317"/>
                  </a:cubicBezTo>
                  <a:cubicBezTo>
                    <a:pt x="611458" y="696544"/>
                    <a:pt x="612601" y="689000"/>
                    <a:pt x="613744" y="681228"/>
                  </a:cubicBezTo>
                  <a:cubicBezTo>
                    <a:pt x="598885" y="681685"/>
                    <a:pt x="583798" y="681457"/>
                    <a:pt x="568939" y="680542"/>
                  </a:cubicBezTo>
                  <a:cubicBezTo>
                    <a:pt x="569167" y="681685"/>
                    <a:pt x="569396" y="682828"/>
                    <a:pt x="569624" y="683971"/>
                  </a:cubicBezTo>
                  <a:cubicBezTo>
                    <a:pt x="570082" y="686257"/>
                    <a:pt x="570539" y="688543"/>
                    <a:pt x="570996" y="690829"/>
                  </a:cubicBezTo>
                  <a:cubicBezTo>
                    <a:pt x="571682" y="695401"/>
                    <a:pt x="572368" y="699745"/>
                    <a:pt x="572825" y="704317"/>
                  </a:cubicBezTo>
                  <a:cubicBezTo>
                    <a:pt x="573282" y="708660"/>
                    <a:pt x="573511" y="713232"/>
                    <a:pt x="573511" y="717575"/>
                  </a:cubicBezTo>
                  <a:cubicBezTo>
                    <a:pt x="573511" y="717575"/>
                    <a:pt x="573511" y="717804"/>
                    <a:pt x="573511" y="717804"/>
                  </a:cubicBezTo>
                  <a:cubicBezTo>
                    <a:pt x="573511" y="720090"/>
                    <a:pt x="573511" y="722376"/>
                    <a:pt x="573511" y="724433"/>
                  </a:cubicBezTo>
                  <a:cubicBezTo>
                    <a:pt x="573511" y="726719"/>
                    <a:pt x="573282" y="729005"/>
                    <a:pt x="573282" y="731063"/>
                  </a:cubicBezTo>
                  <a:cubicBezTo>
                    <a:pt x="573053" y="733349"/>
                    <a:pt x="573053" y="735635"/>
                    <a:pt x="572825" y="737692"/>
                  </a:cubicBezTo>
                  <a:cubicBezTo>
                    <a:pt x="572368" y="742264"/>
                    <a:pt x="571453" y="746836"/>
                    <a:pt x="570082" y="750722"/>
                  </a:cubicBezTo>
                  <a:cubicBezTo>
                    <a:pt x="569624" y="751865"/>
                    <a:pt x="569167" y="752780"/>
                    <a:pt x="568710" y="753923"/>
                  </a:cubicBezTo>
                  <a:cubicBezTo>
                    <a:pt x="567110" y="757123"/>
                    <a:pt x="565281" y="759866"/>
                    <a:pt x="562766" y="762381"/>
                  </a:cubicBezTo>
                  <a:cubicBezTo>
                    <a:pt x="560938" y="764210"/>
                    <a:pt x="558652" y="765810"/>
                    <a:pt x="556137" y="767182"/>
                  </a:cubicBezTo>
                  <a:cubicBezTo>
                    <a:pt x="553622" y="768553"/>
                    <a:pt x="550651" y="769696"/>
                    <a:pt x="547450" y="770382"/>
                  </a:cubicBezTo>
                  <a:cubicBezTo>
                    <a:pt x="541507" y="771754"/>
                    <a:pt x="535334" y="772668"/>
                    <a:pt x="529619" y="772668"/>
                  </a:cubicBezTo>
                  <a:cubicBezTo>
                    <a:pt x="528248" y="772668"/>
                    <a:pt x="526648" y="772668"/>
                    <a:pt x="525276" y="772668"/>
                  </a:cubicBezTo>
                  <a:cubicBezTo>
                    <a:pt x="520933" y="772439"/>
                    <a:pt x="516818" y="771982"/>
                    <a:pt x="512932" y="770839"/>
                  </a:cubicBezTo>
                  <a:cubicBezTo>
                    <a:pt x="502645" y="768325"/>
                    <a:pt x="494186" y="763295"/>
                    <a:pt x="489386" y="755752"/>
                  </a:cubicBezTo>
                  <a:cubicBezTo>
                    <a:pt x="488014" y="753466"/>
                    <a:pt x="486643" y="750951"/>
                    <a:pt x="485271" y="748436"/>
                  </a:cubicBezTo>
                  <a:cubicBezTo>
                    <a:pt x="484128" y="745922"/>
                    <a:pt x="482985" y="743407"/>
                    <a:pt x="482071" y="740664"/>
                  </a:cubicBezTo>
                  <a:cubicBezTo>
                    <a:pt x="481385" y="738835"/>
                    <a:pt x="480928" y="737235"/>
                    <a:pt x="480470" y="735406"/>
                  </a:cubicBezTo>
                  <a:cubicBezTo>
                    <a:pt x="479099" y="729920"/>
                    <a:pt x="477956" y="724662"/>
                    <a:pt x="476584" y="719176"/>
                  </a:cubicBezTo>
                  <a:cubicBezTo>
                    <a:pt x="476127" y="717575"/>
                    <a:pt x="475670" y="715747"/>
                    <a:pt x="475213" y="714146"/>
                  </a:cubicBezTo>
                  <a:cubicBezTo>
                    <a:pt x="474527" y="710946"/>
                    <a:pt x="473612" y="707974"/>
                    <a:pt x="472927" y="704774"/>
                  </a:cubicBezTo>
                  <a:cubicBezTo>
                    <a:pt x="469269" y="690372"/>
                    <a:pt x="465383" y="676199"/>
                    <a:pt x="461954" y="661797"/>
                  </a:cubicBezTo>
                  <a:cubicBezTo>
                    <a:pt x="456239" y="659968"/>
                    <a:pt x="450752" y="658139"/>
                    <a:pt x="445266" y="656311"/>
                  </a:cubicBezTo>
                  <a:cubicBezTo>
                    <a:pt x="432236" y="651510"/>
                    <a:pt x="419434" y="646481"/>
                    <a:pt x="406861" y="640766"/>
                  </a:cubicBezTo>
                  <a:cubicBezTo>
                    <a:pt x="364799" y="630022"/>
                    <a:pt x="324794" y="612648"/>
                    <a:pt x="285246" y="595274"/>
                  </a:cubicBezTo>
                  <a:cubicBezTo>
                    <a:pt x="245927" y="578129"/>
                    <a:pt x="210951" y="554584"/>
                    <a:pt x="177804" y="528523"/>
                  </a:cubicBezTo>
                  <a:cubicBezTo>
                    <a:pt x="137113" y="502006"/>
                    <a:pt x="99851" y="470459"/>
                    <a:pt x="68762" y="433654"/>
                  </a:cubicBezTo>
                  <a:cubicBezTo>
                    <a:pt x="65104" y="430454"/>
                    <a:pt x="61446" y="427253"/>
                    <a:pt x="57789" y="424053"/>
                  </a:cubicBezTo>
                  <a:cubicBezTo>
                    <a:pt x="55503" y="421996"/>
                    <a:pt x="53445" y="419938"/>
                    <a:pt x="51388" y="417652"/>
                  </a:cubicBezTo>
                  <a:cubicBezTo>
                    <a:pt x="52531" y="420395"/>
                    <a:pt x="53674" y="423367"/>
                    <a:pt x="54817" y="426110"/>
                  </a:cubicBezTo>
                  <a:cubicBezTo>
                    <a:pt x="55046" y="426796"/>
                    <a:pt x="55274" y="427253"/>
                    <a:pt x="55503" y="427939"/>
                  </a:cubicBezTo>
                  <a:cubicBezTo>
                    <a:pt x="56189" y="429997"/>
                    <a:pt x="57103" y="431825"/>
                    <a:pt x="57789" y="433883"/>
                  </a:cubicBezTo>
                  <a:cubicBezTo>
                    <a:pt x="58475" y="435483"/>
                    <a:pt x="58932" y="437083"/>
                    <a:pt x="59618" y="438683"/>
                  </a:cubicBezTo>
                  <a:cubicBezTo>
                    <a:pt x="60303" y="440741"/>
                    <a:pt x="60989" y="442570"/>
                    <a:pt x="61904" y="444627"/>
                  </a:cubicBezTo>
                  <a:cubicBezTo>
                    <a:pt x="62589" y="446227"/>
                    <a:pt x="63047" y="447827"/>
                    <a:pt x="63732" y="449428"/>
                  </a:cubicBezTo>
                  <a:cubicBezTo>
                    <a:pt x="65104" y="453085"/>
                    <a:pt x="66247" y="456514"/>
                    <a:pt x="67619" y="460172"/>
                  </a:cubicBezTo>
                  <a:cubicBezTo>
                    <a:pt x="68076" y="461315"/>
                    <a:pt x="68533" y="462686"/>
                    <a:pt x="68762" y="463829"/>
                  </a:cubicBezTo>
                  <a:cubicBezTo>
                    <a:pt x="69905" y="467258"/>
                    <a:pt x="70819" y="470002"/>
                    <a:pt x="71276" y="472516"/>
                  </a:cubicBezTo>
                  <a:cubicBezTo>
                    <a:pt x="71962" y="475945"/>
                    <a:pt x="72191" y="478688"/>
                    <a:pt x="71733" y="481203"/>
                  </a:cubicBezTo>
                  <a:cubicBezTo>
                    <a:pt x="71505" y="482575"/>
                    <a:pt x="71048" y="483718"/>
                    <a:pt x="70362" y="485089"/>
                  </a:cubicBezTo>
                  <a:cubicBezTo>
                    <a:pt x="69676" y="486232"/>
                    <a:pt x="68762" y="487604"/>
                    <a:pt x="67619" y="488975"/>
                  </a:cubicBezTo>
                  <a:cubicBezTo>
                    <a:pt x="65333" y="491490"/>
                    <a:pt x="62132" y="494462"/>
                    <a:pt x="57789" y="497891"/>
                  </a:cubicBezTo>
                  <a:cubicBezTo>
                    <a:pt x="55503" y="499720"/>
                    <a:pt x="53217" y="501548"/>
                    <a:pt x="50931" y="503377"/>
                  </a:cubicBezTo>
                  <a:cubicBezTo>
                    <a:pt x="46359" y="507035"/>
                    <a:pt x="42015" y="510921"/>
                    <a:pt x="37672" y="514807"/>
                  </a:cubicBezTo>
                  <a:cubicBezTo>
                    <a:pt x="31043" y="520522"/>
                    <a:pt x="24870" y="526694"/>
                    <a:pt x="18698" y="532867"/>
                  </a:cubicBezTo>
                  <a:cubicBezTo>
                    <a:pt x="14583" y="537210"/>
                    <a:pt x="10697" y="541553"/>
                    <a:pt x="7040" y="546125"/>
                  </a:cubicBezTo>
                  <a:cubicBezTo>
                    <a:pt x="5211" y="548411"/>
                    <a:pt x="3611" y="550697"/>
                    <a:pt x="2468" y="552983"/>
                  </a:cubicBezTo>
                  <a:cubicBezTo>
                    <a:pt x="-961" y="559613"/>
                    <a:pt x="-961" y="566242"/>
                    <a:pt x="3382" y="574700"/>
                  </a:cubicBezTo>
                  <a:cubicBezTo>
                    <a:pt x="8411" y="584302"/>
                    <a:pt x="13440" y="593903"/>
                    <a:pt x="18927" y="603275"/>
                  </a:cubicBezTo>
                  <a:cubicBezTo>
                    <a:pt x="20756" y="606476"/>
                    <a:pt x="22584" y="609448"/>
                    <a:pt x="24413" y="612648"/>
                  </a:cubicBezTo>
                  <a:cubicBezTo>
                    <a:pt x="31728" y="624992"/>
                    <a:pt x="39501" y="636880"/>
                    <a:pt x="47959" y="648538"/>
                  </a:cubicBezTo>
                  <a:cubicBezTo>
                    <a:pt x="50016" y="651510"/>
                    <a:pt x="52074" y="654253"/>
                    <a:pt x="54360" y="657225"/>
                  </a:cubicBezTo>
                  <a:cubicBezTo>
                    <a:pt x="69219" y="677342"/>
                    <a:pt x="85678" y="696316"/>
                    <a:pt x="103966" y="713689"/>
                  </a:cubicBezTo>
                  <a:cubicBezTo>
                    <a:pt x="108995" y="718490"/>
                    <a:pt x="113339" y="722605"/>
                    <a:pt x="117682" y="725805"/>
                  </a:cubicBezTo>
                  <a:cubicBezTo>
                    <a:pt x="117911" y="726034"/>
                    <a:pt x="118368" y="726262"/>
                    <a:pt x="118596" y="726719"/>
                  </a:cubicBezTo>
                  <a:cubicBezTo>
                    <a:pt x="120654" y="728320"/>
                    <a:pt x="122711" y="729920"/>
                    <a:pt x="124540" y="731063"/>
                  </a:cubicBezTo>
                  <a:cubicBezTo>
                    <a:pt x="127740" y="733120"/>
                    <a:pt x="130712" y="734720"/>
                    <a:pt x="133684" y="736092"/>
                  </a:cubicBezTo>
                  <a:cubicBezTo>
                    <a:pt x="134141" y="736321"/>
                    <a:pt x="134599" y="736549"/>
                    <a:pt x="135056" y="736549"/>
                  </a:cubicBezTo>
                  <a:cubicBezTo>
                    <a:pt x="142828" y="739292"/>
                    <a:pt x="150372" y="738607"/>
                    <a:pt x="159287" y="734949"/>
                  </a:cubicBezTo>
                  <a:cubicBezTo>
                    <a:pt x="160202" y="734720"/>
                    <a:pt x="160888" y="734263"/>
                    <a:pt x="161802" y="733806"/>
                  </a:cubicBezTo>
                  <a:cubicBezTo>
                    <a:pt x="167974" y="731063"/>
                    <a:pt x="174832" y="726948"/>
                    <a:pt x="182833" y="721690"/>
                  </a:cubicBezTo>
                  <a:cubicBezTo>
                    <a:pt x="183976" y="721004"/>
                    <a:pt x="185119" y="720090"/>
                    <a:pt x="186491" y="719404"/>
                  </a:cubicBezTo>
                  <a:cubicBezTo>
                    <a:pt x="191063" y="716432"/>
                    <a:pt x="194720" y="713918"/>
                    <a:pt x="197692" y="712089"/>
                  </a:cubicBezTo>
                  <a:cubicBezTo>
                    <a:pt x="202950" y="708889"/>
                    <a:pt x="206608" y="707288"/>
                    <a:pt x="210037" y="707517"/>
                  </a:cubicBezTo>
                  <a:cubicBezTo>
                    <a:pt x="211637" y="707517"/>
                    <a:pt x="213237" y="708203"/>
                    <a:pt x="214837" y="709117"/>
                  </a:cubicBezTo>
                  <a:cubicBezTo>
                    <a:pt x="218723" y="711175"/>
                    <a:pt x="223067" y="715747"/>
                    <a:pt x="229696" y="722833"/>
                  </a:cubicBezTo>
                  <a:cubicBezTo>
                    <a:pt x="268101" y="763981"/>
                    <a:pt x="316336" y="786841"/>
                    <a:pt x="367542" y="803300"/>
                  </a:cubicBezTo>
                  <a:cubicBezTo>
                    <a:pt x="369371" y="803986"/>
                    <a:pt x="371428" y="804443"/>
                    <a:pt x="373257" y="805129"/>
                  </a:cubicBezTo>
                  <a:cubicBezTo>
                    <a:pt x="380801" y="807415"/>
                    <a:pt x="388573" y="809701"/>
                    <a:pt x="396346" y="811759"/>
                  </a:cubicBezTo>
                  <a:cubicBezTo>
                    <a:pt x="403661" y="813816"/>
                    <a:pt x="409833" y="815416"/>
                    <a:pt x="415091" y="816788"/>
                  </a:cubicBezTo>
                  <a:cubicBezTo>
                    <a:pt x="417148" y="817474"/>
                    <a:pt x="419206" y="817931"/>
                    <a:pt x="420806" y="818617"/>
                  </a:cubicBezTo>
                  <a:cubicBezTo>
                    <a:pt x="432693" y="822503"/>
                    <a:pt x="438179" y="825932"/>
                    <a:pt x="440008" y="833933"/>
                  </a:cubicBezTo>
                  <a:cubicBezTo>
                    <a:pt x="441837" y="841019"/>
                    <a:pt x="440923" y="851306"/>
                    <a:pt x="439322" y="868223"/>
                  </a:cubicBezTo>
                  <a:cubicBezTo>
                    <a:pt x="438865" y="873023"/>
                    <a:pt x="438637" y="877367"/>
                    <a:pt x="438637" y="881253"/>
                  </a:cubicBezTo>
                  <a:cubicBezTo>
                    <a:pt x="438637" y="886739"/>
                    <a:pt x="439322" y="891083"/>
                    <a:pt x="440694" y="894969"/>
                  </a:cubicBezTo>
                  <a:cubicBezTo>
                    <a:pt x="442066" y="898627"/>
                    <a:pt x="444123" y="901827"/>
                    <a:pt x="446866" y="904342"/>
                  </a:cubicBezTo>
                  <a:cubicBezTo>
                    <a:pt x="447781" y="905027"/>
                    <a:pt x="448695" y="905713"/>
                    <a:pt x="449609" y="906399"/>
                  </a:cubicBezTo>
                  <a:cubicBezTo>
                    <a:pt x="450524" y="907085"/>
                    <a:pt x="451667" y="907542"/>
                    <a:pt x="452810" y="908228"/>
                  </a:cubicBezTo>
                  <a:cubicBezTo>
                    <a:pt x="457839" y="910742"/>
                    <a:pt x="464697" y="912800"/>
                    <a:pt x="473155" y="914400"/>
                  </a:cubicBezTo>
                  <a:cubicBezTo>
                    <a:pt x="504473" y="920344"/>
                    <a:pt x="536020" y="925373"/>
                    <a:pt x="567567" y="928345"/>
                  </a:cubicBezTo>
                  <a:cubicBezTo>
                    <a:pt x="580140" y="929716"/>
                    <a:pt x="592942" y="930631"/>
                    <a:pt x="605743" y="931316"/>
                  </a:cubicBezTo>
                  <a:cubicBezTo>
                    <a:pt x="612144" y="931545"/>
                    <a:pt x="618545" y="931774"/>
                    <a:pt x="624946" y="932002"/>
                  </a:cubicBezTo>
                  <a:cubicBezTo>
                    <a:pt x="632261" y="932231"/>
                    <a:pt x="638662" y="932231"/>
                    <a:pt x="644148" y="932002"/>
                  </a:cubicBezTo>
                  <a:cubicBezTo>
                    <a:pt x="673866" y="931088"/>
                    <a:pt x="679581" y="922630"/>
                    <a:pt x="688268" y="883996"/>
                  </a:cubicBezTo>
                  <a:cubicBezTo>
                    <a:pt x="693297" y="861365"/>
                    <a:pt x="693526" y="849249"/>
                    <a:pt x="701527" y="841934"/>
                  </a:cubicBezTo>
                  <a:cubicBezTo>
                    <a:pt x="702441" y="841019"/>
                    <a:pt x="703584" y="840105"/>
                    <a:pt x="704956" y="839419"/>
                  </a:cubicBezTo>
                  <a:cubicBezTo>
                    <a:pt x="705641" y="838962"/>
                    <a:pt x="706099" y="838733"/>
                    <a:pt x="706784" y="838276"/>
                  </a:cubicBezTo>
                  <a:cubicBezTo>
                    <a:pt x="707470" y="838048"/>
                    <a:pt x="707927" y="837590"/>
                    <a:pt x="708613" y="837362"/>
                  </a:cubicBezTo>
                  <a:cubicBezTo>
                    <a:pt x="710442" y="836676"/>
                    <a:pt x="712271" y="835762"/>
                    <a:pt x="714557" y="835076"/>
                  </a:cubicBezTo>
                  <a:cubicBezTo>
                    <a:pt x="715700" y="834619"/>
                    <a:pt x="716843" y="834390"/>
                    <a:pt x="718214" y="834161"/>
                  </a:cubicBezTo>
                  <a:cubicBezTo>
                    <a:pt x="718672" y="833933"/>
                    <a:pt x="719129" y="833933"/>
                    <a:pt x="719586" y="833704"/>
                  </a:cubicBezTo>
                  <a:cubicBezTo>
                    <a:pt x="722101" y="833018"/>
                    <a:pt x="724844" y="832561"/>
                    <a:pt x="728044" y="831875"/>
                  </a:cubicBezTo>
                  <a:cubicBezTo>
                    <a:pt x="729416" y="831647"/>
                    <a:pt x="731016" y="831418"/>
                    <a:pt x="732616" y="830961"/>
                  </a:cubicBezTo>
                  <a:cubicBezTo>
                    <a:pt x="733302" y="830732"/>
                    <a:pt x="733988" y="830732"/>
                    <a:pt x="734674" y="830504"/>
                  </a:cubicBezTo>
                  <a:cubicBezTo>
                    <a:pt x="739703" y="829589"/>
                    <a:pt x="744732" y="828675"/>
                    <a:pt x="749990" y="827532"/>
                  </a:cubicBezTo>
                  <a:cubicBezTo>
                    <a:pt x="754333" y="826618"/>
                    <a:pt x="758677" y="825932"/>
                    <a:pt x="763020" y="825017"/>
                  </a:cubicBezTo>
                  <a:cubicBezTo>
                    <a:pt x="767135" y="824103"/>
                    <a:pt x="771250" y="823417"/>
                    <a:pt x="775593" y="822503"/>
                  </a:cubicBezTo>
                  <a:cubicBezTo>
                    <a:pt x="784051" y="820674"/>
                    <a:pt x="792738" y="818617"/>
                    <a:pt x="801196" y="816559"/>
                  </a:cubicBezTo>
                  <a:cubicBezTo>
                    <a:pt x="816284" y="812673"/>
                    <a:pt x="831600" y="808330"/>
                    <a:pt x="846459" y="803300"/>
                  </a:cubicBezTo>
                  <a:cubicBezTo>
                    <a:pt x="848516" y="802615"/>
                    <a:pt x="850574" y="801700"/>
                    <a:pt x="852860" y="801014"/>
                  </a:cubicBezTo>
                  <a:cubicBezTo>
                    <a:pt x="856975" y="799414"/>
                    <a:pt x="861089" y="797814"/>
                    <a:pt x="865204" y="796214"/>
                  </a:cubicBezTo>
                  <a:cubicBezTo>
                    <a:pt x="868405" y="794842"/>
                    <a:pt x="871376" y="793471"/>
                    <a:pt x="874577" y="792099"/>
                  </a:cubicBezTo>
                  <a:cubicBezTo>
                    <a:pt x="877549" y="790727"/>
                    <a:pt x="880292" y="789584"/>
                    <a:pt x="883035" y="787984"/>
                  </a:cubicBezTo>
                  <a:cubicBezTo>
                    <a:pt x="892636" y="783184"/>
                    <a:pt x="901552" y="777926"/>
                    <a:pt x="909781" y="772211"/>
                  </a:cubicBezTo>
                  <a:cubicBezTo>
                    <a:pt x="912982" y="769925"/>
                    <a:pt x="916182" y="767410"/>
                    <a:pt x="919154" y="764896"/>
                  </a:cubicBezTo>
                  <a:cubicBezTo>
                    <a:pt x="921897" y="762610"/>
                    <a:pt x="924412" y="761238"/>
                    <a:pt x="926926" y="760552"/>
                  </a:cubicBezTo>
                  <a:cubicBezTo>
                    <a:pt x="928069" y="760324"/>
                    <a:pt x="929441" y="760095"/>
                    <a:pt x="930584" y="760095"/>
                  </a:cubicBezTo>
                  <a:cubicBezTo>
                    <a:pt x="931727" y="760095"/>
                    <a:pt x="932870" y="760324"/>
                    <a:pt x="934013" y="760552"/>
                  </a:cubicBezTo>
                  <a:cubicBezTo>
                    <a:pt x="935156" y="760781"/>
                    <a:pt x="936299" y="761238"/>
                    <a:pt x="937442" y="761695"/>
                  </a:cubicBezTo>
                  <a:cubicBezTo>
                    <a:pt x="937899" y="761924"/>
                    <a:pt x="938585" y="762152"/>
                    <a:pt x="939042" y="762610"/>
                  </a:cubicBezTo>
                  <a:cubicBezTo>
                    <a:pt x="940185" y="763295"/>
                    <a:pt x="941328" y="763981"/>
                    <a:pt x="942242" y="764667"/>
                  </a:cubicBezTo>
                  <a:cubicBezTo>
                    <a:pt x="942700" y="765124"/>
                    <a:pt x="943385" y="765581"/>
                    <a:pt x="943843" y="766039"/>
                  </a:cubicBezTo>
                  <a:cubicBezTo>
                    <a:pt x="944986" y="766953"/>
                    <a:pt x="945900" y="767867"/>
                    <a:pt x="947043" y="768782"/>
                  </a:cubicBezTo>
                  <a:cubicBezTo>
                    <a:pt x="958702" y="779526"/>
                    <a:pt x="970589" y="790270"/>
                    <a:pt x="982476" y="801014"/>
                  </a:cubicBezTo>
                  <a:cubicBezTo>
                    <a:pt x="989334" y="807187"/>
                    <a:pt x="996421" y="809701"/>
                    <a:pt x="1003964" y="809015"/>
                  </a:cubicBezTo>
                  <a:cubicBezTo>
                    <a:pt x="1008536" y="808558"/>
                    <a:pt x="1013108" y="806958"/>
                    <a:pt x="1017680" y="804443"/>
                  </a:cubicBezTo>
                  <a:cubicBezTo>
                    <a:pt x="1070716" y="775868"/>
                    <a:pt x="1116436" y="738607"/>
                    <a:pt x="1154155" y="691286"/>
                  </a:cubicBezTo>
                  <a:cubicBezTo>
                    <a:pt x="1155755" y="689229"/>
                    <a:pt x="1156898" y="687400"/>
                    <a:pt x="1158041" y="685343"/>
                  </a:cubicBezTo>
                  <a:cubicBezTo>
                    <a:pt x="1158727" y="683971"/>
                    <a:pt x="1159412" y="682600"/>
                    <a:pt x="1159870" y="681457"/>
                  </a:cubicBezTo>
                  <a:cubicBezTo>
                    <a:pt x="1160098" y="680771"/>
                    <a:pt x="1160327" y="680085"/>
                    <a:pt x="1160555" y="679399"/>
                  </a:cubicBezTo>
                  <a:cubicBezTo>
                    <a:pt x="1161013" y="678028"/>
                    <a:pt x="1161241" y="676656"/>
                    <a:pt x="1161470" y="675284"/>
                  </a:cubicBezTo>
                  <a:cubicBezTo>
                    <a:pt x="1161927" y="673227"/>
                    <a:pt x="1161927" y="671170"/>
                    <a:pt x="1162156" y="669112"/>
                  </a:cubicBezTo>
                  <a:cubicBezTo>
                    <a:pt x="1162156" y="666369"/>
                    <a:pt x="1162156" y="663397"/>
                    <a:pt x="1161927" y="660654"/>
                  </a:cubicBezTo>
                  <a:cubicBezTo>
                    <a:pt x="1161927" y="659968"/>
                    <a:pt x="1161698" y="659282"/>
                    <a:pt x="1161698" y="658368"/>
                  </a:cubicBezTo>
                  <a:cubicBezTo>
                    <a:pt x="1160555" y="647852"/>
                    <a:pt x="1159412" y="637337"/>
                    <a:pt x="1158269" y="626593"/>
                  </a:cubicBezTo>
                  <a:cubicBezTo>
                    <a:pt x="1157126" y="616077"/>
                    <a:pt x="1155755" y="605561"/>
                    <a:pt x="1154383" y="595046"/>
                  </a:cubicBezTo>
                  <a:cubicBezTo>
                    <a:pt x="1154155" y="593674"/>
                    <a:pt x="1154155" y="592531"/>
                    <a:pt x="1153926" y="591388"/>
                  </a:cubicBezTo>
                  <a:cubicBezTo>
                    <a:pt x="1153469" y="582930"/>
                    <a:pt x="1156441" y="576072"/>
                    <a:pt x="1161698" y="568757"/>
                  </a:cubicBezTo>
                  <a:cubicBezTo>
                    <a:pt x="1173128" y="552298"/>
                    <a:pt x="1184330" y="535838"/>
                    <a:pt x="1194617" y="518922"/>
                  </a:cubicBezTo>
                  <a:cubicBezTo>
                    <a:pt x="1198732" y="512064"/>
                    <a:pt x="1202846" y="505206"/>
                    <a:pt x="1206733" y="498348"/>
                  </a:cubicBezTo>
                  <a:cubicBezTo>
                    <a:pt x="1208561" y="494919"/>
                    <a:pt x="1210619" y="491490"/>
                    <a:pt x="1212448" y="487832"/>
                  </a:cubicBezTo>
                  <a:cubicBezTo>
                    <a:pt x="1217934" y="477317"/>
                    <a:pt x="1223192" y="466573"/>
                    <a:pt x="1227992" y="455828"/>
                  </a:cubicBezTo>
                  <a:cubicBezTo>
                    <a:pt x="1229593" y="452171"/>
                    <a:pt x="1231193" y="448513"/>
                    <a:pt x="1232564" y="444856"/>
                  </a:cubicBezTo>
                  <a:cubicBezTo>
                    <a:pt x="1238508" y="430225"/>
                    <a:pt x="1243766" y="414909"/>
                    <a:pt x="1248109" y="399364"/>
                  </a:cubicBezTo>
                  <a:cubicBezTo>
                    <a:pt x="1248338" y="398907"/>
                    <a:pt x="1248338" y="398450"/>
                    <a:pt x="1248566" y="398221"/>
                  </a:cubicBezTo>
                  <a:cubicBezTo>
                    <a:pt x="1249938" y="393421"/>
                    <a:pt x="1252224" y="389763"/>
                    <a:pt x="1255196" y="387248"/>
                  </a:cubicBezTo>
                  <a:cubicBezTo>
                    <a:pt x="1258396" y="384505"/>
                    <a:pt x="1262740" y="382905"/>
                    <a:pt x="1268226" y="382448"/>
                  </a:cubicBezTo>
                  <a:cubicBezTo>
                    <a:pt x="1270283" y="382219"/>
                    <a:pt x="1272341" y="381991"/>
                    <a:pt x="1274627" y="381762"/>
                  </a:cubicBezTo>
                  <a:cubicBezTo>
                    <a:pt x="1278742" y="381305"/>
                    <a:pt x="1283085" y="380390"/>
                    <a:pt x="1287200" y="379933"/>
                  </a:cubicBezTo>
                  <a:cubicBezTo>
                    <a:pt x="1289257" y="379705"/>
                    <a:pt x="1291315" y="379476"/>
                    <a:pt x="1293601" y="379247"/>
                  </a:cubicBezTo>
                  <a:cubicBezTo>
                    <a:pt x="1325833" y="376504"/>
                    <a:pt x="1332005" y="371932"/>
                    <a:pt x="1335206" y="339928"/>
                  </a:cubicBezTo>
                  <a:cubicBezTo>
                    <a:pt x="1337720" y="316382"/>
                    <a:pt x="1340235" y="292837"/>
                    <a:pt x="1341835" y="269062"/>
                  </a:cubicBezTo>
                  <a:cubicBezTo>
                    <a:pt x="1342521" y="259004"/>
                    <a:pt x="1343207" y="248717"/>
                    <a:pt x="1343664" y="238658"/>
                  </a:cubicBezTo>
                  <a:cubicBezTo>
                    <a:pt x="1343893" y="231800"/>
                    <a:pt x="1344121" y="225171"/>
                    <a:pt x="1344121" y="218313"/>
                  </a:cubicBezTo>
                  <a:cubicBezTo>
                    <a:pt x="1344350" y="204826"/>
                    <a:pt x="1343893" y="191110"/>
                    <a:pt x="1342978" y="177622"/>
                  </a:cubicBezTo>
                  <a:cubicBezTo>
                    <a:pt x="1342064" y="172593"/>
                    <a:pt x="1342064" y="167335"/>
                    <a:pt x="1341607" y="162535"/>
                  </a:cubicBezTo>
                  <a:close/>
                </a:path>
              </a:pathLst>
            </a:custGeom>
            <a:solidFill>
              <a:srgbClr val="FFFFFF"/>
            </a:solidFill>
            <a:ln w="2286" cap="flat">
              <a:noFill/>
              <a:prstDash val="solid"/>
              <a:miter/>
            </a:ln>
          </p:spPr>
          <p:txBody>
            <a:bodyPr rtlCol="0" anchor="ctr"/>
            <a:lstStyle/>
            <a:p>
              <a:endParaRPr lang="en-US"/>
            </a:p>
          </p:txBody>
        </p:sp>
        <p:sp>
          <p:nvSpPr>
            <p:cNvPr id="121" name="Freeform 779">
              <a:extLst>
                <a:ext uri="{FF2B5EF4-FFF2-40B4-BE49-F238E27FC236}">
                  <a16:creationId xmlns:a16="http://schemas.microsoft.com/office/drawing/2014/main" id="{66EF9BDC-4021-3CA8-899C-323E0AFC4198}"/>
                </a:ext>
              </a:extLst>
            </p:cNvPr>
            <p:cNvSpPr/>
            <p:nvPr/>
          </p:nvSpPr>
          <p:spPr>
            <a:xfrm>
              <a:off x="7077718" y="1565978"/>
              <a:ext cx="481750" cy="555000"/>
            </a:xfrm>
            <a:custGeom>
              <a:avLst/>
              <a:gdLst>
                <a:gd name="connsiteX0" fmla="*/ 368165 w 481750"/>
                <a:gd name="connsiteY0" fmla="*/ 263050 h 555000"/>
                <a:gd name="connsiteX1" fmla="*/ 332275 w 481750"/>
                <a:gd name="connsiteY1" fmla="*/ 154008 h 555000"/>
                <a:gd name="connsiteX2" fmla="*/ 332275 w 481750"/>
                <a:gd name="connsiteY2" fmla="*/ 116975 h 555000"/>
                <a:gd name="connsiteX3" fmla="*/ 343705 w 481750"/>
                <a:gd name="connsiteY3" fmla="*/ 100287 h 555000"/>
                <a:gd name="connsiteX4" fmla="*/ 361078 w 481750"/>
                <a:gd name="connsiteY4" fmla="*/ 111031 h 555000"/>
                <a:gd name="connsiteX5" fmla="*/ 397426 w 481750"/>
                <a:gd name="connsiteY5" fmla="*/ 182126 h 555000"/>
                <a:gd name="connsiteX6" fmla="*/ 452061 w 481750"/>
                <a:gd name="connsiteY6" fmla="*/ 267165 h 555000"/>
                <a:gd name="connsiteX7" fmla="*/ 476293 w 481750"/>
                <a:gd name="connsiteY7" fmla="*/ 281796 h 555000"/>
                <a:gd name="connsiteX8" fmla="*/ 477207 w 481750"/>
                <a:gd name="connsiteY8" fmla="*/ 252306 h 555000"/>
                <a:gd name="connsiteX9" fmla="*/ 475836 w 481750"/>
                <a:gd name="connsiteY9" fmla="*/ 249334 h 555000"/>
                <a:gd name="connsiteX10" fmla="*/ 381881 w 481750"/>
                <a:gd name="connsiteY10" fmla="*/ 57768 h 555000"/>
                <a:gd name="connsiteX11" fmla="*/ 286555 w 481750"/>
                <a:gd name="connsiteY11" fmla="*/ 11590 h 555000"/>
                <a:gd name="connsiteX12" fmla="*/ 212260 w 481750"/>
                <a:gd name="connsiteY12" fmla="*/ 4504 h 555000"/>
                <a:gd name="connsiteX13" fmla="*/ 157853 w 481750"/>
                <a:gd name="connsiteY13" fmla="*/ 22792 h 555000"/>
                <a:gd name="connsiteX14" fmla="*/ 14978 w 481750"/>
                <a:gd name="connsiteY14" fmla="*/ 218016 h 555000"/>
                <a:gd name="connsiteX15" fmla="*/ 2176 w 481750"/>
                <a:gd name="connsiteY15" fmla="*/ 239733 h 555000"/>
                <a:gd name="connsiteX16" fmla="*/ 6748 w 481750"/>
                <a:gd name="connsiteY16" fmla="*/ 263050 h 555000"/>
                <a:gd name="connsiteX17" fmla="*/ 33037 w 481750"/>
                <a:gd name="connsiteY17" fmla="*/ 265794 h 555000"/>
                <a:gd name="connsiteX18" fmla="*/ 66413 w 481750"/>
                <a:gd name="connsiteY18" fmla="*/ 236533 h 555000"/>
                <a:gd name="connsiteX19" fmla="*/ 155338 w 481750"/>
                <a:gd name="connsiteY19" fmla="*/ 104631 h 555000"/>
                <a:gd name="connsiteX20" fmla="*/ 167911 w 481750"/>
                <a:gd name="connsiteY20" fmla="*/ 93201 h 555000"/>
                <a:gd name="connsiteX21" fmla="*/ 176827 w 481750"/>
                <a:gd name="connsiteY21" fmla="*/ 108060 h 555000"/>
                <a:gd name="connsiteX22" fmla="*/ 175455 w 481750"/>
                <a:gd name="connsiteY22" fmla="*/ 178240 h 555000"/>
                <a:gd name="connsiteX23" fmla="*/ 138651 w 481750"/>
                <a:gd name="connsiteY23" fmla="*/ 272194 h 555000"/>
                <a:gd name="connsiteX24" fmla="*/ 106418 w 481750"/>
                <a:gd name="connsiteY24" fmla="*/ 367521 h 555000"/>
                <a:gd name="connsiteX25" fmla="*/ 140937 w 481750"/>
                <a:gd name="connsiteY25" fmla="*/ 512910 h 555000"/>
                <a:gd name="connsiteX26" fmla="*/ 150538 w 481750"/>
                <a:gd name="connsiteY26" fmla="*/ 533027 h 555000"/>
                <a:gd name="connsiteX27" fmla="*/ 181627 w 481750"/>
                <a:gd name="connsiteY27" fmla="*/ 543085 h 555000"/>
                <a:gd name="connsiteX28" fmla="*/ 197401 w 481750"/>
                <a:gd name="connsiteY28" fmla="*/ 518625 h 555000"/>
                <a:gd name="connsiteX29" fmla="*/ 194886 w 481750"/>
                <a:gd name="connsiteY29" fmla="*/ 487078 h 555000"/>
                <a:gd name="connsiteX30" fmla="*/ 181399 w 481750"/>
                <a:gd name="connsiteY30" fmla="*/ 418270 h 555000"/>
                <a:gd name="connsiteX31" fmla="*/ 219118 w 481750"/>
                <a:gd name="connsiteY31" fmla="*/ 301912 h 555000"/>
                <a:gd name="connsiteX32" fmla="*/ 283812 w 481750"/>
                <a:gd name="connsiteY32" fmla="*/ 306027 h 555000"/>
                <a:gd name="connsiteX33" fmla="*/ 295242 w 481750"/>
                <a:gd name="connsiteY33" fmla="*/ 356548 h 555000"/>
                <a:gd name="connsiteX34" fmla="*/ 268038 w 481750"/>
                <a:gd name="connsiteY34" fmla="*/ 519997 h 555000"/>
                <a:gd name="connsiteX35" fmla="*/ 282211 w 481750"/>
                <a:gd name="connsiteY35" fmla="*/ 553372 h 555000"/>
                <a:gd name="connsiteX36" fmla="*/ 312387 w 481750"/>
                <a:gd name="connsiteY36" fmla="*/ 534627 h 555000"/>
                <a:gd name="connsiteX37" fmla="*/ 383938 w 481750"/>
                <a:gd name="connsiteY37" fmla="*/ 367749 h 555000"/>
                <a:gd name="connsiteX38" fmla="*/ 368165 w 481750"/>
                <a:gd name="connsiteY38" fmla="*/ 263050 h 5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81750" h="555000">
                  <a:moveTo>
                    <a:pt x="368165" y="263050"/>
                  </a:moveTo>
                  <a:cubicBezTo>
                    <a:pt x="339133" y="233332"/>
                    <a:pt x="325417" y="197442"/>
                    <a:pt x="332275" y="154008"/>
                  </a:cubicBezTo>
                  <a:cubicBezTo>
                    <a:pt x="332275" y="142578"/>
                    <a:pt x="332046" y="129777"/>
                    <a:pt x="332275" y="116975"/>
                  </a:cubicBezTo>
                  <a:cubicBezTo>
                    <a:pt x="332503" y="108974"/>
                    <a:pt x="334789" y="102345"/>
                    <a:pt x="343705" y="100287"/>
                  </a:cubicBezTo>
                  <a:cubicBezTo>
                    <a:pt x="352849" y="98458"/>
                    <a:pt x="357421" y="103945"/>
                    <a:pt x="361078" y="111031"/>
                  </a:cubicBezTo>
                  <a:cubicBezTo>
                    <a:pt x="373423" y="134577"/>
                    <a:pt x="386682" y="157666"/>
                    <a:pt x="397426" y="182126"/>
                  </a:cubicBezTo>
                  <a:cubicBezTo>
                    <a:pt x="411142" y="213444"/>
                    <a:pt x="426915" y="243162"/>
                    <a:pt x="452061" y="267165"/>
                  </a:cubicBezTo>
                  <a:cubicBezTo>
                    <a:pt x="459376" y="274252"/>
                    <a:pt x="464634" y="288882"/>
                    <a:pt x="476293" y="281796"/>
                  </a:cubicBezTo>
                  <a:cubicBezTo>
                    <a:pt x="486351" y="275852"/>
                    <a:pt x="479950" y="262593"/>
                    <a:pt x="477207" y="252306"/>
                  </a:cubicBezTo>
                  <a:cubicBezTo>
                    <a:pt x="476979" y="251392"/>
                    <a:pt x="476293" y="250249"/>
                    <a:pt x="475836" y="249334"/>
                  </a:cubicBezTo>
                  <a:cubicBezTo>
                    <a:pt x="446803" y="184412"/>
                    <a:pt x="414571" y="120861"/>
                    <a:pt x="381881" y="57768"/>
                  </a:cubicBezTo>
                  <a:cubicBezTo>
                    <a:pt x="360393" y="16391"/>
                    <a:pt x="324731" y="8161"/>
                    <a:pt x="286555" y="11590"/>
                  </a:cubicBezTo>
                  <a:cubicBezTo>
                    <a:pt x="260266" y="13876"/>
                    <a:pt x="236949" y="14791"/>
                    <a:pt x="212260" y="4504"/>
                  </a:cubicBezTo>
                  <a:cubicBezTo>
                    <a:pt x="188257" y="-5555"/>
                    <a:pt x="170426" y="1532"/>
                    <a:pt x="157853" y="22792"/>
                  </a:cubicBezTo>
                  <a:cubicBezTo>
                    <a:pt x="116705" y="92515"/>
                    <a:pt x="67099" y="156294"/>
                    <a:pt x="14978" y="218016"/>
                  </a:cubicBezTo>
                  <a:cubicBezTo>
                    <a:pt x="9263" y="224646"/>
                    <a:pt x="5605" y="232189"/>
                    <a:pt x="2176" y="239733"/>
                  </a:cubicBezTo>
                  <a:cubicBezTo>
                    <a:pt x="-1938" y="248420"/>
                    <a:pt x="-110" y="256192"/>
                    <a:pt x="6748" y="263050"/>
                  </a:cubicBezTo>
                  <a:cubicBezTo>
                    <a:pt x="14749" y="271051"/>
                    <a:pt x="23893" y="271280"/>
                    <a:pt x="33037" y="265794"/>
                  </a:cubicBezTo>
                  <a:cubicBezTo>
                    <a:pt x="45839" y="258021"/>
                    <a:pt x="56812" y="247963"/>
                    <a:pt x="66413" y="236533"/>
                  </a:cubicBezTo>
                  <a:cubicBezTo>
                    <a:pt x="100703" y="195842"/>
                    <a:pt x="132021" y="152865"/>
                    <a:pt x="155338" y="104631"/>
                  </a:cubicBezTo>
                  <a:cubicBezTo>
                    <a:pt x="158310" y="98687"/>
                    <a:pt x="159910" y="91829"/>
                    <a:pt x="167911" y="93201"/>
                  </a:cubicBezTo>
                  <a:cubicBezTo>
                    <a:pt x="175455" y="94572"/>
                    <a:pt x="177055" y="101430"/>
                    <a:pt x="176827" y="108060"/>
                  </a:cubicBezTo>
                  <a:cubicBezTo>
                    <a:pt x="176370" y="131377"/>
                    <a:pt x="173169" y="154923"/>
                    <a:pt x="175455" y="178240"/>
                  </a:cubicBezTo>
                  <a:cubicBezTo>
                    <a:pt x="179113" y="216645"/>
                    <a:pt x="165625" y="246134"/>
                    <a:pt x="138651" y="272194"/>
                  </a:cubicBezTo>
                  <a:cubicBezTo>
                    <a:pt x="112362" y="298026"/>
                    <a:pt x="98417" y="329802"/>
                    <a:pt x="106418" y="367521"/>
                  </a:cubicBezTo>
                  <a:cubicBezTo>
                    <a:pt x="116705" y="416212"/>
                    <a:pt x="123563" y="465819"/>
                    <a:pt x="140937" y="512910"/>
                  </a:cubicBezTo>
                  <a:cubicBezTo>
                    <a:pt x="143451" y="519768"/>
                    <a:pt x="146194" y="527083"/>
                    <a:pt x="150538" y="533027"/>
                  </a:cubicBezTo>
                  <a:cubicBezTo>
                    <a:pt x="158082" y="543771"/>
                    <a:pt x="169283" y="546286"/>
                    <a:pt x="181627" y="543085"/>
                  </a:cubicBezTo>
                  <a:cubicBezTo>
                    <a:pt x="194658" y="539885"/>
                    <a:pt x="197401" y="529827"/>
                    <a:pt x="197401" y="518625"/>
                  </a:cubicBezTo>
                  <a:cubicBezTo>
                    <a:pt x="197172" y="508110"/>
                    <a:pt x="196715" y="497365"/>
                    <a:pt x="194886" y="487078"/>
                  </a:cubicBezTo>
                  <a:cubicBezTo>
                    <a:pt x="190771" y="463990"/>
                    <a:pt x="185056" y="441358"/>
                    <a:pt x="181399" y="418270"/>
                  </a:cubicBezTo>
                  <a:cubicBezTo>
                    <a:pt x="170655" y="350376"/>
                    <a:pt x="170883" y="350376"/>
                    <a:pt x="219118" y="301912"/>
                  </a:cubicBezTo>
                  <a:cubicBezTo>
                    <a:pt x="247236" y="273795"/>
                    <a:pt x="258894" y="274938"/>
                    <a:pt x="283812" y="306027"/>
                  </a:cubicBezTo>
                  <a:cubicBezTo>
                    <a:pt x="296156" y="321572"/>
                    <a:pt x="299356" y="337574"/>
                    <a:pt x="295242" y="356548"/>
                  </a:cubicBezTo>
                  <a:cubicBezTo>
                    <a:pt x="283354" y="410497"/>
                    <a:pt x="274210" y="465133"/>
                    <a:pt x="268038" y="519997"/>
                  </a:cubicBezTo>
                  <a:cubicBezTo>
                    <a:pt x="265524" y="542857"/>
                    <a:pt x="267581" y="548572"/>
                    <a:pt x="282211" y="553372"/>
                  </a:cubicBezTo>
                  <a:cubicBezTo>
                    <a:pt x="300042" y="559087"/>
                    <a:pt x="306672" y="549029"/>
                    <a:pt x="312387" y="534627"/>
                  </a:cubicBezTo>
                  <a:cubicBezTo>
                    <a:pt x="335018" y="478392"/>
                    <a:pt x="360393" y="423528"/>
                    <a:pt x="383938" y="367749"/>
                  </a:cubicBezTo>
                  <a:cubicBezTo>
                    <a:pt x="400855" y="327744"/>
                    <a:pt x="399026" y="294597"/>
                    <a:pt x="368165" y="263050"/>
                  </a:cubicBezTo>
                  <a:close/>
                </a:path>
              </a:pathLst>
            </a:custGeom>
            <a:solidFill>
              <a:srgbClr val="FFFFFF"/>
            </a:solidFill>
            <a:ln w="2286" cap="flat">
              <a:noFill/>
              <a:prstDash val="solid"/>
              <a:miter/>
            </a:ln>
          </p:spPr>
          <p:txBody>
            <a:bodyPr rtlCol="0" anchor="ctr"/>
            <a:lstStyle/>
            <a:p>
              <a:endParaRPr lang="en-US"/>
            </a:p>
          </p:txBody>
        </p:sp>
        <p:sp>
          <p:nvSpPr>
            <p:cNvPr id="122" name="Freeform 780">
              <a:extLst>
                <a:ext uri="{FF2B5EF4-FFF2-40B4-BE49-F238E27FC236}">
                  <a16:creationId xmlns:a16="http://schemas.microsoft.com/office/drawing/2014/main" id="{D7A955BA-E6A8-BEB5-4CFC-77786A56B5F9}"/>
                </a:ext>
              </a:extLst>
            </p:cNvPr>
            <p:cNvSpPr/>
            <p:nvPr/>
          </p:nvSpPr>
          <p:spPr>
            <a:xfrm>
              <a:off x="6605447" y="838200"/>
              <a:ext cx="1480339" cy="1476555"/>
            </a:xfrm>
            <a:custGeom>
              <a:avLst/>
              <a:gdLst>
                <a:gd name="connsiteX0" fmla="*/ 1437082 w 1480339"/>
                <a:gd name="connsiteY0" fmla="*/ 632841 h 1476555"/>
                <a:gd name="connsiteX1" fmla="*/ 1415822 w 1480339"/>
                <a:gd name="connsiteY1" fmla="*/ 628040 h 1476555"/>
                <a:gd name="connsiteX2" fmla="*/ 1393419 w 1480339"/>
                <a:gd name="connsiteY2" fmla="*/ 583920 h 1476555"/>
                <a:gd name="connsiteX3" fmla="*/ 1361872 w 1480339"/>
                <a:gd name="connsiteY3" fmla="*/ 474421 h 1476555"/>
                <a:gd name="connsiteX4" fmla="*/ 1366901 w 1480339"/>
                <a:gd name="connsiteY4" fmla="*/ 388239 h 1476555"/>
                <a:gd name="connsiteX5" fmla="*/ 1371931 w 1480339"/>
                <a:gd name="connsiteY5" fmla="*/ 380009 h 1476555"/>
                <a:gd name="connsiteX6" fmla="*/ 1366216 w 1480339"/>
                <a:gd name="connsiteY6" fmla="*/ 324231 h 1476555"/>
                <a:gd name="connsiteX7" fmla="*/ 1283462 w 1480339"/>
                <a:gd name="connsiteY7" fmla="*/ 221590 h 1476555"/>
                <a:gd name="connsiteX8" fmla="*/ 1172363 w 1480339"/>
                <a:gd name="connsiteY8" fmla="*/ 210617 h 1476555"/>
                <a:gd name="connsiteX9" fmla="*/ 1125957 w 1480339"/>
                <a:gd name="connsiteY9" fmla="*/ 203302 h 1476555"/>
                <a:gd name="connsiteX10" fmla="*/ 1035889 w 1480339"/>
                <a:gd name="connsiteY10" fmla="*/ 150266 h 1476555"/>
                <a:gd name="connsiteX11" fmla="*/ 1007542 w 1480339"/>
                <a:gd name="connsiteY11" fmla="*/ 91973 h 1476555"/>
                <a:gd name="connsiteX12" fmla="*/ 980110 w 1480339"/>
                <a:gd name="connsiteY12" fmla="*/ 42824 h 1476555"/>
                <a:gd name="connsiteX13" fmla="*/ 790601 w 1480339"/>
                <a:gd name="connsiteY13" fmla="*/ 76 h 1476555"/>
                <a:gd name="connsiteX14" fmla="*/ 746252 w 1480339"/>
                <a:gd name="connsiteY14" fmla="*/ 25222 h 1476555"/>
                <a:gd name="connsiteX15" fmla="*/ 721106 w 1480339"/>
                <a:gd name="connsiteY15" fmla="*/ 70256 h 1476555"/>
                <a:gd name="connsiteX16" fmla="*/ 700075 w 1480339"/>
                <a:gd name="connsiteY16" fmla="*/ 82601 h 1476555"/>
                <a:gd name="connsiteX17" fmla="*/ 538912 w 1480339"/>
                <a:gd name="connsiteY17" fmla="*/ 99517 h 1476555"/>
                <a:gd name="connsiteX18" fmla="*/ 477419 w 1480339"/>
                <a:gd name="connsiteY18" fmla="*/ 84201 h 1476555"/>
                <a:gd name="connsiteX19" fmla="*/ 374092 w 1480339"/>
                <a:gd name="connsiteY19" fmla="*/ 77343 h 1476555"/>
                <a:gd name="connsiteX20" fmla="*/ 239675 w 1480339"/>
                <a:gd name="connsiteY20" fmla="*/ 174041 h 1476555"/>
                <a:gd name="connsiteX21" fmla="*/ 226645 w 1480339"/>
                <a:gd name="connsiteY21" fmla="*/ 210388 h 1476555"/>
                <a:gd name="connsiteX22" fmla="*/ 242875 w 1480339"/>
                <a:gd name="connsiteY22" fmla="*/ 285140 h 1476555"/>
                <a:gd name="connsiteX23" fmla="*/ 231217 w 1480339"/>
                <a:gd name="connsiteY23" fmla="*/ 324002 h 1476555"/>
                <a:gd name="connsiteX24" fmla="*/ 162865 w 1480339"/>
                <a:gd name="connsiteY24" fmla="*/ 407441 h 1476555"/>
                <a:gd name="connsiteX25" fmla="*/ 76912 w 1480339"/>
                <a:gd name="connsiteY25" fmla="*/ 453390 h 1476555"/>
                <a:gd name="connsiteX26" fmla="*/ 57938 w 1480339"/>
                <a:gd name="connsiteY26" fmla="*/ 468249 h 1476555"/>
                <a:gd name="connsiteX27" fmla="*/ 3760 w 1480339"/>
                <a:gd name="connsiteY27" fmla="*/ 703707 h 1476555"/>
                <a:gd name="connsiteX28" fmla="*/ 43307 w 1480339"/>
                <a:gd name="connsiteY28" fmla="*/ 776173 h 1476555"/>
                <a:gd name="connsiteX29" fmla="*/ 105258 w 1480339"/>
                <a:gd name="connsiteY29" fmla="*/ 835838 h 1476555"/>
                <a:gd name="connsiteX30" fmla="*/ 155093 w 1480339"/>
                <a:gd name="connsiteY30" fmla="*/ 989914 h 1476555"/>
                <a:gd name="connsiteX31" fmla="*/ 150978 w 1480339"/>
                <a:gd name="connsiteY31" fmla="*/ 1006373 h 1476555"/>
                <a:gd name="connsiteX32" fmla="*/ 102058 w 1480339"/>
                <a:gd name="connsiteY32" fmla="*/ 1055979 h 1476555"/>
                <a:gd name="connsiteX33" fmla="*/ 93828 w 1480339"/>
                <a:gd name="connsiteY33" fmla="*/ 1101928 h 1476555"/>
                <a:gd name="connsiteX34" fmla="*/ 209728 w 1480339"/>
                <a:gd name="connsiteY34" fmla="*/ 1260348 h 1476555"/>
                <a:gd name="connsiteX35" fmla="*/ 289510 w 1480339"/>
                <a:gd name="connsiteY35" fmla="*/ 1270406 h 1476555"/>
                <a:gd name="connsiteX36" fmla="*/ 301168 w 1480339"/>
                <a:gd name="connsiteY36" fmla="*/ 1265377 h 1476555"/>
                <a:gd name="connsiteX37" fmla="*/ 334087 w 1480339"/>
                <a:gd name="connsiteY37" fmla="*/ 1270406 h 1476555"/>
                <a:gd name="connsiteX38" fmla="*/ 499593 w 1480339"/>
                <a:gd name="connsiteY38" fmla="*/ 1356131 h 1476555"/>
                <a:gd name="connsiteX39" fmla="*/ 532054 w 1480339"/>
                <a:gd name="connsiteY39" fmla="*/ 1395679 h 1476555"/>
                <a:gd name="connsiteX40" fmla="*/ 532054 w 1480339"/>
                <a:gd name="connsiteY40" fmla="*/ 1402080 h 1476555"/>
                <a:gd name="connsiteX41" fmla="*/ 575945 w 1480339"/>
                <a:gd name="connsiteY41" fmla="*/ 1456258 h 1476555"/>
                <a:gd name="connsiteX42" fmla="*/ 650926 w 1480339"/>
                <a:gd name="connsiteY42" fmla="*/ 1470431 h 1476555"/>
                <a:gd name="connsiteX43" fmla="*/ 774599 w 1480339"/>
                <a:gd name="connsiteY43" fmla="*/ 1474089 h 1476555"/>
                <a:gd name="connsiteX44" fmla="*/ 813232 w 1480339"/>
                <a:gd name="connsiteY44" fmla="*/ 1440256 h 1476555"/>
                <a:gd name="connsiteX45" fmla="*/ 824205 w 1480339"/>
                <a:gd name="connsiteY45" fmla="*/ 1403680 h 1476555"/>
                <a:gd name="connsiteX46" fmla="*/ 856666 w 1480339"/>
                <a:gd name="connsiteY46" fmla="*/ 1373048 h 1476555"/>
                <a:gd name="connsiteX47" fmla="*/ 931418 w 1480339"/>
                <a:gd name="connsiteY47" fmla="*/ 1356817 h 1476555"/>
                <a:gd name="connsiteX48" fmla="*/ 1006171 w 1480339"/>
                <a:gd name="connsiteY48" fmla="*/ 1330071 h 1476555"/>
                <a:gd name="connsiteX49" fmla="*/ 1078865 w 1480339"/>
                <a:gd name="connsiteY49" fmla="*/ 1338758 h 1476555"/>
                <a:gd name="connsiteX50" fmla="*/ 1081151 w 1480339"/>
                <a:gd name="connsiteY50" fmla="*/ 1341044 h 1476555"/>
                <a:gd name="connsiteX51" fmla="*/ 1136473 w 1480339"/>
                <a:gd name="connsiteY51" fmla="*/ 1348587 h 1476555"/>
                <a:gd name="connsiteX52" fmla="*/ 1213054 w 1480339"/>
                <a:gd name="connsiteY52" fmla="*/ 1296924 h 1476555"/>
                <a:gd name="connsiteX53" fmla="*/ 1294892 w 1480339"/>
                <a:gd name="connsiteY53" fmla="*/ 1216685 h 1476555"/>
                <a:gd name="connsiteX54" fmla="*/ 1300607 w 1480339"/>
                <a:gd name="connsiteY54" fmla="*/ 1188567 h 1476555"/>
                <a:gd name="connsiteX55" fmla="*/ 1313180 w 1480339"/>
                <a:gd name="connsiteY55" fmla="*/ 1072439 h 1476555"/>
                <a:gd name="connsiteX56" fmla="*/ 1377417 w 1480339"/>
                <a:gd name="connsiteY56" fmla="*/ 948080 h 1476555"/>
                <a:gd name="connsiteX57" fmla="*/ 1405306 w 1480339"/>
                <a:gd name="connsiteY57" fmla="*/ 926363 h 1476555"/>
                <a:gd name="connsiteX58" fmla="*/ 1445540 w 1480339"/>
                <a:gd name="connsiteY58" fmla="*/ 916991 h 1476555"/>
                <a:gd name="connsiteX59" fmla="*/ 1465428 w 1480339"/>
                <a:gd name="connsiteY59" fmla="*/ 891616 h 1476555"/>
                <a:gd name="connsiteX60" fmla="*/ 1480287 w 1480339"/>
                <a:gd name="connsiteY60" fmla="*/ 707593 h 1476555"/>
                <a:gd name="connsiteX61" fmla="*/ 1437082 w 1480339"/>
                <a:gd name="connsiteY61" fmla="*/ 632841 h 1476555"/>
                <a:gd name="connsiteX62" fmla="*/ 1458113 w 1480339"/>
                <a:gd name="connsiteY62" fmla="*/ 739826 h 1476555"/>
                <a:gd name="connsiteX63" fmla="*/ 1457656 w 1480339"/>
                <a:gd name="connsiteY63" fmla="*/ 760171 h 1476555"/>
                <a:gd name="connsiteX64" fmla="*/ 1455827 w 1480339"/>
                <a:gd name="connsiteY64" fmla="*/ 790575 h 1476555"/>
                <a:gd name="connsiteX65" fmla="*/ 1449197 w 1480339"/>
                <a:gd name="connsiteY65" fmla="*/ 861441 h 1476555"/>
                <a:gd name="connsiteX66" fmla="*/ 1407592 w 1480339"/>
                <a:gd name="connsiteY66" fmla="*/ 900760 h 1476555"/>
                <a:gd name="connsiteX67" fmla="*/ 1401191 w 1480339"/>
                <a:gd name="connsiteY67" fmla="*/ 901446 h 1476555"/>
                <a:gd name="connsiteX68" fmla="*/ 1388618 w 1480339"/>
                <a:gd name="connsiteY68" fmla="*/ 903275 h 1476555"/>
                <a:gd name="connsiteX69" fmla="*/ 1382218 w 1480339"/>
                <a:gd name="connsiteY69" fmla="*/ 903960 h 1476555"/>
                <a:gd name="connsiteX70" fmla="*/ 1369187 w 1480339"/>
                <a:gd name="connsiteY70" fmla="*/ 908761 h 1476555"/>
                <a:gd name="connsiteX71" fmla="*/ 1362558 w 1480339"/>
                <a:gd name="connsiteY71" fmla="*/ 919734 h 1476555"/>
                <a:gd name="connsiteX72" fmla="*/ 1362101 w 1480339"/>
                <a:gd name="connsiteY72" fmla="*/ 920877 h 1476555"/>
                <a:gd name="connsiteX73" fmla="*/ 1346556 w 1480339"/>
                <a:gd name="connsiteY73" fmla="*/ 966368 h 1476555"/>
                <a:gd name="connsiteX74" fmla="*/ 1341984 w 1480339"/>
                <a:gd name="connsiteY74" fmla="*/ 977341 h 1476555"/>
                <a:gd name="connsiteX75" fmla="*/ 1326439 w 1480339"/>
                <a:gd name="connsiteY75" fmla="*/ 1009345 h 1476555"/>
                <a:gd name="connsiteX76" fmla="*/ 1320724 w 1480339"/>
                <a:gd name="connsiteY76" fmla="*/ 1019861 h 1476555"/>
                <a:gd name="connsiteX77" fmla="*/ 1308608 w 1480339"/>
                <a:gd name="connsiteY77" fmla="*/ 1040435 h 1476555"/>
                <a:gd name="connsiteX78" fmla="*/ 1275690 w 1480339"/>
                <a:gd name="connsiteY78" fmla="*/ 1090269 h 1476555"/>
                <a:gd name="connsiteX79" fmla="*/ 1267918 w 1480339"/>
                <a:gd name="connsiteY79" fmla="*/ 1112901 h 1476555"/>
                <a:gd name="connsiteX80" fmla="*/ 1268375 w 1480339"/>
                <a:gd name="connsiteY80" fmla="*/ 1116558 h 1476555"/>
                <a:gd name="connsiteX81" fmla="*/ 1272261 w 1480339"/>
                <a:gd name="connsiteY81" fmla="*/ 1148105 h 1476555"/>
                <a:gd name="connsiteX82" fmla="*/ 1275690 w 1480339"/>
                <a:gd name="connsiteY82" fmla="*/ 1179881 h 1476555"/>
                <a:gd name="connsiteX83" fmla="*/ 1275919 w 1480339"/>
                <a:gd name="connsiteY83" fmla="*/ 1182167 h 1476555"/>
                <a:gd name="connsiteX84" fmla="*/ 1276147 w 1480339"/>
                <a:gd name="connsiteY84" fmla="*/ 1190625 h 1476555"/>
                <a:gd name="connsiteX85" fmla="*/ 1275461 w 1480339"/>
                <a:gd name="connsiteY85" fmla="*/ 1196797 h 1476555"/>
                <a:gd name="connsiteX86" fmla="*/ 1274547 w 1480339"/>
                <a:gd name="connsiteY86" fmla="*/ 1200912 h 1476555"/>
                <a:gd name="connsiteX87" fmla="*/ 1273861 w 1480339"/>
                <a:gd name="connsiteY87" fmla="*/ 1202969 h 1476555"/>
                <a:gd name="connsiteX88" fmla="*/ 1272032 w 1480339"/>
                <a:gd name="connsiteY88" fmla="*/ 1206855 h 1476555"/>
                <a:gd name="connsiteX89" fmla="*/ 1268146 w 1480339"/>
                <a:gd name="connsiteY89" fmla="*/ 1212799 h 1476555"/>
                <a:gd name="connsiteX90" fmla="*/ 1131672 w 1480339"/>
                <a:gd name="connsiteY90" fmla="*/ 1325956 h 1476555"/>
                <a:gd name="connsiteX91" fmla="*/ 1117956 w 1480339"/>
                <a:gd name="connsiteY91" fmla="*/ 1330528 h 1476555"/>
                <a:gd name="connsiteX92" fmla="*/ 1096468 w 1480339"/>
                <a:gd name="connsiteY92" fmla="*/ 1322527 h 1476555"/>
                <a:gd name="connsiteX93" fmla="*/ 1061035 w 1480339"/>
                <a:gd name="connsiteY93" fmla="*/ 1290294 h 1476555"/>
                <a:gd name="connsiteX94" fmla="*/ 1057834 w 1480339"/>
                <a:gd name="connsiteY94" fmla="*/ 1287551 h 1476555"/>
                <a:gd name="connsiteX95" fmla="*/ 1056234 w 1480339"/>
                <a:gd name="connsiteY95" fmla="*/ 1286180 h 1476555"/>
                <a:gd name="connsiteX96" fmla="*/ 1053034 w 1480339"/>
                <a:gd name="connsiteY96" fmla="*/ 1284122 h 1476555"/>
                <a:gd name="connsiteX97" fmla="*/ 1051433 w 1480339"/>
                <a:gd name="connsiteY97" fmla="*/ 1283208 h 1476555"/>
                <a:gd name="connsiteX98" fmla="*/ 1048004 w 1480339"/>
                <a:gd name="connsiteY98" fmla="*/ 1282065 h 1476555"/>
                <a:gd name="connsiteX99" fmla="*/ 1044575 w 1480339"/>
                <a:gd name="connsiteY99" fmla="*/ 1281608 h 1476555"/>
                <a:gd name="connsiteX100" fmla="*/ 1040918 w 1480339"/>
                <a:gd name="connsiteY100" fmla="*/ 1282065 h 1476555"/>
                <a:gd name="connsiteX101" fmla="*/ 1033145 w 1480339"/>
                <a:gd name="connsiteY101" fmla="*/ 1286408 h 1476555"/>
                <a:gd name="connsiteX102" fmla="*/ 1023773 w 1480339"/>
                <a:gd name="connsiteY102" fmla="*/ 1293723 h 1476555"/>
                <a:gd name="connsiteX103" fmla="*/ 997027 w 1480339"/>
                <a:gd name="connsiteY103" fmla="*/ 1309497 h 1476555"/>
                <a:gd name="connsiteX104" fmla="*/ 988568 w 1480339"/>
                <a:gd name="connsiteY104" fmla="*/ 1313612 h 1476555"/>
                <a:gd name="connsiteX105" fmla="*/ 979196 w 1480339"/>
                <a:gd name="connsiteY105" fmla="*/ 1317726 h 1476555"/>
                <a:gd name="connsiteX106" fmla="*/ 966851 w 1480339"/>
                <a:gd name="connsiteY106" fmla="*/ 1322527 h 1476555"/>
                <a:gd name="connsiteX107" fmla="*/ 960451 w 1480339"/>
                <a:gd name="connsiteY107" fmla="*/ 1324813 h 1476555"/>
                <a:gd name="connsiteX108" fmla="*/ 915188 w 1480339"/>
                <a:gd name="connsiteY108" fmla="*/ 1338072 h 1476555"/>
                <a:gd name="connsiteX109" fmla="*/ 889585 w 1480339"/>
                <a:gd name="connsiteY109" fmla="*/ 1344015 h 1476555"/>
                <a:gd name="connsiteX110" fmla="*/ 877012 w 1480339"/>
                <a:gd name="connsiteY110" fmla="*/ 1346530 h 1476555"/>
                <a:gd name="connsiteX111" fmla="*/ 863981 w 1480339"/>
                <a:gd name="connsiteY111" fmla="*/ 1349045 h 1476555"/>
                <a:gd name="connsiteX112" fmla="*/ 848665 w 1480339"/>
                <a:gd name="connsiteY112" fmla="*/ 1352016 h 1476555"/>
                <a:gd name="connsiteX113" fmla="*/ 846608 w 1480339"/>
                <a:gd name="connsiteY113" fmla="*/ 1352474 h 1476555"/>
                <a:gd name="connsiteX114" fmla="*/ 842036 w 1480339"/>
                <a:gd name="connsiteY114" fmla="*/ 1353388 h 1476555"/>
                <a:gd name="connsiteX115" fmla="*/ 833578 w 1480339"/>
                <a:gd name="connsiteY115" fmla="*/ 1355217 h 1476555"/>
                <a:gd name="connsiteX116" fmla="*/ 832206 w 1480339"/>
                <a:gd name="connsiteY116" fmla="*/ 1355674 h 1476555"/>
                <a:gd name="connsiteX117" fmla="*/ 828548 w 1480339"/>
                <a:gd name="connsiteY117" fmla="*/ 1356588 h 1476555"/>
                <a:gd name="connsiteX118" fmla="*/ 822605 w 1480339"/>
                <a:gd name="connsiteY118" fmla="*/ 1358874 h 1476555"/>
                <a:gd name="connsiteX119" fmla="*/ 820776 w 1480339"/>
                <a:gd name="connsiteY119" fmla="*/ 1359789 h 1476555"/>
                <a:gd name="connsiteX120" fmla="*/ 818947 w 1480339"/>
                <a:gd name="connsiteY120" fmla="*/ 1360932 h 1476555"/>
                <a:gd name="connsiteX121" fmla="*/ 815518 w 1480339"/>
                <a:gd name="connsiteY121" fmla="*/ 1363446 h 1476555"/>
                <a:gd name="connsiteX122" fmla="*/ 802259 w 1480339"/>
                <a:gd name="connsiteY122" fmla="*/ 1405509 h 1476555"/>
                <a:gd name="connsiteX123" fmla="*/ 758140 w 1480339"/>
                <a:gd name="connsiteY123" fmla="*/ 1453515 h 1476555"/>
                <a:gd name="connsiteX124" fmla="*/ 738937 w 1480339"/>
                <a:gd name="connsiteY124" fmla="*/ 1453515 h 1476555"/>
                <a:gd name="connsiteX125" fmla="*/ 719735 w 1480339"/>
                <a:gd name="connsiteY125" fmla="*/ 1452829 h 1476555"/>
                <a:gd name="connsiteX126" fmla="*/ 681559 w 1480339"/>
                <a:gd name="connsiteY126" fmla="*/ 1449857 h 1476555"/>
                <a:gd name="connsiteX127" fmla="*/ 587147 w 1480339"/>
                <a:gd name="connsiteY127" fmla="*/ 1435913 h 1476555"/>
                <a:gd name="connsiteX128" fmla="*/ 566801 w 1480339"/>
                <a:gd name="connsiteY128" fmla="*/ 1429740 h 1476555"/>
                <a:gd name="connsiteX129" fmla="*/ 563601 w 1480339"/>
                <a:gd name="connsiteY129" fmla="*/ 1427912 h 1476555"/>
                <a:gd name="connsiteX130" fmla="*/ 560858 w 1480339"/>
                <a:gd name="connsiteY130" fmla="*/ 1425854 h 1476555"/>
                <a:gd name="connsiteX131" fmla="*/ 554686 w 1480339"/>
                <a:gd name="connsiteY131" fmla="*/ 1416482 h 1476555"/>
                <a:gd name="connsiteX132" fmla="*/ 552628 w 1480339"/>
                <a:gd name="connsiteY132" fmla="*/ 1402766 h 1476555"/>
                <a:gd name="connsiteX133" fmla="*/ 553314 w 1480339"/>
                <a:gd name="connsiteY133" fmla="*/ 1389735 h 1476555"/>
                <a:gd name="connsiteX134" fmla="*/ 554000 w 1480339"/>
                <a:gd name="connsiteY134" fmla="*/ 1355445 h 1476555"/>
                <a:gd name="connsiteX135" fmla="*/ 534797 w 1480339"/>
                <a:gd name="connsiteY135" fmla="*/ 1340129 h 1476555"/>
                <a:gd name="connsiteX136" fmla="*/ 529082 w 1480339"/>
                <a:gd name="connsiteY136" fmla="*/ 1338300 h 1476555"/>
                <a:gd name="connsiteX137" fmla="*/ 510337 w 1480339"/>
                <a:gd name="connsiteY137" fmla="*/ 1333271 h 1476555"/>
                <a:gd name="connsiteX138" fmla="*/ 487249 w 1480339"/>
                <a:gd name="connsiteY138" fmla="*/ 1326642 h 1476555"/>
                <a:gd name="connsiteX139" fmla="*/ 481534 w 1480339"/>
                <a:gd name="connsiteY139" fmla="*/ 1324813 h 1476555"/>
                <a:gd name="connsiteX140" fmla="*/ 343688 w 1480339"/>
                <a:gd name="connsiteY140" fmla="*/ 1244346 h 1476555"/>
                <a:gd name="connsiteX141" fmla="*/ 328829 w 1480339"/>
                <a:gd name="connsiteY141" fmla="*/ 1230630 h 1476555"/>
                <a:gd name="connsiteX142" fmla="*/ 324028 w 1480339"/>
                <a:gd name="connsiteY142" fmla="*/ 1229030 h 1476555"/>
                <a:gd name="connsiteX143" fmla="*/ 311684 w 1480339"/>
                <a:gd name="connsiteY143" fmla="*/ 1233602 h 1476555"/>
                <a:gd name="connsiteX144" fmla="*/ 300482 w 1480339"/>
                <a:gd name="connsiteY144" fmla="*/ 1240917 h 1476555"/>
                <a:gd name="connsiteX145" fmla="*/ 296825 w 1480339"/>
                <a:gd name="connsiteY145" fmla="*/ 1243203 h 1476555"/>
                <a:gd name="connsiteX146" fmla="*/ 275794 w 1480339"/>
                <a:gd name="connsiteY146" fmla="*/ 1255319 h 1476555"/>
                <a:gd name="connsiteX147" fmla="*/ 273279 w 1480339"/>
                <a:gd name="connsiteY147" fmla="*/ 1256462 h 1476555"/>
                <a:gd name="connsiteX148" fmla="*/ 249047 w 1480339"/>
                <a:gd name="connsiteY148" fmla="*/ 1258062 h 1476555"/>
                <a:gd name="connsiteX149" fmla="*/ 247676 w 1480339"/>
                <a:gd name="connsiteY149" fmla="*/ 1257605 h 1476555"/>
                <a:gd name="connsiteX150" fmla="*/ 238532 w 1480339"/>
                <a:gd name="connsiteY150" fmla="*/ 1252575 h 1476555"/>
                <a:gd name="connsiteX151" fmla="*/ 232588 w 1480339"/>
                <a:gd name="connsiteY151" fmla="*/ 1248232 h 1476555"/>
                <a:gd name="connsiteX152" fmla="*/ 231674 w 1480339"/>
                <a:gd name="connsiteY152" fmla="*/ 1247318 h 1476555"/>
                <a:gd name="connsiteX153" fmla="*/ 217958 w 1480339"/>
                <a:gd name="connsiteY153" fmla="*/ 1235202 h 1476555"/>
                <a:gd name="connsiteX154" fmla="*/ 168352 w 1480339"/>
                <a:gd name="connsiteY154" fmla="*/ 1178738 h 1476555"/>
                <a:gd name="connsiteX155" fmla="*/ 161951 w 1480339"/>
                <a:gd name="connsiteY155" fmla="*/ 1170051 h 1476555"/>
                <a:gd name="connsiteX156" fmla="*/ 138405 w 1480339"/>
                <a:gd name="connsiteY156" fmla="*/ 1134161 h 1476555"/>
                <a:gd name="connsiteX157" fmla="*/ 132919 w 1480339"/>
                <a:gd name="connsiteY157" fmla="*/ 1124788 h 1476555"/>
                <a:gd name="connsiteX158" fmla="*/ 117374 w 1480339"/>
                <a:gd name="connsiteY158" fmla="*/ 1096213 h 1476555"/>
                <a:gd name="connsiteX159" fmla="*/ 116459 w 1480339"/>
                <a:gd name="connsiteY159" fmla="*/ 1074496 h 1476555"/>
                <a:gd name="connsiteX160" fmla="*/ 121031 w 1480339"/>
                <a:gd name="connsiteY160" fmla="*/ 1067638 h 1476555"/>
                <a:gd name="connsiteX161" fmla="*/ 132690 w 1480339"/>
                <a:gd name="connsiteY161" fmla="*/ 1054379 h 1476555"/>
                <a:gd name="connsiteX162" fmla="*/ 151664 w 1480339"/>
                <a:gd name="connsiteY162" fmla="*/ 1036320 h 1476555"/>
                <a:gd name="connsiteX163" fmla="*/ 164923 w 1480339"/>
                <a:gd name="connsiteY163" fmla="*/ 1024890 h 1476555"/>
                <a:gd name="connsiteX164" fmla="*/ 171781 w 1480339"/>
                <a:gd name="connsiteY164" fmla="*/ 1019403 h 1476555"/>
                <a:gd name="connsiteX165" fmla="*/ 181610 w 1480339"/>
                <a:gd name="connsiteY165" fmla="*/ 1010488 h 1476555"/>
                <a:gd name="connsiteX166" fmla="*/ 184354 w 1480339"/>
                <a:gd name="connsiteY166" fmla="*/ 1006602 h 1476555"/>
                <a:gd name="connsiteX167" fmla="*/ 185725 w 1480339"/>
                <a:gd name="connsiteY167" fmla="*/ 1002716 h 1476555"/>
                <a:gd name="connsiteX168" fmla="*/ 185268 w 1480339"/>
                <a:gd name="connsiteY168" fmla="*/ 994029 h 1476555"/>
                <a:gd name="connsiteX169" fmla="*/ 182753 w 1480339"/>
                <a:gd name="connsiteY169" fmla="*/ 985342 h 1476555"/>
                <a:gd name="connsiteX170" fmla="*/ 181610 w 1480339"/>
                <a:gd name="connsiteY170" fmla="*/ 981684 h 1476555"/>
                <a:gd name="connsiteX171" fmla="*/ 177724 w 1480339"/>
                <a:gd name="connsiteY171" fmla="*/ 970940 h 1476555"/>
                <a:gd name="connsiteX172" fmla="*/ 175895 w 1480339"/>
                <a:gd name="connsiteY172" fmla="*/ 966140 h 1476555"/>
                <a:gd name="connsiteX173" fmla="*/ 173609 w 1480339"/>
                <a:gd name="connsiteY173" fmla="*/ 960196 h 1476555"/>
                <a:gd name="connsiteX174" fmla="*/ 171781 w 1480339"/>
                <a:gd name="connsiteY174" fmla="*/ 955395 h 1476555"/>
                <a:gd name="connsiteX175" fmla="*/ 169495 w 1480339"/>
                <a:gd name="connsiteY175" fmla="*/ 949452 h 1476555"/>
                <a:gd name="connsiteX176" fmla="*/ 168809 w 1480339"/>
                <a:gd name="connsiteY176" fmla="*/ 947623 h 1476555"/>
                <a:gd name="connsiteX177" fmla="*/ 123089 w 1480339"/>
                <a:gd name="connsiteY177" fmla="*/ 806805 h 1476555"/>
                <a:gd name="connsiteX178" fmla="*/ 107087 w 1480339"/>
                <a:gd name="connsiteY178" fmla="*/ 785088 h 1476555"/>
                <a:gd name="connsiteX179" fmla="*/ 51080 w 1480339"/>
                <a:gd name="connsiteY179" fmla="*/ 755142 h 1476555"/>
                <a:gd name="connsiteX180" fmla="*/ 25934 w 1480339"/>
                <a:gd name="connsiteY180" fmla="*/ 715823 h 1476555"/>
                <a:gd name="connsiteX181" fmla="*/ 26620 w 1480339"/>
                <a:gd name="connsiteY181" fmla="*/ 699821 h 1476555"/>
                <a:gd name="connsiteX182" fmla="*/ 65024 w 1480339"/>
                <a:gd name="connsiteY182" fmla="*/ 516026 h 1476555"/>
                <a:gd name="connsiteX183" fmla="*/ 109830 w 1480339"/>
                <a:gd name="connsiteY183" fmla="*/ 479222 h 1476555"/>
                <a:gd name="connsiteX184" fmla="*/ 154407 w 1480339"/>
                <a:gd name="connsiteY184" fmla="*/ 465048 h 1476555"/>
                <a:gd name="connsiteX185" fmla="*/ 253162 w 1480339"/>
                <a:gd name="connsiteY185" fmla="*/ 333146 h 1476555"/>
                <a:gd name="connsiteX186" fmla="*/ 271450 w 1480339"/>
                <a:gd name="connsiteY186" fmla="*/ 315316 h 1476555"/>
                <a:gd name="connsiteX187" fmla="*/ 248133 w 1480339"/>
                <a:gd name="connsiteY187" fmla="*/ 204902 h 1476555"/>
                <a:gd name="connsiteX188" fmla="*/ 256820 w 1480339"/>
                <a:gd name="connsiteY188" fmla="*/ 189586 h 1476555"/>
                <a:gd name="connsiteX189" fmla="*/ 388951 w 1480339"/>
                <a:gd name="connsiteY189" fmla="*/ 94945 h 1476555"/>
                <a:gd name="connsiteX190" fmla="*/ 461417 w 1480339"/>
                <a:gd name="connsiteY190" fmla="*/ 99517 h 1476555"/>
                <a:gd name="connsiteX191" fmla="*/ 475590 w 1480339"/>
                <a:gd name="connsiteY191" fmla="*/ 112319 h 1476555"/>
                <a:gd name="connsiteX192" fmla="*/ 528397 w 1480339"/>
                <a:gd name="connsiteY192" fmla="*/ 125806 h 1476555"/>
                <a:gd name="connsiteX193" fmla="*/ 660299 w 1480339"/>
                <a:gd name="connsiteY193" fmla="*/ 103860 h 1476555"/>
                <a:gd name="connsiteX194" fmla="*/ 722249 w 1480339"/>
                <a:gd name="connsiteY194" fmla="*/ 101803 h 1476555"/>
                <a:gd name="connsiteX195" fmla="*/ 792887 w 1480339"/>
                <a:gd name="connsiteY195" fmla="*/ 23622 h 1476555"/>
                <a:gd name="connsiteX196" fmla="*/ 967080 w 1480339"/>
                <a:gd name="connsiteY196" fmla="*/ 58598 h 1476555"/>
                <a:gd name="connsiteX197" fmla="*/ 985368 w 1480339"/>
                <a:gd name="connsiteY197" fmla="*/ 120548 h 1476555"/>
                <a:gd name="connsiteX198" fmla="*/ 1010743 w 1480339"/>
                <a:gd name="connsiteY198" fmla="*/ 162154 h 1476555"/>
                <a:gd name="connsiteX199" fmla="*/ 1125271 w 1480339"/>
                <a:gd name="connsiteY199" fmla="*/ 229819 h 1476555"/>
                <a:gd name="connsiteX200" fmla="*/ 1191337 w 1480339"/>
                <a:gd name="connsiteY200" fmla="*/ 224790 h 1476555"/>
                <a:gd name="connsiteX201" fmla="*/ 1261517 w 1480339"/>
                <a:gd name="connsiteY201" fmla="*/ 229591 h 1476555"/>
                <a:gd name="connsiteX202" fmla="*/ 1358672 w 1480339"/>
                <a:gd name="connsiteY202" fmla="*/ 350748 h 1476555"/>
                <a:gd name="connsiteX203" fmla="*/ 1355700 w 1480339"/>
                <a:gd name="connsiteY203" fmla="*/ 368579 h 1476555"/>
                <a:gd name="connsiteX204" fmla="*/ 1325753 w 1480339"/>
                <a:gd name="connsiteY204" fmla="*/ 412928 h 1476555"/>
                <a:gd name="connsiteX205" fmla="*/ 1326668 w 1480339"/>
                <a:gd name="connsiteY205" fmla="*/ 452933 h 1476555"/>
                <a:gd name="connsiteX206" fmla="*/ 1357072 w 1480339"/>
                <a:gd name="connsiteY206" fmla="*/ 521284 h 1476555"/>
                <a:gd name="connsiteX207" fmla="*/ 1357300 w 1480339"/>
                <a:gd name="connsiteY207" fmla="*/ 521970 h 1476555"/>
                <a:gd name="connsiteX208" fmla="*/ 1359586 w 1480339"/>
                <a:gd name="connsiteY208" fmla="*/ 529056 h 1476555"/>
                <a:gd name="connsiteX209" fmla="*/ 1360043 w 1480339"/>
                <a:gd name="connsiteY209" fmla="*/ 530428 h 1476555"/>
                <a:gd name="connsiteX210" fmla="*/ 1362101 w 1480339"/>
                <a:gd name="connsiteY210" fmla="*/ 537286 h 1476555"/>
                <a:gd name="connsiteX211" fmla="*/ 1362558 w 1480339"/>
                <a:gd name="connsiteY211" fmla="*/ 538886 h 1476555"/>
                <a:gd name="connsiteX212" fmla="*/ 1364387 w 1480339"/>
                <a:gd name="connsiteY212" fmla="*/ 545287 h 1476555"/>
                <a:gd name="connsiteX213" fmla="*/ 1364844 w 1480339"/>
                <a:gd name="connsiteY213" fmla="*/ 547573 h 1476555"/>
                <a:gd name="connsiteX214" fmla="*/ 1366444 w 1480339"/>
                <a:gd name="connsiteY214" fmla="*/ 553745 h 1476555"/>
                <a:gd name="connsiteX215" fmla="*/ 1367130 w 1480339"/>
                <a:gd name="connsiteY215" fmla="*/ 556488 h 1476555"/>
                <a:gd name="connsiteX216" fmla="*/ 1368502 w 1480339"/>
                <a:gd name="connsiteY216" fmla="*/ 561975 h 1476555"/>
                <a:gd name="connsiteX217" fmla="*/ 1369187 w 1480339"/>
                <a:gd name="connsiteY217" fmla="*/ 565632 h 1476555"/>
                <a:gd name="connsiteX218" fmla="*/ 1370102 w 1480339"/>
                <a:gd name="connsiteY218" fmla="*/ 570433 h 1476555"/>
                <a:gd name="connsiteX219" fmla="*/ 1371016 w 1480339"/>
                <a:gd name="connsiteY219" fmla="*/ 575234 h 1476555"/>
                <a:gd name="connsiteX220" fmla="*/ 1371702 w 1480339"/>
                <a:gd name="connsiteY220" fmla="*/ 578891 h 1476555"/>
                <a:gd name="connsiteX221" fmla="*/ 1373074 w 1480339"/>
                <a:gd name="connsiteY221" fmla="*/ 587578 h 1476555"/>
                <a:gd name="connsiteX222" fmla="*/ 1376731 w 1480339"/>
                <a:gd name="connsiteY222" fmla="*/ 607923 h 1476555"/>
                <a:gd name="connsiteX223" fmla="*/ 1380846 w 1480339"/>
                <a:gd name="connsiteY223" fmla="*/ 628269 h 1476555"/>
                <a:gd name="connsiteX224" fmla="*/ 1381760 w 1480339"/>
                <a:gd name="connsiteY224" fmla="*/ 631926 h 1476555"/>
                <a:gd name="connsiteX225" fmla="*/ 1383361 w 1480339"/>
                <a:gd name="connsiteY225" fmla="*/ 636270 h 1476555"/>
                <a:gd name="connsiteX226" fmla="*/ 1388161 w 1480339"/>
                <a:gd name="connsiteY226" fmla="*/ 641070 h 1476555"/>
                <a:gd name="connsiteX227" fmla="*/ 1391133 w 1480339"/>
                <a:gd name="connsiteY227" fmla="*/ 641985 h 1476555"/>
                <a:gd name="connsiteX228" fmla="*/ 1399591 w 1480339"/>
                <a:gd name="connsiteY228" fmla="*/ 642671 h 1476555"/>
                <a:gd name="connsiteX229" fmla="*/ 1439596 w 1480339"/>
                <a:gd name="connsiteY229" fmla="*/ 652043 h 1476555"/>
                <a:gd name="connsiteX230" fmla="*/ 1444168 w 1480339"/>
                <a:gd name="connsiteY230" fmla="*/ 655015 h 1476555"/>
                <a:gd name="connsiteX231" fmla="*/ 1449197 w 1480339"/>
                <a:gd name="connsiteY231" fmla="*/ 660044 h 1476555"/>
                <a:gd name="connsiteX232" fmla="*/ 1455141 w 1480339"/>
                <a:gd name="connsiteY232" fmla="*/ 674446 h 1476555"/>
                <a:gd name="connsiteX233" fmla="*/ 1455598 w 1480339"/>
                <a:gd name="connsiteY233" fmla="*/ 676732 h 1476555"/>
                <a:gd name="connsiteX234" fmla="*/ 1456284 w 1480339"/>
                <a:gd name="connsiteY234" fmla="*/ 683819 h 1476555"/>
                <a:gd name="connsiteX235" fmla="*/ 1456970 w 1480339"/>
                <a:gd name="connsiteY235" fmla="*/ 699135 h 1476555"/>
                <a:gd name="connsiteX236" fmla="*/ 1458113 w 1480339"/>
                <a:gd name="connsiteY236" fmla="*/ 739826 h 147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80339" h="1476555">
                  <a:moveTo>
                    <a:pt x="1437082" y="632841"/>
                  </a:moveTo>
                  <a:cubicBezTo>
                    <a:pt x="1431138" y="631012"/>
                    <a:pt x="1421537" y="630555"/>
                    <a:pt x="1415822" y="628040"/>
                  </a:cubicBezTo>
                  <a:cubicBezTo>
                    <a:pt x="1398905" y="620268"/>
                    <a:pt x="1395705" y="603351"/>
                    <a:pt x="1393419" y="583920"/>
                  </a:cubicBezTo>
                  <a:cubicBezTo>
                    <a:pt x="1388847" y="545744"/>
                    <a:pt x="1381303" y="506654"/>
                    <a:pt x="1361872" y="474421"/>
                  </a:cubicBezTo>
                  <a:cubicBezTo>
                    <a:pt x="1341984" y="441503"/>
                    <a:pt x="1344956" y="415899"/>
                    <a:pt x="1366901" y="388239"/>
                  </a:cubicBezTo>
                  <a:cubicBezTo>
                    <a:pt x="1368959" y="385724"/>
                    <a:pt x="1370102" y="382524"/>
                    <a:pt x="1371931" y="380009"/>
                  </a:cubicBezTo>
                  <a:cubicBezTo>
                    <a:pt x="1384504" y="362636"/>
                    <a:pt x="1376045" y="343433"/>
                    <a:pt x="1366216" y="324231"/>
                  </a:cubicBezTo>
                  <a:cubicBezTo>
                    <a:pt x="1345184" y="282854"/>
                    <a:pt x="1316381" y="251079"/>
                    <a:pt x="1283462" y="221590"/>
                  </a:cubicBezTo>
                  <a:cubicBezTo>
                    <a:pt x="1235228" y="178384"/>
                    <a:pt x="1233628" y="185928"/>
                    <a:pt x="1172363" y="210617"/>
                  </a:cubicBezTo>
                  <a:cubicBezTo>
                    <a:pt x="1153389" y="218161"/>
                    <a:pt x="1140587" y="215189"/>
                    <a:pt x="1125957" y="203302"/>
                  </a:cubicBezTo>
                  <a:cubicBezTo>
                    <a:pt x="1097839" y="180442"/>
                    <a:pt x="1067664" y="167640"/>
                    <a:pt x="1035889" y="150266"/>
                  </a:cubicBezTo>
                  <a:cubicBezTo>
                    <a:pt x="1013257" y="137922"/>
                    <a:pt x="1005942" y="120320"/>
                    <a:pt x="1007542" y="91973"/>
                  </a:cubicBezTo>
                  <a:cubicBezTo>
                    <a:pt x="1008914" y="57226"/>
                    <a:pt x="1002056" y="52883"/>
                    <a:pt x="980110" y="42824"/>
                  </a:cubicBezTo>
                  <a:cubicBezTo>
                    <a:pt x="919760" y="14706"/>
                    <a:pt x="855295" y="4648"/>
                    <a:pt x="790601" y="76"/>
                  </a:cubicBezTo>
                  <a:cubicBezTo>
                    <a:pt x="774370" y="-1067"/>
                    <a:pt x="754939" y="10820"/>
                    <a:pt x="746252" y="25222"/>
                  </a:cubicBezTo>
                  <a:cubicBezTo>
                    <a:pt x="736880" y="40767"/>
                    <a:pt x="730936" y="55169"/>
                    <a:pt x="721106" y="70256"/>
                  </a:cubicBezTo>
                  <a:cubicBezTo>
                    <a:pt x="715391" y="79172"/>
                    <a:pt x="711277" y="83286"/>
                    <a:pt x="700075" y="82601"/>
                  </a:cubicBezTo>
                  <a:cubicBezTo>
                    <a:pt x="645440" y="79172"/>
                    <a:pt x="591719" y="87401"/>
                    <a:pt x="538912" y="99517"/>
                  </a:cubicBezTo>
                  <a:cubicBezTo>
                    <a:pt x="514681" y="105003"/>
                    <a:pt x="496393" y="99746"/>
                    <a:pt x="477419" y="84201"/>
                  </a:cubicBezTo>
                  <a:cubicBezTo>
                    <a:pt x="435585" y="50139"/>
                    <a:pt x="421640" y="50825"/>
                    <a:pt x="374092" y="77343"/>
                  </a:cubicBezTo>
                  <a:cubicBezTo>
                    <a:pt x="325400" y="104546"/>
                    <a:pt x="285852" y="143637"/>
                    <a:pt x="239675" y="174041"/>
                  </a:cubicBezTo>
                  <a:cubicBezTo>
                    <a:pt x="227102" y="182270"/>
                    <a:pt x="223216" y="195072"/>
                    <a:pt x="226645" y="210388"/>
                  </a:cubicBezTo>
                  <a:cubicBezTo>
                    <a:pt x="232588" y="235077"/>
                    <a:pt x="236246" y="260452"/>
                    <a:pt x="242875" y="285140"/>
                  </a:cubicBezTo>
                  <a:cubicBezTo>
                    <a:pt x="247219" y="301371"/>
                    <a:pt x="244704" y="313030"/>
                    <a:pt x="231217" y="324002"/>
                  </a:cubicBezTo>
                  <a:cubicBezTo>
                    <a:pt x="202870" y="347091"/>
                    <a:pt x="179096" y="375894"/>
                    <a:pt x="162865" y="407441"/>
                  </a:cubicBezTo>
                  <a:cubicBezTo>
                    <a:pt x="143206" y="445389"/>
                    <a:pt x="121489" y="466877"/>
                    <a:pt x="76912" y="453390"/>
                  </a:cubicBezTo>
                  <a:cubicBezTo>
                    <a:pt x="66625" y="450189"/>
                    <a:pt x="63653" y="456590"/>
                    <a:pt x="57938" y="468249"/>
                  </a:cubicBezTo>
                  <a:cubicBezTo>
                    <a:pt x="45136" y="493623"/>
                    <a:pt x="18390" y="630783"/>
                    <a:pt x="3760" y="703707"/>
                  </a:cubicBezTo>
                  <a:cubicBezTo>
                    <a:pt x="-5384" y="748741"/>
                    <a:pt x="102" y="756513"/>
                    <a:pt x="43307" y="776173"/>
                  </a:cubicBezTo>
                  <a:cubicBezTo>
                    <a:pt x="71197" y="788746"/>
                    <a:pt x="97028" y="806120"/>
                    <a:pt x="105258" y="835838"/>
                  </a:cubicBezTo>
                  <a:cubicBezTo>
                    <a:pt x="119660" y="887958"/>
                    <a:pt x="143206" y="937107"/>
                    <a:pt x="155093" y="989914"/>
                  </a:cubicBezTo>
                  <a:cubicBezTo>
                    <a:pt x="156693" y="997001"/>
                    <a:pt x="157379" y="1002944"/>
                    <a:pt x="150978" y="1006373"/>
                  </a:cubicBezTo>
                  <a:cubicBezTo>
                    <a:pt x="129490" y="1017803"/>
                    <a:pt x="120117" y="1041349"/>
                    <a:pt x="102058" y="1055979"/>
                  </a:cubicBezTo>
                  <a:cubicBezTo>
                    <a:pt x="85827" y="1069238"/>
                    <a:pt x="86056" y="1085697"/>
                    <a:pt x="93828" y="1101928"/>
                  </a:cubicBezTo>
                  <a:cubicBezTo>
                    <a:pt x="122403" y="1162050"/>
                    <a:pt x="159665" y="1216457"/>
                    <a:pt x="209728" y="1260348"/>
                  </a:cubicBezTo>
                  <a:cubicBezTo>
                    <a:pt x="244933" y="1291209"/>
                    <a:pt x="245618" y="1290294"/>
                    <a:pt x="289510" y="1270406"/>
                  </a:cubicBezTo>
                  <a:cubicBezTo>
                    <a:pt x="293396" y="1268577"/>
                    <a:pt x="297739" y="1267663"/>
                    <a:pt x="301168" y="1265377"/>
                  </a:cubicBezTo>
                  <a:cubicBezTo>
                    <a:pt x="313741" y="1257376"/>
                    <a:pt x="322199" y="1259205"/>
                    <a:pt x="334087" y="1270406"/>
                  </a:cubicBezTo>
                  <a:cubicBezTo>
                    <a:pt x="380950" y="1314297"/>
                    <a:pt x="439014" y="1338529"/>
                    <a:pt x="499593" y="1356131"/>
                  </a:cubicBezTo>
                  <a:cubicBezTo>
                    <a:pt x="530454" y="1365047"/>
                    <a:pt x="531140" y="1362989"/>
                    <a:pt x="532054" y="1395679"/>
                  </a:cubicBezTo>
                  <a:cubicBezTo>
                    <a:pt x="532054" y="1397736"/>
                    <a:pt x="532054" y="1400022"/>
                    <a:pt x="532054" y="1402080"/>
                  </a:cubicBezTo>
                  <a:cubicBezTo>
                    <a:pt x="532969" y="1443456"/>
                    <a:pt x="534797" y="1446200"/>
                    <a:pt x="575945" y="1456258"/>
                  </a:cubicBezTo>
                  <a:cubicBezTo>
                    <a:pt x="600634" y="1462202"/>
                    <a:pt x="625780" y="1467917"/>
                    <a:pt x="650926" y="1470431"/>
                  </a:cubicBezTo>
                  <a:cubicBezTo>
                    <a:pt x="692074" y="1474317"/>
                    <a:pt x="733222" y="1479804"/>
                    <a:pt x="774599" y="1474089"/>
                  </a:cubicBezTo>
                  <a:cubicBezTo>
                    <a:pt x="802259" y="1470203"/>
                    <a:pt x="806146" y="1466774"/>
                    <a:pt x="813232" y="1440256"/>
                  </a:cubicBezTo>
                  <a:cubicBezTo>
                    <a:pt x="816661" y="1427912"/>
                    <a:pt x="821233" y="1416024"/>
                    <a:pt x="824205" y="1403680"/>
                  </a:cubicBezTo>
                  <a:cubicBezTo>
                    <a:pt x="828320" y="1385849"/>
                    <a:pt x="839293" y="1376477"/>
                    <a:pt x="856666" y="1373048"/>
                  </a:cubicBezTo>
                  <a:cubicBezTo>
                    <a:pt x="881584" y="1367790"/>
                    <a:pt x="906501" y="1362075"/>
                    <a:pt x="931418" y="1356817"/>
                  </a:cubicBezTo>
                  <a:cubicBezTo>
                    <a:pt x="957707" y="1351559"/>
                    <a:pt x="982625" y="1343330"/>
                    <a:pt x="1006171" y="1330071"/>
                  </a:cubicBezTo>
                  <a:cubicBezTo>
                    <a:pt x="1045718" y="1307668"/>
                    <a:pt x="1045947" y="1307897"/>
                    <a:pt x="1078865" y="1338758"/>
                  </a:cubicBezTo>
                  <a:cubicBezTo>
                    <a:pt x="1079551" y="1339443"/>
                    <a:pt x="1080466" y="1340129"/>
                    <a:pt x="1081151" y="1341044"/>
                  </a:cubicBezTo>
                  <a:cubicBezTo>
                    <a:pt x="1103097" y="1361846"/>
                    <a:pt x="1111555" y="1364361"/>
                    <a:pt x="1136473" y="1348587"/>
                  </a:cubicBezTo>
                  <a:cubicBezTo>
                    <a:pt x="1162304" y="1331900"/>
                    <a:pt x="1189051" y="1317041"/>
                    <a:pt x="1213054" y="1296924"/>
                  </a:cubicBezTo>
                  <a:cubicBezTo>
                    <a:pt x="1242543" y="1272235"/>
                    <a:pt x="1267232" y="1242746"/>
                    <a:pt x="1294892" y="1216685"/>
                  </a:cubicBezTo>
                  <a:cubicBezTo>
                    <a:pt x="1303579" y="1208456"/>
                    <a:pt x="1304036" y="1200683"/>
                    <a:pt x="1300607" y="1188567"/>
                  </a:cubicBezTo>
                  <a:cubicBezTo>
                    <a:pt x="1289406" y="1148791"/>
                    <a:pt x="1288949" y="1109929"/>
                    <a:pt x="1313180" y="1072439"/>
                  </a:cubicBezTo>
                  <a:cubicBezTo>
                    <a:pt x="1338555" y="1033348"/>
                    <a:pt x="1361644" y="992429"/>
                    <a:pt x="1377417" y="948080"/>
                  </a:cubicBezTo>
                  <a:cubicBezTo>
                    <a:pt x="1382218" y="934364"/>
                    <a:pt x="1390676" y="927963"/>
                    <a:pt x="1405306" y="926363"/>
                  </a:cubicBezTo>
                  <a:cubicBezTo>
                    <a:pt x="1418794" y="924992"/>
                    <a:pt x="1432281" y="920877"/>
                    <a:pt x="1445540" y="916991"/>
                  </a:cubicBezTo>
                  <a:cubicBezTo>
                    <a:pt x="1457656" y="913333"/>
                    <a:pt x="1464514" y="906018"/>
                    <a:pt x="1465428" y="891616"/>
                  </a:cubicBezTo>
                  <a:cubicBezTo>
                    <a:pt x="1470000" y="830351"/>
                    <a:pt x="1481201" y="769544"/>
                    <a:pt x="1480287" y="707593"/>
                  </a:cubicBezTo>
                  <a:cubicBezTo>
                    <a:pt x="1479830" y="672160"/>
                    <a:pt x="1475258" y="643814"/>
                    <a:pt x="1437082" y="632841"/>
                  </a:cubicBezTo>
                  <a:close/>
                  <a:moveTo>
                    <a:pt x="1458113" y="739826"/>
                  </a:moveTo>
                  <a:cubicBezTo>
                    <a:pt x="1458113" y="746684"/>
                    <a:pt x="1457884" y="753313"/>
                    <a:pt x="1457656" y="760171"/>
                  </a:cubicBezTo>
                  <a:cubicBezTo>
                    <a:pt x="1457198" y="770229"/>
                    <a:pt x="1456741" y="780516"/>
                    <a:pt x="1455827" y="790575"/>
                  </a:cubicBezTo>
                  <a:cubicBezTo>
                    <a:pt x="1453998" y="814121"/>
                    <a:pt x="1451483" y="837895"/>
                    <a:pt x="1449197" y="861441"/>
                  </a:cubicBezTo>
                  <a:cubicBezTo>
                    <a:pt x="1445997" y="893445"/>
                    <a:pt x="1439825" y="898017"/>
                    <a:pt x="1407592" y="900760"/>
                  </a:cubicBezTo>
                  <a:cubicBezTo>
                    <a:pt x="1405535" y="900989"/>
                    <a:pt x="1403477" y="901217"/>
                    <a:pt x="1401191" y="901446"/>
                  </a:cubicBezTo>
                  <a:cubicBezTo>
                    <a:pt x="1397077" y="901903"/>
                    <a:pt x="1392733" y="902817"/>
                    <a:pt x="1388618" y="903275"/>
                  </a:cubicBezTo>
                  <a:cubicBezTo>
                    <a:pt x="1386561" y="903503"/>
                    <a:pt x="1384504" y="903732"/>
                    <a:pt x="1382218" y="903960"/>
                  </a:cubicBezTo>
                  <a:cubicBezTo>
                    <a:pt x="1376731" y="904418"/>
                    <a:pt x="1372388" y="906018"/>
                    <a:pt x="1369187" y="908761"/>
                  </a:cubicBezTo>
                  <a:cubicBezTo>
                    <a:pt x="1366216" y="911276"/>
                    <a:pt x="1363930" y="914933"/>
                    <a:pt x="1362558" y="919734"/>
                  </a:cubicBezTo>
                  <a:cubicBezTo>
                    <a:pt x="1362329" y="920191"/>
                    <a:pt x="1362329" y="920648"/>
                    <a:pt x="1362101" y="920877"/>
                  </a:cubicBezTo>
                  <a:cubicBezTo>
                    <a:pt x="1357986" y="936422"/>
                    <a:pt x="1352728" y="951738"/>
                    <a:pt x="1346556" y="966368"/>
                  </a:cubicBezTo>
                  <a:cubicBezTo>
                    <a:pt x="1344956" y="970026"/>
                    <a:pt x="1343584" y="973683"/>
                    <a:pt x="1341984" y="977341"/>
                  </a:cubicBezTo>
                  <a:cubicBezTo>
                    <a:pt x="1337183" y="988314"/>
                    <a:pt x="1331926" y="998829"/>
                    <a:pt x="1326439" y="1009345"/>
                  </a:cubicBezTo>
                  <a:cubicBezTo>
                    <a:pt x="1324610" y="1012774"/>
                    <a:pt x="1322782" y="1016432"/>
                    <a:pt x="1320724" y="1019861"/>
                  </a:cubicBezTo>
                  <a:cubicBezTo>
                    <a:pt x="1316838" y="1026719"/>
                    <a:pt x="1312723" y="1033577"/>
                    <a:pt x="1308608" y="1040435"/>
                  </a:cubicBezTo>
                  <a:cubicBezTo>
                    <a:pt x="1298321" y="1057351"/>
                    <a:pt x="1287120" y="1074039"/>
                    <a:pt x="1275690" y="1090269"/>
                  </a:cubicBezTo>
                  <a:cubicBezTo>
                    <a:pt x="1270432" y="1097585"/>
                    <a:pt x="1267460" y="1104443"/>
                    <a:pt x="1267918" y="1112901"/>
                  </a:cubicBezTo>
                  <a:cubicBezTo>
                    <a:pt x="1267918" y="1114044"/>
                    <a:pt x="1268146" y="1115415"/>
                    <a:pt x="1268375" y="1116558"/>
                  </a:cubicBezTo>
                  <a:cubicBezTo>
                    <a:pt x="1269975" y="1127074"/>
                    <a:pt x="1271118" y="1137590"/>
                    <a:pt x="1272261" y="1148105"/>
                  </a:cubicBezTo>
                  <a:cubicBezTo>
                    <a:pt x="1273404" y="1158621"/>
                    <a:pt x="1274547" y="1169136"/>
                    <a:pt x="1275690" y="1179881"/>
                  </a:cubicBezTo>
                  <a:cubicBezTo>
                    <a:pt x="1275690" y="1180566"/>
                    <a:pt x="1275919" y="1181252"/>
                    <a:pt x="1275919" y="1182167"/>
                  </a:cubicBezTo>
                  <a:cubicBezTo>
                    <a:pt x="1276147" y="1185138"/>
                    <a:pt x="1276376" y="1187882"/>
                    <a:pt x="1276147" y="1190625"/>
                  </a:cubicBezTo>
                  <a:cubicBezTo>
                    <a:pt x="1276147" y="1192682"/>
                    <a:pt x="1275919" y="1194740"/>
                    <a:pt x="1275461" y="1196797"/>
                  </a:cubicBezTo>
                  <a:cubicBezTo>
                    <a:pt x="1275233" y="1198169"/>
                    <a:pt x="1275004" y="1199540"/>
                    <a:pt x="1274547" y="1200912"/>
                  </a:cubicBezTo>
                  <a:cubicBezTo>
                    <a:pt x="1274318" y="1201598"/>
                    <a:pt x="1274090" y="1202283"/>
                    <a:pt x="1273861" y="1202969"/>
                  </a:cubicBezTo>
                  <a:cubicBezTo>
                    <a:pt x="1273404" y="1204341"/>
                    <a:pt x="1272718" y="1205712"/>
                    <a:pt x="1272032" y="1206855"/>
                  </a:cubicBezTo>
                  <a:cubicBezTo>
                    <a:pt x="1270889" y="1208913"/>
                    <a:pt x="1269746" y="1210742"/>
                    <a:pt x="1268146" y="1212799"/>
                  </a:cubicBezTo>
                  <a:cubicBezTo>
                    <a:pt x="1230427" y="1260119"/>
                    <a:pt x="1184707" y="1297381"/>
                    <a:pt x="1131672" y="1325956"/>
                  </a:cubicBezTo>
                  <a:cubicBezTo>
                    <a:pt x="1126871" y="1328471"/>
                    <a:pt x="1122299" y="1330071"/>
                    <a:pt x="1117956" y="1330528"/>
                  </a:cubicBezTo>
                  <a:cubicBezTo>
                    <a:pt x="1110412" y="1331214"/>
                    <a:pt x="1103326" y="1328699"/>
                    <a:pt x="1096468" y="1322527"/>
                  </a:cubicBezTo>
                  <a:cubicBezTo>
                    <a:pt x="1084809" y="1311783"/>
                    <a:pt x="1072693" y="1301267"/>
                    <a:pt x="1061035" y="1290294"/>
                  </a:cubicBezTo>
                  <a:cubicBezTo>
                    <a:pt x="1059892" y="1289380"/>
                    <a:pt x="1058977" y="1288466"/>
                    <a:pt x="1057834" y="1287551"/>
                  </a:cubicBezTo>
                  <a:cubicBezTo>
                    <a:pt x="1057377" y="1287094"/>
                    <a:pt x="1056691" y="1286637"/>
                    <a:pt x="1056234" y="1286180"/>
                  </a:cubicBezTo>
                  <a:cubicBezTo>
                    <a:pt x="1055091" y="1285265"/>
                    <a:pt x="1054177" y="1284579"/>
                    <a:pt x="1053034" y="1284122"/>
                  </a:cubicBezTo>
                  <a:cubicBezTo>
                    <a:pt x="1052576" y="1283894"/>
                    <a:pt x="1051891" y="1283436"/>
                    <a:pt x="1051433" y="1283208"/>
                  </a:cubicBezTo>
                  <a:cubicBezTo>
                    <a:pt x="1050290" y="1282751"/>
                    <a:pt x="1049147" y="1282293"/>
                    <a:pt x="1048004" y="1282065"/>
                  </a:cubicBezTo>
                  <a:cubicBezTo>
                    <a:pt x="1046861" y="1281836"/>
                    <a:pt x="1045718" y="1281608"/>
                    <a:pt x="1044575" y="1281608"/>
                  </a:cubicBezTo>
                  <a:cubicBezTo>
                    <a:pt x="1043432" y="1281608"/>
                    <a:pt x="1042289" y="1281836"/>
                    <a:pt x="1040918" y="1282065"/>
                  </a:cubicBezTo>
                  <a:cubicBezTo>
                    <a:pt x="1038403" y="1282751"/>
                    <a:pt x="1035889" y="1284122"/>
                    <a:pt x="1033145" y="1286408"/>
                  </a:cubicBezTo>
                  <a:cubicBezTo>
                    <a:pt x="1030174" y="1288923"/>
                    <a:pt x="1026973" y="1291209"/>
                    <a:pt x="1023773" y="1293723"/>
                  </a:cubicBezTo>
                  <a:cubicBezTo>
                    <a:pt x="1015543" y="1299438"/>
                    <a:pt x="1006628" y="1304696"/>
                    <a:pt x="997027" y="1309497"/>
                  </a:cubicBezTo>
                  <a:cubicBezTo>
                    <a:pt x="994283" y="1310868"/>
                    <a:pt x="991312" y="1312240"/>
                    <a:pt x="988568" y="1313612"/>
                  </a:cubicBezTo>
                  <a:cubicBezTo>
                    <a:pt x="985597" y="1314983"/>
                    <a:pt x="982396" y="1316355"/>
                    <a:pt x="979196" y="1317726"/>
                  </a:cubicBezTo>
                  <a:cubicBezTo>
                    <a:pt x="975081" y="1319327"/>
                    <a:pt x="970966" y="1320927"/>
                    <a:pt x="966851" y="1322527"/>
                  </a:cubicBezTo>
                  <a:cubicBezTo>
                    <a:pt x="964794" y="1323213"/>
                    <a:pt x="962737" y="1324127"/>
                    <a:pt x="960451" y="1324813"/>
                  </a:cubicBezTo>
                  <a:cubicBezTo>
                    <a:pt x="945592" y="1330071"/>
                    <a:pt x="930504" y="1334414"/>
                    <a:pt x="915188" y="1338072"/>
                  </a:cubicBezTo>
                  <a:cubicBezTo>
                    <a:pt x="906501" y="1340129"/>
                    <a:pt x="897814" y="1342187"/>
                    <a:pt x="889585" y="1344015"/>
                  </a:cubicBezTo>
                  <a:cubicBezTo>
                    <a:pt x="885470" y="1344930"/>
                    <a:pt x="881126" y="1345844"/>
                    <a:pt x="877012" y="1346530"/>
                  </a:cubicBezTo>
                  <a:cubicBezTo>
                    <a:pt x="872668" y="1347444"/>
                    <a:pt x="868096" y="1348359"/>
                    <a:pt x="863981" y="1349045"/>
                  </a:cubicBezTo>
                  <a:cubicBezTo>
                    <a:pt x="858724" y="1349959"/>
                    <a:pt x="853466" y="1351102"/>
                    <a:pt x="848665" y="1352016"/>
                  </a:cubicBezTo>
                  <a:cubicBezTo>
                    <a:pt x="847979" y="1352245"/>
                    <a:pt x="847294" y="1352245"/>
                    <a:pt x="846608" y="1352474"/>
                  </a:cubicBezTo>
                  <a:cubicBezTo>
                    <a:pt x="845008" y="1352702"/>
                    <a:pt x="843636" y="1352931"/>
                    <a:pt x="842036" y="1353388"/>
                  </a:cubicBezTo>
                  <a:cubicBezTo>
                    <a:pt x="838835" y="1354074"/>
                    <a:pt x="836092" y="1354531"/>
                    <a:pt x="833578" y="1355217"/>
                  </a:cubicBezTo>
                  <a:cubicBezTo>
                    <a:pt x="833120" y="1355445"/>
                    <a:pt x="832663" y="1355445"/>
                    <a:pt x="832206" y="1355674"/>
                  </a:cubicBezTo>
                  <a:cubicBezTo>
                    <a:pt x="830834" y="1355903"/>
                    <a:pt x="829691" y="1356360"/>
                    <a:pt x="828548" y="1356588"/>
                  </a:cubicBezTo>
                  <a:cubicBezTo>
                    <a:pt x="826262" y="1357274"/>
                    <a:pt x="824434" y="1357960"/>
                    <a:pt x="822605" y="1358874"/>
                  </a:cubicBezTo>
                  <a:cubicBezTo>
                    <a:pt x="821919" y="1359103"/>
                    <a:pt x="821233" y="1359560"/>
                    <a:pt x="820776" y="1359789"/>
                  </a:cubicBezTo>
                  <a:cubicBezTo>
                    <a:pt x="820090" y="1360017"/>
                    <a:pt x="819404" y="1360475"/>
                    <a:pt x="818947" y="1360932"/>
                  </a:cubicBezTo>
                  <a:cubicBezTo>
                    <a:pt x="817804" y="1361618"/>
                    <a:pt x="816661" y="1362532"/>
                    <a:pt x="815518" y="1363446"/>
                  </a:cubicBezTo>
                  <a:cubicBezTo>
                    <a:pt x="807289" y="1370762"/>
                    <a:pt x="807289" y="1382877"/>
                    <a:pt x="802259" y="1405509"/>
                  </a:cubicBezTo>
                  <a:cubicBezTo>
                    <a:pt x="793573" y="1444142"/>
                    <a:pt x="787858" y="1452600"/>
                    <a:pt x="758140" y="1453515"/>
                  </a:cubicBezTo>
                  <a:cubicBezTo>
                    <a:pt x="752653" y="1453743"/>
                    <a:pt x="746252" y="1453743"/>
                    <a:pt x="738937" y="1453515"/>
                  </a:cubicBezTo>
                  <a:cubicBezTo>
                    <a:pt x="732536" y="1453286"/>
                    <a:pt x="726136" y="1453058"/>
                    <a:pt x="719735" y="1452829"/>
                  </a:cubicBezTo>
                  <a:cubicBezTo>
                    <a:pt x="706933" y="1452143"/>
                    <a:pt x="694360" y="1451229"/>
                    <a:pt x="681559" y="1449857"/>
                  </a:cubicBezTo>
                  <a:cubicBezTo>
                    <a:pt x="649783" y="1446657"/>
                    <a:pt x="618465" y="1441856"/>
                    <a:pt x="587147" y="1435913"/>
                  </a:cubicBezTo>
                  <a:cubicBezTo>
                    <a:pt x="578460" y="1434312"/>
                    <a:pt x="571831" y="1432255"/>
                    <a:pt x="566801" y="1429740"/>
                  </a:cubicBezTo>
                  <a:cubicBezTo>
                    <a:pt x="565658" y="1429055"/>
                    <a:pt x="564515" y="1428597"/>
                    <a:pt x="563601" y="1427912"/>
                  </a:cubicBezTo>
                  <a:cubicBezTo>
                    <a:pt x="562687" y="1427226"/>
                    <a:pt x="561772" y="1426540"/>
                    <a:pt x="560858" y="1425854"/>
                  </a:cubicBezTo>
                  <a:cubicBezTo>
                    <a:pt x="557886" y="1423340"/>
                    <a:pt x="555829" y="1420368"/>
                    <a:pt x="554686" y="1416482"/>
                  </a:cubicBezTo>
                  <a:cubicBezTo>
                    <a:pt x="553314" y="1412824"/>
                    <a:pt x="552628" y="1408252"/>
                    <a:pt x="552628" y="1402766"/>
                  </a:cubicBezTo>
                  <a:cubicBezTo>
                    <a:pt x="552628" y="1398879"/>
                    <a:pt x="552857" y="1394536"/>
                    <a:pt x="553314" y="1389735"/>
                  </a:cubicBezTo>
                  <a:cubicBezTo>
                    <a:pt x="554914" y="1372819"/>
                    <a:pt x="555829" y="1362532"/>
                    <a:pt x="554000" y="1355445"/>
                  </a:cubicBezTo>
                  <a:cubicBezTo>
                    <a:pt x="551942" y="1347673"/>
                    <a:pt x="546456" y="1344015"/>
                    <a:pt x="534797" y="1340129"/>
                  </a:cubicBezTo>
                  <a:cubicBezTo>
                    <a:pt x="532969" y="1339443"/>
                    <a:pt x="531140" y="1338986"/>
                    <a:pt x="529082" y="1338300"/>
                  </a:cubicBezTo>
                  <a:cubicBezTo>
                    <a:pt x="523825" y="1336700"/>
                    <a:pt x="517652" y="1335100"/>
                    <a:pt x="510337" y="1333271"/>
                  </a:cubicBezTo>
                  <a:cubicBezTo>
                    <a:pt x="502565" y="1331214"/>
                    <a:pt x="495021" y="1328928"/>
                    <a:pt x="487249" y="1326642"/>
                  </a:cubicBezTo>
                  <a:cubicBezTo>
                    <a:pt x="485420" y="1325956"/>
                    <a:pt x="483362" y="1325499"/>
                    <a:pt x="481534" y="1324813"/>
                  </a:cubicBezTo>
                  <a:cubicBezTo>
                    <a:pt x="430327" y="1308582"/>
                    <a:pt x="382093" y="1285722"/>
                    <a:pt x="343688" y="1244346"/>
                  </a:cubicBezTo>
                  <a:cubicBezTo>
                    <a:pt x="337058" y="1237259"/>
                    <a:pt x="332715" y="1232916"/>
                    <a:pt x="328829" y="1230630"/>
                  </a:cubicBezTo>
                  <a:cubicBezTo>
                    <a:pt x="327229" y="1229715"/>
                    <a:pt x="325628" y="1229258"/>
                    <a:pt x="324028" y="1229030"/>
                  </a:cubicBezTo>
                  <a:cubicBezTo>
                    <a:pt x="320599" y="1228801"/>
                    <a:pt x="316942" y="1230401"/>
                    <a:pt x="311684" y="1233602"/>
                  </a:cubicBezTo>
                  <a:cubicBezTo>
                    <a:pt x="308483" y="1235430"/>
                    <a:pt x="304826" y="1237945"/>
                    <a:pt x="300482" y="1240917"/>
                  </a:cubicBezTo>
                  <a:cubicBezTo>
                    <a:pt x="299339" y="1241831"/>
                    <a:pt x="298196" y="1242517"/>
                    <a:pt x="296825" y="1243203"/>
                  </a:cubicBezTo>
                  <a:cubicBezTo>
                    <a:pt x="288824" y="1248461"/>
                    <a:pt x="281966" y="1252575"/>
                    <a:pt x="275794" y="1255319"/>
                  </a:cubicBezTo>
                  <a:cubicBezTo>
                    <a:pt x="274879" y="1255776"/>
                    <a:pt x="273965" y="1256004"/>
                    <a:pt x="273279" y="1256462"/>
                  </a:cubicBezTo>
                  <a:cubicBezTo>
                    <a:pt x="264364" y="1260119"/>
                    <a:pt x="256820" y="1260576"/>
                    <a:pt x="249047" y="1258062"/>
                  </a:cubicBezTo>
                  <a:cubicBezTo>
                    <a:pt x="248590" y="1257833"/>
                    <a:pt x="248133" y="1257833"/>
                    <a:pt x="247676" y="1257605"/>
                  </a:cubicBezTo>
                  <a:cubicBezTo>
                    <a:pt x="244704" y="1256462"/>
                    <a:pt x="241732" y="1254861"/>
                    <a:pt x="238532" y="1252575"/>
                  </a:cubicBezTo>
                  <a:cubicBezTo>
                    <a:pt x="236474" y="1251204"/>
                    <a:pt x="234646" y="1249832"/>
                    <a:pt x="232588" y="1248232"/>
                  </a:cubicBezTo>
                  <a:cubicBezTo>
                    <a:pt x="232360" y="1248003"/>
                    <a:pt x="231902" y="1247775"/>
                    <a:pt x="231674" y="1247318"/>
                  </a:cubicBezTo>
                  <a:cubicBezTo>
                    <a:pt x="227559" y="1243889"/>
                    <a:pt x="222987" y="1240002"/>
                    <a:pt x="217958" y="1235202"/>
                  </a:cubicBezTo>
                  <a:cubicBezTo>
                    <a:pt x="199670" y="1217600"/>
                    <a:pt x="183211" y="1198626"/>
                    <a:pt x="168352" y="1178738"/>
                  </a:cubicBezTo>
                  <a:cubicBezTo>
                    <a:pt x="166294" y="1175766"/>
                    <a:pt x="164008" y="1173023"/>
                    <a:pt x="161951" y="1170051"/>
                  </a:cubicBezTo>
                  <a:cubicBezTo>
                    <a:pt x="153721" y="1158392"/>
                    <a:pt x="145949" y="1146505"/>
                    <a:pt x="138405" y="1134161"/>
                  </a:cubicBezTo>
                  <a:cubicBezTo>
                    <a:pt x="136576" y="1131189"/>
                    <a:pt x="134747" y="1127988"/>
                    <a:pt x="132919" y="1124788"/>
                  </a:cubicBezTo>
                  <a:cubicBezTo>
                    <a:pt x="127432" y="1115415"/>
                    <a:pt x="122403" y="1106043"/>
                    <a:pt x="117374" y="1096213"/>
                  </a:cubicBezTo>
                  <a:cubicBezTo>
                    <a:pt x="113030" y="1087755"/>
                    <a:pt x="113030" y="1081125"/>
                    <a:pt x="116459" y="1074496"/>
                  </a:cubicBezTo>
                  <a:cubicBezTo>
                    <a:pt x="117602" y="1072210"/>
                    <a:pt x="119203" y="1069924"/>
                    <a:pt x="121031" y="1067638"/>
                  </a:cubicBezTo>
                  <a:cubicBezTo>
                    <a:pt x="124689" y="1063066"/>
                    <a:pt x="128575" y="1058723"/>
                    <a:pt x="132690" y="1054379"/>
                  </a:cubicBezTo>
                  <a:cubicBezTo>
                    <a:pt x="138634" y="1047978"/>
                    <a:pt x="145034" y="1042035"/>
                    <a:pt x="151664" y="1036320"/>
                  </a:cubicBezTo>
                  <a:cubicBezTo>
                    <a:pt x="156007" y="1032434"/>
                    <a:pt x="160579" y="1028776"/>
                    <a:pt x="164923" y="1024890"/>
                  </a:cubicBezTo>
                  <a:cubicBezTo>
                    <a:pt x="167209" y="1023061"/>
                    <a:pt x="169495" y="1021232"/>
                    <a:pt x="171781" y="1019403"/>
                  </a:cubicBezTo>
                  <a:cubicBezTo>
                    <a:pt x="176124" y="1015974"/>
                    <a:pt x="179324" y="1013231"/>
                    <a:pt x="181610" y="1010488"/>
                  </a:cubicBezTo>
                  <a:cubicBezTo>
                    <a:pt x="182753" y="1009116"/>
                    <a:pt x="183668" y="1007973"/>
                    <a:pt x="184354" y="1006602"/>
                  </a:cubicBezTo>
                  <a:cubicBezTo>
                    <a:pt x="185039" y="1005459"/>
                    <a:pt x="185497" y="1004087"/>
                    <a:pt x="185725" y="1002716"/>
                  </a:cubicBezTo>
                  <a:cubicBezTo>
                    <a:pt x="186182" y="1000201"/>
                    <a:pt x="186182" y="997229"/>
                    <a:pt x="185268" y="994029"/>
                  </a:cubicBezTo>
                  <a:cubicBezTo>
                    <a:pt x="184582" y="991514"/>
                    <a:pt x="183896" y="988542"/>
                    <a:pt x="182753" y="985342"/>
                  </a:cubicBezTo>
                  <a:cubicBezTo>
                    <a:pt x="182296" y="984199"/>
                    <a:pt x="182068" y="983056"/>
                    <a:pt x="181610" y="981684"/>
                  </a:cubicBezTo>
                  <a:cubicBezTo>
                    <a:pt x="180239" y="978027"/>
                    <a:pt x="179096" y="974598"/>
                    <a:pt x="177724" y="970940"/>
                  </a:cubicBezTo>
                  <a:cubicBezTo>
                    <a:pt x="177038" y="969340"/>
                    <a:pt x="176581" y="967740"/>
                    <a:pt x="175895" y="966140"/>
                  </a:cubicBezTo>
                  <a:cubicBezTo>
                    <a:pt x="175210" y="964082"/>
                    <a:pt x="174524" y="962253"/>
                    <a:pt x="173609" y="960196"/>
                  </a:cubicBezTo>
                  <a:cubicBezTo>
                    <a:pt x="172924" y="958596"/>
                    <a:pt x="172466" y="956996"/>
                    <a:pt x="171781" y="955395"/>
                  </a:cubicBezTo>
                  <a:cubicBezTo>
                    <a:pt x="171095" y="953338"/>
                    <a:pt x="170180" y="951509"/>
                    <a:pt x="169495" y="949452"/>
                  </a:cubicBezTo>
                  <a:cubicBezTo>
                    <a:pt x="169266" y="948766"/>
                    <a:pt x="169037" y="948309"/>
                    <a:pt x="168809" y="947623"/>
                  </a:cubicBezTo>
                  <a:cubicBezTo>
                    <a:pt x="150749" y="901674"/>
                    <a:pt x="130861" y="856183"/>
                    <a:pt x="123089" y="806805"/>
                  </a:cubicBezTo>
                  <a:cubicBezTo>
                    <a:pt x="121489" y="796747"/>
                    <a:pt x="116917" y="789889"/>
                    <a:pt x="107087" y="785088"/>
                  </a:cubicBezTo>
                  <a:cubicBezTo>
                    <a:pt x="87884" y="775944"/>
                    <a:pt x="70511" y="763371"/>
                    <a:pt x="51080" y="755142"/>
                  </a:cubicBezTo>
                  <a:cubicBezTo>
                    <a:pt x="32335" y="747369"/>
                    <a:pt x="25477" y="734568"/>
                    <a:pt x="25934" y="715823"/>
                  </a:cubicBezTo>
                  <a:cubicBezTo>
                    <a:pt x="26162" y="710565"/>
                    <a:pt x="25705" y="705078"/>
                    <a:pt x="26620" y="699821"/>
                  </a:cubicBezTo>
                  <a:cubicBezTo>
                    <a:pt x="38735" y="638327"/>
                    <a:pt x="45136" y="575919"/>
                    <a:pt x="65024" y="516026"/>
                  </a:cubicBezTo>
                  <a:cubicBezTo>
                    <a:pt x="78283" y="476250"/>
                    <a:pt x="70511" y="470078"/>
                    <a:pt x="109830" y="479222"/>
                  </a:cubicBezTo>
                  <a:cubicBezTo>
                    <a:pt x="128347" y="483565"/>
                    <a:pt x="146177" y="482422"/>
                    <a:pt x="154407" y="465048"/>
                  </a:cubicBezTo>
                  <a:cubicBezTo>
                    <a:pt x="177953" y="414528"/>
                    <a:pt x="212700" y="371551"/>
                    <a:pt x="253162" y="333146"/>
                  </a:cubicBezTo>
                  <a:cubicBezTo>
                    <a:pt x="259334" y="327203"/>
                    <a:pt x="266421" y="322174"/>
                    <a:pt x="271450" y="315316"/>
                  </a:cubicBezTo>
                  <a:cubicBezTo>
                    <a:pt x="277165" y="307543"/>
                    <a:pt x="253162" y="264338"/>
                    <a:pt x="248133" y="204902"/>
                  </a:cubicBezTo>
                  <a:cubicBezTo>
                    <a:pt x="246304" y="197358"/>
                    <a:pt x="251562" y="193243"/>
                    <a:pt x="256820" y="189586"/>
                  </a:cubicBezTo>
                  <a:cubicBezTo>
                    <a:pt x="300940" y="158039"/>
                    <a:pt x="341630" y="121920"/>
                    <a:pt x="388951" y="94945"/>
                  </a:cubicBezTo>
                  <a:cubicBezTo>
                    <a:pt x="420497" y="77114"/>
                    <a:pt x="433070" y="77343"/>
                    <a:pt x="461417" y="99517"/>
                  </a:cubicBezTo>
                  <a:cubicBezTo>
                    <a:pt x="466446" y="103403"/>
                    <a:pt x="470561" y="108432"/>
                    <a:pt x="475590" y="112319"/>
                  </a:cubicBezTo>
                  <a:cubicBezTo>
                    <a:pt x="491135" y="124206"/>
                    <a:pt x="506908" y="130149"/>
                    <a:pt x="528397" y="125806"/>
                  </a:cubicBezTo>
                  <a:cubicBezTo>
                    <a:pt x="572059" y="116891"/>
                    <a:pt x="615493" y="106146"/>
                    <a:pt x="660299" y="103860"/>
                  </a:cubicBezTo>
                  <a:cubicBezTo>
                    <a:pt x="679730" y="102946"/>
                    <a:pt x="703276" y="99060"/>
                    <a:pt x="722249" y="101803"/>
                  </a:cubicBezTo>
                  <a:cubicBezTo>
                    <a:pt x="734137" y="103632"/>
                    <a:pt x="754939" y="20193"/>
                    <a:pt x="792887" y="23622"/>
                  </a:cubicBezTo>
                  <a:cubicBezTo>
                    <a:pt x="867182" y="19278"/>
                    <a:pt x="943306" y="49225"/>
                    <a:pt x="967080" y="58598"/>
                  </a:cubicBezTo>
                  <a:cubicBezTo>
                    <a:pt x="990626" y="67970"/>
                    <a:pt x="986740" y="98374"/>
                    <a:pt x="985368" y="120548"/>
                  </a:cubicBezTo>
                  <a:cubicBezTo>
                    <a:pt x="982853" y="152324"/>
                    <a:pt x="990854" y="151409"/>
                    <a:pt x="1010743" y="162154"/>
                  </a:cubicBezTo>
                  <a:cubicBezTo>
                    <a:pt x="1050976" y="183642"/>
                    <a:pt x="1089838" y="200787"/>
                    <a:pt x="1125271" y="229819"/>
                  </a:cubicBezTo>
                  <a:cubicBezTo>
                    <a:pt x="1151560" y="250393"/>
                    <a:pt x="1175792" y="233477"/>
                    <a:pt x="1191337" y="224790"/>
                  </a:cubicBezTo>
                  <a:cubicBezTo>
                    <a:pt x="1228598" y="204673"/>
                    <a:pt x="1241857" y="209931"/>
                    <a:pt x="1261517" y="229591"/>
                  </a:cubicBezTo>
                  <a:cubicBezTo>
                    <a:pt x="1286434" y="254279"/>
                    <a:pt x="1349985" y="336118"/>
                    <a:pt x="1358672" y="350748"/>
                  </a:cubicBezTo>
                  <a:cubicBezTo>
                    <a:pt x="1362329" y="357149"/>
                    <a:pt x="1359129" y="363093"/>
                    <a:pt x="1355700" y="368579"/>
                  </a:cubicBezTo>
                  <a:cubicBezTo>
                    <a:pt x="1346327" y="383667"/>
                    <a:pt x="1341527" y="401269"/>
                    <a:pt x="1325753" y="412928"/>
                  </a:cubicBezTo>
                  <a:cubicBezTo>
                    <a:pt x="1309751" y="424815"/>
                    <a:pt x="1319353" y="439902"/>
                    <a:pt x="1326668" y="452933"/>
                  </a:cubicBezTo>
                  <a:cubicBezTo>
                    <a:pt x="1339012" y="474878"/>
                    <a:pt x="1349071" y="497738"/>
                    <a:pt x="1357072" y="521284"/>
                  </a:cubicBezTo>
                  <a:cubicBezTo>
                    <a:pt x="1357072" y="521513"/>
                    <a:pt x="1357300" y="521741"/>
                    <a:pt x="1357300" y="521970"/>
                  </a:cubicBezTo>
                  <a:cubicBezTo>
                    <a:pt x="1357986" y="524256"/>
                    <a:pt x="1358900" y="526770"/>
                    <a:pt x="1359586" y="529056"/>
                  </a:cubicBezTo>
                  <a:cubicBezTo>
                    <a:pt x="1359815" y="529514"/>
                    <a:pt x="1359815" y="529971"/>
                    <a:pt x="1360043" y="530428"/>
                  </a:cubicBezTo>
                  <a:cubicBezTo>
                    <a:pt x="1360729" y="532714"/>
                    <a:pt x="1361415" y="535000"/>
                    <a:pt x="1362101" y="537286"/>
                  </a:cubicBezTo>
                  <a:cubicBezTo>
                    <a:pt x="1362329" y="537743"/>
                    <a:pt x="1362329" y="538429"/>
                    <a:pt x="1362558" y="538886"/>
                  </a:cubicBezTo>
                  <a:cubicBezTo>
                    <a:pt x="1363244" y="540944"/>
                    <a:pt x="1363701" y="543230"/>
                    <a:pt x="1364387" y="545287"/>
                  </a:cubicBezTo>
                  <a:cubicBezTo>
                    <a:pt x="1364615" y="545973"/>
                    <a:pt x="1364844" y="546659"/>
                    <a:pt x="1364844" y="547573"/>
                  </a:cubicBezTo>
                  <a:cubicBezTo>
                    <a:pt x="1365301" y="549630"/>
                    <a:pt x="1365987" y="551688"/>
                    <a:pt x="1366444" y="553745"/>
                  </a:cubicBezTo>
                  <a:cubicBezTo>
                    <a:pt x="1366673" y="554660"/>
                    <a:pt x="1366901" y="555574"/>
                    <a:pt x="1367130" y="556488"/>
                  </a:cubicBezTo>
                  <a:cubicBezTo>
                    <a:pt x="1367587" y="558317"/>
                    <a:pt x="1368044" y="560146"/>
                    <a:pt x="1368502" y="561975"/>
                  </a:cubicBezTo>
                  <a:cubicBezTo>
                    <a:pt x="1368730" y="563118"/>
                    <a:pt x="1368959" y="564261"/>
                    <a:pt x="1369187" y="565632"/>
                  </a:cubicBezTo>
                  <a:cubicBezTo>
                    <a:pt x="1369416" y="567233"/>
                    <a:pt x="1369873" y="568833"/>
                    <a:pt x="1370102" y="570433"/>
                  </a:cubicBezTo>
                  <a:cubicBezTo>
                    <a:pt x="1370330" y="572033"/>
                    <a:pt x="1370788" y="573633"/>
                    <a:pt x="1371016" y="575234"/>
                  </a:cubicBezTo>
                  <a:cubicBezTo>
                    <a:pt x="1371245" y="576377"/>
                    <a:pt x="1371473" y="577748"/>
                    <a:pt x="1371702" y="578891"/>
                  </a:cubicBezTo>
                  <a:cubicBezTo>
                    <a:pt x="1372159" y="581863"/>
                    <a:pt x="1372616" y="584606"/>
                    <a:pt x="1373074" y="587578"/>
                  </a:cubicBezTo>
                  <a:cubicBezTo>
                    <a:pt x="1373988" y="594436"/>
                    <a:pt x="1375360" y="601065"/>
                    <a:pt x="1376731" y="607923"/>
                  </a:cubicBezTo>
                  <a:cubicBezTo>
                    <a:pt x="1378103" y="614781"/>
                    <a:pt x="1379474" y="621411"/>
                    <a:pt x="1380846" y="628269"/>
                  </a:cubicBezTo>
                  <a:cubicBezTo>
                    <a:pt x="1381075" y="629640"/>
                    <a:pt x="1381303" y="630783"/>
                    <a:pt x="1381760" y="631926"/>
                  </a:cubicBezTo>
                  <a:cubicBezTo>
                    <a:pt x="1382218" y="633527"/>
                    <a:pt x="1382675" y="635127"/>
                    <a:pt x="1383361" y="636270"/>
                  </a:cubicBezTo>
                  <a:cubicBezTo>
                    <a:pt x="1384504" y="638327"/>
                    <a:pt x="1386104" y="639927"/>
                    <a:pt x="1388161" y="641070"/>
                  </a:cubicBezTo>
                  <a:cubicBezTo>
                    <a:pt x="1389076" y="641528"/>
                    <a:pt x="1389990" y="641756"/>
                    <a:pt x="1391133" y="641985"/>
                  </a:cubicBezTo>
                  <a:cubicBezTo>
                    <a:pt x="1393419" y="642442"/>
                    <a:pt x="1396162" y="642671"/>
                    <a:pt x="1399591" y="642671"/>
                  </a:cubicBezTo>
                  <a:cubicBezTo>
                    <a:pt x="1418565" y="644042"/>
                    <a:pt x="1431138" y="647243"/>
                    <a:pt x="1439596" y="652043"/>
                  </a:cubicBezTo>
                  <a:cubicBezTo>
                    <a:pt x="1441196" y="652958"/>
                    <a:pt x="1442797" y="654101"/>
                    <a:pt x="1444168" y="655015"/>
                  </a:cubicBezTo>
                  <a:cubicBezTo>
                    <a:pt x="1446226" y="656615"/>
                    <a:pt x="1447826" y="658215"/>
                    <a:pt x="1449197" y="660044"/>
                  </a:cubicBezTo>
                  <a:cubicBezTo>
                    <a:pt x="1452398" y="664388"/>
                    <a:pt x="1454227" y="669188"/>
                    <a:pt x="1455141" y="674446"/>
                  </a:cubicBezTo>
                  <a:cubicBezTo>
                    <a:pt x="1455370" y="675132"/>
                    <a:pt x="1455370" y="676046"/>
                    <a:pt x="1455598" y="676732"/>
                  </a:cubicBezTo>
                  <a:cubicBezTo>
                    <a:pt x="1455827" y="679018"/>
                    <a:pt x="1456055" y="681304"/>
                    <a:pt x="1456284" y="683819"/>
                  </a:cubicBezTo>
                  <a:cubicBezTo>
                    <a:pt x="1456513" y="688619"/>
                    <a:pt x="1456741" y="693877"/>
                    <a:pt x="1456970" y="699135"/>
                  </a:cubicBezTo>
                  <a:cubicBezTo>
                    <a:pt x="1457884" y="712622"/>
                    <a:pt x="1458341" y="726338"/>
                    <a:pt x="1458113" y="739826"/>
                  </a:cubicBezTo>
                  <a:close/>
                </a:path>
              </a:pathLst>
            </a:custGeom>
            <a:solidFill>
              <a:srgbClr val="000000"/>
            </a:solidFill>
            <a:ln w="2286" cap="flat">
              <a:noFill/>
              <a:prstDash val="solid"/>
              <a:miter/>
            </a:ln>
          </p:spPr>
          <p:txBody>
            <a:bodyPr rtlCol="0" anchor="ctr"/>
            <a:lstStyle/>
            <a:p>
              <a:endParaRPr lang="en-US"/>
            </a:p>
          </p:txBody>
        </p:sp>
        <p:sp>
          <p:nvSpPr>
            <p:cNvPr id="123" name="Freeform 781">
              <a:extLst>
                <a:ext uri="{FF2B5EF4-FFF2-40B4-BE49-F238E27FC236}">
                  <a16:creationId xmlns:a16="http://schemas.microsoft.com/office/drawing/2014/main" id="{5F9FB40C-5881-871D-6AE8-6CF042DB7D7B}"/>
                </a:ext>
              </a:extLst>
            </p:cNvPr>
            <p:cNvSpPr/>
            <p:nvPr/>
          </p:nvSpPr>
          <p:spPr>
            <a:xfrm>
              <a:off x="8136562" y="1477914"/>
              <a:ext cx="46197" cy="180614"/>
            </a:xfrm>
            <a:custGeom>
              <a:avLst/>
              <a:gdLst>
                <a:gd name="connsiteX0" fmla="*/ 19581 w 46197"/>
                <a:gd name="connsiteY0" fmla="*/ 5014 h 180614"/>
                <a:gd name="connsiteX1" fmla="*/ 5408 w 46197"/>
                <a:gd name="connsiteY1" fmla="*/ 1356 h 180614"/>
                <a:gd name="connsiteX2" fmla="*/ 1065 w 46197"/>
                <a:gd name="connsiteY2" fmla="*/ 14843 h 180614"/>
                <a:gd name="connsiteX3" fmla="*/ 6551 w 46197"/>
                <a:gd name="connsiteY3" fmla="*/ 26273 h 180614"/>
                <a:gd name="connsiteX4" fmla="*/ 16609 w 46197"/>
                <a:gd name="connsiteY4" fmla="*/ 172120 h 180614"/>
                <a:gd name="connsiteX5" fmla="*/ 18438 w 46197"/>
                <a:gd name="connsiteY5" fmla="*/ 180578 h 180614"/>
                <a:gd name="connsiteX6" fmla="*/ 31011 w 46197"/>
                <a:gd name="connsiteY6" fmla="*/ 172120 h 180614"/>
                <a:gd name="connsiteX7" fmla="*/ 25525 w 46197"/>
                <a:gd name="connsiteY7" fmla="*/ 12557 h 180614"/>
                <a:gd name="connsiteX8" fmla="*/ 19581 w 46197"/>
                <a:gd name="connsiteY8" fmla="*/ 5014 h 18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97" h="180614">
                  <a:moveTo>
                    <a:pt x="19581" y="5014"/>
                  </a:moveTo>
                  <a:cubicBezTo>
                    <a:pt x="15695" y="1127"/>
                    <a:pt x="11123" y="-1844"/>
                    <a:pt x="5408" y="1356"/>
                  </a:cubicBezTo>
                  <a:cubicBezTo>
                    <a:pt x="150" y="4328"/>
                    <a:pt x="-1221" y="9357"/>
                    <a:pt x="1065" y="14843"/>
                  </a:cubicBezTo>
                  <a:cubicBezTo>
                    <a:pt x="2665" y="18730"/>
                    <a:pt x="5408" y="22159"/>
                    <a:pt x="6551" y="26273"/>
                  </a:cubicBezTo>
                  <a:cubicBezTo>
                    <a:pt x="20038" y="74051"/>
                    <a:pt x="35583" y="121828"/>
                    <a:pt x="16609" y="172120"/>
                  </a:cubicBezTo>
                  <a:cubicBezTo>
                    <a:pt x="15695" y="174406"/>
                    <a:pt x="17752" y="177835"/>
                    <a:pt x="18438" y="180578"/>
                  </a:cubicBezTo>
                  <a:cubicBezTo>
                    <a:pt x="25296" y="181036"/>
                    <a:pt x="28268" y="177149"/>
                    <a:pt x="31011" y="172120"/>
                  </a:cubicBezTo>
                  <a:cubicBezTo>
                    <a:pt x="58443" y="117942"/>
                    <a:pt x="43813" y="65135"/>
                    <a:pt x="25525" y="12557"/>
                  </a:cubicBezTo>
                  <a:cubicBezTo>
                    <a:pt x="24610" y="9586"/>
                    <a:pt x="21867" y="7300"/>
                    <a:pt x="19581" y="5014"/>
                  </a:cubicBezTo>
                  <a:close/>
                </a:path>
              </a:pathLst>
            </a:custGeom>
            <a:solidFill>
              <a:srgbClr val="000000"/>
            </a:solidFill>
            <a:ln w="2286" cap="flat">
              <a:noFill/>
              <a:prstDash val="solid"/>
              <a:miter/>
            </a:ln>
          </p:spPr>
          <p:txBody>
            <a:bodyPr rtlCol="0" anchor="ctr"/>
            <a:lstStyle/>
            <a:p>
              <a:endParaRPr lang="en-US"/>
            </a:p>
          </p:txBody>
        </p:sp>
        <p:sp>
          <p:nvSpPr>
            <p:cNvPr id="124" name="Freeform 782">
              <a:extLst>
                <a:ext uri="{FF2B5EF4-FFF2-40B4-BE49-F238E27FC236}">
                  <a16:creationId xmlns:a16="http://schemas.microsoft.com/office/drawing/2014/main" id="{01C5E818-D912-CA33-6AF5-DCE9D6EA971A}"/>
                </a:ext>
              </a:extLst>
            </p:cNvPr>
            <p:cNvSpPr/>
            <p:nvPr/>
          </p:nvSpPr>
          <p:spPr>
            <a:xfrm>
              <a:off x="6954579" y="1154201"/>
              <a:ext cx="784598" cy="988923"/>
            </a:xfrm>
            <a:custGeom>
              <a:avLst/>
              <a:gdLst>
                <a:gd name="connsiteX0" fmla="*/ 533823 w 784598"/>
                <a:gd name="connsiteY0" fmla="*/ 762838 h 988923"/>
                <a:gd name="connsiteX1" fmla="*/ 554854 w 784598"/>
                <a:gd name="connsiteY1" fmla="*/ 746836 h 988923"/>
                <a:gd name="connsiteX2" fmla="*/ 626178 w 784598"/>
                <a:gd name="connsiteY2" fmla="*/ 714375 h 988923"/>
                <a:gd name="connsiteX3" fmla="*/ 777282 w 784598"/>
                <a:gd name="connsiteY3" fmla="*/ 477317 h 988923"/>
                <a:gd name="connsiteX4" fmla="*/ 781626 w 784598"/>
                <a:gd name="connsiteY4" fmla="*/ 337642 h 988923"/>
                <a:gd name="connsiteX5" fmla="*/ 758308 w 784598"/>
                <a:gd name="connsiteY5" fmla="*/ 225857 h 988923"/>
                <a:gd name="connsiteX6" fmla="*/ 733391 w 784598"/>
                <a:gd name="connsiteY6" fmla="*/ 173050 h 988923"/>
                <a:gd name="connsiteX7" fmla="*/ 729733 w 784598"/>
                <a:gd name="connsiteY7" fmla="*/ 166878 h 988923"/>
                <a:gd name="connsiteX8" fmla="*/ 729048 w 784598"/>
                <a:gd name="connsiteY8" fmla="*/ 165735 h 988923"/>
                <a:gd name="connsiteX9" fmla="*/ 725161 w 784598"/>
                <a:gd name="connsiteY9" fmla="*/ 159791 h 988923"/>
                <a:gd name="connsiteX10" fmla="*/ 724476 w 784598"/>
                <a:gd name="connsiteY10" fmla="*/ 158877 h 988923"/>
                <a:gd name="connsiteX11" fmla="*/ 706873 w 784598"/>
                <a:gd name="connsiteY11" fmla="*/ 134417 h 988923"/>
                <a:gd name="connsiteX12" fmla="*/ 706188 w 784598"/>
                <a:gd name="connsiteY12" fmla="*/ 133502 h 988923"/>
                <a:gd name="connsiteX13" fmla="*/ 701844 w 784598"/>
                <a:gd name="connsiteY13" fmla="*/ 128245 h 988923"/>
                <a:gd name="connsiteX14" fmla="*/ 700701 w 784598"/>
                <a:gd name="connsiteY14" fmla="*/ 126873 h 988923"/>
                <a:gd name="connsiteX15" fmla="*/ 696358 w 784598"/>
                <a:gd name="connsiteY15" fmla="*/ 121844 h 988923"/>
                <a:gd name="connsiteX16" fmla="*/ 695443 w 784598"/>
                <a:gd name="connsiteY16" fmla="*/ 120929 h 988923"/>
                <a:gd name="connsiteX17" fmla="*/ 680584 w 784598"/>
                <a:gd name="connsiteY17" fmla="*/ 105385 h 988923"/>
                <a:gd name="connsiteX18" fmla="*/ 679899 w 784598"/>
                <a:gd name="connsiteY18" fmla="*/ 104699 h 988923"/>
                <a:gd name="connsiteX19" fmla="*/ 675555 w 784598"/>
                <a:gd name="connsiteY19" fmla="*/ 100584 h 988923"/>
                <a:gd name="connsiteX20" fmla="*/ 673726 w 784598"/>
                <a:gd name="connsiteY20" fmla="*/ 98984 h 988923"/>
                <a:gd name="connsiteX21" fmla="*/ 669383 w 784598"/>
                <a:gd name="connsiteY21" fmla="*/ 95098 h 988923"/>
                <a:gd name="connsiteX22" fmla="*/ 667326 w 784598"/>
                <a:gd name="connsiteY22" fmla="*/ 93269 h 988923"/>
                <a:gd name="connsiteX23" fmla="*/ 662982 w 784598"/>
                <a:gd name="connsiteY23" fmla="*/ 89611 h 988923"/>
                <a:gd name="connsiteX24" fmla="*/ 661153 w 784598"/>
                <a:gd name="connsiteY24" fmla="*/ 88240 h 988923"/>
                <a:gd name="connsiteX25" fmla="*/ 650866 w 784598"/>
                <a:gd name="connsiteY25" fmla="*/ 80239 h 988923"/>
                <a:gd name="connsiteX26" fmla="*/ 650409 w 784598"/>
                <a:gd name="connsiteY26" fmla="*/ 79781 h 988923"/>
                <a:gd name="connsiteX27" fmla="*/ 646066 w 784598"/>
                <a:gd name="connsiteY27" fmla="*/ 76581 h 988923"/>
                <a:gd name="connsiteX28" fmla="*/ 643323 w 784598"/>
                <a:gd name="connsiteY28" fmla="*/ 74524 h 988923"/>
                <a:gd name="connsiteX29" fmla="*/ 639208 w 784598"/>
                <a:gd name="connsiteY29" fmla="*/ 71780 h 988923"/>
                <a:gd name="connsiteX30" fmla="*/ 636007 w 784598"/>
                <a:gd name="connsiteY30" fmla="*/ 69723 h 988923"/>
                <a:gd name="connsiteX31" fmla="*/ 632121 w 784598"/>
                <a:gd name="connsiteY31" fmla="*/ 66980 h 988923"/>
                <a:gd name="connsiteX32" fmla="*/ 628692 w 784598"/>
                <a:gd name="connsiteY32" fmla="*/ 64694 h 988923"/>
                <a:gd name="connsiteX33" fmla="*/ 624806 w 784598"/>
                <a:gd name="connsiteY33" fmla="*/ 62179 h 988923"/>
                <a:gd name="connsiteX34" fmla="*/ 620005 w 784598"/>
                <a:gd name="connsiteY34" fmla="*/ 59436 h 988923"/>
                <a:gd name="connsiteX35" fmla="*/ 614748 w 784598"/>
                <a:gd name="connsiteY35" fmla="*/ 56236 h 988923"/>
                <a:gd name="connsiteX36" fmla="*/ 610176 w 784598"/>
                <a:gd name="connsiteY36" fmla="*/ 53721 h 988923"/>
                <a:gd name="connsiteX37" fmla="*/ 606747 w 784598"/>
                <a:gd name="connsiteY37" fmla="*/ 51892 h 988923"/>
                <a:gd name="connsiteX38" fmla="*/ 602403 w 784598"/>
                <a:gd name="connsiteY38" fmla="*/ 49606 h 988923"/>
                <a:gd name="connsiteX39" fmla="*/ 598746 w 784598"/>
                <a:gd name="connsiteY39" fmla="*/ 47777 h 988923"/>
                <a:gd name="connsiteX40" fmla="*/ 594174 w 784598"/>
                <a:gd name="connsiteY40" fmla="*/ 45491 h 988923"/>
                <a:gd name="connsiteX41" fmla="*/ 590745 w 784598"/>
                <a:gd name="connsiteY41" fmla="*/ 43891 h 988923"/>
                <a:gd name="connsiteX42" fmla="*/ 585030 w 784598"/>
                <a:gd name="connsiteY42" fmla="*/ 41377 h 988923"/>
                <a:gd name="connsiteX43" fmla="*/ 582515 w 784598"/>
                <a:gd name="connsiteY43" fmla="*/ 40234 h 988923"/>
                <a:gd name="connsiteX44" fmla="*/ 574285 w 784598"/>
                <a:gd name="connsiteY44" fmla="*/ 36576 h 988923"/>
                <a:gd name="connsiteX45" fmla="*/ 571771 w 784598"/>
                <a:gd name="connsiteY45" fmla="*/ 35433 h 988923"/>
                <a:gd name="connsiteX46" fmla="*/ 565827 w 784598"/>
                <a:gd name="connsiteY46" fmla="*/ 32918 h 988923"/>
                <a:gd name="connsiteX47" fmla="*/ 562627 w 784598"/>
                <a:gd name="connsiteY47" fmla="*/ 31775 h 988923"/>
                <a:gd name="connsiteX48" fmla="*/ 556912 w 784598"/>
                <a:gd name="connsiteY48" fmla="*/ 29718 h 988923"/>
                <a:gd name="connsiteX49" fmla="*/ 553711 w 784598"/>
                <a:gd name="connsiteY49" fmla="*/ 28575 h 988923"/>
                <a:gd name="connsiteX50" fmla="*/ 547539 w 784598"/>
                <a:gd name="connsiteY50" fmla="*/ 26518 h 988923"/>
                <a:gd name="connsiteX51" fmla="*/ 544796 w 784598"/>
                <a:gd name="connsiteY51" fmla="*/ 25603 h 988923"/>
                <a:gd name="connsiteX52" fmla="*/ 535881 w 784598"/>
                <a:gd name="connsiteY52" fmla="*/ 22631 h 988923"/>
                <a:gd name="connsiteX53" fmla="*/ 438726 w 784598"/>
                <a:gd name="connsiteY53" fmla="*/ 2286 h 988923"/>
                <a:gd name="connsiteX54" fmla="*/ 415180 w 784598"/>
                <a:gd name="connsiteY54" fmla="*/ 457 h 988923"/>
                <a:gd name="connsiteX55" fmla="*/ 392091 w 784598"/>
                <a:gd name="connsiteY55" fmla="*/ 0 h 988923"/>
                <a:gd name="connsiteX56" fmla="*/ 376775 w 784598"/>
                <a:gd name="connsiteY56" fmla="*/ 457 h 988923"/>
                <a:gd name="connsiteX57" fmla="*/ 345914 w 784598"/>
                <a:gd name="connsiteY57" fmla="*/ 3200 h 988923"/>
                <a:gd name="connsiteX58" fmla="*/ 314824 w 784598"/>
                <a:gd name="connsiteY58" fmla="*/ 8230 h 988923"/>
                <a:gd name="connsiteX59" fmla="*/ 307052 w 784598"/>
                <a:gd name="connsiteY59" fmla="*/ 9830 h 988923"/>
                <a:gd name="connsiteX60" fmla="*/ 291507 w 784598"/>
                <a:gd name="connsiteY60" fmla="*/ 13716 h 988923"/>
                <a:gd name="connsiteX61" fmla="*/ 208983 w 784598"/>
                <a:gd name="connsiteY61" fmla="*/ 46634 h 988923"/>
                <a:gd name="connsiteX62" fmla="*/ 194124 w 784598"/>
                <a:gd name="connsiteY62" fmla="*/ 55321 h 988923"/>
                <a:gd name="connsiteX63" fmla="*/ 187723 w 784598"/>
                <a:gd name="connsiteY63" fmla="*/ 59436 h 988923"/>
                <a:gd name="connsiteX64" fmla="*/ 158462 w 784598"/>
                <a:gd name="connsiteY64" fmla="*/ 80696 h 988923"/>
                <a:gd name="connsiteX65" fmla="*/ 147946 w 784598"/>
                <a:gd name="connsiteY65" fmla="*/ 89383 h 988923"/>
                <a:gd name="connsiteX66" fmla="*/ 137431 w 784598"/>
                <a:gd name="connsiteY66" fmla="*/ 98984 h 988923"/>
                <a:gd name="connsiteX67" fmla="*/ 126229 w 784598"/>
                <a:gd name="connsiteY67" fmla="*/ 109957 h 988923"/>
                <a:gd name="connsiteX68" fmla="*/ 118457 w 784598"/>
                <a:gd name="connsiteY68" fmla="*/ 118415 h 988923"/>
                <a:gd name="connsiteX69" fmla="*/ 102455 w 784598"/>
                <a:gd name="connsiteY69" fmla="*/ 136931 h 988923"/>
                <a:gd name="connsiteX70" fmla="*/ 92397 w 784598"/>
                <a:gd name="connsiteY70" fmla="*/ 149733 h 988923"/>
                <a:gd name="connsiteX71" fmla="*/ 70222 w 784598"/>
                <a:gd name="connsiteY71" fmla="*/ 181737 h 988923"/>
                <a:gd name="connsiteX72" fmla="*/ 62450 w 784598"/>
                <a:gd name="connsiteY72" fmla="*/ 194310 h 988923"/>
                <a:gd name="connsiteX73" fmla="*/ 51706 w 784598"/>
                <a:gd name="connsiteY73" fmla="*/ 213284 h 988923"/>
                <a:gd name="connsiteX74" fmla="*/ 41419 w 784598"/>
                <a:gd name="connsiteY74" fmla="*/ 232943 h 988923"/>
                <a:gd name="connsiteX75" fmla="*/ 37761 w 784598"/>
                <a:gd name="connsiteY75" fmla="*/ 240259 h 988923"/>
                <a:gd name="connsiteX76" fmla="*/ 36618 w 784598"/>
                <a:gd name="connsiteY76" fmla="*/ 242545 h 988923"/>
                <a:gd name="connsiteX77" fmla="*/ 34332 w 784598"/>
                <a:gd name="connsiteY77" fmla="*/ 247574 h 988923"/>
                <a:gd name="connsiteX78" fmla="*/ 33189 w 784598"/>
                <a:gd name="connsiteY78" fmla="*/ 250317 h 988923"/>
                <a:gd name="connsiteX79" fmla="*/ 31132 w 784598"/>
                <a:gd name="connsiteY79" fmla="*/ 255118 h 988923"/>
                <a:gd name="connsiteX80" fmla="*/ 29989 w 784598"/>
                <a:gd name="connsiteY80" fmla="*/ 257861 h 988923"/>
                <a:gd name="connsiteX81" fmla="*/ 28160 w 784598"/>
                <a:gd name="connsiteY81" fmla="*/ 262433 h 988923"/>
                <a:gd name="connsiteX82" fmla="*/ 27017 w 784598"/>
                <a:gd name="connsiteY82" fmla="*/ 265176 h 988923"/>
                <a:gd name="connsiteX83" fmla="*/ 25188 w 784598"/>
                <a:gd name="connsiteY83" fmla="*/ 269748 h 988923"/>
                <a:gd name="connsiteX84" fmla="*/ 24274 w 784598"/>
                <a:gd name="connsiteY84" fmla="*/ 272491 h 988923"/>
                <a:gd name="connsiteX85" fmla="*/ 22445 w 784598"/>
                <a:gd name="connsiteY85" fmla="*/ 277292 h 988923"/>
                <a:gd name="connsiteX86" fmla="*/ 21531 w 784598"/>
                <a:gd name="connsiteY86" fmla="*/ 280035 h 988923"/>
                <a:gd name="connsiteX87" fmla="*/ 19930 w 784598"/>
                <a:gd name="connsiteY87" fmla="*/ 285064 h 988923"/>
                <a:gd name="connsiteX88" fmla="*/ 19016 w 784598"/>
                <a:gd name="connsiteY88" fmla="*/ 287579 h 988923"/>
                <a:gd name="connsiteX89" fmla="*/ 17416 w 784598"/>
                <a:gd name="connsiteY89" fmla="*/ 292608 h 988923"/>
                <a:gd name="connsiteX90" fmla="*/ 16730 w 784598"/>
                <a:gd name="connsiteY90" fmla="*/ 295123 h 988923"/>
                <a:gd name="connsiteX91" fmla="*/ 15130 w 784598"/>
                <a:gd name="connsiteY91" fmla="*/ 300380 h 988923"/>
                <a:gd name="connsiteX92" fmla="*/ 14444 w 784598"/>
                <a:gd name="connsiteY92" fmla="*/ 302666 h 988923"/>
                <a:gd name="connsiteX93" fmla="*/ 13072 w 784598"/>
                <a:gd name="connsiteY93" fmla="*/ 308153 h 988923"/>
                <a:gd name="connsiteX94" fmla="*/ 12615 w 784598"/>
                <a:gd name="connsiteY94" fmla="*/ 310210 h 988923"/>
                <a:gd name="connsiteX95" fmla="*/ 11244 w 784598"/>
                <a:gd name="connsiteY95" fmla="*/ 315925 h 988923"/>
                <a:gd name="connsiteX96" fmla="*/ 10786 w 784598"/>
                <a:gd name="connsiteY96" fmla="*/ 317754 h 988923"/>
                <a:gd name="connsiteX97" fmla="*/ 9415 w 784598"/>
                <a:gd name="connsiteY97" fmla="*/ 323926 h 988923"/>
                <a:gd name="connsiteX98" fmla="*/ 9186 w 784598"/>
                <a:gd name="connsiteY98" fmla="*/ 325526 h 988923"/>
                <a:gd name="connsiteX99" fmla="*/ 7815 w 784598"/>
                <a:gd name="connsiteY99" fmla="*/ 331927 h 988923"/>
                <a:gd name="connsiteX100" fmla="*/ 7586 w 784598"/>
                <a:gd name="connsiteY100" fmla="*/ 333299 h 988923"/>
                <a:gd name="connsiteX101" fmla="*/ 6443 w 784598"/>
                <a:gd name="connsiteY101" fmla="*/ 340157 h 988923"/>
                <a:gd name="connsiteX102" fmla="*/ 6214 w 784598"/>
                <a:gd name="connsiteY102" fmla="*/ 341071 h 988923"/>
                <a:gd name="connsiteX103" fmla="*/ 5071 w 784598"/>
                <a:gd name="connsiteY103" fmla="*/ 348386 h 988923"/>
                <a:gd name="connsiteX104" fmla="*/ 5071 w 784598"/>
                <a:gd name="connsiteY104" fmla="*/ 348844 h 988923"/>
                <a:gd name="connsiteX105" fmla="*/ 3928 w 784598"/>
                <a:gd name="connsiteY105" fmla="*/ 356616 h 988923"/>
                <a:gd name="connsiteX106" fmla="*/ 2785 w 784598"/>
                <a:gd name="connsiteY106" fmla="*/ 475031 h 988923"/>
                <a:gd name="connsiteX107" fmla="*/ 72966 w 784598"/>
                <a:gd name="connsiteY107" fmla="*/ 642823 h 988923"/>
                <a:gd name="connsiteX108" fmla="*/ 106798 w 784598"/>
                <a:gd name="connsiteY108" fmla="*/ 683971 h 988923"/>
                <a:gd name="connsiteX109" fmla="*/ 143374 w 784598"/>
                <a:gd name="connsiteY109" fmla="*/ 706831 h 988923"/>
                <a:gd name="connsiteX110" fmla="*/ 200524 w 784598"/>
                <a:gd name="connsiteY110" fmla="*/ 739292 h 988923"/>
                <a:gd name="connsiteX111" fmla="*/ 205096 w 784598"/>
                <a:gd name="connsiteY111" fmla="*/ 753694 h 988923"/>
                <a:gd name="connsiteX112" fmla="*/ 226813 w 784598"/>
                <a:gd name="connsiteY112" fmla="*/ 866623 h 988923"/>
                <a:gd name="connsiteX113" fmla="*/ 237786 w 784598"/>
                <a:gd name="connsiteY113" fmla="*/ 909599 h 988923"/>
                <a:gd name="connsiteX114" fmla="*/ 240072 w 784598"/>
                <a:gd name="connsiteY114" fmla="*/ 918972 h 988923"/>
                <a:gd name="connsiteX115" fmla="*/ 241444 w 784598"/>
                <a:gd name="connsiteY115" fmla="*/ 924001 h 988923"/>
                <a:gd name="connsiteX116" fmla="*/ 245330 w 784598"/>
                <a:gd name="connsiteY116" fmla="*/ 940232 h 988923"/>
                <a:gd name="connsiteX117" fmla="*/ 246930 w 784598"/>
                <a:gd name="connsiteY117" fmla="*/ 945490 h 988923"/>
                <a:gd name="connsiteX118" fmla="*/ 250131 w 784598"/>
                <a:gd name="connsiteY118" fmla="*/ 953262 h 988923"/>
                <a:gd name="connsiteX119" fmla="*/ 254245 w 784598"/>
                <a:gd name="connsiteY119" fmla="*/ 960577 h 988923"/>
                <a:gd name="connsiteX120" fmla="*/ 277791 w 784598"/>
                <a:gd name="connsiteY120" fmla="*/ 975665 h 988923"/>
                <a:gd name="connsiteX121" fmla="*/ 290136 w 784598"/>
                <a:gd name="connsiteY121" fmla="*/ 977494 h 988923"/>
                <a:gd name="connsiteX122" fmla="*/ 294479 w 784598"/>
                <a:gd name="connsiteY122" fmla="*/ 977494 h 988923"/>
                <a:gd name="connsiteX123" fmla="*/ 312310 w 784598"/>
                <a:gd name="connsiteY123" fmla="*/ 975208 h 988923"/>
                <a:gd name="connsiteX124" fmla="*/ 320997 w 784598"/>
                <a:gd name="connsiteY124" fmla="*/ 972007 h 988923"/>
                <a:gd name="connsiteX125" fmla="*/ 327626 w 784598"/>
                <a:gd name="connsiteY125" fmla="*/ 967207 h 988923"/>
                <a:gd name="connsiteX126" fmla="*/ 333570 w 784598"/>
                <a:gd name="connsiteY126" fmla="*/ 958748 h 988923"/>
                <a:gd name="connsiteX127" fmla="*/ 334941 w 784598"/>
                <a:gd name="connsiteY127" fmla="*/ 955548 h 988923"/>
                <a:gd name="connsiteX128" fmla="*/ 337684 w 784598"/>
                <a:gd name="connsiteY128" fmla="*/ 942518 h 988923"/>
                <a:gd name="connsiteX129" fmla="*/ 338142 w 784598"/>
                <a:gd name="connsiteY129" fmla="*/ 935888 h 988923"/>
                <a:gd name="connsiteX130" fmla="*/ 338370 w 784598"/>
                <a:gd name="connsiteY130" fmla="*/ 929259 h 988923"/>
                <a:gd name="connsiteX131" fmla="*/ 338370 w 784598"/>
                <a:gd name="connsiteY131" fmla="*/ 922630 h 988923"/>
                <a:gd name="connsiteX132" fmla="*/ 338370 w 784598"/>
                <a:gd name="connsiteY132" fmla="*/ 922401 h 988923"/>
                <a:gd name="connsiteX133" fmla="*/ 337684 w 784598"/>
                <a:gd name="connsiteY133" fmla="*/ 909142 h 988923"/>
                <a:gd name="connsiteX134" fmla="*/ 335856 w 784598"/>
                <a:gd name="connsiteY134" fmla="*/ 895655 h 988923"/>
                <a:gd name="connsiteX135" fmla="*/ 334484 w 784598"/>
                <a:gd name="connsiteY135" fmla="*/ 888797 h 988923"/>
                <a:gd name="connsiteX136" fmla="*/ 318482 w 784598"/>
                <a:gd name="connsiteY136" fmla="*/ 797814 h 988923"/>
                <a:gd name="connsiteX137" fmla="*/ 347971 w 784598"/>
                <a:gd name="connsiteY137" fmla="*/ 764210 h 988923"/>
                <a:gd name="connsiteX138" fmla="*/ 395520 w 784598"/>
                <a:gd name="connsiteY138" fmla="*/ 764210 h 988923"/>
                <a:gd name="connsiteX139" fmla="*/ 375175 w 784598"/>
                <a:gd name="connsiteY139" fmla="*/ 909142 h 988923"/>
                <a:gd name="connsiteX140" fmla="*/ 374946 w 784598"/>
                <a:gd name="connsiteY140" fmla="*/ 910742 h 988923"/>
                <a:gd name="connsiteX141" fmla="*/ 371289 w 784598"/>
                <a:gd name="connsiteY141" fmla="*/ 934288 h 988923"/>
                <a:gd name="connsiteX142" fmla="*/ 371289 w 784598"/>
                <a:gd name="connsiteY142" fmla="*/ 934517 h 988923"/>
                <a:gd name="connsiteX143" fmla="*/ 368545 w 784598"/>
                <a:gd name="connsiteY143" fmla="*/ 952805 h 988923"/>
                <a:gd name="connsiteX144" fmla="*/ 368317 w 784598"/>
                <a:gd name="connsiteY144" fmla="*/ 955777 h 988923"/>
                <a:gd name="connsiteX145" fmla="*/ 367860 w 784598"/>
                <a:gd name="connsiteY145" fmla="*/ 963549 h 988923"/>
                <a:gd name="connsiteX146" fmla="*/ 367860 w 784598"/>
                <a:gd name="connsiteY146" fmla="*/ 965835 h 988923"/>
                <a:gd name="connsiteX147" fmla="*/ 368317 w 784598"/>
                <a:gd name="connsiteY147" fmla="*/ 969950 h 988923"/>
                <a:gd name="connsiteX148" fmla="*/ 369460 w 784598"/>
                <a:gd name="connsiteY148" fmla="*/ 973379 h 988923"/>
                <a:gd name="connsiteX149" fmla="*/ 372203 w 784598"/>
                <a:gd name="connsiteY149" fmla="*/ 977494 h 988923"/>
                <a:gd name="connsiteX150" fmla="*/ 373346 w 784598"/>
                <a:gd name="connsiteY150" fmla="*/ 978637 h 988923"/>
                <a:gd name="connsiteX151" fmla="*/ 382033 w 784598"/>
                <a:gd name="connsiteY151" fmla="*/ 983209 h 988923"/>
                <a:gd name="connsiteX152" fmla="*/ 386833 w 784598"/>
                <a:gd name="connsiteY152" fmla="*/ 984580 h 988923"/>
                <a:gd name="connsiteX153" fmla="*/ 411065 w 784598"/>
                <a:gd name="connsiteY153" fmla="*/ 988238 h 988923"/>
                <a:gd name="connsiteX154" fmla="*/ 423181 w 784598"/>
                <a:gd name="connsiteY154" fmla="*/ 988924 h 988923"/>
                <a:gd name="connsiteX155" fmla="*/ 423181 w 784598"/>
                <a:gd name="connsiteY155" fmla="*/ 988924 h 988923"/>
                <a:gd name="connsiteX156" fmla="*/ 432553 w 784598"/>
                <a:gd name="connsiteY156" fmla="*/ 987781 h 988923"/>
                <a:gd name="connsiteX157" fmla="*/ 445355 w 784598"/>
                <a:gd name="connsiteY157" fmla="*/ 977494 h 988923"/>
                <a:gd name="connsiteX158" fmla="*/ 451299 w 784598"/>
                <a:gd name="connsiteY158" fmla="*/ 963092 h 988923"/>
                <a:gd name="connsiteX159" fmla="*/ 451299 w 784598"/>
                <a:gd name="connsiteY159" fmla="*/ 963092 h 988923"/>
                <a:gd name="connsiteX160" fmla="*/ 455185 w 784598"/>
                <a:gd name="connsiteY160" fmla="*/ 950976 h 988923"/>
                <a:gd name="connsiteX161" fmla="*/ 456556 w 784598"/>
                <a:gd name="connsiteY161" fmla="*/ 947318 h 988923"/>
                <a:gd name="connsiteX162" fmla="*/ 459528 w 784598"/>
                <a:gd name="connsiteY162" fmla="*/ 939089 h 988923"/>
                <a:gd name="connsiteX163" fmla="*/ 461128 w 784598"/>
                <a:gd name="connsiteY163" fmla="*/ 935203 h 988923"/>
                <a:gd name="connsiteX164" fmla="*/ 464329 w 784598"/>
                <a:gd name="connsiteY164" fmla="*/ 926744 h 988923"/>
                <a:gd name="connsiteX165" fmla="*/ 465472 w 784598"/>
                <a:gd name="connsiteY165" fmla="*/ 923773 h 988923"/>
                <a:gd name="connsiteX166" fmla="*/ 486046 w 784598"/>
                <a:gd name="connsiteY166" fmla="*/ 875081 h 988923"/>
                <a:gd name="connsiteX167" fmla="*/ 489932 w 784598"/>
                <a:gd name="connsiteY167" fmla="*/ 865251 h 988923"/>
                <a:gd name="connsiteX168" fmla="*/ 533823 w 784598"/>
                <a:gd name="connsiteY168" fmla="*/ 762838 h 988923"/>
                <a:gd name="connsiteX169" fmla="*/ 536795 w 784598"/>
                <a:gd name="connsiteY169" fmla="*/ 704545 h 988923"/>
                <a:gd name="connsiteX170" fmla="*/ 503877 w 784598"/>
                <a:gd name="connsiteY170" fmla="*/ 654482 h 988923"/>
                <a:gd name="connsiteX171" fmla="*/ 478273 w 784598"/>
                <a:gd name="connsiteY171" fmla="*/ 561442 h 988923"/>
                <a:gd name="connsiteX172" fmla="*/ 577029 w 784598"/>
                <a:gd name="connsiteY172" fmla="*/ 711860 h 988923"/>
                <a:gd name="connsiteX173" fmla="*/ 536795 w 784598"/>
                <a:gd name="connsiteY173" fmla="*/ 704545 h 988923"/>
                <a:gd name="connsiteX174" fmla="*/ 90339 w 784598"/>
                <a:gd name="connsiteY174" fmla="*/ 624078 h 988923"/>
                <a:gd name="connsiteX175" fmla="*/ 29760 w 784598"/>
                <a:gd name="connsiteY175" fmla="*/ 495833 h 988923"/>
                <a:gd name="connsiteX176" fmla="*/ 77080 w 784598"/>
                <a:gd name="connsiteY176" fmla="*/ 215341 h 988923"/>
                <a:gd name="connsiteX177" fmla="*/ 216755 w 784598"/>
                <a:gd name="connsiteY177" fmla="*/ 65380 h 988923"/>
                <a:gd name="connsiteX178" fmla="*/ 374718 w 784598"/>
                <a:gd name="connsiteY178" fmla="*/ 21946 h 988923"/>
                <a:gd name="connsiteX179" fmla="*/ 519879 w 784598"/>
                <a:gd name="connsiteY179" fmla="*/ 40234 h 988923"/>
                <a:gd name="connsiteX180" fmla="*/ 679670 w 784598"/>
                <a:gd name="connsiteY180" fmla="*/ 140360 h 988923"/>
                <a:gd name="connsiteX181" fmla="*/ 757394 w 784598"/>
                <a:gd name="connsiteY181" fmla="*/ 331927 h 988923"/>
                <a:gd name="connsiteX182" fmla="*/ 742992 w 784598"/>
                <a:gd name="connsiteY182" fmla="*/ 514579 h 988923"/>
                <a:gd name="connsiteX183" fmla="*/ 633493 w 784598"/>
                <a:gd name="connsiteY183" fmla="*/ 677570 h 988923"/>
                <a:gd name="connsiteX184" fmla="*/ 582744 w 784598"/>
                <a:gd name="connsiteY184" fmla="*/ 569900 h 988923"/>
                <a:gd name="connsiteX185" fmla="*/ 509592 w 784598"/>
                <a:gd name="connsiteY185" fmla="*/ 439369 h 988923"/>
                <a:gd name="connsiteX186" fmla="*/ 456328 w 784598"/>
                <a:gd name="connsiteY186" fmla="*/ 398450 h 988923"/>
                <a:gd name="connsiteX187" fmla="*/ 493818 w 784598"/>
                <a:gd name="connsiteY187" fmla="*/ 259461 h 988923"/>
                <a:gd name="connsiteX188" fmla="*/ 423638 w 784598"/>
                <a:gd name="connsiteY188" fmla="*/ 200482 h 988923"/>
                <a:gd name="connsiteX189" fmla="*/ 292193 w 784598"/>
                <a:gd name="connsiteY189" fmla="*/ 250546 h 988923"/>
                <a:gd name="connsiteX190" fmla="*/ 297222 w 784598"/>
                <a:gd name="connsiteY190" fmla="*/ 389534 h 988923"/>
                <a:gd name="connsiteX191" fmla="*/ 249902 w 784598"/>
                <a:gd name="connsiteY191" fmla="*/ 440741 h 988923"/>
                <a:gd name="connsiteX192" fmla="*/ 114571 w 784598"/>
                <a:gd name="connsiteY192" fmla="*/ 625678 h 988923"/>
                <a:gd name="connsiteX193" fmla="*/ 90339 w 784598"/>
                <a:gd name="connsiteY193" fmla="*/ 624078 h 988923"/>
                <a:gd name="connsiteX194" fmla="*/ 394377 w 784598"/>
                <a:gd name="connsiteY194" fmla="*/ 404165 h 988923"/>
                <a:gd name="connsiteX195" fmla="*/ 299508 w 784598"/>
                <a:gd name="connsiteY195" fmla="*/ 284378 h 988923"/>
                <a:gd name="connsiteX196" fmla="*/ 398263 w 784598"/>
                <a:gd name="connsiteY196" fmla="*/ 218542 h 988923"/>
                <a:gd name="connsiteX197" fmla="*/ 481245 w 784598"/>
                <a:gd name="connsiteY197" fmla="*/ 290551 h 988923"/>
                <a:gd name="connsiteX198" fmla="*/ 394377 w 784598"/>
                <a:gd name="connsiteY198" fmla="*/ 404165 h 988923"/>
                <a:gd name="connsiteX199" fmla="*/ 181551 w 784598"/>
                <a:gd name="connsiteY199" fmla="*/ 701345 h 988923"/>
                <a:gd name="connsiteX200" fmla="*/ 181093 w 784598"/>
                <a:gd name="connsiteY200" fmla="*/ 684657 h 988923"/>
                <a:gd name="connsiteX201" fmla="*/ 274819 w 784598"/>
                <a:gd name="connsiteY201" fmla="*/ 563956 h 988923"/>
                <a:gd name="connsiteX202" fmla="*/ 251959 w 784598"/>
                <a:gd name="connsiteY202" fmla="*/ 662026 h 988923"/>
                <a:gd name="connsiteX203" fmla="*/ 207840 w 784598"/>
                <a:gd name="connsiteY203" fmla="*/ 717575 h 988923"/>
                <a:gd name="connsiteX204" fmla="*/ 181551 w 784598"/>
                <a:gd name="connsiteY204" fmla="*/ 701345 h 988923"/>
                <a:gd name="connsiteX205" fmla="*/ 356658 w 784598"/>
                <a:gd name="connsiteY205" fmla="*/ 739750 h 988923"/>
                <a:gd name="connsiteX206" fmla="*/ 389119 w 784598"/>
                <a:gd name="connsiteY206" fmla="*/ 734492 h 988923"/>
                <a:gd name="connsiteX207" fmla="*/ 356658 w 784598"/>
                <a:gd name="connsiteY207" fmla="*/ 739750 h 988923"/>
                <a:gd name="connsiteX208" fmla="*/ 435525 w 784598"/>
                <a:gd name="connsiteY208" fmla="*/ 946404 h 988923"/>
                <a:gd name="connsiteX209" fmla="*/ 405350 w 784598"/>
                <a:gd name="connsiteY209" fmla="*/ 965149 h 988923"/>
                <a:gd name="connsiteX210" fmla="*/ 391177 w 784598"/>
                <a:gd name="connsiteY210" fmla="*/ 931774 h 988923"/>
                <a:gd name="connsiteX211" fmla="*/ 418380 w 784598"/>
                <a:gd name="connsiteY211" fmla="*/ 768325 h 988923"/>
                <a:gd name="connsiteX212" fmla="*/ 406950 w 784598"/>
                <a:gd name="connsiteY212" fmla="*/ 717804 h 988923"/>
                <a:gd name="connsiteX213" fmla="*/ 342256 w 784598"/>
                <a:gd name="connsiteY213" fmla="*/ 713689 h 988923"/>
                <a:gd name="connsiteX214" fmla="*/ 304537 w 784598"/>
                <a:gd name="connsiteY214" fmla="*/ 830047 h 988923"/>
                <a:gd name="connsiteX215" fmla="*/ 318025 w 784598"/>
                <a:gd name="connsiteY215" fmla="*/ 898855 h 988923"/>
                <a:gd name="connsiteX216" fmla="*/ 320539 w 784598"/>
                <a:gd name="connsiteY216" fmla="*/ 930402 h 988923"/>
                <a:gd name="connsiteX217" fmla="*/ 304766 w 784598"/>
                <a:gd name="connsiteY217" fmla="*/ 954862 h 988923"/>
                <a:gd name="connsiteX218" fmla="*/ 273676 w 784598"/>
                <a:gd name="connsiteY218" fmla="*/ 944804 h 988923"/>
                <a:gd name="connsiteX219" fmla="*/ 264075 w 784598"/>
                <a:gd name="connsiteY219" fmla="*/ 924687 h 988923"/>
                <a:gd name="connsiteX220" fmla="*/ 229557 w 784598"/>
                <a:gd name="connsiteY220" fmla="*/ 779297 h 988923"/>
                <a:gd name="connsiteX221" fmla="*/ 261789 w 784598"/>
                <a:gd name="connsiteY221" fmla="*/ 683971 h 988923"/>
                <a:gd name="connsiteX222" fmla="*/ 298594 w 784598"/>
                <a:gd name="connsiteY222" fmla="*/ 590017 h 988923"/>
                <a:gd name="connsiteX223" fmla="*/ 299965 w 784598"/>
                <a:gd name="connsiteY223" fmla="*/ 519836 h 988923"/>
                <a:gd name="connsiteX224" fmla="*/ 291050 w 784598"/>
                <a:gd name="connsiteY224" fmla="*/ 504977 h 988923"/>
                <a:gd name="connsiteX225" fmla="*/ 278477 w 784598"/>
                <a:gd name="connsiteY225" fmla="*/ 516407 h 988923"/>
                <a:gd name="connsiteX226" fmla="*/ 189552 w 784598"/>
                <a:gd name="connsiteY226" fmla="*/ 648310 h 988923"/>
                <a:gd name="connsiteX227" fmla="*/ 156176 w 784598"/>
                <a:gd name="connsiteY227" fmla="*/ 677570 h 988923"/>
                <a:gd name="connsiteX228" fmla="*/ 129887 w 784598"/>
                <a:gd name="connsiteY228" fmla="*/ 674827 h 988923"/>
                <a:gd name="connsiteX229" fmla="*/ 125315 w 784598"/>
                <a:gd name="connsiteY229" fmla="*/ 651510 h 988923"/>
                <a:gd name="connsiteX230" fmla="*/ 138117 w 784598"/>
                <a:gd name="connsiteY230" fmla="*/ 629793 h 988923"/>
                <a:gd name="connsiteX231" fmla="*/ 280992 w 784598"/>
                <a:gd name="connsiteY231" fmla="*/ 434569 h 988923"/>
                <a:gd name="connsiteX232" fmla="*/ 335398 w 784598"/>
                <a:gd name="connsiteY232" fmla="*/ 416281 h 988923"/>
                <a:gd name="connsiteX233" fmla="*/ 409693 w 784598"/>
                <a:gd name="connsiteY233" fmla="*/ 423367 h 988923"/>
                <a:gd name="connsiteX234" fmla="*/ 505020 w 784598"/>
                <a:gd name="connsiteY234" fmla="*/ 469544 h 988923"/>
                <a:gd name="connsiteX235" fmla="*/ 598974 w 784598"/>
                <a:gd name="connsiteY235" fmla="*/ 661111 h 988923"/>
                <a:gd name="connsiteX236" fmla="*/ 600346 w 784598"/>
                <a:gd name="connsiteY236" fmla="*/ 664083 h 988923"/>
                <a:gd name="connsiteX237" fmla="*/ 599431 w 784598"/>
                <a:gd name="connsiteY237" fmla="*/ 693572 h 988923"/>
                <a:gd name="connsiteX238" fmla="*/ 575200 w 784598"/>
                <a:gd name="connsiteY238" fmla="*/ 678942 h 988923"/>
                <a:gd name="connsiteX239" fmla="*/ 520564 w 784598"/>
                <a:gd name="connsiteY239" fmla="*/ 593903 h 988923"/>
                <a:gd name="connsiteX240" fmla="*/ 484217 w 784598"/>
                <a:gd name="connsiteY240" fmla="*/ 522808 h 988923"/>
                <a:gd name="connsiteX241" fmla="*/ 466843 w 784598"/>
                <a:gd name="connsiteY241" fmla="*/ 512064 h 988923"/>
                <a:gd name="connsiteX242" fmla="*/ 455413 w 784598"/>
                <a:gd name="connsiteY242" fmla="*/ 528752 h 988923"/>
                <a:gd name="connsiteX243" fmla="*/ 455413 w 784598"/>
                <a:gd name="connsiteY243" fmla="*/ 565785 h 988923"/>
                <a:gd name="connsiteX244" fmla="*/ 491304 w 784598"/>
                <a:gd name="connsiteY244" fmla="*/ 674827 h 988923"/>
                <a:gd name="connsiteX245" fmla="*/ 507077 w 784598"/>
                <a:gd name="connsiteY245" fmla="*/ 779526 h 988923"/>
                <a:gd name="connsiteX246" fmla="*/ 435525 w 784598"/>
                <a:gd name="connsiteY246" fmla="*/ 946404 h 9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784598" h="988923">
                  <a:moveTo>
                    <a:pt x="533823" y="762838"/>
                  </a:moveTo>
                  <a:cubicBezTo>
                    <a:pt x="537938" y="752780"/>
                    <a:pt x="543653" y="748208"/>
                    <a:pt x="554854" y="746836"/>
                  </a:cubicBezTo>
                  <a:cubicBezTo>
                    <a:pt x="581829" y="743636"/>
                    <a:pt x="605832" y="730606"/>
                    <a:pt x="626178" y="714375"/>
                  </a:cubicBezTo>
                  <a:cubicBezTo>
                    <a:pt x="703673" y="653110"/>
                    <a:pt x="753508" y="573329"/>
                    <a:pt x="777282" y="477317"/>
                  </a:cubicBezTo>
                  <a:cubicBezTo>
                    <a:pt x="788712" y="430911"/>
                    <a:pt x="783912" y="384277"/>
                    <a:pt x="781626" y="337642"/>
                  </a:cubicBezTo>
                  <a:cubicBezTo>
                    <a:pt x="779568" y="299237"/>
                    <a:pt x="771796" y="261518"/>
                    <a:pt x="758308" y="225857"/>
                  </a:cubicBezTo>
                  <a:cubicBezTo>
                    <a:pt x="751222" y="207112"/>
                    <a:pt x="742764" y="189509"/>
                    <a:pt x="733391" y="173050"/>
                  </a:cubicBezTo>
                  <a:cubicBezTo>
                    <a:pt x="732248" y="170993"/>
                    <a:pt x="730876" y="168935"/>
                    <a:pt x="729733" y="166878"/>
                  </a:cubicBezTo>
                  <a:cubicBezTo>
                    <a:pt x="729505" y="166421"/>
                    <a:pt x="729276" y="166192"/>
                    <a:pt x="729048" y="165735"/>
                  </a:cubicBezTo>
                  <a:cubicBezTo>
                    <a:pt x="727905" y="163678"/>
                    <a:pt x="726533" y="161849"/>
                    <a:pt x="725161" y="159791"/>
                  </a:cubicBezTo>
                  <a:cubicBezTo>
                    <a:pt x="724933" y="159563"/>
                    <a:pt x="724704" y="159106"/>
                    <a:pt x="724476" y="158877"/>
                  </a:cubicBezTo>
                  <a:cubicBezTo>
                    <a:pt x="718989" y="150419"/>
                    <a:pt x="713046" y="142189"/>
                    <a:pt x="706873" y="134417"/>
                  </a:cubicBezTo>
                  <a:cubicBezTo>
                    <a:pt x="706645" y="134188"/>
                    <a:pt x="706416" y="133731"/>
                    <a:pt x="706188" y="133502"/>
                  </a:cubicBezTo>
                  <a:cubicBezTo>
                    <a:pt x="704816" y="131674"/>
                    <a:pt x="703444" y="130073"/>
                    <a:pt x="701844" y="128245"/>
                  </a:cubicBezTo>
                  <a:cubicBezTo>
                    <a:pt x="701387" y="127787"/>
                    <a:pt x="701158" y="127330"/>
                    <a:pt x="700701" y="126873"/>
                  </a:cubicBezTo>
                  <a:cubicBezTo>
                    <a:pt x="699330" y="125273"/>
                    <a:pt x="697729" y="123444"/>
                    <a:pt x="696358" y="121844"/>
                  </a:cubicBezTo>
                  <a:cubicBezTo>
                    <a:pt x="696129" y="121615"/>
                    <a:pt x="695672" y="121158"/>
                    <a:pt x="695443" y="120929"/>
                  </a:cubicBezTo>
                  <a:cubicBezTo>
                    <a:pt x="690643" y="115672"/>
                    <a:pt x="685614" y="110414"/>
                    <a:pt x="680584" y="105385"/>
                  </a:cubicBezTo>
                  <a:cubicBezTo>
                    <a:pt x="680356" y="105156"/>
                    <a:pt x="680127" y="104927"/>
                    <a:pt x="679899" y="104699"/>
                  </a:cubicBezTo>
                  <a:cubicBezTo>
                    <a:pt x="678527" y="103327"/>
                    <a:pt x="676927" y="101956"/>
                    <a:pt x="675555" y="100584"/>
                  </a:cubicBezTo>
                  <a:cubicBezTo>
                    <a:pt x="674869" y="100127"/>
                    <a:pt x="674412" y="99441"/>
                    <a:pt x="673726" y="98984"/>
                  </a:cubicBezTo>
                  <a:cubicBezTo>
                    <a:pt x="672355" y="97612"/>
                    <a:pt x="670983" y="96469"/>
                    <a:pt x="669383" y="95098"/>
                  </a:cubicBezTo>
                  <a:cubicBezTo>
                    <a:pt x="668697" y="94412"/>
                    <a:pt x="668011" y="93955"/>
                    <a:pt x="667326" y="93269"/>
                  </a:cubicBezTo>
                  <a:cubicBezTo>
                    <a:pt x="665954" y="92126"/>
                    <a:pt x="664354" y="90754"/>
                    <a:pt x="662982" y="89611"/>
                  </a:cubicBezTo>
                  <a:cubicBezTo>
                    <a:pt x="662296" y="89154"/>
                    <a:pt x="661839" y="88697"/>
                    <a:pt x="661153" y="88240"/>
                  </a:cubicBezTo>
                  <a:cubicBezTo>
                    <a:pt x="657724" y="85496"/>
                    <a:pt x="654524" y="82753"/>
                    <a:pt x="650866" y="80239"/>
                  </a:cubicBezTo>
                  <a:cubicBezTo>
                    <a:pt x="650638" y="80010"/>
                    <a:pt x="650409" y="80010"/>
                    <a:pt x="650409" y="79781"/>
                  </a:cubicBezTo>
                  <a:cubicBezTo>
                    <a:pt x="649038" y="78638"/>
                    <a:pt x="647666" y="77724"/>
                    <a:pt x="646066" y="76581"/>
                  </a:cubicBezTo>
                  <a:cubicBezTo>
                    <a:pt x="645151" y="75895"/>
                    <a:pt x="644237" y="75209"/>
                    <a:pt x="643323" y="74524"/>
                  </a:cubicBezTo>
                  <a:cubicBezTo>
                    <a:pt x="641951" y="73609"/>
                    <a:pt x="640579" y="72695"/>
                    <a:pt x="639208" y="71780"/>
                  </a:cubicBezTo>
                  <a:cubicBezTo>
                    <a:pt x="638065" y="71095"/>
                    <a:pt x="637150" y="70409"/>
                    <a:pt x="636007" y="69723"/>
                  </a:cubicBezTo>
                  <a:cubicBezTo>
                    <a:pt x="634636" y="68809"/>
                    <a:pt x="633264" y="67894"/>
                    <a:pt x="632121" y="66980"/>
                  </a:cubicBezTo>
                  <a:cubicBezTo>
                    <a:pt x="630978" y="66294"/>
                    <a:pt x="629835" y="65608"/>
                    <a:pt x="628692" y="64694"/>
                  </a:cubicBezTo>
                  <a:cubicBezTo>
                    <a:pt x="627321" y="63779"/>
                    <a:pt x="626178" y="63094"/>
                    <a:pt x="624806" y="62179"/>
                  </a:cubicBezTo>
                  <a:cubicBezTo>
                    <a:pt x="623206" y="61265"/>
                    <a:pt x="621606" y="60350"/>
                    <a:pt x="620005" y="59436"/>
                  </a:cubicBezTo>
                  <a:cubicBezTo>
                    <a:pt x="618177" y="58293"/>
                    <a:pt x="616576" y="57379"/>
                    <a:pt x="614748" y="56236"/>
                  </a:cubicBezTo>
                  <a:cubicBezTo>
                    <a:pt x="613147" y="55321"/>
                    <a:pt x="611776" y="54407"/>
                    <a:pt x="610176" y="53721"/>
                  </a:cubicBezTo>
                  <a:cubicBezTo>
                    <a:pt x="609033" y="53035"/>
                    <a:pt x="607890" y="52349"/>
                    <a:pt x="606747" y="51892"/>
                  </a:cubicBezTo>
                  <a:cubicBezTo>
                    <a:pt x="605375" y="51206"/>
                    <a:pt x="603775" y="50292"/>
                    <a:pt x="602403" y="49606"/>
                  </a:cubicBezTo>
                  <a:cubicBezTo>
                    <a:pt x="601260" y="48920"/>
                    <a:pt x="600117" y="48463"/>
                    <a:pt x="598746" y="47777"/>
                  </a:cubicBezTo>
                  <a:cubicBezTo>
                    <a:pt x="597145" y="47092"/>
                    <a:pt x="595545" y="46177"/>
                    <a:pt x="594174" y="45491"/>
                  </a:cubicBezTo>
                  <a:cubicBezTo>
                    <a:pt x="593031" y="45034"/>
                    <a:pt x="591888" y="44348"/>
                    <a:pt x="590745" y="43891"/>
                  </a:cubicBezTo>
                  <a:cubicBezTo>
                    <a:pt x="588916" y="42977"/>
                    <a:pt x="587087" y="42062"/>
                    <a:pt x="585030" y="41377"/>
                  </a:cubicBezTo>
                  <a:cubicBezTo>
                    <a:pt x="584115" y="40919"/>
                    <a:pt x="583429" y="40691"/>
                    <a:pt x="582515" y="40234"/>
                  </a:cubicBezTo>
                  <a:cubicBezTo>
                    <a:pt x="579772" y="39091"/>
                    <a:pt x="577029" y="37948"/>
                    <a:pt x="574285" y="36576"/>
                  </a:cubicBezTo>
                  <a:cubicBezTo>
                    <a:pt x="573371" y="36119"/>
                    <a:pt x="572685" y="35890"/>
                    <a:pt x="571771" y="35433"/>
                  </a:cubicBezTo>
                  <a:cubicBezTo>
                    <a:pt x="569713" y="34519"/>
                    <a:pt x="567885" y="33833"/>
                    <a:pt x="565827" y="32918"/>
                  </a:cubicBezTo>
                  <a:cubicBezTo>
                    <a:pt x="564684" y="32461"/>
                    <a:pt x="563770" y="32004"/>
                    <a:pt x="562627" y="31775"/>
                  </a:cubicBezTo>
                  <a:cubicBezTo>
                    <a:pt x="560798" y="31090"/>
                    <a:pt x="558969" y="30404"/>
                    <a:pt x="556912" y="29718"/>
                  </a:cubicBezTo>
                  <a:cubicBezTo>
                    <a:pt x="555769" y="29261"/>
                    <a:pt x="554854" y="29032"/>
                    <a:pt x="553711" y="28575"/>
                  </a:cubicBezTo>
                  <a:cubicBezTo>
                    <a:pt x="551654" y="27889"/>
                    <a:pt x="549597" y="27203"/>
                    <a:pt x="547539" y="26518"/>
                  </a:cubicBezTo>
                  <a:cubicBezTo>
                    <a:pt x="546625" y="26289"/>
                    <a:pt x="545710" y="25832"/>
                    <a:pt x="544796" y="25603"/>
                  </a:cubicBezTo>
                  <a:cubicBezTo>
                    <a:pt x="541824" y="24689"/>
                    <a:pt x="538852" y="23546"/>
                    <a:pt x="535881" y="22631"/>
                  </a:cubicBezTo>
                  <a:cubicBezTo>
                    <a:pt x="503877" y="12573"/>
                    <a:pt x="471415" y="5715"/>
                    <a:pt x="438726" y="2286"/>
                  </a:cubicBezTo>
                  <a:cubicBezTo>
                    <a:pt x="430953" y="1600"/>
                    <a:pt x="422952" y="914"/>
                    <a:pt x="415180" y="457"/>
                  </a:cubicBezTo>
                  <a:cubicBezTo>
                    <a:pt x="407636" y="0"/>
                    <a:pt x="399864" y="0"/>
                    <a:pt x="392091" y="0"/>
                  </a:cubicBezTo>
                  <a:cubicBezTo>
                    <a:pt x="387062" y="0"/>
                    <a:pt x="381804" y="229"/>
                    <a:pt x="376775" y="457"/>
                  </a:cubicBezTo>
                  <a:cubicBezTo>
                    <a:pt x="366488" y="914"/>
                    <a:pt x="356201" y="1829"/>
                    <a:pt x="345914" y="3200"/>
                  </a:cubicBezTo>
                  <a:cubicBezTo>
                    <a:pt x="335627" y="4572"/>
                    <a:pt x="325340" y="6172"/>
                    <a:pt x="314824" y="8230"/>
                  </a:cubicBezTo>
                  <a:cubicBezTo>
                    <a:pt x="312310" y="8687"/>
                    <a:pt x="309567" y="9373"/>
                    <a:pt x="307052" y="9830"/>
                  </a:cubicBezTo>
                  <a:cubicBezTo>
                    <a:pt x="301794" y="10973"/>
                    <a:pt x="296765" y="12344"/>
                    <a:pt x="291507" y="13716"/>
                  </a:cubicBezTo>
                  <a:cubicBezTo>
                    <a:pt x="261332" y="21717"/>
                    <a:pt x="233900" y="32918"/>
                    <a:pt x="208983" y="46634"/>
                  </a:cubicBezTo>
                  <a:cubicBezTo>
                    <a:pt x="203953" y="49378"/>
                    <a:pt x="198924" y="52349"/>
                    <a:pt x="194124" y="55321"/>
                  </a:cubicBezTo>
                  <a:cubicBezTo>
                    <a:pt x="191838" y="56693"/>
                    <a:pt x="189780" y="58064"/>
                    <a:pt x="187723" y="59436"/>
                  </a:cubicBezTo>
                  <a:cubicBezTo>
                    <a:pt x="177664" y="66065"/>
                    <a:pt x="167835" y="73152"/>
                    <a:pt x="158462" y="80696"/>
                  </a:cubicBezTo>
                  <a:cubicBezTo>
                    <a:pt x="155033" y="83668"/>
                    <a:pt x="151375" y="86411"/>
                    <a:pt x="147946" y="89383"/>
                  </a:cubicBezTo>
                  <a:cubicBezTo>
                    <a:pt x="144289" y="92583"/>
                    <a:pt x="140860" y="95783"/>
                    <a:pt x="137431" y="98984"/>
                  </a:cubicBezTo>
                  <a:cubicBezTo>
                    <a:pt x="133545" y="102641"/>
                    <a:pt x="129887" y="106299"/>
                    <a:pt x="126229" y="109957"/>
                  </a:cubicBezTo>
                  <a:cubicBezTo>
                    <a:pt x="123486" y="112700"/>
                    <a:pt x="120972" y="115443"/>
                    <a:pt x="118457" y="118415"/>
                  </a:cubicBezTo>
                  <a:cubicBezTo>
                    <a:pt x="112971" y="124358"/>
                    <a:pt x="107484" y="130759"/>
                    <a:pt x="102455" y="136931"/>
                  </a:cubicBezTo>
                  <a:cubicBezTo>
                    <a:pt x="99026" y="141046"/>
                    <a:pt x="95597" y="145390"/>
                    <a:pt x="92397" y="149733"/>
                  </a:cubicBezTo>
                  <a:cubicBezTo>
                    <a:pt x="84624" y="160020"/>
                    <a:pt x="77309" y="170764"/>
                    <a:pt x="70222" y="181737"/>
                  </a:cubicBezTo>
                  <a:cubicBezTo>
                    <a:pt x="67708" y="185852"/>
                    <a:pt x="64965" y="189967"/>
                    <a:pt x="62450" y="194310"/>
                  </a:cubicBezTo>
                  <a:cubicBezTo>
                    <a:pt x="58792" y="200482"/>
                    <a:pt x="55135" y="206883"/>
                    <a:pt x="51706" y="213284"/>
                  </a:cubicBezTo>
                  <a:cubicBezTo>
                    <a:pt x="48277" y="219685"/>
                    <a:pt x="44848" y="226314"/>
                    <a:pt x="41419" y="232943"/>
                  </a:cubicBezTo>
                  <a:cubicBezTo>
                    <a:pt x="40276" y="235458"/>
                    <a:pt x="38904" y="237744"/>
                    <a:pt x="37761" y="240259"/>
                  </a:cubicBezTo>
                  <a:cubicBezTo>
                    <a:pt x="37304" y="240944"/>
                    <a:pt x="37075" y="241859"/>
                    <a:pt x="36618" y="242545"/>
                  </a:cubicBezTo>
                  <a:cubicBezTo>
                    <a:pt x="35932" y="244145"/>
                    <a:pt x="35018" y="245974"/>
                    <a:pt x="34332" y="247574"/>
                  </a:cubicBezTo>
                  <a:cubicBezTo>
                    <a:pt x="33875" y="248488"/>
                    <a:pt x="33646" y="249403"/>
                    <a:pt x="33189" y="250317"/>
                  </a:cubicBezTo>
                  <a:cubicBezTo>
                    <a:pt x="32503" y="251917"/>
                    <a:pt x="31818" y="253517"/>
                    <a:pt x="31132" y="255118"/>
                  </a:cubicBezTo>
                  <a:cubicBezTo>
                    <a:pt x="30675" y="256032"/>
                    <a:pt x="30446" y="256946"/>
                    <a:pt x="29989" y="257861"/>
                  </a:cubicBezTo>
                  <a:cubicBezTo>
                    <a:pt x="29303" y="259461"/>
                    <a:pt x="28617" y="261061"/>
                    <a:pt x="28160" y="262433"/>
                  </a:cubicBezTo>
                  <a:cubicBezTo>
                    <a:pt x="27703" y="263347"/>
                    <a:pt x="27474" y="264262"/>
                    <a:pt x="27017" y="265176"/>
                  </a:cubicBezTo>
                  <a:cubicBezTo>
                    <a:pt x="26331" y="266776"/>
                    <a:pt x="25874" y="268376"/>
                    <a:pt x="25188" y="269748"/>
                  </a:cubicBezTo>
                  <a:cubicBezTo>
                    <a:pt x="24731" y="270662"/>
                    <a:pt x="24502" y="271577"/>
                    <a:pt x="24274" y="272491"/>
                  </a:cubicBezTo>
                  <a:cubicBezTo>
                    <a:pt x="23588" y="274091"/>
                    <a:pt x="23131" y="275692"/>
                    <a:pt x="22445" y="277292"/>
                  </a:cubicBezTo>
                  <a:cubicBezTo>
                    <a:pt x="22216" y="278206"/>
                    <a:pt x="21759" y="279121"/>
                    <a:pt x="21531" y="280035"/>
                  </a:cubicBezTo>
                  <a:cubicBezTo>
                    <a:pt x="21073" y="281635"/>
                    <a:pt x="20388" y="283235"/>
                    <a:pt x="19930" y="285064"/>
                  </a:cubicBezTo>
                  <a:cubicBezTo>
                    <a:pt x="19702" y="285979"/>
                    <a:pt x="19473" y="286664"/>
                    <a:pt x="19016" y="287579"/>
                  </a:cubicBezTo>
                  <a:cubicBezTo>
                    <a:pt x="18559" y="289179"/>
                    <a:pt x="17873" y="291008"/>
                    <a:pt x="17416" y="292608"/>
                  </a:cubicBezTo>
                  <a:cubicBezTo>
                    <a:pt x="17187" y="293522"/>
                    <a:pt x="16959" y="294208"/>
                    <a:pt x="16730" y="295123"/>
                  </a:cubicBezTo>
                  <a:cubicBezTo>
                    <a:pt x="16273" y="296951"/>
                    <a:pt x="15587" y="298780"/>
                    <a:pt x="15130" y="300380"/>
                  </a:cubicBezTo>
                  <a:cubicBezTo>
                    <a:pt x="14901" y="301066"/>
                    <a:pt x="14673" y="301981"/>
                    <a:pt x="14444" y="302666"/>
                  </a:cubicBezTo>
                  <a:cubicBezTo>
                    <a:pt x="13987" y="304495"/>
                    <a:pt x="13530" y="306324"/>
                    <a:pt x="13072" y="308153"/>
                  </a:cubicBezTo>
                  <a:cubicBezTo>
                    <a:pt x="12844" y="308839"/>
                    <a:pt x="12615" y="309524"/>
                    <a:pt x="12615" y="310210"/>
                  </a:cubicBezTo>
                  <a:cubicBezTo>
                    <a:pt x="12158" y="312039"/>
                    <a:pt x="11701" y="314096"/>
                    <a:pt x="11244" y="315925"/>
                  </a:cubicBezTo>
                  <a:cubicBezTo>
                    <a:pt x="11015" y="316611"/>
                    <a:pt x="11015" y="317068"/>
                    <a:pt x="10786" y="317754"/>
                  </a:cubicBezTo>
                  <a:cubicBezTo>
                    <a:pt x="10329" y="319811"/>
                    <a:pt x="9872" y="321869"/>
                    <a:pt x="9415" y="323926"/>
                  </a:cubicBezTo>
                  <a:cubicBezTo>
                    <a:pt x="9415" y="324383"/>
                    <a:pt x="9186" y="325069"/>
                    <a:pt x="9186" y="325526"/>
                  </a:cubicBezTo>
                  <a:cubicBezTo>
                    <a:pt x="8729" y="327584"/>
                    <a:pt x="8272" y="329870"/>
                    <a:pt x="7815" y="331927"/>
                  </a:cubicBezTo>
                  <a:cubicBezTo>
                    <a:pt x="7815" y="332384"/>
                    <a:pt x="7586" y="332842"/>
                    <a:pt x="7586" y="333299"/>
                  </a:cubicBezTo>
                  <a:cubicBezTo>
                    <a:pt x="7129" y="335585"/>
                    <a:pt x="6672" y="337871"/>
                    <a:pt x="6443" y="340157"/>
                  </a:cubicBezTo>
                  <a:cubicBezTo>
                    <a:pt x="6443" y="340385"/>
                    <a:pt x="6214" y="340843"/>
                    <a:pt x="6214" y="341071"/>
                  </a:cubicBezTo>
                  <a:cubicBezTo>
                    <a:pt x="5757" y="343586"/>
                    <a:pt x="5300" y="345872"/>
                    <a:pt x="5071" y="348386"/>
                  </a:cubicBezTo>
                  <a:cubicBezTo>
                    <a:pt x="5071" y="348615"/>
                    <a:pt x="5071" y="348615"/>
                    <a:pt x="5071" y="348844"/>
                  </a:cubicBezTo>
                  <a:cubicBezTo>
                    <a:pt x="4614" y="351358"/>
                    <a:pt x="4386" y="354101"/>
                    <a:pt x="3928" y="356616"/>
                  </a:cubicBezTo>
                  <a:cubicBezTo>
                    <a:pt x="-1101" y="395249"/>
                    <a:pt x="-1101" y="435026"/>
                    <a:pt x="2785" y="475031"/>
                  </a:cubicBezTo>
                  <a:cubicBezTo>
                    <a:pt x="8958" y="538353"/>
                    <a:pt x="32961" y="593903"/>
                    <a:pt x="72966" y="642823"/>
                  </a:cubicBezTo>
                  <a:cubicBezTo>
                    <a:pt x="84167" y="656539"/>
                    <a:pt x="97883" y="667969"/>
                    <a:pt x="106798" y="683971"/>
                  </a:cubicBezTo>
                  <a:cubicBezTo>
                    <a:pt x="113885" y="697001"/>
                    <a:pt x="127830" y="703859"/>
                    <a:pt x="143374" y="706831"/>
                  </a:cubicBezTo>
                  <a:cubicBezTo>
                    <a:pt x="165549" y="711175"/>
                    <a:pt x="180179" y="730606"/>
                    <a:pt x="200524" y="739292"/>
                  </a:cubicBezTo>
                  <a:cubicBezTo>
                    <a:pt x="205782" y="741578"/>
                    <a:pt x="204639" y="748436"/>
                    <a:pt x="205096" y="753694"/>
                  </a:cubicBezTo>
                  <a:cubicBezTo>
                    <a:pt x="208754" y="792099"/>
                    <a:pt x="217212" y="829361"/>
                    <a:pt x="226813" y="866623"/>
                  </a:cubicBezTo>
                  <a:cubicBezTo>
                    <a:pt x="230471" y="881024"/>
                    <a:pt x="234129" y="895198"/>
                    <a:pt x="237786" y="909599"/>
                  </a:cubicBezTo>
                  <a:cubicBezTo>
                    <a:pt x="238472" y="912800"/>
                    <a:pt x="239386" y="915772"/>
                    <a:pt x="240072" y="918972"/>
                  </a:cubicBezTo>
                  <a:cubicBezTo>
                    <a:pt x="240529" y="920572"/>
                    <a:pt x="240987" y="922401"/>
                    <a:pt x="241444" y="924001"/>
                  </a:cubicBezTo>
                  <a:cubicBezTo>
                    <a:pt x="242815" y="929488"/>
                    <a:pt x="244187" y="934745"/>
                    <a:pt x="245330" y="940232"/>
                  </a:cubicBezTo>
                  <a:cubicBezTo>
                    <a:pt x="245787" y="942061"/>
                    <a:pt x="246244" y="943661"/>
                    <a:pt x="246930" y="945490"/>
                  </a:cubicBezTo>
                  <a:cubicBezTo>
                    <a:pt x="247845" y="948004"/>
                    <a:pt x="248988" y="950747"/>
                    <a:pt x="250131" y="953262"/>
                  </a:cubicBezTo>
                  <a:cubicBezTo>
                    <a:pt x="251274" y="955777"/>
                    <a:pt x="252874" y="958291"/>
                    <a:pt x="254245" y="960577"/>
                  </a:cubicBezTo>
                  <a:cubicBezTo>
                    <a:pt x="258817" y="967892"/>
                    <a:pt x="267276" y="973150"/>
                    <a:pt x="277791" y="975665"/>
                  </a:cubicBezTo>
                  <a:cubicBezTo>
                    <a:pt x="281677" y="976579"/>
                    <a:pt x="285792" y="977265"/>
                    <a:pt x="290136" y="977494"/>
                  </a:cubicBezTo>
                  <a:cubicBezTo>
                    <a:pt x="291507" y="977494"/>
                    <a:pt x="293107" y="977494"/>
                    <a:pt x="294479" y="977494"/>
                  </a:cubicBezTo>
                  <a:cubicBezTo>
                    <a:pt x="300194" y="977494"/>
                    <a:pt x="306366" y="976579"/>
                    <a:pt x="312310" y="975208"/>
                  </a:cubicBezTo>
                  <a:cubicBezTo>
                    <a:pt x="315510" y="974522"/>
                    <a:pt x="318482" y="973379"/>
                    <a:pt x="320997" y="972007"/>
                  </a:cubicBezTo>
                  <a:cubicBezTo>
                    <a:pt x="323511" y="970636"/>
                    <a:pt x="325797" y="969035"/>
                    <a:pt x="327626" y="967207"/>
                  </a:cubicBezTo>
                  <a:cubicBezTo>
                    <a:pt x="330141" y="964692"/>
                    <a:pt x="332198" y="961949"/>
                    <a:pt x="333570" y="958748"/>
                  </a:cubicBezTo>
                  <a:cubicBezTo>
                    <a:pt x="334027" y="957834"/>
                    <a:pt x="334484" y="956691"/>
                    <a:pt x="334941" y="955548"/>
                  </a:cubicBezTo>
                  <a:cubicBezTo>
                    <a:pt x="336313" y="951433"/>
                    <a:pt x="337227" y="947090"/>
                    <a:pt x="337684" y="942518"/>
                  </a:cubicBezTo>
                  <a:cubicBezTo>
                    <a:pt x="337913" y="940232"/>
                    <a:pt x="338142" y="937946"/>
                    <a:pt x="338142" y="935888"/>
                  </a:cubicBezTo>
                  <a:cubicBezTo>
                    <a:pt x="338370" y="933602"/>
                    <a:pt x="338370" y="931316"/>
                    <a:pt x="338370" y="929259"/>
                  </a:cubicBezTo>
                  <a:cubicBezTo>
                    <a:pt x="338370" y="926973"/>
                    <a:pt x="338370" y="924687"/>
                    <a:pt x="338370" y="922630"/>
                  </a:cubicBezTo>
                  <a:cubicBezTo>
                    <a:pt x="338370" y="922630"/>
                    <a:pt x="338370" y="922401"/>
                    <a:pt x="338370" y="922401"/>
                  </a:cubicBezTo>
                  <a:cubicBezTo>
                    <a:pt x="338370" y="918058"/>
                    <a:pt x="338142" y="913486"/>
                    <a:pt x="337684" y="909142"/>
                  </a:cubicBezTo>
                  <a:cubicBezTo>
                    <a:pt x="337227" y="904570"/>
                    <a:pt x="336770" y="900227"/>
                    <a:pt x="335856" y="895655"/>
                  </a:cubicBezTo>
                  <a:cubicBezTo>
                    <a:pt x="335398" y="893369"/>
                    <a:pt x="334941" y="891083"/>
                    <a:pt x="334484" y="888797"/>
                  </a:cubicBezTo>
                  <a:cubicBezTo>
                    <a:pt x="327855" y="858622"/>
                    <a:pt x="322368" y="828446"/>
                    <a:pt x="318482" y="797814"/>
                  </a:cubicBezTo>
                  <a:cubicBezTo>
                    <a:pt x="315282" y="772439"/>
                    <a:pt x="323740" y="764210"/>
                    <a:pt x="347971" y="764210"/>
                  </a:cubicBezTo>
                  <a:cubicBezTo>
                    <a:pt x="362602" y="763981"/>
                    <a:pt x="377461" y="764210"/>
                    <a:pt x="395520" y="764210"/>
                  </a:cubicBezTo>
                  <a:cubicBezTo>
                    <a:pt x="388434" y="814502"/>
                    <a:pt x="382261" y="862051"/>
                    <a:pt x="375175" y="909142"/>
                  </a:cubicBezTo>
                  <a:cubicBezTo>
                    <a:pt x="375175" y="909599"/>
                    <a:pt x="374946" y="910285"/>
                    <a:pt x="374946" y="910742"/>
                  </a:cubicBezTo>
                  <a:cubicBezTo>
                    <a:pt x="373803" y="918743"/>
                    <a:pt x="372432" y="926516"/>
                    <a:pt x="371289" y="934288"/>
                  </a:cubicBezTo>
                  <a:cubicBezTo>
                    <a:pt x="371289" y="934288"/>
                    <a:pt x="371289" y="934288"/>
                    <a:pt x="371289" y="934517"/>
                  </a:cubicBezTo>
                  <a:cubicBezTo>
                    <a:pt x="370146" y="941603"/>
                    <a:pt x="369231" y="947547"/>
                    <a:pt x="368545" y="952805"/>
                  </a:cubicBezTo>
                  <a:cubicBezTo>
                    <a:pt x="368317" y="953948"/>
                    <a:pt x="368317" y="954862"/>
                    <a:pt x="368317" y="955777"/>
                  </a:cubicBezTo>
                  <a:cubicBezTo>
                    <a:pt x="368088" y="958748"/>
                    <a:pt x="367860" y="961263"/>
                    <a:pt x="367860" y="963549"/>
                  </a:cubicBezTo>
                  <a:cubicBezTo>
                    <a:pt x="367860" y="964235"/>
                    <a:pt x="367860" y="965149"/>
                    <a:pt x="367860" y="965835"/>
                  </a:cubicBezTo>
                  <a:cubicBezTo>
                    <a:pt x="367860" y="967207"/>
                    <a:pt x="368088" y="968578"/>
                    <a:pt x="368317" y="969950"/>
                  </a:cubicBezTo>
                  <a:cubicBezTo>
                    <a:pt x="368545" y="971093"/>
                    <a:pt x="369003" y="972236"/>
                    <a:pt x="369460" y="973379"/>
                  </a:cubicBezTo>
                  <a:cubicBezTo>
                    <a:pt x="370146" y="974979"/>
                    <a:pt x="371060" y="976351"/>
                    <a:pt x="372203" y="977494"/>
                  </a:cubicBezTo>
                  <a:cubicBezTo>
                    <a:pt x="372660" y="977951"/>
                    <a:pt x="372889" y="978179"/>
                    <a:pt x="373346" y="978637"/>
                  </a:cubicBezTo>
                  <a:cubicBezTo>
                    <a:pt x="375403" y="980465"/>
                    <a:pt x="378375" y="981837"/>
                    <a:pt x="382033" y="983209"/>
                  </a:cubicBezTo>
                  <a:cubicBezTo>
                    <a:pt x="383404" y="983666"/>
                    <a:pt x="385233" y="984123"/>
                    <a:pt x="386833" y="984580"/>
                  </a:cubicBezTo>
                  <a:cubicBezTo>
                    <a:pt x="393006" y="985952"/>
                    <a:pt x="401007" y="987095"/>
                    <a:pt x="411065" y="988238"/>
                  </a:cubicBezTo>
                  <a:cubicBezTo>
                    <a:pt x="415637" y="988695"/>
                    <a:pt x="419752" y="988924"/>
                    <a:pt x="423181" y="988924"/>
                  </a:cubicBezTo>
                  <a:cubicBezTo>
                    <a:pt x="423181" y="988924"/>
                    <a:pt x="423181" y="988924"/>
                    <a:pt x="423181" y="988924"/>
                  </a:cubicBezTo>
                  <a:cubicBezTo>
                    <a:pt x="426838" y="988924"/>
                    <a:pt x="429810" y="988466"/>
                    <a:pt x="432553" y="987781"/>
                  </a:cubicBezTo>
                  <a:cubicBezTo>
                    <a:pt x="438040" y="986180"/>
                    <a:pt x="441926" y="982980"/>
                    <a:pt x="445355" y="977494"/>
                  </a:cubicBezTo>
                  <a:cubicBezTo>
                    <a:pt x="447641" y="973836"/>
                    <a:pt x="449470" y="969035"/>
                    <a:pt x="451299" y="963092"/>
                  </a:cubicBezTo>
                  <a:cubicBezTo>
                    <a:pt x="451299" y="963092"/>
                    <a:pt x="451299" y="963092"/>
                    <a:pt x="451299" y="963092"/>
                  </a:cubicBezTo>
                  <a:cubicBezTo>
                    <a:pt x="452442" y="958977"/>
                    <a:pt x="453813" y="955091"/>
                    <a:pt x="455185" y="950976"/>
                  </a:cubicBezTo>
                  <a:cubicBezTo>
                    <a:pt x="455642" y="949833"/>
                    <a:pt x="456099" y="948461"/>
                    <a:pt x="456556" y="947318"/>
                  </a:cubicBezTo>
                  <a:cubicBezTo>
                    <a:pt x="457471" y="944575"/>
                    <a:pt x="458614" y="941832"/>
                    <a:pt x="459528" y="939089"/>
                  </a:cubicBezTo>
                  <a:cubicBezTo>
                    <a:pt x="459985" y="937717"/>
                    <a:pt x="460443" y="936574"/>
                    <a:pt x="461128" y="935203"/>
                  </a:cubicBezTo>
                  <a:cubicBezTo>
                    <a:pt x="462271" y="932459"/>
                    <a:pt x="463414" y="929716"/>
                    <a:pt x="464329" y="926744"/>
                  </a:cubicBezTo>
                  <a:cubicBezTo>
                    <a:pt x="464786" y="925830"/>
                    <a:pt x="465243" y="924687"/>
                    <a:pt x="465472" y="923773"/>
                  </a:cubicBezTo>
                  <a:cubicBezTo>
                    <a:pt x="472101" y="907542"/>
                    <a:pt x="479416" y="891311"/>
                    <a:pt x="486046" y="875081"/>
                  </a:cubicBezTo>
                  <a:cubicBezTo>
                    <a:pt x="487417" y="871880"/>
                    <a:pt x="488789" y="868451"/>
                    <a:pt x="489932" y="865251"/>
                  </a:cubicBezTo>
                  <a:cubicBezTo>
                    <a:pt x="503648" y="830732"/>
                    <a:pt x="519650" y="797128"/>
                    <a:pt x="533823" y="762838"/>
                  </a:cubicBezTo>
                  <a:close/>
                  <a:moveTo>
                    <a:pt x="536795" y="704545"/>
                  </a:moveTo>
                  <a:cubicBezTo>
                    <a:pt x="527651" y="686714"/>
                    <a:pt x="517593" y="669798"/>
                    <a:pt x="503877" y="654482"/>
                  </a:cubicBezTo>
                  <a:cubicBezTo>
                    <a:pt x="482388" y="630936"/>
                    <a:pt x="472101" y="602361"/>
                    <a:pt x="478273" y="561442"/>
                  </a:cubicBezTo>
                  <a:cubicBezTo>
                    <a:pt x="511192" y="616763"/>
                    <a:pt x="528565" y="673913"/>
                    <a:pt x="577029" y="711860"/>
                  </a:cubicBezTo>
                  <a:cubicBezTo>
                    <a:pt x="547768" y="724662"/>
                    <a:pt x="547311" y="724891"/>
                    <a:pt x="536795" y="704545"/>
                  </a:cubicBezTo>
                  <a:close/>
                  <a:moveTo>
                    <a:pt x="90339" y="624078"/>
                  </a:moveTo>
                  <a:cubicBezTo>
                    <a:pt x="59250" y="586359"/>
                    <a:pt x="37761" y="543839"/>
                    <a:pt x="29760" y="495833"/>
                  </a:cubicBezTo>
                  <a:cubicBezTo>
                    <a:pt x="13530" y="397307"/>
                    <a:pt x="27703" y="303124"/>
                    <a:pt x="77080" y="215341"/>
                  </a:cubicBezTo>
                  <a:cubicBezTo>
                    <a:pt x="111599" y="154305"/>
                    <a:pt x="156405" y="101727"/>
                    <a:pt x="216755" y="65380"/>
                  </a:cubicBezTo>
                  <a:cubicBezTo>
                    <a:pt x="264761" y="36576"/>
                    <a:pt x="318482" y="21946"/>
                    <a:pt x="374718" y="21946"/>
                  </a:cubicBezTo>
                  <a:cubicBezTo>
                    <a:pt x="423638" y="21946"/>
                    <a:pt x="473016" y="26060"/>
                    <a:pt x="519879" y="40234"/>
                  </a:cubicBezTo>
                  <a:cubicBezTo>
                    <a:pt x="581601" y="58750"/>
                    <a:pt x="635779" y="90983"/>
                    <a:pt x="679670" y="140360"/>
                  </a:cubicBezTo>
                  <a:cubicBezTo>
                    <a:pt x="728590" y="195453"/>
                    <a:pt x="748936" y="261290"/>
                    <a:pt x="757394" y="331927"/>
                  </a:cubicBezTo>
                  <a:cubicBezTo>
                    <a:pt x="764709" y="393649"/>
                    <a:pt x="764938" y="454914"/>
                    <a:pt x="742992" y="514579"/>
                  </a:cubicBezTo>
                  <a:cubicBezTo>
                    <a:pt x="719675" y="577444"/>
                    <a:pt x="685156" y="632079"/>
                    <a:pt x="633493" y="677570"/>
                  </a:cubicBezTo>
                  <a:cubicBezTo>
                    <a:pt x="616119" y="640309"/>
                    <a:pt x="600117" y="604876"/>
                    <a:pt x="582744" y="569900"/>
                  </a:cubicBezTo>
                  <a:cubicBezTo>
                    <a:pt x="560569" y="525094"/>
                    <a:pt x="537938" y="480517"/>
                    <a:pt x="509592" y="439369"/>
                  </a:cubicBezTo>
                  <a:cubicBezTo>
                    <a:pt x="494504" y="417424"/>
                    <a:pt x="481702" y="408051"/>
                    <a:pt x="456328" y="398450"/>
                  </a:cubicBezTo>
                  <a:cubicBezTo>
                    <a:pt x="503877" y="357530"/>
                    <a:pt x="507534" y="313182"/>
                    <a:pt x="493818" y="259461"/>
                  </a:cubicBezTo>
                  <a:cubicBezTo>
                    <a:pt x="486274" y="230429"/>
                    <a:pt x="454728" y="204368"/>
                    <a:pt x="423638" y="200482"/>
                  </a:cubicBezTo>
                  <a:cubicBezTo>
                    <a:pt x="348657" y="189509"/>
                    <a:pt x="320539" y="208255"/>
                    <a:pt x="292193" y="250546"/>
                  </a:cubicBezTo>
                  <a:cubicBezTo>
                    <a:pt x="251959" y="324841"/>
                    <a:pt x="294936" y="384962"/>
                    <a:pt x="297222" y="389534"/>
                  </a:cubicBezTo>
                  <a:cubicBezTo>
                    <a:pt x="273219" y="399821"/>
                    <a:pt x="261332" y="420395"/>
                    <a:pt x="249902" y="440741"/>
                  </a:cubicBezTo>
                  <a:cubicBezTo>
                    <a:pt x="212183" y="507949"/>
                    <a:pt x="160748" y="564871"/>
                    <a:pt x="114571" y="625678"/>
                  </a:cubicBezTo>
                  <a:cubicBezTo>
                    <a:pt x="104970" y="638708"/>
                    <a:pt x="98569" y="634136"/>
                    <a:pt x="90339" y="624078"/>
                  </a:cubicBezTo>
                  <a:close/>
                  <a:moveTo>
                    <a:pt x="394377" y="404165"/>
                  </a:moveTo>
                  <a:cubicBezTo>
                    <a:pt x="334255" y="410108"/>
                    <a:pt x="280763" y="343814"/>
                    <a:pt x="299508" y="284378"/>
                  </a:cubicBezTo>
                  <a:cubicBezTo>
                    <a:pt x="314367" y="237287"/>
                    <a:pt x="340656" y="216256"/>
                    <a:pt x="398263" y="218542"/>
                  </a:cubicBezTo>
                  <a:cubicBezTo>
                    <a:pt x="407407" y="219913"/>
                    <a:pt x="476216" y="225171"/>
                    <a:pt x="481245" y="290551"/>
                  </a:cubicBezTo>
                  <a:cubicBezTo>
                    <a:pt x="485360" y="348386"/>
                    <a:pt x="465472" y="397307"/>
                    <a:pt x="394377" y="404165"/>
                  </a:cubicBezTo>
                  <a:close/>
                  <a:moveTo>
                    <a:pt x="181551" y="701345"/>
                  </a:moveTo>
                  <a:cubicBezTo>
                    <a:pt x="176293" y="696087"/>
                    <a:pt x="175607" y="690372"/>
                    <a:pt x="181093" y="684657"/>
                  </a:cubicBezTo>
                  <a:cubicBezTo>
                    <a:pt x="215612" y="648995"/>
                    <a:pt x="243273" y="607847"/>
                    <a:pt x="274819" y="563956"/>
                  </a:cubicBezTo>
                  <a:cubicBezTo>
                    <a:pt x="280992" y="603504"/>
                    <a:pt x="278477" y="634822"/>
                    <a:pt x="251959" y="662026"/>
                  </a:cubicBezTo>
                  <a:cubicBezTo>
                    <a:pt x="235957" y="678485"/>
                    <a:pt x="216526" y="692887"/>
                    <a:pt x="207840" y="717575"/>
                  </a:cubicBezTo>
                  <a:cubicBezTo>
                    <a:pt x="195038" y="714832"/>
                    <a:pt x="188409" y="707974"/>
                    <a:pt x="181551" y="701345"/>
                  </a:cubicBezTo>
                  <a:close/>
                  <a:moveTo>
                    <a:pt x="356658" y="739750"/>
                  </a:moveTo>
                  <a:cubicBezTo>
                    <a:pt x="374032" y="718490"/>
                    <a:pt x="374032" y="718490"/>
                    <a:pt x="389119" y="734492"/>
                  </a:cubicBezTo>
                  <a:cubicBezTo>
                    <a:pt x="379061" y="742264"/>
                    <a:pt x="367402" y="737921"/>
                    <a:pt x="356658" y="739750"/>
                  </a:cubicBezTo>
                  <a:close/>
                  <a:moveTo>
                    <a:pt x="435525" y="946404"/>
                  </a:moveTo>
                  <a:cubicBezTo>
                    <a:pt x="429810" y="960806"/>
                    <a:pt x="423181" y="970864"/>
                    <a:pt x="405350" y="965149"/>
                  </a:cubicBezTo>
                  <a:cubicBezTo>
                    <a:pt x="390720" y="960349"/>
                    <a:pt x="388662" y="954634"/>
                    <a:pt x="391177" y="931774"/>
                  </a:cubicBezTo>
                  <a:cubicBezTo>
                    <a:pt x="397120" y="876681"/>
                    <a:pt x="406493" y="822274"/>
                    <a:pt x="418380" y="768325"/>
                  </a:cubicBezTo>
                  <a:cubicBezTo>
                    <a:pt x="422495" y="749351"/>
                    <a:pt x="419295" y="733120"/>
                    <a:pt x="406950" y="717804"/>
                  </a:cubicBezTo>
                  <a:cubicBezTo>
                    <a:pt x="382033" y="686714"/>
                    <a:pt x="370374" y="685571"/>
                    <a:pt x="342256" y="713689"/>
                  </a:cubicBezTo>
                  <a:cubicBezTo>
                    <a:pt x="293793" y="762152"/>
                    <a:pt x="293565" y="762152"/>
                    <a:pt x="304537" y="830047"/>
                  </a:cubicBezTo>
                  <a:cubicBezTo>
                    <a:pt x="308195" y="853135"/>
                    <a:pt x="313910" y="875995"/>
                    <a:pt x="318025" y="898855"/>
                  </a:cubicBezTo>
                  <a:cubicBezTo>
                    <a:pt x="319854" y="909142"/>
                    <a:pt x="320311" y="919886"/>
                    <a:pt x="320539" y="930402"/>
                  </a:cubicBezTo>
                  <a:cubicBezTo>
                    <a:pt x="320768" y="941603"/>
                    <a:pt x="317796" y="951662"/>
                    <a:pt x="304766" y="954862"/>
                  </a:cubicBezTo>
                  <a:cubicBezTo>
                    <a:pt x="292193" y="957834"/>
                    <a:pt x="281220" y="955319"/>
                    <a:pt x="273676" y="944804"/>
                  </a:cubicBezTo>
                  <a:cubicBezTo>
                    <a:pt x="269562" y="938860"/>
                    <a:pt x="266818" y="931774"/>
                    <a:pt x="264075" y="924687"/>
                  </a:cubicBezTo>
                  <a:cubicBezTo>
                    <a:pt x="246473" y="877595"/>
                    <a:pt x="239615" y="827989"/>
                    <a:pt x="229557" y="779297"/>
                  </a:cubicBezTo>
                  <a:cubicBezTo>
                    <a:pt x="221556" y="741578"/>
                    <a:pt x="235500" y="709803"/>
                    <a:pt x="261789" y="683971"/>
                  </a:cubicBezTo>
                  <a:cubicBezTo>
                    <a:pt x="288764" y="657682"/>
                    <a:pt x="302251" y="628193"/>
                    <a:pt x="298594" y="590017"/>
                  </a:cubicBezTo>
                  <a:cubicBezTo>
                    <a:pt x="296536" y="566928"/>
                    <a:pt x="299508" y="543382"/>
                    <a:pt x="299965" y="519836"/>
                  </a:cubicBezTo>
                  <a:cubicBezTo>
                    <a:pt x="300194" y="513207"/>
                    <a:pt x="298594" y="506349"/>
                    <a:pt x="291050" y="504977"/>
                  </a:cubicBezTo>
                  <a:cubicBezTo>
                    <a:pt x="283049" y="503606"/>
                    <a:pt x="281449" y="510464"/>
                    <a:pt x="278477" y="516407"/>
                  </a:cubicBezTo>
                  <a:cubicBezTo>
                    <a:pt x="255160" y="564642"/>
                    <a:pt x="224070" y="607390"/>
                    <a:pt x="189552" y="648310"/>
                  </a:cubicBezTo>
                  <a:cubicBezTo>
                    <a:pt x="179950" y="659740"/>
                    <a:pt x="168749" y="669798"/>
                    <a:pt x="156176" y="677570"/>
                  </a:cubicBezTo>
                  <a:cubicBezTo>
                    <a:pt x="147261" y="683057"/>
                    <a:pt x="137888" y="682828"/>
                    <a:pt x="129887" y="674827"/>
                  </a:cubicBezTo>
                  <a:cubicBezTo>
                    <a:pt x="123029" y="668198"/>
                    <a:pt x="121429" y="660197"/>
                    <a:pt x="125315" y="651510"/>
                  </a:cubicBezTo>
                  <a:cubicBezTo>
                    <a:pt x="128744" y="643738"/>
                    <a:pt x="132402" y="636422"/>
                    <a:pt x="138117" y="629793"/>
                  </a:cubicBezTo>
                  <a:cubicBezTo>
                    <a:pt x="190237" y="568071"/>
                    <a:pt x="239844" y="504292"/>
                    <a:pt x="280992" y="434569"/>
                  </a:cubicBezTo>
                  <a:cubicBezTo>
                    <a:pt x="293565" y="413309"/>
                    <a:pt x="311395" y="406222"/>
                    <a:pt x="335398" y="416281"/>
                  </a:cubicBezTo>
                  <a:cubicBezTo>
                    <a:pt x="360087" y="426568"/>
                    <a:pt x="383404" y="425653"/>
                    <a:pt x="409693" y="423367"/>
                  </a:cubicBezTo>
                  <a:cubicBezTo>
                    <a:pt x="448098" y="419938"/>
                    <a:pt x="483531" y="428168"/>
                    <a:pt x="505020" y="469544"/>
                  </a:cubicBezTo>
                  <a:cubicBezTo>
                    <a:pt x="537709" y="532867"/>
                    <a:pt x="569942" y="596189"/>
                    <a:pt x="598974" y="661111"/>
                  </a:cubicBezTo>
                  <a:cubicBezTo>
                    <a:pt x="599431" y="662026"/>
                    <a:pt x="599889" y="662940"/>
                    <a:pt x="600346" y="664083"/>
                  </a:cubicBezTo>
                  <a:cubicBezTo>
                    <a:pt x="603089" y="674141"/>
                    <a:pt x="609490" y="687400"/>
                    <a:pt x="599431" y="693572"/>
                  </a:cubicBezTo>
                  <a:cubicBezTo>
                    <a:pt x="587773" y="700659"/>
                    <a:pt x="582515" y="685800"/>
                    <a:pt x="575200" y="678942"/>
                  </a:cubicBezTo>
                  <a:cubicBezTo>
                    <a:pt x="550054" y="654939"/>
                    <a:pt x="534280" y="625221"/>
                    <a:pt x="520564" y="593903"/>
                  </a:cubicBezTo>
                  <a:cubicBezTo>
                    <a:pt x="509820" y="569671"/>
                    <a:pt x="496561" y="546583"/>
                    <a:pt x="484217" y="522808"/>
                  </a:cubicBezTo>
                  <a:cubicBezTo>
                    <a:pt x="480559" y="515950"/>
                    <a:pt x="475987" y="510235"/>
                    <a:pt x="466843" y="512064"/>
                  </a:cubicBezTo>
                  <a:cubicBezTo>
                    <a:pt x="457699" y="513893"/>
                    <a:pt x="455413" y="520751"/>
                    <a:pt x="455413" y="528752"/>
                  </a:cubicBezTo>
                  <a:cubicBezTo>
                    <a:pt x="455185" y="541553"/>
                    <a:pt x="455413" y="554355"/>
                    <a:pt x="455413" y="565785"/>
                  </a:cubicBezTo>
                  <a:cubicBezTo>
                    <a:pt x="448555" y="609219"/>
                    <a:pt x="462271" y="645109"/>
                    <a:pt x="491304" y="674827"/>
                  </a:cubicBezTo>
                  <a:cubicBezTo>
                    <a:pt x="522165" y="706374"/>
                    <a:pt x="523993" y="739521"/>
                    <a:pt x="507077" y="779526"/>
                  </a:cubicBezTo>
                  <a:cubicBezTo>
                    <a:pt x="483531" y="835304"/>
                    <a:pt x="458157" y="890397"/>
                    <a:pt x="435525" y="946404"/>
                  </a:cubicBezTo>
                  <a:close/>
                </a:path>
              </a:pathLst>
            </a:custGeom>
            <a:solidFill>
              <a:srgbClr val="000000"/>
            </a:solidFill>
            <a:ln w="2286" cap="flat">
              <a:noFill/>
              <a:prstDash val="solid"/>
              <a:miter/>
            </a:ln>
          </p:spPr>
          <p:txBody>
            <a:bodyPr rtlCol="0" anchor="ctr"/>
            <a:lstStyle/>
            <a:p>
              <a:endParaRPr lang="en-US"/>
            </a:p>
          </p:txBody>
        </p:sp>
        <p:sp>
          <p:nvSpPr>
            <p:cNvPr id="125" name="Freeform 783">
              <a:extLst>
                <a:ext uri="{FF2B5EF4-FFF2-40B4-BE49-F238E27FC236}">
                  <a16:creationId xmlns:a16="http://schemas.microsoft.com/office/drawing/2014/main" id="{3C73D07C-8AE3-E6D9-2359-98FA2DA255B3}"/>
                </a:ext>
              </a:extLst>
            </p:cNvPr>
            <p:cNvSpPr/>
            <p:nvPr/>
          </p:nvSpPr>
          <p:spPr>
            <a:xfrm>
              <a:off x="7472673" y="1329851"/>
              <a:ext cx="59854" cy="155362"/>
            </a:xfrm>
            <a:custGeom>
              <a:avLst/>
              <a:gdLst>
                <a:gd name="connsiteX0" fmla="*/ 8871 w 59854"/>
                <a:gd name="connsiteY0" fmla="*/ 23689 h 155362"/>
                <a:gd name="connsiteX1" fmla="*/ 38589 w 59854"/>
                <a:gd name="connsiteY1" fmla="*/ 97070 h 155362"/>
                <a:gd name="connsiteX2" fmla="*/ 36303 w 59854"/>
                <a:gd name="connsiteY2" fmla="*/ 135017 h 155362"/>
                <a:gd name="connsiteX3" fmla="*/ 39046 w 59854"/>
                <a:gd name="connsiteY3" fmla="*/ 155363 h 155362"/>
                <a:gd name="connsiteX4" fmla="*/ 52076 w 59854"/>
                <a:gd name="connsiteY4" fmla="*/ 139589 h 155362"/>
                <a:gd name="connsiteX5" fmla="*/ 57562 w 59854"/>
                <a:gd name="connsiteY5" fmla="*/ 54550 h 155362"/>
                <a:gd name="connsiteX6" fmla="*/ 24873 w 59854"/>
                <a:gd name="connsiteY6" fmla="*/ 5630 h 155362"/>
                <a:gd name="connsiteX7" fmla="*/ 2470 w 59854"/>
                <a:gd name="connsiteY7" fmla="*/ 5173 h 155362"/>
                <a:gd name="connsiteX8" fmla="*/ 8871 w 59854"/>
                <a:gd name="connsiteY8" fmla="*/ 23689 h 15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54" h="155362">
                  <a:moveTo>
                    <a:pt x="8871" y="23689"/>
                  </a:moveTo>
                  <a:cubicBezTo>
                    <a:pt x="34474" y="41977"/>
                    <a:pt x="39046" y="68495"/>
                    <a:pt x="38589" y="97070"/>
                  </a:cubicBezTo>
                  <a:cubicBezTo>
                    <a:pt x="38360" y="109643"/>
                    <a:pt x="36988" y="122444"/>
                    <a:pt x="36303" y="135017"/>
                  </a:cubicBezTo>
                  <a:cubicBezTo>
                    <a:pt x="35845" y="141875"/>
                    <a:pt x="31731" y="149419"/>
                    <a:pt x="39046" y="155363"/>
                  </a:cubicBezTo>
                  <a:cubicBezTo>
                    <a:pt x="49104" y="154677"/>
                    <a:pt x="50704" y="145762"/>
                    <a:pt x="52076" y="139589"/>
                  </a:cubicBezTo>
                  <a:cubicBezTo>
                    <a:pt x="58705" y="111700"/>
                    <a:pt x="62592" y="83354"/>
                    <a:pt x="57562" y="54550"/>
                  </a:cubicBezTo>
                  <a:cubicBezTo>
                    <a:pt x="53905" y="33062"/>
                    <a:pt x="41103" y="18431"/>
                    <a:pt x="24873" y="5630"/>
                  </a:cubicBezTo>
                  <a:cubicBezTo>
                    <a:pt x="17557" y="-85"/>
                    <a:pt x="9328" y="-3286"/>
                    <a:pt x="2470" y="5173"/>
                  </a:cubicBezTo>
                  <a:cubicBezTo>
                    <a:pt x="-3702" y="12945"/>
                    <a:pt x="2927" y="19346"/>
                    <a:pt x="8871" y="23689"/>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615874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tanding in front of a table with people sitting at it&#10;&#10;Description automatically generated with low confidence">
            <a:extLst>
              <a:ext uri="{FF2B5EF4-FFF2-40B4-BE49-F238E27FC236}">
                <a16:creationId xmlns:a16="http://schemas.microsoft.com/office/drawing/2014/main" id="{6510CA05-3ABD-9CFB-0DDD-E2C30632184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13773" b="23303"/>
          <a:stretch/>
        </p:blipFill>
        <p:spPr>
          <a:xfrm>
            <a:off x="1358900" y="2069433"/>
            <a:ext cx="8991600" cy="3773228"/>
          </a:xfrm>
        </p:spPr>
      </p:pic>
      <p:sp>
        <p:nvSpPr>
          <p:cNvPr id="7" name="Text Placeholder 6">
            <a:extLst>
              <a:ext uri="{FF2B5EF4-FFF2-40B4-BE49-F238E27FC236}">
                <a16:creationId xmlns:a16="http://schemas.microsoft.com/office/drawing/2014/main" id="{835E74D9-2ACE-FD30-F430-DBE3623D7F64}"/>
              </a:ext>
            </a:extLst>
          </p:cNvPr>
          <p:cNvSpPr>
            <a:spLocks noGrp="1"/>
          </p:cNvSpPr>
          <p:nvPr>
            <p:ph type="body" sz="quarter" idx="15"/>
          </p:nvPr>
        </p:nvSpPr>
        <p:spPr>
          <a:xfrm>
            <a:off x="3175537" y="421644"/>
            <a:ext cx="8248525" cy="1346703"/>
          </a:xfrm>
        </p:spPr>
        <p:txBody>
          <a:bodyPr>
            <a:normAutofit fontScale="92500" lnSpcReduction="10000"/>
          </a:bodyPr>
          <a:lstStyle/>
          <a:p>
            <a:r>
              <a:rPr lang="en-IE" sz="5400" b="1" dirty="0"/>
              <a:t>Voordelen van het integreren van CSR en HR in KMO's</a:t>
            </a:r>
          </a:p>
        </p:txBody>
      </p:sp>
      <p:sp>
        <p:nvSpPr>
          <p:cNvPr id="2" name="TextBox 1">
            <a:extLst>
              <a:ext uri="{FF2B5EF4-FFF2-40B4-BE49-F238E27FC236}">
                <a16:creationId xmlns:a16="http://schemas.microsoft.com/office/drawing/2014/main" id="{F58D6FF9-8FB6-209E-DF22-79DD1C5D1999}"/>
              </a:ext>
            </a:extLst>
          </p:cNvPr>
          <p:cNvSpPr txBox="1"/>
          <p:nvPr/>
        </p:nvSpPr>
        <p:spPr>
          <a:xfrm>
            <a:off x="1358900" y="2069433"/>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Sectie 3</a:t>
            </a:r>
          </a:p>
        </p:txBody>
      </p:sp>
    </p:spTree>
    <p:extLst>
      <p:ext uri="{BB962C8B-B14F-4D97-AF65-F5344CB8AC3E}">
        <p14:creationId xmlns:p14="http://schemas.microsoft.com/office/powerpoint/2010/main" val="79618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524679" y="489791"/>
            <a:ext cx="10496490" cy="1128330"/>
          </a:xfrm>
        </p:spPr>
        <p:txBody>
          <a:bodyPr>
            <a:normAutofit fontScale="92500" lnSpcReduction="20000"/>
          </a:bodyPr>
          <a:lstStyle/>
          <a:p>
            <a:pPr algn="ctr">
              <a:lnSpc>
                <a:spcPct val="120000"/>
              </a:lnSpc>
              <a:spcBef>
                <a:spcPts val="0"/>
              </a:spcBef>
            </a:pPr>
            <a:r>
              <a:rPr lang="en-IE" dirty="0">
                <a:solidFill>
                  <a:srgbClr val="027354"/>
                </a:solidFill>
              </a:rPr>
              <a:t>Bedrijven behalen extern concurrentievoordeel door te investeren in CSR</a:t>
            </a: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4198471" y="1897436"/>
            <a:ext cx="3678704" cy="3342443"/>
          </a:xfrm>
        </p:spPr>
        <p:txBody>
          <a:bodyPr/>
          <a:lstStyle/>
          <a:p>
            <a:pPr algn="ctr"/>
            <a:r>
              <a:rPr lang="en-IE" sz="2000" b="1" dirty="0">
                <a:solidFill>
                  <a:srgbClr val="027354"/>
                </a:solidFill>
              </a:rPr>
              <a:t>Potentiële werknemers willen voelen dat ze trots zijn op het bedrijf</a:t>
            </a:r>
          </a:p>
          <a:p>
            <a:pPr algn="ctr"/>
            <a:endParaRPr lang="en-IE" sz="900" b="1" dirty="0">
              <a:solidFill>
                <a:srgbClr val="027354"/>
              </a:solidFill>
            </a:endParaRPr>
          </a:p>
          <a:p>
            <a:pPr algn="ctr"/>
            <a:r>
              <a:rPr lang="en-IE" sz="1800" dirty="0">
                <a:solidFill>
                  <a:schemeClr val="tx1">
                    <a:lumMod val="75000"/>
                    <a:lumOff val="25000"/>
                  </a:schemeClr>
                </a:solidFill>
              </a:rPr>
              <a:t>Potentiële werknemers willen zich trots en zeer tevreden voelen om bij een bedrijf te werken dat een gezonde reputatie heeft en positieve attitudes en </a:t>
            </a:r>
            <a:r>
              <a:rPr lang="en-IE" sz="1800" dirty="0" err="1">
                <a:solidFill>
                  <a:schemeClr val="tx1">
                    <a:lumMod val="75000"/>
                    <a:lumOff val="25000"/>
                  </a:schemeClr>
                </a:solidFill>
              </a:rPr>
              <a:t>gedragingen </a:t>
            </a:r>
            <a:r>
              <a:rPr lang="en-IE" sz="1800" dirty="0">
                <a:solidFill>
                  <a:schemeClr val="tx1">
                    <a:lumMod val="75000"/>
                    <a:lumOff val="25000"/>
                  </a:schemeClr>
                </a:solidFill>
              </a:rPr>
              <a:t>bevordert. Zo kan de mogelijkheid om toegang te krijgen tot CSR-</a:t>
            </a:r>
            <a:r>
              <a:rPr lang="en-IE" sz="1800" dirty="0" err="1">
                <a:solidFill>
                  <a:schemeClr val="tx1">
                    <a:lumMod val="75000"/>
                    <a:lumOff val="25000"/>
                  </a:schemeClr>
                </a:solidFill>
              </a:rPr>
              <a:t>promoties</a:t>
            </a:r>
            <a:r>
              <a:rPr lang="en-IE" sz="1800" dirty="0">
                <a:solidFill>
                  <a:schemeClr val="tx1">
                    <a:lumMod val="75000"/>
                    <a:lumOff val="25000"/>
                  </a:schemeClr>
                </a:solidFill>
              </a:rPr>
              <a:t> of financieel voordeel te halen </a:t>
            </a:r>
            <a:r>
              <a:rPr lang="en-IE" sz="1800" dirty="0" err="1">
                <a:solidFill>
                  <a:schemeClr val="tx1">
                    <a:lumMod val="75000"/>
                    <a:lumOff val="25000"/>
                  </a:schemeClr>
                </a:solidFill>
              </a:rPr>
              <a:t>uit</a:t>
            </a:r>
            <a:r>
              <a:rPr lang="en-IE" sz="1800" dirty="0">
                <a:solidFill>
                  <a:schemeClr val="tx1">
                    <a:lumMod val="75000"/>
                    <a:lumOff val="25000"/>
                  </a:schemeClr>
                </a:solidFill>
              </a:rPr>
              <a:t> CSR-</a:t>
            </a:r>
            <a:r>
              <a:rPr lang="en-IE" sz="1800" dirty="0" err="1">
                <a:solidFill>
                  <a:schemeClr val="tx1">
                    <a:lumMod val="75000"/>
                    <a:lumOff val="25000"/>
                  </a:schemeClr>
                </a:solidFill>
              </a:rPr>
              <a:t>activiteiten</a:t>
            </a:r>
            <a:r>
              <a:rPr lang="en-IE" sz="1800" dirty="0">
                <a:solidFill>
                  <a:schemeClr val="tx1">
                    <a:lumMod val="75000"/>
                    <a:lumOff val="25000"/>
                  </a:schemeClr>
                </a:solidFill>
              </a:rPr>
              <a:t> leiden tot een groter potentieel om toekomstige waardevolle werknemers aan te trekken en te werven.  </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306725" y="1954585"/>
            <a:ext cx="3788337" cy="41047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pPr>
            <a:r>
              <a:rPr lang="en-IE" sz="2000" b="1" dirty="0">
                <a:solidFill>
                  <a:srgbClr val="E7850F"/>
                </a:solidFill>
              </a:rPr>
              <a:t>Gezonde sociale identiteit</a:t>
            </a:r>
          </a:p>
          <a:p>
            <a:pPr algn="ctr">
              <a:lnSpc>
                <a:spcPct val="100000"/>
              </a:lnSpc>
              <a:spcBef>
                <a:spcPts val="0"/>
              </a:spcBef>
            </a:pPr>
            <a:endParaRPr lang="en-IE" sz="900" b="1" dirty="0">
              <a:solidFill>
                <a:srgbClr val="E7850F"/>
              </a:solidFill>
            </a:endParaRPr>
          </a:p>
          <a:p>
            <a:pPr algn="ctr">
              <a:lnSpc>
                <a:spcPct val="100000"/>
              </a:lnSpc>
              <a:spcBef>
                <a:spcPts val="0"/>
              </a:spcBef>
            </a:pPr>
            <a:r>
              <a:rPr lang="en-IE" sz="1800" dirty="0">
                <a:solidFill>
                  <a:schemeClr val="tx1">
                    <a:lumMod val="75000"/>
                    <a:lumOff val="25000"/>
                  </a:schemeClr>
                </a:solidFill>
              </a:rPr>
              <a:t>CSR bevordert een gezond imago en een gezonde reputatie van het mkb bij alle belanghebbenden (klanten, partners, leveranciers en werknemers) en verbetert hoe anderen het bedrijf zien. Dit kan steun voor het doel en de waarden van het bedrijf beloven</a:t>
            </a:r>
          </a:p>
          <a:p>
            <a:pPr algn="ctr">
              <a:lnSpc>
                <a:spcPct val="100000"/>
              </a:lnSpc>
              <a:spcBef>
                <a:spcPts val="0"/>
              </a:spcBef>
            </a:pPr>
            <a:r>
              <a:rPr lang="en-IE" sz="1800" dirty="0">
                <a:solidFill>
                  <a:schemeClr val="tx1">
                    <a:lumMod val="75000"/>
                    <a:lumOff val="25000"/>
                  </a:schemeClr>
                </a:solidFill>
              </a:rPr>
              <a:t>Potentiële en bestaande klanten willen een bedrijf dat hun waarden ondersteunt.</a:t>
            </a: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7877175" y="1954585"/>
            <a:ext cx="3514723" cy="32281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2000" b="1" dirty="0">
                <a:solidFill>
                  <a:srgbClr val="D98F89"/>
                </a:solidFill>
              </a:rPr>
              <a:t>Effectieve partnerschappen met belangrijke belanghebbenden</a:t>
            </a:r>
          </a:p>
          <a:p>
            <a:pPr algn="ctr"/>
            <a:r>
              <a:rPr lang="en-GB" sz="1800" b="0" i="0" dirty="0">
                <a:solidFill>
                  <a:srgbClr val="282828"/>
                </a:solidFill>
                <a:effectLst/>
              </a:rPr>
              <a:t>CSR-</a:t>
            </a:r>
            <a:r>
              <a:rPr lang="en-GB" sz="1800" b="0" i="0" dirty="0" err="1">
                <a:solidFill>
                  <a:srgbClr val="282828"/>
                </a:solidFill>
                <a:effectLst/>
              </a:rPr>
              <a:t>initiatieven</a:t>
            </a:r>
            <a:r>
              <a:rPr lang="en-GB" sz="1800" b="0" i="0" dirty="0">
                <a:solidFill>
                  <a:srgbClr val="282828"/>
                </a:solidFill>
                <a:effectLst/>
              </a:rPr>
              <a:t> worden beschouwd als effectieve manieren om relaties met andere belangrijke externe stakeholders zoals klanten, de overheid en investeerders te beheren. De investering van een bedrijf in extern CSR kan mogelijk de kosten opleveren van het ontvangen van middelen en steun van de overheid, investeerders en klanten. </a:t>
            </a:r>
          </a:p>
          <a:p>
            <a:pPr algn="ctr"/>
            <a:r>
              <a:rPr lang="en-GB" sz="1400" b="0" i="0" dirty="0">
                <a:solidFill>
                  <a:srgbClr val="282828"/>
                </a:solidFill>
                <a:effectLst/>
                <a:latin typeface="MuseoSans"/>
              </a:rPr>
              <a:t>(</a:t>
            </a:r>
            <a:r>
              <a:rPr lang="en-GB" sz="1400" b="0" i="0" u="none" strike="noStrike" dirty="0">
                <a:solidFill>
                  <a:srgbClr val="1DB5C3"/>
                </a:solidFill>
                <a:effectLst/>
                <a:latin typeface="MuseoSans"/>
                <a:hlinkClick r:id="rId2"/>
              </a:rPr>
              <a:t>Barnett en Salomon, 2006</a:t>
            </a:r>
            <a:r>
              <a:rPr lang="en-GB" sz="1400" b="0" i="0" dirty="0">
                <a:solidFill>
                  <a:srgbClr val="282828"/>
                </a:solidFill>
                <a:effectLst/>
                <a:latin typeface="MuseoSans"/>
              </a:rPr>
              <a:t>; </a:t>
            </a:r>
            <a:r>
              <a:rPr lang="en-GB" sz="1400" b="0" i="0" u="none" strike="noStrike" dirty="0">
                <a:solidFill>
                  <a:srgbClr val="1DB5C3"/>
                </a:solidFill>
                <a:effectLst/>
                <a:latin typeface="MuseoSans"/>
                <a:hlinkClick r:id="rId3"/>
              </a:rPr>
              <a:t>Deng en Xu, 2017</a:t>
            </a:r>
            <a:r>
              <a:rPr lang="en-GB" sz="1400" b="0" i="0" dirty="0">
                <a:solidFill>
                  <a:srgbClr val="282828"/>
                </a:solidFill>
                <a:effectLst/>
                <a:latin typeface="MuseoSans"/>
              </a:rPr>
              <a:t>). </a:t>
            </a:r>
            <a:endParaRPr lang="en-IE" sz="2000" dirty="0">
              <a:solidFill>
                <a:srgbClr val="404040"/>
              </a:solidFill>
            </a:endParaRPr>
          </a:p>
        </p:txBody>
      </p:sp>
    </p:spTree>
    <p:extLst>
      <p:ext uri="{BB962C8B-B14F-4D97-AF65-F5344CB8AC3E}">
        <p14:creationId xmlns:p14="http://schemas.microsoft.com/office/powerpoint/2010/main" val="2238839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1C058D-9C28-5D6C-FFCE-718099BC449E}"/>
              </a:ext>
            </a:extLst>
          </p:cNvPr>
          <p:cNvSpPr>
            <a:spLocks noGrp="1"/>
          </p:cNvSpPr>
          <p:nvPr>
            <p:ph type="body" sz="quarter" idx="13"/>
          </p:nvPr>
        </p:nvSpPr>
        <p:spPr>
          <a:xfrm>
            <a:off x="652449" y="560963"/>
            <a:ext cx="5228693" cy="953429"/>
          </a:xfrm>
        </p:spPr>
        <p:txBody>
          <a:bodyPr>
            <a:noAutofit/>
          </a:bodyPr>
          <a:lstStyle/>
          <a:p>
            <a:pPr algn="ctr">
              <a:lnSpc>
                <a:spcPct val="100000"/>
              </a:lnSpc>
              <a:spcBef>
                <a:spcPts val="0"/>
              </a:spcBef>
            </a:pPr>
            <a:r>
              <a:rPr lang="en-IE" sz="3200" dirty="0">
                <a:cs typeface="Times New Roman" panose="02020603050405020304" pitchFamily="18" charset="0"/>
              </a:rPr>
              <a:t>CSR geïntegreerd in HR zorgt voor een beter werknemersmoreel en een hogere productiviteit, waardoor kosten worden bespaard en inkomsten worden verhoogd </a:t>
            </a:r>
            <a:endParaRPr lang="en-IE" sz="3200" dirty="0"/>
          </a:p>
          <a:p>
            <a:pPr>
              <a:lnSpc>
                <a:spcPct val="100000"/>
              </a:lnSpc>
              <a:spcBef>
                <a:spcPts val="0"/>
              </a:spcBef>
            </a:pPr>
            <a:endParaRPr lang="en-IE" sz="3200" dirty="0"/>
          </a:p>
        </p:txBody>
      </p:sp>
      <p:sp>
        <p:nvSpPr>
          <p:cNvPr id="4" name="Text Placeholder 3">
            <a:extLst>
              <a:ext uri="{FF2B5EF4-FFF2-40B4-BE49-F238E27FC236}">
                <a16:creationId xmlns:a16="http://schemas.microsoft.com/office/drawing/2014/main" id="{2453BAC9-F474-077C-13D0-15B4DE82D06B}"/>
              </a:ext>
            </a:extLst>
          </p:cNvPr>
          <p:cNvSpPr>
            <a:spLocks noGrp="1"/>
          </p:cNvSpPr>
          <p:nvPr>
            <p:ph type="body" sz="quarter" idx="14"/>
          </p:nvPr>
        </p:nvSpPr>
        <p:spPr>
          <a:xfrm>
            <a:off x="774348" y="3217054"/>
            <a:ext cx="5222030" cy="3079983"/>
          </a:xfrm>
        </p:spPr>
        <p:txBody>
          <a:bodyPr/>
          <a:lstStyle/>
          <a:p>
            <a:pPr algn="ctr"/>
            <a:r>
              <a:rPr lang="en-IE" sz="2400" dirty="0">
                <a:effectLst/>
                <a:ea typeface="Times New Roman" panose="02020603050405020304" pitchFamily="18" charset="0"/>
                <a:cs typeface="Times New Roman" panose="02020603050405020304" pitchFamily="18" charset="0"/>
              </a:rPr>
              <a:t>Het is al lang bekend dat meer gemotiveerde, betrokken en geïnspireerde werknemers zorgen voor een hogere productiviteit op de lange termijn. </a:t>
            </a:r>
          </a:p>
          <a:p>
            <a:endParaRPr lang="en-IE" dirty="0"/>
          </a:p>
        </p:txBody>
      </p:sp>
      <p:pic>
        <p:nvPicPr>
          <p:cNvPr id="8" name="Picture Placeholder 7" descr="Two people raising their hands in the air&#10;&#10;Description automatically generated with medium confidence">
            <a:extLst>
              <a:ext uri="{FF2B5EF4-FFF2-40B4-BE49-F238E27FC236}">
                <a16:creationId xmlns:a16="http://schemas.microsoft.com/office/drawing/2014/main" id="{569CBA69-E802-C3DE-CF66-3F5B36CAAD1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Tree>
    <p:extLst>
      <p:ext uri="{BB962C8B-B14F-4D97-AF65-F5344CB8AC3E}">
        <p14:creationId xmlns:p14="http://schemas.microsoft.com/office/powerpoint/2010/main" val="393459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232285AD-8077-2C6F-5BD5-3351EB2DD3DC}"/>
              </a:ext>
            </a:extLst>
          </p:cNvPr>
          <p:cNvPicPr>
            <a:picLocks noChangeAspect="1"/>
          </p:cNvPicPr>
          <p:nvPr/>
        </p:nvPicPr>
        <p:blipFill rotWithShape="1">
          <a:blip r:embed="rId3"/>
          <a:srcRect l="315" t="339" b="554"/>
          <a:stretch/>
        </p:blipFill>
        <p:spPr>
          <a:xfrm>
            <a:off x="600075" y="-1"/>
            <a:ext cx="10851696" cy="6870519"/>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487761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BE20C7-A9CC-F133-B724-4596A0C06B1B}"/>
              </a:ext>
            </a:extLst>
          </p:cNvPr>
          <p:cNvSpPr>
            <a:spLocks noGrp="1"/>
          </p:cNvSpPr>
          <p:nvPr>
            <p:ph type="body" sz="quarter" idx="13"/>
          </p:nvPr>
        </p:nvSpPr>
        <p:spPr>
          <a:xfrm>
            <a:off x="485616" y="1209823"/>
            <a:ext cx="4734084" cy="2514614"/>
          </a:xfrm>
        </p:spPr>
        <p:txBody>
          <a:bodyPr/>
          <a:lstStyle/>
          <a:p>
            <a:r>
              <a:rPr lang="en-IE" dirty="0">
                <a:solidFill>
                  <a:srgbClr val="262626"/>
                </a:solidFill>
              </a:rPr>
              <a:t>De voordelen van het integreren van CSR en HR</a:t>
            </a:r>
          </a:p>
        </p:txBody>
      </p:sp>
      <p:sp>
        <p:nvSpPr>
          <p:cNvPr id="5" name="Text Placeholder 4">
            <a:extLst>
              <a:ext uri="{FF2B5EF4-FFF2-40B4-BE49-F238E27FC236}">
                <a16:creationId xmlns:a16="http://schemas.microsoft.com/office/drawing/2014/main" id="{E974016D-33B9-9731-576B-DAC6080F8DEA}"/>
              </a:ext>
            </a:extLst>
          </p:cNvPr>
          <p:cNvSpPr>
            <a:spLocks noGrp="1"/>
          </p:cNvSpPr>
          <p:nvPr>
            <p:ph type="body" sz="quarter" idx="14"/>
          </p:nvPr>
        </p:nvSpPr>
        <p:spPr>
          <a:xfrm>
            <a:off x="297867" y="4058909"/>
            <a:ext cx="11805845" cy="2794958"/>
          </a:xfrm>
          <a:solidFill>
            <a:schemeClr val="bg1"/>
          </a:solidFill>
        </p:spPr>
        <p:txBody>
          <a:bodyPr/>
          <a:lstStyle/>
          <a:p>
            <a:pPr marL="342900" marR="4607" indent="-342900">
              <a:lnSpc>
                <a:spcPct val="100000"/>
              </a:lnSpc>
              <a:spcBef>
                <a:spcPts val="0"/>
              </a:spcBef>
              <a:buFont typeface="Wingdings" panose="05000000000000000000" pitchFamily="2" charset="2"/>
              <a:buChar char="v"/>
              <a:tabLst>
                <a:tab pos="221114" algn="l"/>
              </a:tabLst>
            </a:pPr>
            <a:r>
              <a:rPr lang="en-GB" sz="1800" b="1" dirty="0">
                <a:solidFill>
                  <a:srgbClr val="D0756E"/>
                </a:solidFill>
                <a:cs typeface="Arial"/>
              </a:rPr>
              <a:t>Verbeterde arbeidsomstandigheden </a:t>
            </a:r>
            <a:r>
              <a:rPr lang="en-GB" sz="1800" spc="-9" dirty="0">
                <a:solidFill>
                  <a:srgbClr val="262626"/>
                </a:solidFill>
                <a:cs typeface="Arial"/>
              </a:rPr>
              <a:t>(incl. </a:t>
            </a:r>
            <a:r>
              <a:rPr lang="en-GB" sz="1800" dirty="0">
                <a:solidFill>
                  <a:srgbClr val="262626"/>
                </a:solidFill>
                <a:cs typeface="Arial"/>
              </a:rPr>
              <a:t>gezondheid en veiligheid op het werk) en </a:t>
            </a:r>
            <a:r>
              <a:rPr lang="en-GB" sz="1800" spc="-9" dirty="0">
                <a:solidFill>
                  <a:srgbClr val="262626"/>
                </a:solidFill>
                <a:cs typeface="Arial"/>
              </a:rPr>
              <a:t>werktevredenheid (bijv. eerlijke lonen, adequate gezondheids- en veiligheidskleding, het aanbieden van gezonde voeding en beloningen voor een gezonde levensstijl)</a:t>
            </a:r>
            <a:endParaRPr lang="en-GB" sz="1800" dirty="0">
              <a:solidFill>
                <a:srgbClr val="262626"/>
              </a:solidFill>
              <a:cs typeface="Arial"/>
            </a:endParaRPr>
          </a:p>
          <a:p>
            <a:pPr marL="342900"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Balans </a:t>
            </a:r>
            <a:r>
              <a:rPr lang="en-GB" sz="1800" b="1" dirty="0">
                <a:solidFill>
                  <a:srgbClr val="D0756E"/>
                </a:solidFill>
                <a:cs typeface="Arial"/>
              </a:rPr>
              <a:t>werk/privé </a:t>
            </a:r>
            <a:r>
              <a:rPr lang="en-GB" sz="1800" spc="-9" dirty="0">
                <a:solidFill>
                  <a:srgbClr val="262626"/>
                </a:solidFill>
                <a:cs typeface="Arial"/>
              </a:rPr>
              <a:t>(bijv. flexibele werktijden, ploegendienst)</a:t>
            </a:r>
            <a:endParaRPr lang="en-GB" sz="1800" dirty="0">
              <a:solidFill>
                <a:srgbClr val="262626"/>
              </a:solidFill>
              <a:cs typeface="Arial"/>
            </a:endParaRPr>
          </a:p>
          <a:p>
            <a:pPr marL="342900"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Gelijke kansen en diversiteit </a:t>
            </a:r>
            <a:r>
              <a:rPr lang="en-GB" sz="1800" spc="-9" dirty="0">
                <a:solidFill>
                  <a:srgbClr val="262626"/>
                </a:solidFill>
                <a:cs typeface="Arial"/>
              </a:rPr>
              <a:t>(bijv. opleiding en bijscholing van werklozen)</a:t>
            </a:r>
            <a:endParaRPr lang="en-GB" sz="1800" dirty="0">
              <a:solidFill>
                <a:srgbClr val="262626"/>
              </a:solidFill>
              <a:cs typeface="Arial"/>
            </a:endParaRPr>
          </a:p>
          <a:p>
            <a:pPr marL="342900" marR="4607"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Training en personeelsontwikkeling </a:t>
            </a:r>
            <a:r>
              <a:rPr lang="en-GB" sz="1800" dirty="0">
                <a:solidFill>
                  <a:srgbClr val="262626"/>
                </a:solidFill>
                <a:cs typeface="Arial"/>
              </a:rPr>
              <a:t>(incl. </a:t>
            </a:r>
            <a:r>
              <a:rPr lang="en-GB" sz="1800" spc="-9" dirty="0">
                <a:solidFill>
                  <a:srgbClr val="262626"/>
                </a:solidFill>
                <a:cs typeface="Arial"/>
              </a:rPr>
              <a:t>carrièreplanning)</a:t>
            </a:r>
            <a:endParaRPr lang="en-GB" sz="1800" dirty="0">
              <a:solidFill>
                <a:srgbClr val="262626"/>
              </a:solidFill>
              <a:cs typeface="Arial"/>
            </a:endParaRPr>
          </a:p>
          <a:p>
            <a:pPr marL="342900" marR="5182"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Communicatie, participatie </a:t>
            </a:r>
            <a:r>
              <a:rPr lang="en-GB" sz="1800" dirty="0">
                <a:solidFill>
                  <a:srgbClr val="262626"/>
                </a:solidFill>
                <a:cs typeface="Arial"/>
              </a:rPr>
              <a:t>en informatievoorziening met werknemers bij </a:t>
            </a:r>
            <a:r>
              <a:rPr lang="en-GB" sz="1800" spc="-9" dirty="0">
                <a:solidFill>
                  <a:srgbClr val="262626"/>
                </a:solidFill>
                <a:cs typeface="Arial"/>
              </a:rPr>
              <a:t>bedrijfsbeslissingen, vooral rond milieu-, sociale en economische kwesties</a:t>
            </a:r>
            <a:endParaRPr lang="en-GB" sz="1800" dirty="0">
              <a:solidFill>
                <a:srgbClr val="262626"/>
              </a:solidFill>
              <a:cs typeface="Arial"/>
            </a:endParaRPr>
          </a:p>
          <a:p>
            <a:pPr marL="342900" marR="5182" indent="-342900">
              <a:lnSpc>
                <a:spcPct val="100000"/>
              </a:lnSpc>
              <a:spcBef>
                <a:spcPts val="0"/>
              </a:spcBef>
              <a:buFont typeface="Wingdings" panose="05000000000000000000" pitchFamily="2" charset="2"/>
              <a:buChar char="v"/>
              <a:tabLst>
                <a:tab pos="221114" algn="l"/>
              </a:tabLst>
            </a:pPr>
            <a:r>
              <a:rPr lang="en-GB" sz="1800" b="1" spc="-9" dirty="0">
                <a:solidFill>
                  <a:srgbClr val="D0756E"/>
                </a:solidFill>
                <a:cs typeface="Arial"/>
              </a:rPr>
              <a:t>Eerlijke beloning of financiële steun </a:t>
            </a:r>
            <a:r>
              <a:rPr lang="en-GB" sz="1800" dirty="0">
                <a:solidFill>
                  <a:srgbClr val="262626"/>
                </a:solidFill>
                <a:cs typeface="Arial"/>
              </a:rPr>
              <a:t>(bijv. </a:t>
            </a:r>
            <a:r>
              <a:rPr lang="en-GB" sz="1800" spc="-9" dirty="0">
                <a:solidFill>
                  <a:srgbClr val="262626"/>
                </a:solidFill>
                <a:cs typeface="Arial"/>
              </a:rPr>
              <a:t>pensioenstelsels, </a:t>
            </a:r>
            <a:r>
              <a:rPr lang="en-GB" sz="1800" dirty="0">
                <a:solidFill>
                  <a:srgbClr val="262626"/>
                </a:solidFill>
                <a:cs typeface="Arial"/>
              </a:rPr>
              <a:t>rentevrije </a:t>
            </a:r>
            <a:r>
              <a:rPr lang="en-GB" sz="1800" spc="-9" dirty="0">
                <a:solidFill>
                  <a:srgbClr val="262626"/>
                </a:solidFill>
                <a:cs typeface="Arial"/>
              </a:rPr>
              <a:t>leningen)</a:t>
            </a:r>
            <a:endParaRPr lang="en-GB" sz="1800" dirty="0">
              <a:solidFill>
                <a:srgbClr val="262626"/>
              </a:solidFill>
              <a:cs typeface="Arial"/>
            </a:endParaRPr>
          </a:p>
          <a:p>
            <a:endParaRPr lang="en-IE" sz="1800" dirty="0"/>
          </a:p>
        </p:txBody>
      </p:sp>
      <p:pic>
        <p:nvPicPr>
          <p:cNvPr id="3" name="Picture Placeholder 2" descr="A picture containing text, person&#10;&#10;Description automatically generated">
            <a:extLst>
              <a:ext uri="{FF2B5EF4-FFF2-40B4-BE49-F238E27FC236}">
                <a16:creationId xmlns:a16="http://schemas.microsoft.com/office/drawing/2014/main" id="{C54E83C0-3592-E848-283C-AE9893081CE4}"/>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078" r="3078"/>
          <a:stretch>
            <a:fillRect/>
          </a:stretch>
        </p:blipFill>
        <p:spPr/>
      </p:pic>
    </p:spTree>
    <p:extLst>
      <p:ext uri="{BB962C8B-B14F-4D97-AF65-F5344CB8AC3E}">
        <p14:creationId xmlns:p14="http://schemas.microsoft.com/office/powerpoint/2010/main" val="2293813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3425FA-EA54-3290-6ED7-C77C0620665A}"/>
              </a:ext>
            </a:extLst>
          </p:cNvPr>
          <p:cNvSpPr>
            <a:spLocks noGrp="1"/>
          </p:cNvSpPr>
          <p:nvPr>
            <p:ph type="body" sz="quarter" idx="13"/>
          </p:nvPr>
        </p:nvSpPr>
        <p:spPr>
          <a:xfrm>
            <a:off x="593142" y="230652"/>
            <a:ext cx="4581684" cy="2897916"/>
          </a:xfrm>
        </p:spPr>
        <p:txBody>
          <a:bodyPr>
            <a:normAutofit fontScale="92500" lnSpcReduction="10000"/>
          </a:bodyPr>
          <a:lstStyle/>
          <a:p>
            <a:r>
              <a:rPr lang="en-GB" dirty="0">
                <a:solidFill>
                  <a:srgbClr val="262626"/>
                </a:solidFill>
                <a:latin typeface="Calibri" panose="020F0502020204030204" pitchFamily="34" charset="0"/>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NINE &amp; Co</a:t>
            </a:r>
            <a:r>
              <a:rPr lang="en-GB" sz="3600" dirty="0">
                <a:solidFill>
                  <a:srgbClr val="262626"/>
                </a:solidFill>
                <a:latin typeface="Calibri" panose="020F0502020204030204" pitchFamily="34" charset="0"/>
                <a:ea typeface="+mn-ea"/>
                <a:cs typeface="Calibri" panose="020F0502020204030204" pitchFamily="34" charset="0"/>
                <a:sym typeface="Helvetica Light"/>
              </a:rPr>
              <a:t>, Nederlands</a:t>
            </a:r>
          </a:p>
          <a:p>
            <a:endParaRPr lang="en-GB" sz="3600" dirty="0">
              <a:solidFill>
                <a:srgbClr val="262626"/>
              </a:solidFill>
              <a:latin typeface="Calibri" panose="020F0502020204030204" pitchFamily="34" charset="0"/>
              <a:ea typeface="+mn-ea"/>
              <a:cs typeface="Calibri" panose="020F0502020204030204" pitchFamily="34" charset="0"/>
              <a:sym typeface="Helvetica Light"/>
            </a:endParaRPr>
          </a:p>
          <a:p>
            <a:r>
              <a:rPr lang="en-GB" sz="2600" b="0" dirty="0">
                <a:solidFill>
                  <a:srgbClr val="262626"/>
                </a:solidFill>
                <a:latin typeface="Calibri" panose="020F0502020204030204" pitchFamily="34" charset="0"/>
                <a:cs typeface="Calibri" panose="020F0502020204030204" pitchFamily="34" charset="0"/>
                <a:sym typeface="Helvetica Light"/>
              </a:rPr>
              <a:t>Nine &amp; Co is een bedrijf dat gespecialiseerd is in merken voor moeders en kinderen.</a:t>
            </a:r>
          </a:p>
          <a:p>
            <a:endParaRPr lang="en-GB" sz="2400" b="0" dirty="0">
              <a:solidFill>
                <a:srgbClr val="262626"/>
              </a:solidFill>
              <a:latin typeface="Calibri" panose="020F0502020204030204" pitchFamily="34" charset="0"/>
              <a:cs typeface="Calibri" panose="020F0502020204030204" pitchFamily="34" charset="0"/>
              <a:sym typeface="Helvetica Light"/>
            </a:endParaRPr>
          </a:p>
          <a:p>
            <a:r>
              <a:rPr lang="en-GB" sz="2400" b="0" dirty="0">
                <a:solidFill>
                  <a:srgbClr val="262626"/>
                </a:solidFill>
                <a:latin typeface="Calibri" panose="020F0502020204030204" pitchFamily="34" charset="0"/>
                <a:cs typeface="Calibri" panose="020F0502020204030204" pitchFamily="34" charset="0"/>
                <a:sym typeface="Helvetica Light"/>
                <a:hlinkClick r:id="rId3"/>
              </a:rPr>
              <a:t>https://www.nineandco.com/en/our-family/ </a:t>
            </a:r>
          </a:p>
          <a:p>
            <a:endParaRPr lang="en-GB" sz="2400" b="0" dirty="0">
              <a:solidFill>
                <a:srgbClr val="262626"/>
              </a:solidFill>
              <a:latin typeface="Calibri" panose="020F0502020204030204" pitchFamily="34" charset="0"/>
              <a:cs typeface="Calibri" panose="020F0502020204030204" pitchFamily="34" charset="0"/>
              <a:sym typeface="Helvetica Light"/>
            </a:endParaRPr>
          </a:p>
          <a:p>
            <a:endParaRPr lang="en-IE" sz="2400" b="0" dirty="0">
              <a:solidFill>
                <a:srgbClr val="262626"/>
              </a:solidFill>
            </a:endParaRPr>
          </a:p>
        </p:txBody>
      </p:sp>
      <p:sp>
        <p:nvSpPr>
          <p:cNvPr id="3" name="Text Placeholder 2">
            <a:extLst>
              <a:ext uri="{FF2B5EF4-FFF2-40B4-BE49-F238E27FC236}">
                <a16:creationId xmlns:a16="http://schemas.microsoft.com/office/drawing/2014/main" id="{5EE45F3E-CDA6-C928-93FE-535CBB263E76}"/>
              </a:ext>
            </a:extLst>
          </p:cNvPr>
          <p:cNvSpPr>
            <a:spLocks noGrp="1"/>
          </p:cNvSpPr>
          <p:nvPr>
            <p:ph type="body" sz="quarter" idx="14"/>
          </p:nvPr>
        </p:nvSpPr>
        <p:spPr>
          <a:xfrm>
            <a:off x="345432" y="4212987"/>
            <a:ext cx="11151243" cy="2414361"/>
          </a:xfrm>
          <a:solidFill>
            <a:schemeClr val="bg1"/>
          </a:solidFill>
        </p:spPr>
        <p:txBody>
          <a:bodyPr/>
          <a:lstStyle/>
          <a:p>
            <a:r>
              <a:rPr lang="en-IE" sz="2200" b="0" i="0" u="none" strike="noStrike" cap="none" spc="0" baseline="0" dirty="0">
                <a:ln>
                  <a:noFill/>
                </a:ln>
                <a:solidFill>
                  <a:srgbClr val="262626"/>
                </a:solidFill>
                <a:uFillTx/>
                <a:ea typeface="+mn-ea"/>
                <a:cs typeface="Calibri" panose="020F0502020204030204" pitchFamily="34" charset="0"/>
                <a:sym typeface="Helvetica Light"/>
                <a:hlinkClick r:id="rId4">
                  <a:extLst>
                    <a:ext uri="{A12FA001-AC4F-418D-AE19-62706E023703}">
                      <ahyp:hlinkClr xmlns:ahyp="http://schemas.microsoft.com/office/drawing/2018/hyperlinkcolor" val="tx"/>
                    </a:ext>
                  </a:extLst>
                </a:hlinkClick>
              </a:rPr>
              <a:t>NINE &amp; Co. geven </a:t>
            </a:r>
            <a:r>
              <a:rPr lang="en-IE" sz="2200" b="0" i="0" u="none" strike="noStrike" cap="none" spc="0" baseline="0" dirty="0">
                <a:ln>
                  <a:noFill/>
                </a:ln>
                <a:solidFill>
                  <a:srgbClr val="262626"/>
                </a:solidFill>
                <a:uFillTx/>
                <a:ea typeface="+mn-ea"/>
                <a:cs typeface="Calibri" panose="020F0502020204030204" pitchFamily="34" charset="0"/>
                <a:sym typeface="Helvetica Light"/>
              </a:rPr>
              <a:t>al hun werknemers </a:t>
            </a:r>
            <a:r>
              <a:rPr lang="en-IE" sz="2200" dirty="0">
                <a:solidFill>
                  <a:srgbClr val="262626"/>
                </a:solidFill>
                <a:ea typeface="+mn-ea"/>
                <a:sym typeface="Helvetica Light"/>
                <a:hlinkClick r:id="rId4">
                  <a:extLst>
                    <a:ext uri="{A12FA001-AC4F-418D-AE19-62706E023703}">
                      <ahyp:hlinkClr xmlns:ahyp="http://schemas.microsoft.com/office/drawing/2018/hyperlinkcolor" val="tx"/>
                    </a:ext>
                  </a:extLst>
                </a:hlinkClick>
              </a:rPr>
              <a:t>korting op fitness lidmaatschap </a:t>
            </a:r>
            <a:r>
              <a:rPr lang="en-IE" sz="2200" b="0" i="0" u="none" strike="noStrike" cap="none" spc="0" baseline="0" dirty="0">
                <a:ln>
                  <a:noFill/>
                </a:ln>
                <a:solidFill>
                  <a:srgbClr val="262626"/>
                </a:solidFill>
                <a:uFillTx/>
                <a:ea typeface="+mn-ea"/>
                <a:cs typeface="Calibri" panose="020F0502020204030204" pitchFamily="34" charset="0"/>
                <a:sym typeface="Helvetica Light"/>
              </a:rPr>
              <a:t>en toegang tot gezonde catering om gezondheid en welzijn te bevorderen. </a:t>
            </a:r>
            <a:r>
              <a:rPr lang="en-IE" sz="2200" dirty="0">
                <a:solidFill>
                  <a:srgbClr val="262626"/>
                </a:solidFill>
                <a:ea typeface="+mn-ea"/>
                <a:sym typeface="Helvetica Light"/>
              </a:rPr>
              <a:t>Als lid van het Nederlands Textielconvenant zet NINE &amp; Co. </a:t>
            </a:r>
            <a:r>
              <a:rPr lang="en-GB" sz="2200" dirty="0">
                <a:solidFill>
                  <a:srgbClr val="262626"/>
                </a:solidFill>
                <a:ea typeface="+mn-ea"/>
              </a:rPr>
              <a:t>zich in voor het recht op vrije onderhandelingen door onafhankelijke vakbonden, </a:t>
            </a:r>
            <a:r>
              <a:rPr lang="en-GB" sz="2200" dirty="0">
                <a:solidFill>
                  <a:srgbClr val="262626"/>
                </a:solidFill>
                <a:ea typeface="+mn-ea"/>
                <a:hlinkClick r:id="rId5">
                  <a:extLst>
                    <a:ext uri="{A12FA001-AC4F-418D-AE19-62706E023703}">
                      <ahyp:hlinkClr xmlns:ahyp="http://schemas.microsoft.com/office/drawing/2018/hyperlinkcolor" val="tx"/>
                    </a:ext>
                  </a:extLst>
                </a:hlinkClick>
              </a:rPr>
              <a:t>een leefbaar loon </a:t>
            </a:r>
            <a:r>
              <a:rPr lang="en-GB" sz="2200" dirty="0">
                <a:solidFill>
                  <a:srgbClr val="262626"/>
                </a:solidFill>
                <a:ea typeface="+mn-ea"/>
              </a:rPr>
              <a:t>en gezonde en veilige werkomstandigheden voor alle werknemers. </a:t>
            </a:r>
            <a:r>
              <a:rPr lang="en-IE" sz="2200" dirty="0">
                <a:solidFill>
                  <a:srgbClr val="262626"/>
                </a:solidFill>
                <a:ea typeface="+mn-ea"/>
                <a:sym typeface="Helvetica Light"/>
              </a:rPr>
              <a:t>Ze hebben </a:t>
            </a:r>
            <a:r>
              <a:rPr lang="en-GB" sz="2200" dirty="0">
                <a:solidFill>
                  <a:srgbClr val="262626"/>
                </a:solidFill>
                <a:ea typeface="+mn-ea"/>
                <a:sym typeface="Helvetica Light"/>
                <a:hlinkClick r:id="rId6">
                  <a:extLst>
                    <a:ext uri="{A12FA001-AC4F-418D-AE19-62706E023703}">
                      <ahyp:hlinkClr xmlns:ahyp="http://schemas.microsoft.com/office/drawing/2018/hyperlinkcolor" val="tx"/>
                    </a:ext>
                  </a:extLst>
                </a:hlinkClick>
              </a:rPr>
              <a:t>onderzoek </a:t>
            </a:r>
            <a:r>
              <a:rPr lang="en-GB" sz="2200" dirty="0">
                <a:solidFill>
                  <a:srgbClr val="262626"/>
                </a:solidFill>
                <a:ea typeface="+mn-ea"/>
                <a:sym typeface="Helvetica Light"/>
              </a:rPr>
              <a:t>gedaan naar leefbare </a:t>
            </a:r>
            <a:r>
              <a:rPr lang="en-GB" sz="2200" dirty="0">
                <a:solidFill>
                  <a:srgbClr val="262626"/>
                </a:solidFill>
                <a:ea typeface="+mn-ea"/>
                <a:sym typeface="Helvetica Light"/>
                <a:hlinkClick r:id="rId6">
                  <a:extLst>
                    <a:ext uri="{A12FA001-AC4F-418D-AE19-62706E023703}">
                      <ahyp:hlinkClr xmlns:ahyp="http://schemas.microsoft.com/office/drawing/2018/hyperlinkcolor" val="tx"/>
                    </a:ext>
                  </a:extLst>
                </a:hlinkClick>
              </a:rPr>
              <a:t>lonen </a:t>
            </a:r>
            <a:r>
              <a:rPr lang="en-GB" sz="2200" dirty="0">
                <a:solidFill>
                  <a:srgbClr val="262626"/>
                </a:solidFill>
                <a:ea typeface="+mn-ea"/>
                <a:sym typeface="Helvetica Light"/>
              </a:rPr>
              <a:t>om mogelijke loonverschillen tussen hun 2 grootste leveranciers in India en Turkije te identificeren. In co-creatie met deze leveranciers ontwikkelden ze actieplannen voor de lange </a:t>
            </a:r>
            <a:r>
              <a:rPr lang="en-US" sz="2400" dirty="0">
                <a:solidFill>
                  <a:srgbClr val="262626"/>
                </a:solidFill>
                <a:effectLst/>
                <a:ea typeface="Calibri" panose="020F0502020204030204" pitchFamily="34" charset="0"/>
                <a:cs typeface="Times New Roman" panose="02020603050405020304" pitchFamily="18" charset="0"/>
              </a:rPr>
              <a:t>termijn....see </a:t>
            </a:r>
            <a:r>
              <a:rPr lang="en-US" sz="2400" dirty="0">
                <a:solidFill>
                  <a:srgbClr val="262626"/>
                </a:solidFill>
                <a:effectLst/>
                <a:ea typeface="Calibri" panose="020F0502020204030204" pitchFamily="34" charset="0"/>
                <a:cs typeface="Times New Roman" panose="02020603050405020304" pitchFamily="18" charset="0"/>
                <a:hlinkClick r:id="rId7"/>
              </a:rPr>
              <a:t>full Case Study</a:t>
            </a:r>
            <a:endParaRPr lang="en-IE" sz="2200" dirty="0">
              <a:solidFill>
                <a:srgbClr val="262626"/>
              </a:solidFill>
            </a:endParaRPr>
          </a:p>
        </p:txBody>
      </p:sp>
      <p:pic>
        <p:nvPicPr>
          <p:cNvPr id="6" name="Picture 5">
            <a:extLst>
              <a:ext uri="{FF2B5EF4-FFF2-40B4-BE49-F238E27FC236}">
                <a16:creationId xmlns:a16="http://schemas.microsoft.com/office/drawing/2014/main" id="{F1251945-E17B-086E-8177-FFFD3216F3C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7813"/>
          <a:stretch/>
        </p:blipFill>
        <p:spPr>
          <a:xfrm>
            <a:off x="5604633" y="0"/>
            <a:ext cx="5284683" cy="4000500"/>
          </a:xfrm>
          <a:prstGeom prst="rect">
            <a:avLst/>
          </a:prstGeom>
        </p:spPr>
      </p:pic>
      <p:pic>
        <p:nvPicPr>
          <p:cNvPr id="1026" name="Picture 2">
            <a:extLst>
              <a:ext uri="{FF2B5EF4-FFF2-40B4-BE49-F238E27FC236}">
                <a16:creationId xmlns:a16="http://schemas.microsoft.com/office/drawing/2014/main" id="{4C2ABE96-6B88-D03E-33B0-A1E95FD8A063}"/>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383216" y="3099130"/>
            <a:ext cx="2807909" cy="731472"/>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Connector 6">
            <a:hlinkClick r:id="rId7"/>
            <a:extLst>
              <a:ext uri="{FF2B5EF4-FFF2-40B4-BE49-F238E27FC236}">
                <a16:creationId xmlns:a16="http://schemas.microsoft.com/office/drawing/2014/main" id="{57271BCC-3730-E486-789A-6615BB417C5F}"/>
              </a:ext>
            </a:extLst>
          </p:cNvPr>
          <p:cNvSpPr/>
          <p:nvPr/>
        </p:nvSpPr>
        <p:spPr>
          <a:xfrm>
            <a:off x="10248905" y="2576512"/>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rgbClr val="262626"/>
                </a:solidFill>
              </a:rPr>
              <a:t>Casestudie</a:t>
            </a:r>
          </a:p>
        </p:txBody>
      </p:sp>
      <p:pic>
        <p:nvPicPr>
          <p:cNvPr id="1028" name="Picture 4" descr="Flag of the Netherlands - Wikipedia">
            <a:extLst>
              <a:ext uri="{FF2B5EF4-FFF2-40B4-BE49-F238E27FC236}">
                <a16:creationId xmlns:a16="http://schemas.microsoft.com/office/drawing/2014/main" id="{41E7F4C1-6BF1-F1B8-5BB7-8F992D21557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363200" y="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306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A224A8D-9C7C-1B51-A927-C3CD2F0A3264}"/>
              </a:ext>
            </a:extLst>
          </p:cNvPr>
          <p:cNvSpPr>
            <a:spLocks noGrp="1"/>
          </p:cNvSpPr>
          <p:nvPr>
            <p:ph type="body" sz="quarter" idx="13"/>
          </p:nvPr>
        </p:nvSpPr>
        <p:spPr>
          <a:xfrm>
            <a:off x="1937074" y="203811"/>
            <a:ext cx="8692826" cy="953429"/>
          </a:xfrm>
        </p:spPr>
        <p:txBody>
          <a:bodyPr>
            <a:normAutofit fontScale="77500" lnSpcReduction="20000"/>
          </a:bodyPr>
          <a:lstStyle/>
          <a:p>
            <a:pPr algn="ctr"/>
            <a:r>
              <a:rPr lang="en-IE" dirty="0">
                <a:solidFill>
                  <a:srgbClr val="027354"/>
                </a:solidFill>
              </a:rPr>
              <a:t>Maatschappelijk verantwoorde bedrijven motiveren personeel om loyaal te worden en beter te presteren</a:t>
            </a:r>
          </a:p>
        </p:txBody>
      </p:sp>
      <p:sp>
        <p:nvSpPr>
          <p:cNvPr id="6" name="Text Placeholder 5">
            <a:extLst>
              <a:ext uri="{FF2B5EF4-FFF2-40B4-BE49-F238E27FC236}">
                <a16:creationId xmlns:a16="http://schemas.microsoft.com/office/drawing/2014/main" id="{924731F6-DC73-11FE-4E23-ED9C0F632B1F}"/>
              </a:ext>
            </a:extLst>
          </p:cNvPr>
          <p:cNvSpPr>
            <a:spLocks noGrp="1"/>
          </p:cNvSpPr>
          <p:nvPr>
            <p:ph type="body" sz="quarter" idx="14"/>
          </p:nvPr>
        </p:nvSpPr>
        <p:spPr>
          <a:xfrm>
            <a:off x="726280" y="1262015"/>
            <a:ext cx="11389519" cy="3995320"/>
          </a:xfrm>
        </p:spPr>
        <p:txBody>
          <a:bodyPr/>
          <a:lstStyle/>
          <a:p>
            <a:r>
              <a:rPr lang="en-IE" dirty="0">
                <a:cs typeface="Times New Roman" panose="02020603050405020304" pitchFamily="18" charset="0"/>
              </a:rPr>
              <a:t>Kostenbesparingen en inkomsten worden gegenereerd door een betere moraal en productiviteit van werknemers. De onderstaande percentages laten zien hoe CSR tastbare economische waarde kan genereren voor elke MKB-balans. </a:t>
            </a:r>
          </a:p>
          <a:p>
            <a:endParaRPr lang="en-IE" sz="1000" b="1" dirty="0">
              <a:solidFill>
                <a:srgbClr val="333333"/>
              </a:solidFill>
              <a:ea typeface="Times New Roman" panose="02020603050405020304" pitchFamily="18" charset="0"/>
              <a:cs typeface="Times New Roman" panose="02020603050405020304" pitchFamily="18" charset="0"/>
            </a:endParaRPr>
          </a:p>
          <a:p>
            <a:r>
              <a:rPr lang="en-IE" sz="2400" b="1" dirty="0">
                <a:solidFill>
                  <a:srgbClr val="E78631"/>
                </a:solidFill>
                <a:effectLst/>
                <a:ea typeface="Times New Roman" panose="02020603050405020304" pitchFamily="18" charset="0"/>
                <a:cs typeface="Times New Roman" panose="02020603050405020304" pitchFamily="18" charset="0"/>
              </a:rPr>
              <a:t>Acht op de tien mensen die </a:t>
            </a:r>
            <a:r>
              <a:rPr lang="en-IE" sz="2400" dirty="0">
                <a:effectLst/>
                <a:ea typeface="Times New Roman" panose="02020603050405020304" pitchFamily="18" charset="0"/>
                <a:cs typeface="Times New Roman" panose="02020603050405020304" pitchFamily="18" charset="0"/>
              </a:rPr>
              <a:t>voor een bedrijf werkten, voelden </a:t>
            </a:r>
            <a:r>
              <a:rPr lang="en-IE" sz="2400" b="1" dirty="0">
                <a:solidFill>
                  <a:srgbClr val="E78631"/>
                </a:solidFill>
                <a:effectLst/>
                <a:ea typeface="Times New Roman" panose="02020603050405020304" pitchFamily="18" charset="0"/>
                <a:cs typeface="Times New Roman" panose="02020603050405020304" pitchFamily="18" charset="0"/>
              </a:rPr>
              <a:t>een grotere motivatie en loyaliteit </a:t>
            </a:r>
            <a:r>
              <a:rPr lang="en-IE" sz="2400" dirty="0">
                <a:effectLst/>
                <a:ea typeface="Times New Roman" panose="02020603050405020304" pitchFamily="18" charset="0"/>
                <a:cs typeface="Times New Roman" panose="02020603050405020304" pitchFamily="18" charset="0"/>
              </a:rPr>
              <a:t>ten opzichte van hun baan en bedrijf naarmate hun werkgever </a:t>
            </a:r>
            <a:r>
              <a:rPr lang="en-IE" sz="2400" b="1" dirty="0">
                <a:solidFill>
                  <a:srgbClr val="E78631"/>
                </a:solidFill>
                <a:effectLst/>
                <a:ea typeface="Times New Roman" panose="02020603050405020304" pitchFamily="18" charset="0"/>
                <a:cs typeface="Times New Roman" panose="02020603050405020304" pitchFamily="18" charset="0"/>
              </a:rPr>
              <a:t>meer maatschappelijk verantwoord bezig </a:t>
            </a:r>
            <a:r>
              <a:rPr lang="en-IE" sz="2400" dirty="0">
                <a:effectLst/>
                <a:ea typeface="Times New Roman" panose="02020603050405020304" pitchFamily="18" charset="0"/>
                <a:cs typeface="Times New Roman" panose="02020603050405020304" pitchFamily="18" charset="0"/>
              </a:rPr>
              <a:t>was. </a:t>
            </a:r>
            <a:r>
              <a:rPr lang="en-IE" sz="1600" i="1" dirty="0">
                <a:effectLst/>
                <a:ea typeface="Times New Roman" panose="02020603050405020304" pitchFamily="18" charset="0"/>
                <a:cs typeface="Times New Roman" panose="02020603050405020304" pitchFamily="18" charset="0"/>
              </a:rPr>
              <a:t>2002 GlobeScan Internationaal onderzoek</a:t>
            </a:r>
          </a:p>
          <a:p>
            <a:endParaRPr lang="en-IE" sz="1000" dirty="0">
              <a:ea typeface="Times New Roman" panose="02020603050405020304" pitchFamily="18" charset="0"/>
              <a:cs typeface="Times New Roman" panose="02020603050405020304" pitchFamily="18" charset="0"/>
            </a:endParaRPr>
          </a:p>
          <a:p>
            <a:r>
              <a:rPr lang="en-IE" sz="3200" b="1" dirty="0">
                <a:solidFill>
                  <a:srgbClr val="D0756E"/>
                </a:solidFill>
                <a:effectLst/>
                <a:ea typeface="Times New Roman" panose="02020603050405020304" pitchFamily="18" charset="0"/>
                <a:cs typeface="Times New Roman" panose="02020603050405020304" pitchFamily="18" charset="0"/>
              </a:rPr>
              <a:t>70% </a:t>
            </a:r>
            <a:r>
              <a:rPr lang="en-IE" sz="2400" dirty="0">
                <a:effectLst/>
                <a:ea typeface="Times New Roman" panose="02020603050405020304" pitchFamily="18" charset="0"/>
                <a:cs typeface="Times New Roman" panose="02020603050405020304" pitchFamily="18" charset="0"/>
              </a:rPr>
              <a:t>van het personeel dat </a:t>
            </a:r>
            <a:r>
              <a:rPr lang="en-IE" sz="2400" b="1" dirty="0">
                <a:solidFill>
                  <a:srgbClr val="D0756E"/>
                </a:solidFill>
                <a:effectLst/>
                <a:ea typeface="Times New Roman" panose="02020603050405020304" pitchFamily="18" charset="0"/>
                <a:cs typeface="Times New Roman" panose="02020603050405020304" pitchFamily="18" charset="0"/>
              </a:rPr>
              <a:t>zich inzette voor de waarden van het bedrijf </a:t>
            </a:r>
            <a:r>
              <a:rPr lang="en-IE" sz="2400" dirty="0">
                <a:effectLst/>
                <a:ea typeface="Times New Roman" panose="02020603050405020304" pitchFamily="18" charset="0"/>
                <a:cs typeface="Times New Roman" panose="02020603050405020304" pitchFamily="18" charset="0"/>
              </a:rPr>
              <a:t>zei dat hun </a:t>
            </a:r>
            <a:r>
              <a:rPr lang="en-IE" sz="2400" b="1" dirty="0">
                <a:solidFill>
                  <a:srgbClr val="D0756E"/>
                </a:solidFill>
                <a:effectLst/>
                <a:ea typeface="Times New Roman" panose="02020603050405020304" pitchFamily="18" charset="0"/>
                <a:cs typeface="Times New Roman" panose="02020603050405020304" pitchFamily="18" charset="0"/>
              </a:rPr>
              <a:t>productiviteit </a:t>
            </a:r>
            <a:r>
              <a:rPr lang="en-IE" sz="2400" dirty="0">
                <a:effectLst/>
                <a:ea typeface="Times New Roman" panose="02020603050405020304" pitchFamily="18" charset="0"/>
                <a:cs typeface="Times New Roman" panose="02020603050405020304" pitchFamily="18" charset="0"/>
              </a:rPr>
              <a:t>het afgelopen jaar </a:t>
            </a:r>
            <a:r>
              <a:rPr lang="en-IE" sz="2400" b="1" dirty="0">
                <a:solidFill>
                  <a:srgbClr val="D0756E"/>
                </a:solidFill>
                <a:effectLst/>
                <a:ea typeface="Times New Roman" panose="02020603050405020304" pitchFamily="18" charset="0"/>
                <a:cs typeface="Times New Roman" panose="02020603050405020304" pitchFamily="18" charset="0"/>
              </a:rPr>
              <a:t>was toegenomen</a:t>
            </a:r>
            <a:r>
              <a:rPr lang="en-IE" sz="2400" dirty="0">
                <a:effectLst/>
                <a:ea typeface="Times New Roman" panose="02020603050405020304" pitchFamily="18" charset="0"/>
                <a:cs typeface="Times New Roman" panose="02020603050405020304" pitchFamily="18" charset="0"/>
              </a:rPr>
              <a:t>, terwijl van het personeel dat zich niet inzette voor het bedrijf slechts 1% productiviteitsverbeteringen had </a:t>
            </a:r>
            <a:r>
              <a:rPr lang="en-IE" sz="1600" i="1" dirty="0">
                <a:effectLst/>
                <a:ea typeface="Times New Roman" panose="02020603050405020304" pitchFamily="18" charset="0"/>
                <a:cs typeface="Times New Roman" panose="02020603050405020304" pitchFamily="18" charset="0"/>
              </a:rPr>
              <a:t>WBCSD-publicatie</a:t>
            </a:r>
          </a:p>
          <a:p>
            <a:endParaRPr lang="en-IE" sz="1600" i="1" dirty="0">
              <a:effectLst/>
              <a:ea typeface="Times New Roman" panose="02020603050405020304" pitchFamily="18" charset="0"/>
              <a:cs typeface="Times New Roman" panose="02020603050405020304" pitchFamily="18" charset="0"/>
            </a:endParaRPr>
          </a:p>
          <a:p>
            <a:endParaRPr lang="en-IE" sz="1000" dirty="0">
              <a:ea typeface="Times New Roman" panose="02020603050405020304" pitchFamily="18" charset="0"/>
              <a:cs typeface="Times New Roman" panose="02020603050405020304" pitchFamily="18" charset="0"/>
            </a:endParaRPr>
          </a:p>
          <a:p>
            <a:r>
              <a:rPr lang="en-IE" sz="2200" dirty="0">
                <a:effectLst/>
                <a:ea typeface="Times New Roman" panose="02020603050405020304" pitchFamily="18" charset="0"/>
                <a:cs typeface="Times New Roman" panose="02020603050405020304" pitchFamily="18" charset="0"/>
              </a:rPr>
              <a:t>Bob Willard, CSR-auteur en thought leader voorspelt dat </a:t>
            </a:r>
            <a:r>
              <a:rPr lang="en-IE" sz="2200" i="1" dirty="0">
                <a:solidFill>
                  <a:srgbClr val="027354"/>
                </a:solidFill>
                <a:effectLst/>
                <a:ea typeface="Times New Roman" panose="02020603050405020304" pitchFamily="18" charset="0"/>
                <a:cs typeface="Times New Roman" panose="02020603050405020304" pitchFamily="18" charset="0"/>
              </a:rPr>
              <a:t>'bedrijven een </a:t>
            </a:r>
            <a:r>
              <a:rPr lang="en-IE" sz="2200" b="1" i="1" dirty="0">
                <a:solidFill>
                  <a:srgbClr val="027354"/>
                </a:solidFill>
                <a:effectLst/>
                <a:ea typeface="Times New Roman" panose="02020603050405020304" pitchFamily="18" charset="0"/>
                <a:cs typeface="Times New Roman" panose="02020603050405020304" pitchFamily="18" charset="0"/>
              </a:rPr>
              <a:t>toename van 2% in werknemersproductiviteit kunnen </a:t>
            </a:r>
            <a:r>
              <a:rPr lang="en-IE" sz="2200" i="1" dirty="0">
                <a:solidFill>
                  <a:srgbClr val="027354"/>
                </a:solidFill>
                <a:effectLst/>
                <a:ea typeface="Times New Roman" panose="02020603050405020304" pitchFamily="18" charset="0"/>
                <a:cs typeface="Times New Roman" panose="02020603050405020304" pitchFamily="18" charset="0"/>
              </a:rPr>
              <a:t>verwachten van verbeterde bedrijfsbrede samenwerking rond gemeenschappelijke duurzaamheidskwesties die afdelingsgrenzen overstijgen, en een </a:t>
            </a:r>
            <a:r>
              <a:rPr lang="en-IE" sz="2200" b="1" i="1" dirty="0">
                <a:solidFill>
                  <a:srgbClr val="027354"/>
                </a:solidFill>
                <a:effectLst/>
                <a:ea typeface="Times New Roman" panose="02020603050405020304" pitchFamily="18" charset="0"/>
                <a:cs typeface="Times New Roman" panose="02020603050405020304" pitchFamily="18" charset="0"/>
              </a:rPr>
              <a:t>toename van 2% in werknemersproductiviteit van een verbeterde werkomgeving als resultaat van CSR'. </a:t>
            </a:r>
            <a:endParaRPr lang="en-IE" sz="2200" b="1" i="1" dirty="0">
              <a:solidFill>
                <a:srgbClr val="027354"/>
              </a:solidFill>
            </a:endParaRPr>
          </a:p>
          <a:p>
            <a:endParaRPr lang="en-IE" dirty="0"/>
          </a:p>
        </p:txBody>
      </p:sp>
    </p:spTree>
    <p:extLst>
      <p:ext uri="{BB962C8B-B14F-4D97-AF65-F5344CB8AC3E}">
        <p14:creationId xmlns:p14="http://schemas.microsoft.com/office/powerpoint/2010/main" val="83675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F72AFA8-EA63-CA92-14BD-C448DFE05445}"/>
              </a:ext>
            </a:extLst>
          </p:cNvPr>
          <p:cNvSpPr>
            <a:spLocks noGrp="1"/>
          </p:cNvSpPr>
          <p:nvPr>
            <p:ph type="body" sz="quarter" idx="14"/>
          </p:nvPr>
        </p:nvSpPr>
        <p:spPr>
          <a:xfrm rot="10800000">
            <a:off x="5605748" y="3118185"/>
            <a:ext cx="785328" cy="1056986"/>
          </a:xfrm>
        </p:spPr>
        <p:txBody>
          <a:bodyPr>
            <a:normAutofit fontScale="85000" lnSpcReduction="20000"/>
          </a:bodyPr>
          <a:lstStyle/>
          <a:p>
            <a:r>
              <a:rPr lang="en-IE" dirty="0"/>
              <a:t>'</a:t>
            </a:r>
          </a:p>
        </p:txBody>
      </p:sp>
      <p:sp>
        <p:nvSpPr>
          <p:cNvPr id="8" name="Text Placeholder 7">
            <a:extLst>
              <a:ext uri="{FF2B5EF4-FFF2-40B4-BE49-F238E27FC236}">
                <a16:creationId xmlns:a16="http://schemas.microsoft.com/office/drawing/2014/main" id="{7586CF7C-46DE-959D-CC2F-888C9B1AF738}"/>
              </a:ext>
            </a:extLst>
          </p:cNvPr>
          <p:cNvSpPr>
            <a:spLocks noGrp="1"/>
          </p:cNvSpPr>
          <p:nvPr>
            <p:ph type="body" sz="quarter" idx="13"/>
          </p:nvPr>
        </p:nvSpPr>
        <p:spPr>
          <a:xfrm>
            <a:off x="654543" y="577202"/>
            <a:ext cx="8078802" cy="3827218"/>
          </a:xfrm>
        </p:spPr>
        <p:txBody>
          <a:bodyPr>
            <a:normAutofit/>
          </a:bodyPr>
          <a:lstStyle/>
          <a:p>
            <a:pPr>
              <a:lnSpc>
                <a:spcPct val="120000"/>
              </a:lnSpc>
              <a:spcBef>
                <a:spcPts val="0"/>
              </a:spcBef>
            </a:pPr>
            <a:endParaRPr lang="en-GB" sz="100" i="0" dirty="0"/>
          </a:p>
          <a:p>
            <a:pPr algn="l">
              <a:lnSpc>
                <a:spcPct val="120000"/>
              </a:lnSpc>
              <a:spcBef>
                <a:spcPts val="0"/>
              </a:spcBef>
            </a:pPr>
            <a:r>
              <a:rPr lang="en-GB" sz="2100" b="0" i="0" dirty="0">
                <a:effectLst/>
              </a:rPr>
              <a:t>Studies hebben bijvoorbeeld aangetoond dat </a:t>
            </a:r>
            <a:r>
              <a:rPr lang="en-GB" sz="2100" b="0" i="0" dirty="0" err="1">
                <a:effectLst/>
              </a:rPr>
              <a:t>externe</a:t>
            </a:r>
            <a:r>
              <a:rPr lang="en-GB" sz="2100" b="0" i="0" dirty="0">
                <a:effectLst/>
              </a:rPr>
              <a:t> CSR-</a:t>
            </a:r>
            <a:r>
              <a:rPr lang="en-GB" sz="2100" b="0" i="0" dirty="0" err="1">
                <a:effectLst/>
              </a:rPr>
              <a:t>inspanningen</a:t>
            </a:r>
            <a:r>
              <a:rPr lang="en-GB" sz="2100" b="0" i="0" dirty="0">
                <a:effectLst/>
              </a:rPr>
              <a:t> het waargenomen prestige van de organisatie en het gevoel van eigenwaarde verbeteren, wat positief samenhangt met de werktevredenheid, loyaliteit en betrokkenheid van werknemers </a:t>
            </a:r>
            <a:r>
              <a:rPr lang="en-GB" sz="1600" b="0" dirty="0">
                <a:effectLst/>
              </a:rPr>
              <a:t>(</a:t>
            </a:r>
            <a:r>
              <a:rPr lang="en-GB" sz="1600" b="0" u="none" strike="noStrike" dirty="0">
                <a:effectLst/>
                <a:hlinkClick r:id="rId2">
                  <a:extLst>
                    <a:ext uri="{A12FA001-AC4F-418D-AE19-62706E023703}">
                      <ahyp:hlinkClr xmlns:ahyp="http://schemas.microsoft.com/office/drawing/2018/hyperlinkcolor" val="tx"/>
                    </a:ext>
                  </a:extLst>
                </a:hlinkClick>
              </a:rPr>
              <a:t>Zhu et al., 2014</a:t>
            </a:r>
            <a:r>
              <a:rPr lang="en-GB" sz="1600" b="0" dirty="0">
                <a:effectLst/>
              </a:rPr>
              <a:t>; </a:t>
            </a:r>
            <a:r>
              <a:rPr lang="en-GB" sz="1600" b="0" u="none" strike="noStrike" dirty="0">
                <a:effectLst/>
                <a:hlinkClick r:id="rId3">
                  <a:extLst>
                    <a:ext uri="{A12FA001-AC4F-418D-AE19-62706E023703}">
                      <ahyp:hlinkClr xmlns:ahyp="http://schemas.microsoft.com/office/drawing/2018/hyperlinkcolor" val="tx"/>
                    </a:ext>
                  </a:extLst>
                </a:hlinkClick>
              </a:rPr>
              <a:t>Deng et al., 2020</a:t>
            </a:r>
            <a:r>
              <a:rPr lang="en-GB" sz="1600" b="0" dirty="0">
                <a:effectLst/>
              </a:rPr>
              <a:t>).   </a:t>
            </a:r>
            <a:r>
              <a:rPr lang="en-GB" sz="2100" b="0" i="0" dirty="0">
                <a:effectLst/>
              </a:rPr>
              <a:t>Daarom wordt verwacht dat een hogere arbeidsproductiviteit al deze positieve houdingen en gedragingen als gevolg van </a:t>
            </a:r>
            <a:r>
              <a:rPr lang="en-GB" sz="2100" b="0" i="0" dirty="0" err="1">
                <a:effectLst/>
              </a:rPr>
              <a:t>externe</a:t>
            </a:r>
            <a:r>
              <a:rPr lang="en-GB" sz="2100" b="0" i="0" dirty="0">
                <a:effectLst/>
              </a:rPr>
              <a:t> CSR-</a:t>
            </a:r>
            <a:r>
              <a:rPr lang="en-GB" sz="2100" b="0" i="0" dirty="0" err="1">
                <a:effectLst/>
              </a:rPr>
              <a:t>activiteiten</a:t>
            </a:r>
            <a:r>
              <a:rPr lang="en-GB" sz="2100" b="0" i="0" dirty="0">
                <a:effectLst/>
              </a:rPr>
              <a:t> zou kunnen weerspiegelen.</a:t>
            </a:r>
            <a:endParaRPr lang="en-GB" sz="2100" dirty="0"/>
          </a:p>
          <a:p>
            <a:pPr>
              <a:lnSpc>
                <a:spcPct val="120000"/>
              </a:lnSpc>
              <a:spcBef>
                <a:spcPts val="0"/>
              </a:spcBef>
            </a:pPr>
            <a:endParaRPr lang="en-IE" dirty="0"/>
          </a:p>
        </p:txBody>
      </p:sp>
      <p:sp>
        <p:nvSpPr>
          <p:cNvPr id="10" name="Text Placeholder 9">
            <a:extLst>
              <a:ext uri="{FF2B5EF4-FFF2-40B4-BE49-F238E27FC236}">
                <a16:creationId xmlns:a16="http://schemas.microsoft.com/office/drawing/2014/main" id="{6E57A38E-7D35-70EB-A40C-09A9B3186D10}"/>
              </a:ext>
            </a:extLst>
          </p:cNvPr>
          <p:cNvSpPr>
            <a:spLocks noGrp="1"/>
          </p:cNvSpPr>
          <p:nvPr>
            <p:ph type="body" sz="quarter" idx="15"/>
          </p:nvPr>
        </p:nvSpPr>
        <p:spPr>
          <a:xfrm>
            <a:off x="132102" y="209550"/>
            <a:ext cx="2613204" cy="1221666"/>
          </a:xfrm>
        </p:spPr>
        <p:txBody>
          <a:bodyPr>
            <a:normAutofit fontScale="92500" lnSpcReduction="10000"/>
          </a:bodyPr>
          <a:lstStyle/>
          <a:p>
            <a:r>
              <a:rPr lang="en-IE" dirty="0"/>
              <a:t>'</a:t>
            </a:r>
          </a:p>
        </p:txBody>
      </p:sp>
      <p:grpSp>
        <p:nvGrpSpPr>
          <p:cNvPr id="11" name="Graphic 4">
            <a:extLst>
              <a:ext uri="{FF2B5EF4-FFF2-40B4-BE49-F238E27FC236}">
                <a16:creationId xmlns:a16="http://schemas.microsoft.com/office/drawing/2014/main" id="{B58B23BE-4FEB-21F6-9535-65F39AD96024}"/>
              </a:ext>
            </a:extLst>
          </p:cNvPr>
          <p:cNvGrpSpPr/>
          <p:nvPr/>
        </p:nvGrpSpPr>
        <p:grpSpPr>
          <a:xfrm>
            <a:off x="7985198" y="2809700"/>
            <a:ext cx="2878209" cy="2990198"/>
            <a:chOff x="2371011" y="676429"/>
            <a:chExt cx="1391870" cy="1637494"/>
          </a:xfrm>
        </p:grpSpPr>
        <p:sp>
          <p:nvSpPr>
            <p:cNvPr id="12" name="Freeform 7">
              <a:extLst>
                <a:ext uri="{FF2B5EF4-FFF2-40B4-BE49-F238E27FC236}">
                  <a16:creationId xmlns:a16="http://schemas.microsoft.com/office/drawing/2014/main" id="{BC913485-F03C-962E-6E32-4082405B682C}"/>
                </a:ext>
              </a:extLst>
            </p:cNvPr>
            <p:cNvSpPr/>
            <p:nvPr/>
          </p:nvSpPr>
          <p:spPr>
            <a:xfrm>
              <a:off x="3056991" y="2263825"/>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457" y="229"/>
                    <a:pt x="1143" y="457"/>
                    <a:pt x="1829" y="686"/>
                  </a:cubicBezTo>
                  <a:close/>
                </a:path>
              </a:pathLst>
            </a:custGeom>
            <a:solidFill>
              <a:srgbClr val="FFFFFF"/>
            </a:solidFill>
            <a:ln w="2286"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17161A8C-1AD0-E56C-B5E8-16E21BB9B2DA}"/>
                </a:ext>
              </a:extLst>
            </p:cNvPr>
            <p:cNvSpPr/>
            <p:nvPr/>
          </p:nvSpPr>
          <p:spPr>
            <a:xfrm>
              <a:off x="2949559" y="738926"/>
              <a:ext cx="524130" cy="1496552"/>
            </a:xfrm>
            <a:custGeom>
              <a:avLst/>
              <a:gdLst>
                <a:gd name="connsiteX0" fmla="*/ 92802 w 524130"/>
                <a:gd name="connsiteY0" fmla="*/ 1361679 h 1496552"/>
                <a:gd name="connsiteX1" fmla="*/ 86401 w 524130"/>
                <a:gd name="connsiteY1" fmla="*/ 1483751 h 1496552"/>
                <a:gd name="connsiteX2" fmla="*/ 87087 w 524130"/>
                <a:gd name="connsiteY2" fmla="*/ 1496553 h 1496552"/>
                <a:gd name="connsiteX3" fmla="*/ 155667 w 524130"/>
                <a:gd name="connsiteY3" fmla="*/ 1493810 h 1496552"/>
                <a:gd name="connsiteX4" fmla="*/ 230876 w 524130"/>
                <a:gd name="connsiteY4" fmla="*/ 1489695 h 1496552"/>
                <a:gd name="connsiteX5" fmla="*/ 298313 w 524130"/>
                <a:gd name="connsiteY5" fmla="*/ 1478265 h 1496552"/>
                <a:gd name="connsiteX6" fmla="*/ 405755 w 524130"/>
                <a:gd name="connsiteY6" fmla="*/ 1387282 h 1496552"/>
                <a:gd name="connsiteX7" fmla="*/ 463820 w 524130"/>
                <a:gd name="connsiteY7" fmla="*/ 1107704 h 1496552"/>
                <a:gd name="connsiteX8" fmla="*/ 442789 w 524130"/>
                <a:gd name="connsiteY8" fmla="*/ 826984 h 1496552"/>
                <a:gd name="connsiteX9" fmla="*/ 431130 w 524130"/>
                <a:gd name="connsiteY9" fmla="*/ 636788 h 1496552"/>
                <a:gd name="connsiteX10" fmla="*/ 430444 w 524130"/>
                <a:gd name="connsiteY10" fmla="*/ 473568 h 1496552"/>
                <a:gd name="connsiteX11" fmla="*/ 523942 w 524130"/>
                <a:gd name="connsiteY11" fmla="*/ 373213 h 1496552"/>
                <a:gd name="connsiteX12" fmla="*/ 439817 w 524130"/>
                <a:gd name="connsiteY12" fmla="*/ 135926 h 1496552"/>
                <a:gd name="connsiteX13" fmla="*/ 432502 w 524130"/>
                <a:gd name="connsiteY13" fmla="*/ 124953 h 1496552"/>
                <a:gd name="connsiteX14" fmla="*/ 388382 w 524130"/>
                <a:gd name="connsiteY14" fmla="*/ 57516 h 1496552"/>
                <a:gd name="connsiteX15" fmla="*/ 356149 w 524130"/>
                <a:gd name="connsiteY15" fmla="*/ 9053 h 1496552"/>
                <a:gd name="connsiteX16" fmla="*/ 330089 w 524130"/>
                <a:gd name="connsiteY16" fmla="*/ 4481 h 1496552"/>
                <a:gd name="connsiteX17" fmla="*/ 279340 w 524130"/>
                <a:gd name="connsiteY17" fmla="*/ 43114 h 1496552"/>
                <a:gd name="connsiteX18" fmla="*/ 163211 w 524130"/>
                <a:gd name="connsiteY18" fmla="*/ 177302 h 1496552"/>
                <a:gd name="connsiteX19" fmla="*/ 8906 w 524130"/>
                <a:gd name="connsiteY19" fmla="*/ 378928 h 1496552"/>
                <a:gd name="connsiteX20" fmla="*/ 17135 w 524130"/>
                <a:gd name="connsiteY20" fmla="*/ 410703 h 1496552"/>
                <a:gd name="connsiteX21" fmla="*/ 108575 w 524130"/>
                <a:gd name="connsiteY21" fmla="*/ 433106 h 1496552"/>
                <a:gd name="connsiteX22" fmla="*/ 145609 w 524130"/>
                <a:gd name="connsiteY22" fmla="*/ 487970 h 1496552"/>
                <a:gd name="connsiteX23" fmla="*/ 131664 w 524130"/>
                <a:gd name="connsiteY23" fmla="*/ 656905 h 1496552"/>
                <a:gd name="connsiteX24" fmla="*/ 109490 w 524130"/>
                <a:gd name="connsiteY24" fmla="*/ 1064728 h 1496552"/>
                <a:gd name="connsiteX25" fmla="*/ 92802 w 524130"/>
                <a:gd name="connsiteY25" fmla="*/ 1361679 h 149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130" h="1496552">
                  <a:moveTo>
                    <a:pt x="92802" y="1361679"/>
                  </a:moveTo>
                  <a:cubicBezTo>
                    <a:pt x="89373" y="1402370"/>
                    <a:pt x="87544" y="1443061"/>
                    <a:pt x="86401" y="1483751"/>
                  </a:cubicBezTo>
                  <a:cubicBezTo>
                    <a:pt x="86173" y="1488552"/>
                    <a:pt x="86401" y="1492667"/>
                    <a:pt x="87087" y="1496553"/>
                  </a:cubicBezTo>
                  <a:cubicBezTo>
                    <a:pt x="109947" y="1495867"/>
                    <a:pt x="132807" y="1494953"/>
                    <a:pt x="155667" y="1493810"/>
                  </a:cubicBezTo>
                  <a:cubicBezTo>
                    <a:pt x="180813" y="1492667"/>
                    <a:pt x="205959" y="1491981"/>
                    <a:pt x="230876" y="1489695"/>
                  </a:cubicBezTo>
                  <a:cubicBezTo>
                    <a:pt x="253279" y="1487866"/>
                    <a:pt x="277054" y="1485580"/>
                    <a:pt x="298313" y="1478265"/>
                  </a:cubicBezTo>
                  <a:cubicBezTo>
                    <a:pt x="345634" y="1461806"/>
                    <a:pt x="381067" y="1430716"/>
                    <a:pt x="405755" y="1387282"/>
                  </a:cubicBezTo>
                  <a:cubicBezTo>
                    <a:pt x="453990" y="1302472"/>
                    <a:pt x="464734" y="1203716"/>
                    <a:pt x="463820" y="1107704"/>
                  </a:cubicBezTo>
                  <a:cubicBezTo>
                    <a:pt x="462905" y="1013750"/>
                    <a:pt x="450332" y="920481"/>
                    <a:pt x="442789" y="826984"/>
                  </a:cubicBezTo>
                  <a:cubicBezTo>
                    <a:pt x="437531" y="763661"/>
                    <a:pt x="433873" y="700339"/>
                    <a:pt x="431130" y="636788"/>
                  </a:cubicBezTo>
                  <a:cubicBezTo>
                    <a:pt x="428844" y="582610"/>
                    <a:pt x="424958" y="527746"/>
                    <a:pt x="430444" y="473568"/>
                  </a:cubicBezTo>
                  <a:cubicBezTo>
                    <a:pt x="437531" y="434249"/>
                    <a:pt x="518455" y="412760"/>
                    <a:pt x="523942" y="373213"/>
                  </a:cubicBezTo>
                  <a:cubicBezTo>
                    <a:pt x="528514" y="338465"/>
                    <a:pt x="448504" y="175016"/>
                    <a:pt x="439817" y="135926"/>
                  </a:cubicBezTo>
                  <a:cubicBezTo>
                    <a:pt x="437302" y="132268"/>
                    <a:pt x="435016" y="128611"/>
                    <a:pt x="432502" y="124953"/>
                  </a:cubicBezTo>
                  <a:cubicBezTo>
                    <a:pt x="417414" y="102779"/>
                    <a:pt x="401869" y="80833"/>
                    <a:pt x="388382" y="57516"/>
                  </a:cubicBezTo>
                  <a:cubicBezTo>
                    <a:pt x="378781" y="40600"/>
                    <a:pt x="367122" y="24826"/>
                    <a:pt x="356149" y="9053"/>
                  </a:cubicBezTo>
                  <a:cubicBezTo>
                    <a:pt x="349291" y="-777"/>
                    <a:pt x="341290" y="-3063"/>
                    <a:pt x="330089" y="4481"/>
                  </a:cubicBezTo>
                  <a:cubicBezTo>
                    <a:pt x="312487" y="16597"/>
                    <a:pt x="293970" y="27569"/>
                    <a:pt x="279340" y="43114"/>
                  </a:cubicBezTo>
                  <a:cubicBezTo>
                    <a:pt x="238420" y="85862"/>
                    <a:pt x="201158" y="132040"/>
                    <a:pt x="163211" y="177302"/>
                  </a:cubicBezTo>
                  <a:cubicBezTo>
                    <a:pt x="129835" y="217079"/>
                    <a:pt x="25365" y="348752"/>
                    <a:pt x="8906" y="378928"/>
                  </a:cubicBezTo>
                  <a:cubicBezTo>
                    <a:pt x="-2753" y="400187"/>
                    <a:pt x="-5725" y="408417"/>
                    <a:pt x="17135" y="410703"/>
                  </a:cubicBezTo>
                  <a:cubicBezTo>
                    <a:pt x="48682" y="414132"/>
                    <a:pt x="78857" y="422362"/>
                    <a:pt x="108575" y="433106"/>
                  </a:cubicBezTo>
                  <a:cubicBezTo>
                    <a:pt x="133721" y="442021"/>
                    <a:pt x="147666" y="462138"/>
                    <a:pt x="145609" y="487970"/>
                  </a:cubicBezTo>
                  <a:cubicBezTo>
                    <a:pt x="141037" y="544205"/>
                    <a:pt x="137379" y="600670"/>
                    <a:pt x="131664" y="656905"/>
                  </a:cubicBezTo>
                  <a:cubicBezTo>
                    <a:pt x="117948" y="792465"/>
                    <a:pt x="114748" y="928711"/>
                    <a:pt x="109490" y="1064728"/>
                  </a:cubicBezTo>
                  <a:cubicBezTo>
                    <a:pt x="105146" y="1163940"/>
                    <a:pt x="101260" y="1262924"/>
                    <a:pt x="92802" y="1361679"/>
                  </a:cubicBezTo>
                  <a:close/>
                </a:path>
              </a:pathLst>
            </a:custGeom>
            <a:solidFill>
              <a:srgbClr val="FFFFFF"/>
            </a:solidFill>
            <a:ln w="2286"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64B50705-272B-F704-403E-2C492A2E29F7}"/>
                </a:ext>
              </a:extLst>
            </p:cNvPr>
            <p:cNvSpPr/>
            <p:nvPr/>
          </p:nvSpPr>
          <p:spPr>
            <a:xfrm>
              <a:off x="3036646" y="2235708"/>
              <a:ext cx="7086" cy="18288"/>
            </a:xfrm>
            <a:custGeom>
              <a:avLst/>
              <a:gdLst>
                <a:gd name="connsiteX0" fmla="*/ 7087 w 7086"/>
                <a:gd name="connsiteY0" fmla="*/ 18288 h 18288"/>
                <a:gd name="connsiteX1" fmla="*/ 0 w 7086"/>
                <a:gd name="connsiteY1" fmla="*/ 0 h 18288"/>
                <a:gd name="connsiteX2" fmla="*/ 7087 w 7086"/>
                <a:gd name="connsiteY2" fmla="*/ 18288 h 18288"/>
              </a:gdLst>
              <a:ahLst/>
              <a:cxnLst>
                <a:cxn ang="0">
                  <a:pos x="connsiteX0" y="connsiteY0"/>
                </a:cxn>
                <a:cxn ang="0">
                  <a:pos x="connsiteX1" y="connsiteY1"/>
                </a:cxn>
                <a:cxn ang="0">
                  <a:pos x="connsiteX2" y="connsiteY2"/>
                </a:cxn>
              </a:cxnLst>
              <a:rect l="l" t="t" r="r" b="b"/>
              <a:pathLst>
                <a:path w="7086" h="18288">
                  <a:moveTo>
                    <a:pt x="7087" y="18288"/>
                  </a:moveTo>
                  <a:cubicBezTo>
                    <a:pt x="3429" y="13487"/>
                    <a:pt x="914" y="7544"/>
                    <a:pt x="0" y="0"/>
                  </a:cubicBezTo>
                  <a:cubicBezTo>
                    <a:pt x="914" y="7315"/>
                    <a:pt x="3200" y="13487"/>
                    <a:pt x="7087" y="18288"/>
                  </a:cubicBezTo>
                  <a:close/>
                </a:path>
              </a:pathLst>
            </a:custGeom>
            <a:solidFill>
              <a:srgbClr val="FFFFFF"/>
            </a:solidFill>
            <a:ln w="2286"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D226A6E5-9F9C-89E9-98E4-88380150557B}"/>
                </a:ext>
              </a:extLst>
            </p:cNvPr>
            <p:cNvSpPr/>
            <p:nvPr/>
          </p:nvSpPr>
          <p:spPr>
            <a:xfrm>
              <a:off x="3060649" y="2265197"/>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686" y="229"/>
                    <a:pt x="1372" y="457"/>
                    <a:pt x="1829" y="686"/>
                  </a:cubicBezTo>
                  <a:close/>
                </a:path>
              </a:pathLst>
            </a:custGeom>
            <a:solidFill>
              <a:srgbClr val="FFFFFF"/>
            </a:solidFill>
            <a:ln w="2286"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09CF0068-585C-C61C-F32A-F500318E66D4}"/>
                </a:ext>
              </a:extLst>
            </p:cNvPr>
            <p:cNvSpPr/>
            <p:nvPr/>
          </p:nvSpPr>
          <p:spPr>
            <a:xfrm>
              <a:off x="3046247" y="2256967"/>
              <a:ext cx="1828" cy="1600"/>
            </a:xfrm>
            <a:custGeom>
              <a:avLst/>
              <a:gdLst>
                <a:gd name="connsiteX0" fmla="*/ 1829 w 1828"/>
                <a:gd name="connsiteY0" fmla="*/ 1600 h 1600"/>
                <a:gd name="connsiteX1" fmla="*/ 0 w 1828"/>
                <a:gd name="connsiteY1" fmla="*/ 0 h 1600"/>
                <a:gd name="connsiteX2" fmla="*/ 1829 w 1828"/>
                <a:gd name="connsiteY2" fmla="*/ 1600 h 1600"/>
              </a:gdLst>
              <a:ahLst/>
              <a:cxnLst>
                <a:cxn ang="0">
                  <a:pos x="connsiteX0" y="connsiteY0"/>
                </a:cxn>
                <a:cxn ang="0">
                  <a:pos x="connsiteX1" y="connsiteY1"/>
                </a:cxn>
                <a:cxn ang="0">
                  <a:pos x="connsiteX2" y="connsiteY2"/>
                </a:cxn>
              </a:cxnLst>
              <a:rect l="l" t="t" r="r" b="b"/>
              <a:pathLst>
                <a:path w="1828" h="1600">
                  <a:moveTo>
                    <a:pt x="1829" y="1600"/>
                  </a:moveTo>
                  <a:cubicBezTo>
                    <a:pt x="1143" y="1143"/>
                    <a:pt x="686" y="457"/>
                    <a:pt x="0" y="0"/>
                  </a:cubicBezTo>
                  <a:cubicBezTo>
                    <a:pt x="686" y="457"/>
                    <a:pt x="1143" y="914"/>
                    <a:pt x="1829" y="1600"/>
                  </a:cubicBezTo>
                  <a:close/>
                </a:path>
              </a:pathLst>
            </a:custGeom>
            <a:solidFill>
              <a:srgbClr val="FFFFFF"/>
            </a:solidFill>
            <a:ln w="2286" cap="flat">
              <a:noFill/>
              <a:prstDash val="solid"/>
              <a:miter/>
            </a:ln>
          </p:spPr>
          <p:txBody>
            <a:bodyPr rtlCol="0" anchor="ctr"/>
            <a:lstStyle/>
            <a:p>
              <a:endParaRPr lang="en-US"/>
            </a:p>
          </p:txBody>
        </p:sp>
        <p:sp>
          <p:nvSpPr>
            <p:cNvPr id="17" name="Freeform 12">
              <a:extLst>
                <a:ext uri="{FF2B5EF4-FFF2-40B4-BE49-F238E27FC236}">
                  <a16:creationId xmlns:a16="http://schemas.microsoft.com/office/drawing/2014/main" id="{D5990F60-F01A-3257-D8BA-1B883BF925FB}"/>
                </a:ext>
              </a:extLst>
            </p:cNvPr>
            <p:cNvSpPr/>
            <p:nvPr/>
          </p:nvSpPr>
          <p:spPr>
            <a:xfrm>
              <a:off x="3048762" y="2259025"/>
              <a:ext cx="6629" cy="4114"/>
            </a:xfrm>
            <a:custGeom>
              <a:avLst/>
              <a:gdLst>
                <a:gd name="connsiteX0" fmla="*/ 6629 w 6629"/>
                <a:gd name="connsiteY0" fmla="*/ 4115 h 4114"/>
                <a:gd name="connsiteX1" fmla="*/ 0 w 6629"/>
                <a:gd name="connsiteY1" fmla="*/ 0 h 4114"/>
                <a:gd name="connsiteX2" fmla="*/ 6629 w 6629"/>
                <a:gd name="connsiteY2" fmla="*/ 4115 h 4114"/>
              </a:gdLst>
              <a:ahLst/>
              <a:cxnLst>
                <a:cxn ang="0">
                  <a:pos x="connsiteX0" y="connsiteY0"/>
                </a:cxn>
                <a:cxn ang="0">
                  <a:pos x="connsiteX1" y="connsiteY1"/>
                </a:cxn>
                <a:cxn ang="0">
                  <a:pos x="connsiteX2" y="connsiteY2"/>
                </a:cxn>
              </a:cxnLst>
              <a:rect l="l" t="t" r="r" b="b"/>
              <a:pathLst>
                <a:path w="6629" h="4114">
                  <a:moveTo>
                    <a:pt x="6629" y="4115"/>
                  </a:moveTo>
                  <a:cubicBezTo>
                    <a:pt x="4115" y="2972"/>
                    <a:pt x="2057" y="1600"/>
                    <a:pt x="0" y="0"/>
                  </a:cubicBezTo>
                  <a:cubicBezTo>
                    <a:pt x="2057" y="1600"/>
                    <a:pt x="4115" y="2972"/>
                    <a:pt x="6629" y="4115"/>
                  </a:cubicBezTo>
                  <a:close/>
                </a:path>
              </a:pathLst>
            </a:custGeom>
            <a:solidFill>
              <a:srgbClr val="FFFFFF"/>
            </a:solidFill>
            <a:ln w="2286" cap="flat">
              <a:noFill/>
              <a:prstDash val="solid"/>
              <a:miter/>
            </a:ln>
          </p:spPr>
          <p:txBody>
            <a:bodyPr rtlCol="0" anchor="ctr"/>
            <a:lstStyle/>
            <a:p>
              <a:endParaRPr lang="en-US"/>
            </a:p>
          </p:txBody>
        </p:sp>
        <p:sp>
          <p:nvSpPr>
            <p:cNvPr id="18" name="Freeform 13">
              <a:extLst>
                <a:ext uri="{FF2B5EF4-FFF2-40B4-BE49-F238E27FC236}">
                  <a16:creationId xmlns:a16="http://schemas.microsoft.com/office/drawing/2014/main" id="{FE7DD257-7315-8B71-1042-62CD05E58F44}"/>
                </a:ext>
              </a:extLst>
            </p:cNvPr>
            <p:cNvSpPr/>
            <p:nvPr/>
          </p:nvSpPr>
          <p:spPr>
            <a:xfrm>
              <a:off x="3389147" y="875309"/>
              <a:ext cx="24460" cy="37947"/>
            </a:xfrm>
            <a:custGeom>
              <a:avLst/>
              <a:gdLst>
                <a:gd name="connsiteX0" fmla="*/ 0 w 24460"/>
                <a:gd name="connsiteY0" fmla="*/ 0 h 37947"/>
                <a:gd name="connsiteX1" fmla="*/ 24460 w 24460"/>
                <a:gd name="connsiteY1" fmla="*/ 37948 h 37947"/>
                <a:gd name="connsiteX2" fmla="*/ 0 w 24460"/>
                <a:gd name="connsiteY2" fmla="*/ 0 h 37947"/>
              </a:gdLst>
              <a:ahLst/>
              <a:cxnLst>
                <a:cxn ang="0">
                  <a:pos x="connsiteX0" y="connsiteY0"/>
                </a:cxn>
                <a:cxn ang="0">
                  <a:pos x="connsiteX1" y="connsiteY1"/>
                </a:cxn>
                <a:cxn ang="0">
                  <a:pos x="connsiteX2" y="connsiteY2"/>
                </a:cxn>
              </a:cxnLst>
              <a:rect l="l" t="t" r="r" b="b"/>
              <a:pathLst>
                <a:path w="24460" h="37947">
                  <a:moveTo>
                    <a:pt x="0" y="0"/>
                  </a:moveTo>
                  <a:cubicBezTo>
                    <a:pt x="8230" y="12573"/>
                    <a:pt x="16459" y="25146"/>
                    <a:pt x="24460" y="37948"/>
                  </a:cubicBezTo>
                  <a:cubicBezTo>
                    <a:pt x="16459" y="25146"/>
                    <a:pt x="8230" y="12573"/>
                    <a:pt x="0" y="0"/>
                  </a:cubicBezTo>
                  <a:close/>
                </a:path>
              </a:pathLst>
            </a:custGeom>
            <a:solidFill>
              <a:srgbClr val="FFFFFF"/>
            </a:solidFill>
            <a:ln w="2286" cap="flat">
              <a:noFill/>
              <a:prstDash val="solid"/>
              <a:miter/>
            </a:ln>
          </p:spPr>
          <p:txBody>
            <a:bodyPr rtlCol="0" anchor="ctr"/>
            <a:lstStyle/>
            <a:p>
              <a:endParaRPr lang="en-US"/>
            </a:p>
          </p:txBody>
        </p:sp>
        <p:sp>
          <p:nvSpPr>
            <p:cNvPr id="19" name="Freeform 14">
              <a:extLst>
                <a:ext uri="{FF2B5EF4-FFF2-40B4-BE49-F238E27FC236}">
                  <a16:creationId xmlns:a16="http://schemas.microsoft.com/office/drawing/2014/main" id="{A1DCB82B-E4BA-01A4-A13E-08DB9F5E2DAF}"/>
                </a:ext>
              </a:extLst>
            </p:cNvPr>
            <p:cNvSpPr/>
            <p:nvPr/>
          </p:nvSpPr>
          <p:spPr>
            <a:xfrm>
              <a:off x="3438296" y="954176"/>
              <a:ext cx="9829" cy="16916"/>
            </a:xfrm>
            <a:custGeom>
              <a:avLst/>
              <a:gdLst>
                <a:gd name="connsiteX0" fmla="*/ 0 w 9829"/>
                <a:gd name="connsiteY0" fmla="*/ 0 h 16916"/>
                <a:gd name="connsiteX1" fmla="*/ 9830 w 9829"/>
                <a:gd name="connsiteY1" fmla="*/ 16916 h 16916"/>
                <a:gd name="connsiteX2" fmla="*/ 0 w 9829"/>
                <a:gd name="connsiteY2" fmla="*/ 0 h 16916"/>
              </a:gdLst>
              <a:ahLst/>
              <a:cxnLst>
                <a:cxn ang="0">
                  <a:pos x="connsiteX0" y="connsiteY0"/>
                </a:cxn>
                <a:cxn ang="0">
                  <a:pos x="connsiteX1" y="connsiteY1"/>
                </a:cxn>
                <a:cxn ang="0">
                  <a:pos x="connsiteX2" y="connsiteY2"/>
                </a:cxn>
              </a:cxnLst>
              <a:rect l="l" t="t" r="r" b="b"/>
              <a:pathLst>
                <a:path w="9829" h="16916">
                  <a:moveTo>
                    <a:pt x="0" y="0"/>
                  </a:moveTo>
                  <a:cubicBezTo>
                    <a:pt x="3200" y="5715"/>
                    <a:pt x="6629" y="11201"/>
                    <a:pt x="9830" y="16916"/>
                  </a:cubicBezTo>
                  <a:cubicBezTo>
                    <a:pt x="6401" y="11201"/>
                    <a:pt x="3200" y="5486"/>
                    <a:pt x="0" y="0"/>
                  </a:cubicBezTo>
                  <a:close/>
                </a:path>
              </a:pathLst>
            </a:custGeom>
            <a:solidFill>
              <a:srgbClr val="FFFFFF"/>
            </a:solidFill>
            <a:ln w="2286" cap="flat">
              <a:noFill/>
              <a:prstDash val="solid"/>
              <a:miter/>
            </a:ln>
          </p:spPr>
          <p:txBody>
            <a:bodyPr rtlCol="0" anchor="ctr"/>
            <a:lstStyle/>
            <a:p>
              <a:endParaRPr lang="en-US"/>
            </a:p>
          </p:txBody>
        </p:sp>
        <p:sp>
          <p:nvSpPr>
            <p:cNvPr id="20" name="Freeform 15">
              <a:extLst>
                <a:ext uri="{FF2B5EF4-FFF2-40B4-BE49-F238E27FC236}">
                  <a16:creationId xmlns:a16="http://schemas.microsoft.com/office/drawing/2014/main" id="{6FD683FA-D9B7-B784-F7C0-1CCBD1CEEEA6}"/>
                </a:ext>
              </a:extLst>
            </p:cNvPr>
            <p:cNvSpPr/>
            <p:nvPr/>
          </p:nvSpPr>
          <p:spPr>
            <a:xfrm>
              <a:off x="3425952" y="933373"/>
              <a:ext cx="10744" cy="18059"/>
            </a:xfrm>
            <a:custGeom>
              <a:avLst/>
              <a:gdLst>
                <a:gd name="connsiteX0" fmla="*/ 0 w 10744"/>
                <a:gd name="connsiteY0" fmla="*/ 0 h 18059"/>
                <a:gd name="connsiteX1" fmla="*/ 10744 w 10744"/>
                <a:gd name="connsiteY1" fmla="*/ 18059 h 18059"/>
                <a:gd name="connsiteX2" fmla="*/ 0 w 10744"/>
                <a:gd name="connsiteY2" fmla="*/ 0 h 18059"/>
              </a:gdLst>
              <a:ahLst/>
              <a:cxnLst>
                <a:cxn ang="0">
                  <a:pos x="connsiteX0" y="connsiteY0"/>
                </a:cxn>
                <a:cxn ang="0">
                  <a:pos x="connsiteX1" y="connsiteY1"/>
                </a:cxn>
                <a:cxn ang="0">
                  <a:pos x="connsiteX2" y="connsiteY2"/>
                </a:cxn>
              </a:cxnLst>
              <a:rect l="l" t="t" r="r" b="b"/>
              <a:pathLst>
                <a:path w="10744" h="18059">
                  <a:moveTo>
                    <a:pt x="0" y="0"/>
                  </a:moveTo>
                  <a:cubicBezTo>
                    <a:pt x="3658" y="5944"/>
                    <a:pt x="7315" y="12116"/>
                    <a:pt x="10744" y="18059"/>
                  </a:cubicBezTo>
                  <a:cubicBezTo>
                    <a:pt x="7315" y="12116"/>
                    <a:pt x="3658" y="6172"/>
                    <a:pt x="0" y="0"/>
                  </a:cubicBezTo>
                  <a:close/>
                </a:path>
              </a:pathLst>
            </a:custGeom>
            <a:solidFill>
              <a:srgbClr val="FFFFFF"/>
            </a:solidFill>
            <a:ln w="2286" cap="flat">
              <a:noFill/>
              <a:prstDash val="solid"/>
              <a:miter/>
            </a:ln>
          </p:spPr>
          <p:txBody>
            <a:bodyPr rtlCol="0" anchor="ctr"/>
            <a:lstStyle/>
            <a:p>
              <a:endParaRPr lang="en-US"/>
            </a:p>
          </p:txBody>
        </p:sp>
        <p:sp>
          <p:nvSpPr>
            <p:cNvPr id="21" name="Freeform 16">
              <a:extLst>
                <a:ext uri="{FF2B5EF4-FFF2-40B4-BE49-F238E27FC236}">
                  <a16:creationId xmlns:a16="http://schemas.microsoft.com/office/drawing/2014/main" id="{BFF8421A-E230-7D61-77C2-506DFD4CB968}"/>
                </a:ext>
              </a:extLst>
            </p:cNvPr>
            <p:cNvSpPr/>
            <p:nvPr/>
          </p:nvSpPr>
          <p:spPr>
            <a:xfrm>
              <a:off x="3450869" y="975893"/>
              <a:ext cx="8458" cy="14859"/>
            </a:xfrm>
            <a:custGeom>
              <a:avLst/>
              <a:gdLst>
                <a:gd name="connsiteX0" fmla="*/ 0 w 8458"/>
                <a:gd name="connsiteY0" fmla="*/ 0 h 14859"/>
                <a:gd name="connsiteX1" fmla="*/ 8458 w 8458"/>
                <a:gd name="connsiteY1" fmla="*/ 14859 h 14859"/>
                <a:gd name="connsiteX2" fmla="*/ 0 w 8458"/>
                <a:gd name="connsiteY2" fmla="*/ 0 h 14859"/>
              </a:gdLst>
              <a:ahLst/>
              <a:cxnLst>
                <a:cxn ang="0">
                  <a:pos x="connsiteX0" y="connsiteY0"/>
                </a:cxn>
                <a:cxn ang="0">
                  <a:pos x="connsiteX1" y="connsiteY1"/>
                </a:cxn>
                <a:cxn ang="0">
                  <a:pos x="connsiteX2" y="connsiteY2"/>
                </a:cxn>
              </a:cxnLst>
              <a:rect l="l" t="t" r="r" b="b"/>
              <a:pathLst>
                <a:path w="8458" h="14859">
                  <a:moveTo>
                    <a:pt x="0" y="0"/>
                  </a:moveTo>
                  <a:cubicBezTo>
                    <a:pt x="2743" y="5029"/>
                    <a:pt x="5715" y="9830"/>
                    <a:pt x="8458" y="14859"/>
                  </a:cubicBezTo>
                  <a:cubicBezTo>
                    <a:pt x="5486" y="9830"/>
                    <a:pt x="2743" y="4801"/>
                    <a:pt x="0" y="0"/>
                  </a:cubicBezTo>
                  <a:close/>
                </a:path>
              </a:pathLst>
            </a:custGeom>
            <a:solidFill>
              <a:srgbClr val="FFFFFF"/>
            </a:solidFill>
            <a:ln w="2286" cap="flat">
              <a:noFill/>
              <a:prstDash val="solid"/>
              <a:miter/>
            </a:ln>
          </p:spPr>
          <p:txBody>
            <a:bodyPr rtlCol="0" anchor="ctr"/>
            <a:lstStyle/>
            <a:p>
              <a:endParaRPr lang="en-US"/>
            </a:p>
          </p:txBody>
        </p:sp>
        <p:sp>
          <p:nvSpPr>
            <p:cNvPr id="22" name="Freeform 17">
              <a:extLst>
                <a:ext uri="{FF2B5EF4-FFF2-40B4-BE49-F238E27FC236}">
                  <a16:creationId xmlns:a16="http://schemas.microsoft.com/office/drawing/2014/main" id="{7A11FA42-1BF4-8832-474C-3B57CDA5E0C1}"/>
                </a:ext>
              </a:extLst>
            </p:cNvPr>
            <p:cNvSpPr/>
            <p:nvPr/>
          </p:nvSpPr>
          <p:spPr>
            <a:xfrm>
              <a:off x="3044190" y="2254453"/>
              <a:ext cx="1600" cy="1828"/>
            </a:xfrm>
            <a:custGeom>
              <a:avLst/>
              <a:gdLst>
                <a:gd name="connsiteX0" fmla="*/ 1600 w 1600"/>
                <a:gd name="connsiteY0" fmla="*/ 1829 h 1828"/>
                <a:gd name="connsiteX1" fmla="*/ 0 w 1600"/>
                <a:gd name="connsiteY1" fmla="*/ 0 h 1828"/>
                <a:gd name="connsiteX2" fmla="*/ 1600 w 1600"/>
                <a:gd name="connsiteY2" fmla="*/ 1829 h 1828"/>
              </a:gdLst>
              <a:ahLst/>
              <a:cxnLst>
                <a:cxn ang="0">
                  <a:pos x="connsiteX0" y="connsiteY0"/>
                </a:cxn>
                <a:cxn ang="0">
                  <a:pos x="connsiteX1" y="connsiteY1"/>
                </a:cxn>
                <a:cxn ang="0">
                  <a:pos x="connsiteX2" y="connsiteY2"/>
                </a:cxn>
              </a:cxnLst>
              <a:rect l="l" t="t" r="r" b="b"/>
              <a:pathLst>
                <a:path w="1600" h="1828">
                  <a:moveTo>
                    <a:pt x="1600" y="1829"/>
                  </a:moveTo>
                  <a:cubicBezTo>
                    <a:pt x="914" y="1143"/>
                    <a:pt x="457" y="686"/>
                    <a:pt x="0" y="0"/>
                  </a:cubicBezTo>
                  <a:cubicBezTo>
                    <a:pt x="457" y="686"/>
                    <a:pt x="914" y="1143"/>
                    <a:pt x="1600" y="1829"/>
                  </a:cubicBezTo>
                  <a:close/>
                </a:path>
              </a:pathLst>
            </a:custGeom>
            <a:solidFill>
              <a:srgbClr val="FFFFFF"/>
            </a:solidFill>
            <a:ln w="2286" cap="flat">
              <a:noFill/>
              <a:prstDash val="solid"/>
              <a:miter/>
            </a:ln>
          </p:spPr>
          <p:txBody>
            <a:bodyPr rtlCol="0" anchor="ctr"/>
            <a:lstStyle/>
            <a:p>
              <a:endParaRPr lang="en-US"/>
            </a:p>
          </p:txBody>
        </p:sp>
        <p:sp>
          <p:nvSpPr>
            <p:cNvPr id="23" name="Freeform 18">
              <a:extLst>
                <a:ext uri="{FF2B5EF4-FFF2-40B4-BE49-F238E27FC236}">
                  <a16:creationId xmlns:a16="http://schemas.microsoft.com/office/drawing/2014/main" id="{1474A989-8D19-DD0B-BAC3-4C04597D2C86}"/>
                </a:ext>
              </a:extLst>
            </p:cNvPr>
            <p:cNvSpPr/>
            <p:nvPr/>
          </p:nvSpPr>
          <p:spPr>
            <a:xfrm>
              <a:off x="3413836" y="913485"/>
              <a:ext cx="11430" cy="18745"/>
            </a:xfrm>
            <a:custGeom>
              <a:avLst/>
              <a:gdLst>
                <a:gd name="connsiteX0" fmla="*/ 0 w 11430"/>
                <a:gd name="connsiteY0" fmla="*/ 0 h 18745"/>
                <a:gd name="connsiteX1" fmla="*/ 11430 w 11430"/>
                <a:gd name="connsiteY1" fmla="*/ 18745 h 18745"/>
                <a:gd name="connsiteX2" fmla="*/ 0 w 11430"/>
                <a:gd name="connsiteY2" fmla="*/ 0 h 18745"/>
              </a:gdLst>
              <a:ahLst/>
              <a:cxnLst>
                <a:cxn ang="0">
                  <a:pos x="connsiteX0" y="connsiteY0"/>
                </a:cxn>
                <a:cxn ang="0">
                  <a:pos x="connsiteX1" y="connsiteY1"/>
                </a:cxn>
                <a:cxn ang="0">
                  <a:pos x="connsiteX2" y="connsiteY2"/>
                </a:cxn>
              </a:cxnLst>
              <a:rect l="l" t="t" r="r" b="b"/>
              <a:pathLst>
                <a:path w="11430" h="18745">
                  <a:moveTo>
                    <a:pt x="0" y="0"/>
                  </a:moveTo>
                  <a:cubicBezTo>
                    <a:pt x="3886" y="6172"/>
                    <a:pt x="7772" y="12573"/>
                    <a:pt x="11430" y="18745"/>
                  </a:cubicBezTo>
                  <a:cubicBezTo>
                    <a:pt x="7544" y="12573"/>
                    <a:pt x="3886" y="6172"/>
                    <a:pt x="0" y="0"/>
                  </a:cubicBezTo>
                  <a:close/>
                </a:path>
              </a:pathLst>
            </a:custGeom>
            <a:solidFill>
              <a:srgbClr val="FFFFFF"/>
            </a:solidFill>
            <a:ln w="2286" cap="flat">
              <a:noFill/>
              <a:prstDash val="solid"/>
              <a:miter/>
            </a:ln>
          </p:spPr>
          <p:txBody>
            <a:bodyPr rtlCol="0" anchor="ctr"/>
            <a:lstStyle/>
            <a:p>
              <a:endParaRPr lang="en-US"/>
            </a:p>
          </p:txBody>
        </p:sp>
        <p:sp>
          <p:nvSpPr>
            <p:cNvPr id="24" name="Freeform 19">
              <a:extLst>
                <a:ext uri="{FF2B5EF4-FFF2-40B4-BE49-F238E27FC236}">
                  <a16:creationId xmlns:a16="http://schemas.microsoft.com/office/drawing/2014/main" id="{BD7B8433-64BD-3A17-8D08-A360276D0FCB}"/>
                </a:ext>
              </a:extLst>
            </p:cNvPr>
            <p:cNvSpPr/>
            <p:nvPr/>
          </p:nvSpPr>
          <p:spPr>
            <a:xfrm>
              <a:off x="3064764" y="2266569"/>
              <a:ext cx="1828" cy="457"/>
            </a:xfrm>
            <a:custGeom>
              <a:avLst/>
              <a:gdLst>
                <a:gd name="connsiteX0" fmla="*/ 1829 w 1828"/>
                <a:gd name="connsiteY0" fmla="*/ 457 h 457"/>
                <a:gd name="connsiteX1" fmla="*/ 0 w 1828"/>
                <a:gd name="connsiteY1" fmla="*/ 0 h 457"/>
                <a:gd name="connsiteX2" fmla="*/ 1829 w 1828"/>
                <a:gd name="connsiteY2" fmla="*/ 457 h 457"/>
              </a:gdLst>
              <a:ahLst/>
              <a:cxnLst>
                <a:cxn ang="0">
                  <a:pos x="connsiteX0" y="connsiteY0"/>
                </a:cxn>
                <a:cxn ang="0">
                  <a:pos x="connsiteX1" y="connsiteY1"/>
                </a:cxn>
                <a:cxn ang="0">
                  <a:pos x="connsiteX2" y="connsiteY2"/>
                </a:cxn>
              </a:cxnLst>
              <a:rect l="l" t="t" r="r" b="b"/>
              <a:pathLst>
                <a:path w="1828" h="457">
                  <a:moveTo>
                    <a:pt x="1829" y="457"/>
                  </a:moveTo>
                  <a:cubicBezTo>
                    <a:pt x="1143" y="229"/>
                    <a:pt x="686" y="229"/>
                    <a:pt x="0" y="0"/>
                  </a:cubicBezTo>
                  <a:cubicBezTo>
                    <a:pt x="686" y="229"/>
                    <a:pt x="1372" y="229"/>
                    <a:pt x="1829" y="457"/>
                  </a:cubicBezTo>
                  <a:close/>
                </a:path>
              </a:pathLst>
            </a:custGeom>
            <a:solidFill>
              <a:srgbClr val="FFFFFF"/>
            </a:solidFill>
            <a:ln w="2286" cap="flat">
              <a:noFill/>
              <a:prstDash val="solid"/>
              <a:miter/>
            </a:ln>
          </p:spPr>
          <p:txBody>
            <a:bodyPr rtlCol="0" anchor="ctr"/>
            <a:lstStyle/>
            <a:p>
              <a:endParaRPr lang="en-US"/>
            </a:p>
          </p:txBody>
        </p:sp>
        <p:sp>
          <p:nvSpPr>
            <p:cNvPr id="25" name="Freeform 20">
              <a:extLst>
                <a:ext uri="{FF2B5EF4-FFF2-40B4-BE49-F238E27FC236}">
                  <a16:creationId xmlns:a16="http://schemas.microsoft.com/office/drawing/2014/main" id="{108E4413-B196-17DA-6934-F884DDAA70AC}"/>
                </a:ext>
              </a:extLst>
            </p:cNvPr>
            <p:cNvSpPr/>
            <p:nvPr/>
          </p:nvSpPr>
          <p:spPr>
            <a:xfrm>
              <a:off x="3464128" y="999439"/>
              <a:ext cx="6172" cy="11201"/>
            </a:xfrm>
            <a:custGeom>
              <a:avLst/>
              <a:gdLst>
                <a:gd name="connsiteX0" fmla="*/ 0 w 6172"/>
                <a:gd name="connsiteY0" fmla="*/ 0 h 11201"/>
                <a:gd name="connsiteX1" fmla="*/ 6172 w 6172"/>
                <a:gd name="connsiteY1" fmla="*/ 11201 h 11201"/>
                <a:gd name="connsiteX2" fmla="*/ 0 w 6172"/>
                <a:gd name="connsiteY2" fmla="*/ 0 h 11201"/>
              </a:gdLst>
              <a:ahLst/>
              <a:cxnLst>
                <a:cxn ang="0">
                  <a:pos x="connsiteX0" y="connsiteY0"/>
                </a:cxn>
                <a:cxn ang="0">
                  <a:pos x="connsiteX1" y="connsiteY1"/>
                </a:cxn>
                <a:cxn ang="0">
                  <a:pos x="connsiteX2" y="connsiteY2"/>
                </a:cxn>
              </a:cxnLst>
              <a:rect l="l" t="t" r="r" b="b"/>
              <a:pathLst>
                <a:path w="6172" h="11201">
                  <a:moveTo>
                    <a:pt x="0" y="0"/>
                  </a:moveTo>
                  <a:cubicBezTo>
                    <a:pt x="2057" y="3658"/>
                    <a:pt x="4115" y="7544"/>
                    <a:pt x="6172" y="11201"/>
                  </a:cubicBezTo>
                  <a:cubicBezTo>
                    <a:pt x="4115" y="7544"/>
                    <a:pt x="2057" y="3658"/>
                    <a:pt x="0" y="0"/>
                  </a:cubicBezTo>
                  <a:close/>
                </a:path>
              </a:pathLst>
            </a:custGeom>
            <a:solidFill>
              <a:srgbClr val="FFFFFF"/>
            </a:solidFill>
            <a:ln w="2286" cap="flat">
              <a:noFill/>
              <a:prstDash val="solid"/>
              <a:miter/>
            </a:ln>
          </p:spPr>
          <p:txBody>
            <a:bodyPr rtlCol="0" anchor="ctr"/>
            <a:lstStyle/>
            <a:p>
              <a:endParaRPr lang="en-US"/>
            </a:p>
          </p:txBody>
        </p:sp>
        <p:sp>
          <p:nvSpPr>
            <p:cNvPr id="26" name="Freeform 21">
              <a:extLst>
                <a:ext uri="{FF2B5EF4-FFF2-40B4-BE49-F238E27FC236}">
                  <a16:creationId xmlns:a16="http://schemas.microsoft.com/office/drawing/2014/main" id="{92F9A6FA-6290-0C29-BE3D-E9BF46F448FF}"/>
                </a:ext>
              </a:extLst>
            </p:cNvPr>
            <p:cNvSpPr/>
            <p:nvPr/>
          </p:nvSpPr>
          <p:spPr>
            <a:xfrm>
              <a:off x="3069564" y="2267712"/>
              <a:ext cx="1600" cy="228"/>
            </a:xfrm>
            <a:custGeom>
              <a:avLst/>
              <a:gdLst>
                <a:gd name="connsiteX0" fmla="*/ 1600 w 1600"/>
                <a:gd name="connsiteY0" fmla="*/ 229 h 228"/>
                <a:gd name="connsiteX1" fmla="*/ 0 w 1600"/>
                <a:gd name="connsiteY1" fmla="*/ 0 h 228"/>
                <a:gd name="connsiteX2" fmla="*/ 1600 w 1600"/>
                <a:gd name="connsiteY2" fmla="*/ 229 h 228"/>
              </a:gdLst>
              <a:ahLst/>
              <a:cxnLst>
                <a:cxn ang="0">
                  <a:pos x="connsiteX0" y="connsiteY0"/>
                </a:cxn>
                <a:cxn ang="0">
                  <a:pos x="connsiteX1" y="connsiteY1"/>
                </a:cxn>
                <a:cxn ang="0">
                  <a:pos x="connsiteX2" y="connsiteY2"/>
                </a:cxn>
              </a:cxnLst>
              <a:rect l="l" t="t" r="r" b="b"/>
              <a:pathLst>
                <a:path w="1600" h="228">
                  <a:moveTo>
                    <a:pt x="1600" y="229"/>
                  </a:moveTo>
                  <a:cubicBezTo>
                    <a:pt x="1143" y="229"/>
                    <a:pt x="457" y="0"/>
                    <a:pt x="0" y="0"/>
                  </a:cubicBezTo>
                  <a:cubicBezTo>
                    <a:pt x="457" y="0"/>
                    <a:pt x="914" y="229"/>
                    <a:pt x="1600" y="229"/>
                  </a:cubicBezTo>
                  <a:close/>
                </a:path>
              </a:pathLst>
            </a:custGeom>
            <a:solidFill>
              <a:srgbClr val="FFFFFF"/>
            </a:solidFill>
            <a:ln w="2286" cap="flat">
              <a:noFill/>
              <a:prstDash val="solid"/>
              <a:miter/>
            </a:ln>
          </p:spPr>
          <p:txBody>
            <a:bodyPr rtlCol="0" anchor="ctr"/>
            <a:lstStyle/>
            <a:p>
              <a:endParaRPr lang="en-US"/>
            </a:p>
          </p:txBody>
        </p:sp>
        <p:sp>
          <p:nvSpPr>
            <p:cNvPr id="27" name="Freeform 22">
              <a:extLst>
                <a:ext uri="{FF2B5EF4-FFF2-40B4-BE49-F238E27FC236}">
                  <a16:creationId xmlns:a16="http://schemas.microsoft.com/office/drawing/2014/main" id="{526B4606-D221-5AEF-9226-BFEB4CBC570E}"/>
                </a:ext>
              </a:extLst>
            </p:cNvPr>
            <p:cNvSpPr/>
            <p:nvPr/>
          </p:nvSpPr>
          <p:spPr>
            <a:xfrm>
              <a:off x="3593973" y="1043330"/>
              <a:ext cx="2743" cy="4343"/>
            </a:xfrm>
            <a:custGeom>
              <a:avLst/>
              <a:gdLst>
                <a:gd name="connsiteX0" fmla="*/ 0 w 2743"/>
                <a:gd name="connsiteY0" fmla="*/ 0 h 4343"/>
                <a:gd name="connsiteX1" fmla="*/ 2743 w 2743"/>
                <a:gd name="connsiteY1" fmla="*/ 4343 h 4343"/>
                <a:gd name="connsiteX2" fmla="*/ 0 w 2743"/>
                <a:gd name="connsiteY2" fmla="*/ 0 h 4343"/>
              </a:gdLst>
              <a:ahLst/>
              <a:cxnLst>
                <a:cxn ang="0">
                  <a:pos x="connsiteX0" y="connsiteY0"/>
                </a:cxn>
                <a:cxn ang="0">
                  <a:pos x="connsiteX1" y="connsiteY1"/>
                </a:cxn>
                <a:cxn ang="0">
                  <a:pos x="connsiteX2" y="connsiteY2"/>
                </a:cxn>
              </a:cxnLst>
              <a:rect l="l" t="t" r="r" b="b"/>
              <a:pathLst>
                <a:path w="2743" h="4343">
                  <a:moveTo>
                    <a:pt x="0" y="0"/>
                  </a:moveTo>
                  <a:cubicBezTo>
                    <a:pt x="914" y="1600"/>
                    <a:pt x="1829" y="2972"/>
                    <a:pt x="2743" y="4343"/>
                  </a:cubicBezTo>
                  <a:cubicBezTo>
                    <a:pt x="1829" y="2972"/>
                    <a:pt x="914" y="1600"/>
                    <a:pt x="0" y="0"/>
                  </a:cubicBezTo>
                  <a:close/>
                </a:path>
              </a:pathLst>
            </a:custGeom>
            <a:solidFill>
              <a:srgbClr val="FFFFFF"/>
            </a:solidFill>
            <a:ln w="2286" cap="flat">
              <a:noFill/>
              <a:prstDash val="solid"/>
              <a:miter/>
            </a:ln>
          </p:spPr>
          <p:txBody>
            <a:bodyPr rtlCol="0" anchor="ctr"/>
            <a:lstStyle/>
            <a:p>
              <a:endParaRPr lang="en-US"/>
            </a:p>
          </p:txBody>
        </p:sp>
        <p:sp>
          <p:nvSpPr>
            <p:cNvPr id="28" name="Freeform 23">
              <a:extLst>
                <a:ext uri="{FF2B5EF4-FFF2-40B4-BE49-F238E27FC236}">
                  <a16:creationId xmlns:a16="http://schemas.microsoft.com/office/drawing/2014/main" id="{EF7A99E8-5ABF-E8D8-90B2-D869D2B5613F}"/>
                </a:ext>
              </a:extLst>
            </p:cNvPr>
            <p:cNvSpPr/>
            <p:nvPr/>
          </p:nvSpPr>
          <p:spPr>
            <a:xfrm>
              <a:off x="3547338" y="971321"/>
              <a:ext cx="5029" cy="7772"/>
            </a:xfrm>
            <a:custGeom>
              <a:avLst/>
              <a:gdLst>
                <a:gd name="connsiteX0" fmla="*/ 0 w 5029"/>
                <a:gd name="connsiteY0" fmla="*/ 0 h 7772"/>
                <a:gd name="connsiteX1" fmla="*/ 5029 w 5029"/>
                <a:gd name="connsiteY1" fmla="*/ 7772 h 7772"/>
                <a:gd name="connsiteX2" fmla="*/ 0 w 5029"/>
                <a:gd name="connsiteY2" fmla="*/ 0 h 7772"/>
              </a:gdLst>
              <a:ahLst/>
              <a:cxnLst>
                <a:cxn ang="0">
                  <a:pos x="connsiteX0" y="connsiteY0"/>
                </a:cxn>
                <a:cxn ang="0">
                  <a:pos x="connsiteX1" y="connsiteY1"/>
                </a:cxn>
                <a:cxn ang="0">
                  <a:pos x="connsiteX2" y="connsiteY2"/>
                </a:cxn>
              </a:cxnLst>
              <a:rect l="l" t="t" r="r" b="b"/>
              <a:pathLst>
                <a:path w="5029" h="7772">
                  <a:moveTo>
                    <a:pt x="0" y="0"/>
                  </a:moveTo>
                  <a:cubicBezTo>
                    <a:pt x="1600" y="2515"/>
                    <a:pt x="3429" y="5029"/>
                    <a:pt x="5029" y="7772"/>
                  </a:cubicBezTo>
                  <a:cubicBezTo>
                    <a:pt x="3429" y="5029"/>
                    <a:pt x="1829" y="2515"/>
                    <a:pt x="0" y="0"/>
                  </a:cubicBezTo>
                  <a:close/>
                </a:path>
              </a:pathLst>
            </a:custGeom>
            <a:solidFill>
              <a:srgbClr val="FFFFFF"/>
            </a:solidFill>
            <a:ln w="2286" cap="flat">
              <a:noFill/>
              <a:prstDash val="solid"/>
              <a:miter/>
            </a:ln>
          </p:spPr>
          <p:txBody>
            <a:bodyPr rtlCol="0" anchor="ctr"/>
            <a:lstStyle/>
            <a:p>
              <a:endParaRPr lang="en-US"/>
            </a:p>
          </p:txBody>
        </p:sp>
        <p:sp>
          <p:nvSpPr>
            <p:cNvPr id="29" name="Freeform 24">
              <a:extLst>
                <a:ext uri="{FF2B5EF4-FFF2-40B4-BE49-F238E27FC236}">
                  <a16:creationId xmlns:a16="http://schemas.microsoft.com/office/drawing/2014/main" id="{D2A9C43D-40D6-5AC3-4C7E-CF5569D970E7}"/>
                </a:ext>
              </a:extLst>
            </p:cNvPr>
            <p:cNvSpPr/>
            <p:nvPr/>
          </p:nvSpPr>
          <p:spPr>
            <a:xfrm>
              <a:off x="3542766" y="964006"/>
              <a:ext cx="4343" cy="6858"/>
            </a:xfrm>
            <a:custGeom>
              <a:avLst/>
              <a:gdLst>
                <a:gd name="connsiteX0" fmla="*/ 0 w 4343"/>
                <a:gd name="connsiteY0" fmla="*/ 0 h 6858"/>
                <a:gd name="connsiteX1" fmla="*/ 4343 w 4343"/>
                <a:gd name="connsiteY1" fmla="*/ 6858 h 6858"/>
                <a:gd name="connsiteX2" fmla="*/ 0 w 4343"/>
                <a:gd name="connsiteY2" fmla="*/ 0 h 6858"/>
              </a:gdLst>
              <a:ahLst/>
              <a:cxnLst>
                <a:cxn ang="0">
                  <a:pos x="connsiteX0" y="connsiteY0"/>
                </a:cxn>
                <a:cxn ang="0">
                  <a:pos x="connsiteX1" y="connsiteY1"/>
                </a:cxn>
                <a:cxn ang="0">
                  <a:pos x="connsiteX2" y="connsiteY2"/>
                </a:cxn>
              </a:cxnLst>
              <a:rect l="l" t="t" r="r" b="b"/>
              <a:pathLst>
                <a:path w="4343" h="6858">
                  <a:moveTo>
                    <a:pt x="0" y="0"/>
                  </a:moveTo>
                  <a:cubicBezTo>
                    <a:pt x="1600" y="2286"/>
                    <a:pt x="2972" y="4572"/>
                    <a:pt x="4343" y="6858"/>
                  </a:cubicBezTo>
                  <a:cubicBezTo>
                    <a:pt x="2972" y="4572"/>
                    <a:pt x="1372" y="2286"/>
                    <a:pt x="0" y="0"/>
                  </a:cubicBezTo>
                  <a:close/>
                </a:path>
              </a:pathLst>
            </a:custGeom>
            <a:solidFill>
              <a:srgbClr val="FFFFFF"/>
            </a:solidFill>
            <a:ln w="2286" cap="flat">
              <a:noFill/>
              <a:prstDash val="solid"/>
              <a:miter/>
            </a:ln>
          </p:spPr>
          <p:txBody>
            <a:bodyPr rtlCol="0" anchor="ctr"/>
            <a:lstStyle/>
            <a:p>
              <a:endParaRPr lang="en-US"/>
            </a:p>
          </p:txBody>
        </p:sp>
        <p:sp>
          <p:nvSpPr>
            <p:cNvPr id="30" name="Freeform 25">
              <a:extLst>
                <a:ext uri="{FF2B5EF4-FFF2-40B4-BE49-F238E27FC236}">
                  <a16:creationId xmlns:a16="http://schemas.microsoft.com/office/drawing/2014/main" id="{16802605-F15E-40DF-59DE-B7805EDF619F}"/>
                </a:ext>
              </a:extLst>
            </p:cNvPr>
            <p:cNvSpPr/>
            <p:nvPr/>
          </p:nvSpPr>
          <p:spPr>
            <a:xfrm>
              <a:off x="3562883" y="995095"/>
              <a:ext cx="2971" cy="4572"/>
            </a:xfrm>
            <a:custGeom>
              <a:avLst/>
              <a:gdLst>
                <a:gd name="connsiteX0" fmla="*/ 0 w 2971"/>
                <a:gd name="connsiteY0" fmla="*/ 0 h 4572"/>
                <a:gd name="connsiteX1" fmla="*/ 2972 w 2971"/>
                <a:gd name="connsiteY1" fmla="*/ 4572 h 4572"/>
                <a:gd name="connsiteX2" fmla="*/ 0 w 2971"/>
                <a:gd name="connsiteY2" fmla="*/ 0 h 4572"/>
              </a:gdLst>
              <a:ahLst/>
              <a:cxnLst>
                <a:cxn ang="0">
                  <a:pos x="connsiteX0" y="connsiteY0"/>
                </a:cxn>
                <a:cxn ang="0">
                  <a:pos x="connsiteX1" y="connsiteY1"/>
                </a:cxn>
                <a:cxn ang="0">
                  <a:pos x="connsiteX2" y="connsiteY2"/>
                </a:cxn>
              </a:cxnLst>
              <a:rect l="l" t="t" r="r" b="b"/>
              <a:pathLst>
                <a:path w="2971" h="4572">
                  <a:moveTo>
                    <a:pt x="0" y="0"/>
                  </a:moveTo>
                  <a:cubicBezTo>
                    <a:pt x="914" y="1600"/>
                    <a:pt x="2057" y="2972"/>
                    <a:pt x="2972" y="4572"/>
                  </a:cubicBezTo>
                  <a:cubicBezTo>
                    <a:pt x="2057" y="2972"/>
                    <a:pt x="914" y="1600"/>
                    <a:pt x="0" y="0"/>
                  </a:cubicBezTo>
                  <a:close/>
                </a:path>
              </a:pathLst>
            </a:custGeom>
            <a:solidFill>
              <a:srgbClr val="FFFFFF"/>
            </a:solidFill>
            <a:ln w="2286" cap="flat">
              <a:noFill/>
              <a:prstDash val="solid"/>
              <a:miter/>
            </a:ln>
          </p:spPr>
          <p:txBody>
            <a:bodyPr rtlCol="0" anchor="ctr"/>
            <a:lstStyle/>
            <a:p>
              <a:endParaRPr lang="en-US"/>
            </a:p>
          </p:txBody>
        </p:sp>
        <p:sp>
          <p:nvSpPr>
            <p:cNvPr id="31" name="Freeform 26">
              <a:extLst>
                <a:ext uri="{FF2B5EF4-FFF2-40B4-BE49-F238E27FC236}">
                  <a16:creationId xmlns:a16="http://schemas.microsoft.com/office/drawing/2014/main" id="{B7EA5B7A-F39A-C12F-E97B-158255A2B224}"/>
                </a:ext>
              </a:extLst>
            </p:cNvPr>
            <p:cNvSpPr/>
            <p:nvPr/>
          </p:nvSpPr>
          <p:spPr>
            <a:xfrm>
              <a:off x="3552596" y="979093"/>
              <a:ext cx="4343" cy="6629"/>
            </a:xfrm>
            <a:custGeom>
              <a:avLst/>
              <a:gdLst>
                <a:gd name="connsiteX0" fmla="*/ 0 w 4343"/>
                <a:gd name="connsiteY0" fmla="*/ 0 h 6629"/>
                <a:gd name="connsiteX1" fmla="*/ 4343 w 4343"/>
                <a:gd name="connsiteY1" fmla="*/ 6629 h 6629"/>
                <a:gd name="connsiteX2" fmla="*/ 0 w 4343"/>
                <a:gd name="connsiteY2" fmla="*/ 0 h 6629"/>
              </a:gdLst>
              <a:ahLst/>
              <a:cxnLst>
                <a:cxn ang="0">
                  <a:pos x="connsiteX0" y="connsiteY0"/>
                </a:cxn>
                <a:cxn ang="0">
                  <a:pos x="connsiteX1" y="connsiteY1"/>
                </a:cxn>
                <a:cxn ang="0">
                  <a:pos x="connsiteX2" y="connsiteY2"/>
                </a:cxn>
              </a:cxnLst>
              <a:rect l="l" t="t" r="r" b="b"/>
              <a:pathLst>
                <a:path w="4343" h="6629">
                  <a:moveTo>
                    <a:pt x="0" y="0"/>
                  </a:moveTo>
                  <a:cubicBezTo>
                    <a:pt x="1372" y="2286"/>
                    <a:pt x="2972" y="4343"/>
                    <a:pt x="4343" y="6629"/>
                  </a:cubicBezTo>
                  <a:cubicBezTo>
                    <a:pt x="2743" y="4343"/>
                    <a:pt x="1372" y="2286"/>
                    <a:pt x="0" y="0"/>
                  </a:cubicBezTo>
                  <a:close/>
                </a:path>
              </a:pathLst>
            </a:custGeom>
            <a:solidFill>
              <a:srgbClr val="FFFFFF"/>
            </a:solidFill>
            <a:ln w="2286" cap="flat">
              <a:noFill/>
              <a:prstDash val="solid"/>
              <a:miter/>
            </a:ln>
          </p:spPr>
          <p:txBody>
            <a:bodyPr rtlCol="0" anchor="ctr"/>
            <a:lstStyle/>
            <a:p>
              <a:endParaRPr lang="en-US"/>
            </a:p>
          </p:txBody>
        </p:sp>
        <p:sp>
          <p:nvSpPr>
            <p:cNvPr id="32" name="Freeform 27">
              <a:extLst>
                <a:ext uri="{FF2B5EF4-FFF2-40B4-BE49-F238E27FC236}">
                  <a16:creationId xmlns:a16="http://schemas.microsoft.com/office/drawing/2014/main" id="{FC02FE0B-D64E-350C-C803-2174C44573D8}"/>
                </a:ext>
              </a:extLst>
            </p:cNvPr>
            <p:cNvSpPr/>
            <p:nvPr/>
          </p:nvSpPr>
          <p:spPr>
            <a:xfrm>
              <a:off x="3532479" y="948461"/>
              <a:ext cx="3657" cy="5486"/>
            </a:xfrm>
            <a:custGeom>
              <a:avLst/>
              <a:gdLst>
                <a:gd name="connsiteX0" fmla="*/ 0 w 3657"/>
                <a:gd name="connsiteY0" fmla="*/ 0 h 5486"/>
                <a:gd name="connsiteX1" fmla="*/ 3658 w 3657"/>
                <a:gd name="connsiteY1" fmla="*/ 5486 h 5486"/>
                <a:gd name="connsiteX2" fmla="*/ 0 w 3657"/>
                <a:gd name="connsiteY2" fmla="*/ 0 h 5486"/>
              </a:gdLst>
              <a:ahLst/>
              <a:cxnLst>
                <a:cxn ang="0">
                  <a:pos x="connsiteX0" y="connsiteY0"/>
                </a:cxn>
                <a:cxn ang="0">
                  <a:pos x="connsiteX1" y="connsiteY1"/>
                </a:cxn>
                <a:cxn ang="0">
                  <a:pos x="connsiteX2" y="connsiteY2"/>
                </a:cxn>
              </a:cxnLst>
              <a:rect l="l" t="t" r="r" b="b"/>
              <a:pathLst>
                <a:path w="3657" h="5486">
                  <a:moveTo>
                    <a:pt x="0" y="0"/>
                  </a:moveTo>
                  <a:cubicBezTo>
                    <a:pt x="1143" y="1829"/>
                    <a:pt x="2515" y="3658"/>
                    <a:pt x="3658" y="5486"/>
                  </a:cubicBezTo>
                  <a:cubicBezTo>
                    <a:pt x="2515" y="3658"/>
                    <a:pt x="1372" y="1829"/>
                    <a:pt x="0" y="0"/>
                  </a:cubicBezTo>
                  <a:close/>
                </a:path>
              </a:pathLst>
            </a:custGeom>
            <a:solidFill>
              <a:srgbClr val="FFFFFF"/>
            </a:solidFill>
            <a:ln w="2286" cap="flat">
              <a:noFill/>
              <a:prstDash val="solid"/>
              <a:miter/>
            </a:ln>
          </p:spPr>
          <p:txBody>
            <a:bodyPr rtlCol="0" anchor="ctr"/>
            <a:lstStyle/>
            <a:p>
              <a:endParaRPr lang="en-US"/>
            </a:p>
          </p:txBody>
        </p:sp>
        <p:sp>
          <p:nvSpPr>
            <p:cNvPr id="33" name="Freeform 28">
              <a:extLst>
                <a:ext uri="{FF2B5EF4-FFF2-40B4-BE49-F238E27FC236}">
                  <a16:creationId xmlns:a16="http://schemas.microsoft.com/office/drawing/2014/main" id="{DF15A059-1151-4C18-67CD-7E96160C1A6B}"/>
                </a:ext>
              </a:extLst>
            </p:cNvPr>
            <p:cNvSpPr/>
            <p:nvPr/>
          </p:nvSpPr>
          <p:spPr>
            <a:xfrm>
              <a:off x="3558311" y="988237"/>
              <a:ext cx="2743" cy="4343"/>
            </a:xfrm>
            <a:custGeom>
              <a:avLst/>
              <a:gdLst>
                <a:gd name="connsiteX0" fmla="*/ 0 w 2743"/>
                <a:gd name="connsiteY0" fmla="*/ 0 h 4343"/>
                <a:gd name="connsiteX1" fmla="*/ 2743 w 2743"/>
                <a:gd name="connsiteY1" fmla="*/ 4343 h 4343"/>
                <a:gd name="connsiteX2" fmla="*/ 0 w 2743"/>
                <a:gd name="connsiteY2" fmla="*/ 0 h 4343"/>
              </a:gdLst>
              <a:ahLst/>
              <a:cxnLst>
                <a:cxn ang="0">
                  <a:pos x="connsiteX0" y="connsiteY0"/>
                </a:cxn>
                <a:cxn ang="0">
                  <a:pos x="connsiteX1" y="connsiteY1"/>
                </a:cxn>
                <a:cxn ang="0">
                  <a:pos x="connsiteX2" y="connsiteY2"/>
                </a:cxn>
              </a:cxnLst>
              <a:rect l="l" t="t" r="r" b="b"/>
              <a:pathLst>
                <a:path w="2743" h="4343">
                  <a:moveTo>
                    <a:pt x="0" y="0"/>
                  </a:moveTo>
                  <a:cubicBezTo>
                    <a:pt x="914" y="1372"/>
                    <a:pt x="1829" y="2972"/>
                    <a:pt x="2743" y="4343"/>
                  </a:cubicBezTo>
                  <a:cubicBezTo>
                    <a:pt x="2057"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34" name="Freeform 29">
              <a:extLst>
                <a:ext uri="{FF2B5EF4-FFF2-40B4-BE49-F238E27FC236}">
                  <a16:creationId xmlns:a16="http://schemas.microsoft.com/office/drawing/2014/main" id="{9FBCE11A-E2C6-9D36-E594-415B29096A76}"/>
                </a:ext>
              </a:extLst>
            </p:cNvPr>
            <p:cNvSpPr/>
            <p:nvPr/>
          </p:nvSpPr>
          <p:spPr>
            <a:xfrm>
              <a:off x="3537737" y="956462"/>
              <a:ext cx="3429" cy="5029"/>
            </a:xfrm>
            <a:custGeom>
              <a:avLst/>
              <a:gdLst>
                <a:gd name="connsiteX0" fmla="*/ 0 w 3429"/>
                <a:gd name="connsiteY0" fmla="*/ 0 h 5029"/>
                <a:gd name="connsiteX1" fmla="*/ 3429 w 3429"/>
                <a:gd name="connsiteY1" fmla="*/ 5029 h 5029"/>
                <a:gd name="connsiteX2" fmla="*/ 0 w 3429"/>
                <a:gd name="connsiteY2" fmla="*/ 0 h 5029"/>
              </a:gdLst>
              <a:ahLst/>
              <a:cxnLst>
                <a:cxn ang="0">
                  <a:pos x="connsiteX0" y="connsiteY0"/>
                </a:cxn>
                <a:cxn ang="0">
                  <a:pos x="connsiteX1" y="connsiteY1"/>
                </a:cxn>
                <a:cxn ang="0">
                  <a:pos x="connsiteX2" y="connsiteY2"/>
                </a:cxn>
              </a:cxnLst>
              <a:rect l="l" t="t" r="r" b="b"/>
              <a:pathLst>
                <a:path w="3429" h="5029">
                  <a:moveTo>
                    <a:pt x="0" y="0"/>
                  </a:moveTo>
                  <a:cubicBezTo>
                    <a:pt x="1143" y="1829"/>
                    <a:pt x="2286" y="3429"/>
                    <a:pt x="3429" y="5029"/>
                  </a:cubicBezTo>
                  <a:cubicBezTo>
                    <a:pt x="2286" y="3429"/>
                    <a:pt x="1143" y="1829"/>
                    <a:pt x="0" y="0"/>
                  </a:cubicBezTo>
                  <a:close/>
                </a:path>
              </a:pathLst>
            </a:custGeom>
            <a:solidFill>
              <a:srgbClr val="FFFFFF"/>
            </a:solidFill>
            <a:ln w="2286" cap="flat">
              <a:noFill/>
              <a:prstDash val="solid"/>
              <a:miter/>
            </a:ln>
          </p:spPr>
          <p:txBody>
            <a:bodyPr rtlCol="0" anchor="ctr"/>
            <a:lstStyle/>
            <a:p>
              <a:endParaRPr lang="en-US"/>
            </a:p>
          </p:txBody>
        </p:sp>
        <p:sp>
          <p:nvSpPr>
            <p:cNvPr id="35" name="Freeform 30">
              <a:extLst>
                <a:ext uri="{FF2B5EF4-FFF2-40B4-BE49-F238E27FC236}">
                  <a16:creationId xmlns:a16="http://schemas.microsoft.com/office/drawing/2014/main" id="{126CC88E-6999-8CDC-19CD-B0E69533CD76}"/>
                </a:ext>
              </a:extLst>
            </p:cNvPr>
            <p:cNvSpPr/>
            <p:nvPr/>
          </p:nvSpPr>
          <p:spPr>
            <a:xfrm>
              <a:off x="3476701" y="862965"/>
              <a:ext cx="21717" cy="33375"/>
            </a:xfrm>
            <a:custGeom>
              <a:avLst/>
              <a:gdLst>
                <a:gd name="connsiteX0" fmla="*/ 0 w 21717"/>
                <a:gd name="connsiteY0" fmla="*/ 0 h 33375"/>
                <a:gd name="connsiteX1" fmla="*/ 21717 w 21717"/>
                <a:gd name="connsiteY1" fmla="*/ 33376 h 33375"/>
                <a:gd name="connsiteX2" fmla="*/ 0 w 21717"/>
                <a:gd name="connsiteY2" fmla="*/ 0 h 33375"/>
              </a:gdLst>
              <a:ahLst/>
              <a:cxnLst>
                <a:cxn ang="0">
                  <a:pos x="connsiteX0" y="connsiteY0"/>
                </a:cxn>
                <a:cxn ang="0">
                  <a:pos x="connsiteX1" y="connsiteY1"/>
                </a:cxn>
                <a:cxn ang="0">
                  <a:pos x="connsiteX2" y="connsiteY2"/>
                </a:cxn>
              </a:cxnLst>
              <a:rect l="l" t="t" r="r" b="b"/>
              <a:pathLst>
                <a:path w="21717" h="33375">
                  <a:moveTo>
                    <a:pt x="0" y="0"/>
                  </a:moveTo>
                  <a:cubicBezTo>
                    <a:pt x="7087" y="10973"/>
                    <a:pt x="14402" y="22174"/>
                    <a:pt x="21717" y="33376"/>
                  </a:cubicBezTo>
                  <a:cubicBezTo>
                    <a:pt x="14402" y="22174"/>
                    <a:pt x="7315" y="10973"/>
                    <a:pt x="0" y="0"/>
                  </a:cubicBezTo>
                  <a:close/>
                </a:path>
              </a:pathLst>
            </a:custGeom>
            <a:solidFill>
              <a:srgbClr val="FFFFFF"/>
            </a:solidFill>
            <a:ln w="2286" cap="flat">
              <a:noFill/>
              <a:prstDash val="solid"/>
              <a:miter/>
            </a:ln>
          </p:spPr>
          <p:txBody>
            <a:bodyPr rtlCol="0" anchor="ctr"/>
            <a:lstStyle/>
            <a:p>
              <a:endParaRPr lang="en-US"/>
            </a:p>
          </p:txBody>
        </p:sp>
        <p:sp>
          <p:nvSpPr>
            <p:cNvPr id="36" name="Freeform 31">
              <a:extLst>
                <a:ext uri="{FF2B5EF4-FFF2-40B4-BE49-F238E27FC236}">
                  <a16:creationId xmlns:a16="http://schemas.microsoft.com/office/drawing/2014/main" id="{5872F700-3E4E-0A4A-DD46-F030DDD78A1B}"/>
                </a:ext>
              </a:extLst>
            </p:cNvPr>
            <p:cNvSpPr/>
            <p:nvPr/>
          </p:nvSpPr>
          <p:spPr>
            <a:xfrm>
              <a:off x="3315423" y="700996"/>
              <a:ext cx="191452" cy="339133"/>
            </a:xfrm>
            <a:custGeom>
              <a:avLst/>
              <a:gdLst>
                <a:gd name="connsiteX0" fmla="*/ 99098 w 191452"/>
                <a:gd name="connsiteY0" fmla="*/ 177514 h 339133"/>
                <a:gd name="connsiteX1" fmla="*/ 191453 w 191452"/>
                <a:gd name="connsiteY1" fmla="*/ 339134 h 339133"/>
                <a:gd name="connsiteX2" fmla="*/ 150076 w 191452"/>
                <a:gd name="connsiteY2" fmla="*/ 145052 h 339133"/>
                <a:gd name="connsiteX3" fmla="*/ 155334 w 191452"/>
                <a:gd name="connsiteY3" fmla="*/ 153053 h 339133"/>
                <a:gd name="connsiteX4" fmla="*/ 69609 w 191452"/>
                <a:gd name="connsiteY4" fmla="*/ 23437 h 339133"/>
                <a:gd name="connsiteX5" fmla="*/ 6972 w 191452"/>
                <a:gd name="connsiteY5" fmla="*/ 13379 h 339133"/>
                <a:gd name="connsiteX6" fmla="*/ 4686 w 191452"/>
                <a:gd name="connsiteY6" fmla="*/ 33267 h 339133"/>
                <a:gd name="connsiteX7" fmla="*/ 99098 w 191452"/>
                <a:gd name="connsiteY7" fmla="*/ 177514 h 33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452" h="339133">
                  <a:moveTo>
                    <a:pt x="99098" y="177514"/>
                  </a:moveTo>
                  <a:cubicBezTo>
                    <a:pt x="132931" y="229634"/>
                    <a:pt x="161506" y="284727"/>
                    <a:pt x="191453" y="339134"/>
                  </a:cubicBezTo>
                  <a:cubicBezTo>
                    <a:pt x="183680" y="274211"/>
                    <a:pt x="171793" y="207460"/>
                    <a:pt x="150076" y="145052"/>
                  </a:cubicBezTo>
                  <a:cubicBezTo>
                    <a:pt x="151905" y="147796"/>
                    <a:pt x="153505" y="150310"/>
                    <a:pt x="155334" y="153053"/>
                  </a:cubicBezTo>
                  <a:cubicBezTo>
                    <a:pt x="113500" y="89045"/>
                    <a:pt x="76695" y="33496"/>
                    <a:pt x="69609" y="23437"/>
                  </a:cubicBezTo>
                  <a:cubicBezTo>
                    <a:pt x="49263" y="-5366"/>
                    <a:pt x="35090" y="-6281"/>
                    <a:pt x="6972" y="13379"/>
                  </a:cubicBezTo>
                  <a:cubicBezTo>
                    <a:pt x="-3086" y="20465"/>
                    <a:pt x="-800" y="25266"/>
                    <a:pt x="4686" y="33267"/>
                  </a:cubicBezTo>
                  <a:cubicBezTo>
                    <a:pt x="36462" y="81273"/>
                    <a:pt x="67780" y="129279"/>
                    <a:pt x="99098" y="177514"/>
                  </a:cubicBezTo>
                  <a:close/>
                </a:path>
              </a:pathLst>
            </a:custGeom>
            <a:solidFill>
              <a:srgbClr val="FFFFFF"/>
            </a:solidFill>
            <a:ln w="2286" cap="flat">
              <a:noFill/>
              <a:prstDash val="solid"/>
              <a:miter/>
            </a:ln>
          </p:spPr>
          <p:txBody>
            <a:bodyPr rtlCol="0" anchor="ctr"/>
            <a:lstStyle/>
            <a:p>
              <a:endParaRPr lang="en-US"/>
            </a:p>
          </p:txBody>
        </p:sp>
        <p:sp>
          <p:nvSpPr>
            <p:cNvPr id="37" name="Freeform 32">
              <a:extLst>
                <a:ext uri="{FF2B5EF4-FFF2-40B4-BE49-F238E27FC236}">
                  <a16:creationId xmlns:a16="http://schemas.microsoft.com/office/drawing/2014/main" id="{848DABAC-06A1-BB6C-CE81-E29C1DE8ED96}"/>
                </a:ext>
              </a:extLst>
            </p:cNvPr>
            <p:cNvSpPr/>
            <p:nvPr/>
          </p:nvSpPr>
          <p:spPr>
            <a:xfrm>
              <a:off x="3515563" y="922401"/>
              <a:ext cx="10287" cy="15773"/>
            </a:xfrm>
            <a:custGeom>
              <a:avLst/>
              <a:gdLst>
                <a:gd name="connsiteX0" fmla="*/ 0 w 10287"/>
                <a:gd name="connsiteY0" fmla="*/ 0 h 15773"/>
                <a:gd name="connsiteX1" fmla="*/ 10287 w 10287"/>
                <a:gd name="connsiteY1" fmla="*/ 15773 h 15773"/>
                <a:gd name="connsiteX2" fmla="*/ 0 w 10287"/>
                <a:gd name="connsiteY2" fmla="*/ 0 h 15773"/>
              </a:gdLst>
              <a:ahLst/>
              <a:cxnLst>
                <a:cxn ang="0">
                  <a:pos x="connsiteX0" y="connsiteY0"/>
                </a:cxn>
                <a:cxn ang="0">
                  <a:pos x="connsiteX1" y="connsiteY1"/>
                </a:cxn>
                <a:cxn ang="0">
                  <a:pos x="connsiteX2" y="connsiteY2"/>
                </a:cxn>
              </a:cxnLst>
              <a:rect l="l" t="t" r="r" b="b"/>
              <a:pathLst>
                <a:path w="10287" h="15773">
                  <a:moveTo>
                    <a:pt x="0" y="0"/>
                  </a:moveTo>
                  <a:cubicBezTo>
                    <a:pt x="3429" y="5258"/>
                    <a:pt x="6858" y="10516"/>
                    <a:pt x="10287" y="15773"/>
                  </a:cubicBezTo>
                  <a:cubicBezTo>
                    <a:pt x="6858" y="10516"/>
                    <a:pt x="3429" y="5258"/>
                    <a:pt x="0" y="0"/>
                  </a:cubicBezTo>
                  <a:close/>
                </a:path>
              </a:pathLst>
            </a:custGeom>
            <a:solidFill>
              <a:srgbClr val="FFFFFF"/>
            </a:solidFill>
            <a:ln w="2286" cap="flat">
              <a:noFill/>
              <a:prstDash val="solid"/>
              <a:miter/>
            </a:ln>
          </p:spPr>
          <p:txBody>
            <a:bodyPr rtlCol="0" anchor="ctr"/>
            <a:lstStyle/>
            <a:p>
              <a:endParaRPr lang="en-US"/>
            </a:p>
          </p:txBody>
        </p:sp>
        <p:sp>
          <p:nvSpPr>
            <p:cNvPr id="38" name="Freeform 33">
              <a:extLst>
                <a:ext uri="{FF2B5EF4-FFF2-40B4-BE49-F238E27FC236}">
                  <a16:creationId xmlns:a16="http://schemas.microsoft.com/office/drawing/2014/main" id="{A553B6E9-42E7-6EA3-DDA8-6D329171BC62}"/>
                </a:ext>
              </a:extLst>
            </p:cNvPr>
            <p:cNvSpPr/>
            <p:nvPr/>
          </p:nvSpPr>
          <p:spPr>
            <a:xfrm>
              <a:off x="3471214" y="854506"/>
              <a:ext cx="5029" cy="7543"/>
            </a:xfrm>
            <a:custGeom>
              <a:avLst/>
              <a:gdLst>
                <a:gd name="connsiteX0" fmla="*/ 0 w 5029"/>
                <a:gd name="connsiteY0" fmla="*/ 0 h 7543"/>
                <a:gd name="connsiteX1" fmla="*/ 5029 w 5029"/>
                <a:gd name="connsiteY1" fmla="*/ 7544 h 7543"/>
                <a:gd name="connsiteX2" fmla="*/ 0 w 5029"/>
                <a:gd name="connsiteY2" fmla="*/ 0 h 7543"/>
              </a:gdLst>
              <a:ahLst/>
              <a:cxnLst>
                <a:cxn ang="0">
                  <a:pos x="connsiteX0" y="connsiteY0"/>
                </a:cxn>
                <a:cxn ang="0">
                  <a:pos x="connsiteX1" y="connsiteY1"/>
                </a:cxn>
                <a:cxn ang="0">
                  <a:pos x="connsiteX2" y="connsiteY2"/>
                </a:cxn>
              </a:cxnLst>
              <a:rect l="l" t="t" r="r" b="b"/>
              <a:pathLst>
                <a:path w="5029" h="7543">
                  <a:moveTo>
                    <a:pt x="0" y="0"/>
                  </a:moveTo>
                  <a:cubicBezTo>
                    <a:pt x="1600" y="2515"/>
                    <a:pt x="3200" y="5029"/>
                    <a:pt x="5029" y="7544"/>
                  </a:cubicBezTo>
                  <a:cubicBezTo>
                    <a:pt x="3200" y="5029"/>
                    <a:pt x="1600" y="2515"/>
                    <a:pt x="0" y="0"/>
                  </a:cubicBezTo>
                  <a:close/>
                </a:path>
              </a:pathLst>
            </a:custGeom>
            <a:solidFill>
              <a:srgbClr val="FFFFFF"/>
            </a:solidFill>
            <a:ln w="2286" cap="flat">
              <a:noFill/>
              <a:prstDash val="solid"/>
              <a:miter/>
            </a:ln>
          </p:spPr>
          <p:txBody>
            <a:bodyPr rtlCol="0" anchor="ctr"/>
            <a:lstStyle/>
            <a:p>
              <a:endParaRPr lang="en-US"/>
            </a:p>
          </p:txBody>
        </p:sp>
        <p:sp>
          <p:nvSpPr>
            <p:cNvPr id="39" name="Freeform 34">
              <a:extLst>
                <a:ext uri="{FF2B5EF4-FFF2-40B4-BE49-F238E27FC236}">
                  <a16:creationId xmlns:a16="http://schemas.microsoft.com/office/drawing/2014/main" id="{A244697A-E1AD-C133-3A8A-00C2E5ABD77D}"/>
                </a:ext>
              </a:extLst>
            </p:cNvPr>
            <p:cNvSpPr/>
            <p:nvPr/>
          </p:nvSpPr>
          <p:spPr>
            <a:xfrm>
              <a:off x="3510076" y="914171"/>
              <a:ext cx="4572" cy="6858"/>
            </a:xfrm>
            <a:custGeom>
              <a:avLst/>
              <a:gdLst>
                <a:gd name="connsiteX0" fmla="*/ 0 w 4572"/>
                <a:gd name="connsiteY0" fmla="*/ 0 h 6858"/>
                <a:gd name="connsiteX1" fmla="*/ 4572 w 4572"/>
                <a:gd name="connsiteY1" fmla="*/ 6858 h 6858"/>
                <a:gd name="connsiteX2" fmla="*/ 0 w 4572"/>
                <a:gd name="connsiteY2" fmla="*/ 0 h 6858"/>
              </a:gdLst>
              <a:ahLst/>
              <a:cxnLst>
                <a:cxn ang="0">
                  <a:pos x="connsiteX0" y="connsiteY0"/>
                </a:cxn>
                <a:cxn ang="0">
                  <a:pos x="connsiteX1" y="connsiteY1"/>
                </a:cxn>
                <a:cxn ang="0">
                  <a:pos x="connsiteX2" y="connsiteY2"/>
                </a:cxn>
              </a:cxnLst>
              <a:rect l="l" t="t" r="r" b="b"/>
              <a:pathLst>
                <a:path w="4572" h="6858">
                  <a:moveTo>
                    <a:pt x="0" y="0"/>
                  </a:moveTo>
                  <a:cubicBezTo>
                    <a:pt x="1600" y="2286"/>
                    <a:pt x="2972" y="4572"/>
                    <a:pt x="4572" y="6858"/>
                  </a:cubicBezTo>
                  <a:cubicBezTo>
                    <a:pt x="3200" y="4572"/>
                    <a:pt x="1600" y="2286"/>
                    <a:pt x="0" y="0"/>
                  </a:cubicBezTo>
                  <a:close/>
                </a:path>
              </a:pathLst>
            </a:custGeom>
            <a:solidFill>
              <a:srgbClr val="FFFFFF"/>
            </a:solidFill>
            <a:ln w="2286" cap="flat">
              <a:noFill/>
              <a:prstDash val="solid"/>
              <a:miter/>
            </a:ln>
          </p:spPr>
          <p:txBody>
            <a:bodyPr rtlCol="0" anchor="ctr"/>
            <a:lstStyle/>
            <a:p>
              <a:endParaRPr lang="en-US"/>
            </a:p>
          </p:txBody>
        </p:sp>
        <p:sp>
          <p:nvSpPr>
            <p:cNvPr id="40" name="Freeform 35">
              <a:extLst>
                <a:ext uri="{FF2B5EF4-FFF2-40B4-BE49-F238E27FC236}">
                  <a16:creationId xmlns:a16="http://schemas.microsoft.com/office/drawing/2014/main" id="{FCC53F5F-4199-043D-3CAA-642DF7C8C1F9}"/>
                </a:ext>
              </a:extLst>
            </p:cNvPr>
            <p:cNvSpPr/>
            <p:nvPr/>
          </p:nvSpPr>
          <p:spPr>
            <a:xfrm>
              <a:off x="3504819" y="905713"/>
              <a:ext cx="4572" cy="7086"/>
            </a:xfrm>
            <a:custGeom>
              <a:avLst/>
              <a:gdLst>
                <a:gd name="connsiteX0" fmla="*/ 0 w 4572"/>
                <a:gd name="connsiteY0" fmla="*/ 0 h 7086"/>
                <a:gd name="connsiteX1" fmla="*/ 4572 w 4572"/>
                <a:gd name="connsiteY1" fmla="*/ 7087 h 7086"/>
                <a:gd name="connsiteX2" fmla="*/ 0 w 4572"/>
                <a:gd name="connsiteY2" fmla="*/ 0 h 7086"/>
              </a:gdLst>
              <a:ahLst/>
              <a:cxnLst>
                <a:cxn ang="0">
                  <a:pos x="connsiteX0" y="connsiteY0"/>
                </a:cxn>
                <a:cxn ang="0">
                  <a:pos x="connsiteX1" y="connsiteY1"/>
                </a:cxn>
                <a:cxn ang="0">
                  <a:pos x="connsiteX2" y="connsiteY2"/>
                </a:cxn>
              </a:cxnLst>
              <a:rect l="l" t="t" r="r" b="b"/>
              <a:pathLst>
                <a:path w="4572" h="7086">
                  <a:moveTo>
                    <a:pt x="0" y="0"/>
                  </a:moveTo>
                  <a:cubicBezTo>
                    <a:pt x="1600" y="2286"/>
                    <a:pt x="2972" y="4801"/>
                    <a:pt x="4572" y="7087"/>
                  </a:cubicBezTo>
                  <a:cubicBezTo>
                    <a:pt x="2972" y="4801"/>
                    <a:pt x="1372" y="2515"/>
                    <a:pt x="0" y="0"/>
                  </a:cubicBezTo>
                  <a:close/>
                </a:path>
              </a:pathLst>
            </a:custGeom>
            <a:solidFill>
              <a:srgbClr val="FFFFFF"/>
            </a:solidFill>
            <a:ln w="2286" cap="flat">
              <a:noFill/>
              <a:prstDash val="solid"/>
              <a:miter/>
            </a:ln>
          </p:spPr>
          <p:txBody>
            <a:bodyPr rtlCol="0" anchor="ctr"/>
            <a:lstStyle/>
            <a:p>
              <a:endParaRPr lang="en-US"/>
            </a:p>
          </p:txBody>
        </p:sp>
        <p:sp>
          <p:nvSpPr>
            <p:cNvPr id="41" name="Freeform 36">
              <a:extLst>
                <a:ext uri="{FF2B5EF4-FFF2-40B4-BE49-F238E27FC236}">
                  <a16:creationId xmlns:a16="http://schemas.microsoft.com/office/drawing/2014/main" id="{A30097CC-47C8-6FF6-6516-EC5B98744CE7}"/>
                </a:ext>
              </a:extLst>
            </p:cNvPr>
            <p:cNvSpPr/>
            <p:nvPr/>
          </p:nvSpPr>
          <p:spPr>
            <a:xfrm>
              <a:off x="3499104" y="897255"/>
              <a:ext cx="4800" cy="7315"/>
            </a:xfrm>
            <a:custGeom>
              <a:avLst/>
              <a:gdLst>
                <a:gd name="connsiteX0" fmla="*/ 0 w 4800"/>
                <a:gd name="connsiteY0" fmla="*/ 0 h 7315"/>
                <a:gd name="connsiteX1" fmla="*/ 4801 w 4800"/>
                <a:gd name="connsiteY1" fmla="*/ 7315 h 7315"/>
                <a:gd name="connsiteX2" fmla="*/ 0 w 4800"/>
                <a:gd name="connsiteY2" fmla="*/ 0 h 7315"/>
              </a:gdLst>
              <a:ahLst/>
              <a:cxnLst>
                <a:cxn ang="0">
                  <a:pos x="connsiteX0" y="connsiteY0"/>
                </a:cxn>
                <a:cxn ang="0">
                  <a:pos x="connsiteX1" y="connsiteY1"/>
                </a:cxn>
                <a:cxn ang="0">
                  <a:pos x="connsiteX2" y="connsiteY2"/>
                </a:cxn>
              </a:cxnLst>
              <a:rect l="l" t="t" r="r" b="b"/>
              <a:pathLst>
                <a:path w="4800" h="7315">
                  <a:moveTo>
                    <a:pt x="0" y="0"/>
                  </a:moveTo>
                  <a:cubicBezTo>
                    <a:pt x="1600" y="2515"/>
                    <a:pt x="3200" y="4801"/>
                    <a:pt x="4801" y="7315"/>
                  </a:cubicBezTo>
                  <a:cubicBezTo>
                    <a:pt x="3200" y="4801"/>
                    <a:pt x="1600" y="2286"/>
                    <a:pt x="0" y="0"/>
                  </a:cubicBezTo>
                  <a:close/>
                </a:path>
              </a:pathLst>
            </a:custGeom>
            <a:solidFill>
              <a:srgbClr val="FFFFFF"/>
            </a:solidFill>
            <a:ln w="2286" cap="flat">
              <a:noFill/>
              <a:prstDash val="solid"/>
              <a:miter/>
            </a:ln>
          </p:spPr>
          <p:txBody>
            <a:bodyPr rtlCol="0" anchor="ctr"/>
            <a:lstStyle/>
            <a:p>
              <a:endParaRPr lang="en-US"/>
            </a:p>
          </p:txBody>
        </p:sp>
        <p:sp>
          <p:nvSpPr>
            <p:cNvPr id="42" name="Freeform 37">
              <a:extLst>
                <a:ext uri="{FF2B5EF4-FFF2-40B4-BE49-F238E27FC236}">
                  <a16:creationId xmlns:a16="http://schemas.microsoft.com/office/drawing/2014/main" id="{EBCB6D5F-6AB6-A88C-A126-0804CB4AB887}"/>
                </a:ext>
              </a:extLst>
            </p:cNvPr>
            <p:cNvSpPr/>
            <p:nvPr/>
          </p:nvSpPr>
          <p:spPr>
            <a:xfrm>
              <a:off x="3606317" y="1062990"/>
              <a:ext cx="1600" cy="2514"/>
            </a:xfrm>
            <a:custGeom>
              <a:avLst/>
              <a:gdLst>
                <a:gd name="connsiteX0" fmla="*/ 0 w 1600"/>
                <a:gd name="connsiteY0" fmla="*/ 0 h 2514"/>
                <a:gd name="connsiteX1" fmla="*/ 1600 w 1600"/>
                <a:gd name="connsiteY1" fmla="*/ 2515 h 2514"/>
                <a:gd name="connsiteX2" fmla="*/ 0 w 1600"/>
                <a:gd name="connsiteY2" fmla="*/ 0 h 2514"/>
              </a:gdLst>
              <a:ahLst/>
              <a:cxnLst>
                <a:cxn ang="0">
                  <a:pos x="connsiteX0" y="connsiteY0"/>
                </a:cxn>
                <a:cxn ang="0">
                  <a:pos x="connsiteX1" y="connsiteY1"/>
                </a:cxn>
                <a:cxn ang="0">
                  <a:pos x="connsiteX2" y="connsiteY2"/>
                </a:cxn>
              </a:cxnLst>
              <a:rect l="l" t="t" r="r" b="b"/>
              <a:pathLst>
                <a:path w="1600" h="2514">
                  <a:moveTo>
                    <a:pt x="0" y="0"/>
                  </a:moveTo>
                  <a:cubicBezTo>
                    <a:pt x="457" y="914"/>
                    <a:pt x="1143" y="1600"/>
                    <a:pt x="1600" y="2515"/>
                  </a:cubicBezTo>
                  <a:cubicBezTo>
                    <a:pt x="1143" y="1600"/>
                    <a:pt x="686" y="914"/>
                    <a:pt x="0" y="0"/>
                  </a:cubicBezTo>
                  <a:close/>
                </a:path>
              </a:pathLst>
            </a:custGeom>
            <a:solidFill>
              <a:srgbClr val="FFFFFF"/>
            </a:solidFill>
            <a:ln w="2286" cap="flat">
              <a:noFill/>
              <a:prstDash val="solid"/>
              <a:miter/>
            </a:ln>
          </p:spPr>
          <p:txBody>
            <a:bodyPr rtlCol="0" anchor="ctr"/>
            <a:lstStyle/>
            <a:p>
              <a:endParaRPr lang="en-US"/>
            </a:p>
          </p:txBody>
        </p:sp>
        <p:sp>
          <p:nvSpPr>
            <p:cNvPr id="43" name="Freeform 38">
              <a:extLst>
                <a:ext uri="{FF2B5EF4-FFF2-40B4-BE49-F238E27FC236}">
                  <a16:creationId xmlns:a16="http://schemas.microsoft.com/office/drawing/2014/main" id="{2B46C31D-32AF-F8D1-807F-787E78AF0E72}"/>
                </a:ext>
              </a:extLst>
            </p:cNvPr>
            <p:cNvSpPr/>
            <p:nvPr/>
          </p:nvSpPr>
          <p:spPr>
            <a:xfrm>
              <a:off x="3604717" y="1060246"/>
              <a:ext cx="1143" cy="2057"/>
            </a:xfrm>
            <a:custGeom>
              <a:avLst/>
              <a:gdLst>
                <a:gd name="connsiteX0" fmla="*/ 0 w 1143"/>
                <a:gd name="connsiteY0" fmla="*/ 0 h 2057"/>
                <a:gd name="connsiteX1" fmla="*/ 1143 w 1143"/>
                <a:gd name="connsiteY1" fmla="*/ 2057 h 2057"/>
                <a:gd name="connsiteX2" fmla="*/ 0 w 1143"/>
                <a:gd name="connsiteY2" fmla="*/ 0 h 2057"/>
              </a:gdLst>
              <a:ahLst/>
              <a:cxnLst>
                <a:cxn ang="0">
                  <a:pos x="connsiteX0" y="connsiteY0"/>
                </a:cxn>
                <a:cxn ang="0">
                  <a:pos x="connsiteX1" y="connsiteY1"/>
                </a:cxn>
                <a:cxn ang="0">
                  <a:pos x="connsiteX2" y="connsiteY2"/>
                </a:cxn>
              </a:cxnLst>
              <a:rect l="l" t="t" r="r" b="b"/>
              <a:pathLst>
                <a:path w="1143" h="2057">
                  <a:moveTo>
                    <a:pt x="0" y="0"/>
                  </a:moveTo>
                  <a:cubicBezTo>
                    <a:pt x="457" y="686"/>
                    <a:pt x="914" y="1372"/>
                    <a:pt x="1143" y="2057"/>
                  </a:cubicBezTo>
                  <a:cubicBezTo>
                    <a:pt x="686" y="1143"/>
                    <a:pt x="229" y="457"/>
                    <a:pt x="0" y="0"/>
                  </a:cubicBezTo>
                  <a:close/>
                </a:path>
              </a:pathLst>
            </a:custGeom>
            <a:solidFill>
              <a:srgbClr val="FFFFFF"/>
            </a:solidFill>
            <a:ln w="2286" cap="flat">
              <a:noFill/>
              <a:prstDash val="solid"/>
              <a:miter/>
            </a:ln>
          </p:spPr>
          <p:txBody>
            <a:bodyPr rtlCol="0" anchor="ctr"/>
            <a:lstStyle/>
            <a:p>
              <a:endParaRPr lang="en-US"/>
            </a:p>
          </p:txBody>
        </p:sp>
        <p:sp>
          <p:nvSpPr>
            <p:cNvPr id="44" name="Freeform 39">
              <a:extLst>
                <a:ext uri="{FF2B5EF4-FFF2-40B4-BE49-F238E27FC236}">
                  <a16:creationId xmlns:a16="http://schemas.microsoft.com/office/drawing/2014/main" id="{BFCE89D5-B055-0204-CF9F-113EC56AA7B1}"/>
                </a:ext>
              </a:extLst>
            </p:cNvPr>
            <p:cNvSpPr/>
            <p:nvPr/>
          </p:nvSpPr>
          <p:spPr>
            <a:xfrm>
              <a:off x="3602659" y="1056817"/>
              <a:ext cx="1371" cy="2057"/>
            </a:xfrm>
            <a:custGeom>
              <a:avLst/>
              <a:gdLst>
                <a:gd name="connsiteX0" fmla="*/ 0 w 1371"/>
                <a:gd name="connsiteY0" fmla="*/ 0 h 2057"/>
                <a:gd name="connsiteX1" fmla="*/ 1372 w 1371"/>
                <a:gd name="connsiteY1" fmla="*/ 2057 h 2057"/>
                <a:gd name="connsiteX2" fmla="*/ 0 w 1371"/>
                <a:gd name="connsiteY2" fmla="*/ 0 h 2057"/>
              </a:gdLst>
              <a:ahLst/>
              <a:cxnLst>
                <a:cxn ang="0">
                  <a:pos x="connsiteX0" y="connsiteY0"/>
                </a:cxn>
                <a:cxn ang="0">
                  <a:pos x="connsiteX1" y="connsiteY1"/>
                </a:cxn>
                <a:cxn ang="0">
                  <a:pos x="connsiteX2" y="connsiteY2"/>
                </a:cxn>
              </a:cxnLst>
              <a:rect l="l" t="t" r="r" b="b"/>
              <a:pathLst>
                <a:path w="1371" h="2057">
                  <a:moveTo>
                    <a:pt x="0" y="0"/>
                  </a:moveTo>
                  <a:cubicBezTo>
                    <a:pt x="457" y="686"/>
                    <a:pt x="914" y="1372"/>
                    <a:pt x="1372" y="2057"/>
                  </a:cubicBezTo>
                  <a:cubicBezTo>
                    <a:pt x="914" y="1372"/>
                    <a:pt x="457" y="686"/>
                    <a:pt x="0" y="0"/>
                  </a:cubicBezTo>
                  <a:close/>
                </a:path>
              </a:pathLst>
            </a:custGeom>
            <a:solidFill>
              <a:srgbClr val="FFFFFF"/>
            </a:solidFill>
            <a:ln w="2286" cap="flat">
              <a:noFill/>
              <a:prstDash val="solid"/>
              <a:miter/>
            </a:ln>
          </p:spPr>
          <p:txBody>
            <a:bodyPr rtlCol="0" anchor="ctr"/>
            <a:lstStyle/>
            <a:p>
              <a:endParaRPr lang="en-US"/>
            </a:p>
          </p:txBody>
        </p:sp>
        <p:sp>
          <p:nvSpPr>
            <p:cNvPr id="45" name="Freeform 40">
              <a:extLst>
                <a:ext uri="{FF2B5EF4-FFF2-40B4-BE49-F238E27FC236}">
                  <a16:creationId xmlns:a16="http://schemas.microsoft.com/office/drawing/2014/main" id="{BFC517BB-F653-1D94-D4CF-37E7B36D48D9}"/>
                </a:ext>
              </a:extLst>
            </p:cNvPr>
            <p:cNvSpPr/>
            <p:nvPr/>
          </p:nvSpPr>
          <p:spPr>
            <a:xfrm>
              <a:off x="3507105" y="1040130"/>
              <a:ext cx="7086" cy="13030"/>
            </a:xfrm>
            <a:custGeom>
              <a:avLst/>
              <a:gdLst>
                <a:gd name="connsiteX0" fmla="*/ 7087 w 7086"/>
                <a:gd name="connsiteY0" fmla="*/ 13030 h 13030"/>
                <a:gd name="connsiteX1" fmla="*/ 0 w 7086"/>
                <a:gd name="connsiteY1" fmla="*/ 0 h 13030"/>
                <a:gd name="connsiteX2" fmla="*/ 7087 w 7086"/>
                <a:gd name="connsiteY2" fmla="*/ 13030 h 13030"/>
              </a:gdLst>
              <a:ahLst/>
              <a:cxnLst>
                <a:cxn ang="0">
                  <a:pos x="connsiteX0" y="connsiteY0"/>
                </a:cxn>
                <a:cxn ang="0">
                  <a:pos x="connsiteX1" y="connsiteY1"/>
                </a:cxn>
                <a:cxn ang="0">
                  <a:pos x="connsiteX2" y="connsiteY2"/>
                </a:cxn>
              </a:cxnLst>
              <a:rect l="l" t="t" r="r" b="b"/>
              <a:pathLst>
                <a:path w="7086" h="13030">
                  <a:moveTo>
                    <a:pt x="7087" y="13030"/>
                  </a:moveTo>
                  <a:cubicBezTo>
                    <a:pt x="4572" y="8687"/>
                    <a:pt x="2286" y="4343"/>
                    <a:pt x="0" y="0"/>
                  </a:cubicBezTo>
                  <a:cubicBezTo>
                    <a:pt x="2286" y="4343"/>
                    <a:pt x="4572" y="8687"/>
                    <a:pt x="7087" y="13030"/>
                  </a:cubicBezTo>
                  <a:close/>
                </a:path>
              </a:pathLst>
            </a:custGeom>
            <a:solidFill>
              <a:srgbClr val="FFFFFF"/>
            </a:solidFill>
            <a:ln w="2286" cap="flat">
              <a:noFill/>
              <a:prstDash val="solid"/>
              <a:miter/>
            </a:ln>
          </p:spPr>
          <p:txBody>
            <a:bodyPr rtlCol="0" anchor="ctr"/>
            <a:lstStyle/>
            <a:p>
              <a:endParaRPr lang="en-US"/>
            </a:p>
          </p:txBody>
        </p:sp>
        <p:sp>
          <p:nvSpPr>
            <p:cNvPr id="46" name="Freeform 41">
              <a:extLst>
                <a:ext uri="{FF2B5EF4-FFF2-40B4-BE49-F238E27FC236}">
                  <a16:creationId xmlns:a16="http://schemas.microsoft.com/office/drawing/2014/main" id="{9ED404F7-4CD4-F963-3EAE-4F83BA3294F3}"/>
                </a:ext>
              </a:extLst>
            </p:cNvPr>
            <p:cNvSpPr/>
            <p:nvPr/>
          </p:nvSpPr>
          <p:spPr>
            <a:xfrm>
              <a:off x="3600373" y="1053160"/>
              <a:ext cx="1371" cy="2286"/>
            </a:xfrm>
            <a:custGeom>
              <a:avLst/>
              <a:gdLst>
                <a:gd name="connsiteX0" fmla="*/ 0 w 1371"/>
                <a:gd name="connsiteY0" fmla="*/ 0 h 2286"/>
                <a:gd name="connsiteX1" fmla="*/ 1372 w 1371"/>
                <a:gd name="connsiteY1" fmla="*/ 2286 h 2286"/>
                <a:gd name="connsiteX2" fmla="*/ 0 w 1371"/>
                <a:gd name="connsiteY2" fmla="*/ 0 h 2286"/>
              </a:gdLst>
              <a:ahLst/>
              <a:cxnLst>
                <a:cxn ang="0">
                  <a:pos x="connsiteX0" y="connsiteY0"/>
                </a:cxn>
                <a:cxn ang="0">
                  <a:pos x="connsiteX1" y="connsiteY1"/>
                </a:cxn>
                <a:cxn ang="0">
                  <a:pos x="connsiteX2" y="connsiteY2"/>
                </a:cxn>
              </a:cxnLst>
              <a:rect l="l" t="t" r="r" b="b"/>
              <a:pathLst>
                <a:path w="1371" h="2286">
                  <a:moveTo>
                    <a:pt x="0" y="0"/>
                  </a:moveTo>
                  <a:cubicBezTo>
                    <a:pt x="457" y="686"/>
                    <a:pt x="914" y="1600"/>
                    <a:pt x="1372" y="2286"/>
                  </a:cubicBezTo>
                  <a:cubicBezTo>
                    <a:pt x="914" y="1600"/>
                    <a:pt x="457" y="914"/>
                    <a:pt x="0" y="0"/>
                  </a:cubicBezTo>
                  <a:close/>
                </a:path>
              </a:pathLst>
            </a:custGeom>
            <a:solidFill>
              <a:srgbClr val="FFFFFF"/>
            </a:solidFill>
            <a:ln w="2286" cap="flat">
              <a:noFill/>
              <a:prstDash val="solid"/>
              <a:miter/>
            </a:ln>
          </p:spPr>
          <p:txBody>
            <a:bodyPr rtlCol="0" anchor="ctr"/>
            <a:lstStyle/>
            <a:p>
              <a:endParaRPr lang="en-US"/>
            </a:p>
          </p:txBody>
        </p:sp>
        <p:sp>
          <p:nvSpPr>
            <p:cNvPr id="47" name="Freeform 42">
              <a:extLst>
                <a:ext uri="{FF2B5EF4-FFF2-40B4-BE49-F238E27FC236}">
                  <a16:creationId xmlns:a16="http://schemas.microsoft.com/office/drawing/2014/main" id="{1BC574DD-DC49-4B0C-A2A6-E4D10AE2024B}"/>
                </a:ext>
              </a:extLst>
            </p:cNvPr>
            <p:cNvSpPr/>
            <p:nvPr/>
          </p:nvSpPr>
          <p:spPr>
            <a:xfrm>
              <a:off x="3567226" y="1001725"/>
              <a:ext cx="2971" cy="4572"/>
            </a:xfrm>
            <a:custGeom>
              <a:avLst/>
              <a:gdLst>
                <a:gd name="connsiteX0" fmla="*/ 0 w 2971"/>
                <a:gd name="connsiteY0" fmla="*/ 0 h 4572"/>
                <a:gd name="connsiteX1" fmla="*/ 2972 w 2971"/>
                <a:gd name="connsiteY1" fmla="*/ 4572 h 4572"/>
                <a:gd name="connsiteX2" fmla="*/ 0 w 2971"/>
                <a:gd name="connsiteY2" fmla="*/ 0 h 4572"/>
              </a:gdLst>
              <a:ahLst/>
              <a:cxnLst>
                <a:cxn ang="0">
                  <a:pos x="connsiteX0" y="connsiteY0"/>
                </a:cxn>
                <a:cxn ang="0">
                  <a:pos x="connsiteX1" y="connsiteY1"/>
                </a:cxn>
                <a:cxn ang="0">
                  <a:pos x="connsiteX2" y="connsiteY2"/>
                </a:cxn>
              </a:cxnLst>
              <a:rect l="l" t="t" r="r" b="b"/>
              <a:pathLst>
                <a:path w="2971" h="4572">
                  <a:moveTo>
                    <a:pt x="0" y="0"/>
                  </a:moveTo>
                  <a:cubicBezTo>
                    <a:pt x="914" y="1600"/>
                    <a:pt x="2057" y="2972"/>
                    <a:pt x="2972" y="4572"/>
                  </a:cubicBezTo>
                  <a:cubicBezTo>
                    <a:pt x="1829" y="2972"/>
                    <a:pt x="914" y="1372"/>
                    <a:pt x="0" y="0"/>
                  </a:cubicBezTo>
                  <a:close/>
                </a:path>
              </a:pathLst>
            </a:custGeom>
            <a:solidFill>
              <a:srgbClr val="FFFFFF"/>
            </a:solidFill>
            <a:ln w="2286" cap="flat">
              <a:noFill/>
              <a:prstDash val="solid"/>
              <a:miter/>
            </a:ln>
          </p:spPr>
          <p:txBody>
            <a:bodyPr rtlCol="0" anchor="ctr"/>
            <a:lstStyle/>
            <a:p>
              <a:endParaRPr lang="en-US"/>
            </a:p>
          </p:txBody>
        </p:sp>
        <p:sp>
          <p:nvSpPr>
            <p:cNvPr id="48" name="Freeform 43">
              <a:extLst>
                <a:ext uri="{FF2B5EF4-FFF2-40B4-BE49-F238E27FC236}">
                  <a16:creationId xmlns:a16="http://schemas.microsoft.com/office/drawing/2014/main" id="{E69276EE-FC75-093C-F997-1BFB46A9EF45}"/>
                </a:ext>
              </a:extLst>
            </p:cNvPr>
            <p:cNvSpPr/>
            <p:nvPr/>
          </p:nvSpPr>
          <p:spPr>
            <a:xfrm>
              <a:off x="3515106" y="1054989"/>
              <a:ext cx="7772" cy="13944"/>
            </a:xfrm>
            <a:custGeom>
              <a:avLst/>
              <a:gdLst>
                <a:gd name="connsiteX0" fmla="*/ 7772 w 7772"/>
                <a:gd name="connsiteY0" fmla="*/ 13945 h 13944"/>
                <a:gd name="connsiteX1" fmla="*/ 0 w 7772"/>
                <a:gd name="connsiteY1" fmla="*/ 0 h 13944"/>
                <a:gd name="connsiteX2" fmla="*/ 7772 w 7772"/>
                <a:gd name="connsiteY2" fmla="*/ 13945 h 13944"/>
              </a:gdLst>
              <a:ahLst/>
              <a:cxnLst>
                <a:cxn ang="0">
                  <a:pos x="connsiteX0" y="connsiteY0"/>
                </a:cxn>
                <a:cxn ang="0">
                  <a:pos x="connsiteX1" y="connsiteY1"/>
                </a:cxn>
                <a:cxn ang="0">
                  <a:pos x="connsiteX2" y="connsiteY2"/>
                </a:cxn>
              </a:cxnLst>
              <a:rect l="l" t="t" r="r" b="b"/>
              <a:pathLst>
                <a:path w="7772" h="13944">
                  <a:moveTo>
                    <a:pt x="7772" y="13945"/>
                  </a:moveTo>
                  <a:cubicBezTo>
                    <a:pt x="5258" y="9373"/>
                    <a:pt x="2515" y="4572"/>
                    <a:pt x="0" y="0"/>
                  </a:cubicBezTo>
                  <a:cubicBezTo>
                    <a:pt x="2743" y="4801"/>
                    <a:pt x="5258" y="9373"/>
                    <a:pt x="7772" y="13945"/>
                  </a:cubicBezTo>
                  <a:close/>
                </a:path>
              </a:pathLst>
            </a:custGeom>
            <a:solidFill>
              <a:srgbClr val="FFFFFF"/>
            </a:solidFill>
            <a:ln w="2286" cap="flat">
              <a:noFill/>
              <a:prstDash val="solid"/>
              <a:miter/>
            </a:ln>
          </p:spPr>
          <p:txBody>
            <a:bodyPr rtlCol="0" anchor="ctr"/>
            <a:lstStyle/>
            <a:p>
              <a:endParaRPr lang="en-US"/>
            </a:p>
          </p:txBody>
        </p:sp>
        <p:sp>
          <p:nvSpPr>
            <p:cNvPr id="49" name="Freeform 44">
              <a:extLst>
                <a:ext uri="{FF2B5EF4-FFF2-40B4-BE49-F238E27FC236}">
                  <a16:creationId xmlns:a16="http://schemas.microsoft.com/office/drawing/2014/main" id="{5206A6B3-CE7E-1E5A-A6D3-1D182C70BCD5}"/>
                </a:ext>
              </a:extLst>
            </p:cNvPr>
            <p:cNvSpPr/>
            <p:nvPr/>
          </p:nvSpPr>
          <p:spPr>
            <a:xfrm>
              <a:off x="3597402" y="1048816"/>
              <a:ext cx="1828" cy="2971"/>
            </a:xfrm>
            <a:custGeom>
              <a:avLst/>
              <a:gdLst>
                <a:gd name="connsiteX0" fmla="*/ 0 w 1828"/>
                <a:gd name="connsiteY0" fmla="*/ 0 h 2971"/>
                <a:gd name="connsiteX1" fmla="*/ 1829 w 1828"/>
                <a:gd name="connsiteY1" fmla="*/ 2972 h 2971"/>
                <a:gd name="connsiteX2" fmla="*/ 0 w 1828"/>
                <a:gd name="connsiteY2" fmla="*/ 0 h 2971"/>
              </a:gdLst>
              <a:ahLst/>
              <a:cxnLst>
                <a:cxn ang="0">
                  <a:pos x="connsiteX0" y="connsiteY0"/>
                </a:cxn>
                <a:cxn ang="0">
                  <a:pos x="connsiteX1" y="connsiteY1"/>
                </a:cxn>
                <a:cxn ang="0">
                  <a:pos x="connsiteX2" y="connsiteY2"/>
                </a:cxn>
              </a:cxnLst>
              <a:rect l="l" t="t" r="r" b="b"/>
              <a:pathLst>
                <a:path w="1828" h="2971">
                  <a:moveTo>
                    <a:pt x="0" y="0"/>
                  </a:moveTo>
                  <a:cubicBezTo>
                    <a:pt x="686" y="914"/>
                    <a:pt x="1372" y="2057"/>
                    <a:pt x="1829" y="2972"/>
                  </a:cubicBezTo>
                  <a:cubicBezTo>
                    <a:pt x="1372" y="2057"/>
                    <a:pt x="686" y="914"/>
                    <a:pt x="0" y="0"/>
                  </a:cubicBezTo>
                  <a:close/>
                </a:path>
              </a:pathLst>
            </a:custGeom>
            <a:solidFill>
              <a:srgbClr val="FFFFFF"/>
            </a:solidFill>
            <a:ln w="2286" cap="flat">
              <a:noFill/>
              <a:prstDash val="solid"/>
              <a:miter/>
            </a:ln>
          </p:spPr>
          <p:txBody>
            <a:bodyPr rtlCol="0" anchor="ctr"/>
            <a:lstStyle/>
            <a:p>
              <a:endParaRPr lang="en-US"/>
            </a:p>
          </p:txBody>
        </p:sp>
        <p:sp>
          <p:nvSpPr>
            <p:cNvPr id="50" name="Freeform 45">
              <a:extLst>
                <a:ext uri="{FF2B5EF4-FFF2-40B4-BE49-F238E27FC236}">
                  <a16:creationId xmlns:a16="http://schemas.microsoft.com/office/drawing/2014/main" id="{A07BD99F-B166-46D3-8170-CE36983ECAB4}"/>
                </a:ext>
              </a:extLst>
            </p:cNvPr>
            <p:cNvSpPr/>
            <p:nvPr/>
          </p:nvSpPr>
          <p:spPr>
            <a:xfrm>
              <a:off x="3571570" y="1008354"/>
              <a:ext cx="7772" cy="12115"/>
            </a:xfrm>
            <a:custGeom>
              <a:avLst/>
              <a:gdLst>
                <a:gd name="connsiteX0" fmla="*/ 0 w 7772"/>
                <a:gd name="connsiteY0" fmla="*/ 0 h 12115"/>
                <a:gd name="connsiteX1" fmla="*/ 7772 w 7772"/>
                <a:gd name="connsiteY1" fmla="*/ 12116 h 12115"/>
                <a:gd name="connsiteX2" fmla="*/ 0 w 7772"/>
                <a:gd name="connsiteY2" fmla="*/ 0 h 12115"/>
              </a:gdLst>
              <a:ahLst/>
              <a:cxnLst>
                <a:cxn ang="0">
                  <a:pos x="connsiteX0" y="connsiteY0"/>
                </a:cxn>
                <a:cxn ang="0">
                  <a:pos x="connsiteX1" y="connsiteY1"/>
                </a:cxn>
                <a:cxn ang="0">
                  <a:pos x="connsiteX2" y="connsiteY2"/>
                </a:cxn>
              </a:cxnLst>
              <a:rect l="l" t="t" r="r" b="b"/>
              <a:pathLst>
                <a:path w="7772" h="12115">
                  <a:moveTo>
                    <a:pt x="0" y="0"/>
                  </a:moveTo>
                  <a:cubicBezTo>
                    <a:pt x="2743" y="4115"/>
                    <a:pt x="5258" y="8230"/>
                    <a:pt x="7772" y="12116"/>
                  </a:cubicBezTo>
                  <a:cubicBezTo>
                    <a:pt x="5258" y="8230"/>
                    <a:pt x="2515" y="4115"/>
                    <a:pt x="0" y="0"/>
                  </a:cubicBezTo>
                  <a:close/>
                </a:path>
              </a:pathLst>
            </a:custGeom>
            <a:solidFill>
              <a:srgbClr val="FFFFFF"/>
            </a:solidFill>
            <a:ln w="2286" cap="flat">
              <a:noFill/>
              <a:prstDash val="solid"/>
              <a:miter/>
            </a:ln>
          </p:spPr>
          <p:txBody>
            <a:bodyPr rtlCol="0" anchor="ctr"/>
            <a:lstStyle/>
            <a:p>
              <a:endParaRPr lang="en-US"/>
            </a:p>
          </p:txBody>
        </p:sp>
        <p:sp>
          <p:nvSpPr>
            <p:cNvPr id="51" name="Freeform 46">
              <a:extLst>
                <a:ext uri="{FF2B5EF4-FFF2-40B4-BE49-F238E27FC236}">
                  <a16:creationId xmlns:a16="http://schemas.microsoft.com/office/drawing/2014/main" id="{4C322A37-80DB-3E58-9C30-B83E89DCEB05}"/>
                </a:ext>
              </a:extLst>
            </p:cNvPr>
            <p:cNvSpPr/>
            <p:nvPr/>
          </p:nvSpPr>
          <p:spPr>
            <a:xfrm>
              <a:off x="3584371" y="1028242"/>
              <a:ext cx="2057" cy="3200"/>
            </a:xfrm>
            <a:custGeom>
              <a:avLst/>
              <a:gdLst>
                <a:gd name="connsiteX0" fmla="*/ 0 w 2057"/>
                <a:gd name="connsiteY0" fmla="*/ 0 h 3200"/>
                <a:gd name="connsiteX1" fmla="*/ 2057 w 2057"/>
                <a:gd name="connsiteY1" fmla="*/ 3200 h 3200"/>
                <a:gd name="connsiteX2" fmla="*/ 0 w 2057"/>
                <a:gd name="connsiteY2" fmla="*/ 0 h 3200"/>
              </a:gdLst>
              <a:ahLst/>
              <a:cxnLst>
                <a:cxn ang="0">
                  <a:pos x="connsiteX0" y="connsiteY0"/>
                </a:cxn>
                <a:cxn ang="0">
                  <a:pos x="connsiteX1" y="connsiteY1"/>
                </a:cxn>
                <a:cxn ang="0">
                  <a:pos x="connsiteX2" y="connsiteY2"/>
                </a:cxn>
              </a:cxnLst>
              <a:rect l="l" t="t" r="r" b="b"/>
              <a:pathLst>
                <a:path w="2057" h="3200">
                  <a:moveTo>
                    <a:pt x="0" y="0"/>
                  </a:moveTo>
                  <a:cubicBezTo>
                    <a:pt x="686" y="1143"/>
                    <a:pt x="1372" y="2057"/>
                    <a:pt x="2057" y="3200"/>
                  </a:cubicBezTo>
                  <a:cubicBezTo>
                    <a:pt x="1372" y="2057"/>
                    <a:pt x="686" y="1143"/>
                    <a:pt x="0" y="0"/>
                  </a:cubicBezTo>
                  <a:close/>
                </a:path>
              </a:pathLst>
            </a:custGeom>
            <a:solidFill>
              <a:srgbClr val="FFFFFF"/>
            </a:solidFill>
            <a:ln w="2286" cap="flat">
              <a:noFill/>
              <a:prstDash val="solid"/>
              <a:miter/>
            </a:ln>
          </p:spPr>
          <p:txBody>
            <a:bodyPr rtlCol="0" anchor="ctr"/>
            <a:lstStyle/>
            <a:p>
              <a:endParaRPr lang="en-US"/>
            </a:p>
          </p:txBody>
        </p:sp>
        <p:sp>
          <p:nvSpPr>
            <p:cNvPr id="52" name="Freeform 47">
              <a:extLst>
                <a:ext uri="{FF2B5EF4-FFF2-40B4-BE49-F238E27FC236}">
                  <a16:creationId xmlns:a16="http://schemas.microsoft.com/office/drawing/2014/main" id="{EB8BF556-834B-6AE6-1F64-F551617296DB}"/>
                </a:ext>
              </a:extLst>
            </p:cNvPr>
            <p:cNvSpPr/>
            <p:nvPr/>
          </p:nvSpPr>
          <p:spPr>
            <a:xfrm>
              <a:off x="3580257" y="1022070"/>
              <a:ext cx="2514" cy="4114"/>
            </a:xfrm>
            <a:custGeom>
              <a:avLst/>
              <a:gdLst>
                <a:gd name="connsiteX0" fmla="*/ 0 w 2514"/>
                <a:gd name="connsiteY0" fmla="*/ 0 h 4114"/>
                <a:gd name="connsiteX1" fmla="*/ 2515 w 2514"/>
                <a:gd name="connsiteY1" fmla="*/ 4115 h 4114"/>
                <a:gd name="connsiteX2" fmla="*/ 0 w 2514"/>
                <a:gd name="connsiteY2" fmla="*/ 0 h 4114"/>
              </a:gdLst>
              <a:ahLst/>
              <a:cxnLst>
                <a:cxn ang="0">
                  <a:pos x="connsiteX0" y="connsiteY0"/>
                </a:cxn>
                <a:cxn ang="0">
                  <a:pos x="connsiteX1" y="connsiteY1"/>
                </a:cxn>
                <a:cxn ang="0">
                  <a:pos x="connsiteX2" y="connsiteY2"/>
                </a:cxn>
              </a:cxnLst>
              <a:rect l="l" t="t" r="r" b="b"/>
              <a:pathLst>
                <a:path w="2514" h="4114">
                  <a:moveTo>
                    <a:pt x="0" y="0"/>
                  </a:moveTo>
                  <a:cubicBezTo>
                    <a:pt x="914" y="1372"/>
                    <a:pt x="1829" y="2743"/>
                    <a:pt x="2515" y="4115"/>
                  </a:cubicBezTo>
                  <a:cubicBezTo>
                    <a:pt x="1829" y="2743"/>
                    <a:pt x="914" y="1372"/>
                    <a:pt x="0" y="0"/>
                  </a:cubicBezTo>
                  <a:close/>
                </a:path>
              </a:pathLst>
            </a:custGeom>
            <a:solidFill>
              <a:srgbClr val="FFFFFF"/>
            </a:solidFill>
            <a:ln w="2286" cap="flat">
              <a:noFill/>
              <a:prstDash val="solid"/>
              <a:miter/>
            </a:ln>
          </p:spPr>
          <p:txBody>
            <a:bodyPr rtlCol="0" anchor="ctr"/>
            <a:lstStyle/>
            <a:p>
              <a:endParaRPr lang="en-US"/>
            </a:p>
          </p:txBody>
        </p:sp>
        <p:sp>
          <p:nvSpPr>
            <p:cNvPr id="53" name="Freeform 48">
              <a:extLst>
                <a:ext uri="{FF2B5EF4-FFF2-40B4-BE49-F238E27FC236}">
                  <a16:creationId xmlns:a16="http://schemas.microsoft.com/office/drawing/2014/main" id="{A656D4AB-5A48-9201-2DFD-810E44952E21}"/>
                </a:ext>
              </a:extLst>
            </p:cNvPr>
            <p:cNvSpPr/>
            <p:nvPr/>
          </p:nvSpPr>
          <p:spPr>
            <a:xfrm>
              <a:off x="3587800" y="1033500"/>
              <a:ext cx="2057" cy="3200"/>
            </a:xfrm>
            <a:custGeom>
              <a:avLst/>
              <a:gdLst>
                <a:gd name="connsiteX0" fmla="*/ 0 w 2057"/>
                <a:gd name="connsiteY0" fmla="*/ 0 h 3200"/>
                <a:gd name="connsiteX1" fmla="*/ 2057 w 2057"/>
                <a:gd name="connsiteY1" fmla="*/ 3200 h 3200"/>
                <a:gd name="connsiteX2" fmla="*/ 0 w 2057"/>
                <a:gd name="connsiteY2" fmla="*/ 0 h 3200"/>
              </a:gdLst>
              <a:ahLst/>
              <a:cxnLst>
                <a:cxn ang="0">
                  <a:pos x="connsiteX0" y="connsiteY0"/>
                </a:cxn>
                <a:cxn ang="0">
                  <a:pos x="connsiteX1" y="connsiteY1"/>
                </a:cxn>
                <a:cxn ang="0">
                  <a:pos x="connsiteX2" y="connsiteY2"/>
                </a:cxn>
              </a:cxnLst>
              <a:rect l="l" t="t" r="r" b="b"/>
              <a:pathLst>
                <a:path w="2057" h="3200">
                  <a:moveTo>
                    <a:pt x="0" y="0"/>
                  </a:moveTo>
                  <a:cubicBezTo>
                    <a:pt x="686" y="1143"/>
                    <a:pt x="1372" y="2286"/>
                    <a:pt x="2057" y="3200"/>
                  </a:cubicBezTo>
                  <a:cubicBezTo>
                    <a:pt x="1372" y="2286"/>
                    <a:pt x="686" y="1143"/>
                    <a:pt x="0" y="0"/>
                  </a:cubicBezTo>
                  <a:close/>
                </a:path>
              </a:pathLst>
            </a:custGeom>
            <a:solidFill>
              <a:srgbClr val="FFFFFF"/>
            </a:solidFill>
            <a:ln w="2286" cap="flat">
              <a:noFill/>
              <a:prstDash val="solid"/>
              <a:miter/>
            </a:ln>
          </p:spPr>
          <p:txBody>
            <a:bodyPr rtlCol="0" anchor="ctr"/>
            <a:lstStyle/>
            <a:p>
              <a:endParaRPr lang="en-US"/>
            </a:p>
          </p:txBody>
        </p:sp>
        <p:sp>
          <p:nvSpPr>
            <p:cNvPr id="54" name="Freeform 49">
              <a:extLst>
                <a:ext uri="{FF2B5EF4-FFF2-40B4-BE49-F238E27FC236}">
                  <a16:creationId xmlns:a16="http://schemas.microsoft.com/office/drawing/2014/main" id="{B2157563-B9EE-8FC5-DAEF-01E2488ECF40}"/>
                </a:ext>
              </a:extLst>
            </p:cNvPr>
            <p:cNvSpPr/>
            <p:nvPr/>
          </p:nvSpPr>
          <p:spPr>
            <a:xfrm>
              <a:off x="3591001" y="1038529"/>
              <a:ext cx="2286" cy="3657"/>
            </a:xfrm>
            <a:custGeom>
              <a:avLst/>
              <a:gdLst>
                <a:gd name="connsiteX0" fmla="*/ 0 w 2286"/>
                <a:gd name="connsiteY0" fmla="*/ 0 h 3657"/>
                <a:gd name="connsiteX1" fmla="*/ 2286 w 2286"/>
                <a:gd name="connsiteY1" fmla="*/ 3658 h 3657"/>
                <a:gd name="connsiteX2" fmla="*/ 0 w 2286"/>
                <a:gd name="connsiteY2" fmla="*/ 0 h 3657"/>
              </a:gdLst>
              <a:ahLst/>
              <a:cxnLst>
                <a:cxn ang="0">
                  <a:pos x="connsiteX0" y="connsiteY0"/>
                </a:cxn>
                <a:cxn ang="0">
                  <a:pos x="connsiteX1" y="connsiteY1"/>
                </a:cxn>
                <a:cxn ang="0">
                  <a:pos x="connsiteX2" y="connsiteY2"/>
                </a:cxn>
              </a:cxnLst>
              <a:rect l="l" t="t" r="r" b="b"/>
              <a:pathLst>
                <a:path w="2286" h="3657">
                  <a:moveTo>
                    <a:pt x="0" y="0"/>
                  </a:moveTo>
                  <a:cubicBezTo>
                    <a:pt x="914" y="1372"/>
                    <a:pt x="1600" y="2515"/>
                    <a:pt x="2286" y="3658"/>
                  </a:cubicBezTo>
                  <a:cubicBezTo>
                    <a:pt x="1600" y="2515"/>
                    <a:pt x="686" y="1372"/>
                    <a:pt x="0" y="0"/>
                  </a:cubicBezTo>
                  <a:close/>
                </a:path>
              </a:pathLst>
            </a:custGeom>
            <a:solidFill>
              <a:srgbClr val="FFFFFF"/>
            </a:solidFill>
            <a:ln w="2286" cap="flat">
              <a:noFill/>
              <a:prstDash val="solid"/>
              <a:miter/>
            </a:ln>
          </p:spPr>
          <p:txBody>
            <a:bodyPr rtlCol="0" anchor="ctr"/>
            <a:lstStyle/>
            <a:p>
              <a:endParaRPr lang="en-US"/>
            </a:p>
          </p:txBody>
        </p:sp>
        <p:sp>
          <p:nvSpPr>
            <p:cNvPr id="55" name="Freeform 50">
              <a:extLst>
                <a:ext uri="{FF2B5EF4-FFF2-40B4-BE49-F238E27FC236}">
                  <a16:creationId xmlns:a16="http://schemas.microsoft.com/office/drawing/2014/main" id="{BC617992-82E4-F80F-ABF6-5AB30D64A029}"/>
                </a:ext>
              </a:extLst>
            </p:cNvPr>
            <p:cNvSpPr/>
            <p:nvPr/>
          </p:nvSpPr>
          <p:spPr>
            <a:xfrm>
              <a:off x="3527907" y="941146"/>
              <a:ext cx="3200" cy="5029"/>
            </a:xfrm>
            <a:custGeom>
              <a:avLst/>
              <a:gdLst>
                <a:gd name="connsiteX0" fmla="*/ 0 w 3200"/>
                <a:gd name="connsiteY0" fmla="*/ 0 h 5029"/>
                <a:gd name="connsiteX1" fmla="*/ 3200 w 3200"/>
                <a:gd name="connsiteY1" fmla="*/ 5029 h 5029"/>
                <a:gd name="connsiteX2" fmla="*/ 0 w 3200"/>
                <a:gd name="connsiteY2" fmla="*/ 0 h 5029"/>
              </a:gdLst>
              <a:ahLst/>
              <a:cxnLst>
                <a:cxn ang="0">
                  <a:pos x="connsiteX0" y="connsiteY0"/>
                </a:cxn>
                <a:cxn ang="0">
                  <a:pos x="connsiteX1" y="connsiteY1"/>
                </a:cxn>
                <a:cxn ang="0">
                  <a:pos x="connsiteX2" y="connsiteY2"/>
                </a:cxn>
              </a:cxnLst>
              <a:rect l="l" t="t" r="r" b="b"/>
              <a:pathLst>
                <a:path w="3200" h="5029">
                  <a:moveTo>
                    <a:pt x="0" y="0"/>
                  </a:moveTo>
                  <a:cubicBezTo>
                    <a:pt x="1143" y="1600"/>
                    <a:pt x="2286" y="3429"/>
                    <a:pt x="3200" y="5029"/>
                  </a:cubicBezTo>
                  <a:cubicBezTo>
                    <a:pt x="2057" y="3429"/>
                    <a:pt x="914" y="1600"/>
                    <a:pt x="0" y="0"/>
                  </a:cubicBezTo>
                  <a:close/>
                </a:path>
              </a:pathLst>
            </a:custGeom>
            <a:solidFill>
              <a:srgbClr val="FFFFFF"/>
            </a:solidFill>
            <a:ln w="2286" cap="flat">
              <a:noFill/>
              <a:prstDash val="solid"/>
              <a:miter/>
            </a:ln>
          </p:spPr>
          <p:txBody>
            <a:bodyPr rtlCol="0" anchor="ctr"/>
            <a:lstStyle/>
            <a:p>
              <a:endParaRPr lang="en-US"/>
            </a:p>
          </p:txBody>
        </p:sp>
        <p:sp>
          <p:nvSpPr>
            <p:cNvPr id="56" name="Freeform 51">
              <a:extLst>
                <a:ext uri="{FF2B5EF4-FFF2-40B4-BE49-F238E27FC236}">
                  <a16:creationId xmlns:a16="http://schemas.microsoft.com/office/drawing/2014/main" id="{057E16BE-F727-8D16-C19B-DA680520A32F}"/>
                </a:ext>
              </a:extLst>
            </p:cNvPr>
            <p:cNvSpPr/>
            <p:nvPr/>
          </p:nvSpPr>
          <p:spPr>
            <a:xfrm>
              <a:off x="3424195" y="1196949"/>
              <a:ext cx="120000" cy="1009497"/>
            </a:xfrm>
            <a:custGeom>
              <a:avLst/>
              <a:gdLst>
                <a:gd name="connsiteX0" fmla="*/ 28045 w 120000"/>
                <a:gd name="connsiteY0" fmla="*/ 123673 h 1009497"/>
                <a:gd name="connsiteX1" fmla="*/ 20044 w 120000"/>
                <a:gd name="connsiteY1" fmla="*/ 21260 h 1009497"/>
                <a:gd name="connsiteX2" fmla="*/ 16615 w 120000"/>
                <a:gd name="connsiteY2" fmla="*/ 0 h 1009497"/>
                <a:gd name="connsiteX3" fmla="*/ 1528 w 120000"/>
                <a:gd name="connsiteY3" fmla="*/ 28804 h 1009497"/>
                <a:gd name="connsiteX4" fmla="*/ 10443 w 120000"/>
                <a:gd name="connsiteY4" fmla="*/ 122758 h 1009497"/>
                <a:gd name="connsiteX5" fmla="*/ 41533 w 120000"/>
                <a:gd name="connsiteY5" fmla="*/ 390220 h 1009497"/>
                <a:gd name="connsiteX6" fmla="*/ 73308 w 120000"/>
                <a:gd name="connsiteY6" fmla="*/ 705231 h 1009497"/>
                <a:gd name="connsiteX7" fmla="*/ 94339 w 120000"/>
                <a:gd name="connsiteY7" fmla="*/ 923773 h 1009497"/>
                <a:gd name="connsiteX8" fmla="*/ 104626 w 120000"/>
                <a:gd name="connsiteY8" fmla="*/ 1009498 h 1009497"/>
                <a:gd name="connsiteX9" fmla="*/ 119942 w 120000"/>
                <a:gd name="connsiteY9" fmla="*/ 866394 h 1009497"/>
                <a:gd name="connsiteX10" fmla="*/ 28045 w 120000"/>
                <a:gd name="connsiteY10" fmla="*/ 123673 h 100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000" h="1009497">
                  <a:moveTo>
                    <a:pt x="28045" y="123673"/>
                  </a:moveTo>
                  <a:cubicBezTo>
                    <a:pt x="23930" y="89611"/>
                    <a:pt x="20959" y="55550"/>
                    <a:pt x="20044" y="21260"/>
                  </a:cubicBezTo>
                  <a:cubicBezTo>
                    <a:pt x="19816" y="14173"/>
                    <a:pt x="18673" y="6858"/>
                    <a:pt x="16615" y="0"/>
                  </a:cubicBezTo>
                  <a:cubicBezTo>
                    <a:pt x="-1216" y="4801"/>
                    <a:pt x="-1673" y="6629"/>
                    <a:pt x="1528" y="28804"/>
                  </a:cubicBezTo>
                  <a:cubicBezTo>
                    <a:pt x="6100" y="59893"/>
                    <a:pt x="7700" y="91440"/>
                    <a:pt x="10443" y="122758"/>
                  </a:cubicBezTo>
                  <a:cubicBezTo>
                    <a:pt x="17987" y="212369"/>
                    <a:pt x="30560" y="301295"/>
                    <a:pt x="41533" y="390220"/>
                  </a:cubicBezTo>
                  <a:cubicBezTo>
                    <a:pt x="54563" y="495148"/>
                    <a:pt x="62564" y="600304"/>
                    <a:pt x="73308" y="705231"/>
                  </a:cubicBezTo>
                  <a:cubicBezTo>
                    <a:pt x="80623" y="777926"/>
                    <a:pt x="87024" y="850849"/>
                    <a:pt x="94339" y="923773"/>
                  </a:cubicBezTo>
                  <a:cubicBezTo>
                    <a:pt x="97082" y="952348"/>
                    <a:pt x="102340" y="980694"/>
                    <a:pt x="104626" y="1009498"/>
                  </a:cubicBezTo>
                  <a:cubicBezTo>
                    <a:pt x="113313" y="962177"/>
                    <a:pt x="117885" y="913943"/>
                    <a:pt x="119942" y="866394"/>
                  </a:cubicBezTo>
                  <a:cubicBezTo>
                    <a:pt x="122457" y="800100"/>
                    <a:pt x="42218" y="224028"/>
                    <a:pt x="28045" y="123673"/>
                  </a:cubicBezTo>
                  <a:close/>
                </a:path>
              </a:pathLst>
            </a:custGeom>
            <a:solidFill>
              <a:srgbClr val="FFFFFF"/>
            </a:solidFill>
            <a:ln w="2286" cap="flat">
              <a:noFill/>
              <a:prstDash val="solid"/>
              <a:miter/>
            </a:ln>
          </p:spPr>
          <p:txBody>
            <a:bodyPr rtlCol="0" anchor="ctr"/>
            <a:lstStyle/>
            <a:p>
              <a:endParaRPr lang="en-US"/>
            </a:p>
          </p:txBody>
        </p:sp>
        <p:sp>
          <p:nvSpPr>
            <p:cNvPr id="57" name="Freeform 52">
              <a:extLst>
                <a:ext uri="{FF2B5EF4-FFF2-40B4-BE49-F238E27FC236}">
                  <a16:creationId xmlns:a16="http://schemas.microsoft.com/office/drawing/2014/main" id="{D6947714-A98F-0EBB-7298-114741357FC2}"/>
                </a:ext>
              </a:extLst>
            </p:cNvPr>
            <p:cNvSpPr/>
            <p:nvPr/>
          </p:nvSpPr>
          <p:spPr>
            <a:xfrm>
              <a:off x="3440811" y="1196263"/>
              <a:ext cx="2514" cy="685"/>
            </a:xfrm>
            <a:custGeom>
              <a:avLst/>
              <a:gdLst>
                <a:gd name="connsiteX0" fmla="*/ 0 w 2514"/>
                <a:gd name="connsiteY0" fmla="*/ 686 h 685"/>
                <a:gd name="connsiteX1" fmla="*/ 2515 w 2514"/>
                <a:gd name="connsiteY1" fmla="*/ 0 h 685"/>
                <a:gd name="connsiteX2" fmla="*/ 0 w 2514"/>
                <a:gd name="connsiteY2" fmla="*/ 686 h 685"/>
              </a:gdLst>
              <a:ahLst/>
              <a:cxnLst>
                <a:cxn ang="0">
                  <a:pos x="connsiteX0" y="connsiteY0"/>
                </a:cxn>
                <a:cxn ang="0">
                  <a:pos x="connsiteX1" y="connsiteY1"/>
                </a:cxn>
                <a:cxn ang="0">
                  <a:pos x="connsiteX2" y="connsiteY2"/>
                </a:cxn>
              </a:cxnLst>
              <a:rect l="l" t="t" r="r" b="b"/>
              <a:pathLst>
                <a:path w="2514" h="685">
                  <a:moveTo>
                    <a:pt x="0" y="686"/>
                  </a:moveTo>
                  <a:cubicBezTo>
                    <a:pt x="686" y="457"/>
                    <a:pt x="1600" y="229"/>
                    <a:pt x="2515" y="0"/>
                  </a:cubicBezTo>
                  <a:cubicBezTo>
                    <a:pt x="1600" y="457"/>
                    <a:pt x="914" y="457"/>
                    <a:pt x="0" y="686"/>
                  </a:cubicBezTo>
                  <a:close/>
                </a:path>
              </a:pathLst>
            </a:custGeom>
            <a:solidFill>
              <a:srgbClr val="FFFFFF"/>
            </a:solidFill>
            <a:ln w="2286" cap="flat">
              <a:noFill/>
              <a:prstDash val="solid"/>
              <a:miter/>
            </a:ln>
          </p:spPr>
          <p:txBody>
            <a:bodyPr rtlCol="0" anchor="ctr"/>
            <a:lstStyle/>
            <a:p>
              <a:endParaRPr lang="en-US"/>
            </a:p>
          </p:txBody>
        </p:sp>
        <p:sp>
          <p:nvSpPr>
            <p:cNvPr id="58" name="Freeform 53">
              <a:extLst>
                <a:ext uri="{FF2B5EF4-FFF2-40B4-BE49-F238E27FC236}">
                  <a16:creationId xmlns:a16="http://schemas.microsoft.com/office/drawing/2014/main" id="{38074EF5-A8FB-B199-9FDD-C04119E7ADFD}"/>
                </a:ext>
              </a:extLst>
            </p:cNvPr>
            <p:cNvSpPr/>
            <p:nvPr/>
          </p:nvSpPr>
          <p:spPr>
            <a:xfrm>
              <a:off x="3529279" y="2235479"/>
              <a:ext cx="2286" cy="2743"/>
            </a:xfrm>
            <a:custGeom>
              <a:avLst/>
              <a:gdLst>
                <a:gd name="connsiteX0" fmla="*/ 0 w 2286"/>
                <a:gd name="connsiteY0" fmla="*/ 2743 h 2743"/>
                <a:gd name="connsiteX1" fmla="*/ 0 w 2286"/>
                <a:gd name="connsiteY1" fmla="*/ 0 h 2743"/>
                <a:gd name="connsiteX2" fmla="*/ 0 w 2286"/>
                <a:gd name="connsiteY2" fmla="*/ 2743 h 2743"/>
              </a:gdLst>
              <a:ahLst/>
              <a:cxnLst>
                <a:cxn ang="0">
                  <a:pos x="connsiteX0" y="connsiteY0"/>
                </a:cxn>
                <a:cxn ang="0">
                  <a:pos x="connsiteX1" y="connsiteY1"/>
                </a:cxn>
                <a:cxn ang="0">
                  <a:pos x="connsiteX2" y="connsiteY2"/>
                </a:cxn>
              </a:cxnLst>
              <a:rect l="l" t="t" r="r" b="b"/>
              <a:pathLst>
                <a:path w="2286" h="2743">
                  <a:moveTo>
                    <a:pt x="0" y="2743"/>
                  </a:moveTo>
                  <a:cubicBezTo>
                    <a:pt x="0" y="1829"/>
                    <a:pt x="0" y="914"/>
                    <a:pt x="0" y="0"/>
                  </a:cubicBezTo>
                  <a:cubicBezTo>
                    <a:pt x="0" y="914"/>
                    <a:pt x="0" y="1829"/>
                    <a:pt x="0" y="2743"/>
                  </a:cubicBezTo>
                  <a:close/>
                </a:path>
              </a:pathLst>
            </a:custGeom>
            <a:solidFill>
              <a:srgbClr val="FFFFFF"/>
            </a:solidFill>
            <a:ln w="2286" cap="flat">
              <a:noFill/>
              <a:prstDash val="solid"/>
              <a:miter/>
            </a:ln>
          </p:spPr>
          <p:txBody>
            <a:bodyPr rtlCol="0" anchor="ctr"/>
            <a:lstStyle/>
            <a:p>
              <a:endParaRPr lang="en-US"/>
            </a:p>
          </p:txBody>
        </p:sp>
        <p:sp>
          <p:nvSpPr>
            <p:cNvPr id="59" name="Freeform 54">
              <a:extLst>
                <a:ext uri="{FF2B5EF4-FFF2-40B4-BE49-F238E27FC236}">
                  <a16:creationId xmlns:a16="http://schemas.microsoft.com/office/drawing/2014/main" id="{425DD581-49C5-9005-0827-D9AA616992B0}"/>
                </a:ext>
              </a:extLst>
            </p:cNvPr>
            <p:cNvSpPr/>
            <p:nvPr/>
          </p:nvSpPr>
          <p:spPr>
            <a:xfrm>
              <a:off x="3529279" y="2216734"/>
              <a:ext cx="2286" cy="685"/>
            </a:xfrm>
            <a:custGeom>
              <a:avLst/>
              <a:gdLst>
                <a:gd name="connsiteX0" fmla="*/ 0 w 2286"/>
                <a:gd name="connsiteY0" fmla="*/ 686 h 685"/>
                <a:gd name="connsiteX1" fmla="*/ 0 w 2286"/>
                <a:gd name="connsiteY1" fmla="*/ 0 h 685"/>
                <a:gd name="connsiteX2" fmla="*/ 0 w 2286"/>
                <a:gd name="connsiteY2" fmla="*/ 686 h 685"/>
              </a:gdLst>
              <a:ahLst/>
              <a:cxnLst>
                <a:cxn ang="0">
                  <a:pos x="connsiteX0" y="connsiteY0"/>
                </a:cxn>
                <a:cxn ang="0">
                  <a:pos x="connsiteX1" y="connsiteY1"/>
                </a:cxn>
                <a:cxn ang="0">
                  <a:pos x="connsiteX2" y="connsiteY2"/>
                </a:cxn>
              </a:cxnLst>
              <a:rect l="l" t="t" r="r" b="b"/>
              <a:pathLst>
                <a:path w="2286" h="685">
                  <a:moveTo>
                    <a:pt x="0" y="686"/>
                  </a:moveTo>
                  <a:cubicBezTo>
                    <a:pt x="0" y="457"/>
                    <a:pt x="0" y="229"/>
                    <a:pt x="0" y="0"/>
                  </a:cubicBezTo>
                  <a:cubicBezTo>
                    <a:pt x="0" y="229"/>
                    <a:pt x="0" y="457"/>
                    <a:pt x="0" y="686"/>
                  </a:cubicBezTo>
                  <a:close/>
                </a:path>
              </a:pathLst>
            </a:custGeom>
            <a:solidFill>
              <a:srgbClr val="FFFFFF"/>
            </a:solidFill>
            <a:ln w="2286" cap="flat">
              <a:noFill/>
              <a:prstDash val="solid"/>
              <a:miter/>
            </a:ln>
          </p:spPr>
          <p:txBody>
            <a:bodyPr rtlCol="0" anchor="ctr"/>
            <a:lstStyle/>
            <a:p>
              <a:endParaRPr lang="en-US"/>
            </a:p>
          </p:txBody>
        </p:sp>
        <p:sp>
          <p:nvSpPr>
            <p:cNvPr id="60" name="Freeform 55">
              <a:extLst>
                <a:ext uri="{FF2B5EF4-FFF2-40B4-BE49-F238E27FC236}">
                  <a16:creationId xmlns:a16="http://schemas.microsoft.com/office/drawing/2014/main" id="{141197B3-3B9E-2115-E63D-F998DC8F001F}"/>
                </a:ext>
              </a:extLst>
            </p:cNvPr>
            <p:cNvSpPr/>
            <p:nvPr/>
          </p:nvSpPr>
          <p:spPr>
            <a:xfrm>
              <a:off x="3529507" y="2225878"/>
              <a:ext cx="2286" cy="2514"/>
            </a:xfrm>
            <a:custGeom>
              <a:avLst/>
              <a:gdLst>
                <a:gd name="connsiteX0" fmla="*/ 0 w 2286"/>
                <a:gd name="connsiteY0" fmla="*/ 0 h 2514"/>
                <a:gd name="connsiteX1" fmla="*/ 0 w 2286"/>
                <a:gd name="connsiteY1" fmla="*/ 2515 h 2514"/>
                <a:gd name="connsiteX2" fmla="*/ 0 w 2286"/>
                <a:gd name="connsiteY2" fmla="*/ 0 h 2514"/>
              </a:gdLst>
              <a:ahLst/>
              <a:cxnLst>
                <a:cxn ang="0">
                  <a:pos x="connsiteX0" y="connsiteY0"/>
                </a:cxn>
                <a:cxn ang="0">
                  <a:pos x="connsiteX1" y="connsiteY1"/>
                </a:cxn>
                <a:cxn ang="0">
                  <a:pos x="connsiteX2" y="connsiteY2"/>
                </a:cxn>
              </a:cxnLst>
              <a:rect l="l" t="t" r="r" b="b"/>
              <a:pathLst>
                <a:path w="2286" h="2514">
                  <a:moveTo>
                    <a:pt x="0" y="0"/>
                  </a:moveTo>
                  <a:cubicBezTo>
                    <a:pt x="0" y="914"/>
                    <a:pt x="0" y="1600"/>
                    <a:pt x="0" y="2515"/>
                  </a:cubicBezTo>
                  <a:cubicBezTo>
                    <a:pt x="0" y="1829"/>
                    <a:pt x="0" y="914"/>
                    <a:pt x="0" y="0"/>
                  </a:cubicBezTo>
                  <a:close/>
                </a:path>
              </a:pathLst>
            </a:custGeom>
            <a:solidFill>
              <a:srgbClr val="FFFFFF"/>
            </a:solidFill>
            <a:ln w="2286" cap="flat">
              <a:noFill/>
              <a:prstDash val="solid"/>
              <a:miter/>
            </a:ln>
          </p:spPr>
          <p:txBody>
            <a:bodyPr rtlCol="0" anchor="ctr"/>
            <a:lstStyle/>
            <a:p>
              <a:endParaRPr lang="en-US"/>
            </a:p>
          </p:txBody>
        </p:sp>
        <p:sp>
          <p:nvSpPr>
            <p:cNvPr id="61" name="Freeform 56">
              <a:extLst>
                <a:ext uri="{FF2B5EF4-FFF2-40B4-BE49-F238E27FC236}">
                  <a16:creationId xmlns:a16="http://schemas.microsoft.com/office/drawing/2014/main" id="{1D37B0CB-1B01-4146-3A7A-3E594ED2B142}"/>
                </a:ext>
              </a:extLst>
            </p:cNvPr>
            <p:cNvSpPr/>
            <p:nvPr/>
          </p:nvSpPr>
          <p:spPr>
            <a:xfrm>
              <a:off x="3443325" y="1195578"/>
              <a:ext cx="2743" cy="685"/>
            </a:xfrm>
            <a:custGeom>
              <a:avLst/>
              <a:gdLst>
                <a:gd name="connsiteX0" fmla="*/ 0 w 2743"/>
                <a:gd name="connsiteY0" fmla="*/ 686 h 685"/>
                <a:gd name="connsiteX1" fmla="*/ 2743 w 2743"/>
                <a:gd name="connsiteY1" fmla="*/ 0 h 685"/>
                <a:gd name="connsiteX2" fmla="*/ 0 w 2743"/>
                <a:gd name="connsiteY2" fmla="*/ 686 h 685"/>
              </a:gdLst>
              <a:ahLst/>
              <a:cxnLst>
                <a:cxn ang="0">
                  <a:pos x="connsiteX0" y="connsiteY0"/>
                </a:cxn>
                <a:cxn ang="0">
                  <a:pos x="connsiteX1" y="connsiteY1"/>
                </a:cxn>
                <a:cxn ang="0">
                  <a:pos x="connsiteX2" y="connsiteY2"/>
                </a:cxn>
              </a:cxnLst>
              <a:rect l="l" t="t" r="r" b="b"/>
              <a:pathLst>
                <a:path w="2743" h="685">
                  <a:moveTo>
                    <a:pt x="0" y="686"/>
                  </a:moveTo>
                  <a:cubicBezTo>
                    <a:pt x="914" y="457"/>
                    <a:pt x="1829" y="229"/>
                    <a:pt x="2743" y="0"/>
                  </a:cubicBezTo>
                  <a:cubicBezTo>
                    <a:pt x="1829" y="229"/>
                    <a:pt x="914" y="457"/>
                    <a:pt x="0" y="686"/>
                  </a:cubicBezTo>
                  <a:close/>
                </a:path>
              </a:pathLst>
            </a:custGeom>
            <a:solidFill>
              <a:srgbClr val="FFFFFF"/>
            </a:solidFill>
            <a:ln w="2286" cap="flat">
              <a:noFill/>
              <a:prstDash val="solid"/>
              <a:miter/>
            </a:ln>
          </p:spPr>
          <p:txBody>
            <a:bodyPr rtlCol="0" anchor="ctr"/>
            <a:lstStyle/>
            <a:p>
              <a:endParaRPr lang="en-US"/>
            </a:p>
          </p:txBody>
        </p:sp>
        <p:sp>
          <p:nvSpPr>
            <p:cNvPr id="62" name="Freeform 57">
              <a:extLst>
                <a:ext uri="{FF2B5EF4-FFF2-40B4-BE49-F238E27FC236}">
                  <a16:creationId xmlns:a16="http://schemas.microsoft.com/office/drawing/2014/main" id="{A4B28482-3166-8AA3-0416-ED841E9E1DAF}"/>
                </a:ext>
              </a:extLst>
            </p:cNvPr>
            <p:cNvSpPr/>
            <p:nvPr/>
          </p:nvSpPr>
          <p:spPr>
            <a:xfrm>
              <a:off x="2675521" y="1294247"/>
              <a:ext cx="211198" cy="223854"/>
            </a:xfrm>
            <a:custGeom>
              <a:avLst/>
              <a:gdLst>
                <a:gd name="connsiteX0" fmla="*/ 114008 w 211198"/>
                <a:gd name="connsiteY0" fmla="*/ 223656 h 223854"/>
                <a:gd name="connsiteX1" fmla="*/ 157900 w 211198"/>
                <a:gd name="connsiteY1" fmla="*/ 213369 h 223854"/>
                <a:gd name="connsiteX2" fmla="*/ 211163 w 211198"/>
                <a:gd name="connsiteY2" fmla="*/ 113014 h 223854"/>
                <a:gd name="connsiteX3" fmla="*/ 58687 w 211198"/>
                <a:gd name="connsiteY3" fmla="*/ 6029 h 223854"/>
                <a:gd name="connsiteX4" fmla="*/ 2452 w 211198"/>
                <a:gd name="connsiteY4" fmla="*/ 90383 h 223854"/>
                <a:gd name="connsiteX5" fmla="*/ 114008 w 211198"/>
                <a:gd name="connsiteY5" fmla="*/ 223656 h 2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198" h="223854">
                  <a:moveTo>
                    <a:pt x="114008" y="223656"/>
                  </a:moveTo>
                  <a:cubicBezTo>
                    <a:pt x="128639" y="224571"/>
                    <a:pt x="143726" y="222513"/>
                    <a:pt x="157900" y="213369"/>
                  </a:cubicBezTo>
                  <a:cubicBezTo>
                    <a:pt x="194933" y="189824"/>
                    <a:pt x="212078" y="156219"/>
                    <a:pt x="211163" y="113014"/>
                  </a:cubicBezTo>
                  <a:cubicBezTo>
                    <a:pt x="210020" y="66380"/>
                    <a:pt x="176645" y="-24146"/>
                    <a:pt x="58687" y="6029"/>
                  </a:cubicBezTo>
                  <a:cubicBezTo>
                    <a:pt x="24169" y="23860"/>
                    <a:pt x="10453" y="54264"/>
                    <a:pt x="2452" y="90383"/>
                  </a:cubicBezTo>
                  <a:cubicBezTo>
                    <a:pt x="-13779" y="163306"/>
                    <a:pt x="53658" y="225942"/>
                    <a:pt x="114008" y="223656"/>
                  </a:cubicBezTo>
                  <a:close/>
                </a:path>
              </a:pathLst>
            </a:custGeom>
            <a:solidFill>
              <a:srgbClr val="FFFFFF"/>
            </a:solidFill>
            <a:ln w="2286" cap="flat">
              <a:noFill/>
              <a:prstDash val="solid"/>
              <a:miter/>
            </a:ln>
          </p:spPr>
          <p:txBody>
            <a:bodyPr rtlCol="0" anchor="ctr"/>
            <a:lstStyle/>
            <a:p>
              <a:endParaRPr lang="en-US"/>
            </a:p>
          </p:txBody>
        </p:sp>
        <p:sp>
          <p:nvSpPr>
            <p:cNvPr id="63" name="Freeform 58">
              <a:extLst>
                <a:ext uri="{FF2B5EF4-FFF2-40B4-BE49-F238E27FC236}">
                  <a16:creationId xmlns:a16="http://schemas.microsoft.com/office/drawing/2014/main" id="{9E01322A-6E7F-C67A-5C65-58E74E1C3EA7}"/>
                </a:ext>
              </a:extLst>
            </p:cNvPr>
            <p:cNvSpPr/>
            <p:nvPr/>
          </p:nvSpPr>
          <p:spPr>
            <a:xfrm>
              <a:off x="2505461" y="1337570"/>
              <a:ext cx="561039" cy="871489"/>
            </a:xfrm>
            <a:custGeom>
              <a:avLst/>
              <a:gdLst>
                <a:gd name="connsiteX0" fmla="*/ 85186 w 561039"/>
                <a:gd name="connsiteY0" fmla="*/ 510661 h 871489"/>
                <a:gd name="connsiteX1" fmla="*/ 131592 w 561039"/>
                <a:gd name="connsiteY1" fmla="*/ 525062 h 871489"/>
                <a:gd name="connsiteX2" fmla="*/ 143936 w 561039"/>
                <a:gd name="connsiteY2" fmla="*/ 501745 h 871489"/>
                <a:gd name="connsiteX3" fmla="*/ 128163 w 561039"/>
                <a:gd name="connsiteY3" fmla="*/ 482543 h 871489"/>
                <a:gd name="connsiteX4" fmla="*/ 90672 w 561039"/>
                <a:gd name="connsiteY4" fmla="*/ 437966 h 871489"/>
                <a:gd name="connsiteX5" fmla="*/ 97530 w 561039"/>
                <a:gd name="connsiteY5" fmla="*/ 377844 h 871489"/>
                <a:gd name="connsiteX6" fmla="*/ 143250 w 561039"/>
                <a:gd name="connsiteY6" fmla="*/ 341725 h 871489"/>
                <a:gd name="connsiteX7" fmla="*/ 182798 w 561039"/>
                <a:gd name="connsiteY7" fmla="*/ 362299 h 871489"/>
                <a:gd name="connsiteX8" fmla="*/ 181427 w 561039"/>
                <a:gd name="connsiteY8" fmla="*/ 384473 h 871489"/>
                <a:gd name="connsiteX9" fmla="*/ 158338 w 561039"/>
                <a:gd name="connsiteY9" fmla="*/ 545636 h 871489"/>
                <a:gd name="connsiteX10" fmla="*/ 147137 w 561039"/>
                <a:gd name="connsiteY10" fmla="*/ 697427 h 871489"/>
                <a:gd name="connsiteX11" fmla="*/ 152166 w 561039"/>
                <a:gd name="connsiteY11" fmla="*/ 712057 h 871489"/>
                <a:gd name="connsiteX12" fmla="*/ 167025 w 561039"/>
                <a:gd name="connsiteY12" fmla="*/ 706799 h 871489"/>
                <a:gd name="connsiteX13" fmla="*/ 215031 w 561039"/>
                <a:gd name="connsiteY13" fmla="*/ 669080 h 871489"/>
                <a:gd name="connsiteX14" fmla="*/ 236748 w 561039"/>
                <a:gd name="connsiteY14" fmla="*/ 626789 h 871489"/>
                <a:gd name="connsiteX15" fmla="*/ 239262 w 561039"/>
                <a:gd name="connsiteY15" fmla="*/ 599357 h 871489"/>
                <a:gd name="connsiteX16" fmla="*/ 262808 w 561039"/>
                <a:gd name="connsiteY16" fmla="*/ 584270 h 871489"/>
                <a:gd name="connsiteX17" fmla="*/ 279039 w 561039"/>
                <a:gd name="connsiteY17" fmla="*/ 604158 h 871489"/>
                <a:gd name="connsiteX18" fmla="*/ 264866 w 561039"/>
                <a:gd name="connsiteY18" fmla="*/ 647592 h 871489"/>
                <a:gd name="connsiteX19" fmla="*/ 154680 w 561039"/>
                <a:gd name="connsiteY19" fmla="*/ 735603 h 871489"/>
                <a:gd name="connsiteX20" fmla="*/ 90444 w 561039"/>
                <a:gd name="connsiteY20" fmla="*/ 774236 h 871489"/>
                <a:gd name="connsiteX21" fmla="*/ 66212 w 561039"/>
                <a:gd name="connsiteY21" fmla="*/ 852189 h 871489"/>
                <a:gd name="connsiteX22" fmla="*/ 104617 w 561039"/>
                <a:gd name="connsiteY22" fmla="*/ 864991 h 871489"/>
                <a:gd name="connsiteX23" fmla="*/ 143936 w 561039"/>
                <a:gd name="connsiteY23" fmla="*/ 838702 h 871489"/>
                <a:gd name="connsiteX24" fmla="*/ 233090 w 561039"/>
                <a:gd name="connsiteY24" fmla="*/ 777437 h 871489"/>
                <a:gd name="connsiteX25" fmla="*/ 326359 w 561039"/>
                <a:gd name="connsiteY25" fmla="*/ 708400 h 871489"/>
                <a:gd name="connsiteX26" fmla="*/ 350591 w 561039"/>
                <a:gd name="connsiteY26" fmla="*/ 656965 h 871489"/>
                <a:gd name="connsiteX27" fmla="*/ 366593 w 561039"/>
                <a:gd name="connsiteY27" fmla="*/ 440938 h 871489"/>
                <a:gd name="connsiteX28" fmla="*/ 372536 w 561039"/>
                <a:gd name="connsiteY28" fmla="*/ 330067 h 871489"/>
                <a:gd name="connsiteX29" fmla="*/ 387395 w 561039"/>
                <a:gd name="connsiteY29" fmla="*/ 298977 h 871489"/>
                <a:gd name="connsiteX30" fmla="*/ 455518 w 561039"/>
                <a:gd name="connsiteY30" fmla="*/ 238627 h 871489"/>
                <a:gd name="connsiteX31" fmla="*/ 551530 w 561039"/>
                <a:gd name="connsiteY31" fmla="*/ 58718 h 871489"/>
                <a:gd name="connsiteX32" fmla="*/ 557016 w 561039"/>
                <a:gd name="connsiteY32" fmla="*/ 10712 h 871489"/>
                <a:gd name="connsiteX33" fmla="*/ 523184 w 561039"/>
                <a:gd name="connsiteY33" fmla="*/ 7283 h 871489"/>
                <a:gd name="connsiteX34" fmla="*/ 499638 w 561039"/>
                <a:gd name="connsiteY34" fmla="*/ 44774 h 871489"/>
                <a:gd name="connsiteX35" fmla="*/ 425800 w 561039"/>
                <a:gd name="connsiteY35" fmla="*/ 167761 h 871489"/>
                <a:gd name="connsiteX36" fmla="*/ 362706 w 561039"/>
                <a:gd name="connsiteY36" fmla="*/ 198622 h 871489"/>
                <a:gd name="connsiteX37" fmla="*/ 311043 w 561039"/>
                <a:gd name="connsiteY37" fmla="*/ 199765 h 871489"/>
                <a:gd name="connsiteX38" fmla="*/ 244977 w 561039"/>
                <a:gd name="connsiteY38" fmla="*/ 203422 h 871489"/>
                <a:gd name="connsiteX39" fmla="*/ 225546 w 561039"/>
                <a:gd name="connsiteY39" fmla="*/ 203422 h 871489"/>
                <a:gd name="connsiteX40" fmla="*/ 152623 w 561039"/>
                <a:gd name="connsiteY40" fmla="*/ 228797 h 871489"/>
                <a:gd name="connsiteX41" fmla="*/ 63240 w 561039"/>
                <a:gd name="connsiteY41" fmla="*/ 311779 h 871489"/>
                <a:gd name="connsiteX42" fmla="*/ 23693 w 561039"/>
                <a:gd name="connsiteY42" fmla="*/ 354527 h 871489"/>
                <a:gd name="connsiteX43" fmla="*/ 22092 w 561039"/>
                <a:gd name="connsiteY43" fmla="*/ 441166 h 871489"/>
                <a:gd name="connsiteX44" fmla="*/ 85186 w 561039"/>
                <a:gd name="connsiteY44" fmla="*/ 510661 h 87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1039" h="871489">
                  <a:moveTo>
                    <a:pt x="85186" y="510661"/>
                  </a:moveTo>
                  <a:cubicBezTo>
                    <a:pt x="99359" y="520719"/>
                    <a:pt x="113990" y="527577"/>
                    <a:pt x="131592" y="525062"/>
                  </a:cubicBezTo>
                  <a:cubicBezTo>
                    <a:pt x="146222" y="523005"/>
                    <a:pt x="151023" y="514318"/>
                    <a:pt x="143936" y="501745"/>
                  </a:cubicBezTo>
                  <a:cubicBezTo>
                    <a:pt x="139821" y="494659"/>
                    <a:pt x="133421" y="488944"/>
                    <a:pt x="128163" y="482543"/>
                  </a:cubicBezTo>
                  <a:cubicBezTo>
                    <a:pt x="115818" y="467455"/>
                    <a:pt x="100502" y="454882"/>
                    <a:pt x="90672" y="437966"/>
                  </a:cubicBezTo>
                  <a:cubicBezTo>
                    <a:pt x="76728" y="413963"/>
                    <a:pt x="79014" y="398418"/>
                    <a:pt x="97530" y="377844"/>
                  </a:cubicBezTo>
                  <a:cubicBezTo>
                    <a:pt x="110789" y="363214"/>
                    <a:pt x="126563" y="352012"/>
                    <a:pt x="143250" y="341725"/>
                  </a:cubicBezTo>
                  <a:cubicBezTo>
                    <a:pt x="161767" y="330524"/>
                    <a:pt x="181198" y="341039"/>
                    <a:pt x="182798" y="362299"/>
                  </a:cubicBezTo>
                  <a:cubicBezTo>
                    <a:pt x="183255" y="369614"/>
                    <a:pt x="183027" y="377158"/>
                    <a:pt x="181427" y="384473"/>
                  </a:cubicBezTo>
                  <a:cubicBezTo>
                    <a:pt x="170454" y="437737"/>
                    <a:pt x="170911" y="492373"/>
                    <a:pt x="158338" y="545636"/>
                  </a:cubicBezTo>
                  <a:cubicBezTo>
                    <a:pt x="146451" y="595243"/>
                    <a:pt x="154452" y="647135"/>
                    <a:pt x="147137" y="697427"/>
                  </a:cubicBezTo>
                  <a:cubicBezTo>
                    <a:pt x="146451" y="702685"/>
                    <a:pt x="145994" y="709543"/>
                    <a:pt x="152166" y="712057"/>
                  </a:cubicBezTo>
                  <a:cubicBezTo>
                    <a:pt x="157881" y="714343"/>
                    <a:pt x="162910" y="710000"/>
                    <a:pt x="167025" y="706799"/>
                  </a:cubicBezTo>
                  <a:cubicBezTo>
                    <a:pt x="183027" y="694226"/>
                    <a:pt x="198114" y="680053"/>
                    <a:pt x="215031" y="669080"/>
                  </a:cubicBezTo>
                  <a:cubicBezTo>
                    <a:pt x="231033" y="658565"/>
                    <a:pt x="235833" y="644163"/>
                    <a:pt x="236748" y="626789"/>
                  </a:cubicBezTo>
                  <a:cubicBezTo>
                    <a:pt x="237205" y="617645"/>
                    <a:pt x="235605" y="608044"/>
                    <a:pt x="239262" y="599357"/>
                  </a:cubicBezTo>
                  <a:cubicBezTo>
                    <a:pt x="243606" y="589299"/>
                    <a:pt x="250692" y="581984"/>
                    <a:pt x="262808" y="584270"/>
                  </a:cubicBezTo>
                  <a:cubicBezTo>
                    <a:pt x="273324" y="586327"/>
                    <a:pt x="278124" y="593871"/>
                    <a:pt x="279039" y="604158"/>
                  </a:cubicBezTo>
                  <a:cubicBezTo>
                    <a:pt x="280639" y="620617"/>
                    <a:pt x="276524" y="635705"/>
                    <a:pt x="264866" y="647592"/>
                  </a:cubicBezTo>
                  <a:cubicBezTo>
                    <a:pt x="231947" y="681425"/>
                    <a:pt x="196743" y="712743"/>
                    <a:pt x="154680" y="735603"/>
                  </a:cubicBezTo>
                  <a:cubicBezTo>
                    <a:pt x="132735" y="747490"/>
                    <a:pt x="111475" y="760749"/>
                    <a:pt x="90444" y="774236"/>
                  </a:cubicBezTo>
                  <a:cubicBezTo>
                    <a:pt x="63926" y="791381"/>
                    <a:pt x="54554" y="823157"/>
                    <a:pt x="66212" y="852189"/>
                  </a:cubicBezTo>
                  <a:cubicBezTo>
                    <a:pt x="74442" y="872763"/>
                    <a:pt x="85643" y="876649"/>
                    <a:pt x="104617" y="864991"/>
                  </a:cubicBezTo>
                  <a:cubicBezTo>
                    <a:pt x="118104" y="856761"/>
                    <a:pt x="130906" y="847617"/>
                    <a:pt x="143936" y="838702"/>
                  </a:cubicBezTo>
                  <a:cubicBezTo>
                    <a:pt x="173654" y="818128"/>
                    <a:pt x="201772" y="795268"/>
                    <a:pt x="233090" y="777437"/>
                  </a:cubicBezTo>
                  <a:cubicBezTo>
                    <a:pt x="267380" y="758234"/>
                    <a:pt x="298470" y="735832"/>
                    <a:pt x="326359" y="708400"/>
                  </a:cubicBezTo>
                  <a:cubicBezTo>
                    <a:pt x="340989" y="693998"/>
                    <a:pt x="349219" y="677310"/>
                    <a:pt x="350591" y="656965"/>
                  </a:cubicBezTo>
                  <a:cubicBezTo>
                    <a:pt x="355848" y="584956"/>
                    <a:pt x="360649" y="512947"/>
                    <a:pt x="366593" y="440938"/>
                  </a:cubicBezTo>
                  <a:cubicBezTo>
                    <a:pt x="369564" y="403904"/>
                    <a:pt x="372993" y="367100"/>
                    <a:pt x="372536" y="330067"/>
                  </a:cubicBezTo>
                  <a:cubicBezTo>
                    <a:pt x="372308" y="317951"/>
                    <a:pt x="375279" y="306292"/>
                    <a:pt x="387395" y="298977"/>
                  </a:cubicBezTo>
                  <a:cubicBezTo>
                    <a:pt x="414141" y="283204"/>
                    <a:pt x="434715" y="261029"/>
                    <a:pt x="455518" y="238627"/>
                  </a:cubicBezTo>
                  <a:cubicBezTo>
                    <a:pt x="503295" y="186734"/>
                    <a:pt x="527756" y="123184"/>
                    <a:pt x="551530" y="58718"/>
                  </a:cubicBezTo>
                  <a:cubicBezTo>
                    <a:pt x="557702" y="42259"/>
                    <a:pt x="566160" y="26029"/>
                    <a:pt x="557016" y="10712"/>
                  </a:cubicBezTo>
                  <a:cubicBezTo>
                    <a:pt x="549015" y="-2318"/>
                    <a:pt x="533242" y="-3461"/>
                    <a:pt x="523184" y="7283"/>
                  </a:cubicBezTo>
                  <a:cubicBezTo>
                    <a:pt x="512897" y="18028"/>
                    <a:pt x="506267" y="31286"/>
                    <a:pt x="499638" y="44774"/>
                  </a:cubicBezTo>
                  <a:cubicBezTo>
                    <a:pt x="478835" y="87979"/>
                    <a:pt x="461233" y="133471"/>
                    <a:pt x="425800" y="167761"/>
                  </a:cubicBezTo>
                  <a:cubicBezTo>
                    <a:pt x="408426" y="184906"/>
                    <a:pt x="388995" y="196793"/>
                    <a:pt x="362706" y="198622"/>
                  </a:cubicBezTo>
                  <a:cubicBezTo>
                    <a:pt x="345333" y="199993"/>
                    <a:pt x="327273" y="195878"/>
                    <a:pt x="311043" y="199765"/>
                  </a:cubicBezTo>
                  <a:cubicBezTo>
                    <a:pt x="288869" y="205022"/>
                    <a:pt x="266694" y="199536"/>
                    <a:pt x="244977" y="203422"/>
                  </a:cubicBezTo>
                  <a:cubicBezTo>
                    <a:pt x="238577" y="203422"/>
                    <a:pt x="231947" y="203879"/>
                    <a:pt x="225546" y="203422"/>
                  </a:cubicBezTo>
                  <a:cubicBezTo>
                    <a:pt x="197200" y="200450"/>
                    <a:pt x="173426" y="208223"/>
                    <a:pt x="152623" y="228797"/>
                  </a:cubicBezTo>
                  <a:cubicBezTo>
                    <a:pt x="123819" y="257372"/>
                    <a:pt x="93416" y="284575"/>
                    <a:pt x="63240" y="311779"/>
                  </a:cubicBezTo>
                  <a:cubicBezTo>
                    <a:pt x="48839" y="324809"/>
                    <a:pt x="35580" y="338982"/>
                    <a:pt x="23693" y="354527"/>
                  </a:cubicBezTo>
                  <a:cubicBezTo>
                    <a:pt x="-7626" y="395675"/>
                    <a:pt x="-7626" y="399104"/>
                    <a:pt x="22092" y="441166"/>
                  </a:cubicBezTo>
                  <a:cubicBezTo>
                    <a:pt x="40380" y="466998"/>
                    <a:pt x="59126" y="492144"/>
                    <a:pt x="85186" y="510661"/>
                  </a:cubicBezTo>
                  <a:close/>
                </a:path>
              </a:pathLst>
            </a:custGeom>
            <a:solidFill>
              <a:srgbClr val="FFFFFF"/>
            </a:solidFill>
            <a:ln w="2286" cap="flat">
              <a:noFill/>
              <a:prstDash val="solid"/>
              <a:miter/>
            </a:ln>
          </p:spPr>
          <p:txBody>
            <a:bodyPr rtlCol="0" anchor="ctr"/>
            <a:lstStyle/>
            <a:p>
              <a:endParaRPr lang="en-US"/>
            </a:p>
          </p:txBody>
        </p:sp>
        <p:sp>
          <p:nvSpPr>
            <p:cNvPr id="64" name="Freeform 59">
              <a:extLst>
                <a:ext uri="{FF2B5EF4-FFF2-40B4-BE49-F238E27FC236}">
                  <a16:creationId xmlns:a16="http://schemas.microsoft.com/office/drawing/2014/main" id="{D7F1624F-FFCC-E7D1-5DB2-5D01FB52D4B1}"/>
                </a:ext>
              </a:extLst>
            </p:cNvPr>
            <p:cNvSpPr/>
            <p:nvPr/>
          </p:nvSpPr>
          <p:spPr>
            <a:xfrm>
              <a:off x="3036417" y="875538"/>
              <a:ext cx="514121" cy="1395873"/>
            </a:xfrm>
            <a:custGeom>
              <a:avLst/>
              <a:gdLst>
                <a:gd name="connsiteX0" fmla="*/ 436855 w 514121"/>
                <a:gd name="connsiteY0" fmla="*/ 237058 h 1395873"/>
                <a:gd name="connsiteX1" fmla="*/ 343357 w 514121"/>
                <a:gd name="connsiteY1" fmla="*/ 337414 h 1395873"/>
                <a:gd name="connsiteX2" fmla="*/ 344043 w 514121"/>
                <a:gd name="connsiteY2" fmla="*/ 500634 h 1395873"/>
                <a:gd name="connsiteX3" fmla="*/ 355702 w 514121"/>
                <a:gd name="connsiteY3" fmla="*/ 690829 h 1395873"/>
                <a:gd name="connsiteX4" fmla="*/ 376733 w 514121"/>
                <a:gd name="connsiteY4" fmla="*/ 971550 h 1395873"/>
                <a:gd name="connsiteX5" fmla="*/ 318668 w 514121"/>
                <a:gd name="connsiteY5" fmla="*/ 1251128 h 1395873"/>
                <a:gd name="connsiteX6" fmla="*/ 211226 w 514121"/>
                <a:gd name="connsiteY6" fmla="*/ 1342111 h 1395873"/>
                <a:gd name="connsiteX7" fmla="*/ 143789 w 514121"/>
                <a:gd name="connsiteY7" fmla="*/ 1353541 h 1395873"/>
                <a:gd name="connsiteX8" fmla="*/ 68580 w 514121"/>
                <a:gd name="connsiteY8" fmla="*/ 1357656 h 1395873"/>
                <a:gd name="connsiteX9" fmla="*/ 0 w 514121"/>
                <a:gd name="connsiteY9" fmla="*/ 1360399 h 1395873"/>
                <a:gd name="connsiteX10" fmla="*/ 0 w 514121"/>
                <a:gd name="connsiteY10" fmla="*/ 1360399 h 1395873"/>
                <a:gd name="connsiteX11" fmla="*/ 7087 w 514121"/>
                <a:gd name="connsiteY11" fmla="*/ 1378687 h 1395873"/>
                <a:gd name="connsiteX12" fmla="*/ 7544 w 514121"/>
                <a:gd name="connsiteY12" fmla="*/ 1379144 h 1395873"/>
                <a:gd name="connsiteX13" fmla="*/ 9144 w 514121"/>
                <a:gd name="connsiteY13" fmla="*/ 1380973 h 1395873"/>
                <a:gd name="connsiteX14" fmla="*/ 9830 w 514121"/>
                <a:gd name="connsiteY14" fmla="*/ 1381659 h 1395873"/>
                <a:gd name="connsiteX15" fmla="*/ 11659 w 514121"/>
                <a:gd name="connsiteY15" fmla="*/ 1383259 h 1395873"/>
                <a:gd name="connsiteX16" fmla="*/ 12344 w 514121"/>
                <a:gd name="connsiteY16" fmla="*/ 1383716 h 1395873"/>
                <a:gd name="connsiteX17" fmla="*/ 18974 w 514121"/>
                <a:gd name="connsiteY17" fmla="*/ 1387831 h 1395873"/>
                <a:gd name="connsiteX18" fmla="*/ 20345 w 514121"/>
                <a:gd name="connsiteY18" fmla="*/ 1388517 h 1395873"/>
                <a:gd name="connsiteX19" fmla="*/ 22174 w 514121"/>
                <a:gd name="connsiteY19" fmla="*/ 1389202 h 1395873"/>
                <a:gd name="connsiteX20" fmla="*/ 24003 w 514121"/>
                <a:gd name="connsiteY20" fmla="*/ 1389888 h 1395873"/>
                <a:gd name="connsiteX21" fmla="*/ 25832 w 514121"/>
                <a:gd name="connsiteY21" fmla="*/ 1390574 h 1395873"/>
                <a:gd name="connsiteX22" fmla="*/ 28118 w 514121"/>
                <a:gd name="connsiteY22" fmla="*/ 1391260 h 1395873"/>
                <a:gd name="connsiteX23" fmla="*/ 29947 w 514121"/>
                <a:gd name="connsiteY23" fmla="*/ 1391717 h 1395873"/>
                <a:gd name="connsiteX24" fmla="*/ 32918 w 514121"/>
                <a:gd name="connsiteY24" fmla="*/ 1392403 h 1395873"/>
                <a:gd name="connsiteX25" fmla="*/ 34519 w 514121"/>
                <a:gd name="connsiteY25" fmla="*/ 1392631 h 1395873"/>
                <a:gd name="connsiteX26" fmla="*/ 39319 w 514121"/>
                <a:gd name="connsiteY26" fmla="*/ 1393317 h 1395873"/>
                <a:gd name="connsiteX27" fmla="*/ 99898 w 514121"/>
                <a:gd name="connsiteY27" fmla="*/ 1395375 h 1395873"/>
                <a:gd name="connsiteX28" fmla="*/ 291236 w 514121"/>
                <a:gd name="connsiteY28" fmla="*/ 1393546 h 1395873"/>
                <a:gd name="connsiteX29" fmla="*/ 421310 w 514121"/>
                <a:gd name="connsiteY29" fmla="*/ 1383716 h 1395873"/>
                <a:gd name="connsiteX30" fmla="*/ 451256 w 514121"/>
                <a:gd name="connsiteY30" fmla="*/ 1377544 h 1395873"/>
                <a:gd name="connsiteX31" fmla="*/ 472973 w 514121"/>
                <a:gd name="connsiteY31" fmla="*/ 1346683 h 1395873"/>
                <a:gd name="connsiteX32" fmla="*/ 467716 w 514121"/>
                <a:gd name="connsiteY32" fmla="*/ 1285875 h 1395873"/>
                <a:gd name="connsiteX33" fmla="*/ 442341 w 514121"/>
                <a:gd name="connsiteY33" fmla="*/ 1042873 h 1395873"/>
                <a:gd name="connsiteX34" fmla="*/ 417652 w 514121"/>
                <a:gd name="connsiteY34" fmla="*/ 771754 h 1395873"/>
                <a:gd name="connsiteX35" fmla="*/ 382219 w 514121"/>
                <a:gd name="connsiteY35" fmla="*/ 485089 h 1395873"/>
                <a:gd name="connsiteX36" fmla="*/ 365074 w 514121"/>
                <a:gd name="connsiteY36" fmla="*/ 327812 h 1395873"/>
                <a:gd name="connsiteX37" fmla="*/ 514121 w 514121"/>
                <a:gd name="connsiteY37" fmla="*/ 284150 h 1395873"/>
                <a:gd name="connsiteX38" fmla="*/ 500634 w 514121"/>
                <a:gd name="connsiteY38" fmla="*/ 258318 h 1395873"/>
                <a:gd name="connsiteX39" fmla="*/ 444856 w 514121"/>
                <a:gd name="connsiteY39" fmla="*/ 155677 h 1395873"/>
                <a:gd name="connsiteX40" fmla="*/ 433883 w 514121"/>
                <a:gd name="connsiteY40" fmla="*/ 135331 h 1395873"/>
                <a:gd name="connsiteX41" fmla="*/ 427711 w 514121"/>
                <a:gd name="connsiteY41" fmla="*/ 124130 h 1395873"/>
                <a:gd name="connsiteX42" fmla="*/ 422910 w 514121"/>
                <a:gd name="connsiteY42" fmla="*/ 115214 h 1395873"/>
                <a:gd name="connsiteX43" fmla="*/ 414452 w 514121"/>
                <a:gd name="connsiteY43" fmla="*/ 100355 h 1395873"/>
                <a:gd name="connsiteX44" fmla="*/ 411709 w 514121"/>
                <a:gd name="connsiteY44" fmla="*/ 95555 h 1395873"/>
                <a:gd name="connsiteX45" fmla="*/ 401879 w 514121"/>
                <a:gd name="connsiteY45" fmla="*/ 78638 h 1395873"/>
                <a:gd name="connsiteX46" fmla="*/ 400279 w 514121"/>
                <a:gd name="connsiteY46" fmla="*/ 76124 h 1395873"/>
                <a:gd name="connsiteX47" fmla="*/ 389534 w 514121"/>
                <a:gd name="connsiteY47" fmla="*/ 58064 h 1395873"/>
                <a:gd name="connsiteX48" fmla="*/ 388849 w 514121"/>
                <a:gd name="connsiteY48" fmla="*/ 56921 h 1395873"/>
                <a:gd name="connsiteX49" fmla="*/ 377419 w 514121"/>
                <a:gd name="connsiteY49" fmla="*/ 38176 h 1395873"/>
                <a:gd name="connsiteX50" fmla="*/ 377190 w 514121"/>
                <a:gd name="connsiteY50" fmla="*/ 37948 h 1395873"/>
                <a:gd name="connsiteX51" fmla="*/ 352730 w 514121"/>
                <a:gd name="connsiteY51" fmla="*/ 0 h 1395873"/>
                <a:gd name="connsiteX52" fmla="*/ 352730 w 514121"/>
                <a:gd name="connsiteY52" fmla="*/ 0 h 1395873"/>
                <a:gd name="connsiteX53" fmla="*/ 436855 w 514121"/>
                <a:gd name="connsiteY53" fmla="*/ 237058 h 139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14121" h="1395873">
                  <a:moveTo>
                    <a:pt x="436855" y="237058"/>
                  </a:moveTo>
                  <a:cubicBezTo>
                    <a:pt x="431597" y="276606"/>
                    <a:pt x="350672" y="298094"/>
                    <a:pt x="343357" y="337414"/>
                  </a:cubicBezTo>
                  <a:cubicBezTo>
                    <a:pt x="337871" y="391592"/>
                    <a:pt x="341757" y="446456"/>
                    <a:pt x="344043" y="500634"/>
                  </a:cubicBezTo>
                  <a:cubicBezTo>
                    <a:pt x="346786" y="563956"/>
                    <a:pt x="350444" y="627507"/>
                    <a:pt x="355702" y="690829"/>
                  </a:cubicBezTo>
                  <a:cubicBezTo>
                    <a:pt x="363474" y="784327"/>
                    <a:pt x="375818" y="877595"/>
                    <a:pt x="376733" y="971550"/>
                  </a:cubicBezTo>
                  <a:cubicBezTo>
                    <a:pt x="377647" y="1067562"/>
                    <a:pt x="367132" y="1166317"/>
                    <a:pt x="318668" y="1251128"/>
                  </a:cubicBezTo>
                  <a:cubicBezTo>
                    <a:pt x="293980" y="1294562"/>
                    <a:pt x="258547" y="1325880"/>
                    <a:pt x="211226" y="1342111"/>
                  </a:cubicBezTo>
                  <a:cubicBezTo>
                    <a:pt x="189738" y="1349655"/>
                    <a:pt x="165964" y="1351712"/>
                    <a:pt x="143789" y="1353541"/>
                  </a:cubicBezTo>
                  <a:cubicBezTo>
                    <a:pt x="118872" y="1355598"/>
                    <a:pt x="93726" y="1356513"/>
                    <a:pt x="68580" y="1357656"/>
                  </a:cubicBezTo>
                  <a:cubicBezTo>
                    <a:pt x="45720" y="1358799"/>
                    <a:pt x="22860" y="1359484"/>
                    <a:pt x="0" y="1360399"/>
                  </a:cubicBezTo>
                  <a:lnTo>
                    <a:pt x="0" y="1360399"/>
                  </a:lnTo>
                  <a:cubicBezTo>
                    <a:pt x="1143" y="1367943"/>
                    <a:pt x="3429" y="1373886"/>
                    <a:pt x="7087" y="1378687"/>
                  </a:cubicBezTo>
                  <a:cubicBezTo>
                    <a:pt x="7315" y="1378915"/>
                    <a:pt x="7315" y="1378915"/>
                    <a:pt x="7544" y="1379144"/>
                  </a:cubicBezTo>
                  <a:cubicBezTo>
                    <a:pt x="8001" y="1379830"/>
                    <a:pt x="8687" y="1380516"/>
                    <a:pt x="9144" y="1380973"/>
                  </a:cubicBezTo>
                  <a:cubicBezTo>
                    <a:pt x="9373" y="1381201"/>
                    <a:pt x="9601" y="1381430"/>
                    <a:pt x="9830" y="1381659"/>
                  </a:cubicBezTo>
                  <a:cubicBezTo>
                    <a:pt x="10516" y="1382116"/>
                    <a:pt x="10973" y="1382802"/>
                    <a:pt x="11659" y="1383259"/>
                  </a:cubicBezTo>
                  <a:cubicBezTo>
                    <a:pt x="11887" y="1383487"/>
                    <a:pt x="12116" y="1383716"/>
                    <a:pt x="12344" y="1383716"/>
                  </a:cubicBezTo>
                  <a:cubicBezTo>
                    <a:pt x="14402" y="1385316"/>
                    <a:pt x="16459" y="1386688"/>
                    <a:pt x="18974" y="1387831"/>
                  </a:cubicBezTo>
                  <a:cubicBezTo>
                    <a:pt x="19431" y="1388059"/>
                    <a:pt x="19888" y="1388288"/>
                    <a:pt x="20345" y="1388517"/>
                  </a:cubicBezTo>
                  <a:cubicBezTo>
                    <a:pt x="21031" y="1388745"/>
                    <a:pt x="21488" y="1388974"/>
                    <a:pt x="22174" y="1389202"/>
                  </a:cubicBezTo>
                  <a:cubicBezTo>
                    <a:pt x="22860" y="1389431"/>
                    <a:pt x="23546" y="1389660"/>
                    <a:pt x="24003" y="1389888"/>
                  </a:cubicBezTo>
                  <a:cubicBezTo>
                    <a:pt x="24689" y="1390117"/>
                    <a:pt x="25146" y="1390345"/>
                    <a:pt x="25832" y="1390574"/>
                  </a:cubicBezTo>
                  <a:cubicBezTo>
                    <a:pt x="26518" y="1390803"/>
                    <a:pt x="27432" y="1391031"/>
                    <a:pt x="28118" y="1391260"/>
                  </a:cubicBezTo>
                  <a:cubicBezTo>
                    <a:pt x="28804" y="1391488"/>
                    <a:pt x="29261" y="1391488"/>
                    <a:pt x="29947" y="1391717"/>
                  </a:cubicBezTo>
                  <a:cubicBezTo>
                    <a:pt x="30861" y="1391946"/>
                    <a:pt x="31775" y="1392174"/>
                    <a:pt x="32918" y="1392403"/>
                  </a:cubicBezTo>
                  <a:cubicBezTo>
                    <a:pt x="33376" y="1392403"/>
                    <a:pt x="34061" y="1392631"/>
                    <a:pt x="34519" y="1392631"/>
                  </a:cubicBezTo>
                  <a:cubicBezTo>
                    <a:pt x="36119" y="1392860"/>
                    <a:pt x="37719" y="1393089"/>
                    <a:pt x="39319" y="1393317"/>
                  </a:cubicBezTo>
                  <a:cubicBezTo>
                    <a:pt x="59436" y="1396060"/>
                    <a:pt x="79553" y="1395603"/>
                    <a:pt x="99898" y="1395375"/>
                  </a:cubicBezTo>
                  <a:cubicBezTo>
                    <a:pt x="163678" y="1394689"/>
                    <a:pt x="227228" y="1397889"/>
                    <a:pt x="291236" y="1393546"/>
                  </a:cubicBezTo>
                  <a:cubicBezTo>
                    <a:pt x="334670" y="1390574"/>
                    <a:pt x="378104" y="1387831"/>
                    <a:pt x="421310" y="1383716"/>
                  </a:cubicBezTo>
                  <a:cubicBezTo>
                    <a:pt x="431368" y="1382802"/>
                    <a:pt x="441427" y="1380516"/>
                    <a:pt x="451256" y="1377544"/>
                  </a:cubicBezTo>
                  <a:cubicBezTo>
                    <a:pt x="467944" y="1372286"/>
                    <a:pt x="473888" y="1363828"/>
                    <a:pt x="472973" y="1346683"/>
                  </a:cubicBezTo>
                  <a:cubicBezTo>
                    <a:pt x="471830" y="1326337"/>
                    <a:pt x="469773" y="1305992"/>
                    <a:pt x="467716" y="1285875"/>
                  </a:cubicBezTo>
                  <a:cubicBezTo>
                    <a:pt x="459257" y="1204951"/>
                    <a:pt x="450113" y="1124026"/>
                    <a:pt x="442341" y="1042873"/>
                  </a:cubicBezTo>
                  <a:cubicBezTo>
                    <a:pt x="433654" y="952576"/>
                    <a:pt x="428168" y="861822"/>
                    <a:pt x="417652" y="771754"/>
                  </a:cubicBezTo>
                  <a:cubicBezTo>
                    <a:pt x="406451" y="676199"/>
                    <a:pt x="392735" y="580873"/>
                    <a:pt x="382219" y="485089"/>
                  </a:cubicBezTo>
                  <a:cubicBezTo>
                    <a:pt x="376504" y="432740"/>
                    <a:pt x="367817" y="380848"/>
                    <a:pt x="365074" y="327812"/>
                  </a:cubicBezTo>
                  <a:cubicBezTo>
                    <a:pt x="363017" y="289408"/>
                    <a:pt x="460172" y="300152"/>
                    <a:pt x="514121" y="284150"/>
                  </a:cubicBezTo>
                  <a:cubicBezTo>
                    <a:pt x="507492" y="269062"/>
                    <a:pt x="504520" y="265405"/>
                    <a:pt x="500634" y="258318"/>
                  </a:cubicBezTo>
                  <a:cubicBezTo>
                    <a:pt x="482346" y="224028"/>
                    <a:pt x="463144" y="190195"/>
                    <a:pt x="444856" y="155677"/>
                  </a:cubicBezTo>
                  <a:cubicBezTo>
                    <a:pt x="441198" y="148819"/>
                    <a:pt x="437540" y="141961"/>
                    <a:pt x="433883" y="135331"/>
                  </a:cubicBezTo>
                  <a:cubicBezTo>
                    <a:pt x="431825" y="131674"/>
                    <a:pt x="429768" y="127787"/>
                    <a:pt x="427711" y="124130"/>
                  </a:cubicBezTo>
                  <a:cubicBezTo>
                    <a:pt x="426110" y="121158"/>
                    <a:pt x="424510" y="118186"/>
                    <a:pt x="422910" y="115214"/>
                  </a:cubicBezTo>
                  <a:cubicBezTo>
                    <a:pt x="420167" y="110185"/>
                    <a:pt x="417424" y="105385"/>
                    <a:pt x="414452" y="100355"/>
                  </a:cubicBezTo>
                  <a:cubicBezTo>
                    <a:pt x="413537" y="98755"/>
                    <a:pt x="412623" y="97155"/>
                    <a:pt x="411709" y="95555"/>
                  </a:cubicBezTo>
                  <a:cubicBezTo>
                    <a:pt x="408508" y="89840"/>
                    <a:pt x="405308" y="84353"/>
                    <a:pt x="401879" y="78638"/>
                  </a:cubicBezTo>
                  <a:cubicBezTo>
                    <a:pt x="401422" y="77724"/>
                    <a:pt x="400964" y="77038"/>
                    <a:pt x="400279" y="76124"/>
                  </a:cubicBezTo>
                  <a:cubicBezTo>
                    <a:pt x="396621" y="70180"/>
                    <a:pt x="393192" y="64008"/>
                    <a:pt x="389534" y="58064"/>
                  </a:cubicBezTo>
                  <a:cubicBezTo>
                    <a:pt x="389306" y="57607"/>
                    <a:pt x="389077" y="57379"/>
                    <a:pt x="388849" y="56921"/>
                  </a:cubicBezTo>
                  <a:cubicBezTo>
                    <a:pt x="384962" y="50749"/>
                    <a:pt x="381305" y="44348"/>
                    <a:pt x="377419" y="38176"/>
                  </a:cubicBezTo>
                  <a:cubicBezTo>
                    <a:pt x="377419" y="38176"/>
                    <a:pt x="377190" y="37948"/>
                    <a:pt x="377190" y="37948"/>
                  </a:cubicBezTo>
                  <a:cubicBezTo>
                    <a:pt x="369189" y="25146"/>
                    <a:pt x="361188" y="12573"/>
                    <a:pt x="352730" y="0"/>
                  </a:cubicBezTo>
                  <a:cubicBezTo>
                    <a:pt x="352730" y="0"/>
                    <a:pt x="352730" y="0"/>
                    <a:pt x="352730" y="0"/>
                  </a:cubicBezTo>
                  <a:cubicBezTo>
                    <a:pt x="361417" y="38862"/>
                    <a:pt x="441427" y="202082"/>
                    <a:pt x="436855" y="237058"/>
                  </a:cubicBezTo>
                  <a:close/>
                </a:path>
              </a:pathLst>
            </a:custGeom>
            <a:solidFill>
              <a:srgbClr val="FFFFFF"/>
            </a:solidFill>
            <a:ln w="2286" cap="flat">
              <a:noFill/>
              <a:prstDash val="solid"/>
              <a:miter/>
            </a:ln>
          </p:spPr>
          <p:txBody>
            <a:bodyPr rtlCol="0" anchor="ctr"/>
            <a:lstStyle/>
            <a:p>
              <a:endParaRPr lang="en-US"/>
            </a:p>
          </p:txBody>
        </p:sp>
        <p:sp>
          <p:nvSpPr>
            <p:cNvPr id="65" name="Freeform 60">
              <a:extLst>
                <a:ext uri="{FF2B5EF4-FFF2-40B4-BE49-F238E27FC236}">
                  <a16:creationId xmlns:a16="http://schemas.microsoft.com/office/drawing/2014/main" id="{E62A69B5-6BB1-DEB6-7087-58EAF0ABE330}"/>
                </a:ext>
              </a:extLst>
            </p:cNvPr>
            <p:cNvSpPr/>
            <p:nvPr/>
          </p:nvSpPr>
          <p:spPr>
            <a:xfrm>
              <a:off x="3465499" y="845362"/>
              <a:ext cx="165298" cy="310169"/>
            </a:xfrm>
            <a:custGeom>
              <a:avLst/>
              <a:gdLst>
                <a:gd name="connsiteX0" fmla="*/ 41377 w 165298"/>
                <a:gd name="connsiteY0" fmla="*/ 194767 h 310169"/>
                <a:gd name="connsiteX1" fmla="*/ 41377 w 165298"/>
                <a:gd name="connsiteY1" fmla="*/ 194767 h 310169"/>
                <a:gd name="connsiteX2" fmla="*/ 48463 w 165298"/>
                <a:gd name="connsiteY2" fmla="*/ 207797 h 310169"/>
                <a:gd name="connsiteX3" fmla="*/ 49606 w 165298"/>
                <a:gd name="connsiteY3" fmla="*/ 209626 h 310169"/>
                <a:gd name="connsiteX4" fmla="*/ 57379 w 165298"/>
                <a:gd name="connsiteY4" fmla="*/ 223571 h 310169"/>
                <a:gd name="connsiteX5" fmla="*/ 97384 w 165298"/>
                <a:gd name="connsiteY5" fmla="*/ 296494 h 310169"/>
                <a:gd name="connsiteX6" fmla="*/ 121844 w 165298"/>
                <a:gd name="connsiteY6" fmla="*/ 308839 h 310169"/>
                <a:gd name="connsiteX7" fmla="*/ 165278 w 165298"/>
                <a:gd name="connsiteY7" fmla="*/ 260604 h 310169"/>
                <a:gd name="connsiteX8" fmla="*/ 142189 w 165298"/>
                <a:gd name="connsiteY8" fmla="*/ 219913 h 310169"/>
                <a:gd name="connsiteX9" fmla="*/ 140589 w 165298"/>
                <a:gd name="connsiteY9" fmla="*/ 217399 h 310169"/>
                <a:gd name="connsiteX10" fmla="*/ 140132 w 165298"/>
                <a:gd name="connsiteY10" fmla="*/ 216484 h 310169"/>
                <a:gd name="connsiteX11" fmla="*/ 138989 w 165298"/>
                <a:gd name="connsiteY11" fmla="*/ 214427 h 310169"/>
                <a:gd name="connsiteX12" fmla="*/ 138303 w 165298"/>
                <a:gd name="connsiteY12" fmla="*/ 213284 h 310169"/>
                <a:gd name="connsiteX13" fmla="*/ 136931 w 165298"/>
                <a:gd name="connsiteY13" fmla="*/ 211226 h 310169"/>
                <a:gd name="connsiteX14" fmla="*/ 136017 w 165298"/>
                <a:gd name="connsiteY14" fmla="*/ 209855 h 310169"/>
                <a:gd name="connsiteX15" fmla="*/ 134645 w 165298"/>
                <a:gd name="connsiteY15" fmla="*/ 207569 h 310169"/>
                <a:gd name="connsiteX16" fmla="*/ 133731 w 165298"/>
                <a:gd name="connsiteY16" fmla="*/ 205969 h 310169"/>
                <a:gd name="connsiteX17" fmla="*/ 131902 w 165298"/>
                <a:gd name="connsiteY17" fmla="*/ 202997 h 310169"/>
                <a:gd name="connsiteX18" fmla="*/ 131216 w 165298"/>
                <a:gd name="connsiteY18" fmla="*/ 201854 h 310169"/>
                <a:gd name="connsiteX19" fmla="*/ 128473 w 165298"/>
                <a:gd name="connsiteY19" fmla="*/ 197510 h 310169"/>
                <a:gd name="connsiteX20" fmla="*/ 127787 w 165298"/>
                <a:gd name="connsiteY20" fmla="*/ 196367 h 310169"/>
                <a:gd name="connsiteX21" fmla="*/ 125501 w 165298"/>
                <a:gd name="connsiteY21" fmla="*/ 192710 h 310169"/>
                <a:gd name="connsiteX22" fmla="*/ 124358 w 165298"/>
                <a:gd name="connsiteY22" fmla="*/ 191110 h 310169"/>
                <a:gd name="connsiteX23" fmla="*/ 122301 w 165298"/>
                <a:gd name="connsiteY23" fmla="*/ 187909 h 310169"/>
                <a:gd name="connsiteX24" fmla="*/ 120929 w 165298"/>
                <a:gd name="connsiteY24" fmla="*/ 185623 h 310169"/>
                <a:gd name="connsiteX25" fmla="*/ 118872 w 165298"/>
                <a:gd name="connsiteY25" fmla="*/ 182423 h 310169"/>
                <a:gd name="connsiteX26" fmla="*/ 117500 w 165298"/>
                <a:gd name="connsiteY26" fmla="*/ 180365 h 310169"/>
                <a:gd name="connsiteX27" fmla="*/ 114986 w 165298"/>
                <a:gd name="connsiteY27" fmla="*/ 176251 h 310169"/>
                <a:gd name="connsiteX28" fmla="*/ 113843 w 165298"/>
                <a:gd name="connsiteY28" fmla="*/ 174650 h 310169"/>
                <a:gd name="connsiteX29" fmla="*/ 106070 w 165298"/>
                <a:gd name="connsiteY29" fmla="*/ 162535 h 310169"/>
                <a:gd name="connsiteX30" fmla="*/ 104699 w 165298"/>
                <a:gd name="connsiteY30" fmla="*/ 160477 h 310169"/>
                <a:gd name="connsiteX31" fmla="*/ 101727 w 165298"/>
                <a:gd name="connsiteY31" fmla="*/ 155905 h 310169"/>
                <a:gd name="connsiteX32" fmla="*/ 100355 w 165298"/>
                <a:gd name="connsiteY32" fmla="*/ 153848 h 310169"/>
                <a:gd name="connsiteX33" fmla="*/ 97384 w 165298"/>
                <a:gd name="connsiteY33" fmla="*/ 149276 h 310169"/>
                <a:gd name="connsiteX34" fmla="*/ 95783 w 165298"/>
                <a:gd name="connsiteY34" fmla="*/ 146761 h 310169"/>
                <a:gd name="connsiteX35" fmla="*/ 93040 w 165298"/>
                <a:gd name="connsiteY35" fmla="*/ 142418 h 310169"/>
                <a:gd name="connsiteX36" fmla="*/ 91440 w 165298"/>
                <a:gd name="connsiteY36" fmla="*/ 139903 h 310169"/>
                <a:gd name="connsiteX37" fmla="*/ 87097 w 165298"/>
                <a:gd name="connsiteY37" fmla="*/ 133274 h 310169"/>
                <a:gd name="connsiteX38" fmla="*/ 86868 w 165298"/>
                <a:gd name="connsiteY38" fmla="*/ 133045 h 310169"/>
                <a:gd name="connsiteX39" fmla="*/ 81839 w 165298"/>
                <a:gd name="connsiteY39" fmla="*/ 125273 h 310169"/>
                <a:gd name="connsiteX40" fmla="*/ 81610 w 165298"/>
                <a:gd name="connsiteY40" fmla="*/ 125044 h 310169"/>
                <a:gd name="connsiteX41" fmla="*/ 77267 w 165298"/>
                <a:gd name="connsiteY41" fmla="*/ 118186 h 310169"/>
                <a:gd name="connsiteX42" fmla="*/ 75667 w 165298"/>
                <a:gd name="connsiteY42" fmla="*/ 115672 h 310169"/>
                <a:gd name="connsiteX43" fmla="*/ 72238 w 165298"/>
                <a:gd name="connsiteY43" fmla="*/ 110642 h 310169"/>
                <a:gd name="connsiteX44" fmla="*/ 70637 w 165298"/>
                <a:gd name="connsiteY44" fmla="*/ 108128 h 310169"/>
                <a:gd name="connsiteX45" fmla="*/ 66980 w 165298"/>
                <a:gd name="connsiteY45" fmla="*/ 102641 h 310169"/>
                <a:gd name="connsiteX46" fmla="*/ 65608 w 165298"/>
                <a:gd name="connsiteY46" fmla="*/ 100355 h 310169"/>
                <a:gd name="connsiteX47" fmla="*/ 62408 w 165298"/>
                <a:gd name="connsiteY47" fmla="*/ 95326 h 310169"/>
                <a:gd name="connsiteX48" fmla="*/ 60350 w 165298"/>
                <a:gd name="connsiteY48" fmla="*/ 92354 h 310169"/>
                <a:gd name="connsiteX49" fmla="*/ 50063 w 165298"/>
                <a:gd name="connsiteY49" fmla="*/ 76581 h 310169"/>
                <a:gd name="connsiteX50" fmla="*/ 49149 w 165298"/>
                <a:gd name="connsiteY50" fmla="*/ 75209 h 310169"/>
                <a:gd name="connsiteX51" fmla="*/ 44577 w 165298"/>
                <a:gd name="connsiteY51" fmla="*/ 68351 h 310169"/>
                <a:gd name="connsiteX52" fmla="*/ 43663 w 165298"/>
                <a:gd name="connsiteY52" fmla="*/ 66980 h 310169"/>
                <a:gd name="connsiteX53" fmla="*/ 39091 w 165298"/>
                <a:gd name="connsiteY53" fmla="*/ 59893 h 310169"/>
                <a:gd name="connsiteX54" fmla="*/ 38176 w 165298"/>
                <a:gd name="connsiteY54" fmla="*/ 58522 h 310169"/>
                <a:gd name="connsiteX55" fmla="*/ 33376 w 165298"/>
                <a:gd name="connsiteY55" fmla="*/ 51206 h 310169"/>
                <a:gd name="connsiteX56" fmla="*/ 32690 w 165298"/>
                <a:gd name="connsiteY56" fmla="*/ 50292 h 310169"/>
                <a:gd name="connsiteX57" fmla="*/ 10973 w 165298"/>
                <a:gd name="connsiteY57" fmla="*/ 16916 h 310169"/>
                <a:gd name="connsiteX58" fmla="*/ 10516 w 165298"/>
                <a:gd name="connsiteY58" fmla="*/ 16002 h 310169"/>
                <a:gd name="connsiteX59" fmla="*/ 5486 w 165298"/>
                <a:gd name="connsiteY59" fmla="*/ 8458 h 310169"/>
                <a:gd name="connsiteX60" fmla="*/ 5258 w 165298"/>
                <a:gd name="connsiteY60" fmla="*/ 8001 h 310169"/>
                <a:gd name="connsiteX61" fmla="*/ 0 w 165298"/>
                <a:gd name="connsiteY61" fmla="*/ 0 h 310169"/>
                <a:gd name="connsiteX62" fmla="*/ 41377 w 165298"/>
                <a:gd name="connsiteY62" fmla="*/ 194767 h 31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298" h="310169">
                  <a:moveTo>
                    <a:pt x="41377" y="194767"/>
                  </a:moveTo>
                  <a:cubicBezTo>
                    <a:pt x="41377" y="194767"/>
                    <a:pt x="41377" y="194767"/>
                    <a:pt x="41377" y="194767"/>
                  </a:cubicBezTo>
                  <a:cubicBezTo>
                    <a:pt x="43663" y="199111"/>
                    <a:pt x="46177" y="203454"/>
                    <a:pt x="48463" y="207797"/>
                  </a:cubicBezTo>
                  <a:cubicBezTo>
                    <a:pt x="48920" y="208483"/>
                    <a:pt x="49149" y="209169"/>
                    <a:pt x="49606" y="209626"/>
                  </a:cubicBezTo>
                  <a:cubicBezTo>
                    <a:pt x="52121" y="214198"/>
                    <a:pt x="54864" y="218999"/>
                    <a:pt x="57379" y="223571"/>
                  </a:cubicBezTo>
                  <a:cubicBezTo>
                    <a:pt x="71095" y="247802"/>
                    <a:pt x="84125" y="272263"/>
                    <a:pt x="97384" y="296494"/>
                  </a:cubicBezTo>
                  <a:cubicBezTo>
                    <a:pt x="102641" y="306324"/>
                    <a:pt x="109499" y="313182"/>
                    <a:pt x="121844" y="308839"/>
                  </a:cubicBezTo>
                  <a:cubicBezTo>
                    <a:pt x="136703" y="303352"/>
                    <a:pt x="164821" y="277063"/>
                    <a:pt x="165278" y="260604"/>
                  </a:cubicBezTo>
                  <a:cubicBezTo>
                    <a:pt x="165964" y="245745"/>
                    <a:pt x="149504" y="231800"/>
                    <a:pt x="142189" y="219913"/>
                  </a:cubicBezTo>
                  <a:cubicBezTo>
                    <a:pt x="141732" y="219227"/>
                    <a:pt x="141275" y="218313"/>
                    <a:pt x="140589" y="217399"/>
                  </a:cubicBezTo>
                  <a:cubicBezTo>
                    <a:pt x="140360" y="217170"/>
                    <a:pt x="140132" y="216713"/>
                    <a:pt x="140132" y="216484"/>
                  </a:cubicBezTo>
                  <a:cubicBezTo>
                    <a:pt x="139675" y="215798"/>
                    <a:pt x="139446" y="215113"/>
                    <a:pt x="138989" y="214427"/>
                  </a:cubicBezTo>
                  <a:cubicBezTo>
                    <a:pt x="138760" y="213970"/>
                    <a:pt x="138532" y="213741"/>
                    <a:pt x="138303" y="213284"/>
                  </a:cubicBezTo>
                  <a:cubicBezTo>
                    <a:pt x="137846" y="212598"/>
                    <a:pt x="137389" y="211912"/>
                    <a:pt x="136931" y="211226"/>
                  </a:cubicBezTo>
                  <a:cubicBezTo>
                    <a:pt x="136703" y="210769"/>
                    <a:pt x="136246" y="210312"/>
                    <a:pt x="136017" y="209855"/>
                  </a:cubicBezTo>
                  <a:cubicBezTo>
                    <a:pt x="135560" y="209169"/>
                    <a:pt x="135103" y="208483"/>
                    <a:pt x="134645" y="207569"/>
                  </a:cubicBezTo>
                  <a:cubicBezTo>
                    <a:pt x="134417" y="207112"/>
                    <a:pt x="133960" y="206654"/>
                    <a:pt x="133731" y="205969"/>
                  </a:cubicBezTo>
                  <a:cubicBezTo>
                    <a:pt x="133045" y="205054"/>
                    <a:pt x="132588" y="203911"/>
                    <a:pt x="131902" y="202997"/>
                  </a:cubicBezTo>
                  <a:cubicBezTo>
                    <a:pt x="131674" y="202540"/>
                    <a:pt x="131445" y="202311"/>
                    <a:pt x="131216" y="201854"/>
                  </a:cubicBezTo>
                  <a:cubicBezTo>
                    <a:pt x="130302" y="200482"/>
                    <a:pt x="129388" y="198882"/>
                    <a:pt x="128473" y="197510"/>
                  </a:cubicBezTo>
                  <a:cubicBezTo>
                    <a:pt x="128245" y="197053"/>
                    <a:pt x="128016" y="196825"/>
                    <a:pt x="127787" y="196367"/>
                  </a:cubicBezTo>
                  <a:cubicBezTo>
                    <a:pt x="127102" y="195224"/>
                    <a:pt x="126187" y="193853"/>
                    <a:pt x="125501" y="192710"/>
                  </a:cubicBezTo>
                  <a:cubicBezTo>
                    <a:pt x="125044" y="192253"/>
                    <a:pt x="124816" y="191567"/>
                    <a:pt x="124358" y="191110"/>
                  </a:cubicBezTo>
                  <a:cubicBezTo>
                    <a:pt x="123673" y="189967"/>
                    <a:pt x="122987" y="189052"/>
                    <a:pt x="122301" y="187909"/>
                  </a:cubicBezTo>
                  <a:cubicBezTo>
                    <a:pt x="121844" y="187223"/>
                    <a:pt x="121387" y="186538"/>
                    <a:pt x="120929" y="185623"/>
                  </a:cubicBezTo>
                  <a:cubicBezTo>
                    <a:pt x="120244" y="184480"/>
                    <a:pt x="119558" y="183566"/>
                    <a:pt x="118872" y="182423"/>
                  </a:cubicBezTo>
                  <a:cubicBezTo>
                    <a:pt x="118415" y="181737"/>
                    <a:pt x="117958" y="181051"/>
                    <a:pt x="117500" y="180365"/>
                  </a:cubicBezTo>
                  <a:cubicBezTo>
                    <a:pt x="116586" y="178994"/>
                    <a:pt x="115672" y="177622"/>
                    <a:pt x="114986" y="176251"/>
                  </a:cubicBezTo>
                  <a:cubicBezTo>
                    <a:pt x="114529" y="175793"/>
                    <a:pt x="114300" y="175108"/>
                    <a:pt x="113843" y="174650"/>
                  </a:cubicBezTo>
                  <a:cubicBezTo>
                    <a:pt x="111328" y="170764"/>
                    <a:pt x="108814" y="166649"/>
                    <a:pt x="106070" y="162535"/>
                  </a:cubicBezTo>
                  <a:cubicBezTo>
                    <a:pt x="105613" y="161849"/>
                    <a:pt x="105156" y="161163"/>
                    <a:pt x="104699" y="160477"/>
                  </a:cubicBezTo>
                  <a:cubicBezTo>
                    <a:pt x="103784" y="158877"/>
                    <a:pt x="102641" y="157505"/>
                    <a:pt x="101727" y="155905"/>
                  </a:cubicBezTo>
                  <a:cubicBezTo>
                    <a:pt x="101270" y="155219"/>
                    <a:pt x="100813" y="154534"/>
                    <a:pt x="100355" y="153848"/>
                  </a:cubicBezTo>
                  <a:cubicBezTo>
                    <a:pt x="99441" y="152248"/>
                    <a:pt x="98298" y="150876"/>
                    <a:pt x="97384" y="149276"/>
                  </a:cubicBezTo>
                  <a:cubicBezTo>
                    <a:pt x="96926" y="148361"/>
                    <a:pt x="96241" y="147676"/>
                    <a:pt x="95783" y="146761"/>
                  </a:cubicBezTo>
                  <a:cubicBezTo>
                    <a:pt x="94869" y="145390"/>
                    <a:pt x="93955" y="143789"/>
                    <a:pt x="93040" y="142418"/>
                  </a:cubicBezTo>
                  <a:cubicBezTo>
                    <a:pt x="92583" y="141503"/>
                    <a:pt x="91897" y="140818"/>
                    <a:pt x="91440" y="139903"/>
                  </a:cubicBezTo>
                  <a:cubicBezTo>
                    <a:pt x="90068" y="137617"/>
                    <a:pt x="88697" y="135560"/>
                    <a:pt x="87097" y="133274"/>
                  </a:cubicBezTo>
                  <a:cubicBezTo>
                    <a:pt x="87097" y="133274"/>
                    <a:pt x="87097" y="133045"/>
                    <a:pt x="86868" y="133045"/>
                  </a:cubicBezTo>
                  <a:cubicBezTo>
                    <a:pt x="85268" y="130531"/>
                    <a:pt x="83668" y="128016"/>
                    <a:pt x="81839" y="125273"/>
                  </a:cubicBezTo>
                  <a:cubicBezTo>
                    <a:pt x="81839" y="125273"/>
                    <a:pt x="81610" y="125044"/>
                    <a:pt x="81610" y="125044"/>
                  </a:cubicBezTo>
                  <a:cubicBezTo>
                    <a:pt x="80239" y="122758"/>
                    <a:pt x="78638" y="120472"/>
                    <a:pt x="77267" y="118186"/>
                  </a:cubicBezTo>
                  <a:cubicBezTo>
                    <a:pt x="76810" y="117272"/>
                    <a:pt x="76124" y="116586"/>
                    <a:pt x="75667" y="115672"/>
                  </a:cubicBezTo>
                  <a:cubicBezTo>
                    <a:pt x="74524" y="114071"/>
                    <a:pt x="73381" y="112243"/>
                    <a:pt x="72238" y="110642"/>
                  </a:cubicBezTo>
                  <a:cubicBezTo>
                    <a:pt x="71780" y="109728"/>
                    <a:pt x="71095" y="109042"/>
                    <a:pt x="70637" y="108128"/>
                  </a:cubicBezTo>
                  <a:cubicBezTo>
                    <a:pt x="69494" y="106299"/>
                    <a:pt x="68123" y="104470"/>
                    <a:pt x="66980" y="102641"/>
                  </a:cubicBezTo>
                  <a:cubicBezTo>
                    <a:pt x="66523" y="101956"/>
                    <a:pt x="66065" y="101270"/>
                    <a:pt x="65608" y="100355"/>
                  </a:cubicBezTo>
                  <a:cubicBezTo>
                    <a:pt x="64465" y="98755"/>
                    <a:pt x="63322" y="96926"/>
                    <a:pt x="62408" y="95326"/>
                  </a:cubicBezTo>
                  <a:cubicBezTo>
                    <a:pt x="61722" y="94412"/>
                    <a:pt x="61036" y="93269"/>
                    <a:pt x="60350" y="92354"/>
                  </a:cubicBezTo>
                  <a:cubicBezTo>
                    <a:pt x="56921" y="87097"/>
                    <a:pt x="53492" y="81839"/>
                    <a:pt x="50063" y="76581"/>
                  </a:cubicBezTo>
                  <a:cubicBezTo>
                    <a:pt x="49835" y="76124"/>
                    <a:pt x="49378" y="75667"/>
                    <a:pt x="49149" y="75209"/>
                  </a:cubicBezTo>
                  <a:cubicBezTo>
                    <a:pt x="47549" y="72923"/>
                    <a:pt x="46177" y="70637"/>
                    <a:pt x="44577" y="68351"/>
                  </a:cubicBezTo>
                  <a:cubicBezTo>
                    <a:pt x="44348" y="67894"/>
                    <a:pt x="44120" y="67437"/>
                    <a:pt x="43663" y="66980"/>
                  </a:cubicBezTo>
                  <a:cubicBezTo>
                    <a:pt x="42062" y="64694"/>
                    <a:pt x="40691" y="62408"/>
                    <a:pt x="39091" y="59893"/>
                  </a:cubicBezTo>
                  <a:cubicBezTo>
                    <a:pt x="38862" y="59436"/>
                    <a:pt x="38405" y="58979"/>
                    <a:pt x="38176" y="58522"/>
                  </a:cubicBezTo>
                  <a:cubicBezTo>
                    <a:pt x="36576" y="56007"/>
                    <a:pt x="34976" y="53721"/>
                    <a:pt x="33376" y="51206"/>
                  </a:cubicBezTo>
                  <a:cubicBezTo>
                    <a:pt x="33147" y="50978"/>
                    <a:pt x="32918" y="50521"/>
                    <a:pt x="32690" y="50292"/>
                  </a:cubicBezTo>
                  <a:cubicBezTo>
                    <a:pt x="25375" y="39091"/>
                    <a:pt x="18059" y="27889"/>
                    <a:pt x="10973" y="16916"/>
                  </a:cubicBezTo>
                  <a:cubicBezTo>
                    <a:pt x="10744" y="16688"/>
                    <a:pt x="10516" y="16459"/>
                    <a:pt x="10516" y="16002"/>
                  </a:cubicBezTo>
                  <a:cubicBezTo>
                    <a:pt x="8915" y="13487"/>
                    <a:pt x="7087" y="10973"/>
                    <a:pt x="5486" y="8458"/>
                  </a:cubicBezTo>
                  <a:cubicBezTo>
                    <a:pt x="5486" y="8230"/>
                    <a:pt x="5258" y="8001"/>
                    <a:pt x="5258" y="8001"/>
                  </a:cubicBezTo>
                  <a:cubicBezTo>
                    <a:pt x="3429" y="5258"/>
                    <a:pt x="1829" y="2515"/>
                    <a:pt x="0" y="0"/>
                  </a:cubicBezTo>
                  <a:cubicBezTo>
                    <a:pt x="21717" y="63094"/>
                    <a:pt x="33833" y="129616"/>
                    <a:pt x="41377" y="194767"/>
                  </a:cubicBezTo>
                  <a:close/>
                </a:path>
              </a:pathLst>
            </a:custGeom>
            <a:solidFill>
              <a:srgbClr val="FFFFFF"/>
            </a:solidFill>
            <a:ln w="2286" cap="flat">
              <a:noFill/>
              <a:prstDash val="solid"/>
              <a:miter/>
            </a:ln>
          </p:spPr>
          <p:txBody>
            <a:bodyPr rtlCol="0" anchor="ctr"/>
            <a:lstStyle/>
            <a:p>
              <a:endParaRPr lang="en-US"/>
            </a:p>
          </p:txBody>
        </p:sp>
        <p:sp>
          <p:nvSpPr>
            <p:cNvPr id="66" name="Freeform 61">
              <a:extLst>
                <a:ext uri="{FF2B5EF4-FFF2-40B4-BE49-F238E27FC236}">
                  <a16:creationId xmlns:a16="http://schemas.microsoft.com/office/drawing/2014/main" id="{F0686A38-B2F9-B06F-95FA-56A5BCE9CCE4}"/>
                </a:ext>
              </a:extLst>
            </p:cNvPr>
            <p:cNvSpPr/>
            <p:nvPr/>
          </p:nvSpPr>
          <p:spPr>
            <a:xfrm>
              <a:off x="3440811" y="1190040"/>
              <a:ext cx="152686" cy="1057325"/>
            </a:xfrm>
            <a:custGeom>
              <a:avLst/>
              <a:gdLst>
                <a:gd name="connsiteX0" fmla="*/ 5258 w 152686"/>
                <a:gd name="connsiteY0" fmla="*/ 5537 h 1057325"/>
                <a:gd name="connsiteX1" fmla="*/ 2515 w 152686"/>
                <a:gd name="connsiteY1" fmla="*/ 6223 h 1057325"/>
                <a:gd name="connsiteX2" fmla="*/ 2515 w 152686"/>
                <a:gd name="connsiteY2" fmla="*/ 6223 h 1057325"/>
                <a:gd name="connsiteX3" fmla="*/ 0 w 152686"/>
                <a:gd name="connsiteY3" fmla="*/ 6909 h 1057325"/>
                <a:gd name="connsiteX4" fmla="*/ 0 w 152686"/>
                <a:gd name="connsiteY4" fmla="*/ 6909 h 1057325"/>
                <a:gd name="connsiteX5" fmla="*/ 3429 w 152686"/>
                <a:gd name="connsiteY5" fmla="*/ 28169 h 1057325"/>
                <a:gd name="connsiteX6" fmla="*/ 11430 w 152686"/>
                <a:gd name="connsiteY6" fmla="*/ 130582 h 1057325"/>
                <a:gd name="connsiteX7" fmla="*/ 103099 w 152686"/>
                <a:gd name="connsiteY7" fmla="*/ 873303 h 1057325"/>
                <a:gd name="connsiteX8" fmla="*/ 87782 w 152686"/>
                <a:gd name="connsiteY8" fmla="*/ 1016407 h 1057325"/>
                <a:gd name="connsiteX9" fmla="*/ 88468 w 152686"/>
                <a:gd name="connsiteY9" fmla="*/ 1026465 h 1057325"/>
                <a:gd name="connsiteX10" fmla="*/ 88468 w 152686"/>
                <a:gd name="connsiteY10" fmla="*/ 1027151 h 1057325"/>
                <a:gd name="connsiteX11" fmla="*/ 88697 w 152686"/>
                <a:gd name="connsiteY11" fmla="*/ 1035609 h 1057325"/>
                <a:gd name="connsiteX12" fmla="*/ 88697 w 152686"/>
                <a:gd name="connsiteY12" fmla="*/ 1038124 h 1057325"/>
                <a:gd name="connsiteX13" fmla="*/ 88697 w 152686"/>
                <a:gd name="connsiteY13" fmla="*/ 1045210 h 1057325"/>
                <a:gd name="connsiteX14" fmla="*/ 88697 w 152686"/>
                <a:gd name="connsiteY14" fmla="*/ 1047953 h 1057325"/>
                <a:gd name="connsiteX15" fmla="*/ 88240 w 152686"/>
                <a:gd name="connsiteY15" fmla="*/ 1057326 h 1057325"/>
                <a:gd name="connsiteX16" fmla="*/ 149047 w 152686"/>
                <a:gd name="connsiteY16" fmla="*/ 1007491 h 1057325"/>
                <a:gd name="connsiteX17" fmla="*/ 152248 w 152686"/>
                <a:gd name="connsiteY17" fmla="*/ 957656 h 1057325"/>
                <a:gd name="connsiteX18" fmla="*/ 135788 w 152686"/>
                <a:gd name="connsiteY18" fmla="*/ 772262 h 1057325"/>
                <a:gd name="connsiteX19" fmla="*/ 87782 w 152686"/>
                <a:gd name="connsiteY19" fmla="*/ 403073 h 1057325"/>
                <a:gd name="connsiteX20" fmla="*/ 66980 w 152686"/>
                <a:gd name="connsiteY20" fmla="*/ 218135 h 1057325"/>
                <a:gd name="connsiteX21" fmla="*/ 47549 w 152686"/>
                <a:gd name="connsiteY21" fmla="*/ 35713 h 1057325"/>
                <a:gd name="connsiteX22" fmla="*/ 5258 w 152686"/>
                <a:gd name="connsiteY22" fmla="*/ 5537 h 105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686" h="1057325">
                  <a:moveTo>
                    <a:pt x="5258" y="5537"/>
                  </a:moveTo>
                  <a:cubicBezTo>
                    <a:pt x="4343" y="5766"/>
                    <a:pt x="3429" y="5995"/>
                    <a:pt x="2515" y="6223"/>
                  </a:cubicBezTo>
                  <a:cubicBezTo>
                    <a:pt x="2515" y="6223"/>
                    <a:pt x="2515" y="6223"/>
                    <a:pt x="2515" y="6223"/>
                  </a:cubicBezTo>
                  <a:cubicBezTo>
                    <a:pt x="1600" y="6452"/>
                    <a:pt x="914" y="6680"/>
                    <a:pt x="0" y="6909"/>
                  </a:cubicBezTo>
                  <a:cubicBezTo>
                    <a:pt x="0" y="6909"/>
                    <a:pt x="0" y="6909"/>
                    <a:pt x="0" y="6909"/>
                  </a:cubicBezTo>
                  <a:cubicBezTo>
                    <a:pt x="2057" y="13767"/>
                    <a:pt x="3200" y="20854"/>
                    <a:pt x="3429" y="28169"/>
                  </a:cubicBezTo>
                  <a:cubicBezTo>
                    <a:pt x="4343" y="62459"/>
                    <a:pt x="7087" y="96520"/>
                    <a:pt x="11430" y="130582"/>
                  </a:cubicBezTo>
                  <a:cubicBezTo>
                    <a:pt x="25832" y="230937"/>
                    <a:pt x="105842" y="806780"/>
                    <a:pt x="103099" y="873303"/>
                  </a:cubicBezTo>
                  <a:cubicBezTo>
                    <a:pt x="101041" y="920852"/>
                    <a:pt x="96469" y="969086"/>
                    <a:pt x="87782" y="1016407"/>
                  </a:cubicBezTo>
                  <a:cubicBezTo>
                    <a:pt x="88011" y="1019836"/>
                    <a:pt x="88240" y="1023036"/>
                    <a:pt x="88468" y="1026465"/>
                  </a:cubicBezTo>
                  <a:cubicBezTo>
                    <a:pt x="88468" y="1026694"/>
                    <a:pt x="88468" y="1026922"/>
                    <a:pt x="88468" y="1027151"/>
                  </a:cubicBezTo>
                  <a:cubicBezTo>
                    <a:pt x="88697" y="1029894"/>
                    <a:pt x="88697" y="1032866"/>
                    <a:pt x="88697" y="1035609"/>
                  </a:cubicBezTo>
                  <a:cubicBezTo>
                    <a:pt x="88697" y="1036523"/>
                    <a:pt x="88697" y="1037209"/>
                    <a:pt x="88697" y="1038124"/>
                  </a:cubicBezTo>
                  <a:cubicBezTo>
                    <a:pt x="88697" y="1040410"/>
                    <a:pt x="88697" y="1042924"/>
                    <a:pt x="88697" y="1045210"/>
                  </a:cubicBezTo>
                  <a:cubicBezTo>
                    <a:pt x="88697" y="1046125"/>
                    <a:pt x="88697" y="1047039"/>
                    <a:pt x="88697" y="1047953"/>
                  </a:cubicBezTo>
                  <a:cubicBezTo>
                    <a:pt x="88697" y="1051154"/>
                    <a:pt x="88468" y="1054354"/>
                    <a:pt x="88240" y="1057326"/>
                  </a:cubicBezTo>
                  <a:cubicBezTo>
                    <a:pt x="123673" y="1048868"/>
                    <a:pt x="145390" y="1031494"/>
                    <a:pt x="149047" y="1007491"/>
                  </a:cubicBezTo>
                  <a:cubicBezTo>
                    <a:pt x="151562" y="991032"/>
                    <a:pt x="153619" y="974116"/>
                    <a:pt x="152248" y="957656"/>
                  </a:cubicBezTo>
                  <a:cubicBezTo>
                    <a:pt x="147676" y="895706"/>
                    <a:pt x="143332" y="833755"/>
                    <a:pt x="135788" y="772262"/>
                  </a:cubicBezTo>
                  <a:cubicBezTo>
                    <a:pt x="120701" y="649046"/>
                    <a:pt x="103327" y="526288"/>
                    <a:pt x="87782" y="403073"/>
                  </a:cubicBezTo>
                  <a:cubicBezTo>
                    <a:pt x="80010" y="341579"/>
                    <a:pt x="72923" y="279857"/>
                    <a:pt x="66980" y="218135"/>
                  </a:cubicBezTo>
                  <a:cubicBezTo>
                    <a:pt x="61265" y="157328"/>
                    <a:pt x="50292" y="96977"/>
                    <a:pt x="47549" y="35713"/>
                  </a:cubicBezTo>
                  <a:cubicBezTo>
                    <a:pt x="45491" y="-4292"/>
                    <a:pt x="44806" y="-4521"/>
                    <a:pt x="5258" y="5537"/>
                  </a:cubicBezTo>
                  <a:close/>
                </a:path>
              </a:pathLst>
            </a:custGeom>
            <a:solidFill>
              <a:srgbClr val="FFFFFF"/>
            </a:solidFill>
            <a:ln w="2286" cap="flat">
              <a:noFill/>
              <a:prstDash val="solid"/>
              <a:miter/>
            </a:ln>
          </p:spPr>
          <p:txBody>
            <a:bodyPr rtlCol="0" anchor="ctr"/>
            <a:lstStyle/>
            <a:p>
              <a:endParaRPr lang="en-US"/>
            </a:p>
          </p:txBody>
        </p:sp>
        <p:sp>
          <p:nvSpPr>
            <p:cNvPr id="67" name="Freeform 62">
              <a:extLst>
                <a:ext uri="{FF2B5EF4-FFF2-40B4-BE49-F238E27FC236}">
                  <a16:creationId xmlns:a16="http://schemas.microsoft.com/office/drawing/2014/main" id="{E6357F66-F089-587B-E51E-528331003A5C}"/>
                </a:ext>
              </a:extLst>
            </p:cNvPr>
            <p:cNvSpPr/>
            <p:nvPr/>
          </p:nvSpPr>
          <p:spPr>
            <a:xfrm>
              <a:off x="2642746" y="2149754"/>
              <a:ext cx="84998" cy="115430"/>
            </a:xfrm>
            <a:custGeom>
              <a:avLst/>
              <a:gdLst>
                <a:gd name="connsiteX0" fmla="*/ 19453 w 84998"/>
                <a:gd name="connsiteY0" fmla="*/ 38405 h 115430"/>
                <a:gd name="connsiteX1" fmla="*/ 22 w 84998"/>
                <a:gd name="connsiteY1" fmla="*/ 86639 h 115430"/>
                <a:gd name="connsiteX2" fmla="*/ 17853 w 84998"/>
                <a:gd name="connsiteY2" fmla="*/ 111785 h 115430"/>
                <a:gd name="connsiteX3" fmla="*/ 58087 w 84998"/>
                <a:gd name="connsiteY3" fmla="*/ 105842 h 115430"/>
                <a:gd name="connsiteX4" fmla="*/ 84833 w 84998"/>
                <a:gd name="connsiteY4" fmla="*/ 0 h 115430"/>
                <a:gd name="connsiteX5" fmla="*/ 19453 w 84998"/>
                <a:gd name="connsiteY5" fmla="*/ 38405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998" h="115430">
                  <a:moveTo>
                    <a:pt x="19453" y="38405"/>
                  </a:moveTo>
                  <a:cubicBezTo>
                    <a:pt x="-2721" y="49149"/>
                    <a:pt x="251" y="65608"/>
                    <a:pt x="22" y="86639"/>
                  </a:cubicBezTo>
                  <a:cubicBezTo>
                    <a:pt x="-206" y="99212"/>
                    <a:pt x="6423" y="107442"/>
                    <a:pt x="17853" y="111785"/>
                  </a:cubicBezTo>
                  <a:cubicBezTo>
                    <a:pt x="34541" y="118186"/>
                    <a:pt x="50086" y="116129"/>
                    <a:pt x="58087" y="105842"/>
                  </a:cubicBezTo>
                  <a:cubicBezTo>
                    <a:pt x="81632" y="74981"/>
                    <a:pt x="85976" y="39776"/>
                    <a:pt x="84833" y="0"/>
                  </a:cubicBezTo>
                  <a:cubicBezTo>
                    <a:pt x="60830" y="9830"/>
                    <a:pt x="38884" y="28804"/>
                    <a:pt x="19453" y="38405"/>
                  </a:cubicBezTo>
                  <a:close/>
                </a:path>
              </a:pathLst>
            </a:custGeom>
            <a:solidFill>
              <a:srgbClr val="FFFFFF"/>
            </a:solidFill>
            <a:ln w="2286" cap="flat">
              <a:noFill/>
              <a:prstDash val="solid"/>
              <a:miter/>
            </a:ln>
          </p:spPr>
          <p:txBody>
            <a:bodyPr rtlCol="0" anchor="ctr"/>
            <a:lstStyle/>
            <a:p>
              <a:endParaRPr lang="en-US"/>
            </a:p>
          </p:txBody>
        </p:sp>
        <p:sp>
          <p:nvSpPr>
            <p:cNvPr id="68" name="Freeform 63">
              <a:extLst>
                <a:ext uri="{FF2B5EF4-FFF2-40B4-BE49-F238E27FC236}">
                  <a16:creationId xmlns:a16="http://schemas.microsoft.com/office/drawing/2014/main" id="{F080ED29-74E7-3FD0-F19C-423D8B145198}"/>
                </a:ext>
              </a:extLst>
            </p:cNvPr>
            <p:cNvSpPr/>
            <p:nvPr/>
          </p:nvSpPr>
          <p:spPr>
            <a:xfrm>
              <a:off x="2483165" y="676429"/>
              <a:ext cx="1167849" cy="1617117"/>
            </a:xfrm>
            <a:custGeom>
              <a:avLst/>
              <a:gdLst>
                <a:gd name="connsiteX0" fmla="*/ 47589 w 1167849"/>
                <a:gd name="connsiteY0" fmla="*/ 1140940 h 1617117"/>
                <a:gd name="connsiteX1" fmla="*/ 158460 w 1167849"/>
                <a:gd name="connsiteY1" fmla="*/ 1211806 h 1617117"/>
                <a:gd name="connsiteX2" fmla="*/ 149087 w 1167849"/>
                <a:gd name="connsiteY2" fmla="*/ 1382113 h 1617117"/>
                <a:gd name="connsiteX3" fmla="*/ 134686 w 1167849"/>
                <a:gd name="connsiteY3" fmla="*/ 1400858 h 1617117"/>
                <a:gd name="connsiteX4" fmla="*/ 88051 w 1167849"/>
                <a:gd name="connsiteY4" fmla="*/ 1430805 h 1617117"/>
                <a:gd name="connsiteX5" fmla="*/ 63362 w 1167849"/>
                <a:gd name="connsiteY5" fmla="*/ 1505329 h 1617117"/>
                <a:gd name="connsiteX6" fmla="*/ 132857 w 1167849"/>
                <a:gd name="connsiteY6" fmla="*/ 1547162 h 1617117"/>
                <a:gd name="connsiteX7" fmla="*/ 135600 w 1167849"/>
                <a:gd name="connsiteY7" fmla="*/ 1547391 h 1617117"/>
                <a:gd name="connsiteX8" fmla="*/ 138343 w 1167849"/>
                <a:gd name="connsiteY8" fmla="*/ 1560421 h 1617117"/>
                <a:gd name="connsiteX9" fmla="*/ 173090 w 1167849"/>
                <a:gd name="connsiteY9" fmla="*/ 1605227 h 1617117"/>
                <a:gd name="connsiteX10" fmla="*/ 244871 w 1167849"/>
                <a:gd name="connsiteY10" fmla="*/ 1570251 h 1617117"/>
                <a:gd name="connsiteX11" fmla="*/ 256301 w 1167849"/>
                <a:gd name="connsiteY11" fmla="*/ 1538933 h 1617117"/>
                <a:gd name="connsiteX12" fmla="*/ 262702 w 1167849"/>
                <a:gd name="connsiteY12" fmla="*/ 1483840 h 1617117"/>
                <a:gd name="connsiteX13" fmla="*/ 288305 w 1167849"/>
                <a:gd name="connsiteY13" fmla="*/ 1440863 h 1617117"/>
                <a:gd name="connsiteX14" fmla="*/ 337911 w 1167849"/>
                <a:gd name="connsiteY14" fmla="*/ 1405202 h 1617117"/>
                <a:gd name="connsiteX15" fmla="*/ 395061 w 1167849"/>
                <a:gd name="connsiteY15" fmla="*/ 1287930 h 1617117"/>
                <a:gd name="connsiteX16" fmla="*/ 405119 w 1167849"/>
                <a:gd name="connsiteY16" fmla="*/ 1118766 h 1617117"/>
                <a:gd name="connsiteX17" fmla="*/ 413120 w 1167849"/>
                <a:gd name="connsiteY17" fmla="*/ 1013610 h 1617117"/>
                <a:gd name="connsiteX18" fmla="*/ 438266 w 1167849"/>
                <a:gd name="connsiteY18" fmla="*/ 962175 h 1617117"/>
                <a:gd name="connsiteX19" fmla="*/ 553481 w 1167849"/>
                <a:gd name="connsiteY19" fmla="*/ 818386 h 1617117"/>
                <a:gd name="connsiteX20" fmla="*/ 571998 w 1167849"/>
                <a:gd name="connsiteY20" fmla="*/ 772208 h 1617117"/>
                <a:gd name="connsiteX21" fmla="*/ 571998 w 1167849"/>
                <a:gd name="connsiteY21" fmla="*/ 812213 h 1617117"/>
                <a:gd name="connsiteX22" fmla="*/ 557367 w 1167849"/>
                <a:gd name="connsiteY22" fmla="*/ 1128824 h 1617117"/>
                <a:gd name="connsiteX23" fmla="*/ 542737 w 1167849"/>
                <a:gd name="connsiteY23" fmla="*/ 1406345 h 1617117"/>
                <a:gd name="connsiteX24" fmla="*/ 532678 w 1167849"/>
                <a:gd name="connsiteY24" fmla="*/ 1564307 h 1617117"/>
                <a:gd name="connsiteX25" fmla="*/ 567883 w 1167849"/>
                <a:gd name="connsiteY25" fmla="*/ 1609799 h 1617117"/>
                <a:gd name="connsiteX26" fmla="*/ 606288 w 1167849"/>
                <a:gd name="connsiteY26" fmla="*/ 1614828 h 1617117"/>
                <a:gd name="connsiteX27" fmla="*/ 969762 w 1167849"/>
                <a:gd name="connsiteY27" fmla="*/ 1604770 h 1617117"/>
                <a:gd name="connsiteX28" fmla="*/ 1098921 w 1167849"/>
                <a:gd name="connsiteY28" fmla="*/ 1569565 h 1617117"/>
                <a:gd name="connsiteX29" fmla="*/ 1124981 w 1167849"/>
                <a:gd name="connsiteY29" fmla="*/ 1535275 h 1617117"/>
                <a:gd name="connsiteX30" fmla="*/ 1129096 w 1167849"/>
                <a:gd name="connsiteY30" fmla="*/ 1496870 h 1617117"/>
                <a:gd name="connsiteX31" fmla="*/ 1111036 w 1167849"/>
                <a:gd name="connsiteY31" fmla="*/ 1278100 h 1617117"/>
                <a:gd name="connsiteX32" fmla="*/ 1075603 w 1167849"/>
                <a:gd name="connsiteY32" fmla="*/ 1002637 h 1617117"/>
                <a:gd name="connsiteX33" fmla="*/ 1043599 w 1167849"/>
                <a:gd name="connsiteY33" fmla="*/ 735175 h 1617117"/>
                <a:gd name="connsiteX34" fmla="*/ 1023483 w 1167849"/>
                <a:gd name="connsiteY34" fmla="*/ 552981 h 1617117"/>
                <a:gd name="connsiteX35" fmla="*/ 1068745 w 1167849"/>
                <a:gd name="connsiteY35" fmla="*/ 507261 h 1617117"/>
                <a:gd name="connsiteX36" fmla="*/ 1112408 w 1167849"/>
                <a:gd name="connsiteY36" fmla="*/ 494459 h 1617117"/>
                <a:gd name="connsiteX37" fmla="*/ 1157899 w 1167849"/>
                <a:gd name="connsiteY37" fmla="*/ 456055 h 1617117"/>
                <a:gd name="connsiteX38" fmla="*/ 1139383 w 1167849"/>
                <a:gd name="connsiteY38" fmla="*/ 372616 h 1617117"/>
                <a:gd name="connsiteX39" fmla="*/ 902553 w 1167849"/>
                <a:gd name="connsiteY39" fmla="*/ 16914 h 1617117"/>
                <a:gd name="connsiteX40" fmla="*/ 846318 w 1167849"/>
                <a:gd name="connsiteY40" fmla="*/ 9599 h 1617117"/>
                <a:gd name="connsiteX41" fmla="*/ 809056 w 1167849"/>
                <a:gd name="connsiteY41" fmla="*/ 33830 h 1617117"/>
                <a:gd name="connsiteX42" fmla="*/ 733161 w 1167849"/>
                <a:gd name="connsiteY42" fmla="*/ 92352 h 1617117"/>
                <a:gd name="connsiteX43" fmla="*/ 575198 w 1167849"/>
                <a:gd name="connsiteY43" fmla="*/ 275232 h 1617117"/>
                <a:gd name="connsiteX44" fmla="*/ 444667 w 1167849"/>
                <a:gd name="connsiteY44" fmla="*/ 443939 h 1617117"/>
                <a:gd name="connsiteX45" fmla="*/ 454497 w 1167849"/>
                <a:gd name="connsiteY45" fmla="*/ 486916 h 1617117"/>
                <a:gd name="connsiteX46" fmla="*/ 473014 w 1167849"/>
                <a:gd name="connsiteY46" fmla="*/ 492402 h 1617117"/>
                <a:gd name="connsiteX47" fmla="*/ 564225 w 1167849"/>
                <a:gd name="connsiteY47" fmla="*/ 515262 h 1617117"/>
                <a:gd name="connsiteX48" fmla="*/ 591200 w 1167849"/>
                <a:gd name="connsiteY48" fmla="*/ 555038 h 1617117"/>
                <a:gd name="connsiteX49" fmla="*/ 588000 w 1167849"/>
                <a:gd name="connsiteY49" fmla="*/ 627276 h 1617117"/>
                <a:gd name="connsiteX50" fmla="*/ 583656 w 1167849"/>
                <a:gd name="connsiteY50" fmla="*/ 645564 h 1617117"/>
                <a:gd name="connsiteX51" fmla="*/ 523077 w 1167849"/>
                <a:gd name="connsiteY51" fmla="*/ 667738 h 1617117"/>
                <a:gd name="connsiteX52" fmla="*/ 510733 w 1167849"/>
                <a:gd name="connsiteY52" fmla="*/ 689455 h 1617117"/>
                <a:gd name="connsiteX53" fmla="*/ 484444 w 1167849"/>
                <a:gd name="connsiteY53" fmla="*/ 744776 h 1617117"/>
                <a:gd name="connsiteX54" fmla="*/ 423179 w 1167849"/>
                <a:gd name="connsiteY54" fmla="*/ 826387 h 1617117"/>
                <a:gd name="connsiteX55" fmla="*/ 377230 w 1167849"/>
                <a:gd name="connsiteY55" fmla="*/ 838502 h 1617117"/>
                <a:gd name="connsiteX56" fmla="*/ 383174 w 1167849"/>
                <a:gd name="connsiteY56" fmla="*/ 830730 h 1617117"/>
                <a:gd name="connsiteX57" fmla="*/ 323738 w 1167849"/>
                <a:gd name="connsiteY57" fmla="*/ 599615 h 1617117"/>
                <a:gd name="connsiteX58" fmla="*/ 188635 w 1167849"/>
                <a:gd name="connsiteY58" fmla="*/ 657451 h 1617117"/>
                <a:gd name="connsiteX59" fmla="*/ 210124 w 1167849"/>
                <a:gd name="connsiteY59" fmla="*/ 826615 h 1617117"/>
                <a:gd name="connsiteX60" fmla="*/ 237098 w 1167849"/>
                <a:gd name="connsiteY60" fmla="*/ 842846 h 1617117"/>
                <a:gd name="connsiteX61" fmla="*/ 170347 w 1167849"/>
                <a:gd name="connsiteY61" fmla="*/ 870278 h 1617117"/>
                <a:gd name="connsiteX62" fmla="*/ 129428 w 1167849"/>
                <a:gd name="connsiteY62" fmla="*/ 907997 h 1617117"/>
                <a:gd name="connsiteX63" fmla="*/ 19700 w 1167849"/>
                <a:gd name="connsiteY63" fmla="*/ 1014524 h 1617117"/>
                <a:gd name="connsiteX64" fmla="*/ 14442 w 1167849"/>
                <a:gd name="connsiteY64" fmla="*/ 1097506 h 1617117"/>
                <a:gd name="connsiteX65" fmla="*/ 47589 w 1167849"/>
                <a:gd name="connsiteY65" fmla="*/ 1140940 h 1617117"/>
                <a:gd name="connsiteX66" fmla="*/ 217667 w 1167849"/>
                <a:gd name="connsiteY66" fmla="*/ 1579166 h 1617117"/>
                <a:gd name="connsiteX67" fmla="*/ 177434 w 1167849"/>
                <a:gd name="connsiteY67" fmla="*/ 1585110 h 1617117"/>
                <a:gd name="connsiteX68" fmla="*/ 159603 w 1167849"/>
                <a:gd name="connsiteY68" fmla="*/ 1559964 h 1617117"/>
                <a:gd name="connsiteX69" fmla="*/ 179034 w 1167849"/>
                <a:gd name="connsiteY69" fmla="*/ 1511729 h 1617117"/>
                <a:gd name="connsiteX70" fmla="*/ 244185 w 1167849"/>
                <a:gd name="connsiteY70" fmla="*/ 1473325 h 1617117"/>
                <a:gd name="connsiteX71" fmla="*/ 217667 w 1167849"/>
                <a:gd name="connsiteY71" fmla="*/ 1579166 h 1617117"/>
                <a:gd name="connsiteX72" fmla="*/ 1024168 w 1167849"/>
                <a:gd name="connsiteY72" fmla="*/ 732203 h 1617117"/>
                <a:gd name="connsiteX73" fmla="*/ 1044971 w 1167849"/>
                <a:gd name="connsiteY73" fmla="*/ 917141 h 1617117"/>
                <a:gd name="connsiteX74" fmla="*/ 1092977 w 1167849"/>
                <a:gd name="connsiteY74" fmla="*/ 1286330 h 1617117"/>
                <a:gd name="connsiteX75" fmla="*/ 1109436 w 1167849"/>
                <a:gd name="connsiteY75" fmla="*/ 1471724 h 1617117"/>
                <a:gd name="connsiteX76" fmla="*/ 1106236 w 1167849"/>
                <a:gd name="connsiteY76" fmla="*/ 1521559 h 1617117"/>
                <a:gd name="connsiteX77" fmla="*/ 1045428 w 1167849"/>
                <a:gd name="connsiteY77" fmla="*/ 1571394 h 1617117"/>
                <a:gd name="connsiteX78" fmla="*/ 1045885 w 1167849"/>
                <a:gd name="connsiteY78" fmla="*/ 1562021 h 1617117"/>
                <a:gd name="connsiteX79" fmla="*/ 1045885 w 1167849"/>
                <a:gd name="connsiteY79" fmla="*/ 1559278 h 1617117"/>
                <a:gd name="connsiteX80" fmla="*/ 1045885 w 1167849"/>
                <a:gd name="connsiteY80" fmla="*/ 1552192 h 1617117"/>
                <a:gd name="connsiteX81" fmla="*/ 1045885 w 1167849"/>
                <a:gd name="connsiteY81" fmla="*/ 1549677 h 1617117"/>
                <a:gd name="connsiteX82" fmla="*/ 1045657 w 1167849"/>
                <a:gd name="connsiteY82" fmla="*/ 1541219 h 1617117"/>
                <a:gd name="connsiteX83" fmla="*/ 1045657 w 1167849"/>
                <a:gd name="connsiteY83" fmla="*/ 1540533 h 1617117"/>
                <a:gd name="connsiteX84" fmla="*/ 1044971 w 1167849"/>
                <a:gd name="connsiteY84" fmla="*/ 1530475 h 1617117"/>
                <a:gd name="connsiteX85" fmla="*/ 1034684 w 1167849"/>
                <a:gd name="connsiteY85" fmla="*/ 1444750 h 1617117"/>
                <a:gd name="connsiteX86" fmla="*/ 1013653 w 1167849"/>
                <a:gd name="connsiteY86" fmla="*/ 1226208 h 1617117"/>
                <a:gd name="connsiteX87" fmla="*/ 981877 w 1167849"/>
                <a:gd name="connsiteY87" fmla="*/ 911197 h 1617117"/>
                <a:gd name="connsiteX88" fmla="*/ 950788 w 1167849"/>
                <a:gd name="connsiteY88" fmla="*/ 643735 h 1617117"/>
                <a:gd name="connsiteX89" fmla="*/ 941872 w 1167849"/>
                <a:gd name="connsiteY89" fmla="*/ 549781 h 1617117"/>
                <a:gd name="connsiteX90" fmla="*/ 956960 w 1167849"/>
                <a:gd name="connsiteY90" fmla="*/ 520977 h 1617117"/>
                <a:gd name="connsiteX91" fmla="*/ 956960 w 1167849"/>
                <a:gd name="connsiteY91" fmla="*/ 520977 h 1617117"/>
                <a:gd name="connsiteX92" fmla="*/ 959475 w 1167849"/>
                <a:gd name="connsiteY92" fmla="*/ 520291 h 1617117"/>
                <a:gd name="connsiteX93" fmla="*/ 959475 w 1167849"/>
                <a:gd name="connsiteY93" fmla="*/ 520291 h 1617117"/>
                <a:gd name="connsiteX94" fmla="*/ 962218 w 1167849"/>
                <a:gd name="connsiteY94" fmla="*/ 519605 h 1617117"/>
                <a:gd name="connsiteX95" fmla="*/ 1004280 w 1167849"/>
                <a:gd name="connsiteY95" fmla="*/ 550238 h 1617117"/>
                <a:gd name="connsiteX96" fmla="*/ 1024168 w 1167849"/>
                <a:gd name="connsiteY96" fmla="*/ 732203 h 1617117"/>
                <a:gd name="connsiteX97" fmla="*/ 839460 w 1167849"/>
                <a:gd name="connsiteY97" fmla="*/ 38174 h 1617117"/>
                <a:gd name="connsiteX98" fmla="*/ 902096 w 1167849"/>
                <a:gd name="connsiteY98" fmla="*/ 48232 h 1617117"/>
                <a:gd name="connsiteX99" fmla="*/ 987821 w 1167849"/>
                <a:gd name="connsiteY99" fmla="*/ 177848 h 1617117"/>
                <a:gd name="connsiteX100" fmla="*/ 988050 w 1167849"/>
                <a:gd name="connsiteY100" fmla="*/ 178305 h 1617117"/>
                <a:gd name="connsiteX101" fmla="*/ 993079 w 1167849"/>
                <a:gd name="connsiteY101" fmla="*/ 185849 h 1617117"/>
                <a:gd name="connsiteX102" fmla="*/ 993536 w 1167849"/>
                <a:gd name="connsiteY102" fmla="*/ 186764 h 1617117"/>
                <a:gd name="connsiteX103" fmla="*/ 1015253 w 1167849"/>
                <a:gd name="connsiteY103" fmla="*/ 220139 h 1617117"/>
                <a:gd name="connsiteX104" fmla="*/ 1015939 w 1167849"/>
                <a:gd name="connsiteY104" fmla="*/ 221054 h 1617117"/>
                <a:gd name="connsiteX105" fmla="*/ 1020739 w 1167849"/>
                <a:gd name="connsiteY105" fmla="*/ 228369 h 1617117"/>
                <a:gd name="connsiteX106" fmla="*/ 1021654 w 1167849"/>
                <a:gd name="connsiteY106" fmla="*/ 229740 h 1617117"/>
                <a:gd name="connsiteX107" fmla="*/ 1026226 w 1167849"/>
                <a:gd name="connsiteY107" fmla="*/ 236827 h 1617117"/>
                <a:gd name="connsiteX108" fmla="*/ 1027140 w 1167849"/>
                <a:gd name="connsiteY108" fmla="*/ 238199 h 1617117"/>
                <a:gd name="connsiteX109" fmla="*/ 1031712 w 1167849"/>
                <a:gd name="connsiteY109" fmla="*/ 245057 h 1617117"/>
                <a:gd name="connsiteX110" fmla="*/ 1032627 w 1167849"/>
                <a:gd name="connsiteY110" fmla="*/ 246428 h 1617117"/>
                <a:gd name="connsiteX111" fmla="*/ 1042914 w 1167849"/>
                <a:gd name="connsiteY111" fmla="*/ 262202 h 1617117"/>
                <a:gd name="connsiteX112" fmla="*/ 1044971 w 1167849"/>
                <a:gd name="connsiteY112" fmla="*/ 265174 h 1617117"/>
                <a:gd name="connsiteX113" fmla="*/ 1048171 w 1167849"/>
                <a:gd name="connsiteY113" fmla="*/ 270203 h 1617117"/>
                <a:gd name="connsiteX114" fmla="*/ 1049543 w 1167849"/>
                <a:gd name="connsiteY114" fmla="*/ 272489 h 1617117"/>
                <a:gd name="connsiteX115" fmla="*/ 1053201 w 1167849"/>
                <a:gd name="connsiteY115" fmla="*/ 277975 h 1617117"/>
                <a:gd name="connsiteX116" fmla="*/ 1054801 w 1167849"/>
                <a:gd name="connsiteY116" fmla="*/ 280490 h 1617117"/>
                <a:gd name="connsiteX117" fmla="*/ 1058230 w 1167849"/>
                <a:gd name="connsiteY117" fmla="*/ 285519 h 1617117"/>
                <a:gd name="connsiteX118" fmla="*/ 1059830 w 1167849"/>
                <a:gd name="connsiteY118" fmla="*/ 288034 h 1617117"/>
                <a:gd name="connsiteX119" fmla="*/ 1064173 w 1167849"/>
                <a:gd name="connsiteY119" fmla="*/ 294892 h 1617117"/>
                <a:gd name="connsiteX120" fmla="*/ 1064402 w 1167849"/>
                <a:gd name="connsiteY120" fmla="*/ 295120 h 1617117"/>
                <a:gd name="connsiteX121" fmla="*/ 1069431 w 1167849"/>
                <a:gd name="connsiteY121" fmla="*/ 302893 h 1617117"/>
                <a:gd name="connsiteX122" fmla="*/ 1069660 w 1167849"/>
                <a:gd name="connsiteY122" fmla="*/ 303121 h 1617117"/>
                <a:gd name="connsiteX123" fmla="*/ 1074003 w 1167849"/>
                <a:gd name="connsiteY123" fmla="*/ 309751 h 1617117"/>
                <a:gd name="connsiteX124" fmla="*/ 1075603 w 1167849"/>
                <a:gd name="connsiteY124" fmla="*/ 312265 h 1617117"/>
                <a:gd name="connsiteX125" fmla="*/ 1078347 w 1167849"/>
                <a:gd name="connsiteY125" fmla="*/ 316609 h 1617117"/>
                <a:gd name="connsiteX126" fmla="*/ 1079947 w 1167849"/>
                <a:gd name="connsiteY126" fmla="*/ 319123 h 1617117"/>
                <a:gd name="connsiteX127" fmla="*/ 1082919 w 1167849"/>
                <a:gd name="connsiteY127" fmla="*/ 323695 h 1617117"/>
                <a:gd name="connsiteX128" fmla="*/ 1084290 w 1167849"/>
                <a:gd name="connsiteY128" fmla="*/ 325753 h 1617117"/>
                <a:gd name="connsiteX129" fmla="*/ 1087262 w 1167849"/>
                <a:gd name="connsiteY129" fmla="*/ 330325 h 1617117"/>
                <a:gd name="connsiteX130" fmla="*/ 1088634 w 1167849"/>
                <a:gd name="connsiteY130" fmla="*/ 332382 h 1617117"/>
                <a:gd name="connsiteX131" fmla="*/ 1096406 w 1167849"/>
                <a:gd name="connsiteY131" fmla="*/ 344498 h 1617117"/>
                <a:gd name="connsiteX132" fmla="*/ 1097549 w 1167849"/>
                <a:gd name="connsiteY132" fmla="*/ 346098 h 1617117"/>
                <a:gd name="connsiteX133" fmla="*/ 1100064 w 1167849"/>
                <a:gd name="connsiteY133" fmla="*/ 350213 h 1617117"/>
                <a:gd name="connsiteX134" fmla="*/ 1101435 w 1167849"/>
                <a:gd name="connsiteY134" fmla="*/ 352270 h 1617117"/>
                <a:gd name="connsiteX135" fmla="*/ 1103493 w 1167849"/>
                <a:gd name="connsiteY135" fmla="*/ 355471 h 1617117"/>
                <a:gd name="connsiteX136" fmla="*/ 1104864 w 1167849"/>
                <a:gd name="connsiteY136" fmla="*/ 357757 h 1617117"/>
                <a:gd name="connsiteX137" fmla="*/ 1106922 w 1167849"/>
                <a:gd name="connsiteY137" fmla="*/ 360957 h 1617117"/>
                <a:gd name="connsiteX138" fmla="*/ 1108065 w 1167849"/>
                <a:gd name="connsiteY138" fmla="*/ 362557 h 1617117"/>
                <a:gd name="connsiteX139" fmla="*/ 1110351 w 1167849"/>
                <a:gd name="connsiteY139" fmla="*/ 366215 h 1617117"/>
                <a:gd name="connsiteX140" fmla="*/ 1111036 w 1167849"/>
                <a:gd name="connsiteY140" fmla="*/ 367358 h 1617117"/>
                <a:gd name="connsiteX141" fmla="*/ 1113780 w 1167849"/>
                <a:gd name="connsiteY141" fmla="*/ 371701 h 1617117"/>
                <a:gd name="connsiteX142" fmla="*/ 1114465 w 1167849"/>
                <a:gd name="connsiteY142" fmla="*/ 372844 h 1617117"/>
                <a:gd name="connsiteX143" fmla="*/ 1116294 w 1167849"/>
                <a:gd name="connsiteY143" fmla="*/ 375816 h 1617117"/>
                <a:gd name="connsiteX144" fmla="*/ 1117209 w 1167849"/>
                <a:gd name="connsiteY144" fmla="*/ 377416 h 1617117"/>
                <a:gd name="connsiteX145" fmla="*/ 1118580 w 1167849"/>
                <a:gd name="connsiteY145" fmla="*/ 379702 h 1617117"/>
                <a:gd name="connsiteX146" fmla="*/ 1119495 w 1167849"/>
                <a:gd name="connsiteY146" fmla="*/ 381074 h 1617117"/>
                <a:gd name="connsiteX147" fmla="*/ 1120866 w 1167849"/>
                <a:gd name="connsiteY147" fmla="*/ 383131 h 1617117"/>
                <a:gd name="connsiteX148" fmla="*/ 1121552 w 1167849"/>
                <a:gd name="connsiteY148" fmla="*/ 384274 h 1617117"/>
                <a:gd name="connsiteX149" fmla="*/ 1122695 w 1167849"/>
                <a:gd name="connsiteY149" fmla="*/ 386332 h 1617117"/>
                <a:gd name="connsiteX150" fmla="*/ 1123152 w 1167849"/>
                <a:gd name="connsiteY150" fmla="*/ 387246 h 1617117"/>
                <a:gd name="connsiteX151" fmla="*/ 1124752 w 1167849"/>
                <a:gd name="connsiteY151" fmla="*/ 389761 h 1617117"/>
                <a:gd name="connsiteX152" fmla="*/ 1147841 w 1167849"/>
                <a:gd name="connsiteY152" fmla="*/ 430451 h 1617117"/>
                <a:gd name="connsiteX153" fmla="*/ 1104407 w 1167849"/>
                <a:gd name="connsiteY153" fmla="*/ 478686 h 1617117"/>
                <a:gd name="connsiteX154" fmla="*/ 1079947 w 1167849"/>
                <a:gd name="connsiteY154" fmla="*/ 466342 h 1617117"/>
                <a:gd name="connsiteX155" fmla="*/ 1039942 w 1167849"/>
                <a:gd name="connsiteY155" fmla="*/ 393418 h 1617117"/>
                <a:gd name="connsiteX156" fmla="*/ 1032169 w 1167849"/>
                <a:gd name="connsiteY156" fmla="*/ 379474 h 1617117"/>
                <a:gd name="connsiteX157" fmla="*/ 1031026 w 1167849"/>
                <a:gd name="connsiteY157" fmla="*/ 377645 h 1617117"/>
                <a:gd name="connsiteX158" fmla="*/ 1023940 w 1167849"/>
                <a:gd name="connsiteY158" fmla="*/ 364615 h 1617117"/>
                <a:gd name="connsiteX159" fmla="*/ 1023940 w 1167849"/>
                <a:gd name="connsiteY159" fmla="*/ 364615 h 1617117"/>
                <a:gd name="connsiteX160" fmla="*/ 931585 w 1167849"/>
                <a:gd name="connsiteY160" fmla="*/ 202994 h 1617117"/>
                <a:gd name="connsiteX161" fmla="*/ 837174 w 1167849"/>
                <a:gd name="connsiteY161" fmla="*/ 59205 h 1617117"/>
                <a:gd name="connsiteX162" fmla="*/ 839460 w 1167849"/>
                <a:gd name="connsiteY162" fmla="*/ 38174 h 1617117"/>
                <a:gd name="connsiteX163" fmla="*/ 597372 w 1167849"/>
                <a:gd name="connsiteY163" fmla="*/ 719402 h 1617117"/>
                <a:gd name="connsiteX164" fmla="*/ 611317 w 1167849"/>
                <a:gd name="connsiteY164" fmla="*/ 550466 h 1617117"/>
                <a:gd name="connsiteX165" fmla="*/ 574284 w 1167849"/>
                <a:gd name="connsiteY165" fmla="*/ 495602 h 1617117"/>
                <a:gd name="connsiteX166" fmla="*/ 482843 w 1167849"/>
                <a:gd name="connsiteY166" fmla="*/ 473200 h 1617117"/>
                <a:gd name="connsiteX167" fmla="*/ 474614 w 1167849"/>
                <a:gd name="connsiteY167" fmla="*/ 441424 h 1617117"/>
                <a:gd name="connsiteX168" fmla="*/ 628919 w 1167849"/>
                <a:gd name="connsiteY168" fmla="*/ 239799 h 1617117"/>
                <a:gd name="connsiteX169" fmla="*/ 745048 w 1167849"/>
                <a:gd name="connsiteY169" fmla="*/ 105611 h 1617117"/>
                <a:gd name="connsiteX170" fmla="*/ 795797 w 1167849"/>
                <a:gd name="connsiteY170" fmla="*/ 66977 h 1617117"/>
                <a:gd name="connsiteX171" fmla="*/ 821857 w 1167849"/>
                <a:gd name="connsiteY171" fmla="*/ 71549 h 1617117"/>
                <a:gd name="connsiteX172" fmla="*/ 854090 w 1167849"/>
                <a:gd name="connsiteY172" fmla="*/ 120012 h 1617117"/>
                <a:gd name="connsiteX173" fmla="*/ 898210 w 1167849"/>
                <a:gd name="connsiteY173" fmla="*/ 187449 h 1617117"/>
                <a:gd name="connsiteX174" fmla="*/ 905525 w 1167849"/>
                <a:gd name="connsiteY174" fmla="*/ 198422 h 1617117"/>
                <a:gd name="connsiteX175" fmla="*/ 905525 w 1167849"/>
                <a:gd name="connsiteY175" fmla="*/ 198422 h 1617117"/>
                <a:gd name="connsiteX176" fmla="*/ 929985 w 1167849"/>
                <a:gd name="connsiteY176" fmla="*/ 236370 h 1617117"/>
                <a:gd name="connsiteX177" fmla="*/ 930214 w 1167849"/>
                <a:gd name="connsiteY177" fmla="*/ 236598 h 1617117"/>
                <a:gd name="connsiteX178" fmla="*/ 941644 w 1167849"/>
                <a:gd name="connsiteY178" fmla="*/ 255344 h 1617117"/>
                <a:gd name="connsiteX179" fmla="*/ 942330 w 1167849"/>
                <a:gd name="connsiteY179" fmla="*/ 256487 h 1617117"/>
                <a:gd name="connsiteX180" fmla="*/ 953074 w 1167849"/>
                <a:gd name="connsiteY180" fmla="*/ 274546 h 1617117"/>
                <a:gd name="connsiteX181" fmla="*/ 954674 w 1167849"/>
                <a:gd name="connsiteY181" fmla="*/ 277061 h 1617117"/>
                <a:gd name="connsiteX182" fmla="*/ 964504 w 1167849"/>
                <a:gd name="connsiteY182" fmla="*/ 293977 h 1617117"/>
                <a:gd name="connsiteX183" fmla="*/ 967247 w 1167849"/>
                <a:gd name="connsiteY183" fmla="*/ 298778 h 1617117"/>
                <a:gd name="connsiteX184" fmla="*/ 975705 w 1167849"/>
                <a:gd name="connsiteY184" fmla="*/ 313637 h 1617117"/>
                <a:gd name="connsiteX185" fmla="*/ 980506 w 1167849"/>
                <a:gd name="connsiteY185" fmla="*/ 322552 h 1617117"/>
                <a:gd name="connsiteX186" fmla="*/ 986678 w 1167849"/>
                <a:gd name="connsiteY186" fmla="*/ 333754 h 1617117"/>
                <a:gd name="connsiteX187" fmla="*/ 997651 w 1167849"/>
                <a:gd name="connsiteY187" fmla="*/ 354099 h 1617117"/>
                <a:gd name="connsiteX188" fmla="*/ 1053429 w 1167849"/>
                <a:gd name="connsiteY188" fmla="*/ 456740 h 1617117"/>
                <a:gd name="connsiteX189" fmla="*/ 1066917 w 1167849"/>
                <a:gd name="connsiteY189" fmla="*/ 482572 h 1617117"/>
                <a:gd name="connsiteX190" fmla="*/ 917869 w 1167849"/>
                <a:gd name="connsiteY190" fmla="*/ 526235 h 1617117"/>
                <a:gd name="connsiteX191" fmla="*/ 935014 w 1167849"/>
                <a:gd name="connsiteY191" fmla="*/ 683512 h 1617117"/>
                <a:gd name="connsiteX192" fmla="*/ 970447 w 1167849"/>
                <a:gd name="connsiteY192" fmla="*/ 970176 h 1617117"/>
                <a:gd name="connsiteX193" fmla="*/ 995136 w 1167849"/>
                <a:gd name="connsiteY193" fmla="*/ 1241296 h 1617117"/>
                <a:gd name="connsiteX194" fmla="*/ 1020511 w 1167849"/>
                <a:gd name="connsiteY194" fmla="*/ 1484297 h 1617117"/>
                <a:gd name="connsiteX195" fmla="*/ 1025769 w 1167849"/>
                <a:gd name="connsiteY195" fmla="*/ 1545105 h 1617117"/>
                <a:gd name="connsiteX196" fmla="*/ 1004052 w 1167849"/>
                <a:gd name="connsiteY196" fmla="*/ 1575966 h 1617117"/>
                <a:gd name="connsiteX197" fmla="*/ 974105 w 1167849"/>
                <a:gd name="connsiteY197" fmla="*/ 1582138 h 1617117"/>
                <a:gd name="connsiteX198" fmla="*/ 844032 w 1167849"/>
                <a:gd name="connsiteY198" fmla="*/ 1591968 h 1617117"/>
                <a:gd name="connsiteX199" fmla="*/ 652693 w 1167849"/>
                <a:gd name="connsiteY199" fmla="*/ 1593797 h 1617117"/>
                <a:gd name="connsiteX200" fmla="*/ 592114 w 1167849"/>
                <a:gd name="connsiteY200" fmla="*/ 1591739 h 1617117"/>
                <a:gd name="connsiteX201" fmla="*/ 587314 w 1167849"/>
                <a:gd name="connsiteY201" fmla="*/ 1591054 h 1617117"/>
                <a:gd name="connsiteX202" fmla="*/ 585714 w 1167849"/>
                <a:gd name="connsiteY202" fmla="*/ 1590825 h 1617117"/>
                <a:gd name="connsiteX203" fmla="*/ 582742 w 1167849"/>
                <a:gd name="connsiteY203" fmla="*/ 1590139 h 1617117"/>
                <a:gd name="connsiteX204" fmla="*/ 580913 w 1167849"/>
                <a:gd name="connsiteY204" fmla="*/ 1589682 h 1617117"/>
                <a:gd name="connsiteX205" fmla="*/ 578627 w 1167849"/>
                <a:gd name="connsiteY205" fmla="*/ 1588996 h 1617117"/>
                <a:gd name="connsiteX206" fmla="*/ 576798 w 1167849"/>
                <a:gd name="connsiteY206" fmla="*/ 1588310 h 1617117"/>
                <a:gd name="connsiteX207" fmla="*/ 574969 w 1167849"/>
                <a:gd name="connsiteY207" fmla="*/ 1587625 h 1617117"/>
                <a:gd name="connsiteX208" fmla="*/ 573141 w 1167849"/>
                <a:gd name="connsiteY208" fmla="*/ 1586939 h 1617117"/>
                <a:gd name="connsiteX209" fmla="*/ 571769 w 1167849"/>
                <a:gd name="connsiteY209" fmla="*/ 1586253 h 1617117"/>
                <a:gd name="connsiteX210" fmla="*/ 565140 w 1167849"/>
                <a:gd name="connsiteY210" fmla="*/ 1582138 h 1617117"/>
                <a:gd name="connsiteX211" fmla="*/ 564454 w 1167849"/>
                <a:gd name="connsiteY211" fmla="*/ 1581681 h 1617117"/>
                <a:gd name="connsiteX212" fmla="*/ 562625 w 1167849"/>
                <a:gd name="connsiteY212" fmla="*/ 1580081 h 1617117"/>
                <a:gd name="connsiteX213" fmla="*/ 561939 w 1167849"/>
                <a:gd name="connsiteY213" fmla="*/ 1579395 h 1617117"/>
                <a:gd name="connsiteX214" fmla="*/ 560339 w 1167849"/>
                <a:gd name="connsiteY214" fmla="*/ 1577566 h 1617117"/>
                <a:gd name="connsiteX215" fmla="*/ 559882 w 1167849"/>
                <a:gd name="connsiteY215" fmla="*/ 1577109 h 1617117"/>
                <a:gd name="connsiteX216" fmla="*/ 552795 w 1167849"/>
                <a:gd name="connsiteY216" fmla="*/ 1558821 h 1617117"/>
                <a:gd name="connsiteX217" fmla="*/ 552795 w 1167849"/>
                <a:gd name="connsiteY217" fmla="*/ 1558821 h 1617117"/>
                <a:gd name="connsiteX218" fmla="*/ 552109 w 1167849"/>
                <a:gd name="connsiteY218" fmla="*/ 1546019 h 1617117"/>
                <a:gd name="connsiteX219" fmla="*/ 558510 w 1167849"/>
                <a:gd name="connsiteY219" fmla="*/ 1423947 h 1617117"/>
                <a:gd name="connsiteX220" fmla="*/ 574741 w 1167849"/>
                <a:gd name="connsiteY220" fmla="*/ 1126996 h 1617117"/>
                <a:gd name="connsiteX221" fmla="*/ 597372 w 1167849"/>
                <a:gd name="connsiteY221" fmla="*/ 719402 h 1617117"/>
                <a:gd name="connsiteX222" fmla="*/ 194579 w 1167849"/>
                <a:gd name="connsiteY222" fmla="*/ 708200 h 1617117"/>
                <a:gd name="connsiteX223" fmla="*/ 250814 w 1167849"/>
                <a:gd name="connsiteY223" fmla="*/ 623847 h 1617117"/>
                <a:gd name="connsiteX224" fmla="*/ 403291 w 1167849"/>
                <a:gd name="connsiteY224" fmla="*/ 730832 h 1617117"/>
                <a:gd name="connsiteX225" fmla="*/ 350027 w 1167849"/>
                <a:gd name="connsiteY225" fmla="*/ 831187 h 1617117"/>
                <a:gd name="connsiteX226" fmla="*/ 306136 w 1167849"/>
                <a:gd name="connsiteY226" fmla="*/ 841474 h 1617117"/>
                <a:gd name="connsiteX227" fmla="*/ 194579 w 1167849"/>
                <a:gd name="connsiteY227" fmla="*/ 708200 h 1617117"/>
                <a:gd name="connsiteX228" fmla="*/ 46217 w 1167849"/>
                <a:gd name="connsiteY228" fmla="*/ 1015667 h 1617117"/>
                <a:gd name="connsiteX229" fmla="*/ 85765 w 1167849"/>
                <a:gd name="connsiteY229" fmla="*/ 972919 h 1617117"/>
                <a:gd name="connsiteX230" fmla="*/ 175148 w 1167849"/>
                <a:gd name="connsiteY230" fmla="*/ 889937 h 1617117"/>
                <a:gd name="connsiteX231" fmla="*/ 248071 w 1167849"/>
                <a:gd name="connsiteY231" fmla="*/ 864563 h 1617117"/>
                <a:gd name="connsiteX232" fmla="*/ 267502 w 1167849"/>
                <a:gd name="connsiteY232" fmla="*/ 864563 h 1617117"/>
                <a:gd name="connsiteX233" fmla="*/ 333568 w 1167849"/>
                <a:gd name="connsiteY233" fmla="*/ 860905 h 1617117"/>
                <a:gd name="connsiteX234" fmla="*/ 385231 w 1167849"/>
                <a:gd name="connsiteY234" fmla="*/ 859762 h 1617117"/>
                <a:gd name="connsiteX235" fmla="*/ 448325 w 1167849"/>
                <a:gd name="connsiteY235" fmla="*/ 828901 h 1617117"/>
                <a:gd name="connsiteX236" fmla="*/ 522163 w 1167849"/>
                <a:gd name="connsiteY236" fmla="*/ 705914 h 1617117"/>
                <a:gd name="connsiteX237" fmla="*/ 545709 w 1167849"/>
                <a:gd name="connsiteY237" fmla="*/ 668424 h 1617117"/>
                <a:gd name="connsiteX238" fmla="*/ 579541 w 1167849"/>
                <a:gd name="connsiteY238" fmla="*/ 671853 h 1617117"/>
                <a:gd name="connsiteX239" fmla="*/ 574055 w 1167849"/>
                <a:gd name="connsiteY239" fmla="*/ 719859 h 1617117"/>
                <a:gd name="connsiteX240" fmla="*/ 478043 w 1167849"/>
                <a:gd name="connsiteY240" fmla="*/ 899767 h 1617117"/>
                <a:gd name="connsiteX241" fmla="*/ 409920 w 1167849"/>
                <a:gd name="connsiteY241" fmla="*/ 960118 h 1617117"/>
                <a:gd name="connsiteX242" fmla="*/ 395061 w 1167849"/>
                <a:gd name="connsiteY242" fmla="*/ 991207 h 1617117"/>
                <a:gd name="connsiteX243" fmla="*/ 389117 w 1167849"/>
                <a:gd name="connsiteY243" fmla="*/ 1102078 h 1617117"/>
                <a:gd name="connsiteX244" fmla="*/ 373115 w 1167849"/>
                <a:gd name="connsiteY244" fmla="*/ 1318105 h 1617117"/>
                <a:gd name="connsiteX245" fmla="*/ 348884 w 1167849"/>
                <a:gd name="connsiteY245" fmla="*/ 1369540 h 1617117"/>
                <a:gd name="connsiteX246" fmla="*/ 255615 w 1167849"/>
                <a:gd name="connsiteY246" fmla="*/ 1438577 h 1617117"/>
                <a:gd name="connsiteX247" fmla="*/ 166461 w 1167849"/>
                <a:gd name="connsiteY247" fmla="*/ 1499842 h 1617117"/>
                <a:gd name="connsiteX248" fmla="*/ 127142 w 1167849"/>
                <a:gd name="connsiteY248" fmla="*/ 1526131 h 1617117"/>
                <a:gd name="connsiteX249" fmla="*/ 88737 w 1167849"/>
                <a:gd name="connsiteY249" fmla="*/ 1513330 h 1617117"/>
                <a:gd name="connsiteX250" fmla="*/ 112969 w 1167849"/>
                <a:gd name="connsiteY250" fmla="*/ 1435377 h 1617117"/>
                <a:gd name="connsiteX251" fmla="*/ 177205 w 1167849"/>
                <a:gd name="connsiteY251" fmla="*/ 1396744 h 1617117"/>
                <a:gd name="connsiteX252" fmla="*/ 287390 w 1167849"/>
                <a:gd name="connsiteY252" fmla="*/ 1308733 h 1617117"/>
                <a:gd name="connsiteX253" fmla="*/ 301564 w 1167849"/>
                <a:gd name="connsiteY253" fmla="*/ 1265299 h 1617117"/>
                <a:gd name="connsiteX254" fmla="*/ 285333 w 1167849"/>
                <a:gd name="connsiteY254" fmla="*/ 1245410 h 1617117"/>
                <a:gd name="connsiteX255" fmla="*/ 261787 w 1167849"/>
                <a:gd name="connsiteY255" fmla="*/ 1260498 h 1617117"/>
                <a:gd name="connsiteX256" fmla="*/ 259273 w 1167849"/>
                <a:gd name="connsiteY256" fmla="*/ 1287930 h 1617117"/>
                <a:gd name="connsiteX257" fmla="*/ 237556 w 1167849"/>
                <a:gd name="connsiteY257" fmla="*/ 1330221 h 1617117"/>
                <a:gd name="connsiteX258" fmla="*/ 189550 w 1167849"/>
                <a:gd name="connsiteY258" fmla="*/ 1367940 h 1617117"/>
                <a:gd name="connsiteX259" fmla="*/ 174691 w 1167849"/>
                <a:gd name="connsiteY259" fmla="*/ 1373198 h 1617117"/>
                <a:gd name="connsiteX260" fmla="*/ 169661 w 1167849"/>
                <a:gd name="connsiteY260" fmla="*/ 1358567 h 1617117"/>
                <a:gd name="connsiteX261" fmla="*/ 180863 w 1167849"/>
                <a:gd name="connsiteY261" fmla="*/ 1206777 h 1617117"/>
                <a:gd name="connsiteX262" fmla="*/ 203951 w 1167849"/>
                <a:gd name="connsiteY262" fmla="*/ 1045614 h 1617117"/>
                <a:gd name="connsiteX263" fmla="*/ 205323 w 1167849"/>
                <a:gd name="connsiteY263" fmla="*/ 1023440 h 1617117"/>
                <a:gd name="connsiteX264" fmla="*/ 165775 w 1167849"/>
                <a:gd name="connsiteY264" fmla="*/ 1002866 h 1617117"/>
                <a:gd name="connsiteX265" fmla="*/ 120055 w 1167849"/>
                <a:gd name="connsiteY265" fmla="*/ 1038985 h 1617117"/>
                <a:gd name="connsiteX266" fmla="*/ 113197 w 1167849"/>
                <a:gd name="connsiteY266" fmla="*/ 1099106 h 1617117"/>
                <a:gd name="connsiteX267" fmla="*/ 150688 w 1167849"/>
                <a:gd name="connsiteY267" fmla="*/ 1143683 h 1617117"/>
                <a:gd name="connsiteX268" fmla="*/ 166461 w 1167849"/>
                <a:gd name="connsiteY268" fmla="*/ 1162886 h 1617117"/>
                <a:gd name="connsiteX269" fmla="*/ 154117 w 1167849"/>
                <a:gd name="connsiteY269" fmla="*/ 1186203 h 1617117"/>
                <a:gd name="connsiteX270" fmla="*/ 107711 w 1167849"/>
                <a:gd name="connsiteY270" fmla="*/ 1171801 h 1617117"/>
                <a:gd name="connsiteX271" fmla="*/ 44617 w 1167849"/>
                <a:gd name="connsiteY271" fmla="*/ 1102307 h 1617117"/>
                <a:gd name="connsiteX272" fmla="*/ 46217 w 1167849"/>
                <a:gd name="connsiteY272" fmla="*/ 1015667 h 1617117"/>
                <a:gd name="connsiteX273" fmla="*/ 281675 w 1167849"/>
                <a:gd name="connsiteY273" fmla="*/ 1261641 h 1617117"/>
                <a:gd name="connsiteX274" fmla="*/ 276189 w 1167849"/>
                <a:gd name="connsiteY274" fmla="*/ 1293645 h 1617117"/>
                <a:gd name="connsiteX275" fmla="*/ 281675 w 1167849"/>
                <a:gd name="connsiteY275" fmla="*/ 1261641 h 1617117"/>
                <a:gd name="connsiteX276" fmla="*/ 166918 w 1167849"/>
                <a:gd name="connsiteY276" fmla="*/ 1130882 h 1617117"/>
                <a:gd name="connsiteX277" fmla="*/ 135600 w 1167849"/>
                <a:gd name="connsiteY277" fmla="*/ 1097049 h 1617117"/>
                <a:gd name="connsiteX278" fmla="*/ 140401 w 1167849"/>
                <a:gd name="connsiteY278" fmla="*/ 1045385 h 1617117"/>
                <a:gd name="connsiteX279" fmla="*/ 170804 w 1167849"/>
                <a:gd name="connsiteY279" fmla="*/ 1021840 h 1617117"/>
                <a:gd name="connsiteX280" fmla="*/ 185663 w 1167849"/>
                <a:gd name="connsiteY280" fmla="*/ 1030526 h 1617117"/>
                <a:gd name="connsiteX281" fmla="*/ 171947 w 1167849"/>
                <a:gd name="connsiteY281" fmla="*/ 1126081 h 1617117"/>
                <a:gd name="connsiteX282" fmla="*/ 166918 w 1167849"/>
                <a:gd name="connsiteY282" fmla="*/ 1130882 h 161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1167849" h="1617117">
                  <a:moveTo>
                    <a:pt x="47589" y="1140940"/>
                  </a:moveTo>
                  <a:cubicBezTo>
                    <a:pt x="75478" y="1178431"/>
                    <a:pt x="108397" y="1208149"/>
                    <a:pt x="158460" y="1211806"/>
                  </a:cubicBezTo>
                  <a:cubicBezTo>
                    <a:pt x="160975" y="1269871"/>
                    <a:pt x="149773" y="1325649"/>
                    <a:pt x="149087" y="1382113"/>
                  </a:cubicBezTo>
                  <a:cubicBezTo>
                    <a:pt x="148859" y="1392172"/>
                    <a:pt x="142229" y="1396972"/>
                    <a:pt x="134686" y="1400858"/>
                  </a:cubicBezTo>
                  <a:cubicBezTo>
                    <a:pt x="117998" y="1409317"/>
                    <a:pt x="103139" y="1420061"/>
                    <a:pt x="88051" y="1430805"/>
                  </a:cubicBezTo>
                  <a:cubicBezTo>
                    <a:pt x="61534" y="1450007"/>
                    <a:pt x="58562" y="1477211"/>
                    <a:pt x="63362" y="1505329"/>
                  </a:cubicBezTo>
                  <a:cubicBezTo>
                    <a:pt x="70678" y="1546477"/>
                    <a:pt x="93538" y="1559050"/>
                    <a:pt x="132857" y="1547162"/>
                  </a:cubicBezTo>
                  <a:cubicBezTo>
                    <a:pt x="133771" y="1546934"/>
                    <a:pt x="134686" y="1547391"/>
                    <a:pt x="135600" y="1547391"/>
                  </a:cubicBezTo>
                  <a:cubicBezTo>
                    <a:pt x="138800" y="1551277"/>
                    <a:pt x="138115" y="1555849"/>
                    <a:pt x="138343" y="1560421"/>
                  </a:cubicBezTo>
                  <a:cubicBezTo>
                    <a:pt x="139029" y="1589453"/>
                    <a:pt x="146344" y="1598826"/>
                    <a:pt x="173090" y="1605227"/>
                  </a:cubicBezTo>
                  <a:cubicBezTo>
                    <a:pt x="214696" y="1615285"/>
                    <a:pt x="226354" y="1609799"/>
                    <a:pt x="244871" y="1570251"/>
                  </a:cubicBezTo>
                  <a:cubicBezTo>
                    <a:pt x="249671" y="1560193"/>
                    <a:pt x="253100" y="1549677"/>
                    <a:pt x="256301" y="1538933"/>
                  </a:cubicBezTo>
                  <a:cubicBezTo>
                    <a:pt x="261559" y="1521102"/>
                    <a:pt x="261787" y="1502357"/>
                    <a:pt x="262702" y="1483840"/>
                  </a:cubicBezTo>
                  <a:cubicBezTo>
                    <a:pt x="263845" y="1464866"/>
                    <a:pt x="270931" y="1450693"/>
                    <a:pt x="288305" y="1440863"/>
                  </a:cubicBezTo>
                  <a:cubicBezTo>
                    <a:pt x="306136" y="1430805"/>
                    <a:pt x="321909" y="1418003"/>
                    <a:pt x="337911" y="1405202"/>
                  </a:cubicBezTo>
                  <a:cubicBezTo>
                    <a:pt x="375173" y="1374798"/>
                    <a:pt x="395747" y="1337765"/>
                    <a:pt x="395061" y="1287930"/>
                  </a:cubicBezTo>
                  <a:cubicBezTo>
                    <a:pt x="394375" y="1231466"/>
                    <a:pt x="401919" y="1175230"/>
                    <a:pt x="405119" y="1118766"/>
                  </a:cubicBezTo>
                  <a:cubicBezTo>
                    <a:pt x="406948" y="1083562"/>
                    <a:pt x="415635" y="1048814"/>
                    <a:pt x="413120" y="1013610"/>
                  </a:cubicBezTo>
                  <a:cubicBezTo>
                    <a:pt x="411520" y="990750"/>
                    <a:pt x="420664" y="976120"/>
                    <a:pt x="438266" y="962175"/>
                  </a:cubicBezTo>
                  <a:cubicBezTo>
                    <a:pt x="487187" y="923084"/>
                    <a:pt x="529478" y="878050"/>
                    <a:pt x="553481" y="818386"/>
                  </a:cubicBezTo>
                  <a:cubicBezTo>
                    <a:pt x="557139" y="809470"/>
                    <a:pt x="561025" y="789582"/>
                    <a:pt x="571998" y="772208"/>
                  </a:cubicBezTo>
                  <a:cubicBezTo>
                    <a:pt x="571998" y="782038"/>
                    <a:pt x="572455" y="805813"/>
                    <a:pt x="571998" y="812213"/>
                  </a:cubicBezTo>
                  <a:cubicBezTo>
                    <a:pt x="562625" y="917598"/>
                    <a:pt x="561939" y="1023211"/>
                    <a:pt x="557367" y="1128824"/>
                  </a:cubicBezTo>
                  <a:cubicBezTo>
                    <a:pt x="553252" y="1221407"/>
                    <a:pt x="549366" y="1313990"/>
                    <a:pt x="542737" y="1406345"/>
                  </a:cubicBezTo>
                  <a:cubicBezTo>
                    <a:pt x="538851" y="1458923"/>
                    <a:pt x="533593" y="1511501"/>
                    <a:pt x="532678" y="1564307"/>
                  </a:cubicBezTo>
                  <a:cubicBezTo>
                    <a:pt x="532221" y="1591054"/>
                    <a:pt x="542051" y="1603855"/>
                    <a:pt x="567883" y="1609799"/>
                  </a:cubicBezTo>
                  <a:cubicBezTo>
                    <a:pt x="580456" y="1612771"/>
                    <a:pt x="593486" y="1614828"/>
                    <a:pt x="606288" y="1614828"/>
                  </a:cubicBezTo>
                  <a:cubicBezTo>
                    <a:pt x="672124" y="1615742"/>
                    <a:pt x="833059" y="1623286"/>
                    <a:pt x="969762" y="1604770"/>
                  </a:cubicBezTo>
                  <a:cubicBezTo>
                    <a:pt x="1015024" y="1598597"/>
                    <a:pt x="1059830" y="1596540"/>
                    <a:pt x="1098921" y="1569565"/>
                  </a:cubicBezTo>
                  <a:cubicBezTo>
                    <a:pt x="1111722" y="1560650"/>
                    <a:pt x="1120866" y="1550591"/>
                    <a:pt x="1124981" y="1535275"/>
                  </a:cubicBezTo>
                  <a:cubicBezTo>
                    <a:pt x="1128410" y="1522474"/>
                    <a:pt x="1129782" y="1509901"/>
                    <a:pt x="1129096" y="1496870"/>
                  </a:cubicBezTo>
                  <a:cubicBezTo>
                    <a:pt x="1125667" y="1423718"/>
                    <a:pt x="1120180" y="1350795"/>
                    <a:pt x="1111036" y="1278100"/>
                  </a:cubicBezTo>
                  <a:cubicBezTo>
                    <a:pt x="1099378" y="1186203"/>
                    <a:pt x="1087033" y="1094534"/>
                    <a:pt x="1075603" y="1002637"/>
                  </a:cubicBezTo>
                  <a:cubicBezTo>
                    <a:pt x="1064402" y="913483"/>
                    <a:pt x="1053429" y="824329"/>
                    <a:pt x="1043599" y="735175"/>
                  </a:cubicBezTo>
                  <a:cubicBezTo>
                    <a:pt x="1036741" y="674368"/>
                    <a:pt x="1027369" y="614017"/>
                    <a:pt x="1023483" y="552981"/>
                  </a:cubicBezTo>
                  <a:cubicBezTo>
                    <a:pt x="1020511" y="507261"/>
                    <a:pt x="1013196" y="507718"/>
                    <a:pt x="1068745" y="507261"/>
                  </a:cubicBezTo>
                  <a:cubicBezTo>
                    <a:pt x="1085662" y="507032"/>
                    <a:pt x="1100521" y="503603"/>
                    <a:pt x="1112408" y="494459"/>
                  </a:cubicBezTo>
                  <a:cubicBezTo>
                    <a:pt x="1129096" y="481429"/>
                    <a:pt x="1141897" y="470228"/>
                    <a:pt x="1157899" y="456055"/>
                  </a:cubicBezTo>
                  <a:cubicBezTo>
                    <a:pt x="1184417" y="432737"/>
                    <a:pt x="1150813" y="389989"/>
                    <a:pt x="1139383" y="372616"/>
                  </a:cubicBezTo>
                  <a:cubicBezTo>
                    <a:pt x="1110122" y="327581"/>
                    <a:pt x="925413" y="39317"/>
                    <a:pt x="902553" y="16914"/>
                  </a:cubicBezTo>
                  <a:cubicBezTo>
                    <a:pt x="881979" y="-3203"/>
                    <a:pt x="870321" y="-5032"/>
                    <a:pt x="846318" y="9599"/>
                  </a:cubicBezTo>
                  <a:cubicBezTo>
                    <a:pt x="833745" y="17371"/>
                    <a:pt x="822543" y="27887"/>
                    <a:pt x="809056" y="33830"/>
                  </a:cubicBezTo>
                  <a:cubicBezTo>
                    <a:pt x="778652" y="47089"/>
                    <a:pt x="755335" y="69263"/>
                    <a:pt x="733161" y="92352"/>
                  </a:cubicBezTo>
                  <a:cubicBezTo>
                    <a:pt x="677154" y="150416"/>
                    <a:pt x="626176" y="213053"/>
                    <a:pt x="575198" y="275232"/>
                  </a:cubicBezTo>
                  <a:cubicBezTo>
                    <a:pt x="532450" y="327353"/>
                    <a:pt x="447182" y="440967"/>
                    <a:pt x="444667" y="443939"/>
                  </a:cubicBezTo>
                  <a:cubicBezTo>
                    <a:pt x="426151" y="465656"/>
                    <a:pt x="428208" y="475028"/>
                    <a:pt x="454497" y="486916"/>
                  </a:cubicBezTo>
                  <a:cubicBezTo>
                    <a:pt x="460441" y="489430"/>
                    <a:pt x="466613" y="491945"/>
                    <a:pt x="473014" y="492402"/>
                  </a:cubicBezTo>
                  <a:cubicBezTo>
                    <a:pt x="504789" y="494917"/>
                    <a:pt x="534736" y="503832"/>
                    <a:pt x="564225" y="515262"/>
                  </a:cubicBezTo>
                  <a:cubicBezTo>
                    <a:pt x="583656" y="522806"/>
                    <a:pt x="591886" y="534236"/>
                    <a:pt x="591200" y="555038"/>
                  </a:cubicBezTo>
                  <a:cubicBezTo>
                    <a:pt x="590286" y="579041"/>
                    <a:pt x="589143" y="603273"/>
                    <a:pt x="588000" y="627276"/>
                  </a:cubicBezTo>
                  <a:cubicBezTo>
                    <a:pt x="587771" y="633677"/>
                    <a:pt x="588914" y="640306"/>
                    <a:pt x="583656" y="645564"/>
                  </a:cubicBezTo>
                  <a:cubicBezTo>
                    <a:pt x="549595" y="634363"/>
                    <a:pt x="542280" y="637106"/>
                    <a:pt x="523077" y="667738"/>
                  </a:cubicBezTo>
                  <a:cubicBezTo>
                    <a:pt x="518734" y="674825"/>
                    <a:pt x="514390" y="682140"/>
                    <a:pt x="510733" y="689455"/>
                  </a:cubicBezTo>
                  <a:cubicBezTo>
                    <a:pt x="501817" y="707743"/>
                    <a:pt x="493359" y="726260"/>
                    <a:pt x="484444" y="744776"/>
                  </a:cubicBezTo>
                  <a:cubicBezTo>
                    <a:pt x="469356" y="776095"/>
                    <a:pt x="450382" y="804212"/>
                    <a:pt x="423179" y="826387"/>
                  </a:cubicBezTo>
                  <a:cubicBezTo>
                    <a:pt x="410149" y="836902"/>
                    <a:pt x="396204" y="843989"/>
                    <a:pt x="377230" y="838502"/>
                  </a:cubicBezTo>
                  <a:cubicBezTo>
                    <a:pt x="379973" y="834845"/>
                    <a:pt x="381345" y="832559"/>
                    <a:pt x="383174" y="830730"/>
                  </a:cubicBezTo>
                  <a:cubicBezTo>
                    <a:pt x="457469" y="753920"/>
                    <a:pt x="440552" y="630476"/>
                    <a:pt x="323738" y="599615"/>
                  </a:cubicBezTo>
                  <a:cubicBezTo>
                    <a:pt x="249900" y="584528"/>
                    <a:pt x="209438" y="619046"/>
                    <a:pt x="188635" y="657451"/>
                  </a:cubicBezTo>
                  <a:cubicBezTo>
                    <a:pt x="154574" y="720088"/>
                    <a:pt x="165089" y="775866"/>
                    <a:pt x="210124" y="826615"/>
                  </a:cubicBezTo>
                  <a:cubicBezTo>
                    <a:pt x="214010" y="830959"/>
                    <a:pt x="219953" y="830501"/>
                    <a:pt x="237098" y="842846"/>
                  </a:cubicBezTo>
                  <a:cubicBezTo>
                    <a:pt x="217896" y="845360"/>
                    <a:pt x="184520" y="856562"/>
                    <a:pt x="170347" y="870278"/>
                  </a:cubicBezTo>
                  <a:cubicBezTo>
                    <a:pt x="157088" y="883308"/>
                    <a:pt x="143144" y="895424"/>
                    <a:pt x="129428" y="907997"/>
                  </a:cubicBezTo>
                  <a:cubicBezTo>
                    <a:pt x="91709" y="942287"/>
                    <a:pt x="53075" y="975662"/>
                    <a:pt x="19700" y="1014524"/>
                  </a:cubicBezTo>
                  <a:cubicBezTo>
                    <a:pt x="-4760" y="1043099"/>
                    <a:pt x="-6361" y="1067331"/>
                    <a:pt x="14442" y="1097506"/>
                  </a:cubicBezTo>
                  <a:cubicBezTo>
                    <a:pt x="25415" y="1111222"/>
                    <a:pt x="36616" y="1126081"/>
                    <a:pt x="47589" y="1140940"/>
                  </a:cubicBezTo>
                  <a:close/>
                  <a:moveTo>
                    <a:pt x="217667" y="1579166"/>
                  </a:moveTo>
                  <a:cubicBezTo>
                    <a:pt x="209895" y="1589453"/>
                    <a:pt x="194122" y="1591511"/>
                    <a:pt x="177434" y="1585110"/>
                  </a:cubicBezTo>
                  <a:cubicBezTo>
                    <a:pt x="166004" y="1580767"/>
                    <a:pt x="159603" y="1572537"/>
                    <a:pt x="159603" y="1559964"/>
                  </a:cubicBezTo>
                  <a:cubicBezTo>
                    <a:pt x="159832" y="1538933"/>
                    <a:pt x="156860" y="1522474"/>
                    <a:pt x="179034" y="1511729"/>
                  </a:cubicBezTo>
                  <a:cubicBezTo>
                    <a:pt x="198465" y="1502128"/>
                    <a:pt x="220411" y="1483383"/>
                    <a:pt x="244185" y="1473325"/>
                  </a:cubicBezTo>
                  <a:cubicBezTo>
                    <a:pt x="245328" y="1513101"/>
                    <a:pt x="241213" y="1548305"/>
                    <a:pt x="217667" y="1579166"/>
                  </a:cubicBezTo>
                  <a:close/>
                  <a:moveTo>
                    <a:pt x="1024168" y="732203"/>
                  </a:moveTo>
                  <a:cubicBezTo>
                    <a:pt x="1029883" y="793925"/>
                    <a:pt x="1037199" y="855647"/>
                    <a:pt x="1044971" y="917141"/>
                  </a:cubicBezTo>
                  <a:cubicBezTo>
                    <a:pt x="1060744" y="1040128"/>
                    <a:pt x="1078118" y="1163114"/>
                    <a:pt x="1092977" y="1286330"/>
                  </a:cubicBezTo>
                  <a:cubicBezTo>
                    <a:pt x="1100521" y="1347823"/>
                    <a:pt x="1104864" y="1410002"/>
                    <a:pt x="1109436" y="1471724"/>
                  </a:cubicBezTo>
                  <a:cubicBezTo>
                    <a:pt x="1110579" y="1488184"/>
                    <a:pt x="1108750" y="1505100"/>
                    <a:pt x="1106236" y="1521559"/>
                  </a:cubicBezTo>
                  <a:cubicBezTo>
                    <a:pt x="1102578" y="1545562"/>
                    <a:pt x="1081090" y="1562936"/>
                    <a:pt x="1045428" y="1571394"/>
                  </a:cubicBezTo>
                  <a:cubicBezTo>
                    <a:pt x="1045657" y="1568194"/>
                    <a:pt x="1045885" y="1564993"/>
                    <a:pt x="1045885" y="1562021"/>
                  </a:cubicBezTo>
                  <a:cubicBezTo>
                    <a:pt x="1045885" y="1561107"/>
                    <a:pt x="1045885" y="1560193"/>
                    <a:pt x="1045885" y="1559278"/>
                  </a:cubicBezTo>
                  <a:cubicBezTo>
                    <a:pt x="1045885" y="1556992"/>
                    <a:pt x="1045885" y="1554478"/>
                    <a:pt x="1045885" y="1552192"/>
                  </a:cubicBezTo>
                  <a:cubicBezTo>
                    <a:pt x="1045885" y="1551277"/>
                    <a:pt x="1045885" y="1550591"/>
                    <a:pt x="1045885" y="1549677"/>
                  </a:cubicBezTo>
                  <a:cubicBezTo>
                    <a:pt x="1045885" y="1546934"/>
                    <a:pt x="1045657" y="1543962"/>
                    <a:pt x="1045657" y="1541219"/>
                  </a:cubicBezTo>
                  <a:cubicBezTo>
                    <a:pt x="1045657" y="1540990"/>
                    <a:pt x="1045657" y="1540762"/>
                    <a:pt x="1045657" y="1540533"/>
                  </a:cubicBezTo>
                  <a:cubicBezTo>
                    <a:pt x="1045428" y="1537104"/>
                    <a:pt x="1045200" y="1533904"/>
                    <a:pt x="1044971" y="1530475"/>
                  </a:cubicBezTo>
                  <a:cubicBezTo>
                    <a:pt x="1042914" y="1501671"/>
                    <a:pt x="1037656" y="1473325"/>
                    <a:pt x="1034684" y="1444750"/>
                  </a:cubicBezTo>
                  <a:cubicBezTo>
                    <a:pt x="1027369" y="1372055"/>
                    <a:pt x="1021197" y="1299131"/>
                    <a:pt x="1013653" y="1226208"/>
                  </a:cubicBezTo>
                  <a:cubicBezTo>
                    <a:pt x="1002909" y="1121281"/>
                    <a:pt x="994908" y="1015896"/>
                    <a:pt x="981877" y="911197"/>
                  </a:cubicBezTo>
                  <a:cubicBezTo>
                    <a:pt x="970905" y="822043"/>
                    <a:pt x="958103" y="733118"/>
                    <a:pt x="950788" y="643735"/>
                  </a:cubicBezTo>
                  <a:cubicBezTo>
                    <a:pt x="948273" y="612417"/>
                    <a:pt x="946444" y="580870"/>
                    <a:pt x="941872" y="549781"/>
                  </a:cubicBezTo>
                  <a:cubicBezTo>
                    <a:pt x="938672" y="527606"/>
                    <a:pt x="939358" y="525778"/>
                    <a:pt x="956960" y="520977"/>
                  </a:cubicBezTo>
                  <a:cubicBezTo>
                    <a:pt x="956960" y="520977"/>
                    <a:pt x="956960" y="520977"/>
                    <a:pt x="956960" y="520977"/>
                  </a:cubicBezTo>
                  <a:cubicBezTo>
                    <a:pt x="957646" y="520748"/>
                    <a:pt x="958560" y="520520"/>
                    <a:pt x="959475" y="520291"/>
                  </a:cubicBezTo>
                  <a:cubicBezTo>
                    <a:pt x="959475" y="520291"/>
                    <a:pt x="959475" y="520291"/>
                    <a:pt x="959475" y="520291"/>
                  </a:cubicBezTo>
                  <a:cubicBezTo>
                    <a:pt x="960389" y="520063"/>
                    <a:pt x="961303" y="519834"/>
                    <a:pt x="962218" y="519605"/>
                  </a:cubicBezTo>
                  <a:cubicBezTo>
                    <a:pt x="1001766" y="509318"/>
                    <a:pt x="1002451" y="509547"/>
                    <a:pt x="1004280" y="550238"/>
                  </a:cubicBezTo>
                  <a:cubicBezTo>
                    <a:pt x="1007481" y="611045"/>
                    <a:pt x="1018453" y="671167"/>
                    <a:pt x="1024168" y="732203"/>
                  </a:cubicBezTo>
                  <a:close/>
                  <a:moveTo>
                    <a:pt x="839460" y="38174"/>
                  </a:moveTo>
                  <a:cubicBezTo>
                    <a:pt x="867349" y="18514"/>
                    <a:pt x="881522" y="19428"/>
                    <a:pt x="902096" y="48232"/>
                  </a:cubicBezTo>
                  <a:cubicBezTo>
                    <a:pt x="909183" y="58290"/>
                    <a:pt x="945987" y="113840"/>
                    <a:pt x="987821" y="177848"/>
                  </a:cubicBezTo>
                  <a:cubicBezTo>
                    <a:pt x="987821" y="178077"/>
                    <a:pt x="988050" y="178305"/>
                    <a:pt x="988050" y="178305"/>
                  </a:cubicBezTo>
                  <a:cubicBezTo>
                    <a:pt x="989650" y="180820"/>
                    <a:pt x="991250" y="183335"/>
                    <a:pt x="993079" y="185849"/>
                  </a:cubicBezTo>
                  <a:cubicBezTo>
                    <a:pt x="993307" y="186078"/>
                    <a:pt x="993536" y="186306"/>
                    <a:pt x="993536" y="186764"/>
                  </a:cubicBezTo>
                  <a:cubicBezTo>
                    <a:pt x="1000623" y="197736"/>
                    <a:pt x="1007938" y="208938"/>
                    <a:pt x="1015253" y="220139"/>
                  </a:cubicBezTo>
                  <a:cubicBezTo>
                    <a:pt x="1015482" y="220368"/>
                    <a:pt x="1015710" y="220825"/>
                    <a:pt x="1015939" y="221054"/>
                  </a:cubicBezTo>
                  <a:cubicBezTo>
                    <a:pt x="1017539" y="223568"/>
                    <a:pt x="1019139" y="225854"/>
                    <a:pt x="1020739" y="228369"/>
                  </a:cubicBezTo>
                  <a:cubicBezTo>
                    <a:pt x="1020968" y="228826"/>
                    <a:pt x="1021425" y="229283"/>
                    <a:pt x="1021654" y="229740"/>
                  </a:cubicBezTo>
                  <a:cubicBezTo>
                    <a:pt x="1023254" y="232026"/>
                    <a:pt x="1024626" y="234312"/>
                    <a:pt x="1026226" y="236827"/>
                  </a:cubicBezTo>
                  <a:cubicBezTo>
                    <a:pt x="1026454" y="237284"/>
                    <a:pt x="1026683" y="237741"/>
                    <a:pt x="1027140" y="238199"/>
                  </a:cubicBezTo>
                  <a:cubicBezTo>
                    <a:pt x="1028740" y="240485"/>
                    <a:pt x="1030112" y="242771"/>
                    <a:pt x="1031712" y="245057"/>
                  </a:cubicBezTo>
                  <a:cubicBezTo>
                    <a:pt x="1031941" y="245514"/>
                    <a:pt x="1032398" y="245971"/>
                    <a:pt x="1032627" y="246428"/>
                  </a:cubicBezTo>
                  <a:cubicBezTo>
                    <a:pt x="1036056" y="251686"/>
                    <a:pt x="1039485" y="256944"/>
                    <a:pt x="1042914" y="262202"/>
                  </a:cubicBezTo>
                  <a:cubicBezTo>
                    <a:pt x="1043599" y="263116"/>
                    <a:pt x="1044285" y="264259"/>
                    <a:pt x="1044971" y="265174"/>
                  </a:cubicBezTo>
                  <a:cubicBezTo>
                    <a:pt x="1046114" y="266774"/>
                    <a:pt x="1047257" y="268603"/>
                    <a:pt x="1048171" y="270203"/>
                  </a:cubicBezTo>
                  <a:cubicBezTo>
                    <a:pt x="1048629" y="270889"/>
                    <a:pt x="1049086" y="271574"/>
                    <a:pt x="1049543" y="272489"/>
                  </a:cubicBezTo>
                  <a:cubicBezTo>
                    <a:pt x="1050686" y="274318"/>
                    <a:pt x="1052058" y="276146"/>
                    <a:pt x="1053201" y="277975"/>
                  </a:cubicBezTo>
                  <a:cubicBezTo>
                    <a:pt x="1053658" y="278890"/>
                    <a:pt x="1054344" y="279575"/>
                    <a:pt x="1054801" y="280490"/>
                  </a:cubicBezTo>
                  <a:cubicBezTo>
                    <a:pt x="1055944" y="282319"/>
                    <a:pt x="1057087" y="283919"/>
                    <a:pt x="1058230" y="285519"/>
                  </a:cubicBezTo>
                  <a:cubicBezTo>
                    <a:pt x="1058687" y="286433"/>
                    <a:pt x="1059373" y="287119"/>
                    <a:pt x="1059830" y="288034"/>
                  </a:cubicBezTo>
                  <a:cubicBezTo>
                    <a:pt x="1061430" y="290320"/>
                    <a:pt x="1062802" y="292606"/>
                    <a:pt x="1064173" y="294892"/>
                  </a:cubicBezTo>
                  <a:cubicBezTo>
                    <a:pt x="1064173" y="294892"/>
                    <a:pt x="1064402" y="295120"/>
                    <a:pt x="1064402" y="295120"/>
                  </a:cubicBezTo>
                  <a:cubicBezTo>
                    <a:pt x="1066002" y="297635"/>
                    <a:pt x="1067831" y="300149"/>
                    <a:pt x="1069431" y="302893"/>
                  </a:cubicBezTo>
                  <a:cubicBezTo>
                    <a:pt x="1069431" y="302893"/>
                    <a:pt x="1069431" y="303121"/>
                    <a:pt x="1069660" y="303121"/>
                  </a:cubicBezTo>
                  <a:cubicBezTo>
                    <a:pt x="1071031" y="305407"/>
                    <a:pt x="1072632" y="307465"/>
                    <a:pt x="1074003" y="309751"/>
                  </a:cubicBezTo>
                  <a:cubicBezTo>
                    <a:pt x="1074460" y="310665"/>
                    <a:pt x="1075146" y="311351"/>
                    <a:pt x="1075603" y="312265"/>
                  </a:cubicBezTo>
                  <a:cubicBezTo>
                    <a:pt x="1076518" y="313637"/>
                    <a:pt x="1077432" y="315237"/>
                    <a:pt x="1078347" y="316609"/>
                  </a:cubicBezTo>
                  <a:cubicBezTo>
                    <a:pt x="1078804" y="317523"/>
                    <a:pt x="1079490" y="318437"/>
                    <a:pt x="1079947" y="319123"/>
                  </a:cubicBezTo>
                  <a:cubicBezTo>
                    <a:pt x="1080861" y="320723"/>
                    <a:pt x="1082004" y="322095"/>
                    <a:pt x="1082919" y="323695"/>
                  </a:cubicBezTo>
                  <a:cubicBezTo>
                    <a:pt x="1083376" y="324381"/>
                    <a:pt x="1083833" y="325067"/>
                    <a:pt x="1084290" y="325753"/>
                  </a:cubicBezTo>
                  <a:cubicBezTo>
                    <a:pt x="1085205" y="327353"/>
                    <a:pt x="1086348" y="328724"/>
                    <a:pt x="1087262" y="330325"/>
                  </a:cubicBezTo>
                  <a:cubicBezTo>
                    <a:pt x="1087719" y="331010"/>
                    <a:pt x="1088176" y="331696"/>
                    <a:pt x="1088634" y="332382"/>
                  </a:cubicBezTo>
                  <a:cubicBezTo>
                    <a:pt x="1091377" y="336497"/>
                    <a:pt x="1093891" y="340612"/>
                    <a:pt x="1096406" y="344498"/>
                  </a:cubicBezTo>
                  <a:cubicBezTo>
                    <a:pt x="1096863" y="344955"/>
                    <a:pt x="1097092" y="345641"/>
                    <a:pt x="1097549" y="346098"/>
                  </a:cubicBezTo>
                  <a:cubicBezTo>
                    <a:pt x="1098463" y="347470"/>
                    <a:pt x="1099378" y="348841"/>
                    <a:pt x="1100064" y="350213"/>
                  </a:cubicBezTo>
                  <a:cubicBezTo>
                    <a:pt x="1100521" y="350899"/>
                    <a:pt x="1100978" y="351584"/>
                    <a:pt x="1101435" y="352270"/>
                  </a:cubicBezTo>
                  <a:cubicBezTo>
                    <a:pt x="1102121" y="353413"/>
                    <a:pt x="1102807" y="354328"/>
                    <a:pt x="1103493" y="355471"/>
                  </a:cubicBezTo>
                  <a:cubicBezTo>
                    <a:pt x="1103950" y="356156"/>
                    <a:pt x="1104407" y="356842"/>
                    <a:pt x="1104864" y="357757"/>
                  </a:cubicBezTo>
                  <a:cubicBezTo>
                    <a:pt x="1105550" y="358900"/>
                    <a:pt x="1106236" y="360043"/>
                    <a:pt x="1106922" y="360957"/>
                  </a:cubicBezTo>
                  <a:cubicBezTo>
                    <a:pt x="1107379" y="361414"/>
                    <a:pt x="1107607" y="362100"/>
                    <a:pt x="1108065" y="362557"/>
                  </a:cubicBezTo>
                  <a:cubicBezTo>
                    <a:pt x="1108979" y="363929"/>
                    <a:pt x="1109665" y="365072"/>
                    <a:pt x="1110351" y="366215"/>
                  </a:cubicBezTo>
                  <a:cubicBezTo>
                    <a:pt x="1110579" y="366672"/>
                    <a:pt x="1110808" y="366901"/>
                    <a:pt x="1111036" y="367358"/>
                  </a:cubicBezTo>
                  <a:cubicBezTo>
                    <a:pt x="1111951" y="368958"/>
                    <a:pt x="1112865" y="370330"/>
                    <a:pt x="1113780" y="371701"/>
                  </a:cubicBezTo>
                  <a:cubicBezTo>
                    <a:pt x="1114008" y="372158"/>
                    <a:pt x="1114237" y="372387"/>
                    <a:pt x="1114465" y="372844"/>
                  </a:cubicBezTo>
                  <a:cubicBezTo>
                    <a:pt x="1115151" y="373759"/>
                    <a:pt x="1115837" y="374902"/>
                    <a:pt x="1116294" y="375816"/>
                  </a:cubicBezTo>
                  <a:cubicBezTo>
                    <a:pt x="1116523" y="376273"/>
                    <a:pt x="1116980" y="376730"/>
                    <a:pt x="1117209" y="377416"/>
                  </a:cubicBezTo>
                  <a:cubicBezTo>
                    <a:pt x="1117666" y="378102"/>
                    <a:pt x="1118123" y="379016"/>
                    <a:pt x="1118580" y="379702"/>
                  </a:cubicBezTo>
                  <a:cubicBezTo>
                    <a:pt x="1118809" y="380159"/>
                    <a:pt x="1119266" y="380617"/>
                    <a:pt x="1119495" y="381074"/>
                  </a:cubicBezTo>
                  <a:cubicBezTo>
                    <a:pt x="1119952" y="381760"/>
                    <a:pt x="1120409" y="382445"/>
                    <a:pt x="1120866" y="383131"/>
                  </a:cubicBezTo>
                  <a:cubicBezTo>
                    <a:pt x="1121095" y="383588"/>
                    <a:pt x="1121323" y="383817"/>
                    <a:pt x="1121552" y="384274"/>
                  </a:cubicBezTo>
                  <a:cubicBezTo>
                    <a:pt x="1122009" y="384960"/>
                    <a:pt x="1122466" y="385646"/>
                    <a:pt x="1122695" y="386332"/>
                  </a:cubicBezTo>
                  <a:cubicBezTo>
                    <a:pt x="1122924" y="386560"/>
                    <a:pt x="1123152" y="387017"/>
                    <a:pt x="1123152" y="387246"/>
                  </a:cubicBezTo>
                  <a:cubicBezTo>
                    <a:pt x="1123609" y="388160"/>
                    <a:pt x="1124295" y="388846"/>
                    <a:pt x="1124752" y="389761"/>
                  </a:cubicBezTo>
                  <a:cubicBezTo>
                    <a:pt x="1131839" y="401419"/>
                    <a:pt x="1148527" y="415364"/>
                    <a:pt x="1147841" y="430451"/>
                  </a:cubicBezTo>
                  <a:cubicBezTo>
                    <a:pt x="1147384" y="446911"/>
                    <a:pt x="1119266" y="473428"/>
                    <a:pt x="1104407" y="478686"/>
                  </a:cubicBezTo>
                  <a:cubicBezTo>
                    <a:pt x="1092063" y="483029"/>
                    <a:pt x="1085433" y="475943"/>
                    <a:pt x="1079947" y="466342"/>
                  </a:cubicBezTo>
                  <a:cubicBezTo>
                    <a:pt x="1066688" y="442110"/>
                    <a:pt x="1053429" y="417650"/>
                    <a:pt x="1039942" y="393418"/>
                  </a:cubicBezTo>
                  <a:cubicBezTo>
                    <a:pt x="1037427" y="388846"/>
                    <a:pt x="1034684" y="384046"/>
                    <a:pt x="1032169" y="379474"/>
                  </a:cubicBezTo>
                  <a:cubicBezTo>
                    <a:pt x="1031712" y="378788"/>
                    <a:pt x="1031484" y="378102"/>
                    <a:pt x="1031026" y="377645"/>
                  </a:cubicBezTo>
                  <a:cubicBezTo>
                    <a:pt x="1028512" y="373301"/>
                    <a:pt x="1026226" y="368958"/>
                    <a:pt x="1023940" y="364615"/>
                  </a:cubicBezTo>
                  <a:cubicBezTo>
                    <a:pt x="1023940" y="364615"/>
                    <a:pt x="1023940" y="364615"/>
                    <a:pt x="1023940" y="364615"/>
                  </a:cubicBezTo>
                  <a:cubicBezTo>
                    <a:pt x="993993" y="310208"/>
                    <a:pt x="965647" y="255115"/>
                    <a:pt x="931585" y="202994"/>
                  </a:cubicBezTo>
                  <a:cubicBezTo>
                    <a:pt x="900267" y="154988"/>
                    <a:pt x="868949" y="106982"/>
                    <a:pt x="837174" y="59205"/>
                  </a:cubicBezTo>
                  <a:cubicBezTo>
                    <a:pt x="831687" y="50061"/>
                    <a:pt x="829401" y="45260"/>
                    <a:pt x="839460" y="38174"/>
                  </a:cubicBezTo>
                  <a:close/>
                  <a:moveTo>
                    <a:pt x="597372" y="719402"/>
                  </a:moveTo>
                  <a:cubicBezTo>
                    <a:pt x="603087" y="663166"/>
                    <a:pt x="606745" y="606931"/>
                    <a:pt x="611317" y="550466"/>
                  </a:cubicBezTo>
                  <a:cubicBezTo>
                    <a:pt x="613374" y="524635"/>
                    <a:pt x="599658" y="504518"/>
                    <a:pt x="574284" y="495602"/>
                  </a:cubicBezTo>
                  <a:cubicBezTo>
                    <a:pt x="544566" y="485087"/>
                    <a:pt x="514390" y="476857"/>
                    <a:pt x="482843" y="473200"/>
                  </a:cubicBezTo>
                  <a:cubicBezTo>
                    <a:pt x="459983" y="470685"/>
                    <a:pt x="462955" y="462684"/>
                    <a:pt x="474614" y="441424"/>
                  </a:cubicBezTo>
                  <a:cubicBezTo>
                    <a:pt x="491073" y="411249"/>
                    <a:pt x="595772" y="279575"/>
                    <a:pt x="628919" y="239799"/>
                  </a:cubicBezTo>
                  <a:cubicBezTo>
                    <a:pt x="666867" y="194536"/>
                    <a:pt x="704128" y="148359"/>
                    <a:pt x="745048" y="105611"/>
                  </a:cubicBezTo>
                  <a:cubicBezTo>
                    <a:pt x="759907" y="90066"/>
                    <a:pt x="778423" y="79093"/>
                    <a:pt x="795797" y="66977"/>
                  </a:cubicBezTo>
                  <a:cubicBezTo>
                    <a:pt x="806770" y="59433"/>
                    <a:pt x="814999" y="61719"/>
                    <a:pt x="821857" y="71549"/>
                  </a:cubicBezTo>
                  <a:cubicBezTo>
                    <a:pt x="833059" y="87551"/>
                    <a:pt x="844489" y="103325"/>
                    <a:pt x="854090" y="120012"/>
                  </a:cubicBezTo>
                  <a:cubicBezTo>
                    <a:pt x="867577" y="143330"/>
                    <a:pt x="883122" y="165047"/>
                    <a:pt x="898210" y="187449"/>
                  </a:cubicBezTo>
                  <a:cubicBezTo>
                    <a:pt x="900724" y="191107"/>
                    <a:pt x="903010" y="194765"/>
                    <a:pt x="905525" y="198422"/>
                  </a:cubicBezTo>
                  <a:cubicBezTo>
                    <a:pt x="905525" y="198422"/>
                    <a:pt x="905525" y="198422"/>
                    <a:pt x="905525" y="198422"/>
                  </a:cubicBezTo>
                  <a:cubicBezTo>
                    <a:pt x="913755" y="210995"/>
                    <a:pt x="921984" y="223568"/>
                    <a:pt x="929985" y="236370"/>
                  </a:cubicBezTo>
                  <a:cubicBezTo>
                    <a:pt x="929985" y="236370"/>
                    <a:pt x="930214" y="236598"/>
                    <a:pt x="930214" y="236598"/>
                  </a:cubicBezTo>
                  <a:cubicBezTo>
                    <a:pt x="934100" y="242771"/>
                    <a:pt x="937986" y="249171"/>
                    <a:pt x="941644" y="255344"/>
                  </a:cubicBezTo>
                  <a:cubicBezTo>
                    <a:pt x="941872" y="255801"/>
                    <a:pt x="942101" y="256029"/>
                    <a:pt x="942330" y="256487"/>
                  </a:cubicBezTo>
                  <a:cubicBezTo>
                    <a:pt x="945987" y="262430"/>
                    <a:pt x="949645" y="268603"/>
                    <a:pt x="953074" y="274546"/>
                  </a:cubicBezTo>
                  <a:cubicBezTo>
                    <a:pt x="953531" y="275461"/>
                    <a:pt x="953988" y="276146"/>
                    <a:pt x="954674" y="277061"/>
                  </a:cubicBezTo>
                  <a:cubicBezTo>
                    <a:pt x="957874" y="282776"/>
                    <a:pt x="961303" y="288262"/>
                    <a:pt x="964504" y="293977"/>
                  </a:cubicBezTo>
                  <a:cubicBezTo>
                    <a:pt x="965418" y="295577"/>
                    <a:pt x="966333" y="297178"/>
                    <a:pt x="967247" y="298778"/>
                  </a:cubicBezTo>
                  <a:cubicBezTo>
                    <a:pt x="969990" y="303807"/>
                    <a:pt x="972962" y="308608"/>
                    <a:pt x="975705" y="313637"/>
                  </a:cubicBezTo>
                  <a:cubicBezTo>
                    <a:pt x="977305" y="316609"/>
                    <a:pt x="978906" y="319580"/>
                    <a:pt x="980506" y="322552"/>
                  </a:cubicBezTo>
                  <a:cubicBezTo>
                    <a:pt x="982563" y="326210"/>
                    <a:pt x="984621" y="330096"/>
                    <a:pt x="986678" y="333754"/>
                  </a:cubicBezTo>
                  <a:cubicBezTo>
                    <a:pt x="990336" y="340612"/>
                    <a:pt x="993993" y="347470"/>
                    <a:pt x="997651" y="354099"/>
                  </a:cubicBezTo>
                  <a:cubicBezTo>
                    <a:pt x="1015939" y="388389"/>
                    <a:pt x="1034913" y="422450"/>
                    <a:pt x="1053429" y="456740"/>
                  </a:cubicBezTo>
                  <a:cubicBezTo>
                    <a:pt x="1057315" y="463827"/>
                    <a:pt x="1060287" y="467485"/>
                    <a:pt x="1066917" y="482572"/>
                  </a:cubicBezTo>
                  <a:cubicBezTo>
                    <a:pt x="1012738" y="498574"/>
                    <a:pt x="915812" y="487830"/>
                    <a:pt x="917869" y="526235"/>
                  </a:cubicBezTo>
                  <a:cubicBezTo>
                    <a:pt x="920613" y="579270"/>
                    <a:pt x="929528" y="631162"/>
                    <a:pt x="935014" y="683512"/>
                  </a:cubicBezTo>
                  <a:cubicBezTo>
                    <a:pt x="945301" y="779295"/>
                    <a:pt x="959017" y="874621"/>
                    <a:pt x="970447" y="970176"/>
                  </a:cubicBezTo>
                  <a:cubicBezTo>
                    <a:pt x="980963" y="1060244"/>
                    <a:pt x="986449" y="1150999"/>
                    <a:pt x="995136" y="1241296"/>
                  </a:cubicBezTo>
                  <a:cubicBezTo>
                    <a:pt x="1002909" y="1322449"/>
                    <a:pt x="1012053" y="1403373"/>
                    <a:pt x="1020511" y="1484297"/>
                  </a:cubicBezTo>
                  <a:cubicBezTo>
                    <a:pt x="1022568" y="1504643"/>
                    <a:pt x="1024626" y="1524760"/>
                    <a:pt x="1025769" y="1545105"/>
                  </a:cubicBezTo>
                  <a:cubicBezTo>
                    <a:pt x="1026683" y="1562250"/>
                    <a:pt x="1020739" y="1570708"/>
                    <a:pt x="1004052" y="1575966"/>
                  </a:cubicBezTo>
                  <a:cubicBezTo>
                    <a:pt x="994450" y="1578938"/>
                    <a:pt x="984163" y="1581224"/>
                    <a:pt x="974105" y="1582138"/>
                  </a:cubicBezTo>
                  <a:cubicBezTo>
                    <a:pt x="930900" y="1586482"/>
                    <a:pt x="887466" y="1589225"/>
                    <a:pt x="844032" y="1591968"/>
                  </a:cubicBezTo>
                  <a:cubicBezTo>
                    <a:pt x="780252" y="1596311"/>
                    <a:pt x="716473" y="1593111"/>
                    <a:pt x="652693" y="1593797"/>
                  </a:cubicBezTo>
                  <a:cubicBezTo>
                    <a:pt x="632348" y="1594025"/>
                    <a:pt x="612231" y="1594483"/>
                    <a:pt x="592114" y="1591739"/>
                  </a:cubicBezTo>
                  <a:cubicBezTo>
                    <a:pt x="590514" y="1591511"/>
                    <a:pt x="588914" y="1591282"/>
                    <a:pt x="587314" y="1591054"/>
                  </a:cubicBezTo>
                  <a:cubicBezTo>
                    <a:pt x="586857" y="1591054"/>
                    <a:pt x="586171" y="1590825"/>
                    <a:pt x="585714" y="1590825"/>
                  </a:cubicBezTo>
                  <a:cubicBezTo>
                    <a:pt x="584799" y="1590596"/>
                    <a:pt x="583656" y="1590368"/>
                    <a:pt x="582742" y="1590139"/>
                  </a:cubicBezTo>
                  <a:cubicBezTo>
                    <a:pt x="582056" y="1589911"/>
                    <a:pt x="581599" y="1589911"/>
                    <a:pt x="580913" y="1589682"/>
                  </a:cubicBezTo>
                  <a:cubicBezTo>
                    <a:pt x="580227" y="1589453"/>
                    <a:pt x="579313" y="1589225"/>
                    <a:pt x="578627" y="1588996"/>
                  </a:cubicBezTo>
                  <a:cubicBezTo>
                    <a:pt x="577941" y="1588768"/>
                    <a:pt x="577484" y="1588539"/>
                    <a:pt x="576798" y="1588310"/>
                  </a:cubicBezTo>
                  <a:cubicBezTo>
                    <a:pt x="576112" y="1588082"/>
                    <a:pt x="575427" y="1587853"/>
                    <a:pt x="574969" y="1587625"/>
                  </a:cubicBezTo>
                  <a:cubicBezTo>
                    <a:pt x="574284" y="1587396"/>
                    <a:pt x="573826" y="1587167"/>
                    <a:pt x="573141" y="1586939"/>
                  </a:cubicBezTo>
                  <a:cubicBezTo>
                    <a:pt x="572683" y="1586710"/>
                    <a:pt x="572226" y="1586482"/>
                    <a:pt x="571769" y="1586253"/>
                  </a:cubicBezTo>
                  <a:cubicBezTo>
                    <a:pt x="569254" y="1585110"/>
                    <a:pt x="567197" y="1583738"/>
                    <a:pt x="565140" y="1582138"/>
                  </a:cubicBezTo>
                  <a:cubicBezTo>
                    <a:pt x="564911" y="1581910"/>
                    <a:pt x="564682" y="1581910"/>
                    <a:pt x="564454" y="1581681"/>
                  </a:cubicBezTo>
                  <a:cubicBezTo>
                    <a:pt x="563768" y="1581224"/>
                    <a:pt x="563311" y="1580538"/>
                    <a:pt x="562625" y="1580081"/>
                  </a:cubicBezTo>
                  <a:cubicBezTo>
                    <a:pt x="562396" y="1579852"/>
                    <a:pt x="562168" y="1579624"/>
                    <a:pt x="561939" y="1579395"/>
                  </a:cubicBezTo>
                  <a:cubicBezTo>
                    <a:pt x="561253" y="1578709"/>
                    <a:pt x="560796" y="1578252"/>
                    <a:pt x="560339" y="1577566"/>
                  </a:cubicBezTo>
                  <a:cubicBezTo>
                    <a:pt x="560110" y="1577338"/>
                    <a:pt x="560110" y="1577338"/>
                    <a:pt x="559882" y="1577109"/>
                  </a:cubicBezTo>
                  <a:cubicBezTo>
                    <a:pt x="556224" y="1572308"/>
                    <a:pt x="553710" y="1566365"/>
                    <a:pt x="552795" y="1558821"/>
                  </a:cubicBezTo>
                  <a:lnTo>
                    <a:pt x="552795" y="1558821"/>
                  </a:lnTo>
                  <a:cubicBezTo>
                    <a:pt x="552338" y="1554935"/>
                    <a:pt x="552109" y="1550820"/>
                    <a:pt x="552109" y="1546019"/>
                  </a:cubicBezTo>
                  <a:cubicBezTo>
                    <a:pt x="553252" y="1505329"/>
                    <a:pt x="555081" y="1464409"/>
                    <a:pt x="558510" y="1423947"/>
                  </a:cubicBezTo>
                  <a:cubicBezTo>
                    <a:pt x="566968" y="1325192"/>
                    <a:pt x="570855" y="1226208"/>
                    <a:pt x="574741" y="1126996"/>
                  </a:cubicBezTo>
                  <a:cubicBezTo>
                    <a:pt x="580684" y="991436"/>
                    <a:pt x="583885" y="855190"/>
                    <a:pt x="597372" y="719402"/>
                  </a:cubicBezTo>
                  <a:close/>
                  <a:moveTo>
                    <a:pt x="194579" y="708200"/>
                  </a:moveTo>
                  <a:cubicBezTo>
                    <a:pt x="202580" y="672310"/>
                    <a:pt x="216067" y="641678"/>
                    <a:pt x="250814" y="623847"/>
                  </a:cubicBezTo>
                  <a:cubicBezTo>
                    <a:pt x="368772" y="593672"/>
                    <a:pt x="402376" y="684197"/>
                    <a:pt x="403291" y="730832"/>
                  </a:cubicBezTo>
                  <a:cubicBezTo>
                    <a:pt x="404205" y="774037"/>
                    <a:pt x="387060" y="807641"/>
                    <a:pt x="350027" y="831187"/>
                  </a:cubicBezTo>
                  <a:cubicBezTo>
                    <a:pt x="335854" y="840103"/>
                    <a:pt x="320766" y="842160"/>
                    <a:pt x="306136" y="841474"/>
                  </a:cubicBezTo>
                  <a:cubicBezTo>
                    <a:pt x="246014" y="843760"/>
                    <a:pt x="178577" y="781124"/>
                    <a:pt x="194579" y="708200"/>
                  </a:cubicBezTo>
                  <a:close/>
                  <a:moveTo>
                    <a:pt x="46217" y="1015667"/>
                  </a:moveTo>
                  <a:cubicBezTo>
                    <a:pt x="58105" y="1000123"/>
                    <a:pt x="71135" y="985949"/>
                    <a:pt x="85765" y="972919"/>
                  </a:cubicBezTo>
                  <a:cubicBezTo>
                    <a:pt x="115940" y="945716"/>
                    <a:pt x="146344" y="918512"/>
                    <a:pt x="175148" y="889937"/>
                  </a:cubicBezTo>
                  <a:cubicBezTo>
                    <a:pt x="195950" y="869363"/>
                    <a:pt x="219725" y="861591"/>
                    <a:pt x="248071" y="864563"/>
                  </a:cubicBezTo>
                  <a:cubicBezTo>
                    <a:pt x="254472" y="865249"/>
                    <a:pt x="261101" y="864563"/>
                    <a:pt x="267502" y="864563"/>
                  </a:cubicBezTo>
                  <a:cubicBezTo>
                    <a:pt x="289219" y="860677"/>
                    <a:pt x="311393" y="866163"/>
                    <a:pt x="333568" y="860905"/>
                  </a:cubicBezTo>
                  <a:cubicBezTo>
                    <a:pt x="349570" y="857019"/>
                    <a:pt x="367629" y="861134"/>
                    <a:pt x="385231" y="859762"/>
                  </a:cubicBezTo>
                  <a:cubicBezTo>
                    <a:pt x="411520" y="857705"/>
                    <a:pt x="430723" y="846046"/>
                    <a:pt x="448325" y="828901"/>
                  </a:cubicBezTo>
                  <a:cubicBezTo>
                    <a:pt x="483758" y="794383"/>
                    <a:pt x="501360" y="749120"/>
                    <a:pt x="522163" y="705914"/>
                  </a:cubicBezTo>
                  <a:cubicBezTo>
                    <a:pt x="528564" y="692427"/>
                    <a:pt x="535193" y="679168"/>
                    <a:pt x="545709" y="668424"/>
                  </a:cubicBezTo>
                  <a:cubicBezTo>
                    <a:pt x="555996" y="657680"/>
                    <a:pt x="571769" y="658823"/>
                    <a:pt x="579541" y="671853"/>
                  </a:cubicBezTo>
                  <a:cubicBezTo>
                    <a:pt x="588914" y="687169"/>
                    <a:pt x="580227" y="703400"/>
                    <a:pt x="574055" y="719859"/>
                  </a:cubicBezTo>
                  <a:cubicBezTo>
                    <a:pt x="550281" y="784096"/>
                    <a:pt x="525820" y="847875"/>
                    <a:pt x="478043" y="899767"/>
                  </a:cubicBezTo>
                  <a:cubicBezTo>
                    <a:pt x="457240" y="922399"/>
                    <a:pt x="436438" y="944573"/>
                    <a:pt x="409920" y="960118"/>
                  </a:cubicBezTo>
                  <a:cubicBezTo>
                    <a:pt x="397804" y="967204"/>
                    <a:pt x="394832" y="978863"/>
                    <a:pt x="395061" y="991207"/>
                  </a:cubicBezTo>
                  <a:cubicBezTo>
                    <a:pt x="395518" y="1028240"/>
                    <a:pt x="392089" y="1065274"/>
                    <a:pt x="389117" y="1102078"/>
                  </a:cubicBezTo>
                  <a:cubicBezTo>
                    <a:pt x="383402" y="1174087"/>
                    <a:pt x="378373" y="1246096"/>
                    <a:pt x="373115" y="1318105"/>
                  </a:cubicBezTo>
                  <a:cubicBezTo>
                    <a:pt x="371744" y="1338451"/>
                    <a:pt x="363514" y="1355138"/>
                    <a:pt x="348884" y="1369540"/>
                  </a:cubicBezTo>
                  <a:cubicBezTo>
                    <a:pt x="320995" y="1396972"/>
                    <a:pt x="289905" y="1419375"/>
                    <a:pt x="255615" y="1438577"/>
                  </a:cubicBezTo>
                  <a:cubicBezTo>
                    <a:pt x="224297" y="1456180"/>
                    <a:pt x="196179" y="1479268"/>
                    <a:pt x="166461" y="1499842"/>
                  </a:cubicBezTo>
                  <a:cubicBezTo>
                    <a:pt x="153431" y="1508758"/>
                    <a:pt x="140629" y="1517673"/>
                    <a:pt x="127142" y="1526131"/>
                  </a:cubicBezTo>
                  <a:cubicBezTo>
                    <a:pt x="108168" y="1537790"/>
                    <a:pt x="97195" y="1533904"/>
                    <a:pt x="88737" y="1513330"/>
                  </a:cubicBezTo>
                  <a:cubicBezTo>
                    <a:pt x="77078" y="1484069"/>
                    <a:pt x="86222" y="1452522"/>
                    <a:pt x="112969" y="1435377"/>
                  </a:cubicBezTo>
                  <a:cubicBezTo>
                    <a:pt x="134000" y="1421890"/>
                    <a:pt x="155260" y="1408631"/>
                    <a:pt x="177205" y="1396744"/>
                  </a:cubicBezTo>
                  <a:cubicBezTo>
                    <a:pt x="219268" y="1373884"/>
                    <a:pt x="254243" y="1342565"/>
                    <a:pt x="287390" y="1308733"/>
                  </a:cubicBezTo>
                  <a:cubicBezTo>
                    <a:pt x="299049" y="1296617"/>
                    <a:pt x="303164" y="1281758"/>
                    <a:pt x="301564" y="1265299"/>
                  </a:cubicBezTo>
                  <a:cubicBezTo>
                    <a:pt x="300649" y="1255012"/>
                    <a:pt x="295620" y="1247468"/>
                    <a:pt x="285333" y="1245410"/>
                  </a:cubicBezTo>
                  <a:cubicBezTo>
                    <a:pt x="273217" y="1243124"/>
                    <a:pt x="266131" y="1250440"/>
                    <a:pt x="261787" y="1260498"/>
                  </a:cubicBezTo>
                  <a:cubicBezTo>
                    <a:pt x="258130" y="1269185"/>
                    <a:pt x="259730" y="1278786"/>
                    <a:pt x="259273" y="1287930"/>
                  </a:cubicBezTo>
                  <a:cubicBezTo>
                    <a:pt x="258358" y="1305304"/>
                    <a:pt x="253558" y="1319705"/>
                    <a:pt x="237556" y="1330221"/>
                  </a:cubicBezTo>
                  <a:cubicBezTo>
                    <a:pt x="220639" y="1341422"/>
                    <a:pt x="205552" y="1355367"/>
                    <a:pt x="189550" y="1367940"/>
                  </a:cubicBezTo>
                  <a:cubicBezTo>
                    <a:pt x="185206" y="1371369"/>
                    <a:pt x="180177" y="1375484"/>
                    <a:pt x="174691" y="1373198"/>
                  </a:cubicBezTo>
                  <a:cubicBezTo>
                    <a:pt x="168518" y="1370683"/>
                    <a:pt x="168747" y="1364054"/>
                    <a:pt x="169661" y="1358567"/>
                  </a:cubicBezTo>
                  <a:cubicBezTo>
                    <a:pt x="176977" y="1308275"/>
                    <a:pt x="168976" y="1256383"/>
                    <a:pt x="180863" y="1206777"/>
                  </a:cubicBezTo>
                  <a:cubicBezTo>
                    <a:pt x="193664" y="1153513"/>
                    <a:pt x="193207" y="1098878"/>
                    <a:pt x="203951" y="1045614"/>
                  </a:cubicBezTo>
                  <a:cubicBezTo>
                    <a:pt x="205323" y="1038527"/>
                    <a:pt x="205780" y="1030755"/>
                    <a:pt x="205323" y="1023440"/>
                  </a:cubicBezTo>
                  <a:cubicBezTo>
                    <a:pt x="203951" y="1002180"/>
                    <a:pt x="184292" y="991664"/>
                    <a:pt x="165775" y="1002866"/>
                  </a:cubicBezTo>
                  <a:cubicBezTo>
                    <a:pt x="149087" y="1012924"/>
                    <a:pt x="133314" y="1024126"/>
                    <a:pt x="120055" y="1038985"/>
                  </a:cubicBezTo>
                  <a:cubicBezTo>
                    <a:pt x="101310" y="1059559"/>
                    <a:pt x="99253" y="1075103"/>
                    <a:pt x="113197" y="1099106"/>
                  </a:cubicBezTo>
                  <a:cubicBezTo>
                    <a:pt x="123027" y="1116251"/>
                    <a:pt x="138343" y="1128824"/>
                    <a:pt x="150688" y="1143683"/>
                  </a:cubicBezTo>
                  <a:cubicBezTo>
                    <a:pt x="155945" y="1150084"/>
                    <a:pt x="162346" y="1155799"/>
                    <a:pt x="166461" y="1162886"/>
                  </a:cubicBezTo>
                  <a:cubicBezTo>
                    <a:pt x="173776" y="1175459"/>
                    <a:pt x="168976" y="1184146"/>
                    <a:pt x="154117" y="1186203"/>
                  </a:cubicBezTo>
                  <a:cubicBezTo>
                    <a:pt x="136514" y="1188718"/>
                    <a:pt x="121884" y="1181860"/>
                    <a:pt x="107711" y="1171801"/>
                  </a:cubicBezTo>
                  <a:cubicBezTo>
                    <a:pt x="81650" y="1153056"/>
                    <a:pt x="62905" y="1127910"/>
                    <a:pt x="44617" y="1102307"/>
                  </a:cubicBezTo>
                  <a:cubicBezTo>
                    <a:pt x="14899" y="1060244"/>
                    <a:pt x="14899" y="1056815"/>
                    <a:pt x="46217" y="1015667"/>
                  </a:cubicBezTo>
                  <a:close/>
                  <a:moveTo>
                    <a:pt x="281675" y="1261641"/>
                  </a:moveTo>
                  <a:cubicBezTo>
                    <a:pt x="288305" y="1261641"/>
                    <a:pt x="290362" y="1290216"/>
                    <a:pt x="276189" y="1293645"/>
                  </a:cubicBezTo>
                  <a:cubicBezTo>
                    <a:pt x="267959" y="1295702"/>
                    <a:pt x="275960" y="1261641"/>
                    <a:pt x="281675" y="1261641"/>
                  </a:cubicBezTo>
                  <a:close/>
                  <a:moveTo>
                    <a:pt x="166918" y="1130882"/>
                  </a:moveTo>
                  <a:cubicBezTo>
                    <a:pt x="156403" y="1119680"/>
                    <a:pt x="144973" y="1109165"/>
                    <a:pt x="135600" y="1097049"/>
                  </a:cubicBezTo>
                  <a:cubicBezTo>
                    <a:pt x="121427" y="1078532"/>
                    <a:pt x="123256" y="1061616"/>
                    <a:pt x="140401" y="1045385"/>
                  </a:cubicBezTo>
                  <a:cubicBezTo>
                    <a:pt x="149773" y="1036470"/>
                    <a:pt x="158917" y="1026869"/>
                    <a:pt x="170804" y="1021840"/>
                  </a:cubicBezTo>
                  <a:cubicBezTo>
                    <a:pt x="178577" y="1018639"/>
                    <a:pt x="187035" y="1019782"/>
                    <a:pt x="185663" y="1030526"/>
                  </a:cubicBezTo>
                  <a:cubicBezTo>
                    <a:pt x="181777" y="1062530"/>
                    <a:pt x="176748" y="1094306"/>
                    <a:pt x="171947" y="1126081"/>
                  </a:cubicBezTo>
                  <a:cubicBezTo>
                    <a:pt x="171947" y="1127453"/>
                    <a:pt x="169890" y="1128367"/>
                    <a:pt x="166918" y="1130882"/>
                  </a:cubicBezTo>
                  <a:close/>
                </a:path>
              </a:pathLst>
            </a:custGeom>
            <a:solidFill>
              <a:srgbClr val="000000"/>
            </a:solidFill>
            <a:ln w="2286" cap="flat">
              <a:noFill/>
              <a:prstDash val="solid"/>
              <a:miter/>
            </a:ln>
          </p:spPr>
          <p:txBody>
            <a:bodyPr rtlCol="0" anchor="ctr"/>
            <a:lstStyle/>
            <a:p>
              <a:endParaRPr lang="en-US"/>
            </a:p>
          </p:txBody>
        </p:sp>
        <p:sp>
          <p:nvSpPr>
            <p:cNvPr id="69" name="Freeform 64">
              <a:extLst>
                <a:ext uri="{FF2B5EF4-FFF2-40B4-BE49-F238E27FC236}">
                  <a16:creationId xmlns:a16="http://schemas.microsoft.com/office/drawing/2014/main" id="{2D1B68B1-270A-8300-136D-11D5F449C9BF}"/>
                </a:ext>
              </a:extLst>
            </p:cNvPr>
            <p:cNvSpPr/>
            <p:nvPr/>
          </p:nvSpPr>
          <p:spPr>
            <a:xfrm>
              <a:off x="2396792" y="2285608"/>
              <a:ext cx="235757" cy="28316"/>
            </a:xfrm>
            <a:custGeom>
              <a:avLst/>
              <a:gdLst>
                <a:gd name="connsiteX0" fmla="*/ 235689 w 235757"/>
                <a:gd name="connsiteY0" fmla="*/ 8164 h 28316"/>
                <a:gd name="connsiteX1" fmla="*/ 206428 w 235757"/>
                <a:gd name="connsiteY1" fmla="*/ 849 h 28316"/>
                <a:gd name="connsiteX2" fmla="*/ 18062 w 235757"/>
                <a:gd name="connsiteY2" fmla="*/ 849 h 28316"/>
                <a:gd name="connsiteX3" fmla="*/ 231 w 235757"/>
                <a:gd name="connsiteY3" fmla="*/ 8850 h 28316"/>
                <a:gd name="connsiteX4" fmla="*/ 16005 w 235757"/>
                <a:gd name="connsiteY4" fmla="*/ 23709 h 28316"/>
                <a:gd name="connsiteX5" fmla="*/ 87556 w 235757"/>
                <a:gd name="connsiteY5" fmla="*/ 28281 h 28316"/>
                <a:gd name="connsiteX6" fmla="*/ 207114 w 235757"/>
                <a:gd name="connsiteY6" fmla="*/ 21880 h 28316"/>
                <a:gd name="connsiteX7" fmla="*/ 235689 w 235757"/>
                <a:gd name="connsiteY7" fmla="*/ 8164 h 2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757" h="28316">
                  <a:moveTo>
                    <a:pt x="235689" y="8164"/>
                  </a:moveTo>
                  <a:cubicBezTo>
                    <a:pt x="234775" y="-3038"/>
                    <a:pt x="217173" y="391"/>
                    <a:pt x="206428" y="849"/>
                  </a:cubicBezTo>
                  <a:cubicBezTo>
                    <a:pt x="143563" y="2449"/>
                    <a:pt x="80927" y="11136"/>
                    <a:pt x="18062" y="849"/>
                  </a:cubicBezTo>
                  <a:cubicBezTo>
                    <a:pt x="10747" y="-294"/>
                    <a:pt x="1831" y="-1437"/>
                    <a:pt x="231" y="8850"/>
                  </a:cubicBezTo>
                  <a:cubicBezTo>
                    <a:pt x="-1598" y="20280"/>
                    <a:pt x="7775" y="21423"/>
                    <a:pt x="16005" y="23709"/>
                  </a:cubicBezTo>
                  <a:cubicBezTo>
                    <a:pt x="37036" y="29652"/>
                    <a:pt x="58296" y="28052"/>
                    <a:pt x="87556" y="28281"/>
                  </a:cubicBezTo>
                  <a:cubicBezTo>
                    <a:pt x="122075" y="26680"/>
                    <a:pt x="164595" y="25537"/>
                    <a:pt x="207114" y="21880"/>
                  </a:cubicBezTo>
                  <a:cubicBezTo>
                    <a:pt x="217401" y="20965"/>
                    <a:pt x="237061" y="23937"/>
                    <a:pt x="235689" y="8164"/>
                  </a:cubicBezTo>
                  <a:close/>
                </a:path>
              </a:pathLst>
            </a:custGeom>
            <a:solidFill>
              <a:srgbClr val="000000"/>
            </a:solidFill>
            <a:ln w="2286" cap="flat">
              <a:noFill/>
              <a:prstDash val="solid"/>
              <a:miter/>
            </a:ln>
          </p:spPr>
          <p:txBody>
            <a:bodyPr rtlCol="0" anchor="ctr"/>
            <a:lstStyle/>
            <a:p>
              <a:endParaRPr lang="en-US"/>
            </a:p>
          </p:txBody>
        </p:sp>
        <p:sp>
          <p:nvSpPr>
            <p:cNvPr id="70" name="Freeform 65">
              <a:extLst>
                <a:ext uri="{FF2B5EF4-FFF2-40B4-BE49-F238E27FC236}">
                  <a16:creationId xmlns:a16="http://schemas.microsoft.com/office/drawing/2014/main" id="{F023261C-AE16-1172-3CE1-016A87D565E7}"/>
                </a:ext>
              </a:extLst>
            </p:cNvPr>
            <p:cNvSpPr/>
            <p:nvPr/>
          </p:nvSpPr>
          <p:spPr>
            <a:xfrm>
              <a:off x="2371011" y="1635268"/>
              <a:ext cx="60737" cy="177848"/>
            </a:xfrm>
            <a:custGeom>
              <a:avLst/>
              <a:gdLst>
                <a:gd name="connsiteX0" fmla="*/ 52072 w 60737"/>
                <a:gd name="connsiteY0" fmla="*/ 175015 h 177848"/>
                <a:gd name="connsiteX1" fmla="*/ 49329 w 60737"/>
                <a:gd name="connsiteY1" fmla="*/ 162670 h 177848"/>
                <a:gd name="connsiteX2" fmla="*/ 21440 w 60737"/>
                <a:gd name="connsiteY2" fmla="*/ 112836 h 177848"/>
                <a:gd name="connsiteX3" fmla="*/ 47272 w 60737"/>
                <a:gd name="connsiteY3" fmla="*/ 27568 h 177848"/>
                <a:gd name="connsiteX4" fmla="*/ 59388 w 60737"/>
                <a:gd name="connsiteY4" fmla="*/ 12480 h 177848"/>
                <a:gd name="connsiteX5" fmla="*/ 52758 w 60737"/>
                <a:gd name="connsiteY5" fmla="*/ 364 h 177848"/>
                <a:gd name="connsiteX6" fmla="*/ 35613 w 60737"/>
                <a:gd name="connsiteY6" fmla="*/ 6994 h 177848"/>
                <a:gd name="connsiteX7" fmla="*/ 180 w 60737"/>
                <a:gd name="connsiteY7" fmla="*/ 102320 h 177848"/>
                <a:gd name="connsiteX8" fmla="*/ 39728 w 60737"/>
                <a:gd name="connsiteY8" fmla="*/ 175015 h 177848"/>
                <a:gd name="connsiteX9" fmla="*/ 52072 w 60737"/>
                <a:gd name="connsiteY9" fmla="*/ 175015 h 1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737" h="177848">
                  <a:moveTo>
                    <a:pt x="52072" y="175015"/>
                  </a:moveTo>
                  <a:cubicBezTo>
                    <a:pt x="55273" y="170443"/>
                    <a:pt x="52530" y="165871"/>
                    <a:pt x="49329" y="162670"/>
                  </a:cubicBezTo>
                  <a:cubicBezTo>
                    <a:pt x="35613" y="148497"/>
                    <a:pt x="24183" y="133181"/>
                    <a:pt x="21440" y="112836"/>
                  </a:cubicBezTo>
                  <a:cubicBezTo>
                    <a:pt x="17325" y="80374"/>
                    <a:pt x="28298" y="52942"/>
                    <a:pt x="47272" y="27568"/>
                  </a:cubicBezTo>
                  <a:cubicBezTo>
                    <a:pt x="51158" y="22310"/>
                    <a:pt x="56416" y="17966"/>
                    <a:pt x="59388" y="12480"/>
                  </a:cubicBezTo>
                  <a:cubicBezTo>
                    <a:pt x="62817" y="6308"/>
                    <a:pt x="59388" y="1507"/>
                    <a:pt x="52758" y="364"/>
                  </a:cubicBezTo>
                  <a:cubicBezTo>
                    <a:pt x="46129" y="-779"/>
                    <a:pt x="39499" y="593"/>
                    <a:pt x="35613" y="6994"/>
                  </a:cubicBezTo>
                  <a:cubicBezTo>
                    <a:pt x="17782" y="36254"/>
                    <a:pt x="-2106" y="64601"/>
                    <a:pt x="180" y="102320"/>
                  </a:cubicBezTo>
                  <a:cubicBezTo>
                    <a:pt x="-963" y="133410"/>
                    <a:pt x="10924" y="158784"/>
                    <a:pt x="39728" y="175015"/>
                  </a:cubicBezTo>
                  <a:cubicBezTo>
                    <a:pt x="44071" y="177301"/>
                    <a:pt x="48643" y="180044"/>
                    <a:pt x="52072" y="175015"/>
                  </a:cubicBezTo>
                  <a:close/>
                </a:path>
              </a:pathLst>
            </a:custGeom>
            <a:solidFill>
              <a:srgbClr val="000000"/>
            </a:solidFill>
            <a:ln w="2286" cap="flat">
              <a:noFill/>
              <a:prstDash val="solid"/>
              <a:miter/>
            </a:ln>
          </p:spPr>
          <p:txBody>
            <a:bodyPr rtlCol="0" anchor="ctr"/>
            <a:lstStyle/>
            <a:p>
              <a:endParaRPr lang="en-US"/>
            </a:p>
          </p:txBody>
        </p:sp>
        <p:sp>
          <p:nvSpPr>
            <p:cNvPr id="71" name="Freeform 66">
              <a:extLst>
                <a:ext uri="{FF2B5EF4-FFF2-40B4-BE49-F238E27FC236}">
                  <a16:creationId xmlns:a16="http://schemas.microsoft.com/office/drawing/2014/main" id="{B0217513-5DE5-5306-0AB6-23F4893DA30E}"/>
                </a:ext>
              </a:extLst>
            </p:cNvPr>
            <p:cNvSpPr/>
            <p:nvPr/>
          </p:nvSpPr>
          <p:spPr>
            <a:xfrm>
              <a:off x="3602192" y="2241397"/>
              <a:ext cx="160688" cy="28803"/>
            </a:xfrm>
            <a:custGeom>
              <a:avLst/>
              <a:gdLst>
                <a:gd name="connsiteX0" fmla="*/ 10 w 160688"/>
                <a:gd name="connsiteY0" fmla="*/ 20599 h 28803"/>
                <a:gd name="connsiteX1" fmla="*/ 9611 w 160688"/>
                <a:gd name="connsiteY1" fmla="*/ 28600 h 28803"/>
                <a:gd name="connsiteX2" fmla="*/ 29042 w 160688"/>
                <a:gd name="connsiteY2" fmla="*/ 28600 h 28803"/>
                <a:gd name="connsiteX3" fmla="*/ 29042 w 160688"/>
                <a:gd name="connsiteY3" fmla="*/ 27686 h 28803"/>
                <a:gd name="connsiteX4" fmla="*/ 133969 w 160688"/>
                <a:gd name="connsiteY4" fmla="*/ 21742 h 28803"/>
                <a:gd name="connsiteX5" fmla="*/ 155458 w 160688"/>
                <a:gd name="connsiteY5" fmla="*/ 16713 h 28803"/>
                <a:gd name="connsiteX6" fmla="*/ 160487 w 160688"/>
                <a:gd name="connsiteY6" fmla="*/ 7798 h 28803"/>
                <a:gd name="connsiteX7" fmla="*/ 154543 w 160688"/>
                <a:gd name="connsiteY7" fmla="*/ 2540 h 28803"/>
                <a:gd name="connsiteX8" fmla="*/ 135341 w 160688"/>
                <a:gd name="connsiteY8" fmla="*/ 25 h 28803"/>
                <a:gd name="connsiteX9" fmla="*/ 49844 w 160688"/>
                <a:gd name="connsiteY9" fmla="*/ 5054 h 28803"/>
                <a:gd name="connsiteX10" fmla="*/ 8925 w 160688"/>
                <a:gd name="connsiteY10" fmla="*/ 10998 h 28803"/>
                <a:gd name="connsiteX11" fmla="*/ 10 w 160688"/>
                <a:gd name="connsiteY11" fmla="*/ 20599 h 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0688" h="28803">
                  <a:moveTo>
                    <a:pt x="10" y="20599"/>
                  </a:moveTo>
                  <a:cubicBezTo>
                    <a:pt x="238" y="26086"/>
                    <a:pt x="4810" y="28143"/>
                    <a:pt x="9611" y="28600"/>
                  </a:cubicBezTo>
                  <a:cubicBezTo>
                    <a:pt x="16012" y="29057"/>
                    <a:pt x="22412" y="28600"/>
                    <a:pt x="29042" y="28600"/>
                  </a:cubicBezTo>
                  <a:cubicBezTo>
                    <a:pt x="29042" y="28372"/>
                    <a:pt x="29042" y="27914"/>
                    <a:pt x="29042" y="27686"/>
                  </a:cubicBezTo>
                  <a:cubicBezTo>
                    <a:pt x="64018" y="25628"/>
                    <a:pt x="98993" y="23571"/>
                    <a:pt x="133969" y="21742"/>
                  </a:cubicBezTo>
                  <a:cubicBezTo>
                    <a:pt x="141513" y="21285"/>
                    <a:pt x="148600" y="20371"/>
                    <a:pt x="155458" y="16713"/>
                  </a:cubicBezTo>
                  <a:cubicBezTo>
                    <a:pt x="159115" y="14884"/>
                    <a:pt x="161401" y="11455"/>
                    <a:pt x="160487" y="7798"/>
                  </a:cubicBezTo>
                  <a:cubicBezTo>
                    <a:pt x="160030" y="5740"/>
                    <a:pt x="157058" y="2997"/>
                    <a:pt x="154543" y="2540"/>
                  </a:cubicBezTo>
                  <a:cubicBezTo>
                    <a:pt x="148371" y="1168"/>
                    <a:pt x="141742" y="-203"/>
                    <a:pt x="135341" y="25"/>
                  </a:cubicBezTo>
                  <a:cubicBezTo>
                    <a:pt x="106766" y="1397"/>
                    <a:pt x="78191" y="2768"/>
                    <a:pt x="49844" y="5054"/>
                  </a:cubicBezTo>
                  <a:cubicBezTo>
                    <a:pt x="36128" y="6197"/>
                    <a:pt x="22412" y="8712"/>
                    <a:pt x="8925" y="10998"/>
                  </a:cubicBezTo>
                  <a:cubicBezTo>
                    <a:pt x="3667" y="12141"/>
                    <a:pt x="-219" y="15341"/>
                    <a:pt x="10" y="20599"/>
                  </a:cubicBezTo>
                  <a:close/>
                </a:path>
              </a:pathLst>
            </a:custGeom>
            <a:solidFill>
              <a:srgbClr val="000000"/>
            </a:solidFill>
            <a:ln w="2286" cap="flat">
              <a:noFill/>
              <a:prstDash val="solid"/>
              <a:miter/>
            </a:ln>
          </p:spPr>
          <p:txBody>
            <a:bodyPr rtlCol="0" anchor="ctr"/>
            <a:lstStyle/>
            <a:p>
              <a:endParaRPr lang="en-US"/>
            </a:p>
          </p:txBody>
        </p:sp>
        <p:sp>
          <p:nvSpPr>
            <p:cNvPr id="72" name="Freeform 67">
              <a:extLst>
                <a:ext uri="{FF2B5EF4-FFF2-40B4-BE49-F238E27FC236}">
                  <a16:creationId xmlns:a16="http://schemas.microsoft.com/office/drawing/2014/main" id="{3668DFE2-8991-08BF-E96D-69BF5E2B545A}"/>
                </a:ext>
              </a:extLst>
            </p:cNvPr>
            <p:cNvSpPr/>
            <p:nvPr/>
          </p:nvSpPr>
          <p:spPr>
            <a:xfrm>
              <a:off x="3667582" y="1064868"/>
              <a:ext cx="68368" cy="159055"/>
            </a:xfrm>
            <a:custGeom>
              <a:avLst/>
              <a:gdLst>
                <a:gd name="connsiteX0" fmla="*/ 46406 w 68368"/>
                <a:gd name="connsiteY0" fmla="*/ 130709 h 159055"/>
                <a:gd name="connsiteX1" fmla="*/ 60808 w 68368"/>
                <a:gd name="connsiteY1" fmla="*/ 19381 h 159055"/>
                <a:gd name="connsiteX2" fmla="*/ 42062 w 68368"/>
                <a:gd name="connsiteY2" fmla="*/ 1321 h 159055"/>
                <a:gd name="connsiteX3" fmla="*/ 40691 w 68368"/>
                <a:gd name="connsiteY3" fmla="*/ 27382 h 159055"/>
                <a:gd name="connsiteX4" fmla="*/ 8230 w 68368"/>
                <a:gd name="connsiteY4" fmla="*/ 144425 h 159055"/>
                <a:gd name="connsiteX5" fmla="*/ 0 w 68368"/>
                <a:gd name="connsiteY5" fmla="*/ 159056 h 159055"/>
                <a:gd name="connsiteX6" fmla="*/ 46406 w 68368"/>
                <a:gd name="connsiteY6" fmla="*/ 130709 h 1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68" h="159055">
                  <a:moveTo>
                    <a:pt x="46406" y="130709"/>
                  </a:moveTo>
                  <a:cubicBezTo>
                    <a:pt x="69494" y="95962"/>
                    <a:pt x="74524" y="58700"/>
                    <a:pt x="60808" y="19381"/>
                  </a:cubicBezTo>
                  <a:cubicBezTo>
                    <a:pt x="57836" y="10923"/>
                    <a:pt x="56921" y="-4622"/>
                    <a:pt x="42062" y="1321"/>
                  </a:cubicBezTo>
                  <a:cubicBezTo>
                    <a:pt x="27661" y="7036"/>
                    <a:pt x="37490" y="18924"/>
                    <a:pt x="40691" y="27382"/>
                  </a:cubicBezTo>
                  <a:cubicBezTo>
                    <a:pt x="58750" y="76302"/>
                    <a:pt x="48463" y="114250"/>
                    <a:pt x="8230" y="144425"/>
                  </a:cubicBezTo>
                  <a:cubicBezTo>
                    <a:pt x="4572" y="147168"/>
                    <a:pt x="0" y="148997"/>
                    <a:pt x="0" y="159056"/>
                  </a:cubicBezTo>
                  <a:cubicBezTo>
                    <a:pt x="20117" y="154941"/>
                    <a:pt x="35662" y="146940"/>
                    <a:pt x="46406" y="130709"/>
                  </a:cubicBezTo>
                  <a:close/>
                </a:path>
              </a:pathLst>
            </a:custGeom>
            <a:solidFill>
              <a:srgbClr val="000000"/>
            </a:solidFill>
            <a:ln w="2286"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92B6E822-AF68-64EA-3C51-09EB66907A34}"/>
              </a:ext>
            </a:extLst>
          </p:cNvPr>
          <p:cNvSpPr txBox="1"/>
          <p:nvPr/>
        </p:nvSpPr>
        <p:spPr>
          <a:xfrm>
            <a:off x="653902" y="286711"/>
            <a:ext cx="9882441" cy="774315"/>
          </a:xfrm>
          <a:prstGeom prst="rect">
            <a:avLst/>
          </a:prstGeom>
          <a:noFill/>
        </p:spPr>
        <p:txBody>
          <a:bodyPr wrap="square">
            <a:spAutoFit/>
          </a:bodyPr>
          <a:lstStyle/>
          <a:p>
            <a:pPr>
              <a:lnSpc>
                <a:spcPct val="120000"/>
              </a:lnSpc>
              <a:spcBef>
                <a:spcPts val="0"/>
              </a:spcBef>
            </a:pPr>
            <a:r>
              <a:rPr lang="en-GB" sz="2200" b="1" i="0" dirty="0">
                <a:solidFill>
                  <a:schemeClr val="bg1"/>
                </a:solidFill>
                <a:effectLst/>
              </a:rPr>
              <a:t>CSR kan positieve attitudes en gedragingen van werknemers bevorderen </a:t>
            </a:r>
            <a:r>
              <a:rPr lang="en-GB" sz="1600" b="0" dirty="0">
                <a:solidFill>
                  <a:schemeClr val="bg1"/>
                </a:solidFill>
                <a:effectLst/>
              </a:rPr>
              <a:t>(</a:t>
            </a:r>
            <a:r>
              <a:rPr lang="en-GB" sz="1600" b="0" u="none" strike="noStrike" dirty="0">
                <a:solidFill>
                  <a:schemeClr val="bg1"/>
                </a:solidFill>
                <a:effectLst/>
                <a:hlinkClick r:id="rId4">
                  <a:extLst>
                    <a:ext uri="{A12FA001-AC4F-418D-AE19-62706E023703}">
                      <ahyp:hlinkClr xmlns:ahyp="http://schemas.microsoft.com/office/drawing/2018/hyperlinkcolor" val="tx"/>
                    </a:ext>
                  </a:extLst>
                </a:hlinkClick>
              </a:rPr>
              <a:t>Tyler en Blader, 2003</a:t>
            </a:r>
            <a:r>
              <a:rPr lang="en-GB" sz="1600" b="0" dirty="0">
                <a:solidFill>
                  <a:schemeClr val="bg1"/>
                </a:solidFill>
                <a:effectLst/>
              </a:rPr>
              <a:t>; </a:t>
            </a:r>
            <a:r>
              <a:rPr lang="en-GB" sz="1600" b="0" u="none" strike="noStrike" dirty="0">
                <a:solidFill>
                  <a:schemeClr val="bg1"/>
                </a:solidFill>
                <a:effectLst/>
                <a:hlinkClick r:id="rId5">
                  <a:extLst>
                    <a:ext uri="{A12FA001-AC4F-418D-AE19-62706E023703}">
                      <ahyp:hlinkClr xmlns:ahyp="http://schemas.microsoft.com/office/drawing/2018/hyperlinkcolor" val="tx"/>
                    </a:ext>
                  </a:extLst>
                </a:hlinkClick>
              </a:rPr>
              <a:t>Valentine en Fleischman, 2008</a:t>
            </a:r>
            <a:r>
              <a:rPr lang="en-GB" sz="1600" b="0" dirty="0">
                <a:solidFill>
                  <a:schemeClr val="bg1"/>
                </a:solidFill>
                <a:effectLst/>
              </a:rPr>
              <a:t>; </a:t>
            </a:r>
            <a:r>
              <a:rPr lang="en-GB" sz="1600" b="0" u="none" strike="noStrike" dirty="0">
                <a:solidFill>
                  <a:schemeClr val="bg1"/>
                </a:solidFill>
                <a:effectLst/>
                <a:hlinkClick r:id="rId6">
                  <a:extLst>
                    <a:ext uri="{A12FA001-AC4F-418D-AE19-62706E023703}">
                      <ahyp:hlinkClr xmlns:ahyp="http://schemas.microsoft.com/office/drawing/2018/hyperlinkcolor" val="tx"/>
                    </a:ext>
                  </a:extLst>
                </a:hlinkClick>
              </a:rPr>
              <a:t>Farooq et al., 2017</a:t>
            </a:r>
            <a:r>
              <a:rPr lang="en-GB" sz="1600" b="0" dirty="0">
                <a:solidFill>
                  <a:schemeClr val="bg1"/>
                </a:solidFill>
                <a:effectLst/>
              </a:rPr>
              <a:t>; </a:t>
            </a:r>
            <a:r>
              <a:rPr lang="en-GB" sz="1600" b="0" u="none" strike="noStrike" dirty="0">
                <a:solidFill>
                  <a:schemeClr val="bg1"/>
                </a:solidFill>
                <a:effectLst/>
                <a:hlinkClick r:id="rId3">
                  <a:extLst>
                    <a:ext uri="{A12FA001-AC4F-418D-AE19-62706E023703}">
                      <ahyp:hlinkClr xmlns:ahyp="http://schemas.microsoft.com/office/drawing/2018/hyperlinkcolor" val="tx"/>
                    </a:ext>
                  </a:extLst>
                </a:hlinkClick>
              </a:rPr>
              <a:t>Deng et al., 2020</a:t>
            </a:r>
            <a:r>
              <a:rPr lang="en-GB" sz="1600" b="0" dirty="0">
                <a:solidFill>
                  <a:schemeClr val="bg1"/>
                </a:solidFill>
                <a:effectLst/>
              </a:rPr>
              <a:t>). </a:t>
            </a:r>
            <a:endParaRPr lang="en-GB" sz="1800" b="0" dirty="0">
              <a:solidFill>
                <a:schemeClr val="bg1"/>
              </a:solidFill>
              <a:effectLst/>
            </a:endParaRPr>
          </a:p>
        </p:txBody>
      </p:sp>
    </p:spTree>
    <p:extLst>
      <p:ext uri="{BB962C8B-B14F-4D97-AF65-F5344CB8AC3E}">
        <p14:creationId xmlns:p14="http://schemas.microsoft.com/office/powerpoint/2010/main" val="1394393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073070" y="447676"/>
            <a:ext cx="10600546" cy="953429"/>
          </a:xfrm>
        </p:spPr>
        <p:txBody>
          <a:bodyPr>
            <a:normAutofit fontScale="92500" lnSpcReduction="10000"/>
          </a:bodyPr>
          <a:lstStyle/>
          <a:p>
            <a:pPr algn="ctr"/>
            <a:r>
              <a:rPr lang="en-IE" dirty="0">
                <a:solidFill>
                  <a:srgbClr val="027354"/>
                </a:solidFill>
              </a:rPr>
              <a:t>Tevredenheid van werknemers verhoogt de tevredenheid van klanten</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1086577" y="1281529"/>
            <a:ext cx="10848247" cy="5471696"/>
          </a:xfrm>
        </p:spPr>
        <p:txBody>
          <a:bodyPr/>
          <a:lstStyle/>
          <a:p>
            <a:r>
              <a:rPr lang="en-IE" sz="2000" dirty="0">
                <a:solidFill>
                  <a:srgbClr val="333333"/>
                </a:solidFill>
                <a:effectLst/>
                <a:ea typeface="Times New Roman" panose="02020603050405020304" pitchFamily="18" charset="0"/>
                <a:cs typeface="Times New Roman" panose="02020603050405020304" pitchFamily="18" charset="0"/>
              </a:rPr>
              <a:t>Een grotere tevredenheid en betere prestaties van werknemers leidt tot een grotere klanttevredenheid, wat nog een win-win situatie oplevert </a:t>
            </a:r>
            <a:r>
              <a:rPr lang="en-IE" sz="2000" dirty="0" err="1">
                <a:solidFill>
                  <a:srgbClr val="333333"/>
                </a:solidFill>
                <a:effectLst/>
                <a:ea typeface="Times New Roman" panose="02020603050405020304" pitchFamily="18" charset="0"/>
                <a:cs typeface="Times New Roman" panose="02020603050405020304" pitchFamily="18" charset="0"/>
              </a:rPr>
              <a:t>voor</a:t>
            </a:r>
            <a:r>
              <a:rPr lang="en-IE" sz="2000" dirty="0">
                <a:solidFill>
                  <a:srgbClr val="333333"/>
                </a:solidFill>
                <a:effectLst/>
                <a:ea typeface="Times New Roman" panose="02020603050405020304" pitchFamily="18" charset="0"/>
                <a:cs typeface="Times New Roman" panose="02020603050405020304" pitchFamily="18" charset="0"/>
              </a:rPr>
              <a:t> CSR-</a:t>
            </a:r>
            <a:r>
              <a:rPr lang="en-IE" sz="2000" dirty="0" err="1">
                <a:solidFill>
                  <a:srgbClr val="333333"/>
                </a:solidFill>
                <a:effectLst/>
                <a:ea typeface="Times New Roman" panose="02020603050405020304" pitchFamily="18" charset="0"/>
                <a:cs typeface="Times New Roman" panose="02020603050405020304" pitchFamily="18" charset="0"/>
              </a:rPr>
              <a:t>georiënteerde</a:t>
            </a:r>
            <a:r>
              <a:rPr lang="en-IE" sz="2000" dirty="0">
                <a:solidFill>
                  <a:srgbClr val="333333"/>
                </a:solidFill>
                <a:effectLst/>
                <a:ea typeface="Times New Roman" panose="02020603050405020304" pitchFamily="18" charset="0"/>
                <a:cs typeface="Times New Roman" panose="02020603050405020304" pitchFamily="18" charset="0"/>
              </a:rPr>
              <a:t> KMO's. </a:t>
            </a:r>
          </a:p>
          <a:p>
            <a:endParaRPr lang="en-IE" sz="9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Uit onderzoek naar </a:t>
            </a:r>
            <a:r>
              <a:rPr lang="en-IE" sz="2000" dirty="0" err="1">
                <a:solidFill>
                  <a:srgbClr val="333333"/>
                </a:solidFill>
                <a:effectLst/>
                <a:ea typeface="Times New Roman" panose="02020603050405020304" pitchFamily="18" charset="0"/>
                <a:cs typeface="Times New Roman" panose="02020603050405020304" pitchFamily="18" charset="0"/>
              </a:rPr>
              <a:t>merkgedrag</a:t>
            </a:r>
            <a:r>
              <a:rPr lang="en-IE" sz="2000" dirty="0">
                <a:solidFill>
                  <a:srgbClr val="333333"/>
                </a:solidFill>
                <a:effectLst/>
                <a:ea typeface="Times New Roman" panose="02020603050405020304" pitchFamily="18" charset="0"/>
                <a:cs typeface="Times New Roman" panose="02020603050405020304" pitchFamily="18" charset="0"/>
              </a:rPr>
              <a:t> blijkt dat "</a:t>
            </a:r>
            <a:r>
              <a:rPr lang="en-IE" sz="2000" b="1" dirty="0">
                <a:solidFill>
                  <a:srgbClr val="D0756E"/>
                </a:solidFill>
                <a:effectLst/>
                <a:ea typeface="Times New Roman" panose="02020603050405020304" pitchFamily="18" charset="0"/>
                <a:cs typeface="Times New Roman" panose="02020603050405020304" pitchFamily="18" charset="0"/>
              </a:rPr>
              <a:t>8% </a:t>
            </a:r>
            <a:r>
              <a:rPr lang="en-IE" sz="2000" dirty="0">
                <a:solidFill>
                  <a:srgbClr val="333333"/>
                </a:solidFill>
                <a:effectLst/>
                <a:ea typeface="Times New Roman" panose="02020603050405020304" pitchFamily="18" charset="0"/>
                <a:cs typeface="Times New Roman" panose="02020603050405020304" pitchFamily="18" charset="0"/>
              </a:rPr>
              <a:t>van de klanten die van merk veranderen, wordt </a:t>
            </a:r>
            <a:r>
              <a:rPr lang="en-IE" sz="2000" b="1" dirty="0">
                <a:solidFill>
                  <a:srgbClr val="D0756E"/>
                </a:solidFill>
                <a:cs typeface="Times New Roman" panose="02020603050405020304" pitchFamily="18" charset="0"/>
              </a:rPr>
              <a:t>weggelokt door de concurrentie</a:t>
            </a:r>
            <a:r>
              <a:rPr lang="en-IE" sz="2000" dirty="0">
                <a:solidFill>
                  <a:srgbClr val="333333"/>
                </a:solidFill>
                <a:effectLst/>
                <a:ea typeface="Times New Roman" panose="02020603050405020304" pitchFamily="18" charset="0"/>
                <a:cs typeface="Times New Roman" panose="02020603050405020304" pitchFamily="18" charset="0"/>
              </a:rPr>
              <a:t>; </a:t>
            </a:r>
            <a:r>
              <a:rPr lang="en-IE" sz="2000" b="1" dirty="0">
                <a:solidFill>
                  <a:srgbClr val="D0756E"/>
                </a:solidFill>
                <a:effectLst/>
                <a:ea typeface="Times New Roman" panose="02020603050405020304" pitchFamily="18" charset="0"/>
                <a:cs typeface="Times New Roman" panose="02020603050405020304" pitchFamily="18" charset="0"/>
              </a:rPr>
              <a:t>68% </a:t>
            </a:r>
            <a:r>
              <a:rPr lang="en-IE" sz="2000" dirty="0">
                <a:solidFill>
                  <a:srgbClr val="333333"/>
                </a:solidFill>
                <a:effectLst/>
                <a:ea typeface="Times New Roman" panose="02020603050405020304" pitchFamily="18" charset="0"/>
                <a:cs typeface="Times New Roman" panose="02020603050405020304" pitchFamily="18" charset="0"/>
              </a:rPr>
              <a:t>daarentegen wordt weggelokt door </a:t>
            </a:r>
            <a:r>
              <a:rPr lang="en-IE" sz="2000" b="1" dirty="0">
                <a:solidFill>
                  <a:srgbClr val="D0756E"/>
                </a:solidFill>
                <a:cs typeface="Times New Roman" panose="02020603050405020304" pitchFamily="18" charset="0"/>
              </a:rPr>
              <a:t>de onverschillige houding van </a:t>
            </a:r>
            <a:r>
              <a:rPr lang="en-IE" sz="2000" dirty="0">
                <a:solidFill>
                  <a:srgbClr val="333333"/>
                </a:solidFill>
                <a:effectLst/>
                <a:ea typeface="Times New Roman" panose="02020603050405020304" pitchFamily="18" charset="0"/>
                <a:cs typeface="Times New Roman" panose="02020603050405020304" pitchFamily="18" charset="0"/>
              </a:rPr>
              <a:t>een </a:t>
            </a:r>
            <a:r>
              <a:rPr lang="en-IE" sz="2000" b="1" dirty="0">
                <a:solidFill>
                  <a:srgbClr val="D0756E"/>
                </a:solidFill>
                <a:cs typeface="Times New Roman" panose="02020603050405020304" pitchFamily="18" charset="0"/>
              </a:rPr>
              <a:t>medewerker</a:t>
            </a:r>
            <a:r>
              <a:rPr lang="en-IE" sz="2000" dirty="0">
                <a:solidFill>
                  <a:srgbClr val="333333"/>
                </a:solidFill>
                <a:effectLst/>
                <a:ea typeface="Times New Roman" panose="02020603050405020304" pitchFamily="18" charset="0"/>
                <a:cs typeface="Times New Roman" panose="02020603050405020304" pitchFamily="18" charset="0"/>
              </a:rPr>
              <a:t>." (Melcrum, 2008, p. 3). </a:t>
            </a:r>
            <a:r>
              <a:rPr lang="en-IE" sz="1400" i="1" dirty="0">
                <a:solidFill>
                  <a:srgbClr val="333333"/>
                </a:solidFill>
                <a:effectLst/>
                <a:ea typeface="Times New Roman" panose="02020603050405020304" pitchFamily="18" charset="0"/>
                <a:cs typeface="Times New Roman" panose="02020603050405020304" pitchFamily="18" charset="0"/>
              </a:rPr>
              <a:t>(Melcrum, 2008, p. 3) d</a:t>
            </a:r>
            <a:r>
              <a:rPr lang="en-IE" sz="2000" dirty="0">
                <a:solidFill>
                  <a:srgbClr val="333333"/>
                </a:solidFill>
                <a:cs typeface="Times New Roman" panose="02020603050405020304" pitchFamily="18" charset="0"/>
              </a:rPr>
              <a:t>.w.z. slechte klantenservice omdat ze niet tevreden zijn, bijv. service verlenen en ongeïnteresseerd, niet zorgzaam, slecht van karakter, enz. overkomen." </a:t>
            </a:r>
          </a:p>
          <a:p>
            <a:endParaRPr lang="en-IE" sz="9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Onderzoek toont aan dat </a:t>
            </a:r>
            <a:r>
              <a:rPr lang="en-IE" sz="2000" b="1" dirty="0">
                <a:solidFill>
                  <a:srgbClr val="027354"/>
                </a:solidFill>
                <a:effectLst/>
                <a:ea typeface="Times New Roman" panose="02020603050405020304" pitchFamily="18" charset="0"/>
                <a:cs typeface="Times New Roman" panose="02020603050405020304" pitchFamily="18" charset="0"/>
              </a:rPr>
              <a:t>elke ontevreden klant minstens acht mensen </a:t>
            </a:r>
            <a:r>
              <a:rPr lang="en-IE" sz="2000" dirty="0">
                <a:solidFill>
                  <a:srgbClr val="333333"/>
                </a:solidFill>
                <a:effectLst/>
                <a:ea typeface="Times New Roman" panose="02020603050405020304" pitchFamily="18" charset="0"/>
                <a:cs typeface="Times New Roman" panose="02020603050405020304" pitchFamily="18" charset="0"/>
              </a:rPr>
              <a:t>over zijn ervaring vertelt. </a:t>
            </a:r>
            <a:r>
              <a:rPr lang="en-IE" sz="1400" i="1" dirty="0">
                <a:solidFill>
                  <a:srgbClr val="333333"/>
                </a:solidFill>
                <a:cs typeface="Times New Roman" panose="02020603050405020304" pitchFamily="18" charset="0"/>
              </a:rPr>
              <a:t>(Melcrum, 2008, p. 3). </a:t>
            </a:r>
          </a:p>
          <a:p>
            <a:endParaRPr lang="en-IE" sz="1400" i="1" dirty="0">
              <a:solidFill>
                <a:srgbClr val="333333"/>
              </a:solidFill>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Betrokken tevreden werknemers zijn de beste verdediging van het bedrijf tegen overstappen, negatieve mond-tot-mondreclame en ontevreden klanten. Werknemers die werken voor bedrijven die op één lijn liggen met hun waarden zullen eerder klanttevredenheid en loyaliteit bevorderen.</a:t>
            </a:r>
            <a:endParaRPr lang="en-IE" sz="2000" dirty="0">
              <a:solidFill>
                <a:srgbClr val="333333"/>
              </a:solidFill>
              <a:effectLst/>
              <a:ea typeface="Calibri" panose="020F0502020204030204" pitchFamily="34"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2910500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B6573-6D0A-7847-A169-A656061D2E5C}"/>
              </a:ext>
            </a:extLst>
          </p:cNvPr>
          <p:cNvSpPr>
            <a:spLocks noGrp="1"/>
          </p:cNvSpPr>
          <p:nvPr>
            <p:ph type="body" sz="quarter" idx="13"/>
          </p:nvPr>
        </p:nvSpPr>
        <p:spPr>
          <a:xfrm>
            <a:off x="1907745" y="104775"/>
            <a:ext cx="8943247" cy="1576805"/>
          </a:xfrm>
        </p:spPr>
        <p:txBody>
          <a:bodyPr>
            <a:normAutofit fontScale="85000" lnSpcReduction="20000"/>
          </a:bodyPr>
          <a:lstStyle/>
          <a:p>
            <a:pPr algn="ctr">
              <a:lnSpc>
                <a:spcPct val="120000"/>
              </a:lnSpc>
              <a:spcBef>
                <a:spcPts val="0"/>
              </a:spcBef>
            </a:pPr>
            <a:r>
              <a:rPr lang="en-IE" sz="3600" b="1" dirty="0">
                <a:solidFill>
                  <a:srgbClr val="027354"/>
                </a:solidFill>
                <a:effectLst/>
                <a:latin typeface="Noto Sans" panose="020B0502040504020204" pitchFamily="34" charset="0"/>
                <a:ea typeface="Times New Roman" panose="02020603050405020304" pitchFamily="18" charset="0"/>
              </a:rPr>
              <a:t>Verhoogde retentie en lagere wervings- en trainingskosten</a:t>
            </a:r>
            <a:br>
              <a:rPr lang="en-IE" sz="3600" dirty="0">
                <a:solidFill>
                  <a:srgbClr val="027354"/>
                </a:solidFill>
                <a:effectLst/>
                <a:latin typeface="Noto Sans" panose="020B0502040504020204" pitchFamily="34" charset="0"/>
                <a:ea typeface="Times New Roman" panose="02020603050405020304" pitchFamily="18" charset="0"/>
              </a:rPr>
            </a:br>
            <a:endParaRPr lang="en-IE" dirty="0">
              <a:solidFill>
                <a:srgbClr val="027354"/>
              </a:solidFill>
            </a:endParaRPr>
          </a:p>
        </p:txBody>
      </p:sp>
      <p:sp>
        <p:nvSpPr>
          <p:cNvPr id="3" name="Text Placeholder 2">
            <a:extLst>
              <a:ext uri="{FF2B5EF4-FFF2-40B4-BE49-F238E27FC236}">
                <a16:creationId xmlns:a16="http://schemas.microsoft.com/office/drawing/2014/main" id="{D7848632-965B-A2C9-5C05-3C59A033B458}"/>
              </a:ext>
            </a:extLst>
          </p:cNvPr>
          <p:cNvSpPr>
            <a:spLocks noGrp="1"/>
          </p:cNvSpPr>
          <p:nvPr>
            <p:ph type="body" sz="quarter" idx="14"/>
          </p:nvPr>
        </p:nvSpPr>
        <p:spPr>
          <a:xfrm>
            <a:off x="802481" y="1119605"/>
            <a:ext cx="10587038" cy="3995320"/>
          </a:xfrm>
        </p:spPr>
        <p:txBody>
          <a:bodyPr/>
          <a:lstStyle/>
          <a:p>
            <a:r>
              <a:rPr lang="en-IE" sz="1800" dirty="0">
                <a:solidFill>
                  <a:srgbClr val="333333"/>
                </a:solidFill>
                <a:effectLst/>
                <a:ea typeface="Times New Roman" panose="02020603050405020304" pitchFamily="18" charset="0"/>
              </a:rPr>
              <a:t>Het </a:t>
            </a:r>
            <a:r>
              <a:rPr lang="en-IE" sz="1800" b="1" dirty="0">
                <a:solidFill>
                  <a:srgbClr val="333333"/>
                </a:solidFill>
                <a:effectLst/>
                <a:ea typeface="Times New Roman" panose="02020603050405020304" pitchFamily="18" charset="0"/>
              </a:rPr>
              <a:t>loont </a:t>
            </a:r>
            <a:r>
              <a:rPr lang="en-IE" sz="1800" dirty="0">
                <a:solidFill>
                  <a:srgbClr val="333333"/>
                </a:solidFill>
                <a:effectLst/>
                <a:ea typeface="Times New Roman" panose="02020603050405020304" pitchFamily="18" charset="0"/>
              </a:rPr>
              <a:t>voor bedrijven om zowel </a:t>
            </a:r>
            <a:r>
              <a:rPr lang="en-IE" sz="1800" dirty="0" err="1">
                <a:solidFill>
                  <a:srgbClr val="333333"/>
                </a:solidFill>
              </a:rPr>
              <a:t>hun</a:t>
            </a:r>
            <a:r>
              <a:rPr lang="en-IE" sz="1800" dirty="0">
                <a:solidFill>
                  <a:srgbClr val="333333"/>
                </a:solidFill>
              </a:rPr>
              <a:t> CSR HR als hun financiële prestaties te </a:t>
            </a:r>
            <a:r>
              <a:rPr lang="en-IE" sz="1800" dirty="0">
                <a:solidFill>
                  <a:srgbClr val="333333"/>
                </a:solidFill>
                <a:effectLst/>
                <a:ea typeface="Times New Roman" panose="02020603050405020304" pitchFamily="18" charset="0"/>
              </a:rPr>
              <a:t>managen</a:t>
            </a:r>
            <a:r>
              <a:rPr lang="en-IE" sz="1800" dirty="0">
                <a:solidFill>
                  <a:srgbClr val="333333"/>
                </a:solidFill>
              </a:rPr>
              <a:t>. </a:t>
            </a:r>
            <a:r>
              <a:rPr lang="en-IE" sz="1800" dirty="0">
                <a:solidFill>
                  <a:srgbClr val="333333"/>
                </a:solidFill>
                <a:ea typeface="Times New Roman" panose="02020603050405020304" pitchFamily="18" charset="0"/>
                <a:cs typeface="Times New Roman" panose="02020603050405020304" pitchFamily="18" charset="0"/>
              </a:rPr>
              <a:t>Er zijn aanwijzingen dat </a:t>
            </a:r>
            <a:r>
              <a:rPr lang="en-IE" sz="1800" dirty="0">
                <a:solidFill>
                  <a:srgbClr val="333333"/>
                </a:solidFill>
                <a:effectLst/>
                <a:ea typeface="Times New Roman" panose="02020603050405020304" pitchFamily="18" charset="0"/>
                <a:cs typeface="Times New Roman" panose="02020603050405020304" pitchFamily="18" charset="0"/>
              </a:rPr>
              <a:t>werknemers steeds meer zin in hun werk willen hebben. Het is ook duidelijk dat gelukkiger werknemers met meer werktevredenheid innovatie in een bedrijf kunnen ontketenen. </a:t>
            </a:r>
            <a:r>
              <a:rPr lang="en-IE" sz="1800" dirty="0">
                <a:solidFill>
                  <a:srgbClr val="333333"/>
                </a:solidFill>
              </a:rPr>
              <a:t>Voorbeelden van de zakelijke voordelen en economische waarde van de betrokkenheid van werknemers </a:t>
            </a:r>
            <a:r>
              <a:rPr lang="en-IE" sz="1800" dirty="0" err="1">
                <a:solidFill>
                  <a:srgbClr val="333333"/>
                </a:solidFill>
              </a:rPr>
              <a:t>bij</a:t>
            </a:r>
            <a:r>
              <a:rPr lang="en-IE" sz="1800" dirty="0">
                <a:solidFill>
                  <a:srgbClr val="333333"/>
                </a:solidFill>
              </a:rPr>
              <a:t> CSR HR. </a:t>
            </a:r>
            <a:r>
              <a:rPr lang="en-IE" sz="1800" i="1" dirty="0">
                <a:solidFill>
                  <a:srgbClr val="333333"/>
                </a:solidFill>
              </a:rPr>
              <a:t>(Ontleend aan "</a:t>
            </a:r>
            <a:r>
              <a:rPr lang="en-IE" sz="1800" i="1" dirty="0">
                <a:solidFill>
                  <a:srgbClr val="D0756E"/>
                </a:solidFill>
                <a:hlinkClick r:id="rId2">
                  <a:extLst>
                    <a:ext uri="{A12FA001-AC4F-418D-AE19-62706E023703}">
                      <ahyp:hlinkClr xmlns:ahyp="http://schemas.microsoft.com/office/drawing/2018/hyperlinkcolor" val="tx"/>
                    </a:ext>
                  </a:extLst>
                </a:hlinkClick>
              </a:rPr>
              <a:t>The Business Case for Sustainability</a:t>
            </a:r>
            <a:r>
              <a:rPr lang="en-IE" sz="1800" i="1" dirty="0">
                <a:solidFill>
                  <a:srgbClr val="333333"/>
                </a:solidFill>
              </a:rPr>
              <a:t>")</a:t>
            </a:r>
          </a:p>
          <a:p>
            <a:pPr marL="342900" indent="-342900">
              <a:buFont typeface="Wingdings" panose="05000000000000000000" pitchFamily="2" charset="2"/>
              <a:buChar char="v"/>
            </a:pPr>
            <a:r>
              <a:rPr lang="en-IE" sz="1800" dirty="0">
                <a:solidFill>
                  <a:srgbClr val="333333"/>
                </a:solidFill>
              </a:rPr>
              <a:t>In 2000 bleek </a:t>
            </a:r>
            <a:r>
              <a:rPr lang="en-IE" sz="1800" dirty="0">
                <a:solidFill>
                  <a:srgbClr val="333333"/>
                </a:solidFill>
                <a:effectLst/>
                <a:ea typeface="Times New Roman" panose="02020603050405020304" pitchFamily="18" charset="0"/>
              </a:rPr>
              <a:t>dat </a:t>
            </a:r>
            <a:r>
              <a:rPr lang="en-IE" sz="2800" b="1" dirty="0">
                <a:solidFill>
                  <a:srgbClr val="027354"/>
                </a:solidFill>
                <a:effectLst/>
                <a:ea typeface="Times New Roman" panose="02020603050405020304" pitchFamily="18" charset="0"/>
              </a:rPr>
              <a:t>71% </a:t>
            </a:r>
            <a:r>
              <a:rPr lang="en-IE" sz="1800" dirty="0">
                <a:solidFill>
                  <a:srgbClr val="333333"/>
                </a:solidFill>
                <a:effectLst/>
                <a:ea typeface="Times New Roman" panose="02020603050405020304" pitchFamily="18" charset="0"/>
              </a:rPr>
              <a:t>van de werknemers </a:t>
            </a:r>
            <a:r>
              <a:rPr lang="en-IE" sz="1800" b="1" dirty="0">
                <a:solidFill>
                  <a:srgbClr val="333333"/>
                </a:solidFill>
                <a:effectLst/>
                <a:ea typeface="Times New Roman" panose="02020603050405020304" pitchFamily="18" charset="0"/>
              </a:rPr>
              <a:t>wil werken voor bedrijven </a:t>
            </a:r>
            <a:r>
              <a:rPr lang="en-IE" sz="1800" dirty="0">
                <a:solidFill>
                  <a:srgbClr val="333333"/>
                </a:solidFill>
                <a:effectLst/>
                <a:ea typeface="Times New Roman" panose="02020603050405020304" pitchFamily="18" charset="0"/>
              </a:rPr>
              <a:t>die zich inzetten voor sociale en maatschappelijke kwesties.</a:t>
            </a:r>
          </a:p>
          <a:p>
            <a:pPr marL="342900" indent="-342900">
              <a:buFont typeface="Wingdings" panose="05000000000000000000" pitchFamily="2" charset="2"/>
              <a:buChar char="v"/>
            </a:pPr>
            <a:r>
              <a:rPr lang="en-IE" sz="2800" b="1" dirty="0">
                <a:solidFill>
                  <a:srgbClr val="D0756E"/>
                </a:solidFill>
                <a:effectLst/>
                <a:ea typeface="Times New Roman" panose="02020603050405020304" pitchFamily="18" charset="0"/>
              </a:rPr>
              <a:t>77% </a:t>
            </a:r>
            <a:r>
              <a:rPr lang="en-IE" sz="1800" dirty="0">
                <a:solidFill>
                  <a:srgbClr val="333333"/>
                </a:solidFill>
                <a:effectLst/>
                <a:ea typeface="Times New Roman" panose="02020603050405020304" pitchFamily="18" charset="0"/>
              </a:rPr>
              <a:t>van de respondenten gaf aan dat "de betrokkenheid van een bedrijf bij sociale kwesties belangrijk is wanneer ik </a:t>
            </a:r>
            <a:r>
              <a:rPr lang="en-IE" sz="1800" b="1" dirty="0">
                <a:solidFill>
                  <a:srgbClr val="333333"/>
                </a:solidFill>
                <a:effectLst/>
                <a:ea typeface="Times New Roman" panose="02020603050405020304" pitchFamily="18" charset="0"/>
              </a:rPr>
              <a:t>beslis waar ik ga werken</a:t>
            </a:r>
            <a:r>
              <a:rPr lang="en-IE" sz="1800" dirty="0">
                <a:solidFill>
                  <a:srgbClr val="333333"/>
                </a:solidFill>
                <a:effectLst/>
                <a:ea typeface="Times New Roman" panose="02020603050405020304" pitchFamily="18" charset="0"/>
              </a:rPr>
              <a:t>". </a:t>
            </a:r>
          </a:p>
          <a:p>
            <a:pPr marL="342900" indent="-342900">
              <a:buFont typeface="Wingdings" panose="05000000000000000000" pitchFamily="2" charset="2"/>
              <a:buChar char="v"/>
            </a:pPr>
            <a:r>
              <a:rPr lang="en-IE" sz="1800" dirty="0">
                <a:solidFill>
                  <a:srgbClr val="333333"/>
                </a:solidFill>
                <a:effectLst/>
                <a:ea typeface="Times New Roman" panose="02020603050405020304" pitchFamily="18" charset="0"/>
              </a:rPr>
              <a:t>2007 concludeerde dat </a:t>
            </a:r>
            <a:r>
              <a:rPr lang="en-IE" sz="2800" b="1" dirty="0">
                <a:solidFill>
                  <a:srgbClr val="E78631"/>
                </a:solidFill>
                <a:effectLst/>
                <a:ea typeface="Times New Roman" panose="02020603050405020304" pitchFamily="18" charset="0"/>
              </a:rPr>
              <a:t>70% </a:t>
            </a:r>
            <a:r>
              <a:rPr lang="en-IE" sz="1800" dirty="0">
                <a:solidFill>
                  <a:srgbClr val="333333"/>
                </a:solidFill>
                <a:effectLst/>
                <a:ea typeface="Times New Roman" panose="02020603050405020304" pitchFamily="18" charset="0"/>
              </a:rPr>
              <a:t>zou overwegen </a:t>
            </a:r>
            <a:r>
              <a:rPr lang="en-IE" sz="1800" b="1" dirty="0">
                <a:solidFill>
                  <a:srgbClr val="333333"/>
                </a:solidFill>
                <a:effectLst/>
                <a:ea typeface="Times New Roman" panose="02020603050405020304" pitchFamily="18" charset="0"/>
              </a:rPr>
              <a:t>van baan te veranderen </a:t>
            </a:r>
            <a:r>
              <a:rPr lang="en-IE" sz="1800" dirty="0">
                <a:solidFill>
                  <a:srgbClr val="333333"/>
                </a:solidFill>
                <a:effectLst/>
                <a:ea typeface="Times New Roman" panose="02020603050405020304" pitchFamily="18" charset="0"/>
              </a:rPr>
              <a:t>als hun werkgever niet maatschappelijk verantwoord zou ondernemen. </a:t>
            </a:r>
          </a:p>
          <a:p>
            <a:pPr marL="342900" indent="-342900">
              <a:buFont typeface="Wingdings" panose="05000000000000000000" pitchFamily="2" charset="2"/>
              <a:buChar char="v"/>
            </a:pPr>
            <a:r>
              <a:rPr lang="en-IE" sz="1800" dirty="0">
                <a:solidFill>
                  <a:srgbClr val="333333"/>
                </a:solidFill>
                <a:effectLst/>
                <a:ea typeface="Times New Roman" panose="02020603050405020304" pitchFamily="18" charset="0"/>
              </a:rPr>
              <a:t>De </a:t>
            </a:r>
            <a:r>
              <a:rPr lang="en-IE" sz="1800" b="1" dirty="0">
                <a:solidFill>
                  <a:srgbClr val="333333"/>
                </a:solidFill>
                <a:effectLst/>
                <a:ea typeface="Times New Roman" panose="02020603050405020304" pitchFamily="18" charset="0"/>
              </a:rPr>
              <a:t>vervangingskosten </a:t>
            </a:r>
            <a:r>
              <a:rPr lang="en-IE" sz="1800" dirty="0">
                <a:solidFill>
                  <a:srgbClr val="333333"/>
                </a:solidFill>
                <a:effectLst/>
                <a:ea typeface="Times New Roman" panose="02020603050405020304" pitchFamily="18" charset="0"/>
              </a:rPr>
              <a:t>voor de gemiddelde werknemer bedragen ongeveer </a:t>
            </a:r>
            <a:r>
              <a:rPr lang="en-IE" sz="2800" b="1" dirty="0">
                <a:solidFill>
                  <a:srgbClr val="40B894"/>
                </a:solidFill>
                <a:effectLst/>
                <a:ea typeface="Times New Roman" panose="02020603050405020304" pitchFamily="18" charset="0"/>
              </a:rPr>
              <a:t>€50.000</a:t>
            </a:r>
            <a:r>
              <a:rPr lang="en-IE" sz="1800" dirty="0">
                <a:solidFill>
                  <a:srgbClr val="333333"/>
                </a:solidFill>
                <a:effectLst/>
                <a:ea typeface="Times New Roman" panose="02020603050405020304" pitchFamily="18" charset="0"/>
              </a:rPr>
              <a:t>, inclusief productieverlies, werving, training en andere elementen.</a:t>
            </a:r>
          </a:p>
          <a:p>
            <a:pPr marL="342900" indent="-342900">
              <a:buFont typeface="Wingdings" panose="05000000000000000000" pitchFamily="2" charset="2"/>
              <a:buChar char="v"/>
            </a:pPr>
            <a:r>
              <a:rPr lang="en-IE" sz="1800" dirty="0">
                <a:solidFill>
                  <a:srgbClr val="333333"/>
                </a:solidFill>
                <a:effectLst/>
                <a:ea typeface="Times New Roman" panose="02020603050405020304" pitchFamily="18" charset="0"/>
              </a:rPr>
              <a:t>Volgens een ander </a:t>
            </a:r>
            <a:r>
              <a:rPr lang="en-IE" sz="1800" dirty="0">
                <a:solidFill>
                  <a:srgbClr val="333333"/>
                </a:solidFill>
                <a:effectLst/>
                <a:ea typeface="Times New Roman" panose="02020603050405020304" pitchFamily="18" charset="0"/>
                <a:hlinkClick r:id="rId3"/>
              </a:rPr>
              <a:t>onderzoek bedragen </a:t>
            </a:r>
            <a:r>
              <a:rPr lang="en-IE" sz="1800" dirty="0">
                <a:solidFill>
                  <a:srgbClr val="333333"/>
                </a:solidFill>
                <a:effectLst/>
                <a:ea typeface="Times New Roman" panose="02020603050405020304" pitchFamily="18" charset="0"/>
              </a:rPr>
              <a:t>de kosten voor werving, sollicitatiegesprekken, indienstneming, training en verminderde productiviteit </a:t>
            </a:r>
            <a:r>
              <a:rPr lang="en-IE" sz="2800" b="1" dirty="0">
                <a:solidFill>
                  <a:srgbClr val="F29E38"/>
                </a:solidFill>
              </a:rPr>
              <a:t>€3.500 </a:t>
            </a:r>
            <a:r>
              <a:rPr lang="en-IE" sz="1800" b="1" dirty="0">
                <a:solidFill>
                  <a:srgbClr val="333333"/>
                </a:solidFill>
              </a:rPr>
              <a:t>om een werknemer van €8,00/uur te vervangen.</a:t>
            </a:r>
          </a:p>
          <a:p>
            <a:endParaRPr lang="en-IE" sz="1800" dirty="0"/>
          </a:p>
        </p:txBody>
      </p:sp>
    </p:spTree>
    <p:extLst>
      <p:ext uri="{BB962C8B-B14F-4D97-AF65-F5344CB8AC3E}">
        <p14:creationId xmlns:p14="http://schemas.microsoft.com/office/powerpoint/2010/main" val="202163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7071093" y="2259625"/>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506558" y="-741595"/>
            <a:ext cx="5564535" cy="5426662"/>
          </a:xfrm>
        </p:spPr>
        <p:txBody>
          <a:bodyPr>
            <a:normAutofit/>
          </a:bodyPr>
          <a:lstStyle/>
          <a:p>
            <a:r>
              <a:rPr lang="en-IE" sz="2000" i="0" dirty="0">
                <a:ea typeface="Times New Roman" panose="02020603050405020304" pitchFamily="18" charset="0"/>
                <a:cs typeface="Times New Roman" panose="02020603050405020304" pitchFamily="18" charset="0"/>
              </a:rPr>
              <a:t>Bestaande werknemers die vertrekken om natuurlijke redenen of door verloop (bv. pensionering, ontslag, enz.) worden niet onmiddellijk vervangen. Dit is storend en zet </a:t>
            </a:r>
            <a:r>
              <a:rPr lang="en-IE" sz="2000" i="0" dirty="0">
                <a:effectLst/>
                <a:ea typeface="Times New Roman" panose="02020603050405020304" pitchFamily="18" charset="0"/>
                <a:cs typeface="Times New Roman" panose="02020603050405020304" pitchFamily="18" charset="0"/>
              </a:rPr>
              <a:t>de overblijvende werknemers onder druk en slorpt managementtijd op. Personeelsverloop kan leiden tot hogere bedrijfskosten, verlies van omzet aan concurrenten en lagere normen voor klantenservice (Grant Thornton, 2008B, p. 12). </a:t>
            </a:r>
          </a:p>
          <a:p>
            <a:pPr fontAlgn="base"/>
            <a:endParaRPr lang="en-GB" sz="2000" b="0" i="0" dirty="0">
              <a:effectLst/>
            </a:endParaRP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1125624" y="46232"/>
            <a:ext cx="796961"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463757" y="3591279"/>
            <a:ext cx="4034166" cy="1569660"/>
          </a:xfrm>
          <a:prstGeom prst="rect">
            <a:avLst/>
          </a:prstGeom>
          <a:noFill/>
        </p:spPr>
        <p:txBody>
          <a:bodyPr wrap="square" rtlCol="0">
            <a:spAutoFit/>
          </a:bodyPr>
          <a:lstStyle/>
          <a:p>
            <a:pPr algn="ctr"/>
            <a:r>
              <a:rPr lang="en-IE" sz="3200" b="1" dirty="0">
                <a:solidFill>
                  <a:schemeClr val="bg1"/>
                </a:solidFill>
                <a:ea typeface="Times New Roman" panose="02020603050405020304" pitchFamily="18" charset="0"/>
                <a:cs typeface="Times New Roman" panose="02020603050405020304" pitchFamily="18" charset="0"/>
              </a:rPr>
              <a:t>Personeelsverloop en personeelsmigratie zijn schadelijk voor het bedrijf</a:t>
            </a:r>
          </a:p>
        </p:txBody>
      </p:sp>
    </p:spTree>
    <p:extLst>
      <p:ext uri="{BB962C8B-B14F-4D97-AF65-F5344CB8AC3E}">
        <p14:creationId xmlns:p14="http://schemas.microsoft.com/office/powerpoint/2010/main" val="3230947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203536" y="274748"/>
            <a:ext cx="10600546" cy="953429"/>
          </a:xfrm>
        </p:spPr>
        <p:txBody>
          <a:bodyPr/>
          <a:lstStyle/>
          <a:p>
            <a:r>
              <a:rPr lang="en-IE" dirty="0">
                <a:solidFill>
                  <a:srgbClr val="027354"/>
                </a:solidFill>
              </a:rPr>
              <a:t>CSR trekt de beste en slimste afgestudeerden aan</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802481" y="956931"/>
            <a:ext cx="10884643" cy="3995320"/>
          </a:xfrm>
        </p:spPr>
        <p:txBody>
          <a:bodyPr/>
          <a:lstStyle/>
          <a:p>
            <a:r>
              <a:rPr lang="en-IE" dirty="0">
                <a:solidFill>
                  <a:srgbClr val="333333"/>
                </a:solidFill>
                <a:effectLst/>
                <a:ea typeface="Times New Roman" panose="02020603050405020304" pitchFamily="18" charset="0"/>
                <a:cs typeface="Times New Roman" panose="02020603050405020304" pitchFamily="18" charset="0"/>
              </a:rPr>
              <a:t>Sommigen voorspellen dat de strijd om talent niet gewonnen zal worden met geld, maar met CSR, deze immateriële zaken.</a:t>
            </a:r>
          </a:p>
          <a:p>
            <a:endParaRPr lang="en-IE" sz="10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dirty="0">
                <a:solidFill>
                  <a:srgbClr val="333333"/>
                </a:solidFill>
                <a:effectLst/>
                <a:ea typeface="Times New Roman" panose="02020603050405020304" pitchFamily="18" charset="0"/>
                <a:cs typeface="Times New Roman" panose="02020603050405020304" pitchFamily="18" charset="0"/>
              </a:rPr>
              <a:t>Bijna </a:t>
            </a:r>
            <a:r>
              <a:rPr lang="en-IE" dirty="0">
                <a:solidFill>
                  <a:srgbClr val="333333"/>
                </a:solidFill>
                <a:ea typeface="Times New Roman" panose="02020603050405020304" pitchFamily="18" charset="0"/>
                <a:cs typeface="Times New Roman" panose="02020603050405020304" pitchFamily="18" charset="0"/>
              </a:rPr>
              <a:t>een </a:t>
            </a:r>
            <a:r>
              <a:rPr lang="en-IE" b="1" dirty="0">
                <a:solidFill>
                  <a:srgbClr val="D0756E"/>
                </a:solidFill>
                <a:cs typeface="Times New Roman" panose="02020603050405020304" pitchFamily="18" charset="0"/>
              </a:rPr>
              <a:t>derde </a:t>
            </a:r>
            <a:r>
              <a:rPr lang="en-IE" dirty="0">
                <a:solidFill>
                  <a:srgbClr val="333333"/>
                </a:solidFill>
                <a:ea typeface="Times New Roman" panose="02020603050405020304" pitchFamily="18" charset="0"/>
                <a:cs typeface="Times New Roman" panose="02020603050405020304" pitchFamily="18" charset="0"/>
              </a:rPr>
              <a:t>van de </a:t>
            </a:r>
            <a:r>
              <a:rPr lang="en-IE" dirty="0">
                <a:solidFill>
                  <a:srgbClr val="333333"/>
                </a:solidFill>
                <a:effectLst/>
                <a:ea typeface="Times New Roman" panose="02020603050405020304" pitchFamily="18" charset="0"/>
                <a:cs typeface="Times New Roman" panose="02020603050405020304" pitchFamily="18" charset="0"/>
              </a:rPr>
              <a:t>MBA-studenten geeft aan meer geïnteresseerd te zijn in het vinden van werk dat de </a:t>
            </a:r>
            <a:r>
              <a:rPr lang="en-IE" b="1" dirty="0">
                <a:solidFill>
                  <a:srgbClr val="D0756E"/>
                </a:solidFill>
                <a:effectLst/>
                <a:ea typeface="Times New Roman" panose="02020603050405020304" pitchFamily="18" charset="0"/>
                <a:cs typeface="Times New Roman" panose="02020603050405020304" pitchFamily="18" charset="0"/>
              </a:rPr>
              <a:t>mogelijkheid </a:t>
            </a:r>
            <a:r>
              <a:rPr lang="en-IE" dirty="0">
                <a:solidFill>
                  <a:srgbClr val="333333"/>
                </a:solidFill>
                <a:effectLst/>
                <a:ea typeface="Times New Roman" panose="02020603050405020304" pitchFamily="18" charset="0"/>
                <a:cs typeface="Times New Roman" panose="02020603050405020304" pitchFamily="18" charset="0"/>
              </a:rPr>
              <a:t>biedt </a:t>
            </a:r>
            <a:r>
              <a:rPr lang="en-IE" b="1" dirty="0">
                <a:solidFill>
                  <a:srgbClr val="D0756E"/>
                </a:solidFill>
                <a:effectLst/>
                <a:ea typeface="Times New Roman" panose="02020603050405020304" pitchFamily="18" charset="0"/>
                <a:cs typeface="Times New Roman" panose="02020603050405020304" pitchFamily="18" charset="0"/>
              </a:rPr>
              <a:t>om een bijdrage te leveren aan de maatschappij </a:t>
            </a:r>
            <a:r>
              <a:rPr lang="en-IE" dirty="0">
                <a:solidFill>
                  <a:srgbClr val="333333"/>
                </a:solidFill>
                <a:effectLst/>
                <a:ea typeface="Times New Roman" panose="02020603050405020304" pitchFamily="18" charset="0"/>
                <a:cs typeface="Times New Roman" panose="02020603050405020304" pitchFamily="18" charset="0"/>
              </a:rPr>
              <a:t>(26% van de respondenten in 2007 zei dat dit een belangrijke factor was bij hun beroepskeuze, vergeleken met 15% in 2002) </a:t>
            </a:r>
            <a:r>
              <a:rPr lang="en-IE" sz="1600" i="1" dirty="0">
                <a:solidFill>
                  <a:srgbClr val="333333"/>
                </a:solidFill>
                <a:effectLst/>
                <a:ea typeface="Times New Roman" panose="02020603050405020304" pitchFamily="18" charset="0"/>
                <a:cs typeface="Times New Roman" panose="02020603050405020304" pitchFamily="18" charset="0"/>
              </a:rPr>
              <a:t>Studie 2007 van het Aspen Institute </a:t>
            </a:r>
          </a:p>
          <a:p>
            <a:pPr marL="171450" indent="-171450">
              <a:buFont typeface="Arial" panose="020B0604020202020204" pitchFamily="34" charset="0"/>
              <a:buChar char="•"/>
            </a:pPr>
            <a:endParaRPr lang="en-IE" sz="1000" dirty="0">
              <a:solidFill>
                <a:srgbClr val="333333"/>
              </a:solidFill>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b="1" dirty="0">
                <a:solidFill>
                  <a:srgbClr val="027354"/>
                </a:solidFill>
                <a:effectLst/>
                <a:ea typeface="Times New Roman" panose="02020603050405020304" pitchFamily="18" charset="0"/>
                <a:cs typeface="Times New Roman" panose="02020603050405020304" pitchFamily="18" charset="0"/>
              </a:rPr>
              <a:t>78% </a:t>
            </a:r>
            <a:r>
              <a:rPr lang="en-IE" b="1" dirty="0">
                <a:solidFill>
                  <a:srgbClr val="027354"/>
                </a:solidFill>
                <a:cs typeface="Times New Roman" panose="02020603050405020304" pitchFamily="18" charset="0"/>
              </a:rPr>
              <a:t>van de 14-18-jarigen </a:t>
            </a:r>
            <a:r>
              <a:rPr lang="en-IE" dirty="0">
                <a:solidFill>
                  <a:srgbClr val="027354"/>
                </a:solidFill>
                <a:effectLst/>
                <a:ea typeface="Times New Roman" panose="02020603050405020304" pitchFamily="18" charset="0"/>
                <a:cs typeface="Times New Roman" panose="02020603050405020304" pitchFamily="18" charset="0"/>
              </a:rPr>
              <a:t>zei dat het </a:t>
            </a:r>
            <a:r>
              <a:rPr lang="en-IE" b="1" dirty="0">
                <a:solidFill>
                  <a:srgbClr val="027354"/>
                </a:solidFill>
                <a:effectLst/>
                <a:ea typeface="Times New Roman" panose="02020603050405020304" pitchFamily="18" charset="0"/>
                <a:cs typeface="Times New Roman" panose="02020603050405020304" pitchFamily="18" charset="0"/>
              </a:rPr>
              <a:t>geld "minder belangrijk voor hen was dan persoonlijke </a:t>
            </a:r>
            <a:r>
              <a:rPr lang="en-IE" b="1" dirty="0" err="1">
                <a:solidFill>
                  <a:srgbClr val="027354"/>
                </a:solidFill>
                <a:effectLst/>
                <a:ea typeface="Times New Roman" panose="02020603050405020304" pitchFamily="18" charset="0"/>
                <a:cs typeface="Times New Roman" panose="02020603050405020304" pitchFamily="18" charset="0"/>
              </a:rPr>
              <a:t>voldoening</a:t>
            </a:r>
            <a:r>
              <a:rPr lang="en-IE" b="1" dirty="0">
                <a:solidFill>
                  <a:srgbClr val="027354"/>
                </a:solidFill>
                <a:effectLst/>
                <a:ea typeface="Times New Roman" panose="02020603050405020304" pitchFamily="18" charset="0"/>
                <a:cs typeface="Times New Roman" panose="02020603050405020304" pitchFamily="18" charset="0"/>
              </a:rPr>
              <a:t>"</a:t>
            </a:r>
            <a:r>
              <a:rPr lang="en-IE" dirty="0">
                <a:solidFill>
                  <a:srgbClr val="027354"/>
                </a:solidFill>
                <a:effectLst/>
                <a:ea typeface="Times New Roman" panose="02020603050405020304" pitchFamily="18" charset="0"/>
                <a:cs typeface="Times New Roman" panose="02020603050405020304" pitchFamily="18" charset="0"/>
              </a:rPr>
              <a:t>. </a:t>
            </a:r>
            <a:r>
              <a:rPr lang="en-IE" dirty="0">
                <a:solidFill>
                  <a:srgbClr val="333333"/>
                </a:solidFill>
                <a:effectLst/>
                <a:ea typeface="Times New Roman" panose="02020603050405020304" pitchFamily="18" charset="0"/>
                <a:cs typeface="Times New Roman" panose="02020603050405020304" pitchFamily="18" charset="0"/>
              </a:rPr>
              <a:t>Ze gingen werken voor "bedrijven die gelijkheid, een groen milieu en sociale verantwoordelijkheid promoten." </a:t>
            </a:r>
            <a:r>
              <a:rPr lang="en-IE" sz="1600" i="1" dirty="0">
                <a:solidFill>
                  <a:srgbClr val="333333"/>
                </a:solidFill>
                <a:cs typeface="Times New Roman" panose="02020603050405020304" pitchFamily="18" charset="0"/>
              </a:rPr>
              <a:t>(gerapporteerd in "De wereld redden op het werk")  </a:t>
            </a:r>
          </a:p>
          <a:p>
            <a:pPr marL="285750" indent="-285750">
              <a:buFont typeface="Arial" panose="020B0604020202020204" pitchFamily="34" charset="0"/>
              <a:buChar char="•"/>
            </a:pPr>
            <a:endParaRPr lang="en-IE" sz="1600" i="1" dirty="0">
              <a:solidFill>
                <a:srgbClr val="333333"/>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dirty="0">
                <a:solidFill>
                  <a:srgbClr val="333333"/>
                </a:solidFill>
                <a:effectLst/>
                <a:ea typeface="Times New Roman" panose="02020603050405020304" pitchFamily="18" charset="0"/>
                <a:cs typeface="Times New Roman" panose="02020603050405020304" pitchFamily="18" charset="0"/>
              </a:rPr>
              <a:t>MBA-afgestudeerden zouden </a:t>
            </a:r>
            <a:r>
              <a:rPr lang="en-IE" b="1" dirty="0">
                <a:solidFill>
                  <a:srgbClr val="F29E38"/>
                </a:solidFill>
                <a:cs typeface="Times New Roman" panose="02020603050405020304" pitchFamily="18" charset="0"/>
              </a:rPr>
              <a:t>gemiddeld </a:t>
            </a:r>
            <a:r>
              <a:rPr lang="en-IE" b="1" dirty="0">
                <a:solidFill>
                  <a:srgbClr val="F29E38"/>
                </a:solidFill>
                <a:effectLst/>
                <a:ea typeface="Times New Roman" panose="02020603050405020304" pitchFamily="18" charset="0"/>
                <a:cs typeface="Times New Roman" panose="02020603050405020304" pitchFamily="18" charset="0"/>
              </a:rPr>
              <a:t>€ 13.700 aan salaris </a:t>
            </a:r>
            <a:r>
              <a:rPr lang="en-IE" b="1" dirty="0">
                <a:solidFill>
                  <a:srgbClr val="F29E38"/>
                </a:solidFill>
                <a:cs typeface="Times New Roman" panose="02020603050405020304" pitchFamily="18" charset="0"/>
              </a:rPr>
              <a:t>opofferen </a:t>
            </a:r>
            <a:r>
              <a:rPr lang="en-IE" dirty="0">
                <a:solidFill>
                  <a:srgbClr val="333333"/>
                </a:solidFill>
                <a:effectLst/>
                <a:ea typeface="Times New Roman" panose="02020603050405020304" pitchFamily="18" charset="0"/>
                <a:cs typeface="Times New Roman" panose="02020603050405020304" pitchFamily="18" charset="0"/>
              </a:rPr>
              <a:t>om voor een maatschappelijk verantwoord bedrijf te werken </a:t>
            </a:r>
          </a:p>
          <a:p>
            <a:endParaRPr lang="en-IE" sz="1600" i="1" dirty="0">
              <a:solidFill>
                <a:srgbClr val="333333"/>
              </a:solidFill>
              <a:cs typeface="Times New Roman" panose="02020603050405020304" pitchFamily="18" charset="0"/>
            </a:endParaRPr>
          </a:p>
          <a:p>
            <a:r>
              <a:rPr lang="en-IE" sz="1600" i="1" dirty="0">
                <a:solidFill>
                  <a:srgbClr val="333333"/>
                </a:solidFill>
                <a:cs typeface="Times New Roman" panose="02020603050405020304" pitchFamily="18" charset="0"/>
              </a:rPr>
              <a:t>2003 Onderzoek van Stanford University naar de invloed van maatschappelijk verantwoord ondernemen op MBA-baankeuze </a:t>
            </a:r>
          </a:p>
          <a:p>
            <a:endParaRPr lang="en-IE" dirty="0"/>
          </a:p>
        </p:txBody>
      </p:sp>
    </p:spTree>
    <p:extLst>
      <p:ext uri="{BB962C8B-B14F-4D97-AF65-F5344CB8AC3E}">
        <p14:creationId xmlns:p14="http://schemas.microsoft.com/office/powerpoint/2010/main" val="667329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BA3EC6-7338-B10A-E357-782C03A6DAC2}"/>
              </a:ext>
            </a:extLst>
          </p:cNvPr>
          <p:cNvSpPr>
            <a:spLocks noGrp="1"/>
          </p:cNvSpPr>
          <p:nvPr>
            <p:ph type="body" sz="quarter" idx="13"/>
          </p:nvPr>
        </p:nvSpPr>
        <p:spPr>
          <a:xfrm>
            <a:off x="659113" y="200026"/>
            <a:ext cx="10648950" cy="1386304"/>
          </a:xfrm>
        </p:spPr>
        <p:txBody>
          <a:bodyPr anchor="ctr">
            <a:noAutofit/>
          </a:bodyPr>
          <a:lstStyle/>
          <a:p>
            <a:pPr algn="ctr">
              <a:lnSpc>
                <a:spcPct val="120000"/>
              </a:lnSpc>
              <a:spcBef>
                <a:spcPts val="0"/>
              </a:spcBef>
            </a:pPr>
            <a:r>
              <a:rPr lang="en-IE" sz="3200" dirty="0">
                <a:solidFill>
                  <a:srgbClr val="027354"/>
                </a:solidFill>
                <a:cs typeface="Times New Roman" panose="02020603050405020304" pitchFamily="18" charset="0"/>
              </a:rPr>
              <a:t>CSR is een drijvende factor voor het aantrekken en behouden van hoogwaardig personeel</a:t>
            </a:r>
            <a:endParaRPr lang="en-IE" sz="3200" dirty="0">
              <a:solidFill>
                <a:srgbClr val="027354"/>
              </a:solidFill>
            </a:endParaRPr>
          </a:p>
        </p:txBody>
      </p:sp>
      <p:sp>
        <p:nvSpPr>
          <p:cNvPr id="5" name="Text Placeholder 4">
            <a:extLst>
              <a:ext uri="{FF2B5EF4-FFF2-40B4-BE49-F238E27FC236}">
                <a16:creationId xmlns:a16="http://schemas.microsoft.com/office/drawing/2014/main" id="{466FF02A-CB4F-4659-824C-53095F28664B}"/>
              </a:ext>
            </a:extLst>
          </p:cNvPr>
          <p:cNvSpPr>
            <a:spLocks noGrp="1"/>
          </p:cNvSpPr>
          <p:nvPr>
            <p:ph type="body" sz="quarter" idx="14"/>
          </p:nvPr>
        </p:nvSpPr>
        <p:spPr>
          <a:xfrm>
            <a:off x="1307699" y="1246088"/>
            <a:ext cx="10323212" cy="3079983"/>
          </a:xfrm>
        </p:spPr>
        <p:txBody>
          <a:bodyPr/>
          <a:lstStyle/>
          <a:p>
            <a:r>
              <a:rPr lang="en-IE" sz="2000" dirty="0">
                <a:solidFill>
                  <a:srgbClr val="262626"/>
                </a:solidFill>
                <a:cs typeface="Times New Roman" panose="02020603050405020304" pitchFamily="18" charset="0"/>
              </a:rPr>
              <a:t>Grant Thornton (Grant Thornton, 2008A, p. 4) stelde dat 65% van de respondenten in een wereldwijd onderzoek onder particuliere bedrijven zei dat... </a:t>
            </a:r>
            <a:r>
              <a:rPr lang="en-IE" sz="2000" b="1" dirty="0">
                <a:solidFill>
                  <a:srgbClr val="262626"/>
                </a:solidFill>
                <a:cs typeface="Times New Roman" panose="02020603050405020304" pitchFamily="18" charset="0"/>
              </a:rPr>
              <a:t>"</a:t>
            </a:r>
            <a:r>
              <a:rPr lang="en-IE" sz="2000" b="1" i="1" dirty="0">
                <a:solidFill>
                  <a:srgbClr val="027354"/>
                </a:solidFill>
                <a:cs typeface="Times New Roman" panose="02020603050405020304" pitchFamily="18" charset="0"/>
              </a:rPr>
              <a:t>een </a:t>
            </a:r>
            <a:r>
              <a:rPr lang="en-IE" sz="2000" b="1" i="1" dirty="0">
                <a:solidFill>
                  <a:srgbClr val="027354"/>
                </a:solidFill>
                <a:effectLst/>
                <a:ea typeface="Times New Roman" panose="02020603050405020304" pitchFamily="18" charset="0"/>
                <a:cs typeface="Times New Roman" panose="02020603050405020304" pitchFamily="18" charset="0"/>
              </a:rPr>
              <a:t>van de belangrijkste, zo niet de belangrijkste factor die de implementatie van CSR stimuleert, de noodzaak is voor bedrijven om personeel van hoge kwaliteit aan te trekken en te behouden om aan de huidige en toekomstige vraag te voldoen".</a:t>
            </a:r>
          </a:p>
          <a:p>
            <a:endParaRPr lang="en-IE" sz="2000" dirty="0">
              <a:solidFill>
                <a:srgbClr val="262626"/>
              </a:solidFill>
              <a:ea typeface="Times New Roman" panose="02020603050405020304" pitchFamily="18" charset="0"/>
              <a:cs typeface="Times New Roman" panose="02020603050405020304" pitchFamily="18" charset="0"/>
            </a:endParaRPr>
          </a:p>
          <a:p>
            <a:r>
              <a:rPr lang="en-IE" sz="2000" dirty="0">
                <a:solidFill>
                  <a:srgbClr val="262626"/>
                </a:solidFill>
                <a:effectLst/>
                <a:ea typeface="Times New Roman" panose="02020603050405020304" pitchFamily="18" charset="0"/>
                <a:cs typeface="Times New Roman" panose="02020603050405020304" pitchFamily="18" charset="0"/>
              </a:rPr>
              <a:t>Een </a:t>
            </a:r>
            <a:r>
              <a:rPr lang="en-IE" sz="2000" b="1" dirty="0">
                <a:solidFill>
                  <a:srgbClr val="262626"/>
                </a:solidFill>
                <a:effectLst/>
                <a:ea typeface="Times New Roman" panose="02020603050405020304" pitchFamily="18" charset="0"/>
                <a:cs typeface="Times New Roman" panose="02020603050405020304" pitchFamily="18" charset="0"/>
              </a:rPr>
              <a:t>sterk werkgeversmerk dat is afgestemd op de waarden en belangen van werknemers </a:t>
            </a:r>
            <a:r>
              <a:rPr lang="en-IE" sz="2000" dirty="0">
                <a:solidFill>
                  <a:srgbClr val="262626"/>
                </a:solidFill>
                <a:effectLst/>
                <a:ea typeface="Times New Roman" panose="02020603050405020304" pitchFamily="18" charset="0"/>
                <a:cs typeface="Times New Roman" panose="02020603050405020304" pitchFamily="18" charset="0"/>
              </a:rPr>
              <a:t>wordt steeds meer gezien als een van de beste manieren om talent te behouden, waarbij werknemers er trots op zijn dat ze werken voor een bedrijf dat hoog aangeschreven staat. Met een goed </a:t>
            </a:r>
            <a:r>
              <a:rPr lang="en-IE" sz="2000" dirty="0" err="1">
                <a:solidFill>
                  <a:srgbClr val="262626"/>
                </a:solidFill>
                <a:effectLst/>
                <a:ea typeface="Times New Roman" panose="02020603050405020304" pitchFamily="18" charset="0"/>
                <a:cs typeface="Times New Roman" panose="02020603050405020304" pitchFamily="18" charset="0"/>
              </a:rPr>
              <a:t>ontwikkelde</a:t>
            </a:r>
            <a:r>
              <a:rPr lang="en-IE" sz="2000" dirty="0">
                <a:solidFill>
                  <a:srgbClr val="262626"/>
                </a:solidFill>
                <a:effectLst/>
                <a:ea typeface="Times New Roman" panose="02020603050405020304" pitchFamily="18" charset="0"/>
                <a:cs typeface="Times New Roman" panose="02020603050405020304" pitchFamily="18" charset="0"/>
              </a:rPr>
              <a:t> CSR HR-strategie kunnen de employer brand en de bijbehorende activiteiten werkelijkheid worden. </a:t>
            </a:r>
          </a:p>
          <a:p>
            <a:endParaRPr lang="en-IE" sz="2000" dirty="0">
              <a:solidFill>
                <a:srgbClr val="262626"/>
              </a:solidFill>
            </a:endParaRPr>
          </a:p>
        </p:txBody>
      </p:sp>
    </p:spTree>
    <p:extLst>
      <p:ext uri="{BB962C8B-B14F-4D97-AF65-F5344CB8AC3E}">
        <p14:creationId xmlns:p14="http://schemas.microsoft.com/office/powerpoint/2010/main" val="61440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A10169-D731-8AE1-097C-914BD6DAE8CA}"/>
              </a:ext>
            </a:extLst>
          </p:cNvPr>
          <p:cNvSpPr>
            <a:spLocks noGrp="1"/>
          </p:cNvSpPr>
          <p:nvPr>
            <p:ph type="body" sz="quarter" idx="13"/>
          </p:nvPr>
        </p:nvSpPr>
        <p:spPr>
          <a:xfrm>
            <a:off x="1086578" y="507051"/>
            <a:ext cx="10600546" cy="953429"/>
          </a:xfrm>
        </p:spPr>
        <p:txBody>
          <a:bodyPr/>
          <a:lstStyle/>
          <a:p>
            <a:pPr algn="ctr"/>
            <a:r>
              <a:rPr lang="en-IE" dirty="0">
                <a:solidFill>
                  <a:srgbClr val="027354"/>
                </a:solidFill>
              </a:rPr>
              <a:t>De impact van het aantrekken en behouden van talent</a:t>
            </a:r>
          </a:p>
        </p:txBody>
      </p:sp>
      <p:sp>
        <p:nvSpPr>
          <p:cNvPr id="13" name="TextBox 12">
            <a:extLst>
              <a:ext uri="{FF2B5EF4-FFF2-40B4-BE49-F238E27FC236}">
                <a16:creationId xmlns:a16="http://schemas.microsoft.com/office/drawing/2014/main" id="{1DCB5FFE-C834-533B-132E-4D0CAB4066A5}"/>
              </a:ext>
            </a:extLst>
          </p:cNvPr>
          <p:cNvSpPr txBox="1"/>
          <p:nvPr/>
        </p:nvSpPr>
        <p:spPr>
          <a:xfrm>
            <a:off x="3048000" y="6201436"/>
            <a:ext cx="6096000" cy="369332"/>
          </a:xfrm>
          <a:prstGeom prst="rect">
            <a:avLst/>
          </a:prstGeom>
          <a:noFill/>
        </p:spPr>
        <p:txBody>
          <a:bodyPr wrap="square">
            <a:spAutoFit/>
          </a:bodyPr>
          <a:lstStyle/>
          <a:p>
            <a:r>
              <a:rPr lang="en-IE" sz="1800" i="1" dirty="0">
                <a:solidFill>
                  <a:srgbClr val="333333"/>
                </a:solidFill>
              </a:rPr>
              <a:t>Afbeelding uit "</a:t>
            </a:r>
            <a:r>
              <a:rPr lang="en-IE" sz="1800" i="1" dirty="0">
                <a:solidFill>
                  <a:srgbClr val="F29E38"/>
                </a:solidFill>
                <a:hlinkClick r:id="rId2">
                  <a:extLst>
                    <a:ext uri="{A12FA001-AC4F-418D-AE19-62706E023703}">
                      <ahyp:hlinkClr xmlns:ahyp="http://schemas.microsoft.com/office/drawing/2018/hyperlinkcolor" val="tx"/>
                    </a:ext>
                  </a:extLst>
                </a:hlinkClick>
              </a:rPr>
              <a:t>De zakelijke argumenten voor duurzaamheid</a:t>
            </a:r>
          </a:p>
        </p:txBody>
      </p:sp>
      <p:grpSp>
        <p:nvGrpSpPr>
          <p:cNvPr id="26" name="Group 25">
            <a:extLst>
              <a:ext uri="{FF2B5EF4-FFF2-40B4-BE49-F238E27FC236}">
                <a16:creationId xmlns:a16="http://schemas.microsoft.com/office/drawing/2014/main" id="{0305D1E7-5474-7F15-5A8C-64C11C0F68C8}"/>
              </a:ext>
            </a:extLst>
          </p:cNvPr>
          <p:cNvGrpSpPr/>
          <p:nvPr/>
        </p:nvGrpSpPr>
        <p:grpSpPr>
          <a:xfrm>
            <a:off x="2270133" y="1524275"/>
            <a:ext cx="8190905" cy="4273016"/>
            <a:chOff x="1606770" y="1652693"/>
            <a:chExt cx="8190905" cy="4273016"/>
          </a:xfrm>
        </p:grpSpPr>
        <p:grpSp>
          <p:nvGrpSpPr>
            <p:cNvPr id="3" name="Group 2">
              <a:extLst>
                <a:ext uri="{FF2B5EF4-FFF2-40B4-BE49-F238E27FC236}">
                  <a16:creationId xmlns:a16="http://schemas.microsoft.com/office/drawing/2014/main" id="{AE97E7AA-511C-9251-6AF1-D7262BF0C389}"/>
                </a:ext>
              </a:extLst>
            </p:cNvPr>
            <p:cNvGrpSpPr/>
            <p:nvPr/>
          </p:nvGrpSpPr>
          <p:grpSpPr>
            <a:xfrm>
              <a:off x="5298189" y="2227901"/>
              <a:ext cx="301239" cy="3145265"/>
              <a:chOff x="5298189" y="2227901"/>
              <a:chExt cx="301239" cy="3145265"/>
            </a:xfrm>
          </p:grpSpPr>
          <p:cxnSp>
            <p:nvCxnSpPr>
              <p:cNvPr id="5" name="Straight Connector 4">
                <a:extLst>
                  <a:ext uri="{FF2B5EF4-FFF2-40B4-BE49-F238E27FC236}">
                    <a16:creationId xmlns:a16="http://schemas.microsoft.com/office/drawing/2014/main" id="{F61CBD4C-0F41-1363-6B2B-A588529CB4D5}"/>
                  </a:ext>
                </a:extLst>
              </p:cNvPr>
              <p:cNvCxnSpPr>
                <a:cxnSpLocks/>
              </p:cNvCxnSpPr>
              <p:nvPr/>
            </p:nvCxnSpPr>
            <p:spPr>
              <a:xfrm>
                <a:off x="5448808" y="2448554"/>
                <a:ext cx="0" cy="2691377"/>
              </a:xfrm>
              <a:prstGeom prst="line">
                <a:avLst/>
              </a:prstGeom>
              <a:ln w="38100">
                <a:solidFill>
                  <a:srgbClr val="F29E38"/>
                </a:solidFill>
              </a:ln>
            </p:spPr>
            <p:style>
              <a:lnRef idx="1">
                <a:schemeClr val="accent1"/>
              </a:lnRef>
              <a:fillRef idx="0">
                <a:schemeClr val="accent1"/>
              </a:fillRef>
              <a:effectRef idx="0">
                <a:schemeClr val="accent1"/>
              </a:effectRef>
              <a:fontRef idx="minor">
                <a:schemeClr val="tx1"/>
              </a:fontRef>
            </p:style>
          </p:cxnSp>
          <p:sp>
            <p:nvSpPr>
              <p:cNvPr id="7" name="Triangle 6">
                <a:extLst>
                  <a:ext uri="{FF2B5EF4-FFF2-40B4-BE49-F238E27FC236}">
                    <a16:creationId xmlns:a16="http://schemas.microsoft.com/office/drawing/2014/main" id="{6F0F346F-883E-B616-2AD4-D738B57A8EF4}"/>
                  </a:ext>
                </a:extLst>
              </p:cNvPr>
              <p:cNvSpPr/>
              <p:nvPr/>
            </p:nvSpPr>
            <p:spPr>
              <a:xfrm>
                <a:off x="5298189" y="2227901"/>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0592FD09-C041-0323-EC76-9140B547712D}"/>
                  </a:ext>
                </a:extLst>
              </p:cNvPr>
              <p:cNvSpPr/>
              <p:nvPr/>
            </p:nvSpPr>
            <p:spPr>
              <a:xfrm rot="10800000">
                <a:off x="5298189" y="5113477"/>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78BDE11-A7B9-6591-049B-2FEA48E089FE}"/>
                </a:ext>
              </a:extLst>
            </p:cNvPr>
            <p:cNvGrpSpPr/>
            <p:nvPr/>
          </p:nvGrpSpPr>
          <p:grpSpPr>
            <a:xfrm>
              <a:off x="2518187" y="3640387"/>
              <a:ext cx="6268697" cy="301239"/>
              <a:chOff x="2518187" y="3640387"/>
              <a:chExt cx="6268697" cy="301239"/>
            </a:xfrm>
          </p:grpSpPr>
          <p:cxnSp>
            <p:nvCxnSpPr>
              <p:cNvPr id="10" name="Straight Connector 9">
                <a:extLst>
                  <a:ext uri="{FF2B5EF4-FFF2-40B4-BE49-F238E27FC236}">
                    <a16:creationId xmlns:a16="http://schemas.microsoft.com/office/drawing/2014/main" id="{CBCF39F2-E9D7-60CF-CD38-3BB3EBC09CBB}"/>
                  </a:ext>
                </a:extLst>
              </p:cNvPr>
              <p:cNvCxnSpPr>
                <a:cxnSpLocks/>
              </p:cNvCxnSpPr>
              <p:nvPr/>
            </p:nvCxnSpPr>
            <p:spPr>
              <a:xfrm flipH="1">
                <a:off x="2684355" y="3791006"/>
                <a:ext cx="5913107" cy="0"/>
              </a:xfrm>
              <a:prstGeom prst="line">
                <a:avLst/>
              </a:prstGeom>
              <a:ln w="38100">
                <a:solidFill>
                  <a:srgbClr val="F29E38"/>
                </a:solidFill>
              </a:ln>
            </p:spPr>
            <p:style>
              <a:lnRef idx="1">
                <a:schemeClr val="accent1"/>
              </a:lnRef>
              <a:fillRef idx="0">
                <a:schemeClr val="accent1"/>
              </a:fillRef>
              <a:effectRef idx="0">
                <a:schemeClr val="accent1"/>
              </a:effectRef>
              <a:fontRef idx="minor">
                <a:schemeClr val="tx1"/>
              </a:fontRef>
            </p:style>
          </p:cxnSp>
          <p:sp>
            <p:nvSpPr>
              <p:cNvPr id="11" name="Triangle 10">
                <a:extLst>
                  <a:ext uri="{FF2B5EF4-FFF2-40B4-BE49-F238E27FC236}">
                    <a16:creationId xmlns:a16="http://schemas.microsoft.com/office/drawing/2014/main" id="{1515CE96-2D41-7C54-A870-40E73AF28D9A}"/>
                  </a:ext>
                </a:extLst>
              </p:cNvPr>
              <p:cNvSpPr/>
              <p:nvPr/>
            </p:nvSpPr>
            <p:spPr>
              <a:xfrm rot="16200000">
                <a:off x="2497412" y="3661162"/>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BD0F46BD-AECF-F8C6-99BE-B8556D6A2BBE}"/>
                  </a:ext>
                </a:extLst>
              </p:cNvPr>
              <p:cNvSpPr/>
              <p:nvPr/>
            </p:nvSpPr>
            <p:spPr>
              <a:xfrm rot="5400000">
                <a:off x="8506420" y="3661162"/>
                <a:ext cx="301239" cy="259689"/>
              </a:xfrm>
              <a:prstGeom prst="triangl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17B7F33-228C-B6AA-06E7-1136FB635ABB}"/>
                </a:ext>
              </a:extLst>
            </p:cNvPr>
            <p:cNvSpPr/>
            <p:nvPr/>
          </p:nvSpPr>
          <p:spPr>
            <a:xfrm>
              <a:off x="4614040" y="3377005"/>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Talent aantrekken en behouden</a:t>
              </a:r>
            </a:p>
          </p:txBody>
        </p:sp>
        <p:sp>
          <p:nvSpPr>
            <p:cNvPr id="15" name="Oval 14">
              <a:extLst>
                <a:ext uri="{FF2B5EF4-FFF2-40B4-BE49-F238E27FC236}">
                  <a16:creationId xmlns:a16="http://schemas.microsoft.com/office/drawing/2014/main" id="{1D6F0752-57C2-F1E1-1CAE-F098BF62BC8F}"/>
                </a:ext>
              </a:extLst>
            </p:cNvPr>
            <p:cNvSpPr/>
            <p:nvPr/>
          </p:nvSpPr>
          <p:spPr>
            <a:xfrm>
              <a:off x="6553199" y="3377005"/>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Betrokkenheid van belanghebbenden</a:t>
              </a:r>
            </a:p>
          </p:txBody>
        </p:sp>
        <p:sp>
          <p:nvSpPr>
            <p:cNvPr id="16" name="Oval 15">
              <a:extLst>
                <a:ext uri="{FF2B5EF4-FFF2-40B4-BE49-F238E27FC236}">
                  <a16:creationId xmlns:a16="http://schemas.microsoft.com/office/drawing/2014/main" id="{DA674EC7-5E25-E7D3-73DD-EBE4A72742EA}"/>
                </a:ext>
              </a:extLst>
            </p:cNvPr>
            <p:cNvSpPr/>
            <p:nvPr/>
          </p:nvSpPr>
          <p:spPr>
            <a:xfrm>
              <a:off x="5537913" y="2505740"/>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Investeerders aantrekken</a:t>
              </a:r>
            </a:p>
          </p:txBody>
        </p:sp>
        <p:sp>
          <p:nvSpPr>
            <p:cNvPr id="17" name="Oval 16">
              <a:extLst>
                <a:ext uri="{FF2B5EF4-FFF2-40B4-BE49-F238E27FC236}">
                  <a16:creationId xmlns:a16="http://schemas.microsoft.com/office/drawing/2014/main" id="{153B217D-6BDB-DA1F-AE74-8B884BB37002}"/>
                </a:ext>
              </a:extLst>
            </p:cNvPr>
            <p:cNvSpPr/>
            <p:nvPr/>
          </p:nvSpPr>
          <p:spPr>
            <a:xfrm>
              <a:off x="6538560" y="1652693"/>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Concurrentievoordeel</a:t>
              </a:r>
            </a:p>
          </p:txBody>
        </p:sp>
        <p:sp>
          <p:nvSpPr>
            <p:cNvPr id="18" name="Oval 17">
              <a:extLst>
                <a:ext uri="{FF2B5EF4-FFF2-40B4-BE49-F238E27FC236}">
                  <a16:creationId xmlns:a16="http://schemas.microsoft.com/office/drawing/2014/main" id="{D98031B1-7B5B-5DFD-55CC-A8F951E64104}"/>
                </a:ext>
              </a:extLst>
            </p:cNvPr>
            <p:cNvSpPr/>
            <p:nvPr/>
          </p:nvSpPr>
          <p:spPr>
            <a:xfrm>
              <a:off x="7532804" y="2505740"/>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Verbeterde reputatie en loyaliteit</a:t>
              </a:r>
            </a:p>
          </p:txBody>
        </p:sp>
        <p:sp>
          <p:nvSpPr>
            <p:cNvPr id="19" name="Oval 18">
              <a:extLst>
                <a:ext uri="{FF2B5EF4-FFF2-40B4-BE49-F238E27FC236}">
                  <a16:creationId xmlns:a16="http://schemas.microsoft.com/office/drawing/2014/main" id="{BDB3CBE7-D760-6B95-05BB-01A114D95478}"/>
                </a:ext>
              </a:extLst>
            </p:cNvPr>
            <p:cNvSpPr/>
            <p:nvPr/>
          </p:nvSpPr>
          <p:spPr>
            <a:xfrm>
              <a:off x="2901679" y="2510118"/>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Managementproces verbeteren</a:t>
              </a:r>
            </a:p>
          </p:txBody>
        </p:sp>
        <p:sp>
          <p:nvSpPr>
            <p:cNvPr id="20" name="Oval 19">
              <a:extLst>
                <a:ext uri="{FF2B5EF4-FFF2-40B4-BE49-F238E27FC236}">
                  <a16:creationId xmlns:a16="http://schemas.microsoft.com/office/drawing/2014/main" id="{B1B8130D-7FE9-9F5A-EB0C-D0DAEEC8A15A}"/>
                </a:ext>
              </a:extLst>
            </p:cNvPr>
            <p:cNvSpPr/>
            <p:nvPr/>
          </p:nvSpPr>
          <p:spPr>
            <a:xfrm>
              <a:off x="3331819" y="4594589"/>
              <a:ext cx="1966369" cy="908110"/>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Overheid en beursvereisten</a:t>
              </a:r>
            </a:p>
          </p:txBody>
        </p:sp>
        <p:sp>
          <p:nvSpPr>
            <p:cNvPr id="21" name="Oval 20">
              <a:extLst>
                <a:ext uri="{FF2B5EF4-FFF2-40B4-BE49-F238E27FC236}">
                  <a16:creationId xmlns:a16="http://schemas.microsoft.com/office/drawing/2014/main" id="{8EFE3ED7-F8C9-F310-D1F7-8906D05BE83D}"/>
                </a:ext>
              </a:extLst>
            </p:cNvPr>
            <p:cNvSpPr/>
            <p:nvPr/>
          </p:nvSpPr>
          <p:spPr>
            <a:xfrm>
              <a:off x="2202297" y="3925953"/>
              <a:ext cx="1847747" cy="830317"/>
            </a:xfrm>
            <a:prstGeom prst="ellips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20"/>
                </a:lnSpc>
              </a:pPr>
              <a:r>
                <a:rPr lang="en-US" sz="1600" dirty="0"/>
                <a:t>Afval verminderen, CO</a:t>
              </a:r>
              <a:r>
                <a:rPr lang="en-US" sz="1600" baseline="-25000" dirty="0"/>
                <a:t>2</a:t>
              </a:r>
              <a:r>
                <a:rPr lang="en-US" sz="1600" dirty="0"/>
                <a:t> , waterverbruik</a:t>
              </a:r>
            </a:p>
          </p:txBody>
        </p:sp>
        <p:sp>
          <p:nvSpPr>
            <p:cNvPr id="22" name="TextBox 21">
              <a:extLst>
                <a:ext uri="{FF2B5EF4-FFF2-40B4-BE49-F238E27FC236}">
                  <a16:creationId xmlns:a16="http://schemas.microsoft.com/office/drawing/2014/main" id="{3ECA6E44-3F3F-2D01-4821-5D03679D9591}"/>
                </a:ext>
              </a:extLst>
            </p:cNvPr>
            <p:cNvSpPr txBox="1"/>
            <p:nvPr/>
          </p:nvSpPr>
          <p:spPr>
            <a:xfrm>
              <a:off x="1606770" y="3598504"/>
              <a:ext cx="1014056" cy="369332"/>
            </a:xfrm>
            <a:prstGeom prst="rect">
              <a:avLst/>
            </a:prstGeom>
            <a:noFill/>
          </p:spPr>
          <p:txBody>
            <a:bodyPr wrap="square">
              <a:spAutoFit/>
            </a:bodyPr>
            <a:lstStyle/>
            <a:p>
              <a:r>
                <a:rPr lang="en-US" b="1" dirty="0">
                  <a:solidFill>
                    <a:srgbClr val="F29E38"/>
                  </a:solidFill>
                </a:rPr>
                <a:t>Intern</a:t>
              </a:r>
            </a:p>
          </p:txBody>
        </p:sp>
        <p:sp>
          <p:nvSpPr>
            <p:cNvPr id="23" name="TextBox 22">
              <a:extLst>
                <a:ext uri="{FF2B5EF4-FFF2-40B4-BE49-F238E27FC236}">
                  <a16:creationId xmlns:a16="http://schemas.microsoft.com/office/drawing/2014/main" id="{6B57DA06-1B74-799E-BCBA-B3ADD21C1DE8}"/>
                </a:ext>
              </a:extLst>
            </p:cNvPr>
            <p:cNvSpPr txBox="1"/>
            <p:nvPr/>
          </p:nvSpPr>
          <p:spPr>
            <a:xfrm>
              <a:off x="8783619" y="3621418"/>
              <a:ext cx="1014056" cy="369332"/>
            </a:xfrm>
            <a:prstGeom prst="rect">
              <a:avLst/>
            </a:prstGeom>
            <a:noFill/>
          </p:spPr>
          <p:txBody>
            <a:bodyPr wrap="square">
              <a:spAutoFit/>
            </a:bodyPr>
            <a:lstStyle/>
            <a:p>
              <a:r>
                <a:rPr lang="en-US" b="1" dirty="0">
                  <a:solidFill>
                    <a:srgbClr val="F29E38"/>
                  </a:solidFill>
                </a:rPr>
                <a:t>Extern</a:t>
              </a:r>
            </a:p>
          </p:txBody>
        </p:sp>
        <p:sp>
          <p:nvSpPr>
            <p:cNvPr id="24" name="TextBox 23">
              <a:extLst>
                <a:ext uri="{FF2B5EF4-FFF2-40B4-BE49-F238E27FC236}">
                  <a16:creationId xmlns:a16="http://schemas.microsoft.com/office/drawing/2014/main" id="{0D4EDCBB-C85B-7CBA-FFA7-7E7014E59E34}"/>
                </a:ext>
              </a:extLst>
            </p:cNvPr>
            <p:cNvSpPr txBox="1"/>
            <p:nvPr/>
          </p:nvSpPr>
          <p:spPr>
            <a:xfrm>
              <a:off x="4535773" y="1820746"/>
              <a:ext cx="1847746" cy="369332"/>
            </a:xfrm>
            <a:prstGeom prst="rect">
              <a:avLst/>
            </a:prstGeom>
            <a:noFill/>
          </p:spPr>
          <p:txBody>
            <a:bodyPr wrap="square">
              <a:spAutoFit/>
            </a:bodyPr>
            <a:lstStyle/>
            <a:p>
              <a:pPr algn="ctr"/>
              <a:r>
                <a:rPr lang="en-US" b="1" dirty="0">
                  <a:solidFill>
                    <a:srgbClr val="F29E38"/>
                  </a:solidFill>
                </a:rPr>
                <a:t>Kansen</a:t>
              </a:r>
            </a:p>
          </p:txBody>
        </p:sp>
        <p:sp>
          <p:nvSpPr>
            <p:cNvPr id="25" name="TextBox 24">
              <a:extLst>
                <a:ext uri="{FF2B5EF4-FFF2-40B4-BE49-F238E27FC236}">
                  <a16:creationId xmlns:a16="http://schemas.microsoft.com/office/drawing/2014/main" id="{F6A93637-5A7A-6C2A-9A6A-505FD1A38BB4}"/>
                </a:ext>
              </a:extLst>
            </p:cNvPr>
            <p:cNvSpPr txBox="1"/>
            <p:nvPr/>
          </p:nvSpPr>
          <p:spPr>
            <a:xfrm>
              <a:off x="4535773" y="5556377"/>
              <a:ext cx="1847746" cy="369332"/>
            </a:xfrm>
            <a:prstGeom prst="rect">
              <a:avLst/>
            </a:prstGeom>
            <a:noFill/>
          </p:spPr>
          <p:txBody>
            <a:bodyPr wrap="square">
              <a:spAutoFit/>
            </a:bodyPr>
            <a:lstStyle/>
            <a:p>
              <a:pPr algn="ctr"/>
              <a:r>
                <a:rPr lang="en-US" b="1" dirty="0">
                  <a:solidFill>
                    <a:srgbClr val="F29E38"/>
                  </a:solidFill>
                </a:rPr>
                <a:t>Risico's</a:t>
              </a:r>
            </a:p>
          </p:txBody>
        </p:sp>
      </p:grpSp>
    </p:spTree>
    <p:extLst>
      <p:ext uri="{BB962C8B-B14F-4D97-AF65-F5344CB8AC3E}">
        <p14:creationId xmlns:p14="http://schemas.microsoft.com/office/powerpoint/2010/main" val="402623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fontScale="92500"/>
          </a:bodyPr>
          <a:lstStyle/>
          <a:p>
            <a:r>
              <a:rPr lang="en-US" dirty="0"/>
              <a:t>Overzicht van module 2</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pPr>
              <a:lnSpc>
                <a:spcPct val="107000"/>
              </a:lnSpc>
              <a:spcAft>
                <a:spcPts val="865"/>
              </a:spcAft>
            </a:pPr>
            <a:r>
              <a:rPr lang="en-IE" sz="2000" dirty="0">
                <a:ea typeface="Times New Roman" panose="02020603050405020304" pitchFamily="18" charset="0"/>
                <a:cs typeface="Times New Roman" panose="02020603050405020304" pitchFamily="18" charset="0"/>
              </a:rPr>
              <a:t>In deze module wordt uitgelegd hoe belangrijk de integratie van CSR en HR-management is en hoe HR essentieel is voor de succesvolle implementatie van CSR-</a:t>
            </a:r>
            <a:r>
              <a:rPr lang="en-IE" sz="2000" dirty="0" err="1">
                <a:ea typeface="Times New Roman" panose="02020603050405020304" pitchFamily="18" charset="0"/>
                <a:cs typeface="Times New Roman" panose="02020603050405020304" pitchFamily="18" charset="0"/>
              </a:rPr>
              <a:t>benaderingen</a:t>
            </a:r>
            <a:r>
              <a:rPr lang="en-IE" sz="2000" dirty="0">
                <a:ea typeface="Times New Roman" panose="02020603050405020304" pitchFamily="18" charset="0"/>
                <a:cs typeface="Times New Roman" panose="02020603050405020304" pitchFamily="18" charset="0"/>
              </a:rPr>
              <a:t> die een van de belangrijkste aspecten - het people-element - ondersteunen. Er wordt uitgelegd hoe HRM de hele levenscyclus van werknemers beïnvloedt en hoe CSR deze managementbenadering kan versterken. Het laat zien hoe HRM CSR op een zodanige manier in het DNA van een MKB-bedrijf kan verankeren dat er op de lange termijn een cultuuromslag kan plaatsvinden die waarde oplevert voor alle betrokkenen, inclusief het bedrijf, de werknemers, de stakeholders en de drievoudige bottom line. </a:t>
            </a:r>
            <a:endParaRPr lang="en-IE" sz="2000" dirty="0">
              <a:effectLst/>
              <a:ea typeface="Calibri" panose="020F0502020204030204" pitchFamily="34" charset="0"/>
              <a:cs typeface="Times New Roman" panose="02020603050405020304" pitchFamily="18" charset="0"/>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n-US" b="1" dirty="0"/>
              <a:t>1</a:t>
            </a:r>
          </a:p>
        </p:txBody>
      </p:sp>
      <p:sp>
        <p:nvSpPr>
          <p:cNvPr id="15" name="Text Placeholder 14">
            <a:extLst>
              <a:ext uri="{FF2B5EF4-FFF2-40B4-BE49-F238E27FC236}">
                <a16:creationId xmlns:a16="http://schemas.microsoft.com/office/drawing/2014/main" id="{34ADB904-3044-9C4C-94CF-90C139D84523}"/>
              </a:ext>
            </a:extLst>
          </p:cNvPr>
          <p:cNvSpPr>
            <a:spLocks noGrp="1"/>
          </p:cNvSpPr>
          <p:nvPr>
            <p:ph type="body" sz="quarter" idx="14"/>
          </p:nvPr>
        </p:nvSpPr>
        <p:spPr/>
        <p:txBody>
          <a:bodyPr/>
          <a:lstStyle/>
          <a:p>
            <a:r>
              <a:rPr lang="en-US" sz="2400" dirty="0"/>
              <a:t>Inleiding &amp; MKB CSR en Human Resource Management</a:t>
            </a:r>
          </a:p>
        </p:txBody>
      </p:sp>
      <p:sp>
        <p:nvSpPr>
          <p:cNvPr id="17" name="Text Placeholder 16">
            <a:extLst>
              <a:ext uri="{FF2B5EF4-FFF2-40B4-BE49-F238E27FC236}">
                <a16:creationId xmlns:a16="http://schemas.microsoft.com/office/drawing/2014/main" id="{5FE8FC8E-58D6-5B46-9CAC-EFF69C5F4752}"/>
              </a:ext>
            </a:extLst>
          </p:cNvPr>
          <p:cNvSpPr>
            <a:spLocks noGrp="1"/>
          </p:cNvSpPr>
          <p:nvPr>
            <p:ph type="body" sz="quarter" idx="19"/>
          </p:nvPr>
        </p:nvSpPr>
        <p:spPr>
          <a:xfrm>
            <a:off x="6422047" y="1730815"/>
            <a:ext cx="511077" cy="635000"/>
          </a:xfrm>
        </p:spPr>
        <p:txBody>
          <a:bodyPr/>
          <a:lstStyle/>
          <a:p>
            <a:r>
              <a:rPr lang="en-US" b="1" dirty="0"/>
              <a:t>2</a:t>
            </a:r>
          </a:p>
        </p:txBody>
      </p:sp>
      <p:sp>
        <p:nvSpPr>
          <p:cNvPr id="19" name="Text Placeholder 18">
            <a:extLst>
              <a:ext uri="{FF2B5EF4-FFF2-40B4-BE49-F238E27FC236}">
                <a16:creationId xmlns:a16="http://schemas.microsoft.com/office/drawing/2014/main" id="{C3B92892-997F-5748-B68F-D54A1B260FE9}"/>
              </a:ext>
            </a:extLst>
          </p:cNvPr>
          <p:cNvSpPr>
            <a:spLocks noGrp="1"/>
          </p:cNvSpPr>
          <p:nvPr>
            <p:ph type="body" sz="quarter" idx="21"/>
          </p:nvPr>
        </p:nvSpPr>
        <p:spPr>
          <a:xfrm>
            <a:off x="7060249" y="1637129"/>
            <a:ext cx="4718277" cy="822373"/>
          </a:xfrm>
        </p:spPr>
        <p:txBody>
          <a:bodyPr/>
          <a:lstStyle/>
          <a:p>
            <a:r>
              <a:rPr lang="en-US" sz="2400" dirty="0"/>
              <a:t>HRM ligt aan de basis van de inbedding van CSR in een MKB-bedrijf, via werknemers</a:t>
            </a: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422047" y="3074880"/>
            <a:ext cx="511077" cy="635000"/>
          </a:xfrm>
        </p:spPr>
        <p:txBody>
          <a:bodyPr/>
          <a:lstStyle/>
          <a:p>
            <a:r>
              <a:rPr lang="en-US" b="1" dirty="0"/>
              <a:t>3</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060249" y="2981194"/>
            <a:ext cx="4718277" cy="822373"/>
          </a:xfrm>
        </p:spPr>
        <p:txBody>
          <a:bodyPr/>
          <a:lstStyle/>
          <a:p>
            <a:r>
              <a:rPr lang="en-US" sz="2400" dirty="0"/>
              <a:t>Voordelen van het integreren van CSR en HR in KMO's</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AF92AB-8AD1-52AD-FE0D-B8BA36233038}"/>
              </a:ext>
            </a:extLst>
          </p:cNvPr>
          <p:cNvSpPr>
            <a:spLocks noGrp="1"/>
          </p:cNvSpPr>
          <p:nvPr>
            <p:ph type="body" sz="quarter" idx="13"/>
          </p:nvPr>
        </p:nvSpPr>
        <p:spPr/>
        <p:txBody>
          <a:bodyPr>
            <a:normAutofit/>
          </a:bodyPr>
          <a:lstStyle/>
          <a:p>
            <a:r>
              <a:rPr lang="en-IE" dirty="0">
                <a:solidFill>
                  <a:srgbClr val="027354"/>
                </a:solidFill>
              </a:rPr>
              <a:t>Meer dan de helft werkt gewoon niet voor jou!</a:t>
            </a:r>
          </a:p>
        </p:txBody>
      </p:sp>
      <p:sp>
        <p:nvSpPr>
          <p:cNvPr id="3" name="Text Placeholder 2">
            <a:extLst>
              <a:ext uri="{FF2B5EF4-FFF2-40B4-BE49-F238E27FC236}">
                <a16:creationId xmlns:a16="http://schemas.microsoft.com/office/drawing/2014/main" id="{717324F8-ED9B-207F-77A7-CB274CF8F3B6}"/>
              </a:ext>
            </a:extLst>
          </p:cNvPr>
          <p:cNvSpPr>
            <a:spLocks noGrp="1"/>
          </p:cNvSpPr>
          <p:nvPr>
            <p:ph type="body" sz="quarter" idx="14"/>
          </p:nvPr>
        </p:nvSpPr>
        <p:spPr>
          <a:xfrm>
            <a:off x="1085850" y="1462505"/>
            <a:ext cx="10587038" cy="3995320"/>
          </a:xfrm>
        </p:spPr>
        <p:txBody>
          <a:bodyPr/>
          <a:lstStyle/>
          <a:p>
            <a:r>
              <a:rPr lang="en-IE" sz="2800" b="1" dirty="0">
                <a:solidFill>
                  <a:srgbClr val="027354"/>
                </a:solidFill>
                <a:effectLst/>
                <a:ea typeface="Times New Roman" panose="02020603050405020304" pitchFamily="18" charset="0"/>
                <a:cs typeface="Times New Roman" panose="02020603050405020304" pitchFamily="18" charset="0"/>
              </a:rPr>
              <a:t>Drie vijfde </a:t>
            </a:r>
            <a:r>
              <a:rPr lang="en-IE" sz="2000" dirty="0">
                <a:solidFill>
                  <a:srgbClr val="333333"/>
                </a:solidFill>
                <a:effectLst/>
                <a:ea typeface="Times New Roman" panose="02020603050405020304" pitchFamily="18" charset="0"/>
                <a:cs typeface="Times New Roman" panose="02020603050405020304" pitchFamily="18" charset="0"/>
              </a:rPr>
              <a:t>van de afgestudeerden en potentiële werknemers die in 2004 door Accenture werden ondervraagd, beoordeelden </a:t>
            </a:r>
            <a:r>
              <a:rPr lang="en-IE" sz="2000" b="1" dirty="0">
                <a:solidFill>
                  <a:srgbClr val="333333"/>
                </a:solidFill>
                <a:effectLst/>
                <a:ea typeface="Times New Roman" panose="02020603050405020304" pitchFamily="18" charset="0"/>
                <a:cs typeface="Times New Roman" panose="02020603050405020304" pitchFamily="18" charset="0"/>
              </a:rPr>
              <a:t>ethisch management als een belangrijke factor </a:t>
            </a:r>
            <a:r>
              <a:rPr lang="en-IE" sz="2000" dirty="0">
                <a:solidFill>
                  <a:srgbClr val="333333"/>
                </a:solidFill>
                <a:effectLst/>
                <a:ea typeface="Times New Roman" panose="02020603050405020304" pitchFamily="18" charset="0"/>
                <a:cs typeface="Times New Roman" panose="02020603050405020304" pitchFamily="18" charset="0"/>
              </a:rPr>
              <a:t>in hun zoektocht naar een baan </a:t>
            </a:r>
            <a:r>
              <a:rPr lang="en-IE" sz="1400" i="1" dirty="0">
                <a:solidFill>
                  <a:srgbClr val="333333"/>
                </a:solidFill>
                <a:effectLst/>
                <a:ea typeface="Times New Roman" panose="02020603050405020304" pitchFamily="18" charset="0"/>
                <a:cs typeface="Times New Roman" panose="02020603050405020304" pitchFamily="18" charset="0"/>
              </a:rPr>
              <a:t>World Business Council for Sustainable Development (WBCSD) </a:t>
            </a:r>
          </a:p>
          <a:p>
            <a:endParaRPr lang="en-IE" sz="2000" dirty="0">
              <a:solidFill>
                <a:srgbClr val="333333"/>
              </a:solidFill>
              <a:ea typeface="Times New Roman" panose="02020603050405020304" pitchFamily="18" charset="0"/>
              <a:cs typeface="Times New Roman" panose="02020603050405020304" pitchFamily="18" charset="0"/>
            </a:endParaRPr>
          </a:p>
          <a:p>
            <a:r>
              <a:rPr lang="en-IE" sz="2000" dirty="0">
                <a:solidFill>
                  <a:srgbClr val="333333"/>
                </a:solidFill>
                <a:effectLst/>
                <a:ea typeface="Times New Roman" panose="02020603050405020304" pitchFamily="18" charset="0"/>
                <a:cs typeface="Times New Roman" panose="02020603050405020304" pitchFamily="18" charset="0"/>
              </a:rPr>
              <a:t>Meer dan </a:t>
            </a:r>
            <a:r>
              <a:rPr lang="en-IE" sz="2800" b="1" dirty="0">
                <a:solidFill>
                  <a:srgbClr val="E78631"/>
                </a:solidFill>
                <a:effectLst/>
                <a:ea typeface="Times New Roman" panose="02020603050405020304" pitchFamily="18" charset="0"/>
                <a:cs typeface="Times New Roman" panose="02020603050405020304" pitchFamily="18" charset="0"/>
              </a:rPr>
              <a:t>twee derde </a:t>
            </a:r>
            <a:r>
              <a:rPr lang="en-IE" sz="2000" dirty="0">
                <a:solidFill>
                  <a:srgbClr val="333333"/>
                </a:solidFill>
                <a:effectLst/>
                <a:ea typeface="Times New Roman" panose="02020603050405020304" pitchFamily="18" charset="0"/>
                <a:cs typeface="Times New Roman" panose="02020603050405020304" pitchFamily="18" charset="0"/>
              </a:rPr>
              <a:t>van de studenten </a:t>
            </a:r>
            <a:r>
              <a:rPr lang="en-IE" sz="2800" b="1" dirty="0">
                <a:solidFill>
                  <a:srgbClr val="E78631"/>
                </a:solidFill>
                <a:cs typeface="Times New Roman" panose="02020603050405020304" pitchFamily="18" charset="0"/>
              </a:rPr>
              <a:t>(68%) </a:t>
            </a:r>
            <a:r>
              <a:rPr lang="en-IE" sz="2000" dirty="0">
                <a:solidFill>
                  <a:srgbClr val="333333"/>
                </a:solidFill>
                <a:effectLst/>
                <a:ea typeface="Times New Roman" panose="02020603050405020304" pitchFamily="18" charset="0"/>
                <a:cs typeface="Times New Roman" panose="02020603050405020304" pitchFamily="18" charset="0"/>
              </a:rPr>
              <a:t>in een wereldwijd onderzoek </a:t>
            </a:r>
            <a:r>
              <a:rPr lang="en-IE" sz="2000" b="1" dirty="0">
                <a:solidFill>
                  <a:srgbClr val="333333"/>
                </a:solidFill>
                <a:effectLst/>
                <a:ea typeface="Times New Roman" panose="02020603050405020304" pitchFamily="18" charset="0"/>
                <a:cs typeface="Times New Roman" panose="02020603050405020304" pitchFamily="18" charset="0"/>
              </a:rPr>
              <a:t>was het er niet mee eens dat salaris belangrijker is dan de sociale en milieureputatie van een bedrijf </a:t>
            </a:r>
            <a:r>
              <a:rPr lang="en-IE" sz="2000" dirty="0">
                <a:solidFill>
                  <a:srgbClr val="333333"/>
                </a:solidFill>
                <a:effectLst/>
                <a:ea typeface="Times New Roman" panose="02020603050405020304" pitchFamily="18" charset="0"/>
                <a:cs typeface="Times New Roman" panose="02020603050405020304" pitchFamily="18" charset="0"/>
              </a:rPr>
              <a:t>bij de beslissing voor welk bedrijf te gaan werken." </a:t>
            </a:r>
            <a:r>
              <a:rPr lang="en-IE" sz="1400" i="1" dirty="0">
                <a:solidFill>
                  <a:srgbClr val="333333"/>
                </a:solidFill>
                <a:cs typeface="Times New Roman" panose="02020603050405020304" pitchFamily="18" charset="0"/>
              </a:rPr>
              <a:t>door GlobeScan in 2003 </a:t>
            </a:r>
          </a:p>
          <a:p>
            <a:endParaRPr lang="en-IE" sz="2000" dirty="0">
              <a:solidFill>
                <a:srgbClr val="333333"/>
              </a:solidFill>
              <a:effectLst/>
              <a:ea typeface="Times New Roman" panose="02020603050405020304" pitchFamily="18" charset="0"/>
              <a:cs typeface="Times New Roman" panose="02020603050405020304" pitchFamily="18" charset="0"/>
            </a:endParaRPr>
          </a:p>
          <a:p>
            <a:r>
              <a:rPr lang="en-IE" sz="2000" dirty="0">
                <a:solidFill>
                  <a:srgbClr val="333333"/>
                </a:solidFill>
                <a:ea typeface="Times New Roman" panose="02020603050405020304" pitchFamily="18" charset="0"/>
                <a:cs typeface="Times New Roman" panose="02020603050405020304" pitchFamily="18" charset="0"/>
              </a:rPr>
              <a:t>In het </a:t>
            </a:r>
            <a:r>
              <a:rPr lang="en-IE" sz="2000" dirty="0">
                <a:solidFill>
                  <a:srgbClr val="333333"/>
                </a:solidFill>
                <a:effectLst/>
                <a:ea typeface="Times New Roman" panose="02020603050405020304" pitchFamily="18" charset="0"/>
                <a:cs typeface="Times New Roman" panose="02020603050405020304" pitchFamily="18" charset="0"/>
              </a:rPr>
              <a:t>Verenigd Koninkrijk houdt </a:t>
            </a:r>
            <a:r>
              <a:rPr lang="en-IE" sz="2800" b="1" dirty="0">
                <a:solidFill>
                  <a:srgbClr val="D0756E"/>
                </a:solidFill>
                <a:cs typeface="Times New Roman" panose="02020603050405020304" pitchFamily="18" charset="0"/>
              </a:rPr>
              <a:t>75% </a:t>
            </a:r>
            <a:r>
              <a:rPr lang="en-IE" sz="2000" dirty="0">
                <a:solidFill>
                  <a:srgbClr val="333333"/>
                </a:solidFill>
                <a:effectLst/>
                <a:ea typeface="Times New Roman" panose="02020603050405020304" pitchFamily="18" charset="0"/>
                <a:cs typeface="Times New Roman" panose="02020603050405020304" pitchFamily="18" charset="0"/>
              </a:rPr>
              <a:t>van de professionals rekening met </a:t>
            </a:r>
            <a:r>
              <a:rPr lang="en-IE" sz="2000" b="1" dirty="0">
                <a:solidFill>
                  <a:srgbClr val="333333"/>
                </a:solidFill>
                <a:effectLst/>
                <a:ea typeface="Times New Roman" panose="02020603050405020304" pitchFamily="18" charset="0"/>
                <a:cs typeface="Times New Roman" panose="02020603050405020304" pitchFamily="18" charset="0"/>
              </a:rPr>
              <a:t>sociale of ethische overwegingen </a:t>
            </a:r>
            <a:r>
              <a:rPr lang="en-IE" sz="2000" dirty="0">
                <a:solidFill>
                  <a:srgbClr val="333333"/>
                </a:solidFill>
                <a:effectLst/>
                <a:ea typeface="Times New Roman" panose="02020603050405020304" pitchFamily="18" charset="0"/>
                <a:cs typeface="Times New Roman" panose="02020603050405020304" pitchFamily="18" charset="0"/>
              </a:rPr>
              <a:t>wanneer ze van baan veranderen, en </a:t>
            </a:r>
            <a:r>
              <a:rPr lang="en-IE" sz="2800" b="1" dirty="0">
                <a:solidFill>
                  <a:srgbClr val="027354"/>
                </a:solidFill>
                <a:cs typeface="Times New Roman" panose="02020603050405020304" pitchFamily="18" charset="0"/>
              </a:rPr>
              <a:t>meer dan de helft </a:t>
            </a:r>
            <a:r>
              <a:rPr lang="en-IE" sz="2000" dirty="0">
                <a:solidFill>
                  <a:srgbClr val="333333"/>
                </a:solidFill>
                <a:effectLst/>
                <a:ea typeface="Times New Roman" panose="02020603050405020304" pitchFamily="18" charset="0"/>
                <a:cs typeface="Times New Roman" panose="02020603050405020304" pitchFamily="18" charset="0"/>
              </a:rPr>
              <a:t>van de afgestudeerden wil </a:t>
            </a:r>
            <a:r>
              <a:rPr lang="en-IE" sz="2000" b="1" dirty="0">
                <a:solidFill>
                  <a:srgbClr val="333333"/>
                </a:solidFill>
                <a:effectLst/>
                <a:ea typeface="Times New Roman" panose="02020603050405020304" pitchFamily="18" charset="0"/>
                <a:cs typeface="Times New Roman" panose="02020603050405020304" pitchFamily="18" charset="0"/>
              </a:rPr>
              <a:t>niet werken voor bedrijven die ze onethisch vinden.  </a:t>
            </a:r>
            <a:endParaRPr lang="en-IE" sz="2000" b="1" dirty="0"/>
          </a:p>
        </p:txBody>
      </p:sp>
    </p:spTree>
    <p:extLst>
      <p:ext uri="{BB962C8B-B14F-4D97-AF65-F5344CB8AC3E}">
        <p14:creationId xmlns:p14="http://schemas.microsoft.com/office/powerpoint/2010/main" val="250302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BC2BF"/>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B67903-77D1-CBE2-4A9E-A94AA297A138}"/>
              </a:ext>
            </a:extLst>
          </p:cNvPr>
          <p:cNvSpPr>
            <a:spLocks noGrp="1"/>
          </p:cNvSpPr>
          <p:nvPr>
            <p:ph type="body" sz="quarter" idx="13"/>
          </p:nvPr>
        </p:nvSpPr>
        <p:spPr>
          <a:xfrm>
            <a:off x="457041" y="272359"/>
            <a:ext cx="4553109" cy="6461816"/>
          </a:xfrm>
          <a:solidFill>
            <a:srgbClr val="027354"/>
          </a:solidFill>
        </p:spPr>
        <p:txBody>
          <a:bodyPr>
            <a:normAutofit fontScale="55000" lnSpcReduction="20000"/>
          </a:bodyPr>
          <a:lstStyle/>
          <a:p>
            <a:pPr algn="ctr">
              <a:lnSpc>
                <a:spcPct val="120000"/>
              </a:lnSpc>
            </a:pPr>
            <a:r>
              <a:rPr lang="en-GB" sz="4500" i="0" dirty="0">
                <a:effectLst/>
              </a:rPr>
              <a:t>De productiviteit en het behoud van werknemers verbeteren</a:t>
            </a:r>
          </a:p>
          <a:p>
            <a:pPr>
              <a:lnSpc>
                <a:spcPct val="120000"/>
              </a:lnSpc>
            </a:pPr>
            <a:endParaRPr lang="en-GB" b="0" dirty="0"/>
          </a:p>
          <a:p>
            <a:pPr>
              <a:lnSpc>
                <a:spcPct val="120000"/>
              </a:lnSpc>
            </a:pPr>
            <a:r>
              <a:rPr lang="en-GB" b="0" i="0" dirty="0">
                <a:effectLst/>
              </a:rPr>
              <a:t>HR-praktijken en intern CSR kunnen elkaar aanvullen en duurzame menselijke capaciteiten zoals arbeidsproductiviteit en personeelsbehoud positief beïnvloeden. Dit kan worden gedaan door te voldoen aan de verwachtingen van werknemers, de rechtvaardigheid en het doel van het bedrijf te verbeteren, de beloning van werknemers te verhogen en de veiligheid op het werk en de groei van werknemers te waarborgen. </a:t>
            </a:r>
          </a:p>
          <a:p>
            <a:pPr>
              <a:lnSpc>
                <a:spcPct val="120000"/>
              </a:lnSpc>
            </a:pPr>
            <a:endParaRPr lang="en-GB" b="0" dirty="0"/>
          </a:p>
          <a:p>
            <a:pPr>
              <a:lnSpc>
                <a:spcPct val="120000"/>
              </a:lnSpc>
            </a:pPr>
            <a:r>
              <a:rPr lang="en-IE" b="0" i="0" dirty="0">
                <a:effectLst/>
              </a:rPr>
              <a:t>(</a:t>
            </a:r>
            <a:r>
              <a:rPr lang="en-IE" b="0" i="0" u="none" strike="noStrike" dirty="0">
                <a:effectLst/>
                <a:hlinkClick r:id="rId2">
                  <a:extLst>
                    <a:ext uri="{A12FA001-AC4F-418D-AE19-62706E023703}">
                      <ahyp:hlinkClr xmlns:ahyp="http://schemas.microsoft.com/office/drawing/2018/hyperlinkcolor" val="tx"/>
                    </a:ext>
                  </a:extLst>
                </a:hlinkClick>
              </a:rPr>
              <a:t>Greenwood, 2002</a:t>
            </a:r>
            <a:r>
              <a:rPr lang="en-IE" b="0" i="0" dirty="0">
                <a:effectLst/>
              </a:rPr>
              <a:t>; </a:t>
            </a:r>
            <a:r>
              <a:rPr lang="en-IE" b="0" i="0" u="none" strike="noStrike" dirty="0">
                <a:effectLst/>
                <a:hlinkClick r:id="rId3">
                  <a:extLst>
                    <a:ext uri="{A12FA001-AC4F-418D-AE19-62706E023703}">
                      <ahyp:hlinkClr xmlns:ahyp="http://schemas.microsoft.com/office/drawing/2018/hyperlinkcolor" val="tx"/>
                    </a:ext>
                  </a:extLst>
                </a:hlinkClick>
              </a:rPr>
              <a:t>Crane et al., 2019</a:t>
            </a:r>
            <a:r>
              <a:rPr lang="en-IE" b="0" i="0" dirty="0">
                <a:effectLst/>
              </a:rPr>
              <a:t>).</a:t>
            </a:r>
            <a:endParaRPr lang="en-IE" dirty="0"/>
          </a:p>
          <a:p>
            <a:pPr>
              <a:lnSpc>
                <a:spcPct val="120000"/>
              </a:lnSpc>
            </a:pPr>
            <a:endParaRPr lang="en-IE" dirty="0"/>
          </a:p>
        </p:txBody>
      </p:sp>
      <p:sp>
        <p:nvSpPr>
          <p:cNvPr id="8" name="Text Placeholder 4">
            <a:extLst>
              <a:ext uri="{FF2B5EF4-FFF2-40B4-BE49-F238E27FC236}">
                <a16:creationId xmlns:a16="http://schemas.microsoft.com/office/drawing/2014/main" id="{60E40BC4-55EA-734B-0165-EC2CBFFDEA98}"/>
              </a:ext>
            </a:extLst>
          </p:cNvPr>
          <p:cNvSpPr txBox="1">
            <a:spLocks/>
          </p:cNvSpPr>
          <p:nvPr/>
        </p:nvSpPr>
        <p:spPr>
          <a:xfrm>
            <a:off x="6238876" y="241851"/>
            <a:ext cx="5343524" cy="6461816"/>
          </a:xfrm>
          <a:prstGeom prst="rect">
            <a:avLst/>
          </a:prstGeom>
          <a:solidFill>
            <a:srgbClr val="EBC2BF"/>
          </a:solidFill>
        </p:spPr>
        <p:txBody>
          <a:bodyPr vert="horz" lIns="91440" tIns="45720" rIns="91440" bIns="45720" rtlCol="0">
            <a:normAutofit/>
          </a:bodyPr>
          <a:lstStyle>
            <a:lvl1pPr marL="0" indent="0" algn="l" defTabSz="914400" rtl="0" eaLnBrk="1" latinLnBrk="0" hangingPunct="1">
              <a:lnSpc>
                <a:spcPct val="100000"/>
              </a:lnSpc>
              <a:spcBef>
                <a:spcPts val="0"/>
              </a:spcBef>
              <a:buFont typeface="Arial"/>
              <a:buNone/>
              <a:defRPr lang="en-US" sz="3600" b="1"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2800" dirty="0">
                <a:solidFill>
                  <a:srgbClr val="262626"/>
                </a:solidFill>
              </a:rPr>
              <a:t>Positieve houding en gedrag van werknemers bevorderen</a:t>
            </a:r>
          </a:p>
          <a:p>
            <a:endParaRPr lang="en-IE" sz="2400" b="0" dirty="0">
              <a:solidFill>
                <a:srgbClr val="262626"/>
              </a:solidFill>
            </a:endParaRPr>
          </a:p>
          <a:p>
            <a:r>
              <a:rPr lang="en-IE" sz="2400" b="0" dirty="0">
                <a:solidFill>
                  <a:srgbClr val="262626"/>
                </a:solidFill>
              </a:rPr>
              <a:t>Positieve attitudes en </a:t>
            </a:r>
            <a:r>
              <a:rPr lang="en-IE" sz="2400" b="0" dirty="0" err="1">
                <a:solidFill>
                  <a:srgbClr val="262626"/>
                </a:solidFill>
              </a:rPr>
              <a:t>gedragingen </a:t>
            </a:r>
            <a:r>
              <a:rPr lang="en-IE" sz="2400" b="0" dirty="0">
                <a:solidFill>
                  <a:srgbClr val="262626"/>
                </a:solidFill>
              </a:rPr>
              <a:t>van werknemers bevorderen. Bedrijfsprestige en een hoger gevoel van eigenwaarde zijn positief gerelateerd aan werktevredenheid, loyaliteit, werkbetrokkenheid en hogere productiviteit van werknemers. </a:t>
            </a:r>
          </a:p>
          <a:p>
            <a:endParaRPr lang="en-IE" sz="2400" b="0" i="0" dirty="0">
              <a:solidFill>
                <a:srgbClr val="262626"/>
              </a:solidFill>
              <a:effectLst/>
            </a:endParaRPr>
          </a:p>
          <a:p>
            <a:r>
              <a:rPr lang="da-DK" sz="2400" b="0" i="0" dirty="0">
                <a:solidFill>
                  <a:srgbClr val="262626"/>
                </a:solidFill>
                <a:effectLst/>
              </a:rPr>
              <a:t>(</a:t>
            </a:r>
            <a:r>
              <a:rPr lang="da-DK" sz="2400" b="0" i="0" u="none" strike="noStrike" dirty="0">
                <a:solidFill>
                  <a:srgbClr val="262626"/>
                </a:solidFill>
                <a:effectLst/>
                <a:hlinkClick r:id="rId4">
                  <a:extLst>
                    <a:ext uri="{A12FA001-AC4F-418D-AE19-62706E023703}">
                      <ahyp:hlinkClr xmlns:ahyp="http://schemas.microsoft.com/office/drawing/2018/hyperlinkcolor" val="tx"/>
                    </a:ext>
                  </a:extLst>
                </a:hlinkClick>
              </a:rPr>
              <a:t>Zhu et al., 2014</a:t>
            </a:r>
            <a:r>
              <a:rPr lang="da-DK" sz="2400" b="0" i="0" dirty="0">
                <a:solidFill>
                  <a:srgbClr val="262626"/>
                </a:solidFill>
                <a:effectLst/>
              </a:rPr>
              <a:t>; </a:t>
            </a:r>
            <a:r>
              <a:rPr lang="da-DK" sz="2400" b="0" i="0" u="none" strike="noStrike" dirty="0">
                <a:solidFill>
                  <a:srgbClr val="262626"/>
                </a:solidFill>
                <a:effectLst/>
                <a:hlinkClick r:id="rId5">
                  <a:extLst>
                    <a:ext uri="{A12FA001-AC4F-418D-AE19-62706E023703}">
                      <ahyp:hlinkClr xmlns:ahyp="http://schemas.microsoft.com/office/drawing/2018/hyperlinkcolor" val="tx"/>
                    </a:ext>
                  </a:extLst>
                </a:hlinkClick>
              </a:rPr>
              <a:t>Deng et al., 2020</a:t>
            </a:r>
            <a:r>
              <a:rPr lang="da-DK" sz="2400" b="0" i="0" dirty="0">
                <a:solidFill>
                  <a:srgbClr val="262626"/>
                </a:solidFill>
                <a:effectLst/>
              </a:rPr>
              <a:t>).</a:t>
            </a:r>
          </a:p>
          <a:p>
            <a:endParaRPr lang="da-DK" sz="2400" b="0" dirty="0">
              <a:solidFill>
                <a:srgbClr val="262626"/>
              </a:solidFill>
            </a:endParaRPr>
          </a:p>
          <a:p>
            <a:pPr>
              <a:lnSpc>
                <a:spcPct val="120000"/>
              </a:lnSpc>
            </a:pPr>
            <a:endParaRPr lang="en-IE" sz="2400" b="0" dirty="0">
              <a:solidFill>
                <a:srgbClr val="262626"/>
              </a:solidFill>
            </a:endParaRPr>
          </a:p>
        </p:txBody>
      </p:sp>
    </p:spTree>
    <p:extLst>
      <p:ext uri="{BB962C8B-B14F-4D97-AF65-F5344CB8AC3E}">
        <p14:creationId xmlns:p14="http://schemas.microsoft.com/office/powerpoint/2010/main" val="7625243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405392" y="2938154"/>
            <a:ext cx="3913889" cy="3727422"/>
          </a:xfrm>
          <a:solidFill>
            <a:srgbClr val="EBC2BF"/>
          </a:solidFill>
        </p:spPr>
        <p:txBody>
          <a:bodyPr/>
          <a:lstStyle/>
          <a:p>
            <a:pPr marL="65067" marR="57582" algn="l">
              <a:lnSpc>
                <a:spcPct val="95900"/>
              </a:lnSpc>
              <a:spcBef>
                <a:spcPts val="91"/>
              </a:spcBef>
            </a:pPr>
            <a:r>
              <a:rPr lang="en-GB" sz="1600" b="1" dirty="0">
                <a:solidFill>
                  <a:srgbClr val="262626"/>
                </a:solidFill>
                <a:cs typeface="Arial"/>
              </a:rPr>
              <a:t>Het Oostenrijkse </a:t>
            </a:r>
            <a:r>
              <a:rPr lang="en-GB" sz="1600" dirty="0">
                <a:solidFill>
                  <a:srgbClr val="262626"/>
                </a:solidFill>
                <a:cs typeface="Arial"/>
              </a:rPr>
              <a:t>adviesbureau voor milieu- en sociale wetenschappen </a:t>
            </a:r>
            <a:r>
              <a:rPr lang="en-GB" sz="1600" b="1" dirty="0">
                <a:solidFill>
                  <a:srgbClr val="262626"/>
                </a:solidFill>
                <a:cs typeface="Arial"/>
              </a:rPr>
              <a:t>"</a:t>
            </a:r>
            <a:r>
              <a:rPr lang="en-GB" sz="1600" b="1" dirty="0">
                <a:solidFill>
                  <a:srgbClr val="262626"/>
                </a:solidFill>
                <a:cs typeface="Arial"/>
                <a:hlinkClick r:id="rId2">
                  <a:extLst>
                    <a:ext uri="{A12FA001-AC4F-418D-AE19-62706E023703}">
                      <ahyp:hlinkClr xmlns:ahyp="http://schemas.microsoft.com/office/drawing/2018/hyperlinkcolor" val="tx"/>
                    </a:ext>
                  </a:extLst>
                </a:hlinkClick>
              </a:rPr>
              <a:t>Denkstatt GmbH</a:t>
            </a:r>
            <a:r>
              <a:rPr lang="en-GB" sz="1600" b="1" dirty="0">
                <a:solidFill>
                  <a:srgbClr val="262626"/>
                </a:solidFill>
                <a:cs typeface="Arial"/>
              </a:rPr>
              <a:t>" </a:t>
            </a:r>
            <a:r>
              <a:rPr lang="en-GB" sz="1600" b="1" spc="-23" dirty="0">
                <a:solidFill>
                  <a:srgbClr val="262626"/>
                </a:solidFill>
                <a:cs typeface="Arial"/>
              </a:rPr>
              <a:t>houdt zijn werknemers gezond; </a:t>
            </a:r>
            <a:r>
              <a:rPr lang="en-GB" sz="1600" spc="-23" dirty="0">
                <a:solidFill>
                  <a:srgbClr val="262626"/>
                </a:solidFill>
                <a:cs typeface="Arial"/>
              </a:rPr>
              <a:t>het voorziet zijn werknemers gratis van fruit en melk. Werknemers worden tijdens werktijd betaald om voor iedereen een gezonde lunchmaaltijd te koken. </a:t>
            </a:r>
            <a:r>
              <a:rPr lang="en-GB" sz="1600" b="1" spc="-23" dirty="0">
                <a:solidFill>
                  <a:srgbClr val="262626"/>
                </a:solidFill>
                <a:cs typeface="Arial"/>
              </a:rPr>
              <a:t>Gezondheid, veiligheid en welzijn verhogen; </a:t>
            </a:r>
            <a:r>
              <a:rPr lang="en-GB" sz="1600" spc="-23" dirty="0">
                <a:solidFill>
                  <a:srgbClr val="262626"/>
                </a:solidFill>
                <a:cs typeface="Arial"/>
              </a:rPr>
              <a:t>het bedrijf biedt een powernap aan (een korte recreatieve slaap van 20 minuten) als werknemers daar behoefte aan hebben. De werkruimtes hebben veel planten en een huiselijke, aangename sfeer. </a:t>
            </a: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09944" y="2965173"/>
            <a:ext cx="3534642" cy="3700403"/>
          </a:xfrm>
          <a:solidFill>
            <a:srgbClr val="EBC2BF"/>
          </a:solidFill>
        </p:spPr>
        <p:txBody>
          <a:bodyPr/>
          <a:lstStyle/>
          <a:p>
            <a:pPr marL="65067" marR="57582" algn="l">
              <a:lnSpc>
                <a:spcPct val="95900"/>
              </a:lnSpc>
            </a:pPr>
            <a:r>
              <a:rPr lang="en-GB" sz="1600" dirty="0">
                <a:solidFill>
                  <a:srgbClr val="262626"/>
                </a:solidFill>
                <a:cs typeface="Arial"/>
              </a:rPr>
              <a:t>Protu AS is een micro IT-onderneming in Noorwegen. </a:t>
            </a:r>
            <a:r>
              <a:rPr lang="en-GB" sz="1600" b="1" dirty="0">
                <a:solidFill>
                  <a:srgbClr val="262626"/>
                </a:solidFill>
                <a:cs typeface="Arial"/>
              </a:rPr>
              <a:t>Verhoogde motivatie en moreel door waardevolle werknemers te behouden; </a:t>
            </a:r>
            <a:r>
              <a:rPr lang="en-GB" sz="1600" dirty="0">
                <a:solidFill>
                  <a:srgbClr val="262626"/>
                </a:solidFill>
                <a:cs typeface="Arial"/>
              </a:rPr>
              <a:t>door alle werknemers een volledig bruikbaar thuiskantoor te bieden voor balans tussen werk en privé en flexibiliteit. Het bedrijf telt niet hoeveel dagen werknemers thuis moeten werken of thuis moeten blijven als er persoonlijke omstandigheden zijn, bijvoorbeeld als ze een familiedag nodig hebben, een persoonlijke ziekte of ziekte van de kinderen hebben.</a:t>
            </a:r>
          </a:p>
          <a:p>
            <a:endParaRPr lang="en-IE" sz="2800" b="1" dirty="0">
              <a:solidFill>
                <a:srgbClr val="262626"/>
              </a:solidFill>
            </a:endParaRPr>
          </a:p>
        </p:txBody>
      </p:sp>
      <p:sp>
        <p:nvSpPr>
          <p:cNvPr id="14" name="Text Placeholder 1">
            <a:extLst>
              <a:ext uri="{FF2B5EF4-FFF2-40B4-BE49-F238E27FC236}">
                <a16:creationId xmlns:a16="http://schemas.microsoft.com/office/drawing/2014/main" id="{0EB95AF0-EDAF-0799-E177-BF0EF582D7E6}"/>
              </a:ext>
            </a:extLst>
          </p:cNvPr>
          <p:cNvSpPr txBox="1">
            <a:spLocks/>
          </p:cNvSpPr>
          <p:nvPr/>
        </p:nvSpPr>
        <p:spPr>
          <a:xfrm>
            <a:off x="609999" y="180244"/>
            <a:ext cx="11165099" cy="844269"/>
          </a:xfrm>
          <a:prstGeom prst="rect">
            <a:avLst/>
          </a:prstGeom>
          <a:solidFill>
            <a:srgbClr val="EBC2BF"/>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2400" b="1" dirty="0">
                <a:solidFill>
                  <a:srgbClr val="262626"/>
                </a:solidFill>
              </a:rPr>
              <a:t>Europese voorbeelden van integratie van CSR en HR </a:t>
            </a:r>
          </a:p>
          <a:p>
            <a:pPr marL="0" indent="0" algn="ctr">
              <a:lnSpc>
                <a:spcPct val="100000"/>
              </a:lnSpc>
              <a:spcBef>
                <a:spcPts val="0"/>
              </a:spcBef>
              <a:buNone/>
            </a:pPr>
            <a:r>
              <a:rPr lang="en-IE" sz="2400" b="1" dirty="0">
                <a:solidFill>
                  <a:srgbClr val="262626"/>
                </a:solidFill>
              </a:rPr>
              <a:t>Voordelen voor MKB en werknemers </a:t>
            </a:r>
          </a:p>
        </p:txBody>
      </p:sp>
      <p:pic>
        <p:nvPicPr>
          <p:cNvPr id="2052" name="Picture 4" descr="upload.wikimedia.org/wikipedia/commons/thumb/4/...">
            <a:extLst>
              <a:ext uri="{FF2B5EF4-FFF2-40B4-BE49-F238E27FC236}">
                <a16:creationId xmlns:a16="http://schemas.microsoft.com/office/drawing/2014/main" id="{C370086D-2E8F-A1A6-FC74-D681DB9D09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7053" y="1024513"/>
            <a:ext cx="2277998" cy="1518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10B2884B-1497-F66E-0326-2872968989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13713" y="1024473"/>
            <a:ext cx="2573915" cy="1544349"/>
          </a:xfrm>
          <a:prstGeom prst="rect">
            <a:avLst/>
          </a:prstGeom>
        </p:spPr>
      </p:pic>
      <p:pic>
        <p:nvPicPr>
          <p:cNvPr id="2058" name="Picture 10" descr="upload.wikimedia.org/wikipedia/commons/thumb/d/...">
            <a:extLst>
              <a:ext uri="{FF2B5EF4-FFF2-40B4-BE49-F238E27FC236}">
                <a16:creationId xmlns:a16="http://schemas.microsoft.com/office/drawing/2014/main" id="{9B36E51F-0607-650E-C04E-5A916E7C1F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07982" y="1024473"/>
            <a:ext cx="2166965" cy="157443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4D5E9E83-5B81-ADC0-DD52-23D847329DE6}"/>
              </a:ext>
            </a:extLst>
          </p:cNvPr>
          <p:cNvSpPr txBox="1"/>
          <p:nvPr/>
        </p:nvSpPr>
        <p:spPr>
          <a:xfrm>
            <a:off x="414742" y="2568822"/>
            <a:ext cx="3904539"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Adviesbureau, Oostenrijk</a:t>
            </a:r>
          </a:p>
        </p:txBody>
      </p:sp>
      <p:sp>
        <p:nvSpPr>
          <p:cNvPr id="20" name="TextBox 19">
            <a:extLst>
              <a:ext uri="{FF2B5EF4-FFF2-40B4-BE49-F238E27FC236}">
                <a16:creationId xmlns:a16="http://schemas.microsoft.com/office/drawing/2014/main" id="{EBF3F22A-5EA9-A647-06F0-6E7A48152000}"/>
              </a:ext>
            </a:extLst>
          </p:cNvPr>
          <p:cNvSpPr txBox="1"/>
          <p:nvPr/>
        </p:nvSpPr>
        <p:spPr>
          <a:xfrm>
            <a:off x="4506915" y="2568822"/>
            <a:ext cx="3446462"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Biologische producent, Duitsland</a:t>
            </a:r>
          </a:p>
        </p:txBody>
      </p:sp>
      <p:sp>
        <p:nvSpPr>
          <p:cNvPr id="21" name="TextBox 20">
            <a:extLst>
              <a:ext uri="{FF2B5EF4-FFF2-40B4-BE49-F238E27FC236}">
                <a16:creationId xmlns:a16="http://schemas.microsoft.com/office/drawing/2014/main" id="{FFD4620A-2FA7-AB84-F013-C1E8D695FD40}"/>
              </a:ext>
            </a:extLst>
          </p:cNvPr>
          <p:cNvSpPr txBox="1"/>
          <p:nvPr/>
        </p:nvSpPr>
        <p:spPr>
          <a:xfrm>
            <a:off x="8309944" y="2588953"/>
            <a:ext cx="3534643"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IT-bedrijf, Noorwegen</a:t>
            </a:r>
          </a:p>
        </p:txBody>
      </p:sp>
      <p:sp>
        <p:nvSpPr>
          <p:cNvPr id="22" name="Flowchart: Connector 21">
            <a:extLst>
              <a:ext uri="{FF2B5EF4-FFF2-40B4-BE49-F238E27FC236}">
                <a16:creationId xmlns:a16="http://schemas.microsoft.com/office/drawing/2014/main" id="{D231B469-BA66-289C-D299-1CF2E11C9D41}"/>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hlinkClick r:id="rId6"/>
              </a:rPr>
              <a:t>Casestudies</a:t>
            </a:r>
            <a:endParaRPr lang="en-IE" sz="2800" b="1" dirty="0">
              <a:solidFill>
                <a:srgbClr val="262626"/>
              </a:solidFill>
            </a:endParaRPr>
          </a:p>
        </p:txBody>
      </p:sp>
      <p:sp>
        <p:nvSpPr>
          <p:cNvPr id="8" name="Text Placeholder 7">
            <a:extLst>
              <a:ext uri="{FF2B5EF4-FFF2-40B4-BE49-F238E27FC236}">
                <a16:creationId xmlns:a16="http://schemas.microsoft.com/office/drawing/2014/main" id="{C2B4C954-DA16-7EEA-AB13-1BCEA550B143}"/>
              </a:ext>
            </a:extLst>
          </p:cNvPr>
          <p:cNvSpPr>
            <a:spLocks noGrp="1"/>
          </p:cNvSpPr>
          <p:nvPr>
            <p:ph type="body" sz="quarter" idx="27"/>
          </p:nvPr>
        </p:nvSpPr>
        <p:spPr>
          <a:xfrm>
            <a:off x="4506915" y="2950334"/>
            <a:ext cx="3446462" cy="3727422"/>
          </a:xfrm>
          <a:solidFill>
            <a:srgbClr val="EBC2BF"/>
          </a:solidFill>
        </p:spPr>
        <p:txBody>
          <a:bodyPr/>
          <a:lstStyle/>
          <a:p>
            <a:r>
              <a:rPr lang="en-GB" sz="1600" dirty="0">
                <a:solidFill>
                  <a:srgbClr val="262626"/>
                </a:solidFill>
                <a:cs typeface="Arial"/>
              </a:rPr>
              <a:t>Het Duitse bedrijf </a:t>
            </a:r>
            <a:r>
              <a:rPr lang="en-US" sz="1600" dirty="0">
                <a:solidFill>
                  <a:srgbClr val="262626"/>
                </a:solidFill>
                <a:cs typeface="Arial"/>
                <a:hlinkClick r:id="rId7">
                  <a:extLst>
                    <a:ext uri="{A12FA001-AC4F-418D-AE19-62706E023703}">
                      <ahyp:hlinkClr xmlns:ahyp="http://schemas.microsoft.com/office/drawing/2018/hyperlinkcolor" val="tx"/>
                    </a:ext>
                  </a:extLst>
                </a:hlinkClick>
              </a:rPr>
              <a:t>Neumarkter Lammsbräu is </a:t>
            </a:r>
            <a:r>
              <a:rPr lang="en-US" sz="1600" dirty="0">
                <a:solidFill>
                  <a:srgbClr val="262626"/>
                </a:solidFill>
                <a:cs typeface="Arial"/>
              </a:rPr>
              <a:t>een producent van biologische dranken die de betrokkenheid en productiviteit verhoogt; </a:t>
            </a:r>
            <a:r>
              <a:rPr lang="en-US" sz="1600" dirty="0">
                <a:solidFill>
                  <a:srgbClr val="262626"/>
                </a:solidFill>
                <a:cs typeface="Arial"/>
                <a:sym typeface="Helvetica Light"/>
              </a:rPr>
              <a:t>het biedt verschillende </a:t>
            </a:r>
            <a:r>
              <a:rPr lang="en-US" sz="1600" dirty="0">
                <a:solidFill>
                  <a:srgbClr val="262626"/>
                </a:solidFill>
                <a:cs typeface="Arial"/>
                <a:sym typeface="Helvetica Light"/>
                <a:hlinkClick r:id="rId8">
                  <a:extLst>
                    <a:ext uri="{A12FA001-AC4F-418D-AE19-62706E023703}">
                      <ahyp:hlinkClr xmlns:ahyp="http://schemas.microsoft.com/office/drawing/2018/hyperlinkcolor" val="tx"/>
                    </a:ext>
                  </a:extLst>
                </a:hlinkClick>
              </a:rPr>
              <a:t>werkmodellen </a:t>
            </a:r>
            <a:r>
              <a:rPr lang="en-US" sz="1600" dirty="0">
                <a:solidFill>
                  <a:srgbClr val="262626"/>
                </a:solidFill>
                <a:cs typeface="Arial"/>
                <a:sym typeface="Helvetica Light"/>
              </a:rPr>
              <a:t>om rekening te houden met de individuele leefsituatie van werknemers. Naast flextime en flexibele werktijden is er een optie voor mobiel werken. Werknemers zijn vrij om zelf hun overeengekomen wekelijkse werktijden te bepalen... Bekijk de </a:t>
            </a:r>
            <a:r>
              <a:rPr lang="en-US" sz="1600" dirty="0">
                <a:solidFill>
                  <a:srgbClr val="262626"/>
                </a:solidFill>
                <a:cs typeface="Arial"/>
                <a:sym typeface="Helvetica Light"/>
                <a:hlinkClick r:id="rId6"/>
              </a:rPr>
              <a:t>volledige casestudy hier</a:t>
            </a:r>
            <a:r>
              <a:rPr lang="en-US" sz="1600" dirty="0">
                <a:solidFill>
                  <a:srgbClr val="262626"/>
                </a:solidFill>
                <a:cs typeface="Arial"/>
                <a:sym typeface="Helvetica Light"/>
              </a:rPr>
              <a:t>. </a:t>
            </a:r>
          </a:p>
          <a:p>
            <a:endParaRPr lang="en-IE" sz="1600" dirty="0"/>
          </a:p>
        </p:txBody>
      </p:sp>
    </p:spTree>
    <p:extLst>
      <p:ext uri="{BB962C8B-B14F-4D97-AF65-F5344CB8AC3E}">
        <p14:creationId xmlns:p14="http://schemas.microsoft.com/office/powerpoint/2010/main" val="1549884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92D9B5F8-7B6C-52DB-0259-21A0B89DF07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1937" y="1024513"/>
            <a:ext cx="2124569" cy="14165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load.wikimedia.org/wikipedia/commons/thumb/7/...">
            <a:extLst>
              <a:ext uri="{FF2B5EF4-FFF2-40B4-BE49-F238E27FC236}">
                <a16:creationId xmlns:a16="http://schemas.microsoft.com/office/drawing/2014/main" id="{F3497A8F-0964-4261-68D3-265E1DBF9D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071" y="925225"/>
            <a:ext cx="2269367" cy="151291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61069C6B-769A-3DE6-B8B0-B6DA77B374C0}"/>
              </a:ext>
            </a:extLst>
          </p:cNvPr>
          <p:cNvSpPr>
            <a:spLocks noGrp="1"/>
          </p:cNvSpPr>
          <p:nvPr>
            <p:ph type="body" sz="quarter" idx="16"/>
          </p:nvPr>
        </p:nvSpPr>
        <p:spPr>
          <a:xfrm>
            <a:off x="602397" y="2802760"/>
            <a:ext cx="3709281" cy="4055240"/>
          </a:xfrm>
          <a:solidFill>
            <a:srgbClr val="EBC2BF"/>
          </a:solidFill>
        </p:spPr>
        <p:txBody>
          <a:bodyPr/>
          <a:lstStyle/>
          <a:p>
            <a:pPr marL="65067" marR="57006" algn="l">
              <a:lnSpc>
                <a:spcPct val="95900"/>
              </a:lnSpc>
            </a:pPr>
            <a:r>
              <a:rPr lang="en-GB" sz="1800" dirty="0">
                <a:solidFill>
                  <a:srgbClr val="262626"/>
                </a:solidFill>
                <a:cs typeface="Arial"/>
              </a:rPr>
              <a:t>Het middelgrote Poolse bouwbedrijf </a:t>
            </a:r>
            <a:r>
              <a:rPr lang="en-GB" sz="1800" dirty="0">
                <a:solidFill>
                  <a:srgbClr val="262626"/>
                </a:solidFill>
                <a:cs typeface="Arial"/>
                <a:hlinkClick r:id="rId4">
                  <a:extLst>
                    <a:ext uri="{A12FA001-AC4F-418D-AE19-62706E023703}">
                      <ahyp:hlinkClr xmlns:ahyp="http://schemas.microsoft.com/office/drawing/2018/hyperlinkcolor" val="tx"/>
                    </a:ext>
                  </a:extLst>
                </a:hlinkClick>
              </a:rPr>
              <a:t>MELBUD Sp. z o.o </a:t>
            </a:r>
            <a:r>
              <a:rPr lang="en-GB" sz="1800" b="1" dirty="0">
                <a:solidFill>
                  <a:srgbClr val="262626"/>
                </a:solidFill>
                <a:cs typeface="Arial"/>
              </a:rPr>
              <a:t>Medewerkers voelen zich professioneel gestabiliseerd en identificeren zich positief met de reputatie van het bedrijf. Dit resulteert in een betere sfeer en een hogere betrokkenheid en engagement</a:t>
            </a:r>
            <a:r>
              <a:rPr lang="en-GB" sz="1800" b="1" spc="-9" dirty="0">
                <a:solidFill>
                  <a:srgbClr val="262626"/>
                </a:solidFill>
                <a:cs typeface="Arial"/>
              </a:rPr>
              <a:t>. </a:t>
            </a:r>
            <a:r>
              <a:rPr lang="en-GB" sz="1800" spc="-9" dirty="0" err="1">
                <a:solidFill>
                  <a:srgbClr val="262626"/>
                </a:solidFill>
                <a:cs typeface="Arial"/>
              </a:rPr>
              <a:t>Melbud </a:t>
            </a:r>
            <a:r>
              <a:rPr lang="en-GB" sz="1800" spc="-9" dirty="0">
                <a:solidFill>
                  <a:srgbClr val="262626"/>
                </a:solidFill>
                <a:cs typeface="Arial"/>
              </a:rPr>
              <a:t>doet dit door een </a:t>
            </a:r>
            <a:r>
              <a:rPr lang="en-GB" sz="1800" dirty="0">
                <a:solidFill>
                  <a:srgbClr val="262626"/>
                </a:solidFill>
                <a:cs typeface="Arial"/>
              </a:rPr>
              <a:t>intern sociaal fonds voor werknemers te hebben om culturele, educatieve, sportactiviteiten of kerstbonnen te financieren. Uitstekende medewerkers krijgen vaak leningen die niet volledig terugbetaald hoeven te worden. </a:t>
            </a:r>
            <a:endParaRPr lang="en-GB" sz="1800" dirty="0">
              <a:cs typeface="Arial"/>
            </a:endParaRPr>
          </a:p>
        </p:txBody>
      </p:sp>
      <p:sp>
        <p:nvSpPr>
          <p:cNvPr id="9" name="Text Placeholder 8">
            <a:extLst>
              <a:ext uri="{FF2B5EF4-FFF2-40B4-BE49-F238E27FC236}">
                <a16:creationId xmlns:a16="http://schemas.microsoft.com/office/drawing/2014/main" id="{1CBFB85D-56FC-DA6A-08D8-FD53B77119C0}"/>
              </a:ext>
            </a:extLst>
          </p:cNvPr>
          <p:cNvSpPr>
            <a:spLocks noGrp="1"/>
          </p:cNvSpPr>
          <p:nvPr>
            <p:ph type="body" sz="quarter" idx="27"/>
          </p:nvPr>
        </p:nvSpPr>
        <p:spPr>
          <a:xfrm>
            <a:off x="4511260" y="2802760"/>
            <a:ext cx="3446462" cy="4055240"/>
          </a:xfrm>
          <a:solidFill>
            <a:srgbClr val="EBC2BF"/>
          </a:solidFill>
        </p:spPr>
        <p:txBody>
          <a:bodyPr/>
          <a:lstStyle/>
          <a:p>
            <a:pPr marL="65067" marR="58158" algn="l">
              <a:lnSpc>
                <a:spcPct val="95900"/>
              </a:lnSpc>
            </a:pPr>
            <a:r>
              <a:rPr lang="en-GB" sz="1800" dirty="0">
                <a:solidFill>
                  <a:srgbClr val="262626"/>
                </a:solidFill>
                <a:cs typeface="Arial"/>
              </a:rPr>
              <a:t>Het Roemeense onderzoeksbedrijf </a:t>
            </a:r>
            <a:r>
              <a:rPr lang="en-GB" sz="1800" dirty="0">
                <a:solidFill>
                  <a:srgbClr val="262626"/>
                </a:solidFill>
                <a:cs typeface="Arial"/>
                <a:hlinkClick r:id="rId5">
                  <a:extLst>
                    <a:ext uri="{A12FA001-AC4F-418D-AE19-62706E023703}">
                      <ahyp:hlinkClr xmlns:ahyp="http://schemas.microsoft.com/office/drawing/2018/hyperlinkcolor" val="tx"/>
                    </a:ext>
                  </a:extLst>
                </a:hlinkClick>
              </a:rPr>
              <a:t>SC Icemenerg </a:t>
            </a:r>
            <a:r>
              <a:rPr lang="en-GB" sz="1800" dirty="0">
                <a:solidFill>
                  <a:srgbClr val="262626"/>
                </a:solidFill>
                <a:cs typeface="Arial"/>
              </a:rPr>
              <a:t>SA </a:t>
            </a:r>
            <a:r>
              <a:rPr lang="en-GB" sz="1800" b="1" dirty="0">
                <a:solidFill>
                  <a:srgbClr val="262626"/>
                </a:solidFill>
                <a:cs typeface="Arial"/>
              </a:rPr>
              <a:t>verbetert het welzijn, de moraal, de betrokkenheid en het behoud van het personeel door </a:t>
            </a:r>
            <a:r>
              <a:rPr lang="en-GB" sz="1800" dirty="0">
                <a:solidFill>
                  <a:srgbClr val="262626"/>
                </a:solidFill>
                <a:cs typeface="Arial"/>
              </a:rPr>
              <a:t>5% van de omzet en de gezamenlijke winstgevendheid </a:t>
            </a:r>
            <a:r>
              <a:rPr lang="en-GB" sz="1800" b="1" dirty="0">
                <a:solidFill>
                  <a:srgbClr val="262626"/>
                </a:solidFill>
                <a:cs typeface="Arial"/>
              </a:rPr>
              <a:t>te besteden </a:t>
            </a:r>
            <a:r>
              <a:rPr lang="en-GB" sz="1800" dirty="0">
                <a:solidFill>
                  <a:srgbClr val="262626"/>
                </a:solidFill>
                <a:cs typeface="Arial"/>
              </a:rPr>
              <a:t>aan maatregelen ter verbetering van de arbeidsomstandigheden van werknemers, bijvoorbeeld door te investeren in gezondheid op het werk, opleiding en sociale evenementen (zoals een recreatiecentrum of een fitnessruimte).</a:t>
            </a:r>
          </a:p>
          <a:p>
            <a:pPr marL="342900" indent="-342900" algn="l">
              <a:buFont typeface="Arial" panose="020B0604020202020204" pitchFamily="34" charset="0"/>
              <a:buChar char="•"/>
            </a:pPr>
            <a:endParaRPr lang="en-IE" sz="2000" dirty="0">
              <a:solidFill>
                <a:srgbClr val="262626"/>
              </a:solidFill>
            </a:endParaRPr>
          </a:p>
        </p:txBody>
      </p:sp>
      <p:sp>
        <p:nvSpPr>
          <p:cNvPr id="10" name="Text Placeholder 9">
            <a:extLst>
              <a:ext uri="{FF2B5EF4-FFF2-40B4-BE49-F238E27FC236}">
                <a16:creationId xmlns:a16="http://schemas.microsoft.com/office/drawing/2014/main" id="{019E2311-712C-E0C8-5BC2-8B1A8206929B}"/>
              </a:ext>
            </a:extLst>
          </p:cNvPr>
          <p:cNvSpPr>
            <a:spLocks noGrp="1"/>
          </p:cNvSpPr>
          <p:nvPr>
            <p:ph type="body" sz="quarter" idx="28"/>
          </p:nvPr>
        </p:nvSpPr>
        <p:spPr>
          <a:xfrm>
            <a:off x="8328638" y="2746882"/>
            <a:ext cx="3446461" cy="4111118"/>
          </a:xfrm>
          <a:solidFill>
            <a:srgbClr val="EBC2BF"/>
          </a:solidFill>
        </p:spPr>
        <p:txBody>
          <a:bodyPr/>
          <a:lstStyle/>
          <a:p>
            <a:pPr marL="65067" marR="57582" algn="l">
              <a:lnSpc>
                <a:spcPct val="95900"/>
              </a:lnSpc>
            </a:pPr>
            <a:r>
              <a:rPr lang="en-GB" sz="1800" dirty="0">
                <a:solidFill>
                  <a:srgbClr val="262626"/>
                </a:solidFill>
                <a:cs typeface="Arial"/>
                <a:hlinkClick r:id="rId6"/>
              </a:rPr>
              <a:t>Euroquímica de </a:t>
            </a:r>
            <a:r>
              <a:rPr lang="en-GB" sz="1800" dirty="0" err="1">
                <a:solidFill>
                  <a:srgbClr val="262626"/>
                </a:solidFill>
                <a:cs typeface="Arial"/>
                <a:hlinkClick r:id="rId6"/>
              </a:rPr>
              <a:t>Bufi </a:t>
            </a:r>
            <a:r>
              <a:rPr lang="en-GB" sz="1800" dirty="0">
                <a:solidFill>
                  <a:srgbClr val="262626"/>
                </a:solidFill>
                <a:cs typeface="Arial"/>
                <a:hlinkClick r:id="rId6"/>
              </a:rPr>
              <a:t>&amp; Planas S.A </a:t>
            </a:r>
            <a:r>
              <a:rPr lang="en-GB" sz="1800" dirty="0">
                <a:solidFill>
                  <a:srgbClr val="262626"/>
                </a:solidFill>
                <a:cs typeface="Arial"/>
              </a:rPr>
              <a:t>is een Spaans bedrijf dat werkt met industriële chemicaliën en dat </a:t>
            </a:r>
            <a:r>
              <a:rPr lang="en-GB" sz="1800" b="1" dirty="0">
                <a:solidFill>
                  <a:srgbClr val="262626"/>
                </a:solidFill>
                <a:cs typeface="Arial"/>
              </a:rPr>
              <a:t>de betrokkenheid en participatie van zijn werknemers vergroot </a:t>
            </a:r>
            <a:r>
              <a:rPr lang="en-GB" sz="1800" dirty="0">
                <a:solidFill>
                  <a:srgbClr val="262626"/>
                </a:solidFill>
                <a:cs typeface="Arial"/>
              </a:rPr>
              <a:t>door werknemers de mogelijkheid te bieden aandeelhouder te worden. Ze nemen deel aan algemene vergaderingen en bijeenkomsten en krijgen een deel van de winst. Het heeft een trainingsplan voor tieners (16 en 18 jaar) die geïnteresseerd zijn in een zomerstage.</a:t>
            </a:r>
            <a:endParaRPr lang="en-IE" sz="1800" dirty="0">
              <a:solidFill>
                <a:srgbClr val="262626"/>
              </a:solidFill>
              <a:cs typeface="Arial"/>
            </a:endParaRPr>
          </a:p>
        </p:txBody>
      </p:sp>
      <p:sp>
        <p:nvSpPr>
          <p:cNvPr id="4" name="Text Placeholder 1">
            <a:extLst>
              <a:ext uri="{FF2B5EF4-FFF2-40B4-BE49-F238E27FC236}">
                <a16:creationId xmlns:a16="http://schemas.microsoft.com/office/drawing/2014/main" id="{6D72BE43-C48C-1BC2-3B88-DF606C0E22A7}"/>
              </a:ext>
            </a:extLst>
          </p:cNvPr>
          <p:cNvSpPr txBox="1">
            <a:spLocks/>
          </p:cNvSpPr>
          <p:nvPr/>
        </p:nvSpPr>
        <p:spPr>
          <a:xfrm>
            <a:off x="609999" y="180244"/>
            <a:ext cx="11165099" cy="844269"/>
          </a:xfrm>
          <a:prstGeom prst="rect">
            <a:avLst/>
          </a:prstGeom>
          <a:solidFill>
            <a:srgbClr val="EBC2BF"/>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IE" sz="2400" b="1" dirty="0">
                <a:solidFill>
                  <a:srgbClr val="262626"/>
                </a:solidFill>
              </a:rPr>
              <a:t>Europese voorbeelden van integratie van CSR en HR </a:t>
            </a:r>
          </a:p>
          <a:p>
            <a:pPr marL="0" indent="0" algn="ctr">
              <a:lnSpc>
                <a:spcPct val="100000"/>
              </a:lnSpc>
              <a:spcBef>
                <a:spcPts val="0"/>
              </a:spcBef>
              <a:buNone/>
            </a:pPr>
            <a:r>
              <a:rPr lang="en-IE" sz="2400" b="1" dirty="0">
                <a:solidFill>
                  <a:srgbClr val="262626"/>
                </a:solidFill>
              </a:rPr>
              <a:t>Voordelen voor MKB en werknemers </a:t>
            </a:r>
          </a:p>
        </p:txBody>
      </p:sp>
      <p:sp>
        <p:nvSpPr>
          <p:cNvPr id="17" name="TextBox 16">
            <a:extLst>
              <a:ext uri="{FF2B5EF4-FFF2-40B4-BE49-F238E27FC236}">
                <a16:creationId xmlns:a16="http://schemas.microsoft.com/office/drawing/2014/main" id="{0FA24FF7-3774-1701-FFD1-B21AE1B33C82}"/>
              </a:ext>
            </a:extLst>
          </p:cNvPr>
          <p:cNvSpPr txBox="1"/>
          <p:nvPr/>
        </p:nvSpPr>
        <p:spPr>
          <a:xfrm>
            <a:off x="610001" y="2441111"/>
            <a:ext cx="3709280"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Bouwbedrijf, Polen</a:t>
            </a:r>
          </a:p>
        </p:txBody>
      </p:sp>
      <p:sp>
        <p:nvSpPr>
          <p:cNvPr id="18" name="TextBox 17">
            <a:extLst>
              <a:ext uri="{FF2B5EF4-FFF2-40B4-BE49-F238E27FC236}">
                <a16:creationId xmlns:a16="http://schemas.microsoft.com/office/drawing/2014/main" id="{A7C176D1-77E2-48F1-66D7-BCF583AAD769}"/>
              </a:ext>
            </a:extLst>
          </p:cNvPr>
          <p:cNvSpPr txBox="1"/>
          <p:nvPr/>
        </p:nvSpPr>
        <p:spPr>
          <a:xfrm>
            <a:off x="4501844" y="2433428"/>
            <a:ext cx="3446462"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Onderzoeksbureau, Roemenië</a:t>
            </a:r>
          </a:p>
        </p:txBody>
      </p:sp>
      <p:sp>
        <p:nvSpPr>
          <p:cNvPr id="19" name="TextBox 18">
            <a:extLst>
              <a:ext uri="{FF2B5EF4-FFF2-40B4-BE49-F238E27FC236}">
                <a16:creationId xmlns:a16="http://schemas.microsoft.com/office/drawing/2014/main" id="{B9E4DB62-04E9-26AC-4AA3-CB1C19015C51}"/>
              </a:ext>
            </a:extLst>
          </p:cNvPr>
          <p:cNvSpPr txBox="1"/>
          <p:nvPr/>
        </p:nvSpPr>
        <p:spPr>
          <a:xfrm>
            <a:off x="8328639" y="2412747"/>
            <a:ext cx="3446460" cy="369332"/>
          </a:xfrm>
          <a:prstGeom prst="rect">
            <a:avLst/>
          </a:prstGeom>
          <a:solidFill>
            <a:srgbClr val="EBC2BF"/>
          </a:solidFill>
          <a:ln>
            <a:solidFill>
              <a:schemeClr val="tx1">
                <a:lumMod val="65000"/>
                <a:lumOff val="35000"/>
              </a:schemeClr>
            </a:solidFill>
          </a:ln>
        </p:spPr>
        <p:txBody>
          <a:bodyPr wrap="square" rtlCol="0">
            <a:spAutoFit/>
          </a:bodyPr>
          <a:lstStyle/>
          <a:p>
            <a:pPr algn="ctr"/>
            <a:r>
              <a:rPr lang="en-IE" b="1" dirty="0"/>
              <a:t>Chemisch bedrijf, Spanje</a:t>
            </a:r>
          </a:p>
        </p:txBody>
      </p:sp>
      <p:pic>
        <p:nvPicPr>
          <p:cNvPr id="3074" name="Picture 2" descr="Flag of Poland - Wikipedia">
            <a:extLst>
              <a:ext uri="{FF2B5EF4-FFF2-40B4-BE49-F238E27FC236}">
                <a16:creationId xmlns:a16="http://schemas.microsoft.com/office/drawing/2014/main" id="{93E83E58-6208-9750-8457-8ED0EE5F6D5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307352" y="1024513"/>
            <a:ext cx="2268186" cy="1413623"/>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22" name="Flowchart: Connector 21">
            <a:hlinkClick r:id="rId8"/>
            <a:extLst>
              <a:ext uri="{FF2B5EF4-FFF2-40B4-BE49-F238E27FC236}">
                <a16:creationId xmlns:a16="http://schemas.microsoft.com/office/drawing/2014/main" id="{FA5CAB38-9D9F-C7F6-A61F-153BD89DB8FC}"/>
              </a:ext>
            </a:extLst>
          </p:cNvPr>
          <p:cNvSpPr/>
          <p:nvPr/>
        </p:nvSpPr>
        <p:spPr>
          <a:xfrm>
            <a:off x="10158359" y="104515"/>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solidFill>
                  <a:srgbClr val="262626"/>
                </a:solidFill>
              </a:rPr>
              <a:t>Casestudies</a:t>
            </a:r>
          </a:p>
        </p:txBody>
      </p:sp>
    </p:spTree>
    <p:extLst>
      <p:ext uri="{BB962C8B-B14F-4D97-AF65-F5344CB8AC3E}">
        <p14:creationId xmlns:p14="http://schemas.microsoft.com/office/powerpoint/2010/main" val="2954700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1633536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52915" y="1164955"/>
            <a:ext cx="4255297" cy="2529853"/>
          </a:xfrm>
        </p:spPr>
        <p:txBody>
          <a:bodyPr>
            <a:normAutofit fontScale="85000" lnSpcReduction="10000"/>
          </a:bodyPr>
          <a:lstStyle/>
          <a:p>
            <a:pPr>
              <a:lnSpc>
                <a:spcPct val="110000"/>
              </a:lnSpc>
              <a:spcBef>
                <a:spcPts val="0"/>
              </a:spcBef>
            </a:pPr>
            <a:r>
              <a:rPr lang="en-US" dirty="0"/>
              <a:t>Je hebt module 2 voltooid</a:t>
            </a:r>
          </a:p>
          <a:p>
            <a:pPr>
              <a:lnSpc>
                <a:spcPct val="110000"/>
              </a:lnSpc>
              <a:spcBef>
                <a:spcPts val="0"/>
              </a:spcBef>
            </a:pPr>
            <a:endParaRPr lang="en-US" dirty="0"/>
          </a:p>
          <a:p>
            <a:pPr>
              <a:lnSpc>
                <a:spcPct val="110000"/>
              </a:lnSpc>
              <a:spcBef>
                <a:spcPts val="0"/>
              </a:spcBef>
            </a:pPr>
            <a:r>
              <a:rPr lang="en-US" dirty="0"/>
              <a:t>De volgende is </a:t>
            </a:r>
            <a:r>
              <a:rPr lang="en-US" b="1" dirty="0"/>
              <a:t>module 3 </a:t>
            </a:r>
          </a:p>
          <a:p>
            <a:pPr>
              <a:lnSpc>
                <a:spcPct val="110000"/>
              </a:lnSpc>
              <a:spcBef>
                <a:spcPts val="0"/>
              </a:spcBef>
            </a:pPr>
            <a:r>
              <a:rPr lang="en-GB" dirty="0"/>
              <a:t>CSR HR implementeren om het potentieel van het </a:t>
            </a:r>
            <a:r>
              <a:rPr lang="en-GB" dirty="0" err="1"/>
              <a:t>Europese</a:t>
            </a:r>
            <a:r>
              <a:rPr lang="en-GB" dirty="0"/>
              <a:t> CSR MKB te maximaliseren</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327697"/>
            <a:ext cx="3195485" cy="837258"/>
          </a:xfrm>
        </p:spPr>
        <p:txBody>
          <a:bodyPr>
            <a:normAutofit fontScale="77500" lnSpcReduction="20000"/>
          </a:bodyPr>
          <a:lstStyle/>
          <a:p>
            <a:r>
              <a:rPr lang="en-US" dirty="0"/>
              <a:t>Goed gedaan!</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49D6C-600D-2A72-8A69-1C5FB3074B7B}"/>
              </a:ext>
            </a:extLst>
          </p:cNvPr>
          <p:cNvSpPr/>
          <p:nvPr/>
        </p:nvSpPr>
        <p:spPr>
          <a:xfrm>
            <a:off x="0" y="955422"/>
            <a:ext cx="12192000" cy="5902578"/>
          </a:xfrm>
          <a:prstGeom prst="rect">
            <a:avLst/>
          </a:prstGeom>
          <a:solidFill>
            <a:srgbClr val="0173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 Placeholder 3">
            <a:extLst>
              <a:ext uri="{FF2B5EF4-FFF2-40B4-BE49-F238E27FC236}">
                <a16:creationId xmlns:a16="http://schemas.microsoft.com/office/drawing/2014/main" id="{36F8B7E9-DEC6-E1C8-4580-65DAC77933B4}"/>
              </a:ext>
            </a:extLst>
          </p:cNvPr>
          <p:cNvSpPr>
            <a:spLocks noGrp="1"/>
          </p:cNvSpPr>
          <p:nvPr>
            <p:ph type="body" sz="quarter" idx="4294967295"/>
          </p:nvPr>
        </p:nvSpPr>
        <p:spPr>
          <a:xfrm>
            <a:off x="3291840" y="2543585"/>
            <a:ext cx="5634446" cy="2211296"/>
          </a:xfrm>
          <a:prstGeom prst="rect">
            <a:avLst/>
          </a:prstGeom>
        </p:spPr>
        <p:txBody>
          <a:bodyPr>
            <a:normAutofit/>
          </a:bodyPr>
          <a:lstStyle/>
          <a:p>
            <a:pPr marL="0" indent="0" algn="just">
              <a:buNone/>
            </a:pPr>
            <a:r>
              <a:rPr lang="en-US" sz="1200" b="1" i="1" dirty="0">
                <a:solidFill>
                  <a:schemeClr val="bg1"/>
                </a:solidFill>
                <a:latin typeface="Calibri" panose="020F0502020204030204" pitchFamily="34" charset="0"/>
                <a:cs typeface="Calibri" panose="020F0502020204030204" pitchFamily="34" charset="0"/>
              </a:rPr>
              <a:t>Disclaimer</a:t>
            </a:r>
          </a:p>
          <a:p>
            <a:pPr marL="0" indent="0" algn="just">
              <a:spcBef>
                <a:spcPts val="0"/>
              </a:spcBef>
              <a:buNone/>
            </a:pPr>
            <a:r>
              <a:rPr lang="nl-NL" sz="1200" i="1" dirty="0">
                <a:solidFill>
                  <a:schemeClr val="bg1"/>
                </a:solidFill>
                <a:latin typeface="Calibri" panose="020F0502020204030204" pitchFamily="34" charset="0"/>
                <a:cs typeface="Calibri" panose="020F0502020204030204" pitchFamily="34" charset="0"/>
              </a:rPr>
              <a:t>Deze tekst is voor uw gemak vertaald met behulp van de vertaalsoftware </a:t>
            </a:r>
            <a:r>
              <a:rPr lang="nl-NL" sz="1200" i="1" dirty="0" err="1">
                <a:solidFill>
                  <a:schemeClr val="bg1"/>
                </a:solidFill>
                <a:latin typeface="Calibri" panose="020F0502020204030204" pitchFamily="34" charset="0"/>
                <a:cs typeface="Calibri" panose="020F0502020204030204" pitchFamily="34" charset="0"/>
              </a:rPr>
              <a:t>DeepL</a:t>
            </a:r>
            <a:r>
              <a:rPr lang="nl-NL" sz="1200" i="1" dirty="0">
                <a:solidFill>
                  <a:schemeClr val="bg1"/>
                </a:solidFill>
                <a:latin typeface="Calibri" panose="020F0502020204030204" pitchFamily="34" charset="0"/>
                <a:cs typeface="Calibri" panose="020F0502020204030204" pitchFamily="34" charset="0"/>
              </a:rPr>
              <a:t>. Er zijn gepaste inspanningen geleverd om een accurate vertaling te leveren, maar geen enkele geautomatiseerde vertaling is perfect en het is ook niet bedoeld om menselijke vertalers te vervangen. Vertalingen worden geleverd als een service aan gebruikers van het CSR Ready VET trainingspakket, en worden geleverd "zoals het is". Geen enkele garantie, expliciet of impliciet, wordt gegeven met betrekking tot de nauwkeurigheid, betrouwbaarheid of juistheid van vertalingen vanuit het Engels naar een andere taal. Als er vragen zijn met betrekking tot de nauwkeurigheid van de informatie in de vertaalde bron, raadpleeg dan de Engelse versie van de bron, die de officiële versie is. Je kunt alle Engelse bronnen vinden op de </a:t>
            </a:r>
            <a:r>
              <a:rPr lang="nl-NL" sz="1200"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projectwebsite</a:t>
            </a:r>
            <a:r>
              <a:rPr lang="nl-NL" sz="1200" i="1" dirty="0">
                <a:solidFill>
                  <a:schemeClr val="bg1"/>
                </a:solidFill>
                <a:latin typeface="Calibri" panose="020F0502020204030204" pitchFamily="34" charset="0"/>
                <a:cs typeface="Calibri" panose="020F0502020204030204" pitchFamily="34" charset="0"/>
              </a:rPr>
              <a:t>.</a:t>
            </a:r>
            <a:endParaRPr lang="en-NL" sz="1200" i="1" dirty="0">
              <a:solidFill>
                <a:schemeClr val="bg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68A1FA8-3C2E-30E3-1DA9-5BC4A52F2FF1}"/>
              </a:ext>
            </a:extLst>
          </p:cNvPr>
          <p:cNvGrpSpPr/>
          <p:nvPr/>
        </p:nvGrpSpPr>
        <p:grpSpPr>
          <a:xfrm>
            <a:off x="0" y="104502"/>
            <a:ext cx="12192000" cy="850919"/>
            <a:chOff x="-5422054" y="686523"/>
            <a:chExt cx="17610667" cy="1229106"/>
          </a:xfrm>
        </p:grpSpPr>
        <p:sp>
          <p:nvSpPr>
            <p:cNvPr id="7" name="Rectangle 6">
              <a:extLst>
                <a:ext uri="{FF2B5EF4-FFF2-40B4-BE49-F238E27FC236}">
                  <a16:creationId xmlns:a16="http://schemas.microsoft.com/office/drawing/2014/main" id="{200E500C-14C0-EA3E-B7B5-B8E65F7141FD}"/>
                </a:ext>
              </a:extLst>
            </p:cNvPr>
            <p:cNvSpPr/>
            <p:nvPr/>
          </p:nvSpPr>
          <p:spPr>
            <a:xfrm>
              <a:off x="-5422054" y="686523"/>
              <a:ext cx="17610667" cy="12291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426" tIns="45426" rIns="45426" bIns="45426" numCol="1" spcCol="38100" rtlCol="0" anchor="ctr">
              <a:spAutoFit/>
            </a:bodyPr>
            <a:lstStyle/>
            <a:p>
              <a:pPr algn="ctr" defTabSz="1856296" hangingPunct="0"/>
              <a:endParaRPr lang="en-NL" sz="7061">
                <a:solidFill>
                  <a:srgbClr val="FFFFFF"/>
                </a:solidFill>
                <a:latin typeface="Helvetica Light"/>
                <a:ea typeface="Helvetica Light"/>
                <a:cs typeface="Helvetica Light"/>
                <a:sym typeface="Helvetica Light"/>
              </a:endParaRPr>
            </a:p>
          </p:txBody>
        </p:sp>
        <p:pic>
          <p:nvPicPr>
            <p:cNvPr id="6" name="Picture 5" descr="A picture containing text&#10;&#10;Description automatically generated">
              <a:extLst>
                <a:ext uri="{FF2B5EF4-FFF2-40B4-BE49-F238E27FC236}">
                  <a16:creationId xmlns:a16="http://schemas.microsoft.com/office/drawing/2014/main" id="{1BA17FCB-5E73-8A4C-5001-A339122834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92939" y="940978"/>
              <a:ext cx="2980681" cy="649768"/>
            </a:xfrm>
            <a:prstGeom prst="rect">
              <a:avLst/>
            </a:prstGeom>
          </p:spPr>
        </p:pic>
      </p:grpSp>
    </p:spTree>
    <p:extLst>
      <p:ext uri="{BB962C8B-B14F-4D97-AF65-F5344CB8AC3E}">
        <p14:creationId xmlns:p14="http://schemas.microsoft.com/office/powerpoint/2010/main" val="353056270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Leerresultaten</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430306" y="877840"/>
            <a:ext cx="5395869" cy="5649936"/>
          </a:xfrm>
        </p:spPr>
        <p:txBody>
          <a:bodyPr>
            <a:normAutofit fontScale="70000" lnSpcReduction="20000"/>
          </a:bodyPr>
          <a:lstStyle/>
          <a:p>
            <a:pPr marL="342900" indent="-342900">
              <a:lnSpc>
                <a:spcPct val="107000"/>
              </a:lnSpc>
              <a:spcAft>
                <a:spcPts val="865"/>
              </a:spcAft>
              <a:buFont typeface="Wingdings" panose="05000000000000000000" pitchFamily="2" charset="2"/>
              <a:buChar char="v"/>
            </a:pPr>
            <a:r>
              <a:rPr lang="en-IE" sz="2400" b="1" dirty="0">
                <a:solidFill>
                  <a:srgbClr val="D0756E"/>
                </a:solidFill>
                <a:ea typeface="Times New Roman" panose="02020603050405020304" pitchFamily="18" charset="0"/>
                <a:cs typeface="Times New Roman" panose="02020603050405020304" pitchFamily="18" charset="0"/>
              </a:rPr>
              <a:t>Leer </a:t>
            </a:r>
            <a:r>
              <a:rPr lang="en-IE" sz="2400" dirty="0">
                <a:solidFill>
                  <a:srgbClr val="262626"/>
                </a:solidFill>
                <a:ea typeface="Times New Roman" panose="02020603050405020304" pitchFamily="18" charset="0"/>
                <a:cs typeface="Times New Roman" panose="02020603050405020304" pitchFamily="18" charset="0"/>
              </a:rPr>
              <a:t>hoe </a:t>
            </a:r>
            <a:r>
              <a:rPr lang="en-IE" sz="2400" dirty="0">
                <a:solidFill>
                  <a:srgbClr val="262626"/>
                </a:solidFill>
                <a:effectLst/>
                <a:ea typeface="Times New Roman" panose="02020603050405020304" pitchFamily="18" charset="0"/>
                <a:cs typeface="Times New Roman" panose="02020603050405020304" pitchFamily="18" charset="0"/>
              </a:rPr>
              <a:t>HR-professionals zeer goed in staat zijn om CSR te beschouwen vanuit zowel een op waarden gebaseerd als een zakelijk perspectief. </a:t>
            </a:r>
          </a:p>
          <a:p>
            <a:pPr marL="342900" indent="-342900">
              <a:lnSpc>
                <a:spcPct val="107000"/>
              </a:lnSpc>
              <a:spcAft>
                <a:spcPts val="865"/>
              </a:spcAft>
              <a:buFont typeface="Wingdings" panose="05000000000000000000" pitchFamily="2" charset="2"/>
              <a:buChar char="v"/>
            </a:pPr>
            <a:r>
              <a:rPr lang="en-IE" sz="2400" b="1" dirty="0">
                <a:solidFill>
                  <a:srgbClr val="C55A11"/>
                </a:solidFill>
                <a:effectLst/>
                <a:ea typeface="Times New Roman" panose="02020603050405020304" pitchFamily="18" charset="0"/>
                <a:cs typeface="Times New Roman" panose="02020603050405020304" pitchFamily="18" charset="0"/>
              </a:rPr>
              <a:t>Ontdek </a:t>
            </a:r>
            <a:r>
              <a:rPr lang="en-IE" sz="2400" dirty="0">
                <a:solidFill>
                  <a:srgbClr val="262626"/>
                </a:solidFill>
                <a:effectLst/>
                <a:ea typeface="Times New Roman" panose="02020603050405020304" pitchFamily="18" charset="0"/>
                <a:cs typeface="Times New Roman" panose="02020603050405020304" pitchFamily="18" charset="0"/>
              </a:rPr>
              <a:t>de vele zakelijke en persoonlijke voordelen van het bevorderen van CSR-</a:t>
            </a:r>
            <a:r>
              <a:rPr lang="en-IE" sz="2400" dirty="0" err="1">
                <a:solidFill>
                  <a:srgbClr val="262626"/>
                </a:solidFill>
                <a:effectLst/>
                <a:ea typeface="Times New Roman" panose="02020603050405020304" pitchFamily="18" charset="0"/>
                <a:cs typeface="Times New Roman" panose="02020603050405020304" pitchFamily="18" charset="0"/>
              </a:rPr>
              <a:t>afstemming</a:t>
            </a:r>
            <a:r>
              <a:rPr lang="en-IE" sz="2400" dirty="0">
                <a:solidFill>
                  <a:srgbClr val="262626"/>
                </a:solidFill>
                <a:effectLst/>
                <a:ea typeface="Times New Roman" panose="02020603050405020304" pitchFamily="18" charset="0"/>
                <a:cs typeface="Times New Roman" panose="02020603050405020304" pitchFamily="18" charset="0"/>
              </a:rPr>
              <a:t> en HR-integratie. U zult begrijpen dat dit belangrijker is dan ooit in deze moeilijke tijden. </a:t>
            </a:r>
          </a:p>
          <a:p>
            <a:pPr marL="342900" indent="-342900">
              <a:lnSpc>
                <a:spcPct val="107000"/>
              </a:lnSpc>
              <a:spcAft>
                <a:spcPts val="865"/>
              </a:spcAft>
              <a:buFont typeface="Wingdings" panose="05000000000000000000" pitchFamily="2" charset="2"/>
              <a:buChar char="v"/>
            </a:pPr>
            <a:r>
              <a:rPr lang="en-IE" sz="2400" b="1" dirty="0">
                <a:solidFill>
                  <a:srgbClr val="027354"/>
                </a:solidFill>
                <a:ea typeface="Times New Roman" panose="02020603050405020304" pitchFamily="18" charset="0"/>
                <a:cs typeface="Times New Roman" panose="02020603050405020304" pitchFamily="18" charset="0"/>
              </a:rPr>
              <a:t>Leer </a:t>
            </a:r>
            <a:r>
              <a:rPr lang="en-IE" sz="2400" dirty="0">
                <a:solidFill>
                  <a:srgbClr val="262626"/>
                </a:solidFill>
                <a:ea typeface="Times New Roman" panose="02020603050405020304" pitchFamily="18" charset="0"/>
                <a:cs typeface="Times New Roman" panose="02020603050405020304" pitchFamily="18" charset="0"/>
              </a:rPr>
              <a:t>hoe u </a:t>
            </a:r>
            <a:r>
              <a:rPr lang="en-IE" sz="2400" dirty="0">
                <a:solidFill>
                  <a:srgbClr val="262626"/>
                </a:solidFill>
                <a:effectLst/>
                <a:ea typeface="Times New Roman" panose="02020603050405020304" pitchFamily="18" charset="0"/>
                <a:cs typeface="Times New Roman" panose="02020603050405020304" pitchFamily="18" charset="0"/>
              </a:rPr>
              <a:t>aanzienlijke zakelijke waarde kunt toevoegen en bewezen duurzaamheidsmaatregelen kunt bieden aan uw bedrijf door </a:t>
            </a:r>
            <a:r>
              <a:rPr lang="en-IE" sz="2400" dirty="0">
                <a:solidFill>
                  <a:srgbClr val="262626"/>
                </a:solidFill>
                <a:ea typeface="Times New Roman" panose="02020603050405020304" pitchFamily="18" charset="0"/>
                <a:cs typeface="Times New Roman" panose="02020603050405020304" pitchFamily="18" charset="0"/>
              </a:rPr>
              <a:t>verschillende HR-benaderingen te </a:t>
            </a:r>
            <a:r>
              <a:rPr lang="en-IE" sz="2400" dirty="0">
                <a:solidFill>
                  <a:srgbClr val="262626"/>
                </a:solidFill>
                <a:effectLst/>
                <a:ea typeface="Times New Roman" panose="02020603050405020304" pitchFamily="18" charset="0"/>
                <a:cs typeface="Times New Roman" panose="02020603050405020304" pitchFamily="18" charset="0"/>
              </a:rPr>
              <a:t>verkennen </a:t>
            </a:r>
            <a:r>
              <a:rPr lang="en-IE" sz="2400" dirty="0">
                <a:solidFill>
                  <a:srgbClr val="262626"/>
                </a:solidFill>
                <a:ea typeface="Times New Roman" panose="02020603050405020304" pitchFamily="18" charset="0"/>
                <a:cs typeface="Times New Roman" panose="02020603050405020304" pitchFamily="18" charset="0"/>
              </a:rPr>
              <a:t>om CSR binnen uw bedrijf te bevorderen, bijvoorbeeld door middel van HR Loopbaantrajecten, Cultureel Veranderingsmanagement en Wervingsstrategieën.</a:t>
            </a:r>
          </a:p>
          <a:p>
            <a:pPr marL="342900" indent="-342900">
              <a:lnSpc>
                <a:spcPct val="107000"/>
              </a:lnSpc>
              <a:spcAft>
                <a:spcPts val="865"/>
              </a:spcAft>
              <a:buFont typeface="Wingdings" panose="05000000000000000000" pitchFamily="2" charset="2"/>
              <a:buChar char="v"/>
            </a:pPr>
            <a:r>
              <a:rPr lang="en-IE" sz="2400" b="1" dirty="0">
                <a:solidFill>
                  <a:srgbClr val="E78631"/>
                </a:solidFill>
                <a:effectLst/>
                <a:ea typeface="Times New Roman" panose="02020603050405020304" pitchFamily="18" charset="0"/>
                <a:cs typeface="Times New Roman" panose="02020603050405020304" pitchFamily="18" charset="0"/>
              </a:rPr>
              <a:t>Leer </a:t>
            </a:r>
            <a:r>
              <a:rPr lang="en-IE" sz="2400" dirty="0">
                <a:solidFill>
                  <a:srgbClr val="262626"/>
                </a:solidFill>
                <a:effectLst/>
                <a:ea typeface="Times New Roman" panose="02020603050405020304" pitchFamily="18" charset="0"/>
                <a:cs typeface="Times New Roman" panose="02020603050405020304" pitchFamily="18" charset="0"/>
              </a:rPr>
              <a:t>van andere casestudy's van Europese bedrijven hoe zij sterke HR-strategieën en -programma's </a:t>
            </a:r>
            <a:r>
              <a:rPr lang="en-IE" sz="2400" dirty="0" err="1">
                <a:solidFill>
                  <a:srgbClr val="262626"/>
                </a:solidFill>
                <a:effectLst/>
                <a:ea typeface="Times New Roman" panose="02020603050405020304" pitchFamily="18" charset="0"/>
                <a:cs typeface="Times New Roman" panose="02020603050405020304" pitchFamily="18" charset="0"/>
              </a:rPr>
              <a:t>voor</a:t>
            </a:r>
            <a:r>
              <a:rPr lang="en-IE" sz="2400" dirty="0">
                <a:solidFill>
                  <a:srgbClr val="262626"/>
                </a:solidFill>
                <a:effectLst/>
                <a:ea typeface="Times New Roman" panose="02020603050405020304" pitchFamily="18" charset="0"/>
                <a:cs typeface="Times New Roman" panose="02020603050405020304" pitchFamily="18" charset="0"/>
              </a:rPr>
              <a:t> CSR ontwikkelden die in de eerste plaats bedoeld waren om de werknemers ten goede te komen, maar uiteindelijk een aanzienlijk verbeterde triple bottom line opleverden.</a:t>
            </a:r>
            <a:endParaRPr lang="en-IE" sz="2400" dirty="0">
              <a:solidFill>
                <a:srgbClr val="262626"/>
              </a:solidFill>
              <a:effectLst/>
              <a:ea typeface="Calibri" panose="020F0502020204030204" pitchFamily="34" charset="0"/>
              <a:cs typeface="Times New Roman" panose="02020603050405020304" pitchFamily="18" charset="0"/>
            </a:endParaRPr>
          </a:p>
          <a:p>
            <a:pPr marL="342900" indent="-342900">
              <a:lnSpc>
                <a:spcPct val="120000"/>
              </a:lnSpc>
              <a:spcBef>
                <a:spcPts val="600"/>
              </a:spcBef>
              <a:buFont typeface="Wingdings" panose="05000000000000000000" pitchFamily="2" charset="2"/>
              <a:buChar char="v"/>
            </a:pPr>
            <a:endParaRPr lang="en-IE" dirty="0">
              <a:solidFill>
                <a:srgbClr val="262626"/>
              </a:solidFill>
            </a:endParaRPr>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2598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467D52-F5E9-EED9-A9D0-69915FAC5DC9}"/>
              </a:ext>
            </a:extLst>
          </p:cNvPr>
          <p:cNvSpPr/>
          <p:nvPr/>
        </p:nvSpPr>
        <p:spPr>
          <a:xfrm>
            <a:off x="457199" y="3612776"/>
            <a:ext cx="5853659" cy="3079983"/>
          </a:xfrm>
          <a:prstGeom prst="rect">
            <a:avLst/>
          </a:prstGeom>
          <a:solidFill>
            <a:srgbClr val="027354"/>
          </a:solidFill>
          <a:ln w="57150">
            <a:solidFill>
              <a:srgbClr val="F29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Placeholder 8" descr="A hand holding a tree&#10;&#10;Description automatically generated with low confidence">
            <a:extLst>
              <a:ext uri="{FF2B5EF4-FFF2-40B4-BE49-F238E27FC236}">
                <a16:creationId xmlns:a16="http://schemas.microsoft.com/office/drawing/2014/main" id="{E2C7B947-8ECF-3E46-B531-D519E48D834A}"/>
              </a:ext>
            </a:extLst>
          </p:cNvPr>
          <p:cNvPicPr>
            <a:picLocks noGrp="1" noChangeAspect="1"/>
          </p:cNvPicPr>
          <p:nvPr>
            <p:ph type="pic" sz="quarter" idx="19"/>
          </p:nvPr>
        </p:nvPicPr>
        <p:blipFill rotWithShape="1">
          <a:blip r:embed="rId2" cstate="email">
            <a:extLst>
              <a:ext uri="{28A0092B-C50C-407E-A947-70E740481C1C}">
                <a14:useLocalDpi xmlns:a14="http://schemas.microsoft.com/office/drawing/2010/main"/>
              </a:ext>
            </a:extLst>
          </a:blip>
          <a:srcRect l="12618" r="47480"/>
          <a:stretch/>
        </p:blipFill>
        <p:spPr>
          <a:xfrm>
            <a:off x="6310859" y="-1"/>
            <a:ext cx="5112967" cy="6858001"/>
          </a:xfrm>
        </p:spPr>
      </p:pic>
      <p:sp>
        <p:nvSpPr>
          <p:cNvPr id="4" name="Text Placeholder 3">
            <a:extLst>
              <a:ext uri="{FF2B5EF4-FFF2-40B4-BE49-F238E27FC236}">
                <a16:creationId xmlns:a16="http://schemas.microsoft.com/office/drawing/2014/main" id="{1EB182AB-9431-5E49-ABE8-354C1473C9A7}"/>
              </a:ext>
            </a:extLst>
          </p:cNvPr>
          <p:cNvSpPr>
            <a:spLocks noGrp="1"/>
          </p:cNvSpPr>
          <p:nvPr>
            <p:ph type="body" sz="quarter" idx="13"/>
          </p:nvPr>
        </p:nvSpPr>
        <p:spPr>
          <a:xfrm>
            <a:off x="726815" y="581201"/>
            <a:ext cx="5228693" cy="953429"/>
          </a:xfrm>
        </p:spPr>
        <p:txBody>
          <a:bodyPr>
            <a:normAutofit/>
          </a:bodyPr>
          <a:lstStyle/>
          <a:p>
            <a:r>
              <a:rPr lang="en-US" sz="6000" dirty="0"/>
              <a:t>Inleiding</a:t>
            </a:r>
          </a:p>
        </p:txBody>
      </p:sp>
      <p:sp>
        <p:nvSpPr>
          <p:cNvPr id="5" name="Text Placeholder 4">
            <a:extLst>
              <a:ext uri="{FF2B5EF4-FFF2-40B4-BE49-F238E27FC236}">
                <a16:creationId xmlns:a16="http://schemas.microsoft.com/office/drawing/2014/main" id="{DAE64B60-648D-8843-845C-908DBD1246CB}"/>
              </a:ext>
            </a:extLst>
          </p:cNvPr>
          <p:cNvSpPr>
            <a:spLocks noGrp="1"/>
          </p:cNvSpPr>
          <p:nvPr>
            <p:ph type="body" sz="quarter" idx="14"/>
          </p:nvPr>
        </p:nvSpPr>
        <p:spPr>
          <a:xfrm>
            <a:off x="726815" y="1380696"/>
            <a:ext cx="5495418" cy="3079983"/>
          </a:xfrm>
        </p:spPr>
        <p:txBody>
          <a:bodyPr/>
          <a:lstStyle/>
          <a:p>
            <a:r>
              <a:rPr lang="en-US" sz="2000" dirty="0"/>
              <a:t>Deze module legt uit hoe KMO's CSR HR Management kunnen implementeren om hun duurzaamheidsstrategie te ondersteunen. De methoden en benaderingen zijn zorgvuldig geselecteerd zodat ze praktisch, eenvoudig en kosteneffectief zijn. </a:t>
            </a:r>
          </a:p>
        </p:txBody>
      </p:sp>
      <p:sp>
        <p:nvSpPr>
          <p:cNvPr id="2" name="TextBox 1">
            <a:extLst>
              <a:ext uri="{FF2B5EF4-FFF2-40B4-BE49-F238E27FC236}">
                <a16:creationId xmlns:a16="http://schemas.microsoft.com/office/drawing/2014/main" id="{AEA2493B-D530-B72B-C1DF-7A3828AB1E74}"/>
              </a:ext>
            </a:extLst>
          </p:cNvPr>
          <p:cNvSpPr txBox="1"/>
          <p:nvPr/>
        </p:nvSpPr>
        <p:spPr>
          <a:xfrm>
            <a:off x="638189" y="3844993"/>
            <a:ext cx="5271006" cy="2585323"/>
          </a:xfrm>
          <a:prstGeom prst="rect">
            <a:avLst/>
          </a:prstGeom>
          <a:solidFill>
            <a:srgbClr val="027354"/>
          </a:solidFill>
        </p:spPr>
        <p:txBody>
          <a:bodyPr wrap="square" rtlCol="0">
            <a:spAutoFit/>
          </a:bodyPr>
          <a:lstStyle/>
          <a:p>
            <a:r>
              <a:rPr lang="en-US" dirty="0">
                <a:solidFill>
                  <a:schemeClr val="bg1"/>
                </a:solidFill>
              </a:rPr>
              <a:t>Door alle CSR READY-modules heen raden we u aan onze extra bonus Good Practice Case Studies, zorgvuldig geselecteerd uit heel Europa, te raadplegen en te lezen. De voorgestelde voorbeelden voor deze module staan in de tabel op de volgende dia. Zorg ervoor dat u op de laatste pagina van elke goede praktijk kijkt voor landspecifieke </a:t>
            </a:r>
            <a:r>
              <a:rPr lang="en-IE" dirty="0">
                <a:solidFill>
                  <a:schemeClr val="bg1"/>
                </a:solidFill>
              </a:rPr>
              <a:t>nationale ondersteuning, organisaties en netwerken.</a:t>
            </a:r>
            <a:r>
              <a:rPr lang="en-US" dirty="0">
                <a:solidFill>
                  <a:schemeClr val="bg1"/>
                </a:solidFill>
              </a:rPr>
              <a:t> Veel plezier! </a:t>
            </a:r>
          </a:p>
        </p:txBody>
      </p:sp>
    </p:spTree>
    <p:extLst>
      <p:ext uri="{BB962C8B-B14F-4D97-AF65-F5344CB8AC3E}">
        <p14:creationId xmlns:p14="http://schemas.microsoft.com/office/powerpoint/2010/main" val="121437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D16A352E-3156-0D53-BC14-39A10B506223}"/>
              </a:ext>
            </a:extLst>
          </p:cNvPr>
          <p:cNvSpPr>
            <a:spLocks noGrp="1"/>
          </p:cNvSpPr>
          <p:nvPr>
            <p:ph type="body" sz="quarter" idx="13"/>
          </p:nvPr>
        </p:nvSpPr>
        <p:spPr>
          <a:xfrm>
            <a:off x="659724" y="259977"/>
            <a:ext cx="10496490" cy="1123412"/>
          </a:xfrm>
        </p:spPr>
        <p:txBody>
          <a:bodyPr>
            <a:normAutofit fontScale="70000" lnSpcReduction="20000"/>
          </a:bodyPr>
          <a:lstStyle/>
          <a:p>
            <a:pPr algn="ctr">
              <a:lnSpc>
                <a:spcPct val="120000"/>
              </a:lnSpc>
              <a:spcBef>
                <a:spcPts val="0"/>
              </a:spcBef>
            </a:pPr>
            <a:r>
              <a:rPr lang="en-IE" sz="3400" dirty="0">
                <a:solidFill>
                  <a:srgbClr val="027354"/>
                </a:solidFill>
              </a:rPr>
              <a:t>Bekijk zeker de 4 fantastische voorbeelden van goede praktijken van CSR READY</a:t>
            </a:r>
          </a:p>
          <a:p>
            <a:pPr algn="ctr">
              <a:lnSpc>
                <a:spcPct val="120000"/>
              </a:lnSpc>
              <a:spcBef>
                <a:spcPts val="0"/>
              </a:spcBef>
            </a:pPr>
            <a:r>
              <a:rPr lang="en-IE" sz="2400" b="0" i="1" dirty="0"/>
              <a:t>Aanpak en implementatie van CSR HR-management aantonen</a:t>
            </a:r>
          </a:p>
        </p:txBody>
      </p:sp>
      <p:graphicFrame>
        <p:nvGraphicFramePr>
          <p:cNvPr id="2" name="Table 2">
            <a:extLst>
              <a:ext uri="{FF2B5EF4-FFF2-40B4-BE49-F238E27FC236}">
                <a16:creationId xmlns:a16="http://schemas.microsoft.com/office/drawing/2014/main" id="{8F65A536-1886-1683-27D1-4B4398899E5C}"/>
              </a:ext>
            </a:extLst>
          </p:cNvPr>
          <p:cNvGraphicFramePr>
            <a:graphicFrameLocks noGrp="1"/>
          </p:cNvGraphicFramePr>
          <p:nvPr>
            <p:extLst>
              <p:ext uri="{D42A27DB-BD31-4B8C-83A1-F6EECF244321}">
                <p14:modId xmlns:p14="http://schemas.microsoft.com/office/powerpoint/2010/main" val="605671281"/>
              </p:ext>
            </p:extLst>
          </p:nvPr>
        </p:nvGraphicFramePr>
        <p:xfrm>
          <a:off x="673098" y="1375996"/>
          <a:ext cx="10483116" cy="3220720"/>
        </p:xfrm>
        <a:graphic>
          <a:graphicData uri="http://schemas.openxmlformats.org/drawingml/2006/table">
            <a:tbl>
              <a:tblPr firstRow="1" bandRow="1">
                <a:tableStyleId>{5C22544A-7EE6-4342-B048-85BDC9FD1C3A}</a:tableStyleId>
              </a:tblPr>
              <a:tblGrid>
                <a:gridCol w="1568078">
                  <a:extLst>
                    <a:ext uri="{9D8B030D-6E8A-4147-A177-3AD203B41FA5}">
                      <a16:colId xmlns:a16="http://schemas.microsoft.com/office/drawing/2014/main" val="2631184077"/>
                    </a:ext>
                  </a:extLst>
                </a:gridCol>
                <a:gridCol w="1398494">
                  <a:extLst>
                    <a:ext uri="{9D8B030D-6E8A-4147-A177-3AD203B41FA5}">
                      <a16:colId xmlns:a16="http://schemas.microsoft.com/office/drawing/2014/main" val="1888357744"/>
                    </a:ext>
                  </a:extLst>
                </a:gridCol>
                <a:gridCol w="3648370">
                  <a:extLst>
                    <a:ext uri="{9D8B030D-6E8A-4147-A177-3AD203B41FA5}">
                      <a16:colId xmlns:a16="http://schemas.microsoft.com/office/drawing/2014/main" val="132237835"/>
                    </a:ext>
                  </a:extLst>
                </a:gridCol>
                <a:gridCol w="3868174">
                  <a:extLst>
                    <a:ext uri="{9D8B030D-6E8A-4147-A177-3AD203B41FA5}">
                      <a16:colId xmlns:a16="http://schemas.microsoft.com/office/drawing/2014/main" val="4112321371"/>
                    </a:ext>
                  </a:extLst>
                </a:gridCol>
              </a:tblGrid>
              <a:tr h="370840">
                <a:tc>
                  <a:txBody>
                    <a:bodyPr/>
                    <a:lstStyle/>
                    <a:p>
                      <a:r>
                        <a:rPr lang="en-IE" dirty="0"/>
                        <a:t>Casestudie</a:t>
                      </a:r>
                    </a:p>
                  </a:txBody>
                  <a:tcPr>
                    <a:solidFill>
                      <a:srgbClr val="027354"/>
                    </a:solidFill>
                  </a:tcPr>
                </a:tc>
                <a:tc>
                  <a:txBody>
                    <a:bodyPr/>
                    <a:lstStyle/>
                    <a:p>
                      <a:r>
                        <a:rPr lang="en-IE" dirty="0"/>
                        <a:t>Land</a:t>
                      </a:r>
                    </a:p>
                  </a:txBody>
                  <a:tcPr>
                    <a:solidFill>
                      <a:srgbClr val="027354"/>
                    </a:solidFill>
                  </a:tcPr>
                </a:tc>
                <a:tc>
                  <a:txBody>
                    <a:bodyPr/>
                    <a:lstStyle/>
                    <a:p>
                      <a:r>
                        <a:rPr lang="en-IE" dirty="0"/>
                        <a:t>Bedrijfsnaam</a:t>
                      </a:r>
                    </a:p>
                  </a:txBody>
                  <a:tcPr>
                    <a:solidFill>
                      <a:srgbClr val="027354"/>
                    </a:solidFill>
                  </a:tcPr>
                </a:tc>
                <a:tc>
                  <a:txBody>
                    <a:bodyPr/>
                    <a:lstStyle/>
                    <a:p>
                      <a:r>
                        <a:rPr lang="en-IE" dirty="0"/>
                        <a:t>Type bedrijf</a:t>
                      </a:r>
                    </a:p>
                  </a:txBody>
                  <a:tcPr>
                    <a:solidFill>
                      <a:srgbClr val="027354"/>
                    </a:solidFill>
                  </a:tcPr>
                </a:tc>
                <a:extLst>
                  <a:ext uri="{0D108BD9-81ED-4DB2-BD59-A6C34878D82A}">
                    <a16:rowId xmlns:a16="http://schemas.microsoft.com/office/drawing/2014/main" val="1944186677"/>
                  </a:ext>
                </a:extLst>
              </a:tr>
              <a:tr h="370840">
                <a:tc>
                  <a:txBody>
                    <a:bodyPr/>
                    <a:lstStyle/>
                    <a:p>
                      <a:r>
                        <a:rPr lang="en-GB" dirty="0"/>
                        <a:t>Casestudie 1 </a:t>
                      </a:r>
                      <a:endParaRPr lang="en-IE" dirty="0"/>
                    </a:p>
                  </a:txBody>
                  <a:tcPr>
                    <a:solidFill>
                      <a:srgbClr val="ACE2D1"/>
                    </a:solidFill>
                  </a:tcPr>
                </a:tc>
                <a:tc>
                  <a:txBody>
                    <a:bodyPr/>
                    <a:lstStyle/>
                    <a:p>
                      <a:r>
                        <a:rPr lang="en-IE" dirty="0"/>
                        <a:t>Duitsland</a:t>
                      </a:r>
                    </a:p>
                  </a:txBody>
                  <a:tcPr>
                    <a:solidFill>
                      <a:srgbClr val="ACE2D1"/>
                    </a:solidFill>
                  </a:tcPr>
                </a:tc>
                <a:tc>
                  <a:txBody>
                    <a:bodyPr/>
                    <a:lstStyle/>
                    <a:p>
                      <a:r>
                        <a:rPr lang="en-GB" dirty="0"/>
                        <a:t>Neumarkter Lammsbraus</a:t>
                      </a:r>
                      <a:endParaRPr lang="en-IE" dirty="0"/>
                    </a:p>
                  </a:txBody>
                  <a:tcPr>
                    <a:solidFill>
                      <a:srgbClr val="ACE2D1"/>
                    </a:solidFill>
                  </a:tcPr>
                </a:tc>
                <a:tc>
                  <a:txBody>
                    <a:bodyPr/>
                    <a:lstStyle/>
                    <a:p>
                      <a:r>
                        <a:rPr lang="en-GB" dirty="0"/>
                        <a:t>Biologische Brouwerij</a:t>
                      </a:r>
                      <a:endParaRPr lang="en-IE" dirty="0"/>
                    </a:p>
                  </a:txBody>
                  <a:tcPr>
                    <a:solidFill>
                      <a:srgbClr val="ACE2D1"/>
                    </a:solidFill>
                  </a:tcPr>
                </a:tc>
                <a:extLst>
                  <a:ext uri="{0D108BD9-81ED-4DB2-BD59-A6C34878D82A}">
                    <a16:rowId xmlns:a16="http://schemas.microsoft.com/office/drawing/2014/main" val="295608257"/>
                  </a:ext>
                </a:extLst>
              </a:tr>
              <a:tr h="370840">
                <a:tc>
                  <a:txBody>
                    <a:bodyPr/>
                    <a:lstStyle/>
                    <a:p>
                      <a:r>
                        <a:rPr lang="en-GB" dirty="0"/>
                        <a:t>Casestudie 2 </a:t>
                      </a:r>
                      <a:endParaRPr lang="en-IE" dirty="0"/>
                    </a:p>
                  </a:txBody>
                  <a:tcPr>
                    <a:solidFill>
                      <a:srgbClr val="F8CD9A"/>
                    </a:solidFill>
                  </a:tcPr>
                </a:tc>
                <a:tc>
                  <a:txBody>
                    <a:bodyPr/>
                    <a:lstStyle/>
                    <a:p>
                      <a:r>
                        <a:rPr lang="en-IE" dirty="0"/>
                        <a:t>Ierland</a:t>
                      </a:r>
                    </a:p>
                  </a:txBody>
                  <a:tcPr>
                    <a:solidFill>
                      <a:srgbClr val="F8CD9A"/>
                    </a:solidFill>
                  </a:tcPr>
                </a:tc>
                <a:tc>
                  <a:txBody>
                    <a:bodyPr/>
                    <a:lstStyle/>
                    <a:p>
                      <a:r>
                        <a:rPr lang="en-GB" dirty="0"/>
                        <a:t>TEG</a:t>
                      </a:r>
                      <a:endParaRPr lang="en-IE" dirty="0"/>
                    </a:p>
                  </a:txBody>
                  <a:tcPr>
                    <a:solidFill>
                      <a:srgbClr val="F8CD9A"/>
                    </a:solidFill>
                  </a:tcPr>
                </a:tc>
                <a:tc>
                  <a:txBody>
                    <a:bodyPr/>
                    <a:lstStyle/>
                    <a:p>
                      <a:r>
                        <a:rPr lang="en-GB" dirty="0"/>
                        <a:t>Luchtvaarttechniek</a:t>
                      </a:r>
                      <a:endParaRPr lang="en-IE" dirty="0"/>
                    </a:p>
                  </a:txBody>
                  <a:tcPr>
                    <a:solidFill>
                      <a:srgbClr val="F8CD9A"/>
                    </a:solidFill>
                  </a:tcPr>
                </a:tc>
                <a:extLst>
                  <a:ext uri="{0D108BD9-81ED-4DB2-BD59-A6C34878D82A}">
                    <a16:rowId xmlns:a16="http://schemas.microsoft.com/office/drawing/2014/main" val="1951393179"/>
                  </a:ext>
                </a:extLst>
              </a:tr>
              <a:tr h="370840">
                <a:tc>
                  <a:txBody>
                    <a:bodyPr/>
                    <a:lstStyle/>
                    <a:p>
                      <a:r>
                        <a:rPr lang="en-GB" dirty="0"/>
                        <a:t>Casestudie 3 </a:t>
                      </a:r>
                      <a:endParaRPr lang="en-IE" dirty="0"/>
                    </a:p>
                  </a:txBody>
                  <a:tcPr>
                    <a:solidFill>
                      <a:srgbClr val="ACE2D1"/>
                    </a:solidFill>
                  </a:tcPr>
                </a:tc>
                <a:tc>
                  <a:txBody>
                    <a:bodyPr/>
                    <a:lstStyle/>
                    <a:p>
                      <a:r>
                        <a:rPr lang="en-IE" dirty="0"/>
                        <a:t>Nederland</a:t>
                      </a:r>
                    </a:p>
                  </a:txBody>
                  <a:tcPr>
                    <a:solidFill>
                      <a:srgbClr val="ACE2D1"/>
                    </a:solidFill>
                  </a:tcPr>
                </a:tc>
                <a:tc>
                  <a:txBody>
                    <a:bodyPr/>
                    <a:lstStyle/>
                    <a:p>
                      <a:r>
                        <a:rPr lang="en-GB" dirty="0"/>
                        <a:t>Holland Recycling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 KlokBanden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NINE &amp; 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Koper 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Tony's chocolade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Marlies|dekkers</a:t>
                      </a:r>
                      <a:endParaRPr lang="en-IE" dirty="0"/>
                    </a:p>
                  </a:txBody>
                  <a:tcPr>
                    <a:solidFill>
                      <a:srgbClr val="ACE2D1"/>
                    </a:solidFill>
                  </a:tcPr>
                </a:tc>
                <a:tc>
                  <a:txBody>
                    <a:bodyPr/>
                    <a:lstStyle/>
                    <a:p>
                      <a:r>
                        <a:rPr lang="en-IE" dirty="0"/>
                        <a:t>Afvalbeheer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Automotive benodigdheden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Kinderkleding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Management Advies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Banketbakkerij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Kleding</a:t>
                      </a:r>
                    </a:p>
                  </a:txBody>
                  <a:tcPr>
                    <a:solidFill>
                      <a:srgbClr val="ACE2D1"/>
                    </a:solidFill>
                  </a:tcPr>
                </a:tc>
                <a:extLst>
                  <a:ext uri="{0D108BD9-81ED-4DB2-BD59-A6C34878D82A}">
                    <a16:rowId xmlns:a16="http://schemas.microsoft.com/office/drawing/2014/main" val="823354405"/>
                  </a:ext>
                </a:extLst>
              </a:tr>
              <a:tr h="370840">
                <a:tc>
                  <a:txBody>
                    <a:bodyPr/>
                    <a:lstStyle/>
                    <a:p>
                      <a:r>
                        <a:rPr lang="en-GB" dirty="0"/>
                        <a:t>Casestudie 4 </a:t>
                      </a:r>
                      <a:endParaRPr lang="en-IE" dirty="0"/>
                    </a:p>
                  </a:txBody>
                  <a:tcPr>
                    <a:solidFill>
                      <a:srgbClr val="F8CD9A"/>
                    </a:solidFill>
                  </a:tcPr>
                </a:tc>
                <a:tc>
                  <a:txBody>
                    <a:bodyPr/>
                    <a:lstStyle/>
                    <a:p>
                      <a:r>
                        <a:rPr lang="en-IE" dirty="0"/>
                        <a:t>Spanje</a:t>
                      </a:r>
                    </a:p>
                  </a:txBody>
                  <a:tcPr>
                    <a:solidFill>
                      <a:srgbClr val="F8CD9A"/>
                    </a:solidFill>
                  </a:tcPr>
                </a:tc>
                <a:tc>
                  <a:txBody>
                    <a:bodyPr/>
                    <a:lstStyle/>
                    <a:p>
                      <a:r>
                        <a:rPr lang="en-GB" dirty="0"/>
                        <a:t>Incentro</a:t>
                      </a:r>
                      <a:endParaRPr lang="en-IE" dirty="0"/>
                    </a:p>
                  </a:txBody>
                  <a:tcPr>
                    <a:solidFill>
                      <a:srgbClr val="F8CD9A"/>
                    </a:solidFill>
                  </a:tcPr>
                </a:tc>
                <a:tc>
                  <a:txBody>
                    <a:bodyPr/>
                    <a:lstStyle/>
                    <a:p>
                      <a:r>
                        <a:rPr lang="en-GB" dirty="0"/>
                        <a:t>IT en technisch advies</a:t>
                      </a:r>
                      <a:endParaRPr lang="en-IE" dirty="0"/>
                    </a:p>
                  </a:txBody>
                  <a:tcPr>
                    <a:solidFill>
                      <a:srgbClr val="F8CD9A"/>
                    </a:solidFill>
                  </a:tcPr>
                </a:tc>
                <a:extLst>
                  <a:ext uri="{0D108BD9-81ED-4DB2-BD59-A6C34878D82A}">
                    <a16:rowId xmlns:a16="http://schemas.microsoft.com/office/drawing/2014/main" val="1321748604"/>
                  </a:ext>
                </a:extLst>
              </a:tr>
            </a:tbl>
          </a:graphicData>
        </a:graphic>
      </p:graphicFrame>
      <p:sp>
        <p:nvSpPr>
          <p:cNvPr id="3" name="TextBox 2">
            <a:extLst>
              <a:ext uri="{FF2B5EF4-FFF2-40B4-BE49-F238E27FC236}">
                <a16:creationId xmlns:a16="http://schemas.microsoft.com/office/drawing/2014/main" id="{AA8E6874-8C36-6C13-8A16-BB68FD1FE47A}"/>
              </a:ext>
            </a:extLst>
          </p:cNvPr>
          <p:cNvSpPr txBox="1"/>
          <p:nvPr/>
        </p:nvSpPr>
        <p:spPr>
          <a:xfrm>
            <a:off x="555403" y="4798337"/>
            <a:ext cx="5972146" cy="369332"/>
          </a:xfrm>
          <a:prstGeom prst="rect">
            <a:avLst/>
          </a:prstGeom>
          <a:noFill/>
        </p:spPr>
        <p:txBody>
          <a:bodyPr wrap="square" rtlCol="0">
            <a:spAutoFit/>
          </a:bodyPr>
          <a:lstStyle/>
          <a:p>
            <a:r>
              <a:rPr lang="en-US" sz="1800" u="sng" dirty="0">
                <a:solidFill>
                  <a:srgbClr val="0000FF"/>
                </a:solidFill>
                <a:effectLst/>
                <a:latin typeface="Verdana" panose="020B0604030504040204" pitchFamily="34" charset="0"/>
                <a:ea typeface="Calibri" panose="020F0502020204030204" pitchFamily="34" charset="0"/>
                <a:cs typeface="Calibri" panose="020F0502020204030204" pitchFamily="34" charset="0"/>
                <a:hlinkClick r:id="rId2"/>
              </a:rPr>
              <a:t>https://www.csrready.eu/case-studies/ </a:t>
            </a:r>
            <a:endParaRPr lang="en-IE" b="1" dirty="0">
              <a:highlight>
                <a:srgbClr val="FFFF00"/>
              </a:highlight>
            </a:endParaRPr>
          </a:p>
        </p:txBody>
      </p:sp>
    </p:spTree>
    <p:extLst>
      <p:ext uri="{BB962C8B-B14F-4D97-AF65-F5344CB8AC3E}">
        <p14:creationId xmlns:p14="http://schemas.microsoft.com/office/powerpoint/2010/main" val="359805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DF026-537D-0144-913D-978CC5012820}"/>
              </a:ext>
            </a:extLst>
          </p:cNvPr>
          <p:cNvSpPr>
            <a:spLocks noGrp="1"/>
          </p:cNvSpPr>
          <p:nvPr>
            <p:ph type="body" sz="quarter" idx="13"/>
          </p:nvPr>
        </p:nvSpPr>
        <p:spPr>
          <a:xfrm>
            <a:off x="490898" y="664875"/>
            <a:ext cx="6729052" cy="697353"/>
          </a:xfrm>
        </p:spPr>
        <p:txBody>
          <a:bodyPr/>
          <a:lstStyle/>
          <a:p>
            <a:pPr>
              <a:lnSpc>
                <a:spcPct val="100000"/>
              </a:lnSpc>
              <a:spcBef>
                <a:spcPts val="0"/>
              </a:spcBef>
            </a:pPr>
            <a:r>
              <a:rPr lang="en-US" dirty="0"/>
              <a:t>CSR en personeelsmanagement</a:t>
            </a:r>
          </a:p>
        </p:txBody>
      </p:sp>
      <p:sp>
        <p:nvSpPr>
          <p:cNvPr id="3" name="Text Placeholder 2">
            <a:extLst>
              <a:ext uri="{FF2B5EF4-FFF2-40B4-BE49-F238E27FC236}">
                <a16:creationId xmlns:a16="http://schemas.microsoft.com/office/drawing/2014/main" id="{F7070EF5-0A5E-EF43-BEC1-240D0919425E}"/>
              </a:ext>
            </a:extLst>
          </p:cNvPr>
          <p:cNvSpPr>
            <a:spLocks noGrp="1"/>
          </p:cNvSpPr>
          <p:nvPr>
            <p:ph type="body" sz="quarter" idx="14"/>
          </p:nvPr>
        </p:nvSpPr>
        <p:spPr>
          <a:xfrm>
            <a:off x="490899" y="2389000"/>
            <a:ext cx="4570242" cy="1193534"/>
          </a:xfrm>
        </p:spPr>
        <p:txBody>
          <a:bodyPr/>
          <a:lstStyle/>
          <a:p>
            <a:r>
              <a:rPr lang="en-GB" sz="3200" dirty="0">
                <a:effectLst/>
                <a:latin typeface="Segoe UI" panose="020B0502040204020203" pitchFamily="34" charset="0"/>
              </a:rPr>
              <a:t>Inleiding &amp; MKB CSR en Human Resource Management</a:t>
            </a:r>
            <a:endParaRPr lang="en-US" sz="3200" dirty="0">
              <a:highlight>
                <a:srgbClr val="FFFF00"/>
              </a:highlight>
            </a:endParaRPr>
          </a:p>
        </p:txBody>
      </p:sp>
      <p:sp>
        <p:nvSpPr>
          <p:cNvPr id="4" name="TextBox 3">
            <a:extLst>
              <a:ext uri="{FF2B5EF4-FFF2-40B4-BE49-F238E27FC236}">
                <a16:creationId xmlns:a16="http://schemas.microsoft.com/office/drawing/2014/main" id="{83680F68-8248-0DD4-D89F-46330E3439C4}"/>
              </a:ext>
            </a:extLst>
          </p:cNvPr>
          <p:cNvSpPr txBox="1"/>
          <p:nvPr/>
        </p:nvSpPr>
        <p:spPr>
          <a:xfrm>
            <a:off x="587727" y="3964420"/>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Sectie 1</a:t>
            </a:r>
          </a:p>
        </p:txBody>
      </p:sp>
    </p:spTree>
    <p:extLst>
      <p:ext uri="{BB962C8B-B14F-4D97-AF65-F5344CB8AC3E}">
        <p14:creationId xmlns:p14="http://schemas.microsoft.com/office/powerpoint/2010/main" val="859963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4869E-47D6-E706-5C62-34001A415BE4}"/>
              </a:ext>
            </a:extLst>
          </p:cNvPr>
          <p:cNvSpPr>
            <a:spLocks noGrp="1"/>
          </p:cNvSpPr>
          <p:nvPr>
            <p:ph type="body" sz="quarter" idx="13"/>
          </p:nvPr>
        </p:nvSpPr>
        <p:spPr/>
        <p:txBody>
          <a:bodyPr>
            <a:normAutofit/>
          </a:bodyPr>
          <a:lstStyle/>
          <a:p>
            <a:r>
              <a:rPr lang="en-IE" sz="36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Wat </a:t>
            </a:r>
            <a:r>
              <a:rPr lang="en-IE" dirty="0">
                <a:solidFill>
                  <a:srgbClr val="333333"/>
                </a:solidFill>
                <a:latin typeface="Lato" panose="020F0502020204030203" pitchFamily="34" charset="0"/>
                <a:ea typeface="Times New Roman" panose="02020603050405020304" pitchFamily="18" charset="0"/>
                <a:cs typeface="Times New Roman" panose="02020603050405020304" pitchFamily="18" charset="0"/>
              </a:rPr>
              <a:t>zijn </a:t>
            </a:r>
            <a:r>
              <a:rPr lang="en-IE" sz="3600" b="1" dirty="0">
                <a:solidFill>
                  <a:srgbClr val="333333"/>
                </a:solidFill>
                <a:effectLst/>
                <a:latin typeface="Lato" panose="020F0502020204030203" pitchFamily="34" charset="0"/>
                <a:ea typeface="Times New Roman" panose="02020603050405020304" pitchFamily="18" charset="0"/>
                <a:cs typeface="Times New Roman" panose="02020603050405020304" pitchFamily="18" charset="0"/>
              </a:rPr>
              <a:t>CSR en Human Resource Management?</a:t>
            </a:r>
            <a:endParaRPr lang="en-IE" dirty="0"/>
          </a:p>
        </p:txBody>
      </p:sp>
      <p:sp>
        <p:nvSpPr>
          <p:cNvPr id="3" name="Text Placeholder 2">
            <a:extLst>
              <a:ext uri="{FF2B5EF4-FFF2-40B4-BE49-F238E27FC236}">
                <a16:creationId xmlns:a16="http://schemas.microsoft.com/office/drawing/2014/main" id="{390E0C03-3B36-33A4-2A75-DA7213EA350C}"/>
              </a:ext>
            </a:extLst>
          </p:cNvPr>
          <p:cNvSpPr>
            <a:spLocks noGrp="1"/>
          </p:cNvSpPr>
          <p:nvPr>
            <p:ph type="body" sz="quarter" idx="14"/>
          </p:nvPr>
        </p:nvSpPr>
        <p:spPr>
          <a:xfrm>
            <a:off x="1085850" y="1529180"/>
            <a:ext cx="10587038" cy="3995320"/>
          </a:xfrm>
        </p:spPr>
        <p:txBody>
          <a:bodyPr/>
          <a:lstStyle/>
          <a:p>
            <a:pPr>
              <a:lnSpc>
                <a:spcPct val="107000"/>
              </a:lnSpc>
              <a:spcAft>
                <a:spcPts val="865"/>
              </a:spcAft>
            </a:pPr>
            <a:r>
              <a:rPr lang="en-IE" b="1" dirty="0">
                <a:solidFill>
                  <a:srgbClr val="40B894"/>
                </a:solidFill>
                <a:effectLst/>
                <a:ea typeface="Times New Roman" panose="02020603050405020304" pitchFamily="18" charset="0"/>
                <a:cs typeface="Times New Roman" panose="02020603050405020304" pitchFamily="18" charset="0"/>
              </a:rPr>
              <a:t>Maatschappelijk verantwoord </a:t>
            </a:r>
            <a:r>
              <a:rPr lang="en-IE" b="1" dirty="0" err="1">
                <a:solidFill>
                  <a:srgbClr val="40B894"/>
                </a:solidFill>
                <a:effectLst/>
                <a:ea typeface="Times New Roman" panose="02020603050405020304" pitchFamily="18" charset="0"/>
                <a:cs typeface="Times New Roman" panose="02020603050405020304" pitchFamily="18" charset="0"/>
              </a:rPr>
              <a:t>ondernemen</a:t>
            </a:r>
            <a:r>
              <a:rPr lang="en-IE" b="1" dirty="0">
                <a:solidFill>
                  <a:srgbClr val="40B894"/>
                </a:solidFill>
                <a:effectLst/>
                <a:ea typeface="Times New Roman" panose="02020603050405020304" pitchFamily="18" charset="0"/>
                <a:cs typeface="Times New Roman" panose="02020603050405020304" pitchFamily="18" charset="0"/>
              </a:rPr>
              <a:t> (CSR) </a:t>
            </a:r>
            <a:r>
              <a:rPr lang="en-IE" dirty="0">
                <a:solidFill>
                  <a:srgbClr val="333333"/>
                </a:solidFill>
                <a:effectLst/>
                <a:ea typeface="Times New Roman" panose="02020603050405020304" pitchFamily="18" charset="0"/>
                <a:cs typeface="Times New Roman" panose="02020603050405020304" pitchFamily="18" charset="0"/>
              </a:rPr>
              <a:t>is de evenwichtige integratie van sociale, economische en milieuoverwegingen in zakelijke beslissingen en activiteiten.  In deze module </a:t>
            </a:r>
            <a:r>
              <a:rPr lang="en-IE" dirty="0" err="1">
                <a:solidFill>
                  <a:srgbClr val="333333"/>
                </a:solidFill>
                <a:effectLst/>
                <a:ea typeface="Times New Roman" panose="02020603050405020304" pitchFamily="18" charset="0"/>
                <a:cs typeface="Times New Roman" panose="02020603050405020304" pitchFamily="18" charset="0"/>
              </a:rPr>
              <a:t>worden</a:t>
            </a:r>
            <a:r>
              <a:rPr lang="en-IE" dirty="0">
                <a:solidFill>
                  <a:srgbClr val="333333"/>
                </a:solidFill>
                <a:effectLst/>
                <a:ea typeface="Times New Roman" panose="02020603050405020304" pitchFamily="18" charset="0"/>
                <a:cs typeface="Times New Roman" panose="02020603050405020304" pitchFamily="18" charset="0"/>
              </a:rPr>
              <a:t> CSR en duurzaamheid door elkaar gebruikt. De module laat het positieve effect van CSR op innovatie zien, en hoe het MKB hierdoor betere/efficiëntere innovatieve activiteiten kan uitvoeren. </a:t>
            </a:r>
          </a:p>
          <a:p>
            <a:pPr>
              <a:lnSpc>
                <a:spcPct val="107000"/>
              </a:lnSpc>
              <a:spcAft>
                <a:spcPts val="865"/>
              </a:spcAft>
            </a:pPr>
            <a:r>
              <a:rPr lang="en-IE" b="1" dirty="0">
                <a:solidFill>
                  <a:srgbClr val="F29E38"/>
                </a:solidFill>
                <a:effectLst/>
                <a:ea typeface="Times New Roman" panose="02020603050405020304" pitchFamily="18" charset="0"/>
                <a:cs typeface="Times New Roman" panose="02020603050405020304" pitchFamily="18" charset="0"/>
              </a:rPr>
              <a:t>Human Resource Management (HRM) </a:t>
            </a:r>
            <a:r>
              <a:rPr lang="en-IE" dirty="0">
                <a:solidFill>
                  <a:srgbClr val="333333"/>
                </a:solidFill>
                <a:effectLst/>
                <a:ea typeface="Times New Roman" panose="02020603050405020304" pitchFamily="18" charset="0"/>
                <a:cs typeface="Times New Roman" panose="02020603050405020304" pitchFamily="18" charset="0"/>
              </a:rPr>
              <a:t>is het onderdeel van het MKB dat zich bezighoudt met het werven, managen, ontwikkelen en motiveren van mensen, inclusief het bieden van functionele en gespecialiseerde ondersteuning en systemen voor werknemersbetrokkenheid en het beheren van systemen om naleving van de regelgeving op het gebied van arbeidsvoorwaarden en mensenrechten te bevorderen. </a:t>
            </a:r>
            <a:endParaRPr lang="en-IE" dirty="0"/>
          </a:p>
        </p:txBody>
      </p:sp>
    </p:spTree>
    <p:extLst>
      <p:ext uri="{BB962C8B-B14F-4D97-AF65-F5344CB8AC3E}">
        <p14:creationId xmlns:p14="http://schemas.microsoft.com/office/powerpoint/2010/main" val="2991117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F7F34089BD2A43B0ECCBE96E4BFEAF" ma:contentTypeVersion="17" ma:contentTypeDescription="Create a new document." ma:contentTypeScope="" ma:versionID="cb09c23c7b4860522ed4aa51768b9493">
  <xsd:schema xmlns:xsd="http://www.w3.org/2001/XMLSchema" xmlns:xs="http://www.w3.org/2001/XMLSchema" xmlns:p="http://schemas.microsoft.com/office/2006/metadata/properties" xmlns:ns2="6ffe6071-8b7f-46a5-b620-7d57f59482e1" xmlns:ns3="ad9a41ad-6c46-435a-bcc8-6dac80797802" targetNamespace="http://schemas.microsoft.com/office/2006/metadata/properties" ma:root="true" ma:fieldsID="79d580db1478ac67fcb3cbe9b2ad8aa7" ns2:_="" ns3:_="">
    <xsd:import namespace="6ffe6071-8b7f-46a5-b620-7d57f59482e1"/>
    <xsd:import namespace="ad9a41ad-6c46-435a-bcc8-6dac80797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e6071-8b7f-46a5-b620-7d57f5948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8b9eae-cd2e-4722-8295-e5bedc661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9a41ad-6c46-435a-bcc8-6dac80797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0d1463-c340-42d6-9084-8952d0938603}" ma:internalName="TaxCatchAll" ma:showField="CatchAllData" ma:web="ad9a41ad-6c46-435a-bcc8-6dac80797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8B033-093F-44E2-896C-8E156C32EECF}"/>
</file>

<file path=customXml/itemProps2.xml><?xml version="1.0" encoding="utf-8"?>
<ds:datastoreItem xmlns:ds="http://schemas.openxmlformats.org/officeDocument/2006/customXml" ds:itemID="{51F87F80-8316-4DD7-A11D-C829CF041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5547</Words>
  <Application>Microsoft Office PowerPoint</Application>
  <PresentationFormat>Widescreen</PresentationFormat>
  <Paragraphs>294</Paragraphs>
  <Slides>46</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46</vt:i4>
      </vt:variant>
    </vt:vector>
  </HeadingPairs>
  <TitlesOfParts>
    <vt:vector size="62" baseType="lpstr">
      <vt:lpstr>Arial</vt:lpstr>
      <vt:lpstr>Calibri</vt:lpstr>
      <vt:lpstr>Calibri Light</vt:lpstr>
      <vt:lpstr>Helvetica Light</vt:lpstr>
      <vt:lpstr>Lato</vt:lpstr>
      <vt:lpstr>Montserrat Light</vt:lpstr>
      <vt:lpstr>MuseoSans</vt:lpstr>
      <vt:lpstr>Noto Sans</vt:lpstr>
      <vt:lpstr>Quattrocento Sans</vt:lpstr>
      <vt:lpstr>Segoe UI</vt:lpstr>
      <vt:lpstr>Symbol</vt:lpstr>
      <vt:lpstr>Times New Roman</vt:lpstr>
      <vt:lpstr>Verdana</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docId:6CAC045A6006DDB1B2872CEB45CBA6B6</cp:keywords>
  <cp:lastModifiedBy>Fleur Schellekens</cp:lastModifiedBy>
  <cp:revision>238</cp:revision>
  <dcterms:created xsi:type="dcterms:W3CDTF">2019-11-20T14:08:21Z</dcterms:created>
  <dcterms:modified xsi:type="dcterms:W3CDTF">2023-08-10T14:27:39Z</dcterms:modified>
</cp:coreProperties>
</file>