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7"/>
  </p:notesMasterIdLst>
  <p:sldIdLst>
    <p:sldId id="308" r:id="rId5"/>
    <p:sldId id="596" r:id="rId6"/>
    <p:sldId id="597" r:id="rId7"/>
    <p:sldId id="276" r:id="rId8"/>
    <p:sldId id="593" r:id="rId9"/>
    <p:sldId id="324" r:id="rId10"/>
    <p:sldId id="350" r:id="rId11"/>
    <p:sldId id="598" r:id="rId12"/>
    <p:sldId id="599" r:id="rId13"/>
    <p:sldId id="556" r:id="rId14"/>
    <p:sldId id="316" r:id="rId15"/>
    <p:sldId id="427" r:id="rId16"/>
    <p:sldId id="470" r:id="rId17"/>
    <p:sldId id="535" r:id="rId18"/>
    <p:sldId id="592" r:id="rId19"/>
    <p:sldId id="554" r:id="rId20"/>
    <p:sldId id="552" r:id="rId21"/>
    <p:sldId id="528" r:id="rId22"/>
    <p:sldId id="555" r:id="rId23"/>
    <p:sldId id="338" r:id="rId24"/>
    <p:sldId id="340" r:id="rId25"/>
    <p:sldId id="339" r:id="rId26"/>
    <p:sldId id="341" r:id="rId27"/>
    <p:sldId id="544" r:id="rId28"/>
    <p:sldId id="356" r:id="rId29"/>
    <p:sldId id="557" r:id="rId30"/>
    <p:sldId id="509" r:id="rId31"/>
    <p:sldId id="424" r:id="rId32"/>
    <p:sldId id="507" r:id="rId33"/>
    <p:sldId id="564" r:id="rId34"/>
    <p:sldId id="553" r:id="rId35"/>
    <p:sldId id="571" r:id="rId36"/>
    <p:sldId id="574" r:id="rId37"/>
    <p:sldId id="575" r:id="rId38"/>
    <p:sldId id="572" r:id="rId39"/>
    <p:sldId id="559" r:id="rId40"/>
    <p:sldId id="560" r:id="rId41"/>
    <p:sldId id="561" r:id="rId42"/>
    <p:sldId id="562" r:id="rId43"/>
    <p:sldId id="588" r:id="rId44"/>
    <p:sldId id="576" r:id="rId45"/>
    <p:sldId id="577" r:id="rId46"/>
    <p:sldId id="578" r:id="rId47"/>
    <p:sldId id="579" r:id="rId48"/>
    <p:sldId id="580" r:id="rId49"/>
    <p:sldId id="278" r:id="rId50"/>
    <p:sldId id="581" r:id="rId51"/>
    <p:sldId id="582" r:id="rId52"/>
    <p:sldId id="589" r:id="rId53"/>
    <p:sldId id="391" r:id="rId54"/>
    <p:sldId id="584" r:id="rId55"/>
    <p:sldId id="321" r:id="rId56"/>
    <p:sldId id="583" r:id="rId57"/>
    <p:sldId id="586" r:id="rId58"/>
    <p:sldId id="542" r:id="rId59"/>
    <p:sldId id="585" r:id="rId60"/>
    <p:sldId id="315" r:id="rId61"/>
    <p:sldId id="353" r:id="rId62"/>
    <p:sldId id="591" r:id="rId63"/>
    <p:sldId id="517" r:id="rId64"/>
    <p:sldId id="482" r:id="rId65"/>
    <p:sldId id="483" r:id="rId66"/>
    <p:sldId id="510" r:id="rId67"/>
    <p:sldId id="590" r:id="rId68"/>
    <p:sldId id="484" r:id="rId69"/>
    <p:sldId id="488" r:id="rId70"/>
    <p:sldId id="485" r:id="rId71"/>
    <p:sldId id="487" r:id="rId72"/>
    <p:sldId id="491" r:id="rId73"/>
    <p:sldId id="352" r:id="rId74"/>
    <p:sldId id="511" r:id="rId75"/>
    <p:sldId id="492" r:id="rId76"/>
    <p:sldId id="515" r:id="rId77"/>
    <p:sldId id="355" r:id="rId78"/>
    <p:sldId id="569" r:id="rId79"/>
    <p:sldId id="490" r:id="rId80"/>
    <p:sldId id="489" r:id="rId81"/>
    <p:sldId id="371" r:id="rId82"/>
    <p:sldId id="392" r:id="rId83"/>
    <p:sldId id="601" r:id="rId84"/>
    <p:sldId id="305" r:id="rId85"/>
    <p:sldId id="678"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02B"/>
    <a:srgbClr val="F29E38"/>
    <a:srgbClr val="027354"/>
    <a:srgbClr val="F8CD9A"/>
    <a:srgbClr val="ACE2D1"/>
    <a:srgbClr val="40B894"/>
    <a:srgbClr val="F3DBD9"/>
    <a:srgbClr val="EDC8C5"/>
    <a:srgbClr val="262626"/>
    <a:srgbClr val="C554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40687-7277-45EE-A6D1-AAFA265EF2A8}" v="9" dt="2023-08-10T14:18:48.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729"/>
  </p:normalViewPr>
  <p:slideViewPr>
    <p:cSldViewPr snapToGrid="0" snapToObjects="1">
      <p:cViewPr varScale="1">
        <p:scale>
          <a:sx n="110" d="100"/>
          <a:sy n="110" d="100"/>
        </p:scale>
        <p:origin x="552" y="108"/>
      </p:cViewPr>
      <p:guideLst/>
    </p:cSldViewPr>
  </p:slideViewPr>
  <p:notesTextViewPr>
    <p:cViewPr>
      <p:scale>
        <a:sx n="1" d="1"/>
        <a:sy n="1" d="1"/>
      </p:scale>
      <p:origin x="0" y="0"/>
    </p:cViewPr>
  </p:notesTextViewPr>
  <p:sorterViewPr>
    <p:cViewPr>
      <p:scale>
        <a:sx n="39" d="100"/>
        <a:sy n="39" d="100"/>
      </p:scale>
      <p:origin x="0" y="-1812"/>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eur Schellekens" userId="2cd99c82-6588-4c77-a7b6-6a526640a48f" providerId="ADAL" clId="{3F2F2630-31FA-4FBF-8BCC-BF4A00D0C36C}"/>
    <pc:docChg chg="undo custSel addSld modSld sldOrd">
      <pc:chgData name="Fleur Schellekens" userId="2cd99c82-6588-4c77-a7b6-6a526640a48f" providerId="ADAL" clId="{3F2F2630-31FA-4FBF-8BCC-BF4A00D0C36C}" dt="2023-07-12T09:40:07.171" v="100" actId="404"/>
      <pc:docMkLst>
        <pc:docMk/>
      </pc:docMkLst>
      <pc:sldChg chg="modSp mod">
        <pc:chgData name="Fleur Schellekens" userId="2cd99c82-6588-4c77-a7b6-6a526640a48f" providerId="ADAL" clId="{3F2F2630-31FA-4FBF-8BCC-BF4A00D0C36C}" dt="2023-07-12T09:36:13.300" v="35" actId="404"/>
        <pc:sldMkLst>
          <pc:docMk/>
          <pc:sldMk cId="328081820" sldId="276"/>
        </pc:sldMkLst>
        <pc:spChg chg="mod">
          <ac:chgData name="Fleur Schellekens" userId="2cd99c82-6588-4c77-a7b6-6a526640a48f" providerId="ADAL" clId="{3F2F2630-31FA-4FBF-8BCC-BF4A00D0C36C}" dt="2023-07-12T08:54:17.703" v="1" actId="27636"/>
          <ac:spMkLst>
            <pc:docMk/>
            <pc:sldMk cId="328081820" sldId="276"/>
            <ac:spMk id="14" creationId="{E942772C-2CAA-B744-9AAF-4932BF650AA2}"/>
          </ac:spMkLst>
        </pc:spChg>
        <pc:spChg chg="mod">
          <ac:chgData name="Fleur Schellekens" userId="2cd99c82-6588-4c77-a7b6-6a526640a48f" providerId="ADAL" clId="{3F2F2630-31FA-4FBF-8BCC-BF4A00D0C36C}" dt="2023-07-12T09:36:13.300" v="35" actId="404"/>
          <ac:spMkLst>
            <pc:docMk/>
            <pc:sldMk cId="328081820" sldId="276"/>
            <ac:spMk id="18" creationId="{BED4AE2B-9333-484E-A278-E909FEB9E31E}"/>
          </ac:spMkLst>
        </pc:spChg>
        <pc:spChg chg="mod">
          <ac:chgData name="Fleur Schellekens" userId="2cd99c82-6588-4c77-a7b6-6a526640a48f" providerId="ADAL" clId="{3F2F2630-31FA-4FBF-8BCC-BF4A00D0C36C}" dt="2023-07-12T08:56:29.457" v="26"/>
          <ac:spMkLst>
            <pc:docMk/>
            <pc:sldMk cId="328081820" sldId="276"/>
            <ac:spMk id="19" creationId="{C3B92892-997F-5748-B68F-D54A1B260FE9}"/>
          </ac:spMkLst>
        </pc:spChg>
      </pc:sldChg>
      <pc:sldChg chg="modSp mod">
        <pc:chgData name="Fleur Schellekens" userId="2cd99c82-6588-4c77-a7b6-6a526640a48f" providerId="ADAL" clId="{3F2F2630-31FA-4FBF-8BCC-BF4A00D0C36C}" dt="2023-07-12T09:38:21.142" v="71" actId="1076"/>
        <pc:sldMkLst>
          <pc:docMk/>
          <pc:sldMk cId="3609879058" sldId="278"/>
        </pc:sldMkLst>
        <pc:spChg chg="mod">
          <ac:chgData name="Fleur Schellekens" userId="2cd99c82-6588-4c77-a7b6-6a526640a48f" providerId="ADAL" clId="{3F2F2630-31FA-4FBF-8BCC-BF4A00D0C36C}" dt="2023-07-12T08:54:18.011" v="16" actId="27636"/>
          <ac:spMkLst>
            <pc:docMk/>
            <pc:sldMk cId="3609879058" sldId="278"/>
            <ac:spMk id="2" creationId="{6B098F57-9676-4449-910D-AA833B429BD6}"/>
          </ac:spMkLst>
        </pc:spChg>
        <pc:spChg chg="mod">
          <ac:chgData name="Fleur Schellekens" userId="2cd99c82-6588-4c77-a7b6-6a526640a48f" providerId="ADAL" clId="{3F2F2630-31FA-4FBF-8BCC-BF4A00D0C36C}" dt="2023-07-12T09:38:21.142" v="71" actId="1076"/>
          <ac:spMkLst>
            <pc:docMk/>
            <pc:sldMk cId="3609879058" sldId="278"/>
            <ac:spMk id="3" creationId="{CC6761A0-0742-3742-8267-599A185467C5}"/>
          </ac:spMkLst>
        </pc:spChg>
      </pc:sldChg>
      <pc:sldChg chg="modSp mod">
        <pc:chgData name="Fleur Schellekens" userId="2cd99c82-6588-4c77-a7b6-6a526640a48f" providerId="ADAL" clId="{3F2F2630-31FA-4FBF-8BCC-BF4A00D0C36C}" dt="2023-07-12T08:56:29.457" v="26"/>
        <pc:sldMkLst>
          <pc:docMk/>
          <pc:sldMk cId="651813056" sldId="305"/>
        </pc:sldMkLst>
        <pc:spChg chg="mod">
          <ac:chgData name="Fleur Schellekens" userId="2cd99c82-6588-4c77-a7b6-6a526640a48f" providerId="ADAL" clId="{3F2F2630-31FA-4FBF-8BCC-BF4A00D0C36C}" dt="2023-07-12T08:56:29.457" v="26"/>
          <ac:spMkLst>
            <pc:docMk/>
            <pc:sldMk cId="651813056" sldId="305"/>
            <ac:spMk id="22" creationId="{71C059F9-ABC8-C74A-A0B3-EBED32489CE6}"/>
          </ac:spMkLst>
        </pc:spChg>
        <pc:spChg chg="mod">
          <ac:chgData name="Fleur Schellekens" userId="2cd99c82-6588-4c77-a7b6-6a526640a48f" providerId="ADAL" clId="{3F2F2630-31FA-4FBF-8BCC-BF4A00D0C36C}" dt="2023-07-12T08:54:18.164" v="24" actId="27636"/>
          <ac:spMkLst>
            <pc:docMk/>
            <pc:sldMk cId="651813056" sldId="305"/>
            <ac:spMk id="23" creationId="{0401A4DD-1902-DF46-ABAD-B9304EC3EA42}"/>
          </ac:spMkLst>
        </pc:spChg>
      </pc:sldChg>
      <pc:sldChg chg="modSp mod">
        <pc:chgData name="Fleur Schellekens" userId="2cd99c82-6588-4c77-a7b6-6a526640a48f" providerId="ADAL" clId="{3F2F2630-31FA-4FBF-8BCC-BF4A00D0C36C}" dt="2023-07-12T09:36:06.802" v="34" actId="6549"/>
        <pc:sldMkLst>
          <pc:docMk/>
          <pc:sldMk cId="2575852798" sldId="308"/>
        </pc:sldMkLst>
        <pc:spChg chg="mod">
          <ac:chgData name="Fleur Schellekens" userId="2cd99c82-6588-4c77-a7b6-6a526640a48f" providerId="ADAL" clId="{3F2F2630-31FA-4FBF-8BCC-BF4A00D0C36C}" dt="2023-07-12T09:36:06.802" v="34" actId="6549"/>
          <ac:spMkLst>
            <pc:docMk/>
            <pc:sldMk cId="2575852798" sldId="308"/>
            <ac:spMk id="3" creationId="{42258E5D-3079-CA48-BB5E-38898CB06CBF}"/>
          </ac:spMkLst>
        </pc:spChg>
      </pc:sldChg>
      <pc:sldChg chg="modSp">
        <pc:chgData name="Fleur Schellekens" userId="2cd99c82-6588-4c77-a7b6-6a526640a48f" providerId="ADAL" clId="{3F2F2630-31FA-4FBF-8BCC-BF4A00D0C36C}" dt="2023-07-12T08:56:29.457" v="26"/>
        <pc:sldMkLst>
          <pc:docMk/>
          <pc:sldMk cId="221391903" sldId="316"/>
        </pc:sldMkLst>
        <pc:spChg chg="mod">
          <ac:chgData name="Fleur Schellekens" userId="2cd99c82-6588-4c77-a7b6-6a526640a48f" providerId="ADAL" clId="{3F2F2630-31FA-4FBF-8BCC-BF4A00D0C36C}" dt="2023-07-12T08:56:29.457" v="26"/>
          <ac:spMkLst>
            <pc:docMk/>
            <pc:sldMk cId="221391903" sldId="316"/>
            <ac:spMk id="2" creationId="{5828263C-8C01-A140-BA00-1A44CB72070B}"/>
          </ac:spMkLst>
        </pc:spChg>
      </pc:sldChg>
      <pc:sldChg chg="modSp mod">
        <pc:chgData name="Fleur Schellekens" userId="2cd99c82-6588-4c77-a7b6-6a526640a48f" providerId="ADAL" clId="{3F2F2630-31FA-4FBF-8BCC-BF4A00D0C36C}" dt="2023-07-12T09:39:03.331" v="81" actId="404"/>
        <pc:sldMkLst>
          <pc:docMk/>
          <pc:sldMk cId="4229850450" sldId="321"/>
        </pc:sldMkLst>
        <pc:spChg chg="mod">
          <ac:chgData name="Fleur Schellekens" userId="2cd99c82-6588-4c77-a7b6-6a526640a48f" providerId="ADAL" clId="{3F2F2630-31FA-4FBF-8BCC-BF4A00D0C36C}" dt="2023-07-12T08:56:29.457" v="26"/>
          <ac:spMkLst>
            <pc:docMk/>
            <pc:sldMk cId="4229850450" sldId="321"/>
            <ac:spMk id="2" creationId="{ED9CC31E-FC26-6148-968A-26FF0226A7F7}"/>
          </ac:spMkLst>
        </pc:spChg>
        <pc:spChg chg="mod">
          <ac:chgData name="Fleur Schellekens" userId="2cd99c82-6588-4c77-a7b6-6a526640a48f" providerId="ADAL" clId="{3F2F2630-31FA-4FBF-8BCC-BF4A00D0C36C}" dt="2023-07-12T09:39:03.331" v="81" actId="404"/>
          <ac:spMkLst>
            <pc:docMk/>
            <pc:sldMk cId="4229850450" sldId="321"/>
            <ac:spMk id="3" creationId="{A12ECD48-1BDD-D4E7-AFA4-478792311C18}"/>
          </ac:spMkLst>
        </pc:spChg>
      </pc:sldChg>
      <pc:sldChg chg="modSp">
        <pc:chgData name="Fleur Schellekens" userId="2cd99c82-6588-4c77-a7b6-6a526640a48f" providerId="ADAL" clId="{3F2F2630-31FA-4FBF-8BCC-BF4A00D0C36C}" dt="2023-07-12T08:56:29.457" v="26"/>
        <pc:sldMkLst>
          <pc:docMk/>
          <pc:sldMk cId="619186016" sldId="324"/>
        </pc:sldMkLst>
        <pc:spChg chg="mod">
          <ac:chgData name="Fleur Schellekens" userId="2cd99c82-6588-4c77-a7b6-6a526640a48f" providerId="ADAL" clId="{3F2F2630-31FA-4FBF-8BCC-BF4A00D0C36C}" dt="2023-07-12T08:56:29.457" v="26"/>
          <ac:spMkLst>
            <pc:docMk/>
            <pc:sldMk cId="619186016" sldId="324"/>
            <ac:spMk id="4" creationId="{9F798EAE-56EF-DC76-CE94-9FB8634165CC}"/>
          </ac:spMkLst>
        </pc:spChg>
      </pc:sldChg>
      <pc:sldChg chg="modSp mod">
        <pc:chgData name="Fleur Schellekens" userId="2cd99c82-6588-4c77-a7b6-6a526640a48f" providerId="ADAL" clId="{3F2F2630-31FA-4FBF-8BCC-BF4A00D0C36C}" dt="2023-07-12T08:54:17.854" v="10" actId="27636"/>
        <pc:sldMkLst>
          <pc:docMk/>
          <pc:sldMk cId="3559637333" sldId="338"/>
        </pc:sldMkLst>
        <pc:spChg chg="mod">
          <ac:chgData name="Fleur Schellekens" userId="2cd99c82-6588-4c77-a7b6-6a526640a48f" providerId="ADAL" clId="{3F2F2630-31FA-4FBF-8BCC-BF4A00D0C36C}" dt="2023-07-12T08:54:17.854" v="10" actId="27636"/>
          <ac:spMkLst>
            <pc:docMk/>
            <pc:sldMk cId="3559637333" sldId="338"/>
            <ac:spMk id="6" creationId="{116C9117-AAB5-01BF-67DB-AB2DEC6786DA}"/>
          </ac:spMkLst>
        </pc:spChg>
        <pc:spChg chg="mod">
          <ac:chgData name="Fleur Schellekens" userId="2cd99c82-6588-4c77-a7b6-6a526640a48f" providerId="ADAL" clId="{3F2F2630-31FA-4FBF-8BCC-BF4A00D0C36C}" dt="2023-07-12T08:54:17.851" v="9" actId="27636"/>
          <ac:spMkLst>
            <pc:docMk/>
            <pc:sldMk cId="3559637333" sldId="338"/>
            <ac:spMk id="12" creationId="{1C7802C8-D54A-E475-DFB2-38718F8F32A2}"/>
          </ac:spMkLst>
        </pc:spChg>
      </pc:sldChg>
      <pc:sldChg chg="modSp mod">
        <pc:chgData name="Fleur Schellekens" userId="2cd99c82-6588-4c77-a7b6-6a526640a48f" providerId="ADAL" clId="{3F2F2630-31FA-4FBF-8BCC-BF4A00D0C36C}" dt="2023-07-12T09:37:03.861" v="47" actId="404"/>
        <pc:sldMkLst>
          <pc:docMk/>
          <pc:sldMk cId="2928028571" sldId="339"/>
        </pc:sldMkLst>
        <pc:spChg chg="mod">
          <ac:chgData name="Fleur Schellekens" userId="2cd99c82-6588-4c77-a7b6-6a526640a48f" providerId="ADAL" clId="{3F2F2630-31FA-4FBF-8BCC-BF4A00D0C36C}" dt="2023-07-12T09:37:03.861" v="47" actId="404"/>
          <ac:spMkLst>
            <pc:docMk/>
            <pc:sldMk cId="2928028571" sldId="339"/>
            <ac:spMk id="14" creationId="{C95BA5F7-B8F8-C017-0B5B-83AEA1441F24}"/>
          </ac:spMkLst>
        </pc:spChg>
        <pc:spChg chg="mod">
          <ac:chgData name="Fleur Schellekens" userId="2cd99c82-6588-4c77-a7b6-6a526640a48f" providerId="ADAL" clId="{3F2F2630-31FA-4FBF-8BCC-BF4A00D0C36C}" dt="2023-07-12T09:37:02.418" v="46" actId="404"/>
          <ac:spMkLst>
            <pc:docMk/>
            <pc:sldMk cId="2928028571" sldId="339"/>
            <ac:spMk id="18" creationId="{05236E0F-3B15-C580-E533-1EB55EB6B70E}"/>
          </ac:spMkLst>
        </pc:spChg>
      </pc:sldChg>
      <pc:sldChg chg="modSp mod">
        <pc:chgData name="Fleur Schellekens" userId="2cd99c82-6588-4c77-a7b6-6a526640a48f" providerId="ADAL" clId="{3F2F2630-31FA-4FBF-8BCC-BF4A00D0C36C}" dt="2023-07-12T09:36:54.956" v="43" actId="404"/>
        <pc:sldMkLst>
          <pc:docMk/>
          <pc:sldMk cId="4222392443" sldId="340"/>
        </pc:sldMkLst>
        <pc:spChg chg="mod">
          <ac:chgData name="Fleur Schellekens" userId="2cd99c82-6588-4c77-a7b6-6a526640a48f" providerId="ADAL" clId="{3F2F2630-31FA-4FBF-8BCC-BF4A00D0C36C}" dt="2023-07-12T09:36:54.956" v="43" actId="404"/>
          <ac:spMkLst>
            <pc:docMk/>
            <pc:sldMk cId="4222392443" sldId="340"/>
            <ac:spMk id="14" creationId="{C95BA5F7-B8F8-C017-0B5B-83AEA1441F24}"/>
          </ac:spMkLst>
        </pc:spChg>
        <pc:spChg chg="mod">
          <ac:chgData name="Fleur Schellekens" userId="2cd99c82-6588-4c77-a7b6-6a526640a48f" providerId="ADAL" clId="{3F2F2630-31FA-4FBF-8BCC-BF4A00D0C36C}" dt="2023-07-12T09:36:54.956" v="43" actId="404"/>
          <ac:spMkLst>
            <pc:docMk/>
            <pc:sldMk cId="4222392443" sldId="340"/>
            <ac:spMk id="18" creationId="{05236E0F-3B15-C580-E533-1EB55EB6B70E}"/>
          </ac:spMkLst>
        </pc:spChg>
        <pc:spChg chg="mod">
          <ac:chgData name="Fleur Schellekens" userId="2cd99c82-6588-4c77-a7b6-6a526640a48f" providerId="ADAL" clId="{3F2F2630-31FA-4FBF-8BCC-BF4A00D0C36C}" dt="2023-07-12T09:36:54.956" v="43" actId="404"/>
          <ac:spMkLst>
            <pc:docMk/>
            <pc:sldMk cId="4222392443" sldId="340"/>
            <ac:spMk id="19" creationId="{C732D7A1-FC30-18FD-89A9-4EAFBFA5755A}"/>
          </ac:spMkLst>
        </pc:spChg>
      </pc:sldChg>
      <pc:sldChg chg="modSp mod">
        <pc:chgData name="Fleur Schellekens" userId="2cd99c82-6588-4c77-a7b6-6a526640a48f" providerId="ADAL" clId="{3F2F2630-31FA-4FBF-8BCC-BF4A00D0C36C}" dt="2023-07-12T09:37:09.703" v="49" actId="404"/>
        <pc:sldMkLst>
          <pc:docMk/>
          <pc:sldMk cId="3432654961" sldId="341"/>
        </pc:sldMkLst>
        <pc:spChg chg="mod">
          <ac:chgData name="Fleur Schellekens" userId="2cd99c82-6588-4c77-a7b6-6a526640a48f" providerId="ADAL" clId="{3F2F2630-31FA-4FBF-8BCC-BF4A00D0C36C}" dt="2023-07-12T09:37:09.703" v="49" actId="404"/>
          <ac:spMkLst>
            <pc:docMk/>
            <pc:sldMk cId="3432654961" sldId="341"/>
            <ac:spMk id="5" creationId="{61069C6B-769A-3DE6-B8B0-B6DA77B374C0}"/>
          </ac:spMkLst>
        </pc:spChg>
        <pc:spChg chg="mod">
          <ac:chgData name="Fleur Schellekens" userId="2cd99c82-6588-4c77-a7b6-6a526640a48f" providerId="ADAL" clId="{3F2F2630-31FA-4FBF-8BCC-BF4A00D0C36C}" dt="2023-07-12T09:37:09.703" v="49" actId="404"/>
          <ac:spMkLst>
            <pc:docMk/>
            <pc:sldMk cId="3432654961" sldId="341"/>
            <ac:spMk id="9" creationId="{1CBFB85D-56FC-DA6A-08D8-FD53B77119C0}"/>
          </ac:spMkLst>
        </pc:spChg>
        <pc:spChg chg="mod">
          <ac:chgData name="Fleur Schellekens" userId="2cd99c82-6588-4c77-a7b6-6a526640a48f" providerId="ADAL" clId="{3F2F2630-31FA-4FBF-8BCC-BF4A00D0C36C}" dt="2023-07-12T09:37:09.703" v="49" actId="404"/>
          <ac:spMkLst>
            <pc:docMk/>
            <pc:sldMk cId="3432654961" sldId="341"/>
            <ac:spMk id="10" creationId="{019E2311-712C-E0C8-5BC2-8B1A8206929B}"/>
          </ac:spMkLst>
        </pc:spChg>
        <pc:spChg chg="mod">
          <ac:chgData name="Fleur Schellekens" userId="2cd99c82-6588-4c77-a7b6-6a526640a48f" providerId="ADAL" clId="{3F2F2630-31FA-4FBF-8BCC-BF4A00D0C36C}" dt="2023-07-12T08:56:29.457" v="26"/>
          <ac:spMkLst>
            <pc:docMk/>
            <pc:sldMk cId="3432654961" sldId="341"/>
            <ac:spMk id="14" creationId="{0EB95AF0-EDAF-0799-E177-BF0EF582D7E6}"/>
          </ac:spMkLst>
        </pc:spChg>
      </pc:sldChg>
      <pc:sldChg chg="modSp">
        <pc:chgData name="Fleur Schellekens" userId="2cd99c82-6588-4c77-a7b6-6a526640a48f" providerId="ADAL" clId="{3F2F2630-31FA-4FBF-8BCC-BF4A00D0C36C}" dt="2023-07-12T08:56:29.457" v="26"/>
        <pc:sldMkLst>
          <pc:docMk/>
          <pc:sldMk cId="1214372475" sldId="350"/>
        </pc:sldMkLst>
        <pc:spChg chg="mod">
          <ac:chgData name="Fleur Schellekens" userId="2cd99c82-6588-4c77-a7b6-6a526640a48f" providerId="ADAL" clId="{3F2F2630-31FA-4FBF-8BCC-BF4A00D0C36C}" dt="2023-07-12T08:56:29.457" v="26"/>
          <ac:spMkLst>
            <pc:docMk/>
            <pc:sldMk cId="1214372475" sldId="350"/>
            <ac:spMk id="5" creationId="{DAE64B60-648D-8843-845C-908DBD1246CB}"/>
          </ac:spMkLst>
        </pc:spChg>
      </pc:sldChg>
      <pc:sldChg chg="modSp mod">
        <pc:chgData name="Fleur Schellekens" userId="2cd99c82-6588-4c77-a7b6-6a526640a48f" providerId="ADAL" clId="{3F2F2630-31FA-4FBF-8BCC-BF4A00D0C36C}" dt="2023-07-12T08:54:18.127" v="21" actId="27636"/>
        <pc:sldMkLst>
          <pc:docMk/>
          <pc:sldMk cId="3129295438" sldId="355"/>
        </pc:sldMkLst>
        <pc:spChg chg="mod">
          <ac:chgData name="Fleur Schellekens" userId="2cd99c82-6588-4c77-a7b6-6a526640a48f" providerId="ADAL" clId="{3F2F2630-31FA-4FBF-8BCC-BF4A00D0C36C}" dt="2023-07-12T08:54:18.127" v="21" actId="27636"/>
          <ac:spMkLst>
            <pc:docMk/>
            <pc:sldMk cId="3129295438" sldId="355"/>
            <ac:spMk id="5" creationId="{A9467E99-CAFC-8F03-FB82-91270D8F7306}"/>
          </ac:spMkLst>
        </pc:spChg>
      </pc:sldChg>
      <pc:sldChg chg="modSp mod">
        <pc:chgData name="Fleur Schellekens" userId="2cd99c82-6588-4c77-a7b6-6a526640a48f" providerId="ADAL" clId="{3F2F2630-31FA-4FBF-8BCC-BF4A00D0C36C}" dt="2023-07-12T09:37:16.897" v="50" actId="404"/>
        <pc:sldMkLst>
          <pc:docMk/>
          <pc:sldMk cId="896469811" sldId="356"/>
        </pc:sldMkLst>
        <pc:spChg chg="mod">
          <ac:chgData name="Fleur Schellekens" userId="2cd99c82-6588-4c77-a7b6-6a526640a48f" providerId="ADAL" clId="{3F2F2630-31FA-4FBF-8BCC-BF4A00D0C36C}" dt="2023-07-12T08:56:29.457" v="26"/>
          <ac:spMkLst>
            <pc:docMk/>
            <pc:sldMk cId="896469811" sldId="356"/>
            <ac:spMk id="2" creationId="{D7BD993C-4ECA-EC60-DD63-C87F7FCBA3A4}"/>
          </ac:spMkLst>
        </pc:spChg>
        <pc:spChg chg="mod">
          <ac:chgData name="Fleur Schellekens" userId="2cd99c82-6588-4c77-a7b6-6a526640a48f" providerId="ADAL" clId="{3F2F2630-31FA-4FBF-8BCC-BF4A00D0C36C}" dt="2023-07-12T09:37:16.897" v="50" actId="404"/>
          <ac:spMkLst>
            <pc:docMk/>
            <pc:sldMk cId="896469811" sldId="356"/>
            <ac:spMk id="3" creationId="{A2B39FEB-D7B8-2B3E-972D-74B92D49E588}"/>
          </ac:spMkLst>
        </pc:spChg>
        <pc:spChg chg="mod">
          <ac:chgData name="Fleur Schellekens" userId="2cd99c82-6588-4c77-a7b6-6a526640a48f" providerId="ADAL" clId="{3F2F2630-31FA-4FBF-8BCC-BF4A00D0C36C}" dt="2023-07-12T09:37:16.897" v="50" actId="404"/>
          <ac:spMkLst>
            <pc:docMk/>
            <pc:sldMk cId="896469811" sldId="356"/>
            <ac:spMk id="5" creationId="{DC098E1C-FAA4-1A54-2723-A0D0820F877F}"/>
          </ac:spMkLst>
        </pc:spChg>
        <pc:spChg chg="mod">
          <ac:chgData name="Fleur Schellekens" userId="2cd99c82-6588-4c77-a7b6-6a526640a48f" providerId="ADAL" clId="{3F2F2630-31FA-4FBF-8BCC-BF4A00D0C36C}" dt="2023-07-12T09:37:16.897" v="50" actId="404"/>
          <ac:spMkLst>
            <pc:docMk/>
            <pc:sldMk cId="896469811" sldId="356"/>
            <ac:spMk id="7" creationId="{048F98F2-2617-0698-8802-027664C3A473}"/>
          </ac:spMkLst>
        </pc:spChg>
        <pc:spChg chg="mod">
          <ac:chgData name="Fleur Schellekens" userId="2cd99c82-6588-4c77-a7b6-6a526640a48f" providerId="ADAL" clId="{3F2F2630-31FA-4FBF-8BCC-BF4A00D0C36C}" dt="2023-07-12T09:37:16.897" v="50" actId="404"/>
          <ac:spMkLst>
            <pc:docMk/>
            <pc:sldMk cId="896469811" sldId="356"/>
            <ac:spMk id="8" creationId="{A71ED70F-C5D6-809C-572D-A8142DDB3757}"/>
          </ac:spMkLst>
        </pc:spChg>
        <pc:spChg chg="mod">
          <ac:chgData name="Fleur Schellekens" userId="2cd99c82-6588-4c77-a7b6-6a526640a48f" providerId="ADAL" clId="{3F2F2630-31FA-4FBF-8BCC-BF4A00D0C36C}" dt="2023-07-12T09:37:16.897" v="50" actId="404"/>
          <ac:spMkLst>
            <pc:docMk/>
            <pc:sldMk cId="896469811" sldId="356"/>
            <ac:spMk id="9" creationId="{6B8908E7-7743-7185-37C8-A0602FFBBE98}"/>
          </ac:spMkLst>
        </pc:spChg>
        <pc:spChg chg="mod">
          <ac:chgData name="Fleur Schellekens" userId="2cd99c82-6588-4c77-a7b6-6a526640a48f" providerId="ADAL" clId="{3F2F2630-31FA-4FBF-8BCC-BF4A00D0C36C}" dt="2023-07-12T09:37:16.897" v="50" actId="404"/>
          <ac:spMkLst>
            <pc:docMk/>
            <pc:sldMk cId="896469811" sldId="356"/>
            <ac:spMk id="10" creationId="{E55C82F6-35A9-A2E9-F90D-894AC3B4367D}"/>
          </ac:spMkLst>
        </pc:spChg>
      </pc:sldChg>
      <pc:sldChg chg="modSp mod">
        <pc:chgData name="Fleur Schellekens" userId="2cd99c82-6588-4c77-a7b6-6a526640a48f" providerId="ADAL" clId="{3F2F2630-31FA-4FBF-8BCC-BF4A00D0C36C}" dt="2023-07-12T09:40:04.065" v="99" actId="404"/>
        <pc:sldMkLst>
          <pc:docMk/>
          <pc:sldMk cId="3166626781" sldId="371"/>
        </pc:sldMkLst>
        <pc:spChg chg="mod">
          <ac:chgData name="Fleur Schellekens" userId="2cd99c82-6588-4c77-a7b6-6a526640a48f" providerId="ADAL" clId="{3F2F2630-31FA-4FBF-8BCC-BF4A00D0C36C}" dt="2023-07-12T09:40:04.065" v="99" actId="404"/>
          <ac:spMkLst>
            <pc:docMk/>
            <pc:sldMk cId="3166626781" sldId="371"/>
            <ac:spMk id="3" creationId="{C488D6B0-5FE5-FBDA-AC6B-4E10492BFDB0}"/>
          </ac:spMkLst>
        </pc:spChg>
      </pc:sldChg>
      <pc:sldChg chg="modSp mod">
        <pc:chgData name="Fleur Schellekens" userId="2cd99c82-6588-4c77-a7b6-6a526640a48f" providerId="ADAL" clId="{3F2F2630-31FA-4FBF-8BCC-BF4A00D0C36C}" dt="2023-07-12T09:40:07.171" v="100" actId="404"/>
        <pc:sldMkLst>
          <pc:docMk/>
          <pc:sldMk cId="3009026333" sldId="392"/>
        </pc:sldMkLst>
        <pc:spChg chg="mod">
          <ac:chgData name="Fleur Schellekens" userId="2cd99c82-6588-4c77-a7b6-6a526640a48f" providerId="ADAL" clId="{3F2F2630-31FA-4FBF-8BCC-BF4A00D0C36C}" dt="2023-07-12T09:40:07.171" v="100" actId="404"/>
          <ac:spMkLst>
            <pc:docMk/>
            <pc:sldMk cId="3009026333" sldId="392"/>
            <ac:spMk id="3" creationId="{DF761CE5-11FA-636F-E135-A9643F67763E}"/>
          </ac:spMkLst>
        </pc:spChg>
      </pc:sldChg>
      <pc:sldChg chg="modSp mod">
        <pc:chgData name="Fleur Schellekens" userId="2cd99c82-6588-4c77-a7b6-6a526640a48f" providerId="ADAL" clId="{3F2F2630-31FA-4FBF-8BCC-BF4A00D0C36C}" dt="2023-07-12T09:37:31.203" v="55" actId="404"/>
        <pc:sldMkLst>
          <pc:docMk/>
          <pc:sldMk cId="818897799" sldId="424"/>
        </pc:sldMkLst>
        <pc:spChg chg="mod">
          <ac:chgData name="Fleur Schellekens" userId="2cd99c82-6588-4c77-a7b6-6a526640a48f" providerId="ADAL" clId="{3F2F2630-31FA-4FBF-8BCC-BF4A00D0C36C}" dt="2023-07-12T09:37:31.203" v="55" actId="404"/>
          <ac:spMkLst>
            <pc:docMk/>
            <pc:sldMk cId="818897799" sldId="424"/>
            <ac:spMk id="8" creationId="{115D6EA5-9F96-5DB4-B8D7-86D60574D822}"/>
          </ac:spMkLst>
        </pc:spChg>
        <pc:spChg chg="mod">
          <ac:chgData name="Fleur Schellekens" userId="2cd99c82-6588-4c77-a7b6-6a526640a48f" providerId="ADAL" clId="{3F2F2630-31FA-4FBF-8BCC-BF4A00D0C36C}" dt="2023-07-12T09:37:31.203" v="55" actId="404"/>
          <ac:spMkLst>
            <pc:docMk/>
            <pc:sldMk cId="818897799" sldId="424"/>
            <ac:spMk id="11" creationId="{69837B2E-9E55-CCFF-4727-8DB2A8D3367E}"/>
          </ac:spMkLst>
        </pc:spChg>
        <pc:spChg chg="mod">
          <ac:chgData name="Fleur Schellekens" userId="2cd99c82-6588-4c77-a7b6-6a526640a48f" providerId="ADAL" clId="{3F2F2630-31FA-4FBF-8BCC-BF4A00D0C36C}" dt="2023-07-12T09:37:31.203" v="55" actId="404"/>
          <ac:spMkLst>
            <pc:docMk/>
            <pc:sldMk cId="818897799" sldId="424"/>
            <ac:spMk id="12" creationId="{3F24E64C-2053-2C10-308C-17412F8A1CFC}"/>
          </ac:spMkLst>
        </pc:spChg>
        <pc:spChg chg="mod">
          <ac:chgData name="Fleur Schellekens" userId="2cd99c82-6588-4c77-a7b6-6a526640a48f" providerId="ADAL" clId="{3F2F2630-31FA-4FBF-8BCC-BF4A00D0C36C}" dt="2023-07-12T09:37:31.203" v="55" actId="404"/>
          <ac:spMkLst>
            <pc:docMk/>
            <pc:sldMk cId="818897799" sldId="424"/>
            <ac:spMk id="13" creationId="{81B01F2D-779C-393E-E8A3-81E0D25B38D5}"/>
          </ac:spMkLst>
        </pc:spChg>
        <pc:spChg chg="mod">
          <ac:chgData name="Fleur Schellekens" userId="2cd99c82-6588-4c77-a7b6-6a526640a48f" providerId="ADAL" clId="{3F2F2630-31FA-4FBF-8BCC-BF4A00D0C36C}" dt="2023-07-12T09:37:31.203" v="55" actId="404"/>
          <ac:spMkLst>
            <pc:docMk/>
            <pc:sldMk cId="818897799" sldId="424"/>
            <ac:spMk id="14" creationId="{8C0EB385-72DE-27C4-710C-41932035E875}"/>
          </ac:spMkLst>
        </pc:spChg>
        <pc:spChg chg="mod">
          <ac:chgData name="Fleur Schellekens" userId="2cd99c82-6588-4c77-a7b6-6a526640a48f" providerId="ADAL" clId="{3F2F2630-31FA-4FBF-8BCC-BF4A00D0C36C}" dt="2023-07-12T09:37:31.203" v="55" actId="404"/>
          <ac:spMkLst>
            <pc:docMk/>
            <pc:sldMk cId="818897799" sldId="424"/>
            <ac:spMk id="15" creationId="{01512431-95CA-6D2A-7A74-C763A6176741}"/>
          </ac:spMkLst>
        </pc:spChg>
      </pc:sldChg>
      <pc:sldChg chg="modSp mod">
        <pc:chgData name="Fleur Schellekens" userId="2cd99c82-6588-4c77-a7b6-6a526640a48f" providerId="ADAL" clId="{3F2F2630-31FA-4FBF-8BCC-BF4A00D0C36C}" dt="2023-07-12T08:56:29.832" v="27" actId="27636"/>
        <pc:sldMkLst>
          <pc:docMk/>
          <pc:sldMk cId="4071932676" sldId="427"/>
        </pc:sldMkLst>
        <pc:spChg chg="mod">
          <ac:chgData name="Fleur Schellekens" userId="2cd99c82-6588-4c77-a7b6-6a526640a48f" providerId="ADAL" clId="{3F2F2630-31FA-4FBF-8BCC-BF4A00D0C36C}" dt="2023-07-12T08:56:29.832" v="27" actId="27636"/>
          <ac:spMkLst>
            <pc:docMk/>
            <pc:sldMk cId="4071932676" sldId="427"/>
            <ac:spMk id="2" creationId="{826DA6B0-66FB-D482-2649-15DC2F5E4222}"/>
          </ac:spMkLst>
        </pc:spChg>
        <pc:spChg chg="mod">
          <ac:chgData name="Fleur Schellekens" userId="2cd99c82-6588-4c77-a7b6-6a526640a48f" providerId="ADAL" clId="{3F2F2630-31FA-4FBF-8BCC-BF4A00D0C36C}" dt="2023-07-12T08:56:29.457" v="26"/>
          <ac:spMkLst>
            <pc:docMk/>
            <pc:sldMk cId="4071932676" sldId="427"/>
            <ac:spMk id="3" creationId="{E3D69E77-A085-B101-52D2-20174E05E2A7}"/>
          </ac:spMkLst>
        </pc:spChg>
      </pc:sldChg>
      <pc:sldChg chg="modSp mod">
        <pc:chgData name="Fleur Schellekens" userId="2cd99c82-6588-4c77-a7b6-6a526640a48f" providerId="ADAL" clId="{3F2F2630-31FA-4FBF-8BCC-BF4A00D0C36C}" dt="2023-07-12T08:56:29.843" v="28" actId="27636"/>
        <pc:sldMkLst>
          <pc:docMk/>
          <pc:sldMk cId="152972607" sldId="470"/>
        </pc:sldMkLst>
        <pc:spChg chg="mod">
          <ac:chgData name="Fleur Schellekens" userId="2cd99c82-6588-4c77-a7b6-6a526640a48f" providerId="ADAL" clId="{3F2F2630-31FA-4FBF-8BCC-BF4A00D0C36C}" dt="2023-07-12T08:56:29.843" v="28" actId="27636"/>
          <ac:spMkLst>
            <pc:docMk/>
            <pc:sldMk cId="152972607" sldId="470"/>
            <ac:spMk id="2" creationId="{826DA6B0-66FB-D482-2649-15DC2F5E4222}"/>
          </ac:spMkLst>
        </pc:spChg>
      </pc:sldChg>
      <pc:sldChg chg="modSp mod">
        <pc:chgData name="Fleur Schellekens" userId="2cd99c82-6588-4c77-a7b6-6a526640a48f" providerId="ADAL" clId="{3F2F2630-31FA-4FBF-8BCC-BF4A00D0C36C}" dt="2023-07-12T09:39:24.792" v="85" actId="404"/>
        <pc:sldMkLst>
          <pc:docMk/>
          <pc:sldMk cId="3243384631" sldId="482"/>
        </pc:sldMkLst>
        <pc:graphicFrameChg chg="modGraphic">
          <ac:chgData name="Fleur Schellekens" userId="2cd99c82-6588-4c77-a7b6-6a526640a48f" providerId="ADAL" clId="{3F2F2630-31FA-4FBF-8BCC-BF4A00D0C36C}" dt="2023-07-12T09:39:24.792" v="85" actId="404"/>
          <ac:graphicFrameMkLst>
            <pc:docMk/>
            <pc:sldMk cId="3243384631" sldId="482"/>
            <ac:graphicFrameMk id="7" creationId="{06AF0B23-E167-1A05-0395-1D2BD615A240}"/>
          </ac:graphicFrameMkLst>
        </pc:graphicFrameChg>
      </pc:sldChg>
      <pc:sldChg chg="modSp mod">
        <pc:chgData name="Fleur Schellekens" userId="2cd99c82-6588-4c77-a7b6-6a526640a48f" providerId="ADAL" clId="{3F2F2630-31FA-4FBF-8BCC-BF4A00D0C36C}" dt="2023-07-12T09:39:26.562" v="86" actId="404"/>
        <pc:sldMkLst>
          <pc:docMk/>
          <pc:sldMk cId="947279908" sldId="483"/>
        </pc:sldMkLst>
        <pc:graphicFrameChg chg="modGraphic">
          <ac:chgData name="Fleur Schellekens" userId="2cd99c82-6588-4c77-a7b6-6a526640a48f" providerId="ADAL" clId="{3F2F2630-31FA-4FBF-8BCC-BF4A00D0C36C}" dt="2023-07-12T09:39:26.562" v="86" actId="404"/>
          <ac:graphicFrameMkLst>
            <pc:docMk/>
            <pc:sldMk cId="947279908" sldId="483"/>
            <ac:graphicFrameMk id="7" creationId="{06AF0B23-E167-1A05-0395-1D2BD615A240}"/>
          </ac:graphicFrameMkLst>
        </pc:graphicFrameChg>
      </pc:sldChg>
      <pc:sldChg chg="modSp mod">
        <pc:chgData name="Fleur Schellekens" userId="2cd99c82-6588-4c77-a7b6-6a526640a48f" providerId="ADAL" clId="{3F2F2630-31FA-4FBF-8BCC-BF4A00D0C36C}" dt="2023-07-12T09:39:34.720" v="89" actId="404"/>
        <pc:sldMkLst>
          <pc:docMk/>
          <pc:sldMk cId="2252074663" sldId="484"/>
        </pc:sldMkLst>
        <pc:graphicFrameChg chg="modGraphic">
          <ac:chgData name="Fleur Schellekens" userId="2cd99c82-6588-4c77-a7b6-6a526640a48f" providerId="ADAL" clId="{3F2F2630-31FA-4FBF-8BCC-BF4A00D0C36C}" dt="2023-07-12T09:39:34.720" v="89" actId="404"/>
          <ac:graphicFrameMkLst>
            <pc:docMk/>
            <pc:sldMk cId="2252074663" sldId="484"/>
            <ac:graphicFrameMk id="7" creationId="{06AF0B23-E167-1A05-0395-1D2BD615A240}"/>
          </ac:graphicFrameMkLst>
        </pc:graphicFrameChg>
      </pc:sldChg>
      <pc:sldChg chg="modSp mod">
        <pc:chgData name="Fleur Schellekens" userId="2cd99c82-6588-4c77-a7b6-6a526640a48f" providerId="ADAL" clId="{3F2F2630-31FA-4FBF-8BCC-BF4A00D0C36C}" dt="2023-07-12T09:39:44.602" v="94" actId="404"/>
        <pc:sldMkLst>
          <pc:docMk/>
          <pc:sldMk cId="2539760782" sldId="485"/>
        </pc:sldMkLst>
        <pc:graphicFrameChg chg="modGraphic">
          <ac:chgData name="Fleur Schellekens" userId="2cd99c82-6588-4c77-a7b6-6a526640a48f" providerId="ADAL" clId="{3F2F2630-31FA-4FBF-8BCC-BF4A00D0C36C}" dt="2023-07-12T09:39:44.602" v="94" actId="404"/>
          <ac:graphicFrameMkLst>
            <pc:docMk/>
            <pc:sldMk cId="2539760782" sldId="485"/>
            <ac:graphicFrameMk id="7" creationId="{06AF0B23-E167-1A05-0395-1D2BD615A240}"/>
          </ac:graphicFrameMkLst>
        </pc:graphicFrameChg>
      </pc:sldChg>
      <pc:sldChg chg="modSp mod">
        <pc:chgData name="Fleur Schellekens" userId="2cd99c82-6588-4c77-a7b6-6a526640a48f" providerId="ADAL" clId="{3F2F2630-31FA-4FBF-8BCC-BF4A00D0C36C}" dt="2023-07-12T09:39:47.256" v="95" actId="404"/>
        <pc:sldMkLst>
          <pc:docMk/>
          <pc:sldMk cId="1213215334" sldId="487"/>
        </pc:sldMkLst>
        <pc:graphicFrameChg chg="modGraphic">
          <ac:chgData name="Fleur Schellekens" userId="2cd99c82-6588-4c77-a7b6-6a526640a48f" providerId="ADAL" clId="{3F2F2630-31FA-4FBF-8BCC-BF4A00D0C36C}" dt="2023-07-12T09:39:47.256" v="95" actId="404"/>
          <ac:graphicFrameMkLst>
            <pc:docMk/>
            <pc:sldMk cId="1213215334" sldId="487"/>
            <ac:graphicFrameMk id="7" creationId="{06AF0B23-E167-1A05-0395-1D2BD615A240}"/>
          </ac:graphicFrameMkLst>
        </pc:graphicFrameChg>
      </pc:sldChg>
      <pc:sldChg chg="modSp mod">
        <pc:chgData name="Fleur Schellekens" userId="2cd99c82-6588-4c77-a7b6-6a526640a48f" providerId="ADAL" clId="{3F2F2630-31FA-4FBF-8BCC-BF4A00D0C36C}" dt="2023-07-12T09:39:42.296" v="93" actId="1076"/>
        <pc:sldMkLst>
          <pc:docMk/>
          <pc:sldMk cId="424038484" sldId="488"/>
        </pc:sldMkLst>
        <pc:graphicFrameChg chg="modGraphic">
          <ac:chgData name="Fleur Schellekens" userId="2cd99c82-6588-4c77-a7b6-6a526640a48f" providerId="ADAL" clId="{3F2F2630-31FA-4FBF-8BCC-BF4A00D0C36C}" dt="2023-07-12T09:39:39.047" v="91" actId="404"/>
          <ac:graphicFrameMkLst>
            <pc:docMk/>
            <pc:sldMk cId="424038484" sldId="488"/>
            <ac:graphicFrameMk id="7" creationId="{06AF0B23-E167-1A05-0395-1D2BD615A240}"/>
          </ac:graphicFrameMkLst>
        </pc:graphicFrameChg>
        <pc:picChg chg="mod">
          <ac:chgData name="Fleur Schellekens" userId="2cd99c82-6588-4c77-a7b6-6a526640a48f" providerId="ADAL" clId="{3F2F2630-31FA-4FBF-8BCC-BF4A00D0C36C}" dt="2023-07-12T09:39:42.296" v="93" actId="1076"/>
          <ac:picMkLst>
            <pc:docMk/>
            <pc:sldMk cId="424038484" sldId="488"/>
            <ac:picMk id="16386" creationId="{623F11CA-5BBD-B380-623E-091CEA247E47}"/>
          </ac:picMkLst>
        </pc:picChg>
      </pc:sldChg>
      <pc:sldChg chg="modSp mod">
        <pc:chgData name="Fleur Schellekens" userId="2cd99c82-6588-4c77-a7b6-6a526640a48f" providerId="ADAL" clId="{3F2F2630-31FA-4FBF-8BCC-BF4A00D0C36C}" dt="2023-07-12T08:54:18.152" v="23" actId="27636"/>
        <pc:sldMkLst>
          <pc:docMk/>
          <pc:sldMk cId="4222565524" sldId="489"/>
        </pc:sldMkLst>
        <pc:spChg chg="mod">
          <ac:chgData name="Fleur Schellekens" userId="2cd99c82-6588-4c77-a7b6-6a526640a48f" providerId="ADAL" clId="{3F2F2630-31FA-4FBF-8BCC-BF4A00D0C36C}" dt="2023-07-12T08:54:18.152" v="23" actId="27636"/>
          <ac:spMkLst>
            <pc:docMk/>
            <pc:sldMk cId="4222565524" sldId="489"/>
            <ac:spMk id="5" creationId="{56424F7B-6631-E4D0-4AEB-C3D1C70E5F19}"/>
          </ac:spMkLst>
        </pc:spChg>
      </pc:sldChg>
      <pc:sldChg chg="modSp mod">
        <pc:chgData name="Fleur Schellekens" userId="2cd99c82-6588-4c77-a7b6-6a526640a48f" providerId="ADAL" clId="{3F2F2630-31FA-4FBF-8BCC-BF4A00D0C36C}" dt="2023-07-12T08:54:18.144" v="22" actId="27636"/>
        <pc:sldMkLst>
          <pc:docMk/>
          <pc:sldMk cId="2857489549" sldId="490"/>
        </pc:sldMkLst>
        <pc:spChg chg="mod">
          <ac:chgData name="Fleur Schellekens" userId="2cd99c82-6588-4c77-a7b6-6a526640a48f" providerId="ADAL" clId="{3F2F2630-31FA-4FBF-8BCC-BF4A00D0C36C}" dt="2023-07-12T08:54:18.144" v="22" actId="27636"/>
          <ac:spMkLst>
            <pc:docMk/>
            <pc:sldMk cId="2857489549" sldId="490"/>
            <ac:spMk id="5" creationId="{56424F7B-6631-E4D0-4AEB-C3D1C70E5F19}"/>
          </ac:spMkLst>
        </pc:spChg>
      </pc:sldChg>
      <pc:sldChg chg="modSp mod">
        <pc:chgData name="Fleur Schellekens" userId="2cd99c82-6588-4c77-a7b6-6a526640a48f" providerId="ADAL" clId="{3F2F2630-31FA-4FBF-8BCC-BF4A00D0C36C}" dt="2023-07-12T09:37:23.998" v="52" actId="404"/>
        <pc:sldMkLst>
          <pc:docMk/>
          <pc:sldMk cId="3131414153" sldId="509"/>
        </pc:sldMkLst>
        <pc:spChg chg="mod">
          <ac:chgData name="Fleur Schellekens" userId="2cd99c82-6588-4c77-a7b6-6a526640a48f" providerId="ADAL" clId="{3F2F2630-31FA-4FBF-8BCC-BF4A00D0C36C}" dt="2023-07-12T08:56:29.457" v="26"/>
          <ac:spMkLst>
            <pc:docMk/>
            <pc:sldMk cId="3131414153" sldId="509"/>
            <ac:spMk id="5" creationId="{B0841D4B-904C-5493-3DA0-FD22D9669203}"/>
          </ac:spMkLst>
        </pc:spChg>
        <pc:spChg chg="mod">
          <ac:chgData name="Fleur Schellekens" userId="2cd99c82-6588-4c77-a7b6-6a526640a48f" providerId="ADAL" clId="{3F2F2630-31FA-4FBF-8BCC-BF4A00D0C36C}" dt="2023-07-12T09:37:23.998" v="52" actId="404"/>
          <ac:spMkLst>
            <pc:docMk/>
            <pc:sldMk cId="3131414153" sldId="509"/>
            <ac:spMk id="6" creationId="{9B276FB8-FE0C-2ABC-ADA9-9A46F1E73873}"/>
          </ac:spMkLst>
        </pc:spChg>
      </pc:sldChg>
      <pc:sldChg chg="modSp mod">
        <pc:chgData name="Fleur Schellekens" userId="2cd99c82-6588-4c77-a7b6-6a526640a48f" providerId="ADAL" clId="{3F2F2630-31FA-4FBF-8BCC-BF4A00D0C36C}" dt="2023-07-12T09:39:29.694" v="87" actId="404"/>
        <pc:sldMkLst>
          <pc:docMk/>
          <pc:sldMk cId="3727625512" sldId="510"/>
        </pc:sldMkLst>
        <pc:spChg chg="mod">
          <ac:chgData name="Fleur Schellekens" userId="2cd99c82-6588-4c77-a7b6-6a526640a48f" providerId="ADAL" clId="{3F2F2630-31FA-4FBF-8BCC-BF4A00D0C36C}" dt="2023-07-12T08:54:18.110" v="20" actId="27636"/>
          <ac:spMkLst>
            <pc:docMk/>
            <pc:sldMk cId="3727625512" sldId="510"/>
            <ac:spMk id="5" creationId="{A7717E94-50BA-6403-E425-9835A662869D}"/>
          </ac:spMkLst>
        </pc:spChg>
        <pc:spChg chg="mod">
          <ac:chgData name="Fleur Schellekens" userId="2cd99c82-6588-4c77-a7b6-6a526640a48f" providerId="ADAL" clId="{3F2F2630-31FA-4FBF-8BCC-BF4A00D0C36C}" dt="2023-07-12T09:39:29.694" v="87" actId="404"/>
          <ac:spMkLst>
            <pc:docMk/>
            <pc:sldMk cId="3727625512" sldId="510"/>
            <ac:spMk id="6" creationId="{6CCD56BF-180C-B5E8-E607-F7B305A52644}"/>
          </ac:spMkLst>
        </pc:spChg>
      </pc:sldChg>
      <pc:sldChg chg="modSp mod">
        <pc:chgData name="Fleur Schellekens" userId="2cd99c82-6588-4c77-a7b6-6a526640a48f" providerId="ADAL" clId="{3F2F2630-31FA-4FBF-8BCC-BF4A00D0C36C}" dt="2023-07-12T09:39:52.333" v="96" actId="404"/>
        <pc:sldMkLst>
          <pc:docMk/>
          <pc:sldMk cId="3868635906" sldId="511"/>
        </pc:sldMkLst>
        <pc:spChg chg="mod">
          <ac:chgData name="Fleur Schellekens" userId="2cd99c82-6588-4c77-a7b6-6a526640a48f" providerId="ADAL" clId="{3F2F2630-31FA-4FBF-8BCC-BF4A00D0C36C}" dt="2023-07-12T09:39:52.333" v="96" actId="404"/>
          <ac:spMkLst>
            <pc:docMk/>
            <pc:sldMk cId="3868635906" sldId="511"/>
            <ac:spMk id="6" creationId="{E9F32EB1-C086-BCD1-A0BC-2E35336096ED}"/>
          </ac:spMkLst>
        </pc:spChg>
      </pc:sldChg>
      <pc:sldChg chg="modSp mod">
        <pc:chgData name="Fleur Schellekens" userId="2cd99c82-6588-4c77-a7b6-6a526640a48f" providerId="ADAL" clId="{3F2F2630-31FA-4FBF-8BCC-BF4A00D0C36C}" dt="2023-07-12T09:39:55.999" v="97" actId="404"/>
        <pc:sldMkLst>
          <pc:docMk/>
          <pc:sldMk cId="3892678208" sldId="515"/>
        </pc:sldMkLst>
        <pc:graphicFrameChg chg="modGraphic">
          <ac:chgData name="Fleur Schellekens" userId="2cd99c82-6588-4c77-a7b6-6a526640a48f" providerId="ADAL" clId="{3F2F2630-31FA-4FBF-8BCC-BF4A00D0C36C}" dt="2023-07-12T09:39:55.999" v="97" actId="404"/>
          <ac:graphicFrameMkLst>
            <pc:docMk/>
            <pc:sldMk cId="3892678208" sldId="515"/>
            <ac:graphicFrameMk id="7" creationId="{06AF0B23-E167-1A05-0395-1D2BD615A240}"/>
          </ac:graphicFrameMkLst>
        </pc:graphicFrameChg>
      </pc:sldChg>
      <pc:sldChg chg="modSp mod">
        <pc:chgData name="Fleur Schellekens" userId="2cd99c82-6588-4c77-a7b6-6a526640a48f" providerId="ADAL" clId="{3F2F2630-31FA-4FBF-8BCC-BF4A00D0C36C}" dt="2023-07-12T09:39:22.505" v="84" actId="404"/>
        <pc:sldMkLst>
          <pc:docMk/>
          <pc:sldMk cId="847800263" sldId="517"/>
        </pc:sldMkLst>
        <pc:graphicFrameChg chg="modGraphic">
          <ac:chgData name="Fleur Schellekens" userId="2cd99c82-6588-4c77-a7b6-6a526640a48f" providerId="ADAL" clId="{3F2F2630-31FA-4FBF-8BCC-BF4A00D0C36C}" dt="2023-07-12T09:39:22.505" v="84" actId="404"/>
          <ac:graphicFrameMkLst>
            <pc:docMk/>
            <pc:sldMk cId="847800263" sldId="517"/>
            <ac:graphicFrameMk id="7" creationId="{06AF0B23-E167-1A05-0395-1D2BD615A240}"/>
          </ac:graphicFrameMkLst>
        </pc:graphicFrameChg>
      </pc:sldChg>
      <pc:sldChg chg="modSp">
        <pc:chgData name="Fleur Schellekens" userId="2cd99c82-6588-4c77-a7b6-6a526640a48f" providerId="ADAL" clId="{3F2F2630-31FA-4FBF-8BCC-BF4A00D0C36C}" dt="2023-07-12T08:56:29.457" v="26"/>
        <pc:sldMkLst>
          <pc:docMk/>
          <pc:sldMk cId="457857928" sldId="528"/>
        </pc:sldMkLst>
        <pc:spChg chg="mod">
          <ac:chgData name="Fleur Schellekens" userId="2cd99c82-6588-4c77-a7b6-6a526640a48f" providerId="ADAL" clId="{3F2F2630-31FA-4FBF-8BCC-BF4A00D0C36C}" dt="2023-07-12T08:56:29.457" v="26"/>
          <ac:spMkLst>
            <pc:docMk/>
            <pc:sldMk cId="457857928" sldId="528"/>
            <ac:spMk id="3" creationId="{64A97614-298F-677A-35DF-39FA0ABA5FA7}"/>
          </ac:spMkLst>
        </pc:spChg>
        <pc:spChg chg="mod">
          <ac:chgData name="Fleur Schellekens" userId="2cd99c82-6588-4c77-a7b6-6a526640a48f" providerId="ADAL" clId="{3F2F2630-31FA-4FBF-8BCC-BF4A00D0C36C}" dt="2023-07-12T08:56:29.457" v="26"/>
          <ac:spMkLst>
            <pc:docMk/>
            <pc:sldMk cId="457857928" sldId="528"/>
            <ac:spMk id="10" creationId="{43B1087C-687F-3364-D4CF-00A079F4418B}"/>
          </ac:spMkLst>
        </pc:spChg>
        <pc:spChg chg="mod">
          <ac:chgData name="Fleur Schellekens" userId="2cd99c82-6588-4c77-a7b6-6a526640a48f" providerId="ADAL" clId="{3F2F2630-31FA-4FBF-8BCC-BF4A00D0C36C}" dt="2023-07-12T08:56:29.457" v="26"/>
          <ac:spMkLst>
            <pc:docMk/>
            <pc:sldMk cId="457857928" sldId="528"/>
            <ac:spMk id="11" creationId="{E069D899-9585-E2EA-5B8C-2C81151EB1E0}"/>
          </ac:spMkLst>
        </pc:spChg>
      </pc:sldChg>
      <pc:sldChg chg="modSp mod">
        <pc:chgData name="Fleur Schellekens" userId="2cd99c82-6588-4c77-a7b6-6a526640a48f" providerId="ADAL" clId="{3F2F2630-31FA-4FBF-8BCC-BF4A00D0C36C}" dt="2023-07-12T09:36:26.870" v="37" actId="404"/>
        <pc:sldMkLst>
          <pc:docMk/>
          <pc:sldMk cId="722396754" sldId="535"/>
        </pc:sldMkLst>
        <pc:spChg chg="mod">
          <ac:chgData name="Fleur Schellekens" userId="2cd99c82-6588-4c77-a7b6-6a526640a48f" providerId="ADAL" clId="{3F2F2630-31FA-4FBF-8BCC-BF4A00D0C36C}" dt="2023-07-12T08:54:17.820" v="7" actId="27636"/>
          <ac:spMkLst>
            <pc:docMk/>
            <pc:sldMk cId="722396754" sldId="535"/>
            <ac:spMk id="5" creationId="{93709D18-1765-B639-D622-A214652B07D5}"/>
          </ac:spMkLst>
        </pc:spChg>
        <pc:spChg chg="mod">
          <ac:chgData name="Fleur Schellekens" userId="2cd99c82-6588-4c77-a7b6-6a526640a48f" providerId="ADAL" clId="{3F2F2630-31FA-4FBF-8BCC-BF4A00D0C36C}" dt="2023-07-12T09:36:26.870" v="37" actId="404"/>
          <ac:spMkLst>
            <pc:docMk/>
            <pc:sldMk cId="722396754" sldId="535"/>
            <ac:spMk id="6" creationId="{9CB0C363-9AFC-2D1A-4281-D0048D51E245}"/>
          </ac:spMkLst>
        </pc:spChg>
      </pc:sldChg>
      <pc:sldChg chg="modSp">
        <pc:chgData name="Fleur Schellekens" userId="2cd99c82-6588-4c77-a7b6-6a526640a48f" providerId="ADAL" clId="{3F2F2630-31FA-4FBF-8BCC-BF4A00D0C36C}" dt="2023-07-12T08:56:29.457" v="26"/>
        <pc:sldMkLst>
          <pc:docMk/>
          <pc:sldMk cId="952535457" sldId="544"/>
        </pc:sldMkLst>
        <pc:spChg chg="mod">
          <ac:chgData name="Fleur Schellekens" userId="2cd99c82-6588-4c77-a7b6-6a526640a48f" providerId="ADAL" clId="{3F2F2630-31FA-4FBF-8BCC-BF4A00D0C36C}" dt="2023-07-12T08:56:29.457" v="26"/>
          <ac:spMkLst>
            <pc:docMk/>
            <pc:sldMk cId="952535457" sldId="544"/>
            <ac:spMk id="2" creationId="{9B9E3FFF-5A97-284E-F7AD-447C8AD70E58}"/>
          </ac:spMkLst>
        </pc:spChg>
        <pc:spChg chg="mod">
          <ac:chgData name="Fleur Schellekens" userId="2cd99c82-6588-4c77-a7b6-6a526640a48f" providerId="ADAL" clId="{3F2F2630-31FA-4FBF-8BCC-BF4A00D0C36C}" dt="2023-07-12T08:56:29.457" v="26"/>
          <ac:spMkLst>
            <pc:docMk/>
            <pc:sldMk cId="952535457" sldId="544"/>
            <ac:spMk id="3" creationId="{26A679EE-39E6-35EA-B773-C246CF4AC9E2}"/>
          </ac:spMkLst>
        </pc:spChg>
      </pc:sldChg>
      <pc:sldChg chg="modSp mod">
        <pc:chgData name="Fleur Schellekens" userId="2cd99c82-6588-4c77-a7b6-6a526640a48f" providerId="ADAL" clId="{3F2F2630-31FA-4FBF-8BCC-BF4A00D0C36C}" dt="2023-07-12T09:36:46.626" v="42" actId="404"/>
        <pc:sldMkLst>
          <pc:docMk/>
          <pc:sldMk cId="99637460" sldId="552"/>
        </pc:sldMkLst>
        <pc:spChg chg="mod">
          <ac:chgData name="Fleur Schellekens" userId="2cd99c82-6588-4c77-a7b6-6a526640a48f" providerId="ADAL" clId="{3F2F2630-31FA-4FBF-8BCC-BF4A00D0C36C}" dt="2023-07-12T08:56:29.457" v="26"/>
          <ac:spMkLst>
            <pc:docMk/>
            <pc:sldMk cId="99637460" sldId="552"/>
            <ac:spMk id="2" creationId="{0496C80E-BE86-8A73-043E-30C4994E8A0B}"/>
          </ac:spMkLst>
        </pc:spChg>
        <pc:spChg chg="mod">
          <ac:chgData name="Fleur Schellekens" userId="2cd99c82-6588-4c77-a7b6-6a526640a48f" providerId="ADAL" clId="{3F2F2630-31FA-4FBF-8BCC-BF4A00D0C36C}" dt="2023-07-12T09:36:46.626" v="42" actId="404"/>
          <ac:spMkLst>
            <pc:docMk/>
            <pc:sldMk cId="99637460" sldId="552"/>
            <ac:spMk id="4" creationId="{213215BE-F731-4554-0640-480E4F9A2961}"/>
          </ac:spMkLst>
        </pc:spChg>
        <pc:spChg chg="mod">
          <ac:chgData name="Fleur Schellekens" userId="2cd99c82-6588-4c77-a7b6-6a526640a48f" providerId="ADAL" clId="{3F2F2630-31FA-4FBF-8BCC-BF4A00D0C36C}" dt="2023-07-12T09:36:46.626" v="42" actId="404"/>
          <ac:spMkLst>
            <pc:docMk/>
            <pc:sldMk cId="99637460" sldId="552"/>
            <ac:spMk id="7" creationId="{40286AFE-E67C-FE27-827A-ED586840AB2E}"/>
          </ac:spMkLst>
        </pc:spChg>
        <pc:spChg chg="mod">
          <ac:chgData name="Fleur Schellekens" userId="2cd99c82-6588-4c77-a7b6-6a526640a48f" providerId="ADAL" clId="{3F2F2630-31FA-4FBF-8BCC-BF4A00D0C36C}" dt="2023-07-12T09:36:46.626" v="42" actId="404"/>
          <ac:spMkLst>
            <pc:docMk/>
            <pc:sldMk cId="99637460" sldId="552"/>
            <ac:spMk id="9" creationId="{99B78BAC-B862-7CCC-CC53-49D1761731F6}"/>
          </ac:spMkLst>
        </pc:spChg>
        <pc:spChg chg="mod">
          <ac:chgData name="Fleur Schellekens" userId="2cd99c82-6588-4c77-a7b6-6a526640a48f" providerId="ADAL" clId="{3F2F2630-31FA-4FBF-8BCC-BF4A00D0C36C}" dt="2023-07-12T09:36:46.626" v="42" actId="404"/>
          <ac:spMkLst>
            <pc:docMk/>
            <pc:sldMk cId="99637460" sldId="552"/>
            <ac:spMk id="11" creationId="{1EAF2B23-CCAC-E1B2-8381-88223175CEF8}"/>
          </ac:spMkLst>
        </pc:spChg>
        <pc:spChg chg="mod">
          <ac:chgData name="Fleur Schellekens" userId="2cd99c82-6588-4c77-a7b6-6a526640a48f" providerId="ADAL" clId="{3F2F2630-31FA-4FBF-8BCC-BF4A00D0C36C}" dt="2023-07-12T09:36:46.626" v="42" actId="404"/>
          <ac:spMkLst>
            <pc:docMk/>
            <pc:sldMk cId="99637460" sldId="552"/>
            <ac:spMk id="14" creationId="{836A4101-0AAC-095E-472A-5F58959E7EF8}"/>
          </ac:spMkLst>
        </pc:spChg>
        <pc:spChg chg="mod">
          <ac:chgData name="Fleur Schellekens" userId="2cd99c82-6588-4c77-a7b6-6a526640a48f" providerId="ADAL" clId="{3F2F2630-31FA-4FBF-8BCC-BF4A00D0C36C}" dt="2023-07-12T09:36:46.626" v="42" actId="404"/>
          <ac:spMkLst>
            <pc:docMk/>
            <pc:sldMk cId="99637460" sldId="552"/>
            <ac:spMk id="15" creationId="{881780A3-8DAD-5980-C21A-C301BAFB2897}"/>
          </ac:spMkLst>
        </pc:spChg>
      </pc:sldChg>
      <pc:sldChg chg="modSp mod">
        <pc:chgData name="Fleur Schellekens" userId="2cd99c82-6588-4c77-a7b6-6a526640a48f" providerId="ADAL" clId="{3F2F2630-31FA-4FBF-8BCC-BF4A00D0C36C}" dt="2023-07-12T09:37:40.961" v="59" actId="404"/>
        <pc:sldMkLst>
          <pc:docMk/>
          <pc:sldMk cId="1656540517" sldId="553"/>
        </pc:sldMkLst>
        <pc:spChg chg="mod">
          <ac:chgData name="Fleur Schellekens" userId="2cd99c82-6588-4c77-a7b6-6a526640a48f" providerId="ADAL" clId="{3F2F2630-31FA-4FBF-8BCC-BF4A00D0C36C}" dt="2023-07-12T08:56:29.457" v="26"/>
          <ac:spMkLst>
            <pc:docMk/>
            <pc:sldMk cId="1656540517" sldId="553"/>
            <ac:spMk id="2" creationId="{A27850F8-448D-EFA6-5C8C-D51D7C32E612}"/>
          </ac:spMkLst>
        </pc:spChg>
        <pc:spChg chg="mod">
          <ac:chgData name="Fleur Schellekens" userId="2cd99c82-6588-4c77-a7b6-6a526640a48f" providerId="ADAL" clId="{3F2F2630-31FA-4FBF-8BCC-BF4A00D0C36C}" dt="2023-07-12T09:37:40.961" v="59" actId="404"/>
          <ac:spMkLst>
            <pc:docMk/>
            <pc:sldMk cId="1656540517" sldId="553"/>
            <ac:spMk id="3" creationId="{06B3853D-1318-179A-4CB6-9C04FC73B334}"/>
          </ac:spMkLst>
        </pc:spChg>
      </pc:sldChg>
      <pc:sldChg chg="modSp mod">
        <pc:chgData name="Fleur Schellekens" userId="2cd99c82-6588-4c77-a7b6-6a526640a48f" providerId="ADAL" clId="{3F2F2630-31FA-4FBF-8BCC-BF4A00D0C36C}" dt="2023-07-12T09:36:33.004" v="40" actId="404"/>
        <pc:sldMkLst>
          <pc:docMk/>
          <pc:sldMk cId="271540721" sldId="554"/>
        </pc:sldMkLst>
        <pc:spChg chg="mod">
          <ac:chgData name="Fleur Schellekens" userId="2cd99c82-6588-4c77-a7b6-6a526640a48f" providerId="ADAL" clId="{3F2F2630-31FA-4FBF-8BCC-BF4A00D0C36C}" dt="2023-07-12T09:36:33.004" v="40" actId="404"/>
          <ac:spMkLst>
            <pc:docMk/>
            <pc:sldMk cId="271540721" sldId="554"/>
            <ac:spMk id="3" creationId="{06B3853D-1318-179A-4CB6-9C04FC73B334}"/>
          </ac:spMkLst>
        </pc:spChg>
      </pc:sldChg>
      <pc:sldChg chg="modSp mod">
        <pc:chgData name="Fleur Schellekens" userId="2cd99c82-6588-4c77-a7b6-6a526640a48f" providerId="ADAL" clId="{3F2F2630-31FA-4FBF-8BCC-BF4A00D0C36C}" dt="2023-07-12T08:56:29.457" v="26"/>
        <pc:sldMkLst>
          <pc:docMk/>
          <pc:sldMk cId="4052117682" sldId="556"/>
        </pc:sldMkLst>
        <pc:spChg chg="mod">
          <ac:chgData name="Fleur Schellekens" userId="2cd99c82-6588-4c77-a7b6-6a526640a48f" providerId="ADAL" clId="{3F2F2630-31FA-4FBF-8BCC-BF4A00D0C36C}" dt="2023-07-12T08:56:29.457" v="26"/>
          <ac:spMkLst>
            <pc:docMk/>
            <pc:sldMk cId="4052117682" sldId="556"/>
            <ac:spMk id="5" creationId="{00E712AB-A4B2-A2A4-FCF2-48E705783746}"/>
          </ac:spMkLst>
        </pc:spChg>
        <pc:spChg chg="mod">
          <ac:chgData name="Fleur Schellekens" userId="2cd99c82-6588-4c77-a7b6-6a526640a48f" providerId="ADAL" clId="{3F2F2630-31FA-4FBF-8BCC-BF4A00D0C36C}" dt="2023-07-12T08:56:29.457" v="26"/>
          <ac:spMkLst>
            <pc:docMk/>
            <pc:sldMk cId="4052117682" sldId="556"/>
            <ac:spMk id="6" creationId="{33AEE4BB-D12D-4E04-0750-15818BFBEEE9}"/>
          </ac:spMkLst>
        </pc:spChg>
      </pc:sldChg>
      <pc:sldChg chg="modSp mod">
        <pc:chgData name="Fleur Schellekens" userId="2cd99c82-6588-4c77-a7b6-6a526640a48f" providerId="ADAL" clId="{3F2F2630-31FA-4FBF-8BCC-BF4A00D0C36C}" dt="2023-07-12T09:37:20.245" v="51" actId="404"/>
        <pc:sldMkLst>
          <pc:docMk/>
          <pc:sldMk cId="2467188758" sldId="557"/>
        </pc:sldMkLst>
        <pc:spChg chg="mod">
          <ac:chgData name="Fleur Schellekens" userId="2cd99c82-6588-4c77-a7b6-6a526640a48f" providerId="ADAL" clId="{3F2F2630-31FA-4FBF-8BCC-BF4A00D0C36C}" dt="2023-07-12T08:56:29.457" v="26"/>
          <ac:spMkLst>
            <pc:docMk/>
            <pc:sldMk cId="2467188758" sldId="557"/>
            <ac:spMk id="4" creationId="{BA6BD26C-6F4E-4824-B191-C76D88760EF3}"/>
          </ac:spMkLst>
        </pc:spChg>
        <pc:spChg chg="mod">
          <ac:chgData name="Fleur Schellekens" userId="2cd99c82-6588-4c77-a7b6-6a526640a48f" providerId="ADAL" clId="{3F2F2630-31FA-4FBF-8BCC-BF4A00D0C36C}" dt="2023-07-12T09:37:20.245" v="51" actId="404"/>
          <ac:spMkLst>
            <pc:docMk/>
            <pc:sldMk cId="2467188758" sldId="557"/>
            <ac:spMk id="5" creationId="{730C3FDE-DFDF-8E00-704F-C748F1A3A489}"/>
          </ac:spMkLst>
        </pc:spChg>
      </pc:sldChg>
      <pc:sldChg chg="modSp">
        <pc:chgData name="Fleur Schellekens" userId="2cd99c82-6588-4c77-a7b6-6a526640a48f" providerId="ADAL" clId="{3F2F2630-31FA-4FBF-8BCC-BF4A00D0C36C}" dt="2023-07-12T08:56:29.457" v="26"/>
        <pc:sldMkLst>
          <pc:docMk/>
          <pc:sldMk cId="327956071" sldId="559"/>
        </pc:sldMkLst>
        <pc:spChg chg="mod">
          <ac:chgData name="Fleur Schellekens" userId="2cd99c82-6588-4c77-a7b6-6a526640a48f" providerId="ADAL" clId="{3F2F2630-31FA-4FBF-8BCC-BF4A00D0C36C}" dt="2023-07-12T08:56:29.457" v="26"/>
          <ac:spMkLst>
            <pc:docMk/>
            <pc:sldMk cId="327956071" sldId="559"/>
            <ac:spMk id="2" creationId="{A27850F8-448D-EFA6-5C8C-D51D7C32E612}"/>
          </ac:spMkLst>
        </pc:spChg>
        <pc:spChg chg="mod">
          <ac:chgData name="Fleur Schellekens" userId="2cd99c82-6588-4c77-a7b6-6a526640a48f" providerId="ADAL" clId="{3F2F2630-31FA-4FBF-8BCC-BF4A00D0C36C}" dt="2023-07-12T08:56:29.457" v="26"/>
          <ac:spMkLst>
            <pc:docMk/>
            <pc:sldMk cId="327956071" sldId="559"/>
            <ac:spMk id="3" creationId="{06B3853D-1318-179A-4CB6-9C04FC73B334}"/>
          </ac:spMkLst>
        </pc:spChg>
      </pc:sldChg>
      <pc:sldChg chg="modSp mod">
        <pc:chgData name="Fleur Schellekens" userId="2cd99c82-6588-4c77-a7b6-6a526640a48f" providerId="ADAL" clId="{3F2F2630-31FA-4FBF-8BCC-BF4A00D0C36C}" dt="2023-07-12T09:38:07.251" v="67" actId="404"/>
        <pc:sldMkLst>
          <pc:docMk/>
          <pc:sldMk cId="2072120972" sldId="561"/>
        </pc:sldMkLst>
        <pc:spChg chg="mod">
          <ac:chgData name="Fleur Schellekens" userId="2cd99c82-6588-4c77-a7b6-6a526640a48f" providerId="ADAL" clId="{3F2F2630-31FA-4FBF-8BCC-BF4A00D0C36C}" dt="2023-07-12T08:56:29.457" v="26"/>
          <ac:spMkLst>
            <pc:docMk/>
            <pc:sldMk cId="2072120972" sldId="561"/>
            <ac:spMk id="2" creationId="{A27850F8-448D-EFA6-5C8C-D51D7C32E612}"/>
          </ac:spMkLst>
        </pc:spChg>
        <pc:spChg chg="mod">
          <ac:chgData name="Fleur Schellekens" userId="2cd99c82-6588-4c77-a7b6-6a526640a48f" providerId="ADAL" clId="{3F2F2630-31FA-4FBF-8BCC-BF4A00D0C36C}" dt="2023-07-12T09:38:07.251" v="67" actId="404"/>
          <ac:spMkLst>
            <pc:docMk/>
            <pc:sldMk cId="2072120972" sldId="561"/>
            <ac:spMk id="3" creationId="{06B3853D-1318-179A-4CB6-9C04FC73B334}"/>
          </ac:spMkLst>
        </pc:spChg>
      </pc:sldChg>
      <pc:sldChg chg="modSp mod">
        <pc:chgData name="Fleur Schellekens" userId="2cd99c82-6588-4c77-a7b6-6a526640a48f" providerId="ADAL" clId="{3F2F2630-31FA-4FBF-8BCC-BF4A00D0C36C}" dt="2023-07-12T09:38:09.338" v="68" actId="404"/>
        <pc:sldMkLst>
          <pc:docMk/>
          <pc:sldMk cId="251526493" sldId="562"/>
        </pc:sldMkLst>
        <pc:spChg chg="mod">
          <ac:chgData name="Fleur Schellekens" userId="2cd99c82-6588-4c77-a7b6-6a526640a48f" providerId="ADAL" clId="{3F2F2630-31FA-4FBF-8BCC-BF4A00D0C36C}" dt="2023-07-12T08:56:29.457" v="26"/>
          <ac:spMkLst>
            <pc:docMk/>
            <pc:sldMk cId="251526493" sldId="562"/>
            <ac:spMk id="2" creationId="{A27850F8-448D-EFA6-5C8C-D51D7C32E612}"/>
          </ac:spMkLst>
        </pc:spChg>
        <pc:spChg chg="mod">
          <ac:chgData name="Fleur Schellekens" userId="2cd99c82-6588-4c77-a7b6-6a526640a48f" providerId="ADAL" clId="{3F2F2630-31FA-4FBF-8BCC-BF4A00D0C36C}" dt="2023-07-12T09:38:09.338" v="68" actId="404"/>
          <ac:spMkLst>
            <pc:docMk/>
            <pc:sldMk cId="251526493" sldId="562"/>
            <ac:spMk id="3" creationId="{06B3853D-1318-179A-4CB6-9C04FC73B334}"/>
          </ac:spMkLst>
        </pc:spChg>
      </pc:sldChg>
      <pc:sldChg chg="modSp mod">
        <pc:chgData name="Fleur Schellekens" userId="2cd99c82-6588-4c77-a7b6-6a526640a48f" providerId="ADAL" clId="{3F2F2630-31FA-4FBF-8BCC-BF4A00D0C36C}" dt="2023-07-12T09:37:38.409" v="58" actId="14100"/>
        <pc:sldMkLst>
          <pc:docMk/>
          <pc:sldMk cId="728650389" sldId="564"/>
        </pc:sldMkLst>
        <pc:spChg chg="mod">
          <ac:chgData name="Fleur Schellekens" userId="2cd99c82-6588-4c77-a7b6-6a526640a48f" providerId="ADAL" clId="{3F2F2630-31FA-4FBF-8BCC-BF4A00D0C36C}" dt="2023-07-12T09:37:38.409" v="58" actId="14100"/>
          <ac:spMkLst>
            <pc:docMk/>
            <pc:sldMk cId="728650389" sldId="564"/>
            <ac:spMk id="2" creationId="{FD86CC14-5D18-4FD8-E900-BF339C5999AB}"/>
          </ac:spMkLst>
        </pc:spChg>
        <pc:spChg chg="mod">
          <ac:chgData name="Fleur Schellekens" userId="2cd99c82-6588-4c77-a7b6-6a526640a48f" providerId="ADAL" clId="{3F2F2630-31FA-4FBF-8BCC-BF4A00D0C36C}" dt="2023-07-12T09:37:36.319" v="57" actId="1076"/>
          <ac:spMkLst>
            <pc:docMk/>
            <pc:sldMk cId="728650389" sldId="564"/>
            <ac:spMk id="3" creationId="{638A8EAC-ECDA-1724-7D31-A79977253FA2}"/>
          </ac:spMkLst>
        </pc:spChg>
      </pc:sldChg>
      <pc:sldChg chg="modSp mod">
        <pc:chgData name="Fleur Schellekens" userId="2cd99c82-6588-4c77-a7b6-6a526640a48f" providerId="ADAL" clId="{3F2F2630-31FA-4FBF-8BCC-BF4A00D0C36C}" dt="2023-07-12T09:39:59.401" v="98" actId="404"/>
        <pc:sldMkLst>
          <pc:docMk/>
          <pc:sldMk cId="2361502791" sldId="569"/>
        </pc:sldMkLst>
        <pc:spChg chg="mod">
          <ac:chgData name="Fleur Schellekens" userId="2cd99c82-6588-4c77-a7b6-6a526640a48f" providerId="ADAL" clId="{3F2F2630-31FA-4FBF-8BCC-BF4A00D0C36C}" dt="2023-07-12T09:39:59.401" v="98" actId="404"/>
          <ac:spMkLst>
            <pc:docMk/>
            <pc:sldMk cId="2361502791" sldId="569"/>
            <ac:spMk id="6" creationId="{2093027A-A844-EB97-FE26-2F8FF03A1271}"/>
          </ac:spMkLst>
        </pc:spChg>
      </pc:sldChg>
      <pc:sldChg chg="modSp mod">
        <pc:chgData name="Fleur Schellekens" userId="2cd99c82-6588-4c77-a7b6-6a526640a48f" providerId="ADAL" clId="{3F2F2630-31FA-4FBF-8BCC-BF4A00D0C36C}" dt="2023-07-12T09:37:47.905" v="62" actId="1076"/>
        <pc:sldMkLst>
          <pc:docMk/>
          <pc:sldMk cId="1739883946" sldId="571"/>
        </pc:sldMkLst>
        <pc:spChg chg="mod">
          <ac:chgData name="Fleur Schellekens" userId="2cd99c82-6588-4c77-a7b6-6a526640a48f" providerId="ADAL" clId="{3F2F2630-31FA-4FBF-8BCC-BF4A00D0C36C}" dt="2023-07-12T09:37:47.905" v="62" actId="1076"/>
          <ac:spMkLst>
            <pc:docMk/>
            <pc:sldMk cId="1739883946" sldId="571"/>
            <ac:spMk id="4" creationId="{605CD809-2B6C-7D7D-8836-780F5ED310C5}"/>
          </ac:spMkLst>
        </pc:spChg>
      </pc:sldChg>
      <pc:sldChg chg="modSp mod">
        <pc:chgData name="Fleur Schellekens" userId="2cd99c82-6588-4c77-a7b6-6a526640a48f" providerId="ADAL" clId="{3F2F2630-31FA-4FBF-8BCC-BF4A00D0C36C}" dt="2023-07-12T09:38:03.023" v="66" actId="1076"/>
        <pc:sldMkLst>
          <pc:docMk/>
          <pc:sldMk cId="2305357389" sldId="572"/>
        </pc:sldMkLst>
        <pc:spChg chg="mod">
          <ac:chgData name="Fleur Schellekens" userId="2cd99c82-6588-4c77-a7b6-6a526640a48f" providerId="ADAL" clId="{3F2F2630-31FA-4FBF-8BCC-BF4A00D0C36C}" dt="2023-07-12T09:37:58.484" v="65" actId="1076"/>
          <ac:spMkLst>
            <pc:docMk/>
            <pc:sldMk cId="2305357389" sldId="572"/>
            <ac:spMk id="4" creationId="{38B097BE-66B7-84F0-ED59-5C4B049F0895}"/>
          </ac:spMkLst>
        </pc:spChg>
        <pc:spChg chg="mod">
          <ac:chgData name="Fleur Schellekens" userId="2cd99c82-6588-4c77-a7b6-6a526640a48f" providerId="ADAL" clId="{3F2F2630-31FA-4FBF-8BCC-BF4A00D0C36C}" dt="2023-07-12T09:38:03.023" v="66" actId="1076"/>
          <ac:spMkLst>
            <pc:docMk/>
            <pc:sldMk cId="2305357389" sldId="572"/>
            <ac:spMk id="6" creationId="{B0D3AD85-A15C-578A-191D-764AB288718D}"/>
          </ac:spMkLst>
        </pc:spChg>
      </pc:sldChg>
      <pc:sldChg chg="modSp">
        <pc:chgData name="Fleur Schellekens" userId="2cd99c82-6588-4c77-a7b6-6a526640a48f" providerId="ADAL" clId="{3F2F2630-31FA-4FBF-8BCC-BF4A00D0C36C}" dt="2023-07-12T08:56:29.457" v="26"/>
        <pc:sldMkLst>
          <pc:docMk/>
          <pc:sldMk cId="3320392312" sldId="576"/>
        </pc:sldMkLst>
        <pc:spChg chg="mod">
          <ac:chgData name="Fleur Schellekens" userId="2cd99c82-6588-4c77-a7b6-6a526640a48f" providerId="ADAL" clId="{3F2F2630-31FA-4FBF-8BCC-BF4A00D0C36C}" dt="2023-07-12T08:56:29.457" v="26"/>
          <ac:spMkLst>
            <pc:docMk/>
            <pc:sldMk cId="3320392312" sldId="576"/>
            <ac:spMk id="5" creationId="{347CD1BF-3489-12CC-9C1F-7E0DCAE2C51F}"/>
          </ac:spMkLst>
        </pc:spChg>
      </pc:sldChg>
      <pc:sldChg chg="modSp mod">
        <pc:chgData name="Fleur Schellekens" userId="2cd99c82-6588-4c77-a7b6-6a526640a48f" providerId="ADAL" clId="{3F2F2630-31FA-4FBF-8BCC-BF4A00D0C36C}" dt="2023-07-12T08:56:29.457" v="26"/>
        <pc:sldMkLst>
          <pc:docMk/>
          <pc:sldMk cId="2100316779" sldId="577"/>
        </pc:sldMkLst>
        <pc:spChg chg="mod">
          <ac:chgData name="Fleur Schellekens" userId="2cd99c82-6588-4c77-a7b6-6a526640a48f" providerId="ADAL" clId="{3F2F2630-31FA-4FBF-8BCC-BF4A00D0C36C}" dt="2023-07-12T08:54:17.988" v="15" actId="27636"/>
          <ac:spMkLst>
            <pc:docMk/>
            <pc:sldMk cId="2100316779" sldId="577"/>
            <ac:spMk id="4" creationId="{523957EE-80C9-14F2-3F04-7609C84EC3C2}"/>
          </ac:spMkLst>
        </pc:spChg>
        <pc:spChg chg="mod">
          <ac:chgData name="Fleur Schellekens" userId="2cd99c82-6588-4c77-a7b6-6a526640a48f" providerId="ADAL" clId="{3F2F2630-31FA-4FBF-8BCC-BF4A00D0C36C}" dt="2023-07-12T08:56:29.457" v="26"/>
          <ac:spMkLst>
            <pc:docMk/>
            <pc:sldMk cId="2100316779" sldId="577"/>
            <ac:spMk id="5" creationId="{347CD1BF-3489-12CC-9C1F-7E0DCAE2C51F}"/>
          </ac:spMkLst>
        </pc:spChg>
      </pc:sldChg>
      <pc:sldChg chg="modSp">
        <pc:chgData name="Fleur Schellekens" userId="2cd99c82-6588-4c77-a7b6-6a526640a48f" providerId="ADAL" clId="{3F2F2630-31FA-4FBF-8BCC-BF4A00D0C36C}" dt="2023-07-12T08:56:29.457" v="26"/>
        <pc:sldMkLst>
          <pc:docMk/>
          <pc:sldMk cId="3880758174" sldId="578"/>
        </pc:sldMkLst>
        <pc:spChg chg="mod">
          <ac:chgData name="Fleur Schellekens" userId="2cd99c82-6588-4c77-a7b6-6a526640a48f" providerId="ADAL" clId="{3F2F2630-31FA-4FBF-8BCC-BF4A00D0C36C}" dt="2023-07-12T08:56:29.457" v="26"/>
          <ac:spMkLst>
            <pc:docMk/>
            <pc:sldMk cId="3880758174" sldId="578"/>
            <ac:spMk id="5" creationId="{B6080CE6-803B-21C7-28E5-DB214749F721}"/>
          </ac:spMkLst>
        </pc:spChg>
        <pc:spChg chg="mod">
          <ac:chgData name="Fleur Schellekens" userId="2cd99c82-6588-4c77-a7b6-6a526640a48f" providerId="ADAL" clId="{3F2F2630-31FA-4FBF-8BCC-BF4A00D0C36C}" dt="2023-07-12T08:56:29.457" v="26"/>
          <ac:spMkLst>
            <pc:docMk/>
            <pc:sldMk cId="3880758174" sldId="578"/>
            <ac:spMk id="6" creationId="{79779723-E3CC-6982-826F-CD4AAA47DCD7}"/>
          </ac:spMkLst>
        </pc:spChg>
      </pc:sldChg>
      <pc:sldChg chg="modSp mod">
        <pc:chgData name="Fleur Schellekens" userId="2cd99c82-6588-4c77-a7b6-6a526640a48f" providerId="ADAL" clId="{3F2F2630-31FA-4FBF-8BCC-BF4A00D0C36C}" dt="2023-07-12T09:38:15.692" v="69" actId="404"/>
        <pc:sldMkLst>
          <pc:docMk/>
          <pc:sldMk cId="93192007" sldId="579"/>
        </pc:sldMkLst>
        <pc:spChg chg="mod">
          <ac:chgData name="Fleur Schellekens" userId="2cd99c82-6588-4c77-a7b6-6a526640a48f" providerId="ADAL" clId="{3F2F2630-31FA-4FBF-8BCC-BF4A00D0C36C}" dt="2023-07-12T09:38:15.692" v="69" actId="404"/>
          <ac:spMkLst>
            <pc:docMk/>
            <pc:sldMk cId="93192007" sldId="579"/>
            <ac:spMk id="6" creationId="{822DCE8B-10CC-1ACA-F488-FCE67ADD0084}"/>
          </ac:spMkLst>
        </pc:spChg>
      </pc:sldChg>
      <pc:sldChg chg="modSp mod">
        <pc:chgData name="Fleur Schellekens" userId="2cd99c82-6588-4c77-a7b6-6a526640a48f" providerId="ADAL" clId="{3F2F2630-31FA-4FBF-8BCC-BF4A00D0C36C}" dt="2023-07-12T09:38:23.346" v="72" actId="404"/>
        <pc:sldMkLst>
          <pc:docMk/>
          <pc:sldMk cId="2115426950" sldId="581"/>
        </pc:sldMkLst>
        <pc:spChg chg="mod">
          <ac:chgData name="Fleur Schellekens" userId="2cd99c82-6588-4c77-a7b6-6a526640a48f" providerId="ADAL" clId="{3F2F2630-31FA-4FBF-8BCC-BF4A00D0C36C}" dt="2023-07-12T08:54:18.036" v="17" actId="27636"/>
          <ac:spMkLst>
            <pc:docMk/>
            <pc:sldMk cId="2115426950" sldId="581"/>
            <ac:spMk id="4" creationId="{789B52C0-6AEE-7C4E-B064-7327C4DBAF66}"/>
          </ac:spMkLst>
        </pc:spChg>
        <pc:spChg chg="mod">
          <ac:chgData name="Fleur Schellekens" userId="2cd99c82-6588-4c77-a7b6-6a526640a48f" providerId="ADAL" clId="{3F2F2630-31FA-4FBF-8BCC-BF4A00D0C36C}" dt="2023-07-12T09:38:23.346" v="72" actId="404"/>
          <ac:spMkLst>
            <pc:docMk/>
            <pc:sldMk cId="2115426950" sldId="581"/>
            <ac:spMk id="5" creationId="{0DC06E5A-0C58-7F4B-A5B7-61188B8A85CD}"/>
          </ac:spMkLst>
        </pc:spChg>
      </pc:sldChg>
      <pc:sldChg chg="modSp mod">
        <pc:chgData name="Fleur Schellekens" userId="2cd99c82-6588-4c77-a7b6-6a526640a48f" providerId="ADAL" clId="{3F2F2630-31FA-4FBF-8BCC-BF4A00D0C36C}" dt="2023-07-12T09:38:39.924" v="77" actId="404"/>
        <pc:sldMkLst>
          <pc:docMk/>
          <pc:sldMk cId="1055657093" sldId="582"/>
        </pc:sldMkLst>
        <pc:spChg chg="mod">
          <ac:chgData name="Fleur Schellekens" userId="2cd99c82-6588-4c77-a7b6-6a526640a48f" providerId="ADAL" clId="{3F2F2630-31FA-4FBF-8BCC-BF4A00D0C36C}" dt="2023-07-12T09:38:39.924" v="77" actId="404"/>
          <ac:spMkLst>
            <pc:docMk/>
            <pc:sldMk cId="1055657093" sldId="582"/>
            <ac:spMk id="8" creationId="{115D6EA5-9F96-5DB4-B8D7-86D60574D822}"/>
          </ac:spMkLst>
        </pc:spChg>
        <pc:spChg chg="mod">
          <ac:chgData name="Fleur Schellekens" userId="2cd99c82-6588-4c77-a7b6-6a526640a48f" providerId="ADAL" clId="{3F2F2630-31FA-4FBF-8BCC-BF4A00D0C36C}" dt="2023-07-12T09:38:29.196" v="75" actId="404"/>
          <ac:spMkLst>
            <pc:docMk/>
            <pc:sldMk cId="1055657093" sldId="582"/>
            <ac:spMk id="11" creationId="{69837B2E-9E55-CCFF-4727-8DB2A8D3367E}"/>
          </ac:spMkLst>
        </pc:spChg>
        <pc:spChg chg="mod">
          <ac:chgData name="Fleur Schellekens" userId="2cd99c82-6588-4c77-a7b6-6a526640a48f" providerId="ADAL" clId="{3F2F2630-31FA-4FBF-8BCC-BF4A00D0C36C}" dt="2023-07-12T09:38:29.196" v="75" actId="404"/>
          <ac:spMkLst>
            <pc:docMk/>
            <pc:sldMk cId="1055657093" sldId="582"/>
            <ac:spMk id="12" creationId="{3F24E64C-2053-2C10-308C-17412F8A1CFC}"/>
          </ac:spMkLst>
        </pc:spChg>
        <pc:spChg chg="mod">
          <ac:chgData name="Fleur Schellekens" userId="2cd99c82-6588-4c77-a7b6-6a526640a48f" providerId="ADAL" clId="{3F2F2630-31FA-4FBF-8BCC-BF4A00D0C36C}" dt="2023-07-12T09:38:29.196" v="75" actId="404"/>
          <ac:spMkLst>
            <pc:docMk/>
            <pc:sldMk cId="1055657093" sldId="582"/>
            <ac:spMk id="13" creationId="{81B01F2D-779C-393E-E8A3-81E0D25B38D5}"/>
          </ac:spMkLst>
        </pc:spChg>
        <pc:spChg chg="mod">
          <ac:chgData name="Fleur Schellekens" userId="2cd99c82-6588-4c77-a7b6-6a526640a48f" providerId="ADAL" clId="{3F2F2630-31FA-4FBF-8BCC-BF4A00D0C36C}" dt="2023-07-12T09:38:36.971" v="76" actId="404"/>
          <ac:spMkLst>
            <pc:docMk/>
            <pc:sldMk cId="1055657093" sldId="582"/>
            <ac:spMk id="14" creationId="{8C0EB385-72DE-27C4-710C-41932035E875}"/>
          </ac:spMkLst>
        </pc:spChg>
      </pc:sldChg>
      <pc:sldChg chg="modSp mod">
        <pc:chgData name="Fleur Schellekens" userId="2cd99c82-6588-4c77-a7b6-6a526640a48f" providerId="ADAL" clId="{3F2F2630-31FA-4FBF-8BCC-BF4A00D0C36C}" dt="2023-07-12T08:56:29.457" v="26"/>
        <pc:sldMkLst>
          <pc:docMk/>
          <pc:sldMk cId="2442513714" sldId="583"/>
        </pc:sldMkLst>
        <pc:spChg chg="mod">
          <ac:chgData name="Fleur Schellekens" userId="2cd99c82-6588-4c77-a7b6-6a526640a48f" providerId="ADAL" clId="{3F2F2630-31FA-4FBF-8BCC-BF4A00D0C36C}" dt="2023-07-12T08:56:29.457" v="26"/>
          <ac:spMkLst>
            <pc:docMk/>
            <pc:sldMk cId="2442513714" sldId="583"/>
            <ac:spMk id="7" creationId="{7F26F664-DA0C-A48D-83A0-7C9525ED1138}"/>
          </ac:spMkLst>
        </pc:spChg>
      </pc:sldChg>
      <pc:sldChg chg="modSp">
        <pc:chgData name="Fleur Schellekens" userId="2cd99c82-6588-4c77-a7b6-6a526640a48f" providerId="ADAL" clId="{3F2F2630-31FA-4FBF-8BCC-BF4A00D0C36C}" dt="2023-07-12T08:56:29.457" v="26"/>
        <pc:sldMkLst>
          <pc:docMk/>
          <pc:sldMk cId="3405482820" sldId="584"/>
        </pc:sldMkLst>
        <pc:spChg chg="mod">
          <ac:chgData name="Fleur Schellekens" userId="2cd99c82-6588-4c77-a7b6-6a526640a48f" providerId="ADAL" clId="{3F2F2630-31FA-4FBF-8BCC-BF4A00D0C36C}" dt="2023-07-12T08:56:29.457" v="26"/>
          <ac:spMkLst>
            <pc:docMk/>
            <pc:sldMk cId="3405482820" sldId="584"/>
            <ac:spMk id="8" creationId="{1DF238BC-DE2B-8C30-8FF0-63D074CB1AFB}"/>
          </ac:spMkLst>
        </pc:spChg>
      </pc:sldChg>
      <pc:sldChg chg="modSp mod">
        <pc:chgData name="Fleur Schellekens" userId="2cd99c82-6588-4c77-a7b6-6a526640a48f" providerId="ADAL" clId="{3F2F2630-31FA-4FBF-8BCC-BF4A00D0C36C}" dt="2023-07-12T09:39:11.849" v="83" actId="404"/>
        <pc:sldMkLst>
          <pc:docMk/>
          <pc:sldMk cId="3402633826" sldId="585"/>
        </pc:sldMkLst>
        <pc:spChg chg="mod">
          <ac:chgData name="Fleur Schellekens" userId="2cd99c82-6588-4c77-a7b6-6a526640a48f" providerId="ADAL" clId="{3F2F2630-31FA-4FBF-8BCC-BF4A00D0C36C}" dt="2023-07-12T09:39:10.566" v="82" actId="404"/>
          <ac:spMkLst>
            <pc:docMk/>
            <pc:sldMk cId="3402633826" sldId="585"/>
            <ac:spMk id="4" creationId="{CF6E381F-E25C-3B94-94A6-E7BBAB9405E3}"/>
          </ac:spMkLst>
        </pc:spChg>
        <pc:spChg chg="mod">
          <ac:chgData name="Fleur Schellekens" userId="2cd99c82-6588-4c77-a7b6-6a526640a48f" providerId="ADAL" clId="{3F2F2630-31FA-4FBF-8BCC-BF4A00D0C36C}" dt="2023-07-12T09:39:11.849" v="83" actId="404"/>
          <ac:spMkLst>
            <pc:docMk/>
            <pc:sldMk cId="3402633826" sldId="585"/>
            <ac:spMk id="6" creationId="{7E6B1B30-1470-87FC-3329-C0794BD2C1F2}"/>
          </ac:spMkLst>
        </pc:spChg>
        <pc:spChg chg="mod">
          <ac:chgData name="Fleur Schellekens" userId="2cd99c82-6588-4c77-a7b6-6a526640a48f" providerId="ADAL" clId="{3F2F2630-31FA-4FBF-8BCC-BF4A00D0C36C}" dt="2023-07-12T09:39:10.566" v="82" actId="404"/>
          <ac:spMkLst>
            <pc:docMk/>
            <pc:sldMk cId="3402633826" sldId="585"/>
            <ac:spMk id="7" creationId="{034F66EF-F994-C4A3-6347-7BC4DC26B8BA}"/>
          </ac:spMkLst>
        </pc:spChg>
      </pc:sldChg>
      <pc:sldChg chg="modSp">
        <pc:chgData name="Fleur Schellekens" userId="2cd99c82-6588-4c77-a7b6-6a526640a48f" providerId="ADAL" clId="{3F2F2630-31FA-4FBF-8BCC-BF4A00D0C36C}" dt="2023-07-12T08:56:29.457" v="26"/>
        <pc:sldMkLst>
          <pc:docMk/>
          <pc:sldMk cId="2250625189" sldId="588"/>
        </pc:sldMkLst>
        <pc:spChg chg="mod">
          <ac:chgData name="Fleur Schellekens" userId="2cd99c82-6588-4c77-a7b6-6a526640a48f" providerId="ADAL" clId="{3F2F2630-31FA-4FBF-8BCC-BF4A00D0C36C}" dt="2023-07-12T08:56:29.457" v="26"/>
          <ac:spMkLst>
            <pc:docMk/>
            <pc:sldMk cId="2250625189" sldId="588"/>
            <ac:spMk id="4" creationId="{BE6C68DA-2298-81F3-9C35-6B0181DFFBA3}"/>
          </ac:spMkLst>
        </pc:spChg>
      </pc:sldChg>
      <pc:sldChg chg="modSp mod">
        <pc:chgData name="Fleur Schellekens" userId="2cd99c82-6588-4c77-a7b6-6a526640a48f" providerId="ADAL" clId="{3F2F2630-31FA-4FBF-8BCC-BF4A00D0C36C}" dt="2023-07-12T09:38:58.832" v="80" actId="1076"/>
        <pc:sldMkLst>
          <pc:docMk/>
          <pc:sldMk cId="469326510" sldId="589"/>
        </pc:sldMkLst>
        <pc:spChg chg="mod">
          <ac:chgData name="Fleur Schellekens" userId="2cd99c82-6588-4c77-a7b6-6a526640a48f" providerId="ADAL" clId="{3F2F2630-31FA-4FBF-8BCC-BF4A00D0C36C}" dt="2023-07-12T09:38:51.057" v="79" actId="1076"/>
          <ac:spMkLst>
            <pc:docMk/>
            <pc:sldMk cId="469326510" sldId="589"/>
            <ac:spMk id="4" creationId="{605CD809-2B6C-7D7D-8836-780F5ED310C5}"/>
          </ac:spMkLst>
        </pc:spChg>
        <pc:spChg chg="mod">
          <ac:chgData name="Fleur Schellekens" userId="2cd99c82-6588-4c77-a7b6-6a526640a48f" providerId="ADAL" clId="{3F2F2630-31FA-4FBF-8BCC-BF4A00D0C36C}" dt="2023-07-12T09:38:58.832" v="80" actId="1076"/>
          <ac:spMkLst>
            <pc:docMk/>
            <pc:sldMk cId="469326510" sldId="589"/>
            <ac:spMk id="5" creationId="{10EEC5D4-904E-6F6D-A5EC-AEDFFAFB2873}"/>
          </ac:spMkLst>
        </pc:spChg>
      </pc:sldChg>
      <pc:sldChg chg="modSp mod">
        <pc:chgData name="Fleur Schellekens" userId="2cd99c82-6588-4c77-a7b6-6a526640a48f" providerId="ADAL" clId="{3F2F2630-31FA-4FBF-8BCC-BF4A00D0C36C}" dt="2023-07-12T09:36:37.453" v="41" actId="404"/>
        <pc:sldMkLst>
          <pc:docMk/>
          <pc:sldMk cId="2085238684" sldId="592"/>
        </pc:sldMkLst>
        <pc:spChg chg="mod">
          <ac:chgData name="Fleur Schellekens" userId="2cd99c82-6588-4c77-a7b6-6a526640a48f" providerId="ADAL" clId="{3F2F2630-31FA-4FBF-8BCC-BF4A00D0C36C}" dt="2023-07-12T09:36:37.453" v="41" actId="404"/>
          <ac:spMkLst>
            <pc:docMk/>
            <pc:sldMk cId="2085238684" sldId="592"/>
            <ac:spMk id="3" creationId="{64A97614-298F-677A-35DF-39FA0ABA5FA7}"/>
          </ac:spMkLst>
        </pc:spChg>
        <pc:spChg chg="mod">
          <ac:chgData name="Fleur Schellekens" userId="2cd99c82-6588-4c77-a7b6-6a526640a48f" providerId="ADAL" clId="{3F2F2630-31FA-4FBF-8BCC-BF4A00D0C36C}" dt="2023-07-12T09:36:37.453" v="41" actId="404"/>
          <ac:spMkLst>
            <pc:docMk/>
            <pc:sldMk cId="2085238684" sldId="592"/>
            <ac:spMk id="10" creationId="{43B1087C-687F-3364-D4CF-00A079F4418B}"/>
          </ac:spMkLst>
        </pc:spChg>
        <pc:spChg chg="mod">
          <ac:chgData name="Fleur Schellekens" userId="2cd99c82-6588-4c77-a7b6-6a526640a48f" providerId="ADAL" clId="{3F2F2630-31FA-4FBF-8BCC-BF4A00D0C36C}" dt="2023-07-12T09:36:37.453" v="41" actId="404"/>
          <ac:spMkLst>
            <pc:docMk/>
            <pc:sldMk cId="2085238684" sldId="592"/>
            <ac:spMk id="11" creationId="{E069D899-9585-E2EA-5B8C-2C81151EB1E0}"/>
          </ac:spMkLst>
        </pc:spChg>
      </pc:sldChg>
      <pc:sldChg chg="modSp mod">
        <pc:chgData name="Fleur Schellekens" userId="2cd99c82-6588-4c77-a7b6-6a526640a48f" providerId="ADAL" clId="{3F2F2630-31FA-4FBF-8BCC-BF4A00D0C36C}" dt="2023-07-12T09:36:16.546" v="36" actId="404"/>
        <pc:sldMkLst>
          <pc:docMk/>
          <pc:sldMk cId="2014578698" sldId="593"/>
        </pc:sldMkLst>
        <pc:spChg chg="mod">
          <ac:chgData name="Fleur Schellekens" userId="2cd99c82-6588-4c77-a7b6-6a526640a48f" providerId="ADAL" clId="{3F2F2630-31FA-4FBF-8BCC-BF4A00D0C36C}" dt="2023-07-12T09:36:16.546" v="36" actId="404"/>
          <ac:spMkLst>
            <pc:docMk/>
            <pc:sldMk cId="2014578698" sldId="593"/>
            <ac:spMk id="4" creationId="{DF53A37F-A673-7F71-858C-E91CF36C0097}"/>
          </ac:spMkLst>
        </pc:spChg>
      </pc:sldChg>
      <pc:sldChg chg="modSp mod">
        <pc:chgData name="Fleur Schellekens" userId="2cd99c82-6588-4c77-a7b6-6a526640a48f" providerId="ADAL" clId="{3F2F2630-31FA-4FBF-8BCC-BF4A00D0C36C}" dt="2023-07-12T08:56:29.457" v="26"/>
        <pc:sldMkLst>
          <pc:docMk/>
          <pc:sldMk cId="1990628976" sldId="598"/>
        </pc:sldMkLst>
        <pc:spChg chg="mod">
          <ac:chgData name="Fleur Schellekens" userId="2cd99c82-6588-4c77-a7b6-6a526640a48f" providerId="ADAL" clId="{3F2F2630-31FA-4FBF-8BCC-BF4A00D0C36C}" dt="2023-07-12T08:56:29.457" v="26"/>
          <ac:spMkLst>
            <pc:docMk/>
            <pc:sldMk cId="1990628976" sldId="598"/>
            <ac:spMk id="16" creationId="{D16A352E-3156-0D53-BC14-39A10B506223}"/>
          </ac:spMkLst>
        </pc:spChg>
      </pc:sldChg>
      <pc:sldChg chg="modSp mod">
        <pc:chgData name="Fleur Schellekens" userId="2cd99c82-6588-4c77-a7b6-6a526640a48f" providerId="ADAL" clId="{3F2F2630-31FA-4FBF-8BCC-BF4A00D0C36C}" dt="2023-07-12T08:56:29.457" v="26"/>
        <pc:sldMkLst>
          <pc:docMk/>
          <pc:sldMk cId="3352429449" sldId="599"/>
        </pc:sldMkLst>
        <pc:spChg chg="mod">
          <ac:chgData name="Fleur Schellekens" userId="2cd99c82-6588-4c77-a7b6-6a526640a48f" providerId="ADAL" clId="{3F2F2630-31FA-4FBF-8BCC-BF4A00D0C36C}" dt="2023-07-12T08:56:29.457" v="26"/>
          <ac:spMkLst>
            <pc:docMk/>
            <pc:sldMk cId="3352429449" sldId="599"/>
            <ac:spMk id="16" creationId="{D16A352E-3156-0D53-BC14-39A10B506223}"/>
          </ac:spMkLst>
        </pc:spChg>
        <pc:graphicFrameChg chg="mod">
          <ac:chgData name="Fleur Schellekens" userId="2cd99c82-6588-4c77-a7b6-6a526640a48f" providerId="ADAL" clId="{3F2F2630-31FA-4FBF-8BCC-BF4A00D0C36C}" dt="2023-07-12T08:56:29.457" v="26"/>
          <ac:graphicFrameMkLst>
            <pc:docMk/>
            <pc:sldMk cId="3352429449" sldId="599"/>
            <ac:graphicFrameMk id="2" creationId="{8F65A536-1886-1683-27D1-4B4398899E5C}"/>
          </ac:graphicFrameMkLst>
        </pc:graphicFrameChg>
      </pc:sldChg>
      <pc:sldChg chg="add ord">
        <pc:chgData name="Fleur Schellekens" userId="2cd99c82-6588-4c77-a7b6-6a526640a48f" providerId="ADAL" clId="{3F2F2630-31FA-4FBF-8BCC-BF4A00D0C36C}" dt="2023-07-12T09:35:48.670" v="30"/>
        <pc:sldMkLst>
          <pc:docMk/>
          <pc:sldMk cId="3530562707" sldId="678"/>
        </pc:sldMkLst>
      </pc:sldChg>
    </pc:docChg>
  </pc:docChgLst>
  <pc:docChgLst>
    <pc:chgData name="Fleur Schellekens" userId="2cd99c82-6588-4c77-a7b6-6a526640a48f" providerId="ADAL" clId="{0FF40687-7277-45EE-A6D1-AAFA265EF2A8}"/>
    <pc:docChg chg="undo custSel addSld delSld modSld">
      <pc:chgData name="Fleur Schellekens" userId="2cd99c82-6588-4c77-a7b6-6a526640a48f" providerId="ADAL" clId="{0FF40687-7277-45EE-A6D1-AAFA265EF2A8}" dt="2023-08-10T14:27:19.288" v="28" actId="14826"/>
      <pc:docMkLst>
        <pc:docMk/>
      </pc:docMkLst>
      <pc:sldChg chg="addSp delSp modSp mod">
        <pc:chgData name="Fleur Schellekens" userId="2cd99c82-6588-4c77-a7b6-6a526640a48f" providerId="ADAL" clId="{0FF40687-7277-45EE-A6D1-AAFA265EF2A8}" dt="2023-08-10T14:27:19.288" v="28" actId="14826"/>
        <pc:sldMkLst>
          <pc:docMk/>
          <pc:sldMk cId="855544173" sldId="596"/>
        </pc:sldMkLst>
        <pc:picChg chg="add del">
          <ac:chgData name="Fleur Schellekens" userId="2cd99c82-6588-4c77-a7b6-6a526640a48f" providerId="ADAL" clId="{0FF40687-7277-45EE-A6D1-AAFA265EF2A8}" dt="2023-08-10T10:17:22.480" v="3" actId="478"/>
          <ac:picMkLst>
            <pc:docMk/>
            <pc:sldMk cId="855544173" sldId="596"/>
            <ac:picMk id="2" creationId="{F8F55398-A332-E14F-F661-EFE2E59994B5}"/>
          </ac:picMkLst>
        </pc:picChg>
        <pc:picChg chg="add del">
          <ac:chgData name="Fleur Schellekens" userId="2cd99c82-6588-4c77-a7b6-6a526640a48f" providerId="ADAL" clId="{0FF40687-7277-45EE-A6D1-AAFA265EF2A8}" dt="2023-08-10T10:17:43.520" v="5" actId="21"/>
          <ac:picMkLst>
            <pc:docMk/>
            <pc:sldMk cId="855544173" sldId="596"/>
            <ac:picMk id="3" creationId="{D420FCAE-FCA7-5AA8-6A59-B0E8DD539B8D}"/>
          </ac:picMkLst>
        </pc:picChg>
        <pc:picChg chg="mod">
          <ac:chgData name="Fleur Schellekens" userId="2cd99c82-6588-4c77-a7b6-6a526640a48f" providerId="ADAL" clId="{0FF40687-7277-45EE-A6D1-AAFA265EF2A8}" dt="2023-08-10T14:27:19.288" v="28" actId="14826"/>
          <ac:picMkLst>
            <pc:docMk/>
            <pc:sldMk cId="855544173" sldId="596"/>
            <ac:picMk id="11" creationId="{8EA9F25C-A398-E80A-6A2E-8A2AF47A4725}"/>
          </ac:picMkLst>
        </pc:picChg>
      </pc:sldChg>
      <pc:sldChg chg="addSp delSp modSp mod">
        <pc:chgData name="Fleur Schellekens" userId="2cd99c82-6588-4c77-a7b6-6a526640a48f" providerId="ADAL" clId="{0FF40687-7277-45EE-A6D1-AAFA265EF2A8}" dt="2023-08-10T14:26:54.538" v="26" actId="14100"/>
        <pc:sldMkLst>
          <pc:docMk/>
          <pc:sldMk cId="15471062" sldId="597"/>
        </pc:sldMkLst>
        <pc:picChg chg="add del mod">
          <ac:chgData name="Fleur Schellekens" userId="2cd99c82-6588-4c77-a7b6-6a526640a48f" providerId="ADAL" clId="{0FF40687-7277-45EE-A6D1-AAFA265EF2A8}" dt="2023-08-10T10:33:27.612" v="15" actId="478"/>
          <ac:picMkLst>
            <pc:docMk/>
            <pc:sldMk cId="15471062" sldId="597"/>
            <ac:picMk id="2" creationId="{E3103F7A-5AFC-0806-6C47-A43C8EEC836B}"/>
          </ac:picMkLst>
        </pc:picChg>
        <pc:picChg chg="mod modCrop">
          <ac:chgData name="Fleur Schellekens" userId="2cd99c82-6588-4c77-a7b6-6a526640a48f" providerId="ADAL" clId="{0FF40687-7277-45EE-A6D1-AAFA265EF2A8}" dt="2023-08-10T14:26:54.538" v="26" actId="14100"/>
          <ac:picMkLst>
            <pc:docMk/>
            <pc:sldMk cId="15471062" sldId="597"/>
            <ac:picMk id="5" creationId="{232285AD-8077-2C6F-5BD5-3351EB2DD3DC}"/>
          </ac:picMkLst>
        </pc:picChg>
      </pc:sldChg>
      <pc:sldChg chg="add del">
        <pc:chgData name="Fleur Schellekens" userId="2cd99c82-6588-4c77-a7b6-6a526640a48f" providerId="ADAL" clId="{0FF40687-7277-45EE-A6D1-AAFA265EF2A8}" dt="2023-08-10T10:33:17.147" v="11" actId="47"/>
        <pc:sldMkLst>
          <pc:docMk/>
          <pc:sldMk cId="612412814" sldId="660"/>
        </pc:sldMkLst>
      </pc:sldChg>
      <pc:sldChg chg="add del">
        <pc:chgData name="Fleur Schellekens" userId="2cd99c82-6588-4c77-a7b6-6a526640a48f" providerId="ADAL" clId="{0FF40687-7277-45EE-A6D1-AAFA265EF2A8}" dt="2023-08-10T10:30:04.755" v="9" actId="47"/>
        <pc:sldMkLst>
          <pc:docMk/>
          <pc:sldMk cId="2759207188" sldId="661"/>
        </pc:sldMkLst>
      </pc:sldChg>
      <pc:sldMasterChg chg="delSldLayout">
        <pc:chgData name="Fleur Schellekens" userId="2cd99c82-6588-4c77-a7b6-6a526640a48f" providerId="ADAL" clId="{0FF40687-7277-45EE-A6D1-AAFA265EF2A8}" dt="2023-08-10T10:33:17.147" v="11" actId="47"/>
        <pc:sldMasterMkLst>
          <pc:docMk/>
          <pc:sldMasterMk cId="1233805520" sldId="2147483648"/>
        </pc:sldMasterMkLst>
        <pc:sldLayoutChg chg="del">
          <pc:chgData name="Fleur Schellekens" userId="2cd99c82-6588-4c77-a7b6-6a526640a48f" providerId="ADAL" clId="{0FF40687-7277-45EE-A6D1-AAFA265EF2A8}" dt="2023-08-10T10:30:04.755" v="9" actId="47"/>
          <pc:sldLayoutMkLst>
            <pc:docMk/>
            <pc:sldMasterMk cId="1233805520" sldId="2147483648"/>
            <pc:sldLayoutMk cId="279720935" sldId="2147483719"/>
          </pc:sldLayoutMkLst>
        </pc:sldLayoutChg>
        <pc:sldLayoutChg chg="del">
          <pc:chgData name="Fleur Schellekens" userId="2cd99c82-6588-4c77-a7b6-6a526640a48f" providerId="ADAL" clId="{0FF40687-7277-45EE-A6D1-AAFA265EF2A8}" dt="2023-08-10T10:33:17.147" v="11" actId="47"/>
          <pc:sldLayoutMkLst>
            <pc:docMk/>
            <pc:sldMasterMk cId="1233805520" sldId="2147483648"/>
            <pc:sldLayoutMk cId="4286113165" sldId="214748371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dirty="0"/>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66563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75168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819108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27627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117955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58315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525633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 Orange">
    <p:bg>
      <p:bgPr>
        <a:solidFill>
          <a:srgbClr val="F29E38"/>
        </a:solidFill>
        <a:effectLst/>
      </p:bgPr>
    </p:bg>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47729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dirty="0"/>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80044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dirty="0"/>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dirty="0"/>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5678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40329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913963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grpSp>
    </p:spTree>
    <p:extLst>
      <p:ext uri="{BB962C8B-B14F-4D97-AF65-F5344CB8AC3E}">
        <p14:creationId xmlns:p14="http://schemas.microsoft.com/office/powerpoint/2010/main" val="2813256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20969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573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8/10/2023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704" r:id="rId5"/>
    <p:sldLayoutId id="2147483665" r:id="rId6"/>
    <p:sldLayoutId id="2147483685" r:id="rId7"/>
    <p:sldLayoutId id="2147483667" r:id="rId8"/>
    <p:sldLayoutId id="2147483705" r:id="rId9"/>
    <p:sldLayoutId id="2147483686" r:id="rId10"/>
    <p:sldLayoutId id="2147483708" r:id="rId11"/>
    <p:sldLayoutId id="2147483709" r:id="rId12"/>
    <p:sldLayoutId id="2147483683" r:id="rId13"/>
    <p:sldLayoutId id="2147483717" r:id="rId14"/>
    <p:sldLayoutId id="2147483688" r:id="rId15"/>
    <p:sldLayoutId id="2147483712" r:id="rId16"/>
    <p:sldLayoutId id="2147483662" r:id="rId17"/>
    <p:sldLayoutId id="2147483689" r:id="rId18"/>
    <p:sldLayoutId id="2147483690" r:id="rId19"/>
    <p:sldLayoutId id="2147483691" r:id="rId20"/>
    <p:sldLayoutId id="2147483684" r:id="rId21"/>
    <p:sldLayoutId id="2147483661" r:id="rId22"/>
    <p:sldLayoutId id="2147483714" r:id="rId23"/>
    <p:sldLayoutId id="2147483692" r:id="rId24"/>
    <p:sldLayoutId id="2147483711" r:id="rId25"/>
    <p:sldLayoutId id="2147483693" r:id="rId26"/>
    <p:sldLayoutId id="2147483679" r:id="rId27"/>
    <p:sldLayoutId id="2147483694" r:id="rId28"/>
    <p:sldLayoutId id="2147483706" r:id="rId29"/>
    <p:sldLayoutId id="2147483696" r:id="rId30"/>
    <p:sldLayoutId id="2147483697" r:id="rId31"/>
    <p:sldLayoutId id="2147483652" r:id="rId32"/>
    <p:sldLayoutId id="2147483699" r:id="rId33"/>
    <p:sldLayoutId id="2147483673" r:id="rId34"/>
    <p:sldLayoutId id="2147483707" r:id="rId35"/>
    <p:sldLayoutId id="2147483716" r:id="rId36"/>
    <p:sldLayoutId id="2147483710" r:id="rId37"/>
    <p:sldLayoutId id="2147483677" r:id="rId38"/>
    <p:sldLayoutId id="2147483676" r:id="rId39"/>
    <p:sldLayoutId id="2147483700" r:id="rId40"/>
    <p:sldLayoutId id="2147483702" r:id="rId41"/>
    <p:sldLayoutId id="2147483715" r:id="rId42"/>
    <p:sldLayoutId id="2147483703" r:id="rId43"/>
    <p:sldLayoutId id="2147483701" r:id="rId44"/>
    <p:sldLayoutId id="2147483669" r:id="rId45"/>
    <p:sldLayoutId id="2147483656" r:id="rId46"/>
    <p:sldLayoutId id="2147483657" r:id="rId47"/>
    <p:sldLayoutId id="2147483658" r:id="rId48"/>
    <p:sldLayoutId id="2147483718"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s://ec.europa.eu/commission/presscorner/detail/en/fs_20_426"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hyperlink" Target="https://www.365businessfinance.co.uk/blog/2021/10/26/sustainability-guide-how-smes-can-adopt-sustainable-development-goals-sdgs/" TargetMode="External"/><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ec.europa.eu/commission/presscorner/api/files/attachment/863069/EU_SMEs_strategy_en.pdf.pdf"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hyperlink" Target="https://static1.squarespace.com/static/56b4a7472b8dde3df5b7013f/t/5947dbcf4f14bc4eadcd025d/1497881572759/CSRInfographic+FINAL2.jpg" TargetMode="Externa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srready.eu/online-course/" TargetMode="External"/><Relationship Id="rId1" Type="http://schemas.openxmlformats.org/officeDocument/2006/relationships/slideLayout" Target="../slideLayouts/slideLayout15.xml"/><Relationship Id="rId5" Type="http://schemas.openxmlformats.org/officeDocument/2006/relationships/image" Target="../media/image16.sv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hyperlink" Target="https://www.csrhub.ie/csr-for-smes/csr-for-smes-information-leaflet/csr-for-smes-information-leaflet.pdf" TargetMode="Externa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0.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2.xml"/><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harities.org/facts-statistics-workplace-giving-matching-gifts-and-volunteer-programs" TargetMode="External"/><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hyperlink" Target="https://hbr.org/2016/10/the-comprehensive-business-case-for-sustainability"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3" Type="http://schemas.openxmlformats.org/officeDocument/2006/relationships/image" Target="../media/image48.svg"/><Relationship Id="rId7" Type="http://schemas.openxmlformats.org/officeDocument/2006/relationships/image" Target="../media/image52.sv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15.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s>
</file>

<file path=ppt/slides/_rels/slide29.xml.rels><?xml version="1.0" encoding="UTF-8" standalone="yes"?>
<Relationships xmlns="http://schemas.openxmlformats.org/package/2006/relationships"><Relationship Id="rId2" Type="http://schemas.openxmlformats.org/officeDocument/2006/relationships/hyperlink" Target="https://www.charities.org/sites/default/files/Project%20ROI%20Report.pdf"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srready.eu/case-studies/" TargetMode="External"/><Relationship Id="rId1" Type="http://schemas.openxmlformats.org/officeDocument/2006/relationships/slideLayout" Target="../slideLayouts/slideLayout15.xml"/><Relationship Id="rId5" Type="http://schemas.openxmlformats.org/officeDocument/2006/relationships/image" Target="../media/image16.sv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hyperlink" Target="https://www.charities.org/sites/default/files/Project%20ROI%20Report.pdf" TargetMode="Externa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www.weforum.org/agenda/2017/09/heres-what-millennials-really-want-from-business/" TargetMode="External"/><Relationship Id="rId2" Type="http://schemas.openxmlformats.org/officeDocument/2006/relationships/hyperlink" Target="https://www.charities.org/Snapshot-Employer-Research-Corporate-DNA-Employee-Engagement-Social-Impact" TargetMode="External"/><Relationship Id="rId1" Type="http://schemas.openxmlformats.org/officeDocument/2006/relationships/slideLayout" Target="../slideLayouts/slideLayout13.xml"/><Relationship Id="rId4" Type="http://schemas.openxmlformats.org/officeDocument/2006/relationships/hyperlink" Target="http://www.conecomm.com/research-blog/2016-employee-engagement-study"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netimpact.org/" TargetMode="Externa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alayagood.com/guide/corporate-social-responsibility/benefits/" TargetMode="External"/><Relationship Id="rId2" Type="http://schemas.openxmlformats.org/officeDocument/2006/relationships/hyperlink" Target="https://www.gallup.com/workplace/238079/state-global-workplace-2017.aspx#formheader" TargetMode="Externa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ziHvr0o41w8" TargetMode="External"/><Relationship Id="rId2" Type="http://schemas.openxmlformats.org/officeDocument/2006/relationships/hyperlink" Target="https://www.dublinlive.ie/all-about/homelessness" TargetMode="External"/><Relationship Id="rId1" Type="http://schemas.openxmlformats.org/officeDocument/2006/relationships/slideLayout" Target="../slideLayouts/slideLayout38.xml"/><Relationship Id="rId6" Type="http://schemas.openxmlformats.org/officeDocument/2006/relationships/hyperlink" Target="https://www.dublinlive.ie/news/dublin-news/dublin-coffee-shops-training-homeless-23985615" TargetMode="External"/><Relationship Id="rId5" Type="http://schemas.openxmlformats.org/officeDocument/2006/relationships/hyperlink" Target="https://www.rte.ie/news/2022/0516/1298322-homeless-get-second-shot-as-baristas-in-dublin/#:~:text=A%20new%20coffee%20truck%20in,jobs%20in%20the%20hospitality%20sector." TargetMode="Externa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aflac.com/docs/about-aflac/csr-survey-assets/2019-aflac-csr-infographic-and-survey.pdf" TargetMode="External"/><Relationship Id="rId2" Type="http://schemas.openxmlformats.org/officeDocument/2006/relationships/hyperlink" Target="https://www.businesswire.com/news/home/20191002005697/en/Consumers-Expect-the-Brands-they-Support-to-be-Socially-Responsible" TargetMode="Externa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www.visualcapitalist.com/companies-carbon-emissions/" TargetMode="External"/><Relationship Id="rId2" Type="http://schemas.openxmlformats.org/officeDocument/2006/relationships/image" Target="../media/image63.jpeg"/><Relationship Id="rId1" Type="http://schemas.openxmlformats.org/officeDocument/2006/relationships/slideLayout" Target="../slideLayouts/slideLayout10.xml"/><Relationship Id="rId4" Type="http://schemas.openxmlformats.org/officeDocument/2006/relationships/hyperlink" Target="https://smith.ai/blog/how-smbs-can-leverage-voip-to-boost-marketing-strategie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35.xml"/><Relationship Id="rId4" Type="http://schemas.openxmlformats.org/officeDocument/2006/relationships/hyperlink" Target="https://www.xero.com/ie/guides/how-to-be-environmentally-sustainable/#:~:text=Set%20up%20a%20container%20library,cleaners%2C%20dish%20and%20hand%20soaps."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hyperlink" Target="https://www.bsigroup.com/en-GB/blog/Small-Business-Blog/how-the-sdgs-help-smes-grow/" TargetMode="Externa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30.xml"/><Relationship Id="rId4" Type="http://schemas.openxmlformats.org/officeDocument/2006/relationships/image" Target="../media/image6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s://sdgcompass.org/"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hyperlink" Target="https://www.csr-in-deutschland.de/EN/CSR/Background/Sustainability-and-CSR/sustainability-and-csr.html" TargetMode="Externa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s://www.worldbank.org/en/news/press-release/2018/10/17/nearly-half-the-world-lives-on-less-than-550-a-day" TargetMode="External"/><Relationship Id="rId2" Type="http://schemas.openxmlformats.org/officeDocument/2006/relationships/hyperlink" Target="https://www.ilo.org/global/topics/safety-and-health-at-work/events-training/events-meetings/WCMS_DOC_ENT_HLP_OSH_EN/lang--en/index.htm#:~:text=Every%20day%2C%206%2C300%20people%20die,in%20extended%20absences%20from%20work." TargetMode="External"/><Relationship Id="rId1" Type="http://schemas.openxmlformats.org/officeDocument/2006/relationships/slideLayout" Target="../slideLayouts/slideLayout26.xml"/><Relationship Id="rId5" Type="http://schemas.openxmlformats.org/officeDocument/2006/relationships/image" Target="../media/image75.jpeg"/><Relationship Id="rId4" Type="http://schemas.openxmlformats.org/officeDocument/2006/relationships/hyperlink" Target="https://www.unicef.org/press-releases/child-labour-rises-160-million-first-increase-two-decades"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13.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6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jpeg"/><Relationship Id="rId7" Type="http://schemas.openxmlformats.org/officeDocument/2006/relationships/image" Target="../media/image83.png"/><Relationship Id="rId2" Type="http://schemas.openxmlformats.org/officeDocument/2006/relationships/image" Target="../media/image77.jpeg"/><Relationship Id="rId1" Type="http://schemas.openxmlformats.org/officeDocument/2006/relationships/slideLayout" Target="../slideLayouts/slideLayout13.xml"/><Relationship Id="rId6" Type="http://schemas.openxmlformats.org/officeDocument/2006/relationships/image" Target="../media/image82.png"/><Relationship Id="rId5" Type="http://schemas.openxmlformats.org/officeDocument/2006/relationships/image" Target="../media/image81.jpeg"/><Relationship Id="rId4" Type="http://schemas.openxmlformats.org/officeDocument/2006/relationships/image" Target="../media/image80.jpeg"/></Relationships>
</file>

<file path=ppt/slides/_rels/slide6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3.xml"/><Relationship Id="rId5" Type="http://schemas.openxmlformats.org/officeDocument/2006/relationships/image" Target="../media/image88.jpeg"/><Relationship Id="rId4" Type="http://schemas.openxmlformats.org/officeDocument/2006/relationships/image" Target="../media/image87.png"/></Relationships>
</file>

<file path=ppt/slides/_rels/slide68.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png"/><Relationship Id="rId2" Type="http://schemas.openxmlformats.org/officeDocument/2006/relationships/image" Target="../media/image85.jpeg"/><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image" Target="../media/image88.jpeg"/><Relationship Id="rId4" Type="http://schemas.openxmlformats.org/officeDocument/2006/relationships/image" Target="../media/image87.png"/></Relationships>
</file>

<file path=ppt/slides/_rels/slide6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80.jpeg"/><Relationship Id="rId1" Type="http://schemas.openxmlformats.org/officeDocument/2006/relationships/slideLayout" Target="../slideLayouts/slideLayout13.xml"/><Relationship Id="rId4" Type="http://schemas.openxmlformats.org/officeDocument/2006/relationships/image" Target="../media/image93.png"/></Relationships>
</file>

<file path=ppt/slides/_rels/slide7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80.jpeg"/><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image" Target="../media/image94.png"/><Relationship Id="rId4" Type="http://schemas.openxmlformats.org/officeDocument/2006/relationships/image" Target="../media/image93.png"/></Relationships>
</file>

<file path=ppt/slides/_rels/slide7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s://ec.europa.eu/eurostat/statistics-explained/index.php?title=Living_conditions_in_Europe_-_poverty_and_social_exclusion#:~:text=In%202020%2C%2096.5%20million%20people,21.9%20%25%20of%20the%20EU%20population.&amp;text=The%20risk%20of%20poverty%20or,%25%20compared%20with%2020.9%20%25)." TargetMode="Externa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80.jpeg"/><Relationship Id="rId1" Type="http://schemas.openxmlformats.org/officeDocument/2006/relationships/slideLayout" Target="../slideLayouts/slideLayout13.xml"/><Relationship Id="rId4" Type="http://schemas.openxmlformats.org/officeDocument/2006/relationships/image" Target="../media/image93.png"/></Relationships>
</file>

<file path=ppt/slides/_rels/slide77.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image" Target="../media/image79.jpeg"/><Relationship Id="rId1" Type="http://schemas.openxmlformats.org/officeDocument/2006/relationships/slideLayout" Target="../slideLayouts/slideLayout13.xml"/><Relationship Id="rId6" Type="http://schemas.openxmlformats.org/officeDocument/2006/relationships/image" Target="../media/image83.png"/><Relationship Id="rId5" Type="http://schemas.openxmlformats.org/officeDocument/2006/relationships/image" Target="../media/image92.jpeg"/><Relationship Id="rId4" Type="http://schemas.openxmlformats.org/officeDocument/2006/relationships/image" Target="../media/image81.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hyperlink" Target="https://www.csrready.eu/case-studies/"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hyperlink" Target="https://www.csrready.eu/online-course/" TargetMode="External"/><Relationship Id="rId1" Type="http://schemas.openxmlformats.org/officeDocument/2006/relationships/slideLayout" Target="../slideLayouts/slideLayout15.xml"/><Relationship Id="rId5" Type="http://schemas.openxmlformats.org/officeDocument/2006/relationships/image" Target="../media/image16.svg"/><Relationship Id="rId4" Type="http://schemas.openxmlformats.org/officeDocument/2006/relationships/image" Target="../media/image15.png"/></Relationships>
</file>

<file path=ppt/slides/_rels/slide81.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45.xml"/><Relationship Id="rId4" Type="http://schemas.openxmlformats.org/officeDocument/2006/relationships/image" Target="../media/image97.jpeg"/></Relationships>
</file>

<file path=ppt/slides/_rels/slide8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hyperlink" Target="https://www.csrready.eu/knowledge-platform/" TargetMode="Externa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hyperlink" Target="https://www.csrready.eu/case-studies/"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545445" y="4520872"/>
            <a:ext cx="3575539" cy="775681"/>
          </a:xfrm>
        </p:spPr>
        <p:txBody>
          <a:bodyPr/>
          <a:lstStyle/>
          <a:p>
            <a:r>
              <a:rPr lang="en-US" dirty="0"/>
              <a:t>Module 1</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545445" y="5399943"/>
            <a:ext cx="5802089" cy="775681"/>
          </a:xfrm>
        </p:spPr>
        <p:txBody>
          <a:bodyPr>
            <a:noAutofit/>
          </a:bodyPr>
          <a:lstStyle/>
          <a:p>
            <a:r>
              <a:rPr lang="en-US" sz="2400" b="1" dirty="0" err="1"/>
              <a:t>Inleiding</a:t>
            </a:r>
            <a:r>
              <a:rPr lang="en-US" sz="2400" b="1" dirty="0"/>
              <a:t> tot Maatschappelijk Verantwoord </a:t>
            </a:r>
            <a:r>
              <a:rPr lang="en-US" sz="2400" b="1" dirty="0" err="1"/>
              <a:t>Ondernemen</a:t>
            </a:r>
            <a:r>
              <a:rPr lang="en-US" sz="2400" b="1" dirty="0"/>
              <a:t> (CSR) in het MKB</a:t>
            </a:r>
          </a:p>
        </p:txBody>
      </p:sp>
      <p:sp>
        <p:nvSpPr>
          <p:cNvPr id="10" name="TextBox 9">
            <a:extLst>
              <a:ext uri="{FF2B5EF4-FFF2-40B4-BE49-F238E27FC236}">
                <a16:creationId xmlns:a16="http://schemas.microsoft.com/office/drawing/2014/main" id="{E2619EC2-1700-EF55-70F3-9FD8A893320D}"/>
              </a:ext>
            </a:extLst>
          </p:cNvPr>
          <p:cNvSpPr txBox="1"/>
          <p:nvPr/>
        </p:nvSpPr>
        <p:spPr>
          <a:xfrm>
            <a:off x="8575476" y="6543992"/>
            <a:ext cx="6148754" cy="253916"/>
          </a:xfrm>
          <a:prstGeom prst="rect">
            <a:avLst/>
          </a:prstGeom>
          <a:noFill/>
        </p:spPr>
        <p:txBody>
          <a:bodyPr wrap="square">
            <a:spAutoFit/>
          </a:bodyPr>
          <a:lstStyle/>
          <a:p>
            <a:r>
              <a:rPr lang="en-GB" sz="1000" dirty="0">
                <a:solidFill>
                  <a:srgbClr val="FFFFFF"/>
                </a:solidFill>
                <a:effectLst/>
                <a:latin typeface="Calibri" panose="020F0502020204030204" pitchFamily="34" charset="0"/>
                <a:ea typeface="Yrsa-Regular"/>
                <a:cs typeface="Calibri" panose="020F0502020204030204" pitchFamily="34" charset="0"/>
              </a:rPr>
              <a:t>Deze bron is gelicentieerd onder CC BY 4.0</a:t>
            </a:r>
            <a:endParaRPr lang="en-BA"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Grafik 63">
            <a:extLst>
              <a:ext uri="{FF2B5EF4-FFF2-40B4-BE49-F238E27FC236}">
                <a16:creationId xmlns:a16="http://schemas.microsoft.com/office/drawing/2014/main" id="{0A80DD5D-A106-8F73-40CE-33F03F41B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8439" y="6435556"/>
            <a:ext cx="838200" cy="302260"/>
          </a:xfrm>
          <a:prstGeom prst="rect">
            <a:avLst/>
          </a:prstGeom>
        </p:spPr>
      </p:pic>
    </p:spTree>
    <p:extLst>
      <p:ext uri="{BB962C8B-B14F-4D97-AF65-F5344CB8AC3E}">
        <p14:creationId xmlns:p14="http://schemas.microsoft.com/office/powerpoint/2010/main" val="2575852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wall, indoor, holding&#10;&#10;Description automatically generated">
            <a:extLst>
              <a:ext uri="{FF2B5EF4-FFF2-40B4-BE49-F238E27FC236}">
                <a16:creationId xmlns:a16="http://schemas.microsoft.com/office/drawing/2014/main" id="{1D3ECCF6-ADEE-07A2-0D53-5D09E8472A9E}"/>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2279" b="12279"/>
          <a:stretch>
            <a:fillRect/>
          </a:stretch>
        </p:blipFill>
        <p:spPr/>
      </p:pic>
      <p:sp>
        <p:nvSpPr>
          <p:cNvPr id="5" name="Text Placeholder 4">
            <a:extLst>
              <a:ext uri="{FF2B5EF4-FFF2-40B4-BE49-F238E27FC236}">
                <a16:creationId xmlns:a16="http://schemas.microsoft.com/office/drawing/2014/main" id="{00E712AB-A4B2-A2A4-FCF2-48E705783746}"/>
              </a:ext>
            </a:extLst>
          </p:cNvPr>
          <p:cNvSpPr>
            <a:spLocks noGrp="1"/>
          </p:cNvSpPr>
          <p:nvPr>
            <p:ph type="body" sz="quarter" idx="13"/>
          </p:nvPr>
        </p:nvSpPr>
        <p:spPr>
          <a:xfrm>
            <a:off x="652449" y="467561"/>
            <a:ext cx="5228693" cy="1133392"/>
          </a:xfrm>
        </p:spPr>
        <p:txBody>
          <a:bodyPr>
            <a:normAutofit fontScale="85000" lnSpcReduction="20000"/>
          </a:bodyPr>
          <a:lstStyle/>
          <a:p>
            <a:r>
              <a:rPr lang="en-IE" dirty="0"/>
              <a:t>Wat is maatschappelijk verantwoord </a:t>
            </a:r>
            <a:r>
              <a:rPr lang="en-IE" dirty="0" err="1"/>
              <a:t>ondernemen</a:t>
            </a:r>
            <a:r>
              <a:rPr lang="en-IE" dirty="0"/>
              <a:t> (CSR)?</a:t>
            </a:r>
          </a:p>
        </p:txBody>
      </p:sp>
      <p:sp>
        <p:nvSpPr>
          <p:cNvPr id="6" name="Text Placeholder 5">
            <a:extLst>
              <a:ext uri="{FF2B5EF4-FFF2-40B4-BE49-F238E27FC236}">
                <a16:creationId xmlns:a16="http://schemas.microsoft.com/office/drawing/2014/main" id="{33AEE4BB-D12D-4E04-0750-15818BFBEEE9}"/>
              </a:ext>
            </a:extLst>
          </p:cNvPr>
          <p:cNvSpPr>
            <a:spLocks noGrp="1"/>
          </p:cNvSpPr>
          <p:nvPr>
            <p:ph type="body" sz="quarter" idx="14"/>
          </p:nvPr>
        </p:nvSpPr>
        <p:spPr>
          <a:xfrm>
            <a:off x="548412" y="1600953"/>
            <a:ext cx="5762447" cy="3738145"/>
          </a:xfrm>
        </p:spPr>
        <p:txBody>
          <a:bodyPr/>
          <a:lstStyle/>
          <a:p>
            <a:r>
              <a:rPr lang="en-GB" b="0" i="0" dirty="0">
                <a:effectLst/>
              </a:rPr>
              <a:t>Maatschappelijk verantwoord </a:t>
            </a:r>
            <a:r>
              <a:rPr lang="en-GB" b="0" i="0" dirty="0" err="1">
                <a:effectLst/>
              </a:rPr>
              <a:t>ondernemen</a:t>
            </a:r>
            <a:r>
              <a:rPr lang="en-GB" b="0" i="0" dirty="0">
                <a:effectLst/>
              </a:rPr>
              <a:t> (CSR) verwijst naar bedrijfspraktijken die ten goede komen aan werknemers, belanghebbenden, het milieu en de samenleving als geheel.</a:t>
            </a:r>
          </a:p>
          <a:p>
            <a:r>
              <a:rPr lang="en-GB" b="1" i="0" dirty="0">
                <a:effectLst/>
              </a:rPr>
              <a:t>Kleine tot middelgrote bedrijven zijn niet vrijgesteld. </a:t>
            </a:r>
            <a:r>
              <a:rPr lang="en-GB" b="0" i="0" dirty="0">
                <a:effectLst/>
              </a:rPr>
              <a:t>Alle bedrijven, van grote bedrijven </a:t>
            </a:r>
            <a:r>
              <a:rPr lang="en-GB" dirty="0"/>
              <a:t>tot kleine koffieshops</a:t>
            </a:r>
            <a:r>
              <a:rPr lang="en-GB" b="0" i="0" dirty="0">
                <a:effectLst/>
              </a:rPr>
              <a:t>, zijn verantwoordelijk voor hun sociale impact. </a:t>
            </a:r>
            <a:endParaRPr lang="en-IE" dirty="0"/>
          </a:p>
        </p:txBody>
      </p:sp>
    </p:spTree>
    <p:extLst>
      <p:ext uri="{BB962C8B-B14F-4D97-AF65-F5344CB8AC3E}">
        <p14:creationId xmlns:p14="http://schemas.microsoft.com/office/powerpoint/2010/main" val="405211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Connector 36">
            <a:extLst>
              <a:ext uri="{FF2B5EF4-FFF2-40B4-BE49-F238E27FC236}">
                <a16:creationId xmlns:a16="http://schemas.microsoft.com/office/drawing/2014/main" id="{6D1343B6-2E29-16B1-27B1-B5996C14696F}"/>
              </a:ext>
            </a:extLst>
          </p:cNvPr>
          <p:cNvSpPr/>
          <p:nvPr/>
        </p:nvSpPr>
        <p:spPr>
          <a:xfrm>
            <a:off x="4077338" y="1569938"/>
            <a:ext cx="3422772" cy="3396513"/>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 Placeholder 1">
            <a:extLst>
              <a:ext uri="{FF2B5EF4-FFF2-40B4-BE49-F238E27FC236}">
                <a16:creationId xmlns:a16="http://schemas.microsoft.com/office/drawing/2014/main" id="{5828263C-8C01-A140-BA00-1A44CB72070B}"/>
              </a:ext>
            </a:extLst>
          </p:cNvPr>
          <p:cNvSpPr>
            <a:spLocks noGrp="1"/>
          </p:cNvSpPr>
          <p:nvPr>
            <p:ph type="body" sz="quarter" idx="13"/>
          </p:nvPr>
        </p:nvSpPr>
        <p:spPr>
          <a:xfrm>
            <a:off x="396726" y="438126"/>
            <a:ext cx="10496490" cy="844269"/>
          </a:xfrm>
        </p:spPr>
        <p:txBody>
          <a:bodyPr/>
          <a:lstStyle/>
          <a:p>
            <a:r>
              <a:rPr lang="en-IE" dirty="0"/>
              <a:t>CSR Belangrijkste aandachtsgebieden</a:t>
            </a:r>
          </a:p>
        </p:txBody>
      </p:sp>
      <p:sp>
        <p:nvSpPr>
          <p:cNvPr id="9" name="Flowchart: Connector 8">
            <a:extLst>
              <a:ext uri="{FF2B5EF4-FFF2-40B4-BE49-F238E27FC236}">
                <a16:creationId xmlns:a16="http://schemas.microsoft.com/office/drawing/2014/main" id="{DEEE5A31-78E7-5DA7-1FE8-4CAADE16BC73}"/>
              </a:ext>
            </a:extLst>
          </p:cNvPr>
          <p:cNvSpPr/>
          <p:nvPr/>
        </p:nvSpPr>
        <p:spPr>
          <a:xfrm>
            <a:off x="6855051" y="1096030"/>
            <a:ext cx="2238506" cy="2161522"/>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dirty="0">
                <a:solidFill>
                  <a:schemeClr val="tx1">
                    <a:lumMod val="75000"/>
                    <a:lumOff val="25000"/>
                  </a:schemeClr>
                </a:solidFill>
              </a:rPr>
              <a:t>Werkgelegenheidsnormen op de werkplek</a:t>
            </a:r>
          </a:p>
        </p:txBody>
      </p:sp>
      <p:sp>
        <p:nvSpPr>
          <p:cNvPr id="12" name="Flowchart: Connector 11">
            <a:extLst>
              <a:ext uri="{FF2B5EF4-FFF2-40B4-BE49-F238E27FC236}">
                <a16:creationId xmlns:a16="http://schemas.microsoft.com/office/drawing/2014/main" id="{1157D5B2-AB3B-DB4A-FE39-4F3B14F0EAA7}"/>
              </a:ext>
            </a:extLst>
          </p:cNvPr>
          <p:cNvSpPr/>
          <p:nvPr/>
        </p:nvSpPr>
        <p:spPr>
          <a:xfrm>
            <a:off x="4935582" y="2525420"/>
            <a:ext cx="1670755" cy="1478844"/>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b="1" dirty="0"/>
              <a:t>CSR</a:t>
            </a:r>
          </a:p>
        </p:txBody>
      </p:sp>
      <p:pic>
        <p:nvPicPr>
          <p:cNvPr id="14" name="Graphic 13" descr="Cycle with people with solid fill">
            <a:extLst>
              <a:ext uri="{FF2B5EF4-FFF2-40B4-BE49-F238E27FC236}">
                <a16:creationId xmlns:a16="http://schemas.microsoft.com/office/drawing/2014/main" id="{CC996A55-0AB2-A8E3-D10B-D1F544C99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6427" y="2211320"/>
            <a:ext cx="1075753" cy="1075753"/>
          </a:xfrm>
          <a:prstGeom prst="rect">
            <a:avLst/>
          </a:prstGeom>
        </p:spPr>
      </p:pic>
      <p:sp>
        <p:nvSpPr>
          <p:cNvPr id="15" name="Flowchart: Connector 14">
            <a:extLst>
              <a:ext uri="{FF2B5EF4-FFF2-40B4-BE49-F238E27FC236}">
                <a16:creationId xmlns:a16="http://schemas.microsoft.com/office/drawing/2014/main" id="{26D0C38E-3530-F8B1-24C7-513A292957B7}"/>
              </a:ext>
            </a:extLst>
          </p:cNvPr>
          <p:cNvSpPr/>
          <p:nvPr/>
        </p:nvSpPr>
        <p:spPr>
          <a:xfrm>
            <a:off x="6827743" y="3328577"/>
            <a:ext cx="2238507" cy="2161522"/>
          </a:xfrm>
          <a:prstGeom prst="flowChartConnector">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dirty="0">
                <a:solidFill>
                  <a:schemeClr val="tx1">
                    <a:lumMod val="75000"/>
                    <a:lumOff val="25000"/>
                  </a:schemeClr>
                </a:solidFill>
              </a:rPr>
              <a:t>Milieu</a:t>
            </a:r>
          </a:p>
        </p:txBody>
      </p:sp>
      <p:pic>
        <p:nvPicPr>
          <p:cNvPr id="18" name="Graphic 17" descr="Open hand with plant with solid fill">
            <a:extLst>
              <a:ext uri="{FF2B5EF4-FFF2-40B4-BE49-F238E27FC236}">
                <a16:creationId xmlns:a16="http://schemas.microsoft.com/office/drawing/2014/main" id="{46077F19-6CBB-ECC4-D971-3610E45202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9797" y="4073139"/>
            <a:ext cx="914400" cy="914400"/>
          </a:xfrm>
          <a:prstGeom prst="rect">
            <a:avLst/>
          </a:prstGeom>
        </p:spPr>
      </p:pic>
      <p:sp>
        <p:nvSpPr>
          <p:cNvPr id="19" name="Flowchart: Connector 18">
            <a:extLst>
              <a:ext uri="{FF2B5EF4-FFF2-40B4-BE49-F238E27FC236}">
                <a16:creationId xmlns:a16="http://schemas.microsoft.com/office/drawing/2014/main" id="{F7DAA479-36FF-DC76-E280-07561E0C2AC3}"/>
              </a:ext>
            </a:extLst>
          </p:cNvPr>
          <p:cNvSpPr/>
          <p:nvPr/>
        </p:nvSpPr>
        <p:spPr>
          <a:xfrm>
            <a:off x="4789652" y="4383371"/>
            <a:ext cx="2186889" cy="2176507"/>
          </a:xfrm>
          <a:prstGeom prst="flowChartConnector">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600" b="1" dirty="0">
                <a:solidFill>
                  <a:schemeClr val="tx1">
                    <a:lumMod val="75000"/>
                    <a:lumOff val="25000"/>
                  </a:schemeClr>
                </a:solidFill>
              </a:rPr>
              <a:t>Eerlijk opereren (ethisch inkopen en aanbesteden)</a:t>
            </a:r>
          </a:p>
        </p:txBody>
      </p:sp>
      <p:pic>
        <p:nvPicPr>
          <p:cNvPr id="24" name="Graphic 23" descr="Construction worker female with solid fill">
            <a:extLst>
              <a:ext uri="{FF2B5EF4-FFF2-40B4-BE49-F238E27FC236}">
                <a16:creationId xmlns:a16="http://schemas.microsoft.com/office/drawing/2014/main" id="{8A6C1169-423C-DFD6-B3AD-4B8C416B25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59354" y="5655746"/>
            <a:ext cx="914400" cy="914400"/>
          </a:xfrm>
          <a:prstGeom prst="rect">
            <a:avLst/>
          </a:prstGeom>
        </p:spPr>
      </p:pic>
      <p:sp>
        <p:nvSpPr>
          <p:cNvPr id="25" name="Flowchart: Connector 24">
            <a:extLst>
              <a:ext uri="{FF2B5EF4-FFF2-40B4-BE49-F238E27FC236}">
                <a16:creationId xmlns:a16="http://schemas.microsoft.com/office/drawing/2014/main" id="{83044B9C-C8C7-A3BC-99CF-23BFD413C4C4}"/>
              </a:ext>
            </a:extLst>
          </p:cNvPr>
          <p:cNvSpPr/>
          <p:nvPr/>
        </p:nvSpPr>
        <p:spPr>
          <a:xfrm>
            <a:off x="4673614" y="387741"/>
            <a:ext cx="2119974" cy="2051286"/>
          </a:xfrm>
          <a:prstGeom prst="flowChartConnector">
            <a:avLst/>
          </a:prstGeom>
          <a:solidFill>
            <a:srgbClr val="FADCB8"/>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600" b="1" dirty="0">
                <a:solidFill>
                  <a:schemeClr val="tx1">
                    <a:lumMod val="75000"/>
                    <a:lumOff val="25000"/>
                  </a:schemeClr>
                </a:solidFill>
              </a:rPr>
              <a:t>Mensenrechten, gezondheid en veiligheid</a:t>
            </a:r>
          </a:p>
        </p:txBody>
      </p:sp>
      <p:pic>
        <p:nvPicPr>
          <p:cNvPr id="30" name="Graphic 29" descr="Users with solid fill">
            <a:extLst>
              <a:ext uri="{FF2B5EF4-FFF2-40B4-BE49-F238E27FC236}">
                <a16:creationId xmlns:a16="http://schemas.microsoft.com/office/drawing/2014/main" id="{A42ADE3D-3651-8FA6-F199-DAEF49831F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85340" y="1339732"/>
            <a:ext cx="914400" cy="914400"/>
          </a:xfrm>
          <a:prstGeom prst="rect">
            <a:avLst/>
          </a:prstGeom>
        </p:spPr>
      </p:pic>
      <p:sp>
        <p:nvSpPr>
          <p:cNvPr id="31" name="Flowchart: Connector 30">
            <a:extLst>
              <a:ext uri="{FF2B5EF4-FFF2-40B4-BE49-F238E27FC236}">
                <a16:creationId xmlns:a16="http://schemas.microsoft.com/office/drawing/2014/main" id="{7516AEBB-3DCC-FA6E-AFAC-675737604805}"/>
              </a:ext>
            </a:extLst>
          </p:cNvPr>
          <p:cNvSpPr/>
          <p:nvPr/>
        </p:nvSpPr>
        <p:spPr>
          <a:xfrm>
            <a:off x="2317194" y="1285756"/>
            <a:ext cx="2238507" cy="2161522"/>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dirty="0">
                <a:solidFill>
                  <a:schemeClr val="tx1">
                    <a:lumMod val="75000"/>
                    <a:lumOff val="25000"/>
                  </a:schemeClr>
                </a:solidFill>
              </a:rPr>
              <a:t>Betrokkenheid bij de gemeenschap </a:t>
            </a:r>
          </a:p>
        </p:txBody>
      </p:sp>
      <p:pic>
        <p:nvPicPr>
          <p:cNvPr id="34" name="Graphic 33" descr="Group with solid fill">
            <a:extLst>
              <a:ext uri="{FF2B5EF4-FFF2-40B4-BE49-F238E27FC236}">
                <a16:creationId xmlns:a16="http://schemas.microsoft.com/office/drawing/2014/main" id="{C8E0B9A3-DE87-FB02-A774-7FA099196FC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67275" y="2255274"/>
            <a:ext cx="914400" cy="914400"/>
          </a:xfrm>
          <a:prstGeom prst="rect">
            <a:avLst/>
          </a:prstGeom>
        </p:spPr>
      </p:pic>
      <p:sp>
        <p:nvSpPr>
          <p:cNvPr id="35" name="Flowchart: Connector 34">
            <a:extLst>
              <a:ext uri="{FF2B5EF4-FFF2-40B4-BE49-F238E27FC236}">
                <a16:creationId xmlns:a16="http://schemas.microsoft.com/office/drawing/2014/main" id="{3867D0E2-1E9F-AFA5-6FF8-AD2BAEBD9BC5}"/>
              </a:ext>
            </a:extLst>
          </p:cNvPr>
          <p:cNvSpPr/>
          <p:nvPr/>
        </p:nvSpPr>
        <p:spPr>
          <a:xfrm>
            <a:off x="2618060" y="3569259"/>
            <a:ext cx="2238507" cy="2161522"/>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dirty="0">
                <a:solidFill>
                  <a:schemeClr val="tx1">
                    <a:lumMod val="75000"/>
                    <a:lumOff val="25000"/>
                  </a:schemeClr>
                </a:solidFill>
              </a:rPr>
              <a:t>Marketing en consumentenrelaties</a:t>
            </a:r>
          </a:p>
        </p:txBody>
      </p:sp>
      <p:pic>
        <p:nvPicPr>
          <p:cNvPr id="28" name="Graphic 27" descr="Circles with arrows with solid fill">
            <a:extLst>
              <a:ext uri="{FF2B5EF4-FFF2-40B4-BE49-F238E27FC236}">
                <a16:creationId xmlns:a16="http://schemas.microsoft.com/office/drawing/2014/main" id="{58F702BC-5318-12B6-6AA7-3A6AD3B926C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46656" y="4741346"/>
            <a:ext cx="914400" cy="914400"/>
          </a:xfrm>
          <a:prstGeom prst="rect">
            <a:avLst/>
          </a:prstGeom>
        </p:spPr>
      </p:pic>
    </p:spTree>
    <p:extLst>
      <p:ext uri="{BB962C8B-B14F-4D97-AF65-F5344CB8AC3E}">
        <p14:creationId xmlns:p14="http://schemas.microsoft.com/office/powerpoint/2010/main" val="221391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6DA6B0-66FB-D482-2649-15DC2F5E4222}"/>
              </a:ext>
            </a:extLst>
          </p:cNvPr>
          <p:cNvSpPr>
            <a:spLocks noGrp="1"/>
          </p:cNvSpPr>
          <p:nvPr>
            <p:ph type="body" sz="quarter" idx="13"/>
          </p:nvPr>
        </p:nvSpPr>
        <p:spPr>
          <a:xfrm>
            <a:off x="1448528" y="152400"/>
            <a:ext cx="10600546" cy="953429"/>
          </a:xfrm>
        </p:spPr>
        <p:txBody>
          <a:bodyPr anchor="ctr">
            <a:normAutofit/>
          </a:bodyPr>
          <a:lstStyle/>
          <a:p>
            <a:r>
              <a:rPr lang="en-IE" dirty="0">
                <a:solidFill>
                  <a:srgbClr val="027354"/>
                </a:solidFill>
              </a:rPr>
              <a:t>Voordelen van </a:t>
            </a:r>
            <a:r>
              <a:rPr lang="en-IE" dirty="0" err="1">
                <a:solidFill>
                  <a:srgbClr val="027354"/>
                </a:solidFill>
              </a:rPr>
              <a:t>duurzame</a:t>
            </a:r>
            <a:r>
              <a:rPr lang="en-IE" dirty="0">
                <a:solidFill>
                  <a:srgbClr val="027354"/>
                </a:solidFill>
              </a:rPr>
              <a:t> CSR-</a:t>
            </a:r>
            <a:r>
              <a:rPr lang="en-IE" dirty="0" err="1">
                <a:solidFill>
                  <a:srgbClr val="027354"/>
                </a:solidFill>
              </a:rPr>
              <a:t>praktijken</a:t>
            </a:r>
            <a:r>
              <a:rPr lang="en-IE" dirty="0">
                <a:solidFill>
                  <a:srgbClr val="027354"/>
                </a:solidFill>
              </a:rPr>
              <a:t> voor het MKB</a:t>
            </a:r>
          </a:p>
        </p:txBody>
      </p:sp>
      <p:sp>
        <p:nvSpPr>
          <p:cNvPr id="3" name="Text Placeholder 2">
            <a:extLst>
              <a:ext uri="{FF2B5EF4-FFF2-40B4-BE49-F238E27FC236}">
                <a16:creationId xmlns:a16="http://schemas.microsoft.com/office/drawing/2014/main" id="{E3D69E77-A085-B101-52D2-20174E05E2A7}"/>
              </a:ext>
            </a:extLst>
          </p:cNvPr>
          <p:cNvSpPr>
            <a:spLocks noGrp="1"/>
          </p:cNvSpPr>
          <p:nvPr>
            <p:ph type="body" sz="quarter" idx="14"/>
          </p:nvPr>
        </p:nvSpPr>
        <p:spPr>
          <a:xfrm>
            <a:off x="1448528" y="878158"/>
            <a:ext cx="9154577" cy="4500145"/>
          </a:xfrm>
        </p:spPr>
        <p:txBody>
          <a:bodyPr/>
          <a:lstStyle/>
          <a:p>
            <a:r>
              <a:rPr lang="en-GB" b="1" i="0" dirty="0">
                <a:solidFill>
                  <a:schemeClr val="tx1">
                    <a:lumMod val="75000"/>
                    <a:lumOff val="25000"/>
                  </a:schemeClr>
                </a:solidFill>
                <a:effectLst/>
              </a:rPr>
              <a:t>Maatschappelijk </a:t>
            </a:r>
            <a:r>
              <a:rPr lang="en-GB" b="1" i="0" dirty="0">
                <a:solidFill>
                  <a:srgbClr val="404040"/>
                </a:solidFill>
                <a:effectLst/>
              </a:rPr>
              <a:t>verantwoord </a:t>
            </a:r>
            <a:r>
              <a:rPr lang="en-GB" b="1" i="0" dirty="0" err="1">
                <a:solidFill>
                  <a:schemeClr val="tx1">
                    <a:lumMod val="75000"/>
                    <a:lumOff val="25000"/>
                  </a:schemeClr>
                </a:solidFill>
                <a:effectLst/>
              </a:rPr>
              <a:t>ondernemen</a:t>
            </a:r>
            <a:r>
              <a:rPr lang="en-GB" b="1" i="0" dirty="0">
                <a:solidFill>
                  <a:schemeClr val="tx1">
                    <a:lumMod val="75000"/>
                    <a:lumOff val="25000"/>
                  </a:schemeClr>
                </a:solidFill>
                <a:effectLst/>
              </a:rPr>
              <a:t> (CSR) </a:t>
            </a:r>
            <a:r>
              <a:rPr lang="en-GB" b="0" i="0" dirty="0">
                <a:solidFill>
                  <a:schemeClr val="tx1">
                    <a:lumMod val="75000"/>
                    <a:lumOff val="25000"/>
                  </a:schemeClr>
                </a:solidFill>
                <a:effectLst/>
              </a:rPr>
              <a:t>heeft veel voordelen die voor elk bedrijf kunnen gelden, ongeacht de grootte of sector. Deze voordelen </a:t>
            </a:r>
            <a:r>
              <a:rPr lang="en-GB" dirty="0"/>
              <a:t>zijn meetbaar en stimuleren groei</a:t>
            </a:r>
          </a:p>
        </p:txBody>
      </p:sp>
      <p:sp>
        <p:nvSpPr>
          <p:cNvPr id="4" name="Text Placeholder 2">
            <a:extLst>
              <a:ext uri="{FF2B5EF4-FFF2-40B4-BE49-F238E27FC236}">
                <a16:creationId xmlns:a16="http://schemas.microsoft.com/office/drawing/2014/main" id="{488E35D3-BCFD-7F42-6036-E59053D60445}"/>
              </a:ext>
            </a:extLst>
          </p:cNvPr>
          <p:cNvSpPr txBox="1">
            <a:spLocks/>
          </p:cNvSpPr>
          <p:nvPr/>
        </p:nvSpPr>
        <p:spPr>
          <a:xfrm>
            <a:off x="2953836" y="1993418"/>
            <a:ext cx="8324083" cy="45001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400" dirty="0"/>
          </a:p>
          <a:p>
            <a:pPr marL="342900" indent="-342900">
              <a:buFont typeface="Wingdings" panose="05000000000000000000" pitchFamily="2" charset="2"/>
              <a:buChar char="v"/>
            </a:pPr>
            <a:r>
              <a:rPr lang="en-GB" b="1" dirty="0">
                <a:solidFill>
                  <a:srgbClr val="F29E38"/>
                </a:solidFill>
              </a:rPr>
              <a:t>Besparingen op operationele kosten &amp; betere financiële prestaties: </a:t>
            </a:r>
            <a:r>
              <a:rPr lang="en-GB" dirty="0"/>
              <a:t>Verlaag uw bedrijfskosten en verspilling om de bottom line te verbeteren, en bespaar in het hele bedrijf</a:t>
            </a:r>
          </a:p>
          <a:p>
            <a:pPr marL="342900" indent="-342900">
              <a:buFont typeface="Wingdings" panose="05000000000000000000" pitchFamily="2" charset="2"/>
              <a:buChar char="v"/>
            </a:pPr>
            <a:endParaRPr lang="en-GB" sz="400" dirty="0"/>
          </a:p>
          <a:p>
            <a:pPr marL="342900" indent="-342900">
              <a:buFont typeface="Wingdings" panose="05000000000000000000" pitchFamily="2" charset="2"/>
              <a:buChar char="v"/>
            </a:pPr>
            <a:r>
              <a:rPr lang="en-GB" b="1" dirty="0">
                <a:solidFill>
                  <a:srgbClr val="027354"/>
                </a:solidFill>
              </a:rPr>
              <a:t>Gelukkiger klanten en personeel: </a:t>
            </a:r>
            <a:r>
              <a:rPr lang="en-GB" dirty="0"/>
              <a:t>zorgen voor meer verkoop en klantentrouw, wat leidt tot groei van de organisatie. Groter vermogen om talent aan te trekken en personeel te behouden door te werken aan een gemeenschappelijk doel en een groter gevoel van doelgerichtheid. Groeiend klantenbestand aangetrokken door milieuduurzaamheid. </a:t>
            </a:r>
          </a:p>
          <a:p>
            <a:endParaRPr lang="en-GB" sz="400" dirty="0"/>
          </a:p>
          <a:p>
            <a:pPr marL="342900" indent="-342900">
              <a:buFont typeface="Wingdings" panose="05000000000000000000" pitchFamily="2" charset="2"/>
              <a:buChar char="v"/>
            </a:pPr>
            <a:r>
              <a:rPr lang="en-GB" b="1" dirty="0">
                <a:solidFill>
                  <a:srgbClr val="D98F89"/>
                </a:solidFill>
              </a:rPr>
              <a:t>Betere reputatie: </a:t>
            </a:r>
            <a:r>
              <a:rPr lang="en-GB" dirty="0"/>
              <a:t>Word de leverancier, werkgever en zakenpartner bij uitstek en win nieuwe zaken met onafhankelijk bekrachtigde referenties. </a:t>
            </a:r>
          </a:p>
        </p:txBody>
      </p:sp>
      <p:grpSp>
        <p:nvGrpSpPr>
          <p:cNvPr id="5" name="Graphic 4">
            <a:extLst>
              <a:ext uri="{FF2B5EF4-FFF2-40B4-BE49-F238E27FC236}">
                <a16:creationId xmlns:a16="http://schemas.microsoft.com/office/drawing/2014/main" id="{784B2B1A-8A4F-44F3-5053-044146C5F0B6}"/>
              </a:ext>
            </a:extLst>
          </p:cNvPr>
          <p:cNvGrpSpPr/>
          <p:nvPr/>
        </p:nvGrpSpPr>
        <p:grpSpPr>
          <a:xfrm>
            <a:off x="1449975" y="5467350"/>
            <a:ext cx="1332515" cy="1001054"/>
            <a:chOff x="4309028" y="541434"/>
            <a:chExt cx="1909439" cy="1772847"/>
          </a:xfrm>
        </p:grpSpPr>
        <p:sp>
          <p:nvSpPr>
            <p:cNvPr id="6" name="Freeform 576">
              <a:extLst>
                <a:ext uri="{FF2B5EF4-FFF2-40B4-BE49-F238E27FC236}">
                  <a16:creationId xmlns:a16="http://schemas.microsoft.com/office/drawing/2014/main" id="{EBE67D8E-AC36-0536-8AD0-99716D9E82C4}"/>
                </a:ext>
              </a:extLst>
            </p:cNvPr>
            <p:cNvSpPr/>
            <p:nvPr/>
          </p:nvSpPr>
          <p:spPr>
            <a:xfrm>
              <a:off x="5828766" y="2283256"/>
              <a:ext cx="5715" cy="101"/>
            </a:xfrm>
            <a:custGeom>
              <a:avLst/>
              <a:gdLst>
                <a:gd name="connsiteX0" fmla="*/ 5715 w 5715"/>
                <a:gd name="connsiteY0" fmla="*/ 0 h 101"/>
                <a:gd name="connsiteX1" fmla="*/ 0 w 5715"/>
                <a:gd name="connsiteY1" fmla="*/ 0 h 101"/>
                <a:gd name="connsiteX2" fmla="*/ 5715 w 5715"/>
                <a:gd name="connsiteY2" fmla="*/ 0 h 101"/>
              </a:gdLst>
              <a:ahLst/>
              <a:cxnLst>
                <a:cxn ang="0">
                  <a:pos x="connsiteX0" y="connsiteY0"/>
                </a:cxn>
                <a:cxn ang="0">
                  <a:pos x="connsiteX1" y="connsiteY1"/>
                </a:cxn>
                <a:cxn ang="0">
                  <a:pos x="connsiteX2" y="connsiteY2"/>
                </a:cxn>
              </a:cxnLst>
              <a:rect l="l" t="t" r="r" b="b"/>
              <a:pathLst>
                <a:path w="5715" h="101">
                  <a:moveTo>
                    <a:pt x="5715" y="0"/>
                  </a:moveTo>
                  <a:cubicBezTo>
                    <a:pt x="3886" y="0"/>
                    <a:pt x="1829" y="0"/>
                    <a:pt x="0" y="0"/>
                  </a:cubicBezTo>
                  <a:cubicBezTo>
                    <a:pt x="2057" y="229"/>
                    <a:pt x="3886" y="0"/>
                    <a:pt x="5715"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 name="Freeform 577">
              <a:extLst>
                <a:ext uri="{FF2B5EF4-FFF2-40B4-BE49-F238E27FC236}">
                  <a16:creationId xmlns:a16="http://schemas.microsoft.com/office/drawing/2014/main" id="{FF2C3ACE-BF73-254B-4D10-FF39502DB24F}"/>
                </a:ext>
              </a:extLst>
            </p:cNvPr>
            <p:cNvSpPr/>
            <p:nvPr/>
          </p:nvSpPr>
          <p:spPr>
            <a:xfrm>
              <a:off x="6070168" y="1987219"/>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9" y="0"/>
                    <a:pt x="457" y="0"/>
                    <a:pt x="686" y="229"/>
                  </a:cubicBezTo>
                  <a:cubicBezTo>
                    <a:pt x="457" y="0"/>
                    <a:pt x="229"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 name="Freeform 578">
              <a:extLst>
                <a:ext uri="{FF2B5EF4-FFF2-40B4-BE49-F238E27FC236}">
                  <a16:creationId xmlns:a16="http://schemas.microsoft.com/office/drawing/2014/main" id="{178A02B9-2B3C-2431-45E9-ECC031FF07AA}"/>
                </a:ext>
              </a:extLst>
            </p:cNvPr>
            <p:cNvSpPr/>
            <p:nvPr/>
          </p:nvSpPr>
          <p:spPr>
            <a:xfrm>
              <a:off x="5834710" y="2283256"/>
              <a:ext cx="7772" cy="2286"/>
            </a:xfrm>
            <a:custGeom>
              <a:avLst/>
              <a:gdLst>
                <a:gd name="connsiteX0" fmla="*/ 7772 w 7772"/>
                <a:gd name="connsiteY0" fmla="*/ 0 h 2286"/>
                <a:gd name="connsiteX1" fmla="*/ 0 w 7772"/>
                <a:gd name="connsiteY1" fmla="*/ 0 h 2286"/>
                <a:gd name="connsiteX2" fmla="*/ 7772 w 7772"/>
                <a:gd name="connsiteY2" fmla="*/ 0 h 2286"/>
              </a:gdLst>
              <a:ahLst/>
              <a:cxnLst>
                <a:cxn ang="0">
                  <a:pos x="connsiteX0" y="connsiteY0"/>
                </a:cxn>
                <a:cxn ang="0">
                  <a:pos x="connsiteX1" y="connsiteY1"/>
                </a:cxn>
                <a:cxn ang="0">
                  <a:pos x="connsiteX2" y="connsiteY2"/>
                </a:cxn>
              </a:cxnLst>
              <a:rect l="l" t="t" r="r" b="b"/>
              <a:pathLst>
                <a:path w="7772" h="2286">
                  <a:moveTo>
                    <a:pt x="7772" y="0"/>
                  </a:moveTo>
                  <a:cubicBezTo>
                    <a:pt x="5258" y="0"/>
                    <a:pt x="2743" y="0"/>
                    <a:pt x="0" y="0"/>
                  </a:cubicBezTo>
                  <a:cubicBezTo>
                    <a:pt x="2515" y="0"/>
                    <a:pt x="5258" y="0"/>
                    <a:pt x="7772"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9" name="Freeform 579">
              <a:extLst>
                <a:ext uri="{FF2B5EF4-FFF2-40B4-BE49-F238E27FC236}">
                  <a16:creationId xmlns:a16="http://schemas.microsoft.com/office/drawing/2014/main" id="{48111F1E-47C5-F50A-5362-ED2A37853220}"/>
                </a:ext>
              </a:extLst>
            </p:cNvPr>
            <p:cNvSpPr/>
            <p:nvPr/>
          </p:nvSpPr>
          <p:spPr>
            <a:xfrm>
              <a:off x="5805678" y="2283485"/>
              <a:ext cx="20116" cy="2286"/>
            </a:xfrm>
            <a:custGeom>
              <a:avLst/>
              <a:gdLst>
                <a:gd name="connsiteX0" fmla="*/ 20117 w 20116"/>
                <a:gd name="connsiteY0" fmla="*/ 0 h 2286"/>
                <a:gd name="connsiteX1" fmla="*/ 0 w 20116"/>
                <a:gd name="connsiteY1" fmla="*/ 0 h 2286"/>
                <a:gd name="connsiteX2" fmla="*/ 20117 w 20116"/>
                <a:gd name="connsiteY2" fmla="*/ 0 h 2286"/>
              </a:gdLst>
              <a:ahLst/>
              <a:cxnLst>
                <a:cxn ang="0">
                  <a:pos x="connsiteX0" y="connsiteY0"/>
                </a:cxn>
                <a:cxn ang="0">
                  <a:pos x="connsiteX1" y="connsiteY1"/>
                </a:cxn>
                <a:cxn ang="0">
                  <a:pos x="connsiteX2" y="connsiteY2"/>
                </a:cxn>
              </a:cxnLst>
              <a:rect l="l" t="t" r="r" b="b"/>
              <a:pathLst>
                <a:path w="20116" h="2286">
                  <a:moveTo>
                    <a:pt x="20117" y="0"/>
                  </a:moveTo>
                  <a:cubicBezTo>
                    <a:pt x="13945" y="0"/>
                    <a:pt x="7315" y="0"/>
                    <a:pt x="0" y="0"/>
                  </a:cubicBezTo>
                  <a:cubicBezTo>
                    <a:pt x="7087" y="0"/>
                    <a:pt x="13945" y="0"/>
                    <a:pt x="20117"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0" name="Freeform 580">
              <a:extLst>
                <a:ext uri="{FF2B5EF4-FFF2-40B4-BE49-F238E27FC236}">
                  <a16:creationId xmlns:a16="http://schemas.microsoft.com/office/drawing/2014/main" id="{DB74C7B3-9E42-C2D7-B852-0C322A349EA0}"/>
                </a:ext>
              </a:extLst>
            </p:cNvPr>
            <p:cNvSpPr/>
            <p:nvPr/>
          </p:nvSpPr>
          <p:spPr>
            <a:xfrm>
              <a:off x="5925007" y="2282571"/>
              <a:ext cx="12115" cy="101"/>
            </a:xfrm>
            <a:custGeom>
              <a:avLst/>
              <a:gdLst>
                <a:gd name="connsiteX0" fmla="*/ 12116 w 12115"/>
                <a:gd name="connsiteY0" fmla="*/ 0 h 101"/>
                <a:gd name="connsiteX1" fmla="*/ 0 w 12115"/>
                <a:gd name="connsiteY1" fmla="*/ 0 h 101"/>
                <a:gd name="connsiteX2" fmla="*/ 12116 w 12115"/>
                <a:gd name="connsiteY2" fmla="*/ 0 h 101"/>
              </a:gdLst>
              <a:ahLst/>
              <a:cxnLst>
                <a:cxn ang="0">
                  <a:pos x="connsiteX0" y="connsiteY0"/>
                </a:cxn>
                <a:cxn ang="0">
                  <a:pos x="connsiteX1" y="connsiteY1"/>
                </a:cxn>
                <a:cxn ang="0">
                  <a:pos x="connsiteX2" y="connsiteY2"/>
                </a:cxn>
              </a:cxnLst>
              <a:rect l="l" t="t" r="r" b="b"/>
              <a:pathLst>
                <a:path w="12115" h="101">
                  <a:moveTo>
                    <a:pt x="12116" y="0"/>
                  </a:moveTo>
                  <a:cubicBezTo>
                    <a:pt x="8001" y="0"/>
                    <a:pt x="3886" y="0"/>
                    <a:pt x="0" y="0"/>
                  </a:cubicBezTo>
                  <a:cubicBezTo>
                    <a:pt x="3886" y="229"/>
                    <a:pt x="8001" y="0"/>
                    <a:pt x="1211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1" name="Freeform 581">
              <a:extLst>
                <a:ext uri="{FF2B5EF4-FFF2-40B4-BE49-F238E27FC236}">
                  <a16:creationId xmlns:a16="http://schemas.microsoft.com/office/drawing/2014/main" id="{030FDE72-D8EA-149B-A0A8-E626AD7FE5C7}"/>
                </a:ext>
              </a:extLst>
            </p:cNvPr>
            <p:cNvSpPr/>
            <p:nvPr/>
          </p:nvSpPr>
          <p:spPr>
            <a:xfrm>
              <a:off x="6079540" y="2219934"/>
              <a:ext cx="2971" cy="35433"/>
            </a:xfrm>
            <a:custGeom>
              <a:avLst/>
              <a:gdLst>
                <a:gd name="connsiteX0" fmla="*/ 2972 w 2971"/>
                <a:gd name="connsiteY0" fmla="*/ 0 h 35433"/>
                <a:gd name="connsiteX1" fmla="*/ 0 w 2971"/>
                <a:gd name="connsiteY1" fmla="*/ 35433 h 35433"/>
                <a:gd name="connsiteX2" fmla="*/ 2972 w 2971"/>
                <a:gd name="connsiteY2" fmla="*/ 0 h 35433"/>
              </a:gdLst>
              <a:ahLst/>
              <a:cxnLst>
                <a:cxn ang="0">
                  <a:pos x="connsiteX0" y="connsiteY0"/>
                </a:cxn>
                <a:cxn ang="0">
                  <a:pos x="connsiteX1" y="connsiteY1"/>
                </a:cxn>
                <a:cxn ang="0">
                  <a:pos x="connsiteX2" y="connsiteY2"/>
                </a:cxn>
              </a:cxnLst>
              <a:rect l="l" t="t" r="r" b="b"/>
              <a:pathLst>
                <a:path w="2971" h="35433">
                  <a:moveTo>
                    <a:pt x="2972" y="0"/>
                  </a:moveTo>
                  <a:cubicBezTo>
                    <a:pt x="1829" y="11887"/>
                    <a:pt x="686" y="23546"/>
                    <a:pt x="0" y="35433"/>
                  </a:cubicBezTo>
                  <a:cubicBezTo>
                    <a:pt x="686" y="23546"/>
                    <a:pt x="1829" y="11887"/>
                    <a:pt x="2972"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2" name="Freeform 582">
              <a:extLst>
                <a:ext uri="{FF2B5EF4-FFF2-40B4-BE49-F238E27FC236}">
                  <a16:creationId xmlns:a16="http://schemas.microsoft.com/office/drawing/2014/main" id="{480FBB4F-D769-EF3D-EF6B-333BF621BA1C}"/>
                </a:ext>
              </a:extLst>
            </p:cNvPr>
            <p:cNvSpPr/>
            <p:nvPr/>
          </p:nvSpPr>
          <p:spPr>
            <a:xfrm>
              <a:off x="6072682" y="1987677"/>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9" y="0"/>
                    <a:pt x="457" y="0"/>
                    <a:pt x="686" y="229"/>
                  </a:cubicBezTo>
                  <a:cubicBezTo>
                    <a:pt x="686" y="229"/>
                    <a:pt x="457"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3" name="Freeform 583">
              <a:extLst>
                <a:ext uri="{FF2B5EF4-FFF2-40B4-BE49-F238E27FC236}">
                  <a16:creationId xmlns:a16="http://schemas.microsoft.com/office/drawing/2014/main" id="{917D5A5C-83FF-E723-3010-DBFE3172C411}"/>
                </a:ext>
              </a:extLst>
            </p:cNvPr>
            <p:cNvSpPr/>
            <p:nvPr/>
          </p:nvSpPr>
          <p:spPr>
            <a:xfrm>
              <a:off x="6097143" y="1999107"/>
              <a:ext cx="2971" cy="6858"/>
            </a:xfrm>
            <a:custGeom>
              <a:avLst/>
              <a:gdLst>
                <a:gd name="connsiteX0" fmla="*/ 0 w 2971"/>
                <a:gd name="connsiteY0" fmla="*/ 0 h 6858"/>
                <a:gd name="connsiteX1" fmla="*/ 2972 w 2971"/>
                <a:gd name="connsiteY1" fmla="*/ 6858 h 6858"/>
                <a:gd name="connsiteX2" fmla="*/ 0 w 2971"/>
                <a:gd name="connsiteY2" fmla="*/ 0 h 6858"/>
              </a:gdLst>
              <a:ahLst/>
              <a:cxnLst>
                <a:cxn ang="0">
                  <a:pos x="connsiteX0" y="connsiteY0"/>
                </a:cxn>
                <a:cxn ang="0">
                  <a:pos x="connsiteX1" y="connsiteY1"/>
                </a:cxn>
                <a:cxn ang="0">
                  <a:pos x="connsiteX2" y="connsiteY2"/>
                </a:cxn>
              </a:cxnLst>
              <a:rect l="l" t="t" r="r" b="b"/>
              <a:pathLst>
                <a:path w="2971" h="6858">
                  <a:moveTo>
                    <a:pt x="0" y="0"/>
                  </a:moveTo>
                  <a:cubicBezTo>
                    <a:pt x="1372" y="1829"/>
                    <a:pt x="2286" y="4115"/>
                    <a:pt x="2972" y="6858"/>
                  </a:cubicBezTo>
                  <a:cubicBezTo>
                    <a:pt x="2286" y="4115"/>
                    <a:pt x="1372" y="1829"/>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4" name="Freeform 584">
              <a:extLst>
                <a:ext uri="{FF2B5EF4-FFF2-40B4-BE49-F238E27FC236}">
                  <a16:creationId xmlns:a16="http://schemas.microsoft.com/office/drawing/2014/main" id="{EA95BDD1-665B-BE3B-CA97-3CAC23C84832}"/>
                </a:ext>
              </a:extLst>
            </p:cNvPr>
            <p:cNvSpPr/>
            <p:nvPr/>
          </p:nvSpPr>
          <p:spPr>
            <a:xfrm>
              <a:off x="5668289" y="1998421"/>
              <a:ext cx="9144" cy="914"/>
            </a:xfrm>
            <a:custGeom>
              <a:avLst/>
              <a:gdLst>
                <a:gd name="connsiteX0" fmla="*/ 9144 w 9144"/>
                <a:gd name="connsiteY0" fmla="*/ 0 h 914"/>
                <a:gd name="connsiteX1" fmla="*/ 1372 w 9144"/>
                <a:gd name="connsiteY1" fmla="*/ 686 h 914"/>
                <a:gd name="connsiteX2" fmla="*/ 0 w 9144"/>
                <a:gd name="connsiteY2" fmla="*/ 914 h 914"/>
                <a:gd name="connsiteX3" fmla="*/ 1372 w 9144"/>
                <a:gd name="connsiteY3" fmla="*/ 686 h 914"/>
                <a:gd name="connsiteX4" fmla="*/ 9144 w 9144"/>
                <a:gd name="connsiteY4" fmla="*/ 0 h 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 h="914">
                  <a:moveTo>
                    <a:pt x="9144" y="0"/>
                  </a:moveTo>
                  <a:cubicBezTo>
                    <a:pt x="6401" y="229"/>
                    <a:pt x="3886" y="457"/>
                    <a:pt x="1372" y="686"/>
                  </a:cubicBezTo>
                  <a:cubicBezTo>
                    <a:pt x="914" y="686"/>
                    <a:pt x="457" y="686"/>
                    <a:pt x="0" y="914"/>
                  </a:cubicBezTo>
                  <a:cubicBezTo>
                    <a:pt x="457" y="914"/>
                    <a:pt x="914" y="914"/>
                    <a:pt x="1372" y="686"/>
                  </a:cubicBezTo>
                  <a:cubicBezTo>
                    <a:pt x="3886" y="457"/>
                    <a:pt x="6401" y="229"/>
                    <a:pt x="9144"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5" name="Freeform 585">
              <a:extLst>
                <a:ext uri="{FF2B5EF4-FFF2-40B4-BE49-F238E27FC236}">
                  <a16:creationId xmlns:a16="http://schemas.microsoft.com/office/drawing/2014/main" id="{65861E2E-488E-FA20-7732-2C74FE04DAC5}"/>
                </a:ext>
              </a:extLst>
            </p:cNvPr>
            <p:cNvSpPr/>
            <p:nvPr/>
          </p:nvSpPr>
          <p:spPr>
            <a:xfrm>
              <a:off x="5798362" y="2283485"/>
              <a:ext cx="7315" cy="2286"/>
            </a:xfrm>
            <a:custGeom>
              <a:avLst/>
              <a:gdLst>
                <a:gd name="connsiteX0" fmla="*/ 7315 w 7315"/>
                <a:gd name="connsiteY0" fmla="*/ 0 h 2286"/>
                <a:gd name="connsiteX1" fmla="*/ 0 w 7315"/>
                <a:gd name="connsiteY1" fmla="*/ 0 h 2286"/>
                <a:gd name="connsiteX2" fmla="*/ 7315 w 7315"/>
                <a:gd name="connsiteY2" fmla="*/ 0 h 2286"/>
              </a:gdLst>
              <a:ahLst/>
              <a:cxnLst>
                <a:cxn ang="0">
                  <a:pos x="connsiteX0" y="connsiteY0"/>
                </a:cxn>
                <a:cxn ang="0">
                  <a:pos x="connsiteX1" y="connsiteY1"/>
                </a:cxn>
                <a:cxn ang="0">
                  <a:pos x="connsiteX2" y="connsiteY2"/>
                </a:cxn>
              </a:cxnLst>
              <a:rect l="l" t="t" r="r" b="b"/>
              <a:pathLst>
                <a:path w="7315" h="2286">
                  <a:moveTo>
                    <a:pt x="7315" y="0"/>
                  </a:moveTo>
                  <a:cubicBezTo>
                    <a:pt x="4801" y="0"/>
                    <a:pt x="2515" y="0"/>
                    <a:pt x="0" y="0"/>
                  </a:cubicBezTo>
                  <a:cubicBezTo>
                    <a:pt x="2286" y="0"/>
                    <a:pt x="4801" y="0"/>
                    <a:pt x="7315"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6" name="Freeform 586">
              <a:extLst>
                <a:ext uri="{FF2B5EF4-FFF2-40B4-BE49-F238E27FC236}">
                  <a16:creationId xmlns:a16="http://schemas.microsoft.com/office/drawing/2014/main" id="{BD8964A9-396F-445A-5E0E-B0063D8C1725}"/>
                </a:ext>
              </a:extLst>
            </p:cNvPr>
            <p:cNvSpPr/>
            <p:nvPr/>
          </p:nvSpPr>
          <p:spPr>
            <a:xfrm>
              <a:off x="4447394" y="1467978"/>
              <a:ext cx="1587798" cy="704375"/>
            </a:xfrm>
            <a:custGeom>
              <a:avLst/>
              <a:gdLst>
                <a:gd name="connsiteX0" fmla="*/ 216884 w 1587798"/>
                <a:gd name="connsiteY0" fmla="*/ 701435 h 704375"/>
                <a:gd name="connsiteX1" fmla="*/ 566871 w 1587798"/>
                <a:gd name="connsiteY1" fmla="*/ 698235 h 704375"/>
                <a:gd name="connsiteX2" fmla="*/ 915714 w 1587798"/>
                <a:gd name="connsiteY2" fmla="*/ 701892 h 704375"/>
                <a:gd name="connsiteX3" fmla="*/ 1255642 w 1587798"/>
                <a:gd name="connsiteY3" fmla="*/ 700978 h 704375"/>
                <a:gd name="connsiteX4" fmla="*/ 1415662 w 1587798"/>
                <a:gd name="connsiteY4" fmla="*/ 682690 h 704375"/>
                <a:gd name="connsiteX5" fmla="*/ 1561966 w 1587798"/>
                <a:gd name="connsiteY5" fmla="*/ 586678 h 704375"/>
                <a:gd name="connsiteX6" fmla="*/ 1585741 w 1587798"/>
                <a:gd name="connsiteY6" fmla="*/ 529299 h 704375"/>
                <a:gd name="connsiteX7" fmla="*/ 1584369 w 1587798"/>
                <a:gd name="connsiteY7" fmla="*/ 515355 h 704375"/>
                <a:gd name="connsiteX8" fmla="*/ 1587798 w 1587798"/>
                <a:gd name="connsiteY8" fmla="*/ 515583 h 704375"/>
                <a:gd name="connsiteX9" fmla="*/ 1369714 w 1587798"/>
                <a:gd name="connsiteY9" fmla="*/ 520155 h 704375"/>
                <a:gd name="connsiteX10" fmla="*/ 1393260 w 1587798"/>
                <a:gd name="connsiteY10" fmla="*/ 518784 h 704375"/>
                <a:gd name="connsiteX11" fmla="*/ 1388916 w 1587798"/>
                <a:gd name="connsiteY11" fmla="*/ 521070 h 704375"/>
                <a:gd name="connsiteX12" fmla="*/ 1335424 w 1587798"/>
                <a:gd name="connsiteY12" fmla="*/ 534557 h 704375"/>
                <a:gd name="connsiteX13" fmla="*/ 1241012 w 1587798"/>
                <a:gd name="connsiteY13" fmla="*/ 539129 h 704375"/>
                <a:gd name="connsiteX14" fmla="*/ 1210837 w 1587798"/>
                <a:gd name="connsiteY14" fmla="*/ 539815 h 704375"/>
                <a:gd name="connsiteX15" fmla="*/ 1207179 w 1587798"/>
                <a:gd name="connsiteY15" fmla="*/ 532728 h 704375"/>
                <a:gd name="connsiteX16" fmla="*/ 1179061 w 1587798"/>
                <a:gd name="connsiteY16" fmla="*/ 513526 h 704375"/>
                <a:gd name="connsiteX17" fmla="*/ 1186377 w 1587798"/>
                <a:gd name="connsiteY17" fmla="*/ 243321 h 704375"/>
                <a:gd name="connsiteX18" fmla="*/ 1186148 w 1587798"/>
                <a:gd name="connsiteY18" fmla="*/ 123306 h 704375"/>
                <a:gd name="connsiteX19" fmla="*/ 1183176 w 1587798"/>
                <a:gd name="connsiteY19" fmla="*/ 48096 h 704375"/>
                <a:gd name="connsiteX20" fmla="*/ 1165803 w 1587798"/>
                <a:gd name="connsiteY20" fmla="*/ 15864 h 704375"/>
                <a:gd name="connsiteX21" fmla="*/ 892397 w 1587798"/>
                <a:gd name="connsiteY21" fmla="*/ 11063 h 704375"/>
                <a:gd name="connsiteX22" fmla="*/ 870223 w 1587798"/>
                <a:gd name="connsiteY22" fmla="*/ 9234 h 704375"/>
                <a:gd name="connsiteX23" fmla="*/ 682542 w 1587798"/>
                <a:gd name="connsiteY23" fmla="*/ 10835 h 704375"/>
                <a:gd name="connsiteX24" fmla="*/ 649395 w 1587798"/>
                <a:gd name="connsiteY24" fmla="*/ 11063 h 704375"/>
                <a:gd name="connsiteX25" fmla="*/ 630193 w 1587798"/>
                <a:gd name="connsiteY25" fmla="*/ 8320 h 704375"/>
                <a:gd name="connsiteX26" fmla="*/ 438626 w 1587798"/>
                <a:gd name="connsiteY26" fmla="*/ 13349 h 704375"/>
                <a:gd name="connsiteX27" fmla="*/ 411651 w 1587798"/>
                <a:gd name="connsiteY27" fmla="*/ 38267 h 704375"/>
                <a:gd name="connsiteX28" fmla="*/ 423310 w 1587798"/>
                <a:gd name="connsiteY28" fmla="*/ 358078 h 704375"/>
                <a:gd name="connsiteX29" fmla="*/ 428339 w 1587798"/>
                <a:gd name="connsiteY29" fmla="*/ 399455 h 704375"/>
                <a:gd name="connsiteX30" fmla="*/ 405936 w 1587798"/>
                <a:gd name="connsiteY30" fmla="*/ 424829 h 704375"/>
                <a:gd name="connsiteX31" fmla="*/ 336213 w 1587798"/>
                <a:gd name="connsiteY31" fmla="*/ 426429 h 704375"/>
                <a:gd name="connsiteX32" fmla="*/ 99841 w 1587798"/>
                <a:gd name="connsiteY32" fmla="*/ 435573 h 704375"/>
                <a:gd name="connsiteX33" fmla="*/ 21888 w 1587798"/>
                <a:gd name="connsiteY33" fmla="*/ 434888 h 704375"/>
                <a:gd name="connsiteX34" fmla="*/ 1086 w 1587798"/>
                <a:gd name="connsiteY34" fmla="*/ 451804 h 704375"/>
                <a:gd name="connsiteX35" fmla="*/ 10915 w 1587798"/>
                <a:gd name="connsiteY35" fmla="*/ 699149 h 704375"/>
                <a:gd name="connsiteX36" fmla="*/ 10230 w 1587798"/>
                <a:gd name="connsiteY36" fmla="*/ 692063 h 704375"/>
                <a:gd name="connsiteX37" fmla="*/ 216884 w 1587798"/>
                <a:gd name="connsiteY37" fmla="*/ 701435 h 704375"/>
                <a:gd name="connsiteX38" fmla="*/ 669741 w 1587798"/>
                <a:gd name="connsiteY38" fmla="*/ 256808 h 704375"/>
                <a:gd name="connsiteX39" fmla="*/ 774668 w 1587798"/>
                <a:gd name="connsiteY39" fmla="*/ 137479 h 704375"/>
                <a:gd name="connsiteX40" fmla="*/ 821760 w 1587798"/>
                <a:gd name="connsiteY40" fmla="*/ 111419 h 704375"/>
                <a:gd name="connsiteX41" fmla="*/ 857193 w 1587798"/>
                <a:gd name="connsiteY41" fmla="*/ 157139 h 704375"/>
                <a:gd name="connsiteX42" fmla="*/ 863136 w 1587798"/>
                <a:gd name="connsiteY42" fmla="*/ 223661 h 704375"/>
                <a:gd name="connsiteX43" fmla="*/ 878910 w 1587798"/>
                <a:gd name="connsiteY43" fmla="*/ 409513 h 704375"/>
                <a:gd name="connsiteX44" fmla="*/ 855364 w 1587798"/>
                <a:gd name="connsiteY44" fmla="*/ 435573 h 704375"/>
                <a:gd name="connsiteX45" fmla="*/ 800728 w 1587798"/>
                <a:gd name="connsiteY45" fmla="*/ 437174 h 704375"/>
                <a:gd name="connsiteX46" fmla="*/ 755008 w 1587798"/>
                <a:gd name="connsiteY46" fmla="*/ 436945 h 704375"/>
                <a:gd name="connsiteX47" fmla="*/ 730777 w 1587798"/>
                <a:gd name="connsiteY47" fmla="*/ 408599 h 704375"/>
                <a:gd name="connsiteX48" fmla="*/ 741521 w 1587798"/>
                <a:gd name="connsiteY48" fmla="*/ 303443 h 704375"/>
                <a:gd name="connsiteX49" fmla="*/ 725748 w 1587798"/>
                <a:gd name="connsiteY49" fmla="*/ 285155 h 704375"/>
                <a:gd name="connsiteX50" fmla="*/ 681399 w 1587798"/>
                <a:gd name="connsiteY50" fmla="*/ 282183 h 704375"/>
                <a:gd name="connsiteX51" fmla="*/ 669741 w 1587798"/>
                <a:gd name="connsiteY51" fmla="*/ 256808 h 70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87798" h="704375">
                  <a:moveTo>
                    <a:pt x="216884" y="701435"/>
                  </a:moveTo>
                  <a:cubicBezTo>
                    <a:pt x="333470" y="702350"/>
                    <a:pt x="450285" y="699835"/>
                    <a:pt x="566871" y="698235"/>
                  </a:cubicBezTo>
                  <a:cubicBezTo>
                    <a:pt x="683228" y="696863"/>
                    <a:pt x="799585" y="697092"/>
                    <a:pt x="915714" y="701892"/>
                  </a:cubicBezTo>
                  <a:cubicBezTo>
                    <a:pt x="1028871" y="706693"/>
                    <a:pt x="1142257" y="703493"/>
                    <a:pt x="1255642" y="700978"/>
                  </a:cubicBezTo>
                  <a:cubicBezTo>
                    <a:pt x="1308906" y="699835"/>
                    <a:pt x="1364227" y="697549"/>
                    <a:pt x="1415662" y="682690"/>
                  </a:cubicBezTo>
                  <a:cubicBezTo>
                    <a:pt x="1472584" y="666231"/>
                    <a:pt x="1525619" y="633770"/>
                    <a:pt x="1561966" y="586678"/>
                  </a:cubicBezTo>
                  <a:cubicBezTo>
                    <a:pt x="1575682" y="568847"/>
                    <a:pt x="1585741" y="552845"/>
                    <a:pt x="1585741" y="529299"/>
                  </a:cubicBezTo>
                  <a:cubicBezTo>
                    <a:pt x="1585741" y="524727"/>
                    <a:pt x="1585284" y="519927"/>
                    <a:pt x="1584369" y="515355"/>
                  </a:cubicBezTo>
                  <a:cubicBezTo>
                    <a:pt x="1585512" y="515355"/>
                    <a:pt x="1586655" y="515583"/>
                    <a:pt x="1587798" y="515583"/>
                  </a:cubicBezTo>
                  <a:cubicBezTo>
                    <a:pt x="1535220" y="512612"/>
                    <a:pt x="1450410" y="515355"/>
                    <a:pt x="1369714" y="520155"/>
                  </a:cubicBezTo>
                  <a:cubicBezTo>
                    <a:pt x="1377486" y="519698"/>
                    <a:pt x="1385259" y="519241"/>
                    <a:pt x="1393260" y="518784"/>
                  </a:cubicBezTo>
                  <a:cubicBezTo>
                    <a:pt x="1391888" y="519470"/>
                    <a:pt x="1390288" y="520384"/>
                    <a:pt x="1388916" y="521070"/>
                  </a:cubicBezTo>
                  <a:cubicBezTo>
                    <a:pt x="1371543" y="527242"/>
                    <a:pt x="1353712" y="531585"/>
                    <a:pt x="1335424" y="534557"/>
                  </a:cubicBezTo>
                  <a:cubicBezTo>
                    <a:pt x="1304106" y="537986"/>
                    <a:pt x="1272559" y="538672"/>
                    <a:pt x="1241012" y="539129"/>
                  </a:cubicBezTo>
                  <a:cubicBezTo>
                    <a:pt x="1230954" y="539358"/>
                    <a:pt x="1220895" y="539586"/>
                    <a:pt x="1210837" y="539815"/>
                  </a:cubicBezTo>
                  <a:cubicBezTo>
                    <a:pt x="1209694" y="537300"/>
                    <a:pt x="1208551" y="535014"/>
                    <a:pt x="1207179" y="532728"/>
                  </a:cubicBezTo>
                  <a:cubicBezTo>
                    <a:pt x="1193920" y="533414"/>
                    <a:pt x="1178604" y="530900"/>
                    <a:pt x="1179061" y="513526"/>
                  </a:cubicBezTo>
                  <a:cubicBezTo>
                    <a:pt x="1185691" y="423458"/>
                    <a:pt x="1188663" y="333389"/>
                    <a:pt x="1186377" y="243321"/>
                  </a:cubicBezTo>
                  <a:cubicBezTo>
                    <a:pt x="1186377" y="203316"/>
                    <a:pt x="1186605" y="163311"/>
                    <a:pt x="1186148" y="123306"/>
                  </a:cubicBezTo>
                  <a:cubicBezTo>
                    <a:pt x="1185919" y="98160"/>
                    <a:pt x="1185005" y="73242"/>
                    <a:pt x="1183176" y="48096"/>
                  </a:cubicBezTo>
                  <a:cubicBezTo>
                    <a:pt x="1182490" y="36895"/>
                    <a:pt x="1179747" y="18836"/>
                    <a:pt x="1165803" y="15864"/>
                  </a:cubicBezTo>
                  <a:cubicBezTo>
                    <a:pt x="1149572" y="12435"/>
                    <a:pt x="967149" y="6263"/>
                    <a:pt x="892397" y="11063"/>
                  </a:cubicBezTo>
                  <a:cubicBezTo>
                    <a:pt x="885082" y="11520"/>
                    <a:pt x="877538" y="10606"/>
                    <a:pt x="870223" y="9234"/>
                  </a:cubicBezTo>
                  <a:cubicBezTo>
                    <a:pt x="807586" y="-3110"/>
                    <a:pt x="744950" y="-3567"/>
                    <a:pt x="682542" y="10835"/>
                  </a:cubicBezTo>
                  <a:cubicBezTo>
                    <a:pt x="671341" y="13349"/>
                    <a:pt x="660368" y="13121"/>
                    <a:pt x="649395" y="11063"/>
                  </a:cubicBezTo>
                  <a:cubicBezTo>
                    <a:pt x="642994" y="9920"/>
                    <a:pt x="636365" y="7634"/>
                    <a:pt x="630193" y="8320"/>
                  </a:cubicBezTo>
                  <a:cubicBezTo>
                    <a:pt x="582187" y="14035"/>
                    <a:pt x="454399" y="12663"/>
                    <a:pt x="438626" y="13349"/>
                  </a:cubicBezTo>
                  <a:cubicBezTo>
                    <a:pt x="420109" y="14035"/>
                    <a:pt x="413023" y="20207"/>
                    <a:pt x="411651" y="38267"/>
                  </a:cubicBezTo>
                  <a:cubicBezTo>
                    <a:pt x="409594" y="63184"/>
                    <a:pt x="418052" y="276468"/>
                    <a:pt x="423310" y="358078"/>
                  </a:cubicBezTo>
                  <a:cubicBezTo>
                    <a:pt x="424224" y="372023"/>
                    <a:pt x="427196" y="385739"/>
                    <a:pt x="428339" y="399455"/>
                  </a:cubicBezTo>
                  <a:cubicBezTo>
                    <a:pt x="430625" y="424601"/>
                    <a:pt x="430396" y="424601"/>
                    <a:pt x="405936" y="424829"/>
                  </a:cubicBezTo>
                  <a:cubicBezTo>
                    <a:pt x="382619" y="425286"/>
                    <a:pt x="359530" y="425515"/>
                    <a:pt x="336213" y="426429"/>
                  </a:cubicBezTo>
                  <a:cubicBezTo>
                    <a:pt x="257346" y="429401"/>
                    <a:pt x="178708" y="432830"/>
                    <a:pt x="99841" y="435573"/>
                  </a:cubicBezTo>
                  <a:cubicBezTo>
                    <a:pt x="73780" y="436488"/>
                    <a:pt x="47720" y="435573"/>
                    <a:pt x="21888" y="434888"/>
                  </a:cubicBezTo>
                  <a:cubicBezTo>
                    <a:pt x="9315" y="434430"/>
                    <a:pt x="2686" y="439688"/>
                    <a:pt x="1086" y="451804"/>
                  </a:cubicBezTo>
                  <a:cubicBezTo>
                    <a:pt x="-2801" y="479465"/>
                    <a:pt x="4515" y="628740"/>
                    <a:pt x="10915" y="699149"/>
                  </a:cubicBezTo>
                  <a:cubicBezTo>
                    <a:pt x="10687" y="696863"/>
                    <a:pt x="10458" y="694349"/>
                    <a:pt x="10230" y="692063"/>
                  </a:cubicBezTo>
                  <a:cubicBezTo>
                    <a:pt x="78810" y="698463"/>
                    <a:pt x="147618" y="700978"/>
                    <a:pt x="216884" y="701435"/>
                  </a:cubicBezTo>
                  <a:close/>
                  <a:moveTo>
                    <a:pt x="669741" y="256808"/>
                  </a:moveTo>
                  <a:cubicBezTo>
                    <a:pt x="685514" y="233948"/>
                    <a:pt x="758209" y="158739"/>
                    <a:pt x="774668" y="137479"/>
                  </a:cubicBezTo>
                  <a:cubicBezTo>
                    <a:pt x="786784" y="121706"/>
                    <a:pt x="800957" y="102503"/>
                    <a:pt x="821760" y="111419"/>
                  </a:cubicBezTo>
                  <a:cubicBezTo>
                    <a:pt x="841191" y="119648"/>
                    <a:pt x="855135" y="134507"/>
                    <a:pt x="857193" y="157139"/>
                  </a:cubicBezTo>
                  <a:cubicBezTo>
                    <a:pt x="859250" y="179313"/>
                    <a:pt x="861536" y="201487"/>
                    <a:pt x="863136" y="223661"/>
                  </a:cubicBezTo>
                  <a:cubicBezTo>
                    <a:pt x="867708" y="285612"/>
                    <a:pt x="871137" y="347791"/>
                    <a:pt x="878910" y="409513"/>
                  </a:cubicBezTo>
                  <a:cubicBezTo>
                    <a:pt x="881653" y="430316"/>
                    <a:pt x="876852" y="433287"/>
                    <a:pt x="855364" y="435573"/>
                  </a:cubicBezTo>
                  <a:cubicBezTo>
                    <a:pt x="838676" y="437402"/>
                    <a:pt x="815587" y="439002"/>
                    <a:pt x="800728" y="437174"/>
                  </a:cubicBezTo>
                  <a:cubicBezTo>
                    <a:pt x="781983" y="437174"/>
                    <a:pt x="771696" y="438317"/>
                    <a:pt x="755008" y="436945"/>
                  </a:cubicBezTo>
                  <a:cubicBezTo>
                    <a:pt x="733977" y="435345"/>
                    <a:pt x="728948" y="429173"/>
                    <a:pt x="730777" y="408599"/>
                  </a:cubicBezTo>
                  <a:cubicBezTo>
                    <a:pt x="733749" y="373394"/>
                    <a:pt x="736949" y="338418"/>
                    <a:pt x="741521" y="303443"/>
                  </a:cubicBezTo>
                  <a:cubicBezTo>
                    <a:pt x="743350" y="289498"/>
                    <a:pt x="739235" y="285155"/>
                    <a:pt x="725748" y="285155"/>
                  </a:cubicBezTo>
                  <a:cubicBezTo>
                    <a:pt x="710889" y="285155"/>
                    <a:pt x="696030" y="284469"/>
                    <a:pt x="681399" y="282183"/>
                  </a:cubicBezTo>
                  <a:cubicBezTo>
                    <a:pt x="665169" y="279897"/>
                    <a:pt x="660368" y="270524"/>
                    <a:pt x="669741" y="256808"/>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17" name="Freeform 587">
              <a:extLst>
                <a:ext uri="{FF2B5EF4-FFF2-40B4-BE49-F238E27FC236}">
                  <a16:creationId xmlns:a16="http://schemas.microsoft.com/office/drawing/2014/main" id="{D8D8085B-0394-4F1B-DBD6-6245AB6826FE}"/>
                </a:ext>
              </a:extLst>
            </p:cNvPr>
            <p:cNvSpPr/>
            <p:nvPr/>
          </p:nvSpPr>
          <p:spPr>
            <a:xfrm>
              <a:off x="5315331" y="2288057"/>
              <a:ext cx="32918" cy="1828"/>
            </a:xfrm>
            <a:custGeom>
              <a:avLst/>
              <a:gdLst>
                <a:gd name="connsiteX0" fmla="*/ 0 w 32918"/>
                <a:gd name="connsiteY0" fmla="*/ 1829 h 1828"/>
                <a:gd name="connsiteX1" fmla="*/ 17374 w 32918"/>
                <a:gd name="connsiteY1" fmla="*/ 914 h 1828"/>
                <a:gd name="connsiteX2" fmla="*/ 32918 w 32918"/>
                <a:gd name="connsiteY2" fmla="*/ 0 h 1828"/>
                <a:gd name="connsiteX3" fmla="*/ 17374 w 32918"/>
                <a:gd name="connsiteY3" fmla="*/ 914 h 1828"/>
                <a:gd name="connsiteX4" fmla="*/ 0 w 32918"/>
                <a:gd name="connsiteY4" fmla="*/ 1829 h 1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 h="1828">
                  <a:moveTo>
                    <a:pt x="0" y="1829"/>
                  </a:moveTo>
                  <a:cubicBezTo>
                    <a:pt x="7087" y="1600"/>
                    <a:pt x="13030" y="1372"/>
                    <a:pt x="17374" y="914"/>
                  </a:cubicBezTo>
                  <a:cubicBezTo>
                    <a:pt x="21946" y="686"/>
                    <a:pt x="26975" y="229"/>
                    <a:pt x="32918" y="0"/>
                  </a:cubicBezTo>
                  <a:cubicBezTo>
                    <a:pt x="27203" y="229"/>
                    <a:pt x="21946" y="457"/>
                    <a:pt x="17374" y="914"/>
                  </a:cubicBezTo>
                  <a:cubicBezTo>
                    <a:pt x="13030" y="1372"/>
                    <a:pt x="7315" y="1600"/>
                    <a:pt x="0" y="1829"/>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8" name="Freeform 588">
              <a:extLst>
                <a:ext uri="{FF2B5EF4-FFF2-40B4-BE49-F238E27FC236}">
                  <a16:creationId xmlns:a16="http://schemas.microsoft.com/office/drawing/2014/main" id="{83C4511F-E8CC-73A1-5B3A-B8494AEF7C3F}"/>
                </a:ext>
              </a:extLst>
            </p:cNvPr>
            <p:cNvSpPr/>
            <p:nvPr/>
          </p:nvSpPr>
          <p:spPr>
            <a:xfrm>
              <a:off x="6100800" y="2010308"/>
              <a:ext cx="228" cy="3657"/>
            </a:xfrm>
            <a:custGeom>
              <a:avLst/>
              <a:gdLst>
                <a:gd name="connsiteX0" fmla="*/ 229 w 228"/>
                <a:gd name="connsiteY0" fmla="*/ 3658 h 3657"/>
                <a:gd name="connsiteX1" fmla="*/ 0 w 228"/>
                <a:gd name="connsiteY1" fmla="*/ 0 h 3657"/>
                <a:gd name="connsiteX2" fmla="*/ 229 w 228"/>
                <a:gd name="connsiteY2" fmla="*/ 3658 h 3657"/>
              </a:gdLst>
              <a:ahLst/>
              <a:cxnLst>
                <a:cxn ang="0">
                  <a:pos x="connsiteX0" y="connsiteY0"/>
                </a:cxn>
                <a:cxn ang="0">
                  <a:pos x="connsiteX1" y="connsiteY1"/>
                </a:cxn>
                <a:cxn ang="0">
                  <a:pos x="connsiteX2" y="connsiteY2"/>
                </a:cxn>
              </a:cxnLst>
              <a:rect l="l" t="t" r="r" b="b"/>
              <a:pathLst>
                <a:path w="228" h="3657">
                  <a:moveTo>
                    <a:pt x="229" y="3658"/>
                  </a:moveTo>
                  <a:cubicBezTo>
                    <a:pt x="229" y="2286"/>
                    <a:pt x="229" y="1143"/>
                    <a:pt x="0" y="0"/>
                  </a:cubicBezTo>
                  <a:cubicBezTo>
                    <a:pt x="229" y="1372"/>
                    <a:pt x="229" y="2515"/>
                    <a:pt x="229" y="3658"/>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9" name="Freeform 589">
              <a:extLst>
                <a:ext uri="{FF2B5EF4-FFF2-40B4-BE49-F238E27FC236}">
                  <a16:creationId xmlns:a16="http://schemas.microsoft.com/office/drawing/2014/main" id="{6353F66E-DB08-6516-67FA-7C5B5CE47BDE}"/>
                </a:ext>
              </a:extLst>
            </p:cNvPr>
            <p:cNvSpPr/>
            <p:nvPr/>
          </p:nvSpPr>
          <p:spPr>
            <a:xfrm>
              <a:off x="6066282" y="1986534"/>
              <a:ext cx="914" cy="228"/>
            </a:xfrm>
            <a:custGeom>
              <a:avLst/>
              <a:gdLst>
                <a:gd name="connsiteX0" fmla="*/ 0 w 914"/>
                <a:gd name="connsiteY0" fmla="*/ 0 h 228"/>
                <a:gd name="connsiteX1" fmla="*/ 914 w 914"/>
                <a:gd name="connsiteY1" fmla="*/ 229 h 228"/>
                <a:gd name="connsiteX2" fmla="*/ 0 w 914"/>
                <a:gd name="connsiteY2" fmla="*/ 0 h 228"/>
              </a:gdLst>
              <a:ahLst/>
              <a:cxnLst>
                <a:cxn ang="0">
                  <a:pos x="connsiteX0" y="connsiteY0"/>
                </a:cxn>
                <a:cxn ang="0">
                  <a:pos x="connsiteX1" y="connsiteY1"/>
                </a:cxn>
                <a:cxn ang="0">
                  <a:pos x="connsiteX2" y="connsiteY2"/>
                </a:cxn>
              </a:cxnLst>
              <a:rect l="l" t="t" r="r" b="b"/>
              <a:pathLst>
                <a:path w="914" h="228">
                  <a:moveTo>
                    <a:pt x="0" y="0"/>
                  </a:moveTo>
                  <a:cubicBezTo>
                    <a:pt x="229" y="0"/>
                    <a:pt x="686" y="0"/>
                    <a:pt x="914" y="229"/>
                  </a:cubicBezTo>
                  <a:cubicBezTo>
                    <a:pt x="686" y="0"/>
                    <a:pt x="457"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0" name="Freeform 590">
              <a:extLst>
                <a:ext uri="{FF2B5EF4-FFF2-40B4-BE49-F238E27FC236}">
                  <a16:creationId xmlns:a16="http://schemas.microsoft.com/office/drawing/2014/main" id="{8BAB5A24-F44D-C45B-E1A3-857D87F8A3FF}"/>
                </a:ext>
              </a:extLst>
            </p:cNvPr>
            <p:cNvSpPr/>
            <p:nvPr/>
          </p:nvSpPr>
          <p:spPr>
            <a:xfrm>
              <a:off x="5844768" y="2283028"/>
              <a:ext cx="56235" cy="228"/>
            </a:xfrm>
            <a:custGeom>
              <a:avLst/>
              <a:gdLst>
                <a:gd name="connsiteX0" fmla="*/ 0 w 56235"/>
                <a:gd name="connsiteY0" fmla="*/ 229 h 228"/>
                <a:gd name="connsiteX1" fmla="*/ 20117 w 56235"/>
                <a:gd name="connsiteY1" fmla="*/ 229 h 228"/>
                <a:gd name="connsiteX2" fmla="*/ 56236 w 56235"/>
                <a:gd name="connsiteY2" fmla="*/ 0 h 228"/>
                <a:gd name="connsiteX3" fmla="*/ 20117 w 56235"/>
                <a:gd name="connsiteY3" fmla="*/ 229 h 228"/>
                <a:gd name="connsiteX4" fmla="*/ 0 w 56235"/>
                <a:gd name="connsiteY4" fmla="*/ 229 h 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35" h="228">
                  <a:moveTo>
                    <a:pt x="0" y="229"/>
                  </a:moveTo>
                  <a:cubicBezTo>
                    <a:pt x="9373" y="229"/>
                    <a:pt x="16231" y="229"/>
                    <a:pt x="20117" y="229"/>
                  </a:cubicBezTo>
                  <a:cubicBezTo>
                    <a:pt x="32233" y="0"/>
                    <a:pt x="44120" y="0"/>
                    <a:pt x="56236" y="0"/>
                  </a:cubicBezTo>
                  <a:cubicBezTo>
                    <a:pt x="44120" y="0"/>
                    <a:pt x="32233" y="229"/>
                    <a:pt x="20117" y="229"/>
                  </a:cubicBezTo>
                  <a:cubicBezTo>
                    <a:pt x="16459" y="229"/>
                    <a:pt x="9373" y="229"/>
                    <a:pt x="0" y="229"/>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1" name="Freeform 591">
              <a:extLst>
                <a:ext uri="{FF2B5EF4-FFF2-40B4-BE49-F238E27FC236}">
                  <a16:creationId xmlns:a16="http://schemas.microsoft.com/office/drawing/2014/main" id="{F5B54726-5E17-2273-D8D8-9546C6879E4B}"/>
                </a:ext>
              </a:extLst>
            </p:cNvPr>
            <p:cNvSpPr/>
            <p:nvPr/>
          </p:nvSpPr>
          <p:spPr>
            <a:xfrm>
              <a:off x="5778246" y="2283485"/>
              <a:ext cx="19888" cy="2286"/>
            </a:xfrm>
            <a:custGeom>
              <a:avLst/>
              <a:gdLst>
                <a:gd name="connsiteX0" fmla="*/ 19888 w 19888"/>
                <a:gd name="connsiteY0" fmla="*/ 0 h 2286"/>
                <a:gd name="connsiteX1" fmla="*/ 0 w 19888"/>
                <a:gd name="connsiteY1" fmla="*/ 0 h 2286"/>
                <a:gd name="connsiteX2" fmla="*/ 19888 w 19888"/>
                <a:gd name="connsiteY2" fmla="*/ 0 h 2286"/>
              </a:gdLst>
              <a:ahLst/>
              <a:cxnLst>
                <a:cxn ang="0">
                  <a:pos x="connsiteX0" y="connsiteY0"/>
                </a:cxn>
                <a:cxn ang="0">
                  <a:pos x="connsiteX1" y="connsiteY1"/>
                </a:cxn>
                <a:cxn ang="0">
                  <a:pos x="connsiteX2" y="connsiteY2"/>
                </a:cxn>
              </a:cxnLst>
              <a:rect l="l" t="t" r="r" b="b"/>
              <a:pathLst>
                <a:path w="19888" h="2286">
                  <a:moveTo>
                    <a:pt x="19888" y="0"/>
                  </a:moveTo>
                  <a:cubicBezTo>
                    <a:pt x="13716" y="0"/>
                    <a:pt x="7087" y="0"/>
                    <a:pt x="0" y="0"/>
                  </a:cubicBezTo>
                  <a:cubicBezTo>
                    <a:pt x="7087" y="0"/>
                    <a:pt x="13716" y="0"/>
                    <a:pt x="19888"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2" name="Freeform 592">
              <a:extLst>
                <a:ext uri="{FF2B5EF4-FFF2-40B4-BE49-F238E27FC236}">
                  <a16:creationId xmlns:a16="http://schemas.microsoft.com/office/drawing/2014/main" id="{F2EA7EFB-BBBB-B70F-88BE-2E34A0022D60}"/>
                </a:ext>
              </a:extLst>
            </p:cNvPr>
            <p:cNvSpPr/>
            <p:nvPr/>
          </p:nvSpPr>
          <p:spPr>
            <a:xfrm>
              <a:off x="5679033" y="1997506"/>
              <a:ext cx="8001" cy="685"/>
            </a:xfrm>
            <a:custGeom>
              <a:avLst/>
              <a:gdLst>
                <a:gd name="connsiteX0" fmla="*/ 0 w 8001"/>
                <a:gd name="connsiteY0" fmla="*/ 686 h 685"/>
                <a:gd name="connsiteX1" fmla="*/ 8001 w 8001"/>
                <a:gd name="connsiteY1" fmla="*/ 0 h 685"/>
                <a:gd name="connsiteX2" fmla="*/ 0 w 8001"/>
                <a:gd name="connsiteY2" fmla="*/ 686 h 685"/>
              </a:gdLst>
              <a:ahLst/>
              <a:cxnLst>
                <a:cxn ang="0">
                  <a:pos x="connsiteX0" y="connsiteY0"/>
                </a:cxn>
                <a:cxn ang="0">
                  <a:pos x="connsiteX1" y="connsiteY1"/>
                </a:cxn>
                <a:cxn ang="0">
                  <a:pos x="connsiteX2" y="connsiteY2"/>
                </a:cxn>
              </a:cxnLst>
              <a:rect l="l" t="t" r="r" b="b"/>
              <a:pathLst>
                <a:path w="8001" h="685">
                  <a:moveTo>
                    <a:pt x="0" y="686"/>
                  </a:moveTo>
                  <a:cubicBezTo>
                    <a:pt x="2743" y="457"/>
                    <a:pt x="5258" y="229"/>
                    <a:pt x="8001" y="0"/>
                  </a:cubicBezTo>
                  <a:cubicBezTo>
                    <a:pt x="5486" y="229"/>
                    <a:pt x="2743"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3" name="Freeform 593">
              <a:extLst>
                <a:ext uri="{FF2B5EF4-FFF2-40B4-BE49-F238E27FC236}">
                  <a16:creationId xmlns:a16="http://schemas.microsoft.com/office/drawing/2014/main" id="{9A8E3C84-E9E7-D90A-304A-CB0C36C7A598}"/>
                </a:ext>
              </a:extLst>
            </p:cNvPr>
            <p:cNvSpPr/>
            <p:nvPr/>
          </p:nvSpPr>
          <p:spPr>
            <a:xfrm>
              <a:off x="4459224" y="2177872"/>
              <a:ext cx="228" cy="2057"/>
            </a:xfrm>
            <a:custGeom>
              <a:avLst/>
              <a:gdLst>
                <a:gd name="connsiteX0" fmla="*/ 229 w 228"/>
                <a:gd name="connsiteY0" fmla="*/ 2057 h 2057"/>
                <a:gd name="connsiteX1" fmla="*/ 0 w 228"/>
                <a:gd name="connsiteY1" fmla="*/ 0 h 2057"/>
                <a:gd name="connsiteX2" fmla="*/ 229 w 228"/>
                <a:gd name="connsiteY2" fmla="*/ 2057 h 2057"/>
              </a:gdLst>
              <a:ahLst/>
              <a:cxnLst>
                <a:cxn ang="0">
                  <a:pos x="connsiteX0" y="connsiteY0"/>
                </a:cxn>
                <a:cxn ang="0">
                  <a:pos x="connsiteX1" y="connsiteY1"/>
                </a:cxn>
                <a:cxn ang="0">
                  <a:pos x="connsiteX2" y="connsiteY2"/>
                </a:cxn>
              </a:cxnLst>
              <a:rect l="l" t="t" r="r" b="b"/>
              <a:pathLst>
                <a:path w="228" h="2057">
                  <a:moveTo>
                    <a:pt x="229" y="2057"/>
                  </a:moveTo>
                  <a:cubicBezTo>
                    <a:pt x="229" y="1372"/>
                    <a:pt x="0" y="686"/>
                    <a:pt x="0" y="0"/>
                  </a:cubicBezTo>
                  <a:cubicBezTo>
                    <a:pt x="0" y="686"/>
                    <a:pt x="0" y="1372"/>
                    <a:pt x="229" y="2057"/>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4" name="Freeform 594">
              <a:extLst>
                <a:ext uri="{FF2B5EF4-FFF2-40B4-BE49-F238E27FC236}">
                  <a16:creationId xmlns:a16="http://schemas.microsoft.com/office/drawing/2014/main" id="{F674D650-0AB4-33BC-19FA-8F759BCF0843}"/>
                </a:ext>
              </a:extLst>
            </p:cNvPr>
            <p:cNvSpPr/>
            <p:nvPr/>
          </p:nvSpPr>
          <p:spPr>
            <a:xfrm>
              <a:off x="4472940" y="2269312"/>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914"/>
                    <a:pt x="457" y="1372"/>
                    <a:pt x="686" y="2057"/>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5" name="Freeform 595">
              <a:extLst>
                <a:ext uri="{FF2B5EF4-FFF2-40B4-BE49-F238E27FC236}">
                  <a16:creationId xmlns:a16="http://schemas.microsoft.com/office/drawing/2014/main" id="{7AF3D344-99AD-0710-D86B-E58D537C8D26}"/>
                </a:ext>
              </a:extLst>
            </p:cNvPr>
            <p:cNvSpPr/>
            <p:nvPr/>
          </p:nvSpPr>
          <p:spPr>
            <a:xfrm>
              <a:off x="5666917" y="1999462"/>
              <a:ext cx="914" cy="101"/>
            </a:xfrm>
            <a:custGeom>
              <a:avLst/>
              <a:gdLst>
                <a:gd name="connsiteX0" fmla="*/ 0 w 914"/>
                <a:gd name="connsiteY0" fmla="*/ 102 h 101"/>
                <a:gd name="connsiteX1" fmla="*/ 914 w 914"/>
                <a:gd name="connsiteY1" fmla="*/ 102 h 101"/>
                <a:gd name="connsiteX2" fmla="*/ 0 w 914"/>
                <a:gd name="connsiteY2" fmla="*/ 102 h 101"/>
              </a:gdLst>
              <a:ahLst/>
              <a:cxnLst>
                <a:cxn ang="0">
                  <a:pos x="connsiteX0" y="connsiteY0"/>
                </a:cxn>
                <a:cxn ang="0">
                  <a:pos x="connsiteX1" y="connsiteY1"/>
                </a:cxn>
                <a:cxn ang="0">
                  <a:pos x="connsiteX2" y="connsiteY2"/>
                </a:cxn>
              </a:cxnLst>
              <a:rect l="l" t="t" r="r" b="b"/>
              <a:pathLst>
                <a:path w="914" h="101">
                  <a:moveTo>
                    <a:pt x="0" y="102"/>
                  </a:moveTo>
                  <a:cubicBezTo>
                    <a:pt x="229" y="102"/>
                    <a:pt x="457" y="102"/>
                    <a:pt x="914" y="102"/>
                  </a:cubicBezTo>
                  <a:cubicBezTo>
                    <a:pt x="457" y="-127"/>
                    <a:pt x="229" y="102"/>
                    <a:pt x="0" y="10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6" name="Freeform 596">
              <a:extLst>
                <a:ext uri="{FF2B5EF4-FFF2-40B4-BE49-F238E27FC236}">
                  <a16:creationId xmlns:a16="http://schemas.microsoft.com/office/drawing/2014/main" id="{DAB0204D-CB93-FB39-9ED2-739234035D0E}"/>
                </a:ext>
              </a:extLst>
            </p:cNvPr>
            <p:cNvSpPr/>
            <p:nvPr/>
          </p:nvSpPr>
          <p:spPr>
            <a:xfrm>
              <a:off x="4477054" y="2278227"/>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7" name="Freeform 597">
              <a:extLst>
                <a:ext uri="{FF2B5EF4-FFF2-40B4-BE49-F238E27FC236}">
                  <a16:creationId xmlns:a16="http://schemas.microsoft.com/office/drawing/2014/main" id="{594C8B28-4BA3-527D-1DD8-A533433181CA}"/>
                </a:ext>
              </a:extLst>
            </p:cNvPr>
            <p:cNvSpPr/>
            <p:nvPr/>
          </p:nvSpPr>
          <p:spPr>
            <a:xfrm>
              <a:off x="4458538" y="2170557"/>
              <a:ext cx="228" cy="3200"/>
            </a:xfrm>
            <a:custGeom>
              <a:avLst/>
              <a:gdLst>
                <a:gd name="connsiteX0" fmla="*/ 229 w 228"/>
                <a:gd name="connsiteY0" fmla="*/ 3200 h 3200"/>
                <a:gd name="connsiteX1" fmla="*/ 0 w 228"/>
                <a:gd name="connsiteY1" fmla="*/ 0 h 3200"/>
                <a:gd name="connsiteX2" fmla="*/ 229 w 228"/>
                <a:gd name="connsiteY2" fmla="*/ 3200 h 3200"/>
              </a:gdLst>
              <a:ahLst/>
              <a:cxnLst>
                <a:cxn ang="0">
                  <a:pos x="connsiteX0" y="connsiteY0"/>
                </a:cxn>
                <a:cxn ang="0">
                  <a:pos x="connsiteX1" y="connsiteY1"/>
                </a:cxn>
                <a:cxn ang="0">
                  <a:pos x="connsiteX2" y="connsiteY2"/>
                </a:cxn>
              </a:cxnLst>
              <a:rect l="l" t="t" r="r" b="b"/>
              <a:pathLst>
                <a:path w="228" h="3200">
                  <a:moveTo>
                    <a:pt x="229" y="3200"/>
                  </a:moveTo>
                  <a:cubicBezTo>
                    <a:pt x="229" y="2286"/>
                    <a:pt x="0" y="1143"/>
                    <a:pt x="0" y="0"/>
                  </a:cubicBezTo>
                  <a:cubicBezTo>
                    <a:pt x="0" y="1143"/>
                    <a:pt x="0" y="2286"/>
                    <a:pt x="229" y="320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8" name="Freeform 598">
              <a:extLst>
                <a:ext uri="{FF2B5EF4-FFF2-40B4-BE49-F238E27FC236}">
                  <a16:creationId xmlns:a16="http://schemas.microsoft.com/office/drawing/2014/main" id="{4A068492-E7EF-57E3-C317-28DC771E2C38}"/>
                </a:ext>
              </a:extLst>
            </p:cNvPr>
            <p:cNvSpPr/>
            <p:nvPr/>
          </p:nvSpPr>
          <p:spPr>
            <a:xfrm>
              <a:off x="4458309" y="2167128"/>
              <a:ext cx="228" cy="3429"/>
            </a:xfrm>
            <a:custGeom>
              <a:avLst/>
              <a:gdLst>
                <a:gd name="connsiteX0" fmla="*/ 229 w 228"/>
                <a:gd name="connsiteY0" fmla="*/ 3429 h 3429"/>
                <a:gd name="connsiteX1" fmla="*/ 0 w 228"/>
                <a:gd name="connsiteY1" fmla="*/ 0 h 3429"/>
                <a:gd name="connsiteX2" fmla="*/ 229 w 228"/>
                <a:gd name="connsiteY2" fmla="*/ 3429 h 3429"/>
              </a:gdLst>
              <a:ahLst/>
              <a:cxnLst>
                <a:cxn ang="0">
                  <a:pos x="connsiteX0" y="connsiteY0"/>
                </a:cxn>
                <a:cxn ang="0">
                  <a:pos x="connsiteX1" y="connsiteY1"/>
                </a:cxn>
                <a:cxn ang="0">
                  <a:pos x="connsiteX2" y="connsiteY2"/>
                </a:cxn>
              </a:cxnLst>
              <a:rect l="l" t="t" r="r" b="b"/>
              <a:pathLst>
                <a:path w="228" h="3429">
                  <a:moveTo>
                    <a:pt x="229" y="3429"/>
                  </a:moveTo>
                  <a:cubicBezTo>
                    <a:pt x="229" y="2286"/>
                    <a:pt x="0" y="1143"/>
                    <a:pt x="0" y="0"/>
                  </a:cubicBezTo>
                  <a:cubicBezTo>
                    <a:pt x="0" y="1372"/>
                    <a:pt x="0" y="2286"/>
                    <a:pt x="229" y="3429"/>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9" name="Freeform 599">
              <a:extLst>
                <a:ext uri="{FF2B5EF4-FFF2-40B4-BE49-F238E27FC236}">
                  <a16:creationId xmlns:a16="http://schemas.microsoft.com/office/drawing/2014/main" id="{863B002E-EE71-8E22-C259-3732DE7BE425}"/>
                </a:ext>
              </a:extLst>
            </p:cNvPr>
            <p:cNvSpPr/>
            <p:nvPr/>
          </p:nvSpPr>
          <p:spPr>
            <a:xfrm>
              <a:off x="4458766" y="2174443"/>
              <a:ext cx="228" cy="2514"/>
            </a:xfrm>
            <a:custGeom>
              <a:avLst/>
              <a:gdLst>
                <a:gd name="connsiteX0" fmla="*/ 229 w 228"/>
                <a:gd name="connsiteY0" fmla="*/ 2515 h 2514"/>
                <a:gd name="connsiteX1" fmla="*/ 0 w 228"/>
                <a:gd name="connsiteY1" fmla="*/ 0 h 2514"/>
                <a:gd name="connsiteX2" fmla="*/ 229 w 228"/>
                <a:gd name="connsiteY2" fmla="*/ 2515 h 2514"/>
              </a:gdLst>
              <a:ahLst/>
              <a:cxnLst>
                <a:cxn ang="0">
                  <a:pos x="connsiteX0" y="connsiteY0"/>
                </a:cxn>
                <a:cxn ang="0">
                  <a:pos x="connsiteX1" y="connsiteY1"/>
                </a:cxn>
                <a:cxn ang="0">
                  <a:pos x="connsiteX2" y="connsiteY2"/>
                </a:cxn>
              </a:cxnLst>
              <a:rect l="l" t="t" r="r" b="b"/>
              <a:pathLst>
                <a:path w="228" h="2514">
                  <a:moveTo>
                    <a:pt x="229" y="2515"/>
                  </a:moveTo>
                  <a:cubicBezTo>
                    <a:pt x="229" y="1600"/>
                    <a:pt x="0" y="914"/>
                    <a:pt x="0" y="0"/>
                  </a:cubicBezTo>
                  <a:cubicBezTo>
                    <a:pt x="229" y="914"/>
                    <a:pt x="229" y="1600"/>
                    <a:pt x="229" y="2515"/>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0" name="Freeform 600">
              <a:extLst>
                <a:ext uri="{FF2B5EF4-FFF2-40B4-BE49-F238E27FC236}">
                  <a16:creationId xmlns:a16="http://schemas.microsoft.com/office/drawing/2014/main" id="{B46C265A-5056-A1B3-750B-7C037279EF78}"/>
                </a:ext>
              </a:extLst>
            </p:cNvPr>
            <p:cNvSpPr/>
            <p:nvPr/>
          </p:nvSpPr>
          <p:spPr>
            <a:xfrm>
              <a:off x="4704054" y="2291943"/>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2057" y="0"/>
                    <a:pt x="3658" y="0"/>
                    <a:pt x="548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1" name="Freeform 601">
              <a:extLst>
                <a:ext uri="{FF2B5EF4-FFF2-40B4-BE49-F238E27FC236}">
                  <a16:creationId xmlns:a16="http://schemas.microsoft.com/office/drawing/2014/main" id="{CB94715F-B50A-AB8D-C7C0-5350576093A6}"/>
                </a:ext>
              </a:extLst>
            </p:cNvPr>
            <p:cNvSpPr/>
            <p:nvPr/>
          </p:nvSpPr>
          <p:spPr>
            <a:xfrm>
              <a:off x="4732070" y="2292172"/>
              <a:ext cx="101" cy="0"/>
            </a:xfrm>
            <a:custGeom>
              <a:avLst/>
              <a:gdLst>
                <a:gd name="connsiteX0" fmla="*/ 102 w 101"/>
                <a:gd name="connsiteY0" fmla="*/ 0 h 0"/>
                <a:gd name="connsiteX1" fmla="*/ 102 w 101"/>
                <a:gd name="connsiteY1" fmla="*/ 0 h 0"/>
                <a:gd name="connsiteX2" fmla="*/ 102 w 101"/>
                <a:gd name="connsiteY2" fmla="*/ 0 h 0"/>
              </a:gdLst>
              <a:ahLst/>
              <a:cxnLst>
                <a:cxn ang="0">
                  <a:pos x="connsiteX0" y="connsiteY0"/>
                </a:cxn>
                <a:cxn ang="0">
                  <a:pos x="connsiteX1" y="connsiteY1"/>
                </a:cxn>
                <a:cxn ang="0">
                  <a:pos x="connsiteX2" y="connsiteY2"/>
                </a:cxn>
              </a:cxnLst>
              <a:rect l="l" t="t" r="r" b="b"/>
              <a:pathLst>
                <a:path w="101">
                  <a:moveTo>
                    <a:pt x="102" y="0"/>
                  </a:moveTo>
                  <a:cubicBezTo>
                    <a:pt x="102" y="0"/>
                    <a:pt x="-127" y="0"/>
                    <a:pt x="102" y="0"/>
                  </a:cubicBezTo>
                  <a:cubicBezTo>
                    <a:pt x="-127" y="0"/>
                    <a:pt x="102" y="0"/>
                    <a:pt x="102"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2" name="Freeform 602">
              <a:extLst>
                <a:ext uri="{FF2B5EF4-FFF2-40B4-BE49-F238E27FC236}">
                  <a16:creationId xmlns:a16="http://schemas.microsoft.com/office/drawing/2014/main" id="{7CB02AF5-7F7A-D95C-44A7-8B9C1C582B45}"/>
                </a:ext>
              </a:extLst>
            </p:cNvPr>
            <p:cNvSpPr/>
            <p:nvPr/>
          </p:nvSpPr>
          <p:spPr>
            <a:xfrm>
              <a:off x="4679137" y="2291543"/>
              <a:ext cx="4800" cy="171"/>
            </a:xfrm>
            <a:custGeom>
              <a:avLst/>
              <a:gdLst>
                <a:gd name="connsiteX0" fmla="*/ 4801 w 4800"/>
                <a:gd name="connsiteY0" fmla="*/ 171 h 171"/>
                <a:gd name="connsiteX1" fmla="*/ 0 w 4800"/>
                <a:gd name="connsiteY1" fmla="*/ 171 h 171"/>
                <a:gd name="connsiteX2" fmla="*/ 4801 w 4800"/>
                <a:gd name="connsiteY2" fmla="*/ 171 h 171"/>
              </a:gdLst>
              <a:ahLst/>
              <a:cxnLst>
                <a:cxn ang="0">
                  <a:pos x="connsiteX0" y="connsiteY0"/>
                </a:cxn>
                <a:cxn ang="0">
                  <a:pos x="connsiteX1" y="connsiteY1"/>
                </a:cxn>
                <a:cxn ang="0">
                  <a:pos x="connsiteX2" y="connsiteY2"/>
                </a:cxn>
              </a:cxnLst>
              <a:rect l="l" t="t" r="r" b="b"/>
              <a:pathLst>
                <a:path w="4800" h="171">
                  <a:moveTo>
                    <a:pt x="4801" y="171"/>
                  </a:moveTo>
                  <a:cubicBezTo>
                    <a:pt x="3200" y="171"/>
                    <a:pt x="1600" y="171"/>
                    <a:pt x="0" y="171"/>
                  </a:cubicBezTo>
                  <a:cubicBezTo>
                    <a:pt x="1600" y="-57"/>
                    <a:pt x="3200" y="-57"/>
                    <a:pt x="4801" y="171"/>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3" name="Freeform 603">
              <a:extLst>
                <a:ext uri="{FF2B5EF4-FFF2-40B4-BE49-F238E27FC236}">
                  <a16:creationId xmlns:a16="http://schemas.microsoft.com/office/drawing/2014/main" id="{72BD1FF8-A507-7A93-AD52-3BEE057EB6AC}"/>
                </a:ext>
              </a:extLst>
            </p:cNvPr>
            <p:cNvSpPr/>
            <p:nvPr/>
          </p:nvSpPr>
          <p:spPr>
            <a:xfrm>
              <a:off x="4481855" y="2281656"/>
              <a:ext cx="2514" cy="685"/>
            </a:xfrm>
            <a:custGeom>
              <a:avLst/>
              <a:gdLst>
                <a:gd name="connsiteX0" fmla="*/ 2515 w 2514"/>
                <a:gd name="connsiteY0" fmla="*/ 686 h 685"/>
                <a:gd name="connsiteX1" fmla="*/ 0 w 2514"/>
                <a:gd name="connsiteY1" fmla="*/ 0 h 685"/>
                <a:gd name="connsiteX2" fmla="*/ 2515 w 2514"/>
                <a:gd name="connsiteY2" fmla="*/ 686 h 685"/>
              </a:gdLst>
              <a:ahLst/>
              <a:cxnLst>
                <a:cxn ang="0">
                  <a:pos x="connsiteX0" y="connsiteY0"/>
                </a:cxn>
                <a:cxn ang="0">
                  <a:pos x="connsiteX1" y="connsiteY1"/>
                </a:cxn>
                <a:cxn ang="0">
                  <a:pos x="connsiteX2" y="connsiteY2"/>
                </a:cxn>
              </a:cxnLst>
              <a:rect l="l" t="t" r="r" b="b"/>
              <a:pathLst>
                <a:path w="2514" h="685">
                  <a:moveTo>
                    <a:pt x="2515" y="686"/>
                  </a:moveTo>
                  <a:cubicBezTo>
                    <a:pt x="1600" y="457"/>
                    <a:pt x="914" y="229"/>
                    <a:pt x="0" y="0"/>
                  </a:cubicBezTo>
                  <a:cubicBezTo>
                    <a:pt x="914" y="229"/>
                    <a:pt x="1600" y="457"/>
                    <a:pt x="2515"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4" name="Freeform 604">
              <a:extLst>
                <a:ext uri="{FF2B5EF4-FFF2-40B4-BE49-F238E27FC236}">
                  <a16:creationId xmlns:a16="http://schemas.microsoft.com/office/drawing/2014/main" id="{E67E1D1F-5C61-E599-61FD-1AF613A5CD48}"/>
                </a:ext>
              </a:extLst>
            </p:cNvPr>
            <p:cNvSpPr/>
            <p:nvPr/>
          </p:nvSpPr>
          <p:spPr>
            <a:xfrm>
              <a:off x="4479112" y="2280056"/>
              <a:ext cx="2971" cy="1600"/>
            </a:xfrm>
            <a:custGeom>
              <a:avLst/>
              <a:gdLst>
                <a:gd name="connsiteX0" fmla="*/ 2972 w 2971"/>
                <a:gd name="connsiteY0" fmla="*/ 1600 h 1600"/>
                <a:gd name="connsiteX1" fmla="*/ 0 w 2971"/>
                <a:gd name="connsiteY1" fmla="*/ 0 h 1600"/>
                <a:gd name="connsiteX2" fmla="*/ 2972 w 2971"/>
                <a:gd name="connsiteY2" fmla="*/ 1600 h 1600"/>
              </a:gdLst>
              <a:ahLst/>
              <a:cxnLst>
                <a:cxn ang="0">
                  <a:pos x="connsiteX0" y="connsiteY0"/>
                </a:cxn>
                <a:cxn ang="0">
                  <a:pos x="connsiteX1" y="connsiteY1"/>
                </a:cxn>
                <a:cxn ang="0">
                  <a:pos x="connsiteX2" y="connsiteY2"/>
                </a:cxn>
              </a:cxnLst>
              <a:rect l="l" t="t" r="r" b="b"/>
              <a:pathLst>
                <a:path w="2971" h="1600">
                  <a:moveTo>
                    <a:pt x="2972" y="1600"/>
                  </a:moveTo>
                  <a:cubicBezTo>
                    <a:pt x="1829" y="1143"/>
                    <a:pt x="914" y="686"/>
                    <a:pt x="0" y="0"/>
                  </a:cubicBezTo>
                  <a:cubicBezTo>
                    <a:pt x="686" y="686"/>
                    <a:pt x="1829" y="1143"/>
                    <a:pt x="2972" y="160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5" name="Freeform 605">
              <a:extLst>
                <a:ext uri="{FF2B5EF4-FFF2-40B4-BE49-F238E27FC236}">
                  <a16:creationId xmlns:a16="http://schemas.microsoft.com/office/drawing/2014/main" id="{ADC18ECB-510D-B610-C87B-99CC91FEABC6}"/>
                </a:ext>
              </a:extLst>
            </p:cNvPr>
            <p:cNvSpPr/>
            <p:nvPr/>
          </p:nvSpPr>
          <p:spPr>
            <a:xfrm>
              <a:off x="4649419" y="2290927"/>
              <a:ext cx="4114" cy="101"/>
            </a:xfrm>
            <a:custGeom>
              <a:avLst/>
              <a:gdLst>
                <a:gd name="connsiteX0" fmla="*/ 4115 w 4114"/>
                <a:gd name="connsiteY0" fmla="*/ 102 h 101"/>
                <a:gd name="connsiteX1" fmla="*/ 0 w 4114"/>
                <a:gd name="connsiteY1" fmla="*/ 102 h 101"/>
                <a:gd name="connsiteX2" fmla="*/ 4115 w 4114"/>
                <a:gd name="connsiteY2" fmla="*/ 102 h 101"/>
              </a:gdLst>
              <a:ahLst/>
              <a:cxnLst>
                <a:cxn ang="0">
                  <a:pos x="connsiteX0" y="connsiteY0"/>
                </a:cxn>
                <a:cxn ang="0">
                  <a:pos x="connsiteX1" y="connsiteY1"/>
                </a:cxn>
                <a:cxn ang="0">
                  <a:pos x="connsiteX2" y="connsiteY2"/>
                </a:cxn>
              </a:cxnLst>
              <a:rect l="l" t="t" r="r" b="b"/>
              <a:pathLst>
                <a:path w="4114" h="101">
                  <a:moveTo>
                    <a:pt x="4115" y="102"/>
                  </a:moveTo>
                  <a:cubicBezTo>
                    <a:pt x="2743" y="102"/>
                    <a:pt x="1372" y="102"/>
                    <a:pt x="0" y="102"/>
                  </a:cubicBezTo>
                  <a:cubicBezTo>
                    <a:pt x="1372" y="-127"/>
                    <a:pt x="2743" y="102"/>
                    <a:pt x="4115" y="10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6" name="Freeform 606">
              <a:extLst>
                <a:ext uri="{FF2B5EF4-FFF2-40B4-BE49-F238E27FC236}">
                  <a16:creationId xmlns:a16="http://schemas.microsoft.com/office/drawing/2014/main" id="{FA3B215D-E1A9-5F0C-900C-4E4D1EB59050}"/>
                </a:ext>
              </a:extLst>
            </p:cNvPr>
            <p:cNvSpPr/>
            <p:nvPr/>
          </p:nvSpPr>
          <p:spPr>
            <a:xfrm>
              <a:off x="4665649" y="2291257"/>
              <a:ext cx="8915" cy="228"/>
            </a:xfrm>
            <a:custGeom>
              <a:avLst/>
              <a:gdLst>
                <a:gd name="connsiteX0" fmla="*/ 8915 w 8915"/>
                <a:gd name="connsiteY0" fmla="*/ 229 h 228"/>
                <a:gd name="connsiteX1" fmla="*/ 0 w 8915"/>
                <a:gd name="connsiteY1" fmla="*/ 0 h 228"/>
                <a:gd name="connsiteX2" fmla="*/ 8915 w 8915"/>
                <a:gd name="connsiteY2" fmla="*/ 229 h 228"/>
              </a:gdLst>
              <a:ahLst/>
              <a:cxnLst>
                <a:cxn ang="0">
                  <a:pos x="connsiteX0" y="connsiteY0"/>
                </a:cxn>
                <a:cxn ang="0">
                  <a:pos x="connsiteX1" y="connsiteY1"/>
                </a:cxn>
                <a:cxn ang="0">
                  <a:pos x="connsiteX2" y="connsiteY2"/>
                </a:cxn>
              </a:cxnLst>
              <a:rect l="l" t="t" r="r" b="b"/>
              <a:pathLst>
                <a:path w="8915" h="228">
                  <a:moveTo>
                    <a:pt x="8915" y="229"/>
                  </a:moveTo>
                  <a:cubicBezTo>
                    <a:pt x="5944" y="229"/>
                    <a:pt x="2972" y="0"/>
                    <a:pt x="0" y="0"/>
                  </a:cubicBezTo>
                  <a:cubicBezTo>
                    <a:pt x="2972" y="0"/>
                    <a:pt x="5944" y="229"/>
                    <a:pt x="8915" y="229"/>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7" name="Freeform 607">
              <a:extLst>
                <a:ext uri="{FF2B5EF4-FFF2-40B4-BE49-F238E27FC236}">
                  <a16:creationId xmlns:a16="http://schemas.microsoft.com/office/drawing/2014/main" id="{15DEDF56-E24D-7BD1-51A5-FC186D4E8402}"/>
                </a:ext>
              </a:extLst>
            </p:cNvPr>
            <p:cNvSpPr/>
            <p:nvPr/>
          </p:nvSpPr>
          <p:spPr>
            <a:xfrm>
              <a:off x="5687720" y="1996821"/>
              <a:ext cx="8001" cy="685"/>
            </a:xfrm>
            <a:custGeom>
              <a:avLst/>
              <a:gdLst>
                <a:gd name="connsiteX0" fmla="*/ 0 w 8001"/>
                <a:gd name="connsiteY0" fmla="*/ 686 h 685"/>
                <a:gd name="connsiteX1" fmla="*/ 8001 w 8001"/>
                <a:gd name="connsiteY1" fmla="*/ 0 h 685"/>
                <a:gd name="connsiteX2" fmla="*/ 0 w 8001"/>
                <a:gd name="connsiteY2" fmla="*/ 686 h 685"/>
              </a:gdLst>
              <a:ahLst/>
              <a:cxnLst>
                <a:cxn ang="0">
                  <a:pos x="connsiteX0" y="connsiteY0"/>
                </a:cxn>
                <a:cxn ang="0">
                  <a:pos x="connsiteX1" y="connsiteY1"/>
                </a:cxn>
                <a:cxn ang="0">
                  <a:pos x="connsiteX2" y="connsiteY2"/>
                </a:cxn>
              </a:cxnLst>
              <a:rect l="l" t="t" r="r" b="b"/>
              <a:pathLst>
                <a:path w="8001" h="685">
                  <a:moveTo>
                    <a:pt x="0" y="686"/>
                  </a:moveTo>
                  <a:cubicBezTo>
                    <a:pt x="2515" y="457"/>
                    <a:pt x="5258" y="229"/>
                    <a:pt x="8001" y="0"/>
                  </a:cubicBezTo>
                  <a:cubicBezTo>
                    <a:pt x="5258" y="229"/>
                    <a:pt x="2743"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8" name="Freeform 608">
              <a:extLst>
                <a:ext uri="{FF2B5EF4-FFF2-40B4-BE49-F238E27FC236}">
                  <a16:creationId xmlns:a16="http://schemas.microsoft.com/office/drawing/2014/main" id="{AD4F8AB3-76A8-D3F7-42DE-7277B37C7914}"/>
                </a:ext>
              </a:extLst>
            </p:cNvPr>
            <p:cNvSpPr/>
            <p:nvPr/>
          </p:nvSpPr>
          <p:spPr>
            <a:xfrm>
              <a:off x="6045936" y="1984248"/>
              <a:ext cx="2514" cy="228"/>
            </a:xfrm>
            <a:custGeom>
              <a:avLst/>
              <a:gdLst>
                <a:gd name="connsiteX0" fmla="*/ 0 w 2514"/>
                <a:gd name="connsiteY0" fmla="*/ 0 h 228"/>
                <a:gd name="connsiteX1" fmla="*/ 2515 w 2514"/>
                <a:gd name="connsiteY1" fmla="*/ 229 h 228"/>
                <a:gd name="connsiteX2" fmla="*/ 0 w 2514"/>
                <a:gd name="connsiteY2" fmla="*/ 0 h 228"/>
              </a:gdLst>
              <a:ahLst/>
              <a:cxnLst>
                <a:cxn ang="0">
                  <a:pos x="connsiteX0" y="connsiteY0"/>
                </a:cxn>
                <a:cxn ang="0">
                  <a:pos x="connsiteX1" y="connsiteY1"/>
                </a:cxn>
                <a:cxn ang="0">
                  <a:pos x="connsiteX2" y="connsiteY2"/>
                </a:cxn>
              </a:cxnLst>
              <a:rect l="l" t="t" r="r" b="b"/>
              <a:pathLst>
                <a:path w="2514" h="228">
                  <a:moveTo>
                    <a:pt x="0" y="0"/>
                  </a:moveTo>
                  <a:cubicBezTo>
                    <a:pt x="914" y="0"/>
                    <a:pt x="1829" y="229"/>
                    <a:pt x="2515" y="229"/>
                  </a:cubicBezTo>
                  <a:cubicBezTo>
                    <a:pt x="1600" y="0"/>
                    <a:pt x="914"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9" name="Freeform 609">
              <a:extLst>
                <a:ext uri="{FF2B5EF4-FFF2-40B4-BE49-F238E27FC236}">
                  <a16:creationId xmlns:a16="http://schemas.microsoft.com/office/drawing/2014/main" id="{450D5DE1-EF45-8C66-EA05-4E726EF92C07}"/>
                </a:ext>
              </a:extLst>
            </p:cNvPr>
            <p:cNvSpPr/>
            <p:nvPr/>
          </p:nvSpPr>
          <p:spPr>
            <a:xfrm>
              <a:off x="5793790" y="1988134"/>
              <a:ext cx="23088" cy="1371"/>
            </a:xfrm>
            <a:custGeom>
              <a:avLst/>
              <a:gdLst>
                <a:gd name="connsiteX0" fmla="*/ 0 w 23088"/>
                <a:gd name="connsiteY0" fmla="*/ 1372 h 1371"/>
                <a:gd name="connsiteX1" fmla="*/ 23089 w 23088"/>
                <a:gd name="connsiteY1" fmla="*/ 0 h 1371"/>
                <a:gd name="connsiteX2" fmla="*/ 0 w 23088"/>
                <a:gd name="connsiteY2" fmla="*/ 1372 h 1371"/>
              </a:gdLst>
              <a:ahLst/>
              <a:cxnLst>
                <a:cxn ang="0">
                  <a:pos x="connsiteX0" y="connsiteY0"/>
                </a:cxn>
                <a:cxn ang="0">
                  <a:pos x="connsiteX1" y="connsiteY1"/>
                </a:cxn>
                <a:cxn ang="0">
                  <a:pos x="connsiteX2" y="connsiteY2"/>
                </a:cxn>
              </a:cxnLst>
              <a:rect l="l" t="t" r="r" b="b"/>
              <a:pathLst>
                <a:path w="23088" h="1371">
                  <a:moveTo>
                    <a:pt x="0" y="1372"/>
                  </a:moveTo>
                  <a:cubicBezTo>
                    <a:pt x="7544" y="914"/>
                    <a:pt x="15316" y="457"/>
                    <a:pt x="23089" y="0"/>
                  </a:cubicBezTo>
                  <a:cubicBezTo>
                    <a:pt x="15316" y="229"/>
                    <a:pt x="7772" y="686"/>
                    <a:pt x="0" y="137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0" name="Freeform 610">
              <a:extLst>
                <a:ext uri="{FF2B5EF4-FFF2-40B4-BE49-F238E27FC236}">
                  <a16:creationId xmlns:a16="http://schemas.microsoft.com/office/drawing/2014/main" id="{3E22C681-E7EB-9FC0-507B-1C8B837A951A}"/>
                </a:ext>
              </a:extLst>
            </p:cNvPr>
            <p:cNvSpPr/>
            <p:nvPr/>
          </p:nvSpPr>
          <p:spPr>
            <a:xfrm>
              <a:off x="6049365" y="1984476"/>
              <a:ext cx="4114" cy="457"/>
            </a:xfrm>
            <a:custGeom>
              <a:avLst/>
              <a:gdLst>
                <a:gd name="connsiteX0" fmla="*/ 0 w 4114"/>
                <a:gd name="connsiteY0" fmla="*/ 0 h 457"/>
                <a:gd name="connsiteX1" fmla="*/ 4115 w 4114"/>
                <a:gd name="connsiteY1" fmla="*/ 457 h 457"/>
                <a:gd name="connsiteX2" fmla="*/ 0 w 4114"/>
                <a:gd name="connsiteY2" fmla="*/ 0 h 457"/>
              </a:gdLst>
              <a:ahLst/>
              <a:cxnLst>
                <a:cxn ang="0">
                  <a:pos x="connsiteX0" y="connsiteY0"/>
                </a:cxn>
                <a:cxn ang="0">
                  <a:pos x="connsiteX1" y="connsiteY1"/>
                </a:cxn>
                <a:cxn ang="0">
                  <a:pos x="connsiteX2" y="connsiteY2"/>
                </a:cxn>
              </a:cxnLst>
              <a:rect l="l" t="t" r="r" b="b"/>
              <a:pathLst>
                <a:path w="4114" h="457">
                  <a:moveTo>
                    <a:pt x="0" y="0"/>
                  </a:moveTo>
                  <a:cubicBezTo>
                    <a:pt x="1372" y="229"/>
                    <a:pt x="2743" y="229"/>
                    <a:pt x="4115" y="457"/>
                  </a:cubicBezTo>
                  <a:cubicBezTo>
                    <a:pt x="2743" y="229"/>
                    <a:pt x="1372" y="229"/>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1" name="Freeform 611">
              <a:extLst>
                <a:ext uri="{FF2B5EF4-FFF2-40B4-BE49-F238E27FC236}">
                  <a16:creationId xmlns:a16="http://schemas.microsoft.com/office/drawing/2014/main" id="{6BAAB5B6-9325-9C38-6CA9-0F9B96F8B136}"/>
                </a:ext>
              </a:extLst>
            </p:cNvPr>
            <p:cNvSpPr/>
            <p:nvPr/>
          </p:nvSpPr>
          <p:spPr>
            <a:xfrm>
              <a:off x="6035649" y="1983562"/>
              <a:ext cx="9144" cy="685"/>
            </a:xfrm>
            <a:custGeom>
              <a:avLst/>
              <a:gdLst>
                <a:gd name="connsiteX0" fmla="*/ 0 w 9144"/>
                <a:gd name="connsiteY0" fmla="*/ 0 h 685"/>
                <a:gd name="connsiteX1" fmla="*/ 9144 w 9144"/>
                <a:gd name="connsiteY1" fmla="*/ 686 h 685"/>
                <a:gd name="connsiteX2" fmla="*/ 0 w 9144"/>
                <a:gd name="connsiteY2" fmla="*/ 0 h 685"/>
              </a:gdLst>
              <a:ahLst/>
              <a:cxnLst>
                <a:cxn ang="0">
                  <a:pos x="connsiteX0" y="connsiteY0"/>
                </a:cxn>
                <a:cxn ang="0">
                  <a:pos x="connsiteX1" y="connsiteY1"/>
                </a:cxn>
                <a:cxn ang="0">
                  <a:pos x="connsiteX2" y="connsiteY2"/>
                </a:cxn>
              </a:cxnLst>
              <a:rect l="l" t="t" r="r" b="b"/>
              <a:pathLst>
                <a:path w="9144" h="685">
                  <a:moveTo>
                    <a:pt x="0" y="0"/>
                  </a:moveTo>
                  <a:cubicBezTo>
                    <a:pt x="3200" y="229"/>
                    <a:pt x="6172" y="457"/>
                    <a:pt x="9144" y="686"/>
                  </a:cubicBezTo>
                  <a:cubicBezTo>
                    <a:pt x="6172" y="229"/>
                    <a:pt x="3200" y="229"/>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2" name="Freeform 612">
              <a:extLst>
                <a:ext uri="{FF2B5EF4-FFF2-40B4-BE49-F238E27FC236}">
                  <a16:creationId xmlns:a16="http://schemas.microsoft.com/office/drawing/2014/main" id="{E9B80868-8BEC-69B9-5D43-E8B6BED5B417}"/>
                </a:ext>
              </a:extLst>
            </p:cNvPr>
            <p:cNvSpPr/>
            <p:nvPr/>
          </p:nvSpPr>
          <p:spPr>
            <a:xfrm>
              <a:off x="6063081" y="1986076"/>
              <a:ext cx="1143" cy="228"/>
            </a:xfrm>
            <a:custGeom>
              <a:avLst/>
              <a:gdLst>
                <a:gd name="connsiteX0" fmla="*/ 0 w 1143"/>
                <a:gd name="connsiteY0" fmla="*/ 0 h 228"/>
                <a:gd name="connsiteX1" fmla="*/ 1143 w 1143"/>
                <a:gd name="connsiteY1" fmla="*/ 229 h 228"/>
                <a:gd name="connsiteX2" fmla="*/ 0 w 1143"/>
                <a:gd name="connsiteY2" fmla="*/ 0 h 228"/>
              </a:gdLst>
              <a:ahLst/>
              <a:cxnLst>
                <a:cxn ang="0">
                  <a:pos x="connsiteX0" y="connsiteY0"/>
                </a:cxn>
                <a:cxn ang="0">
                  <a:pos x="connsiteX1" y="connsiteY1"/>
                </a:cxn>
                <a:cxn ang="0">
                  <a:pos x="connsiteX2" y="connsiteY2"/>
                </a:cxn>
              </a:cxnLst>
              <a:rect l="l" t="t" r="r" b="b"/>
              <a:pathLst>
                <a:path w="1143" h="228">
                  <a:moveTo>
                    <a:pt x="0" y="0"/>
                  </a:moveTo>
                  <a:cubicBezTo>
                    <a:pt x="457" y="0"/>
                    <a:pt x="914" y="229"/>
                    <a:pt x="1143" y="229"/>
                  </a:cubicBezTo>
                  <a:cubicBezTo>
                    <a:pt x="914" y="0"/>
                    <a:pt x="457"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3" name="Freeform 613">
              <a:extLst>
                <a:ext uri="{FF2B5EF4-FFF2-40B4-BE49-F238E27FC236}">
                  <a16:creationId xmlns:a16="http://schemas.microsoft.com/office/drawing/2014/main" id="{36AA109A-970B-5B09-2671-9B3DD4773316}"/>
                </a:ext>
              </a:extLst>
            </p:cNvPr>
            <p:cNvSpPr/>
            <p:nvPr/>
          </p:nvSpPr>
          <p:spPr>
            <a:xfrm>
              <a:off x="6055080" y="1984933"/>
              <a:ext cx="1828" cy="228"/>
            </a:xfrm>
            <a:custGeom>
              <a:avLst/>
              <a:gdLst>
                <a:gd name="connsiteX0" fmla="*/ 0 w 1828"/>
                <a:gd name="connsiteY0" fmla="*/ 0 h 228"/>
                <a:gd name="connsiteX1" fmla="*/ 1829 w 1828"/>
                <a:gd name="connsiteY1" fmla="*/ 229 h 228"/>
                <a:gd name="connsiteX2" fmla="*/ 0 w 1828"/>
                <a:gd name="connsiteY2" fmla="*/ 0 h 228"/>
              </a:gdLst>
              <a:ahLst/>
              <a:cxnLst>
                <a:cxn ang="0">
                  <a:pos x="connsiteX0" y="connsiteY0"/>
                </a:cxn>
                <a:cxn ang="0">
                  <a:pos x="connsiteX1" y="connsiteY1"/>
                </a:cxn>
                <a:cxn ang="0">
                  <a:pos x="connsiteX2" y="connsiteY2"/>
                </a:cxn>
              </a:cxnLst>
              <a:rect l="l" t="t" r="r" b="b"/>
              <a:pathLst>
                <a:path w="1828" h="228">
                  <a:moveTo>
                    <a:pt x="0" y="0"/>
                  </a:moveTo>
                  <a:cubicBezTo>
                    <a:pt x="686" y="0"/>
                    <a:pt x="1143" y="229"/>
                    <a:pt x="1829" y="229"/>
                  </a:cubicBezTo>
                  <a:cubicBezTo>
                    <a:pt x="1143" y="229"/>
                    <a:pt x="686" y="229"/>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4" name="Freeform 614">
              <a:extLst>
                <a:ext uri="{FF2B5EF4-FFF2-40B4-BE49-F238E27FC236}">
                  <a16:creationId xmlns:a16="http://schemas.microsoft.com/office/drawing/2014/main" id="{05DF278A-03EF-9683-BE96-22E12B3586E9}"/>
                </a:ext>
              </a:extLst>
            </p:cNvPr>
            <p:cNvSpPr/>
            <p:nvPr/>
          </p:nvSpPr>
          <p:spPr>
            <a:xfrm>
              <a:off x="6058738" y="1985391"/>
              <a:ext cx="1828" cy="228"/>
            </a:xfrm>
            <a:custGeom>
              <a:avLst/>
              <a:gdLst>
                <a:gd name="connsiteX0" fmla="*/ 0 w 1828"/>
                <a:gd name="connsiteY0" fmla="*/ 0 h 228"/>
                <a:gd name="connsiteX1" fmla="*/ 1829 w 1828"/>
                <a:gd name="connsiteY1" fmla="*/ 229 h 228"/>
                <a:gd name="connsiteX2" fmla="*/ 0 w 1828"/>
                <a:gd name="connsiteY2" fmla="*/ 0 h 228"/>
              </a:gdLst>
              <a:ahLst/>
              <a:cxnLst>
                <a:cxn ang="0">
                  <a:pos x="connsiteX0" y="connsiteY0"/>
                </a:cxn>
                <a:cxn ang="0">
                  <a:pos x="connsiteX1" y="connsiteY1"/>
                </a:cxn>
                <a:cxn ang="0">
                  <a:pos x="connsiteX2" y="connsiteY2"/>
                </a:cxn>
              </a:cxnLst>
              <a:rect l="l" t="t" r="r" b="b"/>
              <a:pathLst>
                <a:path w="1828" h="228">
                  <a:moveTo>
                    <a:pt x="0" y="0"/>
                  </a:moveTo>
                  <a:cubicBezTo>
                    <a:pt x="686" y="0"/>
                    <a:pt x="1143" y="229"/>
                    <a:pt x="1829" y="229"/>
                  </a:cubicBezTo>
                  <a:cubicBezTo>
                    <a:pt x="1372" y="229"/>
                    <a:pt x="686" y="229"/>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5" name="Freeform 615">
              <a:extLst>
                <a:ext uri="{FF2B5EF4-FFF2-40B4-BE49-F238E27FC236}">
                  <a16:creationId xmlns:a16="http://schemas.microsoft.com/office/drawing/2014/main" id="{923730F3-E106-F716-0903-E8020DFB7C89}"/>
                </a:ext>
              </a:extLst>
            </p:cNvPr>
            <p:cNvSpPr/>
            <p:nvPr/>
          </p:nvSpPr>
          <p:spPr>
            <a:xfrm>
              <a:off x="5748985" y="1990877"/>
              <a:ext cx="21259" cy="1600"/>
            </a:xfrm>
            <a:custGeom>
              <a:avLst/>
              <a:gdLst>
                <a:gd name="connsiteX0" fmla="*/ 0 w 21259"/>
                <a:gd name="connsiteY0" fmla="*/ 1600 h 1600"/>
                <a:gd name="connsiteX1" fmla="*/ 21260 w 21259"/>
                <a:gd name="connsiteY1" fmla="*/ 0 h 1600"/>
                <a:gd name="connsiteX2" fmla="*/ 0 w 21259"/>
                <a:gd name="connsiteY2" fmla="*/ 1600 h 1600"/>
              </a:gdLst>
              <a:ahLst/>
              <a:cxnLst>
                <a:cxn ang="0">
                  <a:pos x="connsiteX0" y="connsiteY0"/>
                </a:cxn>
                <a:cxn ang="0">
                  <a:pos x="connsiteX1" y="connsiteY1"/>
                </a:cxn>
                <a:cxn ang="0">
                  <a:pos x="connsiteX2" y="connsiteY2"/>
                </a:cxn>
              </a:cxnLst>
              <a:rect l="l" t="t" r="r" b="b"/>
              <a:pathLst>
                <a:path w="21259" h="1600">
                  <a:moveTo>
                    <a:pt x="0" y="1600"/>
                  </a:moveTo>
                  <a:cubicBezTo>
                    <a:pt x="7087" y="1143"/>
                    <a:pt x="14173" y="686"/>
                    <a:pt x="21260" y="0"/>
                  </a:cubicBezTo>
                  <a:cubicBezTo>
                    <a:pt x="14173" y="686"/>
                    <a:pt x="7087" y="1143"/>
                    <a:pt x="0" y="160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6" name="Freeform 616">
              <a:extLst>
                <a:ext uri="{FF2B5EF4-FFF2-40B4-BE49-F238E27FC236}">
                  <a16:creationId xmlns:a16="http://schemas.microsoft.com/office/drawing/2014/main" id="{031E319A-D5CA-5B6B-0F50-37545CB78A70}"/>
                </a:ext>
              </a:extLst>
            </p:cNvPr>
            <p:cNvSpPr/>
            <p:nvPr/>
          </p:nvSpPr>
          <p:spPr>
            <a:xfrm>
              <a:off x="5707380" y="1994992"/>
              <a:ext cx="8686" cy="685"/>
            </a:xfrm>
            <a:custGeom>
              <a:avLst/>
              <a:gdLst>
                <a:gd name="connsiteX0" fmla="*/ 0 w 8686"/>
                <a:gd name="connsiteY0" fmla="*/ 686 h 685"/>
                <a:gd name="connsiteX1" fmla="*/ 8687 w 8686"/>
                <a:gd name="connsiteY1" fmla="*/ 0 h 685"/>
                <a:gd name="connsiteX2" fmla="*/ 0 w 8686"/>
                <a:gd name="connsiteY2" fmla="*/ 686 h 685"/>
              </a:gdLst>
              <a:ahLst/>
              <a:cxnLst>
                <a:cxn ang="0">
                  <a:pos x="connsiteX0" y="connsiteY0"/>
                </a:cxn>
                <a:cxn ang="0">
                  <a:pos x="connsiteX1" y="connsiteY1"/>
                </a:cxn>
                <a:cxn ang="0">
                  <a:pos x="connsiteX2" y="connsiteY2"/>
                </a:cxn>
              </a:cxnLst>
              <a:rect l="l" t="t" r="r" b="b"/>
              <a:pathLst>
                <a:path w="8686" h="685">
                  <a:moveTo>
                    <a:pt x="0" y="686"/>
                  </a:moveTo>
                  <a:cubicBezTo>
                    <a:pt x="2743" y="457"/>
                    <a:pt x="5715" y="229"/>
                    <a:pt x="8687" y="0"/>
                  </a:cubicBezTo>
                  <a:cubicBezTo>
                    <a:pt x="5486" y="229"/>
                    <a:pt x="2743"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7" name="Freeform 617">
              <a:extLst>
                <a:ext uri="{FF2B5EF4-FFF2-40B4-BE49-F238E27FC236}">
                  <a16:creationId xmlns:a16="http://schemas.microsoft.com/office/drawing/2014/main" id="{0810071A-6EB0-7578-837F-0F6724A374C3}"/>
                </a:ext>
              </a:extLst>
            </p:cNvPr>
            <p:cNvSpPr/>
            <p:nvPr/>
          </p:nvSpPr>
          <p:spPr>
            <a:xfrm>
              <a:off x="5697550" y="1995906"/>
              <a:ext cx="8686" cy="685"/>
            </a:xfrm>
            <a:custGeom>
              <a:avLst/>
              <a:gdLst>
                <a:gd name="connsiteX0" fmla="*/ 0 w 8686"/>
                <a:gd name="connsiteY0" fmla="*/ 686 h 685"/>
                <a:gd name="connsiteX1" fmla="*/ 8687 w 8686"/>
                <a:gd name="connsiteY1" fmla="*/ 0 h 685"/>
                <a:gd name="connsiteX2" fmla="*/ 0 w 8686"/>
                <a:gd name="connsiteY2" fmla="*/ 686 h 685"/>
              </a:gdLst>
              <a:ahLst/>
              <a:cxnLst>
                <a:cxn ang="0">
                  <a:pos x="connsiteX0" y="connsiteY0"/>
                </a:cxn>
                <a:cxn ang="0">
                  <a:pos x="connsiteX1" y="connsiteY1"/>
                </a:cxn>
                <a:cxn ang="0">
                  <a:pos x="connsiteX2" y="connsiteY2"/>
                </a:cxn>
              </a:cxnLst>
              <a:rect l="l" t="t" r="r" b="b"/>
              <a:pathLst>
                <a:path w="8686" h="685">
                  <a:moveTo>
                    <a:pt x="0" y="686"/>
                  </a:moveTo>
                  <a:cubicBezTo>
                    <a:pt x="2972" y="457"/>
                    <a:pt x="5715" y="229"/>
                    <a:pt x="8687" y="0"/>
                  </a:cubicBezTo>
                  <a:cubicBezTo>
                    <a:pt x="5715" y="229"/>
                    <a:pt x="2972"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8" name="Freeform 618">
              <a:extLst>
                <a:ext uri="{FF2B5EF4-FFF2-40B4-BE49-F238E27FC236}">
                  <a16:creationId xmlns:a16="http://schemas.microsoft.com/office/drawing/2014/main" id="{2A7E571C-4367-D44C-BF65-585768B3AD22}"/>
                </a:ext>
              </a:extLst>
            </p:cNvPr>
            <p:cNvSpPr/>
            <p:nvPr/>
          </p:nvSpPr>
          <p:spPr>
            <a:xfrm>
              <a:off x="5716981" y="1994306"/>
              <a:ext cx="9601" cy="685"/>
            </a:xfrm>
            <a:custGeom>
              <a:avLst/>
              <a:gdLst>
                <a:gd name="connsiteX0" fmla="*/ 0 w 9601"/>
                <a:gd name="connsiteY0" fmla="*/ 686 h 685"/>
                <a:gd name="connsiteX1" fmla="*/ 9601 w 9601"/>
                <a:gd name="connsiteY1" fmla="*/ 0 h 685"/>
                <a:gd name="connsiteX2" fmla="*/ 0 w 9601"/>
                <a:gd name="connsiteY2" fmla="*/ 686 h 685"/>
              </a:gdLst>
              <a:ahLst/>
              <a:cxnLst>
                <a:cxn ang="0">
                  <a:pos x="connsiteX0" y="connsiteY0"/>
                </a:cxn>
                <a:cxn ang="0">
                  <a:pos x="connsiteX1" y="connsiteY1"/>
                </a:cxn>
                <a:cxn ang="0">
                  <a:pos x="connsiteX2" y="connsiteY2"/>
                </a:cxn>
              </a:cxnLst>
              <a:rect l="l" t="t" r="r" b="b"/>
              <a:pathLst>
                <a:path w="9601" h="685">
                  <a:moveTo>
                    <a:pt x="0" y="686"/>
                  </a:moveTo>
                  <a:cubicBezTo>
                    <a:pt x="3200" y="457"/>
                    <a:pt x="6401" y="229"/>
                    <a:pt x="9601" y="0"/>
                  </a:cubicBezTo>
                  <a:cubicBezTo>
                    <a:pt x="6401" y="229"/>
                    <a:pt x="3200"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9" name="Freeform 619">
              <a:extLst>
                <a:ext uri="{FF2B5EF4-FFF2-40B4-BE49-F238E27FC236}">
                  <a16:creationId xmlns:a16="http://schemas.microsoft.com/office/drawing/2014/main" id="{98CB0118-C444-767C-72BC-491132771C05}"/>
                </a:ext>
              </a:extLst>
            </p:cNvPr>
            <p:cNvSpPr/>
            <p:nvPr/>
          </p:nvSpPr>
          <p:spPr>
            <a:xfrm>
              <a:off x="5727725" y="1993392"/>
              <a:ext cx="9601" cy="685"/>
            </a:xfrm>
            <a:custGeom>
              <a:avLst/>
              <a:gdLst>
                <a:gd name="connsiteX0" fmla="*/ 0 w 9601"/>
                <a:gd name="connsiteY0" fmla="*/ 686 h 685"/>
                <a:gd name="connsiteX1" fmla="*/ 9601 w 9601"/>
                <a:gd name="connsiteY1" fmla="*/ 0 h 685"/>
                <a:gd name="connsiteX2" fmla="*/ 0 w 9601"/>
                <a:gd name="connsiteY2" fmla="*/ 686 h 685"/>
              </a:gdLst>
              <a:ahLst/>
              <a:cxnLst>
                <a:cxn ang="0">
                  <a:pos x="connsiteX0" y="connsiteY0"/>
                </a:cxn>
                <a:cxn ang="0">
                  <a:pos x="connsiteX1" y="connsiteY1"/>
                </a:cxn>
                <a:cxn ang="0">
                  <a:pos x="connsiteX2" y="connsiteY2"/>
                </a:cxn>
              </a:cxnLst>
              <a:rect l="l" t="t" r="r" b="b"/>
              <a:pathLst>
                <a:path w="9601" h="685">
                  <a:moveTo>
                    <a:pt x="0" y="686"/>
                  </a:moveTo>
                  <a:cubicBezTo>
                    <a:pt x="3200" y="457"/>
                    <a:pt x="6401" y="229"/>
                    <a:pt x="9601" y="0"/>
                  </a:cubicBezTo>
                  <a:cubicBezTo>
                    <a:pt x="6172" y="229"/>
                    <a:pt x="3200"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0" name="Freeform 620">
              <a:extLst>
                <a:ext uri="{FF2B5EF4-FFF2-40B4-BE49-F238E27FC236}">
                  <a16:creationId xmlns:a16="http://schemas.microsoft.com/office/drawing/2014/main" id="{E63EC62F-72D3-FB2C-6CE5-AC15B4B4B99A}"/>
                </a:ext>
              </a:extLst>
            </p:cNvPr>
            <p:cNvSpPr/>
            <p:nvPr/>
          </p:nvSpPr>
          <p:spPr>
            <a:xfrm>
              <a:off x="4762347" y="229262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1" name="Freeform 621">
              <a:extLst>
                <a:ext uri="{FF2B5EF4-FFF2-40B4-BE49-F238E27FC236}">
                  <a16:creationId xmlns:a16="http://schemas.microsoft.com/office/drawing/2014/main" id="{EDBC9F84-33BC-0901-A3BC-F05D026FAB84}"/>
                </a:ext>
              </a:extLst>
            </p:cNvPr>
            <p:cNvSpPr/>
            <p:nvPr/>
          </p:nvSpPr>
          <p:spPr>
            <a:xfrm>
              <a:off x="5737783" y="1992706"/>
              <a:ext cx="10287" cy="685"/>
            </a:xfrm>
            <a:custGeom>
              <a:avLst/>
              <a:gdLst>
                <a:gd name="connsiteX0" fmla="*/ 0 w 10287"/>
                <a:gd name="connsiteY0" fmla="*/ 686 h 685"/>
                <a:gd name="connsiteX1" fmla="*/ 10287 w 10287"/>
                <a:gd name="connsiteY1" fmla="*/ 0 h 685"/>
                <a:gd name="connsiteX2" fmla="*/ 0 w 10287"/>
                <a:gd name="connsiteY2" fmla="*/ 686 h 685"/>
              </a:gdLst>
              <a:ahLst/>
              <a:cxnLst>
                <a:cxn ang="0">
                  <a:pos x="connsiteX0" y="connsiteY0"/>
                </a:cxn>
                <a:cxn ang="0">
                  <a:pos x="connsiteX1" y="connsiteY1"/>
                </a:cxn>
                <a:cxn ang="0">
                  <a:pos x="connsiteX2" y="connsiteY2"/>
                </a:cxn>
              </a:cxnLst>
              <a:rect l="l" t="t" r="r" b="b"/>
              <a:pathLst>
                <a:path w="10287" h="685">
                  <a:moveTo>
                    <a:pt x="0" y="686"/>
                  </a:moveTo>
                  <a:cubicBezTo>
                    <a:pt x="3429" y="457"/>
                    <a:pt x="6858" y="229"/>
                    <a:pt x="10287" y="0"/>
                  </a:cubicBezTo>
                  <a:cubicBezTo>
                    <a:pt x="6858" y="0"/>
                    <a:pt x="3429"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2" name="Freeform 622">
              <a:extLst>
                <a:ext uri="{FF2B5EF4-FFF2-40B4-BE49-F238E27FC236}">
                  <a16:creationId xmlns:a16="http://schemas.microsoft.com/office/drawing/2014/main" id="{1B5D3946-00A4-6F01-952C-DAF22973DE0F}"/>
                </a:ext>
              </a:extLst>
            </p:cNvPr>
            <p:cNvSpPr/>
            <p:nvPr/>
          </p:nvSpPr>
          <p:spPr>
            <a:xfrm>
              <a:off x="5771159" y="1989505"/>
              <a:ext cx="22174" cy="1371"/>
            </a:xfrm>
            <a:custGeom>
              <a:avLst/>
              <a:gdLst>
                <a:gd name="connsiteX0" fmla="*/ 0 w 22174"/>
                <a:gd name="connsiteY0" fmla="*/ 1372 h 1371"/>
                <a:gd name="connsiteX1" fmla="*/ 22174 w 22174"/>
                <a:gd name="connsiteY1" fmla="*/ 0 h 1371"/>
                <a:gd name="connsiteX2" fmla="*/ 0 w 22174"/>
                <a:gd name="connsiteY2" fmla="*/ 1372 h 1371"/>
              </a:gdLst>
              <a:ahLst/>
              <a:cxnLst>
                <a:cxn ang="0">
                  <a:pos x="connsiteX0" y="connsiteY0"/>
                </a:cxn>
                <a:cxn ang="0">
                  <a:pos x="connsiteX1" y="connsiteY1"/>
                </a:cxn>
                <a:cxn ang="0">
                  <a:pos x="connsiteX2" y="connsiteY2"/>
                </a:cxn>
              </a:cxnLst>
              <a:rect l="l" t="t" r="r" b="b"/>
              <a:pathLst>
                <a:path w="22174" h="1371">
                  <a:moveTo>
                    <a:pt x="0" y="1372"/>
                  </a:moveTo>
                  <a:cubicBezTo>
                    <a:pt x="7315" y="914"/>
                    <a:pt x="14859" y="457"/>
                    <a:pt x="22174" y="0"/>
                  </a:cubicBezTo>
                  <a:cubicBezTo>
                    <a:pt x="14859" y="457"/>
                    <a:pt x="7315" y="914"/>
                    <a:pt x="0" y="137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3" name="Freeform 623">
              <a:extLst>
                <a:ext uri="{FF2B5EF4-FFF2-40B4-BE49-F238E27FC236}">
                  <a16:creationId xmlns:a16="http://schemas.microsoft.com/office/drawing/2014/main" id="{F91AB4E6-8C36-C830-784D-E79D84AE1A8A}"/>
                </a:ext>
              </a:extLst>
            </p:cNvPr>
            <p:cNvSpPr/>
            <p:nvPr/>
          </p:nvSpPr>
          <p:spPr>
            <a:xfrm>
              <a:off x="4459452" y="2181301"/>
              <a:ext cx="228" cy="1371"/>
            </a:xfrm>
            <a:custGeom>
              <a:avLst/>
              <a:gdLst>
                <a:gd name="connsiteX0" fmla="*/ 229 w 228"/>
                <a:gd name="connsiteY0" fmla="*/ 1372 h 1371"/>
                <a:gd name="connsiteX1" fmla="*/ 0 w 228"/>
                <a:gd name="connsiteY1" fmla="*/ 0 h 1371"/>
                <a:gd name="connsiteX2" fmla="*/ 229 w 228"/>
                <a:gd name="connsiteY2" fmla="*/ 1372 h 1371"/>
              </a:gdLst>
              <a:ahLst/>
              <a:cxnLst>
                <a:cxn ang="0">
                  <a:pos x="connsiteX0" y="connsiteY0"/>
                </a:cxn>
                <a:cxn ang="0">
                  <a:pos x="connsiteX1" y="connsiteY1"/>
                </a:cxn>
                <a:cxn ang="0">
                  <a:pos x="connsiteX2" y="connsiteY2"/>
                </a:cxn>
              </a:cxnLst>
              <a:rect l="l" t="t" r="r" b="b"/>
              <a:pathLst>
                <a:path w="228" h="1371">
                  <a:moveTo>
                    <a:pt x="229" y="1372"/>
                  </a:moveTo>
                  <a:cubicBezTo>
                    <a:pt x="229" y="914"/>
                    <a:pt x="229" y="457"/>
                    <a:pt x="0" y="0"/>
                  </a:cubicBezTo>
                  <a:cubicBezTo>
                    <a:pt x="229" y="686"/>
                    <a:pt x="229" y="1143"/>
                    <a:pt x="229" y="137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4" name="Freeform 624">
              <a:extLst>
                <a:ext uri="{FF2B5EF4-FFF2-40B4-BE49-F238E27FC236}">
                  <a16:creationId xmlns:a16="http://schemas.microsoft.com/office/drawing/2014/main" id="{4374C73D-8A1A-0B54-2672-AE66EC614319}"/>
                </a:ext>
              </a:extLst>
            </p:cNvPr>
            <p:cNvSpPr/>
            <p:nvPr/>
          </p:nvSpPr>
          <p:spPr>
            <a:xfrm>
              <a:off x="5475636" y="22850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5" name="Freeform 625">
              <a:extLst>
                <a:ext uri="{FF2B5EF4-FFF2-40B4-BE49-F238E27FC236}">
                  <a16:creationId xmlns:a16="http://schemas.microsoft.com/office/drawing/2014/main" id="{FA51AF78-0118-1BA9-24C3-AF837E10E7FF}"/>
                </a:ext>
              </a:extLst>
            </p:cNvPr>
            <p:cNvSpPr/>
            <p:nvPr/>
          </p:nvSpPr>
          <p:spPr>
            <a:xfrm>
              <a:off x="5511698" y="2284628"/>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1829" y="0"/>
                    <a:pt x="3658" y="0"/>
                    <a:pt x="548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6" name="Freeform 626">
              <a:extLst>
                <a:ext uri="{FF2B5EF4-FFF2-40B4-BE49-F238E27FC236}">
                  <a16:creationId xmlns:a16="http://schemas.microsoft.com/office/drawing/2014/main" id="{3ECEE036-BAA5-618B-A6B0-67E9B69DE314}"/>
                </a:ext>
              </a:extLst>
            </p:cNvPr>
            <p:cNvSpPr/>
            <p:nvPr/>
          </p:nvSpPr>
          <p:spPr>
            <a:xfrm>
              <a:off x="5501240" y="2284857"/>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7" name="Freeform 627">
              <a:extLst>
                <a:ext uri="{FF2B5EF4-FFF2-40B4-BE49-F238E27FC236}">
                  <a16:creationId xmlns:a16="http://schemas.microsoft.com/office/drawing/2014/main" id="{D8B1E90C-6487-F681-D0E9-AC97E9EBB21F}"/>
                </a:ext>
              </a:extLst>
            </p:cNvPr>
            <p:cNvSpPr/>
            <p:nvPr/>
          </p:nvSpPr>
          <p:spPr>
            <a:xfrm>
              <a:off x="4788179" y="229285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8" name="Freeform 628">
              <a:extLst>
                <a:ext uri="{FF2B5EF4-FFF2-40B4-BE49-F238E27FC236}">
                  <a16:creationId xmlns:a16="http://schemas.microsoft.com/office/drawing/2014/main" id="{31389BED-9A60-27CC-B557-0CA4C490F22C}"/>
                </a:ext>
              </a:extLst>
            </p:cNvPr>
            <p:cNvSpPr/>
            <p:nvPr/>
          </p:nvSpPr>
          <p:spPr>
            <a:xfrm>
              <a:off x="5485638" y="2284857"/>
              <a:ext cx="5257" cy="101"/>
            </a:xfrm>
            <a:custGeom>
              <a:avLst/>
              <a:gdLst>
                <a:gd name="connsiteX0" fmla="*/ 5258 w 5257"/>
                <a:gd name="connsiteY0" fmla="*/ 0 h 101"/>
                <a:gd name="connsiteX1" fmla="*/ 0 w 5257"/>
                <a:gd name="connsiteY1" fmla="*/ 0 h 101"/>
                <a:gd name="connsiteX2" fmla="*/ 5258 w 5257"/>
                <a:gd name="connsiteY2" fmla="*/ 0 h 101"/>
              </a:gdLst>
              <a:ahLst/>
              <a:cxnLst>
                <a:cxn ang="0">
                  <a:pos x="connsiteX0" y="connsiteY0"/>
                </a:cxn>
                <a:cxn ang="0">
                  <a:pos x="connsiteX1" y="connsiteY1"/>
                </a:cxn>
                <a:cxn ang="0">
                  <a:pos x="connsiteX2" y="connsiteY2"/>
                </a:cxn>
              </a:cxnLst>
              <a:rect l="l" t="t" r="r" b="b"/>
              <a:pathLst>
                <a:path w="5257" h="101">
                  <a:moveTo>
                    <a:pt x="5258" y="0"/>
                  </a:moveTo>
                  <a:cubicBezTo>
                    <a:pt x="3429" y="0"/>
                    <a:pt x="1829" y="0"/>
                    <a:pt x="0" y="0"/>
                  </a:cubicBezTo>
                  <a:cubicBezTo>
                    <a:pt x="1829" y="229"/>
                    <a:pt x="3658" y="0"/>
                    <a:pt x="5258"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9" name="Freeform 629">
              <a:extLst>
                <a:ext uri="{FF2B5EF4-FFF2-40B4-BE49-F238E27FC236}">
                  <a16:creationId xmlns:a16="http://schemas.microsoft.com/office/drawing/2014/main" id="{0EB9CA42-F9CE-9226-B03A-E1C4EF093CAE}"/>
                </a:ext>
              </a:extLst>
            </p:cNvPr>
            <p:cNvSpPr/>
            <p:nvPr/>
          </p:nvSpPr>
          <p:spPr>
            <a:xfrm>
              <a:off x="5401513" y="2286228"/>
              <a:ext cx="8458" cy="228"/>
            </a:xfrm>
            <a:custGeom>
              <a:avLst/>
              <a:gdLst>
                <a:gd name="connsiteX0" fmla="*/ 8458 w 8458"/>
                <a:gd name="connsiteY0" fmla="*/ 0 h 228"/>
                <a:gd name="connsiteX1" fmla="*/ 0 w 8458"/>
                <a:gd name="connsiteY1" fmla="*/ 229 h 228"/>
                <a:gd name="connsiteX2" fmla="*/ 8458 w 8458"/>
                <a:gd name="connsiteY2" fmla="*/ 0 h 228"/>
              </a:gdLst>
              <a:ahLst/>
              <a:cxnLst>
                <a:cxn ang="0">
                  <a:pos x="connsiteX0" y="connsiteY0"/>
                </a:cxn>
                <a:cxn ang="0">
                  <a:pos x="connsiteX1" y="connsiteY1"/>
                </a:cxn>
                <a:cxn ang="0">
                  <a:pos x="connsiteX2" y="connsiteY2"/>
                </a:cxn>
              </a:cxnLst>
              <a:rect l="l" t="t" r="r" b="b"/>
              <a:pathLst>
                <a:path w="8458" h="228">
                  <a:moveTo>
                    <a:pt x="8458" y="0"/>
                  </a:moveTo>
                  <a:cubicBezTo>
                    <a:pt x="5486" y="0"/>
                    <a:pt x="2743" y="229"/>
                    <a:pt x="0" y="229"/>
                  </a:cubicBezTo>
                  <a:cubicBezTo>
                    <a:pt x="2743" y="229"/>
                    <a:pt x="5715" y="0"/>
                    <a:pt x="8458"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0" name="Freeform 630">
              <a:extLst>
                <a:ext uri="{FF2B5EF4-FFF2-40B4-BE49-F238E27FC236}">
                  <a16:creationId xmlns:a16="http://schemas.microsoft.com/office/drawing/2014/main" id="{54D1D671-B4C9-5744-C054-FDCCF579F4B0}"/>
                </a:ext>
              </a:extLst>
            </p:cNvPr>
            <p:cNvSpPr/>
            <p:nvPr/>
          </p:nvSpPr>
          <p:spPr>
            <a:xfrm>
              <a:off x="5441518" y="2285542"/>
              <a:ext cx="4800" cy="2286"/>
            </a:xfrm>
            <a:custGeom>
              <a:avLst/>
              <a:gdLst>
                <a:gd name="connsiteX0" fmla="*/ 4801 w 4800"/>
                <a:gd name="connsiteY0" fmla="*/ 0 h 2286"/>
                <a:gd name="connsiteX1" fmla="*/ 0 w 4800"/>
                <a:gd name="connsiteY1" fmla="*/ 0 h 2286"/>
                <a:gd name="connsiteX2" fmla="*/ 4801 w 4800"/>
                <a:gd name="connsiteY2" fmla="*/ 0 h 2286"/>
              </a:gdLst>
              <a:ahLst/>
              <a:cxnLst>
                <a:cxn ang="0">
                  <a:pos x="connsiteX0" y="connsiteY0"/>
                </a:cxn>
                <a:cxn ang="0">
                  <a:pos x="connsiteX1" y="connsiteY1"/>
                </a:cxn>
                <a:cxn ang="0">
                  <a:pos x="connsiteX2" y="connsiteY2"/>
                </a:cxn>
              </a:cxnLst>
              <a:rect l="l" t="t" r="r" b="b"/>
              <a:pathLst>
                <a:path w="4800" h="2286">
                  <a:moveTo>
                    <a:pt x="4801" y="0"/>
                  </a:moveTo>
                  <a:cubicBezTo>
                    <a:pt x="3200" y="0"/>
                    <a:pt x="1600" y="0"/>
                    <a:pt x="0" y="0"/>
                  </a:cubicBezTo>
                  <a:cubicBezTo>
                    <a:pt x="1600" y="0"/>
                    <a:pt x="3200" y="0"/>
                    <a:pt x="4801"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1" name="Freeform 631">
              <a:extLst>
                <a:ext uri="{FF2B5EF4-FFF2-40B4-BE49-F238E27FC236}">
                  <a16:creationId xmlns:a16="http://schemas.microsoft.com/office/drawing/2014/main" id="{C1813DFB-08C2-08D6-DF90-5BC87E308576}"/>
                </a:ext>
              </a:extLst>
            </p:cNvPr>
            <p:cNvSpPr/>
            <p:nvPr/>
          </p:nvSpPr>
          <p:spPr>
            <a:xfrm>
              <a:off x="5414314" y="2286000"/>
              <a:ext cx="4572" cy="101"/>
            </a:xfrm>
            <a:custGeom>
              <a:avLst/>
              <a:gdLst>
                <a:gd name="connsiteX0" fmla="*/ 4572 w 4572"/>
                <a:gd name="connsiteY0" fmla="*/ 0 h 101"/>
                <a:gd name="connsiteX1" fmla="*/ 0 w 4572"/>
                <a:gd name="connsiteY1" fmla="*/ 0 h 101"/>
                <a:gd name="connsiteX2" fmla="*/ 4572 w 4572"/>
                <a:gd name="connsiteY2" fmla="*/ 0 h 101"/>
              </a:gdLst>
              <a:ahLst/>
              <a:cxnLst>
                <a:cxn ang="0">
                  <a:pos x="connsiteX0" y="connsiteY0"/>
                </a:cxn>
                <a:cxn ang="0">
                  <a:pos x="connsiteX1" y="connsiteY1"/>
                </a:cxn>
                <a:cxn ang="0">
                  <a:pos x="connsiteX2" y="connsiteY2"/>
                </a:cxn>
              </a:cxnLst>
              <a:rect l="l" t="t" r="r" b="b"/>
              <a:pathLst>
                <a:path w="4572" h="101">
                  <a:moveTo>
                    <a:pt x="4572" y="0"/>
                  </a:moveTo>
                  <a:cubicBezTo>
                    <a:pt x="2972" y="0"/>
                    <a:pt x="1600" y="0"/>
                    <a:pt x="0" y="0"/>
                  </a:cubicBezTo>
                  <a:cubicBezTo>
                    <a:pt x="1600" y="229"/>
                    <a:pt x="2972" y="0"/>
                    <a:pt x="4572"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2" name="Freeform 632">
              <a:extLst>
                <a:ext uri="{FF2B5EF4-FFF2-40B4-BE49-F238E27FC236}">
                  <a16:creationId xmlns:a16="http://schemas.microsoft.com/office/drawing/2014/main" id="{2F38F983-808D-CD99-6379-9F80EA26268A}"/>
                </a:ext>
              </a:extLst>
            </p:cNvPr>
            <p:cNvSpPr/>
            <p:nvPr/>
          </p:nvSpPr>
          <p:spPr>
            <a:xfrm>
              <a:off x="5576392" y="228417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3" name="Freeform 633">
              <a:extLst>
                <a:ext uri="{FF2B5EF4-FFF2-40B4-BE49-F238E27FC236}">
                  <a16:creationId xmlns:a16="http://schemas.microsoft.com/office/drawing/2014/main" id="{F854F0B1-0464-4432-6DB8-02405D73E63A}"/>
                </a:ext>
              </a:extLst>
            </p:cNvPr>
            <p:cNvSpPr/>
            <p:nvPr/>
          </p:nvSpPr>
          <p:spPr>
            <a:xfrm>
              <a:off x="5743270" y="2283485"/>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4" name="Freeform 634">
              <a:extLst>
                <a:ext uri="{FF2B5EF4-FFF2-40B4-BE49-F238E27FC236}">
                  <a16:creationId xmlns:a16="http://schemas.microsoft.com/office/drawing/2014/main" id="{5CB23FDD-ED49-7351-DE30-ECB45E2CB497}"/>
                </a:ext>
              </a:extLst>
            </p:cNvPr>
            <p:cNvSpPr/>
            <p:nvPr/>
          </p:nvSpPr>
          <p:spPr>
            <a:xfrm>
              <a:off x="5752414" y="2283485"/>
              <a:ext cx="8915" cy="2286"/>
            </a:xfrm>
            <a:custGeom>
              <a:avLst/>
              <a:gdLst>
                <a:gd name="connsiteX0" fmla="*/ 8915 w 8915"/>
                <a:gd name="connsiteY0" fmla="*/ 0 h 2286"/>
                <a:gd name="connsiteX1" fmla="*/ 0 w 8915"/>
                <a:gd name="connsiteY1" fmla="*/ 0 h 2286"/>
                <a:gd name="connsiteX2" fmla="*/ 8915 w 8915"/>
                <a:gd name="connsiteY2" fmla="*/ 0 h 2286"/>
              </a:gdLst>
              <a:ahLst/>
              <a:cxnLst>
                <a:cxn ang="0">
                  <a:pos x="connsiteX0" y="connsiteY0"/>
                </a:cxn>
                <a:cxn ang="0">
                  <a:pos x="connsiteX1" y="connsiteY1"/>
                </a:cxn>
                <a:cxn ang="0">
                  <a:pos x="connsiteX2" y="connsiteY2"/>
                </a:cxn>
              </a:cxnLst>
              <a:rect l="l" t="t" r="r" b="b"/>
              <a:pathLst>
                <a:path w="8915" h="2286">
                  <a:moveTo>
                    <a:pt x="8915" y="0"/>
                  </a:moveTo>
                  <a:cubicBezTo>
                    <a:pt x="5944" y="0"/>
                    <a:pt x="2972" y="0"/>
                    <a:pt x="0" y="0"/>
                  </a:cubicBezTo>
                  <a:cubicBezTo>
                    <a:pt x="2972" y="0"/>
                    <a:pt x="5944" y="0"/>
                    <a:pt x="8915"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5" name="Freeform 635">
              <a:extLst>
                <a:ext uri="{FF2B5EF4-FFF2-40B4-BE49-F238E27FC236}">
                  <a16:creationId xmlns:a16="http://schemas.microsoft.com/office/drawing/2014/main" id="{AEB4A3A1-7A88-10B0-917E-710E27E0F5AD}"/>
                </a:ext>
              </a:extLst>
            </p:cNvPr>
            <p:cNvSpPr/>
            <p:nvPr/>
          </p:nvSpPr>
          <p:spPr>
            <a:xfrm>
              <a:off x="5761329" y="2283485"/>
              <a:ext cx="13030" cy="2286"/>
            </a:xfrm>
            <a:custGeom>
              <a:avLst/>
              <a:gdLst>
                <a:gd name="connsiteX0" fmla="*/ 13030 w 13030"/>
                <a:gd name="connsiteY0" fmla="*/ 0 h 2286"/>
                <a:gd name="connsiteX1" fmla="*/ 0 w 13030"/>
                <a:gd name="connsiteY1" fmla="*/ 0 h 2286"/>
                <a:gd name="connsiteX2" fmla="*/ 13030 w 13030"/>
                <a:gd name="connsiteY2" fmla="*/ 0 h 2286"/>
              </a:gdLst>
              <a:ahLst/>
              <a:cxnLst>
                <a:cxn ang="0">
                  <a:pos x="connsiteX0" y="connsiteY0"/>
                </a:cxn>
                <a:cxn ang="0">
                  <a:pos x="connsiteX1" y="connsiteY1"/>
                </a:cxn>
                <a:cxn ang="0">
                  <a:pos x="connsiteX2" y="connsiteY2"/>
                </a:cxn>
              </a:cxnLst>
              <a:rect l="l" t="t" r="r" b="b"/>
              <a:pathLst>
                <a:path w="13030" h="2286">
                  <a:moveTo>
                    <a:pt x="13030" y="0"/>
                  </a:moveTo>
                  <a:cubicBezTo>
                    <a:pt x="8915" y="0"/>
                    <a:pt x="4572" y="0"/>
                    <a:pt x="0" y="0"/>
                  </a:cubicBezTo>
                  <a:cubicBezTo>
                    <a:pt x="4343" y="0"/>
                    <a:pt x="8687" y="0"/>
                    <a:pt x="1303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6" name="Freeform 636">
              <a:extLst>
                <a:ext uri="{FF2B5EF4-FFF2-40B4-BE49-F238E27FC236}">
                  <a16:creationId xmlns:a16="http://schemas.microsoft.com/office/drawing/2014/main" id="{3CA31E10-2EDB-FB23-6E99-6DBF25A7BB05}"/>
                </a:ext>
              </a:extLst>
            </p:cNvPr>
            <p:cNvSpPr/>
            <p:nvPr/>
          </p:nvSpPr>
          <p:spPr>
            <a:xfrm>
              <a:off x="5389454" y="22866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7" name="Freeform 637">
              <a:extLst>
                <a:ext uri="{FF2B5EF4-FFF2-40B4-BE49-F238E27FC236}">
                  <a16:creationId xmlns:a16="http://schemas.microsoft.com/office/drawing/2014/main" id="{2D03B32A-701A-1625-50E6-1D6572BE6B26}"/>
                </a:ext>
              </a:extLst>
            </p:cNvPr>
            <p:cNvSpPr/>
            <p:nvPr/>
          </p:nvSpPr>
          <p:spPr>
            <a:xfrm>
              <a:off x="5549188" y="228439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8" name="Freeform 638">
              <a:extLst>
                <a:ext uri="{FF2B5EF4-FFF2-40B4-BE49-F238E27FC236}">
                  <a16:creationId xmlns:a16="http://schemas.microsoft.com/office/drawing/2014/main" id="{E66A5E4E-251F-DCA1-BEFC-59F5047ACEAF}"/>
                </a:ext>
              </a:extLst>
            </p:cNvPr>
            <p:cNvSpPr/>
            <p:nvPr/>
          </p:nvSpPr>
          <p:spPr>
            <a:xfrm>
              <a:off x="5527471" y="2284628"/>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2057" y="0"/>
                    <a:pt x="3658" y="0"/>
                    <a:pt x="548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9" name="Freeform 639">
              <a:extLst>
                <a:ext uri="{FF2B5EF4-FFF2-40B4-BE49-F238E27FC236}">
                  <a16:creationId xmlns:a16="http://schemas.microsoft.com/office/drawing/2014/main" id="{59ABDFB1-04FC-35F9-F61C-DFFA9F1B19E0}"/>
                </a:ext>
              </a:extLst>
            </p:cNvPr>
            <p:cNvSpPr/>
            <p:nvPr/>
          </p:nvSpPr>
          <p:spPr>
            <a:xfrm>
              <a:off x="5724125" y="22834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0" name="Freeform 640">
              <a:extLst>
                <a:ext uri="{FF2B5EF4-FFF2-40B4-BE49-F238E27FC236}">
                  <a16:creationId xmlns:a16="http://schemas.microsoft.com/office/drawing/2014/main" id="{3B1F730A-BD43-C8E5-E307-7A76FC5FE9A3}"/>
                </a:ext>
              </a:extLst>
            </p:cNvPr>
            <p:cNvSpPr/>
            <p:nvPr/>
          </p:nvSpPr>
          <p:spPr>
            <a:xfrm>
              <a:off x="5641543" y="2283714"/>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1829" y="0"/>
                    <a:pt x="3658" y="0"/>
                    <a:pt x="548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1" name="Freeform 641">
              <a:extLst>
                <a:ext uri="{FF2B5EF4-FFF2-40B4-BE49-F238E27FC236}">
                  <a16:creationId xmlns:a16="http://schemas.microsoft.com/office/drawing/2014/main" id="{EE8CB801-9F97-C138-7930-8A94E394F2DC}"/>
                </a:ext>
              </a:extLst>
            </p:cNvPr>
            <p:cNvSpPr/>
            <p:nvPr/>
          </p:nvSpPr>
          <p:spPr>
            <a:xfrm>
              <a:off x="5214061" y="2291715"/>
              <a:ext cx="11658" cy="228"/>
            </a:xfrm>
            <a:custGeom>
              <a:avLst/>
              <a:gdLst>
                <a:gd name="connsiteX0" fmla="*/ 11659 w 11658"/>
                <a:gd name="connsiteY0" fmla="*/ 0 h 228"/>
                <a:gd name="connsiteX1" fmla="*/ 0 w 11658"/>
                <a:gd name="connsiteY1" fmla="*/ 229 h 228"/>
                <a:gd name="connsiteX2" fmla="*/ 11659 w 11658"/>
                <a:gd name="connsiteY2" fmla="*/ 0 h 228"/>
              </a:gdLst>
              <a:ahLst/>
              <a:cxnLst>
                <a:cxn ang="0">
                  <a:pos x="connsiteX0" y="connsiteY0"/>
                </a:cxn>
                <a:cxn ang="0">
                  <a:pos x="connsiteX1" y="connsiteY1"/>
                </a:cxn>
                <a:cxn ang="0">
                  <a:pos x="connsiteX2" y="connsiteY2"/>
                </a:cxn>
              </a:cxnLst>
              <a:rect l="l" t="t" r="r" b="b"/>
              <a:pathLst>
                <a:path w="11658" h="228">
                  <a:moveTo>
                    <a:pt x="11659" y="0"/>
                  </a:moveTo>
                  <a:cubicBezTo>
                    <a:pt x="7772" y="0"/>
                    <a:pt x="3886" y="0"/>
                    <a:pt x="0" y="229"/>
                  </a:cubicBezTo>
                  <a:cubicBezTo>
                    <a:pt x="4115" y="229"/>
                    <a:pt x="8001" y="0"/>
                    <a:pt x="11659"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2" name="Freeform 642">
              <a:extLst>
                <a:ext uri="{FF2B5EF4-FFF2-40B4-BE49-F238E27FC236}">
                  <a16:creationId xmlns:a16="http://schemas.microsoft.com/office/drawing/2014/main" id="{48160AD7-8715-3258-CAC5-90B2B9737FE0}"/>
                </a:ext>
              </a:extLst>
            </p:cNvPr>
            <p:cNvSpPr/>
            <p:nvPr/>
          </p:nvSpPr>
          <p:spPr>
            <a:xfrm>
              <a:off x="5196001" y="2291943"/>
              <a:ext cx="12115" cy="228"/>
            </a:xfrm>
            <a:custGeom>
              <a:avLst/>
              <a:gdLst>
                <a:gd name="connsiteX0" fmla="*/ 12116 w 12115"/>
                <a:gd name="connsiteY0" fmla="*/ 0 h 228"/>
                <a:gd name="connsiteX1" fmla="*/ 0 w 12115"/>
                <a:gd name="connsiteY1" fmla="*/ 229 h 228"/>
                <a:gd name="connsiteX2" fmla="*/ 12116 w 12115"/>
                <a:gd name="connsiteY2" fmla="*/ 0 h 228"/>
              </a:gdLst>
              <a:ahLst/>
              <a:cxnLst>
                <a:cxn ang="0">
                  <a:pos x="connsiteX0" y="connsiteY0"/>
                </a:cxn>
                <a:cxn ang="0">
                  <a:pos x="connsiteX1" y="connsiteY1"/>
                </a:cxn>
                <a:cxn ang="0">
                  <a:pos x="connsiteX2" y="connsiteY2"/>
                </a:cxn>
              </a:cxnLst>
              <a:rect l="l" t="t" r="r" b="b"/>
              <a:pathLst>
                <a:path w="12115" h="228">
                  <a:moveTo>
                    <a:pt x="12116" y="0"/>
                  </a:moveTo>
                  <a:cubicBezTo>
                    <a:pt x="8230" y="0"/>
                    <a:pt x="4115" y="0"/>
                    <a:pt x="0" y="229"/>
                  </a:cubicBezTo>
                  <a:cubicBezTo>
                    <a:pt x="4115" y="229"/>
                    <a:pt x="8230" y="0"/>
                    <a:pt x="1211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3" name="Freeform 643">
              <a:extLst>
                <a:ext uri="{FF2B5EF4-FFF2-40B4-BE49-F238E27FC236}">
                  <a16:creationId xmlns:a16="http://schemas.microsoft.com/office/drawing/2014/main" id="{B5CDD5C0-B2CA-328D-1278-CD7A31B45EAE}"/>
                </a:ext>
              </a:extLst>
            </p:cNvPr>
            <p:cNvSpPr/>
            <p:nvPr/>
          </p:nvSpPr>
          <p:spPr>
            <a:xfrm>
              <a:off x="5236921" y="2291486"/>
              <a:ext cx="10744" cy="228"/>
            </a:xfrm>
            <a:custGeom>
              <a:avLst/>
              <a:gdLst>
                <a:gd name="connsiteX0" fmla="*/ 10744 w 10744"/>
                <a:gd name="connsiteY0" fmla="*/ 0 h 228"/>
                <a:gd name="connsiteX1" fmla="*/ 0 w 10744"/>
                <a:gd name="connsiteY1" fmla="*/ 229 h 228"/>
                <a:gd name="connsiteX2" fmla="*/ 10744 w 10744"/>
                <a:gd name="connsiteY2" fmla="*/ 0 h 228"/>
              </a:gdLst>
              <a:ahLst/>
              <a:cxnLst>
                <a:cxn ang="0">
                  <a:pos x="connsiteX0" y="connsiteY0"/>
                </a:cxn>
                <a:cxn ang="0">
                  <a:pos x="connsiteX1" y="connsiteY1"/>
                </a:cxn>
                <a:cxn ang="0">
                  <a:pos x="connsiteX2" y="connsiteY2"/>
                </a:cxn>
              </a:cxnLst>
              <a:rect l="l" t="t" r="r" b="b"/>
              <a:pathLst>
                <a:path w="10744" h="228">
                  <a:moveTo>
                    <a:pt x="10744" y="0"/>
                  </a:moveTo>
                  <a:cubicBezTo>
                    <a:pt x="7315" y="0"/>
                    <a:pt x="3658" y="0"/>
                    <a:pt x="0" y="229"/>
                  </a:cubicBezTo>
                  <a:cubicBezTo>
                    <a:pt x="3658" y="0"/>
                    <a:pt x="7315" y="0"/>
                    <a:pt x="10744"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4" name="Freeform 644">
              <a:extLst>
                <a:ext uri="{FF2B5EF4-FFF2-40B4-BE49-F238E27FC236}">
                  <a16:creationId xmlns:a16="http://schemas.microsoft.com/office/drawing/2014/main" id="{DA2E3723-8CE5-CE57-957F-18922F29C62C}"/>
                </a:ext>
              </a:extLst>
            </p:cNvPr>
            <p:cNvSpPr/>
            <p:nvPr/>
          </p:nvSpPr>
          <p:spPr>
            <a:xfrm>
              <a:off x="5277154" y="2290800"/>
              <a:ext cx="8686" cy="228"/>
            </a:xfrm>
            <a:custGeom>
              <a:avLst/>
              <a:gdLst>
                <a:gd name="connsiteX0" fmla="*/ 8687 w 8686"/>
                <a:gd name="connsiteY0" fmla="*/ 0 h 228"/>
                <a:gd name="connsiteX1" fmla="*/ 0 w 8686"/>
                <a:gd name="connsiteY1" fmla="*/ 229 h 228"/>
                <a:gd name="connsiteX2" fmla="*/ 8687 w 8686"/>
                <a:gd name="connsiteY2" fmla="*/ 0 h 228"/>
              </a:gdLst>
              <a:ahLst/>
              <a:cxnLst>
                <a:cxn ang="0">
                  <a:pos x="connsiteX0" y="connsiteY0"/>
                </a:cxn>
                <a:cxn ang="0">
                  <a:pos x="connsiteX1" y="connsiteY1"/>
                </a:cxn>
                <a:cxn ang="0">
                  <a:pos x="connsiteX2" y="connsiteY2"/>
                </a:cxn>
              </a:cxnLst>
              <a:rect l="l" t="t" r="r" b="b"/>
              <a:pathLst>
                <a:path w="8686" h="228">
                  <a:moveTo>
                    <a:pt x="8687" y="0"/>
                  </a:moveTo>
                  <a:cubicBezTo>
                    <a:pt x="5944" y="0"/>
                    <a:pt x="2972" y="229"/>
                    <a:pt x="0" y="229"/>
                  </a:cubicBezTo>
                  <a:cubicBezTo>
                    <a:pt x="2972" y="0"/>
                    <a:pt x="5944" y="0"/>
                    <a:pt x="8687"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5" name="Freeform 645">
              <a:extLst>
                <a:ext uri="{FF2B5EF4-FFF2-40B4-BE49-F238E27FC236}">
                  <a16:creationId xmlns:a16="http://schemas.microsoft.com/office/drawing/2014/main" id="{5BF607CC-BB32-0849-F5A2-2A00CE8725EE}"/>
                </a:ext>
              </a:extLst>
            </p:cNvPr>
            <p:cNvSpPr/>
            <p:nvPr/>
          </p:nvSpPr>
          <p:spPr>
            <a:xfrm>
              <a:off x="5247665" y="2291257"/>
              <a:ext cx="10287" cy="228"/>
            </a:xfrm>
            <a:custGeom>
              <a:avLst/>
              <a:gdLst>
                <a:gd name="connsiteX0" fmla="*/ 10287 w 10287"/>
                <a:gd name="connsiteY0" fmla="*/ 0 h 228"/>
                <a:gd name="connsiteX1" fmla="*/ 0 w 10287"/>
                <a:gd name="connsiteY1" fmla="*/ 229 h 228"/>
                <a:gd name="connsiteX2" fmla="*/ 10287 w 10287"/>
                <a:gd name="connsiteY2" fmla="*/ 0 h 228"/>
              </a:gdLst>
              <a:ahLst/>
              <a:cxnLst>
                <a:cxn ang="0">
                  <a:pos x="connsiteX0" y="connsiteY0"/>
                </a:cxn>
                <a:cxn ang="0">
                  <a:pos x="connsiteX1" y="connsiteY1"/>
                </a:cxn>
                <a:cxn ang="0">
                  <a:pos x="connsiteX2" y="connsiteY2"/>
                </a:cxn>
              </a:cxnLst>
              <a:rect l="l" t="t" r="r" b="b"/>
              <a:pathLst>
                <a:path w="10287" h="228">
                  <a:moveTo>
                    <a:pt x="10287" y="0"/>
                  </a:moveTo>
                  <a:cubicBezTo>
                    <a:pt x="6858" y="0"/>
                    <a:pt x="3429" y="229"/>
                    <a:pt x="0" y="229"/>
                  </a:cubicBezTo>
                  <a:cubicBezTo>
                    <a:pt x="3429" y="229"/>
                    <a:pt x="6858" y="0"/>
                    <a:pt x="10287"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6" name="Freeform 646">
              <a:extLst>
                <a:ext uri="{FF2B5EF4-FFF2-40B4-BE49-F238E27FC236}">
                  <a16:creationId xmlns:a16="http://schemas.microsoft.com/office/drawing/2014/main" id="{8C4AE838-1912-82E8-71CB-9C84C24F3143}"/>
                </a:ext>
              </a:extLst>
            </p:cNvPr>
            <p:cNvSpPr/>
            <p:nvPr/>
          </p:nvSpPr>
          <p:spPr>
            <a:xfrm>
              <a:off x="5123535" y="2292629"/>
              <a:ext cx="13716" cy="2286"/>
            </a:xfrm>
            <a:custGeom>
              <a:avLst/>
              <a:gdLst>
                <a:gd name="connsiteX0" fmla="*/ 13716 w 13716"/>
                <a:gd name="connsiteY0" fmla="*/ 0 h 2286"/>
                <a:gd name="connsiteX1" fmla="*/ 0 w 13716"/>
                <a:gd name="connsiteY1" fmla="*/ 0 h 2286"/>
                <a:gd name="connsiteX2" fmla="*/ 13716 w 13716"/>
                <a:gd name="connsiteY2" fmla="*/ 0 h 2286"/>
              </a:gdLst>
              <a:ahLst/>
              <a:cxnLst>
                <a:cxn ang="0">
                  <a:pos x="connsiteX0" y="connsiteY0"/>
                </a:cxn>
                <a:cxn ang="0">
                  <a:pos x="connsiteX1" y="connsiteY1"/>
                </a:cxn>
                <a:cxn ang="0">
                  <a:pos x="connsiteX2" y="connsiteY2"/>
                </a:cxn>
              </a:cxnLst>
              <a:rect l="l" t="t" r="r" b="b"/>
              <a:pathLst>
                <a:path w="13716" h="2286">
                  <a:moveTo>
                    <a:pt x="13716" y="0"/>
                  </a:moveTo>
                  <a:cubicBezTo>
                    <a:pt x="9144" y="0"/>
                    <a:pt x="4572" y="0"/>
                    <a:pt x="0" y="0"/>
                  </a:cubicBezTo>
                  <a:cubicBezTo>
                    <a:pt x="4572" y="0"/>
                    <a:pt x="9144" y="0"/>
                    <a:pt x="1371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7" name="Freeform 647">
              <a:extLst>
                <a:ext uri="{FF2B5EF4-FFF2-40B4-BE49-F238E27FC236}">
                  <a16:creationId xmlns:a16="http://schemas.microsoft.com/office/drawing/2014/main" id="{B7A52765-0102-BDDE-A45E-7CF56094365C}"/>
                </a:ext>
              </a:extLst>
            </p:cNvPr>
            <p:cNvSpPr/>
            <p:nvPr/>
          </p:nvSpPr>
          <p:spPr>
            <a:xfrm>
              <a:off x="4886477" y="2293315"/>
              <a:ext cx="29718" cy="2286"/>
            </a:xfrm>
            <a:custGeom>
              <a:avLst/>
              <a:gdLst>
                <a:gd name="connsiteX0" fmla="*/ 29718 w 29718"/>
                <a:gd name="connsiteY0" fmla="*/ 0 h 2286"/>
                <a:gd name="connsiteX1" fmla="*/ 0 w 29718"/>
                <a:gd name="connsiteY1" fmla="*/ 0 h 2286"/>
                <a:gd name="connsiteX2" fmla="*/ 29718 w 29718"/>
                <a:gd name="connsiteY2" fmla="*/ 0 h 2286"/>
              </a:gdLst>
              <a:ahLst/>
              <a:cxnLst>
                <a:cxn ang="0">
                  <a:pos x="connsiteX0" y="connsiteY0"/>
                </a:cxn>
                <a:cxn ang="0">
                  <a:pos x="connsiteX1" y="connsiteY1"/>
                </a:cxn>
                <a:cxn ang="0">
                  <a:pos x="connsiteX2" y="connsiteY2"/>
                </a:cxn>
              </a:cxnLst>
              <a:rect l="l" t="t" r="r" b="b"/>
              <a:pathLst>
                <a:path w="29718" h="2286">
                  <a:moveTo>
                    <a:pt x="29718" y="0"/>
                  </a:moveTo>
                  <a:cubicBezTo>
                    <a:pt x="19660" y="0"/>
                    <a:pt x="9830" y="0"/>
                    <a:pt x="0" y="0"/>
                  </a:cubicBezTo>
                  <a:cubicBezTo>
                    <a:pt x="9830" y="0"/>
                    <a:pt x="19660" y="0"/>
                    <a:pt x="29718"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8" name="Freeform 648">
              <a:extLst>
                <a:ext uri="{FF2B5EF4-FFF2-40B4-BE49-F238E27FC236}">
                  <a16:creationId xmlns:a16="http://schemas.microsoft.com/office/drawing/2014/main" id="{C629B79F-304D-B115-F777-5459F134E04B}"/>
                </a:ext>
              </a:extLst>
            </p:cNvPr>
            <p:cNvSpPr/>
            <p:nvPr/>
          </p:nvSpPr>
          <p:spPr>
            <a:xfrm>
              <a:off x="4864531" y="2293086"/>
              <a:ext cx="7315" cy="2286"/>
            </a:xfrm>
            <a:custGeom>
              <a:avLst/>
              <a:gdLst>
                <a:gd name="connsiteX0" fmla="*/ 7315 w 7315"/>
                <a:gd name="connsiteY0" fmla="*/ 0 h 2286"/>
                <a:gd name="connsiteX1" fmla="*/ 0 w 7315"/>
                <a:gd name="connsiteY1" fmla="*/ 0 h 2286"/>
                <a:gd name="connsiteX2" fmla="*/ 7315 w 7315"/>
                <a:gd name="connsiteY2" fmla="*/ 0 h 2286"/>
              </a:gdLst>
              <a:ahLst/>
              <a:cxnLst>
                <a:cxn ang="0">
                  <a:pos x="connsiteX0" y="connsiteY0"/>
                </a:cxn>
                <a:cxn ang="0">
                  <a:pos x="connsiteX1" y="connsiteY1"/>
                </a:cxn>
                <a:cxn ang="0">
                  <a:pos x="connsiteX2" y="connsiteY2"/>
                </a:cxn>
              </a:cxnLst>
              <a:rect l="l" t="t" r="r" b="b"/>
              <a:pathLst>
                <a:path w="7315" h="2286">
                  <a:moveTo>
                    <a:pt x="7315" y="0"/>
                  </a:moveTo>
                  <a:cubicBezTo>
                    <a:pt x="4801" y="0"/>
                    <a:pt x="2515" y="0"/>
                    <a:pt x="0" y="0"/>
                  </a:cubicBezTo>
                  <a:cubicBezTo>
                    <a:pt x="2515" y="0"/>
                    <a:pt x="5029" y="0"/>
                    <a:pt x="7315"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9" name="Freeform 649">
              <a:extLst>
                <a:ext uri="{FF2B5EF4-FFF2-40B4-BE49-F238E27FC236}">
                  <a16:creationId xmlns:a16="http://schemas.microsoft.com/office/drawing/2014/main" id="{8F1A4FAC-168A-29A0-F6F8-B92375064E1D}"/>
                </a:ext>
              </a:extLst>
            </p:cNvPr>
            <p:cNvSpPr/>
            <p:nvPr/>
          </p:nvSpPr>
          <p:spPr>
            <a:xfrm>
              <a:off x="4931054" y="2293315"/>
              <a:ext cx="7543" cy="2286"/>
            </a:xfrm>
            <a:custGeom>
              <a:avLst/>
              <a:gdLst>
                <a:gd name="connsiteX0" fmla="*/ 7544 w 7543"/>
                <a:gd name="connsiteY0" fmla="*/ 0 h 2286"/>
                <a:gd name="connsiteX1" fmla="*/ 0 w 7543"/>
                <a:gd name="connsiteY1" fmla="*/ 0 h 2286"/>
                <a:gd name="connsiteX2" fmla="*/ 7544 w 7543"/>
                <a:gd name="connsiteY2" fmla="*/ 0 h 2286"/>
              </a:gdLst>
              <a:ahLst/>
              <a:cxnLst>
                <a:cxn ang="0">
                  <a:pos x="connsiteX0" y="connsiteY0"/>
                </a:cxn>
                <a:cxn ang="0">
                  <a:pos x="connsiteX1" y="connsiteY1"/>
                </a:cxn>
                <a:cxn ang="0">
                  <a:pos x="connsiteX2" y="connsiteY2"/>
                </a:cxn>
              </a:cxnLst>
              <a:rect l="l" t="t" r="r" b="b"/>
              <a:pathLst>
                <a:path w="7543" h="2286">
                  <a:moveTo>
                    <a:pt x="7544" y="0"/>
                  </a:moveTo>
                  <a:cubicBezTo>
                    <a:pt x="5029" y="0"/>
                    <a:pt x="2515" y="0"/>
                    <a:pt x="0" y="0"/>
                  </a:cubicBezTo>
                  <a:cubicBezTo>
                    <a:pt x="2515" y="0"/>
                    <a:pt x="5029" y="0"/>
                    <a:pt x="7544"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0" name="Freeform 650">
              <a:extLst>
                <a:ext uri="{FF2B5EF4-FFF2-40B4-BE49-F238E27FC236}">
                  <a16:creationId xmlns:a16="http://schemas.microsoft.com/office/drawing/2014/main" id="{F393163D-9673-E88B-3CA9-85DB2FEA91E4}"/>
                </a:ext>
              </a:extLst>
            </p:cNvPr>
            <p:cNvSpPr/>
            <p:nvPr/>
          </p:nvSpPr>
          <p:spPr>
            <a:xfrm>
              <a:off x="5285841" y="2290572"/>
              <a:ext cx="8229" cy="228"/>
            </a:xfrm>
            <a:custGeom>
              <a:avLst/>
              <a:gdLst>
                <a:gd name="connsiteX0" fmla="*/ 8230 w 8229"/>
                <a:gd name="connsiteY0" fmla="*/ 0 h 228"/>
                <a:gd name="connsiteX1" fmla="*/ 0 w 8229"/>
                <a:gd name="connsiteY1" fmla="*/ 229 h 228"/>
                <a:gd name="connsiteX2" fmla="*/ 8230 w 8229"/>
                <a:gd name="connsiteY2" fmla="*/ 0 h 228"/>
              </a:gdLst>
              <a:ahLst/>
              <a:cxnLst>
                <a:cxn ang="0">
                  <a:pos x="connsiteX0" y="connsiteY0"/>
                </a:cxn>
                <a:cxn ang="0">
                  <a:pos x="connsiteX1" y="connsiteY1"/>
                </a:cxn>
                <a:cxn ang="0">
                  <a:pos x="connsiteX2" y="connsiteY2"/>
                </a:cxn>
              </a:cxnLst>
              <a:rect l="l" t="t" r="r" b="b"/>
              <a:pathLst>
                <a:path w="8229" h="228">
                  <a:moveTo>
                    <a:pt x="8230" y="0"/>
                  </a:moveTo>
                  <a:cubicBezTo>
                    <a:pt x="5486" y="0"/>
                    <a:pt x="2743" y="229"/>
                    <a:pt x="0" y="229"/>
                  </a:cubicBezTo>
                  <a:cubicBezTo>
                    <a:pt x="2972" y="0"/>
                    <a:pt x="5715" y="0"/>
                    <a:pt x="823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1" name="Freeform 651">
              <a:extLst>
                <a:ext uri="{FF2B5EF4-FFF2-40B4-BE49-F238E27FC236}">
                  <a16:creationId xmlns:a16="http://schemas.microsoft.com/office/drawing/2014/main" id="{CF36C8DE-72EF-E31F-D38D-0CD53895DB31}"/>
                </a:ext>
              </a:extLst>
            </p:cNvPr>
            <p:cNvSpPr/>
            <p:nvPr/>
          </p:nvSpPr>
          <p:spPr>
            <a:xfrm>
              <a:off x="5294071" y="2289886"/>
              <a:ext cx="21259" cy="685"/>
            </a:xfrm>
            <a:custGeom>
              <a:avLst/>
              <a:gdLst>
                <a:gd name="connsiteX0" fmla="*/ 21260 w 21259"/>
                <a:gd name="connsiteY0" fmla="*/ 0 h 685"/>
                <a:gd name="connsiteX1" fmla="*/ 0 w 21259"/>
                <a:gd name="connsiteY1" fmla="*/ 686 h 685"/>
                <a:gd name="connsiteX2" fmla="*/ 21260 w 21259"/>
                <a:gd name="connsiteY2" fmla="*/ 0 h 685"/>
              </a:gdLst>
              <a:ahLst/>
              <a:cxnLst>
                <a:cxn ang="0">
                  <a:pos x="connsiteX0" y="connsiteY0"/>
                </a:cxn>
                <a:cxn ang="0">
                  <a:pos x="connsiteX1" y="connsiteY1"/>
                </a:cxn>
                <a:cxn ang="0">
                  <a:pos x="connsiteX2" y="connsiteY2"/>
                </a:cxn>
              </a:cxnLst>
              <a:rect l="l" t="t" r="r" b="b"/>
              <a:pathLst>
                <a:path w="21259" h="685">
                  <a:moveTo>
                    <a:pt x="21260" y="0"/>
                  </a:moveTo>
                  <a:cubicBezTo>
                    <a:pt x="15088" y="229"/>
                    <a:pt x="8001" y="457"/>
                    <a:pt x="0" y="686"/>
                  </a:cubicBezTo>
                  <a:cubicBezTo>
                    <a:pt x="8001" y="457"/>
                    <a:pt x="15088" y="229"/>
                    <a:pt x="2126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2" name="Freeform 652">
              <a:extLst>
                <a:ext uri="{FF2B5EF4-FFF2-40B4-BE49-F238E27FC236}">
                  <a16:creationId xmlns:a16="http://schemas.microsoft.com/office/drawing/2014/main" id="{C60DF162-8247-F5DC-BA63-356C28F47F17}"/>
                </a:ext>
              </a:extLst>
            </p:cNvPr>
            <p:cNvSpPr/>
            <p:nvPr/>
          </p:nvSpPr>
          <p:spPr>
            <a:xfrm>
              <a:off x="5354193" y="2287828"/>
              <a:ext cx="3200" cy="228"/>
            </a:xfrm>
            <a:custGeom>
              <a:avLst/>
              <a:gdLst>
                <a:gd name="connsiteX0" fmla="*/ 3200 w 3200"/>
                <a:gd name="connsiteY0" fmla="*/ 0 h 228"/>
                <a:gd name="connsiteX1" fmla="*/ 0 w 3200"/>
                <a:gd name="connsiteY1" fmla="*/ 229 h 228"/>
                <a:gd name="connsiteX2" fmla="*/ 3200 w 3200"/>
                <a:gd name="connsiteY2" fmla="*/ 0 h 228"/>
              </a:gdLst>
              <a:ahLst/>
              <a:cxnLst>
                <a:cxn ang="0">
                  <a:pos x="connsiteX0" y="connsiteY0"/>
                </a:cxn>
                <a:cxn ang="0">
                  <a:pos x="connsiteX1" y="connsiteY1"/>
                </a:cxn>
                <a:cxn ang="0">
                  <a:pos x="connsiteX2" y="connsiteY2"/>
                </a:cxn>
              </a:cxnLst>
              <a:rect l="l" t="t" r="r" b="b"/>
              <a:pathLst>
                <a:path w="3200" h="228">
                  <a:moveTo>
                    <a:pt x="3200" y="0"/>
                  </a:moveTo>
                  <a:cubicBezTo>
                    <a:pt x="2057" y="0"/>
                    <a:pt x="914" y="0"/>
                    <a:pt x="0" y="229"/>
                  </a:cubicBezTo>
                  <a:cubicBezTo>
                    <a:pt x="1143" y="0"/>
                    <a:pt x="2057" y="0"/>
                    <a:pt x="320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3" name="Freeform 653">
              <a:extLst>
                <a:ext uri="{FF2B5EF4-FFF2-40B4-BE49-F238E27FC236}">
                  <a16:creationId xmlns:a16="http://schemas.microsoft.com/office/drawing/2014/main" id="{2F45A2C1-692A-D340-CC56-609A52A684C9}"/>
                </a:ext>
              </a:extLst>
            </p:cNvPr>
            <p:cNvSpPr/>
            <p:nvPr/>
          </p:nvSpPr>
          <p:spPr>
            <a:xfrm>
              <a:off x="5370652" y="2287143"/>
              <a:ext cx="7315" cy="228"/>
            </a:xfrm>
            <a:custGeom>
              <a:avLst/>
              <a:gdLst>
                <a:gd name="connsiteX0" fmla="*/ 7315 w 7315"/>
                <a:gd name="connsiteY0" fmla="*/ 0 h 228"/>
                <a:gd name="connsiteX1" fmla="*/ 0 w 7315"/>
                <a:gd name="connsiteY1" fmla="*/ 229 h 228"/>
                <a:gd name="connsiteX2" fmla="*/ 7315 w 7315"/>
                <a:gd name="connsiteY2" fmla="*/ 0 h 228"/>
              </a:gdLst>
              <a:ahLst/>
              <a:cxnLst>
                <a:cxn ang="0">
                  <a:pos x="connsiteX0" y="connsiteY0"/>
                </a:cxn>
                <a:cxn ang="0">
                  <a:pos x="connsiteX1" y="connsiteY1"/>
                </a:cxn>
                <a:cxn ang="0">
                  <a:pos x="connsiteX2" y="connsiteY2"/>
                </a:cxn>
              </a:cxnLst>
              <a:rect l="l" t="t" r="r" b="b"/>
              <a:pathLst>
                <a:path w="7315" h="228">
                  <a:moveTo>
                    <a:pt x="7315" y="0"/>
                  </a:moveTo>
                  <a:cubicBezTo>
                    <a:pt x="4801" y="0"/>
                    <a:pt x="2286" y="229"/>
                    <a:pt x="0" y="229"/>
                  </a:cubicBezTo>
                  <a:cubicBezTo>
                    <a:pt x="2515" y="0"/>
                    <a:pt x="4801" y="0"/>
                    <a:pt x="7315"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4" name="Freeform 654">
              <a:extLst>
                <a:ext uri="{FF2B5EF4-FFF2-40B4-BE49-F238E27FC236}">
                  <a16:creationId xmlns:a16="http://schemas.microsoft.com/office/drawing/2014/main" id="{B27A7B83-5D82-FF30-40A8-0501E51E46EF}"/>
                </a:ext>
              </a:extLst>
            </p:cNvPr>
            <p:cNvSpPr/>
            <p:nvPr/>
          </p:nvSpPr>
          <p:spPr>
            <a:xfrm>
              <a:off x="5377967" y="2286914"/>
              <a:ext cx="3886" cy="101"/>
            </a:xfrm>
            <a:custGeom>
              <a:avLst/>
              <a:gdLst>
                <a:gd name="connsiteX0" fmla="*/ 3886 w 3886"/>
                <a:gd name="connsiteY0" fmla="*/ 0 h 101"/>
                <a:gd name="connsiteX1" fmla="*/ 0 w 3886"/>
                <a:gd name="connsiteY1" fmla="*/ 0 h 101"/>
                <a:gd name="connsiteX2" fmla="*/ 3886 w 3886"/>
                <a:gd name="connsiteY2" fmla="*/ 0 h 101"/>
              </a:gdLst>
              <a:ahLst/>
              <a:cxnLst>
                <a:cxn ang="0">
                  <a:pos x="connsiteX0" y="connsiteY0"/>
                </a:cxn>
                <a:cxn ang="0">
                  <a:pos x="connsiteX1" y="connsiteY1"/>
                </a:cxn>
                <a:cxn ang="0">
                  <a:pos x="connsiteX2" y="connsiteY2"/>
                </a:cxn>
              </a:cxnLst>
              <a:rect l="l" t="t" r="r" b="b"/>
              <a:pathLst>
                <a:path w="3886" h="101">
                  <a:moveTo>
                    <a:pt x="3886" y="0"/>
                  </a:moveTo>
                  <a:cubicBezTo>
                    <a:pt x="2515" y="0"/>
                    <a:pt x="1372" y="0"/>
                    <a:pt x="0" y="0"/>
                  </a:cubicBezTo>
                  <a:cubicBezTo>
                    <a:pt x="1372" y="229"/>
                    <a:pt x="2515" y="0"/>
                    <a:pt x="388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5" name="Freeform 655">
              <a:extLst>
                <a:ext uri="{FF2B5EF4-FFF2-40B4-BE49-F238E27FC236}">
                  <a16:creationId xmlns:a16="http://schemas.microsoft.com/office/drawing/2014/main" id="{21EB89CD-5B0A-A90E-B1C3-CC0FE989934D}"/>
                </a:ext>
              </a:extLst>
            </p:cNvPr>
            <p:cNvSpPr/>
            <p:nvPr/>
          </p:nvSpPr>
          <p:spPr>
            <a:xfrm>
              <a:off x="5357393" y="2287600"/>
              <a:ext cx="6629" cy="228"/>
            </a:xfrm>
            <a:custGeom>
              <a:avLst/>
              <a:gdLst>
                <a:gd name="connsiteX0" fmla="*/ 6629 w 6629"/>
                <a:gd name="connsiteY0" fmla="*/ 0 h 228"/>
                <a:gd name="connsiteX1" fmla="*/ 0 w 6629"/>
                <a:gd name="connsiteY1" fmla="*/ 229 h 228"/>
                <a:gd name="connsiteX2" fmla="*/ 6629 w 6629"/>
                <a:gd name="connsiteY2" fmla="*/ 0 h 228"/>
              </a:gdLst>
              <a:ahLst/>
              <a:cxnLst>
                <a:cxn ang="0">
                  <a:pos x="connsiteX0" y="connsiteY0"/>
                </a:cxn>
                <a:cxn ang="0">
                  <a:pos x="connsiteX1" y="connsiteY1"/>
                </a:cxn>
                <a:cxn ang="0">
                  <a:pos x="connsiteX2" y="connsiteY2"/>
                </a:cxn>
              </a:cxnLst>
              <a:rect l="l" t="t" r="r" b="b"/>
              <a:pathLst>
                <a:path w="6629" h="228">
                  <a:moveTo>
                    <a:pt x="6629" y="0"/>
                  </a:moveTo>
                  <a:cubicBezTo>
                    <a:pt x="4343" y="0"/>
                    <a:pt x="2057" y="229"/>
                    <a:pt x="0" y="229"/>
                  </a:cubicBezTo>
                  <a:cubicBezTo>
                    <a:pt x="2057" y="0"/>
                    <a:pt x="4343" y="0"/>
                    <a:pt x="6629"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6" name="Freeform 656">
              <a:extLst>
                <a:ext uri="{FF2B5EF4-FFF2-40B4-BE49-F238E27FC236}">
                  <a16:creationId xmlns:a16="http://schemas.microsoft.com/office/drawing/2014/main" id="{D8309227-DDCA-A17B-A617-4F6973C51DDF}"/>
                </a:ext>
              </a:extLst>
            </p:cNvPr>
            <p:cNvSpPr/>
            <p:nvPr/>
          </p:nvSpPr>
          <p:spPr>
            <a:xfrm>
              <a:off x="5150260" y="665679"/>
              <a:ext cx="192868" cy="191352"/>
            </a:xfrm>
            <a:custGeom>
              <a:avLst/>
              <a:gdLst>
                <a:gd name="connsiteX0" fmla="*/ 96947 w 192868"/>
                <a:gd name="connsiteY0" fmla="*/ 191341 h 191352"/>
                <a:gd name="connsiteX1" fmla="*/ 192502 w 192868"/>
                <a:gd name="connsiteY1" fmla="*/ 93043 h 191352"/>
                <a:gd name="connsiteX2" fmla="*/ 100376 w 192868"/>
                <a:gd name="connsiteY2" fmla="*/ 3 h 191352"/>
                <a:gd name="connsiteX3" fmla="*/ 21 w 192868"/>
                <a:gd name="connsiteY3" fmla="*/ 90300 h 191352"/>
                <a:gd name="connsiteX4" fmla="*/ 96947 w 192868"/>
                <a:gd name="connsiteY4" fmla="*/ 191341 h 19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68" h="191352">
                  <a:moveTo>
                    <a:pt x="96947" y="191341"/>
                  </a:moveTo>
                  <a:cubicBezTo>
                    <a:pt x="159355" y="190427"/>
                    <a:pt x="187930" y="169853"/>
                    <a:pt x="192502" y="93043"/>
                  </a:cubicBezTo>
                  <a:cubicBezTo>
                    <a:pt x="197303" y="46638"/>
                    <a:pt x="154326" y="-454"/>
                    <a:pt x="100376" y="3"/>
                  </a:cubicBezTo>
                  <a:cubicBezTo>
                    <a:pt x="49170" y="460"/>
                    <a:pt x="935" y="34979"/>
                    <a:pt x="21" y="90300"/>
                  </a:cubicBezTo>
                  <a:cubicBezTo>
                    <a:pt x="-1122" y="162081"/>
                    <a:pt x="44369" y="192027"/>
                    <a:pt x="96947" y="191341"/>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7" name="Freeform 657">
              <a:extLst>
                <a:ext uri="{FF2B5EF4-FFF2-40B4-BE49-F238E27FC236}">
                  <a16:creationId xmlns:a16="http://schemas.microsoft.com/office/drawing/2014/main" id="{775ECD23-FD87-F401-B57E-C7BE7018FA61}"/>
                </a:ext>
              </a:extLst>
            </p:cNvPr>
            <p:cNvSpPr/>
            <p:nvPr/>
          </p:nvSpPr>
          <p:spPr>
            <a:xfrm>
              <a:off x="4992939" y="559282"/>
              <a:ext cx="439333" cy="903414"/>
            </a:xfrm>
            <a:custGeom>
              <a:avLst/>
              <a:gdLst>
                <a:gd name="connsiteX0" fmla="*/ 94020 w 439333"/>
                <a:gd name="connsiteY0" fmla="*/ 894842 h 903414"/>
                <a:gd name="connsiteX1" fmla="*/ 164886 w 439333"/>
                <a:gd name="connsiteY1" fmla="*/ 877697 h 903414"/>
                <a:gd name="connsiteX2" fmla="*/ 171973 w 439333"/>
                <a:gd name="connsiteY2" fmla="*/ 842264 h 903414"/>
                <a:gd name="connsiteX3" fmla="*/ 199405 w 439333"/>
                <a:gd name="connsiteY3" fmla="*/ 635381 h 903414"/>
                <a:gd name="connsiteX4" fmla="*/ 225008 w 439333"/>
                <a:gd name="connsiteY4" fmla="*/ 591719 h 903414"/>
                <a:gd name="connsiteX5" fmla="*/ 272786 w 439333"/>
                <a:gd name="connsiteY5" fmla="*/ 612978 h 903414"/>
                <a:gd name="connsiteX6" fmla="*/ 319420 w 439333"/>
                <a:gd name="connsiteY6" fmla="*/ 872897 h 903414"/>
                <a:gd name="connsiteX7" fmla="*/ 365597 w 439333"/>
                <a:gd name="connsiteY7" fmla="*/ 900329 h 903414"/>
                <a:gd name="connsiteX8" fmla="*/ 401259 w 439333"/>
                <a:gd name="connsiteY8" fmla="*/ 865124 h 903414"/>
                <a:gd name="connsiteX9" fmla="*/ 380685 w 439333"/>
                <a:gd name="connsiteY9" fmla="*/ 632867 h 903414"/>
                <a:gd name="connsiteX10" fmla="*/ 364911 w 439333"/>
                <a:gd name="connsiteY10" fmla="*/ 491820 h 903414"/>
                <a:gd name="connsiteX11" fmla="*/ 385943 w 439333"/>
                <a:gd name="connsiteY11" fmla="*/ 287452 h 903414"/>
                <a:gd name="connsiteX12" fmla="*/ 430062 w 439333"/>
                <a:gd name="connsiteY12" fmla="*/ 106172 h 903414"/>
                <a:gd name="connsiteX13" fmla="*/ 439206 w 439333"/>
                <a:gd name="connsiteY13" fmla="*/ 37364 h 903414"/>
                <a:gd name="connsiteX14" fmla="*/ 412460 w 439333"/>
                <a:gd name="connsiteY14" fmla="*/ 330 h 903414"/>
                <a:gd name="connsiteX15" fmla="*/ 379770 w 439333"/>
                <a:gd name="connsiteY15" fmla="*/ 28448 h 903414"/>
                <a:gd name="connsiteX16" fmla="*/ 379085 w 439333"/>
                <a:gd name="connsiteY16" fmla="*/ 31191 h 903414"/>
                <a:gd name="connsiteX17" fmla="*/ 354167 w 439333"/>
                <a:gd name="connsiteY17" fmla="*/ 119660 h 903414"/>
                <a:gd name="connsiteX18" fmla="*/ 356682 w 439333"/>
                <a:gd name="connsiteY18" fmla="*/ 140919 h 903414"/>
                <a:gd name="connsiteX19" fmla="*/ 367883 w 439333"/>
                <a:gd name="connsiteY19" fmla="*/ 208356 h 903414"/>
                <a:gd name="connsiteX20" fmla="*/ 331993 w 439333"/>
                <a:gd name="connsiteY20" fmla="*/ 292710 h 903414"/>
                <a:gd name="connsiteX21" fmla="*/ 214493 w 439333"/>
                <a:gd name="connsiteY21" fmla="*/ 309169 h 903414"/>
                <a:gd name="connsiteX22" fmla="*/ 139055 w 439333"/>
                <a:gd name="connsiteY22" fmla="*/ 215672 h 903414"/>
                <a:gd name="connsiteX23" fmla="*/ 124196 w 439333"/>
                <a:gd name="connsiteY23" fmla="*/ 165380 h 903414"/>
                <a:gd name="connsiteX24" fmla="*/ 71389 w 439333"/>
                <a:gd name="connsiteY24" fmla="*/ 64567 h 903414"/>
                <a:gd name="connsiteX25" fmla="*/ 44414 w 439333"/>
                <a:gd name="connsiteY25" fmla="*/ 25705 h 903414"/>
                <a:gd name="connsiteX26" fmla="*/ 33670 w 439333"/>
                <a:gd name="connsiteY26" fmla="*/ 17933 h 903414"/>
                <a:gd name="connsiteX27" fmla="*/ 294 w 439333"/>
                <a:gd name="connsiteY27" fmla="*/ 55194 h 903414"/>
                <a:gd name="connsiteX28" fmla="*/ 8524 w 439333"/>
                <a:gd name="connsiteY28" fmla="*/ 78740 h 903414"/>
                <a:gd name="connsiteX29" fmla="*/ 108651 w 439333"/>
                <a:gd name="connsiteY29" fmla="*/ 329286 h 903414"/>
                <a:gd name="connsiteX30" fmla="*/ 126024 w 439333"/>
                <a:gd name="connsiteY30" fmla="*/ 441300 h 903414"/>
                <a:gd name="connsiteX31" fmla="*/ 115737 w 439333"/>
                <a:gd name="connsiteY31" fmla="*/ 580289 h 903414"/>
                <a:gd name="connsiteX32" fmla="*/ 107736 w 439333"/>
                <a:gd name="connsiteY32" fmla="*/ 668985 h 903414"/>
                <a:gd name="connsiteX33" fmla="*/ 87162 w 439333"/>
                <a:gd name="connsiteY33" fmla="*/ 851637 h 903414"/>
                <a:gd name="connsiteX34" fmla="*/ 94020 w 439333"/>
                <a:gd name="connsiteY34" fmla="*/ 894842 h 90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9333" h="903414">
                  <a:moveTo>
                    <a:pt x="94020" y="894842"/>
                  </a:moveTo>
                  <a:cubicBezTo>
                    <a:pt x="113223" y="911759"/>
                    <a:pt x="157114" y="902386"/>
                    <a:pt x="164886" y="877697"/>
                  </a:cubicBezTo>
                  <a:cubicBezTo>
                    <a:pt x="168544" y="866267"/>
                    <a:pt x="170601" y="854151"/>
                    <a:pt x="171973" y="842264"/>
                  </a:cubicBezTo>
                  <a:cubicBezTo>
                    <a:pt x="180431" y="773227"/>
                    <a:pt x="186832" y="703961"/>
                    <a:pt x="199405" y="635381"/>
                  </a:cubicBezTo>
                  <a:cubicBezTo>
                    <a:pt x="203520" y="612750"/>
                    <a:pt x="207635" y="600634"/>
                    <a:pt x="225008" y="591719"/>
                  </a:cubicBezTo>
                  <a:cubicBezTo>
                    <a:pt x="244896" y="581660"/>
                    <a:pt x="266613" y="591033"/>
                    <a:pt x="272786" y="612978"/>
                  </a:cubicBezTo>
                  <a:cubicBezTo>
                    <a:pt x="277815" y="630809"/>
                    <a:pt x="304790" y="805002"/>
                    <a:pt x="319420" y="872897"/>
                  </a:cubicBezTo>
                  <a:cubicBezTo>
                    <a:pt x="324449" y="897128"/>
                    <a:pt x="341823" y="905815"/>
                    <a:pt x="365597" y="900329"/>
                  </a:cubicBezTo>
                  <a:cubicBezTo>
                    <a:pt x="389600" y="894842"/>
                    <a:pt x="399201" y="889813"/>
                    <a:pt x="401259" y="865124"/>
                  </a:cubicBezTo>
                  <a:cubicBezTo>
                    <a:pt x="401945" y="856895"/>
                    <a:pt x="388000" y="698246"/>
                    <a:pt x="380685" y="632867"/>
                  </a:cubicBezTo>
                  <a:cubicBezTo>
                    <a:pt x="375427" y="585775"/>
                    <a:pt x="366512" y="539369"/>
                    <a:pt x="364911" y="491820"/>
                  </a:cubicBezTo>
                  <a:cubicBezTo>
                    <a:pt x="362625" y="422555"/>
                    <a:pt x="374055" y="355118"/>
                    <a:pt x="385943" y="287452"/>
                  </a:cubicBezTo>
                  <a:cubicBezTo>
                    <a:pt x="396687" y="226187"/>
                    <a:pt x="414289" y="166523"/>
                    <a:pt x="430062" y="106172"/>
                  </a:cubicBezTo>
                  <a:cubicBezTo>
                    <a:pt x="436006" y="83541"/>
                    <a:pt x="440121" y="60909"/>
                    <a:pt x="439206" y="37364"/>
                  </a:cubicBezTo>
                  <a:cubicBezTo>
                    <a:pt x="438292" y="15647"/>
                    <a:pt x="428691" y="2845"/>
                    <a:pt x="412460" y="330"/>
                  </a:cubicBezTo>
                  <a:cubicBezTo>
                    <a:pt x="398058" y="-1956"/>
                    <a:pt x="386857" y="7646"/>
                    <a:pt x="379770" y="28448"/>
                  </a:cubicBezTo>
                  <a:cubicBezTo>
                    <a:pt x="379542" y="29363"/>
                    <a:pt x="379313" y="30277"/>
                    <a:pt x="379085" y="31191"/>
                  </a:cubicBezTo>
                  <a:cubicBezTo>
                    <a:pt x="370855" y="60681"/>
                    <a:pt x="362854" y="90170"/>
                    <a:pt x="354167" y="119660"/>
                  </a:cubicBezTo>
                  <a:cubicBezTo>
                    <a:pt x="351881" y="127432"/>
                    <a:pt x="352796" y="134061"/>
                    <a:pt x="356682" y="140919"/>
                  </a:cubicBezTo>
                  <a:cubicBezTo>
                    <a:pt x="368798" y="161951"/>
                    <a:pt x="370855" y="185039"/>
                    <a:pt x="367883" y="208356"/>
                  </a:cubicBezTo>
                  <a:cubicBezTo>
                    <a:pt x="364226" y="239217"/>
                    <a:pt x="353253" y="274650"/>
                    <a:pt x="331993" y="292710"/>
                  </a:cubicBezTo>
                  <a:cubicBezTo>
                    <a:pt x="298160" y="317856"/>
                    <a:pt x="257927" y="324942"/>
                    <a:pt x="214493" y="309169"/>
                  </a:cubicBezTo>
                  <a:cubicBezTo>
                    <a:pt x="168544" y="292481"/>
                    <a:pt x="144541" y="263220"/>
                    <a:pt x="139055" y="215672"/>
                  </a:cubicBezTo>
                  <a:cubicBezTo>
                    <a:pt x="136997" y="197612"/>
                    <a:pt x="130596" y="181610"/>
                    <a:pt x="124196" y="165380"/>
                  </a:cubicBezTo>
                  <a:cubicBezTo>
                    <a:pt x="110480" y="129718"/>
                    <a:pt x="89906" y="97714"/>
                    <a:pt x="71389" y="64567"/>
                  </a:cubicBezTo>
                  <a:cubicBezTo>
                    <a:pt x="63845" y="50851"/>
                    <a:pt x="53558" y="38507"/>
                    <a:pt x="44414" y="25705"/>
                  </a:cubicBezTo>
                  <a:cubicBezTo>
                    <a:pt x="41671" y="21819"/>
                    <a:pt x="38928" y="18161"/>
                    <a:pt x="33670" y="17933"/>
                  </a:cubicBezTo>
                  <a:cubicBezTo>
                    <a:pt x="17439" y="17018"/>
                    <a:pt x="-2677" y="38964"/>
                    <a:pt x="294" y="55194"/>
                  </a:cubicBezTo>
                  <a:cubicBezTo>
                    <a:pt x="1895" y="63195"/>
                    <a:pt x="4638" y="71425"/>
                    <a:pt x="8524" y="78740"/>
                  </a:cubicBezTo>
                  <a:cubicBezTo>
                    <a:pt x="48986" y="159436"/>
                    <a:pt x="77790" y="244932"/>
                    <a:pt x="108651" y="329286"/>
                  </a:cubicBezTo>
                  <a:cubicBezTo>
                    <a:pt x="121681" y="365176"/>
                    <a:pt x="129453" y="402666"/>
                    <a:pt x="126024" y="441300"/>
                  </a:cubicBezTo>
                  <a:cubicBezTo>
                    <a:pt x="122138" y="487477"/>
                    <a:pt x="117795" y="533883"/>
                    <a:pt x="115737" y="580289"/>
                  </a:cubicBezTo>
                  <a:cubicBezTo>
                    <a:pt x="114366" y="610007"/>
                    <a:pt x="110937" y="639496"/>
                    <a:pt x="107736" y="668985"/>
                  </a:cubicBezTo>
                  <a:cubicBezTo>
                    <a:pt x="101107" y="729793"/>
                    <a:pt x="94020" y="790829"/>
                    <a:pt x="87162" y="851637"/>
                  </a:cubicBezTo>
                  <a:cubicBezTo>
                    <a:pt x="84191" y="879983"/>
                    <a:pt x="89448" y="890499"/>
                    <a:pt x="94020" y="89484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8" name="Freeform 658">
              <a:extLst>
                <a:ext uri="{FF2B5EF4-FFF2-40B4-BE49-F238E27FC236}">
                  <a16:creationId xmlns:a16="http://schemas.microsoft.com/office/drawing/2014/main" id="{C0F9EAE1-0774-9A40-FABA-09638099CDA7}"/>
                </a:ext>
              </a:extLst>
            </p:cNvPr>
            <p:cNvSpPr/>
            <p:nvPr/>
          </p:nvSpPr>
          <p:spPr>
            <a:xfrm>
              <a:off x="5136794" y="1598062"/>
              <a:ext cx="166992" cy="289712"/>
            </a:xfrm>
            <a:custGeom>
              <a:avLst/>
              <a:gdLst>
                <a:gd name="connsiteX0" fmla="*/ 52807 w 166992"/>
                <a:gd name="connsiteY0" fmla="*/ 135869 h 289712"/>
                <a:gd name="connsiteX1" fmla="*/ 72695 w 166992"/>
                <a:gd name="connsiteY1" fmla="*/ 158500 h 289712"/>
                <a:gd name="connsiteX2" fmla="*/ 70637 w 166992"/>
                <a:gd name="connsiteY2" fmla="*/ 172216 h 289712"/>
                <a:gd name="connsiteX3" fmla="*/ 62408 w 166992"/>
                <a:gd name="connsiteY3" fmla="*/ 269142 h 289712"/>
                <a:gd name="connsiteX4" fmla="*/ 80924 w 166992"/>
                <a:gd name="connsiteY4" fmla="*/ 289488 h 289712"/>
                <a:gd name="connsiteX5" fmla="*/ 147676 w 166992"/>
                <a:gd name="connsiteY5" fmla="*/ 289488 h 289712"/>
                <a:gd name="connsiteX6" fmla="*/ 166649 w 166992"/>
                <a:gd name="connsiteY6" fmla="*/ 267314 h 289712"/>
                <a:gd name="connsiteX7" fmla="*/ 161163 w 166992"/>
                <a:gd name="connsiteY7" fmla="*/ 211992 h 289712"/>
                <a:gd name="connsiteX8" fmla="*/ 150190 w 166992"/>
                <a:gd name="connsiteY8" fmla="*/ 31627 h 289712"/>
                <a:gd name="connsiteX9" fmla="*/ 131445 w 166992"/>
                <a:gd name="connsiteY9" fmla="*/ 309 h 289712"/>
                <a:gd name="connsiteX10" fmla="*/ 0 w 166992"/>
                <a:gd name="connsiteY10" fmla="*/ 130611 h 289712"/>
                <a:gd name="connsiteX11" fmla="*/ 52807 w 166992"/>
                <a:gd name="connsiteY11" fmla="*/ 135869 h 28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92" h="289712">
                  <a:moveTo>
                    <a:pt x="52807" y="135869"/>
                  </a:moveTo>
                  <a:cubicBezTo>
                    <a:pt x="69952" y="137240"/>
                    <a:pt x="73609" y="141355"/>
                    <a:pt x="72695" y="158500"/>
                  </a:cubicBezTo>
                  <a:cubicBezTo>
                    <a:pt x="72466" y="163072"/>
                    <a:pt x="71095" y="167644"/>
                    <a:pt x="70637" y="172216"/>
                  </a:cubicBezTo>
                  <a:cubicBezTo>
                    <a:pt x="67894" y="204449"/>
                    <a:pt x="65380" y="236910"/>
                    <a:pt x="62408" y="269142"/>
                  </a:cubicBezTo>
                  <a:cubicBezTo>
                    <a:pt x="61036" y="283316"/>
                    <a:pt x="66523" y="289716"/>
                    <a:pt x="80924" y="289488"/>
                  </a:cubicBezTo>
                  <a:cubicBezTo>
                    <a:pt x="103099" y="289031"/>
                    <a:pt x="125501" y="290174"/>
                    <a:pt x="147676" y="289488"/>
                  </a:cubicBezTo>
                  <a:cubicBezTo>
                    <a:pt x="165964" y="288802"/>
                    <a:pt x="168021" y="286287"/>
                    <a:pt x="166649" y="267314"/>
                  </a:cubicBezTo>
                  <a:cubicBezTo>
                    <a:pt x="165506" y="248797"/>
                    <a:pt x="162306" y="230509"/>
                    <a:pt x="161163" y="211992"/>
                  </a:cubicBezTo>
                  <a:cubicBezTo>
                    <a:pt x="157277" y="151871"/>
                    <a:pt x="153619" y="91749"/>
                    <a:pt x="150190" y="31627"/>
                  </a:cubicBezTo>
                  <a:cubicBezTo>
                    <a:pt x="149276" y="17682"/>
                    <a:pt x="144932" y="6024"/>
                    <a:pt x="131445" y="309"/>
                  </a:cubicBezTo>
                  <a:cubicBezTo>
                    <a:pt x="115443" y="-6321"/>
                    <a:pt x="40234" y="95635"/>
                    <a:pt x="0" y="130611"/>
                  </a:cubicBezTo>
                  <a:cubicBezTo>
                    <a:pt x="19660" y="138612"/>
                    <a:pt x="36576" y="134726"/>
                    <a:pt x="52807" y="135869"/>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9" name="Freeform 659">
              <a:extLst>
                <a:ext uri="{FF2B5EF4-FFF2-40B4-BE49-F238E27FC236}">
                  <a16:creationId xmlns:a16="http://schemas.microsoft.com/office/drawing/2014/main" id="{0FA5C5EA-08EA-19E7-1524-F6F51B11DD5A}"/>
                </a:ext>
              </a:extLst>
            </p:cNvPr>
            <p:cNvSpPr/>
            <p:nvPr/>
          </p:nvSpPr>
          <p:spPr>
            <a:xfrm>
              <a:off x="5654344" y="1986762"/>
              <a:ext cx="186309" cy="20574"/>
            </a:xfrm>
            <a:custGeom>
              <a:avLst/>
              <a:gdLst>
                <a:gd name="connsiteX0" fmla="*/ 34061 w 186309"/>
                <a:gd name="connsiteY0" fmla="*/ 20345 h 20574"/>
                <a:gd name="connsiteX1" fmla="*/ 128473 w 186309"/>
                <a:gd name="connsiteY1" fmla="*/ 15773 h 20574"/>
                <a:gd name="connsiteX2" fmla="*/ 181966 w 186309"/>
                <a:gd name="connsiteY2" fmla="*/ 2286 h 20574"/>
                <a:gd name="connsiteX3" fmla="*/ 186309 w 186309"/>
                <a:gd name="connsiteY3" fmla="*/ 0 h 20574"/>
                <a:gd name="connsiteX4" fmla="*/ 162763 w 186309"/>
                <a:gd name="connsiteY4" fmla="*/ 1372 h 20574"/>
                <a:gd name="connsiteX5" fmla="*/ 162535 w 186309"/>
                <a:gd name="connsiteY5" fmla="*/ 1372 h 20574"/>
                <a:gd name="connsiteX6" fmla="*/ 139446 w 186309"/>
                <a:gd name="connsiteY6" fmla="*/ 2743 h 20574"/>
                <a:gd name="connsiteX7" fmla="*/ 138989 w 186309"/>
                <a:gd name="connsiteY7" fmla="*/ 2743 h 20574"/>
                <a:gd name="connsiteX8" fmla="*/ 116815 w 186309"/>
                <a:gd name="connsiteY8" fmla="*/ 4115 h 20574"/>
                <a:gd name="connsiteX9" fmla="*/ 115900 w 186309"/>
                <a:gd name="connsiteY9" fmla="*/ 4115 h 20574"/>
                <a:gd name="connsiteX10" fmla="*/ 94640 w 186309"/>
                <a:gd name="connsiteY10" fmla="*/ 5715 h 20574"/>
                <a:gd name="connsiteX11" fmla="*/ 93726 w 186309"/>
                <a:gd name="connsiteY11" fmla="*/ 5715 h 20574"/>
                <a:gd name="connsiteX12" fmla="*/ 83439 w 186309"/>
                <a:gd name="connsiteY12" fmla="*/ 6401 h 20574"/>
                <a:gd name="connsiteX13" fmla="*/ 82753 w 186309"/>
                <a:gd name="connsiteY13" fmla="*/ 6401 h 20574"/>
                <a:gd name="connsiteX14" fmla="*/ 73152 w 186309"/>
                <a:gd name="connsiteY14" fmla="*/ 7087 h 20574"/>
                <a:gd name="connsiteX15" fmla="*/ 72009 w 186309"/>
                <a:gd name="connsiteY15" fmla="*/ 7087 h 20574"/>
                <a:gd name="connsiteX16" fmla="*/ 62408 w 186309"/>
                <a:gd name="connsiteY16" fmla="*/ 7772 h 20574"/>
                <a:gd name="connsiteX17" fmla="*/ 61265 w 186309"/>
                <a:gd name="connsiteY17" fmla="*/ 7772 h 20574"/>
                <a:gd name="connsiteX18" fmla="*/ 52578 w 186309"/>
                <a:gd name="connsiteY18" fmla="*/ 8458 h 20574"/>
                <a:gd name="connsiteX19" fmla="*/ 51664 w 186309"/>
                <a:gd name="connsiteY19" fmla="*/ 8458 h 20574"/>
                <a:gd name="connsiteX20" fmla="*/ 42977 w 186309"/>
                <a:gd name="connsiteY20" fmla="*/ 9144 h 20574"/>
                <a:gd name="connsiteX21" fmla="*/ 41148 w 186309"/>
                <a:gd name="connsiteY21" fmla="*/ 9373 h 20574"/>
                <a:gd name="connsiteX22" fmla="*/ 33147 w 186309"/>
                <a:gd name="connsiteY22" fmla="*/ 10058 h 20574"/>
                <a:gd name="connsiteX23" fmla="*/ 32690 w 186309"/>
                <a:gd name="connsiteY23" fmla="*/ 10058 h 20574"/>
                <a:gd name="connsiteX24" fmla="*/ 24689 w 186309"/>
                <a:gd name="connsiteY24" fmla="*/ 10744 h 20574"/>
                <a:gd name="connsiteX25" fmla="*/ 22860 w 186309"/>
                <a:gd name="connsiteY25" fmla="*/ 10973 h 20574"/>
                <a:gd name="connsiteX26" fmla="*/ 15088 w 186309"/>
                <a:gd name="connsiteY26" fmla="*/ 11659 h 20574"/>
                <a:gd name="connsiteX27" fmla="*/ 13716 w 186309"/>
                <a:gd name="connsiteY27" fmla="*/ 11887 h 20574"/>
                <a:gd name="connsiteX28" fmla="*/ 13259 w 186309"/>
                <a:gd name="connsiteY28" fmla="*/ 11887 h 20574"/>
                <a:gd name="connsiteX29" fmla="*/ 12344 w 186309"/>
                <a:gd name="connsiteY29" fmla="*/ 11887 h 20574"/>
                <a:gd name="connsiteX30" fmla="*/ 0 w 186309"/>
                <a:gd name="connsiteY30" fmla="*/ 13030 h 20574"/>
                <a:gd name="connsiteX31" fmla="*/ 3658 w 186309"/>
                <a:gd name="connsiteY31" fmla="*/ 20117 h 20574"/>
                <a:gd name="connsiteX32" fmla="*/ 34061 w 186309"/>
                <a:gd name="connsiteY32" fmla="*/ 20345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309" h="20574">
                  <a:moveTo>
                    <a:pt x="34061" y="20345"/>
                  </a:moveTo>
                  <a:cubicBezTo>
                    <a:pt x="65608" y="19660"/>
                    <a:pt x="97155" y="19202"/>
                    <a:pt x="128473" y="15773"/>
                  </a:cubicBezTo>
                  <a:cubicBezTo>
                    <a:pt x="146761" y="12802"/>
                    <a:pt x="164592" y="8458"/>
                    <a:pt x="181966" y="2286"/>
                  </a:cubicBezTo>
                  <a:cubicBezTo>
                    <a:pt x="183337" y="1600"/>
                    <a:pt x="184937" y="914"/>
                    <a:pt x="186309" y="0"/>
                  </a:cubicBezTo>
                  <a:cubicBezTo>
                    <a:pt x="178537" y="457"/>
                    <a:pt x="170536" y="914"/>
                    <a:pt x="162763" y="1372"/>
                  </a:cubicBezTo>
                  <a:cubicBezTo>
                    <a:pt x="162763" y="1372"/>
                    <a:pt x="162763" y="1372"/>
                    <a:pt x="162535" y="1372"/>
                  </a:cubicBezTo>
                  <a:cubicBezTo>
                    <a:pt x="154762" y="1829"/>
                    <a:pt x="147218" y="2286"/>
                    <a:pt x="139446" y="2743"/>
                  </a:cubicBezTo>
                  <a:cubicBezTo>
                    <a:pt x="139217" y="2743"/>
                    <a:pt x="139217" y="2743"/>
                    <a:pt x="138989" y="2743"/>
                  </a:cubicBezTo>
                  <a:cubicBezTo>
                    <a:pt x="131445" y="3200"/>
                    <a:pt x="124130" y="3658"/>
                    <a:pt x="116815" y="4115"/>
                  </a:cubicBezTo>
                  <a:cubicBezTo>
                    <a:pt x="116586" y="4115"/>
                    <a:pt x="116357" y="4115"/>
                    <a:pt x="115900" y="4115"/>
                  </a:cubicBezTo>
                  <a:cubicBezTo>
                    <a:pt x="108585" y="4572"/>
                    <a:pt x="101498" y="5029"/>
                    <a:pt x="94640" y="5715"/>
                  </a:cubicBezTo>
                  <a:cubicBezTo>
                    <a:pt x="94412" y="5715"/>
                    <a:pt x="93955" y="5715"/>
                    <a:pt x="93726" y="5715"/>
                  </a:cubicBezTo>
                  <a:cubicBezTo>
                    <a:pt x="90297" y="5944"/>
                    <a:pt x="86868" y="6172"/>
                    <a:pt x="83439" y="6401"/>
                  </a:cubicBezTo>
                  <a:cubicBezTo>
                    <a:pt x="83210" y="6401"/>
                    <a:pt x="82982" y="6401"/>
                    <a:pt x="82753" y="6401"/>
                  </a:cubicBezTo>
                  <a:cubicBezTo>
                    <a:pt x="79553" y="6629"/>
                    <a:pt x="76352" y="6858"/>
                    <a:pt x="73152" y="7087"/>
                  </a:cubicBezTo>
                  <a:cubicBezTo>
                    <a:pt x="72695" y="7087"/>
                    <a:pt x="72466" y="7087"/>
                    <a:pt x="72009" y="7087"/>
                  </a:cubicBezTo>
                  <a:cubicBezTo>
                    <a:pt x="68809" y="7315"/>
                    <a:pt x="65608" y="7544"/>
                    <a:pt x="62408" y="7772"/>
                  </a:cubicBezTo>
                  <a:cubicBezTo>
                    <a:pt x="61951" y="7772"/>
                    <a:pt x="61493" y="7772"/>
                    <a:pt x="61265" y="7772"/>
                  </a:cubicBezTo>
                  <a:cubicBezTo>
                    <a:pt x="58293" y="8001"/>
                    <a:pt x="55550" y="8230"/>
                    <a:pt x="52578" y="8458"/>
                  </a:cubicBezTo>
                  <a:cubicBezTo>
                    <a:pt x="52349" y="8458"/>
                    <a:pt x="51892" y="8458"/>
                    <a:pt x="51664" y="8458"/>
                  </a:cubicBezTo>
                  <a:cubicBezTo>
                    <a:pt x="48692" y="8687"/>
                    <a:pt x="45720" y="8915"/>
                    <a:pt x="42977" y="9144"/>
                  </a:cubicBezTo>
                  <a:cubicBezTo>
                    <a:pt x="42291" y="9144"/>
                    <a:pt x="41834" y="9144"/>
                    <a:pt x="41148" y="9373"/>
                  </a:cubicBezTo>
                  <a:cubicBezTo>
                    <a:pt x="38405" y="9601"/>
                    <a:pt x="35662" y="9830"/>
                    <a:pt x="33147" y="10058"/>
                  </a:cubicBezTo>
                  <a:cubicBezTo>
                    <a:pt x="32918" y="10058"/>
                    <a:pt x="32690" y="10058"/>
                    <a:pt x="32690" y="10058"/>
                  </a:cubicBezTo>
                  <a:cubicBezTo>
                    <a:pt x="29947" y="10287"/>
                    <a:pt x="27203" y="10516"/>
                    <a:pt x="24689" y="10744"/>
                  </a:cubicBezTo>
                  <a:cubicBezTo>
                    <a:pt x="24003" y="10744"/>
                    <a:pt x="23546" y="10744"/>
                    <a:pt x="22860" y="10973"/>
                  </a:cubicBezTo>
                  <a:cubicBezTo>
                    <a:pt x="20117" y="11201"/>
                    <a:pt x="17602" y="11430"/>
                    <a:pt x="15088" y="11659"/>
                  </a:cubicBezTo>
                  <a:cubicBezTo>
                    <a:pt x="14630" y="11659"/>
                    <a:pt x="14173" y="11659"/>
                    <a:pt x="13716" y="11887"/>
                  </a:cubicBezTo>
                  <a:cubicBezTo>
                    <a:pt x="13487" y="11887"/>
                    <a:pt x="13259" y="11887"/>
                    <a:pt x="13259" y="11887"/>
                  </a:cubicBezTo>
                  <a:cubicBezTo>
                    <a:pt x="13030" y="11887"/>
                    <a:pt x="12802" y="11887"/>
                    <a:pt x="12344" y="11887"/>
                  </a:cubicBezTo>
                  <a:cubicBezTo>
                    <a:pt x="8915" y="12344"/>
                    <a:pt x="4572" y="12802"/>
                    <a:pt x="0" y="13030"/>
                  </a:cubicBezTo>
                  <a:cubicBezTo>
                    <a:pt x="1372" y="15316"/>
                    <a:pt x="2515" y="17602"/>
                    <a:pt x="3658" y="20117"/>
                  </a:cubicBezTo>
                  <a:cubicBezTo>
                    <a:pt x="13945" y="20803"/>
                    <a:pt x="24003" y="20574"/>
                    <a:pt x="34061" y="20345"/>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90" name="Freeform 660">
              <a:extLst>
                <a:ext uri="{FF2B5EF4-FFF2-40B4-BE49-F238E27FC236}">
                  <a16:creationId xmlns:a16="http://schemas.microsoft.com/office/drawing/2014/main" id="{278971C1-8D0A-B60B-9A80-1A96E55BE51D}"/>
                </a:ext>
              </a:extLst>
            </p:cNvPr>
            <p:cNvSpPr/>
            <p:nvPr/>
          </p:nvSpPr>
          <p:spPr>
            <a:xfrm>
              <a:off x="4457852" y="1982876"/>
              <a:ext cx="1643862" cy="308838"/>
            </a:xfrm>
            <a:custGeom>
              <a:avLst/>
              <a:gdLst>
                <a:gd name="connsiteX0" fmla="*/ 1642263 w 1643862"/>
                <a:gd name="connsiteY0" fmla="*/ 22860 h 308838"/>
                <a:gd name="connsiteX1" fmla="*/ 1639291 w 1643862"/>
                <a:gd name="connsiteY1" fmla="*/ 16002 h 308838"/>
                <a:gd name="connsiteX2" fmla="*/ 1618031 w 1643862"/>
                <a:gd name="connsiteY2" fmla="*/ 5486 h 308838"/>
                <a:gd name="connsiteX3" fmla="*/ 1615745 w 1643862"/>
                <a:gd name="connsiteY3" fmla="*/ 4801 h 308838"/>
                <a:gd name="connsiteX4" fmla="*/ 1615059 w 1643862"/>
                <a:gd name="connsiteY4" fmla="*/ 4572 h 308838"/>
                <a:gd name="connsiteX5" fmla="*/ 1613002 w 1643862"/>
                <a:gd name="connsiteY5" fmla="*/ 4115 h 308838"/>
                <a:gd name="connsiteX6" fmla="*/ 1612316 w 1643862"/>
                <a:gd name="connsiteY6" fmla="*/ 3886 h 308838"/>
                <a:gd name="connsiteX7" fmla="*/ 1609573 w 1643862"/>
                <a:gd name="connsiteY7" fmla="*/ 3429 h 308838"/>
                <a:gd name="connsiteX8" fmla="*/ 1608658 w 1643862"/>
                <a:gd name="connsiteY8" fmla="*/ 3200 h 308838"/>
                <a:gd name="connsiteX9" fmla="*/ 1606601 w 1643862"/>
                <a:gd name="connsiteY9" fmla="*/ 2972 h 308838"/>
                <a:gd name="connsiteX10" fmla="*/ 1605458 w 1643862"/>
                <a:gd name="connsiteY10" fmla="*/ 2743 h 308838"/>
                <a:gd name="connsiteX11" fmla="*/ 1602943 w 1643862"/>
                <a:gd name="connsiteY11" fmla="*/ 2515 h 308838"/>
                <a:gd name="connsiteX12" fmla="*/ 1601115 w 1643862"/>
                <a:gd name="connsiteY12" fmla="*/ 2286 h 308838"/>
                <a:gd name="connsiteX13" fmla="*/ 1599286 w 1643862"/>
                <a:gd name="connsiteY13" fmla="*/ 2057 h 308838"/>
                <a:gd name="connsiteX14" fmla="*/ 1597457 w 1643862"/>
                <a:gd name="connsiteY14" fmla="*/ 1829 h 308838"/>
                <a:gd name="connsiteX15" fmla="*/ 1595857 w 1643862"/>
                <a:gd name="connsiteY15" fmla="*/ 1600 h 308838"/>
                <a:gd name="connsiteX16" fmla="*/ 1591742 w 1643862"/>
                <a:gd name="connsiteY16" fmla="*/ 1143 h 308838"/>
                <a:gd name="connsiteX17" fmla="*/ 1590828 w 1643862"/>
                <a:gd name="connsiteY17" fmla="*/ 1143 h 308838"/>
                <a:gd name="connsiteX18" fmla="*/ 1588313 w 1643862"/>
                <a:gd name="connsiteY18" fmla="*/ 914 h 308838"/>
                <a:gd name="connsiteX19" fmla="*/ 1587170 w 1643862"/>
                <a:gd name="connsiteY19" fmla="*/ 914 h 308838"/>
                <a:gd name="connsiteX20" fmla="*/ 1578026 w 1643862"/>
                <a:gd name="connsiteY20" fmla="*/ 229 h 308838"/>
                <a:gd name="connsiteX21" fmla="*/ 1577569 w 1643862"/>
                <a:gd name="connsiteY21" fmla="*/ 229 h 308838"/>
                <a:gd name="connsiteX22" fmla="*/ 1574140 w 1643862"/>
                <a:gd name="connsiteY22" fmla="*/ 0 h 308838"/>
                <a:gd name="connsiteX23" fmla="*/ 1575511 w 1643862"/>
                <a:gd name="connsiteY23" fmla="*/ 13945 h 308838"/>
                <a:gd name="connsiteX24" fmla="*/ 1551737 w 1643862"/>
                <a:gd name="connsiteY24" fmla="*/ 71323 h 308838"/>
                <a:gd name="connsiteX25" fmla="*/ 1405433 w 1643862"/>
                <a:gd name="connsiteY25" fmla="*/ 167335 h 308838"/>
                <a:gd name="connsiteX26" fmla="*/ 1245413 w 1643862"/>
                <a:gd name="connsiteY26" fmla="*/ 185623 h 308838"/>
                <a:gd name="connsiteX27" fmla="*/ 905485 w 1643862"/>
                <a:gd name="connsiteY27" fmla="*/ 186538 h 308838"/>
                <a:gd name="connsiteX28" fmla="*/ 556641 w 1643862"/>
                <a:gd name="connsiteY28" fmla="*/ 182880 h 308838"/>
                <a:gd name="connsiteX29" fmla="*/ 206654 w 1643862"/>
                <a:gd name="connsiteY29" fmla="*/ 186080 h 308838"/>
                <a:gd name="connsiteX30" fmla="*/ 0 w 1643862"/>
                <a:gd name="connsiteY30" fmla="*/ 176708 h 308838"/>
                <a:gd name="connsiteX31" fmla="*/ 686 w 1643862"/>
                <a:gd name="connsiteY31" fmla="*/ 183794 h 308838"/>
                <a:gd name="connsiteX32" fmla="*/ 686 w 1643862"/>
                <a:gd name="connsiteY32" fmla="*/ 183794 h 308838"/>
                <a:gd name="connsiteX33" fmla="*/ 914 w 1643862"/>
                <a:gd name="connsiteY33" fmla="*/ 187223 h 308838"/>
                <a:gd name="connsiteX34" fmla="*/ 914 w 1643862"/>
                <a:gd name="connsiteY34" fmla="*/ 187223 h 308838"/>
                <a:gd name="connsiteX35" fmla="*/ 1143 w 1643862"/>
                <a:gd name="connsiteY35" fmla="*/ 190424 h 308838"/>
                <a:gd name="connsiteX36" fmla="*/ 1143 w 1643862"/>
                <a:gd name="connsiteY36" fmla="*/ 191110 h 308838"/>
                <a:gd name="connsiteX37" fmla="*/ 1372 w 1643862"/>
                <a:gd name="connsiteY37" fmla="*/ 193624 h 308838"/>
                <a:gd name="connsiteX38" fmla="*/ 1372 w 1643862"/>
                <a:gd name="connsiteY38" fmla="*/ 194539 h 308838"/>
                <a:gd name="connsiteX39" fmla="*/ 1600 w 1643862"/>
                <a:gd name="connsiteY39" fmla="*/ 196596 h 308838"/>
                <a:gd name="connsiteX40" fmla="*/ 1829 w 1643862"/>
                <a:gd name="connsiteY40" fmla="*/ 198196 h 308838"/>
                <a:gd name="connsiteX41" fmla="*/ 2057 w 1643862"/>
                <a:gd name="connsiteY41" fmla="*/ 199568 h 308838"/>
                <a:gd name="connsiteX42" fmla="*/ 2286 w 1643862"/>
                <a:gd name="connsiteY42" fmla="*/ 202311 h 308838"/>
                <a:gd name="connsiteX43" fmla="*/ 11887 w 1643862"/>
                <a:gd name="connsiteY43" fmla="*/ 271348 h 308838"/>
                <a:gd name="connsiteX44" fmla="*/ 12344 w 1643862"/>
                <a:gd name="connsiteY44" fmla="*/ 274091 h 308838"/>
                <a:gd name="connsiteX45" fmla="*/ 13487 w 1643862"/>
                <a:gd name="connsiteY45" fmla="*/ 278892 h 308838"/>
                <a:gd name="connsiteX46" fmla="*/ 14402 w 1643862"/>
                <a:gd name="connsiteY46" fmla="*/ 283007 h 308838"/>
                <a:gd name="connsiteX47" fmla="*/ 15316 w 1643862"/>
                <a:gd name="connsiteY47" fmla="*/ 286207 h 308838"/>
                <a:gd name="connsiteX48" fmla="*/ 16002 w 1643862"/>
                <a:gd name="connsiteY48" fmla="*/ 288265 h 308838"/>
                <a:gd name="connsiteX49" fmla="*/ 16459 w 1643862"/>
                <a:gd name="connsiteY49" fmla="*/ 289636 h 308838"/>
                <a:gd name="connsiteX50" fmla="*/ 19202 w 1643862"/>
                <a:gd name="connsiteY50" fmla="*/ 294894 h 308838"/>
                <a:gd name="connsiteX51" fmla="*/ 19888 w 1643862"/>
                <a:gd name="connsiteY51" fmla="*/ 295580 h 308838"/>
                <a:gd name="connsiteX52" fmla="*/ 21031 w 1643862"/>
                <a:gd name="connsiteY52" fmla="*/ 296723 h 308838"/>
                <a:gd name="connsiteX53" fmla="*/ 24003 w 1643862"/>
                <a:gd name="connsiteY53" fmla="*/ 298323 h 308838"/>
                <a:gd name="connsiteX54" fmla="*/ 26518 w 1643862"/>
                <a:gd name="connsiteY54" fmla="*/ 299009 h 308838"/>
                <a:gd name="connsiteX55" fmla="*/ 34290 w 1643862"/>
                <a:gd name="connsiteY55" fmla="*/ 300152 h 308838"/>
                <a:gd name="connsiteX56" fmla="*/ 38405 w 1643862"/>
                <a:gd name="connsiteY56" fmla="*/ 300380 h 308838"/>
                <a:gd name="connsiteX57" fmla="*/ 40691 w 1643862"/>
                <a:gd name="connsiteY57" fmla="*/ 300380 h 308838"/>
                <a:gd name="connsiteX58" fmla="*/ 48235 w 1643862"/>
                <a:gd name="connsiteY58" fmla="*/ 300609 h 308838"/>
                <a:gd name="connsiteX59" fmla="*/ 156591 w 1643862"/>
                <a:gd name="connsiteY59" fmla="*/ 305867 h 308838"/>
                <a:gd name="connsiteX60" fmla="*/ 164363 w 1643862"/>
                <a:gd name="connsiteY60" fmla="*/ 306324 h 308838"/>
                <a:gd name="connsiteX61" fmla="*/ 169393 w 1643862"/>
                <a:gd name="connsiteY61" fmla="*/ 306553 h 308838"/>
                <a:gd name="connsiteX62" fmla="*/ 184709 w 1643862"/>
                <a:gd name="connsiteY62" fmla="*/ 307010 h 308838"/>
                <a:gd name="connsiteX63" fmla="*/ 191795 w 1643862"/>
                <a:gd name="connsiteY63" fmla="*/ 307238 h 308838"/>
                <a:gd name="connsiteX64" fmla="*/ 195910 w 1643862"/>
                <a:gd name="connsiteY64" fmla="*/ 307238 h 308838"/>
                <a:gd name="connsiteX65" fmla="*/ 203911 w 1643862"/>
                <a:gd name="connsiteY65" fmla="*/ 307467 h 308838"/>
                <a:gd name="connsiteX66" fmla="*/ 208255 w 1643862"/>
                <a:gd name="connsiteY66" fmla="*/ 307467 h 308838"/>
                <a:gd name="connsiteX67" fmla="*/ 217170 w 1643862"/>
                <a:gd name="connsiteY67" fmla="*/ 307696 h 308838"/>
                <a:gd name="connsiteX68" fmla="*/ 221742 w 1643862"/>
                <a:gd name="connsiteY68" fmla="*/ 307696 h 308838"/>
                <a:gd name="connsiteX69" fmla="*/ 226543 w 1643862"/>
                <a:gd name="connsiteY69" fmla="*/ 307696 h 308838"/>
                <a:gd name="connsiteX70" fmla="*/ 241402 w 1643862"/>
                <a:gd name="connsiteY70" fmla="*/ 307924 h 308838"/>
                <a:gd name="connsiteX71" fmla="*/ 246659 w 1643862"/>
                <a:gd name="connsiteY71" fmla="*/ 307924 h 308838"/>
                <a:gd name="connsiteX72" fmla="*/ 252146 w 1643862"/>
                <a:gd name="connsiteY72" fmla="*/ 307924 h 308838"/>
                <a:gd name="connsiteX73" fmla="*/ 274549 w 1643862"/>
                <a:gd name="connsiteY73" fmla="*/ 308153 h 308838"/>
                <a:gd name="connsiteX74" fmla="*/ 274777 w 1643862"/>
                <a:gd name="connsiteY74" fmla="*/ 308153 h 308838"/>
                <a:gd name="connsiteX75" fmla="*/ 286664 w 1643862"/>
                <a:gd name="connsiteY75" fmla="*/ 308381 h 308838"/>
                <a:gd name="connsiteX76" fmla="*/ 292837 w 1643862"/>
                <a:gd name="connsiteY76" fmla="*/ 308381 h 308838"/>
                <a:gd name="connsiteX77" fmla="*/ 305181 w 1643862"/>
                <a:gd name="connsiteY77" fmla="*/ 308381 h 308838"/>
                <a:gd name="connsiteX78" fmla="*/ 305181 w 1643862"/>
                <a:gd name="connsiteY78" fmla="*/ 308381 h 308838"/>
                <a:gd name="connsiteX79" fmla="*/ 330784 w 1643862"/>
                <a:gd name="connsiteY79" fmla="*/ 308610 h 308838"/>
                <a:gd name="connsiteX80" fmla="*/ 330784 w 1643862"/>
                <a:gd name="connsiteY80" fmla="*/ 308610 h 308838"/>
                <a:gd name="connsiteX81" fmla="*/ 364617 w 1643862"/>
                <a:gd name="connsiteY81" fmla="*/ 308839 h 308838"/>
                <a:gd name="connsiteX82" fmla="*/ 378562 w 1643862"/>
                <a:gd name="connsiteY82" fmla="*/ 308839 h 308838"/>
                <a:gd name="connsiteX83" fmla="*/ 392735 w 1643862"/>
                <a:gd name="connsiteY83" fmla="*/ 308839 h 308838"/>
                <a:gd name="connsiteX84" fmla="*/ 407137 w 1643862"/>
                <a:gd name="connsiteY84" fmla="*/ 308839 h 308838"/>
                <a:gd name="connsiteX85" fmla="*/ 414452 w 1643862"/>
                <a:gd name="connsiteY85" fmla="*/ 308839 h 308838"/>
                <a:gd name="connsiteX86" fmla="*/ 429082 w 1643862"/>
                <a:gd name="connsiteY86" fmla="*/ 308839 h 308838"/>
                <a:gd name="connsiteX87" fmla="*/ 458800 w 1643862"/>
                <a:gd name="connsiteY87" fmla="*/ 308839 h 308838"/>
                <a:gd name="connsiteX88" fmla="*/ 473659 w 1643862"/>
                <a:gd name="connsiteY88" fmla="*/ 308839 h 308838"/>
                <a:gd name="connsiteX89" fmla="*/ 481203 w 1643862"/>
                <a:gd name="connsiteY89" fmla="*/ 308839 h 308838"/>
                <a:gd name="connsiteX90" fmla="*/ 496291 w 1643862"/>
                <a:gd name="connsiteY90" fmla="*/ 308839 h 308838"/>
                <a:gd name="connsiteX91" fmla="*/ 503834 w 1643862"/>
                <a:gd name="connsiteY91" fmla="*/ 308839 h 308838"/>
                <a:gd name="connsiteX92" fmla="*/ 518922 w 1643862"/>
                <a:gd name="connsiteY92" fmla="*/ 308839 h 308838"/>
                <a:gd name="connsiteX93" fmla="*/ 526466 w 1643862"/>
                <a:gd name="connsiteY93" fmla="*/ 308839 h 308838"/>
                <a:gd name="connsiteX94" fmla="*/ 601218 w 1643862"/>
                <a:gd name="connsiteY94" fmla="*/ 308610 h 308838"/>
                <a:gd name="connsiteX95" fmla="*/ 665912 w 1643862"/>
                <a:gd name="connsiteY95" fmla="*/ 308381 h 308838"/>
                <a:gd name="connsiteX96" fmla="*/ 679628 w 1643862"/>
                <a:gd name="connsiteY96" fmla="*/ 308381 h 308838"/>
                <a:gd name="connsiteX97" fmla="*/ 719404 w 1643862"/>
                <a:gd name="connsiteY97" fmla="*/ 308153 h 308838"/>
                <a:gd name="connsiteX98" fmla="*/ 725805 w 1643862"/>
                <a:gd name="connsiteY98" fmla="*/ 308153 h 308838"/>
                <a:gd name="connsiteX99" fmla="*/ 738378 w 1643862"/>
                <a:gd name="connsiteY99" fmla="*/ 307924 h 308838"/>
                <a:gd name="connsiteX100" fmla="*/ 750494 w 1643862"/>
                <a:gd name="connsiteY100" fmla="*/ 307696 h 308838"/>
                <a:gd name="connsiteX101" fmla="*/ 756437 w 1643862"/>
                <a:gd name="connsiteY101" fmla="*/ 307696 h 308838"/>
                <a:gd name="connsiteX102" fmla="*/ 768096 w 1643862"/>
                <a:gd name="connsiteY102" fmla="*/ 307467 h 308838"/>
                <a:gd name="connsiteX103" fmla="*/ 779297 w 1643862"/>
                <a:gd name="connsiteY103" fmla="*/ 307238 h 308838"/>
                <a:gd name="connsiteX104" fmla="*/ 790042 w 1643862"/>
                <a:gd name="connsiteY104" fmla="*/ 307010 h 308838"/>
                <a:gd name="connsiteX105" fmla="*/ 800329 w 1643862"/>
                <a:gd name="connsiteY105" fmla="*/ 306781 h 308838"/>
                <a:gd name="connsiteX106" fmla="*/ 805358 w 1643862"/>
                <a:gd name="connsiteY106" fmla="*/ 306781 h 308838"/>
                <a:gd name="connsiteX107" fmla="*/ 814959 w 1643862"/>
                <a:gd name="connsiteY107" fmla="*/ 306553 h 308838"/>
                <a:gd name="connsiteX108" fmla="*/ 819531 w 1643862"/>
                <a:gd name="connsiteY108" fmla="*/ 306553 h 308838"/>
                <a:gd name="connsiteX109" fmla="*/ 828218 w 1643862"/>
                <a:gd name="connsiteY109" fmla="*/ 306324 h 308838"/>
                <a:gd name="connsiteX110" fmla="*/ 836447 w 1643862"/>
                <a:gd name="connsiteY110" fmla="*/ 306095 h 308838"/>
                <a:gd name="connsiteX111" fmla="*/ 857707 w 1643862"/>
                <a:gd name="connsiteY111" fmla="*/ 305410 h 308838"/>
                <a:gd name="connsiteX112" fmla="*/ 875081 w 1643862"/>
                <a:gd name="connsiteY112" fmla="*/ 304495 h 308838"/>
                <a:gd name="connsiteX113" fmla="*/ 890626 w 1643862"/>
                <a:gd name="connsiteY113" fmla="*/ 303581 h 308838"/>
                <a:gd name="connsiteX114" fmla="*/ 896569 w 1643862"/>
                <a:gd name="connsiteY114" fmla="*/ 303352 h 308838"/>
                <a:gd name="connsiteX115" fmla="*/ 899770 w 1643862"/>
                <a:gd name="connsiteY115" fmla="*/ 303124 h 308838"/>
                <a:gd name="connsiteX116" fmla="*/ 906399 w 1643862"/>
                <a:gd name="connsiteY116" fmla="*/ 302895 h 308838"/>
                <a:gd name="connsiteX117" fmla="*/ 913028 w 1643862"/>
                <a:gd name="connsiteY117" fmla="*/ 302666 h 308838"/>
                <a:gd name="connsiteX118" fmla="*/ 920344 w 1643862"/>
                <a:gd name="connsiteY118" fmla="*/ 302438 h 308838"/>
                <a:gd name="connsiteX119" fmla="*/ 924230 w 1643862"/>
                <a:gd name="connsiteY119" fmla="*/ 302438 h 308838"/>
                <a:gd name="connsiteX120" fmla="*/ 931774 w 1643862"/>
                <a:gd name="connsiteY120" fmla="*/ 302209 h 308838"/>
                <a:gd name="connsiteX121" fmla="*/ 932002 w 1643862"/>
                <a:gd name="connsiteY121" fmla="*/ 302209 h 308838"/>
                <a:gd name="connsiteX122" fmla="*/ 943889 w 1643862"/>
                <a:gd name="connsiteY122" fmla="*/ 301981 h 308838"/>
                <a:gd name="connsiteX123" fmla="*/ 952348 w 1643862"/>
                <a:gd name="connsiteY123" fmla="*/ 301752 h 308838"/>
                <a:gd name="connsiteX124" fmla="*/ 956691 w 1643862"/>
                <a:gd name="connsiteY124" fmla="*/ 301752 h 308838"/>
                <a:gd name="connsiteX125" fmla="*/ 961263 w 1643862"/>
                <a:gd name="connsiteY125" fmla="*/ 301752 h 308838"/>
                <a:gd name="connsiteX126" fmla="*/ 983894 w 1643862"/>
                <a:gd name="connsiteY126" fmla="*/ 301295 h 308838"/>
                <a:gd name="connsiteX127" fmla="*/ 988695 w 1643862"/>
                <a:gd name="connsiteY127" fmla="*/ 301295 h 308838"/>
                <a:gd name="connsiteX128" fmla="*/ 1003097 w 1643862"/>
                <a:gd name="connsiteY128" fmla="*/ 301066 h 308838"/>
                <a:gd name="connsiteX129" fmla="*/ 1017956 w 1643862"/>
                <a:gd name="connsiteY129" fmla="*/ 300838 h 308838"/>
                <a:gd name="connsiteX130" fmla="*/ 1018184 w 1643862"/>
                <a:gd name="connsiteY130" fmla="*/ 300838 h 308838"/>
                <a:gd name="connsiteX131" fmla="*/ 1028243 w 1643862"/>
                <a:gd name="connsiteY131" fmla="*/ 300609 h 308838"/>
                <a:gd name="connsiteX132" fmla="*/ 1033501 w 1643862"/>
                <a:gd name="connsiteY132" fmla="*/ 300609 h 308838"/>
                <a:gd name="connsiteX133" fmla="*/ 1043788 w 1643862"/>
                <a:gd name="connsiteY133" fmla="*/ 300380 h 308838"/>
                <a:gd name="connsiteX134" fmla="*/ 1043788 w 1643862"/>
                <a:gd name="connsiteY134" fmla="*/ 300380 h 308838"/>
                <a:gd name="connsiteX135" fmla="*/ 1054075 w 1643862"/>
                <a:gd name="connsiteY135" fmla="*/ 300380 h 308838"/>
                <a:gd name="connsiteX136" fmla="*/ 1059561 w 1643862"/>
                <a:gd name="connsiteY136" fmla="*/ 300380 h 308838"/>
                <a:gd name="connsiteX137" fmla="*/ 1070077 w 1643862"/>
                <a:gd name="connsiteY137" fmla="*/ 300380 h 308838"/>
                <a:gd name="connsiteX138" fmla="*/ 1075563 w 1643862"/>
                <a:gd name="connsiteY138" fmla="*/ 300380 h 308838"/>
                <a:gd name="connsiteX139" fmla="*/ 1080821 w 1643862"/>
                <a:gd name="connsiteY139" fmla="*/ 300380 h 308838"/>
                <a:gd name="connsiteX140" fmla="*/ 1091565 w 1643862"/>
                <a:gd name="connsiteY140" fmla="*/ 300380 h 308838"/>
                <a:gd name="connsiteX141" fmla="*/ 1091565 w 1643862"/>
                <a:gd name="connsiteY141" fmla="*/ 300380 h 308838"/>
                <a:gd name="connsiteX142" fmla="*/ 1118769 w 1643862"/>
                <a:gd name="connsiteY142" fmla="*/ 300152 h 308838"/>
                <a:gd name="connsiteX143" fmla="*/ 1118769 w 1643862"/>
                <a:gd name="connsiteY143" fmla="*/ 300152 h 308838"/>
                <a:gd name="connsiteX144" fmla="*/ 1135228 w 1643862"/>
                <a:gd name="connsiteY144" fmla="*/ 300152 h 308838"/>
                <a:gd name="connsiteX145" fmla="*/ 1140714 w 1643862"/>
                <a:gd name="connsiteY145" fmla="*/ 300152 h 308838"/>
                <a:gd name="connsiteX146" fmla="*/ 1162431 w 1643862"/>
                <a:gd name="connsiteY146" fmla="*/ 299923 h 308838"/>
                <a:gd name="connsiteX147" fmla="*/ 1167918 w 1643862"/>
                <a:gd name="connsiteY147" fmla="*/ 299923 h 308838"/>
                <a:gd name="connsiteX148" fmla="*/ 1184148 w 1643862"/>
                <a:gd name="connsiteY148" fmla="*/ 299923 h 308838"/>
                <a:gd name="connsiteX149" fmla="*/ 1189635 w 1643862"/>
                <a:gd name="connsiteY149" fmla="*/ 299923 h 308838"/>
                <a:gd name="connsiteX150" fmla="*/ 1210894 w 1643862"/>
                <a:gd name="connsiteY150" fmla="*/ 299923 h 308838"/>
                <a:gd name="connsiteX151" fmla="*/ 1226668 w 1643862"/>
                <a:gd name="connsiteY151" fmla="*/ 299923 h 308838"/>
                <a:gd name="connsiteX152" fmla="*/ 1247013 w 1643862"/>
                <a:gd name="connsiteY152" fmla="*/ 299923 h 308838"/>
                <a:gd name="connsiteX153" fmla="*/ 1252042 w 1643862"/>
                <a:gd name="connsiteY153" fmla="*/ 299923 h 308838"/>
                <a:gd name="connsiteX154" fmla="*/ 1266901 w 1643862"/>
                <a:gd name="connsiteY154" fmla="*/ 299923 h 308838"/>
                <a:gd name="connsiteX155" fmla="*/ 1266901 w 1643862"/>
                <a:gd name="connsiteY155" fmla="*/ 299923 h 308838"/>
                <a:gd name="connsiteX156" fmla="*/ 1285875 w 1643862"/>
                <a:gd name="connsiteY156" fmla="*/ 299923 h 308838"/>
                <a:gd name="connsiteX157" fmla="*/ 1285875 w 1643862"/>
                <a:gd name="connsiteY157" fmla="*/ 299923 h 308838"/>
                <a:gd name="connsiteX158" fmla="*/ 1295019 w 1643862"/>
                <a:gd name="connsiteY158" fmla="*/ 299923 h 308838"/>
                <a:gd name="connsiteX159" fmla="*/ 1303935 w 1643862"/>
                <a:gd name="connsiteY159" fmla="*/ 299923 h 308838"/>
                <a:gd name="connsiteX160" fmla="*/ 1316965 w 1643862"/>
                <a:gd name="connsiteY160" fmla="*/ 299923 h 308838"/>
                <a:gd name="connsiteX161" fmla="*/ 1321080 w 1643862"/>
                <a:gd name="connsiteY161" fmla="*/ 299923 h 308838"/>
                <a:gd name="connsiteX162" fmla="*/ 1340968 w 1643862"/>
                <a:gd name="connsiteY162" fmla="*/ 299923 h 308838"/>
                <a:gd name="connsiteX163" fmla="*/ 1348283 w 1643862"/>
                <a:gd name="connsiteY163" fmla="*/ 299923 h 308838"/>
                <a:gd name="connsiteX164" fmla="*/ 1368400 w 1643862"/>
                <a:gd name="connsiteY164" fmla="*/ 299923 h 308838"/>
                <a:gd name="connsiteX165" fmla="*/ 1371372 w 1643862"/>
                <a:gd name="connsiteY165" fmla="*/ 299923 h 308838"/>
                <a:gd name="connsiteX166" fmla="*/ 1377087 w 1643862"/>
                <a:gd name="connsiteY166" fmla="*/ 299923 h 308838"/>
                <a:gd name="connsiteX167" fmla="*/ 1384859 w 1643862"/>
                <a:gd name="connsiteY167" fmla="*/ 299923 h 308838"/>
                <a:gd name="connsiteX168" fmla="*/ 1387374 w 1643862"/>
                <a:gd name="connsiteY168" fmla="*/ 299923 h 308838"/>
                <a:gd name="connsiteX169" fmla="*/ 1407490 w 1643862"/>
                <a:gd name="connsiteY169" fmla="*/ 299923 h 308838"/>
                <a:gd name="connsiteX170" fmla="*/ 1443609 w 1643862"/>
                <a:gd name="connsiteY170" fmla="*/ 299695 h 308838"/>
                <a:gd name="connsiteX171" fmla="*/ 1467384 w 1643862"/>
                <a:gd name="connsiteY171" fmla="*/ 299466 h 308838"/>
                <a:gd name="connsiteX172" fmla="*/ 1479499 w 1643862"/>
                <a:gd name="connsiteY172" fmla="*/ 299466 h 308838"/>
                <a:gd name="connsiteX173" fmla="*/ 1527505 w 1643862"/>
                <a:gd name="connsiteY173" fmla="*/ 298780 h 308838"/>
                <a:gd name="connsiteX174" fmla="*/ 1539621 w 1643862"/>
                <a:gd name="connsiteY174" fmla="*/ 298323 h 308838"/>
                <a:gd name="connsiteX175" fmla="*/ 1599743 w 1643862"/>
                <a:gd name="connsiteY175" fmla="*/ 294894 h 308838"/>
                <a:gd name="connsiteX176" fmla="*/ 1620088 w 1643862"/>
                <a:gd name="connsiteY176" fmla="*/ 282092 h 308838"/>
                <a:gd name="connsiteX177" fmla="*/ 1621231 w 1643862"/>
                <a:gd name="connsiteY177" fmla="*/ 277749 h 308838"/>
                <a:gd name="connsiteX178" fmla="*/ 1621689 w 1643862"/>
                <a:gd name="connsiteY178" fmla="*/ 275234 h 308838"/>
                <a:gd name="connsiteX179" fmla="*/ 1621917 w 1643862"/>
                <a:gd name="connsiteY179" fmla="*/ 272720 h 308838"/>
                <a:gd name="connsiteX180" fmla="*/ 1621917 w 1643862"/>
                <a:gd name="connsiteY180" fmla="*/ 272034 h 308838"/>
                <a:gd name="connsiteX181" fmla="*/ 1624889 w 1643862"/>
                <a:gd name="connsiteY181" fmla="*/ 236601 h 308838"/>
                <a:gd name="connsiteX182" fmla="*/ 1625803 w 1643862"/>
                <a:gd name="connsiteY182" fmla="*/ 227686 h 308838"/>
                <a:gd name="connsiteX183" fmla="*/ 1627632 w 1643862"/>
                <a:gd name="connsiteY183" fmla="*/ 200711 h 308838"/>
                <a:gd name="connsiteX184" fmla="*/ 1631061 w 1643862"/>
                <a:gd name="connsiteY184" fmla="*/ 153848 h 308838"/>
                <a:gd name="connsiteX185" fmla="*/ 1640434 w 1643862"/>
                <a:gd name="connsiteY185" fmla="*/ 76124 h 308838"/>
                <a:gd name="connsiteX186" fmla="*/ 1642720 w 1643862"/>
                <a:gd name="connsiteY186" fmla="*/ 55321 h 308838"/>
                <a:gd name="connsiteX187" fmla="*/ 1643863 w 1643862"/>
                <a:gd name="connsiteY187" fmla="*/ 34519 h 308838"/>
                <a:gd name="connsiteX188" fmla="*/ 1643863 w 1643862"/>
                <a:gd name="connsiteY188" fmla="*/ 30861 h 308838"/>
                <a:gd name="connsiteX189" fmla="*/ 1643634 w 1643862"/>
                <a:gd name="connsiteY189" fmla="*/ 27203 h 308838"/>
                <a:gd name="connsiteX190" fmla="*/ 1642263 w 1643862"/>
                <a:gd name="connsiteY190" fmla="*/ 22860 h 30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643862" h="308838">
                  <a:moveTo>
                    <a:pt x="1642263" y="22860"/>
                  </a:moveTo>
                  <a:cubicBezTo>
                    <a:pt x="1641577" y="20117"/>
                    <a:pt x="1640662" y="17831"/>
                    <a:pt x="1639291" y="16002"/>
                  </a:cubicBezTo>
                  <a:cubicBezTo>
                    <a:pt x="1635405" y="10744"/>
                    <a:pt x="1628775" y="8230"/>
                    <a:pt x="1618031" y="5486"/>
                  </a:cubicBezTo>
                  <a:cubicBezTo>
                    <a:pt x="1617345" y="5258"/>
                    <a:pt x="1616431" y="5029"/>
                    <a:pt x="1615745" y="4801"/>
                  </a:cubicBezTo>
                  <a:cubicBezTo>
                    <a:pt x="1615516" y="4801"/>
                    <a:pt x="1615288" y="4801"/>
                    <a:pt x="1615059" y="4572"/>
                  </a:cubicBezTo>
                  <a:cubicBezTo>
                    <a:pt x="1614373" y="4343"/>
                    <a:pt x="1613688" y="4343"/>
                    <a:pt x="1613002" y="4115"/>
                  </a:cubicBezTo>
                  <a:cubicBezTo>
                    <a:pt x="1612773" y="4115"/>
                    <a:pt x="1612545" y="4115"/>
                    <a:pt x="1612316" y="3886"/>
                  </a:cubicBezTo>
                  <a:cubicBezTo>
                    <a:pt x="1611402" y="3658"/>
                    <a:pt x="1610487" y="3658"/>
                    <a:pt x="1609573" y="3429"/>
                  </a:cubicBezTo>
                  <a:cubicBezTo>
                    <a:pt x="1609344" y="3429"/>
                    <a:pt x="1608887" y="3429"/>
                    <a:pt x="1608658" y="3200"/>
                  </a:cubicBezTo>
                  <a:cubicBezTo>
                    <a:pt x="1607973" y="3200"/>
                    <a:pt x="1607287" y="2972"/>
                    <a:pt x="1606601" y="2972"/>
                  </a:cubicBezTo>
                  <a:cubicBezTo>
                    <a:pt x="1606144" y="2972"/>
                    <a:pt x="1605687" y="2743"/>
                    <a:pt x="1605458" y="2743"/>
                  </a:cubicBezTo>
                  <a:cubicBezTo>
                    <a:pt x="1604544" y="2515"/>
                    <a:pt x="1603858" y="2515"/>
                    <a:pt x="1602943" y="2515"/>
                  </a:cubicBezTo>
                  <a:cubicBezTo>
                    <a:pt x="1602258" y="2515"/>
                    <a:pt x="1601800" y="2286"/>
                    <a:pt x="1601115" y="2286"/>
                  </a:cubicBezTo>
                  <a:cubicBezTo>
                    <a:pt x="1600429" y="2286"/>
                    <a:pt x="1599972" y="2057"/>
                    <a:pt x="1599286" y="2057"/>
                  </a:cubicBezTo>
                  <a:cubicBezTo>
                    <a:pt x="1598600" y="2057"/>
                    <a:pt x="1598143" y="1829"/>
                    <a:pt x="1597457" y="1829"/>
                  </a:cubicBezTo>
                  <a:cubicBezTo>
                    <a:pt x="1597000" y="1829"/>
                    <a:pt x="1596314" y="1829"/>
                    <a:pt x="1595857" y="1600"/>
                  </a:cubicBezTo>
                  <a:cubicBezTo>
                    <a:pt x="1594485" y="1372"/>
                    <a:pt x="1593114" y="1372"/>
                    <a:pt x="1591742" y="1143"/>
                  </a:cubicBezTo>
                  <a:cubicBezTo>
                    <a:pt x="1591513" y="1143"/>
                    <a:pt x="1591056" y="1143"/>
                    <a:pt x="1590828" y="1143"/>
                  </a:cubicBezTo>
                  <a:cubicBezTo>
                    <a:pt x="1589913" y="1143"/>
                    <a:pt x="1589227" y="914"/>
                    <a:pt x="1588313" y="914"/>
                  </a:cubicBezTo>
                  <a:cubicBezTo>
                    <a:pt x="1588084" y="914"/>
                    <a:pt x="1587627" y="914"/>
                    <a:pt x="1587170" y="914"/>
                  </a:cubicBezTo>
                  <a:cubicBezTo>
                    <a:pt x="1584198" y="686"/>
                    <a:pt x="1581226" y="457"/>
                    <a:pt x="1578026" y="229"/>
                  </a:cubicBezTo>
                  <a:cubicBezTo>
                    <a:pt x="1577797" y="229"/>
                    <a:pt x="1577797" y="229"/>
                    <a:pt x="1577569" y="229"/>
                  </a:cubicBezTo>
                  <a:cubicBezTo>
                    <a:pt x="1576426" y="229"/>
                    <a:pt x="1575283" y="0"/>
                    <a:pt x="1574140" y="0"/>
                  </a:cubicBezTo>
                  <a:cubicBezTo>
                    <a:pt x="1575054" y="4801"/>
                    <a:pt x="1575511" y="9601"/>
                    <a:pt x="1575511" y="13945"/>
                  </a:cubicBezTo>
                  <a:cubicBezTo>
                    <a:pt x="1575511" y="37490"/>
                    <a:pt x="1565453" y="53492"/>
                    <a:pt x="1551737" y="71323"/>
                  </a:cubicBezTo>
                  <a:cubicBezTo>
                    <a:pt x="1515390" y="118415"/>
                    <a:pt x="1462126" y="150876"/>
                    <a:pt x="1405433" y="167335"/>
                  </a:cubicBezTo>
                  <a:cubicBezTo>
                    <a:pt x="1353998" y="182194"/>
                    <a:pt x="1298677" y="184480"/>
                    <a:pt x="1245413" y="185623"/>
                  </a:cubicBezTo>
                  <a:cubicBezTo>
                    <a:pt x="1132256" y="188138"/>
                    <a:pt x="1018642" y="191338"/>
                    <a:pt x="905485" y="186538"/>
                  </a:cubicBezTo>
                  <a:cubicBezTo>
                    <a:pt x="789127" y="181737"/>
                    <a:pt x="672998" y="181280"/>
                    <a:pt x="556641" y="182880"/>
                  </a:cubicBezTo>
                  <a:cubicBezTo>
                    <a:pt x="440055" y="184252"/>
                    <a:pt x="323469" y="186995"/>
                    <a:pt x="206654" y="186080"/>
                  </a:cubicBezTo>
                  <a:cubicBezTo>
                    <a:pt x="137617" y="185623"/>
                    <a:pt x="68580" y="183109"/>
                    <a:pt x="0" y="176708"/>
                  </a:cubicBezTo>
                  <a:cubicBezTo>
                    <a:pt x="229" y="179222"/>
                    <a:pt x="457" y="181508"/>
                    <a:pt x="686" y="183794"/>
                  </a:cubicBezTo>
                  <a:cubicBezTo>
                    <a:pt x="686" y="183794"/>
                    <a:pt x="686" y="183794"/>
                    <a:pt x="686" y="183794"/>
                  </a:cubicBezTo>
                  <a:cubicBezTo>
                    <a:pt x="686" y="184937"/>
                    <a:pt x="914" y="186080"/>
                    <a:pt x="914" y="187223"/>
                  </a:cubicBezTo>
                  <a:cubicBezTo>
                    <a:pt x="914" y="187223"/>
                    <a:pt x="914" y="187223"/>
                    <a:pt x="914" y="187223"/>
                  </a:cubicBezTo>
                  <a:cubicBezTo>
                    <a:pt x="914" y="188366"/>
                    <a:pt x="1143" y="189281"/>
                    <a:pt x="1143" y="190424"/>
                  </a:cubicBezTo>
                  <a:cubicBezTo>
                    <a:pt x="1143" y="190652"/>
                    <a:pt x="1143" y="190881"/>
                    <a:pt x="1143" y="191110"/>
                  </a:cubicBezTo>
                  <a:cubicBezTo>
                    <a:pt x="1143" y="192024"/>
                    <a:pt x="1372" y="192710"/>
                    <a:pt x="1372" y="193624"/>
                  </a:cubicBezTo>
                  <a:cubicBezTo>
                    <a:pt x="1372" y="193853"/>
                    <a:pt x="1372" y="194310"/>
                    <a:pt x="1372" y="194539"/>
                  </a:cubicBezTo>
                  <a:cubicBezTo>
                    <a:pt x="1372" y="195224"/>
                    <a:pt x="1600" y="195910"/>
                    <a:pt x="1600" y="196596"/>
                  </a:cubicBezTo>
                  <a:cubicBezTo>
                    <a:pt x="1600" y="197053"/>
                    <a:pt x="1600" y="197739"/>
                    <a:pt x="1829" y="198196"/>
                  </a:cubicBezTo>
                  <a:cubicBezTo>
                    <a:pt x="1829" y="198653"/>
                    <a:pt x="1829" y="199111"/>
                    <a:pt x="2057" y="199568"/>
                  </a:cubicBezTo>
                  <a:cubicBezTo>
                    <a:pt x="2057" y="200482"/>
                    <a:pt x="2286" y="201397"/>
                    <a:pt x="2286" y="202311"/>
                  </a:cubicBezTo>
                  <a:cubicBezTo>
                    <a:pt x="5029" y="225400"/>
                    <a:pt x="7315" y="248488"/>
                    <a:pt x="11887" y="271348"/>
                  </a:cubicBezTo>
                  <a:cubicBezTo>
                    <a:pt x="12116" y="272263"/>
                    <a:pt x="12344" y="273177"/>
                    <a:pt x="12344" y="274091"/>
                  </a:cubicBezTo>
                  <a:cubicBezTo>
                    <a:pt x="12802" y="275920"/>
                    <a:pt x="13030" y="277520"/>
                    <a:pt x="13487" y="278892"/>
                  </a:cubicBezTo>
                  <a:cubicBezTo>
                    <a:pt x="13716" y="280492"/>
                    <a:pt x="14173" y="281864"/>
                    <a:pt x="14402" y="283007"/>
                  </a:cubicBezTo>
                  <a:cubicBezTo>
                    <a:pt x="14630" y="284150"/>
                    <a:pt x="15088" y="285293"/>
                    <a:pt x="15316" y="286207"/>
                  </a:cubicBezTo>
                  <a:cubicBezTo>
                    <a:pt x="15545" y="286893"/>
                    <a:pt x="15773" y="287579"/>
                    <a:pt x="16002" y="288265"/>
                  </a:cubicBezTo>
                  <a:cubicBezTo>
                    <a:pt x="16231" y="288722"/>
                    <a:pt x="16459" y="289179"/>
                    <a:pt x="16459" y="289636"/>
                  </a:cubicBezTo>
                  <a:cubicBezTo>
                    <a:pt x="17374" y="291694"/>
                    <a:pt x="18288" y="293522"/>
                    <a:pt x="19202" y="294894"/>
                  </a:cubicBezTo>
                  <a:cubicBezTo>
                    <a:pt x="19431" y="295123"/>
                    <a:pt x="19660" y="295351"/>
                    <a:pt x="19888" y="295580"/>
                  </a:cubicBezTo>
                  <a:cubicBezTo>
                    <a:pt x="20345" y="296037"/>
                    <a:pt x="20574" y="296266"/>
                    <a:pt x="21031" y="296723"/>
                  </a:cubicBezTo>
                  <a:cubicBezTo>
                    <a:pt x="21946" y="297409"/>
                    <a:pt x="22860" y="297866"/>
                    <a:pt x="24003" y="298323"/>
                  </a:cubicBezTo>
                  <a:cubicBezTo>
                    <a:pt x="24689" y="298552"/>
                    <a:pt x="25603" y="298780"/>
                    <a:pt x="26518" y="299009"/>
                  </a:cubicBezTo>
                  <a:cubicBezTo>
                    <a:pt x="28575" y="299466"/>
                    <a:pt x="31318" y="299923"/>
                    <a:pt x="34290" y="300152"/>
                  </a:cubicBezTo>
                  <a:cubicBezTo>
                    <a:pt x="35433" y="300152"/>
                    <a:pt x="36805" y="300380"/>
                    <a:pt x="38405" y="300380"/>
                  </a:cubicBezTo>
                  <a:cubicBezTo>
                    <a:pt x="39091" y="300380"/>
                    <a:pt x="39776" y="300380"/>
                    <a:pt x="40691" y="300380"/>
                  </a:cubicBezTo>
                  <a:cubicBezTo>
                    <a:pt x="42977" y="300380"/>
                    <a:pt x="45491" y="300609"/>
                    <a:pt x="48235" y="300609"/>
                  </a:cubicBezTo>
                  <a:cubicBezTo>
                    <a:pt x="84353" y="301752"/>
                    <a:pt x="120472" y="303124"/>
                    <a:pt x="156591" y="305867"/>
                  </a:cubicBezTo>
                  <a:cubicBezTo>
                    <a:pt x="158648" y="306095"/>
                    <a:pt x="161392" y="306095"/>
                    <a:pt x="164363" y="306324"/>
                  </a:cubicBezTo>
                  <a:cubicBezTo>
                    <a:pt x="165964" y="306324"/>
                    <a:pt x="167564" y="306553"/>
                    <a:pt x="169393" y="306553"/>
                  </a:cubicBezTo>
                  <a:cubicBezTo>
                    <a:pt x="173736" y="306781"/>
                    <a:pt x="178994" y="307010"/>
                    <a:pt x="184709" y="307010"/>
                  </a:cubicBezTo>
                  <a:cubicBezTo>
                    <a:pt x="186995" y="307010"/>
                    <a:pt x="189281" y="307238"/>
                    <a:pt x="191795" y="307238"/>
                  </a:cubicBezTo>
                  <a:cubicBezTo>
                    <a:pt x="193167" y="307238"/>
                    <a:pt x="194539" y="307238"/>
                    <a:pt x="195910" y="307238"/>
                  </a:cubicBezTo>
                  <a:cubicBezTo>
                    <a:pt x="198425" y="307238"/>
                    <a:pt x="201168" y="307467"/>
                    <a:pt x="203911" y="307467"/>
                  </a:cubicBezTo>
                  <a:cubicBezTo>
                    <a:pt x="205283" y="307467"/>
                    <a:pt x="206654" y="307467"/>
                    <a:pt x="208255" y="307467"/>
                  </a:cubicBezTo>
                  <a:cubicBezTo>
                    <a:pt x="211226" y="307467"/>
                    <a:pt x="213970" y="307696"/>
                    <a:pt x="217170" y="307696"/>
                  </a:cubicBezTo>
                  <a:cubicBezTo>
                    <a:pt x="218770" y="307696"/>
                    <a:pt x="220142" y="307696"/>
                    <a:pt x="221742" y="307696"/>
                  </a:cubicBezTo>
                  <a:cubicBezTo>
                    <a:pt x="223342" y="307696"/>
                    <a:pt x="224942" y="307696"/>
                    <a:pt x="226543" y="307696"/>
                  </a:cubicBezTo>
                  <a:cubicBezTo>
                    <a:pt x="231343" y="307696"/>
                    <a:pt x="236372" y="307924"/>
                    <a:pt x="241402" y="307924"/>
                  </a:cubicBezTo>
                  <a:cubicBezTo>
                    <a:pt x="243230" y="307924"/>
                    <a:pt x="244831" y="307924"/>
                    <a:pt x="246659" y="307924"/>
                  </a:cubicBezTo>
                  <a:cubicBezTo>
                    <a:pt x="248488" y="307924"/>
                    <a:pt x="250317" y="307924"/>
                    <a:pt x="252146" y="307924"/>
                  </a:cubicBezTo>
                  <a:cubicBezTo>
                    <a:pt x="259232" y="307924"/>
                    <a:pt x="266776" y="308153"/>
                    <a:pt x="274549" y="308153"/>
                  </a:cubicBezTo>
                  <a:cubicBezTo>
                    <a:pt x="274549" y="308153"/>
                    <a:pt x="274549" y="308153"/>
                    <a:pt x="274777" y="308153"/>
                  </a:cubicBezTo>
                  <a:cubicBezTo>
                    <a:pt x="278663" y="308153"/>
                    <a:pt x="282550" y="308153"/>
                    <a:pt x="286664" y="308381"/>
                  </a:cubicBezTo>
                  <a:cubicBezTo>
                    <a:pt x="288722" y="308381"/>
                    <a:pt x="290779" y="308381"/>
                    <a:pt x="292837" y="308381"/>
                  </a:cubicBezTo>
                  <a:cubicBezTo>
                    <a:pt x="296951" y="308381"/>
                    <a:pt x="301066" y="308381"/>
                    <a:pt x="305181" y="308381"/>
                  </a:cubicBezTo>
                  <a:cubicBezTo>
                    <a:pt x="305181" y="308381"/>
                    <a:pt x="305181" y="308381"/>
                    <a:pt x="305181" y="308381"/>
                  </a:cubicBezTo>
                  <a:cubicBezTo>
                    <a:pt x="313639" y="308381"/>
                    <a:pt x="322097" y="308610"/>
                    <a:pt x="330784" y="308610"/>
                  </a:cubicBezTo>
                  <a:cubicBezTo>
                    <a:pt x="330784" y="308610"/>
                    <a:pt x="330784" y="308610"/>
                    <a:pt x="330784" y="308610"/>
                  </a:cubicBezTo>
                  <a:cubicBezTo>
                    <a:pt x="341757" y="308610"/>
                    <a:pt x="352958" y="308839"/>
                    <a:pt x="364617" y="308839"/>
                  </a:cubicBezTo>
                  <a:cubicBezTo>
                    <a:pt x="369189" y="308839"/>
                    <a:pt x="373990" y="308839"/>
                    <a:pt x="378562" y="308839"/>
                  </a:cubicBezTo>
                  <a:cubicBezTo>
                    <a:pt x="383362" y="308839"/>
                    <a:pt x="387934" y="308839"/>
                    <a:pt x="392735" y="308839"/>
                  </a:cubicBezTo>
                  <a:cubicBezTo>
                    <a:pt x="397535" y="308839"/>
                    <a:pt x="402336" y="308839"/>
                    <a:pt x="407137" y="308839"/>
                  </a:cubicBezTo>
                  <a:cubicBezTo>
                    <a:pt x="409651" y="308839"/>
                    <a:pt x="411937" y="308839"/>
                    <a:pt x="414452" y="308839"/>
                  </a:cubicBezTo>
                  <a:cubicBezTo>
                    <a:pt x="419252" y="308839"/>
                    <a:pt x="424053" y="308839"/>
                    <a:pt x="429082" y="308839"/>
                  </a:cubicBezTo>
                  <a:cubicBezTo>
                    <a:pt x="438912" y="308839"/>
                    <a:pt x="448742" y="308839"/>
                    <a:pt x="458800" y="308839"/>
                  </a:cubicBezTo>
                  <a:cubicBezTo>
                    <a:pt x="463829" y="308839"/>
                    <a:pt x="468859" y="308839"/>
                    <a:pt x="473659" y="308839"/>
                  </a:cubicBezTo>
                  <a:cubicBezTo>
                    <a:pt x="476174" y="308839"/>
                    <a:pt x="478688" y="308839"/>
                    <a:pt x="481203" y="308839"/>
                  </a:cubicBezTo>
                  <a:cubicBezTo>
                    <a:pt x="486232" y="308839"/>
                    <a:pt x="491261" y="308839"/>
                    <a:pt x="496291" y="308839"/>
                  </a:cubicBezTo>
                  <a:cubicBezTo>
                    <a:pt x="498805" y="308839"/>
                    <a:pt x="501320" y="308839"/>
                    <a:pt x="503834" y="308839"/>
                  </a:cubicBezTo>
                  <a:cubicBezTo>
                    <a:pt x="508864" y="308839"/>
                    <a:pt x="513893" y="308839"/>
                    <a:pt x="518922" y="308839"/>
                  </a:cubicBezTo>
                  <a:cubicBezTo>
                    <a:pt x="521437" y="308839"/>
                    <a:pt x="523951" y="308839"/>
                    <a:pt x="526466" y="308839"/>
                  </a:cubicBezTo>
                  <a:cubicBezTo>
                    <a:pt x="551612" y="308839"/>
                    <a:pt x="576758" y="308839"/>
                    <a:pt x="601218" y="308610"/>
                  </a:cubicBezTo>
                  <a:cubicBezTo>
                    <a:pt x="623392" y="308610"/>
                    <a:pt x="645109" y="308381"/>
                    <a:pt x="665912" y="308381"/>
                  </a:cubicBezTo>
                  <a:cubicBezTo>
                    <a:pt x="670484" y="308381"/>
                    <a:pt x="675284" y="308381"/>
                    <a:pt x="679628" y="308381"/>
                  </a:cubicBezTo>
                  <a:cubicBezTo>
                    <a:pt x="693344" y="308381"/>
                    <a:pt x="706603" y="308153"/>
                    <a:pt x="719404" y="308153"/>
                  </a:cubicBezTo>
                  <a:cubicBezTo>
                    <a:pt x="721462" y="308153"/>
                    <a:pt x="723748" y="308153"/>
                    <a:pt x="725805" y="308153"/>
                  </a:cubicBezTo>
                  <a:cubicBezTo>
                    <a:pt x="730148" y="308153"/>
                    <a:pt x="734263" y="308153"/>
                    <a:pt x="738378" y="307924"/>
                  </a:cubicBezTo>
                  <a:cubicBezTo>
                    <a:pt x="742493" y="307696"/>
                    <a:pt x="746608" y="307924"/>
                    <a:pt x="750494" y="307696"/>
                  </a:cubicBezTo>
                  <a:cubicBezTo>
                    <a:pt x="752551" y="307696"/>
                    <a:pt x="754380" y="307696"/>
                    <a:pt x="756437" y="307696"/>
                  </a:cubicBezTo>
                  <a:cubicBezTo>
                    <a:pt x="760324" y="307696"/>
                    <a:pt x="764210" y="307696"/>
                    <a:pt x="768096" y="307467"/>
                  </a:cubicBezTo>
                  <a:cubicBezTo>
                    <a:pt x="771982" y="307467"/>
                    <a:pt x="775640" y="307467"/>
                    <a:pt x="779297" y="307238"/>
                  </a:cubicBezTo>
                  <a:cubicBezTo>
                    <a:pt x="782955" y="307238"/>
                    <a:pt x="786613" y="307238"/>
                    <a:pt x="790042" y="307010"/>
                  </a:cubicBezTo>
                  <a:cubicBezTo>
                    <a:pt x="793471" y="307010"/>
                    <a:pt x="796900" y="307010"/>
                    <a:pt x="800329" y="306781"/>
                  </a:cubicBezTo>
                  <a:cubicBezTo>
                    <a:pt x="801929" y="306781"/>
                    <a:pt x="803758" y="306781"/>
                    <a:pt x="805358" y="306781"/>
                  </a:cubicBezTo>
                  <a:cubicBezTo>
                    <a:pt x="808558" y="306781"/>
                    <a:pt x="811759" y="306553"/>
                    <a:pt x="814959" y="306553"/>
                  </a:cubicBezTo>
                  <a:cubicBezTo>
                    <a:pt x="816559" y="306553"/>
                    <a:pt x="817931" y="306553"/>
                    <a:pt x="819531" y="306553"/>
                  </a:cubicBezTo>
                  <a:cubicBezTo>
                    <a:pt x="822503" y="306553"/>
                    <a:pt x="825475" y="306324"/>
                    <a:pt x="828218" y="306324"/>
                  </a:cubicBezTo>
                  <a:cubicBezTo>
                    <a:pt x="830961" y="306324"/>
                    <a:pt x="833704" y="306095"/>
                    <a:pt x="836447" y="306095"/>
                  </a:cubicBezTo>
                  <a:cubicBezTo>
                    <a:pt x="844448" y="305867"/>
                    <a:pt x="851535" y="305638"/>
                    <a:pt x="857707" y="305410"/>
                  </a:cubicBezTo>
                  <a:cubicBezTo>
                    <a:pt x="864794" y="305181"/>
                    <a:pt x="870737" y="304952"/>
                    <a:pt x="875081" y="304495"/>
                  </a:cubicBezTo>
                  <a:cubicBezTo>
                    <a:pt x="879653" y="304267"/>
                    <a:pt x="884682" y="303809"/>
                    <a:pt x="890626" y="303581"/>
                  </a:cubicBezTo>
                  <a:cubicBezTo>
                    <a:pt x="892454" y="303581"/>
                    <a:pt x="894512" y="303352"/>
                    <a:pt x="896569" y="303352"/>
                  </a:cubicBezTo>
                  <a:cubicBezTo>
                    <a:pt x="897712" y="303352"/>
                    <a:pt x="898627" y="303352"/>
                    <a:pt x="899770" y="303124"/>
                  </a:cubicBezTo>
                  <a:cubicBezTo>
                    <a:pt x="901827" y="303124"/>
                    <a:pt x="904113" y="302895"/>
                    <a:pt x="906399" y="302895"/>
                  </a:cubicBezTo>
                  <a:cubicBezTo>
                    <a:pt x="908456" y="302895"/>
                    <a:pt x="910742" y="302666"/>
                    <a:pt x="913028" y="302666"/>
                  </a:cubicBezTo>
                  <a:cubicBezTo>
                    <a:pt x="915314" y="302666"/>
                    <a:pt x="917829" y="302438"/>
                    <a:pt x="920344" y="302438"/>
                  </a:cubicBezTo>
                  <a:cubicBezTo>
                    <a:pt x="921715" y="302438"/>
                    <a:pt x="922858" y="302438"/>
                    <a:pt x="924230" y="302438"/>
                  </a:cubicBezTo>
                  <a:cubicBezTo>
                    <a:pt x="926744" y="302438"/>
                    <a:pt x="929259" y="302209"/>
                    <a:pt x="931774" y="302209"/>
                  </a:cubicBezTo>
                  <a:cubicBezTo>
                    <a:pt x="931774" y="302209"/>
                    <a:pt x="932002" y="302209"/>
                    <a:pt x="932002" y="302209"/>
                  </a:cubicBezTo>
                  <a:cubicBezTo>
                    <a:pt x="935888" y="302209"/>
                    <a:pt x="939775" y="301981"/>
                    <a:pt x="943889" y="301981"/>
                  </a:cubicBezTo>
                  <a:cubicBezTo>
                    <a:pt x="946633" y="301981"/>
                    <a:pt x="949604" y="301752"/>
                    <a:pt x="952348" y="301752"/>
                  </a:cubicBezTo>
                  <a:cubicBezTo>
                    <a:pt x="953719" y="301752"/>
                    <a:pt x="955319" y="301752"/>
                    <a:pt x="956691" y="301752"/>
                  </a:cubicBezTo>
                  <a:cubicBezTo>
                    <a:pt x="958063" y="301752"/>
                    <a:pt x="959663" y="301752"/>
                    <a:pt x="961263" y="301752"/>
                  </a:cubicBezTo>
                  <a:cubicBezTo>
                    <a:pt x="968578" y="301523"/>
                    <a:pt x="976122" y="301523"/>
                    <a:pt x="983894" y="301295"/>
                  </a:cubicBezTo>
                  <a:cubicBezTo>
                    <a:pt x="985495" y="301295"/>
                    <a:pt x="987095" y="301295"/>
                    <a:pt x="988695" y="301295"/>
                  </a:cubicBezTo>
                  <a:cubicBezTo>
                    <a:pt x="993496" y="301295"/>
                    <a:pt x="998296" y="301066"/>
                    <a:pt x="1003097" y="301066"/>
                  </a:cubicBezTo>
                  <a:cubicBezTo>
                    <a:pt x="1007897" y="301066"/>
                    <a:pt x="1012927" y="300838"/>
                    <a:pt x="1017956" y="300838"/>
                  </a:cubicBezTo>
                  <a:cubicBezTo>
                    <a:pt x="1017956" y="300838"/>
                    <a:pt x="1017956" y="300838"/>
                    <a:pt x="1018184" y="300838"/>
                  </a:cubicBezTo>
                  <a:cubicBezTo>
                    <a:pt x="1021385" y="300838"/>
                    <a:pt x="1024814" y="300838"/>
                    <a:pt x="1028243" y="300609"/>
                  </a:cubicBezTo>
                  <a:cubicBezTo>
                    <a:pt x="1030072" y="300609"/>
                    <a:pt x="1031672" y="300609"/>
                    <a:pt x="1033501" y="300609"/>
                  </a:cubicBezTo>
                  <a:cubicBezTo>
                    <a:pt x="1036930" y="300609"/>
                    <a:pt x="1040359" y="300609"/>
                    <a:pt x="1043788" y="300380"/>
                  </a:cubicBezTo>
                  <a:cubicBezTo>
                    <a:pt x="1043788" y="300380"/>
                    <a:pt x="1043788" y="300380"/>
                    <a:pt x="1043788" y="300380"/>
                  </a:cubicBezTo>
                  <a:cubicBezTo>
                    <a:pt x="1047217" y="300380"/>
                    <a:pt x="1050646" y="300380"/>
                    <a:pt x="1054075" y="300380"/>
                  </a:cubicBezTo>
                  <a:cubicBezTo>
                    <a:pt x="1055904" y="300380"/>
                    <a:pt x="1057732" y="300380"/>
                    <a:pt x="1059561" y="300380"/>
                  </a:cubicBezTo>
                  <a:cubicBezTo>
                    <a:pt x="1062990" y="300380"/>
                    <a:pt x="1066648" y="300380"/>
                    <a:pt x="1070077" y="300380"/>
                  </a:cubicBezTo>
                  <a:cubicBezTo>
                    <a:pt x="1071906" y="300380"/>
                    <a:pt x="1073734" y="300380"/>
                    <a:pt x="1075563" y="300380"/>
                  </a:cubicBezTo>
                  <a:cubicBezTo>
                    <a:pt x="1077392" y="300380"/>
                    <a:pt x="1079221" y="300380"/>
                    <a:pt x="1080821" y="300380"/>
                  </a:cubicBezTo>
                  <a:cubicBezTo>
                    <a:pt x="1084479" y="300380"/>
                    <a:pt x="1087908" y="300380"/>
                    <a:pt x="1091565" y="300380"/>
                  </a:cubicBezTo>
                  <a:cubicBezTo>
                    <a:pt x="1091565" y="300380"/>
                    <a:pt x="1091565" y="300380"/>
                    <a:pt x="1091565" y="300380"/>
                  </a:cubicBezTo>
                  <a:cubicBezTo>
                    <a:pt x="1100481" y="300380"/>
                    <a:pt x="1109625" y="300152"/>
                    <a:pt x="1118769" y="300152"/>
                  </a:cubicBezTo>
                  <a:cubicBezTo>
                    <a:pt x="1118769" y="300152"/>
                    <a:pt x="1118769" y="300152"/>
                    <a:pt x="1118769" y="300152"/>
                  </a:cubicBezTo>
                  <a:cubicBezTo>
                    <a:pt x="1124255" y="300152"/>
                    <a:pt x="1129741" y="300152"/>
                    <a:pt x="1135228" y="300152"/>
                  </a:cubicBezTo>
                  <a:cubicBezTo>
                    <a:pt x="1137057" y="300152"/>
                    <a:pt x="1138885" y="300152"/>
                    <a:pt x="1140714" y="300152"/>
                  </a:cubicBezTo>
                  <a:cubicBezTo>
                    <a:pt x="1148029" y="300152"/>
                    <a:pt x="1155345" y="300152"/>
                    <a:pt x="1162431" y="299923"/>
                  </a:cubicBezTo>
                  <a:cubicBezTo>
                    <a:pt x="1164260" y="299923"/>
                    <a:pt x="1166089" y="299923"/>
                    <a:pt x="1167918" y="299923"/>
                  </a:cubicBezTo>
                  <a:cubicBezTo>
                    <a:pt x="1173404" y="299923"/>
                    <a:pt x="1178662" y="299923"/>
                    <a:pt x="1184148" y="299923"/>
                  </a:cubicBezTo>
                  <a:cubicBezTo>
                    <a:pt x="1185977" y="299923"/>
                    <a:pt x="1187806" y="299923"/>
                    <a:pt x="1189635" y="299923"/>
                  </a:cubicBezTo>
                  <a:cubicBezTo>
                    <a:pt x="1196721" y="299923"/>
                    <a:pt x="1203808" y="299923"/>
                    <a:pt x="1210894" y="299923"/>
                  </a:cubicBezTo>
                  <a:cubicBezTo>
                    <a:pt x="1216152" y="299923"/>
                    <a:pt x="1221410" y="299923"/>
                    <a:pt x="1226668" y="299923"/>
                  </a:cubicBezTo>
                  <a:cubicBezTo>
                    <a:pt x="1233526" y="299923"/>
                    <a:pt x="1240384" y="299923"/>
                    <a:pt x="1247013" y="299923"/>
                  </a:cubicBezTo>
                  <a:cubicBezTo>
                    <a:pt x="1248613" y="299923"/>
                    <a:pt x="1250442" y="299923"/>
                    <a:pt x="1252042" y="299923"/>
                  </a:cubicBezTo>
                  <a:cubicBezTo>
                    <a:pt x="1257072" y="299923"/>
                    <a:pt x="1261872" y="299923"/>
                    <a:pt x="1266901" y="299923"/>
                  </a:cubicBezTo>
                  <a:cubicBezTo>
                    <a:pt x="1266901" y="299923"/>
                    <a:pt x="1266901" y="299923"/>
                    <a:pt x="1266901" y="299923"/>
                  </a:cubicBezTo>
                  <a:cubicBezTo>
                    <a:pt x="1273302" y="299923"/>
                    <a:pt x="1279703" y="299923"/>
                    <a:pt x="1285875" y="299923"/>
                  </a:cubicBezTo>
                  <a:cubicBezTo>
                    <a:pt x="1285875" y="299923"/>
                    <a:pt x="1285875" y="299923"/>
                    <a:pt x="1285875" y="299923"/>
                  </a:cubicBezTo>
                  <a:cubicBezTo>
                    <a:pt x="1289076" y="299923"/>
                    <a:pt x="1292047" y="299923"/>
                    <a:pt x="1295019" y="299923"/>
                  </a:cubicBezTo>
                  <a:cubicBezTo>
                    <a:pt x="1297991" y="299923"/>
                    <a:pt x="1300963" y="299923"/>
                    <a:pt x="1303935" y="299923"/>
                  </a:cubicBezTo>
                  <a:cubicBezTo>
                    <a:pt x="1308278" y="299923"/>
                    <a:pt x="1312621" y="299923"/>
                    <a:pt x="1316965" y="299923"/>
                  </a:cubicBezTo>
                  <a:cubicBezTo>
                    <a:pt x="1318336" y="299923"/>
                    <a:pt x="1319708" y="299923"/>
                    <a:pt x="1321080" y="299923"/>
                  </a:cubicBezTo>
                  <a:cubicBezTo>
                    <a:pt x="1327938" y="299923"/>
                    <a:pt x="1334567" y="299923"/>
                    <a:pt x="1340968" y="299923"/>
                  </a:cubicBezTo>
                  <a:cubicBezTo>
                    <a:pt x="1343482" y="299923"/>
                    <a:pt x="1345997" y="299923"/>
                    <a:pt x="1348283" y="299923"/>
                  </a:cubicBezTo>
                  <a:cubicBezTo>
                    <a:pt x="1355598" y="299923"/>
                    <a:pt x="1362228" y="299923"/>
                    <a:pt x="1368400" y="299923"/>
                  </a:cubicBezTo>
                  <a:cubicBezTo>
                    <a:pt x="1369314" y="299923"/>
                    <a:pt x="1370457" y="299923"/>
                    <a:pt x="1371372" y="299923"/>
                  </a:cubicBezTo>
                  <a:cubicBezTo>
                    <a:pt x="1373429" y="299923"/>
                    <a:pt x="1375258" y="299923"/>
                    <a:pt x="1377087" y="299923"/>
                  </a:cubicBezTo>
                  <a:cubicBezTo>
                    <a:pt x="1379830" y="299923"/>
                    <a:pt x="1382573" y="299923"/>
                    <a:pt x="1384859" y="299923"/>
                  </a:cubicBezTo>
                  <a:cubicBezTo>
                    <a:pt x="1385773" y="299923"/>
                    <a:pt x="1386459" y="299923"/>
                    <a:pt x="1387374" y="299923"/>
                  </a:cubicBezTo>
                  <a:cubicBezTo>
                    <a:pt x="1396746" y="299923"/>
                    <a:pt x="1403604" y="299923"/>
                    <a:pt x="1407490" y="299923"/>
                  </a:cubicBezTo>
                  <a:cubicBezTo>
                    <a:pt x="1419606" y="299695"/>
                    <a:pt x="1431493" y="299695"/>
                    <a:pt x="1443609" y="299695"/>
                  </a:cubicBezTo>
                  <a:cubicBezTo>
                    <a:pt x="1451610" y="299695"/>
                    <a:pt x="1459611" y="299695"/>
                    <a:pt x="1467384" y="299466"/>
                  </a:cubicBezTo>
                  <a:cubicBezTo>
                    <a:pt x="1471498" y="299466"/>
                    <a:pt x="1475613" y="299466"/>
                    <a:pt x="1479499" y="299466"/>
                  </a:cubicBezTo>
                  <a:cubicBezTo>
                    <a:pt x="1495501" y="299237"/>
                    <a:pt x="1511503" y="299009"/>
                    <a:pt x="1527505" y="298780"/>
                  </a:cubicBezTo>
                  <a:cubicBezTo>
                    <a:pt x="1531620" y="298780"/>
                    <a:pt x="1535506" y="298552"/>
                    <a:pt x="1539621" y="298323"/>
                  </a:cubicBezTo>
                  <a:cubicBezTo>
                    <a:pt x="1559738" y="297637"/>
                    <a:pt x="1579626" y="296723"/>
                    <a:pt x="1599743" y="294894"/>
                  </a:cubicBezTo>
                  <a:cubicBezTo>
                    <a:pt x="1611402" y="293980"/>
                    <a:pt x="1617345" y="290093"/>
                    <a:pt x="1620088" y="282092"/>
                  </a:cubicBezTo>
                  <a:cubicBezTo>
                    <a:pt x="1620546" y="280721"/>
                    <a:pt x="1621003" y="279349"/>
                    <a:pt x="1621231" y="277749"/>
                  </a:cubicBezTo>
                  <a:cubicBezTo>
                    <a:pt x="1621460" y="277063"/>
                    <a:pt x="1621460" y="276149"/>
                    <a:pt x="1621689" y="275234"/>
                  </a:cubicBezTo>
                  <a:cubicBezTo>
                    <a:pt x="1621689" y="274320"/>
                    <a:pt x="1621917" y="273634"/>
                    <a:pt x="1621917" y="272720"/>
                  </a:cubicBezTo>
                  <a:cubicBezTo>
                    <a:pt x="1621917" y="272491"/>
                    <a:pt x="1621917" y="272263"/>
                    <a:pt x="1621917" y="272034"/>
                  </a:cubicBezTo>
                  <a:cubicBezTo>
                    <a:pt x="1622832" y="260147"/>
                    <a:pt x="1623975" y="248488"/>
                    <a:pt x="1624889" y="236601"/>
                  </a:cubicBezTo>
                  <a:cubicBezTo>
                    <a:pt x="1625118" y="233629"/>
                    <a:pt x="1625346" y="230657"/>
                    <a:pt x="1625803" y="227686"/>
                  </a:cubicBezTo>
                  <a:cubicBezTo>
                    <a:pt x="1626489" y="218770"/>
                    <a:pt x="1627175" y="209626"/>
                    <a:pt x="1627632" y="200711"/>
                  </a:cubicBezTo>
                  <a:cubicBezTo>
                    <a:pt x="1628318" y="184937"/>
                    <a:pt x="1629461" y="169393"/>
                    <a:pt x="1631061" y="153848"/>
                  </a:cubicBezTo>
                  <a:cubicBezTo>
                    <a:pt x="1633576" y="127787"/>
                    <a:pt x="1636776" y="101956"/>
                    <a:pt x="1640434" y="76124"/>
                  </a:cubicBezTo>
                  <a:cubicBezTo>
                    <a:pt x="1641348" y="69266"/>
                    <a:pt x="1642034" y="62179"/>
                    <a:pt x="1642720" y="55321"/>
                  </a:cubicBezTo>
                  <a:cubicBezTo>
                    <a:pt x="1643177" y="48463"/>
                    <a:pt x="1643634" y="41377"/>
                    <a:pt x="1643863" y="34519"/>
                  </a:cubicBezTo>
                  <a:cubicBezTo>
                    <a:pt x="1643863" y="33147"/>
                    <a:pt x="1643863" y="32004"/>
                    <a:pt x="1643863" y="30861"/>
                  </a:cubicBezTo>
                  <a:cubicBezTo>
                    <a:pt x="1643863" y="29489"/>
                    <a:pt x="1643863" y="28346"/>
                    <a:pt x="1643634" y="27203"/>
                  </a:cubicBezTo>
                  <a:cubicBezTo>
                    <a:pt x="1642720" y="25832"/>
                    <a:pt x="1642491" y="24460"/>
                    <a:pt x="1642263" y="22860"/>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91" name="Freeform 661">
              <a:extLst>
                <a:ext uri="{FF2B5EF4-FFF2-40B4-BE49-F238E27FC236}">
                  <a16:creationId xmlns:a16="http://schemas.microsoft.com/office/drawing/2014/main" id="{4AD1E133-71CD-4D4A-B179-7D68835AEF2E}"/>
                </a:ext>
              </a:extLst>
            </p:cNvPr>
            <p:cNvSpPr/>
            <p:nvPr/>
          </p:nvSpPr>
          <p:spPr>
            <a:xfrm>
              <a:off x="4424583" y="541434"/>
              <a:ext cx="1696814" cy="1772847"/>
            </a:xfrm>
            <a:custGeom>
              <a:avLst/>
              <a:gdLst>
                <a:gd name="connsiteX0" fmla="*/ 1648100 w 1696814"/>
                <a:gd name="connsiteY0" fmla="*/ 1422697 h 1772847"/>
                <a:gd name="connsiteX1" fmla="*/ 1347262 w 1696814"/>
                <a:gd name="connsiteY1" fmla="*/ 1431612 h 1772847"/>
                <a:gd name="connsiteX2" fmla="*/ 1247135 w 1696814"/>
                <a:gd name="connsiteY2" fmla="*/ 1435955 h 1772847"/>
                <a:gd name="connsiteX3" fmla="*/ 1222904 w 1696814"/>
                <a:gd name="connsiteY3" fmla="*/ 1410124 h 1772847"/>
                <a:gd name="connsiteX4" fmla="*/ 1227476 w 1696814"/>
                <a:gd name="connsiteY4" fmla="*/ 1014646 h 1772847"/>
                <a:gd name="connsiteX5" fmla="*/ 1222446 w 1696814"/>
                <a:gd name="connsiteY5" fmla="*/ 959096 h 1772847"/>
                <a:gd name="connsiteX6" fmla="*/ 1203015 w 1696814"/>
                <a:gd name="connsiteY6" fmla="*/ 926177 h 1772847"/>
                <a:gd name="connsiteX7" fmla="*/ 1127806 w 1696814"/>
                <a:gd name="connsiteY7" fmla="*/ 920234 h 1772847"/>
                <a:gd name="connsiteX8" fmla="*/ 980359 w 1696814"/>
                <a:gd name="connsiteY8" fmla="*/ 920462 h 1772847"/>
                <a:gd name="connsiteX9" fmla="*/ 987903 w 1696814"/>
                <a:gd name="connsiteY9" fmla="*/ 855540 h 1772847"/>
                <a:gd name="connsiteX10" fmla="*/ 967329 w 1696814"/>
                <a:gd name="connsiteY10" fmla="*/ 645457 h 1772847"/>
                <a:gd name="connsiteX11" fmla="*/ 953156 w 1696814"/>
                <a:gd name="connsiteY11" fmla="*/ 442917 h 1772847"/>
                <a:gd name="connsiteX12" fmla="*/ 998418 w 1696814"/>
                <a:gd name="connsiteY12" fmla="*/ 196943 h 1772847"/>
                <a:gd name="connsiteX13" fmla="*/ 1018307 w 1696814"/>
                <a:gd name="connsiteY13" fmla="*/ 124477 h 1772847"/>
                <a:gd name="connsiteX14" fmla="*/ 1025850 w 1696814"/>
                <a:gd name="connsiteY14" fmla="*/ 47210 h 1772847"/>
                <a:gd name="connsiteX15" fmla="*/ 978987 w 1696814"/>
                <a:gd name="connsiteY15" fmla="*/ 347 h 1772847"/>
                <a:gd name="connsiteX16" fmla="*/ 933725 w 1696814"/>
                <a:gd name="connsiteY16" fmla="*/ 35780 h 1772847"/>
                <a:gd name="connsiteX17" fmla="*/ 912693 w 1696814"/>
                <a:gd name="connsiteY17" fmla="*/ 107789 h 1772847"/>
                <a:gd name="connsiteX18" fmla="*/ 900120 w 1696814"/>
                <a:gd name="connsiteY18" fmla="*/ 131564 h 1772847"/>
                <a:gd name="connsiteX19" fmla="*/ 830855 w 1696814"/>
                <a:gd name="connsiteY19" fmla="*/ 105046 h 1772847"/>
                <a:gd name="connsiteX20" fmla="*/ 714040 w 1696814"/>
                <a:gd name="connsiteY20" fmla="*/ 179112 h 1772847"/>
                <a:gd name="connsiteX21" fmla="*/ 660548 w 1696814"/>
                <a:gd name="connsiteY21" fmla="*/ 81729 h 1772847"/>
                <a:gd name="connsiteX22" fmla="*/ 629915 w 1696814"/>
                <a:gd name="connsiteY22" fmla="*/ 35094 h 1772847"/>
                <a:gd name="connsiteX23" fmla="*/ 602255 w 1696814"/>
                <a:gd name="connsiteY23" fmla="*/ 18178 h 1772847"/>
                <a:gd name="connsiteX24" fmla="*/ 552420 w 1696814"/>
                <a:gd name="connsiteY24" fmla="*/ 86987 h 1772847"/>
                <a:gd name="connsiteX25" fmla="*/ 585110 w 1696814"/>
                <a:gd name="connsiteY25" fmla="*/ 157853 h 1772847"/>
                <a:gd name="connsiteX26" fmla="*/ 664662 w 1696814"/>
                <a:gd name="connsiteY26" fmla="*/ 371822 h 1772847"/>
                <a:gd name="connsiteX27" fmla="*/ 675635 w 1696814"/>
                <a:gd name="connsiteY27" fmla="*/ 465091 h 1772847"/>
                <a:gd name="connsiteX28" fmla="*/ 661691 w 1696814"/>
                <a:gd name="connsiteY28" fmla="*/ 642942 h 1772847"/>
                <a:gd name="connsiteX29" fmla="*/ 658947 w 1696814"/>
                <a:gd name="connsiteY29" fmla="*/ 687519 h 1772847"/>
                <a:gd name="connsiteX30" fmla="*/ 644317 w 1696814"/>
                <a:gd name="connsiteY30" fmla="*/ 814849 h 1772847"/>
                <a:gd name="connsiteX31" fmla="*/ 635402 w 1696814"/>
                <a:gd name="connsiteY31" fmla="*/ 897831 h 1772847"/>
                <a:gd name="connsiteX32" fmla="*/ 612770 w 1696814"/>
                <a:gd name="connsiteY32" fmla="*/ 918405 h 1772847"/>
                <a:gd name="connsiteX33" fmla="*/ 593339 w 1696814"/>
                <a:gd name="connsiteY33" fmla="*/ 919777 h 1772847"/>
                <a:gd name="connsiteX34" fmla="*/ 451150 w 1696814"/>
                <a:gd name="connsiteY34" fmla="*/ 921834 h 1772847"/>
                <a:gd name="connsiteX35" fmla="*/ 415946 w 1696814"/>
                <a:gd name="connsiteY35" fmla="*/ 952238 h 1772847"/>
                <a:gd name="connsiteX36" fmla="*/ 428976 w 1696814"/>
                <a:gd name="connsiteY36" fmla="*/ 1310911 h 1772847"/>
                <a:gd name="connsiteX37" fmla="*/ 407030 w 1696814"/>
                <a:gd name="connsiteY37" fmla="*/ 1333543 h 1772847"/>
                <a:gd name="connsiteX38" fmla="*/ 292959 w 1696814"/>
                <a:gd name="connsiteY38" fmla="*/ 1339029 h 1772847"/>
                <a:gd name="connsiteX39" fmla="*/ 43785 w 1696814"/>
                <a:gd name="connsiteY39" fmla="*/ 1343601 h 1772847"/>
                <a:gd name="connsiteX40" fmla="*/ 1722 w 1696814"/>
                <a:gd name="connsiteY40" fmla="*/ 1369433 h 1772847"/>
                <a:gd name="connsiteX41" fmla="*/ 10409 w 1696814"/>
                <a:gd name="connsiteY41" fmla="*/ 1607863 h 1772847"/>
                <a:gd name="connsiteX42" fmla="*/ 30297 w 1696814"/>
                <a:gd name="connsiteY42" fmla="*/ 1742965 h 1772847"/>
                <a:gd name="connsiteX43" fmla="*/ 49957 w 1696814"/>
                <a:gd name="connsiteY43" fmla="*/ 1762396 h 1772847"/>
                <a:gd name="connsiteX44" fmla="*/ 522702 w 1696814"/>
                <a:gd name="connsiteY44" fmla="*/ 1772683 h 1772847"/>
                <a:gd name="connsiteX45" fmla="*/ 650718 w 1696814"/>
                <a:gd name="connsiteY45" fmla="*/ 1770397 h 1772847"/>
                <a:gd name="connsiteX46" fmla="*/ 656433 w 1696814"/>
                <a:gd name="connsiteY46" fmla="*/ 1770626 h 1772847"/>
                <a:gd name="connsiteX47" fmla="*/ 1034766 w 1696814"/>
                <a:gd name="connsiteY47" fmla="*/ 1762625 h 1772847"/>
                <a:gd name="connsiteX48" fmla="*/ 1134893 w 1696814"/>
                <a:gd name="connsiteY48" fmla="*/ 1763539 h 1772847"/>
                <a:gd name="connsiteX49" fmla="*/ 1399611 w 1696814"/>
                <a:gd name="connsiteY49" fmla="*/ 1762168 h 1772847"/>
                <a:gd name="connsiteX50" fmla="*/ 1471849 w 1696814"/>
                <a:gd name="connsiteY50" fmla="*/ 1762853 h 1772847"/>
                <a:gd name="connsiteX51" fmla="*/ 1655643 w 1696814"/>
                <a:gd name="connsiteY51" fmla="*/ 1755538 h 1772847"/>
                <a:gd name="connsiteX52" fmla="*/ 1674617 w 1696814"/>
                <a:gd name="connsiteY52" fmla="*/ 1715305 h 1772847"/>
                <a:gd name="connsiteX53" fmla="*/ 1682390 w 1696814"/>
                <a:gd name="connsiteY53" fmla="*/ 1618150 h 1772847"/>
                <a:gd name="connsiteX54" fmla="*/ 1696563 w 1696814"/>
                <a:gd name="connsiteY54" fmla="*/ 1474132 h 1772847"/>
                <a:gd name="connsiteX55" fmla="*/ 1648100 w 1696814"/>
                <a:gd name="connsiteY55" fmla="*/ 1422697 h 1772847"/>
                <a:gd name="connsiteX56" fmla="*/ 825825 w 1696814"/>
                <a:gd name="connsiteY56" fmla="*/ 124248 h 1772847"/>
                <a:gd name="connsiteX57" fmla="*/ 917951 w 1696814"/>
                <a:gd name="connsiteY57" fmla="*/ 217289 h 1772847"/>
                <a:gd name="connsiteX58" fmla="*/ 822396 w 1696814"/>
                <a:gd name="connsiteY58" fmla="*/ 315587 h 1772847"/>
                <a:gd name="connsiteX59" fmla="*/ 725470 w 1696814"/>
                <a:gd name="connsiteY59" fmla="*/ 214545 h 1772847"/>
                <a:gd name="connsiteX60" fmla="*/ 825825 w 1696814"/>
                <a:gd name="connsiteY60" fmla="*/ 124248 h 1772847"/>
                <a:gd name="connsiteX61" fmla="*/ 655747 w 1696814"/>
                <a:gd name="connsiteY61" fmla="*/ 869485 h 1772847"/>
                <a:gd name="connsiteX62" fmla="*/ 676321 w 1696814"/>
                <a:gd name="connsiteY62" fmla="*/ 686833 h 1772847"/>
                <a:gd name="connsiteX63" fmla="*/ 684322 w 1696814"/>
                <a:gd name="connsiteY63" fmla="*/ 598136 h 1772847"/>
                <a:gd name="connsiteX64" fmla="*/ 694609 w 1696814"/>
                <a:gd name="connsiteY64" fmla="*/ 459147 h 1772847"/>
                <a:gd name="connsiteX65" fmla="*/ 677235 w 1696814"/>
                <a:gd name="connsiteY65" fmla="*/ 347133 h 1772847"/>
                <a:gd name="connsiteX66" fmla="*/ 577109 w 1696814"/>
                <a:gd name="connsiteY66" fmla="*/ 96588 h 1772847"/>
                <a:gd name="connsiteX67" fmla="*/ 568879 w 1696814"/>
                <a:gd name="connsiteY67" fmla="*/ 73042 h 1772847"/>
                <a:gd name="connsiteX68" fmla="*/ 602255 w 1696814"/>
                <a:gd name="connsiteY68" fmla="*/ 35780 h 1772847"/>
                <a:gd name="connsiteX69" fmla="*/ 612999 w 1696814"/>
                <a:gd name="connsiteY69" fmla="*/ 43553 h 1772847"/>
                <a:gd name="connsiteX70" fmla="*/ 639974 w 1696814"/>
                <a:gd name="connsiteY70" fmla="*/ 82415 h 1772847"/>
                <a:gd name="connsiteX71" fmla="*/ 692780 w 1696814"/>
                <a:gd name="connsiteY71" fmla="*/ 183227 h 1772847"/>
                <a:gd name="connsiteX72" fmla="*/ 707639 w 1696814"/>
                <a:gd name="connsiteY72" fmla="*/ 233519 h 1772847"/>
                <a:gd name="connsiteX73" fmla="*/ 783077 w 1696814"/>
                <a:gd name="connsiteY73" fmla="*/ 327017 h 1772847"/>
                <a:gd name="connsiteX74" fmla="*/ 900578 w 1696814"/>
                <a:gd name="connsiteY74" fmla="*/ 310557 h 1772847"/>
                <a:gd name="connsiteX75" fmla="*/ 936468 w 1696814"/>
                <a:gd name="connsiteY75" fmla="*/ 226204 h 1772847"/>
                <a:gd name="connsiteX76" fmla="*/ 925266 w 1696814"/>
                <a:gd name="connsiteY76" fmla="*/ 158767 h 1772847"/>
                <a:gd name="connsiteX77" fmla="*/ 922752 w 1696814"/>
                <a:gd name="connsiteY77" fmla="*/ 137507 h 1772847"/>
                <a:gd name="connsiteX78" fmla="*/ 947669 w 1696814"/>
                <a:gd name="connsiteY78" fmla="*/ 49039 h 1772847"/>
                <a:gd name="connsiteX79" fmla="*/ 948355 w 1696814"/>
                <a:gd name="connsiteY79" fmla="*/ 46296 h 1772847"/>
                <a:gd name="connsiteX80" fmla="*/ 981045 w 1696814"/>
                <a:gd name="connsiteY80" fmla="*/ 18178 h 1772847"/>
                <a:gd name="connsiteX81" fmla="*/ 1007791 w 1696814"/>
                <a:gd name="connsiteY81" fmla="*/ 55211 h 1772847"/>
                <a:gd name="connsiteX82" fmla="*/ 998647 w 1696814"/>
                <a:gd name="connsiteY82" fmla="*/ 124020 h 1772847"/>
                <a:gd name="connsiteX83" fmla="*/ 954527 w 1696814"/>
                <a:gd name="connsiteY83" fmla="*/ 305300 h 1772847"/>
                <a:gd name="connsiteX84" fmla="*/ 933496 w 1696814"/>
                <a:gd name="connsiteY84" fmla="*/ 509668 h 1772847"/>
                <a:gd name="connsiteX85" fmla="*/ 949269 w 1696814"/>
                <a:gd name="connsiteY85" fmla="*/ 650714 h 1772847"/>
                <a:gd name="connsiteX86" fmla="*/ 969843 w 1696814"/>
                <a:gd name="connsiteY86" fmla="*/ 882972 h 1772847"/>
                <a:gd name="connsiteX87" fmla="*/ 934182 w 1696814"/>
                <a:gd name="connsiteY87" fmla="*/ 918176 h 1772847"/>
                <a:gd name="connsiteX88" fmla="*/ 888005 w 1696814"/>
                <a:gd name="connsiteY88" fmla="*/ 890744 h 1772847"/>
                <a:gd name="connsiteX89" fmla="*/ 841370 w 1696814"/>
                <a:gd name="connsiteY89" fmla="*/ 630826 h 1772847"/>
                <a:gd name="connsiteX90" fmla="*/ 793593 w 1696814"/>
                <a:gd name="connsiteY90" fmla="*/ 609566 h 1772847"/>
                <a:gd name="connsiteX91" fmla="*/ 767990 w 1696814"/>
                <a:gd name="connsiteY91" fmla="*/ 653229 h 1772847"/>
                <a:gd name="connsiteX92" fmla="*/ 740558 w 1696814"/>
                <a:gd name="connsiteY92" fmla="*/ 860112 h 1772847"/>
                <a:gd name="connsiteX93" fmla="*/ 733471 w 1696814"/>
                <a:gd name="connsiteY93" fmla="*/ 895545 h 1772847"/>
                <a:gd name="connsiteX94" fmla="*/ 662605 w 1696814"/>
                <a:gd name="connsiteY94" fmla="*/ 912690 h 1772847"/>
                <a:gd name="connsiteX95" fmla="*/ 655747 w 1696814"/>
                <a:gd name="connsiteY95" fmla="*/ 869485 h 1772847"/>
                <a:gd name="connsiteX96" fmla="*/ 759303 w 1696814"/>
                <a:gd name="connsiteY96" fmla="*/ 909261 h 1772847"/>
                <a:gd name="connsiteX97" fmla="*/ 753816 w 1696814"/>
                <a:gd name="connsiteY97" fmla="*/ 895316 h 1772847"/>
                <a:gd name="connsiteX98" fmla="*/ 783992 w 1696814"/>
                <a:gd name="connsiteY98" fmla="*/ 664430 h 1772847"/>
                <a:gd name="connsiteX99" fmla="*/ 796793 w 1696814"/>
                <a:gd name="connsiteY99" fmla="*/ 634255 h 1772847"/>
                <a:gd name="connsiteX100" fmla="*/ 821939 w 1696814"/>
                <a:gd name="connsiteY100" fmla="*/ 640656 h 1772847"/>
                <a:gd name="connsiteX101" fmla="*/ 833141 w 1696814"/>
                <a:gd name="connsiteY101" fmla="*/ 689348 h 1772847"/>
                <a:gd name="connsiteX102" fmla="*/ 864916 w 1696814"/>
                <a:gd name="connsiteY102" fmla="*/ 880915 h 1772847"/>
                <a:gd name="connsiteX103" fmla="*/ 867659 w 1696814"/>
                <a:gd name="connsiteY103" fmla="*/ 894402 h 1772847"/>
                <a:gd name="connsiteX104" fmla="*/ 853943 w 1696814"/>
                <a:gd name="connsiteY104" fmla="*/ 909718 h 1772847"/>
                <a:gd name="connsiteX105" fmla="*/ 803880 w 1696814"/>
                <a:gd name="connsiteY105" fmla="*/ 909718 h 1772847"/>
                <a:gd name="connsiteX106" fmla="*/ 803880 w 1696814"/>
                <a:gd name="connsiteY106" fmla="*/ 909261 h 1772847"/>
                <a:gd name="connsiteX107" fmla="*/ 759303 w 1696814"/>
                <a:gd name="connsiteY107" fmla="*/ 909261 h 1772847"/>
                <a:gd name="connsiteX108" fmla="*/ 1676446 w 1696814"/>
                <a:gd name="connsiteY108" fmla="*/ 1472531 h 1772847"/>
                <a:gd name="connsiteX109" fmla="*/ 1676446 w 1696814"/>
                <a:gd name="connsiteY109" fmla="*/ 1476189 h 1772847"/>
                <a:gd name="connsiteX110" fmla="*/ 1675303 w 1696814"/>
                <a:gd name="connsiteY110" fmla="*/ 1496992 h 1772847"/>
                <a:gd name="connsiteX111" fmla="*/ 1673017 w 1696814"/>
                <a:gd name="connsiteY111" fmla="*/ 1517794 h 1772847"/>
                <a:gd name="connsiteX112" fmla="*/ 1663644 w 1696814"/>
                <a:gd name="connsiteY112" fmla="*/ 1595518 h 1772847"/>
                <a:gd name="connsiteX113" fmla="*/ 1660215 w 1696814"/>
                <a:gd name="connsiteY113" fmla="*/ 1642381 h 1772847"/>
                <a:gd name="connsiteX114" fmla="*/ 1658387 w 1696814"/>
                <a:gd name="connsiteY114" fmla="*/ 1669356 h 1772847"/>
                <a:gd name="connsiteX115" fmla="*/ 1657472 w 1696814"/>
                <a:gd name="connsiteY115" fmla="*/ 1678271 h 1772847"/>
                <a:gd name="connsiteX116" fmla="*/ 1654500 w 1696814"/>
                <a:gd name="connsiteY116" fmla="*/ 1713704 h 1772847"/>
                <a:gd name="connsiteX117" fmla="*/ 1654500 w 1696814"/>
                <a:gd name="connsiteY117" fmla="*/ 1714390 h 1772847"/>
                <a:gd name="connsiteX118" fmla="*/ 1654272 w 1696814"/>
                <a:gd name="connsiteY118" fmla="*/ 1716905 h 1772847"/>
                <a:gd name="connsiteX119" fmla="*/ 1653815 w 1696814"/>
                <a:gd name="connsiteY119" fmla="*/ 1719419 h 1772847"/>
                <a:gd name="connsiteX120" fmla="*/ 1652672 w 1696814"/>
                <a:gd name="connsiteY120" fmla="*/ 1723763 h 1772847"/>
                <a:gd name="connsiteX121" fmla="*/ 1632326 w 1696814"/>
                <a:gd name="connsiteY121" fmla="*/ 1736564 h 1772847"/>
                <a:gd name="connsiteX122" fmla="*/ 1572204 w 1696814"/>
                <a:gd name="connsiteY122" fmla="*/ 1739993 h 1772847"/>
                <a:gd name="connsiteX123" fmla="*/ 1560089 w 1696814"/>
                <a:gd name="connsiteY123" fmla="*/ 1740451 h 1772847"/>
                <a:gd name="connsiteX124" fmla="*/ 1512083 w 1696814"/>
                <a:gd name="connsiteY124" fmla="*/ 1741136 h 1772847"/>
                <a:gd name="connsiteX125" fmla="*/ 1499967 w 1696814"/>
                <a:gd name="connsiteY125" fmla="*/ 1741136 h 1772847"/>
                <a:gd name="connsiteX126" fmla="*/ 1476192 w 1696814"/>
                <a:gd name="connsiteY126" fmla="*/ 1741365 h 1772847"/>
                <a:gd name="connsiteX127" fmla="*/ 1440074 w 1696814"/>
                <a:gd name="connsiteY127" fmla="*/ 1741594 h 1772847"/>
                <a:gd name="connsiteX128" fmla="*/ 1419957 w 1696814"/>
                <a:gd name="connsiteY128" fmla="*/ 1741594 h 1772847"/>
                <a:gd name="connsiteX129" fmla="*/ 1417442 w 1696814"/>
                <a:gd name="connsiteY129" fmla="*/ 1741594 h 1772847"/>
                <a:gd name="connsiteX130" fmla="*/ 1409670 w 1696814"/>
                <a:gd name="connsiteY130" fmla="*/ 1741594 h 1772847"/>
                <a:gd name="connsiteX131" fmla="*/ 1403955 w 1696814"/>
                <a:gd name="connsiteY131" fmla="*/ 1741594 h 1772847"/>
                <a:gd name="connsiteX132" fmla="*/ 1400983 w 1696814"/>
                <a:gd name="connsiteY132" fmla="*/ 1741594 h 1772847"/>
                <a:gd name="connsiteX133" fmla="*/ 1380866 w 1696814"/>
                <a:gd name="connsiteY133" fmla="*/ 1741594 h 1772847"/>
                <a:gd name="connsiteX134" fmla="*/ 1373551 w 1696814"/>
                <a:gd name="connsiteY134" fmla="*/ 1741594 h 1772847"/>
                <a:gd name="connsiteX135" fmla="*/ 1353663 w 1696814"/>
                <a:gd name="connsiteY135" fmla="*/ 1741594 h 1772847"/>
                <a:gd name="connsiteX136" fmla="*/ 1349548 w 1696814"/>
                <a:gd name="connsiteY136" fmla="*/ 1741594 h 1772847"/>
                <a:gd name="connsiteX137" fmla="*/ 1336518 w 1696814"/>
                <a:gd name="connsiteY137" fmla="*/ 1741594 h 1772847"/>
                <a:gd name="connsiteX138" fmla="*/ 1327602 w 1696814"/>
                <a:gd name="connsiteY138" fmla="*/ 1741594 h 1772847"/>
                <a:gd name="connsiteX139" fmla="*/ 1318458 w 1696814"/>
                <a:gd name="connsiteY139" fmla="*/ 1741594 h 1772847"/>
                <a:gd name="connsiteX140" fmla="*/ 1318458 w 1696814"/>
                <a:gd name="connsiteY140" fmla="*/ 1741594 h 1772847"/>
                <a:gd name="connsiteX141" fmla="*/ 1299485 w 1696814"/>
                <a:gd name="connsiteY141" fmla="*/ 1741594 h 1772847"/>
                <a:gd name="connsiteX142" fmla="*/ 1299485 w 1696814"/>
                <a:gd name="connsiteY142" fmla="*/ 1741594 h 1772847"/>
                <a:gd name="connsiteX143" fmla="*/ 1284626 w 1696814"/>
                <a:gd name="connsiteY143" fmla="*/ 1741594 h 1772847"/>
                <a:gd name="connsiteX144" fmla="*/ 1279596 w 1696814"/>
                <a:gd name="connsiteY144" fmla="*/ 1741594 h 1772847"/>
                <a:gd name="connsiteX145" fmla="*/ 1259251 w 1696814"/>
                <a:gd name="connsiteY145" fmla="*/ 1741594 h 1772847"/>
                <a:gd name="connsiteX146" fmla="*/ 1243478 w 1696814"/>
                <a:gd name="connsiteY146" fmla="*/ 1741594 h 1772847"/>
                <a:gd name="connsiteX147" fmla="*/ 1222218 w 1696814"/>
                <a:gd name="connsiteY147" fmla="*/ 1741594 h 1772847"/>
                <a:gd name="connsiteX148" fmla="*/ 1216731 w 1696814"/>
                <a:gd name="connsiteY148" fmla="*/ 1741594 h 1772847"/>
                <a:gd name="connsiteX149" fmla="*/ 1200501 w 1696814"/>
                <a:gd name="connsiteY149" fmla="*/ 1741594 h 1772847"/>
                <a:gd name="connsiteX150" fmla="*/ 1195014 w 1696814"/>
                <a:gd name="connsiteY150" fmla="*/ 1741594 h 1772847"/>
                <a:gd name="connsiteX151" fmla="*/ 1173297 w 1696814"/>
                <a:gd name="connsiteY151" fmla="*/ 1741822 h 1772847"/>
                <a:gd name="connsiteX152" fmla="*/ 1167811 w 1696814"/>
                <a:gd name="connsiteY152" fmla="*/ 1741822 h 1772847"/>
                <a:gd name="connsiteX153" fmla="*/ 1151352 w 1696814"/>
                <a:gd name="connsiteY153" fmla="*/ 1741822 h 1772847"/>
                <a:gd name="connsiteX154" fmla="*/ 1151352 w 1696814"/>
                <a:gd name="connsiteY154" fmla="*/ 1741822 h 1772847"/>
                <a:gd name="connsiteX155" fmla="*/ 1124148 w 1696814"/>
                <a:gd name="connsiteY155" fmla="*/ 1742051 h 1772847"/>
                <a:gd name="connsiteX156" fmla="*/ 1124148 w 1696814"/>
                <a:gd name="connsiteY156" fmla="*/ 1742051 h 1772847"/>
                <a:gd name="connsiteX157" fmla="*/ 1113404 w 1696814"/>
                <a:gd name="connsiteY157" fmla="*/ 1742051 h 1772847"/>
                <a:gd name="connsiteX158" fmla="*/ 1108146 w 1696814"/>
                <a:gd name="connsiteY158" fmla="*/ 1742051 h 1772847"/>
                <a:gd name="connsiteX159" fmla="*/ 1102660 w 1696814"/>
                <a:gd name="connsiteY159" fmla="*/ 1742051 h 1772847"/>
                <a:gd name="connsiteX160" fmla="*/ 1092144 w 1696814"/>
                <a:gd name="connsiteY160" fmla="*/ 1742051 h 1772847"/>
                <a:gd name="connsiteX161" fmla="*/ 1086658 w 1696814"/>
                <a:gd name="connsiteY161" fmla="*/ 1742051 h 1772847"/>
                <a:gd name="connsiteX162" fmla="*/ 1076371 w 1696814"/>
                <a:gd name="connsiteY162" fmla="*/ 1742051 h 1772847"/>
                <a:gd name="connsiteX163" fmla="*/ 1076371 w 1696814"/>
                <a:gd name="connsiteY163" fmla="*/ 1742051 h 1772847"/>
                <a:gd name="connsiteX164" fmla="*/ 1066084 w 1696814"/>
                <a:gd name="connsiteY164" fmla="*/ 1742279 h 1772847"/>
                <a:gd name="connsiteX165" fmla="*/ 1060826 w 1696814"/>
                <a:gd name="connsiteY165" fmla="*/ 1742279 h 1772847"/>
                <a:gd name="connsiteX166" fmla="*/ 1050768 w 1696814"/>
                <a:gd name="connsiteY166" fmla="*/ 1742508 h 1772847"/>
                <a:gd name="connsiteX167" fmla="*/ 1050539 w 1696814"/>
                <a:gd name="connsiteY167" fmla="*/ 1742508 h 1772847"/>
                <a:gd name="connsiteX168" fmla="*/ 1035680 w 1696814"/>
                <a:gd name="connsiteY168" fmla="*/ 1742737 h 1772847"/>
                <a:gd name="connsiteX169" fmla="*/ 1021278 w 1696814"/>
                <a:gd name="connsiteY169" fmla="*/ 1742965 h 1772847"/>
                <a:gd name="connsiteX170" fmla="*/ 1016478 w 1696814"/>
                <a:gd name="connsiteY170" fmla="*/ 1742965 h 1772847"/>
                <a:gd name="connsiteX171" fmla="*/ 993846 w 1696814"/>
                <a:gd name="connsiteY171" fmla="*/ 1743422 h 1772847"/>
                <a:gd name="connsiteX172" fmla="*/ 989274 w 1696814"/>
                <a:gd name="connsiteY172" fmla="*/ 1743422 h 1772847"/>
                <a:gd name="connsiteX173" fmla="*/ 984931 w 1696814"/>
                <a:gd name="connsiteY173" fmla="*/ 1743422 h 1772847"/>
                <a:gd name="connsiteX174" fmla="*/ 976473 w 1696814"/>
                <a:gd name="connsiteY174" fmla="*/ 1743651 h 1772847"/>
                <a:gd name="connsiteX175" fmla="*/ 964586 w 1696814"/>
                <a:gd name="connsiteY175" fmla="*/ 1743880 h 1772847"/>
                <a:gd name="connsiteX176" fmla="*/ 964357 w 1696814"/>
                <a:gd name="connsiteY176" fmla="*/ 1743880 h 1772847"/>
                <a:gd name="connsiteX177" fmla="*/ 956813 w 1696814"/>
                <a:gd name="connsiteY177" fmla="*/ 1744108 h 1772847"/>
                <a:gd name="connsiteX178" fmla="*/ 952927 w 1696814"/>
                <a:gd name="connsiteY178" fmla="*/ 1744108 h 1772847"/>
                <a:gd name="connsiteX179" fmla="*/ 945612 w 1696814"/>
                <a:gd name="connsiteY179" fmla="*/ 1744337 h 1772847"/>
                <a:gd name="connsiteX180" fmla="*/ 938982 w 1696814"/>
                <a:gd name="connsiteY180" fmla="*/ 1744565 h 1772847"/>
                <a:gd name="connsiteX181" fmla="*/ 932353 w 1696814"/>
                <a:gd name="connsiteY181" fmla="*/ 1744794 h 1772847"/>
                <a:gd name="connsiteX182" fmla="*/ 929153 w 1696814"/>
                <a:gd name="connsiteY182" fmla="*/ 1745023 h 1772847"/>
                <a:gd name="connsiteX183" fmla="*/ 923209 w 1696814"/>
                <a:gd name="connsiteY183" fmla="*/ 1745251 h 1772847"/>
                <a:gd name="connsiteX184" fmla="*/ 907664 w 1696814"/>
                <a:gd name="connsiteY184" fmla="*/ 1746166 h 1772847"/>
                <a:gd name="connsiteX185" fmla="*/ 890291 w 1696814"/>
                <a:gd name="connsiteY185" fmla="*/ 1747080 h 1772847"/>
                <a:gd name="connsiteX186" fmla="*/ 869031 w 1696814"/>
                <a:gd name="connsiteY186" fmla="*/ 1747766 h 1772847"/>
                <a:gd name="connsiteX187" fmla="*/ 860801 w 1696814"/>
                <a:gd name="connsiteY187" fmla="*/ 1747994 h 1772847"/>
                <a:gd name="connsiteX188" fmla="*/ 852114 w 1696814"/>
                <a:gd name="connsiteY188" fmla="*/ 1748223 h 1772847"/>
                <a:gd name="connsiteX189" fmla="*/ 847542 w 1696814"/>
                <a:gd name="connsiteY189" fmla="*/ 1748223 h 1772847"/>
                <a:gd name="connsiteX190" fmla="*/ 837941 w 1696814"/>
                <a:gd name="connsiteY190" fmla="*/ 1748452 h 1772847"/>
                <a:gd name="connsiteX191" fmla="*/ 832912 w 1696814"/>
                <a:gd name="connsiteY191" fmla="*/ 1748452 h 1772847"/>
                <a:gd name="connsiteX192" fmla="*/ 822625 w 1696814"/>
                <a:gd name="connsiteY192" fmla="*/ 1748680 h 1772847"/>
                <a:gd name="connsiteX193" fmla="*/ 811881 w 1696814"/>
                <a:gd name="connsiteY193" fmla="*/ 1748909 h 1772847"/>
                <a:gd name="connsiteX194" fmla="*/ 800679 w 1696814"/>
                <a:gd name="connsiteY194" fmla="*/ 1749137 h 1772847"/>
                <a:gd name="connsiteX195" fmla="*/ 789021 w 1696814"/>
                <a:gd name="connsiteY195" fmla="*/ 1749366 h 1772847"/>
                <a:gd name="connsiteX196" fmla="*/ 783077 w 1696814"/>
                <a:gd name="connsiteY196" fmla="*/ 1749366 h 1772847"/>
                <a:gd name="connsiteX197" fmla="*/ 770961 w 1696814"/>
                <a:gd name="connsiteY197" fmla="*/ 1749595 h 1772847"/>
                <a:gd name="connsiteX198" fmla="*/ 758388 w 1696814"/>
                <a:gd name="connsiteY198" fmla="*/ 1749823 h 1772847"/>
                <a:gd name="connsiteX199" fmla="*/ 751988 w 1696814"/>
                <a:gd name="connsiteY199" fmla="*/ 1749823 h 1772847"/>
                <a:gd name="connsiteX200" fmla="*/ 712211 w 1696814"/>
                <a:gd name="connsiteY200" fmla="*/ 1750052 h 1772847"/>
                <a:gd name="connsiteX201" fmla="*/ 698495 w 1696814"/>
                <a:gd name="connsiteY201" fmla="*/ 1750052 h 1772847"/>
                <a:gd name="connsiteX202" fmla="*/ 633801 w 1696814"/>
                <a:gd name="connsiteY202" fmla="*/ 1750280 h 1772847"/>
                <a:gd name="connsiteX203" fmla="*/ 559049 w 1696814"/>
                <a:gd name="connsiteY203" fmla="*/ 1750509 h 1772847"/>
                <a:gd name="connsiteX204" fmla="*/ 551505 w 1696814"/>
                <a:gd name="connsiteY204" fmla="*/ 1750509 h 1772847"/>
                <a:gd name="connsiteX205" fmla="*/ 536418 w 1696814"/>
                <a:gd name="connsiteY205" fmla="*/ 1750509 h 1772847"/>
                <a:gd name="connsiteX206" fmla="*/ 528874 w 1696814"/>
                <a:gd name="connsiteY206" fmla="*/ 1750509 h 1772847"/>
                <a:gd name="connsiteX207" fmla="*/ 513786 w 1696814"/>
                <a:gd name="connsiteY207" fmla="*/ 1750509 h 1772847"/>
                <a:gd name="connsiteX208" fmla="*/ 506243 w 1696814"/>
                <a:gd name="connsiteY208" fmla="*/ 1750509 h 1772847"/>
                <a:gd name="connsiteX209" fmla="*/ 491384 w 1696814"/>
                <a:gd name="connsiteY209" fmla="*/ 1750509 h 1772847"/>
                <a:gd name="connsiteX210" fmla="*/ 461666 w 1696814"/>
                <a:gd name="connsiteY210" fmla="*/ 1750509 h 1772847"/>
                <a:gd name="connsiteX211" fmla="*/ 447035 w 1696814"/>
                <a:gd name="connsiteY211" fmla="*/ 1750509 h 1772847"/>
                <a:gd name="connsiteX212" fmla="*/ 439720 w 1696814"/>
                <a:gd name="connsiteY212" fmla="*/ 1750509 h 1772847"/>
                <a:gd name="connsiteX213" fmla="*/ 425318 w 1696814"/>
                <a:gd name="connsiteY213" fmla="*/ 1750509 h 1772847"/>
                <a:gd name="connsiteX214" fmla="*/ 411145 w 1696814"/>
                <a:gd name="connsiteY214" fmla="*/ 1750509 h 1772847"/>
                <a:gd name="connsiteX215" fmla="*/ 397200 w 1696814"/>
                <a:gd name="connsiteY215" fmla="*/ 1750509 h 1772847"/>
                <a:gd name="connsiteX216" fmla="*/ 363368 w 1696814"/>
                <a:gd name="connsiteY216" fmla="*/ 1750280 h 1772847"/>
                <a:gd name="connsiteX217" fmla="*/ 363368 w 1696814"/>
                <a:gd name="connsiteY217" fmla="*/ 1750280 h 1772847"/>
                <a:gd name="connsiteX218" fmla="*/ 337764 w 1696814"/>
                <a:gd name="connsiteY218" fmla="*/ 1750052 h 1772847"/>
                <a:gd name="connsiteX219" fmla="*/ 337764 w 1696814"/>
                <a:gd name="connsiteY219" fmla="*/ 1750052 h 1772847"/>
                <a:gd name="connsiteX220" fmla="*/ 325420 w 1696814"/>
                <a:gd name="connsiteY220" fmla="*/ 1750052 h 1772847"/>
                <a:gd name="connsiteX221" fmla="*/ 319248 w 1696814"/>
                <a:gd name="connsiteY221" fmla="*/ 1750052 h 1772847"/>
                <a:gd name="connsiteX222" fmla="*/ 307361 w 1696814"/>
                <a:gd name="connsiteY222" fmla="*/ 1749823 h 1772847"/>
                <a:gd name="connsiteX223" fmla="*/ 307132 w 1696814"/>
                <a:gd name="connsiteY223" fmla="*/ 1749823 h 1772847"/>
                <a:gd name="connsiteX224" fmla="*/ 284729 w 1696814"/>
                <a:gd name="connsiteY224" fmla="*/ 1749595 h 1772847"/>
                <a:gd name="connsiteX225" fmla="*/ 279243 w 1696814"/>
                <a:gd name="connsiteY225" fmla="*/ 1749595 h 1772847"/>
                <a:gd name="connsiteX226" fmla="*/ 273985 w 1696814"/>
                <a:gd name="connsiteY226" fmla="*/ 1749595 h 1772847"/>
                <a:gd name="connsiteX227" fmla="*/ 259126 w 1696814"/>
                <a:gd name="connsiteY227" fmla="*/ 1749366 h 1772847"/>
                <a:gd name="connsiteX228" fmla="*/ 254325 w 1696814"/>
                <a:gd name="connsiteY228" fmla="*/ 1749366 h 1772847"/>
                <a:gd name="connsiteX229" fmla="*/ 249753 w 1696814"/>
                <a:gd name="connsiteY229" fmla="*/ 1749366 h 1772847"/>
                <a:gd name="connsiteX230" fmla="*/ 240838 w 1696814"/>
                <a:gd name="connsiteY230" fmla="*/ 1749137 h 1772847"/>
                <a:gd name="connsiteX231" fmla="*/ 236495 w 1696814"/>
                <a:gd name="connsiteY231" fmla="*/ 1749137 h 1772847"/>
                <a:gd name="connsiteX232" fmla="*/ 228494 w 1696814"/>
                <a:gd name="connsiteY232" fmla="*/ 1748909 h 1772847"/>
                <a:gd name="connsiteX233" fmla="*/ 224379 w 1696814"/>
                <a:gd name="connsiteY233" fmla="*/ 1748909 h 1772847"/>
                <a:gd name="connsiteX234" fmla="*/ 217292 w 1696814"/>
                <a:gd name="connsiteY234" fmla="*/ 1748680 h 1772847"/>
                <a:gd name="connsiteX235" fmla="*/ 201976 w 1696814"/>
                <a:gd name="connsiteY235" fmla="*/ 1748223 h 1772847"/>
                <a:gd name="connsiteX236" fmla="*/ 196947 w 1696814"/>
                <a:gd name="connsiteY236" fmla="*/ 1747994 h 1772847"/>
                <a:gd name="connsiteX237" fmla="*/ 189174 w 1696814"/>
                <a:gd name="connsiteY237" fmla="*/ 1747537 h 1772847"/>
                <a:gd name="connsiteX238" fmla="*/ 80818 w 1696814"/>
                <a:gd name="connsiteY238" fmla="*/ 1742279 h 1772847"/>
                <a:gd name="connsiteX239" fmla="*/ 73274 w 1696814"/>
                <a:gd name="connsiteY239" fmla="*/ 1742051 h 1772847"/>
                <a:gd name="connsiteX240" fmla="*/ 70988 w 1696814"/>
                <a:gd name="connsiteY240" fmla="*/ 1742051 h 1772847"/>
                <a:gd name="connsiteX241" fmla="*/ 66873 w 1696814"/>
                <a:gd name="connsiteY241" fmla="*/ 1741822 h 1772847"/>
                <a:gd name="connsiteX242" fmla="*/ 59101 w 1696814"/>
                <a:gd name="connsiteY242" fmla="*/ 1740679 h 1772847"/>
                <a:gd name="connsiteX243" fmla="*/ 56586 w 1696814"/>
                <a:gd name="connsiteY243" fmla="*/ 1739993 h 1772847"/>
                <a:gd name="connsiteX244" fmla="*/ 53615 w 1696814"/>
                <a:gd name="connsiteY244" fmla="*/ 1738393 h 1772847"/>
                <a:gd name="connsiteX245" fmla="*/ 52472 w 1696814"/>
                <a:gd name="connsiteY245" fmla="*/ 1737250 h 1772847"/>
                <a:gd name="connsiteX246" fmla="*/ 51786 w 1696814"/>
                <a:gd name="connsiteY246" fmla="*/ 1736564 h 1772847"/>
                <a:gd name="connsiteX247" fmla="*/ 49043 w 1696814"/>
                <a:gd name="connsiteY247" fmla="*/ 1731307 h 1772847"/>
                <a:gd name="connsiteX248" fmla="*/ 48585 w 1696814"/>
                <a:gd name="connsiteY248" fmla="*/ 1729935 h 1772847"/>
                <a:gd name="connsiteX249" fmla="*/ 47900 w 1696814"/>
                <a:gd name="connsiteY249" fmla="*/ 1727878 h 1772847"/>
                <a:gd name="connsiteX250" fmla="*/ 46985 w 1696814"/>
                <a:gd name="connsiteY250" fmla="*/ 1724677 h 1772847"/>
                <a:gd name="connsiteX251" fmla="*/ 46071 w 1696814"/>
                <a:gd name="connsiteY251" fmla="*/ 1720562 h 1772847"/>
                <a:gd name="connsiteX252" fmla="*/ 44928 w 1696814"/>
                <a:gd name="connsiteY252" fmla="*/ 1715762 h 1772847"/>
                <a:gd name="connsiteX253" fmla="*/ 44471 w 1696814"/>
                <a:gd name="connsiteY253" fmla="*/ 1713019 h 1772847"/>
                <a:gd name="connsiteX254" fmla="*/ 34869 w 1696814"/>
                <a:gd name="connsiteY254" fmla="*/ 1643981 h 1772847"/>
                <a:gd name="connsiteX255" fmla="*/ 34641 w 1696814"/>
                <a:gd name="connsiteY255" fmla="*/ 1641238 h 1772847"/>
                <a:gd name="connsiteX256" fmla="*/ 34412 w 1696814"/>
                <a:gd name="connsiteY256" fmla="*/ 1639867 h 1772847"/>
                <a:gd name="connsiteX257" fmla="*/ 34184 w 1696814"/>
                <a:gd name="connsiteY257" fmla="*/ 1638266 h 1772847"/>
                <a:gd name="connsiteX258" fmla="*/ 33955 w 1696814"/>
                <a:gd name="connsiteY258" fmla="*/ 1636209 h 1772847"/>
                <a:gd name="connsiteX259" fmla="*/ 33955 w 1696814"/>
                <a:gd name="connsiteY259" fmla="*/ 1635295 h 1772847"/>
                <a:gd name="connsiteX260" fmla="*/ 33726 w 1696814"/>
                <a:gd name="connsiteY260" fmla="*/ 1632780 h 1772847"/>
                <a:gd name="connsiteX261" fmla="*/ 33726 w 1696814"/>
                <a:gd name="connsiteY261" fmla="*/ 1632094 h 1772847"/>
                <a:gd name="connsiteX262" fmla="*/ 33498 w 1696814"/>
                <a:gd name="connsiteY262" fmla="*/ 1628894 h 1772847"/>
                <a:gd name="connsiteX263" fmla="*/ 33498 w 1696814"/>
                <a:gd name="connsiteY263" fmla="*/ 1628894 h 1772847"/>
                <a:gd name="connsiteX264" fmla="*/ 33269 w 1696814"/>
                <a:gd name="connsiteY264" fmla="*/ 1625465 h 1772847"/>
                <a:gd name="connsiteX265" fmla="*/ 33269 w 1696814"/>
                <a:gd name="connsiteY265" fmla="*/ 1625465 h 1772847"/>
                <a:gd name="connsiteX266" fmla="*/ 23439 w 1696814"/>
                <a:gd name="connsiteY266" fmla="*/ 1378120 h 1772847"/>
                <a:gd name="connsiteX267" fmla="*/ 44242 w 1696814"/>
                <a:gd name="connsiteY267" fmla="*/ 1361203 h 1772847"/>
                <a:gd name="connsiteX268" fmla="*/ 122195 w 1696814"/>
                <a:gd name="connsiteY268" fmla="*/ 1361889 h 1772847"/>
                <a:gd name="connsiteX269" fmla="*/ 358567 w 1696814"/>
                <a:gd name="connsiteY269" fmla="*/ 1352745 h 1772847"/>
                <a:gd name="connsiteX270" fmla="*/ 428290 w 1696814"/>
                <a:gd name="connsiteY270" fmla="*/ 1351145 h 1772847"/>
                <a:gd name="connsiteX271" fmla="*/ 450693 w 1696814"/>
                <a:gd name="connsiteY271" fmla="*/ 1325770 h 1772847"/>
                <a:gd name="connsiteX272" fmla="*/ 445664 w 1696814"/>
                <a:gd name="connsiteY272" fmla="*/ 1284394 h 1772847"/>
                <a:gd name="connsiteX273" fmla="*/ 434005 w 1696814"/>
                <a:gd name="connsiteY273" fmla="*/ 964582 h 1772847"/>
                <a:gd name="connsiteX274" fmla="*/ 460980 w 1696814"/>
                <a:gd name="connsiteY274" fmla="*/ 939665 h 1772847"/>
                <a:gd name="connsiteX275" fmla="*/ 652547 w 1696814"/>
                <a:gd name="connsiteY275" fmla="*/ 934636 h 1772847"/>
                <a:gd name="connsiteX276" fmla="*/ 671749 w 1696814"/>
                <a:gd name="connsiteY276" fmla="*/ 937379 h 1772847"/>
                <a:gd name="connsiteX277" fmla="*/ 704896 w 1696814"/>
                <a:gd name="connsiteY277" fmla="*/ 937150 h 1772847"/>
                <a:gd name="connsiteX278" fmla="*/ 892577 w 1696814"/>
                <a:gd name="connsiteY278" fmla="*/ 935550 h 1772847"/>
                <a:gd name="connsiteX279" fmla="*/ 914751 w 1696814"/>
                <a:gd name="connsiteY279" fmla="*/ 937379 h 1772847"/>
                <a:gd name="connsiteX280" fmla="*/ 1188156 w 1696814"/>
                <a:gd name="connsiteY280" fmla="*/ 942179 h 1772847"/>
                <a:gd name="connsiteX281" fmla="*/ 1205530 w 1696814"/>
                <a:gd name="connsiteY281" fmla="*/ 974412 h 1772847"/>
                <a:gd name="connsiteX282" fmla="*/ 1208502 w 1696814"/>
                <a:gd name="connsiteY282" fmla="*/ 1049621 h 1772847"/>
                <a:gd name="connsiteX283" fmla="*/ 1208730 w 1696814"/>
                <a:gd name="connsiteY283" fmla="*/ 1169636 h 1772847"/>
                <a:gd name="connsiteX284" fmla="*/ 1201415 w 1696814"/>
                <a:gd name="connsiteY284" fmla="*/ 1439842 h 1772847"/>
                <a:gd name="connsiteX285" fmla="*/ 1229533 w 1696814"/>
                <a:gd name="connsiteY285" fmla="*/ 1459044 h 1772847"/>
                <a:gd name="connsiteX286" fmla="*/ 1241877 w 1696814"/>
                <a:gd name="connsiteY286" fmla="*/ 1457901 h 1772847"/>
                <a:gd name="connsiteX287" fmla="*/ 1242792 w 1696814"/>
                <a:gd name="connsiteY287" fmla="*/ 1457901 h 1772847"/>
                <a:gd name="connsiteX288" fmla="*/ 1243249 w 1696814"/>
                <a:gd name="connsiteY288" fmla="*/ 1457901 h 1772847"/>
                <a:gd name="connsiteX289" fmla="*/ 1244621 w 1696814"/>
                <a:gd name="connsiteY289" fmla="*/ 1457672 h 1772847"/>
                <a:gd name="connsiteX290" fmla="*/ 1252393 w 1696814"/>
                <a:gd name="connsiteY290" fmla="*/ 1456987 h 1772847"/>
                <a:gd name="connsiteX291" fmla="*/ 1254222 w 1696814"/>
                <a:gd name="connsiteY291" fmla="*/ 1456758 h 1772847"/>
                <a:gd name="connsiteX292" fmla="*/ 1262223 w 1696814"/>
                <a:gd name="connsiteY292" fmla="*/ 1456072 h 1772847"/>
                <a:gd name="connsiteX293" fmla="*/ 1262680 w 1696814"/>
                <a:gd name="connsiteY293" fmla="*/ 1456072 h 1772847"/>
                <a:gd name="connsiteX294" fmla="*/ 1270681 w 1696814"/>
                <a:gd name="connsiteY294" fmla="*/ 1455386 h 1772847"/>
                <a:gd name="connsiteX295" fmla="*/ 1272510 w 1696814"/>
                <a:gd name="connsiteY295" fmla="*/ 1455158 h 1772847"/>
                <a:gd name="connsiteX296" fmla="*/ 1281197 w 1696814"/>
                <a:gd name="connsiteY296" fmla="*/ 1454472 h 1772847"/>
                <a:gd name="connsiteX297" fmla="*/ 1282111 w 1696814"/>
                <a:gd name="connsiteY297" fmla="*/ 1454472 h 1772847"/>
                <a:gd name="connsiteX298" fmla="*/ 1290798 w 1696814"/>
                <a:gd name="connsiteY298" fmla="*/ 1453786 h 1772847"/>
                <a:gd name="connsiteX299" fmla="*/ 1291941 w 1696814"/>
                <a:gd name="connsiteY299" fmla="*/ 1453786 h 1772847"/>
                <a:gd name="connsiteX300" fmla="*/ 1301542 w 1696814"/>
                <a:gd name="connsiteY300" fmla="*/ 1453100 h 1772847"/>
                <a:gd name="connsiteX301" fmla="*/ 1302685 w 1696814"/>
                <a:gd name="connsiteY301" fmla="*/ 1453100 h 1772847"/>
                <a:gd name="connsiteX302" fmla="*/ 1312286 w 1696814"/>
                <a:gd name="connsiteY302" fmla="*/ 1452415 h 1772847"/>
                <a:gd name="connsiteX303" fmla="*/ 1312972 w 1696814"/>
                <a:gd name="connsiteY303" fmla="*/ 1452415 h 1772847"/>
                <a:gd name="connsiteX304" fmla="*/ 1323259 w 1696814"/>
                <a:gd name="connsiteY304" fmla="*/ 1451729 h 1772847"/>
                <a:gd name="connsiteX305" fmla="*/ 1324173 w 1696814"/>
                <a:gd name="connsiteY305" fmla="*/ 1451729 h 1772847"/>
                <a:gd name="connsiteX306" fmla="*/ 1345433 w 1696814"/>
                <a:gd name="connsiteY306" fmla="*/ 1450129 h 1772847"/>
                <a:gd name="connsiteX307" fmla="*/ 1346348 w 1696814"/>
                <a:gd name="connsiteY307" fmla="*/ 1450129 h 1772847"/>
                <a:gd name="connsiteX308" fmla="*/ 1368522 w 1696814"/>
                <a:gd name="connsiteY308" fmla="*/ 1448757 h 1772847"/>
                <a:gd name="connsiteX309" fmla="*/ 1368979 w 1696814"/>
                <a:gd name="connsiteY309" fmla="*/ 1448757 h 1772847"/>
                <a:gd name="connsiteX310" fmla="*/ 1392068 w 1696814"/>
                <a:gd name="connsiteY310" fmla="*/ 1447385 h 1772847"/>
                <a:gd name="connsiteX311" fmla="*/ 1392296 w 1696814"/>
                <a:gd name="connsiteY311" fmla="*/ 1447385 h 1772847"/>
                <a:gd name="connsiteX312" fmla="*/ 1610381 w 1696814"/>
                <a:gd name="connsiteY312" fmla="*/ 1442813 h 1772847"/>
                <a:gd name="connsiteX313" fmla="*/ 1610838 w 1696814"/>
                <a:gd name="connsiteY313" fmla="*/ 1442813 h 1772847"/>
                <a:gd name="connsiteX314" fmla="*/ 1619982 w 1696814"/>
                <a:gd name="connsiteY314" fmla="*/ 1443499 h 1772847"/>
                <a:gd name="connsiteX315" fmla="*/ 1621125 w 1696814"/>
                <a:gd name="connsiteY315" fmla="*/ 1443499 h 1772847"/>
                <a:gd name="connsiteX316" fmla="*/ 1623639 w 1696814"/>
                <a:gd name="connsiteY316" fmla="*/ 1443728 h 1772847"/>
                <a:gd name="connsiteX317" fmla="*/ 1624554 w 1696814"/>
                <a:gd name="connsiteY317" fmla="*/ 1443728 h 1772847"/>
                <a:gd name="connsiteX318" fmla="*/ 1628669 w 1696814"/>
                <a:gd name="connsiteY318" fmla="*/ 1444185 h 1772847"/>
                <a:gd name="connsiteX319" fmla="*/ 1630269 w 1696814"/>
                <a:gd name="connsiteY319" fmla="*/ 1444414 h 1772847"/>
                <a:gd name="connsiteX320" fmla="*/ 1632098 w 1696814"/>
                <a:gd name="connsiteY320" fmla="*/ 1444642 h 1772847"/>
                <a:gd name="connsiteX321" fmla="*/ 1633926 w 1696814"/>
                <a:gd name="connsiteY321" fmla="*/ 1444871 h 1772847"/>
                <a:gd name="connsiteX322" fmla="*/ 1635755 w 1696814"/>
                <a:gd name="connsiteY322" fmla="*/ 1445099 h 1772847"/>
                <a:gd name="connsiteX323" fmla="*/ 1638270 w 1696814"/>
                <a:gd name="connsiteY323" fmla="*/ 1445328 h 1772847"/>
                <a:gd name="connsiteX324" fmla="*/ 1639413 w 1696814"/>
                <a:gd name="connsiteY324" fmla="*/ 1445557 h 1772847"/>
                <a:gd name="connsiteX325" fmla="*/ 1641470 w 1696814"/>
                <a:gd name="connsiteY325" fmla="*/ 1445785 h 1772847"/>
                <a:gd name="connsiteX326" fmla="*/ 1642385 w 1696814"/>
                <a:gd name="connsiteY326" fmla="*/ 1446014 h 1772847"/>
                <a:gd name="connsiteX327" fmla="*/ 1645128 w 1696814"/>
                <a:gd name="connsiteY327" fmla="*/ 1446471 h 1772847"/>
                <a:gd name="connsiteX328" fmla="*/ 1645814 w 1696814"/>
                <a:gd name="connsiteY328" fmla="*/ 1446700 h 1772847"/>
                <a:gd name="connsiteX329" fmla="*/ 1647871 w 1696814"/>
                <a:gd name="connsiteY329" fmla="*/ 1447157 h 1772847"/>
                <a:gd name="connsiteX330" fmla="*/ 1648557 w 1696814"/>
                <a:gd name="connsiteY330" fmla="*/ 1447385 h 1772847"/>
                <a:gd name="connsiteX331" fmla="*/ 1650843 w 1696814"/>
                <a:gd name="connsiteY331" fmla="*/ 1448071 h 1772847"/>
                <a:gd name="connsiteX332" fmla="*/ 1672103 w 1696814"/>
                <a:gd name="connsiteY332" fmla="*/ 1458587 h 1772847"/>
                <a:gd name="connsiteX333" fmla="*/ 1675074 w 1696814"/>
                <a:gd name="connsiteY333" fmla="*/ 1465445 h 1772847"/>
                <a:gd name="connsiteX334" fmla="*/ 1675760 w 1696814"/>
                <a:gd name="connsiteY334" fmla="*/ 1470017 h 1772847"/>
                <a:gd name="connsiteX335" fmla="*/ 1676446 w 1696814"/>
                <a:gd name="connsiteY335" fmla="*/ 1472531 h 177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696814" h="1772847">
                  <a:moveTo>
                    <a:pt x="1648100" y="1422697"/>
                  </a:moveTo>
                  <a:cubicBezTo>
                    <a:pt x="1574490" y="1419953"/>
                    <a:pt x="1374237" y="1429097"/>
                    <a:pt x="1347262" y="1431612"/>
                  </a:cubicBezTo>
                  <a:cubicBezTo>
                    <a:pt x="1314115" y="1434812"/>
                    <a:pt x="1280511" y="1435270"/>
                    <a:pt x="1247135" y="1435955"/>
                  </a:cubicBezTo>
                  <a:cubicBezTo>
                    <a:pt x="1224504" y="1436641"/>
                    <a:pt x="1221761" y="1433669"/>
                    <a:pt x="1222904" y="1410124"/>
                  </a:cubicBezTo>
                  <a:cubicBezTo>
                    <a:pt x="1224047" y="1387035"/>
                    <a:pt x="1228161" y="1123231"/>
                    <a:pt x="1227476" y="1014646"/>
                  </a:cubicBezTo>
                  <a:cubicBezTo>
                    <a:pt x="1227476" y="996129"/>
                    <a:pt x="1224732" y="977612"/>
                    <a:pt x="1222446" y="959096"/>
                  </a:cubicBezTo>
                  <a:cubicBezTo>
                    <a:pt x="1220618" y="943780"/>
                    <a:pt x="1218789" y="930064"/>
                    <a:pt x="1203015" y="926177"/>
                  </a:cubicBezTo>
                  <a:cubicBezTo>
                    <a:pt x="1180384" y="920691"/>
                    <a:pt x="1151580" y="920005"/>
                    <a:pt x="1127806" y="920234"/>
                  </a:cubicBezTo>
                  <a:cubicBezTo>
                    <a:pt x="1080486" y="920920"/>
                    <a:pt x="1033166" y="920462"/>
                    <a:pt x="980359" y="920462"/>
                  </a:cubicBezTo>
                  <a:cubicBezTo>
                    <a:pt x="993846" y="896231"/>
                    <a:pt x="988131" y="875885"/>
                    <a:pt x="987903" y="855540"/>
                  </a:cubicBezTo>
                  <a:cubicBezTo>
                    <a:pt x="987217" y="784674"/>
                    <a:pt x="976701" y="715408"/>
                    <a:pt x="967329" y="645457"/>
                  </a:cubicBezTo>
                  <a:cubicBezTo>
                    <a:pt x="958185" y="578020"/>
                    <a:pt x="949269" y="511040"/>
                    <a:pt x="953156" y="442917"/>
                  </a:cubicBezTo>
                  <a:cubicBezTo>
                    <a:pt x="957956" y="359021"/>
                    <a:pt x="978987" y="278096"/>
                    <a:pt x="998418" y="196943"/>
                  </a:cubicBezTo>
                  <a:cubicBezTo>
                    <a:pt x="1004133" y="172483"/>
                    <a:pt x="1011906" y="148709"/>
                    <a:pt x="1018307" y="124477"/>
                  </a:cubicBezTo>
                  <a:cubicBezTo>
                    <a:pt x="1024936" y="99102"/>
                    <a:pt x="1028136" y="73271"/>
                    <a:pt x="1025850" y="47210"/>
                  </a:cubicBezTo>
                  <a:cubicBezTo>
                    <a:pt x="1023564" y="20693"/>
                    <a:pt x="1004819" y="2862"/>
                    <a:pt x="978987" y="347"/>
                  </a:cubicBezTo>
                  <a:cubicBezTo>
                    <a:pt x="955213" y="-1939"/>
                    <a:pt x="943326" y="6748"/>
                    <a:pt x="933725" y="35780"/>
                  </a:cubicBezTo>
                  <a:cubicBezTo>
                    <a:pt x="925952" y="59555"/>
                    <a:pt x="920009" y="83786"/>
                    <a:pt x="912693" y="107789"/>
                  </a:cubicBezTo>
                  <a:cubicBezTo>
                    <a:pt x="910179" y="116247"/>
                    <a:pt x="909950" y="126306"/>
                    <a:pt x="900120" y="131564"/>
                  </a:cubicBezTo>
                  <a:cubicBezTo>
                    <a:pt x="879546" y="115562"/>
                    <a:pt x="856229" y="107789"/>
                    <a:pt x="830855" y="105046"/>
                  </a:cubicBezTo>
                  <a:cubicBezTo>
                    <a:pt x="754045" y="100703"/>
                    <a:pt x="726384" y="148023"/>
                    <a:pt x="714040" y="179112"/>
                  </a:cubicBezTo>
                  <a:cubicBezTo>
                    <a:pt x="699867" y="142536"/>
                    <a:pt x="678836" y="111675"/>
                    <a:pt x="660548" y="81729"/>
                  </a:cubicBezTo>
                  <a:cubicBezTo>
                    <a:pt x="650946" y="65955"/>
                    <a:pt x="640659" y="50411"/>
                    <a:pt x="629915" y="35094"/>
                  </a:cubicBezTo>
                  <a:cubicBezTo>
                    <a:pt x="623286" y="25722"/>
                    <a:pt x="614370" y="18864"/>
                    <a:pt x="602255" y="18178"/>
                  </a:cubicBezTo>
                  <a:cubicBezTo>
                    <a:pt x="564078" y="16349"/>
                    <a:pt x="537789" y="52239"/>
                    <a:pt x="552420" y="86987"/>
                  </a:cubicBezTo>
                  <a:cubicBezTo>
                    <a:pt x="562478" y="110990"/>
                    <a:pt x="575737" y="133621"/>
                    <a:pt x="585110" y="157853"/>
                  </a:cubicBezTo>
                  <a:cubicBezTo>
                    <a:pt x="612542" y="228947"/>
                    <a:pt x="639516" y="300042"/>
                    <a:pt x="664662" y="371822"/>
                  </a:cubicBezTo>
                  <a:cubicBezTo>
                    <a:pt x="675178" y="401540"/>
                    <a:pt x="679293" y="433316"/>
                    <a:pt x="675635" y="465091"/>
                  </a:cubicBezTo>
                  <a:cubicBezTo>
                    <a:pt x="668549" y="524070"/>
                    <a:pt x="663291" y="583277"/>
                    <a:pt x="661691" y="642942"/>
                  </a:cubicBezTo>
                  <a:cubicBezTo>
                    <a:pt x="661233" y="657801"/>
                    <a:pt x="661005" y="672660"/>
                    <a:pt x="658947" y="687519"/>
                  </a:cubicBezTo>
                  <a:cubicBezTo>
                    <a:pt x="652775" y="729810"/>
                    <a:pt x="647517" y="772101"/>
                    <a:pt x="644317" y="814849"/>
                  </a:cubicBezTo>
                  <a:cubicBezTo>
                    <a:pt x="642260" y="842510"/>
                    <a:pt x="637230" y="870170"/>
                    <a:pt x="635402" y="897831"/>
                  </a:cubicBezTo>
                  <a:cubicBezTo>
                    <a:pt x="634259" y="913604"/>
                    <a:pt x="627172" y="918862"/>
                    <a:pt x="612770" y="918405"/>
                  </a:cubicBezTo>
                  <a:cubicBezTo>
                    <a:pt x="606369" y="918176"/>
                    <a:pt x="599740" y="919548"/>
                    <a:pt x="593339" y="919777"/>
                  </a:cubicBezTo>
                  <a:cubicBezTo>
                    <a:pt x="546019" y="920462"/>
                    <a:pt x="498470" y="920920"/>
                    <a:pt x="451150" y="921834"/>
                  </a:cubicBezTo>
                  <a:cubicBezTo>
                    <a:pt x="428519" y="922291"/>
                    <a:pt x="416860" y="930521"/>
                    <a:pt x="415946" y="952238"/>
                  </a:cubicBezTo>
                  <a:cubicBezTo>
                    <a:pt x="414574" y="987442"/>
                    <a:pt x="423718" y="1226558"/>
                    <a:pt x="428976" y="1310911"/>
                  </a:cubicBezTo>
                  <a:cubicBezTo>
                    <a:pt x="430119" y="1330342"/>
                    <a:pt x="427604" y="1332857"/>
                    <a:pt x="407030" y="1333543"/>
                  </a:cubicBezTo>
                  <a:cubicBezTo>
                    <a:pt x="369083" y="1334914"/>
                    <a:pt x="330906" y="1338115"/>
                    <a:pt x="292959" y="1339029"/>
                  </a:cubicBezTo>
                  <a:cubicBezTo>
                    <a:pt x="221407" y="1340629"/>
                    <a:pt x="115565" y="1345887"/>
                    <a:pt x="43785" y="1343601"/>
                  </a:cubicBezTo>
                  <a:cubicBezTo>
                    <a:pt x="34641" y="1343372"/>
                    <a:pt x="7666" y="1344515"/>
                    <a:pt x="1722" y="1369433"/>
                  </a:cubicBezTo>
                  <a:cubicBezTo>
                    <a:pt x="-3764" y="1393207"/>
                    <a:pt x="5151" y="1552541"/>
                    <a:pt x="10409" y="1607863"/>
                  </a:cubicBezTo>
                  <a:cubicBezTo>
                    <a:pt x="14753" y="1653125"/>
                    <a:pt x="23668" y="1697931"/>
                    <a:pt x="30297" y="1742965"/>
                  </a:cubicBezTo>
                  <a:cubicBezTo>
                    <a:pt x="32126" y="1754852"/>
                    <a:pt x="34184" y="1760796"/>
                    <a:pt x="49957" y="1762396"/>
                  </a:cubicBezTo>
                  <a:cubicBezTo>
                    <a:pt x="87219" y="1766511"/>
                    <a:pt x="485669" y="1774055"/>
                    <a:pt x="522702" y="1772683"/>
                  </a:cubicBezTo>
                  <a:cubicBezTo>
                    <a:pt x="565450" y="1771083"/>
                    <a:pt x="608198" y="1769711"/>
                    <a:pt x="650718" y="1770397"/>
                  </a:cubicBezTo>
                  <a:cubicBezTo>
                    <a:pt x="652547" y="1770397"/>
                    <a:pt x="654604" y="1770397"/>
                    <a:pt x="656433" y="1770626"/>
                  </a:cubicBezTo>
                  <a:cubicBezTo>
                    <a:pt x="727070" y="1772226"/>
                    <a:pt x="985845" y="1766968"/>
                    <a:pt x="1034766" y="1762625"/>
                  </a:cubicBezTo>
                  <a:cubicBezTo>
                    <a:pt x="1068141" y="1759653"/>
                    <a:pt x="1101746" y="1766054"/>
                    <a:pt x="1134893" y="1763539"/>
                  </a:cubicBezTo>
                  <a:cubicBezTo>
                    <a:pt x="1223132" y="1757138"/>
                    <a:pt x="1311372" y="1766054"/>
                    <a:pt x="1399611" y="1762168"/>
                  </a:cubicBezTo>
                  <a:cubicBezTo>
                    <a:pt x="1423614" y="1761025"/>
                    <a:pt x="1447617" y="1763996"/>
                    <a:pt x="1471849" y="1762853"/>
                  </a:cubicBezTo>
                  <a:cubicBezTo>
                    <a:pt x="1533114" y="1759653"/>
                    <a:pt x="1594379" y="1757367"/>
                    <a:pt x="1655643" y="1755538"/>
                  </a:cubicBezTo>
                  <a:cubicBezTo>
                    <a:pt x="1680332" y="1754852"/>
                    <a:pt x="1674160" y="1720791"/>
                    <a:pt x="1674617" y="1715305"/>
                  </a:cubicBezTo>
                  <a:cubicBezTo>
                    <a:pt x="1676903" y="1682843"/>
                    <a:pt x="1679189" y="1650382"/>
                    <a:pt x="1682390" y="1618150"/>
                  </a:cubicBezTo>
                  <a:cubicBezTo>
                    <a:pt x="1686962" y="1570144"/>
                    <a:pt x="1693362" y="1522138"/>
                    <a:pt x="1696563" y="1474132"/>
                  </a:cubicBezTo>
                  <a:cubicBezTo>
                    <a:pt x="1698849" y="1435270"/>
                    <a:pt x="1685819" y="1424068"/>
                    <a:pt x="1648100" y="1422697"/>
                  </a:cubicBezTo>
                  <a:close/>
                  <a:moveTo>
                    <a:pt x="825825" y="124248"/>
                  </a:moveTo>
                  <a:cubicBezTo>
                    <a:pt x="879775" y="123791"/>
                    <a:pt x="922752" y="170883"/>
                    <a:pt x="917951" y="217289"/>
                  </a:cubicBezTo>
                  <a:cubicBezTo>
                    <a:pt x="913379" y="294098"/>
                    <a:pt x="884804" y="314901"/>
                    <a:pt x="822396" y="315587"/>
                  </a:cubicBezTo>
                  <a:cubicBezTo>
                    <a:pt x="769818" y="316272"/>
                    <a:pt x="724556" y="286326"/>
                    <a:pt x="725470" y="214545"/>
                  </a:cubicBezTo>
                  <a:cubicBezTo>
                    <a:pt x="726384" y="159224"/>
                    <a:pt x="774848" y="124706"/>
                    <a:pt x="825825" y="124248"/>
                  </a:cubicBezTo>
                  <a:close/>
                  <a:moveTo>
                    <a:pt x="655747" y="869485"/>
                  </a:moveTo>
                  <a:cubicBezTo>
                    <a:pt x="662605" y="808677"/>
                    <a:pt x="669692" y="747869"/>
                    <a:pt x="676321" y="686833"/>
                  </a:cubicBezTo>
                  <a:cubicBezTo>
                    <a:pt x="679521" y="657344"/>
                    <a:pt x="682950" y="627854"/>
                    <a:pt x="684322" y="598136"/>
                  </a:cubicBezTo>
                  <a:cubicBezTo>
                    <a:pt x="686379" y="551731"/>
                    <a:pt x="690723" y="505553"/>
                    <a:pt x="694609" y="459147"/>
                  </a:cubicBezTo>
                  <a:cubicBezTo>
                    <a:pt x="697809" y="420743"/>
                    <a:pt x="690266" y="383024"/>
                    <a:pt x="677235" y="347133"/>
                  </a:cubicBezTo>
                  <a:cubicBezTo>
                    <a:pt x="646374" y="262551"/>
                    <a:pt x="617571" y="177284"/>
                    <a:pt x="577109" y="96588"/>
                  </a:cubicBezTo>
                  <a:cubicBezTo>
                    <a:pt x="573451" y="89273"/>
                    <a:pt x="570479" y="81043"/>
                    <a:pt x="568879" y="73042"/>
                  </a:cubicBezTo>
                  <a:cubicBezTo>
                    <a:pt x="565907" y="56811"/>
                    <a:pt x="585795" y="34866"/>
                    <a:pt x="602255" y="35780"/>
                  </a:cubicBezTo>
                  <a:cubicBezTo>
                    <a:pt x="607512" y="36009"/>
                    <a:pt x="610256" y="39895"/>
                    <a:pt x="612999" y="43553"/>
                  </a:cubicBezTo>
                  <a:cubicBezTo>
                    <a:pt x="622143" y="56354"/>
                    <a:pt x="632430" y="68699"/>
                    <a:pt x="639974" y="82415"/>
                  </a:cubicBezTo>
                  <a:cubicBezTo>
                    <a:pt x="658490" y="115562"/>
                    <a:pt x="679293" y="147566"/>
                    <a:pt x="692780" y="183227"/>
                  </a:cubicBezTo>
                  <a:cubicBezTo>
                    <a:pt x="698952" y="199458"/>
                    <a:pt x="705582" y="215460"/>
                    <a:pt x="707639" y="233519"/>
                  </a:cubicBezTo>
                  <a:cubicBezTo>
                    <a:pt x="713126" y="280839"/>
                    <a:pt x="737129" y="310329"/>
                    <a:pt x="783077" y="327017"/>
                  </a:cubicBezTo>
                  <a:cubicBezTo>
                    <a:pt x="826511" y="342790"/>
                    <a:pt x="866745" y="335703"/>
                    <a:pt x="900578" y="310557"/>
                  </a:cubicBezTo>
                  <a:cubicBezTo>
                    <a:pt x="921609" y="292727"/>
                    <a:pt x="932582" y="257294"/>
                    <a:pt x="936468" y="226204"/>
                  </a:cubicBezTo>
                  <a:cubicBezTo>
                    <a:pt x="939211" y="202658"/>
                    <a:pt x="937154" y="179798"/>
                    <a:pt x="925266" y="158767"/>
                  </a:cubicBezTo>
                  <a:cubicBezTo>
                    <a:pt x="921380" y="151909"/>
                    <a:pt x="920466" y="145508"/>
                    <a:pt x="922752" y="137507"/>
                  </a:cubicBezTo>
                  <a:cubicBezTo>
                    <a:pt x="931439" y="108246"/>
                    <a:pt x="939440" y="78528"/>
                    <a:pt x="947669" y="49039"/>
                  </a:cubicBezTo>
                  <a:cubicBezTo>
                    <a:pt x="947898" y="48125"/>
                    <a:pt x="947898" y="47210"/>
                    <a:pt x="948355" y="46296"/>
                  </a:cubicBezTo>
                  <a:cubicBezTo>
                    <a:pt x="955442" y="25493"/>
                    <a:pt x="966414" y="15892"/>
                    <a:pt x="981045" y="18178"/>
                  </a:cubicBezTo>
                  <a:cubicBezTo>
                    <a:pt x="997504" y="20693"/>
                    <a:pt x="1007105" y="33494"/>
                    <a:pt x="1007791" y="55211"/>
                  </a:cubicBezTo>
                  <a:cubicBezTo>
                    <a:pt x="1008705" y="78528"/>
                    <a:pt x="1004591" y="101388"/>
                    <a:pt x="998647" y="124020"/>
                  </a:cubicBezTo>
                  <a:cubicBezTo>
                    <a:pt x="982874" y="184142"/>
                    <a:pt x="965500" y="243806"/>
                    <a:pt x="954527" y="305300"/>
                  </a:cubicBezTo>
                  <a:cubicBezTo>
                    <a:pt x="942640" y="372965"/>
                    <a:pt x="931210" y="440402"/>
                    <a:pt x="933496" y="509668"/>
                  </a:cubicBezTo>
                  <a:cubicBezTo>
                    <a:pt x="935096" y="557217"/>
                    <a:pt x="944012" y="603623"/>
                    <a:pt x="949269" y="650714"/>
                  </a:cubicBezTo>
                  <a:cubicBezTo>
                    <a:pt x="956356" y="716094"/>
                    <a:pt x="970529" y="874742"/>
                    <a:pt x="969843" y="882972"/>
                  </a:cubicBezTo>
                  <a:cubicBezTo>
                    <a:pt x="968015" y="907661"/>
                    <a:pt x="958185" y="912690"/>
                    <a:pt x="934182" y="918176"/>
                  </a:cubicBezTo>
                  <a:cubicBezTo>
                    <a:pt x="910407" y="923434"/>
                    <a:pt x="893034" y="914747"/>
                    <a:pt x="888005" y="890744"/>
                  </a:cubicBezTo>
                  <a:cubicBezTo>
                    <a:pt x="873603" y="822622"/>
                    <a:pt x="846399" y="648657"/>
                    <a:pt x="841370" y="630826"/>
                  </a:cubicBezTo>
                  <a:cubicBezTo>
                    <a:pt x="835198" y="609109"/>
                    <a:pt x="813481" y="599508"/>
                    <a:pt x="793593" y="609566"/>
                  </a:cubicBezTo>
                  <a:cubicBezTo>
                    <a:pt x="775991" y="618482"/>
                    <a:pt x="771876" y="630598"/>
                    <a:pt x="767990" y="653229"/>
                  </a:cubicBezTo>
                  <a:cubicBezTo>
                    <a:pt x="755645" y="721809"/>
                    <a:pt x="749016" y="791075"/>
                    <a:pt x="740558" y="860112"/>
                  </a:cubicBezTo>
                  <a:cubicBezTo>
                    <a:pt x="739186" y="871999"/>
                    <a:pt x="737129" y="884115"/>
                    <a:pt x="733471" y="895545"/>
                  </a:cubicBezTo>
                  <a:cubicBezTo>
                    <a:pt x="725699" y="920005"/>
                    <a:pt x="681807" y="929606"/>
                    <a:pt x="662605" y="912690"/>
                  </a:cubicBezTo>
                  <a:cubicBezTo>
                    <a:pt x="657804" y="908347"/>
                    <a:pt x="652547" y="897831"/>
                    <a:pt x="655747" y="869485"/>
                  </a:cubicBezTo>
                  <a:close/>
                  <a:moveTo>
                    <a:pt x="759303" y="909261"/>
                  </a:moveTo>
                  <a:cubicBezTo>
                    <a:pt x="749930" y="909261"/>
                    <a:pt x="752216" y="904918"/>
                    <a:pt x="753816" y="895316"/>
                  </a:cubicBezTo>
                  <a:cubicBezTo>
                    <a:pt x="767304" y="818735"/>
                    <a:pt x="767990" y="740554"/>
                    <a:pt x="783992" y="664430"/>
                  </a:cubicBezTo>
                  <a:cubicBezTo>
                    <a:pt x="786506" y="652086"/>
                    <a:pt x="786049" y="641570"/>
                    <a:pt x="796793" y="634255"/>
                  </a:cubicBezTo>
                  <a:cubicBezTo>
                    <a:pt x="809823" y="625111"/>
                    <a:pt x="816910" y="626254"/>
                    <a:pt x="821939" y="640656"/>
                  </a:cubicBezTo>
                  <a:cubicBezTo>
                    <a:pt x="827197" y="656429"/>
                    <a:pt x="831769" y="672660"/>
                    <a:pt x="833141" y="689348"/>
                  </a:cubicBezTo>
                  <a:cubicBezTo>
                    <a:pt x="838627" y="754042"/>
                    <a:pt x="851429" y="817592"/>
                    <a:pt x="864916" y="880915"/>
                  </a:cubicBezTo>
                  <a:cubicBezTo>
                    <a:pt x="865830" y="885487"/>
                    <a:pt x="866973" y="890059"/>
                    <a:pt x="867659" y="894402"/>
                  </a:cubicBezTo>
                  <a:cubicBezTo>
                    <a:pt x="869259" y="905146"/>
                    <a:pt x="864459" y="909947"/>
                    <a:pt x="853943" y="909718"/>
                  </a:cubicBezTo>
                  <a:cubicBezTo>
                    <a:pt x="837255" y="909490"/>
                    <a:pt x="820568" y="909718"/>
                    <a:pt x="803880" y="909718"/>
                  </a:cubicBezTo>
                  <a:cubicBezTo>
                    <a:pt x="803880" y="909490"/>
                    <a:pt x="803880" y="909261"/>
                    <a:pt x="803880" y="909261"/>
                  </a:cubicBezTo>
                  <a:cubicBezTo>
                    <a:pt x="789021" y="909261"/>
                    <a:pt x="774162" y="909261"/>
                    <a:pt x="759303" y="909261"/>
                  </a:cubicBezTo>
                  <a:close/>
                  <a:moveTo>
                    <a:pt x="1676446" y="1472531"/>
                  </a:moveTo>
                  <a:cubicBezTo>
                    <a:pt x="1676446" y="1473674"/>
                    <a:pt x="1676446" y="1474817"/>
                    <a:pt x="1676446" y="1476189"/>
                  </a:cubicBezTo>
                  <a:cubicBezTo>
                    <a:pt x="1676217" y="1483047"/>
                    <a:pt x="1675989" y="1490134"/>
                    <a:pt x="1675303" y="1496992"/>
                  </a:cubicBezTo>
                  <a:cubicBezTo>
                    <a:pt x="1674846" y="1503850"/>
                    <a:pt x="1674160" y="1510936"/>
                    <a:pt x="1673017" y="1517794"/>
                  </a:cubicBezTo>
                  <a:cubicBezTo>
                    <a:pt x="1669359" y="1543626"/>
                    <a:pt x="1666159" y="1569458"/>
                    <a:pt x="1663644" y="1595518"/>
                  </a:cubicBezTo>
                  <a:cubicBezTo>
                    <a:pt x="1662273" y="1611063"/>
                    <a:pt x="1660901" y="1626836"/>
                    <a:pt x="1660215" y="1642381"/>
                  </a:cubicBezTo>
                  <a:cubicBezTo>
                    <a:pt x="1659758" y="1651525"/>
                    <a:pt x="1659072" y="1660441"/>
                    <a:pt x="1658387" y="1669356"/>
                  </a:cubicBezTo>
                  <a:cubicBezTo>
                    <a:pt x="1658158" y="1672328"/>
                    <a:pt x="1657929" y="1675300"/>
                    <a:pt x="1657472" y="1678271"/>
                  </a:cubicBezTo>
                  <a:cubicBezTo>
                    <a:pt x="1656329" y="1690159"/>
                    <a:pt x="1655186" y="1701817"/>
                    <a:pt x="1654500" y="1713704"/>
                  </a:cubicBezTo>
                  <a:cubicBezTo>
                    <a:pt x="1654500" y="1713933"/>
                    <a:pt x="1654500" y="1714162"/>
                    <a:pt x="1654500" y="1714390"/>
                  </a:cubicBezTo>
                  <a:cubicBezTo>
                    <a:pt x="1654500" y="1715305"/>
                    <a:pt x="1654272" y="1716219"/>
                    <a:pt x="1654272" y="1716905"/>
                  </a:cubicBezTo>
                  <a:cubicBezTo>
                    <a:pt x="1654272" y="1717819"/>
                    <a:pt x="1654043" y="1718505"/>
                    <a:pt x="1653815" y="1719419"/>
                  </a:cubicBezTo>
                  <a:cubicBezTo>
                    <a:pt x="1653586" y="1721020"/>
                    <a:pt x="1653129" y="1722391"/>
                    <a:pt x="1652672" y="1723763"/>
                  </a:cubicBezTo>
                  <a:cubicBezTo>
                    <a:pt x="1649928" y="1731764"/>
                    <a:pt x="1643756" y="1735650"/>
                    <a:pt x="1632326" y="1736564"/>
                  </a:cubicBezTo>
                  <a:cubicBezTo>
                    <a:pt x="1612209" y="1738165"/>
                    <a:pt x="1592321" y="1739308"/>
                    <a:pt x="1572204" y="1739993"/>
                  </a:cubicBezTo>
                  <a:cubicBezTo>
                    <a:pt x="1568090" y="1740222"/>
                    <a:pt x="1564203" y="1740222"/>
                    <a:pt x="1560089" y="1740451"/>
                  </a:cubicBezTo>
                  <a:cubicBezTo>
                    <a:pt x="1544087" y="1740908"/>
                    <a:pt x="1528085" y="1741136"/>
                    <a:pt x="1512083" y="1741136"/>
                  </a:cubicBezTo>
                  <a:cubicBezTo>
                    <a:pt x="1507968" y="1741136"/>
                    <a:pt x="1503853" y="1741136"/>
                    <a:pt x="1499967" y="1741136"/>
                  </a:cubicBezTo>
                  <a:cubicBezTo>
                    <a:pt x="1491966" y="1741136"/>
                    <a:pt x="1483965" y="1741136"/>
                    <a:pt x="1476192" y="1741365"/>
                  </a:cubicBezTo>
                  <a:cubicBezTo>
                    <a:pt x="1464077" y="1741365"/>
                    <a:pt x="1452189" y="1741594"/>
                    <a:pt x="1440074" y="1741594"/>
                  </a:cubicBezTo>
                  <a:cubicBezTo>
                    <a:pt x="1436416" y="1741594"/>
                    <a:pt x="1429558" y="1741594"/>
                    <a:pt x="1419957" y="1741594"/>
                  </a:cubicBezTo>
                  <a:cubicBezTo>
                    <a:pt x="1419271" y="1741594"/>
                    <a:pt x="1418357" y="1741594"/>
                    <a:pt x="1417442" y="1741594"/>
                  </a:cubicBezTo>
                  <a:cubicBezTo>
                    <a:pt x="1414928" y="1741594"/>
                    <a:pt x="1412413" y="1741594"/>
                    <a:pt x="1409670" y="1741594"/>
                  </a:cubicBezTo>
                  <a:cubicBezTo>
                    <a:pt x="1407841" y="1741594"/>
                    <a:pt x="1405784" y="1741594"/>
                    <a:pt x="1403955" y="1741594"/>
                  </a:cubicBezTo>
                  <a:cubicBezTo>
                    <a:pt x="1403040" y="1741594"/>
                    <a:pt x="1401897" y="1741594"/>
                    <a:pt x="1400983" y="1741594"/>
                  </a:cubicBezTo>
                  <a:cubicBezTo>
                    <a:pt x="1394811" y="1741594"/>
                    <a:pt x="1388181" y="1741594"/>
                    <a:pt x="1380866" y="1741594"/>
                  </a:cubicBezTo>
                  <a:cubicBezTo>
                    <a:pt x="1378352" y="1741594"/>
                    <a:pt x="1376066" y="1741594"/>
                    <a:pt x="1373551" y="1741594"/>
                  </a:cubicBezTo>
                  <a:cubicBezTo>
                    <a:pt x="1367379" y="1741594"/>
                    <a:pt x="1360749" y="1741594"/>
                    <a:pt x="1353663" y="1741594"/>
                  </a:cubicBezTo>
                  <a:cubicBezTo>
                    <a:pt x="1352291" y="1741594"/>
                    <a:pt x="1350920" y="1741594"/>
                    <a:pt x="1349548" y="1741594"/>
                  </a:cubicBezTo>
                  <a:cubicBezTo>
                    <a:pt x="1345433" y="1741594"/>
                    <a:pt x="1341090" y="1741594"/>
                    <a:pt x="1336518" y="1741594"/>
                  </a:cubicBezTo>
                  <a:cubicBezTo>
                    <a:pt x="1333546" y="1741594"/>
                    <a:pt x="1330574" y="1741594"/>
                    <a:pt x="1327602" y="1741594"/>
                  </a:cubicBezTo>
                  <a:cubicBezTo>
                    <a:pt x="1324631" y="1741594"/>
                    <a:pt x="1321430" y="1741594"/>
                    <a:pt x="1318458" y="1741594"/>
                  </a:cubicBezTo>
                  <a:cubicBezTo>
                    <a:pt x="1318458" y="1741594"/>
                    <a:pt x="1318458" y="1741594"/>
                    <a:pt x="1318458" y="1741594"/>
                  </a:cubicBezTo>
                  <a:cubicBezTo>
                    <a:pt x="1312286" y="1741594"/>
                    <a:pt x="1305885" y="1741594"/>
                    <a:pt x="1299485" y="1741594"/>
                  </a:cubicBezTo>
                  <a:cubicBezTo>
                    <a:pt x="1299485" y="1741594"/>
                    <a:pt x="1299485" y="1741594"/>
                    <a:pt x="1299485" y="1741594"/>
                  </a:cubicBezTo>
                  <a:cubicBezTo>
                    <a:pt x="1294684" y="1741594"/>
                    <a:pt x="1289655" y="1741594"/>
                    <a:pt x="1284626" y="1741594"/>
                  </a:cubicBezTo>
                  <a:cubicBezTo>
                    <a:pt x="1283025" y="1741594"/>
                    <a:pt x="1281197" y="1741594"/>
                    <a:pt x="1279596" y="1741594"/>
                  </a:cubicBezTo>
                  <a:cubicBezTo>
                    <a:pt x="1272967" y="1741594"/>
                    <a:pt x="1266109" y="1741594"/>
                    <a:pt x="1259251" y="1741594"/>
                  </a:cubicBezTo>
                  <a:cubicBezTo>
                    <a:pt x="1253993" y="1741594"/>
                    <a:pt x="1248735" y="1741594"/>
                    <a:pt x="1243478" y="1741594"/>
                  </a:cubicBezTo>
                  <a:cubicBezTo>
                    <a:pt x="1236391" y="1741594"/>
                    <a:pt x="1229304" y="1741594"/>
                    <a:pt x="1222218" y="1741594"/>
                  </a:cubicBezTo>
                  <a:cubicBezTo>
                    <a:pt x="1220389" y="1741594"/>
                    <a:pt x="1218560" y="1741594"/>
                    <a:pt x="1216731" y="1741594"/>
                  </a:cubicBezTo>
                  <a:cubicBezTo>
                    <a:pt x="1211245" y="1741594"/>
                    <a:pt x="1205987" y="1741594"/>
                    <a:pt x="1200501" y="1741594"/>
                  </a:cubicBezTo>
                  <a:cubicBezTo>
                    <a:pt x="1198672" y="1741594"/>
                    <a:pt x="1196843" y="1741594"/>
                    <a:pt x="1195014" y="1741594"/>
                  </a:cubicBezTo>
                  <a:cubicBezTo>
                    <a:pt x="1187699" y="1741594"/>
                    <a:pt x="1180384" y="1741594"/>
                    <a:pt x="1173297" y="1741822"/>
                  </a:cubicBezTo>
                  <a:cubicBezTo>
                    <a:pt x="1171469" y="1741822"/>
                    <a:pt x="1169640" y="1741822"/>
                    <a:pt x="1167811" y="1741822"/>
                  </a:cubicBezTo>
                  <a:cubicBezTo>
                    <a:pt x="1162325" y="1741822"/>
                    <a:pt x="1156838" y="1741822"/>
                    <a:pt x="1151352" y="1741822"/>
                  </a:cubicBezTo>
                  <a:cubicBezTo>
                    <a:pt x="1151352" y="1741822"/>
                    <a:pt x="1151352" y="1741822"/>
                    <a:pt x="1151352" y="1741822"/>
                  </a:cubicBezTo>
                  <a:cubicBezTo>
                    <a:pt x="1142208" y="1741822"/>
                    <a:pt x="1133292" y="1742051"/>
                    <a:pt x="1124148" y="1742051"/>
                  </a:cubicBezTo>
                  <a:cubicBezTo>
                    <a:pt x="1124148" y="1742051"/>
                    <a:pt x="1124148" y="1742051"/>
                    <a:pt x="1124148" y="1742051"/>
                  </a:cubicBezTo>
                  <a:cubicBezTo>
                    <a:pt x="1120491" y="1742051"/>
                    <a:pt x="1117062" y="1742051"/>
                    <a:pt x="1113404" y="1742051"/>
                  </a:cubicBezTo>
                  <a:cubicBezTo>
                    <a:pt x="1111575" y="1742051"/>
                    <a:pt x="1109747" y="1742051"/>
                    <a:pt x="1108146" y="1742051"/>
                  </a:cubicBezTo>
                  <a:cubicBezTo>
                    <a:pt x="1106318" y="1742051"/>
                    <a:pt x="1104489" y="1742051"/>
                    <a:pt x="1102660" y="1742051"/>
                  </a:cubicBezTo>
                  <a:cubicBezTo>
                    <a:pt x="1099231" y="1742051"/>
                    <a:pt x="1095573" y="1742051"/>
                    <a:pt x="1092144" y="1742051"/>
                  </a:cubicBezTo>
                  <a:cubicBezTo>
                    <a:pt x="1090316" y="1742051"/>
                    <a:pt x="1088487" y="1742051"/>
                    <a:pt x="1086658" y="1742051"/>
                  </a:cubicBezTo>
                  <a:cubicBezTo>
                    <a:pt x="1083229" y="1742051"/>
                    <a:pt x="1079800" y="1742051"/>
                    <a:pt x="1076371" y="1742051"/>
                  </a:cubicBezTo>
                  <a:cubicBezTo>
                    <a:pt x="1076371" y="1742051"/>
                    <a:pt x="1076371" y="1742051"/>
                    <a:pt x="1076371" y="1742051"/>
                  </a:cubicBezTo>
                  <a:cubicBezTo>
                    <a:pt x="1072942" y="1742051"/>
                    <a:pt x="1069513" y="1742051"/>
                    <a:pt x="1066084" y="1742279"/>
                  </a:cubicBezTo>
                  <a:cubicBezTo>
                    <a:pt x="1064255" y="1742279"/>
                    <a:pt x="1062655" y="1742279"/>
                    <a:pt x="1060826" y="1742279"/>
                  </a:cubicBezTo>
                  <a:cubicBezTo>
                    <a:pt x="1057397" y="1742279"/>
                    <a:pt x="1054197" y="1742279"/>
                    <a:pt x="1050768" y="1742508"/>
                  </a:cubicBezTo>
                  <a:cubicBezTo>
                    <a:pt x="1050768" y="1742508"/>
                    <a:pt x="1050768" y="1742508"/>
                    <a:pt x="1050539" y="1742508"/>
                  </a:cubicBezTo>
                  <a:cubicBezTo>
                    <a:pt x="1045510" y="1742508"/>
                    <a:pt x="1040481" y="1742737"/>
                    <a:pt x="1035680" y="1742737"/>
                  </a:cubicBezTo>
                  <a:cubicBezTo>
                    <a:pt x="1030880" y="1742737"/>
                    <a:pt x="1025850" y="1742965"/>
                    <a:pt x="1021278" y="1742965"/>
                  </a:cubicBezTo>
                  <a:cubicBezTo>
                    <a:pt x="1019678" y="1742965"/>
                    <a:pt x="1018078" y="1742965"/>
                    <a:pt x="1016478" y="1742965"/>
                  </a:cubicBezTo>
                  <a:cubicBezTo>
                    <a:pt x="1008705" y="1743194"/>
                    <a:pt x="1001162" y="1743194"/>
                    <a:pt x="993846" y="1743422"/>
                  </a:cubicBezTo>
                  <a:cubicBezTo>
                    <a:pt x="992246" y="1743422"/>
                    <a:pt x="990875" y="1743422"/>
                    <a:pt x="989274" y="1743422"/>
                  </a:cubicBezTo>
                  <a:cubicBezTo>
                    <a:pt x="987903" y="1743422"/>
                    <a:pt x="986303" y="1743422"/>
                    <a:pt x="984931" y="1743422"/>
                  </a:cubicBezTo>
                  <a:cubicBezTo>
                    <a:pt x="981959" y="1743422"/>
                    <a:pt x="979216" y="1743651"/>
                    <a:pt x="976473" y="1743651"/>
                  </a:cubicBezTo>
                  <a:cubicBezTo>
                    <a:pt x="972358" y="1743651"/>
                    <a:pt x="968472" y="1743880"/>
                    <a:pt x="964586" y="1743880"/>
                  </a:cubicBezTo>
                  <a:cubicBezTo>
                    <a:pt x="964586" y="1743880"/>
                    <a:pt x="964357" y="1743880"/>
                    <a:pt x="964357" y="1743880"/>
                  </a:cubicBezTo>
                  <a:cubicBezTo>
                    <a:pt x="961842" y="1743880"/>
                    <a:pt x="959328" y="1744108"/>
                    <a:pt x="956813" y="1744108"/>
                  </a:cubicBezTo>
                  <a:cubicBezTo>
                    <a:pt x="955442" y="1744108"/>
                    <a:pt x="954299" y="1744108"/>
                    <a:pt x="952927" y="1744108"/>
                  </a:cubicBezTo>
                  <a:cubicBezTo>
                    <a:pt x="950412" y="1744108"/>
                    <a:pt x="947898" y="1744337"/>
                    <a:pt x="945612" y="1744337"/>
                  </a:cubicBezTo>
                  <a:cubicBezTo>
                    <a:pt x="943326" y="1744337"/>
                    <a:pt x="941040" y="1744565"/>
                    <a:pt x="938982" y="1744565"/>
                  </a:cubicBezTo>
                  <a:cubicBezTo>
                    <a:pt x="936696" y="1744565"/>
                    <a:pt x="934410" y="1744794"/>
                    <a:pt x="932353" y="1744794"/>
                  </a:cubicBezTo>
                  <a:cubicBezTo>
                    <a:pt x="931210" y="1744794"/>
                    <a:pt x="930067" y="1744794"/>
                    <a:pt x="929153" y="1745023"/>
                  </a:cubicBezTo>
                  <a:cubicBezTo>
                    <a:pt x="927095" y="1745023"/>
                    <a:pt x="925266" y="1745251"/>
                    <a:pt x="923209" y="1745251"/>
                  </a:cubicBezTo>
                  <a:cubicBezTo>
                    <a:pt x="917494" y="1745480"/>
                    <a:pt x="912236" y="1745708"/>
                    <a:pt x="907664" y="1746166"/>
                  </a:cubicBezTo>
                  <a:cubicBezTo>
                    <a:pt x="903321" y="1746394"/>
                    <a:pt x="897377" y="1746851"/>
                    <a:pt x="890291" y="1747080"/>
                  </a:cubicBezTo>
                  <a:cubicBezTo>
                    <a:pt x="884118" y="1747309"/>
                    <a:pt x="877032" y="1747537"/>
                    <a:pt x="869031" y="1747766"/>
                  </a:cubicBezTo>
                  <a:cubicBezTo>
                    <a:pt x="866288" y="1747766"/>
                    <a:pt x="863544" y="1747994"/>
                    <a:pt x="860801" y="1747994"/>
                  </a:cubicBezTo>
                  <a:cubicBezTo>
                    <a:pt x="858058" y="1747994"/>
                    <a:pt x="855086" y="1748223"/>
                    <a:pt x="852114" y="1748223"/>
                  </a:cubicBezTo>
                  <a:cubicBezTo>
                    <a:pt x="850514" y="1748223"/>
                    <a:pt x="849143" y="1748223"/>
                    <a:pt x="847542" y="1748223"/>
                  </a:cubicBezTo>
                  <a:cubicBezTo>
                    <a:pt x="844342" y="1748223"/>
                    <a:pt x="841142" y="1748452"/>
                    <a:pt x="837941" y="1748452"/>
                  </a:cubicBezTo>
                  <a:cubicBezTo>
                    <a:pt x="836341" y="1748452"/>
                    <a:pt x="834741" y="1748452"/>
                    <a:pt x="832912" y="1748452"/>
                  </a:cubicBezTo>
                  <a:cubicBezTo>
                    <a:pt x="829483" y="1748452"/>
                    <a:pt x="826054" y="1748680"/>
                    <a:pt x="822625" y="1748680"/>
                  </a:cubicBezTo>
                  <a:cubicBezTo>
                    <a:pt x="819196" y="1748680"/>
                    <a:pt x="815538" y="1748680"/>
                    <a:pt x="811881" y="1748909"/>
                  </a:cubicBezTo>
                  <a:cubicBezTo>
                    <a:pt x="808223" y="1748909"/>
                    <a:pt x="804566" y="1748909"/>
                    <a:pt x="800679" y="1749137"/>
                  </a:cubicBezTo>
                  <a:cubicBezTo>
                    <a:pt x="796793" y="1749137"/>
                    <a:pt x="792907" y="1749137"/>
                    <a:pt x="789021" y="1749366"/>
                  </a:cubicBezTo>
                  <a:cubicBezTo>
                    <a:pt x="786963" y="1749366"/>
                    <a:pt x="785135" y="1749366"/>
                    <a:pt x="783077" y="1749366"/>
                  </a:cubicBezTo>
                  <a:cubicBezTo>
                    <a:pt x="779191" y="1749366"/>
                    <a:pt x="775076" y="1749366"/>
                    <a:pt x="770961" y="1749595"/>
                  </a:cubicBezTo>
                  <a:cubicBezTo>
                    <a:pt x="766847" y="1749823"/>
                    <a:pt x="762732" y="1749595"/>
                    <a:pt x="758388" y="1749823"/>
                  </a:cubicBezTo>
                  <a:cubicBezTo>
                    <a:pt x="756331" y="1749823"/>
                    <a:pt x="754045" y="1749823"/>
                    <a:pt x="751988" y="1749823"/>
                  </a:cubicBezTo>
                  <a:cubicBezTo>
                    <a:pt x="739186" y="1750052"/>
                    <a:pt x="725699" y="1750052"/>
                    <a:pt x="712211" y="1750052"/>
                  </a:cubicBezTo>
                  <a:cubicBezTo>
                    <a:pt x="707639" y="1750052"/>
                    <a:pt x="703067" y="1750052"/>
                    <a:pt x="698495" y="1750052"/>
                  </a:cubicBezTo>
                  <a:cubicBezTo>
                    <a:pt x="677464" y="1750280"/>
                    <a:pt x="655976" y="1750280"/>
                    <a:pt x="633801" y="1750280"/>
                  </a:cubicBezTo>
                  <a:cubicBezTo>
                    <a:pt x="609113" y="1750280"/>
                    <a:pt x="584195" y="1750509"/>
                    <a:pt x="559049" y="1750509"/>
                  </a:cubicBezTo>
                  <a:cubicBezTo>
                    <a:pt x="556535" y="1750509"/>
                    <a:pt x="554020" y="1750509"/>
                    <a:pt x="551505" y="1750509"/>
                  </a:cubicBezTo>
                  <a:cubicBezTo>
                    <a:pt x="546476" y="1750509"/>
                    <a:pt x="541447" y="1750509"/>
                    <a:pt x="536418" y="1750509"/>
                  </a:cubicBezTo>
                  <a:cubicBezTo>
                    <a:pt x="533903" y="1750509"/>
                    <a:pt x="531389" y="1750509"/>
                    <a:pt x="528874" y="1750509"/>
                  </a:cubicBezTo>
                  <a:cubicBezTo>
                    <a:pt x="523845" y="1750509"/>
                    <a:pt x="518816" y="1750509"/>
                    <a:pt x="513786" y="1750509"/>
                  </a:cubicBezTo>
                  <a:cubicBezTo>
                    <a:pt x="511272" y="1750509"/>
                    <a:pt x="508757" y="1750509"/>
                    <a:pt x="506243" y="1750509"/>
                  </a:cubicBezTo>
                  <a:cubicBezTo>
                    <a:pt x="501213" y="1750509"/>
                    <a:pt x="496184" y="1750509"/>
                    <a:pt x="491384" y="1750509"/>
                  </a:cubicBezTo>
                  <a:cubicBezTo>
                    <a:pt x="481325" y="1750509"/>
                    <a:pt x="471495" y="1750509"/>
                    <a:pt x="461666" y="1750509"/>
                  </a:cubicBezTo>
                  <a:cubicBezTo>
                    <a:pt x="456865" y="1750509"/>
                    <a:pt x="451836" y="1750509"/>
                    <a:pt x="447035" y="1750509"/>
                  </a:cubicBezTo>
                  <a:cubicBezTo>
                    <a:pt x="444521" y="1750509"/>
                    <a:pt x="442235" y="1750509"/>
                    <a:pt x="439720" y="1750509"/>
                  </a:cubicBezTo>
                  <a:cubicBezTo>
                    <a:pt x="434919" y="1750509"/>
                    <a:pt x="430119" y="1750509"/>
                    <a:pt x="425318" y="1750509"/>
                  </a:cubicBezTo>
                  <a:cubicBezTo>
                    <a:pt x="420518" y="1750509"/>
                    <a:pt x="415717" y="1750509"/>
                    <a:pt x="411145" y="1750509"/>
                  </a:cubicBezTo>
                  <a:cubicBezTo>
                    <a:pt x="406344" y="1750509"/>
                    <a:pt x="401772" y="1750509"/>
                    <a:pt x="397200" y="1750509"/>
                  </a:cubicBezTo>
                  <a:cubicBezTo>
                    <a:pt x="385770" y="1750509"/>
                    <a:pt x="374340" y="1750280"/>
                    <a:pt x="363368" y="1750280"/>
                  </a:cubicBezTo>
                  <a:cubicBezTo>
                    <a:pt x="363368" y="1750280"/>
                    <a:pt x="363368" y="1750280"/>
                    <a:pt x="363368" y="1750280"/>
                  </a:cubicBezTo>
                  <a:cubicBezTo>
                    <a:pt x="354681" y="1750280"/>
                    <a:pt x="345994" y="1750052"/>
                    <a:pt x="337764" y="1750052"/>
                  </a:cubicBezTo>
                  <a:cubicBezTo>
                    <a:pt x="337764" y="1750052"/>
                    <a:pt x="337764" y="1750052"/>
                    <a:pt x="337764" y="1750052"/>
                  </a:cubicBezTo>
                  <a:cubicBezTo>
                    <a:pt x="333650" y="1750052"/>
                    <a:pt x="329535" y="1750052"/>
                    <a:pt x="325420" y="1750052"/>
                  </a:cubicBezTo>
                  <a:cubicBezTo>
                    <a:pt x="323363" y="1750052"/>
                    <a:pt x="321305" y="1750052"/>
                    <a:pt x="319248" y="1750052"/>
                  </a:cubicBezTo>
                  <a:cubicBezTo>
                    <a:pt x="315362" y="1750052"/>
                    <a:pt x="311247" y="1750052"/>
                    <a:pt x="307361" y="1749823"/>
                  </a:cubicBezTo>
                  <a:cubicBezTo>
                    <a:pt x="307361" y="1749823"/>
                    <a:pt x="307361" y="1749823"/>
                    <a:pt x="307132" y="1749823"/>
                  </a:cubicBezTo>
                  <a:cubicBezTo>
                    <a:pt x="299360" y="1749823"/>
                    <a:pt x="292044" y="1749595"/>
                    <a:pt x="284729" y="1749595"/>
                  </a:cubicBezTo>
                  <a:cubicBezTo>
                    <a:pt x="282900" y="1749595"/>
                    <a:pt x="281072" y="1749595"/>
                    <a:pt x="279243" y="1749595"/>
                  </a:cubicBezTo>
                  <a:cubicBezTo>
                    <a:pt x="277414" y="1749595"/>
                    <a:pt x="275814" y="1749595"/>
                    <a:pt x="273985" y="1749595"/>
                  </a:cubicBezTo>
                  <a:cubicBezTo>
                    <a:pt x="268727" y="1749595"/>
                    <a:pt x="263927" y="1749366"/>
                    <a:pt x="259126" y="1749366"/>
                  </a:cubicBezTo>
                  <a:cubicBezTo>
                    <a:pt x="257526" y="1749366"/>
                    <a:pt x="255926" y="1749366"/>
                    <a:pt x="254325" y="1749366"/>
                  </a:cubicBezTo>
                  <a:cubicBezTo>
                    <a:pt x="252725" y="1749366"/>
                    <a:pt x="251125" y="1749366"/>
                    <a:pt x="249753" y="1749366"/>
                  </a:cubicBezTo>
                  <a:cubicBezTo>
                    <a:pt x="246782" y="1749366"/>
                    <a:pt x="243810" y="1749137"/>
                    <a:pt x="240838" y="1749137"/>
                  </a:cubicBezTo>
                  <a:cubicBezTo>
                    <a:pt x="239466" y="1749137"/>
                    <a:pt x="238095" y="1749137"/>
                    <a:pt x="236495" y="1749137"/>
                  </a:cubicBezTo>
                  <a:cubicBezTo>
                    <a:pt x="233751" y="1749137"/>
                    <a:pt x="231008" y="1748909"/>
                    <a:pt x="228494" y="1748909"/>
                  </a:cubicBezTo>
                  <a:cubicBezTo>
                    <a:pt x="227122" y="1748909"/>
                    <a:pt x="225750" y="1748909"/>
                    <a:pt x="224379" y="1748909"/>
                  </a:cubicBezTo>
                  <a:cubicBezTo>
                    <a:pt x="221864" y="1748909"/>
                    <a:pt x="219578" y="1748680"/>
                    <a:pt x="217292" y="1748680"/>
                  </a:cubicBezTo>
                  <a:cubicBezTo>
                    <a:pt x="211577" y="1748452"/>
                    <a:pt x="206548" y="1748223"/>
                    <a:pt x="201976" y="1748223"/>
                  </a:cubicBezTo>
                  <a:cubicBezTo>
                    <a:pt x="200147" y="1748223"/>
                    <a:pt x="198547" y="1747994"/>
                    <a:pt x="196947" y="1747994"/>
                  </a:cubicBezTo>
                  <a:cubicBezTo>
                    <a:pt x="193975" y="1747766"/>
                    <a:pt x="191232" y="1747766"/>
                    <a:pt x="189174" y="1747537"/>
                  </a:cubicBezTo>
                  <a:cubicBezTo>
                    <a:pt x="153056" y="1744565"/>
                    <a:pt x="116937" y="1743194"/>
                    <a:pt x="80818" y="1742279"/>
                  </a:cubicBezTo>
                  <a:cubicBezTo>
                    <a:pt x="78075" y="1742279"/>
                    <a:pt x="75560" y="1742051"/>
                    <a:pt x="73274" y="1742051"/>
                  </a:cubicBezTo>
                  <a:cubicBezTo>
                    <a:pt x="72588" y="1742051"/>
                    <a:pt x="71674" y="1742051"/>
                    <a:pt x="70988" y="1742051"/>
                  </a:cubicBezTo>
                  <a:cubicBezTo>
                    <a:pt x="69617" y="1742051"/>
                    <a:pt x="68245" y="1741822"/>
                    <a:pt x="66873" y="1741822"/>
                  </a:cubicBezTo>
                  <a:cubicBezTo>
                    <a:pt x="63673" y="1741594"/>
                    <a:pt x="61158" y="1741365"/>
                    <a:pt x="59101" y="1740679"/>
                  </a:cubicBezTo>
                  <a:cubicBezTo>
                    <a:pt x="58187" y="1740451"/>
                    <a:pt x="57501" y="1740222"/>
                    <a:pt x="56586" y="1739993"/>
                  </a:cubicBezTo>
                  <a:cubicBezTo>
                    <a:pt x="55443" y="1739536"/>
                    <a:pt x="54529" y="1739079"/>
                    <a:pt x="53615" y="1738393"/>
                  </a:cubicBezTo>
                  <a:cubicBezTo>
                    <a:pt x="53157" y="1738165"/>
                    <a:pt x="52700" y="1737707"/>
                    <a:pt x="52472" y="1737250"/>
                  </a:cubicBezTo>
                  <a:cubicBezTo>
                    <a:pt x="52243" y="1737022"/>
                    <a:pt x="52014" y="1736793"/>
                    <a:pt x="51786" y="1736564"/>
                  </a:cubicBezTo>
                  <a:cubicBezTo>
                    <a:pt x="50643" y="1735193"/>
                    <a:pt x="49728" y="1733593"/>
                    <a:pt x="49043" y="1731307"/>
                  </a:cubicBezTo>
                  <a:cubicBezTo>
                    <a:pt x="48814" y="1730849"/>
                    <a:pt x="48585" y="1730392"/>
                    <a:pt x="48585" y="1729935"/>
                  </a:cubicBezTo>
                  <a:cubicBezTo>
                    <a:pt x="48357" y="1729249"/>
                    <a:pt x="48128" y="1728563"/>
                    <a:pt x="47900" y="1727878"/>
                  </a:cubicBezTo>
                  <a:cubicBezTo>
                    <a:pt x="47671" y="1726963"/>
                    <a:pt x="47214" y="1725820"/>
                    <a:pt x="46985" y="1724677"/>
                  </a:cubicBezTo>
                  <a:cubicBezTo>
                    <a:pt x="46757" y="1723306"/>
                    <a:pt x="46299" y="1721934"/>
                    <a:pt x="46071" y="1720562"/>
                  </a:cubicBezTo>
                  <a:cubicBezTo>
                    <a:pt x="45842" y="1718962"/>
                    <a:pt x="45385" y="1717362"/>
                    <a:pt x="44928" y="1715762"/>
                  </a:cubicBezTo>
                  <a:cubicBezTo>
                    <a:pt x="44699" y="1714847"/>
                    <a:pt x="44471" y="1713933"/>
                    <a:pt x="44471" y="1713019"/>
                  </a:cubicBezTo>
                  <a:cubicBezTo>
                    <a:pt x="39899" y="1690387"/>
                    <a:pt x="37384" y="1667070"/>
                    <a:pt x="34869" y="1643981"/>
                  </a:cubicBezTo>
                  <a:cubicBezTo>
                    <a:pt x="34869" y="1643067"/>
                    <a:pt x="34641" y="1642153"/>
                    <a:pt x="34641" y="1641238"/>
                  </a:cubicBezTo>
                  <a:cubicBezTo>
                    <a:pt x="34641" y="1640781"/>
                    <a:pt x="34641" y="1640324"/>
                    <a:pt x="34412" y="1639867"/>
                  </a:cubicBezTo>
                  <a:cubicBezTo>
                    <a:pt x="34412" y="1639409"/>
                    <a:pt x="34412" y="1638724"/>
                    <a:pt x="34184" y="1638266"/>
                  </a:cubicBezTo>
                  <a:cubicBezTo>
                    <a:pt x="34184" y="1637581"/>
                    <a:pt x="33955" y="1636895"/>
                    <a:pt x="33955" y="1636209"/>
                  </a:cubicBezTo>
                  <a:cubicBezTo>
                    <a:pt x="33955" y="1635980"/>
                    <a:pt x="33955" y="1635523"/>
                    <a:pt x="33955" y="1635295"/>
                  </a:cubicBezTo>
                  <a:cubicBezTo>
                    <a:pt x="33955" y="1634380"/>
                    <a:pt x="33726" y="1633694"/>
                    <a:pt x="33726" y="1632780"/>
                  </a:cubicBezTo>
                  <a:cubicBezTo>
                    <a:pt x="33726" y="1632551"/>
                    <a:pt x="33726" y="1632323"/>
                    <a:pt x="33726" y="1632094"/>
                  </a:cubicBezTo>
                  <a:cubicBezTo>
                    <a:pt x="33726" y="1631180"/>
                    <a:pt x="33498" y="1630037"/>
                    <a:pt x="33498" y="1628894"/>
                  </a:cubicBezTo>
                  <a:cubicBezTo>
                    <a:pt x="33498" y="1628894"/>
                    <a:pt x="33498" y="1628894"/>
                    <a:pt x="33498" y="1628894"/>
                  </a:cubicBezTo>
                  <a:cubicBezTo>
                    <a:pt x="33498" y="1627751"/>
                    <a:pt x="33269" y="1626608"/>
                    <a:pt x="33269" y="1625465"/>
                  </a:cubicBezTo>
                  <a:cubicBezTo>
                    <a:pt x="33269" y="1625465"/>
                    <a:pt x="33269" y="1625465"/>
                    <a:pt x="33269" y="1625465"/>
                  </a:cubicBezTo>
                  <a:cubicBezTo>
                    <a:pt x="26868" y="1555056"/>
                    <a:pt x="19782" y="1405780"/>
                    <a:pt x="23439" y="1378120"/>
                  </a:cubicBezTo>
                  <a:cubicBezTo>
                    <a:pt x="25040" y="1366004"/>
                    <a:pt x="31669" y="1360746"/>
                    <a:pt x="44242" y="1361203"/>
                  </a:cubicBezTo>
                  <a:cubicBezTo>
                    <a:pt x="70302" y="1362118"/>
                    <a:pt x="96363" y="1362803"/>
                    <a:pt x="122195" y="1361889"/>
                  </a:cubicBezTo>
                  <a:cubicBezTo>
                    <a:pt x="201062" y="1359374"/>
                    <a:pt x="279929" y="1355717"/>
                    <a:pt x="358567" y="1352745"/>
                  </a:cubicBezTo>
                  <a:cubicBezTo>
                    <a:pt x="381884" y="1351831"/>
                    <a:pt x="404973" y="1351602"/>
                    <a:pt x="428290" y="1351145"/>
                  </a:cubicBezTo>
                  <a:cubicBezTo>
                    <a:pt x="452750" y="1350688"/>
                    <a:pt x="452979" y="1350916"/>
                    <a:pt x="450693" y="1325770"/>
                  </a:cubicBezTo>
                  <a:cubicBezTo>
                    <a:pt x="449550" y="1311826"/>
                    <a:pt x="446578" y="1298110"/>
                    <a:pt x="445664" y="1284394"/>
                  </a:cubicBezTo>
                  <a:cubicBezTo>
                    <a:pt x="440406" y="1202783"/>
                    <a:pt x="431948" y="989500"/>
                    <a:pt x="434005" y="964582"/>
                  </a:cubicBezTo>
                  <a:cubicBezTo>
                    <a:pt x="435605" y="946294"/>
                    <a:pt x="442463" y="940351"/>
                    <a:pt x="460980" y="939665"/>
                  </a:cubicBezTo>
                  <a:cubicBezTo>
                    <a:pt x="476753" y="938979"/>
                    <a:pt x="604541" y="940579"/>
                    <a:pt x="652547" y="934636"/>
                  </a:cubicBezTo>
                  <a:cubicBezTo>
                    <a:pt x="658719" y="933950"/>
                    <a:pt x="665348" y="936236"/>
                    <a:pt x="671749" y="937379"/>
                  </a:cubicBezTo>
                  <a:cubicBezTo>
                    <a:pt x="682722" y="939436"/>
                    <a:pt x="693695" y="939893"/>
                    <a:pt x="704896" y="937150"/>
                  </a:cubicBezTo>
                  <a:cubicBezTo>
                    <a:pt x="767304" y="922520"/>
                    <a:pt x="829940" y="923206"/>
                    <a:pt x="892577" y="935550"/>
                  </a:cubicBezTo>
                  <a:cubicBezTo>
                    <a:pt x="899892" y="936922"/>
                    <a:pt x="907436" y="937836"/>
                    <a:pt x="914751" y="937379"/>
                  </a:cubicBezTo>
                  <a:cubicBezTo>
                    <a:pt x="989732" y="932578"/>
                    <a:pt x="1171926" y="938979"/>
                    <a:pt x="1188156" y="942179"/>
                  </a:cubicBezTo>
                  <a:cubicBezTo>
                    <a:pt x="1201872" y="944923"/>
                    <a:pt x="1204616" y="963211"/>
                    <a:pt x="1205530" y="974412"/>
                  </a:cubicBezTo>
                  <a:cubicBezTo>
                    <a:pt x="1207359" y="999329"/>
                    <a:pt x="1208273" y="1024475"/>
                    <a:pt x="1208502" y="1049621"/>
                  </a:cubicBezTo>
                  <a:cubicBezTo>
                    <a:pt x="1208959" y="1089626"/>
                    <a:pt x="1208730" y="1129631"/>
                    <a:pt x="1208730" y="1169636"/>
                  </a:cubicBezTo>
                  <a:cubicBezTo>
                    <a:pt x="1211016" y="1259933"/>
                    <a:pt x="1208273" y="1350002"/>
                    <a:pt x="1201415" y="1439842"/>
                  </a:cubicBezTo>
                  <a:cubicBezTo>
                    <a:pt x="1200958" y="1457215"/>
                    <a:pt x="1216274" y="1459501"/>
                    <a:pt x="1229533" y="1459044"/>
                  </a:cubicBezTo>
                  <a:cubicBezTo>
                    <a:pt x="1234105" y="1458815"/>
                    <a:pt x="1238448" y="1458358"/>
                    <a:pt x="1241877" y="1457901"/>
                  </a:cubicBezTo>
                  <a:cubicBezTo>
                    <a:pt x="1242106" y="1457901"/>
                    <a:pt x="1242335" y="1457901"/>
                    <a:pt x="1242792" y="1457901"/>
                  </a:cubicBezTo>
                  <a:cubicBezTo>
                    <a:pt x="1243020" y="1457901"/>
                    <a:pt x="1243249" y="1457901"/>
                    <a:pt x="1243249" y="1457901"/>
                  </a:cubicBezTo>
                  <a:cubicBezTo>
                    <a:pt x="1243706" y="1457901"/>
                    <a:pt x="1244163" y="1457901"/>
                    <a:pt x="1244621" y="1457672"/>
                  </a:cubicBezTo>
                  <a:cubicBezTo>
                    <a:pt x="1247135" y="1457444"/>
                    <a:pt x="1249878" y="1457215"/>
                    <a:pt x="1252393" y="1456987"/>
                  </a:cubicBezTo>
                  <a:cubicBezTo>
                    <a:pt x="1253079" y="1456987"/>
                    <a:pt x="1253536" y="1456987"/>
                    <a:pt x="1254222" y="1456758"/>
                  </a:cubicBezTo>
                  <a:cubicBezTo>
                    <a:pt x="1256965" y="1456529"/>
                    <a:pt x="1259480" y="1456301"/>
                    <a:pt x="1262223" y="1456072"/>
                  </a:cubicBezTo>
                  <a:cubicBezTo>
                    <a:pt x="1262451" y="1456072"/>
                    <a:pt x="1262680" y="1456072"/>
                    <a:pt x="1262680" y="1456072"/>
                  </a:cubicBezTo>
                  <a:cubicBezTo>
                    <a:pt x="1265195" y="1455844"/>
                    <a:pt x="1267938" y="1455615"/>
                    <a:pt x="1270681" y="1455386"/>
                  </a:cubicBezTo>
                  <a:cubicBezTo>
                    <a:pt x="1271367" y="1455386"/>
                    <a:pt x="1271824" y="1455386"/>
                    <a:pt x="1272510" y="1455158"/>
                  </a:cubicBezTo>
                  <a:cubicBezTo>
                    <a:pt x="1275482" y="1454929"/>
                    <a:pt x="1278225" y="1454701"/>
                    <a:pt x="1281197" y="1454472"/>
                  </a:cubicBezTo>
                  <a:cubicBezTo>
                    <a:pt x="1281425" y="1454472"/>
                    <a:pt x="1281882" y="1454472"/>
                    <a:pt x="1282111" y="1454472"/>
                  </a:cubicBezTo>
                  <a:cubicBezTo>
                    <a:pt x="1284854" y="1454243"/>
                    <a:pt x="1287826" y="1454015"/>
                    <a:pt x="1290798" y="1453786"/>
                  </a:cubicBezTo>
                  <a:cubicBezTo>
                    <a:pt x="1291255" y="1453786"/>
                    <a:pt x="1291712" y="1453786"/>
                    <a:pt x="1291941" y="1453786"/>
                  </a:cubicBezTo>
                  <a:cubicBezTo>
                    <a:pt x="1295141" y="1453558"/>
                    <a:pt x="1298342" y="1453329"/>
                    <a:pt x="1301542" y="1453100"/>
                  </a:cubicBezTo>
                  <a:cubicBezTo>
                    <a:pt x="1301999" y="1453100"/>
                    <a:pt x="1302228" y="1453100"/>
                    <a:pt x="1302685" y="1453100"/>
                  </a:cubicBezTo>
                  <a:cubicBezTo>
                    <a:pt x="1305885" y="1452872"/>
                    <a:pt x="1309086" y="1452643"/>
                    <a:pt x="1312286" y="1452415"/>
                  </a:cubicBezTo>
                  <a:cubicBezTo>
                    <a:pt x="1312515" y="1452415"/>
                    <a:pt x="1312743" y="1452415"/>
                    <a:pt x="1312972" y="1452415"/>
                  </a:cubicBezTo>
                  <a:cubicBezTo>
                    <a:pt x="1316401" y="1452186"/>
                    <a:pt x="1319830" y="1451957"/>
                    <a:pt x="1323259" y="1451729"/>
                  </a:cubicBezTo>
                  <a:cubicBezTo>
                    <a:pt x="1323488" y="1451729"/>
                    <a:pt x="1323945" y="1451729"/>
                    <a:pt x="1324173" y="1451729"/>
                  </a:cubicBezTo>
                  <a:cubicBezTo>
                    <a:pt x="1331260" y="1451272"/>
                    <a:pt x="1338347" y="1450814"/>
                    <a:pt x="1345433" y="1450129"/>
                  </a:cubicBezTo>
                  <a:cubicBezTo>
                    <a:pt x="1345662" y="1450129"/>
                    <a:pt x="1345890" y="1450129"/>
                    <a:pt x="1346348" y="1450129"/>
                  </a:cubicBezTo>
                  <a:cubicBezTo>
                    <a:pt x="1353663" y="1449671"/>
                    <a:pt x="1361207" y="1449214"/>
                    <a:pt x="1368522" y="1448757"/>
                  </a:cubicBezTo>
                  <a:cubicBezTo>
                    <a:pt x="1368750" y="1448757"/>
                    <a:pt x="1368750" y="1448757"/>
                    <a:pt x="1368979" y="1448757"/>
                  </a:cubicBezTo>
                  <a:cubicBezTo>
                    <a:pt x="1376523" y="1448300"/>
                    <a:pt x="1384295" y="1447843"/>
                    <a:pt x="1392068" y="1447385"/>
                  </a:cubicBezTo>
                  <a:cubicBezTo>
                    <a:pt x="1392068" y="1447385"/>
                    <a:pt x="1392068" y="1447385"/>
                    <a:pt x="1392296" y="1447385"/>
                  </a:cubicBezTo>
                  <a:cubicBezTo>
                    <a:pt x="1472992" y="1442585"/>
                    <a:pt x="1557803" y="1440070"/>
                    <a:pt x="1610381" y="1442813"/>
                  </a:cubicBezTo>
                  <a:cubicBezTo>
                    <a:pt x="1610609" y="1442813"/>
                    <a:pt x="1610609" y="1442813"/>
                    <a:pt x="1610838" y="1442813"/>
                  </a:cubicBezTo>
                  <a:cubicBezTo>
                    <a:pt x="1614038" y="1443042"/>
                    <a:pt x="1617010" y="1443271"/>
                    <a:pt x="1619982" y="1443499"/>
                  </a:cubicBezTo>
                  <a:cubicBezTo>
                    <a:pt x="1620439" y="1443499"/>
                    <a:pt x="1620668" y="1443499"/>
                    <a:pt x="1621125" y="1443499"/>
                  </a:cubicBezTo>
                  <a:cubicBezTo>
                    <a:pt x="1622039" y="1443499"/>
                    <a:pt x="1622954" y="1443728"/>
                    <a:pt x="1623639" y="1443728"/>
                  </a:cubicBezTo>
                  <a:cubicBezTo>
                    <a:pt x="1623868" y="1443728"/>
                    <a:pt x="1624325" y="1443728"/>
                    <a:pt x="1624554" y="1443728"/>
                  </a:cubicBezTo>
                  <a:cubicBezTo>
                    <a:pt x="1625925" y="1443956"/>
                    <a:pt x="1627297" y="1443956"/>
                    <a:pt x="1628669" y="1444185"/>
                  </a:cubicBezTo>
                  <a:cubicBezTo>
                    <a:pt x="1629126" y="1444185"/>
                    <a:pt x="1629812" y="1444185"/>
                    <a:pt x="1630269" y="1444414"/>
                  </a:cubicBezTo>
                  <a:cubicBezTo>
                    <a:pt x="1630955" y="1444414"/>
                    <a:pt x="1631412" y="1444642"/>
                    <a:pt x="1632098" y="1444642"/>
                  </a:cubicBezTo>
                  <a:cubicBezTo>
                    <a:pt x="1632783" y="1444642"/>
                    <a:pt x="1633241" y="1444871"/>
                    <a:pt x="1633926" y="1444871"/>
                  </a:cubicBezTo>
                  <a:cubicBezTo>
                    <a:pt x="1634612" y="1444871"/>
                    <a:pt x="1635069" y="1445099"/>
                    <a:pt x="1635755" y="1445099"/>
                  </a:cubicBezTo>
                  <a:cubicBezTo>
                    <a:pt x="1636670" y="1445099"/>
                    <a:pt x="1637355" y="1445328"/>
                    <a:pt x="1638270" y="1445328"/>
                  </a:cubicBezTo>
                  <a:cubicBezTo>
                    <a:pt x="1638727" y="1445328"/>
                    <a:pt x="1639184" y="1445557"/>
                    <a:pt x="1639413" y="1445557"/>
                  </a:cubicBezTo>
                  <a:cubicBezTo>
                    <a:pt x="1640099" y="1445557"/>
                    <a:pt x="1640784" y="1445785"/>
                    <a:pt x="1641470" y="1445785"/>
                  </a:cubicBezTo>
                  <a:cubicBezTo>
                    <a:pt x="1641699" y="1445785"/>
                    <a:pt x="1642156" y="1445785"/>
                    <a:pt x="1642385" y="1446014"/>
                  </a:cubicBezTo>
                  <a:cubicBezTo>
                    <a:pt x="1643299" y="1446242"/>
                    <a:pt x="1644213" y="1446242"/>
                    <a:pt x="1645128" y="1446471"/>
                  </a:cubicBezTo>
                  <a:cubicBezTo>
                    <a:pt x="1645356" y="1446471"/>
                    <a:pt x="1645585" y="1446471"/>
                    <a:pt x="1645814" y="1446700"/>
                  </a:cubicBezTo>
                  <a:cubicBezTo>
                    <a:pt x="1646499" y="1446928"/>
                    <a:pt x="1647185" y="1446928"/>
                    <a:pt x="1647871" y="1447157"/>
                  </a:cubicBezTo>
                  <a:cubicBezTo>
                    <a:pt x="1648100" y="1447157"/>
                    <a:pt x="1648328" y="1447157"/>
                    <a:pt x="1648557" y="1447385"/>
                  </a:cubicBezTo>
                  <a:cubicBezTo>
                    <a:pt x="1649471" y="1447614"/>
                    <a:pt x="1650157" y="1447843"/>
                    <a:pt x="1650843" y="1448071"/>
                  </a:cubicBezTo>
                  <a:cubicBezTo>
                    <a:pt x="1661358" y="1450814"/>
                    <a:pt x="1668216" y="1453329"/>
                    <a:pt x="1672103" y="1458587"/>
                  </a:cubicBezTo>
                  <a:cubicBezTo>
                    <a:pt x="1673474" y="1460416"/>
                    <a:pt x="1674389" y="1462702"/>
                    <a:pt x="1675074" y="1465445"/>
                  </a:cubicBezTo>
                  <a:cubicBezTo>
                    <a:pt x="1675303" y="1466816"/>
                    <a:pt x="1675760" y="1468417"/>
                    <a:pt x="1675760" y="1470017"/>
                  </a:cubicBezTo>
                  <a:cubicBezTo>
                    <a:pt x="1676446" y="1470245"/>
                    <a:pt x="1676446" y="1471388"/>
                    <a:pt x="1676446" y="1472531"/>
                  </a:cubicBezTo>
                  <a:close/>
                </a:path>
              </a:pathLst>
            </a:custGeom>
            <a:solidFill>
              <a:srgbClr val="000000"/>
            </a:solidFill>
            <a:ln w="2286" cap="flat">
              <a:solidFill>
                <a:srgbClr val="D98F89"/>
              </a:solidFill>
              <a:prstDash val="solid"/>
              <a:miter/>
            </a:ln>
          </p:spPr>
          <p:txBody>
            <a:bodyPr rtlCol="0" anchor="ctr"/>
            <a:lstStyle/>
            <a:p>
              <a:endParaRPr lang="en-US" dirty="0"/>
            </a:p>
          </p:txBody>
        </p:sp>
        <p:sp>
          <p:nvSpPr>
            <p:cNvPr id="92" name="Freeform 662">
              <a:extLst>
                <a:ext uri="{FF2B5EF4-FFF2-40B4-BE49-F238E27FC236}">
                  <a16:creationId xmlns:a16="http://schemas.microsoft.com/office/drawing/2014/main" id="{19173DC8-1E47-01B4-3FF7-5CF9AEF3F533}"/>
                </a:ext>
              </a:extLst>
            </p:cNvPr>
            <p:cNvSpPr/>
            <p:nvPr/>
          </p:nvSpPr>
          <p:spPr>
            <a:xfrm>
              <a:off x="4867873" y="582464"/>
              <a:ext cx="40099" cy="139226"/>
            </a:xfrm>
            <a:custGeom>
              <a:avLst/>
              <a:gdLst>
                <a:gd name="connsiteX0" fmla="*/ 17690 w 40099"/>
                <a:gd name="connsiteY0" fmla="*/ 466 h 139226"/>
                <a:gd name="connsiteX1" fmla="*/ 4660 w 40099"/>
                <a:gd name="connsiteY1" fmla="*/ 11667 h 139226"/>
                <a:gd name="connsiteX2" fmla="*/ 88 w 40099"/>
                <a:gd name="connsiteY2" fmla="*/ 33156 h 139226"/>
                <a:gd name="connsiteX3" fmla="*/ 21347 w 40099"/>
                <a:gd name="connsiteY3" fmla="*/ 121167 h 139226"/>
                <a:gd name="connsiteX4" fmla="*/ 39178 w 40099"/>
                <a:gd name="connsiteY4" fmla="*/ 139226 h 139226"/>
                <a:gd name="connsiteX5" fmla="*/ 33235 w 40099"/>
                <a:gd name="connsiteY5" fmla="*/ 114537 h 139226"/>
                <a:gd name="connsiteX6" fmla="*/ 19747 w 40099"/>
                <a:gd name="connsiteY6" fmla="*/ 16468 h 139226"/>
                <a:gd name="connsiteX7" fmla="*/ 17690 w 40099"/>
                <a:gd name="connsiteY7" fmla="*/ 466 h 1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9" h="139226">
                  <a:moveTo>
                    <a:pt x="17690" y="466"/>
                  </a:moveTo>
                  <a:cubicBezTo>
                    <a:pt x="9917" y="-2049"/>
                    <a:pt x="7631" y="6181"/>
                    <a:pt x="4660" y="11667"/>
                  </a:cubicBezTo>
                  <a:cubicBezTo>
                    <a:pt x="1002" y="18525"/>
                    <a:pt x="316" y="25840"/>
                    <a:pt x="88" y="33156"/>
                  </a:cubicBezTo>
                  <a:cubicBezTo>
                    <a:pt x="-827" y="64474"/>
                    <a:pt x="5345" y="94192"/>
                    <a:pt x="21347" y="121167"/>
                  </a:cubicBezTo>
                  <a:cubicBezTo>
                    <a:pt x="25462" y="128025"/>
                    <a:pt x="26605" y="137626"/>
                    <a:pt x="39178" y="139226"/>
                  </a:cubicBezTo>
                  <a:cubicBezTo>
                    <a:pt x="42607" y="128482"/>
                    <a:pt x="35521" y="122081"/>
                    <a:pt x="33235" y="114537"/>
                  </a:cubicBezTo>
                  <a:cubicBezTo>
                    <a:pt x="22948" y="82533"/>
                    <a:pt x="12432" y="50758"/>
                    <a:pt x="19747" y="16468"/>
                  </a:cubicBezTo>
                  <a:cubicBezTo>
                    <a:pt x="20890" y="11210"/>
                    <a:pt x="27291" y="3438"/>
                    <a:pt x="17690" y="466"/>
                  </a:cubicBezTo>
                  <a:close/>
                </a:path>
              </a:pathLst>
            </a:custGeom>
            <a:solidFill>
              <a:srgbClr val="000000"/>
            </a:solidFill>
            <a:ln w="2286" cap="flat">
              <a:solidFill>
                <a:srgbClr val="D98F89"/>
              </a:solidFill>
              <a:prstDash val="solid"/>
              <a:miter/>
            </a:ln>
          </p:spPr>
          <p:txBody>
            <a:bodyPr rtlCol="0" anchor="ctr"/>
            <a:lstStyle/>
            <a:p>
              <a:endParaRPr lang="en-US" dirty="0"/>
            </a:p>
          </p:txBody>
        </p:sp>
        <p:sp>
          <p:nvSpPr>
            <p:cNvPr id="93" name="Freeform 663">
              <a:extLst>
                <a:ext uri="{FF2B5EF4-FFF2-40B4-BE49-F238E27FC236}">
                  <a16:creationId xmlns:a16="http://schemas.microsoft.com/office/drawing/2014/main" id="{1F7ED628-44F7-CEE6-C9DF-2B76F9158499}"/>
                </a:ext>
              </a:extLst>
            </p:cNvPr>
            <p:cNvSpPr/>
            <p:nvPr/>
          </p:nvSpPr>
          <p:spPr>
            <a:xfrm>
              <a:off x="5469081" y="648061"/>
              <a:ext cx="39576" cy="122320"/>
            </a:xfrm>
            <a:custGeom>
              <a:avLst/>
              <a:gdLst>
                <a:gd name="connsiteX0" fmla="*/ 3984 w 39576"/>
                <a:gd name="connsiteY0" fmla="*/ 122321 h 122320"/>
                <a:gd name="connsiteX1" fmla="*/ 25472 w 39576"/>
                <a:gd name="connsiteY1" fmla="*/ 88488 h 122320"/>
                <a:gd name="connsiteX2" fmla="*/ 38960 w 39576"/>
                <a:gd name="connsiteY2" fmla="*/ 13279 h 122320"/>
                <a:gd name="connsiteX3" fmla="*/ 28215 w 39576"/>
                <a:gd name="connsiteY3" fmla="*/ 20 h 122320"/>
                <a:gd name="connsiteX4" fmla="*/ 18614 w 39576"/>
                <a:gd name="connsiteY4" fmla="*/ 13964 h 122320"/>
                <a:gd name="connsiteX5" fmla="*/ 783 w 39576"/>
                <a:gd name="connsiteY5" fmla="*/ 110891 h 122320"/>
                <a:gd name="connsiteX6" fmla="*/ 3984 w 39576"/>
                <a:gd name="connsiteY6" fmla="*/ 122321 h 12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76" h="122320">
                  <a:moveTo>
                    <a:pt x="3984" y="122321"/>
                  </a:moveTo>
                  <a:cubicBezTo>
                    <a:pt x="11299" y="110891"/>
                    <a:pt x="19300" y="100147"/>
                    <a:pt x="25472" y="88488"/>
                  </a:cubicBezTo>
                  <a:cubicBezTo>
                    <a:pt x="38274" y="64942"/>
                    <a:pt x="41017" y="39568"/>
                    <a:pt x="38960" y="13279"/>
                  </a:cubicBezTo>
                  <a:cubicBezTo>
                    <a:pt x="38502" y="7106"/>
                    <a:pt x="37359" y="-437"/>
                    <a:pt x="28215" y="20"/>
                  </a:cubicBezTo>
                  <a:cubicBezTo>
                    <a:pt x="19529" y="477"/>
                    <a:pt x="17928" y="7335"/>
                    <a:pt x="18614" y="13964"/>
                  </a:cubicBezTo>
                  <a:cubicBezTo>
                    <a:pt x="22272" y="48026"/>
                    <a:pt x="12899" y="79801"/>
                    <a:pt x="783" y="110891"/>
                  </a:cubicBezTo>
                  <a:cubicBezTo>
                    <a:pt x="-131" y="114091"/>
                    <a:pt x="-1274" y="117749"/>
                    <a:pt x="3984" y="122321"/>
                  </a:cubicBezTo>
                  <a:close/>
                </a:path>
              </a:pathLst>
            </a:custGeom>
            <a:solidFill>
              <a:srgbClr val="000000"/>
            </a:solidFill>
            <a:ln w="2286" cap="flat">
              <a:solidFill>
                <a:srgbClr val="D98F89"/>
              </a:solidFill>
              <a:prstDash val="solid"/>
              <a:miter/>
            </a:ln>
          </p:spPr>
          <p:txBody>
            <a:bodyPr rtlCol="0" anchor="ctr"/>
            <a:lstStyle/>
            <a:p>
              <a:endParaRPr lang="en-US" dirty="0"/>
            </a:p>
          </p:txBody>
        </p:sp>
        <p:sp>
          <p:nvSpPr>
            <p:cNvPr id="94" name="Freeform 664">
              <a:extLst>
                <a:ext uri="{FF2B5EF4-FFF2-40B4-BE49-F238E27FC236}">
                  <a16:creationId xmlns:a16="http://schemas.microsoft.com/office/drawing/2014/main" id="{93972DAC-814E-5DE6-BDC7-59F581DA6C65}"/>
                </a:ext>
              </a:extLst>
            </p:cNvPr>
            <p:cNvSpPr/>
            <p:nvPr/>
          </p:nvSpPr>
          <p:spPr>
            <a:xfrm>
              <a:off x="4309028" y="2288322"/>
              <a:ext cx="111790" cy="22185"/>
            </a:xfrm>
            <a:custGeom>
              <a:avLst/>
              <a:gdLst>
                <a:gd name="connsiteX0" fmla="*/ 13950 w 111790"/>
                <a:gd name="connsiteY0" fmla="*/ 1335 h 22185"/>
                <a:gd name="connsiteX1" fmla="*/ 5 w 111790"/>
                <a:gd name="connsiteY1" fmla="*/ 11622 h 22185"/>
                <a:gd name="connsiteX2" fmla="*/ 13492 w 111790"/>
                <a:gd name="connsiteY2" fmla="*/ 22138 h 22185"/>
                <a:gd name="connsiteX3" fmla="*/ 111105 w 111790"/>
                <a:gd name="connsiteY3" fmla="*/ 15280 h 22185"/>
                <a:gd name="connsiteX4" fmla="*/ 111790 w 111790"/>
                <a:gd name="connsiteY4" fmla="*/ 7279 h 22185"/>
                <a:gd name="connsiteX5" fmla="*/ 13950 w 111790"/>
                <a:gd name="connsiteY5" fmla="*/ 1335 h 2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90" h="22185">
                  <a:moveTo>
                    <a:pt x="13950" y="1335"/>
                  </a:moveTo>
                  <a:cubicBezTo>
                    <a:pt x="7549" y="1792"/>
                    <a:pt x="5" y="3392"/>
                    <a:pt x="5" y="11622"/>
                  </a:cubicBezTo>
                  <a:cubicBezTo>
                    <a:pt x="-224" y="19852"/>
                    <a:pt x="7320" y="22595"/>
                    <a:pt x="13492" y="22138"/>
                  </a:cubicBezTo>
                  <a:cubicBezTo>
                    <a:pt x="45954" y="20309"/>
                    <a:pt x="78643" y="17566"/>
                    <a:pt x="111105" y="15280"/>
                  </a:cubicBezTo>
                  <a:cubicBezTo>
                    <a:pt x="111333" y="12536"/>
                    <a:pt x="111562" y="9793"/>
                    <a:pt x="111790" y="7279"/>
                  </a:cubicBezTo>
                  <a:cubicBezTo>
                    <a:pt x="79558" y="-1865"/>
                    <a:pt x="46639" y="-494"/>
                    <a:pt x="13950" y="1335"/>
                  </a:cubicBezTo>
                  <a:close/>
                </a:path>
              </a:pathLst>
            </a:custGeom>
            <a:solidFill>
              <a:srgbClr val="000000"/>
            </a:solidFill>
            <a:ln w="2286" cap="flat">
              <a:solidFill>
                <a:srgbClr val="D98F89"/>
              </a:solidFill>
              <a:prstDash val="solid"/>
              <a:miter/>
            </a:ln>
          </p:spPr>
          <p:txBody>
            <a:bodyPr rtlCol="0" anchor="ctr"/>
            <a:lstStyle/>
            <a:p>
              <a:endParaRPr lang="en-US" dirty="0"/>
            </a:p>
          </p:txBody>
        </p:sp>
        <p:sp>
          <p:nvSpPr>
            <p:cNvPr id="95" name="Freeform 665">
              <a:extLst>
                <a:ext uri="{FF2B5EF4-FFF2-40B4-BE49-F238E27FC236}">
                  <a16:creationId xmlns:a16="http://schemas.microsoft.com/office/drawing/2014/main" id="{75459EAC-6284-D6D7-3785-CA9A4901F445}"/>
                </a:ext>
              </a:extLst>
            </p:cNvPr>
            <p:cNvSpPr/>
            <p:nvPr/>
          </p:nvSpPr>
          <p:spPr>
            <a:xfrm>
              <a:off x="6129116" y="2273185"/>
              <a:ext cx="89351" cy="22301"/>
            </a:xfrm>
            <a:custGeom>
              <a:avLst/>
              <a:gdLst>
                <a:gd name="connsiteX0" fmla="*/ 80954 w 89351"/>
                <a:gd name="connsiteY0" fmla="*/ 13 h 22301"/>
                <a:gd name="connsiteX1" fmla="*/ 12146 w 89351"/>
                <a:gd name="connsiteY1" fmla="*/ 2756 h 22301"/>
                <a:gd name="connsiteX2" fmla="*/ 30 w 89351"/>
                <a:gd name="connsiteY2" fmla="*/ 10757 h 22301"/>
                <a:gd name="connsiteX3" fmla="*/ 10089 w 89351"/>
                <a:gd name="connsiteY3" fmla="*/ 21501 h 22301"/>
                <a:gd name="connsiteX4" fmla="*/ 83698 w 89351"/>
                <a:gd name="connsiteY4" fmla="*/ 13957 h 22301"/>
                <a:gd name="connsiteX5" fmla="*/ 89184 w 89351"/>
                <a:gd name="connsiteY5" fmla="*/ 5728 h 22301"/>
                <a:gd name="connsiteX6" fmla="*/ 80954 w 89351"/>
                <a:gd name="connsiteY6" fmla="*/ 13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51" h="22301">
                  <a:moveTo>
                    <a:pt x="80954" y="13"/>
                  </a:moveTo>
                  <a:cubicBezTo>
                    <a:pt x="69067" y="-216"/>
                    <a:pt x="23347" y="2756"/>
                    <a:pt x="12146" y="2756"/>
                  </a:cubicBezTo>
                  <a:cubicBezTo>
                    <a:pt x="6431" y="2756"/>
                    <a:pt x="487" y="3442"/>
                    <a:pt x="30" y="10757"/>
                  </a:cubicBezTo>
                  <a:cubicBezTo>
                    <a:pt x="-427" y="17386"/>
                    <a:pt x="4374" y="20815"/>
                    <a:pt x="10089" y="21501"/>
                  </a:cubicBezTo>
                  <a:cubicBezTo>
                    <a:pt x="35006" y="24016"/>
                    <a:pt x="59466" y="20358"/>
                    <a:pt x="83698" y="13957"/>
                  </a:cubicBezTo>
                  <a:cubicBezTo>
                    <a:pt x="87127" y="13043"/>
                    <a:pt x="90098" y="10071"/>
                    <a:pt x="89184" y="5728"/>
                  </a:cubicBezTo>
                  <a:cubicBezTo>
                    <a:pt x="88498" y="1384"/>
                    <a:pt x="84612" y="13"/>
                    <a:pt x="80954" y="13"/>
                  </a:cubicBezTo>
                  <a:close/>
                </a:path>
              </a:pathLst>
            </a:custGeom>
            <a:solidFill>
              <a:srgbClr val="000000"/>
            </a:solidFill>
            <a:ln w="2286" cap="flat">
              <a:solidFill>
                <a:srgbClr val="D98F89"/>
              </a:solidFill>
              <a:prstDash val="solid"/>
              <a:miter/>
            </a:ln>
          </p:spPr>
          <p:txBody>
            <a:bodyPr rtlCol="0" anchor="ctr"/>
            <a:lstStyle/>
            <a:p>
              <a:endParaRPr lang="en-US" dirty="0"/>
            </a:p>
          </p:txBody>
        </p:sp>
        <p:sp>
          <p:nvSpPr>
            <p:cNvPr id="96" name="Freeform 666">
              <a:extLst>
                <a:ext uri="{FF2B5EF4-FFF2-40B4-BE49-F238E27FC236}">
                  <a16:creationId xmlns:a16="http://schemas.microsoft.com/office/drawing/2014/main" id="{A6DD05D8-77C5-2C86-A3FB-69DD7E078BE8}"/>
                </a:ext>
              </a:extLst>
            </p:cNvPr>
            <p:cNvSpPr/>
            <p:nvPr/>
          </p:nvSpPr>
          <p:spPr>
            <a:xfrm>
              <a:off x="5112382" y="1577359"/>
              <a:ext cx="214544" cy="328828"/>
            </a:xfrm>
            <a:custGeom>
              <a:avLst/>
              <a:gdLst>
                <a:gd name="connsiteX0" fmla="*/ 16411 w 214544"/>
                <a:gd name="connsiteY0" fmla="*/ 173031 h 328828"/>
                <a:gd name="connsiteX1" fmla="*/ 60760 w 214544"/>
                <a:gd name="connsiteY1" fmla="*/ 176002 h 328828"/>
                <a:gd name="connsiteX2" fmla="*/ 76533 w 214544"/>
                <a:gd name="connsiteY2" fmla="*/ 194290 h 328828"/>
                <a:gd name="connsiteX3" fmla="*/ 65789 w 214544"/>
                <a:gd name="connsiteY3" fmla="*/ 299446 h 328828"/>
                <a:gd name="connsiteX4" fmla="*/ 90020 w 214544"/>
                <a:gd name="connsiteY4" fmla="*/ 327793 h 328828"/>
                <a:gd name="connsiteX5" fmla="*/ 135740 w 214544"/>
                <a:gd name="connsiteY5" fmla="*/ 328021 h 328828"/>
                <a:gd name="connsiteX6" fmla="*/ 190376 w 214544"/>
                <a:gd name="connsiteY6" fmla="*/ 326421 h 328828"/>
                <a:gd name="connsiteX7" fmla="*/ 213922 w 214544"/>
                <a:gd name="connsiteY7" fmla="*/ 300361 h 328828"/>
                <a:gd name="connsiteX8" fmla="*/ 198148 w 214544"/>
                <a:gd name="connsiteY8" fmla="*/ 114509 h 328828"/>
                <a:gd name="connsiteX9" fmla="*/ 192205 w 214544"/>
                <a:gd name="connsiteY9" fmla="*/ 47986 h 328828"/>
                <a:gd name="connsiteX10" fmla="*/ 156772 w 214544"/>
                <a:gd name="connsiteY10" fmla="*/ 2266 h 328828"/>
                <a:gd name="connsiteX11" fmla="*/ 109680 w 214544"/>
                <a:gd name="connsiteY11" fmla="*/ 28327 h 328828"/>
                <a:gd name="connsiteX12" fmla="*/ 4753 w 214544"/>
                <a:gd name="connsiteY12" fmla="*/ 147656 h 328828"/>
                <a:gd name="connsiteX13" fmla="*/ 16411 w 214544"/>
                <a:gd name="connsiteY13" fmla="*/ 173031 h 328828"/>
                <a:gd name="connsiteX14" fmla="*/ 155857 w 214544"/>
                <a:gd name="connsiteY14" fmla="*/ 21012 h 328828"/>
                <a:gd name="connsiteX15" fmla="*/ 174602 w 214544"/>
                <a:gd name="connsiteY15" fmla="*/ 52330 h 328828"/>
                <a:gd name="connsiteX16" fmla="*/ 185575 w 214544"/>
                <a:gd name="connsiteY16" fmla="*/ 232695 h 328828"/>
                <a:gd name="connsiteX17" fmla="*/ 191062 w 214544"/>
                <a:gd name="connsiteY17" fmla="*/ 288016 h 328828"/>
                <a:gd name="connsiteX18" fmla="*/ 172088 w 214544"/>
                <a:gd name="connsiteY18" fmla="*/ 310191 h 328828"/>
                <a:gd name="connsiteX19" fmla="*/ 105337 w 214544"/>
                <a:gd name="connsiteY19" fmla="*/ 310191 h 328828"/>
                <a:gd name="connsiteX20" fmla="*/ 86820 w 214544"/>
                <a:gd name="connsiteY20" fmla="*/ 289845 h 328828"/>
                <a:gd name="connsiteX21" fmla="*/ 95050 w 214544"/>
                <a:gd name="connsiteY21" fmla="*/ 192919 h 328828"/>
                <a:gd name="connsiteX22" fmla="*/ 97107 w 214544"/>
                <a:gd name="connsiteY22" fmla="*/ 179203 h 328828"/>
                <a:gd name="connsiteX23" fmla="*/ 77219 w 214544"/>
                <a:gd name="connsiteY23" fmla="*/ 156571 h 328828"/>
                <a:gd name="connsiteX24" fmla="*/ 24412 w 214544"/>
                <a:gd name="connsiteY24" fmla="*/ 151085 h 328828"/>
                <a:gd name="connsiteX25" fmla="*/ 155857 w 214544"/>
                <a:gd name="connsiteY25" fmla="*/ 21012 h 32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4544" h="328828">
                  <a:moveTo>
                    <a:pt x="16411" y="173031"/>
                  </a:moveTo>
                  <a:cubicBezTo>
                    <a:pt x="31042" y="175317"/>
                    <a:pt x="45901" y="176002"/>
                    <a:pt x="60760" y="176002"/>
                  </a:cubicBezTo>
                  <a:cubicBezTo>
                    <a:pt x="74247" y="176002"/>
                    <a:pt x="78362" y="180117"/>
                    <a:pt x="76533" y="194290"/>
                  </a:cubicBezTo>
                  <a:cubicBezTo>
                    <a:pt x="71961" y="229266"/>
                    <a:pt x="68989" y="264471"/>
                    <a:pt x="65789" y="299446"/>
                  </a:cubicBezTo>
                  <a:cubicBezTo>
                    <a:pt x="63960" y="319792"/>
                    <a:pt x="69218" y="325964"/>
                    <a:pt x="90020" y="327793"/>
                  </a:cubicBezTo>
                  <a:cubicBezTo>
                    <a:pt x="106708" y="329164"/>
                    <a:pt x="116995" y="328021"/>
                    <a:pt x="135740" y="328021"/>
                  </a:cubicBezTo>
                  <a:cubicBezTo>
                    <a:pt x="150371" y="329850"/>
                    <a:pt x="173688" y="328250"/>
                    <a:pt x="190376" y="326421"/>
                  </a:cubicBezTo>
                  <a:cubicBezTo>
                    <a:pt x="211864" y="324135"/>
                    <a:pt x="216436" y="321163"/>
                    <a:pt x="213922" y="300361"/>
                  </a:cubicBezTo>
                  <a:cubicBezTo>
                    <a:pt x="205921" y="238639"/>
                    <a:pt x="202720" y="176460"/>
                    <a:pt x="198148" y="114509"/>
                  </a:cubicBezTo>
                  <a:cubicBezTo>
                    <a:pt x="196548" y="92335"/>
                    <a:pt x="194262" y="70161"/>
                    <a:pt x="192205" y="47986"/>
                  </a:cubicBezTo>
                  <a:cubicBezTo>
                    <a:pt x="190147" y="25355"/>
                    <a:pt x="176203" y="10496"/>
                    <a:pt x="156772" y="2266"/>
                  </a:cubicBezTo>
                  <a:cubicBezTo>
                    <a:pt x="135969" y="-6649"/>
                    <a:pt x="121796" y="12553"/>
                    <a:pt x="109680" y="28327"/>
                  </a:cubicBezTo>
                  <a:cubicBezTo>
                    <a:pt x="92992" y="49587"/>
                    <a:pt x="20297" y="124796"/>
                    <a:pt x="4753" y="147656"/>
                  </a:cubicBezTo>
                  <a:cubicBezTo>
                    <a:pt x="-4620" y="161143"/>
                    <a:pt x="181" y="170516"/>
                    <a:pt x="16411" y="173031"/>
                  </a:cubicBezTo>
                  <a:close/>
                  <a:moveTo>
                    <a:pt x="155857" y="21012"/>
                  </a:moveTo>
                  <a:cubicBezTo>
                    <a:pt x="169345" y="26727"/>
                    <a:pt x="173917" y="38385"/>
                    <a:pt x="174602" y="52330"/>
                  </a:cubicBezTo>
                  <a:cubicBezTo>
                    <a:pt x="178031" y="112452"/>
                    <a:pt x="181689" y="172573"/>
                    <a:pt x="185575" y="232695"/>
                  </a:cubicBezTo>
                  <a:cubicBezTo>
                    <a:pt x="186718" y="251212"/>
                    <a:pt x="189690" y="269500"/>
                    <a:pt x="191062" y="288016"/>
                  </a:cubicBezTo>
                  <a:cubicBezTo>
                    <a:pt x="192433" y="307219"/>
                    <a:pt x="190376" y="309733"/>
                    <a:pt x="172088" y="310191"/>
                  </a:cubicBezTo>
                  <a:cubicBezTo>
                    <a:pt x="149914" y="310876"/>
                    <a:pt x="127511" y="309962"/>
                    <a:pt x="105337" y="310191"/>
                  </a:cubicBezTo>
                  <a:cubicBezTo>
                    <a:pt x="90935" y="310419"/>
                    <a:pt x="85448" y="304018"/>
                    <a:pt x="86820" y="289845"/>
                  </a:cubicBezTo>
                  <a:cubicBezTo>
                    <a:pt x="89792" y="257613"/>
                    <a:pt x="92306" y="225380"/>
                    <a:pt x="95050" y="192919"/>
                  </a:cubicBezTo>
                  <a:cubicBezTo>
                    <a:pt x="95507" y="188347"/>
                    <a:pt x="96878" y="183775"/>
                    <a:pt x="97107" y="179203"/>
                  </a:cubicBezTo>
                  <a:cubicBezTo>
                    <a:pt x="98021" y="161829"/>
                    <a:pt x="94364" y="157714"/>
                    <a:pt x="77219" y="156571"/>
                  </a:cubicBezTo>
                  <a:cubicBezTo>
                    <a:pt x="60760" y="155200"/>
                    <a:pt x="43843" y="159086"/>
                    <a:pt x="24412" y="151085"/>
                  </a:cubicBezTo>
                  <a:cubicBezTo>
                    <a:pt x="64646" y="116338"/>
                    <a:pt x="139855" y="14382"/>
                    <a:pt x="155857" y="21012"/>
                  </a:cubicBezTo>
                  <a:close/>
                </a:path>
              </a:pathLst>
            </a:custGeom>
            <a:solidFill>
              <a:srgbClr val="000000"/>
            </a:solidFill>
            <a:ln w="2286" cap="flat">
              <a:solidFill>
                <a:srgbClr val="D98F89"/>
              </a:solidFill>
              <a:prstDash val="solid"/>
              <a:miter/>
            </a:ln>
          </p:spPr>
          <p:txBody>
            <a:bodyPr rtlCol="0" anchor="ctr"/>
            <a:lstStyle/>
            <a:p>
              <a:endParaRPr lang="en-US" dirty="0"/>
            </a:p>
          </p:txBody>
        </p:sp>
      </p:grpSp>
      <p:grpSp>
        <p:nvGrpSpPr>
          <p:cNvPr id="141" name="Graphic 4">
            <a:extLst>
              <a:ext uri="{FF2B5EF4-FFF2-40B4-BE49-F238E27FC236}">
                <a16:creationId xmlns:a16="http://schemas.microsoft.com/office/drawing/2014/main" id="{746F975D-01F5-775C-5919-D7E1393AABA5}"/>
              </a:ext>
            </a:extLst>
          </p:cNvPr>
          <p:cNvGrpSpPr/>
          <p:nvPr/>
        </p:nvGrpSpPr>
        <p:grpSpPr>
          <a:xfrm>
            <a:off x="1221342" y="3559329"/>
            <a:ext cx="1695226" cy="1318674"/>
            <a:chOff x="5594918" y="3386579"/>
            <a:chExt cx="1695226" cy="1318674"/>
          </a:xfrm>
        </p:grpSpPr>
        <p:sp>
          <p:nvSpPr>
            <p:cNvPr id="142" name="Freeform 1082">
              <a:extLst>
                <a:ext uri="{FF2B5EF4-FFF2-40B4-BE49-F238E27FC236}">
                  <a16:creationId xmlns:a16="http://schemas.microsoft.com/office/drawing/2014/main" id="{69440581-03B3-5DBF-1A25-53B631D961F4}"/>
                </a:ext>
              </a:extLst>
            </p:cNvPr>
            <p:cNvSpPr/>
            <p:nvPr/>
          </p:nvSpPr>
          <p:spPr>
            <a:xfrm>
              <a:off x="6267688" y="3399779"/>
              <a:ext cx="118332" cy="108087"/>
            </a:xfrm>
            <a:custGeom>
              <a:avLst/>
              <a:gdLst>
                <a:gd name="connsiteX0" fmla="*/ 54806 w 118332"/>
                <a:gd name="connsiteY0" fmla="*/ 94371 h 108087"/>
                <a:gd name="connsiteX1" fmla="*/ 118333 w 118332"/>
                <a:gd name="connsiteY1" fmla="*/ 108087 h 108087"/>
                <a:gd name="connsiteX2" fmla="*/ 48309 w 118332"/>
                <a:gd name="connsiteY2" fmla="*/ 10812 h 108087"/>
                <a:gd name="connsiteX3" fmla="*/ 16004 w 118332"/>
                <a:gd name="connsiteY3" fmla="*/ 1247 h 108087"/>
                <a:gd name="connsiteX4" fmla="*/ 4093 w 118332"/>
                <a:gd name="connsiteY4" fmla="*/ 28138 h 108087"/>
                <a:gd name="connsiteX5" fmla="*/ 41812 w 118332"/>
                <a:gd name="connsiteY5" fmla="*/ 83723 h 108087"/>
                <a:gd name="connsiteX6" fmla="*/ 54806 w 118332"/>
                <a:gd name="connsiteY6" fmla="*/ 94371 h 10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2" h="108087">
                  <a:moveTo>
                    <a:pt x="54806" y="94371"/>
                  </a:moveTo>
                  <a:cubicBezTo>
                    <a:pt x="74839" y="93830"/>
                    <a:pt x="92525" y="101410"/>
                    <a:pt x="118333" y="108087"/>
                  </a:cubicBezTo>
                  <a:cubicBezTo>
                    <a:pt x="97037" y="69285"/>
                    <a:pt x="73034" y="39688"/>
                    <a:pt x="48309" y="10812"/>
                  </a:cubicBezTo>
                  <a:cubicBezTo>
                    <a:pt x="39826" y="1067"/>
                    <a:pt x="28637" y="-2002"/>
                    <a:pt x="16004" y="1247"/>
                  </a:cubicBezTo>
                  <a:cubicBezTo>
                    <a:pt x="664" y="5217"/>
                    <a:pt x="-4390" y="14782"/>
                    <a:pt x="4093" y="28138"/>
                  </a:cubicBezTo>
                  <a:cubicBezTo>
                    <a:pt x="16185" y="46907"/>
                    <a:pt x="29179" y="65135"/>
                    <a:pt x="41812" y="83723"/>
                  </a:cubicBezTo>
                  <a:cubicBezTo>
                    <a:pt x="45060" y="88235"/>
                    <a:pt x="48309" y="94371"/>
                    <a:pt x="54806" y="94371"/>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3" name="Freeform 1083">
              <a:extLst>
                <a:ext uri="{FF2B5EF4-FFF2-40B4-BE49-F238E27FC236}">
                  <a16:creationId xmlns:a16="http://schemas.microsoft.com/office/drawing/2014/main" id="{B91FA0D3-439B-1752-6A1B-611D50448898}"/>
                </a:ext>
              </a:extLst>
            </p:cNvPr>
            <p:cNvSpPr/>
            <p:nvPr/>
          </p:nvSpPr>
          <p:spPr>
            <a:xfrm>
              <a:off x="6464864" y="4035373"/>
              <a:ext cx="182487" cy="187366"/>
            </a:xfrm>
            <a:custGeom>
              <a:avLst/>
              <a:gdLst>
                <a:gd name="connsiteX0" fmla="*/ 86650 w 182487"/>
                <a:gd name="connsiteY0" fmla="*/ 187350 h 187366"/>
                <a:gd name="connsiteX1" fmla="*/ 182482 w 182487"/>
                <a:gd name="connsiteY1" fmla="*/ 96391 h 187366"/>
                <a:gd name="connsiteX2" fmla="*/ 95313 w 182487"/>
                <a:gd name="connsiteY2" fmla="*/ 18 h 187366"/>
                <a:gd name="connsiteX3" fmla="*/ 564 w 182487"/>
                <a:gd name="connsiteY3" fmla="*/ 95850 h 187366"/>
                <a:gd name="connsiteX4" fmla="*/ 86650 w 182487"/>
                <a:gd name="connsiteY4" fmla="*/ 187350 h 18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87" h="187366">
                  <a:moveTo>
                    <a:pt x="86650" y="187350"/>
                  </a:moveTo>
                  <a:cubicBezTo>
                    <a:pt x="140612" y="188252"/>
                    <a:pt x="181760" y="153240"/>
                    <a:pt x="182482" y="96391"/>
                  </a:cubicBezTo>
                  <a:cubicBezTo>
                    <a:pt x="183023" y="47302"/>
                    <a:pt x="142778" y="-1065"/>
                    <a:pt x="95313" y="18"/>
                  </a:cubicBezTo>
                  <a:cubicBezTo>
                    <a:pt x="41352" y="1281"/>
                    <a:pt x="23" y="35391"/>
                    <a:pt x="564" y="95850"/>
                  </a:cubicBezTo>
                  <a:cubicBezTo>
                    <a:pt x="-5932" y="147104"/>
                    <a:pt x="44961" y="186808"/>
                    <a:pt x="86650" y="187350"/>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4" name="Freeform 1084">
              <a:extLst>
                <a:ext uri="{FF2B5EF4-FFF2-40B4-BE49-F238E27FC236}">
                  <a16:creationId xmlns:a16="http://schemas.microsoft.com/office/drawing/2014/main" id="{B001BA51-8CB5-729E-E069-113BACC4CF87}"/>
                </a:ext>
              </a:extLst>
            </p:cNvPr>
            <p:cNvSpPr/>
            <p:nvPr/>
          </p:nvSpPr>
          <p:spPr>
            <a:xfrm>
              <a:off x="6379597" y="3982445"/>
              <a:ext cx="328279" cy="707781"/>
            </a:xfrm>
            <a:custGeom>
              <a:avLst/>
              <a:gdLst>
                <a:gd name="connsiteX0" fmla="*/ 165421 w 328279"/>
                <a:gd name="connsiteY0" fmla="*/ 548707 h 707781"/>
                <a:gd name="connsiteX1" fmla="*/ 177332 w 328279"/>
                <a:gd name="connsiteY1" fmla="*/ 465689 h 707781"/>
                <a:gd name="connsiteX2" fmla="*/ 215593 w 328279"/>
                <a:gd name="connsiteY2" fmla="*/ 437355 h 707781"/>
                <a:gd name="connsiteX3" fmla="*/ 246093 w 328279"/>
                <a:gd name="connsiteY3" fmla="*/ 468938 h 707781"/>
                <a:gd name="connsiteX4" fmla="*/ 249161 w 328279"/>
                <a:gd name="connsiteY4" fmla="*/ 479766 h 707781"/>
                <a:gd name="connsiteX5" fmla="*/ 264862 w 328279"/>
                <a:gd name="connsiteY5" fmla="*/ 585343 h 707781"/>
                <a:gd name="connsiteX6" fmla="*/ 275149 w 328279"/>
                <a:gd name="connsiteY6" fmla="*/ 674678 h 707781"/>
                <a:gd name="connsiteX7" fmla="*/ 304566 w 328279"/>
                <a:gd name="connsiteY7" fmla="*/ 702470 h 707781"/>
                <a:gd name="connsiteX8" fmla="*/ 326764 w 328279"/>
                <a:gd name="connsiteY8" fmla="*/ 671249 h 707781"/>
                <a:gd name="connsiteX9" fmla="*/ 327847 w 328279"/>
                <a:gd name="connsiteY9" fmla="*/ 651577 h 707781"/>
                <a:gd name="connsiteX10" fmla="*/ 320087 w 328279"/>
                <a:gd name="connsiteY10" fmla="*/ 545098 h 707781"/>
                <a:gd name="connsiteX11" fmla="*/ 281104 w 328279"/>
                <a:gd name="connsiteY11" fmla="*/ 283772 h 707781"/>
                <a:gd name="connsiteX12" fmla="*/ 263779 w 328279"/>
                <a:gd name="connsiteY12" fmla="*/ 223133 h 707781"/>
                <a:gd name="connsiteX13" fmla="*/ 252770 w 328279"/>
                <a:gd name="connsiteY13" fmla="*/ 228186 h 707781"/>
                <a:gd name="connsiteX14" fmla="*/ 178234 w 328279"/>
                <a:gd name="connsiteY14" fmla="*/ 256520 h 707781"/>
                <a:gd name="connsiteX15" fmla="*/ 71575 w 328279"/>
                <a:gd name="connsiteY15" fmla="*/ 162854 h 707781"/>
                <a:gd name="connsiteX16" fmla="*/ 64536 w 328279"/>
                <a:gd name="connsiteY16" fmla="*/ 76588 h 707781"/>
                <a:gd name="connsiteX17" fmla="*/ 52986 w 328279"/>
                <a:gd name="connsiteY17" fmla="*/ 17032 h 707781"/>
                <a:gd name="connsiteX18" fmla="*/ 18696 w 328279"/>
                <a:gd name="connsiteY18" fmla="*/ 2413 h 707781"/>
                <a:gd name="connsiteX19" fmla="*/ 1370 w 328279"/>
                <a:gd name="connsiteY19" fmla="*/ 30026 h 707781"/>
                <a:gd name="connsiteX20" fmla="*/ 4619 w 328279"/>
                <a:gd name="connsiteY20" fmla="*/ 83085 h 707781"/>
                <a:gd name="connsiteX21" fmla="*/ 54971 w 328279"/>
                <a:gd name="connsiteY21" fmla="*/ 229269 h 707781"/>
                <a:gd name="connsiteX22" fmla="*/ 104962 w 328279"/>
                <a:gd name="connsiteY22" fmla="*/ 427790 h 707781"/>
                <a:gd name="connsiteX23" fmla="*/ 92509 w 328279"/>
                <a:gd name="connsiteY23" fmla="*/ 677385 h 707781"/>
                <a:gd name="connsiteX24" fmla="*/ 120122 w 328279"/>
                <a:gd name="connsiteY24" fmla="*/ 707704 h 707781"/>
                <a:gd name="connsiteX25" fmla="*/ 151525 w 328279"/>
                <a:gd name="connsiteY25" fmla="*/ 674497 h 707781"/>
                <a:gd name="connsiteX26" fmla="*/ 165421 w 328279"/>
                <a:gd name="connsiteY26" fmla="*/ 548707 h 7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279" h="707781">
                  <a:moveTo>
                    <a:pt x="165421" y="548707"/>
                  </a:moveTo>
                  <a:cubicBezTo>
                    <a:pt x="166504" y="520553"/>
                    <a:pt x="166684" y="492219"/>
                    <a:pt x="177332" y="465689"/>
                  </a:cubicBezTo>
                  <a:cubicBezTo>
                    <a:pt x="184010" y="449086"/>
                    <a:pt x="196462" y="437355"/>
                    <a:pt x="215593" y="437355"/>
                  </a:cubicBezTo>
                  <a:cubicBezTo>
                    <a:pt x="235806" y="437355"/>
                    <a:pt x="241220" y="453237"/>
                    <a:pt x="246093" y="468938"/>
                  </a:cubicBezTo>
                  <a:cubicBezTo>
                    <a:pt x="247176" y="472547"/>
                    <a:pt x="248258" y="476157"/>
                    <a:pt x="249161" y="479766"/>
                  </a:cubicBezTo>
                  <a:cubicBezTo>
                    <a:pt x="258545" y="514417"/>
                    <a:pt x="261974" y="549790"/>
                    <a:pt x="264862" y="585343"/>
                  </a:cubicBezTo>
                  <a:cubicBezTo>
                    <a:pt x="267389" y="615302"/>
                    <a:pt x="268652" y="645260"/>
                    <a:pt x="275149" y="674678"/>
                  </a:cubicBezTo>
                  <a:cubicBezTo>
                    <a:pt x="279480" y="693988"/>
                    <a:pt x="289948" y="703554"/>
                    <a:pt x="304566" y="702470"/>
                  </a:cubicBezTo>
                  <a:cubicBezTo>
                    <a:pt x="317741" y="701568"/>
                    <a:pt x="324418" y="692544"/>
                    <a:pt x="326764" y="671249"/>
                  </a:cubicBezTo>
                  <a:cubicBezTo>
                    <a:pt x="327487" y="664752"/>
                    <a:pt x="327487" y="658074"/>
                    <a:pt x="327847" y="651577"/>
                  </a:cubicBezTo>
                  <a:cubicBezTo>
                    <a:pt x="330013" y="615663"/>
                    <a:pt x="323516" y="580471"/>
                    <a:pt x="320087" y="545098"/>
                  </a:cubicBezTo>
                  <a:cubicBezTo>
                    <a:pt x="311605" y="457207"/>
                    <a:pt x="298611" y="370219"/>
                    <a:pt x="281104" y="283772"/>
                  </a:cubicBezTo>
                  <a:cubicBezTo>
                    <a:pt x="276954" y="263017"/>
                    <a:pt x="273525" y="241722"/>
                    <a:pt x="263779" y="223133"/>
                  </a:cubicBezTo>
                  <a:cubicBezTo>
                    <a:pt x="258184" y="222952"/>
                    <a:pt x="255477" y="225659"/>
                    <a:pt x="252770" y="228186"/>
                  </a:cubicBezTo>
                  <a:cubicBezTo>
                    <a:pt x="232016" y="248399"/>
                    <a:pt x="206208" y="255979"/>
                    <a:pt x="178234" y="256520"/>
                  </a:cubicBezTo>
                  <a:cubicBezTo>
                    <a:pt x="134199" y="257423"/>
                    <a:pt x="73921" y="228547"/>
                    <a:pt x="71575" y="162854"/>
                  </a:cubicBezTo>
                  <a:cubicBezTo>
                    <a:pt x="70853" y="140115"/>
                    <a:pt x="67965" y="98786"/>
                    <a:pt x="64536" y="76588"/>
                  </a:cubicBezTo>
                  <a:cubicBezTo>
                    <a:pt x="62731" y="65398"/>
                    <a:pt x="58400" y="33635"/>
                    <a:pt x="52986" y="17032"/>
                  </a:cubicBezTo>
                  <a:cubicBezTo>
                    <a:pt x="48655" y="4218"/>
                    <a:pt x="30427" y="-4445"/>
                    <a:pt x="18696" y="2413"/>
                  </a:cubicBezTo>
                  <a:cubicBezTo>
                    <a:pt x="8048" y="8369"/>
                    <a:pt x="2995" y="18656"/>
                    <a:pt x="1370" y="30026"/>
                  </a:cubicBezTo>
                  <a:cubicBezTo>
                    <a:pt x="-1156" y="47893"/>
                    <a:pt x="-254" y="65398"/>
                    <a:pt x="4619" y="83085"/>
                  </a:cubicBezTo>
                  <a:cubicBezTo>
                    <a:pt x="18335" y="132896"/>
                    <a:pt x="36563" y="181082"/>
                    <a:pt x="54971" y="229269"/>
                  </a:cubicBezTo>
                  <a:cubicBezTo>
                    <a:pt x="79515" y="293517"/>
                    <a:pt x="98465" y="358849"/>
                    <a:pt x="104962" y="427790"/>
                  </a:cubicBezTo>
                  <a:cubicBezTo>
                    <a:pt x="109835" y="479585"/>
                    <a:pt x="97021" y="645621"/>
                    <a:pt x="92509" y="677385"/>
                  </a:cubicBezTo>
                  <a:cubicBezTo>
                    <a:pt x="89441" y="698500"/>
                    <a:pt x="98646" y="708787"/>
                    <a:pt x="120122" y="707704"/>
                  </a:cubicBezTo>
                  <a:cubicBezTo>
                    <a:pt x="130590" y="707163"/>
                    <a:pt x="145569" y="699403"/>
                    <a:pt x="151525" y="674497"/>
                  </a:cubicBezTo>
                  <a:cubicBezTo>
                    <a:pt x="161631" y="632988"/>
                    <a:pt x="163616" y="590938"/>
                    <a:pt x="165421" y="548707"/>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5" name="Freeform 1085">
              <a:extLst>
                <a:ext uri="{FF2B5EF4-FFF2-40B4-BE49-F238E27FC236}">
                  <a16:creationId xmlns:a16="http://schemas.microsoft.com/office/drawing/2014/main" id="{06EE5708-E2B1-E1B8-212A-517E9B10A7A1}"/>
                </a:ext>
              </a:extLst>
            </p:cNvPr>
            <p:cNvSpPr/>
            <p:nvPr/>
          </p:nvSpPr>
          <p:spPr>
            <a:xfrm>
              <a:off x="6034858" y="3480795"/>
              <a:ext cx="881885" cy="333681"/>
            </a:xfrm>
            <a:custGeom>
              <a:avLst/>
              <a:gdLst>
                <a:gd name="connsiteX0" fmla="*/ 541562 w 881885"/>
                <a:gd name="connsiteY0" fmla="*/ 300850 h 333681"/>
                <a:gd name="connsiteX1" fmla="*/ 620068 w 881885"/>
                <a:gd name="connsiteY1" fmla="*/ 282983 h 333681"/>
                <a:gd name="connsiteX2" fmla="*/ 740985 w 881885"/>
                <a:gd name="connsiteY2" fmla="*/ 197077 h 333681"/>
                <a:gd name="connsiteX3" fmla="*/ 786464 w 881885"/>
                <a:gd name="connsiteY3" fmla="*/ 186790 h 333681"/>
                <a:gd name="connsiteX4" fmla="*/ 821116 w 881885"/>
                <a:gd name="connsiteY4" fmla="*/ 198160 h 333681"/>
                <a:gd name="connsiteX5" fmla="*/ 862444 w 881885"/>
                <a:gd name="connsiteY5" fmla="*/ 197258 h 333681"/>
                <a:gd name="connsiteX6" fmla="*/ 868580 w 881885"/>
                <a:gd name="connsiteY6" fmla="*/ 138062 h 333681"/>
                <a:gd name="connsiteX7" fmla="*/ 807399 w 881885"/>
                <a:gd name="connsiteY7" fmla="*/ 118752 h 333681"/>
                <a:gd name="connsiteX8" fmla="*/ 710485 w 881885"/>
                <a:gd name="connsiteY8" fmla="*/ 143296 h 333681"/>
                <a:gd name="connsiteX9" fmla="*/ 642627 w 881885"/>
                <a:gd name="connsiteY9" fmla="*/ 187873 h 333681"/>
                <a:gd name="connsiteX10" fmla="*/ 566286 w 881885"/>
                <a:gd name="connsiteY10" fmla="*/ 201950 h 333681"/>
                <a:gd name="connsiteX11" fmla="*/ 646056 w 881885"/>
                <a:gd name="connsiteY11" fmla="*/ 92042 h 333681"/>
                <a:gd name="connsiteX12" fmla="*/ 697671 w 881885"/>
                <a:gd name="connsiteY12" fmla="*/ 61000 h 333681"/>
                <a:gd name="connsiteX13" fmla="*/ 755964 w 881885"/>
                <a:gd name="connsiteY13" fmla="*/ 50894 h 333681"/>
                <a:gd name="connsiteX14" fmla="*/ 780148 w 881885"/>
                <a:gd name="connsiteY14" fmla="*/ 44036 h 333681"/>
                <a:gd name="connsiteX15" fmla="*/ 784118 w 881885"/>
                <a:gd name="connsiteY15" fmla="*/ 6136 h 333681"/>
                <a:gd name="connsiteX16" fmla="*/ 760296 w 881885"/>
                <a:gd name="connsiteY16" fmla="*/ 0 h 333681"/>
                <a:gd name="connsiteX17" fmla="*/ 666991 w 881885"/>
                <a:gd name="connsiteY17" fmla="*/ 19130 h 333681"/>
                <a:gd name="connsiteX18" fmla="*/ 583973 w 881885"/>
                <a:gd name="connsiteY18" fmla="*/ 73453 h 333681"/>
                <a:gd name="connsiteX19" fmla="*/ 535245 w 881885"/>
                <a:gd name="connsiteY19" fmla="*/ 123986 h 333681"/>
                <a:gd name="connsiteX20" fmla="*/ 398807 w 881885"/>
                <a:gd name="connsiteY20" fmla="*/ 129580 h 333681"/>
                <a:gd name="connsiteX21" fmla="*/ 383286 w 881885"/>
                <a:gd name="connsiteY21" fmla="*/ 170548 h 333681"/>
                <a:gd name="connsiteX22" fmla="*/ 259301 w 881885"/>
                <a:gd name="connsiteY22" fmla="*/ 220539 h 333681"/>
                <a:gd name="connsiteX23" fmla="*/ 237463 w 881885"/>
                <a:gd name="connsiteY23" fmla="*/ 217651 h 333681"/>
                <a:gd name="connsiteX24" fmla="*/ 189277 w 881885"/>
                <a:gd name="connsiteY24" fmla="*/ 232450 h 333681"/>
                <a:gd name="connsiteX25" fmla="*/ 56810 w 881885"/>
                <a:gd name="connsiteY25" fmla="*/ 266199 h 333681"/>
                <a:gd name="connsiteX26" fmla="*/ 16203 w 881885"/>
                <a:gd name="connsiteY26" fmla="*/ 275945 h 333681"/>
                <a:gd name="connsiteX27" fmla="*/ 13496 w 881885"/>
                <a:gd name="connsiteY27" fmla="*/ 320882 h 333681"/>
                <a:gd name="connsiteX28" fmla="*/ 44898 w 881885"/>
                <a:gd name="connsiteY28" fmla="*/ 331711 h 333681"/>
                <a:gd name="connsiteX29" fmla="*/ 202271 w 881885"/>
                <a:gd name="connsiteY29" fmla="*/ 309332 h 333681"/>
                <a:gd name="connsiteX30" fmla="*/ 345567 w 881885"/>
                <a:gd name="connsiteY30" fmla="*/ 294533 h 333681"/>
                <a:gd name="connsiteX31" fmla="*/ 541562 w 881885"/>
                <a:gd name="connsiteY31" fmla="*/ 300850 h 33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1885" h="333681">
                  <a:moveTo>
                    <a:pt x="541562" y="300850"/>
                  </a:moveTo>
                  <a:cubicBezTo>
                    <a:pt x="568452" y="300489"/>
                    <a:pt x="593719" y="293992"/>
                    <a:pt x="620068" y="282983"/>
                  </a:cubicBezTo>
                  <a:cubicBezTo>
                    <a:pt x="676737" y="259521"/>
                    <a:pt x="707237" y="234796"/>
                    <a:pt x="740985" y="197077"/>
                  </a:cubicBezTo>
                  <a:cubicBezTo>
                    <a:pt x="753438" y="183361"/>
                    <a:pt x="768417" y="178850"/>
                    <a:pt x="786464" y="186790"/>
                  </a:cubicBezTo>
                  <a:cubicBezTo>
                    <a:pt x="797654" y="191663"/>
                    <a:pt x="809385" y="194912"/>
                    <a:pt x="821116" y="198160"/>
                  </a:cubicBezTo>
                  <a:cubicBezTo>
                    <a:pt x="834831" y="201950"/>
                    <a:pt x="848728" y="203394"/>
                    <a:pt x="862444" y="197258"/>
                  </a:cubicBezTo>
                  <a:cubicBezTo>
                    <a:pt x="885364" y="186790"/>
                    <a:pt x="888793" y="152500"/>
                    <a:pt x="868580" y="138062"/>
                  </a:cubicBezTo>
                  <a:cubicBezTo>
                    <a:pt x="850352" y="125068"/>
                    <a:pt x="828515" y="122000"/>
                    <a:pt x="807399" y="118752"/>
                  </a:cubicBezTo>
                  <a:cubicBezTo>
                    <a:pt x="772026" y="113338"/>
                    <a:pt x="739180" y="116947"/>
                    <a:pt x="710485" y="143296"/>
                  </a:cubicBezTo>
                  <a:cubicBezTo>
                    <a:pt x="690633" y="161524"/>
                    <a:pt x="668254" y="177767"/>
                    <a:pt x="642627" y="187873"/>
                  </a:cubicBezTo>
                  <a:cubicBezTo>
                    <a:pt x="618804" y="197258"/>
                    <a:pt x="594801" y="207184"/>
                    <a:pt x="566286" y="201950"/>
                  </a:cubicBezTo>
                  <a:cubicBezTo>
                    <a:pt x="589929" y="161163"/>
                    <a:pt x="618985" y="127234"/>
                    <a:pt x="646056" y="92042"/>
                  </a:cubicBezTo>
                  <a:cubicBezTo>
                    <a:pt x="659411" y="74536"/>
                    <a:pt x="676737" y="64971"/>
                    <a:pt x="697671" y="61000"/>
                  </a:cubicBezTo>
                  <a:cubicBezTo>
                    <a:pt x="716982" y="57391"/>
                    <a:pt x="736473" y="54684"/>
                    <a:pt x="755964" y="50894"/>
                  </a:cubicBezTo>
                  <a:cubicBezTo>
                    <a:pt x="764266" y="49269"/>
                    <a:pt x="772749" y="47645"/>
                    <a:pt x="780148" y="44036"/>
                  </a:cubicBezTo>
                  <a:cubicBezTo>
                    <a:pt x="798015" y="35373"/>
                    <a:pt x="799278" y="19311"/>
                    <a:pt x="784118" y="6136"/>
                  </a:cubicBezTo>
                  <a:cubicBezTo>
                    <a:pt x="776900" y="0"/>
                    <a:pt x="768778" y="0"/>
                    <a:pt x="760296" y="0"/>
                  </a:cubicBezTo>
                  <a:cubicBezTo>
                    <a:pt x="727991" y="361"/>
                    <a:pt x="697852" y="11550"/>
                    <a:pt x="666991" y="19130"/>
                  </a:cubicBezTo>
                  <a:cubicBezTo>
                    <a:pt x="633062" y="27432"/>
                    <a:pt x="605630" y="45480"/>
                    <a:pt x="583973" y="73453"/>
                  </a:cubicBezTo>
                  <a:cubicBezTo>
                    <a:pt x="569716" y="92042"/>
                    <a:pt x="553292" y="108645"/>
                    <a:pt x="535245" y="123986"/>
                  </a:cubicBezTo>
                  <a:cubicBezTo>
                    <a:pt x="487419" y="164412"/>
                    <a:pt x="451325" y="166938"/>
                    <a:pt x="398807" y="129580"/>
                  </a:cubicBezTo>
                  <a:cubicBezTo>
                    <a:pt x="393212" y="144379"/>
                    <a:pt x="389242" y="157914"/>
                    <a:pt x="383286" y="170548"/>
                  </a:cubicBezTo>
                  <a:cubicBezTo>
                    <a:pt x="361449" y="218012"/>
                    <a:pt x="308029" y="239308"/>
                    <a:pt x="259301" y="220539"/>
                  </a:cubicBezTo>
                  <a:cubicBezTo>
                    <a:pt x="252082" y="217832"/>
                    <a:pt x="245224" y="215305"/>
                    <a:pt x="237463" y="217651"/>
                  </a:cubicBezTo>
                  <a:cubicBezTo>
                    <a:pt x="221401" y="222524"/>
                    <a:pt x="204798" y="225592"/>
                    <a:pt x="189277" y="232450"/>
                  </a:cubicBezTo>
                  <a:cubicBezTo>
                    <a:pt x="147046" y="251400"/>
                    <a:pt x="103191" y="263672"/>
                    <a:pt x="56810" y="266199"/>
                  </a:cubicBezTo>
                  <a:cubicBezTo>
                    <a:pt x="42732" y="266921"/>
                    <a:pt x="28655" y="268545"/>
                    <a:pt x="16203" y="275945"/>
                  </a:cubicBezTo>
                  <a:cubicBezTo>
                    <a:pt x="-4552" y="288216"/>
                    <a:pt x="-5274" y="306264"/>
                    <a:pt x="13496" y="320882"/>
                  </a:cubicBezTo>
                  <a:cubicBezTo>
                    <a:pt x="22880" y="328101"/>
                    <a:pt x="33528" y="330267"/>
                    <a:pt x="44898" y="331711"/>
                  </a:cubicBezTo>
                  <a:cubicBezTo>
                    <a:pt x="99401" y="338208"/>
                    <a:pt x="152280" y="328101"/>
                    <a:pt x="202271" y="309332"/>
                  </a:cubicBezTo>
                  <a:cubicBezTo>
                    <a:pt x="249736" y="291646"/>
                    <a:pt x="297020" y="287856"/>
                    <a:pt x="345567" y="294533"/>
                  </a:cubicBezTo>
                  <a:cubicBezTo>
                    <a:pt x="410899" y="303376"/>
                    <a:pt x="476230" y="301752"/>
                    <a:pt x="541562" y="300850"/>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6" name="Freeform 1086">
              <a:extLst>
                <a:ext uri="{FF2B5EF4-FFF2-40B4-BE49-F238E27FC236}">
                  <a16:creationId xmlns:a16="http://schemas.microsoft.com/office/drawing/2014/main" id="{C52E64A6-66B7-F854-4457-DF8FB43BCE4B}"/>
                </a:ext>
              </a:extLst>
            </p:cNvPr>
            <p:cNvSpPr/>
            <p:nvPr/>
          </p:nvSpPr>
          <p:spPr>
            <a:xfrm>
              <a:off x="6238928" y="3508752"/>
              <a:ext cx="181170" cy="186284"/>
            </a:xfrm>
            <a:custGeom>
              <a:avLst/>
              <a:gdLst>
                <a:gd name="connsiteX0" fmla="*/ 28701 w 181170"/>
                <a:gd name="connsiteY0" fmla="*/ 163165 h 186284"/>
                <a:gd name="connsiteX1" fmla="*/ 104320 w 181170"/>
                <a:gd name="connsiteY1" fmla="*/ 184100 h 186284"/>
                <a:gd name="connsiteX2" fmla="*/ 180840 w 181170"/>
                <a:gd name="connsiteY2" fmla="*/ 74553 h 186284"/>
                <a:gd name="connsiteX3" fmla="*/ 56675 w 181170"/>
                <a:gd name="connsiteY3" fmla="*/ 3446 h 186284"/>
                <a:gd name="connsiteX4" fmla="*/ 28701 w 181170"/>
                <a:gd name="connsiteY4" fmla="*/ 163165 h 18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0" h="186284">
                  <a:moveTo>
                    <a:pt x="28701" y="163165"/>
                  </a:moveTo>
                  <a:cubicBezTo>
                    <a:pt x="49636" y="181032"/>
                    <a:pt x="76165" y="190958"/>
                    <a:pt x="104320" y="184100"/>
                  </a:cubicBezTo>
                  <a:cubicBezTo>
                    <a:pt x="155574" y="171467"/>
                    <a:pt x="184630" y="134651"/>
                    <a:pt x="180840" y="74553"/>
                  </a:cubicBezTo>
                  <a:cubicBezTo>
                    <a:pt x="181202" y="11748"/>
                    <a:pt x="97461" y="-9007"/>
                    <a:pt x="56675" y="3446"/>
                  </a:cubicBezTo>
                  <a:cubicBezTo>
                    <a:pt x="7585" y="18426"/>
                    <a:pt x="-27246" y="115520"/>
                    <a:pt x="28701" y="163165"/>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7" name="Freeform 1087">
              <a:extLst>
                <a:ext uri="{FF2B5EF4-FFF2-40B4-BE49-F238E27FC236}">
                  <a16:creationId xmlns:a16="http://schemas.microsoft.com/office/drawing/2014/main" id="{B0315EC9-1B60-B487-61C1-C0C5621CD8CA}"/>
                </a:ext>
              </a:extLst>
            </p:cNvPr>
            <p:cNvSpPr/>
            <p:nvPr/>
          </p:nvSpPr>
          <p:spPr>
            <a:xfrm>
              <a:off x="6558279" y="3974696"/>
              <a:ext cx="80043" cy="85781"/>
            </a:xfrm>
            <a:custGeom>
              <a:avLst/>
              <a:gdLst>
                <a:gd name="connsiteX0" fmla="*/ 10742 w 80043"/>
                <a:gd name="connsiteY0" fmla="*/ 46258 h 85781"/>
                <a:gd name="connsiteX1" fmla="*/ 80044 w 80043"/>
                <a:gd name="connsiteY1" fmla="*/ 85781 h 85781"/>
                <a:gd name="connsiteX2" fmla="*/ 74088 w 80043"/>
                <a:gd name="connsiteY2" fmla="*/ 55281 h 85781"/>
                <a:gd name="connsiteX3" fmla="*/ 36549 w 80043"/>
                <a:gd name="connsiteY3" fmla="*/ 4929 h 85781"/>
                <a:gd name="connsiteX4" fmla="*/ 996 w 80043"/>
                <a:gd name="connsiteY4" fmla="*/ 8358 h 85781"/>
                <a:gd name="connsiteX5" fmla="*/ 10742 w 80043"/>
                <a:gd name="connsiteY5" fmla="*/ 46258 h 8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3" h="85781">
                  <a:moveTo>
                    <a:pt x="10742" y="46258"/>
                  </a:moveTo>
                  <a:cubicBezTo>
                    <a:pt x="40159" y="51672"/>
                    <a:pt x="58206" y="60515"/>
                    <a:pt x="80044" y="85781"/>
                  </a:cubicBezTo>
                  <a:cubicBezTo>
                    <a:pt x="77337" y="71524"/>
                    <a:pt x="75893" y="63222"/>
                    <a:pt x="74088" y="55281"/>
                  </a:cubicBezTo>
                  <a:cubicBezTo>
                    <a:pt x="69396" y="32722"/>
                    <a:pt x="54056" y="17743"/>
                    <a:pt x="36549" y="4929"/>
                  </a:cubicBezTo>
                  <a:cubicBezTo>
                    <a:pt x="25360" y="-3373"/>
                    <a:pt x="6410" y="-485"/>
                    <a:pt x="996" y="8358"/>
                  </a:cubicBezTo>
                  <a:cubicBezTo>
                    <a:pt x="-2433" y="14675"/>
                    <a:pt x="3523" y="44814"/>
                    <a:pt x="10742" y="46258"/>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8" name="Freeform 1088">
              <a:extLst>
                <a:ext uri="{FF2B5EF4-FFF2-40B4-BE49-F238E27FC236}">
                  <a16:creationId xmlns:a16="http://schemas.microsoft.com/office/drawing/2014/main" id="{7CEAD66B-1C1A-A5D3-954B-98861A2FFC3A}"/>
                </a:ext>
              </a:extLst>
            </p:cNvPr>
            <p:cNvSpPr/>
            <p:nvPr/>
          </p:nvSpPr>
          <p:spPr>
            <a:xfrm>
              <a:off x="6735100" y="3964674"/>
              <a:ext cx="347124" cy="715066"/>
            </a:xfrm>
            <a:custGeom>
              <a:avLst/>
              <a:gdLst>
                <a:gd name="connsiteX0" fmla="*/ 192702 w 347124"/>
                <a:gd name="connsiteY0" fmla="*/ 204087 h 715066"/>
                <a:gd name="connsiteX1" fmla="*/ 107518 w 347124"/>
                <a:gd name="connsiteY1" fmla="*/ 118542 h 715066"/>
                <a:gd name="connsiteX2" fmla="*/ 62220 w 347124"/>
                <a:gd name="connsiteY2" fmla="*/ 18019 h 715066"/>
                <a:gd name="connsiteX3" fmla="*/ 39480 w 347124"/>
                <a:gd name="connsiteY3" fmla="*/ 693 h 715066"/>
                <a:gd name="connsiteX4" fmla="*/ 1761 w 347124"/>
                <a:gd name="connsiteY4" fmla="*/ 37329 h 715066"/>
                <a:gd name="connsiteX5" fmla="*/ 13853 w 347124"/>
                <a:gd name="connsiteY5" fmla="*/ 65844 h 715066"/>
                <a:gd name="connsiteX6" fmla="*/ 90012 w 347124"/>
                <a:gd name="connsiteY6" fmla="*/ 193800 h 715066"/>
                <a:gd name="connsiteX7" fmla="*/ 157871 w 347124"/>
                <a:gd name="connsiteY7" fmla="*/ 341608 h 715066"/>
                <a:gd name="connsiteX8" fmla="*/ 147403 w 347124"/>
                <a:gd name="connsiteY8" fmla="*/ 402428 h 715066"/>
                <a:gd name="connsiteX9" fmla="*/ 100119 w 347124"/>
                <a:gd name="connsiteY9" fmla="*/ 446463 h 715066"/>
                <a:gd name="connsiteX10" fmla="*/ 81710 w 347124"/>
                <a:gd name="connsiteY10" fmla="*/ 500425 h 715066"/>
                <a:gd name="connsiteX11" fmla="*/ 132965 w 347124"/>
                <a:gd name="connsiteY11" fmla="*/ 615387 h 715066"/>
                <a:gd name="connsiteX12" fmla="*/ 151193 w 347124"/>
                <a:gd name="connsiteY12" fmla="*/ 640111 h 715066"/>
                <a:gd name="connsiteX13" fmla="*/ 168518 w 347124"/>
                <a:gd name="connsiteY13" fmla="*/ 647511 h 715066"/>
                <a:gd name="connsiteX14" fmla="*/ 183498 w 347124"/>
                <a:gd name="connsiteY14" fmla="*/ 620620 h 715066"/>
                <a:gd name="connsiteX15" fmla="*/ 150652 w 347124"/>
                <a:gd name="connsiteY15" fmla="*/ 533813 h 715066"/>
                <a:gd name="connsiteX16" fmla="*/ 153900 w 347124"/>
                <a:gd name="connsiteY16" fmla="*/ 493928 h 715066"/>
                <a:gd name="connsiteX17" fmla="*/ 229879 w 347124"/>
                <a:gd name="connsiteY17" fmla="*/ 428596 h 715066"/>
                <a:gd name="connsiteX18" fmla="*/ 271569 w 347124"/>
                <a:gd name="connsiteY18" fmla="*/ 455126 h 715066"/>
                <a:gd name="connsiteX19" fmla="*/ 279149 w 347124"/>
                <a:gd name="connsiteY19" fmla="*/ 652023 h 715066"/>
                <a:gd name="connsiteX20" fmla="*/ 282217 w 347124"/>
                <a:gd name="connsiteY20" fmla="*/ 696961 h 715066"/>
                <a:gd name="connsiteX21" fmla="*/ 310010 w 347124"/>
                <a:gd name="connsiteY21" fmla="*/ 714827 h 715066"/>
                <a:gd name="connsiteX22" fmla="*/ 336178 w 347124"/>
                <a:gd name="connsiteY22" fmla="*/ 676928 h 715066"/>
                <a:gd name="connsiteX23" fmla="*/ 345563 w 347124"/>
                <a:gd name="connsiteY23" fmla="*/ 401705 h 715066"/>
                <a:gd name="connsiteX24" fmla="*/ 299903 w 347124"/>
                <a:gd name="connsiteY24" fmla="*/ 151749 h 715066"/>
                <a:gd name="connsiteX25" fmla="*/ 192702 w 347124"/>
                <a:gd name="connsiteY25" fmla="*/ 204087 h 7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7124" h="715066">
                  <a:moveTo>
                    <a:pt x="192702" y="204087"/>
                  </a:moveTo>
                  <a:cubicBezTo>
                    <a:pt x="150652" y="200477"/>
                    <a:pt x="110225" y="168534"/>
                    <a:pt x="107518" y="118542"/>
                  </a:cubicBezTo>
                  <a:cubicBezTo>
                    <a:pt x="105353" y="78116"/>
                    <a:pt x="83876" y="48338"/>
                    <a:pt x="62220" y="18019"/>
                  </a:cubicBezTo>
                  <a:cubicBezTo>
                    <a:pt x="55542" y="8814"/>
                    <a:pt x="51210" y="2498"/>
                    <a:pt x="39480" y="693"/>
                  </a:cubicBezTo>
                  <a:cubicBezTo>
                    <a:pt x="13853" y="-3638"/>
                    <a:pt x="-6180" y="12785"/>
                    <a:pt x="1761" y="37329"/>
                  </a:cubicBezTo>
                  <a:cubicBezTo>
                    <a:pt x="5009" y="47075"/>
                    <a:pt x="9702" y="56460"/>
                    <a:pt x="13853" y="65844"/>
                  </a:cubicBezTo>
                  <a:cubicBezTo>
                    <a:pt x="34246" y="111504"/>
                    <a:pt x="65829" y="150486"/>
                    <a:pt x="90012" y="193800"/>
                  </a:cubicBezTo>
                  <a:cubicBezTo>
                    <a:pt x="116542" y="241265"/>
                    <a:pt x="142711" y="288909"/>
                    <a:pt x="157871" y="341608"/>
                  </a:cubicBezTo>
                  <a:cubicBezTo>
                    <a:pt x="164187" y="363265"/>
                    <a:pt x="163285" y="385102"/>
                    <a:pt x="147403" y="402428"/>
                  </a:cubicBezTo>
                  <a:cubicBezTo>
                    <a:pt x="132965" y="418309"/>
                    <a:pt x="117444" y="433830"/>
                    <a:pt x="100119" y="446463"/>
                  </a:cubicBezTo>
                  <a:cubicBezTo>
                    <a:pt x="80267" y="460901"/>
                    <a:pt x="76657" y="478046"/>
                    <a:pt x="81710" y="500425"/>
                  </a:cubicBezTo>
                  <a:cubicBezTo>
                    <a:pt x="90915" y="542295"/>
                    <a:pt x="112752" y="578570"/>
                    <a:pt x="132965" y="615387"/>
                  </a:cubicBezTo>
                  <a:cubicBezTo>
                    <a:pt x="137838" y="624410"/>
                    <a:pt x="143433" y="633253"/>
                    <a:pt x="151193" y="640111"/>
                  </a:cubicBezTo>
                  <a:cubicBezTo>
                    <a:pt x="156246" y="644623"/>
                    <a:pt x="161119" y="648594"/>
                    <a:pt x="168518" y="647511"/>
                  </a:cubicBezTo>
                  <a:cubicBezTo>
                    <a:pt x="182956" y="645706"/>
                    <a:pt x="189092" y="637043"/>
                    <a:pt x="183498" y="620620"/>
                  </a:cubicBezTo>
                  <a:cubicBezTo>
                    <a:pt x="173572" y="591383"/>
                    <a:pt x="162743" y="562327"/>
                    <a:pt x="150652" y="533813"/>
                  </a:cubicBezTo>
                  <a:cubicBezTo>
                    <a:pt x="144335" y="519013"/>
                    <a:pt x="145057" y="504575"/>
                    <a:pt x="153900" y="493928"/>
                  </a:cubicBezTo>
                  <a:cubicBezTo>
                    <a:pt x="175376" y="468120"/>
                    <a:pt x="197214" y="441771"/>
                    <a:pt x="229879" y="428596"/>
                  </a:cubicBezTo>
                  <a:cubicBezTo>
                    <a:pt x="258214" y="417226"/>
                    <a:pt x="270667" y="425348"/>
                    <a:pt x="271569" y="455126"/>
                  </a:cubicBezTo>
                  <a:cubicBezTo>
                    <a:pt x="273735" y="520818"/>
                    <a:pt x="276442" y="586330"/>
                    <a:pt x="279149" y="652023"/>
                  </a:cubicBezTo>
                  <a:cubicBezTo>
                    <a:pt x="279690" y="667002"/>
                    <a:pt x="280412" y="681981"/>
                    <a:pt x="282217" y="696961"/>
                  </a:cubicBezTo>
                  <a:cubicBezTo>
                    <a:pt x="284022" y="712662"/>
                    <a:pt x="294489" y="716091"/>
                    <a:pt x="310010" y="714827"/>
                  </a:cubicBezTo>
                  <a:cubicBezTo>
                    <a:pt x="332569" y="713023"/>
                    <a:pt x="334193" y="706165"/>
                    <a:pt x="336178" y="676928"/>
                  </a:cubicBezTo>
                  <a:cubicBezTo>
                    <a:pt x="342315" y="585248"/>
                    <a:pt x="350616" y="493928"/>
                    <a:pt x="345563" y="401705"/>
                  </a:cubicBezTo>
                  <a:cubicBezTo>
                    <a:pt x="341592" y="328073"/>
                    <a:pt x="307664" y="163300"/>
                    <a:pt x="299903" y="151749"/>
                  </a:cubicBezTo>
                  <a:cubicBezTo>
                    <a:pt x="257853" y="204809"/>
                    <a:pt x="245761" y="208599"/>
                    <a:pt x="192702" y="204087"/>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9" name="Freeform 1089">
              <a:extLst>
                <a:ext uri="{FF2B5EF4-FFF2-40B4-BE49-F238E27FC236}">
                  <a16:creationId xmlns:a16="http://schemas.microsoft.com/office/drawing/2014/main" id="{F25F8AC8-6B7E-DCEC-CAA0-879DA0497D75}"/>
                </a:ext>
              </a:extLst>
            </p:cNvPr>
            <p:cNvSpPr/>
            <p:nvPr/>
          </p:nvSpPr>
          <p:spPr>
            <a:xfrm>
              <a:off x="6939156" y="3922901"/>
              <a:ext cx="76717" cy="70800"/>
            </a:xfrm>
            <a:custGeom>
              <a:avLst/>
              <a:gdLst>
                <a:gd name="connsiteX0" fmla="*/ 15717 w 76717"/>
                <a:gd name="connsiteY0" fmla="*/ 40482 h 70800"/>
                <a:gd name="connsiteX1" fmla="*/ 76717 w 76717"/>
                <a:gd name="connsiteY1" fmla="*/ 70801 h 70800"/>
                <a:gd name="connsiteX2" fmla="*/ 35209 w 76717"/>
                <a:gd name="connsiteY2" fmla="*/ 3665 h 70800"/>
                <a:gd name="connsiteX3" fmla="*/ 377 w 76717"/>
                <a:gd name="connsiteY3" fmla="*/ 11064 h 70800"/>
                <a:gd name="connsiteX4" fmla="*/ 15717 w 76717"/>
                <a:gd name="connsiteY4" fmla="*/ 40482 h 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7" h="70800">
                  <a:moveTo>
                    <a:pt x="15717" y="40482"/>
                  </a:moveTo>
                  <a:cubicBezTo>
                    <a:pt x="34126" y="41384"/>
                    <a:pt x="62280" y="58348"/>
                    <a:pt x="76717" y="70801"/>
                  </a:cubicBezTo>
                  <a:cubicBezTo>
                    <a:pt x="68777" y="44271"/>
                    <a:pt x="55963" y="13952"/>
                    <a:pt x="35209" y="3665"/>
                  </a:cubicBezTo>
                  <a:cubicBezTo>
                    <a:pt x="24561" y="-1569"/>
                    <a:pt x="2182" y="-2832"/>
                    <a:pt x="377" y="11064"/>
                  </a:cubicBezTo>
                  <a:cubicBezTo>
                    <a:pt x="-1969" y="19907"/>
                    <a:pt x="7055" y="39940"/>
                    <a:pt x="15717" y="40482"/>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50" name="Freeform 1090">
              <a:extLst>
                <a:ext uri="{FF2B5EF4-FFF2-40B4-BE49-F238E27FC236}">
                  <a16:creationId xmlns:a16="http://schemas.microsoft.com/office/drawing/2014/main" id="{5935E2C1-9C13-C1F4-54BE-CA0214100409}"/>
                </a:ext>
              </a:extLst>
            </p:cNvPr>
            <p:cNvSpPr/>
            <p:nvPr/>
          </p:nvSpPr>
          <p:spPr>
            <a:xfrm>
              <a:off x="6855004" y="3977551"/>
              <a:ext cx="175663" cy="181687"/>
            </a:xfrm>
            <a:custGeom>
              <a:avLst/>
              <a:gdLst>
                <a:gd name="connsiteX0" fmla="*/ 5120 w 175663"/>
                <a:gd name="connsiteY0" fmla="*/ 66322 h 181687"/>
                <a:gd name="connsiteX1" fmla="*/ 96621 w 175663"/>
                <a:gd name="connsiteY1" fmla="*/ 181645 h 181687"/>
                <a:gd name="connsiteX2" fmla="*/ 159245 w 175663"/>
                <a:gd name="connsiteY2" fmla="*/ 143204 h 181687"/>
                <a:gd name="connsiteX3" fmla="*/ 152748 w 175663"/>
                <a:gd name="connsiteY3" fmla="*/ 28423 h 181687"/>
                <a:gd name="connsiteX4" fmla="*/ 65759 w 175663"/>
                <a:gd name="connsiteY4" fmla="*/ 7488 h 181687"/>
                <a:gd name="connsiteX5" fmla="*/ 5120 w 175663"/>
                <a:gd name="connsiteY5" fmla="*/ 66322 h 1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63" h="181687">
                  <a:moveTo>
                    <a:pt x="5120" y="66322"/>
                  </a:moveTo>
                  <a:cubicBezTo>
                    <a:pt x="-12747" y="115411"/>
                    <a:pt x="15768" y="181104"/>
                    <a:pt x="96621" y="181645"/>
                  </a:cubicBezTo>
                  <a:cubicBezTo>
                    <a:pt x="122609" y="182547"/>
                    <a:pt x="144085" y="169012"/>
                    <a:pt x="159245" y="143204"/>
                  </a:cubicBezTo>
                  <a:cubicBezTo>
                    <a:pt x="182706" y="103319"/>
                    <a:pt x="181443" y="65420"/>
                    <a:pt x="152748" y="28423"/>
                  </a:cubicBezTo>
                  <a:cubicBezTo>
                    <a:pt x="130730" y="-92"/>
                    <a:pt x="98786" y="-7311"/>
                    <a:pt x="65759" y="7488"/>
                  </a:cubicBezTo>
                  <a:cubicBezTo>
                    <a:pt x="38147" y="19940"/>
                    <a:pt x="15588" y="37807"/>
                    <a:pt x="5120" y="66322"/>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51" name="Freeform 1091">
              <a:extLst>
                <a:ext uri="{FF2B5EF4-FFF2-40B4-BE49-F238E27FC236}">
                  <a16:creationId xmlns:a16="http://schemas.microsoft.com/office/drawing/2014/main" id="{90BEBD28-47F0-A472-07B3-CF0AB5875A25}"/>
                </a:ext>
              </a:extLst>
            </p:cNvPr>
            <p:cNvSpPr/>
            <p:nvPr/>
          </p:nvSpPr>
          <p:spPr>
            <a:xfrm>
              <a:off x="6057940" y="3947359"/>
              <a:ext cx="61299" cy="98680"/>
            </a:xfrm>
            <a:custGeom>
              <a:avLst/>
              <a:gdLst>
                <a:gd name="connsiteX0" fmla="*/ 26148 w 61299"/>
                <a:gd name="connsiteY0" fmla="*/ 98680 h 98680"/>
                <a:gd name="connsiteX1" fmla="*/ 57911 w 61299"/>
                <a:gd name="connsiteY1" fmla="*/ 40207 h 98680"/>
                <a:gd name="connsiteX2" fmla="*/ 46000 w 61299"/>
                <a:gd name="connsiteY2" fmla="*/ 4473 h 98680"/>
                <a:gd name="connsiteX3" fmla="*/ 10447 w 61299"/>
                <a:gd name="connsiteY3" fmla="*/ 9707 h 98680"/>
                <a:gd name="connsiteX4" fmla="*/ 7379 w 61299"/>
                <a:gd name="connsiteY4" fmla="*/ 40929 h 98680"/>
                <a:gd name="connsiteX5" fmla="*/ 26148 w 61299"/>
                <a:gd name="connsiteY5" fmla="*/ 98680 h 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9" h="98680">
                  <a:moveTo>
                    <a:pt x="26148" y="98680"/>
                  </a:moveTo>
                  <a:cubicBezTo>
                    <a:pt x="40766" y="84604"/>
                    <a:pt x="49971" y="55728"/>
                    <a:pt x="57911" y="40207"/>
                  </a:cubicBezTo>
                  <a:cubicBezTo>
                    <a:pt x="65311" y="25769"/>
                    <a:pt x="60257" y="13316"/>
                    <a:pt x="46000" y="4473"/>
                  </a:cubicBezTo>
                  <a:cubicBezTo>
                    <a:pt x="33908" y="-2926"/>
                    <a:pt x="20914" y="-1121"/>
                    <a:pt x="10447" y="9707"/>
                  </a:cubicBezTo>
                  <a:cubicBezTo>
                    <a:pt x="-2728" y="23423"/>
                    <a:pt x="-3089" y="28476"/>
                    <a:pt x="7379" y="40929"/>
                  </a:cubicBezTo>
                  <a:cubicBezTo>
                    <a:pt x="17124" y="52479"/>
                    <a:pt x="29035" y="80092"/>
                    <a:pt x="26148" y="98680"/>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52" name="Freeform 1092">
              <a:extLst>
                <a:ext uri="{FF2B5EF4-FFF2-40B4-BE49-F238E27FC236}">
                  <a16:creationId xmlns:a16="http://schemas.microsoft.com/office/drawing/2014/main" id="{4D04FF42-D97B-C2FA-EBFA-35B50F24AFEE}"/>
                </a:ext>
              </a:extLst>
            </p:cNvPr>
            <p:cNvSpPr/>
            <p:nvPr/>
          </p:nvSpPr>
          <p:spPr>
            <a:xfrm>
              <a:off x="5692628" y="4048137"/>
              <a:ext cx="537762" cy="641366"/>
            </a:xfrm>
            <a:custGeom>
              <a:avLst/>
              <a:gdLst>
                <a:gd name="connsiteX0" fmla="*/ 16435 w 537762"/>
                <a:gd name="connsiteY0" fmla="*/ 520373 h 641366"/>
                <a:gd name="connsiteX1" fmla="*/ 57944 w 537762"/>
                <a:gd name="connsiteY1" fmla="*/ 525247 h 641366"/>
                <a:gd name="connsiteX2" fmla="*/ 137714 w 537762"/>
                <a:gd name="connsiteY2" fmla="*/ 509365 h 641366"/>
                <a:gd name="connsiteX3" fmla="*/ 189329 w 537762"/>
                <a:gd name="connsiteY3" fmla="*/ 467314 h 641366"/>
                <a:gd name="connsiteX4" fmla="*/ 213152 w 537762"/>
                <a:gd name="connsiteY4" fmla="*/ 401441 h 641366"/>
                <a:gd name="connsiteX5" fmla="*/ 239140 w 537762"/>
                <a:gd name="connsiteY5" fmla="*/ 383575 h 641366"/>
                <a:gd name="connsiteX6" fmla="*/ 263143 w 537762"/>
                <a:gd name="connsiteY6" fmla="*/ 399998 h 641366"/>
                <a:gd name="connsiteX7" fmla="*/ 277400 w 537762"/>
                <a:gd name="connsiteY7" fmla="*/ 448365 h 641366"/>
                <a:gd name="connsiteX8" fmla="*/ 285702 w 537762"/>
                <a:gd name="connsiteY8" fmla="*/ 599963 h 641366"/>
                <a:gd name="connsiteX9" fmla="*/ 326489 w 537762"/>
                <a:gd name="connsiteY9" fmla="*/ 641291 h 641366"/>
                <a:gd name="connsiteX10" fmla="*/ 349950 w 537762"/>
                <a:gd name="connsiteY10" fmla="*/ 614220 h 641366"/>
                <a:gd name="connsiteX11" fmla="*/ 349950 w 537762"/>
                <a:gd name="connsiteY11" fmla="*/ 484820 h 641366"/>
                <a:gd name="connsiteX12" fmla="*/ 341468 w 537762"/>
                <a:gd name="connsiteY12" fmla="*/ 282690 h 641366"/>
                <a:gd name="connsiteX13" fmla="*/ 382255 w 537762"/>
                <a:gd name="connsiteY13" fmla="*/ 197326 h 641366"/>
                <a:gd name="connsiteX14" fmla="*/ 505699 w 537762"/>
                <a:gd name="connsiteY14" fmla="*/ 78754 h 641366"/>
                <a:gd name="connsiteX15" fmla="*/ 534936 w 537762"/>
                <a:gd name="connsiteY15" fmla="*/ 34358 h 641366"/>
                <a:gd name="connsiteX16" fmla="*/ 528078 w 537762"/>
                <a:gd name="connsiteY16" fmla="*/ 3858 h 641366"/>
                <a:gd name="connsiteX17" fmla="*/ 499744 w 537762"/>
                <a:gd name="connsiteY17" fmla="*/ 7106 h 641366"/>
                <a:gd name="connsiteX18" fmla="*/ 482960 w 537762"/>
                <a:gd name="connsiteY18" fmla="*/ 22086 h 641366"/>
                <a:gd name="connsiteX19" fmla="*/ 411311 w 537762"/>
                <a:gd name="connsiteY19" fmla="*/ 89222 h 641366"/>
                <a:gd name="connsiteX20" fmla="*/ 354282 w 537762"/>
                <a:gd name="connsiteY20" fmla="*/ 104021 h 641366"/>
                <a:gd name="connsiteX21" fmla="*/ 320894 w 537762"/>
                <a:gd name="connsiteY21" fmla="*/ 106367 h 641366"/>
                <a:gd name="connsiteX22" fmla="*/ 244373 w 537762"/>
                <a:gd name="connsiteY22" fmla="*/ 95899 h 641366"/>
                <a:gd name="connsiteX23" fmla="*/ 221814 w 537762"/>
                <a:gd name="connsiteY23" fmla="*/ 138311 h 641366"/>
                <a:gd name="connsiteX24" fmla="*/ 214776 w 537762"/>
                <a:gd name="connsiteY24" fmla="*/ 153651 h 641366"/>
                <a:gd name="connsiteX25" fmla="*/ 164243 w 537762"/>
                <a:gd name="connsiteY25" fmla="*/ 269696 h 641366"/>
                <a:gd name="connsiteX26" fmla="*/ 130134 w 537762"/>
                <a:gd name="connsiteY26" fmla="*/ 388267 h 641366"/>
                <a:gd name="connsiteX27" fmla="*/ 80142 w 537762"/>
                <a:gd name="connsiteY27" fmla="*/ 455042 h 641366"/>
                <a:gd name="connsiteX28" fmla="*/ 50906 w 537762"/>
                <a:gd name="connsiteY28" fmla="*/ 464968 h 641366"/>
                <a:gd name="connsiteX29" fmla="*/ 16074 w 537762"/>
                <a:gd name="connsiteY29" fmla="*/ 475797 h 641366"/>
                <a:gd name="connsiteX30" fmla="*/ 12 w 537762"/>
                <a:gd name="connsiteY30" fmla="*/ 499800 h 641366"/>
                <a:gd name="connsiteX31" fmla="*/ 16435 w 537762"/>
                <a:gd name="connsiteY31" fmla="*/ 520373 h 64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762" h="641366">
                  <a:moveTo>
                    <a:pt x="16435" y="520373"/>
                  </a:moveTo>
                  <a:cubicBezTo>
                    <a:pt x="29790" y="525788"/>
                    <a:pt x="43867" y="526149"/>
                    <a:pt x="57944" y="525247"/>
                  </a:cubicBezTo>
                  <a:cubicBezTo>
                    <a:pt x="85196" y="523442"/>
                    <a:pt x="111184" y="514779"/>
                    <a:pt x="137714" y="509365"/>
                  </a:cubicBezTo>
                  <a:cubicBezTo>
                    <a:pt x="163702" y="504131"/>
                    <a:pt x="178862" y="490234"/>
                    <a:pt x="189329" y="467314"/>
                  </a:cubicBezTo>
                  <a:cubicBezTo>
                    <a:pt x="199255" y="446018"/>
                    <a:pt x="204489" y="423098"/>
                    <a:pt x="213152" y="401441"/>
                  </a:cubicBezTo>
                  <a:cubicBezTo>
                    <a:pt x="217844" y="389530"/>
                    <a:pt x="226687" y="383575"/>
                    <a:pt x="239140" y="383575"/>
                  </a:cubicBezTo>
                  <a:cubicBezTo>
                    <a:pt x="250510" y="383575"/>
                    <a:pt x="258631" y="389711"/>
                    <a:pt x="263143" y="399998"/>
                  </a:cubicBezTo>
                  <a:cubicBezTo>
                    <a:pt x="269820" y="415519"/>
                    <a:pt x="275415" y="431220"/>
                    <a:pt x="277400" y="448365"/>
                  </a:cubicBezTo>
                  <a:cubicBezTo>
                    <a:pt x="283175" y="498717"/>
                    <a:pt x="282273" y="549430"/>
                    <a:pt x="285702" y="599963"/>
                  </a:cubicBezTo>
                  <a:cubicBezTo>
                    <a:pt x="287868" y="631545"/>
                    <a:pt x="295808" y="639847"/>
                    <a:pt x="326489" y="641291"/>
                  </a:cubicBezTo>
                  <a:cubicBezTo>
                    <a:pt x="342912" y="642193"/>
                    <a:pt x="350131" y="635155"/>
                    <a:pt x="349950" y="614220"/>
                  </a:cubicBezTo>
                  <a:cubicBezTo>
                    <a:pt x="349590" y="571087"/>
                    <a:pt x="350492" y="527954"/>
                    <a:pt x="349950" y="484820"/>
                  </a:cubicBezTo>
                  <a:cubicBezTo>
                    <a:pt x="349048" y="417323"/>
                    <a:pt x="346341" y="349826"/>
                    <a:pt x="341468" y="282690"/>
                  </a:cubicBezTo>
                  <a:cubicBezTo>
                    <a:pt x="338761" y="244790"/>
                    <a:pt x="353921" y="220787"/>
                    <a:pt x="382255" y="197326"/>
                  </a:cubicBezTo>
                  <a:cubicBezTo>
                    <a:pt x="426111" y="160870"/>
                    <a:pt x="467980" y="121888"/>
                    <a:pt x="505699" y="78754"/>
                  </a:cubicBezTo>
                  <a:cubicBezTo>
                    <a:pt x="517611" y="65219"/>
                    <a:pt x="527717" y="50601"/>
                    <a:pt x="534936" y="34358"/>
                  </a:cubicBezTo>
                  <a:cubicBezTo>
                    <a:pt x="539809" y="23530"/>
                    <a:pt x="538907" y="11618"/>
                    <a:pt x="528078" y="3858"/>
                  </a:cubicBezTo>
                  <a:cubicBezTo>
                    <a:pt x="518152" y="-3361"/>
                    <a:pt x="508406" y="609"/>
                    <a:pt x="499744" y="7106"/>
                  </a:cubicBezTo>
                  <a:cubicBezTo>
                    <a:pt x="493788" y="11618"/>
                    <a:pt x="488193" y="16672"/>
                    <a:pt x="482960" y="22086"/>
                  </a:cubicBezTo>
                  <a:cubicBezTo>
                    <a:pt x="460039" y="45547"/>
                    <a:pt x="436217" y="67926"/>
                    <a:pt x="411311" y="89222"/>
                  </a:cubicBezTo>
                  <a:cubicBezTo>
                    <a:pt x="394708" y="103479"/>
                    <a:pt x="376119" y="110518"/>
                    <a:pt x="354282" y="104021"/>
                  </a:cubicBezTo>
                  <a:cubicBezTo>
                    <a:pt x="343273" y="100772"/>
                    <a:pt x="332084" y="104562"/>
                    <a:pt x="320894" y="106367"/>
                  </a:cubicBezTo>
                  <a:cubicBezTo>
                    <a:pt x="307900" y="108352"/>
                    <a:pt x="254661" y="103841"/>
                    <a:pt x="244373" y="95899"/>
                  </a:cubicBezTo>
                  <a:cubicBezTo>
                    <a:pt x="234809" y="105645"/>
                    <a:pt x="229033" y="126219"/>
                    <a:pt x="221814" y="138311"/>
                  </a:cubicBezTo>
                  <a:cubicBezTo>
                    <a:pt x="218927" y="143183"/>
                    <a:pt x="216941" y="148417"/>
                    <a:pt x="214776" y="153651"/>
                  </a:cubicBezTo>
                  <a:cubicBezTo>
                    <a:pt x="197811" y="192273"/>
                    <a:pt x="180305" y="230713"/>
                    <a:pt x="164243" y="269696"/>
                  </a:cubicBezTo>
                  <a:cubicBezTo>
                    <a:pt x="148542" y="307956"/>
                    <a:pt x="132660" y="346939"/>
                    <a:pt x="130134" y="388267"/>
                  </a:cubicBezTo>
                  <a:cubicBezTo>
                    <a:pt x="127968" y="423640"/>
                    <a:pt x="110101" y="442770"/>
                    <a:pt x="80142" y="455042"/>
                  </a:cubicBezTo>
                  <a:cubicBezTo>
                    <a:pt x="70577" y="459012"/>
                    <a:pt x="60651" y="461900"/>
                    <a:pt x="50906" y="464968"/>
                  </a:cubicBezTo>
                  <a:cubicBezTo>
                    <a:pt x="39355" y="468758"/>
                    <a:pt x="27444" y="471826"/>
                    <a:pt x="16074" y="475797"/>
                  </a:cubicBezTo>
                  <a:cubicBezTo>
                    <a:pt x="4885" y="479587"/>
                    <a:pt x="12" y="488971"/>
                    <a:pt x="12" y="499800"/>
                  </a:cubicBezTo>
                  <a:cubicBezTo>
                    <a:pt x="-349" y="510267"/>
                    <a:pt x="7412" y="516584"/>
                    <a:pt x="16435" y="520373"/>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53" name="Freeform 1093">
              <a:extLst>
                <a:ext uri="{FF2B5EF4-FFF2-40B4-BE49-F238E27FC236}">
                  <a16:creationId xmlns:a16="http://schemas.microsoft.com/office/drawing/2014/main" id="{CD1D5F76-8852-ACC3-9980-07A5ECE5EB93}"/>
                </a:ext>
              </a:extLst>
            </p:cNvPr>
            <p:cNvSpPr/>
            <p:nvPr/>
          </p:nvSpPr>
          <p:spPr>
            <a:xfrm>
              <a:off x="5888876" y="3960216"/>
              <a:ext cx="181872" cy="178671"/>
            </a:xfrm>
            <a:custGeom>
              <a:avLst/>
              <a:gdLst>
                <a:gd name="connsiteX0" fmla="*/ 181857 w 181872"/>
                <a:gd name="connsiteY0" fmla="*/ 81673 h 178671"/>
                <a:gd name="connsiteX1" fmla="*/ 143055 w 181872"/>
                <a:gd name="connsiteY1" fmla="*/ 15078 h 178671"/>
                <a:gd name="connsiteX2" fmla="*/ 24303 w 181872"/>
                <a:gd name="connsiteY2" fmla="*/ 27350 h 178671"/>
                <a:gd name="connsiteX3" fmla="*/ 11670 w 181872"/>
                <a:gd name="connsiteY3" fmla="*/ 130762 h 178671"/>
                <a:gd name="connsiteX4" fmla="*/ 93064 w 181872"/>
                <a:gd name="connsiteY4" fmla="*/ 178406 h 178671"/>
                <a:gd name="connsiteX5" fmla="*/ 181857 w 181872"/>
                <a:gd name="connsiteY5" fmla="*/ 81673 h 1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72" h="178671">
                  <a:moveTo>
                    <a:pt x="181857" y="81673"/>
                  </a:moveTo>
                  <a:cubicBezTo>
                    <a:pt x="182037" y="62723"/>
                    <a:pt x="171750" y="35832"/>
                    <a:pt x="143055" y="15078"/>
                  </a:cubicBezTo>
                  <a:cubicBezTo>
                    <a:pt x="110750" y="-8384"/>
                    <a:pt x="59856" y="-4594"/>
                    <a:pt x="24303" y="27350"/>
                  </a:cubicBezTo>
                  <a:cubicBezTo>
                    <a:pt x="-2948" y="51714"/>
                    <a:pt x="-7460" y="98276"/>
                    <a:pt x="11670" y="130762"/>
                  </a:cubicBezTo>
                  <a:cubicBezTo>
                    <a:pt x="30078" y="161984"/>
                    <a:pt x="58954" y="176241"/>
                    <a:pt x="93064" y="178406"/>
                  </a:cubicBezTo>
                  <a:cubicBezTo>
                    <a:pt x="144318" y="181655"/>
                    <a:pt x="182759" y="155306"/>
                    <a:pt x="181857" y="81673"/>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54" name="Freeform 1094">
              <a:extLst>
                <a:ext uri="{FF2B5EF4-FFF2-40B4-BE49-F238E27FC236}">
                  <a16:creationId xmlns:a16="http://schemas.microsoft.com/office/drawing/2014/main" id="{3A0C8451-6DF2-50BC-D1BB-85E468698BF0}"/>
                </a:ext>
              </a:extLst>
            </p:cNvPr>
            <p:cNvSpPr/>
            <p:nvPr/>
          </p:nvSpPr>
          <p:spPr>
            <a:xfrm>
              <a:off x="6018333" y="3386579"/>
              <a:ext cx="912735" cy="445501"/>
            </a:xfrm>
            <a:custGeom>
              <a:avLst/>
              <a:gdLst>
                <a:gd name="connsiteX0" fmla="*/ 392774 w 912735"/>
                <a:gd name="connsiteY0" fmla="*/ 406617 h 445501"/>
                <a:gd name="connsiteX1" fmla="*/ 611869 w 912735"/>
                <a:gd name="connsiteY1" fmla="*/ 402466 h 445501"/>
                <a:gd name="connsiteX2" fmla="*/ 765271 w 912735"/>
                <a:gd name="connsiteY2" fmla="*/ 305551 h 445501"/>
                <a:gd name="connsiteX3" fmla="*/ 800644 w 912735"/>
                <a:gd name="connsiteY3" fmla="*/ 295625 h 445501"/>
                <a:gd name="connsiteX4" fmla="*/ 847567 w 912735"/>
                <a:gd name="connsiteY4" fmla="*/ 304829 h 445501"/>
                <a:gd name="connsiteX5" fmla="*/ 912357 w 912735"/>
                <a:gd name="connsiteY5" fmla="*/ 258628 h 445501"/>
                <a:gd name="connsiteX6" fmla="*/ 892324 w 912735"/>
                <a:gd name="connsiteY6" fmla="*/ 217480 h 445501"/>
                <a:gd name="connsiteX7" fmla="*/ 822662 w 912735"/>
                <a:gd name="connsiteY7" fmla="*/ 199613 h 445501"/>
                <a:gd name="connsiteX8" fmla="*/ 723041 w 912735"/>
                <a:gd name="connsiteY8" fmla="*/ 221450 h 445501"/>
                <a:gd name="connsiteX9" fmla="*/ 683156 w 912735"/>
                <a:gd name="connsiteY9" fmla="*/ 252672 h 445501"/>
                <a:gd name="connsiteX10" fmla="*/ 612952 w 912735"/>
                <a:gd name="connsiteY10" fmla="*/ 279022 h 445501"/>
                <a:gd name="connsiteX11" fmla="*/ 664567 w 912735"/>
                <a:gd name="connsiteY11" fmla="*/ 207374 h 445501"/>
                <a:gd name="connsiteX12" fmla="*/ 734591 w 912735"/>
                <a:gd name="connsiteY12" fmla="*/ 166947 h 445501"/>
                <a:gd name="connsiteX13" fmla="*/ 795049 w 912735"/>
                <a:gd name="connsiteY13" fmla="*/ 154495 h 445501"/>
                <a:gd name="connsiteX14" fmla="*/ 814541 w 912735"/>
                <a:gd name="connsiteY14" fmla="*/ 91149 h 445501"/>
                <a:gd name="connsiteX15" fmla="*/ 788191 w 912735"/>
                <a:gd name="connsiteY15" fmla="*/ 77433 h 445501"/>
                <a:gd name="connsiteX16" fmla="*/ 675937 w 912735"/>
                <a:gd name="connsiteY16" fmla="*/ 99811 h 445501"/>
                <a:gd name="connsiteX17" fmla="*/ 592197 w 912735"/>
                <a:gd name="connsiteY17" fmla="*/ 157743 h 445501"/>
                <a:gd name="connsiteX18" fmla="*/ 529934 w 912735"/>
                <a:gd name="connsiteY18" fmla="*/ 218022 h 445501"/>
                <a:gd name="connsiteX19" fmla="*/ 419845 w 912735"/>
                <a:gd name="connsiteY19" fmla="*/ 191672 h 445501"/>
                <a:gd name="connsiteX20" fmla="*/ 333037 w 912735"/>
                <a:gd name="connsiteY20" fmla="*/ 41699 h 445501"/>
                <a:gd name="connsiteX21" fmla="*/ 270232 w 912735"/>
                <a:gd name="connsiteY21" fmla="*/ 9 h 445501"/>
                <a:gd name="connsiteX22" fmla="*/ 233957 w 912735"/>
                <a:gd name="connsiteY22" fmla="*/ 16071 h 445501"/>
                <a:gd name="connsiteX23" fmla="*/ 242619 w 912735"/>
                <a:gd name="connsiteY23" fmla="*/ 49098 h 445501"/>
                <a:gd name="connsiteX24" fmla="*/ 273120 w 912735"/>
                <a:gd name="connsiteY24" fmla="*/ 92953 h 445501"/>
                <a:gd name="connsiteX25" fmla="*/ 270773 w 912735"/>
                <a:gd name="connsiteY25" fmla="*/ 112986 h 445501"/>
                <a:gd name="connsiteX26" fmla="*/ 206886 w 912735"/>
                <a:gd name="connsiteY26" fmla="*/ 184995 h 445501"/>
                <a:gd name="connsiteX27" fmla="*/ 226016 w 912735"/>
                <a:gd name="connsiteY27" fmla="*/ 281187 h 445501"/>
                <a:gd name="connsiteX28" fmla="*/ 237927 w 912735"/>
                <a:gd name="connsiteY28" fmla="*/ 301039 h 445501"/>
                <a:gd name="connsiteX29" fmla="*/ 124048 w 912735"/>
                <a:gd name="connsiteY29" fmla="*/ 340202 h 445501"/>
                <a:gd name="connsiteX30" fmla="*/ 40489 w 912735"/>
                <a:gd name="connsiteY30" fmla="*/ 350489 h 445501"/>
                <a:gd name="connsiteX31" fmla="*/ 424 w 912735"/>
                <a:gd name="connsiteY31" fmla="*/ 386945 h 445501"/>
                <a:gd name="connsiteX32" fmla="*/ 30743 w 912735"/>
                <a:gd name="connsiteY32" fmla="*/ 431883 h 445501"/>
                <a:gd name="connsiteX33" fmla="*/ 132711 w 912735"/>
                <a:gd name="connsiteY33" fmla="*/ 440365 h 445501"/>
                <a:gd name="connsiteX34" fmla="*/ 240995 w 912735"/>
                <a:gd name="connsiteY34" fmla="*/ 411309 h 445501"/>
                <a:gd name="connsiteX35" fmla="*/ 345489 w 912735"/>
                <a:gd name="connsiteY35" fmla="*/ 401924 h 445501"/>
                <a:gd name="connsiteX36" fmla="*/ 392774 w 912735"/>
                <a:gd name="connsiteY36" fmla="*/ 406617 h 445501"/>
                <a:gd name="connsiteX37" fmla="*/ 253448 w 912735"/>
                <a:gd name="connsiteY37" fmla="*/ 41157 h 445501"/>
                <a:gd name="connsiteX38" fmla="*/ 265359 w 912735"/>
                <a:gd name="connsiteY38" fmla="*/ 14267 h 445501"/>
                <a:gd name="connsiteX39" fmla="*/ 297664 w 912735"/>
                <a:gd name="connsiteY39" fmla="*/ 23832 h 445501"/>
                <a:gd name="connsiteX40" fmla="*/ 367688 w 912735"/>
                <a:gd name="connsiteY40" fmla="*/ 121107 h 445501"/>
                <a:gd name="connsiteX41" fmla="*/ 304161 w 912735"/>
                <a:gd name="connsiteY41" fmla="*/ 107391 h 445501"/>
                <a:gd name="connsiteX42" fmla="*/ 290986 w 912735"/>
                <a:gd name="connsiteY42" fmla="*/ 96563 h 445501"/>
                <a:gd name="connsiteX43" fmla="*/ 253448 w 912735"/>
                <a:gd name="connsiteY43" fmla="*/ 41157 h 445501"/>
                <a:gd name="connsiteX44" fmla="*/ 277451 w 912735"/>
                <a:gd name="connsiteY44" fmla="*/ 125619 h 445501"/>
                <a:gd name="connsiteX45" fmla="*/ 401617 w 912735"/>
                <a:gd name="connsiteY45" fmla="*/ 196726 h 445501"/>
                <a:gd name="connsiteX46" fmla="*/ 325096 w 912735"/>
                <a:gd name="connsiteY46" fmla="*/ 306273 h 445501"/>
                <a:gd name="connsiteX47" fmla="*/ 249477 w 912735"/>
                <a:gd name="connsiteY47" fmla="*/ 285338 h 445501"/>
                <a:gd name="connsiteX48" fmla="*/ 277451 w 912735"/>
                <a:gd name="connsiteY48" fmla="*/ 125619 h 445501"/>
                <a:gd name="connsiteX49" fmla="*/ 218977 w 912735"/>
                <a:gd name="connsiteY49" fmla="*/ 403549 h 445501"/>
                <a:gd name="connsiteX50" fmla="*/ 61604 w 912735"/>
                <a:gd name="connsiteY50" fmla="*/ 425927 h 445501"/>
                <a:gd name="connsiteX51" fmla="*/ 30202 w 912735"/>
                <a:gd name="connsiteY51" fmla="*/ 415099 h 445501"/>
                <a:gd name="connsiteX52" fmla="*/ 32909 w 912735"/>
                <a:gd name="connsiteY52" fmla="*/ 370161 h 445501"/>
                <a:gd name="connsiteX53" fmla="*/ 73515 w 912735"/>
                <a:gd name="connsiteY53" fmla="*/ 360415 h 445501"/>
                <a:gd name="connsiteX54" fmla="*/ 205983 w 912735"/>
                <a:gd name="connsiteY54" fmla="*/ 326667 h 445501"/>
                <a:gd name="connsiteX55" fmla="*/ 254170 w 912735"/>
                <a:gd name="connsiteY55" fmla="*/ 311868 h 445501"/>
                <a:gd name="connsiteX56" fmla="*/ 276007 w 912735"/>
                <a:gd name="connsiteY56" fmla="*/ 314755 h 445501"/>
                <a:gd name="connsiteX57" fmla="*/ 399993 w 912735"/>
                <a:gd name="connsiteY57" fmla="*/ 264764 h 445501"/>
                <a:gd name="connsiteX58" fmla="*/ 415513 w 912735"/>
                <a:gd name="connsiteY58" fmla="*/ 223797 h 445501"/>
                <a:gd name="connsiteX59" fmla="*/ 551951 w 912735"/>
                <a:gd name="connsiteY59" fmla="*/ 218202 h 445501"/>
                <a:gd name="connsiteX60" fmla="*/ 600679 w 912735"/>
                <a:gd name="connsiteY60" fmla="*/ 167669 h 445501"/>
                <a:gd name="connsiteX61" fmla="*/ 683697 w 912735"/>
                <a:gd name="connsiteY61" fmla="*/ 113347 h 445501"/>
                <a:gd name="connsiteX62" fmla="*/ 777002 w 912735"/>
                <a:gd name="connsiteY62" fmla="*/ 94216 h 445501"/>
                <a:gd name="connsiteX63" fmla="*/ 800824 w 912735"/>
                <a:gd name="connsiteY63" fmla="*/ 100353 h 445501"/>
                <a:gd name="connsiteX64" fmla="*/ 796854 w 912735"/>
                <a:gd name="connsiteY64" fmla="*/ 138252 h 445501"/>
                <a:gd name="connsiteX65" fmla="*/ 772671 w 912735"/>
                <a:gd name="connsiteY65" fmla="*/ 145110 h 445501"/>
                <a:gd name="connsiteX66" fmla="*/ 714378 w 912735"/>
                <a:gd name="connsiteY66" fmla="*/ 155217 h 445501"/>
                <a:gd name="connsiteX67" fmla="*/ 662762 w 912735"/>
                <a:gd name="connsiteY67" fmla="*/ 186258 h 445501"/>
                <a:gd name="connsiteX68" fmla="*/ 582993 w 912735"/>
                <a:gd name="connsiteY68" fmla="*/ 296167 h 445501"/>
                <a:gd name="connsiteX69" fmla="*/ 659333 w 912735"/>
                <a:gd name="connsiteY69" fmla="*/ 282090 h 445501"/>
                <a:gd name="connsiteX70" fmla="*/ 727191 w 912735"/>
                <a:gd name="connsiteY70" fmla="*/ 237513 h 445501"/>
                <a:gd name="connsiteX71" fmla="*/ 824106 w 912735"/>
                <a:gd name="connsiteY71" fmla="*/ 212968 h 445501"/>
                <a:gd name="connsiteX72" fmla="*/ 885286 w 912735"/>
                <a:gd name="connsiteY72" fmla="*/ 232279 h 445501"/>
                <a:gd name="connsiteX73" fmla="*/ 879150 w 912735"/>
                <a:gd name="connsiteY73" fmla="*/ 291474 h 445501"/>
                <a:gd name="connsiteX74" fmla="*/ 837822 w 912735"/>
                <a:gd name="connsiteY74" fmla="*/ 292377 h 445501"/>
                <a:gd name="connsiteX75" fmla="*/ 803171 w 912735"/>
                <a:gd name="connsiteY75" fmla="*/ 281007 h 445501"/>
                <a:gd name="connsiteX76" fmla="*/ 757691 w 912735"/>
                <a:gd name="connsiteY76" fmla="*/ 291294 h 445501"/>
                <a:gd name="connsiteX77" fmla="*/ 636774 w 912735"/>
                <a:gd name="connsiteY77" fmla="*/ 377199 h 445501"/>
                <a:gd name="connsiteX78" fmla="*/ 558268 w 912735"/>
                <a:gd name="connsiteY78" fmla="*/ 395066 h 445501"/>
                <a:gd name="connsiteX79" fmla="*/ 362273 w 912735"/>
                <a:gd name="connsiteY79" fmla="*/ 388749 h 445501"/>
                <a:gd name="connsiteX80" fmla="*/ 218977 w 912735"/>
                <a:gd name="connsiteY80" fmla="*/ 403549 h 44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12735" h="445501">
                  <a:moveTo>
                    <a:pt x="392774" y="406617"/>
                  </a:moveTo>
                  <a:cubicBezTo>
                    <a:pt x="430132" y="407699"/>
                    <a:pt x="585158" y="412211"/>
                    <a:pt x="611869" y="402466"/>
                  </a:cubicBezTo>
                  <a:cubicBezTo>
                    <a:pt x="676298" y="379004"/>
                    <a:pt x="715099" y="354459"/>
                    <a:pt x="765271" y="305551"/>
                  </a:cubicBezTo>
                  <a:cubicBezTo>
                    <a:pt x="775558" y="295625"/>
                    <a:pt x="786026" y="291294"/>
                    <a:pt x="800644" y="295625"/>
                  </a:cubicBezTo>
                  <a:cubicBezTo>
                    <a:pt x="815804" y="300137"/>
                    <a:pt x="832046" y="301220"/>
                    <a:pt x="847567" y="304829"/>
                  </a:cubicBezTo>
                  <a:cubicBezTo>
                    <a:pt x="895393" y="315658"/>
                    <a:pt x="909289" y="292377"/>
                    <a:pt x="912357" y="258628"/>
                  </a:cubicBezTo>
                  <a:cubicBezTo>
                    <a:pt x="914162" y="238956"/>
                    <a:pt x="909831" y="225241"/>
                    <a:pt x="892324" y="217480"/>
                  </a:cubicBezTo>
                  <a:cubicBezTo>
                    <a:pt x="869946" y="207734"/>
                    <a:pt x="846845" y="203584"/>
                    <a:pt x="822662" y="199613"/>
                  </a:cubicBezTo>
                  <a:cubicBezTo>
                    <a:pt x="785484" y="193297"/>
                    <a:pt x="752277" y="197086"/>
                    <a:pt x="723041" y="221450"/>
                  </a:cubicBezTo>
                  <a:cubicBezTo>
                    <a:pt x="710046" y="232279"/>
                    <a:pt x="696872" y="242746"/>
                    <a:pt x="683156" y="252672"/>
                  </a:cubicBezTo>
                  <a:cubicBezTo>
                    <a:pt x="664928" y="265666"/>
                    <a:pt x="638579" y="273247"/>
                    <a:pt x="612952" y="279022"/>
                  </a:cubicBezTo>
                  <a:cubicBezTo>
                    <a:pt x="630999" y="248341"/>
                    <a:pt x="651212" y="229572"/>
                    <a:pt x="664567" y="207374"/>
                  </a:cubicBezTo>
                  <a:cubicBezTo>
                    <a:pt x="680088" y="181205"/>
                    <a:pt x="704632" y="170015"/>
                    <a:pt x="734591" y="166947"/>
                  </a:cubicBezTo>
                  <a:cubicBezTo>
                    <a:pt x="754984" y="164782"/>
                    <a:pt x="775378" y="160270"/>
                    <a:pt x="795049" y="154495"/>
                  </a:cubicBezTo>
                  <a:cubicBezTo>
                    <a:pt x="827354" y="145110"/>
                    <a:pt x="835475" y="117137"/>
                    <a:pt x="814541" y="91149"/>
                  </a:cubicBezTo>
                  <a:cubicBezTo>
                    <a:pt x="807863" y="82847"/>
                    <a:pt x="799561" y="77252"/>
                    <a:pt x="788191" y="77433"/>
                  </a:cubicBezTo>
                  <a:cubicBezTo>
                    <a:pt x="775197" y="77433"/>
                    <a:pt x="700120" y="92231"/>
                    <a:pt x="675937" y="99811"/>
                  </a:cubicBezTo>
                  <a:cubicBezTo>
                    <a:pt x="642188" y="110279"/>
                    <a:pt x="613493" y="127604"/>
                    <a:pt x="592197" y="157743"/>
                  </a:cubicBezTo>
                  <a:cubicBezTo>
                    <a:pt x="575593" y="181385"/>
                    <a:pt x="554658" y="202501"/>
                    <a:pt x="529934" y="218022"/>
                  </a:cubicBezTo>
                  <a:cubicBezTo>
                    <a:pt x="484815" y="246717"/>
                    <a:pt x="438072" y="238595"/>
                    <a:pt x="419845" y="191672"/>
                  </a:cubicBezTo>
                  <a:cubicBezTo>
                    <a:pt x="398368" y="136808"/>
                    <a:pt x="368590" y="87719"/>
                    <a:pt x="333037" y="41699"/>
                  </a:cubicBezTo>
                  <a:cubicBezTo>
                    <a:pt x="317155" y="21125"/>
                    <a:pt x="300912" y="190"/>
                    <a:pt x="270232" y="9"/>
                  </a:cubicBezTo>
                  <a:cubicBezTo>
                    <a:pt x="254891" y="-171"/>
                    <a:pt x="241717" y="2175"/>
                    <a:pt x="233957" y="16071"/>
                  </a:cubicBezTo>
                  <a:cubicBezTo>
                    <a:pt x="226738" y="29066"/>
                    <a:pt x="235220" y="38992"/>
                    <a:pt x="242619" y="49098"/>
                  </a:cubicBezTo>
                  <a:cubicBezTo>
                    <a:pt x="253087" y="63356"/>
                    <a:pt x="263193" y="78154"/>
                    <a:pt x="273120" y="92953"/>
                  </a:cubicBezTo>
                  <a:cubicBezTo>
                    <a:pt x="280338" y="103782"/>
                    <a:pt x="284309" y="108654"/>
                    <a:pt x="270773" y="112986"/>
                  </a:cubicBezTo>
                  <a:cubicBezTo>
                    <a:pt x="257959" y="117137"/>
                    <a:pt x="226196" y="125078"/>
                    <a:pt x="206886" y="184995"/>
                  </a:cubicBezTo>
                  <a:cubicBezTo>
                    <a:pt x="195516" y="219104"/>
                    <a:pt x="205622" y="253033"/>
                    <a:pt x="226016" y="281187"/>
                  </a:cubicBezTo>
                  <a:cubicBezTo>
                    <a:pt x="229806" y="286421"/>
                    <a:pt x="235942" y="290030"/>
                    <a:pt x="237927" y="301039"/>
                  </a:cubicBezTo>
                  <a:cubicBezTo>
                    <a:pt x="200749" y="316741"/>
                    <a:pt x="163211" y="330637"/>
                    <a:pt x="124048" y="340202"/>
                  </a:cubicBezTo>
                  <a:cubicBezTo>
                    <a:pt x="96436" y="346880"/>
                    <a:pt x="68282" y="346699"/>
                    <a:pt x="40489" y="350489"/>
                  </a:cubicBezTo>
                  <a:cubicBezTo>
                    <a:pt x="16847" y="353738"/>
                    <a:pt x="3131" y="366732"/>
                    <a:pt x="424" y="386945"/>
                  </a:cubicBezTo>
                  <a:cubicBezTo>
                    <a:pt x="-2284" y="406977"/>
                    <a:pt x="8003" y="421776"/>
                    <a:pt x="30743" y="431883"/>
                  </a:cubicBezTo>
                  <a:cubicBezTo>
                    <a:pt x="63770" y="446501"/>
                    <a:pt x="99865" y="449389"/>
                    <a:pt x="132711" y="440365"/>
                  </a:cubicBezTo>
                  <a:cubicBezTo>
                    <a:pt x="168625" y="430439"/>
                    <a:pt x="205803" y="424844"/>
                    <a:pt x="240995" y="411309"/>
                  </a:cubicBezTo>
                  <a:cubicBezTo>
                    <a:pt x="274383" y="398675"/>
                    <a:pt x="303078" y="397412"/>
                    <a:pt x="345489" y="401924"/>
                  </a:cubicBezTo>
                  <a:cubicBezTo>
                    <a:pt x="361010" y="403549"/>
                    <a:pt x="376892" y="406075"/>
                    <a:pt x="392774" y="406617"/>
                  </a:cubicBezTo>
                  <a:close/>
                  <a:moveTo>
                    <a:pt x="253448" y="41157"/>
                  </a:moveTo>
                  <a:cubicBezTo>
                    <a:pt x="244785" y="27802"/>
                    <a:pt x="249838" y="18418"/>
                    <a:pt x="265359" y="14267"/>
                  </a:cubicBezTo>
                  <a:cubicBezTo>
                    <a:pt x="277992" y="11018"/>
                    <a:pt x="289182" y="14086"/>
                    <a:pt x="297664" y="23832"/>
                  </a:cubicBezTo>
                  <a:cubicBezTo>
                    <a:pt x="322389" y="52708"/>
                    <a:pt x="346392" y="82305"/>
                    <a:pt x="367688" y="121107"/>
                  </a:cubicBezTo>
                  <a:cubicBezTo>
                    <a:pt x="342060" y="114610"/>
                    <a:pt x="324194" y="107030"/>
                    <a:pt x="304161" y="107391"/>
                  </a:cubicBezTo>
                  <a:cubicBezTo>
                    <a:pt x="297664" y="107572"/>
                    <a:pt x="294235" y="101435"/>
                    <a:pt x="290986" y="96563"/>
                  </a:cubicBezTo>
                  <a:cubicBezTo>
                    <a:pt x="278534" y="78154"/>
                    <a:pt x="265540" y="59926"/>
                    <a:pt x="253448" y="41157"/>
                  </a:cubicBezTo>
                  <a:close/>
                  <a:moveTo>
                    <a:pt x="277451" y="125619"/>
                  </a:moveTo>
                  <a:cubicBezTo>
                    <a:pt x="318238" y="113347"/>
                    <a:pt x="401797" y="134101"/>
                    <a:pt x="401617" y="196726"/>
                  </a:cubicBezTo>
                  <a:cubicBezTo>
                    <a:pt x="405226" y="256643"/>
                    <a:pt x="376170" y="293640"/>
                    <a:pt x="325096" y="306273"/>
                  </a:cubicBezTo>
                  <a:cubicBezTo>
                    <a:pt x="296942" y="313131"/>
                    <a:pt x="270232" y="303205"/>
                    <a:pt x="249477" y="285338"/>
                  </a:cubicBezTo>
                  <a:cubicBezTo>
                    <a:pt x="193350" y="237693"/>
                    <a:pt x="228181" y="140598"/>
                    <a:pt x="277451" y="125619"/>
                  </a:cubicBezTo>
                  <a:close/>
                  <a:moveTo>
                    <a:pt x="218977" y="403549"/>
                  </a:moveTo>
                  <a:cubicBezTo>
                    <a:pt x="169167" y="422137"/>
                    <a:pt x="116107" y="432244"/>
                    <a:pt x="61604" y="425927"/>
                  </a:cubicBezTo>
                  <a:cubicBezTo>
                    <a:pt x="50235" y="424664"/>
                    <a:pt x="39586" y="422318"/>
                    <a:pt x="30202" y="415099"/>
                  </a:cubicBezTo>
                  <a:cubicBezTo>
                    <a:pt x="11433" y="400480"/>
                    <a:pt x="12154" y="382433"/>
                    <a:pt x="32909" y="370161"/>
                  </a:cubicBezTo>
                  <a:cubicBezTo>
                    <a:pt x="45362" y="362761"/>
                    <a:pt x="59438" y="361318"/>
                    <a:pt x="73515" y="360415"/>
                  </a:cubicBezTo>
                  <a:cubicBezTo>
                    <a:pt x="119897" y="357889"/>
                    <a:pt x="163933" y="345616"/>
                    <a:pt x="205983" y="326667"/>
                  </a:cubicBezTo>
                  <a:cubicBezTo>
                    <a:pt x="221504" y="319628"/>
                    <a:pt x="238107" y="316741"/>
                    <a:pt x="254170" y="311868"/>
                  </a:cubicBezTo>
                  <a:cubicBezTo>
                    <a:pt x="261750" y="309522"/>
                    <a:pt x="268788" y="311868"/>
                    <a:pt x="276007" y="314755"/>
                  </a:cubicBezTo>
                  <a:cubicBezTo>
                    <a:pt x="324735" y="333525"/>
                    <a:pt x="377974" y="312229"/>
                    <a:pt x="399993" y="264764"/>
                  </a:cubicBezTo>
                  <a:cubicBezTo>
                    <a:pt x="405768" y="252131"/>
                    <a:pt x="409919" y="238595"/>
                    <a:pt x="415513" y="223797"/>
                  </a:cubicBezTo>
                  <a:cubicBezTo>
                    <a:pt x="468031" y="261155"/>
                    <a:pt x="504126" y="258809"/>
                    <a:pt x="551951" y="218202"/>
                  </a:cubicBezTo>
                  <a:cubicBezTo>
                    <a:pt x="569999" y="202862"/>
                    <a:pt x="586422" y="186258"/>
                    <a:pt x="600679" y="167669"/>
                  </a:cubicBezTo>
                  <a:cubicBezTo>
                    <a:pt x="622155" y="139516"/>
                    <a:pt x="649768" y="121468"/>
                    <a:pt x="683697" y="113347"/>
                  </a:cubicBezTo>
                  <a:cubicBezTo>
                    <a:pt x="714558" y="105767"/>
                    <a:pt x="744697" y="94578"/>
                    <a:pt x="777002" y="94216"/>
                  </a:cubicBezTo>
                  <a:cubicBezTo>
                    <a:pt x="785484" y="94036"/>
                    <a:pt x="793786" y="94216"/>
                    <a:pt x="800824" y="100353"/>
                  </a:cubicBezTo>
                  <a:cubicBezTo>
                    <a:pt x="815984" y="113527"/>
                    <a:pt x="814721" y="129589"/>
                    <a:pt x="796854" y="138252"/>
                  </a:cubicBezTo>
                  <a:cubicBezTo>
                    <a:pt x="789454" y="141862"/>
                    <a:pt x="780792" y="143666"/>
                    <a:pt x="772671" y="145110"/>
                  </a:cubicBezTo>
                  <a:cubicBezTo>
                    <a:pt x="753360" y="148720"/>
                    <a:pt x="733869" y="151607"/>
                    <a:pt x="714378" y="155217"/>
                  </a:cubicBezTo>
                  <a:cubicBezTo>
                    <a:pt x="693262" y="159007"/>
                    <a:pt x="676117" y="168752"/>
                    <a:pt x="662762" y="186258"/>
                  </a:cubicBezTo>
                  <a:cubicBezTo>
                    <a:pt x="635691" y="221631"/>
                    <a:pt x="606635" y="255380"/>
                    <a:pt x="582993" y="296167"/>
                  </a:cubicBezTo>
                  <a:cubicBezTo>
                    <a:pt x="611508" y="301581"/>
                    <a:pt x="635511" y="291474"/>
                    <a:pt x="659333" y="282090"/>
                  </a:cubicBezTo>
                  <a:cubicBezTo>
                    <a:pt x="684960" y="271983"/>
                    <a:pt x="707339" y="255740"/>
                    <a:pt x="727191" y="237513"/>
                  </a:cubicBezTo>
                  <a:cubicBezTo>
                    <a:pt x="755887" y="211164"/>
                    <a:pt x="788733" y="207374"/>
                    <a:pt x="824106" y="212968"/>
                  </a:cubicBezTo>
                  <a:cubicBezTo>
                    <a:pt x="845221" y="216217"/>
                    <a:pt x="866878" y="219285"/>
                    <a:pt x="885286" y="232279"/>
                  </a:cubicBezTo>
                  <a:cubicBezTo>
                    <a:pt x="905499" y="246717"/>
                    <a:pt x="902070" y="281007"/>
                    <a:pt x="879150" y="291474"/>
                  </a:cubicBezTo>
                  <a:cubicBezTo>
                    <a:pt x="865615" y="297791"/>
                    <a:pt x="851538" y="296167"/>
                    <a:pt x="837822" y="292377"/>
                  </a:cubicBezTo>
                  <a:cubicBezTo>
                    <a:pt x="826091" y="289128"/>
                    <a:pt x="814180" y="285880"/>
                    <a:pt x="803171" y="281007"/>
                  </a:cubicBezTo>
                  <a:cubicBezTo>
                    <a:pt x="784943" y="273066"/>
                    <a:pt x="770144" y="277578"/>
                    <a:pt x="757691" y="291294"/>
                  </a:cubicBezTo>
                  <a:cubicBezTo>
                    <a:pt x="723762" y="329013"/>
                    <a:pt x="693262" y="353738"/>
                    <a:pt x="636774" y="377199"/>
                  </a:cubicBezTo>
                  <a:cubicBezTo>
                    <a:pt x="610425" y="388028"/>
                    <a:pt x="585158" y="394705"/>
                    <a:pt x="558268" y="395066"/>
                  </a:cubicBezTo>
                  <a:cubicBezTo>
                    <a:pt x="492937" y="395968"/>
                    <a:pt x="427425" y="397593"/>
                    <a:pt x="362273" y="388749"/>
                  </a:cubicBezTo>
                  <a:cubicBezTo>
                    <a:pt x="313545" y="382072"/>
                    <a:pt x="266442" y="385862"/>
                    <a:pt x="218977" y="403549"/>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55" name="Freeform 1095">
              <a:extLst>
                <a:ext uri="{FF2B5EF4-FFF2-40B4-BE49-F238E27FC236}">
                  <a16:creationId xmlns:a16="http://schemas.microsoft.com/office/drawing/2014/main" id="{AA8C3690-8EC0-2051-8668-5CC9E2CDE9C3}"/>
                </a:ext>
              </a:extLst>
            </p:cNvPr>
            <p:cNvSpPr/>
            <p:nvPr/>
          </p:nvSpPr>
          <p:spPr>
            <a:xfrm>
              <a:off x="5676144" y="3930264"/>
              <a:ext cx="570408" cy="774725"/>
            </a:xfrm>
            <a:custGeom>
              <a:avLst/>
              <a:gdLst>
                <a:gd name="connsiteX0" fmla="*/ 27866 w 570408"/>
                <a:gd name="connsiteY0" fmla="*/ 651782 h 774725"/>
                <a:gd name="connsiteX1" fmla="*/ 66487 w 570408"/>
                <a:gd name="connsiteY1" fmla="*/ 657738 h 774725"/>
                <a:gd name="connsiteX2" fmla="*/ 149686 w 570408"/>
                <a:gd name="connsiteY2" fmla="*/ 645827 h 774725"/>
                <a:gd name="connsiteX3" fmla="*/ 218807 w 570408"/>
                <a:gd name="connsiteY3" fmla="*/ 591504 h 774725"/>
                <a:gd name="connsiteX4" fmla="*/ 240283 w 570408"/>
                <a:gd name="connsiteY4" fmla="*/ 533572 h 774725"/>
                <a:gd name="connsiteX5" fmla="*/ 255984 w 570408"/>
                <a:gd name="connsiteY5" fmla="*/ 519134 h 774725"/>
                <a:gd name="connsiteX6" fmla="*/ 271505 w 570408"/>
                <a:gd name="connsiteY6" fmla="*/ 532669 h 774725"/>
                <a:gd name="connsiteX7" fmla="*/ 279988 w 570408"/>
                <a:gd name="connsiteY7" fmla="*/ 559379 h 774725"/>
                <a:gd name="connsiteX8" fmla="*/ 285943 w 570408"/>
                <a:gd name="connsiteY8" fmla="*/ 635178 h 774725"/>
                <a:gd name="connsiteX9" fmla="*/ 290094 w 570408"/>
                <a:gd name="connsiteY9" fmla="*/ 733537 h 774725"/>
                <a:gd name="connsiteX10" fmla="*/ 318970 w 570408"/>
                <a:gd name="connsiteY10" fmla="*/ 772158 h 774725"/>
                <a:gd name="connsiteX11" fmla="*/ 361381 w 570408"/>
                <a:gd name="connsiteY11" fmla="*/ 770353 h 774725"/>
                <a:gd name="connsiteX12" fmla="*/ 383579 w 570408"/>
                <a:gd name="connsiteY12" fmla="*/ 739131 h 774725"/>
                <a:gd name="connsiteX13" fmla="*/ 375458 w 570408"/>
                <a:gd name="connsiteY13" fmla="*/ 452358 h 774725"/>
                <a:gd name="connsiteX14" fmla="*/ 374556 w 570408"/>
                <a:gd name="connsiteY14" fmla="*/ 379267 h 774725"/>
                <a:gd name="connsiteX15" fmla="*/ 391520 w 570408"/>
                <a:gd name="connsiteY15" fmla="*/ 344977 h 774725"/>
                <a:gd name="connsiteX16" fmla="*/ 444579 w 570408"/>
                <a:gd name="connsiteY16" fmla="*/ 294625 h 774725"/>
                <a:gd name="connsiteX17" fmla="*/ 514242 w 570408"/>
                <a:gd name="connsiteY17" fmla="*/ 228932 h 774725"/>
                <a:gd name="connsiteX18" fmla="*/ 565858 w 570408"/>
                <a:gd name="connsiteY18" fmla="*/ 159089 h 774725"/>
                <a:gd name="connsiteX19" fmla="*/ 552142 w 570408"/>
                <a:gd name="connsiteY19" fmla="*/ 106751 h 774725"/>
                <a:gd name="connsiteX20" fmla="*/ 505399 w 570408"/>
                <a:gd name="connsiteY20" fmla="*/ 112346 h 774725"/>
                <a:gd name="connsiteX21" fmla="*/ 458837 w 570408"/>
                <a:gd name="connsiteY21" fmla="*/ 156923 h 774725"/>
                <a:gd name="connsiteX22" fmla="*/ 414982 w 570408"/>
                <a:gd name="connsiteY22" fmla="*/ 196266 h 774725"/>
                <a:gd name="connsiteX23" fmla="*/ 388452 w 570408"/>
                <a:gd name="connsiteY23" fmla="*/ 202402 h 774725"/>
                <a:gd name="connsiteX24" fmla="*/ 456491 w 570408"/>
                <a:gd name="connsiteY24" fmla="*/ 61994 h 774725"/>
                <a:gd name="connsiteX25" fmla="*/ 435556 w 570408"/>
                <a:gd name="connsiteY25" fmla="*/ 8754 h 774725"/>
                <a:gd name="connsiteX26" fmla="*/ 380511 w 570408"/>
                <a:gd name="connsiteY26" fmla="*/ 19402 h 774725"/>
                <a:gd name="connsiteX27" fmla="*/ 351094 w 570408"/>
                <a:gd name="connsiteY27" fmla="*/ 26802 h 774725"/>
                <a:gd name="connsiteX28" fmla="*/ 274032 w 570408"/>
                <a:gd name="connsiteY28" fmla="*/ 19222 h 774725"/>
                <a:gd name="connsiteX29" fmla="*/ 200760 w 570408"/>
                <a:gd name="connsiteY29" fmla="*/ 84373 h 774725"/>
                <a:gd name="connsiteX30" fmla="*/ 249307 w 570408"/>
                <a:gd name="connsiteY30" fmla="*/ 208178 h 774725"/>
                <a:gd name="connsiteX31" fmla="*/ 212851 w 570408"/>
                <a:gd name="connsiteY31" fmla="*/ 275314 h 774725"/>
                <a:gd name="connsiteX32" fmla="*/ 128209 w 570408"/>
                <a:gd name="connsiteY32" fmla="*/ 515886 h 774725"/>
                <a:gd name="connsiteX33" fmla="*/ 92295 w 570408"/>
                <a:gd name="connsiteY33" fmla="*/ 559379 h 774725"/>
                <a:gd name="connsiteX34" fmla="*/ 33099 w 570408"/>
                <a:gd name="connsiteY34" fmla="*/ 576885 h 774725"/>
                <a:gd name="connsiteX35" fmla="*/ 73 w 570408"/>
                <a:gd name="connsiteY35" fmla="*/ 612980 h 774725"/>
                <a:gd name="connsiteX36" fmla="*/ 27866 w 570408"/>
                <a:gd name="connsiteY36" fmla="*/ 651782 h 774725"/>
                <a:gd name="connsiteX37" fmla="*/ 392423 w 570408"/>
                <a:gd name="connsiteY37" fmla="*/ 26982 h 774725"/>
                <a:gd name="connsiteX38" fmla="*/ 427976 w 570408"/>
                <a:gd name="connsiteY38" fmla="*/ 21749 h 774725"/>
                <a:gd name="connsiteX39" fmla="*/ 439887 w 570408"/>
                <a:gd name="connsiteY39" fmla="*/ 57482 h 774725"/>
                <a:gd name="connsiteX40" fmla="*/ 408124 w 570408"/>
                <a:gd name="connsiteY40" fmla="*/ 115956 h 774725"/>
                <a:gd name="connsiteX41" fmla="*/ 389355 w 570408"/>
                <a:gd name="connsiteY41" fmla="*/ 58385 h 774725"/>
                <a:gd name="connsiteX42" fmla="*/ 392423 w 570408"/>
                <a:gd name="connsiteY42" fmla="*/ 26982 h 774725"/>
                <a:gd name="connsiteX43" fmla="*/ 224582 w 570408"/>
                <a:gd name="connsiteY43" fmla="*/ 160713 h 774725"/>
                <a:gd name="connsiteX44" fmla="*/ 237215 w 570408"/>
                <a:gd name="connsiteY44" fmla="*/ 57302 h 774725"/>
                <a:gd name="connsiteX45" fmla="*/ 355967 w 570408"/>
                <a:gd name="connsiteY45" fmla="*/ 45029 h 774725"/>
                <a:gd name="connsiteX46" fmla="*/ 394769 w 570408"/>
                <a:gd name="connsiteY46" fmla="*/ 111625 h 774725"/>
                <a:gd name="connsiteX47" fmla="*/ 305976 w 570408"/>
                <a:gd name="connsiteY47" fmla="*/ 208358 h 774725"/>
                <a:gd name="connsiteX48" fmla="*/ 224582 w 570408"/>
                <a:gd name="connsiteY48" fmla="*/ 160713 h 774725"/>
                <a:gd name="connsiteX49" fmla="*/ 32378 w 570408"/>
                <a:gd name="connsiteY49" fmla="*/ 593489 h 774725"/>
                <a:gd name="connsiteX50" fmla="*/ 67209 w 570408"/>
                <a:gd name="connsiteY50" fmla="*/ 582661 h 774725"/>
                <a:gd name="connsiteX51" fmla="*/ 96446 w 570408"/>
                <a:gd name="connsiteY51" fmla="*/ 572735 h 774725"/>
                <a:gd name="connsiteX52" fmla="*/ 146437 w 570408"/>
                <a:gd name="connsiteY52" fmla="*/ 505960 h 774725"/>
                <a:gd name="connsiteX53" fmla="*/ 180546 w 570408"/>
                <a:gd name="connsiteY53" fmla="*/ 387388 h 774725"/>
                <a:gd name="connsiteX54" fmla="*/ 231079 w 570408"/>
                <a:gd name="connsiteY54" fmla="*/ 271344 h 774725"/>
                <a:gd name="connsiteX55" fmla="*/ 238118 w 570408"/>
                <a:gd name="connsiteY55" fmla="*/ 256003 h 774725"/>
                <a:gd name="connsiteX56" fmla="*/ 260677 w 570408"/>
                <a:gd name="connsiteY56" fmla="*/ 213592 h 774725"/>
                <a:gd name="connsiteX57" fmla="*/ 337198 w 570408"/>
                <a:gd name="connsiteY57" fmla="*/ 224059 h 774725"/>
                <a:gd name="connsiteX58" fmla="*/ 370585 w 570408"/>
                <a:gd name="connsiteY58" fmla="*/ 221713 h 774725"/>
                <a:gd name="connsiteX59" fmla="*/ 427615 w 570408"/>
                <a:gd name="connsiteY59" fmla="*/ 206914 h 774725"/>
                <a:gd name="connsiteX60" fmla="*/ 499263 w 570408"/>
                <a:gd name="connsiteY60" fmla="*/ 139778 h 774725"/>
                <a:gd name="connsiteX61" fmla="*/ 516047 w 570408"/>
                <a:gd name="connsiteY61" fmla="*/ 124799 h 774725"/>
                <a:gd name="connsiteX62" fmla="*/ 544382 w 570408"/>
                <a:gd name="connsiteY62" fmla="*/ 121551 h 774725"/>
                <a:gd name="connsiteX63" fmla="*/ 551240 w 570408"/>
                <a:gd name="connsiteY63" fmla="*/ 152050 h 774725"/>
                <a:gd name="connsiteX64" fmla="*/ 522003 w 570408"/>
                <a:gd name="connsiteY64" fmla="*/ 196447 h 774725"/>
                <a:gd name="connsiteX65" fmla="*/ 398559 w 570408"/>
                <a:gd name="connsiteY65" fmla="*/ 315018 h 774725"/>
                <a:gd name="connsiteX66" fmla="*/ 357772 w 570408"/>
                <a:gd name="connsiteY66" fmla="*/ 400382 h 774725"/>
                <a:gd name="connsiteX67" fmla="*/ 366254 w 570408"/>
                <a:gd name="connsiteY67" fmla="*/ 602513 h 774725"/>
                <a:gd name="connsiteX68" fmla="*/ 366254 w 570408"/>
                <a:gd name="connsiteY68" fmla="*/ 731912 h 774725"/>
                <a:gd name="connsiteX69" fmla="*/ 342792 w 570408"/>
                <a:gd name="connsiteY69" fmla="*/ 758984 h 774725"/>
                <a:gd name="connsiteX70" fmla="*/ 302005 w 570408"/>
                <a:gd name="connsiteY70" fmla="*/ 717655 h 774725"/>
                <a:gd name="connsiteX71" fmla="*/ 293704 w 570408"/>
                <a:gd name="connsiteY71" fmla="*/ 566057 h 774725"/>
                <a:gd name="connsiteX72" fmla="*/ 279446 w 570408"/>
                <a:gd name="connsiteY72" fmla="*/ 517690 h 774725"/>
                <a:gd name="connsiteX73" fmla="*/ 255443 w 570408"/>
                <a:gd name="connsiteY73" fmla="*/ 501267 h 774725"/>
                <a:gd name="connsiteX74" fmla="*/ 229455 w 570408"/>
                <a:gd name="connsiteY74" fmla="*/ 519134 h 774725"/>
                <a:gd name="connsiteX75" fmla="*/ 205632 w 570408"/>
                <a:gd name="connsiteY75" fmla="*/ 585007 h 774725"/>
                <a:gd name="connsiteX76" fmla="*/ 154017 w 570408"/>
                <a:gd name="connsiteY76" fmla="*/ 627057 h 774725"/>
                <a:gd name="connsiteX77" fmla="*/ 74248 w 570408"/>
                <a:gd name="connsiteY77" fmla="*/ 642939 h 774725"/>
                <a:gd name="connsiteX78" fmla="*/ 32739 w 570408"/>
                <a:gd name="connsiteY78" fmla="*/ 638066 h 774725"/>
                <a:gd name="connsiteX79" fmla="*/ 16135 w 570408"/>
                <a:gd name="connsiteY79" fmla="*/ 617492 h 774725"/>
                <a:gd name="connsiteX80" fmla="*/ 32378 w 570408"/>
                <a:gd name="connsiteY80" fmla="*/ 593489 h 7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0408" h="774725">
                  <a:moveTo>
                    <a:pt x="27866" y="651782"/>
                  </a:moveTo>
                  <a:cubicBezTo>
                    <a:pt x="40499" y="656655"/>
                    <a:pt x="52952" y="657918"/>
                    <a:pt x="66487" y="657738"/>
                  </a:cubicBezTo>
                  <a:cubicBezTo>
                    <a:pt x="94821" y="657196"/>
                    <a:pt x="122073" y="650338"/>
                    <a:pt x="149686" y="645827"/>
                  </a:cubicBezTo>
                  <a:cubicBezTo>
                    <a:pt x="184336" y="640232"/>
                    <a:pt x="205272" y="622365"/>
                    <a:pt x="218807" y="591504"/>
                  </a:cubicBezTo>
                  <a:cubicBezTo>
                    <a:pt x="227109" y="572554"/>
                    <a:pt x="232884" y="552702"/>
                    <a:pt x="240283" y="533572"/>
                  </a:cubicBezTo>
                  <a:cubicBezTo>
                    <a:pt x="243171" y="526172"/>
                    <a:pt x="247502" y="519856"/>
                    <a:pt x="255984" y="519134"/>
                  </a:cubicBezTo>
                  <a:cubicBezTo>
                    <a:pt x="265369" y="518412"/>
                    <a:pt x="268437" y="525631"/>
                    <a:pt x="271505" y="532669"/>
                  </a:cubicBezTo>
                  <a:cubicBezTo>
                    <a:pt x="275295" y="541332"/>
                    <a:pt x="278905" y="549814"/>
                    <a:pt x="279988" y="559379"/>
                  </a:cubicBezTo>
                  <a:cubicBezTo>
                    <a:pt x="282875" y="584466"/>
                    <a:pt x="285582" y="609732"/>
                    <a:pt x="285943" y="635178"/>
                  </a:cubicBezTo>
                  <a:cubicBezTo>
                    <a:pt x="286485" y="668025"/>
                    <a:pt x="287928" y="700690"/>
                    <a:pt x="290094" y="733537"/>
                  </a:cubicBezTo>
                  <a:cubicBezTo>
                    <a:pt x="291718" y="757720"/>
                    <a:pt x="296772" y="765842"/>
                    <a:pt x="318970" y="772158"/>
                  </a:cubicBezTo>
                  <a:cubicBezTo>
                    <a:pt x="333949" y="776309"/>
                    <a:pt x="346221" y="775226"/>
                    <a:pt x="361381" y="770353"/>
                  </a:cubicBezTo>
                  <a:cubicBezTo>
                    <a:pt x="379609" y="764398"/>
                    <a:pt x="385023" y="758081"/>
                    <a:pt x="383579" y="739131"/>
                  </a:cubicBezTo>
                  <a:cubicBezTo>
                    <a:pt x="382136" y="722347"/>
                    <a:pt x="374917" y="531226"/>
                    <a:pt x="375458" y="452358"/>
                  </a:cubicBezTo>
                  <a:cubicBezTo>
                    <a:pt x="375639" y="427995"/>
                    <a:pt x="371848" y="403811"/>
                    <a:pt x="374556" y="379267"/>
                  </a:cubicBezTo>
                  <a:cubicBezTo>
                    <a:pt x="376180" y="365551"/>
                    <a:pt x="380150" y="353098"/>
                    <a:pt x="391520" y="344977"/>
                  </a:cubicBezTo>
                  <a:cubicBezTo>
                    <a:pt x="411553" y="330539"/>
                    <a:pt x="426532" y="311048"/>
                    <a:pt x="444579" y="294625"/>
                  </a:cubicBezTo>
                  <a:cubicBezTo>
                    <a:pt x="468041" y="272968"/>
                    <a:pt x="491863" y="251672"/>
                    <a:pt x="514242" y="228932"/>
                  </a:cubicBezTo>
                  <a:cubicBezTo>
                    <a:pt x="534816" y="208178"/>
                    <a:pt x="552683" y="185077"/>
                    <a:pt x="565858" y="159089"/>
                  </a:cubicBezTo>
                  <a:cubicBezTo>
                    <a:pt x="575423" y="140139"/>
                    <a:pt x="569467" y="119926"/>
                    <a:pt x="552142" y="106751"/>
                  </a:cubicBezTo>
                  <a:cubicBezTo>
                    <a:pt x="535358" y="93938"/>
                    <a:pt x="523086" y="94299"/>
                    <a:pt x="505399" y="112346"/>
                  </a:cubicBezTo>
                  <a:cubicBezTo>
                    <a:pt x="490239" y="127686"/>
                    <a:pt x="472734" y="140320"/>
                    <a:pt x="458837" y="156923"/>
                  </a:cubicBezTo>
                  <a:cubicBezTo>
                    <a:pt x="446204" y="171903"/>
                    <a:pt x="431225" y="184897"/>
                    <a:pt x="414982" y="196266"/>
                  </a:cubicBezTo>
                  <a:cubicBezTo>
                    <a:pt x="407222" y="201681"/>
                    <a:pt x="399822" y="207636"/>
                    <a:pt x="388452" y="202402"/>
                  </a:cubicBezTo>
                  <a:cubicBezTo>
                    <a:pt x="409387" y="153494"/>
                    <a:pt x="431225" y="106932"/>
                    <a:pt x="456491" y="61994"/>
                  </a:cubicBezTo>
                  <a:cubicBezTo>
                    <a:pt x="468041" y="41601"/>
                    <a:pt x="459017" y="21929"/>
                    <a:pt x="435556" y="8754"/>
                  </a:cubicBezTo>
                  <a:cubicBezTo>
                    <a:pt x="410109" y="-5503"/>
                    <a:pt x="395852" y="-2615"/>
                    <a:pt x="380511" y="19402"/>
                  </a:cubicBezTo>
                  <a:cubicBezTo>
                    <a:pt x="367878" y="37630"/>
                    <a:pt x="369864" y="39796"/>
                    <a:pt x="351094" y="26802"/>
                  </a:cubicBezTo>
                  <a:cubicBezTo>
                    <a:pt x="328174" y="10920"/>
                    <a:pt x="298035" y="14710"/>
                    <a:pt x="274032" y="19222"/>
                  </a:cubicBezTo>
                  <a:cubicBezTo>
                    <a:pt x="234328" y="26802"/>
                    <a:pt x="213393" y="47556"/>
                    <a:pt x="200760" y="84373"/>
                  </a:cubicBezTo>
                  <a:cubicBezTo>
                    <a:pt x="178381" y="156743"/>
                    <a:pt x="231260" y="190311"/>
                    <a:pt x="249307" y="208178"/>
                  </a:cubicBezTo>
                  <a:cubicBezTo>
                    <a:pt x="232704" y="228752"/>
                    <a:pt x="223138" y="252213"/>
                    <a:pt x="212851" y="275314"/>
                  </a:cubicBezTo>
                  <a:cubicBezTo>
                    <a:pt x="178381" y="353279"/>
                    <a:pt x="140481" y="430161"/>
                    <a:pt x="128209" y="515886"/>
                  </a:cubicBezTo>
                  <a:cubicBezTo>
                    <a:pt x="125141" y="537362"/>
                    <a:pt x="111966" y="551078"/>
                    <a:pt x="92295" y="559379"/>
                  </a:cubicBezTo>
                  <a:cubicBezTo>
                    <a:pt x="73165" y="567321"/>
                    <a:pt x="53493" y="573096"/>
                    <a:pt x="33099" y="576885"/>
                  </a:cubicBezTo>
                  <a:cubicBezTo>
                    <a:pt x="12345" y="580675"/>
                    <a:pt x="795" y="594211"/>
                    <a:pt x="73" y="612980"/>
                  </a:cubicBezTo>
                  <a:cubicBezTo>
                    <a:pt x="-830" y="633915"/>
                    <a:pt x="6570" y="643661"/>
                    <a:pt x="27866" y="651782"/>
                  </a:cubicBezTo>
                  <a:close/>
                  <a:moveTo>
                    <a:pt x="392423" y="26982"/>
                  </a:moveTo>
                  <a:cubicBezTo>
                    <a:pt x="402710" y="16154"/>
                    <a:pt x="415704" y="14169"/>
                    <a:pt x="427976" y="21749"/>
                  </a:cubicBezTo>
                  <a:cubicBezTo>
                    <a:pt x="442233" y="30411"/>
                    <a:pt x="447287" y="42864"/>
                    <a:pt x="439887" y="57482"/>
                  </a:cubicBezTo>
                  <a:cubicBezTo>
                    <a:pt x="431946" y="73003"/>
                    <a:pt x="422742" y="101698"/>
                    <a:pt x="408124" y="115956"/>
                  </a:cubicBezTo>
                  <a:cubicBezTo>
                    <a:pt x="410831" y="97367"/>
                    <a:pt x="399100" y="69754"/>
                    <a:pt x="389355" y="58385"/>
                  </a:cubicBezTo>
                  <a:cubicBezTo>
                    <a:pt x="378887" y="45932"/>
                    <a:pt x="379248" y="40878"/>
                    <a:pt x="392423" y="26982"/>
                  </a:cubicBezTo>
                  <a:close/>
                  <a:moveTo>
                    <a:pt x="224582" y="160713"/>
                  </a:moveTo>
                  <a:cubicBezTo>
                    <a:pt x="205452" y="128228"/>
                    <a:pt x="210144" y="81666"/>
                    <a:pt x="237215" y="57302"/>
                  </a:cubicBezTo>
                  <a:cubicBezTo>
                    <a:pt x="272769" y="25358"/>
                    <a:pt x="323662" y="21568"/>
                    <a:pt x="355967" y="45029"/>
                  </a:cubicBezTo>
                  <a:cubicBezTo>
                    <a:pt x="384662" y="65784"/>
                    <a:pt x="394769" y="92855"/>
                    <a:pt x="394769" y="111625"/>
                  </a:cubicBezTo>
                  <a:cubicBezTo>
                    <a:pt x="395671" y="185257"/>
                    <a:pt x="357050" y="211607"/>
                    <a:pt x="305976" y="208358"/>
                  </a:cubicBezTo>
                  <a:cubicBezTo>
                    <a:pt x="271686" y="206193"/>
                    <a:pt x="242990" y="191755"/>
                    <a:pt x="224582" y="160713"/>
                  </a:cubicBezTo>
                  <a:close/>
                  <a:moveTo>
                    <a:pt x="32378" y="593489"/>
                  </a:moveTo>
                  <a:cubicBezTo>
                    <a:pt x="43928" y="589518"/>
                    <a:pt x="55659" y="586270"/>
                    <a:pt x="67209" y="582661"/>
                  </a:cubicBezTo>
                  <a:cubicBezTo>
                    <a:pt x="76955" y="579592"/>
                    <a:pt x="86881" y="576524"/>
                    <a:pt x="96446" y="572735"/>
                  </a:cubicBezTo>
                  <a:cubicBezTo>
                    <a:pt x="126224" y="560462"/>
                    <a:pt x="144091" y="541332"/>
                    <a:pt x="146437" y="505960"/>
                  </a:cubicBezTo>
                  <a:cubicBezTo>
                    <a:pt x="149144" y="464631"/>
                    <a:pt x="164845" y="425649"/>
                    <a:pt x="180546" y="387388"/>
                  </a:cubicBezTo>
                  <a:cubicBezTo>
                    <a:pt x="196609" y="348406"/>
                    <a:pt x="214115" y="309965"/>
                    <a:pt x="231079" y="271344"/>
                  </a:cubicBezTo>
                  <a:cubicBezTo>
                    <a:pt x="233425" y="266110"/>
                    <a:pt x="235230" y="260876"/>
                    <a:pt x="238118" y="256003"/>
                  </a:cubicBezTo>
                  <a:cubicBezTo>
                    <a:pt x="245156" y="244092"/>
                    <a:pt x="251112" y="223338"/>
                    <a:pt x="260677" y="213592"/>
                  </a:cubicBezTo>
                  <a:cubicBezTo>
                    <a:pt x="270964" y="221533"/>
                    <a:pt x="324204" y="226045"/>
                    <a:pt x="337198" y="224059"/>
                  </a:cubicBezTo>
                  <a:cubicBezTo>
                    <a:pt x="348387" y="222435"/>
                    <a:pt x="359577" y="218465"/>
                    <a:pt x="370585" y="221713"/>
                  </a:cubicBezTo>
                  <a:cubicBezTo>
                    <a:pt x="392603" y="228210"/>
                    <a:pt x="411012" y="221172"/>
                    <a:pt x="427615" y="206914"/>
                  </a:cubicBezTo>
                  <a:cubicBezTo>
                    <a:pt x="452521" y="185619"/>
                    <a:pt x="476523" y="163240"/>
                    <a:pt x="499263" y="139778"/>
                  </a:cubicBezTo>
                  <a:cubicBezTo>
                    <a:pt x="504497" y="134364"/>
                    <a:pt x="510092" y="129311"/>
                    <a:pt x="516047" y="124799"/>
                  </a:cubicBezTo>
                  <a:cubicBezTo>
                    <a:pt x="524710" y="118302"/>
                    <a:pt x="534636" y="114332"/>
                    <a:pt x="544382" y="121551"/>
                  </a:cubicBezTo>
                  <a:cubicBezTo>
                    <a:pt x="555029" y="129311"/>
                    <a:pt x="556112" y="141041"/>
                    <a:pt x="551240" y="152050"/>
                  </a:cubicBezTo>
                  <a:cubicBezTo>
                    <a:pt x="544021" y="168293"/>
                    <a:pt x="533914" y="183092"/>
                    <a:pt x="522003" y="196447"/>
                  </a:cubicBezTo>
                  <a:cubicBezTo>
                    <a:pt x="484284" y="239580"/>
                    <a:pt x="442233" y="278563"/>
                    <a:pt x="398559" y="315018"/>
                  </a:cubicBezTo>
                  <a:cubicBezTo>
                    <a:pt x="370405" y="338480"/>
                    <a:pt x="355065" y="362483"/>
                    <a:pt x="357772" y="400382"/>
                  </a:cubicBezTo>
                  <a:cubicBezTo>
                    <a:pt x="362645" y="467699"/>
                    <a:pt x="365352" y="535196"/>
                    <a:pt x="366254" y="602513"/>
                  </a:cubicBezTo>
                  <a:cubicBezTo>
                    <a:pt x="366796" y="645646"/>
                    <a:pt x="366073" y="688779"/>
                    <a:pt x="366254" y="731912"/>
                  </a:cubicBezTo>
                  <a:cubicBezTo>
                    <a:pt x="366434" y="752847"/>
                    <a:pt x="359215" y="759886"/>
                    <a:pt x="342792" y="758984"/>
                  </a:cubicBezTo>
                  <a:cubicBezTo>
                    <a:pt x="312292" y="757540"/>
                    <a:pt x="304171" y="749057"/>
                    <a:pt x="302005" y="717655"/>
                  </a:cubicBezTo>
                  <a:cubicBezTo>
                    <a:pt x="298576" y="667122"/>
                    <a:pt x="299479" y="616409"/>
                    <a:pt x="293704" y="566057"/>
                  </a:cubicBezTo>
                  <a:cubicBezTo>
                    <a:pt x="291718" y="548912"/>
                    <a:pt x="286304" y="533211"/>
                    <a:pt x="279446" y="517690"/>
                  </a:cubicBezTo>
                  <a:cubicBezTo>
                    <a:pt x="274934" y="507403"/>
                    <a:pt x="266633" y="501267"/>
                    <a:pt x="255443" y="501267"/>
                  </a:cubicBezTo>
                  <a:cubicBezTo>
                    <a:pt x="243171" y="501267"/>
                    <a:pt x="234328" y="507223"/>
                    <a:pt x="229455" y="519134"/>
                  </a:cubicBezTo>
                  <a:cubicBezTo>
                    <a:pt x="220792" y="540791"/>
                    <a:pt x="215559" y="563711"/>
                    <a:pt x="205632" y="585007"/>
                  </a:cubicBezTo>
                  <a:cubicBezTo>
                    <a:pt x="194984" y="607927"/>
                    <a:pt x="180005" y="621824"/>
                    <a:pt x="154017" y="627057"/>
                  </a:cubicBezTo>
                  <a:cubicBezTo>
                    <a:pt x="127487" y="632471"/>
                    <a:pt x="101679" y="641134"/>
                    <a:pt x="74248" y="642939"/>
                  </a:cubicBezTo>
                  <a:cubicBezTo>
                    <a:pt x="59990" y="643841"/>
                    <a:pt x="46093" y="643480"/>
                    <a:pt x="32739" y="638066"/>
                  </a:cubicBezTo>
                  <a:cubicBezTo>
                    <a:pt x="23534" y="634276"/>
                    <a:pt x="15954" y="628140"/>
                    <a:pt x="16135" y="617492"/>
                  </a:cubicBezTo>
                  <a:cubicBezTo>
                    <a:pt x="16496" y="606844"/>
                    <a:pt x="21188" y="597460"/>
                    <a:pt x="32378" y="593489"/>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56" name="Freeform 1096">
              <a:extLst>
                <a:ext uri="{FF2B5EF4-FFF2-40B4-BE49-F238E27FC236}">
                  <a16:creationId xmlns:a16="http://schemas.microsoft.com/office/drawing/2014/main" id="{5161C980-186C-4347-CA38-4C9095B04539}"/>
                </a:ext>
              </a:extLst>
            </p:cNvPr>
            <p:cNvSpPr/>
            <p:nvPr/>
          </p:nvSpPr>
          <p:spPr>
            <a:xfrm>
              <a:off x="6367558" y="3958531"/>
              <a:ext cx="355928" cy="743556"/>
            </a:xfrm>
            <a:custGeom>
              <a:avLst/>
              <a:gdLst>
                <a:gd name="connsiteX0" fmla="*/ 172587 w 355928"/>
                <a:gd name="connsiteY0" fmla="*/ 711225 h 743556"/>
                <a:gd name="connsiteX1" fmla="*/ 188107 w 355928"/>
                <a:gd name="connsiteY1" fmla="*/ 622612 h 743556"/>
                <a:gd name="connsiteX2" fmla="*/ 198034 w 355928"/>
                <a:gd name="connsiteY2" fmla="*/ 513425 h 743556"/>
                <a:gd name="connsiteX3" fmla="*/ 217344 w 355928"/>
                <a:gd name="connsiteY3" fmla="*/ 483828 h 743556"/>
                <a:gd name="connsiteX4" fmla="*/ 238099 w 355928"/>
                <a:gd name="connsiteY4" fmla="*/ 489423 h 743556"/>
                <a:gd name="connsiteX5" fmla="*/ 254341 w 355928"/>
                <a:gd name="connsiteY5" fmla="*/ 545911 h 743556"/>
                <a:gd name="connsiteX6" fmla="*/ 271848 w 355928"/>
                <a:gd name="connsiteY6" fmla="*/ 705089 h 743556"/>
                <a:gd name="connsiteX7" fmla="*/ 325990 w 355928"/>
                <a:gd name="connsiteY7" fmla="*/ 741364 h 743556"/>
                <a:gd name="connsiteX8" fmla="*/ 351617 w 355928"/>
                <a:gd name="connsiteY8" fmla="*/ 708518 h 743556"/>
                <a:gd name="connsiteX9" fmla="*/ 353061 w 355928"/>
                <a:gd name="connsiteY9" fmla="*/ 607452 h 743556"/>
                <a:gd name="connsiteX10" fmla="*/ 332847 w 355928"/>
                <a:gd name="connsiteY10" fmla="*/ 439792 h 743556"/>
                <a:gd name="connsiteX11" fmla="*/ 293143 w 355928"/>
                <a:gd name="connsiteY11" fmla="*/ 252821 h 743556"/>
                <a:gd name="connsiteX12" fmla="*/ 291519 w 355928"/>
                <a:gd name="connsiteY12" fmla="*/ 201567 h 743556"/>
                <a:gd name="connsiteX13" fmla="*/ 294407 w 355928"/>
                <a:gd name="connsiteY13" fmla="*/ 162585 h 743556"/>
                <a:gd name="connsiteX14" fmla="*/ 277262 w 355928"/>
                <a:gd name="connsiteY14" fmla="*/ 62963 h 743556"/>
                <a:gd name="connsiteX15" fmla="*/ 216622 w 355928"/>
                <a:gd name="connsiteY15" fmla="*/ 1241 h 743556"/>
                <a:gd name="connsiteX16" fmla="*/ 178001 w 355928"/>
                <a:gd name="connsiteY16" fmla="*/ 39321 h 743556"/>
                <a:gd name="connsiteX17" fmla="*/ 161578 w 355928"/>
                <a:gd name="connsiteY17" fmla="*/ 66212 h 743556"/>
                <a:gd name="connsiteX18" fmla="*/ 94803 w 355928"/>
                <a:gd name="connsiteY18" fmla="*/ 116383 h 743556"/>
                <a:gd name="connsiteX19" fmla="*/ 89208 w 355928"/>
                <a:gd name="connsiteY19" fmla="*/ 122880 h 743556"/>
                <a:gd name="connsiteX20" fmla="*/ 74048 w 355928"/>
                <a:gd name="connsiteY20" fmla="*/ 30117 h 743556"/>
                <a:gd name="connsiteX21" fmla="*/ 41021 w 355928"/>
                <a:gd name="connsiteY21" fmla="*/ 7919 h 743556"/>
                <a:gd name="connsiteX22" fmla="*/ 5468 w 355928"/>
                <a:gd name="connsiteY22" fmla="*/ 32283 h 743556"/>
                <a:gd name="connsiteX23" fmla="*/ 235 w 355928"/>
                <a:gd name="connsiteY23" fmla="*/ 59715 h 743556"/>
                <a:gd name="connsiteX24" fmla="*/ 15575 w 355928"/>
                <a:gd name="connsiteY24" fmla="*/ 153380 h 743556"/>
                <a:gd name="connsiteX25" fmla="*/ 56181 w 355928"/>
                <a:gd name="connsiteY25" fmla="*/ 264191 h 743556"/>
                <a:gd name="connsiteX26" fmla="*/ 101841 w 355928"/>
                <a:gd name="connsiteY26" fmla="*/ 550964 h 743556"/>
                <a:gd name="connsiteX27" fmla="*/ 87945 w 355928"/>
                <a:gd name="connsiteY27" fmla="*/ 707976 h 743556"/>
                <a:gd name="connsiteX28" fmla="*/ 119527 w 355928"/>
                <a:gd name="connsiteY28" fmla="*/ 743529 h 743556"/>
                <a:gd name="connsiteX29" fmla="*/ 172587 w 355928"/>
                <a:gd name="connsiteY29" fmla="*/ 711225 h 743556"/>
                <a:gd name="connsiteX30" fmla="*/ 192078 w 355928"/>
                <a:gd name="connsiteY30" fmla="*/ 24522 h 743556"/>
                <a:gd name="connsiteX31" fmla="*/ 227631 w 355928"/>
                <a:gd name="connsiteY31" fmla="*/ 21093 h 743556"/>
                <a:gd name="connsiteX32" fmla="*/ 265170 w 355928"/>
                <a:gd name="connsiteY32" fmla="*/ 71445 h 743556"/>
                <a:gd name="connsiteX33" fmla="*/ 271125 w 355928"/>
                <a:gd name="connsiteY33" fmla="*/ 101945 h 743556"/>
                <a:gd name="connsiteX34" fmla="*/ 201824 w 355928"/>
                <a:gd name="connsiteY34" fmla="*/ 62422 h 743556"/>
                <a:gd name="connsiteX35" fmla="*/ 192078 w 355928"/>
                <a:gd name="connsiteY35" fmla="*/ 24522 h 743556"/>
                <a:gd name="connsiteX36" fmla="*/ 97690 w 355928"/>
                <a:gd name="connsiteY36" fmla="*/ 172691 h 743556"/>
                <a:gd name="connsiteX37" fmla="*/ 192439 w 355928"/>
                <a:gd name="connsiteY37" fmla="*/ 76860 h 743556"/>
                <a:gd name="connsiteX38" fmla="*/ 279608 w 355928"/>
                <a:gd name="connsiteY38" fmla="*/ 173232 h 743556"/>
                <a:gd name="connsiteX39" fmla="*/ 183776 w 355928"/>
                <a:gd name="connsiteY39" fmla="*/ 264191 h 743556"/>
                <a:gd name="connsiteX40" fmla="*/ 97690 w 355928"/>
                <a:gd name="connsiteY40" fmla="*/ 172691 h 743556"/>
                <a:gd name="connsiteX41" fmla="*/ 132341 w 355928"/>
                <a:gd name="connsiteY41" fmla="*/ 731438 h 743556"/>
                <a:gd name="connsiteX42" fmla="*/ 104729 w 355928"/>
                <a:gd name="connsiteY42" fmla="*/ 701118 h 743556"/>
                <a:gd name="connsiteX43" fmla="*/ 117181 w 355928"/>
                <a:gd name="connsiteY43" fmla="*/ 451523 h 743556"/>
                <a:gd name="connsiteX44" fmla="*/ 67190 w 355928"/>
                <a:gd name="connsiteY44" fmla="*/ 253002 h 743556"/>
                <a:gd name="connsiteX45" fmla="*/ 16838 w 355928"/>
                <a:gd name="connsiteY45" fmla="*/ 106818 h 743556"/>
                <a:gd name="connsiteX46" fmla="*/ 13589 w 355928"/>
                <a:gd name="connsiteY46" fmla="*/ 53759 h 743556"/>
                <a:gd name="connsiteX47" fmla="*/ 30915 w 355928"/>
                <a:gd name="connsiteY47" fmla="*/ 26146 h 743556"/>
                <a:gd name="connsiteX48" fmla="*/ 65205 w 355928"/>
                <a:gd name="connsiteY48" fmla="*/ 40765 h 743556"/>
                <a:gd name="connsiteX49" fmla="*/ 76755 w 355928"/>
                <a:gd name="connsiteY49" fmla="*/ 100321 h 743556"/>
                <a:gd name="connsiteX50" fmla="*/ 83794 w 355928"/>
                <a:gd name="connsiteY50" fmla="*/ 186588 h 743556"/>
                <a:gd name="connsiteX51" fmla="*/ 190454 w 355928"/>
                <a:gd name="connsiteY51" fmla="*/ 280253 h 743556"/>
                <a:gd name="connsiteX52" fmla="*/ 264989 w 355928"/>
                <a:gd name="connsiteY52" fmla="*/ 251919 h 743556"/>
                <a:gd name="connsiteX53" fmla="*/ 275998 w 355928"/>
                <a:gd name="connsiteY53" fmla="*/ 246866 h 743556"/>
                <a:gd name="connsiteX54" fmla="*/ 293324 w 355928"/>
                <a:gd name="connsiteY54" fmla="*/ 307505 h 743556"/>
                <a:gd name="connsiteX55" fmla="*/ 332306 w 355928"/>
                <a:gd name="connsiteY55" fmla="*/ 568831 h 743556"/>
                <a:gd name="connsiteX56" fmla="*/ 340066 w 355928"/>
                <a:gd name="connsiteY56" fmla="*/ 675311 h 743556"/>
                <a:gd name="connsiteX57" fmla="*/ 338984 w 355928"/>
                <a:gd name="connsiteY57" fmla="*/ 694982 h 743556"/>
                <a:gd name="connsiteX58" fmla="*/ 316785 w 355928"/>
                <a:gd name="connsiteY58" fmla="*/ 726204 h 743556"/>
                <a:gd name="connsiteX59" fmla="*/ 287368 w 355928"/>
                <a:gd name="connsiteY59" fmla="*/ 698411 h 743556"/>
                <a:gd name="connsiteX60" fmla="*/ 277081 w 355928"/>
                <a:gd name="connsiteY60" fmla="*/ 609076 h 743556"/>
                <a:gd name="connsiteX61" fmla="*/ 261380 w 355928"/>
                <a:gd name="connsiteY61" fmla="*/ 503499 h 743556"/>
                <a:gd name="connsiteX62" fmla="*/ 258312 w 355928"/>
                <a:gd name="connsiteY62" fmla="*/ 492671 h 743556"/>
                <a:gd name="connsiteX63" fmla="*/ 227812 w 355928"/>
                <a:gd name="connsiteY63" fmla="*/ 461088 h 743556"/>
                <a:gd name="connsiteX64" fmla="*/ 189551 w 355928"/>
                <a:gd name="connsiteY64" fmla="*/ 489423 h 743556"/>
                <a:gd name="connsiteX65" fmla="*/ 177640 w 355928"/>
                <a:gd name="connsiteY65" fmla="*/ 572441 h 743556"/>
                <a:gd name="connsiteX66" fmla="*/ 163924 w 355928"/>
                <a:gd name="connsiteY66" fmla="*/ 698050 h 743556"/>
                <a:gd name="connsiteX67" fmla="*/ 132341 w 355928"/>
                <a:gd name="connsiteY67" fmla="*/ 731438 h 74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5928" h="743556">
                  <a:moveTo>
                    <a:pt x="172587" y="711225"/>
                  </a:moveTo>
                  <a:cubicBezTo>
                    <a:pt x="179264" y="681988"/>
                    <a:pt x="185039" y="652571"/>
                    <a:pt x="188107" y="622612"/>
                  </a:cubicBezTo>
                  <a:cubicBezTo>
                    <a:pt x="191898" y="586337"/>
                    <a:pt x="189010" y="549340"/>
                    <a:pt x="198034" y="513425"/>
                  </a:cubicBezTo>
                  <a:cubicBezTo>
                    <a:pt x="201282" y="500792"/>
                    <a:pt x="206335" y="490686"/>
                    <a:pt x="217344" y="483828"/>
                  </a:cubicBezTo>
                  <a:cubicBezTo>
                    <a:pt x="226007" y="478594"/>
                    <a:pt x="232865" y="479316"/>
                    <a:pt x="238099" y="489423"/>
                  </a:cubicBezTo>
                  <a:cubicBezTo>
                    <a:pt x="247303" y="507289"/>
                    <a:pt x="251273" y="526600"/>
                    <a:pt x="254341" y="545911"/>
                  </a:cubicBezTo>
                  <a:cubicBezTo>
                    <a:pt x="262643" y="598609"/>
                    <a:pt x="267155" y="651849"/>
                    <a:pt x="271848" y="705089"/>
                  </a:cubicBezTo>
                  <a:cubicBezTo>
                    <a:pt x="274374" y="733603"/>
                    <a:pt x="282134" y="743710"/>
                    <a:pt x="325990" y="741364"/>
                  </a:cubicBezTo>
                  <a:cubicBezTo>
                    <a:pt x="337359" y="741724"/>
                    <a:pt x="348007" y="729453"/>
                    <a:pt x="351617" y="708518"/>
                  </a:cubicBezTo>
                  <a:cubicBezTo>
                    <a:pt x="357573" y="674949"/>
                    <a:pt x="356670" y="641021"/>
                    <a:pt x="353061" y="607452"/>
                  </a:cubicBezTo>
                  <a:cubicBezTo>
                    <a:pt x="346924" y="551505"/>
                    <a:pt x="340428" y="495559"/>
                    <a:pt x="332847" y="439792"/>
                  </a:cubicBezTo>
                  <a:cubicBezTo>
                    <a:pt x="324185" y="376446"/>
                    <a:pt x="313176" y="313641"/>
                    <a:pt x="293143" y="252821"/>
                  </a:cubicBezTo>
                  <a:cubicBezTo>
                    <a:pt x="287368" y="235316"/>
                    <a:pt x="283578" y="219434"/>
                    <a:pt x="291519" y="201567"/>
                  </a:cubicBezTo>
                  <a:cubicBezTo>
                    <a:pt x="296753" y="189475"/>
                    <a:pt x="296211" y="175398"/>
                    <a:pt x="294407" y="162585"/>
                  </a:cubicBezTo>
                  <a:cubicBezTo>
                    <a:pt x="289714" y="129197"/>
                    <a:pt x="286285" y="95268"/>
                    <a:pt x="277262" y="62963"/>
                  </a:cubicBezTo>
                  <a:cubicBezTo>
                    <a:pt x="268960" y="33004"/>
                    <a:pt x="247844" y="10987"/>
                    <a:pt x="216622" y="1241"/>
                  </a:cubicBezTo>
                  <a:cubicBezTo>
                    <a:pt x="200560" y="-3812"/>
                    <a:pt x="170962" y="6114"/>
                    <a:pt x="178001" y="39321"/>
                  </a:cubicBezTo>
                  <a:cubicBezTo>
                    <a:pt x="181972" y="57549"/>
                    <a:pt x="181611" y="62963"/>
                    <a:pt x="161578" y="66212"/>
                  </a:cubicBezTo>
                  <a:cubicBezTo>
                    <a:pt x="129995" y="71445"/>
                    <a:pt x="109060" y="88951"/>
                    <a:pt x="94803" y="116383"/>
                  </a:cubicBezTo>
                  <a:cubicBezTo>
                    <a:pt x="93900" y="118008"/>
                    <a:pt x="92456" y="119090"/>
                    <a:pt x="89208" y="122880"/>
                  </a:cubicBezTo>
                  <a:cubicBezTo>
                    <a:pt x="93539" y="106096"/>
                    <a:pt x="83433" y="46360"/>
                    <a:pt x="74048" y="30117"/>
                  </a:cubicBezTo>
                  <a:cubicBezTo>
                    <a:pt x="66649" y="17303"/>
                    <a:pt x="56903" y="6475"/>
                    <a:pt x="41021" y="7919"/>
                  </a:cubicBezTo>
                  <a:cubicBezTo>
                    <a:pt x="25320" y="9182"/>
                    <a:pt x="13048" y="17845"/>
                    <a:pt x="5468" y="32283"/>
                  </a:cubicBezTo>
                  <a:cubicBezTo>
                    <a:pt x="956" y="40946"/>
                    <a:pt x="595" y="50330"/>
                    <a:pt x="235" y="59715"/>
                  </a:cubicBezTo>
                  <a:cubicBezTo>
                    <a:pt x="-1209" y="92019"/>
                    <a:pt x="4024" y="123061"/>
                    <a:pt x="15575" y="153380"/>
                  </a:cubicBezTo>
                  <a:cubicBezTo>
                    <a:pt x="29651" y="190197"/>
                    <a:pt x="42826" y="227194"/>
                    <a:pt x="56181" y="264191"/>
                  </a:cubicBezTo>
                  <a:cubicBezTo>
                    <a:pt x="89388" y="356955"/>
                    <a:pt x="110684" y="451523"/>
                    <a:pt x="101841" y="550964"/>
                  </a:cubicBezTo>
                  <a:cubicBezTo>
                    <a:pt x="97149" y="603301"/>
                    <a:pt x="92817" y="655639"/>
                    <a:pt x="87945" y="707976"/>
                  </a:cubicBezTo>
                  <a:cubicBezTo>
                    <a:pt x="85960" y="730355"/>
                    <a:pt x="97690" y="744251"/>
                    <a:pt x="119527" y="743529"/>
                  </a:cubicBezTo>
                  <a:cubicBezTo>
                    <a:pt x="156344" y="743529"/>
                    <a:pt x="168616" y="728730"/>
                    <a:pt x="172587" y="711225"/>
                  </a:cubicBezTo>
                  <a:close/>
                  <a:moveTo>
                    <a:pt x="192078" y="24522"/>
                  </a:moveTo>
                  <a:cubicBezTo>
                    <a:pt x="197492" y="15499"/>
                    <a:pt x="216442" y="12791"/>
                    <a:pt x="227631" y="21093"/>
                  </a:cubicBezTo>
                  <a:cubicBezTo>
                    <a:pt x="244957" y="33907"/>
                    <a:pt x="260478" y="48886"/>
                    <a:pt x="265170" y="71445"/>
                  </a:cubicBezTo>
                  <a:cubicBezTo>
                    <a:pt x="266794" y="79567"/>
                    <a:pt x="268238" y="87688"/>
                    <a:pt x="271125" y="101945"/>
                  </a:cubicBezTo>
                  <a:cubicBezTo>
                    <a:pt x="249288" y="76679"/>
                    <a:pt x="231060" y="67836"/>
                    <a:pt x="201824" y="62422"/>
                  </a:cubicBezTo>
                  <a:cubicBezTo>
                    <a:pt x="194244" y="60978"/>
                    <a:pt x="188288" y="30839"/>
                    <a:pt x="192078" y="24522"/>
                  </a:cubicBezTo>
                  <a:close/>
                  <a:moveTo>
                    <a:pt x="97690" y="172691"/>
                  </a:moveTo>
                  <a:cubicBezTo>
                    <a:pt x="97149" y="112052"/>
                    <a:pt x="138477" y="78123"/>
                    <a:pt x="192439" y="76860"/>
                  </a:cubicBezTo>
                  <a:cubicBezTo>
                    <a:pt x="239903" y="75777"/>
                    <a:pt x="280330" y="124144"/>
                    <a:pt x="279608" y="173232"/>
                  </a:cubicBezTo>
                  <a:cubicBezTo>
                    <a:pt x="278886" y="230082"/>
                    <a:pt x="237558" y="265094"/>
                    <a:pt x="183776" y="264191"/>
                  </a:cubicBezTo>
                  <a:cubicBezTo>
                    <a:pt x="142267" y="263650"/>
                    <a:pt x="91374" y="223946"/>
                    <a:pt x="97690" y="172691"/>
                  </a:cubicBezTo>
                  <a:close/>
                  <a:moveTo>
                    <a:pt x="132341" y="731438"/>
                  </a:moveTo>
                  <a:cubicBezTo>
                    <a:pt x="110865" y="732521"/>
                    <a:pt x="101661" y="722234"/>
                    <a:pt x="104729" y="701118"/>
                  </a:cubicBezTo>
                  <a:cubicBezTo>
                    <a:pt x="109241" y="669535"/>
                    <a:pt x="122054" y="503499"/>
                    <a:pt x="117181" y="451523"/>
                  </a:cubicBezTo>
                  <a:cubicBezTo>
                    <a:pt x="110684" y="382582"/>
                    <a:pt x="91735" y="317250"/>
                    <a:pt x="67190" y="253002"/>
                  </a:cubicBezTo>
                  <a:cubicBezTo>
                    <a:pt x="48782" y="204815"/>
                    <a:pt x="30554" y="156629"/>
                    <a:pt x="16838" y="106818"/>
                  </a:cubicBezTo>
                  <a:cubicBezTo>
                    <a:pt x="11965" y="89312"/>
                    <a:pt x="11063" y="71626"/>
                    <a:pt x="13589" y="53759"/>
                  </a:cubicBezTo>
                  <a:cubicBezTo>
                    <a:pt x="15214" y="42209"/>
                    <a:pt x="20267" y="32102"/>
                    <a:pt x="30915" y="26146"/>
                  </a:cubicBezTo>
                  <a:cubicBezTo>
                    <a:pt x="42646" y="19469"/>
                    <a:pt x="61054" y="27951"/>
                    <a:pt x="65205" y="40765"/>
                  </a:cubicBezTo>
                  <a:cubicBezTo>
                    <a:pt x="70800" y="57368"/>
                    <a:pt x="75131" y="89132"/>
                    <a:pt x="76755" y="100321"/>
                  </a:cubicBezTo>
                  <a:cubicBezTo>
                    <a:pt x="80184" y="122520"/>
                    <a:pt x="83072" y="163848"/>
                    <a:pt x="83794" y="186588"/>
                  </a:cubicBezTo>
                  <a:cubicBezTo>
                    <a:pt x="86140" y="252280"/>
                    <a:pt x="146418" y="281156"/>
                    <a:pt x="190454" y="280253"/>
                  </a:cubicBezTo>
                  <a:cubicBezTo>
                    <a:pt x="218246" y="279712"/>
                    <a:pt x="244235" y="272132"/>
                    <a:pt x="264989" y="251919"/>
                  </a:cubicBezTo>
                  <a:cubicBezTo>
                    <a:pt x="267697" y="249393"/>
                    <a:pt x="270404" y="246686"/>
                    <a:pt x="275998" y="246866"/>
                  </a:cubicBezTo>
                  <a:cubicBezTo>
                    <a:pt x="285744" y="265455"/>
                    <a:pt x="289173" y="286931"/>
                    <a:pt x="293324" y="307505"/>
                  </a:cubicBezTo>
                  <a:cubicBezTo>
                    <a:pt x="310830" y="393952"/>
                    <a:pt x="324004" y="481121"/>
                    <a:pt x="332306" y="568831"/>
                  </a:cubicBezTo>
                  <a:cubicBezTo>
                    <a:pt x="335735" y="604384"/>
                    <a:pt x="342232" y="639577"/>
                    <a:pt x="340066" y="675311"/>
                  </a:cubicBezTo>
                  <a:cubicBezTo>
                    <a:pt x="339705" y="681807"/>
                    <a:pt x="339705" y="688485"/>
                    <a:pt x="338984" y="694982"/>
                  </a:cubicBezTo>
                  <a:cubicBezTo>
                    <a:pt x="336637" y="716278"/>
                    <a:pt x="329960" y="725302"/>
                    <a:pt x="316785" y="726204"/>
                  </a:cubicBezTo>
                  <a:cubicBezTo>
                    <a:pt x="302167" y="727287"/>
                    <a:pt x="291519" y="717722"/>
                    <a:pt x="287368" y="698411"/>
                  </a:cubicBezTo>
                  <a:cubicBezTo>
                    <a:pt x="280871" y="668994"/>
                    <a:pt x="279427" y="639035"/>
                    <a:pt x="277081" y="609076"/>
                  </a:cubicBezTo>
                  <a:cubicBezTo>
                    <a:pt x="274193" y="573523"/>
                    <a:pt x="270945" y="537970"/>
                    <a:pt x="261380" y="503499"/>
                  </a:cubicBezTo>
                  <a:cubicBezTo>
                    <a:pt x="260478" y="499890"/>
                    <a:pt x="259395" y="496280"/>
                    <a:pt x="258312" y="492671"/>
                  </a:cubicBezTo>
                  <a:cubicBezTo>
                    <a:pt x="253259" y="477150"/>
                    <a:pt x="247844" y="461088"/>
                    <a:pt x="227812" y="461088"/>
                  </a:cubicBezTo>
                  <a:cubicBezTo>
                    <a:pt x="208682" y="461088"/>
                    <a:pt x="196229" y="472638"/>
                    <a:pt x="189551" y="489423"/>
                  </a:cubicBezTo>
                  <a:cubicBezTo>
                    <a:pt x="178904" y="515952"/>
                    <a:pt x="178723" y="544286"/>
                    <a:pt x="177640" y="572441"/>
                  </a:cubicBezTo>
                  <a:cubicBezTo>
                    <a:pt x="175835" y="614671"/>
                    <a:pt x="173850" y="656722"/>
                    <a:pt x="163924" y="698050"/>
                  </a:cubicBezTo>
                  <a:cubicBezTo>
                    <a:pt x="157788" y="723136"/>
                    <a:pt x="142809" y="730896"/>
                    <a:pt x="132341" y="731438"/>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57" name="Freeform 1097">
              <a:extLst>
                <a:ext uri="{FF2B5EF4-FFF2-40B4-BE49-F238E27FC236}">
                  <a16:creationId xmlns:a16="http://schemas.microsoft.com/office/drawing/2014/main" id="{0502383F-F249-BD06-D310-80B36D58DAD8}"/>
                </a:ext>
              </a:extLst>
            </p:cNvPr>
            <p:cNvSpPr/>
            <p:nvPr/>
          </p:nvSpPr>
          <p:spPr>
            <a:xfrm>
              <a:off x="6720417" y="3910844"/>
              <a:ext cx="375050" cy="781619"/>
            </a:xfrm>
            <a:custGeom>
              <a:avLst/>
              <a:gdLst>
                <a:gd name="connsiteX0" fmla="*/ 207746 w 375050"/>
                <a:gd name="connsiteY0" fmla="*/ 36475 h 781619"/>
                <a:gd name="connsiteX1" fmla="*/ 196918 w 375050"/>
                <a:gd name="connsiteY1" fmla="*/ 60118 h 781619"/>
                <a:gd name="connsiteX2" fmla="*/ 143497 w 375050"/>
                <a:gd name="connsiteY2" fmla="*/ 100002 h 781619"/>
                <a:gd name="connsiteX3" fmla="*/ 127074 w 375050"/>
                <a:gd name="connsiteY3" fmla="*/ 121479 h 781619"/>
                <a:gd name="connsiteX4" fmla="*/ 113538 w 375050"/>
                <a:gd name="connsiteY4" fmla="*/ 102529 h 781619"/>
                <a:gd name="connsiteX5" fmla="*/ 85746 w 375050"/>
                <a:gd name="connsiteY5" fmla="*/ 57050 h 781619"/>
                <a:gd name="connsiteX6" fmla="*/ 23482 w 375050"/>
                <a:gd name="connsiteY6" fmla="*/ 43694 h 781619"/>
                <a:gd name="connsiteX7" fmla="*/ 4713 w 375050"/>
                <a:gd name="connsiteY7" fmla="*/ 101807 h 781619"/>
                <a:gd name="connsiteX8" fmla="*/ 42793 w 375050"/>
                <a:gd name="connsiteY8" fmla="*/ 173635 h 781619"/>
                <a:gd name="connsiteX9" fmla="*/ 109749 w 375050"/>
                <a:gd name="connsiteY9" fmla="*/ 284085 h 781619"/>
                <a:gd name="connsiteX10" fmla="*/ 157394 w 375050"/>
                <a:gd name="connsiteY10" fmla="*/ 403739 h 781619"/>
                <a:gd name="connsiteX11" fmla="*/ 146204 w 375050"/>
                <a:gd name="connsiteY11" fmla="*/ 453189 h 781619"/>
                <a:gd name="connsiteX12" fmla="*/ 95311 w 375050"/>
                <a:gd name="connsiteY12" fmla="*/ 499571 h 781619"/>
                <a:gd name="connsiteX13" fmla="*/ 78527 w 375050"/>
                <a:gd name="connsiteY13" fmla="*/ 544509 h 781619"/>
                <a:gd name="connsiteX14" fmla="*/ 85204 w 375050"/>
                <a:gd name="connsiteY14" fmla="*/ 571761 h 781619"/>
                <a:gd name="connsiteX15" fmla="*/ 141873 w 375050"/>
                <a:gd name="connsiteY15" fmla="*/ 693400 h 781619"/>
                <a:gd name="connsiteX16" fmla="*/ 183201 w 375050"/>
                <a:gd name="connsiteY16" fmla="*/ 718486 h 781619"/>
                <a:gd name="connsiteX17" fmla="*/ 213701 w 375050"/>
                <a:gd name="connsiteY17" fmla="*/ 691595 h 781619"/>
                <a:gd name="connsiteX18" fmla="*/ 209912 w 375050"/>
                <a:gd name="connsiteY18" fmla="*/ 663802 h 781619"/>
                <a:gd name="connsiteX19" fmla="*/ 185006 w 375050"/>
                <a:gd name="connsiteY19" fmla="*/ 595222 h 781619"/>
                <a:gd name="connsiteX20" fmla="*/ 194030 w 375050"/>
                <a:gd name="connsiteY20" fmla="*/ 543426 h 781619"/>
                <a:gd name="connsiteX21" fmla="*/ 264415 w 375050"/>
                <a:gd name="connsiteY21" fmla="*/ 490547 h 781619"/>
                <a:gd name="connsiteX22" fmla="*/ 272175 w 375050"/>
                <a:gd name="connsiteY22" fmla="*/ 518340 h 781619"/>
                <a:gd name="connsiteX23" fmla="*/ 280657 w 375050"/>
                <a:gd name="connsiteY23" fmla="*/ 732021 h 781619"/>
                <a:gd name="connsiteX24" fmla="*/ 337867 w 375050"/>
                <a:gd name="connsiteY24" fmla="*/ 778222 h 781619"/>
                <a:gd name="connsiteX25" fmla="*/ 360787 w 375050"/>
                <a:gd name="connsiteY25" fmla="*/ 754761 h 781619"/>
                <a:gd name="connsiteX26" fmla="*/ 364217 w 375050"/>
                <a:gd name="connsiteY26" fmla="*/ 726968 h 781619"/>
                <a:gd name="connsiteX27" fmla="*/ 372338 w 375050"/>
                <a:gd name="connsiteY27" fmla="*/ 600636 h 781619"/>
                <a:gd name="connsiteX28" fmla="*/ 364036 w 375050"/>
                <a:gd name="connsiteY28" fmla="*/ 364757 h 781619"/>
                <a:gd name="connsiteX29" fmla="*/ 329024 w 375050"/>
                <a:gd name="connsiteY29" fmla="*/ 201248 h 781619"/>
                <a:gd name="connsiteX30" fmla="*/ 327580 w 375050"/>
                <a:gd name="connsiteY30" fmla="*/ 175440 h 781619"/>
                <a:gd name="connsiteX31" fmla="*/ 284447 w 375050"/>
                <a:gd name="connsiteY31" fmla="*/ 25828 h 781619"/>
                <a:gd name="connsiteX32" fmla="*/ 226334 w 375050"/>
                <a:gd name="connsiteY32" fmla="*/ 200 h 781619"/>
                <a:gd name="connsiteX33" fmla="*/ 207746 w 375050"/>
                <a:gd name="connsiteY33" fmla="*/ 36475 h 781619"/>
                <a:gd name="connsiteX34" fmla="*/ 360607 w 375050"/>
                <a:gd name="connsiteY34" fmla="*/ 455355 h 781619"/>
                <a:gd name="connsiteX35" fmla="*/ 351223 w 375050"/>
                <a:gd name="connsiteY35" fmla="*/ 730577 h 781619"/>
                <a:gd name="connsiteX36" fmla="*/ 325054 w 375050"/>
                <a:gd name="connsiteY36" fmla="*/ 768477 h 781619"/>
                <a:gd name="connsiteX37" fmla="*/ 297261 w 375050"/>
                <a:gd name="connsiteY37" fmla="*/ 750610 h 781619"/>
                <a:gd name="connsiteX38" fmla="*/ 294193 w 375050"/>
                <a:gd name="connsiteY38" fmla="*/ 705672 h 781619"/>
                <a:gd name="connsiteX39" fmla="*/ 286613 w 375050"/>
                <a:gd name="connsiteY39" fmla="*/ 508775 h 781619"/>
                <a:gd name="connsiteX40" fmla="*/ 244923 w 375050"/>
                <a:gd name="connsiteY40" fmla="*/ 482245 h 781619"/>
                <a:gd name="connsiteX41" fmla="*/ 168944 w 375050"/>
                <a:gd name="connsiteY41" fmla="*/ 547577 h 781619"/>
                <a:gd name="connsiteX42" fmla="*/ 165696 w 375050"/>
                <a:gd name="connsiteY42" fmla="*/ 587462 h 781619"/>
                <a:gd name="connsiteX43" fmla="*/ 198542 w 375050"/>
                <a:gd name="connsiteY43" fmla="*/ 674270 h 781619"/>
                <a:gd name="connsiteX44" fmla="*/ 183562 w 375050"/>
                <a:gd name="connsiteY44" fmla="*/ 701160 h 781619"/>
                <a:gd name="connsiteX45" fmla="*/ 166237 w 375050"/>
                <a:gd name="connsiteY45" fmla="*/ 693760 h 781619"/>
                <a:gd name="connsiteX46" fmla="*/ 148009 w 375050"/>
                <a:gd name="connsiteY46" fmla="*/ 669036 h 781619"/>
                <a:gd name="connsiteX47" fmla="*/ 96755 w 375050"/>
                <a:gd name="connsiteY47" fmla="*/ 554074 h 781619"/>
                <a:gd name="connsiteX48" fmla="*/ 115163 w 375050"/>
                <a:gd name="connsiteY48" fmla="*/ 500113 h 781619"/>
                <a:gd name="connsiteX49" fmla="*/ 162447 w 375050"/>
                <a:gd name="connsiteY49" fmla="*/ 456077 h 781619"/>
                <a:gd name="connsiteX50" fmla="*/ 172914 w 375050"/>
                <a:gd name="connsiteY50" fmla="*/ 395257 h 781619"/>
                <a:gd name="connsiteX51" fmla="*/ 105056 w 375050"/>
                <a:gd name="connsiteY51" fmla="*/ 247449 h 781619"/>
                <a:gd name="connsiteX52" fmla="*/ 28896 w 375050"/>
                <a:gd name="connsiteY52" fmla="*/ 119493 h 781619"/>
                <a:gd name="connsiteX53" fmla="*/ 16805 w 375050"/>
                <a:gd name="connsiteY53" fmla="*/ 90978 h 781619"/>
                <a:gd name="connsiteX54" fmla="*/ 54524 w 375050"/>
                <a:gd name="connsiteY54" fmla="*/ 54343 h 781619"/>
                <a:gd name="connsiteX55" fmla="*/ 77263 w 375050"/>
                <a:gd name="connsiteY55" fmla="*/ 71668 h 781619"/>
                <a:gd name="connsiteX56" fmla="*/ 122562 w 375050"/>
                <a:gd name="connsiteY56" fmla="*/ 172192 h 781619"/>
                <a:gd name="connsiteX57" fmla="*/ 207746 w 375050"/>
                <a:gd name="connsiteY57" fmla="*/ 257736 h 781619"/>
                <a:gd name="connsiteX58" fmla="*/ 315308 w 375050"/>
                <a:gd name="connsiteY58" fmla="*/ 205218 h 781619"/>
                <a:gd name="connsiteX59" fmla="*/ 360607 w 375050"/>
                <a:gd name="connsiteY59" fmla="*/ 455355 h 781619"/>
                <a:gd name="connsiteX60" fmla="*/ 219115 w 375050"/>
                <a:gd name="connsiteY60" fmla="*/ 22940 h 781619"/>
                <a:gd name="connsiteX61" fmla="*/ 253947 w 375050"/>
                <a:gd name="connsiteY61" fmla="*/ 15541 h 781619"/>
                <a:gd name="connsiteX62" fmla="*/ 295456 w 375050"/>
                <a:gd name="connsiteY62" fmla="*/ 82677 h 781619"/>
                <a:gd name="connsiteX63" fmla="*/ 234456 w 375050"/>
                <a:gd name="connsiteY63" fmla="*/ 52357 h 781619"/>
                <a:gd name="connsiteX64" fmla="*/ 219115 w 375050"/>
                <a:gd name="connsiteY64" fmla="*/ 22940 h 781619"/>
                <a:gd name="connsiteX65" fmla="*/ 287515 w 375050"/>
                <a:gd name="connsiteY65" fmla="*/ 95129 h 781619"/>
                <a:gd name="connsiteX66" fmla="*/ 294012 w 375050"/>
                <a:gd name="connsiteY66" fmla="*/ 209911 h 781619"/>
                <a:gd name="connsiteX67" fmla="*/ 231388 w 375050"/>
                <a:gd name="connsiteY67" fmla="*/ 248352 h 781619"/>
                <a:gd name="connsiteX68" fmla="*/ 139888 w 375050"/>
                <a:gd name="connsiteY68" fmla="*/ 133029 h 781619"/>
                <a:gd name="connsiteX69" fmla="*/ 200527 w 375050"/>
                <a:gd name="connsiteY69" fmla="*/ 74375 h 781619"/>
                <a:gd name="connsiteX70" fmla="*/ 287515 w 375050"/>
                <a:gd name="connsiteY70" fmla="*/ 95129 h 78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050" h="781619">
                  <a:moveTo>
                    <a:pt x="207746" y="36475"/>
                  </a:moveTo>
                  <a:cubicBezTo>
                    <a:pt x="212980" y="48387"/>
                    <a:pt x="209551" y="55606"/>
                    <a:pt x="196918" y="60118"/>
                  </a:cubicBezTo>
                  <a:cubicBezTo>
                    <a:pt x="175261" y="67878"/>
                    <a:pt x="158116" y="82316"/>
                    <a:pt x="143497" y="100002"/>
                  </a:cubicBezTo>
                  <a:cubicBezTo>
                    <a:pt x="137722" y="106860"/>
                    <a:pt x="135557" y="116967"/>
                    <a:pt x="127074" y="121479"/>
                  </a:cubicBezTo>
                  <a:cubicBezTo>
                    <a:pt x="119314" y="116245"/>
                    <a:pt x="117328" y="108846"/>
                    <a:pt x="113538" y="102529"/>
                  </a:cubicBezTo>
                  <a:cubicBezTo>
                    <a:pt x="104515" y="87189"/>
                    <a:pt x="96574" y="71126"/>
                    <a:pt x="85746" y="57050"/>
                  </a:cubicBezTo>
                  <a:cubicBezTo>
                    <a:pt x="69322" y="35754"/>
                    <a:pt x="43695" y="31242"/>
                    <a:pt x="23482" y="43694"/>
                  </a:cubicBezTo>
                  <a:cubicBezTo>
                    <a:pt x="2367" y="56688"/>
                    <a:pt x="-6115" y="79970"/>
                    <a:pt x="4713" y="101807"/>
                  </a:cubicBezTo>
                  <a:cubicBezTo>
                    <a:pt x="16805" y="125991"/>
                    <a:pt x="27452" y="151076"/>
                    <a:pt x="42793" y="173635"/>
                  </a:cubicBezTo>
                  <a:cubicBezTo>
                    <a:pt x="66976" y="209369"/>
                    <a:pt x="89355" y="246186"/>
                    <a:pt x="109749" y="284085"/>
                  </a:cubicBezTo>
                  <a:cubicBezTo>
                    <a:pt x="130142" y="321985"/>
                    <a:pt x="146385" y="361689"/>
                    <a:pt x="157394" y="403739"/>
                  </a:cubicBezTo>
                  <a:cubicBezTo>
                    <a:pt x="162447" y="423411"/>
                    <a:pt x="158657" y="438932"/>
                    <a:pt x="146204" y="453189"/>
                  </a:cubicBezTo>
                  <a:cubicBezTo>
                    <a:pt x="130683" y="470695"/>
                    <a:pt x="115343" y="479538"/>
                    <a:pt x="95311" y="499571"/>
                  </a:cubicBezTo>
                  <a:cubicBezTo>
                    <a:pt x="81595" y="513287"/>
                    <a:pt x="72752" y="525559"/>
                    <a:pt x="78527" y="544509"/>
                  </a:cubicBezTo>
                  <a:cubicBezTo>
                    <a:pt x="81234" y="553533"/>
                    <a:pt x="82317" y="562917"/>
                    <a:pt x="85204" y="571761"/>
                  </a:cubicBezTo>
                  <a:cubicBezTo>
                    <a:pt x="98559" y="614894"/>
                    <a:pt x="121299" y="653695"/>
                    <a:pt x="141873" y="693400"/>
                  </a:cubicBezTo>
                  <a:cubicBezTo>
                    <a:pt x="150897" y="710725"/>
                    <a:pt x="165876" y="716320"/>
                    <a:pt x="183201" y="718486"/>
                  </a:cubicBezTo>
                  <a:cubicBezTo>
                    <a:pt x="202512" y="720832"/>
                    <a:pt x="213882" y="711086"/>
                    <a:pt x="213701" y="691595"/>
                  </a:cubicBezTo>
                  <a:cubicBezTo>
                    <a:pt x="213701" y="682391"/>
                    <a:pt x="211897" y="673006"/>
                    <a:pt x="209912" y="663802"/>
                  </a:cubicBezTo>
                  <a:cubicBezTo>
                    <a:pt x="204858" y="639799"/>
                    <a:pt x="194030" y="617781"/>
                    <a:pt x="185006" y="595222"/>
                  </a:cubicBezTo>
                  <a:cubicBezTo>
                    <a:pt x="177065" y="575370"/>
                    <a:pt x="180855" y="559488"/>
                    <a:pt x="194030" y="543426"/>
                  </a:cubicBezTo>
                  <a:cubicBezTo>
                    <a:pt x="212799" y="520506"/>
                    <a:pt x="234817" y="502639"/>
                    <a:pt x="264415" y="490547"/>
                  </a:cubicBezTo>
                  <a:cubicBezTo>
                    <a:pt x="271092" y="499751"/>
                    <a:pt x="272175" y="508956"/>
                    <a:pt x="272175" y="518340"/>
                  </a:cubicBezTo>
                  <a:cubicBezTo>
                    <a:pt x="272717" y="589627"/>
                    <a:pt x="282462" y="660373"/>
                    <a:pt x="280657" y="732021"/>
                  </a:cubicBezTo>
                  <a:cubicBezTo>
                    <a:pt x="279213" y="786163"/>
                    <a:pt x="309714" y="785261"/>
                    <a:pt x="337867" y="778222"/>
                  </a:cubicBezTo>
                  <a:cubicBezTo>
                    <a:pt x="347432" y="775876"/>
                    <a:pt x="359524" y="765589"/>
                    <a:pt x="360787" y="754761"/>
                  </a:cubicBezTo>
                  <a:cubicBezTo>
                    <a:pt x="361690" y="745376"/>
                    <a:pt x="363494" y="736172"/>
                    <a:pt x="364217" y="726968"/>
                  </a:cubicBezTo>
                  <a:cubicBezTo>
                    <a:pt x="367104" y="684917"/>
                    <a:pt x="369270" y="642687"/>
                    <a:pt x="372338" y="600636"/>
                  </a:cubicBezTo>
                  <a:cubicBezTo>
                    <a:pt x="378294" y="521769"/>
                    <a:pt x="373962" y="443263"/>
                    <a:pt x="364036" y="364757"/>
                  </a:cubicBezTo>
                  <a:cubicBezTo>
                    <a:pt x="357539" y="313503"/>
                    <a:pt x="339672" y="251600"/>
                    <a:pt x="329024" y="201248"/>
                  </a:cubicBezTo>
                  <a:cubicBezTo>
                    <a:pt x="326317" y="188615"/>
                    <a:pt x="327580" y="188976"/>
                    <a:pt x="327580" y="175440"/>
                  </a:cubicBezTo>
                  <a:cubicBezTo>
                    <a:pt x="327219" y="122020"/>
                    <a:pt x="309533" y="72209"/>
                    <a:pt x="284447" y="25828"/>
                  </a:cubicBezTo>
                  <a:cubicBezTo>
                    <a:pt x="273077" y="4892"/>
                    <a:pt x="250518" y="-1243"/>
                    <a:pt x="226334" y="200"/>
                  </a:cubicBezTo>
                  <a:cubicBezTo>
                    <a:pt x="196376" y="7239"/>
                    <a:pt x="206663" y="33949"/>
                    <a:pt x="207746" y="36475"/>
                  </a:cubicBezTo>
                  <a:close/>
                  <a:moveTo>
                    <a:pt x="360607" y="455355"/>
                  </a:moveTo>
                  <a:cubicBezTo>
                    <a:pt x="365660" y="547757"/>
                    <a:pt x="357358" y="639077"/>
                    <a:pt x="351223" y="730577"/>
                  </a:cubicBezTo>
                  <a:cubicBezTo>
                    <a:pt x="349237" y="759814"/>
                    <a:pt x="347613" y="766672"/>
                    <a:pt x="325054" y="768477"/>
                  </a:cubicBezTo>
                  <a:cubicBezTo>
                    <a:pt x="309352" y="769740"/>
                    <a:pt x="299065" y="766311"/>
                    <a:pt x="297261" y="750610"/>
                  </a:cubicBezTo>
                  <a:cubicBezTo>
                    <a:pt x="295637" y="735811"/>
                    <a:pt x="294914" y="720651"/>
                    <a:pt x="294193" y="705672"/>
                  </a:cubicBezTo>
                  <a:cubicBezTo>
                    <a:pt x="291486" y="639980"/>
                    <a:pt x="288778" y="574468"/>
                    <a:pt x="286613" y="508775"/>
                  </a:cubicBezTo>
                  <a:cubicBezTo>
                    <a:pt x="285711" y="478997"/>
                    <a:pt x="273258" y="470875"/>
                    <a:pt x="244923" y="482245"/>
                  </a:cubicBezTo>
                  <a:cubicBezTo>
                    <a:pt x="212077" y="495420"/>
                    <a:pt x="190420" y="521769"/>
                    <a:pt x="168944" y="547577"/>
                  </a:cubicBezTo>
                  <a:cubicBezTo>
                    <a:pt x="160101" y="558225"/>
                    <a:pt x="159379" y="572663"/>
                    <a:pt x="165696" y="587462"/>
                  </a:cubicBezTo>
                  <a:cubicBezTo>
                    <a:pt x="177787" y="615796"/>
                    <a:pt x="188616" y="644852"/>
                    <a:pt x="198542" y="674270"/>
                  </a:cubicBezTo>
                  <a:cubicBezTo>
                    <a:pt x="204137" y="690693"/>
                    <a:pt x="198000" y="699355"/>
                    <a:pt x="183562" y="701160"/>
                  </a:cubicBezTo>
                  <a:cubicBezTo>
                    <a:pt x="176163" y="702062"/>
                    <a:pt x="171110" y="698092"/>
                    <a:pt x="166237" y="693760"/>
                  </a:cubicBezTo>
                  <a:cubicBezTo>
                    <a:pt x="158477" y="686722"/>
                    <a:pt x="152882" y="678059"/>
                    <a:pt x="148009" y="669036"/>
                  </a:cubicBezTo>
                  <a:cubicBezTo>
                    <a:pt x="127796" y="632219"/>
                    <a:pt x="105959" y="595944"/>
                    <a:pt x="96755" y="554074"/>
                  </a:cubicBezTo>
                  <a:cubicBezTo>
                    <a:pt x="91882" y="531695"/>
                    <a:pt x="95311" y="514550"/>
                    <a:pt x="115163" y="500113"/>
                  </a:cubicBezTo>
                  <a:cubicBezTo>
                    <a:pt x="132488" y="487479"/>
                    <a:pt x="147828" y="471958"/>
                    <a:pt x="162447" y="456077"/>
                  </a:cubicBezTo>
                  <a:cubicBezTo>
                    <a:pt x="178329" y="438571"/>
                    <a:pt x="179231" y="416914"/>
                    <a:pt x="172914" y="395257"/>
                  </a:cubicBezTo>
                  <a:cubicBezTo>
                    <a:pt x="157754" y="342559"/>
                    <a:pt x="131406" y="294914"/>
                    <a:pt x="105056" y="247449"/>
                  </a:cubicBezTo>
                  <a:cubicBezTo>
                    <a:pt x="80873" y="204136"/>
                    <a:pt x="49290" y="165153"/>
                    <a:pt x="28896" y="119493"/>
                  </a:cubicBezTo>
                  <a:cubicBezTo>
                    <a:pt x="24745" y="110109"/>
                    <a:pt x="19873" y="100724"/>
                    <a:pt x="16805" y="90978"/>
                  </a:cubicBezTo>
                  <a:cubicBezTo>
                    <a:pt x="8864" y="66434"/>
                    <a:pt x="29077" y="50011"/>
                    <a:pt x="54524" y="54343"/>
                  </a:cubicBezTo>
                  <a:cubicBezTo>
                    <a:pt x="66254" y="56327"/>
                    <a:pt x="70586" y="62464"/>
                    <a:pt x="77263" y="71668"/>
                  </a:cubicBezTo>
                  <a:cubicBezTo>
                    <a:pt x="99100" y="101987"/>
                    <a:pt x="120577" y="131585"/>
                    <a:pt x="122562" y="172192"/>
                  </a:cubicBezTo>
                  <a:cubicBezTo>
                    <a:pt x="125089" y="222183"/>
                    <a:pt x="165515" y="254127"/>
                    <a:pt x="207746" y="257736"/>
                  </a:cubicBezTo>
                  <a:cubicBezTo>
                    <a:pt x="260624" y="262248"/>
                    <a:pt x="272897" y="258458"/>
                    <a:pt x="315308" y="205218"/>
                  </a:cubicBezTo>
                  <a:cubicBezTo>
                    <a:pt x="322708" y="216769"/>
                    <a:pt x="356637" y="381541"/>
                    <a:pt x="360607" y="455355"/>
                  </a:cubicBezTo>
                  <a:close/>
                  <a:moveTo>
                    <a:pt x="219115" y="22940"/>
                  </a:moveTo>
                  <a:cubicBezTo>
                    <a:pt x="220920" y="9043"/>
                    <a:pt x="243479" y="10487"/>
                    <a:pt x="253947" y="15541"/>
                  </a:cubicBezTo>
                  <a:cubicBezTo>
                    <a:pt x="274701" y="25828"/>
                    <a:pt x="287515" y="56147"/>
                    <a:pt x="295456" y="82677"/>
                  </a:cubicBezTo>
                  <a:cubicBezTo>
                    <a:pt x="281018" y="70224"/>
                    <a:pt x="252864" y="53260"/>
                    <a:pt x="234456" y="52357"/>
                  </a:cubicBezTo>
                  <a:cubicBezTo>
                    <a:pt x="225793" y="51996"/>
                    <a:pt x="216770" y="31964"/>
                    <a:pt x="219115" y="22940"/>
                  </a:cubicBezTo>
                  <a:close/>
                  <a:moveTo>
                    <a:pt x="287515" y="95129"/>
                  </a:moveTo>
                  <a:cubicBezTo>
                    <a:pt x="316210" y="132126"/>
                    <a:pt x="317474" y="170026"/>
                    <a:pt x="294012" y="209911"/>
                  </a:cubicBezTo>
                  <a:cubicBezTo>
                    <a:pt x="278852" y="235538"/>
                    <a:pt x="257376" y="249073"/>
                    <a:pt x="231388" y="248352"/>
                  </a:cubicBezTo>
                  <a:cubicBezTo>
                    <a:pt x="150355" y="247990"/>
                    <a:pt x="122021" y="182118"/>
                    <a:pt x="139888" y="133029"/>
                  </a:cubicBezTo>
                  <a:cubicBezTo>
                    <a:pt x="150175" y="104514"/>
                    <a:pt x="172734" y="86647"/>
                    <a:pt x="200527" y="74375"/>
                  </a:cubicBezTo>
                  <a:cubicBezTo>
                    <a:pt x="233553" y="59576"/>
                    <a:pt x="265317" y="66795"/>
                    <a:pt x="287515" y="95129"/>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58" name="Freeform 1098">
              <a:extLst>
                <a:ext uri="{FF2B5EF4-FFF2-40B4-BE49-F238E27FC236}">
                  <a16:creationId xmlns:a16="http://schemas.microsoft.com/office/drawing/2014/main" id="{61C77C95-23BF-4D2F-849F-E3DBEB349648}"/>
                </a:ext>
              </a:extLst>
            </p:cNvPr>
            <p:cNvSpPr/>
            <p:nvPr/>
          </p:nvSpPr>
          <p:spPr>
            <a:xfrm>
              <a:off x="5594918" y="4396004"/>
              <a:ext cx="61751" cy="174672"/>
            </a:xfrm>
            <a:custGeom>
              <a:avLst/>
              <a:gdLst>
                <a:gd name="connsiteX0" fmla="*/ 23728 w 61751"/>
                <a:gd name="connsiteY0" fmla="*/ 173228 h 174672"/>
                <a:gd name="connsiteX1" fmla="*/ 17050 w 61751"/>
                <a:gd name="connsiteY1" fmla="*/ 144172 h 174672"/>
                <a:gd name="connsiteX2" fmla="*/ 20118 w 61751"/>
                <a:gd name="connsiteY2" fmla="*/ 72524 h 174672"/>
                <a:gd name="connsiteX3" fmla="*/ 55671 w 61751"/>
                <a:gd name="connsiteY3" fmla="*/ 16396 h 174672"/>
                <a:gd name="connsiteX4" fmla="*/ 59101 w 61751"/>
                <a:gd name="connsiteY4" fmla="*/ 2500 h 174672"/>
                <a:gd name="connsiteX5" fmla="*/ 44663 w 61751"/>
                <a:gd name="connsiteY5" fmla="*/ 5388 h 174672"/>
                <a:gd name="connsiteX6" fmla="*/ 447 w 61751"/>
                <a:gd name="connsiteY6" fmla="*/ 95985 h 174672"/>
                <a:gd name="connsiteX7" fmla="*/ 17772 w 61751"/>
                <a:gd name="connsiteY7" fmla="*/ 174672 h 174672"/>
                <a:gd name="connsiteX8" fmla="*/ 23728 w 61751"/>
                <a:gd name="connsiteY8" fmla="*/ 173228 h 17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51" h="174672">
                  <a:moveTo>
                    <a:pt x="23728" y="173228"/>
                  </a:moveTo>
                  <a:cubicBezTo>
                    <a:pt x="21562" y="163482"/>
                    <a:pt x="19938" y="153737"/>
                    <a:pt x="17050" y="144172"/>
                  </a:cubicBezTo>
                  <a:cubicBezTo>
                    <a:pt x="9831" y="119808"/>
                    <a:pt x="13441" y="95985"/>
                    <a:pt x="20118" y="72524"/>
                  </a:cubicBezTo>
                  <a:cubicBezTo>
                    <a:pt x="26435" y="50506"/>
                    <a:pt x="39790" y="32639"/>
                    <a:pt x="55671" y="16396"/>
                  </a:cubicBezTo>
                  <a:cubicBezTo>
                    <a:pt x="59281" y="12787"/>
                    <a:pt x="65237" y="8456"/>
                    <a:pt x="59101" y="2500"/>
                  </a:cubicBezTo>
                  <a:cubicBezTo>
                    <a:pt x="53506" y="-2914"/>
                    <a:pt x="48813" y="1598"/>
                    <a:pt x="44663" y="5388"/>
                  </a:cubicBezTo>
                  <a:cubicBezTo>
                    <a:pt x="18494" y="29932"/>
                    <a:pt x="2793" y="59530"/>
                    <a:pt x="447" y="95985"/>
                  </a:cubicBezTo>
                  <a:cubicBezTo>
                    <a:pt x="-1178" y="123959"/>
                    <a:pt x="988" y="151030"/>
                    <a:pt x="17772" y="174672"/>
                  </a:cubicBezTo>
                  <a:cubicBezTo>
                    <a:pt x="19757" y="174311"/>
                    <a:pt x="21742" y="173770"/>
                    <a:pt x="23728" y="173228"/>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59" name="Freeform 1099">
              <a:extLst>
                <a:ext uri="{FF2B5EF4-FFF2-40B4-BE49-F238E27FC236}">
                  <a16:creationId xmlns:a16="http://schemas.microsoft.com/office/drawing/2014/main" id="{9AEDFE93-8E36-853D-3053-BD570258116A}"/>
                </a:ext>
              </a:extLst>
            </p:cNvPr>
            <p:cNvSpPr/>
            <p:nvPr/>
          </p:nvSpPr>
          <p:spPr>
            <a:xfrm>
              <a:off x="7078863" y="3903236"/>
              <a:ext cx="60608" cy="161551"/>
            </a:xfrm>
            <a:custGeom>
              <a:avLst/>
              <a:gdLst>
                <a:gd name="connsiteX0" fmla="*/ 9380 w 60608"/>
                <a:gd name="connsiteY0" fmla="*/ 21885 h 161551"/>
                <a:gd name="connsiteX1" fmla="*/ 45475 w 60608"/>
                <a:gd name="connsiteY1" fmla="*/ 127101 h 161551"/>
                <a:gd name="connsiteX2" fmla="*/ 45294 w 60608"/>
                <a:gd name="connsiteY2" fmla="*/ 161391 h 161551"/>
                <a:gd name="connsiteX3" fmla="*/ 49084 w 60608"/>
                <a:gd name="connsiteY3" fmla="*/ 161391 h 161551"/>
                <a:gd name="connsiteX4" fmla="*/ 18404 w 60608"/>
                <a:gd name="connsiteY4" fmla="*/ 5642 h 161551"/>
                <a:gd name="connsiteX5" fmla="*/ 16238 w 60608"/>
                <a:gd name="connsiteY5" fmla="*/ 3838 h 161551"/>
                <a:gd name="connsiteX6" fmla="*/ 1439 w 60608"/>
                <a:gd name="connsiteY6" fmla="*/ 2935 h 161551"/>
                <a:gd name="connsiteX7" fmla="*/ 4146 w 60608"/>
                <a:gd name="connsiteY7" fmla="*/ 15388 h 161551"/>
                <a:gd name="connsiteX8" fmla="*/ 9380 w 60608"/>
                <a:gd name="connsiteY8" fmla="*/ 21885 h 1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8" h="161551">
                  <a:moveTo>
                    <a:pt x="9380" y="21885"/>
                  </a:moveTo>
                  <a:cubicBezTo>
                    <a:pt x="35007" y="52205"/>
                    <a:pt x="50167" y="86134"/>
                    <a:pt x="45475" y="127101"/>
                  </a:cubicBezTo>
                  <a:cubicBezTo>
                    <a:pt x="44212" y="138471"/>
                    <a:pt x="45294" y="150021"/>
                    <a:pt x="45294" y="161391"/>
                  </a:cubicBezTo>
                  <a:cubicBezTo>
                    <a:pt x="47460" y="161391"/>
                    <a:pt x="48904" y="161752"/>
                    <a:pt x="49084" y="161391"/>
                  </a:cubicBezTo>
                  <a:cubicBezTo>
                    <a:pt x="76697" y="105805"/>
                    <a:pt x="49987" y="42279"/>
                    <a:pt x="18404" y="5642"/>
                  </a:cubicBezTo>
                  <a:cubicBezTo>
                    <a:pt x="17862" y="4921"/>
                    <a:pt x="17141" y="4379"/>
                    <a:pt x="16238" y="3838"/>
                  </a:cubicBezTo>
                  <a:cubicBezTo>
                    <a:pt x="11365" y="950"/>
                    <a:pt x="5951" y="-2659"/>
                    <a:pt x="1439" y="2935"/>
                  </a:cubicBezTo>
                  <a:cubicBezTo>
                    <a:pt x="-1990" y="7086"/>
                    <a:pt x="1439" y="11598"/>
                    <a:pt x="4146" y="15388"/>
                  </a:cubicBezTo>
                  <a:cubicBezTo>
                    <a:pt x="5771" y="17735"/>
                    <a:pt x="7575" y="19719"/>
                    <a:pt x="9380" y="21885"/>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0" name="Freeform 1100">
              <a:extLst>
                <a:ext uri="{FF2B5EF4-FFF2-40B4-BE49-F238E27FC236}">
                  <a16:creationId xmlns:a16="http://schemas.microsoft.com/office/drawing/2014/main" id="{AC7B9085-081E-BA1D-FBAE-0450D437A2F4}"/>
                </a:ext>
              </a:extLst>
            </p:cNvPr>
            <p:cNvSpPr/>
            <p:nvPr/>
          </p:nvSpPr>
          <p:spPr>
            <a:xfrm>
              <a:off x="6957491" y="3569776"/>
              <a:ext cx="59453" cy="148162"/>
            </a:xfrm>
            <a:custGeom>
              <a:avLst/>
              <a:gdLst>
                <a:gd name="connsiteX0" fmla="*/ 4962 w 59453"/>
                <a:gd name="connsiteY0" fmla="*/ 13709 h 148162"/>
                <a:gd name="connsiteX1" fmla="*/ 16873 w 59453"/>
                <a:gd name="connsiteY1" fmla="*/ 20928 h 148162"/>
                <a:gd name="connsiteX2" fmla="*/ 35462 w 59453"/>
                <a:gd name="connsiteY2" fmla="*/ 123257 h 148162"/>
                <a:gd name="connsiteX3" fmla="*/ 25716 w 59453"/>
                <a:gd name="connsiteY3" fmla="*/ 148162 h 148162"/>
                <a:gd name="connsiteX4" fmla="*/ 55494 w 59453"/>
                <a:gd name="connsiteY4" fmla="*/ 50526 h 148162"/>
                <a:gd name="connsiteX5" fmla="*/ 12361 w 59453"/>
                <a:gd name="connsiteY5" fmla="*/ 1256 h 148162"/>
                <a:gd name="connsiteX6" fmla="*/ 450 w 59453"/>
                <a:gd name="connsiteY6" fmla="*/ 4505 h 148162"/>
                <a:gd name="connsiteX7" fmla="*/ 4962 w 59453"/>
                <a:gd name="connsiteY7" fmla="*/ 13709 h 14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53" h="148162">
                  <a:moveTo>
                    <a:pt x="4962" y="13709"/>
                  </a:moveTo>
                  <a:cubicBezTo>
                    <a:pt x="8752" y="16416"/>
                    <a:pt x="13263" y="18221"/>
                    <a:pt x="16873" y="20928"/>
                  </a:cubicBezTo>
                  <a:cubicBezTo>
                    <a:pt x="48997" y="45112"/>
                    <a:pt x="56758" y="88786"/>
                    <a:pt x="35462" y="123257"/>
                  </a:cubicBezTo>
                  <a:cubicBezTo>
                    <a:pt x="31672" y="129393"/>
                    <a:pt x="27160" y="135529"/>
                    <a:pt x="25716" y="148162"/>
                  </a:cubicBezTo>
                  <a:cubicBezTo>
                    <a:pt x="66684" y="125242"/>
                    <a:pt x="61270" y="69476"/>
                    <a:pt x="55494" y="50526"/>
                  </a:cubicBezTo>
                  <a:cubicBezTo>
                    <a:pt x="48636" y="28147"/>
                    <a:pt x="32935" y="12266"/>
                    <a:pt x="12361" y="1256"/>
                  </a:cubicBezTo>
                  <a:cubicBezTo>
                    <a:pt x="8210" y="-909"/>
                    <a:pt x="2796" y="-548"/>
                    <a:pt x="450" y="4505"/>
                  </a:cubicBezTo>
                  <a:cubicBezTo>
                    <a:pt x="-1175" y="8295"/>
                    <a:pt x="1893" y="11544"/>
                    <a:pt x="4962" y="13709"/>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1" name="Freeform 1101">
              <a:extLst>
                <a:ext uri="{FF2B5EF4-FFF2-40B4-BE49-F238E27FC236}">
                  <a16:creationId xmlns:a16="http://schemas.microsoft.com/office/drawing/2014/main" id="{8F60196D-A264-2D72-063F-7B61FF54D3CF}"/>
                </a:ext>
              </a:extLst>
            </p:cNvPr>
            <p:cNvSpPr/>
            <p:nvPr/>
          </p:nvSpPr>
          <p:spPr>
            <a:xfrm>
              <a:off x="7105208" y="4675585"/>
              <a:ext cx="184937" cy="17457"/>
            </a:xfrm>
            <a:custGeom>
              <a:avLst/>
              <a:gdLst>
                <a:gd name="connsiteX0" fmla="*/ 0 w 184937"/>
                <a:gd name="connsiteY0" fmla="*/ 8248 h 17457"/>
                <a:gd name="connsiteX1" fmla="*/ 7760 w 184937"/>
                <a:gd name="connsiteY1" fmla="*/ 11677 h 17457"/>
                <a:gd name="connsiteX2" fmla="*/ 174879 w 184937"/>
                <a:gd name="connsiteY2" fmla="*/ 17272 h 17457"/>
                <a:gd name="connsiteX3" fmla="*/ 184805 w 184937"/>
                <a:gd name="connsiteY3" fmla="*/ 5361 h 17457"/>
                <a:gd name="connsiteX4" fmla="*/ 4332 w 184937"/>
                <a:gd name="connsiteY4" fmla="*/ 1210 h 17457"/>
                <a:gd name="connsiteX5" fmla="*/ 0 w 184937"/>
                <a:gd name="connsiteY5" fmla="*/ 8248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37" h="17457">
                  <a:moveTo>
                    <a:pt x="0" y="8248"/>
                  </a:moveTo>
                  <a:cubicBezTo>
                    <a:pt x="3068" y="9512"/>
                    <a:pt x="5414" y="11316"/>
                    <a:pt x="7760" y="11677"/>
                  </a:cubicBezTo>
                  <a:cubicBezTo>
                    <a:pt x="63346" y="16370"/>
                    <a:pt x="119473" y="6805"/>
                    <a:pt x="174879" y="17272"/>
                  </a:cubicBezTo>
                  <a:cubicBezTo>
                    <a:pt x="180113" y="18355"/>
                    <a:pt x="185888" y="14745"/>
                    <a:pt x="184805" y="5361"/>
                  </a:cubicBezTo>
                  <a:cubicBezTo>
                    <a:pt x="124888" y="-234"/>
                    <a:pt x="64610" y="-1136"/>
                    <a:pt x="4332" y="1210"/>
                  </a:cubicBezTo>
                  <a:cubicBezTo>
                    <a:pt x="2888" y="1210"/>
                    <a:pt x="1625" y="5361"/>
                    <a:pt x="0" y="8248"/>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2" name="Freeform 1102">
              <a:extLst>
                <a:ext uri="{FF2B5EF4-FFF2-40B4-BE49-F238E27FC236}">
                  <a16:creationId xmlns:a16="http://schemas.microsoft.com/office/drawing/2014/main" id="{831BCD9D-B6F6-E860-E71F-A93D4CCCFFCF}"/>
                </a:ext>
              </a:extLst>
            </p:cNvPr>
            <p:cNvSpPr/>
            <p:nvPr/>
          </p:nvSpPr>
          <p:spPr>
            <a:xfrm>
              <a:off x="5907641" y="3687431"/>
              <a:ext cx="75381" cy="121645"/>
            </a:xfrm>
            <a:custGeom>
              <a:avLst/>
              <a:gdLst>
                <a:gd name="connsiteX0" fmla="*/ 75382 w 75381"/>
                <a:gd name="connsiteY0" fmla="*/ 6 h 121645"/>
                <a:gd name="connsiteX1" fmla="*/ 16006 w 75381"/>
                <a:gd name="connsiteY1" fmla="*/ 43862 h 121645"/>
                <a:gd name="connsiteX2" fmla="*/ 6261 w 75381"/>
                <a:gd name="connsiteY2" fmla="*/ 121646 h 121645"/>
                <a:gd name="connsiteX3" fmla="*/ 75382 w 75381"/>
                <a:gd name="connsiteY3" fmla="*/ 6 h 121645"/>
              </a:gdLst>
              <a:ahLst/>
              <a:cxnLst>
                <a:cxn ang="0">
                  <a:pos x="connsiteX0" y="connsiteY0"/>
                </a:cxn>
                <a:cxn ang="0">
                  <a:pos x="connsiteX1" y="connsiteY1"/>
                </a:cxn>
                <a:cxn ang="0">
                  <a:pos x="connsiteX2" y="connsiteY2"/>
                </a:cxn>
                <a:cxn ang="0">
                  <a:pos x="connsiteX3" y="connsiteY3"/>
                </a:cxn>
              </a:cxnLst>
              <a:rect l="l" t="t" r="r" b="b"/>
              <a:pathLst>
                <a:path w="75381" h="121645">
                  <a:moveTo>
                    <a:pt x="75382" y="6"/>
                  </a:moveTo>
                  <a:cubicBezTo>
                    <a:pt x="50657" y="-354"/>
                    <a:pt x="30444" y="14625"/>
                    <a:pt x="16006" y="43862"/>
                  </a:cubicBezTo>
                  <a:cubicBezTo>
                    <a:pt x="3914" y="68045"/>
                    <a:pt x="-7456" y="93311"/>
                    <a:pt x="6261" y="121646"/>
                  </a:cubicBezTo>
                  <a:cubicBezTo>
                    <a:pt x="12577" y="72918"/>
                    <a:pt x="30444" y="30687"/>
                    <a:pt x="75382" y="6"/>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3" name="Freeform 1103">
              <a:extLst>
                <a:ext uri="{FF2B5EF4-FFF2-40B4-BE49-F238E27FC236}">
                  <a16:creationId xmlns:a16="http://schemas.microsoft.com/office/drawing/2014/main" id="{D4A63811-A03F-7F35-7C50-9C07238D7B0C}"/>
                </a:ext>
              </a:extLst>
            </p:cNvPr>
            <p:cNvSpPr/>
            <p:nvPr/>
          </p:nvSpPr>
          <p:spPr>
            <a:xfrm>
              <a:off x="5805436" y="4690616"/>
              <a:ext cx="135896" cy="14637"/>
            </a:xfrm>
            <a:custGeom>
              <a:avLst/>
              <a:gdLst>
                <a:gd name="connsiteX0" fmla="*/ 88071 w 135896"/>
                <a:gd name="connsiteY0" fmla="*/ 2421 h 14637"/>
                <a:gd name="connsiteX1" fmla="*/ 40787 w 135896"/>
                <a:gd name="connsiteY1" fmla="*/ 3504 h 14637"/>
                <a:gd name="connsiteX2" fmla="*/ 0 w 135896"/>
                <a:gd name="connsiteY2" fmla="*/ 10542 h 14637"/>
                <a:gd name="connsiteX3" fmla="*/ 135897 w 135896"/>
                <a:gd name="connsiteY3" fmla="*/ 3323 h 14637"/>
                <a:gd name="connsiteX4" fmla="*/ 88071 w 135896"/>
                <a:gd name="connsiteY4" fmla="*/ 2421 h 1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6" h="14637">
                  <a:moveTo>
                    <a:pt x="88071" y="2421"/>
                  </a:moveTo>
                  <a:cubicBezTo>
                    <a:pt x="72370" y="1518"/>
                    <a:pt x="56308" y="1518"/>
                    <a:pt x="40787" y="3504"/>
                  </a:cubicBezTo>
                  <a:cubicBezTo>
                    <a:pt x="27793" y="5128"/>
                    <a:pt x="12453" y="-4257"/>
                    <a:pt x="0" y="10542"/>
                  </a:cubicBezTo>
                  <a:cubicBezTo>
                    <a:pt x="36275" y="18122"/>
                    <a:pt x="113698" y="14874"/>
                    <a:pt x="135897" y="3323"/>
                  </a:cubicBezTo>
                  <a:cubicBezTo>
                    <a:pt x="116947" y="-4076"/>
                    <a:pt x="102509" y="3323"/>
                    <a:pt x="88071" y="2421"/>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4" name="Freeform 1104">
              <a:extLst>
                <a:ext uri="{FF2B5EF4-FFF2-40B4-BE49-F238E27FC236}">
                  <a16:creationId xmlns:a16="http://schemas.microsoft.com/office/drawing/2014/main" id="{116B3EE0-9083-631F-1A08-10A9F8293D01}"/>
                </a:ext>
              </a:extLst>
            </p:cNvPr>
            <p:cNvSpPr/>
            <p:nvPr/>
          </p:nvSpPr>
          <p:spPr>
            <a:xfrm>
              <a:off x="6094555" y="4686184"/>
              <a:ext cx="105937" cy="13840"/>
            </a:xfrm>
            <a:custGeom>
              <a:avLst/>
              <a:gdLst>
                <a:gd name="connsiteX0" fmla="*/ 0 w 105937"/>
                <a:gd name="connsiteY0" fmla="*/ 9199 h 13840"/>
                <a:gd name="connsiteX1" fmla="*/ 105938 w 105937"/>
                <a:gd name="connsiteY1" fmla="*/ 7033 h 13840"/>
                <a:gd name="connsiteX2" fmla="*/ 0 w 105937"/>
                <a:gd name="connsiteY2" fmla="*/ 9199 h 13840"/>
              </a:gdLst>
              <a:ahLst/>
              <a:cxnLst>
                <a:cxn ang="0">
                  <a:pos x="connsiteX0" y="connsiteY0"/>
                </a:cxn>
                <a:cxn ang="0">
                  <a:pos x="connsiteX1" y="connsiteY1"/>
                </a:cxn>
                <a:cxn ang="0">
                  <a:pos x="connsiteX2" y="connsiteY2"/>
                </a:cxn>
              </a:cxnLst>
              <a:rect l="l" t="t" r="r" b="b"/>
              <a:pathLst>
                <a:path w="105937" h="13840">
                  <a:moveTo>
                    <a:pt x="0" y="9199"/>
                  </a:moveTo>
                  <a:cubicBezTo>
                    <a:pt x="27252" y="15876"/>
                    <a:pt x="86267" y="15515"/>
                    <a:pt x="105938" y="7033"/>
                  </a:cubicBezTo>
                  <a:cubicBezTo>
                    <a:pt x="64249" y="-3434"/>
                    <a:pt x="13536" y="-1810"/>
                    <a:pt x="0" y="9199"/>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5" name="Freeform 1105">
              <a:extLst>
                <a:ext uri="{FF2B5EF4-FFF2-40B4-BE49-F238E27FC236}">
                  <a16:creationId xmlns:a16="http://schemas.microsoft.com/office/drawing/2014/main" id="{0FA4B211-400D-DA54-615D-B5DE487FC3AD}"/>
                </a:ext>
              </a:extLst>
            </p:cNvPr>
            <p:cNvSpPr/>
            <p:nvPr/>
          </p:nvSpPr>
          <p:spPr>
            <a:xfrm>
              <a:off x="6350811" y="4689241"/>
              <a:ext cx="90614" cy="13337"/>
            </a:xfrm>
            <a:custGeom>
              <a:avLst/>
              <a:gdLst>
                <a:gd name="connsiteX0" fmla="*/ 88991 w 90614"/>
                <a:gd name="connsiteY0" fmla="*/ 5240 h 13337"/>
                <a:gd name="connsiteX1" fmla="*/ 3987 w 90614"/>
                <a:gd name="connsiteY1" fmla="*/ 6 h 13337"/>
                <a:gd name="connsiteX2" fmla="*/ 198 w 90614"/>
                <a:gd name="connsiteY2" fmla="*/ 6323 h 13337"/>
                <a:gd name="connsiteX3" fmla="*/ 5431 w 90614"/>
                <a:gd name="connsiteY3" fmla="*/ 11556 h 13337"/>
                <a:gd name="connsiteX4" fmla="*/ 90615 w 90614"/>
                <a:gd name="connsiteY4" fmla="*/ 8308 h 13337"/>
                <a:gd name="connsiteX5" fmla="*/ 88991 w 90614"/>
                <a:gd name="connsiteY5" fmla="*/ 5240 h 1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4" h="13337">
                  <a:moveTo>
                    <a:pt x="88991" y="5240"/>
                  </a:moveTo>
                  <a:cubicBezTo>
                    <a:pt x="61017" y="-3423"/>
                    <a:pt x="32322" y="3255"/>
                    <a:pt x="3987" y="6"/>
                  </a:cubicBezTo>
                  <a:cubicBezTo>
                    <a:pt x="1642" y="-174"/>
                    <a:pt x="-705" y="3616"/>
                    <a:pt x="198" y="6323"/>
                  </a:cubicBezTo>
                  <a:cubicBezTo>
                    <a:pt x="919" y="8488"/>
                    <a:pt x="3627" y="11737"/>
                    <a:pt x="5431" y="11556"/>
                  </a:cubicBezTo>
                  <a:cubicBezTo>
                    <a:pt x="33766" y="11196"/>
                    <a:pt x="62461" y="17512"/>
                    <a:pt x="90615" y="8308"/>
                  </a:cubicBezTo>
                  <a:cubicBezTo>
                    <a:pt x="89893" y="6864"/>
                    <a:pt x="89532" y="5420"/>
                    <a:pt x="88991" y="5240"/>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6" name="Freeform 1106">
              <a:extLst>
                <a:ext uri="{FF2B5EF4-FFF2-40B4-BE49-F238E27FC236}">
                  <a16:creationId xmlns:a16="http://schemas.microsoft.com/office/drawing/2014/main" id="{A212129A-530E-CFFC-18B4-0307C2BEBAC3}"/>
                </a:ext>
              </a:extLst>
            </p:cNvPr>
            <p:cNvSpPr/>
            <p:nvPr/>
          </p:nvSpPr>
          <p:spPr>
            <a:xfrm>
              <a:off x="6729281" y="4676765"/>
              <a:ext cx="105796" cy="15757"/>
            </a:xfrm>
            <a:custGeom>
              <a:avLst/>
              <a:gdLst>
                <a:gd name="connsiteX0" fmla="*/ 14077 w 105796"/>
                <a:gd name="connsiteY0" fmla="*/ 15370 h 15757"/>
                <a:gd name="connsiteX1" fmla="*/ 105758 w 105796"/>
                <a:gd name="connsiteY1" fmla="*/ 11580 h 15757"/>
                <a:gd name="connsiteX2" fmla="*/ 96193 w 105796"/>
                <a:gd name="connsiteY2" fmla="*/ 29 h 15757"/>
                <a:gd name="connsiteX3" fmla="*/ 12453 w 105796"/>
                <a:gd name="connsiteY3" fmla="*/ 3278 h 15757"/>
                <a:gd name="connsiteX4" fmla="*/ 0 w 105796"/>
                <a:gd name="connsiteY4" fmla="*/ 12482 h 15757"/>
                <a:gd name="connsiteX5" fmla="*/ 14077 w 105796"/>
                <a:gd name="connsiteY5" fmla="*/ 15370 h 1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757">
                  <a:moveTo>
                    <a:pt x="14077" y="15370"/>
                  </a:moveTo>
                  <a:cubicBezTo>
                    <a:pt x="40968" y="13204"/>
                    <a:pt x="105216" y="16453"/>
                    <a:pt x="105758" y="11580"/>
                  </a:cubicBezTo>
                  <a:cubicBezTo>
                    <a:pt x="106299" y="6527"/>
                    <a:pt x="101065" y="-512"/>
                    <a:pt x="96193" y="29"/>
                  </a:cubicBezTo>
                  <a:cubicBezTo>
                    <a:pt x="68400" y="3639"/>
                    <a:pt x="40426" y="1834"/>
                    <a:pt x="12453" y="3278"/>
                  </a:cubicBezTo>
                  <a:cubicBezTo>
                    <a:pt x="8121" y="3459"/>
                    <a:pt x="3249" y="5444"/>
                    <a:pt x="0" y="12482"/>
                  </a:cubicBezTo>
                  <a:cubicBezTo>
                    <a:pt x="5053" y="16814"/>
                    <a:pt x="9746" y="15731"/>
                    <a:pt x="14077" y="15370"/>
                  </a:cubicBezTo>
                  <a:close/>
                </a:path>
              </a:pathLst>
            </a:custGeom>
            <a:solidFill>
              <a:srgbClr val="000000"/>
            </a:solidFill>
            <a:ln w="1804" cap="flat">
              <a:solidFill>
                <a:srgbClr val="027354"/>
              </a:solidFill>
              <a:prstDash val="solid"/>
              <a:miter/>
            </a:ln>
          </p:spPr>
          <p:txBody>
            <a:bodyPr rtlCol="0" anchor="ctr"/>
            <a:lstStyle/>
            <a:p>
              <a:endParaRPr lang="en-US" dirty="0"/>
            </a:p>
          </p:txBody>
        </p:sp>
      </p:grpSp>
      <p:grpSp>
        <p:nvGrpSpPr>
          <p:cNvPr id="167" name="Graphic 4">
            <a:extLst>
              <a:ext uri="{FF2B5EF4-FFF2-40B4-BE49-F238E27FC236}">
                <a16:creationId xmlns:a16="http://schemas.microsoft.com/office/drawing/2014/main" id="{E8253548-6B7E-BE57-1307-34B47EDE7660}"/>
              </a:ext>
            </a:extLst>
          </p:cNvPr>
          <p:cNvGrpSpPr/>
          <p:nvPr/>
        </p:nvGrpSpPr>
        <p:grpSpPr>
          <a:xfrm>
            <a:off x="1216362" y="2105724"/>
            <a:ext cx="1623190" cy="1136342"/>
            <a:chOff x="7741234" y="3021474"/>
            <a:chExt cx="2204052" cy="1790555"/>
          </a:xfrm>
        </p:grpSpPr>
        <p:sp>
          <p:nvSpPr>
            <p:cNvPr id="168" name="Freeform 448">
              <a:extLst>
                <a:ext uri="{FF2B5EF4-FFF2-40B4-BE49-F238E27FC236}">
                  <a16:creationId xmlns:a16="http://schemas.microsoft.com/office/drawing/2014/main" id="{328D6919-DF42-1C42-3015-D3F60D39574D}"/>
                </a:ext>
              </a:extLst>
            </p:cNvPr>
            <p:cNvSpPr/>
            <p:nvPr/>
          </p:nvSpPr>
          <p:spPr>
            <a:xfrm>
              <a:off x="8563273" y="3762070"/>
              <a:ext cx="873258" cy="749579"/>
            </a:xfrm>
            <a:custGeom>
              <a:avLst/>
              <a:gdLst>
                <a:gd name="connsiteX0" fmla="*/ 567392 w 873258"/>
                <a:gd name="connsiteY0" fmla="*/ 240716 h 749579"/>
                <a:gd name="connsiteX1" fmla="*/ 365081 w 873258"/>
                <a:gd name="connsiteY1" fmla="*/ 392278 h 749579"/>
                <a:gd name="connsiteX2" fmla="*/ 12808 w 873258"/>
                <a:gd name="connsiteY2" fmla="*/ 664312 h 749579"/>
                <a:gd name="connsiteX3" fmla="*/ 7 w 873258"/>
                <a:gd name="connsiteY3" fmla="*/ 685343 h 749579"/>
                <a:gd name="connsiteX4" fmla="*/ 1836 w 873258"/>
                <a:gd name="connsiteY4" fmla="*/ 749579 h 749579"/>
                <a:gd name="connsiteX5" fmla="*/ 33840 w 873258"/>
                <a:gd name="connsiteY5" fmla="*/ 731749 h 749579"/>
                <a:gd name="connsiteX6" fmla="*/ 86875 w 873258"/>
                <a:gd name="connsiteY6" fmla="*/ 687629 h 749579"/>
                <a:gd name="connsiteX7" fmla="*/ 398685 w 873258"/>
                <a:gd name="connsiteY7" fmla="*/ 433654 h 749579"/>
                <a:gd name="connsiteX8" fmla="*/ 623628 w 873258"/>
                <a:gd name="connsiteY8" fmla="*/ 245745 h 749579"/>
                <a:gd name="connsiteX9" fmla="*/ 828682 w 873258"/>
                <a:gd name="connsiteY9" fmla="*/ 98298 h 749579"/>
                <a:gd name="connsiteX10" fmla="*/ 873259 w 873258"/>
                <a:gd name="connsiteY10" fmla="*/ 0 h 749579"/>
                <a:gd name="connsiteX11" fmla="*/ 847198 w 873258"/>
                <a:gd name="connsiteY11" fmla="*/ 15773 h 749579"/>
                <a:gd name="connsiteX12" fmla="*/ 567392 w 873258"/>
                <a:gd name="connsiteY12" fmla="*/ 240716 h 7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3258" h="749579">
                  <a:moveTo>
                    <a:pt x="567392" y="240716"/>
                  </a:moveTo>
                  <a:cubicBezTo>
                    <a:pt x="501098" y="292608"/>
                    <a:pt x="432747" y="341986"/>
                    <a:pt x="365081" y="392278"/>
                  </a:cubicBezTo>
                  <a:cubicBezTo>
                    <a:pt x="245980" y="480746"/>
                    <a:pt x="130766" y="574243"/>
                    <a:pt x="12808" y="664312"/>
                  </a:cubicBezTo>
                  <a:cubicBezTo>
                    <a:pt x="5493" y="670027"/>
                    <a:pt x="-222" y="675970"/>
                    <a:pt x="7" y="685343"/>
                  </a:cubicBezTo>
                  <a:cubicBezTo>
                    <a:pt x="235" y="706145"/>
                    <a:pt x="1150" y="726719"/>
                    <a:pt x="1836" y="749579"/>
                  </a:cubicBezTo>
                  <a:cubicBezTo>
                    <a:pt x="16237" y="745922"/>
                    <a:pt x="25153" y="738835"/>
                    <a:pt x="33840" y="731749"/>
                  </a:cubicBezTo>
                  <a:cubicBezTo>
                    <a:pt x="51442" y="717118"/>
                    <a:pt x="68815" y="701802"/>
                    <a:pt x="86875" y="687629"/>
                  </a:cubicBezTo>
                  <a:cubicBezTo>
                    <a:pt x="192031" y="604418"/>
                    <a:pt x="297187" y="521208"/>
                    <a:pt x="398685" y="433654"/>
                  </a:cubicBezTo>
                  <a:cubicBezTo>
                    <a:pt x="472752" y="369875"/>
                    <a:pt x="548190" y="307924"/>
                    <a:pt x="623628" y="245745"/>
                  </a:cubicBezTo>
                  <a:cubicBezTo>
                    <a:pt x="688779" y="192024"/>
                    <a:pt x="760330" y="147218"/>
                    <a:pt x="828682" y="98298"/>
                  </a:cubicBezTo>
                  <a:cubicBezTo>
                    <a:pt x="865258" y="72238"/>
                    <a:pt x="869601" y="38633"/>
                    <a:pt x="873259" y="0"/>
                  </a:cubicBezTo>
                  <a:cubicBezTo>
                    <a:pt x="861143" y="2515"/>
                    <a:pt x="854285" y="9601"/>
                    <a:pt x="847198" y="15773"/>
                  </a:cubicBezTo>
                  <a:cubicBezTo>
                    <a:pt x="758273" y="96241"/>
                    <a:pt x="661575" y="167107"/>
                    <a:pt x="567392" y="240716"/>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69" name="Freeform 449">
              <a:extLst>
                <a:ext uri="{FF2B5EF4-FFF2-40B4-BE49-F238E27FC236}">
                  <a16:creationId xmlns:a16="http://schemas.microsoft.com/office/drawing/2014/main" id="{47D3CE49-AB60-8464-E60B-A4FCE362195E}"/>
                </a:ext>
              </a:extLst>
            </p:cNvPr>
            <p:cNvSpPr/>
            <p:nvPr/>
          </p:nvSpPr>
          <p:spPr>
            <a:xfrm>
              <a:off x="9618775" y="3335502"/>
              <a:ext cx="190419" cy="571271"/>
            </a:xfrm>
            <a:custGeom>
              <a:avLst/>
              <a:gdLst>
                <a:gd name="connsiteX0" fmla="*/ 7265 w 190419"/>
                <a:gd name="connsiteY0" fmla="*/ 466573 h 571271"/>
                <a:gd name="connsiteX1" fmla="*/ 9323 w 190419"/>
                <a:gd name="connsiteY1" fmla="*/ 571271 h 571271"/>
                <a:gd name="connsiteX2" fmla="*/ 21438 w 190419"/>
                <a:gd name="connsiteY2" fmla="*/ 559384 h 571271"/>
                <a:gd name="connsiteX3" fmla="*/ 92533 w 190419"/>
                <a:gd name="connsiteY3" fmla="*/ 387020 h 571271"/>
                <a:gd name="connsiteX4" fmla="*/ 188774 w 190419"/>
                <a:gd name="connsiteY4" fmla="*/ 122530 h 571271"/>
                <a:gd name="connsiteX5" fmla="*/ 178715 w 190419"/>
                <a:gd name="connsiteY5" fmla="*/ 0 h 571271"/>
                <a:gd name="connsiteX6" fmla="*/ 126137 w 190419"/>
                <a:gd name="connsiteY6" fmla="*/ 143332 h 571271"/>
                <a:gd name="connsiteX7" fmla="*/ 7265 w 190419"/>
                <a:gd name="connsiteY7" fmla="*/ 466573 h 5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419" h="571271">
                  <a:moveTo>
                    <a:pt x="7265" y="466573"/>
                  </a:moveTo>
                  <a:cubicBezTo>
                    <a:pt x="-6908" y="502006"/>
                    <a:pt x="2922" y="536296"/>
                    <a:pt x="9323" y="571271"/>
                  </a:cubicBezTo>
                  <a:cubicBezTo>
                    <a:pt x="19152" y="568985"/>
                    <a:pt x="19838" y="563728"/>
                    <a:pt x="21438" y="559384"/>
                  </a:cubicBezTo>
                  <a:cubicBezTo>
                    <a:pt x="45213" y="502006"/>
                    <a:pt x="68530" y="444170"/>
                    <a:pt x="92533" y="387020"/>
                  </a:cubicBezTo>
                  <a:cubicBezTo>
                    <a:pt x="125223" y="309296"/>
                    <a:pt x="170028" y="217627"/>
                    <a:pt x="188774" y="122530"/>
                  </a:cubicBezTo>
                  <a:cubicBezTo>
                    <a:pt x="192431" y="108128"/>
                    <a:pt x="190374" y="38862"/>
                    <a:pt x="178715" y="0"/>
                  </a:cubicBezTo>
                  <a:cubicBezTo>
                    <a:pt x="163399" y="42062"/>
                    <a:pt x="142368" y="106756"/>
                    <a:pt x="126137" y="143332"/>
                  </a:cubicBezTo>
                  <a:cubicBezTo>
                    <a:pt x="79960" y="248717"/>
                    <a:pt x="49556" y="359816"/>
                    <a:pt x="7265" y="466573"/>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0" name="Freeform 450">
              <a:extLst>
                <a:ext uri="{FF2B5EF4-FFF2-40B4-BE49-F238E27FC236}">
                  <a16:creationId xmlns:a16="http://schemas.microsoft.com/office/drawing/2014/main" id="{ADBE8C83-B4FC-9A15-1127-C695A33B25C2}"/>
                </a:ext>
              </a:extLst>
            </p:cNvPr>
            <p:cNvSpPr/>
            <p:nvPr/>
          </p:nvSpPr>
          <p:spPr>
            <a:xfrm>
              <a:off x="9717252" y="3487064"/>
              <a:ext cx="3657" cy="8686"/>
            </a:xfrm>
            <a:custGeom>
              <a:avLst/>
              <a:gdLst>
                <a:gd name="connsiteX0" fmla="*/ 3657 w 3657"/>
                <a:gd name="connsiteY0" fmla="*/ 0 h 8686"/>
                <a:gd name="connsiteX1" fmla="*/ 0 w 3657"/>
                <a:gd name="connsiteY1" fmla="*/ 8687 h 8686"/>
                <a:gd name="connsiteX2" fmla="*/ 3657 w 3657"/>
                <a:gd name="connsiteY2" fmla="*/ 0 h 8686"/>
              </a:gdLst>
              <a:ahLst/>
              <a:cxnLst>
                <a:cxn ang="0">
                  <a:pos x="connsiteX0" y="connsiteY0"/>
                </a:cxn>
                <a:cxn ang="0">
                  <a:pos x="connsiteX1" y="connsiteY1"/>
                </a:cxn>
                <a:cxn ang="0">
                  <a:pos x="connsiteX2" y="connsiteY2"/>
                </a:cxn>
              </a:cxnLst>
              <a:rect l="l" t="t" r="r" b="b"/>
              <a:pathLst>
                <a:path w="3657" h="8686">
                  <a:moveTo>
                    <a:pt x="3657" y="0"/>
                  </a:moveTo>
                  <a:cubicBezTo>
                    <a:pt x="2514" y="2972"/>
                    <a:pt x="1371" y="5715"/>
                    <a:pt x="0" y="8687"/>
                  </a:cubicBezTo>
                  <a:cubicBezTo>
                    <a:pt x="1143" y="5944"/>
                    <a:pt x="2514" y="2972"/>
                    <a:pt x="3657" y="0"/>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1" name="Freeform 451">
              <a:extLst>
                <a:ext uri="{FF2B5EF4-FFF2-40B4-BE49-F238E27FC236}">
                  <a16:creationId xmlns:a16="http://schemas.microsoft.com/office/drawing/2014/main" id="{842A0EB5-5C9C-EA91-C15E-E0310B02D4A4}"/>
                </a:ext>
              </a:extLst>
            </p:cNvPr>
            <p:cNvSpPr/>
            <p:nvPr/>
          </p:nvSpPr>
          <p:spPr>
            <a:xfrm>
              <a:off x="8296081" y="3298704"/>
              <a:ext cx="1485801" cy="990791"/>
            </a:xfrm>
            <a:custGeom>
              <a:avLst/>
              <a:gdLst>
                <a:gd name="connsiteX0" fmla="*/ 43170 w 1485801"/>
                <a:gd name="connsiteY0" fmla="*/ 839870 h 990791"/>
                <a:gd name="connsiteX1" fmla="*/ 70602 w 1485801"/>
                <a:gd name="connsiteY1" fmla="*/ 881704 h 990791"/>
                <a:gd name="connsiteX2" fmla="*/ 202962 w 1485801"/>
                <a:gd name="connsiteY2" fmla="*/ 982059 h 990791"/>
                <a:gd name="connsiteX3" fmla="*/ 354981 w 1485801"/>
                <a:gd name="connsiteY3" fmla="*/ 962628 h 990791"/>
                <a:gd name="connsiteX4" fmla="*/ 398186 w 1485801"/>
                <a:gd name="connsiteY4" fmla="*/ 932453 h 990791"/>
                <a:gd name="connsiteX5" fmla="*/ 911393 w 1485801"/>
                <a:gd name="connsiteY5" fmla="*/ 557321 h 990791"/>
                <a:gd name="connsiteX6" fmla="*/ 1105475 w 1485801"/>
                <a:gd name="connsiteY6" fmla="*/ 422904 h 990791"/>
                <a:gd name="connsiteX7" fmla="*/ 1165825 w 1485801"/>
                <a:gd name="connsiteY7" fmla="*/ 381756 h 990791"/>
                <a:gd name="connsiteX8" fmla="*/ 1205144 w 1485801"/>
                <a:gd name="connsiteY8" fmla="*/ 368268 h 990791"/>
                <a:gd name="connsiteX9" fmla="*/ 1283783 w 1485801"/>
                <a:gd name="connsiteY9" fmla="*/ 324377 h 990791"/>
                <a:gd name="connsiteX10" fmla="*/ 1366764 w 1485801"/>
                <a:gd name="connsiteY10" fmla="*/ 237966 h 990791"/>
                <a:gd name="connsiteX11" fmla="*/ 1442202 w 1485801"/>
                <a:gd name="connsiteY11" fmla="*/ 143555 h 990791"/>
                <a:gd name="connsiteX12" fmla="*/ 1482436 w 1485801"/>
                <a:gd name="connsiteY12" fmla="*/ 35198 h 990791"/>
                <a:gd name="connsiteX13" fmla="*/ 1470320 w 1485801"/>
                <a:gd name="connsiteY13" fmla="*/ 14624 h 990791"/>
                <a:gd name="connsiteX14" fmla="*/ 1370422 w 1485801"/>
                <a:gd name="connsiteY14" fmla="*/ 3194 h 990791"/>
                <a:gd name="connsiteX15" fmla="*/ 1192571 w 1485801"/>
                <a:gd name="connsiteY15" fmla="*/ 451 h 990791"/>
                <a:gd name="connsiteX16" fmla="*/ 1117819 w 1485801"/>
                <a:gd name="connsiteY16" fmla="*/ 30398 h 990791"/>
                <a:gd name="connsiteX17" fmla="*/ 1102731 w 1485801"/>
                <a:gd name="connsiteY17" fmla="*/ 43428 h 990791"/>
                <a:gd name="connsiteX18" fmla="*/ 1002147 w 1485801"/>
                <a:gd name="connsiteY18" fmla="*/ 110179 h 990791"/>
                <a:gd name="connsiteX19" fmla="*/ 993232 w 1485801"/>
                <a:gd name="connsiteY19" fmla="*/ 138754 h 990791"/>
                <a:gd name="connsiteX20" fmla="*/ 982945 w 1485801"/>
                <a:gd name="connsiteY20" fmla="*/ 171672 h 990791"/>
                <a:gd name="connsiteX21" fmla="*/ 870245 w 1485801"/>
                <a:gd name="connsiteY21" fmla="*/ 237966 h 990791"/>
                <a:gd name="connsiteX22" fmla="*/ 893562 w 1485801"/>
                <a:gd name="connsiteY22" fmla="*/ 255569 h 990791"/>
                <a:gd name="connsiteX23" fmla="*/ 917108 w 1485801"/>
                <a:gd name="connsiteY23" fmla="*/ 272028 h 990791"/>
                <a:gd name="connsiteX24" fmla="*/ 929224 w 1485801"/>
                <a:gd name="connsiteY24" fmla="*/ 319805 h 990791"/>
                <a:gd name="connsiteX25" fmla="*/ 918480 w 1485801"/>
                <a:gd name="connsiteY25" fmla="*/ 340151 h 990791"/>
                <a:gd name="connsiteX26" fmla="*/ 795264 w 1485801"/>
                <a:gd name="connsiteY26" fmla="*/ 516630 h 990791"/>
                <a:gd name="connsiteX27" fmla="*/ 746115 w 1485801"/>
                <a:gd name="connsiteY27" fmla="*/ 554577 h 990791"/>
                <a:gd name="connsiteX28" fmla="*/ 656047 w 1485801"/>
                <a:gd name="connsiteY28" fmla="*/ 534918 h 990791"/>
                <a:gd name="connsiteX29" fmla="*/ 649646 w 1485801"/>
                <a:gd name="connsiteY29" fmla="*/ 485083 h 990791"/>
                <a:gd name="connsiteX30" fmla="*/ 697652 w 1485801"/>
                <a:gd name="connsiteY30" fmla="*/ 424275 h 990791"/>
                <a:gd name="connsiteX31" fmla="*/ 762117 w 1485801"/>
                <a:gd name="connsiteY31" fmla="*/ 345866 h 990791"/>
                <a:gd name="connsiteX32" fmla="*/ 693994 w 1485801"/>
                <a:gd name="connsiteY32" fmla="*/ 327349 h 990791"/>
                <a:gd name="connsiteX33" fmla="*/ 672963 w 1485801"/>
                <a:gd name="connsiteY33" fmla="*/ 334207 h 990791"/>
                <a:gd name="connsiteX34" fmla="*/ 255768 w 1485801"/>
                <a:gd name="connsiteY34" fmla="*/ 591153 h 990791"/>
                <a:gd name="connsiteX35" fmla="*/ 29454 w 1485801"/>
                <a:gd name="connsiteY35" fmla="*/ 715283 h 990791"/>
                <a:gd name="connsiteX36" fmla="*/ 12081 w 1485801"/>
                <a:gd name="connsiteY36" fmla="*/ 725570 h 990791"/>
                <a:gd name="connsiteX37" fmla="*/ 2251 w 1485801"/>
                <a:gd name="connsiteY37" fmla="*/ 754374 h 990791"/>
                <a:gd name="connsiteX38" fmla="*/ 43170 w 1485801"/>
                <a:gd name="connsiteY38" fmla="*/ 839870 h 99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85801" h="990791">
                  <a:moveTo>
                    <a:pt x="43170" y="839870"/>
                  </a:moveTo>
                  <a:cubicBezTo>
                    <a:pt x="52086" y="853815"/>
                    <a:pt x="61230" y="867759"/>
                    <a:pt x="70602" y="881704"/>
                  </a:cubicBezTo>
                  <a:cubicBezTo>
                    <a:pt x="106950" y="924452"/>
                    <a:pt x="149469" y="963771"/>
                    <a:pt x="202962" y="982059"/>
                  </a:cubicBezTo>
                  <a:cubicBezTo>
                    <a:pt x="254168" y="999662"/>
                    <a:pt x="309261" y="989375"/>
                    <a:pt x="354981" y="962628"/>
                  </a:cubicBezTo>
                  <a:cubicBezTo>
                    <a:pt x="370068" y="953713"/>
                    <a:pt x="384013" y="942969"/>
                    <a:pt x="398186" y="932453"/>
                  </a:cubicBezTo>
                  <a:cubicBezTo>
                    <a:pt x="415560" y="919652"/>
                    <a:pt x="836869" y="616071"/>
                    <a:pt x="911393" y="557321"/>
                  </a:cubicBezTo>
                  <a:cubicBezTo>
                    <a:pt x="952770" y="526002"/>
                    <a:pt x="1083529" y="438677"/>
                    <a:pt x="1105475" y="422904"/>
                  </a:cubicBezTo>
                  <a:cubicBezTo>
                    <a:pt x="1125363" y="408731"/>
                    <a:pt x="1144108" y="392729"/>
                    <a:pt x="1165825" y="381756"/>
                  </a:cubicBezTo>
                  <a:cubicBezTo>
                    <a:pt x="1178855" y="376955"/>
                    <a:pt x="1192114" y="373069"/>
                    <a:pt x="1205144" y="368268"/>
                  </a:cubicBezTo>
                  <a:cubicBezTo>
                    <a:pt x="1235091" y="357296"/>
                    <a:pt x="1259322" y="344723"/>
                    <a:pt x="1283783" y="324377"/>
                  </a:cubicBezTo>
                  <a:cubicBezTo>
                    <a:pt x="1314186" y="299003"/>
                    <a:pt x="1341161" y="267913"/>
                    <a:pt x="1366764" y="237966"/>
                  </a:cubicBezTo>
                  <a:cubicBezTo>
                    <a:pt x="1393053" y="207334"/>
                    <a:pt x="1417971" y="175787"/>
                    <a:pt x="1442202" y="143555"/>
                  </a:cubicBezTo>
                  <a:cubicBezTo>
                    <a:pt x="1455918" y="107664"/>
                    <a:pt x="1469177" y="71317"/>
                    <a:pt x="1482436" y="35198"/>
                  </a:cubicBezTo>
                  <a:cubicBezTo>
                    <a:pt x="1488608" y="18510"/>
                    <a:pt x="1487237" y="17139"/>
                    <a:pt x="1470320" y="14624"/>
                  </a:cubicBezTo>
                  <a:cubicBezTo>
                    <a:pt x="1437173" y="9824"/>
                    <a:pt x="1404026" y="5252"/>
                    <a:pt x="1370422" y="3194"/>
                  </a:cubicBezTo>
                  <a:cubicBezTo>
                    <a:pt x="1311215" y="-235"/>
                    <a:pt x="1251779" y="3651"/>
                    <a:pt x="1192571" y="451"/>
                  </a:cubicBezTo>
                  <a:cubicBezTo>
                    <a:pt x="1165139" y="-921"/>
                    <a:pt x="1134507" y="-1149"/>
                    <a:pt x="1117819" y="30398"/>
                  </a:cubicBezTo>
                  <a:cubicBezTo>
                    <a:pt x="1114847" y="35884"/>
                    <a:pt x="1107989" y="39084"/>
                    <a:pt x="1102731" y="43428"/>
                  </a:cubicBezTo>
                  <a:cubicBezTo>
                    <a:pt x="1071413" y="69031"/>
                    <a:pt x="1035980" y="88233"/>
                    <a:pt x="1002147" y="110179"/>
                  </a:cubicBezTo>
                  <a:cubicBezTo>
                    <a:pt x="984774" y="121609"/>
                    <a:pt x="984774" y="121609"/>
                    <a:pt x="993232" y="138754"/>
                  </a:cubicBezTo>
                  <a:cubicBezTo>
                    <a:pt x="1003290" y="159328"/>
                    <a:pt x="1002376" y="160471"/>
                    <a:pt x="982945" y="171672"/>
                  </a:cubicBezTo>
                  <a:cubicBezTo>
                    <a:pt x="945912" y="192932"/>
                    <a:pt x="904764" y="207563"/>
                    <a:pt x="870245" y="237966"/>
                  </a:cubicBezTo>
                  <a:cubicBezTo>
                    <a:pt x="878703" y="244367"/>
                    <a:pt x="886018" y="250082"/>
                    <a:pt x="893562" y="255569"/>
                  </a:cubicBezTo>
                  <a:cubicBezTo>
                    <a:pt x="901335" y="261055"/>
                    <a:pt x="909564" y="266084"/>
                    <a:pt x="917108" y="272028"/>
                  </a:cubicBezTo>
                  <a:cubicBezTo>
                    <a:pt x="934253" y="285515"/>
                    <a:pt x="937911" y="299917"/>
                    <a:pt x="929224" y="319805"/>
                  </a:cubicBezTo>
                  <a:cubicBezTo>
                    <a:pt x="926252" y="326892"/>
                    <a:pt x="922366" y="333521"/>
                    <a:pt x="918480" y="340151"/>
                  </a:cubicBezTo>
                  <a:cubicBezTo>
                    <a:pt x="881904" y="402101"/>
                    <a:pt x="838470" y="459480"/>
                    <a:pt x="795264" y="516630"/>
                  </a:cubicBezTo>
                  <a:cubicBezTo>
                    <a:pt x="782691" y="533318"/>
                    <a:pt x="767604" y="550005"/>
                    <a:pt x="746115" y="554577"/>
                  </a:cubicBezTo>
                  <a:cubicBezTo>
                    <a:pt x="713654" y="561435"/>
                    <a:pt x="683022" y="553892"/>
                    <a:pt x="656047" y="534918"/>
                  </a:cubicBezTo>
                  <a:cubicBezTo>
                    <a:pt x="637530" y="521888"/>
                    <a:pt x="635473" y="502914"/>
                    <a:pt x="649646" y="485083"/>
                  </a:cubicBezTo>
                  <a:cubicBezTo>
                    <a:pt x="665648" y="464966"/>
                    <a:pt x="679821" y="443249"/>
                    <a:pt x="697652" y="424275"/>
                  </a:cubicBezTo>
                  <a:cubicBezTo>
                    <a:pt x="720283" y="400044"/>
                    <a:pt x="739943" y="373069"/>
                    <a:pt x="762117" y="345866"/>
                  </a:cubicBezTo>
                  <a:cubicBezTo>
                    <a:pt x="739257" y="333521"/>
                    <a:pt x="716626" y="330092"/>
                    <a:pt x="693994" y="327349"/>
                  </a:cubicBezTo>
                  <a:cubicBezTo>
                    <a:pt x="686222" y="326435"/>
                    <a:pt x="679821" y="329406"/>
                    <a:pt x="672963" y="334207"/>
                  </a:cubicBezTo>
                  <a:cubicBezTo>
                    <a:pt x="590210" y="392500"/>
                    <a:pt x="309489" y="559835"/>
                    <a:pt x="255768" y="591153"/>
                  </a:cubicBezTo>
                  <a:cubicBezTo>
                    <a:pt x="181473" y="634587"/>
                    <a:pt x="104892" y="674135"/>
                    <a:pt x="29454" y="715283"/>
                  </a:cubicBezTo>
                  <a:cubicBezTo>
                    <a:pt x="23511" y="718484"/>
                    <a:pt x="17567" y="721684"/>
                    <a:pt x="12081" y="725570"/>
                  </a:cubicBezTo>
                  <a:cubicBezTo>
                    <a:pt x="1794" y="732657"/>
                    <a:pt x="-3236" y="739972"/>
                    <a:pt x="2251" y="754374"/>
                  </a:cubicBezTo>
                  <a:cubicBezTo>
                    <a:pt x="14138" y="783863"/>
                    <a:pt x="26254" y="813353"/>
                    <a:pt x="43170" y="839870"/>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2" name="Freeform 452">
              <a:extLst>
                <a:ext uri="{FF2B5EF4-FFF2-40B4-BE49-F238E27FC236}">
                  <a16:creationId xmlns:a16="http://schemas.microsoft.com/office/drawing/2014/main" id="{6F75EFD4-DAE1-64CA-0D07-1AF4528826FD}"/>
                </a:ext>
              </a:extLst>
            </p:cNvPr>
            <p:cNvSpPr/>
            <p:nvPr/>
          </p:nvSpPr>
          <p:spPr>
            <a:xfrm>
              <a:off x="9725253" y="3464204"/>
              <a:ext cx="4800" cy="11887"/>
            </a:xfrm>
            <a:custGeom>
              <a:avLst/>
              <a:gdLst>
                <a:gd name="connsiteX0" fmla="*/ 4800 w 4800"/>
                <a:gd name="connsiteY0" fmla="*/ 0 h 11887"/>
                <a:gd name="connsiteX1" fmla="*/ 0 w 4800"/>
                <a:gd name="connsiteY1" fmla="*/ 11887 h 11887"/>
                <a:gd name="connsiteX2" fmla="*/ 4800 w 4800"/>
                <a:gd name="connsiteY2" fmla="*/ 0 h 11887"/>
              </a:gdLst>
              <a:ahLst/>
              <a:cxnLst>
                <a:cxn ang="0">
                  <a:pos x="connsiteX0" y="connsiteY0"/>
                </a:cxn>
                <a:cxn ang="0">
                  <a:pos x="connsiteX1" y="connsiteY1"/>
                </a:cxn>
                <a:cxn ang="0">
                  <a:pos x="connsiteX2" y="connsiteY2"/>
                </a:cxn>
              </a:cxnLst>
              <a:rect l="l" t="t" r="r" b="b"/>
              <a:pathLst>
                <a:path w="4800" h="11887">
                  <a:moveTo>
                    <a:pt x="4800" y="0"/>
                  </a:moveTo>
                  <a:cubicBezTo>
                    <a:pt x="3200" y="3886"/>
                    <a:pt x="1600" y="7772"/>
                    <a:pt x="0" y="11887"/>
                  </a:cubicBezTo>
                  <a:cubicBezTo>
                    <a:pt x="1828" y="7772"/>
                    <a:pt x="3200" y="3886"/>
                    <a:pt x="4800" y="0"/>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3" name="Freeform 453">
              <a:extLst>
                <a:ext uri="{FF2B5EF4-FFF2-40B4-BE49-F238E27FC236}">
                  <a16:creationId xmlns:a16="http://schemas.microsoft.com/office/drawing/2014/main" id="{6FBBA98D-3A8D-33F2-70B5-E4D6065A52F8}"/>
                </a:ext>
              </a:extLst>
            </p:cNvPr>
            <p:cNvSpPr/>
            <p:nvPr/>
          </p:nvSpPr>
          <p:spPr>
            <a:xfrm>
              <a:off x="8366683" y="4180636"/>
              <a:ext cx="26060" cy="38633"/>
            </a:xfrm>
            <a:custGeom>
              <a:avLst/>
              <a:gdLst>
                <a:gd name="connsiteX0" fmla="*/ 26060 w 26060"/>
                <a:gd name="connsiteY0" fmla="*/ 38633 h 38633"/>
                <a:gd name="connsiteX1" fmla="*/ 0 w 26060"/>
                <a:gd name="connsiteY1" fmla="*/ 0 h 38633"/>
                <a:gd name="connsiteX2" fmla="*/ 26060 w 26060"/>
                <a:gd name="connsiteY2" fmla="*/ 38633 h 38633"/>
              </a:gdLst>
              <a:ahLst/>
              <a:cxnLst>
                <a:cxn ang="0">
                  <a:pos x="connsiteX0" y="connsiteY0"/>
                </a:cxn>
                <a:cxn ang="0">
                  <a:pos x="connsiteX1" y="connsiteY1"/>
                </a:cxn>
                <a:cxn ang="0">
                  <a:pos x="connsiteX2" y="connsiteY2"/>
                </a:cxn>
              </a:cxnLst>
              <a:rect l="l" t="t" r="r" b="b"/>
              <a:pathLst>
                <a:path w="26060" h="38633">
                  <a:moveTo>
                    <a:pt x="26060" y="38633"/>
                  </a:moveTo>
                  <a:cubicBezTo>
                    <a:pt x="17373" y="25832"/>
                    <a:pt x="8687" y="12802"/>
                    <a:pt x="0" y="0"/>
                  </a:cubicBezTo>
                  <a:cubicBezTo>
                    <a:pt x="8687" y="12802"/>
                    <a:pt x="17373" y="25832"/>
                    <a:pt x="26060" y="38633"/>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4" name="Freeform 454">
              <a:extLst>
                <a:ext uri="{FF2B5EF4-FFF2-40B4-BE49-F238E27FC236}">
                  <a16:creationId xmlns:a16="http://schemas.microsoft.com/office/drawing/2014/main" id="{CD44AA09-9821-90D8-299E-4A0F72B43AF1}"/>
                </a:ext>
              </a:extLst>
            </p:cNvPr>
            <p:cNvSpPr/>
            <p:nvPr/>
          </p:nvSpPr>
          <p:spPr>
            <a:xfrm>
              <a:off x="8392972" y="4219270"/>
              <a:ext cx="26289" cy="38633"/>
            </a:xfrm>
            <a:custGeom>
              <a:avLst/>
              <a:gdLst>
                <a:gd name="connsiteX0" fmla="*/ 26289 w 26289"/>
                <a:gd name="connsiteY0" fmla="*/ 38633 h 38633"/>
                <a:gd name="connsiteX1" fmla="*/ 0 w 26289"/>
                <a:gd name="connsiteY1" fmla="*/ 0 h 38633"/>
                <a:gd name="connsiteX2" fmla="*/ 26289 w 26289"/>
                <a:gd name="connsiteY2" fmla="*/ 38633 h 38633"/>
              </a:gdLst>
              <a:ahLst/>
              <a:cxnLst>
                <a:cxn ang="0">
                  <a:pos x="connsiteX0" y="connsiteY0"/>
                </a:cxn>
                <a:cxn ang="0">
                  <a:pos x="connsiteX1" y="connsiteY1"/>
                </a:cxn>
                <a:cxn ang="0">
                  <a:pos x="connsiteX2" y="connsiteY2"/>
                </a:cxn>
              </a:cxnLst>
              <a:rect l="l" t="t" r="r" b="b"/>
              <a:pathLst>
                <a:path w="26289" h="38633">
                  <a:moveTo>
                    <a:pt x="26289" y="38633"/>
                  </a:moveTo>
                  <a:cubicBezTo>
                    <a:pt x="17373" y="25832"/>
                    <a:pt x="8687" y="13030"/>
                    <a:pt x="0" y="0"/>
                  </a:cubicBezTo>
                  <a:cubicBezTo>
                    <a:pt x="8687" y="13030"/>
                    <a:pt x="17373" y="25832"/>
                    <a:pt x="26289" y="38633"/>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5" name="Freeform 455">
              <a:extLst>
                <a:ext uri="{FF2B5EF4-FFF2-40B4-BE49-F238E27FC236}">
                  <a16:creationId xmlns:a16="http://schemas.microsoft.com/office/drawing/2014/main" id="{F63B5C54-E871-ACB7-A3A2-9D622E6DC4E5}"/>
                </a:ext>
              </a:extLst>
            </p:cNvPr>
            <p:cNvSpPr/>
            <p:nvPr/>
          </p:nvSpPr>
          <p:spPr>
            <a:xfrm>
              <a:off x="9732797" y="3442487"/>
              <a:ext cx="5715" cy="14630"/>
            </a:xfrm>
            <a:custGeom>
              <a:avLst/>
              <a:gdLst>
                <a:gd name="connsiteX0" fmla="*/ 5715 w 5715"/>
                <a:gd name="connsiteY0" fmla="*/ 0 h 14630"/>
                <a:gd name="connsiteX1" fmla="*/ 0 w 5715"/>
                <a:gd name="connsiteY1" fmla="*/ 14630 h 14630"/>
                <a:gd name="connsiteX2" fmla="*/ 5715 w 5715"/>
                <a:gd name="connsiteY2" fmla="*/ 0 h 14630"/>
              </a:gdLst>
              <a:ahLst/>
              <a:cxnLst>
                <a:cxn ang="0">
                  <a:pos x="connsiteX0" y="connsiteY0"/>
                </a:cxn>
                <a:cxn ang="0">
                  <a:pos x="connsiteX1" y="connsiteY1"/>
                </a:cxn>
                <a:cxn ang="0">
                  <a:pos x="connsiteX2" y="connsiteY2"/>
                </a:cxn>
              </a:cxnLst>
              <a:rect l="l" t="t" r="r" b="b"/>
              <a:pathLst>
                <a:path w="5715" h="14630">
                  <a:moveTo>
                    <a:pt x="5715" y="0"/>
                  </a:moveTo>
                  <a:cubicBezTo>
                    <a:pt x="3887" y="4801"/>
                    <a:pt x="1829" y="9830"/>
                    <a:pt x="0" y="14630"/>
                  </a:cubicBezTo>
                  <a:cubicBezTo>
                    <a:pt x="2058" y="9830"/>
                    <a:pt x="3887" y="4801"/>
                    <a:pt x="5715" y="0"/>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6" name="Freeform 456">
              <a:extLst>
                <a:ext uri="{FF2B5EF4-FFF2-40B4-BE49-F238E27FC236}">
                  <a16:creationId xmlns:a16="http://schemas.microsoft.com/office/drawing/2014/main" id="{2D7C2B19-D4CF-A075-6752-AD36B4E9DA70}"/>
                </a:ext>
              </a:extLst>
            </p:cNvPr>
            <p:cNvSpPr/>
            <p:nvPr/>
          </p:nvSpPr>
          <p:spPr>
            <a:xfrm>
              <a:off x="8247234" y="4064508"/>
              <a:ext cx="298173" cy="454971"/>
            </a:xfrm>
            <a:custGeom>
              <a:avLst/>
              <a:gdLst>
                <a:gd name="connsiteX0" fmla="*/ 4921 w 298173"/>
                <a:gd name="connsiteY0" fmla="*/ 102870 h 454971"/>
                <a:gd name="connsiteX1" fmla="*/ 63900 w 298173"/>
                <a:gd name="connsiteY1" fmla="*/ 211226 h 454971"/>
                <a:gd name="connsiteX2" fmla="*/ 239465 w 298173"/>
                <a:gd name="connsiteY2" fmla="*/ 419938 h 454971"/>
                <a:gd name="connsiteX3" fmla="*/ 282441 w 298173"/>
                <a:gd name="connsiteY3" fmla="*/ 453085 h 454971"/>
                <a:gd name="connsiteX4" fmla="*/ 297758 w 298173"/>
                <a:gd name="connsiteY4" fmla="*/ 443941 h 454971"/>
                <a:gd name="connsiteX5" fmla="*/ 272840 w 298173"/>
                <a:gd name="connsiteY5" fmla="*/ 350444 h 454971"/>
                <a:gd name="connsiteX6" fmla="*/ 236721 w 298173"/>
                <a:gd name="connsiteY6" fmla="*/ 305867 h 454971"/>
                <a:gd name="connsiteX7" fmla="*/ 38754 w 298173"/>
                <a:gd name="connsiteY7" fmla="*/ 10973 h 454971"/>
                <a:gd name="connsiteX8" fmla="*/ 30753 w 298173"/>
                <a:gd name="connsiteY8" fmla="*/ 0 h 454971"/>
                <a:gd name="connsiteX9" fmla="*/ 4692 w 298173"/>
                <a:gd name="connsiteY9" fmla="*/ 55778 h 454971"/>
                <a:gd name="connsiteX10" fmla="*/ 4921 w 298173"/>
                <a:gd name="connsiteY10" fmla="*/ 102870 h 45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73" h="454971">
                  <a:moveTo>
                    <a:pt x="4921" y="102870"/>
                  </a:moveTo>
                  <a:cubicBezTo>
                    <a:pt x="21380" y="140818"/>
                    <a:pt x="40354" y="177165"/>
                    <a:pt x="63900" y="211226"/>
                  </a:cubicBezTo>
                  <a:cubicBezTo>
                    <a:pt x="116021" y="285979"/>
                    <a:pt x="175914" y="354559"/>
                    <a:pt x="239465" y="419938"/>
                  </a:cubicBezTo>
                  <a:cubicBezTo>
                    <a:pt x="252038" y="432968"/>
                    <a:pt x="265296" y="445541"/>
                    <a:pt x="282441" y="453085"/>
                  </a:cubicBezTo>
                  <a:cubicBezTo>
                    <a:pt x="292043" y="457429"/>
                    <a:pt x="297300" y="454228"/>
                    <a:pt x="297758" y="443941"/>
                  </a:cubicBezTo>
                  <a:cubicBezTo>
                    <a:pt x="298672" y="410337"/>
                    <a:pt x="300501" y="376961"/>
                    <a:pt x="272840" y="350444"/>
                  </a:cubicBezTo>
                  <a:cubicBezTo>
                    <a:pt x="259124" y="337414"/>
                    <a:pt x="248609" y="320954"/>
                    <a:pt x="236721" y="305867"/>
                  </a:cubicBezTo>
                  <a:cubicBezTo>
                    <a:pt x="162426" y="213055"/>
                    <a:pt x="87674" y="120929"/>
                    <a:pt x="38754" y="10973"/>
                  </a:cubicBezTo>
                  <a:cubicBezTo>
                    <a:pt x="37382" y="7772"/>
                    <a:pt x="34410" y="5029"/>
                    <a:pt x="30753" y="0"/>
                  </a:cubicBezTo>
                  <a:cubicBezTo>
                    <a:pt x="21380" y="19660"/>
                    <a:pt x="11322" y="37262"/>
                    <a:pt x="4692" y="55778"/>
                  </a:cubicBezTo>
                  <a:cubicBezTo>
                    <a:pt x="-1023" y="70637"/>
                    <a:pt x="-2166" y="86182"/>
                    <a:pt x="4921" y="102870"/>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7" name="Freeform 457">
              <a:extLst>
                <a:ext uri="{FF2B5EF4-FFF2-40B4-BE49-F238E27FC236}">
                  <a16:creationId xmlns:a16="http://schemas.microsoft.com/office/drawing/2014/main" id="{D2156045-0CD1-AE87-67F5-9D1E8F1D3EF8}"/>
                </a:ext>
              </a:extLst>
            </p:cNvPr>
            <p:cNvSpPr/>
            <p:nvPr/>
          </p:nvSpPr>
          <p:spPr>
            <a:xfrm>
              <a:off x="9249983" y="3285607"/>
              <a:ext cx="50988" cy="21253"/>
            </a:xfrm>
            <a:custGeom>
              <a:avLst/>
              <a:gdLst>
                <a:gd name="connsiteX0" fmla="*/ 11898 w 50988"/>
                <a:gd name="connsiteY0" fmla="*/ 21092 h 21253"/>
                <a:gd name="connsiteX1" fmla="*/ 50989 w 50988"/>
                <a:gd name="connsiteY1" fmla="*/ 746 h 21253"/>
                <a:gd name="connsiteX2" fmla="*/ 8012 w 50988"/>
                <a:gd name="connsiteY2" fmla="*/ 1889 h 21253"/>
                <a:gd name="connsiteX3" fmla="*/ 11 w 50988"/>
                <a:gd name="connsiteY3" fmla="*/ 12176 h 21253"/>
                <a:gd name="connsiteX4" fmla="*/ 11898 w 50988"/>
                <a:gd name="connsiteY4" fmla="*/ 21092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8" h="21253">
                  <a:moveTo>
                    <a:pt x="11898" y="21092"/>
                  </a:moveTo>
                  <a:cubicBezTo>
                    <a:pt x="24928" y="19034"/>
                    <a:pt x="36130" y="12634"/>
                    <a:pt x="50989" y="746"/>
                  </a:cubicBezTo>
                  <a:cubicBezTo>
                    <a:pt x="32244" y="746"/>
                    <a:pt x="20128" y="-1540"/>
                    <a:pt x="8012" y="1889"/>
                  </a:cubicBezTo>
                  <a:cubicBezTo>
                    <a:pt x="3211" y="3261"/>
                    <a:pt x="-218" y="6690"/>
                    <a:pt x="11" y="12176"/>
                  </a:cubicBezTo>
                  <a:cubicBezTo>
                    <a:pt x="697" y="19034"/>
                    <a:pt x="5955" y="22006"/>
                    <a:pt x="11898" y="21092"/>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8" name="Freeform 458">
              <a:extLst>
                <a:ext uri="{FF2B5EF4-FFF2-40B4-BE49-F238E27FC236}">
                  <a16:creationId xmlns:a16="http://schemas.microsoft.com/office/drawing/2014/main" id="{F129A4A9-DCF3-8FD7-8C8C-F36E02E96F8F}"/>
                </a:ext>
              </a:extLst>
            </p:cNvPr>
            <p:cNvSpPr/>
            <p:nvPr/>
          </p:nvSpPr>
          <p:spPr>
            <a:xfrm>
              <a:off x="9449848" y="3758289"/>
              <a:ext cx="154451" cy="156027"/>
            </a:xfrm>
            <a:custGeom>
              <a:avLst/>
              <a:gdLst>
                <a:gd name="connsiteX0" fmla="*/ 148304 w 154451"/>
                <a:gd name="connsiteY0" fmla="*/ 81047 h 156027"/>
                <a:gd name="connsiteX1" fmla="*/ 135045 w 154451"/>
                <a:gd name="connsiteY1" fmla="*/ 68017 h 156027"/>
                <a:gd name="connsiteX2" fmla="*/ 38119 w 154451"/>
                <a:gd name="connsiteY2" fmla="*/ 13839 h 156027"/>
                <a:gd name="connsiteX3" fmla="*/ 2229 w 154451"/>
                <a:gd name="connsiteY3" fmla="*/ 28240 h 156027"/>
                <a:gd name="connsiteX4" fmla="*/ 15030 w 154451"/>
                <a:gd name="connsiteY4" fmla="*/ 70989 h 156027"/>
                <a:gd name="connsiteX5" fmla="*/ 154248 w 154451"/>
                <a:gd name="connsiteY5" fmla="*/ 156028 h 156027"/>
                <a:gd name="connsiteX6" fmla="*/ 148304 w 154451"/>
                <a:gd name="connsiteY6" fmla="*/ 81047 h 15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451" h="156027">
                  <a:moveTo>
                    <a:pt x="148304" y="81047"/>
                  </a:moveTo>
                  <a:cubicBezTo>
                    <a:pt x="147847" y="72817"/>
                    <a:pt x="141675" y="70074"/>
                    <a:pt x="135045" y="68017"/>
                  </a:cubicBezTo>
                  <a:cubicBezTo>
                    <a:pt x="98469" y="57730"/>
                    <a:pt x="67837" y="36470"/>
                    <a:pt x="38119" y="13839"/>
                  </a:cubicBezTo>
                  <a:cubicBezTo>
                    <a:pt x="11144" y="-6735"/>
                    <a:pt x="9315" y="-6278"/>
                    <a:pt x="2229" y="28240"/>
                  </a:cubicBezTo>
                  <a:cubicBezTo>
                    <a:pt x="-1200" y="44700"/>
                    <a:pt x="-3029" y="60473"/>
                    <a:pt x="15030" y="70989"/>
                  </a:cubicBezTo>
                  <a:cubicBezTo>
                    <a:pt x="60293" y="97506"/>
                    <a:pt x="103041" y="128367"/>
                    <a:pt x="154248" y="156028"/>
                  </a:cubicBezTo>
                  <a:cubicBezTo>
                    <a:pt x="155619" y="128139"/>
                    <a:pt x="149676" y="104821"/>
                    <a:pt x="148304" y="81047"/>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9" name="Freeform 459">
              <a:extLst>
                <a:ext uri="{FF2B5EF4-FFF2-40B4-BE49-F238E27FC236}">
                  <a16:creationId xmlns:a16="http://schemas.microsoft.com/office/drawing/2014/main" id="{9B89FBB0-7778-2D2A-F84A-842485FD18A1}"/>
                </a:ext>
              </a:extLst>
            </p:cNvPr>
            <p:cNvSpPr/>
            <p:nvPr/>
          </p:nvSpPr>
          <p:spPr>
            <a:xfrm>
              <a:off x="8366912" y="3442944"/>
              <a:ext cx="1371600" cy="973042"/>
            </a:xfrm>
            <a:custGeom>
              <a:avLst/>
              <a:gdLst>
                <a:gd name="connsiteX0" fmla="*/ 1213181 w 1371600"/>
                <a:gd name="connsiteY0" fmla="*/ 180365 h 973042"/>
                <a:gd name="connsiteX1" fmla="*/ 1134542 w 1371600"/>
                <a:gd name="connsiteY1" fmla="*/ 224257 h 973042"/>
                <a:gd name="connsiteX2" fmla="*/ 1095223 w 1371600"/>
                <a:gd name="connsiteY2" fmla="*/ 237744 h 973042"/>
                <a:gd name="connsiteX3" fmla="*/ 1034873 w 1371600"/>
                <a:gd name="connsiteY3" fmla="*/ 278892 h 973042"/>
                <a:gd name="connsiteX4" fmla="*/ 840791 w 1371600"/>
                <a:gd name="connsiteY4" fmla="*/ 413309 h 973042"/>
                <a:gd name="connsiteX5" fmla="*/ 327584 w 1371600"/>
                <a:gd name="connsiteY5" fmla="*/ 788441 h 973042"/>
                <a:gd name="connsiteX6" fmla="*/ 284379 w 1371600"/>
                <a:gd name="connsiteY6" fmla="*/ 818617 h 973042"/>
                <a:gd name="connsiteX7" fmla="*/ 132360 w 1371600"/>
                <a:gd name="connsiteY7" fmla="*/ 838048 h 973042"/>
                <a:gd name="connsiteX8" fmla="*/ 0 w 1371600"/>
                <a:gd name="connsiteY8" fmla="*/ 737692 h 973042"/>
                <a:gd name="connsiteX9" fmla="*/ 0 w 1371600"/>
                <a:gd name="connsiteY9" fmla="*/ 737692 h 973042"/>
                <a:gd name="connsiteX10" fmla="*/ 26061 w 1371600"/>
                <a:gd name="connsiteY10" fmla="*/ 776326 h 973042"/>
                <a:gd name="connsiteX11" fmla="*/ 26061 w 1371600"/>
                <a:gd name="connsiteY11" fmla="*/ 776554 h 973042"/>
                <a:gd name="connsiteX12" fmla="*/ 52350 w 1371600"/>
                <a:gd name="connsiteY12" fmla="*/ 815188 h 973042"/>
                <a:gd name="connsiteX13" fmla="*/ 166878 w 1371600"/>
                <a:gd name="connsiteY13" fmla="*/ 958748 h 973042"/>
                <a:gd name="connsiteX14" fmla="*/ 204369 w 1371600"/>
                <a:gd name="connsiteY14" fmla="*/ 963778 h 973042"/>
                <a:gd name="connsiteX15" fmla="*/ 266777 w 1371600"/>
                <a:gd name="connsiteY15" fmla="*/ 913257 h 973042"/>
                <a:gd name="connsiteX16" fmla="*/ 460858 w 1371600"/>
                <a:gd name="connsiteY16" fmla="*/ 765353 h 973042"/>
                <a:gd name="connsiteX17" fmla="*/ 690144 w 1371600"/>
                <a:gd name="connsiteY17" fmla="*/ 592303 h 973042"/>
                <a:gd name="connsiteX18" fmla="*/ 827532 w 1371600"/>
                <a:gd name="connsiteY18" fmla="*/ 488290 h 973042"/>
                <a:gd name="connsiteX19" fmla="*/ 896112 w 1371600"/>
                <a:gd name="connsiteY19" fmla="*/ 436169 h 973042"/>
                <a:gd name="connsiteX20" fmla="*/ 1070763 w 1371600"/>
                <a:gd name="connsiteY20" fmla="*/ 291236 h 973042"/>
                <a:gd name="connsiteX21" fmla="*/ 1099338 w 1371600"/>
                <a:gd name="connsiteY21" fmla="*/ 288722 h 973042"/>
                <a:gd name="connsiteX22" fmla="*/ 1118083 w 1371600"/>
                <a:gd name="connsiteY22" fmla="*/ 301752 h 973042"/>
                <a:gd name="connsiteX23" fmla="*/ 1198779 w 1371600"/>
                <a:gd name="connsiteY23" fmla="*/ 356387 h 973042"/>
                <a:gd name="connsiteX24" fmla="*/ 1244499 w 1371600"/>
                <a:gd name="connsiteY24" fmla="*/ 340843 h 973042"/>
                <a:gd name="connsiteX25" fmla="*/ 1272159 w 1371600"/>
                <a:gd name="connsiteY25" fmla="*/ 268376 h 973042"/>
                <a:gd name="connsiteX26" fmla="*/ 1341425 w 1371600"/>
                <a:gd name="connsiteY26" fmla="*/ 73838 h 973042"/>
                <a:gd name="connsiteX27" fmla="*/ 1350112 w 1371600"/>
                <a:gd name="connsiteY27" fmla="*/ 53492 h 973042"/>
                <a:gd name="connsiteX28" fmla="*/ 1353770 w 1371600"/>
                <a:gd name="connsiteY28" fmla="*/ 44806 h 973042"/>
                <a:gd name="connsiteX29" fmla="*/ 1358342 w 1371600"/>
                <a:gd name="connsiteY29" fmla="*/ 33604 h 973042"/>
                <a:gd name="connsiteX30" fmla="*/ 1363142 w 1371600"/>
                <a:gd name="connsiteY30" fmla="*/ 21717 h 973042"/>
                <a:gd name="connsiteX31" fmla="*/ 1365885 w 1371600"/>
                <a:gd name="connsiteY31" fmla="*/ 14630 h 973042"/>
                <a:gd name="connsiteX32" fmla="*/ 1371600 w 1371600"/>
                <a:gd name="connsiteY32" fmla="*/ 0 h 973042"/>
                <a:gd name="connsiteX33" fmla="*/ 1371600 w 1371600"/>
                <a:gd name="connsiteY33" fmla="*/ 0 h 973042"/>
                <a:gd name="connsiteX34" fmla="*/ 1296162 w 1371600"/>
                <a:gd name="connsiteY34" fmla="*/ 94412 h 973042"/>
                <a:gd name="connsiteX35" fmla="*/ 1213181 w 1371600"/>
                <a:gd name="connsiteY35" fmla="*/ 180365 h 97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600" h="973042">
                  <a:moveTo>
                    <a:pt x="1213181" y="180365"/>
                  </a:moveTo>
                  <a:cubicBezTo>
                    <a:pt x="1188720" y="200939"/>
                    <a:pt x="1164489" y="213284"/>
                    <a:pt x="1134542" y="224257"/>
                  </a:cubicBezTo>
                  <a:cubicBezTo>
                    <a:pt x="1121512" y="229057"/>
                    <a:pt x="1108253" y="232943"/>
                    <a:pt x="1095223" y="237744"/>
                  </a:cubicBezTo>
                  <a:cubicBezTo>
                    <a:pt x="1073506" y="248717"/>
                    <a:pt x="1054761" y="264719"/>
                    <a:pt x="1034873" y="278892"/>
                  </a:cubicBezTo>
                  <a:cubicBezTo>
                    <a:pt x="1012927" y="294665"/>
                    <a:pt x="881939" y="381991"/>
                    <a:pt x="840791" y="413309"/>
                  </a:cubicBezTo>
                  <a:cubicBezTo>
                    <a:pt x="766268" y="472059"/>
                    <a:pt x="344958" y="775640"/>
                    <a:pt x="327584" y="788441"/>
                  </a:cubicBezTo>
                  <a:cubicBezTo>
                    <a:pt x="313411" y="798728"/>
                    <a:pt x="299466" y="809701"/>
                    <a:pt x="284379" y="818617"/>
                  </a:cubicBezTo>
                  <a:cubicBezTo>
                    <a:pt x="238659" y="845363"/>
                    <a:pt x="183338" y="855650"/>
                    <a:pt x="132360" y="838048"/>
                  </a:cubicBezTo>
                  <a:cubicBezTo>
                    <a:pt x="79096" y="819760"/>
                    <a:pt x="36348" y="780440"/>
                    <a:pt x="0" y="737692"/>
                  </a:cubicBezTo>
                  <a:cubicBezTo>
                    <a:pt x="0" y="737692"/>
                    <a:pt x="0" y="737692"/>
                    <a:pt x="0" y="737692"/>
                  </a:cubicBezTo>
                  <a:cubicBezTo>
                    <a:pt x="8687" y="750722"/>
                    <a:pt x="17374" y="763524"/>
                    <a:pt x="26061" y="776326"/>
                  </a:cubicBezTo>
                  <a:cubicBezTo>
                    <a:pt x="26061" y="776326"/>
                    <a:pt x="26061" y="776326"/>
                    <a:pt x="26061" y="776554"/>
                  </a:cubicBezTo>
                  <a:cubicBezTo>
                    <a:pt x="34748" y="789356"/>
                    <a:pt x="43663" y="802386"/>
                    <a:pt x="52350" y="815188"/>
                  </a:cubicBezTo>
                  <a:cubicBezTo>
                    <a:pt x="87097" y="865708"/>
                    <a:pt x="128931" y="910742"/>
                    <a:pt x="166878" y="958748"/>
                  </a:cubicBezTo>
                  <a:cubicBezTo>
                    <a:pt x="181966" y="977722"/>
                    <a:pt x="182880" y="976122"/>
                    <a:pt x="204369" y="963778"/>
                  </a:cubicBezTo>
                  <a:cubicBezTo>
                    <a:pt x="227915" y="950290"/>
                    <a:pt x="245288" y="929259"/>
                    <a:pt x="266777" y="913257"/>
                  </a:cubicBezTo>
                  <a:cubicBezTo>
                    <a:pt x="331699" y="864337"/>
                    <a:pt x="396164" y="814502"/>
                    <a:pt x="460858" y="765353"/>
                  </a:cubicBezTo>
                  <a:cubicBezTo>
                    <a:pt x="537210" y="707517"/>
                    <a:pt x="612877" y="648767"/>
                    <a:pt x="690144" y="592303"/>
                  </a:cubicBezTo>
                  <a:cubicBezTo>
                    <a:pt x="736550" y="558470"/>
                    <a:pt x="780898" y="521665"/>
                    <a:pt x="827532" y="488290"/>
                  </a:cubicBezTo>
                  <a:cubicBezTo>
                    <a:pt x="850850" y="471602"/>
                    <a:pt x="873938" y="454228"/>
                    <a:pt x="896112" y="436169"/>
                  </a:cubicBezTo>
                  <a:cubicBezTo>
                    <a:pt x="954634" y="388391"/>
                    <a:pt x="1012927" y="339928"/>
                    <a:pt x="1070763" y="291236"/>
                  </a:cubicBezTo>
                  <a:cubicBezTo>
                    <a:pt x="1080593" y="283007"/>
                    <a:pt x="1089508" y="282778"/>
                    <a:pt x="1099338" y="288722"/>
                  </a:cubicBezTo>
                  <a:cubicBezTo>
                    <a:pt x="1105967" y="292608"/>
                    <a:pt x="1112139" y="297180"/>
                    <a:pt x="1118083" y="301752"/>
                  </a:cubicBezTo>
                  <a:cubicBezTo>
                    <a:pt x="1143915" y="321640"/>
                    <a:pt x="1169975" y="340843"/>
                    <a:pt x="1198779" y="356387"/>
                  </a:cubicBezTo>
                  <a:cubicBezTo>
                    <a:pt x="1224839" y="370332"/>
                    <a:pt x="1233983" y="367360"/>
                    <a:pt x="1244499" y="340843"/>
                  </a:cubicBezTo>
                  <a:cubicBezTo>
                    <a:pt x="1254100" y="316840"/>
                    <a:pt x="1263015" y="292608"/>
                    <a:pt x="1272159" y="268376"/>
                  </a:cubicBezTo>
                  <a:cubicBezTo>
                    <a:pt x="1296162" y="203911"/>
                    <a:pt x="1313993" y="137160"/>
                    <a:pt x="1341425" y="73838"/>
                  </a:cubicBezTo>
                  <a:cubicBezTo>
                    <a:pt x="1344397" y="66980"/>
                    <a:pt x="1347140" y="60122"/>
                    <a:pt x="1350112" y="53492"/>
                  </a:cubicBezTo>
                  <a:cubicBezTo>
                    <a:pt x="1351255" y="50521"/>
                    <a:pt x="1352398" y="47777"/>
                    <a:pt x="1353770" y="44806"/>
                  </a:cubicBezTo>
                  <a:cubicBezTo>
                    <a:pt x="1355370" y="41148"/>
                    <a:pt x="1356741" y="37262"/>
                    <a:pt x="1358342" y="33604"/>
                  </a:cubicBezTo>
                  <a:cubicBezTo>
                    <a:pt x="1359942" y="29718"/>
                    <a:pt x="1361542" y="25832"/>
                    <a:pt x="1363142" y="21717"/>
                  </a:cubicBezTo>
                  <a:cubicBezTo>
                    <a:pt x="1364057" y="19431"/>
                    <a:pt x="1364971" y="17145"/>
                    <a:pt x="1365885" y="14630"/>
                  </a:cubicBezTo>
                  <a:cubicBezTo>
                    <a:pt x="1367714" y="9830"/>
                    <a:pt x="1369772" y="4801"/>
                    <a:pt x="1371600" y="0"/>
                  </a:cubicBezTo>
                  <a:cubicBezTo>
                    <a:pt x="1371600" y="0"/>
                    <a:pt x="1371600" y="0"/>
                    <a:pt x="1371600" y="0"/>
                  </a:cubicBezTo>
                  <a:cubicBezTo>
                    <a:pt x="1347369" y="32233"/>
                    <a:pt x="1322223" y="63779"/>
                    <a:pt x="1296162" y="94412"/>
                  </a:cubicBezTo>
                  <a:cubicBezTo>
                    <a:pt x="1270331" y="124130"/>
                    <a:pt x="1243584" y="154991"/>
                    <a:pt x="1213181" y="180365"/>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180" name="Freeform 460">
              <a:extLst>
                <a:ext uri="{FF2B5EF4-FFF2-40B4-BE49-F238E27FC236}">
                  <a16:creationId xmlns:a16="http://schemas.microsoft.com/office/drawing/2014/main" id="{7DB69E6A-D483-86C8-2EEF-A5992B1DFD9D}"/>
                </a:ext>
              </a:extLst>
            </p:cNvPr>
            <p:cNvSpPr/>
            <p:nvPr/>
          </p:nvSpPr>
          <p:spPr>
            <a:xfrm>
              <a:off x="9101364" y="3040030"/>
              <a:ext cx="207421" cy="202545"/>
            </a:xfrm>
            <a:custGeom>
              <a:avLst/>
              <a:gdLst>
                <a:gd name="connsiteX0" fmla="*/ 106111 w 207421"/>
                <a:gd name="connsiteY0" fmla="*/ 202203 h 202545"/>
                <a:gd name="connsiteX1" fmla="*/ 202351 w 207421"/>
                <a:gd name="connsiteY1" fmla="*/ 131566 h 202545"/>
                <a:gd name="connsiteX2" fmla="*/ 171262 w 207421"/>
                <a:gd name="connsiteY2" fmla="*/ 23667 h 202545"/>
                <a:gd name="connsiteX3" fmla="*/ 30215 w 207421"/>
                <a:gd name="connsiteY3" fmla="*/ 31211 h 202545"/>
                <a:gd name="connsiteX4" fmla="*/ 23357 w 207421"/>
                <a:gd name="connsiteY4" fmla="*/ 164027 h 202545"/>
                <a:gd name="connsiteX5" fmla="*/ 106111 w 207421"/>
                <a:gd name="connsiteY5" fmla="*/ 202203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421" h="202545">
                  <a:moveTo>
                    <a:pt x="106111" y="202203"/>
                  </a:moveTo>
                  <a:cubicBezTo>
                    <a:pt x="155031" y="206318"/>
                    <a:pt x="187264" y="172714"/>
                    <a:pt x="202351" y="131566"/>
                  </a:cubicBezTo>
                  <a:cubicBezTo>
                    <a:pt x="214924" y="97276"/>
                    <a:pt x="203951" y="48127"/>
                    <a:pt x="171262" y="23667"/>
                  </a:cubicBezTo>
                  <a:cubicBezTo>
                    <a:pt x="140858" y="807"/>
                    <a:pt x="73878" y="-18624"/>
                    <a:pt x="30215" y="31211"/>
                  </a:cubicBezTo>
                  <a:cubicBezTo>
                    <a:pt x="-1331" y="71444"/>
                    <a:pt x="-15047" y="117850"/>
                    <a:pt x="23357" y="164027"/>
                  </a:cubicBezTo>
                  <a:cubicBezTo>
                    <a:pt x="44389" y="189402"/>
                    <a:pt x="71821" y="204032"/>
                    <a:pt x="106111" y="202203"/>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81" name="Freeform 461">
              <a:extLst>
                <a:ext uri="{FF2B5EF4-FFF2-40B4-BE49-F238E27FC236}">
                  <a16:creationId xmlns:a16="http://schemas.microsoft.com/office/drawing/2014/main" id="{B3CE697D-3B37-0AE9-2500-0DD2967046A8}"/>
                </a:ext>
              </a:extLst>
            </p:cNvPr>
            <p:cNvSpPr/>
            <p:nvPr/>
          </p:nvSpPr>
          <p:spPr>
            <a:xfrm>
              <a:off x="8860705" y="3239881"/>
              <a:ext cx="551672" cy="595627"/>
            </a:xfrm>
            <a:custGeom>
              <a:avLst/>
              <a:gdLst>
                <a:gd name="connsiteX0" fmla="*/ 206866 w 551672"/>
                <a:gd name="connsiteY0" fmla="*/ 382057 h 595627"/>
                <a:gd name="connsiteX1" fmla="*/ 216924 w 551672"/>
                <a:gd name="connsiteY1" fmla="*/ 413375 h 595627"/>
                <a:gd name="connsiteX2" fmla="*/ 146515 w 551672"/>
                <a:gd name="connsiteY2" fmla="*/ 496585 h 595627"/>
                <a:gd name="connsiteX3" fmla="*/ 107425 w 551672"/>
                <a:gd name="connsiteY3" fmla="*/ 549621 h 595627"/>
                <a:gd name="connsiteX4" fmla="*/ 118397 w 551672"/>
                <a:gd name="connsiteY4" fmla="*/ 583453 h 595627"/>
                <a:gd name="connsiteX5" fmla="*/ 162974 w 551672"/>
                <a:gd name="connsiteY5" fmla="*/ 595112 h 595627"/>
                <a:gd name="connsiteX6" fmla="*/ 213038 w 551672"/>
                <a:gd name="connsiteY6" fmla="*/ 567451 h 595627"/>
                <a:gd name="connsiteX7" fmla="*/ 340368 w 551672"/>
                <a:gd name="connsiteY7" fmla="*/ 383886 h 595627"/>
                <a:gd name="connsiteX8" fmla="*/ 333281 w 551672"/>
                <a:gd name="connsiteY8" fmla="*/ 344109 h 595627"/>
                <a:gd name="connsiteX9" fmla="*/ 288019 w 551672"/>
                <a:gd name="connsiteY9" fmla="*/ 314163 h 595627"/>
                <a:gd name="connsiteX10" fmla="*/ 169375 w 551672"/>
                <a:gd name="connsiteY10" fmla="*/ 251069 h 595627"/>
                <a:gd name="connsiteX11" fmla="*/ 159545 w 551672"/>
                <a:gd name="connsiteY11" fmla="*/ 235981 h 595627"/>
                <a:gd name="connsiteX12" fmla="*/ 173033 w 551672"/>
                <a:gd name="connsiteY12" fmla="*/ 227523 h 595627"/>
                <a:gd name="connsiteX13" fmla="*/ 210066 w 551672"/>
                <a:gd name="connsiteY13" fmla="*/ 212893 h 595627"/>
                <a:gd name="connsiteX14" fmla="*/ 269731 w 551672"/>
                <a:gd name="connsiteY14" fmla="*/ 158943 h 595627"/>
                <a:gd name="connsiteX15" fmla="*/ 269502 w 551672"/>
                <a:gd name="connsiteY15" fmla="*/ 118710 h 595627"/>
                <a:gd name="connsiteX16" fmla="*/ 263558 w 551672"/>
                <a:gd name="connsiteY16" fmla="*/ 112537 h 595627"/>
                <a:gd name="connsiteX17" fmla="*/ 264930 w 551672"/>
                <a:gd name="connsiteY17" fmla="*/ 96993 h 595627"/>
                <a:gd name="connsiteX18" fmla="*/ 278189 w 551672"/>
                <a:gd name="connsiteY18" fmla="*/ 97450 h 595627"/>
                <a:gd name="connsiteX19" fmla="*/ 386317 w 551672"/>
                <a:gd name="connsiteY19" fmla="*/ 165801 h 595627"/>
                <a:gd name="connsiteX20" fmla="*/ 410777 w 551672"/>
                <a:gd name="connsiteY20" fmla="*/ 163058 h 595627"/>
                <a:gd name="connsiteX21" fmla="*/ 533306 w 551672"/>
                <a:gd name="connsiteY21" fmla="*/ 83277 h 595627"/>
                <a:gd name="connsiteX22" fmla="*/ 548851 w 551672"/>
                <a:gd name="connsiteY22" fmla="*/ 47615 h 595627"/>
                <a:gd name="connsiteX23" fmla="*/ 509989 w 551672"/>
                <a:gd name="connsiteY23" fmla="*/ 42586 h 595627"/>
                <a:gd name="connsiteX24" fmla="*/ 415806 w 551672"/>
                <a:gd name="connsiteY24" fmla="*/ 84877 h 595627"/>
                <a:gd name="connsiteX25" fmla="*/ 375801 w 551672"/>
                <a:gd name="connsiteY25" fmla="*/ 84191 h 595627"/>
                <a:gd name="connsiteX26" fmla="*/ 295334 w 551672"/>
                <a:gd name="connsiteY26" fmla="*/ 16068 h 595627"/>
                <a:gd name="connsiteX27" fmla="*/ 247328 w 551672"/>
                <a:gd name="connsiteY27" fmla="*/ 3038 h 595627"/>
                <a:gd name="connsiteX28" fmla="*/ 114283 w 551672"/>
                <a:gd name="connsiteY28" fmla="*/ 85334 h 595627"/>
                <a:gd name="connsiteX29" fmla="*/ 17128 w 551672"/>
                <a:gd name="connsiteY29" fmla="*/ 190261 h 595627"/>
                <a:gd name="connsiteX30" fmla="*/ 26272 w 551672"/>
                <a:gd name="connsiteY30" fmla="*/ 306162 h 595627"/>
                <a:gd name="connsiteX31" fmla="*/ 131199 w 551672"/>
                <a:gd name="connsiteY31" fmla="*/ 366283 h 595627"/>
                <a:gd name="connsiteX32" fmla="*/ 206866 w 551672"/>
                <a:gd name="connsiteY32" fmla="*/ 382057 h 59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1672" h="595627">
                  <a:moveTo>
                    <a:pt x="206866" y="382057"/>
                  </a:moveTo>
                  <a:cubicBezTo>
                    <a:pt x="229726" y="387772"/>
                    <a:pt x="232012" y="394858"/>
                    <a:pt x="216924" y="413375"/>
                  </a:cubicBezTo>
                  <a:cubicBezTo>
                    <a:pt x="193835" y="441493"/>
                    <a:pt x="170061" y="469153"/>
                    <a:pt x="146515" y="496585"/>
                  </a:cubicBezTo>
                  <a:cubicBezTo>
                    <a:pt x="132113" y="513273"/>
                    <a:pt x="118397" y="530647"/>
                    <a:pt x="107425" y="549621"/>
                  </a:cubicBezTo>
                  <a:cubicBezTo>
                    <a:pt x="97138" y="567451"/>
                    <a:pt x="100109" y="574081"/>
                    <a:pt x="118397" y="583453"/>
                  </a:cubicBezTo>
                  <a:cubicBezTo>
                    <a:pt x="131428" y="590083"/>
                    <a:pt x="144915" y="594198"/>
                    <a:pt x="162974" y="595112"/>
                  </a:cubicBezTo>
                  <a:cubicBezTo>
                    <a:pt x="184006" y="598541"/>
                    <a:pt x="200008" y="584368"/>
                    <a:pt x="213038" y="567451"/>
                  </a:cubicBezTo>
                  <a:cubicBezTo>
                    <a:pt x="258301" y="508244"/>
                    <a:pt x="305849" y="450408"/>
                    <a:pt x="340368" y="383886"/>
                  </a:cubicBezTo>
                  <a:cubicBezTo>
                    <a:pt x="349741" y="365598"/>
                    <a:pt x="349055" y="356225"/>
                    <a:pt x="333281" y="344109"/>
                  </a:cubicBezTo>
                  <a:cubicBezTo>
                    <a:pt x="319108" y="332908"/>
                    <a:pt x="304021" y="322392"/>
                    <a:pt x="288019" y="314163"/>
                  </a:cubicBezTo>
                  <a:cubicBezTo>
                    <a:pt x="248242" y="293360"/>
                    <a:pt x="211666" y="267071"/>
                    <a:pt x="169375" y="251069"/>
                  </a:cubicBezTo>
                  <a:cubicBezTo>
                    <a:pt x="163203" y="248783"/>
                    <a:pt x="156574" y="244211"/>
                    <a:pt x="159545" y="235981"/>
                  </a:cubicBezTo>
                  <a:cubicBezTo>
                    <a:pt x="161603" y="230266"/>
                    <a:pt x="167775" y="225466"/>
                    <a:pt x="173033" y="227523"/>
                  </a:cubicBezTo>
                  <a:cubicBezTo>
                    <a:pt x="190406" y="234153"/>
                    <a:pt x="199550" y="222037"/>
                    <a:pt x="210066" y="212893"/>
                  </a:cubicBezTo>
                  <a:cubicBezTo>
                    <a:pt x="230183" y="195062"/>
                    <a:pt x="250071" y="177231"/>
                    <a:pt x="269731" y="158943"/>
                  </a:cubicBezTo>
                  <a:cubicBezTo>
                    <a:pt x="290305" y="139741"/>
                    <a:pt x="290305" y="139741"/>
                    <a:pt x="269502" y="118710"/>
                  </a:cubicBezTo>
                  <a:cubicBezTo>
                    <a:pt x="267445" y="116652"/>
                    <a:pt x="265159" y="114823"/>
                    <a:pt x="263558" y="112537"/>
                  </a:cubicBezTo>
                  <a:cubicBezTo>
                    <a:pt x="260358" y="107280"/>
                    <a:pt x="259672" y="101565"/>
                    <a:pt x="264930" y="96993"/>
                  </a:cubicBezTo>
                  <a:cubicBezTo>
                    <a:pt x="269045" y="93335"/>
                    <a:pt x="274074" y="94478"/>
                    <a:pt x="278189" y="97450"/>
                  </a:cubicBezTo>
                  <a:cubicBezTo>
                    <a:pt x="310650" y="144313"/>
                    <a:pt x="362999" y="153228"/>
                    <a:pt x="386317" y="165801"/>
                  </a:cubicBezTo>
                  <a:cubicBezTo>
                    <a:pt x="394775" y="170373"/>
                    <a:pt x="402776" y="167630"/>
                    <a:pt x="410777" y="163058"/>
                  </a:cubicBezTo>
                  <a:cubicBezTo>
                    <a:pt x="452839" y="138369"/>
                    <a:pt x="494444" y="112766"/>
                    <a:pt x="533306" y="83277"/>
                  </a:cubicBezTo>
                  <a:cubicBezTo>
                    <a:pt x="551594" y="69332"/>
                    <a:pt x="555023" y="59273"/>
                    <a:pt x="548851" y="47615"/>
                  </a:cubicBezTo>
                  <a:cubicBezTo>
                    <a:pt x="543136" y="37099"/>
                    <a:pt x="531249" y="34813"/>
                    <a:pt x="509989" y="42586"/>
                  </a:cubicBezTo>
                  <a:cubicBezTo>
                    <a:pt x="477528" y="54244"/>
                    <a:pt x="445981" y="67960"/>
                    <a:pt x="415806" y="84877"/>
                  </a:cubicBezTo>
                  <a:cubicBezTo>
                    <a:pt x="401633" y="92878"/>
                    <a:pt x="389974" y="92421"/>
                    <a:pt x="375801" y="84191"/>
                  </a:cubicBezTo>
                  <a:cubicBezTo>
                    <a:pt x="344940" y="66132"/>
                    <a:pt x="320708" y="40300"/>
                    <a:pt x="295334" y="16068"/>
                  </a:cubicBezTo>
                  <a:cubicBezTo>
                    <a:pt x="281618" y="2809"/>
                    <a:pt x="268359" y="-4506"/>
                    <a:pt x="247328" y="3038"/>
                  </a:cubicBezTo>
                  <a:cubicBezTo>
                    <a:pt x="196579" y="20640"/>
                    <a:pt x="153602" y="49672"/>
                    <a:pt x="114283" y="85334"/>
                  </a:cubicBezTo>
                  <a:cubicBezTo>
                    <a:pt x="78850" y="117338"/>
                    <a:pt x="42731" y="149113"/>
                    <a:pt x="17128" y="190261"/>
                  </a:cubicBezTo>
                  <a:cubicBezTo>
                    <a:pt x="-8704" y="231867"/>
                    <a:pt x="-5047" y="269128"/>
                    <a:pt x="26272" y="306162"/>
                  </a:cubicBezTo>
                  <a:cubicBezTo>
                    <a:pt x="54161" y="339309"/>
                    <a:pt x="89822" y="357597"/>
                    <a:pt x="131199" y="366283"/>
                  </a:cubicBezTo>
                  <a:cubicBezTo>
                    <a:pt x="156345" y="371313"/>
                    <a:pt x="181720" y="375885"/>
                    <a:pt x="206866" y="382057"/>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82" name="Freeform 462">
              <a:extLst>
                <a:ext uri="{FF2B5EF4-FFF2-40B4-BE49-F238E27FC236}">
                  <a16:creationId xmlns:a16="http://schemas.microsoft.com/office/drawing/2014/main" id="{21AD5F54-C8EA-9F8F-CA78-E7E3812599E7}"/>
                </a:ext>
              </a:extLst>
            </p:cNvPr>
            <p:cNvSpPr/>
            <p:nvPr/>
          </p:nvSpPr>
          <p:spPr>
            <a:xfrm>
              <a:off x="8223330" y="3021474"/>
              <a:ext cx="1604901" cy="1526162"/>
            </a:xfrm>
            <a:custGeom>
              <a:avLst/>
              <a:gdLst>
                <a:gd name="connsiteX0" fmla="*/ 68144 w 1604901"/>
                <a:gd name="connsiteY0" fmla="*/ 1259975 h 1526162"/>
                <a:gd name="connsiteX1" fmla="*/ 240052 w 1604901"/>
                <a:gd name="connsiteY1" fmla="*/ 1467773 h 1526162"/>
                <a:gd name="connsiteX2" fmla="*/ 306803 w 1604901"/>
                <a:gd name="connsiteY2" fmla="*/ 1521722 h 1526162"/>
                <a:gd name="connsiteX3" fmla="*/ 333549 w 1604901"/>
                <a:gd name="connsiteY3" fmla="*/ 1522179 h 1526162"/>
                <a:gd name="connsiteX4" fmla="*/ 390242 w 1604901"/>
                <a:gd name="connsiteY4" fmla="*/ 1483089 h 1526162"/>
                <a:gd name="connsiteX5" fmla="*/ 562149 w 1604901"/>
                <a:gd name="connsiteY5" fmla="*/ 1344100 h 1526162"/>
                <a:gd name="connsiteX6" fmla="*/ 763317 w 1604901"/>
                <a:gd name="connsiteY6" fmla="*/ 1177451 h 1526162"/>
                <a:gd name="connsiteX7" fmla="*/ 1081985 w 1604901"/>
                <a:gd name="connsiteY7" fmla="*/ 923247 h 1526162"/>
                <a:gd name="connsiteX8" fmla="*/ 1190799 w 1604901"/>
                <a:gd name="connsiteY8" fmla="*/ 843466 h 1526162"/>
                <a:gd name="connsiteX9" fmla="*/ 1251607 w 1604901"/>
                <a:gd name="connsiteY9" fmla="*/ 839580 h 1526162"/>
                <a:gd name="connsiteX10" fmla="*/ 1390367 w 1604901"/>
                <a:gd name="connsiteY10" fmla="*/ 925991 h 1526162"/>
                <a:gd name="connsiteX11" fmla="*/ 1412770 w 1604901"/>
                <a:gd name="connsiteY11" fmla="*/ 923247 h 1526162"/>
                <a:gd name="connsiteX12" fmla="*/ 1425343 w 1604901"/>
                <a:gd name="connsiteY12" fmla="*/ 904274 h 1526162"/>
                <a:gd name="connsiteX13" fmla="*/ 1452775 w 1604901"/>
                <a:gd name="connsiteY13" fmla="*/ 837980 h 1526162"/>
                <a:gd name="connsiteX14" fmla="*/ 1570046 w 1604901"/>
                <a:gd name="connsiteY14" fmla="*/ 548115 h 1526162"/>
                <a:gd name="connsiteX15" fmla="*/ 1602050 w 1604901"/>
                <a:gd name="connsiteY15" fmla="*/ 367978 h 1526162"/>
                <a:gd name="connsiteX16" fmla="*/ 1591078 w 1604901"/>
                <a:gd name="connsiteY16" fmla="*/ 300084 h 1526162"/>
                <a:gd name="connsiteX17" fmla="*/ 1556559 w 1604901"/>
                <a:gd name="connsiteY17" fmla="*/ 268537 h 1526162"/>
                <a:gd name="connsiteX18" fmla="*/ 1236062 w 1604901"/>
                <a:gd name="connsiteY18" fmla="*/ 260307 h 1526162"/>
                <a:gd name="connsiteX19" fmla="*/ 1204744 w 1604901"/>
                <a:gd name="connsiteY19" fmla="*/ 253678 h 1526162"/>
                <a:gd name="connsiteX20" fmla="*/ 1154223 w 1604901"/>
                <a:gd name="connsiteY20" fmla="*/ 239505 h 1526162"/>
                <a:gd name="connsiteX21" fmla="*/ 1081528 w 1604901"/>
                <a:gd name="connsiteY21" fmla="*/ 245448 h 1526162"/>
                <a:gd name="connsiteX22" fmla="*/ 1044266 w 1604901"/>
                <a:gd name="connsiteY22" fmla="*/ 244305 h 1526162"/>
                <a:gd name="connsiteX23" fmla="*/ 1008833 w 1604901"/>
                <a:gd name="connsiteY23" fmla="*/ 252764 h 1526162"/>
                <a:gd name="connsiteX24" fmla="*/ 977744 w 1604901"/>
                <a:gd name="connsiteY24" fmla="*/ 246134 h 1526162"/>
                <a:gd name="connsiteX25" fmla="*/ 1026893 w 1604901"/>
                <a:gd name="connsiteY25" fmla="*/ 234476 h 1526162"/>
                <a:gd name="connsiteX26" fmla="*/ 1105074 w 1604901"/>
                <a:gd name="connsiteY26" fmla="*/ 116289 h 1526162"/>
                <a:gd name="connsiteX27" fmla="*/ 1012262 w 1604901"/>
                <a:gd name="connsiteY27" fmla="*/ 4275 h 1526162"/>
                <a:gd name="connsiteX28" fmla="*/ 931567 w 1604901"/>
                <a:gd name="connsiteY28" fmla="*/ 10448 h 1526162"/>
                <a:gd name="connsiteX29" fmla="*/ 878074 w 1604901"/>
                <a:gd name="connsiteY29" fmla="*/ 190813 h 1526162"/>
                <a:gd name="connsiteX30" fmla="*/ 874188 w 1604901"/>
                <a:gd name="connsiteY30" fmla="*/ 207044 h 1526162"/>
                <a:gd name="connsiteX31" fmla="*/ 858186 w 1604901"/>
                <a:gd name="connsiteY31" fmla="*/ 213216 h 1526162"/>
                <a:gd name="connsiteX32" fmla="*/ 735199 w 1604901"/>
                <a:gd name="connsiteY32" fmla="*/ 290483 h 1526162"/>
                <a:gd name="connsiteX33" fmla="*/ 632786 w 1604901"/>
                <a:gd name="connsiteY33" fmla="*/ 398610 h 1526162"/>
                <a:gd name="connsiteX34" fmla="*/ 618613 w 1604901"/>
                <a:gd name="connsiteY34" fmla="*/ 490965 h 1526162"/>
                <a:gd name="connsiteX35" fmla="*/ 703424 w 1604901"/>
                <a:gd name="connsiteY35" fmla="*/ 584005 h 1526162"/>
                <a:gd name="connsiteX36" fmla="*/ 728570 w 1604901"/>
                <a:gd name="connsiteY36" fmla="*/ 600007 h 1526162"/>
                <a:gd name="connsiteX37" fmla="*/ 694737 w 1604901"/>
                <a:gd name="connsiteY37" fmla="*/ 625382 h 1526162"/>
                <a:gd name="connsiteX38" fmla="*/ 153184 w 1604901"/>
                <a:gd name="connsiteY38" fmla="*/ 943593 h 1526162"/>
                <a:gd name="connsiteX39" fmla="*/ 63572 w 1604901"/>
                <a:gd name="connsiteY39" fmla="*/ 988627 h 1526162"/>
                <a:gd name="connsiteX40" fmla="*/ 43227 w 1604901"/>
                <a:gd name="connsiteY40" fmla="*/ 1007601 h 1526162"/>
                <a:gd name="connsiteX41" fmla="*/ 4822 w 1604901"/>
                <a:gd name="connsiteY41" fmla="*/ 1100412 h 1526162"/>
                <a:gd name="connsiteX42" fmla="*/ 6194 w 1604901"/>
                <a:gd name="connsiteY42" fmla="*/ 1147504 h 1526162"/>
                <a:gd name="connsiteX43" fmla="*/ 68144 w 1604901"/>
                <a:gd name="connsiteY43" fmla="*/ 1259975 h 1526162"/>
                <a:gd name="connsiteX44" fmla="*/ 1168625 w 1604901"/>
                <a:gd name="connsiteY44" fmla="*/ 839123 h 1526162"/>
                <a:gd name="connsiteX45" fmla="*/ 963571 w 1604901"/>
                <a:gd name="connsiteY45" fmla="*/ 986570 h 1526162"/>
                <a:gd name="connsiteX46" fmla="*/ 738628 w 1604901"/>
                <a:gd name="connsiteY46" fmla="*/ 1174479 h 1526162"/>
                <a:gd name="connsiteX47" fmla="*/ 426818 w 1604901"/>
                <a:gd name="connsiteY47" fmla="*/ 1428453 h 1526162"/>
                <a:gd name="connsiteX48" fmla="*/ 373783 w 1604901"/>
                <a:gd name="connsiteY48" fmla="*/ 1472573 h 1526162"/>
                <a:gd name="connsiteX49" fmla="*/ 341779 w 1604901"/>
                <a:gd name="connsiteY49" fmla="*/ 1490404 h 1526162"/>
                <a:gd name="connsiteX50" fmla="*/ 339950 w 1604901"/>
                <a:gd name="connsiteY50" fmla="*/ 1426167 h 1526162"/>
                <a:gd name="connsiteX51" fmla="*/ 352751 w 1604901"/>
                <a:gd name="connsiteY51" fmla="*/ 1405136 h 1526162"/>
                <a:gd name="connsiteX52" fmla="*/ 705024 w 1604901"/>
                <a:gd name="connsiteY52" fmla="*/ 1133102 h 1526162"/>
                <a:gd name="connsiteX53" fmla="*/ 907335 w 1604901"/>
                <a:gd name="connsiteY53" fmla="*/ 981540 h 1526162"/>
                <a:gd name="connsiteX54" fmla="*/ 1187370 w 1604901"/>
                <a:gd name="connsiteY54" fmla="*/ 756827 h 1526162"/>
                <a:gd name="connsiteX55" fmla="*/ 1213430 w 1604901"/>
                <a:gd name="connsiteY55" fmla="*/ 741053 h 1526162"/>
                <a:gd name="connsiteX56" fmla="*/ 1168625 w 1604901"/>
                <a:gd name="connsiteY56" fmla="*/ 839123 h 1526162"/>
                <a:gd name="connsiteX57" fmla="*/ 1380994 w 1604901"/>
                <a:gd name="connsiteY57" fmla="*/ 893072 h 1526162"/>
                <a:gd name="connsiteX58" fmla="*/ 1241777 w 1604901"/>
                <a:gd name="connsiteY58" fmla="*/ 808033 h 1526162"/>
                <a:gd name="connsiteX59" fmla="*/ 1228975 w 1604901"/>
                <a:gd name="connsiteY59" fmla="*/ 765285 h 1526162"/>
                <a:gd name="connsiteX60" fmla="*/ 1264865 w 1604901"/>
                <a:gd name="connsiteY60" fmla="*/ 750883 h 1526162"/>
                <a:gd name="connsiteX61" fmla="*/ 1361792 w 1604901"/>
                <a:gd name="connsiteY61" fmla="*/ 805061 h 1526162"/>
                <a:gd name="connsiteX62" fmla="*/ 1375051 w 1604901"/>
                <a:gd name="connsiteY62" fmla="*/ 818091 h 1526162"/>
                <a:gd name="connsiteX63" fmla="*/ 1380994 w 1604901"/>
                <a:gd name="connsiteY63" fmla="*/ 893072 h 1526162"/>
                <a:gd name="connsiteX64" fmla="*/ 1584448 w 1604901"/>
                <a:gd name="connsiteY64" fmla="*/ 436558 h 1526162"/>
                <a:gd name="connsiteX65" fmla="*/ 1488208 w 1604901"/>
                <a:gd name="connsiteY65" fmla="*/ 701048 h 1526162"/>
                <a:gd name="connsiteX66" fmla="*/ 1417113 w 1604901"/>
                <a:gd name="connsiteY66" fmla="*/ 873413 h 1526162"/>
                <a:gd name="connsiteX67" fmla="*/ 1404997 w 1604901"/>
                <a:gd name="connsiteY67" fmla="*/ 885300 h 1526162"/>
                <a:gd name="connsiteX68" fmla="*/ 1402940 w 1604901"/>
                <a:gd name="connsiteY68" fmla="*/ 780601 h 1526162"/>
                <a:gd name="connsiteX69" fmla="*/ 1522040 w 1604901"/>
                <a:gd name="connsiteY69" fmla="*/ 457361 h 1526162"/>
                <a:gd name="connsiteX70" fmla="*/ 1574618 w 1604901"/>
                <a:gd name="connsiteY70" fmla="*/ 314028 h 1526162"/>
                <a:gd name="connsiteX71" fmla="*/ 1584448 w 1604901"/>
                <a:gd name="connsiteY71" fmla="*/ 436558 h 1526162"/>
                <a:gd name="connsiteX72" fmla="*/ 1034665 w 1604901"/>
                <a:gd name="connsiteY72" fmla="*/ 266022 h 1526162"/>
                <a:gd name="connsiteX73" fmla="*/ 1077642 w 1604901"/>
                <a:gd name="connsiteY73" fmla="*/ 264879 h 1526162"/>
                <a:gd name="connsiteX74" fmla="*/ 1038551 w 1604901"/>
                <a:gd name="connsiteY74" fmla="*/ 285225 h 1526162"/>
                <a:gd name="connsiteX75" fmla="*/ 1026664 w 1604901"/>
                <a:gd name="connsiteY75" fmla="*/ 276081 h 1526162"/>
                <a:gd name="connsiteX76" fmla="*/ 1034665 w 1604901"/>
                <a:gd name="connsiteY76" fmla="*/ 266022 h 1526162"/>
                <a:gd name="connsiteX77" fmla="*/ 908249 w 1604901"/>
                <a:gd name="connsiteY77" fmla="*/ 49767 h 1526162"/>
                <a:gd name="connsiteX78" fmla="*/ 1049296 w 1604901"/>
                <a:gd name="connsiteY78" fmla="*/ 42223 h 1526162"/>
                <a:gd name="connsiteX79" fmla="*/ 1080385 w 1604901"/>
                <a:gd name="connsiteY79" fmla="*/ 150122 h 1526162"/>
                <a:gd name="connsiteX80" fmla="*/ 984145 w 1604901"/>
                <a:gd name="connsiteY80" fmla="*/ 220760 h 1526162"/>
                <a:gd name="connsiteX81" fmla="*/ 901391 w 1604901"/>
                <a:gd name="connsiteY81" fmla="*/ 182583 h 1526162"/>
                <a:gd name="connsiteX82" fmla="*/ 908249 w 1604901"/>
                <a:gd name="connsiteY82" fmla="*/ 49767 h 1526162"/>
                <a:gd name="connsiteX83" fmla="*/ 663419 w 1604901"/>
                <a:gd name="connsiteY83" fmla="*/ 524340 h 1526162"/>
                <a:gd name="connsiteX84" fmla="*/ 654275 w 1604901"/>
                <a:gd name="connsiteY84" fmla="*/ 408440 h 1526162"/>
                <a:gd name="connsiteX85" fmla="*/ 751430 w 1604901"/>
                <a:gd name="connsiteY85" fmla="*/ 303513 h 1526162"/>
                <a:gd name="connsiteX86" fmla="*/ 884475 w 1604901"/>
                <a:gd name="connsiteY86" fmla="*/ 221217 h 1526162"/>
                <a:gd name="connsiteX87" fmla="*/ 932481 w 1604901"/>
                <a:gd name="connsiteY87" fmla="*/ 234247 h 1526162"/>
                <a:gd name="connsiteX88" fmla="*/ 1012948 w 1604901"/>
                <a:gd name="connsiteY88" fmla="*/ 302370 h 1526162"/>
                <a:gd name="connsiteX89" fmla="*/ 1052953 w 1604901"/>
                <a:gd name="connsiteY89" fmla="*/ 303056 h 1526162"/>
                <a:gd name="connsiteX90" fmla="*/ 1147136 w 1604901"/>
                <a:gd name="connsiteY90" fmla="*/ 260765 h 1526162"/>
                <a:gd name="connsiteX91" fmla="*/ 1185998 w 1604901"/>
                <a:gd name="connsiteY91" fmla="*/ 265794 h 1526162"/>
                <a:gd name="connsiteX92" fmla="*/ 1170454 w 1604901"/>
                <a:gd name="connsiteY92" fmla="*/ 301455 h 1526162"/>
                <a:gd name="connsiteX93" fmla="*/ 1047924 w 1604901"/>
                <a:gd name="connsiteY93" fmla="*/ 381237 h 1526162"/>
                <a:gd name="connsiteX94" fmla="*/ 1023464 w 1604901"/>
                <a:gd name="connsiteY94" fmla="*/ 383980 h 1526162"/>
                <a:gd name="connsiteX95" fmla="*/ 915336 w 1604901"/>
                <a:gd name="connsiteY95" fmla="*/ 315629 h 1526162"/>
                <a:gd name="connsiteX96" fmla="*/ 902077 w 1604901"/>
                <a:gd name="connsiteY96" fmla="*/ 315171 h 1526162"/>
                <a:gd name="connsiteX97" fmla="*/ 900706 w 1604901"/>
                <a:gd name="connsiteY97" fmla="*/ 330716 h 1526162"/>
                <a:gd name="connsiteX98" fmla="*/ 906649 w 1604901"/>
                <a:gd name="connsiteY98" fmla="*/ 336888 h 1526162"/>
                <a:gd name="connsiteX99" fmla="*/ 906878 w 1604901"/>
                <a:gd name="connsiteY99" fmla="*/ 377122 h 1526162"/>
                <a:gd name="connsiteX100" fmla="*/ 847213 w 1604901"/>
                <a:gd name="connsiteY100" fmla="*/ 431072 h 1526162"/>
                <a:gd name="connsiteX101" fmla="*/ 810180 w 1604901"/>
                <a:gd name="connsiteY101" fmla="*/ 445702 h 1526162"/>
                <a:gd name="connsiteX102" fmla="*/ 796693 w 1604901"/>
                <a:gd name="connsiteY102" fmla="*/ 454160 h 1526162"/>
                <a:gd name="connsiteX103" fmla="*/ 806522 w 1604901"/>
                <a:gd name="connsiteY103" fmla="*/ 469248 h 1526162"/>
                <a:gd name="connsiteX104" fmla="*/ 925166 w 1604901"/>
                <a:gd name="connsiteY104" fmla="*/ 532341 h 1526162"/>
                <a:gd name="connsiteX105" fmla="*/ 970429 w 1604901"/>
                <a:gd name="connsiteY105" fmla="*/ 562288 h 1526162"/>
                <a:gd name="connsiteX106" fmla="*/ 977515 w 1604901"/>
                <a:gd name="connsiteY106" fmla="*/ 602064 h 1526162"/>
                <a:gd name="connsiteX107" fmla="*/ 850185 w 1604901"/>
                <a:gd name="connsiteY107" fmla="*/ 785630 h 1526162"/>
                <a:gd name="connsiteX108" fmla="*/ 800122 w 1604901"/>
                <a:gd name="connsiteY108" fmla="*/ 813291 h 1526162"/>
                <a:gd name="connsiteX109" fmla="*/ 755545 w 1604901"/>
                <a:gd name="connsiteY109" fmla="*/ 801632 h 1526162"/>
                <a:gd name="connsiteX110" fmla="*/ 744572 w 1604901"/>
                <a:gd name="connsiteY110" fmla="*/ 767799 h 1526162"/>
                <a:gd name="connsiteX111" fmla="*/ 783662 w 1604901"/>
                <a:gd name="connsiteY111" fmla="*/ 714764 h 1526162"/>
                <a:gd name="connsiteX112" fmla="*/ 854071 w 1604901"/>
                <a:gd name="connsiteY112" fmla="*/ 631554 h 1526162"/>
                <a:gd name="connsiteX113" fmla="*/ 844013 w 1604901"/>
                <a:gd name="connsiteY113" fmla="*/ 600236 h 1526162"/>
                <a:gd name="connsiteX114" fmla="*/ 768118 w 1604901"/>
                <a:gd name="connsiteY114" fmla="*/ 584005 h 1526162"/>
                <a:gd name="connsiteX115" fmla="*/ 663419 w 1604901"/>
                <a:gd name="connsiteY115" fmla="*/ 524340 h 1526162"/>
                <a:gd name="connsiteX116" fmla="*/ 1036951 w 1604901"/>
                <a:gd name="connsiteY116" fmla="*/ 437244 h 1526162"/>
                <a:gd name="connsiteX117" fmla="*/ 931795 w 1604901"/>
                <a:gd name="connsiteY117" fmla="*/ 495765 h 1526162"/>
                <a:gd name="connsiteX118" fmla="*/ 906878 w 1604901"/>
                <a:gd name="connsiteY118" fmla="*/ 496908 h 1526162"/>
                <a:gd name="connsiteX119" fmla="*/ 844699 w 1604901"/>
                <a:gd name="connsiteY119" fmla="*/ 461475 h 1526162"/>
                <a:gd name="connsiteX120" fmla="*/ 929738 w 1604901"/>
                <a:gd name="connsiteY120" fmla="*/ 381237 h 1526162"/>
                <a:gd name="connsiteX121" fmla="*/ 960827 w 1604901"/>
                <a:gd name="connsiteY121" fmla="*/ 377579 h 1526162"/>
                <a:gd name="connsiteX122" fmla="*/ 1025978 w 1604901"/>
                <a:gd name="connsiteY122" fmla="*/ 407069 h 1526162"/>
                <a:gd name="connsiteX123" fmla="*/ 1039466 w 1604901"/>
                <a:gd name="connsiteY123" fmla="*/ 416898 h 1526162"/>
                <a:gd name="connsiteX124" fmla="*/ 1036951 w 1604901"/>
                <a:gd name="connsiteY124" fmla="*/ 437244 h 1526162"/>
                <a:gd name="connsiteX125" fmla="*/ 85518 w 1604901"/>
                <a:gd name="connsiteY125" fmla="*/ 1002800 h 1526162"/>
                <a:gd name="connsiteX126" fmla="*/ 102892 w 1604901"/>
                <a:gd name="connsiteY126" fmla="*/ 992513 h 1526162"/>
                <a:gd name="connsiteX127" fmla="*/ 329206 w 1604901"/>
                <a:gd name="connsiteY127" fmla="*/ 868383 h 1526162"/>
                <a:gd name="connsiteX128" fmla="*/ 746401 w 1604901"/>
                <a:gd name="connsiteY128" fmla="*/ 611437 h 1526162"/>
                <a:gd name="connsiteX129" fmla="*/ 767432 w 1604901"/>
                <a:gd name="connsiteY129" fmla="*/ 604579 h 1526162"/>
                <a:gd name="connsiteX130" fmla="*/ 835555 w 1604901"/>
                <a:gd name="connsiteY130" fmla="*/ 623096 h 1526162"/>
                <a:gd name="connsiteX131" fmla="*/ 771089 w 1604901"/>
                <a:gd name="connsiteY131" fmla="*/ 701505 h 1526162"/>
                <a:gd name="connsiteX132" fmla="*/ 723083 w 1604901"/>
                <a:gd name="connsiteY132" fmla="*/ 762313 h 1526162"/>
                <a:gd name="connsiteX133" fmla="*/ 729484 w 1604901"/>
                <a:gd name="connsiteY133" fmla="*/ 812148 h 1526162"/>
                <a:gd name="connsiteX134" fmla="*/ 819553 w 1604901"/>
                <a:gd name="connsiteY134" fmla="*/ 831807 h 1526162"/>
                <a:gd name="connsiteX135" fmla="*/ 868702 w 1604901"/>
                <a:gd name="connsiteY135" fmla="*/ 793860 h 1526162"/>
                <a:gd name="connsiteX136" fmla="*/ 991917 w 1604901"/>
                <a:gd name="connsiteY136" fmla="*/ 617381 h 1526162"/>
                <a:gd name="connsiteX137" fmla="*/ 1002661 w 1604901"/>
                <a:gd name="connsiteY137" fmla="*/ 597035 h 1526162"/>
                <a:gd name="connsiteX138" fmla="*/ 990545 w 1604901"/>
                <a:gd name="connsiteY138" fmla="*/ 549258 h 1526162"/>
                <a:gd name="connsiteX139" fmla="*/ 967000 w 1604901"/>
                <a:gd name="connsiteY139" fmla="*/ 532799 h 1526162"/>
                <a:gd name="connsiteX140" fmla="*/ 943682 w 1604901"/>
                <a:gd name="connsiteY140" fmla="*/ 515196 h 1526162"/>
                <a:gd name="connsiteX141" fmla="*/ 1056382 w 1604901"/>
                <a:gd name="connsiteY141" fmla="*/ 448902 h 1526162"/>
                <a:gd name="connsiteX142" fmla="*/ 1066669 w 1604901"/>
                <a:gd name="connsiteY142" fmla="*/ 415984 h 1526162"/>
                <a:gd name="connsiteX143" fmla="*/ 1075585 w 1604901"/>
                <a:gd name="connsiteY143" fmla="*/ 387409 h 1526162"/>
                <a:gd name="connsiteX144" fmla="*/ 1176169 w 1604901"/>
                <a:gd name="connsiteY144" fmla="*/ 320658 h 1526162"/>
                <a:gd name="connsiteX145" fmla="*/ 1191256 w 1604901"/>
                <a:gd name="connsiteY145" fmla="*/ 307628 h 1526162"/>
                <a:gd name="connsiteX146" fmla="*/ 1266008 w 1604901"/>
                <a:gd name="connsiteY146" fmla="*/ 277681 h 1526162"/>
                <a:gd name="connsiteX147" fmla="*/ 1443859 w 1604901"/>
                <a:gd name="connsiteY147" fmla="*/ 280424 h 1526162"/>
                <a:gd name="connsiteX148" fmla="*/ 1543757 w 1604901"/>
                <a:gd name="connsiteY148" fmla="*/ 291854 h 1526162"/>
                <a:gd name="connsiteX149" fmla="*/ 1555873 w 1604901"/>
                <a:gd name="connsiteY149" fmla="*/ 312428 h 1526162"/>
                <a:gd name="connsiteX150" fmla="*/ 1515640 w 1604901"/>
                <a:gd name="connsiteY150" fmla="*/ 420785 h 1526162"/>
                <a:gd name="connsiteX151" fmla="*/ 1515640 w 1604901"/>
                <a:gd name="connsiteY151" fmla="*/ 420785 h 1526162"/>
                <a:gd name="connsiteX152" fmla="*/ 1509925 w 1604901"/>
                <a:gd name="connsiteY152" fmla="*/ 435415 h 1526162"/>
                <a:gd name="connsiteX153" fmla="*/ 1507181 w 1604901"/>
                <a:gd name="connsiteY153" fmla="*/ 442502 h 1526162"/>
                <a:gd name="connsiteX154" fmla="*/ 1502381 w 1604901"/>
                <a:gd name="connsiteY154" fmla="*/ 454389 h 1526162"/>
                <a:gd name="connsiteX155" fmla="*/ 1497809 w 1604901"/>
                <a:gd name="connsiteY155" fmla="*/ 465590 h 1526162"/>
                <a:gd name="connsiteX156" fmla="*/ 1494151 w 1604901"/>
                <a:gd name="connsiteY156" fmla="*/ 474277 h 1526162"/>
                <a:gd name="connsiteX157" fmla="*/ 1485464 w 1604901"/>
                <a:gd name="connsiteY157" fmla="*/ 494622 h 1526162"/>
                <a:gd name="connsiteX158" fmla="*/ 1416199 w 1604901"/>
                <a:gd name="connsiteY158" fmla="*/ 689161 h 1526162"/>
                <a:gd name="connsiteX159" fmla="*/ 1388538 w 1604901"/>
                <a:gd name="connsiteY159" fmla="*/ 761627 h 1526162"/>
                <a:gd name="connsiteX160" fmla="*/ 1342818 w 1604901"/>
                <a:gd name="connsiteY160" fmla="*/ 777172 h 1526162"/>
                <a:gd name="connsiteX161" fmla="*/ 1262122 w 1604901"/>
                <a:gd name="connsiteY161" fmla="*/ 722537 h 1526162"/>
                <a:gd name="connsiteX162" fmla="*/ 1243377 w 1604901"/>
                <a:gd name="connsiteY162" fmla="*/ 709506 h 1526162"/>
                <a:gd name="connsiteX163" fmla="*/ 1214802 w 1604901"/>
                <a:gd name="connsiteY163" fmla="*/ 712021 h 1526162"/>
                <a:gd name="connsiteX164" fmla="*/ 1040152 w 1604901"/>
                <a:gd name="connsiteY164" fmla="*/ 856953 h 1526162"/>
                <a:gd name="connsiteX165" fmla="*/ 971572 w 1604901"/>
                <a:gd name="connsiteY165" fmla="*/ 909074 h 1526162"/>
                <a:gd name="connsiteX166" fmla="*/ 834183 w 1604901"/>
                <a:gd name="connsiteY166" fmla="*/ 1013087 h 1526162"/>
                <a:gd name="connsiteX167" fmla="*/ 604897 w 1604901"/>
                <a:gd name="connsiteY167" fmla="*/ 1186137 h 1526162"/>
                <a:gd name="connsiteX168" fmla="*/ 410816 w 1604901"/>
                <a:gd name="connsiteY168" fmla="*/ 1334042 h 1526162"/>
                <a:gd name="connsiteX169" fmla="*/ 348408 w 1604901"/>
                <a:gd name="connsiteY169" fmla="*/ 1384562 h 1526162"/>
                <a:gd name="connsiteX170" fmla="*/ 310918 w 1604901"/>
                <a:gd name="connsiteY170" fmla="*/ 1379533 h 1526162"/>
                <a:gd name="connsiteX171" fmla="*/ 196389 w 1604901"/>
                <a:gd name="connsiteY171" fmla="*/ 1235972 h 1526162"/>
                <a:gd name="connsiteX172" fmla="*/ 170100 w 1604901"/>
                <a:gd name="connsiteY172" fmla="*/ 1197339 h 1526162"/>
                <a:gd name="connsiteX173" fmla="*/ 170100 w 1604901"/>
                <a:gd name="connsiteY173" fmla="*/ 1197110 h 1526162"/>
                <a:gd name="connsiteX174" fmla="*/ 144040 w 1604901"/>
                <a:gd name="connsiteY174" fmla="*/ 1158477 h 1526162"/>
                <a:gd name="connsiteX175" fmla="*/ 144040 w 1604901"/>
                <a:gd name="connsiteY175" fmla="*/ 1158477 h 1526162"/>
                <a:gd name="connsiteX176" fmla="*/ 116608 w 1604901"/>
                <a:gd name="connsiteY176" fmla="*/ 1116643 h 1526162"/>
                <a:gd name="connsiteX177" fmla="*/ 76374 w 1604901"/>
                <a:gd name="connsiteY177" fmla="*/ 1030918 h 1526162"/>
                <a:gd name="connsiteX178" fmla="*/ 85518 w 1604901"/>
                <a:gd name="connsiteY178" fmla="*/ 1002800 h 1526162"/>
                <a:gd name="connsiteX179" fmla="*/ 28368 w 1604901"/>
                <a:gd name="connsiteY179" fmla="*/ 1098584 h 1526162"/>
                <a:gd name="connsiteX180" fmla="*/ 54428 w 1604901"/>
                <a:gd name="connsiteY180" fmla="*/ 1042805 h 1526162"/>
                <a:gd name="connsiteX181" fmla="*/ 62429 w 1604901"/>
                <a:gd name="connsiteY181" fmla="*/ 1053778 h 1526162"/>
                <a:gd name="connsiteX182" fmla="*/ 260397 w 1604901"/>
                <a:gd name="connsiteY182" fmla="*/ 1348672 h 1526162"/>
                <a:gd name="connsiteX183" fmla="*/ 296516 w 1604901"/>
                <a:gd name="connsiteY183" fmla="*/ 1393249 h 1526162"/>
                <a:gd name="connsiteX184" fmla="*/ 321433 w 1604901"/>
                <a:gd name="connsiteY184" fmla="*/ 1486746 h 1526162"/>
                <a:gd name="connsiteX185" fmla="*/ 306117 w 1604901"/>
                <a:gd name="connsiteY185" fmla="*/ 1495890 h 1526162"/>
                <a:gd name="connsiteX186" fmla="*/ 263140 w 1604901"/>
                <a:gd name="connsiteY186" fmla="*/ 1462743 h 1526162"/>
                <a:gd name="connsiteX187" fmla="*/ 87575 w 1604901"/>
                <a:gd name="connsiteY187" fmla="*/ 1254032 h 1526162"/>
                <a:gd name="connsiteX188" fmla="*/ 28597 w 1604901"/>
                <a:gd name="connsiteY188" fmla="*/ 1145675 h 1526162"/>
                <a:gd name="connsiteX189" fmla="*/ 28368 w 1604901"/>
                <a:gd name="connsiteY189" fmla="*/ 1098584 h 15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1604901" h="1526162">
                  <a:moveTo>
                    <a:pt x="68144" y="1259975"/>
                  </a:moveTo>
                  <a:cubicBezTo>
                    <a:pt x="120494" y="1333356"/>
                    <a:pt x="177872" y="1402622"/>
                    <a:pt x="240052" y="1467773"/>
                  </a:cubicBezTo>
                  <a:cubicBezTo>
                    <a:pt x="259940" y="1488575"/>
                    <a:pt x="281428" y="1507320"/>
                    <a:pt x="306803" y="1521722"/>
                  </a:cubicBezTo>
                  <a:cubicBezTo>
                    <a:pt x="316404" y="1527209"/>
                    <a:pt x="324634" y="1527894"/>
                    <a:pt x="333549" y="1522179"/>
                  </a:cubicBezTo>
                  <a:cubicBezTo>
                    <a:pt x="352751" y="1509606"/>
                    <a:pt x="372868" y="1498405"/>
                    <a:pt x="390242" y="1483089"/>
                  </a:cubicBezTo>
                  <a:cubicBezTo>
                    <a:pt x="445334" y="1434168"/>
                    <a:pt x="503856" y="1389134"/>
                    <a:pt x="562149" y="1344100"/>
                  </a:cubicBezTo>
                  <a:cubicBezTo>
                    <a:pt x="631186" y="1290836"/>
                    <a:pt x="696794" y="1233686"/>
                    <a:pt x="763317" y="1177451"/>
                  </a:cubicBezTo>
                  <a:cubicBezTo>
                    <a:pt x="867101" y="1089668"/>
                    <a:pt x="969743" y="1000286"/>
                    <a:pt x="1081985" y="923247"/>
                  </a:cubicBezTo>
                  <a:cubicBezTo>
                    <a:pt x="1119019" y="897644"/>
                    <a:pt x="1157195" y="873413"/>
                    <a:pt x="1190799" y="843466"/>
                  </a:cubicBezTo>
                  <a:cubicBezTo>
                    <a:pt x="1214116" y="822892"/>
                    <a:pt x="1223489" y="821978"/>
                    <a:pt x="1251607" y="839580"/>
                  </a:cubicBezTo>
                  <a:cubicBezTo>
                    <a:pt x="1297784" y="868383"/>
                    <a:pt x="1344418" y="896730"/>
                    <a:pt x="1390367" y="925991"/>
                  </a:cubicBezTo>
                  <a:cubicBezTo>
                    <a:pt x="1400197" y="932163"/>
                    <a:pt x="1406597" y="930334"/>
                    <a:pt x="1412770" y="923247"/>
                  </a:cubicBezTo>
                  <a:cubicBezTo>
                    <a:pt x="1417799" y="917532"/>
                    <a:pt x="1421456" y="910674"/>
                    <a:pt x="1425343" y="904274"/>
                  </a:cubicBezTo>
                  <a:cubicBezTo>
                    <a:pt x="1437916" y="883700"/>
                    <a:pt x="1444088" y="860382"/>
                    <a:pt x="1452775" y="837980"/>
                  </a:cubicBezTo>
                  <a:cubicBezTo>
                    <a:pt x="1490265" y="740825"/>
                    <a:pt x="1533013" y="645727"/>
                    <a:pt x="1570046" y="548115"/>
                  </a:cubicBezTo>
                  <a:cubicBezTo>
                    <a:pt x="1592221" y="489822"/>
                    <a:pt x="1612566" y="432215"/>
                    <a:pt x="1602050" y="367978"/>
                  </a:cubicBezTo>
                  <a:cubicBezTo>
                    <a:pt x="1598393" y="345347"/>
                    <a:pt x="1595421" y="322715"/>
                    <a:pt x="1591078" y="300084"/>
                  </a:cubicBezTo>
                  <a:cubicBezTo>
                    <a:pt x="1587420" y="280881"/>
                    <a:pt x="1577590" y="270823"/>
                    <a:pt x="1556559" y="268537"/>
                  </a:cubicBezTo>
                  <a:cubicBezTo>
                    <a:pt x="1449803" y="256421"/>
                    <a:pt x="1343047" y="254135"/>
                    <a:pt x="1236062" y="260307"/>
                  </a:cubicBezTo>
                  <a:cubicBezTo>
                    <a:pt x="1225546" y="260993"/>
                    <a:pt x="1212745" y="266937"/>
                    <a:pt x="1204744" y="253678"/>
                  </a:cubicBezTo>
                  <a:cubicBezTo>
                    <a:pt x="1192399" y="233333"/>
                    <a:pt x="1172968" y="231961"/>
                    <a:pt x="1154223" y="239505"/>
                  </a:cubicBezTo>
                  <a:cubicBezTo>
                    <a:pt x="1129991" y="249106"/>
                    <a:pt x="1106217" y="248420"/>
                    <a:pt x="1081528" y="245448"/>
                  </a:cubicBezTo>
                  <a:cubicBezTo>
                    <a:pt x="1069184" y="244077"/>
                    <a:pt x="1056611" y="244991"/>
                    <a:pt x="1044266" y="244305"/>
                  </a:cubicBezTo>
                  <a:cubicBezTo>
                    <a:pt x="1031465" y="243620"/>
                    <a:pt x="1015920" y="244763"/>
                    <a:pt x="1008833" y="252764"/>
                  </a:cubicBezTo>
                  <a:cubicBezTo>
                    <a:pt x="993517" y="269909"/>
                    <a:pt x="988488" y="257793"/>
                    <a:pt x="977744" y="246134"/>
                  </a:cubicBezTo>
                  <a:cubicBezTo>
                    <a:pt x="996032" y="242019"/>
                    <a:pt x="1011805" y="239276"/>
                    <a:pt x="1026893" y="234476"/>
                  </a:cubicBezTo>
                  <a:cubicBezTo>
                    <a:pt x="1070784" y="220531"/>
                    <a:pt x="1109189" y="159495"/>
                    <a:pt x="1105074" y="116289"/>
                  </a:cubicBezTo>
                  <a:cubicBezTo>
                    <a:pt x="1100502" y="68055"/>
                    <a:pt x="1072156" y="15248"/>
                    <a:pt x="1012262" y="4275"/>
                  </a:cubicBezTo>
                  <a:cubicBezTo>
                    <a:pt x="981859" y="-1211"/>
                    <a:pt x="970886" y="-3497"/>
                    <a:pt x="931567" y="10448"/>
                  </a:cubicBezTo>
                  <a:cubicBezTo>
                    <a:pt x="865044" y="38565"/>
                    <a:pt x="830525" y="116061"/>
                    <a:pt x="878074" y="190813"/>
                  </a:cubicBezTo>
                  <a:cubicBezTo>
                    <a:pt x="883103" y="197900"/>
                    <a:pt x="881732" y="203386"/>
                    <a:pt x="874188" y="207044"/>
                  </a:cubicBezTo>
                  <a:cubicBezTo>
                    <a:pt x="868930" y="209558"/>
                    <a:pt x="863215" y="210701"/>
                    <a:pt x="858186" y="213216"/>
                  </a:cubicBezTo>
                  <a:cubicBezTo>
                    <a:pt x="833497" y="225332"/>
                    <a:pt x="750744" y="276309"/>
                    <a:pt x="735199" y="290483"/>
                  </a:cubicBezTo>
                  <a:cubicBezTo>
                    <a:pt x="698395" y="324087"/>
                    <a:pt x="660904" y="357234"/>
                    <a:pt x="632786" y="398610"/>
                  </a:cubicBezTo>
                  <a:cubicBezTo>
                    <a:pt x="614041" y="426500"/>
                    <a:pt x="606269" y="456675"/>
                    <a:pt x="618613" y="490965"/>
                  </a:cubicBezTo>
                  <a:cubicBezTo>
                    <a:pt x="634158" y="534399"/>
                    <a:pt x="664562" y="562745"/>
                    <a:pt x="703424" y="584005"/>
                  </a:cubicBezTo>
                  <a:cubicBezTo>
                    <a:pt x="711425" y="588348"/>
                    <a:pt x="721712" y="589263"/>
                    <a:pt x="728570" y="600007"/>
                  </a:cubicBezTo>
                  <a:cubicBezTo>
                    <a:pt x="718283" y="609837"/>
                    <a:pt x="706853" y="617838"/>
                    <a:pt x="694737" y="625382"/>
                  </a:cubicBezTo>
                  <a:cubicBezTo>
                    <a:pt x="660447" y="646413"/>
                    <a:pt x="223135" y="907931"/>
                    <a:pt x="153184" y="943593"/>
                  </a:cubicBezTo>
                  <a:cubicBezTo>
                    <a:pt x="123466" y="958909"/>
                    <a:pt x="93519" y="973539"/>
                    <a:pt x="63572" y="988627"/>
                  </a:cubicBezTo>
                  <a:cubicBezTo>
                    <a:pt x="54886" y="992970"/>
                    <a:pt x="47342" y="997542"/>
                    <a:pt x="43227" y="1007601"/>
                  </a:cubicBezTo>
                  <a:cubicBezTo>
                    <a:pt x="30883" y="1038690"/>
                    <a:pt x="17852" y="1069551"/>
                    <a:pt x="4822" y="1100412"/>
                  </a:cubicBezTo>
                  <a:cubicBezTo>
                    <a:pt x="-2036" y="1116414"/>
                    <a:pt x="-1579" y="1132416"/>
                    <a:pt x="6194" y="1147504"/>
                  </a:cubicBezTo>
                  <a:cubicBezTo>
                    <a:pt x="25625" y="1185223"/>
                    <a:pt x="43227" y="1224999"/>
                    <a:pt x="68144" y="1259975"/>
                  </a:cubicBezTo>
                  <a:close/>
                  <a:moveTo>
                    <a:pt x="1168625" y="839123"/>
                  </a:moveTo>
                  <a:cubicBezTo>
                    <a:pt x="1100273" y="888043"/>
                    <a:pt x="1028493" y="932849"/>
                    <a:pt x="963571" y="986570"/>
                  </a:cubicBezTo>
                  <a:cubicBezTo>
                    <a:pt x="888133" y="1048749"/>
                    <a:pt x="812695" y="1110699"/>
                    <a:pt x="738628" y="1174479"/>
                  </a:cubicBezTo>
                  <a:cubicBezTo>
                    <a:pt x="637130" y="1262033"/>
                    <a:pt x="531974" y="1345243"/>
                    <a:pt x="426818" y="1428453"/>
                  </a:cubicBezTo>
                  <a:cubicBezTo>
                    <a:pt x="408758" y="1442627"/>
                    <a:pt x="391613" y="1457943"/>
                    <a:pt x="373783" y="1472573"/>
                  </a:cubicBezTo>
                  <a:cubicBezTo>
                    <a:pt x="365096" y="1479888"/>
                    <a:pt x="356180" y="1486746"/>
                    <a:pt x="341779" y="1490404"/>
                  </a:cubicBezTo>
                  <a:cubicBezTo>
                    <a:pt x="341093" y="1467544"/>
                    <a:pt x="340178" y="1446741"/>
                    <a:pt x="339950" y="1426167"/>
                  </a:cubicBezTo>
                  <a:cubicBezTo>
                    <a:pt x="339721" y="1416795"/>
                    <a:pt x="345436" y="1410851"/>
                    <a:pt x="352751" y="1405136"/>
                  </a:cubicBezTo>
                  <a:cubicBezTo>
                    <a:pt x="470480" y="1315068"/>
                    <a:pt x="585923" y="1221570"/>
                    <a:pt x="705024" y="1133102"/>
                  </a:cubicBezTo>
                  <a:cubicBezTo>
                    <a:pt x="772690" y="1082810"/>
                    <a:pt x="841041" y="1033433"/>
                    <a:pt x="907335" y="981540"/>
                  </a:cubicBezTo>
                  <a:cubicBezTo>
                    <a:pt x="1001518" y="907703"/>
                    <a:pt x="1098216" y="837065"/>
                    <a:pt x="1187370" y="756827"/>
                  </a:cubicBezTo>
                  <a:cubicBezTo>
                    <a:pt x="1194457" y="750426"/>
                    <a:pt x="1201086" y="743568"/>
                    <a:pt x="1213430" y="741053"/>
                  </a:cubicBezTo>
                  <a:cubicBezTo>
                    <a:pt x="1209544" y="779458"/>
                    <a:pt x="1205201" y="813062"/>
                    <a:pt x="1168625" y="839123"/>
                  </a:cubicBezTo>
                  <a:close/>
                  <a:moveTo>
                    <a:pt x="1380994" y="893072"/>
                  </a:moveTo>
                  <a:cubicBezTo>
                    <a:pt x="1329788" y="865412"/>
                    <a:pt x="1287040" y="834551"/>
                    <a:pt x="1241777" y="808033"/>
                  </a:cubicBezTo>
                  <a:cubicBezTo>
                    <a:pt x="1223717" y="797517"/>
                    <a:pt x="1225546" y="781744"/>
                    <a:pt x="1228975" y="765285"/>
                  </a:cubicBezTo>
                  <a:cubicBezTo>
                    <a:pt x="1236062" y="730766"/>
                    <a:pt x="1237891" y="730080"/>
                    <a:pt x="1264865" y="750883"/>
                  </a:cubicBezTo>
                  <a:cubicBezTo>
                    <a:pt x="1294583" y="773514"/>
                    <a:pt x="1324987" y="794774"/>
                    <a:pt x="1361792" y="805061"/>
                  </a:cubicBezTo>
                  <a:cubicBezTo>
                    <a:pt x="1368421" y="806890"/>
                    <a:pt x="1374593" y="809633"/>
                    <a:pt x="1375051" y="818091"/>
                  </a:cubicBezTo>
                  <a:cubicBezTo>
                    <a:pt x="1376194" y="841637"/>
                    <a:pt x="1382137" y="864954"/>
                    <a:pt x="1380994" y="893072"/>
                  </a:cubicBezTo>
                  <a:close/>
                  <a:moveTo>
                    <a:pt x="1584448" y="436558"/>
                  </a:moveTo>
                  <a:cubicBezTo>
                    <a:pt x="1565703" y="531427"/>
                    <a:pt x="1520897" y="623324"/>
                    <a:pt x="1488208" y="701048"/>
                  </a:cubicBezTo>
                  <a:cubicBezTo>
                    <a:pt x="1464205" y="758427"/>
                    <a:pt x="1440887" y="816034"/>
                    <a:pt x="1417113" y="873413"/>
                  </a:cubicBezTo>
                  <a:cubicBezTo>
                    <a:pt x="1415284" y="877756"/>
                    <a:pt x="1414598" y="883014"/>
                    <a:pt x="1404997" y="885300"/>
                  </a:cubicBezTo>
                  <a:cubicBezTo>
                    <a:pt x="1398368" y="850324"/>
                    <a:pt x="1388767" y="816034"/>
                    <a:pt x="1402940" y="780601"/>
                  </a:cubicBezTo>
                  <a:cubicBezTo>
                    <a:pt x="1445231" y="673845"/>
                    <a:pt x="1475635" y="562745"/>
                    <a:pt x="1522040" y="457361"/>
                  </a:cubicBezTo>
                  <a:cubicBezTo>
                    <a:pt x="1538042" y="420785"/>
                    <a:pt x="1559302" y="356091"/>
                    <a:pt x="1574618" y="314028"/>
                  </a:cubicBezTo>
                  <a:cubicBezTo>
                    <a:pt x="1586048" y="352890"/>
                    <a:pt x="1587877" y="422156"/>
                    <a:pt x="1584448" y="436558"/>
                  </a:cubicBezTo>
                  <a:close/>
                  <a:moveTo>
                    <a:pt x="1034665" y="266022"/>
                  </a:moveTo>
                  <a:cubicBezTo>
                    <a:pt x="1046781" y="262593"/>
                    <a:pt x="1058897" y="264879"/>
                    <a:pt x="1077642" y="264879"/>
                  </a:cubicBezTo>
                  <a:cubicBezTo>
                    <a:pt x="1062783" y="276767"/>
                    <a:pt x="1051582" y="283167"/>
                    <a:pt x="1038551" y="285225"/>
                  </a:cubicBezTo>
                  <a:cubicBezTo>
                    <a:pt x="1032379" y="286139"/>
                    <a:pt x="1027350" y="283167"/>
                    <a:pt x="1026664" y="276081"/>
                  </a:cubicBezTo>
                  <a:cubicBezTo>
                    <a:pt x="1026436" y="270823"/>
                    <a:pt x="1029865" y="267394"/>
                    <a:pt x="1034665" y="266022"/>
                  </a:cubicBezTo>
                  <a:close/>
                  <a:moveTo>
                    <a:pt x="908249" y="49767"/>
                  </a:moveTo>
                  <a:cubicBezTo>
                    <a:pt x="951912" y="-68"/>
                    <a:pt x="1018892" y="19363"/>
                    <a:pt x="1049296" y="42223"/>
                  </a:cubicBezTo>
                  <a:cubicBezTo>
                    <a:pt x="1081985" y="66683"/>
                    <a:pt x="1092958" y="116061"/>
                    <a:pt x="1080385" y="150122"/>
                  </a:cubicBezTo>
                  <a:cubicBezTo>
                    <a:pt x="1065298" y="191270"/>
                    <a:pt x="1033065" y="224874"/>
                    <a:pt x="984145" y="220760"/>
                  </a:cubicBezTo>
                  <a:cubicBezTo>
                    <a:pt x="949855" y="222588"/>
                    <a:pt x="922423" y="207729"/>
                    <a:pt x="901391" y="182583"/>
                  </a:cubicBezTo>
                  <a:cubicBezTo>
                    <a:pt x="862987" y="136406"/>
                    <a:pt x="876703" y="90000"/>
                    <a:pt x="908249" y="49767"/>
                  </a:cubicBezTo>
                  <a:close/>
                  <a:moveTo>
                    <a:pt x="663419" y="524340"/>
                  </a:moveTo>
                  <a:cubicBezTo>
                    <a:pt x="632101" y="487307"/>
                    <a:pt x="628672" y="450045"/>
                    <a:pt x="654275" y="408440"/>
                  </a:cubicBezTo>
                  <a:cubicBezTo>
                    <a:pt x="679878" y="367064"/>
                    <a:pt x="715997" y="335517"/>
                    <a:pt x="751430" y="303513"/>
                  </a:cubicBezTo>
                  <a:cubicBezTo>
                    <a:pt x="790749" y="268080"/>
                    <a:pt x="833726" y="239048"/>
                    <a:pt x="884475" y="221217"/>
                  </a:cubicBezTo>
                  <a:cubicBezTo>
                    <a:pt x="905506" y="213902"/>
                    <a:pt x="918765" y="220988"/>
                    <a:pt x="932481" y="234247"/>
                  </a:cubicBezTo>
                  <a:cubicBezTo>
                    <a:pt x="957856" y="258479"/>
                    <a:pt x="981859" y="284310"/>
                    <a:pt x="1012948" y="302370"/>
                  </a:cubicBezTo>
                  <a:cubicBezTo>
                    <a:pt x="1027121" y="310599"/>
                    <a:pt x="1039009" y="311057"/>
                    <a:pt x="1052953" y="303056"/>
                  </a:cubicBezTo>
                  <a:cubicBezTo>
                    <a:pt x="1082900" y="286139"/>
                    <a:pt x="1114675" y="272423"/>
                    <a:pt x="1147136" y="260765"/>
                  </a:cubicBezTo>
                  <a:cubicBezTo>
                    <a:pt x="1168396" y="252992"/>
                    <a:pt x="1180055" y="255278"/>
                    <a:pt x="1185998" y="265794"/>
                  </a:cubicBezTo>
                  <a:cubicBezTo>
                    <a:pt x="1192399" y="277452"/>
                    <a:pt x="1188970" y="287511"/>
                    <a:pt x="1170454" y="301455"/>
                  </a:cubicBezTo>
                  <a:cubicBezTo>
                    <a:pt x="1131363" y="330945"/>
                    <a:pt x="1089986" y="356548"/>
                    <a:pt x="1047924" y="381237"/>
                  </a:cubicBezTo>
                  <a:cubicBezTo>
                    <a:pt x="1039923" y="385809"/>
                    <a:pt x="1032151" y="388552"/>
                    <a:pt x="1023464" y="383980"/>
                  </a:cubicBezTo>
                  <a:cubicBezTo>
                    <a:pt x="1000147" y="371407"/>
                    <a:pt x="948026" y="362263"/>
                    <a:pt x="915336" y="315629"/>
                  </a:cubicBezTo>
                  <a:cubicBezTo>
                    <a:pt x="911221" y="312657"/>
                    <a:pt x="906421" y="311514"/>
                    <a:pt x="902077" y="315171"/>
                  </a:cubicBezTo>
                  <a:cubicBezTo>
                    <a:pt x="896819" y="319743"/>
                    <a:pt x="897505" y="325230"/>
                    <a:pt x="900706" y="330716"/>
                  </a:cubicBezTo>
                  <a:cubicBezTo>
                    <a:pt x="902077" y="333002"/>
                    <a:pt x="904592" y="334831"/>
                    <a:pt x="906649" y="336888"/>
                  </a:cubicBezTo>
                  <a:cubicBezTo>
                    <a:pt x="927452" y="357920"/>
                    <a:pt x="927680" y="358148"/>
                    <a:pt x="906878" y="377122"/>
                  </a:cubicBezTo>
                  <a:cubicBezTo>
                    <a:pt x="887218" y="395410"/>
                    <a:pt x="867330" y="413469"/>
                    <a:pt x="847213" y="431072"/>
                  </a:cubicBezTo>
                  <a:cubicBezTo>
                    <a:pt x="836926" y="440216"/>
                    <a:pt x="827782" y="452331"/>
                    <a:pt x="810180" y="445702"/>
                  </a:cubicBezTo>
                  <a:cubicBezTo>
                    <a:pt x="804922" y="443645"/>
                    <a:pt x="798750" y="448445"/>
                    <a:pt x="796693" y="454160"/>
                  </a:cubicBezTo>
                  <a:cubicBezTo>
                    <a:pt x="793721" y="462390"/>
                    <a:pt x="800350" y="466962"/>
                    <a:pt x="806522" y="469248"/>
                  </a:cubicBezTo>
                  <a:cubicBezTo>
                    <a:pt x="848585" y="485250"/>
                    <a:pt x="885389" y="511539"/>
                    <a:pt x="925166" y="532341"/>
                  </a:cubicBezTo>
                  <a:cubicBezTo>
                    <a:pt x="941168" y="540800"/>
                    <a:pt x="956255" y="551087"/>
                    <a:pt x="970429" y="562288"/>
                  </a:cubicBezTo>
                  <a:cubicBezTo>
                    <a:pt x="986202" y="574632"/>
                    <a:pt x="986888" y="584005"/>
                    <a:pt x="977515" y="602064"/>
                  </a:cubicBezTo>
                  <a:cubicBezTo>
                    <a:pt x="942997" y="668816"/>
                    <a:pt x="895448" y="726423"/>
                    <a:pt x="850185" y="785630"/>
                  </a:cubicBezTo>
                  <a:cubicBezTo>
                    <a:pt x="837155" y="802547"/>
                    <a:pt x="821153" y="816948"/>
                    <a:pt x="800122" y="813291"/>
                  </a:cubicBezTo>
                  <a:cubicBezTo>
                    <a:pt x="782062" y="812605"/>
                    <a:pt x="768575" y="808262"/>
                    <a:pt x="755545" y="801632"/>
                  </a:cubicBezTo>
                  <a:cubicBezTo>
                    <a:pt x="737257" y="792260"/>
                    <a:pt x="734513" y="785402"/>
                    <a:pt x="744572" y="767799"/>
                  </a:cubicBezTo>
                  <a:cubicBezTo>
                    <a:pt x="755545" y="748826"/>
                    <a:pt x="769261" y="731452"/>
                    <a:pt x="783662" y="714764"/>
                  </a:cubicBezTo>
                  <a:cubicBezTo>
                    <a:pt x="807437" y="687104"/>
                    <a:pt x="831211" y="659672"/>
                    <a:pt x="854071" y="631554"/>
                  </a:cubicBezTo>
                  <a:cubicBezTo>
                    <a:pt x="869159" y="613037"/>
                    <a:pt x="866873" y="605951"/>
                    <a:pt x="844013" y="600236"/>
                  </a:cubicBezTo>
                  <a:cubicBezTo>
                    <a:pt x="819095" y="593835"/>
                    <a:pt x="793492" y="589491"/>
                    <a:pt x="768118" y="584005"/>
                  </a:cubicBezTo>
                  <a:cubicBezTo>
                    <a:pt x="726741" y="575775"/>
                    <a:pt x="691308" y="557487"/>
                    <a:pt x="663419" y="524340"/>
                  </a:cubicBezTo>
                  <a:close/>
                  <a:moveTo>
                    <a:pt x="1036951" y="437244"/>
                  </a:moveTo>
                  <a:cubicBezTo>
                    <a:pt x="1001747" y="456675"/>
                    <a:pt x="966771" y="476334"/>
                    <a:pt x="931795" y="495765"/>
                  </a:cubicBezTo>
                  <a:cubicBezTo>
                    <a:pt x="923794" y="500109"/>
                    <a:pt x="914650" y="501023"/>
                    <a:pt x="906878" y="496908"/>
                  </a:cubicBezTo>
                  <a:cubicBezTo>
                    <a:pt x="886532" y="486621"/>
                    <a:pt x="864587" y="479078"/>
                    <a:pt x="844699" y="461475"/>
                  </a:cubicBezTo>
                  <a:cubicBezTo>
                    <a:pt x="872359" y="431300"/>
                    <a:pt x="901849" y="407069"/>
                    <a:pt x="929738" y="381237"/>
                  </a:cubicBezTo>
                  <a:cubicBezTo>
                    <a:pt x="939110" y="372550"/>
                    <a:pt x="948712" y="371178"/>
                    <a:pt x="960827" y="377579"/>
                  </a:cubicBezTo>
                  <a:cubicBezTo>
                    <a:pt x="981859" y="388552"/>
                    <a:pt x="1004033" y="397696"/>
                    <a:pt x="1025978" y="407069"/>
                  </a:cubicBezTo>
                  <a:cubicBezTo>
                    <a:pt x="1031465" y="409355"/>
                    <a:pt x="1035808" y="412098"/>
                    <a:pt x="1039466" y="416898"/>
                  </a:cubicBezTo>
                  <a:cubicBezTo>
                    <a:pt x="1046095" y="424899"/>
                    <a:pt x="1047695" y="431529"/>
                    <a:pt x="1036951" y="437244"/>
                  </a:cubicBezTo>
                  <a:close/>
                  <a:moveTo>
                    <a:pt x="85518" y="1002800"/>
                  </a:moveTo>
                  <a:cubicBezTo>
                    <a:pt x="91004" y="998914"/>
                    <a:pt x="96948" y="995714"/>
                    <a:pt x="102892" y="992513"/>
                  </a:cubicBezTo>
                  <a:cubicBezTo>
                    <a:pt x="178558" y="951365"/>
                    <a:pt x="254911" y="911817"/>
                    <a:pt x="329206" y="868383"/>
                  </a:cubicBezTo>
                  <a:cubicBezTo>
                    <a:pt x="382927" y="837065"/>
                    <a:pt x="663647" y="669730"/>
                    <a:pt x="746401" y="611437"/>
                  </a:cubicBezTo>
                  <a:cubicBezTo>
                    <a:pt x="753259" y="606636"/>
                    <a:pt x="759431" y="603665"/>
                    <a:pt x="767432" y="604579"/>
                  </a:cubicBezTo>
                  <a:cubicBezTo>
                    <a:pt x="790063" y="607322"/>
                    <a:pt x="812466" y="610980"/>
                    <a:pt x="835555" y="623096"/>
                  </a:cubicBezTo>
                  <a:cubicBezTo>
                    <a:pt x="813380" y="650299"/>
                    <a:pt x="793721" y="677274"/>
                    <a:pt x="771089" y="701505"/>
                  </a:cubicBezTo>
                  <a:cubicBezTo>
                    <a:pt x="753259" y="720708"/>
                    <a:pt x="739085" y="742196"/>
                    <a:pt x="723083" y="762313"/>
                  </a:cubicBezTo>
                  <a:cubicBezTo>
                    <a:pt x="708910" y="780144"/>
                    <a:pt x="710968" y="799118"/>
                    <a:pt x="729484" y="812148"/>
                  </a:cubicBezTo>
                  <a:cubicBezTo>
                    <a:pt x="756459" y="831122"/>
                    <a:pt x="787091" y="838665"/>
                    <a:pt x="819553" y="831807"/>
                  </a:cubicBezTo>
                  <a:cubicBezTo>
                    <a:pt x="841270" y="827235"/>
                    <a:pt x="856129" y="810548"/>
                    <a:pt x="868702" y="793860"/>
                  </a:cubicBezTo>
                  <a:cubicBezTo>
                    <a:pt x="911907" y="736710"/>
                    <a:pt x="955341" y="679331"/>
                    <a:pt x="991917" y="617381"/>
                  </a:cubicBezTo>
                  <a:cubicBezTo>
                    <a:pt x="995803" y="610751"/>
                    <a:pt x="999461" y="604122"/>
                    <a:pt x="1002661" y="597035"/>
                  </a:cubicBezTo>
                  <a:cubicBezTo>
                    <a:pt x="1011348" y="577376"/>
                    <a:pt x="1007690" y="562974"/>
                    <a:pt x="990545" y="549258"/>
                  </a:cubicBezTo>
                  <a:cubicBezTo>
                    <a:pt x="983002" y="543314"/>
                    <a:pt x="974772" y="538514"/>
                    <a:pt x="967000" y="532799"/>
                  </a:cubicBezTo>
                  <a:cubicBezTo>
                    <a:pt x="959456" y="527312"/>
                    <a:pt x="951912" y="521597"/>
                    <a:pt x="943682" y="515196"/>
                  </a:cubicBezTo>
                  <a:cubicBezTo>
                    <a:pt x="978201" y="484793"/>
                    <a:pt x="1019349" y="470162"/>
                    <a:pt x="1056382" y="448902"/>
                  </a:cubicBezTo>
                  <a:cubicBezTo>
                    <a:pt x="1075813" y="437701"/>
                    <a:pt x="1076956" y="436558"/>
                    <a:pt x="1066669" y="415984"/>
                  </a:cubicBezTo>
                  <a:cubicBezTo>
                    <a:pt x="1058211" y="398839"/>
                    <a:pt x="1058211" y="398839"/>
                    <a:pt x="1075585" y="387409"/>
                  </a:cubicBezTo>
                  <a:cubicBezTo>
                    <a:pt x="1109189" y="365463"/>
                    <a:pt x="1144850" y="346261"/>
                    <a:pt x="1176169" y="320658"/>
                  </a:cubicBezTo>
                  <a:cubicBezTo>
                    <a:pt x="1181426" y="316543"/>
                    <a:pt x="1188284" y="313114"/>
                    <a:pt x="1191256" y="307628"/>
                  </a:cubicBezTo>
                  <a:cubicBezTo>
                    <a:pt x="1207715" y="276081"/>
                    <a:pt x="1238576" y="276309"/>
                    <a:pt x="1266008" y="277681"/>
                  </a:cubicBezTo>
                  <a:cubicBezTo>
                    <a:pt x="1325216" y="280881"/>
                    <a:pt x="1384652" y="276995"/>
                    <a:pt x="1443859" y="280424"/>
                  </a:cubicBezTo>
                  <a:cubicBezTo>
                    <a:pt x="1477463" y="282253"/>
                    <a:pt x="1510610" y="286825"/>
                    <a:pt x="1543757" y="291854"/>
                  </a:cubicBezTo>
                  <a:cubicBezTo>
                    <a:pt x="1560674" y="294369"/>
                    <a:pt x="1562045" y="295740"/>
                    <a:pt x="1555873" y="312428"/>
                  </a:cubicBezTo>
                  <a:cubicBezTo>
                    <a:pt x="1542386" y="348547"/>
                    <a:pt x="1529356" y="384894"/>
                    <a:pt x="1515640" y="420785"/>
                  </a:cubicBezTo>
                  <a:cubicBezTo>
                    <a:pt x="1515640" y="420785"/>
                    <a:pt x="1515640" y="420785"/>
                    <a:pt x="1515640" y="420785"/>
                  </a:cubicBezTo>
                  <a:cubicBezTo>
                    <a:pt x="1513811" y="425585"/>
                    <a:pt x="1511753" y="430614"/>
                    <a:pt x="1509925" y="435415"/>
                  </a:cubicBezTo>
                  <a:cubicBezTo>
                    <a:pt x="1509010" y="437701"/>
                    <a:pt x="1508096" y="439987"/>
                    <a:pt x="1507181" y="442502"/>
                  </a:cubicBezTo>
                  <a:cubicBezTo>
                    <a:pt x="1505581" y="446388"/>
                    <a:pt x="1503981" y="450274"/>
                    <a:pt x="1502381" y="454389"/>
                  </a:cubicBezTo>
                  <a:cubicBezTo>
                    <a:pt x="1500781" y="458046"/>
                    <a:pt x="1499409" y="461933"/>
                    <a:pt x="1497809" y="465590"/>
                  </a:cubicBezTo>
                  <a:cubicBezTo>
                    <a:pt x="1496666" y="468562"/>
                    <a:pt x="1495523" y="471305"/>
                    <a:pt x="1494151" y="474277"/>
                  </a:cubicBezTo>
                  <a:cubicBezTo>
                    <a:pt x="1491408" y="481135"/>
                    <a:pt x="1488436" y="487993"/>
                    <a:pt x="1485464" y="494622"/>
                  </a:cubicBezTo>
                  <a:cubicBezTo>
                    <a:pt x="1457804" y="558173"/>
                    <a:pt x="1439973" y="624696"/>
                    <a:pt x="1416199" y="689161"/>
                  </a:cubicBezTo>
                  <a:cubicBezTo>
                    <a:pt x="1407283" y="713393"/>
                    <a:pt x="1398139" y="737624"/>
                    <a:pt x="1388538" y="761627"/>
                  </a:cubicBezTo>
                  <a:cubicBezTo>
                    <a:pt x="1378022" y="788145"/>
                    <a:pt x="1368878" y="791117"/>
                    <a:pt x="1342818" y="777172"/>
                  </a:cubicBezTo>
                  <a:cubicBezTo>
                    <a:pt x="1314014" y="761856"/>
                    <a:pt x="1287725" y="742653"/>
                    <a:pt x="1262122" y="722537"/>
                  </a:cubicBezTo>
                  <a:cubicBezTo>
                    <a:pt x="1256179" y="717965"/>
                    <a:pt x="1249778" y="713393"/>
                    <a:pt x="1243377" y="709506"/>
                  </a:cubicBezTo>
                  <a:cubicBezTo>
                    <a:pt x="1233547" y="703563"/>
                    <a:pt x="1224632" y="703563"/>
                    <a:pt x="1214802" y="712021"/>
                  </a:cubicBezTo>
                  <a:cubicBezTo>
                    <a:pt x="1156966" y="760713"/>
                    <a:pt x="1098673" y="808947"/>
                    <a:pt x="1040152" y="856953"/>
                  </a:cubicBezTo>
                  <a:cubicBezTo>
                    <a:pt x="1017977" y="875013"/>
                    <a:pt x="994889" y="892386"/>
                    <a:pt x="971572" y="909074"/>
                  </a:cubicBezTo>
                  <a:cubicBezTo>
                    <a:pt x="924937" y="942678"/>
                    <a:pt x="880589" y="979254"/>
                    <a:pt x="834183" y="1013087"/>
                  </a:cubicBezTo>
                  <a:cubicBezTo>
                    <a:pt x="756916" y="1069551"/>
                    <a:pt x="681250" y="1128302"/>
                    <a:pt x="604897" y="1186137"/>
                  </a:cubicBezTo>
                  <a:cubicBezTo>
                    <a:pt x="540203" y="1235286"/>
                    <a:pt x="475738" y="1285121"/>
                    <a:pt x="410816" y="1334042"/>
                  </a:cubicBezTo>
                  <a:cubicBezTo>
                    <a:pt x="389327" y="1350272"/>
                    <a:pt x="371954" y="1371075"/>
                    <a:pt x="348408" y="1384562"/>
                  </a:cubicBezTo>
                  <a:cubicBezTo>
                    <a:pt x="326920" y="1396907"/>
                    <a:pt x="326005" y="1398735"/>
                    <a:pt x="310918" y="1379533"/>
                  </a:cubicBezTo>
                  <a:cubicBezTo>
                    <a:pt x="272970" y="1331527"/>
                    <a:pt x="231136" y="1286493"/>
                    <a:pt x="196389" y="1235972"/>
                  </a:cubicBezTo>
                  <a:cubicBezTo>
                    <a:pt x="187474" y="1223171"/>
                    <a:pt x="178787" y="1210369"/>
                    <a:pt x="170100" y="1197339"/>
                  </a:cubicBezTo>
                  <a:cubicBezTo>
                    <a:pt x="170100" y="1197339"/>
                    <a:pt x="170100" y="1197339"/>
                    <a:pt x="170100" y="1197110"/>
                  </a:cubicBezTo>
                  <a:cubicBezTo>
                    <a:pt x="161413" y="1184309"/>
                    <a:pt x="152726" y="1171278"/>
                    <a:pt x="144040" y="1158477"/>
                  </a:cubicBezTo>
                  <a:cubicBezTo>
                    <a:pt x="144040" y="1158477"/>
                    <a:pt x="144040" y="1158477"/>
                    <a:pt x="144040" y="1158477"/>
                  </a:cubicBezTo>
                  <a:cubicBezTo>
                    <a:pt x="134896" y="1144532"/>
                    <a:pt x="125752" y="1130816"/>
                    <a:pt x="116608" y="1116643"/>
                  </a:cubicBezTo>
                  <a:cubicBezTo>
                    <a:pt x="99691" y="1089897"/>
                    <a:pt x="87575" y="1060636"/>
                    <a:pt x="76374" y="1030918"/>
                  </a:cubicBezTo>
                  <a:cubicBezTo>
                    <a:pt x="70202" y="1017202"/>
                    <a:pt x="75460" y="1009887"/>
                    <a:pt x="85518" y="1002800"/>
                  </a:cubicBezTo>
                  <a:close/>
                  <a:moveTo>
                    <a:pt x="28368" y="1098584"/>
                  </a:moveTo>
                  <a:cubicBezTo>
                    <a:pt x="35226" y="1080067"/>
                    <a:pt x="45056" y="1062693"/>
                    <a:pt x="54428" y="1042805"/>
                  </a:cubicBezTo>
                  <a:cubicBezTo>
                    <a:pt x="58315" y="1048063"/>
                    <a:pt x="61058" y="1050578"/>
                    <a:pt x="62429" y="1053778"/>
                  </a:cubicBezTo>
                  <a:cubicBezTo>
                    <a:pt x="111121" y="1163506"/>
                    <a:pt x="186102" y="1255860"/>
                    <a:pt x="260397" y="1348672"/>
                  </a:cubicBezTo>
                  <a:cubicBezTo>
                    <a:pt x="272284" y="1363531"/>
                    <a:pt x="282800" y="1379990"/>
                    <a:pt x="296516" y="1393249"/>
                  </a:cubicBezTo>
                  <a:cubicBezTo>
                    <a:pt x="324405" y="1419767"/>
                    <a:pt x="322576" y="1453142"/>
                    <a:pt x="321433" y="1486746"/>
                  </a:cubicBezTo>
                  <a:cubicBezTo>
                    <a:pt x="321205" y="1497033"/>
                    <a:pt x="315947" y="1500234"/>
                    <a:pt x="306117" y="1495890"/>
                  </a:cubicBezTo>
                  <a:cubicBezTo>
                    <a:pt x="288972" y="1488347"/>
                    <a:pt x="275713" y="1475545"/>
                    <a:pt x="263140" y="1462743"/>
                  </a:cubicBezTo>
                  <a:cubicBezTo>
                    <a:pt x="199589" y="1397364"/>
                    <a:pt x="139925" y="1329012"/>
                    <a:pt x="87575" y="1254032"/>
                  </a:cubicBezTo>
                  <a:cubicBezTo>
                    <a:pt x="64030" y="1220199"/>
                    <a:pt x="45056" y="1183623"/>
                    <a:pt x="28597" y="1145675"/>
                  </a:cubicBezTo>
                  <a:cubicBezTo>
                    <a:pt x="21739" y="1129216"/>
                    <a:pt x="22882" y="1113671"/>
                    <a:pt x="28368" y="1098584"/>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3" name="Freeform 463">
              <a:extLst>
                <a:ext uri="{FF2B5EF4-FFF2-40B4-BE49-F238E27FC236}">
                  <a16:creationId xmlns:a16="http://schemas.microsoft.com/office/drawing/2014/main" id="{B0D6B59C-26BE-BE21-8F03-334C0AA3E400}"/>
                </a:ext>
              </a:extLst>
            </p:cNvPr>
            <p:cNvSpPr/>
            <p:nvPr/>
          </p:nvSpPr>
          <p:spPr>
            <a:xfrm>
              <a:off x="8419033" y="4268144"/>
              <a:ext cx="720095" cy="543885"/>
            </a:xfrm>
            <a:custGeom>
              <a:avLst/>
              <a:gdLst>
                <a:gd name="connsiteX0" fmla="*/ 685800 w 720095"/>
                <a:gd name="connsiteY0" fmla="*/ 35479 h 543885"/>
                <a:gd name="connsiteX1" fmla="*/ 716433 w 720095"/>
                <a:gd name="connsiteY1" fmla="*/ 14448 h 543885"/>
                <a:gd name="connsiteX2" fmla="*/ 719176 w 720095"/>
                <a:gd name="connsiteY2" fmla="*/ 4389 h 543885"/>
                <a:gd name="connsiteX3" fmla="*/ 709575 w 720095"/>
                <a:gd name="connsiteY3" fmla="*/ 274 h 543885"/>
                <a:gd name="connsiteX4" fmla="*/ 679399 w 720095"/>
                <a:gd name="connsiteY4" fmla="*/ 16505 h 543885"/>
                <a:gd name="connsiteX5" fmla="*/ 583387 w 720095"/>
                <a:gd name="connsiteY5" fmla="*/ 84399 h 543885"/>
                <a:gd name="connsiteX6" fmla="*/ 330556 w 720095"/>
                <a:gd name="connsiteY6" fmla="*/ 273451 h 543885"/>
                <a:gd name="connsiteX7" fmla="*/ 80696 w 720095"/>
                <a:gd name="connsiteY7" fmla="*/ 470962 h 543885"/>
                <a:gd name="connsiteX8" fmla="*/ 0 w 720095"/>
                <a:gd name="connsiteY8" fmla="*/ 539084 h 543885"/>
                <a:gd name="connsiteX9" fmla="*/ 3201 w 720095"/>
                <a:gd name="connsiteY9" fmla="*/ 543885 h 543885"/>
                <a:gd name="connsiteX10" fmla="*/ 45949 w 720095"/>
                <a:gd name="connsiteY10" fmla="*/ 516682 h 543885"/>
                <a:gd name="connsiteX11" fmla="*/ 315468 w 720095"/>
                <a:gd name="connsiteY11" fmla="*/ 307056 h 543885"/>
                <a:gd name="connsiteX12" fmla="*/ 685800 w 720095"/>
                <a:gd name="connsiteY12" fmla="*/ 35479 h 54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095" h="543885">
                  <a:moveTo>
                    <a:pt x="685800" y="35479"/>
                  </a:moveTo>
                  <a:cubicBezTo>
                    <a:pt x="696087" y="28621"/>
                    <a:pt x="706374" y="21534"/>
                    <a:pt x="716433" y="14448"/>
                  </a:cubicBezTo>
                  <a:cubicBezTo>
                    <a:pt x="719633" y="12162"/>
                    <a:pt x="721233" y="8275"/>
                    <a:pt x="719176" y="4389"/>
                  </a:cubicBezTo>
                  <a:cubicBezTo>
                    <a:pt x="717118" y="732"/>
                    <a:pt x="713461" y="-640"/>
                    <a:pt x="709575" y="274"/>
                  </a:cubicBezTo>
                  <a:cubicBezTo>
                    <a:pt x="698145" y="3018"/>
                    <a:pt x="689001" y="10333"/>
                    <a:pt x="679399" y="16505"/>
                  </a:cubicBezTo>
                  <a:cubicBezTo>
                    <a:pt x="646710" y="37993"/>
                    <a:pt x="615849" y="62454"/>
                    <a:pt x="583387" y="84399"/>
                  </a:cubicBezTo>
                  <a:cubicBezTo>
                    <a:pt x="496291" y="143607"/>
                    <a:pt x="412852" y="207843"/>
                    <a:pt x="330556" y="273451"/>
                  </a:cubicBezTo>
                  <a:cubicBezTo>
                    <a:pt x="247574" y="339745"/>
                    <a:pt x="164592" y="406039"/>
                    <a:pt x="80696" y="470962"/>
                  </a:cubicBezTo>
                  <a:cubicBezTo>
                    <a:pt x="52807" y="492450"/>
                    <a:pt x="26975" y="516224"/>
                    <a:pt x="0" y="539084"/>
                  </a:cubicBezTo>
                  <a:cubicBezTo>
                    <a:pt x="1143" y="540685"/>
                    <a:pt x="2286" y="542285"/>
                    <a:pt x="3201" y="543885"/>
                  </a:cubicBezTo>
                  <a:cubicBezTo>
                    <a:pt x="17831" y="535427"/>
                    <a:pt x="32690" y="527426"/>
                    <a:pt x="45949" y="516682"/>
                  </a:cubicBezTo>
                  <a:cubicBezTo>
                    <a:pt x="134646" y="445358"/>
                    <a:pt x="226086" y="377693"/>
                    <a:pt x="315468" y="307056"/>
                  </a:cubicBezTo>
                  <a:cubicBezTo>
                    <a:pt x="435712" y="212187"/>
                    <a:pt x="558241" y="120061"/>
                    <a:pt x="685800" y="35479"/>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4" name="Freeform 464">
              <a:extLst>
                <a:ext uri="{FF2B5EF4-FFF2-40B4-BE49-F238E27FC236}">
                  <a16:creationId xmlns:a16="http://schemas.microsoft.com/office/drawing/2014/main" id="{C249FDEA-10D2-6A16-8F57-8F2D7D6388F8}"/>
                </a:ext>
              </a:extLst>
            </p:cNvPr>
            <p:cNvSpPr/>
            <p:nvPr/>
          </p:nvSpPr>
          <p:spPr>
            <a:xfrm>
              <a:off x="7741234" y="4198367"/>
              <a:ext cx="416363" cy="304595"/>
            </a:xfrm>
            <a:custGeom>
              <a:avLst/>
              <a:gdLst>
                <a:gd name="connsiteX0" fmla="*/ 414452 w 416363"/>
                <a:gd name="connsiteY0" fmla="*/ 4215 h 304595"/>
                <a:gd name="connsiteX1" fmla="*/ 389306 w 416363"/>
                <a:gd name="connsiteY1" fmla="*/ 8559 h 304595"/>
                <a:gd name="connsiteX2" fmla="*/ 317526 w 416363"/>
                <a:gd name="connsiteY2" fmla="*/ 55879 h 304595"/>
                <a:gd name="connsiteX3" fmla="*/ 21717 w 416363"/>
                <a:gd name="connsiteY3" fmla="*/ 277621 h 304595"/>
                <a:gd name="connsiteX4" fmla="*/ 0 w 416363"/>
                <a:gd name="connsiteY4" fmla="*/ 299338 h 304595"/>
                <a:gd name="connsiteX5" fmla="*/ 3886 w 416363"/>
                <a:gd name="connsiteY5" fmla="*/ 304596 h 304595"/>
                <a:gd name="connsiteX6" fmla="*/ 38862 w 416363"/>
                <a:gd name="connsiteY6" fmla="*/ 282421 h 304595"/>
                <a:gd name="connsiteX7" fmla="*/ 142647 w 416363"/>
                <a:gd name="connsiteY7" fmla="*/ 200811 h 304595"/>
                <a:gd name="connsiteX8" fmla="*/ 399136 w 416363"/>
                <a:gd name="connsiteY8" fmla="*/ 22960 h 304595"/>
                <a:gd name="connsiteX9" fmla="*/ 414452 w 416363"/>
                <a:gd name="connsiteY9" fmla="*/ 4215 h 30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363" h="304595">
                  <a:moveTo>
                    <a:pt x="414452" y="4215"/>
                  </a:moveTo>
                  <a:cubicBezTo>
                    <a:pt x="408508" y="-5386"/>
                    <a:pt x="396850" y="3758"/>
                    <a:pt x="389306" y="8559"/>
                  </a:cubicBezTo>
                  <a:cubicBezTo>
                    <a:pt x="365074" y="23875"/>
                    <a:pt x="341300" y="39648"/>
                    <a:pt x="317526" y="55879"/>
                  </a:cubicBezTo>
                  <a:cubicBezTo>
                    <a:pt x="215799" y="125830"/>
                    <a:pt x="115672" y="197611"/>
                    <a:pt x="21717" y="277621"/>
                  </a:cubicBezTo>
                  <a:cubicBezTo>
                    <a:pt x="13945" y="284250"/>
                    <a:pt x="7315" y="292023"/>
                    <a:pt x="0" y="299338"/>
                  </a:cubicBezTo>
                  <a:cubicBezTo>
                    <a:pt x="1372" y="301167"/>
                    <a:pt x="2743" y="302995"/>
                    <a:pt x="3886" y="304596"/>
                  </a:cubicBezTo>
                  <a:cubicBezTo>
                    <a:pt x="17145" y="299795"/>
                    <a:pt x="28347" y="291337"/>
                    <a:pt x="38862" y="282421"/>
                  </a:cubicBezTo>
                  <a:cubicBezTo>
                    <a:pt x="72924" y="254532"/>
                    <a:pt x="107442" y="227329"/>
                    <a:pt x="142647" y="200811"/>
                  </a:cubicBezTo>
                  <a:cubicBezTo>
                    <a:pt x="225628" y="137946"/>
                    <a:pt x="309982" y="77139"/>
                    <a:pt x="399136" y="22960"/>
                  </a:cubicBezTo>
                  <a:cubicBezTo>
                    <a:pt x="406222" y="18846"/>
                    <a:pt x="421767" y="15874"/>
                    <a:pt x="414452" y="4215"/>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5" name="Freeform 465">
              <a:extLst>
                <a:ext uri="{FF2B5EF4-FFF2-40B4-BE49-F238E27FC236}">
                  <a16:creationId xmlns:a16="http://schemas.microsoft.com/office/drawing/2014/main" id="{C673B0A7-B6A5-BCB2-FDEA-7C2E4850A603}"/>
                </a:ext>
              </a:extLst>
            </p:cNvPr>
            <p:cNvSpPr/>
            <p:nvPr/>
          </p:nvSpPr>
          <p:spPr>
            <a:xfrm>
              <a:off x="9863184" y="3394271"/>
              <a:ext cx="82102" cy="217533"/>
            </a:xfrm>
            <a:custGeom>
              <a:avLst/>
              <a:gdLst>
                <a:gd name="connsiteX0" fmla="*/ 42891 w 82102"/>
                <a:gd name="connsiteY0" fmla="*/ 190634 h 217533"/>
                <a:gd name="connsiteX1" fmla="*/ 81525 w 82102"/>
                <a:gd name="connsiteY1" fmla="*/ 90050 h 217533"/>
                <a:gd name="connsiteX2" fmla="*/ 68952 w 82102"/>
                <a:gd name="connsiteY2" fmla="*/ 11412 h 217533"/>
                <a:gd name="connsiteX3" fmla="*/ 51350 w 82102"/>
                <a:gd name="connsiteY3" fmla="*/ 1125 h 217533"/>
                <a:gd name="connsiteX4" fmla="*/ 46778 w 82102"/>
                <a:gd name="connsiteY4" fmla="*/ 20327 h 217533"/>
                <a:gd name="connsiteX5" fmla="*/ 5858 w 82102"/>
                <a:gd name="connsiteY5" fmla="*/ 203436 h 217533"/>
                <a:gd name="connsiteX6" fmla="*/ 372 w 82102"/>
                <a:gd name="connsiteY6" fmla="*/ 217380 h 217533"/>
                <a:gd name="connsiteX7" fmla="*/ 42891 w 82102"/>
                <a:gd name="connsiteY7" fmla="*/ 190634 h 21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02" h="217533">
                  <a:moveTo>
                    <a:pt x="42891" y="190634"/>
                  </a:moveTo>
                  <a:cubicBezTo>
                    <a:pt x="64837" y="160916"/>
                    <a:pt x="78324" y="127083"/>
                    <a:pt x="81525" y="90050"/>
                  </a:cubicBezTo>
                  <a:cubicBezTo>
                    <a:pt x="83811" y="63075"/>
                    <a:pt x="79239" y="36558"/>
                    <a:pt x="68952" y="11412"/>
                  </a:cubicBezTo>
                  <a:cubicBezTo>
                    <a:pt x="65980" y="4096"/>
                    <a:pt x="60722" y="-2762"/>
                    <a:pt x="51350" y="1125"/>
                  </a:cubicBezTo>
                  <a:cubicBezTo>
                    <a:pt x="42206" y="5011"/>
                    <a:pt x="43349" y="12555"/>
                    <a:pt x="46778" y="20327"/>
                  </a:cubicBezTo>
                  <a:cubicBezTo>
                    <a:pt x="75581" y="90736"/>
                    <a:pt x="56379" y="150629"/>
                    <a:pt x="5858" y="203436"/>
                  </a:cubicBezTo>
                  <a:cubicBezTo>
                    <a:pt x="2658" y="206865"/>
                    <a:pt x="-1228" y="209836"/>
                    <a:pt x="372" y="217380"/>
                  </a:cubicBezTo>
                  <a:cubicBezTo>
                    <a:pt x="21174" y="219209"/>
                    <a:pt x="32833" y="204350"/>
                    <a:pt x="42891" y="190634"/>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6" name="Freeform 466">
              <a:extLst>
                <a:ext uri="{FF2B5EF4-FFF2-40B4-BE49-F238E27FC236}">
                  <a16:creationId xmlns:a16="http://schemas.microsoft.com/office/drawing/2014/main" id="{1020E484-2646-3DEF-7EC6-F4C471A928C8}"/>
                </a:ext>
              </a:extLst>
            </p:cNvPr>
            <p:cNvSpPr/>
            <p:nvPr/>
          </p:nvSpPr>
          <p:spPr>
            <a:xfrm>
              <a:off x="7954264" y="4013758"/>
              <a:ext cx="217194" cy="166649"/>
            </a:xfrm>
            <a:custGeom>
              <a:avLst/>
              <a:gdLst>
                <a:gd name="connsiteX0" fmla="*/ 217195 w 217194"/>
                <a:gd name="connsiteY0" fmla="*/ 0 h 166649"/>
                <a:gd name="connsiteX1" fmla="*/ 183819 w 217194"/>
                <a:gd name="connsiteY1" fmla="*/ 14859 h 166649"/>
                <a:gd name="connsiteX2" fmla="*/ 114096 w 217194"/>
                <a:gd name="connsiteY2" fmla="*/ 64922 h 166649"/>
                <a:gd name="connsiteX3" fmla="*/ 7340 w 217194"/>
                <a:gd name="connsiteY3" fmla="*/ 150647 h 166649"/>
                <a:gd name="connsiteX4" fmla="*/ 2082 w 217194"/>
                <a:gd name="connsiteY4" fmla="*/ 166649 h 166649"/>
                <a:gd name="connsiteX5" fmla="*/ 217195 w 217194"/>
                <a:gd name="connsiteY5" fmla="*/ 0 h 16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94" h="166649">
                  <a:moveTo>
                    <a:pt x="217195" y="0"/>
                  </a:moveTo>
                  <a:cubicBezTo>
                    <a:pt x="201193" y="229"/>
                    <a:pt x="192735" y="8458"/>
                    <a:pt x="183819" y="14859"/>
                  </a:cubicBezTo>
                  <a:cubicBezTo>
                    <a:pt x="160502" y="31318"/>
                    <a:pt x="137642" y="48692"/>
                    <a:pt x="114096" y="64922"/>
                  </a:cubicBezTo>
                  <a:cubicBezTo>
                    <a:pt x="76377" y="90983"/>
                    <a:pt x="39573" y="117958"/>
                    <a:pt x="7340" y="150647"/>
                  </a:cubicBezTo>
                  <a:cubicBezTo>
                    <a:pt x="3225" y="154762"/>
                    <a:pt x="-3404" y="158648"/>
                    <a:pt x="2082" y="166649"/>
                  </a:cubicBezTo>
                  <a:cubicBezTo>
                    <a:pt x="87121" y="115214"/>
                    <a:pt x="203479" y="26060"/>
                    <a:pt x="217195" y="0"/>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7" name="Freeform 467">
              <a:extLst>
                <a:ext uri="{FF2B5EF4-FFF2-40B4-BE49-F238E27FC236}">
                  <a16:creationId xmlns:a16="http://schemas.microsoft.com/office/drawing/2014/main" id="{2363E012-34C3-7641-FCAA-0822FA0D972A}"/>
                </a:ext>
              </a:extLst>
            </p:cNvPr>
            <p:cNvSpPr/>
            <p:nvPr/>
          </p:nvSpPr>
          <p:spPr>
            <a:xfrm>
              <a:off x="8744488" y="3425494"/>
              <a:ext cx="51188" cy="192786"/>
            </a:xfrm>
            <a:custGeom>
              <a:avLst/>
              <a:gdLst>
                <a:gd name="connsiteX0" fmla="*/ 35275 w 51188"/>
                <a:gd name="connsiteY0" fmla="*/ 192786 h 192786"/>
                <a:gd name="connsiteX1" fmla="*/ 38019 w 51188"/>
                <a:gd name="connsiteY1" fmla="*/ 184099 h 192786"/>
                <a:gd name="connsiteX2" fmla="*/ 45562 w 51188"/>
                <a:gd name="connsiteY2" fmla="*/ 25451 h 192786"/>
                <a:gd name="connsiteX3" fmla="*/ 50363 w 51188"/>
                <a:gd name="connsiteY3" fmla="*/ 15164 h 192786"/>
                <a:gd name="connsiteX4" fmla="*/ 45105 w 51188"/>
                <a:gd name="connsiteY4" fmla="*/ 762 h 192786"/>
                <a:gd name="connsiteX5" fmla="*/ 32989 w 51188"/>
                <a:gd name="connsiteY5" fmla="*/ 5791 h 192786"/>
                <a:gd name="connsiteX6" fmla="*/ 10129 w 51188"/>
                <a:gd name="connsiteY6" fmla="*/ 166726 h 192786"/>
                <a:gd name="connsiteX7" fmla="*/ 35275 w 51188"/>
                <a:gd name="connsiteY7" fmla="*/ 192786 h 19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88" h="192786">
                  <a:moveTo>
                    <a:pt x="35275" y="192786"/>
                  </a:moveTo>
                  <a:cubicBezTo>
                    <a:pt x="39390" y="189586"/>
                    <a:pt x="39162" y="186385"/>
                    <a:pt x="38019" y="184099"/>
                  </a:cubicBezTo>
                  <a:cubicBezTo>
                    <a:pt x="9444" y="129692"/>
                    <a:pt x="17902" y="77114"/>
                    <a:pt x="45562" y="25451"/>
                  </a:cubicBezTo>
                  <a:cubicBezTo>
                    <a:pt x="47391" y="22022"/>
                    <a:pt x="49220" y="18821"/>
                    <a:pt x="50363" y="15164"/>
                  </a:cubicBezTo>
                  <a:cubicBezTo>
                    <a:pt x="51963" y="9220"/>
                    <a:pt x="51735" y="3505"/>
                    <a:pt x="45105" y="762"/>
                  </a:cubicBezTo>
                  <a:cubicBezTo>
                    <a:pt x="39847" y="-1524"/>
                    <a:pt x="35733" y="1676"/>
                    <a:pt x="32989" y="5791"/>
                  </a:cubicBezTo>
                  <a:cubicBezTo>
                    <a:pt x="1443" y="56083"/>
                    <a:pt x="-10216" y="109118"/>
                    <a:pt x="10129" y="166726"/>
                  </a:cubicBezTo>
                  <a:cubicBezTo>
                    <a:pt x="14244" y="178841"/>
                    <a:pt x="21102" y="190271"/>
                    <a:pt x="35275" y="192786"/>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8" name="Freeform 468">
              <a:extLst>
                <a:ext uri="{FF2B5EF4-FFF2-40B4-BE49-F238E27FC236}">
                  <a16:creationId xmlns:a16="http://schemas.microsoft.com/office/drawing/2014/main" id="{C4ED3EF2-31C1-81C3-61A1-94C94B4D10C5}"/>
                </a:ext>
              </a:extLst>
            </p:cNvPr>
            <p:cNvSpPr/>
            <p:nvPr/>
          </p:nvSpPr>
          <p:spPr>
            <a:xfrm>
              <a:off x="8105851" y="4316747"/>
              <a:ext cx="76259" cy="54084"/>
            </a:xfrm>
            <a:custGeom>
              <a:avLst/>
              <a:gdLst>
                <a:gd name="connsiteX0" fmla="*/ 74981 w 76259"/>
                <a:gd name="connsiteY0" fmla="*/ 2421 h 54084"/>
                <a:gd name="connsiteX1" fmla="*/ 67437 w 76259"/>
                <a:gd name="connsiteY1" fmla="*/ 820 h 54084"/>
                <a:gd name="connsiteX2" fmla="*/ 0 w 76259"/>
                <a:gd name="connsiteY2" fmla="*/ 54084 h 54084"/>
                <a:gd name="connsiteX3" fmla="*/ 72466 w 76259"/>
                <a:gd name="connsiteY3" fmla="*/ 12022 h 54084"/>
                <a:gd name="connsiteX4" fmla="*/ 74981 w 76259"/>
                <a:gd name="connsiteY4" fmla="*/ 2421 h 5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59" h="54084">
                  <a:moveTo>
                    <a:pt x="74981" y="2421"/>
                  </a:moveTo>
                  <a:cubicBezTo>
                    <a:pt x="73152" y="-323"/>
                    <a:pt x="69952" y="-551"/>
                    <a:pt x="67437" y="820"/>
                  </a:cubicBezTo>
                  <a:cubicBezTo>
                    <a:pt x="41605" y="14079"/>
                    <a:pt x="16231" y="27795"/>
                    <a:pt x="0" y="54084"/>
                  </a:cubicBezTo>
                  <a:cubicBezTo>
                    <a:pt x="22860" y="37625"/>
                    <a:pt x="49149" y="27567"/>
                    <a:pt x="72466" y="12022"/>
                  </a:cubicBezTo>
                  <a:cubicBezTo>
                    <a:pt x="75667" y="9736"/>
                    <a:pt x="77724" y="6535"/>
                    <a:pt x="74981" y="2421"/>
                  </a:cubicBezTo>
                  <a:close/>
                </a:path>
              </a:pathLst>
            </a:custGeom>
            <a:solidFill>
              <a:srgbClr val="000000"/>
            </a:solidFill>
            <a:ln w="2286" cap="flat">
              <a:solidFill>
                <a:srgbClr val="F29E38"/>
              </a:solidFill>
              <a:prstDash val="solid"/>
              <a:miter/>
            </a:ln>
          </p:spPr>
          <p:txBody>
            <a:bodyPr rtlCol="0" anchor="ctr"/>
            <a:lstStyle/>
            <a:p>
              <a:endParaRPr lang="en-US" dirty="0"/>
            </a:p>
          </p:txBody>
        </p:sp>
      </p:grpSp>
    </p:spTree>
    <p:extLst>
      <p:ext uri="{BB962C8B-B14F-4D97-AF65-F5344CB8AC3E}">
        <p14:creationId xmlns:p14="http://schemas.microsoft.com/office/powerpoint/2010/main" val="407193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6DA6B0-66FB-D482-2649-15DC2F5E4222}"/>
              </a:ext>
            </a:extLst>
          </p:cNvPr>
          <p:cNvSpPr>
            <a:spLocks noGrp="1"/>
          </p:cNvSpPr>
          <p:nvPr>
            <p:ph type="body" sz="quarter" idx="13"/>
          </p:nvPr>
        </p:nvSpPr>
        <p:spPr>
          <a:xfrm>
            <a:off x="1448528" y="152400"/>
            <a:ext cx="10600546" cy="953429"/>
          </a:xfrm>
        </p:spPr>
        <p:txBody>
          <a:bodyPr anchor="ctr">
            <a:normAutofit/>
          </a:bodyPr>
          <a:lstStyle/>
          <a:p>
            <a:r>
              <a:rPr lang="en-IE" dirty="0">
                <a:solidFill>
                  <a:srgbClr val="027354"/>
                </a:solidFill>
              </a:rPr>
              <a:t>Voordelen van </a:t>
            </a:r>
            <a:r>
              <a:rPr lang="en-IE" dirty="0" err="1">
                <a:solidFill>
                  <a:srgbClr val="027354"/>
                </a:solidFill>
              </a:rPr>
              <a:t>duurzame</a:t>
            </a:r>
            <a:r>
              <a:rPr lang="en-IE" dirty="0">
                <a:solidFill>
                  <a:srgbClr val="027354"/>
                </a:solidFill>
              </a:rPr>
              <a:t> CSR-</a:t>
            </a:r>
            <a:r>
              <a:rPr lang="en-IE" dirty="0" err="1">
                <a:solidFill>
                  <a:srgbClr val="027354"/>
                </a:solidFill>
              </a:rPr>
              <a:t>praktijken</a:t>
            </a:r>
            <a:r>
              <a:rPr lang="en-IE" dirty="0">
                <a:solidFill>
                  <a:srgbClr val="027354"/>
                </a:solidFill>
              </a:rPr>
              <a:t> voor het MKB</a:t>
            </a:r>
          </a:p>
        </p:txBody>
      </p:sp>
      <p:sp>
        <p:nvSpPr>
          <p:cNvPr id="3" name="Text Placeholder 2">
            <a:extLst>
              <a:ext uri="{FF2B5EF4-FFF2-40B4-BE49-F238E27FC236}">
                <a16:creationId xmlns:a16="http://schemas.microsoft.com/office/drawing/2014/main" id="{E3D69E77-A085-B101-52D2-20174E05E2A7}"/>
              </a:ext>
            </a:extLst>
          </p:cNvPr>
          <p:cNvSpPr>
            <a:spLocks noGrp="1"/>
          </p:cNvSpPr>
          <p:nvPr>
            <p:ph type="body" sz="quarter" idx="14"/>
          </p:nvPr>
        </p:nvSpPr>
        <p:spPr>
          <a:xfrm>
            <a:off x="3162300" y="954358"/>
            <a:ext cx="7723122" cy="4500145"/>
          </a:xfrm>
        </p:spPr>
        <p:txBody>
          <a:bodyPr/>
          <a:lstStyle/>
          <a:p>
            <a:pPr marL="342900" indent="-342900">
              <a:buFont typeface="Wingdings" panose="05000000000000000000" pitchFamily="2" charset="2"/>
              <a:buChar char="v"/>
            </a:pPr>
            <a:endParaRPr lang="en-GB" b="1" dirty="0">
              <a:solidFill>
                <a:srgbClr val="7030A0"/>
              </a:solidFill>
            </a:endParaRPr>
          </a:p>
          <a:p>
            <a:pPr marL="342900" indent="-342900">
              <a:buFont typeface="Wingdings" panose="05000000000000000000" pitchFamily="2" charset="2"/>
              <a:buChar char="v"/>
            </a:pPr>
            <a:r>
              <a:rPr lang="en-GB" b="1" dirty="0">
                <a:solidFill>
                  <a:srgbClr val="7030A0"/>
                </a:solidFill>
              </a:rPr>
              <a:t>Concurrentievoordeel behalen </a:t>
            </a:r>
            <a:r>
              <a:rPr lang="en-GB" dirty="0"/>
              <a:t>door een leidende positie in te nemen op het gebied van duurzame kwesties. Regelgeving en aansprakelijkheid voorblijven door proactieve naleving. Winnen door nieuwe contracten en een duurzamere toeleveringsketen. Het gevoel van stabiliteit vergroten door duurzame toekomstplannen te ontwikkelen. </a:t>
            </a:r>
          </a:p>
          <a:p>
            <a:pPr marL="342900" indent="-342900">
              <a:buFont typeface="Wingdings" panose="05000000000000000000" pitchFamily="2" charset="2"/>
              <a:buChar char="v"/>
            </a:pPr>
            <a:endParaRPr lang="en-GB" sz="400" dirty="0"/>
          </a:p>
          <a:p>
            <a:pPr marL="342900" indent="-342900">
              <a:buFont typeface="Wingdings" panose="05000000000000000000" pitchFamily="2" charset="2"/>
              <a:buChar char="v"/>
            </a:pPr>
            <a:endParaRPr lang="en-GB" sz="400" dirty="0"/>
          </a:p>
          <a:p>
            <a:pPr marL="342900" indent="-342900">
              <a:buFont typeface="Wingdings" panose="05000000000000000000" pitchFamily="2" charset="2"/>
              <a:buChar char="v"/>
            </a:pPr>
            <a:r>
              <a:rPr lang="en-GB" b="1" dirty="0">
                <a:solidFill>
                  <a:srgbClr val="C55A11"/>
                </a:solidFill>
              </a:rPr>
              <a:t>Een erkend merk van keuze: </a:t>
            </a:r>
            <a:r>
              <a:rPr lang="en-GB" dirty="0"/>
              <a:t>Een positief merkimago creëren door te communiceren over en om te gaan met milieu-, sociale en ethische kwesties </a:t>
            </a:r>
          </a:p>
          <a:p>
            <a:pPr marL="342900" indent="-342900">
              <a:buFont typeface="Wingdings" panose="05000000000000000000" pitchFamily="2" charset="2"/>
              <a:buChar char="v"/>
            </a:pPr>
            <a:endParaRPr lang="en-GB" sz="400" dirty="0"/>
          </a:p>
          <a:p>
            <a:pPr marL="342900" indent="-342900">
              <a:buFont typeface="Wingdings" panose="05000000000000000000" pitchFamily="2" charset="2"/>
              <a:buChar char="v"/>
            </a:pPr>
            <a:endParaRPr lang="en-GB" sz="400" dirty="0"/>
          </a:p>
          <a:p>
            <a:pPr marL="342900" indent="-342900">
              <a:buFont typeface="Wingdings" panose="05000000000000000000" pitchFamily="2" charset="2"/>
              <a:buChar char="v"/>
            </a:pPr>
            <a:r>
              <a:rPr lang="en-GB" b="1" dirty="0">
                <a:solidFill>
                  <a:srgbClr val="027354"/>
                </a:solidFill>
              </a:rPr>
              <a:t>Gemakkelijker toegang tot kapitaal: </a:t>
            </a:r>
            <a:r>
              <a:rPr lang="en-GB" dirty="0"/>
              <a:t>Toon uw groene geloofsbrieven aan bij aanbestedingen en zakelijke kansen</a:t>
            </a:r>
            <a:endParaRPr lang="en-IE" dirty="0"/>
          </a:p>
        </p:txBody>
      </p:sp>
      <p:grpSp>
        <p:nvGrpSpPr>
          <p:cNvPr id="4" name="Graphic 4">
            <a:extLst>
              <a:ext uri="{FF2B5EF4-FFF2-40B4-BE49-F238E27FC236}">
                <a16:creationId xmlns:a16="http://schemas.microsoft.com/office/drawing/2014/main" id="{816D6BAB-2C3C-0E88-B65A-D0C1EF007B36}"/>
              </a:ext>
            </a:extLst>
          </p:cNvPr>
          <p:cNvGrpSpPr/>
          <p:nvPr/>
        </p:nvGrpSpPr>
        <p:grpSpPr>
          <a:xfrm>
            <a:off x="1782623" y="5098023"/>
            <a:ext cx="1256746" cy="998178"/>
            <a:chOff x="4258252" y="5212571"/>
            <a:chExt cx="1256746" cy="998178"/>
          </a:xfrm>
        </p:grpSpPr>
        <p:sp>
          <p:nvSpPr>
            <p:cNvPr id="5" name="Freeform 516">
              <a:extLst>
                <a:ext uri="{FF2B5EF4-FFF2-40B4-BE49-F238E27FC236}">
                  <a16:creationId xmlns:a16="http://schemas.microsoft.com/office/drawing/2014/main" id="{450FB3C0-9472-439B-FDB8-4BFBF84DE762}"/>
                </a:ext>
              </a:extLst>
            </p:cNvPr>
            <p:cNvSpPr/>
            <p:nvPr/>
          </p:nvSpPr>
          <p:spPr>
            <a:xfrm>
              <a:off x="4423777" y="5486114"/>
              <a:ext cx="328820" cy="704144"/>
            </a:xfrm>
            <a:custGeom>
              <a:avLst/>
              <a:gdLst>
                <a:gd name="connsiteX0" fmla="*/ 272733 w 328820"/>
                <a:gd name="connsiteY0" fmla="*/ 329241 h 704144"/>
                <a:gd name="connsiteX1" fmla="*/ 251473 w 328820"/>
                <a:gd name="connsiteY1" fmla="*/ 233229 h 704144"/>
                <a:gd name="connsiteX2" fmla="*/ 246215 w 328820"/>
                <a:gd name="connsiteY2" fmla="*/ 226143 h 704144"/>
                <a:gd name="connsiteX3" fmla="*/ 189523 w 328820"/>
                <a:gd name="connsiteY3" fmla="*/ 126702 h 704144"/>
                <a:gd name="connsiteX4" fmla="*/ 206896 w 328820"/>
                <a:gd name="connsiteY4" fmla="*/ 45320 h 704144"/>
                <a:gd name="connsiteX5" fmla="*/ 304280 w 328820"/>
                <a:gd name="connsiteY5" fmla="*/ 97898 h 704144"/>
                <a:gd name="connsiteX6" fmla="*/ 304280 w 328820"/>
                <a:gd name="connsiteY6" fmla="*/ 59722 h 704144"/>
                <a:gd name="connsiteX7" fmla="*/ 280048 w 328820"/>
                <a:gd name="connsiteY7" fmla="*/ 17202 h 704144"/>
                <a:gd name="connsiteX8" fmla="*/ 232042 w 328820"/>
                <a:gd name="connsiteY8" fmla="*/ 6001 h 704144"/>
                <a:gd name="connsiteX9" fmla="*/ 183350 w 328820"/>
                <a:gd name="connsiteY9" fmla="*/ 24060 h 704144"/>
                <a:gd name="connsiteX10" fmla="*/ 95111 w 328820"/>
                <a:gd name="connsiteY10" fmla="*/ 206712 h 704144"/>
                <a:gd name="connsiteX11" fmla="*/ 73165 w 328820"/>
                <a:gd name="connsiteY11" fmla="*/ 264090 h 704144"/>
                <a:gd name="connsiteX12" fmla="*/ 39790 w 328820"/>
                <a:gd name="connsiteY12" fmla="*/ 431197 h 704144"/>
                <a:gd name="connsiteX13" fmla="*/ 1385 w 328820"/>
                <a:gd name="connsiteY13" fmla="*/ 651567 h 704144"/>
                <a:gd name="connsiteX14" fmla="*/ 10986 w 328820"/>
                <a:gd name="connsiteY14" fmla="*/ 685857 h 704144"/>
                <a:gd name="connsiteX15" fmla="*/ 84824 w 328820"/>
                <a:gd name="connsiteY15" fmla="*/ 660254 h 704144"/>
                <a:gd name="connsiteX16" fmla="*/ 126429 w 328820"/>
                <a:gd name="connsiteY16" fmla="*/ 428682 h 704144"/>
                <a:gd name="connsiteX17" fmla="*/ 136259 w 328820"/>
                <a:gd name="connsiteY17" fmla="*/ 385706 h 704144"/>
                <a:gd name="connsiteX18" fmla="*/ 174664 w 328820"/>
                <a:gd name="connsiteY18" fmla="*/ 355073 h 704144"/>
                <a:gd name="connsiteX19" fmla="*/ 203239 w 328820"/>
                <a:gd name="connsiteY19" fmla="*/ 384334 h 704144"/>
                <a:gd name="connsiteX20" fmla="*/ 218326 w 328820"/>
                <a:gd name="connsiteY20" fmla="*/ 477146 h 704144"/>
                <a:gd name="connsiteX21" fmla="*/ 245301 w 328820"/>
                <a:gd name="connsiteY21" fmla="*/ 660483 h 704144"/>
                <a:gd name="connsiteX22" fmla="*/ 299708 w 328820"/>
                <a:gd name="connsiteY22" fmla="*/ 704145 h 704144"/>
                <a:gd name="connsiteX23" fmla="*/ 311595 w 328820"/>
                <a:gd name="connsiteY23" fmla="*/ 703917 h 704144"/>
                <a:gd name="connsiteX24" fmla="*/ 328054 w 328820"/>
                <a:gd name="connsiteY24" fmla="*/ 682886 h 704144"/>
                <a:gd name="connsiteX25" fmla="*/ 313195 w 328820"/>
                <a:gd name="connsiteY25" fmla="*/ 607905 h 704144"/>
                <a:gd name="connsiteX26" fmla="*/ 274562 w 328820"/>
                <a:gd name="connsiteY26" fmla="*/ 372675 h 704144"/>
                <a:gd name="connsiteX27" fmla="*/ 272733 w 328820"/>
                <a:gd name="connsiteY27" fmla="*/ 329241 h 7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8820" h="704144">
                  <a:moveTo>
                    <a:pt x="272733" y="329241"/>
                  </a:moveTo>
                  <a:cubicBezTo>
                    <a:pt x="285306" y="267748"/>
                    <a:pt x="289878" y="287636"/>
                    <a:pt x="251473" y="233229"/>
                  </a:cubicBezTo>
                  <a:cubicBezTo>
                    <a:pt x="249873" y="230715"/>
                    <a:pt x="248273" y="228200"/>
                    <a:pt x="246215" y="226143"/>
                  </a:cubicBezTo>
                  <a:cubicBezTo>
                    <a:pt x="220612" y="196882"/>
                    <a:pt x="206439" y="160992"/>
                    <a:pt x="189523" y="126702"/>
                  </a:cubicBezTo>
                  <a:cubicBezTo>
                    <a:pt x="170549" y="88297"/>
                    <a:pt x="182893" y="56979"/>
                    <a:pt x="206896" y="45320"/>
                  </a:cubicBezTo>
                  <a:cubicBezTo>
                    <a:pt x="257874" y="20860"/>
                    <a:pt x="299022" y="94698"/>
                    <a:pt x="304280" y="97898"/>
                  </a:cubicBezTo>
                  <a:cubicBezTo>
                    <a:pt x="304280" y="86468"/>
                    <a:pt x="303823" y="68637"/>
                    <a:pt x="304280" y="59722"/>
                  </a:cubicBezTo>
                  <a:cubicBezTo>
                    <a:pt x="305651" y="40062"/>
                    <a:pt x="297879" y="27718"/>
                    <a:pt x="280048" y="17202"/>
                  </a:cubicBezTo>
                  <a:cubicBezTo>
                    <a:pt x="264275" y="7601"/>
                    <a:pt x="247587" y="11030"/>
                    <a:pt x="232042" y="6001"/>
                  </a:cubicBezTo>
                  <a:cubicBezTo>
                    <a:pt x="200495" y="-4058"/>
                    <a:pt x="199352" y="-3600"/>
                    <a:pt x="183350" y="24060"/>
                  </a:cubicBezTo>
                  <a:cubicBezTo>
                    <a:pt x="149289" y="82810"/>
                    <a:pt x="122314" y="144761"/>
                    <a:pt x="95111" y="206712"/>
                  </a:cubicBezTo>
                  <a:cubicBezTo>
                    <a:pt x="86881" y="225457"/>
                    <a:pt x="78194" y="243745"/>
                    <a:pt x="73165" y="264090"/>
                  </a:cubicBezTo>
                  <a:cubicBezTo>
                    <a:pt x="59678" y="319412"/>
                    <a:pt x="51905" y="375876"/>
                    <a:pt x="39790" y="431197"/>
                  </a:cubicBezTo>
                  <a:cubicBezTo>
                    <a:pt x="23788" y="504120"/>
                    <a:pt x="12358" y="577730"/>
                    <a:pt x="1385" y="651567"/>
                  </a:cubicBezTo>
                  <a:cubicBezTo>
                    <a:pt x="-444" y="664369"/>
                    <a:pt x="-2730" y="679228"/>
                    <a:pt x="10986" y="685857"/>
                  </a:cubicBezTo>
                  <a:cubicBezTo>
                    <a:pt x="46648" y="703002"/>
                    <a:pt x="74080" y="706889"/>
                    <a:pt x="84824" y="660254"/>
                  </a:cubicBezTo>
                  <a:cubicBezTo>
                    <a:pt x="85967" y="655454"/>
                    <a:pt x="117514" y="474860"/>
                    <a:pt x="126429" y="428682"/>
                  </a:cubicBezTo>
                  <a:cubicBezTo>
                    <a:pt x="129172" y="414281"/>
                    <a:pt x="131915" y="399650"/>
                    <a:pt x="136259" y="385706"/>
                  </a:cubicBezTo>
                  <a:cubicBezTo>
                    <a:pt x="142431" y="366046"/>
                    <a:pt x="157747" y="354845"/>
                    <a:pt x="174664" y="355073"/>
                  </a:cubicBezTo>
                  <a:cubicBezTo>
                    <a:pt x="193866" y="355530"/>
                    <a:pt x="198438" y="370618"/>
                    <a:pt x="203239" y="384334"/>
                  </a:cubicBezTo>
                  <a:cubicBezTo>
                    <a:pt x="213754" y="414281"/>
                    <a:pt x="215812" y="445827"/>
                    <a:pt x="218326" y="477146"/>
                  </a:cubicBezTo>
                  <a:cubicBezTo>
                    <a:pt x="223355" y="538868"/>
                    <a:pt x="231814" y="600132"/>
                    <a:pt x="245301" y="660483"/>
                  </a:cubicBezTo>
                  <a:cubicBezTo>
                    <a:pt x="253531" y="697287"/>
                    <a:pt x="262217" y="704145"/>
                    <a:pt x="299708" y="704145"/>
                  </a:cubicBezTo>
                  <a:cubicBezTo>
                    <a:pt x="303594" y="704145"/>
                    <a:pt x="307480" y="704145"/>
                    <a:pt x="311595" y="703917"/>
                  </a:cubicBezTo>
                  <a:cubicBezTo>
                    <a:pt x="325311" y="703460"/>
                    <a:pt x="331026" y="697059"/>
                    <a:pt x="328054" y="682886"/>
                  </a:cubicBezTo>
                  <a:cubicBezTo>
                    <a:pt x="322796" y="657968"/>
                    <a:pt x="318224" y="632822"/>
                    <a:pt x="313195" y="607905"/>
                  </a:cubicBezTo>
                  <a:cubicBezTo>
                    <a:pt x="305423" y="570414"/>
                    <a:pt x="284163" y="412909"/>
                    <a:pt x="274562" y="372675"/>
                  </a:cubicBezTo>
                  <a:cubicBezTo>
                    <a:pt x="271590" y="358502"/>
                    <a:pt x="269533" y="344558"/>
                    <a:pt x="272733" y="329241"/>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6" name="Freeform 517">
              <a:extLst>
                <a:ext uri="{FF2B5EF4-FFF2-40B4-BE49-F238E27FC236}">
                  <a16:creationId xmlns:a16="http://schemas.microsoft.com/office/drawing/2014/main" id="{20960F30-6E14-5949-5C40-DACC36B5F69B}"/>
                </a:ext>
              </a:extLst>
            </p:cNvPr>
            <p:cNvSpPr/>
            <p:nvPr/>
          </p:nvSpPr>
          <p:spPr>
            <a:xfrm>
              <a:off x="4926253" y="5515735"/>
              <a:ext cx="291760" cy="284204"/>
            </a:xfrm>
            <a:custGeom>
              <a:avLst/>
              <a:gdLst>
                <a:gd name="connsiteX0" fmla="*/ 291694 w 291760"/>
                <a:gd name="connsiteY0" fmla="*/ 33529 h 284204"/>
                <a:gd name="connsiteX1" fmla="*/ 283007 w 291760"/>
                <a:gd name="connsiteY1" fmla="*/ 12727 h 284204"/>
                <a:gd name="connsiteX2" fmla="*/ 221742 w 291760"/>
                <a:gd name="connsiteY2" fmla="*/ 14556 h 284204"/>
                <a:gd name="connsiteX3" fmla="*/ 205054 w 291760"/>
                <a:gd name="connsiteY3" fmla="*/ 35130 h 284204"/>
                <a:gd name="connsiteX4" fmla="*/ 166421 w 291760"/>
                <a:gd name="connsiteY4" fmla="*/ 101195 h 284204"/>
                <a:gd name="connsiteX5" fmla="*/ 71552 w 291760"/>
                <a:gd name="connsiteY5" fmla="*/ 196293 h 284204"/>
                <a:gd name="connsiteX6" fmla="*/ 0 w 291760"/>
                <a:gd name="connsiteY6" fmla="*/ 217095 h 284204"/>
                <a:gd name="connsiteX7" fmla="*/ 16688 w 291760"/>
                <a:gd name="connsiteY7" fmla="*/ 283618 h 284204"/>
                <a:gd name="connsiteX8" fmla="*/ 151790 w 291760"/>
                <a:gd name="connsiteY8" fmla="*/ 247270 h 284204"/>
                <a:gd name="connsiteX9" fmla="*/ 170307 w 291760"/>
                <a:gd name="connsiteY9" fmla="*/ 228754 h 284204"/>
                <a:gd name="connsiteX10" fmla="*/ 278206 w 291760"/>
                <a:gd name="connsiteY10" fmla="*/ 74677 h 284204"/>
                <a:gd name="connsiteX11" fmla="*/ 291694 w 291760"/>
                <a:gd name="connsiteY11" fmla="*/ 33529 h 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60" h="284204">
                  <a:moveTo>
                    <a:pt x="291694" y="33529"/>
                  </a:moveTo>
                  <a:cubicBezTo>
                    <a:pt x="291465" y="25528"/>
                    <a:pt x="289865" y="18442"/>
                    <a:pt x="283007" y="12727"/>
                  </a:cubicBezTo>
                  <a:cubicBezTo>
                    <a:pt x="262661" y="-4647"/>
                    <a:pt x="240259" y="-4418"/>
                    <a:pt x="221742" y="14556"/>
                  </a:cubicBezTo>
                  <a:cubicBezTo>
                    <a:pt x="215570" y="20956"/>
                    <a:pt x="209626" y="27586"/>
                    <a:pt x="205054" y="35130"/>
                  </a:cubicBezTo>
                  <a:cubicBezTo>
                    <a:pt x="191795" y="56847"/>
                    <a:pt x="180365" y="79935"/>
                    <a:pt x="166421" y="101195"/>
                  </a:cubicBezTo>
                  <a:cubicBezTo>
                    <a:pt x="142875" y="137085"/>
                    <a:pt x="116586" y="182348"/>
                    <a:pt x="71552" y="196293"/>
                  </a:cubicBezTo>
                  <a:cubicBezTo>
                    <a:pt x="52807" y="202008"/>
                    <a:pt x="3200" y="206351"/>
                    <a:pt x="0" y="217095"/>
                  </a:cubicBezTo>
                  <a:cubicBezTo>
                    <a:pt x="18974" y="234469"/>
                    <a:pt x="20117" y="257786"/>
                    <a:pt x="16688" y="283618"/>
                  </a:cubicBezTo>
                  <a:cubicBezTo>
                    <a:pt x="68809" y="288190"/>
                    <a:pt x="109499" y="265101"/>
                    <a:pt x="151790" y="247270"/>
                  </a:cubicBezTo>
                  <a:cubicBezTo>
                    <a:pt x="160020" y="243841"/>
                    <a:pt x="164592" y="235612"/>
                    <a:pt x="170307" y="228754"/>
                  </a:cubicBezTo>
                  <a:cubicBezTo>
                    <a:pt x="210998" y="180748"/>
                    <a:pt x="238887" y="123598"/>
                    <a:pt x="278206" y="74677"/>
                  </a:cubicBezTo>
                  <a:cubicBezTo>
                    <a:pt x="287807" y="63247"/>
                    <a:pt x="292379" y="49074"/>
                    <a:pt x="291694" y="33529"/>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7" name="Freeform 518">
              <a:extLst>
                <a:ext uri="{FF2B5EF4-FFF2-40B4-BE49-F238E27FC236}">
                  <a16:creationId xmlns:a16="http://schemas.microsoft.com/office/drawing/2014/main" id="{47BD90B5-B558-724A-DC0A-C1FA8C258DBF}"/>
                </a:ext>
              </a:extLst>
            </p:cNvPr>
            <p:cNvSpPr/>
            <p:nvPr/>
          </p:nvSpPr>
          <p:spPr>
            <a:xfrm>
              <a:off x="4628028" y="5545204"/>
              <a:ext cx="295094" cy="250648"/>
            </a:xfrm>
            <a:custGeom>
              <a:avLst/>
              <a:gdLst>
                <a:gd name="connsiteX0" fmla="*/ 281766 w 295094"/>
                <a:gd name="connsiteY0" fmla="*/ 208429 h 250648"/>
                <a:gd name="connsiteX1" fmla="*/ 263021 w 295094"/>
                <a:gd name="connsiteY1" fmla="*/ 199743 h 250648"/>
                <a:gd name="connsiteX2" fmla="*/ 130662 w 295094"/>
                <a:gd name="connsiteY2" fmla="*/ 141678 h 250648"/>
                <a:gd name="connsiteX3" fmla="*/ 77627 w 295094"/>
                <a:gd name="connsiteY3" fmla="*/ 41780 h 250648"/>
                <a:gd name="connsiteX4" fmla="*/ 19334 w 295094"/>
                <a:gd name="connsiteY4" fmla="*/ 1546 h 250648"/>
                <a:gd name="connsiteX5" fmla="*/ 3332 w 295094"/>
                <a:gd name="connsiteY5" fmla="*/ 46581 h 250648"/>
                <a:gd name="connsiteX6" fmla="*/ 75341 w 295094"/>
                <a:gd name="connsiteY6" fmla="*/ 177797 h 250648"/>
                <a:gd name="connsiteX7" fmla="*/ 198099 w 295094"/>
                <a:gd name="connsiteY7" fmla="*/ 247749 h 250648"/>
                <a:gd name="connsiteX8" fmla="*/ 212729 w 295094"/>
                <a:gd name="connsiteY8" fmla="*/ 249349 h 250648"/>
                <a:gd name="connsiteX9" fmla="*/ 274451 w 295094"/>
                <a:gd name="connsiteY9" fmla="*/ 247291 h 250648"/>
                <a:gd name="connsiteX10" fmla="*/ 294568 w 295094"/>
                <a:gd name="connsiteY10" fmla="*/ 232661 h 250648"/>
                <a:gd name="connsiteX11" fmla="*/ 281766 w 295094"/>
                <a:gd name="connsiteY11" fmla="*/ 208429 h 2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094" h="250648">
                  <a:moveTo>
                    <a:pt x="281766" y="208429"/>
                  </a:moveTo>
                  <a:cubicBezTo>
                    <a:pt x="276051" y="204772"/>
                    <a:pt x="269422" y="202486"/>
                    <a:pt x="263021" y="199743"/>
                  </a:cubicBezTo>
                  <a:cubicBezTo>
                    <a:pt x="173867" y="182598"/>
                    <a:pt x="142092" y="167967"/>
                    <a:pt x="130662" y="141678"/>
                  </a:cubicBezTo>
                  <a:cubicBezTo>
                    <a:pt x="116717" y="109217"/>
                    <a:pt x="95457" y="72184"/>
                    <a:pt x="77627" y="41780"/>
                  </a:cubicBezTo>
                  <a:cubicBezTo>
                    <a:pt x="75112" y="37437"/>
                    <a:pt x="54081" y="-8969"/>
                    <a:pt x="19334" y="1546"/>
                  </a:cubicBezTo>
                  <a:cubicBezTo>
                    <a:pt x="-10613" y="10690"/>
                    <a:pt x="3103" y="46123"/>
                    <a:pt x="3332" y="46581"/>
                  </a:cubicBezTo>
                  <a:cubicBezTo>
                    <a:pt x="19105" y="94815"/>
                    <a:pt x="48823" y="135277"/>
                    <a:pt x="75341" y="177797"/>
                  </a:cubicBezTo>
                  <a:cubicBezTo>
                    <a:pt x="104601" y="224660"/>
                    <a:pt x="148035" y="240662"/>
                    <a:pt x="198099" y="247749"/>
                  </a:cubicBezTo>
                  <a:cubicBezTo>
                    <a:pt x="202899" y="248434"/>
                    <a:pt x="207929" y="248434"/>
                    <a:pt x="212729" y="249349"/>
                  </a:cubicBezTo>
                  <a:cubicBezTo>
                    <a:pt x="233532" y="252321"/>
                    <a:pt x="253877" y="249577"/>
                    <a:pt x="274451" y="247291"/>
                  </a:cubicBezTo>
                  <a:cubicBezTo>
                    <a:pt x="282909" y="246377"/>
                    <a:pt x="292282" y="243177"/>
                    <a:pt x="294568" y="232661"/>
                  </a:cubicBezTo>
                  <a:cubicBezTo>
                    <a:pt x="297083" y="221231"/>
                    <a:pt x="290225" y="213916"/>
                    <a:pt x="281766" y="208429"/>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8" name="Freeform 519">
              <a:extLst>
                <a:ext uri="{FF2B5EF4-FFF2-40B4-BE49-F238E27FC236}">
                  <a16:creationId xmlns:a16="http://schemas.microsoft.com/office/drawing/2014/main" id="{28BB78ED-1896-3D45-91A6-87E04EBB58DF}"/>
                </a:ext>
              </a:extLst>
            </p:cNvPr>
            <p:cNvSpPr/>
            <p:nvPr/>
          </p:nvSpPr>
          <p:spPr>
            <a:xfrm>
              <a:off x="5089245" y="5481161"/>
              <a:ext cx="241245" cy="707460"/>
            </a:xfrm>
            <a:custGeom>
              <a:avLst/>
              <a:gdLst>
                <a:gd name="connsiteX0" fmla="*/ 228371 w 241245"/>
                <a:gd name="connsiteY0" fmla="*/ 301733 h 707460"/>
                <a:gd name="connsiteX1" fmla="*/ 179680 w 241245"/>
                <a:gd name="connsiteY1" fmla="*/ 104680 h 707460"/>
                <a:gd name="connsiteX2" fmla="*/ 148361 w 241245"/>
                <a:gd name="connsiteY2" fmla="*/ 22384 h 707460"/>
                <a:gd name="connsiteX3" fmla="*/ 108128 w 241245"/>
                <a:gd name="connsiteY3" fmla="*/ 1124 h 707460"/>
                <a:gd name="connsiteX4" fmla="*/ 64237 w 241245"/>
                <a:gd name="connsiteY4" fmla="*/ 1353 h 707460"/>
                <a:gd name="connsiteX5" fmla="*/ 40919 w 241245"/>
                <a:gd name="connsiteY5" fmla="*/ 8897 h 707460"/>
                <a:gd name="connsiteX6" fmla="*/ 0 w 241245"/>
                <a:gd name="connsiteY6" fmla="*/ 91421 h 707460"/>
                <a:gd name="connsiteX7" fmla="*/ 17602 w 241245"/>
                <a:gd name="connsiteY7" fmla="*/ 70390 h 707460"/>
                <a:gd name="connsiteX8" fmla="*/ 39776 w 241245"/>
                <a:gd name="connsiteY8" fmla="*/ 35871 h 707460"/>
                <a:gd name="connsiteX9" fmla="*/ 124358 w 241245"/>
                <a:gd name="connsiteY9" fmla="*/ 24670 h 707460"/>
                <a:gd name="connsiteX10" fmla="*/ 133045 w 241245"/>
                <a:gd name="connsiteY10" fmla="*/ 120682 h 707460"/>
                <a:gd name="connsiteX11" fmla="*/ 45263 w 241245"/>
                <a:gd name="connsiteY11" fmla="*/ 249384 h 707460"/>
                <a:gd name="connsiteX12" fmla="*/ 33147 w 241245"/>
                <a:gd name="connsiteY12" fmla="*/ 293504 h 707460"/>
                <a:gd name="connsiteX13" fmla="*/ 35204 w 241245"/>
                <a:gd name="connsiteY13" fmla="*/ 393402 h 707460"/>
                <a:gd name="connsiteX14" fmla="*/ 30861 w 241245"/>
                <a:gd name="connsiteY14" fmla="*/ 602114 h 707460"/>
                <a:gd name="connsiteX15" fmla="*/ 21031 w 241245"/>
                <a:gd name="connsiteY15" fmla="*/ 663150 h 707460"/>
                <a:gd name="connsiteX16" fmla="*/ 49149 w 241245"/>
                <a:gd name="connsiteY16" fmla="*/ 695154 h 707460"/>
                <a:gd name="connsiteX17" fmla="*/ 93726 w 241245"/>
                <a:gd name="connsiteY17" fmla="*/ 656063 h 707460"/>
                <a:gd name="connsiteX18" fmla="*/ 105385 w 241245"/>
                <a:gd name="connsiteY18" fmla="*/ 544964 h 707460"/>
                <a:gd name="connsiteX19" fmla="*/ 114071 w 241245"/>
                <a:gd name="connsiteY19" fmla="*/ 418548 h 707460"/>
                <a:gd name="connsiteX20" fmla="*/ 105385 w 241245"/>
                <a:gd name="connsiteY20" fmla="*/ 364598 h 707460"/>
                <a:gd name="connsiteX21" fmla="*/ 101727 w 241245"/>
                <a:gd name="connsiteY21" fmla="*/ 337623 h 707460"/>
                <a:gd name="connsiteX22" fmla="*/ 153848 w 241245"/>
                <a:gd name="connsiteY22" fmla="*/ 464725 h 707460"/>
                <a:gd name="connsiteX23" fmla="*/ 160249 w 241245"/>
                <a:gd name="connsiteY23" fmla="*/ 623602 h 707460"/>
                <a:gd name="connsiteX24" fmla="*/ 213284 w 241245"/>
                <a:gd name="connsiteY24" fmla="*/ 707270 h 707460"/>
                <a:gd name="connsiteX25" fmla="*/ 239116 w 241245"/>
                <a:gd name="connsiteY25" fmla="*/ 651720 h 707460"/>
                <a:gd name="connsiteX26" fmla="*/ 239573 w 241245"/>
                <a:gd name="connsiteY26" fmla="*/ 451466 h 707460"/>
                <a:gd name="connsiteX27" fmla="*/ 228371 w 241245"/>
                <a:gd name="connsiteY27" fmla="*/ 301733 h 7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1245" h="707460">
                  <a:moveTo>
                    <a:pt x="228371" y="301733"/>
                  </a:moveTo>
                  <a:cubicBezTo>
                    <a:pt x="215798" y="234982"/>
                    <a:pt x="197053" y="170060"/>
                    <a:pt x="179680" y="104680"/>
                  </a:cubicBezTo>
                  <a:cubicBezTo>
                    <a:pt x="172136" y="76334"/>
                    <a:pt x="162763" y="48216"/>
                    <a:pt x="148361" y="22384"/>
                  </a:cubicBezTo>
                  <a:cubicBezTo>
                    <a:pt x="139446" y="6382"/>
                    <a:pt x="128473" y="-3448"/>
                    <a:pt x="108128" y="1124"/>
                  </a:cubicBezTo>
                  <a:cubicBezTo>
                    <a:pt x="93726" y="4325"/>
                    <a:pt x="78867" y="2953"/>
                    <a:pt x="64237" y="1353"/>
                  </a:cubicBezTo>
                  <a:cubicBezTo>
                    <a:pt x="56007" y="438"/>
                    <a:pt x="46634" y="-933"/>
                    <a:pt x="40919" y="8897"/>
                  </a:cubicBezTo>
                  <a:cubicBezTo>
                    <a:pt x="25832" y="34043"/>
                    <a:pt x="9144" y="58046"/>
                    <a:pt x="0" y="91421"/>
                  </a:cubicBezTo>
                  <a:cubicBezTo>
                    <a:pt x="12344" y="85249"/>
                    <a:pt x="14630" y="77477"/>
                    <a:pt x="17602" y="70390"/>
                  </a:cubicBezTo>
                  <a:cubicBezTo>
                    <a:pt x="23089" y="57588"/>
                    <a:pt x="31090" y="46387"/>
                    <a:pt x="39776" y="35871"/>
                  </a:cubicBezTo>
                  <a:cubicBezTo>
                    <a:pt x="64694" y="6153"/>
                    <a:pt x="91897" y="2724"/>
                    <a:pt x="124358" y="24670"/>
                  </a:cubicBezTo>
                  <a:cubicBezTo>
                    <a:pt x="161620" y="49587"/>
                    <a:pt x="147676" y="103994"/>
                    <a:pt x="133045" y="120682"/>
                  </a:cubicBezTo>
                  <a:cubicBezTo>
                    <a:pt x="98527" y="160001"/>
                    <a:pt x="76581" y="207779"/>
                    <a:pt x="45263" y="249384"/>
                  </a:cubicBezTo>
                  <a:cubicBezTo>
                    <a:pt x="34976" y="262871"/>
                    <a:pt x="31318" y="277502"/>
                    <a:pt x="33147" y="293504"/>
                  </a:cubicBezTo>
                  <a:cubicBezTo>
                    <a:pt x="37033" y="326879"/>
                    <a:pt x="35433" y="360026"/>
                    <a:pt x="35204" y="393402"/>
                  </a:cubicBezTo>
                  <a:cubicBezTo>
                    <a:pt x="34976" y="462896"/>
                    <a:pt x="35204" y="532619"/>
                    <a:pt x="30861" y="602114"/>
                  </a:cubicBezTo>
                  <a:cubicBezTo>
                    <a:pt x="29489" y="622688"/>
                    <a:pt x="24917" y="642804"/>
                    <a:pt x="21031" y="663150"/>
                  </a:cubicBezTo>
                  <a:cubicBezTo>
                    <a:pt x="16459" y="686924"/>
                    <a:pt x="24917" y="696068"/>
                    <a:pt x="49149" y="695154"/>
                  </a:cubicBezTo>
                  <a:cubicBezTo>
                    <a:pt x="70866" y="694239"/>
                    <a:pt x="89383" y="679838"/>
                    <a:pt x="93726" y="656063"/>
                  </a:cubicBezTo>
                  <a:cubicBezTo>
                    <a:pt x="100355" y="619487"/>
                    <a:pt x="104699" y="582225"/>
                    <a:pt x="105385" y="544964"/>
                  </a:cubicBezTo>
                  <a:cubicBezTo>
                    <a:pt x="106070" y="502673"/>
                    <a:pt x="109271" y="460610"/>
                    <a:pt x="114071" y="418548"/>
                  </a:cubicBezTo>
                  <a:cubicBezTo>
                    <a:pt x="116357" y="399117"/>
                    <a:pt x="114071" y="381972"/>
                    <a:pt x="105385" y="364598"/>
                  </a:cubicBezTo>
                  <a:cubicBezTo>
                    <a:pt x="101270" y="356369"/>
                    <a:pt x="88468" y="328479"/>
                    <a:pt x="101727" y="337623"/>
                  </a:cubicBezTo>
                  <a:cubicBezTo>
                    <a:pt x="136017" y="360941"/>
                    <a:pt x="152933" y="434093"/>
                    <a:pt x="153848" y="464725"/>
                  </a:cubicBezTo>
                  <a:cubicBezTo>
                    <a:pt x="155677" y="517760"/>
                    <a:pt x="160934" y="570567"/>
                    <a:pt x="160249" y="623602"/>
                  </a:cubicBezTo>
                  <a:cubicBezTo>
                    <a:pt x="160020" y="640518"/>
                    <a:pt x="147676" y="711613"/>
                    <a:pt x="213284" y="707270"/>
                  </a:cubicBezTo>
                  <a:cubicBezTo>
                    <a:pt x="242545" y="705441"/>
                    <a:pt x="238658" y="661321"/>
                    <a:pt x="239116" y="651720"/>
                  </a:cubicBezTo>
                  <a:cubicBezTo>
                    <a:pt x="242545" y="584969"/>
                    <a:pt x="241173" y="518217"/>
                    <a:pt x="239573" y="451466"/>
                  </a:cubicBezTo>
                  <a:cubicBezTo>
                    <a:pt x="238430" y="401403"/>
                    <a:pt x="237744" y="351339"/>
                    <a:pt x="228371" y="301733"/>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9" name="Freeform 520">
              <a:extLst>
                <a:ext uri="{FF2B5EF4-FFF2-40B4-BE49-F238E27FC236}">
                  <a16:creationId xmlns:a16="http://schemas.microsoft.com/office/drawing/2014/main" id="{8C34AF44-94B0-A28B-B2A0-7F1FD3BE31F6}"/>
                </a:ext>
              </a:extLst>
            </p:cNvPr>
            <p:cNvSpPr/>
            <p:nvPr/>
          </p:nvSpPr>
          <p:spPr>
            <a:xfrm>
              <a:off x="4977194" y="5589727"/>
              <a:ext cx="99935" cy="111099"/>
            </a:xfrm>
            <a:custGeom>
              <a:avLst/>
              <a:gdLst>
                <a:gd name="connsiteX0" fmla="*/ 99935 w 99935"/>
                <a:gd name="connsiteY0" fmla="*/ 0 h 111099"/>
                <a:gd name="connsiteX1" fmla="*/ 27240 w 99935"/>
                <a:gd name="connsiteY1" fmla="*/ 78867 h 111099"/>
                <a:gd name="connsiteX2" fmla="*/ 37 w 99935"/>
                <a:gd name="connsiteY2" fmla="*/ 111100 h 111099"/>
                <a:gd name="connsiteX3" fmla="*/ 99935 w 99935"/>
                <a:gd name="connsiteY3" fmla="*/ 0 h 111099"/>
              </a:gdLst>
              <a:ahLst/>
              <a:cxnLst>
                <a:cxn ang="0">
                  <a:pos x="connsiteX0" y="connsiteY0"/>
                </a:cxn>
                <a:cxn ang="0">
                  <a:pos x="connsiteX1" y="connsiteY1"/>
                </a:cxn>
                <a:cxn ang="0">
                  <a:pos x="connsiteX2" y="connsiteY2"/>
                </a:cxn>
                <a:cxn ang="0">
                  <a:pos x="connsiteX3" y="connsiteY3"/>
                </a:cxn>
              </a:cxnLst>
              <a:rect l="l" t="t" r="r" b="b"/>
              <a:pathLst>
                <a:path w="99935" h="111099">
                  <a:moveTo>
                    <a:pt x="99935" y="0"/>
                  </a:moveTo>
                  <a:cubicBezTo>
                    <a:pt x="77304" y="25146"/>
                    <a:pt x="45757" y="58065"/>
                    <a:pt x="27240" y="78867"/>
                  </a:cubicBezTo>
                  <a:cubicBezTo>
                    <a:pt x="24726" y="81610"/>
                    <a:pt x="-1106" y="106756"/>
                    <a:pt x="37" y="111100"/>
                  </a:cubicBezTo>
                  <a:cubicBezTo>
                    <a:pt x="50329" y="101956"/>
                    <a:pt x="96963" y="38176"/>
                    <a:pt x="99935" y="0"/>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10" name="Freeform 521">
              <a:extLst>
                <a:ext uri="{FF2B5EF4-FFF2-40B4-BE49-F238E27FC236}">
                  <a16:creationId xmlns:a16="http://schemas.microsoft.com/office/drawing/2014/main" id="{AB4CB839-A90E-DA67-59FF-28B1ED5C0962}"/>
                </a:ext>
              </a:extLst>
            </p:cNvPr>
            <p:cNvSpPr/>
            <p:nvPr/>
          </p:nvSpPr>
          <p:spPr>
            <a:xfrm>
              <a:off x="5050525" y="5236486"/>
              <a:ext cx="220546" cy="224704"/>
            </a:xfrm>
            <a:custGeom>
              <a:avLst/>
              <a:gdLst>
                <a:gd name="connsiteX0" fmla="*/ 215199 w 220546"/>
                <a:gd name="connsiteY0" fmla="*/ 73891 h 224704"/>
                <a:gd name="connsiteX1" fmla="*/ 55636 w 220546"/>
                <a:gd name="connsiteY1" fmla="*/ 12398 h 224704"/>
                <a:gd name="connsiteX2" fmla="*/ 772 w 220546"/>
                <a:gd name="connsiteY2" fmla="*/ 96522 h 224704"/>
                <a:gd name="connsiteX3" fmla="*/ 111186 w 220546"/>
                <a:gd name="connsiteY3" fmla="*/ 224081 h 224704"/>
                <a:gd name="connsiteX4" fmla="*/ 215199 w 220546"/>
                <a:gd name="connsiteY4" fmla="*/ 73891 h 2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6" h="224704">
                  <a:moveTo>
                    <a:pt x="215199" y="73891"/>
                  </a:moveTo>
                  <a:cubicBezTo>
                    <a:pt x="195311" y="2568"/>
                    <a:pt x="105014" y="-15263"/>
                    <a:pt x="55636" y="12398"/>
                  </a:cubicBezTo>
                  <a:cubicBezTo>
                    <a:pt x="20889" y="31600"/>
                    <a:pt x="5344" y="58346"/>
                    <a:pt x="772" y="96522"/>
                  </a:cubicBezTo>
                  <a:cubicBezTo>
                    <a:pt x="-7000" y="162588"/>
                    <a:pt x="44892" y="223853"/>
                    <a:pt x="111186" y="224081"/>
                  </a:cubicBezTo>
                  <a:cubicBezTo>
                    <a:pt x="200340" y="232997"/>
                    <a:pt x="234859" y="144528"/>
                    <a:pt x="215199" y="73891"/>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11" name="Freeform 522">
              <a:extLst>
                <a:ext uri="{FF2B5EF4-FFF2-40B4-BE49-F238E27FC236}">
                  <a16:creationId xmlns:a16="http://schemas.microsoft.com/office/drawing/2014/main" id="{B347A47A-CA9A-9249-2F66-701BD391165C}"/>
                </a:ext>
              </a:extLst>
            </p:cNvPr>
            <p:cNvSpPr/>
            <p:nvPr/>
          </p:nvSpPr>
          <p:spPr>
            <a:xfrm>
              <a:off x="4746088" y="5586526"/>
              <a:ext cx="85982" cy="114230"/>
            </a:xfrm>
            <a:custGeom>
              <a:avLst/>
              <a:gdLst>
                <a:gd name="connsiteX0" fmla="*/ 26317 w 85982"/>
                <a:gd name="connsiteY0" fmla="*/ 83896 h 114230"/>
                <a:gd name="connsiteX1" fmla="*/ 85982 w 85982"/>
                <a:gd name="connsiteY1" fmla="*/ 113843 h 114230"/>
                <a:gd name="connsiteX2" fmla="*/ 2772 w 85982"/>
                <a:gd name="connsiteY2" fmla="*/ 0 h 114230"/>
                <a:gd name="connsiteX3" fmla="*/ 9401 w 85982"/>
                <a:gd name="connsiteY3" fmla="*/ 50063 h 114230"/>
                <a:gd name="connsiteX4" fmla="*/ 26317 w 85982"/>
                <a:gd name="connsiteY4" fmla="*/ 83896 h 11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2" h="114230">
                  <a:moveTo>
                    <a:pt x="26317" y="83896"/>
                  </a:moveTo>
                  <a:cubicBezTo>
                    <a:pt x="36376" y="108585"/>
                    <a:pt x="54892" y="116129"/>
                    <a:pt x="85982" y="113843"/>
                  </a:cubicBezTo>
                  <a:cubicBezTo>
                    <a:pt x="57636" y="79781"/>
                    <a:pt x="32261" y="29032"/>
                    <a:pt x="2772" y="0"/>
                  </a:cubicBezTo>
                  <a:cubicBezTo>
                    <a:pt x="-4544" y="12801"/>
                    <a:pt x="4372" y="39548"/>
                    <a:pt x="9401" y="50063"/>
                  </a:cubicBezTo>
                  <a:cubicBezTo>
                    <a:pt x="14659" y="61265"/>
                    <a:pt x="21517" y="72237"/>
                    <a:pt x="26317" y="83896"/>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12" name="Freeform 523">
              <a:extLst>
                <a:ext uri="{FF2B5EF4-FFF2-40B4-BE49-F238E27FC236}">
                  <a16:creationId xmlns:a16="http://schemas.microsoft.com/office/drawing/2014/main" id="{ABE2759C-E908-212E-48C9-1EE38CAE4D52}"/>
                </a:ext>
              </a:extLst>
            </p:cNvPr>
            <p:cNvSpPr/>
            <p:nvPr/>
          </p:nvSpPr>
          <p:spPr>
            <a:xfrm>
              <a:off x="4578210" y="5235217"/>
              <a:ext cx="231245" cy="236615"/>
            </a:xfrm>
            <a:custGeom>
              <a:avLst/>
              <a:gdLst>
                <a:gd name="connsiteX0" fmla="*/ 115557 w 231245"/>
                <a:gd name="connsiteY0" fmla="*/ 236553 h 236615"/>
                <a:gd name="connsiteX1" fmla="*/ 231228 w 231245"/>
                <a:gd name="connsiteY1" fmla="*/ 117909 h 236615"/>
                <a:gd name="connsiteX2" fmla="*/ 106870 w 231245"/>
                <a:gd name="connsiteY2" fmla="*/ 180 h 236615"/>
                <a:gd name="connsiteX3" fmla="*/ 114 w 231245"/>
                <a:gd name="connsiteY3" fmla="*/ 133454 h 236615"/>
                <a:gd name="connsiteX4" fmla="*/ 115557 w 231245"/>
                <a:gd name="connsiteY4" fmla="*/ 236553 h 236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45" h="236615">
                  <a:moveTo>
                    <a:pt x="115557" y="236553"/>
                  </a:moveTo>
                  <a:cubicBezTo>
                    <a:pt x="176822" y="234495"/>
                    <a:pt x="232371" y="177574"/>
                    <a:pt x="231228" y="117909"/>
                  </a:cubicBezTo>
                  <a:cubicBezTo>
                    <a:pt x="230085" y="55959"/>
                    <a:pt x="192824" y="-3706"/>
                    <a:pt x="106870" y="180"/>
                  </a:cubicBezTo>
                  <a:cubicBezTo>
                    <a:pt x="36918" y="1552"/>
                    <a:pt x="-2401" y="65103"/>
                    <a:pt x="114" y="133454"/>
                  </a:cubicBezTo>
                  <a:cubicBezTo>
                    <a:pt x="2400" y="189690"/>
                    <a:pt x="56578" y="238610"/>
                    <a:pt x="115557" y="236553"/>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13" name="Freeform 524">
              <a:extLst>
                <a:ext uri="{FF2B5EF4-FFF2-40B4-BE49-F238E27FC236}">
                  <a16:creationId xmlns:a16="http://schemas.microsoft.com/office/drawing/2014/main" id="{946229F2-1B41-8404-0DD9-63EC33BEC0A9}"/>
                </a:ext>
              </a:extLst>
            </p:cNvPr>
            <p:cNvSpPr/>
            <p:nvPr/>
          </p:nvSpPr>
          <p:spPr>
            <a:xfrm>
              <a:off x="4401611" y="5212571"/>
              <a:ext cx="950566" cy="998178"/>
            </a:xfrm>
            <a:custGeom>
              <a:avLst/>
              <a:gdLst>
                <a:gd name="connsiteX0" fmla="*/ 949838 w 950566"/>
                <a:gd name="connsiteY0" fmla="*/ 732172 h 998178"/>
                <a:gd name="connsiteX1" fmla="*/ 925378 w 950566"/>
                <a:gd name="connsiteY1" fmla="*/ 498543 h 998178"/>
                <a:gd name="connsiteX2" fmla="*/ 890631 w 950566"/>
                <a:gd name="connsiteY2" fmla="*/ 364583 h 998178"/>
                <a:gd name="connsiteX3" fmla="*/ 849940 w 950566"/>
                <a:gd name="connsiteY3" fmla="*/ 270629 h 998178"/>
                <a:gd name="connsiteX4" fmla="*/ 851311 w 950566"/>
                <a:gd name="connsiteY4" fmla="*/ 237710 h 998178"/>
                <a:gd name="connsiteX5" fmla="*/ 870971 w 950566"/>
                <a:gd name="connsiteY5" fmla="*/ 59631 h 998178"/>
                <a:gd name="connsiteX6" fmla="*/ 753699 w 950566"/>
                <a:gd name="connsiteY6" fmla="*/ 1109 h 998178"/>
                <a:gd name="connsiteX7" fmla="*/ 634827 w 950566"/>
                <a:gd name="connsiteY7" fmla="*/ 78605 h 998178"/>
                <a:gd name="connsiteX8" fmla="*/ 627283 w 950566"/>
                <a:gd name="connsiteY8" fmla="*/ 167301 h 998178"/>
                <a:gd name="connsiteX9" fmla="*/ 701578 w 950566"/>
                <a:gd name="connsiteY9" fmla="*/ 258970 h 998178"/>
                <a:gd name="connsiteX10" fmla="*/ 707979 w 950566"/>
                <a:gd name="connsiteY10" fmla="*/ 263085 h 998178"/>
                <a:gd name="connsiteX11" fmla="*/ 574934 w 950566"/>
                <a:gd name="connsiteY11" fmla="*/ 456938 h 998178"/>
                <a:gd name="connsiteX12" fmla="*/ 498582 w 950566"/>
                <a:gd name="connsiteY12" fmla="*/ 503343 h 998178"/>
                <a:gd name="connsiteX13" fmla="*/ 458805 w 950566"/>
                <a:gd name="connsiteY13" fmla="*/ 491685 h 998178"/>
                <a:gd name="connsiteX14" fmla="*/ 356850 w 950566"/>
                <a:gd name="connsiteY14" fmla="*/ 358411 h 998178"/>
                <a:gd name="connsiteX15" fmla="*/ 346791 w 950566"/>
                <a:gd name="connsiteY15" fmla="*/ 337380 h 998178"/>
                <a:gd name="connsiteX16" fmla="*/ 328046 w 950566"/>
                <a:gd name="connsiteY16" fmla="*/ 279315 h 998178"/>
                <a:gd name="connsiteX17" fmla="*/ 352278 w 950566"/>
                <a:gd name="connsiteY17" fmla="*/ 265142 h 998178"/>
                <a:gd name="connsiteX18" fmla="*/ 428173 w 950566"/>
                <a:gd name="connsiteY18" fmla="*/ 147642 h 998178"/>
                <a:gd name="connsiteX19" fmla="*/ 320045 w 950566"/>
                <a:gd name="connsiteY19" fmla="*/ 3167 h 998178"/>
                <a:gd name="connsiteX20" fmla="*/ 157968 w 950566"/>
                <a:gd name="connsiteY20" fmla="*/ 103751 h 998178"/>
                <a:gd name="connsiteX21" fmla="*/ 176713 w 950566"/>
                <a:gd name="connsiteY21" fmla="*/ 221480 h 998178"/>
                <a:gd name="connsiteX22" fmla="*/ 197287 w 950566"/>
                <a:gd name="connsiteY22" fmla="*/ 246397 h 998178"/>
                <a:gd name="connsiteX23" fmla="*/ 198887 w 950566"/>
                <a:gd name="connsiteY23" fmla="*/ 264456 h 998178"/>
                <a:gd name="connsiteX24" fmla="*/ 121849 w 950566"/>
                <a:gd name="connsiteY24" fmla="*/ 413046 h 998178"/>
                <a:gd name="connsiteX25" fmla="*/ 64242 w 950566"/>
                <a:gd name="connsiteY25" fmla="*/ 567123 h 998178"/>
                <a:gd name="connsiteX26" fmla="*/ 13035 w 950566"/>
                <a:gd name="connsiteY26" fmla="*/ 839157 h 998178"/>
                <a:gd name="connsiteX27" fmla="*/ 234 w 950566"/>
                <a:gd name="connsiteY27" fmla="*/ 941570 h 998178"/>
                <a:gd name="connsiteX28" fmla="*/ 19893 w 950566"/>
                <a:gd name="connsiteY28" fmla="*/ 980203 h 998178"/>
                <a:gd name="connsiteX29" fmla="*/ 128478 w 950566"/>
                <a:gd name="connsiteY29" fmla="*/ 925110 h 998178"/>
                <a:gd name="connsiteX30" fmla="*/ 131679 w 950566"/>
                <a:gd name="connsiteY30" fmla="*/ 907737 h 998178"/>
                <a:gd name="connsiteX31" fmla="*/ 173284 w 950566"/>
                <a:gd name="connsiteY31" fmla="*/ 687824 h 998178"/>
                <a:gd name="connsiteX32" fmla="*/ 192029 w 950566"/>
                <a:gd name="connsiteY32" fmla="*/ 655820 h 998178"/>
                <a:gd name="connsiteX33" fmla="*/ 208945 w 950566"/>
                <a:gd name="connsiteY33" fmla="*/ 689424 h 998178"/>
                <a:gd name="connsiteX34" fmla="*/ 225633 w 950566"/>
                <a:gd name="connsiteY34" fmla="*/ 829784 h 998178"/>
                <a:gd name="connsiteX35" fmla="*/ 246664 w 950566"/>
                <a:gd name="connsiteY35" fmla="*/ 951628 h 998178"/>
                <a:gd name="connsiteX36" fmla="*/ 282097 w 950566"/>
                <a:gd name="connsiteY36" fmla="*/ 994148 h 998178"/>
                <a:gd name="connsiteX37" fmla="*/ 334904 w 950566"/>
                <a:gd name="connsiteY37" fmla="*/ 998034 h 998178"/>
                <a:gd name="connsiteX38" fmla="*/ 374223 w 950566"/>
                <a:gd name="connsiteY38" fmla="*/ 953914 h 998178"/>
                <a:gd name="connsiteX39" fmla="*/ 367137 w 950566"/>
                <a:gd name="connsiteY39" fmla="*/ 910480 h 998178"/>
                <a:gd name="connsiteX40" fmla="*/ 346334 w 950566"/>
                <a:gd name="connsiteY40" fmla="*/ 818583 h 998178"/>
                <a:gd name="connsiteX41" fmla="*/ 318673 w 950566"/>
                <a:gd name="connsiteY41" fmla="*/ 629302 h 998178"/>
                <a:gd name="connsiteX42" fmla="*/ 324846 w 950566"/>
                <a:gd name="connsiteY42" fmla="*/ 578781 h 998178"/>
                <a:gd name="connsiteX43" fmla="*/ 331932 w 950566"/>
                <a:gd name="connsiteY43" fmla="*/ 579467 h 998178"/>
                <a:gd name="connsiteX44" fmla="*/ 496067 w 950566"/>
                <a:gd name="connsiteY44" fmla="*/ 603927 h 998178"/>
                <a:gd name="connsiteX45" fmla="*/ 513441 w 950566"/>
                <a:gd name="connsiteY45" fmla="*/ 605985 h 998178"/>
                <a:gd name="connsiteX46" fmla="*/ 628655 w 950566"/>
                <a:gd name="connsiteY46" fmla="*/ 591354 h 998178"/>
                <a:gd name="connsiteX47" fmla="*/ 694263 w 950566"/>
                <a:gd name="connsiteY47" fmla="*/ 565751 h 998178"/>
                <a:gd name="connsiteX48" fmla="*/ 702036 w 950566"/>
                <a:gd name="connsiteY48" fmla="*/ 615129 h 998178"/>
                <a:gd name="connsiteX49" fmla="*/ 699978 w 950566"/>
                <a:gd name="connsiteY49" fmla="*/ 826812 h 998178"/>
                <a:gd name="connsiteX50" fmla="*/ 687405 w 950566"/>
                <a:gd name="connsiteY50" fmla="*/ 931740 h 998178"/>
                <a:gd name="connsiteX51" fmla="*/ 684433 w 950566"/>
                <a:gd name="connsiteY51" fmla="*/ 958029 h 998178"/>
                <a:gd name="connsiteX52" fmla="*/ 692206 w 950566"/>
                <a:gd name="connsiteY52" fmla="*/ 973116 h 998178"/>
                <a:gd name="connsiteX53" fmla="*/ 790732 w 950566"/>
                <a:gd name="connsiteY53" fmla="*/ 955286 h 998178"/>
                <a:gd name="connsiteX54" fmla="*/ 806506 w 950566"/>
                <a:gd name="connsiteY54" fmla="*/ 893106 h 998178"/>
                <a:gd name="connsiteX55" fmla="*/ 818393 w 950566"/>
                <a:gd name="connsiteY55" fmla="*/ 737658 h 998178"/>
                <a:gd name="connsiteX56" fmla="*/ 826851 w 950566"/>
                <a:gd name="connsiteY56" fmla="*/ 900193 h 998178"/>
                <a:gd name="connsiteX57" fmla="*/ 828680 w 950566"/>
                <a:gd name="connsiteY57" fmla="*/ 935397 h 998178"/>
                <a:gd name="connsiteX58" fmla="*/ 851311 w 950566"/>
                <a:gd name="connsiteY58" fmla="*/ 984546 h 998178"/>
                <a:gd name="connsiteX59" fmla="*/ 937722 w 950566"/>
                <a:gd name="connsiteY59" fmla="*/ 977460 h 998178"/>
                <a:gd name="connsiteX60" fmla="*/ 947552 w 950566"/>
                <a:gd name="connsiteY60" fmla="*/ 940655 h 998178"/>
                <a:gd name="connsiteX61" fmla="*/ 949838 w 950566"/>
                <a:gd name="connsiteY61" fmla="*/ 732172 h 998178"/>
                <a:gd name="connsiteX62" fmla="*/ 649686 w 950566"/>
                <a:gd name="connsiteY62" fmla="*/ 120210 h 998178"/>
                <a:gd name="connsiteX63" fmla="*/ 704550 w 950566"/>
                <a:gd name="connsiteY63" fmla="*/ 36085 h 998178"/>
                <a:gd name="connsiteX64" fmla="*/ 864113 w 950566"/>
                <a:gd name="connsiteY64" fmla="*/ 97578 h 998178"/>
                <a:gd name="connsiteX65" fmla="*/ 760100 w 950566"/>
                <a:gd name="connsiteY65" fmla="*/ 247540 h 998178"/>
                <a:gd name="connsiteX66" fmla="*/ 649686 w 950566"/>
                <a:gd name="connsiteY66" fmla="*/ 120210 h 998178"/>
                <a:gd name="connsiteX67" fmla="*/ 602823 w 950566"/>
                <a:gd name="connsiteY67" fmla="*/ 456023 h 998178"/>
                <a:gd name="connsiteX68" fmla="*/ 675518 w 950566"/>
                <a:gd name="connsiteY68" fmla="*/ 377156 h 998178"/>
                <a:gd name="connsiteX69" fmla="*/ 575620 w 950566"/>
                <a:gd name="connsiteY69" fmla="*/ 488027 h 998178"/>
                <a:gd name="connsiteX70" fmla="*/ 602823 w 950566"/>
                <a:gd name="connsiteY70" fmla="*/ 456023 h 998178"/>
                <a:gd name="connsiteX71" fmla="*/ 347020 w 950566"/>
                <a:gd name="connsiteY71" fmla="*/ 373727 h 998178"/>
                <a:gd name="connsiteX72" fmla="*/ 430230 w 950566"/>
                <a:gd name="connsiteY72" fmla="*/ 487570 h 998178"/>
                <a:gd name="connsiteX73" fmla="*/ 370566 w 950566"/>
                <a:gd name="connsiteY73" fmla="*/ 457623 h 998178"/>
                <a:gd name="connsiteX74" fmla="*/ 353421 w 950566"/>
                <a:gd name="connsiteY74" fmla="*/ 423562 h 998178"/>
                <a:gd name="connsiteX75" fmla="*/ 347020 w 950566"/>
                <a:gd name="connsiteY75" fmla="*/ 373727 h 998178"/>
                <a:gd name="connsiteX76" fmla="*/ 176941 w 950566"/>
                <a:gd name="connsiteY76" fmla="*/ 156100 h 998178"/>
                <a:gd name="connsiteX77" fmla="*/ 283698 w 950566"/>
                <a:gd name="connsiteY77" fmla="*/ 22826 h 998178"/>
                <a:gd name="connsiteX78" fmla="*/ 408056 w 950566"/>
                <a:gd name="connsiteY78" fmla="*/ 140555 h 998178"/>
                <a:gd name="connsiteX79" fmla="*/ 292384 w 950566"/>
                <a:gd name="connsiteY79" fmla="*/ 259199 h 998178"/>
                <a:gd name="connsiteX80" fmla="*/ 176941 w 950566"/>
                <a:gd name="connsiteY80" fmla="*/ 156100 h 998178"/>
                <a:gd name="connsiteX81" fmla="*/ 335590 w 950566"/>
                <a:gd name="connsiteY81" fmla="*/ 881676 h 998178"/>
                <a:gd name="connsiteX82" fmla="*/ 350449 w 950566"/>
                <a:gd name="connsiteY82" fmla="*/ 956657 h 998178"/>
                <a:gd name="connsiteX83" fmla="*/ 333990 w 950566"/>
                <a:gd name="connsiteY83" fmla="*/ 977688 h 998178"/>
                <a:gd name="connsiteX84" fmla="*/ 322102 w 950566"/>
                <a:gd name="connsiteY84" fmla="*/ 977917 h 998178"/>
                <a:gd name="connsiteX85" fmla="*/ 267696 w 950566"/>
                <a:gd name="connsiteY85" fmla="*/ 934254 h 998178"/>
                <a:gd name="connsiteX86" fmla="*/ 240721 w 950566"/>
                <a:gd name="connsiteY86" fmla="*/ 750917 h 998178"/>
                <a:gd name="connsiteX87" fmla="*/ 225633 w 950566"/>
                <a:gd name="connsiteY87" fmla="*/ 658106 h 998178"/>
                <a:gd name="connsiteX88" fmla="*/ 197058 w 950566"/>
                <a:gd name="connsiteY88" fmla="*/ 628845 h 998178"/>
                <a:gd name="connsiteX89" fmla="*/ 158653 w 950566"/>
                <a:gd name="connsiteY89" fmla="*/ 659477 h 998178"/>
                <a:gd name="connsiteX90" fmla="*/ 148824 w 950566"/>
                <a:gd name="connsiteY90" fmla="*/ 702454 h 998178"/>
                <a:gd name="connsiteX91" fmla="*/ 107218 w 950566"/>
                <a:gd name="connsiteY91" fmla="*/ 934026 h 998178"/>
                <a:gd name="connsiteX92" fmla="*/ 33381 w 950566"/>
                <a:gd name="connsiteY92" fmla="*/ 959629 h 998178"/>
                <a:gd name="connsiteX93" fmla="*/ 23779 w 950566"/>
                <a:gd name="connsiteY93" fmla="*/ 925339 h 998178"/>
                <a:gd name="connsiteX94" fmla="*/ 62184 w 950566"/>
                <a:gd name="connsiteY94" fmla="*/ 704969 h 998178"/>
                <a:gd name="connsiteX95" fmla="*/ 95560 w 950566"/>
                <a:gd name="connsiteY95" fmla="*/ 537862 h 998178"/>
                <a:gd name="connsiteX96" fmla="*/ 117505 w 950566"/>
                <a:gd name="connsiteY96" fmla="*/ 480483 h 998178"/>
                <a:gd name="connsiteX97" fmla="*/ 205745 w 950566"/>
                <a:gd name="connsiteY97" fmla="*/ 297832 h 998178"/>
                <a:gd name="connsiteX98" fmla="*/ 254437 w 950566"/>
                <a:gd name="connsiteY98" fmla="*/ 279773 h 998178"/>
                <a:gd name="connsiteX99" fmla="*/ 302443 w 950566"/>
                <a:gd name="connsiteY99" fmla="*/ 290974 h 998178"/>
                <a:gd name="connsiteX100" fmla="*/ 326674 w 950566"/>
                <a:gd name="connsiteY100" fmla="*/ 333494 h 998178"/>
                <a:gd name="connsiteX101" fmla="*/ 326674 w 950566"/>
                <a:gd name="connsiteY101" fmla="*/ 371670 h 998178"/>
                <a:gd name="connsiteX102" fmla="*/ 229291 w 950566"/>
                <a:gd name="connsiteY102" fmla="*/ 319092 h 998178"/>
                <a:gd name="connsiteX103" fmla="*/ 211917 w 950566"/>
                <a:gd name="connsiteY103" fmla="*/ 400473 h 998178"/>
                <a:gd name="connsiteX104" fmla="*/ 268610 w 950566"/>
                <a:gd name="connsiteY104" fmla="*/ 499914 h 998178"/>
                <a:gd name="connsiteX105" fmla="*/ 273868 w 950566"/>
                <a:gd name="connsiteY105" fmla="*/ 507001 h 998178"/>
                <a:gd name="connsiteX106" fmla="*/ 295128 w 950566"/>
                <a:gd name="connsiteY106" fmla="*/ 603013 h 998178"/>
                <a:gd name="connsiteX107" fmla="*/ 297185 w 950566"/>
                <a:gd name="connsiteY107" fmla="*/ 646447 h 998178"/>
                <a:gd name="connsiteX108" fmla="*/ 335590 w 950566"/>
                <a:gd name="connsiteY108" fmla="*/ 881676 h 998178"/>
                <a:gd name="connsiteX109" fmla="*/ 520984 w 950566"/>
                <a:gd name="connsiteY109" fmla="*/ 565294 h 998178"/>
                <a:gd name="connsiteX110" fmla="*/ 500868 w 950566"/>
                <a:gd name="connsiteY110" fmla="*/ 579924 h 998178"/>
                <a:gd name="connsiteX111" fmla="*/ 439146 w 950566"/>
                <a:gd name="connsiteY111" fmla="*/ 581982 h 998178"/>
                <a:gd name="connsiteX112" fmla="*/ 424515 w 950566"/>
                <a:gd name="connsiteY112" fmla="*/ 580382 h 998178"/>
                <a:gd name="connsiteX113" fmla="*/ 301757 w 950566"/>
                <a:gd name="connsiteY113" fmla="*/ 510430 h 998178"/>
                <a:gd name="connsiteX114" fmla="*/ 229748 w 950566"/>
                <a:gd name="connsiteY114" fmla="*/ 379214 h 998178"/>
                <a:gd name="connsiteX115" fmla="*/ 245750 w 950566"/>
                <a:gd name="connsiteY115" fmla="*/ 334179 h 998178"/>
                <a:gd name="connsiteX116" fmla="*/ 304043 w 950566"/>
                <a:gd name="connsiteY116" fmla="*/ 374413 h 998178"/>
                <a:gd name="connsiteX117" fmla="*/ 357078 w 950566"/>
                <a:gd name="connsiteY117" fmla="*/ 474311 h 998178"/>
                <a:gd name="connsiteX118" fmla="*/ 489438 w 950566"/>
                <a:gd name="connsiteY118" fmla="*/ 532376 h 998178"/>
                <a:gd name="connsiteX119" fmla="*/ 508183 w 950566"/>
                <a:gd name="connsiteY119" fmla="*/ 541062 h 998178"/>
                <a:gd name="connsiteX120" fmla="*/ 520984 w 950566"/>
                <a:gd name="connsiteY120" fmla="*/ 565294 h 998178"/>
                <a:gd name="connsiteX121" fmla="*/ 695178 w 950566"/>
                <a:gd name="connsiteY121" fmla="*/ 532147 h 998178"/>
                <a:gd name="connsiteX122" fmla="*/ 676661 w 950566"/>
                <a:gd name="connsiteY122" fmla="*/ 550664 h 998178"/>
                <a:gd name="connsiteX123" fmla="*/ 541558 w 950566"/>
                <a:gd name="connsiteY123" fmla="*/ 587011 h 998178"/>
                <a:gd name="connsiteX124" fmla="*/ 524871 w 950566"/>
                <a:gd name="connsiteY124" fmla="*/ 520488 h 998178"/>
                <a:gd name="connsiteX125" fmla="*/ 596422 w 950566"/>
                <a:gd name="connsiteY125" fmla="*/ 499686 h 998178"/>
                <a:gd name="connsiteX126" fmla="*/ 691291 w 950566"/>
                <a:gd name="connsiteY126" fmla="*/ 404588 h 998178"/>
                <a:gd name="connsiteX127" fmla="*/ 729925 w 950566"/>
                <a:gd name="connsiteY127" fmla="*/ 338523 h 998178"/>
                <a:gd name="connsiteX128" fmla="*/ 746613 w 950566"/>
                <a:gd name="connsiteY128" fmla="*/ 317949 h 998178"/>
                <a:gd name="connsiteX129" fmla="*/ 807877 w 950566"/>
                <a:gd name="connsiteY129" fmla="*/ 316120 h 998178"/>
                <a:gd name="connsiteX130" fmla="*/ 816564 w 950566"/>
                <a:gd name="connsiteY130" fmla="*/ 336923 h 998178"/>
                <a:gd name="connsiteX131" fmla="*/ 803305 w 950566"/>
                <a:gd name="connsiteY131" fmla="*/ 378071 h 998178"/>
                <a:gd name="connsiteX132" fmla="*/ 695178 w 950566"/>
                <a:gd name="connsiteY132" fmla="*/ 532147 h 998178"/>
                <a:gd name="connsiteX133" fmla="*/ 926749 w 950566"/>
                <a:gd name="connsiteY133" fmla="*/ 920081 h 998178"/>
                <a:gd name="connsiteX134" fmla="*/ 900918 w 950566"/>
                <a:gd name="connsiteY134" fmla="*/ 975631 h 998178"/>
                <a:gd name="connsiteX135" fmla="*/ 847882 w 950566"/>
                <a:gd name="connsiteY135" fmla="*/ 891963 h 998178"/>
                <a:gd name="connsiteX136" fmla="*/ 841482 w 950566"/>
                <a:gd name="connsiteY136" fmla="*/ 733086 h 998178"/>
                <a:gd name="connsiteX137" fmla="*/ 789361 w 950566"/>
                <a:gd name="connsiteY137" fmla="*/ 605985 h 998178"/>
                <a:gd name="connsiteX138" fmla="*/ 793018 w 950566"/>
                <a:gd name="connsiteY138" fmla="*/ 632960 h 998178"/>
                <a:gd name="connsiteX139" fmla="*/ 801705 w 950566"/>
                <a:gd name="connsiteY139" fmla="*/ 686909 h 998178"/>
                <a:gd name="connsiteX140" fmla="*/ 793018 w 950566"/>
                <a:gd name="connsiteY140" fmla="*/ 813325 h 998178"/>
                <a:gd name="connsiteX141" fmla="*/ 781360 w 950566"/>
                <a:gd name="connsiteY141" fmla="*/ 924425 h 998178"/>
                <a:gd name="connsiteX142" fmla="*/ 736783 w 950566"/>
                <a:gd name="connsiteY142" fmla="*/ 963515 h 998178"/>
                <a:gd name="connsiteX143" fmla="*/ 708665 w 950566"/>
                <a:gd name="connsiteY143" fmla="*/ 931511 h 998178"/>
                <a:gd name="connsiteX144" fmla="*/ 718495 w 950566"/>
                <a:gd name="connsiteY144" fmla="*/ 870475 h 998178"/>
                <a:gd name="connsiteX145" fmla="*/ 722838 w 950566"/>
                <a:gd name="connsiteY145" fmla="*/ 661763 h 998178"/>
                <a:gd name="connsiteX146" fmla="*/ 720781 w 950566"/>
                <a:gd name="connsiteY146" fmla="*/ 561865 h 998178"/>
                <a:gd name="connsiteX147" fmla="*/ 732897 w 950566"/>
                <a:gd name="connsiteY147" fmla="*/ 517745 h 998178"/>
                <a:gd name="connsiteX148" fmla="*/ 820679 w 950566"/>
                <a:gd name="connsiteY148" fmla="*/ 389043 h 998178"/>
                <a:gd name="connsiteX149" fmla="*/ 811992 w 950566"/>
                <a:gd name="connsiteY149" fmla="*/ 293031 h 998178"/>
                <a:gd name="connsiteX150" fmla="*/ 727410 w 950566"/>
                <a:gd name="connsiteY150" fmla="*/ 304233 h 998178"/>
                <a:gd name="connsiteX151" fmla="*/ 705236 w 950566"/>
                <a:gd name="connsiteY151" fmla="*/ 338751 h 998178"/>
                <a:gd name="connsiteX152" fmla="*/ 687634 w 950566"/>
                <a:gd name="connsiteY152" fmla="*/ 359783 h 998178"/>
                <a:gd name="connsiteX153" fmla="*/ 728553 w 950566"/>
                <a:gd name="connsiteY153" fmla="*/ 277258 h 998178"/>
                <a:gd name="connsiteX154" fmla="*/ 751870 w 950566"/>
                <a:gd name="connsiteY154" fmla="*/ 269714 h 998178"/>
                <a:gd name="connsiteX155" fmla="*/ 795762 w 950566"/>
                <a:gd name="connsiteY155" fmla="*/ 269486 h 998178"/>
                <a:gd name="connsiteX156" fmla="*/ 835995 w 950566"/>
                <a:gd name="connsiteY156" fmla="*/ 290745 h 998178"/>
                <a:gd name="connsiteX157" fmla="*/ 867313 w 950566"/>
                <a:gd name="connsiteY157" fmla="*/ 373041 h 998178"/>
                <a:gd name="connsiteX158" fmla="*/ 916005 w 950566"/>
                <a:gd name="connsiteY158" fmla="*/ 570095 h 998178"/>
                <a:gd name="connsiteX159" fmla="*/ 927207 w 950566"/>
                <a:gd name="connsiteY159" fmla="*/ 719599 h 998178"/>
                <a:gd name="connsiteX160" fmla="*/ 926749 w 950566"/>
                <a:gd name="connsiteY160" fmla="*/ 920081 h 9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0566" h="998178">
                  <a:moveTo>
                    <a:pt x="949838" y="732172"/>
                  </a:moveTo>
                  <a:cubicBezTo>
                    <a:pt x="947095" y="653534"/>
                    <a:pt x="945723" y="575124"/>
                    <a:pt x="925378" y="498543"/>
                  </a:cubicBezTo>
                  <a:cubicBezTo>
                    <a:pt x="913719" y="453966"/>
                    <a:pt x="903432" y="408932"/>
                    <a:pt x="890631" y="364583"/>
                  </a:cubicBezTo>
                  <a:cubicBezTo>
                    <a:pt x="881029" y="331665"/>
                    <a:pt x="872343" y="297146"/>
                    <a:pt x="849940" y="270629"/>
                  </a:cubicBezTo>
                  <a:cubicBezTo>
                    <a:pt x="837367" y="255998"/>
                    <a:pt x="840110" y="250055"/>
                    <a:pt x="851311" y="237710"/>
                  </a:cubicBezTo>
                  <a:cubicBezTo>
                    <a:pt x="897946" y="186047"/>
                    <a:pt x="908004" y="117467"/>
                    <a:pt x="870971" y="59631"/>
                  </a:cubicBezTo>
                  <a:cubicBezTo>
                    <a:pt x="844911" y="18940"/>
                    <a:pt x="803077" y="652"/>
                    <a:pt x="753699" y="1109"/>
                  </a:cubicBezTo>
                  <a:cubicBezTo>
                    <a:pt x="697692" y="1566"/>
                    <a:pt x="657230" y="29456"/>
                    <a:pt x="634827" y="78605"/>
                  </a:cubicBezTo>
                  <a:cubicBezTo>
                    <a:pt x="622483" y="105579"/>
                    <a:pt x="614939" y="136898"/>
                    <a:pt x="627283" y="167301"/>
                  </a:cubicBezTo>
                  <a:cubicBezTo>
                    <a:pt x="642600" y="205249"/>
                    <a:pt x="662945" y="239768"/>
                    <a:pt x="701578" y="258970"/>
                  </a:cubicBezTo>
                  <a:cubicBezTo>
                    <a:pt x="705236" y="260799"/>
                    <a:pt x="707979" y="263085"/>
                    <a:pt x="707979" y="263085"/>
                  </a:cubicBezTo>
                  <a:cubicBezTo>
                    <a:pt x="675975" y="339209"/>
                    <a:pt x="628655" y="400016"/>
                    <a:pt x="574934" y="456938"/>
                  </a:cubicBezTo>
                  <a:cubicBezTo>
                    <a:pt x="552760" y="480483"/>
                    <a:pt x="526471" y="492371"/>
                    <a:pt x="498582" y="503343"/>
                  </a:cubicBezTo>
                  <a:cubicBezTo>
                    <a:pt x="484866" y="508830"/>
                    <a:pt x="467035" y="503572"/>
                    <a:pt x="458805" y="491685"/>
                  </a:cubicBezTo>
                  <a:cubicBezTo>
                    <a:pt x="427258" y="445279"/>
                    <a:pt x="390454" y="403217"/>
                    <a:pt x="356850" y="358411"/>
                  </a:cubicBezTo>
                  <a:cubicBezTo>
                    <a:pt x="352049" y="352239"/>
                    <a:pt x="346563" y="345609"/>
                    <a:pt x="346791" y="337380"/>
                  </a:cubicBezTo>
                  <a:cubicBezTo>
                    <a:pt x="347706" y="316120"/>
                    <a:pt x="338790" y="297832"/>
                    <a:pt x="328046" y="279315"/>
                  </a:cubicBezTo>
                  <a:cubicBezTo>
                    <a:pt x="337190" y="274058"/>
                    <a:pt x="344734" y="269714"/>
                    <a:pt x="352278" y="265142"/>
                  </a:cubicBezTo>
                  <a:cubicBezTo>
                    <a:pt x="396169" y="237939"/>
                    <a:pt x="420400" y="196562"/>
                    <a:pt x="428173" y="147642"/>
                  </a:cubicBezTo>
                  <a:cubicBezTo>
                    <a:pt x="440517" y="71289"/>
                    <a:pt x="389768" y="16883"/>
                    <a:pt x="320045" y="3167"/>
                  </a:cubicBezTo>
                  <a:cubicBezTo>
                    <a:pt x="241635" y="-12378"/>
                    <a:pt x="180370" y="30599"/>
                    <a:pt x="157968" y="103751"/>
                  </a:cubicBezTo>
                  <a:cubicBezTo>
                    <a:pt x="145623" y="143984"/>
                    <a:pt x="149738" y="188333"/>
                    <a:pt x="176713" y="221480"/>
                  </a:cubicBezTo>
                  <a:cubicBezTo>
                    <a:pt x="183571" y="229938"/>
                    <a:pt x="190200" y="238396"/>
                    <a:pt x="197287" y="246397"/>
                  </a:cubicBezTo>
                  <a:cubicBezTo>
                    <a:pt x="202545" y="252341"/>
                    <a:pt x="203688" y="257141"/>
                    <a:pt x="198887" y="264456"/>
                  </a:cubicBezTo>
                  <a:cubicBezTo>
                    <a:pt x="167797" y="311091"/>
                    <a:pt x="144937" y="362297"/>
                    <a:pt x="121849" y="413046"/>
                  </a:cubicBezTo>
                  <a:cubicBezTo>
                    <a:pt x="99217" y="463110"/>
                    <a:pt x="74757" y="512716"/>
                    <a:pt x="64242" y="567123"/>
                  </a:cubicBezTo>
                  <a:cubicBezTo>
                    <a:pt x="46639" y="657648"/>
                    <a:pt x="29952" y="748403"/>
                    <a:pt x="13035" y="839157"/>
                  </a:cubicBezTo>
                  <a:cubicBezTo>
                    <a:pt x="6634" y="872990"/>
                    <a:pt x="2520" y="907051"/>
                    <a:pt x="234" y="941570"/>
                  </a:cubicBezTo>
                  <a:cubicBezTo>
                    <a:pt x="-909" y="958029"/>
                    <a:pt x="1605" y="973802"/>
                    <a:pt x="19893" y="980203"/>
                  </a:cubicBezTo>
                  <a:cubicBezTo>
                    <a:pt x="85959" y="1003749"/>
                    <a:pt x="117963" y="992319"/>
                    <a:pt x="128478" y="925110"/>
                  </a:cubicBezTo>
                  <a:cubicBezTo>
                    <a:pt x="129393" y="919395"/>
                    <a:pt x="130993" y="913452"/>
                    <a:pt x="131679" y="907737"/>
                  </a:cubicBezTo>
                  <a:cubicBezTo>
                    <a:pt x="140823" y="833670"/>
                    <a:pt x="159339" y="761204"/>
                    <a:pt x="173284" y="687824"/>
                  </a:cubicBezTo>
                  <a:cubicBezTo>
                    <a:pt x="175798" y="674336"/>
                    <a:pt x="176027" y="655134"/>
                    <a:pt x="192029" y="655820"/>
                  </a:cubicBezTo>
                  <a:cubicBezTo>
                    <a:pt x="207574" y="656505"/>
                    <a:pt x="206202" y="676394"/>
                    <a:pt x="208945" y="689424"/>
                  </a:cubicBezTo>
                  <a:cubicBezTo>
                    <a:pt x="218547" y="735601"/>
                    <a:pt x="219918" y="782921"/>
                    <a:pt x="225633" y="829784"/>
                  </a:cubicBezTo>
                  <a:cubicBezTo>
                    <a:pt x="230662" y="870704"/>
                    <a:pt x="237749" y="911394"/>
                    <a:pt x="246664" y="951628"/>
                  </a:cubicBezTo>
                  <a:cubicBezTo>
                    <a:pt x="251008" y="970830"/>
                    <a:pt x="259009" y="990261"/>
                    <a:pt x="282097" y="994148"/>
                  </a:cubicBezTo>
                  <a:cubicBezTo>
                    <a:pt x="299471" y="996891"/>
                    <a:pt x="317302" y="998720"/>
                    <a:pt x="334904" y="998034"/>
                  </a:cubicBezTo>
                  <a:cubicBezTo>
                    <a:pt x="363022" y="996891"/>
                    <a:pt x="375138" y="982489"/>
                    <a:pt x="374223" y="953914"/>
                  </a:cubicBezTo>
                  <a:cubicBezTo>
                    <a:pt x="373766" y="939284"/>
                    <a:pt x="370794" y="924882"/>
                    <a:pt x="367137" y="910480"/>
                  </a:cubicBezTo>
                  <a:cubicBezTo>
                    <a:pt x="359364" y="880076"/>
                    <a:pt x="351820" y="849444"/>
                    <a:pt x="346334" y="818583"/>
                  </a:cubicBezTo>
                  <a:cubicBezTo>
                    <a:pt x="335133" y="755718"/>
                    <a:pt x="332389" y="691710"/>
                    <a:pt x="318673" y="629302"/>
                  </a:cubicBezTo>
                  <a:cubicBezTo>
                    <a:pt x="315016" y="612614"/>
                    <a:pt x="315016" y="594555"/>
                    <a:pt x="324846" y="578781"/>
                  </a:cubicBezTo>
                  <a:cubicBezTo>
                    <a:pt x="328046" y="579010"/>
                    <a:pt x="330103" y="578781"/>
                    <a:pt x="331932" y="579467"/>
                  </a:cubicBezTo>
                  <a:cubicBezTo>
                    <a:pt x="384739" y="600498"/>
                    <a:pt x="438917" y="612157"/>
                    <a:pt x="496067" y="603927"/>
                  </a:cubicBezTo>
                  <a:cubicBezTo>
                    <a:pt x="502239" y="603013"/>
                    <a:pt x="507726" y="605528"/>
                    <a:pt x="513441" y="605985"/>
                  </a:cubicBezTo>
                  <a:cubicBezTo>
                    <a:pt x="552760" y="608728"/>
                    <a:pt x="591622" y="610557"/>
                    <a:pt x="628655" y="591354"/>
                  </a:cubicBezTo>
                  <a:cubicBezTo>
                    <a:pt x="649458" y="580610"/>
                    <a:pt x="672318" y="574209"/>
                    <a:pt x="694263" y="565751"/>
                  </a:cubicBezTo>
                  <a:cubicBezTo>
                    <a:pt x="705236" y="581753"/>
                    <a:pt x="703179" y="598898"/>
                    <a:pt x="702036" y="615129"/>
                  </a:cubicBezTo>
                  <a:cubicBezTo>
                    <a:pt x="697006" y="685766"/>
                    <a:pt x="702264" y="756404"/>
                    <a:pt x="699978" y="826812"/>
                  </a:cubicBezTo>
                  <a:cubicBezTo>
                    <a:pt x="698835" y="862245"/>
                    <a:pt x="697692" y="897450"/>
                    <a:pt x="687405" y="931740"/>
                  </a:cubicBezTo>
                  <a:cubicBezTo>
                    <a:pt x="684891" y="939969"/>
                    <a:pt x="684891" y="949113"/>
                    <a:pt x="684433" y="958029"/>
                  </a:cubicBezTo>
                  <a:cubicBezTo>
                    <a:pt x="684205" y="964201"/>
                    <a:pt x="686948" y="969002"/>
                    <a:pt x="692206" y="973116"/>
                  </a:cubicBezTo>
                  <a:cubicBezTo>
                    <a:pt x="716437" y="991404"/>
                    <a:pt x="774045" y="981117"/>
                    <a:pt x="790732" y="955286"/>
                  </a:cubicBezTo>
                  <a:cubicBezTo>
                    <a:pt x="803077" y="936312"/>
                    <a:pt x="804906" y="914823"/>
                    <a:pt x="806506" y="893106"/>
                  </a:cubicBezTo>
                  <a:cubicBezTo>
                    <a:pt x="810621" y="841214"/>
                    <a:pt x="814507" y="789551"/>
                    <a:pt x="818393" y="737658"/>
                  </a:cubicBezTo>
                  <a:cubicBezTo>
                    <a:pt x="822965" y="792294"/>
                    <a:pt x="827537" y="846015"/>
                    <a:pt x="826851" y="900193"/>
                  </a:cubicBezTo>
                  <a:cubicBezTo>
                    <a:pt x="826623" y="911852"/>
                    <a:pt x="827994" y="923739"/>
                    <a:pt x="828680" y="935397"/>
                  </a:cubicBezTo>
                  <a:cubicBezTo>
                    <a:pt x="830052" y="959172"/>
                    <a:pt x="831423" y="973116"/>
                    <a:pt x="851311" y="984546"/>
                  </a:cubicBezTo>
                  <a:cubicBezTo>
                    <a:pt x="878743" y="1000320"/>
                    <a:pt x="923320" y="998034"/>
                    <a:pt x="937722" y="977460"/>
                  </a:cubicBezTo>
                  <a:cubicBezTo>
                    <a:pt x="945723" y="966030"/>
                    <a:pt x="947781" y="953228"/>
                    <a:pt x="947552" y="940655"/>
                  </a:cubicBezTo>
                  <a:cubicBezTo>
                    <a:pt x="947552" y="871618"/>
                    <a:pt x="952353" y="802124"/>
                    <a:pt x="949838" y="732172"/>
                  </a:cubicBezTo>
                  <a:close/>
                  <a:moveTo>
                    <a:pt x="649686" y="120210"/>
                  </a:moveTo>
                  <a:cubicBezTo>
                    <a:pt x="654030" y="82034"/>
                    <a:pt x="669803" y="55516"/>
                    <a:pt x="704550" y="36085"/>
                  </a:cubicBezTo>
                  <a:cubicBezTo>
                    <a:pt x="753928" y="8653"/>
                    <a:pt x="844225" y="26255"/>
                    <a:pt x="864113" y="97578"/>
                  </a:cubicBezTo>
                  <a:cubicBezTo>
                    <a:pt x="883773" y="168444"/>
                    <a:pt x="849254" y="256684"/>
                    <a:pt x="760100" y="247540"/>
                  </a:cubicBezTo>
                  <a:cubicBezTo>
                    <a:pt x="694035" y="247311"/>
                    <a:pt x="642142" y="186047"/>
                    <a:pt x="649686" y="120210"/>
                  </a:cubicBezTo>
                  <a:close/>
                  <a:moveTo>
                    <a:pt x="602823" y="456023"/>
                  </a:moveTo>
                  <a:cubicBezTo>
                    <a:pt x="621340" y="435221"/>
                    <a:pt x="652887" y="402531"/>
                    <a:pt x="675518" y="377156"/>
                  </a:cubicBezTo>
                  <a:cubicBezTo>
                    <a:pt x="672775" y="415332"/>
                    <a:pt x="625912" y="479112"/>
                    <a:pt x="575620" y="488027"/>
                  </a:cubicBezTo>
                  <a:cubicBezTo>
                    <a:pt x="574477" y="483684"/>
                    <a:pt x="600309" y="458766"/>
                    <a:pt x="602823" y="456023"/>
                  </a:cubicBezTo>
                  <a:close/>
                  <a:moveTo>
                    <a:pt x="347020" y="373727"/>
                  </a:moveTo>
                  <a:cubicBezTo>
                    <a:pt x="376509" y="402988"/>
                    <a:pt x="401884" y="453509"/>
                    <a:pt x="430230" y="487570"/>
                  </a:cubicBezTo>
                  <a:cubicBezTo>
                    <a:pt x="399369" y="490085"/>
                    <a:pt x="380624" y="482312"/>
                    <a:pt x="370566" y="457623"/>
                  </a:cubicBezTo>
                  <a:cubicBezTo>
                    <a:pt x="365765" y="445965"/>
                    <a:pt x="358907" y="435221"/>
                    <a:pt x="353421" y="423562"/>
                  </a:cubicBezTo>
                  <a:cubicBezTo>
                    <a:pt x="348620" y="413275"/>
                    <a:pt x="339705" y="386529"/>
                    <a:pt x="347020" y="373727"/>
                  </a:cubicBezTo>
                  <a:close/>
                  <a:moveTo>
                    <a:pt x="176941" y="156100"/>
                  </a:moveTo>
                  <a:cubicBezTo>
                    <a:pt x="174427" y="87977"/>
                    <a:pt x="213746" y="24198"/>
                    <a:pt x="283698" y="22826"/>
                  </a:cubicBezTo>
                  <a:cubicBezTo>
                    <a:pt x="369651" y="18711"/>
                    <a:pt x="406913" y="78605"/>
                    <a:pt x="408056" y="140555"/>
                  </a:cubicBezTo>
                  <a:cubicBezTo>
                    <a:pt x="408970" y="200220"/>
                    <a:pt x="353649" y="257141"/>
                    <a:pt x="292384" y="259199"/>
                  </a:cubicBezTo>
                  <a:cubicBezTo>
                    <a:pt x="233177" y="261256"/>
                    <a:pt x="178999" y="212336"/>
                    <a:pt x="176941" y="156100"/>
                  </a:cubicBezTo>
                  <a:close/>
                  <a:moveTo>
                    <a:pt x="335590" y="881676"/>
                  </a:moveTo>
                  <a:cubicBezTo>
                    <a:pt x="340848" y="906594"/>
                    <a:pt x="345420" y="931740"/>
                    <a:pt x="350449" y="956657"/>
                  </a:cubicBezTo>
                  <a:cubicBezTo>
                    <a:pt x="353421" y="970602"/>
                    <a:pt x="347706" y="977231"/>
                    <a:pt x="333990" y="977688"/>
                  </a:cubicBezTo>
                  <a:cubicBezTo>
                    <a:pt x="330103" y="977917"/>
                    <a:pt x="326217" y="977917"/>
                    <a:pt x="322102" y="977917"/>
                  </a:cubicBezTo>
                  <a:cubicBezTo>
                    <a:pt x="284841" y="977917"/>
                    <a:pt x="276154" y="971059"/>
                    <a:pt x="267696" y="934254"/>
                  </a:cubicBezTo>
                  <a:cubicBezTo>
                    <a:pt x="253980" y="873904"/>
                    <a:pt x="245750" y="812639"/>
                    <a:pt x="240721" y="750917"/>
                  </a:cubicBezTo>
                  <a:cubicBezTo>
                    <a:pt x="238206" y="719828"/>
                    <a:pt x="236149" y="688052"/>
                    <a:pt x="225633" y="658106"/>
                  </a:cubicBezTo>
                  <a:cubicBezTo>
                    <a:pt x="220833" y="644390"/>
                    <a:pt x="216261" y="629302"/>
                    <a:pt x="197058" y="628845"/>
                  </a:cubicBezTo>
                  <a:cubicBezTo>
                    <a:pt x="180370" y="628388"/>
                    <a:pt x="165054" y="639589"/>
                    <a:pt x="158653" y="659477"/>
                  </a:cubicBezTo>
                  <a:cubicBezTo>
                    <a:pt x="154310" y="673422"/>
                    <a:pt x="151567" y="688052"/>
                    <a:pt x="148824" y="702454"/>
                  </a:cubicBezTo>
                  <a:cubicBezTo>
                    <a:pt x="139680" y="748631"/>
                    <a:pt x="108133" y="929225"/>
                    <a:pt x="107218" y="934026"/>
                  </a:cubicBezTo>
                  <a:cubicBezTo>
                    <a:pt x="96474" y="980660"/>
                    <a:pt x="69042" y="976774"/>
                    <a:pt x="33381" y="959629"/>
                  </a:cubicBezTo>
                  <a:cubicBezTo>
                    <a:pt x="19665" y="953000"/>
                    <a:pt x="21722" y="938141"/>
                    <a:pt x="23779" y="925339"/>
                  </a:cubicBezTo>
                  <a:cubicBezTo>
                    <a:pt x="34752" y="851501"/>
                    <a:pt x="46182" y="777892"/>
                    <a:pt x="62184" y="704969"/>
                  </a:cubicBezTo>
                  <a:cubicBezTo>
                    <a:pt x="74300" y="649419"/>
                    <a:pt x="82072" y="593183"/>
                    <a:pt x="95560" y="537862"/>
                  </a:cubicBezTo>
                  <a:cubicBezTo>
                    <a:pt x="100589" y="517517"/>
                    <a:pt x="109276" y="499229"/>
                    <a:pt x="117505" y="480483"/>
                  </a:cubicBezTo>
                  <a:cubicBezTo>
                    <a:pt x="144480" y="418533"/>
                    <a:pt x="171684" y="356354"/>
                    <a:pt x="205745" y="297832"/>
                  </a:cubicBezTo>
                  <a:cubicBezTo>
                    <a:pt x="221747" y="270171"/>
                    <a:pt x="222890" y="269714"/>
                    <a:pt x="254437" y="279773"/>
                  </a:cubicBezTo>
                  <a:cubicBezTo>
                    <a:pt x="270210" y="284802"/>
                    <a:pt x="286669" y="281373"/>
                    <a:pt x="302443" y="290974"/>
                  </a:cubicBezTo>
                  <a:cubicBezTo>
                    <a:pt x="320274" y="301718"/>
                    <a:pt x="327817" y="313834"/>
                    <a:pt x="326674" y="333494"/>
                  </a:cubicBezTo>
                  <a:cubicBezTo>
                    <a:pt x="326217" y="342180"/>
                    <a:pt x="326674" y="360240"/>
                    <a:pt x="326674" y="371670"/>
                  </a:cubicBezTo>
                  <a:cubicBezTo>
                    <a:pt x="321417" y="368698"/>
                    <a:pt x="280269" y="294632"/>
                    <a:pt x="229291" y="319092"/>
                  </a:cubicBezTo>
                  <a:cubicBezTo>
                    <a:pt x="205288" y="330750"/>
                    <a:pt x="192943" y="362069"/>
                    <a:pt x="211917" y="400473"/>
                  </a:cubicBezTo>
                  <a:cubicBezTo>
                    <a:pt x="228834" y="434763"/>
                    <a:pt x="243007" y="470654"/>
                    <a:pt x="268610" y="499914"/>
                  </a:cubicBezTo>
                  <a:cubicBezTo>
                    <a:pt x="270439" y="502200"/>
                    <a:pt x="272039" y="504715"/>
                    <a:pt x="273868" y="507001"/>
                  </a:cubicBezTo>
                  <a:cubicBezTo>
                    <a:pt x="312273" y="561408"/>
                    <a:pt x="307701" y="541520"/>
                    <a:pt x="295128" y="603013"/>
                  </a:cubicBezTo>
                  <a:cubicBezTo>
                    <a:pt x="291927" y="618329"/>
                    <a:pt x="293756" y="632274"/>
                    <a:pt x="297185" y="646447"/>
                  </a:cubicBezTo>
                  <a:cubicBezTo>
                    <a:pt x="306558" y="686681"/>
                    <a:pt x="327817" y="844186"/>
                    <a:pt x="335590" y="881676"/>
                  </a:cubicBezTo>
                  <a:close/>
                  <a:moveTo>
                    <a:pt x="520984" y="565294"/>
                  </a:moveTo>
                  <a:cubicBezTo>
                    <a:pt x="518698" y="575810"/>
                    <a:pt x="509554" y="579010"/>
                    <a:pt x="500868" y="579924"/>
                  </a:cubicBezTo>
                  <a:cubicBezTo>
                    <a:pt x="480522" y="582210"/>
                    <a:pt x="459948" y="585182"/>
                    <a:pt x="439146" y="581982"/>
                  </a:cubicBezTo>
                  <a:cubicBezTo>
                    <a:pt x="434345" y="581296"/>
                    <a:pt x="429316" y="581067"/>
                    <a:pt x="424515" y="580382"/>
                  </a:cubicBezTo>
                  <a:cubicBezTo>
                    <a:pt x="374452" y="573295"/>
                    <a:pt x="331018" y="557293"/>
                    <a:pt x="301757" y="510430"/>
                  </a:cubicBezTo>
                  <a:cubicBezTo>
                    <a:pt x="275239" y="467910"/>
                    <a:pt x="245293" y="427677"/>
                    <a:pt x="229748" y="379214"/>
                  </a:cubicBezTo>
                  <a:cubicBezTo>
                    <a:pt x="229519" y="378756"/>
                    <a:pt x="215803" y="343323"/>
                    <a:pt x="245750" y="334179"/>
                  </a:cubicBezTo>
                  <a:cubicBezTo>
                    <a:pt x="280497" y="323435"/>
                    <a:pt x="301528" y="370070"/>
                    <a:pt x="304043" y="374413"/>
                  </a:cubicBezTo>
                  <a:cubicBezTo>
                    <a:pt x="322102" y="405045"/>
                    <a:pt x="343134" y="441850"/>
                    <a:pt x="357078" y="474311"/>
                  </a:cubicBezTo>
                  <a:cubicBezTo>
                    <a:pt x="368280" y="500372"/>
                    <a:pt x="400284" y="515002"/>
                    <a:pt x="489438" y="532376"/>
                  </a:cubicBezTo>
                  <a:cubicBezTo>
                    <a:pt x="495838" y="535119"/>
                    <a:pt x="502468" y="537405"/>
                    <a:pt x="508183" y="541062"/>
                  </a:cubicBezTo>
                  <a:cubicBezTo>
                    <a:pt x="516641" y="546549"/>
                    <a:pt x="523499" y="553864"/>
                    <a:pt x="520984" y="565294"/>
                  </a:cubicBezTo>
                  <a:close/>
                  <a:moveTo>
                    <a:pt x="695178" y="532147"/>
                  </a:moveTo>
                  <a:cubicBezTo>
                    <a:pt x="689463" y="539005"/>
                    <a:pt x="684891" y="547006"/>
                    <a:pt x="676661" y="550664"/>
                  </a:cubicBezTo>
                  <a:cubicBezTo>
                    <a:pt x="634599" y="568494"/>
                    <a:pt x="593908" y="591583"/>
                    <a:pt x="541558" y="587011"/>
                  </a:cubicBezTo>
                  <a:cubicBezTo>
                    <a:pt x="544987" y="561179"/>
                    <a:pt x="543844" y="537862"/>
                    <a:pt x="524871" y="520488"/>
                  </a:cubicBezTo>
                  <a:cubicBezTo>
                    <a:pt x="528071" y="509973"/>
                    <a:pt x="577677" y="505629"/>
                    <a:pt x="596422" y="499686"/>
                  </a:cubicBezTo>
                  <a:cubicBezTo>
                    <a:pt x="641457" y="485741"/>
                    <a:pt x="667746" y="440707"/>
                    <a:pt x="691291" y="404588"/>
                  </a:cubicBezTo>
                  <a:cubicBezTo>
                    <a:pt x="705236" y="383328"/>
                    <a:pt x="716666" y="360468"/>
                    <a:pt x="729925" y="338523"/>
                  </a:cubicBezTo>
                  <a:cubicBezTo>
                    <a:pt x="734497" y="330979"/>
                    <a:pt x="740440" y="324350"/>
                    <a:pt x="746613" y="317949"/>
                  </a:cubicBezTo>
                  <a:cubicBezTo>
                    <a:pt x="765129" y="298975"/>
                    <a:pt x="787532" y="298746"/>
                    <a:pt x="807877" y="316120"/>
                  </a:cubicBezTo>
                  <a:cubicBezTo>
                    <a:pt x="814735" y="321835"/>
                    <a:pt x="816107" y="328922"/>
                    <a:pt x="816564" y="336923"/>
                  </a:cubicBezTo>
                  <a:cubicBezTo>
                    <a:pt x="817250" y="352239"/>
                    <a:pt x="812678" y="366641"/>
                    <a:pt x="803305" y="378071"/>
                  </a:cubicBezTo>
                  <a:cubicBezTo>
                    <a:pt x="763758" y="426991"/>
                    <a:pt x="735868" y="483912"/>
                    <a:pt x="695178" y="532147"/>
                  </a:cubicBezTo>
                  <a:close/>
                  <a:moveTo>
                    <a:pt x="926749" y="920081"/>
                  </a:moveTo>
                  <a:cubicBezTo>
                    <a:pt x="926292" y="929911"/>
                    <a:pt x="930178" y="973802"/>
                    <a:pt x="900918" y="975631"/>
                  </a:cubicBezTo>
                  <a:cubicBezTo>
                    <a:pt x="835309" y="979974"/>
                    <a:pt x="847654" y="908651"/>
                    <a:pt x="847882" y="891963"/>
                  </a:cubicBezTo>
                  <a:cubicBezTo>
                    <a:pt x="848340" y="838928"/>
                    <a:pt x="843310" y="786122"/>
                    <a:pt x="841482" y="733086"/>
                  </a:cubicBezTo>
                  <a:cubicBezTo>
                    <a:pt x="840339" y="702225"/>
                    <a:pt x="823651" y="629302"/>
                    <a:pt x="789361" y="605985"/>
                  </a:cubicBezTo>
                  <a:cubicBezTo>
                    <a:pt x="776102" y="596841"/>
                    <a:pt x="788904" y="624730"/>
                    <a:pt x="793018" y="632960"/>
                  </a:cubicBezTo>
                  <a:cubicBezTo>
                    <a:pt x="801705" y="650333"/>
                    <a:pt x="803991" y="667707"/>
                    <a:pt x="801705" y="686909"/>
                  </a:cubicBezTo>
                  <a:cubicBezTo>
                    <a:pt x="796905" y="728743"/>
                    <a:pt x="793704" y="771034"/>
                    <a:pt x="793018" y="813325"/>
                  </a:cubicBezTo>
                  <a:cubicBezTo>
                    <a:pt x="792333" y="850587"/>
                    <a:pt x="787989" y="887849"/>
                    <a:pt x="781360" y="924425"/>
                  </a:cubicBezTo>
                  <a:cubicBezTo>
                    <a:pt x="777016" y="948199"/>
                    <a:pt x="758500" y="962829"/>
                    <a:pt x="736783" y="963515"/>
                  </a:cubicBezTo>
                  <a:cubicBezTo>
                    <a:pt x="712780" y="964430"/>
                    <a:pt x="704093" y="955057"/>
                    <a:pt x="708665" y="931511"/>
                  </a:cubicBezTo>
                  <a:cubicBezTo>
                    <a:pt x="712551" y="911394"/>
                    <a:pt x="717352" y="891278"/>
                    <a:pt x="718495" y="870475"/>
                  </a:cubicBezTo>
                  <a:cubicBezTo>
                    <a:pt x="722838" y="800981"/>
                    <a:pt x="722381" y="731258"/>
                    <a:pt x="722838" y="661763"/>
                  </a:cubicBezTo>
                  <a:cubicBezTo>
                    <a:pt x="723067" y="628388"/>
                    <a:pt x="724667" y="595012"/>
                    <a:pt x="720781" y="561865"/>
                  </a:cubicBezTo>
                  <a:cubicBezTo>
                    <a:pt x="718952" y="545863"/>
                    <a:pt x="722610" y="531233"/>
                    <a:pt x="732897" y="517745"/>
                  </a:cubicBezTo>
                  <a:cubicBezTo>
                    <a:pt x="763986" y="476140"/>
                    <a:pt x="785932" y="428363"/>
                    <a:pt x="820679" y="389043"/>
                  </a:cubicBezTo>
                  <a:cubicBezTo>
                    <a:pt x="835309" y="372356"/>
                    <a:pt x="849254" y="317949"/>
                    <a:pt x="811992" y="293031"/>
                  </a:cubicBezTo>
                  <a:cubicBezTo>
                    <a:pt x="779531" y="271086"/>
                    <a:pt x="752328" y="274515"/>
                    <a:pt x="727410" y="304233"/>
                  </a:cubicBezTo>
                  <a:cubicBezTo>
                    <a:pt x="718495" y="314748"/>
                    <a:pt x="710494" y="325950"/>
                    <a:pt x="705236" y="338751"/>
                  </a:cubicBezTo>
                  <a:cubicBezTo>
                    <a:pt x="702264" y="345838"/>
                    <a:pt x="699978" y="353610"/>
                    <a:pt x="687634" y="359783"/>
                  </a:cubicBezTo>
                  <a:cubicBezTo>
                    <a:pt x="696778" y="326407"/>
                    <a:pt x="713466" y="302175"/>
                    <a:pt x="728553" y="277258"/>
                  </a:cubicBezTo>
                  <a:cubicBezTo>
                    <a:pt x="734497" y="267428"/>
                    <a:pt x="743641" y="269028"/>
                    <a:pt x="751870" y="269714"/>
                  </a:cubicBezTo>
                  <a:cubicBezTo>
                    <a:pt x="766729" y="271314"/>
                    <a:pt x="781588" y="272915"/>
                    <a:pt x="795762" y="269486"/>
                  </a:cubicBezTo>
                  <a:cubicBezTo>
                    <a:pt x="816107" y="264914"/>
                    <a:pt x="827080" y="274743"/>
                    <a:pt x="835995" y="290745"/>
                  </a:cubicBezTo>
                  <a:cubicBezTo>
                    <a:pt x="850397" y="316806"/>
                    <a:pt x="859770" y="344695"/>
                    <a:pt x="867313" y="373041"/>
                  </a:cubicBezTo>
                  <a:cubicBezTo>
                    <a:pt x="884687" y="438421"/>
                    <a:pt x="903432" y="503572"/>
                    <a:pt x="916005" y="570095"/>
                  </a:cubicBezTo>
                  <a:cubicBezTo>
                    <a:pt x="925378" y="619701"/>
                    <a:pt x="926064" y="669764"/>
                    <a:pt x="927207" y="719599"/>
                  </a:cubicBezTo>
                  <a:cubicBezTo>
                    <a:pt x="928807" y="786579"/>
                    <a:pt x="930407" y="853330"/>
                    <a:pt x="926749" y="920081"/>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4" name="Freeform 525">
              <a:extLst>
                <a:ext uri="{FF2B5EF4-FFF2-40B4-BE49-F238E27FC236}">
                  <a16:creationId xmlns:a16="http://schemas.microsoft.com/office/drawing/2014/main" id="{8114E4A8-9898-B500-9053-AEE02B212BBF}"/>
                </a:ext>
              </a:extLst>
            </p:cNvPr>
            <p:cNvSpPr/>
            <p:nvPr/>
          </p:nvSpPr>
          <p:spPr>
            <a:xfrm>
              <a:off x="4368241" y="5582869"/>
              <a:ext cx="83244" cy="148828"/>
            </a:xfrm>
            <a:custGeom>
              <a:avLst/>
              <a:gdLst>
                <a:gd name="connsiteX0" fmla="*/ 78638 w 83244"/>
                <a:gd name="connsiteY0" fmla="*/ 14631 h 148828"/>
                <a:gd name="connsiteX1" fmla="*/ 81153 w 83244"/>
                <a:gd name="connsiteY1" fmla="*/ 0 h 148828"/>
                <a:gd name="connsiteX2" fmla="*/ 0 w 83244"/>
                <a:gd name="connsiteY2" fmla="*/ 140361 h 148828"/>
                <a:gd name="connsiteX3" fmla="*/ 6629 w 83244"/>
                <a:gd name="connsiteY3" fmla="*/ 148819 h 148828"/>
                <a:gd name="connsiteX4" fmla="*/ 78638 w 83244"/>
                <a:gd name="connsiteY4" fmla="*/ 14631 h 1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4" h="148828">
                  <a:moveTo>
                    <a:pt x="78638" y="14631"/>
                  </a:moveTo>
                  <a:cubicBezTo>
                    <a:pt x="81839" y="11430"/>
                    <a:pt x="85725" y="7544"/>
                    <a:pt x="81153" y="0"/>
                  </a:cubicBezTo>
                  <a:cubicBezTo>
                    <a:pt x="55321" y="10744"/>
                    <a:pt x="8458" y="57150"/>
                    <a:pt x="0" y="140361"/>
                  </a:cubicBezTo>
                  <a:cubicBezTo>
                    <a:pt x="229" y="144247"/>
                    <a:pt x="2057" y="147904"/>
                    <a:pt x="6629" y="148819"/>
                  </a:cubicBezTo>
                  <a:cubicBezTo>
                    <a:pt x="10744" y="149962"/>
                    <a:pt x="32461" y="45949"/>
                    <a:pt x="78638" y="14631"/>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5" name="Freeform 526">
              <a:extLst>
                <a:ext uri="{FF2B5EF4-FFF2-40B4-BE49-F238E27FC236}">
                  <a16:creationId xmlns:a16="http://schemas.microsoft.com/office/drawing/2014/main" id="{D000A0E5-3C45-BE19-0CF9-FCFFF727749C}"/>
                </a:ext>
              </a:extLst>
            </p:cNvPr>
            <p:cNvSpPr/>
            <p:nvPr/>
          </p:nvSpPr>
          <p:spPr>
            <a:xfrm>
              <a:off x="4800013" y="6179043"/>
              <a:ext cx="169217" cy="24198"/>
            </a:xfrm>
            <a:custGeom>
              <a:avLst/>
              <a:gdLst>
                <a:gd name="connsiteX0" fmla="*/ 16513 w 169217"/>
                <a:gd name="connsiteY0" fmla="*/ 243 h 24198"/>
                <a:gd name="connsiteX1" fmla="*/ 7826 w 169217"/>
                <a:gd name="connsiteY1" fmla="*/ 1157 h 24198"/>
                <a:gd name="connsiteX2" fmla="*/ 53 w 169217"/>
                <a:gd name="connsiteY2" fmla="*/ 8929 h 24198"/>
                <a:gd name="connsiteX3" fmla="*/ 5997 w 169217"/>
                <a:gd name="connsiteY3" fmla="*/ 17845 h 24198"/>
                <a:gd name="connsiteX4" fmla="*/ 34572 w 169217"/>
                <a:gd name="connsiteY4" fmla="*/ 23560 h 24198"/>
                <a:gd name="connsiteX5" fmla="*/ 149101 w 169217"/>
                <a:gd name="connsiteY5" fmla="*/ 24017 h 24198"/>
                <a:gd name="connsiteX6" fmla="*/ 169217 w 169217"/>
                <a:gd name="connsiteY6" fmla="*/ 14644 h 24198"/>
                <a:gd name="connsiteX7" fmla="*/ 112982 w 169217"/>
                <a:gd name="connsiteY7" fmla="*/ 3672 h 24198"/>
                <a:gd name="connsiteX8" fmla="*/ 16513 w 169217"/>
                <a:gd name="connsiteY8" fmla="*/ 243 h 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17" h="24198">
                  <a:moveTo>
                    <a:pt x="16513" y="243"/>
                  </a:moveTo>
                  <a:cubicBezTo>
                    <a:pt x="13769" y="-443"/>
                    <a:pt x="10798" y="471"/>
                    <a:pt x="7826" y="1157"/>
                  </a:cubicBezTo>
                  <a:cubicBezTo>
                    <a:pt x="3711" y="2300"/>
                    <a:pt x="511" y="5043"/>
                    <a:pt x="53" y="8929"/>
                  </a:cubicBezTo>
                  <a:cubicBezTo>
                    <a:pt x="-404" y="13044"/>
                    <a:pt x="2111" y="16245"/>
                    <a:pt x="5997" y="17845"/>
                  </a:cubicBezTo>
                  <a:cubicBezTo>
                    <a:pt x="15370" y="21274"/>
                    <a:pt x="24742" y="23331"/>
                    <a:pt x="34572" y="23560"/>
                  </a:cubicBezTo>
                  <a:cubicBezTo>
                    <a:pt x="72748" y="23788"/>
                    <a:pt x="110924" y="24246"/>
                    <a:pt x="149101" y="24017"/>
                  </a:cubicBezTo>
                  <a:cubicBezTo>
                    <a:pt x="156187" y="24017"/>
                    <a:pt x="165331" y="26303"/>
                    <a:pt x="169217" y="14644"/>
                  </a:cubicBezTo>
                  <a:cubicBezTo>
                    <a:pt x="151387" y="5500"/>
                    <a:pt x="132184" y="4586"/>
                    <a:pt x="112982" y="3672"/>
                  </a:cubicBezTo>
                  <a:cubicBezTo>
                    <a:pt x="80978" y="2300"/>
                    <a:pt x="48517" y="7329"/>
                    <a:pt x="16513" y="243"/>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6" name="Freeform 527">
              <a:extLst>
                <a:ext uri="{FF2B5EF4-FFF2-40B4-BE49-F238E27FC236}">
                  <a16:creationId xmlns:a16="http://schemas.microsoft.com/office/drawing/2014/main" id="{AD7FB4BD-0D89-75C5-197C-1A3AA40C34A8}"/>
                </a:ext>
              </a:extLst>
            </p:cNvPr>
            <p:cNvSpPr/>
            <p:nvPr/>
          </p:nvSpPr>
          <p:spPr>
            <a:xfrm>
              <a:off x="5360132" y="6178897"/>
              <a:ext cx="154866" cy="27865"/>
            </a:xfrm>
            <a:custGeom>
              <a:avLst/>
              <a:gdLst>
                <a:gd name="connsiteX0" fmla="*/ 15778 w 154866"/>
                <a:gd name="connsiteY0" fmla="*/ 19363 h 27865"/>
                <a:gd name="connsiteX1" fmla="*/ 103332 w 154866"/>
                <a:gd name="connsiteY1" fmla="*/ 27593 h 27865"/>
                <a:gd name="connsiteX2" fmla="*/ 149737 w 154866"/>
                <a:gd name="connsiteY2" fmla="*/ 22564 h 27865"/>
                <a:gd name="connsiteX3" fmla="*/ 154767 w 154866"/>
                <a:gd name="connsiteY3" fmla="*/ 16620 h 27865"/>
                <a:gd name="connsiteX4" fmla="*/ 150652 w 154866"/>
                <a:gd name="connsiteY4" fmla="*/ 9762 h 27865"/>
                <a:gd name="connsiteX5" fmla="*/ 136936 w 154866"/>
                <a:gd name="connsiteY5" fmla="*/ 6105 h 27865"/>
                <a:gd name="connsiteX6" fmla="*/ 31551 w 154866"/>
                <a:gd name="connsiteY6" fmla="*/ 1075 h 27865"/>
                <a:gd name="connsiteX7" fmla="*/ 16921 w 154866"/>
                <a:gd name="connsiteY7" fmla="*/ 161 h 27865"/>
                <a:gd name="connsiteX8" fmla="*/ 4 w 154866"/>
                <a:gd name="connsiteY8" fmla="*/ 10905 h 27865"/>
                <a:gd name="connsiteX9" fmla="*/ 15778 w 154866"/>
                <a:gd name="connsiteY9" fmla="*/ 19363 h 2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6" h="27865">
                  <a:moveTo>
                    <a:pt x="15778" y="19363"/>
                  </a:moveTo>
                  <a:cubicBezTo>
                    <a:pt x="45039" y="22107"/>
                    <a:pt x="74071" y="24621"/>
                    <a:pt x="103332" y="27593"/>
                  </a:cubicBezTo>
                  <a:cubicBezTo>
                    <a:pt x="119105" y="29193"/>
                    <a:pt x="134193" y="23250"/>
                    <a:pt x="149737" y="22564"/>
                  </a:cubicBezTo>
                  <a:cubicBezTo>
                    <a:pt x="152481" y="22564"/>
                    <a:pt x="155452" y="20049"/>
                    <a:pt x="154767" y="16620"/>
                  </a:cubicBezTo>
                  <a:cubicBezTo>
                    <a:pt x="154309" y="14106"/>
                    <a:pt x="152709" y="10677"/>
                    <a:pt x="150652" y="9762"/>
                  </a:cubicBezTo>
                  <a:cubicBezTo>
                    <a:pt x="146308" y="7705"/>
                    <a:pt x="141279" y="5876"/>
                    <a:pt x="136936" y="6105"/>
                  </a:cubicBezTo>
                  <a:cubicBezTo>
                    <a:pt x="101503" y="8391"/>
                    <a:pt x="66756" y="2447"/>
                    <a:pt x="31551" y="1075"/>
                  </a:cubicBezTo>
                  <a:cubicBezTo>
                    <a:pt x="26751" y="847"/>
                    <a:pt x="21721" y="618"/>
                    <a:pt x="16921" y="161"/>
                  </a:cubicBezTo>
                  <a:cubicBezTo>
                    <a:pt x="8463" y="-525"/>
                    <a:pt x="-224" y="618"/>
                    <a:pt x="4" y="10905"/>
                  </a:cubicBezTo>
                  <a:cubicBezTo>
                    <a:pt x="4" y="20278"/>
                    <a:pt x="9377" y="18678"/>
                    <a:pt x="15778" y="19363"/>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7" name="Freeform 528">
              <a:extLst>
                <a:ext uri="{FF2B5EF4-FFF2-40B4-BE49-F238E27FC236}">
                  <a16:creationId xmlns:a16="http://schemas.microsoft.com/office/drawing/2014/main" id="{15C15F4C-1002-2500-7054-26EEB2649B28}"/>
                </a:ext>
              </a:extLst>
            </p:cNvPr>
            <p:cNvSpPr/>
            <p:nvPr/>
          </p:nvSpPr>
          <p:spPr>
            <a:xfrm>
              <a:off x="5353326" y="5493400"/>
              <a:ext cx="49801" cy="168107"/>
            </a:xfrm>
            <a:custGeom>
              <a:avLst/>
              <a:gdLst>
                <a:gd name="connsiteX0" fmla="*/ 37442 w 49801"/>
                <a:gd name="connsiteY0" fmla="*/ 168107 h 168107"/>
                <a:gd name="connsiteX1" fmla="*/ 44300 w 49801"/>
                <a:gd name="connsiteY1" fmla="*/ 158734 h 168107"/>
                <a:gd name="connsiteX2" fmla="*/ 47501 w 49801"/>
                <a:gd name="connsiteY2" fmla="*/ 141360 h 168107"/>
                <a:gd name="connsiteX3" fmla="*/ 24641 w 49801"/>
                <a:gd name="connsiteY3" fmla="*/ 13573 h 168107"/>
                <a:gd name="connsiteX4" fmla="*/ 4981 w 49801"/>
                <a:gd name="connsiteY4" fmla="*/ 1914 h 168107"/>
                <a:gd name="connsiteX5" fmla="*/ 5438 w 49801"/>
                <a:gd name="connsiteY5" fmla="*/ 22031 h 168107"/>
                <a:gd name="connsiteX6" fmla="*/ 29898 w 49801"/>
                <a:gd name="connsiteY6" fmla="*/ 102956 h 168107"/>
                <a:gd name="connsiteX7" fmla="*/ 37442 w 49801"/>
                <a:gd name="connsiteY7" fmla="*/ 168107 h 16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1" h="168107">
                  <a:moveTo>
                    <a:pt x="37442" y="168107"/>
                  </a:moveTo>
                  <a:cubicBezTo>
                    <a:pt x="42243" y="161706"/>
                    <a:pt x="43843" y="160334"/>
                    <a:pt x="44300" y="158734"/>
                  </a:cubicBezTo>
                  <a:cubicBezTo>
                    <a:pt x="45672" y="153019"/>
                    <a:pt x="46358" y="147304"/>
                    <a:pt x="47501" y="141360"/>
                  </a:cubicBezTo>
                  <a:cubicBezTo>
                    <a:pt x="55044" y="96098"/>
                    <a:pt x="43157" y="54035"/>
                    <a:pt x="24641" y="13573"/>
                  </a:cubicBezTo>
                  <a:cubicBezTo>
                    <a:pt x="20983" y="5801"/>
                    <a:pt x="15954" y="-4258"/>
                    <a:pt x="4981" y="1914"/>
                  </a:cubicBezTo>
                  <a:cubicBezTo>
                    <a:pt x="-4620" y="7401"/>
                    <a:pt x="2009" y="15173"/>
                    <a:pt x="5438" y="22031"/>
                  </a:cubicBezTo>
                  <a:cubicBezTo>
                    <a:pt x="18468" y="47634"/>
                    <a:pt x="26012" y="74838"/>
                    <a:pt x="29898" y="102956"/>
                  </a:cubicBezTo>
                  <a:cubicBezTo>
                    <a:pt x="32413" y="123301"/>
                    <a:pt x="34470" y="143418"/>
                    <a:pt x="37442" y="168107"/>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8" name="Freeform 529">
              <a:extLst>
                <a:ext uri="{FF2B5EF4-FFF2-40B4-BE49-F238E27FC236}">
                  <a16:creationId xmlns:a16="http://schemas.microsoft.com/office/drawing/2014/main" id="{5846255B-67FE-F124-9A47-9E184F4D848C}"/>
                </a:ext>
              </a:extLst>
            </p:cNvPr>
            <p:cNvSpPr/>
            <p:nvPr/>
          </p:nvSpPr>
          <p:spPr>
            <a:xfrm>
              <a:off x="4258252" y="6179168"/>
              <a:ext cx="123933" cy="22115"/>
            </a:xfrm>
            <a:custGeom>
              <a:avLst/>
              <a:gdLst>
                <a:gd name="connsiteX0" fmla="*/ 5290 w 123933"/>
                <a:gd name="connsiteY0" fmla="*/ 3090 h 22115"/>
                <a:gd name="connsiteX1" fmla="*/ 261 w 123933"/>
                <a:gd name="connsiteY1" fmla="*/ 9263 h 22115"/>
                <a:gd name="connsiteX2" fmla="*/ 5976 w 123933"/>
                <a:gd name="connsiteY2" fmla="*/ 17721 h 22115"/>
                <a:gd name="connsiteX3" fmla="*/ 20149 w 123933"/>
                <a:gd name="connsiteY3" fmla="*/ 20693 h 22115"/>
                <a:gd name="connsiteX4" fmla="*/ 123934 w 123933"/>
                <a:gd name="connsiteY4" fmla="*/ 9720 h 22115"/>
                <a:gd name="connsiteX5" fmla="*/ 5290 w 123933"/>
                <a:gd name="connsiteY5" fmla="*/ 3090 h 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3" h="22115">
                  <a:moveTo>
                    <a:pt x="5290" y="3090"/>
                  </a:moveTo>
                  <a:cubicBezTo>
                    <a:pt x="3233" y="3548"/>
                    <a:pt x="947" y="6977"/>
                    <a:pt x="261" y="9263"/>
                  </a:cubicBezTo>
                  <a:cubicBezTo>
                    <a:pt x="-882" y="13606"/>
                    <a:pt x="1861" y="16578"/>
                    <a:pt x="5976" y="17721"/>
                  </a:cubicBezTo>
                  <a:cubicBezTo>
                    <a:pt x="10548" y="18864"/>
                    <a:pt x="15349" y="20464"/>
                    <a:pt x="20149" y="20693"/>
                  </a:cubicBezTo>
                  <a:cubicBezTo>
                    <a:pt x="54896" y="22979"/>
                    <a:pt x="89644" y="24350"/>
                    <a:pt x="123934" y="9720"/>
                  </a:cubicBezTo>
                  <a:cubicBezTo>
                    <a:pt x="84614" y="2862"/>
                    <a:pt x="45524" y="-4225"/>
                    <a:pt x="5290" y="3090"/>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9" name="Freeform 530">
              <a:extLst>
                <a:ext uri="{FF2B5EF4-FFF2-40B4-BE49-F238E27FC236}">
                  <a16:creationId xmlns:a16="http://schemas.microsoft.com/office/drawing/2014/main" id="{DC5D988B-B51E-E890-7F97-85F6F7930111}"/>
                </a:ext>
              </a:extLst>
            </p:cNvPr>
            <p:cNvSpPr/>
            <p:nvPr/>
          </p:nvSpPr>
          <p:spPr>
            <a:xfrm>
              <a:off x="5022256" y="6183134"/>
              <a:ext cx="52358" cy="20988"/>
            </a:xfrm>
            <a:custGeom>
              <a:avLst/>
              <a:gdLst>
                <a:gd name="connsiteX0" fmla="*/ 24927 w 52358"/>
                <a:gd name="connsiteY0" fmla="*/ 1182 h 20988"/>
                <a:gd name="connsiteX1" fmla="*/ 10 w 52358"/>
                <a:gd name="connsiteY1" fmla="*/ 11011 h 20988"/>
                <a:gd name="connsiteX2" fmla="*/ 52359 w 52358"/>
                <a:gd name="connsiteY2" fmla="*/ 9183 h 20988"/>
                <a:gd name="connsiteX3" fmla="*/ 24927 w 52358"/>
                <a:gd name="connsiteY3" fmla="*/ 1182 h 20988"/>
              </a:gdLst>
              <a:ahLst/>
              <a:cxnLst>
                <a:cxn ang="0">
                  <a:pos x="connsiteX0" y="connsiteY0"/>
                </a:cxn>
                <a:cxn ang="0">
                  <a:pos x="connsiteX1" y="connsiteY1"/>
                </a:cxn>
                <a:cxn ang="0">
                  <a:pos x="connsiteX2" y="connsiteY2"/>
                </a:cxn>
                <a:cxn ang="0">
                  <a:pos x="connsiteX3" y="connsiteY3"/>
                </a:cxn>
              </a:cxnLst>
              <a:rect l="l" t="t" r="r" b="b"/>
              <a:pathLst>
                <a:path w="52358" h="20988">
                  <a:moveTo>
                    <a:pt x="24927" y="1182"/>
                  </a:moveTo>
                  <a:cubicBezTo>
                    <a:pt x="15554" y="496"/>
                    <a:pt x="-448" y="-4076"/>
                    <a:pt x="10" y="11011"/>
                  </a:cubicBezTo>
                  <a:cubicBezTo>
                    <a:pt x="467" y="23127"/>
                    <a:pt x="52130" y="26099"/>
                    <a:pt x="52359" y="9183"/>
                  </a:cubicBezTo>
                  <a:cubicBezTo>
                    <a:pt x="52359" y="-2247"/>
                    <a:pt x="34757" y="1867"/>
                    <a:pt x="24927" y="1182"/>
                  </a:cubicBezTo>
                  <a:close/>
                </a:path>
              </a:pathLst>
            </a:custGeom>
            <a:solidFill>
              <a:srgbClr val="000000"/>
            </a:solidFill>
            <a:ln w="2286" cap="flat">
              <a:solidFill>
                <a:srgbClr val="027354"/>
              </a:solidFill>
              <a:prstDash val="solid"/>
              <a:miter/>
            </a:ln>
          </p:spPr>
          <p:txBody>
            <a:bodyPr rtlCol="0" anchor="ctr"/>
            <a:lstStyle/>
            <a:p>
              <a:endParaRPr lang="en-US" dirty="0"/>
            </a:p>
          </p:txBody>
        </p:sp>
      </p:grpSp>
      <p:grpSp>
        <p:nvGrpSpPr>
          <p:cNvPr id="20" name="Graphic 4">
            <a:extLst>
              <a:ext uri="{FF2B5EF4-FFF2-40B4-BE49-F238E27FC236}">
                <a16:creationId xmlns:a16="http://schemas.microsoft.com/office/drawing/2014/main" id="{B98F39B4-A390-61E3-9470-45A2D6965D57}"/>
              </a:ext>
            </a:extLst>
          </p:cNvPr>
          <p:cNvGrpSpPr/>
          <p:nvPr/>
        </p:nvGrpSpPr>
        <p:grpSpPr>
          <a:xfrm>
            <a:off x="1663632" y="1538998"/>
            <a:ext cx="1543325" cy="1467553"/>
            <a:chOff x="2277193" y="3050350"/>
            <a:chExt cx="1543325" cy="1467553"/>
          </a:xfrm>
        </p:grpSpPr>
        <p:sp>
          <p:nvSpPr>
            <p:cNvPr id="21" name="Freeform 532">
              <a:extLst>
                <a:ext uri="{FF2B5EF4-FFF2-40B4-BE49-F238E27FC236}">
                  <a16:creationId xmlns:a16="http://schemas.microsoft.com/office/drawing/2014/main" id="{C7C25CDE-D4ED-3B94-3677-2C427F9CA9FB}"/>
                </a:ext>
              </a:extLst>
            </p:cNvPr>
            <p:cNvSpPr/>
            <p:nvPr/>
          </p:nvSpPr>
          <p:spPr>
            <a:xfrm>
              <a:off x="3703472" y="4328769"/>
              <a:ext cx="3429" cy="3657"/>
            </a:xfrm>
            <a:custGeom>
              <a:avLst/>
              <a:gdLst>
                <a:gd name="connsiteX0" fmla="*/ 3429 w 3429"/>
                <a:gd name="connsiteY0" fmla="*/ 3658 h 3657"/>
                <a:gd name="connsiteX1" fmla="*/ 0 w 3429"/>
                <a:gd name="connsiteY1" fmla="*/ 0 h 3657"/>
                <a:gd name="connsiteX2" fmla="*/ 3429 w 3429"/>
                <a:gd name="connsiteY2" fmla="*/ 3658 h 3657"/>
              </a:gdLst>
              <a:ahLst/>
              <a:cxnLst>
                <a:cxn ang="0">
                  <a:pos x="connsiteX0" y="connsiteY0"/>
                </a:cxn>
                <a:cxn ang="0">
                  <a:pos x="connsiteX1" y="connsiteY1"/>
                </a:cxn>
                <a:cxn ang="0">
                  <a:pos x="connsiteX2" y="connsiteY2"/>
                </a:cxn>
              </a:cxnLst>
              <a:rect l="l" t="t" r="r" b="b"/>
              <a:pathLst>
                <a:path w="3429" h="3657">
                  <a:moveTo>
                    <a:pt x="3429" y="3658"/>
                  </a:moveTo>
                  <a:cubicBezTo>
                    <a:pt x="2286" y="2286"/>
                    <a:pt x="1143" y="1143"/>
                    <a:pt x="0" y="0"/>
                  </a:cubicBezTo>
                  <a:cubicBezTo>
                    <a:pt x="1143" y="1143"/>
                    <a:pt x="2286" y="2286"/>
                    <a:pt x="3429" y="3658"/>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2" name="Freeform 533">
              <a:extLst>
                <a:ext uri="{FF2B5EF4-FFF2-40B4-BE49-F238E27FC236}">
                  <a16:creationId xmlns:a16="http://schemas.microsoft.com/office/drawing/2014/main" id="{309FBD49-BA36-EBD6-D26E-331A267670B4}"/>
                </a:ext>
              </a:extLst>
            </p:cNvPr>
            <p:cNvSpPr/>
            <p:nvPr/>
          </p:nvSpPr>
          <p:spPr>
            <a:xfrm>
              <a:off x="3696843" y="4324654"/>
              <a:ext cx="6629" cy="4114"/>
            </a:xfrm>
            <a:custGeom>
              <a:avLst/>
              <a:gdLst>
                <a:gd name="connsiteX0" fmla="*/ 0 w 6629"/>
                <a:gd name="connsiteY0" fmla="*/ 0 h 4114"/>
                <a:gd name="connsiteX1" fmla="*/ 6629 w 6629"/>
                <a:gd name="connsiteY1" fmla="*/ 4115 h 4114"/>
                <a:gd name="connsiteX2" fmla="*/ 0 w 6629"/>
                <a:gd name="connsiteY2" fmla="*/ 0 h 4114"/>
              </a:gdLst>
              <a:ahLst/>
              <a:cxnLst>
                <a:cxn ang="0">
                  <a:pos x="connsiteX0" y="connsiteY0"/>
                </a:cxn>
                <a:cxn ang="0">
                  <a:pos x="connsiteX1" y="connsiteY1"/>
                </a:cxn>
                <a:cxn ang="0">
                  <a:pos x="connsiteX2" y="connsiteY2"/>
                </a:cxn>
              </a:cxnLst>
              <a:rect l="l" t="t" r="r" b="b"/>
              <a:pathLst>
                <a:path w="6629" h="4114">
                  <a:moveTo>
                    <a:pt x="0" y="0"/>
                  </a:moveTo>
                  <a:cubicBezTo>
                    <a:pt x="2515" y="1143"/>
                    <a:pt x="4572" y="2515"/>
                    <a:pt x="6629" y="4115"/>
                  </a:cubicBezTo>
                  <a:cubicBezTo>
                    <a:pt x="4801" y="2515"/>
                    <a:pt x="2515" y="1143"/>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3" name="Freeform 534">
              <a:extLst>
                <a:ext uri="{FF2B5EF4-FFF2-40B4-BE49-F238E27FC236}">
                  <a16:creationId xmlns:a16="http://schemas.microsoft.com/office/drawing/2014/main" id="{BB7B369A-58E4-CF9A-2B5F-82810EC77798}"/>
                </a:ext>
              </a:extLst>
            </p:cNvPr>
            <p:cNvSpPr/>
            <p:nvPr/>
          </p:nvSpPr>
          <p:spPr>
            <a:xfrm>
              <a:off x="3706901" y="4332427"/>
              <a:ext cx="2743" cy="4572"/>
            </a:xfrm>
            <a:custGeom>
              <a:avLst/>
              <a:gdLst>
                <a:gd name="connsiteX0" fmla="*/ 0 w 2743"/>
                <a:gd name="connsiteY0" fmla="*/ 0 h 4572"/>
                <a:gd name="connsiteX1" fmla="*/ 2743 w 2743"/>
                <a:gd name="connsiteY1" fmla="*/ 4572 h 4572"/>
                <a:gd name="connsiteX2" fmla="*/ 0 w 2743"/>
                <a:gd name="connsiteY2" fmla="*/ 0 h 4572"/>
              </a:gdLst>
              <a:ahLst/>
              <a:cxnLst>
                <a:cxn ang="0">
                  <a:pos x="connsiteX0" y="connsiteY0"/>
                </a:cxn>
                <a:cxn ang="0">
                  <a:pos x="connsiteX1" y="connsiteY1"/>
                </a:cxn>
                <a:cxn ang="0">
                  <a:pos x="connsiteX2" y="connsiteY2"/>
                </a:cxn>
              </a:cxnLst>
              <a:rect l="l" t="t" r="r" b="b"/>
              <a:pathLst>
                <a:path w="2743" h="4572">
                  <a:moveTo>
                    <a:pt x="0" y="0"/>
                  </a:moveTo>
                  <a:cubicBezTo>
                    <a:pt x="1143" y="1372"/>
                    <a:pt x="2057" y="2972"/>
                    <a:pt x="2743" y="4572"/>
                  </a:cubicBezTo>
                  <a:cubicBezTo>
                    <a:pt x="2057" y="2972"/>
                    <a:pt x="914" y="1372"/>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4" name="Freeform 535">
              <a:extLst>
                <a:ext uri="{FF2B5EF4-FFF2-40B4-BE49-F238E27FC236}">
                  <a16:creationId xmlns:a16="http://schemas.microsoft.com/office/drawing/2014/main" id="{D3D17ED2-9C10-C8D2-94F6-B0A3CD9325DC}"/>
                </a:ext>
              </a:extLst>
            </p:cNvPr>
            <p:cNvSpPr/>
            <p:nvPr/>
          </p:nvSpPr>
          <p:spPr>
            <a:xfrm>
              <a:off x="2391976" y="4317990"/>
              <a:ext cx="1276976" cy="93824"/>
            </a:xfrm>
            <a:custGeom>
              <a:avLst/>
              <a:gdLst>
                <a:gd name="connsiteX0" fmla="*/ 556201 w 1276976"/>
                <a:gd name="connsiteY0" fmla="*/ 92618 h 93824"/>
                <a:gd name="connsiteX1" fmla="*/ 1165877 w 1276976"/>
                <a:gd name="connsiteY1" fmla="*/ 36611 h 93824"/>
                <a:gd name="connsiteX2" fmla="*/ 1276977 w 1276976"/>
                <a:gd name="connsiteY2" fmla="*/ 1864 h 93824"/>
                <a:gd name="connsiteX3" fmla="*/ 1239487 w 1276976"/>
                <a:gd name="connsiteY3" fmla="*/ 35 h 93824"/>
                <a:gd name="connsiteX4" fmla="*/ 662500 w 1276976"/>
                <a:gd name="connsiteY4" fmla="*/ 10779 h 93824"/>
                <a:gd name="connsiteX5" fmla="*/ 35222 w 1276976"/>
                <a:gd name="connsiteY5" fmla="*/ 21066 h 93824"/>
                <a:gd name="connsiteX6" fmla="*/ 475 w 1276976"/>
                <a:gd name="connsiteY6" fmla="*/ 59243 h 93824"/>
                <a:gd name="connsiteX7" fmla="*/ 2303 w 1276976"/>
                <a:gd name="connsiteY7" fmla="*/ 73873 h 93824"/>
                <a:gd name="connsiteX8" fmla="*/ 4589 w 1276976"/>
                <a:gd name="connsiteY8" fmla="*/ 85989 h 93824"/>
                <a:gd name="connsiteX9" fmla="*/ 556201 w 1276976"/>
                <a:gd name="connsiteY9" fmla="*/ 92618 h 9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6976" h="93824">
                  <a:moveTo>
                    <a:pt x="556201" y="92618"/>
                  </a:moveTo>
                  <a:cubicBezTo>
                    <a:pt x="760570" y="91932"/>
                    <a:pt x="966767" y="88732"/>
                    <a:pt x="1165877" y="36611"/>
                  </a:cubicBezTo>
                  <a:cubicBezTo>
                    <a:pt x="1203368" y="26781"/>
                    <a:pt x="1240401" y="15123"/>
                    <a:pt x="1276977" y="1864"/>
                  </a:cubicBezTo>
                  <a:cubicBezTo>
                    <a:pt x="1264404" y="721"/>
                    <a:pt x="1252060" y="-193"/>
                    <a:pt x="1239487" y="35"/>
                  </a:cubicBezTo>
                  <a:cubicBezTo>
                    <a:pt x="1159934" y="1635"/>
                    <a:pt x="705477" y="7579"/>
                    <a:pt x="662500" y="10779"/>
                  </a:cubicBezTo>
                  <a:cubicBezTo>
                    <a:pt x="551629" y="19009"/>
                    <a:pt x="185412" y="35"/>
                    <a:pt x="35222" y="21066"/>
                  </a:cubicBezTo>
                  <a:cubicBezTo>
                    <a:pt x="1846" y="21981"/>
                    <a:pt x="-1583" y="25867"/>
                    <a:pt x="475" y="59243"/>
                  </a:cubicBezTo>
                  <a:cubicBezTo>
                    <a:pt x="703" y="64043"/>
                    <a:pt x="1389" y="69072"/>
                    <a:pt x="2303" y="73873"/>
                  </a:cubicBezTo>
                  <a:cubicBezTo>
                    <a:pt x="2989" y="77988"/>
                    <a:pt x="3904" y="81874"/>
                    <a:pt x="4589" y="85989"/>
                  </a:cubicBezTo>
                  <a:cubicBezTo>
                    <a:pt x="188155" y="97190"/>
                    <a:pt x="372407" y="93304"/>
                    <a:pt x="556201" y="92618"/>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5" name="Freeform 536">
              <a:extLst>
                <a:ext uri="{FF2B5EF4-FFF2-40B4-BE49-F238E27FC236}">
                  <a16:creationId xmlns:a16="http://schemas.microsoft.com/office/drawing/2014/main" id="{4CEC372F-9080-E5B2-F0A5-8204F85A8F82}"/>
                </a:ext>
              </a:extLst>
            </p:cNvPr>
            <p:cNvSpPr/>
            <p:nvPr/>
          </p:nvSpPr>
          <p:spPr>
            <a:xfrm>
              <a:off x="2461260" y="4494961"/>
              <a:ext cx="4800" cy="228"/>
            </a:xfrm>
            <a:custGeom>
              <a:avLst/>
              <a:gdLst>
                <a:gd name="connsiteX0" fmla="*/ 4801 w 4800"/>
                <a:gd name="connsiteY0" fmla="*/ 0 h 228"/>
                <a:gd name="connsiteX1" fmla="*/ 0 w 4800"/>
                <a:gd name="connsiteY1" fmla="*/ 229 h 228"/>
                <a:gd name="connsiteX2" fmla="*/ 4801 w 4800"/>
                <a:gd name="connsiteY2" fmla="*/ 0 h 228"/>
              </a:gdLst>
              <a:ahLst/>
              <a:cxnLst>
                <a:cxn ang="0">
                  <a:pos x="connsiteX0" y="connsiteY0"/>
                </a:cxn>
                <a:cxn ang="0">
                  <a:pos x="connsiteX1" y="connsiteY1"/>
                </a:cxn>
                <a:cxn ang="0">
                  <a:pos x="connsiteX2" y="connsiteY2"/>
                </a:cxn>
              </a:cxnLst>
              <a:rect l="l" t="t" r="r" b="b"/>
              <a:pathLst>
                <a:path w="4800" h="228">
                  <a:moveTo>
                    <a:pt x="4801" y="0"/>
                  </a:moveTo>
                  <a:cubicBezTo>
                    <a:pt x="3200" y="0"/>
                    <a:pt x="1600" y="229"/>
                    <a:pt x="0" y="229"/>
                  </a:cubicBezTo>
                  <a:cubicBezTo>
                    <a:pt x="1372" y="0"/>
                    <a:pt x="2972" y="0"/>
                    <a:pt x="4801"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6" name="Freeform 537">
              <a:extLst>
                <a:ext uri="{FF2B5EF4-FFF2-40B4-BE49-F238E27FC236}">
                  <a16:creationId xmlns:a16="http://schemas.microsoft.com/office/drawing/2014/main" id="{9205246A-D9D9-71DA-C88B-4131F489D457}"/>
                </a:ext>
              </a:extLst>
            </p:cNvPr>
            <p:cNvSpPr/>
            <p:nvPr/>
          </p:nvSpPr>
          <p:spPr>
            <a:xfrm>
              <a:off x="2522524" y="4492675"/>
              <a:ext cx="8229" cy="228"/>
            </a:xfrm>
            <a:custGeom>
              <a:avLst/>
              <a:gdLst>
                <a:gd name="connsiteX0" fmla="*/ 8230 w 8229"/>
                <a:gd name="connsiteY0" fmla="*/ 0 h 228"/>
                <a:gd name="connsiteX1" fmla="*/ 0 w 8229"/>
                <a:gd name="connsiteY1" fmla="*/ 229 h 228"/>
                <a:gd name="connsiteX2" fmla="*/ 8230 w 8229"/>
                <a:gd name="connsiteY2" fmla="*/ 0 h 228"/>
              </a:gdLst>
              <a:ahLst/>
              <a:cxnLst>
                <a:cxn ang="0">
                  <a:pos x="connsiteX0" y="connsiteY0"/>
                </a:cxn>
                <a:cxn ang="0">
                  <a:pos x="connsiteX1" y="connsiteY1"/>
                </a:cxn>
                <a:cxn ang="0">
                  <a:pos x="connsiteX2" y="connsiteY2"/>
                </a:cxn>
              </a:cxnLst>
              <a:rect l="l" t="t" r="r" b="b"/>
              <a:pathLst>
                <a:path w="8229" h="228">
                  <a:moveTo>
                    <a:pt x="8230" y="0"/>
                  </a:moveTo>
                  <a:cubicBezTo>
                    <a:pt x="5486" y="0"/>
                    <a:pt x="2743" y="229"/>
                    <a:pt x="0" y="229"/>
                  </a:cubicBezTo>
                  <a:cubicBezTo>
                    <a:pt x="2743" y="229"/>
                    <a:pt x="5486" y="0"/>
                    <a:pt x="823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7" name="Freeform 538">
              <a:extLst>
                <a:ext uri="{FF2B5EF4-FFF2-40B4-BE49-F238E27FC236}">
                  <a16:creationId xmlns:a16="http://schemas.microsoft.com/office/drawing/2014/main" id="{FC19C8FF-87FA-83A9-A876-3DF1BC6A9AC1}"/>
                </a:ext>
              </a:extLst>
            </p:cNvPr>
            <p:cNvSpPr/>
            <p:nvPr/>
          </p:nvSpPr>
          <p:spPr>
            <a:xfrm>
              <a:off x="2499893" y="4493361"/>
              <a:ext cx="10972" cy="457"/>
            </a:xfrm>
            <a:custGeom>
              <a:avLst/>
              <a:gdLst>
                <a:gd name="connsiteX0" fmla="*/ 10973 w 10972"/>
                <a:gd name="connsiteY0" fmla="*/ 0 h 457"/>
                <a:gd name="connsiteX1" fmla="*/ 0 w 10972"/>
                <a:gd name="connsiteY1" fmla="*/ 457 h 457"/>
                <a:gd name="connsiteX2" fmla="*/ 10973 w 10972"/>
                <a:gd name="connsiteY2" fmla="*/ 0 h 457"/>
              </a:gdLst>
              <a:ahLst/>
              <a:cxnLst>
                <a:cxn ang="0">
                  <a:pos x="connsiteX0" y="connsiteY0"/>
                </a:cxn>
                <a:cxn ang="0">
                  <a:pos x="connsiteX1" y="connsiteY1"/>
                </a:cxn>
                <a:cxn ang="0">
                  <a:pos x="connsiteX2" y="connsiteY2"/>
                </a:cxn>
              </a:cxnLst>
              <a:rect l="l" t="t" r="r" b="b"/>
              <a:pathLst>
                <a:path w="10972" h="457">
                  <a:moveTo>
                    <a:pt x="10973" y="0"/>
                  </a:moveTo>
                  <a:cubicBezTo>
                    <a:pt x="7087" y="229"/>
                    <a:pt x="3429" y="229"/>
                    <a:pt x="0" y="457"/>
                  </a:cubicBezTo>
                  <a:cubicBezTo>
                    <a:pt x="3429" y="229"/>
                    <a:pt x="7087" y="0"/>
                    <a:pt x="10973"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8" name="Freeform 539">
              <a:extLst>
                <a:ext uri="{FF2B5EF4-FFF2-40B4-BE49-F238E27FC236}">
                  <a16:creationId xmlns:a16="http://schemas.microsoft.com/office/drawing/2014/main" id="{D163AA99-7789-4958-025B-544DF8716AAF}"/>
                </a:ext>
              </a:extLst>
            </p:cNvPr>
            <p:cNvSpPr/>
            <p:nvPr/>
          </p:nvSpPr>
          <p:spPr>
            <a:xfrm>
              <a:off x="2456688" y="4495190"/>
              <a:ext cx="4343" cy="228"/>
            </a:xfrm>
            <a:custGeom>
              <a:avLst/>
              <a:gdLst>
                <a:gd name="connsiteX0" fmla="*/ 4343 w 4343"/>
                <a:gd name="connsiteY0" fmla="*/ 0 h 228"/>
                <a:gd name="connsiteX1" fmla="*/ 0 w 4343"/>
                <a:gd name="connsiteY1" fmla="*/ 229 h 228"/>
                <a:gd name="connsiteX2" fmla="*/ 4343 w 4343"/>
                <a:gd name="connsiteY2" fmla="*/ 0 h 228"/>
              </a:gdLst>
              <a:ahLst/>
              <a:cxnLst>
                <a:cxn ang="0">
                  <a:pos x="connsiteX0" y="connsiteY0"/>
                </a:cxn>
                <a:cxn ang="0">
                  <a:pos x="connsiteX1" y="connsiteY1"/>
                </a:cxn>
                <a:cxn ang="0">
                  <a:pos x="connsiteX2" y="connsiteY2"/>
                </a:cxn>
              </a:cxnLst>
              <a:rect l="l" t="t" r="r" b="b"/>
              <a:pathLst>
                <a:path w="4343" h="228">
                  <a:moveTo>
                    <a:pt x="4343" y="0"/>
                  </a:moveTo>
                  <a:cubicBezTo>
                    <a:pt x="2743" y="0"/>
                    <a:pt x="1372" y="0"/>
                    <a:pt x="0" y="229"/>
                  </a:cubicBezTo>
                  <a:cubicBezTo>
                    <a:pt x="1372" y="0"/>
                    <a:pt x="2972" y="0"/>
                    <a:pt x="4343"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9" name="Freeform 540">
              <a:extLst>
                <a:ext uri="{FF2B5EF4-FFF2-40B4-BE49-F238E27FC236}">
                  <a16:creationId xmlns:a16="http://schemas.microsoft.com/office/drawing/2014/main" id="{4C67E137-DE82-99CE-BAD1-5C419CDC96D2}"/>
                </a:ext>
              </a:extLst>
            </p:cNvPr>
            <p:cNvSpPr/>
            <p:nvPr/>
          </p:nvSpPr>
          <p:spPr>
            <a:xfrm>
              <a:off x="2482977" y="4494047"/>
              <a:ext cx="6400" cy="228"/>
            </a:xfrm>
            <a:custGeom>
              <a:avLst/>
              <a:gdLst>
                <a:gd name="connsiteX0" fmla="*/ 6401 w 6400"/>
                <a:gd name="connsiteY0" fmla="*/ 0 h 228"/>
                <a:gd name="connsiteX1" fmla="*/ 0 w 6400"/>
                <a:gd name="connsiteY1" fmla="*/ 229 h 228"/>
                <a:gd name="connsiteX2" fmla="*/ 6401 w 6400"/>
                <a:gd name="connsiteY2" fmla="*/ 0 h 228"/>
              </a:gdLst>
              <a:ahLst/>
              <a:cxnLst>
                <a:cxn ang="0">
                  <a:pos x="connsiteX0" y="connsiteY0"/>
                </a:cxn>
                <a:cxn ang="0">
                  <a:pos x="connsiteX1" y="connsiteY1"/>
                </a:cxn>
                <a:cxn ang="0">
                  <a:pos x="connsiteX2" y="connsiteY2"/>
                </a:cxn>
              </a:cxnLst>
              <a:rect l="l" t="t" r="r" b="b"/>
              <a:pathLst>
                <a:path w="6400" h="228">
                  <a:moveTo>
                    <a:pt x="6401" y="0"/>
                  </a:moveTo>
                  <a:cubicBezTo>
                    <a:pt x="4115" y="0"/>
                    <a:pt x="2057" y="229"/>
                    <a:pt x="0" y="229"/>
                  </a:cubicBezTo>
                  <a:cubicBezTo>
                    <a:pt x="2057" y="229"/>
                    <a:pt x="4115" y="0"/>
                    <a:pt x="6401"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0" name="Freeform 541">
              <a:extLst>
                <a:ext uri="{FF2B5EF4-FFF2-40B4-BE49-F238E27FC236}">
                  <a16:creationId xmlns:a16="http://schemas.microsoft.com/office/drawing/2014/main" id="{1BB11DC7-5143-35D3-85BD-B6E35F9DF8A1}"/>
                </a:ext>
              </a:extLst>
            </p:cNvPr>
            <p:cNvSpPr/>
            <p:nvPr/>
          </p:nvSpPr>
          <p:spPr>
            <a:xfrm>
              <a:off x="2539212" y="4491990"/>
              <a:ext cx="8686" cy="228"/>
            </a:xfrm>
            <a:custGeom>
              <a:avLst/>
              <a:gdLst>
                <a:gd name="connsiteX0" fmla="*/ 8687 w 8686"/>
                <a:gd name="connsiteY0" fmla="*/ 0 h 228"/>
                <a:gd name="connsiteX1" fmla="*/ 0 w 8686"/>
                <a:gd name="connsiteY1" fmla="*/ 229 h 228"/>
                <a:gd name="connsiteX2" fmla="*/ 8687 w 8686"/>
                <a:gd name="connsiteY2" fmla="*/ 0 h 228"/>
              </a:gdLst>
              <a:ahLst/>
              <a:cxnLst>
                <a:cxn ang="0">
                  <a:pos x="connsiteX0" y="connsiteY0"/>
                </a:cxn>
                <a:cxn ang="0">
                  <a:pos x="connsiteX1" y="connsiteY1"/>
                </a:cxn>
                <a:cxn ang="0">
                  <a:pos x="connsiteX2" y="connsiteY2"/>
                </a:cxn>
              </a:cxnLst>
              <a:rect l="l" t="t" r="r" b="b"/>
              <a:pathLst>
                <a:path w="8686" h="228">
                  <a:moveTo>
                    <a:pt x="8687" y="0"/>
                  </a:moveTo>
                  <a:cubicBezTo>
                    <a:pt x="5715" y="0"/>
                    <a:pt x="2743" y="229"/>
                    <a:pt x="0" y="229"/>
                  </a:cubicBezTo>
                  <a:cubicBezTo>
                    <a:pt x="2743" y="229"/>
                    <a:pt x="5715" y="229"/>
                    <a:pt x="8687"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1" name="Freeform 542">
              <a:extLst>
                <a:ext uri="{FF2B5EF4-FFF2-40B4-BE49-F238E27FC236}">
                  <a16:creationId xmlns:a16="http://schemas.microsoft.com/office/drawing/2014/main" id="{1833D02E-C7CA-2887-C3C7-718B31D121C0}"/>
                </a:ext>
              </a:extLst>
            </p:cNvPr>
            <p:cNvSpPr/>
            <p:nvPr/>
          </p:nvSpPr>
          <p:spPr>
            <a:xfrm>
              <a:off x="2566187" y="4491075"/>
              <a:ext cx="9372" cy="228"/>
            </a:xfrm>
            <a:custGeom>
              <a:avLst/>
              <a:gdLst>
                <a:gd name="connsiteX0" fmla="*/ 9373 w 9372"/>
                <a:gd name="connsiteY0" fmla="*/ 0 h 228"/>
                <a:gd name="connsiteX1" fmla="*/ 0 w 9372"/>
                <a:gd name="connsiteY1" fmla="*/ 229 h 228"/>
                <a:gd name="connsiteX2" fmla="*/ 9373 w 9372"/>
                <a:gd name="connsiteY2" fmla="*/ 0 h 228"/>
              </a:gdLst>
              <a:ahLst/>
              <a:cxnLst>
                <a:cxn ang="0">
                  <a:pos x="connsiteX0" y="connsiteY0"/>
                </a:cxn>
                <a:cxn ang="0">
                  <a:pos x="connsiteX1" y="connsiteY1"/>
                </a:cxn>
                <a:cxn ang="0">
                  <a:pos x="connsiteX2" y="connsiteY2"/>
                </a:cxn>
              </a:cxnLst>
              <a:rect l="l" t="t" r="r" b="b"/>
              <a:pathLst>
                <a:path w="9372" h="228">
                  <a:moveTo>
                    <a:pt x="9373" y="0"/>
                  </a:moveTo>
                  <a:cubicBezTo>
                    <a:pt x="6172" y="0"/>
                    <a:pt x="2972" y="229"/>
                    <a:pt x="0" y="229"/>
                  </a:cubicBezTo>
                  <a:cubicBezTo>
                    <a:pt x="2972" y="229"/>
                    <a:pt x="6172" y="229"/>
                    <a:pt x="9373"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2" name="Freeform 543">
              <a:extLst>
                <a:ext uri="{FF2B5EF4-FFF2-40B4-BE49-F238E27FC236}">
                  <a16:creationId xmlns:a16="http://schemas.microsoft.com/office/drawing/2014/main" id="{7188669F-C73D-6555-411E-C8AF71EF5A13}"/>
                </a:ext>
              </a:extLst>
            </p:cNvPr>
            <p:cNvSpPr/>
            <p:nvPr/>
          </p:nvSpPr>
          <p:spPr>
            <a:xfrm>
              <a:off x="3691585" y="4322826"/>
              <a:ext cx="5486" cy="1828"/>
            </a:xfrm>
            <a:custGeom>
              <a:avLst/>
              <a:gdLst>
                <a:gd name="connsiteX0" fmla="*/ 0 w 5486"/>
                <a:gd name="connsiteY0" fmla="*/ 0 h 1828"/>
                <a:gd name="connsiteX1" fmla="*/ 5486 w 5486"/>
                <a:gd name="connsiteY1" fmla="*/ 1829 h 1828"/>
                <a:gd name="connsiteX2" fmla="*/ 0 w 5486"/>
                <a:gd name="connsiteY2" fmla="*/ 0 h 1828"/>
              </a:gdLst>
              <a:ahLst/>
              <a:cxnLst>
                <a:cxn ang="0">
                  <a:pos x="connsiteX0" y="connsiteY0"/>
                </a:cxn>
                <a:cxn ang="0">
                  <a:pos x="connsiteX1" y="connsiteY1"/>
                </a:cxn>
                <a:cxn ang="0">
                  <a:pos x="connsiteX2" y="connsiteY2"/>
                </a:cxn>
              </a:cxnLst>
              <a:rect l="l" t="t" r="r" b="b"/>
              <a:pathLst>
                <a:path w="5486" h="1828">
                  <a:moveTo>
                    <a:pt x="0" y="0"/>
                  </a:moveTo>
                  <a:cubicBezTo>
                    <a:pt x="2057" y="457"/>
                    <a:pt x="3658" y="1143"/>
                    <a:pt x="5486" y="1829"/>
                  </a:cubicBezTo>
                  <a:cubicBezTo>
                    <a:pt x="3658" y="1143"/>
                    <a:pt x="1829" y="457"/>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3" name="Freeform 544">
              <a:extLst>
                <a:ext uri="{FF2B5EF4-FFF2-40B4-BE49-F238E27FC236}">
                  <a16:creationId xmlns:a16="http://schemas.microsoft.com/office/drawing/2014/main" id="{3BE9D6FC-2268-77BE-0D54-71956A8B898E}"/>
                </a:ext>
              </a:extLst>
            </p:cNvPr>
            <p:cNvSpPr/>
            <p:nvPr/>
          </p:nvSpPr>
          <p:spPr>
            <a:xfrm>
              <a:off x="2557043" y="4491532"/>
              <a:ext cx="9144" cy="228"/>
            </a:xfrm>
            <a:custGeom>
              <a:avLst/>
              <a:gdLst>
                <a:gd name="connsiteX0" fmla="*/ 9144 w 9144"/>
                <a:gd name="connsiteY0" fmla="*/ 0 h 228"/>
                <a:gd name="connsiteX1" fmla="*/ 0 w 9144"/>
                <a:gd name="connsiteY1" fmla="*/ 229 h 228"/>
                <a:gd name="connsiteX2" fmla="*/ 9144 w 9144"/>
                <a:gd name="connsiteY2" fmla="*/ 0 h 228"/>
              </a:gdLst>
              <a:ahLst/>
              <a:cxnLst>
                <a:cxn ang="0">
                  <a:pos x="connsiteX0" y="connsiteY0"/>
                </a:cxn>
                <a:cxn ang="0">
                  <a:pos x="connsiteX1" y="connsiteY1"/>
                </a:cxn>
                <a:cxn ang="0">
                  <a:pos x="connsiteX2" y="connsiteY2"/>
                </a:cxn>
              </a:cxnLst>
              <a:rect l="l" t="t" r="r" b="b"/>
              <a:pathLst>
                <a:path w="9144" h="228">
                  <a:moveTo>
                    <a:pt x="9144" y="0"/>
                  </a:moveTo>
                  <a:cubicBezTo>
                    <a:pt x="5944" y="0"/>
                    <a:pt x="2972" y="229"/>
                    <a:pt x="0" y="229"/>
                  </a:cubicBezTo>
                  <a:cubicBezTo>
                    <a:pt x="2972" y="0"/>
                    <a:pt x="5944" y="0"/>
                    <a:pt x="9144"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4" name="Freeform 545">
              <a:extLst>
                <a:ext uri="{FF2B5EF4-FFF2-40B4-BE49-F238E27FC236}">
                  <a16:creationId xmlns:a16="http://schemas.microsoft.com/office/drawing/2014/main" id="{4102A03F-8216-D532-F4A6-959C95E02EE0}"/>
                </a:ext>
              </a:extLst>
            </p:cNvPr>
            <p:cNvSpPr/>
            <p:nvPr/>
          </p:nvSpPr>
          <p:spPr>
            <a:xfrm>
              <a:off x="2400223" y="4424781"/>
              <a:ext cx="685" cy="4572"/>
            </a:xfrm>
            <a:custGeom>
              <a:avLst/>
              <a:gdLst>
                <a:gd name="connsiteX0" fmla="*/ 686 w 685"/>
                <a:gd name="connsiteY0" fmla="*/ 4572 h 4572"/>
                <a:gd name="connsiteX1" fmla="*/ 0 w 685"/>
                <a:gd name="connsiteY1" fmla="*/ 0 h 4572"/>
                <a:gd name="connsiteX2" fmla="*/ 686 w 685"/>
                <a:gd name="connsiteY2" fmla="*/ 4572 h 4572"/>
              </a:gdLst>
              <a:ahLst/>
              <a:cxnLst>
                <a:cxn ang="0">
                  <a:pos x="connsiteX0" y="connsiteY0"/>
                </a:cxn>
                <a:cxn ang="0">
                  <a:pos x="connsiteX1" y="connsiteY1"/>
                </a:cxn>
                <a:cxn ang="0">
                  <a:pos x="connsiteX2" y="connsiteY2"/>
                </a:cxn>
              </a:cxnLst>
              <a:rect l="l" t="t" r="r" b="b"/>
              <a:pathLst>
                <a:path w="685" h="4572">
                  <a:moveTo>
                    <a:pt x="686" y="4572"/>
                  </a:moveTo>
                  <a:cubicBezTo>
                    <a:pt x="457" y="2972"/>
                    <a:pt x="229" y="1600"/>
                    <a:pt x="0" y="0"/>
                  </a:cubicBezTo>
                  <a:cubicBezTo>
                    <a:pt x="229" y="1372"/>
                    <a:pt x="457" y="2972"/>
                    <a:pt x="686" y="4572"/>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5" name="Freeform 546">
              <a:extLst>
                <a:ext uri="{FF2B5EF4-FFF2-40B4-BE49-F238E27FC236}">
                  <a16:creationId xmlns:a16="http://schemas.microsoft.com/office/drawing/2014/main" id="{01D2F7A7-7728-B36F-78C1-AE35B8572B61}"/>
                </a:ext>
              </a:extLst>
            </p:cNvPr>
            <p:cNvSpPr/>
            <p:nvPr/>
          </p:nvSpPr>
          <p:spPr>
            <a:xfrm>
              <a:off x="2404110" y="4460900"/>
              <a:ext cx="457" cy="9372"/>
            </a:xfrm>
            <a:custGeom>
              <a:avLst/>
              <a:gdLst>
                <a:gd name="connsiteX0" fmla="*/ 457 w 457"/>
                <a:gd name="connsiteY0" fmla="*/ 9373 h 9372"/>
                <a:gd name="connsiteX1" fmla="*/ 0 w 457"/>
                <a:gd name="connsiteY1" fmla="*/ 0 h 9372"/>
                <a:gd name="connsiteX2" fmla="*/ 457 w 457"/>
                <a:gd name="connsiteY2" fmla="*/ 9373 h 9372"/>
              </a:gdLst>
              <a:ahLst/>
              <a:cxnLst>
                <a:cxn ang="0">
                  <a:pos x="connsiteX0" y="connsiteY0"/>
                </a:cxn>
                <a:cxn ang="0">
                  <a:pos x="connsiteX1" y="connsiteY1"/>
                </a:cxn>
                <a:cxn ang="0">
                  <a:pos x="connsiteX2" y="connsiteY2"/>
                </a:cxn>
              </a:cxnLst>
              <a:rect l="l" t="t" r="r" b="b"/>
              <a:pathLst>
                <a:path w="457" h="9372">
                  <a:moveTo>
                    <a:pt x="457" y="9373"/>
                  </a:moveTo>
                  <a:cubicBezTo>
                    <a:pt x="457" y="6172"/>
                    <a:pt x="229" y="3200"/>
                    <a:pt x="0" y="0"/>
                  </a:cubicBezTo>
                  <a:cubicBezTo>
                    <a:pt x="229" y="3200"/>
                    <a:pt x="457" y="6172"/>
                    <a:pt x="457" y="9373"/>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6" name="Freeform 547">
              <a:extLst>
                <a:ext uri="{FF2B5EF4-FFF2-40B4-BE49-F238E27FC236}">
                  <a16:creationId xmlns:a16="http://schemas.microsoft.com/office/drawing/2014/main" id="{6524A073-7A77-75DC-B027-700051C47601}"/>
                </a:ext>
              </a:extLst>
            </p:cNvPr>
            <p:cNvSpPr/>
            <p:nvPr/>
          </p:nvSpPr>
          <p:spPr>
            <a:xfrm>
              <a:off x="2401366" y="4433468"/>
              <a:ext cx="685" cy="5029"/>
            </a:xfrm>
            <a:custGeom>
              <a:avLst/>
              <a:gdLst>
                <a:gd name="connsiteX0" fmla="*/ 686 w 685"/>
                <a:gd name="connsiteY0" fmla="*/ 5029 h 5029"/>
                <a:gd name="connsiteX1" fmla="*/ 0 w 685"/>
                <a:gd name="connsiteY1" fmla="*/ 0 h 5029"/>
                <a:gd name="connsiteX2" fmla="*/ 686 w 685"/>
                <a:gd name="connsiteY2" fmla="*/ 5029 h 5029"/>
              </a:gdLst>
              <a:ahLst/>
              <a:cxnLst>
                <a:cxn ang="0">
                  <a:pos x="connsiteX0" y="connsiteY0"/>
                </a:cxn>
                <a:cxn ang="0">
                  <a:pos x="connsiteX1" y="connsiteY1"/>
                </a:cxn>
                <a:cxn ang="0">
                  <a:pos x="connsiteX2" y="connsiteY2"/>
                </a:cxn>
              </a:cxnLst>
              <a:rect l="l" t="t" r="r" b="b"/>
              <a:pathLst>
                <a:path w="685" h="5029">
                  <a:moveTo>
                    <a:pt x="686" y="5029"/>
                  </a:moveTo>
                  <a:cubicBezTo>
                    <a:pt x="457" y="3429"/>
                    <a:pt x="229" y="1600"/>
                    <a:pt x="0" y="0"/>
                  </a:cubicBezTo>
                  <a:cubicBezTo>
                    <a:pt x="229" y="1829"/>
                    <a:pt x="457" y="3429"/>
                    <a:pt x="686" y="5029"/>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7" name="Freeform 548">
              <a:extLst>
                <a:ext uri="{FF2B5EF4-FFF2-40B4-BE49-F238E27FC236}">
                  <a16:creationId xmlns:a16="http://schemas.microsoft.com/office/drawing/2014/main" id="{A00A90C8-BFE5-3F1D-3E46-74238CA7E28E}"/>
                </a:ext>
              </a:extLst>
            </p:cNvPr>
            <p:cNvSpPr/>
            <p:nvPr/>
          </p:nvSpPr>
          <p:spPr>
            <a:xfrm>
              <a:off x="3668953" y="4319854"/>
              <a:ext cx="12573" cy="1143"/>
            </a:xfrm>
            <a:custGeom>
              <a:avLst/>
              <a:gdLst>
                <a:gd name="connsiteX0" fmla="*/ 0 w 12573"/>
                <a:gd name="connsiteY0" fmla="*/ 0 h 1143"/>
                <a:gd name="connsiteX1" fmla="*/ 12573 w 12573"/>
                <a:gd name="connsiteY1" fmla="*/ 1143 h 1143"/>
                <a:gd name="connsiteX2" fmla="*/ 0 w 12573"/>
                <a:gd name="connsiteY2" fmla="*/ 0 h 1143"/>
              </a:gdLst>
              <a:ahLst/>
              <a:cxnLst>
                <a:cxn ang="0">
                  <a:pos x="connsiteX0" y="connsiteY0"/>
                </a:cxn>
                <a:cxn ang="0">
                  <a:pos x="connsiteX1" y="connsiteY1"/>
                </a:cxn>
                <a:cxn ang="0">
                  <a:pos x="connsiteX2" y="connsiteY2"/>
                </a:cxn>
              </a:cxnLst>
              <a:rect l="l" t="t" r="r" b="b"/>
              <a:pathLst>
                <a:path w="12573" h="1143">
                  <a:moveTo>
                    <a:pt x="0" y="0"/>
                  </a:moveTo>
                  <a:cubicBezTo>
                    <a:pt x="4115" y="457"/>
                    <a:pt x="8458" y="914"/>
                    <a:pt x="12573" y="1143"/>
                  </a:cubicBezTo>
                  <a:cubicBezTo>
                    <a:pt x="8458" y="686"/>
                    <a:pt x="4343" y="229"/>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8" name="Freeform 549">
              <a:extLst>
                <a:ext uri="{FF2B5EF4-FFF2-40B4-BE49-F238E27FC236}">
                  <a16:creationId xmlns:a16="http://schemas.microsoft.com/office/drawing/2014/main" id="{46346755-9150-DF4B-AED2-2C43EB148461}"/>
                </a:ext>
              </a:extLst>
            </p:cNvPr>
            <p:cNvSpPr/>
            <p:nvPr/>
          </p:nvSpPr>
          <p:spPr>
            <a:xfrm>
              <a:off x="2403652" y="4451756"/>
              <a:ext cx="457" cy="6172"/>
            </a:xfrm>
            <a:custGeom>
              <a:avLst/>
              <a:gdLst>
                <a:gd name="connsiteX0" fmla="*/ 457 w 457"/>
                <a:gd name="connsiteY0" fmla="*/ 6172 h 6172"/>
                <a:gd name="connsiteX1" fmla="*/ 0 w 457"/>
                <a:gd name="connsiteY1" fmla="*/ 0 h 6172"/>
                <a:gd name="connsiteX2" fmla="*/ 457 w 457"/>
                <a:gd name="connsiteY2" fmla="*/ 6172 h 6172"/>
              </a:gdLst>
              <a:ahLst/>
              <a:cxnLst>
                <a:cxn ang="0">
                  <a:pos x="connsiteX0" y="connsiteY0"/>
                </a:cxn>
                <a:cxn ang="0">
                  <a:pos x="connsiteX1" y="connsiteY1"/>
                </a:cxn>
                <a:cxn ang="0">
                  <a:pos x="connsiteX2" y="connsiteY2"/>
                </a:cxn>
              </a:cxnLst>
              <a:rect l="l" t="t" r="r" b="b"/>
              <a:pathLst>
                <a:path w="457" h="6172">
                  <a:moveTo>
                    <a:pt x="457" y="6172"/>
                  </a:moveTo>
                  <a:cubicBezTo>
                    <a:pt x="229" y="4115"/>
                    <a:pt x="229" y="2057"/>
                    <a:pt x="0" y="0"/>
                  </a:cubicBezTo>
                  <a:cubicBezTo>
                    <a:pt x="0" y="2057"/>
                    <a:pt x="229" y="4115"/>
                    <a:pt x="457" y="6172"/>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9" name="Freeform 550">
              <a:extLst>
                <a:ext uri="{FF2B5EF4-FFF2-40B4-BE49-F238E27FC236}">
                  <a16:creationId xmlns:a16="http://schemas.microsoft.com/office/drawing/2014/main" id="{7C0C4921-10CA-1BBF-B9EA-91B83514A063}"/>
                </a:ext>
              </a:extLst>
            </p:cNvPr>
            <p:cNvSpPr/>
            <p:nvPr/>
          </p:nvSpPr>
          <p:spPr>
            <a:xfrm>
              <a:off x="2402509" y="4442612"/>
              <a:ext cx="685" cy="5486"/>
            </a:xfrm>
            <a:custGeom>
              <a:avLst/>
              <a:gdLst>
                <a:gd name="connsiteX0" fmla="*/ 686 w 685"/>
                <a:gd name="connsiteY0" fmla="*/ 5486 h 5486"/>
                <a:gd name="connsiteX1" fmla="*/ 0 w 685"/>
                <a:gd name="connsiteY1" fmla="*/ 0 h 5486"/>
                <a:gd name="connsiteX2" fmla="*/ 686 w 685"/>
                <a:gd name="connsiteY2" fmla="*/ 5486 h 5486"/>
              </a:gdLst>
              <a:ahLst/>
              <a:cxnLst>
                <a:cxn ang="0">
                  <a:pos x="connsiteX0" y="connsiteY0"/>
                </a:cxn>
                <a:cxn ang="0">
                  <a:pos x="connsiteX1" y="connsiteY1"/>
                </a:cxn>
                <a:cxn ang="0">
                  <a:pos x="connsiteX2" y="connsiteY2"/>
                </a:cxn>
              </a:cxnLst>
              <a:rect l="l" t="t" r="r" b="b"/>
              <a:pathLst>
                <a:path w="685" h="5486">
                  <a:moveTo>
                    <a:pt x="686" y="5486"/>
                  </a:moveTo>
                  <a:cubicBezTo>
                    <a:pt x="457" y="3658"/>
                    <a:pt x="229" y="1829"/>
                    <a:pt x="0" y="0"/>
                  </a:cubicBezTo>
                  <a:cubicBezTo>
                    <a:pt x="229" y="1829"/>
                    <a:pt x="457" y="3658"/>
                    <a:pt x="686" y="5486"/>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0" name="Freeform 551">
              <a:extLst>
                <a:ext uri="{FF2B5EF4-FFF2-40B4-BE49-F238E27FC236}">
                  <a16:creationId xmlns:a16="http://schemas.microsoft.com/office/drawing/2014/main" id="{F7E18542-8691-126D-1B5F-F58FFB72EDD2}"/>
                </a:ext>
              </a:extLst>
            </p:cNvPr>
            <p:cNvSpPr/>
            <p:nvPr/>
          </p:nvSpPr>
          <p:spPr>
            <a:xfrm>
              <a:off x="3486073" y="4270705"/>
              <a:ext cx="228" cy="2514"/>
            </a:xfrm>
            <a:custGeom>
              <a:avLst/>
              <a:gdLst>
                <a:gd name="connsiteX0" fmla="*/ 0 w 228"/>
                <a:gd name="connsiteY0" fmla="*/ 0 h 2514"/>
                <a:gd name="connsiteX1" fmla="*/ 229 w 228"/>
                <a:gd name="connsiteY1" fmla="*/ 2515 h 2514"/>
                <a:gd name="connsiteX2" fmla="*/ 0 w 228"/>
                <a:gd name="connsiteY2" fmla="*/ 0 h 2514"/>
              </a:gdLst>
              <a:ahLst/>
              <a:cxnLst>
                <a:cxn ang="0">
                  <a:pos x="connsiteX0" y="connsiteY0"/>
                </a:cxn>
                <a:cxn ang="0">
                  <a:pos x="connsiteX1" y="connsiteY1"/>
                </a:cxn>
                <a:cxn ang="0">
                  <a:pos x="connsiteX2" y="connsiteY2"/>
                </a:cxn>
              </a:cxnLst>
              <a:rect l="l" t="t" r="r" b="b"/>
              <a:pathLst>
                <a:path w="228" h="2514">
                  <a:moveTo>
                    <a:pt x="0" y="0"/>
                  </a:moveTo>
                  <a:cubicBezTo>
                    <a:pt x="0" y="914"/>
                    <a:pt x="229" y="1600"/>
                    <a:pt x="229" y="2515"/>
                  </a:cubicBezTo>
                  <a:cubicBezTo>
                    <a:pt x="0" y="1600"/>
                    <a:pt x="0" y="686"/>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1" name="Freeform 552">
              <a:extLst>
                <a:ext uri="{FF2B5EF4-FFF2-40B4-BE49-F238E27FC236}">
                  <a16:creationId xmlns:a16="http://schemas.microsoft.com/office/drawing/2014/main" id="{EC16A8EA-0CFE-A52A-622C-D78C0479E549}"/>
                </a:ext>
              </a:extLst>
            </p:cNvPr>
            <p:cNvSpPr/>
            <p:nvPr/>
          </p:nvSpPr>
          <p:spPr>
            <a:xfrm>
              <a:off x="3486302" y="4274362"/>
              <a:ext cx="457" cy="2514"/>
            </a:xfrm>
            <a:custGeom>
              <a:avLst/>
              <a:gdLst>
                <a:gd name="connsiteX0" fmla="*/ 0 w 457"/>
                <a:gd name="connsiteY0" fmla="*/ 0 h 2514"/>
                <a:gd name="connsiteX1" fmla="*/ 457 w 457"/>
                <a:gd name="connsiteY1" fmla="*/ 2515 h 2514"/>
                <a:gd name="connsiteX2" fmla="*/ 0 w 457"/>
                <a:gd name="connsiteY2" fmla="*/ 0 h 2514"/>
              </a:gdLst>
              <a:ahLst/>
              <a:cxnLst>
                <a:cxn ang="0">
                  <a:pos x="connsiteX0" y="connsiteY0"/>
                </a:cxn>
                <a:cxn ang="0">
                  <a:pos x="connsiteX1" y="connsiteY1"/>
                </a:cxn>
                <a:cxn ang="0">
                  <a:pos x="connsiteX2" y="connsiteY2"/>
                </a:cxn>
              </a:cxnLst>
              <a:rect l="l" t="t" r="r" b="b"/>
              <a:pathLst>
                <a:path w="457" h="2514">
                  <a:moveTo>
                    <a:pt x="0" y="0"/>
                  </a:moveTo>
                  <a:cubicBezTo>
                    <a:pt x="0" y="914"/>
                    <a:pt x="229" y="1600"/>
                    <a:pt x="457" y="2515"/>
                  </a:cubicBezTo>
                  <a:cubicBezTo>
                    <a:pt x="229" y="1600"/>
                    <a:pt x="229" y="686"/>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2" name="Freeform 553">
              <a:extLst>
                <a:ext uri="{FF2B5EF4-FFF2-40B4-BE49-F238E27FC236}">
                  <a16:creationId xmlns:a16="http://schemas.microsoft.com/office/drawing/2014/main" id="{DD6E5FDF-1A8F-10E1-C046-E666C47E43DF}"/>
                </a:ext>
              </a:extLst>
            </p:cNvPr>
            <p:cNvSpPr/>
            <p:nvPr/>
          </p:nvSpPr>
          <p:spPr>
            <a:xfrm>
              <a:off x="3499332" y="4174693"/>
              <a:ext cx="457" cy="4114"/>
            </a:xfrm>
            <a:custGeom>
              <a:avLst/>
              <a:gdLst>
                <a:gd name="connsiteX0" fmla="*/ 457 w 457"/>
                <a:gd name="connsiteY0" fmla="*/ 0 h 4114"/>
                <a:gd name="connsiteX1" fmla="*/ 0 w 457"/>
                <a:gd name="connsiteY1" fmla="*/ 4115 h 4114"/>
                <a:gd name="connsiteX2" fmla="*/ 457 w 457"/>
                <a:gd name="connsiteY2" fmla="*/ 0 h 4114"/>
              </a:gdLst>
              <a:ahLst/>
              <a:cxnLst>
                <a:cxn ang="0">
                  <a:pos x="connsiteX0" y="connsiteY0"/>
                </a:cxn>
                <a:cxn ang="0">
                  <a:pos x="connsiteX1" y="connsiteY1"/>
                </a:cxn>
                <a:cxn ang="0">
                  <a:pos x="connsiteX2" y="connsiteY2"/>
                </a:cxn>
              </a:cxnLst>
              <a:rect l="l" t="t" r="r" b="b"/>
              <a:pathLst>
                <a:path w="457" h="4114">
                  <a:moveTo>
                    <a:pt x="457" y="0"/>
                  </a:moveTo>
                  <a:cubicBezTo>
                    <a:pt x="229" y="1372"/>
                    <a:pt x="229" y="2743"/>
                    <a:pt x="0" y="4115"/>
                  </a:cubicBezTo>
                  <a:cubicBezTo>
                    <a:pt x="0" y="2743"/>
                    <a:pt x="229" y="1372"/>
                    <a:pt x="457"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3" name="Freeform 554">
              <a:extLst>
                <a:ext uri="{FF2B5EF4-FFF2-40B4-BE49-F238E27FC236}">
                  <a16:creationId xmlns:a16="http://schemas.microsoft.com/office/drawing/2014/main" id="{F08CB32C-B444-3707-BEF2-CD23DDEDD9D2}"/>
                </a:ext>
              </a:extLst>
            </p:cNvPr>
            <p:cNvSpPr/>
            <p:nvPr/>
          </p:nvSpPr>
          <p:spPr>
            <a:xfrm>
              <a:off x="3498189" y="4179493"/>
              <a:ext cx="914" cy="4343"/>
            </a:xfrm>
            <a:custGeom>
              <a:avLst/>
              <a:gdLst>
                <a:gd name="connsiteX0" fmla="*/ 914 w 914"/>
                <a:gd name="connsiteY0" fmla="*/ 0 h 4343"/>
                <a:gd name="connsiteX1" fmla="*/ 0 w 914"/>
                <a:gd name="connsiteY1" fmla="*/ 4343 h 4343"/>
                <a:gd name="connsiteX2" fmla="*/ 914 w 914"/>
                <a:gd name="connsiteY2" fmla="*/ 0 h 4343"/>
              </a:gdLst>
              <a:ahLst/>
              <a:cxnLst>
                <a:cxn ang="0">
                  <a:pos x="connsiteX0" y="connsiteY0"/>
                </a:cxn>
                <a:cxn ang="0">
                  <a:pos x="connsiteX1" y="connsiteY1"/>
                </a:cxn>
                <a:cxn ang="0">
                  <a:pos x="connsiteX2" y="connsiteY2"/>
                </a:cxn>
              </a:cxnLst>
              <a:rect l="l" t="t" r="r" b="b"/>
              <a:pathLst>
                <a:path w="914" h="4343">
                  <a:moveTo>
                    <a:pt x="914" y="0"/>
                  </a:moveTo>
                  <a:cubicBezTo>
                    <a:pt x="686" y="1372"/>
                    <a:pt x="457" y="2972"/>
                    <a:pt x="0" y="4343"/>
                  </a:cubicBezTo>
                  <a:cubicBezTo>
                    <a:pt x="229" y="2972"/>
                    <a:pt x="686" y="1372"/>
                    <a:pt x="914"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4" name="Freeform 555">
              <a:extLst>
                <a:ext uri="{FF2B5EF4-FFF2-40B4-BE49-F238E27FC236}">
                  <a16:creationId xmlns:a16="http://schemas.microsoft.com/office/drawing/2014/main" id="{B5B01DB2-B077-FE66-A2BC-AC65D45C9819}"/>
                </a:ext>
              </a:extLst>
            </p:cNvPr>
            <p:cNvSpPr/>
            <p:nvPr/>
          </p:nvSpPr>
          <p:spPr>
            <a:xfrm>
              <a:off x="2585847" y="4274820"/>
              <a:ext cx="2286" cy="228"/>
            </a:xfrm>
            <a:custGeom>
              <a:avLst/>
              <a:gdLst>
                <a:gd name="connsiteX0" fmla="*/ 0 w 2286"/>
                <a:gd name="connsiteY0" fmla="*/ 229 h 228"/>
                <a:gd name="connsiteX1" fmla="*/ 0 w 2286"/>
                <a:gd name="connsiteY1" fmla="*/ 0 h 228"/>
                <a:gd name="connsiteX2" fmla="*/ 0 w 2286"/>
                <a:gd name="connsiteY2" fmla="*/ 229 h 228"/>
              </a:gdLst>
              <a:ahLst/>
              <a:cxnLst>
                <a:cxn ang="0">
                  <a:pos x="connsiteX0" y="connsiteY0"/>
                </a:cxn>
                <a:cxn ang="0">
                  <a:pos x="connsiteX1" y="connsiteY1"/>
                </a:cxn>
                <a:cxn ang="0">
                  <a:pos x="connsiteX2" y="connsiteY2"/>
                </a:cxn>
              </a:cxnLst>
              <a:rect l="l" t="t" r="r" b="b"/>
              <a:pathLst>
                <a:path w="2286" h="228">
                  <a:moveTo>
                    <a:pt x="0" y="229"/>
                  </a:moveTo>
                  <a:cubicBezTo>
                    <a:pt x="0" y="229"/>
                    <a:pt x="0" y="0"/>
                    <a:pt x="0" y="0"/>
                  </a:cubicBezTo>
                  <a:cubicBezTo>
                    <a:pt x="0" y="0"/>
                    <a:pt x="0" y="229"/>
                    <a:pt x="0" y="229"/>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5" name="Freeform 556">
              <a:extLst>
                <a:ext uri="{FF2B5EF4-FFF2-40B4-BE49-F238E27FC236}">
                  <a16:creationId xmlns:a16="http://schemas.microsoft.com/office/drawing/2014/main" id="{68E443F4-A276-8E57-7A69-D15EDC3FCB11}"/>
                </a:ext>
              </a:extLst>
            </p:cNvPr>
            <p:cNvSpPr/>
            <p:nvPr/>
          </p:nvSpPr>
          <p:spPr>
            <a:xfrm>
              <a:off x="3487674" y="4282821"/>
              <a:ext cx="228" cy="2286"/>
            </a:xfrm>
            <a:custGeom>
              <a:avLst/>
              <a:gdLst>
                <a:gd name="connsiteX0" fmla="*/ 0 w 228"/>
                <a:gd name="connsiteY0" fmla="*/ 0 h 2286"/>
                <a:gd name="connsiteX1" fmla="*/ 229 w 228"/>
                <a:gd name="connsiteY1" fmla="*/ 2286 h 2286"/>
                <a:gd name="connsiteX2" fmla="*/ 0 w 228"/>
                <a:gd name="connsiteY2" fmla="*/ 0 h 2286"/>
              </a:gdLst>
              <a:ahLst/>
              <a:cxnLst>
                <a:cxn ang="0">
                  <a:pos x="connsiteX0" y="connsiteY0"/>
                </a:cxn>
                <a:cxn ang="0">
                  <a:pos x="connsiteX1" y="connsiteY1"/>
                </a:cxn>
                <a:cxn ang="0">
                  <a:pos x="connsiteX2" y="connsiteY2"/>
                </a:cxn>
              </a:cxnLst>
              <a:rect l="l" t="t" r="r" b="b"/>
              <a:pathLst>
                <a:path w="228" h="2286">
                  <a:moveTo>
                    <a:pt x="0" y="0"/>
                  </a:moveTo>
                  <a:cubicBezTo>
                    <a:pt x="0" y="686"/>
                    <a:pt x="229" y="1600"/>
                    <a:pt x="229" y="2286"/>
                  </a:cubicBezTo>
                  <a:cubicBezTo>
                    <a:pt x="229" y="1600"/>
                    <a:pt x="0" y="686"/>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6" name="Freeform 557">
              <a:extLst>
                <a:ext uri="{FF2B5EF4-FFF2-40B4-BE49-F238E27FC236}">
                  <a16:creationId xmlns:a16="http://schemas.microsoft.com/office/drawing/2014/main" id="{AEF9F6AD-C0AF-0EBF-D96A-FBEC1A9C6B88}"/>
                </a:ext>
              </a:extLst>
            </p:cNvPr>
            <p:cNvSpPr/>
            <p:nvPr/>
          </p:nvSpPr>
          <p:spPr>
            <a:xfrm>
              <a:off x="2575780" y="4132188"/>
              <a:ext cx="919894" cy="132116"/>
            </a:xfrm>
            <a:custGeom>
              <a:avLst/>
              <a:gdLst>
                <a:gd name="connsiteX0" fmla="*/ 4352 w 919894"/>
                <a:gd name="connsiteY0" fmla="*/ 109028 h 132116"/>
                <a:gd name="connsiteX1" fmla="*/ 579738 w 919894"/>
                <a:gd name="connsiteY1" fmla="*/ 88454 h 132116"/>
                <a:gd name="connsiteX2" fmla="*/ 690380 w 919894"/>
                <a:gd name="connsiteY2" fmla="*/ 88454 h 132116"/>
                <a:gd name="connsiteX3" fmla="*/ 803995 w 919894"/>
                <a:gd name="connsiteY3" fmla="*/ 79310 h 132116"/>
                <a:gd name="connsiteX4" fmla="*/ 919895 w 919894"/>
                <a:gd name="connsiteY4" fmla="*/ 18959 h 132116"/>
                <a:gd name="connsiteX5" fmla="*/ 882862 w 919894"/>
                <a:gd name="connsiteY5" fmla="*/ 214 h 132116"/>
                <a:gd name="connsiteX6" fmla="*/ 615628 w 919894"/>
                <a:gd name="connsiteY6" fmla="*/ 5929 h 132116"/>
                <a:gd name="connsiteX7" fmla="*/ 22411 w 919894"/>
                <a:gd name="connsiteY7" fmla="*/ 22160 h 132116"/>
                <a:gd name="connsiteX8" fmla="*/ 8 w 919894"/>
                <a:gd name="connsiteY8" fmla="*/ 63536 h 132116"/>
                <a:gd name="connsiteX9" fmla="*/ 8009 w 919894"/>
                <a:gd name="connsiteY9" fmla="*/ 132116 h 132116"/>
                <a:gd name="connsiteX10" fmla="*/ 4352 w 919894"/>
                <a:gd name="connsiteY10" fmla="*/ 109028 h 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894" h="132116">
                  <a:moveTo>
                    <a:pt x="4352" y="109028"/>
                  </a:moveTo>
                  <a:cubicBezTo>
                    <a:pt x="49615" y="104913"/>
                    <a:pt x="504529" y="88454"/>
                    <a:pt x="579738" y="88454"/>
                  </a:cubicBezTo>
                  <a:lnTo>
                    <a:pt x="690380" y="88454"/>
                  </a:lnTo>
                  <a:cubicBezTo>
                    <a:pt x="728557" y="88454"/>
                    <a:pt x="766276" y="87996"/>
                    <a:pt x="803995" y="79310"/>
                  </a:cubicBezTo>
                  <a:cubicBezTo>
                    <a:pt x="846743" y="69480"/>
                    <a:pt x="886748" y="47991"/>
                    <a:pt x="919895" y="18959"/>
                  </a:cubicBezTo>
                  <a:cubicBezTo>
                    <a:pt x="913723" y="7758"/>
                    <a:pt x="901150" y="1357"/>
                    <a:pt x="882862" y="214"/>
                  </a:cubicBezTo>
                  <a:cubicBezTo>
                    <a:pt x="867317" y="-929"/>
                    <a:pt x="689009" y="2729"/>
                    <a:pt x="615628" y="5929"/>
                  </a:cubicBezTo>
                  <a:cubicBezTo>
                    <a:pt x="579052" y="7529"/>
                    <a:pt x="133054" y="13473"/>
                    <a:pt x="22411" y="22160"/>
                  </a:cubicBezTo>
                  <a:cubicBezTo>
                    <a:pt x="4123" y="23531"/>
                    <a:pt x="-220" y="43419"/>
                    <a:pt x="8" y="63536"/>
                  </a:cubicBezTo>
                  <a:cubicBezTo>
                    <a:pt x="237" y="86625"/>
                    <a:pt x="4123" y="109485"/>
                    <a:pt x="8009" y="132116"/>
                  </a:cubicBezTo>
                  <a:cubicBezTo>
                    <a:pt x="6866" y="124572"/>
                    <a:pt x="5495" y="116800"/>
                    <a:pt x="4352" y="109028"/>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7" name="Freeform 558">
              <a:extLst>
                <a:ext uri="{FF2B5EF4-FFF2-40B4-BE49-F238E27FC236}">
                  <a16:creationId xmlns:a16="http://schemas.microsoft.com/office/drawing/2014/main" id="{F4BE1AF7-CB7C-9B8E-4342-7EAD9C163383}"/>
                </a:ext>
              </a:extLst>
            </p:cNvPr>
            <p:cNvSpPr/>
            <p:nvPr/>
          </p:nvSpPr>
          <p:spPr>
            <a:xfrm>
              <a:off x="3486759" y="4276648"/>
              <a:ext cx="685" cy="4800"/>
            </a:xfrm>
            <a:custGeom>
              <a:avLst/>
              <a:gdLst>
                <a:gd name="connsiteX0" fmla="*/ 0 w 685"/>
                <a:gd name="connsiteY0" fmla="*/ 0 h 4800"/>
                <a:gd name="connsiteX1" fmla="*/ 686 w 685"/>
                <a:gd name="connsiteY1" fmla="*/ 4801 h 4800"/>
                <a:gd name="connsiteX2" fmla="*/ 0 w 685"/>
                <a:gd name="connsiteY2" fmla="*/ 0 h 4800"/>
              </a:gdLst>
              <a:ahLst/>
              <a:cxnLst>
                <a:cxn ang="0">
                  <a:pos x="connsiteX0" y="connsiteY0"/>
                </a:cxn>
                <a:cxn ang="0">
                  <a:pos x="connsiteX1" y="connsiteY1"/>
                </a:cxn>
                <a:cxn ang="0">
                  <a:pos x="connsiteX2" y="connsiteY2"/>
                </a:cxn>
              </a:cxnLst>
              <a:rect l="l" t="t" r="r" b="b"/>
              <a:pathLst>
                <a:path w="685" h="4800">
                  <a:moveTo>
                    <a:pt x="0" y="0"/>
                  </a:moveTo>
                  <a:cubicBezTo>
                    <a:pt x="229" y="1600"/>
                    <a:pt x="457" y="3200"/>
                    <a:pt x="686" y="4801"/>
                  </a:cubicBezTo>
                  <a:cubicBezTo>
                    <a:pt x="457" y="3429"/>
                    <a:pt x="229" y="1829"/>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8" name="Freeform 559">
              <a:extLst>
                <a:ext uri="{FF2B5EF4-FFF2-40B4-BE49-F238E27FC236}">
                  <a16:creationId xmlns:a16="http://schemas.microsoft.com/office/drawing/2014/main" id="{882D4222-E9C7-3518-41B4-69DD6B6D198D}"/>
                </a:ext>
              </a:extLst>
            </p:cNvPr>
            <p:cNvSpPr/>
            <p:nvPr/>
          </p:nvSpPr>
          <p:spPr>
            <a:xfrm>
              <a:off x="3499789" y="4169892"/>
              <a:ext cx="228" cy="4114"/>
            </a:xfrm>
            <a:custGeom>
              <a:avLst/>
              <a:gdLst>
                <a:gd name="connsiteX0" fmla="*/ 229 w 228"/>
                <a:gd name="connsiteY0" fmla="*/ 0 h 4114"/>
                <a:gd name="connsiteX1" fmla="*/ 0 w 228"/>
                <a:gd name="connsiteY1" fmla="*/ 4115 h 4114"/>
                <a:gd name="connsiteX2" fmla="*/ 229 w 228"/>
                <a:gd name="connsiteY2" fmla="*/ 0 h 4114"/>
              </a:gdLst>
              <a:ahLst/>
              <a:cxnLst>
                <a:cxn ang="0">
                  <a:pos x="connsiteX0" y="connsiteY0"/>
                </a:cxn>
                <a:cxn ang="0">
                  <a:pos x="connsiteX1" y="connsiteY1"/>
                </a:cxn>
                <a:cxn ang="0">
                  <a:pos x="connsiteX2" y="connsiteY2"/>
                </a:cxn>
              </a:cxnLst>
              <a:rect l="l" t="t" r="r" b="b"/>
              <a:pathLst>
                <a:path w="228" h="4114">
                  <a:moveTo>
                    <a:pt x="229" y="0"/>
                  </a:moveTo>
                  <a:cubicBezTo>
                    <a:pt x="229" y="1372"/>
                    <a:pt x="229" y="2743"/>
                    <a:pt x="0" y="4115"/>
                  </a:cubicBezTo>
                  <a:cubicBezTo>
                    <a:pt x="229" y="2743"/>
                    <a:pt x="229" y="1372"/>
                    <a:pt x="229"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9" name="Freeform 560">
              <a:extLst>
                <a:ext uri="{FF2B5EF4-FFF2-40B4-BE49-F238E27FC236}">
                  <a16:creationId xmlns:a16="http://schemas.microsoft.com/office/drawing/2014/main" id="{9F7F5D0D-EB96-AE76-7DCD-C9201082EB6C}"/>
                </a:ext>
              </a:extLst>
            </p:cNvPr>
            <p:cNvSpPr/>
            <p:nvPr/>
          </p:nvSpPr>
          <p:spPr>
            <a:xfrm>
              <a:off x="3495903" y="4151376"/>
              <a:ext cx="3429" cy="10287"/>
            </a:xfrm>
            <a:custGeom>
              <a:avLst/>
              <a:gdLst>
                <a:gd name="connsiteX0" fmla="*/ 0 w 3429"/>
                <a:gd name="connsiteY0" fmla="*/ 0 h 10287"/>
                <a:gd name="connsiteX1" fmla="*/ 3429 w 3429"/>
                <a:gd name="connsiteY1" fmla="*/ 10287 h 10287"/>
                <a:gd name="connsiteX2" fmla="*/ 0 w 3429"/>
                <a:gd name="connsiteY2" fmla="*/ 0 h 10287"/>
              </a:gdLst>
              <a:ahLst/>
              <a:cxnLst>
                <a:cxn ang="0">
                  <a:pos x="connsiteX0" y="connsiteY0"/>
                </a:cxn>
                <a:cxn ang="0">
                  <a:pos x="connsiteX1" y="connsiteY1"/>
                </a:cxn>
                <a:cxn ang="0">
                  <a:pos x="connsiteX2" y="connsiteY2"/>
                </a:cxn>
              </a:cxnLst>
              <a:rect l="l" t="t" r="r" b="b"/>
              <a:pathLst>
                <a:path w="3429" h="10287">
                  <a:moveTo>
                    <a:pt x="0" y="0"/>
                  </a:moveTo>
                  <a:cubicBezTo>
                    <a:pt x="1600" y="2972"/>
                    <a:pt x="2972" y="6401"/>
                    <a:pt x="3429" y="10287"/>
                  </a:cubicBezTo>
                  <a:cubicBezTo>
                    <a:pt x="2743" y="6401"/>
                    <a:pt x="1600" y="2972"/>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0" name="Freeform 561">
              <a:extLst>
                <a:ext uri="{FF2B5EF4-FFF2-40B4-BE49-F238E27FC236}">
                  <a16:creationId xmlns:a16="http://schemas.microsoft.com/office/drawing/2014/main" id="{F251A1B8-9FC7-CAF5-9636-AD4311C17616}"/>
                </a:ext>
              </a:extLst>
            </p:cNvPr>
            <p:cNvSpPr/>
            <p:nvPr/>
          </p:nvSpPr>
          <p:spPr>
            <a:xfrm>
              <a:off x="3499332" y="4161891"/>
              <a:ext cx="457" cy="3886"/>
            </a:xfrm>
            <a:custGeom>
              <a:avLst/>
              <a:gdLst>
                <a:gd name="connsiteX0" fmla="*/ 0 w 457"/>
                <a:gd name="connsiteY0" fmla="*/ 0 h 3886"/>
                <a:gd name="connsiteX1" fmla="*/ 457 w 457"/>
                <a:gd name="connsiteY1" fmla="*/ 3886 h 3886"/>
                <a:gd name="connsiteX2" fmla="*/ 0 w 457"/>
                <a:gd name="connsiteY2" fmla="*/ 0 h 3886"/>
              </a:gdLst>
              <a:ahLst/>
              <a:cxnLst>
                <a:cxn ang="0">
                  <a:pos x="connsiteX0" y="connsiteY0"/>
                </a:cxn>
                <a:cxn ang="0">
                  <a:pos x="connsiteX1" y="connsiteY1"/>
                </a:cxn>
                <a:cxn ang="0">
                  <a:pos x="connsiteX2" y="connsiteY2"/>
                </a:cxn>
              </a:cxnLst>
              <a:rect l="l" t="t" r="r" b="b"/>
              <a:pathLst>
                <a:path w="457" h="3886">
                  <a:moveTo>
                    <a:pt x="0" y="0"/>
                  </a:moveTo>
                  <a:cubicBezTo>
                    <a:pt x="229" y="1143"/>
                    <a:pt x="457" y="2515"/>
                    <a:pt x="457" y="3886"/>
                  </a:cubicBezTo>
                  <a:cubicBezTo>
                    <a:pt x="457" y="2515"/>
                    <a:pt x="229" y="1143"/>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1" name="Freeform 562">
              <a:extLst>
                <a:ext uri="{FF2B5EF4-FFF2-40B4-BE49-F238E27FC236}">
                  <a16:creationId xmlns:a16="http://schemas.microsoft.com/office/drawing/2014/main" id="{935192DA-7EDC-3857-9413-B483C6EA8BFC}"/>
                </a:ext>
              </a:extLst>
            </p:cNvPr>
            <p:cNvSpPr/>
            <p:nvPr/>
          </p:nvSpPr>
          <p:spPr>
            <a:xfrm>
              <a:off x="3500018" y="4165777"/>
              <a:ext cx="228" cy="4114"/>
            </a:xfrm>
            <a:custGeom>
              <a:avLst/>
              <a:gdLst>
                <a:gd name="connsiteX0" fmla="*/ 0 w 228"/>
                <a:gd name="connsiteY0" fmla="*/ 0 h 4114"/>
                <a:gd name="connsiteX1" fmla="*/ 229 w 228"/>
                <a:gd name="connsiteY1" fmla="*/ 4115 h 4114"/>
                <a:gd name="connsiteX2" fmla="*/ 0 w 228"/>
                <a:gd name="connsiteY2" fmla="*/ 0 h 4114"/>
              </a:gdLst>
              <a:ahLst/>
              <a:cxnLst>
                <a:cxn ang="0">
                  <a:pos x="connsiteX0" y="connsiteY0"/>
                </a:cxn>
                <a:cxn ang="0">
                  <a:pos x="connsiteX1" y="connsiteY1"/>
                </a:cxn>
                <a:cxn ang="0">
                  <a:pos x="connsiteX2" y="connsiteY2"/>
                </a:cxn>
              </a:cxnLst>
              <a:rect l="l" t="t" r="r" b="b"/>
              <a:pathLst>
                <a:path w="228" h="4114">
                  <a:moveTo>
                    <a:pt x="0" y="0"/>
                  </a:moveTo>
                  <a:cubicBezTo>
                    <a:pt x="0" y="1372"/>
                    <a:pt x="229" y="2743"/>
                    <a:pt x="229" y="4115"/>
                  </a:cubicBezTo>
                  <a:cubicBezTo>
                    <a:pt x="0" y="2743"/>
                    <a:pt x="0" y="1372"/>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2" name="Freeform 563">
              <a:extLst>
                <a:ext uri="{FF2B5EF4-FFF2-40B4-BE49-F238E27FC236}">
                  <a16:creationId xmlns:a16="http://schemas.microsoft.com/office/drawing/2014/main" id="{3F1AB9B3-8B63-AFE8-C973-55009FD9752A}"/>
                </a:ext>
              </a:extLst>
            </p:cNvPr>
            <p:cNvSpPr/>
            <p:nvPr/>
          </p:nvSpPr>
          <p:spPr>
            <a:xfrm>
              <a:off x="3329711" y="4016044"/>
              <a:ext cx="11887" cy="64008"/>
            </a:xfrm>
            <a:custGeom>
              <a:avLst/>
              <a:gdLst>
                <a:gd name="connsiteX0" fmla="*/ 11887 w 11887"/>
                <a:gd name="connsiteY0" fmla="*/ 0 h 64008"/>
                <a:gd name="connsiteX1" fmla="*/ 0 w 11887"/>
                <a:gd name="connsiteY1" fmla="*/ 64008 h 64008"/>
                <a:gd name="connsiteX2" fmla="*/ 11887 w 11887"/>
                <a:gd name="connsiteY2" fmla="*/ 0 h 64008"/>
              </a:gdLst>
              <a:ahLst/>
              <a:cxnLst>
                <a:cxn ang="0">
                  <a:pos x="connsiteX0" y="connsiteY0"/>
                </a:cxn>
                <a:cxn ang="0">
                  <a:pos x="connsiteX1" y="connsiteY1"/>
                </a:cxn>
                <a:cxn ang="0">
                  <a:pos x="connsiteX2" y="connsiteY2"/>
                </a:cxn>
              </a:cxnLst>
              <a:rect l="l" t="t" r="r" b="b"/>
              <a:pathLst>
                <a:path w="11887" h="64008">
                  <a:moveTo>
                    <a:pt x="11887" y="0"/>
                  </a:moveTo>
                  <a:cubicBezTo>
                    <a:pt x="8230" y="21260"/>
                    <a:pt x="4115" y="42748"/>
                    <a:pt x="0" y="64008"/>
                  </a:cubicBezTo>
                  <a:cubicBezTo>
                    <a:pt x="4115" y="42748"/>
                    <a:pt x="8230" y="21488"/>
                    <a:pt x="11887"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3" name="Freeform 564">
              <a:extLst>
                <a:ext uri="{FF2B5EF4-FFF2-40B4-BE49-F238E27FC236}">
                  <a16:creationId xmlns:a16="http://schemas.microsoft.com/office/drawing/2014/main" id="{194F89EC-555D-8A57-68AB-D07E3AB5F88E}"/>
                </a:ext>
              </a:extLst>
            </p:cNvPr>
            <p:cNvSpPr/>
            <p:nvPr/>
          </p:nvSpPr>
          <p:spPr>
            <a:xfrm>
              <a:off x="2741544" y="3964016"/>
              <a:ext cx="604029" cy="108492"/>
            </a:xfrm>
            <a:custGeom>
              <a:avLst/>
              <a:gdLst>
                <a:gd name="connsiteX0" fmla="*/ 9352 w 604029"/>
                <a:gd name="connsiteY0" fmla="*/ 108492 h 108492"/>
                <a:gd name="connsiteX1" fmla="*/ 6380 w 604029"/>
                <a:gd name="connsiteY1" fmla="*/ 90890 h 108492"/>
                <a:gd name="connsiteX2" fmla="*/ 29697 w 604029"/>
                <a:gd name="connsiteY2" fmla="*/ 94090 h 108492"/>
                <a:gd name="connsiteX3" fmla="*/ 327792 w 604029"/>
                <a:gd name="connsiteY3" fmla="*/ 94090 h 108492"/>
                <a:gd name="connsiteX4" fmla="*/ 419918 w 604029"/>
                <a:gd name="connsiteY4" fmla="*/ 92490 h 108492"/>
                <a:gd name="connsiteX5" fmla="*/ 600054 w 604029"/>
                <a:gd name="connsiteY5" fmla="*/ 52028 h 108492"/>
                <a:gd name="connsiteX6" fmla="*/ 603255 w 604029"/>
                <a:gd name="connsiteY6" fmla="*/ 32826 h 108492"/>
                <a:gd name="connsiteX7" fmla="*/ 578109 w 604029"/>
                <a:gd name="connsiteY7" fmla="*/ 3793 h 108492"/>
                <a:gd name="connsiteX8" fmla="*/ 498785 w 604029"/>
                <a:gd name="connsiteY8" fmla="*/ 364 h 108492"/>
                <a:gd name="connsiteX9" fmla="*/ 466095 w 604029"/>
                <a:gd name="connsiteY9" fmla="*/ 6994 h 108492"/>
                <a:gd name="connsiteX10" fmla="*/ 384942 w 604029"/>
                <a:gd name="connsiteY10" fmla="*/ 11109 h 108492"/>
                <a:gd name="connsiteX11" fmla="*/ 359796 w 604029"/>
                <a:gd name="connsiteY11" fmla="*/ 3793 h 108492"/>
                <a:gd name="connsiteX12" fmla="*/ 265384 w 604029"/>
                <a:gd name="connsiteY12" fmla="*/ 3108 h 108492"/>
                <a:gd name="connsiteX13" fmla="*/ 248925 w 604029"/>
                <a:gd name="connsiteY13" fmla="*/ 6308 h 108492"/>
                <a:gd name="connsiteX14" fmla="*/ 153827 w 604029"/>
                <a:gd name="connsiteY14" fmla="*/ 19567 h 108492"/>
                <a:gd name="connsiteX15" fmla="*/ 85704 w 604029"/>
                <a:gd name="connsiteY15" fmla="*/ 17509 h 108492"/>
                <a:gd name="connsiteX16" fmla="*/ 20096 w 604029"/>
                <a:gd name="connsiteY16" fmla="*/ 20710 h 108492"/>
                <a:gd name="connsiteX17" fmla="*/ 437 w 604029"/>
                <a:gd name="connsiteY17" fmla="*/ 41970 h 108492"/>
                <a:gd name="connsiteX18" fmla="*/ 9352 w 604029"/>
                <a:gd name="connsiteY18" fmla="*/ 108492 h 1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4029" h="108492">
                  <a:moveTo>
                    <a:pt x="9352" y="108492"/>
                  </a:moveTo>
                  <a:cubicBezTo>
                    <a:pt x="8438" y="102549"/>
                    <a:pt x="7295" y="96834"/>
                    <a:pt x="6380" y="90890"/>
                  </a:cubicBezTo>
                  <a:cubicBezTo>
                    <a:pt x="13695" y="92947"/>
                    <a:pt x="21468" y="94090"/>
                    <a:pt x="29697" y="94090"/>
                  </a:cubicBezTo>
                  <a:lnTo>
                    <a:pt x="327792" y="94090"/>
                  </a:lnTo>
                  <a:cubicBezTo>
                    <a:pt x="358424" y="94090"/>
                    <a:pt x="389285" y="95005"/>
                    <a:pt x="419918" y="92490"/>
                  </a:cubicBezTo>
                  <a:cubicBezTo>
                    <a:pt x="482325" y="87004"/>
                    <a:pt x="541990" y="72145"/>
                    <a:pt x="600054" y="52028"/>
                  </a:cubicBezTo>
                  <a:cubicBezTo>
                    <a:pt x="601197" y="45627"/>
                    <a:pt x="602112" y="39226"/>
                    <a:pt x="603255" y="32826"/>
                  </a:cubicBezTo>
                  <a:cubicBezTo>
                    <a:pt x="606455" y="11109"/>
                    <a:pt x="600054" y="4936"/>
                    <a:pt x="578109" y="3793"/>
                  </a:cubicBezTo>
                  <a:cubicBezTo>
                    <a:pt x="551591" y="2650"/>
                    <a:pt x="525074" y="2879"/>
                    <a:pt x="498785" y="364"/>
                  </a:cubicBezTo>
                  <a:cubicBezTo>
                    <a:pt x="486440" y="-779"/>
                    <a:pt x="477296" y="593"/>
                    <a:pt x="466095" y="6994"/>
                  </a:cubicBezTo>
                  <a:cubicBezTo>
                    <a:pt x="440492" y="21624"/>
                    <a:pt x="412831" y="27111"/>
                    <a:pt x="384942" y="11109"/>
                  </a:cubicBezTo>
                  <a:cubicBezTo>
                    <a:pt x="377169" y="6765"/>
                    <a:pt x="369168" y="3793"/>
                    <a:pt x="359796" y="3793"/>
                  </a:cubicBezTo>
                  <a:cubicBezTo>
                    <a:pt x="328249" y="3793"/>
                    <a:pt x="296931" y="3336"/>
                    <a:pt x="265384" y="3108"/>
                  </a:cubicBezTo>
                  <a:cubicBezTo>
                    <a:pt x="259669" y="3108"/>
                    <a:pt x="252811" y="822"/>
                    <a:pt x="248925" y="6308"/>
                  </a:cubicBezTo>
                  <a:cubicBezTo>
                    <a:pt x="233151" y="27796"/>
                    <a:pt x="174630" y="23910"/>
                    <a:pt x="153827" y="19567"/>
                  </a:cubicBezTo>
                  <a:cubicBezTo>
                    <a:pt x="141711" y="17052"/>
                    <a:pt x="119994" y="14309"/>
                    <a:pt x="85704" y="17509"/>
                  </a:cubicBezTo>
                  <a:cubicBezTo>
                    <a:pt x="63302" y="18652"/>
                    <a:pt x="41585" y="19338"/>
                    <a:pt x="20096" y="20710"/>
                  </a:cubicBezTo>
                  <a:cubicBezTo>
                    <a:pt x="2037" y="21853"/>
                    <a:pt x="-1392" y="24367"/>
                    <a:pt x="437" y="41970"/>
                  </a:cubicBezTo>
                  <a:cubicBezTo>
                    <a:pt x="2494" y="64372"/>
                    <a:pt x="5466" y="86547"/>
                    <a:pt x="9352" y="108492"/>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4" name="Freeform 565">
              <a:extLst>
                <a:ext uri="{FF2B5EF4-FFF2-40B4-BE49-F238E27FC236}">
                  <a16:creationId xmlns:a16="http://schemas.microsoft.com/office/drawing/2014/main" id="{86492BC2-9687-D851-6704-FF95F77991A3}"/>
                </a:ext>
              </a:extLst>
            </p:cNvPr>
            <p:cNvSpPr/>
            <p:nvPr/>
          </p:nvSpPr>
          <p:spPr>
            <a:xfrm>
              <a:off x="2396337" y="4319854"/>
              <a:ext cx="1320094" cy="176414"/>
            </a:xfrm>
            <a:custGeom>
              <a:avLst/>
              <a:gdLst>
                <a:gd name="connsiteX0" fmla="*/ 1313307 w 1320094"/>
                <a:gd name="connsiteY0" fmla="*/ 17145 h 176414"/>
                <a:gd name="connsiteX1" fmla="*/ 1310564 w 1320094"/>
                <a:gd name="connsiteY1" fmla="*/ 12573 h 176414"/>
                <a:gd name="connsiteX2" fmla="*/ 1307135 w 1320094"/>
                <a:gd name="connsiteY2" fmla="*/ 8915 h 176414"/>
                <a:gd name="connsiteX3" fmla="*/ 1300505 w 1320094"/>
                <a:gd name="connsiteY3" fmla="*/ 4801 h 176414"/>
                <a:gd name="connsiteX4" fmla="*/ 1295019 w 1320094"/>
                <a:gd name="connsiteY4" fmla="*/ 2972 h 176414"/>
                <a:gd name="connsiteX5" fmla="*/ 1284961 w 1320094"/>
                <a:gd name="connsiteY5" fmla="*/ 1143 h 176414"/>
                <a:gd name="connsiteX6" fmla="*/ 1272388 w 1320094"/>
                <a:gd name="connsiteY6" fmla="*/ 0 h 176414"/>
                <a:gd name="connsiteX7" fmla="*/ 1272388 w 1320094"/>
                <a:gd name="connsiteY7" fmla="*/ 0 h 176414"/>
                <a:gd name="connsiteX8" fmla="*/ 1161288 w 1320094"/>
                <a:gd name="connsiteY8" fmla="*/ 34747 h 176414"/>
                <a:gd name="connsiteX9" fmla="*/ 551612 w 1320094"/>
                <a:gd name="connsiteY9" fmla="*/ 90754 h 176414"/>
                <a:gd name="connsiteX10" fmla="*/ 0 w 1320094"/>
                <a:gd name="connsiteY10" fmla="*/ 83896 h 176414"/>
                <a:gd name="connsiteX11" fmla="*/ 3658 w 1320094"/>
                <a:gd name="connsiteY11" fmla="*/ 104927 h 176414"/>
                <a:gd name="connsiteX12" fmla="*/ 4343 w 1320094"/>
                <a:gd name="connsiteY12" fmla="*/ 109499 h 176414"/>
                <a:gd name="connsiteX13" fmla="*/ 5029 w 1320094"/>
                <a:gd name="connsiteY13" fmla="*/ 113614 h 176414"/>
                <a:gd name="connsiteX14" fmla="*/ 5715 w 1320094"/>
                <a:gd name="connsiteY14" fmla="*/ 118643 h 176414"/>
                <a:gd name="connsiteX15" fmla="*/ 6172 w 1320094"/>
                <a:gd name="connsiteY15" fmla="*/ 122758 h 176414"/>
                <a:gd name="connsiteX16" fmla="*/ 6858 w 1320094"/>
                <a:gd name="connsiteY16" fmla="*/ 128245 h 176414"/>
                <a:gd name="connsiteX17" fmla="*/ 7315 w 1320094"/>
                <a:gd name="connsiteY17" fmla="*/ 131902 h 176414"/>
                <a:gd name="connsiteX18" fmla="*/ 7772 w 1320094"/>
                <a:gd name="connsiteY18" fmla="*/ 138074 h 176414"/>
                <a:gd name="connsiteX19" fmla="*/ 8001 w 1320094"/>
                <a:gd name="connsiteY19" fmla="*/ 141275 h 176414"/>
                <a:gd name="connsiteX20" fmla="*/ 8458 w 1320094"/>
                <a:gd name="connsiteY20" fmla="*/ 150647 h 176414"/>
                <a:gd name="connsiteX21" fmla="*/ 8458 w 1320094"/>
                <a:gd name="connsiteY21" fmla="*/ 150647 h 176414"/>
                <a:gd name="connsiteX22" fmla="*/ 9144 w 1320094"/>
                <a:gd name="connsiteY22" fmla="*/ 157963 h 176414"/>
                <a:gd name="connsiteX23" fmla="*/ 9830 w 1320094"/>
                <a:gd name="connsiteY23" fmla="*/ 161163 h 176414"/>
                <a:gd name="connsiteX24" fmla="*/ 15545 w 1320094"/>
                <a:gd name="connsiteY24" fmla="*/ 170307 h 176414"/>
                <a:gd name="connsiteX25" fmla="*/ 42748 w 1320094"/>
                <a:gd name="connsiteY25" fmla="*/ 176251 h 176414"/>
                <a:gd name="connsiteX26" fmla="*/ 60579 w 1320094"/>
                <a:gd name="connsiteY26" fmla="*/ 175565 h 176414"/>
                <a:gd name="connsiteX27" fmla="*/ 64922 w 1320094"/>
                <a:gd name="connsiteY27" fmla="*/ 175336 h 176414"/>
                <a:gd name="connsiteX28" fmla="*/ 69723 w 1320094"/>
                <a:gd name="connsiteY28" fmla="*/ 175108 h 176414"/>
                <a:gd name="connsiteX29" fmla="*/ 86639 w 1320094"/>
                <a:gd name="connsiteY29" fmla="*/ 174422 h 176414"/>
                <a:gd name="connsiteX30" fmla="*/ 93040 w 1320094"/>
                <a:gd name="connsiteY30" fmla="*/ 174193 h 176414"/>
                <a:gd name="connsiteX31" fmla="*/ 103327 w 1320094"/>
                <a:gd name="connsiteY31" fmla="*/ 173736 h 176414"/>
                <a:gd name="connsiteX32" fmla="*/ 114300 w 1320094"/>
                <a:gd name="connsiteY32" fmla="*/ 173279 h 176414"/>
                <a:gd name="connsiteX33" fmla="*/ 125959 w 1320094"/>
                <a:gd name="connsiteY33" fmla="*/ 172822 h 176414"/>
                <a:gd name="connsiteX34" fmla="*/ 134188 w 1320094"/>
                <a:gd name="connsiteY34" fmla="*/ 172593 h 176414"/>
                <a:gd name="connsiteX35" fmla="*/ 142646 w 1320094"/>
                <a:gd name="connsiteY35" fmla="*/ 172364 h 176414"/>
                <a:gd name="connsiteX36" fmla="*/ 151333 w 1320094"/>
                <a:gd name="connsiteY36" fmla="*/ 172136 h 176414"/>
                <a:gd name="connsiteX37" fmla="*/ 160249 w 1320094"/>
                <a:gd name="connsiteY37" fmla="*/ 171907 h 176414"/>
                <a:gd name="connsiteX38" fmla="*/ 169393 w 1320094"/>
                <a:gd name="connsiteY38" fmla="*/ 171679 h 176414"/>
                <a:gd name="connsiteX39" fmla="*/ 178765 w 1320094"/>
                <a:gd name="connsiteY39" fmla="*/ 171450 h 176414"/>
                <a:gd name="connsiteX40" fmla="*/ 307924 w 1320094"/>
                <a:gd name="connsiteY40" fmla="*/ 167564 h 176414"/>
                <a:gd name="connsiteX41" fmla="*/ 318668 w 1320094"/>
                <a:gd name="connsiteY41" fmla="*/ 167335 h 176414"/>
                <a:gd name="connsiteX42" fmla="*/ 324155 w 1320094"/>
                <a:gd name="connsiteY42" fmla="*/ 167107 h 176414"/>
                <a:gd name="connsiteX43" fmla="*/ 334899 w 1320094"/>
                <a:gd name="connsiteY43" fmla="*/ 166878 h 176414"/>
                <a:gd name="connsiteX44" fmla="*/ 366903 w 1320094"/>
                <a:gd name="connsiteY44" fmla="*/ 165964 h 176414"/>
                <a:gd name="connsiteX45" fmla="*/ 377419 w 1320094"/>
                <a:gd name="connsiteY45" fmla="*/ 165735 h 176414"/>
                <a:gd name="connsiteX46" fmla="*/ 398221 w 1320094"/>
                <a:gd name="connsiteY46" fmla="*/ 165278 h 176414"/>
                <a:gd name="connsiteX47" fmla="*/ 408508 w 1320094"/>
                <a:gd name="connsiteY47" fmla="*/ 165049 h 176414"/>
                <a:gd name="connsiteX48" fmla="*/ 438226 w 1320094"/>
                <a:gd name="connsiteY48" fmla="*/ 164592 h 176414"/>
                <a:gd name="connsiteX49" fmla="*/ 447827 w 1320094"/>
                <a:gd name="connsiteY49" fmla="*/ 164363 h 176414"/>
                <a:gd name="connsiteX50" fmla="*/ 457200 w 1320094"/>
                <a:gd name="connsiteY50" fmla="*/ 164135 h 176414"/>
                <a:gd name="connsiteX51" fmla="*/ 466344 w 1320094"/>
                <a:gd name="connsiteY51" fmla="*/ 163906 h 176414"/>
                <a:gd name="connsiteX52" fmla="*/ 470916 w 1320094"/>
                <a:gd name="connsiteY52" fmla="*/ 163906 h 176414"/>
                <a:gd name="connsiteX53" fmla="*/ 479603 w 1320094"/>
                <a:gd name="connsiteY53" fmla="*/ 163906 h 176414"/>
                <a:gd name="connsiteX54" fmla="*/ 515722 w 1320094"/>
                <a:gd name="connsiteY54" fmla="*/ 163678 h 176414"/>
                <a:gd name="connsiteX55" fmla="*/ 522808 w 1320094"/>
                <a:gd name="connsiteY55" fmla="*/ 163678 h 176414"/>
                <a:gd name="connsiteX56" fmla="*/ 542239 w 1320094"/>
                <a:gd name="connsiteY56" fmla="*/ 163906 h 176414"/>
                <a:gd name="connsiteX57" fmla="*/ 547954 w 1320094"/>
                <a:gd name="connsiteY57" fmla="*/ 163906 h 176414"/>
                <a:gd name="connsiteX58" fmla="*/ 553212 w 1320094"/>
                <a:gd name="connsiteY58" fmla="*/ 164135 h 176414"/>
                <a:gd name="connsiteX59" fmla="*/ 689458 w 1320094"/>
                <a:gd name="connsiteY59" fmla="*/ 165506 h 176414"/>
                <a:gd name="connsiteX60" fmla="*/ 771296 w 1320094"/>
                <a:gd name="connsiteY60" fmla="*/ 162992 h 176414"/>
                <a:gd name="connsiteX61" fmla="*/ 819760 w 1320094"/>
                <a:gd name="connsiteY61" fmla="*/ 160934 h 176414"/>
                <a:gd name="connsiteX62" fmla="*/ 843991 w 1320094"/>
                <a:gd name="connsiteY62" fmla="*/ 160249 h 176414"/>
                <a:gd name="connsiteX63" fmla="*/ 1111225 w 1320094"/>
                <a:gd name="connsiteY63" fmla="*/ 158191 h 176414"/>
                <a:gd name="connsiteX64" fmla="*/ 1159916 w 1320094"/>
                <a:gd name="connsiteY64" fmla="*/ 157734 h 176414"/>
                <a:gd name="connsiteX65" fmla="*/ 1292504 w 1320094"/>
                <a:gd name="connsiteY65" fmla="*/ 148819 h 176414"/>
                <a:gd name="connsiteX66" fmla="*/ 1315822 w 1320094"/>
                <a:gd name="connsiteY66" fmla="*/ 123444 h 176414"/>
                <a:gd name="connsiteX67" fmla="*/ 1319251 w 1320094"/>
                <a:gd name="connsiteY67" fmla="*/ 76352 h 176414"/>
                <a:gd name="connsiteX68" fmla="*/ 1316965 w 1320094"/>
                <a:gd name="connsiteY68" fmla="*/ 29489 h 176414"/>
                <a:gd name="connsiteX69" fmla="*/ 1313307 w 1320094"/>
                <a:gd name="connsiteY69" fmla="*/ 17145 h 17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20094" h="176414">
                  <a:moveTo>
                    <a:pt x="1313307" y="17145"/>
                  </a:moveTo>
                  <a:cubicBezTo>
                    <a:pt x="1312393" y="15545"/>
                    <a:pt x="1311478" y="13945"/>
                    <a:pt x="1310564" y="12573"/>
                  </a:cubicBezTo>
                  <a:cubicBezTo>
                    <a:pt x="1309421" y="11201"/>
                    <a:pt x="1308278" y="10058"/>
                    <a:pt x="1307135" y="8915"/>
                  </a:cubicBezTo>
                  <a:cubicBezTo>
                    <a:pt x="1305306" y="7315"/>
                    <a:pt x="1303020" y="5944"/>
                    <a:pt x="1300505" y="4801"/>
                  </a:cubicBezTo>
                  <a:cubicBezTo>
                    <a:pt x="1298905" y="4115"/>
                    <a:pt x="1297076" y="3429"/>
                    <a:pt x="1295019" y="2972"/>
                  </a:cubicBezTo>
                  <a:cubicBezTo>
                    <a:pt x="1292047" y="2286"/>
                    <a:pt x="1288847" y="1600"/>
                    <a:pt x="1284961" y="1143"/>
                  </a:cubicBezTo>
                  <a:cubicBezTo>
                    <a:pt x="1280846" y="686"/>
                    <a:pt x="1276502" y="229"/>
                    <a:pt x="1272388" y="0"/>
                  </a:cubicBezTo>
                  <a:cubicBezTo>
                    <a:pt x="1272388" y="0"/>
                    <a:pt x="1272388" y="0"/>
                    <a:pt x="1272388" y="0"/>
                  </a:cubicBezTo>
                  <a:cubicBezTo>
                    <a:pt x="1235812" y="13487"/>
                    <a:pt x="1198778" y="25146"/>
                    <a:pt x="1161288" y="34747"/>
                  </a:cubicBezTo>
                  <a:cubicBezTo>
                    <a:pt x="962177" y="86868"/>
                    <a:pt x="755980" y="89840"/>
                    <a:pt x="551612" y="90754"/>
                  </a:cubicBezTo>
                  <a:cubicBezTo>
                    <a:pt x="367817" y="91440"/>
                    <a:pt x="183566" y="95326"/>
                    <a:pt x="0" y="83896"/>
                  </a:cubicBezTo>
                  <a:cubicBezTo>
                    <a:pt x="1372" y="90983"/>
                    <a:pt x="2515" y="97841"/>
                    <a:pt x="3658" y="104927"/>
                  </a:cubicBezTo>
                  <a:cubicBezTo>
                    <a:pt x="3886" y="106528"/>
                    <a:pt x="4115" y="107899"/>
                    <a:pt x="4343" y="109499"/>
                  </a:cubicBezTo>
                  <a:cubicBezTo>
                    <a:pt x="4572" y="110871"/>
                    <a:pt x="4801" y="112243"/>
                    <a:pt x="5029" y="113614"/>
                  </a:cubicBezTo>
                  <a:cubicBezTo>
                    <a:pt x="5258" y="115214"/>
                    <a:pt x="5486" y="117043"/>
                    <a:pt x="5715" y="118643"/>
                  </a:cubicBezTo>
                  <a:cubicBezTo>
                    <a:pt x="5944" y="120015"/>
                    <a:pt x="5944" y="121387"/>
                    <a:pt x="6172" y="122758"/>
                  </a:cubicBezTo>
                  <a:cubicBezTo>
                    <a:pt x="6401" y="124587"/>
                    <a:pt x="6629" y="126416"/>
                    <a:pt x="6858" y="128245"/>
                  </a:cubicBezTo>
                  <a:cubicBezTo>
                    <a:pt x="7087" y="129388"/>
                    <a:pt x="7087" y="130759"/>
                    <a:pt x="7315" y="131902"/>
                  </a:cubicBezTo>
                  <a:cubicBezTo>
                    <a:pt x="7544" y="133960"/>
                    <a:pt x="7544" y="136017"/>
                    <a:pt x="7772" y="138074"/>
                  </a:cubicBezTo>
                  <a:cubicBezTo>
                    <a:pt x="7772" y="139217"/>
                    <a:pt x="8001" y="140132"/>
                    <a:pt x="8001" y="141275"/>
                  </a:cubicBezTo>
                  <a:cubicBezTo>
                    <a:pt x="8230" y="144475"/>
                    <a:pt x="8230" y="147447"/>
                    <a:pt x="8458" y="150647"/>
                  </a:cubicBezTo>
                  <a:cubicBezTo>
                    <a:pt x="8458" y="150647"/>
                    <a:pt x="8458" y="150647"/>
                    <a:pt x="8458" y="150647"/>
                  </a:cubicBezTo>
                  <a:cubicBezTo>
                    <a:pt x="8458" y="153391"/>
                    <a:pt x="8687" y="155677"/>
                    <a:pt x="9144" y="157963"/>
                  </a:cubicBezTo>
                  <a:cubicBezTo>
                    <a:pt x="9373" y="159106"/>
                    <a:pt x="9601" y="160020"/>
                    <a:pt x="9830" y="161163"/>
                  </a:cubicBezTo>
                  <a:cubicBezTo>
                    <a:pt x="10973" y="165049"/>
                    <a:pt x="12802" y="168021"/>
                    <a:pt x="15545" y="170307"/>
                  </a:cubicBezTo>
                  <a:cubicBezTo>
                    <a:pt x="21260" y="175565"/>
                    <a:pt x="30404" y="176936"/>
                    <a:pt x="42748" y="176251"/>
                  </a:cubicBezTo>
                  <a:cubicBezTo>
                    <a:pt x="43891" y="176251"/>
                    <a:pt x="50063" y="176022"/>
                    <a:pt x="60579" y="175565"/>
                  </a:cubicBezTo>
                  <a:cubicBezTo>
                    <a:pt x="61951" y="175565"/>
                    <a:pt x="63551" y="175565"/>
                    <a:pt x="64922" y="175336"/>
                  </a:cubicBezTo>
                  <a:cubicBezTo>
                    <a:pt x="66523" y="175336"/>
                    <a:pt x="68123" y="175108"/>
                    <a:pt x="69723" y="175108"/>
                  </a:cubicBezTo>
                  <a:cubicBezTo>
                    <a:pt x="74752" y="174879"/>
                    <a:pt x="80467" y="174650"/>
                    <a:pt x="86639" y="174422"/>
                  </a:cubicBezTo>
                  <a:cubicBezTo>
                    <a:pt x="88697" y="174422"/>
                    <a:pt x="90754" y="174193"/>
                    <a:pt x="93040" y="174193"/>
                  </a:cubicBezTo>
                  <a:cubicBezTo>
                    <a:pt x="96241" y="173965"/>
                    <a:pt x="99670" y="173965"/>
                    <a:pt x="103327" y="173736"/>
                  </a:cubicBezTo>
                  <a:cubicBezTo>
                    <a:pt x="106985" y="173507"/>
                    <a:pt x="110642" y="173507"/>
                    <a:pt x="114300" y="173279"/>
                  </a:cubicBezTo>
                  <a:cubicBezTo>
                    <a:pt x="118186" y="173050"/>
                    <a:pt x="122072" y="173050"/>
                    <a:pt x="125959" y="172822"/>
                  </a:cubicBezTo>
                  <a:cubicBezTo>
                    <a:pt x="128702" y="172822"/>
                    <a:pt x="131445" y="172593"/>
                    <a:pt x="134188" y="172593"/>
                  </a:cubicBezTo>
                  <a:cubicBezTo>
                    <a:pt x="136931" y="172593"/>
                    <a:pt x="139903" y="172364"/>
                    <a:pt x="142646" y="172364"/>
                  </a:cubicBezTo>
                  <a:cubicBezTo>
                    <a:pt x="145618" y="172364"/>
                    <a:pt x="148361" y="172136"/>
                    <a:pt x="151333" y="172136"/>
                  </a:cubicBezTo>
                  <a:cubicBezTo>
                    <a:pt x="154305" y="172136"/>
                    <a:pt x="157277" y="171907"/>
                    <a:pt x="160249" y="171907"/>
                  </a:cubicBezTo>
                  <a:cubicBezTo>
                    <a:pt x="163220" y="171907"/>
                    <a:pt x="166421" y="171679"/>
                    <a:pt x="169393" y="171679"/>
                  </a:cubicBezTo>
                  <a:cubicBezTo>
                    <a:pt x="172593" y="171679"/>
                    <a:pt x="175565" y="171450"/>
                    <a:pt x="178765" y="171450"/>
                  </a:cubicBezTo>
                  <a:cubicBezTo>
                    <a:pt x="218313" y="170078"/>
                    <a:pt x="263119" y="168707"/>
                    <a:pt x="307924" y="167564"/>
                  </a:cubicBezTo>
                  <a:cubicBezTo>
                    <a:pt x="311582" y="167564"/>
                    <a:pt x="315011" y="167335"/>
                    <a:pt x="318668" y="167335"/>
                  </a:cubicBezTo>
                  <a:cubicBezTo>
                    <a:pt x="320497" y="167335"/>
                    <a:pt x="322326" y="167335"/>
                    <a:pt x="324155" y="167107"/>
                  </a:cubicBezTo>
                  <a:cubicBezTo>
                    <a:pt x="327812" y="167107"/>
                    <a:pt x="331241" y="166878"/>
                    <a:pt x="334899" y="166878"/>
                  </a:cubicBezTo>
                  <a:cubicBezTo>
                    <a:pt x="345643" y="166649"/>
                    <a:pt x="356387" y="166421"/>
                    <a:pt x="366903" y="165964"/>
                  </a:cubicBezTo>
                  <a:cubicBezTo>
                    <a:pt x="370332" y="165964"/>
                    <a:pt x="373990" y="165735"/>
                    <a:pt x="377419" y="165735"/>
                  </a:cubicBezTo>
                  <a:cubicBezTo>
                    <a:pt x="384505" y="165506"/>
                    <a:pt x="391363" y="165506"/>
                    <a:pt x="398221" y="165278"/>
                  </a:cubicBezTo>
                  <a:cubicBezTo>
                    <a:pt x="401650" y="165278"/>
                    <a:pt x="405079" y="165049"/>
                    <a:pt x="408508" y="165049"/>
                  </a:cubicBezTo>
                  <a:cubicBezTo>
                    <a:pt x="418567" y="164821"/>
                    <a:pt x="428625" y="164592"/>
                    <a:pt x="438226" y="164592"/>
                  </a:cubicBezTo>
                  <a:cubicBezTo>
                    <a:pt x="441427" y="164592"/>
                    <a:pt x="444627" y="164592"/>
                    <a:pt x="447827" y="164363"/>
                  </a:cubicBezTo>
                  <a:cubicBezTo>
                    <a:pt x="451028" y="164363"/>
                    <a:pt x="454000" y="164363"/>
                    <a:pt x="457200" y="164135"/>
                  </a:cubicBezTo>
                  <a:cubicBezTo>
                    <a:pt x="460172" y="164135"/>
                    <a:pt x="463372" y="164135"/>
                    <a:pt x="466344" y="163906"/>
                  </a:cubicBezTo>
                  <a:cubicBezTo>
                    <a:pt x="467944" y="163906"/>
                    <a:pt x="469316" y="163906"/>
                    <a:pt x="470916" y="163906"/>
                  </a:cubicBezTo>
                  <a:cubicBezTo>
                    <a:pt x="473888" y="163906"/>
                    <a:pt x="476860" y="163906"/>
                    <a:pt x="479603" y="163906"/>
                  </a:cubicBezTo>
                  <a:cubicBezTo>
                    <a:pt x="492633" y="163678"/>
                    <a:pt x="504749" y="163678"/>
                    <a:pt x="515722" y="163678"/>
                  </a:cubicBezTo>
                  <a:cubicBezTo>
                    <a:pt x="518236" y="163678"/>
                    <a:pt x="520522" y="163678"/>
                    <a:pt x="522808" y="163678"/>
                  </a:cubicBezTo>
                  <a:cubicBezTo>
                    <a:pt x="529895" y="163678"/>
                    <a:pt x="536296" y="163678"/>
                    <a:pt x="542239" y="163906"/>
                  </a:cubicBezTo>
                  <a:cubicBezTo>
                    <a:pt x="544297" y="163906"/>
                    <a:pt x="546125" y="163906"/>
                    <a:pt x="547954" y="163906"/>
                  </a:cubicBezTo>
                  <a:cubicBezTo>
                    <a:pt x="549783" y="163906"/>
                    <a:pt x="551612" y="163906"/>
                    <a:pt x="553212" y="164135"/>
                  </a:cubicBezTo>
                  <a:cubicBezTo>
                    <a:pt x="598475" y="165278"/>
                    <a:pt x="643966" y="165964"/>
                    <a:pt x="689458" y="165506"/>
                  </a:cubicBezTo>
                  <a:cubicBezTo>
                    <a:pt x="716661" y="165278"/>
                    <a:pt x="744093" y="164363"/>
                    <a:pt x="771296" y="162992"/>
                  </a:cubicBezTo>
                  <a:cubicBezTo>
                    <a:pt x="787527" y="162077"/>
                    <a:pt x="803758" y="161620"/>
                    <a:pt x="819760" y="160934"/>
                  </a:cubicBezTo>
                  <a:cubicBezTo>
                    <a:pt x="827761" y="160706"/>
                    <a:pt x="835990" y="160477"/>
                    <a:pt x="843991" y="160249"/>
                  </a:cubicBezTo>
                  <a:cubicBezTo>
                    <a:pt x="932917" y="157963"/>
                    <a:pt x="1022071" y="158877"/>
                    <a:pt x="1111225" y="158191"/>
                  </a:cubicBezTo>
                  <a:cubicBezTo>
                    <a:pt x="1127455" y="157963"/>
                    <a:pt x="1143686" y="157963"/>
                    <a:pt x="1159916" y="157734"/>
                  </a:cubicBezTo>
                  <a:cubicBezTo>
                    <a:pt x="1204036" y="157048"/>
                    <a:pt x="1248385" y="149733"/>
                    <a:pt x="1292504" y="148819"/>
                  </a:cubicBezTo>
                  <a:cubicBezTo>
                    <a:pt x="1314221" y="148361"/>
                    <a:pt x="1314221" y="145847"/>
                    <a:pt x="1315822" y="123444"/>
                  </a:cubicBezTo>
                  <a:cubicBezTo>
                    <a:pt x="1316965" y="107671"/>
                    <a:pt x="1317879" y="92126"/>
                    <a:pt x="1319251" y="76352"/>
                  </a:cubicBezTo>
                  <a:cubicBezTo>
                    <a:pt x="1320622" y="60579"/>
                    <a:pt x="1320622" y="44806"/>
                    <a:pt x="1316965" y="29489"/>
                  </a:cubicBezTo>
                  <a:cubicBezTo>
                    <a:pt x="1316279" y="24689"/>
                    <a:pt x="1315136" y="20574"/>
                    <a:pt x="1313307" y="17145"/>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55" name="Freeform 566">
              <a:extLst>
                <a:ext uri="{FF2B5EF4-FFF2-40B4-BE49-F238E27FC236}">
                  <a16:creationId xmlns:a16="http://schemas.microsoft.com/office/drawing/2014/main" id="{789316DB-190E-2F49-7CF2-5BEBC638DB47}"/>
                </a:ext>
              </a:extLst>
            </p:cNvPr>
            <p:cNvSpPr/>
            <p:nvPr/>
          </p:nvSpPr>
          <p:spPr>
            <a:xfrm>
              <a:off x="2580360" y="4150690"/>
              <a:ext cx="919657" cy="158877"/>
            </a:xfrm>
            <a:custGeom>
              <a:avLst/>
              <a:gdLst>
                <a:gd name="connsiteX0" fmla="*/ 686029 w 919657"/>
                <a:gd name="connsiteY0" fmla="*/ 70180 h 158877"/>
                <a:gd name="connsiteX1" fmla="*/ 575386 w 919657"/>
                <a:gd name="connsiteY1" fmla="*/ 70180 h 158877"/>
                <a:gd name="connsiteX2" fmla="*/ 0 w 919657"/>
                <a:gd name="connsiteY2" fmla="*/ 90754 h 158877"/>
                <a:gd name="connsiteX3" fmla="*/ 3886 w 919657"/>
                <a:gd name="connsiteY3" fmla="*/ 113843 h 158877"/>
                <a:gd name="connsiteX4" fmla="*/ 5715 w 919657"/>
                <a:gd name="connsiteY4" fmla="*/ 124358 h 158877"/>
                <a:gd name="connsiteX5" fmla="*/ 5715 w 919657"/>
                <a:gd name="connsiteY5" fmla="*/ 124587 h 158877"/>
                <a:gd name="connsiteX6" fmla="*/ 7544 w 919657"/>
                <a:gd name="connsiteY6" fmla="*/ 135788 h 158877"/>
                <a:gd name="connsiteX7" fmla="*/ 8230 w 919657"/>
                <a:gd name="connsiteY7" fmla="*/ 139446 h 158877"/>
                <a:gd name="connsiteX8" fmla="*/ 9373 w 919657"/>
                <a:gd name="connsiteY8" fmla="*/ 145618 h 158877"/>
                <a:gd name="connsiteX9" fmla="*/ 12344 w 919657"/>
                <a:gd name="connsiteY9" fmla="*/ 153391 h 158877"/>
                <a:gd name="connsiteX10" fmla="*/ 33604 w 919657"/>
                <a:gd name="connsiteY10" fmla="*/ 157734 h 158877"/>
                <a:gd name="connsiteX11" fmla="*/ 82753 w 919657"/>
                <a:gd name="connsiteY11" fmla="*/ 158191 h 158877"/>
                <a:gd name="connsiteX12" fmla="*/ 102641 w 919657"/>
                <a:gd name="connsiteY12" fmla="*/ 158420 h 158877"/>
                <a:gd name="connsiteX13" fmla="*/ 131902 w 919657"/>
                <a:gd name="connsiteY13" fmla="*/ 158648 h 158877"/>
                <a:gd name="connsiteX14" fmla="*/ 147447 w 919657"/>
                <a:gd name="connsiteY14" fmla="*/ 158648 h 158877"/>
                <a:gd name="connsiteX15" fmla="*/ 163678 w 919657"/>
                <a:gd name="connsiteY15" fmla="*/ 158648 h 158877"/>
                <a:gd name="connsiteX16" fmla="*/ 180365 w 919657"/>
                <a:gd name="connsiteY16" fmla="*/ 158648 h 158877"/>
                <a:gd name="connsiteX17" fmla="*/ 223571 w 919657"/>
                <a:gd name="connsiteY17" fmla="*/ 158877 h 158877"/>
                <a:gd name="connsiteX18" fmla="*/ 241173 w 919657"/>
                <a:gd name="connsiteY18" fmla="*/ 158877 h 158877"/>
                <a:gd name="connsiteX19" fmla="*/ 259004 w 919657"/>
                <a:gd name="connsiteY19" fmla="*/ 158877 h 158877"/>
                <a:gd name="connsiteX20" fmla="*/ 294665 w 919657"/>
                <a:gd name="connsiteY20" fmla="*/ 158877 h 158877"/>
                <a:gd name="connsiteX21" fmla="*/ 303581 w 919657"/>
                <a:gd name="connsiteY21" fmla="*/ 158877 h 158877"/>
                <a:gd name="connsiteX22" fmla="*/ 321183 w 919657"/>
                <a:gd name="connsiteY22" fmla="*/ 158877 h 158877"/>
                <a:gd name="connsiteX23" fmla="*/ 329870 w 919657"/>
                <a:gd name="connsiteY23" fmla="*/ 158877 h 158877"/>
                <a:gd name="connsiteX24" fmla="*/ 355244 w 919657"/>
                <a:gd name="connsiteY24" fmla="*/ 158877 h 158877"/>
                <a:gd name="connsiteX25" fmla="*/ 417424 w 919657"/>
                <a:gd name="connsiteY25" fmla="*/ 158420 h 158877"/>
                <a:gd name="connsiteX26" fmla="*/ 431368 w 919657"/>
                <a:gd name="connsiteY26" fmla="*/ 158191 h 158877"/>
                <a:gd name="connsiteX27" fmla="*/ 489890 w 919657"/>
                <a:gd name="connsiteY27" fmla="*/ 157048 h 158877"/>
                <a:gd name="connsiteX28" fmla="*/ 506120 w 919657"/>
                <a:gd name="connsiteY28" fmla="*/ 156591 h 158877"/>
                <a:gd name="connsiteX29" fmla="*/ 554812 w 919657"/>
                <a:gd name="connsiteY29" fmla="*/ 155677 h 158877"/>
                <a:gd name="connsiteX30" fmla="*/ 619735 w 919657"/>
                <a:gd name="connsiteY30" fmla="*/ 155905 h 158877"/>
                <a:gd name="connsiteX31" fmla="*/ 901827 w 919657"/>
                <a:gd name="connsiteY31" fmla="*/ 147218 h 158877"/>
                <a:gd name="connsiteX32" fmla="*/ 907313 w 919657"/>
                <a:gd name="connsiteY32" fmla="*/ 139675 h 158877"/>
                <a:gd name="connsiteX33" fmla="*/ 907771 w 919657"/>
                <a:gd name="connsiteY33" fmla="*/ 135331 h 158877"/>
                <a:gd name="connsiteX34" fmla="*/ 907771 w 919657"/>
                <a:gd name="connsiteY34" fmla="*/ 134188 h 158877"/>
                <a:gd name="connsiteX35" fmla="*/ 907542 w 919657"/>
                <a:gd name="connsiteY35" fmla="*/ 131902 h 158877"/>
                <a:gd name="connsiteX36" fmla="*/ 907313 w 919657"/>
                <a:gd name="connsiteY36" fmla="*/ 130759 h 158877"/>
                <a:gd name="connsiteX37" fmla="*/ 906628 w 919657"/>
                <a:gd name="connsiteY37" fmla="*/ 125959 h 158877"/>
                <a:gd name="connsiteX38" fmla="*/ 906170 w 919657"/>
                <a:gd name="connsiteY38" fmla="*/ 123444 h 158877"/>
                <a:gd name="connsiteX39" fmla="*/ 905942 w 919657"/>
                <a:gd name="connsiteY39" fmla="*/ 122301 h 158877"/>
                <a:gd name="connsiteX40" fmla="*/ 905713 w 919657"/>
                <a:gd name="connsiteY40" fmla="*/ 119786 h 158877"/>
                <a:gd name="connsiteX41" fmla="*/ 906628 w 919657"/>
                <a:gd name="connsiteY41" fmla="*/ 111557 h 158877"/>
                <a:gd name="connsiteX42" fmla="*/ 917829 w 919657"/>
                <a:gd name="connsiteY42" fmla="*/ 32918 h 158877"/>
                <a:gd name="connsiteX43" fmla="*/ 918743 w 919657"/>
                <a:gd name="connsiteY43" fmla="*/ 28575 h 158877"/>
                <a:gd name="connsiteX44" fmla="*/ 918972 w 919657"/>
                <a:gd name="connsiteY44" fmla="*/ 27889 h 158877"/>
                <a:gd name="connsiteX45" fmla="*/ 919429 w 919657"/>
                <a:gd name="connsiteY45" fmla="*/ 23774 h 158877"/>
                <a:gd name="connsiteX46" fmla="*/ 919429 w 919657"/>
                <a:gd name="connsiteY46" fmla="*/ 23089 h 158877"/>
                <a:gd name="connsiteX47" fmla="*/ 919658 w 919657"/>
                <a:gd name="connsiteY47" fmla="*/ 18974 h 158877"/>
                <a:gd name="connsiteX48" fmla="*/ 919658 w 919657"/>
                <a:gd name="connsiteY48" fmla="*/ 18745 h 158877"/>
                <a:gd name="connsiteX49" fmla="*/ 919429 w 919657"/>
                <a:gd name="connsiteY49" fmla="*/ 14630 h 158877"/>
                <a:gd name="connsiteX50" fmla="*/ 919429 w 919657"/>
                <a:gd name="connsiteY50" fmla="*/ 14402 h 158877"/>
                <a:gd name="connsiteX51" fmla="*/ 918972 w 919657"/>
                <a:gd name="connsiteY51" fmla="*/ 10516 h 158877"/>
                <a:gd name="connsiteX52" fmla="*/ 918972 w 919657"/>
                <a:gd name="connsiteY52" fmla="*/ 10287 h 158877"/>
                <a:gd name="connsiteX53" fmla="*/ 915543 w 919657"/>
                <a:gd name="connsiteY53" fmla="*/ 0 h 158877"/>
                <a:gd name="connsiteX54" fmla="*/ 915543 w 919657"/>
                <a:gd name="connsiteY54" fmla="*/ 0 h 158877"/>
                <a:gd name="connsiteX55" fmla="*/ 799643 w 919657"/>
                <a:gd name="connsiteY55" fmla="*/ 60350 h 158877"/>
                <a:gd name="connsiteX56" fmla="*/ 686029 w 919657"/>
                <a:gd name="connsiteY56" fmla="*/ 70180 h 15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19657" h="158877">
                  <a:moveTo>
                    <a:pt x="686029" y="70180"/>
                  </a:moveTo>
                  <a:lnTo>
                    <a:pt x="575386" y="70180"/>
                  </a:lnTo>
                  <a:cubicBezTo>
                    <a:pt x="499948" y="70180"/>
                    <a:pt x="45034" y="86639"/>
                    <a:pt x="0" y="90754"/>
                  </a:cubicBezTo>
                  <a:cubicBezTo>
                    <a:pt x="1143" y="98527"/>
                    <a:pt x="2515" y="106070"/>
                    <a:pt x="3886" y="113843"/>
                  </a:cubicBezTo>
                  <a:cubicBezTo>
                    <a:pt x="4572" y="117272"/>
                    <a:pt x="5029" y="120701"/>
                    <a:pt x="5715" y="124358"/>
                  </a:cubicBezTo>
                  <a:cubicBezTo>
                    <a:pt x="5715" y="124358"/>
                    <a:pt x="5715" y="124587"/>
                    <a:pt x="5715" y="124587"/>
                  </a:cubicBezTo>
                  <a:cubicBezTo>
                    <a:pt x="6401" y="128245"/>
                    <a:pt x="7087" y="132131"/>
                    <a:pt x="7544" y="135788"/>
                  </a:cubicBezTo>
                  <a:cubicBezTo>
                    <a:pt x="7772" y="137160"/>
                    <a:pt x="8001" y="138303"/>
                    <a:pt x="8230" y="139446"/>
                  </a:cubicBezTo>
                  <a:cubicBezTo>
                    <a:pt x="8687" y="141732"/>
                    <a:pt x="8915" y="143789"/>
                    <a:pt x="9373" y="145618"/>
                  </a:cubicBezTo>
                  <a:cubicBezTo>
                    <a:pt x="10058" y="149276"/>
                    <a:pt x="10973" y="151562"/>
                    <a:pt x="12344" y="153391"/>
                  </a:cubicBezTo>
                  <a:cubicBezTo>
                    <a:pt x="15545" y="157277"/>
                    <a:pt x="21031" y="157505"/>
                    <a:pt x="33604" y="157734"/>
                  </a:cubicBezTo>
                  <a:cubicBezTo>
                    <a:pt x="45034" y="157963"/>
                    <a:pt x="61951" y="158191"/>
                    <a:pt x="82753" y="158191"/>
                  </a:cubicBezTo>
                  <a:cubicBezTo>
                    <a:pt x="88925" y="158191"/>
                    <a:pt x="95555" y="158191"/>
                    <a:pt x="102641" y="158420"/>
                  </a:cubicBezTo>
                  <a:cubicBezTo>
                    <a:pt x="111785" y="158420"/>
                    <a:pt x="121615" y="158648"/>
                    <a:pt x="131902" y="158648"/>
                  </a:cubicBezTo>
                  <a:cubicBezTo>
                    <a:pt x="136931" y="158648"/>
                    <a:pt x="142189" y="158648"/>
                    <a:pt x="147447" y="158648"/>
                  </a:cubicBezTo>
                  <a:cubicBezTo>
                    <a:pt x="152705" y="158648"/>
                    <a:pt x="158191" y="158648"/>
                    <a:pt x="163678" y="158648"/>
                  </a:cubicBezTo>
                  <a:cubicBezTo>
                    <a:pt x="169164" y="158648"/>
                    <a:pt x="174650" y="158648"/>
                    <a:pt x="180365" y="158648"/>
                  </a:cubicBezTo>
                  <a:cubicBezTo>
                    <a:pt x="194539" y="158648"/>
                    <a:pt x="208940" y="158877"/>
                    <a:pt x="223571" y="158877"/>
                  </a:cubicBezTo>
                  <a:cubicBezTo>
                    <a:pt x="229514" y="158877"/>
                    <a:pt x="235229" y="158877"/>
                    <a:pt x="241173" y="158877"/>
                  </a:cubicBezTo>
                  <a:cubicBezTo>
                    <a:pt x="247117" y="158877"/>
                    <a:pt x="253060" y="158877"/>
                    <a:pt x="259004" y="158877"/>
                  </a:cubicBezTo>
                  <a:cubicBezTo>
                    <a:pt x="270891" y="158877"/>
                    <a:pt x="282778" y="158877"/>
                    <a:pt x="294665" y="158877"/>
                  </a:cubicBezTo>
                  <a:cubicBezTo>
                    <a:pt x="297637" y="158877"/>
                    <a:pt x="300609" y="158877"/>
                    <a:pt x="303581" y="158877"/>
                  </a:cubicBezTo>
                  <a:cubicBezTo>
                    <a:pt x="309524" y="158877"/>
                    <a:pt x="315239" y="158877"/>
                    <a:pt x="321183" y="158877"/>
                  </a:cubicBezTo>
                  <a:cubicBezTo>
                    <a:pt x="324155" y="158877"/>
                    <a:pt x="326898" y="158877"/>
                    <a:pt x="329870" y="158877"/>
                  </a:cubicBezTo>
                  <a:cubicBezTo>
                    <a:pt x="338557" y="158877"/>
                    <a:pt x="347015" y="158877"/>
                    <a:pt x="355244" y="158877"/>
                  </a:cubicBezTo>
                  <a:cubicBezTo>
                    <a:pt x="377419" y="158877"/>
                    <a:pt x="398450" y="158648"/>
                    <a:pt x="417424" y="158420"/>
                  </a:cubicBezTo>
                  <a:cubicBezTo>
                    <a:pt x="422224" y="158420"/>
                    <a:pt x="426796" y="158420"/>
                    <a:pt x="431368" y="158191"/>
                  </a:cubicBezTo>
                  <a:cubicBezTo>
                    <a:pt x="456057" y="157963"/>
                    <a:pt x="476174" y="157505"/>
                    <a:pt x="489890" y="157048"/>
                  </a:cubicBezTo>
                  <a:cubicBezTo>
                    <a:pt x="495376" y="156820"/>
                    <a:pt x="500634" y="156591"/>
                    <a:pt x="506120" y="156591"/>
                  </a:cubicBezTo>
                  <a:cubicBezTo>
                    <a:pt x="522351" y="156134"/>
                    <a:pt x="538582" y="155905"/>
                    <a:pt x="554812" y="155677"/>
                  </a:cubicBezTo>
                  <a:cubicBezTo>
                    <a:pt x="576529" y="155448"/>
                    <a:pt x="598018" y="155677"/>
                    <a:pt x="619735" y="155905"/>
                  </a:cubicBezTo>
                  <a:cubicBezTo>
                    <a:pt x="701345" y="157048"/>
                    <a:pt x="891083" y="154076"/>
                    <a:pt x="901827" y="147218"/>
                  </a:cubicBezTo>
                  <a:cubicBezTo>
                    <a:pt x="905027" y="145161"/>
                    <a:pt x="906628" y="142646"/>
                    <a:pt x="907313" y="139675"/>
                  </a:cubicBezTo>
                  <a:cubicBezTo>
                    <a:pt x="907771" y="138303"/>
                    <a:pt x="907771" y="136703"/>
                    <a:pt x="907771" y="135331"/>
                  </a:cubicBezTo>
                  <a:cubicBezTo>
                    <a:pt x="907771" y="134874"/>
                    <a:pt x="907771" y="134645"/>
                    <a:pt x="907771" y="134188"/>
                  </a:cubicBezTo>
                  <a:cubicBezTo>
                    <a:pt x="907771" y="133502"/>
                    <a:pt x="907771" y="132588"/>
                    <a:pt x="907542" y="131902"/>
                  </a:cubicBezTo>
                  <a:cubicBezTo>
                    <a:pt x="907542" y="131445"/>
                    <a:pt x="907542" y="131216"/>
                    <a:pt x="907313" y="130759"/>
                  </a:cubicBezTo>
                  <a:cubicBezTo>
                    <a:pt x="907085" y="129159"/>
                    <a:pt x="906856" y="127559"/>
                    <a:pt x="906628" y="125959"/>
                  </a:cubicBezTo>
                  <a:cubicBezTo>
                    <a:pt x="906399" y="125044"/>
                    <a:pt x="906399" y="124358"/>
                    <a:pt x="906170" y="123444"/>
                  </a:cubicBezTo>
                  <a:cubicBezTo>
                    <a:pt x="906170" y="122987"/>
                    <a:pt x="906170" y="122530"/>
                    <a:pt x="905942" y="122301"/>
                  </a:cubicBezTo>
                  <a:cubicBezTo>
                    <a:pt x="905942" y="121387"/>
                    <a:pt x="905713" y="120701"/>
                    <a:pt x="905713" y="119786"/>
                  </a:cubicBezTo>
                  <a:cubicBezTo>
                    <a:pt x="905485" y="117043"/>
                    <a:pt x="905713" y="114300"/>
                    <a:pt x="906628" y="111557"/>
                  </a:cubicBezTo>
                  <a:cubicBezTo>
                    <a:pt x="906856" y="110642"/>
                    <a:pt x="911885" y="58064"/>
                    <a:pt x="917829" y="32918"/>
                  </a:cubicBezTo>
                  <a:cubicBezTo>
                    <a:pt x="918286" y="31318"/>
                    <a:pt x="918515" y="29947"/>
                    <a:pt x="918743" y="28575"/>
                  </a:cubicBezTo>
                  <a:cubicBezTo>
                    <a:pt x="918743" y="28346"/>
                    <a:pt x="918743" y="28118"/>
                    <a:pt x="918972" y="27889"/>
                  </a:cubicBezTo>
                  <a:cubicBezTo>
                    <a:pt x="919201" y="26518"/>
                    <a:pt x="919429" y="25146"/>
                    <a:pt x="919429" y="23774"/>
                  </a:cubicBezTo>
                  <a:cubicBezTo>
                    <a:pt x="919429" y="23546"/>
                    <a:pt x="919429" y="23317"/>
                    <a:pt x="919429" y="23089"/>
                  </a:cubicBezTo>
                  <a:cubicBezTo>
                    <a:pt x="919658" y="21717"/>
                    <a:pt x="919658" y="20345"/>
                    <a:pt x="919658" y="18974"/>
                  </a:cubicBezTo>
                  <a:cubicBezTo>
                    <a:pt x="919658" y="18974"/>
                    <a:pt x="919658" y="18974"/>
                    <a:pt x="919658" y="18745"/>
                  </a:cubicBezTo>
                  <a:cubicBezTo>
                    <a:pt x="919658" y="17374"/>
                    <a:pt x="919658" y="16002"/>
                    <a:pt x="919429" y="14630"/>
                  </a:cubicBezTo>
                  <a:cubicBezTo>
                    <a:pt x="919429" y="14630"/>
                    <a:pt x="919429" y="14630"/>
                    <a:pt x="919429" y="14402"/>
                  </a:cubicBezTo>
                  <a:cubicBezTo>
                    <a:pt x="919429" y="13030"/>
                    <a:pt x="919201" y="11887"/>
                    <a:pt x="918972" y="10516"/>
                  </a:cubicBezTo>
                  <a:cubicBezTo>
                    <a:pt x="918972" y="10516"/>
                    <a:pt x="918972" y="10287"/>
                    <a:pt x="918972" y="10287"/>
                  </a:cubicBezTo>
                  <a:cubicBezTo>
                    <a:pt x="918286" y="6401"/>
                    <a:pt x="917143" y="2972"/>
                    <a:pt x="915543" y="0"/>
                  </a:cubicBezTo>
                  <a:lnTo>
                    <a:pt x="915543" y="0"/>
                  </a:lnTo>
                  <a:cubicBezTo>
                    <a:pt x="882396" y="28804"/>
                    <a:pt x="842391" y="50292"/>
                    <a:pt x="799643" y="60350"/>
                  </a:cubicBezTo>
                  <a:cubicBezTo>
                    <a:pt x="761924" y="69494"/>
                    <a:pt x="724433" y="70180"/>
                    <a:pt x="686029" y="70180"/>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56" name="Freeform 567">
              <a:extLst>
                <a:ext uri="{FF2B5EF4-FFF2-40B4-BE49-F238E27FC236}">
                  <a16:creationId xmlns:a16="http://schemas.microsoft.com/office/drawing/2014/main" id="{9E139E98-10C1-ECCC-0FC4-45152AF2EE4D}"/>
                </a:ext>
              </a:extLst>
            </p:cNvPr>
            <p:cNvSpPr/>
            <p:nvPr/>
          </p:nvSpPr>
          <p:spPr>
            <a:xfrm>
              <a:off x="2800515" y="3317842"/>
              <a:ext cx="496065" cy="650048"/>
            </a:xfrm>
            <a:custGeom>
              <a:avLst/>
              <a:gdLst>
                <a:gd name="connsiteX0" fmla="*/ 113601 w 496065"/>
                <a:gd name="connsiteY0" fmla="*/ 642424 h 650048"/>
                <a:gd name="connsiteX1" fmla="*/ 181038 w 496065"/>
                <a:gd name="connsiteY1" fmla="*/ 621850 h 650048"/>
                <a:gd name="connsiteX2" fmla="*/ 199326 w 496065"/>
                <a:gd name="connsiteY2" fmla="*/ 538639 h 650048"/>
                <a:gd name="connsiteX3" fmla="*/ 219900 w 496065"/>
                <a:gd name="connsiteY3" fmla="*/ 402165 h 650048"/>
                <a:gd name="connsiteX4" fmla="*/ 256705 w 496065"/>
                <a:gd name="connsiteY4" fmla="*/ 372218 h 650048"/>
                <a:gd name="connsiteX5" fmla="*/ 287109 w 496065"/>
                <a:gd name="connsiteY5" fmla="*/ 394850 h 650048"/>
                <a:gd name="connsiteX6" fmla="*/ 330771 w 496065"/>
                <a:gd name="connsiteY6" fmla="*/ 619106 h 650048"/>
                <a:gd name="connsiteX7" fmla="*/ 349745 w 496065"/>
                <a:gd name="connsiteY7" fmla="*/ 643567 h 650048"/>
                <a:gd name="connsiteX8" fmla="*/ 400266 w 496065"/>
                <a:gd name="connsiteY8" fmla="*/ 606533 h 650048"/>
                <a:gd name="connsiteX9" fmla="*/ 396837 w 496065"/>
                <a:gd name="connsiteY9" fmla="*/ 577273 h 650048"/>
                <a:gd name="connsiteX10" fmla="*/ 348373 w 496065"/>
                <a:gd name="connsiteY10" fmla="*/ 232087 h 650048"/>
                <a:gd name="connsiteX11" fmla="*/ 331686 w 496065"/>
                <a:gd name="connsiteY11" fmla="*/ 138818 h 650048"/>
                <a:gd name="connsiteX12" fmla="*/ 339458 w 496065"/>
                <a:gd name="connsiteY12" fmla="*/ 112300 h 650048"/>
                <a:gd name="connsiteX13" fmla="*/ 375805 w 496065"/>
                <a:gd name="connsiteY13" fmla="*/ 113672 h 650048"/>
                <a:gd name="connsiteX14" fmla="*/ 403466 w 496065"/>
                <a:gd name="connsiteY14" fmla="*/ 139961 h 650048"/>
                <a:gd name="connsiteX15" fmla="*/ 407124 w 496065"/>
                <a:gd name="connsiteY15" fmla="*/ 174022 h 650048"/>
                <a:gd name="connsiteX16" fmla="*/ 373977 w 496065"/>
                <a:gd name="connsiteY16" fmla="*/ 246260 h 650048"/>
                <a:gd name="connsiteX17" fmla="*/ 383349 w 496065"/>
                <a:gd name="connsiteY17" fmla="*/ 285122 h 650048"/>
                <a:gd name="connsiteX18" fmla="*/ 418096 w 496065"/>
                <a:gd name="connsiteY18" fmla="*/ 272777 h 650048"/>
                <a:gd name="connsiteX19" fmla="*/ 465188 w 496065"/>
                <a:gd name="connsiteY19" fmla="*/ 216313 h 650048"/>
                <a:gd name="connsiteX20" fmla="*/ 488048 w 496065"/>
                <a:gd name="connsiteY20" fmla="*/ 175394 h 650048"/>
                <a:gd name="connsiteX21" fmla="*/ 468160 w 496065"/>
                <a:gd name="connsiteY21" fmla="*/ 101099 h 650048"/>
                <a:gd name="connsiteX22" fmla="*/ 373291 w 496065"/>
                <a:gd name="connsiteY22" fmla="*/ 22003 h 650048"/>
                <a:gd name="connsiteX23" fmla="*/ 286194 w 496065"/>
                <a:gd name="connsiteY23" fmla="*/ 5773 h 650048"/>
                <a:gd name="connsiteX24" fmla="*/ 191097 w 496065"/>
                <a:gd name="connsiteY24" fmla="*/ 6230 h 650048"/>
                <a:gd name="connsiteX25" fmla="*/ 133718 w 496065"/>
                <a:gd name="connsiteY25" fmla="*/ 16745 h 650048"/>
                <a:gd name="connsiteX26" fmla="*/ 84112 w 496065"/>
                <a:gd name="connsiteY26" fmla="*/ 58351 h 650048"/>
                <a:gd name="connsiteX27" fmla="*/ 9360 w 496065"/>
                <a:gd name="connsiteY27" fmla="*/ 132874 h 650048"/>
                <a:gd name="connsiteX28" fmla="*/ 5245 w 496065"/>
                <a:gd name="connsiteY28" fmla="*/ 176765 h 650048"/>
                <a:gd name="connsiteX29" fmla="*/ 116802 w 496065"/>
                <a:gd name="connsiteY29" fmla="*/ 296552 h 650048"/>
                <a:gd name="connsiteX30" fmla="*/ 106972 w 496065"/>
                <a:gd name="connsiteY30" fmla="*/ 198025 h 650048"/>
                <a:gd name="connsiteX31" fmla="*/ 97599 w 496065"/>
                <a:gd name="connsiteY31" fmla="*/ 183166 h 650048"/>
                <a:gd name="connsiteX32" fmla="*/ 119773 w 496065"/>
                <a:gd name="connsiteY32" fmla="*/ 123502 h 650048"/>
                <a:gd name="connsiteX33" fmla="*/ 150406 w 496065"/>
                <a:gd name="connsiteY33" fmla="*/ 141332 h 650048"/>
                <a:gd name="connsiteX34" fmla="*/ 149491 w 496065"/>
                <a:gd name="connsiteY34" fmla="*/ 161678 h 650048"/>
                <a:gd name="connsiteX35" fmla="*/ 129146 w 496065"/>
                <a:gd name="connsiteY35" fmla="*/ 367646 h 650048"/>
                <a:gd name="connsiteX36" fmla="*/ 102857 w 496065"/>
                <a:gd name="connsiteY36" fmla="*/ 607219 h 650048"/>
                <a:gd name="connsiteX37" fmla="*/ 113601 w 496065"/>
                <a:gd name="connsiteY37" fmla="*/ 642424 h 65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6065" h="650048">
                  <a:moveTo>
                    <a:pt x="113601" y="642424"/>
                  </a:moveTo>
                  <a:cubicBezTo>
                    <a:pt x="135547" y="658426"/>
                    <a:pt x="171437" y="648139"/>
                    <a:pt x="181038" y="621850"/>
                  </a:cubicBezTo>
                  <a:cubicBezTo>
                    <a:pt x="190868" y="595103"/>
                    <a:pt x="194754" y="566757"/>
                    <a:pt x="199326" y="538639"/>
                  </a:cubicBezTo>
                  <a:cubicBezTo>
                    <a:pt x="206413" y="493148"/>
                    <a:pt x="213728" y="447656"/>
                    <a:pt x="219900" y="402165"/>
                  </a:cubicBezTo>
                  <a:cubicBezTo>
                    <a:pt x="222872" y="379762"/>
                    <a:pt x="238188" y="374962"/>
                    <a:pt x="256705" y="372218"/>
                  </a:cubicBezTo>
                  <a:cubicBezTo>
                    <a:pt x="274764" y="369475"/>
                    <a:pt x="280708" y="382963"/>
                    <a:pt x="287109" y="394850"/>
                  </a:cubicBezTo>
                  <a:cubicBezTo>
                    <a:pt x="293052" y="406051"/>
                    <a:pt x="321856" y="596932"/>
                    <a:pt x="330771" y="619106"/>
                  </a:cubicBezTo>
                  <a:cubicBezTo>
                    <a:pt x="334657" y="628708"/>
                    <a:pt x="337629" y="639909"/>
                    <a:pt x="349745" y="643567"/>
                  </a:cubicBezTo>
                  <a:cubicBezTo>
                    <a:pt x="379692" y="652711"/>
                    <a:pt x="400951" y="637166"/>
                    <a:pt x="400266" y="606533"/>
                  </a:cubicBezTo>
                  <a:cubicBezTo>
                    <a:pt x="400037" y="596704"/>
                    <a:pt x="398437" y="587102"/>
                    <a:pt x="396837" y="577273"/>
                  </a:cubicBezTo>
                  <a:cubicBezTo>
                    <a:pt x="389521" y="529724"/>
                    <a:pt x="362547" y="325127"/>
                    <a:pt x="348373" y="232087"/>
                  </a:cubicBezTo>
                  <a:cubicBezTo>
                    <a:pt x="345630" y="200997"/>
                    <a:pt x="334886" y="170136"/>
                    <a:pt x="331686" y="138818"/>
                  </a:cubicBezTo>
                  <a:cubicBezTo>
                    <a:pt x="330771" y="128988"/>
                    <a:pt x="329857" y="117101"/>
                    <a:pt x="339458" y="112300"/>
                  </a:cubicBezTo>
                  <a:cubicBezTo>
                    <a:pt x="350659" y="106814"/>
                    <a:pt x="363461" y="104985"/>
                    <a:pt x="375805" y="113672"/>
                  </a:cubicBezTo>
                  <a:cubicBezTo>
                    <a:pt x="386550" y="121216"/>
                    <a:pt x="394093" y="131274"/>
                    <a:pt x="403466" y="139961"/>
                  </a:cubicBezTo>
                  <a:cubicBezTo>
                    <a:pt x="414439" y="150248"/>
                    <a:pt x="414439" y="160535"/>
                    <a:pt x="407124" y="174022"/>
                  </a:cubicBezTo>
                  <a:cubicBezTo>
                    <a:pt x="394551" y="197339"/>
                    <a:pt x="384035" y="221571"/>
                    <a:pt x="373977" y="246260"/>
                  </a:cubicBezTo>
                  <a:cubicBezTo>
                    <a:pt x="366204" y="265234"/>
                    <a:pt x="370319" y="277578"/>
                    <a:pt x="383349" y="285122"/>
                  </a:cubicBezTo>
                  <a:cubicBezTo>
                    <a:pt x="395236" y="291980"/>
                    <a:pt x="404152" y="289008"/>
                    <a:pt x="418096" y="272777"/>
                  </a:cubicBezTo>
                  <a:cubicBezTo>
                    <a:pt x="434098" y="254261"/>
                    <a:pt x="450558" y="235973"/>
                    <a:pt x="465188" y="216313"/>
                  </a:cubicBezTo>
                  <a:cubicBezTo>
                    <a:pt x="474561" y="203969"/>
                    <a:pt x="482104" y="189796"/>
                    <a:pt x="488048" y="175394"/>
                  </a:cubicBezTo>
                  <a:cubicBezTo>
                    <a:pt x="502221" y="139961"/>
                    <a:pt x="498792" y="124416"/>
                    <a:pt x="468160" y="101099"/>
                  </a:cubicBezTo>
                  <a:cubicBezTo>
                    <a:pt x="435470" y="76181"/>
                    <a:pt x="403923" y="49664"/>
                    <a:pt x="373291" y="22003"/>
                  </a:cubicBezTo>
                  <a:cubicBezTo>
                    <a:pt x="346773" y="-1771"/>
                    <a:pt x="318655" y="-4743"/>
                    <a:pt x="286194" y="5773"/>
                  </a:cubicBezTo>
                  <a:cubicBezTo>
                    <a:pt x="254876" y="15831"/>
                    <a:pt x="222872" y="19489"/>
                    <a:pt x="191097" y="6230"/>
                  </a:cubicBezTo>
                  <a:cubicBezTo>
                    <a:pt x="169837" y="-2686"/>
                    <a:pt x="150863" y="2572"/>
                    <a:pt x="133718" y="16745"/>
                  </a:cubicBezTo>
                  <a:cubicBezTo>
                    <a:pt x="117030" y="30461"/>
                    <a:pt x="100571" y="44406"/>
                    <a:pt x="84112" y="58351"/>
                  </a:cubicBezTo>
                  <a:cubicBezTo>
                    <a:pt x="57137" y="81211"/>
                    <a:pt x="30162" y="103842"/>
                    <a:pt x="9360" y="132874"/>
                  </a:cubicBezTo>
                  <a:cubicBezTo>
                    <a:pt x="-1156" y="147276"/>
                    <a:pt x="-3213" y="161449"/>
                    <a:pt x="5245" y="176765"/>
                  </a:cubicBezTo>
                  <a:cubicBezTo>
                    <a:pt x="31534" y="224543"/>
                    <a:pt x="62852" y="267748"/>
                    <a:pt x="116802" y="296552"/>
                  </a:cubicBezTo>
                  <a:cubicBezTo>
                    <a:pt x="123202" y="259747"/>
                    <a:pt x="133032" y="227286"/>
                    <a:pt x="106972" y="198025"/>
                  </a:cubicBezTo>
                  <a:cubicBezTo>
                    <a:pt x="103086" y="193682"/>
                    <a:pt x="100571" y="188195"/>
                    <a:pt x="97599" y="183166"/>
                  </a:cubicBezTo>
                  <a:cubicBezTo>
                    <a:pt x="79311" y="150934"/>
                    <a:pt x="85026" y="135389"/>
                    <a:pt x="119773" y="123502"/>
                  </a:cubicBezTo>
                  <a:cubicBezTo>
                    <a:pt x="138290" y="117101"/>
                    <a:pt x="147205" y="121901"/>
                    <a:pt x="150406" y="141332"/>
                  </a:cubicBezTo>
                  <a:cubicBezTo>
                    <a:pt x="151549" y="147962"/>
                    <a:pt x="149949" y="154820"/>
                    <a:pt x="149491" y="161678"/>
                  </a:cubicBezTo>
                  <a:cubicBezTo>
                    <a:pt x="147663" y="184081"/>
                    <a:pt x="135090" y="326041"/>
                    <a:pt x="129146" y="367646"/>
                  </a:cubicBezTo>
                  <a:cubicBezTo>
                    <a:pt x="123431" y="407423"/>
                    <a:pt x="106515" y="567443"/>
                    <a:pt x="102857" y="607219"/>
                  </a:cubicBezTo>
                  <a:cubicBezTo>
                    <a:pt x="101028" y="620021"/>
                    <a:pt x="101943" y="633737"/>
                    <a:pt x="113601" y="642424"/>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7" name="Freeform 568">
              <a:extLst>
                <a:ext uri="{FF2B5EF4-FFF2-40B4-BE49-F238E27FC236}">
                  <a16:creationId xmlns:a16="http://schemas.microsoft.com/office/drawing/2014/main" id="{CA25BF74-9716-2F33-8D35-8641918FAE0F}"/>
                </a:ext>
              </a:extLst>
            </p:cNvPr>
            <p:cNvSpPr/>
            <p:nvPr/>
          </p:nvSpPr>
          <p:spPr>
            <a:xfrm>
              <a:off x="2917534" y="3071113"/>
              <a:ext cx="233738" cy="239249"/>
            </a:xfrm>
            <a:custGeom>
              <a:avLst/>
              <a:gdLst>
                <a:gd name="connsiteX0" fmla="*/ 117283 w 233738"/>
                <a:gd name="connsiteY0" fmla="*/ 239243 h 239249"/>
                <a:gd name="connsiteX1" fmla="*/ 230668 w 233738"/>
                <a:gd name="connsiteY1" fmla="*/ 97282 h 239249"/>
                <a:gd name="connsiteX2" fmla="*/ 201865 w 233738"/>
                <a:gd name="connsiteY2" fmla="*/ 36475 h 239249"/>
                <a:gd name="connsiteX3" fmla="*/ 119112 w 233738"/>
                <a:gd name="connsiteY3" fmla="*/ 813 h 239249"/>
                <a:gd name="connsiteX4" fmla="*/ 1154 w 233738"/>
                <a:gd name="connsiteY4" fmla="*/ 118999 h 239249"/>
                <a:gd name="connsiteX5" fmla="*/ 117283 w 233738"/>
                <a:gd name="connsiteY5" fmla="*/ 239243 h 23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38" h="239249">
                  <a:moveTo>
                    <a:pt x="117283" y="239243"/>
                  </a:moveTo>
                  <a:cubicBezTo>
                    <a:pt x="192492" y="238786"/>
                    <a:pt x="247585" y="170206"/>
                    <a:pt x="230668" y="97282"/>
                  </a:cubicBezTo>
                  <a:cubicBezTo>
                    <a:pt x="225411" y="75108"/>
                    <a:pt x="216495" y="53620"/>
                    <a:pt x="201865" y="36475"/>
                  </a:cubicBezTo>
                  <a:cubicBezTo>
                    <a:pt x="180834" y="11329"/>
                    <a:pt x="153402" y="-3759"/>
                    <a:pt x="119112" y="813"/>
                  </a:cubicBezTo>
                  <a:cubicBezTo>
                    <a:pt x="56475" y="8814"/>
                    <a:pt x="11212" y="56363"/>
                    <a:pt x="1154" y="118999"/>
                  </a:cubicBezTo>
                  <a:cubicBezTo>
                    <a:pt x="-10047" y="188494"/>
                    <a:pt x="62647" y="239929"/>
                    <a:pt x="117283" y="239243"/>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8" name="Freeform 569">
              <a:extLst>
                <a:ext uri="{FF2B5EF4-FFF2-40B4-BE49-F238E27FC236}">
                  <a16:creationId xmlns:a16="http://schemas.microsoft.com/office/drawing/2014/main" id="{EC02D9F6-0C79-CDDA-B59E-B3C0D0E3899E}"/>
                </a:ext>
              </a:extLst>
            </p:cNvPr>
            <p:cNvSpPr/>
            <p:nvPr/>
          </p:nvSpPr>
          <p:spPr>
            <a:xfrm>
              <a:off x="2748153" y="4016044"/>
              <a:ext cx="593445" cy="109226"/>
            </a:xfrm>
            <a:custGeom>
              <a:avLst/>
              <a:gdLst>
                <a:gd name="connsiteX0" fmla="*/ 321183 w 593445"/>
                <a:gd name="connsiteY0" fmla="*/ 42062 h 109226"/>
                <a:gd name="connsiteX1" fmla="*/ 23317 w 593445"/>
                <a:gd name="connsiteY1" fmla="*/ 42062 h 109226"/>
                <a:gd name="connsiteX2" fmla="*/ 0 w 593445"/>
                <a:gd name="connsiteY2" fmla="*/ 38862 h 109226"/>
                <a:gd name="connsiteX3" fmla="*/ 2972 w 593445"/>
                <a:gd name="connsiteY3" fmla="*/ 56464 h 109226"/>
                <a:gd name="connsiteX4" fmla="*/ 6401 w 593445"/>
                <a:gd name="connsiteY4" fmla="*/ 74524 h 109226"/>
                <a:gd name="connsiteX5" fmla="*/ 50521 w 593445"/>
                <a:gd name="connsiteY5" fmla="*/ 108814 h 109226"/>
                <a:gd name="connsiteX6" fmla="*/ 59207 w 593445"/>
                <a:gd name="connsiteY6" fmla="*/ 107899 h 109226"/>
                <a:gd name="connsiteX7" fmla="*/ 62865 w 593445"/>
                <a:gd name="connsiteY7" fmla="*/ 107671 h 109226"/>
                <a:gd name="connsiteX8" fmla="*/ 71323 w 593445"/>
                <a:gd name="connsiteY8" fmla="*/ 107213 h 109226"/>
                <a:gd name="connsiteX9" fmla="*/ 87097 w 593445"/>
                <a:gd name="connsiteY9" fmla="*/ 106756 h 109226"/>
                <a:gd name="connsiteX10" fmla="*/ 112928 w 593445"/>
                <a:gd name="connsiteY10" fmla="*/ 106070 h 109226"/>
                <a:gd name="connsiteX11" fmla="*/ 120244 w 593445"/>
                <a:gd name="connsiteY11" fmla="*/ 105842 h 109226"/>
                <a:gd name="connsiteX12" fmla="*/ 135560 w 593445"/>
                <a:gd name="connsiteY12" fmla="*/ 105613 h 109226"/>
                <a:gd name="connsiteX13" fmla="*/ 143561 w 593445"/>
                <a:gd name="connsiteY13" fmla="*/ 105385 h 109226"/>
                <a:gd name="connsiteX14" fmla="*/ 187452 w 593445"/>
                <a:gd name="connsiteY14" fmla="*/ 104927 h 109226"/>
                <a:gd name="connsiteX15" fmla="*/ 196825 w 593445"/>
                <a:gd name="connsiteY15" fmla="*/ 104927 h 109226"/>
                <a:gd name="connsiteX16" fmla="*/ 568985 w 593445"/>
                <a:gd name="connsiteY16" fmla="*/ 102641 h 109226"/>
                <a:gd name="connsiteX17" fmla="*/ 572186 w 593445"/>
                <a:gd name="connsiteY17" fmla="*/ 99670 h 109226"/>
                <a:gd name="connsiteX18" fmla="*/ 574700 w 593445"/>
                <a:gd name="connsiteY18" fmla="*/ 94183 h 109226"/>
                <a:gd name="connsiteX19" fmla="*/ 575843 w 593445"/>
                <a:gd name="connsiteY19" fmla="*/ 90754 h 109226"/>
                <a:gd name="connsiteX20" fmla="*/ 576986 w 593445"/>
                <a:gd name="connsiteY20" fmla="*/ 87325 h 109226"/>
                <a:gd name="connsiteX21" fmla="*/ 578129 w 593445"/>
                <a:gd name="connsiteY21" fmla="*/ 82067 h 109226"/>
                <a:gd name="connsiteX22" fmla="*/ 581558 w 593445"/>
                <a:gd name="connsiteY22" fmla="*/ 64008 h 109226"/>
                <a:gd name="connsiteX23" fmla="*/ 593446 w 593445"/>
                <a:gd name="connsiteY23" fmla="*/ 0 h 109226"/>
                <a:gd name="connsiteX24" fmla="*/ 593446 w 593445"/>
                <a:gd name="connsiteY24" fmla="*/ 0 h 109226"/>
                <a:gd name="connsiteX25" fmla="*/ 413309 w 593445"/>
                <a:gd name="connsiteY25" fmla="*/ 40462 h 109226"/>
                <a:gd name="connsiteX26" fmla="*/ 321183 w 593445"/>
                <a:gd name="connsiteY26" fmla="*/ 42062 h 10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3445" h="109226">
                  <a:moveTo>
                    <a:pt x="321183" y="42062"/>
                  </a:moveTo>
                  <a:lnTo>
                    <a:pt x="23317" y="42062"/>
                  </a:lnTo>
                  <a:cubicBezTo>
                    <a:pt x="15088" y="42062"/>
                    <a:pt x="7315" y="40919"/>
                    <a:pt x="0" y="38862"/>
                  </a:cubicBezTo>
                  <a:cubicBezTo>
                    <a:pt x="914" y="44806"/>
                    <a:pt x="1829" y="50521"/>
                    <a:pt x="2972" y="56464"/>
                  </a:cubicBezTo>
                  <a:cubicBezTo>
                    <a:pt x="4115" y="62636"/>
                    <a:pt x="5029" y="68580"/>
                    <a:pt x="6401" y="74524"/>
                  </a:cubicBezTo>
                  <a:cubicBezTo>
                    <a:pt x="13487" y="110185"/>
                    <a:pt x="14173" y="110185"/>
                    <a:pt x="50521" y="108814"/>
                  </a:cubicBezTo>
                  <a:cubicBezTo>
                    <a:pt x="53492" y="108814"/>
                    <a:pt x="56464" y="108128"/>
                    <a:pt x="59207" y="107899"/>
                  </a:cubicBezTo>
                  <a:cubicBezTo>
                    <a:pt x="60350" y="107899"/>
                    <a:pt x="61493" y="107671"/>
                    <a:pt x="62865" y="107671"/>
                  </a:cubicBezTo>
                  <a:cubicBezTo>
                    <a:pt x="65380" y="107442"/>
                    <a:pt x="68351" y="107442"/>
                    <a:pt x="71323" y="107213"/>
                  </a:cubicBezTo>
                  <a:cubicBezTo>
                    <a:pt x="75895" y="106985"/>
                    <a:pt x="81153" y="106756"/>
                    <a:pt x="87097" y="106756"/>
                  </a:cubicBezTo>
                  <a:cubicBezTo>
                    <a:pt x="94869" y="106528"/>
                    <a:pt x="103556" y="106299"/>
                    <a:pt x="112928" y="106070"/>
                  </a:cubicBezTo>
                  <a:cubicBezTo>
                    <a:pt x="115214" y="106070"/>
                    <a:pt x="117729" y="106070"/>
                    <a:pt x="120244" y="105842"/>
                  </a:cubicBezTo>
                  <a:cubicBezTo>
                    <a:pt x="125273" y="105842"/>
                    <a:pt x="130302" y="105613"/>
                    <a:pt x="135560" y="105613"/>
                  </a:cubicBezTo>
                  <a:cubicBezTo>
                    <a:pt x="138303" y="105613"/>
                    <a:pt x="140818" y="105613"/>
                    <a:pt x="143561" y="105385"/>
                  </a:cubicBezTo>
                  <a:cubicBezTo>
                    <a:pt x="157277" y="105156"/>
                    <a:pt x="171907" y="104927"/>
                    <a:pt x="187452" y="104927"/>
                  </a:cubicBezTo>
                  <a:cubicBezTo>
                    <a:pt x="190424" y="104927"/>
                    <a:pt x="193624" y="104927"/>
                    <a:pt x="196825" y="104927"/>
                  </a:cubicBezTo>
                  <a:cubicBezTo>
                    <a:pt x="334899" y="103556"/>
                    <a:pt x="525323" y="103784"/>
                    <a:pt x="568985" y="102641"/>
                  </a:cubicBezTo>
                  <a:cubicBezTo>
                    <a:pt x="569900" y="102641"/>
                    <a:pt x="571043" y="101498"/>
                    <a:pt x="572186" y="99670"/>
                  </a:cubicBezTo>
                  <a:cubicBezTo>
                    <a:pt x="573100" y="98298"/>
                    <a:pt x="574015" y="96241"/>
                    <a:pt x="574700" y="94183"/>
                  </a:cubicBezTo>
                  <a:cubicBezTo>
                    <a:pt x="575158" y="93040"/>
                    <a:pt x="575615" y="91897"/>
                    <a:pt x="575843" y="90754"/>
                  </a:cubicBezTo>
                  <a:cubicBezTo>
                    <a:pt x="576072" y="89611"/>
                    <a:pt x="576529" y="88468"/>
                    <a:pt x="576986" y="87325"/>
                  </a:cubicBezTo>
                  <a:cubicBezTo>
                    <a:pt x="577444" y="85496"/>
                    <a:pt x="577901" y="83668"/>
                    <a:pt x="578129" y="82067"/>
                  </a:cubicBezTo>
                  <a:cubicBezTo>
                    <a:pt x="579272" y="76124"/>
                    <a:pt x="580415" y="69952"/>
                    <a:pt x="581558" y="64008"/>
                  </a:cubicBezTo>
                  <a:cubicBezTo>
                    <a:pt x="585673" y="42748"/>
                    <a:pt x="590017" y="21488"/>
                    <a:pt x="593446" y="0"/>
                  </a:cubicBezTo>
                  <a:cubicBezTo>
                    <a:pt x="593446" y="0"/>
                    <a:pt x="593446" y="0"/>
                    <a:pt x="593446" y="0"/>
                  </a:cubicBezTo>
                  <a:cubicBezTo>
                    <a:pt x="535381" y="20117"/>
                    <a:pt x="475488" y="34976"/>
                    <a:pt x="413309" y="40462"/>
                  </a:cubicBezTo>
                  <a:cubicBezTo>
                    <a:pt x="382676" y="43205"/>
                    <a:pt x="351815" y="42062"/>
                    <a:pt x="321183" y="42062"/>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59" name="Freeform 570">
              <a:extLst>
                <a:ext uri="{FF2B5EF4-FFF2-40B4-BE49-F238E27FC236}">
                  <a16:creationId xmlns:a16="http://schemas.microsoft.com/office/drawing/2014/main" id="{127BC654-5B2E-3E62-62E1-F677DC94A431}"/>
                </a:ext>
              </a:extLst>
            </p:cNvPr>
            <p:cNvSpPr/>
            <p:nvPr/>
          </p:nvSpPr>
          <p:spPr>
            <a:xfrm>
              <a:off x="2372546" y="3050350"/>
              <a:ext cx="1363711" cy="1467553"/>
            </a:xfrm>
            <a:custGeom>
              <a:avLst/>
              <a:gdLst>
                <a:gd name="connsiteX0" fmla="*/ 1310581 w 1363711"/>
                <a:gd name="connsiteY0" fmla="*/ 1246187 h 1467553"/>
                <a:gd name="connsiteX1" fmla="*/ 1186908 w 1363711"/>
                <a:gd name="connsiteY1" fmla="*/ 1246644 h 1467553"/>
                <a:gd name="connsiteX2" fmla="*/ 1136159 w 1363711"/>
                <a:gd name="connsiteY2" fmla="*/ 1244358 h 1467553"/>
                <a:gd name="connsiteX3" fmla="*/ 1139817 w 1363711"/>
                <a:gd name="connsiteY3" fmla="*/ 1188351 h 1467553"/>
                <a:gd name="connsiteX4" fmla="*/ 1148732 w 1363711"/>
                <a:gd name="connsiteY4" fmla="*/ 1112227 h 1467553"/>
                <a:gd name="connsiteX5" fmla="*/ 1100726 w 1363711"/>
                <a:gd name="connsiteY5" fmla="*/ 1063992 h 1467553"/>
                <a:gd name="connsiteX6" fmla="*/ 991684 w 1363711"/>
                <a:gd name="connsiteY6" fmla="*/ 1063307 h 1467553"/>
                <a:gd name="connsiteX7" fmla="*/ 977282 w 1363711"/>
                <a:gd name="connsiteY7" fmla="*/ 1040904 h 1467553"/>
                <a:gd name="connsiteX8" fmla="*/ 980254 w 1363711"/>
                <a:gd name="connsiteY8" fmla="*/ 1026502 h 1467553"/>
                <a:gd name="connsiteX9" fmla="*/ 993741 w 1363711"/>
                <a:gd name="connsiteY9" fmla="*/ 948092 h 1467553"/>
                <a:gd name="connsiteX10" fmla="*/ 941163 w 1363711"/>
                <a:gd name="connsiteY10" fmla="*/ 893457 h 1467553"/>
                <a:gd name="connsiteX11" fmla="*/ 897043 w 1363711"/>
                <a:gd name="connsiteY11" fmla="*/ 896429 h 1467553"/>
                <a:gd name="connsiteX12" fmla="*/ 846523 w 1363711"/>
                <a:gd name="connsiteY12" fmla="*/ 854595 h 1467553"/>
                <a:gd name="connsiteX13" fmla="*/ 810633 w 1363711"/>
                <a:gd name="connsiteY13" fmla="*/ 604049 h 1467553"/>
                <a:gd name="connsiteX14" fmla="*/ 812004 w 1363711"/>
                <a:gd name="connsiteY14" fmla="*/ 578903 h 1467553"/>
                <a:gd name="connsiteX15" fmla="*/ 848352 w 1363711"/>
                <a:gd name="connsiteY15" fmla="*/ 568616 h 1467553"/>
                <a:gd name="connsiteX16" fmla="*/ 929276 w 1363711"/>
                <a:gd name="connsiteY16" fmla="*/ 460488 h 1467553"/>
                <a:gd name="connsiteX17" fmla="*/ 902530 w 1363711"/>
                <a:gd name="connsiteY17" fmla="*/ 345731 h 1467553"/>
                <a:gd name="connsiteX18" fmla="*/ 843094 w 1363711"/>
                <a:gd name="connsiteY18" fmla="*/ 297497 h 1467553"/>
                <a:gd name="connsiteX19" fmla="*/ 761941 w 1363711"/>
                <a:gd name="connsiteY19" fmla="*/ 244461 h 1467553"/>
                <a:gd name="connsiteX20" fmla="*/ 779314 w 1363711"/>
                <a:gd name="connsiteY20" fmla="*/ 212686 h 1467553"/>
                <a:gd name="connsiteX21" fmla="*/ 780457 w 1363711"/>
                <a:gd name="connsiteY21" fmla="*/ 78041 h 1467553"/>
                <a:gd name="connsiteX22" fmla="*/ 769713 w 1363711"/>
                <a:gd name="connsiteY22" fmla="*/ 57009 h 1467553"/>
                <a:gd name="connsiteX23" fmla="*/ 678045 w 1363711"/>
                <a:gd name="connsiteY23" fmla="*/ 545 h 1467553"/>
                <a:gd name="connsiteX24" fmla="*/ 533112 w 1363711"/>
                <a:gd name="connsiteY24" fmla="*/ 104101 h 1467553"/>
                <a:gd name="connsiteX25" fmla="*/ 539742 w 1363711"/>
                <a:gd name="connsiteY25" fmla="*/ 211543 h 1467553"/>
                <a:gd name="connsiteX26" fmla="*/ 561459 w 1363711"/>
                <a:gd name="connsiteY26" fmla="*/ 239204 h 1467553"/>
                <a:gd name="connsiteX27" fmla="*/ 559630 w 1363711"/>
                <a:gd name="connsiteY27" fmla="*/ 258177 h 1467553"/>
                <a:gd name="connsiteX28" fmla="*/ 491736 w 1363711"/>
                <a:gd name="connsiteY28" fmla="*/ 314413 h 1467553"/>
                <a:gd name="connsiteX29" fmla="*/ 412411 w 1363711"/>
                <a:gd name="connsiteY29" fmla="*/ 396709 h 1467553"/>
                <a:gd name="connsiteX30" fmla="*/ 406925 w 1363711"/>
                <a:gd name="connsiteY30" fmla="*/ 438543 h 1467553"/>
                <a:gd name="connsiteX31" fmla="*/ 437557 w 1363711"/>
                <a:gd name="connsiteY31" fmla="*/ 491807 h 1467553"/>
                <a:gd name="connsiteX32" fmla="*/ 524654 w 1363711"/>
                <a:gd name="connsiteY32" fmla="*/ 577989 h 1467553"/>
                <a:gd name="connsiteX33" fmla="*/ 540199 w 1363711"/>
                <a:gd name="connsiteY33" fmla="*/ 610221 h 1467553"/>
                <a:gd name="connsiteX34" fmla="*/ 536998 w 1363711"/>
                <a:gd name="connsiteY34" fmla="*/ 642454 h 1467553"/>
                <a:gd name="connsiteX35" fmla="*/ 524425 w 1363711"/>
                <a:gd name="connsiteY35" fmla="*/ 750582 h 1467553"/>
                <a:gd name="connsiteX36" fmla="*/ 509338 w 1363711"/>
                <a:gd name="connsiteY36" fmla="*/ 882027 h 1467553"/>
                <a:gd name="connsiteX37" fmla="*/ 482592 w 1363711"/>
                <a:gd name="connsiteY37" fmla="*/ 908773 h 1467553"/>
                <a:gd name="connsiteX38" fmla="*/ 379722 w 1363711"/>
                <a:gd name="connsiteY38" fmla="*/ 913802 h 1467553"/>
                <a:gd name="connsiteX39" fmla="*/ 348861 w 1363711"/>
                <a:gd name="connsiteY39" fmla="*/ 946721 h 1467553"/>
                <a:gd name="connsiteX40" fmla="*/ 349546 w 1363711"/>
                <a:gd name="connsiteY40" fmla="*/ 958379 h 1467553"/>
                <a:gd name="connsiteX41" fmla="*/ 364177 w 1363711"/>
                <a:gd name="connsiteY41" fmla="*/ 1048219 h 1467553"/>
                <a:gd name="connsiteX42" fmla="*/ 340631 w 1363711"/>
                <a:gd name="connsiteY42" fmla="*/ 1085481 h 1467553"/>
                <a:gd name="connsiteX43" fmla="*/ 223816 w 1363711"/>
                <a:gd name="connsiteY43" fmla="*/ 1087767 h 1467553"/>
                <a:gd name="connsiteX44" fmla="*/ 183354 w 1363711"/>
                <a:gd name="connsiteY44" fmla="*/ 1130515 h 1467553"/>
                <a:gd name="connsiteX45" fmla="*/ 194556 w 1363711"/>
                <a:gd name="connsiteY45" fmla="*/ 1235671 h 1467553"/>
                <a:gd name="connsiteX46" fmla="*/ 173067 w 1363711"/>
                <a:gd name="connsiteY46" fmla="*/ 1261960 h 1467553"/>
                <a:gd name="connsiteX47" fmla="*/ 31792 w 1363711"/>
                <a:gd name="connsiteY47" fmla="*/ 1266761 h 1467553"/>
                <a:gd name="connsiteX48" fmla="*/ 1389 w 1363711"/>
                <a:gd name="connsiteY48" fmla="*/ 1294193 h 1467553"/>
                <a:gd name="connsiteX49" fmla="*/ 3675 w 1363711"/>
                <a:gd name="connsiteY49" fmla="*/ 1355915 h 1467553"/>
                <a:gd name="connsiteX50" fmla="*/ 9390 w 1363711"/>
                <a:gd name="connsiteY50" fmla="*/ 1425866 h 1467553"/>
                <a:gd name="connsiteX51" fmla="*/ 32935 w 1363711"/>
                <a:gd name="connsiteY51" fmla="*/ 1462442 h 1467553"/>
                <a:gd name="connsiteX52" fmla="*/ 70197 w 1363711"/>
                <a:gd name="connsiteY52" fmla="*/ 1467014 h 1467553"/>
                <a:gd name="connsiteX53" fmla="*/ 643983 w 1363711"/>
                <a:gd name="connsiteY53" fmla="*/ 1451927 h 1467553"/>
                <a:gd name="connsiteX54" fmla="*/ 1359044 w 1363711"/>
                <a:gd name="connsiteY54" fmla="*/ 1434096 h 1467553"/>
                <a:gd name="connsiteX55" fmla="*/ 1362244 w 1363711"/>
                <a:gd name="connsiteY55" fmla="*/ 1381061 h 1467553"/>
                <a:gd name="connsiteX56" fmla="*/ 1362016 w 1363711"/>
                <a:gd name="connsiteY56" fmla="*/ 1298765 h 1467553"/>
                <a:gd name="connsiteX57" fmla="*/ 1310581 w 1363711"/>
                <a:gd name="connsiteY57" fmla="*/ 1246187 h 1467553"/>
                <a:gd name="connsiteX58" fmla="*/ 545914 w 1363711"/>
                <a:gd name="connsiteY58" fmla="*/ 139763 h 1467553"/>
                <a:gd name="connsiteX59" fmla="*/ 663871 w 1363711"/>
                <a:gd name="connsiteY59" fmla="*/ 21576 h 1467553"/>
                <a:gd name="connsiteX60" fmla="*/ 746625 w 1363711"/>
                <a:gd name="connsiteY60" fmla="*/ 57238 h 1467553"/>
                <a:gd name="connsiteX61" fmla="*/ 775428 w 1363711"/>
                <a:gd name="connsiteY61" fmla="*/ 118046 h 1467553"/>
                <a:gd name="connsiteX62" fmla="*/ 662043 w 1363711"/>
                <a:gd name="connsiteY62" fmla="*/ 260006 h 1467553"/>
                <a:gd name="connsiteX63" fmla="*/ 545914 w 1363711"/>
                <a:gd name="connsiteY63" fmla="*/ 139763 h 1467553"/>
                <a:gd name="connsiteX64" fmla="*/ 530369 w 1363711"/>
                <a:gd name="connsiteY64" fmla="*/ 874940 h 1467553"/>
                <a:gd name="connsiteX65" fmla="*/ 556658 w 1363711"/>
                <a:gd name="connsiteY65" fmla="*/ 635367 h 1467553"/>
                <a:gd name="connsiteX66" fmla="*/ 577003 w 1363711"/>
                <a:gd name="connsiteY66" fmla="*/ 429399 h 1467553"/>
                <a:gd name="connsiteX67" fmla="*/ 577918 w 1363711"/>
                <a:gd name="connsiteY67" fmla="*/ 409053 h 1467553"/>
                <a:gd name="connsiteX68" fmla="*/ 547285 w 1363711"/>
                <a:gd name="connsiteY68" fmla="*/ 391223 h 1467553"/>
                <a:gd name="connsiteX69" fmla="*/ 525111 w 1363711"/>
                <a:gd name="connsiteY69" fmla="*/ 450887 h 1467553"/>
                <a:gd name="connsiteX70" fmla="*/ 534484 w 1363711"/>
                <a:gd name="connsiteY70" fmla="*/ 465746 h 1467553"/>
                <a:gd name="connsiteX71" fmla="*/ 544314 w 1363711"/>
                <a:gd name="connsiteY71" fmla="*/ 564273 h 1467553"/>
                <a:gd name="connsiteX72" fmla="*/ 432757 w 1363711"/>
                <a:gd name="connsiteY72" fmla="*/ 444486 h 1467553"/>
                <a:gd name="connsiteX73" fmla="*/ 436872 w 1363711"/>
                <a:gd name="connsiteY73" fmla="*/ 400595 h 1467553"/>
                <a:gd name="connsiteX74" fmla="*/ 511624 w 1363711"/>
                <a:gd name="connsiteY74" fmla="*/ 326072 h 1467553"/>
                <a:gd name="connsiteX75" fmla="*/ 561230 w 1363711"/>
                <a:gd name="connsiteY75" fmla="*/ 284466 h 1467553"/>
                <a:gd name="connsiteX76" fmla="*/ 618609 w 1363711"/>
                <a:gd name="connsiteY76" fmla="*/ 273951 h 1467553"/>
                <a:gd name="connsiteX77" fmla="*/ 713706 w 1363711"/>
                <a:gd name="connsiteY77" fmla="*/ 273494 h 1467553"/>
                <a:gd name="connsiteX78" fmla="*/ 800803 w 1363711"/>
                <a:gd name="connsiteY78" fmla="*/ 289724 h 1467553"/>
                <a:gd name="connsiteX79" fmla="*/ 895672 w 1363711"/>
                <a:gd name="connsiteY79" fmla="*/ 368820 h 1467553"/>
                <a:gd name="connsiteX80" fmla="*/ 915560 w 1363711"/>
                <a:gd name="connsiteY80" fmla="*/ 443115 h 1467553"/>
                <a:gd name="connsiteX81" fmla="*/ 892700 w 1363711"/>
                <a:gd name="connsiteY81" fmla="*/ 484034 h 1467553"/>
                <a:gd name="connsiteX82" fmla="*/ 845608 w 1363711"/>
                <a:gd name="connsiteY82" fmla="*/ 540498 h 1467553"/>
                <a:gd name="connsiteX83" fmla="*/ 810861 w 1363711"/>
                <a:gd name="connsiteY83" fmla="*/ 552843 h 1467553"/>
                <a:gd name="connsiteX84" fmla="*/ 801489 w 1363711"/>
                <a:gd name="connsiteY84" fmla="*/ 513981 h 1467553"/>
                <a:gd name="connsiteX85" fmla="*/ 834636 w 1363711"/>
                <a:gd name="connsiteY85" fmla="*/ 441743 h 1467553"/>
                <a:gd name="connsiteX86" fmla="*/ 830978 w 1363711"/>
                <a:gd name="connsiteY86" fmla="*/ 407682 h 1467553"/>
                <a:gd name="connsiteX87" fmla="*/ 803317 w 1363711"/>
                <a:gd name="connsiteY87" fmla="*/ 381393 h 1467553"/>
                <a:gd name="connsiteX88" fmla="*/ 766970 w 1363711"/>
                <a:gd name="connsiteY88" fmla="*/ 380021 h 1467553"/>
                <a:gd name="connsiteX89" fmla="*/ 759198 w 1363711"/>
                <a:gd name="connsiteY89" fmla="*/ 406539 h 1467553"/>
                <a:gd name="connsiteX90" fmla="*/ 775885 w 1363711"/>
                <a:gd name="connsiteY90" fmla="*/ 499808 h 1467553"/>
                <a:gd name="connsiteX91" fmla="*/ 824349 w 1363711"/>
                <a:gd name="connsiteY91" fmla="*/ 844994 h 1467553"/>
                <a:gd name="connsiteX92" fmla="*/ 827778 w 1363711"/>
                <a:gd name="connsiteY92" fmla="*/ 874254 h 1467553"/>
                <a:gd name="connsiteX93" fmla="*/ 777257 w 1363711"/>
                <a:gd name="connsiteY93" fmla="*/ 911288 h 1467553"/>
                <a:gd name="connsiteX94" fmla="*/ 758283 w 1363711"/>
                <a:gd name="connsiteY94" fmla="*/ 886827 h 1467553"/>
                <a:gd name="connsiteX95" fmla="*/ 714621 w 1363711"/>
                <a:gd name="connsiteY95" fmla="*/ 662571 h 1467553"/>
                <a:gd name="connsiteX96" fmla="*/ 684217 w 1363711"/>
                <a:gd name="connsiteY96" fmla="*/ 639939 h 1467553"/>
                <a:gd name="connsiteX97" fmla="*/ 647412 w 1363711"/>
                <a:gd name="connsiteY97" fmla="*/ 669886 h 1467553"/>
                <a:gd name="connsiteX98" fmla="*/ 626838 w 1363711"/>
                <a:gd name="connsiteY98" fmla="*/ 806360 h 1467553"/>
                <a:gd name="connsiteX99" fmla="*/ 608550 w 1363711"/>
                <a:gd name="connsiteY99" fmla="*/ 889571 h 1467553"/>
                <a:gd name="connsiteX100" fmla="*/ 541113 w 1363711"/>
                <a:gd name="connsiteY100" fmla="*/ 910145 h 1467553"/>
                <a:gd name="connsiteX101" fmla="*/ 530369 w 1363711"/>
                <a:gd name="connsiteY101" fmla="*/ 874940 h 1467553"/>
                <a:gd name="connsiteX102" fmla="*/ 553686 w 1363711"/>
                <a:gd name="connsiteY102" fmla="*/ 457059 h 1467553"/>
                <a:gd name="connsiteX103" fmla="*/ 541570 w 1363711"/>
                <a:gd name="connsiteY103" fmla="*/ 419569 h 1467553"/>
                <a:gd name="connsiteX104" fmla="*/ 552772 w 1363711"/>
                <a:gd name="connsiteY104" fmla="*/ 411339 h 1467553"/>
                <a:gd name="connsiteX105" fmla="*/ 559630 w 1363711"/>
                <a:gd name="connsiteY105" fmla="*/ 422312 h 1467553"/>
                <a:gd name="connsiteX106" fmla="*/ 553686 w 1363711"/>
                <a:gd name="connsiteY106" fmla="*/ 457059 h 1467553"/>
                <a:gd name="connsiteX107" fmla="*/ 789601 w 1363711"/>
                <a:gd name="connsiteY107" fmla="*/ 484034 h 1467553"/>
                <a:gd name="connsiteX108" fmla="*/ 781372 w 1363711"/>
                <a:gd name="connsiteY108" fmla="*/ 418426 h 1467553"/>
                <a:gd name="connsiteX109" fmla="*/ 788687 w 1363711"/>
                <a:gd name="connsiteY109" fmla="*/ 400824 h 1467553"/>
                <a:gd name="connsiteX110" fmla="*/ 803775 w 1363711"/>
                <a:gd name="connsiteY110" fmla="*/ 407453 h 1467553"/>
                <a:gd name="connsiteX111" fmla="*/ 811318 w 1363711"/>
                <a:gd name="connsiteY111" fmla="*/ 444944 h 1467553"/>
                <a:gd name="connsiteX112" fmla="*/ 789601 w 1363711"/>
                <a:gd name="connsiteY112" fmla="*/ 484034 h 1467553"/>
                <a:gd name="connsiteX113" fmla="*/ 721250 w 1363711"/>
                <a:gd name="connsiteY113" fmla="*/ 893914 h 1467553"/>
                <a:gd name="connsiteX114" fmla="*/ 677359 w 1363711"/>
                <a:gd name="connsiteY114" fmla="*/ 896429 h 1467553"/>
                <a:gd name="connsiteX115" fmla="*/ 639868 w 1363711"/>
                <a:gd name="connsiteY115" fmla="*/ 847508 h 1467553"/>
                <a:gd name="connsiteX116" fmla="*/ 664557 w 1363711"/>
                <a:gd name="connsiteY116" fmla="*/ 688174 h 1467553"/>
                <a:gd name="connsiteX117" fmla="*/ 683988 w 1363711"/>
                <a:gd name="connsiteY117" fmla="*/ 669200 h 1467553"/>
                <a:gd name="connsiteX118" fmla="*/ 700676 w 1363711"/>
                <a:gd name="connsiteY118" fmla="*/ 683145 h 1467553"/>
                <a:gd name="connsiteX119" fmla="*/ 733366 w 1363711"/>
                <a:gd name="connsiteY119" fmla="*/ 879055 h 1467553"/>
                <a:gd name="connsiteX120" fmla="*/ 721250 w 1363711"/>
                <a:gd name="connsiteY120" fmla="*/ 893914 h 1467553"/>
                <a:gd name="connsiteX121" fmla="*/ 388866 w 1363711"/>
                <a:gd name="connsiteY121" fmla="*/ 934605 h 1467553"/>
                <a:gd name="connsiteX122" fmla="*/ 454474 w 1363711"/>
                <a:gd name="connsiteY122" fmla="*/ 931404 h 1467553"/>
                <a:gd name="connsiteX123" fmla="*/ 522597 w 1363711"/>
                <a:gd name="connsiteY123" fmla="*/ 933462 h 1467553"/>
                <a:gd name="connsiteX124" fmla="*/ 617694 w 1363711"/>
                <a:gd name="connsiteY124" fmla="*/ 920203 h 1467553"/>
                <a:gd name="connsiteX125" fmla="*/ 634153 w 1363711"/>
                <a:gd name="connsiteY125" fmla="*/ 917003 h 1467553"/>
                <a:gd name="connsiteX126" fmla="*/ 728565 w 1363711"/>
                <a:gd name="connsiteY126" fmla="*/ 917688 h 1467553"/>
                <a:gd name="connsiteX127" fmla="*/ 753711 w 1363711"/>
                <a:gd name="connsiteY127" fmla="*/ 925004 h 1467553"/>
                <a:gd name="connsiteX128" fmla="*/ 834864 w 1363711"/>
                <a:gd name="connsiteY128" fmla="*/ 920889 h 1467553"/>
                <a:gd name="connsiteX129" fmla="*/ 867554 w 1363711"/>
                <a:gd name="connsiteY129" fmla="*/ 914259 h 1467553"/>
                <a:gd name="connsiteX130" fmla="*/ 946878 w 1363711"/>
                <a:gd name="connsiteY130" fmla="*/ 917688 h 1467553"/>
                <a:gd name="connsiteX131" fmla="*/ 972024 w 1363711"/>
                <a:gd name="connsiteY131" fmla="*/ 946721 h 1467553"/>
                <a:gd name="connsiteX132" fmla="*/ 968824 w 1363711"/>
                <a:gd name="connsiteY132" fmla="*/ 965923 h 1467553"/>
                <a:gd name="connsiteX133" fmla="*/ 968824 w 1363711"/>
                <a:gd name="connsiteY133" fmla="*/ 965923 h 1467553"/>
                <a:gd name="connsiteX134" fmla="*/ 956937 w 1363711"/>
                <a:gd name="connsiteY134" fmla="*/ 1029931 h 1467553"/>
                <a:gd name="connsiteX135" fmla="*/ 953508 w 1363711"/>
                <a:gd name="connsiteY135" fmla="*/ 1047990 h 1467553"/>
                <a:gd name="connsiteX136" fmla="*/ 952365 w 1363711"/>
                <a:gd name="connsiteY136" fmla="*/ 1053248 h 1467553"/>
                <a:gd name="connsiteX137" fmla="*/ 951222 w 1363711"/>
                <a:gd name="connsiteY137" fmla="*/ 1056677 h 1467553"/>
                <a:gd name="connsiteX138" fmla="*/ 950079 w 1363711"/>
                <a:gd name="connsiteY138" fmla="*/ 1060106 h 1467553"/>
                <a:gd name="connsiteX139" fmla="*/ 947564 w 1363711"/>
                <a:gd name="connsiteY139" fmla="*/ 1065593 h 1467553"/>
                <a:gd name="connsiteX140" fmla="*/ 944364 w 1363711"/>
                <a:gd name="connsiteY140" fmla="*/ 1068564 h 1467553"/>
                <a:gd name="connsiteX141" fmla="*/ 572203 w 1363711"/>
                <a:gd name="connsiteY141" fmla="*/ 1070850 h 1467553"/>
                <a:gd name="connsiteX142" fmla="*/ 562830 w 1363711"/>
                <a:gd name="connsiteY142" fmla="*/ 1070850 h 1467553"/>
                <a:gd name="connsiteX143" fmla="*/ 518939 w 1363711"/>
                <a:gd name="connsiteY143" fmla="*/ 1071308 h 1467553"/>
                <a:gd name="connsiteX144" fmla="*/ 510938 w 1363711"/>
                <a:gd name="connsiteY144" fmla="*/ 1071536 h 1467553"/>
                <a:gd name="connsiteX145" fmla="*/ 495622 w 1363711"/>
                <a:gd name="connsiteY145" fmla="*/ 1071765 h 1467553"/>
                <a:gd name="connsiteX146" fmla="*/ 488307 w 1363711"/>
                <a:gd name="connsiteY146" fmla="*/ 1071993 h 1467553"/>
                <a:gd name="connsiteX147" fmla="*/ 462475 w 1363711"/>
                <a:gd name="connsiteY147" fmla="*/ 1072679 h 1467553"/>
                <a:gd name="connsiteX148" fmla="*/ 446701 w 1363711"/>
                <a:gd name="connsiteY148" fmla="*/ 1073136 h 1467553"/>
                <a:gd name="connsiteX149" fmla="*/ 438243 w 1363711"/>
                <a:gd name="connsiteY149" fmla="*/ 1073594 h 1467553"/>
                <a:gd name="connsiteX150" fmla="*/ 434586 w 1363711"/>
                <a:gd name="connsiteY150" fmla="*/ 1073822 h 1467553"/>
                <a:gd name="connsiteX151" fmla="*/ 425899 w 1363711"/>
                <a:gd name="connsiteY151" fmla="*/ 1074737 h 1467553"/>
                <a:gd name="connsiteX152" fmla="*/ 381779 w 1363711"/>
                <a:gd name="connsiteY152" fmla="*/ 1040447 h 1467553"/>
                <a:gd name="connsiteX153" fmla="*/ 378350 w 1363711"/>
                <a:gd name="connsiteY153" fmla="*/ 1022387 h 1467553"/>
                <a:gd name="connsiteX154" fmla="*/ 368977 w 1363711"/>
                <a:gd name="connsiteY154" fmla="*/ 956093 h 1467553"/>
                <a:gd name="connsiteX155" fmla="*/ 388866 w 1363711"/>
                <a:gd name="connsiteY155" fmla="*/ 934605 h 1467553"/>
                <a:gd name="connsiteX156" fmla="*/ 225874 w 1363711"/>
                <a:gd name="connsiteY156" fmla="*/ 1103997 h 1467553"/>
                <a:gd name="connsiteX157" fmla="*/ 819091 w 1363711"/>
                <a:gd name="connsiteY157" fmla="*/ 1087767 h 1467553"/>
                <a:gd name="connsiteX158" fmla="*/ 1086324 w 1363711"/>
                <a:gd name="connsiteY158" fmla="*/ 1082052 h 1467553"/>
                <a:gd name="connsiteX159" fmla="*/ 1123357 w 1363711"/>
                <a:gd name="connsiteY159" fmla="*/ 1100797 h 1467553"/>
                <a:gd name="connsiteX160" fmla="*/ 1123357 w 1363711"/>
                <a:gd name="connsiteY160" fmla="*/ 1100797 h 1467553"/>
                <a:gd name="connsiteX161" fmla="*/ 1126786 w 1363711"/>
                <a:gd name="connsiteY161" fmla="*/ 1111084 h 1467553"/>
                <a:gd name="connsiteX162" fmla="*/ 1126786 w 1363711"/>
                <a:gd name="connsiteY162" fmla="*/ 1111313 h 1467553"/>
                <a:gd name="connsiteX163" fmla="*/ 1127244 w 1363711"/>
                <a:gd name="connsiteY163" fmla="*/ 1115199 h 1467553"/>
                <a:gd name="connsiteX164" fmla="*/ 1127244 w 1363711"/>
                <a:gd name="connsiteY164" fmla="*/ 1115427 h 1467553"/>
                <a:gd name="connsiteX165" fmla="*/ 1127472 w 1363711"/>
                <a:gd name="connsiteY165" fmla="*/ 1119542 h 1467553"/>
                <a:gd name="connsiteX166" fmla="*/ 1127472 w 1363711"/>
                <a:gd name="connsiteY166" fmla="*/ 1119771 h 1467553"/>
                <a:gd name="connsiteX167" fmla="*/ 1127244 w 1363711"/>
                <a:gd name="connsiteY167" fmla="*/ 1123886 h 1467553"/>
                <a:gd name="connsiteX168" fmla="*/ 1127244 w 1363711"/>
                <a:gd name="connsiteY168" fmla="*/ 1124571 h 1467553"/>
                <a:gd name="connsiteX169" fmla="*/ 1126786 w 1363711"/>
                <a:gd name="connsiteY169" fmla="*/ 1128686 h 1467553"/>
                <a:gd name="connsiteX170" fmla="*/ 1126558 w 1363711"/>
                <a:gd name="connsiteY170" fmla="*/ 1129372 h 1467553"/>
                <a:gd name="connsiteX171" fmla="*/ 1125643 w 1363711"/>
                <a:gd name="connsiteY171" fmla="*/ 1133715 h 1467553"/>
                <a:gd name="connsiteX172" fmla="*/ 1114442 w 1363711"/>
                <a:gd name="connsiteY172" fmla="*/ 1212354 h 1467553"/>
                <a:gd name="connsiteX173" fmla="*/ 1113528 w 1363711"/>
                <a:gd name="connsiteY173" fmla="*/ 1220583 h 1467553"/>
                <a:gd name="connsiteX174" fmla="*/ 1113756 w 1363711"/>
                <a:gd name="connsiteY174" fmla="*/ 1223098 h 1467553"/>
                <a:gd name="connsiteX175" fmla="*/ 1113985 w 1363711"/>
                <a:gd name="connsiteY175" fmla="*/ 1224241 h 1467553"/>
                <a:gd name="connsiteX176" fmla="*/ 1114442 w 1363711"/>
                <a:gd name="connsiteY176" fmla="*/ 1226756 h 1467553"/>
                <a:gd name="connsiteX177" fmla="*/ 1115128 w 1363711"/>
                <a:gd name="connsiteY177" fmla="*/ 1231556 h 1467553"/>
                <a:gd name="connsiteX178" fmla="*/ 1115356 w 1363711"/>
                <a:gd name="connsiteY178" fmla="*/ 1232699 h 1467553"/>
                <a:gd name="connsiteX179" fmla="*/ 1115585 w 1363711"/>
                <a:gd name="connsiteY179" fmla="*/ 1234985 h 1467553"/>
                <a:gd name="connsiteX180" fmla="*/ 1115585 w 1363711"/>
                <a:gd name="connsiteY180" fmla="*/ 1236128 h 1467553"/>
                <a:gd name="connsiteX181" fmla="*/ 1115128 w 1363711"/>
                <a:gd name="connsiteY181" fmla="*/ 1240472 h 1467553"/>
                <a:gd name="connsiteX182" fmla="*/ 1109641 w 1363711"/>
                <a:gd name="connsiteY182" fmla="*/ 1248015 h 1467553"/>
                <a:gd name="connsiteX183" fmla="*/ 827549 w 1363711"/>
                <a:gd name="connsiteY183" fmla="*/ 1256702 h 1467553"/>
                <a:gd name="connsiteX184" fmla="*/ 762627 w 1363711"/>
                <a:gd name="connsiteY184" fmla="*/ 1256474 h 1467553"/>
                <a:gd name="connsiteX185" fmla="*/ 713935 w 1363711"/>
                <a:gd name="connsiteY185" fmla="*/ 1257388 h 1467553"/>
                <a:gd name="connsiteX186" fmla="*/ 697704 w 1363711"/>
                <a:gd name="connsiteY186" fmla="*/ 1257845 h 1467553"/>
                <a:gd name="connsiteX187" fmla="*/ 639183 w 1363711"/>
                <a:gd name="connsiteY187" fmla="*/ 1258988 h 1467553"/>
                <a:gd name="connsiteX188" fmla="*/ 625238 w 1363711"/>
                <a:gd name="connsiteY188" fmla="*/ 1259217 h 1467553"/>
                <a:gd name="connsiteX189" fmla="*/ 563059 w 1363711"/>
                <a:gd name="connsiteY189" fmla="*/ 1259674 h 1467553"/>
                <a:gd name="connsiteX190" fmla="*/ 537684 w 1363711"/>
                <a:gd name="connsiteY190" fmla="*/ 1259674 h 1467553"/>
                <a:gd name="connsiteX191" fmla="*/ 528997 w 1363711"/>
                <a:gd name="connsiteY191" fmla="*/ 1259674 h 1467553"/>
                <a:gd name="connsiteX192" fmla="*/ 511395 w 1363711"/>
                <a:gd name="connsiteY192" fmla="*/ 1259674 h 1467553"/>
                <a:gd name="connsiteX193" fmla="*/ 502480 w 1363711"/>
                <a:gd name="connsiteY193" fmla="*/ 1259674 h 1467553"/>
                <a:gd name="connsiteX194" fmla="*/ 466818 w 1363711"/>
                <a:gd name="connsiteY194" fmla="*/ 1259674 h 1467553"/>
                <a:gd name="connsiteX195" fmla="*/ 448987 w 1363711"/>
                <a:gd name="connsiteY195" fmla="*/ 1259674 h 1467553"/>
                <a:gd name="connsiteX196" fmla="*/ 431385 w 1363711"/>
                <a:gd name="connsiteY196" fmla="*/ 1259674 h 1467553"/>
                <a:gd name="connsiteX197" fmla="*/ 388180 w 1363711"/>
                <a:gd name="connsiteY197" fmla="*/ 1259445 h 1467553"/>
                <a:gd name="connsiteX198" fmla="*/ 371492 w 1363711"/>
                <a:gd name="connsiteY198" fmla="*/ 1259445 h 1467553"/>
                <a:gd name="connsiteX199" fmla="*/ 355261 w 1363711"/>
                <a:gd name="connsiteY199" fmla="*/ 1259445 h 1467553"/>
                <a:gd name="connsiteX200" fmla="*/ 339717 w 1363711"/>
                <a:gd name="connsiteY200" fmla="*/ 1259445 h 1467553"/>
                <a:gd name="connsiteX201" fmla="*/ 310456 w 1363711"/>
                <a:gd name="connsiteY201" fmla="*/ 1259217 h 1467553"/>
                <a:gd name="connsiteX202" fmla="*/ 290568 w 1363711"/>
                <a:gd name="connsiteY202" fmla="*/ 1258988 h 1467553"/>
                <a:gd name="connsiteX203" fmla="*/ 241419 w 1363711"/>
                <a:gd name="connsiteY203" fmla="*/ 1258531 h 1467553"/>
                <a:gd name="connsiteX204" fmla="*/ 220159 w 1363711"/>
                <a:gd name="connsiteY204" fmla="*/ 1254188 h 1467553"/>
                <a:gd name="connsiteX205" fmla="*/ 217187 w 1363711"/>
                <a:gd name="connsiteY205" fmla="*/ 1246415 h 1467553"/>
                <a:gd name="connsiteX206" fmla="*/ 216044 w 1363711"/>
                <a:gd name="connsiteY206" fmla="*/ 1240243 h 1467553"/>
                <a:gd name="connsiteX207" fmla="*/ 215358 w 1363711"/>
                <a:gd name="connsiteY207" fmla="*/ 1236585 h 1467553"/>
                <a:gd name="connsiteX208" fmla="*/ 213529 w 1363711"/>
                <a:gd name="connsiteY208" fmla="*/ 1225384 h 1467553"/>
                <a:gd name="connsiteX209" fmla="*/ 213529 w 1363711"/>
                <a:gd name="connsiteY209" fmla="*/ 1225155 h 1467553"/>
                <a:gd name="connsiteX210" fmla="*/ 211701 w 1363711"/>
                <a:gd name="connsiteY210" fmla="*/ 1214640 h 1467553"/>
                <a:gd name="connsiteX211" fmla="*/ 203700 w 1363711"/>
                <a:gd name="connsiteY211" fmla="*/ 1146060 h 1467553"/>
                <a:gd name="connsiteX212" fmla="*/ 225874 w 1363711"/>
                <a:gd name="connsiteY212" fmla="*/ 1103997 h 1467553"/>
                <a:gd name="connsiteX213" fmla="*/ 1343728 w 1363711"/>
                <a:gd name="connsiteY213" fmla="*/ 1345628 h 1467553"/>
                <a:gd name="connsiteX214" fmla="*/ 1340299 w 1363711"/>
                <a:gd name="connsiteY214" fmla="*/ 1392719 h 1467553"/>
                <a:gd name="connsiteX215" fmla="*/ 1316982 w 1363711"/>
                <a:gd name="connsiteY215" fmla="*/ 1418094 h 1467553"/>
                <a:gd name="connsiteX216" fmla="*/ 1184394 w 1363711"/>
                <a:gd name="connsiteY216" fmla="*/ 1427009 h 1467553"/>
                <a:gd name="connsiteX217" fmla="*/ 1135702 w 1363711"/>
                <a:gd name="connsiteY217" fmla="*/ 1427466 h 1467553"/>
                <a:gd name="connsiteX218" fmla="*/ 868468 w 1363711"/>
                <a:gd name="connsiteY218" fmla="*/ 1429524 h 1467553"/>
                <a:gd name="connsiteX219" fmla="*/ 844237 w 1363711"/>
                <a:gd name="connsiteY219" fmla="*/ 1430210 h 1467553"/>
                <a:gd name="connsiteX220" fmla="*/ 795774 w 1363711"/>
                <a:gd name="connsiteY220" fmla="*/ 1432267 h 1467553"/>
                <a:gd name="connsiteX221" fmla="*/ 713935 w 1363711"/>
                <a:gd name="connsiteY221" fmla="*/ 1434782 h 1467553"/>
                <a:gd name="connsiteX222" fmla="*/ 577689 w 1363711"/>
                <a:gd name="connsiteY222" fmla="*/ 1433410 h 1467553"/>
                <a:gd name="connsiteX223" fmla="*/ 572431 w 1363711"/>
                <a:gd name="connsiteY223" fmla="*/ 1433181 h 1467553"/>
                <a:gd name="connsiteX224" fmla="*/ 566716 w 1363711"/>
                <a:gd name="connsiteY224" fmla="*/ 1433181 h 1467553"/>
                <a:gd name="connsiteX225" fmla="*/ 547285 w 1363711"/>
                <a:gd name="connsiteY225" fmla="*/ 1432953 h 1467553"/>
                <a:gd name="connsiteX226" fmla="*/ 540199 w 1363711"/>
                <a:gd name="connsiteY226" fmla="*/ 1432953 h 1467553"/>
                <a:gd name="connsiteX227" fmla="*/ 504080 w 1363711"/>
                <a:gd name="connsiteY227" fmla="*/ 1433181 h 1467553"/>
                <a:gd name="connsiteX228" fmla="*/ 495393 w 1363711"/>
                <a:gd name="connsiteY228" fmla="*/ 1433181 h 1467553"/>
                <a:gd name="connsiteX229" fmla="*/ 490821 w 1363711"/>
                <a:gd name="connsiteY229" fmla="*/ 1433181 h 1467553"/>
                <a:gd name="connsiteX230" fmla="*/ 481677 w 1363711"/>
                <a:gd name="connsiteY230" fmla="*/ 1433410 h 1467553"/>
                <a:gd name="connsiteX231" fmla="*/ 472305 w 1363711"/>
                <a:gd name="connsiteY231" fmla="*/ 1433639 h 1467553"/>
                <a:gd name="connsiteX232" fmla="*/ 462703 w 1363711"/>
                <a:gd name="connsiteY232" fmla="*/ 1433867 h 1467553"/>
                <a:gd name="connsiteX233" fmla="*/ 432985 w 1363711"/>
                <a:gd name="connsiteY233" fmla="*/ 1434324 h 1467553"/>
                <a:gd name="connsiteX234" fmla="*/ 422698 w 1363711"/>
                <a:gd name="connsiteY234" fmla="*/ 1434553 h 1467553"/>
                <a:gd name="connsiteX235" fmla="*/ 401896 w 1363711"/>
                <a:gd name="connsiteY235" fmla="*/ 1435010 h 1467553"/>
                <a:gd name="connsiteX236" fmla="*/ 391380 w 1363711"/>
                <a:gd name="connsiteY236" fmla="*/ 1435239 h 1467553"/>
                <a:gd name="connsiteX237" fmla="*/ 359376 w 1363711"/>
                <a:gd name="connsiteY237" fmla="*/ 1436153 h 1467553"/>
                <a:gd name="connsiteX238" fmla="*/ 348632 w 1363711"/>
                <a:gd name="connsiteY238" fmla="*/ 1436382 h 1467553"/>
                <a:gd name="connsiteX239" fmla="*/ 343146 w 1363711"/>
                <a:gd name="connsiteY239" fmla="*/ 1436610 h 1467553"/>
                <a:gd name="connsiteX240" fmla="*/ 332401 w 1363711"/>
                <a:gd name="connsiteY240" fmla="*/ 1436839 h 1467553"/>
                <a:gd name="connsiteX241" fmla="*/ 203242 w 1363711"/>
                <a:gd name="connsiteY241" fmla="*/ 1440725 h 1467553"/>
                <a:gd name="connsiteX242" fmla="*/ 193870 w 1363711"/>
                <a:gd name="connsiteY242" fmla="*/ 1440954 h 1467553"/>
                <a:gd name="connsiteX243" fmla="*/ 184726 w 1363711"/>
                <a:gd name="connsiteY243" fmla="*/ 1441182 h 1467553"/>
                <a:gd name="connsiteX244" fmla="*/ 175810 w 1363711"/>
                <a:gd name="connsiteY244" fmla="*/ 1441411 h 1467553"/>
                <a:gd name="connsiteX245" fmla="*/ 167124 w 1363711"/>
                <a:gd name="connsiteY245" fmla="*/ 1441640 h 1467553"/>
                <a:gd name="connsiteX246" fmla="*/ 158665 w 1363711"/>
                <a:gd name="connsiteY246" fmla="*/ 1441868 h 1467553"/>
                <a:gd name="connsiteX247" fmla="*/ 150436 w 1363711"/>
                <a:gd name="connsiteY247" fmla="*/ 1442097 h 1467553"/>
                <a:gd name="connsiteX248" fmla="*/ 138777 w 1363711"/>
                <a:gd name="connsiteY248" fmla="*/ 1442554 h 1467553"/>
                <a:gd name="connsiteX249" fmla="*/ 127804 w 1363711"/>
                <a:gd name="connsiteY249" fmla="*/ 1443011 h 1467553"/>
                <a:gd name="connsiteX250" fmla="*/ 117517 w 1363711"/>
                <a:gd name="connsiteY250" fmla="*/ 1443468 h 1467553"/>
                <a:gd name="connsiteX251" fmla="*/ 111117 w 1363711"/>
                <a:gd name="connsiteY251" fmla="*/ 1443697 h 1467553"/>
                <a:gd name="connsiteX252" fmla="*/ 94200 w 1363711"/>
                <a:gd name="connsiteY252" fmla="*/ 1444383 h 1467553"/>
                <a:gd name="connsiteX253" fmla="*/ 89400 w 1363711"/>
                <a:gd name="connsiteY253" fmla="*/ 1444611 h 1467553"/>
                <a:gd name="connsiteX254" fmla="*/ 85056 w 1363711"/>
                <a:gd name="connsiteY254" fmla="*/ 1444840 h 1467553"/>
                <a:gd name="connsiteX255" fmla="*/ 67225 w 1363711"/>
                <a:gd name="connsiteY255" fmla="*/ 1445526 h 1467553"/>
                <a:gd name="connsiteX256" fmla="*/ 40022 w 1363711"/>
                <a:gd name="connsiteY256" fmla="*/ 1439582 h 1467553"/>
                <a:gd name="connsiteX257" fmla="*/ 34307 w 1363711"/>
                <a:gd name="connsiteY257" fmla="*/ 1430438 h 1467553"/>
                <a:gd name="connsiteX258" fmla="*/ 33621 w 1363711"/>
                <a:gd name="connsiteY258" fmla="*/ 1427238 h 1467553"/>
                <a:gd name="connsiteX259" fmla="*/ 32935 w 1363711"/>
                <a:gd name="connsiteY259" fmla="*/ 1419923 h 1467553"/>
                <a:gd name="connsiteX260" fmla="*/ 32935 w 1363711"/>
                <a:gd name="connsiteY260" fmla="*/ 1419923 h 1467553"/>
                <a:gd name="connsiteX261" fmla="*/ 32478 w 1363711"/>
                <a:gd name="connsiteY261" fmla="*/ 1410550 h 1467553"/>
                <a:gd name="connsiteX262" fmla="*/ 32250 w 1363711"/>
                <a:gd name="connsiteY262" fmla="*/ 1407350 h 1467553"/>
                <a:gd name="connsiteX263" fmla="*/ 31792 w 1363711"/>
                <a:gd name="connsiteY263" fmla="*/ 1401177 h 1467553"/>
                <a:gd name="connsiteX264" fmla="*/ 31335 w 1363711"/>
                <a:gd name="connsiteY264" fmla="*/ 1397520 h 1467553"/>
                <a:gd name="connsiteX265" fmla="*/ 30649 w 1363711"/>
                <a:gd name="connsiteY265" fmla="*/ 1392033 h 1467553"/>
                <a:gd name="connsiteX266" fmla="*/ 30192 w 1363711"/>
                <a:gd name="connsiteY266" fmla="*/ 1387919 h 1467553"/>
                <a:gd name="connsiteX267" fmla="*/ 29506 w 1363711"/>
                <a:gd name="connsiteY267" fmla="*/ 1382889 h 1467553"/>
                <a:gd name="connsiteX268" fmla="*/ 28821 w 1363711"/>
                <a:gd name="connsiteY268" fmla="*/ 1378775 h 1467553"/>
                <a:gd name="connsiteX269" fmla="*/ 28135 w 1363711"/>
                <a:gd name="connsiteY269" fmla="*/ 1374203 h 1467553"/>
                <a:gd name="connsiteX270" fmla="*/ 24477 w 1363711"/>
                <a:gd name="connsiteY270" fmla="*/ 1353171 h 1467553"/>
                <a:gd name="connsiteX271" fmla="*/ 22191 w 1363711"/>
                <a:gd name="connsiteY271" fmla="*/ 1341056 h 1467553"/>
                <a:gd name="connsiteX272" fmla="*/ 20362 w 1363711"/>
                <a:gd name="connsiteY272" fmla="*/ 1326425 h 1467553"/>
                <a:gd name="connsiteX273" fmla="*/ 55110 w 1363711"/>
                <a:gd name="connsiteY273" fmla="*/ 1288249 h 1467553"/>
                <a:gd name="connsiteX274" fmla="*/ 682388 w 1363711"/>
                <a:gd name="connsiteY274" fmla="*/ 1277962 h 1467553"/>
                <a:gd name="connsiteX275" fmla="*/ 1259374 w 1363711"/>
                <a:gd name="connsiteY275" fmla="*/ 1267218 h 1467553"/>
                <a:gd name="connsiteX276" fmla="*/ 1296865 w 1363711"/>
                <a:gd name="connsiteY276" fmla="*/ 1269047 h 1467553"/>
                <a:gd name="connsiteX277" fmla="*/ 1296865 w 1363711"/>
                <a:gd name="connsiteY277" fmla="*/ 1269047 h 1467553"/>
                <a:gd name="connsiteX278" fmla="*/ 1309438 w 1363711"/>
                <a:gd name="connsiteY278" fmla="*/ 1270190 h 1467553"/>
                <a:gd name="connsiteX279" fmla="*/ 1319496 w 1363711"/>
                <a:gd name="connsiteY279" fmla="*/ 1272018 h 1467553"/>
                <a:gd name="connsiteX280" fmla="*/ 1324983 w 1363711"/>
                <a:gd name="connsiteY280" fmla="*/ 1273847 h 1467553"/>
                <a:gd name="connsiteX281" fmla="*/ 1331612 w 1363711"/>
                <a:gd name="connsiteY281" fmla="*/ 1277962 h 1467553"/>
                <a:gd name="connsiteX282" fmla="*/ 1335041 w 1363711"/>
                <a:gd name="connsiteY282" fmla="*/ 1281620 h 1467553"/>
                <a:gd name="connsiteX283" fmla="*/ 1337784 w 1363711"/>
                <a:gd name="connsiteY283" fmla="*/ 1286192 h 1467553"/>
                <a:gd name="connsiteX284" fmla="*/ 1341899 w 1363711"/>
                <a:gd name="connsiteY284" fmla="*/ 1298307 h 1467553"/>
                <a:gd name="connsiteX285" fmla="*/ 1343728 w 1363711"/>
                <a:gd name="connsiteY285" fmla="*/ 1345628 h 146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363711" h="1467553">
                  <a:moveTo>
                    <a:pt x="1310581" y="1246187"/>
                  </a:moveTo>
                  <a:cubicBezTo>
                    <a:pt x="1269433" y="1243443"/>
                    <a:pt x="1228056" y="1243672"/>
                    <a:pt x="1186908" y="1246644"/>
                  </a:cubicBezTo>
                  <a:cubicBezTo>
                    <a:pt x="1170449" y="1247787"/>
                    <a:pt x="1153761" y="1248701"/>
                    <a:pt x="1136159" y="1244358"/>
                  </a:cubicBezTo>
                  <a:cubicBezTo>
                    <a:pt x="1137302" y="1225384"/>
                    <a:pt x="1137988" y="1206639"/>
                    <a:pt x="1139817" y="1188351"/>
                  </a:cubicBezTo>
                  <a:cubicBezTo>
                    <a:pt x="1142331" y="1162976"/>
                    <a:pt x="1146903" y="1137830"/>
                    <a:pt x="1148732" y="1112227"/>
                  </a:cubicBezTo>
                  <a:cubicBezTo>
                    <a:pt x="1151247" y="1080223"/>
                    <a:pt x="1132730" y="1066964"/>
                    <a:pt x="1100726" y="1063992"/>
                  </a:cubicBezTo>
                  <a:cubicBezTo>
                    <a:pt x="1064379" y="1060792"/>
                    <a:pt x="1028031" y="1063535"/>
                    <a:pt x="991684" y="1063307"/>
                  </a:cubicBezTo>
                  <a:cubicBezTo>
                    <a:pt x="980254" y="1063307"/>
                    <a:pt x="974996" y="1052562"/>
                    <a:pt x="977282" y="1040904"/>
                  </a:cubicBezTo>
                  <a:cubicBezTo>
                    <a:pt x="978196" y="1036103"/>
                    <a:pt x="979568" y="1031303"/>
                    <a:pt x="980254" y="1026502"/>
                  </a:cubicBezTo>
                  <a:cubicBezTo>
                    <a:pt x="984826" y="1000442"/>
                    <a:pt x="990998" y="974381"/>
                    <a:pt x="993741" y="948092"/>
                  </a:cubicBezTo>
                  <a:cubicBezTo>
                    <a:pt x="998542" y="903744"/>
                    <a:pt x="985054" y="890714"/>
                    <a:pt x="941163" y="893457"/>
                  </a:cubicBezTo>
                  <a:cubicBezTo>
                    <a:pt x="926533" y="894371"/>
                    <a:pt x="911902" y="896429"/>
                    <a:pt x="897043" y="896429"/>
                  </a:cubicBezTo>
                  <a:cubicBezTo>
                    <a:pt x="860010" y="896657"/>
                    <a:pt x="852924" y="891171"/>
                    <a:pt x="846523" y="854595"/>
                  </a:cubicBezTo>
                  <a:cubicBezTo>
                    <a:pt x="831892" y="771384"/>
                    <a:pt x="821605" y="687717"/>
                    <a:pt x="810633" y="604049"/>
                  </a:cubicBezTo>
                  <a:cubicBezTo>
                    <a:pt x="809718" y="596505"/>
                    <a:pt x="806289" y="588733"/>
                    <a:pt x="812004" y="578903"/>
                  </a:cubicBezTo>
                  <a:cubicBezTo>
                    <a:pt x="825263" y="583018"/>
                    <a:pt x="838750" y="579360"/>
                    <a:pt x="848352" y="568616"/>
                  </a:cubicBezTo>
                  <a:cubicBezTo>
                    <a:pt x="878527" y="535012"/>
                    <a:pt x="909159" y="501408"/>
                    <a:pt x="929276" y="460488"/>
                  </a:cubicBezTo>
                  <a:cubicBezTo>
                    <a:pt x="954422" y="409739"/>
                    <a:pt x="946650" y="380250"/>
                    <a:pt x="902530" y="345731"/>
                  </a:cubicBezTo>
                  <a:cubicBezTo>
                    <a:pt x="882413" y="329958"/>
                    <a:pt x="862068" y="314413"/>
                    <a:pt x="843094" y="297497"/>
                  </a:cubicBezTo>
                  <a:cubicBezTo>
                    <a:pt x="818862" y="276008"/>
                    <a:pt x="793488" y="256806"/>
                    <a:pt x="761941" y="244461"/>
                  </a:cubicBezTo>
                  <a:cubicBezTo>
                    <a:pt x="768113" y="233031"/>
                    <a:pt x="773828" y="222973"/>
                    <a:pt x="779314" y="212686"/>
                  </a:cubicBezTo>
                  <a:cubicBezTo>
                    <a:pt x="803546" y="167880"/>
                    <a:pt x="805603" y="123075"/>
                    <a:pt x="780457" y="78041"/>
                  </a:cubicBezTo>
                  <a:cubicBezTo>
                    <a:pt x="776571" y="71183"/>
                    <a:pt x="773599" y="63867"/>
                    <a:pt x="769713" y="57009"/>
                  </a:cubicBezTo>
                  <a:cubicBezTo>
                    <a:pt x="748911" y="22491"/>
                    <a:pt x="716449" y="5117"/>
                    <a:pt x="678045" y="545"/>
                  </a:cubicBezTo>
                  <a:cubicBezTo>
                    <a:pt x="629124" y="-5170"/>
                    <a:pt x="553915" y="34378"/>
                    <a:pt x="533112" y="104101"/>
                  </a:cubicBezTo>
                  <a:cubicBezTo>
                    <a:pt x="521911" y="141820"/>
                    <a:pt x="519168" y="176796"/>
                    <a:pt x="539742" y="211543"/>
                  </a:cubicBezTo>
                  <a:cubicBezTo>
                    <a:pt x="545914" y="221830"/>
                    <a:pt x="552772" y="231203"/>
                    <a:pt x="561459" y="239204"/>
                  </a:cubicBezTo>
                  <a:cubicBezTo>
                    <a:pt x="569460" y="246519"/>
                    <a:pt x="567402" y="252005"/>
                    <a:pt x="559630" y="258177"/>
                  </a:cubicBezTo>
                  <a:cubicBezTo>
                    <a:pt x="536770" y="276694"/>
                    <a:pt x="513453" y="294753"/>
                    <a:pt x="491736" y="314413"/>
                  </a:cubicBezTo>
                  <a:cubicBezTo>
                    <a:pt x="463618" y="340016"/>
                    <a:pt x="432985" y="363562"/>
                    <a:pt x="412411" y="396709"/>
                  </a:cubicBezTo>
                  <a:cubicBezTo>
                    <a:pt x="403953" y="410196"/>
                    <a:pt x="403039" y="422769"/>
                    <a:pt x="406925" y="438543"/>
                  </a:cubicBezTo>
                  <a:cubicBezTo>
                    <a:pt x="412183" y="459803"/>
                    <a:pt x="426356" y="474662"/>
                    <a:pt x="437557" y="491807"/>
                  </a:cubicBezTo>
                  <a:cubicBezTo>
                    <a:pt x="460417" y="526554"/>
                    <a:pt x="488764" y="556958"/>
                    <a:pt x="524654" y="577989"/>
                  </a:cubicBezTo>
                  <a:cubicBezTo>
                    <a:pt x="539284" y="586676"/>
                    <a:pt x="544771" y="593762"/>
                    <a:pt x="540199" y="610221"/>
                  </a:cubicBezTo>
                  <a:cubicBezTo>
                    <a:pt x="537456" y="620508"/>
                    <a:pt x="538141" y="631710"/>
                    <a:pt x="536998" y="642454"/>
                  </a:cubicBezTo>
                  <a:cubicBezTo>
                    <a:pt x="533112" y="678573"/>
                    <a:pt x="531283" y="715149"/>
                    <a:pt x="524425" y="750582"/>
                  </a:cubicBezTo>
                  <a:cubicBezTo>
                    <a:pt x="516196" y="794244"/>
                    <a:pt x="513681" y="838136"/>
                    <a:pt x="509338" y="882027"/>
                  </a:cubicBezTo>
                  <a:cubicBezTo>
                    <a:pt x="506823" y="907173"/>
                    <a:pt x="507966" y="907401"/>
                    <a:pt x="482592" y="908773"/>
                  </a:cubicBezTo>
                  <a:cubicBezTo>
                    <a:pt x="448302" y="910602"/>
                    <a:pt x="414012" y="911745"/>
                    <a:pt x="379722" y="913802"/>
                  </a:cubicBezTo>
                  <a:cubicBezTo>
                    <a:pt x="355033" y="915174"/>
                    <a:pt x="348861" y="922260"/>
                    <a:pt x="348861" y="946721"/>
                  </a:cubicBezTo>
                  <a:cubicBezTo>
                    <a:pt x="348861" y="950607"/>
                    <a:pt x="349089" y="954493"/>
                    <a:pt x="349546" y="958379"/>
                  </a:cubicBezTo>
                  <a:cubicBezTo>
                    <a:pt x="352290" y="988783"/>
                    <a:pt x="357547" y="1018730"/>
                    <a:pt x="364177" y="1048219"/>
                  </a:cubicBezTo>
                  <a:cubicBezTo>
                    <a:pt x="370578" y="1077708"/>
                    <a:pt x="371035" y="1078851"/>
                    <a:pt x="340631" y="1085481"/>
                  </a:cubicBezTo>
                  <a:cubicBezTo>
                    <a:pt x="277995" y="1081823"/>
                    <a:pt x="263136" y="1089596"/>
                    <a:pt x="223816" y="1087767"/>
                  </a:cubicBezTo>
                  <a:cubicBezTo>
                    <a:pt x="193413" y="1086395"/>
                    <a:pt x="185640" y="1099883"/>
                    <a:pt x="183354" y="1130515"/>
                  </a:cubicBezTo>
                  <a:cubicBezTo>
                    <a:pt x="180840" y="1166177"/>
                    <a:pt x="190441" y="1200695"/>
                    <a:pt x="194556" y="1235671"/>
                  </a:cubicBezTo>
                  <a:cubicBezTo>
                    <a:pt x="197299" y="1259674"/>
                    <a:pt x="197070" y="1260817"/>
                    <a:pt x="173067" y="1261960"/>
                  </a:cubicBezTo>
                  <a:cubicBezTo>
                    <a:pt x="125976" y="1264246"/>
                    <a:pt x="78655" y="1262189"/>
                    <a:pt x="31792" y="1266761"/>
                  </a:cubicBezTo>
                  <a:cubicBezTo>
                    <a:pt x="9161" y="1269047"/>
                    <a:pt x="4589" y="1272018"/>
                    <a:pt x="1389" y="1294193"/>
                  </a:cubicBezTo>
                  <a:cubicBezTo>
                    <a:pt x="-1583" y="1314767"/>
                    <a:pt x="703" y="1335341"/>
                    <a:pt x="3675" y="1355915"/>
                  </a:cubicBezTo>
                  <a:cubicBezTo>
                    <a:pt x="7104" y="1379003"/>
                    <a:pt x="13733" y="1401406"/>
                    <a:pt x="9390" y="1425866"/>
                  </a:cubicBezTo>
                  <a:cubicBezTo>
                    <a:pt x="6646" y="1441411"/>
                    <a:pt x="15105" y="1455584"/>
                    <a:pt x="32935" y="1462442"/>
                  </a:cubicBezTo>
                  <a:cubicBezTo>
                    <a:pt x="45508" y="1467243"/>
                    <a:pt x="57396" y="1468386"/>
                    <a:pt x="70197" y="1467014"/>
                  </a:cubicBezTo>
                  <a:cubicBezTo>
                    <a:pt x="106316" y="1462671"/>
                    <a:pt x="488764" y="1448269"/>
                    <a:pt x="643983" y="1451927"/>
                  </a:cubicBezTo>
                  <a:cubicBezTo>
                    <a:pt x="750282" y="1454441"/>
                    <a:pt x="1354701" y="1450326"/>
                    <a:pt x="1359044" y="1434096"/>
                  </a:cubicBezTo>
                  <a:cubicBezTo>
                    <a:pt x="1362930" y="1419465"/>
                    <a:pt x="1360416" y="1395462"/>
                    <a:pt x="1362244" y="1381061"/>
                  </a:cubicBezTo>
                  <a:cubicBezTo>
                    <a:pt x="1365673" y="1353400"/>
                    <a:pt x="1362016" y="1326197"/>
                    <a:pt x="1362016" y="1298765"/>
                  </a:cubicBezTo>
                  <a:cubicBezTo>
                    <a:pt x="1361559" y="1266532"/>
                    <a:pt x="1342356" y="1248244"/>
                    <a:pt x="1310581" y="1246187"/>
                  </a:cubicBezTo>
                  <a:close/>
                  <a:moveTo>
                    <a:pt x="545914" y="139763"/>
                  </a:moveTo>
                  <a:cubicBezTo>
                    <a:pt x="555744" y="77126"/>
                    <a:pt x="601235" y="29577"/>
                    <a:pt x="663871" y="21576"/>
                  </a:cubicBezTo>
                  <a:cubicBezTo>
                    <a:pt x="698161" y="17233"/>
                    <a:pt x="725593" y="32092"/>
                    <a:pt x="746625" y="57238"/>
                  </a:cubicBezTo>
                  <a:cubicBezTo>
                    <a:pt x="761255" y="74612"/>
                    <a:pt x="770170" y="95871"/>
                    <a:pt x="775428" y="118046"/>
                  </a:cubicBezTo>
                  <a:cubicBezTo>
                    <a:pt x="792345" y="190740"/>
                    <a:pt x="737252" y="259549"/>
                    <a:pt x="662043" y="260006"/>
                  </a:cubicBezTo>
                  <a:cubicBezTo>
                    <a:pt x="607636" y="260692"/>
                    <a:pt x="534941" y="209257"/>
                    <a:pt x="545914" y="139763"/>
                  </a:cubicBezTo>
                  <a:close/>
                  <a:moveTo>
                    <a:pt x="530369" y="874940"/>
                  </a:moveTo>
                  <a:cubicBezTo>
                    <a:pt x="534255" y="834935"/>
                    <a:pt x="551172" y="675144"/>
                    <a:pt x="556658" y="635367"/>
                  </a:cubicBezTo>
                  <a:cubicBezTo>
                    <a:pt x="562602" y="593534"/>
                    <a:pt x="575175" y="451802"/>
                    <a:pt x="577003" y="429399"/>
                  </a:cubicBezTo>
                  <a:cubicBezTo>
                    <a:pt x="577461" y="422541"/>
                    <a:pt x="579061" y="415683"/>
                    <a:pt x="577918" y="409053"/>
                  </a:cubicBezTo>
                  <a:cubicBezTo>
                    <a:pt x="574946" y="389851"/>
                    <a:pt x="565802" y="384822"/>
                    <a:pt x="547285" y="391223"/>
                  </a:cubicBezTo>
                  <a:cubicBezTo>
                    <a:pt x="512538" y="403338"/>
                    <a:pt x="506823" y="418655"/>
                    <a:pt x="525111" y="450887"/>
                  </a:cubicBezTo>
                  <a:cubicBezTo>
                    <a:pt x="528083" y="455916"/>
                    <a:pt x="530598" y="461403"/>
                    <a:pt x="534484" y="465746"/>
                  </a:cubicBezTo>
                  <a:cubicBezTo>
                    <a:pt x="560544" y="495007"/>
                    <a:pt x="550714" y="527468"/>
                    <a:pt x="544314" y="564273"/>
                  </a:cubicBezTo>
                  <a:cubicBezTo>
                    <a:pt x="490364" y="535241"/>
                    <a:pt x="459046" y="492264"/>
                    <a:pt x="432757" y="444486"/>
                  </a:cubicBezTo>
                  <a:cubicBezTo>
                    <a:pt x="424299" y="429170"/>
                    <a:pt x="426356" y="414997"/>
                    <a:pt x="436872" y="400595"/>
                  </a:cubicBezTo>
                  <a:cubicBezTo>
                    <a:pt x="457903" y="371563"/>
                    <a:pt x="484649" y="348932"/>
                    <a:pt x="511624" y="326072"/>
                  </a:cubicBezTo>
                  <a:cubicBezTo>
                    <a:pt x="528083" y="312127"/>
                    <a:pt x="544542" y="298182"/>
                    <a:pt x="561230" y="284466"/>
                  </a:cubicBezTo>
                  <a:cubicBezTo>
                    <a:pt x="578375" y="270293"/>
                    <a:pt x="597349" y="265035"/>
                    <a:pt x="618609" y="273951"/>
                  </a:cubicBezTo>
                  <a:cubicBezTo>
                    <a:pt x="650384" y="287210"/>
                    <a:pt x="682388" y="283323"/>
                    <a:pt x="713706" y="273494"/>
                  </a:cubicBezTo>
                  <a:cubicBezTo>
                    <a:pt x="746396" y="262978"/>
                    <a:pt x="774514" y="265950"/>
                    <a:pt x="800803" y="289724"/>
                  </a:cubicBezTo>
                  <a:cubicBezTo>
                    <a:pt x="831435" y="317156"/>
                    <a:pt x="862753" y="343674"/>
                    <a:pt x="895672" y="368820"/>
                  </a:cubicBezTo>
                  <a:cubicBezTo>
                    <a:pt x="926304" y="392137"/>
                    <a:pt x="929733" y="407910"/>
                    <a:pt x="915560" y="443115"/>
                  </a:cubicBezTo>
                  <a:cubicBezTo>
                    <a:pt x="909845" y="457517"/>
                    <a:pt x="902073" y="471690"/>
                    <a:pt x="892700" y="484034"/>
                  </a:cubicBezTo>
                  <a:cubicBezTo>
                    <a:pt x="878070" y="503694"/>
                    <a:pt x="861610" y="521982"/>
                    <a:pt x="845608" y="540498"/>
                  </a:cubicBezTo>
                  <a:cubicBezTo>
                    <a:pt x="831664" y="556500"/>
                    <a:pt x="822748" y="559472"/>
                    <a:pt x="810861" y="552843"/>
                  </a:cubicBezTo>
                  <a:cubicBezTo>
                    <a:pt x="797831" y="545299"/>
                    <a:pt x="793716" y="532955"/>
                    <a:pt x="801489" y="513981"/>
                  </a:cubicBezTo>
                  <a:cubicBezTo>
                    <a:pt x="811547" y="489521"/>
                    <a:pt x="822063" y="465060"/>
                    <a:pt x="834636" y="441743"/>
                  </a:cubicBezTo>
                  <a:cubicBezTo>
                    <a:pt x="841951" y="428256"/>
                    <a:pt x="841951" y="417740"/>
                    <a:pt x="830978" y="407682"/>
                  </a:cubicBezTo>
                  <a:cubicBezTo>
                    <a:pt x="821605" y="398995"/>
                    <a:pt x="814062" y="388708"/>
                    <a:pt x="803317" y="381393"/>
                  </a:cubicBezTo>
                  <a:cubicBezTo>
                    <a:pt x="790973" y="372706"/>
                    <a:pt x="778171" y="374306"/>
                    <a:pt x="766970" y="380021"/>
                  </a:cubicBezTo>
                  <a:cubicBezTo>
                    <a:pt x="757369" y="384822"/>
                    <a:pt x="758283" y="396709"/>
                    <a:pt x="759198" y="406539"/>
                  </a:cubicBezTo>
                  <a:cubicBezTo>
                    <a:pt x="762398" y="437857"/>
                    <a:pt x="773142" y="468947"/>
                    <a:pt x="775885" y="499808"/>
                  </a:cubicBezTo>
                  <a:cubicBezTo>
                    <a:pt x="790287" y="592848"/>
                    <a:pt x="817033" y="797445"/>
                    <a:pt x="824349" y="844994"/>
                  </a:cubicBezTo>
                  <a:cubicBezTo>
                    <a:pt x="825720" y="854595"/>
                    <a:pt x="827549" y="864425"/>
                    <a:pt x="827778" y="874254"/>
                  </a:cubicBezTo>
                  <a:cubicBezTo>
                    <a:pt x="828692" y="905115"/>
                    <a:pt x="807204" y="920432"/>
                    <a:pt x="777257" y="911288"/>
                  </a:cubicBezTo>
                  <a:cubicBezTo>
                    <a:pt x="765141" y="907630"/>
                    <a:pt x="761941" y="896429"/>
                    <a:pt x="758283" y="886827"/>
                  </a:cubicBezTo>
                  <a:cubicBezTo>
                    <a:pt x="749368" y="864653"/>
                    <a:pt x="720564" y="673772"/>
                    <a:pt x="714621" y="662571"/>
                  </a:cubicBezTo>
                  <a:cubicBezTo>
                    <a:pt x="708220" y="650684"/>
                    <a:pt x="702276" y="637425"/>
                    <a:pt x="684217" y="639939"/>
                  </a:cubicBezTo>
                  <a:cubicBezTo>
                    <a:pt x="665700" y="642683"/>
                    <a:pt x="650613" y="647712"/>
                    <a:pt x="647412" y="669886"/>
                  </a:cubicBezTo>
                  <a:cubicBezTo>
                    <a:pt x="641240" y="715377"/>
                    <a:pt x="633925" y="760869"/>
                    <a:pt x="626838" y="806360"/>
                  </a:cubicBezTo>
                  <a:cubicBezTo>
                    <a:pt x="622495" y="834478"/>
                    <a:pt x="618380" y="862824"/>
                    <a:pt x="608550" y="889571"/>
                  </a:cubicBezTo>
                  <a:cubicBezTo>
                    <a:pt x="598949" y="915631"/>
                    <a:pt x="563287" y="926147"/>
                    <a:pt x="541113" y="910145"/>
                  </a:cubicBezTo>
                  <a:cubicBezTo>
                    <a:pt x="529912" y="901229"/>
                    <a:pt x="528997" y="887513"/>
                    <a:pt x="530369" y="874940"/>
                  </a:cubicBezTo>
                  <a:close/>
                  <a:moveTo>
                    <a:pt x="553686" y="457059"/>
                  </a:moveTo>
                  <a:cubicBezTo>
                    <a:pt x="544085" y="443115"/>
                    <a:pt x="536313" y="433285"/>
                    <a:pt x="541570" y="419569"/>
                  </a:cubicBezTo>
                  <a:cubicBezTo>
                    <a:pt x="543399" y="414768"/>
                    <a:pt x="547514" y="410882"/>
                    <a:pt x="552772" y="411339"/>
                  </a:cubicBezTo>
                  <a:cubicBezTo>
                    <a:pt x="558715" y="411797"/>
                    <a:pt x="560316" y="417283"/>
                    <a:pt x="559630" y="422312"/>
                  </a:cubicBezTo>
                  <a:cubicBezTo>
                    <a:pt x="558030" y="432599"/>
                    <a:pt x="556201" y="442658"/>
                    <a:pt x="553686" y="457059"/>
                  </a:cubicBezTo>
                  <a:close/>
                  <a:moveTo>
                    <a:pt x="789601" y="484034"/>
                  </a:moveTo>
                  <a:cubicBezTo>
                    <a:pt x="783658" y="461174"/>
                    <a:pt x="781829" y="439914"/>
                    <a:pt x="781372" y="418426"/>
                  </a:cubicBezTo>
                  <a:cubicBezTo>
                    <a:pt x="781143" y="411568"/>
                    <a:pt x="780915" y="404024"/>
                    <a:pt x="788687" y="400824"/>
                  </a:cubicBezTo>
                  <a:cubicBezTo>
                    <a:pt x="795088" y="398309"/>
                    <a:pt x="799431" y="403567"/>
                    <a:pt x="803775" y="407453"/>
                  </a:cubicBezTo>
                  <a:cubicBezTo>
                    <a:pt x="820005" y="421855"/>
                    <a:pt x="820691" y="424598"/>
                    <a:pt x="811318" y="444944"/>
                  </a:cubicBezTo>
                  <a:cubicBezTo>
                    <a:pt x="808118" y="451802"/>
                    <a:pt x="799431" y="479234"/>
                    <a:pt x="789601" y="484034"/>
                  </a:cubicBezTo>
                  <a:close/>
                  <a:moveTo>
                    <a:pt x="721250" y="893914"/>
                  </a:moveTo>
                  <a:cubicBezTo>
                    <a:pt x="706620" y="894828"/>
                    <a:pt x="691989" y="895743"/>
                    <a:pt x="677359" y="896429"/>
                  </a:cubicBezTo>
                  <a:cubicBezTo>
                    <a:pt x="628667" y="895514"/>
                    <a:pt x="628210" y="895514"/>
                    <a:pt x="639868" y="847508"/>
                  </a:cubicBezTo>
                  <a:cubicBezTo>
                    <a:pt x="648555" y="812075"/>
                    <a:pt x="661357" y="705319"/>
                    <a:pt x="664557" y="688174"/>
                  </a:cubicBezTo>
                  <a:cubicBezTo>
                    <a:pt x="666615" y="677201"/>
                    <a:pt x="673015" y="670343"/>
                    <a:pt x="683988" y="669200"/>
                  </a:cubicBezTo>
                  <a:cubicBezTo>
                    <a:pt x="693818" y="668057"/>
                    <a:pt x="697018" y="676287"/>
                    <a:pt x="700676" y="683145"/>
                  </a:cubicBezTo>
                  <a:cubicBezTo>
                    <a:pt x="703419" y="688174"/>
                    <a:pt x="727879" y="818705"/>
                    <a:pt x="733366" y="879055"/>
                  </a:cubicBezTo>
                  <a:cubicBezTo>
                    <a:pt x="734737" y="889799"/>
                    <a:pt x="730623" y="893457"/>
                    <a:pt x="721250" y="893914"/>
                  </a:cubicBezTo>
                  <a:close/>
                  <a:moveTo>
                    <a:pt x="388866" y="934605"/>
                  </a:moveTo>
                  <a:cubicBezTo>
                    <a:pt x="410354" y="933233"/>
                    <a:pt x="432071" y="932547"/>
                    <a:pt x="454474" y="931404"/>
                  </a:cubicBezTo>
                  <a:cubicBezTo>
                    <a:pt x="488764" y="927975"/>
                    <a:pt x="510481" y="930947"/>
                    <a:pt x="522597" y="933462"/>
                  </a:cubicBezTo>
                  <a:cubicBezTo>
                    <a:pt x="543399" y="937805"/>
                    <a:pt x="601921" y="941691"/>
                    <a:pt x="617694" y="920203"/>
                  </a:cubicBezTo>
                  <a:cubicBezTo>
                    <a:pt x="621580" y="914717"/>
                    <a:pt x="628438" y="917003"/>
                    <a:pt x="634153" y="917003"/>
                  </a:cubicBezTo>
                  <a:cubicBezTo>
                    <a:pt x="665700" y="917231"/>
                    <a:pt x="697018" y="917688"/>
                    <a:pt x="728565" y="917688"/>
                  </a:cubicBezTo>
                  <a:cubicBezTo>
                    <a:pt x="737938" y="917688"/>
                    <a:pt x="745939" y="920432"/>
                    <a:pt x="753711" y="925004"/>
                  </a:cubicBezTo>
                  <a:cubicBezTo>
                    <a:pt x="781600" y="940777"/>
                    <a:pt x="809261" y="935519"/>
                    <a:pt x="834864" y="920889"/>
                  </a:cubicBezTo>
                  <a:cubicBezTo>
                    <a:pt x="846066" y="914488"/>
                    <a:pt x="855438" y="913116"/>
                    <a:pt x="867554" y="914259"/>
                  </a:cubicBezTo>
                  <a:cubicBezTo>
                    <a:pt x="893843" y="916545"/>
                    <a:pt x="920589" y="916317"/>
                    <a:pt x="946878" y="917688"/>
                  </a:cubicBezTo>
                  <a:cubicBezTo>
                    <a:pt x="968824" y="918603"/>
                    <a:pt x="975225" y="925004"/>
                    <a:pt x="972024" y="946721"/>
                  </a:cubicBezTo>
                  <a:cubicBezTo>
                    <a:pt x="971110" y="953121"/>
                    <a:pt x="969967" y="959522"/>
                    <a:pt x="968824" y="965923"/>
                  </a:cubicBezTo>
                  <a:cubicBezTo>
                    <a:pt x="968824" y="965923"/>
                    <a:pt x="968824" y="965923"/>
                    <a:pt x="968824" y="965923"/>
                  </a:cubicBezTo>
                  <a:cubicBezTo>
                    <a:pt x="965166" y="987183"/>
                    <a:pt x="961051" y="1008671"/>
                    <a:pt x="956937" y="1029931"/>
                  </a:cubicBezTo>
                  <a:cubicBezTo>
                    <a:pt x="955794" y="1035875"/>
                    <a:pt x="954651" y="1042047"/>
                    <a:pt x="953508" y="1047990"/>
                  </a:cubicBezTo>
                  <a:cubicBezTo>
                    <a:pt x="953279" y="1049591"/>
                    <a:pt x="952822" y="1051419"/>
                    <a:pt x="952365" y="1053248"/>
                  </a:cubicBezTo>
                  <a:cubicBezTo>
                    <a:pt x="952136" y="1054391"/>
                    <a:pt x="951679" y="1055534"/>
                    <a:pt x="951222" y="1056677"/>
                  </a:cubicBezTo>
                  <a:cubicBezTo>
                    <a:pt x="950764" y="1057820"/>
                    <a:pt x="950536" y="1058963"/>
                    <a:pt x="950079" y="1060106"/>
                  </a:cubicBezTo>
                  <a:cubicBezTo>
                    <a:pt x="949164" y="1062164"/>
                    <a:pt x="948250" y="1064221"/>
                    <a:pt x="947564" y="1065593"/>
                  </a:cubicBezTo>
                  <a:cubicBezTo>
                    <a:pt x="946421" y="1067421"/>
                    <a:pt x="945278" y="1068564"/>
                    <a:pt x="944364" y="1068564"/>
                  </a:cubicBezTo>
                  <a:cubicBezTo>
                    <a:pt x="900472" y="1069707"/>
                    <a:pt x="710277" y="1069479"/>
                    <a:pt x="572203" y="1070850"/>
                  </a:cubicBezTo>
                  <a:cubicBezTo>
                    <a:pt x="569002" y="1070850"/>
                    <a:pt x="566031" y="1070850"/>
                    <a:pt x="562830" y="1070850"/>
                  </a:cubicBezTo>
                  <a:cubicBezTo>
                    <a:pt x="547514" y="1071079"/>
                    <a:pt x="532655" y="1071079"/>
                    <a:pt x="518939" y="1071308"/>
                  </a:cubicBezTo>
                  <a:cubicBezTo>
                    <a:pt x="516196" y="1071308"/>
                    <a:pt x="513453" y="1071308"/>
                    <a:pt x="510938" y="1071536"/>
                  </a:cubicBezTo>
                  <a:cubicBezTo>
                    <a:pt x="505680" y="1071536"/>
                    <a:pt x="500422" y="1071765"/>
                    <a:pt x="495622" y="1071765"/>
                  </a:cubicBezTo>
                  <a:cubicBezTo>
                    <a:pt x="493107" y="1071765"/>
                    <a:pt x="490821" y="1071765"/>
                    <a:pt x="488307" y="1071993"/>
                  </a:cubicBezTo>
                  <a:cubicBezTo>
                    <a:pt x="478934" y="1072222"/>
                    <a:pt x="470247" y="1072451"/>
                    <a:pt x="462475" y="1072679"/>
                  </a:cubicBezTo>
                  <a:cubicBezTo>
                    <a:pt x="456760" y="1072908"/>
                    <a:pt x="451502" y="1072908"/>
                    <a:pt x="446701" y="1073136"/>
                  </a:cubicBezTo>
                  <a:cubicBezTo>
                    <a:pt x="443501" y="1073365"/>
                    <a:pt x="440758" y="1073365"/>
                    <a:pt x="438243" y="1073594"/>
                  </a:cubicBezTo>
                  <a:cubicBezTo>
                    <a:pt x="436872" y="1073594"/>
                    <a:pt x="435729" y="1073822"/>
                    <a:pt x="434586" y="1073822"/>
                  </a:cubicBezTo>
                  <a:cubicBezTo>
                    <a:pt x="431614" y="1074051"/>
                    <a:pt x="428642" y="1074508"/>
                    <a:pt x="425899" y="1074737"/>
                  </a:cubicBezTo>
                  <a:cubicBezTo>
                    <a:pt x="389551" y="1076108"/>
                    <a:pt x="388866" y="1076337"/>
                    <a:pt x="381779" y="1040447"/>
                  </a:cubicBezTo>
                  <a:cubicBezTo>
                    <a:pt x="380636" y="1034503"/>
                    <a:pt x="379493" y="1028331"/>
                    <a:pt x="378350" y="1022387"/>
                  </a:cubicBezTo>
                  <a:cubicBezTo>
                    <a:pt x="374464" y="1000442"/>
                    <a:pt x="371263" y="978267"/>
                    <a:pt x="368977" y="956093"/>
                  </a:cubicBezTo>
                  <a:cubicBezTo>
                    <a:pt x="367377" y="938262"/>
                    <a:pt x="370806" y="935748"/>
                    <a:pt x="388866" y="934605"/>
                  </a:cubicBezTo>
                  <a:close/>
                  <a:moveTo>
                    <a:pt x="225874" y="1103997"/>
                  </a:moveTo>
                  <a:cubicBezTo>
                    <a:pt x="336288" y="1095539"/>
                    <a:pt x="782515" y="1089367"/>
                    <a:pt x="819091" y="1087767"/>
                  </a:cubicBezTo>
                  <a:cubicBezTo>
                    <a:pt x="892471" y="1084566"/>
                    <a:pt x="1070779" y="1080909"/>
                    <a:pt x="1086324" y="1082052"/>
                  </a:cubicBezTo>
                  <a:cubicBezTo>
                    <a:pt x="1104612" y="1083423"/>
                    <a:pt x="1117185" y="1089824"/>
                    <a:pt x="1123357" y="1100797"/>
                  </a:cubicBezTo>
                  <a:lnTo>
                    <a:pt x="1123357" y="1100797"/>
                  </a:lnTo>
                  <a:cubicBezTo>
                    <a:pt x="1124958" y="1103769"/>
                    <a:pt x="1126329" y="1107198"/>
                    <a:pt x="1126786" y="1111084"/>
                  </a:cubicBezTo>
                  <a:cubicBezTo>
                    <a:pt x="1126786" y="1111084"/>
                    <a:pt x="1126786" y="1111313"/>
                    <a:pt x="1126786" y="1111313"/>
                  </a:cubicBezTo>
                  <a:cubicBezTo>
                    <a:pt x="1127015" y="1112456"/>
                    <a:pt x="1127244" y="1113827"/>
                    <a:pt x="1127244" y="1115199"/>
                  </a:cubicBezTo>
                  <a:cubicBezTo>
                    <a:pt x="1127244" y="1115199"/>
                    <a:pt x="1127244" y="1115199"/>
                    <a:pt x="1127244" y="1115427"/>
                  </a:cubicBezTo>
                  <a:cubicBezTo>
                    <a:pt x="1127244" y="1116799"/>
                    <a:pt x="1127472" y="1118171"/>
                    <a:pt x="1127472" y="1119542"/>
                  </a:cubicBezTo>
                  <a:cubicBezTo>
                    <a:pt x="1127472" y="1119542"/>
                    <a:pt x="1127472" y="1119542"/>
                    <a:pt x="1127472" y="1119771"/>
                  </a:cubicBezTo>
                  <a:cubicBezTo>
                    <a:pt x="1127472" y="1121142"/>
                    <a:pt x="1127472" y="1122514"/>
                    <a:pt x="1127244" y="1123886"/>
                  </a:cubicBezTo>
                  <a:cubicBezTo>
                    <a:pt x="1127244" y="1124114"/>
                    <a:pt x="1127244" y="1124343"/>
                    <a:pt x="1127244" y="1124571"/>
                  </a:cubicBezTo>
                  <a:cubicBezTo>
                    <a:pt x="1127015" y="1125943"/>
                    <a:pt x="1127015" y="1127315"/>
                    <a:pt x="1126786" y="1128686"/>
                  </a:cubicBezTo>
                  <a:cubicBezTo>
                    <a:pt x="1126786" y="1128915"/>
                    <a:pt x="1126786" y="1129143"/>
                    <a:pt x="1126558" y="1129372"/>
                  </a:cubicBezTo>
                  <a:cubicBezTo>
                    <a:pt x="1126329" y="1130744"/>
                    <a:pt x="1126101" y="1132344"/>
                    <a:pt x="1125643" y="1133715"/>
                  </a:cubicBezTo>
                  <a:cubicBezTo>
                    <a:pt x="1119700" y="1158861"/>
                    <a:pt x="1114671" y="1211439"/>
                    <a:pt x="1114442" y="1212354"/>
                  </a:cubicBezTo>
                  <a:cubicBezTo>
                    <a:pt x="1113528" y="1214868"/>
                    <a:pt x="1113299" y="1217612"/>
                    <a:pt x="1113528" y="1220583"/>
                  </a:cubicBezTo>
                  <a:cubicBezTo>
                    <a:pt x="1113528" y="1221498"/>
                    <a:pt x="1113756" y="1222184"/>
                    <a:pt x="1113756" y="1223098"/>
                  </a:cubicBezTo>
                  <a:cubicBezTo>
                    <a:pt x="1113756" y="1223555"/>
                    <a:pt x="1113756" y="1224012"/>
                    <a:pt x="1113985" y="1224241"/>
                  </a:cubicBezTo>
                  <a:cubicBezTo>
                    <a:pt x="1113985" y="1225155"/>
                    <a:pt x="1114213" y="1225841"/>
                    <a:pt x="1114442" y="1226756"/>
                  </a:cubicBezTo>
                  <a:cubicBezTo>
                    <a:pt x="1114671" y="1228356"/>
                    <a:pt x="1114899" y="1229956"/>
                    <a:pt x="1115128" y="1231556"/>
                  </a:cubicBezTo>
                  <a:cubicBezTo>
                    <a:pt x="1115128" y="1232013"/>
                    <a:pt x="1115128" y="1232242"/>
                    <a:pt x="1115356" y="1232699"/>
                  </a:cubicBezTo>
                  <a:cubicBezTo>
                    <a:pt x="1115356" y="1233385"/>
                    <a:pt x="1115585" y="1234299"/>
                    <a:pt x="1115585" y="1234985"/>
                  </a:cubicBezTo>
                  <a:cubicBezTo>
                    <a:pt x="1115585" y="1235442"/>
                    <a:pt x="1115585" y="1235671"/>
                    <a:pt x="1115585" y="1236128"/>
                  </a:cubicBezTo>
                  <a:cubicBezTo>
                    <a:pt x="1115585" y="1237728"/>
                    <a:pt x="1115356" y="1239100"/>
                    <a:pt x="1115128" y="1240472"/>
                  </a:cubicBezTo>
                  <a:cubicBezTo>
                    <a:pt x="1114442" y="1243215"/>
                    <a:pt x="1112842" y="1245729"/>
                    <a:pt x="1109641" y="1248015"/>
                  </a:cubicBezTo>
                  <a:cubicBezTo>
                    <a:pt x="1098897" y="1255102"/>
                    <a:pt x="909159" y="1257845"/>
                    <a:pt x="827549" y="1256702"/>
                  </a:cubicBezTo>
                  <a:cubicBezTo>
                    <a:pt x="805832" y="1256474"/>
                    <a:pt x="784344" y="1256245"/>
                    <a:pt x="762627" y="1256474"/>
                  </a:cubicBezTo>
                  <a:cubicBezTo>
                    <a:pt x="746396" y="1256474"/>
                    <a:pt x="730165" y="1256931"/>
                    <a:pt x="713935" y="1257388"/>
                  </a:cubicBezTo>
                  <a:cubicBezTo>
                    <a:pt x="708448" y="1257617"/>
                    <a:pt x="703191" y="1257845"/>
                    <a:pt x="697704" y="1257845"/>
                  </a:cubicBezTo>
                  <a:cubicBezTo>
                    <a:pt x="683988" y="1258302"/>
                    <a:pt x="663643" y="1258760"/>
                    <a:pt x="639183" y="1258988"/>
                  </a:cubicBezTo>
                  <a:cubicBezTo>
                    <a:pt x="634611" y="1258988"/>
                    <a:pt x="630039" y="1258988"/>
                    <a:pt x="625238" y="1259217"/>
                  </a:cubicBezTo>
                  <a:cubicBezTo>
                    <a:pt x="606264" y="1259445"/>
                    <a:pt x="585233" y="1259445"/>
                    <a:pt x="563059" y="1259674"/>
                  </a:cubicBezTo>
                  <a:cubicBezTo>
                    <a:pt x="554829" y="1259674"/>
                    <a:pt x="546142" y="1259674"/>
                    <a:pt x="537684" y="1259674"/>
                  </a:cubicBezTo>
                  <a:cubicBezTo>
                    <a:pt x="534712" y="1259674"/>
                    <a:pt x="531969" y="1259674"/>
                    <a:pt x="528997" y="1259674"/>
                  </a:cubicBezTo>
                  <a:cubicBezTo>
                    <a:pt x="523282" y="1259674"/>
                    <a:pt x="517339" y="1259674"/>
                    <a:pt x="511395" y="1259674"/>
                  </a:cubicBezTo>
                  <a:cubicBezTo>
                    <a:pt x="508423" y="1259674"/>
                    <a:pt x="505452" y="1259674"/>
                    <a:pt x="502480" y="1259674"/>
                  </a:cubicBezTo>
                  <a:cubicBezTo>
                    <a:pt x="490593" y="1259674"/>
                    <a:pt x="478705" y="1259674"/>
                    <a:pt x="466818" y="1259674"/>
                  </a:cubicBezTo>
                  <a:cubicBezTo>
                    <a:pt x="460875" y="1259674"/>
                    <a:pt x="454931" y="1259674"/>
                    <a:pt x="448987" y="1259674"/>
                  </a:cubicBezTo>
                  <a:cubicBezTo>
                    <a:pt x="443044" y="1259674"/>
                    <a:pt x="437100" y="1259674"/>
                    <a:pt x="431385" y="1259674"/>
                  </a:cubicBezTo>
                  <a:cubicBezTo>
                    <a:pt x="416755" y="1259674"/>
                    <a:pt x="402124" y="1259674"/>
                    <a:pt x="388180" y="1259445"/>
                  </a:cubicBezTo>
                  <a:cubicBezTo>
                    <a:pt x="382465" y="1259445"/>
                    <a:pt x="376978" y="1259445"/>
                    <a:pt x="371492" y="1259445"/>
                  </a:cubicBezTo>
                  <a:cubicBezTo>
                    <a:pt x="366006" y="1259445"/>
                    <a:pt x="360519" y="1259445"/>
                    <a:pt x="355261" y="1259445"/>
                  </a:cubicBezTo>
                  <a:cubicBezTo>
                    <a:pt x="350004" y="1259445"/>
                    <a:pt x="344746" y="1259445"/>
                    <a:pt x="339717" y="1259445"/>
                  </a:cubicBezTo>
                  <a:cubicBezTo>
                    <a:pt x="329430" y="1259445"/>
                    <a:pt x="319829" y="1259217"/>
                    <a:pt x="310456" y="1259217"/>
                  </a:cubicBezTo>
                  <a:cubicBezTo>
                    <a:pt x="303598" y="1259217"/>
                    <a:pt x="296969" y="1259217"/>
                    <a:pt x="290568" y="1258988"/>
                  </a:cubicBezTo>
                  <a:cubicBezTo>
                    <a:pt x="269765" y="1258760"/>
                    <a:pt x="252620" y="1258531"/>
                    <a:pt x="241419" y="1258531"/>
                  </a:cubicBezTo>
                  <a:cubicBezTo>
                    <a:pt x="228846" y="1258302"/>
                    <a:pt x="223131" y="1258074"/>
                    <a:pt x="220159" y="1254188"/>
                  </a:cubicBezTo>
                  <a:cubicBezTo>
                    <a:pt x="218787" y="1252359"/>
                    <a:pt x="217873" y="1249844"/>
                    <a:pt x="217187" y="1246415"/>
                  </a:cubicBezTo>
                  <a:cubicBezTo>
                    <a:pt x="216730" y="1244586"/>
                    <a:pt x="216501" y="1242529"/>
                    <a:pt x="216044" y="1240243"/>
                  </a:cubicBezTo>
                  <a:cubicBezTo>
                    <a:pt x="215815" y="1239100"/>
                    <a:pt x="215587" y="1237728"/>
                    <a:pt x="215358" y="1236585"/>
                  </a:cubicBezTo>
                  <a:cubicBezTo>
                    <a:pt x="214672" y="1232928"/>
                    <a:pt x="214215" y="1229042"/>
                    <a:pt x="213529" y="1225384"/>
                  </a:cubicBezTo>
                  <a:cubicBezTo>
                    <a:pt x="213529" y="1225384"/>
                    <a:pt x="213529" y="1225155"/>
                    <a:pt x="213529" y="1225155"/>
                  </a:cubicBezTo>
                  <a:cubicBezTo>
                    <a:pt x="212844" y="1221726"/>
                    <a:pt x="212386" y="1218297"/>
                    <a:pt x="211701" y="1214640"/>
                  </a:cubicBezTo>
                  <a:cubicBezTo>
                    <a:pt x="207814" y="1192008"/>
                    <a:pt x="203928" y="1169148"/>
                    <a:pt x="203700" y="1146060"/>
                  </a:cubicBezTo>
                  <a:cubicBezTo>
                    <a:pt x="203242" y="1125257"/>
                    <a:pt x="207586" y="1105369"/>
                    <a:pt x="225874" y="1103997"/>
                  </a:cubicBezTo>
                  <a:close/>
                  <a:moveTo>
                    <a:pt x="1343728" y="1345628"/>
                  </a:moveTo>
                  <a:cubicBezTo>
                    <a:pt x="1342356" y="1361172"/>
                    <a:pt x="1341213" y="1376946"/>
                    <a:pt x="1340299" y="1392719"/>
                  </a:cubicBezTo>
                  <a:cubicBezTo>
                    <a:pt x="1338699" y="1415122"/>
                    <a:pt x="1338927" y="1417865"/>
                    <a:pt x="1316982" y="1418094"/>
                  </a:cubicBezTo>
                  <a:cubicBezTo>
                    <a:pt x="1272862" y="1419008"/>
                    <a:pt x="1228513" y="1426323"/>
                    <a:pt x="1184394" y="1427009"/>
                  </a:cubicBezTo>
                  <a:cubicBezTo>
                    <a:pt x="1168163" y="1427238"/>
                    <a:pt x="1151932" y="1427466"/>
                    <a:pt x="1135702" y="1427466"/>
                  </a:cubicBezTo>
                  <a:cubicBezTo>
                    <a:pt x="1046548" y="1428152"/>
                    <a:pt x="957622" y="1427009"/>
                    <a:pt x="868468" y="1429524"/>
                  </a:cubicBezTo>
                  <a:cubicBezTo>
                    <a:pt x="860467" y="1429752"/>
                    <a:pt x="852238" y="1429981"/>
                    <a:pt x="844237" y="1430210"/>
                  </a:cubicBezTo>
                  <a:cubicBezTo>
                    <a:pt x="828006" y="1430667"/>
                    <a:pt x="811776" y="1431353"/>
                    <a:pt x="795774" y="1432267"/>
                  </a:cubicBezTo>
                  <a:cubicBezTo>
                    <a:pt x="768570" y="1433639"/>
                    <a:pt x="741138" y="1434324"/>
                    <a:pt x="713935" y="1434782"/>
                  </a:cubicBezTo>
                  <a:cubicBezTo>
                    <a:pt x="668443" y="1435239"/>
                    <a:pt x="622952" y="1434553"/>
                    <a:pt x="577689" y="1433410"/>
                  </a:cubicBezTo>
                  <a:cubicBezTo>
                    <a:pt x="575860" y="1433410"/>
                    <a:pt x="574260" y="1433410"/>
                    <a:pt x="572431" y="1433181"/>
                  </a:cubicBezTo>
                  <a:cubicBezTo>
                    <a:pt x="570603" y="1433181"/>
                    <a:pt x="568545" y="1433181"/>
                    <a:pt x="566716" y="1433181"/>
                  </a:cubicBezTo>
                  <a:cubicBezTo>
                    <a:pt x="560773" y="1433181"/>
                    <a:pt x="554143" y="1432953"/>
                    <a:pt x="547285" y="1432953"/>
                  </a:cubicBezTo>
                  <a:cubicBezTo>
                    <a:pt x="544999" y="1432953"/>
                    <a:pt x="542485" y="1432953"/>
                    <a:pt x="540199" y="1432953"/>
                  </a:cubicBezTo>
                  <a:cubicBezTo>
                    <a:pt x="529226" y="1432953"/>
                    <a:pt x="517110" y="1432953"/>
                    <a:pt x="504080" y="1433181"/>
                  </a:cubicBezTo>
                  <a:cubicBezTo>
                    <a:pt x="501108" y="1433181"/>
                    <a:pt x="498365" y="1433181"/>
                    <a:pt x="495393" y="1433181"/>
                  </a:cubicBezTo>
                  <a:cubicBezTo>
                    <a:pt x="494022" y="1433181"/>
                    <a:pt x="492421" y="1433181"/>
                    <a:pt x="490821" y="1433181"/>
                  </a:cubicBezTo>
                  <a:cubicBezTo>
                    <a:pt x="487849" y="1433181"/>
                    <a:pt x="484878" y="1433181"/>
                    <a:pt x="481677" y="1433410"/>
                  </a:cubicBezTo>
                  <a:cubicBezTo>
                    <a:pt x="478705" y="1433410"/>
                    <a:pt x="475505" y="1433410"/>
                    <a:pt x="472305" y="1433639"/>
                  </a:cubicBezTo>
                  <a:cubicBezTo>
                    <a:pt x="469104" y="1433639"/>
                    <a:pt x="465904" y="1433639"/>
                    <a:pt x="462703" y="1433867"/>
                  </a:cubicBezTo>
                  <a:cubicBezTo>
                    <a:pt x="453102" y="1434096"/>
                    <a:pt x="443044" y="1434324"/>
                    <a:pt x="432985" y="1434324"/>
                  </a:cubicBezTo>
                  <a:cubicBezTo>
                    <a:pt x="429556" y="1434324"/>
                    <a:pt x="426127" y="1434553"/>
                    <a:pt x="422698" y="1434553"/>
                  </a:cubicBezTo>
                  <a:cubicBezTo>
                    <a:pt x="415840" y="1434782"/>
                    <a:pt x="408982" y="1434782"/>
                    <a:pt x="401896" y="1435010"/>
                  </a:cubicBezTo>
                  <a:cubicBezTo>
                    <a:pt x="398467" y="1435010"/>
                    <a:pt x="394809" y="1435239"/>
                    <a:pt x="391380" y="1435239"/>
                  </a:cubicBezTo>
                  <a:cubicBezTo>
                    <a:pt x="380865" y="1435467"/>
                    <a:pt x="370120" y="1435696"/>
                    <a:pt x="359376" y="1436153"/>
                  </a:cubicBezTo>
                  <a:cubicBezTo>
                    <a:pt x="355719" y="1436153"/>
                    <a:pt x="352290" y="1436382"/>
                    <a:pt x="348632" y="1436382"/>
                  </a:cubicBezTo>
                  <a:cubicBezTo>
                    <a:pt x="346803" y="1436382"/>
                    <a:pt x="344974" y="1436382"/>
                    <a:pt x="343146" y="1436610"/>
                  </a:cubicBezTo>
                  <a:cubicBezTo>
                    <a:pt x="339488" y="1436610"/>
                    <a:pt x="336059" y="1436839"/>
                    <a:pt x="332401" y="1436839"/>
                  </a:cubicBezTo>
                  <a:cubicBezTo>
                    <a:pt x="287596" y="1437982"/>
                    <a:pt x="242790" y="1439354"/>
                    <a:pt x="203242" y="1440725"/>
                  </a:cubicBezTo>
                  <a:cubicBezTo>
                    <a:pt x="200042" y="1440725"/>
                    <a:pt x="196842" y="1440954"/>
                    <a:pt x="193870" y="1440954"/>
                  </a:cubicBezTo>
                  <a:cubicBezTo>
                    <a:pt x="190669" y="1440954"/>
                    <a:pt x="187698" y="1441182"/>
                    <a:pt x="184726" y="1441182"/>
                  </a:cubicBezTo>
                  <a:cubicBezTo>
                    <a:pt x="181754" y="1441182"/>
                    <a:pt x="178782" y="1441411"/>
                    <a:pt x="175810" y="1441411"/>
                  </a:cubicBezTo>
                  <a:cubicBezTo>
                    <a:pt x="172839" y="1441411"/>
                    <a:pt x="169867" y="1441640"/>
                    <a:pt x="167124" y="1441640"/>
                  </a:cubicBezTo>
                  <a:cubicBezTo>
                    <a:pt x="164152" y="1441640"/>
                    <a:pt x="161409" y="1441868"/>
                    <a:pt x="158665" y="1441868"/>
                  </a:cubicBezTo>
                  <a:cubicBezTo>
                    <a:pt x="155922" y="1441868"/>
                    <a:pt x="153179" y="1442097"/>
                    <a:pt x="150436" y="1442097"/>
                  </a:cubicBezTo>
                  <a:cubicBezTo>
                    <a:pt x="146321" y="1442325"/>
                    <a:pt x="142435" y="1442325"/>
                    <a:pt x="138777" y="1442554"/>
                  </a:cubicBezTo>
                  <a:cubicBezTo>
                    <a:pt x="134891" y="1442783"/>
                    <a:pt x="131233" y="1442783"/>
                    <a:pt x="127804" y="1443011"/>
                  </a:cubicBezTo>
                  <a:cubicBezTo>
                    <a:pt x="124147" y="1443240"/>
                    <a:pt x="120718" y="1443240"/>
                    <a:pt x="117517" y="1443468"/>
                  </a:cubicBezTo>
                  <a:cubicBezTo>
                    <a:pt x="115231" y="1443468"/>
                    <a:pt x="113174" y="1443697"/>
                    <a:pt x="111117" y="1443697"/>
                  </a:cubicBezTo>
                  <a:cubicBezTo>
                    <a:pt x="104944" y="1443926"/>
                    <a:pt x="99229" y="1444154"/>
                    <a:pt x="94200" y="1444383"/>
                  </a:cubicBezTo>
                  <a:cubicBezTo>
                    <a:pt x="92600" y="1444383"/>
                    <a:pt x="91000" y="1444611"/>
                    <a:pt x="89400" y="1444611"/>
                  </a:cubicBezTo>
                  <a:cubicBezTo>
                    <a:pt x="87799" y="1444611"/>
                    <a:pt x="86428" y="1444611"/>
                    <a:pt x="85056" y="1444840"/>
                  </a:cubicBezTo>
                  <a:cubicBezTo>
                    <a:pt x="74541" y="1445297"/>
                    <a:pt x="68368" y="1445526"/>
                    <a:pt x="67225" y="1445526"/>
                  </a:cubicBezTo>
                  <a:cubicBezTo>
                    <a:pt x="54881" y="1446212"/>
                    <a:pt x="45737" y="1444611"/>
                    <a:pt x="40022" y="1439582"/>
                  </a:cubicBezTo>
                  <a:cubicBezTo>
                    <a:pt x="37507" y="1437296"/>
                    <a:pt x="35679" y="1434324"/>
                    <a:pt x="34307" y="1430438"/>
                  </a:cubicBezTo>
                  <a:cubicBezTo>
                    <a:pt x="34078" y="1429524"/>
                    <a:pt x="33850" y="1428381"/>
                    <a:pt x="33621" y="1427238"/>
                  </a:cubicBezTo>
                  <a:cubicBezTo>
                    <a:pt x="33164" y="1424952"/>
                    <a:pt x="32935" y="1422666"/>
                    <a:pt x="32935" y="1419923"/>
                  </a:cubicBezTo>
                  <a:cubicBezTo>
                    <a:pt x="32935" y="1419923"/>
                    <a:pt x="32935" y="1419923"/>
                    <a:pt x="32935" y="1419923"/>
                  </a:cubicBezTo>
                  <a:cubicBezTo>
                    <a:pt x="32935" y="1416722"/>
                    <a:pt x="32707" y="1413750"/>
                    <a:pt x="32478" y="1410550"/>
                  </a:cubicBezTo>
                  <a:cubicBezTo>
                    <a:pt x="32478" y="1409407"/>
                    <a:pt x="32250" y="1408493"/>
                    <a:pt x="32250" y="1407350"/>
                  </a:cubicBezTo>
                  <a:cubicBezTo>
                    <a:pt x="32021" y="1405292"/>
                    <a:pt x="32021" y="1403235"/>
                    <a:pt x="31792" y="1401177"/>
                  </a:cubicBezTo>
                  <a:cubicBezTo>
                    <a:pt x="31792" y="1400034"/>
                    <a:pt x="31564" y="1398663"/>
                    <a:pt x="31335" y="1397520"/>
                  </a:cubicBezTo>
                  <a:cubicBezTo>
                    <a:pt x="31107" y="1395691"/>
                    <a:pt x="30878" y="1393862"/>
                    <a:pt x="30649" y="1392033"/>
                  </a:cubicBezTo>
                  <a:cubicBezTo>
                    <a:pt x="30421" y="1390662"/>
                    <a:pt x="30421" y="1389290"/>
                    <a:pt x="30192" y="1387919"/>
                  </a:cubicBezTo>
                  <a:cubicBezTo>
                    <a:pt x="29964" y="1386318"/>
                    <a:pt x="29735" y="1384490"/>
                    <a:pt x="29506" y="1382889"/>
                  </a:cubicBezTo>
                  <a:cubicBezTo>
                    <a:pt x="29278" y="1381518"/>
                    <a:pt x="29049" y="1380146"/>
                    <a:pt x="28821" y="1378775"/>
                  </a:cubicBezTo>
                  <a:cubicBezTo>
                    <a:pt x="28592" y="1377174"/>
                    <a:pt x="28363" y="1375803"/>
                    <a:pt x="28135" y="1374203"/>
                  </a:cubicBezTo>
                  <a:cubicBezTo>
                    <a:pt x="26992" y="1367116"/>
                    <a:pt x="25849" y="1360258"/>
                    <a:pt x="24477" y="1353171"/>
                  </a:cubicBezTo>
                  <a:cubicBezTo>
                    <a:pt x="23791" y="1349057"/>
                    <a:pt x="22877" y="1345170"/>
                    <a:pt x="22191" y="1341056"/>
                  </a:cubicBezTo>
                  <a:cubicBezTo>
                    <a:pt x="21277" y="1336255"/>
                    <a:pt x="20820" y="1331226"/>
                    <a:pt x="20362" y="1326425"/>
                  </a:cubicBezTo>
                  <a:cubicBezTo>
                    <a:pt x="18305" y="1293050"/>
                    <a:pt x="21734" y="1289392"/>
                    <a:pt x="55110" y="1288249"/>
                  </a:cubicBezTo>
                  <a:cubicBezTo>
                    <a:pt x="205300" y="1267218"/>
                    <a:pt x="571517" y="1286192"/>
                    <a:pt x="682388" y="1277962"/>
                  </a:cubicBezTo>
                  <a:cubicBezTo>
                    <a:pt x="725365" y="1274762"/>
                    <a:pt x="1180050" y="1268818"/>
                    <a:pt x="1259374" y="1267218"/>
                  </a:cubicBezTo>
                  <a:cubicBezTo>
                    <a:pt x="1271719" y="1266989"/>
                    <a:pt x="1284292" y="1267904"/>
                    <a:pt x="1296865" y="1269047"/>
                  </a:cubicBezTo>
                  <a:cubicBezTo>
                    <a:pt x="1296865" y="1269047"/>
                    <a:pt x="1296865" y="1269047"/>
                    <a:pt x="1296865" y="1269047"/>
                  </a:cubicBezTo>
                  <a:cubicBezTo>
                    <a:pt x="1300980" y="1269504"/>
                    <a:pt x="1305323" y="1269961"/>
                    <a:pt x="1309438" y="1270190"/>
                  </a:cubicBezTo>
                  <a:cubicBezTo>
                    <a:pt x="1313095" y="1270647"/>
                    <a:pt x="1316524" y="1271104"/>
                    <a:pt x="1319496" y="1272018"/>
                  </a:cubicBezTo>
                  <a:cubicBezTo>
                    <a:pt x="1321554" y="1272476"/>
                    <a:pt x="1323154" y="1273161"/>
                    <a:pt x="1324983" y="1273847"/>
                  </a:cubicBezTo>
                  <a:cubicBezTo>
                    <a:pt x="1327497" y="1274990"/>
                    <a:pt x="1329555" y="1276362"/>
                    <a:pt x="1331612" y="1277962"/>
                  </a:cubicBezTo>
                  <a:cubicBezTo>
                    <a:pt x="1332984" y="1279105"/>
                    <a:pt x="1333898" y="1280248"/>
                    <a:pt x="1335041" y="1281620"/>
                  </a:cubicBezTo>
                  <a:cubicBezTo>
                    <a:pt x="1336184" y="1282991"/>
                    <a:pt x="1337098" y="1284591"/>
                    <a:pt x="1337784" y="1286192"/>
                  </a:cubicBezTo>
                  <a:cubicBezTo>
                    <a:pt x="1339384" y="1289621"/>
                    <a:pt x="1340756" y="1293507"/>
                    <a:pt x="1341899" y="1298307"/>
                  </a:cubicBezTo>
                  <a:cubicBezTo>
                    <a:pt x="1344871" y="1314309"/>
                    <a:pt x="1345099" y="1329854"/>
                    <a:pt x="1343728" y="1345628"/>
                  </a:cubicBezTo>
                  <a:close/>
                </a:path>
              </a:pathLst>
            </a:custGeom>
            <a:solidFill>
              <a:srgbClr val="000000"/>
            </a:solidFill>
            <a:ln w="2286" cap="flat">
              <a:solidFill>
                <a:srgbClr val="AB86C7"/>
              </a:solidFill>
              <a:prstDash val="solid"/>
              <a:miter/>
            </a:ln>
          </p:spPr>
          <p:txBody>
            <a:bodyPr rtlCol="0" anchor="ctr"/>
            <a:lstStyle/>
            <a:p>
              <a:endParaRPr lang="en-US" dirty="0"/>
            </a:p>
          </p:txBody>
        </p:sp>
        <p:sp>
          <p:nvSpPr>
            <p:cNvPr id="60" name="Freeform 571">
              <a:extLst>
                <a:ext uri="{FF2B5EF4-FFF2-40B4-BE49-F238E27FC236}">
                  <a16:creationId xmlns:a16="http://schemas.microsoft.com/office/drawing/2014/main" id="{A69166AB-5CA9-0347-FAA8-80412AC2F948}"/>
                </a:ext>
              </a:extLst>
            </p:cNvPr>
            <p:cNvSpPr/>
            <p:nvPr/>
          </p:nvSpPr>
          <p:spPr>
            <a:xfrm>
              <a:off x="2649322" y="3422990"/>
              <a:ext cx="88335" cy="178012"/>
            </a:xfrm>
            <a:custGeom>
              <a:avLst/>
              <a:gdLst>
                <a:gd name="connsiteX0" fmla="*/ 63626 w 88335"/>
                <a:gd name="connsiteY0" fmla="*/ 171745 h 178012"/>
                <a:gd name="connsiteX1" fmla="*/ 87172 w 88335"/>
                <a:gd name="connsiteY1" fmla="*/ 172888 h 178012"/>
                <a:gd name="connsiteX2" fmla="*/ 72998 w 88335"/>
                <a:gd name="connsiteY2" fmla="*/ 158943 h 178012"/>
                <a:gd name="connsiteX3" fmla="*/ 28650 w 88335"/>
                <a:gd name="connsiteY3" fmla="*/ 40986 h 178012"/>
                <a:gd name="connsiteX4" fmla="*/ 39623 w 88335"/>
                <a:gd name="connsiteY4" fmla="*/ 20183 h 178012"/>
                <a:gd name="connsiteX5" fmla="*/ 38708 w 88335"/>
                <a:gd name="connsiteY5" fmla="*/ 1895 h 178012"/>
                <a:gd name="connsiteX6" fmla="*/ 21563 w 88335"/>
                <a:gd name="connsiteY6" fmla="*/ 8524 h 178012"/>
                <a:gd name="connsiteX7" fmla="*/ 304 w 88335"/>
                <a:gd name="connsiteY7" fmla="*/ 73447 h 178012"/>
                <a:gd name="connsiteX8" fmla="*/ 63626 w 88335"/>
                <a:gd name="connsiteY8" fmla="*/ 171745 h 17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35" h="178012">
                  <a:moveTo>
                    <a:pt x="63626" y="171745"/>
                  </a:moveTo>
                  <a:cubicBezTo>
                    <a:pt x="70941" y="175402"/>
                    <a:pt x="81914" y="183175"/>
                    <a:pt x="87172" y="172888"/>
                  </a:cubicBezTo>
                  <a:cubicBezTo>
                    <a:pt x="92429" y="162601"/>
                    <a:pt x="78485" y="162829"/>
                    <a:pt x="72998" y="158943"/>
                  </a:cubicBezTo>
                  <a:cubicBezTo>
                    <a:pt x="28879" y="128311"/>
                    <a:pt x="9905" y="99050"/>
                    <a:pt x="28650" y="40986"/>
                  </a:cubicBezTo>
                  <a:cubicBezTo>
                    <a:pt x="30936" y="33670"/>
                    <a:pt x="35737" y="27041"/>
                    <a:pt x="39623" y="20183"/>
                  </a:cubicBezTo>
                  <a:cubicBezTo>
                    <a:pt x="43509" y="13782"/>
                    <a:pt x="45795" y="6696"/>
                    <a:pt x="38708" y="1895"/>
                  </a:cubicBezTo>
                  <a:cubicBezTo>
                    <a:pt x="31165" y="-3134"/>
                    <a:pt x="25221" y="2809"/>
                    <a:pt x="21563" y="8524"/>
                  </a:cubicBezTo>
                  <a:cubicBezTo>
                    <a:pt x="8990" y="28641"/>
                    <a:pt x="-1982" y="49444"/>
                    <a:pt x="304" y="73447"/>
                  </a:cubicBezTo>
                  <a:cubicBezTo>
                    <a:pt x="-1754" y="122367"/>
                    <a:pt x="23164" y="152314"/>
                    <a:pt x="63626" y="171745"/>
                  </a:cubicBezTo>
                  <a:close/>
                </a:path>
              </a:pathLst>
            </a:custGeom>
            <a:solidFill>
              <a:srgbClr val="000000"/>
            </a:solidFill>
            <a:ln w="2286" cap="flat">
              <a:solidFill>
                <a:srgbClr val="AB86C7"/>
              </a:solidFill>
              <a:prstDash val="solid"/>
              <a:miter/>
            </a:ln>
          </p:spPr>
          <p:txBody>
            <a:bodyPr rtlCol="0" anchor="ctr"/>
            <a:lstStyle/>
            <a:p>
              <a:endParaRPr lang="en-US" dirty="0"/>
            </a:p>
          </p:txBody>
        </p:sp>
        <p:sp>
          <p:nvSpPr>
            <p:cNvPr id="61" name="Freeform 572">
              <a:extLst>
                <a:ext uri="{FF2B5EF4-FFF2-40B4-BE49-F238E27FC236}">
                  <a16:creationId xmlns:a16="http://schemas.microsoft.com/office/drawing/2014/main" id="{6F756942-A760-B272-E8F3-B5F1E5F34F64}"/>
                </a:ext>
              </a:extLst>
            </p:cNvPr>
            <p:cNvSpPr/>
            <p:nvPr/>
          </p:nvSpPr>
          <p:spPr>
            <a:xfrm>
              <a:off x="3350514" y="3456432"/>
              <a:ext cx="50072" cy="146075"/>
            </a:xfrm>
            <a:custGeom>
              <a:avLst/>
              <a:gdLst>
                <a:gd name="connsiteX0" fmla="*/ 32004 w 50072"/>
                <a:gd name="connsiteY0" fmla="*/ 0 h 146075"/>
                <a:gd name="connsiteX1" fmla="*/ 0 w 50072"/>
                <a:gd name="connsiteY1" fmla="*/ 146075 h 146075"/>
                <a:gd name="connsiteX2" fmla="*/ 32004 w 50072"/>
                <a:gd name="connsiteY2" fmla="*/ 0 h 146075"/>
              </a:gdLst>
              <a:ahLst/>
              <a:cxnLst>
                <a:cxn ang="0">
                  <a:pos x="connsiteX0" y="connsiteY0"/>
                </a:cxn>
                <a:cxn ang="0">
                  <a:pos x="connsiteX1" y="connsiteY1"/>
                </a:cxn>
                <a:cxn ang="0">
                  <a:pos x="connsiteX2" y="connsiteY2"/>
                </a:cxn>
              </a:cxnLst>
              <a:rect l="l" t="t" r="r" b="b"/>
              <a:pathLst>
                <a:path w="50072" h="146075">
                  <a:moveTo>
                    <a:pt x="32004" y="0"/>
                  </a:moveTo>
                  <a:cubicBezTo>
                    <a:pt x="42520" y="55550"/>
                    <a:pt x="22631" y="107213"/>
                    <a:pt x="0" y="146075"/>
                  </a:cubicBezTo>
                  <a:cubicBezTo>
                    <a:pt x="42291" y="119558"/>
                    <a:pt x="70180" y="50978"/>
                    <a:pt x="32004" y="0"/>
                  </a:cubicBezTo>
                  <a:close/>
                </a:path>
              </a:pathLst>
            </a:custGeom>
            <a:solidFill>
              <a:srgbClr val="000000"/>
            </a:solidFill>
            <a:ln w="2286" cap="flat">
              <a:solidFill>
                <a:srgbClr val="AB86C7"/>
              </a:solidFill>
              <a:prstDash val="solid"/>
              <a:miter/>
            </a:ln>
          </p:spPr>
          <p:txBody>
            <a:bodyPr rtlCol="0" anchor="ctr"/>
            <a:lstStyle/>
            <a:p>
              <a:endParaRPr lang="en-US" dirty="0"/>
            </a:p>
          </p:txBody>
        </p:sp>
        <p:sp>
          <p:nvSpPr>
            <p:cNvPr id="62" name="Freeform 573">
              <a:extLst>
                <a:ext uri="{FF2B5EF4-FFF2-40B4-BE49-F238E27FC236}">
                  <a16:creationId xmlns:a16="http://schemas.microsoft.com/office/drawing/2014/main" id="{31F97AD7-CE7A-B9DB-025E-962321EE32FC}"/>
                </a:ext>
              </a:extLst>
            </p:cNvPr>
            <p:cNvSpPr/>
            <p:nvPr/>
          </p:nvSpPr>
          <p:spPr>
            <a:xfrm>
              <a:off x="2277193" y="4478721"/>
              <a:ext cx="85839" cy="20760"/>
            </a:xfrm>
            <a:custGeom>
              <a:avLst/>
              <a:gdLst>
                <a:gd name="connsiteX0" fmla="*/ 43934 w 85839"/>
                <a:gd name="connsiteY0" fmla="*/ 19898 h 20760"/>
                <a:gd name="connsiteX1" fmla="*/ 74567 w 85839"/>
                <a:gd name="connsiteY1" fmla="*/ 19898 h 20760"/>
                <a:gd name="connsiteX2" fmla="*/ 85768 w 85839"/>
                <a:gd name="connsiteY2" fmla="*/ 14183 h 20760"/>
                <a:gd name="connsiteX3" fmla="*/ 77539 w 85839"/>
                <a:gd name="connsiteY3" fmla="*/ 3896 h 20760"/>
                <a:gd name="connsiteX4" fmla="*/ 8273 w 85839"/>
                <a:gd name="connsiteY4" fmla="*/ 2295 h 20760"/>
                <a:gd name="connsiteX5" fmla="*/ 43 w 85839"/>
                <a:gd name="connsiteY5" fmla="*/ 12125 h 20760"/>
                <a:gd name="connsiteX6" fmla="*/ 8044 w 85839"/>
                <a:gd name="connsiteY6" fmla="*/ 19212 h 20760"/>
                <a:gd name="connsiteX7" fmla="*/ 43934 w 85839"/>
                <a:gd name="connsiteY7" fmla="*/ 19898 h 2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39" h="20760">
                  <a:moveTo>
                    <a:pt x="43934" y="19898"/>
                  </a:moveTo>
                  <a:cubicBezTo>
                    <a:pt x="55136" y="19898"/>
                    <a:pt x="64737" y="20126"/>
                    <a:pt x="74567" y="19898"/>
                  </a:cubicBezTo>
                  <a:cubicBezTo>
                    <a:pt x="79139" y="19898"/>
                    <a:pt x="84854" y="21041"/>
                    <a:pt x="85768" y="14183"/>
                  </a:cubicBezTo>
                  <a:cubicBezTo>
                    <a:pt x="86454" y="8239"/>
                    <a:pt x="82111" y="5267"/>
                    <a:pt x="77539" y="3896"/>
                  </a:cubicBezTo>
                  <a:cubicBezTo>
                    <a:pt x="54679" y="-2277"/>
                    <a:pt x="31361" y="238"/>
                    <a:pt x="8273" y="2295"/>
                  </a:cubicBezTo>
                  <a:cubicBezTo>
                    <a:pt x="2786" y="2753"/>
                    <a:pt x="-414" y="6410"/>
                    <a:pt x="43" y="12125"/>
                  </a:cubicBezTo>
                  <a:cubicBezTo>
                    <a:pt x="272" y="16697"/>
                    <a:pt x="3929" y="18297"/>
                    <a:pt x="8044" y="19212"/>
                  </a:cubicBezTo>
                  <a:cubicBezTo>
                    <a:pt x="20160" y="21726"/>
                    <a:pt x="32733" y="20583"/>
                    <a:pt x="43934" y="19898"/>
                  </a:cubicBezTo>
                  <a:close/>
                </a:path>
              </a:pathLst>
            </a:custGeom>
            <a:solidFill>
              <a:srgbClr val="000000"/>
            </a:solidFill>
            <a:ln w="2286" cap="flat">
              <a:solidFill>
                <a:srgbClr val="AB86C7"/>
              </a:solidFill>
              <a:prstDash val="solid"/>
              <a:miter/>
            </a:ln>
          </p:spPr>
          <p:txBody>
            <a:bodyPr rtlCol="0" anchor="ctr"/>
            <a:lstStyle/>
            <a:p>
              <a:endParaRPr lang="en-US" dirty="0"/>
            </a:p>
          </p:txBody>
        </p:sp>
        <p:sp>
          <p:nvSpPr>
            <p:cNvPr id="63" name="Freeform 574">
              <a:extLst>
                <a:ext uri="{FF2B5EF4-FFF2-40B4-BE49-F238E27FC236}">
                  <a16:creationId xmlns:a16="http://schemas.microsoft.com/office/drawing/2014/main" id="{56C42552-8A58-24FC-782F-7F3C515F2783}"/>
                </a:ext>
              </a:extLst>
            </p:cNvPr>
            <p:cNvSpPr/>
            <p:nvPr/>
          </p:nvSpPr>
          <p:spPr>
            <a:xfrm>
              <a:off x="3768163" y="4465584"/>
              <a:ext cx="52355" cy="21210"/>
            </a:xfrm>
            <a:custGeom>
              <a:avLst/>
              <a:gdLst>
                <a:gd name="connsiteX0" fmla="*/ 34979 w 52355"/>
                <a:gd name="connsiteY0" fmla="*/ 116 h 21210"/>
                <a:gd name="connsiteX1" fmla="*/ 23320 w 52355"/>
                <a:gd name="connsiteY1" fmla="*/ 802 h 21210"/>
                <a:gd name="connsiteX2" fmla="*/ 3 w 52355"/>
                <a:gd name="connsiteY2" fmla="*/ 12232 h 21210"/>
                <a:gd name="connsiteX3" fmla="*/ 22177 w 52355"/>
                <a:gd name="connsiteY3" fmla="*/ 20919 h 21210"/>
                <a:gd name="connsiteX4" fmla="*/ 34979 w 52355"/>
                <a:gd name="connsiteY4" fmla="*/ 20919 h 21210"/>
                <a:gd name="connsiteX5" fmla="*/ 52352 w 52355"/>
                <a:gd name="connsiteY5" fmla="*/ 9717 h 21210"/>
                <a:gd name="connsiteX6" fmla="*/ 34979 w 52355"/>
                <a:gd name="connsiteY6" fmla="*/ 116 h 2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55" h="21210">
                  <a:moveTo>
                    <a:pt x="34979" y="116"/>
                  </a:moveTo>
                  <a:cubicBezTo>
                    <a:pt x="31092" y="-112"/>
                    <a:pt x="27206" y="573"/>
                    <a:pt x="23320" y="802"/>
                  </a:cubicBezTo>
                  <a:cubicBezTo>
                    <a:pt x="13719" y="1488"/>
                    <a:pt x="-226" y="116"/>
                    <a:pt x="3" y="12232"/>
                  </a:cubicBezTo>
                  <a:cubicBezTo>
                    <a:pt x="231" y="26634"/>
                    <a:pt x="14862" y="18861"/>
                    <a:pt x="22177" y="20919"/>
                  </a:cubicBezTo>
                  <a:cubicBezTo>
                    <a:pt x="26978" y="20919"/>
                    <a:pt x="31092" y="21147"/>
                    <a:pt x="34979" y="20919"/>
                  </a:cubicBezTo>
                  <a:cubicBezTo>
                    <a:pt x="42980" y="20690"/>
                    <a:pt x="52124" y="19776"/>
                    <a:pt x="52352" y="9717"/>
                  </a:cubicBezTo>
                  <a:cubicBezTo>
                    <a:pt x="52581" y="-2398"/>
                    <a:pt x="42294" y="345"/>
                    <a:pt x="34979" y="116"/>
                  </a:cubicBezTo>
                  <a:close/>
                </a:path>
              </a:pathLst>
            </a:custGeom>
            <a:solidFill>
              <a:srgbClr val="000000"/>
            </a:solidFill>
            <a:ln w="2286" cap="flat">
              <a:solidFill>
                <a:srgbClr val="AB86C7"/>
              </a:solidFill>
              <a:prstDash val="solid"/>
              <a:miter/>
            </a:ln>
          </p:spPr>
          <p:txBody>
            <a:bodyPr rtlCol="0" anchor="ctr"/>
            <a:lstStyle/>
            <a:p>
              <a:endParaRPr lang="en-US" dirty="0"/>
            </a:p>
          </p:txBody>
        </p:sp>
      </p:grpSp>
      <p:grpSp>
        <p:nvGrpSpPr>
          <p:cNvPr id="64" name="Graphic 4">
            <a:extLst>
              <a:ext uri="{FF2B5EF4-FFF2-40B4-BE49-F238E27FC236}">
                <a16:creationId xmlns:a16="http://schemas.microsoft.com/office/drawing/2014/main" id="{8EAC6B89-2560-53A8-377C-75C2680EFE40}"/>
              </a:ext>
            </a:extLst>
          </p:cNvPr>
          <p:cNvGrpSpPr/>
          <p:nvPr/>
        </p:nvGrpSpPr>
        <p:grpSpPr>
          <a:xfrm>
            <a:off x="1686150" y="3684595"/>
            <a:ext cx="1456348" cy="1130621"/>
            <a:chOff x="8321314" y="1790175"/>
            <a:chExt cx="1456348" cy="1130621"/>
          </a:xfrm>
        </p:grpSpPr>
        <p:sp>
          <p:nvSpPr>
            <p:cNvPr id="65" name="Freeform 965">
              <a:extLst>
                <a:ext uri="{FF2B5EF4-FFF2-40B4-BE49-F238E27FC236}">
                  <a16:creationId xmlns:a16="http://schemas.microsoft.com/office/drawing/2014/main" id="{E22F8D9B-0EFF-3D6B-236C-E59085FD789B}"/>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66" name="Freeform 966">
              <a:extLst>
                <a:ext uri="{FF2B5EF4-FFF2-40B4-BE49-F238E27FC236}">
                  <a16:creationId xmlns:a16="http://schemas.microsoft.com/office/drawing/2014/main" id="{7AC10268-6F1B-B84D-7378-C04EE5FBDE68}"/>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67" name="Freeform 967">
              <a:extLst>
                <a:ext uri="{FF2B5EF4-FFF2-40B4-BE49-F238E27FC236}">
                  <a16:creationId xmlns:a16="http://schemas.microsoft.com/office/drawing/2014/main" id="{FF07C87B-2348-8BB1-C907-18B188A5A60E}"/>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68" name="Freeform 968">
              <a:extLst>
                <a:ext uri="{FF2B5EF4-FFF2-40B4-BE49-F238E27FC236}">
                  <a16:creationId xmlns:a16="http://schemas.microsoft.com/office/drawing/2014/main" id="{DD7C3DB9-8F8F-75D5-61DE-F134ED661951}"/>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69" name="Freeform 969">
              <a:extLst>
                <a:ext uri="{FF2B5EF4-FFF2-40B4-BE49-F238E27FC236}">
                  <a16:creationId xmlns:a16="http://schemas.microsoft.com/office/drawing/2014/main" id="{248AE521-B188-6F55-A09C-19CFE04CD5A6}"/>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0" name="Freeform 970">
              <a:extLst>
                <a:ext uri="{FF2B5EF4-FFF2-40B4-BE49-F238E27FC236}">
                  <a16:creationId xmlns:a16="http://schemas.microsoft.com/office/drawing/2014/main" id="{815D4570-BDE3-F463-F286-1EAFF53AC9CE}"/>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1" name="Freeform 971">
              <a:extLst>
                <a:ext uri="{FF2B5EF4-FFF2-40B4-BE49-F238E27FC236}">
                  <a16:creationId xmlns:a16="http://schemas.microsoft.com/office/drawing/2014/main" id="{CBBAE8EF-565D-B547-EC68-BE051FADE58C}"/>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2" name="Freeform 972">
              <a:extLst>
                <a:ext uri="{FF2B5EF4-FFF2-40B4-BE49-F238E27FC236}">
                  <a16:creationId xmlns:a16="http://schemas.microsoft.com/office/drawing/2014/main" id="{80D9058E-6BD7-EB5F-9662-F3AC76905992}"/>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3" name="Freeform 973">
              <a:extLst>
                <a:ext uri="{FF2B5EF4-FFF2-40B4-BE49-F238E27FC236}">
                  <a16:creationId xmlns:a16="http://schemas.microsoft.com/office/drawing/2014/main" id="{E6E815C6-39EC-03B7-8F20-53855CF20ECF}"/>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4" name="Freeform 974">
              <a:extLst>
                <a:ext uri="{FF2B5EF4-FFF2-40B4-BE49-F238E27FC236}">
                  <a16:creationId xmlns:a16="http://schemas.microsoft.com/office/drawing/2014/main" id="{C0FC82DD-2C11-0CE7-288F-649B5028486E}"/>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5" name="Freeform 975">
              <a:extLst>
                <a:ext uri="{FF2B5EF4-FFF2-40B4-BE49-F238E27FC236}">
                  <a16:creationId xmlns:a16="http://schemas.microsoft.com/office/drawing/2014/main" id="{C60C879C-46DE-E75B-852D-6512DDAF2388}"/>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6" name="Freeform 976">
              <a:extLst>
                <a:ext uri="{FF2B5EF4-FFF2-40B4-BE49-F238E27FC236}">
                  <a16:creationId xmlns:a16="http://schemas.microsoft.com/office/drawing/2014/main" id="{117FD37B-C341-1A22-54CA-FB7A468FC73D}"/>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solidFill>
                <a:schemeClr val="bg1"/>
              </a:solidFill>
              <a:prstDash val="solid"/>
              <a:miter/>
            </a:ln>
          </p:spPr>
          <p:txBody>
            <a:bodyPr rtlCol="0" anchor="ctr"/>
            <a:lstStyle/>
            <a:p>
              <a:endParaRPr lang="en-US" dirty="0"/>
            </a:p>
          </p:txBody>
        </p:sp>
        <p:sp>
          <p:nvSpPr>
            <p:cNvPr id="77" name="Freeform 977">
              <a:extLst>
                <a:ext uri="{FF2B5EF4-FFF2-40B4-BE49-F238E27FC236}">
                  <a16:creationId xmlns:a16="http://schemas.microsoft.com/office/drawing/2014/main" id="{E25A9ACB-9134-3E81-8603-3B75F80F9397}"/>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8" name="Freeform 978">
              <a:extLst>
                <a:ext uri="{FF2B5EF4-FFF2-40B4-BE49-F238E27FC236}">
                  <a16:creationId xmlns:a16="http://schemas.microsoft.com/office/drawing/2014/main" id="{E1D9AFF9-69AB-0B7C-54F5-841F08031AE2}"/>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9" name="Freeform 979">
              <a:extLst>
                <a:ext uri="{FF2B5EF4-FFF2-40B4-BE49-F238E27FC236}">
                  <a16:creationId xmlns:a16="http://schemas.microsoft.com/office/drawing/2014/main" id="{8685B4B9-6957-D136-56E9-1355C1B53EC3}"/>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0" name="Freeform 980">
              <a:extLst>
                <a:ext uri="{FF2B5EF4-FFF2-40B4-BE49-F238E27FC236}">
                  <a16:creationId xmlns:a16="http://schemas.microsoft.com/office/drawing/2014/main" id="{24EA7B58-84C1-F9E7-ABFA-41A7A4C62A15}"/>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1" name="Freeform 981">
              <a:extLst>
                <a:ext uri="{FF2B5EF4-FFF2-40B4-BE49-F238E27FC236}">
                  <a16:creationId xmlns:a16="http://schemas.microsoft.com/office/drawing/2014/main" id="{EC9A8918-5105-7A89-967F-619021D23CF2}"/>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2" name="Freeform 982">
              <a:extLst>
                <a:ext uri="{FF2B5EF4-FFF2-40B4-BE49-F238E27FC236}">
                  <a16:creationId xmlns:a16="http://schemas.microsoft.com/office/drawing/2014/main" id="{538B40AD-4083-C63B-1377-8A9BDABC1564}"/>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3" name="Freeform 983">
              <a:extLst>
                <a:ext uri="{FF2B5EF4-FFF2-40B4-BE49-F238E27FC236}">
                  <a16:creationId xmlns:a16="http://schemas.microsoft.com/office/drawing/2014/main" id="{47B65345-D2E3-761F-715D-DF1F894D0937}"/>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4" name="Freeform 984">
              <a:extLst>
                <a:ext uri="{FF2B5EF4-FFF2-40B4-BE49-F238E27FC236}">
                  <a16:creationId xmlns:a16="http://schemas.microsoft.com/office/drawing/2014/main" id="{A1DD6F36-9117-1F2B-0B2E-182E649D7738}"/>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5" name="Freeform 985">
              <a:extLst>
                <a:ext uri="{FF2B5EF4-FFF2-40B4-BE49-F238E27FC236}">
                  <a16:creationId xmlns:a16="http://schemas.microsoft.com/office/drawing/2014/main" id="{47CE77FF-121C-9649-A556-645F90521256}"/>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6" name="Freeform 986">
              <a:extLst>
                <a:ext uri="{FF2B5EF4-FFF2-40B4-BE49-F238E27FC236}">
                  <a16:creationId xmlns:a16="http://schemas.microsoft.com/office/drawing/2014/main" id="{D511E7D8-5FE5-9229-3D79-A9639ED50A8C}"/>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7" name="Freeform 987">
              <a:extLst>
                <a:ext uri="{FF2B5EF4-FFF2-40B4-BE49-F238E27FC236}">
                  <a16:creationId xmlns:a16="http://schemas.microsoft.com/office/drawing/2014/main" id="{F075B705-7C56-EBAC-4F00-EA59DB1357AB}"/>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8" name="Freeform 988">
              <a:extLst>
                <a:ext uri="{FF2B5EF4-FFF2-40B4-BE49-F238E27FC236}">
                  <a16:creationId xmlns:a16="http://schemas.microsoft.com/office/drawing/2014/main" id="{301CAE53-FFF4-E9D2-02FB-0AA471192FA7}"/>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9" name="Freeform 989">
              <a:extLst>
                <a:ext uri="{FF2B5EF4-FFF2-40B4-BE49-F238E27FC236}">
                  <a16:creationId xmlns:a16="http://schemas.microsoft.com/office/drawing/2014/main" id="{6F15B648-81C6-1BE7-12F8-4EB22AB023E5}"/>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0" name="Freeform 990">
              <a:extLst>
                <a:ext uri="{FF2B5EF4-FFF2-40B4-BE49-F238E27FC236}">
                  <a16:creationId xmlns:a16="http://schemas.microsoft.com/office/drawing/2014/main" id="{8E5309D2-249E-1827-3206-32A88F65AB1B}"/>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1" name="Freeform 991">
              <a:extLst>
                <a:ext uri="{FF2B5EF4-FFF2-40B4-BE49-F238E27FC236}">
                  <a16:creationId xmlns:a16="http://schemas.microsoft.com/office/drawing/2014/main" id="{320734BA-7755-0454-FAA5-55EAFE65F822}"/>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2" name="Freeform 992">
              <a:extLst>
                <a:ext uri="{FF2B5EF4-FFF2-40B4-BE49-F238E27FC236}">
                  <a16:creationId xmlns:a16="http://schemas.microsoft.com/office/drawing/2014/main" id="{1DAB6F87-D462-3ED0-0270-349C745BDEBA}"/>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3" name="Freeform 993">
              <a:extLst>
                <a:ext uri="{FF2B5EF4-FFF2-40B4-BE49-F238E27FC236}">
                  <a16:creationId xmlns:a16="http://schemas.microsoft.com/office/drawing/2014/main" id="{14A546DA-21FB-2BA4-4F66-F9EC08134B30}"/>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4" name="Freeform 994">
              <a:extLst>
                <a:ext uri="{FF2B5EF4-FFF2-40B4-BE49-F238E27FC236}">
                  <a16:creationId xmlns:a16="http://schemas.microsoft.com/office/drawing/2014/main" id="{CF638B88-CC74-9CE1-C9A0-614D6BEDEF47}"/>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5" name="Freeform 995">
              <a:extLst>
                <a:ext uri="{FF2B5EF4-FFF2-40B4-BE49-F238E27FC236}">
                  <a16:creationId xmlns:a16="http://schemas.microsoft.com/office/drawing/2014/main" id="{F9B83ADF-A9F4-2E8A-BCC8-E4D6FDBF247B}"/>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6" name="Freeform 996">
              <a:extLst>
                <a:ext uri="{FF2B5EF4-FFF2-40B4-BE49-F238E27FC236}">
                  <a16:creationId xmlns:a16="http://schemas.microsoft.com/office/drawing/2014/main" id="{029CBDE9-5144-3DD1-1D8A-390F29ED2A9E}"/>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7" name="Freeform 997">
              <a:extLst>
                <a:ext uri="{FF2B5EF4-FFF2-40B4-BE49-F238E27FC236}">
                  <a16:creationId xmlns:a16="http://schemas.microsoft.com/office/drawing/2014/main" id="{1F32954D-09D0-4343-8824-97CC190C906E}"/>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8" name="Freeform 998">
              <a:extLst>
                <a:ext uri="{FF2B5EF4-FFF2-40B4-BE49-F238E27FC236}">
                  <a16:creationId xmlns:a16="http://schemas.microsoft.com/office/drawing/2014/main" id="{D5983B00-4E04-7381-AAA9-AE9B639B05D5}"/>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9" name="Freeform 999">
              <a:extLst>
                <a:ext uri="{FF2B5EF4-FFF2-40B4-BE49-F238E27FC236}">
                  <a16:creationId xmlns:a16="http://schemas.microsoft.com/office/drawing/2014/main" id="{6BB1FD2C-CEE5-F9A6-936C-8D1A198F6213}"/>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0" name="Freeform 1000">
              <a:extLst>
                <a:ext uri="{FF2B5EF4-FFF2-40B4-BE49-F238E27FC236}">
                  <a16:creationId xmlns:a16="http://schemas.microsoft.com/office/drawing/2014/main" id="{48B869C5-342D-5444-E988-79B470C4E12E}"/>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1" name="Freeform 1001">
              <a:extLst>
                <a:ext uri="{FF2B5EF4-FFF2-40B4-BE49-F238E27FC236}">
                  <a16:creationId xmlns:a16="http://schemas.microsoft.com/office/drawing/2014/main" id="{912A71F3-70B4-0F5F-A349-DE8BF09E0599}"/>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solidFill>
                <a:schemeClr val="bg1"/>
              </a:solidFill>
              <a:prstDash val="solid"/>
              <a:miter/>
            </a:ln>
          </p:spPr>
          <p:txBody>
            <a:bodyPr rtlCol="0" anchor="ctr"/>
            <a:lstStyle/>
            <a:p>
              <a:endParaRPr lang="en-US" dirty="0"/>
            </a:p>
          </p:txBody>
        </p:sp>
        <p:sp>
          <p:nvSpPr>
            <p:cNvPr id="102" name="Freeform 1002">
              <a:extLst>
                <a:ext uri="{FF2B5EF4-FFF2-40B4-BE49-F238E27FC236}">
                  <a16:creationId xmlns:a16="http://schemas.microsoft.com/office/drawing/2014/main" id="{636D75B6-B0B3-DD05-F2B9-EA138220F67D}"/>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3" name="Freeform 1003">
              <a:extLst>
                <a:ext uri="{FF2B5EF4-FFF2-40B4-BE49-F238E27FC236}">
                  <a16:creationId xmlns:a16="http://schemas.microsoft.com/office/drawing/2014/main" id="{8FF872DD-E831-58CC-A6E2-6F3D7D0BC662}"/>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4" name="Freeform 1004">
              <a:extLst>
                <a:ext uri="{FF2B5EF4-FFF2-40B4-BE49-F238E27FC236}">
                  <a16:creationId xmlns:a16="http://schemas.microsoft.com/office/drawing/2014/main" id="{B77D39CA-F7B9-C84F-4E95-CD25BC98AE2C}"/>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5" name="Freeform 1005">
              <a:extLst>
                <a:ext uri="{FF2B5EF4-FFF2-40B4-BE49-F238E27FC236}">
                  <a16:creationId xmlns:a16="http://schemas.microsoft.com/office/drawing/2014/main" id="{8001F43E-4B60-A33D-3CC0-CD4DFA5071BF}"/>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6" name="Freeform 1006">
              <a:extLst>
                <a:ext uri="{FF2B5EF4-FFF2-40B4-BE49-F238E27FC236}">
                  <a16:creationId xmlns:a16="http://schemas.microsoft.com/office/drawing/2014/main" id="{23045FAD-BD20-F2B7-4C54-7FA4947831CB}"/>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7" name="Freeform 1007">
              <a:extLst>
                <a:ext uri="{FF2B5EF4-FFF2-40B4-BE49-F238E27FC236}">
                  <a16:creationId xmlns:a16="http://schemas.microsoft.com/office/drawing/2014/main" id="{7170E747-C6C1-4F40-FE87-09039ABC9735}"/>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8" name="Freeform 1008">
              <a:extLst>
                <a:ext uri="{FF2B5EF4-FFF2-40B4-BE49-F238E27FC236}">
                  <a16:creationId xmlns:a16="http://schemas.microsoft.com/office/drawing/2014/main" id="{418232A9-CE02-479C-335F-7C8FCEE7AC82}"/>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9" name="Freeform 1009">
              <a:extLst>
                <a:ext uri="{FF2B5EF4-FFF2-40B4-BE49-F238E27FC236}">
                  <a16:creationId xmlns:a16="http://schemas.microsoft.com/office/drawing/2014/main" id="{7A273254-884F-BC47-1A31-2C60616232BF}"/>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10" name="Freeform 1010">
              <a:extLst>
                <a:ext uri="{FF2B5EF4-FFF2-40B4-BE49-F238E27FC236}">
                  <a16:creationId xmlns:a16="http://schemas.microsoft.com/office/drawing/2014/main" id="{88B7728F-3C42-5364-65EA-5B5CA5D6F864}"/>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11" name="Freeform 1011">
              <a:extLst>
                <a:ext uri="{FF2B5EF4-FFF2-40B4-BE49-F238E27FC236}">
                  <a16:creationId xmlns:a16="http://schemas.microsoft.com/office/drawing/2014/main" id="{36749F1A-B266-C977-6F08-94A5A161ADA8}"/>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12" name="Freeform 1012">
              <a:extLst>
                <a:ext uri="{FF2B5EF4-FFF2-40B4-BE49-F238E27FC236}">
                  <a16:creationId xmlns:a16="http://schemas.microsoft.com/office/drawing/2014/main" id="{0F5D62ED-789B-C30D-DC1C-BAF4C667EF5C}"/>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3" name="Freeform 1013">
              <a:extLst>
                <a:ext uri="{FF2B5EF4-FFF2-40B4-BE49-F238E27FC236}">
                  <a16:creationId xmlns:a16="http://schemas.microsoft.com/office/drawing/2014/main" id="{89ED3F5B-EF50-36A7-BF1E-BFC5B061F6A4}"/>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4" name="Freeform 1014">
              <a:extLst>
                <a:ext uri="{FF2B5EF4-FFF2-40B4-BE49-F238E27FC236}">
                  <a16:creationId xmlns:a16="http://schemas.microsoft.com/office/drawing/2014/main" id="{46DFB9C8-9AE2-2C0A-FDF0-60B1F3CC67DC}"/>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5" name="Freeform 1015">
              <a:extLst>
                <a:ext uri="{FF2B5EF4-FFF2-40B4-BE49-F238E27FC236}">
                  <a16:creationId xmlns:a16="http://schemas.microsoft.com/office/drawing/2014/main" id="{779CA0D5-98D4-F86B-3C68-0682FC5E1FE5}"/>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6" name="Freeform 1016">
              <a:extLst>
                <a:ext uri="{FF2B5EF4-FFF2-40B4-BE49-F238E27FC236}">
                  <a16:creationId xmlns:a16="http://schemas.microsoft.com/office/drawing/2014/main" id="{BD942967-315E-ACC9-4500-156BD1B9DCDD}"/>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7" name="Freeform 1017">
              <a:extLst>
                <a:ext uri="{FF2B5EF4-FFF2-40B4-BE49-F238E27FC236}">
                  <a16:creationId xmlns:a16="http://schemas.microsoft.com/office/drawing/2014/main" id="{0D48B439-E982-1A3F-5D5E-3C584C6D20DD}"/>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8" name="Freeform 1018">
              <a:extLst>
                <a:ext uri="{FF2B5EF4-FFF2-40B4-BE49-F238E27FC236}">
                  <a16:creationId xmlns:a16="http://schemas.microsoft.com/office/drawing/2014/main" id="{E0E4714D-8D8F-E68C-5764-96D788AD69FE}"/>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9" name="Freeform 1019">
              <a:extLst>
                <a:ext uri="{FF2B5EF4-FFF2-40B4-BE49-F238E27FC236}">
                  <a16:creationId xmlns:a16="http://schemas.microsoft.com/office/drawing/2014/main" id="{79387C53-54FB-F4D5-7BF1-21373662272C}"/>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20" name="Freeform 1020">
              <a:extLst>
                <a:ext uri="{FF2B5EF4-FFF2-40B4-BE49-F238E27FC236}">
                  <a16:creationId xmlns:a16="http://schemas.microsoft.com/office/drawing/2014/main" id="{74649D63-23B2-D49F-0D3C-2A8B3620C93B}"/>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21" name="Freeform 1021">
              <a:extLst>
                <a:ext uri="{FF2B5EF4-FFF2-40B4-BE49-F238E27FC236}">
                  <a16:creationId xmlns:a16="http://schemas.microsoft.com/office/drawing/2014/main" id="{0A9E8BFC-4376-4600-0CBF-8D5D09ABC2BE}"/>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solidFill>
                <a:srgbClr val="C55A11"/>
              </a:solidFill>
              <a:prstDash val="solid"/>
              <a:miter/>
            </a:ln>
          </p:spPr>
          <p:txBody>
            <a:bodyPr rtlCol="0" anchor="ctr"/>
            <a:lstStyle/>
            <a:p>
              <a:endParaRPr lang="en-US" dirty="0"/>
            </a:p>
          </p:txBody>
        </p:sp>
      </p:grpSp>
    </p:spTree>
    <p:extLst>
      <p:ext uri="{BB962C8B-B14F-4D97-AF65-F5344CB8AC3E}">
        <p14:creationId xmlns:p14="http://schemas.microsoft.com/office/powerpoint/2010/main" val="15297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3709D18-1765-B639-D622-A214652B07D5}"/>
              </a:ext>
            </a:extLst>
          </p:cNvPr>
          <p:cNvSpPr>
            <a:spLocks noGrp="1"/>
          </p:cNvSpPr>
          <p:nvPr>
            <p:ph type="body" sz="quarter" idx="13"/>
          </p:nvPr>
        </p:nvSpPr>
        <p:spPr>
          <a:xfrm>
            <a:off x="529277" y="456188"/>
            <a:ext cx="10496490" cy="844269"/>
          </a:xfrm>
        </p:spPr>
        <p:txBody>
          <a:bodyPr>
            <a:normAutofit fontScale="92500"/>
          </a:bodyPr>
          <a:lstStyle/>
          <a:p>
            <a:r>
              <a:rPr lang="en-IE" dirty="0"/>
              <a:t>Het mkb staat centraal in de duurzaamheid van Europa</a:t>
            </a:r>
          </a:p>
        </p:txBody>
      </p:sp>
      <p:sp>
        <p:nvSpPr>
          <p:cNvPr id="6" name="Text Placeholder 5">
            <a:extLst>
              <a:ext uri="{FF2B5EF4-FFF2-40B4-BE49-F238E27FC236}">
                <a16:creationId xmlns:a16="http://schemas.microsoft.com/office/drawing/2014/main" id="{9CB0C363-9AFC-2D1A-4281-D0048D51E245}"/>
              </a:ext>
            </a:extLst>
          </p:cNvPr>
          <p:cNvSpPr>
            <a:spLocks noGrp="1"/>
          </p:cNvSpPr>
          <p:nvPr>
            <p:ph type="body" sz="quarter" idx="14"/>
          </p:nvPr>
        </p:nvSpPr>
        <p:spPr>
          <a:xfrm>
            <a:off x="542653" y="1086683"/>
            <a:ext cx="10677798" cy="4329707"/>
          </a:xfrm>
        </p:spPr>
        <p:txBody>
          <a:bodyPr/>
          <a:lstStyle/>
          <a:p>
            <a:pPr algn="l">
              <a:lnSpc>
                <a:spcPct val="100000"/>
              </a:lnSpc>
              <a:spcBef>
                <a:spcPts val="0"/>
              </a:spcBef>
            </a:pPr>
            <a:r>
              <a:rPr lang="en-GB" sz="2000" dirty="0">
                <a:solidFill>
                  <a:srgbClr val="404040"/>
                </a:solidFill>
                <a:effectLst/>
              </a:rPr>
              <a:t>Kleine en middelgrote ondernemingen (kmo's) vormen de ruggengraat van de Europese economie;</a:t>
            </a:r>
          </a:p>
          <a:p>
            <a:pPr algn="l">
              <a:lnSpc>
                <a:spcPct val="100000"/>
              </a:lnSpc>
              <a:spcBef>
                <a:spcPts val="0"/>
              </a:spcBef>
            </a:pPr>
            <a:endParaRPr lang="en-GB" sz="2000" dirty="0">
              <a:solidFill>
                <a:srgbClr val="404040"/>
              </a:solidFill>
              <a:effectLst/>
            </a:endParaRPr>
          </a:p>
          <a:p>
            <a:pPr marL="342900" indent="-342900" algn="l">
              <a:lnSpc>
                <a:spcPct val="100000"/>
              </a:lnSpc>
              <a:spcBef>
                <a:spcPts val="0"/>
              </a:spcBef>
              <a:buFont typeface="Wingdings" panose="05000000000000000000" pitchFamily="2" charset="2"/>
              <a:buChar char="v"/>
            </a:pPr>
            <a:r>
              <a:rPr lang="en-GB" sz="2000" b="1" dirty="0">
                <a:solidFill>
                  <a:srgbClr val="027354"/>
                </a:solidFill>
              </a:rPr>
              <a:t>Vertegenwoordigen 99% van alle bedrijven in de EU</a:t>
            </a:r>
            <a:endParaRPr lang="en-GB" sz="2000" dirty="0">
              <a:solidFill>
                <a:srgbClr val="404040"/>
              </a:solidFill>
            </a:endParaRPr>
          </a:p>
          <a:p>
            <a:pPr marL="342900" indent="-342900" algn="l">
              <a:lnSpc>
                <a:spcPct val="100000"/>
              </a:lnSpc>
              <a:spcBef>
                <a:spcPts val="0"/>
              </a:spcBef>
              <a:buFont typeface="Wingdings" panose="05000000000000000000" pitchFamily="2" charset="2"/>
              <a:buChar char="v"/>
            </a:pPr>
            <a:r>
              <a:rPr lang="en-GB" sz="2000" b="1" dirty="0">
                <a:solidFill>
                  <a:srgbClr val="E7850F"/>
                </a:solidFill>
                <a:effectLst/>
              </a:rPr>
              <a:t>Ongeveer 100 miljoen mensen in dienst</a:t>
            </a:r>
            <a:endParaRPr lang="en-GB" sz="2000" b="1" dirty="0">
              <a:solidFill>
                <a:srgbClr val="404040"/>
              </a:solidFill>
            </a:endParaRPr>
          </a:p>
          <a:p>
            <a:pPr marL="342900" indent="-342900" algn="l">
              <a:lnSpc>
                <a:spcPct val="100000"/>
              </a:lnSpc>
              <a:spcBef>
                <a:spcPts val="0"/>
              </a:spcBef>
              <a:buFont typeface="Wingdings" panose="05000000000000000000" pitchFamily="2" charset="2"/>
              <a:buChar char="v"/>
            </a:pPr>
            <a:r>
              <a:rPr lang="en-GB" sz="2000" b="1" dirty="0">
                <a:solidFill>
                  <a:srgbClr val="40B894"/>
                </a:solidFill>
                <a:effectLst/>
              </a:rPr>
              <a:t>Goed voor meer dan de helft van het BBP van Europa </a:t>
            </a:r>
            <a:r>
              <a:rPr lang="en-GB" sz="2000" dirty="0">
                <a:solidFill>
                  <a:srgbClr val="404040"/>
                </a:solidFill>
                <a:effectLst/>
              </a:rPr>
              <a:t>en </a:t>
            </a:r>
          </a:p>
          <a:p>
            <a:pPr marL="342900" indent="-342900" algn="l">
              <a:lnSpc>
                <a:spcPct val="100000"/>
              </a:lnSpc>
              <a:spcBef>
                <a:spcPts val="0"/>
              </a:spcBef>
              <a:buFont typeface="Wingdings" panose="05000000000000000000" pitchFamily="2" charset="2"/>
              <a:buChar char="v"/>
            </a:pPr>
            <a:r>
              <a:rPr lang="en-GB" sz="2000" dirty="0">
                <a:solidFill>
                  <a:srgbClr val="404040"/>
                </a:solidFill>
                <a:effectLst/>
              </a:rPr>
              <a:t>Een sleutelrol spelen in het </a:t>
            </a:r>
            <a:r>
              <a:rPr lang="en-GB" sz="2000" b="1" dirty="0">
                <a:solidFill>
                  <a:srgbClr val="027354"/>
                </a:solidFill>
                <a:effectLst/>
              </a:rPr>
              <a:t>toevoegen van waarde aan elke sector </a:t>
            </a:r>
            <a:r>
              <a:rPr lang="en-GB" sz="2000" dirty="0">
                <a:solidFill>
                  <a:srgbClr val="404040"/>
                </a:solidFill>
                <a:effectLst/>
              </a:rPr>
              <a:t>van de economie. </a:t>
            </a:r>
          </a:p>
          <a:p>
            <a:pPr algn="l">
              <a:lnSpc>
                <a:spcPct val="100000"/>
              </a:lnSpc>
              <a:spcBef>
                <a:spcPts val="0"/>
              </a:spcBef>
            </a:pPr>
            <a:endParaRPr lang="en-GB" sz="2000" dirty="0">
              <a:solidFill>
                <a:srgbClr val="404040"/>
              </a:solidFill>
              <a:effectLst/>
            </a:endParaRPr>
          </a:p>
          <a:p>
            <a:pPr>
              <a:lnSpc>
                <a:spcPct val="100000"/>
              </a:lnSpc>
              <a:spcBef>
                <a:spcPts val="0"/>
              </a:spcBef>
            </a:pPr>
            <a:r>
              <a:rPr lang="en-GB" sz="2000" dirty="0">
                <a:solidFill>
                  <a:srgbClr val="404040"/>
                </a:solidFill>
                <a:effectLst/>
              </a:rPr>
              <a:t>Ze zijn essentieel voor het concurrentievermogen en de welvaart van Europa, industriële ecosystemen, economische en technologische soevereiniteit en veerkracht bij externe schokken. Ze brengen innovatieve oplossingen voor uitdagingen als klimaatverandering, efficiënt gebruik van hulpbronnen en sociale cohesie en helpen innovatie te verspreiden over de regio's van Europa. Ze staan daarom centraal in de overgang van de EU naar een duurzame en digitale economie. </a:t>
            </a:r>
          </a:p>
          <a:p>
            <a:pPr>
              <a:lnSpc>
                <a:spcPct val="100000"/>
              </a:lnSpc>
              <a:spcBef>
                <a:spcPts val="0"/>
              </a:spcBef>
            </a:pPr>
            <a:endParaRPr lang="en-GB" sz="900" dirty="0">
              <a:solidFill>
                <a:srgbClr val="404040"/>
              </a:solidFill>
              <a:effectLst/>
            </a:endParaRPr>
          </a:p>
          <a:p>
            <a:pPr>
              <a:lnSpc>
                <a:spcPct val="100000"/>
              </a:lnSpc>
              <a:spcBef>
                <a:spcPts val="0"/>
              </a:spcBef>
            </a:pPr>
            <a:r>
              <a:rPr lang="en-GB" sz="1600" b="1" dirty="0">
                <a:solidFill>
                  <a:srgbClr val="404040"/>
                </a:solidFill>
                <a:effectLst/>
              </a:rPr>
              <a:t>Zie </a:t>
            </a:r>
            <a:r>
              <a:rPr lang="en-GB" sz="1600" u="sng" dirty="0">
                <a:solidFill>
                  <a:srgbClr val="004494"/>
                </a:solidFill>
                <a:effectLst/>
                <a:hlinkClick r:id="rId2"/>
              </a:rPr>
              <a:t>de factsheet Het volledige potentieel van het Europese mkb benutten</a:t>
            </a:r>
            <a:endParaRPr lang="en-GB" sz="1600" u="sng" dirty="0">
              <a:solidFill>
                <a:srgbClr val="004494"/>
              </a:solidFill>
              <a:effectLst/>
            </a:endParaRPr>
          </a:p>
          <a:p>
            <a:pPr>
              <a:lnSpc>
                <a:spcPct val="100000"/>
              </a:lnSpc>
              <a:spcBef>
                <a:spcPts val="0"/>
              </a:spcBef>
            </a:pPr>
            <a:endParaRPr lang="en-IE" sz="2000" dirty="0"/>
          </a:p>
        </p:txBody>
      </p:sp>
    </p:spTree>
    <p:extLst>
      <p:ext uri="{BB962C8B-B14F-4D97-AF65-F5344CB8AC3E}">
        <p14:creationId xmlns:p14="http://schemas.microsoft.com/office/powerpoint/2010/main" val="722396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524679" y="546942"/>
            <a:ext cx="10496490" cy="844269"/>
          </a:xfrm>
        </p:spPr>
        <p:txBody>
          <a:bodyPr/>
          <a:lstStyle/>
          <a:p>
            <a:r>
              <a:rPr lang="en-IE" dirty="0"/>
              <a:t>Duurzaamheid definiëren </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316833" y="3134557"/>
            <a:ext cx="3171824" cy="3342443"/>
          </a:xfrm>
        </p:spPr>
        <p:txBody>
          <a:bodyPr/>
          <a:lstStyle/>
          <a:p>
            <a:pPr algn="ctr"/>
            <a:r>
              <a:rPr lang="en-GB" sz="2000" b="1" dirty="0">
                <a:solidFill>
                  <a:srgbClr val="027354"/>
                </a:solidFill>
                <a:effectLst/>
              </a:rPr>
              <a:t>Duurzaamheid </a:t>
            </a:r>
          </a:p>
          <a:p>
            <a:pPr algn="ctr"/>
            <a:r>
              <a:rPr lang="en-GB" sz="2000" dirty="0">
                <a:solidFill>
                  <a:srgbClr val="404040"/>
                </a:solidFill>
              </a:rPr>
              <a:t>Het behouden van ecologische integriteit en het in balans houden van de milieusystemen van de aarde door natuurlijke hulpbronnen zo snel te gebruiken dat ze zichzelf weer kunnen aanvullen.</a:t>
            </a:r>
            <a:endParaRPr lang="en-IE" sz="2000" dirty="0">
              <a:solidFill>
                <a:srgbClr val="404040"/>
              </a:solidFill>
            </a:endParaRPr>
          </a:p>
        </p:txBody>
      </p:sp>
      <p:pic>
        <p:nvPicPr>
          <p:cNvPr id="5" name="Graphic 4" descr="Warehouse with solid fill">
            <a:extLst>
              <a:ext uri="{FF2B5EF4-FFF2-40B4-BE49-F238E27FC236}">
                <a16:creationId xmlns:a16="http://schemas.microsoft.com/office/drawing/2014/main" id="{76416FE4-A10D-30D2-583F-31261A40F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3252" y="1483068"/>
            <a:ext cx="1562100" cy="1562100"/>
          </a:xfrm>
          <a:prstGeom prst="rect">
            <a:avLst/>
          </a:prstGeom>
        </p:spPr>
      </p:pic>
      <p:pic>
        <p:nvPicPr>
          <p:cNvPr id="7" name="Graphic 6" descr="Circular flowchart with solid fill">
            <a:extLst>
              <a:ext uri="{FF2B5EF4-FFF2-40B4-BE49-F238E27FC236}">
                <a16:creationId xmlns:a16="http://schemas.microsoft.com/office/drawing/2014/main" id="{B638A43D-59D1-F159-150F-F36697420E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1696" y="1572458"/>
            <a:ext cx="1562099" cy="1562099"/>
          </a:xfrm>
          <a:prstGeom prst="rect">
            <a:avLst/>
          </a:prstGeom>
        </p:spPr>
      </p:pic>
      <p:pic>
        <p:nvPicPr>
          <p:cNvPr id="9" name="Graphic 8" descr="Group of people with solid fill">
            <a:extLst>
              <a:ext uri="{FF2B5EF4-FFF2-40B4-BE49-F238E27FC236}">
                <a16:creationId xmlns:a16="http://schemas.microsoft.com/office/drawing/2014/main" id="{12D3147A-C23B-ED50-B2E6-F7C1AAFBB5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20140" y="1388746"/>
            <a:ext cx="1562098" cy="1562098"/>
          </a:xfrm>
          <a:prstGeom prst="rect">
            <a:avLst/>
          </a:prstGeom>
        </p:spPr>
      </p:pic>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410134" y="3143818"/>
            <a:ext cx="3788337" cy="32424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2000" b="1" dirty="0">
                <a:solidFill>
                  <a:srgbClr val="E7850F"/>
                </a:solidFill>
              </a:rPr>
              <a:t>Economische duurzaamheid</a:t>
            </a:r>
          </a:p>
          <a:p>
            <a:pPr algn="ctr"/>
            <a:r>
              <a:rPr lang="en-GB" sz="2000" dirty="0">
                <a:solidFill>
                  <a:srgbClr val="404040"/>
                </a:solidFill>
              </a:rPr>
              <a:t>Wereldwijd gemeenschappen in staat stellen onafhankelijk te blijven en toegang te hebben tot de (financiële en andere) middelen om in hun behoeften te voorzien. Economische activiteiten zijn beschikbaar voor iedereen, d.w.z. iedereen heeft zekere bronnen van inkomsten.</a:t>
            </a:r>
            <a:endParaRPr lang="en-IE" sz="2000" dirty="0">
              <a:solidFill>
                <a:srgbClr val="404040"/>
              </a:solidFill>
            </a:endParaRP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7915277" y="3134557"/>
            <a:ext cx="3514723" cy="32281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2000" b="1" dirty="0">
                <a:solidFill>
                  <a:srgbClr val="D98F89"/>
                </a:solidFill>
              </a:rPr>
              <a:t>Sociale duurzaamheid</a:t>
            </a:r>
          </a:p>
          <a:p>
            <a:pPr algn="ctr"/>
            <a:r>
              <a:rPr lang="en-GB" sz="2000" dirty="0">
                <a:solidFill>
                  <a:srgbClr val="404040"/>
                </a:solidFill>
              </a:rPr>
              <a:t>Voorrang geven aan universele mensenrechten en toegang tot basisbehoeften. Gemeenschappen hebben baat bij rechtvaardige leiders die ernaar streven dat ieders rechten en vrijheden worden gerespecteerd.</a:t>
            </a:r>
            <a:endParaRPr lang="en-IE" sz="2000" dirty="0">
              <a:solidFill>
                <a:srgbClr val="404040"/>
              </a:solidFill>
            </a:endParaRPr>
          </a:p>
        </p:txBody>
      </p:sp>
      <p:sp>
        <p:nvSpPr>
          <p:cNvPr id="4" name="TextBox 3">
            <a:extLst>
              <a:ext uri="{FF2B5EF4-FFF2-40B4-BE49-F238E27FC236}">
                <a16:creationId xmlns:a16="http://schemas.microsoft.com/office/drawing/2014/main" id="{AF398EA8-0597-97A4-B14F-3EA8189AA267}"/>
              </a:ext>
            </a:extLst>
          </p:cNvPr>
          <p:cNvSpPr txBox="1"/>
          <p:nvPr/>
        </p:nvSpPr>
        <p:spPr>
          <a:xfrm>
            <a:off x="8169343" y="5992382"/>
            <a:ext cx="3006589" cy="338554"/>
          </a:xfrm>
          <a:prstGeom prst="rect">
            <a:avLst/>
          </a:prstGeom>
          <a:noFill/>
        </p:spPr>
        <p:txBody>
          <a:bodyPr wrap="square" rtlCol="0">
            <a:spAutoFit/>
          </a:bodyPr>
          <a:lstStyle/>
          <a:p>
            <a:pPr algn="ctr"/>
            <a:r>
              <a:rPr lang="en-IE" sz="1600" dirty="0">
                <a:hlinkClick r:id="rId8"/>
              </a:rPr>
              <a:t>Bron 365 Zakelijke financiën</a:t>
            </a:r>
            <a:endParaRPr lang="en-IE" sz="1600" dirty="0"/>
          </a:p>
        </p:txBody>
      </p:sp>
    </p:spTree>
    <p:extLst>
      <p:ext uri="{BB962C8B-B14F-4D97-AF65-F5344CB8AC3E}">
        <p14:creationId xmlns:p14="http://schemas.microsoft.com/office/powerpoint/2010/main" val="2085238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850F8-448D-EFA6-5C8C-D51D7C32E612}"/>
              </a:ext>
            </a:extLst>
          </p:cNvPr>
          <p:cNvSpPr>
            <a:spLocks noGrp="1"/>
          </p:cNvSpPr>
          <p:nvPr>
            <p:ph type="body" sz="quarter" idx="13"/>
          </p:nvPr>
        </p:nvSpPr>
        <p:spPr/>
        <p:txBody>
          <a:bodyPr/>
          <a:lstStyle/>
          <a:p>
            <a:r>
              <a:rPr lang="en-IE" dirty="0">
                <a:solidFill>
                  <a:srgbClr val="027354"/>
                </a:solidFill>
              </a:rPr>
              <a:t>CSR - een oproep tot verandering in moeilijke tijden</a:t>
            </a:r>
          </a:p>
        </p:txBody>
      </p:sp>
      <p:sp>
        <p:nvSpPr>
          <p:cNvPr id="3" name="Text Placeholder 2">
            <a:extLst>
              <a:ext uri="{FF2B5EF4-FFF2-40B4-BE49-F238E27FC236}">
                <a16:creationId xmlns:a16="http://schemas.microsoft.com/office/drawing/2014/main" id="{06B3853D-1318-179A-4CB6-9C04FC73B334}"/>
              </a:ext>
            </a:extLst>
          </p:cNvPr>
          <p:cNvSpPr>
            <a:spLocks noGrp="1"/>
          </p:cNvSpPr>
          <p:nvPr>
            <p:ph type="body" sz="quarter" idx="14"/>
          </p:nvPr>
        </p:nvSpPr>
        <p:spPr/>
        <p:txBody>
          <a:bodyPr/>
          <a:lstStyle/>
          <a:p>
            <a:pPr algn="l"/>
            <a:r>
              <a:rPr lang="en-GB" sz="2000" b="1" i="0" dirty="0">
                <a:solidFill>
                  <a:srgbClr val="027354"/>
                </a:solidFill>
                <a:effectLst/>
              </a:rPr>
              <a:t>Elke </a:t>
            </a:r>
            <a:r>
              <a:rPr lang="en-GB" sz="2000" b="1" i="0" dirty="0" err="1">
                <a:solidFill>
                  <a:srgbClr val="027354"/>
                </a:solidFill>
                <a:effectLst/>
              </a:rPr>
              <a:t>bedrijfseigenaar</a:t>
            </a:r>
            <a:r>
              <a:rPr lang="en-GB" sz="2000" b="1" i="0" dirty="0">
                <a:solidFill>
                  <a:srgbClr val="027354"/>
                </a:solidFill>
                <a:effectLst/>
              </a:rPr>
              <a:t>, </a:t>
            </a:r>
            <a:r>
              <a:rPr lang="en-GB" sz="2000" b="1" i="0" dirty="0" err="1">
                <a:solidFill>
                  <a:srgbClr val="027354"/>
                </a:solidFill>
                <a:effectLst/>
              </a:rPr>
              <a:t>vooral</a:t>
            </a:r>
            <a:r>
              <a:rPr lang="en-GB" sz="2000" b="1" i="0" dirty="0">
                <a:solidFill>
                  <a:srgbClr val="027354"/>
                </a:solidFill>
                <a:effectLst/>
              </a:rPr>
              <a:t> in het midden- </a:t>
            </a:r>
            <a:r>
              <a:rPr lang="en-GB" sz="2000" b="1" i="0" dirty="0" err="1">
                <a:solidFill>
                  <a:srgbClr val="027354"/>
                </a:solidFill>
                <a:effectLst/>
              </a:rPr>
              <a:t>en</a:t>
            </a:r>
            <a:r>
              <a:rPr lang="en-GB" sz="2000" b="1" i="0" dirty="0">
                <a:solidFill>
                  <a:srgbClr val="027354"/>
                </a:solidFill>
                <a:effectLst/>
              </a:rPr>
              <a:t> </a:t>
            </a:r>
            <a:r>
              <a:rPr lang="en-GB" sz="2000" b="1" i="0" dirty="0" err="1">
                <a:solidFill>
                  <a:srgbClr val="027354"/>
                </a:solidFill>
                <a:effectLst/>
              </a:rPr>
              <a:t>kleinbedrijf</a:t>
            </a:r>
            <a:r>
              <a:rPr lang="en-GB" sz="2000" b="1" i="0" dirty="0">
                <a:solidFill>
                  <a:srgbClr val="027354"/>
                </a:solidFill>
                <a:effectLst/>
              </a:rPr>
              <a:t> (MKB), </a:t>
            </a:r>
            <a:r>
              <a:rPr lang="en-GB" sz="2000" b="1" i="0" dirty="0" err="1">
                <a:solidFill>
                  <a:srgbClr val="027354"/>
                </a:solidFill>
                <a:effectLst/>
              </a:rPr>
              <a:t>weet</a:t>
            </a:r>
            <a:r>
              <a:rPr lang="en-GB" sz="2000" b="1" i="0" dirty="0">
                <a:solidFill>
                  <a:srgbClr val="027354"/>
                </a:solidFill>
                <a:effectLst/>
              </a:rPr>
              <a:t> </a:t>
            </a:r>
            <a:r>
              <a:rPr lang="en-GB" sz="2000" b="1" i="0" dirty="0" err="1">
                <a:solidFill>
                  <a:srgbClr val="027354"/>
                </a:solidFill>
                <a:effectLst/>
              </a:rPr>
              <a:t>dat</a:t>
            </a:r>
            <a:r>
              <a:rPr lang="en-GB" sz="2000" b="1" i="0" dirty="0">
                <a:solidFill>
                  <a:srgbClr val="027354"/>
                </a:solidFill>
                <a:effectLst/>
              </a:rPr>
              <a:t> </a:t>
            </a:r>
            <a:r>
              <a:rPr lang="en-GB" sz="2000" b="1" i="0" dirty="0" err="1">
                <a:solidFill>
                  <a:srgbClr val="027354"/>
                </a:solidFill>
                <a:effectLst/>
              </a:rPr>
              <a:t>een</a:t>
            </a:r>
            <a:r>
              <a:rPr lang="en-GB" sz="2000" b="1" i="0" dirty="0">
                <a:solidFill>
                  <a:srgbClr val="027354"/>
                </a:solidFill>
                <a:effectLst/>
              </a:rPr>
              <a:t> van de </a:t>
            </a:r>
            <a:r>
              <a:rPr lang="en-GB" sz="2000" b="1" i="0" dirty="0" err="1">
                <a:solidFill>
                  <a:srgbClr val="027354"/>
                </a:solidFill>
                <a:effectLst/>
              </a:rPr>
              <a:t>cruciale</a:t>
            </a:r>
            <a:r>
              <a:rPr lang="en-GB" sz="2000" b="1" i="0" dirty="0">
                <a:solidFill>
                  <a:srgbClr val="027354"/>
                </a:solidFill>
                <a:effectLst/>
              </a:rPr>
              <a:t> </a:t>
            </a:r>
            <a:r>
              <a:rPr lang="en-GB" sz="2000" b="1" i="0" dirty="0" err="1">
                <a:solidFill>
                  <a:srgbClr val="027354"/>
                </a:solidFill>
                <a:effectLst/>
              </a:rPr>
              <a:t>sleutels</a:t>
            </a:r>
            <a:r>
              <a:rPr lang="en-GB" sz="2000" b="1" i="0" dirty="0">
                <a:solidFill>
                  <a:srgbClr val="027354"/>
                </a:solidFill>
                <a:effectLst/>
              </a:rPr>
              <a:t> tot </a:t>
            </a:r>
            <a:r>
              <a:rPr lang="en-GB" sz="2000" b="1" i="0" dirty="0" err="1">
                <a:solidFill>
                  <a:srgbClr val="027354"/>
                </a:solidFill>
                <a:effectLst/>
              </a:rPr>
              <a:t>succes</a:t>
            </a:r>
            <a:r>
              <a:rPr lang="en-GB" sz="2000" b="1" i="0" dirty="0">
                <a:solidFill>
                  <a:srgbClr val="027354"/>
                </a:solidFill>
                <a:effectLst/>
              </a:rPr>
              <a:t> het </a:t>
            </a:r>
            <a:r>
              <a:rPr lang="en-GB" sz="2000" b="1" i="0" dirty="0" err="1">
                <a:solidFill>
                  <a:srgbClr val="027354"/>
                </a:solidFill>
                <a:effectLst/>
              </a:rPr>
              <a:t>vermogen</a:t>
            </a:r>
            <a:r>
              <a:rPr lang="en-GB" sz="2000" b="1" i="0" dirty="0">
                <a:solidFill>
                  <a:srgbClr val="027354"/>
                </a:solidFill>
                <a:effectLst/>
              </a:rPr>
              <a:t> is om je </a:t>
            </a:r>
            <a:r>
              <a:rPr lang="en-GB" sz="2000" b="1" i="0" dirty="0" err="1">
                <a:solidFill>
                  <a:srgbClr val="027354"/>
                </a:solidFill>
                <a:effectLst/>
              </a:rPr>
              <a:t>bedrijf</a:t>
            </a:r>
            <a:r>
              <a:rPr lang="en-GB" sz="2000" b="1" i="0" dirty="0">
                <a:solidFill>
                  <a:srgbClr val="027354"/>
                </a:solidFill>
                <a:effectLst/>
              </a:rPr>
              <a:t> </a:t>
            </a:r>
            <a:r>
              <a:rPr lang="en-GB" sz="2000" b="1" i="0" dirty="0" err="1">
                <a:solidFill>
                  <a:srgbClr val="027354"/>
                </a:solidFill>
                <a:effectLst/>
              </a:rPr>
              <a:t>aan</a:t>
            </a:r>
            <a:r>
              <a:rPr lang="en-GB" sz="2000" b="1" i="0" dirty="0">
                <a:solidFill>
                  <a:srgbClr val="027354"/>
                </a:solidFill>
                <a:effectLst/>
              </a:rPr>
              <a:t> </a:t>
            </a:r>
            <a:r>
              <a:rPr lang="en-GB" sz="2000" b="1" i="0" dirty="0" err="1">
                <a:solidFill>
                  <a:srgbClr val="027354"/>
                </a:solidFill>
                <a:effectLst/>
              </a:rPr>
              <a:t>te</a:t>
            </a:r>
            <a:r>
              <a:rPr lang="en-GB" sz="2000" b="1" i="0" dirty="0">
                <a:solidFill>
                  <a:srgbClr val="027354"/>
                </a:solidFill>
                <a:effectLst/>
              </a:rPr>
              <a:t> </a:t>
            </a:r>
            <a:r>
              <a:rPr lang="en-GB" sz="2000" b="1" i="0" dirty="0" err="1">
                <a:solidFill>
                  <a:srgbClr val="027354"/>
                </a:solidFill>
                <a:effectLst/>
              </a:rPr>
              <a:t>passen</a:t>
            </a:r>
            <a:r>
              <a:rPr lang="en-GB" sz="2000" b="1" i="0" dirty="0">
                <a:solidFill>
                  <a:srgbClr val="027354"/>
                </a:solidFill>
                <a:effectLst/>
              </a:rPr>
              <a:t> om </a:t>
            </a:r>
            <a:r>
              <a:rPr lang="en-GB" sz="2000" b="1" i="0" dirty="0" err="1">
                <a:solidFill>
                  <a:srgbClr val="027354"/>
                </a:solidFill>
                <a:effectLst/>
              </a:rPr>
              <a:t>duurzaam</a:t>
            </a:r>
            <a:r>
              <a:rPr lang="en-GB" sz="2000" b="1" i="0" dirty="0">
                <a:solidFill>
                  <a:srgbClr val="027354"/>
                </a:solidFill>
                <a:effectLst/>
              </a:rPr>
              <a:t> </a:t>
            </a:r>
            <a:r>
              <a:rPr lang="en-GB" sz="2000" b="1" i="0" dirty="0" err="1">
                <a:solidFill>
                  <a:srgbClr val="027354"/>
                </a:solidFill>
                <a:effectLst/>
              </a:rPr>
              <a:t>te</a:t>
            </a:r>
            <a:r>
              <a:rPr lang="en-GB" sz="2000" b="1" i="0" dirty="0">
                <a:solidFill>
                  <a:srgbClr val="027354"/>
                </a:solidFill>
                <a:effectLst/>
              </a:rPr>
              <a:t> </a:t>
            </a:r>
            <a:r>
              <a:rPr lang="en-GB" sz="2000" b="1" i="0" dirty="0" err="1">
                <a:solidFill>
                  <a:srgbClr val="027354"/>
                </a:solidFill>
                <a:effectLst/>
              </a:rPr>
              <a:t>worden</a:t>
            </a:r>
            <a:r>
              <a:rPr lang="en-GB" sz="2000" b="1" i="0" dirty="0">
                <a:solidFill>
                  <a:srgbClr val="027354"/>
                </a:solidFill>
                <a:effectLst/>
              </a:rPr>
              <a:t> in de </a:t>
            </a:r>
            <a:r>
              <a:rPr lang="en-GB" sz="2000" b="1" i="0" dirty="0" err="1">
                <a:solidFill>
                  <a:srgbClr val="027354"/>
                </a:solidFill>
                <a:effectLst/>
              </a:rPr>
              <a:t>huidige</a:t>
            </a:r>
            <a:r>
              <a:rPr lang="en-GB" sz="2000" b="1" i="0" dirty="0">
                <a:solidFill>
                  <a:srgbClr val="027354"/>
                </a:solidFill>
                <a:effectLst/>
              </a:rPr>
              <a:t> </a:t>
            </a:r>
            <a:r>
              <a:rPr lang="en-GB" sz="2000" b="1" i="0" dirty="0" err="1">
                <a:solidFill>
                  <a:srgbClr val="027354"/>
                </a:solidFill>
                <a:effectLst/>
              </a:rPr>
              <a:t>uitdagende</a:t>
            </a:r>
            <a:r>
              <a:rPr lang="en-GB" sz="2000" b="1" i="0" dirty="0">
                <a:solidFill>
                  <a:srgbClr val="027354"/>
                </a:solidFill>
                <a:effectLst/>
              </a:rPr>
              <a:t> </a:t>
            </a:r>
            <a:r>
              <a:rPr lang="en-GB" sz="2000" b="1" i="0" dirty="0" err="1">
                <a:solidFill>
                  <a:srgbClr val="027354"/>
                </a:solidFill>
                <a:effectLst/>
              </a:rPr>
              <a:t>sociale</a:t>
            </a:r>
            <a:r>
              <a:rPr lang="en-GB" sz="2000" b="1" i="0" dirty="0">
                <a:solidFill>
                  <a:srgbClr val="027354"/>
                </a:solidFill>
                <a:effectLst/>
              </a:rPr>
              <a:t>, </a:t>
            </a:r>
            <a:r>
              <a:rPr lang="en-GB" sz="2000" b="1" i="0" dirty="0" err="1">
                <a:solidFill>
                  <a:srgbClr val="027354"/>
                </a:solidFill>
                <a:effectLst/>
              </a:rPr>
              <a:t>ecologische</a:t>
            </a:r>
            <a:r>
              <a:rPr lang="en-GB" sz="2000" b="1" i="0" dirty="0">
                <a:solidFill>
                  <a:srgbClr val="027354"/>
                </a:solidFill>
                <a:effectLst/>
              </a:rPr>
              <a:t> </a:t>
            </a:r>
            <a:r>
              <a:rPr lang="en-GB" sz="2000" b="1" i="0" dirty="0" err="1">
                <a:solidFill>
                  <a:srgbClr val="027354"/>
                </a:solidFill>
                <a:effectLst/>
              </a:rPr>
              <a:t>en</a:t>
            </a:r>
            <a:r>
              <a:rPr lang="en-GB" sz="2000" b="1" i="0" dirty="0">
                <a:solidFill>
                  <a:srgbClr val="027354"/>
                </a:solidFill>
                <a:effectLst/>
              </a:rPr>
              <a:t> </a:t>
            </a:r>
            <a:r>
              <a:rPr lang="en-GB" sz="2000" b="1" i="0" dirty="0" err="1">
                <a:solidFill>
                  <a:srgbClr val="027354"/>
                </a:solidFill>
                <a:effectLst/>
              </a:rPr>
              <a:t>economische</a:t>
            </a:r>
            <a:r>
              <a:rPr lang="en-GB" sz="2000" b="1" i="0" dirty="0">
                <a:solidFill>
                  <a:srgbClr val="027354"/>
                </a:solidFill>
                <a:effectLst/>
              </a:rPr>
              <a:t> </a:t>
            </a:r>
            <a:r>
              <a:rPr lang="en-GB" sz="2000" b="1" i="0" dirty="0" err="1">
                <a:solidFill>
                  <a:srgbClr val="027354"/>
                </a:solidFill>
                <a:effectLst/>
              </a:rPr>
              <a:t>tijden</a:t>
            </a:r>
            <a:r>
              <a:rPr lang="en-GB" sz="2000" b="1" i="0" dirty="0">
                <a:solidFill>
                  <a:srgbClr val="027354"/>
                </a:solidFill>
                <a:effectLst/>
              </a:rPr>
              <a:t>. </a:t>
            </a:r>
          </a:p>
          <a:p>
            <a:pPr algn="l"/>
            <a:r>
              <a:rPr lang="en-GB" sz="2000" b="0" i="0" dirty="0">
                <a:solidFill>
                  <a:srgbClr val="363636"/>
                </a:solidFill>
                <a:effectLst/>
              </a:rPr>
              <a:t>Als </a:t>
            </a:r>
            <a:r>
              <a:rPr lang="en-GB" sz="2000" b="0" i="0" dirty="0" err="1">
                <a:solidFill>
                  <a:srgbClr val="363636"/>
                </a:solidFill>
                <a:effectLst/>
              </a:rPr>
              <a:t>goede</a:t>
            </a:r>
            <a:r>
              <a:rPr lang="en-GB" sz="2000" b="0" i="0" dirty="0">
                <a:solidFill>
                  <a:srgbClr val="363636"/>
                </a:solidFill>
                <a:effectLst/>
              </a:rPr>
              <a:t> </a:t>
            </a:r>
            <a:r>
              <a:rPr lang="en-GB" sz="2000" b="0" i="0" dirty="0" err="1">
                <a:solidFill>
                  <a:srgbClr val="363636"/>
                </a:solidFill>
                <a:effectLst/>
              </a:rPr>
              <a:t>bedrijfsleider</a:t>
            </a:r>
            <a:r>
              <a:rPr lang="en-GB" sz="2000" b="0" i="0" dirty="0">
                <a:solidFill>
                  <a:srgbClr val="363636"/>
                </a:solidFill>
                <a:effectLst/>
              </a:rPr>
              <a:t> </a:t>
            </a:r>
            <a:r>
              <a:rPr lang="en-GB" sz="2000" b="0" i="0" dirty="0" err="1">
                <a:solidFill>
                  <a:srgbClr val="363636"/>
                </a:solidFill>
                <a:effectLst/>
              </a:rPr>
              <a:t>moet</a:t>
            </a:r>
            <a:r>
              <a:rPr lang="en-GB" sz="2000" b="0" i="0" dirty="0">
                <a:solidFill>
                  <a:srgbClr val="363636"/>
                </a:solidFill>
                <a:effectLst/>
              </a:rPr>
              <a:t> je </a:t>
            </a:r>
            <a:r>
              <a:rPr lang="en-GB" sz="2000" b="0" i="0" dirty="0" err="1">
                <a:solidFill>
                  <a:srgbClr val="363636"/>
                </a:solidFill>
                <a:effectLst/>
              </a:rPr>
              <a:t>kunnen</a:t>
            </a:r>
            <a:r>
              <a:rPr lang="en-GB" sz="2000" b="0" i="0" dirty="0">
                <a:solidFill>
                  <a:srgbClr val="363636"/>
                </a:solidFill>
                <a:effectLst/>
              </a:rPr>
              <a:t> </a:t>
            </a:r>
            <a:r>
              <a:rPr lang="en-GB" sz="2000" b="0" i="0" dirty="0" err="1">
                <a:solidFill>
                  <a:srgbClr val="363636"/>
                </a:solidFill>
                <a:effectLst/>
              </a:rPr>
              <a:t>zien</a:t>
            </a:r>
            <a:r>
              <a:rPr lang="en-GB" sz="2000" b="0" i="0" dirty="0">
                <a:solidFill>
                  <a:srgbClr val="363636"/>
                </a:solidFill>
                <a:effectLst/>
              </a:rPr>
              <a:t> </a:t>
            </a:r>
            <a:r>
              <a:rPr lang="en-GB" sz="2000" b="0" i="0" dirty="0" err="1">
                <a:solidFill>
                  <a:srgbClr val="363636"/>
                </a:solidFill>
                <a:effectLst/>
              </a:rPr>
              <a:t>waar</a:t>
            </a:r>
            <a:r>
              <a:rPr lang="en-GB" sz="2000" b="0" i="0" dirty="0">
                <a:solidFill>
                  <a:srgbClr val="363636"/>
                </a:solidFill>
                <a:effectLst/>
              </a:rPr>
              <a:t> het </a:t>
            </a:r>
            <a:r>
              <a:rPr lang="en-GB" sz="2000" b="0" i="0" dirty="0" err="1">
                <a:solidFill>
                  <a:srgbClr val="363636"/>
                </a:solidFill>
                <a:effectLst/>
              </a:rPr>
              <a:t>bedrijf</a:t>
            </a:r>
            <a:r>
              <a:rPr lang="en-GB" sz="2000" b="0" i="0" dirty="0">
                <a:solidFill>
                  <a:srgbClr val="363636"/>
                </a:solidFill>
                <a:effectLst/>
              </a:rPr>
              <a:t> </a:t>
            </a:r>
            <a:r>
              <a:rPr lang="en-GB" sz="2000" b="0" i="0" dirty="0" err="1">
                <a:solidFill>
                  <a:srgbClr val="363636"/>
                </a:solidFill>
                <a:effectLst/>
              </a:rPr>
              <a:t>zich</a:t>
            </a:r>
            <a:r>
              <a:rPr lang="en-GB" sz="2000" b="0" i="0" dirty="0">
                <a:solidFill>
                  <a:srgbClr val="363636"/>
                </a:solidFill>
                <a:effectLst/>
              </a:rPr>
              <a:t> </a:t>
            </a:r>
            <a:r>
              <a:rPr lang="en-GB" sz="2000" b="0" i="0" dirty="0" err="1">
                <a:solidFill>
                  <a:srgbClr val="363636"/>
                </a:solidFill>
                <a:effectLst/>
              </a:rPr>
              <a:t>moet</a:t>
            </a:r>
            <a:r>
              <a:rPr lang="en-GB" sz="2000" b="0" i="0" dirty="0">
                <a:solidFill>
                  <a:srgbClr val="363636"/>
                </a:solidFill>
                <a:effectLst/>
              </a:rPr>
              <a:t> </a:t>
            </a:r>
            <a:r>
              <a:rPr lang="en-GB" sz="2000" b="0" i="0" dirty="0" err="1">
                <a:solidFill>
                  <a:srgbClr val="363636"/>
                </a:solidFill>
                <a:effectLst/>
              </a:rPr>
              <a:t>ontwikkelen</a:t>
            </a:r>
            <a:r>
              <a:rPr lang="en-GB" sz="2000" b="0" i="0" dirty="0">
                <a:solidFill>
                  <a:srgbClr val="363636"/>
                </a:solidFill>
                <a:effectLst/>
              </a:rPr>
              <a:t>. </a:t>
            </a:r>
            <a:r>
              <a:rPr lang="en-GB" sz="2000" dirty="0" err="1">
                <a:solidFill>
                  <a:srgbClr val="363636"/>
                </a:solidFill>
              </a:rPr>
              <a:t>Maatschappelijk</a:t>
            </a:r>
            <a:r>
              <a:rPr lang="en-GB" sz="2000" dirty="0">
                <a:solidFill>
                  <a:srgbClr val="363636"/>
                </a:solidFill>
              </a:rPr>
              <a:t> </a:t>
            </a:r>
            <a:r>
              <a:rPr lang="en-GB" sz="2000" dirty="0" err="1">
                <a:solidFill>
                  <a:srgbClr val="363636"/>
                </a:solidFill>
              </a:rPr>
              <a:t>Verantwoord</a:t>
            </a:r>
            <a:r>
              <a:rPr lang="en-GB" sz="2000" dirty="0">
                <a:solidFill>
                  <a:srgbClr val="363636"/>
                </a:solidFill>
              </a:rPr>
              <a:t> </a:t>
            </a:r>
            <a:r>
              <a:rPr lang="en-GB" sz="2000" dirty="0" err="1">
                <a:solidFill>
                  <a:srgbClr val="363636"/>
                </a:solidFill>
              </a:rPr>
              <a:t>Ondernemen</a:t>
            </a:r>
            <a:r>
              <a:rPr lang="en-GB" sz="2000" dirty="0">
                <a:solidFill>
                  <a:srgbClr val="363636"/>
                </a:solidFill>
              </a:rPr>
              <a:t> </a:t>
            </a:r>
            <a:r>
              <a:rPr lang="en-GB" sz="2000" dirty="0" err="1">
                <a:solidFill>
                  <a:srgbClr val="363636"/>
                </a:solidFill>
              </a:rPr>
              <a:t>kan</a:t>
            </a:r>
            <a:r>
              <a:rPr lang="en-GB" sz="2000" dirty="0">
                <a:solidFill>
                  <a:srgbClr val="363636"/>
                </a:solidFill>
              </a:rPr>
              <a:t> </a:t>
            </a:r>
            <a:r>
              <a:rPr lang="en-GB" sz="2000" dirty="0" err="1">
                <a:solidFill>
                  <a:srgbClr val="363636"/>
                </a:solidFill>
              </a:rPr>
              <a:t>voor</a:t>
            </a:r>
            <a:r>
              <a:rPr lang="en-GB" sz="2000" dirty="0">
                <a:solidFill>
                  <a:srgbClr val="363636"/>
                </a:solidFill>
              </a:rPr>
              <a:t> </a:t>
            </a:r>
            <a:r>
              <a:rPr lang="en-GB" sz="2000" dirty="0" err="1">
                <a:solidFill>
                  <a:srgbClr val="363636"/>
                </a:solidFill>
              </a:rPr>
              <a:t>jou</a:t>
            </a:r>
            <a:r>
              <a:rPr lang="en-GB" sz="2000" dirty="0">
                <a:solidFill>
                  <a:srgbClr val="363636"/>
                </a:solidFill>
              </a:rPr>
              <a:t> de </a:t>
            </a:r>
            <a:r>
              <a:rPr lang="en-GB" sz="2000" dirty="0" err="1">
                <a:solidFill>
                  <a:srgbClr val="363636"/>
                </a:solidFill>
              </a:rPr>
              <a:t>weg</a:t>
            </a:r>
            <a:r>
              <a:rPr lang="en-GB" sz="2000" dirty="0">
                <a:solidFill>
                  <a:srgbClr val="363636"/>
                </a:solidFill>
              </a:rPr>
              <a:t> </a:t>
            </a:r>
            <a:r>
              <a:rPr lang="en-GB" sz="2000" dirty="0" err="1">
                <a:solidFill>
                  <a:srgbClr val="363636"/>
                </a:solidFill>
              </a:rPr>
              <a:t>vrijmaken</a:t>
            </a:r>
            <a:r>
              <a:rPr lang="en-GB" sz="2000" dirty="0">
                <a:solidFill>
                  <a:srgbClr val="363636"/>
                </a:solidFill>
              </a:rPr>
              <a:t> om je </a:t>
            </a:r>
            <a:r>
              <a:rPr lang="en-GB" sz="2000" dirty="0" err="1">
                <a:solidFill>
                  <a:srgbClr val="363636"/>
                </a:solidFill>
              </a:rPr>
              <a:t>aan</a:t>
            </a:r>
            <a:r>
              <a:rPr lang="en-GB" sz="2000" dirty="0">
                <a:solidFill>
                  <a:srgbClr val="363636"/>
                </a:solidFill>
              </a:rPr>
              <a:t> </a:t>
            </a:r>
            <a:r>
              <a:rPr lang="en-GB" sz="2000" dirty="0" err="1">
                <a:solidFill>
                  <a:srgbClr val="363636"/>
                </a:solidFill>
              </a:rPr>
              <a:t>te</a:t>
            </a:r>
            <a:r>
              <a:rPr lang="en-GB" sz="2000" dirty="0">
                <a:solidFill>
                  <a:srgbClr val="363636"/>
                </a:solidFill>
              </a:rPr>
              <a:t> </a:t>
            </a:r>
            <a:r>
              <a:rPr lang="en-GB" sz="2000" dirty="0" err="1">
                <a:solidFill>
                  <a:srgbClr val="363636"/>
                </a:solidFill>
              </a:rPr>
              <a:t>passen</a:t>
            </a:r>
            <a:r>
              <a:rPr lang="en-GB" sz="2000" dirty="0">
                <a:solidFill>
                  <a:srgbClr val="363636"/>
                </a:solidFill>
              </a:rPr>
              <a:t> </a:t>
            </a:r>
            <a:r>
              <a:rPr lang="en-GB" sz="2000" dirty="0" err="1">
                <a:solidFill>
                  <a:srgbClr val="363636"/>
                </a:solidFill>
              </a:rPr>
              <a:t>en</a:t>
            </a:r>
            <a:r>
              <a:rPr lang="en-GB" sz="2000" dirty="0">
                <a:solidFill>
                  <a:srgbClr val="363636"/>
                </a:solidFill>
              </a:rPr>
              <a:t> op </a:t>
            </a:r>
            <a:r>
              <a:rPr lang="en-GB" sz="2000" dirty="0" err="1">
                <a:solidFill>
                  <a:srgbClr val="363636"/>
                </a:solidFill>
              </a:rPr>
              <a:t>een</a:t>
            </a:r>
            <a:r>
              <a:rPr lang="en-GB" sz="2000" dirty="0">
                <a:solidFill>
                  <a:srgbClr val="363636"/>
                </a:solidFill>
              </a:rPr>
              <a:t> </a:t>
            </a:r>
            <a:r>
              <a:rPr lang="en-GB" sz="2000" dirty="0" err="1">
                <a:solidFill>
                  <a:srgbClr val="363636"/>
                </a:solidFill>
              </a:rPr>
              <a:t>strategische</a:t>
            </a:r>
            <a:r>
              <a:rPr lang="en-GB" sz="2000" dirty="0">
                <a:solidFill>
                  <a:srgbClr val="363636"/>
                </a:solidFill>
              </a:rPr>
              <a:t> </a:t>
            </a:r>
            <a:r>
              <a:rPr lang="en-GB" sz="2000" dirty="0" err="1">
                <a:solidFill>
                  <a:srgbClr val="363636"/>
                </a:solidFill>
              </a:rPr>
              <a:t>en</a:t>
            </a:r>
            <a:r>
              <a:rPr lang="en-GB" sz="2000" dirty="0">
                <a:solidFill>
                  <a:srgbClr val="363636"/>
                </a:solidFill>
              </a:rPr>
              <a:t> </a:t>
            </a:r>
            <a:r>
              <a:rPr lang="en-GB" sz="2000" dirty="0" err="1">
                <a:solidFill>
                  <a:srgbClr val="363636"/>
                </a:solidFill>
              </a:rPr>
              <a:t>duurzame</a:t>
            </a:r>
            <a:r>
              <a:rPr lang="en-GB" sz="2000" dirty="0">
                <a:solidFill>
                  <a:srgbClr val="363636"/>
                </a:solidFill>
              </a:rPr>
              <a:t> </a:t>
            </a:r>
            <a:r>
              <a:rPr lang="en-GB" sz="2000" dirty="0" err="1">
                <a:solidFill>
                  <a:srgbClr val="363636"/>
                </a:solidFill>
              </a:rPr>
              <a:t>manier</a:t>
            </a:r>
            <a:r>
              <a:rPr lang="en-GB" sz="2000" dirty="0">
                <a:solidFill>
                  <a:srgbClr val="363636"/>
                </a:solidFill>
              </a:rPr>
              <a:t> </a:t>
            </a:r>
            <a:r>
              <a:rPr lang="en-GB" sz="2000" dirty="0" err="1">
                <a:solidFill>
                  <a:srgbClr val="363636"/>
                </a:solidFill>
              </a:rPr>
              <a:t>te</a:t>
            </a:r>
            <a:r>
              <a:rPr lang="en-GB" sz="2000" dirty="0">
                <a:solidFill>
                  <a:srgbClr val="363636"/>
                </a:solidFill>
              </a:rPr>
              <a:t> </a:t>
            </a:r>
            <a:r>
              <a:rPr lang="en-GB" sz="2000" dirty="0" err="1">
                <a:solidFill>
                  <a:srgbClr val="363636"/>
                </a:solidFill>
              </a:rPr>
              <a:t>veranderen</a:t>
            </a:r>
            <a:r>
              <a:rPr lang="en-GB" sz="2000" dirty="0">
                <a:solidFill>
                  <a:srgbClr val="363636"/>
                </a:solidFill>
              </a:rPr>
              <a:t>. </a:t>
            </a:r>
            <a:r>
              <a:rPr lang="en-GB" sz="2000" dirty="0" err="1">
                <a:solidFill>
                  <a:srgbClr val="363636"/>
                </a:solidFill>
              </a:rPr>
              <a:t>Dit</a:t>
            </a:r>
            <a:r>
              <a:rPr lang="en-GB" sz="2000" dirty="0">
                <a:solidFill>
                  <a:srgbClr val="363636"/>
                </a:solidFill>
              </a:rPr>
              <a:t> </a:t>
            </a:r>
            <a:r>
              <a:rPr lang="en-GB" sz="2000" dirty="0" err="1">
                <a:solidFill>
                  <a:srgbClr val="363636"/>
                </a:solidFill>
              </a:rPr>
              <a:t>kan</a:t>
            </a:r>
            <a:r>
              <a:rPr lang="en-GB" sz="2000" dirty="0">
                <a:solidFill>
                  <a:srgbClr val="363636"/>
                </a:solidFill>
              </a:rPr>
              <a:t> van </a:t>
            </a:r>
            <a:r>
              <a:rPr lang="en-GB" sz="2000" dirty="0" err="1">
                <a:solidFill>
                  <a:srgbClr val="363636"/>
                </a:solidFill>
              </a:rPr>
              <a:t>alles</a:t>
            </a:r>
            <a:r>
              <a:rPr lang="en-GB" sz="2000" dirty="0">
                <a:solidFill>
                  <a:srgbClr val="363636"/>
                </a:solidFill>
              </a:rPr>
              <a:t> </a:t>
            </a:r>
            <a:r>
              <a:rPr lang="en-GB" sz="2000" dirty="0" err="1">
                <a:solidFill>
                  <a:srgbClr val="363636"/>
                </a:solidFill>
              </a:rPr>
              <a:t>zijn</a:t>
            </a:r>
            <a:r>
              <a:rPr lang="en-GB" sz="2000" dirty="0">
                <a:solidFill>
                  <a:srgbClr val="363636"/>
                </a:solidFill>
              </a:rPr>
              <a:t>, van het </a:t>
            </a:r>
            <a:r>
              <a:rPr lang="en-GB" sz="2000" dirty="0" err="1">
                <a:solidFill>
                  <a:srgbClr val="363636"/>
                </a:solidFill>
              </a:rPr>
              <a:t>aanpakken</a:t>
            </a:r>
            <a:r>
              <a:rPr lang="en-GB" sz="2000" dirty="0">
                <a:solidFill>
                  <a:srgbClr val="363636"/>
                </a:solidFill>
              </a:rPr>
              <a:t> van de </a:t>
            </a:r>
            <a:r>
              <a:rPr lang="en-GB" sz="2000" dirty="0" err="1">
                <a:solidFill>
                  <a:srgbClr val="363636"/>
                </a:solidFill>
              </a:rPr>
              <a:t>dynamiek</a:t>
            </a:r>
            <a:r>
              <a:rPr lang="en-GB" sz="2000" dirty="0">
                <a:solidFill>
                  <a:srgbClr val="363636"/>
                </a:solidFill>
              </a:rPr>
              <a:t> op de </a:t>
            </a:r>
            <a:r>
              <a:rPr lang="en-GB" sz="2000" dirty="0" err="1">
                <a:solidFill>
                  <a:srgbClr val="363636"/>
                </a:solidFill>
              </a:rPr>
              <a:t>werkvloer</a:t>
            </a:r>
            <a:r>
              <a:rPr lang="en-GB" sz="2000" dirty="0">
                <a:solidFill>
                  <a:srgbClr val="363636"/>
                </a:solidFill>
              </a:rPr>
              <a:t> tot </a:t>
            </a:r>
            <a:r>
              <a:rPr lang="en-GB" sz="2000" dirty="0" err="1">
                <a:solidFill>
                  <a:srgbClr val="363636"/>
                </a:solidFill>
              </a:rPr>
              <a:t>digitale</a:t>
            </a:r>
            <a:r>
              <a:rPr lang="en-GB" sz="2000" dirty="0">
                <a:solidFill>
                  <a:srgbClr val="363636"/>
                </a:solidFill>
              </a:rPr>
              <a:t> </a:t>
            </a:r>
            <a:r>
              <a:rPr lang="en-GB" sz="2000" dirty="0" err="1">
                <a:solidFill>
                  <a:srgbClr val="363636"/>
                </a:solidFill>
              </a:rPr>
              <a:t>transformatie</a:t>
            </a:r>
            <a:r>
              <a:rPr lang="en-GB" sz="2000" dirty="0">
                <a:solidFill>
                  <a:srgbClr val="363636"/>
                </a:solidFill>
              </a:rPr>
              <a:t>. Zo </a:t>
            </a:r>
            <a:r>
              <a:rPr lang="en-GB" sz="2000" dirty="0" err="1">
                <a:solidFill>
                  <a:srgbClr val="363636"/>
                </a:solidFill>
              </a:rPr>
              <a:t>niet</a:t>
            </a:r>
            <a:r>
              <a:rPr lang="en-GB" sz="2000" dirty="0">
                <a:solidFill>
                  <a:srgbClr val="363636"/>
                </a:solidFill>
              </a:rPr>
              <a:t>, dan </a:t>
            </a:r>
            <a:r>
              <a:rPr lang="en-GB" sz="2000" dirty="0" err="1">
                <a:solidFill>
                  <a:srgbClr val="363636"/>
                </a:solidFill>
              </a:rPr>
              <a:t>kun</a:t>
            </a:r>
            <a:r>
              <a:rPr lang="en-GB" sz="2000" dirty="0">
                <a:solidFill>
                  <a:srgbClr val="363636"/>
                </a:solidFill>
              </a:rPr>
              <a:t> je </a:t>
            </a:r>
            <a:r>
              <a:rPr lang="en-GB" sz="2000" dirty="0" err="1">
                <a:solidFill>
                  <a:srgbClr val="363636"/>
                </a:solidFill>
              </a:rPr>
              <a:t>zware</a:t>
            </a:r>
            <a:r>
              <a:rPr lang="en-GB" sz="2000" dirty="0">
                <a:solidFill>
                  <a:srgbClr val="363636"/>
                </a:solidFill>
              </a:rPr>
              <a:t> </a:t>
            </a:r>
            <a:r>
              <a:rPr lang="en-GB" sz="2000" dirty="0" err="1">
                <a:solidFill>
                  <a:srgbClr val="363636"/>
                </a:solidFill>
              </a:rPr>
              <a:t>kritiek</a:t>
            </a:r>
            <a:r>
              <a:rPr lang="en-GB" sz="2000" dirty="0">
                <a:solidFill>
                  <a:srgbClr val="363636"/>
                </a:solidFill>
              </a:rPr>
              <a:t> </a:t>
            </a:r>
            <a:r>
              <a:rPr lang="en-GB" sz="2000" dirty="0" err="1">
                <a:solidFill>
                  <a:srgbClr val="363636"/>
                </a:solidFill>
              </a:rPr>
              <a:t>krijgen</a:t>
            </a:r>
            <a:r>
              <a:rPr lang="en-GB" sz="2000" dirty="0">
                <a:solidFill>
                  <a:srgbClr val="363636"/>
                </a:solidFill>
              </a:rPr>
              <a:t> </a:t>
            </a:r>
            <a:r>
              <a:rPr lang="en-GB" sz="2000" dirty="0" err="1">
                <a:solidFill>
                  <a:srgbClr val="363636"/>
                </a:solidFill>
              </a:rPr>
              <a:t>omdat</a:t>
            </a:r>
            <a:r>
              <a:rPr lang="en-GB" sz="2000" dirty="0">
                <a:solidFill>
                  <a:srgbClr val="363636"/>
                </a:solidFill>
              </a:rPr>
              <a:t> je de </a:t>
            </a:r>
            <a:r>
              <a:rPr lang="en-GB" sz="2000" dirty="0" err="1">
                <a:solidFill>
                  <a:srgbClr val="363636"/>
                </a:solidFill>
              </a:rPr>
              <a:t>roep</a:t>
            </a:r>
            <a:r>
              <a:rPr lang="en-GB" sz="2000" dirty="0">
                <a:solidFill>
                  <a:srgbClr val="363636"/>
                </a:solidFill>
              </a:rPr>
              <a:t> om </a:t>
            </a:r>
            <a:r>
              <a:rPr lang="en-GB" sz="2000" dirty="0" err="1">
                <a:solidFill>
                  <a:srgbClr val="363636"/>
                </a:solidFill>
              </a:rPr>
              <a:t>verandering</a:t>
            </a:r>
            <a:r>
              <a:rPr lang="en-GB" sz="2000" dirty="0">
                <a:solidFill>
                  <a:srgbClr val="363636"/>
                </a:solidFill>
              </a:rPr>
              <a:t> </a:t>
            </a:r>
            <a:r>
              <a:rPr lang="en-GB" sz="2000" dirty="0" err="1">
                <a:solidFill>
                  <a:srgbClr val="363636"/>
                </a:solidFill>
              </a:rPr>
              <a:t>negeert</a:t>
            </a:r>
            <a:r>
              <a:rPr lang="en-GB" sz="2000" dirty="0">
                <a:solidFill>
                  <a:srgbClr val="363636"/>
                </a:solidFill>
              </a:rPr>
              <a:t>. </a:t>
            </a:r>
            <a:r>
              <a:rPr lang="en-GB" sz="2000" dirty="0" err="1">
                <a:solidFill>
                  <a:srgbClr val="363636"/>
                </a:solidFill>
              </a:rPr>
              <a:t>Dit</a:t>
            </a:r>
            <a:r>
              <a:rPr lang="en-GB" sz="2000" dirty="0">
                <a:solidFill>
                  <a:srgbClr val="363636"/>
                </a:solidFill>
              </a:rPr>
              <a:t> </a:t>
            </a:r>
            <a:r>
              <a:rPr lang="en-GB" sz="2000" dirty="0" err="1">
                <a:solidFill>
                  <a:srgbClr val="363636"/>
                </a:solidFill>
              </a:rPr>
              <a:t>kan</a:t>
            </a:r>
            <a:r>
              <a:rPr lang="en-GB" sz="2000" dirty="0">
                <a:solidFill>
                  <a:srgbClr val="363636"/>
                </a:solidFill>
              </a:rPr>
              <a:t> </a:t>
            </a:r>
            <a:r>
              <a:rPr lang="en-GB" sz="2000" dirty="0" err="1">
                <a:solidFill>
                  <a:srgbClr val="363636"/>
                </a:solidFill>
              </a:rPr>
              <a:t>niet</a:t>
            </a:r>
            <a:r>
              <a:rPr lang="en-GB" sz="2000" dirty="0">
                <a:solidFill>
                  <a:srgbClr val="363636"/>
                </a:solidFill>
              </a:rPr>
              <a:t> </a:t>
            </a:r>
            <a:r>
              <a:rPr lang="en-GB" sz="2000" dirty="0" err="1">
                <a:solidFill>
                  <a:srgbClr val="363636"/>
                </a:solidFill>
              </a:rPr>
              <a:t>alleen</a:t>
            </a:r>
            <a:r>
              <a:rPr lang="en-GB" sz="2000" dirty="0">
                <a:solidFill>
                  <a:srgbClr val="363636"/>
                </a:solidFill>
              </a:rPr>
              <a:t> </a:t>
            </a:r>
            <a:r>
              <a:rPr lang="en-GB" sz="2000" dirty="0" err="1">
                <a:solidFill>
                  <a:srgbClr val="363636"/>
                </a:solidFill>
              </a:rPr>
              <a:t>een</a:t>
            </a:r>
            <a:r>
              <a:rPr lang="en-GB" sz="2000" dirty="0">
                <a:solidFill>
                  <a:srgbClr val="363636"/>
                </a:solidFill>
              </a:rPr>
              <a:t> </a:t>
            </a:r>
            <a:r>
              <a:rPr lang="en-GB" sz="2000" dirty="0" err="1">
                <a:solidFill>
                  <a:srgbClr val="363636"/>
                </a:solidFill>
              </a:rPr>
              <a:t>negatieve</a:t>
            </a:r>
            <a:r>
              <a:rPr lang="en-GB" sz="2000" dirty="0">
                <a:solidFill>
                  <a:srgbClr val="363636"/>
                </a:solidFill>
              </a:rPr>
              <a:t> </a:t>
            </a:r>
            <a:r>
              <a:rPr lang="en-GB" sz="2000" dirty="0" err="1">
                <a:solidFill>
                  <a:srgbClr val="363636"/>
                </a:solidFill>
              </a:rPr>
              <a:t>invloed</a:t>
            </a:r>
            <a:r>
              <a:rPr lang="en-GB" sz="2000" dirty="0">
                <a:solidFill>
                  <a:srgbClr val="363636"/>
                </a:solidFill>
              </a:rPr>
              <a:t> </a:t>
            </a:r>
            <a:r>
              <a:rPr lang="en-GB" sz="2000" dirty="0" err="1">
                <a:solidFill>
                  <a:srgbClr val="363636"/>
                </a:solidFill>
              </a:rPr>
              <a:t>hebben</a:t>
            </a:r>
            <a:r>
              <a:rPr lang="en-GB" sz="2000" dirty="0">
                <a:solidFill>
                  <a:srgbClr val="363636"/>
                </a:solidFill>
              </a:rPr>
              <a:t> op </a:t>
            </a:r>
            <a:r>
              <a:rPr lang="en-GB" sz="2000" dirty="0" err="1">
                <a:solidFill>
                  <a:srgbClr val="363636"/>
                </a:solidFill>
              </a:rPr>
              <a:t>uw</a:t>
            </a:r>
            <a:r>
              <a:rPr lang="en-GB" sz="2000" dirty="0">
                <a:solidFill>
                  <a:srgbClr val="363636"/>
                </a:solidFill>
              </a:rPr>
              <a:t> </a:t>
            </a:r>
            <a:r>
              <a:rPr lang="en-GB" sz="2000" dirty="0" err="1">
                <a:solidFill>
                  <a:srgbClr val="363636"/>
                </a:solidFill>
              </a:rPr>
              <a:t>winst</a:t>
            </a:r>
            <a:r>
              <a:rPr lang="en-GB" sz="2000" dirty="0">
                <a:solidFill>
                  <a:srgbClr val="363636"/>
                </a:solidFill>
              </a:rPr>
              <a:t>, maar </a:t>
            </a:r>
            <a:r>
              <a:rPr lang="en-GB" sz="2000" dirty="0" err="1">
                <a:solidFill>
                  <a:srgbClr val="363636"/>
                </a:solidFill>
              </a:rPr>
              <a:t>ook</a:t>
            </a:r>
            <a:r>
              <a:rPr lang="en-GB" sz="2000" dirty="0">
                <a:solidFill>
                  <a:srgbClr val="363636"/>
                </a:solidFill>
              </a:rPr>
              <a:t> op de </a:t>
            </a:r>
            <a:r>
              <a:rPr lang="en-GB" sz="2000" dirty="0" err="1">
                <a:solidFill>
                  <a:srgbClr val="363636"/>
                </a:solidFill>
              </a:rPr>
              <a:t>manier</a:t>
            </a:r>
            <a:r>
              <a:rPr lang="en-GB" sz="2000" dirty="0">
                <a:solidFill>
                  <a:srgbClr val="363636"/>
                </a:solidFill>
              </a:rPr>
              <a:t> </a:t>
            </a:r>
            <a:r>
              <a:rPr lang="en-GB" sz="2000" dirty="0" err="1">
                <a:solidFill>
                  <a:srgbClr val="363636"/>
                </a:solidFill>
              </a:rPr>
              <a:t>waarop</a:t>
            </a:r>
            <a:r>
              <a:rPr lang="en-GB" sz="2000" dirty="0">
                <a:solidFill>
                  <a:srgbClr val="363636"/>
                </a:solidFill>
              </a:rPr>
              <a:t> </a:t>
            </a:r>
            <a:r>
              <a:rPr lang="en-GB" sz="2000" dirty="0" err="1">
                <a:solidFill>
                  <a:srgbClr val="363636"/>
                </a:solidFill>
              </a:rPr>
              <a:t>anderen</a:t>
            </a:r>
            <a:r>
              <a:rPr lang="en-GB" sz="2000" dirty="0">
                <a:solidFill>
                  <a:srgbClr val="363636"/>
                </a:solidFill>
              </a:rPr>
              <a:t> </a:t>
            </a:r>
            <a:r>
              <a:rPr lang="en-GB" sz="2000" dirty="0" err="1">
                <a:solidFill>
                  <a:srgbClr val="363636"/>
                </a:solidFill>
              </a:rPr>
              <a:t>naar</a:t>
            </a:r>
            <a:r>
              <a:rPr lang="en-GB" sz="2000" dirty="0">
                <a:solidFill>
                  <a:srgbClr val="363636"/>
                </a:solidFill>
              </a:rPr>
              <a:t> </a:t>
            </a:r>
            <a:r>
              <a:rPr lang="en-GB" sz="2000" dirty="0" err="1">
                <a:solidFill>
                  <a:srgbClr val="363636"/>
                </a:solidFill>
              </a:rPr>
              <a:t>uw</a:t>
            </a:r>
            <a:r>
              <a:rPr lang="en-GB" sz="2000" dirty="0">
                <a:solidFill>
                  <a:srgbClr val="363636"/>
                </a:solidFill>
              </a:rPr>
              <a:t> </a:t>
            </a:r>
            <a:r>
              <a:rPr lang="en-GB" sz="2000" dirty="0" err="1">
                <a:solidFill>
                  <a:srgbClr val="363636"/>
                </a:solidFill>
              </a:rPr>
              <a:t>bedrijf</a:t>
            </a:r>
            <a:r>
              <a:rPr lang="en-GB" sz="2000" dirty="0">
                <a:solidFill>
                  <a:srgbClr val="363636"/>
                </a:solidFill>
              </a:rPr>
              <a:t> </a:t>
            </a:r>
            <a:r>
              <a:rPr lang="en-GB" sz="2000" dirty="0" err="1">
                <a:solidFill>
                  <a:srgbClr val="363636"/>
                </a:solidFill>
              </a:rPr>
              <a:t>kijken</a:t>
            </a:r>
            <a:r>
              <a:rPr lang="en-GB" sz="2000" dirty="0">
                <a:solidFill>
                  <a:srgbClr val="363636"/>
                </a:solidFill>
              </a:rPr>
              <a:t> </a:t>
            </a:r>
            <a:r>
              <a:rPr lang="en-GB" sz="2000" dirty="0" err="1">
                <a:solidFill>
                  <a:srgbClr val="363636"/>
                </a:solidFill>
              </a:rPr>
              <a:t>en</a:t>
            </a:r>
            <a:r>
              <a:rPr lang="en-GB" sz="2000" dirty="0">
                <a:solidFill>
                  <a:srgbClr val="363636"/>
                </a:solidFill>
              </a:rPr>
              <a:t> hoe de </a:t>
            </a:r>
            <a:r>
              <a:rPr lang="en-GB" sz="2000" dirty="0" err="1">
                <a:solidFill>
                  <a:srgbClr val="363636"/>
                </a:solidFill>
              </a:rPr>
              <a:t>wereld</a:t>
            </a:r>
            <a:r>
              <a:rPr lang="en-GB" sz="2000" dirty="0">
                <a:solidFill>
                  <a:srgbClr val="363636"/>
                </a:solidFill>
              </a:rPr>
              <a:t> </a:t>
            </a:r>
            <a:r>
              <a:rPr lang="en-GB" sz="2000" dirty="0" err="1">
                <a:solidFill>
                  <a:srgbClr val="363636"/>
                </a:solidFill>
              </a:rPr>
              <a:t>wordt</a:t>
            </a:r>
            <a:r>
              <a:rPr lang="en-GB" sz="2000" dirty="0">
                <a:solidFill>
                  <a:srgbClr val="363636"/>
                </a:solidFill>
              </a:rPr>
              <a:t> </a:t>
            </a:r>
            <a:r>
              <a:rPr lang="en-GB" sz="2000" dirty="0" err="1">
                <a:solidFill>
                  <a:srgbClr val="363636"/>
                </a:solidFill>
              </a:rPr>
              <a:t>beïnvloed</a:t>
            </a:r>
            <a:r>
              <a:rPr lang="en-GB" sz="2000" dirty="0">
                <a:solidFill>
                  <a:srgbClr val="363636"/>
                </a:solidFill>
              </a:rPr>
              <a:t>. </a:t>
            </a:r>
          </a:p>
          <a:p>
            <a:pPr algn="l"/>
            <a:r>
              <a:rPr lang="en-GB" sz="2000" dirty="0">
                <a:solidFill>
                  <a:srgbClr val="363636"/>
                </a:solidFill>
              </a:rPr>
              <a:t>Net </a:t>
            </a:r>
            <a:r>
              <a:rPr lang="en-GB" sz="2000" dirty="0" err="1">
                <a:solidFill>
                  <a:srgbClr val="363636"/>
                </a:solidFill>
              </a:rPr>
              <a:t>zoals</a:t>
            </a:r>
            <a:r>
              <a:rPr lang="en-GB" sz="2000" dirty="0">
                <a:solidFill>
                  <a:srgbClr val="363636"/>
                </a:solidFill>
              </a:rPr>
              <a:t> </a:t>
            </a:r>
            <a:r>
              <a:rPr lang="en-GB" sz="2000" dirty="0" err="1">
                <a:solidFill>
                  <a:srgbClr val="363636"/>
                </a:solidFill>
              </a:rPr>
              <a:t>bedrijven</a:t>
            </a:r>
            <a:r>
              <a:rPr lang="en-GB" sz="2000" dirty="0">
                <a:solidFill>
                  <a:srgbClr val="363636"/>
                </a:solidFill>
              </a:rPr>
              <a:t> </a:t>
            </a:r>
            <a:r>
              <a:rPr lang="en-GB" sz="2000" dirty="0" err="1">
                <a:solidFill>
                  <a:srgbClr val="363636"/>
                </a:solidFill>
              </a:rPr>
              <a:t>zich</a:t>
            </a:r>
            <a:r>
              <a:rPr lang="en-GB" sz="2000" dirty="0">
                <a:solidFill>
                  <a:srgbClr val="363636"/>
                </a:solidFill>
              </a:rPr>
              <a:t> </a:t>
            </a:r>
            <a:r>
              <a:rPr lang="en-GB" sz="2000" dirty="0" err="1">
                <a:solidFill>
                  <a:srgbClr val="363636"/>
                </a:solidFill>
              </a:rPr>
              <a:t>moeten</a:t>
            </a:r>
            <a:r>
              <a:rPr lang="en-GB" sz="2000" dirty="0">
                <a:solidFill>
                  <a:srgbClr val="363636"/>
                </a:solidFill>
              </a:rPr>
              <a:t> </a:t>
            </a:r>
            <a:r>
              <a:rPr lang="en-GB" sz="2000" dirty="0" err="1">
                <a:solidFill>
                  <a:srgbClr val="363636"/>
                </a:solidFill>
              </a:rPr>
              <a:t>aanpassen</a:t>
            </a:r>
            <a:r>
              <a:rPr lang="en-GB" sz="2000" dirty="0">
                <a:solidFill>
                  <a:srgbClr val="363636"/>
                </a:solidFill>
              </a:rPr>
              <a:t> </a:t>
            </a:r>
            <a:r>
              <a:rPr lang="en-GB" sz="2000" dirty="0" err="1">
                <a:solidFill>
                  <a:srgbClr val="363636"/>
                </a:solidFill>
              </a:rPr>
              <a:t>aan</a:t>
            </a:r>
            <a:r>
              <a:rPr lang="en-GB" sz="2000" dirty="0">
                <a:solidFill>
                  <a:srgbClr val="363636"/>
                </a:solidFill>
              </a:rPr>
              <a:t> </a:t>
            </a:r>
            <a:r>
              <a:rPr lang="en-GB" sz="2000" dirty="0" err="1">
                <a:solidFill>
                  <a:srgbClr val="363636"/>
                </a:solidFill>
              </a:rPr>
              <a:t>veranderingen</a:t>
            </a:r>
            <a:r>
              <a:rPr lang="en-GB" sz="2000" dirty="0">
                <a:solidFill>
                  <a:srgbClr val="363636"/>
                </a:solidFill>
              </a:rPr>
              <a:t> in </a:t>
            </a:r>
            <a:r>
              <a:rPr lang="en-GB" sz="2000" dirty="0" err="1">
                <a:solidFill>
                  <a:srgbClr val="363636"/>
                </a:solidFill>
              </a:rPr>
              <a:t>technologie</a:t>
            </a:r>
            <a:r>
              <a:rPr lang="en-GB" sz="2000" dirty="0">
                <a:solidFill>
                  <a:srgbClr val="363636"/>
                </a:solidFill>
              </a:rPr>
              <a:t>, </a:t>
            </a:r>
            <a:r>
              <a:rPr lang="en-GB" sz="2000" dirty="0" err="1">
                <a:solidFill>
                  <a:srgbClr val="363636"/>
                </a:solidFill>
              </a:rPr>
              <a:t>moeten</a:t>
            </a:r>
            <a:r>
              <a:rPr lang="en-GB" sz="2000" dirty="0">
                <a:solidFill>
                  <a:srgbClr val="363636"/>
                </a:solidFill>
              </a:rPr>
              <a:t> ze </a:t>
            </a:r>
            <a:r>
              <a:rPr lang="en-GB" sz="2000" dirty="0" err="1">
                <a:solidFill>
                  <a:srgbClr val="363636"/>
                </a:solidFill>
              </a:rPr>
              <a:t>zich</a:t>
            </a:r>
            <a:r>
              <a:rPr lang="en-GB" sz="2000" dirty="0">
                <a:solidFill>
                  <a:srgbClr val="363636"/>
                </a:solidFill>
              </a:rPr>
              <a:t> </a:t>
            </a:r>
            <a:r>
              <a:rPr lang="en-GB" sz="2000" dirty="0" err="1">
                <a:solidFill>
                  <a:srgbClr val="363636"/>
                </a:solidFill>
              </a:rPr>
              <a:t>ook</a:t>
            </a:r>
            <a:r>
              <a:rPr lang="en-GB" sz="2000" dirty="0">
                <a:solidFill>
                  <a:srgbClr val="363636"/>
                </a:solidFill>
              </a:rPr>
              <a:t> </a:t>
            </a:r>
            <a:r>
              <a:rPr lang="en-GB" sz="2000" dirty="0" err="1">
                <a:solidFill>
                  <a:srgbClr val="363636"/>
                </a:solidFill>
              </a:rPr>
              <a:t>aanpassen</a:t>
            </a:r>
            <a:r>
              <a:rPr lang="en-GB" sz="2000" dirty="0">
                <a:solidFill>
                  <a:srgbClr val="363636"/>
                </a:solidFill>
              </a:rPr>
              <a:t> </a:t>
            </a:r>
            <a:r>
              <a:rPr lang="en-GB" sz="2000" dirty="0" err="1">
                <a:solidFill>
                  <a:srgbClr val="363636"/>
                </a:solidFill>
              </a:rPr>
              <a:t>aan</a:t>
            </a:r>
            <a:r>
              <a:rPr lang="en-GB" sz="2000" dirty="0">
                <a:solidFill>
                  <a:srgbClr val="363636"/>
                </a:solidFill>
              </a:rPr>
              <a:t> CSR-</a:t>
            </a:r>
            <a:r>
              <a:rPr lang="en-GB" sz="2000" dirty="0" err="1">
                <a:solidFill>
                  <a:srgbClr val="363636"/>
                </a:solidFill>
              </a:rPr>
              <a:t>strategieën</a:t>
            </a:r>
            <a:r>
              <a:rPr lang="en-GB" sz="2000" dirty="0">
                <a:solidFill>
                  <a:srgbClr val="363636"/>
                </a:solidFill>
              </a:rPr>
              <a:t>.</a:t>
            </a:r>
          </a:p>
          <a:p>
            <a:endParaRPr lang="en-IE" sz="2000" dirty="0"/>
          </a:p>
        </p:txBody>
      </p:sp>
    </p:spTree>
    <p:extLst>
      <p:ext uri="{BB962C8B-B14F-4D97-AF65-F5344CB8AC3E}">
        <p14:creationId xmlns:p14="http://schemas.microsoft.com/office/powerpoint/2010/main" val="271540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96C80E-BE86-8A73-043E-30C4994E8A0B}"/>
              </a:ext>
            </a:extLst>
          </p:cNvPr>
          <p:cNvSpPr>
            <a:spLocks noGrp="1"/>
          </p:cNvSpPr>
          <p:nvPr>
            <p:ph type="body" sz="quarter" idx="13"/>
          </p:nvPr>
        </p:nvSpPr>
        <p:spPr>
          <a:xfrm>
            <a:off x="542964" y="430798"/>
            <a:ext cx="10496490" cy="844269"/>
          </a:xfrm>
        </p:spPr>
        <p:txBody>
          <a:bodyPr>
            <a:normAutofit fontScale="92500" lnSpcReduction="20000"/>
          </a:bodyPr>
          <a:lstStyle/>
          <a:p>
            <a:pPr algn="ctr"/>
            <a:r>
              <a:rPr lang="en-IE" dirty="0"/>
              <a:t>Mkb-bedrijven zijn de drijvende kracht achter </a:t>
            </a:r>
            <a:r>
              <a:rPr lang="en-IE" dirty="0" err="1"/>
              <a:t>duurzaam</a:t>
            </a:r>
            <a:r>
              <a:rPr lang="en-IE" dirty="0"/>
              <a:t> CSR in Europa </a:t>
            </a:r>
          </a:p>
        </p:txBody>
      </p:sp>
      <p:sp>
        <p:nvSpPr>
          <p:cNvPr id="4" name="Flowchart: Manual Operation 3">
            <a:extLst>
              <a:ext uri="{FF2B5EF4-FFF2-40B4-BE49-F238E27FC236}">
                <a16:creationId xmlns:a16="http://schemas.microsoft.com/office/drawing/2014/main" id="{213215BE-F731-4554-0640-480E4F9A2961}"/>
              </a:ext>
            </a:extLst>
          </p:cNvPr>
          <p:cNvSpPr/>
          <p:nvPr/>
        </p:nvSpPr>
        <p:spPr>
          <a:xfrm>
            <a:off x="280988" y="1295133"/>
            <a:ext cx="3124199" cy="2133867"/>
          </a:xfrm>
          <a:prstGeom prst="flowChartManualOperation">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25 miljoen </a:t>
            </a:r>
            <a:r>
              <a:rPr lang="en-IE" dirty="0"/>
              <a:t>mkb-bedrijven in Europa</a:t>
            </a:r>
          </a:p>
          <a:p>
            <a:pPr algn="ctr"/>
            <a:endParaRPr lang="en-IE" sz="1600" dirty="0"/>
          </a:p>
        </p:txBody>
      </p:sp>
      <p:sp>
        <p:nvSpPr>
          <p:cNvPr id="6" name="Flowchart: Manual Operation 5">
            <a:extLst>
              <a:ext uri="{FF2B5EF4-FFF2-40B4-BE49-F238E27FC236}">
                <a16:creationId xmlns:a16="http://schemas.microsoft.com/office/drawing/2014/main" id="{A8E11311-26D8-7ACF-5125-CAC208B775EE}"/>
              </a:ext>
            </a:extLst>
          </p:cNvPr>
          <p:cNvSpPr/>
          <p:nvPr/>
        </p:nvSpPr>
        <p:spPr>
          <a:xfrm rot="10800000">
            <a:off x="3028947" y="1295132"/>
            <a:ext cx="3124199" cy="2133868"/>
          </a:xfrm>
          <a:prstGeom prst="flowChartManualOperation">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i="1" dirty="0"/>
          </a:p>
        </p:txBody>
      </p:sp>
      <p:sp>
        <p:nvSpPr>
          <p:cNvPr id="7" name="TextBox 6">
            <a:extLst>
              <a:ext uri="{FF2B5EF4-FFF2-40B4-BE49-F238E27FC236}">
                <a16:creationId xmlns:a16="http://schemas.microsoft.com/office/drawing/2014/main" id="{40286AFE-E67C-FE27-827A-ED586840AB2E}"/>
              </a:ext>
            </a:extLst>
          </p:cNvPr>
          <p:cNvSpPr txBox="1"/>
          <p:nvPr/>
        </p:nvSpPr>
        <p:spPr>
          <a:xfrm>
            <a:off x="3657604" y="1669568"/>
            <a:ext cx="1809750" cy="1261884"/>
          </a:xfrm>
          <a:prstGeom prst="rect">
            <a:avLst/>
          </a:prstGeom>
          <a:noFill/>
        </p:spPr>
        <p:txBody>
          <a:bodyPr wrap="square" rtlCol="0">
            <a:spAutoFit/>
          </a:bodyPr>
          <a:lstStyle/>
          <a:p>
            <a:pPr algn="ctr"/>
            <a:r>
              <a:rPr lang="en-IE" sz="2800" b="1" dirty="0">
                <a:solidFill>
                  <a:schemeClr val="lt1"/>
                </a:solidFill>
              </a:rPr>
              <a:t>2 van de 3 banen </a:t>
            </a:r>
          </a:p>
          <a:p>
            <a:pPr algn="ctr"/>
            <a:r>
              <a:rPr lang="en-IE" dirty="0">
                <a:solidFill>
                  <a:schemeClr val="lt1"/>
                </a:solidFill>
              </a:rPr>
              <a:t>in het MKB</a:t>
            </a:r>
          </a:p>
        </p:txBody>
      </p:sp>
      <p:sp>
        <p:nvSpPr>
          <p:cNvPr id="8" name="TextBox 7">
            <a:extLst>
              <a:ext uri="{FF2B5EF4-FFF2-40B4-BE49-F238E27FC236}">
                <a16:creationId xmlns:a16="http://schemas.microsoft.com/office/drawing/2014/main" id="{B1AD7A8B-1F71-A394-D575-97E32BB8184C}"/>
              </a:ext>
            </a:extLst>
          </p:cNvPr>
          <p:cNvSpPr txBox="1"/>
          <p:nvPr/>
        </p:nvSpPr>
        <p:spPr>
          <a:xfrm>
            <a:off x="428625" y="6106537"/>
            <a:ext cx="2676524" cy="369332"/>
          </a:xfrm>
          <a:prstGeom prst="rect">
            <a:avLst/>
          </a:prstGeom>
          <a:noFill/>
        </p:spPr>
        <p:txBody>
          <a:bodyPr wrap="square" rtlCol="0">
            <a:spAutoFit/>
          </a:bodyPr>
          <a:lstStyle/>
          <a:p>
            <a:r>
              <a:rPr lang="en-IE" i="1" dirty="0">
                <a:hlinkClick r:id="rId2"/>
              </a:rPr>
              <a:t>Bron maart 2020</a:t>
            </a:r>
            <a:endParaRPr lang="en-IE" i="1" dirty="0"/>
          </a:p>
        </p:txBody>
      </p:sp>
      <p:sp>
        <p:nvSpPr>
          <p:cNvPr id="9" name="Flowchart: Manual Operation 8">
            <a:extLst>
              <a:ext uri="{FF2B5EF4-FFF2-40B4-BE49-F238E27FC236}">
                <a16:creationId xmlns:a16="http://schemas.microsoft.com/office/drawing/2014/main" id="{99B78BAC-B862-7CCC-CC53-49D1761731F6}"/>
              </a:ext>
            </a:extLst>
          </p:cNvPr>
          <p:cNvSpPr/>
          <p:nvPr/>
        </p:nvSpPr>
        <p:spPr>
          <a:xfrm>
            <a:off x="5791209" y="1295135"/>
            <a:ext cx="3124199" cy="2133866"/>
          </a:xfrm>
          <a:prstGeom prst="flowChartManualOperation">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50% </a:t>
            </a:r>
          </a:p>
          <a:p>
            <a:pPr algn="ctr"/>
            <a:r>
              <a:rPr lang="en-IE" dirty="0"/>
              <a:t>Van het BBP van Europa</a:t>
            </a:r>
          </a:p>
          <a:p>
            <a:pPr algn="ctr"/>
            <a:endParaRPr lang="en-IE" sz="1600" dirty="0"/>
          </a:p>
        </p:txBody>
      </p:sp>
      <p:sp>
        <p:nvSpPr>
          <p:cNvPr id="10" name="Flowchart: Manual Operation 9">
            <a:extLst>
              <a:ext uri="{FF2B5EF4-FFF2-40B4-BE49-F238E27FC236}">
                <a16:creationId xmlns:a16="http://schemas.microsoft.com/office/drawing/2014/main" id="{CF3098C9-1BFA-2ECB-C36A-1537281EC439}"/>
              </a:ext>
            </a:extLst>
          </p:cNvPr>
          <p:cNvSpPr/>
          <p:nvPr/>
        </p:nvSpPr>
        <p:spPr>
          <a:xfrm rot="10800000">
            <a:off x="8610606" y="1295131"/>
            <a:ext cx="3124199" cy="2133869"/>
          </a:xfrm>
          <a:prstGeom prst="flowChartManualOperation">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i="1" dirty="0"/>
          </a:p>
        </p:txBody>
      </p:sp>
      <p:sp>
        <p:nvSpPr>
          <p:cNvPr id="11" name="TextBox 10">
            <a:extLst>
              <a:ext uri="{FF2B5EF4-FFF2-40B4-BE49-F238E27FC236}">
                <a16:creationId xmlns:a16="http://schemas.microsoft.com/office/drawing/2014/main" id="{1EAF2B23-CCAC-E1B2-8381-88223175CEF8}"/>
              </a:ext>
            </a:extLst>
          </p:cNvPr>
          <p:cNvSpPr txBox="1"/>
          <p:nvPr/>
        </p:nvSpPr>
        <p:spPr>
          <a:xfrm>
            <a:off x="9277293" y="1321357"/>
            <a:ext cx="1809750" cy="2369880"/>
          </a:xfrm>
          <a:prstGeom prst="rect">
            <a:avLst/>
          </a:prstGeom>
          <a:noFill/>
        </p:spPr>
        <p:txBody>
          <a:bodyPr wrap="square" rtlCol="0">
            <a:spAutoFit/>
          </a:bodyPr>
          <a:lstStyle/>
          <a:p>
            <a:pPr algn="ctr"/>
            <a:r>
              <a:rPr lang="en-IE" sz="4000" b="1" dirty="0">
                <a:solidFill>
                  <a:schemeClr val="bg1"/>
                </a:solidFill>
              </a:rPr>
              <a:t>50% </a:t>
            </a:r>
          </a:p>
          <a:p>
            <a:pPr algn="ctr"/>
            <a:r>
              <a:rPr lang="en-IE" dirty="0">
                <a:solidFill>
                  <a:schemeClr val="lt1"/>
                </a:solidFill>
              </a:rPr>
              <a:t>Van alle MKB-bedrijven onderneemt innovatieactiviteiten</a:t>
            </a:r>
          </a:p>
          <a:p>
            <a:pPr algn="ctr"/>
            <a:endParaRPr lang="en-IE" dirty="0">
              <a:solidFill>
                <a:schemeClr val="lt1"/>
              </a:solidFill>
            </a:endParaRPr>
          </a:p>
        </p:txBody>
      </p:sp>
      <p:sp>
        <p:nvSpPr>
          <p:cNvPr id="14" name="Flowchart: Connector 13">
            <a:extLst>
              <a:ext uri="{FF2B5EF4-FFF2-40B4-BE49-F238E27FC236}">
                <a16:creationId xmlns:a16="http://schemas.microsoft.com/office/drawing/2014/main" id="{836A4101-0AAC-095E-472A-5F58959E7EF8}"/>
              </a:ext>
            </a:extLst>
          </p:cNvPr>
          <p:cNvSpPr/>
          <p:nvPr/>
        </p:nvSpPr>
        <p:spPr>
          <a:xfrm>
            <a:off x="2781305" y="3647809"/>
            <a:ext cx="2867020" cy="2552966"/>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a:t>25%</a:t>
            </a:r>
          </a:p>
          <a:p>
            <a:pPr algn="ctr"/>
            <a:r>
              <a:rPr lang="en-IE" dirty="0"/>
              <a:t>van de mkb-bedrijven in de EU werkt al aan groene producten en diensten</a:t>
            </a:r>
            <a:endParaRPr lang="en-IE" sz="3200" b="1" dirty="0"/>
          </a:p>
        </p:txBody>
      </p:sp>
      <p:sp>
        <p:nvSpPr>
          <p:cNvPr id="15" name="Flowchart: Connector 14">
            <a:extLst>
              <a:ext uri="{FF2B5EF4-FFF2-40B4-BE49-F238E27FC236}">
                <a16:creationId xmlns:a16="http://schemas.microsoft.com/office/drawing/2014/main" id="{881780A3-8DAD-5980-C21A-C301BAFB2897}"/>
              </a:ext>
            </a:extLst>
          </p:cNvPr>
          <p:cNvSpPr/>
          <p:nvPr/>
        </p:nvSpPr>
        <p:spPr>
          <a:xfrm>
            <a:off x="6229296" y="3549052"/>
            <a:ext cx="3214667" cy="2926817"/>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a:t>17%</a:t>
            </a:r>
          </a:p>
          <a:p>
            <a:pPr algn="ctr"/>
            <a:r>
              <a:rPr lang="en-IE" dirty="0"/>
              <a:t>van de MKB-bedrijven in de EU heeft met succes digitale technologieën geïntegreerd, vergeleken met 54% van de grotere bedrijven</a:t>
            </a:r>
            <a:endParaRPr lang="en-IE" sz="3200" b="1" dirty="0"/>
          </a:p>
        </p:txBody>
      </p:sp>
    </p:spTree>
    <p:extLst>
      <p:ext uri="{BB962C8B-B14F-4D97-AF65-F5344CB8AC3E}">
        <p14:creationId xmlns:p14="http://schemas.microsoft.com/office/powerpoint/2010/main" val="99637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524679" y="546942"/>
            <a:ext cx="10496490" cy="844269"/>
          </a:xfrm>
        </p:spPr>
        <p:txBody>
          <a:bodyPr/>
          <a:lstStyle/>
          <a:p>
            <a:r>
              <a:rPr lang="en-IE" dirty="0"/>
              <a:t>CSR is belangrijk in heel Europa</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483521" y="3134557"/>
            <a:ext cx="2884760" cy="3342443"/>
          </a:xfrm>
        </p:spPr>
        <p:txBody>
          <a:bodyPr/>
          <a:lstStyle/>
          <a:p>
            <a:pPr algn="ctr"/>
            <a:r>
              <a:rPr lang="en-GB" b="1" dirty="0">
                <a:solidFill>
                  <a:srgbClr val="027354"/>
                </a:solidFill>
                <a:effectLst/>
              </a:rPr>
              <a:t>Voor de economie en het milieu in de EU </a:t>
            </a:r>
          </a:p>
          <a:p>
            <a:pPr algn="ctr"/>
            <a:r>
              <a:rPr lang="en-GB" sz="2200" dirty="0">
                <a:solidFill>
                  <a:srgbClr val="404040"/>
                </a:solidFill>
              </a:rPr>
              <a:t>KMO's maken 99% van de economie van de EU uit. CSR maakt bedrijven duurzamer en innovatiever, wat bijdraagt aan een duurzamere economie.</a:t>
            </a:r>
          </a:p>
          <a:p>
            <a:pPr algn="ctr"/>
            <a:endParaRPr lang="en-IE" dirty="0"/>
          </a:p>
        </p:txBody>
      </p:sp>
      <p:pic>
        <p:nvPicPr>
          <p:cNvPr id="5" name="Graphic 4" descr="Warehouse with solid fill">
            <a:extLst>
              <a:ext uri="{FF2B5EF4-FFF2-40B4-BE49-F238E27FC236}">
                <a16:creationId xmlns:a16="http://schemas.microsoft.com/office/drawing/2014/main" id="{76416FE4-A10D-30D2-583F-31261A40F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3252" y="1483068"/>
            <a:ext cx="1562100" cy="1562100"/>
          </a:xfrm>
          <a:prstGeom prst="rect">
            <a:avLst/>
          </a:prstGeom>
        </p:spPr>
      </p:pic>
      <p:pic>
        <p:nvPicPr>
          <p:cNvPr id="7" name="Graphic 6" descr="Circular flowchart with solid fill">
            <a:extLst>
              <a:ext uri="{FF2B5EF4-FFF2-40B4-BE49-F238E27FC236}">
                <a16:creationId xmlns:a16="http://schemas.microsoft.com/office/drawing/2014/main" id="{B638A43D-59D1-F159-150F-F36697420E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1696" y="1572458"/>
            <a:ext cx="1562099" cy="1562099"/>
          </a:xfrm>
          <a:prstGeom prst="rect">
            <a:avLst/>
          </a:prstGeom>
        </p:spPr>
      </p:pic>
      <p:pic>
        <p:nvPicPr>
          <p:cNvPr id="9" name="Graphic 8" descr="Group of people with solid fill">
            <a:extLst>
              <a:ext uri="{FF2B5EF4-FFF2-40B4-BE49-F238E27FC236}">
                <a16:creationId xmlns:a16="http://schemas.microsoft.com/office/drawing/2014/main" id="{12D3147A-C23B-ED50-B2E6-F7C1AAFBB5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20140" y="1388746"/>
            <a:ext cx="1562098" cy="1562098"/>
          </a:xfrm>
          <a:prstGeom prst="rect">
            <a:avLst/>
          </a:prstGeom>
        </p:spPr>
      </p:pic>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410134" y="3120209"/>
            <a:ext cx="3788337" cy="32424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b="1" dirty="0">
                <a:solidFill>
                  <a:srgbClr val="E7850F"/>
                </a:solidFill>
              </a:rPr>
              <a:t>Voor ondernemingen</a:t>
            </a:r>
          </a:p>
          <a:p>
            <a:pPr algn="ctr"/>
            <a:r>
              <a:rPr lang="en-GB" sz="2200" dirty="0">
                <a:solidFill>
                  <a:srgbClr val="404040"/>
                </a:solidFill>
              </a:rPr>
              <a:t>CSR biedt belangrijke voordelen op het gebied van risicobeheer, kostenbesparingen, toegang tot kapitaal, klantrelaties, HR-management, duurzaamheid van activiteiten, het vermogen om te innoveren en uiteindelijk winst.</a:t>
            </a:r>
            <a:endParaRPr lang="en-IE" sz="2200" dirty="0"/>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7915277" y="3134557"/>
            <a:ext cx="3171825" cy="32281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b="1" dirty="0">
                <a:solidFill>
                  <a:srgbClr val="D98F89"/>
                </a:solidFill>
              </a:rPr>
              <a:t>Voor de samenleving</a:t>
            </a:r>
          </a:p>
          <a:p>
            <a:pPr algn="ctr"/>
            <a:r>
              <a:rPr lang="en-GB" sz="2200" dirty="0">
                <a:solidFill>
                  <a:srgbClr val="404040"/>
                </a:solidFill>
              </a:rPr>
              <a:t>CSR biedt een reeks waarden waarop we een meer samenhangende samenleving kunnen bouwen en waarop we de overgang naar een duurzaam economisch, ecologisch en sociaal systeem kunnen baseren.</a:t>
            </a:r>
          </a:p>
          <a:p>
            <a:endParaRPr lang="en-IE" dirty="0"/>
          </a:p>
        </p:txBody>
      </p:sp>
    </p:spTree>
    <p:extLst>
      <p:ext uri="{BB962C8B-B14F-4D97-AF65-F5344CB8AC3E}">
        <p14:creationId xmlns:p14="http://schemas.microsoft.com/office/powerpoint/2010/main" val="457857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B8F651B-DFEA-68A1-7D4F-82CFBABB39DF}"/>
              </a:ext>
            </a:extLst>
          </p:cNvPr>
          <p:cNvSpPr>
            <a:spLocks noGrp="1"/>
          </p:cNvSpPr>
          <p:nvPr>
            <p:ph type="body" sz="quarter" idx="14"/>
          </p:nvPr>
        </p:nvSpPr>
        <p:spPr>
          <a:xfrm>
            <a:off x="5310672" y="3427818"/>
            <a:ext cx="785328" cy="1056986"/>
          </a:xfrm>
        </p:spPr>
        <p:txBody>
          <a:bodyPr>
            <a:normAutofit fontScale="85000" lnSpcReduction="20000"/>
          </a:bodyPr>
          <a:lstStyle/>
          <a:p>
            <a:endParaRPr lang="en-IE" dirty="0"/>
          </a:p>
        </p:txBody>
      </p:sp>
      <p:sp>
        <p:nvSpPr>
          <p:cNvPr id="6" name="Text Placeholder 5">
            <a:extLst>
              <a:ext uri="{FF2B5EF4-FFF2-40B4-BE49-F238E27FC236}">
                <a16:creationId xmlns:a16="http://schemas.microsoft.com/office/drawing/2014/main" id="{912229F3-4E3E-6381-0E1A-7727065AF323}"/>
              </a:ext>
            </a:extLst>
          </p:cNvPr>
          <p:cNvSpPr>
            <a:spLocks noGrp="1"/>
          </p:cNvSpPr>
          <p:nvPr>
            <p:ph type="body" sz="quarter" idx="13"/>
          </p:nvPr>
        </p:nvSpPr>
        <p:spPr>
          <a:xfrm>
            <a:off x="544367" y="148856"/>
            <a:ext cx="7522776" cy="4070719"/>
          </a:xfrm>
        </p:spPr>
        <p:txBody>
          <a:bodyPr>
            <a:normAutofit/>
          </a:bodyPr>
          <a:lstStyle/>
          <a:p>
            <a:r>
              <a:rPr lang="en-GB" sz="2600" b="1" i="0" u="none" strike="noStrike" dirty="0">
                <a:solidFill>
                  <a:srgbClr val="027354"/>
                </a:solidFill>
                <a:effectLst/>
                <a:hlinkClick r:id="rId2">
                  <a:extLst>
                    <a:ext uri="{A12FA001-AC4F-418D-AE19-62706E023703}">
                      <ahyp:hlinkClr xmlns:ahyp="http://schemas.microsoft.com/office/drawing/2018/hyperlinkcolor" val="tx"/>
                    </a:ext>
                  </a:extLst>
                </a:hlinkClick>
              </a:rPr>
              <a:t>76% van de millennials </a:t>
            </a:r>
            <a:r>
              <a:rPr lang="en-GB" sz="2600" b="1" i="0" dirty="0">
                <a:solidFill>
                  <a:srgbClr val="027354"/>
                </a:solidFill>
                <a:effectLst/>
              </a:rPr>
              <a:t>onderzoekt of een bedrijf authentiek is over hun standpunt over sociale of milieukwesties. Dit heeft veel kleine bedrijven en ondernemingen in een stroomversnelling gebracht. Een millennial heeft immers een enorme macht. Niet alleen als consument, maar ook als iemand die op zoek is naar een baan bij een bedrijf met bewezen sociale verantwoordelijkheid.</a:t>
            </a:r>
            <a:endParaRPr lang="en-IE" sz="2600" b="1" dirty="0">
              <a:solidFill>
                <a:srgbClr val="027354"/>
              </a:solidFill>
            </a:endParaRPr>
          </a:p>
        </p:txBody>
      </p:sp>
      <p:sp>
        <p:nvSpPr>
          <p:cNvPr id="8" name="Text Placeholder 7">
            <a:extLst>
              <a:ext uri="{FF2B5EF4-FFF2-40B4-BE49-F238E27FC236}">
                <a16:creationId xmlns:a16="http://schemas.microsoft.com/office/drawing/2014/main" id="{6FEE9F02-D8D5-3FC6-B574-DDF6638B31C6}"/>
              </a:ext>
            </a:extLst>
          </p:cNvPr>
          <p:cNvSpPr>
            <a:spLocks noGrp="1"/>
          </p:cNvSpPr>
          <p:nvPr>
            <p:ph type="body" sz="quarter" idx="15"/>
          </p:nvPr>
        </p:nvSpPr>
        <p:spPr>
          <a:xfrm>
            <a:off x="109286" y="399760"/>
            <a:ext cx="2613204" cy="1221666"/>
          </a:xfrm>
        </p:spPr>
        <p:txBody>
          <a:bodyPr>
            <a:normAutofit fontScale="92500" lnSpcReduction="10000"/>
          </a:bodyPr>
          <a:lstStyle/>
          <a:p>
            <a:endParaRPr lang="en-IE" dirty="0"/>
          </a:p>
        </p:txBody>
      </p:sp>
      <p:grpSp>
        <p:nvGrpSpPr>
          <p:cNvPr id="5" name="Graphic 3">
            <a:extLst>
              <a:ext uri="{FF2B5EF4-FFF2-40B4-BE49-F238E27FC236}">
                <a16:creationId xmlns:a16="http://schemas.microsoft.com/office/drawing/2014/main" id="{3F6AACCC-59E2-E60F-3A38-5859CAA3175C}"/>
              </a:ext>
            </a:extLst>
          </p:cNvPr>
          <p:cNvGrpSpPr/>
          <p:nvPr/>
        </p:nvGrpSpPr>
        <p:grpSpPr>
          <a:xfrm>
            <a:off x="8067143" y="3288358"/>
            <a:ext cx="2885779" cy="2754633"/>
            <a:chOff x="781761" y="3715924"/>
            <a:chExt cx="914639" cy="888654"/>
          </a:xfrm>
        </p:grpSpPr>
        <p:sp>
          <p:nvSpPr>
            <p:cNvPr id="9" name="Freeform 1176">
              <a:extLst>
                <a:ext uri="{FF2B5EF4-FFF2-40B4-BE49-F238E27FC236}">
                  <a16:creationId xmlns:a16="http://schemas.microsoft.com/office/drawing/2014/main" id="{2BBE5C4E-4465-3C3C-3204-907144AD6851}"/>
                </a:ext>
              </a:extLst>
            </p:cNvPr>
            <p:cNvSpPr/>
            <p:nvPr/>
          </p:nvSpPr>
          <p:spPr>
            <a:xfrm>
              <a:off x="957069" y="3882683"/>
              <a:ext cx="548180" cy="617670"/>
            </a:xfrm>
            <a:custGeom>
              <a:avLst/>
              <a:gdLst>
                <a:gd name="connsiteX0" fmla="*/ 395188 w 548180"/>
                <a:gd name="connsiteY0" fmla="*/ 538131 h 617670"/>
                <a:gd name="connsiteX1" fmla="*/ 395188 w 548180"/>
                <a:gd name="connsiteY1" fmla="*/ 475047 h 617670"/>
                <a:gd name="connsiteX2" fmla="*/ 354046 w 548180"/>
                <a:gd name="connsiteY2" fmla="*/ 433906 h 617670"/>
                <a:gd name="connsiteX3" fmla="*/ 312905 w 548180"/>
                <a:gd name="connsiteY3" fmla="*/ 475047 h 617670"/>
                <a:gd name="connsiteX4" fmla="*/ 312905 w 548180"/>
                <a:gd name="connsiteY4" fmla="*/ 507960 h 617670"/>
                <a:gd name="connsiteX5" fmla="*/ 299191 w 548180"/>
                <a:gd name="connsiteY5" fmla="*/ 521674 h 617670"/>
                <a:gd name="connsiteX6" fmla="*/ 285477 w 548180"/>
                <a:gd name="connsiteY6" fmla="*/ 507960 h 617670"/>
                <a:gd name="connsiteX7" fmla="*/ 285477 w 548180"/>
                <a:gd name="connsiteY7" fmla="*/ 491504 h 617670"/>
                <a:gd name="connsiteX8" fmla="*/ 266277 w 548180"/>
                <a:gd name="connsiteY8" fmla="*/ 455848 h 617670"/>
                <a:gd name="connsiteX9" fmla="*/ 173024 w 548180"/>
                <a:gd name="connsiteY9" fmla="*/ 395507 h 617670"/>
                <a:gd name="connsiteX10" fmla="*/ 57828 w 548180"/>
                <a:gd name="connsiteY10" fmla="*/ 294025 h 617670"/>
                <a:gd name="connsiteX11" fmla="*/ 230 w 548180"/>
                <a:gd name="connsiteY11" fmla="*/ 137687 h 617670"/>
                <a:gd name="connsiteX12" fmla="*/ 142853 w 548180"/>
                <a:gd name="connsiteY12" fmla="*/ 549 h 617670"/>
                <a:gd name="connsiteX13" fmla="*/ 258049 w 548180"/>
                <a:gd name="connsiteY13" fmla="*/ 74604 h 617670"/>
                <a:gd name="connsiteX14" fmla="*/ 260793 w 548180"/>
                <a:gd name="connsiteY14" fmla="*/ 80090 h 617670"/>
                <a:gd name="connsiteX15" fmla="*/ 274507 w 548180"/>
                <a:gd name="connsiteY15" fmla="*/ 91060 h 617670"/>
                <a:gd name="connsiteX16" fmla="*/ 288221 w 548180"/>
                <a:gd name="connsiteY16" fmla="*/ 80090 h 617670"/>
                <a:gd name="connsiteX17" fmla="*/ 340332 w 548180"/>
                <a:gd name="connsiteY17" fmla="*/ 19749 h 617670"/>
                <a:gd name="connsiteX18" fmla="*/ 546040 w 548180"/>
                <a:gd name="connsiteY18" fmla="*/ 115746 h 617670"/>
                <a:gd name="connsiteX19" fmla="*/ 513126 w 548180"/>
                <a:gd name="connsiteY19" fmla="*/ 255626 h 617670"/>
                <a:gd name="connsiteX20" fmla="*/ 444557 w 548180"/>
                <a:gd name="connsiteY20" fmla="*/ 337909 h 617670"/>
                <a:gd name="connsiteX21" fmla="*/ 425359 w 548180"/>
                <a:gd name="connsiteY21" fmla="*/ 381793 h 617670"/>
                <a:gd name="connsiteX22" fmla="*/ 425359 w 548180"/>
                <a:gd name="connsiteY22" fmla="*/ 595729 h 617670"/>
                <a:gd name="connsiteX23" fmla="*/ 425359 w 548180"/>
                <a:gd name="connsiteY23" fmla="*/ 603957 h 617670"/>
                <a:gd name="connsiteX24" fmla="*/ 411645 w 548180"/>
                <a:gd name="connsiteY24" fmla="*/ 617671 h 617670"/>
                <a:gd name="connsiteX25" fmla="*/ 397931 w 548180"/>
                <a:gd name="connsiteY25" fmla="*/ 603957 h 617670"/>
                <a:gd name="connsiteX26" fmla="*/ 397931 w 548180"/>
                <a:gd name="connsiteY26" fmla="*/ 557330 h 617670"/>
                <a:gd name="connsiteX27" fmla="*/ 395188 w 548180"/>
                <a:gd name="connsiteY27" fmla="*/ 538131 h 61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8180" h="617670">
                  <a:moveTo>
                    <a:pt x="395188" y="538131"/>
                  </a:moveTo>
                  <a:cubicBezTo>
                    <a:pt x="395188" y="516189"/>
                    <a:pt x="395188" y="496989"/>
                    <a:pt x="395188" y="475047"/>
                  </a:cubicBezTo>
                  <a:cubicBezTo>
                    <a:pt x="395188" y="450362"/>
                    <a:pt x="378732" y="433906"/>
                    <a:pt x="354046" y="433906"/>
                  </a:cubicBezTo>
                  <a:cubicBezTo>
                    <a:pt x="329362" y="433906"/>
                    <a:pt x="312905" y="450362"/>
                    <a:pt x="312905" y="475047"/>
                  </a:cubicBezTo>
                  <a:cubicBezTo>
                    <a:pt x="312905" y="486018"/>
                    <a:pt x="312905" y="496989"/>
                    <a:pt x="312905" y="507960"/>
                  </a:cubicBezTo>
                  <a:cubicBezTo>
                    <a:pt x="312905" y="516189"/>
                    <a:pt x="307419" y="521674"/>
                    <a:pt x="299191" y="521674"/>
                  </a:cubicBezTo>
                  <a:cubicBezTo>
                    <a:pt x="290963" y="521674"/>
                    <a:pt x="285477" y="516189"/>
                    <a:pt x="285477" y="507960"/>
                  </a:cubicBezTo>
                  <a:cubicBezTo>
                    <a:pt x="285477" y="502475"/>
                    <a:pt x="285477" y="496989"/>
                    <a:pt x="285477" y="491504"/>
                  </a:cubicBezTo>
                  <a:cubicBezTo>
                    <a:pt x="285477" y="475047"/>
                    <a:pt x="277249" y="464076"/>
                    <a:pt x="266277" y="455848"/>
                  </a:cubicBezTo>
                  <a:cubicBezTo>
                    <a:pt x="236107" y="436649"/>
                    <a:pt x="203194" y="417449"/>
                    <a:pt x="173024" y="395507"/>
                  </a:cubicBezTo>
                  <a:cubicBezTo>
                    <a:pt x="131883" y="368080"/>
                    <a:pt x="90741" y="335167"/>
                    <a:pt x="57828" y="294025"/>
                  </a:cubicBezTo>
                  <a:cubicBezTo>
                    <a:pt x="19428" y="247398"/>
                    <a:pt x="-2514" y="195286"/>
                    <a:pt x="230" y="137687"/>
                  </a:cubicBezTo>
                  <a:cubicBezTo>
                    <a:pt x="230" y="60890"/>
                    <a:pt x="66056" y="-2193"/>
                    <a:pt x="142853" y="549"/>
                  </a:cubicBezTo>
                  <a:cubicBezTo>
                    <a:pt x="194966" y="3292"/>
                    <a:pt x="233365" y="27977"/>
                    <a:pt x="258049" y="74604"/>
                  </a:cubicBezTo>
                  <a:cubicBezTo>
                    <a:pt x="258049" y="77347"/>
                    <a:pt x="260793" y="77347"/>
                    <a:pt x="260793" y="80090"/>
                  </a:cubicBezTo>
                  <a:cubicBezTo>
                    <a:pt x="263535" y="85575"/>
                    <a:pt x="266277" y="91060"/>
                    <a:pt x="274507" y="91060"/>
                  </a:cubicBezTo>
                  <a:cubicBezTo>
                    <a:pt x="282735" y="91060"/>
                    <a:pt x="285477" y="85575"/>
                    <a:pt x="288221" y="80090"/>
                  </a:cubicBezTo>
                  <a:cubicBezTo>
                    <a:pt x="299191" y="55404"/>
                    <a:pt x="318391" y="33463"/>
                    <a:pt x="340332" y="19749"/>
                  </a:cubicBezTo>
                  <a:cubicBezTo>
                    <a:pt x="430843" y="-32364"/>
                    <a:pt x="532326" y="25234"/>
                    <a:pt x="546040" y="115746"/>
                  </a:cubicBezTo>
                  <a:cubicBezTo>
                    <a:pt x="554268" y="165115"/>
                    <a:pt x="537812" y="211742"/>
                    <a:pt x="513126" y="255626"/>
                  </a:cubicBezTo>
                  <a:cubicBezTo>
                    <a:pt x="493928" y="288539"/>
                    <a:pt x="471985" y="315967"/>
                    <a:pt x="444557" y="337909"/>
                  </a:cubicBezTo>
                  <a:cubicBezTo>
                    <a:pt x="430843" y="348880"/>
                    <a:pt x="425359" y="365337"/>
                    <a:pt x="425359" y="381793"/>
                  </a:cubicBezTo>
                  <a:cubicBezTo>
                    <a:pt x="425359" y="453105"/>
                    <a:pt x="425359" y="524417"/>
                    <a:pt x="425359" y="595729"/>
                  </a:cubicBezTo>
                  <a:cubicBezTo>
                    <a:pt x="425359" y="598472"/>
                    <a:pt x="425359" y="601214"/>
                    <a:pt x="425359" y="603957"/>
                  </a:cubicBezTo>
                  <a:cubicBezTo>
                    <a:pt x="425359" y="612185"/>
                    <a:pt x="419873" y="617671"/>
                    <a:pt x="411645" y="617671"/>
                  </a:cubicBezTo>
                  <a:cubicBezTo>
                    <a:pt x="403416" y="617671"/>
                    <a:pt x="397931" y="612185"/>
                    <a:pt x="397931" y="603957"/>
                  </a:cubicBezTo>
                  <a:cubicBezTo>
                    <a:pt x="397931" y="587501"/>
                    <a:pt x="397931" y="573787"/>
                    <a:pt x="397931" y="557330"/>
                  </a:cubicBezTo>
                  <a:cubicBezTo>
                    <a:pt x="395188" y="551845"/>
                    <a:pt x="395188" y="543616"/>
                    <a:pt x="395188" y="538131"/>
                  </a:cubicBezTo>
                  <a:close/>
                </a:path>
              </a:pathLst>
            </a:custGeom>
            <a:solidFill>
              <a:srgbClr val="027354"/>
            </a:solidFill>
            <a:ln w="27426" cap="flat">
              <a:noFill/>
              <a:prstDash val="solid"/>
              <a:miter/>
            </a:ln>
          </p:spPr>
          <p:txBody>
            <a:bodyPr rtlCol="0" anchor="ctr"/>
            <a:lstStyle/>
            <a:p>
              <a:endParaRPr lang="en-US" dirty="0"/>
            </a:p>
          </p:txBody>
        </p:sp>
        <p:sp>
          <p:nvSpPr>
            <p:cNvPr id="10" name="Freeform 1177">
              <a:extLst>
                <a:ext uri="{FF2B5EF4-FFF2-40B4-BE49-F238E27FC236}">
                  <a16:creationId xmlns:a16="http://schemas.microsoft.com/office/drawing/2014/main" id="{5B433740-25AF-4653-6716-51E71D1B9064}"/>
                </a:ext>
              </a:extLst>
            </p:cNvPr>
            <p:cNvSpPr/>
            <p:nvPr/>
          </p:nvSpPr>
          <p:spPr>
            <a:xfrm>
              <a:off x="781761" y="3715924"/>
              <a:ext cx="914639" cy="888654"/>
            </a:xfrm>
            <a:custGeom>
              <a:avLst/>
              <a:gdLst>
                <a:gd name="connsiteX0" fmla="*/ 910599 w 914639"/>
                <a:gd name="connsiteY0" fmla="*/ 888655 h 888654"/>
                <a:gd name="connsiteX1" fmla="*/ 8228 w 914639"/>
                <a:gd name="connsiteY1" fmla="*/ 888655 h 888654"/>
                <a:gd name="connsiteX2" fmla="*/ 8228 w 914639"/>
                <a:gd name="connsiteY2" fmla="*/ 872198 h 888654"/>
                <a:gd name="connsiteX3" fmla="*/ 27428 w 914639"/>
                <a:gd name="connsiteY3" fmla="*/ 863970 h 888654"/>
                <a:gd name="connsiteX4" fmla="*/ 145366 w 914639"/>
                <a:gd name="connsiteY4" fmla="*/ 863970 h 888654"/>
                <a:gd name="connsiteX5" fmla="*/ 153594 w 914639"/>
                <a:gd name="connsiteY5" fmla="*/ 863970 h 888654"/>
                <a:gd name="connsiteX6" fmla="*/ 153594 w 914639"/>
                <a:gd name="connsiteY6" fmla="*/ 765231 h 888654"/>
                <a:gd name="connsiteX7" fmla="*/ 142624 w 914639"/>
                <a:gd name="connsiteY7" fmla="*/ 765231 h 888654"/>
                <a:gd name="connsiteX8" fmla="*/ 24686 w 914639"/>
                <a:gd name="connsiteY8" fmla="*/ 765231 h 888654"/>
                <a:gd name="connsiteX9" fmla="*/ 5486 w 914639"/>
                <a:gd name="connsiteY9" fmla="*/ 757002 h 888654"/>
                <a:gd name="connsiteX10" fmla="*/ 5486 w 914639"/>
                <a:gd name="connsiteY10" fmla="*/ 748774 h 888654"/>
                <a:gd name="connsiteX11" fmla="*/ 24686 w 914639"/>
                <a:gd name="connsiteY11" fmla="*/ 740546 h 888654"/>
                <a:gd name="connsiteX12" fmla="*/ 290733 w 914639"/>
                <a:gd name="connsiteY12" fmla="*/ 740546 h 888654"/>
                <a:gd name="connsiteX13" fmla="*/ 301704 w 914639"/>
                <a:gd name="connsiteY13" fmla="*/ 740546 h 888654"/>
                <a:gd name="connsiteX14" fmla="*/ 301704 w 914639"/>
                <a:gd name="connsiteY14" fmla="*/ 641806 h 888654"/>
                <a:gd name="connsiteX15" fmla="*/ 290733 w 914639"/>
                <a:gd name="connsiteY15" fmla="*/ 641806 h 888654"/>
                <a:gd name="connsiteX16" fmla="*/ 27428 w 914639"/>
                <a:gd name="connsiteY16" fmla="*/ 641806 h 888654"/>
                <a:gd name="connsiteX17" fmla="*/ 8228 w 914639"/>
                <a:gd name="connsiteY17" fmla="*/ 633578 h 888654"/>
                <a:gd name="connsiteX18" fmla="*/ 8228 w 914639"/>
                <a:gd name="connsiteY18" fmla="*/ 625350 h 888654"/>
                <a:gd name="connsiteX19" fmla="*/ 27428 w 914639"/>
                <a:gd name="connsiteY19" fmla="*/ 617122 h 888654"/>
                <a:gd name="connsiteX20" fmla="*/ 145366 w 914639"/>
                <a:gd name="connsiteY20" fmla="*/ 617122 h 888654"/>
                <a:gd name="connsiteX21" fmla="*/ 153594 w 914639"/>
                <a:gd name="connsiteY21" fmla="*/ 617122 h 888654"/>
                <a:gd name="connsiteX22" fmla="*/ 153594 w 914639"/>
                <a:gd name="connsiteY22" fmla="*/ 518382 h 888654"/>
                <a:gd name="connsiteX23" fmla="*/ 142624 w 914639"/>
                <a:gd name="connsiteY23" fmla="*/ 518382 h 888654"/>
                <a:gd name="connsiteX24" fmla="*/ 24686 w 914639"/>
                <a:gd name="connsiteY24" fmla="*/ 518382 h 888654"/>
                <a:gd name="connsiteX25" fmla="*/ 5486 w 914639"/>
                <a:gd name="connsiteY25" fmla="*/ 510154 h 888654"/>
                <a:gd name="connsiteX26" fmla="*/ 5486 w 914639"/>
                <a:gd name="connsiteY26" fmla="*/ 501926 h 888654"/>
                <a:gd name="connsiteX27" fmla="*/ 24686 w 914639"/>
                <a:gd name="connsiteY27" fmla="*/ 493697 h 888654"/>
                <a:gd name="connsiteX28" fmla="*/ 208450 w 914639"/>
                <a:gd name="connsiteY28" fmla="*/ 493697 h 888654"/>
                <a:gd name="connsiteX29" fmla="*/ 219421 w 914639"/>
                <a:gd name="connsiteY29" fmla="*/ 493697 h 888654"/>
                <a:gd name="connsiteX30" fmla="*/ 167308 w 914639"/>
                <a:gd name="connsiteY30" fmla="*/ 394958 h 888654"/>
                <a:gd name="connsiteX31" fmla="*/ 156338 w 914639"/>
                <a:gd name="connsiteY31" fmla="*/ 394958 h 888654"/>
                <a:gd name="connsiteX32" fmla="*/ 21942 w 914639"/>
                <a:gd name="connsiteY32" fmla="*/ 394958 h 888654"/>
                <a:gd name="connsiteX33" fmla="*/ 2742 w 914639"/>
                <a:gd name="connsiteY33" fmla="*/ 386729 h 888654"/>
                <a:gd name="connsiteX34" fmla="*/ 2742 w 914639"/>
                <a:gd name="connsiteY34" fmla="*/ 378501 h 888654"/>
                <a:gd name="connsiteX35" fmla="*/ 21942 w 914639"/>
                <a:gd name="connsiteY35" fmla="*/ 370273 h 888654"/>
                <a:gd name="connsiteX36" fmla="*/ 150852 w 914639"/>
                <a:gd name="connsiteY36" fmla="*/ 370273 h 888654"/>
                <a:gd name="connsiteX37" fmla="*/ 161824 w 914639"/>
                <a:gd name="connsiteY37" fmla="*/ 370273 h 888654"/>
                <a:gd name="connsiteX38" fmla="*/ 170052 w 914639"/>
                <a:gd name="connsiteY38" fmla="*/ 271533 h 888654"/>
                <a:gd name="connsiteX39" fmla="*/ 159080 w 914639"/>
                <a:gd name="connsiteY39" fmla="*/ 271533 h 888654"/>
                <a:gd name="connsiteX40" fmla="*/ 21942 w 914639"/>
                <a:gd name="connsiteY40" fmla="*/ 271533 h 888654"/>
                <a:gd name="connsiteX41" fmla="*/ 2742 w 914639"/>
                <a:gd name="connsiteY41" fmla="*/ 263305 h 888654"/>
                <a:gd name="connsiteX42" fmla="*/ 2742 w 914639"/>
                <a:gd name="connsiteY42" fmla="*/ 255077 h 888654"/>
                <a:gd name="connsiteX43" fmla="*/ 21942 w 914639"/>
                <a:gd name="connsiteY43" fmla="*/ 246849 h 888654"/>
                <a:gd name="connsiteX44" fmla="*/ 172794 w 914639"/>
                <a:gd name="connsiteY44" fmla="*/ 246849 h 888654"/>
                <a:gd name="connsiteX45" fmla="*/ 183766 w 914639"/>
                <a:gd name="connsiteY45" fmla="*/ 241363 h 888654"/>
                <a:gd name="connsiteX46" fmla="*/ 282505 w 914639"/>
                <a:gd name="connsiteY46" fmla="*/ 172794 h 888654"/>
                <a:gd name="connsiteX47" fmla="*/ 296219 w 914639"/>
                <a:gd name="connsiteY47" fmla="*/ 170051 h 888654"/>
                <a:gd name="connsiteX48" fmla="*/ 296219 w 914639"/>
                <a:gd name="connsiteY48" fmla="*/ 148109 h 888654"/>
                <a:gd name="connsiteX49" fmla="*/ 285248 w 914639"/>
                <a:gd name="connsiteY49" fmla="*/ 148109 h 888654"/>
                <a:gd name="connsiteX50" fmla="*/ 21942 w 914639"/>
                <a:gd name="connsiteY50" fmla="*/ 148109 h 888654"/>
                <a:gd name="connsiteX51" fmla="*/ 2742 w 914639"/>
                <a:gd name="connsiteY51" fmla="*/ 139881 h 888654"/>
                <a:gd name="connsiteX52" fmla="*/ 2742 w 914639"/>
                <a:gd name="connsiteY52" fmla="*/ 131653 h 888654"/>
                <a:gd name="connsiteX53" fmla="*/ 21942 w 914639"/>
                <a:gd name="connsiteY53" fmla="*/ 123424 h 888654"/>
                <a:gd name="connsiteX54" fmla="*/ 139880 w 914639"/>
                <a:gd name="connsiteY54" fmla="*/ 123424 h 888654"/>
                <a:gd name="connsiteX55" fmla="*/ 148110 w 914639"/>
                <a:gd name="connsiteY55" fmla="*/ 123424 h 888654"/>
                <a:gd name="connsiteX56" fmla="*/ 148110 w 914639"/>
                <a:gd name="connsiteY56" fmla="*/ 24685 h 888654"/>
                <a:gd name="connsiteX57" fmla="*/ 137138 w 914639"/>
                <a:gd name="connsiteY57" fmla="*/ 24685 h 888654"/>
                <a:gd name="connsiteX58" fmla="*/ 19200 w 914639"/>
                <a:gd name="connsiteY58" fmla="*/ 24685 h 888654"/>
                <a:gd name="connsiteX59" fmla="*/ 0 w 914639"/>
                <a:gd name="connsiteY59" fmla="*/ 16456 h 888654"/>
                <a:gd name="connsiteX60" fmla="*/ 0 w 914639"/>
                <a:gd name="connsiteY60" fmla="*/ 8228 h 888654"/>
                <a:gd name="connsiteX61" fmla="*/ 19200 w 914639"/>
                <a:gd name="connsiteY61" fmla="*/ 0 h 888654"/>
                <a:gd name="connsiteX62" fmla="*/ 891399 w 914639"/>
                <a:gd name="connsiteY62" fmla="*/ 0 h 888654"/>
                <a:gd name="connsiteX63" fmla="*/ 899627 w 914639"/>
                <a:gd name="connsiteY63" fmla="*/ 0 h 888654"/>
                <a:gd name="connsiteX64" fmla="*/ 910599 w 914639"/>
                <a:gd name="connsiteY64" fmla="*/ 13714 h 888654"/>
                <a:gd name="connsiteX65" fmla="*/ 894142 w 914639"/>
                <a:gd name="connsiteY65" fmla="*/ 24685 h 888654"/>
                <a:gd name="connsiteX66" fmla="*/ 773461 w 914639"/>
                <a:gd name="connsiteY66" fmla="*/ 24685 h 888654"/>
                <a:gd name="connsiteX67" fmla="*/ 762489 w 914639"/>
                <a:gd name="connsiteY67" fmla="*/ 24685 h 888654"/>
                <a:gd name="connsiteX68" fmla="*/ 762489 w 914639"/>
                <a:gd name="connsiteY68" fmla="*/ 123424 h 888654"/>
                <a:gd name="connsiteX69" fmla="*/ 795403 w 914639"/>
                <a:gd name="connsiteY69" fmla="*/ 123424 h 888654"/>
                <a:gd name="connsiteX70" fmla="*/ 894142 w 914639"/>
                <a:gd name="connsiteY70" fmla="*/ 123424 h 888654"/>
                <a:gd name="connsiteX71" fmla="*/ 907855 w 914639"/>
                <a:gd name="connsiteY71" fmla="*/ 131653 h 888654"/>
                <a:gd name="connsiteX72" fmla="*/ 905113 w 914639"/>
                <a:gd name="connsiteY72" fmla="*/ 145366 h 888654"/>
                <a:gd name="connsiteX73" fmla="*/ 891399 w 914639"/>
                <a:gd name="connsiteY73" fmla="*/ 148109 h 888654"/>
                <a:gd name="connsiteX74" fmla="*/ 625351 w 914639"/>
                <a:gd name="connsiteY74" fmla="*/ 148109 h 888654"/>
                <a:gd name="connsiteX75" fmla="*/ 614381 w 914639"/>
                <a:gd name="connsiteY75" fmla="*/ 148109 h 888654"/>
                <a:gd name="connsiteX76" fmla="*/ 614381 w 914639"/>
                <a:gd name="connsiteY76" fmla="*/ 170051 h 888654"/>
                <a:gd name="connsiteX77" fmla="*/ 619865 w 914639"/>
                <a:gd name="connsiteY77" fmla="*/ 172794 h 888654"/>
                <a:gd name="connsiteX78" fmla="*/ 729575 w 914639"/>
                <a:gd name="connsiteY78" fmla="*/ 246849 h 888654"/>
                <a:gd name="connsiteX79" fmla="*/ 740547 w 914639"/>
                <a:gd name="connsiteY79" fmla="*/ 252334 h 888654"/>
                <a:gd name="connsiteX80" fmla="*/ 828316 w 914639"/>
                <a:gd name="connsiteY80" fmla="*/ 252334 h 888654"/>
                <a:gd name="connsiteX81" fmla="*/ 894142 w 914639"/>
                <a:gd name="connsiteY81" fmla="*/ 252334 h 888654"/>
                <a:gd name="connsiteX82" fmla="*/ 907855 w 914639"/>
                <a:gd name="connsiteY82" fmla="*/ 268791 h 888654"/>
                <a:gd name="connsiteX83" fmla="*/ 891399 w 914639"/>
                <a:gd name="connsiteY83" fmla="*/ 277019 h 888654"/>
                <a:gd name="connsiteX84" fmla="*/ 751519 w 914639"/>
                <a:gd name="connsiteY84" fmla="*/ 277019 h 888654"/>
                <a:gd name="connsiteX85" fmla="*/ 740547 w 914639"/>
                <a:gd name="connsiteY85" fmla="*/ 277019 h 888654"/>
                <a:gd name="connsiteX86" fmla="*/ 748775 w 914639"/>
                <a:gd name="connsiteY86" fmla="*/ 375758 h 888654"/>
                <a:gd name="connsiteX87" fmla="*/ 759747 w 914639"/>
                <a:gd name="connsiteY87" fmla="*/ 375758 h 888654"/>
                <a:gd name="connsiteX88" fmla="*/ 891399 w 914639"/>
                <a:gd name="connsiteY88" fmla="*/ 375758 h 888654"/>
                <a:gd name="connsiteX89" fmla="*/ 907855 w 914639"/>
                <a:gd name="connsiteY89" fmla="*/ 389472 h 888654"/>
                <a:gd name="connsiteX90" fmla="*/ 891399 w 914639"/>
                <a:gd name="connsiteY90" fmla="*/ 403186 h 888654"/>
                <a:gd name="connsiteX91" fmla="*/ 844772 w 914639"/>
                <a:gd name="connsiteY91" fmla="*/ 403186 h 888654"/>
                <a:gd name="connsiteX92" fmla="*/ 743289 w 914639"/>
                <a:gd name="connsiteY92" fmla="*/ 403186 h 888654"/>
                <a:gd name="connsiteX93" fmla="*/ 691178 w 914639"/>
                <a:gd name="connsiteY93" fmla="*/ 501926 h 888654"/>
                <a:gd name="connsiteX94" fmla="*/ 702148 w 914639"/>
                <a:gd name="connsiteY94" fmla="*/ 501926 h 888654"/>
                <a:gd name="connsiteX95" fmla="*/ 833802 w 914639"/>
                <a:gd name="connsiteY95" fmla="*/ 501926 h 888654"/>
                <a:gd name="connsiteX96" fmla="*/ 891399 w 914639"/>
                <a:gd name="connsiteY96" fmla="*/ 501926 h 888654"/>
                <a:gd name="connsiteX97" fmla="*/ 902371 w 914639"/>
                <a:gd name="connsiteY97" fmla="*/ 510154 h 888654"/>
                <a:gd name="connsiteX98" fmla="*/ 899627 w 914639"/>
                <a:gd name="connsiteY98" fmla="*/ 523867 h 888654"/>
                <a:gd name="connsiteX99" fmla="*/ 885914 w 914639"/>
                <a:gd name="connsiteY99" fmla="*/ 529353 h 888654"/>
                <a:gd name="connsiteX100" fmla="*/ 765233 w 914639"/>
                <a:gd name="connsiteY100" fmla="*/ 529353 h 888654"/>
                <a:gd name="connsiteX101" fmla="*/ 754261 w 914639"/>
                <a:gd name="connsiteY101" fmla="*/ 529353 h 888654"/>
                <a:gd name="connsiteX102" fmla="*/ 754261 w 914639"/>
                <a:gd name="connsiteY102" fmla="*/ 628092 h 888654"/>
                <a:gd name="connsiteX103" fmla="*/ 803631 w 914639"/>
                <a:gd name="connsiteY103" fmla="*/ 628092 h 888654"/>
                <a:gd name="connsiteX104" fmla="*/ 885914 w 914639"/>
                <a:gd name="connsiteY104" fmla="*/ 628092 h 888654"/>
                <a:gd name="connsiteX105" fmla="*/ 899627 w 914639"/>
                <a:gd name="connsiteY105" fmla="*/ 647292 h 888654"/>
                <a:gd name="connsiteX106" fmla="*/ 883171 w 914639"/>
                <a:gd name="connsiteY106" fmla="*/ 655520 h 888654"/>
                <a:gd name="connsiteX107" fmla="*/ 633579 w 914639"/>
                <a:gd name="connsiteY107" fmla="*/ 655520 h 888654"/>
                <a:gd name="connsiteX108" fmla="*/ 622609 w 914639"/>
                <a:gd name="connsiteY108" fmla="*/ 655520 h 888654"/>
                <a:gd name="connsiteX109" fmla="*/ 622609 w 914639"/>
                <a:gd name="connsiteY109" fmla="*/ 754260 h 888654"/>
                <a:gd name="connsiteX110" fmla="*/ 630837 w 914639"/>
                <a:gd name="connsiteY110" fmla="*/ 754260 h 888654"/>
                <a:gd name="connsiteX111" fmla="*/ 767975 w 914639"/>
                <a:gd name="connsiteY111" fmla="*/ 754260 h 888654"/>
                <a:gd name="connsiteX112" fmla="*/ 883171 w 914639"/>
                <a:gd name="connsiteY112" fmla="*/ 754260 h 888654"/>
                <a:gd name="connsiteX113" fmla="*/ 896885 w 914639"/>
                <a:gd name="connsiteY113" fmla="*/ 773459 h 888654"/>
                <a:gd name="connsiteX114" fmla="*/ 883171 w 914639"/>
                <a:gd name="connsiteY114" fmla="*/ 778944 h 888654"/>
                <a:gd name="connsiteX115" fmla="*/ 762489 w 914639"/>
                <a:gd name="connsiteY115" fmla="*/ 778944 h 888654"/>
                <a:gd name="connsiteX116" fmla="*/ 754261 w 914639"/>
                <a:gd name="connsiteY116" fmla="*/ 778944 h 888654"/>
                <a:gd name="connsiteX117" fmla="*/ 754261 w 914639"/>
                <a:gd name="connsiteY117" fmla="*/ 877684 h 888654"/>
                <a:gd name="connsiteX118" fmla="*/ 765233 w 914639"/>
                <a:gd name="connsiteY118" fmla="*/ 877684 h 888654"/>
                <a:gd name="connsiteX119" fmla="*/ 883171 w 914639"/>
                <a:gd name="connsiteY119" fmla="*/ 877684 h 888654"/>
                <a:gd name="connsiteX120" fmla="*/ 899627 w 914639"/>
                <a:gd name="connsiteY120" fmla="*/ 885912 h 888654"/>
                <a:gd name="connsiteX121" fmla="*/ 910599 w 914639"/>
                <a:gd name="connsiteY121" fmla="*/ 888655 h 888654"/>
                <a:gd name="connsiteX122" fmla="*/ 586953 w 914639"/>
                <a:gd name="connsiteY122" fmla="*/ 713118 h 888654"/>
                <a:gd name="connsiteX123" fmla="*/ 586953 w 914639"/>
                <a:gd name="connsiteY123" fmla="*/ 735060 h 888654"/>
                <a:gd name="connsiteX124" fmla="*/ 586953 w 914639"/>
                <a:gd name="connsiteY124" fmla="*/ 781687 h 888654"/>
                <a:gd name="connsiteX125" fmla="*/ 600667 w 914639"/>
                <a:gd name="connsiteY125" fmla="*/ 795401 h 888654"/>
                <a:gd name="connsiteX126" fmla="*/ 614381 w 914639"/>
                <a:gd name="connsiteY126" fmla="*/ 781687 h 888654"/>
                <a:gd name="connsiteX127" fmla="*/ 614381 w 914639"/>
                <a:gd name="connsiteY127" fmla="*/ 773459 h 888654"/>
                <a:gd name="connsiteX128" fmla="*/ 614381 w 914639"/>
                <a:gd name="connsiteY128" fmla="*/ 559523 h 888654"/>
                <a:gd name="connsiteX129" fmla="*/ 633579 w 914639"/>
                <a:gd name="connsiteY129" fmla="*/ 515639 h 888654"/>
                <a:gd name="connsiteX130" fmla="*/ 702148 w 914639"/>
                <a:gd name="connsiteY130" fmla="*/ 433357 h 888654"/>
                <a:gd name="connsiteX131" fmla="*/ 735061 w 914639"/>
                <a:gd name="connsiteY131" fmla="*/ 293475 h 888654"/>
                <a:gd name="connsiteX132" fmla="*/ 529354 w 914639"/>
                <a:gd name="connsiteY132" fmla="*/ 197479 h 888654"/>
                <a:gd name="connsiteX133" fmla="*/ 477242 w 914639"/>
                <a:gd name="connsiteY133" fmla="*/ 257819 h 888654"/>
                <a:gd name="connsiteX134" fmla="*/ 463528 w 914639"/>
                <a:gd name="connsiteY134" fmla="*/ 268791 h 888654"/>
                <a:gd name="connsiteX135" fmla="*/ 449815 w 914639"/>
                <a:gd name="connsiteY135" fmla="*/ 257819 h 888654"/>
                <a:gd name="connsiteX136" fmla="*/ 447071 w 914639"/>
                <a:gd name="connsiteY136" fmla="*/ 252334 h 888654"/>
                <a:gd name="connsiteX137" fmla="*/ 331874 w 914639"/>
                <a:gd name="connsiteY137" fmla="*/ 178280 h 888654"/>
                <a:gd name="connsiteX138" fmla="*/ 189252 w 914639"/>
                <a:gd name="connsiteY138" fmla="*/ 315418 h 888654"/>
                <a:gd name="connsiteX139" fmla="*/ 246849 w 914639"/>
                <a:gd name="connsiteY139" fmla="*/ 471755 h 888654"/>
                <a:gd name="connsiteX140" fmla="*/ 362046 w 914639"/>
                <a:gd name="connsiteY140" fmla="*/ 573237 h 888654"/>
                <a:gd name="connsiteX141" fmla="*/ 455299 w 914639"/>
                <a:gd name="connsiteY141" fmla="*/ 633578 h 888654"/>
                <a:gd name="connsiteX142" fmla="*/ 474498 w 914639"/>
                <a:gd name="connsiteY142" fmla="*/ 669234 h 888654"/>
                <a:gd name="connsiteX143" fmla="*/ 474498 w 914639"/>
                <a:gd name="connsiteY143" fmla="*/ 685691 h 888654"/>
                <a:gd name="connsiteX144" fmla="*/ 488212 w 914639"/>
                <a:gd name="connsiteY144" fmla="*/ 699404 h 888654"/>
                <a:gd name="connsiteX145" fmla="*/ 501926 w 914639"/>
                <a:gd name="connsiteY145" fmla="*/ 685691 h 888654"/>
                <a:gd name="connsiteX146" fmla="*/ 501926 w 914639"/>
                <a:gd name="connsiteY146" fmla="*/ 652778 h 888654"/>
                <a:gd name="connsiteX147" fmla="*/ 543068 w 914639"/>
                <a:gd name="connsiteY147" fmla="*/ 611636 h 888654"/>
                <a:gd name="connsiteX148" fmla="*/ 584209 w 914639"/>
                <a:gd name="connsiteY148" fmla="*/ 652778 h 888654"/>
                <a:gd name="connsiteX149" fmla="*/ 586953 w 914639"/>
                <a:gd name="connsiteY149" fmla="*/ 713118 h 888654"/>
                <a:gd name="connsiteX150" fmla="*/ 449815 w 914639"/>
                <a:gd name="connsiteY150" fmla="*/ 2743 h 888654"/>
                <a:gd name="connsiteX151" fmla="*/ 183766 w 914639"/>
                <a:gd name="connsiteY151" fmla="*/ 2743 h 888654"/>
                <a:gd name="connsiteX152" fmla="*/ 183766 w 914639"/>
                <a:gd name="connsiteY152" fmla="*/ 101482 h 888654"/>
                <a:gd name="connsiteX153" fmla="*/ 449815 w 914639"/>
                <a:gd name="connsiteY153" fmla="*/ 101482 h 888654"/>
                <a:gd name="connsiteX154" fmla="*/ 449815 w 914639"/>
                <a:gd name="connsiteY154" fmla="*/ 2743 h 888654"/>
                <a:gd name="connsiteX155" fmla="*/ 743289 w 914639"/>
                <a:gd name="connsiteY155" fmla="*/ 101482 h 888654"/>
                <a:gd name="connsiteX156" fmla="*/ 743289 w 914639"/>
                <a:gd name="connsiteY156" fmla="*/ 2743 h 888654"/>
                <a:gd name="connsiteX157" fmla="*/ 477242 w 914639"/>
                <a:gd name="connsiteY157" fmla="*/ 2743 h 888654"/>
                <a:gd name="connsiteX158" fmla="*/ 477242 w 914639"/>
                <a:gd name="connsiteY158" fmla="*/ 101482 h 888654"/>
                <a:gd name="connsiteX159" fmla="*/ 743289 w 914639"/>
                <a:gd name="connsiteY159" fmla="*/ 101482 h 888654"/>
                <a:gd name="connsiteX160" fmla="*/ 449815 w 914639"/>
                <a:gd name="connsiteY160" fmla="*/ 861227 h 888654"/>
                <a:gd name="connsiteX161" fmla="*/ 449815 w 914639"/>
                <a:gd name="connsiteY161" fmla="*/ 762488 h 888654"/>
                <a:gd name="connsiteX162" fmla="*/ 183766 w 914639"/>
                <a:gd name="connsiteY162" fmla="*/ 762488 h 888654"/>
                <a:gd name="connsiteX163" fmla="*/ 183766 w 914639"/>
                <a:gd name="connsiteY163" fmla="*/ 861227 h 888654"/>
                <a:gd name="connsiteX164" fmla="*/ 449815 w 914639"/>
                <a:gd name="connsiteY164" fmla="*/ 861227 h 888654"/>
                <a:gd name="connsiteX165" fmla="*/ 477242 w 914639"/>
                <a:gd name="connsiteY165" fmla="*/ 861227 h 888654"/>
                <a:gd name="connsiteX166" fmla="*/ 743289 w 914639"/>
                <a:gd name="connsiteY166" fmla="*/ 861227 h 888654"/>
                <a:gd name="connsiteX167" fmla="*/ 743289 w 914639"/>
                <a:gd name="connsiteY167" fmla="*/ 762488 h 888654"/>
                <a:gd name="connsiteX168" fmla="*/ 691178 w 914639"/>
                <a:gd name="connsiteY168" fmla="*/ 762488 h 888654"/>
                <a:gd name="connsiteX169" fmla="*/ 639064 w 914639"/>
                <a:gd name="connsiteY169" fmla="*/ 762488 h 888654"/>
                <a:gd name="connsiteX170" fmla="*/ 639064 w 914639"/>
                <a:gd name="connsiteY170" fmla="*/ 787173 h 888654"/>
                <a:gd name="connsiteX171" fmla="*/ 597923 w 914639"/>
                <a:gd name="connsiteY171" fmla="*/ 822829 h 888654"/>
                <a:gd name="connsiteX172" fmla="*/ 559525 w 914639"/>
                <a:gd name="connsiteY172" fmla="*/ 784430 h 888654"/>
                <a:gd name="connsiteX173" fmla="*/ 559525 w 914639"/>
                <a:gd name="connsiteY173" fmla="*/ 762488 h 888654"/>
                <a:gd name="connsiteX174" fmla="*/ 477242 w 914639"/>
                <a:gd name="connsiteY174" fmla="*/ 762488 h 888654"/>
                <a:gd name="connsiteX175" fmla="*/ 477242 w 914639"/>
                <a:gd name="connsiteY175" fmla="*/ 861227 h 888654"/>
                <a:gd name="connsiteX176" fmla="*/ 329132 w 914639"/>
                <a:gd name="connsiteY176" fmla="*/ 735060 h 888654"/>
                <a:gd name="connsiteX177" fmla="*/ 559525 w 914639"/>
                <a:gd name="connsiteY177" fmla="*/ 735060 h 888654"/>
                <a:gd name="connsiteX178" fmla="*/ 559525 w 914639"/>
                <a:gd name="connsiteY178" fmla="*/ 652778 h 888654"/>
                <a:gd name="connsiteX179" fmla="*/ 545811 w 914639"/>
                <a:gd name="connsiteY179" fmla="*/ 636321 h 888654"/>
                <a:gd name="connsiteX180" fmla="*/ 532098 w 914639"/>
                <a:gd name="connsiteY180" fmla="*/ 652778 h 888654"/>
                <a:gd name="connsiteX181" fmla="*/ 532098 w 914639"/>
                <a:gd name="connsiteY181" fmla="*/ 682948 h 888654"/>
                <a:gd name="connsiteX182" fmla="*/ 493698 w 914639"/>
                <a:gd name="connsiteY182" fmla="*/ 724089 h 888654"/>
                <a:gd name="connsiteX183" fmla="*/ 452557 w 914639"/>
                <a:gd name="connsiteY183" fmla="*/ 685691 h 888654"/>
                <a:gd name="connsiteX184" fmla="*/ 427871 w 914639"/>
                <a:gd name="connsiteY184" fmla="*/ 641806 h 888654"/>
                <a:gd name="connsiteX185" fmla="*/ 400443 w 914639"/>
                <a:gd name="connsiteY185" fmla="*/ 633578 h 888654"/>
                <a:gd name="connsiteX186" fmla="*/ 340104 w 914639"/>
                <a:gd name="connsiteY186" fmla="*/ 633578 h 888654"/>
                <a:gd name="connsiteX187" fmla="*/ 331874 w 914639"/>
                <a:gd name="connsiteY187" fmla="*/ 633578 h 888654"/>
                <a:gd name="connsiteX188" fmla="*/ 329132 w 914639"/>
                <a:gd name="connsiteY188" fmla="*/ 735060 h 888654"/>
                <a:gd name="connsiteX189" fmla="*/ 370274 w 914639"/>
                <a:gd name="connsiteY189" fmla="*/ 608893 h 888654"/>
                <a:gd name="connsiteX190" fmla="*/ 367532 w 914639"/>
                <a:gd name="connsiteY190" fmla="*/ 606150 h 888654"/>
                <a:gd name="connsiteX191" fmla="*/ 249591 w 914639"/>
                <a:gd name="connsiteY191" fmla="*/ 512896 h 888654"/>
                <a:gd name="connsiteX192" fmla="*/ 244107 w 914639"/>
                <a:gd name="connsiteY192" fmla="*/ 510154 h 888654"/>
                <a:gd name="connsiteX193" fmla="*/ 183766 w 914639"/>
                <a:gd name="connsiteY193" fmla="*/ 510154 h 888654"/>
                <a:gd name="connsiteX194" fmla="*/ 183766 w 914639"/>
                <a:gd name="connsiteY194" fmla="*/ 608893 h 888654"/>
                <a:gd name="connsiteX195" fmla="*/ 370274 w 914639"/>
                <a:gd name="connsiteY195" fmla="*/ 608893 h 888654"/>
                <a:gd name="connsiteX196" fmla="*/ 329132 w 914639"/>
                <a:gd name="connsiteY196" fmla="*/ 128910 h 888654"/>
                <a:gd name="connsiteX197" fmla="*/ 329132 w 914639"/>
                <a:gd name="connsiteY197" fmla="*/ 148109 h 888654"/>
                <a:gd name="connsiteX198" fmla="*/ 463528 w 914639"/>
                <a:gd name="connsiteY198" fmla="*/ 224906 h 888654"/>
                <a:gd name="connsiteX199" fmla="*/ 521126 w 914639"/>
                <a:gd name="connsiteY199" fmla="*/ 170051 h 888654"/>
                <a:gd name="connsiteX200" fmla="*/ 597923 w 914639"/>
                <a:gd name="connsiteY200" fmla="*/ 148109 h 888654"/>
                <a:gd name="connsiteX201" fmla="*/ 597923 w 914639"/>
                <a:gd name="connsiteY201" fmla="*/ 128910 h 888654"/>
                <a:gd name="connsiteX202" fmla="*/ 329132 w 914639"/>
                <a:gd name="connsiteY202" fmla="*/ 128910 h 888654"/>
                <a:gd name="connsiteX203" fmla="*/ 743289 w 914639"/>
                <a:gd name="connsiteY203" fmla="*/ 507411 h 888654"/>
                <a:gd name="connsiteX204" fmla="*/ 682950 w 914639"/>
                <a:gd name="connsiteY204" fmla="*/ 507411 h 888654"/>
                <a:gd name="connsiteX205" fmla="*/ 677464 w 914639"/>
                <a:gd name="connsiteY205" fmla="*/ 510154 h 888654"/>
                <a:gd name="connsiteX206" fmla="*/ 650036 w 914639"/>
                <a:gd name="connsiteY206" fmla="*/ 534839 h 888654"/>
                <a:gd name="connsiteX207" fmla="*/ 641808 w 914639"/>
                <a:gd name="connsiteY207" fmla="*/ 551295 h 888654"/>
                <a:gd name="connsiteX208" fmla="*/ 641808 w 914639"/>
                <a:gd name="connsiteY208" fmla="*/ 608893 h 888654"/>
                <a:gd name="connsiteX209" fmla="*/ 746033 w 914639"/>
                <a:gd name="connsiteY209" fmla="*/ 608893 h 888654"/>
                <a:gd name="connsiteX210" fmla="*/ 743289 w 914639"/>
                <a:gd name="connsiteY210" fmla="*/ 507411 h 88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14639" h="888654">
                  <a:moveTo>
                    <a:pt x="910599" y="888655"/>
                  </a:moveTo>
                  <a:cubicBezTo>
                    <a:pt x="608895" y="888655"/>
                    <a:pt x="309932" y="888655"/>
                    <a:pt x="8228" y="888655"/>
                  </a:cubicBezTo>
                  <a:cubicBezTo>
                    <a:pt x="8228" y="883169"/>
                    <a:pt x="8228" y="877684"/>
                    <a:pt x="8228" y="872198"/>
                  </a:cubicBezTo>
                  <a:cubicBezTo>
                    <a:pt x="13714" y="863970"/>
                    <a:pt x="19200" y="863970"/>
                    <a:pt x="27428" y="863970"/>
                  </a:cubicBezTo>
                  <a:cubicBezTo>
                    <a:pt x="65827" y="863970"/>
                    <a:pt x="106969" y="863970"/>
                    <a:pt x="145366" y="863970"/>
                  </a:cubicBezTo>
                  <a:cubicBezTo>
                    <a:pt x="148110" y="863970"/>
                    <a:pt x="150852" y="863970"/>
                    <a:pt x="153594" y="863970"/>
                  </a:cubicBezTo>
                  <a:cubicBezTo>
                    <a:pt x="153594" y="831057"/>
                    <a:pt x="153594" y="798144"/>
                    <a:pt x="153594" y="765231"/>
                  </a:cubicBezTo>
                  <a:cubicBezTo>
                    <a:pt x="150852" y="765231"/>
                    <a:pt x="145366" y="765231"/>
                    <a:pt x="142624" y="765231"/>
                  </a:cubicBezTo>
                  <a:cubicBezTo>
                    <a:pt x="104225" y="765231"/>
                    <a:pt x="63083" y="765231"/>
                    <a:pt x="24686" y="765231"/>
                  </a:cubicBezTo>
                  <a:cubicBezTo>
                    <a:pt x="16456" y="765231"/>
                    <a:pt x="10972" y="762488"/>
                    <a:pt x="5486" y="757002"/>
                  </a:cubicBezTo>
                  <a:cubicBezTo>
                    <a:pt x="5486" y="754260"/>
                    <a:pt x="5486" y="751517"/>
                    <a:pt x="5486" y="748774"/>
                  </a:cubicBezTo>
                  <a:cubicBezTo>
                    <a:pt x="10972" y="740546"/>
                    <a:pt x="16456" y="740546"/>
                    <a:pt x="24686" y="740546"/>
                  </a:cubicBezTo>
                  <a:cubicBezTo>
                    <a:pt x="112453" y="740546"/>
                    <a:pt x="200222" y="740546"/>
                    <a:pt x="290733" y="740546"/>
                  </a:cubicBezTo>
                  <a:cubicBezTo>
                    <a:pt x="293476" y="740546"/>
                    <a:pt x="296219" y="740546"/>
                    <a:pt x="301704" y="740546"/>
                  </a:cubicBezTo>
                  <a:cubicBezTo>
                    <a:pt x="301704" y="707633"/>
                    <a:pt x="301704" y="674719"/>
                    <a:pt x="301704" y="641806"/>
                  </a:cubicBezTo>
                  <a:cubicBezTo>
                    <a:pt x="298962" y="641806"/>
                    <a:pt x="293476" y="641806"/>
                    <a:pt x="290733" y="641806"/>
                  </a:cubicBezTo>
                  <a:cubicBezTo>
                    <a:pt x="202965" y="641806"/>
                    <a:pt x="115197" y="641806"/>
                    <a:pt x="27428" y="641806"/>
                  </a:cubicBezTo>
                  <a:cubicBezTo>
                    <a:pt x="19200" y="641806"/>
                    <a:pt x="13714" y="639064"/>
                    <a:pt x="8228" y="633578"/>
                  </a:cubicBezTo>
                  <a:cubicBezTo>
                    <a:pt x="8228" y="630835"/>
                    <a:pt x="8228" y="628092"/>
                    <a:pt x="8228" y="625350"/>
                  </a:cubicBezTo>
                  <a:cubicBezTo>
                    <a:pt x="13714" y="617122"/>
                    <a:pt x="19200" y="617122"/>
                    <a:pt x="27428" y="617122"/>
                  </a:cubicBezTo>
                  <a:cubicBezTo>
                    <a:pt x="65827" y="617122"/>
                    <a:pt x="106969" y="617122"/>
                    <a:pt x="145366" y="617122"/>
                  </a:cubicBezTo>
                  <a:cubicBezTo>
                    <a:pt x="148110" y="617122"/>
                    <a:pt x="150852" y="617122"/>
                    <a:pt x="153594" y="617122"/>
                  </a:cubicBezTo>
                  <a:cubicBezTo>
                    <a:pt x="153594" y="584208"/>
                    <a:pt x="153594" y="551295"/>
                    <a:pt x="153594" y="518382"/>
                  </a:cubicBezTo>
                  <a:cubicBezTo>
                    <a:pt x="150852" y="518382"/>
                    <a:pt x="145366" y="518382"/>
                    <a:pt x="142624" y="518382"/>
                  </a:cubicBezTo>
                  <a:cubicBezTo>
                    <a:pt x="104225" y="518382"/>
                    <a:pt x="63083" y="518382"/>
                    <a:pt x="24686" y="518382"/>
                  </a:cubicBezTo>
                  <a:cubicBezTo>
                    <a:pt x="16456" y="518382"/>
                    <a:pt x="10972" y="515639"/>
                    <a:pt x="5486" y="510154"/>
                  </a:cubicBezTo>
                  <a:cubicBezTo>
                    <a:pt x="5486" y="507411"/>
                    <a:pt x="5486" y="504668"/>
                    <a:pt x="5486" y="501926"/>
                  </a:cubicBezTo>
                  <a:cubicBezTo>
                    <a:pt x="10972" y="493697"/>
                    <a:pt x="16456" y="493697"/>
                    <a:pt x="24686" y="493697"/>
                  </a:cubicBezTo>
                  <a:cubicBezTo>
                    <a:pt x="85025" y="493697"/>
                    <a:pt x="148110" y="493697"/>
                    <a:pt x="208450" y="493697"/>
                  </a:cubicBezTo>
                  <a:cubicBezTo>
                    <a:pt x="211193" y="493697"/>
                    <a:pt x="213936" y="493697"/>
                    <a:pt x="219421" y="493697"/>
                  </a:cubicBezTo>
                  <a:cubicBezTo>
                    <a:pt x="194736" y="463527"/>
                    <a:pt x="178280" y="430614"/>
                    <a:pt x="167308" y="394958"/>
                  </a:cubicBezTo>
                  <a:cubicBezTo>
                    <a:pt x="164566" y="394958"/>
                    <a:pt x="161824" y="394958"/>
                    <a:pt x="156338" y="394958"/>
                  </a:cubicBezTo>
                  <a:cubicBezTo>
                    <a:pt x="112453" y="394958"/>
                    <a:pt x="65827" y="394958"/>
                    <a:pt x="21942" y="394958"/>
                  </a:cubicBezTo>
                  <a:cubicBezTo>
                    <a:pt x="13714" y="394958"/>
                    <a:pt x="8228" y="392215"/>
                    <a:pt x="2742" y="386729"/>
                  </a:cubicBezTo>
                  <a:cubicBezTo>
                    <a:pt x="2742" y="383987"/>
                    <a:pt x="2742" y="381244"/>
                    <a:pt x="2742" y="378501"/>
                  </a:cubicBezTo>
                  <a:cubicBezTo>
                    <a:pt x="8228" y="370273"/>
                    <a:pt x="13714" y="370273"/>
                    <a:pt x="21942" y="370273"/>
                  </a:cubicBezTo>
                  <a:cubicBezTo>
                    <a:pt x="65827" y="370273"/>
                    <a:pt x="106969" y="370273"/>
                    <a:pt x="150852" y="370273"/>
                  </a:cubicBezTo>
                  <a:cubicBezTo>
                    <a:pt x="153594" y="370273"/>
                    <a:pt x="156338" y="370273"/>
                    <a:pt x="161824" y="370273"/>
                  </a:cubicBezTo>
                  <a:cubicBezTo>
                    <a:pt x="156338" y="334617"/>
                    <a:pt x="156338" y="304446"/>
                    <a:pt x="170052" y="271533"/>
                  </a:cubicBezTo>
                  <a:cubicBezTo>
                    <a:pt x="164566" y="271533"/>
                    <a:pt x="161824" y="271533"/>
                    <a:pt x="159080" y="271533"/>
                  </a:cubicBezTo>
                  <a:cubicBezTo>
                    <a:pt x="112453" y="271533"/>
                    <a:pt x="68569" y="271533"/>
                    <a:pt x="21942" y="271533"/>
                  </a:cubicBezTo>
                  <a:cubicBezTo>
                    <a:pt x="13714" y="271533"/>
                    <a:pt x="8228" y="268791"/>
                    <a:pt x="2742" y="263305"/>
                  </a:cubicBezTo>
                  <a:cubicBezTo>
                    <a:pt x="2742" y="260562"/>
                    <a:pt x="2742" y="257819"/>
                    <a:pt x="2742" y="255077"/>
                  </a:cubicBezTo>
                  <a:cubicBezTo>
                    <a:pt x="8228" y="246849"/>
                    <a:pt x="13714" y="246849"/>
                    <a:pt x="21942" y="246849"/>
                  </a:cubicBezTo>
                  <a:cubicBezTo>
                    <a:pt x="71311" y="246849"/>
                    <a:pt x="123425" y="246849"/>
                    <a:pt x="172794" y="246849"/>
                  </a:cubicBezTo>
                  <a:cubicBezTo>
                    <a:pt x="178280" y="246849"/>
                    <a:pt x="181022" y="244106"/>
                    <a:pt x="183766" y="241363"/>
                  </a:cubicBezTo>
                  <a:cubicBezTo>
                    <a:pt x="208450" y="205707"/>
                    <a:pt x="241363" y="181022"/>
                    <a:pt x="282505" y="172794"/>
                  </a:cubicBezTo>
                  <a:cubicBezTo>
                    <a:pt x="287991" y="172794"/>
                    <a:pt x="290733" y="170051"/>
                    <a:pt x="296219" y="170051"/>
                  </a:cubicBezTo>
                  <a:cubicBezTo>
                    <a:pt x="296219" y="161823"/>
                    <a:pt x="296219" y="156337"/>
                    <a:pt x="296219" y="148109"/>
                  </a:cubicBezTo>
                  <a:cubicBezTo>
                    <a:pt x="293476" y="148109"/>
                    <a:pt x="287991" y="148109"/>
                    <a:pt x="285248" y="148109"/>
                  </a:cubicBezTo>
                  <a:cubicBezTo>
                    <a:pt x="197480" y="148109"/>
                    <a:pt x="109711" y="148109"/>
                    <a:pt x="21942" y="148109"/>
                  </a:cubicBezTo>
                  <a:cubicBezTo>
                    <a:pt x="13714" y="148109"/>
                    <a:pt x="8228" y="145366"/>
                    <a:pt x="2742" y="139881"/>
                  </a:cubicBezTo>
                  <a:cubicBezTo>
                    <a:pt x="2742" y="137138"/>
                    <a:pt x="2742" y="134395"/>
                    <a:pt x="2742" y="131653"/>
                  </a:cubicBezTo>
                  <a:cubicBezTo>
                    <a:pt x="8228" y="123424"/>
                    <a:pt x="13714" y="123424"/>
                    <a:pt x="21942" y="123424"/>
                  </a:cubicBezTo>
                  <a:cubicBezTo>
                    <a:pt x="60341" y="123424"/>
                    <a:pt x="101483" y="123424"/>
                    <a:pt x="139880" y="123424"/>
                  </a:cubicBezTo>
                  <a:cubicBezTo>
                    <a:pt x="142624" y="123424"/>
                    <a:pt x="145366" y="123424"/>
                    <a:pt x="148110" y="123424"/>
                  </a:cubicBezTo>
                  <a:cubicBezTo>
                    <a:pt x="148110" y="90511"/>
                    <a:pt x="148110" y="57598"/>
                    <a:pt x="148110" y="24685"/>
                  </a:cubicBezTo>
                  <a:cubicBezTo>
                    <a:pt x="145366" y="24685"/>
                    <a:pt x="139880" y="24685"/>
                    <a:pt x="137138" y="24685"/>
                  </a:cubicBezTo>
                  <a:cubicBezTo>
                    <a:pt x="98739" y="24685"/>
                    <a:pt x="57597" y="24685"/>
                    <a:pt x="19200" y="24685"/>
                  </a:cubicBezTo>
                  <a:cubicBezTo>
                    <a:pt x="10972" y="24685"/>
                    <a:pt x="5486" y="21942"/>
                    <a:pt x="0" y="16456"/>
                  </a:cubicBezTo>
                  <a:cubicBezTo>
                    <a:pt x="0" y="13714"/>
                    <a:pt x="0" y="10971"/>
                    <a:pt x="0" y="8228"/>
                  </a:cubicBezTo>
                  <a:cubicBezTo>
                    <a:pt x="5486" y="0"/>
                    <a:pt x="10972" y="0"/>
                    <a:pt x="19200" y="0"/>
                  </a:cubicBezTo>
                  <a:cubicBezTo>
                    <a:pt x="309932" y="0"/>
                    <a:pt x="600667" y="0"/>
                    <a:pt x="891399" y="0"/>
                  </a:cubicBezTo>
                  <a:cubicBezTo>
                    <a:pt x="894142" y="0"/>
                    <a:pt x="896885" y="0"/>
                    <a:pt x="899627" y="0"/>
                  </a:cubicBezTo>
                  <a:cubicBezTo>
                    <a:pt x="907855" y="0"/>
                    <a:pt x="910599" y="8228"/>
                    <a:pt x="910599" y="13714"/>
                  </a:cubicBezTo>
                  <a:cubicBezTo>
                    <a:pt x="910599" y="21942"/>
                    <a:pt x="905113" y="24685"/>
                    <a:pt x="894142" y="24685"/>
                  </a:cubicBezTo>
                  <a:cubicBezTo>
                    <a:pt x="853000" y="24685"/>
                    <a:pt x="814602" y="24685"/>
                    <a:pt x="773461" y="24685"/>
                  </a:cubicBezTo>
                  <a:cubicBezTo>
                    <a:pt x="770717" y="24685"/>
                    <a:pt x="767975" y="24685"/>
                    <a:pt x="762489" y="24685"/>
                  </a:cubicBezTo>
                  <a:cubicBezTo>
                    <a:pt x="762489" y="57598"/>
                    <a:pt x="762489" y="90511"/>
                    <a:pt x="762489" y="123424"/>
                  </a:cubicBezTo>
                  <a:cubicBezTo>
                    <a:pt x="773461" y="123424"/>
                    <a:pt x="784431" y="123424"/>
                    <a:pt x="795403" y="123424"/>
                  </a:cubicBezTo>
                  <a:cubicBezTo>
                    <a:pt x="828316" y="123424"/>
                    <a:pt x="861230" y="123424"/>
                    <a:pt x="894142" y="123424"/>
                  </a:cubicBezTo>
                  <a:cubicBezTo>
                    <a:pt x="902371" y="123424"/>
                    <a:pt x="907855" y="126167"/>
                    <a:pt x="907855" y="131653"/>
                  </a:cubicBezTo>
                  <a:cubicBezTo>
                    <a:pt x="907855" y="137138"/>
                    <a:pt x="907855" y="142624"/>
                    <a:pt x="905113" y="145366"/>
                  </a:cubicBezTo>
                  <a:cubicBezTo>
                    <a:pt x="902371" y="148109"/>
                    <a:pt x="896885" y="148109"/>
                    <a:pt x="891399" y="148109"/>
                  </a:cubicBezTo>
                  <a:cubicBezTo>
                    <a:pt x="803631" y="148109"/>
                    <a:pt x="715862" y="148109"/>
                    <a:pt x="625351" y="148109"/>
                  </a:cubicBezTo>
                  <a:cubicBezTo>
                    <a:pt x="622609" y="148109"/>
                    <a:pt x="617123" y="148109"/>
                    <a:pt x="614381" y="148109"/>
                  </a:cubicBezTo>
                  <a:cubicBezTo>
                    <a:pt x="614381" y="156337"/>
                    <a:pt x="614381" y="161823"/>
                    <a:pt x="614381" y="170051"/>
                  </a:cubicBezTo>
                  <a:cubicBezTo>
                    <a:pt x="617123" y="170051"/>
                    <a:pt x="617123" y="170051"/>
                    <a:pt x="619865" y="172794"/>
                  </a:cubicBezTo>
                  <a:cubicBezTo>
                    <a:pt x="666492" y="181022"/>
                    <a:pt x="702148" y="205707"/>
                    <a:pt x="729575" y="246849"/>
                  </a:cubicBezTo>
                  <a:cubicBezTo>
                    <a:pt x="732319" y="249591"/>
                    <a:pt x="735061" y="252334"/>
                    <a:pt x="740547" y="252334"/>
                  </a:cubicBezTo>
                  <a:cubicBezTo>
                    <a:pt x="770717" y="252334"/>
                    <a:pt x="800888" y="252334"/>
                    <a:pt x="828316" y="252334"/>
                  </a:cubicBezTo>
                  <a:cubicBezTo>
                    <a:pt x="850258" y="252334"/>
                    <a:pt x="872200" y="252334"/>
                    <a:pt x="894142" y="252334"/>
                  </a:cubicBezTo>
                  <a:cubicBezTo>
                    <a:pt x="905113" y="252334"/>
                    <a:pt x="910599" y="260562"/>
                    <a:pt x="907855" y="268791"/>
                  </a:cubicBezTo>
                  <a:cubicBezTo>
                    <a:pt x="905113" y="277019"/>
                    <a:pt x="899627" y="277019"/>
                    <a:pt x="891399" y="277019"/>
                  </a:cubicBezTo>
                  <a:cubicBezTo>
                    <a:pt x="844772" y="277019"/>
                    <a:pt x="798145" y="277019"/>
                    <a:pt x="751519" y="277019"/>
                  </a:cubicBezTo>
                  <a:cubicBezTo>
                    <a:pt x="748775" y="277019"/>
                    <a:pt x="746033" y="277019"/>
                    <a:pt x="740547" y="277019"/>
                  </a:cubicBezTo>
                  <a:cubicBezTo>
                    <a:pt x="751519" y="309932"/>
                    <a:pt x="754261" y="342845"/>
                    <a:pt x="748775" y="375758"/>
                  </a:cubicBezTo>
                  <a:cubicBezTo>
                    <a:pt x="754261" y="375758"/>
                    <a:pt x="757003" y="375758"/>
                    <a:pt x="759747" y="375758"/>
                  </a:cubicBezTo>
                  <a:cubicBezTo>
                    <a:pt x="803631" y="375758"/>
                    <a:pt x="847516" y="375758"/>
                    <a:pt x="891399" y="375758"/>
                  </a:cubicBezTo>
                  <a:cubicBezTo>
                    <a:pt x="902371" y="375758"/>
                    <a:pt x="907855" y="381244"/>
                    <a:pt x="907855" y="389472"/>
                  </a:cubicBezTo>
                  <a:cubicBezTo>
                    <a:pt x="907855" y="397701"/>
                    <a:pt x="902371" y="403186"/>
                    <a:pt x="891399" y="403186"/>
                  </a:cubicBezTo>
                  <a:cubicBezTo>
                    <a:pt x="874943" y="403186"/>
                    <a:pt x="861230" y="403186"/>
                    <a:pt x="844772" y="403186"/>
                  </a:cubicBezTo>
                  <a:cubicBezTo>
                    <a:pt x="811858" y="403186"/>
                    <a:pt x="776203" y="403186"/>
                    <a:pt x="743289" y="403186"/>
                  </a:cubicBezTo>
                  <a:cubicBezTo>
                    <a:pt x="732319" y="438842"/>
                    <a:pt x="715862" y="471755"/>
                    <a:pt x="691178" y="501926"/>
                  </a:cubicBezTo>
                  <a:cubicBezTo>
                    <a:pt x="696664" y="501926"/>
                    <a:pt x="699406" y="501926"/>
                    <a:pt x="702148" y="501926"/>
                  </a:cubicBezTo>
                  <a:cubicBezTo>
                    <a:pt x="746033" y="501926"/>
                    <a:pt x="789917" y="501926"/>
                    <a:pt x="833802" y="501926"/>
                  </a:cubicBezTo>
                  <a:cubicBezTo>
                    <a:pt x="853000" y="501926"/>
                    <a:pt x="872200" y="501926"/>
                    <a:pt x="891399" y="501926"/>
                  </a:cubicBezTo>
                  <a:cubicBezTo>
                    <a:pt x="896885" y="501926"/>
                    <a:pt x="902371" y="504668"/>
                    <a:pt x="902371" y="510154"/>
                  </a:cubicBezTo>
                  <a:cubicBezTo>
                    <a:pt x="905113" y="512896"/>
                    <a:pt x="902371" y="521125"/>
                    <a:pt x="899627" y="523867"/>
                  </a:cubicBezTo>
                  <a:cubicBezTo>
                    <a:pt x="896885" y="526610"/>
                    <a:pt x="891399" y="529353"/>
                    <a:pt x="885914" y="529353"/>
                  </a:cubicBezTo>
                  <a:cubicBezTo>
                    <a:pt x="844772" y="529353"/>
                    <a:pt x="806374" y="529353"/>
                    <a:pt x="765233" y="529353"/>
                  </a:cubicBezTo>
                  <a:cubicBezTo>
                    <a:pt x="762489" y="529353"/>
                    <a:pt x="759747" y="529353"/>
                    <a:pt x="754261" y="529353"/>
                  </a:cubicBezTo>
                  <a:cubicBezTo>
                    <a:pt x="754261" y="562266"/>
                    <a:pt x="754261" y="595179"/>
                    <a:pt x="754261" y="628092"/>
                  </a:cubicBezTo>
                  <a:cubicBezTo>
                    <a:pt x="770717" y="628092"/>
                    <a:pt x="787175" y="628092"/>
                    <a:pt x="803631" y="628092"/>
                  </a:cubicBezTo>
                  <a:cubicBezTo>
                    <a:pt x="831058" y="628092"/>
                    <a:pt x="858486" y="628092"/>
                    <a:pt x="885914" y="628092"/>
                  </a:cubicBezTo>
                  <a:cubicBezTo>
                    <a:pt x="896885" y="628092"/>
                    <a:pt x="905113" y="639064"/>
                    <a:pt x="899627" y="647292"/>
                  </a:cubicBezTo>
                  <a:cubicBezTo>
                    <a:pt x="896885" y="652778"/>
                    <a:pt x="891399" y="655520"/>
                    <a:pt x="883171" y="655520"/>
                  </a:cubicBezTo>
                  <a:cubicBezTo>
                    <a:pt x="800888" y="655520"/>
                    <a:pt x="715862" y="655520"/>
                    <a:pt x="633579" y="655520"/>
                  </a:cubicBezTo>
                  <a:cubicBezTo>
                    <a:pt x="630837" y="655520"/>
                    <a:pt x="625351" y="655520"/>
                    <a:pt x="622609" y="655520"/>
                  </a:cubicBezTo>
                  <a:cubicBezTo>
                    <a:pt x="622609" y="688433"/>
                    <a:pt x="622609" y="721347"/>
                    <a:pt x="622609" y="754260"/>
                  </a:cubicBezTo>
                  <a:cubicBezTo>
                    <a:pt x="625351" y="754260"/>
                    <a:pt x="628094" y="754260"/>
                    <a:pt x="630837" y="754260"/>
                  </a:cubicBezTo>
                  <a:cubicBezTo>
                    <a:pt x="677464" y="754260"/>
                    <a:pt x="724091" y="754260"/>
                    <a:pt x="767975" y="754260"/>
                  </a:cubicBezTo>
                  <a:cubicBezTo>
                    <a:pt x="806374" y="754260"/>
                    <a:pt x="844772" y="754260"/>
                    <a:pt x="883171" y="754260"/>
                  </a:cubicBezTo>
                  <a:cubicBezTo>
                    <a:pt x="896885" y="754260"/>
                    <a:pt x="902371" y="765231"/>
                    <a:pt x="896885" y="773459"/>
                  </a:cubicBezTo>
                  <a:cubicBezTo>
                    <a:pt x="894142" y="776202"/>
                    <a:pt x="888657" y="778944"/>
                    <a:pt x="883171" y="778944"/>
                  </a:cubicBezTo>
                  <a:cubicBezTo>
                    <a:pt x="842030" y="778944"/>
                    <a:pt x="803631" y="778944"/>
                    <a:pt x="762489" y="778944"/>
                  </a:cubicBezTo>
                  <a:cubicBezTo>
                    <a:pt x="759747" y="778944"/>
                    <a:pt x="757003" y="778944"/>
                    <a:pt x="754261" y="778944"/>
                  </a:cubicBezTo>
                  <a:cubicBezTo>
                    <a:pt x="754261" y="811857"/>
                    <a:pt x="754261" y="844771"/>
                    <a:pt x="754261" y="877684"/>
                  </a:cubicBezTo>
                  <a:cubicBezTo>
                    <a:pt x="757003" y="877684"/>
                    <a:pt x="759747" y="877684"/>
                    <a:pt x="765233" y="877684"/>
                  </a:cubicBezTo>
                  <a:cubicBezTo>
                    <a:pt x="803631" y="877684"/>
                    <a:pt x="844772" y="877684"/>
                    <a:pt x="883171" y="877684"/>
                  </a:cubicBezTo>
                  <a:cubicBezTo>
                    <a:pt x="891399" y="877684"/>
                    <a:pt x="896885" y="877684"/>
                    <a:pt x="899627" y="885912"/>
                  </a:cubicBezTo>
                  <a:cubicBezTo>
                    <a:pt x="918827" y="877684"/>
                    <a:pt x="916085" y="883169"/>
                    <a:pt x="910599" y="888655"/>
                  </a:cubicBezTo>
                  <a:close/>
                  <a:moveTo>
                    <a:pt x="586953" y="713118"/>
                  </a:moveTo>
                  <a:cubicBezTo>
                    <a:pt x="586953" y="721347"/>
                    <a:pt x="586953" y="726832"/>
                    <a:pt x="586953" y="735060"/>
                  </a:cubicBezTo>
                  <a:cubicBezTo>
                    <a:pt x="586953" y="751517"/>
                    <a:pt x="586953" y="765231"/>
                    <a:pt x="586953" y="781687"/>
                  </a:cubicBezTo>
                  <a:cubicBezTo>
                    <a:pt x="586953" y="789916"/>
                    <a:pt x="592437" y="795401"/>
                    <a:pt x="600667" y="795401"/>
                  </a:cubicBezTo>
                  <a:cubicBezTo>
                    <a:pt x="608895" y="795401"/>
                    <a:pt x="614381" y="789916"/>
                    <a:pt x="614381" y="781687"/>
                  </a:cubicBezTo>
                  <a:cubicBezTo>
                    <a:pt x="614381" y="778944"/>
                    <a:pt x="614381" y="776202"/>
                    <a:pt x="614381" y="773459"/>
                  </a:cubicBezTo>
                  <a:cubicBezTo>
                    <a:pt x="614381" y="702147"/>
                    <a:pt x="614381" y="630835"/>
                    <a:pt x="614381" y="559523"/>
                  </a:cubicBezTo>
                  <a:cubicBezTo>
                    <a:pt x="614381" y="540324"/>
                    <a:pt x="619865" y="526610"/>
                    <a:pt x="633579" y="515639"/>
                  </a:cubicBezTo>
                  <a:cubicBezTo>
                    <a:pt x="661006" y="490954"/>
                    <a:pt x="685692" y="463527"/>
                    <a:pt x="702148" y="433357"/>
                  </a:cubicBezTo>
                  <a:cubicBezTo>
                    <a:pt x="726833" y="389472"/>
                    <a:pt x="743289" y="342845"/>
                    <a:pt x="735061" y="293475"/>
                  </a:cubicBezTo>
                  <a:cubicBezTo>
                    <a:pt x="721348" y="202964"/>
                    <a:pt x="619865" y="142624"/>
                    <a:pt x="529354" y="197479"/>
                  </a:cubicBezTo>
                  <a:cubicBezTo>
                    <a:pt x="504670" y="211193"/>
                    <a:pt x="488212" y="233135"/>
                    <a:pt x="477242" y="257819"/>
                  </a:cubicBezTo>
                  <a:cubicBezTo>
                    <a:pt x="474498" y="263305"/>
                    <a:pt x="471756" y="268791"/>
                    <a:pt x="463528" y="268791"/>
                  </a:cubicBezTo>
                  <a:cubicBezTo>
                    <a:pt x="455299" y="268791"/>
                    <a:pt x="452557" y="266048"/>
                    <a:pt x="449815" y="257819"/>
                  </a:cubicBezTo>
                  <a:cubicBezTo>
                    <a:pt x="449815" y="255077"/>
                    <a:pt x="447071" y="255077"/>
                    <a:pt x="447071" y="252334"/>
                  </a:cubicBezTo>
                  <a:cubicBezTo>
                    <a:pt x="422387" y="205707"/>
                    <a:pt x="383987" y="181022"/>
                    <a:pt x="331874" y="178280"/>
                  </a:cubicBezTo>
                  <a:cubicBezTo>
                    <a:pt x="255077" y="175537"/>
                    <a:pt x="189252" y="238620"/>
                    <a:pt x="189252" y="315418"/>
                  </a:cubicBezTo>
                  <a:cubicBezTo>
                    <a:pt x="189252" y="375758"/>
                    <a:pt x="211193" y="427871"/>
                    <a:pt x="246849" y="471755"/>
                  </a:cubicBezTo>
                  <a:cubicBezTo>
                    <a:pt x="279763" y="512896"/>
                    <a:pt x="318160" y="543067"/>
                    <a:pt x="362046" y="573237"/>
                  </a:cubicBezTo>
                  <a:cubicBezTo>
                    <a:pt x="392215" y="595179"/>
                    <a:pt x="425129" y="614379"/>
                    <a:pt x="455299" y="633578"/>
                  </a:cubicBezTo>
                  <a:cubicBezTo>
                    <a:pt x="469013" y="641806"/>
                    <a:pt x="474498" y="652778"/>
                    <a:pt x="474498" y="669234"/>
                  </a:cubicBezTo>
                  <a:cubicBezTo>
                    <a:pt x="474498" y="674719"/>
                    <a:pt x="474498" y="680205"/>
                    <a:pt x="474498" y="685691"/>
                  </a:cubicBezTo>
                  <a:cubicBezTo>
                    <a:pt x="474498" y="693919"/>
                    <a:pt x="479984" y="699404"/>
                    <a:pt x="488212" y="699404"/>
                  </a:cubicBezTo>
                  <a:cubicBezTo>
                    <a:pt x="496440" y="699404"/>
                    <a:pt x="501926" y="693919"/>
                    <a:pt x="501926" y="685691"/>
                  </a:cubicBezTo>
                  <a:cubicBezTo>
                    <a:pt x="501926" y="674719"/>
                    <a:pt x="501926" y="663748"/>
                    <a:pt x="501926" y="652778"/>
                  </a:cubicBezTo>
                  <a:cubicBezTo>
                    <a:pt x="501926" y="628092"/>
                    <a:pt x="518384" y="611636"/>
                    <a:pt x="543068" y="611636"/>
                  </a:cubicBezTo>
                  <a:cubicBezTo>
                    <a:pt x="567753" y="611636"/>
                    <a:pt x="584209" y="628092"/>
                    <a:pt x="584209" y="652778"/>
                  </a:cubicBezTo>
                  <a:cubicBezTo>
                    <a:pt x="586953" y="671977"/>
                    <a:pt x="586953" y="693919"/>
                    <a:pt x="586953" y="713118"/>
                  </a:cubicBezTo>
                  <a:close/>
                  <a:moveTo>
                    <a:pt x="449815" y="2743"/>
                  </a:moveTo>
                  <a:cubicBezTo>
                    <a:pt x="359302" y="2743"/>
                    <a:pt x="271535" y="2743"/>
                    <a:pt x="183766" y="2743"/>
                  </a:cubicBezTo>
                  <a:cubicBezTo>
                    <a:pt x="183766" y="35656"/>
                    <a:pt x="183766" y="68569"/>
                    <a:pt x="183766" y="101482"/>
                  </a:cubicBezTo>
                  <a:cubicBezTo>
                    <a:pt x="274277" y="101482"/>
                    <a:pt x="362046" y="101482"/>
                    <a:pt x="449815" y="101482"/>
                  </a:cubicBezTo>
                  <a:cubicBezTo>
                    <a:pt x="449815" y="68569"/>
                    <a:pt x="449815" y="38399"/>
                    <a:pt x="449815" y="2743"/>
                  </a:cubicBezTo>
                  <a:close/>
                  <a:moveTo>
                    <a:pt x="743289" y="101482"/>
                  </a:moveTo>
                  <a:cubicBezTo>
                    <a:pt x="743289" y="68569"/>
                    <a:pt x="743289" y="35656"/>
                    <a:pt x="743289" y="2743"/>
                  </a:cubicBezTo>
                  <a:cubicBezTo>
                    <a:pt x="652778" y="2743"/>
                    <a:pt x="565009" y="2743"/>
                    <a:pt x="477242" y="2743"/>
                  </a:cubicBezTo>
                  <a:cubicBezTo>
                    <a:pt x="477242" y="35656"/>
                    <a:pt x="477242" y="68569"/>
                    <a:pt x="477242" y="101482"/>
                  </a:cubicBezTo>
                  <a:cubicBezTo>
                    <a:pt x="565009" y="101482"/>
                    <a:pt x="655522" y="101482"/>
                    <a:pt x="743289" y="101482"/>
                  </a:cubicBezTo>
                  <a:close/>
                  <a:moveTo>
                    <a:pt x="449815" y="861227"/>
                  </a:moveTo>
                  <a:cubicBezTo>
                    <a:pt x="449815" y="828314"/>
                    <a:pt x="449815" y="795401"/>
                    <a:pt x="449815" y="762488"/>
                  </a:cubicBezTo>
                  <a:cubicBezTo>
                    <a:pt x="359302" y="762488"/>
                    <a:pt x="271535" y="762488"/>
                    <a:pt x="183766" y="762488"/>
                  </a:cubicBezTo>
                  <a:cubicBezTo>
                    <a:pt x="183766" y="795401"/>
                    <a:pt x="183766" y="828314"/>
                    <a:pt x="183766" y="861227"/>
                  </a:cubicBezTo>
                  <a:cubicBezTo>
                    <a:pt x="271535" y="861227"/>
                    <a:pt x="359302" y="861227"/>
                    <a:pt x="449815" y="861227"/>
                  </a:cubicBezTo>
                  <a:close/>
                  <a:moveTo>
                    <a:pt x="477242" y="861227"/>
                  </a:moveTo>
                  <a:cubicBezTo>
                    <a:pt x="567753" y="861227"/>
                    <a:pt x="655522" y="861227"/>
                    <a:pt x="743289" y="861227"/>
                  </a:cubicBezTo>
                  <a:cubicBezTo>
                    <a:pt x="743289" y="828314"/>
                    <a:pt x="743289" y="795401"/>
                    <a:pt x="743289" y="762488"/>
                  </a:cubicBezTo>
                  <a:cubicBezTo>
                    <a:pt x="726833" y="762488"/>
                    <a:pt x="707634" y="762488"/>
                    <a:pt x="691178" y="762488"/>
                  </a:cubicBezTo>
                  <a:cubicBezTo>
                    <a:pt x="674720" y="762488"/>
                    <a:pt x="658264" y="762488"/>
                    <a:pt x="639064" y="762488"/>
                  </a:cubicBezTo>
                  <a:cubicBezTo>
                    <a:pt x="639064" y="770716"/>
                    <a:pt x="639064" y="778944"/>
                    <a:pt x="639064" y="787173"/>
                  </a:cubicBezTo>
                  <a:cubicBezTo>
                    <a:pt x="636322" y="809115"/>
                    <a:pt x="619865" y="822829"/>
                    <a:pt x="597923" y="822829"/>
                  </a:cubicBezTo>
                  <a:cubicBezTo>
                    <a:pt x="575981" y="822829"/>
                    <a:pt x="559525" y="806372"/>
                    <a:pt x="559525" y="784430"/>
                  </a:cubicBezTo>
                  <a:cubicBezTo>
                    <a:pt x="559525" y="776202"/>
                    <a:pt x="559525" y="770716"/>
                    <a:pt x="559525" y="762488"/>
                  </a:cubicBezTo>
                  <a:cubicBezTo>
                    <a:pt x="532098" y="762488"/>
                    <a:pt x="504670" y="762488"/>
                    <a:pt x="477242" y="762488"/>
                  </a:cubicBezTo>
                  <a:cubicBezTo>
                    <a:pt x="477242" y="795401"/>
                    <a:pt x="477242" y="828314"/>
                    <a:pt x="477242" y="861227"/>
                  </a:cubicBezTo>
                  <a:close/>
                  <a:moveTo>
                    <a:pt x="329132" y="735060"/>
                  </a:moveTo>
                  <a:cubicBezTo>
                    <a:pt x="405929" y="735060"/>
                    <a:pt x="482726" y="735060"/>
                    <a:pt x="559525" y="735060"/>
                  </a:cubicBezTo>
                  <a:cubicBezTo>
                    <a:pt x="559525" y="707633"/>
                    <a:pt x="559525" y="680205"/>
                    <a:pt x="559525" y="652778"/>
                  </a:cubicBezTo>
                  <a:cubicBezTo>
                    <a:pt x="559525" y="641806"/>
                    <a:pt x="554039" y="636321"/>
                    <a:pt x="545811" y="636321"/>
                  </a:cubicBezTo>
                  <a:cubicBezTo>
                    <a:pt x="537582" y="636321"/>
                    <a:pt x="532098" y="641806"/>
                    <a:pt x="532098" y="652778"/>
                  </a:cubicBezTo>
                  <a:cubicBezTo>
                    <a:pt x="532098" y="663748"/>
                    <a:pt x="532098" y="674719"/>
                    <a:pt x="532098" y="682948"/>
                  </a:cubicBezTo>
                  <a:cubicBezTo>
                    <a:pt x="532098" y="707633"/>
                    <a:pt x="515640" y="724089"/>
                    <a:pt x="493698" y="724089"/>
                  </a:cubicBezTo>
                  <a:cubicBezTo>
                    <a:pt x="469013" y="724089"/>
                    <a:pt x="449815" y="710375"/>
                    <a:pt x="452557" y="685691"/>
                  </a:cubicBezTo>
                  <a:cubicBezTo>
                    <a:pt x="452557" y="663748"/>
                    <a:pt x="447071" y="652778"/>
                    <a:pt x="427871" y="641806"/>
                  </a:cubicBezTo>
                  <a:cubicBezTo>
                    <a:pt x="419643" y="636321"/>
                    <a:pt x="411415" y="633578"/>
                    <a:pt x="400443" y="633578"/>
                  </a:cubicBezTo>
                  <a:cubicBezTo>
                    <a:pt x="381245" y="633578"/>
                    <a:pt x="362046" y="633578"/>
                    <a:pt x="340104" y="633578"/>
                  </a:cubicBezTo>
                  <a:cubicBezTo>
                    <a:pt x="337360" y="633578"/>
                    <a:pt x="334618" y="633578"/>
                    <a:pt x="331874" y="633578"/>
                  </a:cubicBezTo>
                  <a:cubicBezTo>
                    <a:pt x="329132" y="669234"/>
                    <a:pt x="329132" y="702147"/>
                    <a:pt x="329132" y="735060"/>
                  </a:cubicBezTo>
                  <a:close/>
                  <a:moveTo>
                    <a:pt x="370274" y="608893"/>
                  </a:moveTo>
                  <a:cubicBezTo>
                    <a:pt x="367532" y="606150"/>
                    <a:pt x="367532" y="606150"/>
                    <a:pt x="367532" y="606150"/>
                  </a:cubicBezTo>
                  <a:cubicBezTo>
                    <a:pt x="326390" y="578723"/>
                    <a:pt x="285248" y="548552"/>
                    <a:pt x="249591" y="512896"/>
                  </a:cubicBezTo>
                  <a:cubicBezTo>
                    <a:pt x="246849" y="510154"/>
                    <a:pt x="246849" y="510154"/>
                    <a:pt x="244107" y="510154"/>
                  </a:cubicBezTo>
                  <a:cubicBezTo>
                    <a:pt x="224907" y="510154"/>
                    <a:pt x="202965" y="510154"/>
                    <a:pt x="183766" y="510154"/>
                  </a:cubicBezTo>
                  <a:cubicBezTo>
                    <a:pt x="183766" y="543067"/>
                    <a:pt x="183766" y="575980"/>
                    <a:pt x="183766" y="608893"/>
                  </a:cubicBezTo>
                  <a:cubicBezTo>
                    <a:pt x="244107" y="608893"/>
                    <a:pt x="307190" y="608893"/>
                    <a:pt x="370274" y="608893"/>
                  </a:cubicBezTo>
                  <a:close/>
                  <a:moveTo>
                    <a:pt x="329132" y="128910"/>
                  </a:moveTo>
                  <a:cubicBezTo>
                    <a:pt x="329132" y="134395"/>
                    <a:pt x="329132" y="142624"/>
                    <a:pt x="329132" y="148109"/>
                  </a:cubicBezTo>
                  <a:cubicBezTo>
                    <a:pt x="386730" y="150852"/>
                    <a:pt x="430615" y="175537"/>
                    <a:pt x="463528" y="224906"/>
                  </a:cubicBezTo>
                  <a:cubicBezTo>
                    <a:pt x="479984" y="202964"/>
                    <a:pt x="496440" y="183765"/>
                    <a:pt x="521126" y="170051"/>
                  </a:cubicBezTo>
                  <a:cubicBezTo>
                    <a:pt x="545811" y="156337"/>
                    <a:pt x="570495" y="150852"/>
                    <a:pt x="597923" y="148109"/>
                  </a:cubicBezTo>
                  <a:cubicBezTo>
                    <a:pt x="597923" y="142624"/>
                    <a:pt x="597923" y="134395"/>
                    <a:pt x="597923" y="128910"/>
                  </a:cubicBezTo>
                  <a:cubicBezTo>
                    <a:pt x="507412" y="128910"/>
                    <a:pt x="419643" y="128910"/>
                    <a:pt x="329132" y="128910"/>
                  </a:cubicBezTo>
                  <a:close/>
                  <a:moveTo>
                    <a:pt x="743289" y="507411"/>
                  </a:moveTo>
                  <a:cubicBezTo>
                    <a:pt x="721348" y="507411"/>
                    <a:pt x="702148" y="507411"/>
                    <a:pt x="682950" y="507411"/>
                  </a:cubicBezTo>
                  <a:cubicBezTo>
                    <a:pt x="680206" y="507411"/>
                    <a:pt x="680206" y="507411"/>
                    <a:pt x="677464" y="510154"/>
                  </a:cubicBezTo>
                  <a:cubicBezTo>
                    <a:pt x="669236" y="518382"/>
                    <a:pt x="658264" y="526610"/>
                    <a:pt x="650036" y="534839"/>
                  </a:cubicBezTo>
                  <a:cubicBezTo>
                    <a:pt x="644550" y="540324"/>
                    <a:pt x="641808" y="545810"/>
                    <a:pt x="641808" y="551295"/>
                  </a:cubicBezTo>
                  <a:cubicBezTo>
                    <a:pt x="641808" y="570495"/>
                    <a:pt x="641808" y="589694"/>
                    <a:pt x="641808" y="608893"/>
                  </a:cubicBezTo>
                  <a:cubicBezTo>
                    <a:pt x="677464" y="608893"/>
                    <a:pt x="710377" y="608893"/>
                    <a:pt x="746033" y="608893"/>
                  </a:cubicBezTo>
                  <a:cubicBezTo>
                    <a:pt x="743289" y="573237"/>
                    <a:pt x="743289" y="543067"/>
                    <a:pt x="743289" y="507411"/>
                  </a:cubicBezTo>
                  <a:close/>
                </a:path>
              </a:pathLst>
            </a:custGeom>
            <a:solidFill>
              <a:srgbClr val="F29E38"/>
            </a:solidFill>
            <a:ln w="2742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93344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t="751" b="751"/>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85554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6C9117-AAB5-01BF-67DB-AB2DEC6786DA}"/>
              </a:ext>
            </a:extLst>
          </p:cNvPr>
          <p:cNvSpPr>
            <a:spLocks noGrp="1"/>
          </p:cNvSpPr>
          <p:nvPr>
            <p:ph type="body" sz="quarter" idx="19"/>
          </p:nvPr>
        </p:nvSpPr>
        <p:spPr>
          <a:xfrm>
            <a:off x="0" y="371719"/>
            <a:ext cx="12192000" cy="953429"/>
          </a:xfrm>
        </p:spPr>
        <p:txBody>
          <a:bodyPr>
            <a:normAutofit fontScale="92500"/>
          </a:bodyPr>
          <a:lstStyle/>
          <a:p>
            <a:r>
              <a:rPr lang="en-IE" dirty="0">
                <a:solidFill>
                  <a:srgbClr val="027354"/>
                </a:solidFill>
              </a:rPr>
              <a:t>De vier dimensies van maatschappelijk verantwoord ondernemen </a:t>
            </a:r>
          </a:p>
        </p:txBody>
      </p:sp>
      <p:sp>
        <p:nvSpPr>
          <p:cNvPr id="5" name="Text Placeholder 4">
            <a:extLst>
              <a:ext uri="{FF2B5EF4-FFF2-40B4-BE49-F238E27FC236}">
                <a16:creationId xmlns:a16="http://schemas.microsoft.com/office/drawing/2014/main" id="{CB94F1DF-941A-96DB-D1A8-45DF40BCE51E}"/>
              </a:ext>
            </a:extLst>
          </p:cNvPr>
          <p:cNvSpPr>
            <a:spLocks noGrp="1"/>
          </p:cNvSpPr>
          <p:nvPr>
            <p:ph type="body" sz="quarter" idx="15"/>
          </p:nvPr>
        </p:nvSpPr>
        <p:spPr>
          <a:xfrm>
            <a:off x="331428" y="1612679"/>
            <a:ext cx="2990180" cy="699673"/>
          </a:xfrm>
        </p:spPr>
        <p:txBody>
          <a:bodyPr>
            <a:noAutofit/>
          </a:bodyPr>
          <a:lstStyle/>
          <a:p>
            <a:r>
              <a:rPr lang="en-IE" dirty="0"/>
              <a:t>De omgeving</a:t>
            </a:r>
          </a:p>
        </p:txBody>
      </p:sp>
      <p:sp>
        <p:nvSpPr>
          <p:cNvPr id="7" name="Text Placeholder 6">
            <a:extLst>
              <a:ext uri="{FF2B5EF4-FFF2-40B4-BE49-F238E27FC236}">
                <a16:creationId xmlns:a16="http://schemas.microsoft.com/office/drawing/2014/main" id="{CA5EA5EF-AB21-F5F5-1A9A-EC4C81D24C9B}"/>
              </a:ext>
            </a:extLst>
          </p:cNvPr>
          <p:cNvSpPr>
            <a:spLocks noGrp="1"/>
          </p:cNvSpPr>
          <p:nvPr>
            <p:ph type="body" sz="quarter" idx="25"/>
          </p:nvPr>
        </p:nvSpPr>
        <p:spPr>
          <a:xfrm>
            <a:off x="324536" y="2008329"/>
            <a:ext cx="3790391" cy="699673"/>
          </a:xfrm>
        </p:spPr>
        <p:txBody>
          <a:bodyPr>
            <a:noAutofit/>
          </a:bodyPr>
          <a:lstStyle/>
          <a:p>
            <a:r>
              <a:rPr lang="en-GB" sz="2000" dirty="0"/>
              <a:t>Begrijp welke impact uw producten, diensten en toeleveringsketen hebben op het milieu. </a:t>
            </a:r>
            <a:endParaRPr lang="en-IE" sz="2000" dirty="0"/>
          </a:p>
        </p:txBody>
      </p:sp>
      <p:sp>
        <p:nvSpPr>
          <p:cNvPr id="8" name="Text Placeholder 7">
            <a:extLst>
              <a:ext uri="{FF2B5EF4-FFF2-40B4-BE49-F238E27FC236}">
                <a16:creationId xmlns:a16="http://schemas.microsoft.com/office/drawing/2014/main" id="{91784320-8EE0-FD48-EC75-581134FF3FF2}"/>
              </a:ext>
            </a:extLst>
          </p:cNvPr>
          <p:cNvSpPr>
            <a:spLocks noGrp="1"/>
          </p:cNvSpPr>
          <p:nvPr>
            <p:ph type="body" sz="quarter" idx="26"/>
          </p:nvPr>
        </p:nvSpPr>
        <p:spPr>
          <a:xfrm>
            <a:off x="331428" y="3234090"/>
            <a:ext cx="2688034" cy="699673"/>
          </a:xfrm>
        </p:spPr>
        <p:txBody>
          <a:bodyPr/>
          <a:lstStyle/>
          <a:p>
            <a:r>
              <a:rPr lang="en-IE" dirty="0"/>
              <a:t>De markt</a:t>
            </a:r>
          </a:p>
        </p:txBody>
      </p:sp>
      <p:sp>
        <p:nvSpPr>
          <p:cNvPr id="9" name="Text Placeholder 8">
            <a:extLst>
              <a:ext uri="{FF2B5EF4-FFF2-40B4-BE49-F238E27FC236}">
                <a16:creationId xmlns:a16="http://schemas.microsoft.com/office/drawing/2014/main" id="{36A8B165-50A8-B2B9-8EE5-A297AF5D3BED}"/>
              </a:ext>
            </a:extLst>
          </p:cNvPr>
          <p:cNvSpPr>
            <a:spLocks noGrp="1"/>
          </p:cNvSpPr>
          <p:nvPr>
            <p:ph type="body" sz="quarter" idx="27"/>
          </p:nvPr>
        </p:nvSpPr>
        <p:spPr>
          <a:xfrm>
            <a:off x="331428" y="3702895"/>
            <a:ext cx="3564614" cy="699673"/>
          </a:xfrm>
        </p:spPr>
        <p:txBody>
          <a:bodyPr>
            <a:noAutofit/>
          </a:bodyPr>
          <a:lstStyle/>
          <a:p>
            <a:r>
              <a:rPr lang="en-GB" sz="2000" dirty="0"/>
              <a:t>Dit gaat over hoe je bedrijf verantwoorde commerciële beslissingen neemt in de omgang met leveranciers en klanten.</a:t>
            </a:r>
            <a:endParaRPr lang="en-IE" sz="2000" dirty="0"/>
          </a:p>
        </p:txBody>
      </p:sp>
      <p:sp>
        <p:nvSpPr>
          <p:cNvPr id="10" name="Text Placeholder 9">
            <a:extLst>
              <a:ext uri="{FF2B5EF4-FFF2-40B4-BE49-F238E27FC236}">
                <a16:creationId xmlns:a16="http://schemas.microsoft.com/office/drawing/2014/main" id="{D0EF26C4-0888-5F6C-448F-2B033832C5AD}"/>
              </a:ext>
            </a:extLst>
          </p:cNvPr>
          <p:cNvSpPr>
            <a:spLocks noGrp="1"/>
          </p:cNvSpPr>
          <p:nvPr>
            <p:ph type="body" sz="quarter" idx="28"/>
          </p:nvPr>
        </p:nvSpPr>
        <p:spPr/>
        <p:txBody>
          <a:bodyPr/>
          <a:lstStyle/>
          <a:p>
            <a:r>
              <a:rPr lang="en-IE" dirty="0"/>
              <a:t>De werkplek</a:t>
            </a:r>
          </a:p>
        </p:txBody>
      </p:sp>
      <p:sp>
        <p:nvSpPr>
          <p:cNvPr id="11" name="Text Placeholder 10">
            <a:extLst>
              <a:ext uri="{FF2B5EF4-FFF2-40B4-BE49-F238E27FC236}">
                <a16:creationId xmlns:a16="http://schemas.microsoft.com/office/drawing/2014/main" id="{8F71DD5E-73F4-96C6-A29C-C8CBCCF8E5C0}"/>
              </a:ext>
            </a:extLst>
          </p:cNvPr>
          <p:cNvSpPr>
            <a:spLocks noGrp="1"/>
          </p:cNvSpPr>
          <p:nvPr>
            <p:ph type="body" sz="quarter" idx="29"/>
          </p:nvPr>
        </p:nvSpPr>
        <p:spPr>
          <a:xfrm>
            <a:off x="8698637" y="2046966"/>
            <a:ext cx="2688034" cy="699673"/>
          </a:xfrm>
        </p:spPr>
        <p:txBody>
          <a:bodyPr>
            <a:noAutofit/>
          </a:bodyPr>
          <a:lstStyle/>
          <a:p>
            <a:r>
              <a:rPr lang="en-GB" sz="2000" dirty="0"/>
              <a:t>Dit gaat over hoe je je werknemers ondersteunt en betrekt.</a:t>
            </a:r>
            <a:endParaRPr lang="en-IE" sz="2000" dirty="0"/>
          </a:p>
        </p:txBody>
      </p:sp>
      <p:sp>
        <p:nvSpPr>
          <p:cNvPr id="12" name="Text Placeholder 11">
            <a:extLst>
              <a:ext uri="{FF2B5EF4-FFF2-40B4-BE49-F238E27FC236}">
                <a16:creationId xmlns:a16="http://schemas.microsoft.com/office/drawing/2014/main" id="{1C7802C8-D54A-E475-DFB2-38718F8F32A2}"/>
              </a:ext>
            </a:extLst>
          </p:cNvPr>
          <p:cNvSpPr>
            <a:spLocks noGrp="1"/>
          </p:cNvSpPr>
          <p:nvPr>
            <p:ph type="body" sz="quarter" idx="30"/>
          </p:nvPr>
        </p:nvSpPr>
        <p:spPr/>
        <p:txBody>
          <a:bodyPr>
            <a:normAutofit fontScale="92500"/>
          </a:bodyPr>
          <a:lstStyle/>
          <a:p>
            <a:r>
              <a:rPr lang="en-IE" dirty="0"/>
              <a:t>De Gemeenschap</a:t>
            </a:r>
          </a:p>
        </p:txBody>
      </p:sp>
      <p:sp>
        <p:nvSpPr>
          <p:cNvPr id="13" name="Text Placeholder 12">
            <a:extLst>
              <a:ext uri="{FF2B5EF4-FFF2-40B4-BE49-F238E27FC236}">
                <a16:creationId xmlns:a16="http://schemas.microsoft.com/office/drawing/2014/main" id="{EBAD8AEF-80C1-D3AD-768F-C06871A691E4}"/>
              </a:ext>
            </a:extLst>
          </p:cNvPr>
          <p:cNvSpPr>
            <a:spLocks noGrp="1"/>
          </p:cNvSpPr>
          <p:nvPr>
            <p:ph type="body" sz="quarter" idx="31"/>
          </p:nvPr>
        </p:nvSpPr>
        <p:spPr>
          <a:xfrm>
            <a:off x="8698637" y="3633663"/>
            <a:ext cx="2688034" cy="699673"/>
          </a:xfrm>
        </p:spPr>
        <p:txBody>
          <a:bodyPr>
            <a:noAutofit/>
          </a:bodyPr>
          <a:lstStyle/>
          <a:p>
            <a:r>
              <a:rPr lang="en-GB" sz="2000" dirty="0"/>
              <a:t>Dit gaat over hoe je omgaat met je lokale partners en organisaties.</a:t>
            </a:r>
            <a:endParaRPr lang="en-IE" sz="2000" dirty="0"/>
          </a:p>
        </p:txBody>
      </p:sp>
      <p:sp>
        <p:nvSpPr>
          <p:cNvPr id="14" name="TextBox 13">
            <a:extLst>
              <a:ext uri="{FF2B5EF4-FFF2-40B4-BE49-F238E27FC236}">
                <a16:creationId xmlns:a16="http://schemas.microsoft.com/office/drawing/2014/main" id="{1945EE51-A2BE-01E2-255B-C553D07D0FE5}"/>
              </a:ext>
            </a:extLst>
          </p:cNvPr>
          <p:cNvSpPr txBox="1"/>
          <p:nvPr/>
        </p:nvSpPr>
        <p:spPr>
          <a:xfrm>
            <a:off x="307475" y="6208889"/>
            <a:ext cx="3014133" cy="372533"/>
          </a:xfrm>
          <a:prstGeom prst="rect">
            <a:avLst/>
          </a:prstGeom>
          <a:noFill/>
        </p:spPr>
        <p:txBody>
          <a:bodyPr wrap="square" rtlCol="0">
            <a:spAutoFit/>
          </a:bodyPr>
          <a:lstStyle/>
          <a:p>
            <a:r>
              <a:rPr lang="en-IE" dirty="0"/>
              <a:t>Bron </a:t>
            </a:r>
            <a:r>
              <a:rPr lang="en-IE" dirty="0">
                <a:hlinkClick r:id="rId2"/>
              </a:rPr>
              <a:t>csrhub</a:t>
            </a:r>
            <a:endParaRPr lang="en-IE" dirty="0"/>
          </a:p>
        </p:txBody>
      </p:sp>
      <p:sp>
        <p:nvSpPr>
          <p:cNvPr id="2" name="Callout: Right Arrow 1">
            <a:extLst>
              <a:ext uri="{FF2B5EF4-FFF2-40B4-BE49-F238E27FC236}">
                <a16:creationId xmlns:a16="http://schemas.microsoft.com/office/drawing/2014/main" id="{A210B151-0C84-0CBA-B27C-E01471DF74A7}"/>
              </a:ext>
            </a:extLst>
          </p:cNvPr>
          <p:cNvSpPr/>
          <p:nvPr/>
        </p:nvSpPr>
        <p:spPr>
          <a:xfrm rot="16200000">
            <a:off x="5336388" y="3624549"/>
            <a:ext cx="1814633" cy="4257550"/>
          </a:xfrm>
          <a:prstGeom prst="rightArrowCallout">
            <a:avLst/>
          </a:prstGeom>
          <a:solidFill>
            <a:srgbClr val="F29E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TextBox 2">
            <a:extLst>
              <a:ext uri="{FF2B5EF4-FFF2-40B4-BE49-F238E27FC236}">
                <a16:creationId xmlns:a16="http://schemas.microsoft.com/office/drawing/2014/main" id="{A7F6C25E-1724-C728-09C0-5553B08D770D}"/>
              </a:ext>
            </a:extLst>
          </p:cNvPr>
          <p:cNvSpPr txBox="1"/>
          <p:nvPr/>
        </p:nvSpPr>
        <p:spPr>
          <a:xfrm>
            <a:off x="4114927" y="5460312"/>
            <a:ext cx="4257551" cy="1200329"/>
          </a:xfrm>
          <a:prstGeom prst="rect">
            <a:avLst/>
          </a:prstGeom>
          <a:solidFill>
            <a:srgbClr val="F29E38"/>
          </a:solidFill>
        </p:spPr>
        <p:txBody>
          <a:bodyPr wrap="square" rtlCol="0">
            <a:spAutoFit/>
          </a:bodyPr>
          <a:lstStyle/>
          <a:p>
            <a:pPr algn="ctr"/>
            <a:r>
              <a:rPr lang="en-IE" sz="2400" b="1" dirty="0">
                <a:solidFill>
                  <a:schemeClr val="bg1"/>
                </a:solidFill>
              </a:rPr>
              <a:t>Ondersteund door sterk bestuur en communicatie</a:t>
            </a:r>
          </a:p>
        </p:txBody>
      </p:sp>
    </p:spTree>
    <p:extLst>
      <p:ext uri="{BB962C8B-B14F-4D97-AF65-F5344CB8AC3E}">
        <p14:creationId xmlns:p14="http://schemas.microsoft.com/office/powerpoint/2010/main" val="3559637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hand holding a small plant&#10;&#10;Description automatically generated with medium confidence">
            <a:extLst>
              <a:ext uri="{FF2B5EF4-FFF2-40B4-BE49-F238E27FC236}">
                <a16:creationId xmlns:a16="http://schemas.microsoft.com/office/drawing/2014/main" id="{DFD6FC42-9064-5C29-2D8F-3E85F482A52F}"/>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202" r="2202"/>
          <a:stretch>
            <a:fillRect/>
          </a:stretch>
        </p:blipFill>
        <p:spPr>
          <a:xfrm>
            <a:off x="614363" y="327025"/>
            <a:ext cx="3263900" cy="1828800"/>
          </a:xfrm>
        </p:spPr>
      </p:pic>
      <p:pic>
        <p:nvPicPr>
          <p:cNvPr id="7" name="Picture Placeholder 6" descr="A picture containing text, person, indoor, counter&#10;&#10;Description automatically generated">
            <a:extLst>
              <a:ext uri="{FF2B5EF4-FFF2-40B4-BE49-F238E27FC236}">
                <a16:creationId xmlns:a16="http://schemas.microsoft.com/office/drawing/2014/main" id="{D46CECFF-724D-267D-309A-6AA6D81BDF71}"/>
              </a:ext>
            </a:extLst>
          </p:cNvPr>
          <p:cNvPicPr>
            <a:picLocks noGrp="1" noChangeAspect="1"/>
          </p:cNvPicPr>
          <p:nvPr>
            <p:ph type="pic" sz="quarter" idx="25"/>
          </p:nvPr>
        </p:nvPicPr>
        <p:blipFill>
          <a:blip r:embed="rId3" cstate="email">
            <a:extLst>
              <a:ext uri="{28A0092B-C50C-407E-A947-70E740481C1C}">
                <a14:useLocalDpi xmlns:a14="http://schemas.microsoft.com/office/drawing/2010/main"/>
              </a:ext>
            </a:extLst>
          </a:blip>
          <a:srcRect t="8670" b="8670"/>
          <a:stretch>
            <a:fillRect/>
          </a:stretch>
        </p:blipFill>
        <p:spPr>
          <a:xfrm>
            <a:off x="8328025" y="327025"/>
            <a:ext cx="3263900" cy="1798638"/>
          </a:xfrm>
        </p:spPr>
      </p:pic>
      <p:pic>
        <p:nvPicPr>
          <p:cNvPr id="5" name="Picture Placeholder 4" descr="A group of people sitting around a table&#10;&#10;Description automatically generated with medium confidence">
            <a:extLst>
              <a:ext uri="{FF2B5EF4-FFF2-40B4-BE49-F238E27FC236}">
                <a16:creationId xmlns:a16="http://schemas.microsoft.com/office/drawing/2014/main" id="{767B31D7-E793-8A2B-FD9E-90BA7DE13FB1}"/>
              </a:ext>
            </a:extLst>
          </p:cNvPr>
          <p:cNvPicPr>
            <a:picLocks noGrp="1" noChangeAspect="1"/>
          </p:cNvPicPr>
          <p:nvPr>
            <p:ph type="pic" sz="quarter" idx="26"/>
          </p:nvPr>
        </p:nvPicPr>
        <p:blipFill>
          <a:blip r:embed="rId4" cstate="email">
            <a:extLst>
              <a:ext uri="{28A0092B-C50C-407E-A947-70E740481C1C}">
                <a14:useLocalDpi xmlns:a14="http://schemas.microsoft.com/office/drawing/2010/main"/>
              </a:ext>
            </a:extLst>
          </a:blip>
          <a:srcRect t="13959" b="13959"/>
          <a:stretch>
            <a:fillRect/>
          </a:stretch>
        </p:blipFill>
        <p:spPr>
          <a:xfrm>
            <a:off x="4514850" y="327025"/>
            <a:ext cx="3263900" cy="1828800"/>
          </a:xfrm>
        </p:spPr>
      </p:pic>
      <p:sp>
        <p:nvSpPr>
          <p:cNvPr id="14" name="Text Placeholder 13">
            <a:extLst>
              <a:ext uri="{FF2B5EF4-FFF2-40B4-BE49-F238E27FC236}">
                <a16:creationId xmlns:a16="http://schemas.microsoft.com/office/drawing/2014/main" id="{C95BA5F7-B8F8-C017-0B5B-83AEA1441F24}"/>
              </a:ext>
            </a:extLst>
          </p:cNvPr>
          <p:cNvSpPr>
            <a:spLocks noGrp="1"/>
          </p:cNvSpPr>
          <p:nvPr>
            <p:ph type="body" sz="quarter" idx="16"/>
          </p:nvPr>
        </p:nvSpPr>
        <p:spPr>
          <a:xfrm>
            <a:off x="614363" y="2156178"/>
            <a:ext cx="3263900" cy="4701822"/>
          </a:xfrm>
        </p:spPr>
        <p:txBody>
          <a:bodyPr/>
          <a:lstStyle/>
          <a:p>
            <a:pPr marR="95250">
              <a:lnSpc>
                <a:spcPct val="100000"/>
              </a:lnSpc>
              <a:spcBef>
                <a:spcPts val="0"/>
              </a:spcBef>
            </a:pPr>
            <a:r>
              <a:rPr lang="en-IE" sz="2000" b="1" spc="25" dirty="0">
                <a:solidFill>
                  <a:srgbClr val="FFFFFF"/>
                </a:solidFill>
                <a:effectLst/>
                <a:ea typeface="Times New Roman" panose="02020603050405020304" pitchFamily="18" charset="0"/>
                <a:cs typeface="Times New Roman" panose="02020603050405020304" pitchFamily="18" charset="0"/>
              </a:rPr>
              <a:t>De Milieupijler heeft </a:t>
            </a:r>
            <a:r>
              <a:rPr lang="en-IE" sz="1800" spc="25" dirty="0">
                <a:solidFill>
                  <a:srgbClr val="FFFFFF"/>
                </a:solidFill>
                <a:effectLst/>
                <a:ea typeface="Times New Roman" panose="02020603050405020304" pitchFamily="18" charset="0"/>
                <a:cs typeface="Times New Roman" panose="02020603050405020304" pitchFamily="18" charset="0"/>
              </a:rPr>
              <a:t>betrekking op het beheer van de impact van een bedrijf op het milieu. Toonaangevende bedrijven weten dat ze een rol moeten spelen in het efficiënt beheren van de hulpbronnen van de wereld en in het tegengaan van klimaatverandering. Gedegen milieustrategieën zijn essentieel voor de duurzaamheid van een bedrijf en kunnen ook de kosten verlagen.</a:t>
            </a:r>
            <a:endParaRPr lang="en-IE" sz="1800" dirty="0">
              <a:effectLst/>
              <a:ea typeface="Calibri" panose="020F0502020204030204" pitchFamily="34" charset="0"/>
              <a:cs typeface="Times New Roman" panose="02020603050405020304" pitchFamily="18" charset="0"/>
            </a:endParaRPr>
          </a:p>
          <a:p>
            <a:endParaRPr lang="en-IE" sz="1800" dirty="0"/>
          </a:p>
        </p:txBody>
      </p:sp>
      <p:sp>
        <p:nvSpPr>
          <p:cNvPr id="18" name="Text Placeholder 17">
            <a:extLst>
              <a:ext uri="{FF2B5EF4-FFF2-40B4-BE49-F238E27FC236}">
                <a16:creationId xmlns:a16="http://schemas.microsoft.com/office/drawing/2014/main" id="{05236E0F-3B15-C580-E533-1EB55EB6B70E}"/>
              </a:ext>
            </a:extLst>
          </p:cNvPr>
          <p:cNvSpPr>
            <a:spLocks noGrp="1"/>
          </p:cNvSpPr>
          <p:nvPr>
            <p:ph type="body" sz="quarter" idx="27"/>
          </p:nvPr>
        </p:nvSpPr>
        <p:spPr>
          <a:xfrm>
            <a:off x="4515077" y="2156179"/>
            <a:ext cx="3263900" cy="4701821"/>
          </a:xfrm>
          <a:solidFill>
            <a:srgbClr val="D98F89"/>
          </a:solidFill>
        </p:spPr>
        <p:txBody>
          <a:bodyPr/>
          <a:lstStyle/>
          <a:p>
            <a:pPr marR="95250">
              <a:lnSpc>
                <a:spcPct val="100000"/>
              </a:lnSpc>
              <a:spcBef>
                <a:spcPts val="0"/>
              </a:spcBef>
            </a:pPr>
            <a:r>
              <a:rPr lang="en-IE" sz="2000" b="1" spc="25" dirty="0">
                <a:solidFill>
                  <a:srgbClr val="FFFFFF"/>
                </a:solidFill>
                <a:cs typeface="Times New Roman" panose="02020603050405020304" pitchFamily="18" charset="0"/>
              </a:rPr>
              <a:t>De pijler Werkplek </a:t>
            </a:r>
            <a:r>
              <a:rPr lang="en-IE" sz="1800" spc="25" dirty="0">
                <a:solidFill>
                  <a:srgbClr val="FFFFFF"/>
                </a:solidFill>
                <a:cs typeface="Times New Roman" panose="02020603050405020304" pitchFamily="18" charset="0"/>
              </a:rPr>
              <a:t>houdt zich bezig met de manier waarop een bedrijf zijn werknemers ondersteunt, betrekt en motiveert. Er wordt gekeken naar zaken als balans tussen werk en privé, gezondheid en welzijn van werknemers, diversiteit en inclusie, </a:t>
            </a:r>
            <a:r>
              <a:rPr lang="en-IE" sz="1800" spc="25" dirty="0">
                <a:solidFill>
                  <a:srgbClr val="FFFFFF"/>
                </a:solidFill>
                <a:effectLst/>
                <a:ea typeface="Times New Roman" panose="02020603050405020304" pitchFamily="18" charset="0"/>
                <a:cs typeface="Times New Roman" panose="02020603050405020304" pitchFamily="18" charset="0"/>
              </a:rPr>
              <a:t>organisatiecultuur en vrijwilligerswerk. Gemotiveerde en betrokken werknemers zijn productiever en mensen werken het liefst voor werkgevers die ze kunnen vertrouwen.</a:t>
            </a:r>
            <a:endParaRPr lang="en-IE" sz="1800" dirty="0">
              <a:effectLst/>
              <a:ea typeface="Calibri" panose="020F0502020204030204" pitchFamily="34" charset="0"/>
              <a:cs typeface="Times New Roman" panose="02020603050405020304" pitchFamily="18" charset="0"/>
            </a:endParaRPr>
          </a:p>
          <a:p>
            <a:pPr marL="457200" marR="95250">
              <a:spcBef>
                <a:spcPts val="750"/>
              </a:spcBef>
              <a:spcAft>
                <a:spcPts val="750"/>
              </a:spcAft>
            </a:pPr>
            <a:r>
              <a:rPr lang="en-IE" sz="1600" spc="25"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2000" dirty="0"/>
          </a:p>
        </p:txBody>
      </p:sp>
      <p:sp>
        <p:nvSpPr>
          <p:cNvPr id="19" name="Text Placeholder 18">
            <a:extLst>
              <a:ext uri="{FF2B5EF4-FFF2-40B4-BE49-F238E27FC236}">
                <a16:creationId xmlns:a16="http://schemas.microsoft.com/office/drawing/2014/main" id="{C732D7A1-FC30-18FD-89A9-4EAFBFA5755A}"/>
              </a:ext>
            </a:extLst>
          </p:cNvPr>
          <p:cNvSpPr>
            <a:spLocks noGrp="1"/>
          </p:cNvSpPr>
          <p:nvPr>
            <p:ph type="body" sz="quarter" idx="28"/>
          </p:nvPr>
        </p:nvSpPr>
        <p:spPr>
          <a:xfrm>
            <a:off x="8313737" y="2124924"/>
            <a:ext cx="3263900" cy="4733076"/>
          </a:xfrm>
          <a:solidFill>
            <a:srgbClr val="F29E38"/>
          </a:solidFill>
        </p:spPr>
        <p:txBody>
          <a:bodyPr/>
          <a:lstStyle/>
          <a:p>
            <a:pPr marR="95250">
              <a:lnSpc>
                <a:spcPct val="100000"/>
              </a:lnSpc>
              <a:spcBef>
                <a:spcPts val="0"/>
              </a:spcBef>
            </a:pPr>
            <a:r>
              <a:rPr lang="en-IE" sz="2000" b="1" spc="25" dirty="0">
                <a:solidFill>
                  <a:srgbClr val="FFFFFF"/>
                </a:solidFill>
                <a:cs typeface="Times New Roman" panose="02020603050405020304" pitchFamily="18" charset="0"/>
              </a:rPr>
              <a:t>De pijler Marktplaats heeft </a:t>
            </a:r>
            <a:r>
              <a:rPr lang="en-IE" sz="1800" spc="25" dirty="0">
                <a:solidFill>
                  <a:srgbClr val="FFFFFF"/>
                </a:solidFill>
                <a:cs typeface="Times New Roman" panose="02020603050405020304" pitchFamily="18" charset="0"/>
              </a:rPr>
              <a:t>betrekking op de manier waarop een organisatie de relatie met haar klanten en leveranciers beheert. Het kopen en verkopen van producten of diensten is inherent aan zakendoen - ervoor zorgen dat dit op ethische en duurzame wijze gebeurt is essentieel voor de reputatie en levensvatbaarheid van een bedrijf op de lange termijn.</a:t>
            </a:r>
            <a:endParaRPr lang="en-IE" sz="2000" dirty="0"/>
          </a:p>
        </p:txBody>
      </p:sp>
      <p:sp>
        <p:nvSpPr>
          <p:cNvPr id="8" name="Flowchart: Connector 7">
            <a:extLst>
              <a:ext uri="{FF2B5EF4-FFF2-40B4-BE49-F238E27FC236}">
                <a16:creationId xmlns:a16="http://schemas.microsoft.com/office/drawing/2014/main" id="{650185ED-6A29-E7F0-F0F8-68BA3F44B96E}"/>
              </a:ext>
            </a:extLst>
          </p:cNvPr>
          <p:cNvSpPr/>
          <p:nvPr/>
        </p:nvSpPr>
        <p:spPr>
          <a:xfrm>
            <a:off x="154164" y="326672"/>
            <a:ext cx="891822" cy="846666"/>
          </a:xfrm>
          <a:prstGeom prst="flowChartConnector">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1</a:t>
            </a:r>
          </a:p>
        </p:txBody>
      </p:sp>
      <p:sp>
        <p:nvSpPr>
          <p:cNvPr id="20" name="Flowchart: Connector 19">
            <a:extLst>
              <a:ext uri="{FF2B5EF4-FFF2-40B4-BE49-F238E27FC236}">
                <a16:creationId xmlns:a16="http://schemas.microsoft.com/office/drawing/2014/main" id="{0AB624CE-EF75-A624-6835-CAAA110F842F}"/>
              </a:ext>
            </a:extLst>
          </p:cNvPr>
          <p:cNvSpPr/>
          <p:nvPr/>
        </p:nvSpPr>
        <p:spPr>
          <a:xfrm>
            <a:off x="4069203" y="327025"/>
            <a:ext cx="891822" cy="846666"/>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2</a:t>
            </a:r>
          </a:p>
        </p:txBody>
      </p:sp>
      <p:sp>
        <p:nvSpPr>
          <p:cNvPr id="21" name="Flowchart: Connector 20">
            <a:extLst>
              <a:ext uri="{FF2B5EF4-FFF2-40B4-BE49-F238E27FC236}">
                <a16:creationId xmlns:a16="http://schemas.microsoft.com/office/drawing/2014/main" id="{2FB01FF7-C269-8D90-F0CD-139BDF68CD94}"/>
              </a:ext>
            </a:extLst>
          </p:cNvPr>
          <p:cNvSpPr/>
          <p:nvPr/>
        </p:nvSpPr>
        <p:spPr>
          <a:xfrm>
            <a:off x="7882114" y="379309"/>
            <a:ext cx="891822" cy="846666"/>
          </a:xfrm>
          <a:prstGeom prst="flowChartConnector">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3</a:t>
            </a:r>
          </a:p>
        </p:txBody>
      </p:sp>
    </p:spTree>
    <p:extLst>
      <p:ext uri="{BB962C8B-B14F-4D97-AF65-F5344CB8AC3E}">
        <p14:creationId xmlns:p14="http://schemas.microsoft.com/office/powerpoint/2010/main" val="4222392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row: Pentagon 27">
            <a:extLst>
              <a:ext uri="{FF2B5EF4-FFF2-40B4-BE49-F238E27FC236}">
                <a16:creationId xmlns:a16="http://schemas.microsoft.com/office/drawing/2014/main" id="{1F6FA515-00E4-E4FB-94DB-B98C00A17CA6}"/>
              </a:ext>
            </a:extLst>
          </p:cNvPr>
          <p:cNvSpPr/>
          <p:nvPr/>
        </p:nvSpPr>
        <p:spPr>
          <a:xfrm>
            <a:off x="4117773" y="1885244"/>
            <a:ext cx="3956453" cy="2381956"/>
          </a:xfrm>
          <a:prstGeom prst="homePlate">
            <a:avLst/>
          </a:prstGeom>
          <a:solidFill>
            <a:srgbClr val="E785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bg1"/>
              </a:solidFill>
            </a:endParaRPr>
          </a:p>
        </p:txBody>
      </p:sp>
      <p:pic>
        <p:nvPicPr>
          <p:cNvPr id="23" name="Picture Placeholder 22" descr="A group of people's feet&#10;&#10;Description automatically generated with medium confidence">
            <a:extLst>
              <a:ext uri="{FF2B5EF4-FFF2-40B4-BE49-F238E27FC236}">
                <a16:creationId xmlns:a16="http://schemas.microsoft.com/office/drawing/2014/main" id="{5EE8BF57-557B-F275-0B91-5D2BA68B8FD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21992" b="21992"/>
          <a:stretch>
            <a:fillRect/>
          </a:stretch>
        </p:blipFill>
        <p:spPr>
          <a:xfrm>
            <a:off x="375079" y="327025"/>
            <a:ext cx="3503184" cy="1828800"/>
          </a:xfrm>
        </p:spPr>
      </p:pic>
      <p:pic>
        <p:nvPicPr>
          <p:cNvPr id="25" name="Picture Placeholder 24" descr="A group of people sitting around a table&#10;&#10;Description automatically generated with medium confidence">
            <a:extLst>
              <a:ext uri="{FF2B5EF4-FFF2-40B4-BE49-F238E27FC236}">
                <a16:creationId xmlns:a16="http://schemas.microsoft.com/office/drawing/2014/main" id="{DDE848C5-0BB3-4286-6564-D737C86B1177}"/>
              </a:ext>
            </a:extLst>
          </p:cNvPr>
          <p:cNvPicPr>
            <a:picLocks noGrp="1" noChangeAspect="1"/>
          </p:cNvPicPr>
          <p:nvPr>
            <p:ph type="pic" sz="quarter" idx="26"/>
          </p:nvPr>
        </p:nvPicPr>
        <p:blipFill>
          <a:blip r:embed="rId3" cstate="email">
            <a:extLst>
              <a:ext uri="{28A0092B-C50C-407E-A947-70E740481C1C}">
                <a14:useLocalDpi xmlns:a14="http://schemas.microsoft.com/office/drawing/2010/main"/>
              </a:ext>
            </a:extLst>
          </a:blip>
          <a:srcRect t="7973" b="7973"/>
          <a:stretch>
            <a:fillRect/>
          </a:stretch>
        </p:blipFill>
        <p:spPr>
          <a:xfrm>
            <a:off x="8313737" y="327025"/>
            <a:ext cx="3503184" cy="1828800"/>
          </a:xfrm>
        </p:spPr>
      </p:pic>
      <p:sp>
        <p:nvSpPr>
          <p:cNvPr id="14" name="Text Placeholder 13">
            <a:extLst>
              <a:ext uri="{FF2B5EF4-FFF2-40B4-BE49-F238E27FC236}">
                <a16:creationId xmlns:a16="http://schemas.microsoft.com/office/drawing/2014/main" id="{C95BA5F7-B8F8-C017-0B5B-83AEA1441F24}"/>
              </a:ext>
            </a:extLst>
          </p:cNvPr>
          <p:cNvSpPr>
            <a:spLocks noGrp="1"/>
          </p:cNvSpPr>
          <p:nvPr>
            <p:ph type="body" sz="quarter" idx="16"/>
          </p:nvPr>
        </p:nvSpPr>
        <p:spPr>
          <a:xfrm>
            <a:off x="375079" y="2156178"/>
            <a:ext cx="3503184" cy="4701822"/>
          </a:xfrm>
          <a:solidFill>
            <a:srgbClr val="40B894"/>
          </a:solidFill>
        </p:spPr>
        <p:txBody>
          <a:bodyPr/>
          <a:lstStyle/>
          <a:p>
            <a:pPr>
              <a:lnSpc>
                <a:spcPct val="100000"/>
              </a:lnSpc>
              <a:spcBef>
                <a:spcPts val="0"/>
              </a:spcBef>
            </a:pPr>
            <a:r>
              <a:rPr lang="en-IE" sz="1800" b="1" spc="25" dirty="0">
                <a:solidFill>
                  <a:srgbClr val="FFFFFF"/>
                </a:solidFill>
                <a:ea typeface="Times New Roman" panose="02020603050405020304" pitchFamily="18" charset="0"/>
                <a:cs typeface="Times New Roman" panose="02020603050405020304" pitchFamily="18" charset="0"/>
              </a:rPr>
              <a:t>De </a:t>
            </a:r>
            <a:r>
              <a:rPr lang="en-IE" sz="1800" b="1" spc="25" dirty="0">
                <a:solidFill>
                  <a:srgbClr val="FFFFFF"/>
                </a:solidFill>
                <a:effectLst/>
                <a:ea typeface="Times New Roman" panose="02020603050405020304" pitchFamily="18" charset="0"/>
                <a:cs typeface="Times New Roman" panose="02020603050405020304" pitchFamily="18" charset="0"/>
              </a:rPr>
              <a:t>communautaire pijler heeft </a:t>
            </a:r>
            <a:r>
              <a:rPr lang="en-IE" sz="1600" spc="25" dirty="0">
                <a:solidFill>
                  <a:srgbClr val="FFFFFF"/>
                </a:solidFill>
                <a:effectLst/>
                <a:ea typeface="Times New Roman" panose="02020603050405020304" pitchFamily="18" charset="0"/>
                <a:cs typeface="Times New Roman" panose="02020603050405020304" pitchFamily="18" charset="0"/>
              </a:rPr>
              <a:t>betrekking op de manier waarop bedrijven omgaan met de gemeenschap en vrijwilligersorganisaties in hun lokale gemeenschappen. Vertrouwen opbouwen en strategische partnerschappen ontwikkelen in de gemeenschappen waarin bedrijven actief zijn, is essentieel om duurzaamheid op lange termijn te garanderen. Het kan de loyaliteit van medewerkers vergroten, nieuw talent aantrekken en tegelijkertijd een positieve impact hebben op de samenleving.</a:t>
            </a:r>
            <a:endParaRPr lang="en-IE" sz="1600" dirty="0">
              <a:effectLst/>
              <a:ea typeface="Calibri" panose="020F0502020204030204" pitchFamily="34" charset="0"/>
              <a:cs typeface="Times New Roman" panose="02020603050405020304" pitchFamily="18" charset="0"/>
            </a:endParaRPr>
          </a:p>
          <a:p>
            <a:endParaRPr lang="en-IE" sz="1600" dirty="0"/>
          </a:p>
        </p:txBody>
      </p:sp>
      <p:sp>
        <p:nvSpPr>
          <p:cNvPr id="18" name="Text Placeholder 17">
            <a:extLst>
              <a:ext uri="{FF2B5EF4-FFF2-40B4-BE49-F238E27FC236}">
                <a16:creationId xmlns:a16="http://schemas.microsoft.com/office/drawing/2014/main" id="{05236E0F-3B15-C580-E533-1EB55EB6B70E}"/>
              </a:ext>
            </a:extLst>
          </p:cNvPr>
          <p:cNvSpPr>
            <a:spLocks noGrp="1"/>
          </p:cNvSpPr>
          <p:nvPr>
            <p:ph type="body" sz="quarter" idx="27"/>
          </p:nvPr>
        </p:nvSpPr>
        <p:spPr>
          <a:xfrm>
            <a:off x="8313964" y="2156179"/>
            <a:ext cx="3503184" cy="4701821"/>
          </a:xfrm>
          <a:solidFill>
            <a:srgbClr val="E7850F"/>
          </a:solidFill>
        </p:spPr>
        <p:txBody>
          <a:bodyPr/>
          <a:lstStyle/>
          <a:p>
            <a:pPr marR="95250"/>
            <a:r>
              <a:rPr lang="en-IE" sz="2000" b="1" spc="25" dirty="0">
                <a:solidFill>
                  <a:srgbClr val="FFFFFF"/>
                </a:solidFill>
                <a:effectLst/>
                <a:ea typeface="Times New Roman" panose="02020603050405020304" pitchFamily="18" charset="0"/>
                <a:cs typeface="Times New Roman" panose="02020603050405020304" pitchFamily="18" charset="0"/>
              </a:rPr>
              <a:t> De pijler Governance en Communicatie heeft </a:t>
            </a:r>
            <a:r>
              <a:rPr lang="en-IE" sz="1800" spc="25" dirty="0">
                <a:solidFill>
                  <a:srgbClr val="FFFFFF"/>
                </a:solidFill>
                <a:effectLst/>
                <a:ea typeface="Times New Roman" panose="02020603050405020304" pitchFamily="18" charset="0"/>
                <a:cs typeface="Times New Roman" panose="02020603050405020304" pitchFamily="18" charset="0"/>
              </a:rPr>
              <a:t>betrekking op de manier waarop bedrijven hun verantwoorde en duurzame bedrijfspraktijken binnen hun organisaties ondersteunen, beheren en communiceren. Een fundamenteel aspect is de betrokkenheid van belanghebbenden bij het identificeren van de belangrijkste gebieden waarop verantwoorde, duurzame activiteiten gericht moeten zijn.</a:t>
            </a:r>
            <a:endParaRPr lang="en-IE" sz="1800" dirty="0">
              <a:effectLst/>
              <a:ea typeface="Calibri" panose="020F0502020204030204" pitchFamily="34" charset="0"/>
              <a:cs typeface="Times New Roman" panose="02020603050405020304" pitchFamily="18" charset="0"/>
            </a:endParaRPr>
          </a:p>
          <a:p>
            <a:pPr marL="457200" marR="95250">
              <a:spcBef>
                <a:spcPts val="750"/>
              </a:spcBef>
              <a:spcAft>
                <a:spcPts val="750"/>
              </a:spcAft>
            </a:pPr>
            <a:r>
              <a:rPr lang="en-IE" sz="1800" spc="25" dirty="0">
                <a:solidFill>
                  <a:srgbClr val="FFFFFF"/>
                </a:solidFill>
                <a:effectLst/>
                <a:ea typeface="Times New Roman" panose="02020603050405020304" pitchFamily="18" charset="0"/>
                <a:cs typeface="Times New Roman" panose="02020603050405020304" pitchFamily="18" charset="0"/>
              </a:rPr>
              <a:t> </a:t>
            </a:r>
            <a:endParaRPr lang="en-IE" sz="1800" dirty="0">
              <a:effectLst/>
              <a:ea typeface="Calibri" panose="020F0502020204030204" pitchFamily="34" charset="0"/>
              <a:cs typeface="Times New Roman" panose="02020603050405020304" pitchFamily="18" charset="0"/>
            </a:endParaRPr>
          </a:p>
          <a:p>
            <a:endParaRPr lang="en-IE" sz="1800" dirty="0"/>
          </a:p>
        </p:txBody>
      </p:sp>
      <p:sp>
        <p:nvSpPr>
          <p:cNvPr id="26" name="TextBox 25">
            <a:extLst>
              <a:ext uri="{FF2B5EF4-FFF2-40B4-BE49-F238E27FC236}">
                <a16:creationId xmlns:a16="http://schemas.microsoft.com/office/drawing/2014/main" id="{35D843AF-3AA8-2474-507E-1440521CF6FF}"/>
              </a:ext>
            </a:extLst>
          </p:cNvPr>
          <p:cNvSpPr txBox="1"/>
          <p:nvPr/>
        </p:nvSpPr>
        <p:spPr>
          <a:xfrm>
            <a:off x="4117773" y="2155825"/>
            <a:ext cx="3463421" cy="1692771"/>
          </a:xfrm>
          <a:prstGeom prst="rect">
            <a:avLst/>
          </a:prstGeom>
          <a:noFill/>
        </p:spPr>
        <p:txBody>
          <a:bodyPr wrap="square" rtlCol="0">
            <a:spAutoFit/>
          </a:bodyPr>
          <a:lstStyle/>
          <a:p>
            <a:r>
              <a:rPr lang="en-IE" sz="2600" dirty="0">
                <a:solidFill>
                  <a:schemeClr val="bg1"/>
                </a:solidFill>
              </a:rPr>
              <a:t>De vier pijlers moeten worden ondersteund door sterk MKB-bestuur en communicatie </a:t>
            </a:r>
          </a:p>
        </p:txBody>
      </p:sp>
      <p:sp>
        <p:nvSpPr>
          <p:cNvPr id="27" name="Flowchart: Connector 26">
            <a:extLst>
              <a:ext uri="{FF2B5EF4-FFF2-40B4-BE49-F238E27FC236}">
                <a16:creationId xmlns:a16="http://schemas.microsoft.com/office/drawing/2014/main" id="{5229DB83-A636-22AF-18C7-C4E5DC68B8BB}"/>
              </a:ext>
            </a:extLst>
          </p:cNvPr>
          <p:cNvSpPr/>
          <p:nvPr/>
        </p:nvSpPr>
        <p:spPr>
          <a:xfrm>
            <a:off x="168225" y="326672"/>
            <a:ext cx="891822" cy="846666"/>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4</a:t>
            </a:r>
          </a:p>
        </p:txBody>
      </p:sp>
    </p:spTree>
    <p:extLst>
      <p:ext uri="{BB962C8B-B14F-4D97-AF65-F5344CB8AC3E}">
        <p14:creationId xmlns:p14="http://schemas.microsoft.com/office/powerpoint/2010/main" val="292802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text, person, indoor, counter&#10;&#10;Description automatically generated">
            <a:extLst>
              <a:ext uri="{FF2B5EF4-FFF2-40B4-BE49-F238E27FC236}">
                <a16:creationId xmlns:a16="http://schemas.microsoft.com/office/drawing/2014/main" id="{BC280319-DCA5-7EEE-AE2E-BE254251023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9845" r="9845"/>
          <a:stretch>
            <a:fillRect/>
          </a:stretch>
        </p:blipFill>
        <p:spPr>
          <a:xfrm>
            <a:off x="614364" y="1073150"/>
            <a:ext cx="3709987" cy="3079750"/>
          </a:xfrm>
        </p:spPr>
      </p:pic>
      <p:pic>
        <p:nvPicPr>
          <p:cNvPr id="13" name="Picture Placeholder 12" descr="A picture containing person&#10;&#10;Description automatically generated">
            <a:extLst>
              <a:ext uri="{FF2B5EF4-FFF2-40B4-BE49-F238E27FC236}">
                <a16:creationId xmlns:a16="http://schemas.microsoft.com/office/drawing/2014/main" id="{62660F5C-49AE-7D30-C7B9-EB4595AAF061}"/>
              </a:ext>
            </a:extLst>
          </p:cNvPr>
          <p:cNvPicPr>
            <a:picLocks noGrp="1" noChangeAspect="1"/>
          </p:cNvPicPr>
          <p:nvPr>
            <p:ph type="pic" sz="quarter" idx="25"/>
          </p:nvPr>
        </p:nvPicPr>
        <p:blipFill>
          <a:blip r:embed="rId3" cstate="email">
            <a:extLst>
              <a:ext uri="{28A0092B-C50C-407E-A947-70E740481C1C}">
                <a14:useLocalDpi xmlns:a14="http://schemas.microsoft.com/office/drawing/2010/main"/>
              </a:ext>
            </a:extLst>
          </a:blip>
          <a:srcRect t="18552" b="18552"/>
          <a:stretch>
            <a:fillRect/>
          </a:stretch>
        </p:blipFill>
        <p:spPr>
          <a:xfrm>
            <a:off x="8328639" y="1072869"/>
            <a:ext cx="3446462" cy="3079750"/>
          </a:xfrm>
        </p:spPr>
      </p:pic>
      <p:pic>
        <p:nvPicPr>
          <p:cNvPr id="11" name="Picture Placeholder 10" descr="A picture containing person&#10;&#10;Description automatically generated">
            <a:extLst>
              <a:ext uri="{FF2B5EF4-FFF2-40B4-BE49-F238E27FC236}">
                <a16:creationId xmlns:a16="http://schemas.microsoft.com/office/drawing/2014/main" id="{79B37CF1-4A68-7CAB-1E3B-C625B1136B94}"/>
              </a:ext>
            </a:extLst>
          </p:cNvPr>
          <p:cNvPicPr>
            <a:picLocks noGrp="1" noChangeAspect="1"/>
          </p:cNvPicPr>
          <p:nvPr>
            <p:ph type="pic" sz="quarter" idx="26"/>
          </p:nvPr>
        </p:nvPicPr>
        <p:blipFill>
          <a:blip r:embed="rId4" cstate="email">
            <a:extLst>
              <a:ext uri="{28A0092B-C50C-407E-A947-70E740481C1C}">
                <a14:useLocalDpi xmlns:a14="http://schemas.microsoft.com/office/drawing/2010/main"/>
              </a:ext>
            </a:extLst>
          </a:blip>
          <a:srcRect t="18547" b="18547"/>
          <a:stretch>
            <a:fillRect/>
          </a:stretch>
        </p:blipFill>
        <p:spPr>
          <a:xfrm>
            <a:off x="4506913" y="1072869"/>
            <a:ext cx="3446463" cy="3079750"/>
          </a:xfrm>
        </p:spPr>
      </p:pic>
      <p:sp>
        <p:nvSpPr>
          <p:cNvPr id="5" name="Text Placeholder 4">
            <a:extLst>
              <a:ext uri="{FF2B5EF4-FFF2-40B4-BE49-F238E27FC236}">
                <a16:creationId xmlns:a16="http://schemas.microsoft.com/office/drawing/2014/main" id="{61069C6B-769A-3DE6-B8B0-B6DA77B374C0}"/>
              </a:ext>
            </a:extLst>
          </p:cNvPr>
          <p:cNvSpPr>
            <a:spLocks noGrp="1"/>
          </p:cNvSpPr>
          <p:nvPr>
            <p:ph type="body" sz="quarter" idx="16"/>
          </p:nvPr>
        </p:nvSpPr>
        <p:spPr>
          <a:xfrm>
            <a:off x="614364" y="3713907"/>
            <a:ext cx="3709281" cy="2963849"/>
          </a:xfrm>
        </p:spPr>
        <p:txBody>
          <a:bodyPr/>
          <a:lstStyle/>
          <a:p>
            <a:r>
              <a:rPr lang="en-IE" b="1" dirty="0">
                <a:solidFill>
                  <a:srgbClr val="262626"/>
                </a:solidFill>
              </a:rPr>
              <a:t>Pro Ondernemingen</a:t>
            </a:r>
          </a:p>
          <a:p>
            <a:pPr marL="457200" indent="-457200" algn="l">
              <a:buFont typeface="Arial" panose="020B0604020202020204" pitchFamily="34" charset="0"/>
              <a:buChar char="•"/>
            </a:pPr>
            <a:r>
              <a:rPr lang="en-IE" sz="1800" dirty="0">
                <a:solidFill>
                  <a:srgbClr val="262626"/>
                </a:solidFill>
              </a:rPr>
              <a:t>Concurrentievermogen</a:t>
            </a:r>
          </a:p>
          <a:p>
            <a:pPr marL="457200" indent="-457200" algn="l">
              <a:buFont typeface="Arial" panose="020B0604020202020204" pitchFamily="34" charset="0"/>
              <a:buChar char="•"/>
            </a:pPr>
            <a:r>
              <a:rPr lang="en-IE" sz="1800" dirty="0">
                <a:solidFill>
                  <a:srgbClr val="262626"/>
                </a:solidFill>
              </a:rPr>
              <a:t>Bouwt reputatie en vertrouwen op</a:t>
            </a:r>
          </a:p>
          <a:p>
            <a:pPr marL="457200" indent="-457200" algn="l">
              <a:buFont typeface="Arial" panose="020B0604020202020204" pitchFamily="34" charset="0"/>
              <a:buChar char="•"/>
            </a:pPr>
            <a:r>
              <a:rPr lang="en-IE" sz="1800" dirty="0">
                <a:solidFill>
                  <a:srgbClr val="262626"/>
                </a:solidFill>
              </a:rPr>
              <a:t>Word een voorkeurswerkgever en -aanbieder</a:t>
            </a:r>
          </a:p>
          <a:p>
            <a:pPr marL="457200" indent="-457200" algn="l">
              <a:buFont typeface="Arial" panose="020B0604020202020204" pitchFamily="34" charset="0"/>
              <a:buChar char="•"/>
            </a:pPr>
            <a:r>
              <a:rPr lang="en-IE" sz="1800" dirty="0">
                <a:solidFill>
                  <a:srgbClr val="262626"/>
                </a:solidFill>
              </a:rPr>
              <a:t>Betrokkenheid van consumenten en belanghebbenden</a:t>
            </a:r>
          </a:p>
          <a:p>
            <a:pPr marL="457200" indent="-457200" algn="l">
              <a:buFont typeface="Arial" panose="020B0604020202020204" pitchFamily="34" charset="0"/>
              <a:buChar char="•"/>
            </a:pPr>
            <a:r>
              <a:rPr lang="en-IE" sz="1800" dirty="0">
                <a:solidFill>
                  <a:srgbClr val="262626"/>
                </a:solidFill>
              </a:rPr>
              <a:t>Efficiënte en winstgevende activiteiten en partnerschappen</a:t>
            </a:r>
          </a:p>
        </p:txBody>
      </p:sp>
      <p:sp>
        <p:nvSpPr>
          <p:cNvPr id="9" name="Text Placeholder 8">
            <a:extLst>
              <a:ext uri="{FF2B5EF4-FFF2-40B4-BE49-F238E27FC236}">
                <a16:creationId xmlns:a16="http://schemas.microsoft.com/office/drawing/2014/main" id="{1CBFB85D-56FC-DA6A-08D8-FD53B77119C0}"/>
              </a:ext>
            </a:extLst>
          </p:cNvPr>
          <p:cNvSpPr>
            <a:spLocks noGrp="1"/>
          </p:cNvSpPr>
          <p:nvPr>
            <p:ph type="body" sz="quarter" idx="27"/>
          </p:nvPr>
        </p:nvSpPr>
        <p:spPr>
          <a:xfrm>
            <a:off x="4511278" y="3704663"/>
            <a:ext cx="3446462" cy="2973093"/>
          </a:xfrm>
        </p:spPr>
        <p:txBody>
          <a:bodyPr/>
          <a:lstStyle/>
          <a:p>
            <a:r>
              <a:rPr lang="en-IE" b="1" dirty="0">
                <a:solidFill>
                  <a:srgbClr val="262626"/>
                </a:solidFill>
              </a:rPr>
              <a:t>Pro Samenleving</a:t>
            </a:r>
          </a:p>
          <a:p>
            <a:pPr marL="342900" indent="-342900" algn="l">
              <a:buFont typeface="Arial" panose="020B0604020202020204" pitchFamily="34" charset="0"/>
              <a:buChar char="•"/>
            </a:pPr>
            <a:r>
              <a:rPr lang="en-IE" sz="1800" dirty="0">
                <a:solidFill>
                  <a:srgbClr val="262626"/>
                </a:solidFill>
              </a:rPr>
              <a:t>Ondersteunt welvaart, duurzaamheid en welzijn</a:t>
            </a:r>
          </a:p>
          <a:p>
            <a:pPr marL="342900" indent="-342900" algn="l">
              <a:buFont typeface="Arial" panose="020B0604020202020204" pitchFamily="34" charset="0"/>
              <a:buChar char="•"/>
            </a:pPr>
            <a:r>
              <a:rPr lang="en-IE" sz="1800" dirty="0">
                <a:solidFill>
                  <a:srgbClr val="262626"/>
                </a:solidFill>
              </a:rPr>
              <a:t>Beschermt het milieu, de economie en de cultuur</a:t>
            </a:r>
          </a:p>
          <a:p>
            <a:pPr marL="342900" indent="-342900" algn="l">
              <a:buFont typeface="Arial" panose="020B0604020202020204" pitchFamily="34" charset="0"/>
              <a:buChar char="•"/>
            </a:pPr>
            <a:r>
              <a:rPr lang="en-IE" sz="1800" dirty="0">
                <a:solidFill>
                  <a:srgbClr val="262626"/>
                </a:solidFill>
              </a:rPr>
              <a:t>Sociale vooruitgang in diversiteit en inclusie</a:t>
            </a:r>
          </a:p>
          <a:p>
            <a:pPr marL="342900" indent="-342900" algn="l">
              <a:buFont typeface="Arial" panose="020B0604020202020204" pitchFamily="34" charset="0"/>
              <a:buChar char="•"/>
            </a:pPr>
            <a:r>
              <a:rPr lang="en-IE" sz="1800" dirty="0">
                <a:solidFill>
                  <a:srgbClr val="262626"/>
                </a:solidFill>
              </a:rPr>
              <a:t>Bestrijdt werkloosheid en armoede</a:t>
            </a:r>
          </a:p>
          <a:p>
            <a:pPr marL="342900" indent="-342900" algn="l">
              <a:buFont typeface="Arial" panose="020B0604020202020204" pitchFamily="34" charset="0"/>
              <a:buChar char="•"/>
            </a:pPr>
            <a:endParaRPr lang="en-IE" sz="1800" dirty="0">
              <a:solidFill>
                <a:srgbClr val="262626"/>
              </a:solidFill>
            </a:endParaRPr>
          </a:p>
        </p:txBody>
      </p:sp>
      <p:sp>
        <p:nvSpPr>
          <p:cNvPr id="10" name="Text Placeholder 9">
            <a:extLst>
              <a:ext uri="{FF2B5EF4-FFF2-40B4-BE49-F238E27FC236}">
                <a16:creationId xmlns:a16="http://schemas.microsoft.com/office/drawing/2014/main" id="{019E2311-712C-E0C8-5BC2-8B1A8206929B}"/>
              </a:ext>
            </a:extLst>
          </p:cNvPr>
          <p:cNvSpPr>
            <a:spLocks noGrp="1"/>
          </p:cNvSpPr>
          <p:nvPr>
            <p:ph type="body" sz="quarter" idx="28"/>
          </p:nvPr>
        </p:nvSpPr>
        <p:spPr>
          <a:xfrm>
            <a:off x="8328638" y="3704663"/>
            <a:ext cx="3446461" cy="2973093"/>
          </a:xfrm>
        </p:spPr>
        <p:txBody>
          <a:bodyPr/>
          <a:lstStyle/>
          <a:p>
            <a:r>
              <a:rPr lang="en-IE" b="1" dirty="0">
                <a:solidFill>
                  <a:srgbClr val="262626"/>
                </a:solidFill>
              </a:rPr>
              <a:t>Pro Economie</a:t>
            </a:r>
          </a:p>
          <a:p>
            <a:pPr marL="342900" indent="-342900" algn="l">
              <a:buFont typeface="Arial" panose="020B0604020202020204" pitchFamily="34" charset="0"/>
              <a:buChar char="•"/>
            </a:pPr>
            <a:r>
              <a:rPr lang="en-IE" sz="1800" dirty="0">
                <a:solidFill>
                  <a:srgbClr val="262626"/>
                </a:solidFill>
              </a:rPr>
              <a:t>Innovatie en concurrentievermogen</a:t>
            </a:r>
          </a:p>
          <a:p>
            <a:pPr marL="342900" indent="-342900" algn="l">
              <a:buFont typeface="Arial" panose="020B0604020202020204" pitchFamily="34" charset="0"/>
              <a:buChar char="•"/>
            </a:pPr>
            <a:r>
              <a:rPr lang="en-IE" sz="1800" dirty="0">
                <a:solidFill>
                  <a:srgbClr val="262626"/>
                </a:solidFill>
              </a:rPr>
              <a:t>Verantwoordelijke bedrijven Duurzame bedrijven en sectoren</a:t>
            </a:r>
          </a:p>
          <a:p>
            <a:pPr marL="342900" indent="-342900" algn="l">
              <a:buFont typeface="Arial" panose="020B0604020202020204" pitchFamily="34" charset="0"/>
              <a:buChar char="•"/>
            </a:pPr>
            <a:r>
              <a:rPr lang="en-IE" sz="1800" dirty="0">
                <a:solidFill>
                  <a:srgbClr val="262626"/>
                </a:solidFill>
              </a:rPr>
              <a:t>Effectieve economieën, beschermde omgevingen en welvarende gemeenschappen</a:t>
            </a:r>
          </a:p>
          <a:p>
            <a:pPr marL="342900" indent="-342900" algn="l">
              <a:buFont typeface="Arial" panose="020B0604020202020204" pitchFamily="34" charset="0"/>
              <a:buChar char="•"/>
            </a:pPr>
            <a:endParaRPr lang="en-IE" sz="2800" dirty="0">
              <a:solidFill>
                <a:srgbClr val="262626"/>
              </a:solidFill>
            </a:endParaRPr>
          </a:p>
          <a:p>
            <a:endParaRPr lang="en-IE" sz="2800" b="1" dirty="0">
              <a:solidFill>
                <a:srgbClr val="262626"/>
              </a:solidFill>
            </a:endParaRPr>
          </a:p>
        </p:txBody>
      </p:sp>
      <p:sp>
        <p:nvSpPr>
          <p:cNvPr id="14" name="Text Placeholder 1">
            <a:extLst>
              <a:ext uri="{FF2B5EF4-FFF2-40B4-BE49-F238E27FC236}">
                <a16:creationId xmlns:a16="http://schemas.microsoft.com/office/drawing/2014/main" id="{0EB95AF0-EDAF-0799-E177-BF0EF582D7E6}"/>
              </a:ext>
            </a:extLst>
          </p:cNvPr>
          <p:cNvSpPr txBox="1">
            <a:spLocks/>
          </p:cNvSpPr>
          <p:nvPr/>
        </p:nvSpPr>
        <p:spPr>
          <a:xfrm>
            <a:off x="609999" y="180244"/>
            <a:ext cx="11165099" cy="844269"/>
          </a:xfrm>
          <a:prstGeom prst="rect">
            <a:avLst/>
          </a:prstGeom>
          <a:solidFill>
            <a:srgbClr val="D98F89"/>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IE" sz="3600" b="1" dirty="0">
                <a:solidFill>
                  <a:schemeClr val="bg1"/>
                </a:solidFill>
              </a:rPr>
              <a:t>Iedereen profiteert van </a:t>
            </a:r>
            <a:r>
              <a:rPr lang="en-IE" sz="3600" b="1" dirty="0" err="1">
                <a:solidFill>
                  <a:schemeClr val="bg1"/>
                </a:solidFill>
              </a:rPr>
              <a:t>sterk</a:t>
            </a:r>
            <a:r>
              <a:rPr lang="en-IE" sz="3600" b="1" dirty="0">
                <a:solidFill>
                  <a:schemeClr val="bg1"/>
                </a:solidFill>
              </a:rPr>
              <a:t> </a:t>
            </a:r>
            <a:r>
              <a:rPr lang="en-IE" sz="3600" b="1" dirty="0" err="1">
                <a:solidFill>
                  <a:schemeClr val="bg1"/>
                </a:solidFill>
              </a:rPr>
              <a:t>mkb</a:t>
            </a:r>
            <a:r>
              <a:rPr lang="en-IE" sz="3600" b="1" dirty="0">
                <a:solidFill>
                  <a:schemeClr val="bg1"/>
                </a:solidFill>
              </a:rPr>
              <a:t>-CSR </a:t>
            </a:r>
          </a:p>
        </p:txBody>
      </p:sp>
    </p:spTree>
    <p:extLst>
      <p:ext uri="{BB962C8B-B14F-4D97-AF65-F5344CB8AC3E}">
        <p14:creationId xmlns:p14="http://schemas.microsoft.com/office/powerpoint/2010/main" val="3432654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E3FFF-5A97-284E-F7AD-447C8AD70E58}"/>
              </a:ext>
            </a:extLst>
          </p:cNvPr>
          <p:cNvSpPr>
            <a:spLocks noGrp="1"/>
          </p:cNvSpPr>
          <p:nvPr>
            <p:ph type="body" sz="quarter" idx="13"/>
          </p:nvPr>
        </p:nvSpPr>
        <p:spPr>
          <a:xfrm>
            <a:off x="649251" y="418088"/>
            <a:ext cx="10496490" cy="844269"/>
          </a:xfrm>
          <a:solidFill>
            <a:srgbClr val="F29E38"/>
          </a:solidFill>
        </p:spPr>
        <p:txBody>
          <a:bodyPr anchor="ctr"/>
          <a:lstStyle/>
          <a:p>
            <a:pPr marL="0" indent="0" algn="ctr">
              <a:buNone/>
            </a:pPr>
            <a:r>
              <a:rPr lang="en-IE" sz="3600" b="1" dirty="0">
                <a:solidFill>
                  <a:schemeClr val="bg1"/>
                </a:solidFill>
              </a:rPr>
              <a:t>Iedereen profiteert van </a:t>
            </a:r>
            <a:r>
              <a:rPr lang="en-IE" sz="3600" b="1" dirty="0" err="1">
                <a:solidFill>
                  <a:schemeClr val="bg1"/>
                </a:solidFill>
              </a:rPr>
              <a:t>sterk</a:t>
            </a:r>
            <a:r>
              <a:rPr lang="en-IE" sz="3600" b="1" dirty="0">
                <a:solidFill>
                  <a:schemeClr val="bg1"/>
                </a:solidFill>
              </a:rPr>
              <a:t> </a:t>
            </a:r>
            <a:r>
              <a:rPr lang="en-IE" sz="3600" b="1" dirty="0" err="1">
                <a:solidFill>
                  <a:schemeClr val="bg1"/>
                </a:solidFill>
              </a:rPr>
              <a:t>mkb</a:t>
            </a:r>
            <a:r>
              <a:rPr lang="en-IE" sz="3600" b="1" dirty="0">
                <a:solidFill>
                  <a:schemeClr val="bg1"/>
                </a:solidFill>
              </a:rPr>
              <a:t>-CSR </a:t>
            </a:r>
          </a:p>
        </p:txBody>
      </p:sp>
      <p:sp>
        <p:nvSpPr>
          <p:cNvPr id="3" name="Text Placeholder 2">
            <a:extLst>
              <a:ext uri="{FF2B5EF4-FFF2-40B4-BE49-F238E27FC236}">
                <a16:creationId xmlns:a16="http://schemas.microsoft.com/office/drawing/2014/main" id="{26A679EE-39E6-35EA-B773-C246CF4AC9E2}"/>
              </a:ext>
            </a:extLst>
          </p:cNvPr>
          <p:cNvSpPr>
            <a:spLocks noGrp="1"/>
          </p:cNvSpPr>
          <p:nvPr>
            <p:ph type="body" sz="quarter" idx="14"/>
          </p:nvPr>
        </p:nvSpPr>
        <p:spPr>
          <a:xfrm>
            <a:off x="601625" y="1420300"/>
            <a:ext cx="10998495" cy="4329707"/>
          </a:xfrm>
        </p:spPr>
        <p:txBody>
          <a:bodyPr/>
          <a:lstStyle/>
          <a:p>
            <a:r>
              <a:rPr lang="en-IE" sz="2200" dirty="0"/>
              <a:t>De rol van bedrijven in de economie is erg belangrijk. Bedrijven zijn de belangrijkste bron van werkgelegenheid in Europese samenlevingen en zorgen voor een grote bron van inkomsten. Wat belangrijk is voor het succes van bedrijven is dat ze ethisch op één lijn zitten en een goed of dienst leveren die effectief en nuttig is voor onze economie, het milieu en de samenleving. </a:t>
            </a:r>
            <a:r>
              <a:rPr lang="en-IE" sz="2200" b="1" i="1" dirty="0">
                <a:solidFill>
                  <a:srgbClr val="E7850F"/>
                </a:solidFill>
              </a:rPr>
              <a:t>Bedrijven die niet ethisch of CSR-</a:t>
            </a:r>
            <a:r>
              <a:rPr lang="en-IE" sz="2200" b="1" i="1" dirty="0" err="1">
                <a:solidFill>
                  <a:srgbClr val="E7850F"/>
                </a:solidFill>
              </a:rPr>
              <a:t>georiënteerd</a:t>
            </a:r>
            <a:r>
              <a:rPr lang="en-IE" sz="2200" b="1" i="1" dirty="0">
                <a:solidFill>
                  <a:srgbClr val="E7850F"/>
                </a:solidFill>
              </a:rPr>
              <a:t> zijn, zijn er zeker van dat de werkplek, de gemeenschappen en het milieu niet duurzaam worden.  </a:t>
            </a:r>
          </a:p>
          <a:p>
            <a:r>
              <a:rPr lang="en-IE" sz="2200" dirty="0"/>
              <a:t>Veel bedrijven werken samen en maken afspraken met veel verschillende bedrijven, zoals schoonmakers, cateraars, leveranciers, logistiek &amp; distributie, commerciële detailhandel, enz. Ze hebben verschillende waarden ter ondersteuning van hun omgeving, de maatschappij of de markt (of alle drie).</a:t>
            </a:r>
          </a:p>
          <a:p>
            <a:r>
              <a:rPr lang="en-IE" sz="2200" b="1" dirty="0">
                <a:solidFill>
                  <a:srgbClr val="E7850F"/>
                </a:solidFill>
              </a:rPr>
              <a:t>Voorbeeld </a:t>
            </a:r>
            <a:r>
              <a:rPr lang="en-IE" sz="2200" dirty="0"/>
              <a:t>Een bedrijf dat overweegt om materialen te kopen bij een leverancier die gedreven wordt door milieu- en sociale waarden, moet vaak vergelijkbare waarden aannemen om een partnerschap aan te gaan. Deze verbintenis op lange termijn kan een enorme positieve impact hebben op het milieu, de maatschappij en het bedrijf zelf. </a:t>
            </a:r>
            <a:r>
              <a:rPr lang="en-IE" sz="2200" i="1" dirty="0">
                <a:solidFill>
                  <a:srgbClr val="E7850F"/>
                </a:solidFill>
              </a:rPr>
              <a:t>Zie de volgende dia over hoe slechts één maatregel per groep en hoe eenvoudig het is om CSR-</a:t>
            </a:r>
            <a:r>
              <a:rPr lang="en-IE" sz="2200" i="1" dirty="0" err="1">
                <a:solidFill>
                  <a:srgbClr val="E7850F"/>
                </a:solidFill>
              </a:rPr>
              <a:t>activiteiten</a:t>
            </a:r>
            <a:r>
              <a:rPr lang="en-IE" sz="2200" i="1" dirty="0">
                <a:solidFill>
                  <a:srgbClr val="E7850F"/>
                </a:solidFill>
              </a:rPr>
              <a:t> te implementeren.</a:t>
            </a:r>
          </a:p>
        </p:txBody>
      </p:sp>
    </p:spTree>
    <p:extLst>
      <p:ext uri="{BB962C8B-B14F-4D97-AF65-F5344CB8AC3E}">
        <p14:creationId xmlns:p14="http://schemas.microsoft.com/office/powerpoint/2010/main" val="95253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33AEBE3C-2079-445E-9030-22A929C36D01}"/>
              </a:ext>
            </a:extLst>
          </p:cNvPr>
          <p:cNvSpPr/>
          <p:nvPr/>
        </p:nvSpPr>
        <p:spPr>
          <a:xfrm rot="10800000">
            <a:off x="8046264" y="4233385"/>
            <a:ext cx="3184321" cy="2189613"/>
          </a:xfrm>
          <a:prstGeom prst="homePlate">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2" name="Arrow: Pentagon 11">
            <a:extLst>
              <a:ext uri="{FF2B5EF4-FFF2-40B4-BE49-F238E27FC236}">
                <a16:creationId xmlns:a16="http://schemas.microsoft.com/office/drawing/2014/main" id="{D5FC2381-A5A9-80BA-C77E-613FBE0A91E0}"/>
              </a:ext>
            </a:extLst>
          </p:cNvPr>
          <p:cNvSpPr/>
          <p:nvPr/>
        </p:nvSpPr>
        <p:spPr>
          <a:xfrm>
            <a:off x="436292" y="1231583"/>
            <a:ext cx="3255210" cy="1754326"/>
          </a:xfrm>
          <a:prstGeom prst="homePlate">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Arrow: Pentagon 10">
            <a:extLst>
              <a:ext uri="{FF2B5EF4-FFF2-40B4-BE49-F238E27FC236}">
                <a16:creationId xmlns:a16="http://schemas.microsoft.com/office/drawing/2014/main" id="{C76C00E6-A348-38D4-E467-14B1DD5B0EFC}"/>
              </a:ext>
            </a:extLst>
          </p:cNvPr>
          <p:cNvSpPr/>
          <p:nvPr/>
        </p:nvSpPr>
        <p:spPr>
          <a:xfrm>
            <a:off x="452741" y="3492953"/>
            <a:ext cx="2792989" cy="2190134"/>
          </a:xfrm>
          <a:prstGeom prst="homePlate">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Flowchart: Connector 5">
            <a:extLst>
              <a:ext uri="{FF2B5EF4-FFF2-40B4-BE49-F238E27FC236}">
                <a16:creationId xmlns:a16="http://schemas.microsoft.com/office/drawing/2014/main" id="{28C2B861-15EE-A66C-BD11-9F884405C245}"/>
              </a:ext>
            </a:extLst>
          </p:cNvPr>
          <p:cNvSpPr/>
          <p:nvPr/>
        </p:nvSpPr>
        <p:spPr>
          <a:xfrm>
            <a:off x="3183514" y="1157110"/>
            <a:ext cx="5305729" cy="5084986"/>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 Placeholder 1">
            <a:extLst>
              <a:ext uri="{FF2B5EF4-FFF2-40B4-BE49-F238E27FC236}">
                <a16:creationId xmlns:a16="http://schemas.microsoft.com/office/drawing/2014/main" id="{D7BD993C-4ECA-EC60-DD63-C87F7FCBA3A4}"/>
              </a:ext>
            </a:extLst>
          </p:cNvPr>
          <p:cNvSpPr>
            <a:spLocks noGrp="1"/>
          </p:cNvSpPr>
          <p:nvPr>
            <p:ph type="body" sz="quarter" idx="13"/>
          </p:nvPr>
        </p:nvSpPr>
        <p:spPr>
          <a:xfrm>
            <a:off x="871247" y="407324"/>
            <a:ext cx="10496490" cy="844269"/>
          </a:xfrm>
        </p:spPr>
        <p:txBody>
          <a:bodyPr>
            <a:normAutofit/>
          </a:bodyPr>
          <a:lstStyle/>
          <a:p>
            <a:pPr algn="ctr"/>
            <a:r>
              <a:rPr lang="en-GB" dirty="0"/>
              <a:t>Iedereen profiteert van </a:t>
            </a:r>
            <a:r>
              <a:rPr lang="en-GB" dirty="0" err="1"/>
              <a:t>sterk</a:t>
            </a:r>
            <a:r>
              <a:rPr lang="en-GB" dirty="0"/>
              <a:t> </a:t>
            </a:r>
            <a:r>
              <a:rPr lang="en-GB" dirty="0" err="1"/>
              <a:t>mkb</a:t>
            </a:r>
            <a:r>
              <a:rPr lang="en-GB" dirty="0"/>
              <a:t>-CSR </a:t>
            </a:r>
          </a:p>
          <a:p>
            <a:pPr algn="ctr"/>
            <a:endParaRPr lang="en-IE" dirty="0"/>
          </a:p>
        </p:txBody>
      </p:sp>
      <p:sp>
        <p:nvSpPr>
          <p:cNvPr id="4" name="Flowchart: Connector 3">
            <a:extLst>
              <a:ext uri="{FF2B5EF4-FFF2-40B4-BE49-F238E27FC236}">
                <a16:creationId xmlns:a16="http://schemas.microsoft.com/office/drawing/2014/main" id="{D1975510-C4F3-CF31-E117-A9CBF2E2F6E3}"/>
              </a:ext>
            </a:extLst>
          </p:cNvPr>
          <p:cNvSpPr/>
          <p:nvPr/>
        </p:nvSpPr>
        <p:spPr>
          <a:xfrm>
            <a:off x="4077338" y="2845583"/>
            <a:ext cx="3422772" cy="3396513"/>
          </a:xfrm>
          <a:prstGeom prst="flowChartConnector">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Flowchart: Connector 4">
            <a:extLst>
              <a:ext uri="{FF2B5EF4-FFF2-40B4-BE49-F238E27FC236}">
                <a16:creationId xmlns:a16="http://schemas.microsoft.com/office/drawing/2014/main" id="{DC098E1C-FAA4-1A54-2723-A0D0820F877F}"/>
              </a:ext>
            </a:extLst>
          </p:cNvPr>
          <p:cNvSpPr/>
          <p:nvPr/>
        </p:nvSpPr>
        <p:spPr>
          <a:xfrm>
            <a:off x="4623492" y="4244622"/>
            <a:ext cx="2288476" cy="1997474"/>
          </a:xfrm>
          <a:prstGeom prst="flowChartConnector">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t>1. Bedrijf</a:t>
            </a:r>
          </a:p>
          <a:p>
            <a:pPr algn="ctr"/>
            <a:r>
              <a:rPr lang="en-IE" sz="1600" dirty="0"/>
              <a:t>Werkplaats</a:t>
            </a:r>
          </a:p>
          <a:p>
            <a:pPr algn="ctr"/>
            <a:r>
              <a:rPr lang="en-IE" sz="1600" dirty="0"/>
              <a:t>Werknemers</a:t>
            </a:r>
          </a:p>
          <a:p>
            <a:pPr algn="ctr"/>
            <a:r>
              <a:rPr lang="en-IE" sz="1600" dirty="0"/>
              <a:t>Toeleveringsketens</a:t>
            </a:r>
          </a:p>
          <a:p>
            <a:pPr algn="ctr"/>
            <a:r>
              <a:rPr lang="en-IE" sz="1600" dirty="0"/>
              <a:t>Klanten</a:t>
            </a:r>
          </a:p>
        </p:txBody>
      </p:sp>
      <p:sp>
        <p:nvSpPr>
          <p:cNvPr id="7" name="TextBox 6">
            <a:extLst>
              <a:ext uri="{FF2B5EF4-FFF2-40B4-BE49-F238E27FC236}">
                <a16:creationId xmlns:a16="http://schemas.microsoft.com/office/drawing/2014/main" id="{048F98F2-2617-0698-8802-027664C3A473}"/>
              </a:ext>
            </a:extLst>
          </p:cNvPr>
          <p:cNvSpPr txBox="1"/>
          <p:nvPr/>
        </p:nvSpPr>
        <p:spPr>
          <a:xfrm>
            <a:off x="4804591" y="3158032"/>
            <a:ext cx="1919111" cy="892552"/>
          </a:xfrm>
          <a:prstGeom prst="rect">
            <a:avLst/>
          </a:prstGeom>
          <a:noFill/>
        </p:spPr>
        <p:txBody>
          <a:bodyPr wrap="square" rtlCol="0">
            <a:spAutoFit/>
          </a:bodyPr>
          <a:lstStyle/>
          <a:p>
            <a:pPr algn="ctr"/>
            <a:r>
              <a:rPr lang="en-IE" sz="2000" b="1" dirty="0"/>
              <a:t>2. Maatschappij </a:t>
            </a:r>
          </a:p>
          <a:p>
            <a:pPr algn="ctr"/>
            <a:r>
              <a:rPr lang="en-IE" sz="1600" dirty="0"/>
              <a:t>Marktplaats</a:t>
            </a:r>
          </a:p>
          <a:p>
            <a:pPr algn="ctr"/>
            <a:r>
              <a:rPr lang="en-IE" sz="1600" dirty="0"/>
              <a:t>Gemeenschap</a:t>
            </a:r>
          </a:p>
        </p:txBody>
      </p:sp>
      <p:sp>
        <p:nvSpPr>
          <p:cNvPr id="8" name="TextBox 7">
            <a:extLst>
              <a:ext uri="{FF2B5EF4-FFF2-40B4-BE49-F238E27FC236}">
                <a16:creationId xmlns:a16="http://schemas.microsoft.com/office/drawing/2014/main" id="{A71ED70F-C5D6-809C-572D-A8142DDB3757}"/>
              </a:ext>
            </a:extLst>
          </p:cNvPr>
          <p:cNvSpPr txBox="1"/>
          <p:nvPr/>
        </p:nvSpPr>
        <p:spPr>
          <a:xfrm>
            <a:off x="4619908" y="1673695"/>
            <a:ext cx="2288476" cy="646331"/>
          </a:xfrm>
          <a:prstGeom prst="rect">
            <a:avLst/>
          </a:prstGeom>
          <a:noFill/>
        </p:spPr>
        <p:txBody>
          <a:bodyPr wrap="square" rtlCol="0">
            <a:spAutoFit/>
          </a:bodyPr>
          <a:lstStyle/>
          <a:p>
            <a:pPr algn="ctr"/>
            <a:r>
              <a:rPr lang="en-IE" sz="2000" b="1" dirty="0"/>
              <a:t>3. Milieu</a:t>
            </a:r>
          </a:p>
          <a:p>
            <a:pPr algn="ctr"/>
            <a:r>
              <a:rPr lang="en-IE" sz="1600" dirty="0"/>
              <a:t>Duurzaamheid </a:t>
            </a:r>
          </a:p>
        </p:txBody>
      </p:sp>
      <p:sp>
        <p:nvSpPr>
          <p:cNvPr id="3" name="TextBox 2">
            <a:extLst>
              <a:ext uri="{FF2B5EF4-FFF2-40B4-BE49-F238E27FC236}">
                <a16:creationId xmlns:a16="http://schemas.microsoft.com/office/drawing/2014/main" id="{A2B39FEB-D7B8-2B3E-972D-74B92D49E588}"/>
              </a:ext>
            </a:extLst>
          </p:cNvPr>
          <p:cNvSpPr txBox="1"/>
          <p:nvPr/>
        </p:nvSpPr>
        <p:spPr>
          <a:xfrm>
            <a:off x="8634406" y="4312529"/>
            <a:ext cx="2621811" cy="1877437"/>
          </a:xfrm>
          <a:prstGeom prst="rect">
            <a:avLst/>
          </a:prstGeom>
          <a:noFill/>
        </p:spPr>
        <p:txBody>
          <a:bodyPr wrap="square" rtlCol="0">
            <a:spAutoFit/>
          </a:bodyPr>
          <a:lstStyle/>
          <a:p>
            <a:pPr algn="ctr"/>
            <a:r>
              <a:rPr lang="en-IE" sz="2000" b="1" dirty="0">
                <a:solidFill>
                  <a:schemeClr val="bg1"/>
                </a:solidFill>
              </a:rPr>
              <a:t>Bedrijf</a:t>
            </a:r>
          </a:p>
          <a:p>
            <a:pPr algn="ctr"/>
            <a:r>
              <a:rPr lang="en-IE" sz="1600" dirty="0">
                <a:solidFill>
                  <a:schemeClr val="bg1"/>
                </a:solidFill>
              </a:rPr>
              <a:t>Het bedrijf kan mensen in dienst nemen die moeilijk aan een baan kunnen komen, zodat de lokale beroepsbevolking kan worden opgeleid.</a:t>
            </a:r>
          </a:p>
        </p:txBody>
      </p:sp>
      <p:sp>
        <p:nvSpPr>
          <p:cNvPr id="9" name="TextBox 8">
            <a:extLst>
              <a:ext uri="{FF2B5EF4-FFF2-40B4-BE49-F238E27FC236}">
                <a16:creationId xmlns:a16="http://schemas.microsoft.com/office/drawing/2014/main" id="{6B8908E7-7743-7185-37C8-A0602FFBBE98}"/>
              </a:ext>
            </a:extLst>
          </p:cNvPr>
          <p:cNvSpPr txBox="1"/>
          <p:nvPr/>
        </p:nvSpPr>
        <p:spPr>
          <a:xfrm>
            <a:off x="348714" y="1304363"/>
            <a:ext cx="2739227" cy="1384995"/>
          </a:xfrm>
          <a:prstGeom prst="rect">
            <a:avLst/>
          </a:prstGeom>
          <a:noFill/>
        </p:spPr>
        <p:txBody>
          <a:bodyPr wrap="square" rtlCol="0">
            <a:spAutoFit/>
          </a:bodyPr>
          <a:lstStyle/>
          <a:p>
            <a:pPr algn="ctr"/>
            <a:r>
              <a:rPr lang="en-IE" sz="2000" b="1" dirty="0"/>
              <a:t>Milieu</a:t>
            </a:r>
          </a:p>
          <a:p>
            <a:pPr algn="ctr"/>
            <a:r>
              <a:rPr lang="en-IE" sz="1600" dirty="0"/>
              <a:t>Het bedrijf kan recyclebare, biologisch afbreekbare verpakkingen gebruiken die vriendelijk zijn voor het milieu.</a:t>
            </a:r>
          </a:p>
        </p:txBody>
      </p:sp>
      <p:sp>
        <p:nvSpPr>
          <p:cNvPr id="10" name="TextBox 9">
            <a:extLst>
              <a:ext uri="{FF2B5EF4-FFF2-40B4-BE49-F238E27FC236}">
                <a16:creationId xmlns:a16="http://schemas.microsoft.com/office/drawing/2014/main" id="{E55C82F6-35A9-A2E9-F90D-894AC3B4367D}"/>
              </a:ext>
            </a:extLst>
          </p:cNvPr>
          <p:cNvSpPr txBox="1"/>
          <p:nvPr/>
        </p:nvSpPr>
        <p:spPr>
          <a:xfrm>
            <a:off x="525059" y="3680387"/>
            <a:ext cx="2054894" cy="1877437"/>
          </a:xfrm>
          <a:prstGeom prst="rect">
            <a:avLst/>
          </a:prstGeom>
          <a:noFill/>
        </p:spPr>
        <p:txBody>
          <a:bodyPr wrap="square" rtlCol="0">
            <a:spAutoFit/>
          </a:bodyPr>
          <a:lstStyle/>
          <a:p>
            <a:pPr algn="ctr"/>
            <a:r>
              <a:rPr lang="en-IE" sz="2000" b="1" dirty="0"/>
              <a:t>Maatschappij</a:t>
            </a:r>
          </a:p>
          <a:p>
            <a:pPr algn="ctr"/>
            <a:r>
              <a:rPr lang="en-IE" sz="1600" dirty="0"/>
              <a:t>Het bedrijf zou kunnen investeren in de kwaliteit van het onderwijs in de scholen in hun omgeving</a:t>
            </a:r>
          </a:p>
        </p:txBody>
      </p:sp>
    </p:spTree>
    <p:extLst>
      <p:ext uri="{BB962C8B-B14F-4D97-AF65-F5344CB8AC3E}">
        <p14:creationId xmlns:p14="http://schemas.microsoft.com/office/powerpoint/2010/main" val="896469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looking at a computer&#10;&#10;Description automatically generated with low confidence">
            <a:extLst>
              <a:ext uri="{FF2B5EF4-FFF2-40B4-BE49-F238E27FC236}">
                <a16:creationId xmlns:a16="http://schemas.microsoft.com/office/drawing/2014/main" id="{1BBD4599-9FB1-0E4E-BB0E-ABF2D71A3DC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4969" r="24969"/>
          <a:stretch>
            <a:fillRect/>
          </a:stretch>
        </p:blipFill>
        <p:spPr/>
      </p:pic>
      <p:sp>
        <p:nvSpPr>
          <p:cNvPr id="4" name="Text Placeholder 3">
            <a:extLst>
              <a:ext uri="{FF2B5EF4-FFF2-40B4-BE49-F238E27FC236}">
                <a16:creationId xmlns:a16="http://schemas.microsoft.com/office/drawing/2014/main" id="{BA6BD26C-6F4E-4824-B191-C76D88760EF3}"/>
              </a:ext>
            </a:extLst>
          </p:cNvPr>
          <p:cNvSpPr>
            <a:spLocks noGrp="1"/>
          </p:cNvSpPr>
          <p:nvPr>
            <p:ph type="body" sz="quarter" idx="13"/>
          </p:nvPr>
        </p:nvSpPr>
        <p:spPr>
          <a:xfrm>
            <a:off x="726815" y="522863"/>
            <a:ext cx="5228693" cy="953429"/>
          </a:xfrm>
        </p:spPr>
        <p:txBody>
          <a:bodyPr>
            <a:normAutofit fontScale="77500" lnSpcReduction="20000"/>
          </a:bodyPr>
          <a:lstStyle/>
          <a:p>
            <a:r>
              <a:rPr lang="en-IE" dirty="0"/>
              <a:t>Redenen voor mkb-bedrijven om </a:t>
            </a:r>
            <a:r>
              <a:rPr lang="en-IE" dirty="0" err="1"/>
              <a:t>een</a:t>
            </a:r>
            <a:r>
              <a:rPr lang="en-IE" dirty="0"/>
              <a:t> CSR-</a:t>
            </a:r>
            <a:r>
              <a:rPr lang="en-IE" dirty="0" err="1"/>
              <a:t>strategie</a:t>
            </a:r>
            <a:r>
              <a:rPr lang="en-IE" dirty="0"/>
              <a:t> te volgen </a:t>
            </a:r>
          </a:p>
          <a:p>
            <a:endParaRPr lang="en-IE" dirty="0"/>
          </a:p>
        </p:txBody>
      </p:sp>
      <p:sp>
        <p:nvSpPr>
          <p:cNvPr id="5" name="Text Placeholder 4">
            <a:extLst>
              <a:ext uri="{FF2B5EF4-FFF2-40B4-BE49-F238E27FC236}">
                <a16:creationId xmlns:a16="http://schemas.microsoft.com/office/drawing/2014/main" id="{730C3FDE-DFDF-8E00-704F-C748F1A3A489}"/>
              </a:ext>
            </a:extLst>
          </p:cNvPr>
          <p:cNvSpPr>
            <a:spLocks noGrp="1"/>
          </p:cNvSpPr>
          <p:nvPr>
            <p:ph type="body" sz="quarter" idx="14"/>
          </p:nvPr>
        </p:nvSpPr>
        <p:spPr>
          <a:xfrm>
            <a:off x="763272" y="1476292"/>
            <a:ext cx="5369912" cy="3795295"/>
          </a:xfrm>
        </p:spPr>
        <p:txBody>
          <a:bodyPr/>
          <a:lstStyle/>
          <a:p>
            <a:r>
              <a:rPr lang="en-GB" sz="2000" b="0" i="0" dirty="0">
                <a:effectLst/>
              </a:rPr>
              <a:t>Voor een duurzaam MKB is er een roep om positieve verandering als nooit tevoren. Talloze bedrijven over de hele wereld hebben hun strategieën bekendgemaakt om </a:t>
            </a:r>
            <a:r>
              <a:rPr lang="en-GB" sz="2000" b="0" i="0" dirty="0" err="1">
                <a:effectLst/>
              </a:rPr>
              <a:t>hun</a:t>
            </a:r>
            <a:r>
              <a:rPr lang="en-GB" sz="2000" b="0" i="0" dirty="0">
                <a:effectLst/>
              </a:rPr>
              <a:t> CSR-</a:t>
            </a:r>
            <a:r>
              <a:rPr lang="en-GB" sz="2000" b="0" i="0" dirty="0" err="1">
                <a:effectLst/>
              </a:rPr>
              <a:t>strategie</a:t>
            </a:r>
            <a:r>
              <a:rPr lang="en-GB" sz="2000" b="0" i="0" dirty="0">
                <a:effectLst/>
              </a:rPr>
              <a:t> (of het gebrek daaraan) aan te pakken, en dat zou jij ook moeten doen. Of dit nu betekent overstappen op groene energie of werknemers aanmoedigen om op de fiets naar het werk te komen, </a:t>
            </a:r>
            <a:r>
              <a:rPr lang="en-GB" sz="2000" b="1" i="0" dirty="0">
                <a:effectLst/>
              </a:rPr>
              <a:t>CSR is een blijvertje. </a:t>
            </a:r>
          </a:p>
          <a:p>
            <a:r>
              <a:rPr lang="en-GB" sz="2000" b="1" i="0" dirty="0">
                <a:effectLst/>
              </a:rPr>
              <a:t>En dat niet alleen - </a:t>
            </a:r>
            <a:r>
              <a:rPr lang="en-GB" sz="2000" b="1" i="0" u="none" strike="noStrike" dirty="0">
                <a:effectLst/>
                <a:hlinkClick r:id="rId3">
                  <a:extLst>
                    <a:ext uri="{A12FA001-AC4F-418D-AE19-62706E023703}">
                      <ahyp:hlinkClr xmlns:ahyp="http://schemas.microsoft.com/office/drawing/2018/hyperlinkcolor" val="tx"/>
                    </a:ext>
                  </a:extLst>
                </a:hlinkClick>
              </a:rPr>
              <a:t>CSR groeit en het is bewezen dat het zowel de winst als het doel van een bedrijf ten goede komt</a:t>
            </a:r>
            <a:r>
              <a:rPr lang="en-GB" sz="2000" b="1" i="0" dirty="0">
                <a:effectLst/>
              </a:rPr>
              <a:t>. </a:t>
            </a:r>
            <a:endParaRPr lang="en-IE" sz="2000" b="1" dirty="0"/>
          </a:p>
          <a:p>
            <a:endParaRPr lang="en-IE" sz="2000" dirty="0"/>
          </a:p>
        </p:txBody>
      </p:sp>
    </p:spTree>
    <p:extLst>
      <p:ext uri="{BB962C8B-B14F-4D97-AF65-F5344CB8AC3E}">
        <p14:creationId xmlns:p14="http://schemas.microsoft.com/office/powerpoint/2010/main" val="2467188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841D4B-904C-5493-3DA0-FD22D9669203}"/>
              </a:ext>
            </a:extLst>
          </p:cNvPr>
          <p:cNvSpPr>
            <a:spLocks noGrp="1"/>
          </p:cNvSpPr>
          <p:nvPr>
            <p:ph type="body" sz="quarter" idx="13"/>
          </p:nvPr>
        </p:nvSpPr>
        <p:spPr/>
        <p:txBody>
          <a:bodyPr>
            <a:normAutofit fontScale="92500" lnSpcReduction="10000"/>
          </a:bodyPr>
          <a:lstStyle/>
          <a:p>
            <a:r>
              <a:rPr lang="en-IE" dirty="0"/>
              <a:t>Redenen waarom mkb-bedrijven </a:t>
            </a:r>
            <a:r>
              <a:rPr lang="en-IE" dirty="0" err="1"/>
              <a:t>een</a:t>
            </a:r>
            <a:r>
              <a:rPr lang="en-IE" dirty="0"/>
              <a:t> CSR-</a:t>
            </a:r>
            <a:r>
              <a:rPr lang="en-IE" dirty="0" err="1"/>
              <a:t>strategie</a:t>
            </a:r>
            <a:r>
              <a:rPr lang="en-IE" dirty="0"/>
              <a:t> zouden moeten aannemen</a:t>
            </a:r>
          </a:p>
        </p:txBody>
      </p:sp>
      <p:sp>
        <p:nvSpPr>
          <p:cNvPr id="6" name="Text Placeholder 5">
            <a:extLst>
              <a:ext uri="{FF2B5EF4-FFF2-40B4-BE49-F238E27FC236}">
                <a16:creationId xmlns:a16="http://schemas.microsoft.com/office/drawing/2014/main" id="{9B276FB8-FE0C-2ABC-ADA9-9A46F1E73873}"/>
              </a:ext>
            </a:extLst>
          </p:cNvPr>
          <p:cNvSpPr>
            <a:spLocks noGrp="1"/>
          </p:cNvSpPr>
          <p:nvPr>
            <p:ph type="body" sz="quarter" idx="14"/>
          </p:nvPr>
        </p:nvSpPr>
        <p:spPr/>
        <p:txBody>
          <a:bodyPr/>
          <a:lstStyle/>
          <a:p>
            <a:r>
              <a:rPr lang="en-IE" sz="2000" dirty="0"/>
              <a:t>In dit hoofdstuk komen de vele verschillende soorten voordelen van CSR aan bod. Soms overlappen deze elkaar, bijvoorbeeld reputatieversterking, motivatie van werknemers en concurrentievoordeel. De voordelen van CSR voor kmo's zijn zowel monetair als niet-monetair, wat resulteert in negatieve effecten en een toename van positieve bijdragen. Vandaag de dag worden bedrijven geconfronteerd met fundamentele duurzaamheidskwesties zoals het behouden van talent, ongelijkheid, gebrek aan sociale en milieuverantwoordelijkheid, slechte betrokkenheid van belanghebbenden, het niet stimuleren van innovatie, slechte financiële prestaties, gebrek aan klantentrouw ... </a:t>
            </a:r>
            <a:r>
              <a:rPr lang="en-IE" sz="2000" dirty="0">
                <a:hlinkClick r:id="rId2"/>
              </a:rPr>
              <a:t>en nog veel meer.</a:t>
            </a:r>
            <a:r>
              <a:rPr lang="en-IE" sz="2000" dirty="0"/>
              <a:t> In dit hoofdstuk worden de gunstige effecten van CSR op het mkb besproken. </a:t>
            </a:r>
          </a:p>
          <a:p>
            <a:endParaRPr lang="en-IE" sz="2000" dirty="0"/>
          </a:p>
          <a:p>
            <a:r>
              <a:rPr lang="en-GB" sz="2000" dirty="0">
                <a:solidFill>
                  <a:srgbClr val="E7850F"/>
                </a:solidFill>
              </a:rPr>
              <a:t>CSR-</a:t>
            </a:r>
            <a:r>
              <a:rPr lang="en-GB" sz="2000" dirty="0" err="1">
                <a:solidFill>
                  <a:srgbClr val="E7850F"/>
                </a:solidFill>
              </a:rPr>
              <a:t>voordelen</a:t>
            </a:r>
            <a:r>
              <a:rPr lang="en-GB" sz="2000" dirty="0">
                <a:solidFill>
                  <a:srgbClr val="E7850F"/>
                </a:solidFill>
              </a:rPr>
              <a:t> dragen bij aan het </a:t>
            </a:r>
            <a:r>
              <a:rPr lang="en-GB" sz="2000" b="1" dirty="0">
                <a:solidFill>
                  <a:srgbClr val="E7850F"/>
                </a:solidFill>
              </a:rPr>
              <a:t>concurrentievoordeel </a:t>
            </a:r>
            <a:r>
              <a:rPr lang="en-GB" sz="2000" dirty="0">
                <a:solidFill>
                  <a:srgbClr val="E7850F"/>
                </a:solidFill>
              </a:rPr>
              <a:t>van een bedrijf, omdat het </a:t>
            </a:r>
            <a:r>
              <a:rPr lang="en-GB" sz="2000" b="1" dirty="0">
                <a:solidFill>
                  <a:srgbClr val="E7850F"/>
                </a:solidFill>
              </a:rPr>
              <a:t>maatschappelijk verantwoorde perspectief </a:t>
            </a:r>
            <a:r>
              <a:rPr lang="en-GB" sz="2000" dirty="0">
                <a:solidFill>
                  <a:srgbClr val="E7850F"/>
                </a:solidFill>
              </a:rPr>
              <a:t>een bedrijf kan helpen een </a:t>
            </a:r>
            <a:r>
              <a:rPr lang="en-GB" sz="2000" b="1" dirty="0">
                <a:solidFill>
                  <a:srgbClr val="E7850F"/>
                </a:solidFill>
              </a:rPr>
              <a:t>unieke en gedifferentieerde aanpak te </a:t>
            </a:r>
            <a:r>
              <a:rPr lang="en-GB" sz="2000" dirty="0">
                <a:solidFill>
                  <a:srgbClr val="E7850F"/>
                </a:solidFill>
              </a:rPr>
              <a:t>ontwikkelen </a:t>
            </a:r>
            <a:r>
              <a:rPr lang="en-GB" sz="2000" b="1" dirty="0">
                <a:solidFill>
                  <a:srgbClr val="E7850F"/>
                </a:solidFill>
              </a:rPr>
              <a:t>om sociale en milieukwesties in zijn bedrijfsmodel te integreren </a:t>
            </a:r>
            <a:r>
              <a:rPr lang="en-GB" sz="2000" i="1" dirty="0">
                <a:solidFill>
                  <a:srgbClr val="027354"/>
                </a:solidFill>
              </a:rPr>
              <a:t>(Carroll &amp; Shadana, 2010). </a:t>
            </a:r>
          </a:p>
          <a:p>
            <a:endParaRPr lang="en-GB" sz="2000" i="1" dirty="0">
              <a:solidFill>
                <a:srgbClr val="027354"/>
              </a:solidFill>
            </a:endParaRPr>
          </a:p>
        </p:txBody>
      </p:sp>
    </p:spTree>
    <p:extLst>
      <p:ext uri="{BB962C8B-B14F-4D97-AF65-F5344CB8AC3E}">
        <p14:creationId xmlns:p14="http://schemas.microsoft.com/office/powerpoint/2010/main" val="3131414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1041561" y="64637"/>
            <a:ext cx="10397067" cy="1321070"/>
          </a:xfrm>
          <a:noFill/>
        </p:spPr>
        <p:txBody>
          <a:bodyPr anchor="ctr">
            <a:normAutofit/>
          </a:bodyPr>
          <a:lstStyle/>
          <a:p>
            <a:pPr algn="ctr"/>
            <a:r>
              <a:rPr lang="en-IE" sz="3200" dirty="0">
                <a:solidFill>
                  <a:srgbClr val="027354"/>
                </a:solidFill>
              </a:rPr>
              <a:t>Huidige fundamentele duurzaamheidskwesties in het MKB</a:t>
            </a: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793067" y="1385707"/>
            <a:ext cx="3318933" cy="1786471"/>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Milie</a:t>
            </a:r>
            <a:r>
              <a:rPr lang="en-GB" sz="1600" dirty="0"/>
              <a:t>u </a:t>
            </a:r>
          </a:p>
          <a:p>
            <a:pPr algn="ctr"/>
            <a:r>
              <a:rPr lang="en-GB" dirty="0"/>
              <a:t>De impact van uw producten, diensten en toeleveringsketen op het milieu begrijpen</a:t>
            </a:r>
            <a:endParaRPr lang="en-IE"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4580629" y="1385707"/>
            <a:ext cx="3318933" cy="1786471"/>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Energie </a:t>
            </a:r>
          </a:p>
          <a:p>
            <a:pPr algn="ctr"/>
            <a:r>
              <a:rPr lang="en-GB" dirty="0"/>
              <a:t>Acties introduceren om het energieverbruik systematisch te verminderen</a:t>
            </a:r>
            <a:endParaRPr lang="en-IE" dirty="0"/>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368189" y="1385707"/>
            <a:ext cx="3318933" cy="1786472"/>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Uitstoot van broeikasgassen </a:t>
            </a:r>
          </a:p>
          <a:p>
            <a:pPr algn="ctr"/>
            <a:r>
              <a:rPr lang="en-GB" sz="1600" dirty="0"/>
              <a:t>Beheer uw broeikasgasemissies als gevolg van activiteiten, producten of diensten </a:t>
            </a:r>
            <a:endParaRPr lang="en-IE" sz="1600" dirty="0"/>
          </a:p>
        </p:txBody>
      </p:sp>
      <p:sp>
        <p:nvSpPr>
          <p:cNvPr id="13" name="Rectangle: Rounded Corners 12">
            <a:extLst>
              <a:ext uri="{FF2B5EF4-FFF2-40B4-BE49-F238E27FC236}">
                <a16:creationId xmlns:a16="http://schemas.microsoft.com/office/drawing/2014/main" id="{81B01F2D-779C-393E-E8A3-81E0D25B38D5}"/>
              </a:ext>
            </a:extLst>
          </p:cNvPr>
          <p:cNvSpPr/>
          <p:nvPr/>
        </p:nvSpPr>
        <p:spPr>
          <a:xfrm>
            <a:off x="793066" y="4018708"/>
            <a:ext cx="3318933" cy="1786469"/>
          </a:xfrm>
          <a:prstGeom prst="roundRect">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262626"/>
                </a:solidFill>
              </a:rPr>
              <a:t>Optimalisatie van hulpbronnen </a:t>
            </a:r>
            <a:r>
              <a:rPr lang="en-GB" dirty="0">
                <a:solidFill>
                  <a:srgbClr val="262626"/>
                </a:solidFill>
              </a:rPr>
              <a:t>Evalueren, meten, rapporteren over het verbruik van natuurlijke hulpbronnen</a:t>
            </a:r>
            <a:endParaRPr lang="en-IE" dirty="0">
              <a:solidFill>
                <a:srgbClr val="262626"/>
              </a:solidFill>
            </a:endParaRPr>
          </a:p>
        </p:txBody>
      </p:sp>
      <p:sp>
        <p:nvSpPr>
          <p:cNvPr id="14" name="Rectangle: Rounded Corners 13">
            <a:extLst>
              <a:ext uri="{FF2B5EF4-FFF2-40B4-BE49-F238E27FC236}">
                <a16:creationId xmlns:a16="http://schemas.microsoft.com/office/drawing/2014/main" id="{8C0EB385-72DE-27C4-710C-41932035E875}"/>
              </a:ext>
            </a:extLst>
          </p:cNvPr>
          <p:cNvSpPr/>
          <p:nvPr/>
        </p:nvSpPr>
        <p:spPr>
          <a:xfrm>
            <a:off x="4580628" y="3984570"/>
            <a:ext cx="3318933" cy="1786472"/>
          </a:xfrm>
          <a:prstGeom prst="roundRec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Sociaal en ethisch </a:t>
            </a:r>
            <a:r>
              <a:rPr lang="en-GB" dirty="0"/>
              <a:t>Sociale verantwoordelijkheid tonen door activiteiten die een positieve impact hebben op de samenleving</a:t>
            </a:r>
            <a:endParaRPr lang="en-IE" dirty="0"/>
          </a:p>
        </p:txBody>
      </p:sp>
      <p:sp>
        <p:nvSpPr>
          <p:cNvPr id="15" name="Rectangle: Rounded Corners 14">
            <a:extLst>
              <a:ext uri="{FF2B5EF4-FFF2-40B4-BE49-F238E27FC236}">
                <a16:creationId xmlns:a16="http://schemas.microsoft.com/office/drawing/2014/main" id="{01512431-95CA-6D2A-7A74-C763A6176741}"/>
              </a:ext>
            </a:extLst>
          </p:cNvPr>
          <p:cNvSpPr/>
          <p:nvPr/>
        </p:nvSpPr>
        <p:spPr>
          <a:xfrm>
            <a:off x="8368190" y="4018709"/>
            <a:ext cx="3318933" cy="178646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Biodiversiteit </a:t>
            </a:r>
          </a:p>
          <a:p>
            <a:pPr algn="ctr"/>
            <a:r>
              <a:rPr lang="en-GB" dirty="0"/>
              <a:t>De gezondheid, het onderhoud en de verbetering van een gedefinieerd ecosysteem meten</a:t>
            </a:r>
            <a:endParaRPr lang="en-IE" dirty="0"/>
          </a:p>
        </p:txBody>
      </p:sp>
      <p:pic>
        <p:nvPicPr>
          <p:cNvPr id="17" name="Graphic 16" descr="Open hand with plant with solid fill">
            <a:extLst>
              <a:ext uri="{FF2B5EF4-FFF2-40B4-BE49-F238E27FC236}">
                <a16:creationId xmlns:a16="http://schemas.microsoft.com/office/drawing/2014/main" id="{BABE752D-97EA-3D99-DB3F-0CA9BC5ADA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95332" y="3104309"/>
            <a:ext cx="914400" cy="914400"/>
          </a:xfrm>
          <a:prstGeom prst="rect">
            <a:avLst/>
          </a:prstGeom>
        </p:spPr>
      </p:pic>
      <p:pic>
        <p:nvPicPr>
          <p:cNvPr id="19" name="Graphic 18" descr="Lights On with solid fill">
            <a:extLst>
              <a:ext uri="{FF2B5EF4-FFF2-40B4-BE49-F238E27FC236}">
                <a16:creationId xmlns:a16="http://schemas.microsoft.com/office/drawing/2014/main" id="{B01ACCF4-48CA-FA28-F9BE-40716713CDC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15378" y="3189111"/>
            <a:ext cx="637822" cy="637822"/>
          </a:xfrm>
          <a:prstGeom prst="rect">
            <a:avLst/>
          </a:prstGeom>
        </p:spPr>
      </p:pic>
      <p:pic>
        <p:nvPicPr>
          <p:cNvPr id="21" name="Graphic 20" descr="Power Plant outline">
            <a:extLst>
              <a:ext uri="{FF2B5EF4-FFF2-40B4-BE49-F238E27FC236}">
                <a16:creationId xmlns:a16="http://schemas.microsoft.com/office/drawing/2014/main" id="{790F6BB6-E63E-F781-3272-032CF4DBD0C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46791" y="3172178"/>
            <a:ext cx="761728" cy="761728"/>
          </a:xfrm>
          <a:prstGeom prst="rect">
            <a:avLst/>
          </a:prstGeom>
        </p:spPr>
      </p:pic>
      <p:pic>
        <p:nvPicPr>
          <p:cNvPr id="27" name="Graphic 26" descr="Recycle with solid fill">
            <a:extLst>
              <a:ext uri="{FF2B5EF4-FFF2-40B4-BE49-F238E27FC236}">
                <a16:creationId xmlns:a16="http://schemas.microsoft.com/office/drawing/2014/main" id="{34DE6C85-B117-52A3-BBFD-014F140285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9645" y="5805178"/>
            <a:ext cx="914400" cy="914400"/>
          </a:xfrm>
          <a:prstGeom prst="rect">
            <a:avLst/>
          </a:prstGeom>
        </p:spPr>
      </p:pic>
      <p:pic>
        <p:nvPicPr>
          <p:cNvPr id="29" name="Graphic 28" descr="Compost with solid fill">
            <a:extLst>
              <a:ext uri="{FF2B5EF4-FFF2-40B4-BE49-F238E27FC236}">
                <a16:creationId xmlns:a16="http://schemas.microsoft.com/office/drawing/2014/main" id="{EEF6B4D2-C7C8-D3BB-3157-2A8E5E1D68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46791" y="5848911"/>
            <a:ext cx="914400" cy="914400"/>
          </a:xfrm>
          <a:prstGeom prst="rect">
            <a:avLst/>
          </a:prstGeom>
        </p:spPr>
      </p:pic>
      <p:pic>
        <p:nvPicPr>
          <p:cNvPr id="33" name="Graphic 32" descr="Group of women with solid fill">
            <a:extLst>
              <a:ext uri="{FF2B5EF4-FFF2-40B4-BE49-F238E27FC236}">
                <a16:creationId xmlns:a16="http://schemas.microsoft.com/office/drawing/2014/main" id="{95F11503-A258-1A93-5A95-FA4D148C5F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77089" y="5818883"/>
            <a:ext cx="914400" cy="914400"/>
          </a:xfrm>
          <a:prstGeom prst="rect">
            <a:avLst/>
          </a:prstGeom>
        </p:spPr>
      </p:pic>
    </p:spTree>
    <p:extLst>
      <p:ext uri="{BB962C8B-B14F-4D97-AF65-F5344CB8AC3E}">
        <p14:creationId xmlns:p14="http://schemas.microsoft.com/office/powerpoint/2010/main" val="818897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4FF0CB-2920-E8A2-8948-8400398AA0B9}"/>
              </a:ext>
            </a:extLst>
          </p:cNvPr>
          <p:cNvSpPr>
            <a:spLocks noGrp="1"/>
          </p:cNvSpPr>
          <p:nvPr>
            <p:ph type="body" sz="quarter" idx="13"/>
          </p:nvPr>
        </p:nvSpPr>
        <p:spPr>
          <a:xfrm>
            <a:off x="1085850" y="751463"/>
            <a:ext cx="10587038" cy="953429"/>
          </a:xfrm>
        </p:spPr>
        <p:txBody>
          <a:bodyPr>
            <a:noAutofit/>
          </a:bodyPr>
          <a:lstStyle/>
          <a:p>
            <a:r>
              <a:rPr lang="en-IE" sz="3100" dirty="0"/>
              <a:t>Een goed ontworpen programma voor maatschappelijk...</a:t>
            </a:r>
          </a:p>
        </p:txBody>
      </p:sp>
      <p:sp>
        <p:nvSpPr>
          <p:cNvPr id="5" name="Flowchart: Connector 4">
            <a:extLst>
              <a:ext uri="{FF2B5EF4-FFF2-40B4-BE49-F238E27FC236}">
                <a16:creationId xmlns:a16="http://schemas.microsoft.com/office/drawing/2014/main" id="{1AB4AE12-08CF-F4F6-46FD-6666E6F89251}"/>
              </a:ext>
            </a:extLst>
          </p:cNvPr>
          <p:cNvSpPr/>
          <p:nvPr/>
        </p:nvSpPr>
        <p:spPr>
          <a:xfrm>
            <a:off x="6343650" y="1867830"/>
            <a:ext cx="3733800" cy="3637619"/>
          </a:xfrm>
          <a:prstGeom prst="flowChartConnector">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t>Vermindert het personeelsverloop met</a:t>
            </a:r>
          </a:p>
          <a:p>
            <a:pPr algn="ctr"/>
            <a:r>
              <a:rPr lang="en-IE" sz="5400" b="1" dirty="0"/>
              <a:t>50%</a:t>
            </a:r>
          </a:p>
        </p:txBody>
      </p:sp>
      <p:sp>
        <p:nvSpPr>
          <p:cNvPr id="6" name="Flowchart: Connector 5">
            <a:extLst>
              <a:ext uri="{FF2B5EF4-FFF2-40B4-BE49-F238E27FC236}">
                <a16:creationId xmlns:a16="http://schemas.microsoft.com/office/drawing/2014/main" id="{97CBB90D-0FBC-5F2B-3FA9-77B9892616F9}"/>
              </a:ext>
            </a:extLst>
          </p:cNvPr>
          <p:cNvSpPr/>
          <p:nvPr/>
        </p:nvSpPr>
        <p:spPr>
          <a:xfrm>
            <a:off x="1762125" y="2952750"/>
            <a:ext cx="3276599" cy="3301759"/>
          </a:xfrm>
          <a:prstGeom prst="flowChartConnector">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t>Verhoogt de inkomsten met</a:t>
            </a:r>
          </a:p>
          <a:p>
            <a:pPr algn="ctr"/>
            <a:r>
              <a:rPr lang="en-IE" sz="4400" b="1" dirty="0"/>
              <a:t>20%</a:t>
            </a:r>
          </a:p>
        </p:txBody>
      </p:sp>
      <p:sp>
        <p:nvSpPr>
          <p:cNvPr id="7" name="Flowchart: Connector 6">
            <a:extLst>
              <a:ext uri="{FF2B5EF4-FFF2-40B4-BE49-F238E27FC236}">
                <a16:creationId xmlns:a16="http://schemas.microsoft.com/office/drawing/2014/main" id="{B5634387-2D73-86A2-8162-FE2DF7D13073}"/>
              </a:ext>
            </a:extLst>
          </p:cNvPr>
          <p:cNvSpPr/>
          <p:nvPr/>
        </p:nvSpPr>
        <p:spPr>
          <a:xfrm>
            <a:off x="4762500" y="3655349"/>
            <a:ext cx="2566986" cy="2470756"/>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t>Verhoogt de betrokkenheid van werknemers door</a:t>
            </a:r>
          </a:p>
          <a:p>
            <a:pPr algn="ctr"/>
            <a:r>
              <a:rPr lang="en-IE" sz="2400" b="1" dirty="0"/>
              <a:t>7.5%</a:t>
            </a:r>
          </a:p>
        </p:txBody>
      </p:sp>
      <p:sp>
        <p:nvSpPr>
          <p:cNvPr id="4" name="Flowchart: Connector 3">
            <a:extLst>
              <a:ext uri="{FF2B5EF4-FFF2-40B4-BE49-F238E27FC236}">
                <a16:creationId xmlns:a16="http://schemas.microsoft.com/office/drawing/2014/main" id="{0E1225BD-DC32-0D54-EDF1-5B5A93010BFE}"/>
              </a:ext>
            </a:extLst>
          </p:cNvPr>
          <p:cNvSpPr/>
          <p:nvPr/>
        </p:nvSpPr>
        <p:spPr>
          <a:xfrm>
            <a:off x="3629026" y="1419227"/>
            <a:ext cx="2867025" cy="2749308"/>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t>Verhoogt de productiviteit van werknemers met</a:t>
            </a:r>
          </a:p>
          <a:p>
            <a:pPr algn="ctr"/>
            <a:r>
              <a:rPr lang="en-IE" sz="3600" b="1" dirty="0"/>
              <a:t>13%</a:t>
            </a:r>
          </a:p>
        </p:txBody>
      </p:sp>
      <p:sp>
        <p:nvSpPr>
          <p:cNvPr id="3" name="TextBox 2">
            <a:extLst>
              <a:ext uri="{FF2B5EF4-FFF2-40B4-BE49-F238E27FC236}">
                <a16:creationId xmlns:a16="http://schemas.microsoft.com/office/drawing/2014/main" id="{083F530F-A9CA-6E27-61A2-256988EA9475}"/>
              </a:ext>
            </a:extLst>
          </p:cNvPr>
          <p:cNvSpPr txBox="1"/>
          <p:nvPr/>
        </p:nvSpPr>
        <p:spPr>
          <a:xfrm>
            <a:off x="8480611" y="5853953"/>
            <a:ext cx="3424517" cy="338554"/>
          </a:xfrm>
          <a:prstGeom prst="rect">
            <a:avLst/>
          </a:prstGeom>
          <a:noFill/>
        </p:spPr>
        <p:txBody>
          <a:bodyPr wrap="square" rtlCol="0">
            <a:spAutoFit/>
          </a:bodyPr>
          <a:lstStyle/>
          <a:p>
            <a:r>
              <a:rPr lang="en-IE" sz="1600" dirty="0"/>
              <a:t>Bron </a:t>
            </a:r>
            <a:r>
              <a:rPr lang="en-GB" sz="1600" b="0" i="0" u="none" strike="noStrike" dirty="0">
                <a:solidFill>
                  <a:srgbClr val="00539B"/>
                </a:solidFill>
                <a:effectLst/>
                <a:hlinkClick r:id="rId2"/>
              </a:rPr>
              <a:t>Project ROI-studie</a:t>
            </a:r>
            <a:endParaRPr lang="en-IE" sz="1600" dirty="0"/>
          </a:p>
        </p:txBody>
      </p:sp>
    </p:spTree>
    <p:extLst>
      <p:ext uri="{BB962C8B-B14F-4D97-AF65-F5344CB8AC3E}">
        <p14:creationId xmlns:p14="http://schemas.microsoft.com/office/powerpoint/2010/main" val="329767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232285AD-8077-2C6F-5BD5-3351EB2DD3DC}"/>
              </a:ext>
            </a:extLst>
          </p:cNvPr>
          <p:cNvPicPr>
            <a:picLocks noChangeAspect="1"/>
          </p:cNvPicPr>
          <p:nvPr/>
        </p:nvPicPr>
        <p:blipFill rotWithShape="1">
          <a:blip r:embed="rId3"/>
          <a:srcRect l="315" t="339" b="554"/>
          <a:stretch/>
        </p:blipFill>
        <p:spPr>
          <a:xfrm>
            <a:off x="600075" y="-1"/>
            <a:ext cx="10851696" cy="6870519"/>
          </a:xfrm>
          <a:prstGeom prst="rect">
            <a:avLst/>
          </a:prstGeom>
        </p:spPr>
      </p:pic>
      <p:pic>
        <p:nvPicPr>
          <p:cNvPr id="7" name="Graphic 6" descr="Cursor with solid fill">
            <a:hlinkClick r:id="rId2"/>
            <a:extLst>
              <a:ext uri="{FF2B5EF4-FFF2-40B4-BE49-F238E27FC236}">
                <a16:creationId xmlns:a16="http://schemas.microsoft.com/office/drawing/2014/main" id="{ADE0BAF5-4BB7-D519-76A9-DB24FDB0FE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2518" y="3599329"/>
            <a:ext cx="1712258" cy="1712258"/>
          </a:xfrm>
          <a:prstGeom prst="rect">
            <a:avLst/>
          </a:prstGeom>
        </p:spPr>
      </p:pic>
    </p:spTree>
    <p:extLst>
      <p:ext uri="{BB962C8B-B14F-4D97-AF65-F5344CB8AC3E}">
        <p14:creationId xmlns:p14="http://schemas.microsoft.com/office/powerpoint/2010/main" val="15471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6CC14-5D18-4FD8-E900-BF339C5999AB}"/>
              </a:ext>
            </a:extLst>
          </p:cNvPr>
          <p:cNvSpPr>
            <a:spLocks noGrp="1"/>
          </p:cNvSpPr>
          <p:nvPr>
            <p:ph type="body" sz="quarter" idx="13"/>
          </p:nvPr>
        </p:nvSpPr>
        <p:spPr>
          <a:xfrm>
            <a:off x="1733005" y="147425"/>
            <a:ext cx="9989977" cy="953429"/>
          </a:xfrm>
        </p:spPr>
        <p:txBody>
          <a:bodyPr>
            <a:normAutofit fontScale="92500" lnSpcReduction="10000"/>
          </a:bodyPr>
          <a:lstStyle/>
          <a:p>
            <a:pPr algn="ctr"/>
            <a:r>
              <a:rPr lang="en-IE" dirty="0"/>
              <a:t>Redenen waarom mkb-bedrijven </a:t>
            </a:r>
            <a:r>
              <a:rPr lang="en-IE" dirty="0" err="1"/>
              <a:t>een</a:t>
            </a:r>
            <a:r>
              <a:rPr lang="en-IE" dirty="0"/>
              <a:t> CSR-</a:t>
            </a:r>
            <a:r>
              <a:rPr lang="en-IE" dirty="0" err="1"/>
              <a:t>strategie</a:t>
            </a:r>
            <a:r>
              <a:rPr lang="en-IE" dirty="0"/>
              <a:t> zouden moeten aannemen</a:t>
            </a:r>
          </a:p>
          <a:p>
            <a:pPr algn="ctr"/>
            <a:endParaRPr lang="en-IE" dirty="0"/>
          </a:p>
        </p:txBody>
      </p:sp>
      <p:sp>
        <p:nvSpPr>
          <p:cNvPr id="3" name="Text Placeholder 2">
            <a:extLst>
              <a:ext uri="{FF2B5EF4-FFF2-40B4-BE49-F238E27FC236}">
                <a16:creationId xmlns:a16="http://schemas.microsoft.com/office/drawing/2014/main" id="{638A8EAC-ECDA-1724-7D31-A79977253FA2}"/>
              </a:ext>
            </a:extLst>
          </p:cNvPr>
          <p:cNvSpPr>
            <a:spLocks noGrp="1"/>
          </p:cNvSpPr>
          <p:nvPr>
            <p:ph type="body" sz="quarter" idx="14"/>
          </p:nvPr>
        </p:nvSpPr>
        <p:spPr>
          <a:xfrm>
            <a:off x="960344" y="1134944"/>
            <a:ext cx="10587038" cy="5556299"/>
          </a:xfrm>
        </p:spPr>
        <p:txBody>
          <a:bodyPr/>
          <a:lstStyle/>
          <a:p>
            <a:pPr algn="l"/>
            <a:r>
              <a:rPr lang="en-GB" sz="2000" b="0" i="0" dirty="0">
                <a:effectLst/>
              </a:rPr>
              <a:t>Het verbeteren van CSR als onderdeel van uw bedrijf zal u helpen bij </a:t>
            </a:r>
            <a:r>
              <a:rPr lang="en-GB" sz="2000" b="0" i="0" dirty="0">
                <a:solidFill>
                  <a:srgbClr val="E7850F"/>
                </a:solidFill>
                <a:effectLst/>
              </a:rPr>
              <a:t>het overwinnen van belangrijke zakelijke problemen </a:t>
            </a:r>
            <a:r>
              <a:rPr lang="en-GB" sz="2000" b="0" i="0" dirty="0">
                <a:effectLst/>
              </a:rPr>
              <a:t>over </a:t>
            </a:r>
            <a:r>
              <a:rPr lang="en-GB" sz="2000" dirty="0"/>
              <a:t>de hele linie, zoals de </a:t>
            </a:r>
            <a:r>
              <a:rPr lang="en-GB" sz="2000" b="0" i="0" dirty="0">
                <a:effectLst/>
              </a:rPr>
              <a:t>impact op uw verkoop, werknemersmotivatie en ecologische voetafdruk. In de vorige dia toonde een </a:t>
            </a:r>
            <a:r>
              <a:rPr lang="en-GB" sz="2000" b="0" i="0" u="none" strike="noStrike" dirty="0">
                <a:effectLst/>
                <a:hlinkClick r:id="rId2">
                  <a:extLst>
                    <a:ext uri="{A12FA001-AC4F-418D-AE19-62706E023703}">
                      <ahyp:hlinkClr xmlns:ahyp="http://schemas.microsoft.com/office/drawing/2018/hyperlinkcolor" val="tx"/>
                    </a:ext>
                  </a:extLst>
                </a:hlinkClick>
              </a:rPr>
              <a:t>Project ROI-studie </a:t>
            </a:r>
            <a:r>
              <a:rPr lang="en-GB" sz="2000" b="0" i="0" dirty="0">
                <a:effectLst/>
              </a:rPr>
              <a:t>aan hoe een goed </a:t>
            </a:r>
            <a:r>
              <a:rPr lang="en-GB" sz="2000" b="0" i="0" dirty="0" err="1">
                <a:effectLst/>
              </a:rPr>
              <a:t>ontworpen</a:t>
            </a:r>
            <a:r>
              <a:rPr lang="en-GB" sz="2000" b="0" i="0" dirty="0">
                <a:effectLst/>
              </a:rPr>
              <a:t> CSR-</a:t>
            </a:r>
            <a:r>
              <a:rPr lang="en-GB" sz="2000" b="0" i="0" dirty="0" err="1">
                <a:effectLst/>
              </a:rPr>
              <a:t>programma</a:t>
            </a:r>
            <a:r>
              <a:rPr lang="en-GB" sz="2000" b="0" i="0" dirty="0">
                <a:effectLst/>
              </a:rPr>
              <a:t> de betrokkenheid van werknemers met wel 7,5% kan verhogen, de productiviteit van werknemers met 13% kan verhogen, het personeelsverloop met 50% kan verminderen en de omzet met wel 20% kan verhogen. Als je nog steeds niet overtuigd bent, worden in het volgende gedeelte de redenen waarom je CSR zou moeten invoeren in detail besproken. </a:t>
            </a:r>
          </a:p>
          <a:p>
            <a:pPr algn="l"/>
            <a:r>
              <a:rPr lang="en-GB" sz="2000" b="0" i="0" dirty="0">
                <a:effectLst/>
              </a:rPr>
              <a:t>Deze langetermijnresultaten laten zien waarom u </a:t>
            </a:r>
            <a:r>
              <a:rPr lang="en-GB" sz="2000" b="0" i="0" u="none" strike="noStrike" dirty="0">
                <a:effectLst/>
              </a:rPr>
              <a:t>het juiste, </a:t>
            </a:r>
            <a:r>
              <a:rPr lang="en-GB" sz="2000" b="0" i="0" u="none" strike="noStrike" dirty="0" err="1">
                <a:effectLst/>
              </a:rPr>
              <a:t>uitgebreide</a:t>
            </a:r>
            <a:r>
              <a:rPr lang="en-GB" sz="2000" b="0" i="0" u="none" strike="noStrike" dirty="0">
                <a:effectLst/>
              </a:rPr>
              <a:t> CSR-plan </a:t>
            </a:r>
            <a:r>
              <a:rPr lang="en-GB" sz="2000" b="0" i="0" dirty="0">
                <a:effectLst/>
              </a:rPr>
              <a:t>voor uw bedrijf moet beheersen en ontwikkelen. Begin met </a:t>
            </a:r>
            <a:r>
              <a:rPr lang="en-GB" sz="2000" b="0" i="0" dirty="0">
                <a:solidFill>
                  <a:srgbClr val="E7850F"/>
                </a:solidFill>
                <a:effectLst/>
              </a:rPr>
              <a:t>een enquête onder uw werknemers, klanten, leveranciers en belanghebbenden in de gemeenschap </a:t>
            </a:r>
            <a:r>
              <a:rPr lang="en-GB" sz="2000" b="0" i="0" dirty="0">
                <a:effectLst/>
              </a:rPr>
              <a:t>om inzicht te krijgen in hun belangen, waarden en verwachtingen. Maak vervolgens een lus met uw CSR-leiderschapsteam op een </a:t>
            </a:r>
            <a:r>
              <a:rPr lang="en-GB" sz="2000" b="0" i="0" u="none" strike="noStrike" dirty="0">
                <a:effectLst/>
              </a:rPr>
              <a:t>virtueel, online platform zodat u allemaal samen uw </a:t>
            </a:r>
            <a:r>
              <a:rPr lang="en-GB" sz="2000" b="0" i="0" dirty="0">
                <a:effectLst/>
              </a:rPr>
              <a:t>CSR-doelstellingen kunt </a:t>
            </a:r>
            <a:r>
              <a:rPr lang="en-GB" sz="2000" b="0" i="0" u="none" strike="noStrike" dirty="0">
                <a:effectLst/>
              </a:rPr>
              <a:t>beheren, laten groeien en ontwikkelen </a:t>
            </a:r>
            <a:r>
              <a:rPr lang="en-GB" sz="2000" b="0" i="0" dirty="0">
                <a:effectLst/>
              </a:rPr>
              <a:t>en kunt reflecteren op hoe u vordert met hun antwoorden in het licht van uw bedrijfsvisie. </a:t>
            </a:r>
            <a:r>
              <a:rPr lang="en-GB" sz="2000" b="1" i="0" dirty="0">
                <a:solidFill>
                  <a:srgbClr val="E7850F"/>
                </a:solidFill>
                <a:effectLst/>
              </a:rPr>
              <a:t>Module 6 gaat hier </a:t>
            </a:r>
            <a:r>
              <a:rPr lang="en-GB" sz="2000" dirty="0"/>
              <a:t>dieper op in. U </a:t>
            </a:r>
            <a:r>
              <a:rPr lang="en-GB" sz="2000" b="0" i="0" dirty="0">
                <a:effectLst/>
              </a:rPr>
              <a:t>leert hoe u </a:t>
            </a:r>
            <a:r>
              <a:rPr lang="en-GB" sz="2000" b="0" i="0" dirty="0" err="1">
                <a:effectLst/>
              </a:rPr>
              <a:t>verschillende</a:t>
            </a:r>
            <a:r>
              <a:rPr lang="en-GB" sz="2000" b="0" i="0" dirty="0">
                <a:effectLst/>
              </a:rPr>
              <a:t> CSR-</a:t>
            </a:r>
            <a:r>
              <a:rPr lang="en-GB" sz="2000" b="0" i="0" dirty="0" err="1">
                <a:effectLst/>
              </a:rPr>
              <a:t>activiteiten</a:t>
            </a:r>
            <a:r>
              <a:rPr lang="en-GB" sz="2000" b="0" i="0" dirty="0">
                <a:effectLst/>
              </a:rPr>
              <a:t> kunt plannen en implementeren, van HR tot management en cultuur. U zult in staat zijn om op een andere manier te managen, te beoordelen, te monitoren, te evalueren, te communiceren en aan te tonen hoe u dit doet voor elk van uw doelgroepen. </a:t>
            </a:r>
            <a:endParaRPr lang="en-IE" sz="2000" dirty="0"/>
          </a:p>
        </p:txBody>
      </p:sp>
    </p:spTree>
    <p:extLst>
      <p:ext uri="{BB962C8B-B14F-4D97-AF65-F5344CB8AC3E}">
        <p14:creationId xmlns:p14="http://schemas.microsoft.com/office/powerpoint/2010/main" val="728650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850F8-448D-EFA6-5C8C-D51D7C32E612}"/>
              </a:ext>
            </a:extLst>
          </p:cNvPr>
          <p:cNvSpPr>
            <a:spLocks noGrp="1"/>
          </p:cNvSpPr>
          <p:nvPr>
            <p:ph type="body" sz="quarter" idx="13"/>
          </p:nvPr>
        </p:nvSpPr>
        <p:spPr>
          <a:xfrm>
            <a:off x="608313" y="502701"/>
            <a:ext cx="10496490" cy="844269"/>
          </a:xfrm>
        </p:spPr>
        <p:txBody>
          <a:bodyPr>
            <a:normAutofit/>
          </a:bodyPr>
          <a:lstStyle/>
          <a:p>
            <a:pPr algn="l"/>
            <a:r>
              <a:rPr lang="en-GB" sz="3200" b="1" i="0" dirty="0">
                <a:solidFill>
                  <a:srgbClr val="027354"/>
                </a:solidFill>
                <a:effectLst/>
              </a:rPr>
              <a:t>CSR-</a:t>
            </a:r>
            <a:r>
              <a:rPr lang="en-GB" sz="3200" b="1" i="0" dirty="0" err="1">
                <a:solidFill>
                  <a:srgbClr val="027354"/>
                </a:solidFill>
                <a:effectLst/>
              </a:rPr>
              <a:t>voordelen</a:t>
            </a:r>
            <a:r>
              <a:rPr lang="en-GB" sz="3200" b="1" i="0" dirty="0">
                <a:solidFill>
                  <a:srgbClr val="027354"/>
                </a:solidFill>
                <a:effectLst/>
              </a:rPr>
              <a:t> - </a:t>
            </a:r>
            <a:r>
              <a:rPr lang="en-GB" sz="3200" b="0" i="0" dirty="0">
                <a:solidFill>
                  <a:srgbClr val="027354"/>
                </a:solidFill>
                <a:effectLst/>
              </a:rPr>
              <a:t>Werknemers werven, behouden en binden</a:t>
            </a:r>
          </a:p>
        </p:txBody>
      </p:sp>
      <p:sp>
        <p:nvSpPr>
          <p:cNvPr id="3" name="Text Placeholder 2">
            <a:extLst>
              <a:ext uri="{FF2B5EF4-FFF2-40B4-BE49-F238E27FC236}">
                <a16:creationId xmlns:a16="http://schemas.microsoft.com/office/drawing/2014/main" id="{06B3853D-1318-179A-4CB6-9C04FC73B334}"/>
              </a:ext>
            </a:extLst>
          </p:cNvPr>
          <p:cNvSpPr>
            <a:spLocks noGrp="1"/>
          </p:cNvSpPr>
          <p:nvPr>
            <p:ph type="body" sz="quarter" idx="14"/>
          </p:nvPr>
        </p:nvSpPr>
        <p:spPr>
          <a:xfrm>
            <a:off x="615001" y="1001379"/>
            <a:ext cx="9919649" cy="4329707"/>
          </a:xfrm>
        </p:spPr>
        <p:txBody>
          <a:bodyPr/>
          <a:lstStyle/>
          <a:p>
            <a:r>
              <a:rPr lang="en-GB" sz="2000" b="0" i="0" dirty="0">
                <a:solidFill>
                  <a:srgbClr val="363636"/>
                </a:solidFill>
                <a:effectLst/>
              </a:rPr>
              <a:t>CSR-</a:t>
            </a:r>
            <a:r>
              <a:rPr lang="en-GB" sz="2000" b="0" i="0" dirty="0" err="1">
                <a:solidFill>
                  <a:srgbClr val="363636"/>
                </a:solidFill>
                <a:effectLst/>
              </a:rPr>
              <a:t>strategieën</a:t>
            </a:r>
            <a:r>
              <a:rPr lang="en-GB" sz="2000" b="0" i="0" dirty="0">
                <a:solidFill>
                  <a:srgbClr val="363636"/>
                </a:solidFill>
                <a:effectLst/>
              </a:rPr>
              <a:t> zijn niet alleen effectief om uw personeel te behouden, maar ook om de beste en slimste mensen </a:t>
            </a:r>
            <a:r>
              <a:rPr lang="en-GB" sz="2000" b="0" i="1" dirty="0">
                <a:solidFill>
                  <a:srgbClr val="363636"/>
                </a:solidFill>
                <a:effectLst/>
              </a:rPr>
              <a:t>aan te trekken</a:t>
            </a:r>
            <a:r>
              <a:rPr lang="en-GB" sz="2000" b="0" i="0" dirty="0">
                <a:solidFill>
                  <a:srgbClr val="363636"/>
                </a:solidFill>
                <a:effectLst/>
              </a:rPr>
              <a:t>. De motivatie van werknemers is een belangrijk aandachtspunt voor werkgevers. Het is moeilijker dan het lijkt om een team mensen te motiveren met alleen een maandelijks salarispakket. </a:t>
            </a:r>
          </a:p>
          <a:p>
            <a:pPr algn="l"/>
            <a:r>
              <a:rPr lang="en-GB" sz="2000" dirty="0">
                <a:solidFill>
                  <a:srgbClr val="363636"/>
                </a:solidFill>
              </a:rPr>
              <a:t>Uit een </a:t>
            </a:r>
            <a:r>
              <a:rPr lang="en-GB" sz="2000" b="0" i="0" dirty="0">
                <a:solidFill>
                  <a:srgbClr val="363636"/>
                </a:solidFill>
                <a:effectLst/>
              </a:rPr>
              <a:t>Snapshot-onderzoek blijkt dat </a:t>
            </a:r>
            <a:r>
              <a:rPr lang="en-GB" sz="2000" b="0" i="0" u="none" strike="noStrike" dirty="0">
                <a:solidFill>
                  <a:srgbClr val="00539B"/>
                </a:solidFill>
                <a:effectLst/>
                <a:hlinkClick r:id="rId2"/>
              </a:rPr>
              <a:t>88% van de bedrijfsleiders </a:t>
            </a:r>
            <a:r>
              <a:rPr lang="en-GB" sz="2000" b="0" i="0" dirty="0">
                <a:solidFill>
                  <a:srgbClr val="363636"/>
                </a:solidFill>
                <a:effectLst/>
              </a:rPr>
              <a:t>zegt dat </a:t>
            </a:r>
            <a:r>
              <a:rPr lang="en-GB" sz="2000" b="0" i="0" dirty="0">
                <a:solidFill>
                  <a:srgbClr val="E7850F"/>
                </a:solidFill>
                <a:effectLst/>
              </a:rPr>
              <a:t>effectieve programma's voor werknemersbetrokkenheid </a:t>
            </a:r>
            <a:r>
              <a:rPr lang="en-GB" sz="2000" b="0" i="0" dirty="0">
                <a:solidFill>
                  <a:srgbClr val="363636"/>
                </a:solidFill>
                <a:effectLst/>
              </a:rPr>
              <a:t>hen helpen om werknemers aan te trekken en te behouden.  </a:t>
            </a:r>
          </a:p>
          <a:p>
            <a:pPr algn="l"/>
            <a:r>
              <a:rPr lang="en-GB" sz="2000" b="0" i="0" dirty="0">
                <a:solidFill>
                  <a:srgbClr val="363636"/>
                </a:solidFill>
                <a:effectLst/>
              </a:rPr>
              <a:t>Uit een onderzoek onder bijna 25.000 mensen tussen 18 en 35 jaar uit 186 landen blijkt dat </a:t>
            </a:r>
            <a:r>
              <a:rPr lang="en-GB" sz="2000" b="1" i="0" u="none" strike="noStrike" dirty="0">
                <a:solidFill>
                  <a:srgbClr val="F29E38"/>
                </a:solidFill>
                <a:effectLst/>
                <a:hlinkClick r:id="rId3">
                  <a:extLst>
                    <a:ext uri="{A12FA001-AC4F-418D-AE19-62706E023703}">
                      <ahyp:hlinkClr xmlns:ahyp="http://schemas.microsoft.com/office/drawing/2018/hyperlinkcolor" val="tx"/>
                    </a:ext>
                  </a:extLst>
                </a:hlinkClick>
              </a:rPr>
              <a:t>40% van de jongeren </a:t>
            </a:r>
            <a:r>
              <a:rPr lang="en-GB" sz="2000" b="0" i="0" dirty="0">
                <a:solidFill>
                  <a:srgbClr val="363636"/>
                </a:solidFill>
                <a:effectLst/>
              </a:rPr>
              <a:t>denkt dat </a:t>
            </a:r>
            <a:r>
              <a:rPr lang="en-GB" sz="2000" b="0" i="0" dirty="0">
                <a:solidFill>
                  <a:srgbClr val="E7850F"/>
                </a:solidFill>
                <a:effectLst/>
              </a:rPr>
              <a:t>zingeving/impact </a:t>
            </a:r>
            <a:r>
              <a:rPr lang="en-GB" sz="2000" b="0" i="0" dirty="0">
                <a:solidFill>
                  <a:srgbClr val="363636"/>
                </a:solidFill>
                <a:effectLst/>
              </a:rPr>
              <a:t>een van de belangrijkste criteria is bij het overwegen van een carrièremogelijkheid. </a:t>
            </a:r>
          </a:p>
          <a:p>
            <a:pPr algn="l"/>
            <a:r>
              <a:rPr lang="en-GB" sz="2000" b="0" i="0" dirty="0">
                <a:solidFill>
                  <a:srgbClr val="363636"/>
                </a:solidFill>
                <a:effectLst/>
              </a:rPr>
              <a:t>En </a:t>
            </a:r>
            <a:r>
              <a:rPr lang="en-GB" sz="2000" b="1" i="0" u="none" strike="noStrike" dirty="0">
                <a:solidFill>
                  <a:srgbClr val="F29E38"/>
                </a:solidFill>
                <a:effectLst/>
                <a:hlinkClick r:id="rId4">
                  <a:extLst>
                    <a:ext uri="{A12FA001-AC4F-418D-AE19-62706E023703}">
                      <ahyp:hlinkClr xmlns:ahyp="http://schemas.microsoft.com/office/drawing/2018/hyperlinkcolor" val="tx"/>
                    </a:ext>
                  </a:extLst>
                </a:hlinkClick>
              </a:rPr>
              <a:t>55% van de werknemers </a:t>
            </a:r>
            <a:r>
              <a:rPr lang="en-GB" sz="2000" b="0" i="0" dirty="0">
                <a:solidFill>
                  <a:srgbClr val="363636"/>
                </a:solidFill>
                <a:effectLst/>
              </a:rPr>
              <a:t>zou ervoor kiezen om voor een maatschappelijk verantwoord bedrijf te werken, </a:t>
            </a:r>
            <a:r>
              <a:rPr lang="en-GB" sz="2000" b="0" i="0" dirty="0">
                <a:solidFill>
                  <a:srgbClr val="E7850F"/>
                </a:solidFill>
                <a:effectLst/>
              </a:rPr>
              <a:t>zelfs als dat een lager salaris zou betekenen</a:t>
            </a:r>
            <a:r>
              <a:rPr lang="en-GB" sz="2000" b="0" i="0" dirty="0">
                <a:solidFill>
                  <a:srgbClr val="363636"/>
                </a:solidFill>
                <a:effectLst/>
              </a:rPr>
              <a:t>.  </a:t>
            </a:r>
          </a:p>
          <a:p>
            <a:pPr algn="l"/>
            <a:r>
              <a:rPr lang="en-GB" sz="2000" b="0" i="0" dirty="0">
                <a:solidFill>
                  <a:srgbClr val="363636"/>
                </a:solidFill>
                <a:effectLst/>
              </a:rPr>
              <a:t>Het maakt niet uit </a:t>
            </a:r>
            <a:r>
              <a:rPr lang="en-GB" sz="2000" dirty="0">
                <a:solidFill>
                  <a:srgbClr val="363636"/>
                </a:solidFill>
              </a:rPr>
              <a:t>of je concurrent het beste kantoor en de beste locatie te bieden heeft. Als je een kleiner bedrijf bent met een geweten, heb je een voorsprong op je </a:t>
            </a:r>
            <a:r>
              <a:rPr lang="en-GB" sz="2000" b="0" i="0" dirty="0">
                <a:solidFill>
                  <a:srgbClr val="363636"/>
                </a:solidFill>
                <a:effectLst/>
              </a:rPr>
              <a:t>grotere concurrenten </a:t>
            </a:r>
            <a:r>
              <a:rPr lang="en-GB" sz="2000" b="0" i="0" dirty="0" err="1">
                <a:solidFill>
                  <a:srgbClr val="363636"/>
                </a:solidFill>
                <a:effectLst/>
              </a:rPr>
              <a:t>wiens</a:t>
            </a:r>
            <a:r>
              <a:rPr lang="en-GB" sz="2000" b="0" i="0" dirty="0">
                <a:solidFill>
                  <a:srgbClr val="363636"/>
                </a:solidFill>
                <a:effectLst/>
              </a:rPr>
              <a:t> CSR-</a:t>
            </a:r>
            <a:r>
              <a:rPr lang="en-GB" sz="2000" b="0" i="0" dirty="0" err="1">
                <a:solidFill>
                  <a:srgbClr val="363636"/>
                </a:solidFill>
                <a:effectLst/>
              </a:rPr>
              <a:t>programma's</a:t>
            </a:r>
            <a:r>
              <a:rPr lang="en-GB" sz="2000" b="0" i="0" dirty="0">
                <a:solidFill>
                  <a:srgbClr val="363636"/>
                </a:solidFill>
                <a:effectLst/>
              </a:rPr>
              <a:t> niet voldoen.</a:t>
            </a:r>
          </a:p>
          <a:p>
            <a:pPr algn="l"/>
            <a:endParaRPr lang="en-IE" sz="2000" dirty="0"/>
          </a:p>
        </p:txBody>
      </p:sp>
      <p:sp>
        <p:nvSpPr>
          <p:cNvPr id="4" name="Flowchart: Connector 3">
            <a:extLst>
              <a:ext uri="{FF2B5EF4-FFF2-40B4-BE49-F238E27FC236}">
                <a16:creationId xmlns:a16="http://schemas.microsoft.com/office/drawing/2014/main" id="{DC890620-90F3-C14D-F3E8-1004AF73DC2C}"/>
              </a:ext>
            </a:extLst>
          </p:cNvPr>
          <p:cNvSpPr/>
          <p:nvPr/>
        </p:nvSpPr>
        <p:spPr>
          <a:xfrm>
            <a:off x="10359016" y="322049"/>
            <a:ext cx="1504949" cy="1358660"/>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dirty="0"/>
              <a:t>1</a:t>
            </a:r>
          </a:p>
        </p:txBody>
      </p:sp>
    </p:spTree>
    <p:extLst>
      <p:ext uri="{BB962C8B-B14F-4D97-AF65-F5344CB8AC3E}">
        <p14:creationId xmlns:p14="http://schemas.microsoft.com/office/powerpoint/2010/main" val="1656540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Oval 12">
            <a:extLst>
              <a:ext uri="{FF2B5EF4-FFF2-40B4-BE49-F238E27FC236}">
                <a16:creationId xmlns:a16="http://schemas.microsoft.com/office/drawing/2014/main" id="{FB4D8B72-AA89-E449-AD81-5F14F73A2F54}"/>
              </a:ext>
            </a:extLst>
          </p:cNvPr>
          <p:cNvSpPr/>
          <p:nvPr/>
        </p:nvSpPr>
        <p:spPr>
          <a:xfrm>
            <a:off x="7153835" y="2861766"/>
            <a:ext cx="4446494" cy="3164541"/>
          </a:xfrm>
          <a:prstGeom prst="wedgeEllipseCallou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 Placeholder 4">
            <a:extLst>
              <a:ext uri="{FF2B5EF4-FFF2-40B4-BE49-F238E27FC236}">
                <a16:creationId xmlns:a16="http://schemas.microsoft.com/office/drawing/2014/main" id="{10EEC5D4-904E-6F6D-A5EC-AEDFFAFB2873}"/>
              </a:ext>
            </a:extLst>
          </p:cNvPr>
          <p:cNvSpPr>
            <a:spLocks noGrp="1"/>
          </p:cNvSpPr>
          <p:nvPr>
            <p:ph type="body" sz="quarter" idx="14"/>
          </p:nvPr>
        </p:nvSpPr>
        <p:spPr>
          <a:xfrm rot="10800000">
            <a:off x="5333999" y="3139679"/>
            <a:ext cx="785328" cy="1056986"/>
          </a:xfrm>
        </p:spPr>
        <p:txBody>
          <a:bodyPr>
            <a:normAutofit fontScale="85000" lnSpcReduction="20000"/>
          </a:bodyPr>
          <a:lstStyle/>
          <a:p>
            <a:r>
              <a:rPr lang="en-IE" dirty="0"/>
              <a:t>'</a:t>
            </a:r>
          </a:p>
        </p:txBody>
      </p:sp>
      <p:sp>
        <p:nvSpPr>
          <p:cNvPr id="4" name="Text Placeholder 3">
            <a:extLst>
              <a:ext uri="{FF2B5EF4-FFF2-40B4-BE49-F238E27FC236}">
                <a16:creationId xmlns:a16="http://schemas.microsoft.com/office/drawing/2014/main" id="{605CD809-2B6C-7D7D-8836-780F5ED310C5}"/>
              </a:ext>
            </a:extLst>
          </p:cNvPr>
          <p:cNvSpPr>
            <a:spLocks noGrp="1"/>
          </p:cNvSpPr>
          <p:nvPr>
            <p:ph type="body" sz="quarter" idx="13"/>
          </p:nvPr>
        </p:nvSpPr>
        <p:spPr>
          <a:xfrm>
            <a:off x="507836" y="129485"/>
            <a:ext cx="6028211" cy="3945639"/>
          </a:xfrm>
        </p:spPr>
        <p:txBody>
          <a:bodyPr>
            <a:normAutofit/>
          </a:bodyPr>
          <a:lstStyle/>
          <a:p>
            <a:pPr>
              <a:lnSpc>
                <a:spcPct val="120000"/>
              </a:lnSpc>
              <a:spcBef>
                <a:spcPts val="0"/>
              </a:spcBef>
            </a:pPr>
            <a:r>
              <a:rPr lang="en-GB" sz="2000" b="1" i="0" dirty="0">
                <a:effectLst/>
              </a:rPr>
              <a:t>Een ander Net Impact Rapport stelde</a:t>
            </a:r>
          </a:p>
          <a:p>
            <a:pPr>
              <a:lnSpc>
                <a:spcPct val="120000"/>
              </a:lnSpc>
              <a:spcBef>
                <a:spcPts val="0"/>
              </a:spcBef>
            </a:pPr>
            <a:r>
              <a:rPr lang="en-GB" sz="2000" b="0" i="0" dirty="0">
                <a:effectLst/>
              </a:rPr>
              <a:t>In een tijdperk waarin millennials graag willen werken voor organisaties met een "grote impact", </a:t>
            </a:r>
            <a:r>
              <a:rPr lang="en-GB" sz="2000" b="0" i="0" dirty="0" err="1">
                <a:effectLst/>
              </a:rPr>
              <a:t>kan</a:t>
            </a:r>
            <a:r>
              <a:rPr lang="en-GB" sz="2000" b="0" i="0" dirty="0">
                <a:effectLst/>
              </a:rPr>
              <a:t> CSR bedrijven helpen om toptalent aan te trekken ten opzichte van andere organisaties. Uit een onderzoek van de non-profit </a:t>
            </a:r>
            <a:r>
              <a:rPr lang="en-GB" sz="2000" b="0" i="0" u="none" strike="noStrike" dirty="0">
                <a:effectLst/>
                <a:hlinkClick r:id="rId2">
                  <a:extLst>
                    <a:ext uri="{A12FA001-AC4F-418D-AE19-62706E023703}">
                      <ahyp:hlinkClr xmlns:ahyp="http://schemas.microsoft.com/office/drawing/2018/hyperlinkcolor" val="tx"/>
                    </a:ext>
                  </a:extLst>
                </a:hlinkClick>
              </a:rPr>
              <a:t>Net Impact </a:t>
            </a:r>
            <a:r>
              <a:rPr lang="en-GB" sz="2000" b="0" i="0" dirty="0">
                <a:effectLst/>
              </a:rPr>
              <a:t>bleek bijvoorbeeld dat 72% van de studenten die op het punt staan te gaan werken, een baan waarin ze "een impact kunnen maken" belangrijk vinden voor hun geluk.</a:t>
            </a:r>
            <a:endParaRPr lang="en-IE" sz="2000" dirty="0"/>
          </a:p>
        </p:txBody>
      </p:sp>
      <p:sp>
        <p:nvSpPr>
          <p:cNvPr id="6" name="Text Placeholder 5">
            <a:extLst>
              <a:ext uri="{FF2B5EF4-FFF2-40B4-BE49-F238E27FC236}">
                <a16:creationId xmlns:a16="http://schemas.microsoft.com/office/drawing/2014/main" id="{1A7AE3FE-7D77-83A6-A0B6-00DDC31B8059}"/>
              </a:ext>
            </a:extLst>
          </p:cNvPr>
          <p:cNvSpPr>
            <a:spLocks noGrp="1"/>
          </p:cNvSpPr>
          <p:nvPr>
            <p:ph type="body" sz="quarter" idx="15"/>
          </p:nvPr>
        </p:nvSpPr>
        <p:spPr>
          <a:xfrm>
            <a:off x="786434" y="304869"/>
            <a:ext cx="2613204" cy="1221666"/>
          </a:xfrm>
        </p:spPr>
        <p:txBody>
          <a:bodyPr>
            <a:normAutofit fontScale="92500" lnSpcReduction="10000"/>
          </a:bodyPr>
          <a:lstStyle/>
          <a:p>
            <a:r>
              <a:rPr lang="en-IE" dirty="0"/>
              <a:t>'</a:t>
            </a:r>
          </a:p>
        </p:txBody>
      </p:sp>
      <p:grpSp>
        <p:nvGrpSpPr>
          <p:cNvPr id="7" name="Graphic 3">
            <a:extLst>
              <a:ext uri="{FF2B5EF4-FFF2-40B4-BE49-F238E27FC236}">
                <a16:creationId xmlns:a16="http://schemas.microsoft.com/office/drawing/2014/main" id="{555A965D-E6FF-BAC5-140F-61E171649E80}"/>
              </a:ext>
            </a:extLst>
          </p:cNvPr>
          <p:cNvGrpSpPr/>
          <p:nvPr/>
        </p:nvGrpSpPr>
        <p:grpSpPr>
          <a:xfrm>
            <a:off x="694077" y="4685067"/>
            <a:ext cx="1670034" cy="1518689"/>
            <a:chOff x="4616150" y="2004440"/>
            <a:chExt cx="1088878" cy="1055963"/>
          </a:xfrm>
          <a:solidFill>
            <a:schemeClr val="bg1"/>
          </a:solidFill>
        </p:grpSpPr>
        <p:sp>
          <p:nvSpPr>
            <p:cNvPr id="8" name="Freeform 1048">
              <a:extLst>
                <a:ext uri="{FF2B5EF4-FFF2-40B4-BE49-F238E27FC236}">
                  <a16:creationId xmlns:a16="http://schemas.microsoft.com/office/drawing/2014/main" id="{7CF26D00-399C-60D2-0768-32A561EFE98F}"/>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grpFill/>
            <a:ln w="27426" cap="flat">
              <a:noFill/>
              <a:prstDash val="solid"/>
              <a:miter/>
            </a:ln>
          </p:spPr>
          <p:txBody>
            <a:bodyPr rtlCol="0" anchor="ctr"/>
            <a:lstStyle/>
            <a:p>
              <a:endParaRPr lang="en-US" dirty="0"/>
            </a:p>
          </p:txBody>
        </p:sp>
        <p:grpSp>
          <p:nvGrpSpPr>
            <p:cNvPr id="9" name="Graphic 3">
              <a:extLst>
                <a:ext uri="{FF2B5EF4-FFF2-40B4-BE49-F238E27FC236}">
                  <a16:creationId xmlns:a16="http://schemas.microsoft.com/office/drawing/2014/main" id="{6FDA802D-C559-1748-2BA9-385DB66432E5}"/>
                </a:ext>
              </a:extLst>
            </p:cNvPr>
            <p:cNvGrpSpPr/>
            <p:nvPr/>
          </p:nvGrpSpPr>
          <p:grpSpPr>
            <a:xfrm>
              <a:off x="4616150" y="2004440"/>
              <a:ext cx="1088878" cy="1055963"/>
              <a:chOff x="4616150" y="2004440"/>
              <a:chExt cx="1088878" cy="1055963"/>
            </a:xfrm>
            <a:grpFill/>
          </p:grpSpPr>
          <p:sp>
            <p:nvSpPr>
              <p:cNvPr id="10" name="Freeform 1050">
                <a:extLst>
                  <a:ext uri="{FF2B5EF4-FFF2-40B4-BE49-F238E27FC236}">
                    <a16:creationId xmlns:a16="http://schemas.microsoft.com/office/drawing/2014/main" id="{E7F74A5D-C7E6-01F9-C2A5-B884DA51EF5C}"/>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dirty="0"/>
              </a:p>
            </p:txBody>
          </p:sp>
          <p:sp>
            <p:nvSpPr>
              <p:cNvPr id="11" name="Freeform 1051">
                <a:extLst>
                  <a:ext uri="{FF2B5EF4-FFF2-40B4-BE49-F238E27FC236}">
                    <a16:creationId xmlns:a16="http://schemas.microsoft.com/office/drawing/2014/main" id="{1A62F774-6837-2BC2-1311-6ED381D3286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dirty="0"/>
              </a:p>
            </p:txBody>
          </p:sp>
        </p:grpSp>
      </p:grpSp>
      <p:sp>
        <p:nvSpPr>
          <p:cNvPr id="12" name="TextBox 11">
            <a:extLst>
              <a:ext uri="{FF2B5EF4-FFF2-40B4-BE49-F238E27FC236}">
                <a16:creationId xmlns:a16="http://schemas.microsoft.com/office/drawing/2014/main" id="{5EFC0D01-883F-5000-2177-7F40C79DF153}"/>
              </a:ext>
            </a:extLst>
          </p:cNvPr>
          <p:cNvSpPr txBox="1"/>
          <p:nvPr/>
        </p:nvSpPr>
        <p:spPr>
          <a:xfrm>
            <a:off x="7390844" y="3502621"/>
            <a:ext cx="3971365" cy="2062103"/>
          </a:xfrm>
          <a:prstGeom prst="rect">
            <a:avLst/>
          </a:prstGeom>
          <a:noFill/>
        </p:spPr>
        <p:txBody>
          <a:bodyPr wrap="square" rtlCol="0">
            <a:spAutoFit/>
          </a:bodyPr>
          <a:lstStyle/>
          <a:p>
            <a:pPr algn="ctr"/>
            <a:r>
              <a:rPr lang="en-IE" sz="3200" b="1" dirty="0">
                <a:solidFill>
                  <a:schemeClr val="bg1"/>
                </a:solidFill>
              </a:rPr>
              <a:t>Voor jonge millennials is het belangrijk om goed te doen in hun carrièrekeuzes</a:t>
            </a:r>
          </a:p>
        </p:txBody>
      </p:sp>
    </p:spTree>
    <p:extLst>
      <p:ext uri="{BB962C8B-B14F-4D97-AF65-F5344CB8AC3E}">
        <p14:creationId xmlns:p14="http://schemas.microsoft.com/office/powerpoint/2010/main" val="1739883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people posing for a photo&#10;&#10;Description automatically generated">
            <a:extLst>
              <a:ext uri="{FF2B5EF4-FFF2-40B4-BE49-F238E27FC236}">
                <a16:creationId xmlns:a16="http://schemas.microsoft.com/office/drawing/2014/main" id="{E25E6414-59CC-C7B0-18C0-8110B6399525}"/>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9074" t="5498" r="41224" b="-5498"/>
          <a:stretch/>
        </p:blipFill>
        <p:spPr>
          <a:xfrm>
            <a:off x="6310859" y="-1"/>
            <a:ext cx="5112967" cy="6858001"/>
          </a:xfrm>
        </p:spPr>
      </p:pic>
      <p:sp>
        <p:nvSpPr>
          <p:cNvPr id="5" name="Text Placeholder 4">
            <a:extLst>
              <a:ext uri="{FF2B5EF4-FFF2-40B4-BE49-F238E27FC236}">
                <a16:creationId xmlns:a16="http://schemas.microsoft.com/office/drawing/2014/main" id="{DF6F9DDA-BB74-448E-7C5C-54CD07550926}"/>
              </a:ext>
            </a:extLst>
          </p:cNvPr>
          <p:cNvSpPr>
            <a:spLocks noGrp="1"/>
          </p:cNvSpPr>
          <p:nvPr>
            <p:ph type="body" sz="quarter" idx="13"/>
          </p:nvPr>
        </p:nvSpPr>
        <p:spPr>
          <a:xfrm>
            <a:off x="761511" y="186686"/>
            <a:ext cx="5228693" cy="953429"/>
          </a:xfrm>
        </p:spPr>
        <p:txBody>
          <a:bodyPr>
            <a:normAutofit fontScale="92500" lnSpcReduction="10000"/>
          </a:bodyPr>
          <a:lstStyle/>
          <a:p>
            <a:r>
              <a:rPr lang="en-IE" dirty="0">
                <a:solidFill>
                  <a:srgbClr val="027354"/>
                </a:solidFill>
              </a:rPr>
              <a:t>Voorbeeld - CSR verbetert werknemerrelaties</a:t>
            </a:r>
          </a:p>
        </p:txBody>
      </p:sp>
      <p:sp>
        <p:nvSpPr>
          <p:cNvPr id="6" name="Text Placeholder 5">
            <a:extLst>
              <a:ext uri="{FF2B5EF4-FFF2-40B4-BE49-F238E27FC236}">
                <a16:creationId xmlns:a16="http://schemas.microsoft.com/office/drawing/2014/main" id="{9AF1D451-5EAF-F2D3-2FD4-5627DD991F6D}"/>
              </a:ext>
            </a:extLst>
          </p:cNvPr>
          <p:cNvSpPr>
            <a:spLocks noGrp="1"/>
          </p:cNvSpPr>
          <p:nvPr>
            <p:ph type="body" sz="quarter" idx="14"/>
          </p:nvPr>
        </p:nvSpPr>
        <p:spPr>
          <a:xfrm>
            <a:off x="761511" y="1292515"/>
            <a:ext cx="5433624" cy="3079983"/>
          </a:xfrm>
        </p:spPr>
        <p:txBody>
          <a:bodyPr/>
          <a:lstStyle/>
          <a:p>
            <a:pPr algn="l"/>
            <a:r>
              <a:rPr lang="en-GB" sz="2200" b="1" i="0" dirty="0">
                <a:effectLst/>
              </a:rPr>
              <a:t>Bedrijfsvrijwilligerswerk </a:t>
            </a:r>
            <a:r>
              <a:rPr lang="en-GB" sz="2200" b="0" i="0" dirty="0">
                <a:effectLst/>
              </a:rPr>
              <a:t>kan een geweldige ervaring zijn op individueel niveau. Geef je werknemers de kans om zich in te zetten voor waardevolle bezigheden en hun vaardigheden aan te bieden aan non-profitorganisaties. Weinig dingen in het leven zijn zo lonend als bijdragen aan het grotere goed.</a:t>
            </a:r>
          </a:p>
          <a:p>
            <a:pPr algn="l"/>
            <a:r>
              <a:rPr lang="en-GB" sz="2200" b="0" i="0" dirty="0">
                <a:effectLst/>
              </a:rPr>
              <a:t>Studies hebben aangetoond dat werknemers die deelnemen aan bedrijfsvrijwilligerswerk meer betrokken zijn bij hun werk dan hun collega's die niet deelnemen. Ze rapporteren significant hogere niveaus van werktevredenheid - een waardevol bezit voor elk bedrijf.</a:t>
            </a:r>
          </a:p>
          <a:p>
            <a:endParaRPr lang="en-IE" sz="2200" dirty="0"/>
          </a:p>
        </p:txBody>
      </p:sp>
    </p:spTree>
    <p:extLst>
      <p:ext uri="{BB962C8B-B14F-4D97-AF65-F5344CB8AC3E}">
        <p14:creationId xmlns:p14="http://schemas.microsoft.com/office/powerpoint/2010/main" val="3614017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E8CACBE-C856-666E-BB79-D921FAE2FC09}"/>
              </a:ext>
            </a:extLst>
          </p:cNvPr>
          <p:cNvSpPr>
            <a:spLocks noGrp="1"/>
          </p:cNvSpPr>
          <p:nvPr>
            <p:ph type="pic" sz="quarter" idx="19"/>
          </p:nvPr>
        </p:nvSpPr>
        <p:spPr/>
      </p:sp>
      <p:sp>
        <p:nvSpPr>
          <p:cNvPr id="5" name="Text Placeholder 4">
            <a:extLst>
              <a:ext uri="{FF2B5EF4-FFF2-40B4-BE49-F238E27FC236}">
                <a16:creationId xmlns:a16="http://schemas.microsoft.com/office/drawing/2014/main" id="{DF6F9DDA-BB74-448E-7C5C-54CD07550926}"/>
              </a:ext>
            </a:extLst>
          </p:cNvPr>
          <p:cNvSpPr>
            <a:spLocks noGrp="1"/>
          </p:cNvSpPr>
          <p:nvPr>
            <p:ph type="body" sz="quarter" idx="13"/>
          </p:nvPr>
        </p:nvSpPr>
        <p:spPr>
          <a:xfrm>
            <a:off x="761511" y="186686"/>
            <a:ext cx="5228693" cy="953429"/>
          </a:xfrm>
        </p:spPr>
        <p:txBody>
          <a:bodyPr>
            <a:normAutofit fontScale="92500" lnSpcReduction="10000"/>
          </a:bodyPr>
          <a:lstStyle/>
          <a:p>
            <a:r>
              <a:rPr lang="en-IE" dirty="0">
                <a:solidFill>
                  <a:srgbClr val="027354"/>
                </a:solidFill>
              </a:rPr>
              <a:t>Voorbeeld - CSR verbetert werknemersrelaties</a:t>
            </a:r>
          </a:p>
        </p:txBody>
      </p:sp>
      <p:sp>
        <p:nvSpPr>
          <p:cNvPr id="6" name="Text Placeholder 5">
            <a:extLst>
              <a:ext uri="{FF2B5EF4-FFF2-40B4-BE49-F238E27FC236}">
                <a16:creationId xmlns:a16="http://schemas.microsoft.com/office/drawing/2014/main" id="{9AF1D451-5EAF-F2D3-2FD4-5627DD991F6D}"/>
              </a:ext>
            </a:extLst>
          </p:cNvPr>
          <p:cNvSpPr>
            <a:spLocks noGrp="1"/>
          </p:cNvSpPr>
          <p:nvPr>
            <p:ph type="body" sz="quarter" idx="14"/>
          </p:nvPr>
        </p:nvSpPr>
        <p:spPr>
          <a:xfrm>
            <a:off x="768174" y="1238727"/>
            <a:ext cx="5433624" cy="3079983"/>
          </a:xfrm>
        </p:spPr>
        <p:txBody>
          <a:bodyPr/>
          <a:lstStyle/>
          <a:p>
            <a:pPr algn="l"/>
            <a:r>
              <a:rPr lang="en-GB" sz="2200" b="0" i="0" dirty="0">
                <a:effectLst/>
              </a:rPr>
              <a:t>Mogelijkheden bieden voor bedrijfsvrijwilligerswerk kan:</a:t>
            </a:r>
          </a:p>
          <a:p>
            <a:pPr marL="342900" indent="-342900" algn="l">
              <a:buFont typeface="Wingdings" panose="05000000000000000000" pitchFamily="2" charset="2"/>
              <a:buChar char="ü"/>
            </a:pPr>
            <a:r>
              <a:rPr lang="en-GB" sz="2200" dirty="0"/>
              <a:t>De loyaliteit en werktevredenheid van werknemers verhogen</a:t>
            </a:r>
          </a:p>
          <a:p>
            <a:pPr marL="342900" indent="-342900" algn="l">
              <a:buFont typeface="Wingdings" panose="05000000000000000000" pitchFamily="2" charset="2"/>
              <a:buChar char="ü"/>
            </a:pPr>
            <a:r>
              <a:rPr lang="en-GB" sz="2200" dirty="0"/>
              <a:t>De betrokkenheid van werknemers vergroten</a:t>
            </a:r>
          </a:p>
          <a:p>
            <a:pPr marL="342900" indent="-342900" algn="l">
              <a:buFont typeface="Wingdings" panose="05000000000000000000" pitchFamily="2" charset="2"/>
              <a:buChar char="ü"/>
            </a:pPr>
            <a:r>
              <a:rPr lang="en-GB" sz="2200" dirty="0"/>
              <a:t>Een domino-effect creëren dat de productiviteit verbetert</a:t>
            </a:r>
          </a:p>
          <a:p>
            <a:pPr marL="342900" indent="-342900" algn="l">
              <a:buFont typeface="Wingdings" panose="05000000000000000000" pitchFamily="2" charset="2"/>
              <a:buChar char="ü"/>
            </a:pPr>
            <a:r>
              <a:rPr lang="en-GB" sz="2200" dirty="0"/>
              <a:t>Geef werknemers de kans om nieuwe vaardigheden te ontwikkelen</a:t>
            </a:r>
          </a:p>
          <a:p>
            <a:pPr marL="342900" indent="-342900" algn="l">
              <a:buFont typeface="Wingdings" panose="05000000000000000000" pitchFamily="2" charset="2"/>
              <a:buChar char="ü"/>
            </a:pPr>
            <a:r>
              <a:rPr lang="en-GB" sz="2200" dirty="0"/>
              <a:t>Het moreel en de motivatie verbeteren</a:t>
            </a:r>
          </a:p>
          <a:p>
            <a:r>
              <a:rPr lang="en-GB" sz="2200" dirty="0"/>
              <a:t>Module 2 gaat hier dieper op in wat betreft implementatie en strategieën.</a:t>
            </a:r>
            <a:endParaRPr lang="en-IE" sz="2200" dirty="0"/>
          </a:p>
        </p:txBody>
      </p:sp>
      <p:pic>
        <p:nvPicPr>
          <p:cNvPr id="8" name="Picture Placeholder 2" descr="A group of people posing for a photo&#10;&#10;Description automatically generated">
            <a:extLst>
              <a:ext uri="{FF2B5EF4-FFF2-40B4-BE49-F238E27FC236}">
                <a16:creationId xmlns:a16="http://schemas.microsoft.com/office/drawing/2014/main" id="{18159DA2-D5A7-CC54-6F9B-8327B3F11B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074" t="5498" r="41224" b="-5498"/>
          <a:stretch/>
        </p:blipFill>
        <p:spPr>
          <a:xfrm>
            <a:off x="6463259" y="-80684"/>
            <a:ext cx="5112967" cy="6858001"/>
          </a:xfrm>
          <a:prstGeom prst="rect">
            <a:avLst/>
          </a:prstGeom>
        </p:spPr>
      </p:pic>
    </p:spTree>
    <p:extLst>
      <p:ext uri="{BB962C8B-B14F-4D97-AF65-F5344CB8AC3E}">
        <p14:creationId xmlns:p14="http://schemas.microsoft.com/office/powerpoint/2010/main" val="3929456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FA5443-F512-27B8-2B02-2DC1912AFB0F}"/>
              </a:ext>
            </a:extLst>
          </p:cNvPr>
          <p:cNvSpPr>
            <a:spLocks noGrp="1"/>
          </p:cNvSpPr>
          <p:nvPr>
            <p:ph type="body" sz="quarter" idx="14"/>
          </p:nvPr>
        </p:nvSpPr>
        <p:spPr>
          <a:xfrm rot="10800000">
            <a:off x="6095998" y="2900507"/>
            <a:ext cx="785328" cy="1056986"/>
          </a:xfrm>
        </p:spPr>
        <p:txBody>
          <a:bodyPr>
            <a:noAutofit/>
          </a:bodyPr>
          <a:lstStyle/>
          <a:p>
            <a:r>
              <a:rPr lang="en-IE" dirty="0"/>
              <a:t>'</a:t>
            </a:r>
          </a:p>
        </p:txBody>
      </p:sp>
      <p:sp>
        <p:nvSpPr>
          <p:cNvPr id="4" name="Text Placeholder 3">
            <a:extLst>
              <a:ext uri="{FF2B5EF4-FFF2-40B4-BE49-F238E27FC236}">
                <a16:creationId xmlns:a16="http://schemas.microsoft.com/office/drawing/2014/main" id="{38B097BE-66B7-84F0-ED59-5C4B049F0895}"/>
              </a:ext>
            </a:extLst>
          </p:cNvPr>
          <p:cNvSpPr>
            <a:spLocks noGrp="1"/>
          </p:cNvSpPr>
          <p:nvPr>
            <p:ph type="body" sz="quarter" idx="13"/>
          </p:nvPr>
        </p:nvSpPr>
        <p:spPr>
          <a:xfrm>
            <a:off x="853115" y="573221"/>
            <a:ext cx="6028211" cy="3119551"/>
          </a:xfrm>
        </p:spPr>
        <p:txBody>
          <a:bodyPr>
            <a:normAutofit/>
          </a:bodyPr>
          <a:lstStyle/>
          <a:p>
            <a:r>
              <a:rPr lang="en-GB" sz="2400" b="0" i="0" dirty="0">
                <a:effectLst/>
              </a:rPr>
              <a:t>Geëngageerde werknemers hebben een </a:t>
            </a:r>
            <a:r>
              <a:rPr lang="en-GB" sz="2400" b="0" i="0" u="sng" dirty="0">
                <a:effectLst/>
                <a:hlinkClick r:id="rId2">
                  <a:extLst>
                    <a:ext uri="{A12FA001-AC4F-418D-AE19-62706E023703}">
                      <ahyp:hlinkClr xmlns:ahyp="http://schemas.microsoft.com/office/drawing/2018/hyperlinkcolor" val="tx"/>
                    </a:ext>
                  </a:extLst>
                </a:hlinkClick>
              </a:rPr>
              <a:t>17% </a:t>
            </a:r>
            <a:r>
              <a:rPr lang="en-GB" sz="2400" b="0" i="0" dirty="0">
                <a:effectLst/>
              </a:rPr>
              <a:t>hogere productiviteit, zijn </a:t>
            </a:r>
            <a:r>
              <a:rPr lang="en-GB" sz="2400" b="0" i="0" u="sng" dirty="0">
                <a:effectLst/>
                <a:hlinkClick r:id="rId2">
                  <a:extLst>
                    <a:ext uri="{A12FA001-AC4F-418D-AE19-62706E023703}">
                      <ahyp:hlinkClr xmlns:ahyp="http://schemas.microsoft.com/office/drawing/2018/hyperlinkcolor" val="tx"/>
                    </a:ext>
                  </a:extLst>
                </a:hlinkClick>
              </a:rPr>
              <a:t>21% </a:t>
            </a:r>
            <a:r>
              <a:rPr lang="en-GB" sz="2400" b="0" i="0" dirty="0">
                <a:effectLst/>
              </a:rPr>
              <a:t>winstgevender en hebben een </a:t>
            </a:r>
            <a:r>
              <a:rPr lang="en-GB" sz="2400" b="0" i="0" u="sng" dirty="0">
                <a:effectLst/>
                <a:hlinkClick r:id="rId2">
                  <a:extLst>
                    <a:ext uri="{A12FA001-AC4F-418D-AE19-62706E023703}">
                      <ahyp:hlinkClr xmlns:ahyp="http://schemas.microsoft.com/office/drawing/2018/hyperlinkcolor" val="tx"/>
                    </a:ext>
                  </a:extLst>
                </a:hlinkClick>
              </a:rPr>
              <a:t>41% </a:t>
            </a:r>
            <a:r>
              <a:rPr lang="en-GB" sz="2400" b="0" i="0" dirty="0">
                <a:effectLst/>
              </a:rPr>
              <a:t>lager ziekteverzuim. Ook innovatie neemt toe op een betrokken werkplek. Als we dit vertalen naar de financiële cijfers, dan blijkt dat niet-geëngageerde werknemers bedrijven jaarlijks €534 miljard kosten. </a:t>
            </a:r>
            <a:endParaRPr lang="en-IE" sz="2400" dirty="0"/>
          </a:p>
        </p:txBody>
      </p:sp>
      <p:sp>
        <p:nvSpPr>
          <p:cNvPr id="6" name="Text Placeholder 5">
            <a:extLst>
              <a:ext uri="{FF2B5EF4-FFF2-40B4-BE49-F238E27FC236}">
                <a16:creationId xmlns:a16="http://schemas.microsoft.com/office/drawing/2014/main" id="{B0D3AD85-A15C-578A-191D-764AB288718D}"/>
              </a:ext>
            </a:extLst>
          </p:cNvPr>
          <p:cNvSpPr>
            <a:spLocks noGrp="1"/>
          </p:cNvSpPr>
          <p:nvPr>
            <p:ph type="body" sz="quarter" idx="15"/>
          </p:nvPr>
        </p:nvSpPr>
        <p:spPr>
          <a:xfrm>
            <a:off x="699955" y="380165"/>
            <a:ext cx="2613204" cy="1221666"/>
          </a:xfrm>
        </p:spPr>
        <p:txBody>
          <a:bodyPr>
            <a:noAutofit/>
          </a:bodyPr>
          <a:lstStyle/>
          <a:p>
            <a:r>
              <a:rPr lang="en-IE" dirty="0"/>
              <a:t>'</a:t>
            </a:r>
          </a:p>
        </p:txBody>
      </p:sp>
      <p:sp>
        <p:nvSpPr>
          <p:cNvPr id="7" name="TextBox 6">
            <a:extLst>
              <a:ext uri="{FF2B5EF4-FFF2-40B4-BE49-F238E27FC236}">
                <a16:creationId xmlns:a16="http://schemas.microsoft.com/office/drawing/2014/main" id="{CCE34E0C-CF05-E030-C825-3808EDE1EE05}"/>
              </a:ext>
            </a:extLst>
          </p:cNvPr>
          <p:cNvSpPr txBox="1"/>
          <p:nvPr/>
        </p:nvSpPr>
        <p:spPr>
          <a:xfrm>
            <a:off x="2492188" y="3605531"/>
            <a:ext cx="4141694" cy="369332"/>
          </a:xfrm>
          <a:prstGeom prst="rect">
            <a:avLst/>
          </a:prstGeom>
          <a:noFill/>
        </p:spPr>
        <p:txBody>
          <a:bodyPr wrap="square" rtlCol="0">
            <a:spAutoFit/>
          </a:bodyPr>
          <a:lstStyle/>
          <a:p>
            <a:r>
              <a:rPr lang="en-IE" i="1" dirty="0">
                <a:solidFill>
                  <a:schemeClr val="bg1"/>
                </a:solidFill>
              </a:rPr>
              <a:t>Bron </a:t>
            </a:r>
            <a:r>
              <a:rPr lang="en-IE" i="1" dirty="0">
                <a:solidFill>
                  <a:schemeClr val="bg1"/>
                </a:solidFill>
                <a:hlinkClick r:id="rId3">
                  <a:extLst>
                    <a:ext uri="{A12FA001-AC4F-418D-AE19-62706E023703}">
                      <ahyp:hlinkClr xmlns:ahyp="http://schemas.microsoft.com/office/drawing/2018/hyperlinkcolor" val="tx"/>
                    </a:ext>
                  </a:extLst>
                </a:hlinkClick>
              </a:rPr>
              <a:t>Alayagood</a:t>
            </a:r>
            <a:endParaRPr lang="en-IE" i="1" dirty="0">
              <a:solidFill>
                <a:schemeClr val="bg1"/>
              </a:solidFill>
            </a:endParaRPr>
          </a:p>
        </p:txBody>
      </p:sp>
      <p:grpSp>
        <p:nvGrpSpPr>
          <p:cNvPr id="8" name="Graphic 3">
            <a:extLst>
              <a:ext uri="{FF2B5EF4-FFF2-40B4-BE49-F238E27FC236}">
                <a16:creationId xmlns:a16="http://schemas.microsoft.com/office/drawing/2014/main" id="{1885A471-F7D0-3A3C-3857-4AB9458FD716}"/>
              </a:ext>
            </a:extLst>
          </p:cNvPr>
          <p:cNvGrpSpPr/>
          <p:nvPr/>
        </p:nvGrpSpPr>
        <p:grpSpPr>
          <a:xfrm>
            <a:off x="493601" y="3974863"/>
            <a:ext cx="1764125" cy="1939725"/>
            <a:chOff x="6582714" y="331356"/>
            <a:chExt cx="1146476" cy="1157445"/>
          </a:xfrm>
          <a:solidFill>
            <a:schemeClr val="bg1"/>
          </a:solidFill>
        </p:grpSpPr>
        <p:sp>
          <p:nvSpPr>
            <p:cNvPr id="9" name="Freeform 1022">
              <a:extLst>
                <a:ext uri="{FF2B5EF4-FFF2-40B4-BE49-F238E27FC236}">
                  <a16:creationId xmlns:a16="http://schemas.microsoft.com/office/drawing/2014/main" id="{550AB08B-0B20-D23E-E209-31C1DA43B6EA}"/>
                </a:ext>
              </a:extLst>
            </p:cNvPr>
            <p:cNvSpPr/>
            <p:nvPr/>
          </p:nvSpPr>
          <p:spPr>
            <a:xfrm>
              <a:off x="7021557" y="463008"/>
              <a:ext cx="255077" cy="279761"/>
            </a:xfrm>
            <a:custGeom>
              <a:avLst/>
              <a:gdLst>
                <a:gd name="connsiteX0" fmla="*/ 27428 w 255077"/>
                <a:gd name="connsiteY0" fmla="*/ 49370 h 279761"/>
                <a:gd name="connsiteX1" fmla="*/ 128910 w 255077"/>
                <a:gd name="connsiteY1" fmla="*/ 0 h 279761"/>
                <a:gd name="connsiteX2" fmla="*/ 128910 w 255077"/>
                <a:gd name="connsiteY2" fmla="*/ 0 h 279761"/>
                <a:gd name="connsiteX3" fmla="*/ 255077 w 255077"/>
                <a:gd name="connsiteY3" fmla="*/ 128910 h 279761"/>
                <a:gd name="connsiteX4" fmla="*/ 219421 w 255077"/>
                <a:gd name="connsiteY4" fmla="*/ 216678 h 279761"/>
                <a:gd name="connsiteX5" fmla="*/ 181022 w 255077"/>
                <a:gd name="connsiteY5" fmla="*/ 279762 h 279761"/>
                <a:gd name="connsiteX6" fmla="*/ 76797 w 255077"/>
                <a:gd name="connsiteY6" fmla="*/ 279762 h 279761"/>
                <a:gd name="connsiteX7" fmla="*/ 35656 w 255077"/>
                <a:gd name="connsiteY7" fmla="*/ 216678 h 279761"/>
                <a:gd name="connsiteX8" fmla="*/ 0 w 255077"/>
                <a:gd name="connsiteY8" fmla="*/ 128910 h 279761"/>
                <a:gd name="connsiteX9" fmla="*/ 2742 w 255077"/>
                <a:gd name="connsiteY9" fmla="*/ 74055 h 279761"/>
                <a:gd name="connsiteX10" fmla="*/ 27428 w 255077"/>
                <a:gd name="connsiteY10" fmla="*/ 49370 h 27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077" h="279761">
                  <a:moveTo>
                    <a:pt x="27428" y="49370"/>
                  </a:moveTo>
                  <a:cubicBezTo>
                    <a:pt x="52113" y="19199"/>
                    <a:pt x="87769" y="0"/>
                    <a:pt x="128910" y="0"/>
                  </a:cubicBezTo>
                  <a:lnTo>
                    <a:pt x="128910" y="0"/>
                  </a:lnTo>
                  <a:cubicBezTo>
                    <a:pt x="200222" y="0"/>
                    <a:pt x="255077" y="57598"/>
                    <a:pt x="255077" y="128910"/>
                  </a:cubicBezTo>
                  <a:cubicBezTo>
                    <a:pt x="255077" y="161823"/>
                    <a:pt x="241363" y="194736"/>
                    <a:pt x="219421" y="216678"/>
                  </a:cubicBezTo>
                  <a:cubicBezTo>
                    <a:pt x="202965" y="233135"/>
                    <a:pt x="189252" y="255077"/>
                    <a:pt x="181022" y="279762"/>
                  </a:cubicBezTo>
                  <a:lnTo>
                    <a:pt x="76797" y="279762"/>
                  </a:lnTo>
                  <a:cubicBezTo>
                    <a:pt x="68569" y="257820"/>
                    <a:pt x="54855" y="235878"/>
                    <a:pt x="35656" y="216678"/>
                  </a:cubicBezTo>
                  <a:cubicBezTo>
                    <a:pt x="13714" y="191993"/>
                    <a:pt x="0" y="161823"/>
                    <a:pt x="0" y="128910"/>
                  </a:cubicBezTo>
                  <a:lnTo>
                    <a:pt x="2742" y="74055"/>
                  </a:lnTo>
                  <a:lnTo>
                    <a:pt x="27428" y="49370"/>
                  </a:lnTo>
                  <a:close/>
                </a:path>
              </a:pathLst>
            </a:custGeom>
            <a:grpFill/>
            <a:ln w="27426" cap="flat">
              <a:noFill/>
              <a:prstDash val="solid"/>
              <a:miter/>
            </a:ln>
          </p:spPr>
          <p:txBody>
            <a:bodyPr rtlCol="0" anchor="ctr"/>
            <a:lstStyle/>
            <a:p>
              <a:endParaRPr lang="en-US" dirty="0"/>
            </a:p>
          </p:txBody>
        </p:sp>
        <p:grpSp>
          <p:nvGrpSpPr>
            <p:cNvPr id="10" name="Graphic 3">
              <a:extLst>
                <a:ext uri="{FF2B5EF4-FFF2-40B4-BE49-F238E27FC236}">
                  <a16:creationId xmlns:a16="http://schemas.microsoft.com/office/drawing/2014/main" id="{54506F0C-832A-C99F-FEA0-FC0D428F573D}"/>
                </a:ext>
              </a:extLst>
            </p:cNvPr>
            <p:cNvGrpSpPr/>
            <p:nvPr/>
          </p:nvGrpSpPr>
          <p:grpSpPr>
            <a:xfrm>
              <a:off x="6582714" y="331356"/>
              <a:ext cx="1146476" cy="1157445"/>
              <a:chOff x="6582714" y="331356"/>
              <a:chExt cx="1146476" cy="1157445"/>
            </a:xfrm>
            <a:grpFill/>
          </p:grpSpPr>
          <p:sp>
            <p:nvSpPr>
              <p:cNvPr id="11" name="Freeform 1024">
                <a:extLst>
                  <a:ext uri="{FF2B5EF4-FFF2-40B4-BE49-F238E27FC236}">
                    <a16:creationId xmlns:a16="http://schemas.microsoft.com/office/drawing/2014/main" id="{8C60FD36-AF74-6C90-33B9-8534DE1DDB67}"/>
                  </a:ext>
                </a:extLst>
              </p:cNvPr>
              <p:cNvSpPr/>
              <p:nvPr/>
            </p:nvSpPr>
            <p:spPr>
              <a:xfrm>
                <a:off x="6582714" y="424610"/>
                <a:ext cx="1146476" cy="1064191"/>
              </a:xfrm>
              <a:custGeom>
                <a:avLst/>
                <a:gdLst>
                  <a:gd name="connsiteX0" fmla="*/ 1023052 w 1146476"/>
                  <a:gd name="connsiteY0" fmla="*/ 811858 h 1064191"/>
                  <a:gd name="connsiteX1" fmla="*/ 1061451 w 1146476"/>
                  <a:gd name="connsiteY1" fmla="*/ 724089 h 1064191"/>
                  <a:gd name="connsiteX2" fmla="*/ 959969 w 1146476"/>
                  <a:gd name="connsiteY2" fmla="*/ 606150 h 1064191"/>
                  <a:gd name="connsiteX3" fmla="*/ 959969 w 1146476"/>
                  <a:gd name="connsiteY3" fmla="*/ 556781 h 1064191"/>
                  <a:gd name="connsiteX4" fmla="*/ 910599 w 1146476"/>
                  <a:gd name="connsiteY4" fmla="*/ 507411 h 1064191"/>
                  <a:gd name="connsiteX5" fmla="*/ 584209 w 1146476"/>
                  <a:gd name="connsiteY5" fmla="*/ 507411 h 1064191"/>
                  <a:gd name="connsiteX6" fmla="*/ 584209 w 1146476"/>
                  <a:gd name="connsiteY6" fmla="*/ 433356 h 1064191"/>
                  <a:gd name="connsiteX7" fmla="*/ 619865 w 1146476"/>
                  <a:gd name="connsiteY7" fmla="*/ 433356 h 1064191"/>
                  <a:gd name="connsiteX8" fmla="*/ 663750 w 1146476"/>
                  <a:gd name="connsiteY8" fmla="*/ 389472 h 1064191"/>
                  <a:gd name="connsiteX9" fmla="*/ 663750 w 1146476"/>
                  <a:gd name="connsiteY9" fmla="*/ 356559 h 1064191"/>
                  <a:gd name="connsiteX10" fmla="*/ 652778 w 1146476"/>
                  <a:gd name="connsiteY10" fmla="*/ 326389 h 1064191"/>
                  <a:gd name="connsiteX11" fmla="*/ 685692 w 1146476"/>
                  <a:gd name="connsiteY11" fmla="*/ 274276 h 1064191"/>
                  <a:gd name="connsiteX12" fmla="*/ 729575 w 1146476"/>
                  <a:gd name="connsiteY12" fmla="*/ 164566 h 1064191"/>
                  <a:gd name="connsiteX13" fmla="*/ 729575 w 1146476"/>
                  <a:gd name="connsiteY13" fmla="*/ 150852 h 1064191"/>
                  <a:gd name="connsiteX14" fmla="*/ 710377 w 1146476"/>
                  <a:gd name="connsiteY14" fmla="*/ 134395 h 1064191"/>
                  <a:gd name="connsiteX15" fmla="*/ 693920 w 1146476"/>
                  <a:gd name="connsiteY15" fmla="*/ 153595 h 1064191"/>
                  <a:gd name="connsiteX16" fmla="*/ 693920 w 1146476"/>
                  <a:gd name="connsiteY16" fmla="*/ 164566 h 1064191"/>
                  <a:gd name="connsiteX17" fmla="*/ 661006 w 1146476"/>
                  <a:gd name="connsiteY17" fmla="*/ 249591 h 1064191"/>
                  <a:gd name="connsiteX18" fmla="*/ 622609 w 1146476"/>
                  <a:gd name="connsiteY18" fmla="*/ 309932 h 1064191"/>
                  <a:gd name="connsiteX19" fmla="*/ 518384 w 1146476"/>
                  <a:gd name="connsiteY19" fmla="*/ 309932 h 1064191"/>
                  <a:gd name="connsiteX20" fmla="*/ 479984 w 1146476"/>
                  <a:gd name="connsiteY20" fmla="*/ 249591 h 1064191"/>
                  <a:gd name="connsiteX21" fmla="*/ 444329 w 1146476"/>
                  <a:gd name="connsiteY21" fmla="*/ 161823 h 1064191"/>
                  <a:gd name="connsiteX22" fmla="*/ 570495 w 1146476"/>
                  <a:gd name="connsiteY22" fmla="*/ 35656 h 1064191"/>
                  <a:gd name="connsiteX23" fmla="*/ 570495 w 1146476"/>
                  <a:gd name="connsiteY23" fmla="*/ 35656 h 1064191"/>
                  <a:gd name="connsiteX24" fmla="*/ 669236 w 1146476"/>
                  <a:gd name="connsiteY24" fmla="*/ 82283 h 1064191"/>
                  <a:gd name="connsiteX25" fmla="*/ 693920 w 1146476"/>
                  <a:gd name="connsiteY25" fmla="*/ 85026 h 1064191"/>
                  <a:gd name="connsiteX26" fmla="*/ 696664 w 1146476"/>
                  <a:gd name="connsiteY26" fmla="*/ 60341 h 1064191"/>
                  <a:gd name="connsiteX27" fmla="*/ 570495 w 1146476"/>
                  <a:gd name="connsiteY27" fmla="*/ 0 h 1064191"/>
                  <a:gd name="connsiteX28" fmla="*/ 570495 w 1146476"/>
                  <a:gd name="connsiteY28" fmla="*/ 0 h 1064191"/>
                  <a:gd name="connsiteX29" fmla="*/ 411415 w 1146476"/>
                  <a:gd name="connsiteY29" fmla="*/ 159080 h 1064191"/>
                  <a:gd name="connsiteX30" fmla="*/ 455299 w 1146476"/>
                  <a:gd name="connsiteY30" fmla="*/ 268791 h 1064191"/>
                  <a:gd name="connsiteX31" fmla="*/ 488212 w 1146476"/>
                  <a:gd name="connsiteY31" fmla="*/ 318160 h 1064191"/>
                  <a:gd name="connsiteX32" fmla="*/ 477242 w 1146476"/>
                  <a:gd name="connsiteY32" fmla="*/ 348331 h 1064191"/>
                  <a:gd name="connsiteX33" fmla="*/ 477242 w 1146476"/>
                  <a:gd name="connsiteY33" fmla="*/ 381244 h 1064191"/>
                  <a:gd name="connsiteX34" fmla="*/ 521126 w 1146476"/>
                  <a:gd name="connsiteY34" fmla="*/ 425128 h 1064191"/>
                  <a:gd name="connsiteX35" fmla="*/ 556781 w 1146476"/>
                  <a:gd name="connsiteY35" fmla="*/ 425128 h 1064191"/>
                  <a:gd name="connsiteX36" fmla="*/ 556781 w 1146476"/>
                  <a:gd name="connsiteY36" fmla="*/ 499183 h 1064191"/>
                  <a:gd name="connsiteX37" fmla="*/ 230393 w 1146476"/>
                  <a:gd name="connsiteY37" fmla="*/ 499183 h 1064191"/>
                  <a:gd name="connsiteX38" fmla="*/ 181022 w 1146476"/>
                  <a:gd name="connsiteY38" fmla="*/ 548552 h 1064191"/>
                  <a:gd name="connsiteX39" fmla="*/ 181022 w 1146476"/>
                  <a:gd name="connsiteY39" fmla="*/ 597922 h 1064191"/>
                  <a:gd name="connsiteX40" fmla="*/ 79541 w 1146476"/>
                  <a:gd name="connsiteY40" fmla="*/ 715861 h 1064191"/>
                  <a:gd name="connsiteX41" fmla="*/ 117939 w 1146476"/>
                  <a:gd name="connsiteY41" fmla="*/ 803629 h 1064191"/>
                  <a:gd name="connsiteX42" fmla="*/ 68569 w 1146476"/>
                  <a:gd name="connsiteY42" fmla="*/ 822829 h 1064191"/>
                  <a:gd name="connsiteX43" fmla="*/ 63083 w 1146476"/>
                  <a:gd name="connsiteY43" fmla="*/ 847513 h 1064191"/>
                  <a:gd name="connsiteX44" fmla="*/ 87769 w 1146476"/>
                  <a:gd name="connsiteY44" fmla="*/ 852999 h 1064191"/>
                  <a:gd name="connsiteX45" fmla="*/ 153594 w 1146476"/>
                  <a:gd name="connsiteY45" fmla="*/ 833800 h 1064191"/>
                  <a:gd name="connsiteX46" fmla="*/ 249591 w 1146476"/>
                  <a:gd name="connsiteY46" fmla="*/ 833800 h 1064191"/>
                  <a:gd name="connsiteX47" fmla="*/ 373016 w 1146476"/>
                  <a:gd name="connsiteY47" fmla="*/ 957224 h 1064191"/>
                  <a:gd name="connsiteX48" fmla="*/ 373016 w 1146476"/>
                  <a:gd name="connsiteY48" fmla="*/ 1012079 h 1064191"/>
                  <a:gd name="connsiteX49" fmla="*/ 359302 w 1146476"/>
                  <a:gd name="connsiteY49" fmla="*/ 1025793 h 1064191"/>
                  <a:gd name="connsiteX50" fmla="*/ 323646 w 1146476"/>
                  <a:gd name="connsiteY50" fmla="*/ 1025793 h 1064191"/>
                  <a:gd name="connsiteX51" fmla="*/ 323646 w 1146476"/>
                  <a:gd name="connsiteY51" fmla="*/ 973681 h 1064191"/>
                  <a:gd name="connsiteX52" fmla="*/ 307190 w 1146476"/>
                  <a:gd name="connsiteY52" fmla="*/ 957224 h 1064191"/>
                  <a:gd name="connsiteX53" fmla="*/ 290733 w 1146476"/>
                  <a:gd name="connsiteY53" fmla="*/ 973681 h 1064191"/>
                  <a:gd name="connsiteX54" fmla="*/ 290733 w 1146476"/>
                  <a:gd name="connsiteY54" fmla="*/ 1025793 h 1064191"/>
                  <a:gd name="connsiteX55" fmla="*/ 117939 w 1146476"/>
                  <a:gd name="connsiteY55" fmla="*/ 1025793 h 1064191"/>
                  <a:gd name="connsiteX56" fmla="*/ 117939 w 1146476"/>
                  <a:gd name="connsiteY56" fmla="*/ 973681 h 1064191"/>
                  <a:gd name="connsiteX57" fmla="*/ 101483 w 1146476"/>
                  <a:gd name="connsiteY57" fmla="*/ 957224 h 1064191"/>
                  <a:gd name="connsiteX58" fmla="*/ 85025 w 1146476"/>
                  <a:gd name="connsiteY58" fmla="*/ 973681 h 1064191"/>
                  <a:gd name="connsiteX59" fmla="*/ 85025 w 1146476"/>
                  <a:gd name="connsiteY59" fmla="*/ 1025793 h 1064191"/>
                  <a:gd name="connsiteX60" fmla="*/ 49369 w 1146476"/>
                  <a:gd name="connsiteY60" fmla="*/ 1025793 h 1064191"/>
                  <a:gd name="connsiteX61" fmla="*/ 35656 w 1146476"/>
                  <a:gd name="connsiteY61" fmla="*/ 1012079 h 1064191"/>
                  <a:gd name="connsiteX62" fmla="*/ 35656 w 1146476"/>
                  <a:gd name="connsiteY62" fmla="*/ 957224 h 1064191"/>
                  <a:gd name="connsiteX63" fmla="*/ 46627 w 1146476"/>
                  <a:gd name="connsiteY63" fmla="*/ 905112 h 1064191"/>
                  <a:gd name="connsiteX64" fmla="*/ 38399 w 1146476"/>
                  <a:gd name="connsiteY64" fmla="*/ 883169 h 1064191"/>
                  <a:gd name="connsiteX65" fmla="*/ 16456 w 1146476"/>
                  <a:gd name="connsiteY65" fmla="*/ 891398 h 1064191"/>
                  <a:gd name="connsiteX66" fmla="*/ 0 w 1146476"/>
                  <a:gd name="connsiteY66" fmla="*/ 959967 h 1064191"/>
                  <a:gd name="connsiteX67" fmla="*/ 0 w 1146476"/>
                  <a:gd name="connsiteY67" fmla="*/ 1014822 h 1064191"/>
                  <a:gd name="connsiteX68" fmla="*/ 49369 w 1146476"/>
                  <a:gd name="connsiteY68" fmla="*/ 1064192 h 1064191"/>
                  <a:gd name="connsiteX69" fmla="*/ 362046 w 1146476"/>
                  <a:gd name="connsiteY69" fmla="*/ 1064192 h 1064191"/>
                  <a:gd name="connsiteX70" fmla="*/ 394959 w 1146476"/>
                  <a:gd name="connsiteY70" fmla="*/ 1053221 h 1064191"/>
                  <a:gd name="connsiteX71" fmla="*/ 427871 w 1146476"/>
                  <a:gd name="connsiteY71" fmla="*/ 1064192 h 1064191"/>
                  <a:gd name="connsiteX72" fmla="*/ 713120 w 1146476"/>
                  <a:gd name="connsiteY72" fmla="*/ 1064192 h 1064191"/>
                  <a:gd name="connsiteX73" fmla="*/ 751519 w 1146476"/>
                  <a:gd name="connsiteY73" fmla="*/ 1050478 h 1064191"/>
                  <a:gd name="connsiteX74" fmla="*/ 787175 w 1146476"/>
                  <a:gd name="connsiteY74" fmla="*/ 1064192 h 1064191"/>
                  <a:gd name="connsiteX75" fmla="*/ 1097107 w 1146476"/>
                  <a:gd name="connsiteY75" fmla="*/ 1064192 h 1064191"/>
                  <a:gd name="connsiteX76" fmla="*/ 1146476 w 1146476"/>
                  <a:gd name="connsiteY76" fmla="*/ 1014822 h 1064191"/>
                  <a:gd name="connsiteX77" fmla="*/ 1146476 w 1146476"/>
                  <a:gd name="connsiteY77" fmla="*/ 959967 h 1064191"/>
                  <a:gd name="connsiteX78" fmla="*/ 1023052 w 1146476"/>
                  <a:gd name="connsiteY78" fmla="*/ 811858 h 1064191"/>
                  <a:gd name="connsiteX79" fmla="*/ 1023052 w 1146476"/>
                  <a:gd name="connsiteY79" fmla="*/ 811858 h 1064191"/>
                  <a:gd name="connsiteX80" fmla="*/ 943513 w 1146476"/>
                  <a:gd name="connsiteY80" fmla="*/ 641806 h 1064191"/>
                  <a:gd name="connsiteX81" fmla="*/ 946255 w 1146476"/>
                  <a:gd name="connsiteY81" fmla="*/ 641806 h 1064191"/>
                  <a:gd name="connsiteX82" fmla="*/ 1028538 w 1146476"/>
                  <a:gd name="connsiteY82" fmla="*/ 726832 h 1064191"/>
                  <a:gd name="connsiteX83" fmla="*/ 959969 w 1146476"/>
                  <a:gd name="connsiteY83" fmla="*/ 809115 h 1064191"/>
                  <a:gd name="connsiteX84" fmla="*/ 927055 w 1146476"/>
                  <a:gd name="connsiteY84" fmla="*/ 809115 h 1064191"/>
                  <a:gd name="connsiteX85" fmla="*/ 858486 w 1146476"/>
                  <a:gd name="connsiteY85" fmla="*/ 726832 h 1064191"/>
                  <a:gd name="connsiteX86" fmla="*/ 940769 w 1146476"/>
                  <a:gd name="connsiteY86" fmla="*/ 641806 h 1064191"/>
                  <a:gd name="connsiteX87" fmla="*/ 943513 w 1146476"/>
                  <a:gd name="connsiteY87" fmla="*/ 641806 h 1064191"/>
                  <a:gd name="connsiteX88" fmla="*/ 943513 w 1146476"/>
                  <a:gd name="connsiteY88" fmla="*/ 641806 h 1064191"/>
                  <a:gd name="connsiteX89" fmla="*/ 512898 w 1146476"/>
                  <a:gd name="connsiteY89" fmla="*/ 400443 h 1064191"/>
                  <a:gd name="connsiteX90" fmla="*/ 504670 w 1146476"/>
                  <a:gd name="connsiteY90" fmla="*/ 392215 h 1064191"/>
                  <a:gd name="connsiteX91" fmla="*/ 504670 w 1146476"/>
                  <a:gd name="connsiteY91" fmla="*/ 359302 h 1064191"/>
                  <a:gd name="connsiteX92" fmla="*/ 512898 w 1146476"/>
                  <a:gd name="connsiteY92" fmla="*/ 351073 h 1064191"/>
                  <a:gd name="connsiteX93" fmla="*/ 617123 w 1146476"/>
                  <a:gd name="connsiteY93" fmla="*/ 351073 h 1064191"/>
                  <a:gd name="connsiteX94" fmla="*/ 625351 w 1146476"/>
                  <a:gd name="connsiteY94" fmla="*/ 359302 h 1064191"/>
                  <a:gd name="connsiteX95" fmla="*/ 625351 w 1146476"/>
                  <a:gd name="connsiteY95" fmla="*/ 392215 h 1064191"/>
                  <a:gd name="connsiteX96" fmla="*/ 617123 w 1146476"/>
                  <a:gd name="connsiteY96" fmla="*/ 400443 h 1064191"/>
                  <a:gd name="connsiteX97" fmla="*/ 512898 w 1146476"/>
                  <a:gd name="connsiteY97" fmla="*/ 400443 h 1064191"/>
                  <a:gd name="connsiteX98" fmla="*/ 512898 w 1146476"/>
                  <a:gd name="connsiteY98" fmla="*/ 400443 h 1064191"/>
                  <a:gd name="connsiteX99" fmla="*/ 565009 w 1146476"/>
                  <a:gd name="connsiteY99" fmla="*/ 639063 h 1064191"/>
                  <a:gd name="connsiteX100" fmla="*/ 650036 w 1146476"/>
                  <a:gd name="connsiteY100" fmla="*/ 724089 h 1064191"/>
                  <a:gd name="connsiteX101" fmla="*/ 581467 w 1146476"/>
                  <a:gd name="connsiteY101" fmla="*/ 806372 h 1064191"/>
                  <a:gd name="connsiteX102" fmla="*/ 548553 w 1146476"/>
                  <a:gd name="connsiteY102" fmla="*/ 806372 h 1064191"/>
                  <a:gd name="connsiteX103" fmla="*/ 479984 w 1146476"/>
                  <a:gd name="connsiteY103" fmla="*/ 724089 h 1064191"/>
                  <a:gd name="connsiteX104" fmla="*/ 565009 w 1146476"/>
                  <a:gd name="connsiteY104" fmla="*/ 639063 h 1064191"/>
                  <a:gd name="connsiteX105" fmla="*/ 565009 w 1146476"/>
                  <a:gd name="connsiteY105" fmla="*/ 639063 h 1064191"/>
                  <a:gd name="connsiteX106" fmla="*/ 205708 w 1146476"/>
                  <a:gd name="connsiteY106" fmla="*/ 809115 h 1064191"/>
                  <a:gd name="connsiteX107" fmla="*/ 172794 w 1146476"/>
                  <a:gd name="connsiteY107" fmla="*/ 809115 h 1064191"/>
                  <a:gd name="connsiteX108" fmla="*/ 104225 w 1146476"/>
                  <a:gd name="connsiteY108" fmla="*/ 726832 h 1064191"/>
                  <a:gd name="connsiteX109" fmla="*/ 189252 w 1146476"/>
                  <a:gd name="connsiteY109" fmla="*/ 641806 h 1064191"/>
                  <a:gd name="connsiteX110" fmla="*/ 274277 w 1146476"/>
                  <a:gd name="connsiteY110" fmla="*/ 726832 h 1064191"/>
                  <a:gd name="connsiteX111" fmla="*/ 205708 w 1146476"/>
                  <a:gd name="connsiteY111" fmla="*/ 809115 h 1064191"/>
                  <a:gd name="connsiteX112" fmla="*/ 205708 w 1146476"/>
                  <a:gd name="connsiteY112" fmla="*/ 809115 h 1064191"/>
                  <a:gd name="connsiteX113" fmla="*/ 271535 w 1146476"/>
                  <a:gd name="connsiteY113" fmla="*/ 811858 h 1064191"/>
                  <a:gd name="connsiteX114" fmla="*/ 309932 w 1146476"/>
                  <a:gd name="connsiteY114" fmla="*/ 724089 h 1064191"/>
                  <a:gd name="connsiteX115" fmla="*/ 208450 w 1146476"/>
                  <a:gd name="connsiteY115" fmla="*/ 606150 h 1064191"/>
                  <a:gd name="connsiteX116" fmla="*/ 208450 w 1146476"/>
                  <a:gd name="connsiteY116" fmla="*/ 556781 h 1064191"/>
                  <a:gd name="connsiteX117" fmla="*/ 224907 w 1146476"/>
                  <a:gd name="connsiteY117" fmla="*/ 540324 h 1064191"/>
                  <a:gd name="connsiteX118" fmla="*/ 548553 w 1146476"/>
                  <a:gd name="connsiteY118" fmla="*/ 540324 h 1064191"/>
                  <a:gd name="connsiteX119" fmla="*/ 548553 w 1146476"/>
                  <a:gd name="connsiteY119" fmla="*/ 606150 h 1064191"/>
                  <a:gd name="connsiteX120" fmla="*/ 447071 w 1146476"/>
                  <a:gd name="connsiteY120" fmla="*/ 724089 h 1064191"/>
                  <a:gd name="connsiteX121" fmla="*/ 485470 w 1146476"/>
                  <a:gd name="connsiteY121" fmla="*/ 811858 h 1064191"/>
                  <a:gd name="connsiteX122" fmla="*/ 378502 w 1146476"/>
                  <a:gd name="connsiteY122" fmla="*/ 894140 h 1064191"/>
                  <a:gd name="connsiteX123" fmla="*/ 271535 w 1146476"/>
                  <a:gd name="connsiteY123" fmla="*/ 811858 h 1064191"/>
                  <a:gd name="connsiteX124" fmla="*/ 271535 w 1146476"/>
                  <a:gd name="connsiteY124" fmla="*/ 811858 h 1064191"/>
                  <a:gd name="connsiteX125" fmla="*/ 737805 w 1146476"/>
                  <a:gd name="connsiteY125" fmla="*/ 965452 h 1064191"/>
                  <a:gd name="connsiteX126" fmla="*/ 737805 w 1146476"/>
                  <a:gd name="connsiteY126" fmla="*/ 1012079 h 1064191"/>
                  <a:gd name="connsiteX127" fmla="*/ 713120 w 1146476"/>
                  <a:gd name="connsiteY127" fmla="*/ 1034021 h 1064191"/>
                  <a:gd name="connsiteX128" fmla="*/ 685692 w 1146476"/>
                  <a:gd name="connsiteY128" fmla="*/ 1034021 h 1064191"/>
                  <a:gd name="connsiteX129" fmla="*/ 685692 w 1146476"/>
                  <a:gd name="connsiteY129" fmla="*/ 981909 h 1064191"/>
                  <a:gd name="connsiteX130" fmla="*/ 669236 w 1146476"/>
                  <a:gd name="connsiteY130" fmla="*/ 965452 h 1064191"/>
                  <a:gd name="connsiteX131" fmla="*/ 652778 w 1146476"/>
                  <a:gd name="connsiteY131" fmla="*/ 981909 h 1064191"/>
                  <a:gd name="connsiteX132" fmla="*/ 652778 w 1146476"/>
                  <a:gd name="connsiteY132" fmla="*/ 1034021 h 1064191"/>
                  <a:gd name="connsiteX133" fmla="*/ 479984 w 1146476"/>
                  <a:gd name="connsiteY133" fmla="*/ 1034021 h 1064191"/>
                  <a:gd name="connsiteX134" fmla="*/ 479984 w 1146476"/>
                  <a:gd name="connsiteY134" fmla="*/ 981909 h 1064191"/>
                  <a:gd name="connsiteX135" fmla="*/ 463528 w 1146476"/>
                  <a:gd name="connsiteY135" fmla="*/ 965452 h 1064191"/>
                  <a:gd name="connsiteX136" fmla="*/ 447071 w 1146476"/>
                  <a:gd name="connsiteY136" fmla="*/ 981909 h 1064191"/>
                  <a:gd name="connsiteX137" fmla="*/ 447071 w 1146476"/>
                  <a:gd name="connsiteY137" fmla="*/ 1034021 h 1064191"/>
                  <a:gd name="connsiteX138" fmla="*/ 411415 w 1146476"/>
                  <a:gd name="connsiteY138" fmla="*/ 1034021 h 1064191"/>
                  <a:gd name="connsiteX139" fmla="*/ 397701 w 1146476"/>
                  <a:gd name="connsiteY139" fmla="*/ 1020307 h 1064191"/>
                  <a:gd name="connsiteX140" fmla="*/ 397701 w 1146476"/>
                  <a:gd name="connsiteY140" fmla="*/ 965452 h 1064191"/>
                  <a:gd name="connsiteX141" fmla="*/ 521126 w 1146476"/>
                  <a:gd name="connsiteY141" fmla="*/ 842028 h 1064191"/>
                  <a:gd name="connsiteX142" fmla="*/ 617123 w 1146476"/>
                  <a:gd name="connsiteY142" fmla="*/ 842028 h 1064191"/>
                  <a:gd name="connsiteX143" fmla="*/ 737805 w 1146476"/>
                  <a:gd name="connsiteY143" fmla="*/ 965452 h 1064191"/>
                  <a:gd name="connsiteX144" fmla="*/ 737805 w 1146476"/>
                  <a:gd name="connsiteY144" fmla="*/ 965452 h 1064191"/>
                  <a:gd name="connsiteX145" fmla="*/ 737805 w 1146476"/>
                  <a:gd name="connsiteY145" fmla="*/ 965452 h 1064191"/>
                  <a:gd name="connsiteX146" fmla="*/ 647292 w 1146476"/>
                  <a:gd name="connsiteY146" fmla="*/ 811858 h 1064191"/>
                  <a:gd name="connsiteX147" fmla="*/ 685692 w 1146476"/>
                  <a:gd name="connsiteY147" fmla="*/ 724089 h 1064191"/>
                  <a:gd name="connsiteX148" fmla="*/ 584209 w 1146476"/>
                  <a:gd name="connsiteY148" fmla="*/ 606150 h 1064191"/>
                  <a:gd name="connsiteX149" fmla="*/ 584209 w 1146476"/>
                  <a:gd name="connsiteY149" fmla="*/ 540324 h 1064191"/>
                  <a:gd name="connsiteX150" fmla="*/ 910599 w 1146476"/>
                  <a:gd name="connsiteY150" fmla="*/ 540324 h 1064191"/>
                  <a:gd name="connsiteX151" fmla="*/ 927055 w 1146476"/>
                  <a:gd name="connsiteY151" fmla="*/ 556781 h 1064191"/>
                  <a:gd name="connsiteX152" fmla="*/ 927055 w 1146476"/>
                  <a:gd name="connsiteY152" fmla="*/ 606150 h 1064191"/>
                  <a:gd name="connsiteX153" fmla="*/ 825572 w 1146476"/>
                  <a:gd name="connsiteY153" fmla="*/ 724089 h 1064191"/>
                  <a:gd name="connsiteX154" fmla="*/ 863972 w 1146476"/>
                  <a:gd name="connsiteY154" fmla="*/ 811858 h 1064191"/>
                  <a:gd name="connsiteX155" fmla="*/ 757003 w 1146476"/>
                  <a:gd name="connsiteY155" fmla="*/ 894140 h 1064191"/>
                  <a:gd name="connsiteX156" fmla="*/ 647292 w 1146476"/>
                  <a:gd name="connsiteY156" fmla="*/ 811858 h 1064191"/>
                  <a:gd name="connsiteX157" fmla="*/ 647292 w 1146476"/>
                  <a:gd name="connsiteY157" fmla="*/ 811858 h 1064191"/>
                  <a:gd name="connsiteX158" fmla="*/ 1113563 w 1146476"/>
                  <a:gd name="connsiteY158" fmla="*/ 1020307 h 1064191"/>
                  <a:gd name="connsiteX159" fmla="*/ 1099849 w 1146476"/>
                  <a:gd name="connsiteY159" fmla="*/ 1034021 h 1064191"/>
                  <a:gd name="connsiteX160" fmla="*/ 1064193 w 1146476"/>
                  <a:gd name="connsiteY160" fmla="*/ 1034021 h 1064191"/>
                  <a:gd name="connsiteX161" fmla="*/ 1064193 w 1146476"/>
                  <a:gd name="connsiteY161" fmla="*/ 981909 h 1064191"/>
                  <a:gd name="connsiteX162" fmla="*/ 1047737 w 1146476"/>
                  <a:gd name="connsiteY162" fmla="*/ 965452 h 1064191"/>
                  <a:gd name="connsiteX163" fmla="*/ 1031280 w 1146476"/>
                  <a:gd name="connsiteY163" fmla="*/ 981909 h 1064191"/>
                  <a:gd name="connsiteX164" fmla="*/ 1031280 w 1146476"/>
                  <a:gd name="connsiteY164" fmla="*/ 1034021 h 1064191"/>
                  <a:gd name="connsiteX165" fmla="*/ 858486 w 1146476"/>
                  <a:gd name="connsiteY165" fmla="*/ 1034021 h 1064191"/>
                  <a:gd name="connsiteX166" fmla="*/ 858486 w 1146476"/>
                  <a:gd name="connsiteY166" fmla="*/ 981909 h 1064191"/>
                  <a:gd name="connsiteX167" fmla="*/ 842030 w 1146476"/>
                  <a:gd name="connsiteY167" fmla="*/ 965452 h 1064191"/>
                  <a:gd name="connsiteX168" fmla="*/ 825572 w 1146476"/>
                  <a:gd name="connsiteY168" fmla="*/ 981909 h 1064191"/>
                  <a:gd name="connsiteX169" fmla="*/ 825572 w 1146476"/>
                  <a:gd name="connsiteY169" fmla="*/ 1034021 h 1064191"/>
                  <a:gd name="connsiteX170" fmla="*/ 789917 w 1146476"/>
                  <a:gd name="connsiteY170" fmla="*/ 1034021 h 1064191"/>
                  <a:gd name="connsiteX171" fmla="*/ 776203 w 1146476"/>
                  <a:gd name="connsiteY171" fmla="*/ 1020307 h 1064191"/>
                  <a:gd name="connsiteX172" fmla="*/ 776203 w 1146476"/>
                  <a:gd name="connsiteY172" fmla="*/ 965452 h 1064191"/>
                  <a:gd name="connsiteX173" fmla="*/ 776203 w 1146476"/>
                  <a:gd name="connsiteY173" fmla="*/ 965452 h 1064191"/>
                  <a:gd name="connsiteX174" fmla="*/ 899627 w 1146476"/>
                  <a:gd name="connsiteY174" fmla="*/ 842028 h 1064191"/>
                  <a:gd name="connsiteX175" fmla="*/ 995624 w 1146476"/>
                  <a:gd name="connsiteY175" fmla="*/ 842028 h 1064191"/>
                  <a:gd name="connsiteX176" fmla="*/ 1119049 w 1146476"/>
                  <a:gd name="connsiteY176" fmla="*/ 965452 h 1064191"/>
                  <a:gd name="connsiteX177" fmla="*/ 1119049 w 1146476"/>
                  <a:gd name="connsiteY177" fmla="*/ 1020307 h 106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146476" h="1064191">
                    <a:moveTo>
                      <a:pt x="1023052" y="811858"/>
                    </a:moveTo>
                    <a:cubicBezTo>
                      <a:pt x="1047737" y="789915"/>
                      <a:pt x="1061451" y="759745"/>
                      <a:pt x="1061451" y="724089"/>
                    </a:cubicBezTo>
                    <a:cubicBezTo>
                      <a:pt x="1061451" y="663748"/>
                      <a:pt x="1017566" y="614379"/>
                      <a:pt x="959969" y="606150"/>
                    </a:cubicBezTo>
                    <a:lnTo>
                      <a:pt x="959969" y="556781"/>
                    </a:lnTo>
                    <a:cubicBezTo>
                      <a:pt x="959969" y="529353"/>
                      <a:pt x="938027" y="507411"/>
                      <a:pt x="910599" y="507411"/>
                    </a:cubicBezTo>
                    <a:lnTo>
                      <a:pt x="584209" y="507411"/>
                    </a:lnTo>
                    <a:lnTo>
                      <a:pt x="584209" y="433356"/>
                    </a:lnTo>
                    <a:lnTo>
                      <a:pt x="619865" y="433356"/>
                    </a:lnTo>
                    <a:cubicBezTo>
                      <a:pt x="644550" y="433356"/>
                      <a:pt x="663750" y="414157"/>
                      <a:pt x="663750" y="389472"/>
                    </a:cubicBezTo>
                    <a:lnTo>
                      <a:pt x="663750" y="356559"/>
                    </a:lnTo>
                    <a:cubicBezTo>
                      <a:pt x="663750" y="345588"/>
                      <a:pt x="658264" y="334617"/>
                      <a:pt x="652778" y="326389"/>
                    </a:cubicBezTo>
                    <a:cubicBezTo>
                      <a:pt x="661006" y="307189"/>
                      <a:pt x="671978" y="290733"/>
                      <a:pt x="685692" y="274276"/>
                    </a:cubicBezTo>
                    <a:cubicBezTo>
                      <a:pt x="713120" y="244106"/>
                      <a:pt x="729575" y="205707"/>
                      <a:pt x="729575" y="164566"/>
                    </a:cubicBezTo>
                    <a:cubicBezTo>
                      <a:pt x="729575" y="159080"/>
                      <a:pt x="729575" y="153595"/>
                      <a:pt x="729575" y="150852"/>
                    </a:cubicBezTo>
                    <a:cubicBezTo>
                      <a:pt x="729575" y="142624"/>
                      <a:pt x="721348" y="134395"/>
                      <a:pt x="710377" y="134395"/>
                    </a:cubicBezTo>
                    <a:cubicBezTo>
                      <a:pt x="702148" y="134395"/>
                      <a:pt x="693920" y="142624"/>
                      <a:pt x="693920" y="153595"/>
                    </a:cubicBezTo>
                    <a:cubicBezTo>
                      <a:pt x="693920" y="156337"/>
                      <a:pt x="693920" y="161823"/>
                      <a:pt x="693920" y="164566"/>
                    </a:cubicBezTo>
                    <a:cubicBezTo>
                      <a:pt x="693920" y="197479"/>
                      <a:pt x="682950" y="227649"/>
                      <a:pt x="661006" y="249591"/>
                    </a:cubicBezTo>
                    <a:cubicBezTo>
                      <a:pt x="644550" y="268791"/>
                      <a:pt x="630837" y="287990"/>
                      <a:pt x="622609" y="309932"/>
                    </a:cubicBezTo>
                    <a:lnTo>
                      <a:pt x="518384" y="309932"/>
                    </a:lnTo>
                    <a:cubicBezTo>
                      <a:pt x="510154" y="287990"/>
                      <a:pt x="496440" y="266048"/>
                      <a:pt x="479984" y="249591"/>
                    </a:cubicBezTo>
                    <a:cubicBezTo>
                      <a:pt x="458042" y="224906"/>
                      <a:pt x="444329" y="194736"/>
                      <a:pt x="444329" y="161823"/>
                    </a:cubicBezTo>
                    <a:cubicBezTo>
                      <a:pt x="444329" y="93254"/>
                      <a:pt x="499184" y="35656"/>
                      <a:pt x="570495" y="35656"/>
                    </a:cubicBezTo>
                    <a:lnTo>
                      <a:pt x="570495" y="35656"/>
                    </a:lnTo>
                    <a:cubicBezTo>
                      <a:pt x="608895" y="35656"/>
                      <a:pt x="644550" y="52112"/>
                      <a:pt x="669236" y="82283"/>
                    </a:cubicBezTo>
                    <a:cubicBezTo>
                      <a:pt x="674720" y="90511"/>
                      <a:pt x="685692" y="90511"/>
                      <a:pt x="693920" y="85026"/>
                    </a:cubicBezTo>
                    <a:cubicBezTo>
                      <a:pt x="702148" y="79540"/>
                      <a:pt x="702148" y="68569"/>
                      <a:pt x="696664" y="60341"/>
                    </a:cubicBezTo>
                    <a:cubicBezTo>
                      <a:pt x="666492" y="21942"/>
                      <a:pt x="619865" y="0"/>
                      <a:pt x="570495" y="0"/>
                    </a:cubicBezTo>
                    <a:cubicBezTo>
                      <a:pt x="570495" y="0"/>
                      <a:pt x="570495" y="0"/>
                      <a:pt x="570495" y="0"/>
                    </a:cubicBezTo>
                    <a:cubicBezTo>
                      <a:pt x="482726" y="0"/>
                      <a:pt x="411415" y="71312"/>
                      <a:pt x="411415" y="159080"/>
                    </a:cubicBezTo>
                    <a:cubicBezTo>
                      <a:pt x="411415" y="200222"/>
                      <a:pt x="427871" y="238620"/>
                      <a:pt x="455299" y="268791"/>
                    </a:cubicBezTo>
                    <a:cubicBezTo>
                      <a:pt x="469013" y="282504"/>
                      <a:pt x="479984" y="301704"/>
                      <a:pt x="488212" y="318160"/>
                    </a:cubicBezTo>
                    <a:cubicBezTo>
                      <a:pt x="479984" y="326389"/>
                      <a:pt x="477242" y="337360"/>
                      <a:pt x="477242" y="348331"/>
                    </a:cubicBezTo>
                    <a:lnTo>
                      <a:pt x="477242" y="381244"/>
                    </a:lnTo>
                    <a:cubicBezTo>
                      <a:pt x="477242" y="405929"/>
                      <a:pt x="496440" y="425128"/>
                      <a:pt x="521126" y="425128"/>
                    </a:cubicBezTo>
                    <a:lnTo>
                      <a:pt x="556781" y="425128"/>
                    </a:lnTo>
                    <a:lnTo>
                      <a:pt x="556781" y="499183"/>
                    </a:lnTo>
                    <a:lnTo>
                      <a:pt x="230393" y="499183"/>
                    </a:lnTo>
                    <a:cubicBezTo>
                      <a:pt x="202965" y="499183"/>
                      <a:pt x="181022" y="521125"/>
                      <a:pt x="181022" y="548552"/>
                    </a:cubicBezTo>
                    <a:lnTo>
                      <a:pt x="181022" y="597922"/>
                    </a:lnTo>
                    <a:cubicBezTo>
                      <a:pt x="123425" y="606150"/>
                      <a:pt x="79541" y="655520"/>
                      <a:pt x="79541" y="715861"/>
                    </a:cubicBezTo>
                    <a:cubicBezTo>
                      <a:pt x="79541" y="748774"/>
                      <a:pt x="93255" y="781687"/>
                      <a:pt x="117939" y="803629"/>
                    </a:cubicBezTo>
                    <a:cubicBezTo>
                      <a:pt x="101483" y="806372"/>
                      <a:pt x="85025" y="814600"/>
                      <a:pt x="68569" y="822829"/>
                    </a:cubicBezTo>
                    <a:cubicBezTo>
                      <a:pt x="60341" y="828314"/>
                      <a:pt x="57597" y="839285"/>
                      <a:pt x="63083" y="847513"/>
                    </a:cubicBezTo>
                    <a:cubicBezTo>
                      <a:pt x="68569" y="855742"/>
                      <a:pt x="79541" y="858484"/>
                      <a:pt x="87769" y="852999"/>
                    </a:cubicBezTo>
                    <a:cubicBezTo>
                      <a:pt x="106969" y="842028"/>
                      <a:pt x="128910" y="833800"/>
                      <a:pt x="153594" y="833800"/>
                    </a:cubicBezTo>
                    <a:lnTo>
                      <a:pt x="249591" y="833800"/>
                    </a:lnTo>
                    <a:cubicBezTo>
                      <a:pt x="318160" y="833800"/>
                      <a:pt x="373016" y="888655"/>
                      <a:pt x="373016" y="957224"/>
                    </a:cubicBezTo>
                    <a:lnTo>
                      <a:pt x="373016" y="1012079"/>
                    </a:lnTo>
                    <a:cubicBezTo>
                      <a:pt x="373016" y="1020307"/>
                      <a:pt x="367532" y="1025793"/>
                      <a:pt x="359302" y="1025793"/>
                    </a:cubicBezTo>
                    <a:lnTo>
                      <a:pt x="323646" y="1025793"/>
                    </a:lnTo>
                    <a:lnTo>
                      <a:pt x="323646" y="973681"/>
                    </a:lnTo>
                    <a:cubicBezTo>
                      <a:pt x="323646" y="965452"/>
                      <a:pt x="315418" y="957224"/>
                      <a:pt x="307190" y="957224"/>
                    </a:cubicBezTo>
                    <a:cubicBezTo>
                      <a:pt x="298962" y="957224"/>
                      <a:pt x="290733" y="965452"/>
                      <a:pt x="290733" y="973681"/>
                    </a:cubicBezTo>
                    <a:lnTo>
                      <a:pt x="290733" y="1025793"/>
                    </a:lnTo>
                    <a:lnTo>
                      <a:pt x="117939" y="1025793"/>
                    </a:lnTo>
                    <a:lnTo>
                      <a:pt x="117939" y="973681"/>
                    </a:lnTo>
                    <a:cubicBezTo>
                      <a:pt x="117939" y="965452"/>
                      <a:pt x="109711" y="957224"/>
                      <a:pt x="101483" y="957224"/>
                    </a:cubicBezTo>
                    <a:cubicBezTo>
                      <a:pt x="93255" y="957224"/>
                      <a:pt x="85025" y="965452"/>
                      <a:pt x="85025" y="973681"/>
                    </a:cubicBezTo>
                    <a:lnTo>
                      <a:pt x="85025" y="1025793"/>
                    </a:lnTo>
                    <a:lnTo>
                      <a:pt x="49369" y="1025793"/>
                    </a:lnTo>
                    <a:cubicBezTo>
                      <a:pt x="41142" y="1025793"/>
                      <a:pt x="35656" y="1020307"/>
                      <a:pt x="35656" y="1012079"/>
                    </a:cubicBezTo>
                    <a:lnTo>
                      <a:pt x="35656" y="957224"/>
                    </a:lnTo>
                    <a:cubicBezTo>
                      <a:pt x="35656" y="938025"/>
                      <a:pt x="38399" y="921568"/>
                      <a:pt x="46627" y="905112"/>
                    </a:cubicBezTo>
                    <a:cubicBezTo>
                      <a:pt x="49369" y="896883"/>
                      <a:pt x="46627" y="885912"/>
                      <a:pt x="38399" y="883169"/>
                    </a:cubicBezTo>
                    <a:cubicBezTo>
                      <a:pt x="30170" y="880427"/>
                      <a:pt x="19200" y="883169"/>
                      <a:pt x="16456" y="891398"/>
                    </a:cubicBezTo>
                    <a:cubicBezTo>
                      <a:pt x="5486" y="913340"/>
                      <a:pt x="0" y="935282"/>
                      <a:pt x="0" y="959967"/>
                    </a:cubicBezTo>
                    <a:lnTo>
                      <a:pt x="0" y="1014822"/>
                    </a:lnTo>
                    <a:cubicBezTo>
                      <a:pt x="0" y="1042250"/>
                      <a:pt x="21942" y="1064192"/>
                      <a:pt x="49369" y="1064192"/>
                    </a:cubicBezTo>
                    <a:lnTo>
                      <a:pt x="362046" y="1064192"/>
                    </a:lnTo>
                    <a:cubicBezTo>
                      <a:pt x="373016" y="1064192"/>
                      <a:pt x="386730" y="1058706"/>
                      <a:pt x="394959" y="1053221"/>
                    </a:cubicBezTo>
                    <a:cubicBezTo>
                      <a:pt x="403187" y="1061449"/>
                      <a:pt x="414157" y="1064192"/>
                      <a:pt x="427871" y="1064192"/>
                    </a:cubicBezTo>
                    <a:lnTo>
                      <a:pt x="713120" y="1064192"/>
                    </a:lnTo>
                    <a:cubicBezTo>
                      <a:pt x="726833" y="1064192"/>
                      <a:pt x="740547" y="1058706"/>
                      <a:pt x="751519" y="1050478"/>
                    </a:cubicBezTo>
                    <a:cubicBezTo>
                      <a:pt x="759747" y="1058706"/>
                      <a:pt x="773461" y="1064192"/>
                      <a:pt x="787175" y="1064192"/>
                    </a:cubicBezTo>
                    <a:lnTo>
                      <a:pt x="1097107" y="1064192"/>
                    </a:lnTo>
                    <a:cubicBezTo>
                      <a:pt x="1124535" y="1064192"/>
                      <a:pt x="1146476" y="1042250"/>
                      <a:pt x="1146476" y="1014822"/>
                    </a:cubicBezTo>
                    <a:lnTo>
                      <a:pt x="1146476" y="959967"/>
                    </a:lnTo>
                    <a:cubicBezTo>
                      <a:pt x="1146476" y="891398"/>
                      <a:pt x="1094365" y="828314"/>
                      <a:pt x="1023052" y="811858"/>
                    </a:cubicBezTo>
                    <a:lnTo>
                      <a:pt x="1023052" y="811858"/>
                    </a:lnTo>
                    <a:close/>
                    <a:moveTo>
                      <a:pt x="943513" y="641806"/>
                    </a:moveTo>
                    <a:cubicBezTo>
                      <a:pt x="943513" y="641806"/>
                      <a:pt x="946255" y="641806"/>
                      <a:pt x="946255" y="641806"/>
                    </a:cubicBezTo>
                    <a:cubicBezTo>
                      <a:pt x="990138" y="644549"/>
                      <a:pt x="1028538" y="680205"/>
                      <a:pt x="1028538" y="726832"/>
                    </a:cubicBezTo>
                    <a:cubicBezTo>
                      <a:pt x="1028538" y="767973"/>
                      <a:pt x="1001110" y="800887"/>
                      <a:pt x="959969" y="809115"/>
                    </a:cubicBezTo>
                    <a:lnTo>
                      <a:pt x="927055" y="809115"/>
                    </a:lnTo>
                    <a:cubicBezTo>
                      <a:pt x="888657" y="800887"/>
                      <a:pt x="858486" y="765231"/>
                      <a:pt x="858486" y="726832"/>
                    </a:cubicBezTo>
                    <a:cubicBezTo>
                      <a:pt x="858486" y="680205"/>
                      <a:pt x="894142" y="644549"/>
                      <a:pt x="940769" y="641806"/>
                    </a:cubicBezTo>
                    <a:cubicBezTo>
                      <a:pt x="940769" y="641806"/>
                      <a:pt x="940769" y="641806"/>
                      <a:pt x="943513" y="641806"/>
                    </a:cubicBezTo>
                    <a:lnTo>
                      <a:pt x="943513" y="641806"/>
                    </a:lnTo>
                    <a:close/>
                    <a:moveTo>
                      <a:pt x="512898" y="400443"/>
                    </a:moveTo>
                    <a:cubicBezTo>
                      <a:pt x="507412" y="400443"/>
                      <a:pt x="504670" y="397701"/>
                      <a:pt x="504670" y="392215"/>
                    </a:cubicBezTo>
                    <a:lnTo>
                      <a:pt x="504670" y="359302"/>
                    </a:lnTo>
                    <a:cubicBezTo>
                      <a:pt x="504670" y="353816"/>
                      <a:pt x="507412" y="351073"/>
                      <a:pt x="512898" y="351073"/>
                    </a:cubicBezTo>
                    <a:lnTo>
                      <a:pt x="617123" y="351073"/>
                    </a:lnTo>
                    <a:cubicBezTo>
                      <a:pt x="622609" y="351073"/>
                      <a:pt x="625351" y="353816"/>
                      <a:pt x="625351" y="359302"/>
                    </a:cubicBezTo>
                    <a:lnTo>
                      <a:pt x="625351" y="392215"/>
                    </a:lnTo>
                    <a:cubicBezTo>
                      <a:pt x="625351" y="397701"/>
                      <a:pt x="622609" y="400443"/>
                      <a:pt x="617123" y="400443"/>
                    </a:cubicBezTo>
                    <a:lnTo>
                      <a:pt x="512898" y="400443"/>
                    </a:lnTo>
                    <a:lnTo>
                      <a:pt x="512898" y="400443"/>
                    </a:lnTo>
                    <a:close/>
                    <a:moveTo>
                      <a:pt x="565009" y="639063"/>
                    </a:moveTo>
                    <a:cubicBezTo>
                      <a:pt x="611637" y="639063"/>
                      <a:pt x="650036" y="677462"/>
                      <a:pt x="650036" y="724089"/>
                    </a:cubicBezTo>
                    <a:cubicBezTo>
                      <a:pt x="650036" y="765231"/>
                      <a:pt x="622609" y="798144"/>
                      <a:pt x="581467" y="806372"/>
                    </a:cubicBezTo>
                    <a:lnTo>
                      <a:pt x="548553" y="806372"/>
                    </a:lnTo>
                    <a:cubicBezTo>
                      <a:pt x="510154" y="798144"/>
                      <a:pt x="479984" y="762488"/>
                      <a:pt x="479984" y="724089"/>
                    </a:cubicBezTo>
                    <a:cubicBezTo>
                      <a:pt x="479984" y="677462"/>
                      <a:pt x="518384" y="639063"/>
                      <a:pt x="565009" y="639063"/>
                    </a:cubicBezTo>
                    <a:lnTo>
                      <a:pt x="565009" y="639063"/>
                    </a:lnTo>
                    <a:close/>
                    <a:moveTo>
                      <a:pt x="205708" y="809115"/>
                    </a:moveTo>
                    <a:lnTo>
                      <a:pt x="172794" y="809115"/>
                    </a:lnTo>
                    <a:cubicBezTo>
                      <a:pt x="134396" y="800887"/>
                      <a:pt x="104225" y="765231"/>
                      <a:pt x="104225" y="726832"/>
                    </a:cubicBezTo>
                    <a:cubicBezTo>
                      <a:pt x="104225" y="680205"/>
                      <a:pt x="142624" y="641806"/>
                      <a:pt x="189252" y="641806"/>
                    </a:cubicBezTo>
                    <a:cubicBezTo>
                      <a:pt x="235877" y="641806"/>
                      <a:pt x="274277" y="680205"/>
                      <a:pt x="274277" y="726832"/>
                    </a:cubicBezTo>
                    <a:cubicBezTo>
                      <a:pt x="274277" y="765231"/>
                      <a:pt x="244107" y="800887"/>
                      <a:pt x="205708" y="809115"/>
                    </a:cubicBezTo>
                    <a:lnTo>
                      <a:pt x="205708" y="809115"/>
                    </a:lnTo>
                    <a:close/>
                    <a:moveTo>
                      <a:pt x="271535" y="811858"/>
                    </a:moveTo>
                    <a:cubicBezTo>
                      <a:pt x="296219" y="789915"/>
                      <a:pt x="309932" y="759745"/>
                      <a:pt x="309932" y="724089"/>
                    </a:cubicBezTo>
                    <a:cubicBezTo>
                      <a:pt x="309932" y="663748"/>
                      <a:pt x="266049" y="614379"/>
                      <a:pt x="208450" y="606150"/>
                    </a:cubicBezTo>
                    <a:lnTo>
                      <a:pt x="208450" y="556781"/>
                    </a:lnTo>
                    <a:cubicBezTo>
                      <a:pt x="208450" y="548552"/>
                      <a:pt x="216679" y="540324"/>
                      <a:pt x="224907" y="540324"/>
                    </a:cubicBezTo>
                    <a:lnTo>
                      <a:pt x="548553" y="540324"/>
                    </a:lnTo>
                    <a:lnTo>
                      <a:pt x="548553" y="606150"/>
                    </a:lnTo>
                    <a:cubicBezTo>
                      <a:pt x="490956" y="614379"/>
                      <a:pt x="447071" y="663748"/>
                      <a:pt x="447071" y="724089"/>
                    </a:cubicBezTo>
                    <a:cubicBezTo>
                      <a:pt x="447071" y="757002"/>
                      <a:pt x="460785" y="789915"/>
                      <a:pt x="485470" y="811858"/>
                    </a:cubicBezTo>
                    <a:cubicBezTo>
                      <a:pt x="438843" y="822829"/>
                      <a:pt x="400443" y="852999"/>
                      <a:pt x="378502" y="894140"/>
                    </a:cubicBezTo>
                    <a:cubicBezTo>
                      <a:pt x="356560" y="852999"/>
                      <a:pt x="318160" y="822829"/>
                      <a:pt x="271535" y="811858"/>
                    </a:cubicBezTo>
                    <a:lnTo>
                      <a:pt x="271535" y="811858"/>
                    </a:lnTo>
                    <a:close/>
                    <a:moveTo>
                      <a:pt x="737805" y="965452"/>
                    </a:moveTo>
                    <a:lnTo>
                      <a:pt x="737805" y="1012079"/>
                    </a:lnTo>
                    <a:cubicBezTo>
                      <a:pt x="737805" y="1025793"/>
                      <a:pt x="726833" y="1034021"/>
                      <a:pt x="713120" y="1034021"/>
                    </a:cubicBezTo>
                    <a:lnTo>
                      <a:pt x="685692" y="1034021"/>
                    </a:lnTo>
                    <a:lnTo>
                      <a:pt x="685692" y="981909"/>
                    </a:lnTo>
                    <a:cubicBezTo>
                      <a:pt x="685692" y="973681"/>
                      <a:pt x="677464" y="965452"/>
                      <a:pt x="669236" y="965452"/>
                    </a:cubicBezTo>
                    <a:cubicBezTo>
                      <a:pt x="661006" y="965452"/>
                      <a:pt x="652778" y="973681"/>
                      <a:pt x="652778" y="981909"/>
                    </a:cubicBezTo>
                    <a:lnTo>
                      <a:pt x="652778" y="1034021"/>
                    </a:lnTo>
                    <a:lnTo>
                      <a:pt x="479984" y="1034021"/>
                    </a:lnTo>
                    <a:lnTo>
                      <a:pt x="479984" y="981909"/>
                    </a:lnTo>
                    <a:cubicBezTo>
                      <a:pt x="479984" y="973681"/>
                      <a:pt x="471756" y="965452"/>
                      <a:pt x="463528" y="965452"/>
                    </a:cubicBezTo>
                    <a:cubicBezTo>
                      <a:pt x="455299" y="965452"/>
                      <a:pt x="447071" y="973681"/>
                      <a:pt x="447071" y="981909"/>
                    </a:cubicBezTo>
                    <a:lnTo>
                      <a:pt x="447071" y="1034021"/>
                    </a:lnTo>
                    <a:lnTo>
                      <a:pt x="411415" y="1034021"/>
                    </a:lnTo>
                    <a:cubicBezTo>
                      <a:pt x="403187" y="1034021"/>
                      <a:pt x="397701" y="1028536"/>
                      <a:pt x="397701" y="1020307"/>
                    </a:cubicBezTo>
                    <a:lnTo>
                      <a:pt x="397701" y="965452"/>
                    </a:lnTo>
                    <a:cubicBezTo>
                      <a:pt x="397701" y="896883"/>
                      <a:pt x="452557" y="842028"/>
                      <a:pt x="521126" y="842028"/>
                    </a:cubicBezTo>
                    <a:lnTo>
                      <a:pt x="617123" y="842028"/>
                    </a:lnTo>
                    <a:cubicBezTo>
                      <a:pt x="680206" y="842028"/>
                      <a:pt x="735061" y="896883"/>
                      <a:pt x="737805" y="965452"/>
                    </a:cubicBezTo>
                    <a:cubicBezTo>
                      <a:pt x="737805" y="965452"/>
                      <a:pt x="737805" y="965452"/>
                      <a:pt x="737805" y="965452"/>
                    </a:cubicBezTo>
                    <a:lnTo>
                      <a:pt x="737805" y="965452"/>
                    </a:lnTo>
                    <a:close/>
                    <a:moveTo>
                      <a:pt x="647292" y="811858"/>
                    </a:moveTo>
                    <a:cubicBezTo>
                      <a:pt x="671978" y="789915"/>
                      <a:pt x="685692" y="759745"/>
                      <a:pt x="685692" y="724089"/>
                    </a:cubicBezTo>
                    <a:cubicBezTo>
                      <a:pt x="685692" y="663748"/>
                      <a:pt x="641808" y="614379"/>
                      <a:pt x="584209" y="606150"/>
                    </a:cubicBezTo>
                    <a:lnTo>
                      <a:pt x="584209" y="540324"/>
                    </a:lnTo>
                    <a:lnTo>
                      <a:pt x="910599" y="540324"/>
                    </a:lnTo>
                    <a:cubicBezTo>
                      <a:pt x="918827" y="540324"/>
                      <a:pt x="927055" y="548552"/>
                      <a:pt x="927055" y="556781"/>
                    </a:cubicBezTo>
                    <a:lnTo>
                      <a:pt x="927055" y="606150"/>
                    </a:lnTo>
                    <a:cubicBezTo>
                      <a:pt x="869458" y="614379"/>
                      <a:pt x="825572" y="663748"/>
                      <a:pt x="825572" y="724089"/>
                    </a:cubicBezTo>
                    <a:cubicBezTo>
                      <a:pt x="825572" y="757002"/>
                      <a:pt x="839286" y="789915"/>
                      <a:pt x="863972" y="811858"/>
                    </a:cubicBezTo>
                    <a:cubicBezTo>
                      <a:pt x="817344" y="822829"/>
                      <a:pt x="778947" y="852999"/>
                      <a:pt x="757003" y="894140"/>
                    </a:cubicBezTo>
                    <a:cubicBezTo>
                      <a:pt x="732319" y="852999"/>
                      <a:pt x="693920" y="822829"/>
                      <a:pt x="647292" y="811858"/>
                    </a:cubicBezTo>
                    <a:lnTo>
                      <a:pt x="647292" y="811858"/>
                    </a:lnTo>
                    <a:close/>
                    <a:moveTo>
                      <a:pt x="1113563" y="1020307"/>
                    </a:moveTo>
                    <a:cubicBezTo>
                      <a:pt x="1113563" y="1028536"/>
                      <a:pt x="1108079" y="1034021"/>
                      <a:pt x="1099849" y="1034021"/>
                    </a:cubicBezTo>
                    <a:lnTo>
                      <a:pt x="1064193" y="1034021"/>
                    </a:lnTo>
                    <a:lnTo>
                      <a:pt x="1064193" y="981909"/>
                    </a:lnTo>
                    <a:cubicBezTo>
                      <a:pt x="1064193" y="973681"/>
                      <a:pt x="1055965" y="965452"/>
                      <a:pt x="1047737" y="965452"/>
                    </a:cubicBezTo>
                    <a:cubicBezTo>
                      <a:pt x="1039510" y="965452"/>
                      <a:pt x="1031280" y="973681"/>
                      <a:pt x="1031280" y="981909"/>
                    </a:cubicBezTo>
                    <a:lnTo>
                      <a:pt x="1031280" y="1034021"/>
                    </a:lnTo>
                    <a:lnTo>
                      <a:pt x="858486" y="1034021"/>
                    </a:lnTo>
                    <a:lnTo>
                      <a:pt x="858486" y="981909"/>
                    </a:lnTo>
                    <a:cubicBezTo>
                      <a:pt x="858486" y="973681"/>
                      <a:pt x="850258" y="965452"/>
                      <a:pt x="842030" y="965452"/>
                    </a:cubicBezTo>
                    <a:cubicBezTo>
                      <a:pt x="833802" y="965452"/>
                      <a:pt x="825572" y="973681"/>
                      <a:pt x="825572" y="981909"/>
                    </a:cubicBezTo>
                    <a:lnTo>
                      <a:pt x="825572" y="1034021"/>
                    </a:lnTo>
                    <a:lnTo>
                      <a:pt x="789917" y="1034021"/>
                    </a:lnTo>
                    <a:cubicBezTo>
                      <a:pt x="781689" y="1034021"/>
                      <a:pt x="776203" y="1028536"/>
                      <a:pt x="776203" y="1020307"/>
                    </a:cubicBezTo>
                    <a:cubicBezTo>
                      <a:pt x="776203" y="959967"/>
                      <a:pt x="776203" y="968195"/>
                      <a:pt x="776203" y="965452"/>
                    </a:cubicBezTo>
                    <a:cubicBezTo>
                      <a:pt x="776203" y="965452"/>
                      <a:pt x="776203" y="965452"/>
                      <a:pt x="776203" y="965452"/>
                    </a:cubicBezTo>
                    <a:cubicBezTo>
                      <a:pt x="776203" y="896883"/>
                      <a:pt x="831058" y="842028"/>
                      <a:pt x="899627" y="842028"/>
                    </a:cubicBezTo>
                    <a:lnTo>
                      <a:pt x="995624" y="842028"/>
                    </a:lnTo>
                    <a:cubicBezTo>
                      <a:pt x="1064193" y="842028"/>
                      <a:pt x="1119049" y="896883"/>
                      <a:pt x="1119049" y="965452"/>
                    </a:cubicBezTo>
                    <a:lnTo>
                      <a:pt x="1119049" y="1020307"/>
                    </a:lnTo>
                    <a:close/>
                  </a:path>
                </a:pathLst>
              </a:custGeom>
              <a:grpFill/>
              <a:ln w="27426" cap="flat">
                <a:noFill/>
                <a:prstDash val="solid"/>
                <a:miter/>
              </a:ln>
            </p:spPr>
            <p:txBody>
              <a:bodyPr rtlCol="0" anchor="ctr"/>
              <a:lstStyle/>
              <a:p>
                <a:endParaRPr lang="en-US" dirty="0"/>
              </a:p>
            </p:txBody>
          </p:sp>
          <p:sp>
            <p:nvSpPr>
              <p:cNvPr id="12" name="Freeform 1025">
                <a:extLst>
                  <a:ext uri="{FF2B5EF4-FFF2-40B4-BE49-F238E27FC236}">
                    <a16:creationId xmlns:a16="http://schemas.microsoft.com/office/drawing/2014/main" id="{D83D2D59-26FC-A352-34C0-336557DD6B39}"/>
                  </a:ext>
                </a:extLst>
              </p:cNvPr>
              <p:cNvSpPr/>
              <p:nvPr/>
            </p:nvSpPr>
            <p:spPr>
              <a:xfrm>
                <a:off x="6889905" y="572719"/>
                <a:ext cx="65825" cy="32913"/>
              </a:xfrm>
              <a:custGeom>
                <a:avLst/>
                <a:gdLst>
                  <a:gd name="connsiteX0" fmla="*/ 16456 w 65825"/>
                  <a:gd name="connsiteY0" fmla="*/ 32913 h 32913"/>
                  <a:gd name="connsiteX1" fmla="*/ 49369 w 65825"/>
                  <a:gd name="connsiteY1" fmla="*/ 32913 h 32913"/>
                  <a:gd name="connsiteX2" fmla="*/ 65825 w 65825"/>
                  <a:gd name="connsiteY2" fmla="*/ 16457 h 32913"/>
                  <a:gd name="connsiteX3" fmla="*/ 49369 w 65825"/>
                  <a:gd name="connsiteY3" fmla="*/ 0 h 32913"/>
                  <a:gd name="connsiteX4" fmla="*/ 16456 w 65825"/>
                  <a:gd name="connsiteY4" fmla="*/ 0 h 32913"/>
                  <a:gd name="connsiteX5" fmla="*/ 0 w 65825"/>
                  <a:gd name="connsiteY5" fmla="*/ 16457 h 32913"/>
                  <a:gd name="connsiteX6" fmla="*/ 16456 w 65825"/>
                  <a:gd name="connsiteY6" fmla="*/ 32913 h 32913"/>
                  <a:gd name="connsiteX7" fmla="*/ 16456 w 6582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5" h="32913">
                    <a:moveTo>
                      <a:pt x="16456" y="32913"/>
                    </a:moveTo>
                    <a:lnTo>
                      <a:pt x="49369" y="32913"/>
                    </a:lnTo>
                    <a:cubicBezTo>
                      <a:pt x="57597" y="32913"/>
                      <a:pt x="65825" y="24685"/>
                      <a:pt x="65825" y="16457"/>
                    </a:cubicBezTo>
                    <a:cubicBezTo>
                      <a:pt x="65825" y="8228"/>
                      <a:pt x="57597" y="0"/>
                      <a:pt x="49369" y="0"/>
                    </a:cubicBezTo>
                    <a:lnTo>
                      <a:pt x="16456" y="0"/>
                    </a:lnTo>
                    <a:cubicBezTo>
                      <a:pt x="8228" y="0"/>
                      <a:pt x="0" y="8228"/>
                      <a:pt x="0" y="16457"/>
                    </a:cubicBezTo>
                    <a:cubicBezTo>
                      <a:pt x="0" y="24685"/>
                      <a:pt x="8228" y="32913"/>
                      <a:pt x="16456" y="32913"/>
                    </a:cubicBezTo>
                    <a:lnTo>
                      <a:pt x="16456" y="32913"/>
                    </a:lnTo>
                    <a:close/>
                  </a:path>
                </a:pathLst>
              </a:custGeom>
              <a:grpFill/>
              <a:ln w="27426" cap="flat">
                <a:noFill/>
                <a:prstDash val="solid"/>
                <a:miter/>
              </a:ln>
            </p:spPr>
            <p:txBody>
              <a:bodyPr rtlCol="0" anchor="ctr"/>
              <a:lstStyle/>
              <a:p>
                <a:endParaRPr lang="en-US" dirty="0"/>
              </a:p>
            </p:txBody>
          </p:sp>
          <p:sp>
            <p:nvSpPr>
              <p:cNvPr id="13" name="Freeform 1026">
                <a:extLst>
                  <a:ext uri="{FF2B5EF4-FFF2-40B4-BE49-F238E27FC236}">
                    <a16:creationId xmlns:a16="http://schemas.microsoft.com/office/drawing/2014/main" id="{456043BA-B761-63A0-88C0-E583B857D8B7}"/>
                  </a:ext>
                </a:extLst>
              </p:cNvPr>
              <p:cNvSpPr/>
              <p:nvPr/>
            </p:nvSpPr>
            <p:spPr>
              <a:xfrm>
                <a:off x="7339717" y="572719"/>
                <a:ext cx="65827" cy="32913"/>
              </a:xfrm>
              <a:custGeom>
                <a:avLst/>
                <a:gdLst>
                  <a:gd name="connsiteX0" fmla="*/ 16458 w 65827"/>
                  <a:gd name="connsiteY0" fmla="*/ 32913 h 32913"/>
                  <a:gd name="connsiteX1" fmla="*/ 49371 w 65827"/>
                  <a:gd name="connsiteY1" fmla="*/ 32913 h 32913"/>
                  <a:gd name="connsiteX2" fmla="*/ 65827 w 65827"/>
                  <a:gd name="connsiteY2" fmla="*/ 16457 h 32913"/>
                  <a:gd name="connsiteX3" fmla="*/ 49371 w 65827"/>
                  <a:gd name="connsiteY3" fmla="*/ 0 h 32913"/>
                  <a:gd name="connsiteX4" fmla="*/ 16458 w 65827"/>
                  <a:gd name="connsiteY4" fmla="*/ 0 h 32913"/>
                  <a:gd name="connsiteX5" fmla="*/ 0 w 65827"/>
                  <a:gd name="connsiteY5" fmla="*/ 16457 h 32913"/>
                  <a:gd name="connsiteX6" fmla="*/ 16458 w 65827"/>
                  <a:gd name="connsiteY6" fmla="*/ 32913 h 32913"/>
                  <a:gd name="connsiteX7" fmla="*/ 16458 w 65827"/>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7" h="32913">
                    <a:moveTo>
                      <a:pt x="16458" y="32913"/>
                    </a:moveTo>
                    <a:lnTo>
                      <a:pt x="49371" y="32913"/>
                    </a:lnTo>
                    <a:cubicBezTo>
                      <a:pt x="57599" y="32913"/>
                      <a:pt x="65827" y="24685"/>
                      <a:pt x="65827" y="16457"/>
                    </a:cubicBezTo>
                    <a:cubicBezTo>
                      <a:pt x="65827" y="8228"/>
                      <a:pt x="57599" y="0"/>
                      <a:pt x="49371" y="0"/>
                    </a:cubicBezTo>
                    <a:lnTo>
                      <a:pt x="16458" y="0"/>
                    </a:lnTo>
                    <a:cubicBezTo>
                      <a:pt x="8230" y="0"/>
                      <a:pt x="0" y="8228"/>
                      <a:pt x="0" y="16457"/>
                    </a:cubicBezTo>
                    <a:cubicBezTo>
                      <a:pt x="0" y="24685"/>
                      <a:pt x="8230" y="32913"/>
                      <a:pt x="16458" y="32913"/>
                    </a:cubicBezTo>
                    <a:lnTo>
                      <a:pt x="16458" y="32913"/>
                    </a:lnTo>
                    <a:close/>
                  </a:path>
                </a:pathLst>
              </a:custGeom>
              <a:grpFill/>
              <a:ln w="27426" cap="flat">
                <a:noFill/>
                <a:prstDash val="solid"/>
                <a:miter/>
              </a:ln>
            </p:spPr>
            <p:txBody>
              <a:bodyPr rtlCol="0" anchor="ctr"/>
              <a:lstStyle/>
              <a:p>
                <a:endParaRPr lang="en-US" dirty="0"/>
              </a:p>
            </p:txBody>
          </p:sp>
          <p:sp>
            <p:nvSpPr>
              <p:cNvPr id="14" name="Freeform 1027">
                <a:extLst>
                  <a:ext uri="{FF2B5EF4-FFF2-40B4-BE49-F238E27FC236}">
                    <a16:creationId xmlns:a16="http://schemas.microsoft.com/office/drawing/2014/main" id="{D24A819D-6E38-0656-A8C3-DB14A59B9F10}"/>
                  </a:ext>
                </a:extLst>
              </p:cNvPr>
              <p:cNvSpPr/>
              <p:nvPr/>
            </p:nvSpPr>
            <p:spPr>
              <a:xfrm>
                <a:off x="6959845" y="401296"/>
                <a:ext cx="54854" cy="56226"/>
              </a:xfrm>
              <a:custGeom>
                <a:avLst/>
                <a:gdLst>
                  <a:gd name="connsiteX0" fmla="*/ 28798 w 54854"/>
                  <a:gd name="connsiteY0" fmla="*/ 50741 h 56226"/>
                  <a:gd name="connsiteX1" fmla="*/ 39770 w 54854"/>
                  <a:gd name="connsiteY1" fmla="*/ 56227 h 56226"/>
                  <a:gd name="connsiteX2" fmla="*/ 50740 w 54854"/>
                  <a:gd name="connsiteY2" fmla="*/ 50741 h 56226"/>
                  <a:gd name="connsiteX3" fmla="*/ 50740 w 54854"/>
                  <a:gd name="connsiteY3" fmla="*/ 26056 h 56226"/>
                  <a:gd name="connsiteX4" fmla="*/ 28798 w 54854"/>
                  <a:gd name="connsiteY4" fmla="*/ 4114 h 56226"/>
                  <a:gd name="connsiteX5" fmla="*/ 4114 w 54854"/>
                  <a:gd name="connsiteY5" fmla="*/ 4114 h 56226"/>
                  <a:gd name="connsiteX6" fmla="*/ 4114 w 54854"/>
                  <a:gd name="connsiteY6" fmla="*/ 28799 h 56226"/>
                  <a:gd name="connsiteX7" fmla="*/ 28798 w 54854"/>
                  <a:gd name="connsiteY7" fmla="*/ 50741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 h="56226">
                    <a:moveTo>
                      <a:pt x="28798" y="50741"/>
                    </a:moveTo>
                    <a:cubicBezTo>
                      <a:pt x="31542" y="53484"/>
                      <a:pt x="37026" y="56227"/>
                      <a:pt x="39770" y="56227"/>
                    </a:cubicBezTo>
                    <a:cubicBezTo>
                      <a:pt x="45256" y="56227"/>
                      <a:pt x="47998" y="53484"/>
                      <a:pt x="50740" y="50741"/>
                    </a:cubicBezTo>
                    <a:cubicBezTo>
                      <a:pt x="56226" y="45256"/>
                      <a:pt x="56226" y="34284"/>
                      <a:pt x="50740" y="26056"/>
                    </a:cubicBezTo>
                    <a:lnTo>
                      <a:pt x="28798" y="4114"/>
                    </a:lnTo>
                    <a:cubicBezTo>
                      <a:pt x="23312" y="-1371"/>
                      <a:pt x="12342" y="-1371"/>
                      <a:pt x="4114" y="4114"/>
                    </a:cubicBezTo>
                    <a:cubicBezTo>
                      <a:pt x="-1371" y="9600"/>
                      <a:pt x="-1371" y="20571"/>
                      <a:pt x="4114" y="28799"/>
                    </a:cubicBezTo>
                    <a:lnTo>
                      <a:pt x="28798" y="50741"/>
                    </a:lnTo>
                    <a:close/>
                  </a:path>
                </a:pathLst>
              </a:custGeom>
              <a:grpFill/>
              <a:ln w="27426" cap="flat">
                <a:noFill/>
                <a:prstDash val="solid"/>
                <a:miter/>
              </a:ln>
            </p:spPr>
            <p:txBody>
              <a:bodyPr rtlCol="0" anchor="ctr"/>
              <a:lstStyle/>
              <a:p>
                <a:endParaRPr lang="en-US" dirty="0"/>
              </a:p>
            </p:txBody>
          </p:sp>
          <p:sp>
            <p:nvSpPr>
              <p:cNvPr id="15" name="Freeform 1028">
                <a:extLst>
                  <a:ext uri="{FF2B5EF4-FFF2-40B4-BE49-F238E27FC236}">
                    <a16:creationId xmlns:a16="http://schemas.microsoft.com/office/drawing/2014/main" id="{E17D14C4-79E9-8D88-C89C-836E043E7DAC}"/>
                  </a:ext>
                </a:extLst>
              </p:cNvPr>
              <p:cNvSpPr/>
              <p:nvPr/>
            </p:nvSpPr>
            <p:spPr>
              <a:xfrm>
                <a:off x="7278006" y="719456"/>
                <a:ext cx="52112" cy="56226"/>
              </a:xfrm>
              <a:custGeom>
                <a:avLst/>
                <a:gdLst>
                  <a:gd name="connsiteX0" fmla="*/ 28800 w 52112"/>
                  <a:gd name="connsiteY0" fmla="*/ 4114 h 56226"/>
                  <a:gd name="connsiteX1" fmla="*/ 4114 w 52112"/>
                  <a:gd name="connsiteY1" fmla="*/ 4114 h 56226"/>
                  <a:gd name="connsiteX2" fmla="*/ 4114 w 52112"/>
                  <a:gd name="connsiteY2" fmla="*/ 28799 h 56226"/>
                  <a:gd name="connsiteX3" fmla="*/ 26056 w 52112"/>
                  <a:gd name="connsiteY3" fmla="*/ 50741 h 56226"/>
                  <a:gd name="connsiteX4" fmla="*/ 37028 w 52112"/>
                  <a:gd name="connsiteY4" fmla="*/ 56227 h 56226"/>
                  <a:gd name="connsiteX5" fmla="*/ 47998 w 52112"/>
                  <a:gd name="connsiteY5" fmla="*/ 50741 h 56226"/>
                  <a:gd name="connsiteX6" fmla="*/ 47998 w 52112"/>
                  <a:gd name="connsiteY6" fmla="*/ 26056 h 56226"/>
                  <a:gd name="connsiteX7" fmla="*/ 28800 w 52112"/>
                  <a:gd name="connsiteY7" fmla="*/ 4114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12" h="56226">
                    <a:moveTo>
                      <a:pt x="28800" y="4114"/>
                    </a:moveTo>
                    <a:cubicBezTo>
                      <a:pt x="23314" y="-1371"/>
                      <a:pt x="12342" y="-1371"/>
                      <a:pt x="4114" y="4114"/>
                    </a:cubicBezTo>
                    <a:cubicBezTo>
                      <a:pt x="-1371" y="9600"/>
                      <a:pt x="-1371" y="20571"/>
                      <a:pt x="4114" y="28799"/>
                    </a:cubicBezTo>
                    <a:lnTo>
                      <a:pt x="26056" y="50741"/>
                    </a:lnTo>
                    <a:cubicBezTo>
                      <a:pt x="28800" y="53484"/>
                      <a:pt x="34284" y="56227"/>
                      <a:pt x="37028" y="56227"/>
                    </a:cubicBezTo>
                    <a:cubicBezTo>
                      <a:pt x="42514" y="56227"/>
                      <a:pt x="45256" y="53484"/>
                      <a:pt x="47998" y="50741"/>
                    </a:cubicBezTo>
                    <a:cubicBezTo>
                      <a:pt x="53484" y="45256"/>
                      <a:pt x="53484" y="34285"/>
                      <a:pt x="47998" y="26056"/>
                    </a:cubicBezTo>
                    <a:lnTo>
                      <a:pt x="28800" y="4114"/>
                    </a:lnTo>
                    <a:close/>
                  </a:path>
                </a:pathLst>
              </a:custGeom>
              <a:grpFill/>
              <a:ln w="27426" cap="flat">
                <a:noFill/>
                <a:prstDash val="solid"/>
                <a:miter/>
              </a:ln>
            </p:spPr>
            <p:txBody>
              <a:bodyPr rtlCol="0" anchor="ctr"/>
              <a:lstStyle/>
              <a:p>
                <a:endParaRPr lang="en-US" dirty="0"/>
              </a:p>
            </p:txBody>
          </p:sp>
          <p:sp>
            <p:nvSpPr>
              <p:cNvPr id="16" name="Freeform 1029">
                <a:extLst>
                  <a:ext uri="{FF2B5EF4-FFF2-40B4-BE49-F238E27FC236}">
                    <a16:creationId xmlns:a16="http://schemas.microsoft.com/office/drawing/2014/main" id="{028B47BA-C3D4-5892-465F-3C65396685EA}"/>
                  </a:ext>
                </a:extLst>
              </p:cNvPr>
              <p:cNvSpPr/>
              <p:nvPr/>
            </p:nvSpPr>
            <p:spPr>
              <a:xfrm>
                <a:off x="6959845" y="719456"/>
                <a:ext cx="54854" cy="56226"/>
              </a:xfrm>
              <a:custGeom>
                <a:avLst/>
                <a:gdLst>
                  <a:gd name="connsiteX0" fmla="*/ 17828 w 54854"/>
                  <a:gd name="connsiteY0" fmla="*/ 56227 h 56226"/>
                  <a:gd name="connsiteX1" fmla="*/ 28798 w 54854"/>
                  <a:gd name="connsiteY1" fmla="*/ 50741 h 56226"/>
                  <a:gd name="connsiteX2" fmla="*/ 50740 w 54854"/>
                  <a:gd name="connsiteY2" fmla="*/ 28799 h 56226"/>
                  <a:gd name="connsiteX3" fmla="*/ 50740 w 54854"/>
                  <a:gd name="connsiteY3" fmla="*/ 4114 h 56226"/>
                  <a:gd name="connsiteX4" fmla="*/ 26056 w 54854"/>
                  <a:gd name="connsiteY4" fmla="*/ 4114 h 56226"/>
                  <a:gd name="connsiteX5" fmla="*/ 4114 w 54854"/>
                  <a:gd name="connsiteY5" fmla="*/ 26056 h 56226"/>
                  <a:gd name="connsiteX6" fmla="*/ 4114 w 54854"/>
                  <a:gd name="connsiteY6" fmla="*/ 50741 h 56226"/>
                  <a:gd name="connsiteX7" fmla="*/ 17828 w 54854"/>
                  <a:gd name="connsiteY7" fmla="*/ 56227 h 56226"/>
                  <a:gd name="connsiteX8" fmla="*/ 17828 w 54854"/>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4" h="56226">
                    <a:moveTo>
                      <a:pt x="17828" y="56227"/>
                    </a:moveTo>
                    <a:cubicBezTo>
                      <a:pt x="23312" y="56227"/>
                      <a:pt x="26056" y="53484"/>
                      <a:pt x="28798" y="50741"/>
                    </a:cubicBezTo>
                    <a:lnTo>
                      <a:pt x="50740" y="28799"/>
                    </a:lnTo>
                    <a:cubicBezTo>
                      <a:pt x="56226" y="23314"/>
                      <a:pt x="56226" y="12342"/>
                      <a:pt x="50740" y="4114"/>
                    </a:cubicBezTo>
                    <a:cubicBezTo>
                      <a:pt x="45256" y="-1371"/>
                      <a:pt x="34284" y="-1371"/>
                      <a:pt x="26056" y="4114"/>
                    </a:cubicBezTo>
                    <a:lnTo>
                      <a:pt x="4114" y="26056"/>
                    </a:lnTo>
                    <a:cubicBezTo>
                      <a:pt x="-1371" y="31542"/>
                      <a:pt x="-1371" y="42513"/>
                      <a:pt x="4114" y="50741"/>
                    </a:cubicBezTo>
                    <a:cubicBezTo>
                      <a:pt x="9599" y="56227"/>
                      <a:pt x="12342" y="56227"/>
                      <a:pt x="17828" y="56227"/>
                    </a:cubicBezTo>
                    <a:lnTo>
                      <a:pt x="17828" y="56227"/>
                    </a:lnTo>
                    <a:close/>
                  </a:path>
                </a:pathLst>
              </a:custGeom>
              <a:grpFill/>
              <a:ln w="27426" cap="flat">
                <a:noFill/>
                <a:prstDash val="solid"/>
                <a:miter/>
              </a:ln>
            </p:spPr>
            <p:txBody>
              <a:bodyPr rtlCol="0" anchor="ctr"/>
              <a:lstStyle/>
              <a:p>
                <a:endParaRPr lang="en-US" dirty="0"/>
              </a:p>
            </p:txBody>
          </p:sp>
          <p:sp>
            <p:nvSpPr>
              <p:cNvPr id="17" name="Freeform 1030">
                <a:extLst>
                  <a:ext uri="{FF2B5EF4-FFF2-40B4-BE49-F238E27FC236}">
                    <a16:creationId xmlns:a16="http://schemas.microsoft.com/office/drawing/2014/main" id="{78836E23-6F47-5424-1D9B-AD7A1696943A}"/>
                  </a:ext>
                </a:extLst>
              </p:cNvPr>
              <p:cNvSpPr/>
              <p:nvPr/>
            </p:nvSpPr>
            <p:spPr>
              <a:xfrm>
                <a:off x="7278006" y="401296"/>
                <a:ext cx="54856" cy="56226"/>
              </a:xfrm>
              <a:custGeom>
                <a:avLst/>
                <a:gdLst>
                  <a:gd name="connsiteX0" fmla="*/ 17828 w 54856"/>
                  <a:gd name="connsiteY0" fmla="*/ 56227 h 56226"/>
                  <a:gd name="connsiteX1" fmla="*/ 28800 w 54856"/>
                  <a:gd name="connsiteY1" fmla="*/ 50741 h 56226"/>
                  <a:gd name="connsiteX2" fmla="*/ 50742 w 54856"/>
                  <a:gd name="connsiteY2" fmla="*/ 28799 h 56226"/>
                  <a:gd name="connsiteX3" fmla="*/ 50742 w 54856"/>
                  <a:gd name="connsiteY3" fmla="*/ 4114 h 56226"/>
                  <a:gd name="connsiteX4" fmla="*/ 26056 w 54856"/>
                  <a:gd name="connsiteY4" fmla="*/ 4114 h 56226"/>
                  <a:gd name="connsiteX5" fmla="*/ 4114 w 54856"/>
                  <a:gd name="connsiteY5" fmla="*/ 26056 h 56226"/>
                  <a:gd name="connsiteX6" fmla="*/ 4114 w 54856"/>
                  <a:gd name="connsiteY6" fmla="*/ 50741 h 56226"/>
                  <a:gd name="connsiteX7" fmla="*/ 17828 w 54856"/>
                  <a:gd name="connsiteY7" fmla="*/ 56227 h 56226"/>
                  <a:gd name="connsiteX8" fmla="*/ 17828 w 54856"/>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6" h="56226">
                    <a:moveTo>
                      <a:pt x="17828" y="56227"/>
                    </a:moveTo>
                    <a:cubicBezTo>
                      <a:pt x="23314" y="56227"/>
                      <a:pt x="26056" y="53484"/>
                      <a:pt x="28800" y="50741"/>
                    </a:cubicBezTo>
                    <a:lnTo>
                      <a:pt x="50742" y="28799"/>
                    </a:lnTo>
                    <a:cubicBezTo>
                      <a:pt x="56228" y="23314"/>
                      <a:pt x="56228" y="12342"/>
                      <a:pt x="50742" y="4114"/>
                    </a:cubicBezTo>
                    <a:cubicBezTo>
                      <a:pt x="45256" y="-1371"/>
                      <a:pt x="34284" y="-1371"/>
                      <a:pt x="26056" y="4114"/>
                    </a:cubicBezTo>
                    <a:lnTo>
                      <a:pt x="4114" y="26056"/>
                    </a:lnTo>
                    <a:cubicBezTo>
                      <a:pt x="-1371" y="31542"/>
                      <a:pt x="-1371" y="42513"/>
                      <a:pt x="4114" y="50741"/>
                    </a:cubicBezTo>
                    <a:cubicBezTo>
                      <a:pt x="9600" y="53484"/>
                      <a:pt x="12342" y="56227"/>
                      <a:pt x="17828" y="56227"/>
                    </a:cubicBezTo>
                    <a:lnTo>
                      <a:pt x="17828" y="56227"/>
                    </a:lnTo>
                    <a:close/>
                  </a:path>
                </a:pathLst>
              </a:custGeom>
              <a:grpFill/>
              <a:ln w="27426" cap="flat">
                <a:noFill/>
                <a:prstDash val="solid"/>
                <a:miter/>
              </a:ln>
            </p:spPr>
            <p:txBody>
              <a:bodyPr rtlCol="0" anchor="ctr"/>
              <a:lstStyle/>
              <a:p>
                <a:endParaRPr lang="en-US" dirty="0"/>
              </a:p>
            </p:txBody>
          </p:sp>
          <p:sp>
            <p:nvSpPr>
              <p:cNvPr id="18" name="Freeform 1031">
                <a:extLst>
                  <a:ext uri="{FF2B5EF4-FFF2-40B4-BE49-F238E27FC236}">
                    <a16:creationId xmlns:a16="http://schemas.microsoft.com/office/drawing/2014/main" id="{B0B0071A-5D54-EB28-C8D8-43324F5D285C}"/>
                  </a:ext>
                </a:extLst>
              </p:cNvPr>
              <p:cNvSpPr/>
              <p:nvPr/>
            </p:nvSpPr>
            <p:spPr>
              <a:xfrm>
                <a:off x="7131268" y="331356"/>
                <a:ext cx="32913" cy="65826"/>
              </a:xfrm>
              <a:custGeom>
                <a:avLst/>
                <a:gdLst>
                  <a:gd name="connsiteX0" fmla="*/ 16456 w 32913"/>
                  <a:gd name="connsiteY0" fmla="*/ 65826 h 65826"/>
                  <a:gd name="connsiteX1" fmla="*/ 32914 w 32913"/>
                  <a:gd name="connsiteY1" fmla="*/ 49370 h 65826"/>
                  <a:gd name="connsiteX2" fmla="*/ 32914 w 32913"/>
                  <a:gd name="connsiteY2" fmla="*/ 16457 h 65826"/>
                  <a:gd name="connsiteX3" fmla="*/ 16456 w 32913"/>
                  <a:gd name="connsiteY3" fmla="*/ 0 h 65826"/>
                  <a:gd name="connsiteX4" fmla="*/ 0 w 32913"/>
                  <a:gd name="connsiteY4" fmla="*/ 16457 h 65826"/>
                  <a:gd name="connsiteX5" fmla="*/ 0 w 32913"/>
                  <a:gd name="connsiteY5" fmla="*/ 49370 h 65826"/>
                  <a:gd name="connsiteX6" fmla="*/ 16456 w 32913"/>
                  <a:gd name="connsiteY6" fmla="*/ 65826 h 65826"/>
                  <a:gd name="connsiteX7" fmla="*/ 16456 w 32913"/>
                  <a:gd name="connsiteY7" fmla="*/ 65826 h 6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5826">
                    <a:moveTo>
                      <a:pt x="16456" y="65826"/>
                    </a:moveTo>
                    <a:cubicBezTo>
                      <a:pt x="24686" y="65826"/>
                      <a:pt x="32914" y="57598"/>
                      <a:pt x="32914" y="49370"/>
                    </a:cubicBezTo>
                    <a:lnTo>
                      <a:pt x="32914" y="16457"/>
                    </a:lnTo>
                    <a:cubicBezTo>
                      <a:pt x="32914" y="8228"/>
                      <a:pt x="24686" y="0"/>
                      <a:pt x="16456" y="0"/>
                    </a:cubicBezTo>
                    <a:cubicBezTo>
                      <a:pt x="8228" y="0"/>
                      <a:pt x="0" y="8228"/>
                      <a:pt x="0" y="16457"/>
                    </a:cubicBezTo>
                    <a:lnTo>
                      <a:pt x="0" y="49370"/>
                    </a:lnTo>
                    <a:cubicBezTo>
                      <a:pt x="0" y="57598"/>
                      <a:pt x="8228" y="65826"/>
                      <a:pt x="16456" y="65826"/>
                    </a:cubicBezTo>
                    <a:lnTo>
                      <a:pt x="16456" y="65826"/>
                    </a:lnTo>
                    <a:close/>
                  </a:path>
                </a:pathLst>
              </a:custGeom>
              <a:grpFill/>
              <a:ln w="27426" cap="flat">
                <a:noFill/>
                <a:prstDash val="solid"/>
                <a:miter/>
              </a:ln>
            </p:spPr>
            <p:txBody>
              <a:bodyPr rtlCol="0" anchor="ctr"/>
              <a:lstStyle/>
              <a:p>
                <a:endParaRPr lang="en-US" dirty="0"/>
              </a:p>
            </p:txBody>
          </p:sp>
        </p:grpSp>
      </p:grpSp>
      <p:sp>
        <p:nvSpPr>
          <p:cNvPr id="19" name="Speech Bubble: Oval 18">
            <a:extLst>
              <a:ext uri="{FF2B5EF4-FFF2-40B4-BE49-F238E27FC236}">
                <a16:creationId xmlns:a16="http://schemas.microsoft.com/office/drawing/2014/main" id="{BE7F918A-4E53-BEB4-56D6-2262C6BCFB7F}"/>
              </a:ext>
            </a:extLst>
          </p:cNvPr>
          <p:cNvSpPr/>
          <p:nvPr/>
        </p:nvSpPr>
        <p:spPr>
          <a:xfrm>
            <a:off x="7153835" y="2861766"/>
            <a:ext cx="4446494" cy="3164541"/>
          </a:xfrm>
          <a:prstGeom prst="wedgeEllipseCallou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0" name="TextBox 19">
            <a:extLst>
              <a:ext uri="{FF2B5EF4-FFF2-40B4-BE49-F238E27FC236}">
                <a16:creationId xmlns:a16="http://schemas.microsoft.com/office/drawing/2014/main" id="{9C53EDAF-0BF0-D474-CAF2-A0444C98C0EA}"/>
              </a:ext>
            </a:extLst>
          </p:cNvPr>
          <p:cNvSpPr txBox="1"/>
          <p:nvPr/>
        </p:nvSpPr>
        <p:spPr>
          <a:xfrm>
            <a:off x="7526558" y="3659207"/>
            <a:ext cx="3971365" cy="1569660"/>
          </a:xfrm>
          <a:prstGeom prst="rect">
            <a:avLst/>
          </a:prstGeom>
          <a:noFill/>
        </p:spPr>
        <p:txBody>
          <a:bodyPr wrap="square" rtlCol="0">
            <a:spAutoFit/>
          </a:bodyPr>
          <a:lstStyle/>
          <a:p>
            <a:pPr algn="ctr"/>
            <a:r>
              <a:rPr lang="en-IE" sz="3200" b="1" dirty="0">
                <a:solidFill>
                  <a:schemeClr val="bg1"/>
                </a:solidFill>
              </a:rPr>
              <a:t>Betrokken werknemers betekent een hogere winstgevendheid</a:t>
            </a:r>
          </a:p>
        </p:txBody>
      </p:sp>
    </p:spTree>
    <p:extLst>
      <p:ext uri="{BB962C8B-B14F-4D97-AF65-F5344CB8AC3E}">
        <p14:creationId xmlns:p14="http://schemas.microsoft.com/office/powerpoint/2010/main" val="2305357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850F8-448D-EFA6-5C8C-D51D7C32E612}"/>
              </a:ext>
            </a:extLst>
          </p:cNvPr>
          <p:cNvSpPr>
            <a:spLocks noGrp="1"/>
          </p:cNvSpPr>
          <p:nvPr>
            <p:ph type="body" sz="quarter" idx="13"/>
          </p:nvPr>
        </p:nvSpPr>
        <p:spPr>
          <a:xfrm>
            <a:off x="729301" y="417319"/>
            <a:ext cx="10496490" cy="844269"/>
          </a:xfrm>
        </p:spPr>
        <p:txBody>
          <a:bodyPr/>
          <a:lstStyle/>
          <a:p>
            <a:pPr algn="ctr"/>
            <a:r>
              <a:rPr lang="en-GB" sz="3600" b="1" i="0" dirty="0">
                <a:solidFill>
                  <a:srgbClr val="027354"/>
                </a:solidFill>
                <a:effectLst/>
              </a:rPr>
              <a:t>CSR-</a:t>
            </a:r>
            <a:r>
              <a:rPr lang="en-GB" sz="3600" b="1" i="0" dirty="0" err="1">
                <a:solidFill>
                  <a:srgbClr val="027354"/>
                </a:solidFill>
                <a:effectLst/>
              </a:rPr>
              <a:t>voordelen</a:t>
            </a:r>
            <a:r>
              <a:rPr lang="en-GB" sz="3600" b="1" i="0" dirty="0">
                <a:solidFill>
                  <a:srgbClr val="027354"/>
                </a:solidFill>
                <a:effectLst/>
              </a:rPr>
              <a:t> - </a:t>
            </a:r>
            <a:r>
              <a:rPr lang="en-GB" b="0" i="0" dirty="0">
                <a:solidFill>
                  <a:srgbClr val="027354"/>
                </a:solidFill>
                <a:effectLst/>
              </a:rPr>
              <a:t>Verbetert het publieke imago</a:t>
            </a:r>
          </a:p>
        </p:txBody>
      </p:sp>
      <p:sp>
        <p:nvSpPr>
          <p:cNvPr id="3" name="Text Placeholder 2">
            <a:extLst>
              <a:ext uri="{FF2B5EF4-FFF2-40B4-BE49-F238E27FC236}">
                <a16:creationId xmlns:a16="http://schemas.microsoft.com/office/drawing/2014/main" id="{06B3853D-1318-179A-4CB6-9C04FC73B334}"/>
              </a:ext>
            </a:extLst>
          </p:cNvPr>
          <p:cNvSpPr>
            <a:spLocks noGrp="1"/>
          </p:cNvSpPr>
          <p:nvPr>
            <p:ph type="body" sz="quarter" idx="14"/>
          </p:nvPr>
        </p:nvSpPr>
        <p:spPr>
          <a:xfrm>
            <a:off x="584334" y="1027303"/>
            <a:ext cx="9919649" cy="4329707"/>
          </a:xfrm>
        </p:spPr>
        <p:txBody>
          <a:bodyPr/>
          <a:lstStyle/>
          <a:p>
            <a:pPr algn="l"/>
            <a:r>
              <a:rPr lang="en-GB" b="0" i="0" dirty="0">
                <a:solidFill>
                  <a:srgbClr val="363636"/>
                </a:solidFill>
                <a:effectLst/>
              </a:rPr>
              <a:t>Als bedrijf is authenticiteit essentieel. Uw inspanningen, </a:t>
            </a:r>
            <a:r>
              <a:rPr lang="en-GB" dirty="0">
                <a:solidFill>
                  <a:srgbClr val="363636"/>
                </a:solidFill>
              </a:rPr>
              <a:t>activiteiten, marketing en marktbeleid om </a:t>
            </a:r>
            <a:r>
              <a:rPr lang="en-GB" b="0" i="0" dirty="0" err="1">
                <a:solidFill>
                  <a:srgbClr val="363636"/>
                </a:solidFill>
                <a:effectLst/>
              </a:rPr>
              <a:t>uw</a:t>
            </a:r>
            <a:r>
              <a:rPr lang="en-GB" b="0" i="0" dirty="0">
                <a:solidFill>
                  <a:srgbClr val="363636"/>
                </a:solidFill>
                <a:effectLst/>
              </a:rPr>
              <a:t> CSR-</a:t>
            </a:r>
            <a:r>
              <a:rPr lang="en-GB" b="0" i="0" dirty="0" err="1">
                <a:solidFill>
                  <a:srgbClr val="363636"/>
                </a:solidFill>
                <a:effectLst/>
              </a:rPr>
              <a:t>aanpak</a:t>
            </a:r>
            <a:r>
              <a:rPr lang="en-GB" b="0" i="0" dirty="0">
                <a:solidFill>
                  <a:srgbClr val="363636"/>
                </a:solidFill>
                <a:effectLst/>
              </a:rPr>
              <a:t> te </a:t>
            </a:r>
            <a:r>
              <a:rPr lang="en-GB" dirty="0">
                <a:solidFill>
                  <a:srgbClr val="363636"/>
                </a:solidFill>
              </a:rPr>
              <a:t>communiceren moeten </a:t>
            </a:r>
            <a:r>
              <a:rPr lang="en-GB" b="0" i="0" dirty="0">
                <a:solidFill>
                  <a:srgbClr val="363636"/>
                </a:solidFill>
                <a:effectLst/>
              </a:rPr>
              <a:t>oprecht zijn. </a:t>
            </a:r>
          </a:p>
          <a:p>
            <a:pPr algn="l"/>
            <a:r>
              <a:rPr lang="en-GB" dirty="0">
                <a:solidFill>
                  <a:srgbClr val="363636"/>
                </a:solidFill>
              </a:rPr>
              <a:t>De </a:t>
            </a:r>
            <a:r>
              <a:rPr lang="en-GB" b="1" i="0" dirty="0">
                <a:solidFill>
                  <a:srgbClr val="363636"/>
                </a:solidFill>
                <a:effectLst/>
              </a:rPr>
              <a:t>Hard Ground Coffee Truck in Dublin, </a:t>
            </a:r>
            <a:r>
              <a:rPr lang="en-GB" dirty="0">
                <a:solidFill>
                  <a:srgbClr val="363636"/>
                </a:solidFill>
              </a:rPr>
              <a:t>Ierland, leidt </a:t>
            </a:r>
            <a:r>
              <a:rPr lang="en-GB" b="1" i="0" dirty="0">
                <a:solidFill>
                  <a:srgbClr val="E7850F"/>
                </a:solidFill>
                <a:effectLst/>
              </a:rPr>
              <a:t>bijvoorbeeld </a:t>
            </a:r>
            <a:r>
              <a:rPr lang="en-GB" dirty="0">
                <a:solidFill>
                  <a:srgbClr val="363636"/>
                </a:solidFill>
              </a:rPr>
              <a:t>daklozen op tot gediplomeerde barista's zodat ze een baan in de horeca kunnen vinden.  Ze zijn gepassioneerd over het bestrijden van dakloosheid en het verlichten van honger en armoede. </a:t>
            </a:r>
          </a:p>
          <a:p>
            <a:pPr algn="l"/>
            <a:r>
              <a:rPr lang="en-GB" sz="2000" b="0" i="1" dirty="0">
                <a:solidFill>
                  <a:srgbClr val="027354"/>
                </a:solidFill>
                <a:effectLst/>
              </a:rPr>
              <a:t>"Soms worden mensen die dakloos zijn anders </a:t>
            </a:r>
            <a:r>
              <a:rPr lang="en-GB" sz="2000" b="0" i="1" dirty="0" err="1">
                <a:solidFill>
                  <a:srgbClr val="027354"/>
                </a:solidFill>
                <a:effectLst/>
              </a:rPr>
              <a:t>geanalyseerd </a:t>
            </a:r>
            <a:r>
              <a:rPr lang="en-GB" sz="2000" b="0" i="1" dirty="0">
                <a:solidFill>
                  <a:srgbClr val="027354"/>
                </a:solidFill>
                <a:effectLst/>
              </a:rPr>
              <a:t>en dit is een manier om het stigma te doorbreken."</a:t>
            </a:r>
          </a:p>
          <a:p>
            <a:pPr algn="l"/>
            <a:r>
              <a:rPr lang="en-GB" b="0" i="0" dirty="0">
                <a:solidFill>
                  <a:srgbClr val="363636"/>
                </a:solidFill>
                <a:effectLst/>
              </a:rPr>
              <a:t>Ze </a:t>
            </a:r>
            <a:r>
              <a:rPr lang="en-GB" dirty="0">
                <a:solidFill>
                  <a:srgbClr val="363636"/>
                </a:solidFill>
              </a:rPr>
              <a:t>vonden een NEED en richtten </a:t>
            </a:r>
            <a:r>
              <a:rPr lang="en-GB" dirty="0" err="1">
                <a:solidFill>
                  <a:srgbClr val="363636"/>
                </a:solidFill>
              </a:rPr>
              <a:t>een</a:t>
            </a:r>
            <a:r>
              <a:rPr lang="en-GB" dirty="0">
                <a:solidFill>
                  <a:srgbClr val="363636"/>
                </a:solidFill>
              </a:rPr>
              <a:t> CSR-</a:t>
            </a:r>
            <a:r>
              <a:rPr lang="en-GB" dirty="0" err="1">
                <a:solidFill>
                  <a:srgbClr val="363636"/>
                </a:solidFill>
              </a:rPr>
              <a:t>bedrijf</a:t>
            </a:r>
            <a:r>
              <a:rPr lang="en-GB" dirty="0">
                <a:solidFill>
                  <a:srgbClr val="363636"/>
                </a:solidFill>
              </a:rPr>
              <a:t> op rond deze behoefte. </a:t>
            </a:r>
          </a:p>
          <a:p>
            <a:r>
              <a:rPr lang="en-GB" sz="2000" i="1" dirty="0">
                <a:solidFill>
                  <a:srgbClr val="027354"/>
                </a:solidFill>
              </a:rPr>
              <a:t>"Op dit moment schreeuwt de horeca om personeel en we dachten dat dit een heel goede manier zou zijn om mensen kennis te laten maken met de sector."</a:t>
            </a:r>
          </a:p>
          <a:p>
            <a:pPr algn="l"/>
            <a:r>
              <a:rPr lang="en-GB" b="0" i="0" dirty="0">
                <a:solidFill>
                  <a:srgbClr val="363636"/>
                </a:solidFill>
                <a:effectLst/>
              </a:rPr>
              <a:t>Dit is uitstekend voor de samenleving - en het imago van Hard Ground. Als klein bedrijf dat iets positiefs doet voor de gemeenschap, zul je waarschijnlijk de juiste aandacht krijgen. </a:t>
            </a:r>
            <a:endParaRPr lang="en-GB" dirty="0">
              <a:solidFill>
                <a:srgbClr val="363636"/>
              </a:solidFill>
            </a:endParaRPr>
          </a:p>
          <a:p>
            <a:pPr algn="l"/>
            <a:endParaRPr lang="en-IE" dirty="0"/>
          </a:p>
        </p:txBody>
      </p:sp>
      <p:sp>
        <p:nvSpPr>
          <p:cNvPr id="4" name="Flowchart: Connector 3">
            <a:extLst>
              <a:ext uri="{FF2B5EF4-FFF2-40B4-BE49-F238E27FC236}">
                <a16:creationId xmlns:a16="http://schemas.microsoft.com/office/drawing/2014/main" id="{DC890620-90F3-C14D-F3E8-1004AF73DC2C}"/>
              </a:ext>
            </a:extLst>
          </p:cNvPr>
          <p:cNvSpPr/>
          <p:nvPr/>
        </p:nvSpPr>
        <p:spPr>
          <a:xfrm>
            <a:off x="10359016" y="322049"/>
            <a:ext cx="1504949" cy="1358660"/>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dirty="0"/>
              <a:t>2</a:t>
            </a:r>
          </a:p>
        </p:txBody>
      </p:sp>
      <p:sp>
        <p:nvSpPr>
          <p:cNvPr id="6" name="Flowchart: Connector 5">
            <a:extLst>
              <a:ext uri="{FF2B5EF4-FFF2-40B4-BE49-F238E27FC236}">
                <a16:creationId xmlns:a16="http://schemas.microsoft.com/office/drawing/2014/main" id="{50B4C7E4-BD74-A528-000D-DDFF6706AD3E}"/>
              </a:ext>
            </a:extLst>
          </p:cNvPr>
          <p:cNvSpPr/>
          <p:nvPr/>
        </p:nvSpPr>
        <p:spPr>
          <a:xfrm>
            <a:off x="10503983" y="1937904"/>
            <a:ext cx="1504949" cy="1358660"/>
          </a:xfrm>
          <a:prstGeom prst="flowChartConnector">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Casestudie</a:t>
            </a:r>
          </a:p>
        </p:txBody>
      </p:sp>
    </p:spTree>
    <p:extLst>
      <p:ext uri="{BB962C8B-B14F-4D97-AF65-F5344CB8AC3E}">
        <p14:creationId xmlns:p14="http://schemas.microsoft.com/office/powerpoint/2010/main" val="327956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FC5E1A-6BBC-F2F1-B751-FA3B62E51551}"/>
              </a:ext>
            </a:extLst>
          </p:cNvPr>
          <p:cNvSpPr>
            <a:spLocks noGrp="1"/>
          </p:cNvSpPr>
          <p:nvPr>
            <p:ph type="pic" sz="quarter" idx="18"/>
          </p:nvPr>
        </p:nvSpPr>
        <p:spPr/>
      </p:sp>
      <p:sp>
        <p:nvSpPr>
          <p:cNvPr id="4" name="Text Placeholder 3">
            <a:extLst>
              <a:ext uri="{FF2B5EF4-FFF2-40B4-BE49-F238E27FC236}">
                <a16:creationId xmlns:a16="http://schemas.microsoft.com/office/drawing/2014/main" id="{0DBD2B08-BD49-152A-A7EA-219E02E3E54C}"/>
              </a:ext>
            </a:extLst>
          </p:cNvPr>
          <p:cNvSpPr>
            <a:spLocks noGrp="1"/>
          </p:cNvSpPr>
          <p:nvPr>
            <p:ph type="body" sz="quarter" idx="13"/>
          </p:nvPr>
        </p:nvSpPr>
        <p:spPr>
          <a:xfrm>
            <a:off x="288214" y="1048797"/>
            <a:ext cx="4409884" cy="6659807"/>
          </a:xfrm>
        </p:spPr>
        <p:txBody>
          <a:bodyPr>
            <a:normAutofit fontScale="40000" lnSpcReduction="20000"/>
          </a:bodyPr>
          <a:lstStyle/>
          <a:p>
            <a:pPr algn="ctr" fontAlgn="base">
              <a:lnSpc>
                <a:spcPct val="120000"/>
              </a:lnSpc>
              <a:spcBef>
                <a:spcPts val="0"/>
              </a:spcBef>
            </a:pPr>
            <a:r>
              <a:rPr lang="en-GB" sz="4400" i="0" dirty="0">
                <a:solidFill>
                  <a:srgbClr val="027354"/>
                </a:solidFill>
                <a:effectLst/>
              </a:rPr>
              <a:t>Iets goeds om over te praten, de nationale media zullen over je praten &amp; je steunen</a:t>
            </a:r>
          </a:p>
          <a:p>
            <a:pPr algn="ctr" fontAlgn="base">
              <a:lnSpc>
                <a:spcPct val="120000"/>
              </a:lnSpc>
              <a:spcBef>
                <a:spcPts val="0"/>
              </a:spcBef>
            </a:pPr>
            <a:endParaRPr lang="en-GB" b="0" i="0" dirty="0">
              <a:solidFill>
                <a:srgbClr val="141414"/>
              </a:solidFill>
              <a:effectLst/>
            </a:endParaRPr>
          </a:p>
          <a:p>
            <a:pPr algn="ctr" fontAlgn="base">
              <a:lnSpc>
                <a:spcPct val="120000"/>
              </a:lnSpc>
              <a:spcBef>
                <a:spcPts val="0"/>
              </a:spcBef>
            </a:pPr>
            <a:r>
              <a:rPr lang="en-GB" sz="4500" dirty="0">
                <a:solidFill>
                  <a:srgbClr val="E7850F"/>
                </a:solidFill>
              </a:rPr>
              <a:t>Andere vergelijkbare organisaties zoals Social Enterprise Dublin die je steunen</a:t>
            </a:r>
            <a:endParaRPr lang="en-GB" sz="4500" i="0" dirty="0">
              <a:solidFill>
                <a:srgbClr val="E7850F"/>
              </a:solidFill>
              <a:effectLst/>
            </a:endParaRPr>
          </a:p>
          <a:p>
            <a:pPr algn="ctr" fontAlgn="base">
              <a:lnSpc>
                <a:spcPct val="120000"/>
              </a:lnSpc>
              <a:spcBef>
                <a:spcPts val="0"/>
              </a:spcBef>
            </a:pPr>
            <a:r>
              <a:rPr lang="en-GB" sz="4500" b="0" i="0" dirty="0">
                <a:solidFill>
                  <a:srgbClr val="141414"/>
                </a:solidFill>
                <a:effectLst/>
              </a:rPr>
              <a:t>Una Lowry, de woordvoerder van Social Enterprise Dublin, zei: </a:t>
            </a:r>
          </a:p>
          <a:p>
            <a:pPr algn="ctr" fontAlgn="base">
              <a:lnSpc>
                <a:spcPct val="120000"/>
              </a:lnSpc>
              <a:spcBef>
                <a:spcPts val="0"/>
              </a:spcBef>
            </a:pPr>
            <a:endParaRPr lang="en-GB" sz="4500" b="0" dirty="0">
              <a:solidFill>
                <a:srgbClr val="141414"/>
              </a:solidFill>
            </a:endParaRPr>
          </a:p>
          <a:p>
            <a:pPr algn="ctr" fontAlgn="base">
              <a:lnSpc>
                <a:spcPct val="120000"/>
              </a:lnSpc>
              <a:spcBef>
                <a:spcPts val="0"/>
              </a:spcBef>
            </a:pPr>
            <a:r>
              <a:rPr lang="en-GB" sz="4500" b="0" i="1" dirty="0">
                <a:solidFill>
                  <a:srgbClr val="027354"/>
                </a:solidFill>
                <a:effectLst/>
              </a:rPr>
              <a:t>"Dublin heeft door de jaren heen te kampen gehad met talloze sociale problemen, van </a:t>
            </a:r>
            <a:r>
              <a:rPr lang="en-GB" sz="4500" b="1" i="1" u="sng" dirty="0">
                <a:solidFill>
                  <a:srgbClr val="027354"/>
                </a:solidFill>
                <a:effectLst/>
                <a:hlinkClick r:id="rId2">
                  <a:extLst>
                    <a:ext uri="{A12FA001-AC4F-418D-AE19-62706E023703}">
                      <ahyp:hlinkClr xmlns:ahyp="http://schemas.microsoft.com/office/drawing/2018/hyperlinkcolor" val="tx"/>
                    </a:ext>
                  </a:extLst>
                </a:hlinkClick>
              </a:rPr>
              <a:t>daklozen</a:t>
            </a:r>
            <a:r>
              <a:rPr lang="en-GB" sz="4500" b="0" i="1" dirty="0">
                <a:solidFill>
                  <a:srgbClr val="027354"/>
                </a:solidFill>
                <a:effectLst/>
              </a:rPr>
              <a:t>, drugsdealers en blackspots met zwerfvuil tot een gebrek aan voorzieningen voor gemeenschappen om te socialiseren en hun creativiteit te uiten''.</a:t>
            </a:r>
          </a:p>
          <a:p>
            <a:pPr algn="ctr" fontAlgn="base">
              <a:lnSpc>
                <a:spcPct val="120000"/>
              </a:lnSpc>
              <a:spcBef>
                <a:spcPts val="0"/>
              </a:spcBef>
            </a:pPr>
            <a:endParaRPr lang="en-GB" sz="4500" b="0" i="0" dirty="0">
              <a:solidFill>
                <a:srgbClr val="141414"/>
              </a:solidFill>
              <a:effectLst/>
            </a:endParaRPr>
          </a:p>
          <a:p>
            <a:pPr algn="ctr" fontAlgn="base">
              <a:lnSpc>
                <a:spcPct val="120000"/>
              </a:lnSpc>
              <a:spcBef>
                <a:spcPts val="0"/>
              </a:spcBef>
            </a:pPr>
            <a:r>
              <a:rPr lang="en-GB" sz="4500" b="0" i="1" dirty="0">
                <a:solidFill>
                  <a:srgbClr val="027354"/>
                </a:solidFill>
                <a:effectLst/>
              </a:rPr>
              <a:t>"Deze campagne gaat over het benadrukken van de mensen achter deze sociale ondernemingen die sociale problemen rechtstreeks aanpakken en echte verandering teweegbrengen''.</a:t>
            </a:r>
          </a:p>
          <a:p>
            <a:pPr algn="ctr">
              <a:lnSpc>
                <a:spcPct val="120000"/>
              </a:lnSpc>
              <a:spcBef>
                <a:spcPts val="0"/>
              </a:spcBef>
            </a:pPr>
            <a:endParaRPr lang="en-IE" dirty="0"/>
          </a:p>
        </p:txBody>
      </p:sp>
      <p:pic>
        <p:nvPicPr>
          <p:cNvPr id="7" name="Picture 6">
            <a:hlinkClick r:id="rId3"/>
            <a:extLst>
              <a:ext uri="{FF2B5EF4-FFF2-40B4-BE49-F238E27FC236}">
                <a16:creationId xmlns:a16="http://schemas.microsoft.com/office/drawing/2014/main" id="{D57338BC-9049-5A74-FCDF-D075CB0D43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8881" y="1715587"/>
            <a:ext cx="4098925" cy="2356467"/>
          </a:xfrm>
          <a:prstGeom prst="rect">
            <a:avLst/>
          </a:prstGeom>
        </p:spPr>
      </p:pic>
      <p:sp>
        <p:nvSpPr>
          <p:cNvPr id="8" name="TextBox 7">
            <a:extLst>
              <a:ext uri="{FF2B5EF4-FFF2-40B4-BE49-F238E27FC236}">
                <a16:creationId xmlns:a16="http://schemas.microsoft.com/office/drawing/2014/main" id="{D8DE7DF1-D45B-3683-2958-56FC31B9B14E}"/>
              </a:ext>
            </a:extLst>
          </p:cNvPr>
          <p:cNvSpPr txBox="1"/>
          <p:nvPr/>
        </p:nvSpPr>
        <p:spPr>
          <a:xfrm>
            <a:off x="5162550" y="4524375"/>
            <a:ext cx="6649942" cy="2031325"/>
          </a:xfrm>
          <a:prstGeom prst="rect">
            <a:avLst/>
          </a:prstGeom>
          <a:noFill/>
        </p:spPr>
        <p:txBody>
          <a:bodyPr wrap="square" rtlCol="0">
            <a:spAutoFit/>
          </a:bodyPr>
          <a:lstStyle/>
          <a:p>
            <a:r>
              <a:rPr lang="en-IE" b="1" dirty="0">
                <a:solidFill>
                  <a:srgbClr val="027354"/>
                </a:solidFill>
              </a:rPr>
              <a:t>De nationale omroep van Ierland, RTE, schreeuwt over hun grote inspanningen om een You Tube-video te maken </a:t>
            </a:r>
            <a:r>
              <a:rPr lang="en-IE" dirty="0"/>
              <a:t>https://www.youtube.com/watch?v=ziHvr0o41w8  </a:t>
            </a:r>
          </a:p>
          <a:p>
            <a:endParaRPr lang="en-IE" dirty="0"/>
          </a:p>
          <a:p>
            <a:r>
              <a:rPr lang="en-GB" b="1" i="0" dirty="0">
                <a:solidFill>
                  <a:srgbClr val="027354"/>
                </a:solidFill>
                <a:effectLst/>
              </a:rPr>
              <a:t>En drukt Nieuwsartikelen af over hun positieve sociale impact. </a:t>
            </a:r>
            <a:r>
              <a:rPr lang="en-GB" b="0" i="0" dirty="0">
                <a:solidFill>
                  <a:srgbClr val="363636"/>
                </a:solidFill>
                <a:effectLst/>
              </a:rPr>
              <a:t>Lees </a:t>
            </a:r>
            <a:r>
              <a:rPr lang="en-GB" b="0" i="0" dirty="0">
                <a:solidFill>
                  <a:srgbClr val="363636"/>
                </a:solidFill>
                <a:effectLst/>
                <a:hlinkClick r:id="rId5"/>
              </a:rPr>
              <a:t>artikel 1 </a:t>
            </a:r>
            <a:r>
              <a:rPr lang="en-GB" b="0" i="0" dirty="0">
                <a:solidFill>
                  <a:srgbClr val="363636"/>
                </a:solidFill>
                <a:effectLst/>
              </a:rPr>
              <a:t>en </a:t>
            </a:r>
            <a:r>
              <a:rPr lang="en-GB" b="0" i="0" dirty="0">
                <a:solidFill>
                  <a:srgbClr val="363636"/>
                </a:solidFill>
                <a:effectLst/>
                <a:hlinkClick r:id="rId6"/>
              </a:rPr>
              <a:t>artikel 2</a:t>
            </a:r>
            <a:endParaRPr lang="en-GB" b="0" i="0" dirty="0">
              <a:solidFill>
                <a:srgbClr val="363636"/>
              </a:solidFill>
              <a:effectLst/>
            </a:endParaRPr>
          </a:p>
          <a:p>
            <a:endParaRPr lang="en-IE" dirty="0"/>
          </a:p>
        </p:txBody>
      </p:sp>
      <p:sp>
        <p:nvSpPr>
          <p:cNvPr id="9" name="Flowchart: Connector 8">
            <a:extLst>
              <a:ext uri="{FF2B5EF4-FFF2-40B4-BE49-F238E27FC236}">
                <a16:creationId xmlns:a16="http://schemas.microsoft.com/office/drawing/2014/main" id="{4B617F37-2933-5C60-6AA8-5456FB4CDC71}"/>
              </a:ext>
            </a:extLst>
          </p:cNvPr>
          <p:cNvSpPr/>
          <p:nvPr/>
        </p:nvSpPr>
        <p:spPr>
          <a:xfrm>
            <a:off x="10398837" y="512773"/>
            <a:ext cx="1504949" cy="1358660"/>
          </a:xfrm>
          <a:prstGeom prst="flowChartConnector">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Klik om te kijken</a:t>
            </a:r>
          </a:p>
        </p:txBody>
      </p:sp>
      <p:sp>
        <p:nvSpPr>
          <p:cNvPr id="11" name="Text Placeholder 1">
            <a:extLst>
              <a:ext uri="{FF2B5EF4-FFF2-40B4-BE49-F238E27FC236}">
                <a16:creationId xmlns:a16="http://schemas.microsoft.com/office/drawing/2014/main" id="{88ECC44C-633B-F307-1818-17C919F8EAE8}"/>
              </a:ext>
            </a:extLst>
          </p:cNvPr>
          <p:cNvSpPr txBox="1">
            <a:spLocks/>
          </p:cNvSpPr>
          <p:nvPr/>
        </p:nvSpPr>
        <p:spPr>
          <a:xfrm>
            <a:off x="1539286" y="20323"/>
            <a:ext cx="10496490" cy="8442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5E5E5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rgbClr val="027354"/>
                </a:solidFill>
              </a:rPr>
              <a:t>Hard Ground Coffee Truck behaalt gratis nationale PR</a:t>
            </a:r>
          </a:p>
        </p:txBody>
      </p:sp>
    </p:spTree>
    <p:extLst>
      <p:ext uri="{BB962C8B-B14F-4D97-AF65-F5344CB8AC3E}">
        <p14:creationId xmlns:p14="http://schemas.microsoft.com/office/powerpoint/2010/main" val="83211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850F8-448D-EFA6-5C8C-D51D7C32E612}"/>
              </a:ext>
            </a:extLst>
          </p:cNvPr>
          <p:cNvSpPr>
            <a:spLocks noGrp="1"/>
          </p:cNvSpPr>
          <p:nvPr>
            <p:ph type="body" sz="quarter" idx="13"/>
          </p:nvPr>
        </p:nvSpPr>
        <p:spPr>
          <a:xfrm>
            <a:off x="729301" y="417319"/>
            <a:ext cx="10496490" cy="844269"/>
          </a:xfrm>
        </p:spPr>
        <p:txBody>
          <a:bodyPr/>
          <a:lstStyle/>
          <a:p>
            <a:pPr algn="ctr"/>
            <a:r>
              <a:rPr lang="en-GB" sz="3600" b="1" i="0" dirty="0">
                <a:solidFill>
                  <a:srgbClr val="027354"/>
                </a:solidFill>
                <a:effectLst/>
              </a:rPr>
              <a:t>CSR-</a:t>
            </a:r>
            <a:r>
              <a:rPr lang="en-GB" sz="3600" b="1" i="0" dirty="0" err="1">
                <a:solidFill>
                  <a:srgbClr val="027354"/>
                </a:solidFill>
                <a:effectLst/>
              </a:rPr>
              <a:t>voordelen</a:t>
            </a:r>
            <a:r>
              <a:rPr lang="en-GB" sz="3600" b="1" i="0" dirty="0">
                <a:solidFill>
                  <a:srgbClr val="027354"/>
                </a:solidFill>
                <a:effectLst/>
              </a:rPr>
              <a:t> - </a:t>
            </a:r>
            <a:r>
              <a:rPr lang="en-GB" b="0" i="0" dirty="0">
                <a:solidFill>
                  <a:srgbClr val="027354"/>
                </a:solidFill>
                <a:effectLst/>
              </a:rPr>
              <a:t>Verhoogt de verkoop</a:t>
            </a:r>
          </a:p>
        </p:txBody>
      </p:sp>
      <p:sp>
        <p:nvSpPr>
          <p:cNvPr id="3" name="Text Placeholder 2">
            <a:extLst>
              <a:ext uri="{FF2B5EF4-FFF2-40B4-BE49-F238E27FC236}">
                <a16:creationId xmlns:a16="http://schemas.microsoft.com/office/drawing/2014/main" id="{06B3853D-1318-179A-4CB6-9C04FC73B334}"/>
              </a:ext>
            </a:extLst>
          </p:cNvPr>
          <p:cNvSpPr>
            <a:spLocks noGrp="1"/>
          </p:cNvSpPr>
          <p:nvPr>
            <p:ph type="body" sz="quarter" idx="14"/>
          </p:nvPr>
        </p:nvSpPr>
        <p:spPr>
          <a:xfrm>
            <a:off x="567936" y="1270552"/>
            <a:ext cx="10085887" cy="5130480"/>
          </a:xfrm>
        </p:spPr>
        <p:txBody>
          <a:bodyPr/>
          <a:lstStyle/>
          <a:p>
            <a:pPr algn="ctr"/>
            <a:r>
              <a:rPr lang="en-GB" sz="2000" b="1" i="0" dirty="0">
                <a:solidFill>
                  <a:srgbClr val="E7850F"/>
                </a:solidFill>
                <a:effectLst/>
              </a:rPr>
              <a:t>CSR laat zien dat je een bedrijf bent dat zich interesseert voor bredere maatschappelijke kwesties in plaats van alleen voor zijn winstmarges. </a:t>
            </a:r>
          </a:p>
          <a:p>
            <a:r>
              <a:rPr lang="en-GB" sz="2000" dirty="0">
                <a:solidFill>
                  <a:srgbClr val="202124"/>
                </a:solidFill>
              </a:rPr>
              <a:t>Het is bewezen dat het beoefenen van CSR de winst van een klein bedrijf verhoogt. </a:t>
            </a:r>
            <a:r>
              <a:rPr lang="en-GB" sz="2000" b="0" i="0" dirty="0">
                <a:solidFill>
                  <a:srgbClr val="202124"/>
                </a:solidFill>
                <a:effectLst/>
              </a:rPr>
              <a:t>Hoewel veel kleine bedrijven niet in staat zijn om de lagere prijzen van ketens en grotere bedrijven te evenaren, kunnen ze vaak </a:t>
            </a:r>
            <a:r>
              <a:rPr lang="en-GB" sz="2000" b="0" i="0" dirty="0">
                <a:solidFill>
                  <a:srgbClr val="027354"/>
                </a:solidFill>
                <a:effectLst/>
              </a:rPr>
              <a:t>onschatbare klantenbinding krijgen door zichzelf te profileren als een positieve invloed in de gemeenschap</a:t>
            </a:r>
            <a:r>
              <a:rPr lang="en-GB" sz="2000" b="0" i="0" dirty="0">
                <a:solidFill>
                  <a:srgbClr val="363636"/>
                </a:solidFill>
                <a:effectLst/>
              </a:rPr>
              <a:t>, wat hun omzet zal verhogen. </a:t>
            </a:r>
          </a:p>
          <a:p>
            <a:r>
              <a:rPr lang="en-GB" sz="2000" b="0" i="0" dirty="0">
                <a:solidFill>
                  <a:srgbClr val="363636"/>
                </a:solidFill>
                <a:effectLst/>
              </a:rPr>
              <a:t>CSR doet dit door het concurrentievermogen van KMO's te vergroten door een betere klantentrouw en -tevredenheid, meer herhaalopdrachten, meer steun en loyaliteit vanuit de gemeenschap, een hogere motivatie van werknemers en minder personeelsverloop (consistente productiviteit en kwaliteitsprestaties), een betere toegang tot overheidsfondsen, een beter imago en een betere reputatie en goede leveranciers die met u willen werken en samenwerken. </a:t>
            </a:r>
          </a:p>
          <a:p>
            <a:pPr algn="l"/>
            <a:r>
              <a:rPr lang="en-GB" sz="2000" b="0" i="0" dirty="0">
                <a:solidFill>
                  <a:srgbClr val="363636"/>
                </a:solidFill>
                <a:effectLst/>
              </a:rPr>
              <a:t>U hebt de overhand op een concurrent </a:t>
            </a:r>
            <a:r>
              <a:rPr lang="en-GB" sz="2000" b="0" i="1" dirty="0">
                <a:solidFill>
                  <a:srgbClr val="363636"/>
                </a:solidFill>
                <a:effectLst/>
              </a:rPr>
              <a:t>(die misschien </a:t>
            </a:r>
            <a:r>
              <a:rPr lang="en-GB" sz="2000" b="0" i="1" dirty="0" err="1">
                <a:solidFill>
                  <a:srgbClr val="363636"/>
                </a:solidFill>
                <a:effectLst/>
              </a:rPr>
              <a:t>geen</a:t>
            </a:r>
            <a:r>
              <a:rPr lang="en-GB" sz="2000" b="0" i="1" dirty="0">
                <a:solidFill>
                  <a:srgbClr val="363636"/>
                </a:solidFill>
                <a:effectLst/>
              </a:rPr>
              <a:t> CSR-</a:t>
            </a:r>
            <a:r>
              <a:rPr lang="en-GB" sz="2000" b="0" i="1" dirty="0" err="1">
                <a:solidFill>
                  <a:srgbClr val="363636"/>
                </a:solidFill>
                <a:effectLst/>
              </a:rPr>
              <a:t>programma</a:t>
            </a:r>
            <a:r>
              <a:rPr lang="en-GB" sz="2000" b="0" i="1" dirty="0">
                <a:solidFill>
                  <a:srgbClr val="363636"/>
                </a:solidFill>
                <a:effectLst/>
              </a:rPr>
              <a:t> heeft) </a:t>
            </a:r>
            <a:r>
              <a:rPr lang="en-GB" sz="2000" b="0" i="0" dirty="0">
                <a:solidFill>
                  <a:srgbClr val="363636"/>
                </a:solidFill>
                <a:effectLst/>
              </a:rPr>
              <a:t>door consumenten aan te trekken die zich bewust zijn van wie ze kopen. Het resultaat is dat klanten eerder geneigd zullen zijn om uw merk te kiezen en aan te bevelen als het merk van hun keuze. Als u uw klantenservice op peil houdt, zult u profiteren van hun herhaalde zaken. </a:t>
            </a:r>
            <a:endParaRPr lang="en-IE" sz="2000" dirty="0">
              <a:highlight>
                <a:srgbClr val="FFFF00"/>
              </a:highlight>
            </a:endParaRPr>
          </a:p>
        </p:txBody>
      </p:sp>
      <p:sp>
        <p:nvSpPr>
          <p:cNvPr id="4" name="Flowchart: Connector 3">
            <a:extLst>
              <a:ext uri="{FF2B5EF4-FFF2-40B4-BE49-F238E27FC236}">
                <a16:creationId xmlns:a16="http://schemas.microsoft.com/office/drawing/2014/main" id="{DC890620-90F3-C14D-F3E8-1004AF73DC2C}"/>
              </a:ext>
            </a:extLst>
          </p:cNvPr>
          <p:cNvSpPr/>
          <p:nvPr/>
        </p:nvSpPr>
        <p:spPr>
          <a:xfrm>
            <a:off x="10359016" y="322049"/>
            <a:ext cx="1504949" cy="1358660"/>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dirty="0"/>
              <a:t>3</a:t>
            </a:r>
          </a:p>
        </p:txBody>
      </p:sp>
    </p:spTree>
    <p:extLst>
      <p:ext uri="{BB962C8B-B14F-4D97-AF65-F5344CB8AC3E}">
        <p14:creationId xmlns:p14="http://schemas.microsoft.com/office/powerpoint/2010/main" val="2072120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850F8-448D-EFA6-5C8C-D51D7C32E612}"/>
              </a:ext>
            </a:extLst>
          </p:cNvPr>
          <p:cNvSpPr>
            <a:spLocks noGrp="1"/>
          </p:cNvSpPr>
          <p:nvPr>
            <p:ph type="body" sz="quarter" idx="13"/>
          </p:nvPr>
        </p:nvSpPr>
        <p:spPr>
          <a:xfrm>
            <a:off x="729301" y="417319"/>
            <a:ext cx="10496490" cy="844269"/>
          </a:xfrm>
        </p:spPr>
        <p:txBody>
          <a:bodyPr/>
          <a:lstStyle/>
          <a:p>
            <a:pPr algn="ctr"/>
            <a:r>
              <a:rPr lang="en-GB" sz="3600" b="1" i="0" dirty="0">
                <a:solidFill>
                  <a:srgbClr val="027354"/>
                </a:solidFill>
                <a:effectLst/>
              </a:rPr>
              <a:t>CSR-</a:t>
            </a:r>
            <a:r>
              <a:rPr lang="en-GB" sz="3600" b="1" i="0" dirty="0" err="1">
                <a:solidFill>
                  <a:srgbClr val="027354"/>
                </a:solidFill>
                <a:effectLst/>
              </a:rPr>
              <a:t>voordelen</a:t>
            </a:r>
            <a:r>
              <a:rPr lang="en-GB" sz="3600" b="1" i="0" dirty="0">
                <a:solidFill>
                  <a:srgbClr val="027354"/>
                </a:solidFill>
                <a:effectLst/>
              </a:rPr>
              <a:t> - </a:t>
            </a:r>
            <a:r>
              <a:rPr lang="en-GB" b="0" i="0" dirty="0">
                <a:solidFill>
                  <a:srgbClr val="027354"/>
                </a:solidFill>
                <a:effectLst/>
              </a:rPr>
              <a:t>verbetert loyaliteit</a:t>
            </a:r>
          </a:p>
        </p:txBody>
      </p:sp>
      <p:sp>
        <p:nvSpPr>
          <p:cNvPr id="3" name="Text Placeholder 2">
            <a:extLst>
              <a:ext uri="{FF2B5EF4-FFF2-40B4-BE49-F238E27FC236}">
                <a16:creationId xmlns:a16="http://schemas.microsoft.com/office/drawing/2014/main" id="{06B3853D-1318-179A-4CB6-9C04FC73B334}"/>
              </a:ext>
            </a:extLst>
          </p:cNvPr>
          <p:cNvSpPr>
            <a:spLocks noGrp="1"/>
          </p:cNvSpPr>
          <p:nvPr>
            <p:ph type="body" sz="quarter" idx="14"/>
          </p:nvPr>
        </p:nvSpPr>
        <p:spPr>
          <a:xfrm>
            <a:off x="729301" y="1073329"/>
            <a:ext cx="9723546" cy="4329707"/>
          </a:xfrm>
        </p:spPr>
        <p:txBody>
          <a:bodyPr/>
          <a:lstStyle/>
          <a:p>
            <a:pPr algn="ctr"/>
            <a:r>
              <a:rPr lang="en-GB" sz="2000" b="0" i="0" dirty="0">
                <a:solidFill>
                  <a:srgbClr val="363636"/>
                </a:solidFill>
                <a:effectLst/>
              </a:rPr>
              <a:t>Mensen bewonderen bedrijven die positieve stappen zetten om de wereld te verbeteren. </a:t>
            </a:r>
          </a:p>
          <a:p>
            <a:pPr algn="ctr"/>
            <a:r>
              <a:rPr lang="en-GB" sz="2000" dirty="0">
                <a:solidFill>
                  <a:srgbClr val="363636"/>
                </a:solidFill>
              </a:rPr>
              <a:t>CSR kan consumenten drie vormen van waarde bieden: </a:t>
            </a:r>
            <a:r>
              <a:rPr lang="en-GB" sz="2000" dirty="0">
                <a:solidFill>
                  <a:srgbClr val="E7850F"/>
                </a:solidFill>
              </a:rPr>
              <a:t>emotionele, sociale en functionele</a:t>
            </a:r>
            <a:r>
              <a:rPr lang="en-GB" sz="2000" dirty="0">
                <a:solidFill>
                  <a:srgbClr val="363636"/>
                </a:solidFill>
              </a:rPr>
              <a:t>. CSR versterkt de </a:t>
            </a:r>
            <a:r>
              <a:rPr lang="en-GB" sz="2000" dirty="0">
                <a:solidFill>
                  <a:srgbClr val="E7850F"/>
                </a:solidFill>
              </a:rPr>
              <a:t>positieve perceptie </a:t>
            </a:r>
            <a:r>
              <a:rPr lang="en-GB" sz="2000" dirty="0">
                <a:solidFill>
                  <a:srgbClr val="363636"/>
                </a:solidFill>
              </a:rPr>
              <a:t>en de totale </a:t>
            </a:r>
            <a:r>
              <a:rPr lang="en-GB" sz="2000" dirty="0">
                <a:solidFill>
                  <a:srgbClr val="E7850F"/>
                </a:solidFill>
              </a:rPr>
              <a:t>waardepropositie</a:t>
            </a:r>
            <a:r>
              <a:rPr lang="en-GB" sz="2000" dirty="0">
                <a:solidFill>
                  <a:srgbClr val="363636"/>
                </a:solidFill>
              </a:rPr>
              <a:t>.</a:t>
            </a:r>
          </a:p>
          <a:p>
            <a:pPr algn="ctr"/>
            <a:r>
              <a:rPr lang="en-GB" sz="2000" b="0" i="0" dirty="0">
                <a:solidFill>
                  <a:srgbClr val="027354"/>
                </a:solidFill>
                <a:effectLst/>
              </a:rPr>
              <a:t>De belangrijkste reden is dat </a:t>
            </a:r>
            <a:r>
              <a:rPr lang="en-GB" sz="2000" b="1" i="0" dirty="0">
                <a:solidFill>
                  <a:srgbClr val="027354"/>
                </a:solidFill>
                <a:effectLst/>
              </a:rPr>
              <a:t>een goede staat van dienst op het gebied van CSR de evaluatie van het bedrijf door klanten verbetert en klanten meer voldoening zullen halen uit verantwoorde producten van het bedrijf </a:t>
            </a:r>
            <a:r>
              <a:rPr lang="en-GB" sz="2000" b="0" i="1" dirty="0">
                <a:solidFill>
                  <a:srgbClr val="027354"/>
                </a:solidFill>
                <a:effectLst/>
              </a:rPr>
              <a:t>(Luo en Bhattacharya 2006).</a:t>
            </a:r>
          </a:p>
          <a:p>
            <a:pPr algn="l"/>
            <a:r>
              <a:rPr lang="en-GB" sz="2000" b="0" i="0" dirty="0">
                <a:solidFill>
                  <a:srgbClr val="363636"/>
                </a:solidFill>
                <a:effectLst/>
              </a:rPr>
              <a:t>Als u </a:t>
            </a:r>
            <a:r>
              <a:rPr lang="en-GB" sz="2000" b="0" i="0" dirty="0" err="1">
                <a:solidFill>
                  <a:srgbClr val="363636"/>
                </a:solidFill>
                <a:effectLst/>
              </a:rPr>
              <a:t>een</a:t>
            </a:r>
            <a:r>
              <a:rPr lang="en-GB" sz="2000" b="0" i="0" dirty="0">
                <a:solidFill>
                  <a:srgbClr val="363636"/>
                </a:solidFill>
                <a:effectLst/>
              </a:rPr>
              <a:t> CSR-</a:t>
            </a:r>
            <a:r>
              <a:rPr lang="en-GB" sz="2000" b="0" i="0" dirty="0" err="1">
                <a:solidFill>
                  <a:srgbClr val="363636"/>
                </a:solidFill>
                <a:effectLst/>
              </a:rPr>
              <a:t>strategie</a:t>
            </a:r>
            <a:r>
              <a:rPr lang="en-GB" sz="2000" b="0" i="0" dirty="0">
                <a:solidFill>
                  <a:srgbClr val="363636"/>
                </a:solidFill>
                <a:effectLst/>
              </a:rPr>
              <a:t> hanteert, kunt u </a:t>
            </a:r>
            <a:r>
              <a:rPr lang="en-GB" sz="2000" b="0" i="0" dirty="0">
                <a:solidFill>
                  <a:srgbClr val="E7850F"/>
                </a:solidFill>
                <a:effectLst/>
              </a:rPr>
              <a:t>een verbeterde loyaliteit </a:t>
            </a:r>
            <a:r>
              <a:rPr lang="en-GB" sz="2000" b="0" i="0" dirty="0">
                <a:solidFill>
                  <a:srgbClr val="363636"/>
                </a:solidFill>
                <a:effectLst/>
              </a:rPr>
              <a:t>verwachten van zowel klanten, uw gemeenschap als uw werknemers. </a:t>
            </a:r>
            <a:r>
              <a:rPr lang="en-GB" sz="2000" dirty="0">
                <a:solidFill>
                  <a:srgbClr val="363636"/>
                </a:solidFill>
              </a:rPr>
              <a:t>CSR kan klanten helpen </a:t>
            </a:r>
            <a:r>
              <a:rPr lang="en-GB" sz="2000" dirty="0">
                <a:solidFill>
                  <a:srgbClr val="E7850F"/>
                </a:solidFill>
              </a:rPr>
              <a:t>zich bewust te worden </a:t>
            </a:r>
            <a:r>
              <a:rPr lang="en-GB" sz="2000" dirty="0">
                <a:solidFill>
                  <a:srgbClr val="363636"/>
                </a:solidFill>
              </a:rPr>
              <a:t>van wat u doet en wat u doet te zien als een </a:t>
            </a:r>
            <a:r>
              <a:rPr lang="en-GB" sz="2000" dirty="0">
                <a:solidFill>
                  <a:srgbClr val="E7850F"/>
                </a:solidFill>
              </a:rPr>
              <a:t>positieve kracht in de samenleving</a:t>
            </a:r>
            <a:r>
              <a:rPr lang="en-GB" sz="2000" dirty="0">
                <a:solidFill>
                  <a:srgbClr val="363636"/>
                </a:solidFill>
              </a:rPr>
              <a:t>. </a:t>
            </a:r>
            <a:r>
              <a:rPr lang="en-GB" sz="2000" b="0" i="0" dirty="0">
                <a:solidFill>
                  <a:srgbClr val="363636"/>
                </a:solidFill>
                <a:effectLst/>
              </a:rPr>
              <a:t>U wordt erkend als een </a:t>
            </a:r>
            <a:r>
              <a:rPr lang="en-GB" sz="2000" b="0" i="0" dirty="0">
                <a:solidFill>
                  <a:srgbClr val="E7850F"/>
                </a:solidFill>
                <a:effectLst/>
              </a:rPr>
              <a:t>'leider van positieve verandering' </a:t>
            </a:r>
            <a:r>
              <a:rPr lang="en-GB" sz="2000" dirty="0">
                <a:solidFill>
                  <a:srgbClr val="363636"/>
                </a:solidFill>
              </a:rPr>
              <a:t>door 'goed te doen voor uw omgeving, maatschappij of economie'. </a:t>
            </a:r>
            <a:r>
              <a:rPr lang="en-GB" sz="2000" b="0" i="0" dirty="0">
                <a:solidFill>
                  <a:srgbClr val="363636"/>
                </a:solidFill>
                <a:effectLst/>
              </a:rPr>
              <a:t>Je wint nieuwe klanten en behoudt bestaande klanten. Je ontwikkelt </a:t>
            </a:r>
            <a:r>
              <a:rPr lang="en-GB" sz="2000" dirty="0">
                <a:solidFill>
                  <a:srgbClr val="363636"/>
                </a:solidFill>
              </a:rPr>
              <a:t>een </a:t>
            </a:r>
            <a:r>
              <a:rPr lang="en-GB" sz="2000" dirty="0">
                <a:solidFill>
                  <a:srgbClr val="E7850F"/>
                </a:solidFill>
              </a:rPr>
              <a:t>platform voor marketing </a:t>
            </a:r>
            <a:r>
              <a:rPr lang="en-GB" sz="2000" dirty="0">
                <a:solidFill>
                  <a:srgbClr val="363636"/>
                </a:solidFill>
              </a:rPr>
              <a:t>en </a:t>
            </a:r>
            <a:r>
              <a:rPr lang="en-GB" sz="2000" dirty="0">
                <a:solidFill>
                  <a:srgbClr val="E7850F"/>
                </a:solidFill>
              </a:rPr>
              <a:t>verdient de aandacht van je publiek</a:t>
            </a:r>
            <a:r>
              <a:rPr lang="en-GB" sz="2000" dirty="0">
                <a:solidFill>
                  <a:srgbClr val="363636"/>
                </a:solidFill>
              </a:rPr>
              <a:t>. Vergeet niet dat </a:t>
            </a:r>
            <a:r>
              <a:rPr lang="en-GB" sz="2000" b="0" i="0" dirty="0">
                <a:solidFill>
                  <a:srgbClr val="363636"/>
                </a:solidFill>
                <a:effectLst/>
              </a:rPr>
              <a:t>een goed begrip van maatschappelijke verantwoordelijkheid belangrijk is voor belanghebbenden en aandeelhouders, dus houd het authentiek en echt. Zo is de kans groter dat ze bij je blijven. Stakeholders, partners en </a:t>
            </a:r>
            <a:r>
              <a:rPr lang="en-GB" sz="2000" dirty="0">
                <a:solidFill>
                  <a:srgbClr val="363636"/>
                </a:solidFill>
              </a:rPr>
              <a:t>klanten zullen </a:t>
            </a:r>
            <a:r>
              <a:rPr lang="en-GB" sz="2000" b="0" i="0" dirty="0">
                <a:solidFill>
                  <a:srgbClr val="363636"/>
                </a:solidFill>
                <a:effectLst/>
              </a:rPr>
              <a:t>eerder geïnteresseerd zijn in bedrijfsaanbiedingen die de diensten leveren die ze nodig hebben met een </a:t>
            </a:r>
            <a:r>
              <a:rPr lang="en-GB" sz="2000" b="0" i="0" dirty="0" err="1">
                <a:solidFill>
                  <a:srgbClr val="363636"/>
                </a:solidFill>
                <a:effectLst/>
              </a:rPr>
              <a:t>overtuigende</a:t>
            </a:r>
            <a:r>
              <a:rPr lang="en-GB" sz="2000" b="0" i="0" dirty="0">
                <a:solidFill>
                  <a:srgbClr val="363636"/>
                </a:solidFill>
                <a:effectLst/>
              </a:rPr>
              <a:t> CSR-</a:t>
            </a:r>
            <a:r>
              <a:rPr lang="en-GB" sz="2000" b="0" i="0" dirty="0" err="1">
                <a:solidFill>
                  <a:srgbClr val="363636"/>
                </a:solidFill>
                <a:effectLst/>
              </a:rPr>
              <a:t>belofte</a:t>
            </a:r>
            <a:r>
              <a:rPr lang="en-GB" sz="2000" b="0" i="0" dirty="0">
                <a:solidFill>
                  <a:srgbClr val="363636"/>
                </a:solidFill>
                <a:effectLst/>
              </a:rPr>
              <a:t>.</a:t>
            </a:r>
            <a:endParaRPr lang="en-IE" sz="2000" dirty="0">
              <a:highlight>
                <a:srgbClr val="FFFF00"/>
              </a:highlight>
            </a:endParaRPr>
          </a:p>
        </p:txBody>
      </p:sp>
      <p:sp>
        <p:nvSpPr>
          <p:cNvPr id="4" name="Flowchart: Connector 3">
            <a:extLst>
              <a:ext uri="{FF2B5EF4-FFF2-40B4-BE49-F238E27FC236}">
                <a16:creationId xmlns:a16="http://schemas.microsoft.com/office/drawing/2014/main" id="{DC890620-90F3-C14D-F3E8-1004AF73DC2C}"/>
              </a:ext>
            </a:extLst>
          </p:cNvPr>
          <p:cNvSpPr/>
          <p:nvPr/>
        </p:nvSpPr>
        <p:spPr>
          <a:xfrm>
            <a:off x="10359016" y="322049"/>
            <a:ext cx="1504949" cy="1358660"/>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dirty="0"/>
              <a:t>4</a:t>
            </a:r>
          </a:p>
        </p:txBody>
      </p:sp>
    </p:spTree>
    <p:extLst>
      <p:ext uri="{BB962C8B-B14F-4D97-AF65-F5344CB8AC3E}">
        <p14:creationId xmlns:p14="http://schemas.microsoft.com/office/powerpoint/2010/main" val="25152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236689" y="377056"/>
            <a:ext cx="4536893" cy="649186"/>
          </a:xfrm>
        </p:spPr>
        <p:txBody>
          <a:bodyPr>
            <a:normAutofit fontScale="92500"/>
          </a:bodyPr>
          <a:lstStyle/>
          <a:p>
            <a:r>
              <a:rPr lang="en-US" dirty="0"/>
              <a:t>Overzicht van module 1</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242470" y="1226646"/>
            <a:ext cx="4531112" cy="4442769"/>
          </a:xfrm>
        </p:spPr>
        <p:txBody>
          <a:bodyPr/>
          <a:lstStyle/>
          <a:p>
            <a:pPr marL="342900" indent="-342900">
              <a:buFont typeface="Arial" panose="020B0604020202020204" pitchFamily="34" charset="0"/>
              <a:buChar char="•"/>
            </a:pPr>
            <a:r>
              <a:rPr lang="en-US" sz="2000" b="1" dirty="0"/>
              <a:t>Begrijp </a:t>
            </a:r>
            <a:r>
              <a:rPr lang="en-US" sz="2000" dirty="0"/>
              <a:t>hoe het mkb een centrale rol speelt in de duurzaamheid van Europa en hoe CSR als instrument de implementatie van duurzaamheidsmaatregelen kan ondersteunen. </a:t>
            </a:r>
          </a:p>
          <a:p>
            <a:pPr marL="342900" indent="-342900">
              <a:buFont typeface="Arial" panose="020B0604020202020204" pitchFamily="34" charset="0"/>
              <a:buChar char="•"/>
            </a:pPr>
            <a:r>
              <a:rPr lang="en-US" sz="2000" b="1" dirty="0"/>
              <a:t>Leer </a:t>
            </a:r>
            <a:r>
              <a:rPr lang="en-US" sz="2000" dirty="0"/>
              <a:t>hoe een </a:t>
            </a:r>
            <a:r>
              <a:rPr lang="en-US" sz="2000" dirty="0" err="1"/>
              <a:t>mkb-gerichte</a:t>
            </a:r>
            <a:r>
              <a:rPr lang="en-US" sz="2000" dirty="0"/>
              <a:t> CSR-</a:t>
            </a:r>
            <a:r>
              <a:rPr lang="en-US" sz="2000" dirty="0" err="1"/>
              <a:t>strategie</a:t>
            </a:r>
            <a:r>
              <a:rPr lang="en-US" sz="2000" dirty="0"/>
              <a:t> niet alleen uw bedrijfsresultaten ten goede kan komen, maar ook uw reputatie, werknemersbijdrage, merk, reputatie en klantentrouw.</a:t>
            </a:r>
          </a:p>
          <a:p>
            <a:pPr marL="342900" indent="-342900">
              <a:buFont typeface="Arial" panose="020B0604020202020204" pitchFamily="34" charset="0"/>
              <a:buChar char="•"/>
            </a:pPr>
            <a:r>
              <a:rPr lang="en-US" sz="2000" b="1" dirty="0"/>
              <a:t>Ontdek </a:t>
            </a:r>
            <a:r>
              <a:rPr lang="en-US" sz="2000" dirty="0"/>
              <a:t>hoe het afstemmen van de SDG's op </a:t>
            </a:r>
            <a:r>
              <a:rPr lang="en-US" sz="2000" dirty="0" err="1"/>
              <a:t>uw</a:t>
            </a:r>
            <a:r>
              <a:rPr lang="en-US" sz="2000" dirty="0"/>
              <a:t> CSR-</a:t>
            </a:r>
            <a:r>
              <a:rPr lang="en-US" sz="2000" dirty="0" err="1"/>
              <a:t>strategie</a:t>
            </a:r>
            <a:r>
              <a:rPr lang="en-US" sz="2000" dirty="0"/>
              <a:t> </a:t>
            </a:r>
            <a:r>
              <a:rPr lang="en-US" sz="2000" dirty="0" err="1"/>
              <a:t>uw</a:t>
            </a:r>
            <a:r>
              <a:rPr lang="en-US" sz="2000" dirty="0"/>
              <a:t> CSR-</a:t>
            </a:r>
            <a:r>
              <a:rPr lang="en-US" sz="2000" dirty="0" err="1"/>
              <a:t>activiteiten</a:t>
            </a:r>
            <a:r>
              <a:rPr lang="en-US" sz="2000" dirty="0"/>
              <a:t> verder zal ondersteunen, waardevolle kansen zal ontsluiten en zal bijdragen aan een krachtige, erkende wereldwijde impact. </a:t>
            </a:r>
          </a:p>
          <a:p>
            <a:endParaRPr lang="en-US" sz="2000" dirty="0"/>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p:txBody>
          <a:bodyPr/>
          <a:lstStyle/>
          <a:p>
            <a:r>
              <a:rPr lang="en-US" dirty="0"/>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p:txBody>
          <a:bodyPr/>
          <a:lstStyle/>
          <a:p>
            <a:r>
              <a:rPr lang="en-US" dirty="0"/>
              <a:t>Inleiding &amp; hoe mkb-bedrijven nu al bijdragen aan Europese duurzaamheid </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p:txBody>
          <a:bodyPr/>
          <a:lstStyle/>
          <a:p>
            <a:r>
              <a:rPr lang="en-US" dirty="0"/>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p:txBody>
          <a:bodyPr/>
          <a:lstStyle/>
          <a:p>
            <a:r>
              <a:rPr lang="en-US" dirty="0"/>
              <a:t>Redenen waarom mkb-bedrijven een CSR-</a:t>
            </a:r>
            <a:r>
              <a:rPr lang="en-US" dirty="0" err="1"/>
              <a:t>strategie</a:t>
            </a:r>
            <a:r>
              <a:rPr lang="en-US" dirty="0"/>
              <a:t> moeten ontwikkelen </a:t>
            </a: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p:txBody>
          <a:bodyPr/>
          <a:lstStyle/>
          <a:p>
            <a:r>
              <a:rPr lang="en-US" dirty="0"/>
              <a:t>3</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p:txBody>
          <a:bodyPr/>
          <a:lstStyle/>
          <a:p>
            <a:r>
              <a:rPr lang="en-US" dirty="0"/>
              <a:t>SDG's en hoe het MKB in een unieke positie verkeert om SDG-impact te genereren</a:t>
            </a:r>
          </a:p>
        </p:txBody>
      </p:sp>
      <p:sp>
        <p:nvSpPr>
          <p:cNvPr id="22" name="Text Placeholder 21">
            <a:extLst>
              <a:ext uri="{FF2B5EF4-FFF2-40B4-BE49-F238E27FC236}">
                <a16:creationId xmlns:a16="http://schemas.microsoft.com/office/drawing/2014/main" id="{9A53CB43-BBF1-F847-A096-553ED51FCE6B}"/>
              </a:ext>
            </a:extLst>
          </p:cNvPr>
          <p:cNvSpPr>
            <a:spLocks noGrp="1"/>
          </p:cNvSpPr>
          <p:nvPr>
            <p:ph type="body" sz="quarter" idx="24"/>
          </p:nvPr>
        </p:nvSpPr>
        <p:spPr/>
        <p:txBody>
          <a:bodyPr/>
          <a:lstStyle/>
          <a:p>
            <a:r>
              <a:rPr lang="en-US" dirty="0"/>
              <a:t>4</a:t>
            </a:r>
          </a:p>
        </p:txBody>
      </p:sp>
      <p:sp>
        <p:nvSpPr>
          <p:cNvPr id="23" name="Text Placeholder 22">
            <a:extLst>
              <a:ext uri="{FF2B5EF4-FFF2-40B4-BE49-F238E27FC236}">
                <a16:creationId xmlns:a16="http://schemas.microsoft.com/office/drawing/2014/main" id="{72CA2B7C-2A46-7E4C-BEE2-BB092352CF34}"/>
              </a:ext>
            </a:extLst>
          </p:cNvPr>
          <p:cNvSpPr>
            <a:spLocks noGrp="1"/>
          </p:cNvSpPr>
          <p:nvPr>
            <p:ph type="body" sz="quarter" idx="25"/>
          </p:nvPr>
        </p:nvSpPr>
        <p:spPr>
          <a:xfrm>
            <a:off x="7046394" y="3430336"/>
            <a:ext cx="4718277" cy="822373"/>
          </a:xfrm>
        </p:spPr>
        <p:txBody>
          <a:bodyPr/>
          <a:lstStyle/>
          <a:p>
            <a:r>
              <a:rPr lang="en-US" dirty="0"/>
              <a:t>Conclusie en wat je hebt geleerd</a:t>
            </a:r>
          </a:p>
          <a:p>
            <a:endParaRPr lang="en-US" dirty="0"/>
          </a:p>
        </p:txBody>
      </p:sp>
    </p:spTree>
    <p:extLst>
      <p:ext uri="{BB962C8B-B14F-4D97-AF65-F5344CB8AC3E}">
        <p14:creationId xmlns:p14="http://schemas.microsoft.com/office/powerpoint/2010/main" val="32808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5D6CC58-68FC-ADB8-5970-92A10C3FB924}"/>
              </a:ext>
            </a:extLst>
          </p:cNvPr>
          <p:cNvSpPr>
            <a:spLocks noGrp="1"/>
          </p:cNvSpPr>
          <p:nvPr>
            <p:ph type="body" sz="quarter" idx="14"/>
          </p:nvPr>
        </p:nvSpPr>
        <p:spPr>
          <a:xfrm rot="10800000">
            <a:off x="5394639" y="3755310"/>
            <a:ext cx="785328" cy="1056986"/>
          </a:xfrm>
        </p:spPr>
        <p:txBody>
          <a:bodyPr>
            <a:normAutofit fontScale="85000" lnSpcReduction="20000"/>
          </a:bodyPr>
          <a:lstStyle/>
          <a:p>
            <a:r>
              <a:rPr lang="en-IE" dirty="0"/>
              <a:t>'</a:t>
            </a:r>
          </a:p>
        </p:txBody>
      </p:sp>
      <p:sp>
        <p:nvSpPr>
          <p:cNvPr id="4" name="Text Placeholder 3">
            <a:extLst>
              <a:ext uri="{FF2B5EF4-FFF2-40B4-BE49-F238E27FC236}">
                <a16:creationId xmlns:a16="http://schemas.microsoft.com/office/drawing/2014/main" id="{BE6C68DA-2298-81F3-9C35-6B0181DFFBA3}"/>
              </a:ext>
            </a:extLst>
          </p:cNvPr>
          <p:cNvSpPr>
            <a:spLocks noGrp="1"/>
          </p:cNvSpPr>
          <p:nvPr>
            <p:ph type="body" sz="quarter" idx="13"/>
          </p:nvPr>
        </p:nvSpPr>
        <p:spPr>
          <a:xfrm>
            <a:off x="2653657" y="160819"/>
            <a:ext cx="9289835" cy="4857341"/>
          </a:xfrm>
        </p:spPr>
        <p:txBody>
          <a:bodyPr>
            <a:noAutofit/>
          </a:bodyPr>
          <a:lstStyle/>
          <a:p>
            <a:pPr algn="l" fontAlgn="base">
              <a:lnSpc>
                <a:spcPct val="100000"/>
              </a:lnSpc>
              <a:spcBef>
                <a:spcPts val="0"/>
              </a:spcBef>
            </a:pPr>
            <a:r>
              <a:rPr lang="en-GB" sz="2400" b="0" i="0" dirty="0">
                <a:effectLst/>
              </a:rPr>
              <a:t>CSR kan ook een concurrentievoordeel op de markt opleveren. Veel consumenten willen bedrijven steunen die de reputatie hebben goede burgers te zijn. In 2019 bleek uit </a:t>
            </a:r>
            <a:r>
              <a:rPr lang="en-GB" sz="2400" b="0" i="0" u="sng" dirty="0">
                <a:effectLst/>
                <a:hlinkClick r:id="rId2">
                  <a:extLst>
                    <a:ext uri="{A12FA001-AC4F-418D-AE19-62706E023703}">
                      <ahyp:hlinkClr xmlns:ahyp="http://schemas.microsoft.com/office/drawing/2018/hyperlinkcolor" val="tx"/>
                    </a:ext>
                  </a:extLst>
                </a:hlinkClick>
              </a:rPr>
              <a:t>een nationaal onderzoek </a:t>
            </a:r>
            <a:r>
              <a:rPr lang="en-GB" sz="2400" b="0" i="0" dirty="0">
                <a:effectLst/>
              </a:rPr>
              <a:t>dat 70% van de consumenten wilde weten wat de merken die ze steunen doen om sociale en milieukwesties aan te pakken, en 46% lette goed op de inspanningen van een merk op het gebied van maatschappelijke verantwoordelijkheid wanneer ze een product kochten.</a:t>
            </a:r>
          </a:p>
          <a:p>
            <a:pPr algn="l" fontAlgn="base">
              <a:lnSpc>
                <a:spcPct val="100000"/>
              </a:lnSpc>
              <a:spcBef>
                <a:spcPts val="0"/>
              </a:spcBef>
            </a:pPr>
            <a:endParaRPr lang="en-GB" sz="2400" b="0" i="0" dirty="0">
              <a:effectLst/>
            </a:endParaRPr>
          </a:p>
          <a:p>
            <a:pPr algn="l" fontAlgn="base">
              <a:lnSpc>
                <a:spcPct val="100000"/>
              </a:lnSpc>
              <a:spcBef>
                <a:spcPts val="0"/>
              </a:spcBef>
            </a:pPr>
            <a:r>
              <a:rPr lang="en-GB" sz="2400" b="0" i="0" dirty="0">
                <a:effectLst/>
              </a:rPr>
              <a:t>Aan de andere kant bleek uit </a:t>
            </a:r>
            <a:r>
              <a:rPr lang="en-GB" sz="2400" b="0" i="0" u="sng" dirty="0">
                <a:effectLst/>
                <a:hlinkClick r:id="rId3">
                  <a:extLst>
                    <a:ext uri="{A12FA001-AC4F-418D-AE19-62706E023703}">
                      <ahyp:hlinkClr xmlns:ahyp="http://schemas.microsoft.com/office/drawing/2018/hyperlinkcolor" val="tx"/>
                    </a:ext>
                  </a:extLst>
                </a:hlinkClick>
              </a:rPr>
              <a:t>een ander onderzoek uit 2019 </a:t>
            </a:r>
            <a:r>
              <a:rPr lang="en-GB" sz="2400" b="0" i="0" dirty="0">
                <a:effectLst/>
              </a:rPr>
              <a:t>dat 25% van de consumenten een "zero tolerance" beleid had ten opzichte van bedrijven die twijfelachtige praktijken op ethisch gebied omarmen. Een bedrijf dat zich bezighoudt met sociaal of ecologisch schadelijk </a:t>
            </a:r>
            <a:r>
              <a:rPr lang="en-GB" sz="2400" b="0" i="0" dirty="0" err="1">
                <a:effectLst/>
              </a:rPr>
              <a:t>gedrag </a:t>
            </a:r>
            <a:r>
              <a:rPr lang="en-GB" sz="2400" b="0" i="0" dirty="0">
                <a:effectLst/>
              </a:rPr>
              <a:t>riskeert een aanzienlijk aantal potentiële klanten te verliezen.</a:t>
            </a:r>
          </a:p>
          <a:p>
            <a:pPr>
              <a:lnSpc>
                <a:spcPct val="100000"/>
              </a:lnSpc>
              <a:spcBef>
                <a:spcPts val="0"/>
              </a:spcBef>
            </a:pPr>
            <a:endParaRPr lang="en-IE" sz="2400" dirty="0"/>
          </a:p>
        </p:txBody>
      </p:sp>
      <p:sp>
        <p:nvSpPr>
          <p:cNvPr id="8" name="Text Placeholder 7">
            <a:extLst>
              <a:ext uri="{FF2B5EF4-FFF2-40B4-BE49-F238E27FC236}">
                <a16:creationId xmlns:a16="http://schemas.microsoft.com/office/drawing/2014/main" id="{41DBE946-4BBC-5059-7CF9-2878AC215638}"/>
              </a:ext>
            </a:extLst>
          </p:cNvPr>
          <p:cNvSpPr>
            <a:spLocks noGrp="1"/>
          </p:cNvSpPr>
          <p:nvPr>
            <p:ph type="body" sz="quarter" idx="15"/>
          </p:nvPr>
        </p:nvSpPr>
        <p:spPr>
          <a:xfrm>
            <a:off x="2054582" y="10422"/>
            <a:ext cx="2613204" cy="1221666"/>
          </a:xfrm>
        </p:spPr>
        <p:txBody>
          <a:bodyPr>
            <a:normAutofit fontScale="92500" lnSpcReduction="10000"/>
          </a:bodyPr>
          <a:lstStyle/>
          <a:p>
            <a:r>
              <a:rPr lang="en-IE" dirty="0"/>
              <a:t>'</a:t>
            </a:r>
          </a:p>
        </p:txBody>
      </p:sp>
    </p:spTree>
    <p:extLst>
      <p:ext uri="{BB962C8B-B14F-4D97-AF65-F5344CB8AC3E}">
        <p14:creationId xmlns:p14="http://schemas.microsoft.com/office/powerpoint/2010/main" val="2250625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7CD1BF-3489-12CC-9C1F-7E0DCAE2C51F}"/>
              </a:ext>
            </a:extLst>
          </p:cNvPr>
          <p:cNvSpPr>
            <a:spLocks noGrp="1"/>
          </p:cNvSpPr>
          <p:nvPr>
            <p:ph type="body" sz="quarter" idx="14"/>
          </p:nvPr>
        </p:nvSpPr>
        <p:spPr>
          <a:xfrm>
            <a:off x="733477" y="234902"/>
            <a:ext cx="5425275" cy="3079983"/>
          </a:xfrm>
        </p:spPr>
        <p:txBody>
          <a:bodyPr/>
          <a:lstStyle/>
          <a:p>
            <a:r>
              <a:rPr lang="en-GB" b="1" i="0" dirty="0">
                <a:effectLst/>
              </a:rPr>
              <a:t>Het is bewezen dat inspanningen op het gebied van CSR loyale klanten opbouwen en ervoor zorgen dat ze je verkiezen boven concurrenten en vaak terugkomen om te winkelen. Klanten zijn...</a:t>
            </a:r>
          </a:p>
          <a:p>
            <a:endParaRPr lang="en-GB" sz="100" b="0" i="0" dirty="0">
              <a:effectLst/>
            </a:endParaRPr>
          </a:p>
          <a:p>
            <a:pPr marL="342900" indent="-342900">
              <a:buFont typeface="Wingdings" panose="05000000000000000000" pitchFamily="2" charset="2"/>
              <a:buChar char="ü"/>
            </a:pPr>
            <a:r>
              <a:rPr lang="en-IE" dirty="0"/>
              <a:t>De kans is groter dat ze je product of dienst vertrouwen en uitproberen</a:t>
            </a:r>
          </a:p>
          <a:p>
            <a:pPr marL="342900" indent="-342900">
              <a:buFont typeface="Wingdings" panose="05000000000000000000" pitchFamily="2" charset="2"/>
              <a:buChar char="ü"/>
            </a:pPr>
            <a:r>
              <a:rPr lang="en-IE" dirty="0"/>
              <a:t>Besteed meer per transactie om u te steunen, maar vooral het CSR-</a:t>
            </a:r>
            <a:r>
              <a:rPr lang="en-IE" dirty="0" err="1"/>
              <a:t>doel</a:t>
            </a:r>
            <a:endParaRPr lang="en-IE" dirty="0"/>
          </a:p>
          <a:p>
            <a:pPr marL="342900" indent="-342900">
              <a:buFont typeface="Wingdings" panose="05000000000000000000" pitchFamily="2" charset="2"/>
              <a:buChar char="ü"/>
            </a:pPr>
            <a:r>
              <a:rPr lang="en-IE" dirty="0"/>
              <a:t>Regelmatig aankopen doen</a:t>
            </a:r>
          </a:p>
          <a:p>
            <a:pPr marL="342900" indent="-342900">
              <a:buFont typeface="Wingdings" panose="05000000000000000000" pitchFamily="2" charset="2"/>
              <a:buChar char="ü"/>
            </a:pPr>
            <a:r>
              <a:rPr lang="en-IE" dirty="0"/>
              <a:t>Weersta de marketinginspanningen van rivalen zonder CSR</a:t>
            </a:r>
          </a:p>
          <a:p>
            <a:pPr marL="342900" indent="-342900">
              <a:buFont typeface="Wingdings" panose="05000000000000000000" pitchFamily="2" charset="2"/>
              <a:buChar char="ü"/>
            </a:pPr>
            <a:r>
              <a:rPr lang="en-IE" dirty="0"/>
              <a:t>Verwijs en deel positieve mond-tot-mond aanbevelingen met anderen....</a:t>
            </a:r>
          </a:p>
          <a:p>
            <a:endParaRPr lang="en-IE" dirty="0"/>
          </a:p>
        </p:txBody>
      </p:sp>
      <p:pic>
        <p:nvPicPr>
          <p:cNvPr id="14" name="Picture Placeholder 13" descr="A picture containing person&#10;&#10;Description automatically generated">
            <a:extLst>
              <a:ext uri="{FF2B5EF4-FFF2-40B4-BE49-F238E27FC236}">
                <a16:creationId xmlns:a16="http://schemas.microsoft.com/office/drawing/2014/main" id="{349166DF-CFC0-2662-91A3-F7F89456795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3" b="5293"/>
          <a:stretch>
            <a:fillRect/>
          </a:stretch>
        </p:blipFill>
        <p:spPr/>
      </p:pic>
    </p:spTree>
    <p:extLst>
      <p:ext uri="{BB962C8B-B14F-4D97-AF65-F5344CB8AC3E}">
        <p14:creationId xmlns:p14="http://schemas.microsoft.com/office/powerpoint/2010/main" val="3320392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ground, person, outdoor, blue&#10;&#10;Description automatically generated">
            <a:extLst>
              <a:ext uri="{FF2B5EF4-FFF2-40B4-BE49-F238E27FC236}">
                <a16:creationId xmlns:a16="http://schemas.microsoft.com/office/drawing/2014/main" id="{3145FFA7-A43A-3E1D-89FC-8040C293DBC2}"/>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13" r="13"/>
          <a:stretch>
            <a:fillRect/>
          </a:stretch>
        </p:blipFill>
        <p:spPr/>
      </p:pic>
      <p:sp>
        <p:nvSpPr>
          <p:cNvPr id="4" name="Text Placeholder 3">
            <a:extLst>
              <a:ext uri="{FF2B5EF4-FFF2-40B4-BE49-F238E27FC236}">
                <a16:creationId xmlns:a16="http://schemas.microsoft.com/office/drawing/2014/main" id="{523957EE-80C9-14F2-3F04-7609C84EC3C2}"/>
              </a:ext>
            </a:extLst>
          </p:cNvPr>
          <p:cNvSpPr>
            <a:spLocks noGrp="1"/>
          </p:cNvSpPr>
          <p:nvPr>
            <p:ph type="body" sz="quarter" idx="13"/>
          </p:nvPr>
        </p:nvSpPr>
        <p:spPr>
          <a:xfrm>
            <a:off x="652449" y="383910"/>
            <a:ext cx="5658410" cy="953429"/>
          </a:xfrm>
        </p:spPr>
        <p:txBody>
          <a:bodyPr>
            <a:normAutofit/>
          </a:bodyPr>
          <a:lstStyle/>
          <a:p>
            <a:r>
              <a:rPr lang="en-IE" dirty="0">
                <a:solidFill>
                  <a:srgbClr val="027354"/>
                </a:solidFill>
              </a:rPr>
              <a:t>Hoe ziet de CSR eruit?</a:t>
            </a:r>
          </a:p>
        </p:txBody>
      </p:sp>
      <p:sp>
        <p:nvSpPr>
          <p:cNvPr id="5" name="Text Placeholder 4">
            <a:extLst>
              <a:ext uri="{FF2B5EF4-FFF2-40B4-BE49-F238E27FC236}">
                <a16:creationId xmlns:a16="http://schemas.microsoft.com/office/drawing/2014/main" id="{347CD1BF-3489-12CC-9C1F-7E0DCAE2C51F}"/>
              </a:ext>
            </a:extLst>
          </p:cNvPr>
          <p:cNvSpPr>
            <a:spLocks noGrp="1"/>
          </p:cNvSpPr>
          <p:nvPr>
            <p:ph type="body" sz="quarter" idx="14"/>
          </p:nvPr>
        </p:nvSpPr>
        <p:spPr>
          <a:xfrm>
            <a:off x="733477" y="1023796"/>
            <a:ext cx="5465303" cy="3079983"/>
          </a:xfrm>
        </p:spPr>
        <p:txBody>
          <a:bodyPr/>
          <a:lstStyle/>
          <a:p>
            <a:r>
              <a:rPr lang="en-IE" dirty="0"/>
              <a:t>Laat uw klanten </a:t>
            </a:r>
            <a:r>
              <a:rPr lang="en-IE" dirty="0" err="1"/>
              <a:t>uw</a:t>
            </a:r>
            <a:r>
              <a:rPr lang="en-IE" dirty="0"/>
              <a:t> CSR in actie zien, bijv, </a:t>
            </a:r>
          </a:p>
          <a:p>
            <a:pPr marL="342900" indent="-342900" algn="l">
              <a:buFont typeface="Wingdings" panose="05000000000000000000" pitchFamily="2" charset="2"/>
              <a:buChar char="ü"/>
            </a:pPr>
            <a:r>
              <a:rPr lang="en-GB" b="0" i="0" dirty="0">
                <a:effectLst/>
              </a:rPr>
              <a:t>De koolstofvoetafdruk verkleinen</a:t>
            </a:r>
          </a:p>
          <a:p>
            <a:pPr marL="342900" indent="-342900" algn="l">
              <a:buFont typeface="Wingdings" panose="05000000000000000000" pitchFamily="2" charset="2"/>
              <a:buChar char="ü"/>
            </a:pPr>
            <a:r>
              <a:rPr lang="en-GB" b="0" i="0" dirty="0">
                <a:effectLst/>
              </a:rPr>
              <a:t>Liefdadigheidswerk</a:t>
            </a:r>
          </a:p>
          <a:p>
            <a:pPr marL="342900" indent="-342900" algn="l">
              <a:buFont typeface="Wingdings" panose="05000000000000000000" pitchFamily="2" charset="2"/>
              <a:buChar char="ü"/>
            </a:pPr>
            <a:r>
              <a:rPr lang="en-GB" b="0" i="0" dirty="0">
                <a:effectLst/>
              </a:rPr>
              <a:t>Fairtrade producten kopen</a:t>
            </a:r>
          </a:p>
          <a:p>
            <a:pPr marL="342900" indent="-342900" algn="l">
              <a:buFont typeface="Wingdings" panose="05000000000000000000" pitchFamily="2" charset="2"/>
              <a:buChar char="ü"/>
            </a:pPr>
            <a:r>
              <a:rPr lang="en-GB" b="0" i="0" dirty="0">
                <a:effectLst/>
              </a:rPr>
              <a:t>Investeren in milieubewuste bedrijven</a:t>
            </a:r>
          </a:p>
          <a:p>
            <a:pPr marL="342900" indent="-342900" algn="l">
              <a:buFont typeface="Wingdings" panose="05000000000000000000" pitchFamily="2" charset="2"/>
              <a:buChar char="ü"/>
            </a:pPr>
            <a:r>
              <a:rPr lang="en-GB" b="0" i="0" dirty="0">
                <a:effectLst/>
              </a:rPr>
              <a:t>Betrokken raken bij vrijwilligerswerk</a:t>
            </a:r>
          </a:p>
          <a:p>
            <a:pPr marL="342900" indent="-342900" algn="l">
              <a:buFont typeface="Wingdings" panose="05000000000000000000" pitchFamily="2" charset="2"/>
              <a:buChar char="ü"/>
            </a:pPr>
            <a:r>
              <a:rPr lang="en-GB" b="0" i="0" dirty="0">
                <a:effectLst/>
              </a:rPr>
              <a:t>Arbeidsbeleid verbeteren en een inclusieve werkgever zijn</a:t>
            </a:r>
          </a:p>
          <a:p>
            <a:endParaRPr lang="en-IE" dirty="0"/>
          </a:p>
        </p:txBody>
      </p:sp>
    </p:spTree>
    <p:extLst>
      <p:ext uri="{BB962C8B-B14F-4D97-AF65-F5344CB8AC3E}">
        <p14:creationId xmlns:p14="http://schemas.microsoft.com/office/powerpoint/2010/main" val="2100316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sky, outdoor, people&#10;&#10;Description automatically generated">
            <a:extLst>
              <a:ext uri="{FF2B5EF4-FFF2-40B4-BE49-F238E27FC236}">
                <a16:creationId xmlns:a16="http://schemas.microsoft.com/office/drawing/2014/main" id="{AFFBCDC3-9459-7535-9C2C-1F759E5E4DC4}"/>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3" b="5293"/>
          <a:stretch>
            <a:fillRect/>
          </a:stretch>
        </p:blipFill>
        <p:spPr/>
      </p:pic>
      <p:sp>
        <p:nvSpPr>
          <p:cNvPr id="5" name="Text Placeholder 4">
            <a:extLst>
              <a:ext uri="{FF2B5EF4-FFF2-40B4-BE49-F238E27FC236}">
                <a16:creationId xmlns:a16="http://schemas.microsoft.com/office/drawing/2014/main" id="{B6080CE6-803B-21C7-28E5-DB214749F721}"/>
              </a:ext>
            </a:extLst>
          </p:cNvPr>
          <p:cNvSpPr>
            <a:spLocks noGrp="1"/>
          </p:cNvSpPr>
          <p:nvPr>
            <p:ph type="body" sz="quarter" idx="13"/>
          </p:nvPr>
        </p:nvSpPr>
        <p:spPr>
          <a:xfrm>
            <a:off x="642027" y="212008"/>
            <a:ext cx="5228693" cy="953429"/>
          </a:xfrm>
        </p:spPr>
        <p:txBody>
          <a:bodyPr>
            <a:normAutofit fontScale="92500" lnSpcReduction="10000"/>
          </a:bodyPr>
          <a:lstStyle/>
          <a:p>
            <a:r>
              <a:rPr lang="en-GB" sz="3600" b="1" i="0" dirty="0">
                <a:effectLst/>
              </a:rPr>
              <a:t>CSR-</a:t>
            </a:r>
            <a:r>
              <a:rPr lang="en-GB" sz="3600" b="1" i="0" dirty="0" err="1">
                <a:effectLst/>
              </a:rPr>
              <a:t>voordelen</a:t>
            </a:r>
            <a:r>
              <a:rPr lang="en-GB" sz="3600" b="1" i="0" dirty="0">
                <a:effectLst/>
              </a:rPr>
              <a:t> - </a:t>
            </a:r>
            <a:r>
              <a:rPr lang="en-IE" b="0" i="0" dirty="0">
                <a:effectLst/>
              </a:rPr>
              <a:t>laat een groene voetafdruk achter</a:t>
            </a:r>
          </a:p>
          <a:p>
            <a:endParaRPr lang="en-IE" dirty="0"/>
          </a:p>
        </p:txBody>
      </p:sp>
      <p:sp>
        <p:nvSpPr>
          <p:cNvPr id="6" name="Text Placeholder 5">
            <a:extLst>
              <a:ext uri="{FF2B5EF4-FFF2-40B4-BE49-F238E27FC236}">
                <a16:creationId xmlns:a16="http://schemas.microsoft.com/office/drawing/2014/main" id="{79779723-E3CC-6982-826F-CD4AAA47DCD7}"/>
              </a:ext>
            </a:extLst>
          </p:cNvPr>
          <p:cNvSpPr>
            <a:spLocks noGrp="1"/>
          </p:cNvSpPr>
          <p:nvPr>
            <p:ph type="body" sz="quarter" idx="14"/>
          </p:nvPr>
        </p:nvSpPr>
        <p:spPr>
          <a:xfrm>
            <a:off x="582653" y="1158045"/>
            <a:ext cx="5728206" cy="3079983"/>
          </a:xfrm>
        </p:spPr>
        <p:txBody>
          <a:bodyPr/>
          <a:lstStyle/>
          <a:p>
            <a:pPr algn="l"/>
            <a:r>
              <a:rPr lang="en-GB" sz="2200" b="0" i="0" dirty="0">
                <a:effectLst/>
              </a:rPr>
              <a:t>De allerbelangrijkste reden om CSR serieus te nemen is waarschijnlijk dat je vriendelijker bent voor de gemeenschap en de planeet. Maar liefst </a:t>
            </a:r>
            <a:r>
              <a:rPr lang="en-GB" sz="2200" b="0" i="0" u="none" strike="noStrike" dirty="0">
                <a:effectLst/>
                <a:hlinkClick r:id="rId3">
                  <a:extLst>
                    <a:ext uri="{A12FA001-AC4F-418D-AE19-62706E023703}">
                      <ahyp:hlinkClr xmlns:ahyp="http://schemas.microsoft.com/office/drawing/2018/hyperlinkcolor" val="tx"/>
                    </a:ext>
                  </a:extLst>
                </a:hlinkClick>
              </a:rPr>
              <a:t>12,5% van de wereldwijde koolstofvervuiling </a:t>
            </a:r>
            <a:r>
              <a:rPr lang="en-GB" sz="2200" b="0" i="0" dirty="0">
                <a:effectLst/>
              </a:rPr>
              <a:t>sinds 1854 is veroorzaakt door slechts vijf bedrijfsgiganten. Maar dit betekent niet dat zelfs uw kleine CO2-voetafdruk als MKB-bedrijf niet in twijfel moet worden getrokken.</a:t>
            </a:r>
          </a:p>
          <a:p>
            <a:pPr algn="l"/>
            <a:r>
              <a:rPr lang="en-GB" sz="2200" b="0" i="0" dirty="0">
                <a:effectLst/>
              </a:rPr>
              <a:t>Elk bedrijf heeft een verantwoordelijkheid, hoe klein ook. Het schept een goed precedent voor toekomstige ondernemers die erover denken om hun eigen bedrijf te starten als ze zien dat andere </a:t>
            </a:r>
            <a:r>
              <a:rPr lang="en-GB" sz="2200" b="0" i="0" u="none" strike="noStrike" dirty="0">
                <a:effectLst/>
                <a:hlinkClick r:id="rId4">
                  <a:extLst>
                    <a:ext uri="{A12FA001-AC4F-418D-AE19-62706E023703}">
                      <ahyp:hlinkClr xmlns:ahyp="http://schemas.microsoft.com/office/drawing/2018/hyperlinkcolor" val="tx"/>
                    </a:ext>
                  </a:extLst>
                </a:hlinkClick>
              </a:rPr>
              <a:t>MKB-marketingstrategieën </a:t>
            </a:r>
            <a:r>
              <a:rPr lang="en-GB" sz="2200" b="0" i="0" dirty="0">
                <a:effectLst/>
              </a:rPr>
              <a:t>klimaatverandering vanaf het begin aanpakken.</a:t>
            </a:r>
          </a:p>
          <a:p>
            <a:endParaRPr lang="en-IE" dirty="0"/>
          </a:p>
        </p:txBody>
      </p:sp>
      <p:sp>
        <p:nvSpPr>
          <p:cNvPr id="8" name="Flowchart: Connector 7">
            <a:extLst>
              <a:ext uri="{FF2B5EF4-FFF2-40B4-BE49-F238E27FC236}">
                <a16:creationId xmlns:a16="http://schemas.microsoft.com/office/drawing/2014/main" id="{4789DCAF-0347-3000-B058-7D11E2ECE39D}"/>
              </a:ext>
            </a:extLst>
          </p:cNvPr>
          <p:cNvSpPr/>
          <p:nvPr/>
        </p:nvSpPr>
        <p:spPr>
          <a:xfrm>
            <a:off x="10359016" y="322049"/>
            <a:ext cx="1504949" cy="1358660"/>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dirty="0"/>
              <a:t>5</a:t>
            </a:r>
          </a:p>
        </p:txBody>
      </p:sp>
    </p:spTree>
    <p:extLst>
      <p:ext uri="{BB962C8B-B14F-4D97-AF65-F5344CB8AC3E}">
        <p14:creationId xmlns:p14="http://schemas.microsoft.com/office/powerpoint/2010/main" val="3880758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736B982-7B52-4C26-6BF5-D8FC7E156C23}"/>
              </a:ext>
            </a:extLst>
          </p:cNvPr>
          <p:cNvSpPr>
            <a:spLocks noGrp="1"/>
          </p:cNvSpPr>
          <p:nvPr>
            <p:ph type="body" sz="quarter" idx="13"/>
          </p:nvPr>
        </p:nvSpPr>
        <p:spPr/>
        <p:txBody>
          <a:bodyPr/>
          <a:lstStyle/>
          <a:p>
            <a:r>
              <a:rPr lang="en-IE" dirty="0">
                <a:solidFill>
                  <a:srgbClr val="027354"/>
                </a:solidFill>
              </a:rPr>
              <a:t>Het mkb is de drijvende kracht achter de milieu-impact</a:t>
            </a:r>
          </a:p>
        </p:txBody>
      </p:sp>
      <p:sp>
        <p:nvSpPr>
          <p:cNvPr id="6" name="Text Placeholder 5">
            <a:extLst>
              <a:ext uri="{FF2B5EF4-FFF2-40B4-BE49-F238E27FC236}">
                <a16:creationId xmlns:a16="http://schemas.microsoft.com/office/drawing/2014/main" id="{822DCE8B-10CC-1ACA-F488-FCE67ADD0084}"/>
              </a:ext>
            </a:extLst>
          </p:cNvPr>
          <p:cNvSpPr>
            <a:spLocks noGrp="1"/>
          </p:cNvSpPr>
          <p:nvPr>
            <p:ph type="body" sz="quarter" idx="14"/>
          </p:nvPr>
        </p:nvSpPr>
        <p:spPr>
          <a:xfrm>
            <a:off x="1093332" y="1431340"/>
            <a:ext cx="10587038" cy="3995320"/>
          </a:xfrm>
        </p:spPr>
        <p:txBody>
          <a:bodyPr/>
          <a:lstStyle/>
          <a:p>
            <a:pPr algn="l" fontAlgn="base"/>
            <a:r>
              <a:rPr lang="en-GB" sz="2000" b="0" i="0" dirty="0">
                <a:solidFill>
                  <a:srgbClr val="000000"/>
                </a:solidFill>
                <a:effectLst/>
              </a:rPr>
              <a:t>Kleine bedrijven lopen voorop bij veranderingen. Ze hebben meer flexibiliteit dan grotere organisaties om CSR-</a:t>
            </a:r>
            <a:r>
              <a:rPr lang="en-GB" sz="2000" b="0" i="0" dirty="0" err="1">
                <a:solidFill>
                  <a:srgbClr val="000000"/>
                </a:solidFill>
                <a:effectLst/>
              </a:rPr>
              <a:t>strategieën</a:t>
            </a:r>
            <a:r>
              <a:rPr lang="en-GB" sz="2000" b="0" i="0" dirty="0">
                <a:solidFill>
                  <a:srgbClr val="000000"/>
                </a:solidFill>
                <a:effectLst/>
              </a:rPr>
              <a:t> en -programma's te implementeren en aan te passen.</a:t>
            </a:r>
          </a:p>
          <a:p>
            <a:pPr algn="l" fontAlgn="base"/>
            <a:r>
              <a:rPr lang="en-GB" sz="2000" dirty="0">
                <a:solidFill>
                  <a:srgbClr val="000000"/>
                </a:solidFill>
              </a:rPr>
              <a:t>Het MKB heeft er baat bij om CSR op milieugebied in te voeren, omdat 'Groen CSR' </a:t>
            </a:r>
            <a:r>
              <a:rPr lang="en-GB" sz="2000" b="1" dirty="0">
                <a:solidFill>
                  <a:srgbClr val="027354"/>
                </a:solidFill>
              </a:rPr>
              <a:t>bedrijfsrisico's </a:t>
            </a:r>
            <a:r>
              <a:rPr lang="en-GB" sz="2000" dirty="0">
                <a:solidFill>
                  <a:srgbClr val="000000"/>
                </a:solidFill>
              </a:rPr>
              <a:t>kan </a:t>
            </a:r>
            <a:r>
              <a:rPr lang="en-GB" sz="2000" b="1" dirty="0">
                <a:solidFill>
                  <a:srgbClr val="027354"/>
                </a:solidFill>
              </a:rPr>
              <a:t>verminderen, de reputatie kan verbeteren </a:t>
            </a:r>
            <a:r>
              <a:rPr lang="en-GB" sz="2000" dirty="0">
                <a:solidFill>
                  <a:srgbClr val="000000"/>
                </a:solidFill>
              </a:rPr>
              <a:t>en </a:t>
            </a:r>
            <a:r>
              <a:rPr lang="en-GB" sz="2000" b="1" dirty="0">
                <a:solidFill>
                  <a:srgbClr val="027354"/>
                </a:solidFill>
              </a:rPr>
              <a:t>mogelijkheden voor kostenbesparingen kan bieden</a:t>
            </a:r>
            <a:r>
              <a:rPr lang="en-GB" sz="2000" dirty="0">
                <a:solidFill>
                  <a:srgbClr val="000000"/>
                </a:solidFill>
              </a:rPr>
              <a:t>. Zelfs de eenvoudigste energie-efficiëntiemaatregelen kunnen besparingen opleveren en een verschil maken voor uw bedrijf.</a:t>
            </a:r>
          </a:p>
          <a:p>
            <a:pPr algn="l"/>
            <a:r>
              <a:rPr lang="en-IE" sz="2000" b="1" dirty="0">
                <a:solidFill>
                  <a:srgbClr val="027354"/>
                </a:solidFill>
              </a:rPr>
              <a:t>Voorbeelden zijn; </a:t>
            </a:r>
          </a:p>
          <a:p>
            <a:pPr marL="342900" indent="-342900" algn="l">
              <a:buFont typeface="Wingdings" panose="05000000000000000000" pitchFamily="2" charset="2"/>
              <a:buChar char="ü"/>
            </a:pPr>
            <a:r>
              <a:rPr lang="en-GB" sz="2000" dirty="0">
                <a:solidFill>
                  <a:srgbClr val="000000"/>
                </a:solidFill>
              </a:rPr>
              <a:t>Hernieuwbare energie, zoals zonne-energie, windenergie, waterkracht en biomassa.</a:t>
            </a:r>
          </a:p>
          <a:p>
            <a:pPr marL="342900" indent="-342900" algn="l">
              <a:buFont typeface="Wingdings" panose="05000000000000000000" pitchFamily="2" charset="2"/>
              <a:buChar char="ü"/>
            </a:pPr>
            <a:r>
              <a:rPr lang="en-GB" sz="2000" dirty="0">
                <a:solidFill>
                  <a:srgbClr val="000000"/>
                </a:solidFill>
              </a:rPr>
              <a:t>Recycling van papier, plastic, karton, metalen (bijv. ijzer en staal en mineralen)</a:t>
            </a:r>
          </a:p>
          <a:p>
            <a:pPr marL="342900" indent="-342900" algn="l">
              <a:buFont typeface="Wingdings" panose="05000000000000000000" pitchFamily="2" charset="2"/>
              <a:buChar char="ü"/>
            </a:pPr>
            <a:r>
              <a:rPr lang="en-GB" sz="2000" dirty="0">
                <a:solidFill>
                  <a:srgbClr val="000000"/>
                </a:solidFill>
              </a:rPr>
              <a:t>Minder papierafval en energieverbruik, </a:t>
            </a:r>
          </a:p>
          <a:p>
            <a:pPr marL="342900" indent="-342900" algn="l">
              <a:buFont typeface="Wingdings" panose="05000000000000000000" pitchFamily="2" charset="2"/>
              <a:buChar char="ü"/>
            </a:pPr>
            <a:r>
              <a:rPr lang="en-GB" sz="2000" dirty="0">
                <a:solidFill>
                  <a:srgbClr val="000000"/>
                </a:solidFill>
              </a:rPr>
              <a:t>Werk indien mogelijk op afstand om koolstofuitstoot te verminderen </a:t>
            </a:r>
          </a:p>
          <a:p>
            <a:pPr marL="342900" indent="-342900" algn="l">
              <a:buFont typeface="Wingdings" panose="05000000000000000000" pitchFamily="2" charset="2"/>
              <a:buChar char="ü"/>
            </a:pPr>
            <a:r>
              <a:rPr lang="en-GB" sz="2000" dirty="0">
                <a:solidFill>
                  <a:srgbClr val="000000"/>
                </a:solidFill>
              </a:rPr>
              <a:t>Kies milieuvriendelijke verpakking en etikettering</a:t>
            </a:r>
            <a:endParaRPr lang="en-IE" sz="2000" dirty="0">
              <a:solidFill>
                <a:srgbClr val="000000"/>
              </a:solidFill>
            </a:endParaRPr>
          </a:p>
        </p:txBody>
      </p:sp>
    </p:spTree>
    <p:extLst>
      <p:ext uri="{BB962C8B-B14F-4D97-AF65-F5344CB8AC3E}">
        <p14:creationId xmlns:p14="http://schemas.microsoft.com/office/powerpoint/2010/main" val="93192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F4068D-DE67-E7B1-2E93-2F406C40A29D}"/>
              </a:ext>
            </a:extLst>
          </p:cNvPr>
          <p:cNvSpPr>
            <a:spLocks noGrp="1"/>
          </p:cNvSpPr>
          <p:nvPr>
            <p:ph type="body" sz="quarter" idx="13"/>
          </p:nvPr>
        </p:nvSpPr>
        <p:spPr/>
        <p:txBody>
          <a:bodyPr anchor="t">
            <a:normAutofit/>
          </a:bodyPr>
          <a:lstStyle/>
          <a:p>
            <a:pPr algn="l"/>
            <a:r>
              <a:rPr lang="en-IE" sz="5400" b="1" i="0" dirty="0">
                <a:solidFill>
                  <a:srgbClr val="027354"/>
                </a:solidFill>
              </a:rPr>
              <a:t>Oefenin</a:t>
            </a:r>
            <a:r>
              <a:rPr lang="en-IE" sz="5400" b="1" i="0" dirty="0"/>
              <a:t>g </a:t>
            </a:r>
          </a:p>
        </p:txBody>
      </p:sp>
      <p:pic>
        <p:nvPicPr>
          <p:cNvPr id="8" name="Graphic 7" descr="Signature with solid fill">
            <a:extLst>
              <a:ext uri="{FF2B5EF4-FFF2-40B4-BE49-F238E27FC236}">
                <a16:creationId xmlns:a16="http://schemas.microsoft.com/office/drawing/2014/main" id="{FD56D45B-2F47-BD49-3DC5-9F258C1B20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41278" y="0"/>
            <a:ext cx="1974542" cy="1974542"/>
          </a:xfrm>
          <a:prstGeom prst="rect">
            <a:avLst/>
          </a:prstGeom>
        </p:spPr>
      </p:pic>
      <p:sp>
        <p:nvSpPr>
          <p:cNvPr id="9" name="TextBox 8">
            <a:extLst>
              <a:ext uri="{FF2B5EF4-FFF2-40B4-BE49-F238E27FC236}">
                <a16:creationId xmlns:a16="http://schemas.microsoft.com/office/drawing/2014/main" id="{B07FF18F-1888-9692-DF65-72C0DBD6F9A2}"/>
              </a:ext>
            </a:extLst>
          </p:cNvPr>
          <p:cNvSpPr txBox="1"/>
          <p:nvPr/>
        </p:nvSpPr>
        <p:spPr>
          <a:xfrm>
            <a:off x="782491" y="1301635"/>
            <a:ext cx="11274829" cy="5262979"/>
          </a:xfrm>
          <a:prstGeom prst="rect">
            <a:avLst/>
          </a:prstGeom>
          <a:noFill/>
        </p:spPr>
        <p:txBody>
          <a:bodyPr wrap="square" rtlCol="0">
            <a:spAutoFit/>
          </a:bodyPr>
          <a:lstStyle/>
          <a:p>
            <a:pPr algn="l" fontAlgn="base"/>
            <a:r>
              <a:rPr lang="en-GB" sz="2200" b="0" i="0" dirty="0">
                <a:solidFill>
                  <a:schemeClr val="bg1"/>
                </a:solidFill>
                <a:effectLst/>
              </a:rPr>
              <a:t>Lees in deze oefening deze </a:t>
            </a:r>
            <a:r>
              <a:rPr lang="en-GB" sz="2200" b="1" i="0" dirty="0">
                <a:solidFill>
                  <a:srgbClr val="027354"/>
                </a:solidFill>
                <a:effectLst/>
                <a:hlinkClick r:id="rId4">
                  <a:extLst>
                    <a:ext uri="{A12FA001-AC4F-418D-AE19-62706E023703}">
                      <ahyp:hlinkClr xmlns:ahyp="http://schemas.microsoft.com/office/drawing/2018/hyperlinkcolor" val="tx"/>
                    </a:ext>
                  </a:extLst>
                </a:hlinkClick>
              </a:rPr>
              <a:t>Gids over hoe je </a:t>
            </a:r>
            <a:r>
              <a:rPr lang="en-GB" sz="2200" b="1" dirty="0">
                <a:solidFill>
                  <a:srgbClr val="027354"/>
                </a:solidFill>
                <a:hlinkClick r:id="rId4">
                  <a:extLst>
                    <a:ext uri="{A12FA001-AC4F-418D-AE19-62706E023703}">
                      <ahyp:hlinkClr xmlns:ahyp="http://schemas.microsoft.com/office/drawing/2018/hyperlinkcolor" val="tx"/>
                    </a:ext>
                  </a:extLst>
                </a:hlinkClick>
              </a:rPr>
              <a:t>milieuvriendelijk</a:t>
            </a:r>
            <a:r>
              <a:rPr lang="en-GB" sz="2200" b="1" i="0" dirty="0">
                <a:solidFill>
                  <a:srgbClr val="027354"/>
                </a:solidFill>
                <a:effectLst/>
                <a:hlinkClick r:id="rId4">
                  <a:extLst>
                    <a:ext uri="{A12FA001-AC4F-418D-AE19-62706E023703}">
                      <ahyp:hlinkClr xmlns:ahyp="http://schemas.microsoft.com/office/drawing/2018/hyperlinkcolor" val="tx"/>
                    </a:ext>
                  </a:extLst>
                </a:hlinkClick>
              </a:rPr>
              <a:t> kunt zijn</a:t>
            </a:r>
            <a:r>
              <a:rPr lang="en-GB" sz="2200" dirty="0">
                <a:solidFill>
                  <a:schemeClr val="bg1"/>
                </a:solidFill>
              </a:rPr>
              <a:t>.</a:t>
            </a:r>
          </a:p>
          <a:p>
            <a:pPr algn="l" fontAlgn="base"/>
            <a:endParaRPr lang="en-GB" sz="2200" b="0" i="0" dirty="0">
              <a:solidFill>
                <a:schemeClr val="bg1"/>
              </a:solidFill>
              <a:effectLst/>
            </a:endParaRPr>
          </a:p>
          <a:p>
            <a:pPr fontAlgn="base"/>
            <a:r>
              <a:rPr lang="en-GB" sz="2200" b="0" i="0" dirty="0">
                <a:solidFill>
                  <a:schemeClr val="bg1"/>
                </a:solidFill>
                <a:effectLst/>
              </a:rPr>
              <a:t>Wees </a:t>
            </a:r>
            <a:r>
              <a:rPr lang="en-GB" sz="2200" dirty="0">
                <a:solidFill>
                  <a:schemeClr val="bg1"/>
                </a:solidFill>
              </a:rPr>
              <a:t>nu eerlijk en schrijf op wat je al doet en wat je niet doet. </a:t>
            </a:r>
          </a:p>
          <a:p>
            <a:pPr fontAlgn="base"/>
            <a:endParaRPr lang="en-GB" sz="2000" b="0" i="0" dirty="0">
              <a:solidFill>
                <a:schemeClr val="bg1"/>
              </a:solidFill>
              <a:effectLst/>
            </a:endParaRPr>
          </a:p>
          <a:p>
            <a:pPr fontAlgn="base"/>
            <a:r>
              <a:rPr lang="en-GB" sz="2800" b="1" dirty="0">
                <a:solidFill>
                  <a:srgbClr val="027354"/>
                </a:solidFill>
              </a:rPr>
              <a:t>Deel 1 </a:t>
            </a:r>
            <a:r>
              <a:rPr lang="en-GB" sz="2200" dirty="0">
                <a:solidFill>
                  <a:schemeClr val="bg1"/>
                </a:solidFill>
              </a:rPr>
              <a:t>Stel vast welke </a:t>
            </a:r>
            <a:r>
              <a:rPr lang="en-GB" sz="2200" b="0" i="0" dirty="0">
                <a:solidFill>
                  <a:schemeClr val="bg1"/>
                </a:solidFill>
                <a:effectLst/>
              </a:rPr>
              <a:t>positieve milieuactiviteiten je hebt. Neem dit nu over als je bestaande </a:t>
            </a:r>
            <a:r>
              <a:rPr lang="en-GB" sz="2200" dirty="0">
                <a:solidFill>
                  <a:schemeClr val="bg1"/>
                </a:solidFill>
              </a:rPr>
              <a:t>beleidsdocument over milieueffecten dat zowel intern als extern moet worden gecommuniceerd.</a:t>
            </a:r>
          </a:p>
          <a:p>
            <a:pPr fontAlgn="base"/>
            <a:endParaRPr lang="en-GB" sz="2000" b="0" i="0" dirty="0">
              <a:solidFill>
                <a:schemeClr val="bg1"/>
              </a:solidFill>
              <a:effectLst/>
            </a:endParaRPr>
          </a:p>
          <a:p>
            <a:pPr fontAlgn="base"/>
            <a:r>
              <a:rPr lang="en-GB" sz="2800" b="1" dirty="0">
                <a:solidFill>
                  <a:schemeClr val="bg1"/>
                </a:solidFill>
              </a:rPr>
              <a:t>Deel 2</a:t>
            </a:r>
            <a:r>
              <a:rPr lang="en-GB" sz="2200" dirty="0">
                <a:solidFill>
                  <a:schemeClr val="bg1"/>
                </a:solidFill>
              </a:rPr>
              <a:t>: Probeer voor de dingen die je niet doet te begrijpen waarom niet? Probeer je meer bewust te worden van de milieubelemmeringen, -problemen en -uitdagingen in je bedrijf. Probeer te begrijpen of uw milieueffecten laag zijn en wat de belemmeringen zijn bij de implementatie, zoals beperkte middelen, </a:t>
            </a:r>
            <a:r>
              <a:rPr lang="en-GB" sz="2200" b="0" i="0" dirty="0">
                <a:solidFill>
                  <a:schemeClr val="bg1"/>
                </a:solidFill>
                <a:effectLst/>
              </a:rPr>
              <a:t>misvattingen over milieubeheersystemen, problemen bij de implementatie en een gebrek aan ondersteuning en begeleiding. </a:t>
            </a:r>
            <a:r>
              <a:rPr lang="en-GB" sz="2200" dirty="0">
                <a:solidFill>
                  <a:schemeClr val="bg1"/>
                </a:solidFill>
              </a:rPr>
              <a:t>Kijk wat u kunt doen dat niet veel middelen kost en wat u meteen kunt implementeren. </a:t>
            </a:r>
          </a:p>
          <a:p>
            <a:pPr algn="l" fontAlgn="base"/>
            <a:endParaRPr lang="en-GB" sz="2000" dirty="0">
              <a:solidFill>
                <a:schemeClr val="bg1"/>
              </a:solidFill>
            </a:endParaRPr>
          </a:p>
        </p:txBody>
      </p:sp>
    </p:spTree>
    <p:extLst>
      <p:ext uri="{BB962C8B-B14F-4D97-AF65-F5344CB8AC3E}">
        <p14:creationId xmlns:p14="http://schemas.microsoft.com/office/powerpoint/2010/main" val="3624693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098F57-9676-4449-910D-AA833B429BD6}"/>
              </a:ext>
            </a:extLst>
          </p:cNvPr>
          <p:cNvSpPr>
            <a:spLocks noGrp="1"/>
          </p:cNvSpPr>
          <p:nvPr>
            <p:ph type="body" sz="quarter" idx="13"/>
          </p:nvPr>
        </p:nvSpPr>
        <p:spPr>
          <a:xfrm>
            <a:off x="726815" y="274748"/>
            <a:ext cx="10892028" cy="953429"/>
          </a:xfrm>
        </p:spPr>
        <p:txBody>
          <a:bodyPr>
            <a:normAutofit fontScale="85000" lnSpcReduction="20000"/>
          </a:bodyPr>
          <a:lstStyle/>
          <a:p>
            <a:pPr>
              <a:lnSpc>
                <a:spcPct val="110000"/>
              </a:lnSpc>
              <a:spcBef>
                <a:spcPts val="0"/>
              </a:spcBef>
            </a:pPr>
            <a:r>
              <a:rPr lang="en-US" dirty="0"/>
              <a:t>Duurzame Ontwikkelingsdoelen - KMO's hebben een unieke positie </a:t>
            </a:r>
          </a:p>
        </p:txBody>
      </p:sp>
      <p:sp>
        <p:nvSpPr>
          <p:cNvPr id="3" name="Text Placeholder 2">
            <a:extLst>
              <a:ext uri="{FF2B5EF4-FFF2-40B4-BE49-F238E27FC236}">
                <a16:creationId xmlns:a16="http://schemas.microsoft.com/office/drawing/2014/main" id="{CC6761A0-0742-3742-8267-599A185467C5}"/>
              </a:ext>
            </a:extLst>
          </p:cNvPr>
          <p:cNvSpPr>
            <a:spLocks noGrp="1"/>
          </p:cNvSpPr>
          <p:nvPr>
            <p:ph type="body" sz="quarter" idx="14"/>
          </p:nvPr>
        </p:nvSpPr>
        <p:spPr>
          <a:xfrm>
            <a:off x="804301" y="1228177"/>
            <a:ext cx="5000056" cy="3079983"/>
          </a:xfrm>
        </p:spPr>
        <p:txBody>
          <a:bodyPr/>
          <a:lstStyle/>
          <a:p>
            <a:r>
              <a:rPr lang="en-GB" sz="2000" dirty="0"/>
              <a:t>Het maakt niet uit hoe groot of klein, en ongeacht hun bedrijfstak, alle bedrijven kunnen bijdragen aan de 17 SDG's door middel van hun strategieën, beleid en processen op het gebied van duurzaamheid en maatschappelijk verantwoord ondernemen. Kleine en middelgrote bedrijven bevinden zich in een unieke positie om aanzienlijke invloed uit te oefenen op de SDG-doelstellingen. </a:t>
            </a:r>
          </a:p>
          <a:p>
            <a:r>
              <a:rPr lang="en-GB" sz="2000" b="1" dirty="0"/>
              <a:t>Wereldwijd bestaat meer dan 90% van alle bedrijven uit kmo's. Deze groeiende organisaties spelen een cruciale rol in het bevorderen van de 17 doelen die zijn uiteengezet in de SDG's van de VN.</a:t>
            </a:r>
            <a:endParaRPr lang="en-US" sz="2000" b="1" dirty="0"/>
          </a:p>
          <a:p>
            <a:endParaRPr lang="en-US" sz="2000" dirty="0"/>
          </a:p>
        </p:txBody>
      </p:sp>
      <p:pic>
        <p:nvPicPr>
          <p:cNvPr id="7" name="Picture 6">
            <a:extLst>
              <a:ext uri="{FF2B5EF4-FFF2-40B4-BE49-F238E27FC236}">
                <a16:creationId xmlns:a16="http://schemas.microsoft.com/office/drawing/2014/main" id="{5B10BFE8-E9FD-4C5C-957A-0EA92D1976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135" r="3565"/>
          <a:stretch/>
        </p:blipFill>
        <p:spPr>
          <a:xfrm>
            <a:off x="5874026" y="959457"/>
            <a:ext cx="6221896" cy="4057859"/>
          </a:xfrm>
          <a:prstGeom prst="rect">
            <a:avLst/>
          </a:prstGeom>
        </p:spPr>
      </p:pic>
    </p:spTree>
    <p:extLst>
      <p:ext uri="{BB962C8B-B14F-4D97-AF65-F5344CB8AC3E}">
        <p14:creationId xmlns:p14="http://schemas.microsoft.com/office/powerpoint/2010/main" val="3609879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9B52C0-6AEE-7C4E-B064-7327C4DBAF66}"/>
              </a:ext>
            </a:extLst>
          </p:cNvPr>
          <p:cNvSpPr>
            <a:spLocks noGrp="1"/>
          </p:cNvSpPr>
          <p:nvPr>
            <p:ph type="body" sz="quarter" idx="13"/>
          </p:nvPr>
        </p:nvSpPr>
        <p:spPr>
          <a:xfrm>
            <a:off x="1222823" y="268838"/>
            <a:ext cx="10600546" cy="953429"/>
          </a:xfrm>
        </p:spPr>
        <p:txBody>
          <a:bodyPr>
            <a:normAutofit fontScale="92500" lnSpcReduction="10000"/>
          </a:bodyPr>
          <a:lstStyle/>
          <a:p>
            <a:pPr algn="ctr"/>
            <a:r>
              <a:rPr lang="en-US" dirty="0">
                <a:solidFill>
                  <a:srgbClr val="027354"/>
                </a:solidFill>
              </a:rPr>
              <a:t>Meer over de Duurzame Ontwikkelingsdoelen van de Verenigde Naties</a:t>
            </a:r>
          </a:p>
        </p:txBody>
      </p:sp>
      <p:sp>
        <p:nvSpPr>
          <p:cNvPr id="5" name="Text Placeholder 4">
            <a:extLst>
              <a:ext uri="{FF2B5EF4-FFF2-40B4-BE49-F238E27FC236}">
                <a16:creationId xmlns:a16="http://schemas.microsoft.com/office/drawing/2014/main" id="{0DC06E5A-0C58-7F4B-A5B7-61188B8A85CD}"/>
              </a:ext>
            </a:extLst>
          </p:cNvPr>
          <p:cNvSpPr>
            <a:spLocks noGrp="1"/>
          </p:cNvSpPr>
          <p:nvPr>
            <p:ph type="body" sz="quarter" idx="14"/>
          </p:nvPr>
        </p:nvSpPr>
        <p:spPr>
          <a:xfrm>
            <a:off x="725968" y="1043819"/>
            <a:ext cx="10587038" cy="3995320"/>
          </a:xfrm>
        </p:spPr>
        <p:txBody>
          <a:bodyPr/>
          <a:lstStyle/>
          <a:p>
            <a:pPr algn="ctr"/>
            <a:r>
              <a:rPr lang="en-GB" sz="2000" b="1" dirty="0">
                <a:solidFill>
                  <a:srgbClr val="027354"/>
                </a:solidFill>
              </a:rPr>
              <a:t>De 17 Duurzame Ontwikkelingsdoelen (SDG's), ook bekend als de Global Goals, werden aangenomen als een universele oproep tot actie om een einde te maken aan armoede, de planeet te beschermen en ervoor te zorgen dat alle mensen tegen 2030 vrede en welvaart kennen. </a:t>
            </a:r>
          </a:p>
          <a:p>
            <a:pPr algn="l"/>
            <a:r>
              <a:rPr lang="en-GB" sz="2000" b="1" i="0" dirty="0">
                <a:solidFill>
                  <a:srgbClr val="E7850F"/>
                </a:solidFill>
                <a:effectLst/>
              </a:rPr>
              <a:t>Onze planeet staat voor enorme uitdagingen op economisch, sociaal en milieugebied. </a:t>
            </a:r>
            <a:r>
              <a:rPr lang="en-GB" sz="2000" b="0" i="0" dirty="0">
                <a:solidFill>
                  <a:srgbClr val="333333"/>
                </a:solidFill>
                <a:effectLst/>
              </a:rPr>
              <a:t>Om deze te bestrijden, definiëren de Duurzame Ontwikkelingsdoelen (SDG's) wereldwijde prioriteiten en bieden ze een ongekende kans om extreme armoede uit te bannen en de wereld op een duurzaam pad te brengen. </a:t>
            </a:r>
            <a:r>
              <a:rPr lang="en-GB" sz="2000" dirty="0"/>
              <a:t>De SDG's zijn ontworpen om de wereld naar verschillende levensveranderende 'nullen' te brengen, waaronder nul armoede, honger, AIDS en discriminatie van vrouwen en meisjes. In de kern gaan de SDG's over wereldwijde partnerschappen, inclusief kmo's, voor deze oproep tot actie.</a:t>
            </a:r>
            <a:endParaRPr lang="en-GB" sz="2000" b="0" i="0" dirty="0">
              <a:solidFill>
                <a:srgbClr val="333333"/>
              </a:solidFill>
              <a:effectLst/>
            </a:endParaRPr>
          </a:p>
          <a:p>
            <a:pPr algn="l"/>
            <a:r>
              <a:rPr lang="en-GB" sz="2000" b="1" i="0" dirty="0">
                <a:solidFill>
                  <a:srgbClr val="E7850F"/>
                </a:solidFill>
                <a:effectLst/>
              </a:rPr>
              <a:t>Regeringen wereldwijd hebben al ingestemd met deze doelen. Nu is het tijd voor bedrijven om actie te ondernemen. </a:t>
            </a:r>
            <a:r>
              <a:rPr lang="en-GB" sz="2000" b="0" i="0" dirty="0">
                <a:solidFill>
                  <a:srgbClr val="333333"/>
                </a:solidFill>
                <a:effectLst/>
              </a:rPr>
              <a:t>Het volgende deel laat zien hoe de SDG's van invloed zijn op MKB-bedrijven en hoe ze deze kunnen gebruiken om duurzaamheid centraal te stellen in </a:t>
            </a:r>
            <a:r>
              <a:rPr lang="en-GB" sz="2000" b="0" i="0" dirty="0" err="1">
                <a:solidFill>
                  <a:srgbClr val="333333"/>
                </a:solidFill>
                <a:effectLst/>
              </a:rPr>
              <a:t>hun</a:t>
            </a:r>
            <a:r>
              <a:rPr lang="en-GB" sz="2000" b="0" i="0" dirty="0">
                <a:solidFill>
                  <a:srgbClr val="333333"/>
                </a:solidFill>
                <a:effectLst/>
              </a:rPr>
              <a:t> CSR-</a:t>
            </a:r>
            <a:r>
              <a:rPr lang="en-GB" sz="2000" b="0" i="0" dirty="0" err="1">
                <a:solidFill>
                  <a:srgbClr val="333333"/>
                </a:solidFill>
                <a:effectLst/>
              </a:rPr>
              <a:t>strategie</a:t>
            </a:r>
            <a:r>
              <a:rPr lang="en-GB" sz="2000" b="0" i="0" dirty="0">
                <a:solidFill>
                  <a:srgbClr val="333333"/>
                </a:solidFill>
                <a:effectLst/>
              </a:rPr>
              <a:t>.</a:t>
            </a:r>
          </a:p>
          <a:p>
            <a:pPr algn="l"/>
            <a:r>
              <a:rPr lang="en-GB" sz="2000" b="1" i="0" dirty="0">
                <a:solidFill>
                  <a:srgbClr val="027354"/>
                </a:solidFill>
                <a:effectLst/>
              </a:rPr>
              <a:t>Er zijn vijf stappen voor MKB-bedrijven om hun bijdrage aan de SDG's te maximaliseren. In </a:t>
            </a:r>
            <a:r>
              <a:rPr lang="en-GB" sz="2000" b="0" i="0" dirty="0">
                <a:solidFill>
                  <a:srgbClr val="333333"/>
                </a:solidFill>
                <a:effectLst/>
              </a:rPr>
              <a:t>het </a:t>
            </a:r>
            <a:r>
              <a:rPr lang="en-GB" sz="2000" dirty="0">
                <a:solidFill>
                  <a:srgbClr val="333333"/>
                </a:solidFill>
              </a:rPr>
              <a:t>volgende hoofdstuk wordt beschreven hoe MKB-bedrijven </a:t>
            </a:r>
            <a:r>
              <a:rPr lang="en-GB" sz="2000" b="0" i="0" dirty="0">
                <a:solidFill>
                  <a:srgbClr val="333333"/>
                </a:solidFill>
                <a:effectLst/>
              </a:rPr>
              <a:t>de vijf stappen kunnen toepassen om </a:t>
            </a:r>
            <a:r>
              <a:rPr lang="en-GB" sz="2000" b="0" i="0" dirty="0" err="1">
                <a:solidFill>
                  <a:srgbClr val="333333"/>
                </a:solidFill>
                <a:effectLst/>
              </a:rPr>
              <a:t>hun</a:t>
            </a:r>
            <a:r>
              <a:rPr lang="en-GB" sz="2000" b="0" i="0" dirty="0">
                <a:solidFill>
                  <a:srgbClr val="333333"/>
                </a:solidFill>
                <a:effectLst/>
              </a:rPr>
              <a:t> CSR-</a:t>
            </a:r>
            <a:r>
              <a:rPr lang="en-GB" sz="2000" b="0" i="0" dirty="0" err="1">
                <a:solidFill>
                  <a:srgbClr val="333333"/>
                </a:solidFill>
                <a:effectLst/>
              </a:rPr>
              <a:t>strategie</a:t>
            </a:r>
            <a:r>
              <a:rPr lang="en-GB" sz="2000" b="0" i="0" dirty="0">
                <a:solidFill>
                  <a:srgbClr val="333333"/>
                </a:solidFill>
                <a:effectLst/>
              </a:rPr>
              <a:t> te starten of af te stemmen, afhankelijk van waar ze zich bevinden op hun reis om ervoor te zorgen dat duurzaamheid een resultaat is van de kernbedrijfsstrategie.</a:t>
            </a:r>
          </a:p>
          <a:p>
            <a:endParaRPr lang="en-GB" sz="2000" dirty="0"/>
          </a:p>
          <a:p>
            <a:endParaRPr lang="en-GB" sz="2000" dirty="0"/>
          </a:p>
          <a:p>
            <a:r>
              <a:rPr lang="en-GB" sz="2000" dirty="0"/>
              <a:t>. </a:t>
            </a:r>
          </a:p>
        </p:txBody>
      </p:sp>
    </p:spTree>
    <p:extLst>
      <p:ext uri="{BB962C8B-B14F-4D97-AF65-F5344CB8AC3E}">
        <p14:creationId xmlns:p14="http://schemas.microsoft.com/office/powerpoint/2010/main" val="2115426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1435836" y="-258078"/>
            <a:ext cx="10397067" cy="1321070"/>
          </a:xfrm>
          <a:noFill/>
        </p:spPr>
        <p:txBody>
          <a:bodyPr anchor="ctr">
            <a:normAutofit/>
          </a:bodyPr>
          <a:lstStyle/>
          <a:p>
            <a:pPr algn="ctr"/>
            <a:r>
              <a:rPr lang="en-GB" sz="3200" dirty="0">
                <a:solidFill>
                  <a:srgbClr val="027354"/>
                </a:solidFill>
              </a:rPr>
              <a:t>5 </a:t>
            </a:r>
            <a:r>
              <a:rPr lang="en-GB" sz="3200" b="1" i="0" dirty="0">
                <a:solidFill>
                  <a:srgbClr val="027354"/>
                </a:solidFill>
                <a:effectLst/>
              </a:rPr>
              <a:t>stappen voor MKB's om hun bijdrage aan SDG's te maximaliseren</a:t>
            </a:r>
            <a:endParaRPr lang="en-IE" sz="3200" dirty="0">
              <a:solidFill>
                <a:srgbClr val="027354"/>
              </a:solidFill>
            </a:endParaRP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712290" y="827520"/>
            <a:ext cx="3909406" cy="2931747"/>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 Interne actie heeft externe impact</a:t>
            </a:r>
          </a:p>
          <a:p>
            <a:pPr algn="ctr"/>
            <a:r>
              <a:rPr lang="en-GB" sz="1400" dirty="0"/>
              <a:t>Acties op één gebied zullen de resultaten op andere gebieden beïnvloeden, inclusief die buiten het bedrijf. Kleine en middelgrote ondernemingen houden zich dagelijks bezig met meerdere bedrijfsactiviteiten die een positieve of negatieve invloed kunnen hebben op de SDG's, bijvoorbeeld het aanpassen van toeleveringsketens of energie-efficiënter zijn. </a:t>
            </a:r>
            <a:endParaRPr lang="en-IE" sz="1400"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4810792" y="811181"/>
            <a:ext cx="3539066" cy="2931747"/>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3) Ontwikkeling &amp; </a:t>
            </a:r>
            <a:r>
              <a:rPr lang="en-GB" sz="2000" dirty="0"/>
              <a:t>Groei </a:t>
            </a:r>
          </a:p>
          <a:p>
            <a:pPr algn="ctr"/>
            <a:r>
              <a:rPr lang="en-GB" sz="1600" dirty="0"/>
              <a:t>Moet sociale, economische en ecologische duurzaamheid in evenwicht brengen. KMO's moeten alle drie begrijpen om een optimale bijdrage te kunnen leveren aan de ontwikkeling of groei van hun bedrijf. </a:t>
            </a:r>
            <a:endParaRPr lang="en-IE" sz="1600" dirty="0"/>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647042" y="806916"/>
            <a:ext cx="3340923" cy="5872025"/>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5) Wereldwijd partnerschap is nodig</a:t>
            </a:r>
          </a:p>
          <a:p>
            <a:pPr algn="ctr"/>
            <a:r>
              <a:rPr lang="en-GB" sz="1600" dirty="0"/>
              <a:t>Iedereen, ook kmo's, is nodig om deze ambitieuze doelstellingen te halen. Beginnen met de verandering op MKB-niveau kan een positieve invloed hebben op </a:t>
            </a:r>
            <a:r>
              <a:rPr lang="en-GB" sz="1600" b="1" dirty="0"/>
              <a:t>klanten </a:t>
            </a:r>
            <a:r>
              <a:rPr lang="en-GB" sz="1600" dirty="0"/>
              <a:t>(bijv. hoe we kopen en consumeren), </a:t>
            </a:r>
            <a:r>
              <a:rPr lang="en-GB" sz="1600" b="1" dirty="0"/>
              <a:t>werknemers </a:t>
            </a:r>
            <a:r>
              <a:rPr lang="en-GB" sz="1600" dirty="0"/>
              <a:t>(bijv. ons bewustzijn van anderen vergroten, veranderingen aanbrengen in ons leven buiten kantoor) leveranciers (bijv. dingen beter leren en doen en ook deel uitmaken van de verandering). Het wordt al snel een standaardverwachting dat bedrijven op een duurzame manier werken.</a:t>
            </a:r>
            <a:endParaRPr lang="en-IE" sz="1600" dirty="0"/>
          </a:p>
          <a:p>
            <a:pPr algn="ctr"/>
            <a:endParaRPr lang="en-IE" sz="1600" dirty="0"/>
          </a:p>
        </p:txBody>
      </p:sp>
      <p:sp>
        <p:nvSpPr>
          <p:cNvPr id="13" name="Rectangle: Rounded Corners 12">
            <a:extLst>
              <a:ext uri="{FF2B5EF4-FFF2-40B4-BE49-F238E27FC236}">
                <a16:creationId xmlns:a16="http://schemas.microsoft.com/office/drawing/2014/main" id="{81B01F2D-779C-393E-E8A3-81E0D25B38D5}"/>
              </a:ext>
            </a:extLst>
          </p:cNvPr>
          <p:cNvSpPr/>
          <p:nvPr/>
        </p:nvSpPr>
        <p:spPr>
          <a:xfrm>
            <a:off x="739306" y="3858507"/>
            <a:ext cx="3774302" cy="2839251"/>
          </a:xfrm>
          <a:prstGeom prst="roundRect">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262626"/>
                </a:solidFill>
              </a:rPr>
              <a:t>2) Aanjagers van innovatie</a:t>
            </a:r>
          </a:p>
          <a:p>
            <a:pPr algn="ctr"/>
            <a:r>
              <a:rPr lang="en-GB" sz="1600" dirty="0">
                <a:solidFill>
                  <a:srgbClr val="262626"/>
                </a:solidFill>
              </a:rPr>
              <a:t>De creativiteit, knowhow, technologie en financiële middelen van de hele samenleving zijn nodig om de SDG's in elke context te bereiken. Kleine en middelgrote ondernemingen bevinden zich in de positie om vooruitdenkende vernieuwers te zijn bij het gebruik van nieuwe technologieën en innovatieve oplossingen om de SDG-normen te bereiken. </a:t>
            </a:r>
            <a:endParaRPr lang="en-IE" sz="1600" dirty="0">
              <a:solidFill>
                <a:srgbClr val="262626"/>
              </a:solidFill>
            </a:endParaRPr>
          </a:p>
        </p:txBody>
      </p:sp>
      <p:sp>
        <p:nvSpPr>
          <p:cNvPr id="14" name="Rectangle: Rounded Corners 13">
            <a:extLst>
              <a:ext uri="{FF2B5EF4-FFF2-40B4-BE49-F238E27FC236}">
                <a16:creationId xmlns:a16="http://schemas.microsoft.com/office/drawing/2014/main" id="{8C0EB385-72DE-27C4-710C-41932035E875}"/>
              </a:ext>
            </a:extLst>
          </p:cNvPr>
          <p:cNvSpPr/>
          <p:nvPr/>
        </p:nvSpPr>
        <p:spPr>
          <a:xfrm>
            <a:off x="4810792" y="3858507"/>
            <a:ext cx="3539066" cy="2820435"/>
          </a:xfrm>
          <a:prstGeom prst="roundRec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4) Lokale leiders van verandering</a:t>
            </a:r>
          </a:p>
          <a:p>
            <a:pPr algn="ctr"/>
            <a:r>
              <a:rPr lang="en-GB" sz="1400" dirty="0"/>
              <a:t>Kleine en middelgrote ondernemingen kunnen lokale leiders zijn die veranderingen teweegbrengen om sterkere gemeenschappen, betere werkomgevingen, duurzame handelsmogelijkheden en toekomstbestendige lokale economieën en werkgelegenheid te helpen creëren, met uiteindelijk een wereldwijde impact. </a:t>
            </a:r>
            <a:endParaRPr lang="en-IE" sz="1400" dirty="0"/>
          </a:p>
        </p:txBody>
      </p:sp>
    </p:spTree>
    <p:extLst>
      <p:ext uri="{BB962C8B-B14F-4D97-AF65-F5344CB8AC3E}">
        <p14:creationId xmlns:p14="http://schemas.microsoft.com/office/powerpoint/2010/main" val="1055657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Oval 12">
            <a:extLst>
              <a:ext uri="{FF2B5EF4-FFF2-40B4-BE49-F238E27FC236}">
                <a16:creationId xmlns:a16="http://schemas.microsoft.com/office/drawing/2014/main" id="{FB4D8B72-AA89-E449-AD81-5F14F73A2F54}"/>
              </a:ext>
            </a:extLst>
          </p:cNvPr>
          <p:cNvSpPr/>
          <p:nvPr/>
        </p:nvSpPr>
        <p:spPr>
          <a:xfrm>
            <a:off x="7153835" y="2861766"/>
            <a:ext cx="4446494" cy="3164541"/>
          </a:xfrm>
          <a:prstGeom prst="wedgeEllipseCallou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 Placeholder 4">
            <a:extLst>
              <a:ext uri="{FF2B5EF4-FFF2-40B4-BE49-F238E27FC236}">
                <a16:creationId xmlns:a16="http://schemas.microsoft.com/office/drawing/2014/main" id="{10EEC5D4-904E-6F6D-A5EC-AEDFFAFB2873}"/>
              </a:ext>
            </a:extLst>
          </p:cNvPr>
          <p:cNvSpPr>
            <a:spLocks noGrp="1"/>
          </p:cNvSpPr>
          <p:nvPr>
            <p:ph type="body" sz="quarter" idx="14"/>
          </p:nvPr>
        </p:nvSpPr>
        <p:spPr>
          <a:xfrm rot="10800000">
            <a:off x="6673790" y="2345970"/>
            <a:ext cx="785328" cy="1056986"/>
          </a:xfrm>
        </p:spPr>
        <p:txBody>
          <a:bodyPr>
            <a:normAutofit fontScale="85000" lnSpcReduction="20000"/>
          </a:bodyPr>
          <a:lstStyle/>
          <a:p>
            <a:r>
              <a:rPr lang="en-IE" dirty="0"/>
              <a:t>'</a:t>
            </a:r>
          </a:p>
        </p:txBody>
      </p:sp>
      <p:sp>
        <p:nvSpPr>
          <p:cNvPr id="4" name="Text Placeholder 3">
            <a:extLst>
              <a:ext uri="{FF2B5EF4-FFF2-40B4-BE49-F238E27FC236}">
                <a16:creationId xmlns:a16="http://schemas.microsoft.com/office/drawing/2014/main" id="{605CD809-2B6C-7D7D-8836-780F5ED310C5}"/>
              </a:ext>
            </a:extLst>
          </p:cNvPr>
          <p:cNvSpPr>
            <a:spLocks noGrp="1"/>
          </p:cNvSpPr>
          <p:nvPr>
            <p:ph type="body" sz="quarter" idx="13"/>
          </p:nvPr>
        </p:nvSpPr>
        <p:spPr>
          <a:xfrm>
            <a:off x="950861" y="-108995"/>
            <a:ext cx="6028211" cy="3945639"/>
          </a:xfrm>
        </p:spPr>
        <p:txBody>
          <a:bodyPr>
            <a:normAutofit/>
          </a:bodyPr>
          <a:lstStyle/>
          <a:p>
            <a:pPr fontAlgn="base"/>
            <a:r>
              <a:rPr lang="en-GB" sz="2400" b="0" i="0" dirty="0">
                <a:solidFill>
                  <a:srgbClr val="027354"/>
                </a:solidFill>
                <a:effectLst/>
              </a:rPr>
              <a:t>Als een bedrijf zijn werknemers betrekt bij duurzaamheidsacties die aansluiten bij </a:t>
            </a:r>
            <a:r>
              <a:rPr lang="en-GB" sz="2400" b="0" i="0" dirty="0" err="1">
                <a:solidFill>
                  <a:srgbClr val="027354"/>
                </a:solidFill>
                <a:effectLst/>
              </a:rPr>
              <a:t>hun</a:t>
            </a:r>
            <a:r>
              <a:rPr lang="en-GB" sz="2400" b="0" i="0" dirty="0">
                <a:solidFill>
                  <a:srgbClr val="027354"/>
                </a:solidFill>
                <a:effectLst/>
              </a:rPr>
              <a:t> CSR-</a:t>
            </a:r>
            <a:r>
              <a:rPr lang="en-GB" sz="2400" b="0" i="0" dirty="0" err="1">
                <a:solidFill>
                  <a:srgbClr val="027354"/>
                </a:solidFill>
                <a:effectLst/>
              </a:rPr>
              <a:t>doelstellingen</a:t>
            </a:r>
            <a:r>
              <a:rPr lang="en-GB" sz="2400" b="0" i="0" dirty="0">
                <a:solidFill>
                  <a:srgbClr val="027354"/>
                </a:solidFill>
                <a:effectLst/>
              </a:rPr>
              <a:t>, leidt dit tot betere bedrijfsresultaten en stelt het teamleden in staat om duurzamer te leven, zowel op het werk als thuis en in hun gemeenschap," aldus de directeur. </a:t>
            </a:r>
          </a:p>
          <a:p>
            <a:pPr fontAlgn="base"/>
            <a:r>
              <a:rPr lang="en-GB" sz="1600" b="0" dirty="0">
                <a:effectLst/>
              </a:rPr>
              <a:t>Nick Bradford, programmadirecteur Onderzoek &amp; Innovatie bij NEEF.</a:t>
            </a:r>
          </a:p>
        </p:txBody>
      </p:sp>
      <p:sp>
        <p:nvSpPr>
          <p:cNvPr id="6" name="Text Placeholder 5">
            <a:extLst>
              <a:ext uri="{FF2B5EF4-FFF2-40B4-BE49-F238E27FC236}">
                <a16:creationId xmlns:a16="http://schemas.microsoft.com/office/drawing/2014/main" id="{1A7AE3FE-7D77-83A6-A0B6-00DDC31B8059}"/>
              </a:ext>
            </a:extLst>
          </p:cNvPr>
          <p:cNvSpPr>
            <a:spLocks noGrp="1"/>
          </p:cNvSpPr>
          <p:nvPr>
            <p:ph type="body" sz="quarter" idx="15"/>
          </p:nvPr>
        </p:nvSpPr>
        <p:spPr>
          <a:xfrm>
            <a:off x="1125624" y="46232"/>
            <a:ext cx="2613204" cy="1221666"/>
          </a:xfrm>
        </p:spPr>
        <p:txBody>
          <a:bodyPr>
            <a:normAutofit fontScale="92500" lnSpcReduction="10000"/>
          </a:bodyPr>
          <a:lstStyle/>
          <a:p>
            <a:r>
              <a:rPr lang="en-IE" dirty="0"/>
              <a:t>'</a:t>
            </a:r>
          </a:p>
        </p:txBody>
      </p:sp>
      <p:grpSp>
        <p:nvGrpSpPr>
          <p:cNvPr id="7" name="Graphic 3">
            <a:extLst>
              <a:ext uri="{FF2B5EF4-FFF2-40B4-BE49-F238E27FC236}">
                <a16:creationId xmlns:a16="http://schemas.microsoft.com/office/drawing/2014/main" id="{555A965D-E6FF-BAC5-140F-61E171649E80}"/>
              </a:ext>
            </a:extLst>
          </p:cNvPr>
          <p:cNvGrpSpPr/>
          <p:nvPr/>
        </p:nvGrpSpPr>
        <p:grpSpPr>
          <a:xfrm>
            <a:off x="694077" y="4685067"/>
            <a:ext cx="1670034" cy="1518689"/>
            <a:chOff x="4616150" y="2004440"/>
            <a:chExt cx="1088878" cy="1055963"/>
          </a:xfrm>
          <a:solidFill>
            <a:schemeClr val="bg1"/>
          </a:solidFill>
        </p:grpSpPr>
        <p:sp>
          <p:nvSpPr>
            <p:cNvPr id="8" name="Freeform 1048">
              <a:extLst>
                <a:ext uri="{FF2B5EF4-FFF2-40B4-BE49-F238E27FC236}">
                  <a16:creationId xmlns:a16="http://schemas.microsoft.com/office/drawing/2014/main" id="{7CF26D00-399C-60D2-0768-32A561EFE98F}"/>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grpFill/>
            <a:ln w="27426" cap="flat">
              <a:noFill/>
              <a:prstDash val="solid"/>
              <a:miter/>
            </a:ln>
          </p:spPr>
          <p:txBody>
            <a:bodyPr rtlCol="0" anchor="ctr"/>
            <a:lstStyle/>
            <a:p>
              <a:endParaRPr lang="en-US" dirty="0"/>
            </a:p>
          </p:txBody>
        </p:sp>
        <p:grpSp>
          <p:nvGrpSpPr>
            <p:cNvPr id="9" name="Graphic 3">
              <a:extLst>
                <a:ext uri="{FF2B5EF4-FFF2-40B4-BE49-F238E27FC236}">
                  <a16:creationId xmlns:a16="http://schemas.microsoft.com/office/drawing/2014/main" id="{6FDA802D-C559-1748-2BA9-385DB66432E5}"/>
                </a:ext>
              </a:extLst>
            </p:cNvPr>
            <p:cNvGrpSpPr/>
            <p:nvPr/>
          </p:nvGrpSpPr>
          <p:grpSpPr>
            <a:xfrm>
              <a:off x="4616150" y="2004440"/>
              <a:ext cx="1088878" cy="1055963"/>
              <a:chOff x="4616150" y="2004440"/>
              <a:chExt cx="1088878" cy="1055963"/>
            </a:xfrm>
            <a:grpFill/>
          </p:grpSpPr>
          <p:sp>
            <p:nvSpPr>
              <p:cNvPr id="10" name="Freeform 1050">
                <a:extLst>
                  <a:ext uri="{FF2B5EF4-FFF2-40B4-BE49-F238E27FC236}">
                    <a16:creationId xmlns:a16="http://schemas.microsoft.com/office/drawing/2014/main" id="{E7F74A5D-C7E6-01F9-C2A5-B884DA51EF5C}"/>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dirty="0"/>
              </a:p>
            </p:txBody>
          </p:sp>
          <p:sp>
            <p:nvSpPr>
              <p:cNvPr id="11" name="Freeform 1051">
                <a:extLst>
                  <a:ext uri="{FF2B5EF4-FFF2-40B4-BE49-F238E27FC236}">
                    <a16:creationId xmlns:a16="http://schemas.microsoft.com/office/drawing/2014/main" id="{1A62F774-6837-2BC2-1311-6ED381D3286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dirty="0"/>
              </a:p>
            </p:txBody>
          </p:sp>
        </p:grpSp>
      </p:grpSp>
      <p:sp>
        <p:nvSpPr>
          <p:cNvPr id="12" name="TextBox 11">
            <a:extLst>
              <a:ext uri="{FF2B5EF4-FFF2-40B4-BE49-F238E27FC236}">
                <a16:creationId xmlns:a16="http://schemas.microsoft.com/office/drawing/2014/main" id="{5EFC0D01-883F-5000-2177-7F40C79DF153}"/>
              </a:ext>
            </a:extLst>
          </p:cNvPr>
          <p:cNvSpPr txBox="1"/>
          <p:nvPr/>
        </p:nvSpPr>
        <p:spPr>
          <a:xfrm>
            <a:off x="7526558" y="3905427"/>
            <a:ext cx="3971365" cy="1077218"/>
          </a:xfrm>
          <a:prstGeom prst="rect">
            <a:avLst/>
          </a:prstGeom>
          <a:noFill/>
        </p:spPr>
        <p:txBody>
          <a:bodyPr wrap="square" rtlCol="0">
            <a:spAutoFit/>
          </a:bodyPr>
          <a:lstStyle/>
          <a:p>
            <a:pPr algn="ctr"/>
            <a:r>
              <a:rPr lang="en-IE" sz="3200" b="1" dirty="0">
                <a:solidFill>
                  <a:srgbClr val="027354"/>
                </a:solidFill>
              </a:rPr>
              <a:t>KMO's zijn leiders van positieve verandering</a:t>
            </a:r>
          </a:p>
        </p:txBody>
      </p:sp>
    </p:spTree>
    <p:extLst>
      <p:ext uri="{BB962C8B-B14F-4D97-AF65-F5344CB8AC3E}">
        <p14:creationId xmlns:p14="http://schemas.microsoft.com/office/powerpoint/2010/main" val="46932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1628A4-4094-C4B6-D826-304BE5ED5BA5}"/>
              </a:ext>
            </a:extLst>
          </p:cNvPr>
          <p:cNvSpPr>
            <a:spLocks noGrp="1"/>
          </p:cNvSpPr>
          <p:nvPr>
            <p:ph type="body" sz="quarter" idx="13"/>
          </p:nvPr>
        </p:nvSpPr>
        <p:spPr>
          <a:xfrm>
            <a:off x="575619" y="464384"/>
            <a:ext cx="8617210" cy="953429"/>
          </a:xfrm>
        </p:spPr>
        <p:txBody>
          <a:bodyPr/>
          <a:lstStyle/>
          <a:p>
            <a:r>
              <a:rPr lang="en-IE" dirty="0">
                <a:solidFill>
                  <a:srgbClr val="027354"/>
                </a:solidFill>
              </a:rPr>
              <a:t>Inleiding tot CSR Ready Project</a:t>
            </a:r>
          </a:p>
        </p:txBody>
      </p:sp>
      <p:sp>
        <p:nvSpPr>
          <p:cNvPr id="4" name="Text Placeholder 3">
            <a:extLst>
              <a:ext uri="{FF2B5EF4-FFF2-40B4-BE49-F238E27FC236}">
                <a16:creationId xmlns:a16="http://schemas.microsoft.com/office/drawing/2014/main" id="{DF53A37F-A673-7F71-858C-E91CF36C0097}"/>
              </a:ext>
            </a:extLst>
          </p:cNvPr>
          <p:cNvSpPr>
            <a:spLocks noGrp="1"/>
          </p:cNvSpPr>
          <p:nvPr>
            <p:ph type="body" sz="quarter" idx="14"/>
          </p:nvPr>
        </p:nvSpPr>
        <p:spPr>
          <a:xfrm>
            <a:off x="575619" y="1110196"/>
            <a:ext cx="11040761" cy="4690645"/>
          </a:xfrm>
          <a:solidFill>
            <a:srgbClr val="F29E38"/>
          </a:solidFill>
        </p:spPr>
        <p:txBody>
          <a:bodyPr/>
          <a:lstStyle/>
          <a:p>
            <a:r>
              <a:rPr lang="en-GB" sz="2000" b="1" dirty="0">
                <a:solidFill>
                  <a:srgbClr val="027354"/>
                </a:solidFill>
              </a:rPr>
              <a:t>CSR Ready is een ERAMUS+-project dat erop gericht is </a:t>
            </a:r>
            <a:r>
              <a:rPr lang="en-GB" sz="2000" b="1" i="0" dirty="0">
                <a:solidFill>
                  <a:srgbClr val="027354"/>
                </a:solidFill>
                <a:effectLst/>
              </a:rPr>
              <a:t>MKB-bedrijven te helpen de impact van maatschappelijk verantwoord ondernemen op hun gemeenschap en markt te analyseren en concrete CSR-acties in hun bedrijf te implementeren.  </a:t>
            </a:r>
          </a:p>
          <a:p>
            <a:r>
              <a:rPr lang="en-GB" sz="2000" i="0" dirty="0">
                <a:solidFill>
                  <a:srgbClr val="FFFFFF"/>
                </a:solidFill>
                <a:effectLst/>
              </a:rPr>
              <a:t>Het CSR Ready-project stelt MKB-bedrijven in staat om bedrijfsspecifieke strategieën en maatregelen te ontwikkelen op basis van specifieke impactgebieden en voordelen, gepresenteerd in een duidelijk en gebruiksvriendelijk formaat.   Onze cursus is ontwikkeld om kmo's</a:t>
            </a:r>
            <a:r>
              <a:rPr lang="en-GB" sz="2000" dirty="0">
                <a:solidFill>
                  <a:srgbClr val="FFFFFF"/>
                </a:solidFill>
              </a:rPr>
              <a:t>, </a:t>
            </a:r>
            <a:r>
              <a:rPr lang="en-GB" sz="2000" i="0" dirty="0">
                <a:solidFill>
                  <a:srgbClr val="FFFFFF"/>
                </a:solidFill>
                <a:effectLst/>
              </a:rPr>
              <a:t>start-ups, professionele beroepsopleidingsorganisaties, managementconsultants, ondernemerschap en kmo-ondersteuningsinfrastructuren rechtstreeks te ondersteunen door unieke hulpmiddelen te bieden die in hun curricula en diensten kunnen worden geïmplementeerd. </a:t>
            </a:r>
          </a:p>
          <a:p>
            <a:r>
              <a:rPr lang="en-GB" sz="2000" i="0" dirty="0">
                <a:solidFill>
                  <a:srgbClr val="FFFFFF"/>
                </a:solidFill>
                <a:effectLst/>
              </a:rPr>
              <a:t>Maatschappelijk verantwoord </a:t>
            </a:r>
            <a:r>
              <a:rPr lang="en-GB" sz="2000" i="0" dirty="0" err="1">
                <a:solidFill>
                  <a:srgbClr val="FFFFFF"/>
                </a:solidFill>
                <a:effectLst/>
              </a:rPr>
              <a:t>ondernemen</a:t>
            </a:r>
            <a:r>
              <a:rPr lang="en-GB" sz="2000" i="0" dirty="0">
                <a:solidFill>
                  <a:srgbClr val="FFFFFF"/>
                </a:solidFill>
                <a:effectLst/>
              </a:rPr>
              <a:t> (CSR) is een strategisch, alomvattend en duurzaam antwoord van bedrijven op de vraag naar eerlijke en welvarende samenlevingen met een moderne, concurrerende economie waarin efficiënt met hulpbronnen wordt omgesprongen, en een klimaatneutraal Europa. Het is van toepassing op producten en diensten die kmo's aanbieden, maar ook op arbeidsomstandigheden, mensenrechten, gezondheid, milieu, innovatie, onderwijs en opleiding (via de preambule van de EU Corporate Social Responsibility &amp; Responsible Business Conduct). </a:t>
            </a:r>
            <a:endParaRPr lang="en-IE" sz="2000" dirty="0"/>
          </a:p>
        </p:txBody>
      </p:sp>
    </p:spTree>
    <p:extLst>
      <p:ext uri="{BB962C8B-B14F-4D97-AF65-F5344CB8AC3E}">
        <p14:creationId xmlns:p14="http://schemas.microsoft.com/office/powerpoint/2010/main" val="2014578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0EE89C-FCF4-2307-143D-6CA9B2852736}"/>
              </a:ext>
            </a:extLst>
          </p:cNvPr>
          <p:cNvSpPr>
            <a:spLocks noGrp="1"/>
          </p:cNvSpPr>
          <p:nvPr>
            <p:ph type="body" sz="quarter" idx="13"/>
          </p:nvPr>
        </p:nvSpPr>
        <p:spPr>
          <a:xfrm>
            <a:off x="668927" y="349135"/>
            <a:ext cx="10600546" cy="953429"/>
          </a:xfrm>
        </p:spPr>
        <p:txBody>
          <a:bodyPr/>
          <a:lstStyle/>
          <a:p>
            <a:pPr algn="ctr"/>
            <a:r>
              <a:rPr lang="en-GB" i="0" dirty="0">
                <a:solidFill>
                  <a:srgbClr val="027354"/>
                </a:solidFill>
                <a:effectLst/>
              </a:rPr>
              <a:t>SDG's helpen kmo's groeien</a:t>
            </a:r>
          </a:p>
          <a:p>
            <a:pPr algn="ctr"/>
            <a:endParaRPr lang="en-IE" dirty="0"/>
          </a:p>
        </p:txBody>
      </p:sp>
      <p:sp>
        <p:nvSpPr>
          <p:cNvPr id="3" name="Text Placeholder 2">
            <a:extLst>
              <a:ext uri="{FF2B5EF4-FFF2-40B4-BE49-F238E27FC236}">
                <a16:creationId xmlns:a16="http://schemas.microsoft.com/office/drawing/2014/main" id="{DF761CE5-11FA-636F-E135-A9643F67763E}"/>
              </a:ext>
            </a:extLst>
          </p:cNvPr>
          <p:cNvSpPr>
            <a:spLocks noGrp="1"/>
          </p:cNvSpPr>
          <p:nvPr>
            <p:ph type="body" sz="quarter" idx="14"/>
          </p:nvPr>
        </p:nvSpPr>
        <p:spPr>
          <a:xfrm>
            <a:off x="922527" y="1049000"/>
            <a:ext cx="10030395" cy="4715696"/>
          </a:xfrm>
        </p:spPr>
        <p:txBody>
          <a:bodyPr/>
          <a:lstStyle/>
          <a:p>
            <a:r>
              <a:rPr lang="en-GB" b="1" i="0" dirty="0">
                <a:solidFill>
                  <a:srgbClr val="027354"/>
                </a:solidFill>
                <a:effectLst/>
              </a:rPr>
              <a:t>In de wereld van vandaag is verantwoord en duurzaam consumeren een zaak van iedereen</a:t>
            </a:r>
            <a:r>
              <a:rPr lang="en-GB" b="1" i="0" dirty="0">
                <a:solidFill>
                  <a:srgbClr val="F29E38"/>
                </a:solidFill>
                <a:effectLst/>
              </a:rPr>
              <a:t>. </a:t>
            </a:r>
            <a:r>
              <a:rPr lang="en-GB" dirty="0"/>
              <a:t>Met de steeds groter wordende bezorgdheid over klimaatverandering en energiezekerheid kan geen enkel bedrijf het zich veroorloven om onverschillig te blijven voor de milieuproblemen die ons allemaal aangaan.</a:t>
            </a:r>
          </a:p>
          <a:p>
            <a:pPr algn="l"/>
            <a:r>
              <a:rPr lang="en-GB" b="0" i="0" dirty="0">
                <a:effectLst/>
              </a:rPr>
              <a:t>Ook kleinere bedrijven kunnen actie ondernemen, hun impact vergroten en deel uitmaken van de oplossing. Door bedrijfsplanning te integreren met de doelstellingen worden waardevolle nieuwe kansen ontsloten, een hogere productiviteit en meer innovatie bevorderd, wat bijdraagt aan een krachtige economische groei.</a:t>
            </a:r>
          </a:p>
          <a:p>
            <a:r>
              <a:rPr lang="en-GB" dirty="0"/>
              <a:t>Door te kiezen voor een op standaarden gebaseerde benadering van duurzaamheid, zijn kleinere bedrijven flexibeler en beter in staat om intern beleid aan te passen en te ontwikkelen, en om hun prestaties te communiceren naar externe belanghebbenden.</a:t>
            </a:r>
          </a:p>
          <a:p>
            <a:pPr algn="l"/>
            <a:endParaRPr lang="en-GB" b="0" i="0" dirty="0">
              <a:solidFill>
                <a:srgbClr val="4D4D4D"/>
              </a:solidFill>
              <a:effectLst/>
            </a:endParaRPr>
          </a:p>
          <a:p>
            <a:endParaRPr lang="en-IE" dirty="0"/>
          </a:p>
        </p:txBody>
      </p:sp>
      <p:sp>
        <p:nvSpPr>
          <p:cNvPr id="4" name="TextBox 3">
            <a:extLst>
              <a:ext uri="{FF2B5EF4-FFF2-40B4-BE49-F238E27FC236}">
                <a16:creationId xmlns:a16="http://schemas.microsoft.com/office/drawing/2014/main" id="{E1B3ABF5-FDC4-3E7E-7613-30EEC3B25216}"/>
              </a:ext>
            </a:extLst>
          </p:cNvPr>
          <p:cNvSpPr txBox="1"/>
          <p:nvPr/>
        </p:nvSpPr>
        <p:spPr>
          <a:xfrm>
            <a:off x="8656983" y="5764696"/>
            <a:ext cx="2713382" cy="369332"/>
          </a:xfrm>
          <a:prstGeom prst="rect">
            <a:avLst/>
          </a:prstGeom>
          <a:noFill/>
        </p:spPr>
        <p:txBody>
          <a:bodyPr wrap="square" rtlCol="0">
            <a:spAutoFit/>
          </a:bodyPr>
          <a:lstStyle/>
          <a:p>
            <a:r>
              <a:rPr lang="en-IE" dirty="0">
                <a:hlinkClick r:id="rId2"/>
              </a:rPr>
              <a:t>Bron </a:t>
            </a:r>
            <a:r>
              <a:rPr lang="en-IE" dirty="0"/>
              <a:t>Biz Group </a:t>
            </a:r>
          </a:p>
        </p:txBody>
      </p:sp>
    </p:spTree>
    <p:extLst>
      <p:ext uri="{BB962C8B-B14F-4D97-AF65-F5344CB8AC3E}">
        <p14:creationId xmlns:p14="http://schemas.microsoft.com/office/powerpoint/2010/main" val="1675248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close up of a dandelion&#10;&#10;Description automatically generated">
            <a:extLst>
              <a:ext uri="{FF2B5EF4-FFF2-40B4-BE49-F238E27FC236}">
                <a16:creationId xmlns:a16="http://schemas.microsoft.com/office/drawing/2014/main" id="{C87FC2FF-6725-1460-9EA0-887E2BAED4AE}"/>
              </a:ext>
            </a:extLst>
          </p:cNvPr>
          <p:cNvPicPr>
            <a:picLocks noGrp="1" noChangeAspect="1"/>
          </p:cNvPicPr>
          <p:nvPr>
            <p:ph type="pic" sz="quarter" idx="25"/>
          </p:nvPr>
        </p:nvPicPr>
        <p:blipFill>
          <a:blip r:embed="rId2" cstate="email">
            <a:extLst>
              <a:ext uri="{28A0092B-C50C-407E-A947-70E740481C1C}">
                <a14:useLocalDpi xmlns:a14="http://schemas.microsoft.com/office/drawing/2010/main"/>
              </a:ext>
            </a:extLst>
          </a:blip>
          <a:srcRect l="14674" r="14674"/>
          <a:stretch>
            <a:fillRect/>
          </a:stretch>
        </p:blipFill>
        <p:spPr>
          <a:xfrm>
            <a:off x="8328637" y="587094"/>
            <a:ext cx="3612349" cy="3079750"/>
          </a:xfrm>
        </p:spPr>
      </p:pic>
      <p:pic>
        <p:nvPicPr>
          <p:cNvPr id="11" name="Picture Placeholder 10" descr="A person talking on the phone&#10;&#10;Description automatically generated with medium confidence">
            <a:extLst>
              <a:ext uri="{FF2B5EF4-FFF2-40B4-BE49-F238E27FC236}">
                <a16:creationId xmlns:a16="http://schemas.microsoft.com/office/drawing/2014/main" id="{C143A50E-554B-800D-E39C-4F06BA3BF420}"/>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l="14674" r="14674"/>
          <a:stretch>
            <a:fillRect/>
          </a:stretch>
        </p:blipFill>
        <p:spPr>
          <a:xfrm>
            <a:off x="614363" y="587094"/>
            <a:ext cx="3550662" cy="3079750"/>
          </a:xfrm>
        </p:spPr>
      </p:pic>
      <p:pic>
        <p:nvPicPr>
          <p:cNvPr id="13" name="Picture Placeholder 12" descr="A close-up of hands shaking&#10;&#10;Description automatically generated with low confidence">
            <a:extLst>
              <a:ext uri="{FF2B5EF4-FFF2-40B4-BE49-F238E27FC236}">
                <a16:creationId xmlns:a16="http://schemas.microsoft.com/office/drawing/2014/main" id="{8DB3640D-70DF-854A-0E5F-F4662C8730FC}"/>
              </a:ext>
            </a:extLst>
          </p:cNvPr>
          <p:cNvPicPr>
            <a:picLocks noGrp="1" noChangeAspect="1"/>
          </p:cNvPicPr>
          <p:nvPr>
            <p:ph type="pic" sz="quarter" idx="26"/>
          </p:nvPr>
        </p:nvPicPr>
        <p:blipFill>
          <a:blip r:embed="rId4" cstate="email">
            <a:extLst>
              <a:ext uri="{28A0092B-C50C-407E-A947-70E740481C1C}">
                <a14:useLocalDpi xmlns:a14="http://schemas.microsoft.com/office/drawing/2010/main"/>
              </a:ext>
            </a:extLst>
          </a:blip>
          <a:srcRect t="18516" b="18516"/>
          <a:stretch>
            <a:fillRect/>
          </a:stretch>
        </p:blipFill>
        <p:spPr>
          <a:xfrm>
            <a:off x="4515077" y="587094"/>
            <a:ext cx="3463510" cy="3079750"/>
          </a:xfrm>
        </p:spPr>
      </p:pic>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614363" y="3030738"/>
            <a:ext cx="3550662" cy="3827261"/>
          </a:xfrm>
        </p:spPr>
        <p:txBody>
          <a:bodyPr/>
          <a:lstStyle/>
          <a:p>
            <a:pPr algn="ctr"/>
            <a:r>
              <a:rPr lang="en-GB" sz="2000" b="1" dirty="0"/>
              <a:t>Zakelijke kansen</a:t>
            </a:r>
          </a:p>
          <a:p>
            <a:pPr algn="ctr"/>
            <a:r>
              <a:rPr lang="en-GB" sz="2000" dirty="0"/>
              <a:t>De SDG's worden wereldwijd erkend als groeimarkten en leveren innovatieve oplossingen voor transformatieve verandering.  Op de SDG's afgestemde kmo's ondersteunen de pijlers van zakelijk succes, d.w.z. financieel transparant, sociaal goed geleid en gebruikmakend van technologieën die de wereld beter maken.</a:t>
            </a:r>
            <a:endParaRPr lang="en-IE" sz="2000" dirty="0"/>
          </a:p>
          <a:p>
            <a:endParaRPr lang="en-IE" sz="20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4515076" y="3030739"/>
            <a:ext cx="3463511" cy="3827260"/>
          </a:xfrm>
        </p:spPr>
        <p:txBody>
          <a:bodyPr/>
          <a:lstStyle/>
          <a:p>
            <a:r>
              <a:rPr lang="en-GB" sz="2000" b="1" dirty="0"/>
              <a:t>De waarde van CSR vergroten </a:t>
            </a:r>
            <a:r>
              <a:rPr lang="en-GB" sz="2000" dirty="0"/>
              <a:t>door het versterken van economische prikkels, toegang tot subsidies, efficiënter gebruik van hulpbronnen, duurzame bedrijven, geldbesparing op de lange termijn, verhoging van de productiviteit en verbetering van het internationale merkimago. </a:t>
            </a:r>
            <a:endParaRPr lang="en-IE" sz="2000" dirty="0"/>
          </a:p>
          <a:p>
            <a:endParaRPr lang="en-IE" sz="2000" dirty="0"/>
          </a:p>
        </p:txBody>
      </p:sp>
      <p:sp>
        <p:nvSpPr>
          <p:cNvPr id="9" name="Text Placeholder 8">
            <a:extLst>
              <a:ext uri="{FF2B5EF4-FFF2-40B4-BE49-F238E27FC236}">
                <a16:creationId xmlns:a16="http://schemas.microsoft.com/office/drawing/2014/main" id="{21C4820D-F422-278E-D66A-D4ED8BE10E9D}"/>
              </a:ext>
            </a:extLst>
          </p:cNvPr>
          <p:cNvSpPr>
            <a:spLocks noGrp="1"/>
          </p:cNvSpPr>
          <p:nvPr>
            <p:ph type="body" sz="quarter" idx="28"/>
          </p:nvPr>
        </p:nvSpPr>
        <p:spPr>
          <a:xfrm>
            <a:off x="8328638" y="3030739"/>
            <a:ext cx="3612350" cy="3827261"/>
          </a:xfrm>
        </p:spPr>
        <p:txBody>
          <a:bodyPr/>
          <a:lstStyle/>
          <a:p>
            <a:r>
              <a:rPr lang="en-GB" sz="2000" b="1" dirty="0"/>
              <a:t>Relaties versterken </a:t>
            </a:r>
            <a:r>
              <a:rPr lang="en-GB" sz="2000" dirty="0"/>
              <a:t>en voldoen aan de verwachtingen van belanghebbenden (inclusief gemeenschappen en klanten) op nationaal, regionaal en internationaal niveau.  Kmo's die afgestemd zijn op de SDG's versterken hun engagement en reputatie bij diegenen met wie ze samenwerken, in het bijzonder diegenen die gemarginaliseerd zijn of de meest dringende maatschappelijke uitdagingen hebben.</a:t>
            </a:r>
            <a:endParaRPr lang="en-IE" sz="2000" dirty="0"/>
          </a:p>
          <a:p>
            <a:endParaRPr lang="en-IE" sz="2000" dirty="0"/>
          </a:p>
        </p:txBody>
      </p:sp>
    </p:spTree>
    <p:extLst>
      <p:ext uri="{BB962C8B-B14F-4D97-AF65-F5344CB8AC3E}">
        <p14:creationId xmlns:p14="http://schemas.microsoft.com/office/powerpoint/2010/main" val="3405482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9CC31E-FC26-6148-968A-26FF0226A7F7}"/>
              </a:ext>
            </a:extLst>
          </p:cNvPr>
          <p:cNvSpPr>
            <a:spLocks noGrp="1"/>
          </p:cNvSpPr>
          <p:nvPr>
            <p:ph type="body" sz="quarter" idx="13"/>
          </p:nvPr>
        </p:nvSpPr>
        <p:spPr>
          <a:xfrm>
            <a:off x="515902" y="437323"/>
            <a:ext cx="10496490" cy="1158410"/>
          </a:xfrm>
        </p:spPr>
        <p:txBody>
          <a:bodyPr>
            <a:normAutofit fontScale="85000" lnSpcReduction="20000"/>
          </a:bodyPr>
          <a:lstStyle/>
          <a:p>
            <a:r>
              <a:rPr lang="en-IE" dirty="0"/>
              <a:t>Het op elkaar afstemmen van CSR van KMO's en SDG's versterkt de voordelen op internationale schaal - het is een win-win voor iedereen!</a:t>
            </a:r>
          </a:p>
        </p:txBody>
      </p:sp>
      <p:sp>
        <p:nvSpPr>
          <p:cNvPr id="3" name="Text Placeholder 2">
            <a:extLst>
              <a:ext uri="{FF2B5EF4-FFF2-40B4-BE49-F238E27FC236}">
                <a16:creationId xmlns:a16="http://schemas.microsoft.com/office/drawing/2014/main" id="{A12ECD48-1BDD-D4E7-AFA4-478792311C18}"/>
              </a:ext>
            </a:extLst>
          </p:cNvPr>
          <p:cNvSpPr>
            <a:spLocks noGrp="1"/>
          </p:cNvSpPr>
          <p:nvPr>
            <p:ph type="body" sz="quarter" idx="14"/>
          </p:nvPr>
        </p:nvSpPr>
        <p:spPr>
          <a:xfrm>
            <a:off x="515901" y="1486403"/>
            <a:ext cx="11013490" cy="4329707"/>
          </a:xfrm>
        </p:spPr>
        <p:txBody>
          <a:bodyPr/>
          <a:lstStyle/>
          <a:p>
            <a:r>
              <a:rPr lang="en-GB" sz="2000" dirty="0"/>
              <a:t>Je vraagt je misschien nog steeds af welke voordelen het heeft om </a:t>
            </a:r>
            <a:r>
              <a:rPr lang="en-GB" sz="2000" dirty="0" err="1"/>
              <a:t>mijn</a:t>
            </a:r>
            <a:r>
              <a:rPr lang="en-GB" sz="2000" dirty="0"/>
              <a:t> CSR in lijn te brengen met de Sustainable Development Goals? Bedrijven die specifieke doelen in hun bedrijfspraktijken en -beleid hebben opgenomen, geven aan dat ze op regionaal, nationaal en vaak ook internationaal niveau verstrekkende voordelen in hun bedrijf ervaren, zoals </a:t>
            </a:r>
          </a:p>
          <a:p>
            <a:pPr marL="342900" indent="-342900">
              <a:buFont typeface="Wingdings" panose="05000000000000000000" pitchFamily="2" charset="2"/>
              <a:buChar char="ü"/>
            </a:pPr>
            <a:r>
              <a:rPr lang="en-GB" sz="2000" dirty="0"/>
              <a:t>Hun </a:t>
            </a:r>
            <a:r>
              <a:rPr lang="en-GB" sz="2000" b="1" dirty="0">
                <a:solidFill>
                  <a:srgbClr val="027354"/>
                </a:solidFill>
              </a:rPr>
              <a:t>winstmarges </a:t>
            </a:r>
            <a:r>
              <a:rPr lang="en-GB" sz="2000" dirty="0"/>
              <a:t>verhogen en </a:t>
            </a:r>
            <a:r>
              <a:rPr lang="en-GB" sz="2000" b="1" dirty="0">
                <a:solidFill>
                  <a:srgbClr val="027354"/>
                </a:solidFill>
              </a:rPr>
              <a:t>besparingen </a:t>
            </a:r>
            <a:r>
              <a:rPr lang="en-GB" sz="2000" dirty="0"/>
              <a:t>doorvoeren in hun hele bedrijf </a:t>
            </a:r>
          </a:p>
          <a:p>
            <a:pPr marL="342900" indent="-342900">
              <a:buFont typeface="Wingdings" panose="05000000000000000000" pitchFamily="2" charset="2"/>
              <a:buChar char="ü"/>
            </a:pPr>
            <a:r>
              <a:rPr lang="en-GB" sz="2000" b="1" dirty="0">
                <a:solidFill>
                  <a:srgbClr val="027354"/>
                </a:solidFill>
              </a:rPr>
              <a:t>Meer vertrouwen </a:t>
            </a:r>
            <a:r>
              <a:rPr lang="en-GB" sz="2000" dirty="0"/>
              <a:t>winnen </a:t>
            </a:r>
            <a:r>
              <a:rPr lang="en-GB" sz="2000" b="1" dirty="0">
                <a:solidFill>
                  <a:srgbClr val="027354"/>
                </a:solidFill>
              </a:rPr>
              <a:t>bij hun klanten</a:t>
            </a:r>
          </a:p>
          <a:p>
            <a:pPr marL="342900" indent="-342900">
              <a:buFont typeface="Wingdings" panose="05000000000000000000" pitchFamily="2" charset="2"/>
              <a:buChar char="ü"/>
            </a:pPr>
            <a:r>
              <a:rPr lang="en-GB" sz="2000" b="1" dirty="0">
                <a:solidFill>
                  <a:srgbClr val="027354"/>
                </a:solidFill>
              </a:rPr>
              <a:t>Nieuwe contracten binnenhalen </a:t>
            </a:r>
            <a:r>
              <a:rPr lang="en-GB" sz="2000" dirty="0"/>
              <a:t>door bedrijven aan te spreken die een duurzamere toeleveringsketen willen implementeren</a:t>
            </a:r>
          </a:p>
          <a:p>
            <a:pPr marL="342900" indent="-342900">
              <a:buFont typeface="Wingdings" panose="05000000000000000000" pitchFamily="2" charset="2"/>
              <a:buChar char="ü"/>
            </a:pPr>
            <a:r>
              <a:rPr lang="en-GB" sz="2000" b="1" dirty="0">
                <a:solidFill>
                  <a:srgbClr val="027354"/>
                </a:solidFill>
              </a:rPr>
              <a:t> Werknemers behouden </a:t>
            </a:r>
            <a:r>
              <a:rPr lang="en-GB" sz="2000" dirty="0"/>
              <a:t>door te werken aan een gemeenschappelijk doel</a:t>
            </a:r>
          </a:p>
          <a:p>
            <a:pPr marL="342900" indent="-342900">
              <a:buFont typeface="Wingdings" panose="05000000000000000000" pitchFamily="2" charset="2"/>
              <a:buChar char="ü"/>
            </a:pPr>
            <a:r>
              <a:rPr lang="en-GB" sz="2000" b="1" dirty="0">
                <a:solidFill>
                  <a:srgbClr val="027354"/>
                </a:solidFill>
              </a:rPr>
              <a:t>Het gevoel van stabiliteit </a:t>
            </a:r>
            <a:r>
              <a:rPr lang="en-GB" sz="2000" dirty="0"/>
              <a:t>vergroten door duurzame plannen voor de toekomst te ontwikkelen</a:t>
            </a:r>
          </a:p>
          <a:p>
            <a:pPr marL="342900" indent="-342900">
              <a:buFont typeface="Wingdings" panose="05000000000000000000" pitchFamily="2" charset="2"/>
              <a:buChar char="ü"/>
            </a:pPr>
            <a:r>
              <a:rPr lang="en-GB" sz="2000" b="1" dirty="0">
                <a:solidFill>
                  <a:srgbClr val="027354"/>
                </a:solidFill>
              </a:rPr>
              <a:t> Hun klantenbestand uitbreiden </a:t>
            </a:r>
            <a:r>
              <a:rPr lang="en-GB" sz="2000" dirty="0"/>
              <a:t>door duurzame consumenten aan te trekken</a:t>
            </a:r>
          </a:p>
          <a:p>
            <a:pPr marL="342900" indent="-342900">
              <a:buFont typeface="Wingdings" panose="05000000000000000000" pitchFamily="2" charset="2"/>
              <a:buChar char="ü"/>
            </a:pPr>
            <a:r>
              <a:rPr lang="en-GB" sz="2000" b="1" dirty="0">
                <a:solidFill>
                  <a:srgbClr val="027354"/>
                </a:solidFill>
              </a:rPr>
              <a:t> Betere prestaties </a:t>
            </a:r>
            <a:r>
              <a:rPr lang="en-GB" sz="2000" dirty="0"/>
              <a:t>naarmate management en personeel doelgerichter werken</a:t>
            </a:r>
          </a:p>
          <a:p>
            <a:pPr marL="342900" indent="-342900">
              <a:buFont typeface="Wingdings" panose="05000000000000000000" pitchFamily="2" charset="2"/>
              <a:buChar char="ü"/>
            </a:pPr>
            <a:r>
              <a:rPr lang="en-GB" sz="2000" b="1" dirty="0">
                <a:solidFill>
                  <a:srgbClr val="027354"/>
                </a:solidFill>
              </a:rPr>
              <a:t>Relaties versterken </a:t>
            </a:r>
            <a:r>
              <a:rPr lang="en-GB" sz="2000" dirty="0"/>
              <a:t>met personeel, belangrijke belanghebbenden en partners</a:t>
            </a:r>
            <a:endParaRPr lang="en-IE" sz="2000" dirty="0"/>
          </a:p>
        </p:txBody>
      </p:sp>
    </p:spTree>
    <p:extLst>
      <p:ext uri="{BB962C8B-B14F-4D97-AF65-F5344CB8AC3E}">
        <p14:creationId xmlns:p14="http://schemas.microsoft.com/office/powerpoint/2010/main" val="42298504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3CBCAD9-08BD-BE62-6A6E-0B782691AA94}"/>
              </a:ext>
            </a:extLst>
          </p:cNvPr>
          <p:cNvSpPr>
            <a:spLocks noGrp="1"/>
          </p:cNvSpPr>
          <p:nvPr>
            <p:ph type="body" sz="quarter" idx="14"/>
          </p:nvPr>
        </p:nvSpPr>
        <p:spPr>
          <a:xfrm rot="10800000">
            <a:off x="6006548" y="2900507"/>
            <a:ext cx="785328" cy="1056986"/>
          </a:xfrm>
        </p:spPr>
        <p:txBody>
          <a:bodyPr>
            <a:normAutofit fontScale="85000" lnSpcReduction="20000"/>
          </a:bodyPr>
          <a:lstStyle/>
          <a:p>
            <a:r>
              <a:rPr lang="en-IE" dirty="0"/>
              <a:t>'</a:t>
            </a:r>
          </a:p>
        </p:txBody>
      </p:sp>
      <p:sp>
        <p:nvSpPr>
          <p:cNvPr id="7" name="Text Placeholder 6">
            <a:extLst>
              <a:ext uri="{FF2B5EF4-FFF2-40B4-BE49-F238E27FC236}">
                <a16:creationId xmlns:a16="http://schemas.microsoft.com/office/drawing/2014/main" id="{7F26F664-DA0C-A48D-83A0-7C9525ED1138}"/>
              </a:ext>
            </a:extLst>
          </p:cNvPr>
          <p:cNvSpPr>
            <a:spLocks noGrp="1"/>
          </p:cNvSpPr>
          <p:nvPr>
            <p:ph type="body" sz="quarter" idx="13"/>
          </p:nvPr>
        </p:nvSpPr>
        <p:spPr>
          <a:xfrm>
            <a:off x="1047338" y="717577"/>
            <a:ext cx="6028211" cy="3802952"/>
          </a:xfrm>
        </p:spPr>
        <p:txBody>
          <a:bodyPr>
            <a:normAutofit fontScale="62500" lnSpcReduction="20000"/>
          </a:bodyPr>
          <a:lstStyle/>
          <a:p>
            <a:pPr>
              <a:lnSpc>
                <a:spcPct val="110000"/>
              </a:lnSpc>
              <a:spcBef>
                <a:spcPts val="0"/>
              </a:spcBef>
            </a:pPr>
            <a:r>
              <a:rPr lang="en-GB" sz="4600" b="1" i="0" dirty="0">
                <a:effectLst/>
              </a:rPr>
              <a:t>SDG's zorgen voor wereldwijde erkenning</a:t>
            </a:r>
          </a:p>
          <a:p>
            <a:pPr>
              <a:lnSpc>
                <a:spcPct val="110000"/>
              </a:lnSpc>
              <a:spcBef>
                <a:spcPts val="0"/>
              </a:spcBef>
            </a:pPr>
            <a:endParaRPr lang="en-GB" b="0" i="0" dirty="0">
              <a:effectLst/>
            </a:endParaRPr>
          </a:p>
          <a:p>
            <a:pPr>
              <a:lnSpc>
                <a:spcPct val="110000"/>
              </a:lnSpc>
              <a:spcBef>
                <a:spcPts val="0"/>
              </a:spcBef>
            </a:pPr>
            <a:r>
              <a:rPr lang="en-GB" b="0" i="0" dirty="0">
                <a:effectLst/>
              </a:rPr>
              <a:t>CSR en de SDG's hebben samen het potentieel om een onderling verbonden model voor duurzame wereldwijde groei te ontwikkelen. </a:t>
            </a:r>
            <a:r>
              <a:rPr lang="en-GB" b="1" i="0" dirty="0">
                <a:effectLst/>
              </a:rPr>
              <a:t>CSR creëert een evenwicht tussen economische belangen, milieubehoeften en sociale verwachtingen door de geest van duurzame ontwikkeling in de bedrijfsstrategie te integreren</a:t>
            </a:r>
            <a:r>
              <a:rPr lang="en-GB" i="0" dirty="0"/>
              <a:t>. SDG's worden onmiddellijk herkenbaar en een standaardverwachting van consumenten.</a:t>
            </a:r>
            <a:endParaRPr lang="en-GB" b="0" i="0" dirty="0">
              <a:effectLst/>
            </a:endParaRPr>
          </a:p>
          <a:p>
            <a:pPr>
              <a:lnSpc>
                <a:spcPct val="110000"/>
              </a:lnSpc>
              <a:spcBef>
                <a:spcPts val="0"/>
              </a:spcBef>
            </a:pPr>
            <a:endParaRPr lang="en-GB" b="0" i="0" dirty="0">
              <a:effectLst/>
            </a:endParaRPr>
          </a:p>
          <a:p>
            <a:pPr>
              <a:lnSpc>
                <a:spcPct val="110000"/>
              </a:lnSpc>
              <a:spcBef>
                <a:spcPts val="0"/>
              </a:spcBef>
            </a:pPr>
            <a:r>
              <a:rPr lang="en-GB" sz="1700" b="0" dirty="0">
                <a:effectLst/>
              </a:rPr>
              <a:t>(Behringer &amp; Szegedi, 2016).</a:t>
            </a:r>
          </a:p>
          <a:p>
            <a:pPr>
              <a:lnSpc>
                <a:spcPct val="110000"/>
              </a:lnSpc>
              <a:spcBef>
                <a:spcPts val="0"/>
              </a:spcBef>
            </a:pPr>
            <a:endParaRPr lang="en-IE" dirty="0"/>
          </a:p>
        </p:txBody>
      </p:sp>
      <p:sp>
        <p:nvSpPr>
          <p:cNvPr id="9" name="Text Placeholder 8">
            <a:extLst>
              <a:ext uri="{FF2B5EF4-FFF2-40B4-BE49-F238E27FC236}">
                <a16:creationId xmlns:a16="http://schemas.microsoft.com/office/drawing/2014/main" id="{CC9A7612-9850-03AA-89A5-06968E2ACD39}"/>
              </a:ext>
            </a:extLst>
          </p:cNvPr>
          <p:cNvSpPr>
            <a:spLocks noGrp="1"/>
          </p:cNvSpPr>
          <p:nvPr>
            <p:ph type="body" sz="quarter" idx="15"/>
          </p:nvPr>
        </p:nvSpPr>
        <p:spPr/>
        <p:txBody>
          <a:bodyPr>
            <a:normAutofit fontScale="92500" lnSpcReduction="10000"/>
          </a:bodyPr>
          <a:lstStyle/>
          <a:p>
            <a:r>
              <a:rPr lang="en-IE" dirty="0"/>
              <a:t>'</a:t>
            </a:r>
          </a:p>
        </p:txBody>
      </p:sp>
      <p:grpSp>
        <p:nvGrpSpPr>
          <p:cNvPr id="10" name="Graphic 3">
            <a:extLst>
              <a:ext uri="{FF2B5EF4-FFF2-40B4-BE49-F238E27FC236}">
                <a16:creationId xmlns:a16="http://schemas.microsoft.com/office/drawing/2014/main" id="{7CCA6C0B-B921-4D95-6F82-10C11086659F}"/>
              </a:ext>
            </a:extLst>
          </p:cNvPr>
          <p:cNvGrpSpPr/>
          <p:nvPr/>
        </p:nvGrpSpPr>
        <p:grpSpPr>
          <a:xfrm>
            <a:off x="8280422" y="3334246"/>
            <a:ext cx="2463778" cy="2288294"/>
            <a:chOff x="8424689" y="5374597"/>
            <a:chExt cx="1088878" cy="1111078"/>
          </a:xfrm>
        </p:grpSpPr>
        <p:sp>
          <p:nvSpPr>
            <p:cNvPr id="11" name="Freeform 1258">
              <a:extLst>
                <a:ext uri="{FF2B5EF4-FFF2-40B4-BE49-F238E27FC236}">
                  <a16:creationId xmlns:a16="http://schemas.microsoft.com/office/drawing/2014/main" id="{3E631082-F013-A741-BF07-46E14D812DDE}"/>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9E38"/>
            </a:solidFill>
            <a:ln w="27426" cap="flat">
              <a:noFill/>
              <a:prstDash val="solid"/>
              <a:miter/>
            </a:ln>
          </p:spPr>
          <p:txBody>
            <a:bodyPr rtlCol="0" anchor="ctr"/>
            <a:lstStyle/>
            <a:p>
              <a:endParaRPr lang="en-US" dirty="0"/>
            </a:p>
          </p:txBody>
        </p:sp>
        <p:grpSp>
          <p:nvGrpSpPr>
            <p:cNvPr id="12" name="Graphic 3">
              <a:extLst>
                <a:ext uri="{FF2B5EF4-FFF2-40B4-BE49-F238E27FC236}">
                  <a16:creationId xmlns:a16="http://schemas.microsoft.com/office/drawing/2014/main" id="{21CA2272-F76D-0640-B66F-CF16474F1A9F}"/>
                </a:ext>
              </a:extLst>
            </p:cNvPr>
            <p:cNvGrpSpPr/>
            <p:nvPr/>
          </p:nvGrpSpPr>
          <p:grpSpPr>
            <a:xfrm>
              <a:off x="8424689" y="5374597"/>
              <a:ext cx="1088878" cy="1111078"/>
              <a:chOff x="8424689" y="5374597"/>
              <a:chExt cx="1088878" cy="1111078"/>
            </a:xfrm>
            <a:solidFill>
              <a:srgbClr val="000000"/>
            </a:solidFill>
          </p:grpSpPr>
          <p:grpSp>
            <p:nvGrpSpPr>
              <p:cNvPr id="13" name="Graphic 3">
                <a:extLst>
                  <a:ext uri="{FF2B5EF4-FFF2-40B4-BE49-F238E27FC236}">
                    <a16:creationId xmlns:a16="http://schemas.microsoft.com/office/drawing/2014/main" id="{C9DA6D46-37F4-951C-979C-16DB8EA47D3F}"/>
                  </a:ext>
                </a:extLst>
              </p:cNvPr>
              <p:cNvGrpSpPr/>
              <p:nvPr/>
            </p:nvGrpSpPr>
            <p:grpSpPr>
              <a:xfrm>
                <a:off x="8424689" y="5374597"/>
                <a:ext cx="943956" cy="1111078"/>
                <a:chOff x="8424689" y="5374597"/>
                <a:chExt cx="943956" cy="1111078"/>
              </a:xfrm>
              <a:solidFill>
                <a:srgbClr val="000000"/>
              </a:solidFill>
            </p:grpSpPr>
            <p:sp>
              <p:nvSpPr>
                <p:cNvPr id="23" name="Freeform 1270">
                  <a:extLst>
                    <a:ext uri="{FF2B5EF4-FFF2-40B4-BE49-F238E27FC236}">
                      <a16:creationId xmlns:a16="http://schemas.microsoft.com/office/drawing/2014/main" id="{9F4C49D7-28AE-DD1A-DDE1-D1BB64F13160}"/>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solidFill>
                  <a:srgbClr val="000000"/>
                </a:solidFill>
                <a:ln w="27426" cap="flat">
                  <a:noFill/>
                  <a:prstDash val="solid"/>
                  <a:miter/>
                </a:ln>
              </p:spPr>
              <p:txBody>
                <a:bodyPr rtlCol="0" anchor="ctr"/>
                <a:lstStyle/>
                <a:p>
                  <a:endParaRPr lang="en-US" dirty="0"/>
                </a:p>
              </p:txBody>
            </p:sp>
            <p:sp>
              <p:nvSpPr>
                <p:cNvPr id="24" name="Freeform 1271">
                  <a:extLst>
                    <a:ext uri="{FF2B5EF4-FFF2-40B4-BE49-F238E27FC236}">
                      <a16:creationId xmlns:a16="http://schemas.microsoft.com/office/drawing/2014/main" id="{8D5CA2BA-5BEB-330B-46F6-6A8137AB852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solidFill>
                  <a:srgbClr val="000000"/>
                </a:solidFill>
                <a:ln w="27426" cap="flat">
                  <a:noFill/>
                  <a:prstDash val="solid"/>
                  <a:miter/>
                </a:ln>
              </p:spPr>
              <p:txBody>
                <a:bodyPr rtlCol="0" anchor="ctr"/>
                <a:lstStyle/>
                <a:p>
                  <a:endParaRPr lang="en-US" dirty="0"/>
                </a:p>
              </p:txBody>
            </p:sp>
          </p:grpSp>
          <p:sp>
            <p:nvSpPr>
              <p:cNvPr id="14" name="Freeform 1261">
                <a:extLst>
                  <a:ext uri="{FF2B5EF4-FFF2-40B4-BE49-F238E27FC236}">
                    <a16:creationId xmlns:a16="http://schemas.microsoft.com/office/drawing/2014/main" id="{8E9DCD43-5551-A02C-565E-5752423143B2}"/>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solidFill>
                <a:srgbClr val="000000"/>
              </a:solidFill>
              <a:ln w="27426" cap="flat">
                <a:noFill/>
                <a:prstDash val="solid"/>
                <a:miter/>
              </a:ln>
            </p:spPr>
            <p:txBody>
              <a:bodyPr rtlCol="0" anchor="ctr"/>
              <a:lstStyle/>
              <a:p>
                <a:endParaRPr lang="en-US" dirty="0"/>
              </a:p>
            </p:txBody>
          </p:sp>
          <p:sp>
            <p:nvSpPr>
              <p:cNvPr id="15" name="Freeform 1262">
                <a:extLst>
                  <a:ext uri="{FF2B5EF4-FFF2-40B4-BE49-F238E27FC236}">
                    <a16:creationId xmlns:a16="http://schemas.microsoft.com/office/drawing/2014/main" id="{8C1D4D57-1F6A-DC36-31C5-0689C150660A}"/>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solidFill>
                <a:srgbClr val="000000"/>
              </a:solidFill>
              <a:ln w="27426" cap="flat">
                <a:noFill/>
                <a:prstDash val="solid"/>
                <a:miter/>
              </a:ln>
            </p:spPr>
            <p:txBody>
              <a:bodyPr rtlCol="0" anchor="ctr"/>
              <a:lstStyle/>
              <a:p>
                <a:endParaRPr lang="en-US" dirty="0"/>
              </a:p>
            </p:txBody>
          </p:sp>
          <p:sp>
            <p:nvSpPr>
              <p:cNvPr id="16" name="Freeform 1263">
                <a:extLst>
                  <a:ext uri="{FF2B5EF4-FFF2-40B4-BE49-F238E27FC236}">
                    <a16:creationId xmlns:a16="http://schemas.microsoft.com/office/drawing/2014/main" id="{B256E079-9565-C1C1-5C74-B9B3051EB314}"/>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solidFill>
                <a:srgbClr val="000000"/>
              </a:solidFill>
              <a:ln w="27426" cap="flat">
                <a:noFill/>
                <a:prstDash val="solid"/>
                <a:miter/>
              </a:ln>
            </p:spPr>
            <p:txBody>
              <a:bodyPr rtlCol="0" anchor="ctr"/>
              <a:lstStyle/>
              <a:p>
                <a:endParaRPr lang="en-US" dirty="0"/>
              </a:p>
            </p:txBody>
          </p:sp>
          <p:sp>
            <p:nvSpPr>
              <p:cNvPr id="17" name="Freeform 1264">
                <a:extLst>
                  <a:ext uri="{FF2B5EF4-FFF2-40B4-BE49-F238E27FC236}">
                    <a16:creationId xmlns:a16="http://schemas.microsoft.com/office/drawing/2014/main" id="{BD697887-21D0-20E4-2C3F-0A3F3449DF75}"/>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solidFill>
                <a:srgbClr val="000000"/>
              </a:solidFill>
              <a:ln w="27426" cap="flat">
                <a:noFill/>
                <a:prstDash val="solid"/>
                <a:miter/>
              </a:ln>
            </p:spPr>
            <p:txBody>
              <a:bodyPr rtlCol="0" anchor="ctr"/>
              <a:lstStyle/>
              <a:p>
                <a:endParaRPr lang="en-US" dirty="0"/>
              </a:p>
            </p:txBody>
          </p:sp>
          <p:sp>
            <p:nvSpPr>
              <p:cNvPr id="18" name="Freeform 1265">
                <a:extLst>
                  <a:ext uri="{FF2B5EF4-FFF2-40B4-BE49-F238E27FC236}">
                    <a16:creationId xmlns:a16="http://schemas.microsoft.com/office/drawing/2014/main" id="{9F2A4806-2652-66AC-4C7A-0E175E18D047}"/>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solidFill>
                <a:srgbClr val="000000"/>
              </a:solidFill>
              <a:ln w="27426" cap="flat">
                <a:noFill/>
                <a:prstDash val="solid"/>
                <a:miter/>
              </a:ln>
            </p:spPr>
            <p:txBody>
              <a:bodyPr rtlCol="0" anchor="ctr"/>
              <a:lstStyle/>
              <a:p>
                <a:endParaRPr lang="en-US" dirty="0"/>
              </a:p>
            </p:txBody>
          </p:sp>
          <p:sp>
            <p:nvSpPr>
              <p:cNvPr id="19" name="Freeform 1266">
                <a:extLst>
                  <a:ext uri="{FF2B5EF4-FFF2-40B4-BE49-F238E27FC236}">
                    <a16:creationId xmlns:a16="http://schemas.microsoft.com/office/drawing/2014/main" id="{E370973F-065C-7D14-8C09-AD7CC7E39A1B}"/>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solidFill>
                <a:srgbClr val="000000"/>
              </a:solidFill>
              <a:ln w="27426" cap="flat">
                <a:noFill/>
                <a:prstDash val="solid"/>
                <a:miter/>
              </a:ln>
            </p:spPr>
            <p:txBody>
              <a:bodyPr rtlCol="0" anchor="ctr"/>
              <a:lstStyle/>
              <a:p>
                <a:endParaRPr lang="en-US" dirty="0"/>
              </a:p>
            </p:txBody>
          </p:sp>
          <p:sp>
            <p:nvSpPr>
              <p:cNvPr id="20" name="Freeform 1267">
                <a:extLst>
                  <a:ext uri="{FF2B5EF4-FFF2-40B4-BE49-F238E27FC236}">
                    <a16:creationId xmlns:a16="http://schemas.microsoft.com/office/drawing/2014/main" id="{253BEA57-1AF5-4E0B-67D3-D7B43ED1EB7C}"/>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solidFill>
                <a:srgbClr val="000000"/>
              </a:solidFill>
              <a:ln w="27426" cap="flat">
                <a:noFill/>
                <a:prstDash val="solid"/>
                <a:miter/>
              </a:ln>
            </p:spPr>
            <p:txBody>
              <a:bodyPr rtlCol="0" anchor="ctr"/>
              <a:lstStyle/>
              <a:p>
                <a:endParaRPr lang="en-US" dirty="0"/>
              </a:p>
            </p:txBody>
          </p:sp>
          <p:sp>
            <p:nvSpPr>
              <p:cNvPr id="21" name="Freeform 1268">
                <a:extLst>
                  <a:ext uri="{FF2B5EF4-FFF2-40B4-BE49-F238E27FC236}">
                    <a16:creationId xmlns:a16="http://schemas.microsoft.com/office/drawing/2014/main" id="{500A6BF7-26DE-207F-8008-A9AF2EDF7038}"/>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solidFill>
                <a:srgbClr val="000000"/>
              </a:solidFill>
              <a:ln w="27426" cap="flat">
                <a:noFill/>
                <a:prstDash val="solid"/>
                <a:miter/>
              </a:ln>
            </p:spPr>
            <p:txBody>
              <a:bodyPr rtlCol="0" anchor="ctr"/>
              <a:lstStyle/>
              <a:p>
                <a:endParaRPr lang="en-US" dirty="0"/>
              </a:p>
            </p:txBody>
          </p:sp>
          <p:sp>
            <p:nvSpPr>
              <p:cNvPr id="22" name="Freeform 1269">
                <a:extLst>
                  <a:ext uri="{FF2B5EF4-FFF2-40B4-BE49-F238E27FC236}">
                    <a16:creationId xmlns:a16="http://schemas.microsoft.com/office/drawing/2014/main" id="{8E4BDD4A-431F-BD12-70CE-B156D1E8D7FD}"/>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solidFill>
                <a:srgbClr val="000000"/>
              </a:solidFill>
              <a:ln w="27426"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442513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me_steps">
            <a:extLst>
              <a:ext uri="{FF2B5EF4-FFF2-40B4-BE49-F238E27FC236}">
                <a16:creationId xmlns:a16="http://schemas.microsoft.com/office/drawing/2014/main" id="{D123082F-AA61-99BA-7675-315974FB51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1421" y="151127"/>
            <a:ext cx="7039249" cy="655574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1CF1E6C4-BDE7-9AD0-466C-7D73D3151BF9}"/>
              </a:ext>
            </a:extLst>
          </p:cNvPr>
          <p:cNvSpPr>
            <a:spLocks noGrp="1"/>
          </p:cNvSpPr>
          <p:nvPr>
            <p:ph type="body" sz="quarter" idx="13"/>
          </p:nvPr>
        </p:nvSpPr>
        <p:spPr>
          <a:xfrm>
            <a:off x="645110" y="2097159"/>
            <a:ext cx="4175368" cy="4072030"/>
          </a:xfrm>
        </p:spPr>
        <p:txBody>
          <a:bodyPr>
            <a:normAutofit/>
          </a:bodyPr>
          <a:lstStyle/>
          <a:p>
            <a:pPr algn="ctr"/>
            <a:r>
              <a:rPr lang="en-IE" dirty="0">
                <a:solidFill>
                  <a:srgbClr val="027354"/>
                </a:solidFill>
              </a:rPr>
              <a:t>SDG-kompaswijzer 5 stappen</a:t>
            </a:r>
          </a:p>
          <a:p>
            <a:pPr marL="742950" indent="-742950">
              <a:buFont typeface="+mj-lt"/>
              <a:buAutoNum type="arabicPeriod"/>
            </a:pPr>
            <a:r>
              <a:rPr lang="en-IE" sz="2800" b="0" dirty="0"/>
              <a:t>SDG's begrijpen</a:t>
            </a:r>
          </a:p>
          <a:p>
            <a:pPr marL="742950" indent="-742950">
              <a:buFont typeface="+mj-lt"/>
              <a:buAutoNum type="arabicPeriod"/>
            </a:pPr>
            <a:r>
              <a:rPr lang="en-IE" sz="2800" b="0" dirty="0"/>
              <a:t>Prioriteiten bepalen </a:t>
            </a:r>
          </a:p>
          <a:p>
            <a:pPr marL="742950" indent="-742950">
              <a:buFont typeface="+mj-lt"/>
              <a:buAutoNum type="arabicPeriod"/>
            </a:pPr>
            <a:r>
              <a:rPr lang="en-IE" sz="2800" b="0" dirty="0"/>
              <a:t>Doelen stellen</a:t>
            </a:r>
          </a:p>
          <a:p>
            <a:pPr marL="742950" indent="-742950">
              <a:buFont typeface="+mj-lt"/>
              <a:buAutoNum type="arabicPeriod"/>
            </a:pPr>
            <a:r>
              <a:rPr lang="en-IE" sz="2800" b="0" dirty="0"/>
              <a:t>integreren</a:t>
            </a:r>
          </a:p>
          <a:p>
            <a:pPr marL="742950" indent="-742950">
              <a:buFont typeface="+mj-lt"/>
              <a:buAutoNum type="arabicPeriod"/>
            </a:pPr>
            <a:r>
              <a:rPr lang="en-IE" sz="2800" b="0" dirty="0"/>
              <a:t>Rapporteren en communiceren</a:t>
            </a:r>
          </a:p>
          <a:p>
            <a:pPr algn="ctr"/>
            <a:endParaRPr lang="en-IE" dirty="0"/>
          </a:p>
        </p:txBody>
      </p:sp>
    </p:spTree>
    <p:extLst>
      <p:ext uri="{BB962C8B-B14F-4D97-AF65-F5344CB8AC3E}">
        <p14:creationId xmlns:p14="http://schemas.microsoft.com/office/powerpoint/2010/main" val="3525720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712398-6B82-F99C-66EF-DA6BD8D4EAA4}"/>
              </a:ext>
            </a:extLst>
          </p:cNvPr>
          <p:cNvSpPr>
            <a:spLocks noGrp="1"/>
          </p:cNvSpPr>
          <p:nvPr>
            <p:ph type="body" sz="quarter" idx="13"/>
          </p:nvPr>
        </p:nvSpPr>
        <p:spPr>
          <a:xfrm>
            <a:off x="569497" y="401959"/>
            <a:ext cx="10496490" cy="844269"/>
          </a:xfrm>
        </p:spPr>
        <p:txBody>
          <a:bodyPr/>
          <a:lstStyle/>
          <a:p>
            <a:r>
              <a:rPr lang="en-IE" dirty="0">
                <a:solidFill>
                  <a:srgbClr val="027354"/>
                </a:solidFill>
              </a:rPr>
              <a:t>SDG-kompaswijzer </a:t>
            </a:r>
          </a:p>
        </p:txBody>
      </p:sp>
      <p:sp>
        <p:nvSpPr>
          <p:cNvPr id="6" name="Text Placeholder 5">
            <a:extLst>
              <a:ext uri="{FF2B5EF4-FFF2-40B4-BE49-F238E27FC236}">
                <a16:creationId xmlns:a16="http://schemas.microsoft.com/office/drawing/2014/main" id="{7E6B1B30-1470-87FC-3329-C0794BD2C1F2}"/>
              </a:ext>
            </a:extLst>
          </p:cNvPr>
          <p:cNvSpPr>
            <a:spLocks noGrp="1"/>
          </p:cNvSpPr>
          <p:nvPr>
            <p:ph type="body" sz="quarter" idx="14"/>
          </p:nvPr>
        </p:nvSpPr>
        <p:spPr>
          <a:xfrm>
            <a:off x="576184" y="1017959"/>
            <a:ext cx="10483115" cy="4329707"/>
          </a:xfrm>
        </p:spPr>
        <p:txBody>
          <a:bodyPr/>
          <a:lstStyle/>
          <a:p>
            <a:pPr algn="l"/>
            <a:r>
              <a:rPr lang="en-GB" i="0" dirty="0">
                <a:solidFill>
                  <a:srgbClr val="333333"/>
                </a:solidFill>
                <a:effectLst/>
              </a:rPr>
              <a:t>De </a:t>
            </a:r>
            <a:r>
              <a:rPr lang="en-GB" i="0" dirty="0">
                <a:solidFill>
                  <a:srgbClr val="333333"/>
                </a:solidFill>
                <a:effectLst/>
                <a:hlinkClick r:id="rId2"/>
              </a:rPr>
              <a:t>SDG-kompasgids biedt </a:t>
            </a:r>
            <a:r>
              <a:rPr lang="en-GB" i="0" dirty="0">
                <a:solidFill>
                  <a:srgbClr val="333333"/>
                </a:solidFill>
                <a:effectLst/>
              </a:rPr>
              <a:t>bedrijven richtlijnen over hoe ze hun strategieën kunnen afstemmen en hun bijdrage aan de realisatie van de SDG's kunnen meten en beheren. De </a:t>
            </a:r>
            <a:r>
              <a:rPr lang="en-GB" dirty="0">
                <a:solidFill>
                  <a:srgbClr val="333333"/>
                </a:solidFill>
              </a:rPr>
              <a:t>gids is onderverdeeld in secties die elk van de vijf stappen behandelen</a:t>
            </a:r>
            <a:endParaRPr lang="en-GB" i="0" dirty="0">
              <a:solidFill>
                <a:srgbClr val="333333"/>
              </a:solidFill>
              <a:effectLst/>
            </a:endParaRPr>
          </a:p>
          <a:p>
            <a:endParaRPr lang="en-IE" dirty="0"/>
          </a:p>
        </p:txBody>
      </p:sp>
      <p:sp>
        <p:nvSpPr>
          <p:cNvPr id="4" name="Rectangle: Rounded Corners 3">
            <a:extLst>
              <a:ext uri="{FF2B5EF4-FFF2-40B4-BE49-F238E27FC236}">
                <a16:creationId xmlns:a16="http://schemas.microsoft.com/office/drawing/2014/main" id="{CF6E381F-E25C-3B94-94A6-E7BBAB9405E3}"/>
              </a:ext>
            </a:extLst>
          </p:cNvPr>
          <p:cNvSpPr/>
          <p:nvPr/>
        </p:nvSpPr>
        <p:spPr>
          <a:xfrm>
            <a:off x="479033" y="2514600"/>
            <a:ext cx="3467086" cy="3325441"/>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1 </a:t>
            </a:r>
            <a:r>
              <a:rPr lang="en-GB" sz="2400" b="1" dirty="0"/>
              <a:t>De SDG's begrijpen</a:t>
            </a:r>
          </a:p>
          <a:p>
            <a:pPr algn="ctr"/>
            <a:r>
              <a:rPr lang="en-GB" sz="2000" dirty="0"/>
              <a:t>Als eerste stap moeten bedrijven zich vertrouwd maken met de 17 SDG's. Wees je bewust van hoe jouw bedrijf elk van de SDG's en hun potentieel aanpakt. </a:t>
            </a:r>
            <a:endParaRPr lang="en-IE" sz="2000" dirty="0"/>
          </a:p>
        </p:txBody>
      </p:sp>
      <p:sp>
        <p:nvSpPr>
          <p:cNvPr id="7" name="Rectangle: Rounded Corners 6">
            <a:extLst>
              <a:ext uri="{FF2B5EF4-FFF2-40B4-BE49-F238E27FC236}">
                <a16:creationId xmlns:a16="http://schemas.microsoft.com/office/drawing/2014/main" id="{034F66EF-F994-C4A3-6347-7BC4DC26B8BA}"/>
              </a:ext>
            </a:extLst>
          </p:cNvPr>
          <p:cNvSpPr/>
          <p:nvPr/>
        </p:nvSpPr>
        <p:spPr>
          <a:xfrm>
            <a:off x="4303463" y="2514600"/>
            <a:ext cx="3318933" cy="3325441"/>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2 </a:t>
            </a:r>
            <a:r>
              <a:rPr lang="en-GB" sz="2400" b="1" dirty="0"/>
              <a:t>Prioriteiten bepalen</a:t>
            </a:r>
            <a:endParaRPr lang="en-GB" sz="2400" dirty="0"/>
          </a:p>
          <a:p>
            <a:pPr algn="ctr"/>
            <a:r>
              <a:rPr lang="en-GB" sz="2000" dirty="0"/>
              <a:t>MKB-bedrijven moeten hun prioriteiten bepalen op basis van hun huidige positieve en negatieve huidige en potentiële impact op de SDG's in hun zakelijke waardeketens. Dit zal kansen creëren en risico's verminderen. </a:t>
            </a:r>
            <a:endParaRPr lang="en-IE" sz="2000" dirty="0"/>
          </a:p>
        </p:txBody>
      </p:sp>
      <p:sp>
        <p:nvSpPr>
          <p:cNvPr id="8" name="Rectangle: Rounded Corners 7">
            <a:extLst>
              <a:ext uri="{FF2B5EF4-FFF2-40B4-BE49-F238E27FC236}">
                <a16:creationId xmlns:a16="http://schemas.microsoft.com/office/drawing/2014/main" id="{B162636D-31BF-2E86-4A7F-66BC502505F9}"/>
              </a:ext>
            </a:extLst>
          </p:cNvPr>
          <p:cNvSpPr/>
          <p:nvPr/>
        </p:nvSpPr>
        <p:spPr>
          <a:xfrm>
            <a:off x="7795988" y="2514600"/>
            <a:ext cx="3916979" cy="3941441"/>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3 Stel doelen</a:t>
            </a:r>
          </a:p>
          <a:p>
            <a:pPr algn="ctr"/>
            <a:r>
              <a:rPr lang="en-GB" sz="2000" dirty="0"/>
              <a:t>Het stellen van doelen helpt je om je prioriteiten zwart op wit te zetten, de vereiste acties te identificeren en ze te realiseren. Het afstemmen van MKB-bedrijfsdoelen op de SDG's zal leiden tot een leiderschap dat zich inzet voor wereldwijde prioriteiten op het gebied van duurzame ontwikkeling.  </a:t>
            </a:r>
            <a:endParaRPr lang="en-IE" sz="2000" dirty="0"/>
          </a:p>
        </p:txBody>
      </p:sp>
    </p:spTree>
    <p:extLst>
      <p:ext uri="{BB962C8B-B14F-4D97-AF65-F5344CB8AC3E}">
        <p14:creationId xmlns:p14="http://schemas.microsoft.com/office/powerpoint/2010/main" val="1989162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712398-6B82-F99C-66EF-DA6BD8D4EAA4}"/>
              </a:ext>
            </a:extLst>
          </p:cNvPr>
          <p:cNvSpPr>
            <a:spLocks noGrp="1"/>
          </p:cNvSpPr>
          <p:nvPr>
            <p:ph type="body" sz="quarter" idx="13"/>
          </p:nvPr>
        </p:nvSpPr>
        <p:spPr>
          <a:xfrm>
            <a:off x="569497" y="401959"/>
            <a:ext cx="10496490" cy="844269"/>
          </a:xfrm>
        </p:spPr>
        <p:txBody>
          <a:bodyPr/>
          <a:lstStyle/>
          <a:p>
            <a:r>
              <a:rPr lang="en-IE" dirty="0">
                <a:solidFill>
                  <a:srgbClr val="027354"/>
                </a:solidFill>
              </a:rPr>
              <a:t>SDG-kompaswijzer </a:t>
            </a:r>
          </a:p>
        </p:txBody>
      </p:sp>
      <p:sp>
        <p:nvSpPr>
          <p:cNvPr id="6" name="Text Placeholder 5">
            <a:extLst>
              <a:ext uri="{FF2B5EF4-FFF2-40B4-BE49-F238E27FC236}">
                <a16:creationId xmlns:a16="http://schemas.microsoft.com/office/drawing/2014/main" id="{7E6B1B30-1470-87FC-3329-C0794BD2C1F2}"/>
              </a:ext>
            </a:extLst>
          </p:cNvPr>
          <p:cNvSpPr>
            <a:spLocks noGrp="1"/>
          </p:cNvSpPr>
          <p:nvPr>
            <p:ph type="body" sz="quarter" idx="14"/>
          </p:nvPr>
        </p:nvSpPr>
        <p:spPr>
          <a:xfrm>
            <a:off x="576184" y="1017959"/>
            <a:ext cx="10483115" cy="4329707"/>
          </a:xfrm>
        </p:spPr>
        <p:txBody>
          <a:bodyPr/>
          <a:lstStyle/>
          <a:p>
            <a:pPr algn="l"/>
            <a:r>
              <a:rPr lang="en-GB" sz="2000" i="0" dirty="0">
                <a:solidFill>
                  <a:srgbClr val="333333"/>
                </a:solidFill>
                <a:effectLst/>
              </a:rPr>
              <a:t>De rest van dit hoofdstuk laat zien hoe kmo's de SDG's kunnen afstemmen op hun prioriteiten op een manier die kan worden gebruikt om te worden ingebouwd in hun communicatie-, samenwerkings-, engagement-, rapportage- en toepassingsprocessen. </a:t>
            </a:r>
          </a:p>
          <a:p>
            <a:endParaRPr lang="en-IE" sz="2000" dirty="0"/>
          </a:p>
        </p:txBody>
      </p:sp>
      <p:sp>
        <p:nvSpPr>
          <p:cNvPr id="4" name="Rectangle: Rounded Corners 3">
            <a:extLst>
              <a:ext uri="{FF2B5EF4-FFF2-40B4-BE49-F238E27FC236}">
                <a16:creationId xmlns:a16="http://schemas.microsoft.com/office/drawing/2014/main" id="{CF6E381F-E25C-3B94-94A6-E7BBAB9405E3}"/>
              </a:ext>
            </a:extLst>
          </p:cNvPr>
          <p:cNvSpPr/>
          <p:nvPr/>
        </p:nvSpPr>
        <p:spPr>
          <a:xfrm>
            <a:off x="886537" y="2305878"/>
            <a:ext cx="5037184" cy="3941441"/>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4 </a:t>
            </a:r>
            <a:r>
              <a:rPr lang="en-GB" sz="2000" b="1" dirty="0"/>
              <a:t>Integreren</a:t>
            </a:r>
          </a:p>
          <a:p>
            <a:pPr algn="ctr"/>
            <a:r>
              <a:rPr lang="en-GB" dirty="0"/>
              <a:t>Het integreren van de SDG's in de kernactiviteiten en het bestuur zal maatschappelijk verantwoord ondernemen en duurzame ontwikkeling doelstellingen en functies geven. Doelstellingen om uitdagingen aan te pakken moeten partnerschappen aangaan in de hele waardeketen, in de hele sector, met de overheid en gemeenschappen en organisaties uit het maatschappelijk middenveld. </a:t>
            </a:r>
            <a:endParaRPr lang="en-IE" dirty="0"/>
          </a:p>
        </p:txBody>
      </p:sp>
      <p:sp>
        <p:nvSpPr>
          <p:cNvPr id="7" name="Rectangle: Rounded Corners 6">
            <a:extLst>
              <a:ext uri="{FF2B5EF4-FFF2-40B4-BE49-F238E27FC236}">
                <a16:creationId xmlns:a16="http://schemas.microsoft.com/office/drawing/2014/main" id="{034F66EF-F994-C4A3-6347-7BC4DC26B8BA}"/>
              </a:ext>
            </a:extLst>
          </p:cNvPr>
          <p:cNvSpPr/>
          <p:nvPr/>
        </p:nvSpPr>
        <p:spPr>
          <a:xfrm>
            <a:off x="6400620" y="2295939"/>
            <a:ext cx="4433032" cy="3941441"/>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5 </a:t>
            </a:r>
            <a:r>
              <a:rPr lang="en-GB" sz="2000" b="1" dirty="0"/>
              <a:t>Rapporteren en communiceren</a:t>
            </a:r>
            <a:endParaRPr lang="en-GB" sz="2000" dirty="0"/>
          </a:p>
          <a:p>
            <a:pPr algn="ctr"/>
            <a:r>
              <a:rPr lang="en-GB" dirty="0"/>
              <a:t>SDG's stellen MKB-bedrijven in staat om informatie te rapporteren over prestaties op het gebied van duurzame ontwikkeling aan de hand van gemeenschappelijke indicatoren en een gedeelde reeks prioriteiten. Het SDG-kompas moedigt aan om deze SDG's op te nemen in hun communicatie, rapportage en toepassingen met belanghebbenden en partners.</a:t>
            </a:r>
            <a:endParaRPr lang="en-IE" dirty="0"/>
          </a:p>
        </p:txBody>
      </p:sp>
    </p:spTree>
    <p:extLst>
      <p:ext uri="{BB962C8B-B14F-4D97-AF65-F5344CB8AC3E}">
        <p14:creationId xmlns:p14="http://schemas.microsoft.com/office/powerpoint/2010/main" val="3402633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B7761E-3A0C-0765-82AE-87652704E875}"/>
              </a:ext>
            </a:extLst>
          </p:cNvPr>
          <p:cNvPicPr>
            <a:picLocks noChangeAspect="1"/>
          </p:cNvPicPr>
          <p:nvPr/>
        </p:nvPicPr>
        <p:blipFill>
          <a:blip r:embed="rId2"/>
          <a:stretch>
            <a:fillRect/>
          </a:stretch>
        </p:blipFill>
        <p:spPr>
          <a:xfrm>
            <a:off x="1504895" y="0"/>
            <a:ext cx="10687105" cy="6572725"/>
          </a:xfrm>
          <a:prstGeom prst="rect">
            <a:avLst/>
          </a:prstGeom>
        </p:spPr>
      </p:pic>
    </p:spTree>
    <p:extLst>
      <p:ext uri="{BB962C8B-B14F-4D97-AF65-F5344CB8AC3E}">
        <p14:creationId xmlns:p14="http://schemas.microsoft.com/office/powerpoint/2010/main" val="493175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717E94-50BA-6403-E425-9835A662869D}"/>
              </a:ext>
            </a:extLst>
          </p:cNvPr>
          <p:cNvSpPr>
            <a:spLocks noGrp="1"/>
          </p:cNvSpPr>
          <p:nvPr>
            <p:ph type="body" sz="quarter" idx="13"/>
          </p:nvPr>
        </p:nvSpPr>
        <p:spPr/>
        <p:txBody>
          <a:bodyPr>
            <a:normAutofit/>
          </a:bodyPr>
          <a:lstStyle/>
          <a:p>
            <a:r>
              <a:rPr lang="en-IE" sz="4800" dirty="0"/>
              <a:t>Milieu</a:t>
            </a:r>
          </a:p>
          <a:p>
            <a:r>
              <a:rPr lang="en-IE" sz="2600" b="0" i="1" dirty="0"/>
              <a:t>Hoe het MKB de milieu-impact van bedrijven tot nul kan terugbrengen</a:t>
            </a:r>
          </a:p>
        </p:txBody>
      </p:sp>
      <p:sp>
        <p:nvSpPr>
          <p:cNvPr id="6" name="Text Placeholder 5">
            <a:extLst>
              <a:ext uri="{FF2B5EF4-FFF2-40B4-BE49-F238E27FC236}">
                <a16:creationId xmlns:a16="http://schemas.microsoft.com/office/drawing/2014/main" id="{6CCD56BF-180C-B5E8-E607-F7B305A52644}"/>
              </a:ext>
            </a:extLst>
          </p:cNvPr>
          <p:cNvSpPr>
            <a:spLocks noGrp="1"/>
          </p:cNvSpPr>
          <p:nvPr>
            <p:ph type="body" sz="quarter" idx="14"/>
          </p:nvPr>
        </p:nvSpPr>
        <p:spPr>
          <a:xfrm>
            <a:off x="425908" y="3957083"/>
            <a:ext cx="11340184" cy="2824718"/>
          </a:xfrm>
          <a:solidFill>
            <a:schemeClr val="bg1"/>
          </a:solidFill>
        </p:spPr>
        <p:txBody>
          <a:bodyPr/>
          <a:lstStyle/>
          <a:p>
            <a:r>
              <a:rPr lang="en-GB" sz="2200" dirty="0">
                <a:solidFill>
                  <a:srgbClr val="262626"/>
                </a:solidFill>
              </a:rPr>
              <a:t>De </a:t>
            </a:r>
            <a:r>
              <a:rPr lang="en-GB" sz="2200" b="1" dirty="0">
                <a:solidFill>
                  <a:srgbClr val="027354"/>
                </a:solidFill>
              </a:rPr>
              <a:t>milieu-impact van zakendoen kost de wereldeconomie </a:t>
            </a:r>
            <a:r>
              <a:rPr lang="en-GB" sz="2200" dirty="0">
                <a:solidFill>
                  <a:srgbClr val="262626"/>
                </a:solidFill>
              </a:rPr>
              <a:t>€3,1 biljoen per jaar </a:t>
            </a:r>
            <a:r>
              <a:rPr lang="en-GB" sz="1600" i="1" dirty="0">
                <a:solidFill>
                  <a:srgbClr val="262626"/>
                </a:solidFill>
              </a:rPr>
              <a:t>(TEEB National Capital at Risk)</a:t>
            </a:r>
          </a:p>
          <a:p>
            <a:r>
              <a:rPr lang="en-GB" sz="2200" dirty="0">
                <a:solidFill>
                  <a:srgbClr val="262626"/>
                </a:solidFill>
              </a:rPr>
              <a:t>De wereldwijde </a:t>
            </a:r>
            <a:r>
              <a:rPr lang="en-GB" sz="2200" b="1" dirty="0">
                <a:solidFill>
                  <a:srgbClr val="027354"/>
                </a:solidFill>
              </a:rPr>
              <a:t>afvalimpact van de primaire productie- en primaire verwerkingssectoren wordt </a:t>
            </a:r>
            <a:r>
              <a:rPr lang="en-GB" sz="2200" dirty="0">
                <a:solidFill>
                  <a:srgbClr val="262626"/>
                </a:solidFill>
              </a:rPr>
              <a:t>geschat op iets minder dan 50 miljard US dollar per jaar </a:t>
            </a:r>
            <a:r>
              <a:rPr lang="en-GB" sz="1600" i="1" dirty="0">
                <a:solidFill>
                  <a:srgbClr val="262626"/>
                </a:solidFill>
              </a:rPr>
              <a:t>(TEEB National Capital at Risk).</a:t>
            </a:r>
          </a:p>
          <a:p>
            <a:r>
              <a:rPr lang="en-GB" sz="2200" b="1" dirty="0">
                <a:solidFill>
                  <a:srgbClr val="027354"/>
                </a:solidFill>
              </a:rPr>
              <a:t>De zeespiegel kan </a:t>
            </a:r>
            <a:r>
              <a:rPr lang="en-GB" sz="2200" dirty="0">
                <a:solidFill>
                  <a:srgbClr val="262626"/>
                </a:solidFill>
              </a:rPr>
              <a:t>tegen het einde van de eeuw 18 tot 59 cm </a:t>
            </a:r>
            <a:r>
              <a:rPr lang="en-GB" sz="2200" b="1" dirty="0">
                <a:solidFill>
                  <a:srgbClr val="027354"/>
                </a:solidFill>
              </a:rPr>
              <a:t>stijgen</a:t>
            </a:r>
            <a:r>
              <a:rPr lang="en-GB" sz="2200" dirty="0">
                <a:solidFill>
                  <a:srgbClr val="262626"/>
                </a:solidFill>
              </a:rPr>
              <a:t>, wat verwoestend zal zijn voor laaggelegen landen </a:t>
            </a:r>
            <a:r>
              <a:rPr lang="en-GB" sz="1600" i="1" dirty="0">
                <a:solidFill>
                  <a:srgbClr val="262626"/>
                </a:solidFill>
              </a:rPr>
              <a:t>(Vierde IPCC Assessment)</a:t>
            </a:r>
          </a:p>
          <a:p>
            <a:r>
              <a:rPr lang="en-GB" sz="2200" dirty="0">
                <a:solidFill>
                  <a:srgbClr val="262626"/>
                </a:solidFill>
              </a:rPr>
              <a:t>Er </a:t>
            </a:r>
            <a:r>
              <a:rPr lang="en-GB" sz="2200" b="1" dirty="0">
                <a:solidFill>
                  <a:srgbClr val="027354"/>
                </a:solidFill>
              </a:rPr>
              <a:t>drijft </a:t>
            </a:r>
            <a:r>
              <a:rPr lang="en-GB" sz="2200" dirty="0">
                <a:solidFill>
                  <a:srgbClr val="262626"/>
                </a:solidFill>
              </a:rPr>
              <a:t>naar schatting </a:t>
            </a:r>
            <a:r>
              <a:rPr lang="en-GB" sz="2200" b="1" dirty="0">
                <a:solidFill>
                  <a:srgbClr val="027354"/>
                </a:solidFill>
              </a:rPr>
              <a:t>3,5 miljard ton afval in de Stille Oceaan </a:t>
            </a:r>
            <a:r>
              <a:rPr lang="en-GB" sz="1600" i="1" dirty="0">
                <a:solidFill>
                  <a:srgbClr val="262626"/>
                </a:solidFill>
              </a:rPr>
              <a:t>(Europese Commissie)</a:t>
            </a:r>
            <a:endParaRPr lang="en-IE" dirty="0">
              <a:solidFill>
                <a:srgbClr val="262626"/>
              </a:solidFill>
            </a:endParaRPr>
          </a:p>
        </p:txBody>
      </p:sp>
      <p:pic>
        <p:nvPicPr>
          <p:cNvPr id="10" name="Picture Placeholder 9" descr="A picture containing outdoor, grass, ground, porch&#10;&#10;Description automatically generated">
            <a:extLst>
              <a:ext uri="{FF2B5EF4-FFF2-40B4-BE49-F238E27FC236}">
                <a16:creationId xmlns:a16="http://schemas.microsoft.com/office/drawing/2014/main" id="{8883E51D-2A57-1ECA-FEFB-3D4B3340B3DC}"/>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t="31276" b="31276"/>
          <a:stretch/>
        </p:blipFill>
        <p:spPr/>
      </p:pic>
    </p:spTree>
    <p:extLst>
      <p:ext uri="{BB962C8B-B14F-4D97-AF65-F5344CB8AC3E}">
        <p14:creationId xmlns:p14="http://schemas.microsoft.com/office/powerpoint/2010/main" val="2796707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1CC16A-8E38-D8AA-CADA-5FF9F8B2D971}"/>
              </a:ext>
            </a:extLst>
          </p:cNvPr>
          <p:cNvSpPr>
            <a:spLocks noGrp="1"/>
          </p:cNvSpPr>
          <p:nvPr>
            <p:ph type="body" sz="quarter" idx="13"/>
          </p:nvPr>
        </p:nvSpPr>
        <p:spPr/>
        <p:txBody>
          <a:bodyPr/>
          <a:lstStyle/>
          <a:p>
            <a:r>
              <a:rPr lang="en-IE" dirty="0">
                <a:solidFill>
                  <a:srgbClr val="027354"/>
                </a:solidFill>
              </a:rPr>
              <a:t>MKB Milieu-impact</a:t>
            </a:r>
          </a:p>
        </p:txBody>
      </p:sp>
      <p:sp>
        <p:nvSpPr>
          <p:cNvPr id="6" name="Text Placeholder 5">
            <a:extLst>
              <a:ext uri="{FF2B5EF4-FFF2-40B4-BE49-F238E27FC236}">
                <a16:creationId xmlns:a16="http://schemas.microsoft.com/office/drawing/2014/main" id="{CD29E96B-4C61-8941-974F-91E384FDE158}"/>
              </a:ext>
            </a:extLst>
          </p:cNvPr>
          <p:cNvSpPr>
            <a:spLocks noGrp="1"/>
          </p:cNvSpPr>
          <p:nvPr>
            <p:ph type="body" sz="quarter" idx="14"/>
          </p:nvPr>
        </p:nvSpPr>
        <p:spPr>
          <a:xfrm>
            <a:off x="1085850" y="1593287"/>
            <a:ext cx="10587038" cy="3995320"/>
          </a:xfrm>
        </p:spPr>
        <p:txBody>
          <a:bodyPr/>
          <a:lstStyle/>
          <a:p>
            <a:pPr algn="just"/>
            <a:r>
              <a:rPr lang="en-GB" b="0" i="0" dirty="0">
                <a:effectLst/>
              </a:rPr>
              <a:t>Consumenten zijn milieubewuster geworden. Consumptie en productie zorgen ervoor dat de wereldeconomie blijft groeien. Maar we blijven afhankelijk van het gebruik van natuurlijke hulpbronnen, wat op zijn beurt blijvende, schadelijke gevolgen heeft voor de planeet.</a:t>
            </a:r>
          </a:p>
          <a:p>
            <a:pPr algn="just"/>
            <a:r>
              <a:rPr lang="en-GB" b="0" i="0" dirty="0">
                <a:effectLst/>
              </a:rPr>
              <a:t>Verantwoorde consumptie en productie gaan over meer - en beter - doen met minder. Door efficiënter om te gaan met hulpbronnen en duurzaamheid te bevorderen, kunnen kmo's economische groei loskoppelen van aantasting van het milieu om toekomstige ontwikkeling en uiteindelijk ons voortbestaan te garanderen.</a:t>
            </a:r>
          </a:p>
          <a:p>
            <a:pPr algn="just"/>
            <a:r>
              <a:rPr lang="en-GB" b="0" i="0" dirty="0">
                <a:effectLst/>
              </a:rPr>
              <a:t>Het kan ontmoedigend lijken om actie te ondernemen tegen de noodsituatie van het milieu en het wereldwijde klimaat, maar er zijn kleine dingen die je in je dagelijkse werkzaamheden kunt doen om de CO2-uitstoot te verminderen. </a:t>
            </a:r>
          </a:p>
          <a:p>
            <a:pPr algn="just"/>
            <a:endParaRPr lang="en-GB" b="0" i="0" dirty="0">
              <a:effectLst/>
            </a:endParaRPr>
          </a:p>
          <a:p>
            <a:endParaRPr lang="en-IE" dirty="0"/>
          </a:p>
        </p:txBody>
      </p:sp>
    </p:spTree>
    <p:extLst>
      <p:ext uri="{BB962C8B-B14F-4D97-AF65-F5344CB8AC3E}">
        <p14:creationId xmlns:p14="http://schemas.microsoft.com/office/powerpoint/2010/main" val="112857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3FD6CA-569F-48ED-DBB1-29E5970DB979}"/>
              </a:ext>
            </a:extLst>
          </p:cNvPr>
          <p:cNvSpPr>
            <a:spLocks noGrp="1"/>
          </p:cNvSpPr>
          <p:nvPr>
            <p:ph type="body" sz="quarter" idx="14"/>
          </p:nvPr>
        </p:nvSpPr>
        <p:spPr>
          <a:xfrm rot="10800000">
            <a:off x="4415662" y="2511035"/>
            <a:ext cx="785328" cy="1056986"/>
          </a:xfrm>
        </p:spPr>
        <p:txBody>
          <a:bodyPr>
            <a:normAutofit fontScale="85000" lnSpcReduction="20000"/>
          </a:bodyPr>
          <a:lstStyle/>
          <a:p>
            <a:r>
              <a:rPr lang="en-IE" dirty="0"/>
              <a:t>'</a:t>
            </a:r>
          </a:p>
        </p:txBody>
      </p:sp>
      <p:sp>
        <p:nvSpPr>
          <p:cNvPr id="4" name="Text Placeholder 3">
            <a:extLst>
              <a:ext uri="{FF2B5EF4-FFF2-40B4-BE49-F238E27FC236}">
                <a16:creationId xmlns:a16="http://schemas.microsoft.com/office/drawing/2014/main" id="{9F798EAE-56EF-DC76-CE94-9FB8634165CC}"/>
              </a:ext>
            </a:extLst>
          </p:cNvPr>
          <p:cNvSpPr>
            <a:spLocks noGrp="1"/>
          </p:cNvSpPr>
          <p:nvPr>
            <p:ph type="body" sz="quarter" idx="13"/>
          </p:nvPr>
        </p:nvSpPr>
        <p:spPr>
          <a:xfrm>
            <a:off x="782492" y="490752"/>
            <a:ext cx="6028211" cy="3821604"/>
          </a:xfrm>
        </p:spPr>
        <p:txBody>
          <a:bodyPr>
            <a:normAutofit/>
          </a:bodyPr>
          <a:lstStyle/>
          <a:p>
            <a:r>
              <a:rPr lang="en-GB" sz="2400" b="1" i="0" dirty="0">
                <a:solidFill>
                  <a:srgbClr val="027354"/>
                </a:solidFill>
                <a:effectLst/>
              </a:rPr>
              <a:t>Maatschappelijk verantwoord ondernemen</a:t>
            </a:r>
          </a:p>
          <a:p>
            <a:r>
              <a:rPr lang="en-GB" sz="2400" b="1" i="0" dirty="0">
                <a:solidFill>
                  <a:srgbClr val="027354"/>
                </a:solidFill>
                <a:effectLst/>
              </a:rPr>
              <a:t> CSR gaat over de verantwoordelijkheid van een bedrijf voor de maatschappij in de zin van duurzaam ondernemen</a:t>
            </a:r>
            <a:r>
              <a:rPr lang="en-GB" sz="2400" b="0" i="0" dirty="0">
                <a:solidFill>
                  <a:srgbClr val="027354"/>
                </a:solidFill>
                <a:effectLst/>
              </a:rPr>
              <a:t>. </a:t>
            </a:r>
            <a:r>
              <a:rPr lang="en-GB" sz="2400" b="1" i="0" dirty="0">
                <a:solidFill>
                  <a:srgbClr val="027354"/>
                </a:solidFill>
                <a:effectLst/>
              </a:rPr>
              <a:t>CSR verwijst naar de verantwoordelijkheid van een bedrijf voor zijn impact op de maatschappij, het milieu en de economie.</a:t>
            </a:r>
          </a:p>
          <a:p>
            <a:r>
              <a:rPr lang="en-GB" sz="2400" i="0" dirty="0">
                <a:hlinkClick r:id="rId2">
                  <a:extLst>
                    <a:ext uri="{A12FA001-AC4F-418D-AE19-62706E023703}">
                      <ahyp:hlinkClr xmlns:ahyp="http://schemas.microsoft.com/office/drawing/2018/hyperlinkcolor" val="tx"/>
                    </a:ext>
                  </a:extLst>
                </a:hlinkClick>
              </a:rPr>
              <a:t>Bron</a:t>
            </a:r>
            <a:endParaRPr lang="en-GB" sz="2400" b="0" i="0" dirty="0">
              <a:effectLst/>
            </a:endParaRPr>
          </a:p>
        </p:txBody>
      </p:sp>
      <p:sp>
        <p:nvSpPr>
          <p:cNvPr id="6" name="Text Placeholder 5">
            <a:extLst>
              <a:ext uri="{FF2B5EF4-FFF2-40B4-BE49-F238E27FC236}">
                <a16:creationId xmlns:a16="http://schemas.microsoft.com/office/drawing/2014/main" id="{F5B91F84-A20B-970C-9FAD-FE0B36B87A20}"/>
              </a:ext>
            </a:extLst>
          </p:cNvPr>
          <p:cNvSpPr>
            <a:spLocks noGrp="1"/>
          </p:cNvSpPr>
          <p:nvPr>
            <p:ph type="body" sz="quarter" idx="15"/>
          </p:nvPr>
        </p:nvSpPr>
        <p:spPr>
          <a:xfrm>
            <a:off x="1183393" y="782532"/>
            <a:ext cx="2613204" cy="1221666"/>
          </a:xfrm>
        </p:spPr>
        <p:txBody>
          <a:bodyPr>
            <a:normAutofit fontScale="92500" lnSpcReduction="10000"/>
          </a:bodyPr>
          <a:lstStyle/>
          <a:p>
            <a:r>
              <a:rPr lang="en-IE" dirty="0"/>
              <a:t>'</a:t>
            </a:r>
          </a:p>
        </p:txBody>
      </p:sp>
      <p:sp>
        <p:nvSpPr>
          <p:cNvPr id="7" name="Text Placeholder 4">
            <a:extLst>
              <a:ext uri="{FF2B5EF4-FFF2-40B4-BE49-F238E27FC236}">
                <a16:creationId xmlns:a16="http://schemas.microsoft.com/office/drawing/2014/main" id="{53AF5405-10AF-FD1A-EDEC-5C9DDCD3AFE5}"/>
              </a:ext>
            </a:extLst>
          </p:cNvPr>
          <p:cNvSpPr txBox="1">
            <a:spLocks/>
          </p:cNvSpPr>
          <p:nvPr/>
        </p:nvSpPr>
        <p:spPr>
          <a:xfrm rot="10800000">
            <a:off x="10750998" y="4874327"/>
            <a:ext cx="785328" cy="1056986"/>
          </a:xfrm>
          <a:prstGeom prst="rect">
            <a:avLst/>
          </a:prstGeom>
        </p:spPr>
        <p:txBody>
          <a:bodyPr vert="horz" lIns="91440" tIns="45720" rIns="91440" bIns="45720" rtlCol="0" anchor="t">
            <a:normAutofit fontScale="85000" lnSpcReduction="20000"/>
          </a:bodyPr>
          <a:lstStyle>
            <a:lvl1pPr marL="0" indent="0" algn="r" defTabSz="914400" rtl="0" eaLnBrk="1" latinLnBrk="0" hangingPunct="1">
              <a:lnSpc>
                <a:spcPct val="90000"/>
              </a:lnSpc>
              <a:spcBef>
                <a:spcPts val="1000"/>
              </a:spcBef>
              <a:buFont typeface="Arial"/>
              <a:buNone/>
              <a:defRPr sz="9600" b="1" i="0" kern="1200" baseline="0">
                <a:solidFill>
                  <a:schemeClr val="bg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a:t>
            </a:r>
          </a:p>
        </p:txBody>
      </p:sp>
      <p:sp>
        <p:nvSpPr>
          <p:cNvPr id="8" name="Text Placeholder 3">
            <a:extLst>
              <a:ext uri="{FF2B5EF4-FFF2-40B4-BE49-F238E27FC236}">
                <a16:creationId xmlns:a16="http://schemas.microsoft.com/office/drawing/2014/main" id="{17648368-8B93-F527-A9E9-07BB068B82AC}"/>
              </a:ext>
            </a:extLst>
          </p:cNvPr>
          <p:cNvSpPr txBox="1">
            <a:spLocks/>
          </p:cNvSpPr>
          <p:nvPr/>
        </p:nvSpPr>
        <p:spPr>
          <a:xfrm>
            <a:off x="5116367" y="3429000"/>
            <a:ext cx="6419959" cy="311955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3000" i="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b="1" i="0" dirty="0">
                <a:solidFill>
                  <a:srgbClr val="027354"/>
                </a:solidFill>
              </a:rPr>
              <a:t>Uit een recent onderzoek van Boston Consulting Group (BCG) blijkt dat 60% van de bedrijven* van mening is dat duurzaam ondernemen essentieel is om concurrerend te blijven en dat 70% van plan is om hun betrokkenheid het komende jaar te vergroten.</a:t>
            </a:r>
            <a:endParaRPr lang="en-IE" sz="2400" b="1" i="0" dirty="0">
              <a:solidFill>
                <a:srgbClr val="027354"/>
              </a:solidFill>
            </a:endParaRPr>
          </a:p>
        </p:txBody>
      </p:sp>
      <p:sp>
        <p:nvSpPr>
          <p:cNvPr id="9" name="Text Placeholder 5">
            <a:extLst>
              <a:ext uri="{FF2B5EF4-FFF2-40B4-BE49-F238E27FC236}">
                <a16:creationId xmlns:a16="http://schemas.microsoft.com/office/drawing/2014/main" id="{2763C65D-0086-C943-3004-7ABA55709712}"/>
              </a:ext>
            </a:extLst>
          </p:cNvPr>
          <p:cNvSpPr txBox="1">
            <a:spLocks/>
          </p:cNvSpPr>
          <p:nvPr/>
        </p:nvSpPr>
        <p:spPr>
          <a:xfrm>
            <a:off x="4808326" y="3767109"/>
            <a:ext cx="2613204" cy="1221666"/>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a:buNone/>
              <a:defRPr sz="9600" b="1" i="0" kern="1200" baseline="0">
                <a:solidFill>
                  <a:schemeClr val="bg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a:t>
            </a:r>
          </a:p>
        </p:txBody>
      </p:sp>
    </p:spTree>
    <p:extLst>
      <p:ext uri="{BB962C8B-B14F-4D97-AF65-F5344CB8AC3E}">
        <p14:creationId xmlns:p14="http://schemas.microsoft.com/office/powerpoint/2010/main" val="619186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027354"/>
                </a:solidFill>
              </a:rPr>
              <a:t>Bewuste consumptie </a:t>
            </a:r>
            <a:endParaRPr lang="en-IE" sz="4100" b="0" dirty="0">
              <a:solidFill>
                <a:srgbClr val="027354"/>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3894749209"/>
              </p:ext>
            </p:extLst>
          </p:nvPr>
        </p:nvGraphicFramePr>
        <p:xfrm>
          <a:off x="630948" y="1074668"/>
          <a:ext cx="10799052" cy="4124322"/>
        </p:xfrm>
        <a:graphic>
          <a:graphicData uri="http://schemas.openxmlformats.org/drawingml/2006/table">
            <a:tbl>
              <a:tblPr firstRow="1" bandRow="1">
                <a:tableStyleId>{5C22544A-7EE6-4342-B048-85BDC9FD1C3A}</a:tableStyleId>
              </a:tblPr>
              <a:tblGrid>
                <a:gridCol w="9060695">
                  <a:extLst>
                    <a:ext uri="{9D8B030D-6E8A-4147-A177-3AD203B41FA5}">
                      <a16:colId xmlns:a16="http://schemas.microsoft.com/office/drawing/2014/main" val="2544088545"/>
                    </a:ext>
                  </a:extLst>
                </a:gridCol>
                <a:gridCol w="1738357">
                  <a:extLst>
                    <a:ext uri="{9D8B030D-6E8A-4147-A177-3AD203B41FA5}">
                      <a16:colId xmlns:a16="http://schemas.microsoft.com/office/drawing/2014/main" val="947876313"/>
                    </a:ext>
                  </a:extLst>
                </a:gridCol>
              </a:tblGrid>
              <a:tr h="474255">
                <a:tc>
                  <a:txBody>
                    <a:bodyPr/>
                    <a:lstStyle/>
                    <a:p>
                      <a:r>
                        <a:rPr lang="en-IE" sz="2000" dirty="0"/>
                        <a:t>Hoe KMO's bewust kunnen consumeren </a:t>
                      </a:r>
                    </a:p>
                  </a:txBody>
                  <a:tcPr anchor="ctr">
                    <a:solidFill>
                      <a:srgbClr val="027354"/>
                    </a:solidFill>
                  </a:tcPr>
                </a:tc>
                <a:tc>
                  <a:txBody>
                    <a:bodyPr/>
                    <a:lstStyle/>
                    <a:p>
                      <a:r>
                        <a:rPr lang="en-IE" sz="1800" b="1" kern="1200" dirty="0">
                          <a:solidFill>
                            <a:schemeClr val="lt1"/>
                          </a:solidFill>
                          <a:latin typeface="+mn-lt"/>
                          <a:ea typeface="+mn-ea"/>
                          <a:cs typeface="+mn-cs"/>
                        </a:rPr>
                        <a:t>SDG-nummer</a:t>
                      </a:r>
                    </a:p>
                  </a:txBody>
                  <a:tcPr>
                    <a:solidFill>
                      <a:srgbClr val="027354"/>
                    </a:solidFill>
                  </a:tcPr>
                </a:tc>
                <a:extLst>
                  <a:ext uri="{0D108BD9-81ED-4DB2-BD59-A6C34878D82A}">
                    <a16:rowId xmlns:a16="http://schemas.microsoft.com/office/drawing/2014/main" val="362860125"/>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Zorg ervoor dat uw gebouw efficiënt met water omgaat</a:t>
                      </a:r>
                      <a:endParaRPr lang="en-IE" sz="1600" dirty="0"/>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(6, 12) </a:t>
                      </a:r>
                      <a:endParaRPr lang="en-IE" sz="1600" dirty="0"/>
                    </a:p>
                  </a:txBody>
                  <a:tcPr anchor="ctr">
                    <a:solidFill>
                      <a:srgbClr val="BBE7D9"/>
                    </a:solidFill>
                  </a:tcPr>
                </a:tc>
                <a:extLst>
                  <a:ext uri="{0D108BD9-81ED-4DB2-BD59-A6C34878D82A}">
                    <a16:rowId xmlns:a16="http://schemas.microsoft.com/office/drawing/2014/main" val="2522673169"/>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Medewerkers aanmoedigen om de nationaal aanbevolen online training Waterbesparing te volgen</a:t>
                      </a:r>
                      <a:endParaRPr lang="en-IE" sz="1600" dirty="0"/>
                    </a:p>
                  </a:txBody>
                  <a:tcPr anchor="ctr">
                    <a:solidFill>
                      <a:schemeClr val="bg1"/>
                    </a:solidFill>
                  </a:tcPr>
                </a:tc>
                <a:tc>
                  <a:txBody>
                    <a:bodyPr/>
                    <a:lstStyle/>
                    <a:p>
                      <a:pPr algn="ctr"/>
                      <a:r>
                        <a:rPr lang="en-GB" sz="1600" dirty="0"/>
                        <a:t>(6, 12) </a:t>
                      </a:r>
                      <a:endParaRPr lang="en-IE" sz="1600" dirty="0"/>
                    </a:p>
                  </a:txBody>
                  <a:tcPr anchor="ctr">
                    <a:solidFill>
                      <a:schemeClr val="bg1"/>
                    </a:solidFill>
                  </a:tcPr>
                </a:tc>
                <a:extLst>
                  <a:ext uri="{0D108BD9-81ED-4DB2-BD59-A6C34878D82A}">
                    <a16:rowId xmlns:a16="http://schemas.microsoft.com/office/drawing/2014/main" val="3302112687"/>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Overschakelen naar groene energieleveranciers</a:t>
                      </a:r>
                      <a:endParaRPr lang="en-IE" sz="1600" kern="1200" dirty="0">
                        <a:solidFill>
                          <a:schemeClr val="dk1"/>
                        </a:solidFill>
                        <a:latin typeface="+mn-lt"/>
                        <a:ea typeface="+mn-ea"/>
                        <a:cs typeface="+mn-cs"/>
                      </a:endParaRPr>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(7, 12, 13, 15) </a:t>
                      </a:r>
                      <a:endParaRPr lang="en-IE" sz="1600" kern="1200" dirty="0">
                        <a:solidFill>
                          <a:schemeClr val="dk1"/>
                        </a:solidFill>
                        <a:latin typeface="+mn-lt"/>
                        <a:ea typeface="+mn-ea"/>
                        <a:cs typeface="+mn-cs"/>
                      </a:endParaRPr>
                    </a:p>
                  </a:txBody>
                  <a:tcPr anchor="ctr">
                    <a:solidFill>
                      <a:srgbClr val="BBE7D9"/>
                    </a:solidFill>
                  </a:tcPr>
                </a:tc>
                <a:extLst>
                  <a:ext uri="{0D108BD9-81ED-4DB2-BD59-A6C34878D82A}">
                    <a16:rowId xmlns:a16="http://schemas.microsoft.com/office/drawing/2014/main" val="1976916159"/>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Stap over op elektrische voertuigen (EV's) als je bedrijfswagens aanbiedt</a:t>
                      </a:r>
                      <a:endParaRPr lang="en-IE" sz="16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(7, 12, 13) </a:t>
                      </a:r>
                      <a:endParaRPr lang="en-IE" sz="1600" dirty="0"/>
                    </a:p>
                  </a:txBody>
                  <a:tcPr anchor="ctr">
                    <a:solidFill>
                      <a:schemeClr val="bg1"/>
                    </a:solidFill>
                  </a:tcPr>
                </a:tc>
                <a:extLst>
                  <a:ext uri="{0D108BD9-81ED-4DB2-BD59-A6C34878D82A}">
                    <a16:rowId xmlns:a16="http://schemas.microsoft.com/office/drawing/2014/main" val="2257499583"/>
                  </a:ext>
                </a:extLst>
              </a:tr>
              <a:tr h="39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On-site oplaadpunten voor auto's financieren om personeel aan te moedigen over te stappen op EV </a:t>
                      </a:r>
                      <a:endParaRPr lang="en-IE" sz="1600" dirty="0"/>
                    </a:p>
                  </a:txBody>
                  <a:tcPr anchor="ctr">
                    <a:solidFill>
                      <a:srgbClr val="BBE7D9"/>
                    </a:solidFill>
                  </a:tcPr>
                </a:tc>
                <a:tc>
                  <a:txBody>
                    <a:bodyPr/>
                    <a:lstStyle/>
                    <a:p>
                      <a:pPr algn="ctr"/>
                      <a:r>
                        <a:rPr lang="en-GB" sz="1600" dirty="0"/>
                        <a:t>(7, 12, 13) </a:t>
                      </a:r>
                      <a:endParaRPr lang="en-IE" sz="1600" dirty="0"/>
                    </a:p>
                  </a:txBody>
                  <a:tcPr anchor="ctr">
                    <a:solidFill>
                      <a:srgbClr val="BBE7D9"/>
                    </a:solidFill>
                  </a:tcPr>
                </a:tc>
                <a:extLst>
                  <a:ext uri="{0D108BD9-81ED-4DB2-BD59-A6C34878D82A}">
                    <a16:rowId xmlns:a16="http://schemas.microsoft.com/office/drawing/2014/main" val="2028114103"/>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Een energieaudit laten uitvoeren </a:t>
                      </a:r>
                      <a:endParaRPr lang="en-IE" sz="16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(7, 12, 13) </a:t>
                      </a:r>
                      <a:endParaRPr lang="en-IE" sz="1600" dirty="0"/>
                    </a:p>
                  </a:txBody>
                  <a:tcPr anchor="ctr">
                    <a:solidFill>
                      <a:schemeClr val="bg1"/>
                    </a:solidFill>
                  </a:tcPr>
                </a:tc>
                <a:extLst>
                  <a:ext uri="{0D108BD9-81ED-4DB2-BD59-A6C34878D82A}">
                    <a16:rowId xmlns:a16="http://schemas.microsoft.com/office/drawing/2014/main" val="511304238"/>
                  </a:ext>
                </a:extLst>
              </a:tr>
              <a:tr h="415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Schakel over op efficiëntere verlichtingsopties in uw gebouw</a:t>
                      </a:r>
                      <a:endParaRPr lang="en-IE" sz="1600" dirty="0"/>
                    </a:p>
                  </a:txBody>
                  <a:tcPr anchor="ctr">
                    <a:solidFill>
                      <a:srgbClr val="BBE7D9"/>
                    </a:solidFill>
                  </a:tcPr>
                </a:tc>
                <a:tc>
                  <a:txBody>
                    <a:bodyPr/>
                    <a:lstStyle/>
                    <a:p>
                      <a:pPr algn="ctr"/>
                      <a:r>
                        <a:rPr lang="en-GB" sz="1600" dirty="0"/>
                        <a:t>(7, 12, 13) </a:t>
                      </a:r>
                      <a:endParaRPr lang="en-IE" sz="1600" dirty="0"/>
                    </a:p>
                  </a:txBody>
                  <a:tcPr anchor="ctr">
                    <a:solidFill>
                      <a:srgbClr val="BBE7D9"/>
                    </a:solidFill>
                  </a:tcPr>
                </a:tc>
                <a:extLst>
                  <a:ext uri="{0D108BD9-81ED-4DB2-BD59-A6C34878D82A}">
                    <a16:rowId xmlns:a16="http://schemas.microsoft.com/office/drawing/2014/main" val="4159663091"/>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Je kantoorgebouw isoleren</a:t>
                      </a:r>
                      <a:endParaRPr lang="en-IE" sz="1600" dirty="0"/>
                    </a:p>
                  </a:txBody>
                  <a:tcPr anchor="ctr">
                    <a:solidFill>
                      <a:schemeClr val="bg1"/>
                    </a:solidFill>
                  </a:tcPr>
                </a:tc>
                <a:tc>
                  <a:txBody>
                    <a:bodyPr/>
                    <a:lstStyle/>
                    <a:p>
                      <a:pPr algn="ctr"/>
                      <a:r>
                        <a:rPr lang="en-GB" sz="1600" dirty="0"/>
                        <a:t>(7, 12, 13) </a:t>
                      </a:r>
                      <a:endParaRPr lang="en-IE" sz="1600" dirty="0"/>
                    </a:p>
                  </a:txBody>
                  <a:tcPr anchor="ctr">
                    <a:solidFill>
                      <a:schemeClr val="bg1"/>
                    </a:solidFill>
                  </a:tcPr>
                </a:tc>
                <a:extLst>
                  <a:ext uri="{0D108BD9-81ED-4DB2-BD59-A6C34878D82A}">
                    <a16:rowId xmlns:a16="http://schemas.microsoft.com/office/drawing/2014/main" val="2912745686"/>
                  </a:ext>
                </a:extLst>
              </a:tr>
              <a:tr h="580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Energiemanagementtraining volgen bij de nationale autoriteit voor duurzame energie</a:t>
                      </a:r>
                      <a:endParaRPr lang="en-IE" sz="1600" dirty="0"/>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(7, 12, 13)</a:t>
                      </a:r>
                      <a:endParaRPr lang="en-IE" sz="1600" dirty="0"/>
                    </a:p>
                  </a:txBody>
                  <a:tcPr anchor="ctr">
                    <a:solidFill>
                      <a:srgbClr val="BBE7D9"/>
                    </a:solidFill>
                  </a:tcPr>
                </a:tc>
                <a:extLst>
                  <a:ext uri="{0D108BD9-81ED-4DB2-BD59-A6C34878D82A}">
                    <a16:rowId xmlns:a16="http://schemas.microsoft.com/office/drawing/2014/main" val="4149310815"/>
                  </a:ext>
                </a:extLst>
              </a:tr>
            </a:tbl>
          </a:graphicData>
        </a:graphic>
      </p:graphicFrame>
      <p:pic>
        <p:nvPicPr>
          <p:cNvPr id="4" name="Picture 2" descr="COMPANY | Environment | Environmental Strategy | Toward the Solution for  Environmental Issues (Activities for SDGs) | FUJITSU GENERAL GLOBAL">
            <a:extLst>
              <a:ext uri="{FF2B5EF4-FFF2-40B4-BE49-F238E27FC236}">
                <a16:creationId xmlns:a16="http://schemas.microsoft.com/office/drawing/2014/main" id="{79C5D07A-6219-3B7A-99B0-E8D77FD1302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644" t="24842" r="1110" b="52850"/>
          <a:stretch/>
        </p:blipFill>
        <p:spPr bwMode="auto">
          <a:xfrm>
            <a:off x="630948" y="5362575"/>
            <a:ext cx="8353426" cy="116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800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027354"/>
                </a:solidFill>
              </a:rPr>
              <a:t>Klimaatverandering - De planeet beschermen </a:t>
            </a:r>
            <a:endParaRPr lang="en-IE" sz="4100" b="0" dirty="0">
              <a:solidFill>
                <a:srgbClr val="027354"/>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3740157980"/>
              </p:ext>
            </p:extLst>
          </p:nvPr>
        </p:nvGraphicFramePr>
        <p:xfrm>
          <a:off x="666750" y="1074668"/>
          <a:ext cx="10382996" cy="3771897"/>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544088545"/>
                    </a:ext>
                  </a:extLst>
                </a:gridCol>
                <a:gridCol w="1839071">
                  <a:extLst>
                    <a:ext uri="{9D8B030D-6E8A-4147-A177-3AD203B41FA5}">
                      <a16:colId xmlns:a16="http://schemas.microsoft.com/office/drawing/2014/main" val="947876313"/>
                    </a:ext>
                  </a:extLst>
                </a:gridCol>
              </a:tblGrid>
              <a:tr h="474255">
                <a:tc>
                  <a:txBody>
                    <a:bodyPr/>
                    <a:lstStyle/>
                    <a:p>
                      <a:r>
                        <a:rPr lang="en-IE" sz="2000" dirty="0"/>
                        <a:t>Hoe KMO's de planeet kunnen beschermen</a:t>
                      </a:r>
                    </a:p>
                  </a:txBody>
                  <a:tcPr anchor="ctr">
                    <a:solidFill>
                      <a:srgbClr val="027354"/>
                    </a:solidFill>
                  </a:tcPr>
                </a:tc>
                <a:tc>
                  <a:txBody>
                    <a:bodyPr/>
                    <a:lstStyle/>
                    <a:p>
                      <a:r>
                        <a:rPr lang="en-IE" sz="1800" b="1" kern="1200" dirty="0">
                          <a:solidFill>
                            <a:schemeClr val="lt1"/>
                          </a:solidFill>
                          <a:latin typeface="+mn-lt"/>
                          <a:ea typeface="+mn-ea"/>
                          <a:cs typeface="+mn-cs"/>
                        </a:rPr>
                        <a:t>SDG-nummer</a:t>
                      </a:r>
                    </a:p>
                  </a:txBody>
                  <a:tcPr>
                    <a:solidFill>
                      <a:srgbClr val="027354"/>
                    </a:solidFill>
                  </a:tcPr>
                </a:tc>
                <a:extLst>
                  <a:ext uri="{0D108BD9-81ED-4DB2-BD59-A6C34878D82A}">
                    <a16:rowId xmlns:a16="http://schemas.microsoft.com/office/drawing/2014/main" val="362860125"/>
                  </a:ext>
                </a:extLst>
              </a:tr>
              <a:tr h="377223">
                <a:tc>
                  <a:txBody>
                    <a:bodyPr/>
                    <a:lstStyle/>
                    <a:p>
                      <a:r>
                        <a:rPr lang="en-GB" sz="1600" dirty="0"/>
                        <a:t>Recycling en afvalvermindering in het hele bedrijf aanmoedigen</a:t>
                      </a:r>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(12, 13, 14, 15) </a:t>
                      </a:r>
                      <a:endParaRPr lang="en-IE" sz="1600" dirty="0"/>
                    </a:p>
                  </a:txBody>
                  <a:tcPr anchor="ctr">
                    <a:solidFill>
                      <a:srgbClr val="BBE7D9"/>
                    </a:solidFill>
                  </a:tcPr>
                </a:tc>
                <a:extLst>
                  <a:ext uri="{0D108BD9-81ED-4DB2-BD59-A6C34878D82A}">
                    <a16:rowId xmlns:a16="http://schemas.microsoft.com/office/drawing/2014/main" val="2522673169"/>
                  </a:ext>
                </a:extLst>
              </a:tr>
              <a:tr h="377223">
                <a:tc>
                  <a:txBody>
                    <a:bodyPr/>
                    <a:lstStyle/>
                    <a:p>
                      <a:r>
                        <a:rPr lang="en-GB" sz="1600" dirty="0"/>
                        <a:t>Raak betrokken bij de circulaire economie en vind innovatieve manieren om afvalmaterialen uit uw bedrijf te hergebruiken</a:t>
                      </a:r>
                    </a:p>
                  </a:txBody>
                  <a:tcPr anchor="ctr">
                    <a:solidFill>
                      <a:schemeClr val="bg1"/>
                    </a:solidFill>
                  </a:tcPr>
                </a:tc>
                <a:tc>
                  <a:txBody>
                    <a:bodyPr/>
                    <a:lstStyle/>
                    <a:p>
                      <a:pPr algn="ctr"/>
                      <a:r>
                        <a:rPr lang="en-GB" sz="1600" dirty="0"/>
                        <a:t>(12, 13, 14, 15) </a:t>
                      </a:r>
                      <a:endParaRPr lang="en-IE" sz="1600" dirty="0"/>
                    </a:p>
                  </a:txBody>
                  <a:tcPr anchor="ctr">
                    <a:solidFill>
                      <a:schemeClr val="bg1"/>
                    </a:solidFill>
                  </a:tcPr>
                </a:tc>
                <a:extLst>
                  <a:ext uri="{0D108BD9-81ED-4DB2-BD59-A6C34878D82A}">
                    <a16:rowId xmlns:a16="http://schemas.microsoft.com/office/drawing/2014/main" val="3302112687"/>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Zoek leveranciers die herbruikbare of biologisch afbreekbare verpakkingen gebruiken - of vraag hen dit te doen</a:t>
                      </a:r>
                      <a:endParaRPr lang="en-IE" sz="1600" kern="1200" dirty="0">
                        <a:solidFill>
                          <a:schemeClr val="dk1"/>
                        </a:solidFill>
                        <a:latin typeface="+mn-lt"/>
                        <a:ea typeface="+mn-ea"/>
                        <a:cs typeface="+mn-cs"/>
                      </a:endParaRPr>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(12, 13, 14, 15) </a:t>
                      </a:r>
                      <a:endParaRPr lang="en-IE" sz="1600" kern="1200" dirty="0">
                        <a:solidFill>
                          <a:schemeClr val="dk1"/>
                        </a:solidFill>
                        <a:latin typeface="+mn-lt"/>
                        <a:ea typeface="+mn-ea"/>
                        <a:cs typeface="+mn-cs"/>
                      </a:endParaRPr>
                    </a:p>
                  </a:txBody>
                  <a:tcPr anchor="ctr">
                    <a:solidFill>
                      <a:srgbClr val="BBE7D9"/>
                    </a:solidFill>
                  </a:tcPr>
                </a:tc>
                <a:extLst>
                  <a:ext uri="{0D108BD9-81ED-4DB2-BD59-A6C34878D82A}">
                    <a16:rowId xmlns:a16="http://schemas.microsoft.com/office/drawing/2014/main" val="1976916159"/>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Verwijder plastic voor eenmalig gebruik van de werkplek</a:t>
                      </a:r>
                      <a:endParaRPr lang="en-IE" sz="16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(12, 13, 14, 15)</a:t>
                      </a:r>
                      <a:endParaRPr lang="en-IE" sz="1600" dirty="0"/>
                    </a:p>
                  </a:txBody>
                  <a:tcPr anchor="ctr">
                    <a:solidFill>
                      <a:schemeClr val="bg1"/>
                    </a:solidFill>
                  </a:tcPr>
                </a:tc>
                <a:extLst>
                  <a:ext uri="{0D108BD9-81ED-4DB2-BD59-A6C34878D82A}">
                    <a16:rowId xmlns:a16="http://schemas.microsoft.com/office/drawing/2014/main" val="2257499583"/>
                  </a:ext>
                </a:extLst>
              </a:tr>
              <a:tr h="39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Je kantoorgebouw isoleren</a:t>
                      </a:r>
                      <a:endParaRPr lang="en-IE" sz="1600" dirty="0"/>
                    </a:p>
                  </a:txBody>
                  <a:tcPr anchor="ctr">
                    <a:solidFill>
                      <a:srgbClr val="BBE7D9"/>
                    </a:solidFill>
                  </a:tcPr>
                </a:tc>
                <a:tc>
                  <a:txBody>
                    <a:bodyPr/>
                    <a:lstStyle/>
                    <a:p>
                      <a:pPr algn="ctr"/>
                      <a:r>
                        <a:rPr lang="en-GB" sz="1600" dirty="0"/>
                        <a:t>(7, 12, 13) </a:t>
                      </a:r>
                      <a:endParaRPr lang="en-IE" sz="1600" dirty="0"/>
                    </a:p>
                  </a:txBody>
                  <a:tcPr anchor="ctr">
                    <a:solidFill>
                      <a:srgbClr val="BBE7D9"/>
                    </a:solidFill>
                  </a:tcPr>
                </a:tc>
                <a:extLst>
                  <a:ext uri="{0D108BD9-81ED-4DB2-BD59-A6C34878D82A}">
                    <a16:rowId xmlns:a16="http://schemas.microsoft.com/office/drawing/2014/main" val="2028114103"/>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Als u chemicaliën of schadelijke stoffen gebruikt op uw werkplek, werk dan samen met het EPA om oplossingen te vinden om de negatieve invloed op het milieu te minimaliseren.</a:t>
                      </a:r>
                      <a:endParaRPr lang="en-IE" sz="16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(12, 13, 14, 15) </a:t>
                      </a:r>
                      <a:endParaRPr lang="en-IE" sz="1600" dirty="0"/>
                    </a:p>
                  </a:txBody>
                  <a:tcPr anchor="ctr">
                    <a:solidFill>
                      <a:schemeClr val="bg1"/>
                    </a:solidFill>
                  </a:tcPr>
                </a:tc>
                <a:extLst>
                  <a:ext uri="{0D108BD9-81ED-4DB2-BD59-A6C34878D82A}">
                    <a16:rowId xmlns:a16="http://schemas.microsoft.com/office/drawing/2014/main" val="511304238"/>
                  </a:ext>
                </a:extLst>
              </a:tr>
              <a:tr h="415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Organiseer carpoolgroepen om de koolstofuitstoot van uw personeel te verminderen</a:t>
                      </a:r>
                      <a:endParaRPr lang="en-IE" sz="1600" dirty="0"/>
                    </a:p>
                  </a:txBody>
                  <a:tcPr anchor="ctr">
                    <a:solidFill>
                      <a:srgbClr val="BBE7D9"/>
                    </a:solidFill>
                  </a:tcPr>
                </a:tc>
                <a:tc>
                  <a:txBody>
                    <a:bodyPr/>
                    <a:lstStyle/>
                    <a:p>
                      <a:pPr algn="ctr"/>
                      <a:r>
                        <a:rPr lang="en-GB" sz="1600" dirty="0"/>
                        <a:t>(12, 13) </a:t>
                      </a:r>
                      <a:endParaRPr lang="en-IE" sz="1600" dirty="0"/>
                    </a:p>
                  </a:txBody>
                  <a:tcPr anchor="ctr">
                    <a:solidFill>
                      <a:srgbClr val="BBE7D9"/>
                    </a:solidFill>
                  </a:tcPr>
                </a:tc>
                <a:extLst>
                  <a:ext uri="{0D108BD9-81ED-4DB2-BD59-A6C34878D82A}">
                    <a16:rowId xmlns:a16="http://schemas.microsoft.com/office/drawing/2014/main" val="4159663091"/>
                  </a:ext>
                </a:extLst>
              </a:tr>
            </a:tbl>
          </a:graphicData>
        </a:graphic>
      </p:graphicFrame>
      <p:pic>
        <p:nvPicPr>
          <p:cNvPr id="4" name="Picture 2" descr="COMPANY | Environment | Environmental Strategy | Toward the Solution for  Environmental Issues (Activities for SDGs) | FUJITSU GENERAL GLOBAL">
            <a:extLst>
              <a:ext uri="{FF2B5EF4-FFF2-40B4-BE49-F238E27FC236}">
                <a16:creationId xmlns:a16="http://schemas.microsoft.com/office/drawing/2014/main" id="{79C5D07A-6219-3B7A-99B0-E8D77FD1302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644" t="24842" r="1110" b="52850"/>
          <a:stretch/>
        </p:blipFill>
        <p:spPr bwMode="auto">
          <a:xfrm>
            <a:off x="630948" y="5162551"/>
            <a:ext cx="9788822" cy="136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384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027354"/>
                </a:solidFill>
              </a:rPr>
              <a:t>Klimaatverandering - De planeet beschermen </a:t>
            </a:r>
            <a:endParaRPr lang="en-IE" sz="4100" b="0" dirty="0">
              <a:solidFill>
                <a:srgbClr val="027354"/>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19461628"/>
              </p:ext>
            </p:extLst>
          </p:nvPr>
        </p:nvGraphicFramePr>
        <p:xfrm>
          <a:off x="666750" y="1074668"/>
          <a:ext cx="10382996" cy="4149120"/>
        </p:xfrm>
        <a:graphic>
          <a:graphicData uri="http://schemas.openxmlformats.org/drawingml/2006/table">
            <a:tbl>
              <a:tblPr firstRow="1" bandRow="1">
                <a:tableStyleId>{5C22544A-7EE6-4342-B048-85BDC9FD1C3A}</a:tableStyleId>
              </a:tblPr>
              <a:tblGrid>
                <a:gridCol w="8211296">
                  <a:extLst>
                    <a:ext uri="{9D8B030D-6E8A-4147-A177-3AD203B41FA5}">
                      <a16:colId xmlns:a16="http://schemas.microsoft.com/office/drawing/2014/main" val="2544088545"/>
                    </a:ext>
                  </a:extLst>
                </a:gridCol>
                <a:gridCol w="2171700">
                  <a:extLst>
                    <a:ext uri="{9D8B030D-6E8A-4147-A177-3AD203B41FA5}">
                      <a16:colId xmlns:a16="http://schemas.microsoft.com/office/drawing/2014/main" val="947876313"/>
                    </a:ext>
                  </a:extLst>
                </a:gridCol>
              </a:tblGrid>
              <a:tr h="474255">
                <a:tc>
                  <a:txBody>
                    <a:bodyPr/>
                    <a:lstStyle/>
                    <a:p>
                      <a:r>
                        <a:rPr lang="en-IE" sz="2000" dirty="0"/>
                        <a:t>Hoe het MKB de planeet kan beschermen</a:t>
                      </a:r>
                    </a:p>
                  </a:txBody>
                  <a:tcPr anchor="ctr">
                    <a:solidFill>
                      <a:srgbClr val="027354"/>
                    </a:solidFill>
                  </a:tcPr>
                </a:tc>
                <a:tc>
                  <a:txBody>
                    <a:bodyPr/>
                    <a:lstStyle/>
                    <a:p>
                      <a:pPr algn="ctr"/>
                      <a:r>
                        <a:rPr lang="en-IE" sz="1800" b="1" kern="1200" dirty="0">
                          <a:solidFill>
                            <a:schemeClr val="lt1"/>
                          </a:solidFill>
                          <a:latin typeface="+mn-lt"/>
                          <a:ea typeface="+mn-ea"/>
                          <a:cs typeface="+mn-cs"/>
                        </a:rPr>
                        <a:t>SDG-nummer</a:t>
                      </a:r>
                    </a:p>
                  </a:txBody>
                  <a:tcPr>
                    <a:solidFill>
                      <a:srgbClr val="027354"/>
                    </a:solidFill>
                  </a:tcPr>
                </a:tc>
                <a:extLst>
                  <a:ext uri="{0D108BD9-81ED-4DB2-BD59-A6C34878D82A}">
                    <a16:rowId xmlns:a16="http://schemas.microsoft.com/office/drawing/2014/main" val="362860125"/>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Ervoor zorgen dat het personeel toegang heeft tot de fiets-naar-het-werk regeling van de overheid</a:t>
                      </a:r>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(13) </a:t>
                      </a:r>
                      <a:endParaRPr lang="en-IE" sz="1600" dirty="0"/>
                    </a:p>
                  </a:txBody>
                  <a:tcPr anchor="ctr">
                    <a:solidFill>
                      <a:srgbClr val="BBE7D9"/>
                    </a:solidFill>
                  </a:tcPr>
                </a:tc>
                <a:extLst>
                  <a:ext uri="{0D108BD9-81ED-4DB2-BD59-A6C34878D82A}">
                    <a16:rowId xmlns:a16="http://schemas.microsoft.com/office/drawing/2014/main" val="2522673169"/>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Zorg ervoor dat er fietsenrekken/fietsenstalling beschikbaar zijn op het terrein</a:t>
                      </a:r>
                    </a:p>
                  </a:txBody>
                  <a:tcPr anchor="ctr">
                    <a:solidFill>
                      <a:schemeClr val="bg1"/>
                    </a:solidFill>
                  </a:tcPr>
                </a:tc>
                <a:tc>
                  <a:txBody>
                    <a:bodyPr/>
                    <a:lstStyle/>
                    <a:p>
                      <a:pPr algn="ctr"/>
                      <a:r>
                        <a:rPr lang="en-GB" sz="1600" dirty="0"/>
                        <a:t>(13) </a:t>
                      </a:r>
                      <a:endParaRPr lang="en-IE" sz="1600" dirty="0"/>
                    </a:p>
                  </a:txBody>
                  <a:tcPr anchor="ctr">
                    <a:solidFill>
                      <a:schemeClr val="bg1"/>
                    </a:solidFill>
                  </a:tcPr>
                </a:tc>
                <a:extLst>
                  <a:ext uri="{0D108BD9-81ED-4DB2-BD59-A6C34878D82A}">
                    <a16:rowId xmlns:a16="http://schemas.microsoft.com/office/drawing/2014/main" val="3302112687"/>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Bied werknemers gratis reizen of 'tax-saver tickets' aan om het gebruik van het openbaar vervoer aan te moedigen</a:t>
                      </a:r>
                      <a:endParaRPr lang="en-IE" sz="1600" kern="1200" dirty="0">
                        <a:solidFill>
                          <a:schemeClr val="dk1"/>
                        </a:solidFill>
                        <a:latin typeface="+mn-lt"/>
                        <a:ea typeface="+mn-ea"/>
                        <a:cs typeface="+mn-cs"/>
                      </a:endParaRPr>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(13)</a:t>
                      </a:r>
                      <a:endParaRPr lang="en-IE" sz="1600" kern="1200" dirty="0">
                        <a:solidFill>
                          <a:schemeClr val="dk1"/>
                        </a:solidFill>
                        <a:latin typeface="+mn-lt"/>
                        <a:ea typeface="+mn-ea"/>
                        <a:cs typeface="+mn-cs"/>
                      </a:endParaRPr>
                    </a:p>
                  </a:txBody>
                  <a:tcPr anchor="ctr">
                    <a:solidFill>
                      <a:srgbClr val="BBE7D9"/>
                    </a:solidFill>
                  </a:tcPr>
                </a:tc>
                <a:extLst>
                  <a:ext uri="{0D108BD9-81ED-4DB2-BD59-A6C34878D82A}">
                    <a16:rowId xmlns:a16="http://schemas.microsoft.com/office/drawing/2014/main" val="1976916159"/>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Verzoek om het gebruik van milieuvriendelijke schoonmaakproducten op de werkplek</a:t>
                      </a:r>
                      <a:endParaRPr lang="en-IE" sz="16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(13, 14, 15) </a:t>
                      </a:r>
                      <a:endParaRPr lang="en-IE" sz="1600" dirty="0"/>
                    </a:p>
                  </a:txBody>
                  <a:tcPr anchor="ctr">
                    <a:solidFill>
                      <a:schemeClr val="bg1"/>
                    </a:solidFill>
                  </a:tcPr>
                </a:tc>
                <a:extLst>
                  <a:ext uri="{0D108BD9-81ED-4DB2-BD59-A6C34878D82A}">
                    <a16:rowId xmlns:a16="http://schemas.microsoft.com/office/drawing/2014/main" val="2257499583"/>
                  </a:ext>
                </a:extLst>
              </a:tr>
              <a:tr h="39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Groene financieringsopties omarmen om de duurzame agenda verder uit te voeren</a:t>
                      </a:r>
                      <a:endParaRPr lang="en-IE" sz="1600" dirty="0"/>
                    </a:p>
                  </a:txBody>
                  <a:tcPr anchor="ctr">
                    <a:solidFill>
                      <a:srgbClr val="BBE7D9"/>
                    </a:solidFill>
                  </a:tcPr>
                </a:tc>
                <a:tc>
                  <a:txBody>
                    <a:bodyPr/>
                    <a:lstStyle/>
                    <a:p>
                      <a:pPr algn="ctr"/>
                      <a:r>
                        <a:rPr lang="en-GB" sz="1600" dirty="0"/>
                        <a:t>(8, 13) </a:t>
                      </a:r>
                      <a:endParaRPr lang="en-IE" sz="1600" dirty="0"/>
                    </a:p>
                  </a:txBody>
                  <a:tcPr anchor="ctr">
                    <a:solidFill>
                      <a:srgbClr val="BBE7D9"/>
                    </a:solidFill>
                  </a:tcPr>
                </a:tc>
                <a:extLst>
                  <a:ext uri="{0D108BD9-81ED-4DB2-BD59-A6C34878D82A}">
                    <a16:rowId xmlns:a16="http://schemas.microsoft.com/office/drawing/2014/main" val="2028114103"/>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Gebruik braakliggende groene ruimten om de biodiversiteit te vergroten - plant bijvriendelijke vegetatie of maak een gemeenschappelijke tuin voor het personeel</a:t>
                      </a:r>
                      <a:endParaRPr lang="en-IE" sz="16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(11, 13, 14, 15) </a:t>
                      </a:r>
                      <a:endParaRPr lang="en-IE" sz="1600" dirty="0"/>
                    </a:p>
                  </a:txBody>
                  <a:tcPr anchor="ctr">
                    <a:solidFill>
                      <a:schemeClr val="bg1"/>
                    </a:solidFill>
                  </a:tcPr>
                </a:tc>
                <a:extLst>
                  <a:ext uri="{0D108BD9-81ED-4DB2-BD59-A6C34878D82A}">
                    <a16:rowId xmlns:a16="http://schemas.microsoft.com/office/drawing/2014/main" val="511304238"/>
                  </a:ext>
                </a:extLst>
              </a:tr>
              <a:tr h="415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Schakel over op efficiëntere verlichtingsopties in uw gebouw</a:t>
                      </a:r>
                      <a:endParaRPr lang="en-IE" sz="1600" dirty="0"/>
                    </a:p>
                  </a:txBody>
                  <a:tcPr anchor="ctr">
                    <a:solidFill>
                      <a:srgbClr val="BBE7D9"/>
                    </a:solidFill>
                  </a:tcPr>
                </a:tc>
                <a:tc>
                  <a:txBody>
                    <a:bodyPr/>
                    <a:lstStyle/>
                    <a:p>
                      <a:pPr algn="ctr"/>
                      <a:r>
                        <a:rPr lang="en-GB" sz="1600" dirty="0"/>
                        <a:t>(7, 12, 13) </a:t>
                      </a:r>
                      <a:endParaRPr lang="en-IE" sz="1600" dirty="0"/>
                    </a:p>
                  </a:txBody>
                  <a:tcPr anchor="ctr">
                    <a:solidFill>
                      <a:srgbClr val="BBE7D9"/>
                    </a:solidFill>
                  </a:tcPr>
                </a:tc>
                <a:extLst>
                  <a:ext uri="{0D108BD9-81ED-4DB2-BD59-A6C34878D82A}">
                    <a16:rowId xmlns:a16="http://schemas.microsoft.com/office/drawing/2014/main" val="4159663091"/>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Volg een training over energiebeheer bij je autoriteit voor duurzame energie</a:t>
                      </a:r>
                      <a:endParaRPr lang="en-IE" sz="16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(7, 12, 13)</a:t>
                      </a:r>
                      <a:endParaRPr lang="en-IE" sz="1600" dirty="0"/>
                    </a:p>
                  </a:txBody>
                  <a:tcPr anchor="ctr">
                    <a:solidFill>
                      <a:schemeClr val="bg1"/>
                    </a:solidFill>
                  </a:tcPr>
                </a:tc>
                <a:extLst>
                  <a:ext uri="{0D108BD9-81ED-4DB2-BD59-A6C34878D82A}">
                    <a16:rowId xmlns:a16="http://schemas.microsoft.com/office/drawing/2014/main" val="2912745686"/>
                  </a:ext>
                </a:extLst>
              </a:tr>
            </a:tbl>
          </a:graphicData>
        </a:graphic>
      </p:graphicFrame>
      <p:pic>
        <p:nvPicPr>
          <p:cNvPr id="4" name="Picture 2" descr="COMPANY | Environment | Environmental Strategy | Toward the Solution for  Environmental Issues (Activities for SDGs) | FUJITSU GENERAL GLOBAL">
            <a:extLst>
              <a:ext uri="{FF2B5EF4-FFF2-40B4-BE49-F238E27FC236}">
                <a16:creationId xmlns:a16="http://schemas.microsoft.com/office/drawing/2014/main" id="{79C5D07A-6219-3B7A-99B0-E8D77FD1302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644" t="24842" r="1110" b="52850"/>
          <a:stretch/>
        </p:blipFill>
        <p:spPr bwMode="auto">
          <a:xfrm>
            <a:off x="630948" y="5362575"/>
            <a:ext cx="8353426" cy="116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279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717E94-50BA-6403-E425-9835A662869D}"/>
              </a:ext>
            </a:extLst>
          </p:cNvPr>
          <p:cNvSpPr>
            <a:spLocks noGrp="1"/>
          </p:cNvSpPr>
          <p:nvPr>
            <p:ph type="body" sz="quarter" idx="13"/>
          </p:nvPr>
        </p:nvSpPr>
        <p:spPr>
          <a:xfrm>
            <a:off x="607066" y="735383"/>
            <a:ext cx="5510005" cy="2906996"/>
          </a:xfrm>
        </p:spPr>
        <p:txBody>
          <a:bodyPr>
            <a:normAutofit fontScale="92500" lnSpcReduction="20000"/>
          </a:bodyPr>
          <a:lstStyle/>
          <a:p>
            <a:r>
              <a:rPr lang="en-IE" sz="5200" dirty="0">
                <a:solidFill>
                  <a:srgbClr val="027354"/>
                </a:solidFill>
              </a:rPr>
              <a:t>Normen werkplek en werkgelegenheid</a:t>
            </a:r>
          </a:p>
          <a:p>
            <a:r>
              <a:rPr lang="en-IE" sz="4600" dirty="0"/>
              <a:t>De feiten</a:t>
            </a:r>
          </a:p>
          <a:p>
            <a:r>
              <a:rPr lang="en-IE" sz="3100" b="0" i="1" dirty="0"/>
              <a:t>Hoe het MKB de negatieve gevolgen voor de werkgelegenheid tot nul kan terugbrengen</a:t>
            </a:r>
          </a:p>
          <a:p>
            <a:endParaRPr lang="en-IE" dirty="0"/>
          </a:p>
        </p:txBody>
      </p:sp>
      <p:sp>
        <p:nvSpPr>
          <p:cNvPr id="6" name="Text Placeholder 5">
            <a:extLst>
              <a:ext uri="{FF2B5EF4-FFF2-40B4-BE49-F238E27FC236}">
                <a16:creationId xmlns:a16="http://schemas.microsoft.com/office/drawing/2014/main" id="{6CCD56BF-180C-B5E8-E607-F7B305A52644}"/>
              </a:ext>
            </a:extLst>
          </p:cNvPr>
          <p:cNvSpPr>
            <a:spLocks noGrp="1"/>
          </p:cNvSpPr>
          <p:nvPr>
            <p:ph type="body" sz="quarter" idx="14"/>
          </p:nvPr>
        </p:nvSpPr>
        <p:spPr>
          <a:xfrm>
            <a:off x="426455" y="3931255"/>
            <a:ext cx="11381232" cy="2757780"/>
          </a:xfrm>
          <a:solidFill>
            <a:schemeClr val="bg1"/>
          </a:solidFill>
        </p:spPr>
        <p:txBody>
          <a:bodyPr/>
          <a:lstStyle/>
          <a:p>
            <a:r>
              <a:rPr lang="en-GB" sz="2000" dirty="0">
                <a:solidFill>
                  <a:srgbClr val="262626"/>
                </a:solidFill>
              </a:rPr>
              <a:t>Elke dag </a:t>
            </a:r>
            <a:r>
              <a:rPr lang="en-GB" sz="2000" b="1" dirty="0">
                <a:solidFill>
                  <a:srgbClr val="C5544B"/>
                </a:solidFill>
              </a:rPr>
              <a:t>sterven 6.300 mensen </a:t>
            </a:r>
            <a:r>
              <a:rPr lang="en-GB" sz="2000" dirty="0">
                <a:solidFill>
                  <a:srgbClr val="262626"/>
                </a:solidFill>
              </a:rPr>
              <a:t>als gevolg van </a:t>
            </a:r>
            <a:r>
              <a:rPr lang="en-GB" sz="2000" b="1" dirty="0">
                <a:solidFill>
                  <a:srgbClr val="C5544B"/>
                </a:solidFill>
              </a:rPr>
              <a:t>arbeidsongevallen </a:t>
            </a:r>
            <a:r>
              <a:rPr lang="en-GB" sz="2000" dirty="0">
                <a:solidFill>
                  <a:srgbClr val="262626"/>
                </a:solidFill>
              </a:rPr>
              <a:t>of werkgerelateerde ziekten </a:t>
            </a:r>
            <a:r>
              <a:rPr lang="en-GB" sz="1600" i="1" dirty="0">
                <a:solidFill>
                  <a:srgbClr val="D98F89"/>
                </a:solidFill>
                <a:hlinkClick r:id="rId2">
                  <a:extLst>
                    <a:ext uri="{A12FA001-AC4F-418D-AE19-62706E023703}">
                      <ahyp:hlinkClr xmlns:ahyp="http://schemas.microsoft.com/office/drawing/2018/hyperlinkcolor" val="tx"/>
                    </a:ext>
                  </a:extLst>
                </a:hlinkClick>
              </a:rPr>
              <a:t>(Business Occupational Health and Safety ILO)</a:t>
            </a:r>
            <a:endParaRPr lang="en-GB" sz="1600" i="1" dirty="0">
              <a:solidFill>
                <a:srgbClr val="D98F89"/>
              </a:solidFill>
            </a:endParaRPr>
          </a:p>
          <a:p>
            <a:r>
              <a:rPr lang="en-GB" sz="2000" dirty="0">
                <a:solidFill>
                  <a:srgbClr val="262626"/>
                </a:solidFill>
              </a:rPr>
              <a:t>Wereldwijd zijn naar schatting </a:t>
            </a:r>
            <a:r>
              <a:rPr lang="en-GB" sz="2000" b="1" dirty="0">
                <a:solidFill>
                  <a:srgbClr val="C5544B"/>
                </a:solidFill>
              </a:rPr>
              <a:t>21 miljoen </a:t>
            </a:r>
            <a:r>
              <a:rPr lang="en-GB" sz="2000" dirty="0">
                <a:solidFill>
                  <a:srgbClr val="262626"/>
                </a:solidFill>
              </a:rPr>
              <a:t>mensen </a:t>
            </a:r>
            <a:r>
              <a:rPr lang="en-GB" sz="2000" b="1" dirty="0">
                <a:solidFill>
                  <a:srgbClr val="C5544B"/>
                </a:solidFill>
              </a:rPr>
              <a:t>het slachtoffer van </a:t>
            </a:r>
            <a:r>
              <a:rPr lang="en-GB" sz="2000" b="1" dirty="0" err="1">
                <a:solidFill>
                  <a:srgbClr val="C5544B"/>
                </a:solidFill>
              </a:rPr>
              <a:t>dwangarbeid </a:t>
            </a:r>
            <a:r>
              <a:rPr lang="en-GB" sz="2000" dirty="0">
                <a:solidFill>
                  <a:srgbClr val="262626"/>
                </a:solidFill>
              </a:rPr>
              <a:t>- in banen waarin ze gedwongen of misleid werden en die ze niet kunnen verlaten </a:t>
            </a:r>
            <a:r>
              <a:rPr lang="en-GB" sz="1600" i="1" dirty="0">
                <a:solidFill>
                  <a:srgbClr val="D98F89"/>
                </a:solidFill>
                <a:hlinkClick r:id="rId2">
                  <a:extLst>
                    <a:ext uri="{A12FA001-AC4F-418D-AE19-62706E023703}">
                      <ahyp:hlinkClr xmlns:ahyp="http://schemas.microsoft.com/office/drawing/2018/hyperlinkcolor" val="tx"/>
                    </a:ext>
                  </a:extLst>
                </a:hlinkClick>
              </a:rPr>
              <a:t>(Business Occupational Health and Safety ILO).</a:t>
            </a:r>
            <a:endParaRPr lang="en-GB" sz="1600" i="1" dirty="0">
              <a:solidFill>
                <a:srgbClr val="D98F89"/>
              </a:solidFill>
            </a:endParaRPr>
          </a:p>
          <a:p>
            <a:r>
              <a:rPr lang="en-GB" sz="2000" dirty="0">
                <a:solidFill>
                  <a:srgbClr val="262626"/>
                </a:solidFill>
              </a:rPr>
              <a:t>Bijna de helft van de wereld - meer dan </a:t>
            </a:r>
            <a:r>
              <a:rPr lang="en-GB" sz="2000" b="1" dirty="0">
                <a:solidFill>
                  <a:srgbClr val="C5544B"/>
                </a:solidFill>
              </a:rPr>
              <a:t>3 miljard mensen </a:t>
            </a:r>
            <a:r>
              <a:rPr lang="en-GB" sz="2000" dirty="0">
                <a:solidFill>
                  <a:srgbClr val="262626"/>
                </a:solidFill>
              </a:rPr>
              <a:t>- </a:t>
            </a:r>
            <a:r>
              <a:rPr lang="en-GB" sz="2000" b="1" dirty="0">
                <a:solidFill>
                  <a:srgbClr val="C5544B"/>
                </a:solidFill>
              </a:rPr>
              <a:t>leeft van minder dan $2,50 per dag </a:t>
            </a:r>
            <a:r>
              <a:rPr lang="en-GB" sz="1600" i="1" dirty="0">
                <a:solidFill>
                  <a:srgbClr val="D98F89"/>
                </a:solidFill>
                <a:hlinkClick r:id="rId3">
                  <a:extLst>
                    <a:ext uri="{A12FA001-AC4F-418D-AE19-62706E023703}">
                      <ahyp:hlinkClr xmlns:ahyp="http://schemas.microsoft.com/office/drawing/2018/hyperlinkcolor" val="tx"/>
                    </a:ext>
                  </a:extLst>
                </a:hlinkClick>
              </a:rPr>
              <a:t>(Wereldbank)</a:t>
            </a:r>
            <a:endParaRPr lang="en-GB" sz="1600" i="1" dirty="0">
              <a:solidFill>
                <a:srgbClr val="D98F89"/>
              </a:solidFill>
            </a:endParaRPr>
          </a:p>
          <a:p>
            <a:r>
              <a:rPr lang="en-GB" sz="2000" dirty="0">
                <a:solidFill>
                  <a:srgbClr val="262626"/>
                </a:solidFill>
              </a:rPr>
              <a:t>Wereldwijd zijn naar schatting </a:t>
            </a:r>
            <a:r>
              <a:rPr lang="en-GB" sz="2000" b="1" dirty="0">
                <a:solidFill>
                  <a:srgbClr val="C5544B"/>
                </a:solidFill>
              </a:rPr>
              <a:t>150 miljoen kinderen </a:t>
            </a:r>
            <a:r>
              <a:rPr lang="en-GB" sz="2000" dirty="0">
                <a:solidFill>
                  <a:srgbClr val="262626"/>
                </a:solidFill>
              </a:rPr>
              <a:t>betrokken bij </a:t>
            </a:r>
            <a:r>
              <a:rPr lang="en-GB" sz="2000" b="1" dirty="0" err="1">
                <a:solidFill>
                  <a:srgbClr val="C5544B"/>
                </a:solidFill>
              </a:rPr>
              <a:t>kinderarbeid </a:t>
            </a:r>
            <a:r>
              <a:rPr lang="en-GB" sz="1600" i="1" dirty="0">
                <a:solidFill>
                  <a:srgbClr val="D98F89"/>
                </a:solidFill>
                <a:hlinkClick r:id="rId4">
                  <a:extLst>
                    <a:ext uri="{A12FA001-AC4F-418D-AE19-62706E023703}">
                      <ahyp:hlinkClr xmlns:ahyp="http://schemas.microsoft.com/office/drawing/2018/hyperlinkcolor" val="tx"/>
                    </a:ext>
                  </a:extLst>
                </a:hlinkClick>
              </a:rPr>
              <a:t>(unicef)</a:t>
            </a:r>
            <a:endParaRPr lang="en-IE" sz="1600" i="1" dirty="0">
              <a:solidFill>
                <a:srgbClr val="D98F89"/>
              </a:solidFill>
            </a:endParaRPr>
          </a:p>
        </p:txBody>
      </p:sp>
      <p:pic>
        <p:nvPicPr>
          <p:cNvPr id="4" name="Picture Placeholder 3" descr="A group of people looking at a computer&#10;&#10;Description automatically generated">
            <a:extLst>
              <a:ext uri="{FF2B5EF4-FFF2-40B4-BE49-F238E27FC236}">
                <a16:creationId xmlns:a16="http://schemas.microsoft.com/office/drawing/2014/main" id="{A1B6A7E4-2FBB-A994-ADC8-234568E3B286}"/>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8918" b="8918"/>
          <a:stretch>
            <a:fillRect/>
          </a:stretch>
        </p:blipFill>
        <p:spPr/>
      </p:pic>
    </p:spTree>
    <p:extLst>
      <p:ext uri="{BB962C8B-B14F-4D97-AF65-F5344CB8AC3E}">
        <p14:creationId xmlns:p14="http://schemas.microsoft.com/office/powerpoint/2010/main" val="37276255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3243CE-7093-1058-5CEA-6B8D13DE33B2}"/>
              </a:ext>
            </a:extLst>
          </p:cNvPr>
          <p:cNvSpPr>
            <a:spLocks noGrp="1"/>
          </p:cNvSpPr>
          <p:nvPr>
            <p:ph type="body" sz="quarter" idx="13"/>
          </p:nvPr>
        </p:nvSpPr>
        <p:spPr/>
        <p:txBody>
          <a:bodyPr/>
          <a:lstStyle/>
          <a:p>
            <a:r>
              <a:rPr lang="en-IE" dirty="0">
                <a:solidFill>
                  <a:srgbClr val="027354"/>
                </a:solidFill>
              </a:rPr>
              <a:t>Invloed van MKB-werknemers- en werkplaatsnormen</a:t>
            </a:r>
          </a:p>
          <a:p>
            <a:endParaRPr lang="en-IE" dirty="0"/>
          </a:p>
        </p:txBody>
      </p:sp>
      <p:sp>
        <p:nvSpPr>
          <p:cNvPr id="6" name="Text Placeholder 5">
            <a:extLst>
              <a:ext uri="{FF2B5EF4-FFF2-40B4-BE49-F238E27FC236}">
                <a16:creationId xmlns:a16="http://schemas.microsoft.com/office/drawing/2014/main" id="{1D56AD93-AAA9-135B-0DDE-7902FC131219}"/>
              </a:ext>
            </a:extLst>
          </p:cNvPr>
          <p:cNvSpPr>
            <a:spLocks noGrp="1"/>
          </p:cNvSpPr>
          <p:nvPr>
            <p:ph type="body" sz="quarter" idx="14"/>
          </p:nvPr>
        </p:nvSpPr>
        <p:spPr>
          <a:xfrm>
            <a:off x="1093332" y="1431340"/>
            <a:ext cx="10587038" cy="3995320"/>
          </a:xfrm>
        </p:spPr>
        <p:txBody>
          <a:bodyPr/>
          <a:lstStyle/>
          <a:p>
            <a:r>
              <a:rPr lang="en-IE" dirty="0"/>
              <a:t>Dit heeft betrekking op MKB-gebieden zoals lonen, </a:t>
            </a:r>
            <a:r>
              <a:rPr lang="en-GB" dirty="0"/>
              <a:t>werktijden, intimidatie en misbruik, gezondheid en veiligheid en het algehele welzijn van werknemers. </a:t>
            </a:r>
            <a:r>
              <a:rPr lang="en-GB" b="0" i="0" dirty="0">
                <a:effectLst/>
              </a:rPr>
              <a:t>Gezond leven en werken zijn essentieel voor duurzame ontwikkeling. Sinds COVID is stress een algemeen aanvaard neveneffect van werk geworden. Toenemende stress kan echter leiden tot een reeks mentale en fysieke aandoeningen zoals angst, depressie, migraine, slapeloosheid en na verloop van tijd zelfs hartaandoeningen. Elk mkb-bedrijf kan de gezondheid van zijn werknemers verbeteren - wat niet alleen een bonus voor het bedrijf is, maar ook betekent dat het profiteert van productiever en meer betrokken personeel. Het volgende deel behandelt hoe kmo's een link kunnen leggen met de SDG's om eerlijk te zijn en het beste uit hun werknemers te halen, discriminatie te vermijden, inclusief te zijn en ervoor te zorgen dat hun werknemers het gevoel hebben dat hun welzijn een prioriteit is. </a:t>
            </a:r>
            <a:endParaRPr lang="en-IE" dirty="0"/>
          </a:p>
        </p:txBody>
      </p:sp>
    </p:spTree>
    <p:extLst>
      <p:ext uri="{BB962C8B-B14F-4D97-AF65-F5344CB8AC3E}">
        <p14:creationId xmlns:p14="http://schemas.microsoft.com/office/powerpoint/2010/main" val="4093257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CC6860"/>
                </a:solidFill>
              </a:rPr>
              <a:t>Gezondheid en welzijn </a:t>
            </a:r>
            <a:endParaRPr lang="en-IE" sz="4100" b="0" dirty="0">
              <a:solidFill>
                <a:srgbClr val="CC6860"/>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493850512"/>
              </p:ext>
            </p:extLst>
          </p:nvPr>
        </p:nvGraphicFramePr>
        <p:xfrm>
          <a:off x="630948" y="1085537"/>
          <a:ext cx="10799052" cy="4221230"/>
        </p:xfrm>
        <a:graphic>
          <a:graphicData uri="http://schemas.openxmlformats.org/drawingml/2006/table">
            <a:tbl>
              <a:tblPr firstRow="1" bandRow="1">
                <a:tableStyleId>{5C22544A-7EE6-4342-B048-85BDC9FD1C3A}</a:tableStyleId>
              </a:tblPr>
              <a:tblGrid>
                <a:gridCol w="9060695">
                  <a:extLst>
                    <a:ext uri="{9D8B030D-6E8A-4147-A177-3AD203B41FA5}">
                      <a16:colId xmlns:a16="http://schemas.microsoft.com/office/drawing/2014/main" val="2544088545"/>
                    </a:ext>
                  </a:extLst>
                </a:gridCol>
                <a:gridCol w="1738357">
                  <a:extLst>
                    <a:ext uri="{9D8B030D-6E8A-4147-A177-3AD203B41FA5}">
                      <a16:colId xmlns:a16="http://schemas.microsoft.com/office/drawing/2014/main" val="947876313"/>
                    </a:ext>
                  </a:extLst>
                </a:gridCol>
              </a:tblGrid>
              <a:tr h="456316">
                <a:tc>
                  <a:txBody>
                    <a:bodyPr/>
                    <a:lstStyle/>
                    <a:p>
                      <a:r>
                        <a:rPr lang="en-IE" sz="1800" dirty="0"/>
                        <a:t>Hoe KMO's Gezondheid en Welzijn voor Personeel kunnen implementeren</a:t>
                      </a:r>
                    </a:p>
                  </a:txBody>
                  <a:tcPr anchor="ctr">
                    <a:solidFill>
                      <a:srgbClr val="DD1367"/>
                    </a:solidFill>
                  </a:tcPr>
                </a:tc>
                <a:tc>
                  <a:txBody>
                    <a:bodyPr/>
                    <a:lstStyle/>
                    <a:p>
                      <a:r>
                        <a:rPr lang="en-IE" sz="1600" b="1" kern="1200" dirty="0">
                          <a:solidFill>
                            <a:schemeClr val="lt1"/>
                          </a:solidFill>
                          <a:latin typeface="+mn-lt"/>
                          <a:ea typeface="+mn-ea"/>
                          <a:cs typeface="+mn-cs"/>
                        </a:rPr>
                        <a:t>SDG-nummer</a:t>
                      </a:r>
                    </a:p>
                  </a:txBody>
                  <a:tcPr>
                    <a:solidFill>
                      <a:srgbClr val="DD1367"/>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Bied gezonde voedingsopties aan op de werkplek - fruitboxen van lokale leveranciers</a:t>
                      </a:r>
                      <a:endParaRPr lang="en-IE" sz="14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(2, 3, 12) </a:t>
                      </a:r>
                      <a:endParaRPr lang="en-IE" sz="1400" dirty="0"/>
                    </a:p>
                  </a:txBody>
                  <a:tcPr anchor="ctr">
                    <a:solidFill>
                      <a:schemeClr val="bg1"/>
                    </a:solidFill>
                  </a:tcPr>
                </a:tc>
                <a:extLst>
                  <a:ext uri="{0D108BD9-81ED-4DB2-BD59-A6C34878D82A}">
                    <a16:rowId xmlns:a16="http://schemas.microsoft.com/office/drawing/2014/main" val="2522673169"/>
                  </a:ext>
                </a:extLst>
              </a:tr>
              <a:tr h="615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Als je gratis lunches aanbiedt, vraag dan of deze geleverd worden door lokale bedrijven die duurzaamheid promoten en seizoensproducten gebruiken.</a:t>
                      </a:r>
                      <a:endParaRPr lang="en-IE" sz="1400" dirty="0"/>
                    </a:p>
                  </a:txBody>
                  <a:tcPr anchor="ctr">
                    <a:solidFill>
                      <a:srgbClr val="F3DBD9"/>
                    </a:solidFill>
                  </a:tcPr>
                </a:tc>
                <a:tc>
                  <a:txBody>
                    <a:bodyPr/>
                    <a:lstStyle/>
                    <a:p>
                      <a:pPr algn="ctr"/>
                      <a:r>
                        <a:rPr lang="en-GB" sz="1400" dirty="0"/>
                        <a:t>(2, 3, 11, 12, 13) </a:t>
                      </a:r>
                      <a:endParaRPr lang="en-IE" sz="1400" dirty="0"/>
                    </a:p>
                  </a:txBody>
                  <a:tcPr anchor="ctr">
                    <a:solidFill>
                      <a:srgbClr val="F3DBD9"/>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Zorg voor voedingsopties op de werkplek die geschikt zijn voor alle diëten</a:t>
                      </a:r>
                      <a:endParaRPr lang="en-IE" sz="14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(2, 3, 10) </a:t>
                      </a:r>
                      <a:endParaRPr lang="en-IE" sz="14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Kooklessen organiseren voor het personeel om gezonder eten aan te moedigen en het algehele welzijn te verbeteren</a:t>
                      </a:r>
                      <a:endParaRPr lang="en-IE" sz="14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(2, 3) </a:t>
                      </a:r>
                      <a:endParaRPr lang="en-IE" sz="1400" dirty="0"/>
                    </a:p>
                  </a:txBody>
                  <a:tcPr anchor="ctr">
                    <a:solidFill>
                      <a:srgbClr val="F3DBD9"/>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Zorg ervoor dat welzijn op de werkplek een prioriteit is - meld je aan voor een hulpprogramma voor werknemers </a:t>
                      </a:r>
                      <a:endParaRPr lang="en-IE" sz="1400" dirty="0"/>
                    </a:p>
                  </a:txBody>
                  <a:tcPr anchor="ctr">
                    <a:solidFill>
                      <a:schemeClr val="bg1"/>
                    </a:solidFill>
                  </a:tcPr>
                </a:tc>
                <a:tc>
                  <a:txBody>
                    <a:bodyPr/>
                    <a:lstStyle/>
                    <a:p>
                      <a:pPr algn="ctr"/>
                      <a:r>
                        <a:rPr lang="en-GB" sz="1400" dirty="0"/>
                        <a:t>(3, 8) </a:t>
                      </a:r>
                      <a:endParaRPr lang="en-IE" sz="1400" dirty="0"/>
                    </a:p>
                  </a:txBody>
                  <a:tcPr anchor="ctr">
                    <a:solidFill>
                      <a:schemeClr val="bg1"/>
                    </a:solidFill>
                  </a:tcPr>
                </a:tc>
                <a:extLst>
                  <a:ext uri="{0D108BD9-81ED-4DB2-BD59-A6C34878D82A}">
                    <a16:rowId xmlns:a16="http://schemas.microsoft.com/office/drawing/2014/main" val="2028114103"/>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Bied medewerkers een fitnessabonnement of toegang tot groepslessen naar keuze aan</a:t>
                      </a:r>
                      <a:endParaRPr lang="en-IE" sz="14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(3, 8) </a:t>
                      </a:r>
                      <a:endParaRPr lang="en-IE" sz="1400" dirty="0"/>
                    </a:p>
                  </a:txBody>
                  <a:tcPr anchor="ctr">
                    <a:solidFill>
                      <a:srgbClr val="F3DBD9"/>
                    </a:solidFill>
                  </a:tcPr>
                </a:tc>
                <a:extLst>
                  <a:ext uri="{0D108BD9-81ED-4DB2-BD59-A6C34878D82A}">
                    <a16:rowId xmlns:a16="http://schemas.microsoft.com/office/drawing/2014/main" val="511304238"/>
                  </a:ext>
                </a:extLst>
              </a:tr>
              <a:tr h="399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Zet sociale </a:t>
                      </a:r>
                      <a:r>
                        <a:rPr lang="en-GB" sz="1400" kern="1200" dirty="0">
                          <a:solidFill>
                            <a:schemeClr val="dk1"/>
                          </a:solidFill>
                          <a:latin typeface="+mn-lt"/>
                          <a:ea typeface="+mn-ea"/>
                          <a:cs typeface="+mn-cs"/>
                        </a:rPr>
                        <a:t>commissies </a:t>
                      </a:r>
                      <a:r>
                        <a:rPr lang="en-GB" sz="1400" dirty="0"/>
                        <a:t>op om personeelsactiviteiten te organiseren die een sterkere werkgemeenschap creëren</a:t>
                      </a:r>
                      <a:endParaRPr lang="en-IE" sz="1400" dirty="0"/>
                    </a:p>
                  </a:txBody>
                  <a:tcPr anchor="ctr">
                    <a:solidFill>
                      <a:schemeClr val="bg1"/>
                    </a:solidFill>
                  </a:tcPr>
                </a:tc>
                <a:tc>
                  <a:txBody>
                    <a:bodyPr/>
                    <a:lstStyle/>
                    <a:p>
                      <a:pPr algn="ctr"/>
                      <a:r>
                        <a:rPr lang="en-GB" sz="1400" dirty="0"/>
                        <a:t>(3, 8) </a:t>
                      </a:r>
                      <a:endParaRPr lang="en-IE" sz="1400" dirty="0"/>
                    </a:p>
                  </a:txBody>
                  <a:tcPr anchor="ctr">
                    <a:solidFill>
                      <a:schemeClr val="bg1"/>
                    </a:solidFill>
                  </a:tcPr>
                </a:tc>
                <a:extLst>
                  <a:ext uri="{0D108BD9-81ED-4DB2-BD59-A6C34878D82A}">
                    <a16:rowId xmlns:a16="http://schemas.microsoft.com/office/drawing/2014/main" val="4159663091"/>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Bied aan om de ziektekosten- of tandartsverzekering voor je personeel te betalen, of gedeeltelijk te betalen. </a:t>
                      </a:r>
                      <a:endParaRPr lang="en-IE" sz="1400" dirty="0"/>
                    </a:p>
                  </a:txBody>
                  <a:tcPr anchor="ctr">
                    <a:solidFill>
                      <a:srgbClr val="F3DBD9"/>
                    </a:solidFill>
                  </a:tcPr>
                </a:tc>
                <a:tc>
                  <a:txBody>
                    <a:bodyPr/>
                    <a:lstStyle/>
                    <a:p>
                      <a:pPr algn="ctr"/>
                      <a:r>
                        <a:rPr lang="en-GB" sz="1400" dirty="0"/>
                        <a:t>(3, 8)</a:t>
                      </a:r>
                      <a:endParaRPr lang="en-IE" sz="1400" dirty="0"/>
                    </a:p>
                  </a:txBody>
                  <a:tcPr anchor="ctr">
                    <a:solidFill>
                      <a:srgbClr val="F3DBD9"/>
                    </a:solidFill>
                  </a:tcPr>
                </a:tc>
                <a:extLst>
                  <a:ext uri="{0D108BD9-81ED-4DB2-BD59-A6C34878D82A}">
                    <a16:rowId xmlns:a16="http://schemas.microsoft.com/office/drawing/2014/main" val="2912745686"/>
                  </a:ext>
                </a:extLst>
              </a:tr>
              <a:tr h="55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Introductie van cursussen financieel welzijn voor het personeel en ESG-pensioen- en beleggingsopties voor het personeel. </a:t>
                      </a:r>
                      <a:endParaRPr lang="en-IE" sz="14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(3, 8)</a:t>
                      </a:r>
                      <a:endParaRPr lang="en-IE" sz="1400" dirty="0"/>
                    </a:p>
                  </a:txBody>
                  <a:tcPr anchor="ctr">
                    <a:solidFill>
                      <a:schemeClr val="bg1"/>
                    </a:solidFill>
                  </a:tcPr>
                </a:tc>
                <a:extLst>
                  <a:ext uri="{0D108BD9-81ED-4DB2-BD59-A6C34878D82A}">
                    <a16:rowId xmlns:a16="http://schemas.microsoft.com/office/drawing/2014/main" val="4149310815"/>
                  </a:ext>
                </a:extLst>
              </a:tr>
            </a:tbl>
          </a:graphicData>
        </a:graphic>
      </p:graphicFrame>
      <p:pic>
        <p:nvPicPr>
          <p:cNvPr id="10242" name="Picture 2" descr="Home | Sustainable Development">
            <a:extLst>
              <a:ext uri="{FF2B5EF4-FFF2-40B4-BE49-F238E27FC236}">
                <a16:creationId xmlns:a16="http://schemas.microsoft.com/office/drawing/2014/main" id="{4F532E55-06F6-B229-F426-6A47649137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15948" y="532308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ome | Sustainable Development">
            <a:extLst>
              <a:ext uri="{FF2B5EF4-FFF2-40B4-BE49-F238E27FC236}">
                <a16:creationId xmlns:a16="http://schemas.microsoft.com/office/drawing/2014/main" id="{4123125E-6E99-B37C-58DB-4EA1D0F331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298" y="5332613"/>
            <a:ext cx="1219201"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ome | Sustainable Development">
            <a:extLst>
              <a:ext uri="{FF2B5EF4-FFF2-40B4-BE49-F238E27FC236}">
                <a16:creationId xmlns:a16="http://schemas.microsoft.com/office/drawing/2014/main" id="{8DB646A3-1602-DB03-7E12-3BD4CC75A0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948" y="532849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THE 17 GOALS | Sustainable Development">
            <a:extLst>
              <a:ext uri="{FF2B5EF4-FFF2-40B4-BE49-F238E27FC236}">
                <a16:creationId xmlns:a16="http://schemas.microsoft.com/office/drawing/2014/main" id="{0E5798A4-6310-A954-331A-3BAA26123BE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83649" y="5336729"/>
            <a:ext cx="1219202" cy="121920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40641" y="5308155"/>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SDG 10: Reduce inequality within and among countries – SDG Compass">
            <a:extLst>
              <a:ext uri="{FF2B5EF4-FFF2-40B4-BE49-F238E27FC236}">
                <a16:creationId xmlns:a16="http://schemas.microsoft.com/office/drawing/2014/main" id="{47D1EF9C-9CC6-0D69-D3A8-7E797CA672B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00516" y="5329279"/>
            <a:ext cx="1219201" cy="121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0746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4CA146"/>
                </a:solidFill>
              </a:rPr>
              <a:t>Medewerkers voelen zich gesteund en gehoord</a:t>
            </a:r>
            <a:endParaRPr lang="en-IE" sz="4100" b="0" dirty="0">
              <a:solidFill>
                <a:srgbClr val="4CA146"/>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3225392461"/>
              </p:ext>
            </p:extLst>
          </p:nvPr>
        </p:nvGraphicFramePr>
        <p:xfrm>
          <a:off x="630948" y="1085537"/>
          <a:ext cx="10799052" cy="4359951"/>
        </p:xfrm>
        <a:graphic>
          <a:graphicData uri="http://schemas.openxmlformats.org/drawingml/2006/table">
            <a:tbl>
              <a:tblPr firstRow="1" bandRow="1">
                <a:tableStyleId>{5C22544A-7EE6-4342-B048-85BDC9FD1C3A}</a:tableStyleId>
              </a:tblPr>
              <a:tblGrid>
                <a:gridCol w="9256002">
                  <a:extLst>
                    <a:ext uri="{9D8B030D-6E8A-4147-A177-3AD203B41FA5}">
                      <a16:colId xmlns:a16="http://schemas.microsoft.com/office/drawing/2014/main" val="2544088545"/>
                    </a:ext>
                  </a:extLst>
                </a:gridCol>
                <a:gridCol w="1543050">
                  <a:extLst>
                    <a:ext uri="{9D8B030D-6E8A-4147-A177-3AD203B41FA5}">
                      <a16:colId xmlns:a16="http://schemas.microsoft.com/office/drawing/2014/main" val="947876313"/>
                    </a:ext>
                  </a:extLst>
                </a:gridCol>
              </a:tblGrid>
              <a:tr h="456316">
                <a:tc>
                  <a:txBody>
                    <a:bodyPr/>
                    <a:lstStyle/>
                    <a:p>
                      <a:r>
                        <a:rPr lang="en-IE" sz="1800" dirty="0"/>
                        <a:t>Hoe KMO's een goed doordachte werkplek voor hun personeel kunnen implementeren</a:t>
                      </a:r>
                    </a:p>
                  </a:txBody>
                  <a:tcPr anchor="ctr">
                    <a:solidFill>
                      <a:srgbClr val="4CA146"/>
                    </a:solidFill>
                  </a:tcPr>
                </a:tc>
                <a:tc>
                  <a:txBody>
                    <a:bodyPr/>
                    <a:lstStyle/>
                    <a:p>
                      <a:r>
                        <a:rPr lang="en-IE" sz="1400" b="1" kern="1200" dirty="0">
                          <a:solidFill>
                            <a:schemeClr val="lt1"/>
                          </a:solidFill>
                          <a:latin typeface="+mn-lt"/>
                          <a:ea typeface="+mn-ea"/>
                          <a:cs typeface="+mn-cs"/>
                        </a:rPr>
                        <a:t>SDG-nummer</a:t>
                      </a:r>
                    </a:p>
                  </a:txBody>
                  <a:tcPr>
                    <a:solidFill>
                      <a:srgbClr val="4CA146"/>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Betaal personeel een leefbaar loon</a:t>
                      </a:r>
                      <a:endParaRPr lang="en-IE" sz="14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(1, 8)</a:t>
                      </a:r>
                      <a:endParaRPr lang="en-IE" sz="1400" dirty="0"/>
                    </a:p>
                  </a:txBody>
                  <a:tcPr anchor="ctr">
                    <a:solidFill>
                      <a:schemeClr val="bg1"/>
                    </a:solidFill>
                  </a:tcPr>
                </a:tc>
                <a:extLst>
                  <a:ext uri="{0D108BD9-81ED-4DB2-BD59-A6C34878D82A}">
                    <a16:rowId xmlns:a16="http://schemas.microsoft.com/office/drawing/2014/main" val="2522673169"/>
                  </a:ext>
                </a:extLst>
              </a:tr>
              <a:tr h="444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Uw personeel in staat stellen flexibele werktijden te hanteren en/of op afstand te werken</a:t>
                      </a:r>
                      <a:endParaRPr lang="en-IE" sz="1400" dirty="0"/>
                    </a:p>
                  </a:txBody>
                  <a:tcPr anchor="ctr">
                    <a:solidFill>
                      <a:srgbClr val="BEE8DB"/>
                    </a:solidFill>
                  </a:tcPr>
                </a:tc>
                <a:tc>
                  <a:txBody>
                    <a:bodyPr/>
                    <a:lstStyle/>
                    <a:p>
                      <a:pPr algn="ctr"/>
                      <a:r>
                        <a:rPr lang="en-GB" sz="1400" dirty="0"/>
                        <a:t>(3, 8)</a:t>
                      </a:r>
                      <a:endParaRPr lang="en-IE" sz="1400" dirty="0"/>
                    </a:p>
                  </a:txBody>
                  <a:tcPr anchor="ctr">
                    <a:solidFill>
                      <a:srgbClr val="BEE8DB"/>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Lokale co-working spaces ondersteunen door personeel in staat te stellen daar te werken of bedrijven in de hub te begeleiden</a:t>
                      </a:r>
                      <a:endParaRPr lang="en-IE" sz="14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(8, 11)</a:t>
                      </a:r>
                      <a:endParaRPr lang="en-IE" sz="14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Bied werknemers training aan zodat ze nieuwe technologieën en systemen kunnen leren</a:t>
                      </a:r>
                      <a:endParaRPr lang="en-IE" sz="1400" dirty="0"/>
                    </a:p>
                  </a:txBody>
                  <a:tcPr anchor="ctr">
                    <a:solidFill>
                      <a:srgbClr val="BEE8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(4, 8)</a:t>
                      </a:r>
                      <a:endParaRPr lang="en-IE" sz="1400" dirty="0"/>
                    </a:p>
                  </a:txBody>
                  <a:tcPr anchor="ctr">
                    <a:solidFill>
                      <a:srgbClr val="BEE8DB"/>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Introduceer een 4-daagse werkweek</a:t>
                      </a:r>
                      <a:endParaRPr lang="en-IE" sz="1400" dirty="0"/>
                    </a:p>
                  </a:txBody>
                  <a:tcPr anchor="ctr">
                    <a:solidFill>
                      <a:schemeClr val="bg1"/>
                    </a:solidFill>
                  </a:tcPr>
                </a:tc>
                <a:tc>
                  <a:txBody>
                    <a:bodyPr/>
                    <a:lstStyle/>
                    <a:p>
                      <a:pPr algn="ctr"/>
                      <a:r>
                        <a:rPr lang="en-GB" sz="1400" dirty="0"/>
                        <a:t>(3, 8)</a:t>
                      </a:r>
                      <a:endParaRPr lang="en-IE" sz="1400" dirty="0"/>
                    </a:p>
                  </a:txBody>
                  <a:tcPr anchor="ctr">
                    <a:solidFill>
                      <a:schemeClr val="bg1"/>
                    </a:solidFill>
                  </a:tcPr>
                </a:tc>
                <a:extLst>
                  <a:ext uri="{0D108BD9-81ED-4DB2-BD59-A6C34878D82A}">
                    <a16:rowId xmlns:a16="http://schemas.microsoft.com/office/drawing/2014/main" val="2028114103"/>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Kies voor een projectmatig werkmodel om flexibiliteit in het werk van uw personeel mogelijk te maken </a:t>
                      </a:r>
                      <a:endParaRPr lang="en-IE" sz="1400" dirty="0"/>
                    </a:p>
                  </a:txBody>
                  <a:tcPr anchor="ctr">
                    <a:solidFill>
                      <a:srgbClr val="BEE8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(8, 9) </a:t>
                      </a:r>
                      <a:endParaRPr lang="en-IE" sz="1400" dirty="0"/>
                    </a:p>
                  </a:txBody>
                  <a:tcPr anchor="ctr">
                    <a:solidFill>
                      <a:srgbClr val="BEE8DB"/>
                    </a:solidFill>
                  </a:tcPr>
                </a:tc>
                <a:extLst>
                  <a:ext uri="{0D108BD9-81ED-4DB2-BD59-A6C34878D82A}">
                    <a16:rowId xmlns:a16="http://schemas.microsoft.com/office/drawing/2014/main" val="511304238"/>
                  </a:ext>
                </a:extLst>
              </a:tr>
              <a:tr h="399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Herdefinieer de '40-urige' werkweek op uw werkplek </a:t>
                      </a:r>
                      <a:endParaRPr lang="en-IE" sz="1400" dirty="0"/>
                    </a:p>
                  </a:txBody>
                  <a:tcPr anchor="ctr">
                    <a:solidFill>
                      <a:schemeClr val="bg1"/>
                    </a:solidFill>
                  </a:tcPr>
                </a:tc>
                <a:tc>
                  <a:txBody>
                    <a:bodyPr/>
                    <a:lstStyle/>
                    <a:p>
                      <a:pPr algn="ctr"/>
                      <a:r>
                        <a:rPr lang="en-GB" sz="1400" dirty="0"/>
                        <a:t>(3, 8)</a:t>
                      </a:r>
                      <a:endParaRPr lang="en-IE" sz="1400" dirty="0"/>
                    </a:p>
                  </a:txBody>
                  <a:tcPr anchor="ctr">
                    <a:solidFill>
                      <a:schemeClr val="bg1"/>
                    </a:solidFill>
                  </a:tcPr>
                </a:tc>
                <a:extLst>
                  <a:ext uri="{0D108BD9-81ED-4DB2-BD59-A6C34878D82A}">
                    <a16:rowId xmlns:a16="http://schemas.microsoft.com/office/drawing/2014/main" val="4159663091"/>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Medewerkers de mogelijkheid bieden om verder te studeren door flexibele werktijden aan te bieden of opleidingen te (deels) te financieren</a:t>
                      </a:r>
                      <a:endParaRPr lang="en-IE" sz="1400" dirty="0"/>
                    </a:p>
                  </a:txBody>
                  <a:tcPr anchor="ctr">
                    <a:solidFill>
                      <a:srgbClr val="BEE8DB"/>
                    </a:solidFill>
                  </a:tcPr>
                </a:tc>
                <a:tc>
                  <a:txBody>
                    <a:bodyPr/>
                    <a:lstStyle/>
                    <a:p>
                      <a:pPr algn="ctr"/>
                      <a:r>
                        <a:rPr lang="en-GB" sz="1400" dirty="0"/>
                        <a:t>(4, 8, 10)</a:t>
                      </a:r>
                      <a:endParaRPr lang="en-IE" sz="1400" dirty="0"/>
                    </a:p>
                  </a:txBody>
                  <a:tcPr anchor="ctr">
                    <a:solidFill>
                      <a:srgbClr val="BEE8DB"/>
                    </a:solidFill>
                  </a:tcPr>
                </a:tc>
                <a:extLst>
                  <a:ext uri="{0D108BD9-81ED-4DB2-BD59-A6C34878D82A}">
                    <a16:rowId xmlns:a16="http://schemas.microsoft.com/office/drawing/2014/main" val="2912745686"/>
                  </a:ext>
                </a:extLst>
              </a:tr>
              <a:tr h="55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E" sz="1400" dirty="0"/>
                    </a:p>
                  </a:txBody>
                  <a:tcPr anchor="ctr">
                    <a:solidFill>
                      <a:schemeClr val="bg1"/>
                    </a:solidFill>
                  </a:tcPr>
                </a:tc>
                <a:extLst>
                  <a:ext uri="{0D108BD9-81ED-4DB2-BD59-A6C34878D82A}">
                    <a16:rowId xmlns:a16="http://schemas.microsoft.com/office/drawing/2014/main" val="4149310815"/>
                  </a:ext>
                </a:extLst>
              </a:tr>
            </a:tbl>
          </a:graphicData>
        </a:graphic>
      </p:graphicFrame>
      <p:pic>
        <p:nvPicPr>
          <p:cNvPr id="10244" name="Picture 4" descr="Home | Sustainable Development">
            <a:extLst>
              <a:ext uri="{FF2B5EF4-FFF2-40B4-BE49-F238E27FC236}">
                <a16:creationId xmlns:a16="http://schemas.microsoft.com/office/drawing/2014/main" id="{4123125E-6E99-B37C-58DB-4EA1D0F331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91518" y="5173679"/>
            <a:ext cx="1219201"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THE 17 GOALS | Sustainable Development">
            <a:extLst>
              <a:ext uri="{FF2B5EF4-FFF2-40B4-BE49-F238E27FC236}">
                <a16:creationId xmlns:a16="http://schemas.microsoft.com/office/drawing/2014/main" id="{0E5798A4-6310-A954-331A-3BAA26123B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2114" y="5167296"/>
            <a:ext cx="1219202" cy="121920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61796" y="5138722"/>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SDG 10: Reduce inequality within and among countries – SDG Compass">
            <a:extLst>
              <a:ext uri="{FF2B5EF4-FFF2-40B4-BE49-F238E27FC236}">
                <a16:creationId xmlns:a16="http://schemas.microsoft.com/office/drawing/2014/main" id="{47D1EF9C-9CC6-0D69-D3A8-7E797CA672B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21671" y="5159846"/>
            <a:ext cx="1219201" cy="1216153"/>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SDGs | KnowSDGs">
            <a:extLst>
              <a:ext uri="{FF2B5EF4-FFF2-40B4-BE49-F238E27FC236}">
                <a16:creationId xmlns:a16="http://schemas.microsoft.com/office/drawing/2014/main" id="{623F11CA-5BBD-B380-623E-091CEA247E4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0948" y="5147929"/>
            <a:ext cx="1249068" cy="124906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Goal 9 | Department of Economic and Social Affairs">
            <a:extLst>
              <a:ext uri="{FF2B5EF4-FFF2-40B4-BE49-F238E27FC236}">
                <a16:creationId xmlns:a16="http://schemas.microsoft.com/office/drawing/2014/main" id="{BABFAFB2-4D69-1F62-6AAB-89BA5C3BEA4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42008" y="5157454"/>
            <a:ext cx="1219201"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Goal 4 | Department of Economic and Social Affairs">
            <a:extLst>
              <a:ext uri="{FF2B5EF4-FFF2-40B4-BE49-F238E27FC236}">
                <a16:creationId xmlns:a16="http://schemas.microsoft.com/office/drawing/2014/main" id="{0FCD2A66-9BC7-7DE1-0938-AEA1785140A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07764" y="5173679"/>
            <a:ext cx="1212819" cy="121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38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a:solidFill>
            <a:srgbClr val="FFFFFF"/>
          </a:solidFill>
        </p:spPr>
        <p:txBody>
          <a:bodyPr>
            <a:normAutofit/>
          </a:bodyPr>
          <a:lstStyle/>
          <a:p>
            <a:r>
              <a:rPr lang="en-IE" sz="4100" dirty="0">
                <a:solidFill>
                  <a:srgbClr val="EF402B"/>
                </a:solidFill>
              </a:rPr>
              <a:t>Gelijkheid en diversiteit </a:t>
            </a:r>
            <a:endParaRPr lang="en-IE" sz="4100" b="0" dirty="0">
              <a:solidFill>
                <a:srgbClr val="EF402B"/>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3360875377"/>
              </p:ext>
            </p:extLst>
          </p:nvPr>
        </p:nvGraphicFramePr>
        <p:xfrm>
          <a:off x="630948" y="1085537"/>
          <a:ext cx="10799052" cy="3726716"/>
        </p:xfrm>
        <a:graphic>
          <a:graphicData uri="http://schemas.openxmlformats.org/drawingml/2006/table">
            <a:tbl>
              <a:tblPr firstRow="1" bandRow="1">
                <a:tableStyleId>{5C22544A-7EE6-4342-B048-85BDC9FD1C3A}</a:tableStyleId>
              </a:tblPr>
              <a:tblGrid>
                <a:gridCol w="9256002">
                  <a:extLst>
                    <a:ext uri="{9D8B030D-6E8A-4147-A177-3AD203B41FA5}">
                      <a16:colId xmlns:a16="http://schemas.microsoft.com/office/drawing/2014/main" val="2544088545"/>
                    </a:ext>
                  </a:extLst>
                </a:gridCol>
                <a:gridCol w="1543050">
                  <a:extLst>
                    <a:ext uri="{9D8B030D-6E8A-4147-A177-3AD203B41FA5}">
                      <a16:colId xmlns:a16="http://schemas.microsoft.com/office/drawing/2014/main" val="947876313"/>
                    </a:ext>
                  </a:extLst>
                </a:gridCol>
              </a:tblGrid>
              <a:tr h="456316">
                <a:tc>
                  <a:txBody>
                    <a:bodyPr/>
                    <a:lstStyle/>
                    <a:p>
                      <a:r>
                        <a:rPr lang="en-IE" sz="2000" dirty="0"/>
                        <a:t>Hoe KMO's Gelijkheid &amp; Diversiteit voor Personeel kunnen implementeren</a:t>
                      </a:r>
                    </a:p>
                  </a:txBody>
                  <a:tcPr anchor="ctr">
                    <a:solidFill>
                      <a:srgbClr val="EF402B"/>
                    </a:solidFill>
                  </a:tcPr>
                </a:tc>
                <a:tc>
                  <a:txBody>
                    <a:bodyPr/>
                    <a:lstStyle/>
                    <a:p>
                      <a:r>
                        <a:rPr lang="en-IE" sz="1600" b="1" kern="1200" dirty="0">
                          <a:solidFill>
                            <a:schemeClr val="lt1"/>
                          </a:solidFill>
                          <a:latin typeface="+mn-lt"/>
                          <a:ea typeface="+mn-ea"/>
                          <a:cs typeface="+mn-cs"/>
                        </a:rPr>
                        <a:t>SDG-nummer</a:t>
                      </a:r>
                    </a:p>
                  </a:txBody>
                  <a:tcPr>
                    <a:solidFill>
                      <a:srgbClr val="EF402B"/>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Als je het niet kunt zien, kun je het niet zijn'. Zet je in voor het zichtbaar bevorderen van gendergelijkheid op de werkplek</a:t>
                      </a:r>
                      <a:endParaRPr lang="en-IE" sz="16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(5, 8, 10) </a:t>
                      </a:r>
                      <a:endParaRPr lang="en-IE" sz="1600" dirty="0"/>
                    </a:p>
                  </a:txBody>
                  <a:tcPr anchor="ctr">
                    <a:solidFill>
                      <a:schemeClr val="bg1"/>
                    </a:solidFill>
                  </a:tcPr>
                </a:tc>
                <a:extLst>
                  <a:ext uri="{0D108BD9-81ED-4DB2-BD59-A6C34878D82A}">
                    <a16:rowId xmlns:a16="http://schemas.microsoft.com/office/drawing/2014/main" val="2522673169"/>
                  </a:ext>
                </a:extLst>
              </a:tr>
              <a:tr h="444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Verzoek om gendervertegenwoordiging op zakelijke bijeenkomsten en evenementen</a:t>
                      </a:r>
                      <a:endParaRPr lang="en-IE" sz="1600" dirty="0"/>
                    </a:p>
                  </a:txBody>
                  <a:tcPr anchor="ctr">
                    <a:solidFill>
                      <a:srgbClr val="F3DBD9"/>
                    </a:solidFill>
                  </a:tcPr>
                </a:tc>
                <a:tc>
                  <a:txBody>
                    <a:bodyPr/>
                    <a:lstStyle/>
                    <a:p>
                      <a:pPr algn="ctr"/>
                      <a:r>
                        <a:rPr lang="en-GB" sz="1600" dirty="0"/>
                        <a:t>(5, 10) </a:t>
                      </a:r>
                      <a:endParaRPr lang="en-IE" sz="1600" dirty="0"/>
                    </a:p>
                  </a:txBody>
                  <a:tcPr anchor="ctr">
                    <a:solidFill>
                      <a:srgbClr val="EDC8C5"/>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Bied hulp bij kinderopvang om werkende gezinnen in uw sector te ondersteunen</a:t>
                      </a:r>
                      <a:endParaRPr lang="en-IE" sz="16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(5, 10) </a:t>
                      </a:r>
                      <a:endParaRPr lang="en-IE" sz="16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Uw personeelsbestand diversifiëren</a:t>
                      </a:r>
                      <a:endParaRPr lang="en-IE" sz="16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 (5, 10) </a:t>
                      </a:r>
                      <a:endParaRPr lang="en-IE" sz="1600" dirty="0"/>
                    </a:p>
                  </a:txBody>
                  <a:tcPr anchor="ctr">
                    <a:solidFill>
                      <a:srgbClr val="F3DBD9"/>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Wervingsinitiatieven bijwerken om meer sollicitaties van minderheden en ondervertegenwoordigde groepen aan te moedigen</a:t>
                      </a:r>
                      <a:endParaRPr lang="en-IE" sz="1600" dirty="0"/>
                    </a:p>
                  </a:txBody>
                  <a:tcPr anchor="ctr">
                    <a:solidFill>
                      <a:schemeClr val="bg1"/>
                    </a:solidFill>
                  </a:tcPr>
                </a:tc>
                <a:tc>
                  <a:txBody>
                    <a:bodyPr/>
                    <a:lstStyle/>
                    <a:p>
                      <a:pPr algn="ctr"/>
                      <a:r>
                        <a:rPr lang="en-GB" sz="1600" dirty="0"/>
                        <a:t>(10) </a:t>
                      </a:r>
                      <a:endParaRPr lang="en-IE" sz="1600" dirty="0"/>
                    </a:p>
                  </a:txBody>
                  <a:tcPr anchor="ctr">
                    <a:solidFill>
                      <a:schemeClr val="bg1"/>
                    </a:solidFill>
                  </a:tcPr>
                </a:tc>
                <a:extLst>
                  <a:ext uri="{0D108BD9-81ED-4DB2-BD59-A6C34878D82A}">
                    <a16:rowId xmlns:a16="http://schemas.microsoft.com/office/drawing/2014/main" val="2028114103"/>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Werk samen met andere bedrijven die vrouwen ondersteunen</a:t>
                      </a:r>
                      <a:endParaRPr lang="en-IE" sz="16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(5, 10, 17) </a:t>
                      </a:r>
                      <a:endParaRPr lang="en-IE" sz="1600" dirty="0"/>
                    </a:p>
                  </a:txBody>
                  <a:tcPr anchor="ctr">
                    <a:solidFill>
                      <a:srgbClr val="F3DBD9"/>
                    </a:solidFill>
                  </a:tcPr>
                </a:tc>
                <a:extLst>
                  <a:ext uri="{0D108BD9-81ED-4DB2-BD59-A6C34878D82A}">
                    <a16:rowId xmlns:a16="http://schemas.microsoft.com/office/drawing/2014/main" val="511304238"/>
                  </a:ext>
                </a:extLst>
              </a:tr>
              <a:tr h="399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Adverteer je vacatures bij bedrijven die werken met ondervertegenwoordigde groepen, zoals jongeren, mensen met een handicap of etnische minderheden</a:t>
                      </a:r>
                      <a:endParaRPr lang="en-IE" sz="1600" dirty="0"/>
                    </a:p>
                  </a:txBody>
                  <a:tcPr anchor="ctr">
                    <a:solidFill>
                      <a:schemeClr val="bg1"/>
                    </a:solidFill>
                  </a:tcPr>
                </a:tc>
                <a:tc>
                  <a:txBody>
                    <a:bodyPr/>
                    <a:lstStyle/>
                    <a:p>
                      <a:pPr algn="ctr"/>
                      <a:r>
                        <a:rPr lang="en-GB" sz="1600" dirty="0"/>
                        <a:t>(10, 17)</a:t>
                      </a:r>
                      <a:endParaRPr lang="en-IE" sz="1600" dirty="0"/>
                    </a:p>
                  </a:txBody>
                  <a:tcPr anchor="ctr">
                    <a:solidFill>
                      <a:schemeClr val="bg1"/>
                    </a:solidFill>
                  </a:tcPr>
                </a:tc>
                <a:extLst>
                  <a:ext uri="{0D108BD9-81ED-4DB2-BD59-A6C34878D82A}">
                    <a16:rowId xmlns:a16="http://schemas.microsoft.com/office/drawing/2014/main" val="4159663091"/>
                  </a:ext>
                </a:extLst>
              </a:tr>
            </a:tbl>
          </a:graphicData>
        </a:graphic>
      </p:graphicFrame>
      <p:pic>
        <p:nvPicPr>
          <p:cNvPr id="10248" name="Picture 8" descr="THE 17 GOALS | Sustainable Development">
            <a:extLst>
              <a:ext uri="{FF2B5EF4-FFF2-40B4-BE49-F238E27FC236}">
                <a16:creationId xmlns:a16="http://schemas.microsoft.com/office/drawing/2014/main" id="{0E5798A4-6310-A954-331A-3BAA26123BE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97799" y="4924890"/>
            <a:ext cx="1259566" cy="1259566"/>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SDG 10: Reduce inequality within and among countries – SDG Compass">
            <a:extLst>
              <a:ext uri="{FF2B5EF4-FFF2-40B4-BE49-F238E27FC236}">
                <a16:creationId xmlns:a16="http://schemas.microsoft.com/office/drawing/2014/main" id="{47D1EF9C-9CC6-0D69-D3A8-7E797CA672B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4666" y="4924890"/>
            <a:ext cx="125219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Goal 5 | Department of Economic and Social Affairs">
            <a:extLst>
              <a:ext uri="{FF2B5EF4-FFF2-40B4-BE49-F238E27FC236}">
                <a16:creationId xmlns:a16="http://schemas.microsoft.com/office/drawing/2014/main" id="{A04B4979-74CB-899B-ADA2-869E7C055D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2492" y="4924890"/>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SDG 17 – Partnerships For The Goals – Tourism for SDGs">
            <a:extLst>
              <a:ext uri="{FF2B5EF4-FFF2-40B4-BE49-F238E27FC236}">
                <a16:creationId xmlns:a16="http://schemas.microsoft.com/office/drawing/2014/main" id="{BE93C07F-2031-6736-468E-00FC06212B2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54497" y="4932259"/>
            <a:ext cx="1252197" cy="12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7607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EF402B"/>
                </a:solidFill>
              </a:rPr>
              <a:t>Gelijkheid en diversiteit </a:t>
            </a:r>
            <a:endParaRPr lang="en-IE" sz="4100" b="0" dirty="0">
              <a:solidFill>
                <a:srgbClr val="EF402B"/>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1347217421"/>
              </p:ext>
            </p:extLst>
          </p:nvPr>
        </p:nvGraphicFramePr>
        <p:xfrm>
          <a:off x="630948" y="1085537"/>
          <a:ext cx="10799052" cy="3295263"/>
        </p:xfrm>
        <a:graphic>
          <a:graphicData uri="http://schemas.openxmlformats.org/drawingml/2006/table">
            <a:tbl>
              <a:tblPr firstRow="1" bandRow="1">
                <a:tableStyleId>{5C22544A-7EE6-4342-B048-85BDC9FD1C3A}</a:tableStyleId>
              </a:tblPr>
              <a:tblGrid>
                <a:gridCol w="9256002">
                  <a:extLst>
                    <a:ext uri="{9D8B030D-6E8A-4147-A177-3AD203B41FA5}">
                      <a16:colId xmlns:a16="http://schemas.microsoft.com/office/drawing/2014/main" val="2544088545"/>
                    </a:ext>
                  </a:extLst>
                </a:gridCol>
                <a:gridCol w="1543050">
                  <a:extLst>
                    <a:ext uri="{9D8B030D-6E8A-4147-A177-3AD203B41FA5}">
                      <a16:colId xmlns:a16="http://schemas.microsoft.com/office/drawing/2014/main" val="947876313"/>
                    </a:ext>
                  </a:extLst>
                </a:gridCol>
              </a:tblGrid>
              <a:tr h="456316">
                <a:tc>
                  <a:txBody>
                    <a:bodyPr/>
                    <a:lstStyle/>
                    <a:p>
                      <a:r>
                        <a:rPr lang="en-IE" sz="2000" dirty="0"/>
                        <a:t>Hoe KMO's Gelijkheid &amp; Diversiteit voor Personeel kunnen implementeren</a:t>
                      </a:r>
                    </a:p>
                  </a:txBody>
                  <a:tcPr anchor="ctr">
                    <a:solidFill>
                      <a:srgbClr val="EF402B"/>
                    </a:solidFill>
                  </a:tcPr>
                </a:tc>
                <a:tc>
                  <a:txBody>
                    <a:bodyPr/>
                    <a:lstStyle/>
                    <a:p>
                      <a:r>
                        <a:rPr lang="en-IE" sz="1600" b="1" kern="1200" dirty="0">
                          <a:solidFill>
                            <a:schemeClr val="lt1"/>
                          </a:solidFill>
                          <a:latin typeface="+mn-lt"/>
                          <a:ea typeface="+mn-ea"/>
                          <a:cs typeface="+mn-cs"/>
                        </a:rPr>
                        <a:t>SDG-nummer</a:t>
                      </a:r>
                    </a:p>
                  </a:txBody>
                  <a:tcPr>
                    <a:solidFill>
                      <a:srgbClr val="EF402B"/>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Als je je gebouw/kantoor zo aanpast dat het toegankelijk is voor rolstoelgebruikers en mensen met verschillende mobiliteit. </a:t>
                      </a:r>
                      <a:endParaRPr lang="en-IE" sz="16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(10) </a:t>
                      </a:r>
                      <a:endParaRPr lang="en-IE" sz="1600" dirty="0"/>
                    </a:p>
                  </a:txBody>
                  <a:tcPr anchor="ctr">
                    <a:solidFill>
                      <a:schemeClr val="bg1"/>
                    </a:solidFill>
                  </a:tcPr>
                </a:tc>
                <a:extLst>
                  <a:ext uri="{0D108BD9-81ED-4DB2-BD59-A6C34878D82A}">
                    <a16:rowId xmlns:a16="http://schemas.microsoft.com/office/drawing/2014/main" val="2522673169"/>
                  </a:ext>
                </a:extLst>
              </a:tr>
              <a:tr h="444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Campagne voeren om de manier waarop je sector reclame maakt voor vrouwen te verbeteren - ervoor zorgen dat vrouwen zichtbaar zijn in externe reclamecampagnes</a:t>
                      </a:r>
                      <a:endParaRPr lang="en-IE" sz="1600" dirty="0"/>
                    </a:p>
                  </a:txBody>
                  <a:tcPr anchor="ctr">
                    <a:solidFill>
                      <a:srgbClr val="F3DBD9"/>
                    </a:solidFill>
                  </a:tcPr>
                </a:tc>
                <a:tc>
                  <a:txBody>
                    <a:bodyPr/>
                    <a:lstStyle/>
                    <a:p>
                      <a:pPr algn="ctr"/>
                      <a:r>
                        <a:rPr lang="en-GB" sz="1600" dirty="0"/>
                        <a:t>(5, 10) </a:t>
                      </a:r>
                      <a:endParaRPr lang="en-IE" sz="1600" dirty="0"/>
                    </a:p>
                  </a:txBody>
                  <a:tcPr anchor="ctr">
                    <a:solidFill>
                      <a:srgbClr val="EDC8C5"/>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Overal in het bedrijf inclusieve besluitvorming aanmoedigen</a:t>
                      </a:r>
                      <a:endParaRPr lang="en-IE" sz="16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(10, 16) </a:t>
                      </a:r>
                      <a:endParaRPr lang="en-IE" sz="16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Genderevenwicht op management- en directieniveau implementeren</a:t>
                      </a:r>
                      <a:endParaRPr lang="en-IE" sz="16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(5, 8, 10, 16) </a:t>
                      </a:r>
                      <a:endParaRPr lang="en-IE" sz="1600" dirty="0"/>
                    </a:p>
                  </a:txBody>
                  <a:tcPr anchor="ctr">
                    <a:solidFill>
                      <a:srgbClr val="F3DBD9"/>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Technologie gebruiken om vooroordelen jegens sollicitanten weg te nemen tijdens de werving</a:t>
                      </a:r>
                      <a:endParaRPr lang="en-IE" sz="1600" dirty="0"/>
                    </a:p>
                  </a:txBody>
                  <a:tcPr anchor="ctr">
                    <a:solidFill>
                      <a:schemeClr val="bg1"/>
                    </a:solidFill>
                  </a:tcPr>
                </a:tc>
                <a:tc>
                  <a:txBody>
                    <a:bodyPr/>
                    <a:lstStyle/>
                    <a:p>
                      <a:pPr algn="ctr"/>
                      <a:r>
                        <a:rPr lang="en-GB" sz="1600" dirty="0"/>
                        <a:t>(5, 8, 9, 10) </a:t>
                      </a:r>
                      <a:endParaRPr lang="en-IE" sz="1600" dirty="0"/>
                    </a:p>
                  </a:txBody>
                  <a:tcPr anchor="ctr">
                    <a:solidFill>
                      <a:schemeClr val="bg1"/>
                    </a:solidFill>
                  </a:tcPr>
                </a:tc>
                <a:extLst>
                  <a:ext uri="{0D108BD9-81ED-4DB2-BD59-A6C34878D82A}">
                    <a16:rowId xmlns:a16="http://schemas.microsoft.com/office/drawing/2014/main" val="2028114103"/>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Langer betaald vaderschapsverlof of gelijkwaardig ouderschapsverlof invoeren om ouders na het krijgen van een kind gelijke kansen te geven om weer aan het werk te gaan/ de werklast te verdelen</a:t>
                      </a:r>
                      <a:endParaRPr lang="en-IE" sz="16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(5, 8, 10)</a:t>
                      </a:r>
                      <a:endParaRPr lang="en-IE" sz="1600" dirty="0"/>
                    </a:p>
                  </a:txBody>
                  <a:tcPr anchor="ctr">
                    <a:solidFill>
                      <a:srgbClr val="F3DBD9"/>
                    </a:solidFill>
                  </a:tcPr>
                </a:tc>
                <a:extLst>
                  <a:ext uri="{0D108BD9-81ED-4DB2-BD59-A6C34878D82A}">
                    <a16:rowId xmlns:a16="http://schemas.microsoft.com/office/drawing/2014/main" val="511304238"/>
                  </a:ext>
                </a:extLst>
              </a:tr>
            </a:tbl>
          </a:graphicData>
        </a:graphic>
      </p:graphicFrame>
      <p:pic>
        <p:nvPicPr>
          <p:cNvPr id="10" name="Picture 8" descr="THE 17 GOALS | Sustainable Development">
            <a:extLst>
              <a:ext uri="{FF2B5EF4-FFF2-40B4-BE49-F238E27FC236}">
                <a16:creationId xmlns:a16="http://schemas.microsoft.com/office/drawing/2014/main" id="{E06D05F4-4D52-47F1-EBD6-2E2BF675C6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6255" y="4615146"/>
            <a:ext cx="1259566" cy="12595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DG 10: Reduce inequality within and among countries – SDG Compass">
            <a:extLst>
              <a:ext uri="{FF2B5EF4-FFF2-40B4-BE49-F238E27FC236}">
                <a16:creationId xmlns:a16="http://schemas.microsoft.com/office/drawing/2014/main" id="{08FB20E6-DC0D-3F75-F118-E86FF93DECC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2953" y="4610749"/>
            <a:ext cx="125219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oal 5 | Department of Economic and Social Affairs">
            <a:extLst>
              <a:ext uri="{FF2B5EF4-FFF2-40B4-BE49-F238E27FC236}">
                <a16:creationId xmlns:a16="http://schemas.microsoft.com/office/drawing/2014/main" id="{6339E394-9B77-C0FB-A6B0-67BFAB5B2E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948" y="4615146"/>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DG 17 – Partnerships For The Goals – Tourism for SDGs">
            <a:extLst>
              <a:ext uri="{FF2B5EF4-FFF2-40B4-BE49-F238E27FC236}">
                <a16:creationId xmlns:a16="http://schemas.microsoft.com/office/drawing/2014/main" id="{F892D25F-5B8E-D0A3-342C-D14C70663F7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31100" y="4604647"/>
            <a:ext cx="1252197" cy="1252197"/>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Goal 9 | Department of Economic and Social Affairs">
            <a:extLst>
              <a:ext uri="{FF2B5EF4-FFF2-40B4-BE49-F238E27FC236}">
                <a16:creationId xmlns:a16="http://schemas.microsoft.com/office/drawing/2014/main" id="{20D19BD9-D1E6-53D0-2D74-EFD10A3B198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04667" y="4610749"/>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ustainable Development Goal 16 - Wikipedia">
            <a:extLst>
              <a:ext uri="{FF2B5EF4-FFF2-40B4-BE49-F238E27FC236}">
                <a16:creationId xmlns:a16="http://schemas.microsoft.com/office/drawing/2014/main" id="{7305F4F9-E420-953C-A4BC-E54D64EC377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78386" y="4615146"/>
            <a:ext cx="1249067" cy="124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153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02558B"/>
                </a:solidFill>
              </a:rPr>
              <a:t>Leiderschap en integriteit</a:t>
            </a:r>
            <a:endParaRPr lang="en-IE" sz="4100" b="0" dirty="0">
              <a:solidFill>
                <a:srgbClr val="02558B"/>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1339460791"/>
              </p:ext>
            </p:extLst>
          </p:nvPr>
        </p:nvGraphicFramePr>
        <p:xfrm>
          <a:off x="630948" y="1085537"/>
          <a:ext cx="10799052" cy="2740097"/>
        </p:xfrm>
        <a:graphic>
          <a:graphicData uri="http://schemas.openxmlformats.org/drawingml/2006/table">
            <a:tbl>
              <a:tblPr firstRow="1" bandRow="1">
                <a:tableStyleId>{5C22544A-7EE6-4342-B048-85BDC9FD1C3A}</a:tableStyleId>
              </a:tblPr>
              <a:tblGrid>
                <a:gridCol w="9256002">
                  <a:extLst>
                    <a:ext uri="{9D8B030D-6E8A-4147-A177-3AD203B41FA5}">
                      <a16:colId xmlns:a16="http://schemas.microsoft.com/office/drawing/2014/main" val="2544088545"/>
                    </a:ext>
                  </a:extLst>
                </a:gridCol>
                <a:gridCol w="1543050">
                  <a:extLst>
                    <a:ext uri="{9D8B030D-6E8A-4147-A177-3AD203B41FA5}">
                      <a16:colId xmlns:a16="http://schemas.microsoft.com/office/drawing/2014/main" val="947876313"/>
                    </a:ext>
                  </a:extLst>
                </a:gridCol>
              </a:tblGrid>
              <a:tr h="456316">
                <a:tc>
                  <a:txBody>
                    <a:bodyPr/>
                    <a:lstStyle/>
                    <a:p>
                      <a:r>
                        <a:rPr lang="en-IE" sz="2400" dirty="0"/>
                        <a:t>Hoe KMO's ondersteunende structuren kunnen leiden en implementeren</a:t>
                      </a:r>
                    </a:p>
                  </a:txBody>
                  <a:tcPr anchor="ctr">
                    <a:solidFill>
                      <a:srgbClr val="02558B"/>
                    </a:solidFill>
                  </a:tcPr>
                </a:tc>
                <a:tc>
                  <a:txBody>
                    <a:bodyPr/>
                    <a:lstStyle/>
                    <a:p>
                      <a:r>
                        <a:rPr lang="en-IE" sz="1800" b="1" kern="1200" dirty="0">
                          <a:solidFill>
                            <a:schemeClr val="lt1"/>
                          </a:solidFill>
                          <a:latin typeface="+mn-lt"/>
                          <a:ea typeface="+mn-ea"/>
                          <a:cs typeface="+mn-cs"/>
                        </a:rPr>
                        <a:t>SDG-nummer</a:t>
                      </a:r>
                    </a:p>
                  </a:txBody>
                  <a:tcPr>
                    <a:solidFill>
                      <a:srgbClr val="02558B"/>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Zorg voor een goede bescherming van klokkenluiders binnen uw bedrijf</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(16)</a:t>
                      </a:r>
                      <a:endParaRPr lang="en-IE" sz="1800" dirty="0"/>
                    </a:p>
                  </a:txBody>
                  <a:tcPr anchor="ctr">
                    <a:solidFill>
                      <a:schemeClr val="bg1"/>
                    </a:solidFill>
                  </a:tcPr>
                </a:tc>
                <a:extLst>
                  <a:ext uri="{0D108BD9-81ED-4DB2-BD59-A6C34878D82A}">
                    <a16:rowId xmlns:a16="http://schemas.microsoft.com/office/drawing/2014/main" val="2522673169"/>
                  </a:ext>
                </a:extLst>
              </a:tr>
              <a:tr h="444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Strikte gedragscodes invoeren tegen misbruik of uitbuiting op de werkplek</a:t>
                      </a:r>
                      <a:endParaRPr lang="en-IE" sz="1800" dirty="0"/>
                    </a:p>
                  </a:txBody>
                  <a:tcPr anchor="ctr">
                    <a:solidFill>
                      <a:srgbClr val="BAE2FE"/>
                    </a:solidFill>
                  </a:tcPr>
                </a:tc>
                <a:tc>
                  <a:txBody>
                    <a:bodyPr/>
                    <a:lstStyle/>
                    <a:p>
                      <a:pPr algn="ctr"/>
                      <a:r>
                        <a:rPr lang="en-GB" dirty="0"/>
                        <a:t>(16)</a:t>
                      </a:r>
                      <a:endParaRPr lang="en-IE" sz="1800" dirty="0"/>
                    </a:p>
                  </a:txBody>
                  <a:tcPr anchor="ctr">
                    <a:solidFill>
                      <a:srgbClr val="BAE2FE"/>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Uw beleid bijwerken om meer duurzame praktijken in het hele bedrijf op te nemen</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(17)</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Stimuleer buy-in van bovenaf om een duurzame agenda te volgen</a:t>
                      </a:r>
                      <a:endParaRPr lang="en-IE" sz="1800" dirty="0"/>
                    </a:p>
                  </a:txBody>
                  <a:tcPr anchor="ctr">
                    <a:solidFill>
                      <a:srgbClr val="BAE2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(17)</a:t>
                      </a:r>
                      <a:endParaRPr lang="en-IE" sz="1800" dirty="0"/>
                    </a:p>
                  </a:txBody>
                  <a:tcPr anchor="ctr">
                    <a:solidFill>
                      <a:srgbClr val="BAE2FE"/>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Werk samen met bedrijven die vergelijkbare SDG's ondersteunen om uw impact te vergroten</a:t>
                      </a:r>
                      <a:endParaRPr lang="en-IE" sz="1800" dirty="0"/>
                    </a:p>
                  </a:txBody>
                  <a:tcPr anchor="ctr">
                    <a:solidFill>
                      <a:schemeClr val="bg1"/>
                    </a:solidFill>
                  </a:tcPr>
                </a:tc>
                <a:tc>
                  <a:txBody>
                    <a:bodyPr/>
                    <a:lstStyle/>
                    <a:p>
                      <a:pPr algn="ctr"/>
                      <a:r>
                        <a:rPr lang="en-GB" dirty="0"/>
                        <a:t>(17)</a:t>
                      </a:r>
                      <a:endParaRPr lang="en-IE" sz="1800" dirty="0"/>
                    </a:p>
                  </a:txBody>
                  <a:tcPr anchor="ctr">
                    <a:solidFill>
                      <a:schemeClr val="bg1"/>
                    </a:solidFill>
                  </a:tcPr>
                </a:tc>
                <a:extLst>
                  <a:ext uri="{0D108BD9-81ED-4DB2-BD59-A6C34878D82A}">
                    <a16:rowId xmlns:a16="http://schemas.microsoft.com/office/drawing/2014/main" val="2028114103"/>
                  </a:ext>
                </a:extLst>
              </a:tr>
            </a:tbl>
          </a:graphicData>
        </a:graphic>
      </p:graphicFrame>
      <p:pic>
        <p:nvPicPr>
          <p:cNvPr id="11" name="Picture 4" descr="SDG 17 – Partnerships For The Goals – Tourism for SDGs">
            <a:extLst>
              <a:ext uri="{FF2B5EF4-FFF2-40B4-BE49-F238E27FC236}">
                <a16:creationId xmlns:a16="http://schemas.microsoft.com/office/drawing/2014/main" id="{19DEDE0F-BC99-8E39-1ED4-AC42458E0F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3662" y="4785622"/>
            <a:ext cx="1252197" cy="12521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ustainable Development Goal 16 - Wikipedia">
            <a:extLst>
              <a:ext uri="{FF2B5EF4-FFF2-40B4-BE49-F238E27FC236}">
                <a16:creationId xmlns:a16="http://schemas.microsoft.com/office/drawing/2014/main" id="{56A1E50E-326D-C193-E95F-EE2F63FB5C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948" y="4796121"/>
            <a:ext cx="1249067" cy="124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74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467D52-F5E9-EED9-A9D0-69915FAC5DC9}"/>
              </a:ext>
            </a:extLst>
          </p:cNvPr>
          <p:cNvSpPr/>
          <p:nvPr/>
        </p:nvSpPr>
        <p:spPr>
          <a:xfrm>
            <a:off x="457199" y="3612776"/>
            <a:ext cx="5853659" cy="3079983"/>
          </a:xfrm>
          <a:prstGeom prst="rect">
            <a:avLst/>
          </a:prstGeom>
          <a:solidFill>
            <a:srgbClr val="027354"/>
          </a:solidFill>
          <a:ln w="57150">
            <a:solidFill>
              <a:srgbClr val="F29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Placeholder 8" descr="A hand holding a tree&#10;&#10;Description automatically generated with low confidence">
            <a:extLst>
              <a:ext uri="{FF2B5EF4-FFF2-40B4-BE49-F238E27FC236}">
                <a16:creationId xmlns:a16="http://schemas.microsoft.com/office/drawing/2014/main" id="{E2C7B947-8ECF-3E46-B531-D519E48D834A}"/>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12618" r="47480"/>
          <a:stretch/>
        </p:blipFill>
        <p:spPr>
          <a:xfrm>
            <a:off x="6310859" y="-1"/>
            <a:ext cx="5112967" cy="6858001"/>
          </a:xfrm>
        </p:spPr>
      </p:pic>
      <p:sp>
        <p:nvSpPr>
          <p:cNvPr id="4" name="Text Placeholder 3">
            <a:extLst>
              <a:ext uri="{FF2B5EF4-FFF2-40B4-BE49-F238E27FC236}">
                <a16:creationId xmlns:a16="http://schemas.microsoft.com/office/drawing/2014/main" id="{1EB182AB-9431-5E49-ABE8-354C1473C9A7}"/>
              </a:ext>
            </a:extLst>
          </p:cNvPr>
          <p:cNvSpPr>
            <a:spLocks noGrp="1"/>
          </p:cNvSpPr>
          <p:nvPr>
            <p:ph type="body" sz="quarter" idx="13"/>
          </p:nvPr>
        </p:nvSpPr>
        <p:spPr/>
        <p:txBody>
          <a:bodyPr>
            <a:normAutofit/>
          </a:bodyPr>
          <a:lstStyle/>
          <a:p>
            <a:r>
              <a:rPr lang="en-US" sz="6000" dirty="0"/>
              <a:t>Inleiding</a:t>
            </a:r>
          </a:p>
        </p:txBody>
      </p:sp>
      <p:sp>
        <p:nvSpPr>
          <p:cNvPr id="5" name="Text Placeholder 4">
            <a:extLst>
              <a:ext uri="{FF2B5EF4-FFF2-40B4-BE49-F238E27FC236}">
                <a16:creationId xmlns:a16="http://schemas.microsoft.com/office/drawing/2014/main" id="{DAE64B60-648D-8843-845C-908DBD1246CB}"/>
              </a:ext>
            </a:extLst>
          </p:cNvPr>
          <p:cNvSpPr>
            <a:spLocks noGrp="1"/>
          </p:cNvSpPr>
          <p:nvPr>
            <p:ph type="body" sz="quarter" idx="14"/>
          </p:nvPr>
        </p:nvSpPr>
        <p:spPr>
          <a:xfrm>
            <a:off x="726815" y="1552712"/>
            <a:ext cx="5495418" cy="3079983"/>
          </a:xfrm>
        </p:spPr>
        <p:txBody>
          <a:bodyPr/>
          <a:lstStyle/>
          <a:p>
            <a:r>
              <a:rPr lang="en-US" dirty="0"/>
              <a:t>In het eerste deel van module 1 wordt uitgelegd hoe KMO's centraal staan in de duurzaamheid van Europa en hoe CSR de implementatie van duurzaamheidsmaatregelen van lokaal tot regionaal en Europees niveau kan ondersteunen. </a:t>
            </a:r>
          </a:p>
        </p:txBody>
      </p:sp>
      <p:sp>
        <p:nvSpPr>
          <p:cNvPr id="2" name="TextBox 1">
            <a:extLst>
              <a:ext uri="{FF2B5EF4-FFF2-40B4-BE49-F238E27FC236}">
                <a16:creationId xmlns:a16="http://schemas.microsoft.com/office/drawing/2014/main" id="{AEA2493B-D530-B72B-C1DF-7A3828AB1E74}"/>
              </a:ext>
            </a:extLst>
          </p:cNvPr>
          <p:cNvSpPr txBox="1"/>
          <p:nvPr/>
        </p:nvSpPr>
        <p:spPr>
          <a:xfrm>
            <a:off x="638189" y="3826198"/>
            <a:ext cx="5584044" cy="2862322"/>
          </a:xfrm>
          <a:prstGeom prst="rect">
            <a:avLst/>
          </a:prstGeom>
          <a:solidFill>
            <a:srgbClr val="027354"/>
          </a:solidFill>
        </p:spPr>
        <p:txBody>
          <a:bodyPr wrap="square" rtlCol="0">
            <a:spAutoFit/>
          </a:bodyPr>
          <a:lstStyle/>
          <a:p>
            <a:r>
              <a:rPr lang="en-US" sz="2000" dirty="0">
                <a:solidFill>
                  <a:schemeClr val="bg1"/>
                </a:solidFill>
              </a:rPr>
              <a:t>Door alle CSR READY-modules heen raden we u aan onze extra bonus Good Practice Case Studies, zorgvuldig geselecteerd uit heel Europa, te raadplegen en te lezen. De voorgestelde voorbeelden voor deze module staan in de tabel op de volgende dia. Zorg ervoor dat u op de laatste pagina van elke goede praktijk kijkt voor landspecifieke </a:t>
            </a:r>
            <a:r>
              <a:rPr lang="en-IE" sz="2000" dirty="0">
                <a:solidFill>
                  <a:schemeClr val="bg1"/>
                </a:solidFill>
              </a:rPr>
              <a:t>nationale ondersteuning, organisaties en netwerken. </a:t>
            </a:r>
            <a:r>
              <a:rPr lang="en-US" sz="2000" dirty="0">
                <a:solidFill>
                  <a:schemeClr val="bg1"/>
                </a:solidFill>
              </a:rPr>
              <a:t>Veel plezier! </a:t>
            </a:r>
          </a:p>
          <a:p>
            <a:endParaRPr lang="en-IE" sz="2000" dirty="0">
              <a:solidFill>
                <a:schemeClr val="bg1"/>
              </a:solidFill>
            </a:endParaRPr>
          </a:p>
        </p:txBody>
      </p:sp>
    </p:spTree>
    <p:extLst>
      <p:ext uri="{BB962C8B-B14F-4D97-AF65-F5344CB8AC3E}">
        <p14:creationId xmlns:p14="http://schemas.microsoft.com/office/powerpoint/2010/main" val="12143724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DC2429-38F5-95A3-27E9-23CB3286AF4A}"/>
              </a:ext>
            </a:extLst>
          </p:cNvPr>
          <p:cNvSpPr>
            <a:spLocks noGrp="1"/>
          </p:cNvSpPr>
          <p:nvPr>
            <p:ph type="body" sz="quarter" idx="13"/>
          </p:nvPr>
        </p:nvSpPr>
        <p:spPr>
          <a:xfrm>
            <a:off x="523716" y="647848"/>
            <a:ext cx="4642715" cy="2514614"/>
          </a:xfrm>
        </p:spPr>
        <p:txBody>
          <a:bodyPr>
            <a:normAutofit fontScale="70000" lnSpcReduction="20000"/>
          </a:bodyPr>
          <a:lstStyle/>
          <a:p>
            <a:r>
              <a:rPr lang="en-IE" sz="6900" dirty="0"/>
              <a:t>Marktplaats</a:t>
            </a:r>
          </a:p>
          <a:p>
            <a:endParaRPr lang="en-IE" dirty="0"/>
          </a:p>
          <a:p>
            <a:r>
              <a:rPr lang="en-IE" sz="5400" dirty="0"/>
              <a:t>De feiten</a:t>
            </a:r>
          </a:p>
          <a:p>
            <a:r>
              <a:rPr lang="en-IE" sz="3600" b="0" i="1" dirty="0"/>
              <a:t>Hoe KMO's verantwoordelijk kunnen zijn in de omgang met leveranciers en klanten</a:t>
            </a:r>
          </a:p>
          <a:p>
            <a:endParaRPr lang="en-IE" dirty="0"/>
          </a:p>
        </p:txBody>
      </p:sp>
      <p:sp>
        <p:nvSpPr>
          <p:cNvPr id="5" name="Text Placeholder 4">
            <a:extLst>
              <a:ext uri="{FF2B5EF4-FFF2-40B4-BE49-F238E27FC236}">
                <a16:creationId xmlns:a16="http://schemas.microsoft.com/office/drawing/2014/main" id="{720459E2-F9DD-45B7-9511-FCBB2A5A0806}"/>
              </a:ext>
            </a:extLst>
          </p:cNvPr>
          <p:cNvSpPr>
            <a:spLocks noGrp="1"/>
          </p:cNvSpPr>
          <p:nvPr>
            <p:ph type="body" sz="quarter" idx="14"/>
          </p:nvPr>
        </p:nvSpPr>
        <p:spPr>
          <a:xfrm>
            <a:off x="593142" y="3976645"/>
            <a:ext cx="10842133" cy="1666055"/>
          </a:xfrm>
        </p:spPr>
        <p:txBody>
          <a:bodyPr/>
          <a:lstStyle/>
          <a:p>
            <a:r>
              <a:rPr lang="en-GB" dirty="0">
                <a:solidFill>
                  <a:srgbClr val="262626"/>
                </a:solidFill>
              </a:rPr>
              <a:t>45% van de leidinggevenden heeft onvoldoende vertrouwen in hun programma's voor risicobeheer van de toeleveringsketen </a:t>
            </a:r>
            <a:r>
              <a:rPr lang="en-GB" sz="1600" i="1" dirty="0">
                <a:solidFill>
                  <a:srgbClr val="F29E38"/>
                </a:solidFill>
              </a:rPr>
              <a:t>(Deloitte-enquête 2013)</a:t>
            </a:r>
          </a:p>
          <a:p>
            <a:r>
              <a:rPr lang="en-GB" dirty="0">
                <a:solidFill>
                  <a:srgbClr val="262626"/>
                </a:solidFill>
              </a:rPr>
              <a:t>87% van de executives zegt dat een sterk bedrijfsmerk net zo belangrijk is als een sterk productmerk </a:t>
            </a:r>
            <a:r>
              <a:rPr lang="en-GB" sz="1600" i="1" dirty="0">
                <a:solidFill>
                  <a:srgbClr val="F29E38"/>
                </a:solidFill>
              </a:rPr>
              <a:t>(Weber Shandwick - 2012 The Company behind the Brand: In Reputation We Trust)</a:t>
            </a:r>
          </a:p>
          <a:p>
            <a:r>
              <a:rPr lang="en-GB" dirty="0">
                <a:solidFill>
                  <a:srgbClr val="262626"/>
                </a:solidFill>
              </a:rPr>
              <a:t>70% van de consumenten koopt geen product als ze het bedrijf achter het product niet mogen </a:t>
            </a:r>
            <a:r>
              <a:rPr lang="en-GB" sz="1600" i="1" dirty="0">
                <a:solidFill>
                  <a:srgbClr val="F29E38"/>
                </a:solidFill>
              </a:rPr>
              <a:t>(Weber Shandwick - 2012 The Company behind the Brand: In Reputation We Trust)</a:t>
            </a:r>
          </a:p>
        </p:txBody>
      </p:sp>
      <p:pic>
        <p:nvPicPr>
          <p:cNvPr id="3" name="Picture Placeholder 2" descr="A person sitting at a table&#10;&#10;Description automatically generated with low confidence">
            <a:extLst>
              <a:ext uri="{FF2B5EF4-FFF2-40B4-BE49-F238E27FC236}">
                <a16:creationId xmlns:a16="http://schemas.microsoft.com/office/drawing/2014/main" id="{69491B5C-25FD-9A36-DC9A-20909204AA5E}"/>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9654" b="9654"/>
          <a:stretch>
            <a:fillRect/>
          </a:stretch>
        </p:blipFill>
        <p:spPr/>
      </p:pic>
    </p:spTree>
    <p:extLst>
      <p:ext uri="{BB962C8B-B14F-4D97-AF65-F5344CB8AC3E}">
        <p14:creationId xmlns:p14="http://schemas.microsoft.com/office/powerpoint/2010/main" val="19024236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3AC49BB-B7E0-124D-1152-378BC81F712A}"/>
              </a:ext>
            </a:extLst>
          </p:cNvPr>
          <p:cNvSpPr>
            <a:spLocks noGrp="1"/>
          </p:cNvSpPr>
          <p:nvPr>
            <p:ph type="body" sz="quarter" idx="13"/>
          </p:nvPr>
        </p:nvSpPr>
        <p:spPr>
          <a:xfrm>
            <a:off x="1100086" y="623872"/>
            <a:ext cx="10600546" cy="953429"/>
          </a:xfrm>
        </p:spPr>
        <p:txBody>
          <a:bodyPr>
            <a:normAutofit/>
          </a:bodyPr>
          <a:lstStyle/>
          <a:p>
            <a:r>
              <a:rPr lang="en-IE" dirty="0">
                <a:solidFill>
                  <a:srgbClr val="027354"/>
                </a:solidFill>
              </a:rPr>
              <a:t>MKB Marktplaats Impact</a:t>
            </a:r>
          </a:p>
        </p:txBody>
      </p:sp>
      <p:sp>
        <p:nvSpPr>
          <p:cNvPr id="6" name="Text Placeholder 5">
            <a:extLst>
              <a:ext uri="{FF2B5EF4-FFF2-40B4-BE49-F238E27FC236}">
                <a16:creationId xmlns:a16="http://schemas.microsoft.com/office/drawing/2014/main" id="{E9F32EB1-C086-BCD1-A0BC-2E35336096ED}"/>
              </a:ext>
            </a:extLst>
          </p:cNvPr>
          <p:cNvSpPr>
            <a:spLocks noGrp="1"/>
          </p:cNvSpPr>
          <p:nvPr>
            <p:ph type="body" sz="quarter" idx="14"/>
          </p:nvPr>
        </p:nvSpPr>
        <p:spPr>
          <a:xfrm>
            <a:off x="1100086" y="1431340"/>
            <a:ext cx="10587038" cy="3995320"/>
          </a:xfrm>
        </p:spPr>
        <p:txBody>
          <a:bodyPr/>
          <a:lstStyle/>
          <a:p>
            <a:r>
              <a:rPr lang="en-GB" sz="2000" b="0" dirty="0"/>
              <a:t>Dit gaat over hoe je bedrijf verantwoorde commerciële beslissingen neemt in de omgang met leveranciers en klanten. </a:t>
            </a:r>
            <a:r>
              <a:rPr lang="en-GB" sz="2000" dirty="0">
                <a:solidFill>
                  <a:srgbClr val="262626"/>
                </a:solidFill>
              </a:rPr>
              <a:t>Het beheren van de toeleveringsketen is essentieel voor het beschermen van het merk en de bedrijfsreputatie van een organisatie. Kmo's kunnen hun </a:t>
            </a:r>
            <a:r>
              <a:rPr lang="en-IE" sz="2000" dirty="0">
                <a:solidFill>
                  <a:srgbClr val="262626"/>
                </a:solidFill>
              </a:rPr>
              <a:t>markt- en </a:t>
            </a:r>
            <a:r>
              <a:rPr lang="en-GB" sz="2000" dirty="0"/>
              <a:t>toeleveringsketenrisico's </a:t>
            </a:r>
            <a:r>
              <a:rPr lang="en-GB" sz="2000" dirty="0">
                <a:solidFill>
                  <a:srgbClr val="262626"/>
                </a:solidFill>
              </a:rPr>
              <a:t>succesvol beheren </a:t>
            </a:r>
            <a:r>
              <a:rPr lang="en-GB" sz="2000" dirty="0"/>
              <a:t>door hun leveranciers te kennen - de mensen, hun feitelijke transparante productielijnen en faciliteiten</a:t>
            </a:r>
            <a:r>
              <a:rPr lang="en-IE" sz="2000" dirty="0"/>
              <a:t>. </a:t>
            </a:r>
          </a:p>
          <a:p>
            <a:r>
              <a:rPr lang="en-IE" sz="2000" dirty="0"/>
              <a:t>Kmo's die </a:t>
            </a:r>
            <a:r>
              <a:rPr lang="en-GB" sz="2000" dirty="0"/>
              <a:t>van binnenlandse naar regionale en wereldwijde toeleveringsketens </a:t>
            </a:r>
            <a:r>
              <a:rPr lang="en-IE" sz="2000" dirty="0"/>
              <a:t>overstappen</a:t>
            </a:r>
            <a:r>
              <a:rPr lang="en-GB" sz="2000" dirty="0"/>
              <a:t>, kunnen zowel complex zijn als over grote afstanden verspreid zijn. Daardoor kunnen ze het contact verliezen en niet volledig begrijpen hoe hun regionale en internationale leveranciers SDG-attributen zoals milieu-, sociale, ethische en veiligheidsambities integreren. Als MKB-bedrijven geen </a:t>
            </a:r>
            <a:r>
              <a:rPr lang="en-GB" sz="2000" dirty="0" err="1"/>
              <a:t>strategische</a:t>
            </a:r>
            <a:r>
              <a:rPr lang="en-GB" sz="2000" dirty="0"/>
              <a:t> CSR-</a:t>
            </a:r>
            <a:r>
              <a:rPr lang="en-GB" sz="2000" dirty="0" err="1"/>
              <a:t>marktstrategie</a:t>
            </a:r>
            <a:r>
              <a:rPr lang="en-GB" sz="2000" dirty="0"/>
              <a:t> hebben die is afgestemd op de SDG's, wordt hun reputatierisico steeds kwetsbaarder, vooral nu de transparantie en globalisering steeds sneller gaan. Het is belangrijk om te kijken naar uw toeleveringsketens, distributienetwerken en winkels en commerciële verkooppunten om uw merkreputatie te beschermen. Het volgende hoofdstuk laat zien hoe MKB-bedrijven hun markt en toeleveringsketen kunnen beheren en risico's kunnen beperken.</a:t>
            </a:r>
            <a:endParaRPr lang="en-IE" sz="2000" dirty="0"/>
          </a:p>
        </p:txBody>
      </p:sp>
    </p:spTree>
    <p:extLst>
      <p:ext uri="{BB962C8B-B14F-4D97-AF65-F5344CB8AC3E}">
        <p14:creationId xmlns:p14="http://schemas.microsoft.com/office/powerpoint/2010/main" val="38686359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F29E38"/>
                </a:solidFill>
              </a:rPr>
              <a:t>Innovatie &amp; Technologieën</a:t>
            </a: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3699515343"/>
              </p:ext>
            </p:extLst>
          </p:nvPr>
        </p:nvGraphicFramePr>
        <p:xfrm>
          <a:off x="696474" y="1013874"/>
          <a:ext cx="10799052" cy="3291840"/>
        </p:xfrm>
        <a:graphic>
          <a:graphicData uri="http://schemas.openxmlformats.org/drawingml/2006/table">
            <a:tbl>
              <a:tblPr firstRow="1" bandRow="1">
                <a:tableStyleId>{5C22544A-7EE6-4342-B048-85BDC9FD1C3A}</a:tableStyleId>
              </a:tblPr>
              <a:tblGrid>
                <a:gridCol w="9370302">
                  <a:extLst>
                    <a:ext uri="{9D8B030D-6E8A-4147-A177-3AD203B41FA5}">
                      <a16:colId xmlns:a16="http://schemas.microsoft.com/office/drawing/2014/main" val="2544088545"/>
                    </a:ext>
                  </a:extLst>
                </a:gridCol>
                <a:gridCol w="1428750">
                  <a:extLst>
                    <a:ext uri="{9D8B030D-6E8A-4147-A177-3AD203B41FA5}">
                      <a16:colId xmlns:a16="http://schemas.microsoft.com/office/drawing/2014/main" val="947876313"/>
                    </a:ext>
                  </a:extLst>
                </a:gridCol>
              </a:tblGrid>
              <a:tr h="456316">
                <a:tc>
                  <a:txBody>
                    <a:bodyPr/>
                    <a:lstStyle/>
                    <a:p>
                      <a:r>
                        <a:rPr lang="en-IE" sz="2400" dirty="0"/>
                        <a:t>Hoe het MKB innovatief kan zijn</a:t>
                      </a:r>
                    </a:p>
                  </a:txBody>
                  <a:tcPr anchor="ctr">
                    <a:solidFill>
                      <a:srgbClr val="F29E38"/>
                    </a:solidFill>
                  </a:tcPr>
                </a:tc>
                <a:tc>
                  <a:txBody>
                    <a:bodyPr/>
                    <a:lstStyle/>
                    <a:p>
                      <a:r>
                        <a:rPr lang="en-IE" sz="1800" b="1" kern="1200" dirty="0">
                          <a:solidFill>
                            <a:schemeClr val="lt1"/>
                          </a:solidFill>
                          <a:latin typeface="+mn-lt"/>
                          <a:ea typeface="+mn-ea"/>
                          <a:cs typeface="+mn-cs"/>
                        </a:rPr>
                        <a:t>SDG-nummer</a:t>
                      </a:r>
                    </a:p>
                  </a:txBody>
                  <a:tcPr>
                    <a:solidFill>
                      <a:srgbClr val="F29E38"/>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Leen uw expertise uit aan starters/innovatiecentra</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(4, 9, 17)</a:t>
                      </a:r>
                      <a:endParaRPr lang="en-IE" sz="1800" dirty="0"/>
                    </a:p>
                  </a:txBody>
                  <a:tcPr anchor="ctr">
                    <a:solidFill>
                      <a:schemeClr val="bg1"/>
                    </a:solidFill>
                  </a:tcPr>
                </a:tc>
                <a:extLst>
                  <a:ext uri="{0D108BD9-81ED-4DB2-BD59-A6C34878D82A}">
                    <a16:rowId xmlns:a16="http://schemas.microsoft.com/office/drawing/2014/main" val="2522673169"/>
                  </a:ext>
                </a:extLst>
              </a:tr>
              <a:tr h="615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Bouw en test nieuwe bedrijfsmodellen en technologieën binnen je werkomgeving en rapporteer over hun succes zodat anderen dit voorbeeld kunnen volgen</a:t>
                      </a:r>
                      <a:endParaRPr lang="en-IE" sz="1800" dirty="0"/>
                    </a:p>
                  </a:txBody>
                  <a:tcPr anchor="ctr">
                    <a:solidFill>
                      <a:srgbClr val="FBDEBB"/>
                    </a:solidFill>
                  </a:tcPr>
                </a:tc>
                <a:tc>
                  <a:txBody>
                    <a:bodyPr/>
                    <a:lstStyle/>
                    <a:p>
                      <a:pPr algn="ctr"/>
                      <a:r>
                        <a:rPr lang="en-GB" dirty="0"/>
                        <a:t>(8, 9, 17) </a:t>
                      </a:r>
                      <a:endParaRPr lang="en-IE" sz="1800" dirty="0"/>
                    </a:p>
                  </a:txBody>
                  <a:tcPr anchor="ctr">
                    <a:solidFill>
                      <a:srgbClr val="FBDEBB"/>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Financier projecten binnen uw lokale scholen en gemeenschappen die onderwijs geven over de SDG die u ondersteunt - computervaardigheden, biodiversiteit, recycling, gelijkheid</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(4, 9, 11, 17)</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Bedrijfsfuncties online zetten zodat ze veilig en op afstand toegankelijk zijn</a:t>
                      </a:r>
                      <a:endParaRPr lang="en-IE" sz="1800" dirty="0"/>
                    </a:p>
                  </a:txBody>
                  <a:tcPr anchor="ctr">
                    <a:solidFill>
                      <a:srgbClr val="FBDE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 (8, 9)</a:t>
                      </a:r>
                      <a:endParaRPr lang="en-IE" sz="1800" dirty="0"/>
                    </a:p>
                  </a:txBody>
                  <a:tcPr anchor="ctr">
                    <a:solidFill>
                      <a:srgbClr val="FBDEBB"/>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Breng veranderingen aan in uw bedrijf die aansluiten bij de nationale digitale strategie van de overheid</a:t>
                      </a:r>
                      <a:endParaRPr lang="en-IE" sz="1800" dirty="0"/>
                    </a:p>
                  </a:txBody>
                  <a:tcPr anchor="ctr">
                    <a:solidFill>
                      <a:schemeClr val="bg1"/>
                    </a:solidFill>
                  </a:tcPr>
                </a:tc>
                <a:tc>
                  <a:txBody>
                    <a:bodyPr/>
                    <a:lstStyle/>
                    <a:p>
                      <a:pPr algn="ctr"/>
                      <a:r>
                        <a:rPr lang="en-GB" dirty="0"/>
                        <a:t> (8, 9)</a:t>
                      </a:r>
                      <a:endParaRPr lang="en-IE" sz="1800" dirty="0"/>
                    </a:p>
                  </a:txBody>
                  <a:tcPr anchor="ctr">
                    <a:solidFill>
                      <a:schemeClr val="bg1"/>
                    </a:solidFill>
                  </a:tcPr>
                </a:tc>
                <a:extLst>
                  <a:ext uri="{0D108BD9-81ED-4DB2-BD59-A6C34878D82A}">
                    <a16:rowId xmlns:a16="http://schemas.microsoft.com/office/drawing/2014/main" val="2028114103"/>
                  </a:ext>
                </a:extLst>
              </a:tr>
            </a:tbl>
          </a:graphicData>
        </a:graphic>
      </p:graphicFrame>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3341" y="5050980"/>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DG 17 – Partnerships For The Goals – Tourism for SDGs">
            <a:extLst>
              <a:ext uri="{FF2B5EF4-FFF2-40B4-BE49-F238E27FC236}">
                <a16:creationId xmlns:a16="http://schemas.microsoft.com/office/drawing/2014/main" id="{53E6A703-29B6-0B20-16EA-15EE4744E4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4088" y="508084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Sustainable Development Goal 13 - Wikipedia">
            <a:extLst>
              <a:ext uri="{FF2B5EF4-FFF2-40B4-BE49-F238E27FC236}">
                <a16:creationId xmlns:a16="http://schemas.microsoft.com/office/drawing/2014/main" id="{72414897-FB39-44B2-4C06-FE161B8B19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8648" y="5056281"/>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7101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53646" y="370463"/>
            <a:ext cx="10496490" cy="972562"/>
          </a:xfrm>
        </p:spPr>
        <p:txBody>
          <a:bodyPr>
            <a:normAutofit/>
          </a:bodyPr>
          <a:lstStyle/>
          <a:p>
            <a:r>
              <a:rPr lang="en-IE" sz="4100" dirty="0">
                <a:solidFill>
                  <a:srgbClr val="F29E38"/>
                </a:solidFill>
              </a:rPr>
              <a:t>Innovatie &amp; Technologieën</a:t>
            </a: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3230619715"/>
              </p:ext>
            </p:extLst>
          </p:nvPr>
        </p:nvGraphicFramePr>
        <p:xfrm>
          <a:off x="560272" y="1013874"/>
          <a:ext cx="11071456" cy="3748156"/>
        </p:xfrm>
        <a:graphic>
          <a:graphicData uri="http://schemas.openxmlformats.org/drawingml/2006/table">
            <a:tbl>
              <a:tblPr firstRow="1" bandRow="1">
                <a:tableStyleId>{5C22544A-7EE6-4342-B048-85BDC9FD1C3A}</a:tableStyleId>
              </a:tblPr>
              <a:tblGrid>
                <a:gridCol w="9606666">
                  <a:extLst>
                    <a:ext uri="{9D8B030D-6E8A-4147-A177-3AD203B41FA5}">
                      <a16:colId xmlns:a16="http://schemas.microsoft.com/office/drawing/2014/main" val="2544088545"/>
                    </a:ext>
                  </a:extLst>
                </a:gridCol>
                <a:gridCol w="1464790">
                  <a:extLst>
                    <a:ext uri="{9D8B030D-6E8A-4147-A177-3AD203B41FA5}">
                      <a16:colId xmlns:a16="http://schemas.microsoft.com/office/drawing/2014/main" val="947876313"/>
                    </a:ext>
                  </a:extLst>
                </a:gridCol>
              </a:tblGrid>
              <a:tr h="456316">
                <a:tc>
                  <a:txBody>
                    <a:bodyPr/>
                    <a:lstStyle/>
                    <a:p>
                      <a:r>
                        <a:rPr lang="en-IE" sz="2000" dirty="0"/>
                        <a:t>Hoe KMO's hun toeleveringsketens kunnen beheren</a:t>
                      </a:r>
                    </a:p>
                  </a:txBody>
                  <a:tcPr anchor="ctr">
                    <a:solidFill>
                      <a:srgbClr val="F29E38"/>
                    </a:solidFill>
                  </a:tcPr>
                </a:tc>
                <a:tc>
                  <a:txBody>
                    <a:bodyPr/>
                    <a:lstStyle/>
                    <a:p>
                      <a:r>
                        <a:rPr lang="en-IE" sz="1600" b="1" kern="1200" dirty="0">
                          <a:solidFill>
                            <a:schemeClr val="lt1"/>
                          </a:solidFill>
                          <a:latin typeface="+mn-lt"/>
                          <a:ea typeface="+mn-ea"/>
                          <a:cs typeface="+mn-cs"/>
                        </a:rPr>
                        <a:t>SDG-nummer</a:t>
                      </a:r>
                    </a:p>
                  </a:txBody>
                  <a:tcPr>
                    <a:solidFill>
                      <a:srgbClr val="F29E38"/>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Stel belangrijke belanghebbenden gerust dat leveranciers effectief worden beheerd. Maak gebruik van de expertise van een auditor om </a:t>
                      </a:r>
                      <a:r>
                        <a:rPr lang="en-IE" sz="1600" dirty="0"/>
                        <a:t>ter plaatse een validatie en verificatie van het leveranciersprofiel uit te voeren</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(11, 17)</a:t>
                      </a:r>
                      <a:endParaRPr lang="en-IE" sz="1600" dirty="0"/>
                    </a:p>
                  </a:txBody>
                  <a:tcPr anchor="ctr">
                    <a:solidFill>
                      <a:schemeClr val="bg1"/>
                    </a:solidFill>
                  </a:tcPr>
                </a:tc>
                <a:extLst>
                  <a:ext uri="{0D108BD9-81ED-4DB2-BD59-A6C34878D82A}">
                    <a16:rowId xmlns:a16="http://schemas.microsoft.com/office/drawing/2014/main" val="2522673169"/>
                  </a:ext>
                </a:extLst>
              </a:tr>
              <a:tr h="615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Gebruik hulpmiddelen en technologie om informatie over de toeleveringsketen te verkrijgen, zodat je de behoeften en bedreigingen van de toeleveringsketen kunt identificeren en begrijpen. Dit kan worden gedaan door een systeem te implementeren of een expert of mentor in te schakelen om je te helpen en te ondersteunen. </a:t>
                      </a:r>
                      <a:endParaRPr lang="en-IE" sz="1600" dirty="0"/>
                    </a:p>
                  </a:txBody>
                  <a:tcPr anchor="ctr">
                    <a:solidFill>
                      <a:srgbClr val="FBDEBB"/>
                    </a:solidFill>
                  </a:tcPr>
                </a:tc>
                <a:tc>
                  <a:txBody>
                    <a:bodyPr/>
                    <a:lstStyle/>
                    <a:p>
                      <a:pPr algn="ctr"/>
                      <a:r>
                        <a:rPr lang="en-GB" sz="1600" dirty="0"/>
                        <a:t>(9, 11, 12, 17) </a:t>
                      </a:r>
                      <a:endParaRPr lang="en-IE" sz="1600" dirty="0"/>
                    </a:p>
                  </a:txBody>
                  <a:tcPr anchor="ctr">
                    <a:solidFill>
                      <a:srgbClr val="FBDEBB"/>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Investeer in een betaalbare webtool die ontworpen is om verplichte risicobeoordelingen van leveranciers te vergemakkelijken en te automatiseren, vooral van leveranciers die tegen de SDG-principes ingaan. </a:t>
                      </a:r>
                      <a:r>
                        <a:rPr lang="en-IE" sz="1600" dirty="0"/>
                        <a:t>Beperk de risico's van de toeleveringsketen. </a:t>
                      </a:r>
                      <a:r>
                        <a:rPr lang="en-GB" sz="1600" dirty="0"/>
                        <a:t>Bescherm het merk en de bedrijfsreputatie met name tegen negatieve milieu- en sociale gevolgen.</a:t>
                      </a:r>
                      <a:endParaRPr lang="en-IE" sz="16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(9, 11, 12, 13, 17)</a:t>
                      </a:r>
                      <a:endParaRPr lang="en-IE" sz="16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Breng veranderingen in uw bedrijf aan die aansluiten bij de Nationale Digitale en Groene Strategie van de overheid door te werken binnen nationale ondersteuningsstructuren en toegang te krijgen tot de respectieve ondersteuningen. </a:t>
                      </a:r>
                      <a:endParaRPr lang="en-IE" sz="1600" dirty="0"/>
                    </a:p>
                  </a:txBody>
                  <a:tcPr anchor="ctr">
                    <a:solidFill>
                      <a:srgbClr val="FBDE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 (9, 11, 12, 13, 17)</a:t>
                      </a:r>
                      <a:endParaRPr lang="en-IE" sz="1600" dirty="0"/>
                    </a:p>
                  </a:txBody>
                  <a:tcPr anchor="ctr">
                    <a:solidFill>
                      <a:srgbClr val="FBDEBB"/>
                    </a:solidFill>
                  </a:tcPr>
                </a:tc>
                <a:extLst>
                  <a:ext uri="{0D108BD9-81ED-4DB2-BD59-A6C34878D82A}">
                    <a16:rowId xmlns:a16="http://schemas.microsoft.com/office/drawing/2014/main" val="2257499583"/>
                  </a:ext>
                </a:extLst>
              </a:tr>
            </a:tbl>
          </a:graphicData>
        </a:graphic>
      </p:graphicFrame>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6848" y="5057876"/>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DG 17 – Partnerships For The Goals – Tourism for SDGs">
            <a:extLst>
              <a:ext uri="{FF2B5EF4-FFF2-40B4-BE49-F238E27FC236}">
                <a16:creationId xmlns:a16="http://schemas.microsoft.com/office/drawing/2014/main" id="{53E6A703-29B6-0B20-16EA-15EE4744E4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0336" y="5087743"/>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Sustainable Development Goal 13 - Wikipedia">
            <a:extLst>
              <a:ext uri="{FF2B5EF4-FFF2-40B4-BE49-F238E27FC236}">
                <a16:creationId xmlns:a16="http://schemas.microsoft.com/office/drawing/2014/main" id="{72414897-FB39-44B2-4C06-FE161B8B19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77595" y="5072809"/>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DG 12: Responsible Consumption and Production - KIT Royal Tropical  Institute">
            <a:extLst>
              <a:ext uri="{FF2B5EF4-FFF2-40B4-BE49-F238E27FC236}">
                <a16:creationId xmlns:a16="http://schemas.microsoft.com/office/drawing/2014/main" id="{FAD52E7B-A128-1EFE-9C05-850563DAA74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04987" y="5078023"/>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al 9 | Department of Economic and Social Affairs">
            <a:extLst>
              <a:ext uri="{FF2B5EF4-FFF2-40B4-BE49-F238E27FC236}">
                <a16:creationId xmlns:a16="http://schemas.microsoft.com/office/drawing/2014/main" id="{6DC503A9-B789-2794-9FF6-4B966FD44CE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6474" y="5042941"/>
            <a:ext cx="1249068" cy="124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6782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467E99-CAFC-8F03-FB82-91270D8F7306}"/>
              </a:ext>
            </a:extLst>
          </p:cNvPr>
          <p:cNvSpPr>
            <a:spLocks noGrp="1"/>
          </p:cNvSpPr>
          <p:nvPr>
            <p:ph type="body" sz="quarter" idx="13"/>
          </p:nvPr>
        </p:nvSpPr>
        <p:spPr/>
        <p:txBody>
          <a:bodyPr>
            <a:normAutofit lnSpcReduction="10000"/>
          </a:bodyPr>
          <a:lstStyle/>
          <a:p>
            <a:r>
              <a:rPr lang="en-IE" sz="4800" dirty="0"/>
              <a:t>Gemeenschap</a:t>
            </a:r>
          </a:p>
          <a:p>
            <a:r>
              <a:rPr lang="en-IE" sz="4000" dirty="0"/>
              <a:t>De feiten</a:t>
            </a:r>
          </a:p>
          <a:p>
            <a:r>
              <a:rPr lang="en-IE" sz="2400" b="0" i="1" dirty="0"/>
              <a:t>Hoe KMO's armoede in hun gemeenschap kunnen voorkomen</a:t>
            </a:r>
          </a:p>
        </p:txBody>
      </p:sp>
      <p:sp>
        <p:nvSpPr>
          <p:cNvPr id="6" name="Text Placeholder 5">
            <a:extLst>
              <a:ext uri="{FF2B5EF4-FFF2-40B4-BE49-F238E27FC236}">
                <a16:creationId xmlns:a16="http://schemas.microsoft.com/office/drawing/2014/main" id="{A0A097A7-792A-D16F-4B2B-6F51387157F5}"/>
              </a:ext>
            </a:extLst>
          </p:cNvPr>
          <p:cNvSpPr>
            <a:spLocks noGrp="1"/>
          </p:cNvSpPr>
          <p:nvPr>
            <p:ph type="body" sz="quarter" idx="14"/>
          </p:nvPr>
        </p:nvSpPr>
        <p:spPr>
          <a:xfrm>
            <a:off x="507417" y="4043320"/>
            <a:ext cx="10842133" cy="1666055"/>
          </a:xfrm>
        </p:spPr>
        <p:txBody>
          <a:bodyPr/>
          <a:lstStyle/>
          <a:p>
            <a:r>
              <a:rPr lang="en-GB" dirty="0">
                <a:solidFill>
                  <a:srgbClr val="202124"/>
                </a:solidFill>
              </a:rPr>
              <a:t>In 2020 liepen </a:t>
            </a:r>
            <a:r>
              <a:rPr lang="en-GB" b="1" i="0" dirty="0">
                <a:solidFill>
                  <a:srgbClr val="40B894"/>
                </a:solidFill>
                <a:effectLst/>
              </a:rPr>
              <a:t>96,5 miljoen mensen </a:t>
            </a:r>
            <a:r>
              <a:rPr lang="en-GB" dirty="0">
                <a:solidFill>
                  <a:srgbClr val="202124"/>
                </a:solidFill>
              </a:rPr>
              <a:t>in de EU </a:t>
            </a:r>
            <a:r>
              <a:rPr lang="en-GB" b="1" i="0" dirty="0">
                <a:solidFill>
                  <a:srgbClr val="40B894"/>
                </a:solidFill>
                <a:effectLst/>
              </a:rPr>
              <a:t>het risico op armoede of sociale uitsluiting</a:t>
            </a:r>
            <a:r>
              <a:rPr lang="en-GB" b="0" i="0" dirty="0">
                <a:solidFill>
                  <a:srgbClr val="40B894"/>
                </a:solidFill>
                <a:effectLst/>
              </a:rPr>
              <a:t>; dit kwam </a:t>
            </a:r>
            <a:r>
              <a:rPr lang="en-GB" b="0" i="0" dirty="0">
                <a:solidFill>
                  <a:srgbClr val="202124"/>
                </a:solidFill>
                <a:effectLst/>
              </a:rPr>
              <a:t>overeen met </a:t>
            </a:r>
            <a:r>
              <a:rPr lang="en-GB" b="1" dirty="0">
                <a:solidFill>
                  <a:srgbClr val="40B894"/>
                </a:solidFill>
              </a:rPr>
              <a:t>21,9% van de EU-bevolking</a:t>
            </a:r>
            <a:r>
              <a:rPr lang="en-GB" b="0" i="0" dirty="0">
                <a:solidFill>
                  <a:srgbClr val="202124"/>
                </a:solidFill>
                <a:effectLst/>
              </a:rPr>
              <a:t>. </a:t>
            </a:r>
          </a:p>
          <a:p>
            <a:r>
              <a:rPr lang="en-GB" b="0" i="0" dirty="0">
                <a:solidFill>
                  <a:srgbClr val="202124"/>
                </a:solidFill>
                <a:effectLst/>
              </a:rPr>
              <a:t>Het risico op armoede of sociale uitsluiting in de EU was in 2020 </a:t>
            </a:r>
            <a:r>
              <a:rPr lang="en-GB" b="1" i="0" dirty="0">
                <a:solidFill>
                  <a:srgbClr val="40B894"/>
                </a:solidFill>
                <a:effectLst/>
              </a:rPr>
              <a:t>hoger voor vrouwen dan voor mannen </a:t>
            </a:r>
            <a:r>
              <a:rPr lang="en-GB" b="0" i="0" dirty="0">
                <a:solidFill>
                  <a:srgbClr val="202124"/>
                </a:solidFill>
                <a:effectLst/>
              </a:rPr>
              <a:t>(22,9% tegenover 20,9%).</a:t>
            </a:r>
          </a:p>
          <a:p>
            <a:r>
              <a:rPr lang="en-GB" dirty="0">
                <a:solidFill>
                  <a:srgbClr val="202124"/>
                </a:solidFill>
              </a:rPr>
              <a:t>Meer dan </a:t>
            </a:r>
            <a:r>
              <a:rPr lang="en-GB" b="1" dirty="0">
                <a:solidFill>
                  <a:srgbClr val="40B894"/>
                </a:solidFill>
              </a:rPr>
              <a:t>twee vijfde (42,1%) </a:t>
            </a:r>
            <a:r>
              <a:rPr lang="en-GB" dirty="0">
                <a:solidFill>
                  <a:srgbClr val="202124"/>
                </a:solidFill>
              </a:rPr>
              <a:t>van de EU-bevolking die in eenpersoonshuishoudens leeft met </a:t>
            </a:r>
            <a:r>
              <a:rPr lang="en-GB" b="1" dirty="0">
                <a:solidFill>
                  <a:srgbClr val="40B894"/>
                </a:solidFill>
              </a:rPr>
              <a:t>kinderen ten laste, loopt </a:t>
            </a:r>
            <a:r>
              <a:rPr lang="en-GB" dirty="0">
                <a:solidFill>
                  <a:srgbClr val="202124"/>
                </a:solidFill>
              </a:rPr>
              <a:t>het risico op armoede of sociale uitsluiting in 2020. </a:t>
            </a:r>
            <a:r>
              <a:rPr lang="en-GB" sz="1800" i="1" dirty="0">
                <a:solidFill>
                  <a:srgbClr val="40B894"/>
                </a:solidFill>
              </a:rPr>
              <a:t>(</a:t>
            </a:r>
            <a:r>
              <a:rPr lang="en-GB" sz="1800" i="1" dirty="0">
                <a:solidFill>
                  <a:srgbClr val="40B894"/>
                </a:solidFill>
                <a:hlinkClick r:id="rId2">
                  <a:extLst>
                    <a:ext uri="{A12FA001-AC4F-418D-AE19-62706E023703}">
                      <ahyp:hlinkClr xmlns:ahyp="http://schemas.microsoft.com/office/drawing/2018/hyperlinkcolor" val="tx"/>
                    </a:ext>
                  </a:extLst>
                </a:hlinkClick>
              </a:rPr>
              <a:t>Europa</a:t>
            </a:r>
            <a:r>
              <a:rPr lang="en-GB" sz="1800" i="1" dirty="0">
                <a:solidFill>
                  <a:srgbClr val="40B894"/>
                </a:solidFill>
              </a:rPr>
              <a:t>)</a:t>
            </a:r>
            <a:endParaRPr lang="en-IE" sz="1800" i="1" dirty="0">
              <a:solidFill>
                <a:srgbClr val="40B894"/>
              </a:solidFill>
            </a:endParaRPr>
          </a:p>
        </p:txBody>
      </p:sp>
      <p:pic>
        <p:nvPicPr>
          <p:cNvPr id="10" name="Picture Placeholder 9" descr="A person holding a box&#10;&#10;Description automatically generated with low confidence">
            <a:extLst>
              <a:ext uri="{FF2B5EF4-FFF2-40B4-BE49-F238E27FC236}">
                <a16:creationId xmlns:a16="http://schemas.microsoft.com/office/drawing/2014/main" id="{8393BDAC-6B4E-2DDD-363B-65B73C96E335}"/>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t="31826" b="31826"/>
          <a:stretch>
            <a:fillRect/>
          </a:stretch>
        </p:blipFill>
        <p:spPr/>
      </p:pic>
    </p:spTree>
    <p:extLst>
      <p:ext uri="{BB962C8B-B14F-4D97-AF65-F5344CB8AC3E}">
        <p14:creationId xmlns:p14="http://schemas.microsoft.com/office/powerpoint/2010/main" val="31292954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CF2D67E-B4F7-CAB6-4FD9-FF2C704FB7E9}"/>
              </a:ext>
            </a:extLst>
          </p:cNvPr>
          <p:cNvSpPr>
            <a:spLocks noGrp="1"/>
          </p:cNvSpPr>
          <p:nvPr>
            <p:ph type="body" sz="quarter" idx="13"/>
          </p:nvPr>
        </p:nvSpPr>
        <p:spPr>
          <a:xfrm>
            <a:off x="515902" y="447675"/>
            <a:ext cx="10496490" cy="844269"/>
          </a:xfrm>
        </p:spPr>
        <p:txBody>
          <a:bodyPr/>
          <a:lstStyle/>
          <a:p>
            <a:r>
              <a:rPr lang="en-IE" dirty="0">
                <a:solidFill>
                  <a:srgbClr val="027354"/>
                </a:solidFill>
              </a:rPr>
              <a:t>MKB-gemeenschap en armoedepreventie</a:t>
            </a:r>
          </a:p>
          <a:p>
            <a:endParaRPr lang="en-IE" dirty="0"/>
          </a:p>
        </p:txBody>
      </p:sp>
      <p:sp>
        <p:nvSpPr>
          <p:cNvPr id="6" name="Text Placeholder 5">
            <a:extLst>
              <a:ext uri="{FF2B5EF4-FFF2-40B4-BE49-F238E27FC236}">
                <a16:creationId xmlns:a16="http://schemas.microsoft.com/office/drawing/2014/main" id="{2093027A-A844-EB97-FE26-2F8FF03A1271}"/>
              </a:ext>
            </a:extLst>
          </p:cNvPr>
          <p:cNvSpPr>
            <a:spLocks noGrp="1"/>
          </p:cNvSpPr>
          <p:nvPr>
            <p:ph type="body" sz="quarter" idx="14"/>
          </p:nvPr>
        </p:nvSpPr>
        <p:spPr>
          <a:xfrm>
            <a:off x="529277" y="1148179"/>
            <a:ext cx="10483115" cy="4938296"/>
          </a:xfrm>
        </p:spPr>
        <p:txBody>
          <a:bodyPr/>
          <a:lstStyle/>
          <a:p>
            <a:r>
              <a:rPr lang="en-GB" sz="2000" b="0" dirty="0"/>
              <a:t>Dit gaat over hoe je omgaat met je lokale partners en organisaties. KMO's kunnen enorme leiders zijn in de verandering in hun lokale gemeenschappen. Ze kunnen beginnen met het ontwikkelen van partnerschappen met lokale overheden en het ondersteunen van non-profitorganisaties. Ze kunnen direct werken (bijv. werkgelegenheid bieden aan gemarginaliseerden) of indirect (bijv. geld inzamelen en sponsordeals sluiten). </a:t>
            </a:r>
            <a:r>
              <a:rPr lang="en-GB" sz="2000" dirty="0"/>
              <a:t>KMO's kunnen veel dingen doen die passen bij hun bedrijfsdoelstellingen door contact te zoeken met gemeenschapsleiders om de echte lokale problemen te achterhalen, een sterke relatie op te bouwen en inspanningen te beginnen om meer betrokken te zijn. Dit verhoogt niet alleen het profiel van je bedrijf, maar het helpt de buurtbewoners ook om te zien dat je een positieve impact hebt op hun lokale gemeenschap.</a:t>
            </a:r>
          </a:p>
          <a:p>
            <a:r>
              <a:rPr lang="en-GB" sz="2000" dirty="0"/>
              <a:t>Het volgende deel laat zien hoe KMO's enorm kunnen bijdragen aan de lokale economische vooruitgang en de sociale ontwikkeling kunnen ondersteunen van de gemeenschappen waarin ze actief zijn.  De activiteiten zijn zo gevarieerd, maar hebben zo'n grote impact, bijvoorbeeld door het ondersteunen van onderwijs en cultuur, technologische ontwikkeling, sociale investeringen en betrokkenheid bij de gemeenschap. </a:t>
            </a:r>
            <a:endParaRPr lang="en-IE" sz="2000" dirty="0"/>
          </a:p>
        </p:txBody>
      </p:sp>
    </p:spTree>
    <p:extLst>
      <p:ext uri="{BB962C8B-B14F-4D97-AF65-F5344CB8AC3E}">
        <p14:creationId xmlns:p14="http://schemas.microsoft.com/office/powerpoint/2010/main" val="23615027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fontScale="92500"/>
          </a:bodyPr>
          <a:lstStyle/>
          <a:p>
            <a:r>
              <a:rPr lang="en-IE" sz="4100" dirty="0">
                <a:solidFill>
                  <a:srgbClr val="40B894"/>
                </a:solidFill>
              </a:rPr>
              <a:t>Maatschappelijke betrokkenheid en samenwerking</a:t>
            </a:r>
            <a:endParaRPr lang="en-IE" sz="4100" b="0" dirty="0">
              <a:solidFill>
                <a:srgbClr val="40B894"/>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1206999937"/>
              </p:ext>
            </p:extLst>
          </p:nvPr>
        </p:nvGraphicFramePr>
        <p:xfrm>
          <a:off x="696474" y="1013874"/>
          <a:ext cx="10799052" cy="3941839"/>
        </p:xfrm>
        <a:graphic>
          <a:graphicData uri="http://schemas.openxmlformats.org/drawingml/2006/table">
            <a:tbl>
              <a:tblPr firstRow="1" bandRow="1">
                <a:tableStyleId>{5C22544A-7EE6-4342-B048-85BDC9FD1C3A}</a:tableStyleId>
              </a:tblPr>
              <a:tblGrid>
                <a:gridCol w="9370302">
                  <a:extLst>
                    <a:ext uri="{9D8B030D-6E8A-4147-A177-3AD203B41FA5}">
                      <a16:colId xmlns:a16="http://schemas.microsoft.com/office/drawing/2014/main" val="2544088545"/>
                    </a:ext>
                  </a:extLst>
                </a:gridCol>
                <a:gridCol w="1428750">
                  <a:extLst>
                    <a:ext uri="{9D8B030D-6E8A-4147-A177-3AD203B41FA5}">
                      <a16:colId xmlns:a16="http://schemas.microsoft.com/office/drawing/2014/main" val="947876313"/>
                    </a:ext>
                  </a:extLst>
                </a:gridCol>
              </a:tblGrid>
              <a:tr h="456316">
                <a:tc>
                  <a:txBody>
                    <a:bodyPr/>
                    <a:lstStyle/>
                    <a:p>
                      <a:r>
                        <a:rPr lang="en-IE" sz="2400" dirty="0"/>
                        <a:t>Hoe het MKB lokale gemeenschappen kan ondersteunen</a:t>
                      </a:r>
                    </a:p>
                  </a:txBody>
                  <a:tcPr anchor="ctr">
                    <a:solidFill>
                      <a:srgbClr val="40B894"/>
                    </a:solidFill>
                  </a:tcPr>
                </a:tc>
                <a:tc>
                  <a:txBody>
                    <a:bodyPr/>
                    <a:lstStyle/>
                    <a:p>
                      <a:r>
                        <a:rPr lang="en-IE" sz="1800" b="1" kern="1200" dirty="0">
                          <a:solidFill>
                            <a:schemeClr val="lt1"/>
                          </a:solidFill>
                          <a:latin typeface="+mn-lt"/>
                          <a:ea typeface="+mn-ea"/>
                          <a:cs typeface="+mn-cs"/>
                        </a:rPr>
                        <a:t>SDG-nummer</a:t>
                      </a:r>
                    </a:p>
                  </a:txBody>
                  <a:tcPr>
                    <a:solidFill>
                      <a:srgbClr val="40B894"/>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Werk samen met kamers, verenigingen en lokale overheden aan bedrijfsgerichte projecten om duurzamer te worden in uw regio.</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(11, 17)</a:t>
                      </a:r>
                      <a:endParaRPr lang="en-IE" sz="1800" dirty="0"/>
                    </a:p>
                  </a:txBody>
                  <a:tcPr anchor="ctr">
                    <a:solidFill>
                      <a:schemeClr val="bg1"/>
                    </a:solidFill>
                  </a:tcPr>
                </a:tc>
                <a:extLst>
                  <a:ext uri="{0D108BD9-81ED-4DB2-BD59-A6C34878D82A}">
                    <a16:rowId xmlns:a16="http://schemas.microsoft.com/office/drawing/2014/main" val="2522673169"/>
                  </a:ext>
                </a:extLst>
              </a:tr>
              <a:tr h="615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Meld je aan voor buurtbewakingsprogramma's om gemeenschappen veilig te maken om te werken, wonen en zaken te doen</a:t>
                      </a:r>
                      <a:endParaRPr lang="en-IE" sz="1800" dirty="0"/>
                    </a:p>
                  </a:txBody>
                  <a:tcPr anchor="ctr">
                    <a:solidFill>
                      <a:srgbClr val="BEE8DB"/>
                    </a:solidFill>
                  </a:tcPr>
                </a:tc>
                <a:tc>
                  <a:txBody>
                    <a:bodyPr/>
                    <a:lstStyle/>
                    <a:p>
                      <a:pPr algn="ctr"/>
                      <a:r>
                        <a:rPr lang="en-GB" dirty="0"/>
                        <a:t>(11, 17)</a:t>
                      </a:r>
                      <a:endParaRPr lang="en-IE" sz="1800" dirty="0"/>
                    </a:p>
                  </a:txBody>
                  <a:tcPr anchor="ctr">
                    <a:solidFill>
                      <a:srgbClr val="BEE8DB"/>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Steun de invoering van/uitbreiding van het openbaar vervoer en meer infrastructuur voor fietsers en voetgangers in je buurt</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(11, 13)</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Steun lokale initiatieven om 'de ruimte te omarmen' en gebruik te maken van vermeende parkeervakken als buiteneetruimte voor lokale cafés en restaurants.</a:t>
                      </a:r>
                      <a:endParaRPr lang="en-IE" sz="1800" dirty="0"/>
                    </a:p>
                  </a:txBody>
                  <a:tcPr anchor="ctr">
                    <a:solidFill>
                      <a:srgbClr val="BEE8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(11, 17)</a:t>
                      </a:r>
                      <a:endParaRPr lang="en-IE" sz="1800" dirty="0"/>
                    </a:p>
                  </a:txBody>
                  <a:tcPr anchor="ctr">
                    <a:solidFill>
                      <a:srgbClr val="BEE8DB"/>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Gebruik je platform om 'Shop Local' initiatieven te ondersteunen</a:t>
                      </a:r>
                      <a:endParaRPr lang="en-IE" sz="1800" dirty="0"/>
                    </a:p>
                  </a:txBody>
                  <a:tcPr anchor="ctr">
                    <a:solidFill>
                      <a:schemeClr val="bg1"/>
                    </a:solidFill>
                  </a:tcPr>
                </a:tc>
                <a:tc>
                  <a:txBody>
                    <a:bodyPr/>
                    <a:lstStyle/>
                    <a:p>
                      <a:pPr algn="ctr"/>
                      <a:r>
                        <a:rPr lang="en-GB" dirty="0"/>
                        <a:t>(11, 17)</a:t>
                      </a:r>
                      <a:endParaRPr lang="en-IE" sz="1800" dirty="0"/>
                    </a:p>
                  </a:txBody>
                  <a:tcPr anchor="ctr">
                    <a:solidFill>
                      <a:schemeClr val="bg1"/>
                    </a:solidFill>
                  </a:tcPr>
                </a:tc>
                <a:extLst>
                  <a:ext uri="{0D108BD9-81ED-4DB2-BD59-A6C34878D82A}">
                    <a16:rowId xmlns:a16="http://schemas.microsoft.com/office/drawing/2014/main" val="2028114103"/>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Steun en sponsor voedselfestivals of bied je diensten aan voor lokale evenementen</a:t>
                      </a:r>
                      <a:endParaRPr lang="en-IE" sz="1800" dirty="0"/>
                    </a:p>
                  </a:txBody>
                  <a:tcPr anchor="ctr">
                    <a:solidFill>
                      <a:srgbClr val="BEE8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(11, 17)</a:t>
                      </a:r>
                      <a:endParaRPr lang="en-IE" sz="1800" dirty="0"/>
                    </a:p>
                  </a:txBody>
                  <a:tcPr anchor="ctr">
                    <a:solidFill>
                      <a:srgbClr val="BEE8DB"/>
                    </a:solidFill>
                  </a:tcPr>
                </a:tc>
                <a:extLst>
                  <a:ext uri="{0D108BD9-81ED-4DB2-BD59-A6C34878D82A}">
                    <a16:rowId xmlns:a16="http://schemas.microsoft.com/office/drawing/2014/main" val="511304238"/>
                  </a:ext>
                </a:extLst>
              </a:tr>
            </a:tbl>
          </a:graphicData>
        </a:graphic>
      </p:graphicFrame>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3341" y="5050980"/>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DG 17 – Partnerships For The Goals – Tourism for SDGs">
            <a:extLst>
              <a:ext uri="{FF2B5EF4-FFF2-40B4-BE49-F238E27FC236}">
                <a16:creationId xmlns:a16="http://schemas.microsoft.com/office/drawing/2014/main" id="{53E6A703-29B6-0B20-16EA-15EE4744E4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4088" y="508084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Sustainable Development Goal 13 - Wikipedia">
            <a:extLst>
              <a:ext uri="{FF2B5EF4-FFF2-40B4-BE49-F238E27FC236}">
                <a16:creationId xmlns:a16="http://schemas.microsoft.com/office/drawing/2014/main" id="{72414897-FB39-44B2-4C06-FE161B8B19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8648" y="5056281"/>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4895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fontScale="92500"/>
          </a:bodyPr>
          <a:lstStyle/>
          <a:p>
            <a:r>
              <a:rPr lang="en-IE" sz="4100" dirty="0">
                <a:solidFill>
                  <a:srgbClr val="40B894"/>
                </a:solidFill>
              </a:rPr>
              <a:t>Maatschappelijke betrokkenheid en samenwerking</a:t>
            </a:r>
            <a:endParaRPr lang="en-IE" sz="4100" b="0" dirty="0">
              <a:solidFill>
                <a:srgbClr val="40B894"/>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448339161"/>
              </p:ext>
            </p:extLst>
          </p:nvPr>
        </p:nvGraphicFramePr>
        <p:xfrm>
          <a:off x="696474" y="1013874"/>
          <a:ext cx="10799052" cy="3301759"/>
        </p:xfrm>
        <a:graphic>
          <a:graphicData uri="http://schemas.openxmlformats.org/drawingml/2006/table">
            <a:tbl>
              <a:tblPr firstRow="1" bandRow="1">
                <a:tableStyleId>{5C22544A-7EE6-4342-B048-85BDC9FD1C3A}</a:tableStyleId>
              </a:tblPr>
              <a:tblGrid>
                <a:gridCol w="9370302">
                  <a:extLst>
                    <a:ext uri="{9D8B030D-6E8A-4147-A177-3AD203B41FA5}">
                      <a16:colId xmlns:a16="http://schemas.microsoft.com/office/drawing/2014/main" val="2544088545"/>
                    </a:ext>
                  </a:extLst>
                </a:gridCol>
                <a:gridCol w="1428750">
                  <a:extLst>
                    <a:ext uri="{9D8B030D-6E8A-4147-A177-3AD203B41FA5}">
                      <a16:colId xmlns:a16="http://schemas.microsoft.com/office/drawing/2014/main" val="947876313"/>
                    </a:ext>
                  </a:extLst>
                </a:gridCol>
              </a:tblGrid>
              <a:tr h="456316">
                <a:tc>
                  <a:txBody>
                    <a:bodyPr/>
                    <a:lstStyle/>
                    <a:p>
                      <a:r>
                        <a:rPr lang="en-IE" sz="2400" dirty="0"/>
                        <a:t>Hoe het MKB lokale gemeenschappen kan ondersteunen</a:t>
                      </a:r>
                    </a:p>
                  </a:txBody>
                  <a:tcPr anchor="ctr">
                    <a:solidFill>
                      <a:srgbClr val="40B894"/>
                    </a:solidFill>
                  </a:tcPr>
                </a:tc>
                <a:tc>
                  <a:txBody>
                    <a:bodyPr/>
                    <a:lstStyle/>
                    <a:p>
                      <a:r>
                        <a:rPr lang="en-IE" sz="1800" b="1" kern="1200" dirty="0">
                          <a:solidFill>
                            <a:schemeClr val="lt1"/>
                          </a:solidFill>
                          <a:latin typeface="+mn-lt"/>
                          <a:ea typeface="+mn-ea"/>
                          <a:cs typeface="+mn-cs"/>
                        </a:rPr>
                        <a:t>SDG-nummer</a:t>
                      </a:r>
                    </a:p>
                  </a:txBody>
                  <a:tcPr>
                    <a:solidFill>
                      <a:srgbClr val="40B894"/>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Overweeg om uw bedrijf/secundaire kantoren buiten de steden te vestigen om de lokale economieën te ondersteunen en de regionale ontwikkeling te verbeteren.</a:t>
                      </a:r>
                      <a:endParaRPr lang="en-IE" sz="1800" dirty="0"/>
                    </a:p>
                  </a:txBody>
                  <a:tcPr anchor="ctr">
                    <a:solidFill>
                      <a:schemeClr val="bg1"/>
                    </a:solidFill>
                  </a:tcPr>
                </a:tc>
                <a:tc>
                  <a:txBody>
                    <a:bodyPr/>
                    <a:lstStyle/>
                    <a:p>
                      <a:pPr algn="ctr"/>
                      <a:r>
                        <a:rPr lang="en-GB" dirty="0"/>
                        <a:t>(9, 11)</a:t>
                      </a:r>
                      <a:endParaRPr lang="en-IE" sz="1800" dirty="0"/>
                    </a:p>
                  </a:txBody>
                  <a:tcPr anchor="ctr">
                    <a:solidFill>
                      <a:schemeClr val="bg1"/>
                    </a:solidFill>
                  </a:tcPr>
                </a:tc>
                <a:extLst>
                  <a:ext uri="{0D108BD9-81ED-4DB2-BD59-A6C34878D82A}">
                    <a16:rowId xmlns:a16="http://schemas.microsoft.com/office/drawing/2014/main" val="2522673169"/>
                  </a:ext>
                </a:extLst>
              </a:tr>
              <a:tr h="615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Moedig werknemers aan om betrokken te raken bij hun gemeenschap door vrijwilligerswerk te ondersteunen</a:t>
                      </a:r>
                      <a:endParaRPr lang="en-IE" sz="1800" dirty="0"/>
                    </a:p>
                  </a:txBody>
                  <a:tcPr anchor="ctr">
                    <a:solidFill>
                      <a:srgbClr val="BEE8DB"/>
                    </a:solidFill>
                  </a:tcPr>
                </a:tc>
                <a:tc>
                  <a:txBody>
                    <a:bodyPr/>
                    <a:lstStyle/>
                    <a:p>
                      <a:pPr algn="ctr"/>
                      <a:r>
                        <a:rPr lang="en-GB" dirty="0"/>
                        <a:t>(8, 11, 17)</a:t>
                      </a:r>
                      <a:endParaRPr lang="en-IE" sz="1800" dirty="0"/>
                    </a:p>
                  </a:txBody>
                  <a:tcPr anchor="ctr">
                    <a:solidFill>
                      <a:srgbClr val="BEE8DB"/>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Leerling- en stageprogramma's introduceren om gemarginaliseerde groepen in uw bedrijfssector te introduceren.</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(4, 8, 10)</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Mentor op scholen/DEIS-scholen rond trajecten naar werk</a:t>
                      </a:r>
                      <a:endParaRPr lang="en-IE" sz="1800" dirty="0"/>
                    </a:p>
                  </a:txBody>
                  <a:tcPr anchor="ctr">
                    <a:solidFill>
                      <a:srgbClr val="BEE8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(4, 8, 10)</a:t>
                      </a:r>
                      <a:endParaRPr lang="en-IE" sz="1800" dirty="0"/>
                    </a:p>
                  </a:txBody>
                  <a:tcPr anchor="ctr">
                    <a:solidFill>
                      <a:srgbClr val="BEE8DB"/>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Betaalde stages aanbieden om ervoor te zorgen dat deze kans voor iedereen toegankelijk is</a:t>
                      </a:r>
                      <a:endParaRPr lang="en-IE" sz="1800" dirty="0"/>
                    </a:p>
                  </a:txBody>
                  <a:tcPr anchor="ctr">
                    <a:solidFill>
                      <a:schemeClr val="bg1"/>
                    </a:solidFill>
                  </a:tcPr>
                </a:tc>
                <a:tc>
                  <a:txBody>
                    <a:bodyPr/>
                    <a:lstStyle/>
                    <a:p>
                      <a:pPr algn="ctr"/>
                      <a:r>
                        <a:rPr lang="en-GB" dirty="0"/>
                        <a:t>(4, 8, 10)</a:t>
                      </a:r>
                      <a:endParaRPr lang="en-IE" sz="1800" dirty="0"/>
                    </a:p>
                  </a:txBody>
                  <a:tcPr anchor="ctr">
                    <a:solidFill>
                      <a:schemeClr val="bg1"/>
                    </a:solidFill>
                  </a:tcPr>
                </a:tc>
                <a:extLst>
                  <a:ext uri="{0D108BD9-81ED-4DB2-BD59-A6C34878D82A}">
                    <a16:rowId xmlns:a16="http://schemas.microsoft.com/office/drawing/2014/main" val="2028114103"/>
                  </a:ext>
                </a:extLst>
              </a:tr>
            </a:tbl>
          </a:graphicData>
        </a:graphic>
      </p:graphicFrame>
      <p:pic>
        <p:nvPicPr>
          <p:cNvPr id="10248" name="Picture 8" descr="THE 17 GOALS | Sustainable Development">
            <a:extLst>
              <a:ext uri="{FF2B5EF4-FFF2-40B4-BE49-F238E27FC236}">
                <a16:creationId xmlns:a16="http://schemas.microsoft.com/office/drawing/2014/main" id="{0E5798A4-6310-A954-331A-3BAA26123BE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15676" y="4455243"/>
            <a:ext cx="1219202" cy="121920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4323" y="4458292"/>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SDG 10: Reduce inequality within and among countries – SDG Compass">
            <a:extLst>
              <a:ext uri="{FF2B5EF4-FFF2-40B4-BE49-F238E27FC236}">
                <a16:creationId xmlns:a16="http://schemas.microsoft.com/office/drawing/2014/main" id="{47D1EF9C-9CC6-0D69-D3A8-7E797CA672B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21441" y="4458292"/>
            <a:ext cx="1219201" cy="12161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DG 17 – Partnerships For The Goals – Tourism for SDGs">
            <a:extLst>
              <a:ext uri="{FF2B5EF4-FFF2-40B4-BE49-F238E27FC236}">
                <a16:creationId xmlns:a16="http://schemas.microsoft.com/office/drawing/2014/main" id="{F425B4F9-06A9-1539-4A54-BFDB86AD69B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57071" y="4473225"/>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oal 9 | Department of Economic and Social Affairs">
            <a:extLst>
              <a:ext uri="{FF2B5EF4-FFF2-40B4-BE49-F238E27FC236}">
                <a16:creationId xmlns:a16="http://schemas.microsoft.com/office/drawing/2014/main" id="{39EA1803-E512-4659-47F7-C79B174CE6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68559" y="4455244"/>
            <a:ext cx="1219201"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oal 4 | Department of Economic and Social Affairs">
            <a:extLst>
              <a:ext uri="{FF2B5EF4-FFF2-40B4-BE49-F238E27FC236}">
                <a16:creationId xmlns:a16="http://schemas.microsoft.com/office/drawing/2014/main" id="{28AE5D1D-22D2-49F0-8ED7-A34E2A7F47A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2102" y="4455243"/>
            <a:ext cx="1212819" cy="121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565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1160B7-9441-7479-B385-A6A7170ECBF7}"/>
              </a:ext>
            </a:extLst>
          </p:cNvPr>
          <p:cNvSpPr>
            <a:spLocks noGrp="1"/>
          </p:cNvSpPr>
          <p:nvPr>
            <p:ph type="body" sz="quarter" idx="13"/>
          </p:nvPr>
        </p:nvSpPr>
        <p:spPr/>
        <p:txBody>
          <a:bodyPr/>
          <a:lstStyle/>
          <a:p>
            <a:r>
              <a:rPr lang="en-IE" dirty="0">
                <a:solidFill>
                  <a:srgbClr val="027354"/>
                </a:solidFill>
              </a:rPr>
              <a:t>Conclusie</a:t>
            </a:r>
          </a:p>
        </p:txBody>
      </p:sp>
      <p:sp>
        <p:nvSpPr>
          <p:cNvPr id="3" name="Text Placeholder 2">
            <a:extLst>
              <a:ext uri="{FF2B5EF4-FFF2-40B4-BE49-F238E27FC236}">
                <a16:creationId xmlns:a16="http://schemas.microsoft.com/office/drawing/2014/main" id="{C488D6B0-5FE5-FBDA-AC6B-4E10492BFDB0}"/>
              </a:ext>
            </a:extLst>
          </p:cNvPr>
          <p:cNvSpPr>
            <a:spLocks noGrp="1"/>
          </p:cNvSpPr>
          <p:nvPr>
            <p:ph type="body" sz="quarter" idx="14"/>
          </p:nvPr>
        </p:nvSpPr>
        <p:spPr>
          <a:xfrm>
            <a:off x="515901" y="1443454"/>
            <a:ext cx="10483115" cy="4329707"/>
          </a:xfrm>
        </p:spPr>
        <p:txBody>
          <a:bodyPr/>
          <a:lstStyle/>
          <a:p>
            <a:r>
              <a:rPr lang="en-GB" sz="2000" dirty="0"/>
              <a:t>Bij het implementeren van CSR- en SDG-prioriteiten moeten MKB-bedrijven elk van de door hen gekozen doelstellingen en de mogelijke impact ervan op hun werknemers, milieu en gemeenschappen beoordelen. Er is een sterk verband tussen wat u wel en niet kunt doen en wat u wel en niet kunt controleren. Richt je op datgene waar je direct controle over hebt, zoals de gezondheid en veiligheid van je werknemers. </a:t>
            </a:r>
          </a:p>
          <a:p>
            <a:r>
              <a:rPr lang="en-GB" sz="2000" dirty="0"/>
              <a:t>Zorg dat je goed op de hoogte bent van de invloed van je toeleveringsketen, zoals het naleven van de nationale en internationale productvereisten in je handelsactiviteiten of het volledig bijhouden van je financiële transacties. </a:t>
            </a:r>
          </a:p>
          <a:p>
            <a:r>
              <a:rPr lang="en-GB" sz="2000" dirty="0"/>
              <a:t>Als je de belangrijkste interne CSR-</a:t>
            </a:r>
            <a:r>
              <a:rPr lang="en-GB" sz="2000" dirty="0" err="1"/>
              <a:t>activiteiten</a:t>
            </a:r>
            <a:r>
              <a:rPr lang="en-GB" sz="2000" dirty="0"/>
              <a:t> op een rijtje hebt en in een beheersbare staat bent, kun je vervolgens naar het gebied gaan waarop je wel invloed kunt uitoefenen, maar geen directe controle hebt, zoals gemeenschapsontwikkeling. Hoe meer invloed je hebt op elk gebied, hoe groter je impact en hoe beter je het succes kunt meten. In de volgende modules wordt dieper ingegaan op de implementatie en hoe deze van invloed kan zijn op je bedrijf. </a:t>
            </a:r>
            <a:endParaRPr lang="en-IE" sz="2000" dirty="0"/>
          </a:p>
        </p:txBody>
      </p:sp>
    </p:spTree>
    <p:extLst>
      <p:ext uri="{BB962C8B-B14F-4D97-AF65-F5344CB8AC3E}">
        <p14:creationId xmlns:p14="http://schemas.microsoft.com/office/powerpoint/2010/main" val="31666267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0EE89C-FCF4-2307-143D-6CA9B2852736}"/>
              </a:ext>
            </a:extLst>
          </p:cNvPr>
          <p:cNvSpPr>
            <a:spLocks noGrp="1"/>
          </p:cNvSpPr>
          <p:nvPr>
            <p:ph type="body" sz="quarter" idx="13"/>
          </p:nvPr>
        </p:nvSpPr>
        <p:spPr>
          <a:xfrm>
            <a:off x="1100086" y="115961"/>
            <a:ext cx="10600546" cy="953429"/>
          </a:xfrm>
        </p:spPr>
        <p:txBody>
          <a:bodyPr anchor="ctr">
            <a:normAutofit/>
          </a:bodyPr>
          <a:lstStyle/>
          <a:p>
            <a:r>
              <a:rPr lang="en-IE" dirty="0">
                <a:solidFill>
                  <a:srgbClr val="027354"/>
                </a:solidFill>
              </a:rPr>
              <a:t>Wat je hebt geleerd</a:t>
            </a:r>
          </a:p>
        </p:txBody>
      </p:sp>
      <p:sp>
        <p:nvSpPr>
          <p:cNvPr id="3" name="Text Placeholder 2">
            <a:extLst>
              <a:ext uri="{FF2B5EF4-FFF2-40B4-BE49-F238E27FC236}">
                <a16:creationId xmlns:a16="http://schemas.microsoft.com/office/drawing/2014/main" id="{DF761CE5-11FA-636F-E135-A9643F67763E}"/>
              </a:ext>
            </a:extLst>
          </p:cNvPr>
          <p:cNvSpPr>
            <a:spLocks noGrp="1"/>
          </p:cNvSpPr>
          <p:nvPr>
            <p:ph type="body" sz="quarter" idx="14"/>
          </p:nvPr>
        </p:nvSpPr>
        <p:spPr>
          <a:xfrm>
            <a:off x="947686" y="898506"/>
            <a:ext cx="10587038" cy="5729233"/>
          </a:xfrm>
          <a:solidFill>
            <a:schemeClr val="bg1"/>
          </a:solidFill>
        </p:spPr>
        <p:txBody>
          <a:bodyPr/>
          <a:lstStyle/>
          <a:p>
            <a:r>
              <a:rPr lang="en-GB" sz="2000" b="1" i="0" dirty="0">
                <a:solidFill>
                  <a:srgbClr val="027354"/>
                </a:solidFill>
                <a:effectLst/>
              </a:rPr>
              <a:t>Een </a:t>
            </a:r>
            <a:r>
              <a:rPr lang="en-GB" sz="2000" b="1" i="0" dirty="0" err="1">
                <a:solidFill>
                  <a:srgbClr val="027354"/>
                </a:solidFill>
                <a:effectLst/>
              </a:rPr>
              <a:t>effectief</a:t>
            </a:r>
            <a:r>
              <a:rPr lang="en-GB" sz="2000" b="1" i="0" dirty="0">
                <a:solidFill>
                  <a:srgbClr val="027354"/>
                </a:solidFill>
                <a:effectLst/>
              </a:rPr>
              <a:t> CSR-</a:t>
            </a:r>
            <a:r>
              <a:rPr lang="en-GB" sz="2000" b="1" i="0" dirty="0" err="1">
                <a:solidFill>
                  <a:srgbClr val="027354"/>
                </a:solidFill>
                <a:effectLst/>
              </a:rPr>
              <a:t>programma</a:t>
            </a:r>
            <a:r>
              <a:rPr lang="en-GB" sz="2000" b="1" i="0" dirty="0">
                <a:solidFill>
                  <a:srgbClr val="027354"/>
                </a:solidFill>
                <a:effectLst/>
              </a:rPr>
              <a:t> kan een positieve invloed hebben op bedrijven, werknemers en consumenten</a:t>
            </a:r>
            <a:r>
              <a:rPr lang="en-GB" sz="2000" b="0" i="0" dirty="0">
                <a:solidFill>
                  <a:srgbClr val="027354"/>
                </a:solidFill>
                <a:effectLst/>
              </a:rPr>
              <a:t>. </a:t>
            </a:r>
            <a:r>
              <a:rPr lang="en-GB" sz="2000" b="0" i="0" dirty="0">
                <a:solidFill>
                  <a:srgbClr val="202124"/>
                </a:solidFill>
                <a:effectLst/>
              </a:rPr>
              <a:t>Door bijvoorbeeld efficiënter te werken door minder verpakkingsmateriaal te gebruiken of minder energie te verbruiken, kunnen bedrijven kosten besparen en tegelijkertijd het milieu ten goede komen. CSR kan ook een concurrentievoordeel opleveren op de markt.</a:t>
            </a:r>
          </a:p>
          <a:p>
            <a:pPr algn="l"/>
            <a:r>
              <a:rPr lang="en-GB" sz="2000" b="1" dirty="0">
                <a:solidFill>
                  <a:srgbClr val="027354"/>
                </a:solidFill>
              </a:rPr>
              <a:t>SDG's kunnen de voordelen verder bekrachtigen tot een wereldwijd erkend niveau </a:t>
            </a:r>
            <a:r>
              <a:rPr lang="en-GB" sz="2000" dirty="0">
                <a:solidFill>
                  <a:srgbClr val="202124"/>
                </a:solidFill>
              </a:rPr>
              <a:t>en Europese kmo's helpen om de grootste positieve impact te hebben, een positief bewustzijn te genereren en te helpen bij het opbouwen van een sterke merkreputatie.</a:t>
            </a:r>
          </a:p>
          <a:p>
            <a:r>
              <a:rPr lang="en-GB" sz="2000" b="1" dirty="0">
                <a:solidFill>
                  <a:srgbClr val="027354"/>
                </a:solidFill>
              </a:rPr>
              <a:t>Een </a:t>
            </a:r>
            <a:r>
              <a:rPr lang="en-GB" sz="2000" b="1" dirty="0" err="1">
                <a:solidFill>
                  <a:srgbClr val="027354"/>
                </a:solidFill>
              </a:rPr>
              <a:t>strategische</a:t>
            </a:r>
            <a:r>
              <a:rPr lang="en-GB" sz="2000" b="1" dirty="0">
                <a:solidFill>
                  <a:srgbClr val="027354"/>
                </a:solidFill>
              </a:rPr>
              <a:t> CSR-</a:t>
            </a:r>
            <a:r>
              <a:rPr lang="en-GB" sz="2000" b="1" dirty="0" err="1">
                <a:solidFill>
                  <a:srgbClr val="027354"/>
                </a:solidFill>
              </a:rPr>
              <a:t>businessstrategie</a:t>
            </a:r>
            <a:r>
              <a:rPr lang="en-GB" sz="2000" b="1" dirty="0">
                <a:solidFill>
                  <a:srgbClr val="027354"/>
                </a:solidFill>
              </a:rPr>
              <a:t> voor duurzame ontwikkeling met de SDG's is de sleutel </a:t>
            </a:r>
            <a:r>
              <a:rPr lang="en-GB" sz="2000" dirty="0">
                <a:solidFill>
                  <a:srgbClr val="202124"/>
                </a:solidFill>
              </a:rPr>
              <a:t>tot bedrijfsgroei en -succes. Door aan te sluiten bij de doelen bespaart uw MKB-bedrijf tijd en geld, verbetert het merkimago, motiveert het werknemers en bouwt het veerkracht op tegen onzekerheid. </a:t>
            </a:r>
          </a:p>
          <a:p>
            <a:r>
              <a:rPr lang="en-GB" sz="2000" b="1" dirty="0">
                <a:solidFill>
                  <a:srgbClr val="027354"/>
                </a:solidFill>
              </a:rPr>
              <a:t>Door </a:t>
            </a:r>
            <a:r>
              <a:rPr lang="en-GB" sz="2000" b="1" dirty="0" err="1">
                <a:solidFill>
                  <a:srgbClr val="027354"/>
                </a:solidFill>
              </a:rPr>
              <a:t>duurzame</a:t>
            </a:r>
            <a:r>
              <a:rPr lang="en-GB" sz="2000" b="1" dirty="0">
                <a:solidFill>
                  <a:srgbClr val="027354"/>
                </a:solidFill>
              </a:rPr>
              <a:t> CSR-</a:t>
            </a:r>
            <a:r>
              <a:rPr lang="en-GB" sz="2000" b="1" dirty="0" err="1">
                <a:solidFill>
                  <a:srgbClr val="027354"/>
                </a:solidFill>
              </a:rPr>
              <a:t>activiteiten</a:t>
            </a:r>
            <a:r>
              <a:rPr lang="en-GB" sz="2000" b="1" dirty="0">
                <a:solidFill>
                  <a:srgbClr val="027354"/>
                </a:solidFill>
              </a:rPr>
              <a:t> op te zetten die afgestemd zijn op de SDG-prioriteiten, kunnen kmo's het welzijn van hun werknemers verder bevorderen en hun milieureferenties versterken. </a:t>
            </a:r>
            <a:r>
              <a:rPr lang="en-GB" sz="2000" dirty="0">
                <a:solidFill>
                  <a:srgbClr val="202124"/>
                </a:solidFill>
              </a:rPr>
              <a:t>Deze activiteiten hebben elk een rol bij het beperken van risico's, het waarborgen van een duurzame toeleveringsketen, het bieden van meer mogelijkheden om te innoveren en het openen van nieuwe markten om een concurrentievoordeel te behalen in de internationale handel.</a:t>
            </a:r>
          </a:p>
          <a:p>
            <a:pPr algn="ctr"/>
            <a:r>
              <a:rPr lang="en-GB" sz="2000" b="1" i="1" dirty="0">
                <a:solidFill>
                  <a:srgbClr val="F29E38"/>
                </a:solidFill>
              </a:rPr>
              <a:t>Maar meer nog, het is de verantwoordelijkheid van elke MKB-eigenaar om een bedrijf voor de toekomst op te bouwen dat vorm geeft aan een wereld waarin duurzaamheid op economisch, sociaal en milieugebied de boventoon voert.</a:t>
            </a:r>
          </a:p>
          <a:p>
            <a:pPr algn="l"/>
            <a:endParaRPr lang="en-GB" sz="2000" b="0" i="0" dirty="0">
              <a:solidFill>
                <a:srgbClr val="4D4D4D"/>
              </a:solidFill>
              <a:effectLst/>
            </a:endParaRPr>
          </a:p>
          <a:p>
            <a:endParaRPr lang="en-IE" sz="2000" dirty="0"/>
          </a:p>
        </p:txBody>
      </p:sp>
    </p:spTree>
    <p:extLst>
      <p:ext uri="{BB962C8B-B14F-4D97-AF65-F5344CB8AC3E}">
        <p14:creationId xmlns:p14="http://schemas.microsoft.com/office/powerpoint/2010/main" val="300902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16A352E-3156-0D53-BC14-39A10B506223}"/>
              </a:ext>
            </a:extLst>
          </p:cNvPr>
          <p:cNvSpPr>
            <a:spLocks noGrp="1"/>
          </p:cNvSpPr>
          <p:nvPr>
            <p:ph type="body" sz="quarter" idx="13"/>
          </p:nvPr>
        </p:nvSpPr>
        <p:spPr>
          <a:xfrm>
            <a:off x="659724" y="259977"/>
            <a:ext cx="10496490" cy="1123412"/>
          </a:xfrm>
        </p:spPr>
        <p:txBody>
          <a:bodyPr>
            <a:normAutofit fontScale="85000" lnSpcReduction="10000"/>
          </a:bodyPr>
          <a:lstStyle/>
          <a:p>
            <a:pPr algn="ctr">
              <a:lnSpc>
                <a:spcPct val="120000"/>
              </a:lnSpc>
              <a:spcBef>
                <a:spcPts val="0"/>
              </a:spcBef>
            </a:pPr>
            <a:r>
              <a:rPr lang="en-IE" dirty="0"/>
              <a:t>Bekijk zeker de fantastische voorbeelden van goede praktijken</a:t>
            </a:r>
          </a:p>
          <a:p>
            <a:pPr algn="ctr">
              <a:lnSpc>
                <a:spcPct val="120000"/>
              </a:lnSpc>
              <a:spcBef>
                <a:spcPts val="0"/>
              </a:spcBef>
            </a:pPr>
            <a:r>
              <a:rPr lang="en-IE" sz="2400" b="0" i="1" dirty="0"/>
              <a:t>De voordelen en implementatie van CSR in hun MKB aantonen</a:t>
            </a:r>
          </a:p>
        </p:txBody>
      </p:sp>
      <p:graphicFrame>
        <p:nvGraphicFramePr>
          <p:cNvPr id="2" name="Table 2">
            <a:extLst>
              <a:ext uri="{FF2B5EF4-FFF2-40B4-BE49-F238E27FC236}">
                <a16:creationId xmlns:a16="http://schemas.microsoft.com/office/drawing/2014/main" id="{8F65A536-1886-1683-27D1-4B4398899E5C}"/>
              </a:ext>
            </a:extLst>
          </p:cNvPr>
          <p:cNvGraphicFramePr>
            <a:graphicFrameLocks noGrp="1"/>
          </p:cNvGraphicFramePr>
          <p:nvPr/>
        </p:nvGraphicFramePr>
        <p:xfrm>
          <a:off x="673098" y="1375996"/>
          <a:ext cx="10483116" cy="4820920"/>
        </p:xfrm>
        <a:graphic>
          <a:graphicData uri="http://schemas.openxmlformats.org/drawingml/2006/table">
            <a:tbl>
              <a:tblPr firstRow="1" bandRow="1">
                <a:tableStyleId>{5C22544A-7EE6-4342-B048-85BDC9FD1C3A}</a:tableStyleId>
              </a:tblPr>
              <a:tblGrid>
                <a:gridCol w="1568078">
                  <a:extLst>
                    <a:ext uri="{9D8B030D-6E8A-4147-A177-3AD203B41FA5}">
                      <a16:colId xmlns:a16="http://schemas.microsoft.com/office/drawing/2014/main" val="2631184077"/>
                    </a:ext>
                  </a:extLst>
                </a:gridCol>
                <a:gridCol w="1398494">
                  <a:extLst>
                    <a:ext uri="{9D8B030D-6E8A-4147-A177-3AD203B41FA5}">
                      <a16:colId xmlns:a16="http://schemas.microsoft.com/office/drawing/2014/main" val="1888357744"/>
                    </a:ext>
                  </a:extLst>
                </a:gridCol>
                <a:gridCol w="2303929">
                  <a:extLst>
                    <a:ext uri="{9D8B030D-6E8A-4147-A177-3AD203B41FA5}">
                      <a16:colId xmlns:a16="http://schemas.microsoft.com/office/drawing/2014/main" val="132237835"/>
                    </a:ext>
                  </a:extLst>
                </a:gridCol>
                <a:gridCol w="5212615">
                  <a:extLst>
                    <a:ext uri="{9D8B030D-6E8A-4147-A177-3AD203B41FA5}">
                      <a16:colId xmlns:a16="http://schemas.microsoft.com/office/drawing/2014/main" val="4112321371"/>
                    </a:ext>
                  </a:extLst>
                </a:gridCol>
              </a:tblGrid>
              <a:tr h="370840">
                <a:tc>
                  <a:txBody>
                    <a:bodyPr/>
                    <a:lstStyle/>
                    <a:p>
                      <a:r>
                        <a:rPr lang="en-IE" dirty="0"/>
                        <a:t>Casestudie</a:t>
                      </a:r>
                    </a:p>
                  </a:txBody>
                  <a:tcPr>
                    <a:solidFill>
                      <a:srgbClr val="027354"/>
                    </a:solidFill>
                  </a:tcPr>
                </a:tc>
                <a:tc>
                  <a:txBody>
                    <a:bodyPr/>
                    <a:lstStyle/>
                    <a:p>
                      <a:r>
                        <a:rPr lang="en-IE" dirty="0"/>
                        <a:t>Land</a:t>
                      </a:r>
                    </a:p>
                  </a:txBody>
                  <a:tcPr>
                    <a:solidFill>
                      <a:srgbClr val="027354"/>
                    </a:solidFill>
                  </a:tcPr>
                </a:tc>
                <a:tc>
                  <a:txBody>
                    <a:bodyPr/>
                    <a:lstStyle/>
                    <a:p>
                      <a:r>
                        <a:rPr lang="en-IE" dirty="0"/>
                        <a:t>Bedrijfsnaam</a:t>
                      </a:r>
                    </a:p>
                  </a:txBody>
                  <a:tcPr>
                    <a:solidFill>
                      <a:srgbClr val="027354"/>
                    </a:solidFill>
                  </a:tcPr>
                </a:tc>
                <a:tc>
                  <a:txBody>
                    <a:bodyPr/>
                    <a:lstStyle/>
                    <a:p>
                      <a:r>
                        <a:rPr lang="en-IE" dirty="0"/>
                        <a:t>Type bedrijf</a:t>
                      </a:r>
                    </a:p>
                  </a:txBody>
                  <a:tcPr>
                    <a:solidFill>
                      <a:srgbClr val="027354"/>
                    </a:solidFill>
                  </a:tcPr>
                </a:tc>
                <a:extLst>
                  <a:ext uri="{0D108BD9-81ED-4DB2-BD59-A6C34878D82A}">
                    <a16:rowId xmlns:a16="http://schemas.microsoft.com/office/drawing/2014/main" val="1944186677"/>
                  </a:ext>
                </a:extLst>
              </a:tr>
              <a:tr h="370840">
                <a:tc>
                  <a:txBody>
                    <a:bodyPr/>
                    <a:lstStyle/>
                    <a:p>
                      <a:r>
                        <a:rPr lang="en-GB" dirty="0"/>
                        <a:t>Casestudie 1 </a:t>
                      </a:r>
                      <a:endParaRPr lang="en-IE" dirty="0"/>
                    </a:p>
                  </a:txBody>
                  <a:tcPr>
                    <a:solidFill>
                      <a:srgbClr val="ACE2D1"/>
                    </a:solidFill>
                  </a:tcPr>
                </a:tc>
                <a:tc>
                  <a:txBody>
                    <a:bodyPr/>
                    <a:lstStyle/>
                    <a:p>
                      <a:r>
                        <a:rPr lang="en-IE" dirty="0"/>
                        <a:t>Denemarken</a:t>
                      </a:r>
                    </a:p>
                  </a:txBody>
                  <a:tcPr>
                    <a:solidFill>
                      <a:srgbClr val="ACE2D1"/>
                    </a:solidFill>
                  </a:tcPr>
                </a:tc>
                <a:tc>
                  <a:txBody>
                    <a:bodyPr/>
                    <a:lstStyle/>
                    <a:p>
                      <a:r>
                        <a:rPr lang="en-GB" dirty="0"/>
                        <a:t>Phoenix ontwerphulp </a:t>
                      </a:r>
                      <a:endParaRPr lang="en-IE" dirty="0"/>
                    </a:p>
                  </a:txBody>
                  <a:tcPr>
                    <a:solidFill>
                      <a:srgbClr val="ACE2D1"/>
                    </a:solidFill>
                  </a:tcPr>
                </a:tc>
                <a:tc>
                  <a:txBody>
                    <a:bodyPr/>
                    <a:lstStyle/>
                    <a:p>
                      <a:r>
                        <a:rPr lang="en-GB" dirty="0"/>
                        <a:t>Ontwerp- en communicatiebureau</a:t>
                      </a:r>
                      <a:endParaRPr lang="en-IE" dirty="0"/>
                    </a:p>
                  </a:txBody>
                  <a:tcPr>
                    <a:solidFill>
                      <a:srgbClr val="ACE2D1"/>
                    </a:solidFill>
                  </a:tcPr>
                </a:tc>
                <a:extLst>
                  <a:ext uri="{0D108BD9-81ED-4DB2-BD59-A6C34878D82A}">
                    <a16:rowId xmlns:a16="http://schemas.microsoft.com/office/drawing/2014/main" val="295608257"/>
                  </a:ext>
                </a:extLst>
              </a:tr>
              <a:tr h="370840">
                <a:tc>
                  <a:txBody>
                    <a:bodyPr/>
                    <a:lstStyle/>
                    <a:p>
                      <a:r>
                        <a:rPr lang="en-GB" dirty="0"/>
                        <a:t>Casestudie 2 </a:t>
                      </a:r>
                      <a:endParaRPr lang="en-IE" dirty="0"/>
                    </a:p>
                  </a:txBody>
                  <a:tcPr>
                    <a:solidFill>
                      <a:srgbClr val="F8CD9A"/>
                    </a:solidFill>
                  </a:tcPr>
                </a:tc>
                <a:tc>
                  <a:txBody>
                    <a:bodyPr/>
                    <a:lstStyle/>
                    <a:p>
                      <a:r>
                        <a:rPr lang="en-IE" dirty="0"/>
                        <a:t>Denemarken</a:t>
                      </a:r>
                    </a:p>
                  </a:txBody>
                  <a:tcPr>
                    <a:solidFill>
                      <a:srgbClr val="F8CD9A"/>
                    </a:solidFill>
                  </a:tcPr>
                </a:tc>
                <a:tc>
                  <a:txBody>
                    <a:bodyPr/>
                    <a:lstStyle/>
                    <a:p>
                      <a:r>
                        <a:rPr lang="en-IE" dirty="0" err="1"/>
                        <a:t>Uhrenholt</a:t>
                      </a:r>
                      <a:endParaRPr lang="en-IE" dirty="0"/>
                    </a:p>
                  </a:txBody>
                  <a:tcPr>
                    <a:solidFill>
                      <a:srgbClr val="F8CD9A"/>
                    </a:solidFill>
                  </a:tcPr>
                </a:tc>
                <a:tc>
                  <a:txBody>
                    <a:bodyPr/>
                    <a:lstStyle/>
                    <a:p>
                      <a:r>
                        <a:rPr lang="en-IE" dirty="0"/>
                        <a:t>Wereldwijde voedingsoplossingen</a:t>
                      </a:r>
                    </a:p>
                  </a:txBody>
                  <a:tcPr>
                    <a:solidFill>
                      <a:srgbClr val="F8CD9A"/>
                    </a:solidFill>
                  </a:tcPr>
                </a:tc>
                <a:extLst>
                  <a:ext uri="{0D108BD9-81ED-4DB2-BD59-A6C34878D82A}">
                    <a16:rowId xmlns:a16="http://schemas.microsoft.com/office/drawing/2014/main" val="1951393179"/>
                  </a:ext>
                </a:extLst>
              </a:tr>
              <a:tr h="370840">
                <a:tc>
                  <a:txBody>
                    <a:bodyPr/>
                    <a:lstStyle/>
                    <a:p>
                      <a:r>
                        <a:rPr lang="en-GB" dirty="0"/>
                        <a:t>Casestudie 3 </a:t>
                      </a:r>
                      <a:endParaRPr lang="en-IE" dirty="0"/>
                    </a:p>
                  </a:txBody>
                  <a:tcPr>
                    <a:solidFill>
                      <a:srgbClr val="ACE2D1"/>
                    </a:solidFill>
                  </a:tcPr>
                </a:tc>
                <a:tc>
                  <a:txBody>
                    <a:bodyPr/>
                    <a:lstStyle/>
                    <a:p>
                      <a:r>
                        <a:rPr lang="en-IE" dirty="0"/>
                        <a:t>Denemarken</a:t>
                      </a:r>
                    </a:p>
                  </a:txBody>
                  <a:tcPr>
                    <a:solidFill>
                      <a:srgbClr val="ACE2D1"/>
                    </a:solidFill>
                  </a:tcPr>
                </a:tc>
                <a:tc>
                  <a:txBody>
                    <a:bodyPr/>
                    <a:lstStyle/>
                    <a:p>
                      <a:r>
                        <a:rPr lang="en-GB" dirty="0" err="1"/>
                        <a:t>Troldtekt </a:t>
                      </a:r>
                      <a:r>
                        <a:rPr lang="en-GB" dirty="0"/>
                        <a:t>AS </a:t>
                      </a:r>
                      <a:endParaRPr lang="en-IE" dirty="0"/>
                    </a:p>
                  </a:txBody>
                  <a:tcPr>
                    <a:solidFill>
                      <a:srgbClr val="ACE2D1"/>
                    </a:solidFill>
                  </a:tcPr>
                </a:tc>
                <a:tc>
                  <a:txBody>
                    <a:bodyPr/>
                    <a:lstStyle/>
                    <a:p>
                      <a:r>
                        <a:rPr lang="en-GB" dirty="0"/>
                        <a:t>Productie &amp; Bouwmaterialen</a:t>
                      </a:r>
                      <a:endParaRPr lang="en-IE" dirty="0"/>
                    </a:p>
                  </a:txBody>
                  <a:tcPr>
                    <a:solidFill>
                      <a:srgbClr val="ACE2D1"/>
                    </a:solidFill>
                  </a:tcPr>
                </a:tc>
                <a:extLst>
                  <a:ext uri="{0D108BD9-81ED-4DB2-BD59-A6C34878D82A}">
                    <a16:rowId xmlns:a16="http://schemas.microsoft.com/office/drawing/2014/main" val="823354405"/>
                  </a:ext>
                </a:extLst>
              </a:tr>
              <a:tr h="370840">
                <a:tc>
                  <a:txBody>
                    <a:bodyPr/>
                    <a:lstStyle/>
                    <a:p>
                      <a:r>
                        <a:rPr lang="en-GB" dirty="0"/>
                        <a:t>Casestudie 4 </a:t>
                      </a:r>
                      <a:endParaRPr lang="en-IE" dirty="0"/>
                    </a:p>
                  </a:txBody>
                  <a:tcPr>
                    <a:solidFill>
                      <a:srgbClr val="F8CD9A"/>
                    </a:solidFill>
                  </a:tcPr>
                </a:tc>
                <a:tc>
                  <a:txBody>
                    <a:bodyPr/>
                    <a:lstStyle/>
                    <a:p>
                      <a:r>
                        <a:rPr lang="en-IE" dirty="0"/>
                        <a:t>Denemarken</a:t>
                      </a:r>
                    </a:p>
                  </a:txBody>
                  <a:tcPr>
                    <a:solidFill>
                      <a:srgbClr val="F8CD9A"/>
                    </a:solidFill>
                  </a:tcPr>
                </a:tc>
                <a:tc>
                  <a:txBody>
                    <a:bodyPr/>
                    <a:lstStyle/>
                    <a:p>
                      <a:r>
                        <a:rPr lang="en-GB" dirty="0" err="1"/>
                        <a:t>Saltå </a:t>
                      </a:r>
                      <a:r>
                        <a:rPr lang="en-GB" dirty="0"/>
                        <a:t>Kvarn </a:t>
                      </a:r>
                      <a:endParaRPr lang="en-IE" dirty="0"/>
                    </a:p>
                  </a:txBody>
                  <a:tcPr>
                    <a:solidFill>
                      <a:srgbClr val="F8CD9A"/>
                    </a:solidFill>
                  </a:tcPr>
                </a:tc>
                <a:tc>
                  <a:txBody>
                    <a:bodyPr/>
                    <a:lstStyle/>
                    <a:p>
                      <a:r>
                        <a:rPr lang="en-GB" dirty="0"/>
                        <a:t>Biologisch voedselbedrijf</a:t>
                      </a:r>
                      <a:endParaRPr lang="en-IE" dirty="0"/>
                    </a:p>
                  </a:txBody>
                  <a:tcPr>
                    <a:solidFill>
                      <a:srgbClr val="F8CD9A"/>
                    </a:solidFill>
                  </a:tcPr>
                </a:tc>
                <a:extLst>
                  <a:ext uri="{0D108BD9-81ED-4DB2-BD59-A6C34878D82A}">
                    <a16:rowId xmlns:a16="http://schemas.microsoft.com/office/drawing/2014/main" val="1321748604"/>
                  </a:ext>
                </a:extLst>
              </a:tr>
              <a:tr h="370840">
                <a:tc>
                  <a:txBody>
                    <a:bodyPr/>
                    <a:lstStyle/>
                    <a:p>
                      <a:r>
                        <a:rPr lang="en-GB" dirty="0"/>
                        <a:t>Casestudie 5 </a:t>
                      </a:r>
                      <a:endParaRPr lang="en-IE" dirty="0"/>
                    </a:p>
                  </a:txBody>
                  <a:tcPr>
                    <a:solidFill>
                      <a:srgbClr val="ACE2D1"/>
                    </a:solidFill>
                  </a:tcPr>
                </a:tc>
                <a:tc>
                  <a:txBody>
                    <a:bodyPr/>
                    <a:lstStyle/>
                    <a:p>
                      <a:r>
                        <a:rPr lang="en-IE" dirty="0"/>
                        <a:t>Ierland</a:t>
                      </a:r>
                    </a:p>
                  </a:txBody>
                  <a:tcPr>
                    <a:solidFill>
                      <a:srgbClr val="ACE2D1"/>
                    </a:solidFill>
                  </a:tcPr>
                </a:tc>
                <a:tc>
                  <a:txBody>
                    <a:bodyPr/>
                    <a:lstStyle/>
                    <a:p>
                      <a:r>
                        <a:rPr lang="en-IE" dirty="0"/>
                        <a:t>DHR communicatie </a:t>
                      </a:r>
                    </a:p>
                  </a:txBody>
                  <a:tcPr>
                    <a:solidFill>
                      <a:srgbClr val="ACE2D1"/>
                    </a:solidFill>
                  </a:tcPr>
                </a:tc>
                <a:tc>
                  <a:txBody>
                    <a:bodyPr/>
                    <a:lstStyle/>
                    <a:p>
                      <a:r>
                        <a:rPr lang="en-IE" dirty="0"/>
                        <a:t>Public Relations</a:t>
                      </a:r>
                    </a:p>
                  </a:txBody>
                  <a:tcPr>
                    <a:solidFill>
                      <a:srgbClr val="ACE2D1"/>
                    </a:solidFill>
                  </a:tcPr>
                </a:tc>
                <a:extLst>
                  <a:ext uri="{0D108BD9-81ED-4DB2-BD59-A6C34878D82A}">
                    <a16:rowId xmlns:a16="http://schemas.microsoft.com/office/drawing/2014/main" val="14717571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Casestudie 6</a:t>
                      </a:r>
                      <a:endParaRPr lang="en-IE" dirty="0"/>
                    </a:p>
                  </a:txBody>
                  <a:tcPr>
                    <a:solidFill>
                      <a:srgbClr val="F8CD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Ierland</a:t>
                      </a:r>
                    </a:p>
                  </a:txBody>
                  <a:tcPr>
                    <a:solidFill>
                      <a:srgbClr val="F8CD9A"/>
                    </a:solidFill>
                  </a:tcPr>
                </a:tc>
                <a:tc>
                  <a:txBody>
                    <a:bodyPr/>
                    <a:lstStyle/>
                    <a:p>
                      <a:r>
                        <a:rPr lang="en-GB" dirty="0"/>
                        <a:t>3fe Koffie </a:t>
                      </a:r>
                      <a:endParaRPr lang="en-IE" dirty="0"/>
                    </a:p>
                  </a:txBody>
                  <a:tcPr>
                    <a:solidFill>
                      <a:srgbClr val="F8CD9A"/>
                    </a:solidFill>
                  </a:tcPr>
                </a:tc>
                <a:tc>
                  <a:txBody>
                    <a:bodyPr/>
                    <a:lstStyle/>
                    <a:p>
                      <a:r>
                        <a:rPr lang="en-GB" dirty="0"/>
                        <a:t>Koffiebranders en groothandelaars</a:t>
                      </a:r>
                      <a:endParaRPr lang="en-IE" dirty="0"/>
                    </a:p>
                  </a:txBody>
                  <a:tcPr>
                    <a:solidFill>
                      <a:srgbClr val="F8CD9A"/>
                    </a:solidFill>
                  </a:tcPr>
                </a:tc>
                <a:extLst>
                  <a:ext uri="{0D108BD9-81ED-4DB2-BD59-A6C34878D82A}">
                    <a16:rowId xmlns:a16="http://schemas.microsoft.com/office/drawing/2014/main" val="36567323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Casestudie 7 </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ACE2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Ierland</a:t>
                      </a:r>
                    </a:p>
                  </a:txBody>
                  <a:tcPr>
                    <a:solidFill>
                      <a:srgbClr val="ACE2D1"/>
                    </a:solidFill>
                  </a:tcPr>
                </a:tc>
                <a:tc>
                  <a:txBody>
                    <a:bodyPr/>
                    <a:lstStyle/>
                    <a:p>
                      <a:r>
                        <a:rPr lang="en-GB" dirty="0"/>
                        <a:t>Welkom Hotel </a:t>
                      </a:r>
                      <a:endParaRPr lang="en-IE" dirty="0"/>
                    </a:p>
                  </a:txBody>
                  <a:tcPr>
                    <a:solidFill>
                      <a:srgbClr val="ACE2D1"/>
                    </a:solidFill>
                  </a:tcPr>
                </a:tc>
                <a:tc>
                  <a:txBody>
                    <a:bodyPr/>
                    <a:lstStyle/>
                    <a:p>
                      <a:r>
                        <a:rPr lang="en-GB" dirty="0"/>
                        <a:t>Landelijk hotel</a:t>
                      </a:r>
                      <a:endParaRPr lang="en-IE" dirty="0"/>
                    </a:p>
                  </a:txBody>
                  <a:tcPr>
                    <a:solidFill>
                      <a:srgbClr val="ACE2D1"/>
                    </a:solidFill>
                  </a:tcPr>
                </a:tc>
                <a:extLst>
                  <a:ext uri="{0D108BD9-81ED-4DB2-BD59-A6C34878D82A}">
                    <a16:rowId xmlns:a16="http://schemas.microsoft.com/office/drawing/2014/main" val="26448662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Casestudie 8 </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8CD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Ierland</a:t>
                      </a:r>
                    </a:p>
                  </a:txBody>
                  <a:tcPr>
                    <a:solidFill>
                      <a:srgbClr val="F8CD9A"/>
                    </a:solidFill>
                  </a:tcPr>
                </a:tc>
                <a:tc>
                  <a:txBody>
                    <a:bodyPr/>
                    <a:lstStyle/>
                    <a:p>
                      <a:r>
                        <a:rPr lang="en-IE" dirty="0"/>
                        <a:t>Marino Software </a:t>
                      </a:r>
                    </a:p>
                  </a:txBody>
                  <a:tcPr>
                    <a:solidFill>
                      <a:srgbClr val="F8CD9A"/>
                    </a:solidFill>
                  </a:tcPr>
                </a:tc>
                <a:tc>
                  <a:txBody>
                    <a:bodyPr/>
                    <a:lstStyle/>
                    <a:p>
                      <a:r>
                        <a:rPr lang="en-IE" dirty="0"/>
                        <a:t>Software Advies</a:t>
                      </a:r>
                    </a:p>
                  </a:txBody>
                  <a:tcPr>
                    <a:solidFill>
                      <a:srgbClr val="F8CD9A"/>
                    </a:solidFill>
                  </a:tcPr>
                </a:tc>
                <a:extLst>
                  <a:ext uri="{0D108BD9-81ED-4DB2-BD59-A6C34878D82A}">
                    <a16:rowId xmlns:a16="http://schemas.microsoft.com/office/drawing/2014/main" val="23261036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Casestudie 9 </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ACE2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Ierland</a:t>
                      </a:r>
                    </a:p>
                  </a:txBody>
                  <a:tcPr>
                    <a:solidFill>
                      <a:srgbClr val="ACE2D1"/>
                    </a:solidFill>
                  </a:tcPr>
                </a:tc>
                <a:tc>
                  <a:txBody>
                    <a:bodyPr/>
                    <a:lstStyle/>
                    <a:p>
                      <a:r>
                        <a:rPr lang="en-IE" dirty="0"/>
                        <a:t>TEG</a:t>
                      </a:r>
                    </a:p>
                  </a:txBody>
                  <a:tcPr>
                    <a:solidFill>
                      <a:srgbClr val="ACE2D1"/>
                    </a:solidFill>
                  </a:tcPr>
                </a:tc>
                <a:tc>
                  <a:txBody>
                    <a:bodyPr/>
                    <a:lstStyle/>
                    <a:p>
                      <a:r>
                        <a:rPr lang="en-IE" dirty="0"/>
                        <a:t> Luchtvaarttechniek</a:t>
                      </a:r>
                    </a:p>
                  </a:txBody>
                  <a:tcPr>
                    <a:solidFill>
                      <a:srgbClr val="ACE2D1"/>
                    </a:solidFill>
                  </a:tcPr>
                </a:tc>
                <a:extLst>
                  <a:ext uri="{0D108BD9-81ED-4DB2-BD59-A6C34878D82A}">
                    <a16:rowId xmlns:a16="http://schemas.microsoft.com/office/drawing/2014/main" val="3901606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Casestudie 10 </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8CD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Ierland</a:t>
                      </a:r>
                    </a:p>
                  </a:txBody>
                  <a:tcPr>
                    <a:solidFill>
                      <a:srgbClr val="F8CD9A"/>
                    </a:solidFill>
                  </a:tcPr>
                </a:tc>
                <a:tc>
                  <a:txBody>
                    <a:bodyPr/>
                    <a:lstStyle/>
                    <a:p>
                      <a:r>
                        <a:rPr lang="en-GB" dirty="0"/>
                        <a:t>Levend groen </a:t>
                      </a:r>
                      <a:endParaRPr lang="en-IE" dirty="0"/>
                    </a:p>
                  </a:txBody>
                  <a:tcPr>
                    <a:solidFill>
                      <a:srgbClr val="F8CD9A"/>
                    </a:solidFill>
                  </a:tcPr>
                </a:tc>
                <a:tc>
                  <a:txBody>
                    <a:bodyPr/>
                    <a:lstStyle/>
                    <a:p>
                      <a:r>
                        <a:rPr lang="en-GB" dirty="0"/>
                        <a:t>Milieuvriendelijke producten</a:t>
                      </a:r>
                      <a:endParaRPr lang="en-IE" dirty="0"/>
                    </a:p>
                  </a:txBody>
                  <a:tcPr>
                    <a:solidFill>
                      <a:srgbClr val="F8CD9A"/>
                    </a:solidFill>
                  </a:tcPr>
                </a:tc>
                <a:extLst>
                  <a:ext uri="{0D108BD9-81ED-4DB2-BD59-A6C34878D82A}">
                    <a16:rowId xmlns:a16="http://schemas.microsoft.com/office/drawing/2014/main" val="41069609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Casestudie 11 </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ACE2D1"/>
                    </a:solidFill>
                  </a:tcPr>
                </a:tc>
                <a:tc>
                  <a:txBody>
                    <a:bodyPr/>
                    <a:lstStyle/>
                    <a:p>
                      <a:r>
                        <a:rPr lang="en-IE" dirty="0"/>
                        <a:t>Spanje</a:t>
                      </a:r>
                    </a:p>
                  </a:txBody>
                  <a:tcPr>
                    <a:solidFill>
                      <a:srgbClr val="ACE2D1"/>
                    </a:solidFill>
                  </a:tcPr>
                </a:tc>
                <a:tc>
                  <a:txBody>
                    <a:bodyPr/>
                    <a:lstStyle/>
                    <a:p>
                      <a:r>
                        <a:rPr lang="en-IE" dirty="0"/>
                        <a:t>IED Elektroniciteit </a:t>
                      </a:r>
                    </a:p>
                  </a:txBody>
                  <a:tcPr>
                    <a:solidFill>
                      <a:srgbClr val="ACE2D1"/>
                    </a:solidFill>
                  </a:tcPr>
                </a:tc>
                <a:tc>
                  <a:txBody>
                    <a:bodyPr/>
                    <a:lstStyle/>
                    <a:p>
                      <a:r>
                        <a:rPr lang="en-IE" dirty="0"/>
                        <a:t>Elektronische oplossingen</a:t>
                      </a:r>
                    </a:p>
                  </a:txBody>
                  <a:tcPr>
                    <a:solidFill>
                      <a:srgbClr val="ACE2D1"/>
                    </a:solidFill>
                  </a:tcPr>
                </a:tc>
                <a:extLst>
                  <a:ext uri="{0D108BD9-81ED-4DB2-BD59-A6C34878D82A}">
                    <a16:rowId xmlns:a16="http://schemas.microsoft.com/office/drawing/2014/main" val="28485695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Casestudie 12 </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8CD9A"/>
                    </a:solidFill>
                  </a:tcPr>
                </a:tc>
                <a:tc>
                  <a:txBody>
                    <a:bodyPr/>
                    <a:lstStyle/>
                    <a:p>
                      <a:r>
                        <a:rPr lang="en-IE" dirty="0"/>
                        <a:t>Nederland</a:t>
                      </a:r>
                    </a:p>
                  </a:txBody>
                  <a:tcPr>
                    <a:solidFill>
                      <a:srgbClr val="F8CD9A"/>
                    </a:solidFill>
                  </a:tcPr>
                </a:tc>
                <a:tc>
                  <a:txBody>
                    <a:bodyPr/>
                    <a:lstStyle/>
                    <a:p>
                      <a:r>
                        <a:rPr lang="en-GB" dirty="0"/>
                        <a:t>Johan Cruyff Institute </a:t>
                      </a:r>
                      <a:endParaRPr lang="en-IE" dirty="0"/>
                    </a:p>
                  </a:txBody>
                  <a:tcPr>
                    <a:solidFill>
                      <a:srgbClr val="F8CD9A"/>
                    </a:solidFill>
                  </a:tcPr>
                </a:tc>
                <a:tc>
                  <a:txBody>
                    <a:bodyPr/>
                    <a:lstStyle/>
                    <a:p>
                      <a:r>
                        <a:rPr lang="en-GB" dirty="0"/>
                        <a:t>Hoger onderwijs</a:t>
                      </a:r>
                      <a:endParaRPr lang="en-IE" dirty="0"/>
                    </a:p>
                  </a:txBody>
                  <a:tcPr>
                    <a:solidFill>
                      <a:srgbClr val="F8CD9A"/>
                    </a:solidFill>
                  </a:tcPr>
                </a:tc>
                <a:extLst>
                  <a:ext uri="{0D108BD9-81ED-4DB2-BD59-A6C34878D82A}">
                    <a16:rowId xmlns:a16="http://schemas.microsoft.com/office/drawing/2014/main" val="2658936096"/>
                  </a:ext>
                </a:extLst>
              </a:tr>
            </a:tbl>
          </a:graphicData>
        </a:graphic>
      </p:graphicFrame>
      <p:sp>
        <p:nvSpPr>
          <p:cNvPr id="3" name="TextBox 2">
            <a:extLst>
              <a:ext uri="{FF2B5EF4-FFF2-40B4-BE49-F238E27FC236}">
                <a16:creationId xmlns:a16="http://schemas.microsoft.com/office/drawing/2014/main" id="{CE68FE04-E82A-86E4-0DE0-C41AF69DC2C9}"/>
              </a:ext>
            </a:extLst>
          </p:cNvPr>
          <p:cNvSpPr txBox="1"/>
          <p:nvPr/>
        </p:nvSpPr>
        <p:spPr>
          <a:xfrm>
            <a:off x="3755381" y="6196916"/>
            <a:ext cx="4484016" cy="369332"/>
          </a:xfrm>
          <a:prstGeom prst="rect">
            <a:avLst/>
          </a:prstGeom>
          <a:noFill/>
        </p:spPr>
        <p:txBody>
          <a:bodyPr wrap="square" rtlCol="0">
            <a:spAutoFit/>
          </a:bodyPr>
          <a:lstStyle/>
          <a:p>
            <a:r>
              <a:rPr lang="en-IE" dirty="0">
                <a:hlinkClick r:id="rId2"/>
              </a:rPr>
              <a:t>https://www.csrready.eu/case-studies/ </a:t>
            </a:r>
          </a:p>
        </p:txBody>
      </p:sp>
    </p:spTree>
    <p:extLst>
      <p:ext uri="{BB962C8B-B14F-4D97-AF65-F5344CB8AC3E}">
        <p14:creationId xmlns:p14="http://schemas.microsoft.com/office/powerpoint/2010/main" val="19906289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32417184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552470" y="1164955"/>
            <a:ext cx="4057630" cy="2529853"/>
          </a:xfrm>
        </p:spPr>
        <p:txBody>
          <a:bodyPr>
            <a:normAutofit/>
          </a:bodyPr>
          <a:lstStyle/>
          <a:p>
            <a:r>
              <a:rPr lang="en-US" dirty="0"/>
              <a:t>Je hebt module 1 voltooid</a:t>
            </a:r>
          </a:p>
          <a:p>
            <a:endParaRPr lang="en-US" dirty="0"/>
          </a:p>
          <a:p>
            <a:r>
              <a:rPr lang="en-US" dirty="0"/>
              <a:t>Volgende is </a:t>
            </a:r>
            <a:r>
              <a:rPr lang="en-US" b="1" dirty="0"/>
              <a:t>module 2 CSR &amp; Human Resource Management</a:t>
            </a:r>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540630" y="327697"/>
            <a:ext cx="3195485" cy="837258"/>
          </a:xfrm>
        </p:spPr>
        <p:txBody>
          <a:bodyPr>
            <a:normAutofit fontScale="77500" lnSpcReduction="20000"/>
          </a:bodyPr>
          <a:lstStyle/>
          <a:p>
            <a:r>
              <a:rPr lang="en-US" dirty="0"/>
              <a:t>Goed gedaan!</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a:xfrm>
            <a:off x="7111995" y="4343571"/>
            <a:ext cx="4096083" cy="259820"/>
          </a:xfrm>
        </p:spPr>
        <p:txBody>
          <a:bodyPr>
            <a:normAutofit fontScale="85000" lnSpcReduction="20000"/>
          </a:bodyPr>
          <a:lstStyle/>
          <a:p>
            <a:r>
              <a:rPr lang="en-US" dirty="0">
                <a:hlinkClick r:id="rId2"/>
              </a:rPr>
              <a:t>https://www.csrready.eu/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a:xfrm>
            <a:off x="7128195" y="4989358"/>
            <a:ext cx="4096083" cy="259820"/>
          </a:xfrm>
        </p:spPr>
        <p:txBody>
          <a:bodyPr>
            <a:normAutofit fontScale="85000" lnSpcReduction="20000"/>
          </a:bodyPr>
          <a:lstStyle/>
          <a:p>
            <a:r>
              <a:rPr lang="en-US" dirty="0">
                <a:hlinkClick r:id="rId3"/>
              </a:rPr>
              <a:t>Facebook</a:t>
            </a:r>
            <a:endParaRPr lang="en-US" dirty="0"/>
          </a:p>
        </p:txBody>
      </p:sp>
      <p:pic>
        <p:nvPicPr>
          <p:cNvPr id="1026" name="Picture 2" descr="Excellent work golden sign with thumb up Vector Image">
            <a:extLst>
              <a:ext uri="{FF2B5EF4-FFF2-40B4-BE49-F238E27FC236}">
                <a16:creationId xmlns:a16="http://schemas.microsoft.com/office/drawing/2014/main" id="{1129F880-1955-6AB7-EB5C-4EA2F4EAADD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94847" y="3770754"/>
            <a:ext cx="2814918" cy="2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8130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49D6C-600D-2A72-8A69-1C5FB3074B7B}"/>
              </a:ext>
            </a:extLst>
          </p:cNvPr>
          <p:cNvSpPr/>
          <p:nvPr/>
        </p:nvSpPr>
        <p:spPr>
          <a:xfrm>
            <a:off x="0" y="955422"/>
            <a:ext cx="12192000" cy="5902578"/>
          </a:xfrm>
          <a:prstGeom prst="rect">
            <a:avLst/>
          </a:prstGeom>
          <a:solidFill>
            <a:srgbClr val="0173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 Placeholder 3">
            <a:extLst>
              <a:ext uri="{FF2B5EF4-FFF2-40B4-BE49-F238E27FC236}">
                <a16:creationId xmlns:a16="http://schemas.microsoft.com/office/drawing/2014/main" id="{36F8B7E9-DEC6-E1C8-4580-65DAC77933B4}"/>
              </a:ext>
            </a:extLst>
          </p:cNvPr>
          <p:cNvSpPr>
            <a:spLocks noGrp="1"/>
          </p:cNvSpPr>
          <p:nvPr>
            <p:ph type="body" sz="quarter" idx="4294967295"/>
          </p:nvPr>
        </p:nvSpPr>
        <p:spPr>
          <a:xfrm>
            <a:off x="3291840" y="2543585"/>
            <a:ext cx="5634446" cy="2211296"/>
          </a:xfrm>
          <a:prstGeom prst="rect">
            <a:avLst/>
          </a:prstGeom>
        </p:spPr>
        <p:txBody>
          <a:bodyPr>
            <a:normAutofit/>
          </a:bodyPr>
          <a:lstStyle/>
          <a:p>
            <a:pPr marL="0" indent="0" algn="just">
              <a:buNone/>
            </a:pPr>
            <a:r>
              <a:rPr lang="en-US" sz="1200" b="1" i="1" dirty="0">
                <a:solidFill>
                  <a:schemeClr val="bg1"/>
                </a:solidFill>
                <a:latin typeface="Calibri" panose="020F0502020204030204" pitchFamily="34" charset="0"/>
                <a:cs typeface="Calibri" panose="020F0502020204030204" pitchFamily="34" charset="0"/>
              </a:rPr>
              <a:t>Disclaimer</a:t>
            </a:r>
          </a:p>
          <a:p>
            <a:pPr marL="0" indent="0" algn="just">
              <a:spcBef>
                <a:spcPts val="0"/>
              </a:spcBef>
              <a:buNone/>
            </a:pPr>
            <a:r>
              <a:rPr lang="nl-NL" sz="1200" i="1" dirty="0">
                <a:solidFill>
                  <a:schemeClr val="bg1"/>
                </a:solidFill>
                <a:latin typeface="Calibri" panose="020F0502020204030204" pitchFamily="34" charset="0"/>
                <a:cs typeface="Calibri" panose="020F0502020204030204" pitchFamily="34" charset="0"/>
              </a:rPr>
              <a:t>Deze tekst is voor uw gemak vertaald met behulp van de vertaalsoftware </a:t>
            </a:r>
            <a:r>
              <a:rPr lang="nl-NL" sz="1200" i="1" dirty="0" err="1">
                <a:solidFill>
                  <a:schemeClr val="bg1"/>
                </a:solidFill>
                <a:latin typeface="Calibri" panose="020F0502020204030204" pitchFamily="34" charset="0"/>
                <a:cs typeface="Calibri" panose="020F0502020204030204" pitchFamily="34" charset="0"/>
              </a:rPr>
              <a:t>DeepL</a:t>
            </a:r>
            <a:r>
              <a:rPr lang="nl-NL" sz="1200" i="1" dirty="0">
                <a:solidFill>
                  <a:schemeClr val="bg1"/>
                </a:solidFill>
                <a:latin typeface="Calibri" panose="020F0502020204030204" pitchFamily="34" charset="0"/>
                <a:cs typeface="Calibri" panose="020F0502020204030204" pitchFamily="34" charset="0"/>
              </a:rPr>
              <a:t>. Er zijn gepaste inspanningen geleverd om een accurate vertaling te leveren, maar geen enkele geautomatiseerde vertaling is perfect en het is ook niet bedoeld om menselijke vertalers te vervangen. Vertalingen worden geleverd als een service aan gebruikers van het CSR Ready VET trainingspakket, en worden geleverd "zoals het is". Geen enkele garantie, expliciet of impliciet, wordt gegeven met betrekking tot de nauwkeurigheid, betrouwbaarheid of juistheid van vertalingen vanuit het Engels naar een andere taal. Als er vragen zijn met betrekking tot de nauwkeurigheid van de informatie in de vertaalde bron, raadpleeg dan de Engelse versie van de bron, die de officiële versie is. Je kunt alle Engelse bronnen vinden op de </a:t>
            </a:r>
            <a:r>
              <a:rPr lang="nl-NL" sz="1200" i="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projectwebsite</a:t>
            </a:r>
            <a:r>
              <a:rPr lang="nl-NL" sz="1200" i="1" dirty="0">
                <a:solidFill>
                  <a:schemeClr val="bg1"/>
                </a:solidFill>
                <a:latin typeface="Calibri" panose="020F0502020204030204" pitchFamily="34" charset="0"/>
                <a:cs typeface="Calibri" panose="020F0502020204030204" pitchFamily="34" charset="0"/>
              </a:rPr>
              <a:t>.</a:t>
            </a:r>
            <a:endParaRPr lang="en-NL" sz="1200" i="1" dirty="0">
              <a:solidFill>
                <a:schemeClr val="bg1"/>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468A1FA8-3C2E-30E3-1DA9-5BC4A52F2FF1}"/>
              </a:ext>
            </a:extLst>
          </p:cNvPr>
          <p:cNvGrpSpPr/>
          <p:nvPr/>
        </p:nvGrpSpPr>
        <p:grpSpPr>
          <a:xfrm>
            <a:off x="0" y="104502"/>
            <a:ext cx="12192000" cy="850919"/>
            <a:chOff x="-5422054" y="686523"/>
            <a:chExt cx="17610667" cy="1229106"/>
          </a:xfrm>
        </p:grpSpPr>
        <p:sp>
          <p:nvSpPr>
            <p:cNvPr id="7" name="Rectangle 6">
              <a:extLst>
                <a:ext uri="{FF2B5EF4-FFF2-40B4-BE49-F238E27FC236}">
                  <a16:creationId xmlns:a16="http://schemas.microsoft.com/office/drawing/2014/main" id="{200E500C-14C0-EA3E-B7B5-B8E65F7141FD}"/>
                </a:ext>
              </a:extLst>
            </p:cNvPr>
            <p:cNvSpPr/>
            <p:nvPr/>
          </p:nvSpPr>
          <p:spPr>
            <a:xfrm>
              <a:off x="-5422054" y="686523"/>
              <a:ext cx="17610667" cy="122910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426" tIns="45426" rIns="45426" bIns="45426" numCol="1" spcCol="38100" rtlCol="0" anchor="ctr">
              <a:spAutoFit/>
            </a:bodyPr>
            <a:lstStyle/>
            <a:p>
              <a:pPr algn="ctr" defTabSz="1856296" hangingPunct="0"/>
              <a:endParaRPr lang="en-NL" sz="7061">
                <a:solidFill>
                  <a:srgbClr val="FFFFFF"/>
                </a:solidFill>
                <a:latin typeface="Helvetica Light"/>
                <a:ea typeface="Helvetica Light"/>
                <a:cs typeface="Helvetica Light"/>
                <a:sym typeface="Helvetica Light"/>
              </a:endParaRPr>
            </a:p>
          </p:txBody>
        </p:sp>
        <p:pic>
          <p:nvPicPr>
            <p:cNvPr id="6" name="Picture 5" descr="A picture containing text&#10;&#10;Description automatically generated">
              <a:extLst>
                <a:ext uri="{FF2B5EF4-FFF2-40B4-BE49-F238E27FC236}">
                  <a16:creationId xmlns:a16="http://schemas.microsoft.com/office/drawing/2014/main" id="{1BA17FCB-5E73-8A4C-5001-A3391228341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92939" y="940978"/>
              <a:ext cx="2980681" cy="649768"/>
            </a:xfrm>
            <a:prstGeom prst="rect">
              <a:avLst/>
            </a:prstGeom>
          </p:spPr>
        </p:pic>
      </p:grpSp>
    </p:spTree>
    <p:extLst>
      <p:ext uri="{BB962C8B-B14F-4D97-AF65-F5344CB8AC3E}">
        <p14:creationId xmlns:p14="http://schemas.microsoft.com/office/powerpoint/2010/main" val="353056270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16A352E-3156-0D53-BC14-39A10B506223}"/>
              </a:ext>
            </a:extLst>
          </p:cNvPr>
          <p:cNvSpPr>
            <a:spLocks noGrp="1"/>
          </p:cNvSpPr>
          <p:nvPr>
            <p:ph type="body" sz="quarter" idx="13"/>
          </p:nvPr>
        </p:nvSpPr>
        <p:spPr>
          <a:xfrm>
            <a:off x="659724" y="259977"/>
            <a:ext cx="10496490" cy="1123412"/>
          </a:xfrm>
        </p:spPr>
        <p:txBody>
          <a:bodyPr>
            <a:normAutofit fontScale="85000" lnSpcReduction="10000"/>
          </a:bodyPr>
          <a:lstStyle/>
          <a:p>
            <a:pPr algn="ctr">
              <a:lnSpc>
                <a:spcPct val="120000"/>
              </a:lnSpc>
              <a:spcBef>
                <a:spcPts val="0"/>
              </a:spcBef>
            </a:pPr>
            <a:r>
              <a:rPr lang="en-IE" dirty="0"/>
              <a:t>Bekijk zeker de fantastische voorbeelden van goede praktijken</a:t>
            </a:r>
          </a:p>
          <a:p>
            <a:pPr algn="ctr">
              <a:lnSpc>
                <a:spcPct val="120000"/>
              </a:lnSpc>
              <a:spcBef>
                <a:spcPts val="0"/>
              </a:spcBef>
            </a:pPr>
            <a:r>
              <a:rPr lang="en-IE" sz="2400" b="0" i="1" dirty="0"/>
              <a:t>De voordelen en implementatie van CSR in hun MKB aantonen</a:t>
            </a:r>
          </a:p>
        </p:txBody>
      </p:sp>
      <p:graphicFrame>
        <p:nvGraphicFramePr>
          <p:cNvPr id="2" name="Table 2">
            <a:extLst>
              <a:ext uri="{FF2B5EF4-FFF2-40B4-BE49-F238E27FC236}">
                <a16:creationId xmlns:a16="http://schemas.microsoft.com/office/drawing/2014/main" id="{8F65A536-1886-1683-27D1-4B4398899E5C}"/>
              </a:ext>
            </a:extLst>
          </p:cNvPr>
          <p:cNvGraphicFramePr>
            <a:graphicFrameLocks noGrp="1"/>
          </p:cNvGraphicFramePr>
          <p:nvPr/>
        </p:nvGraphicFramePr>
        <p:xfrm>
          <a:off x="673098" y="1375996"/>
          <a:ext cx="10483116" cy="2494280"/>
        </p:xfrm>
        <a:graphic>
          <a:graphicData uri="http://schemas.openxmlformats.org/drawingml/2006/table">
            <a:tbl>
              <a:tblPr firstRow="1" bandRow="1">
                <a:tableStyleId>{5C22544A-7EE6-4342-B048-85BDC9FD1C3A}</a:tableStyleId>
              </a:tblPr>
              <a:tblGrid>
                <a:gridCol w="1568078">
                  <a:extLst>
                    <a:ext uri="{9D8B030D-6E8A-4147-A177-3AD203B41FA5}">
                      <a16:colId xmlns:a16="http://schemas.microsoft.com/office/drawing/2014/main" val="2631184077"/>
                    </a:ext>
                  </a:extLst>
                </a:gridCol>
                <a:gridCol w="1398494">
                  <a:extLst>
                    <a:ext uri="{9D8B030D-6E8A-4147-A177-3AD203B41FA5}">
                      <a16:colId xmlns:a16="http://schemas.microsoft.com/office/drawing/2014/main" val="1888357744"/>
                    </a:ext>
                  </a:extLst>
                </a:gridCol>
                <a:gridCol w="2303929">
                  <a:extLst>
                    <a:ext uri="{9D8B030D-6E8A-4147-A177-3AD203B41FA5}">
                      <a16:colId xmlns:a16="http://schemas.microsoft.com/office/drawing/2014/main" val="132237835"/>
                    </a:ext>
                  </a:extLst>
                </a:gridCol>
                <a:gridCol w="5212615">
                  <a:extLst>
                    <a:ext uri="{9D8B030D-6E8A-4147-A177-3AD203B41FA5}">
                      <a16:colId xmlns:a16="http://schemas.microsoft.com/office/drawing/2014/main" val="4112321371"/>
                    </a:ext>
                  </a:extLst>
                </a:gridCol>
              </a:tblGrid>
              <a:tr h="370840">
                <a:tc>
                  <a:txBody>
                    <a:bodyPr/>
                    <a:lstStyle/>
                    <a:p>
                      <a:r>
                        <a:rPr lang="en-IE" dirty="0"/>
                        <a:t>Casestudie</a:t>
                      </a:r>
                    </a:p>
                  </a:txBody>
                  <a:tcPr>
                    <a:solidFill>
                      <a:srgbClr val="027354"/>
                    </a:solidFill>
                  </a:tcPr>
                </a:tc>
                <a:tc>
                  <a:txBody>
                    <a:bodyPr/>
                    <a:lstStyle/>
                    <a:p>
                      <a:r>
                        <a:rPr lang="en-IE" dirty="0"/>
                        <a:t>Land</a:t>
                      </a:r>
                    </a:p>
                  </a:txBody>
                  <a:tcPr>
                    <a:solidFill>
                      <a:srgbClr val="027354"/>
                    </a:solidFill>
                  </a:tcPr>
                </a:tc>
                <a:tc>
                  <a:txBody>
                    <a:bodyPr/>
                    <a:lstStyle/>
                    <a:p>
                      <a:r>
                        <a:rPr lang="en-IE" dirty="0"/>
                        <a:t>Bedrijfsnaam</a:t>
                      </a:r>
                    </a:p>
                  </a:txBody>
                  <a:tcPr>
                    <a:solidFill>
                      <a:srgbClr val="027354"/>
                    </a:solidFill>
                  </a:tcPr>
                </a:tc>
                <a:tc>
                  <a:txBody>
                    <a:bodyPr/>
                    <a:lstStyle/>
                    <a:p>
                      <a:r>
                        <a:rPr lang="en-IE" dirty="0"/>
                        <a:t>Type bedrijf</a:t>
                      </a:r>
                    </a:p>
                  </a:txBody>
                  <a:tcPr>
                    <a:solidFill>
                      <a:srgbClr val="027354"/>
                    </a:solidFill>
                  </a:tcPr>
                </a:tc>
                <a:extLst>
                  <a:ext uri="{0D108BD9-81ED-4DB2-BD59-A6C34878D82A}">
                    <a16:rowId xmlns:a16="http://schemas.microsoft.com/office/drawing/2014/main" val="1944186677"/>
                  </a:ext>
                </a:extLst>
              </a:tr>
              <a:tr h="370840">
                <a:tc>
                  <a:txBody>
                    <a:bodyPr/>
                    <a:lstStyle/>
                    <a:p>
                      <a:r>
                        <a:rPr lang="en-GB" dirty="0"/>
                        <a:t>Casestudie 13 </a:t>
                      </a:r>
                      <a:endParaRPr lang="en-IE" dirty="0"/>
                    </a:p>
                  </a:txBody>
                  <a:tcPr>
                    <a:solidFill>
                      <a:srgbClr val="ACE2D1"/>
                    </a:solidFill>
                  </a:tcPr>
                </a:tc>
                <a:tc>
                  <a:txBody>
                    <a:bodyPr/>
                    <a:lstStyle/>
                    <a:p>
                      <a:r>
                        <a:rPr lang="en-IE" dirty="0"/>
                        <a:t>Nederland</a:t>
                      </a:r>
                    </a:p>
                  </a:txBody>
                  <a:tcPr>
                    <a:solidFill>
                      <a:srgbClr val="ACE2D1"/>
                    </a:solidFill>
                  </a:tcPr>
                </a:tc>
                <a:tc>
                  <a:txBody>
                    <a:bodyPr/>
                    <a:lstStyle/>
                    <a:p>
                      <a:r>
                        <a:rPr lang="en-GB" dirty="0"/>
                        <a:t>Tonys chocolade </a:t>
                      </a:r>
                      <a:endParaRPr lang="en-IE" dirty="0"/>
                    </a:p>
                  </a:txBody>
                  <a:tcPr>
                    <a:solidFill>
                      <a:srgbClr val="ACE2D1"/>
                    </a:solidFill>
                  </a:tcPr>
                </a:tc>
                <a:tc>
                  <a:txBody>
                    <a:bodyPr/>
                    <a:lstStyle/>
                    <a:p>
                      <a:r>
                        <a:rPr lang="en-GB" dirty="0"/>
                        <a:t>Banketbakkerij</a:t>
                      </a:r>
                      <a:endParaRPr lang="en-IE" dirty="0"/>
                    </a:p>
                  </a:txBody>
                  <a:tcPr>
                    <a:solidFill>
                      <a:srgbClr val="ACE2D1"/>
                    </a:solidFill>
                  </a:tcPr>
                </a:tc>
                <a:extLst>
                  <a:ext uri="{0D108BD9-81ED-4DB2-BD59-A6C34878D82A}">
                    <a16:rowId xmlns:a16="http://schemas.microsoft.com/office/drawing/2014/main" val="295608257"/>
                  </a:ext>
                </a:extLst>
              </a:tr>
              <a:tr h="370840">
                <a:tc>
                  <a:txBody>
                    <a:bodyPr/>
                    <a:lstStyle/>
                    <a:p>
                      <a:r>
                        <a:rPr lang="en-GB" dirty="0"/>
                        <a:t>Casestudie 14 </a:t>
                      </a:r>
                      <a:endParaRPr lang="en-IE" dirty="0"/>
                    </a:p>
                  </a:txBody>
                  <a:tcPr>
                    <a:solidFill>
                      <a:srgbClr val="F8CD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rPr>
                        <a:t>Nederland</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8CD9A"/>
                    </a:solidFill>
                  </a:tcPr>
                </a:tc>
                <a:tc>
                  <a:txBody>
                    <a:bodyPr/>
                    <a:lstStyle/>
                    <a:p>
                      <a:r>
                        <a:rPr lang="en-IE" dirty="0"/>
                        <a:t>Holland Recycling </a:t>
                      </a:r>
                    </a:p>
                  </a:txBody>
                  <a:tcPr>
                    <a:solidFill>
                      <a:srgbClr val="F8CD9A"/>
                    </a:solidFill>
                  </a:tcPr>
                </a:tc>
                <a:tc>
                  <a:txBody>
                    <a:bodyPr/>
                    <a:lstStyle/>
                    <a:p>
                      <a:r>
                        <a:rPr lang="en-IE" dirty="0"/>
                        <a:t>IT &amp; Hardware</a:t>
                      </a:r>
                    </a:p>
                  </a:txBody>
                  <a:tcPr>
                    <a:solidFill>
                      <a:srgbClr val="F8CD9A"/>
                    </a:solidFill>
                  </a:tcPr>
                </a:tc>
                <a:extLst>
                  <a:ext uri="{0D108BD9-81ED-4DB2-BD59-A6C34878D82A}">
                    <a16:rowId xmlns:a16="http://schemas.microsoft.com/office/drawing/2014/main" val="1951393179"/>
                  </a:ext>
                </a:extLst>
              </a:tr>
              <a:tr h="370840">
                <a:tc>
                  <a:txBody>
                    <a:bodyPr/>
                    <a:lstStyle/>
                    <a:p>
                      <a:r>
                        <a:rPr lang="en-GB" dirty="0"/>
                        <a:t>Casestudie 15 </a:t>
                      </a:r>
                      <a:endParaRPr lang="en-IE" dirty="0"/>
                    </a:p>
                  </a:txBody>
                  <a:tcPr>
                    <a:solidFill>
                      <a:srgbClr val="ACE2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rPr>
                        <a:t>Nederland</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ACE2D1"/>
                    </a:solidFill>
                  </a:tcPr>
                </a:tc>
                <a:tc>
                  <a:txBody>
                    <a:bodyPr/>
                    <a:lstStyle/>
                    <a:p>
                      <a:r>
                        <a:rPr lang="da-DK" dirty="0"/>
                        <a:t>De Klok Banden </a:t>
                      </a:r>
                      <a:endParaRPr lang="en-IE" dirty="0"/>
                    </a:p>
                  </a:txBody>
                  <a:tcPr>
                    <a:solidFill>
                      <a:srgbClr val="ACE2D1"/>
                    </a:solidFill>
                  </a:tcPr>
                </a:tc>
                <a:tc>
                  <a:txBody>
                    <a:bodyPr/>
                    <a:lstStyle/>
                    <a:p>
                      <a:r>
                        <a:rPr lang="da-DK" dirty="0"/>
                        <a:t>Autobanden</a:t>
                      </a:r>
                      <a:endParaRPr lang="en-IE" dirty="0"/>
                    </a:p>
                  </a:txBody>
                  <a:tcPr>
                    <a:solidFill>
                      <a:srgbClr val="ACE2D1"/>
                    </a:solidFill>
                  </a:tcPr>
                </a:tc>
                <a:extLst>
                  <a:ext uri="{0D108BD9-81ED-4DB2-BD59-A6C34878D82A}">
                    <a16:rowId xmlns:a16="http://schemas.microsoft.com/office/drawing/2014/main" val="823354405"/>
                  </a:ext>
                </a:extLst>
              </a:tr>
              <a:tr h="370840">
                <a:tc>
                  <a:txBody>
                    <a:bodyPr/>
                    <a:lstStyle/>
                    <a:p>
                      <a:r>
                        <a:rPr lang="en-GB" dirty="0"/>
                        <a:t>Casestudie 16 </a:t>
                      </a:r>
                      <a:endParaRPr lang="en-IE" dirty="0"/>
                    </a:p>
                  </a:txBody>
                  <a:tcPr>
                    <a:solidFill>
                      <a:srgbClr val="F8CD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rPr>
                        <a:t>Nederland</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8CD9A"/>
                    </a:solidFill>
                  </a:tcPr>
                </a:tc>
                <a:tc>
                  <a:txBody>
                    <a:bodyPr/>
                    <a:lstStyle/>
                    <a:p>
                      <a:r>
                        <a:rPr lang="en-GB" dirty="0"/>
                        <a:t>De Lekker Onderneming </a:t>
                      </a:r>
                      <a:endParaRPr lang="en-IE" dirty="0"/>
                    </a:p>
                  </a:txBody>
                  <a:tcPr>
                    <a:solidFill>
                      <a:srgbClr val="F8CD9A"/>
                    </a:solidFill>
                  </a:tcPr>
                </a:tc>
                <a:tc>
                  <a:txBody>
                    <a:bodyPr/>
                    <a:lstStyle/>
                    <a:p>
                      <a:r>
                        <a:rPr lang="en-GB" dirty="0"/>
                        <a:t>Cosmetica &amp; Huidverzorging</a:t>
                      </a:r>
                      <a:endParaRPr lang="en-IE" dirty="0"/>
                    </a:p>
                  </a:txBody>
                  <a:tcPr>
                    <a:solidFill>
                      <a:srgbClr val="F8CD9A"/>
                    </a:solidFill>
                  </a:tcPr>
                </a:tc>
                <a:extLst>
                  <a:ext uri="{0D108BD9-81ED-4DB2-BD59-A6C34878D82A}">
                    <a16:rowId xmlns:a16="http://schemas.microsoft.com/office/drawing/2014/main" val="1321748604"/>
                  </a:ext>
                </a:extLst>
              </a:tr>
              <a:tr h="370840">
                <a:tc>
                  <a:txBody>
                    <a:bodyPr/>
                    <a:lstStyle/>
                    <a:p>
                      <a:r>
                        <a:rPr lang="en-GB" dirty="0"/>
                        <a:t>Casestudie 17</a:t>
                      </a:r>
                      <a:endParaRPr lang="en-IE" dirty="0"/>
                    </a:p>
                  </a:txBody>
                  <a:tcPr>
                    <a:solidFill>
                      <a:srgbClr val="ACE2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Nederland</a:t>
                      </a:r>
                    </a:p>
                  </a:txBody>
                  <a:tcPr>
                    <a:solidFill>
                      <a:srgbClr val="ACE2D1"/>
                    </a:solidFill>
                  </a:tcPr>
                </a:tc>
                <a:tc>
                  <a:txBody>
                    <a:bodyPr/>
                    <a:lstStyle/>
                    <a:p>
                      <a:r>
                        <a:rPr lang="en-IE" dirty="0"/>
                        <a:t>Koper8</a:t>
                      </a:r>
                    </a:p>
                  </a:txBody>
                  <a:tcPr>
                    <a:solidFill>
                      <a:srgbClr val="ACE2D1"/>
                    </a:solidFill>
                  </a:tcPr>
                </a:tc>
                <a:tc>
                  <a:txBody>
                    <a:bodyPr/>
                    <a:lstStyle/>
                    <a:p>
                      <a:r>
                        <a:rPr lang="en-IE" dirty="0"/>
                        <a:t>Productie en bouw</a:t>
                      </a:r>
                    </a:p>
                  </a:txBody>
                  <a:tcPr>
                    <a:solidFill>
                      <a:srgbClr val="ACE2D1"/>
                    </a:solidFill>
                  </a:tcPr>
                </a:tc>
                <a:extLst>
                  <a:ext uri="{0D108BD9-81ED-4DB2-BD59-A6C34878D82A}">
                    <a16:rowId xmlns:a16="http://schemas.microsoft.com/office/drawing/2014/main" val="1471757125"/>
                  </a:ext>
                </a:extLst>
              </a:tr>
            </a:tbl>
          </a:graphicData>
        </a:graphic>
      </p:graphicFrame>
      <p:sp>
        <p:nvSpPr>
          <p:cNvPr id="4" name="TextBox 2">
            <a:extLst>
              <a:ext uri="{FF2B5EF4-FFF2-40B4-BE49-F238E27FC236}">
                <a16:creationId xmlns:a16="http://schemas.microsoft.com/office/drawing/2014/main" id="{C2B915EA-808F-FA25-840B-A9F665ECD2D9}"/>
              </a:ext>
            </a:extLst>
          </p:cNvPr>
          <p:cNvSpPr txBox="1"/>
          <p:nvPr/>
        </p:nvSpPr>
        <p:spPr>
          <a:xfrm>
            <a:off x="3087408" y="4028347"/>
            <a:ext cx="5873750" cy="1770036"/>
          </a:xfrm>
          <a:prstGeom prst="rect">
            <a:avLst/>
          </a:prstGeom>
          <a:solidFill>
            <a:srgbClr val="F29E38"/>
          </a:solidFill>
        </p:spPr>
        <p:txBody>
          <a:bodyPr wrap="square" rtlCol="0">
            <a:spAutoFit/>
          </a:bodyPr>
          <a:lstStyle/>
          <a:p>
            <a:pPr>
              <a:lnSpc>
                <a:spcPct val="107000"/>
              </a:lnSpc>
              <a:spcAft>
                <a:spcPts val="800"/>
              </a:spcAft>
            </a:pPr>
            <a:r>
              <a:rPr lang="en-IE" sz="18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Bekijk de 38 Europese casestudies van CSR Ready </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u="sng"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https://www.csrready.eu/case-studies/ </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Doe de CSR READY-test </a:t>
            </a:r>
            <a:r>
              <a:rPr lang="en-IE" sz="1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https://www.csrready.eu/csr-ready-scorecard-en/ </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429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F7F34089BD2A43B0ECCBE96E4BFEAF" ma:contentTypeVersion="17" ma:contentTypeDescription="Create a new document." ma:contentTypeScope="" ma:versionID="cb09c23c7b4860522ed4aa51768b9493">
  <xsd:schema xmlns:xsd="http://www.w3.org/2001/XMLSchema" xmlns:xs="http://www.w3.org/2001/XMLSchema" xmlns:p="http://schemas.microsoft.com/office/2006/metadata/properties" xmlns:ns2="6ffe6071-8b7f-46a5-b620-7d57f59482e1" xmlns:ns3="ad9a41ad-6c46-435a-bcc8-6dac80797802" targetNamespace="http://schemas.microsoft.com/office/2006/metadata/properties" ma:root="true" ma:fieldsID="79d580db1478ac67fcb3cbe9b2ad8aa7" ns2:_="" ns3:_="">
    <xsd:import namespace="6ffe6071-8b7f-46a5-b620-7d57f59482e1"/>
    <xsd:import namespace="ad9a41ad-6c46-435a-bcc8-6dac807978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e6071-8b7f-46a5-b620-7d57f5948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8b9eae-cd2e-4722-8295-e5bedc6613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9a41ad-6c46-435a-bcc8-6dac807978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40d1463-c340-42d6-9084-8952d0938603}" ma:internalName="TaxCatchAll" ma:showField="CatchAllData" ma:web="ad9a41ad-6c46-435a-bcc8-6dac80797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d9a41ad-6c46-435a-bcc8-6dac80797802" xsi:nil="true"/>
    <lcf76f155ced4ddcb4097134ff3c332f xmlns="6ffe6071-8b7f-46a5-b620-7d57f59482e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23C289-D9EF-4587-B210-81D851D7EE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fe6071-8b7f-46a5-b620-7d57f59482e1"/>
    <ds:schemaRef ds:uri="ad9a41ad-6c46-435a-bcc8-6dac807978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83E56F-25CE-4633-9C6C-5162FD768B3B}">
  <ds:schemaRefs>
    <ds:schemaRef ds:uri="http://schemas.microsoft.com/office/2006/metadata/properties"/>
    <ds:schemaRef ds:uri="http://schemas.microsoft.com/office/infopath/2007/PartnerControls"/>
    <ds:schemaRef ds:uri="ad9a41ad-6c46-435a-bcc8-6dac80797802"/>
    <ds:schemaRef ds:uri="6ffe6071-8b7f-46a5-b620-7d57f59482e1"/>
  </ds:schemaRefs>
</ds:datastoreItem>
</file>

<file path=customXml/itemProps3.xml><?xml version="1.0" encoding="utf-8"?>
<ds:datastoreItem xmlns:ds="http://schemas.openxmlformats.org/officeDocument/2006/customXml" ds:itemID="{FC3D6105-F1C9-41A1-8F34-F342C2628D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10204</Words>
  <Application>Microsoft Office PowerPoint</Application>
  <PresentationFormat>Widescreen</PresentationFormat>
  <Paragraphs>704</Paragraphs>
  <Slides>82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82</vt:i4>
      </vt:variant>
    </vt:vector>
  </HeadingPairs>
  <TitlesOfParts>
    <vt:vector size="91" baseType="lpstr">
      <vt:lpstr>Arial</vt:lpstr>
      <vt:lpstr>Calibri</vt:lpstr>
      <vt:lpstr>Calibri Light</vt:lpstr>
      <vt:lpstr>Helvetica Light</vt:lpstr>
      <vt:lpstr>Quattrocento Sans</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docId:C1FB99FA533FFBF822072BBBACDCE2B7</cp:keywords>
  <cp:lastModifiedBy>Fleur Schellekens</cp:lastModifiedBy>
  <cp:revision>230</cp:revision>
  <dcterms:created xsi:type="dcterms:W3CDTF">2019-11-20T14:08:21Z</dcterms:created>
  <dcterms:modified xsi:type="dcterms:W3CDTF">2023-08-10T14:27:27Z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cf76f155ced4ddcb4097134ff3c332f">
    <vt:lpwstr/>
  </property>
  <property fmtid="{D5CDD505-2E9C-101B-9397-08002B2CF9AE}" pid="3" name="TaxCatchAll">
    <vt:lpwstr/>
  </property>
  <property fmtid="{D5CDD505-2E9C-101B-9397-08002B2CF9AE}" pid="4" name="MediaServiceImageTags">
    <vt:lpwstr/>
  </property>
  <property fmtid="{D5CDD505-2E9C-101B-9397-08002B2CF9AE}" pid="5" name="ContentTypeId">
    <vt:lpwstr>0x01010066F7F34089BD2A43B0ECCBE96E4BFEAF</vt:lpwstr>
  </property>
</Properties>
</file>