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 id="2147483714" r:id="rId2"/>
  </p:sldMasterIdLst>
  <p:notesMasterIdLst>
    <p:notesMasterId r:id="rId60"/>
  </p:notesMasterIdLst>
  <p:sldIdLst>
    <p:sldId id="5522" r:id="rId3"/>
    <p:sldId id="662" r:id="rId4"/>
    <p:sldId id="661" r:id="rId5"/>
    <p:sldId id="6002" r:id="rId6"/>
    <p:sldId id="6003" r:id="rId7"/>
    <p:sldId id="5521" r:id="rId8"/>
    <p:sldId id="5464" r:id="rId9"/>
    <p:sldId id="5466" r:id="rId10"/>
    <p:sldId id="5465" r:id="rId11"/>
    <p:sldId id="5467" r:id="rId12"/>
    <p:sldId id="5475" r:id="rId13"/>
    <p:sldId id="5476" r:id="rId14"/>
    <p:sldId id="5492" r:id="rId15"/>
    <p:sldId id="5477" r:id="rId16"/>
    <p:sldId id="5478" r:id="rId17"/>
    <p:sldId id="5479" r:id="rId18"/>
    <p:sldId id="5469" r:id="rId19"/>
    <p:sldId id="5483" r:id="rId20"/>
    <p:sldId id="5484" r:id="rId21"/>
    <p:sldId id="5471" r:id="rId22"/>
    <p:sldId id="5363" r:id="rId23"/>
    <p:sldId id="5472" r:id="rId24"/>
    <p:sldId id="5474" r:id="rId25"/>
    <p:sldId id="5491" r:id="rId26"/>
    <p:sldId id="5480" r:id="rId27"/>
    <p:sldId id="5482" r:id="rId28"/>
    <p:sldId id="5468" r:id="rId29"/>
    <p:sldId id="5388" r:id="rId30"/>
    <p:sldId id="5389" r:id="rId31"/>
    <p:sldId id="5402" r:id="rId32"/>
    <p:sldId id="5503" r:id="rId33"/>
    <p:sldId id="5141" r:id="rId34"/>
    <p:sldId id="5494" r:id="rId35"/>
    <p:sldId id="5366" r:id="rId36"/>
    <p:sldId id="5495" r:id="rId37"/>
    <p:sldId id="5487" r:id="rId38"/>
    <p:sldId id="5488" r:id="rId39"/>
    <p:sldId id="5489" r:id="rId40"/>
    <p:sldId id="5490" r:id="rId41"/>
    <p:sldId id="5470" r:id="rId42"/>
    <p:sldId id="5370" r:id="rId43"/>
    <p:sldId id="5378" r:id="rId44"/>
    <p:sldId id="5504" r:id="rId45"/>
    <p:sldId id="5506" r:id="rId46"/>
    <p:sldId id="5507" r:id="rId47"/>
    <p:sldId id="5417" r:id="rId48"/>
    <p:sldId id="5509" r:id="rId49"/>
    <p:sldId id="5508" r:id="rId50"/>
    <p:sldId id="5510" r:id="rId51"/>
    <p:sldId id="5517" r:id="rId52"/>
    <p:sldId id="5511" r:id="rId53"/>
    <p:sldId id="5512" r:id="rId54"/>
    <p:sldId id="5514" r:id="rId55"/>
    <p:sldId id="5515" r:id="rId56"/>
    <p:sldId id="5516" r:id="rId57"/>
    <p:sldId id="5429" r:id="rId58"/>
    <p:sldId id="595" r:id="rId59"/>
  </p:sldIdLst>
  <p:sldSz cx="12192000" cy="6858000"/>
  <p:notesSz cx="6858000" cy="9144000"/>
  <p:defaultTextStyle>
    <a:defPPr>
      <a:defRPr lang="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7354"/>
    <a:srgbClr val="C95F57"/>
    <a:srgbClr val="33819B"/>
    <a:srgbClr val="E0810E"/>
    <a:srgbClr val="FF903D"/>
    <a:srgbClr val="37465E"/>
    <a:srgbClr val="FED7A0"/>
    <a:srgbClr val="7E477B"/>
    <a:srgbClr val="096D6E"/>
    <a:srgbClr val="F08B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31" autoAdjust="0"/>
    <p:restoredTop sz="96247" autoAdjust="0"/>
  </p:normalViewPr>
  <p:slideViewPr>
    <p:cSldViewPr snapToGrid="0" snapToObjects="1">
      <p:cViewPr varScale="1">
        <p:scale>
          <a:sx n="121" d="100"/>
          <a:sy n="121" d="100"/>
        </p:scale>
        <p:origin x="907" y="91"/>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8/10/relationships/authors" Target="authors.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a Retamosa" userId="7858e588-10a8-472f-b442-161318de09ee" providerId="ADAL" clId="{D5F6C00E-04BD-45FB-B064-7E359B42E859}"/>
    <pc:docChg chg="modSld">
      <pc:chgData name="Elia Retamosa" userId="7858e588-10a8-472f-b442-161318de09ee" providerId="ADAL" clId="{D5F6C00E-04BD-45FB-B064-7E359B42E859}" dt="2023-08-04T10:18:38.628" v="4" actId="1076"/>
      <pc:docMkLst>
        <pc:docMk/>
      </pc:docMkLst>
      <pc:sldChg chg="addSp modSp mod">
        <pc:chgData name="Elia Retamosa" userId="7858e588-10a8-472f-b442-161318de09ee" providerId="ADAL" clId="{D5F6C00E-04BD-45FB-B064-7E359B42E859}" dt="2023-08-04T10:18:38.628" v="4" actId="1076"/>
        <pc:sldMkLst>
          <pc:docMk/>
          <pc:sldMk cId="2196593913" sldId="5522"/>
        </pc:sldMkLst>
        <pc:spChg chg="add mod">
          <ac:chgData name="Elia Retamosa" userId="7858e588-10a8-472f-b442-161318de09ee" providerId="ADAL" clId="{D5F6C00E-04BD-45FB-B064-7E359B42E859}" dt="2023-08-04T10:18:38.628" v="4" actId="1076"/>
          <ac:spMkLst>
            <pc:docMk/>
            <pc:sldMk cId="2196593913" sldId="5522"/>
            <ac:spMk id="6" creationId="{59B572BF-1148-31C7-54AA-019D4C6CCE1A}"/>
          </ac:spMkLst>
        </pc:spChg>
        <pc:picChg chg="add mod">
          <ac:chgData name="Elia Retamosa" userId="7858e588-10a8-472f-b442-161318de09ee" providerId="ADAL" clId="{D5F6C00E-04BD-45FB-B064-7E359B42E859}" dt="2023-08-04T10:18:22.148" v="1" actId="1076"/>
          <ac:picMkLst>
            <pc:docMk/>
            <pc:sldMk cId="2196593913" sldId="5522"/>
            <ac:picMk id="5" creationId="{4574630C-65B1-1D2A-2B4E-7AF88E8B9340}"/>
          </ac:picMkLst>
        </pc:picChg>
      </pc:sldChg>
    </pc:docChg>
  </pc:docChgLst>
  <pc:docChgLst>
    <pc:chgData name="Elia Retamosa" userId="7858e588-10a8-472f-b442-161318de09ee" providerId="ADAL" clId="{ABF0C76A-3249-4312-8405-6C6F3659C6F2}"/>
    <pc:docChg chg="custSel modSld modMainMaster">
      <pc:chgData name="Elia Retamosa" userId="7858e588-10a8-472f-b442-161318de09ee" providerId="ADAL" clId="{ABF0C76A-3249-4312-8405-6C6F3659C6F2}" dt="2023-07-19T07:53:00.215" v="40" actId="1076"/>
      <pc:docMkLst>
        <pc:docMk/>
      </pc:docMkLst>
      <pc:sldChg chg="addSp delSp mod">
        <pc:chgData name="Elia Retamosa" userId="7858e588-10a8-472f-b442-161318de09ee" providerId="ADAL" clId="{ABF0C76A-3249-4312-8405-6C6F3659C6F2}" dt="2023-07-18T09:49:38.749" v="5" actId="22"/>
        <pc:sldMkLst>
          <pc:docMk/>
          <pc:sldMk cId="3972701938" sldId="5402"/>
        </pc:sldMkLst>
        <pc:picChg chg="del">
          <ac:chgData name="Elia Retamosa" userId="7858e588-10a8-472f-b442-161318de09ee" providerId="ADAL" clId="{ABF0C76A-3249-4312-8405-6C6F3659C6F2}" dt="2023-07-18T09:49:36.886" v="4" actId="478"/>
          <ac:picMkLst>
            <pc:docMk/>
            <pc:sldMk cId="3972701938" sldId="5402"/>
            <ac:picMk id="3" creationId="{EF5BBFB6-1AE1-15DC-BF8B-AC648AA130F3}"/>
          </ac:picMkLst>
        </pc:picChg>
        <pc:picChg chg="add">
          <ac:chgData name="Elia Retamosa" userId="7858e588-10a8-472f-b442-161318de09ee" providerId="ADAL" clId="{ABF0C76A-3249-4312-8405-6C6F3659C6F2}" dt="2023-07-18T09:49:38.749" v="5" actId="22"/>
          <ac:picMkLst>
            <pc:docMk/>
            <pc:sldMk cId="3972701938" sldId="5402"/>
            <ac:picMk id="7" creationId="{EFB50863-0F56-CDA9-7D53-8127717A2BA7}"/>
          </ac:picMkLst>
        </pc:picChg>
      </pc:sldChg>
      <pc:sldChg chg="addSp delSp modSp mod">
        <pc:chgData name="Elia Retamosa" userId="7858e588-10a8-472f-b442-161318de09ee" providerId="ADAL" clId="{ABF0C76A-3249-4312-8405-6C6F3659C6F2}" dt="2023-07-18T09:51:32.680" v="16" actId="1076"/>
        <pc:sldMkLst>
          <pc:docMk/>
          <pc:sldMk cId="2636333554" sldId="5417"/>
        </pc:sldMkLst>
        <pc:picChg chg="del">
          <ac:chgData name="Elia Retamosa" userId="7858e588-10a8-472f-b442-161318de09ee" providerId="ADAL" clId="{ABF0C76A-3249-4312-8405-6C6F3659C6F2}" dt="2023-07-18T09:51:18.608" v="10" actId="478"/>
          <ac:picMkLst>
            <pc:docMk/>
            <pc:sldMk cId="2636333554" sldId="5417"/>
            <ac:picMk id="5" creationId="{6F838D02-669C-672B-31E5-1A0CE9BE08CE}"/>
          </ac:picMkLst>
        </pc:picChg>
        <pc:picChg chg="add mod">
          <ac:chgData name="Elia Retamosa" userId="7858e588-10a8-472f-b442-161318de09ee" providerId="ADAL" clId="{ABF0C76A-3249-4312-8405-6C6F3659C6F2}" dt="2023-07-18T09:51:32.680" v="16" actId="1076"/>
          <ac:picMkLst>
            <pc:docMk/>
            <pc:sldMk cId="2636333554" sldId="5417"/>
            <ac:picMk id="6" creationId="{8888A1BE-F9BA-85C9-BBEB-BBD784FE00AC}"/>
          </ac:picMkLst>
        </pc:picChg>
      </pc:sldChg>
      <pc:sldChg chg="addSp delSp modSp mod">
        <pc:chgData name="Elia Retamosa" userId="7858e588-10a8-472f-b442-161318de09ee" providerId="ADAL" clId="{ABF0C76A-3249-4312-8405-6C6F3659C6F2}" dt="2023-07-19T07:50:03.543" v="33" actId="167"/>
        <pc:sldMkLst>
          <pc:docMk/>
          <pc:sldMk cId="2708339331" sldId="5464"/>
        </pc:sldMkLst>
        <pc:picChg chg="add mod">
          <ac:chgData name="Elia Retamosa" userId="7858e588-10a8-472f-b442-161318de09ee" providerId="ADAL" clId="{ABF0C76A-3249-4312-8405-6C6F3659C6F2}" dt="2023-07-19T07:49:13.014" v="29" actId="1076"/>
          <ac:picMkLst>
            <pc:docMk/>
            <pc:sldMk cId="2708339331" sldId="5464"/>
            <ac:picMk id="3" creationId="{92E8C72F-4373-E0E4-23C5-E3872D7FBE5B}"/>
          </ac:picMkLst>
        </pc:picChg>
        <pc:picChg chg="del">
          <ac:chgData name="Elia Retamosa" userId="7858e588-10a8-472f-b442-161318de09ee" providerId="ADAL" clId="{ABF0C76A-3249-4312-8405-6C6F3659C6F2}" dt="2023-07-19T07:49:53.758" v="30" actId="478"/>
          <ac:picMkLst>
            <pc:docMk/>
            <pc:sldMk cId="2708339331" sldId="5464"/>
            <ac:picMk id="7" creationId="{C23C8A91-0085-9E55-6713-48142C1E457A}"/>
          </ac:picMkLst>
        </pc:picChg>
        <pc:picChg chg="del">
          <ac:chgData name="Elia Retamosa" userId="7858e588-10a8-472f-b442-161318de09ee" providerId="ADAL" clId="{ABF0C76A-3249-4312-8405-6C6F3659C6F2}" dt="2023-07-19T07:49:07.909" v="27" actId="478"/>
          <ac:picMkLst>
            <pc:docMk/>
            <pc:sldMk cId="2708339331" sldId="5464"/>
            <ac:picMk id="8" creationId="{88DDF3A7-2AAD-443C-D77F-DFA1125BE3CC}"/>
          </ac:picMkLst>
        </pc:picChg>
        <pc:picChg chg="add mod ord">
          <ac:chgData name="Elia Retamosa" userId="7858e588-10a8-472f-b442-161318de09ee" providerId="ADAL" clId="{ABF0C76A-3249-4312-8405-6C6F3659C6F2}" dt="2023-07-19T07:50:03.543" v="33" actId="167"/>
          <ac:picMkLst>
            <pc:docMk/>
            <pc:sldMk cId="2708339331" sldId="5464"/>
            <ac:picMk id="10" creationId="{D743A708-2C7B-9EFD-E3C2-E2C50D67EAD8}"/>
          </ac:picMkLst>
        </pc:picChg>
      </pc:sldChg>
      <pc:sldChg chg="addSp delSp modSp mod">
        <pc:chgData name="Elia Retamosa" userId="7858e588-10a8-472f-b442-161318de09ee" providerId="ADAL" clId="{ABF0C76A-3249-4312-8405-6C6F3659C6F2}" dt="2023-07-19T07:52:09.580" v="37" actId="1076"/>
        <pc:sldMkLst>
          <pc:docMk/>
          <pc:sldMk cId="3913620364" sldId="5477"/>
        </pc:sldMkLst>
        <pc:picChg chg="add mod">
          <ac:chgData name="Elia Retamosa" userId="7858e588-10a8-472f-b442-161318de09ee" providerId="ADAL" clId="{ABF0C76A-3249-4312-8405-6C6F3659C6F2}" dt="2023-07-19T07:52:09.580" v="37" actId="1076"/>
          <ac:picMkLst>
            <pc:docMk/>
            <pc:sldMk cId="3913620364" sldId="5477"/>
            <ac:picMk id="3" creationId="{1D4215BA-2394-AA2A-B31E-BA1A2544B4EE}"/>
          </ac:picMkLst>
        </pc:picChg>
        <pc:picChg chg="del">
          <ac:chgData name="Elia Retamosa" userId="7858e588-10a8-472f-b442-161318de09ee" providerId="ADAL" clId="{ABF0C76A-3249-4312-8405-6C6F3659C6F2}" dt="2023-07-19T07:52:03.387" v="34" actId="478"/>
          <ac:picMkLst>
            <pc:docMk/>
            <pc:sldMk cId="3913620364" sldId="5477"/>
            <ac:picMk id="8" creationId="{CA5B0ABA-AD96-F481-EDA8-71F351ADCC73}"/>
          </ac:picMkLst>
        </pc:picChg>
      </pc:sldChg>
      <pc:sldChg chg="addSp delSp modSp mod">
        <pc:chgData name="Elia Retamosa" userId="7858e588-10a8-472f-b442-161318de09ee" providerId="ADAL" clId="{ABF0C76A-3249-4312-8405-6C6F3659C6F2}" dt="2023-07-19T07:53:00.215" v="40" actId="1076"/>
        <pc:sldMkLst>
          <pc:docMk/>
          <pc:sldMk cId="4155277256" sldId="5483"/>
        </pc:sldMkLst>
        <pc:picChg chg="del">
          <ac:chgData name="Elia Retamosa" userId="7858e588-10a8-472f-b442-161318de09ee" providerId="ADAL" clId="{ABF0C76A-3249-4312-8405-6C6F3659C6F2}" dt="2023-07-19T07:52:55.534" v="38" actId="478"/>
          <ac:picMkLst>
            <pc:docMk/>
            <pc:sldMk cId="4155277256" sldId="5483"/>
            <ac:picMk id="6" creationId="{114D592D-7F77-6600-83A7-911B67448213}"/>
          </ac:picMkLst>
        </pc:picChg>
        <pc:picChg chg="add mod">
          <ac:chgData name="Elia Retamosa" userId="7858e588-10a8-472f-b442-161318de09ee" providerId="ADAL" clId="{ABF0C76A-3249-4312-8405-6C6F3659C6F2}" dt="2023-07-19T07:53:00.215" v="40" actId="1076"/>
          <ac:picMkLst>
            <pc:docMk/>
            <pc:sldMk cId="4155277256" sldId="5483"/>
            <ac:picMk id="7" creationId="{AFEC16B2-2063-081C-677C-FA4753F3E2CB}"/>
          </ac:picMkLst>
        </pc:picChg>
      </pc:sldChg>
      <pc:sldChg chg="addSp delSp modSp mod">
        <pc:chgData name="Elia Retamosa" userId="7858e588-10a8-472f-b442-161318de09ee" providerId="ADAL" clId="{ABF0C76A-3249-4312-8405-6C6F3659C6F2}" dt="2023-07-18T09:50:15.365" v="9" actId="1076"/>
        <pc:sldMkLst>
          <pc:docMk/>
          <pc:sldMk cId="3352227768" sldId="5503"/>
        </pc:sldMkLst>
        <pc:picChg chg="add mod">
          <ac:chgData name="Elia Retamosa" userId="7858e588-10a8-472f-b442-161318de09ee" providerId="ADAL" clId="{ABF0C76A-3249-4312-8405-6C6F3659C6F2}" dt="2023-07-18T09:50:15.365" v="9" actId="1076"/>
          <ac:picMkLst>
            <pc:docMk/>
            <pc:sldMk cId="3352227768" sldId="5503"/>
            <ac:picMk id="6" creationId="{7B7EDE3F-54A3-CBA1-27FF-092CBDEB6AF3}"/>
          </ac:picMkLst>
        </pc:picChg>
        <pc:picChg chg="del">
          <ac:chgData name="Elia Retamosa" userId="7858e588-10a8-472f-b442-161318de09ee" providerId="ADAL" clId="{ABF0C76A-3249-4312-8405-6C6F3659C6F2}" dt="2023-07-18T09:50:07.646" v="6" actId="478"/>
          <ac:picMkLst>
            <pc:docMk/>
            <pc:sldMk cId="3352227768" sldId="5503"/>
            <ac:picMk id="5122" creationId="{757A597B-FBF3-D139-10EF-84C7A5FE03F6}"/>
          </ac:picMkLst>
        </pc:picChg>
      </pc:sldChg>
      <pc:sldChg chg="addSp delSp modSp mod">
        <pc:chgData name="Elia Retamosa" userId="7858e588-10a8-472f-b442-161318de09ee" providerId="ADAL" clId="{ABF0C76A-3249-4312-8405-6C6F3659C6F2}" dt="2023-07-18T09:52:09.264" v="19" actId="1076"/>
        <pc:sldMkLst>
          <pc:docMk/>
          <pc:sldMk cId="3632892198" sldId="5509"/>
        </pc:sldMkLst>
        <pc:picChg chg="del">
          <ac:chgData name="Elia Retamosa" userId="7858e588-10a8-472f-b442-161318de09ee" providerId="ADAL" clId="{ABF0C76A-3249-4312-8405-6C6F3659C6F2}" dt="2023-07-18T09:52:04.002" v="17" actId="478"/>
          <ac:picMkLst>
            <pc:docMk/>
            <pc:sldMk cId="3632892198" sldId="5509"/>
            <ac:picMk id="4" creationId="{82EA6437-F840-BE73-48F6-592A7CE704FC}"/>
          </ac:picMkLst>
        </pc:picChg>
        <pc:picChg chg="add mod">
          <ac:chgData name="Elia Retamosa" userId="7858e588-10a8-472f-b442-161318de09ee" providerId="ADAL" clId="{ABF0C76A-3249-4312-8405-6C6F3659C6F2}" dt="2023-07-18T09:52:09.264" v="19" actId="1076"/>
          <ac:picMkLst>
            <pc:docMk/>
            <pc:sldMk cId="3632892198" sldId="5509"/>
            <ac:picMk id="6" creationId="{9238AD4E-B8D2-7632-BECD-148FBA4A6D5D}"/>
          </ac:picMkLst>
        </pc:picChg>
      </pc:sldChg>
      <pc:sldChg chg="modSp mod">
        <pc:chgData name="Elia Retamosa" userId="7858e588-10a8-472f-b442-161318de09ee" providerId="ADAL" clId="{ABF0C76A-3249-4312-8405-6C6F3659C6F2}" dt="2023-07-18T10:50:01.496" v="23"/>
        <pc:sldMkLst>
          <pc:docMk/>
          <pc:sldMk cId="2196593913" sldId="5522"/>
        </pc:sldMkLst>
        <pc:spChg chg="mod">
          <ac:chgData name="Elia Retamosa" userId="7858e588-10a8-472f-b442-161318de09ee" providerId="ADAL" clId="{ABF0C76A-3249-4312-8405-6C6F3659C6F2}" dt="2023-07-18T10:50:01.496" v="23"/>
          <ac:spMkLst>
            <pc:docMk/>
            <pc:sldMk cId="2196593913" sldId="5522"/>
            <ac:spMk id="4" creationId="{ED0B77C0-8D94-674B-AC83-E7DA5B14B690}"/>
          </ac:spMkLst>
        </pc:spChg>
      </pc:sldChg>
      <pc:sldMasterChg chg="modSldLayout">
        <pc:chgData name="Elia Retamosa" userId="7858e588-10a8-472f-b442-161318de09ee" providerId="ADAL" clId="{ABF0C76A-3249-4312-8405-6C6F3659C6F2}" dt="2023-07-18T10:50:33.724" v="26"/>
        <pc:sldMasterMkLst>
          <pc:docMk/>
          <pc:sldMasterMk cId="1233805520" sldId="2147483648"/>
        </pc:sldMasterMkLst>
        <pc:sldLayoutChg chg="modSp mod">
          <pc:chgData name="Elia Retamosa" userId="7858e588-10a8-472f-b442-161318de09ee" providerId="ADAL" clId="{ABF0C76A-3249-4312-8405-6C6F3659C6F2}" dt="2023-07-18T10:50:15.578" v="25" actId="1076"/>
          <pc:sldLayoutMkLst>
            <pc:docMk/>
            <pc:sldMasterMk cId="1233805520" sldId="2147483648"/>
            <pc:sldLayoutMk cId="0" sldId="2147483665"/>
          </pc:sldLayoutMkLst>
          <pc:spChg chg="mod">
            <ac:chgData name="Elia Retamosa" userId="7858e588-10a8-472f-b442-161318de09ee" providerId="ADAL" clId="{ABF0C76A-3249-4312-8405-6C6F3659C6F2}" dt="2023-07-18T10:50:15.578" v="25" actId="1076"/>
            <ac:spMkLst>
              <pc:docMk/>
              <pc:sldMasterMk cId="1233805520" sldId="2147483648"/>
              <pc:sldLayoutMk cId="0" sldId="2147483665"/>
              <ac:spMk id="20" creationId="{8325BE69-A022-6709-7A59-5237EEB9E46C}"/>
            </ac:spMkLst>
          </pc:spChg>
        </pc:sldLayoutChg>
        <pc:sldLayoutChg chg="modSp mod">
          <pc:chgData name="Elia Retamosa" userId="7858e588-10a8-472f-b442-161318de09ee" providerId="ADAL" clId="{ABF0C76A-3249-4312-8405-6C6F3659C6F2}" dt="2023-07-18T10:50:33.724" v="26"/>
          <pc:sldLayoutMkLst>
            <pc:docMk/>
            <pc:sldMasterMk cId="1233805520" sldId="2147483648"/>
            <pc:sldLayoutMk cId="2813256123" sldId="2147483669"/>
          </pc:sldLayoutMkLst>
          <pc:spChg chg="mod">
            <ac:chgData name="Elia Retamosa" userId="7858e588-10a8-472f-b442-161318de09ee" providerId="ADAL" clId="{ABF0C76A-3249-4312-8405-6C6F3659C6F2}" dt="2023-07-18T10:50:33.724" v="26"/>
            <ac:spMkLst>
              <pc:docMk/>
              <pc:sldMasterMk cId="1233805520" sldId="2147483648"/>
              <pc:sldLayoutMk cId="2813256123" sldId="2147483669"/>
              <ac:spMk id="36" creationId="{90804853-03BE-50E9-F80C-3F843649C5D7}"/>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‹Nº›</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25671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3299356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2955" y="0"/>
            <a:ext cx="12192003" cy="594107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6274326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46185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597423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187809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4891483" cy="6753270"/>
            <a:chOff x="327570" y="4453037"/>
            <a:chExt cx="1539689" cy="1542069"/>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88717" y="958024"/>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5272598" y="1403721"/>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grpSp>
        <p:nvGrpSpPr>
          <p:cNvPr id="13" name="Group 12">
            <a:extLst>
              <a:ext uri="{FF2B5EF4-FFF2-40B4-BE49-F238E27FC236}">
                <a16:creationId xmlns:a16="http://schemas.microsoft.com/office/drawing/2014/main" id="{C57BDC3D-1F10-5C40-91BD-6FD11F0E9891}"/>
              </a:ext>
            </a:extLst>
          </p:cNvPr>
          <p:cNvGrpSpPr/>
          <p:nvPr userDrawn="1"/>
        </p:nvGrpSpPr>
        <p:grpSpPr>
          <a:xfrm>
            <a:off x="310494" y="6162492"/>
            <a:ext cx="3143757" cy="504000"/>
            <a:chOff x="296426" y="6035882"/>
            <a:chExt cx="3143757" cy="504000"/>
          </a:xfrm>
        </p:grpSpPr>
        <p:pic>
          <p:nvPicPr>
            <p:cNvPr id="14" name="Picture 13" descr="A picture containing text&#10;&#10;Description automatically generated">
              <a:extLst>
                <a:ext uri="{FF2B5EF4-FFF2-40B4-BE49-F238E27FC236}">
                  <a16:creationId xmlns:a16="http://schemas.microsoft.com/office/drawing/2014/main" id="{95514FBB-BF18-7043-A55B-4E77DA46B414}"/>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75B85DB1-D42F-A249-8007-DF69DD4EC02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7269461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471797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7687" y="1376708"/>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9014" y="1604808"/>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23864" y="2205503"/>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9014" y="3272032"/>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23864" y="3872727"/>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8637" y="1612679"/>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93487" y="2213374"/>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8637" y="3279903"/>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93487" y="3880598"/>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4677364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96484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198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3536804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1496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50"/>
            <a:ext cx="4096083" cy="259820"/>
          </a:xfrm>
        </p:spPr>
        <p:txBody>
          <a:bodyPr anchor="t">
            <a:normAutofit/>
          </a:bodyPr>
          <a:lstStyle>
            <a:lvl1pPr marL="0" indent="0">
              <a:buNone/>
              <a:defRPr sz="1600">
                <a:solidFill>
                  <a:srgbClr val="262626"/>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4960137"/>
            <a:ext cx="4096083" cy="259820"/>
          </a:xfrm>
        </p:spPr>
        <p:txBody>
          <a:bodyPr anchor="t">
            <a:normAutofit/>
          </a:bodyPr>
          <a:lstStyle>
            <a:lvl1pPr marL="0" indent="0">
              <a:buNone/>
              <a:defRPr sz="1600">
                <a:solidFill>
                  <a:srgbClr val="262626"/>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0" y="5493437"/>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4962394"/>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Tree>
    <p:extLst>
      <p:ext uri="{BB962C8B-B14F-4D97-AF65-F5344CB8AC3E}">
        <p14:creationId xmlns:p14="http://schemas.microsoft.com/office/powerpoint/2010/main" val="37768187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85263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164712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3566801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0"/>
            <a:ext cx="11381134" cy="637482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315973" y="4995924"/>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715288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11500"/>
            <a:ext cx="2978590" cy="846499"/>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111705"/>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01C2FCBF-D7D6-E92A-5EF7-0912D7F08CDC}"/>
              </a:ext>
            </a:extLst>
          </p:cNvPr>
          <p:cNvGrpSpPr/>
          <p:nvPr userDrawn="1"/>
        </p:nvGrpSpPr>
        <p:grpSpPr>
          <a:xfrm>
            <a:off x="0" y="0"/>
            <a:ext cx="1675006" cy="1772009"/>
            <a:chOff x="327570" y="4453037"/>
            <a:chExt cx="1539689" cy="1542069"/>
          </a:xfrm>
        </p:grpSpPr>
        <p:sp>
          <p:nvSpPr>
            <p:cNvPr id="3" name="Freeform 14">
              <a:extLst>
                <a:ext uri="{FF2B5EF4-FFF2-40B4-BE49-F238E27FC236}">
                  <a16:creationId xmlns:a16="http://schemas.microsoft.com/office/drawing/2014/main" id="{5958B42B-3DCE-04DB-D3CD-8DED6AA3F9C5}"/>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7">
              <a:extLst>
                <a:ext uri="{FF2B5EF4-FFF2-40B4-BE49-F238E27FC236}">
                  <a16:creationId xmlns:a16="http://schemas.microsoft.com/office/drawing/2014/main" id="{509712EC-13F1-E67F-E920-60B8A2678DE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5" name="Group 4">
            <a:extLst>
              <a:ext uri="{FF2B5EF4-FFF2-40B4-BE49-F238E27FC236}">
                <a16:creationId xmlns:a16="http://schemas.microsoft.com/office/drawing/2014/main" id="{82D34CD2-AA4A-7361-FFD0-90A243B36128}"/>
              </a:ext>
            </a:extLst>
          </p:cNvPr>
          <p:cNvGrpSpPr/>
          <p:nvPr userDrawn="1"/>
        </p:nvGrpSpPr>
        <p:grpSpPr>
          <a:xfrm>
            <a:off x="7422969" y="6137098"/>
            <a:ext cx="3143757" cy="504000"/>
            <a:chOff x="296426" y="6035882"/>
            <a:chExt cx="3143757" cy="504000"/>
          </a:xfrm>
        </p:grpSpPr>
        <p:pic>
          <p:nvPicPr>
            <p:cNvPr id="6" name="Picture 5" descr="A picture containing text&#10;&#10;Description automatically generated">
              <a:extLst>
                <a:ext uri="{FF2B5EF4-FFF2-40B4-BE49-F238E27FC236}">
                  <a16:creationId xmlns:a16="http://schemas.microsoft.com/office/drawing/2014/main" id="{3FF0F946-3EA3-04FE-955B-49835FCAE2D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78EEE82-0D2F-0C08-F57C-462623DA19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3293534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94178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232325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0" y="6097208"/>
            <a:ext cx="3286408" cy="760791"/>
          </a:xfrm>
          <a:prstGeom prst="triangle">
            <a:avLst>
              <a:gd name="adj" fmla="val 100000"/>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0"/>
            <a:ext cx="5112967" cy="6119606"/>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69612" y="6145000"/>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26A36BA4-8270-C635-9DF6-1866BEAFC032}"/>
              </a:ext>
            </a:extLst>
          </p:cNvPr>
          <p:cNvGrpSpPr/>
          <p:nvPr userDrawn="1"/>
        </p:nvGrpSpPr>
        <p:grpSpPr>
          <a:xfrm>
            <a:off x="0" y="0"/>
            <a:ext cx="1675006" cy="1772009"/>
            <a:chOff x="327570" y="4453037"/>
            <a:chExt cx="1539689" cy="1542069"/>
          </a:xfrm>
        </p:grpSpPr>
        <p:sp>
          <p:nvSpPr>
            <p:cNvPr id="4" name="Freeform 14">
              <a:extLst>
                <a:ext uri="{FF2B5EF4-FFF2-40B4-BE49-F238E27FC236}">
                  <a16:creationId xmlns:a16="http://schemas.microsoft.com/office/drawing/2014/main" id="{5FE7B8FB-342C-B26C-BF97-F3981809DB53}"/>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7">
              <a:extLst>
                <a:ext uri="{FF2B5EF4-FFF2-40B4-BE49-F238E27FC236}">
                  <a16:creationId xmlns:a16="http://schemas.microsoft.com/office/drawing/2014/main" id="{482FF05C-F481-3ED3-5A6E-E291477A4225}"/>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3530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ext slide with photo - Green">
    <p:spTree>
      <p:nvGrpSpPr>
        <p:cNvPr id="1" name=""/>
        <p:cNvGrpSpPr/>
        <p:nvPr/>
      </p:nvGrpSpPr>
      <p:grpSpPr>
        <a:xfrm>
          <a:off x="0" y="0"/>
          <a:ext cx="0" cy="0"/>
          <a:chOff x="0" y="0"/>
          <a:chExt cx="0" cy="0"/>
        </a:xfrm>
      </p:grpSpPr>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1" y="6106536"/>
            <a:ext cx="2797521" cy="751463"/>
          </a:xfrm>
          <a:prstGeom prst="triangle">
            <a:avLst>
              <a:gd name="adj" fmla="val 100000"/>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317099"/>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7596772" y="6317098"/>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6" name="Group 5">
            <a:extLst>
              <a:ext uri="{FF2B5EF4-FFF2-40B4-BE49-F238E27FC236}">
                <a16:creationId xmlns:a16="http://schemas.microsoft.com/office/drawing/2014/main" id="{3DBCB93C-6652-108B-0F6B-7F0CFD093A73}"/>
              </a:ext>
            </a:extLst>
          </p:cNvPr>
          <p:cNvGrpSpPr/>
          <p:nvPr userDrawn="1"/>
        </p:nvGrpSpPr>
        <p:grpSpPr>
          <a:xfrm>
            <a:off x="0" y="0"/>
            <a:ext cx="1675006" cy="1772009"/>
            <a:chOff x="327570" y="4453037"/>
            <a:chExt cx="1539689" cy="1542069"/>
          </a:xfrm>
        </p:grpSpPr>
        <p:sp>
          <p:nvSpPr>
            <p:cNvPr id="7" name="Freeform 13">
              <a:extLst>
                <a:ext uri="{FF2B5EF4-FFF2-40B4-BE49-F238E27FC236}">
                  <a16:creationId xmlns:a16="http://schemas.microsoft.com/office/drawing/2014/main" id="{58DEECA6-5AD2-B647-B7F8-681B1C254726}"/>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5">
              <a:extLst>
                <a:ext uri="{FF2B5EF4-FFF2-40B4-BE49-F238E27FC236}">
                  <a16:creationId xmlns:a16="http://schemas.microsoft.com/office/drawing/2014/main" id="{4ED00538-E88F-687B-34AD-FA93BE97067B}"/>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35023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638321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949383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868864"/>
          </a:xfrm>
          <a:prstGeom prst="rect">
            <a:avLst/>
          </a:pr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96108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370010"/>
            <a:ext cx="11381134" cy="5859340"/>
          </a:xfrm>
          <a:prstGeom prst="rect">
            <a:avLst/>
          </a:prstGeom>
          <a:solidFill>
            <a:srgbClr val="C95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50541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266563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148038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499755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763797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9313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lnSpc>
                <a:spcPct val="100000"/>
              </a:lnSpc>
              <a:spcBef>
                <a:spcPts val="0"/>
              </a:spcBef>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318290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400469" y="4946490"/>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73138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360602" y="4964778"/>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033682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lnSpc>
                <a:spcPct val="100000"/>
              </a:lnSpc>
              <a:spcBef>
                <a:spcPts val="0"/>
              </a:spcBef>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389221" y="505714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292844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0"/>
            <a:ext cx="5627077" cy="3995226"/>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1"/>
            <a:ext cx="5627077" cy="3995227"/>
          </a:xfrm>
          <a:prstGeom prst="rect">
            <a:avLst/>
          </a:prstGeom>
          <a:solidFill>
            <a:srgbClr val="DC7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411795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EBC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2525633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926925" y="6265072"/>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9" name="Group 8">
            <a:extLst>
              <a:ext uri="{FF2B5EF4-FFF2-40B4-BE49-F238E27FC236}">
                <a16:creationId xmlns:a16="http://schemas.microsoft.com/office/drawing/2014/main" id="{36345BAC-900A-5699-1259-6D2F50CE1DC1}"/>
              </a:ext>
            </a:extLst>
          </p:cNvPr>
          <p:cNvGrpSpPr/>
          <p:nvPr userDrawn="1"/>
        </p:nvGrpSpPr>
        <p:grpSpPr>
          <a:xfrm rot="10800000">
            <a:off x="10514431" y="5085991"/>
            <a:ext cx="1675006" cy="1772009"/>
            <a:chOff x="327570" y="4453037"/>
            <a:chExt cx="1539689" cy="1542069"/>
          </a:xfrm>
        </p:grpSpPr>
        <p:sp>
          <p:nvSpPr>
            <p:cNvPr id="10" name="Freeform 14">
              <a:extLst>
                <a:ext uri="{FF2B5EF4-FFF2-40B4-BE49-F238E27FC236}">
                  <a16:creationId xmlns:a16="http://schemas.microsoft.com/office/drawing/2014/main" id="{94E09C20-1BCA-3404-F669-3A7D9E8B9D4D}"/>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7">
              <a:extLst>
                <a:ext uri="{FF2B5EF4-FFF2-40B4-BE49-F238E27FC236}">
                  <a16:creationId xmlns:a16="http://schemas.microsoft.com/office/drawing/2014/main" id="{0AA9A696-BE1D-C25B-9B47-B7576E324A1E}"/>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97674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6736480"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2" name="Group 1">
            <a:extLst>
              <a:ext uri="{FF2B5EF4-FFF2-40B4-BE49-F238E27FC236}">
                <a16:creationId xmlns:a16="http://schemas.microsoft.com/office/drawing/2014/main" id="{E7440FE2-1536-BCB0-6A68-6AB444C201FA}"/>
              </a:ext>
            </a:extLst>
          </p:cNvPr>
          <p:cNvGrpSpPr/>
          <p:nvPr userDrawn="1"/>
        </p:nvGrpSpPr>
        <p:grpSpPr>
          <a:xfrm rot="10800000">
            <a:off x="10514431" y="5085991"/>
            <a:ext cx="1675006" cy="1772009"/>
            <a:chOff x="327570" y="4453037"/>
            <a:chExt cx="1539689" cy="1542069"/>
          </a:xfrm>
        </p:grpSpPr>
        <p:sp>
          <p:nvSpPr>
            <p:cNvPr id="3" name="Freeform 13">
              <a:extLst>
                <a:ext uri="{FF2B5EF4-FFF2-40B4-BE49-F238E27FC236}">
                  <a16:creationId xmlns:a16="http://schemas.microsoft.com/office/drawing/2014/main" id="{F7680E44-95E4-5732-DBB3-6B343C030500}"/>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5">
              <a:extLst>
                <a:ext uri="{FF2B5EF4-FFF2-40B4-BE49-F238E27FC236}">
                  <a16:creationId xmlns:a16="http://schemas.microsoft.com/office/drawing/2014/main" id="{8085C9B2-F2A7-505A-78DA-FCF79501DFB3}"/>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15395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6" name="Group 5">
            <a:extLst>
              <a:ext uri="{FF2B5EF4-FFF2-40B4-BE49-F238E27FC236}">
                <a16:creationId xmlns:a16="http://schemas.microsoft.com/office/drawing/2014/main" id="{8E558C68-1299-AF05-F00E-0E86E45A52B3}"/>
              </a:ext>
            </a:extLst>
          </p:cNvPr>
          <p:cNvGrpSpPr/>
          <p:nvPr userDrawn="1"/>
        </p:nvGrpSpPr>
        <p:grpSpPr>
          <a:xfrm>
            <a:off x="7091517" y="6222188"/>
            <a:ext cx="3299079" cy="504000"/>
            <a:chOff x="506666" y="6162492"/>
            <a:chExt cx="3299079" cy="504000"/>
          </a:xfrm>
        </p:grpSpPr>
        <p:pic>
          <p:nvPicPr>
            <p:cNvPr id="7" name="Picture 6" descr="A picture containing text&#10;&#10;Description automatically generated">
              <a:extLst>
                <a:ext uri="{FF2B5EF4-FFF2-40B4-BE49-F238E27FC236}">
                  <a16:creationId xmlns:a16="http://schemas.microsoft.com/office/drawing/2014/main" id="{88C97942-3ADE-DAAA-E8D2-5F99D20E23D8}"/>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B7673BC-C4CF-50B5-9CDB-08E12DEC2E5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grpSp>
        <p:nvGrpSpPr>
          <p:cNvPr id="5" name="Group 4">
            <a:extLst>
              <a:ext uri="{FF2B5EF4-FFF2-40B4-BE49-F238E27FC236}">
                <a16:creationId xmlns:a16="http://schemas.microsoft.com/office/drawing/2014/main" id="{278A3BA7-621F-16CC-C172-EBB1F213ECA4}"/>
              </a:ext>
            </a:extLst>
          </p:cNvPr>
          <p:cNvGrpSpPr/>
          <p:nvPr userDrawn="1"/>
        </p:nvGrpSpPr>
        <p:grpSpPr>
          <a:xfrm rot="10800000">
            <a:off x="10514431" y="5085991"/>
            <a:ext cx="1675006" cy="1772009"/>
            <a:chOff x="327570" y="4453037"/>
            <a:chExt cx="1539689" cy="1542069"/>
          </a:xfrm>
        </p:grpSpPr>
        <p:sp>
          <p:nvSpPr>
            <p:cNvPr id="9" name="Freeform 14">
              <a:extLst>
                <a:ext uri="{FF2B5EF4-FFF2-40B4-BE49-F238E27FC236}">
                  <a16:creationId xmlns:a16="http://schemas.microsoft.com/office/drawing/2014/main" id="{E8888105-ED7A-5091-E5F5-99E989009B8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7">
              <a:extLst>
                <a:ext uri="{FF2B5EF4-FFF2-40B4-BE49-F238E27FC236}">
                  <a16:creationId xmlns:a16="http://schemas.microsoft.com/office/drawing/2014/main" id="{03A418D6-64E5-18D5-D4A0-527D4FF593F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504364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6883395"/>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2" name="Group 1">
            <a:extLst>
              <a:ext uri="{FF2B5EF4-FFF2-40B4-BE49-F238E27FC236}">
                <a16:creationId xmlns:a16="http://schemas.microsoft.com/office/drawing/2014/main" id="{0E249100-630C-147B-4EB9-E9AA440F8338}"/>
              </a:ext>
            </a:extLst>
          </p:cNvPr>
          <p:cNvGrpSpPr/>
          <p:nvPr userDrawn="1"/>
        </p:nvGrpSpPr>
        <p:grpSpPr>
          <a:xfrm>
            <a:off x="224917" y="6161110"/>
            <a:ext cx="3299079" cy="504000"/>
            <a:chOff x="506666" y="6162492"/>
            <a:chExt cx="3299079" cy="504000"/>
          </a:xfrm>
        </p:grpSpPr>
        <p:pic>
          <p:nvPicPr>
            <p:cNvPr id="3" name="Picture 2" descr="A picture containing text&#10;&#10;Description automatically generated">
              <a:extLst>
                <a:ext uri="{FF2B5EF4-FFF2-40B4-BE49-F238E27FC236}">
                  <a16:creationId xmlns:a16="http://schemas.microsoft.com/office/drawing/2014/main" id="{1B4701FB-CF6A-D01A-DEBA-57EB0324AD1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3EC31CC-51B0-2267-A588-8A7126FF419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44103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25395"/>
            <a:ext cx="5627077" cy="4020621"/>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1209823"/>
            <a:ext cx="4257991" cy="2514614"/>
          </a:xfrm>
        </p:spPr>
        <p:txBody>
          <a:bodyPr>
            <a:normAutofit/>
          </a:bodyPr>
          <a:lstStyle>
            <a:lvl1pPr marL="0" indent="0" algn="l">
              <a:lnSpc>
                <a:spcPct val="100000"/>
              </a:lnSpc>
              <a:spcBef>
                <a:spcPts val="0"/>
              </a:spcBef>
              <a:buNone/>
              <a:defRPr lang="en-US" sz="3600" b="1" kern="1200" dirty="0">
                <a:solidFill>
                  <a:schemeClr val="bg1"/>
                </a:solidFill>
                <a:latin typeface="+mn-lt"/>
                <a:ea typeface="+mn-ea"/>
                <a:cs typeface="+mn-cs"/>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lnSpc>
                <a:spcPct val="100000"/>
              </a:lnSpc>
              <a:spcBef>
                <a:spcPts val="0"/>
              </a:spcBef>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6180261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 name="Group 3">
            <a:extLst>
              <a:ext uri="{FF2B5EF4-FFF2-40B4-BE49-F238E27FC236}">
                <a16:creationId xmlns:a16="http://schemas.microsoft.com/office/drawing/2014/main" id="{92F0E8C1-C282-25B9-7212-19B48765F38C}"/>
              </a:ext>
            </a:extLst>
          </p:cNvPr>
          <p:cNvGrpSpPr/>
          <p:nvPr userDrawn="1"/>
        </p:nvGrpSpPr>
        <p:grpSpPr>
          <a:xfrm>
            <a:off x="8508837" y="6115769"/>
            <a:ext cx="3299079" cy="504000"/>
            <a:chOff x="506666" y="6162492"/>
            <a:chExt cx="3299079" cy="504000"/>
          </a:xfrm>
        </p:grpSpPr>
        <p:pic>
          <p:nvPicPr>
            <p:cNvPr id="5" name="Picture 4" descr="A picture containing text&#10;&#10;Description automatically generated">
              <a:extLst>
                <a:ext uri="{FF2B5EF4-FFF2-40B4-BE49-F238E27FC236}">
                  <a16:creationId xmlns:a16="http://schemas.microsoft.com/office/drawing/2014/main" id="{81C5979E-8823-E799-0CD2-EDA62D7BCD62}"/>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D1F6FD7E-434D-3734-25DB-EEA0039A8A1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509760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0636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2328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0"/>
            <a:ext cx="8864600" cy="31813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41167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678538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7391494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CC6A62"/>
          </a:solidFill>
        </p:spPr>
        <p:txBody>
          <a:bodyPr>
            <a:noAutofit/>
          </a:bodyPr>
          <a:lstStyle>
            <a:lvl1pPr marL="0" indent="0" algn="ct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1107843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92B5BDC-2922-444A-95D6-089B63503FF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526E0904-F323-784A-A325-CE169B4D2F23}"/>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 Placeholder 23">
            <a:extLst>
              <a:ext uri="{FF2B5EF4-FFF2-40B4-BE49-F238E27FC236}">
                <a16:creationId xmlns:a16="http://schemas.microsoft.com/office/drawing/2014/main" id="{681530B6-C173-D048-9E08-BBC2585FC4CD}"/>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3" name="Text Placeholder 23">
            <a:extLst>
              <a:ext uri="{FF2B5EF4-FFF2-40B4-BE49-F238E27FC236}">
                <a16:creationId xmlns:a16="http://schemas.microsoft.com/office/drawing/2014/main" id="{1EB27B26-B96F-7B4A-AF79-4D0E6E568FC1}"/>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4" name="Text Placeholder 23">
            <a:extLst>
              <a:ext uri="{FF2B5EF4-FFF2-40B4-BE49-F238E27FC236}">
                <a16:creationId xmlns:a16="http://schemas.microsoft.com/office/drawing/2014/main" id="{1D4AD7C1-81D5-F948-9725-9D2CDBD52481}"/>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15" name="Group 14">
            <a:extLst>
              <a:ext uri="{FF2B5EF4-FFF2-40B4-BE49-F238E27FC236}">
                <a16:creationId xmlns:a16="http://schemas.microsoft.com/office/drawing/2014/main" id="{04BAA705-9017-9F40-8AB6-8FD0BE2341E0}"/>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08A383BE-5241-D34A-A03F-1A8ADF22F10A}"/>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325EFD8-2577-7946-B285-735F3776C96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068497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Dusty Pink">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0" y="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D075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04480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7A607DA3-8090-1841-A2ED-8CE91ED55E3A}"/>
              </a:ext>
            </a:extLst>
          </p:cNvPr>
          <p:cNvSpPr/>
          <p:nvPr userDrawn="1"/>
        </p:nvSpPr>
        <p:spPr>
          <a:xfrm rot="10800000">
            <a:off x="-3" y="-9570"/>
            <a:ext cx="12192003" cy="5963302"/>
          </a:xfrm>
          <a:custGeom>
            <a:avLst/>
            <a:gdLst>
              <a:gd name="connsiteX0" fmla="*/ 12192003 w 12192003"/>
              <a:gd name="connsiteY0" fmla="*/ 5963302 h 5963302"/>
              <a:gd name="connsiteX1" fmla="*/ 0 w 12192003"/>
              <a:gd name="connsiteY1" fmla="*/ 5963302 h 5963302"/>
              <a:gd name="connsiteX2" fmla="*/ 0 w 12192003"/>
              <a:gd name="connsiteY2" fmla="*/ 5443417 h 5963302"/>
              <a:gd name="connsiteX3" fmla="*/ 8719739 w 12192003"/>
              <a:gd name="connsiteY3" fmla="*/ 0 h 5963302"/>
              <a:gd name="connsiteX4" fmla="*/ 12192003 w 12192003"/>
              <a:gd name="connsiteY4" fmla="*/ 2268405 h 5963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3" h="5963302">
                <a:moveTo>
                  <a:pt x="12192003" y="5963302"/>
                </a:moveTo>
                <a:lnTo>
                  <a:pt x="0" y="5963302"/>
                </a:lnTo>
                <a:lnTo>
                  <a:pt x="0" y="5443417"/>
                </a:lnTo>
                <a:lnTo>
                  <a:pt x="8719739" y="0"/>
                </a:lnTo>
                <a:lnTo>
                  <a:pt x="12192003" y="2268405"/>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38">
            <a:extLst>
              <a:ext uri="{FF2B5EF4-FFF2-40B4-BE49-F238E27FC236}">
                <a16:creationId xmlns:a16="http://schemas.microsoft.com/office/drawing/2014/main" id="{234ECEA6-0C88-EC45-B104-11D0F843512D}"/>
              </a:ext>
            </a:extLst>
          </p:cNvPr>
          <p:cNvSpPr/>
          <p:nvPr userDrawn="1"/>
        </p:nvSpPr>
        <p:spPr>
          <a:xfrm rot="10800000">
            <a:off x="-1283" y="2453791"/>
            <a:ext cx="4003925" cy="4404209"/>
          </a:xfrm>
          <a:custGeom>
            <a:avLst/>
            <a:gdLst>
              <a:gd name="connsiteX0" fmla="*/ 4003925 w 4003925"/>
              <a:gd name="connsiteY0" fmla="*/ 4404209 h 4404209"/>
              <a:gd name="connsiteX1" fmla="*/ 0 w 4003925"/>
              <a:gd name="connsiteY1" fmla="*/ 1243117 h 4404209"/>
              <a:gd name="connsiteX2" fmla="*/ 1991334 w 4003925"/>
              <a:gd name="connsiteY2" fmla="*/ 0 h 4404209"/>
              <a:gd name="connsiteX3" fmla="*/ 4003925 w 4003925"/>
              <a:gd name="connsiteY3" fmla="*/ 0 h 4404209"/>
            </a:gdLst>
            <a:ahLst/>
            <a:cxnLst>
              <a:cxn ang="0">
                <a:pos x="connsiteX0" y="connsiteY0"/>
              </a:cxn>
              <a:cxn ang="0">
                <a:pos x="connsiteX1" y="connsiteY1"/>
              </a:cxn>
              <a:cxn ang="0">
                <a:pos x="connsiteX2" y="connsiteY2"/>
              </a:cxn>
              <a:cxn ang="0">
                <a:pos x="connsiteX3" y="connsiteY3"/>
              </a:cxn>
            </a:cxnLst>
            <a:rect l="l" t="t" r="r" b="b"/>
            <a:pathLst>
              <a:path w="4003925" h="4404209">
                <a:moveTo>
                  <a:pt x="4003925" y="4404209"/>
                </a:moveTo>
                <a:lnTo>
                  <a:pt x="0" y="1243117"/>
                </a:lnTo>
                <a:lnTo>
                  <a:pt x="1991334" y="0"/>
                </a:lnTo>
                <a:lnTo>
                  <a:pt x="4003925"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ext Placeholder 23">
            <a:extLst>
              <a:ext uri="{FF2B5EF4-FFF2-40B4-BE49-F238E27FC236}">
                <a16:creationId xmlns:a16="http://schemas.microsoft.com/office/drawing/2014/main" id="{7602FD05-603D-8742-82B1-6F3877562DCF}"/>
              </a:ext>
            </a:extLst>
          </p:cNvPr>
          <p:cNvSpPr>
            <a:spLocks noGrp="1"/>
          </p:cNvSpPr>
          <p:nvPr>
            <p:ph type="body" sz="quarter" idx="14" hasCustomPrompt="1"/>
          </p:nvPr>
        </p:nvSpPr>
        <p:spPr>
          <a:xfrm>
            <a:off x="6095998" y="292061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13F8F5F5-2E75-5E40-A98A-B827BBB234F6}"/>
              </a:ext>
            </a:extLst>
          </p:cNvPr>
          <p:cNvSpPr>
            <a:spLocks noGrp="1"/>
          </p:cNvSpPr>
          <p:nvPr>
            <p:ph type="body" sz="quarter" idx="13" hasCustomPrompt="1"/>
          </p:nvPr>
        </p:nvSpPr>
        <p:spPr>
          <a:xfrm>
            <a:off x="782492" y="490752"/>
            <a:ext cx="6028211" cy="3119551"/>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21" name="Text Placeholder 23">
            <a:extLst>
              <a:ext uri="{FF2B5EF4-FFF2-40B4-BE49-F238E27FC236}">
                <a16:creationId xmlns:a16="http://schemas.microsoft.com/office/drawing/2014/main" id="{BD34CACE-D7C6-D24F-ABAA-F4E6CB465E5F}"/>
              </a:ext>
            </a:extLst>
          </p:cNvPr>
          <p:cNvSpPr>
            <a:spLocks noGrp="1"/>
          </p:cNvSpPr>
          <p:nvPr>
            <p:ph type="body" sz="quarter" idx="15" hasCustomPrompt="1"/>
          </p:nvPr>
        </p:nvSpPr>
        <p:spPr>
          <a:xfrm>
            <a:off x="694077" y="29343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grpSp>
        <p:nvGrpSpPr>
          <p:cNvPr id="22" name="Group 21">
            <a:extLst>
              <a:ext uri="{FF2B5EF4-FFF2-40B4-BE49-F238E27FC236}">
                <a16:creationId xmlns:a16="http://schemas.microsoft.com/office/drawing/2014/main" id="{399F6706-E4A0-084D-9ED6-AEE0DA0CE874}"/>
              </a:ext>
            </a:extLst>
          </p:cNvPr>
          <p:cNvGrpSpPr/>
          <p:nvPr userDrawn="1"/>
        </p:nvGrpSpPr>
        <p:grpSpPr>
          <a:xfrm>
            <a:off x="8508837" y="6115769"/>
            <a:ext cx="3299079" cy="504000"/>
            <a:chOff x="506666" y="6162492"/>
            <a:chExt cx="3299079" cy="504000"/>
          </a:xfrm>
        </p:grpSpPr>
        <p:pic>
          <p:nvPicPr>
            <p:cNvPr id="23" name="Picture 22" descr="A picture containing text&#10;&#10;Description automatically generated">
              <a:extLst>
                <a:ext uri="{FF2B5EF4-FFF2-40B4-BE49-F238E27FC236}">
                  <a16:creationId xmlns:a16="http://schemas.microsoft.com/office/drawing/2014/main" id="{0CDE395A-448E-964F-A73E-648C5CF00B6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9F87EF6F-EDC9-4244-9EC9-935788C1686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470484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E331C466-ADB6-C94B-B96E-DA437A25481F}"/>
              </a:ext>
            </a:extLst>
          </p:cNvPr>
          <p:cNvSpPr>
            <a:spLocks noGrp="1"/>
          </p:cNvSpPr>
          <p:nvPr>
            <p:ph type="pic" sz="quarter" idx="10"/>
          </p:nvPr>
        </p:nvSpPr>
        <p:spPr>
          <a:xfrm>
            <a:off x="0" y="0"/>
            <a:ext cx="12192000" cy="6858000"/>
          </a:xfrm>
          <a:custGeom>
            <a:avLst/>
            <a:gdLst>
              <a:gd name="connsiteX0" fmla="*/ 484262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6804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4842628" y="0"/>
                </a:moveTo>
                <a:lnTo>
                  <a:pt x="12192000" y="0"/>
                </a:lnTo>
                <a:lnTo>
                  <a:pt x="12192000" y="6858000"/>
                </a:lnTo>
                <a:lnTo>
                  <a:pt x="0" y="6858000"/>
                </a:lnTo>
                <a:lnTo>
                  <a:pt x="0" y="6804028"/>
                </a:lnTo>
                <a:close/>
              </a:path>
            </a:pathLst>
          </a:custGeom>
        </p:spPr>
        <p:txBody>
          <a:bodyPr wrap="square">
            <a:noAutofit/>
          </a:bodyPr>
          <a:lstStyle/>
          <a:p>
            <a:endParaRPr lang="en-US"/>
          </a:p>
        </p:txBody>
      </p:sp>
      <p:grpSp>
        <p:nvGrpSpPr>
          <p:cNvPr id="43" name="Group 42">
            <a:extLst>
              <a:ext uri="{FF2B5EF4-FFF2-40B4-BE49-F238E27FC236}">
                <a16:creationId xmlns:a16="http://schemas.microsoft.com/office/drawing/2014/main" id="{95DB8909-0900-BD4A-9949-C159C952DD79}"/>
              </a:ext>
            </a:extLst>
          </p:cNvPr>
          <p:cNvGrpSpPr/>
          <p:nvPr userDrawn="1"/>
        </p:nvGrpSpPr>
        <p:grpSpPr>
          <a:xfrm rot="10800000" flipH="1" flipV="1">
            <a:off x="0" y="-9570"/>
            <a:ext cx="4891483" cy="6753270"/>
            <a:chOff x="327570" y="4453037"/>
            <a:chExt cx="1539689" cy="1542069"/>
          </a:xfrm>
        </p:grpSpPr>
        <p:sp>
          <p:nvSpPr>
            <p:cNvPr id="44" name="Freeform 43">
              <a:extLst>
                <a:ext uri="{FF2B5EF4-FFF2-40B4-BE49-F238E27FC236}">
                  <a16:creationId xmlns:a16="http://schemas.microsoft.com/office/drawing/2014/main" id="{CD949F9D-A07A-894E-BB33-7D59D06AEE6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44">
              <a:extLst>
                <a:ext uri="{FF2B5EF4-FFF2-40B4-BE49-F238E27FC236}">
                  <a16:creationId xmlns:a16="http://schemas.microsoft.com/office/drawing/2014/main" id="{3A419C59-85B4-7B4F-ABFA-7FA870198ACC}"/>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9" name="Text Placeholder 23">
            <a:extLst>
              <a:ext uri="{FF2B5EF4-FFF2-40B4-BE49-F238E27FC236}">
                <a16:creationId xmlns:a16="http://schemas.microsoft.com/office/drawing/2014/main" id="{15CA5FD0-5C17-9B43-A52D-995B5B63548A}"/>
              </a:ext>
            </a:extLst>
          </p:cNvPr>
          <p:cNvSpPr>
            <a:spLocks noGrp="1"/>
          </p:cNvSpPr>
          <p:nvPr>
            <p:ph type="body" sz="quarter" idx="13" hasCustomPrompt="1"/>
          </p:nvPr>
        </p:nvSpPr>
        <p:spPr>
          <a:xfrm>
            <a:off x="381114" y="569970"/>
            <a:ext cx="2691870" cy="2967709"/>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247830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818" t="-1279"/>
          <a:stretch/>
        </p:blipFill>
        <p:spPr>
          <a:xfrm>
            <a:off x="4696688" y="532945"/>
            <a:ext cx="7495312" cy="5755085"/>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5978881" y="1512887"/>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27" name="Text Placeholder 23">
            <a:extLst>
              <a:ext uri="{FF2B5EF4-FFF2-40B4-BE49-F238E27FC236}">
                <a16:creationId xmlns:a16="http://schemas.microsoft.com/office/drawing/2014/main" id="{6F26DC03-2AE6-CD48-A3D1-B1EB1C077D21}"/>
              </a:ext>
            </a:extLst>
          </p:cNvPr>
          <p:cNvSpPr>
            <a:spLocks noGrp="1"/>
          </p:cNvSpPr>
          <p:nvPr>
            <p:ph type="body" sz="quarter" idx="13" hasCustomPrompt="1"/>
          </p:nvPr>
        </p:nvSpPr>
        <p:spPr>
          <a:xfrm>
            <a:off x="724091" y="1423332"/>
            <a:ext cx="3862197" cy="2920068"/>
          </a:xfrm>
        </p:spPr>
        <p:txBody>
          <a:bodyPr>
            <a:normAutofit/>
          </a:bodyPr>
          <a:lstStyle>
            <a:lvl1pPr marL="0" indent="0" algn="l">
              <a:buNone/>
              <a:defRPr sz="3600" b="1">
                <a:solidFill>
                  <a:srgbClr val="5E5E5E"/>
                </a:solidFill>
                <a:latin typeface="+mn-lt"/>
              </a:defRPr>
            </a:lvl1pPr>
          </a:lstStyle>
          <a:p>
            <a:pPr lvl="0"/>
            <a:r>
              <a:rPr lang="en-US" dirty="0"/>
              <a:t>TITLE</a:t>
            </a:r>
          </a:p>
        </p:txBody>
      </p:sp>
      <p:grpSp>
        <p:nvGrpSpPr>
          <p:cNvPr id="32" name="Group 31">
            <a:extLst>
              <a:ext uri="{FF2B5EF4-FFF2-40B4-BE49-F238E27FC236}">
                <a16:creationId xmlns:a16="http://schemas.microsoft.com/office/drawing/2014/main" id="{5919E3A4-07F8-9144-BE59-86BE0CC6657F}"/>
              </a:ext>
            </a:extLst>
          </p:cNvPr>
          <p:cNvGrpSpPr/>
          <p:nvPr userDrawn="1"/>
        </p:nvGrpSpPr>
        <p:grpSpPr>
          <a:xfrm>
            <a:off x="0" y="0"/>
            <a:ext cx="1675006" cy="1772009"/>
            <a:chOff x="327570" y="4453037"/>
            <a:chExt cx="1539689" cy="1542069"/>
          </a:xfrm>
        </p:grpSpPr>
        <p:sp>
          <p:nvSpPr>
            <p:cNvPr id="33" name="Freeform 32">
              <a:extLst>
                <a:ext uri="{FF2B5EF4-FFF2-40B4-BE49-F238E27FC236}">
                  <a16:creationId xmlns:a16="http://schemas.microsoft.com/office/drawing/2014/main" id="{E0C47DA2-977B-AE43-90B7-14B6A81E4F7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33">
              <a:extLst>
                <a:ext uri="{FF2B5EF4-FFF2-40B4-BE49-F238E27FC236}">
                  <a16:creationId xmlns:a16="http://schemas.microsoft.com/office/drawing/2014/main" id="{7B8165AD-ED60-BF49-86E6-B8EA796EEC9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0" name="Group 9">
            <a:extLst>
              <a:ext uri="{FF2B5EF4-FFF2-40B4-BE49-F238E27FC236}">
                <a16:creationId xmlns:a16="http://schemas.microsoft.com/office/drawing/2014/main" id="{E3CBBE2D-FB1A-E944-9620-15E86CD99B4C}"/>
              </a:ext>
            </a:extLst>
          </p:cNvPr>
          <p:cNvGrpSpPr/>
          <p:nvPr userDrawn="1"/>
        </p:nvGrpSpPr>
        <p:grpSpPr>
          <a:xfrm>
            <a:off x="4766232" y="6468534"/>
            <a:ext cx="2761590" cy="389466"/>
            <a:chOff x="4766232" y="6468534"/>
            <a:chExt cx="2761590" cy="389466"/>
          </a:xfrm>
        </p:grpSpPr>
        <p:pic>
          <p:nvPicPr>
            <p:cNvPr id="11" name="Picture 10" descr="A picture containing text&#10;&#10;Description automatically generated">
              <a:extLst>
                <a:ext uri="{FF2B5EF4-FFF2-40B4-BE49-F238E27FC236}">
                  <a16:creationId xmlns:a16="http://schemas.microsoft.com/office/drawing/2014/main" id="{D791F558-2428-D64B-99E4-A62D71B9A032}"/>
                </a:ext>
              </a:extLst>
            </p:cNvPr>
            <p:cNvPicPr/>
            <p:nvPr userDrawn="1"/>
          </p:nvPicPr>
          <p:blipFill rotWithShape="1">
            <a:blip r:embed="rId3"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A16A629-8439-E14A-9E93-12883BB9C03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23686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1461687" cy="7343819"/>
            <a:chOff x="327570" y="4453037"/>
            <a:chExt cx="2319699" cy="1484548"/>
          </a:xfrm>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8AED913D-93B7-A23E-9D4E-99BF0130245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5383DE7B-4008-3DBA-A7A2-0CDE9FB1FBCA}"/>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444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Tree>
    <p:extLst>
      <p:ext uri="{BB962C8B-B14F-4D97-AF65-F5344CB8AC3E}">
        <p14:creationId xmlns:p14="http://schemas.microsoft.com/office/powerpoint/2010/main" val="3225678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Laptop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73606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EBC2BF"/>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B3ED4AE3-DEB3-1A45-01C7-8F49D9E442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D9FCB8F3-FF05-F6A7-089F-662C54F0A9E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2346750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95F57"/>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5556233A-06A2-3416-C952-5C627442C3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A6E34ED0-61CE-71F9-F007-8D8D10B136ED}"/>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8002034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0" y="-9570"/>
            <a:ext cx="9216428" cy="7343819"/>
            <a:chOff x="327570" y="4453037"/>
            <a:chExt cx="2319699" cy="1484548"/>
          </a:xfrm>
          <a:solidFill>
            <a:srgbClr val="C55A11"/>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08B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3738071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Laptop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E408D821-EAD9-8943-9B47-0D578C874D59}"/>
              </a:ext>
            </a:extLst>
          </p:cNvPr>
          <p:cNvGrpSpPr/>
          <p:nvPr userDrawn="1"/>
        </p:nvGrpSpPr>
        <p:grpSpPr>
          <a:xfrm rot="10800000" flipH="1" flipV="1">
            <a:off x="-1" y="-9570"/>
            <a:ext cx="10194587" cy="8122438"/>
            <a:chOff x="327570" y="4453037"/>
            <a:chExt cx="2319699" cy="1484548"/>
          </a:xfrm>
          <a:solidFill>
            <a:srgbClr val="E0810E"/>
          </a:solidFill>
        </p:grpSpPr>
        <p:sp>
          <p:nvSpPr>
            <p:cNvPr id="27" name="Freeform 26">
              <a:extLst>
                <a:ext uri="{FF2B5EF4-FFF2-40B4-BE49-F238E27FC236}">
                  <a16:creationId xmlns:a16="http://schemas.microsoft.com/office/drawing/2014/main" id="{9B443A20-5ABE-AA43-BCBE-B45788510B45}"/>
                </a:ext>
              </a:extLst>
            </p:cNvPr>
            <p:cNvSpPr/>
            <p:nvPr userDrawn="1"/>
          </p:nvSpPr>
          <p:spPr>
            <a:xfrm flipH="1" flipV="1">
              <a:off x="327570" y="4780157"/>
              <a:ext cx="1211145" cy="1105175"/>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89F3516-D5FA-F745-AFA3-68F4F2E4A026}"/>
                </a:ext>
              </a:extLst>
            </p:cNvPr>
            <p:cNvSpPr/>
            <p:nvPr userDrawn="1"/>
          </p:nvSpPr>
          <p:spPr>
            <a:xfrm flipH="1" flipV="1">
              <a:off x="327570" y="4453037"/>
              <a:ext cx="2319699" cy="1484548"/>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381114" y="569970"/>
            <a:ext cx="3735936" cy="4727266"/>
          </a:xfrm>
          <a:noFill/>
        </p:spPr>
        <p:txBody>
          <a:bodyPr>
            <a:normAutofit/>
          </a:bodyPr>
          <a:lstStyle>
            <a:lvl1pPr marL="0" indent="0" algn="l">
              <a:buNone/>
              <a:defRPr sz="3600" b="1">
                <a:solidFill>
                  <a:schemeClr val="bg1"/>
                </a:solidFill>
                <a:latin typeface="+mn-lt"/>
              </a:defRPr>
            </a:lvl1pPr>
          </a:lstStyle>
          <a:p>
            <a:pPr lvl="0"/>
            <a:r>
              <a:rPr lang="en-US" dirty="0"/>
              <a:t>TITLE</a:t>
            </a:r>
          </a:p>
        </p:txBody>
      </p:sp>
      <p:pic>
        <p:nvPicPr>
          <p:cNvPr id="2" name="Picture 1">
            <a:extLst>
              <a:ext uri="{FF2B5EF4-FFF2-40B4-BE49-F238E27FC236}">
                <a16:creationId xmlns:a16="http://schemas.microsoft.com/office/drawing/2014/main" id="{0B0C5B99-BB82-89D2-24D1-5517C96437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24261" y="958024"/>
            <a:ext cx="6934072" cy="4226092"/>
          </a:xfrm>
          <a:prstGeom prst="rect">
            <a:avLst/>
          </a:prstGeom>
        </p:spPr>
      </p:pic>
      <p:sp>
        <p:nvSpPr>
          <p:cNvPr id="3" name="Picture Placeholder 7">
            <a:extLst>
              <a:ext uri="{FF2B5EF4-FFF2-40B4-BE49-F238E27FC236}">
                <a16:creationId xmlns:a16="http://schemas.microsoft.com/office/drawing/2014/main" id="{61FD124B-1D9F-FEBF-3868-B70A37753D1C}"/>
              </a:ext>
            </a:extLst>
          </p:cNvPr>
          <p:cNvSpPr>
            <a:spLocks noGrp="1"/>
          </p:cNvSpPr>
          <p:nvPr>
            <p:ph type="pic" sz="quarter" idx="15" hasCustomPrompt="1"/>
          </p:nvPr>
        </p:nvSpPr>
        <p:spPr>
          <a:xfrm>
            <a:off x="6201624" y="1403721"/>
            <a:ext cx="4736762" cy="2932889"/>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Tree>
    <p:extLst>
      <p:ext uri="{BB962C8B-B14F-4D97-AF65-F5344CB8AC3E}">
        <p14:creationId xmlns:p14="http://schemas.microsoft.com/office/powerpoint/2010/main" val="19361852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Graphic Slide">
    <p:spTree>
      <p:nvGrpSpPr>
        <p:cNvPr id="1" name=""/>
        <p:cNvGrpSpPr/>
        <p:nvPr/>
      </p:nvGrpSpPr>
      <p:grpSpPr>
        <a:xfrm>
          <a:off x="0" y="0"/>
          <a:ext cx="0" cy="0"/>
          <a:chOff x="0" y="0"/>
          <a:chExt cx="0" cy="0"/>
        </a:xfrm>
      </p:grpSpPr>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431208"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179908" y="5884177"/>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150884" y="5144756"/>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594491" y="5912181"/>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573325" y="5164730"/>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sp>
        <p:nvSpPr>
          <p:cNvPr id="25" name="Text Placeholder 23">
            <a:extLst>
              <a:ext uri="{FF2B5EF4-FFF2-40B4-BE49-F238E27FC236}">
                <a16:creationId xmlns:a16="http://schemas.microsoft.com/office/drawing/2014/main" id="{B8683D7A-F3BB-E989-968F-43E83D543E10}"/>
              </a:ext>
            </a:extLst>
          </p:cNvPr>
          <p:cNvSpPr>
            <a:spLocks noGrp="1"/>
          </p:cNvSpPr>
          <p:nvPr>
            <p:ph type="body" sz="quarter" idx="33" hasCustomPrompt="1"/>
          </p:nvPr>
        </p:nvSpPr>
        <p:spPr>
          <a:xfrm>
            <a:off x="435463" y="2664442"/>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grpSp>
        <p:nvGrpSpPr>
          <p:cNvPr id="26" name="Group 25">
            <a:extLst>
              <a:ext uri="{FF2B5EF4-FFF2-40B4-BE49-F238E27FC236}">
                <a16:creationId xmlns:a16="http://schemas.microsoft.com/office/drawing/2014/main" id="{53D499B1-A81A-FA50-AB66-BD11351AD262}"/>
              </a:ext>
            </a:extLst>
          </p:cNvPr>
          <p:cNvGrpSpPr/>
          <p:nvPr userDrawn="1"/>
        </p:nvGrpSpPr>
        <p:grpSpPr>
          <a:xfrm>
            <a:off x="426145" y="1642188"/>
            <a:ext cx="10879446" cy="4925463"/>
            <a:chOff x="-401346" y="1"/>
            <a:chExt cx="30605027" cy="17321606"/>
          </a:xfrm>
        </p:grpSpPr>
        <p:sp>
          <p:nvSpPr>
            <p:cNvPr id="27" name="Rectangle 3">
              <a:extLst>
                <a:ext uri="{FF2B5EF4-FFF2-40B4-BE49-F238E27FC236}">
                  <a16:creationId xmlns:a16="http://schemas.microsoft.com/office/drawing/2014/main" id="{C1ABF928-8733-BBF6-93E7-A8EF2A8E3B0A}"/>
                </a:ext>
              </a:extLst>
            </p:cNvPr>
            <p:cNvSpPr/>
            <p:nvPr/>
          </p:nvSpPr>
          <p:spPr>
            <a:xfrm rot="16200000">
              <a:off x="-1692302" y="8148954"/>
              <a:ext cx="10321657"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3">
              <a:extLst>
                <a:ext uri="{FF2B5EF4-FFF2-40B4-BE49-F238E27FC236}">
                  <a16:creationId xmlns:a16="http://schemas.microsoft.com/office/drawing/2014/main" id="{16611426-DFF7-B60C-21D2-D50FCAE6888A}"/>
                </a:ext>
              </a:extLst>
            </p:cNvPr>
            <p:cNvSpPr/>
            <p:nvPr/>
          </p:nvSpPr>
          <p:spPr>
            <a:xfrm rot="5400000">
              <a:off x="5209103" y="1968528"/>
              <a:ext cx="11676795"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3">
              <a:extLst>
                <a:ext uri="{FF2B5EF4-FFF2-40B4-BE49-F238E27FC236}">
                  <a16:creationId xmlns:a16="http://schemas.microsoft.com/office/drawing/2014/main" id="{D621FEDD-292E-DF84-19F1-F8A2ADDD91F3}"/>
                </a:ext>
              </a:extLst>
            </p:cNvPr>
            <p:cNvSpPr/>
            <p:nvPr/>
          </p:nvSpPr>
          <p:spPr>
            <a:xfrm rot="16200000">
              <a:off x="13559806" y="8219929"/>
              <a:ext cx="10463610"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
              <a:extLst>
                <a:ext uri="{FF2B5EF4-FFF2-40B4-BE49-F238E27FC236}">
                  <a16:creationId xmlns:a16="http://schemas.microsoft.com/office/drawing/2014/main" id="{ECF3BFFD-2D1C-B482-3911-324DECA46463}"/>
                </a:ext>
              </a:extLst>
            </p:cNvPr>
            <p:cNvSpPr/>
            <p:nvPr/>
          </p:nvSpPr>
          <p:spPr>
            <a:xfrm rot="5400000">
              <a:off x="20495410" y="1968528"/>
              <a:ext cx="11676798" cy="7739744"/>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2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W.O.T. Graphic Slide">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517A14D4-05B6-5748-B6AD-04EE7CFEBA07}"/>
              </a:ext>
            </a:extLst>
          </p:cNvPr>
          <p:cNvGrpSpPr/>
          <p:nvPr/>
        </p:nvGrpSpPr>
        <p:grpSpPr>
          <a:xfrm>
            <a:off x="568814" y="1642188"/>
            <a:ext cx="10889178" cy="3900195"/>
            <a:chOff x="-2" y="0"/>
            <a:chExt cx="30632404" cy="13716000"/>
          </a:xfrm>
        </p:grpSpPr>
        <p:sp>
          <p:nvSpPr>
            <p:cNvPr id="88" name="Rectangle 3">
              <a:extLst>
                <a:ext uri="{FF2B5EF4-FFF2-40B4-BE49-F238E27FC236}">
                  <a16:creationId xmlns:a16="http://schemas.microsoft.com/office/drawing/2014/main" id="{B1A0EB6C-A0FF-154B-BF39-A342E84C4F64}"/>
                </a:ext>
              </a:extLst>
            </p:cNvPr>
            <p:cNvSpPr/>
            <p:nvPr/>
          </p:nvSpPr>
          <p:spPr>
            <a:xfrm rot="16200000">
              <a:off x="440870"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a:extLst>
                <a:ext uri="{FF2B5EF4-FFF2-40B4-BE49-F238E27FC236}">
                  <a16:creationId xmlns:a16="http://schemas.microsoft.com/office/drawing/2014/main" id="{46582492-0885-B749-86F7-8AC850A52945}"/>
                </a:ext>
              </a:extLst>
            </p:cNvPr>
            <p:cNvSpPr/>
            <p:nvPr/>
          </p:nvSpPr>
          <p:spPr>
            <a:xfrm rot="5400000">
              <a:off x="8017327"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3">
              <a:extLst>
                <a:ext uri="{FF2B5EF4-FFF2-40B4-BE49-F238E27FC236}">
                  <a16:creationId xmlns:a16="http://schemas.microsoft.com/office/drawing/2014/main" id="{14A1DC09-9692-074B-A038-7BB01003A635}"/>
                </a:ext>
              </a:extLst>
            </p:cNvPr>
            <p:cNvSpPr/>
            <p:nvPr/>
          </p:nvSpPr>
          <p:spPr>
            <a:xfrm rot="16200000">
              <a:off x="15757072" y="6417127"/>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3">
              <a:extLst>
                <a:ext uri="{FF2B5EF4-FFF2-40B4-BE49-F238E27FC236}">
                  <a16:creationId xmlns:a16="http://schemas.microsoft.com/office/drawing/2014/main" id="{7305748B-6DD9-D245-8E2E-F728D025CFE0}"/>
                </a:ext>
              </a:extLst>
            </p:cNvPr>
            <p:cNvSpPr/>
            <p:nvPr/>
          </p:nvSpPr>
          <p:spPr>
            <a:xfrm rot="5400000">
              <a:off x="23333529" y="-440872"/>
              <a:ext cx="6858001" cy="7739745"/>
            </a:xfrm>
            <a:custGeom>
              <a:avLst/>
              <a:gdLst>
                <a:gd name="connsiteX0" fmla="*/ 0 w 9674679"/>
                <a:gd name="connsiteY0" fmla="*/ 0 h 13716001"/>
                <a:gd name="connsiteX1" fmla="*/ 9674679 w 9674679"/>
                <a:gd name="connsiteY1" fmla="*/ 0 h 13716001"/>
                <a:gd name="connsiteX2" fmla="*/ 9674679 w 9674679"/>
                <a:gd name="connsiteY2" fmla="*/ 13716001 h 13716001"/>
                <a:gd name="connsiteX3" fmla="*/ 0 w 9674679"/>
                <a:gd name="connsiteY3" fmla="*/ 13716001 h 13716001"/>
                <a:gd name="connsiteX4" fmla="*/ 0 w 9674679"/>
                <a:gd name="connsiteY4"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4679 w 9677400"/>
                <a:gd name="connsiteY3" fmla="*/ 13716001 h 13716001"/>
                <a:gd name="connsiteX4" fmla="*/ 0 w 9677400"/>
                <a:gd name="connsiteY4" fmla="*/ 13716001 h 13716001"/>
                <a:gd name="connsiteX5" fmla="*/ 0 w 9677400"/>
                <a:gd name="connsiteY5"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677400"/>
                <a:gd name="connsiteY0" fmla="*/ 0 h 13716001"/>
                <a:gd name="connsiteX1" fmla="*/ 9674679 w 9677400"/>
                <a:gd name="connsiteY1" fmla="*/ 0 h 13716001"/>
                <a:gd name="connsiteX2" fmla="*/ 9677400 w 9677400"/>
                <a:gd name="connsiteY2" fmla="*/ 1498601 h 13716001"/>
                <a:gd name="connsiteX3" fmla="*/ 9677399 w 9677400"/>
                <a:gd name="connsiteY3" fmla="*/ 12420601 h 13716001"/>
                <a:gd name="connsiteX4" fmla="*/ 9674679 w 9677400"/>
                <a:gd name="connsiteY4" fmla="*/ 13716001 h 13716001"/>
                <a:gd name="connsiteX5" fmla="*/ 0 w 9677400"/>
                <a:gd name="connsiteY5" fmla="*/ 13716001 h 13716001"/>
                <a:gd name="connsiteX6" fmla="*/ 0 w 9677400"/>
                <a:gd name="connsiteY6" fmla="*/ 0 h 13716001"/>
                <a:gd name="connsiteX0" fmla="*/ 0 w 9702799"/>
                <a:gd name="connsiteY0" fmla="*/ 0 h 13863197"/>
                <a:gd name="connsiteX1" fmla="*/ 9674679 w 9702799"/>
                <a:gd name="connsiteY1" fmla="*/ 0 h 13863197"/>
                <a:gd name="connsiteX2" fmla="*/ 9677400 w 9702799"/>
                <a:gd name="connsiteY2" fmla="*/ 1498601 h 13863197"/>
                <a:gd name="connsiteX3" fmla="*/ 9702799 w 9702799"/>
                <a:gd name="connsiteY3" fmla="*/ 13741401 h 13863197"/>
                <a:gd name="connsiteX4" fmla="*/ 9674679 w 9702799"/>
                <a:gd name="connsiteY4" fmla="*/ 13716001 h 13863197"/>
                <a:gd name="connsiteX5" fmla="*/ 0 w 9702799"/>
                <a:gd name="connsiteY5" fmla="*/ 13716001 h 13863197"/>
                <a:gd name="connsiteX6" fmla="*/ 0 w 9702799"/>
                <a:gd name="connsiteY6" fmla="*/ 0 h 13863197"/>
                <a:gd name="connsiteX0" fmla="*/ 0 w 9702800"/>
                <a:gd name="connsiteY0" fmla="*/ 0 h 13863197"/>
                <a:gd name="connsiteX1" fmla="*/ 9674679 w 9702800"/>
                <a:gd name="connsiteY1" fmla="*/ 0 h 13863197"/>
                <a:gd name="connsiteX2" fmla="*/ 9702800 w 9702800"/>
                <a:gd name="connsiteY2" fmla="*/ 1 h 13863197"/>
                <a:gd name="connsiteX3" fmla="*/ 9702799 w 9702800"/>
                <a:gd name="connsiteY3" fmla="*/ 13741401 h 13863197"/>
                <a:gd name="connsiteX4" fmla="*/ 9674679 w 9702800"/>
                <a:gd name="connsiteY4" fmla="*/ 13716001 h 13863197"/>
                <a:gd name="connsiteX5" fmla="*/ 0 w 9702800"/>
                <a:gd name="connsiteY5" fmla="*/ 13716001 h 13863197"/>
                <a:gd name="connsiteX6" fmla="*/ 0 w 9702800"/>
                <a:gd name="connsiteY6" fmla="*/ 0 h 1386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2800" h="13863197">
                  <a:moveTo>
                    <a:pt x="0" y="0"/>
                  </a:moveTo>
                  <a:lnTo>
                    <a:pt x="9674679" y="0"/>
                  </a:lnTo>
                  <a:lnTo>
                    <a:pt x="9702800" y="1"/>
                  </a:lnTo>
                  <a:cubicBezTo>
                    <a:pt x="7950200" y="3742268"/>
                    <a:pt x="7188199" y="7967134"/>
                    <a:pt x="9702799" y="13741401"/>
                  </a:cubicBezTo>
                  <a:cubicBezTo>
                    <a:pt x="9701892" y="14173201"/>
                    <a:pt x="9675586" y="13284201"/>
                    <a:pt x="9674679" y="13716001"/>
                  </a:cubicBezTo>
                  <a:lnTo>
                    <a:pt x="0" y="13716001"/>
                  </a:lnTo>
                  <a:lnTo>
                    <a:pt x="0" y="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 Placeholder 23">
            <a:extLst>
              <a:ext uri="{FF2B5EF4-FFF2-40B4-BE49-F238E27FC236}">
                <a16:creationId xmlns:a16="http://schemas.microsoft.com/office/drawing/2014/main" id="{0576BD4C-D244-074C-9F40-830189A00901}"/>
              </a:ext>
            </a:extLst>
          </p:cNvPr>
          <p:cNvSpPr>
            <a:spLocks noGrp="1"/>
          </p:cNvSpPr>
          <p:nvPr>
            <p:ph type="body" sz="quarter" idx="21" hasCustomPrompt="1"/>
          </p:nvPr>
        </p:nvSpPr>
        <p:spPr>
          <a:xfrm>
            <a:off x="3309484" y="2103038"/>
            <a:ext cx="2751318" cy="991390"/>
          </a:xfrm>
        </p:spPr>
        <p:txBody>
          <a:bodyPr>
            <a:normAutofit/>
          </a:bodyPr>
          <a:lstStyle>
            <a:lvl1pPr marL="0" indent="0" algn="ctr">
              <a:buNone/>
              <a:defRPr sz="7200" b="1">
                <a:solidFill>
                  <a:schemeClr val="bg1"/>
                </a:solidFill>
                <a:latin typeface="+mn-lt"/>
              </a:defRPr>
            </a:lvl1pPr>
          </a:lstStyle>
          <a:p>
            <a:pPr lvl="0"/>
            <a:r>
              <a:rPr lang="en-US" dirty="0"/>
              <a:t>W</a:t>
            </a:r>
          </a:p>
        </p:txBody>
      </p:sp>
      <p:sp>
        <p:nvSpPr>
          <p:cNvPr id="97" name="Text Placeholder 23">
            <a:extLst>
              <a:ext uri="{FF2B5EF4-FFF2-40B4-BE49-F238E27FC236}">
                <a16:creationId xmlns:a16="http://schemas.microsoft.com/office/drawing/2014/main" id="{59FD8A41-6F66-E847-B216-540F23A1ACDA}"/>
              </a:ext>
            </a:extLst>
          </p:cNvPr>
          <p:cNvSpPr>
            <a:spLocks noGrp="1"/>
          </p:cNvSpPr>
          <p:nvPr>
            <p:ph type="body" sz="quarter" idx="22" hasCustomPrompt="1"/>
          </p:nvPr>
        </p:nvSpPr>
        <p:spPr>
          <a:xfrm>
            <a:off x="8714203" y="2091083"/>
            <a:ext cx="2701308" cy="991390"/>
          </a:xfrm>
        </p:spPr>
        <p:txBody>
          <a:bodyPr>
            <a:normAutofit/>
          </a:bodyPr>
          <a:lstStyle>
            <a:lvl1pPr marL="0" indent="0" algn="ctr">
              <a:buNone/>
              <a:defRPr sz="7200" b="1">
                <a:solidFill>
                  <a:schemeClr val="bg1"/>
                </a:solidFill>
                <a:latin typeface="+mn-lt"/>
              </a:defRPr>
            </a:lvl1pPr>
          </a:lstStyle>
          <a:p>
            <a:pPr lvl="0"/>
            <a:r>
              <a:rPr lang="en-US" dirty="0"/>
              <a:t>T</a:t>
            </a:r>
          </a:p>
        </p:txBody>
      </p:sp>
      <p:sp>
        <p:nvSpPr>
          <p:cNvPr id="98" name="Text Placeholder 23">
            <a:extLst>
              <a:ext uri="{FF2B5EF4-FFF2-40B4-BE49-F238E27FC236}">
                <a16:creationId xmlns:a16="http://schemas.microsoft.com/office/drawing/2014/main" id="{21FA3A87-06FE-B442-AE8D-421271B06531}"/>
              </a:ext>
            </a:extLst>
          </p:cNvPr>
          <p:cNvSpPr>
            <a:spLocks noGrp="1"/>
          </p:cNvSpPr>
          <p:nvPr>
            <p:ph type="body" sz="quarter" idx="23" hasCustomPrompt="1"/>
          </p:nvPr>
        </p:nvSpPr>
        <p:spPr>
          <a:xfrm>
            <a:off x="601780" y="4276572"/>
            <a:ext cx="2693272" cy="991390"/>
          </a:xfrm>
        </p:spPr>
        <p:txBody>
          <a:bodyPr>
            <a:normAutofit/>
          </a:bodyPr>
          <a:lstStyle>
            <a:lvl1pPr marL="0" indent="0" algn="ctr">
              <a:buNone/>
              <a:defRPr sz="7200" b="1">
                <a:solidFill>
                  <a:schemeClr val="bg1"/>
                </a:solidFill>
                <a:latin typeface="+mn-lt"/>
              </a:defRPr>
            </a:lvl1pPr>
          </a:lstStyle>
          <a:p>
            <a:pPr lvl="0"/>
            <a:r>
              <a:rPr lang="en-US" dirty="0"/>
              <a:t>S</a:t>
            </a:r>
          </a:p>
        </p:txBody>
      </p:sp>
      <p:sp>
        <p:nvSpPr>
          <p:cNvPr id="99" name="Text Placeholder 23">
            <a:extLst>
              <a:ext uri="{FF2B5EF4-FFF2-40B4-BE49-F238E27FC236}">
                <a16:creationId xmlns:a16="http://schemas.microsoft.com/office/drawing/2014/main" id="{638E789B-FDF3-8C41-85C2-9EDD0912F5D9}"/>
              </a:ext>
            </a:extLst>
          </p:cNvPr>
          <p:cNvSpPr>
            <a:spLocks noGrp="1"/>
          </p:cNvSpPr>
          <p:nvPr>
            <p:ph type="body" sz="quarter" idx="24" hasCustomPrompt="1"/>
          </p:nvPr>
        </p:nvSpPr>
        <p:spPr>
          <a:xfrm>
            <a:off x="6038219" y="4192979"/>
            <a:ext cx="2695886" cy="991390"/>
          </a:xfrm>
        </p:spPr>
        <p:txBody>
          <a:bodyPr>
            <a:normAutofit/>
          </a:bodyPr>
          <a:lstStyle>
            <a:lvl1pPr marL="0" indent="0" algn="ctr">
              <a:buNone/>
              <a:defRPr sz="7200" b="1">
                <a:solidFill>
                  <a:schemeClr val="bg1"/>
                </a:solidFill>
                <a:latin typeface="+mn-lt"/>
              </a:defRPr>
            </a:lvl1pPr>
          </a:lstStyle>
          <a:p>
            <a:pPr lvl="0"/>
            <a:r>
              <a:rPr lang="en-US" dirty="0"/>
              <a:t>O</a:t>
            </a:r>
          </a:p>
        </p:txBody>
      </p:sp>
      <p:sp>
        <p:nvSpPr>
          <p:cNvPr id="103" name="Text Placeholder 23">
            <a:extLst>
              <a:ext uri="{FF2B5EF4-FFF2-40B4-BE49-F238E27FC236}">
                <a16:creationId xmlns:a16="http://schemas.microsoft.com/office/drawing/2014/main" id="{557895F2-844B-684F-85AE-9C89D44B78FC}"/>
              </a:ext>
            </a:extLst>
          </p:cNvPr>
          <p:cNvSpPr>
            <a:spLocks noGrp="1"/>
          </p:cNvSpPr>
          <p:nvPr>
            <p:ph type="body" sz="quarter" idx="15" hasCustomPrompt="1"/>
          </p:nvPr>
        </p:nvSpPr>
        <p:spPr>
          <a:xfrm>
            <a:off x="573964" y="1909675"/>
            <a:ext cx="2688034" cy="699673"/>
          </a:xfrm>
        </p:spPr>
        <p:txBody>
          <a:bodyPr>
            <a:normAutofit/>
          </a:bodyPr>
          <a:lstStyle>
            <a:lvl1pPr marL="0" indent="0" algn="ctr">
              <a:buNone/>
              <a:defRPr sz="2400" b="1">
                <a:solidFill>
                  <a:srgbClr val="027354"/>
                </a:solidFill>
                <a:latin typeface="+mn-lt"/>
              </a:defRPr>
            </a:lvl1pPr>
          </a:lstStyle>
          <a:p>
            <a:pPr lvl="0"/>
            <a:r>
              <a:rPr lang="en-US" dirty="0"/>
              <a:t>Strengths</a:t>
            </a:r>
          </a:p>
        </p:txBody>
      </p:sp>
      <p:sp>
        <p:nvSpPr>
          <p:cNvPr id="104" name="Text Placeholder 23">
            <a:extLst>
              <a:ext uri="{FF2B5EF4-FFF2-40B4-BE49-F238E27FC236}">
                <a16:creationId xmlns:a16="http://schemas.microsoft.com/office/drawing/2014/main" id="{A178F857-6E84-8140-9578-1C71F9FBA5AC}"/>
              </a:ext>
            </a:extLst>
          </p:cNvPr>
          <p:cNvSpPr>
            <a:spLocks noGrp="1"/>
          </p:cNvSpPr>
          <p:nvPr>
            <p:ph type="body" sz="quarter" idx="25" hasCustomPrompt="1"/>
          </p:nvPr>
        </p:nvSpPr>
        <p:spPr>
          <a:xfrm>
            <a:off x="568814" y="2510370"/>
            <a:ext cx="2688034"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5" name="Text Placeholder 23">
            <a:extLst>
              <a:ext uri="{FF2B5EF4-FFF2-40B4-BE49-F238E27FC236}">
                <a16:creationId xmlns:a16="http://schemas.microsoft.com/office/drawing/2014/main" id="{FB42AF40-AA70-1A44-B56B-50A0FB52C154}"/>
              </a:ext>
            </a:extLst>
          </p:cNvPr>
          <p:cNvSpPr>
            <a:spLocks noGrp="1"/>
          </p:cNvSpPr>
          <p:nvPr>
            <p:ph type="body" sz="quarter" idx="26" hasCustomPrompt="1"/>
          </p:nvPr>
        </p:nvSpPr>
        <p:spPr>
          <a:xfrm>
            <a:off x="3293784" y="3785356"/>
            <a:ext cx="2693271" cy="655052"/>
          </a:xfrm>
        </p:spPr>
        <p:txBody>
          <a:bodyPr>
            <a:normAutofit/>
          </a:bodyPr>
          <a:lstStyle>
            <a:lvl1pPr marL="0" indent="0" algn="ctr">
              <a:buNone/>
              <a:defRPr sz="2400" b="1">
                <a:solidFill>
                  <a:srgbClr val="F29E38"/>
                </a:solidFill>
                <a:latin typeface="+mn-lt"/>
              </a:defRPr>
            </a:lvl1pPr>
          </a:lstStyle>
          <a:p>
            <a:pPr lvl="0"/>
            <a:r>
              <a:rPr lang="en-US" dirty="0"/>
              <a:t>Weakness</a:t>
            </a:r>
          </a:p>
        </p:txBody>
      </p:sp>
      <p:sp>
        <p:nvSpPr>
          <p:cNvPr id="106" name="Text Placeholder 23">
            <a:extLst>
              <a:ext uri="{FF2B5EF4-FFF2-40B4-BE49-F238E27FC236}">
                <a16:creationId xmlns:a16="http://schemas.microsoft.com/office/drawing/2014/main" id="{637B5DA6-17AE-134B-B763-5553B9A05871}"/>
              </a:ext>
            </a:extLst>
          </p:cNvPr>
          <p:cNvSpPr>
            <a:spLocks noGrp="1"/>
          </p:cNvSpPr>
          <p:nvPr>
            <p:ph type="body" sz="quarter" idx="27" hasCustomPrompt="1"/>
          </p:nvPr>
        </p:nvSpPr>
        <p:spPr>
          <a:xfrm>
            <a:off x="3288634" y="4386051"/>
            <a:ext cx="2693271" cy="655052"/>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7" name="Text Placeholder 23">
            <a:extLst>
              <a:ext uri="{FF2B5EF4-FFF2-40B4-BE49-F238E27FC236}">
                <a16:creationId xmlns:a16="http://schemas.microsoft.com/office/drawing/2014/main" id="{3B4B9185-650C-8243-A2AD-C2AB79BC8B1D}"/>
              </a:ext>
            </a:extLst>
          </p:cNvPr>
          <p:cNvSpPr>
            <a:spLocks noGrp="1"/>
          </p:cNvSpPr>
          <p:nvPr>
            <p:ph type="body" sz="quarter" idx="28" hasCustomPrompt="1"/>
          </p:nvPr>
        </p:nvSpPr>
        <p:spPr>
          <a:xfrm>
            <a:off x="5990625" y="1891014"/>
            <a:ext cx="2738043" cy="699673"/>
          </a:xfrm>
        </p:spPr>
        <p:txBody>
          <a:bodyPr>
            <a:normAutofit/>
          </a:bodyPr>
          <a:lstStyle>
            <a:lvl1pPr marL="0" indent="0" algn="ctr">
              <a:buNone/>
              <a:defRPr sz="2400" b="1">
                <a:solidFill>
                  <a:srgbClr val="D98F89"/>
                </a:solidFill>
                <a:latin typeface="+mn-lt"/>
              </a:defRPr>
            </a:lvl1pPr>
          </a:lstStyle>
          <a:p>
            <a:pPr lvl="0"/>
            <a:r>
              <a:rPr lang="en-US" dirty="0"/>
              <a:t>Opportunity</a:t>
            </a:r>
          </a:p>
        </p:txBody>
      </p:sp>
      <p:sp>
        <p:nvSpPr>
          <p:cNvPr id="108" name="Text Placeholder 23">
            <a:extLst>
              <a:ext uri="{FF2B5EF4-FFF2-40B4-BE49-F238E27FC236}">
                <a16:creationId xmlns:a16="http://schemas.microsoft.com/office/drawing/2014/main" id="{E2B51D25-035A-AD47-A0DC-7C155B9587C5}"/>
              </a:ext>
            </a:extLst>
          </p:cNvPr>
          <p:cNvSpPr>
            <a:spLocks noGrp="1"/>
          </p:cNvSpPr>
          <p:nvPr>
            <p:ph type="body" sz="quarter" idx="29" hasCustomPrompt="1"/>
          </p:nvPr>
        </p:nvSpPr>
        <p:spPr>
          <a:xfrm>
            <a:off x="5985475" y="2491709"/>
            <a:ext cx="2738043" cy="69967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09" name="Text Placeholder 23">
            <a:extLst>
              <a:ext uri="{FF2B5EF4-FFF2-40B4-BE49-F238E27FC236}">
                <a16:creationId xmlns:a16="http://schemas.microsoft.com/office/drawing/2014/main" id="{BBA9943C-03E8-5745-9A10-64918866F52A}"/>
              </a:ext>
            </a:extLst>
          </p:cNvPr>
          <p:cNvSpPr>
            <a:spLocks noGrp="1"/>
          </p:cNvSpPr>
          <p:nvPr>
            <p:ph type="body" sz="quarter" idx="30" hasCustomPrompt="1"/>
          </p:nvPr>
        </p:nvSpPr>
        <p:spPr>
          <a:xfrm>
            <a:off x="8750973" y="3769480"/>
            <a:ext cx="2708983" cy="615103"/>
          </a:xfrm>
        </p:spPr>
        <p:txBody>
          <a:bodyPr>
            <a:normAutofit/>
          </a:bodyPr>
          <a:lstStyle>
            <a:lvl1pPr marL="0" indent="0" algn="ctr">
              <a:buNone/>
              <a:defRPr sz="2400" b="1">
                <a:solidFill>
                  <a:srgbClr val="40B894"/>
                </a:solidFill>
                <a:latin typeface="+mn-lt"/>
              </a:defRPr>
            </a:lvl1pPr>
          </a:lstStyle>
          <a:p>
            <a:pPr lvl="0"/>
            <a:r>
              <a:rPr lang="en-US" dirty="0"/>
              <a:t>Threats</a:t>
            </a:r>
          </a:p>
        </p:txBody>
      </p:sp>
      <p:sp>
        <p:nvSpPr>
          <p:cNvPr id="110" name="Text Placeholder 23">
            <a:extLst>
              <a:ext uri="{FF2B5EF4-FFF2-40B4-BE49-F238E27FC236}">
                <a16:creationId xmlns:a16="http://schemas.microsoft.com/office/drawing/2014/main" id="{7F0C6E60-C7CC-4847-B0E8-1E5BE9A575EB}"/>
              </a:ext>
            </a:extLst>
          </p:cNvPr>
          <p:cNvSpPr>
            <a:spLocks noGrp="1"/>
          </p:cNvSpPr>
          <p:nvPr>
            <p:ph type="body" sz="quarter" idx="31" hasCustomPrompt="1"/>
          </p:nvPr>
        </p:nvSpPr>
        <p:spPr>
          <a:xfrm>
            <a:off x="8745823" y="4370175"/>
            <a:ext cx="2708983" cy="615103"/>
          </a:xfrm>
        </p:spPr>
        <p:txBody>
          <a:bodyPr>
            <a:normAutofit/>
          </a:bodyPr>
          <a:lstStyle>
            <a:lvl1pPr marL="0" indent="0" algn="ctr">
              <a:buNone/>
              <a:defRPr sz="2400" b="0">
                <a:solidFill>
                  <a:srgbClr val="262626"/>
                </a:solidFill>
                <a:latin typeface="+mn-lt"/>
              </a:defRPr>
            </a:lvl1pPr>
          </a:lstStyle>
          <a:p>
            <a:pPr lvl="0"/>
            <a:r>
              <a:rPr lang="en-US" dirty="0"/>
              <a:t>Sub-Heading</a:t>
            </a:r>
          </a:p>
        </p:txBody>
      </p:sp>
      <p:sp>
        <p:nvSpPr>
          <p:cNvPr id="111" name="Text Placeholder 23">
            <a:extLst>
              <a:ext uri="{FF2B5EF4-FFF2-40B4-BE49-F238E27FC236}">
                <a16:creationId xmlns:a16="http://schemas.microsoft.com/office/drawing/2014/main" id="{82925D00-4D62-E74D-995C-1F49DD264CAD}"/>
              </a:ext>
            </a:extLst>
          </p:cNvPr>
          <p:cNvSpPr>
            <a:spLocks noGrp="1"/>
          </p:cNvSpPr>
          <p:nvPr>
            <p:ph type="body" sz="quarter" idx="32"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S.W.O.T. Graphic Slide</a:t>
            </a:r>
          </a:p>
        </p:txBody>
      </p:sp>
      <p:grpSp>
        <p:nvGrpSpPr>
          <p:cNvPr id="23" name="Group 22">
            <a:extLst>
              <a:ext uri="{FF2B5EF4-FFF2-40B4-BE49-F238E27FC236}">
                <a16:creationId xmlns:a16="http://schemas.microsoft.com/office/drawing/2014/main" id="{8C0DB2CF-E10F-324C-852D-D8A25A592B61}"/>
              </a:ext>
            </a:extLst>
          </p:cNvPr>
          <p:cNvGrpSpPr/>
          <p:nvPr userDrawn="1"/>
        </p:nvGrpSpPr>
        <p:grpSpPr>
          <a:xfrm>
            <a:off x="4766232" y="6468534"/>
            <a:ext cx="2761590" cy="389466"/>
            <a:chOff x="4766232" y="6468534"/>
            <a:chExt cx="2761590" cy="389466"/>
          </a:xfrm>
        </p:grpSpPr>
        <p:pic>
          <p:nvPicPr>
            <p:cNvPr id="24" name="Picture 23" descr="A picture containing text&#10;&#10;Description automatically generated">
              <a:extLst>
                <a:ext uri="{FF2B5EF4-FFF2-40B4-BE49-F238E27FC236}">
                  <a16:creationId xmlns:a16="http://schemas.microsoft.com/office/drawing/2014/main" id="{B9AB2A02-8AB6-8344-99EE-765C0F6360B6}"/>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1AE83F0-075F-704B-AC36-09C39F05A0D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304795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 Graphic Slide ">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54919BD5-CD0C-B64C-97E4-F10BA793024D}"/>
              </a:ext>
            </a:extLst>
          </p:cNvPr>
          <p:cNvGrpSpPr/>
          <p:nvPr userDrawn="1"/>
        </p:nvGrpSpPr>
        <p:grpSpPr>
          <a:xfrm>
            <a:off x="4032537" y="1726545"/>
            <a:ext cx="4426723" cy="3494850"/>
            <a:chOff x="7856309" y="4591415"/>
            <a:chExt cx="8665027" cy="6840945"/>
          </a:xfrm>
        </p:grpSpPr>
        <p:sp>
          <p:nvSpPr>
            <p:cNvPr id="26" name="Stored Data 25">
              <a:extLst>
                <a:ext uri="{FF2B5EF4-FFF2-40B4-BE49-F238E27FC236}">
                  <a16:creationId xmlns:a16="http://schemas.microsoft.com/office/drawing/2014/main" id="{FE82CB0C-66D4-0C4E-8495-B521CA4A7A4B}"/>
                </a:ext>
              </a:extLst>
            </p:cNvPr>
            <p:cNvSpPr/>
            <p:nvPr/>
          </p:nvSpPr>
          <p:spPr>
            <a:xfrm rot="5400000">
              <a:off x="8169635" y="4278089"/>
              <a:ext cx="3640546" cy="4267198"/>
            </a:xfrm>
            <a:prstGeom prst="flowChartOnlineStorage">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ored Data 26">
              <a:extLst>
                <a:ext uri="{FF2B5EF4-FFF2-40B4-BE49-F238E27FC236}">
                  <a16:creationId xmlns:a16="http://schemas.microsoft.com/office/drawing/2014/main" id="{742EB61C-94E3-5249-A67E-E467B6946C1B}"/>
                </a:ext>
              </a:extLst>
            </p:cNvPr>
            <p:cNvSpPr/>
            <p:nvPr/>
          </p:nvSpPr>
          <p:spPr>
            <a:xfrm rot="5400000">
              <a:off x="12567464" y="4278089"/>
              <a:ext cx="3640546" cy="4267198"/>
            </a:xfrm>
            <a:prstGeom prst="flowChartOnlineStorage">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ored Data 27">
              <a:extLst>
                <a:ext uri="{FF2B5EF4-FFF2-40B4-BE49-F238E27FC236}">
                  <a16:creationId xmlns:a16="http://schemas.microsoft.com/office/drawing/2014/main" id="{2744991A-7A02-0E47-AE47-28C1AC0B0DAA}"/>
                </a:ext>
              </a:extLst>
            </p:cNvPr>
            <p:cNvSpPr/>
            <p:nvPr/>
          </p:nvSpPr>
          <p:spPr>
            <a:xfrm rot="5400000">
              <a:off x="8169635" y="7478488"/>
              <a:ext cx="3640546" cy="4267198"/>
            </a:xfrm>
            <a:prstGeom prst="flowChartOnlineStorage">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tored Data 28">
              <a:extLst>
                <a:ext uri="{FF2B5EF4-FFF2-40B4-BE49-F238E27FC236}">
                  <a16:creationId xmlns:a16="http://schemas.microsoft.com/office/drawing/2014/main" id="{395F739B-CDAB-8240-AE72-39339A4A7BED}"/>
                </a:ext>
              </a:extLst>
            </p:cNvPr>
            <p:cNvSpPr/>
            <p:nvPr/>
          </p:nvSpPr>
          <p:spPr>
            <a:xfrm rot="5400000">
              <a:off x="12567464" y="7478488"/>
              <a:ext cx="3640546" cy="4267198"/>
            </a:xfrm>
            <a:prstGeom prst="flowChartOnlineStorage">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Icon Graphic Slide</a:t>
            </a:r>
          </a:p>
        </p:txBody>
      </p:sp>
      <p:sp>
        <p:nvSpPr>
          <p:cNvPr id="47" name="Text Placeholder 23">
            <a:extLst>
              <a:ext uri="{FF2B5EF4-FFF2-40B4-BE49-F238E27FC236}">
                <a16:creationId xmlns:a16="http://schemas.microsoft.com/office/drawing/2014/main" id="{8DF29ED1-7D14-5649-BE8E-5909F70F0E72}"/>
              </a:ext>
            </a:extLst>
          </p:cNvPr>
          <p:cNvSpPr>
            <a:spLocks noGrp="1"/>
          </p:cNvSpPr>
          <p:nvPr>
            <p:ph type="body" sz="quarter" idx="15" hasCustomPrompt="1"/>
          </p:nvPr>
        </p:nvSpPr>
        <p:spPr>
          <a:xfrm>
            <a:off x="723864" y="1954645"/>
            <a:ext cx="2688034" cy="699673"/>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48" name="Text Placeholder 23">
            <a:extLst>
              <a:ext uri="{FF2B5EF4-FFF2-40B4-BE49-F238E27FC236}">
                <a16:creationId xmlns:a16="http://schemas.microsoft.com/office/drawing/2014/main" id="{45278561-54D4-C344-BA10-706ABE6D432D}"/>
              </a:ext>
            </a:extLst>
          </p:cNvPr>
          <p:cNvSpPr>
            <a:spLocks noGrp="1"/>
          </p:cNvSpPr>
          <p:nvPr>
            <p:ph type="body" sz="quarter" idx="25" hasCustomPrompt="1"/>
          </p:nvPr>
        </p:nvSpPr>
        <p:spPr>
          <a:xfrm>
            <a:off x="718714" y="2555340"/>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49" name="Text Placeholder 23">
            <a:extLst>
              <a:ext uri="{FF2B5EF4-FFF2-40B4-BE49-F238E27FC236}">
                <a16:creationId xmlns:a16="http://schemas.microsoft.com/office/drawing/2014/main" id="{FC5C90E7-E97E-6345-B75B-C6EF007ADAF0}"/>
              </a:ext>
            </a:extLst>
          </p:cNvPr>
          <p:cNvSpPr>
            <a:spLocks noGrp="1"/>
          </p:cNvSpPr>
          <p:nvPr>
            <p:ph type="body" sz="quarter" idx="26" hasCustomPrompt="1"/>
          </p:nvPr>
        </p:nvSpPr>
        <p:spPr>
          <a:xfrm>
            <a:off x="723864" y="3621869"/>
            <a:ext cx="2688034" cy="699673"/>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69FA5BB8-8894-1645-8A42-B020C06416E1}"/>
              </a:ext>
            </a:extLst>
          </p:cNvPr>
          <p:cNvSpPr>
            <a:spLocks noGrp="1"/>
          </p:cNvSpPr>
          <p:nvPr>
            <p:ph type="body" sz="quarter" idx="27" hasCustomPrompt="1"/>
          </p:nvPr>
        </p:nvSpPr>
        <p:spPr>
          <a:xfrm>
            <a:off x="718714" y="4222564"/>
            <a:ext cx="2688034" cy="699673"/>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1" name="Text Placeholder 23">
            <a:extLst>
              <a:ext uri="{FF2B5EF4-FFF2-40B4-BE49-F238E27FC236}">
                <a16:creationId xmlns:a16="http://schemas.microsoft.com/office/drawing/2014/main" id="{9F24181D-FED0-C942-A831-A450EA4CAFAF}"/>
              </a:ext>
            </a:extLst>
          </p:cNvPr>
          <p:cNvSpPr>
            <a:spLocks noGrp="1"/>
          </p:cNvSpPr>
          <p:nvPr>
            <p:ph type="body" sz="quarter" idx="28" hasCustomPrompt="1"/>
          </p:nvPr>
        </p:nvSpPr>
        <p:spPr>
          <a:xfrm>
            <a:off x="8693487" y="1962516"/>
            <a:ext cx="2688034" cy="699673"/>
          </a:xfrm>
        </p:spPr>
        <p:txBody>
          <a:bodyPr>
            <a:normAutofit/>
          </a:bodyPr>
          <a:lstStyle>
            <a:lvl1pPr marL="0" indent="0" algn="r">
              <a:buNone/>
              <a:defRPr sz="2800" b="1">
                <a:solidFill>
                  <a:srgbClr val="D98F89"/>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09A06F99-CABD-9642-953D-077980D32443}"/>
              </a:ext>
            </a:extLst>
          </p:cNvPr>
          <p:cNvSpPr>
            <a:spLocks noGrp="1"/>
          </p:cNvSpPr>
          <p:nvPr>
            <p:ph type="body" sz="quarter" idx="29" hasCustomPrompt="1"/>
          </p:nvPr>
        </p:nvSpPr>
        <p:spPr>
          <a:xfrm>
            <a:off x="8688337" y="2563211"/>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sp>
        <p:nvSpPr>
          <p:cNvPr id="53" name="Text Placeholder 23">
            <a:extLst>
              <a:ext uri="{FF2B5EF4-FFF2-40B4-BE49-F238E27FC236}">
                <a16:creationId xmlns:a16="http://schemas.microsoft.com/office/drawing/2014/main" id="{CFE28FB5-160F-AD4B-A242-EADFC9FBB374}"/>
              </a:ext>
            </a:extLst>
          </p:cNvPr>
          <p:cNvSpPr>
            <a:spLocks noGrp="1"/>
          </p:cNvSpPr>
          <p:nvPr>
            <p:ph type="body" sz="quarter" idx="30" hasCustomPrompt="1"/>
          </p:nvPr>
        </p:nvSpPr>
        <p:spPr>
          <a:xfrm>
            <a:off x="8693487" y="3629740"/>
            <a:ext cx="2688034" cy="699673"/>
          </a:xfrm>
        </p:spPr>
        <p:txBody>
          <a:bodyPr>
            <a:normAutofit/>
          </a:bodyPr>
          <a:lstStyle>
            <a:lvl1pPr marL="0" indent="0" algn="r">
              <a:buNone/>
              <a:defRPr sz="2800" b="1">
                <a:solidFill>
                  <a:srgbClr val="40B894"/>
                </a:solidFill>
                <a:latin typeface="+mn-lt"/>
              </a:defRPr>
            </a:lvl1pPr>
          </a:lstStyle>
          <a:p>
            <a:pPr lvl="0"/>
            <a:r>
              <a:rPr lang="en-US" dirty="0"/>
              <a:t>Title</a:t>
            </a:r>
          </a:p>
        </p:txBody>
      </p:sp>
      <p:sp>
        <p:nvSpPr>
          <p:cNvPr id="54" name="Text Placeholder 23">
            <a:extLst>
              <a:ext uri="{FF2B5EF4-FFF2-40B4-BE49-F238E27FC236}">
                <a16:creationId xmlns:a16="http://schemas.microsoft.com/office/drawing/2014/main" id="{D60CDE77-3240-BD4C-A50A-081408D51B6C}"/>
              </a:ext>
            </a:extLst>
          </p:cNvPr>
          <p:cNvSpPr>
            <a:spLocks noGrp="1"/>
          </p:cNvSpPr>
          <p:nvPr>
            <p:ph type="body" sz="quarter" idx="31" hasCustomPrompt="1"/>
          </p:nvPr>
        </p:nvSpPr>
        <p:spPr>
          <a:xfrm>
            <a:off x="8688337" y="4230435"/>
            <a:ext cx="2688034" cy="699673"/>
          </a:xfrm>
        </p:spPr>
        <p:txBody>
          <a:bodyPr>
            <a:normAutofit/>
          </a:bodyPr>
          <a:lstStyle>
            <a:lvl1pPr marL="0" indent="0" algn="r">
              <a:buNone/>
              <a:defRPr sz="2400" b="0">
                <a:solidFill>
                  <a:srgbClr val="262626"/>
                </a:solidFill>
                <a:latin typeface="+mn-lt"/>
              </a:defRPr>
            </a:lvl1pPr>
          </a:lstStyle>
          <a:p>
            <a:pPr lvl="0"/>
            <a:r>
              <a:rPr lang="en-US" dirty="0"/>
              <a:t>Sub-Heading</a:t>
            </a:r>
          </a:p>
        </p:txBody>
      </p:sp>
      <p:grpSp>
        <p:nvGrpSpPr>
          <p:cNvPr id="19" name="Group 18">
            <a:extLst>
              <a:ext uri="{FF2B5EF4-FFF2-40B4-BE49-F238E27FC236}">
                <a16:creationId xmlns:a16="http://schemas.microsoft.com/office/drawing/2014/main" id="{20539BBA-E43C-0941-9B4E-C2B4F058730F}"/>
              </a:ext>
            </a:extLst>
          </p:cNvPr>
          <p:cNvGrpSpPr/>
          <p:nvPr userDrawn="1"/>
        </p:nvGrpSpPr>
        <p:grpSpPr>
          <a:xfrm>
            <a:off x="4766232" y="6468534"/>
            <a:ext cx="2761590" cy="389466"/>
            <a:chOff x="4766232" y="6468534"/>
            <a:chExt cx="2761590" cy="389466"/>
          </a:xfrm>
        </p:grpSpPr>
        <p:pic>
          <p:nvPicPr>
            <p:cNvPr id="20" name="Picture 19" descr="A picture containing text&#10;&#10;Description automatically generated">
              <a:extLst>
                <a:ext uri="{FF2B5EF4-FFF2-40B4-BE49-F238E27FC236}">
                  <a16:creationId xmlns:a16="http://schemas.microsoft.com/office/drawing/2014/main" id="{EAA95B55-0A85-4041-BB1D-3706E158BA52}"/>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1AEC9A3F-43B8-1844-936D-6D2E8D0E34E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514677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oint Graphic Slide ">
    <p:spTree>
      <p:nvGrpSpPr>
        <p:cNvPr id="1" name=""/>
        <p:cNvGrpSpPr/>
        <p:nvPr/>
      </p:nvGrpSpPr>
      <p:grpSpPr>
        <a:xfrm>
          <a:off x="0" y="0"/>
          <a:ext cx="0" cy="0"/>
          <a:chOff x="0" y="0"/>
          <a:chExt cx="0" cy="0"/>
        </a:xfrm>
      </p:grpSpPr>
      <p:sp>
        <p:nvSpPr>
          <p:cNvPr id="41" name="Text Placeholder 23">
            <a:extLst>
              <a:ext uri="{FF2B5EF4-FFF2-40B4-BE49-F238E27FC236}">
                <a16:creationId xmlns:a16="http://schemas.microsoft.com/office/drawing/2014/main" id="{6A2E3FC0-77A0-EA4C-BB68-306F54E18780}"/>
              </a:ext>
            </a:extLst>
          </p:cNvPr>
          <p:cNvSpPr>
            <a:spLocks noGrp="1"/>
          </p:cNvSpPr>
          <p:nvPr>
            <p:ph type="body" sz="quarter" idx="19" hasCustomPrompt="1"/>
          </p:nvPr>
        </p:nvSpPr>
        <p:spPr>
          <a:xfrm>
            <a:off x="-18853" y="422900"/>
            <a:ext cx="12192000" cy="953429"/>
          </a:xfrm>
        </p:spPr>
        <p:txBody>
          <a:bodyPr>
            <a:normAutofit/>
          </a:bodyPr>
          <a:lstStyle>
            <a:lvl1pPr marL="366713" indent="0" algn="l">
              <a:buNone/>
              <a:tabLst/>
              <a:defRPr sz="3600" b="1">
                <a:solidFill>
                  <a:srgbClr val="262626"/>
                </a:solidFill>
                <a:latin typeface="+mn-lt"/>
              </a:defRPr>
            </a:lvl1pPr>
          </a:lstStyle>
          <a:p>
            <a:pPr lvl="0"/>
            <a:r>
              <a:rPr lang="en-US" dirty="0"/>
              <a:t>Four Point Graphic Slide</a:t>
            </a:r>
          </a:p>
        </p:txBody>
      </p:sp>
      <p:grpSp>
        <p:nvGrpSpPr>
          <p:cNvPr id="21" name="Group 20">
            <a:extLst>
              <a:ext uri="{FF2B5EF4-FFF2-40B4-BE49-F238E27FC236}">
                <a16:creationId xmlns:a16="http://schemas.microsoft.com/office/drawing/2014/main" id="{E99CDF2C-5C35-8E44-94F4-A41F5FFAD149}"/>
              </a:ext>
            </a:extLst>
          </p:cNvPr>
          <p:cNvGrpSpPr/>
          <p:nvPr userDrawn="1"/>
        </p:nvGrpSpPr>
        <p:grpSpPr>
          <a:xfrm>
            <a:off x="757680" y="598518"/>
            <a:ext cx="7247236" cy="5799293"/>
            <a:chOff x="3695201" y="3508744"/>
            <a:chExt cx="14988014" cy="11993522"/>
          </a:xfrm>
        </p:grpSpPr>
        <p:sp>
          <p:nvSpPr>
            <p:cNvPr id="22" name="Pie 21">
              <a:extLst>
                <a:ext uri="{FF2B5EF4-FFF2-40B4-BE49-F238E27FC236}">
                  <a16:creationId xmlns:a16="http://schemas.microsoft.com/office/drawing/2014/main" id="{2E2928A6-F24B-EB48-83AD-7848EFB90B08}"/>
                </a:ext>
              </a:extLst>
            </p:cNvPr>
            <p:cNvSpPr/>
            <p:nvPr/>
          </p:nvSpPr>
          <p:spPr>
            <a:xfrm>
              <a:off x="12688011" y="3508744"/>
              <a:ext cx="2997602" cy="2998381"/>
            </a:xfrm>
            <a:prstGeom prst="pieWedge">
              <a:avLst/>
            </a:prstGeom>
            <a:solidFill>
              <a:srgbClr val="40B89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3" name="Pie 22">
              <a:extLst>
                <a:ext uri="{FF2B5EF4-FFF2-40B4-BE49-F238E27FC236}">
                  <a16:creationId xmlns:a16="http://schemas.microsoft.com/office/drawing/2014/main" id="{37F0BE8E-D7C8-6D4A-BEDB-3F8C27D462CA}"/>
                </a:ext>
              </a:extLst>
            </p:cNvPr>
            <p:cNvSpPr/>
            <p:nvPr/>
          </p:nvSpPr>
          <p:spPr>
            <a:xfrm rot="10800000">
              <a:off x="15685613" y="3508744"/>
              <a:ext cx="2997602" cy="2998381"/>
            </a:xfrm>
            <a:prstGeom prst="pieWedge">
              <a:avLst/>
            </a:prstGeom>
            <a:solidFill>
              <a:srgbClr val="40B89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24" name="Pie 23">
              <a:extLst>
                <a:ext uri="{FF2B5EF4-FFF2-40B4-BE49-F238E27FC236}">
                  <a16:creationId xmlns:a16="http://schemas.microsoft.com/office/drawing/2014/main" id="{95924AC6-45F3-DB4D-A98A-053445B0B8FF}"/>
                </a:ext>
              </a:extLst>
            </p:cNvPr>
            <p:cNvSpPr/>
            <p:nvPr/>
          </p:nvSpPr>
          <p:spPr>
            <a:xfrm>
              <a:off x="9690407" y="6507124"/>
              <a:ext cx="2997602" cy="2998381"/>
            </a:xfrm>
            <a:prstGeom prst="pieWedge">
              <a:avLst/>
            </a:prstGeom>
            <a:solidFill>
              <a:srgbClr val="D98F89"/>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0" name="Pie 29">
              <a:extLst>
                <a:ext uri="{FF2B5EF4-FFF2-40B4-BE49-F238E27FC236}">
                  <a16:creationId xmlns:a16="http://schemas.microsoft.com/office/drawing/2014/main" id="{C717BBE7-4105-4748-9C54-4308A96DFC19}"/>
                </a:ext>
              </a:extLst>
            </p:cNvPr>
            <p:cNvSpPr/>
            <p:nvPr/>
          </p:nvSpPr>
          <p:spPr>
            <a:xfrm rot="10800000">
              <a:off x="12688011" y="6507125"/>
              <a:ext cx="2997602" cy="2998381"/>
            </a:xfrm>
            <a:prstGeom prst="pieWedge">
              <a:avLst/>
            </a:prstGeom>
            <a:solidFill>
              <a:srgbClr val="D98F89">
                <a:alpha val="84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1" name="Pie 30">
              <a:extLst>
                <a:ext uri="{FF2B5EF4-FFF2-40B4-BE49-F238E27FC236}">
                  <a16:creationId xmlns:a16="http://schemas.microsoft.com/office/drawing/2014/main" id="{48DD5E1D-4ED0-CC48-BF04-502D0656571D}"/>
                </a:ext>
              </a:extLst>
            </p:cNvPr>
            <p:cNvSpPr/>
            <p:nvPr/>
          </p:nvSpPr>
          <p:spPr>
            <a:xfrm>
              <a:off x="6692805" y="9505505"/>
              <a:ext cx="2997602" cy="2998381"/>
            </a:xfrm>
            <a:prstGeom prst="pieWedge">
              <a:avLst/>
            </a:prstGeom>
            <a:solidFill>
              <a:srgbClr val="F29E38"/>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2" name="Pie 31">
              <a:extLst>
                <a:ext uri="{FF2B5EF4-FFF2-40B4-BE49-F238E27FC236}">
                  <a16:creationId xmlns:a16="http://schemas.microsoft.com/office/drawing/2014/main" id="{EC7679E7-5ABE-DD4F-B422-B6A03E34ADFC}"/>
                </a:ext>
              </a:extLst>
            </p:cNvPr>
            <p:cNvSpPr/>
            <p:nvPr/>
          </p:nvSpPr>
          <p:spPr>
            <a:xfrm rot="10800000">
              <a:off x="9690407" y="9505505"/>
              <a:ext cx="2997602" cy="2998381"/>
            </a:xfrm>
            <a:prstGeom prst="pieWedge">
              <a:avLst/>
            </a:prstGeom>
            <a:solidFill>
              <a:srgbClr val="F29E38">
                <a:alpha val="81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3" name="Pie 32">
              <a:extLst>
                <a:ext uri="{FF2B5EF4-FFF2-40B4-BE49-F238E27FC236}">
                  <a16:creationId xmlns:a16="http://schemas.microsoft.com/office/drawing/2014/main" id="{645A5914-CC2F-0045-A0E3-3C2247A10FAD}"/>
                </a:ext>
              </a:extLst>
            </p:cNvPr>
            <p:cNvSpPr/>
            <p:nvPr/>
          </p:nvSpPr>
          <p:spPr>
            <a:xfrm>
              <a:off x="3695201" y="12503885"/>
              <a:ext cx="2997602" cy="2998381"/>
            </a:xfrm>
            <a:prstGeom prst="pieWedge">
              <a:avLst/>
            </a:prstGeom>
            <a:solidFill>
              <a:srgbClr val="027354"/>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34" name="Pie 33">
              <a:extLst>
                <a:ext uri="{FF2B5EF4-FFF2-40B4-BE49-F238E27FC236}">
                  <a16:creationId xmlns:a16="http://schemas.microsoft.com/office/drawing/2014/main" id="{B1828945-7F08-9042-B0F9-19E85CB82ABE}"/>
                </a:ext>
              </a:extLst>
            </p:cNvPr>
            <p:cNvSpPr/>
            <p:nvPr/>
          </p:nvSpPr>
          <p:spPr>
            <a:xfrm rot="10800000">
              <a:off x="6692803" y="12503885"/>
              <a:ext cx="2997602" cy="2998381"/>
            </a:xfrm>
            <a:prstGeom prst="pieWedge">
              <a:avLst/>
            </a:prstGeom>
            <a:solidFill>
              <a:srgbClr val="027354">
                <a:alpha val="82000"/>
              </a:srgb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sp>
        <p:nvSpPr>
          <p:cNvPr id="35" name="Text Placeholder 23">
            <a:extLst>
              <a:ext uri="{FF2B5EF4-FFF2-40B4-BE49-F238E27FC236}">
                <a16:creationId xmlns:a16="http://schemas.microsoft.com/office/drawing/2014/main" id="{4EAA5AD2-D56D-EE46-9565-36ACC6969CA6}"/>
              </a:ext>
            </a:extLst>
          </p:cNvPr>
          <p:cNvSpPr>
            <a:spLocks noGrp="1"/>
          </p:cNvSpPr>
          <p:nvPr>
            <p:ph type="body" sz="quarter" idx="21" hasCustomPrompt="1"/>
          </p:nvPr>
        </p:nvSpPr>
        <p:spPr>
          <a:xfrm>
            <a:off x="6539351" y="620114"/>
            <a:ext cx="1154139" cy="1242784"/>
          </a:xfrm>
        </p:spPr>
        <p:txBody>
          <a:bodyPr anchor="ctr">
            <a:normAutofit/>
          </a:bodyPr>
          <a:lstStyle>
            <a:lvl1pPr marL="0" indent="0" algn="ctr">
              <a:buNone/>
              <a:defRPr sz="4800" b="0">
                <a:solidFill>
                  <a:schemeClr val="bg1"/>
                </a:solidFill>
                <a:latin typeface="+mn-lt"/>
              </a:defRPr>
            </a:lvl1pPr>
          </a:lstStyle>
          <a:p>
            <a:pPr lvl="0"/>
            <a:r>
              <a:rPr lang="en-US" dirty="0"/>
              <a:t>01</a:t>
            </a:r>
          </a:p>
        </p:txBody>
      </p:sp>
      <p:sp>
        <p:nvSpPr>
          <p:cNvPr id="36" name="Text Placeholder 23">
            <a:extLst>
              <a:ext uri="{FF2B5EF4-FFF2-40B4-BE49-F238E27FC236}">
                <a16:creationId xmlns:a16="http://schemas.microsoft.com/office/drawing/2014/main" id="{E556E6B0-3AC2-CF47-B758-D05DBF495551}"/>
              </a:ext>
            </a:extLst>
          </p:cNvPr>
          <p:cNvSpPr>
            <a:spLocks noGrp="1"/>
          </p:cNvSpPr>
          <p:nvPr>
            <p:ph type="body" sz="quarter" idx="15" hasCustomPrompt="1"/>
          </p:nvPr>
        </p:nvSpPr>
        <p:spPr>
          <a:xfrm>
            <a:off x="8220348" y="818401"/>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37" name="Text Placeholder 23">
            <a:extLst>
              <a:ext uri="{FF2B5EF4-FFF2-40B4-BE49-F238E27FC236}">
                <a16:creationId xmlns:a16="http://schemas.microsoft.com/office/drawing/2014/main" id="{D61142B4-DBDE-E146-9F53-2A9569014D3D}"/>
              </a:ext>
            </a:extLst>
          </p:cNvPr>
          <p:cNvSpPr>
            <a:spLocks noGrp="1"/>
          </p:cNvSpPr>
          <p:nvPr>
            <p:ph type="body" sz="quarter" idx="25" hasCustomPrompt="1"/>
          </p:nvPr>
        </p:nvSpPr>
        <p:spPr>
          <a:xfrm>
            <a:off x="8215198" y="1419096"/>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38" name="Text Placeholder 23">
            <a:extLst>
              <a:ext uri="{FF2B5EF4-FFF2-40B4-BE49-F238E27FC236}">
                <a16:creationId xmlns:a16="http://schemas.microsoft.com/office/drawing/2014/main" id="{FF756959-9F0A-1A42-AD5A-EEB6BCDB01FB}"/>
              </a:ext>
            </a:extLst>
          </p:cNvPr>
          <p:cNvSpPr>
            <a:spLocks noGrp="1"/>
          </p:cNvSpPr>
          <p:nvPr>
            <p:ph type="body" sz="quarter" idx="26" hasCustomPrompt="1"/>
          </p:nvPr>
        </p:nvSpPr>
        <p:spPr>
          <a:xfrm>
            <a:off x="5132449" y="2077287"/>
            <a:ext cx="1154139" cy="1242784"/>
          </a:xfrm>
        </p:spPr>
        <p:txBody>
          <a:bodyPr anchor="ctr">
            <a:normAutofit/>
          </a:bodyPr>
          <a:lstStyle>
            <a:lvl1pPr marL="0" indent="0" algn="ctr">
              <a:buNone/>
              <a:defRPr sz="4800" b="0">
                <a:solidFill>
                  <a:schemeClr val="bg1"/>
                </a:solidFill>
                <a:latin typeface="+mn-lt"/>
              </a:defRPr>
            </a:lvl1pPr>
          </a:lstStyle>
          <a:p>
            <a:pPr lvl="0"/>
            <a:r>
              <a:rPr lang="en-US" dirty="0"/>
              <a:t>02</a:t>
            </a:r>
          </a:p>
        </p:txBody>
      </p:sp>
      <p:sp>
        <p:nvSpPr>
          <p:cNvPr id="39" name="Text Placeholder 23">
            <a:extLst>
              <a:ext uri="{FF2B5EF4-FFF2-40B4-BE49-F238E27FC236}">
                <a16:creationId xmlns:a16="http://schemas.microsoft.com/office/drawing/2014/main" id="{4AF88744-37A5-124B-9CAF-6E241D5ECEA1}"/>
              </a:ext>
            </a:extLst>
          </p:cNvPr>
          <p:cNvSpPr>
            <a:spLocks noGrp="1"/>
          </p:cNvSpPr>
          <p:nvPr>
            <p:ph type="body" sz="quarter" idx="27" hasCustomPrompt="1"/>
          </p:nvPr>
        </p:nvSpPr>
        <p:spPr>
          <a:xfrm>
            <a:off x="6813446" y="2275574"/>
            <a:ext cx="2549779" cy="663686"/>
          </a:xfrm>
        </p:spPr>
        <p:txBody>
          <a:bodyPr>
            <a:normAutofit/>
          </a:bodyPr>
          <a:lstStyle>
            <a:lvl1pPr marL="0" indent="0" algn="l">
              <a:buNone/>
              <a:defRPr sz="2800" b="1">
                <a:solidFill>
                  <a:srgbClr val="40B894"/>
                </a:solidFill>
                <a:latin typeface="+mn-lt"/>
              </a:defRPr>
            </a:lvl1pPr>
          </a:lstStyle>
          <a:p>
            <a:pPr lvl="0"/>
            <a:r>
              <a:rPr lang="en-US" dirty="0"/>
              <a:t>Title</a:t>
            </a:r>
          </a:p>
        </p:txBody>
      </p:sp>
      <p:sp>
        <p:nvSpPr>
          <p:cNvPr id="40" name="Text Placeholder 23">
            <a:extLst>
              <a:ext uri="{FF2B5EF4-FFF2-40B4-BE49-F238E27FC236}">
                <a16:creationId xmlns:a16="http://schemas.microsoft.com/office/drawing/2014/main" id="{C658E850-C0E6-C340-8B6A-121F9E9181B3}"/>
              </a:ext>
            </a:extLst>
          </p:cNvPr>
          <p:cNvSpPr>
            <a:spLocks noGrp="1"/>
          </p:cNvSpPr>
          <p:nvPr>
            <p:ph type="body" sz="quarter" idx="28" hasCustomPrompt="1"/>
          </p:nvPr>
        </p:nvSpPr>
        <p:spPr>
          <a:xfrm>
            <a:off x="6808296" y="2876269"/>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5" name="Text Placeholder 23">
            <a:extLst>
              <a:ext uri="{FF2B5EF4-FFF2-40B4-BE49-F238E27FC236}">
                <a16:creationId xmlns:a16="http://schemas.microsoft.com/office/drawing/2014/main" id="{DA3501AD-7737-3F47-84D2-F77C1B5D202C}"/>
              </a:ext>
            </a:extLst>
          </p:cNvPr>
          <p:cNvSpPr>
            <a:spLocks noGrp="1"/>
          </p:cNvSpPr>
          <p:nvPr>
            <p:ph type="body" sz="quarter" idx="29" hasCustomPrompt="1"/>
          </p:nvPr>
        </p:nvSpPr>
        <p:spPr>
          <a:xfrm>
            <a:off x="3729343" y="3534460"/>
            <a:ext cx="1154139" cy="1242784"/>
          </a:xfrm>
        </p:spPr>
        <p:txBody>
          <a:bodyPr anchor="ctr">
            <a:normAutofit/>
          </a:bodyPr>
          <a:lstStyle>
            <a:lvl1pPr marL="0" indent="0" algn="ctr">
              <a:buNone/>
              <a:defRPr sz="4800" b="0">
                <a:solidFill>
                  <a:schemeClr val="bg1"/>
                </a:solidFill>
                <a:latin typeface="+mn-lt"/>
              </a:defRPr>
            </a:lvl1pPr>
          </a:lstStyle>
          <a:p>
            <a:pPr lvl="0"/>
            <a:r>
              <a:rPr lang="en-US" dirty="0"/>
              <a:t>03</a:t>
            </a:r>
          </a:p>
        </p:txBody>
      </p:sp>
      <p:sp>
        <p:nvSpPr>
          <p:cNvPr id="56" name="Text Placeholder 23">
            <a:extLst>
              <a:ext uri="{FF2B5EF4-FFF2-40B4-BE49-F238E27FC236}">
                <a16:creationId xmlns:a16="http://schemas.microsoft.com/office/drawing/2014/main" id="{2FE41CCF-9308-E243-B0F7-753D3969890D}"/>
              </a:ext>
            </a:extLst>
          </p:cNvPr>
          <p:cNvSpPr>
            <a:spLocks noGrp="1"/>
          </p:cNvSpPr>
          <p:nvPr>
            <p:ph type="body" sz="quarter" idx="30" hasCustomPrompt="1"/>
          </p:nvPr>
        </p:nvSpPr>
        <p:spPr>
          <a:xfrm>
            <a:off x="5410340" y="3732747"/>
            <a:ext cx="2549779" cy="663686"/>
          </a:xfrm>
        </p:spPr>
        <p:txBody>
          <a:bodyPr>
            <a:normAutofit/>
          </a:bodyPr>
          <a:lstStyle>
            <a:lvl1pPr marL="0" indent="0" algn="l">
              <a:buNone/>
              <a:defRPr sz="2800" b="1">
                <a:solidFill>
                  <a:srgbClr val="F29E38"/>
                </a:solidFill>
                <a:latin typeface="+mn-lt"/>
              </a:defRPr>
            </a:lvl1pPr>
          </a:lstStyle>
          <a:p>
            <a:pPr lvl="0"/>
            <a:r>
              <a:rPr lang="en-US" dirty="0"/>
              <a:t>Title</a:t>
            </a:r>
          </a:p>
        </p:txBody>
      </p:sp>
      <p:sp>
        <p:nvSpPr>
          <p:cNvPr id="57" name="Text Placeholder 23">
            <a:extLst>
              <a:ext uri="{FF2B5EF4-FFF2-40B4-BE49-F238E27FC236}">
                <a16:creationId xmlns:a16="http://schemas.microsoft.com/office/drawing/2014/main" id="{D3687C48-D8A3-7B47-9620-5D77B1CF906B}"/>
              </a:ext>
            </a:extLst>
          </p:cNvPr>
          <p:cNvSpPr>
            <a:spLocks noGrp="1"/>
          </p:cNvSpPr>
          <p:nvPr>
            <p:ph type="body" sz="quarter" idx="31" hasCustomPrompt="1"/>
          </p:nvPr>
        </p:nvSpPr>
        <p:spPr>
          <a:xfrm>
            <a:off x="5405190" y="4333442"/>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sp>
        <p:nvSpPr>
          <p:cNvPr id="58" name="Text Placeholder 23">
            <a:extLst>
              <a:ext uri="{FF2B5EF4-FFF2-40B4-BE49-F238E27FC236}">
                <a16:creationId xmlns:a16="http://schemas.microsoft.com/office/drawing/2014/main" id="{7E9C819E-B7AC-A64A-A11B-C71095735DD8}"/>
              </a:ext>
            </a:extLst>
          </p:cNvPr>
          <p:cNvSpPr>
            <a:spLocks noGrp="1"/>
          </p:cNvSpPr>
          <p:nvPr>
            <p:ph type="body" sz="quarter" idx="32" hasCustomPrompt="1"/>
          </p:nvPr>
        </p:nvSpPr>
        <p:spPr>
          <a:xfrm>
            <a:off x="2207126" y="4984283"/>
            <a:ext cx="1154139" cy="1242784"/>
          </a:xfrm>
        </p:spPr>
        <p:txBody>
          <a:bodyPr anchor="ctr">
            <a:normAutofit/>
          </a:bodyPr>
          <a:lstStyle>
            <a:lvl1pPr marL="0" indent="0" algn="ctr">
              <a:buNone/>
              <a:defRPr sz="4800" b="0">
                <a:solidFill>
                  <a:schemeClr val="bg1"/>
                </a:solidFill>
                <a:latin typeface="+mn-lt"/>
              </a:defRPr>
            </a:lvl1pPr>
          </a:lstStyle>
          <a:p>
            <a:pPr lvl="0"/>
            <a:r>
              <a:rPr lang="en-US" dirty="0"/>
              <a:t>04</a:t>
            </a:r>
          </a:p>
        </p:txBody>
      </p:sp>
      <p:sp>
        <p:nvSpPr>
          <p:cNvPr id="59" name="Text Placeholder 23">
            <a:extLst>
              <a:ext uri="{FF2B5EF4-FFF2-40B4-BE49-F238E27FC236}">
                <a16:creationId xmlns:a16="http://schemas.microsoft.com/office/drawing/2014/main" id="{158FC1C9-7AE1-6E44-801F-FFAB0133597C}"/>
              </a:ext>
            </a:extLst>
          </p:cNvPr>
          <p:cNvSpPr>
            <a:spLocks noGrp="1"/>
          </p:cNvSpPr>
          <p:nvPr>
            <p:ph type="body" sz="quarter" idx="33" hasCustomPrompt="1"/>
          </p:nvPr>
        </p:nvSpPr>
        <p:spPr>
          <a:xfrm>
            <a:off x="3888123" y="5182570"/>
            <a:ext cx="2549779" cy="663686"/>
          </a:xfrm>
        </p:spPr>
        <p:txBody>
          <a:bodyPr>
            <a:normAutofit/>
          </a:bodyPr>
          <a:lstStyle>
            <a:lvl1pPr marL="0" indent="0" algn="l">
              <a:buNone/>
              <a:defRPr sz="2800" b="1">
                <a:solidFill>
                  <a:srgbClr val="027354"/>
                </a:solidFill>
                <a:latin typeface="+mn-lt"/>
              </a:defRPr>
            </a:lvl1pPr>
          </a:lstStyle>
          <a:p>
            <a:pPr lvl="0"/>
            <a:r>
              <a:rPr lang="en-US" dirty="0"/>
              <a:t>Title</a:t>
            </a:r>
          </a:p>
        </p:txBody>
      </p:sp>
      <p:sp>
        <p:nvSpPr>
          <p:cNvPr id="60" name="Text Placeholder 23">
            <a:extLst>
              <a:ext uri="{FF2B5EF4-FFF2-40B4-BE49-F238E27FC236}">
                <a16:creationId xmlns:a16="http://schemas.microsoft.com/office/drawing/2014/main" id="{20E56C0E-5D32-9745-AE83-803635B75B2A}"/>
              </a:ext>
            </a:extLst>
          </p:cNvPr>
          <p:cNvSpPr>
            <a:spLocks noGrp="1"/>
          </p:cNvSpPr>
          <p:nvPr>
            <p:ph type="body" sz="quarter" idx="34" hasCustomPrompt="1"/>
          </p:nvPr>
        </p:nvSpPr>
        <p:spPr>
          <a:xfrm>
            <a:off x="3882973" y="5783265"/>
            <a:ext cx="2549779" cy="663686"/>
          </a:xfrm>
        </p:spPr>
        <p:txBody>
          <a:bodyPr>
            <a:normAutofit/>
          </a:bodyPr>
          <a:lstStyle>
            <a:lvl1pPr marL="0" indent="0" algn="l">
              <a:buNone/>
              <a:defRPr sz="2400" b="0">
                <a:solidFill>
                  <a:srgbClr val="262626"/>
                </a:solidFill>
                <a:latin typeface="+mn-lt"/>
              </a:defRPr>
            </a:lvl1pPr>
          </a:lstStyle>
          <a:p>
            <a:pPr lvl="0"/>
            <a:r>
              <a:rPr lang="en-US" dirty="0"/>
              <a:t>Sub-Heading</a:t>
            </a:r>
          </a:p>
        </p:txBody>
      </p:sp>
      <p:grpSp>
        <p:nvGrpSpPr>
          <p:cNvPr id="25" name="Group 24">
            <a:extLst>
              <a:ext uri="{FF2B5EF4-FFF2-40B4-BE49-F238E27FC236}">
                <a16:creationId xmlns:a16="http://schemas.microsoft.com/office/drawing/2014/main" id="{72D94BA7-12C2-8B45-B930-F5B6121C9EE0}"/>
              </a:ext>
            </a:extLst>
          </p:cNvPr>
          <p:cNvGrpSpPr/>
          <p:nvPr userDrawn="1"/>
        </p:nvGrpSpPr>
        <p:grpSpPr>
          <a:xfrm>
            <a:off x="8508837" y="6115769"/>
            <a:ext cx="3299079" cy="504000"/>
            <a:chOff x="506666" y="6162492"/>
            <a:chExt cx="3299079" cy="504000"/>
          </a:xfrm>
        </p:grpSpPr>
        <p:pic>
          <p:nvPicPr>
            <p:cNvPr id="26" name="Picture 25" descr="A picture containing text&#10;&#10;Description automatically generated">
              <a:extLst>
                <a:ext uri="{FF2B5EF4-FFF2-40B4-BE49-F238E27FC236}">
                  <a16:creationId xmlns:a16="http://schemas.microsoft.com/office/drawing/2014/main" id="{AA8F9299-8E93-D741-B199-1D169FDC14AB}"/>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58F19DDB-89C9-DB4F-8DA6-EEA9A9E17C3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184249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Graphic Slide ">
    <p:spTree>
      <p:nvGrpSpPr>
        <p:cNvPr id="1" name=""/>
        <p:cNvGrpSpPr/>
        <p:nvPr/>
      </p:nvGrpSpPr>
      <p:grpSpPr>
        <a:xfrm>
          <a:off x="0" y="0"/>
          <a:ext cx="0" cy="0"/>
          <a:chOff x="0" y="0"/>
          <a:chExt cx="0" cy="0"/>
        </a:xfrm>
      </p:grpSpPr>
      <p:sp>
        <p:nvSpPr>
          <p:cNvPr id="17" name="Freeform: Shape 5365">
            <a:extLst>
              <a:ext uri="{FF2B5EF4-FFF2-40B4-BE49-F238E27FC236}">
                <a16:creationId xmlns:a16="http://schemas.microsoft.com/office/drawing/2014/main" id="{6E2C15F8-E10A-1F42-81A9-72628F8BDB79}"/>
              </a:ext>
            </a:extLst>
          </p:cNvPr>
          <p:cNvSpPr/>
          <p:nvPr userDrawn="1"/>
        </p:nvSpPr>
        <p:spPr>
          <a:xfrm>
            <a:off x="901348"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1" y="0"/>
                  <a:pt x="277" y="0"/>
                </a:cubicBezTo>
                <a:cubicBezTo>
                  <a:pt x="125" y="0"/>
                  <a:pt x="0" y="125"/>
                  <a:pt x="0" y="278"/>
                </a:cubicBezTo>
                <a:lnTo>
                  <a:pt x="166" y="278"/>
                </a:lnTo>
                <a:cubicBezTo>
                  <a:pt x="166" y="216"/>
                  <a:pt x="216" y="168"/>
                  <a:pt x="277" y="168"/>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Shape 5366">
            <a:extLst>
              <a:ext uri="{FF2B5EF4-FFF2-40B4-BE49-F238E27FC236}">
                <a16:creationId xmlns:a16="http://schemas.microsoft.com/office/drawing/2014/main" id="{50312930-84A5-F64B-96B0-E70832C84E58}"/>
              </a:ext>
            </a:extLst>
          </p:cNvPr>
          <p:cNvSpPr/>
          <p:nvPr userDrawn="1"/>
        </p:nvSpPr>
        <p:spPr>
          <a:xfrm>
            <a:off x="1627440"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0" y="342"/>
                </a:cubicBezTo>
                <a:cubicBezTo>
                  <a:pt x="75" y="342"/>
                  <a:pt x="0" y="265"/>
                  <a:pt x="0" y="171"/>
                </a:cubicBezTo>
                <a:cubicBezTo>
                  <a:pt x="0" y="76"/>
                  <a:pt x="75" y="0"/>
                  <a:pt x="170" y="0"/>
                </a:cubicBezTo>
                <a:cubicBezTo>
                  <a:pt x="265" y="0"/>
                  <a:pt x="342" y="76"/>
                  <a:pt x="342"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9" name="Freeform: Shape 5372">
            <a:extLst>
              <a:ext uri="{FF2B5EF4-FFF2-40B4-BE49-F238E27FC236}">
                <a16:creationId xmlns:a16="http://schemas.microsoft.com/office/drawing/2014/main" id="{F962A64A-2E56-D14C-AD3D-B28C1B3420B6}"/>
              </a:ext>
            </a:extLst>
          </p:cNvPr>
          <p:cNvSpPr/>
          <p:nvPr userDrawn="1"/>
        </p:nvSpPr>
        <p:spPr>
          <a:xfrm>
            <a:off x="4673228" y="2338003"/>
            <a:ext cx="2697672" cy="1346406"/>
          </a:xfrm>
          <a:custGeom>
            <a:avLst/>
            <a:gdLst/>
            <a:ahLst/>
            <a:cxnLst>
              <a:cxn ang="3cd4">
                <a:pos x="hc" y="t"/>
              </a:cxn>
              <a:cxn ang="cd2">
                <a:pos x="l" y="vc"/>
              </a:cxn>
              <a:cxn ang="cd4">
                <a:pos x="hc" y="b"/>
              </a:cxn>
              <a:cxn ang="0">
                <a:pos x="r" y="vc"/>
              </a:cxn>
            </a:cxnLst>
            <a:rect l="l" t="t" r="r" b="b"/>
            <a:pathLst>
              <a:path w="556" h="278">
                <a:moveTo>
                  <a:pt x="279" y="168"/>
                </a:moveTo>
                <a:cubicBezTo>
                  <a:pt x="340" y="168"/>
                  <a:pt x="390" y="216"/>
                  <a:pt x="390" y="278"/>
                </a:cubicBezTo>
                <a:lnTo>
                  <a:pt x="556" y="278"/>
                </a:lnTo>
                <a:cubicBezTo>
                  <a:pt x="556" y="125"/>
                  <a:pt x="431" y="0"/>
                  <a:pt x="279" y="0"/>
                </a:cubicBezTo>
                <a:cubicBezTo>
                  <a:pt x="125" y="0"/>
                  <a:pt x="0" y="125"/>
                  <a:pt x="0" y="278"/>
                </a:cubicBezTo>
                <a:lnTo>
                  <a:pt x="167" y="278"/>
                </a:lnTo>
                <a:cubicBezTo>
                  <a:pt x="167" y="216"/>
                  <a:pt x="216" y="168"/>
                  <a:pt x="279" y="168"/>
                </a:cubicBezTo>
                <a:close/>
              </a:path>
            </a:pathLst>
          </a:custGeom>
          <a:solidFill>
            <a:srgbClr val="D98F89">
              <a:alpha val="8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0" name="Freeform: Shape 5373">
            <a:extLst>
              <a:ext uri="{FF2B5EF4-FFF2-40B4-BE49-F238E27FC236}">
                <a16:creationId xmlns:a16="http://schemas.microsoft.com/office/drawing/2014/main" id="{B5438331-38AA-BD42-B8CC-00C9861E1EE1}"/>
              </a:ext>
            </a:extLst>
          </p:cNvPr>
          <p:cNvSpPr/>
          <p:nvPr userDrawn="1"/>
        </p:nvSpPr>
        <p:spPr>
          <a:xfrm>
            <a:off x="5419366" y="2125420"/>
            <a:ext cx="1249143" cy="1245490"/>
          </a:xfrm>
          <a:custGeom>
            <a:avLst/>
            <a:gdLst/>
            <a:ahLst/>
            <a:cxnLst>
              <a:cxn ang="3cd4">
                <a:pos x="hc" y="t"/>
              </a:cxn>
              <a:cxn ang="cd2">
                <a:pos x="l" y="vc"/>
              </a:cxn>
              <a:cxn ang="cd4">
                <a:pos x="hc" y="b"/>
              </a:cxn>
              <a:cxn ang="0">
                <a:pos x="r" y="vc"/>
              </a:cxn>
            </a:cxnLst>
            <a:rect l="l" t="t" r="r" b="b"/>
            <a:pathLst>
              <a:path w="343" h="342">
                <a:moveTo>
                  <a:pt x="343" y="171"/>
                </a:moveTo>
                <a:cubicBezTo>
                  <a:pt x="343" y="265"/>
                  <a:pt x="267" y="342"/>
                  <a:pt x="172" y="342"/>
                </a:cubicBezTo>
                <a:cubicBezTo>
                  <a:pt x="77" y="342"/>
                  <a:pt x="0" y="265"/>
                  <a:pt x="0" y="171"/>
                </a:cubicBezTo>
                <a:cubicBezTo>
                  <a:pt x="0" y="76"/>
                  <a:pt x="77" y="0"/>
                  <a:pt x="172" y="0"/>
                </a:cubicBezTo>
                <a:cubicBezTo>
                  <a:pt x="267" y="0"/>
                  <a:pt x="343" y="76"/>
                  <a:pt x="343" y="171"/>
                </a:cubicBezTo>
                <a:close/>
              </a:path>
            </a:pathLst>
          </a:custGeom>
          <a:solidFill>
            <a:srgbClr val="D98F89"/>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9" name="Freeform: Shape 5379">
            <a:extLst>
              <a:ext uri="{FF2B5EF4-FFF2-40B4-BE49-F238E27FC236}">
                <a16:creationId xmlns:a16="http://schemas.microsoft.com/office/drawing/2014/main" id="{BABB5B31-D8B7-0D4C-B832-286BE44C334D}"/>
              </a:ext>
            </a:extLst>
          </p:cNvPr>
          <p:cNvSpPr/>
          <p:nvPr userDrawn="1"/>
        </p:nvSpPr>
        <p:spPr>
          <a:xfrm>
            <a:off x="8454830" y="2338003"/>
            <a:ext cx="2692811" cy="1346406"/>
          </a:xfrm>
          <a:custGeom>
            <a:avLst/>
            <a:gdLst/>
            <a:ahLst/>
            <a:cxnLst>
              <a:cxn ang="3cd4">
                <a:pos x="hc" y="t"/>
              </a:cxn>
              <a:cxn ang="cd2">
                <a:pos x="l" y="vc"/>
              </a:cxn>
              <a:cxn ang="cd4">
                <a:pos x="hc" y="b"/>
              </a:cxn>
              <a:cxn ang="0">
                <a:pos x="r" y="vc"/>
              </a:cxn>
            </a:cxnLst>
            <a:rect l="l" t="t" r="r" b="b"/>
            <a:pathLst>
              <a:path w="555" h="278">
                <a:moveTo>
                  <a:pt x="277" y="168"/>
                </a:moveTo>
                <a:cubicBezTo>
                  <a:pt x="339" y="168"/>
                  <a:pt x="388" y="216"/>
                  <a:pt x="388" y="278"/>
                </a:cubicBezTo>
                <a:lnTo>
                  <a:pt x="555" y="278"/>
                </a:lnTo>
                <a:cubicBezTo>
                  <a:pt x="555" y="125"/>
                  <a:pt x="430" y="0"/>
                  <a:pt x="277" y="0"/>
                </a:cubicBezTo>
                <a:cubicBezTo>
                  <a:pt x="124" y="0"/>
                  <a:pt x="0" y="125"/>
                  <a:pt x="0" y="278"/>
                </a:cubicBezTo>
                <a:lnTo>
                  <a:pt x="167" y="278"/>
                </a:lnTo>
                <a:cubicBezTo>
                  <a:pt x="167" y="216"/>
                  <a:pt x="216" y="168"/>
                  <a:pt x="277" y="168"/>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0" name="Freeform: Shape 5380">
            <a:extLst>
              <a:ext uri="{FF2B5EF4-FFF2-40B4-BE49-F238E27FC236}">
                <a16:creationId xmlns:a16="http://schemas.microsoft.com/office/drawing/2014/main" id="{D81F4EA7-2F2A-B941-A4F3-26745D2AB069}"/>
              </a:ext>
            </a:extLst>
          </p:cNvPr>
          <p:cNvSpPr/>
          <p:nvPr userDrawn="1"/>
        </p:nvSpPr>
        <p:spPr>
          <a:xfrm>
            <a:off x="9176059" y="2125421"/>
            <a:ext cx="1245490" cy="1245489"/>
          </a:xfrm>
          <a:custGeom>
            <a:avLst/>
            <a:gdLst/>
            <a:ahLst/>
            <a:cxnLst>
              <a:cxn ang="3cd4">
                <a:pos x="hc" y="t"/>
              </a:cxn>
              <a:cxn ang="cd2">
                <a:pos x="l" y="vc"/>
              </a:cxn>
              <a:cxn ang="cd4">
                <a:pos x="hc" y="b"/>
              </a:cxn>
              <a:cxn ang="0">
                <a:pos x="r" y="vc"/>
              </a:cxn>
            </a:cxnLst>
            <a:rect l="l" t="t" r="r" b="b"/>
            <a:pathLst>
              <a:path w="342" h="342">
                <a:moveTo>
                  <a:pt x="342" y="171"/>
                </a:moveTo>
                <a:cubicBezTo>
                  <a:pt x="342" y="265"/>
                  <a:pt x="265" y="342"/>
                  <a:pt x="171" y="342"/>
                </a:cubicBezTo>
                <a:cubicBezTo>
                  <a:pt x="78" y="342"/>
                  <a:pt x="0" y="265"/>
                  <a:pt x="0" y="171"/>
                </a:cubicBezTo>
                <a:cubicBezTo>
                  <a:pt x="0" y="76"/>
                  <a:pt x="78" y="0"/>
                  <a:pt x="171" y="0"/>
                </a:cubicBezTo>
                <a:cubicBezTo>
                  <a:pt x="265" y="0"/>
                  <a:pt x="342" y="76"/>
                  <a:pt x="342"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1" name="Freeform: Shape 5386">
            <a:extLst>
              <a:ext uri="{FF2B5EF4-FFF2-40B4-BE49-F238E27FC236}">
                <a16:creationId xmlns:a16="http://schemas.microsoft.com/office/drawing/2014/main" id="{0B92434E-A470-4148-A367-FF1E1E0E6F21}"/>
              </a:ext>
            </a:extLst>
          </p:cNvPr>
          <p:cNvSpPr/>
          <p:nvPr userDrawn="1"/>
        </p:nvSpPr>
        <p:spPr>
          <a:xfrm>
            <a:off x="2787288" y="3682515"/>
            <a:ext cx="2692811" cy="1346406"/>
          </a:xfrm>
          <a:custGeom>
            <a:avLst/>
            <a:gdLst/>
            <a:ahLst/>
            <a:cxnLst>
              <a:cxn ang="3cd4">
                <a:pos x="hc" y="t"/>
              </a:cxn>
              <a:cxn ang="cd2">
                <a:pos x="l" y="vc"/>
              </a:cxn>
              <a:cxn ang="cd4">
                <a:pos x="hc" y="b"/>
              </a:cxn>
              <a:cxn ang="0">
                <a:pos x="r" y="vc"/>
              </a:cxn>
            </a:cxnLst>
            <a:rect l="l" t="t" r="r" b="b"/>
            <a:pathLst>
              <a:path w="555" h="278">
                <a:moveTo>
                  <a:pt x="278" y="112"/>
                </a:moveTo>
                <a:cubicBezTo>
                  <a:pt x="216" y="112"/>
                  <a:pt x="167" y="61"/>
                  <a:pt x="167" y="0"/>
                </a:cubicBezTo>
                <a:lnTo>
                  <a:pt x="0" y="0"/>
                </a:lnTo>
                <a:cubicBezTo>
                  <a:pt x="0" y="153"/>
                  <a:pt x="124" y="278"/>
                  <a:pt x="278" y="278"/>
                </a:cubicBezTo>
                <a:cubicBezTo>
                  <a:pt x="431" y="278"/>
                  <a:pt x="555" y="153"/>
                  <a:pt x="555" y="0"/>
                </a:cubicBezTo>
                <a:lnTo>
                  <a:pt x="388" y="0"/>
                </a:lnTo>
                <a:cubicBezTo>
                  <a:pt x="388" y="61"/>
                  <a:pt x="339" y="112"/>
                  <a:pt x="278" y="112"/>
                </a:cubicBezTo>
                <a:close/>
              </a:path>
            </a:pathLst>
          </a:custGeom>
          <a:solidFill>
            <a:srgbClr val="F29E38">
              <a:alpha val="81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2" name="Freeform: Shape 5387">
            <a:extLst>
              <a:ext uri="{FF2B5EF4-FFF2-40B4-BE49-F238E27FC236}">
                <a16:creationId xmlns:a16="http://schemas.microsoft.com/office/drawing/2014/main" id="{658146D9-1A5F-ED44-A771-602B73B3844F}"/>
              </a:ext>
            </a:extLst>
          </p:cNvPr>
          <p:cNvSpPr/>
          <p:nvPr userDrawn="1"/>
        </p:nvSpPr>
        <p:spPr>
          <a:xfrm>
            <a:off x="3519449" y="3969743"/>
            <a:ext cx="1252795" cy="1249142"/>
          </a:xfrm>
          <a:custGeom>
            <a:avLst/>
            <a:gdLst/>
            <a:ahLst/>
            <a:cxnLst>
              <a:cxn ang="3cd4">
                <a:pos x="hc" y="t"/>
              </a:cxn>
              <a:cxn ang="cd2">
                <a:pos x="l" y="vc"/>
              </a:cxn>
              <a:cxn ang="cd4">
                <a:pos x="hc" y="b"/>
              </a:cxn>
              <a:cxn ang="0">
                <a:pos x="r" y="vc"/>
              </a:cxn>
            </a:cxnLst>
            <a:rect l="l" t="t" r="r" b="b"/>
            <a:pathLst>
              <a:path w="344" h="343">
                <a:moveTo>
                  <a:pt x="344" y="171"/>
                </a:moveTo>
                <a:cubicBezTo>
                  <a:pt x="344" y="266"/>
                  <a:pt x="267" y="343"/>
                  <a:pt x="172" y="343"/>
                </a:cubicBezTo>
                <a:cubicBezTo>
                  <a:pt x="77" y="343"/>
                  <a:pt x="0" y="266"/>
                  <a:pt x="0" y="171"/>
                </a:cubicBezTo>
                <a:cubicBezTo>
                  <a:pt x="0" y="77"/>
                  <a:pt x="77" y="0"/>
                  <a:pt x="172" y="0"/>
                </a:cubicBezTo>
                <a:cubicBezTo>
                  <a:pt x="267" y="0"/>
                  <a:pt x="344" y="77"/>
                  <a:pt x="344" y="171"/>
                </a:cubicBezTo>
                <a:close/>
              </a:path>
            </a:pathLst>
          </a:custGeom>
          <a:solidFill>
            <a:srgbClr val="F29E38"/>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3" name="Freeform: Shape 5393">
            <a:extLst>
              <a:ext uri="{FF2B5EF4-FFF2-40B4-BE49-F238E27FC236}">
                <a16:creationId xmlns:a16="http://schemas.microsoft.com/office/drawing/2014/main" id="{78D89264-F8B3-A342-B438-CE50F9CCF9D7}"/>
              </a:ext>
            </a:extLst>
          </p:cNvPr>
          <p:cNvSpPr/>
          <p:nvPr userDrawn="1"/>
        </p:nvSpPr>
        <p:spPr>
          <a:xfrm>
            <a:off x="6568890" y="3682515"/>
            <a:ext cx="2692811" cy="1346406"/>
          </a:xfrm>
          <a:custGeom>
            <a:avLst/>
            <a:gdLst/>
            <a:ahLst/>
            <a:cxnLst>
              <a:cxn ang="3cd4">
                <a:pos x="hc" y="t"/>
              </a:cxn>
              <a:cxn ang="cd2">
                <a:pos x="l" y="vc"/>
              </a:cxn>
              <a:cxn ang="cd4">
                <a:pos x="hc" y="b"/>
              </a:cxn>
              <a:cxn ang="0">
                <a:pos x="r" y="vc"/>
              </a:cxn>
            </a:cxnLst>
            <a:rect l="l" t="t" r="r" b="b"/>
            <a:pathLst>
              <a:path w="555" h="278">
                <a:moveTo>
                  <a:pt x="276" y="112"/>
                </a:moveTo>
                <a:cubicBezTo>
                  <a:pt x="216" y="112"/>
                  <a:pt x="166" y="61"/>
                  <a:pt x="166" y="0"/>
                </a:cubicBezTo>
                <a:lnTo>
                  <a:pt x="0" y="0"/>
                </a:lnTo>
                <a:cubicBezTo>
                  <a:pt x="0" y="153"/>
                  <a:pt x="124" y="278"/>
                  <a:pt x="276" y="278"/>
                </a:cubicBezTo>
                <a:cubicBezTo>
                  <a:pt x="430" y="278"/>
                  <a:pt x="555" y="153"/>
                  <a:pt x="555" y="0"/>
                </a:cubicBezTo>
                <a:lnTo>
                  <a:pt x="388" y="0"/>
                </a:lnTo>
                <a:cubicBezTo>
                  <a:pt x="388" y="61"/>
                  <a:pt x="337" y="112"/>
                  <a:pt x="276" y="112"/>
                </a:cubicBezTo>
                <a:close/>
              </a:path>
            </a:pathLst>
          </a:custGeom>
          <a:solidFill>
            <a:srgbClr val="027354">
              <a:alpha val="79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34" name="Freeform: Shape 5394">
            <a:extLst>
              <a:ext uri="{FF2B5EF4-FFF2-40B4-BE49-F238E27FC236}">
                <a16:creationId xmlns:a16="http://schemas.microsoft.com/office/drawing/2014/main" id="{DCF81C32-50F0-E048-92E5-F1FB6300AD3E}"/>
              </a:ext>
            </a:extLst>
          </p:cNvPr>
          <p:cNvSpPr/>
          <p:nvPr userDrawn="1"/>
        </p:nvSpPr>
        <p:spPr>
          <a:xfrm>
            <a:off x="7276128" y="3969743"/>
            <a:ext cx="1249143" cy="1249142"/>
          </a:xfrm>
          <a:custGeom>
            <a:avLst/>
            <a:gdLst/>
            <a:ahLst/>
            <a:cxnLst>
              <a:cxn ang="3cd4">
                <a:pos x="hc" y="t"/>
              </a:cxn>
              <a:cxn ang="cd2">
                <a:pos x="l" y="vc"/>
              </a:cxn>
              <a:cxn ang="cd4">
                <a:pos x="hc" y="b"/>
              </a:cxn>
              <a:cxn ang="0">
                <a:pos x="r" y="vc"/>
              </a:cxn>
            </a:cxnLst>
            <a:rect l="l" t="t" r="r" b="b"/>
            <a:pathLst>
              <a:path w="343" h="343">
                <a:moveTo>
                  <a:pt x="343" y="171"/>
                </a:moveTo>
                <a:cubicBezTo>
                  <a:pt x="343" y="266"/>
                  <a:pt x="266" y="343"/>
                  <a:pt x="172" y="343"/>
                </a:cubicBezTo>
                <a:cubicBezTo>
                  <a:pt x="77" y="343"/>
                  <a:pt x="0" y="266"/>
                  <a:pt x="0" y="171"/>
                </a:cubicBezTo>
                <a:cubicBezTo>
                  <a:pt x="0" y="77"/>
                  <a:pt x="77" y="0"/>
                  <a:pt x="172" y="0"/>
                </a:cubicBezTo>
                <a:cubicBezTo>
                  <a:pt x="266" y="0"/>
                  <a:pt x="343" y="77"/>
                  <a:pt x="343" y="171"/>
                </a:cubicBezTo>
                <a:close/>
              </a:path>
            </a:pathLst>
          </a:custGeom>
          <a:solidFill>
            <a:srgbClr val="0273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46" name="Text Placeholder 23">
            <a:extLst>
              <a:ext uri="{FF2B5EF4-FFF2-40B4-BE49-F238E27FC236}">
                <a16:creationId xmlns:a16="http://schemas.microsoft.com/office/drawing/2014/main" id="{0BFFF00C-E477-574F-B7F1-E37BE32A202E}"/>
              </a:ext>
            </a:extLst>
          </p:cNvPr>
          <p:cNvSpPr>
            <a:spLocks noGrp="1"/>
          </p:cNvSpPr>
          <p:nvPr>
            <p:ph type="body" sz="quarter" idx="13" hasCustomPrompt="1"/>
          </p:nvPr>
        </p:nvSpPr>
        <p:spPr>
          <a:xfrm>
            <a:off x="2901087" y="532940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7" name="Text Placeholder 23">
            <a:extLst>
              <a:ext uri="{FF2B5EF4-FFF2-40B4-BE49-F238E27FC236}">
                <a16:creationId xmlns:a16="http://schemas.microsoft.com/office/drawing/2014/main" id="{C2B98318-0949-9E47-9B45-7FE9A243DAC9}"/>
              </a:ext>
            </a:extLst>
          </p:cNvPr>
          <p:cNvSpPr>
            <a:spLocks noGrp="1"/>
          </p:cNvSpPr>
          <p:nvPr>
            <p:ph type="body" sz="quarter" idx="14" hasCustomPrompt="1"/>
          </p:nvPr>
        </p:nvSpPr>
        <p:spPr>
          <a:xfrm>
            <a:off x="6752726" y="5302521"/>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49" name="Text Placeholder 23">
            <a:extLst>
              <a:ext uri="{FF2B5EF4-FFF2-40B4-BE49-F238E27FC236}">
                <a16:creationId xmlns:a16="http://schemas.microsoft.com/office/drawing/2014/main" id="{E3B4C0C2-44B9-CD48-B17D-CB41F21728D8}"/>
              </a:ext>
            </a:extLst>
          </p:cNvPr>
          <p:cNvSpPr>
            <a:spLocks noGrp="1"/>
          </p:cNvSpPr>
          <p:nvPr>
            <p:ph type="body" sz="quarter" idx="15" hasCustomPrompt="1"/>
          </p:nvPr>
        </p:nvSpPr>
        <p:spPr>
          <a:xfrm>
            <a:off x="999601" y="141453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0" name="Text Placeholder 23">
            <a:extLst>
              <a:ext uri="{FF2B5EF4-FFF2-40B4-BE49-F238E27FC236}">
                <a16:creationId xmlns:a16="http://schemas.microsoft.com/office/drawing/2014/main" id="{8E1E8370-DF14-CB43-95EB-EBB45E520512}"/>
              </a:ext>
            </a:extLst>
          </p:cNvPr>
          <p:cNvSpPr>
            <a:spLocks noGrp="1"/>
          </p:cNvSpPr>
          <p:nvPr>
            <p:ph type="body" sz="quarter" idx="16" hasCustomPrompt="1"/>
          </p:nvPr>
        </p:nvSpPr>
        <p:spPr>
          <a:xfrm>
            <a:off x="4851240" y="1387655"/>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2" name="Text Placeholder 23">
            <a:extLst>
              <a:ext uri="{FF2B5EF4-FFF2-40B4-BE49-F238E27FC236}">
                <a16:creationId xmlns:a16="http://schemas.microsoft.com/office/drawing/2014/main" id="{45232F39-AAE7-9946-9440-A1CF975BD731}"/>
              </a:ext>
            </a:extLst>
          </p:cNvPr>
          <p:cNvSpPr>
            <a:spLocks noGrp="1"/>
          </p:cNvSpPr>
          <p:nvPr>
            <p:ph type="body" sz="quarter" idx="18" hasCustomPrompt="1"/>
          </p:nvPr>
        </p:nvSpPr>
        <p:spPr>
          <a:xfrm>
            <a:off x="8579347" y="1421369"/>
            <a:ext cx="2489520" cy="781105"/>
          </a:xfrm>
        </p:spPr>
        <p:txBody>
          <a:bodyPr>
            <a:normAutofit/>
          </a:bodyPr>
          <a:lstStyle>
            <a:lvl1pPr marL="0" indent="0" algn="ctr">
              <a:buNone/>
              <a:defRPr sz="2400" b="0">
                <a:solidFill>
                  <a:srgbClr val="262626"/>
                </a:solidFill>
                <a:latin typeface="+mn-lt"/>
              </a:defRPr>
            </a:lvl1pPr>
          </a:lstStyle>
          <a:p>
            <a:pPr lvl="0"/>
            <a:r>
              <a:rPr lang="en-US" dirty="0"/>
              <a:t>TITLE</a:t>
            </a:r>
          </a:p>
        </p:txBody>
      </p:sp>
      <p:sp>
        <p:nvSpPr>
          <p:cNvPr id="56" name="Text Placeholder 23">
            <a:extLst>
              <a:ext uri="{FF2B5EF4-FFF2-40B4-BE49-F238E27FC236}">
                <a16:creationId xmlns:a16="http://schemas.microsoft.com/office/drawing/2014/main" id="{48E771EF-1D53-F64A-A789-87115AD31405}"/>
              </a:ext>
            </a:extLst>
          </p:cNvPr>
          <p:cNvSpPr>
            <a:spLocks noGrp="1"/>
          </p:cNvSpPr>
          <p:nvPr>
            <p:ph type="body" sz="quarter" idx="19" hasCustomPrompt="1"/>
          </p:nvPr>
        </p:nvSpPr>
        <p:spPr>
          <a:xfrm>
            <a:off x="-36782" y="422900"/>
            <a:ext cx="12192000" cy="953429"/>
          </a:xfrm>
        </p:spPr>
        <p:txBody>
          <a:bodyPr>
            <a:normAutofit/>
          </a:bodyPr>
          <a:lstStyle>
            <a:lvl1pPr marL="366713" indent="0" algn="ctr">
              <a:buNone/>
              <a:tabLst/>
              <a:defRPr sz="3600" b="1">
                <a:solidFill>
                  <a:srgbClr val="262626"/>
                </a:solidFill>
                <a:latin typeface="+mn-lt"/>
              </a:defRPr>
            </a:lvl1pPr>
          </a:lstStyle>
          <a:p>
            <a:pPr lvl="0"/>
            <a:r>
              <a:rPr lang="en-US" dirty="0"/>
              <a:t>Timeline Graphic Slide</a:t>
            </a:r>
          </a:p>
        </p:txBody>
      </p:sp>
      <p:sp>
        <p:nvSpPr>
          <p:cNvPr id="62" name="Text Placeholder 23">
            <a:extLst>
              <a:ext uri="{FF2B5EF4-FFF2-40B4-BE49-F238E27FC236}">
                <a16:creationId xmlns:a16="http://schemas.microsoft.com/office/drawing/2014/main" id="{E7175E87-0794-4142-9CD2-D571A380CBC8}"/>
              </a:ext>
            </a:extLst>
          </p:cNvPr>
          <p:cNvSpPr>
            <a:spLocks noGrp="1"/>
          </p:cNvSpPr>
          <p:nvPr>
            <p:ph type="body" sz="quarter" idx="20" hasCustomPrompt="1"/>
          </p:nvPr>
        </p:nvSpPr>
        <p:spPr>
          <a:xfrm>
            <a:off x="1637185" y="2540303"/>
            <a:ext cx="1274631" cy="781105"/>
          </a:xfrm>
        </p:spPr>
        <p:txBody>
          <a:bodyPr>
            <a:normAutofit/>
          </a:bodyPr>
          <a:lstStyle>
            <a:lvl1pPr marL="0" indent="0" algn="ctr">
              <a:buNone/>
              <a:defRPr sz="3200" b="1">
                <a:solidFill>
                  <a:schemeClr val="bg1"/>
                </a:solidFill>
                <a:latin typeface="+mn-lt"/>
              </a:defRPr>
            </a:lvl1pPr>
          </a:lstStyle>
          <a:p>
            <a:pPr lvl="0"/>
            <a:r>
              <a:rPr lang="en-US" dirty="0"/>
              <a:t>2015</a:t>
            </a:r>
          </a:p>
        </p:txBody>
      </p:sp>
      <p:sp>
        <p:nvSpPr>
          <p:cNvPr id="63" name="Text Placeholder 23">
            <a:extLst>
              <a:ext uri="{FF2B5EF4-FFF2-40B4-BE49-F238E27FC236}">
                <a16:creationId xmlns:a16="http://schemas.microsoft.com/office/drawing/2014/main" id="{870FE825-B215-4E4D-A6E9-2E1DC4906B68}"/>
              </a:ext>
            </a:extLst>
          </p:cNvPr>
          <p:cNvSpPr>
            <a:spLocks noGrp="1"/>
          </p:cNvSpPr>
          <p:nvPr>
            <p:ph type="body" sz="quarter" idx="21" hasCustomPrompt="1"/>
          </p:nvPr>
        </p:nvSpPr>
        <p:spPr>
          <a:xfrm>
            <a:off x="5421903" y="2568800"/>
            <a:ext cx="1274631" cy="781105"/>
          </a:xfrm>
        </p:spPr>
        <p:txBody>
          <a:bodyPr>
            <a:normAutofit/>
          </a:bodyPr>
          <a:lstStyle>
            <a:lvl1pPr marL="0" indent="0" algn="ctr">
              <a:buNone/>
              <a:defRPr sz="3200" b="1">
                <a:solidFill>
                  <a:schemeClr val="bg1"/>
                </a:solidFill>
                <a:latin typeface="+mn-lt"/>
              </a:defRPr>
            </a:lvl1pPr>
          </a:lstStyle>
          <a:p>
            <a:pPr lvl="0"/>
            <a:r>
              <a:rPr lang="en-US" dirty="0"/>
              <a:t>2017</a:t>
            </a:r>
          </a:p>
        </p:txBody>
      </p:sp>
      <p:sp>
        <p:nvSpPr>
          <p:cNvPr id="64" name="Text Placeholder 23">
            <a:extLst>
              <a:ext uri="{FF2B5EF4-FFF2-40B4-BE49-F238E27FC236}">
                <a16:creationId xmlns:a16="http://schemas.microsoft.com/office/drawing/2014/main" id="{B30C2559-5097-C743-B55E-8BC045F0A04B}"/>
              </a:ext>
            </a:extLst>
          </p:cNvPr>
          <p:cNvSpPr>
            <a:spLocks noGrp="1"/>
          </p:cNvSpPr>
          <p:nvPr>
            <p:ph type="body" sz="quarter" idx="22" hasCustomPrompt="1"/>
          </p:nvPr>
        </p:nvSpPr>
        <p:spPr>
          <a:xfrm>
            <a:off x="9241134" y="2556845"/>
            <a:ext cx="1274631" cy="781105"/>
          </a:xfrm>
        </p:spPr>
        <p:txBody>
          <a:bodyPr>
            <a:normAutofit/>
          </a:bodyPr>
          <a:lstStyle>
            <a:lvl1pPr marL="0" indent="0" algn="ctr">
              <a:buNone/>
              <a:defRPr sz="3200" b="1">
                <a:solidFill>
                  <a:schemeClr val="bg1"/>
                </a:solidFill>
                <a:latin typeface="+mn-lt"/>
              </a:defRPr>
            </a:lvl1pPr>
          </a:lstStyle>
          <a:p>
            <a:pPr lvl="0"/>
            <a:r>
              <a:rPr lang="en-US" dirty="0"/>
              <a:t>2019</a:t>
            </a:r>
          </a:p>
        </p:txBody>
      </p:sp>
      <p:sp>
        <p:nvSpPr>
          <p:cNvPr id="65" name="Text Placeholder 23">
            <a:extLst>
              <a:ext uri="{FF2B5EF4-FFF2-40B4-BE49-F238E27FC236}">
                <a16:creationId xmlns:a16="http://schemas.microsoft.com/office/drawing/2014/main" id="{580F434F-C530-1D40-AC67-C2B4223D41F8}"/>
              </a:ext>
            </a:extLst>
          </p:cNvPr>
          <p:cNvSpPr>
            <a:spLocks noGrp="1"/>
          </p:cNvSpPr>
          <p:nvPr>
            <p:ph type="body" sz="quarter" idx="23" hasCustomPrompt="1"/>
          </p:nvPr>
        </p:nvSpPr>
        <p:spPr>
          <a:xfrm>
            <a:off x="3535580" y="4427431"/>
            <a:ext cx="1274631" cy="781105"/>
          </a:xfrm>
        </p:spPr>
        <p:txBody>
          <a:bodyPr>
            <a:normAutofit/>
          </a:bodyPr>
          <a:lstStyle>
            <a:lvl1pPr marL="0" indent="0" algn="ctr">
              <a:buNone/>
              <a:defRPr sz="3200" b="1">
                <a:solidFill>
                  <a:schemeClr val="bg1"/>
                </a:solidFill>
                <a:latin typeface="+mn-lt"/>
              </a:defRPr>
            </a:lvl1pPr>
          </a:lstStyle>
          <a:p>
            <a:pPr lvl="0"/>
            <a:r>
              <a:rPr lang="en-US" dirty="0"/>
              <a:t>2016</a:t>
            </a:r>
          </a:p>
        </p:txBody>
      </p:sp>
      <p:sp>
        <p:nvSpPr>
          <p:cNvPr id="66" name="Text Placeholder 23">
            <a:extLst>
              <a:ext uri="{FF2B5EF4-FFF2-40B4-BE49-F238E27FC236}">
                <a16:creationId xmlns:a16="http://schemas.microsoft.com/office/drawing/2014/main" id="{BDBC228B-8410-D346-9F40-A519D35D84E9}"/>
              </a:ext>
            </a:extLst>
          </p:cNvPr>
          <p:cNvSpPr>
            <a:spLocks noGrp="1"/>
          </p:cNvSpPr>
          <p:nvPr>
            <p:ph type="body" sz="quarter" idx="24" hasCustomPrompt="1"/>
          </p:nvPr>
        </p:nvSpPr>
        <p:spPr>
          <a:xfrm>
            <a:off x="7276128" y="4341801"/>
            <a:ext cx="1274631" cy="781105"/>
          </a:xfrm>
        </p:spPr>
        <p:txBody>
          <a:bodyPr>
            <a:normAutofit/>
          </a:bodyPr>
          <a:lstStyle>
            <a:lvl1pPr marL="0" indent="0" algn="ctr">
              <a:buNone/>
              <a:defRPr sz="3200" b="1">
                <a:solidFill>
                  <a:schemeClr val="bg1"/>
                </a:solidFill>
                <a:latin typeface="+mn-lt"/>
              </a:defRPr>
            </a:lvl1pPr>
          </a:lstStyle>
          <a:p>
            <a:pPr lvl="0"/>
            <a:r>
              <a:rPr lang="en-US" dirty="0"/>
              <a:t>2018</a:t>
            </a:r>
          </a:p>
        </p:txBody>
      </p:sp>
      <p:grpSp>
        <p:nvGrpSpPr>
          <p:cNvPr id="26" name="Group 25">
            <a:extLst>
              <a:ext uri="{FF2B5EF4-FFF2-40B4-BE49-F238E27FC236}">
                <a16:creationId xmlns:a16="http://schemas.microsoft.com/office/drawing/2014/main" id="{9900079C-F12C-D348-A2E7-4D7FDC1305FC}"/>
              </a:ext>
            </a:extLst>
          </p:cNvPr>
          <p:cNvGrpSpPr/>
          <p:nvPr userDrawn="1"/>
        </p:nvGrpSpPr>
        <p:grpSpPr>
          <a:xfrm>
            <a:off x="4766232" y="6468534"/>
            <a:ext cx="2761590" cy="389466"/>
            <a:chOff x="4766232" y="6468534"/>
            <a:chExt cx="2761590" cy="389466"/>
          </a:xfrm>
        </p:grpSpPr>
        <p:pic>
          <p:nvPicPr>
            <p:cNvPr id="27" name="Picture 26" descr="A picture containing text&#10;&#10;Description automatically generated">
              <a:extLst>
                <a:ext uri="{FF2B5EF4-FFF2-40B4-BE49-F238E27FC236}">
                  <a16:creationId xmlns:a16="http://schemas.microsoft.com/office/drawing/2014/main" id="{62CDC7E0-2F83-5D44-87E6-B428C1838FF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5C829A93-CD5D-AF4A-AA9B-D93EEBCD54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101671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212697" y="6132512"/>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Box 9">
            <a:extLst>
              <a:ext uri="{FF2B5EF4-FFF2-40B4-BE49-F238E27FC236}">
                <a16:creationId xmlns:a16="http://schemas.microsoft.com/office/drawing/2014/main" id="{5A2BCE94-FF03-32FB-CD0D-0881ED5FA203}"/>
              </a:ext>
            </a:extLst>
          </p:cNvPr>
          <p:cNvSpPr txBox="1"/>
          <p:nvPr userDrawn="1"/>
        </p:nvSpPr>
        <p:spPr>
          <a:xfrm>
            <a:off x="2294837" y="6119338"/>
            <a:ext cx="9684466" cy="738664"/>
          </a:xfrm>
          <a:prstGeom prst="rect">
            <a:avLst/>
          </a:prstGeom>
          <a:noFill/>
        </p:spPr>
        <p:txBody>
          <a:bodyPr wrap="square">
            <a:spAutoFit/>
          </a:bodyPr>
          <a:lstStyle/>
          <a:p>
            <a:r>
              <a:rPr lang="en-GB" sz="1400" dirty="0"/>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400" kern="1200" dirty="0">
                <a:solidFill>
                  <a:schemeClr val="tx1"/>
                </a:solidFill>
                <a:latin typeface="+mn-lt"/>
                <a:ea typeface="+mn-ea"/>
                <a:cs typeface="+mn-cs"/>
              </a:rPr>
              <a:t>2020-1-DE02-KA202-007503’</a:t>
            </a:r>
          </a:p>
        </p:txBody>
      </p:sp>
    </p:spTree>
    <p:extLst>
      <p:ext uri="{BB962C8B-B14F-4D97-AF65-F5344CB8AC3E}">
        <p14:creationId xmlns:p14="http://schemas.microsoft.com/office/powerpoint/2010/main" val="1665734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B0A86A5-98D4-7A49-8F80-271D35FA5019}"/>
              </a:ext>
            </a:extLst>
          </p:cNvPr>
          <p:cNvGrpSpPr/>
          <p:nvPr userDrawn="1"/>
        </p:nvGrpSpPr>
        <p:grpSpPr>
          <a:xfrm rot="10800000" flipH="1" flipV="1">
            <a:off x="0" y="0"/>
            <a:ext cx="7961586" cy="6858000"/>
            <a:chOff x="327570" y="4453037"/>
            <a:chExt cx="1539689" cy="1542069"/>
          </a:xfrm>
        </p:grpSpPr>
        <p:sp>
          <p:nvSpPr>
            <p:cNvPr id="22" name="Freeform 21">
              <a:extLst>
                <a:ext uri="{FF2B5EF4-FFF2-40B4-BE49-F238E27FC236}">
                  <a16:creationId xmlns:a16="http://schemas.microsoft.com/office/drawing/2014/main" id="{39393152-D1BB-3E44-A70C-A5B953B2E6B9}"/>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22">
              <a:extLst>
                <a:ext uri="{FF2B5EF4-FFF2-40B4-BE49-F238E27FC236}">
                  <a16:creationId xmlns:a16="http://schemas.microsoft.com/office/drawing/2014/main" id="{C659853A-F32A-A445-8415-829DEAA3160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 Placeholder 23"/>
          <p:cNvSpPr>
            <a:spLocks noGrp="1"/>
          </p:cNvSpPr>
          <p:nvPr>
            <p:ph type="body" sz="quarter" idx="19" hasCustomPrompt="1"/>
          </p:nvPr>
        </p:nvSpPr>
        <p:spPr>
          <a:xfrm>
            <a:off x="540629" y="135634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540629" y="54677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7095795" y="4314349"/>
            <a:ext cx="4096083" cy="483075"/>
          </a:xfrm>
        </p:spPr>
        <p:txBody>
          <a:bodyPr anchor="t">
            <a:normAutofit/>
          </a:bodyPr>
          <a:lstStyle>
            <a:lvl1pPr marL="0" indent="0">
              <a:buNone/>
              <a:defRPr sz="1600">
                <a:solidFill>
                  <a:srgbClr val="262626"/>
                </a:solidFill>
              </a:defRPr>
            </a:lvl1pPr>
          </a:lstStyle>
          <a:p>
            <a:pPr lvl="0"/>
            <a:r>
              <a:rPr lang="en-US" dirty="0"/>
              <a:t>https://www.facebook.com/CSR-Ready-Project-102637535317152/</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7111995" y="5067641"/>
            <a:ext cx="4096083" cy="259820"/>
          </a:xfrm>
        </p:spPr>
        <p:txBody>
          <a:bodyPr anchor="t">
            <a:normAutofit/>
          </a:bodyPr>
          <a:lstStyle>
            <a:lvl1pPr marL="0" indent="0">
              <a:buNone/>
              <a:defRPr sz="1600">
                <a:solidFill>
                  <a:srgbClr val="262626"/>
                </a:solidFill>
              </a:defRPr>
            </a:lvl1pPr>
          </a:lstStyle>
          <a:p>
            <a:pPr lvl="0"/>
            <a:r>
              <a:rPr lang="en-US" dirty="0"/>
              <a:t>https://www.csrready.eu </a:t>
            </a:r>
          </a:p>
        </p:txBody>
      </p:sp>
      <p:pic>
        <p:nvPicPr>
          <p:cNvPr id="17" name="Picture 16" descr="A picture containing text&#10;&#10;Description automatically generated">
            <a:extLst>
              <a:ext uri="{FF2B5EF4-FFF2-40B4-BE49-F238E27FC236}">
                <a16:creationId xmlns:a16="http://schemas.microsoft.com/office/drawing/2014/main" id="{C94C4F90-1C7E-434E-A05D-A989F8398839}"/>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6533491" y="1463623"/>
            <a:ext cx="5111452" cy="1114261"/>
          </a:xfrm>
          <a:prstGeom prst="rect">
            <a:avLst/>
          </a:prstGeom>
        </p:spPr>
      </p:pic>
      <p:sp>
        <p:nvSpPr>
          <p:cNvPr id="21" name="Google Shape;482;p39">
            <a:extLst>
              <a:ext uri="{FF2B5EF4-FFF2-40B4-BE49-F238E27FC236}">
                <a16:creationId xmlns:a16="http://schemas.microsoft.com/office/drawing/2014/main" id="{4C0FB6EC-8028-3D4F-BDFF-CBF291B9C109}"/>
              </a:ext>
            </a:extLst>
          </p:cNvPr>
          <p:cNvSpPr/>
          <p:nvPr userDrawn="1"/>
        </p:nvSpPr>
        <p:spPr>
          <a:xfrm>
            <a:off x="6614008" y="4314350"/>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solidFill>
            <a:srgbClr val="F29E38"/>
          </a:solid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4" name="Google Shape;664;p39">
            <a:extLst>
              <a:ext uri="{FF2B5EF4-FFF2-40B4-BE49-F238E27FC236}">
                <a16:creationId xmlns:a16="http://schemas.microsoft.com/office/drawing/2014/main" id="{D83487A2-49A9-9048-8136-843B594DBFE1}"/>
              </a:ext>
            </a:extLst>
          </p:cNvPr>
          <p:cNvGrpSpPr/>
          <p:nvPr userDrawn="1"/>
        </p:nvGrpSpPr>
        <p:grpSpPr>
          <a:xfrm>
            <a:off x="6614008" y="5069898"/>
            <a:ext cx="233548" cy="233548"/>
            <a:chOff x="5941025" y="3634400"/>
            <a:chExt cx="467650" cy="467650"/>
          </a:xfrm>
          <a:solidFill>
            <a:srgbClr val="F29E38"/>
          </a:solidFill>
        </p:grpSpPr>
        <p:sp>
          <p:nvSpPr>
            <p:cNvPr id="25" name="Google Shape;665;p39">
              <a:extLst>
                <a:ext uri="{FF2B5EF4-FFF2-40B4-BE49-F238E27FC236}">
                  <a16:creationId xmlns:a16="http://schemas.microsoft.com/office/drawing/2014/main" id="{A38ECD07-9DC0-CB4B-8B8B-E82629C6FF0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6" name="Google Shape;666;p39">
              <a:extLst>
                <a:ext uri="{FF2B5EF4-FFF2-40B4-BE49-F238E27FC236}">
                  <a16:creationId xmlns:a16="http://schemas.microsoft.com/office/drawing/2014/main" id="{81742174-9756-FF42-8C73-90F117565A3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7" name="Google Shape;667;p39">
              <a:extLst>
                <a:ext uri="{FF2B5EF4-FFF2-40B4-BE49-F238E27FC236}">
                  <a16:creationId xmlns:a16="http://schemas.microsoft.com/office/drawing/2014/main" id="{3DBC6C26-8C99-BF40-BDA2-D4F7EF5B0692}"/>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8" name="Google Shape;668;p39">
              <a:extLst>
                <a:ext uri="{FF2B5EF4-FFF2-40B4-BE49-F238E27FC236}">
                  <a16:creationId xmlns:a16="http://schemas.microsoft.com/office/drawing/2014/main" id="{409ABAA8-78D8-814C-9842-FC71FCB3008A}"/>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29" name="Google Shape;669;p39">
              <a:extLst>
                <a:ext uri="{FF2B5EF4-FFF2-40B4-BE49-F238E27FC236}">
                  <a16:creationId xmlns:a16="http://schemas.microsoft.com/office/drawing/2014/main" id="{596977AF-6258-D048-B08E-E957582A4BE5}"/>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0" name="Google Shape;670;p39">
              <a:extLst>
                <a:ext uri="{FF2B5EF4-FFF2-40B4-BE49-F238E27FC236}">
                  <a16:creationId xmlns:a16="http://schemas.microsoft.com/office/drawing/2014/main" id="{B04CB219-AC25-D044-A21E-C47BDB3E6593}"/>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rgbClr val="F29E3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pic>
        <p:nvPicPr>
          <p:cNvPr id="35" name="Picture 34">
            <a:extLst>
              <a:ext uri="{FF2B5EF4-FFF2-40B4-BE49-F238E27FC236}">
                <a16:creationId xmlns:a16="http://schemas.microsoft.com/office/drawing/2014/main" id="{6752E673-783C-A5A6-4C60-602D2CA41812}"/>
              </a:ext>
            </a:extLst>
          </p:cNvPr>
          <p:cNvPicPr>
            <a:picLocks noChangeAspect="1"/>
          </p:cNvPicPr>
          <p:nvPr userDrawn="1"/>
        </p:nvPicPr>
        <p:blipFill>
          <a:blip r:embed="rId3"/>
          <a:stretch>
            <a:fillRect/>
          </a:stretch>
        </p:blipFill>
        <p:spPr>
          <a:xfrm>
            <a:off x="212697" y="6132512"/>
            <a:ext cx="2399704" cy="639921"/>
          </a:xfrm>
          <a:prstGeom prst="rect">
            <a:avLst/>
          </a:prstGeom>
        </p:spPr>
      </p:pic>
      <p:sp>
        <p:nvSpPr>
          <p:cNvPr id="36" name="TextBox 35">
            <a:extLst>
              <a:ext uri="{FF2B5EF4-FFF2-40B4-BE49-F238E27FC236}">
                <a16:creationId xmlns:a16="http://schemas.microsoft.com/office/drawing/2014/main" id="{90804853-03BE-50E9-F80C-3F843649C5D7}"/>
              </a:ext>
            </a:extLst>
          </p:cNvPr>
          <p:cNvSpPr txBox="1"/>
          <p:nvPr userDrawn="1"/>
        </p:nvSpPr>
        <p:spPr>
          <a:xfrm>
            <a:off x="2294837" y="6119338"/>
            <a:ext cx="9684466" cy="738664"/>
          </a:xfrm>
          <a:prstGeom prst="rect">
            <a:avLst/>
          </a:prstGeom>
          <a:noFill/>
        </p:spPr>
        <p:txBody>
          <a:bodyPr wrap="square">
            <a:spAutoFit/>
          </a:bodyPr>
          <a:lstStyle/>
          <a:p>
            <a:r>
              <a:rPr lang="es-ES" sz="1400" dirty="0"/>
              <a:t>"El apoyo de la Comisión Europea para la producción de esta publicación no constituye una aprobación del contenido que refleja únicamente los puntos de vista de los autores, la Comisión no se hace responsable del uso que pueda hacerse de la información contenida en el mismo"</a:t>
            </a:r>
          </a:p>
        </p:txBody>
      </p:sp>
    </p:spTree>
    <p:extLst>
      <p:ext uri="{BB962C8B-B14F-4D97-AF65-F5344CB8AC3E}">
        <p14:creationId xmlns:p14="http://schemas.microsoft.com/office/powerpoint/2010/main" val="28132561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3929281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Quote slide - Orange">
    <p:spTree>
      <p:nvGrpSpPr>
        <p:cNvPr id="1" name=""/>
        <p:cNvGrpSpPr/>
        <p:nvPr/>
      </p:nvGrpSpPr>
      <p:grpSpPr>
        <a:xfrm>
          <a:off x="0" y="0"/>
          <a:ext cx="0" cy="0"/>
          <a:chOff x="0" y="0"/>
          <a:chExt cx="0" cy="0"/>
        </a:xfrm>
      </p:grpSpPr>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email">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839084" y="619072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 name="Text Placeholder 23">
            <a:extLst>
              <a:ext uri="{FF2B5EF4-FFF2-40B4-BE49-F238E27FC236}">
                <a16:creationId xmlns:a16="http://schemas.microsoft.com/office/drawing/2014/main" id="{B2AF589B-E89B-6432-A165-EDA5F0BC2318}"/>
              </a:ext>
            </a:extLst>
          </p:cNvPr>
          <p:cNvSpPr>
            <a:spLocks noGrp="1"/>
          </p:cNvSpPr>
          <p:nvPr>
            <p:ph type="body" sz="quarter" idx="16" hasCustomPrompt="1"/>
          </p:nvPr>
        </p:nvSpPr>
        <p:spPr>
          <a:xfrm>
            <a:off x="733139"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 name="Text Placeholder 17">
            <a:extLst>
              <a:ext uri="{FF2B5EF4-FFF2-40B4-BE49-F238E27FC236}">
                <a16:creationId xmlns:a16="http://schemas.microsoft.com/office/drawing/2014/main" id="{EDD8681A-A247-A7C9-2298-A2613386ED1E}"/>
              </a:ext>
            </a:extLst>
          </p:cNvPr>
          <p:cNvSpPr>
            <a:spLocks noGrp="1"/>
          </p:cNvSpPr>
          <p:nvPr>
            <p:ph type="body" sz="quarter" idx="18" hasCustomPrompt="1"/>
          </p:nvPr>
        </p:nvSpPr>
        <p:spPr>
          <a:xfrm>
            <a:off x="775083" y="1427837"/>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2600513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84173"/>
      </p:ext>
    </p:extLst>
  </p:cSld>
  <p:clrMapOvr>
    <a:masterClrMapping/>
  </p:clrMapOvr>
  <p:transition spd="med"/>
  <p:extLst>
    <p:ext uri="{DCECCB84-F9BA-43D5-87BE-67443E8EF086}">
      <p15:sldGuideLst xmlns:p15="http://schemas.microsoft.com/office/powerpoint/2012/main">
        <p15:guide id="1" orient="horz" pos="1928">
          <p15:clr>
            <a:srgbClr val="FBAE40"/>
          </p15:clr>
        </p15:guide>
        <p15:guide id="2" pos="336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47586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ypeface Size Guid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CSR READY</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6187143"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CSR READY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876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CSR READY</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05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0" y="0"/>
            <a:ext cx="7046393"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238439"/>
            <a:ext cx="9374334" cy="461665"/>
          </a:xfrm>
          <a:prstGeom prst="rect">
            <a:avLst/>
          </a:prstGeom>
          <a:solidFill>
            <a:srgbClr val="027354"/>
          </a:solidFill>
        </p:spPr>
        <p:txBody>
          <a:bodyPr wrap="square">
            <a:spAutoFit/>
          </a:bodyPr>
          <a:lstStyle/>
          <a:p>
            <a:r>
              <a:rPr lang="es-ES" sz="1200" dirty="0">
                <a:solidFill>
                  <a:schemeClr val="bg1"/>
                </a:solidFill>
              </a:rPr>
              <a:t>"El apoyo de la Comisión Europea para la producción de esta publicación no constituye una aprobación del contenido que refleja únicamente los puntos de vista de los autores, la Comisión no se hace responsable del uso que pueda hacerse de la información contenida en el mismo"</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574573BB-EF67-9D41-BAE2-F0D2D061EC4F}"/>
              </a:ext>
            </a:extLst>
          </p:cNvPr>
          <p:cNvSpPr>
            <a:spLocks noGrp="1"/>
          </p:cNvSpPr>
          <p:nvPr>
            <p:ph type="pic" sz="quarter" idx="17"/>
          </p:nvPr>
        </p:nvSpPr>
        <p:spPr>
          <a:xfrm>
            <a:off x="1864425" y="368134"/>
            <a:ext cx="10327574" cy="6489864"/>
          </a:xfrm>
          <a:custGeom>
            <a:avLst/>
            <a:gdLst>
              <a:gd name="connsiteX0" fmla="*/ 10327574 w 10327574"/>
              <a:gd name="connsiteY0" fmla="*/ 0 h 6489864"/>
              <a:gd name="connsiteX1" fmla="*/ 10327574 w 10327574"/>
              <a:gd name="connsiteY1" fmla="*/ 5287955 h 6489864"/>
              <a:gd name="connsiteX2" fmla="*/ 8027720 w 10327574"/>
              <a:gd name="connsiteY2" fmla="*/ 5287955 h 6489864"/>
              <a:gd name="connsiteX3" fmla="*/ 8027720 w 10327574"/>
              <a:gd name="connsiteY3" fmla="*/ 6020790 h 6489864"/>
              <a:gd name="connsiteX4" fmla="*/ 10327574 w 10327574"/>
              <a:gd name="connsiteY4" fmla="*/ 6020790 h 6489864"/>
              <a:gd name="connsiteX5" fmla="*/ 10327574 w 10327574"/>
              <a:gd name="connsiteY5" fmla="*/ 6489864 h 6489864"/>
              <a:gd name="connsiteX6" fmla="*/ 6401193 w 10327574"/>
              <a:gd name="connsiteY6" fmla="*/ 6489864 h 6489864"/>
              <a:gd name="connsiteX7" fmla="*/ 0 w 10327574"/>
              <a:gd name="connsiteY7" fmla="*/ 2679302 h 648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7574" h="6489864">
                <a:moveTo>
                  <a:pt x="10327574" y="0"/>
                </a:moveTo>
                <a:lnTo>
                  <a:pt x="10327574" y="5287955"/>
                </a:lnTo>
                <a:lnTo>
                  <a:pt x="8027720" y="5287955"/>
                </a:lnTo>
                <a:lnTo>
                  <a:pt x="8027720" y="6020790"/>
                </a:lnTo>
                <a:lnTo>
                  <a:pt x="10327574" y="6020790"/>
                </a:lnTo>
                <a:lnTo>
                  <a:pt x="10327574" y="6489864"/>
                </a:lnTo>
                <a:lnTo>
                  <a:pt x="6401193" y="6489864"/>
                </a:lnTo>
                <a:lnTo>
                  <a:pt x="0" y="2679302"/>
                </a:lnTo>
                <a:close/>
              </a:path>
            </a:pathLst>
          </a:custGeom>
        </p:spPr>
        <p:txBody>
          <a:bodyPr wrap="square">
            <a:noAutofit/>
          </a:bodyPr>
          <a:lstStyle/>
          <a:p>
            <a:endParaRPr lang="en-US"/>
          </a:p>
        </p:txBody>
      </p:sp>
      <p:sp>
        <p:nvSpPr>
          <p:cNvPr id="26" name="Triangle 25">
            <a:extLst>
              <a:ext uri="{FF2B5EF4-FFF2-40B4-BE49-F238E27FC236}">
                <a16:creationId xmlns:a16="http://schemas.microsoft.com/office/drawing/2014/main" id="{431412E9-E3AF-A34B-AE83-CAEDBD7C2266}"/>
              </a:ext>
            </a:extLst>
          </p:cNvPr>
          <p:cNvSpPr/>
          <p:nvPr userDrawn="1"/>
        </p:nvSpPr>
        <p:spPr>
          <a:xfrm rot="5400000">
            <a:off x="172192" y="1727859"/>
            <a:ext cx="1686296" cy="2030682"/>
          </a:xfrm>
          <a:prstGeom prst="triangle">
            <a:avLst>
              <a:gd name="adj" fmla="val 7293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080A3C76-8415-C249-9F21-A9F02C6769C9}"/>
              </a:ext>
            </a:extLst>
          </p:cNvPr>
          <p:cNvSpPr/>
          <p:nvPr userDrawn="1"/>
        </p:nvSpPr>
        <p:spPr>
          <a:xfrm>
            <a:off x="0" y="3043444"/>
            <a:ext cx="8274114" cy="3807877"/>
          </a:xfrm>
          <a:custGeom>
            <a:avLst/>
            <a:gdLst>
              <a:gd name="connsiteX0" fmla="*/ 1868694 w 8274114"/>
              <a:gd name="connsiteY0" fmla="*/ 0 h 3807877"/>
              <a:gd name="connsiteX1" fmla="*/ 8274114 w 8274114"/>
              <a:gd name="connsiteY1" fmla="*/ 3807877 h 3807877"/>
              <a:gd name="connsiteX2" fmla="*/ 0 w 8274114"/>
              <a:gd name="connsiteY2" fmla="*/ 3807877 h 3807877"/>
              <a:gd name="connsiteX3" fmla="*/ 0 w 8274114"/>
              <a:gd name="connsiteY3" fmla="*/ 523000 h 3807877"/>
            </a:gdLst>
            <a:ahLst/>
            <a:cxnLst>
              <a:cxn ang="0">
                <a:pos x="connsiteX0" y="connsiteY0"/>
              </a:cxn>
              <a:cxn ang="0">
                <a:pos x="connsiteX1" y="connsiteY1"/>
              </a:cxn>
              <a:cxn ang="0">
                <a:pos x="connsiteX2" y="connsiteY2"/>
              </a:cxn>
              <a:cxn ang="0">
                <a:pos x="connsiteX3" y="connsiteY3"/>
              </a:cxn>
            </a:cxnLst>
            <a:rect l="l" t="t" r="r" b="b"/>
            <a:pathLst>
              <a:path w="8274114" h="3807877">
                <a:moveTo>
                  <a:pt x="1868694" y="0"/>
                </a:moveTo>
                <a:lnTo>
                  <a:pt x="8274114" y="3807877"/>
                </a:lnTo>
                <a:lnTo>
                  <a:pt x="0" y="3807877"/>
                </a:lnTo>
                <a:lnTo>
                  <a:pt x="0" y="523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GB"/>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rotWithShape="1">
          <a:blip r:embed="rId2"/>
          <a:srcRect l="7131" t="12454" r="5444" b="6761"/>
          <a:stretch/>
        </p:blipFill>
        <p:spPr>
          <a:xfrm>
            <a:off x="10070275" y="5795158"/>
            <a:ext cx="2097974" cy="516963"/>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userDrawn="1">
            <p:ph type="body" sz="quarter" idx="15" hasCustomPrompt="1"/>
          </p:nvPr>
        </p:nvSpPr>
        <p:spPr>
          <a:xfrm>
            <a:off x="561518" y="4734484"/>
            <a:ext cx="3575539" cy="775681"/>
          </a:xfrm>
        </p:spPr>
        <p:txBody>
          <a:bodyPr>
            <a:noAutofit/>
          </a:bodyPr>
          <a:lstStyle>
            <a:lvl1pPr marL="0" indent="0" algn="l">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userDrawn="1">
            <p:ph type="body" sz="quarter" idx="16" hasCustomPrompt="1"/>
          </p:nvPr>
        </p:nvSpPr>
        <p:spPr>
          <a:xfrm>
            <a:off x="561518" y="5440977"/>
            <a:ext cx="3575539" cy="775681"/>
          </a:xfrm>
        </p:spPr>
        <p:txBody>
          <a:bodyPr>
            <a:normAutofit/>
          </a:bodyPr>
          <a:lstStyle>
            <a:lvl1pPr marL="0" indent="0" algn="l">
              <a:buNone/>
              <a:defRPr sz="3600">
                <a:solidFill>
                  <a:schemeClr val="bg1"/>
                </a:solidFill>
                <a:latin typeface="+mn-lt"/>
              </a:defRPr>
            </a:lvl1pPr>
          </a:lstStyle>
          <a:p>
            <a:pPr lvl="0"/>
            <a:r>
              <a:rPr lang="en-US" dirty="0"/>
              <a:t>Sub-Heading</a:t>
            </a:r>
          </a:p>
        </p:txBody>
      </p:sp>
      <p:pic>
        <p:nvPicPr>
          <p:cNvPr id="12" name="Picture 11" descr="A picture containing text&#10;&#10;Description automatically generated">
            <a:extLst>
              <a:ext uri="{FF2B5EF4-FFF2-40B4-BE49-F238E27FC236}">
                <a16:creationId xmlns:a16="http://schemas.microsoft.com/office/drawing/2014/main" id="{E6C4FDF7-CBE4-764F-86D1-8F3AC95CBB98}"/>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561519" y="641383"/>
            <a:ext cx="5067386" cy="1104655"/>
          </a:xfrm>
          <a:prstGeom prst="rect">
            <a:avLst/>
          </a:prstGeom>
        </p:spPr>
      </p:pic>
      <p:sp>
        <p:nvSpPr>
          <p:cNvPr id="9" name="Text Box 5">
            <a:extLst>
              <a:ext uri="{FF2B5EF4-FFF2-40B4-BE49-F238E27FC236}">
                <a16:creationId xmlns:a16="http://schemas.microsoft.com/office/drawing/2014/main" id="{52AE3E83-E45C-E92D-25BE-8123E9D71E47}"/>
              </a:ext>
            </a:extLst>
          </p:cNvPr>
          <p:cNvSpPr txBox="1"/>
          <p:nvPr userDrawn="1"/>
        </p:nvSpPr>
        <p:spPr>
          <a:xfrm>
            <a:off x="466268" y="6297288"/>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6081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417121D-5F84-4A40-9F22-5ACFFE6F1644}"/>
              </a:ext>
            </a:extLst>
          </p:cNvPr>
          <p:cNvGrpSpPr/>
          <p:nvPr userDrawn="1"/>
        </p:nvGrpSpPr>
        <p:grpSpPr>
          <a:xfrm rot="10800000">
            <a:off x="3757613" y="14813"/>
            <a:ext cx="8434386" cy="6843188"/>
            <a:chOff x="327570" y="4453037"/>
            <a:chExt cx="1539689" cy="1539094"/>
          </a:xfrm>
        </p:grpSpPr>
        <p:sp>
          <p:nvSpPr>
            <p:cNvPr id="20" name="Freeform 19">
              <a:extLst>
                <a:ext uri="{FF2B5EF4-FFF2-40B4-BE49-F238E27FC236}">
                  <a16:creationId xmlns:a16="http://schemas.microsoft.com/office/drawing/2014/main" id="{EB44DEE7-2892-EF4E-B0F3-1583DBE695B9}"/>
                </a:ext>
              </a:extLst>
            </p:cNvPr>
            <p:cNvSpPr/>
            <p:nvPr userDrawn="1"/>
          </p:nvSpPr>
          <p:spPr>
            <a:xfrm flipH="1" flipV="1">
              <a:off x="327570" y="5112131"/>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D09CF12C-F1E3-EE4A-9CBB-EAA55526BDF6}"/>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387319" y="5657618"/>
            <a:ext cx="2399704" cy="639921"/>
          </a:xfrm>
          <a:prstGeom prst="rect">
            <a:avLst/>
          </a:prstGeom>
        </p:spPr>
      </p:pic>
      <p:sp>
        <p:nvSpPr>
          <p:cNvPr id="16" name="Text Placeholder 23">
            <a:extLst>
              <a:ext uri="{FF2B5EF4-FFF2-40B4-BE49-F238E27FC236}">
                <a16:creationId xmlns:a16="http://schemas.microsoft.com/office/drawing/2014/main" id="{B805EDD7-2A81-1B4E-9504-46AEB376EB8B}"/>
              </a:ext>
            </a:extLst>
          </p:cNvPr>
          <p:cNvSpPr>
            <a:spLocks noGrp="1"/>
          </p:cNvSpPr>
          <p:nvPr>
            <p:ph type="body" sz="quarter" idx="15" hasCustomPrompt="1"/>
          </p:nvPr>
        </p:nvSpPr>
        <p:spPr>
          <a:xfrm>
            <a:off x="7915014" y="4633999"/>
            <a:ext cx="3575539" cy="775681"/>
          </a:xfrm>
        </p:spPr>
        <p:txBody>
          <a:bodyPr>
            <a:noAutofit/>
          </a:bodyPr>
          <a:lstStyle>
            <a:lvl1pPr marL="0" indent="0" algn="r">
              <a:buNone/>
              <a:defRPr sz="5400" b="1" baseline="0">
                <a:solidFill>
                  <a:schemeClr val="bg1"/>
                </a:solidFill>
                <a:latin typeface="+mn-lt"/>
              </a:defRPr>
            </a:lvl1pPr>
          </a:lstStyle>
          <a:p>
            <a:pPr lvl="0"/>
            <a:r>
              <a:rPr lang="en-US" dirty="0"/>
              <a:t>Cover Slide</a:t>
            </a:r>
          </a:p>
        </p:txBody>
      </p:sp>
      <p:sp>
        <p:nvSpPr>
          <p:cNvPr id="17" name="Text Placeholder 23">
            <a:extLst>
              <a:ext uri="{FF2B5EF4-FFF2-40B4-BE49-F238E27FC236}">
                <a16:creationId xmlns:a16="http://schemas.microsoft.com/office/drawing/2014/main" id="{6F67CB86-9CF6-F240-9879-118B9C360A90}"/>
              </a:ext>
            </a:extLst>
          </p:cNvPr>
          <p:cNvSpPr>
            <a:spLocks noGrp="1"/>
          </p:cNvSpPr>
          <p:nvPr>
            <p:ph type="body" sz="quarter" idx="16" hasCustomPrompt="1"/>
          </p:nvPr>
        </p:nvSpPr>
        <p:spPr>
          <a:xfrm>
            <a:off x="7915014" y="5340492"/>
            <a:ext cx="3575539" cy="775681"/>
          </a:xfrm>
        </p:spPr>
        <p:txBody>
          <a:bodyPr>
            <a:normAutofit/>
          </a:bodyPr>
          <a:lstStyle>
            <a:lvl1pPr marL="0" indent="0" algn="r">
              <a:buNone/>
              <a:defRPr sz="3600">
                <a:solidFill>
                  <a:schemeClr val="bg1"/>
                </a:solidFill>
                <a:latin typeface="+mn-lt"/>
              </a:defRPr>
            </a:lvl1pPr>
          </a:lstStyle>
          <a:p>
            <a:pPr lvl="0"/>
            <a:r>
              <a:rPr lang="en-US" dirty="0"/>
              <a:t>Sub-Heading</a:t>
            </a:r>
          </a:p>
        </p:txBody>
      </p:sp>
      <p:pic>
        <p:nvPicPr>
          <p:cNvPr id="9" name="Picture 8" descr="A picture containing text&#10;&#10;Description automatically generated">
            <a:extLst>
              <a:ext uri="{FF2B5EF4-FFF2-40B4-BE49-F238E27FC236}">
                <a16:creationId xmlns:a16="http://schemas.microsoft.com/office/drawing/2014/main" id="{CCABF623-CA82-354F-B882-95E572BDC68B}"/>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710467" y="880421"/>
            <a:ext cx="6426603" cy="1400955"/>
          </a:xfrm>
          <a:prstGeom prst="rect">
            <a:avLst/>
          </a:prstGeom>
        </p:spPr>
      </p:pic>
      <p:sp>
        <p:nvSpPr>
          <p:cNvPr id="10" name="Text Box 5">
            <a:extLst>
              <a:ext uri="{FF2B5EF4-FFF2-40B4-BE49-F238E27FC236}">
                <a16:creationId xmlns:a16="http://schemas.microsoft.com/office/drawing/2014/main" id="{08AC640D-EFA3-2DF4-C565-EDC84313C89A}"/>
              </a:ext>
            </a:extLst>
          </p:cNvPr>
          <p:cNvSpPr txBox="1"/>
          <p:nvPr userDrawn="1"/>
        </p:nvSpPr>
        <p:spPr>
          <a:xfrm>
            <a:off x="5293794" y="620547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chemeClr val="bg1"/>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chemeClr val="bg1"/>
                </a:solidFill>
                <a:effectLst/>
                <a:latin typeface="+mn-lt"/>
                <a:cs typeface="Times New Roman" panose="02020603050405020304" pitchFamily="18" charset="0"/>
              </a:rPr>
              <a:t>2020-1-DE02-KA202-007503</a:t>
            </a:r>
            <a:r>
              <a:rPr lang="en-US" sz="800" kern="1200" dirty="0">
                <a:solidFill>
                  <a:schemeClr val="bg1"/>
                </a:solidFill>
                <a:effectLst/>
                <a:latin typeface="+mn-lt"/>
                <a:ea typeface="Times New Roman" panose="02020603050405020304" pitchFamily="18" charset="0"/>
                <a:cs typeface="Times New Roman" panose="02020603050405020304" pitchFamily="18" charset="0"/>
              </a:rPr>
              <a:t>.</a:t>
            </a:r>
            <a:endParaRPr lang="en-IE" sz="800" kern="1200" dirty="0">
              <a:solidFill>
                <a:schemeClr val="bg1"/>
              </a:solidFill>
              <a:effectLst/>
              <a:latin typeface="+mn-l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0490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6" name="Text Box 5">
            <a:extLst>
              <a:ext uri="{FF2B5EF4-FFF2-40B4-BE49-F238E27FC236}">
                <a16:creationId xmlns:a16="http://schemas.microsoft.com/office/drawing/2014/main" id="{DAAA2FB7-EC18-3E4A-9F81-B9F2B21B6EA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kern="1200" dirty="0">
                <a:solidFill>
                  <a:srgbClr val="262626"/>
                </a:solidFill>
                <a:effectLst/>
                <a:latin typeface="+mn-l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800" kern="1200" dirty="0">
                <a:solidFill>
                  <a:srgbClr val="262626"/>
                </a:solidFill>
                <a:effectLst/>
                <a:latin typeface="+mn-lt"/>
                <a:cs typeface="Times New Roman" panose="02020603050405020304" pitchFamily="18" charset="0"/>
              </a:rPr>
              <a:t>2020-1-DE02-KA202-007503</a:t>
            </a:r>
            <a:r>
              <a:rPr lang="en-US" sz="800" kern="1200" dirty="0">
                <a:solidFill>
                  <a:srgbClr val="262626"/>
                </a:solidFill>
                <a:effectLst/>
                <a:latin typeface="+mn-lt"/>
                <a:ea typeface="Times New Roman" panose="02020603050405020304" pitchFamily="18" charset="0"/>
                <a:cs typeface="Times New Roman" panose="02020603050405020304" pitchFamily="18" charset="0"/>
              </a:rPr>
              <a:t>.</a:t>
            </a:r>
            <a:endParaRPr lang="en-IE" sz="800" kern="1200" dirty="0">
              <a:solidFill>
                <a:srgbClr val="262626"/>
              </a:solidFill>
              <a:effectLst/>
              <a:latin typeface="+mn-lt"/>
              <a:ea typeface="Calibri" panose="020F0502020204030204" pitchFamily="34" charset="0"/>
              <a:cs typeface="Times New Roman" panose="02020603050405020304" pitchFamily="18" charset="0"/>
            </a:endParaRPr>
          </a:p>
          <a:p>
            <a:pPr algn="ctr"/>
            <a:r>
              <a:rPr lang="en-US" sz="800" dirty="0">
                <a:solidFill>
                  <a:srgbClr val="262626"/>
                </a:solidFill>
                <a:effectLst/>
                <a:ea typeface="Calibri" panose="020F0502020204030204" pitchFamily="34" charset="0"/>
                <a:cs typeface="Times New Roman" panose="02020603050405020304" pitchFamily="18" charset="0"/>
              </a:rPr>
              <a:t> </a:t>
            </a:r>
            <a:endParaRPr lang="en-IE" sz="1100" dirty="0">
              <a:solidFill>
                <a:srgbClr val="262626"/>
              </a:solidFill>
              <a:effectLst/>
              <a:ea typeface="Calibri" panose="020F0502020204030204" pitchFamily="34" charset="0"/>
              <a:cs typeface="Times New Roman" panose="02020603050405020304" pitchFamily="18" charset="0"/>
            </a:endParaRP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85348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80740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Slide - Oragn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6DBDDEB6-3957-5D49-82E3-26B18811D4E8}"/>
              </a:ext>
            </a:extLst>
          </p:cNvPr>
          <p:cNvGrpSpPr/>
          <p:nvPr userDrawn="1"/>
        </p:nvGrpSpPr>
        <p:grpSpPr>
          <a:xfrm flipH="1">
            <a:off x="-4" y="476885"/>
            <a:ext cx="12192004" cy="6381115"/>
            <a:chOff x="0" y="476885"/>
            <a:chExt cx="7550787" cy="6381115"/>
          </a:xfrm>
        </p:grpSpPr>
        <p:sp>
          <p:nvSpPr>
            <p:cNvPr id="29" name="Freeform 28">
              <a:extLst>
                <a:ext uri="{FF2B5EF4-FFF2-40B4-BE49-F238E27FC236}">
                  <a16:creationId xmlns:a16="http://schemas.microsoft.com/office/drawing/2014/main" id="{73FA561B-C708-6046-B241-3AE89FE59FC6}"/>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0" name="Freeform 29">
              <a:extLst>
                <a:ext uri="{FF2B5EF4-FFF2-40B4-BE49-F238E27FC236}">
                  <a16:creationId xmlns:a16="http://schemas.microsoft.com/office/drawing/2014/main" id="{A794D099-52F3-794A-96D4-4DDE1782883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2" name="Picture 31" descr="Icon&#10;&#10;Description automatically generated">
            <a:extLst>
              <a:ext uri="{FF2B5EF4-FFF2-40B4-BE49-F238E27FC236}">
                <a16:creationId xmlns:a16="http://schemas.microsoft.com/office/drawing/2014/main" id="{C02F9226-127F-B14D-BA56-E98D841A7319}"/>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3" name="Group 32">
            <a:extLst>
              <a:ext uri="{FF2B5EF4-FFF2-40B4-BE49-F238E27FC236}">
                <a16:creationId xmlns:a16="http://schemas.microsoft.com/office/drawing/2014/main" id="{0279F217-2377-C141-994A-68F35201614C}"/>
              </a:ext>
            </a:extLst>
          </p:cNvPr>
          <p:cNvGrpSpPr/>
          <p:nvPr userDrawn="1"/>
        </p:nvGrpSpPr>
        <p:grpSpPr>
          <a:xfrm>
            <a:off x="405114" y="301682"/>
            <a:ext cx="3143757" cy="504000"/>
            <a:chOff x="296426" y="6035882"/>
            <a:chExt cx="3143757" cy="504000"/>
          </a:xfrm>
        </p:grpSpPr>
        <p:pic>
          <p:nvPicPr>
            <p:cNvPr id="34" name="Picture 33" descr="A picture containing text&#10;&#10;Description automatically generated">
              <a:extLst>
                <a:ext uri="{FF2B5EF4-FFF2-40B4-BE49-F238E27FC236}">
                  <a16:creationId xmlns:a16="http://schemas.microsoft.com/office/drawing/2014/main" id="{2F36D453-2CEA-7D4A-9ABF-ACFDC8E7716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B855441A-709A-004C-B8A0-3D3C6ED03D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6" name="Text Placeholder 23">
            <a:extLst>
              <a:ext uri="{FF2B5EF4-FFF2-40B4-BE49-F238E27FC236}">
                <a16:creationId xmlns:a16="http://schemas.microsoft.com/office/drawing/2014/main" id="{4DE68726-76FC-A248-A321-AF456D88B7B4}"/>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7" name="Text Placeholder 23">
            <a:extLst>
              <a:ext uri="{FF2B5EF4-FFF2-40B4-BE49-F238E27FC236}">
                <a16:creationId xmlns:a16="http://schemas.microsoft.com/office/drawing/2014/main" id="{36741990-9B81-E04E-9873-C278F420FF4C}"/>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38" name="Straight Connector 37">
            <a:extLst>
              <a:ext uri="{FF2B5EF4-FFF2-40B4-BE49-F238E27FC236}">
                <a16:creationId xmlns:a16="http://schemas.microsoft.com/office/drawing/2014/main" id="{928B43F6-8197-CB44-AD33-DE08AA11222A}"/>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51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Slide - Dusty Pi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5DF668-4FE2-2143-85B7-DA07F5B4A8D3}"/>
              </a:ext>
            </a:extLst>
          </p:cNvPr>
          <p:cNvGrpSpPr/>
          <p:nvPr userDrawn="1"/>
        </p:nvGrpSpPr>
        <p:grpSpPr>
          <a:xfrm flipH="1">
            <a:off x="-4" y="476885"/>
            <a:ext cx="12192004" cy="6381115"/>
            <a:chOff x="0" y="476885"/>
            <a:chExt cx="7550787" cy="6381115"/>
          </a:xfrm>
        </p:grpSpPr>
        <p:sp>
          <p:nvSpPr>
            <p:cNvPr id="11" name="Freeform 10">
              <a:extLst>
                <a:ext uri="{FF2B5EF4-FFF2-40B4-BE49-F238E27FC236}">
                  <a16:creationId xmlns:a16="http://schemas.microsoft.com/office/drawing/2014/main" id="{57BE0176-8CE6-AB44-BD13-E886BB04AA8C}"/>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2" name="Freeform 11">
              <a:extLst>
                <a:ext uri="{FF2B5EF4-FFF2-40B4-BE49-F238E27FC236}">
                  <a16:creationId xmlns:a16="http://schemas.microsoft.com/office/drawing/2014/main" id="{F87DAD2D-AA0C-3145-8167-D043F5065862}"/>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13" name="Picture 12" descr="Icon&#10;&#10;Description automatically generated">
            <a:extLst>
              <a:ext uri="{FF2B5EF4-FFF2-40B4-BE49-F238E27FC236}">
                <a16:creationId xmlns:a16="http://schemas.microsoft.com/office/drawing/2014/main" id="{EA1D9370-0EA5-5442-BC94-C03A96806414}"/>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14" name="Group 13">
            <a:extLst>
              <a:ext uri="{FF2B5EF4-FFF2-40B4-BE49-F238E27FC236}">
                <a16:creationId xmlns:a16="http://schemas.microsoft.com/office/drawing/2014/main" id="{C81CDFD3-EF45-5747-B486-83FB48BC4712}"/>
              </a:ext>
            </a:extLst>
          </p:cNvPr>
          <p:cNvGrpSpPr/>
          <p:nvPr userDrawn="1"/>
        </p:nvGrpSpPr>
        <p:grpSpPr>
          <a:xfrm>
            <a:off x="405114" y="301682"/>
            <a:ext cx="3143757" cy="504000"/>
            <a:chOff x="296426" y="6035882"/>
            <a:chExt cx="3143757" cy="504000"/>
          </a:xfrm>
        </p:grpSpPr>
        <p:pic>
          <p:nvPicPr>
            <p:cNvPr id="15" name="Picture 14" descr="A picture containing text&#10;&#10;Description automatically generated">
              <a:extLst>
                <a:ext uri="{FF2B5EF4-FFF2-40B4-BE49-F238E27FC236}">
                  <a16:creationId xmlns:a16="http://schemas.microsoft.com/office/drawing/2014/main" id="{5EBF71C6-CEFA-9C47-92D6-1743C23D9B17}"/>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D89A135-9F3F-3744-B01C-63DA1DD564D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7" name="Text Placeholder 23">
            <a:extLst>
              <a:ext uri="{FF2B5EF4-FFF2-40B4-BE49-F238E27FC236}">
                <a16:creationId xmlns:a16="http://schemas.microsoft.com/office/drawing/2014/main" id="{7852F23E-A86E-944F-97A7-536D5F572878}"/>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18" name="Text Placeholder 23">
            <a:extLst>
              <a:ext uri="{FF2B5EF4-FFF2-40B4-BE49-F238E27FC236}">
                <a16:creationId xmlns:a16="http://schemas.microsoft.com/office/drawing/2014/main" id="{25A273DB-3798-7C4C-B9BC-3AAC4B4CDC75}"/>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19" name="Straight Connector 18">
            <a:extLst>
              <a:ext uri="{FF2B5EF4-FFF2-40B4-BE49-F238E27FC236}">
                <a16:creationId xmlns:a16="http://schemas.microsoft.com/office/drawing/2014/main" id="{1188D5BE-1CB3-0044-9E1F-6B0B4AA0276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821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lide with photo - Gree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1"/>
            <a:ext cx="11381134" cy="6016904"/>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A8BB311-9369-234F-9DA5-490898F9945E}"/>
              </a:ext>
            </a:extLst>
          </p:cNvPr>
          <p:cNvSpPr/>
          <p:nvPr userDrawn="1"/>
        </p:nvSpPr>
        <p:spPr>
          <a:xfrm rot="10800000" flipV="1">
            <a:off x="243545" y="4407108"/>
            <a:ext cx="4358995" cy="1609796"/>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2" name="Group 1">
            <a:extLst>
              <a:ext uri="{FF2B5EF4-FFF2-40B4-BE49-F238E27FC236}">
                <a16:creationId xmlns:a16="http://schemas.microsoft.com/office/drawing/2014/main" id="{6876CA8B-EDD1-244D-8A62-BE8621B65B69}"/>
              </a:ext>
            </a:extLst>
          </p:cNvPr>
          <p:cNvGrpSpPr/>
          <p:nvPr userDrawn="1"/>
        </p:nvGrpSpPr>
        <p:grpSpPr>
          <a:xfrm>
            <a:off x="310494" y="6162492"/>
            <a:ext cx="3143757" cy="504000"/>
            <a:chOff x="296426" y="6035882"/>
            <a:chExt cx="3143757" cy="504000"/>
          </a:xfrm>
        </p:grpSpPr>
        <p:pic>
          <p:nvPicPr>
            <p:cNvPr id="12" name="Picture 11" descr="A picture containing text&#10;&#10;Description automatically generated">
              <a:extLst>
                <a:ext uri="{FF2B5EF4-FFF2-40B4-BE49-F238E27FC236}">
                  <a16:creationId xmlns:a16="http://schemas.microsoft.com/office/drawing/2014/main" id="{37DDFB15-DA99-8D44-98EF-93C0BC55F976}"/>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465678CE-EEEF-5446-8631-EA26B0D0DDD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0" name="Text Placeholder 23">
            <a:extLst>
              <a:ext uri="{FF2B5EF4-FFF2-40B4-BE49-F238E27FC236}">
                <a16:creationId xmlns:a16="http://schemas.microsoft.com/office/drawing/2014/main" id="{031A517C-8C19-D841-A6FD-E5633D962BD5}"/>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11" name="Text Placeholder 25">
            <a:extLst>
              <a:ext uri="{FF2B5EF4-FFF2-40B4-BE49-F238E27FC236}">
                <a16:creationId xmlns:a16="http://schemas.microsoft.com/office/drawing/2014/main" id="{2C86819D-302B-0240-B9B9-516B0101FE83}"/>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527970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72175F-D5B9-F045-BEB4-F83FA66CB7B1}"/>
              </a:ext>
            </a:extLst>
          </p:cNvPr>
          <p:cNvSpPr/>
          <p:nvPr userDrawn="1"/>
        </p:nvSpPr>
        <p:spPr>
          <a:xfrm>
            <a:off x="405433" y="370011"/>
            <a:ext cx="11381134" cy="5228931"/>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F99D2A22-F3E6-4845-AB5F-7FBF50A78D60}"/>
              </a:ext>
            </a:extLst>
          </p:cNvPr>
          <p:cNvSpPr/>
          <p:nvPr userDrawn="1"/>
        </p:nvSpPr>
        <p:spPr>
          <a:xfrm rot="10800000" flipV="1">
            <a:off x="243545" y="4407108"/>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CC22ACE5-B298-1A49-9F98-BF75F9ED6189}"/>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26674F3-859D-7F43-9CB6-D49262628CBB}"/>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526053FE-52CC-134A-B461-7686AF80780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5E5E76D-328B-1E4D-8450-3FC7C247102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01DB2190-39AF-EE42-89F2-BA6943B58E0E}"/>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2FFF00D2-5304-D240-B5B4-8CA90CD9E821}"/>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071051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891997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xt slide with photo - Dusty Pi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E6F0AB-36DF-9845-B274-1AA7ECADBA3A}"/>
              </a:ext>
            </a:extLst>
          </p:cNvPr>
          <p:cNvSpPr/>
          <p:nvPr userDrawn="1"/>
        </p:nvSpPr>
        <p:spPr>
          <a:xfrm>
            <a:off x="405433" y="1"/>
            <a:ext cx="11381134" cy="6162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74364CF6-77B0-3549-9811-CB1E86D127EA}"/>
              </a:ext>
            </a:extLst>
          </p:cNvPr>
          <p:cNvSpPr/>
          <p:nvPr userDrawn="1"/>
        </p:nvSpPr>
        <p:spPr>
          <a:xfrm rot="10800000" flipV="1">
            <a:off x="243544" y="4552697"/>
            <a:ext cx="4358995" cy="1609796"/>
          </a:xfrm>
          <a:prstGeom prst="triangle">
            <a:avLst>
              <a:gd name="adj" fmla="val 100000"/>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9380BA34-B79A-FE4A-BA17-ADCF27514BF2}"/>
              </a:ext>
            </a:extLst>
          </p:cNvPr>
          <p:cNvSpPr>
            <a:spLocks noGrp="1"/>
          </p:cNvSpPr>
          <p:nvPr>
            <p:ph type="pic" sz="quarter" idx="19"/>
          </p:nvPr>
        </p:nvSpPr>
        <p:spPr>
          <a:xfrm>
            <a:off x="6310859" y="-1"/>
            <a:ext cx="5112967"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15" name="Group 14">
            <a:extLst>
              <a:ext uri="{FF2B5EF4-FFF2-40B4-BE49-F238E27FC236}">
                <a16:creationId xmlns:a16="http://schemas.microsoft.com/office/drawing/2014/main" id="{76DD9922-D13D-E644-BB77-A887F7AB2C9F}"/>
              </a:ext>
            </a:extLst>
          </p:cNvPr>
          <p:cNvGrpSpPr/>
          <p:nvPr userDrawn="1"/>
        </p:nvGrpSpPr>
        <p:grpSpPr>
          <a:xfrm>
            <a:off x="310494" y="6162492"/>
            <a:ext cx="3143757" cy="504000"/>
            <a:chOff x="296426" y="6035882"/>
            <a:chExt cx="3143757" cy="504000"/>
          </a:xfrm>
        </p:grpSpPr>
        <p:pic>
          <p:nvPicPr>
            <p:cNvPr id="16" name="Picture 15" descr="A picture containing text&#10;&#10;Description automatically generated">
              <a:extLst>
                <a:ext uri="{FF2B5EF4-FFF2-40B4-BE49-F238E27FC236}">
                  <a16:creationId xmlns:a16="http://schemas.microsoft.com/office/drawing/2014/main" id="{FB1729C0-7E58-CA4F-82F9-B1B10708E25D}"/>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78C896CE-A355-344A-B249-F813EBA1F34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18" name="Text Placeholder 23">
            <a:extLst>
              <a:ext uri="{FF2B5EF4-FFF2-40B4-BE49-F238E27FC236}">
                <a16:creationId xmlns:a16="http://schemas.microsoft.com/office/drawing/2014/main" id="{F5BFA4CA-6995-1E4D-9392-BC607CD96459}"/>
              </a:ext>
            </a:extLst>
          </p:cNvPr>
          <p:cNvSpPr>
            <a:spLocks noGrp="1"/>
          </p:cNvSpPr>
          <p:nvPr>
            <p:ph type="body" sz="quarter" idx="13" hasCustomPrompt="1"/>
          </p:nvPr>
        </p:nvSpPr>
        <p:spPr>
          <a:xfrm>
            <a:off x="726815" y="751463"/>
            <a:ext cx="5228693" cy="953429"/>
          </a:xfrm>
        </p:spPr>
        <p:txBody>
          <a:bodyPr>
            <a:normAutofit/>
          </a:bodyPr>
          <a:lstStyle>
            <a:lvl1pPr marL="0" indent="0" algn="l">
              <a:buNone/>
              <a:defRPr sz="3600" b="1">
                <a:solidFill>
                  <a:schemeClr val="bg1"/>
                </a:solidFill>
                <a:latin typeface="+mn-lt"/>
              </a:defRPr>
            </a:lvl1pPr>
          </a:lstStyle>
          <a:p>
            <a:pPr lvl="0"/>
            <a:r>
              <a:rPr lang="en-US" dirty="0"/>
              <a:t>Heading</a:t>
            </a:r>
          </a:p>
        </p:txBody>
      </p:sp>
      <p:sp>
        <p:nvSpPr>
          <p:cNvPr id="21" name="Text Placeholder 25">
            <a:extLst>
              <a:ext uri="{FF2B5EF4-FFF2-40B4-BE49-F238E27FC236}">
                <a16:creationId xmlns:a16="http://schemas.microsoft.com/office/drawing/2014/main" id="{8090197A-2447-234F-8139-F3496EE223CF}"/>
              </a:ext>
            </a:extLst>
          </p:cNvPr>
          <p:cNvSpPr>
            <a:spLocks noGrp="1"/>
          </p:cNvSpPr>
          <p:nvPr>
            <p:ph type="body" sz="quarter" idx="14" hasCustomPrompt="1"/>
          </p:nvPr>
        </p:nvSpPr>
        <p:spPr>
          <a:xfrm>
            <a:off x="726088" y="1776830"/>
            <a:ext cx="5222030" cy="3079983"/>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8083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6 bullets">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5122A2A7-010F-F742-A1F2-94E74FE24262}"/>
              </a:ext>
            </a:extLst>
          </p:cNvPr>
          <p:cNvSpPr/>
          <p:nvPr userDrawn="1"/>
        </p:nvSpPr>
        <p:spPr>
          <a:xfrm>
            <a:off x="1" y="0"/>
            <a:ext cx="5861660" cy="6858000"/>
          </a:xfrm>
          <a:custGeom>
            <a:avLst/>
            <a:gdLst>
              <a:gd name="connsiteX0" fmla="*/ 0 w 6582343"/>
              <a:gd name="connsiteY0" fmla="*/ 0 h 6858000"/>
              <a:gd name="connsiteX1" fmla="*/ 5132729 w 6582343"/>
              <a:gd name="connsiteY1" fmla="*/ 0 h 6858000"/>
              <a:gd name="connsiteX2" fmla="*/ 6582343 w 6582343"/>
              <a:gd name="connsiteY2" fmla="*/ 6858000 h 6858000"/>
              <a:gd name="connsiteX3" fmla="*/ 0 w 6582343"/>
              <a:gd name="connsiteY3" fmla="*/ 6858000 h 6858000"/>
              <a:gd name="connsiteX4" fmla="*/ 0 w 658234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2343" h="6858000">
                <a:moveTo>
                  <a:pt x="0" y="0"/>
                </a:moveTo>
                <a:lnTo>
                  <a:pt x="5132729" y="0"/>
                </a:lnTo>
                <a:lnTo>
                  <a:pt x="6582343" y="6858000"/>
                </a:lnTo>
                <a:lnTo>
                  <a:pt x="0" y="6858000"/>
                </a:lnTo>
                <a:lnTo>
                  <a:pt x="0" y="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27354"/>
              </a:solidFill>
            </a:endParaRPr>
          </a:p>
        </p:txBody>
      </p:sp>
      <p:sp>
        <p:nvSpPr>
          <p:cNvPr id="48" name="Text Placeholder 23">
            <a:extLst>
              <a:ext uri="{FF2B5EF4-FFF2-40B4-BE49-F238E27FC236}">
                <a16:creationId xmlns:a16="http://schemas.microsoft.com/office/drawing/2014/main" id="{11D673AD-E5A9-BA42-8A00-B525B7FA6C79}"/>
              </a:ext>
            </a:extLst>
          </p:cNvPr>
          <p:cNvSpPr>
            <a:spLocks noGrp="1"/>
          </p:cNvSpPr>
          <p:nvPr>
            <p:ph type="body" sz="quarter" idx="13" hasCustomPrompt="1"/>
          </p:nvPr>
        </p:nvSpPr>
        <p:spPr>
          <a:xfrm>
            <a:off x="515901" y="638747"/>
            <a:ext cx="4536893" cy="649186"/>
          </a:xfrm>
          <a:noFill/>
        </p:spPr>
        <p:txBody>
          <a:bodyPr>
            <a:normAutofit/>
          </a:bodyPr>
          <a:lstStyle>
            <a:lvl1pPr marL="11113" indent="0" algn="l">
              <a:buNone/>
              <a:tabLst/>
              <a:defRPr sz="3600" b="1">
                <a:solidFill>
                  <a:schemeClr val="bg1"/>
                </a:solidFill>
                <a:latin typeface="+mn-lt"/>
              </a:defRPr>
            </a:lvl1pPr>
          </a:lstStyle>
          <a:p>
            <a:pPr lvl="0"/>
            <a:r>
              <a:rPr lang="en-US" dirty="0" err="1"/>
              <a:t>Overivew</a:t>
            </a:r>
            <a:endParaRPr lang="en-US" dirty="0"/>
          </a:p>
        </p:txBody>
      </p:sp>
      <p:sp>
        <p:nvSpPr>
          <p:cNvPr id="49" name="Text Placeholder 25">
            <a:extLst>
              <a:ext uri="{FF2B5EF4-FFF2-40B4-BE49-F238E27FC236}">
                <a16:creationId xmlns:a16="http://schemas.microsoft.com/office/drawing/2014/main" id="{53C72A15-0A1E-654D-AB92-09BFC93913DD}"/>
              </a:ext>
            </a:extLst>
          </p:cNvPr>
          <p:cNvSpPr>
            <a:spLocks noGrp="1"/>
          </p:cNvSpPr>
          <p:nvPr>
            <p:ph type="body" sz="quarter" idx="20" hasCustomPrompt="1"/>
          </p:nvPr>
        </p:nvSpPr>
        <p:spPr>
          <a:xfrm>
            <a:off x="515902" y="1776829"/>
            <a:ext cx="4531112" cy="444276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9" name="Freeform 38">
            <a:extLst>
              <a:ext uri="{FF2B5EF4-FFF2-40B4-BE49-F238E27FC236}">
                <a16:creationId xmlns:a16="http://schemas.microsoft.com/office/drawing/2014/main" id="{464B422A-E07E-B94A-8B6B-777D96DB13CF}"/>
              </a:ext>
            </a:extLst>
          </p:cNvPr>
          <p:cNvSpPr/>
          <p:nvPr userDrawn="1"/>
        </p:nvSpPr>
        <p:spPr>
          <a:xfrm>
            <a:off x="4179194" y="5543192"/>
            <a:ext cx="2066408" cy="1320846"/>
          </a:xfrm>
          <a:custGeom>
            <a:avLst/>
            <a:gdLst>
              <a:gd name="connsiteX0" fmla="*/ 1571081 w 1912024"/>
              <a:gd name="connsiteY0" fmla="*/ 0 h 1612975"/>
              <a:gd name="connsiteX1" fmla="*/ 1912024 w 1912024"/>
              <a:gd name="connsiteY1" fmla="*/ 1612975 h 1612975"/>
              <a:gd name="connsiteX2" fmla="*/ 0 w 1912024"/>
              <a:gd name="connsiteY2" fmla="*/ 1612975 h 1612975"/>
              <a:gd name="connsiteX3" fmla="*/ 1571081 w 1912024"/>
              <a:gd name="connsiteY3" fmla="*/ 0 h 1612975"/>
            </a:gdLst>
            <a:ahLst/>
            <a:cxnLst>
              <a:cxn ang="0">
                <a:pos x="connsiteX0" y="connsiteY0"/>
              </a:cxn>
              <a:cxn ang="0">
                <a:pos x="connsiteX1" y="connsiteY1"/>
              </a:cxn>
              <a:cxn ang="0">
                <a:pos x="connsiteX2" y="connsiteY2"/>
              </a:cxn>
              <a:cxn ang="0">
                <a:pos x="connsiteX3" y="connsiteY3"/>
              </a:cxn>
            </a:cxnLst>
            <a:rect l="l" t="t" r="r" b="b"/>
            <a:pathLst>
              <a:path w="1912024" h="1612975">
                <a:moveTo>
                  <a:pt x="1571081" y="0"/>
                </a:moveTo>
                <a:lnTo>
                  <a:pt x="1912024" y="1612975"/>
                </a:lnTo>
                <a:lnTo>
                  <a:pt x="0" y="1612975"/>
                </a:lnTo>
                <a:lnTo>
                  <a:pt x="1571081" y="0"/>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Text Placeholder 25">
            <a:extLst>
              <a:ext uri="{FF2B5EF4-FFF2-40B4-BE49-F238E27FC236}">
                <a16:creationId xmlns:a16="http://schemas.microsoft.com/office/drawing/2014/main" id="{23F16562-A93E-B34C-BB1D-F5DC0A08E7AC}"/>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4" name="Text Placeholder 25">
            <a:extLst>
              <a:ext uri="{FF2B5EF4-FFF2-40B4-BE49-F238E27FC236}">
                <a16:creationId xmlns:a16="http://schemas.microsoft.com/office/drawing/2014/main" id="{E28397E7-8A67-7241-A76F-74C213B240B6}"/>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Text Placeholder 25">
            <a:extLst>
              <a:ext uri="{FF2B5EF4-FFF2-40B4-BE49-F238E27FC236}">
                <a16:creationId xmlns:a16="http://schemas.microsoft.com/office/drawing/2014/main" id="{63B8DEDE-E5C8-4747-A215-3D1F922EEC77}"/>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46" name="Text Placeholder 25">
            <a:extLst>
              <a:ext uri="{FF2B5EF4-FFF2-40B4-BE49-F238E27FC236}">
                <a16:creationId xmlns:a16="http://schemas.microsoft.com/office/drawing/2014/main" id="{972455D0-4FCA-8842-8AC8-B444C2B95A9B}"/>
              </a:ext>
            </a:extLst>
          </p:cNvPr>
          <p:cNvSpPr>
            <a:spLocks noGrp="1"/>
          </p:cNvSpPr>
          <p:nvPr>
            <p:ph type="body" sz="quarter" idx="21" hasCustomPrompt="1"/>
          </p:nvPr>
        </p:nvSpPr>
        <p:spPr>
          <a:xfrm>
            <a:off x="7060249" y="131963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7" name="Text Placeholder 25">
            <a:extLst>
              <a:ext uri="{FF2B5EF4-FFF2-40B4-BE49-F238E27FC236}">
                <a16:creationId xmlns:a16="http://schemas.microsoft.com/office/drawing/2014/main" id="{95F8392A-F6A3-F646-BA4A-173CC69C10C8}"/>
              </a:ext>
            </a:extLst>
          </p:cNvPr>
          <p:cNvSpPr>
            <a:spLocks noGrp="1"/>
          </p:cNvSpPr>
          <p:nvPr>
            <p:ph type="body" sz="quarter" idx="22" hasCustomPrompt="1"/>
          </p:nvPr>
        </p:nvSpPr>
        <p:spPr>
          <a:xfrm>
            <a:off x="6330340" y="2331659"/>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51" name="Text Placeholder 25">
            <a:extLst>
              <a:ext uri="{FF2B5EF4-FFF2-40B4-BE49-F238E27FC236}">
                <a16:creationId xmlns:a16="http://schemas.microsoft.com/office/drawing/2014/main" id="{084F147E-1F9C-514B-B73A-F86226BBD1B8}"/>
              </a:ext>
            </a:extLst>
          </p:cNvPr>
          <p:cNvSpPr>
            <a:spLocks noGrp="1"/>
          </p:cNvSpPr>
          <p:nvPr>
            <p:ph type="body" sz="quarter" idx="23" hasCustomPrompt="1"/>
          </p:nvPr>
        </p:nvSpPr>
        <p:spPr>
          <a:xfrm>
            <a:off x="7060249" y="2274464"/>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5">
            <a:extLst>
              <a:ext uri="{FF2B5EF4-FFF2-40B4-BE49-F238E27FC236}">
                <a16:creationId xmlns:a16="http://schemas.microsoft.com/office/drawing/2014/main" id="{F7A05F93-E7DB-B149-94B8-50CFD4438621}"/>
              </a:ext>
            </a:extLst>
          </p:cNvPr>
          <p:cNvSpPr>
            <a:spLocks noGrp="1"/>
          </p:cNvSpPr>
          <p:nvPr>
            <p:ph type="body" sz="quarter" idx="24" hasCustomPrompt="1"/>
          </p:nvPr>
        </p:nvSpPr>
        <p:spPr>
          <a:xfrm>
            <a:off x="6316485" y="3299905"/>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53" name="Text Placeholder 25">
            <a:extLst>
              <a:ext uri="{FF2B5EF4-FFF2-40B4-BE49-F238E27FC236}">
                <a16:creationId xmlns:a16="http://schemas.microsoft.com/office/drawing/2014/main" id="{C6F85A32-2891-0544-8FAE-946A3E575AE2}"/>
              </a:ext>
            </a:extLst>
          </p:cNvPr>
          <p:cNvSpPr>
            <a:spLocks noGrp="1"/>
          </p:cNvSpPr>
          <p:nvPr>
            <p:ph type="body" sz="quarter" idx="25" hasCustomPrompt="1"/>
          </p:nvPr>
        </p:nvSpPr>
        <p:spPr>
          <a:xfrm>
            <a:off x="7046394" y="3242710"/>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4" name="Text Placeholder 25">
            <a:extLst>
              <a:ext uri="{FF2B5EF4-FFF2-40B4-BE49-F238E27FC236}">
                <a16:creationId xmlns:a16="http://schemas.microsoft.com/office/drawing/2014/main" id="{3AB9544B-881D-6D4A-8ED5-1E88E9AA355D}"/>
              </a:ext>
            </a:extLst>
          </p:cNvPr>
          <p:cNvSpPr>
            <a:spLocks noGrp="1"/>
          </p:cNvSpPr>
          <p:nvPr>
            <p:ph type="body" sz="quarter" idx="26" hasCustomPrompt="1"/>
          </p:nvPr>
        </p:nvSpPr>
        <p:spPr>
          <a:xfrm>
            <a:off x="6330340" y="424229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55" name="Text Placeholder 25">
            <a:extLst>
              <a:ext uri="{FF2B5EF4-FFF2-40B4-BE49-F238E27FC236}">
                <a16:creationId xmlns:a16="http://schemas.microsoft.com/office/drawing/2014/main" id="{E8044FD0-5AC8-B046-A670-A6E42A75E1A7}"/>
              </a:ext>
            </a:extLst>
          </p:cNvPr>
          <p:cNvSpPr>
            <a:spLocks noGrp="1"/>
          </p:cNvSpPr>
          <p:nvPr>
            <p:ph type="body" sz="quarter" idx="27" hasCustomPrompt="1"/>
          </p:nvPr>
        </p:nvSpPr>
        <p:spPr>
          <a:xfrm>
            <a:off x="7060249" y="418510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25">
            <a:extLst>
              <a:ext uri="{FF2B5EF4-FFF2-40B4-BE49-F238E27FC236}">
                <a16:creationId xmlns:a16="http://schemas.microsoft.com/office/drawing/2014/main" id="{3331EABE-8797-764B-890C-B478E21910C6}"/>
              </a:ext>
            </a:extLst>
          </p:cNvPr>
          <p:cNvSpPr>
            <a:spLocks noGrp="1"/>
          </p:cNvSpPr>
          <p:nvPr>
            <p:ph type="body" sz="quarter" idx="28" hasCustomPrompt="1"/>
          </p:nvPr>
        </p:nvSpPr>
        <p:spPr>
          <a:xfrm>
            <a:off x="6330340" y="5169207"/>
            <a:ext cx="511077" cy="635000"/>
          </a:xfrm>
          <a:noFill/>
        </p:spPr>
        <p:txBody>
          <a:bodyPr anchor="ctr">
            <a:noAutofit/>
          </a:bodyPr>
          <a:lstStyle>
            <a:lvl1pPr marL="0" indent="0" algn="ctr">
              <a:buNone/>
              <a:defRPr sz="3200" b="0" baseline="0">
                <a:solidFill>
                  <a:srgbClr val="F29E38"/>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8" name="Text Placeholder 25">
            <a:extLst>
              <a:ext uri="{FF2B5EF4-FFF2-40B4-BE49-F238E27FC236}">
                <a16:creationId xmlns:a16="http://schemas.microsoft.com/office/drawing/2014/main" id="{879E8739-91AE-954C-938C-ADE05DB8CE8A}"/>
              </a:ext>
            </a:extLst>
          </p:cNvPr>
          <p:cNvSpPr>
            <a:spLocks noGrp="1"/>
          </p:cNvSpPr>
          <p:nvPr>
            <p:ph type="body" sz="quarter" idx="29" hasCustomPrompt="1"/>
          </p:nvPr>
        </p:nvSpPr>
        <p:spPr>
          <a:xfrm>
            <a:off x="7060249" y="5112012"/>
            <a:ext cx="4718277" cy="822373"/>
          </a:xfr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9" name="Picture 18">
            <a:extLst>
              <a:ext uri="{FF2B5EF4-FFF2-40B4-BE49-F238E27FC236}">
                <a16:creationId xmlns:a16="http://schemas.microsoft.com/office/drawing/2014/main" id="{AA9FF4D1-7A9C-BBE5-3FA6-EADBF0974662}"/>
              </a:ext>
            </a:extLst>
          </p:cNvPr>
          <p:cNvPicPr>
            <a:picLocks noChangeAspect="1"/>
          </p:cNvPicPr>
          <p:nvPr userDrawn="1"/>
        </p:nvPicPr>
        <p:blipFill>
          <a:blip r:embed="rId2"/>
          <a:stretch>
            <a:fillRect/>
          </a:stretch>
        </p:blipFill>
        <p:spPr>
          <a:xfrm>
            <a:off x="205770" y="6121325"/>
            <a:ext cx="2399704" cy="639921"/>
          </a:xfrm>
          <a:prstGeom prst="rect">
            <a:avLst/>
          </a:prstGeom>
        </p:spPr>
      </p:pic>
      <p:sp>
        <p:nvSpPr>
          <p:cNvPr id="20" name="TextBox 19">
            <a:extLst>
              <a:ext uri="{FF2B5EF4-FFF2-40B4-BE49-F238E27FC236}">
                <a16:creationId xmlns:a16="http://schemas.microsoft.com/office/drawing/2014/main" id="{8325BE69-A022-6709-7A59-5237EEB9E46C}"/>
              </a:ext>
            </a:extLst>
          </p:cNvPr>
          <p:cNvSpPr txBox="1"/>
          <p:nvPr userDrawn="1"/>
        </p:nvSpPr>
        <p:spPr>
          <a:xfrm>
            <a:off x="2817666" y="6150974"/>
            <a:ext cx="9374334" cy="646331"/>
          </a:xfrm>
          <a:prstGeom prst="rect">
            <a:avLst/>
          </a:prstGeom>
          <a:solidFill>
            <a:srgbClr val="027354"/>
          </a:solidFill>
        </p:spPr>
        <p:txBody>
          <a:bodyPr wrap="square">
            <a:spAutoFit/>
          </a:bodyPr>
          <a:lstStyle/>
          <a:p>
            <a:r>
              <a:rPr lang="en-GB" sz="1200" dirty="0">
                <a:solidFill>
                  <a:schemeClr val="bg1"/>
                </a:solidFil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en-IE" sz="1200" kern="1200" dirty="0">
                <a:solidFill>
                  <a:schemeClr val="bg1"/>
                </a:solidFill>
                <a:latin typeface="+mn-lt"/>
                <a:ea typeface="+mn-ea"/>
                <a:cs typeface="+mn-cs"/>
              </a:rPr>
              <a:t>2020-1-DE02-KA202-007503’</a:t>
            </a:r>
          </a:p>
        </p:txBody>
      </p:sp>
    </p:spTree>
    <p:extLst>
      <p:ext uri="{BB962C8B-B14F-4D97-AF65-F5344CB8AC3E}">
        <p14:creationId xmlns:p14="http://schemas.microsoft.com/office/powerpoint/2010/main" val="34882093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130479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0496490" cy="844269"/>
          </a:xfrm>
        </p:spPr>
        <p:txBody>
          <a:bodyPr>
            <a:normAutofit/>
          </a:bodyPr>
          <a:lstStyle>
            <a:lvl1pPr marL="0" indent="0" algn="l">
              <a:buNone/>
              <a:defRPr sz="3600" b="1">
                <a:solidFill>
                  <a:srgbClr val="262626"/>
                </a:solidFill>
                <a:latin typeface="+mn-lt"/>
              </a:defRPr>
            </a:lvl1pPr>
          </a:lstStyle>
          <a:p>
            <a:pPr lvl="0"/>
            <a:r>
              <a:rPr lang="en-US" dirty="0"/>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29"/>
            <a:ext cx="10483115" cy="4329707"/>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7FAECF89-7808-784E-B812-593201A75C8F}"/>
              </a:ext>
            </a:extLst>
          </p:cNvPr>
          <p:cNvGrpSpPr/>
          <p:nvPr userDrawn="1"/>
        </p:nvGrpSpPr>
        <p:grpSpPr>
          <a:xfrm rot="16200000">
            <a:off x="9999475" y="4333422"/>
            <a:ext cx="3143757" cy="504000"/>
            <a:chOff x="296426" y="6035882"/>
            <a:chExt cx="3143757" cy="504000"/>
          </a:xfrm>
        </p:grpSpPr>
        <p:pic>
          <p:nvPicPr>
            <p:cNvPr id="13" name="Picture 12" descr="A picture containing text&#10;&#10;Description automatically generated">
              <a:extLst>
                <a:ext uri="{FF2B5EF4-FFF2-40B4-BE49-F238E27FC236}">
                  <a16:creationId xmlns:a16="http://schemas.microsoft.com/office/drawing/2014/main" id="{5114021B-53D6-7F4A-B422-FF9E8DE4909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A344AB21-FECE-FC4C-8328-FE836D149A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Tree>
    <p:extLst>
      <p:ext uri="{BB962C8B-B14F-4D97-AF65-F5344CB8AC3E}">
        <p14:creationId xmlns:p14="http://schemas.microsoft.com/office/powerpoint/2010/main" val="1092141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207832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aster Text Slide - Gree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0" name="Group 19">
            <a:extLst>
              <a:ext uri="{FF2B5EF4-FFF2-40B4-BE49-F238E27FC236}">
                <a16:creationId xmlns:a16="http://schemas.microsoft.com/office/drawing/2014/main" id="{7C46952C-CA2B-394B-ABB3-9D969178AFDE}"/>
              </a:ext>
            </a:extLst>
          </p:cNvPr>
          <p:cNvGrpSpPr/>
          <p:nvPr userDrawn="1"/>
        </p:nvGrpSpPr>
        <p:grpSpPr>
          <a:xfrm>
            <a:off x="8508837" y="6115769"/>
            <a:ext cx="3299079" cy="504000"/>
            <a:chOff x="506666" y="6162492"/>
            <a:chExt cx="3299079" cy="504000"/>
          </a:xfrm>
        </p:grpSpPr>
        <p:pic>
          <p:nvPicPr>
            <p:cNvPr id="27" name="Picture 26" descr="A picture containing text&#10;&#10;Description automatically generated">
              <a:extLst>
                <a:ext uri="{FF2B5EF4-FFF2-40B4-BE49-F238E27FC236}">
                  <a16:creationId xmlns:a16="http://schemas.microsoft.com/office/drawing/2014/main" id="{8C6CEF39-4A8B-8C48-A7E6-406F0B50C4E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CCE790E2-0367-344F-AF4D-B1006402BB0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820515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aster Text Slide - Orange">
    <p:spTree>
      <p:nvGrpSpPr>
        <p:cNvPr id="1" name=""/>
        <p:cNvGrpSpPr/>
        <p:nvPr/>
      </p:nvGrpSpPr>
      <p:grpSpPr>
        <a:xfrm>
          <a:off x="0" y="0"/>
          <a:ext cx="0" cy="0"/>
          <a:chOff x="0" y="0"/>
          <a:chExt cx="0" cy="0"/>
        </a:xfrm>
      </p:grpSpPr>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E55511AB-8721-F647-80B4-9032104F79C7}"/>
              </a:ext>
            </a:extLst>
          </p:cNvPr>
          <p:cNvGrpSpPr/>
          <p:nvPr userDrawn="1"/>
        </p:nvGrpSpPr>
        <p:grpSpPr>
          <a:xfrm>
            <a:off x="0" y="0"/>
            <a:ext cx="1675006" cy="1772009"/>
            <a:chOff x="327570" y="4453037"/>
            <a:chExt cx="1539689" cy="1542069"/>
          </a:xfrm>
        </p:grpSpPr>
        <p:sp>
          <p:nvSpPr>
            <p:cNvPr id="14" name="Freeform 13">
              <a:extLst>
                <a:ext uri="{FF2B5EF4-FFF2-40B4-BE49-F238E27FC236}">
                  <a16:creationId xmlns:a16="http://schemas.microsoft.com/office/drawing/2014/main" id="{420770FA-21C6-8849-B536-73AB6DB2510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99CA2A2C-BBC4-D24C-B587-AC4208F38FD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FDB332BD-D4E3-AA49-9B53-B2203571104D}"/>
              </a:ext>
            </a:extLst>
          </p:cNvPr>
          <p:cNvGrpSpPr/>
          <p:nvPr userDrawn="1"/>
        </p:nvGrpSpPr>
        <p:grpSpPr>
          <a:xfrm>
            <a:off x="8508837" y="6115769"/>
            <a:ext cx="3299079" cy="504000"/>
            <a:chOff x="506666" y="6162492"/>
            <a:chExt cx="3299079" cy="504000"/>
          </a:xfrm>
        </p:grpSpPr>
        <p:pic>
          <p:nvPicPr>
            <p:cNvPr id="19" name="Picture 18" descr="A picture containing text&#10;&#10;Description automatically generated">
              <a:extLst>
                <a:ext uri="{FF2B5EF4-FFF2-40B4-BE49-F238E27FC236}">
                  <a16:creationId xmlns:a16="http://schemas.microsoft.com/office/drawing/2014/main" id="{301B04B3-DA67-154F-B337-D37DC41E7AB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28954A48-DCEF-7448-9C76-9A3573C448E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6591370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aster Text Slide - Dusty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262626"/>
                </a:solidFill>
                <a:latin typeface="+mn-lt"/>
              </a:defRPr>
            </a:lvl1pPr>
          </a:lstStyle>
          <a:p>
            <a:pPr lvl="0"/>
            <a:r>
              <a:rPr lang="en-US" dirty="0"/>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2" name="Group 11">
            <a:extLst>
              <a:ext uri="{FF2B5EF4-FFF2-40B4-BE49-F238E27FC236}">
                <a16:creationId xmlns:a16="http://schemas.microsoft.com/office/drawing/2014/main" id="{D2FA058C-21AD-C741-9599-09BD0C3F51C5}"/>
              </a:ext>
            </a:extLst>
          </p:cNvPr>
          <p:cNvGrpSpPr/>
          <p:nvPr userDrawn="1"/>
        </p:nvGrpSpPr>
        <p:grpSpPr>
          <a:xfrm>
            <a:off x="8508837" y="6115769"/>
            <a:ext cx="3299079" cy="504000"/>
            <a:chOff x="506666" y="6162492"/>
            <a:chExt cx="3299079" cy="504000"/>
          </a:xfrm>
        </p:grpSpPr>
        <p:pic>
          <p:nvPicPr>
            <p:cNvPr id="14" name="Picture 13" descr="A picture containing text&#10;&#10;Description automatically generated">
              <a:extLst>
                <a:ext uri="{FF2B5EF4-FFF2-40B4-BE49-F238E27FC236}">
                  <a16:creationId xmlns:a16="http://schemas.microsoft.com/office/drawing/2014/main" id="{1FAF0D9F-2DCC-6A41-9D49-B156AB2163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D9041A7-5B7F-BB40-B9F4-A7E1A6D938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68843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ullet Point Slide - Green">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418867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027354"/>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027354"/>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3">
            <a:extLst>
              <a:ext uri="{FF2B5EF4-FFF2-40B4-BE49-F238E27FC236}">
                <a16:creationId xmlns:a16="http://schemas.microsoft.com/office/drawing/2014/main" id="{1896BE78-8AF8-5B45-9A6A-3E9FD03B016D}"/>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grpSp>
        <p:nvGrpSpPr>
          <p:cNvPr id="13" name="Group 12">
            <a:extLst>
              <a:ext uri="{FF2B5EF4-FFF2-40B4-BE49-F238E27FC236}">
                <a16:creationId xmlns:a16="http://schemas.microsoft.com/office/drawing/2014/main" id="{AA48BBD4-8B75-154D-92C3-9B5A577B739F}"/>
              </a:ext>
            </a:extLst>
          </p:cNvPr>
          <p:cNvGrpSpPr/>
          <p:nvPr userDrawn="1"/>
        </p:nvGrpSpPr>
        <p:grpSpPr>
          <a:xfrm rot="16200000">
            <a:off x="-1270601" y="1870815"/>
            <a:ext cx="3282445" cy="504000"/>
            <a:chOff x="464462" y="6023185"/>
            <a:chExt cx="3282445" cy="504000"/>
          </a:xfrm>
        </p:grpSpPr>
        <p:pic>
          <p:nvPicPr>
            <p:cNvPr id="14" name="Picture 13" descr="A picture containing text&#10;&#10;Description automatically generated">
              <a:extLst>
                <a:ext uri="{FF2B5EF4-FFF2-40B4-BE49-F238E27FC236}">
                  <a16:creationId xmlns:a16="http://schemas.microsoft.com/office/drawing/2014/main" id="{744316E4-32AC-9349-B586-82A55FD6262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68BCDC1-15D1-BC46-A99A-CFBF8250D8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40788389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 Point Slide - Orange">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F29E38"/>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F29E38"/>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938F5710-D287-EA45-932D-DEE7A9F49DF5}"/>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7236FE24-4805-A34B-B8AE-98FEF008C755}"/>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D7951F1B-24A5-0544-83FC-1970FF6362D7}"/>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979E43B6-C61A-7E45-85A3-058BA592C2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7482103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 Point Slide - Dusty Pink">
    <p:spTree>
      <p:nvGrpSpPr>
        <p:cNvPr id="1" name=""/>
        <p:cNvGrpSpPr/>
        <p:nvPr/>
      </p:nvGrpSpPr>
      <p:grpSpPr>
        <a:xfrm>
          <a:off x="0" y="0"/>
          <a:ext cx="0" cy="0"/>
          <a:chOff x="0" y="0"/>
          <a:chExt cx="0" cy="0"/>
        </a:xfrm>
      </p:grpSpPr>
      <p:sp>
        <p:nvSpPr>
          <p:cNvPr id="19" name="Text Placeholder 25">
            <a:extLst>
              <a:ext uri="{FF2B5EF4-FFF2-40B4-BE49-F238E27FC236}">
                <a16:creationId xmlns:a16="http://schemas.microsoft.com/office/drawing/2014/main" id="{8F3DA0EB-E314-5247-A639-708BF3F9230A}"/>
              </a:ext>
            </a:extLst>
          </p:cNvPr>
          <p:cNvSpPr>
            <a:spLocks noGrp="1"/>
          </p:cNvSpPr>
          <p:nvPr>
            <p:ph type="body" sz="quarter" idx="20" hasCustomPrompt="1"/>
          </p:nvPr>
        </p:nvSpPr>
        <p:spPr>
          <a:xfrm>
            <a:off x="5934177" y="2066544"/>
            <a:ext cx="5551386" cy="3722513"/>
          </a:xfrm>
        </p:spPr>
        <p:txBody>
          <a:bodyPr>
            <a:noAutofit/>
          </a:bodyPr>
          <a:lstStyle>
            <a:lvl1pPr marL="0" indent="0" algn="l">
              <a:buClr>
                <a:srgbClr val="EA1D76"/>
              </a:buClr>
              <a:buFont typeface="Arial" charset="0"/>
              <a:buNone/>
              <a:defRPr sz="240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0" name="Text Placeholder 23">
            <a:extLst>
              <a:ext uri="{FF2B5EF4-FFF2-40B4-BE49-F238E27FC236}">
                <a16:creationId xmlns:a16="http://schemas.microsoft.com/office/drawing/2014/main" id="{43ACD107-4D1E-4844-B8C3-43C55975A484}"/>
              </a:ext>
            </a:extLst>
          </p:cNvPr>
          <p:cNvSpPr>
            <a:spLocks noGrp="1"/>
          </p:cNvSpPr>
          <p:nvPr>
            <p:ph type="body" sz="quarter" idx="22" hasCustomPrompt="1"/>
          </p:nvPr>
        </p:nvSpPr>
        <p:spPr>
          <a:xfrm>
            <a:off x="5905665" y="602783"/>
            <a:ext cx="5579898" cy="857158"/>
          </a:xfrm>
          <a:noFill/>
        </p:spPr>
        <p:txBody>
          <a:bodyPr anchor="t">
            <a:normAutofit/>
          </a:bodyPr>
          <a:lstStyle>
            <a:lvl1pPr marL="0" indent="0" algn="l">
              <a:buNone/>
              <a:defRPr sz="3600" i="0">
                <a:solidFill>
                  <a:srgbClr val="D98F89"/>
                </a:solidFill>
                <a:latin typeface="+mn-lt"/>
              </a:defRPr>
            </a:lvl1pPr>
          </a:lstStyle>
          <a:p>
            <a:pPr lvl="0"/>
            <a:r>
              <a:rPr lang="en-US" dirty="0"/>
              <a:t>TITLE</a:t>
            </a:r>
          </a:p>
        </p:txBody>
      </p:sp>
      <p:cxnSp>
        <p:nvCxnSpPr>
          <p:cNvPr id="21" name="Straight Connector 20">
            <a:extLst>
              <a:ext uri="{FF2B5EF4-FFF2-40B4-BE49-F238E27FC236}">
                <a16:creationId xmlns:a16="http://schemas.microsoft.com/office/drawing/2014/main" id="{4092A9C4-F316-6C49-B7B6-2FCB2B14A601}"/>
              </a:ext>
            </a:extLst>
          </p:cNvPr>
          <p:cNvCxnSpPr>
            <a:cxnSpLocks/>
          </p:cNvCxnSpPr>
          <p:nvPr userDrawn="1"/>
        </p:nvCxnSpPr>
        <p:spPr>
          <a:xfrm>
            <a:off x="4256367" y="-13846"/>
            <a:ext cx="0" cy="6853558"/>
          </a:xfrm>
          <a:prstGeom prst="line">
            <a:avLst/>
          </a:prstGeom>
          <a:ln w="12700">
            <a:solidFill>
              <a:srgbClr val="D98F89"/>
            </a:solidFill>
          </a:ln>
        </p:spPr>
        <p:style>
          <a:lnRef idx="1">
            <a:schemeClr val="accent1"/>
          </a:lnRef>
          <a:fillRef idx="0">
            <a:schemeClr val="accent1"/>
          </a:fillRef>
          <a:effectRef idx="0">
            <a:schemeClr val="accent1"/>
          </a:effectRef>
          <a:fontRef idx="minor">
            <a:schemeClr val="tx1"/>
          </a:fontRef>
        </p:style>
      </p:cxnSp>
      <p:sp>
        <p:nvSpPr>
          <p:cNvPr id="22" name="Triangle 21">
            <a:extLst>
              <a:ext uri="{FF2B5EF4-FFF2-40B4-BE49-F238E27FC236}">
                <a16:creationId xmlns:a16="http://schemas.microsoft.com/office/drawing/2014/main" id="{09B920BA-25B4-FD45-AE7D-E7B0CE66193A}"/>
              </a:ext>
            </a:extLst>
          </p:cNvPr>
          <p:cNvSpPr/>
          <p:nvPr userDrawn="1"/>
        </p:nvSpPr>
        <p:spPr>
          <a:xfrm rot="5400000">
            <a:off x="4188714" y="427089"/>
            <a:ext cx="1317069" cy="1181762"/>
          </a:xfrm>
          <a:prstGeom prst="triangle">
            <a:avLst>
              <a:gd name="adj" fmla="val 50241"/>
            </a:avLst>
          </a:prstGeom>
          <a:solidFill>
            <a:srgbClr val="D98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779C3835-27F4-4247-BEB8-677257354DEF}"/>
              </a:ext>
            </a:extLst>
          </p:cNvPr>
          <p:cNvSpPr>
            <a:spLocks noGrp="1"/>
          </p:cNvSpPr>
          <p:nvPr>
            <p:ph type="body" sz="quarter" idx="24" hasCustomPrompt="1"/>
          </p:nvPr>
        </p:nvSpPr>
        <p:spPr>
          <a:xfrm>
            <a:off x="4457534" y="681310"/>
            <a:ext cx="900849" cy="857158"/>
          </a:xfrm>
          <a:noFill/>
        </p:spPr>
        <p:txBody>
          <a:bodyPr anchor="t">
            <a:normAutofit/>
          </a:bodyPr>
          <a:lstStyle>
            <a:lvl1pPr marL="0" indent="0" algn="l">
              <a:buNone/>
              <a:defRPr sz="3600" i="0">
                <a:solidFill>
                  <a:schemeClr val="bg1"/>
                </a:solidFill>
                <a:latin typeface="+mn-lt"/>
              </a:defRPr>
            </a:lvl1pPr>
          </a:lstStyle>
          <a:p>
            <a:pPr lvl="0"/>
            <a:r>
              <a:rPr lang="en-US" dirty="0"/>
              <a:t>1</a:t>
            </a:r>
          </a:p>
        </p:txBody>
      </p:sp>
      <p:sp>
        <p:nvSpPr>
          <p:cNvPr id="13" name="Text Placeholder 23">
            <a:extLst>
              <a:ext uri="{FF2B5EF4-FFF2-40B4-BE49-F238E27FC236}">
                <a16:creationId xmlns:a16="http://schemas.microsoft.com/office/drawing/2014/main" id="{B4735CE3-326B-ED43-B01A-677CAF6EC538}"/>
              </a:ext>
            </a:extLst>
          </p:cNvPr>
          <p:cNvSpPr>
            <a:spLocks noGrp="1"/>
          </p:cNvSpPr>
          <p:nvPr>
            <p:ph type="body" sz="quarter" idx="23" hasCustomPrompt="1"/>
          </p:nvPr>
        </p:nvSpPr>
        <p:spPr>
          <a:xfrm>
            <a:off x="780625" y="589390"/>
            <a:ext cx="3187870" cy="5616451"/>
          </a:xfrm>
          <a:noFill/>
        </p:spPr>
        <p:txBody>
          <a:bodyPr anchor="t">
            <a:normAutofit/>
          </a:bodyPr>
          <a:lstStyle>
            <a:lvl1pPr marL="0" indent="0" algn="l">
              <a:buNone/>
              <a:defRPr sz="3600" i="0">
                <a:solidFill>
                  <a:srgbClr val="262626"/>
                </a:solidFill>
                <a:latin typeface="+mn-lt"/>
              </a:defRPr>
            </a:lvl1pPr>
          </a:lstStyle>
          <a:p>
            <a:pPr lvl="0"/>
            <a:r>
              <a:rPr lang="en-US" dirty="0"/>
              <a:t>BULLET POINT SLIDE</a:t>
            </a:r>
          </a:p>
        </p:txBody>
      </p:sp>
      <p:grpSp>
        <p:nvGrpSpPr>
          <p:cNvPr id="14" name="Group 13">
            <a:extLst>
              <a:ext uri="{FF2B5EF4-FFF2-40B4-BE49-F238E27FC236}">
                <a16:creationId xmlns:a16="http://schemas.microsoft.com/office/drawing/2014/main" id="{CFC3AE8E-6509-7048-B8B3-9ADC60C83F50}"/>
              </a:ext>
            </a:extLst>
          </p:cNvPr>
          <p:cNvGrpSpPr/>
          <p:nvPr userDrawn="1"/>
        </p:nvGrpSpPr>
        <p:grpSpPr>
          <a:xfrm rot="16200000">
            <a:off x="-1270601" y="1870815"/>
            <a:ext cx="3282445" cy="504000"/>
            <a:chOff x="464462" y="6023185"/>
            <a:chExt cx="3282445" cy="504000"/>
          </a:xfrm>
        </p:grpSpPr>
        <p:pic>
          <p:nvPicPr>
            <p:cNvPr id="15" name="Picture 14" descr="A picture containing text&#10;&#10;Description automatically generated">
              <a:extLst>
                <a:ext uri="{FF2B5EF4-FFF2-40B4-BE49-F238E27FC236}">
                  <a16:creationId xmlns:a16="http://schemas.microsoft.com/office/drawing/2014/main" id="{1265F276-4D1E-CC4D-9B8E-68C343CD267C}"/>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00C24D-D9C8-EB41-8CA4-D1ECEED8112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379991" y="6023185"/>
              <a:ext cx="366916" cy="504000"/>
            </a:xfrm>
            <a:prstGeom prst="rect">
              <a:avLst/>
            </a:prstGeom>
          </p:spPr>
        </p:pic>
      </p:grpSp>
    </p:spTree>
    <p:extLst>
      <p:ext uri="{BB962C8B-B14F-4D97-AF65-F5344CB8AC3E}">
        <p14:creationId xmlns:p14="http://schemas.microsoft.com/office/powerpoint/2010/main" val="3989560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0" y="743302"/>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5641" y="1209823"/>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29275" y="-1"/>
            <a:ext cx="6560162" cy="393064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2752824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 Dark Gree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26358D-C33D-8041-B540-52055CF64746}"/>
              </a:ext>
            </a:extLst>
          </p:cNvPr>
          <p:cNvGrpSpPr/>
          <p:nvPr userDrawn="1"/>
        </p:nvGrpSpPr>
        <p:grpSpPr>
          <a:xfrm flipH="1">
            <a:off x="-4" y="476885"/>
            <a:ext cx="12192004" cy="6381115"/>
            <a:chOff x="0" y="476885"/>
            <a:chExt cx="7550787" cy="6381115"/>
          </a:xfrm>
        </p:grpSpPr>
        <p:sp>
          <p:nvSpPr>
            <p:cNvPr id="30" name="Freeform 29">
              <a:extLst>
                <a:ext uri="{FF2B5EF4-FFF2-40B4-BE49-F238E27FC236}">
                  <a16:creationId xmlns:a16="http://schemas.microsoft.com/office/drawing/2014/main" id="{4445E8B4-C77C-464C-A575-98BEB2A65C55}"/>
                </a:ext>
              </a:extLst>
            </p:cNvPr>
            <p:cNvSpPr/>
            <p:nvPr userDrawn="1"/>
          </p:nvSpPr>
          <p:spPr>
            <a:xfrm>
              <a:off x="2876552" y="3910818"/>
              <a:ext cx="4674235" cy="2942004"/>
            </a:xfrm>
            <a:custGeom>
              <a:avLst/>
              <a:gdLst>
                <a:gd name="connsiteX0" fmla="*/ 0 w 4674476"/>
                <a:gd name="connsiteY0" fmla="*/ 3633952 h 3633952"/>
                <a:gd name="connsiteX1" fmla="*/ 0 w 4674476"/>
                <a:gd name="connsiteY1" fmla="*/ 3633952 h 3633952"/>
                <a:gd name="connsiteX2" fmla="*/ 4674476 w 4674476"/>
                <a:gd name="connsiteY2" fmla="*/ 3633952 h 3633952"/>
                <a:gd name="connsiteX3" fmla="*/ 4674476 w 4674476"/>
                <a:gd name="connsiteY3" fmla="*/ 0 h 3633952"/>
                <a:gd name="connsiteX4" fmla="*/ 323193 w 4674476"/>
                <a:gd name="connsiteY4" fmla="*/ 819807 h 3633952"/>
                <a:gd name="connsiteX5" fmla="*/ 0 w 4674476"/>
                <a:gd name="connsiteY5" fmla="*/ 3633952 h 36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4476" h="3633952">
                  <a:moveTo>
                    <a:pt x="0" y="3633952"/>
                  </a:moveTo>
                  <a:lnTo>
                    <a:pt x="0" y="3633952"/>
                  </a:lnTo>
                  <a:lnTo>
                    <a:pt x="4674476" y="3633952"/>
                  </a:lnTo>
                  <a:lnTo>
                    <a:pt x="4674476" y="0"/>
                  </a:lnTo>
                  <a:lnTo>
                    <a:pt x="323193" y="819807"/>
                  </a:lnTo>
                  <a:lnTo>
                    <a:pt x="0" y="3633952"/>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32" name="Freeform 31">
              <a:extLst>
                <a:ext uri="{FF2B5EF4-FFF2-40B4-BE49-F238E27FC236}">
                  <a16:creationId xmlns:a16="http://schemas.microsoft.com/office/drawing/2014/main" id="{DE028D90-5F7C-6543-B062-2BDC7BFF1F11}"/>
                </a:ext>
              </a:extLst>
            </p:cNvPr>
            <p:cNvSpPr/>
            <p:nvPr userDrawn="1"/>
          </p:nvSpPr>
          <p:spPr>
            <a:xfrm>
              <a:off x="0" y="476885"/>
              <a:ext cx="4590415" cy="6381115"/>
            </a:xfrm>
            <a:custGeom>
              <a:avLst/>
              <a:gdLst>
                <a:gd name="connsiteX0" fmla="*/ 4591050 w 4591050"/>
                <a:gd name="connsiteY0" fmla="*/ 6381750 h 6381750"/>
                <a:gd name="connsiteX1" fmla="*/ 0 w 4591050"/>
                <a:gd name="connsiteY1" fmla="*/ 6381750 h 6381750"/>
                <a:gd name="connsiteX2" fmla="*/ 0 w 4591050"/>
                <a:gd name="connsiteY2" fmla="*/ 0 h 6381750"/>
                <a:gd name="connsiteX3" fmla="*/ 3238500 w 4591050"/>
                <a:gd name="connsiteY3" fmla="*/ 1409700 h 6381750"/>
                <a:gd name="connsiteX4" fmla="*/ 4591050 w 4591050"/>
                <a:gd name="connsiteY4" fmla="*/ 6381750 h 638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050" h="6381750">
                  <a:moveTo>
                    <a:pt x="4591050" y="6381750"/>
                  </a:moveTo>
                  <a:lnTo>
                    <a:pt x="0" y="6381750"/>
                  </a:lnTo>
                  <a:lnTo>
                    <a:pt x="0" y="0"/>
                  </a:lnTo>
                  <a:lnTo>
                    <a:pt x="3238500" y="1409700"/>
                  </a:lnTo>
                  <a:lnTo>
                    <a:pt x="4591050" y="6381750"/>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pic>
        <p:nvPicPr>
          <p:cNvPr id="33" name="Picture 32" descr="Icon&#10;&#10;Description automatically generated">
            <a:extLst>
              <a:ext uri="{FF2B5EF4-FFF2-40B4-BE49-F238E27FC236}">
                <a16:creationId xmlns:a16="http://schemas.microsoft.com/office/drawing/2014/main" id="{692E755C-CAC5-4642-ABCF-0F0EA758F1D1}"/>
              </a:ext>
            </a:extLst>
          </p:cNvPr>
          <p:cNvPicPr/>
          <p:nvPr userDrawn="1"/>
        </p:nvPicPr>
        <p:blipFill rotWithShape="1">
          <a:blip r:embed="rId2" cstate="email">
            <a:extLst>
              <a:ext uri="{28A0092B-C50C-407E-A947-70E740481C1C}">
                <a14:useLocalDpi xmlns:a14="http://schemas.microsoft.com/office/drawing/2010/main"/>
              </a:ext>
            </a:extLst>
          </a:blip>
          <a:srcRect l="-27922" t="-8341" r="35419" b="-3323"/>
          <a:stretch/>
        </p:blipFill>
        <p:spPr>
          <a:xfrm>
            <a:off x="9115865" y="476885"/>
            <a:ext cx="3076135" cy="6106795"/>
          </a:xfrm>
          <a:prstGeom prst="rect">
            <a:avLst/>
          </a:prstGeom>
        </p:spPr>
      </p:pic>
      <p:grpSp>
        <p:nvGrpSpPr>
          <p:cNvPr id="34" name="Group 33">
            <a:extLst>
              <a:ext uri="{FF2B5EF4-FFF2-40B4-BE49-F238E27FC236}">
                <a16:creationId xmlns:a16="http://schemas.microsoft.com/office/drawing/2014/main" id="{A4FB7E5E-8329-5949-8FFD-E2041FDE5AF9}"/>
              </a:ext>
            </a:extLst>
          </p:cNvPr>
          <p:cNvGrpSpPr/>
          <p:nvPr userDrawn="1"/>
        </p:nvGrpSpPr>
        <p:grpSpPr>
          <a:xfrm>
            <a:off x="405114" y="301682"/>
            <a:ext cx="3143757" cy="504000"/>
            <a:chOff x="296426" y="6035882"/>
            <a:chExt cx="3143757" cy="504000"/>
          </a:xfrm>
        </p:grpSpPr>
        <p:pic>
          <p:nvPicPr>
            <p:cNvPr id="35" name="Picture 34" descr="A picture containing text&#10;&#10;Description automatically generated">
              <a:extLst>
                <a:ext uri="{FF2B5EF4-FFF2-40B4-BE49-F238E27FC236}">
                  <a16:creationId xmlns:a16="http://schemas.microsoft.com/office/drawing/2014/main" id="{E81248CE-AC89-2148-B108-D4BEDDE55FAE}"/>
                </a:ext>
              </a:extLst>
            </p:cNvPr>
            <p:cNvPicPr/>
            <p:nvPr userDrawn="1"/>
          </p:nvPicPr>
          <p:blipFill rotWithShape="1">
            <a:blip r:embed="rId3" cstate="email">
              <a:extLst>
                <a:ext uri="{28A0092B-C50C-407E-A947-70E740481C1C}">
                  <a14:useLocalDpi xmlns:a14="http://schemas.microsoft.com/office/drawing/2010/main"/>
                </a:ext>
              </a:extLst>
            </a:blip>
            <a:srcRect t="71161" r="14342" b="1"/>
            <a:stretch/>
          </p:blipFill>
          <p:spPr>
            <a:xfrm>
              <a:off x="464462" y="6185185"/>
              <a:ext cx="2975721" cy="18000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270AF5F9-8CC2-DC4C-9617-2EEA4670081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35287" t="-1662" r="54747" b="36172"/>
            <a:stretch/>
          </p:blipFill>
          <p:spPr>
            <a:xfrm>
              <a:off x="296426" y="6035882"/>
              <a:ext cx="366916" cy="504000"/>
            </a:xfrm>
            <a:prstGeom prst="rect">
              <a:avLst/>
            </a:prstGeom>
          </p:spPr>
        </p:pic>
      </p:grpSp>
      <p:sp>
        <p:nvSpPr>
          <p:cNvPr id="37" name="Text Placeholder 23">
            <a:extLst>
              <a:ext uri="{FF2B5EF4-FFF2-40B4-BE49-F238E27FC236}">
                <a16:creationId xmlns:a16="http://schemas.microsoft.com/office/drawing/2014/main" id="{D96050FE-F8E9-A44D-9C24-6142AB0AE886}"/>
              </a:ext>
            </a:extLst>
          </p:cNvPr>
          <p:cNvSpPr>
            <a:spLocks noGrp="1"/>
          </p:cNvSpPr>
          <p:nvPr>
            <p:ph type="body" sz="quarter" idx="13" hasCustomPrompt="1"/>
          </p:nvPr>
        </p:nvSpPr>
        <p:spPr>
          <a:xfrm>
            <a:off x="490899" y="1364786"/>
            <a:ext cx="4570242" cy="697353"/>
          </a:xfrm>
          <a:noFill/>
        </p:spPr>
        <p:txBody>
          <a:bodyPr>
            <a:noAutofit/>
          </a:bodyPr>
          <a:lstStyle>
            <a:lvl1pPr marL="0" indent="0" algn="l">
              <a:buNone/>
              <a:defRPr sz="4800" b="1" baseline="0">
                <a:solidFill>
                  <a:srgbClr val="262626"/>
                </a:solidFill>
                <a:latin typeface="+mn-lt"/>
              </a:defRPr>
            </a:lvl1pPr>
          </a:lstStyle>
          <a:p>
            <a:pPr lvl="0"/>
            <a:r>
              <a:rPr lang="en-US" dirty="0"/>
              <a:t>DIVIDER</a:t>
            </a:r>
          </a:p>
        </p:txBody>
      </p:sp>
      <p:sp>
        <p:nvSpPr>
          <p:cNvPr id="38" name="Text Placeholder 23">
            <a:extLst>
              <a:ext uri="{FF2B5EF4-FFF2-40B4-BE49-F238E27FC236}">
                <a16:creationId xmlns:a16="http://schemas.microsoft.com/office/drawing/2014/main" id="{5273FDD9-362B-B54D-9BC7-2E408F90955E}"/>
              </a:ext>
            </a:extLst>
          </p:cNvPr>
          <p:cNvSpPr>
            <a:spLocks noGrp="1"/>
          </p:cNvSpPr>
          <p:nvPr>
            <p:ph type="body" sz="quarter" idx="14" hasCustomPrompt="1"/>
          </p:nvPr>
        </p:nvSpPr>
        <p:spPr>
          <a:xfrm>
            <a:off x="490899" y="2230955"/>
            <a:ext cx="4570242" cy="1193534"/>
          </a:xfrm>
          <a:noFill/>
        </p:spPr>
        <p:txBody>
          <a:bodyPr>
            <a:noAutofit/>
          </a:bodyPr>
          <a:lstStyle>
            <a:lvl1pPr marL="0" indent="0" algn="l">
              <a:buNone/>
              <a:defRPr sz="4800" baseline="0">
                <a:solidFill>
                  <a:srgbClr val="262626"/>
                </a:solidFill>
                <a:latin typeface="+mn-lt"/>
              </a:defRPr>
            </a:lvl1pPr>
          </a:lstStyle>
          <a:p>
            <a:pPr lvl="0"/>
            <a:r>
              <a:rPr lang="en-US" dirty="0"/>
              <a:t>Slide</a:t>
            </a:r>
          </a:p>
        </p:txBody>
      </p:sp>
      <p:cxnSp>
        <p:nvCxnSpPr>
          <p:cNvPr id="4" name="Straight Connector 3">
            <a:extLst>
              <a:ext uri="{FF2B5EF4-FFF2-40B4-BE49-F238E27FC236}">
                <a16:creationId xmlns:a16="http://schemas.microsoft.com/office/drawing/2014/main" id="{5DC234FD-D5B8-0041-B0C8-E321DE7A11FE}"/>
              </a:ext>
            </a:extLst>
          </p:cNvPr>
          <p:cNvCxnSpPr/>
          <p:nvPr userDrawn="1"/>
        </p:nvCxnSpPr>
        <p:spPr>
          <a:xfrm flipH="1">
            <a:off x="295422" y="2132479"/>
            <a:ext cx="5106572" cy="0"/>
          </a:xfrm>
          <a:prstGeom prst="line">
            <a:avLst/>
          </a:prstGeom>
          <a:ln w="28575">
            <a:solidFill>
              <a:srgbClr val="0273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8749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ase Study Slid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2A4A0E-B2E0-CD45-B001-EE56FA160F25}"/>
              </a:ext>
            </a:extLst>
          </p:cNvPr>
          <p:cNvSpPr/>
          <p:nvPr userDrawn="1"/>
        </p:nvSpPr>
        <p:spPr>
          <a:xfrm>
            <a:off x="2563" y="496837"/>
            <a:ext cx="5627077" cy="322760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DBD4CC90-789F-E24F-86FC-94694503D2DC}"/>
              </a:ext>
            </a:extLst>
          </p:cNvPr>
          <p:cNvSpPr>
            <a:spLocks noGrp="1"/>
          </p:cNvSpPr>
          <p:nvPr>
            <p:ph type="body" sz="quarter" idx="13" hasCustomPrompt="1"/>
          </p:nvPr>
        </p:nvSpPr>
        <p:spPr>
          <a:xfrm>
            <a:off x="688204" y="963358"/>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F7E13A98-F461-F847-9B3B-3931B49354AA}"/>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D8BF8F0-E3AC-A14D-B3FC-B8BFF00849DD}"/>
              </a:ext>
            </a:extLst>
          </p:cNvPr>
          <p:cNvSpPr>
            <a:spLocks noGrp="1"/>
          </p:cNvSpPr>
          <p:nvPr>
            <p:ph type="pic" sz="quarter" idx="19"/>
          </p:nvPr>
        </p:nvSpPr>
        <p:spPr>
          <a:xfrm>
            <a:off x="5631838" y="0"/>
            <a:ext cx="6560162" cy="368418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B6C2594B-E141-F94A-9FE1-9F68CF9EA67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C393C8E0-2C6D-C249-88BF-230E75FF2FC9}"/>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EB7FCE7-95F6-F349-9DF0-A5D004C7AAB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820698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6959" y="466542"/>
            <a:ext cx="5627077" cy="3062698"/>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92600" y="872311"/>
            <a:ext cx="4257991" cy="2386139"/>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36234" y="0"/>
            <a:ext cx="6560162" cy="352924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7885708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ase Study Slide -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0" y="412928"/>
            <a:ext cx="5627077" cy="3227600"/>
          </a:xfrm>
          <a:prstGeom prst="rect">
            <a:avLst/>
          </a:pr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685641" y="855125"/>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5629275" y="0"/>
            <a:ext cx="6560162" cy="3575948"/>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4" name="Group 13">
            <a:extLst>
              <a:ext uri="{FF2B5EF4-FFF2-40B4-BE49-F238E27FC236}">
                <a16:creationId xmlns:a16="http://schemas.microsoft.com/office/drawing/2014/main" id="{CA48C75D-6FCD-D548-80E3-80C3DFBFF271}"/>
              </a:ext>
            </a:extLst>
          </p:cNvPr>
          <p:cNvGrpSpPr/>
          <p:nvPr userDrawn="1"/>
        </p:nvGrpSpPr>
        <p:grpSpPr>
          <a:xfrm>
            <a:off x="8508837" y="6115769"/>
            <a:ext cx="3299079" cy="504000"/>
            <a:chOff x="506666" y="6162492"/>
            <a:chExt cx="3299079" cy="504000"/>
          </a:xfrm>
        </p:grpSpPr>
        <p:pic>
          <p:nvPicPr>
            <p:cNvPr id="15" name="Picture 14" descr="A picture containing text&#10;&#10;Description automatically generated">
              <a:extLst>
                <a:ext uri="{FF2B5EF4-FFF2-40B4-BE49-F238E27FC236}">
                  <a16:creationId xmlns:a16="http://schemas.microsoft.com/office/drawing/2014/main" id="{D137FF30-B31A-114D-B292-ADF1986A3F15}"/>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36112942-1D26-A14C-B760-40EF1A8E763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192304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se Study Slide - Dusty Pi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B41A19-57D2-944C-B01A-187BB7EC0C5A}"/>
              </a:ext>
            </a:extLst>
          </p:cNvPr>
          <p:cNvSpPr/>
          <p:nvPr userDrawn="1"/>
        </p:nvSpPr>
        <p:spPr>
          <a:xfrm>
            <a:off x="0" y="496837"/>
            <a:ext cx="5627077" cy="322760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2" name="Text Placeholder 23">
            <a:extLst>
              <a:ext uri="{FF2B5EF4-FFF2-40B4-BE49-F238E27FC236}">
                <a16:creationId xmlns:a16="http://schemas.microsoft.com/office/drawing/2014/main" id="{7DB5CAFC-097D-3D4D-8348-D36A4AD8CBE6}"/>
              </a:ext>
            </a:extLst>
          </p:cNvPr>
          <p:cNvSpPr>
            <a:spLocks noGrp="1"/>
          </p:cNvSpPr>
          <p:nvPr>
            <p:ph type="body" sz="quarter" idx="13" hasCustomPrompt="1"/>
          </p:nvPr>
        </p:nvSpPr>
        <p:spPr>
          <a:xfrm>
            <a:off x="685641" y="939034"/>
            <a:ext cx="4257991" cy="2514614"/>
          </a:xfrm>
        </p:spPr>
        <p:txBody>
          <a:bodyPr>
            <a:normAutofit/>
          </a:bodyPr>
          <a:lstStyle>
            <a:lvl1pPr marL="0" indent="0" algn="l">
              <a:buNone/>
              <a:defRPr sz="3600" b="1">
                <a:solidFill>
                  <a:schemeClr val="bg1"/>
                </a:solidFill>
                <a:latin typeface="+mn-lt"/>
              </a:defRPr>
            </a:lvl1pPr>
          </a:lstStyle>
          <a:p>
            <a:pPr lvl="0"/>
            <a:r>
              <a:rPr lang="en-US" dirty="0"/>
              <a:t>Case Study Slide</a:t>
            </a:r>
          </a:p>
        </p:txBody>
      </p:sp>
      <p:sp>
        <p:nvSpPr>
          <p:cNvPr id="13" name="Text Placeholder 25">
            <a:extLst>
              <a:ext uri="{FF2B5EF4-FFF2-40B4-BE49-F238E27FC236}">
                <a16:creationId xmlns:a16="http://schemas.microsoft.com/office/drawing/2014/main" id="{40EE4CFC-E36D-F040-AEB8-025FB8EF6F15}"/>
              </a:ext>
            </a:extLst>
          </p:cNvPr>
          <p:cNvSpPr>
            <a:spLocks noGrp="1"/>
          </p:cNvSpPr>
          <p:nvPr>
            <p:ph type="body" sz="quarter" idx="14" hasCustomPrompt="1"/>
          </p:nvPr>
        </p:nvSpPr>
        <p:spPr>
          <a:xfrm>
            <a:off x="707442" y="4424320"/>
            <a:ext cx="10842133" cy="1666055"/>
          </a:xfrm>
        </p:spPr>
        <p:txBody>
          <a:bodyPr>
            <a:noAutofit/>
          </a:bodyPr>
          <a:lstStyle>
            <a:lvl1pPr marL="0" indent="0" algn="l">
              <a:buNone/>
              <a:defRPr sz="2400" b="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4" name="Picture Placeholder 2">
            <a:extLst>
              <a:ext uri="{FF2B5EF4-FFF2-40B4-BE49-F238E27FC236}">
                <a16:creationId xmlns:a16="http://schemas.microsoft.com/office/drawing/2014/main" id="{C8C079EC-4F32-EC47-A45E-7F2B94A32A1E}"/>
              </a:ext>
            </a:extLst>
          </p:cNvPr>
          <p:cNvSpPr>
            <a:spLocks noGrp="1"/>
          </p:cNvSpPr>
          <p:nvPr>
            <p:ph type="pic" sz="quarter" idx="19"/>
          </p:nvPr>
        </p:nvSpPr>
        <p:spPr>
          <a:xfrm>
            <a:off x="5629275" y="0"/>
            <a:ext cx="6560162" cy="3659857"/>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grpSp>
        <p:nvGrpSpPr>
          <p:cNvPr id="15" name="Group 14">
            <a:extLst>
              <a:ext uri="{FF2B5EF4-FFF2-40B4-BE49-F238E27FC236}">
                <a16:creationId xmlns:a16="http://schemas.microsoft.com/office/drawing/2014/main" id="{5DEEF477-79DF-1E4C-9AE5-C8E3FFA549EF}"/>
              </a:ext>
            </a:extLst>
          </p:cNvPr>
          <p:cNvGrpSpPr/>
          <p:nvPr userDrawn="1"/>
        </p:nvGrpSpPr>
        <p:grpSpPr>
          <a:xfrm>
            <a:off x="8508837" y="6115769"/>
            <a:ext cx="3299079" cy="504000"/>
            <a:chOff x="506666" y="6162492"/>
            <a:chExt cx="3299079" cy="504000"/>
          </a:xfrm>
        </p:grpSpPr>
        <p:pic>
          <p:nvPicPr>
            <p:cNvPr id="16" name="Picture 15" descr="A picture containing text&#10;&#10;Description automatically generated">
              <a:extLst>
                <a:ext uri="{FF2B5EF4-FFF2-40B4-BE49-F238E27FC236}">
                  <a16:creationId xmlns:a16="http://schemas.microsoft.com/office/drawing/2014/main" id="{7BE1C54D-85C0-2D45-8192-4C4F69F22E84}"/>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DFF39BF0-44DD-A844-AEC0-827CA12D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8132281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s Slide with Caption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15" name="Group 14">
            <a:extLst>
              <a:ext uri="{FF2B5EF4-FFF2-40B4-BE49-F238E27FC236}">
                <a16:creationId xmlns:a16="http://schemas.microsoft.com/office/drawing/2014/main" id="{7F866C46-F3D1-EF43-99C7-D52154418388}"/>
              </a:ext>
            </a:extLst>
          </p:cNvPr>
          <p:cNvGrpSpPr/>
          <p:nvPr userDrawn="1"/>
        </p:nvGrpSpPr>
        <p:grpSpPr>
          <a:xfrm>
            <a:off x="390978" y="4396898"/>
            <a:ext cx="2081340" cy="2089626"/>
            <a:chOff x="0" y="4453037"/>
            <a:chExt cx="1867259" cy="1874694"/>
          </a:xfrm>
        </p:grpSpPr>
        <p:sp>
          <p:nvSpPr>
            <p:cNvPr id="18" name="Freeform 17">
              <a:extLst>
                <a:ext uri="{FF2B5EF4-FFF2-40B4-BE49-F238E27FC236}">
                  <a16:creationId xmlns:a16="http://schemas.microsoft.com/office/drawing/2014/main" id="{E9A74D9C-A6FB-3B4A-8E4B-055D3F201DD1}"/>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8">
              <a:extLst>
                <a:ext uri="{FF2B5EF4-FFF2-40B4-BE49-F238E27FC236}">
                  <a16:creationId xmlns:a16="http://schemas.microsoft.com/office/drawing/2014/main" id="{68366322-1413-864F-9ED6-2E1624FA873B}"/>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19">
              <a:extLst>
                <a:ext uri="{FF2B5EF4-FFF2-40B4-BE49-F238E27FC236}">
                  <a16:creationId xmlns:a16="http://schemas.microsoft.com/office/drawing/2014/main" id="{6EDC8630-8CE6-424B-A2CD-965264405D5F}"/>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7" name="Group 16">
            <a:extLst>
              <a:ext uri="{FF2B5EF4-FFF2-40B4-BE49-F238E27FC236}">
                <a16:creationId xmlns:a16="http://schemas.microsoft.com/office/drawing/2014/main" id="{08E3A0C3-3322-C34C-AD69-C35A9E461F0B}"/>
              </a:ext>
            </a:extLst>
          </p:cNvPr>
          <p:cNvGrpSpPr/>
          <p:nvPr userDrawn="1"/>
        </p:nvGrpSpPr>
        <p:grpSpPr>
          <a:xfrm>
            <a:off x="8508837" y="6115769"/>
            <a:ext cx="3299079" cy="504000"/>
            <a:chOff x="506666" y="6162492"/>
            <a:chExt cx="3299079" cy="504000"/>
          </a:xfrm>
        </p:grpSpPr>
        <p:pic>
          <p:nvPicPr>
            <p:cNvPr id="21" name="Picture 20" descr="A picture containing text&#10;&#10;Description automatically generated">
              <a:extLst>
                <a:ext uri="{FF2B5EF4-FFF2-40B4-BE49-F238E27FC236}">
                  <a16:creationId xmlns:a16="http://schemas.microsoft.com/office/drawing/2014/main" id="{D668F200-5BF5-4447-A27D-2896AB22986F}"/>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A4C99EA-0C90-B944-9818-C80A77CC3DA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37985253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s Slide with Caption - Oran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8AA0DEAB-A480-4440-A63B-A7F5E7AE3AE6}"/>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315C4FAE-F363-684A-AE2F-C309CC33D4A1}"/>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BF651E1-98E2-5A48-9563-B47A2D453A2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15101055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s Slide with Caption - Dusty Pin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DECD91D-22C1-5046-9D33-81D5056E874A}"/>
              </a:ext>
            </a:extLst>
          </p:cNvPr>
          <p:cNvSpPr/>
          <p:nvPr userDrawn="1"/>
        </p:nvSpPr>
        <p:spPr>
          <a:xfrm>
            <a:off x="2921000" y="342900"/>
            <a:ext cx="8864600" cy="2838450"/>
          </a:xfrm>
          <a:prstGeom prst="rect">
            <a:avLst/>
          </a:prstGeom>
          <a:solidFill>
            <a:srgbClr val="CC6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Picture Placeholder 5">
            <a:extLst>
              <a:ext uri="{FF2B5EF4-FFF2-40B4-BE49-F238E27FC236}">
                <a16:creationId xmlns:a16="http://schemas.microsoft.com/office/drawing/2014/main" id="{5299158F-1295-C84A-A6B4-2BC905A5EBE5}"/>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22" name="Text Placeholder 23">
            <a:extLst>
              <a:ext uri="{FF2B5EF4-FFF2-40B4-BE49-F238E27FC236}">
                <a16:creationId xmlns:a16="http://schemas.microsoft.com/office/drawing/2014/main" id="{B3418F56-CD5F-0641-80CB-5ABA1DB87EB5}"/>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Photo slide with caption </a:t>
            </a:r>
          </a:p>
        </p:txBody>
      </p:sp>
      <p:grpSp>
        <p:nvGrpSpPr>
          <p:cNvPr id="28" name="Group 27">
            <a:extLst>
              <a:ext uri="{FF2B5EF4-FFF2-40B4-BE49-F238E27FC236}">
                <a16:creationId xmlns:a16="http://schemas.microsoft.com/office/drawing/2014/main" id="{B69CC134-CE52-F54E-A84A-9C91B5470859}"/>
              </a:ext>
            </a:extLst>
          </p:cNvPr>
          <p:cNvGrpSpPr/>
          <p:nvPr userDrawn="1"/>
        </p:nvGrpSpPr>
        <p:grpSpPr>
          <a:xfrm>
            <a:off x="390978" y="4396898"/>
            <a:ext cx="2081340" cy="2089626"/>
            <a:chOff x="0" y="4453037"/>
            <a:chExt cx="1867259" cy="1874694"/>
          </a:xfrm>
        </p:grpSpPr>
        <p:sp>
          <p:nvSpPr>
            <p:cNvPr id="29" name="Freeform 28">
              <a:extLst>
                <a:ext uri="{FF2B5EF4-FFF2-40B4-BE49-F238E27FC236}">
                  <a16:creationId xmlns:a16="http://schemas.microsoft.com/office/drawing/2014/main" id="{357C66D4-3253-DC43-B7D9-5219329929D6}"/>
                </a:ext>
              </a:extLst>
            </p:cNvPr>
            <p:cNvSpPr/>
            <p:nvPr userDrawn="1"/>
          </p:nvSpPr>
          <p:spPr>
            <a:xfrm flipH="1" flipV="1">
              <a:off x="0" y="4788042"/>
              <a:ext cx="1542069" cy="1539689"/>
            </a:xfrm>
            <a:custGeom>
              <a:avLst/>
              <a:gdLst>
                <a:gd name="connsiteX0" fmla="*/ 1542069 w 1542069"/>
                <a:gd name="connsiteY0" fmla="*/ 1539689 h 1539689"/>
                <a:gd name="connsiteX1" fmla="*/ 1214499 w 1542069"/>
                <a:gd name="connsiteY1" fmla="*/ 1212625 h 1539689"/>
                <a:gd name="connsiteX2" fmla="*/ 1214499 w 1542069"/>
                <a:gd name="connsiteY2" fmla="*/ 332625 h 1539689"/>
                <a:gd name="connsiteX3" fmla="*/ 774500 w 1542069"/>
                <a:gd name="connsiteY3" fmla="*/ 773305 h 1539689"/>
                <a:gd name="connsiteX4" fmla="*/ 0 w 1542069"/>
                <a:gd name="connsiteY4" fmla="*/ 0 h 1539689"/>
                <a:gd name="connsiteX5" fmla="*/ 1542069 w 1542069"/>
                <a:gd name="connsiteY5" fmla="*/ 0 h 1539689"/>
                <a:gd name="connsiteX6" fmla="*/ 1542069 w 1542069"/>
                <a:gd name="connsiteY6" fmla="*/ 1539689 h 153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2069" h="1539689">
                  <a:moveTo>
                    <a:pt x="1542069" y="1539689"/>
                  </a:moveTo>
                  <a:lnTo>
                    <a:pt x="1214499" y="1212625"/>
                  </a:lnTo>
                  <a:lnTo>
                    <a:pt x="1214499" y="332625"/>
                  </a:lnTo>
                  <a:lnTo>
                    <a:pt x="774500" y="773305"/>
                  </a:lnTo>
                  <a:lnTo>
                    <a:pt x="0" y="0"/>
                  </a:lnTo>
                  <a:lnTo>
                    <a:pt x="1542069" y="0"/>
                  </a:lnTo>
                  <a:lnTo>
                    <a:pt x="1542069" y="1539689"/>
                  </a:lnTo>
                  <a:close/>
                </a:path>
              </a:pathLst>
            </a:custGeom>
            <a:solidFill>
              <a:srgbClr val="F29E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34658DAD-93D3-5343-90FC-D76601CC5968}"/>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40B8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30">
              <a:extLst>
                <a:ext uri="{FF2B5EF4-FFF2-40B4-BE49-F238E27FC236}">
                  <a16:creationId xmlns:a16="http://schemas.microsoft.com/office/drawing/2014/main" id="{B092B118-B56D-AD4B-8F84-F8C9CFB4FFF0}"/>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0273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58A4FC6E-AEBC-5B44-88E5-55099850181F}"/>
              </a:ext>
            </a:extLst>
          </p:cNvPr>
          <p:cNvGrpSpPr/>
          <p:nvPr userDrawn="1"/>
        </p:nvGrpSpPr>
        <p:grpSpPr>
          <a:xfrm>
            <a:off x="8508837" y="6115769"/>
            <a:ext cx="3299079" cy="504000"/>
            <a:chOff x="506666" y="6162492"/>
            <a:chExt cx="3299079" cy="504000"/>
          </a:xfrm>
        </p:grpSpPr>
        <p:pic>
          <p:nvPicPr>
            <p:cNvPr id="10" name="Picture 9" descr="A picture containing text&#10;&#10;Description automatically generated">
              <a:extLst>
                <a:ext uri="{FF2B5EF4-FFF2-40B4-BE49-F238E27FC236}">
                  <a16:creationId xmlns:a16="http://schemas.microsoft.com/office/drawing/2014/main" id="{8A0335AA-7A27-7B4A-A45E-250ED46CFC73}"/>
                </a:ext>
              </a:extLst>
            </p:cNvPr>
            <p:cNvPicPr/>
            <p:nvPr userDrawn="1"/>
          </p:nvPicPr>
          <p:blipFill rotWithShape="1">
            <a:blip r:embed="rId2" cstate="email">
              <a:extLst>
                <a:ext uri="{28A0092B-C50C-407E-A947-70E740481C1C}">
                  <a14:useLocalDpi xmlns:a14="http://schemas.microsoft.com/office/drawing/2010/main"/>
                </a:ext>
              </a:extLst>
            </a:blip>
            <a:srcRect t="71161" r="14342" b="1"/>
            <a:stretch/>
          </p:blipFill>
          <p:spPr>
            <a:xfrm>
              <a:off x="506666" y="6311795"/>
              <a:ext cx="2975721" cy="180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1E28F34-573D-534E-8627-CAA7173AF96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5287" t="-1662" r="54747" b="36172"/>
            <a:stretch/>
          </p:blipFill>
          <p:spPr>
            <a:xfrm>
              <a:off x="3438829" y="6162492"/>
              <a:ext cx="366916" cy="504000"/>
            </a:xfrm>
            <a:prstGeom prst="rect">
              <a:avLst/>
            </a:prstGeom>
          </p:spPr>
        </p:pic>
      </p:grpSp>
    </p:spTree>
    <p:extLst>
      <p:ext uri="{BB962C8B-B14F-4D97-AF65-F5344CB8AC3E}">
        <p14:creationId xmlns:p14="http://schemas.microsoft.com/office/powerpoint/2010/main" val="40182311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s x 3 with Catpions - Green">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15077"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15077"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027354"/>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 name="Group 1">
            <a:extLst>
              <a:ext uri="{FF2B5EF4-FFF2-40B4-BE49-F238E27FC236}">
                <a16:creationId xmlns:a16="http://schemas.microsoft.com/office/drawing/2014/main" id="{E4486712-FA97-7248-A94C-82C183E5B41B}"/>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3BD84CB0-B635-1C4B-A592-55CB39B3BAD0}"/>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E4BF51A-D334-324B-960D-B99C64EA809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494242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s x 3 with Catpions - Oran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40000" cy="1800000"/>
          </a:xfrm>
          <a:solidFill>
            <a:srgbClr val="F29E38"/>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C469215-8EFC-9A43-9447-A59EA407937C}"/>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CABB5D70-2215-4641-A970-5A5DE32677AB}"/>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3090BFF8-1554-3049-BA0B-BD0B62FE0EA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3573475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s x 3 with Catpions - Dusty Pink">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61436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328638"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506913" y="587094"/>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23" name="Text Placeholder 25">
            <a:extLst>
              <a:ext uri="{FF2B5EF4-FFF2-40B4-BE49-F238E27FC236}">
                <a16:creationId xmlns:a16="http://schemas.microsoft.com/office/drawing/2014/main" id="{D9B8B16F-5F14-B449-AF27-094623889C96}"/>
              </a:ext>
            </a:extLst>
          </p:cNvPr>
          <p:cNvSpPr>
            <a:spLocks noGrp="1"/>
          </p:cNvSpPr>
          <p:nvPr>
            <p:ph type="body" sz="quarter" idx="16" hasCustomPrompt="1"/>
          </p:nvPr>
        </p:nvSpPr>
        <p:spPr>
          <a:xfrm>
            <a:off x="61436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4" name="Text Placeholder 25">
            <a:extLst>
              <a:ext uri="{FF2B5EF4-FFF2-40B4-BE49-F238E27FC236}">
                <a16:creationId xmlns:a16="http://schemas.microsoft.com/office/drawing/2014/main" id="{E9B82222-F2F5-9A43-9637-5E43A1DF37B9}"/>
              </a:ext>
            </a:extLst>
          </p:cNvPr>
          <p:cNvSpPr>
            <a:spLocks noGrp="1"/>
          </p:cNvSpPr>
          <p:nvPr>
            <p:ph type="body" sz="quarter" idx="27" hasCustomPrompt="1"/>
          </p:nvPr>
        </p:nvSpPr>
        <p:spPr>
          <a:xfrm>
            <a:off x="4506913"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a:extLst>
              <a:ext uri="{FF2B5EF4-FFF2-40B4-BE49-F238E27FC236}">
                <a16:creationId xmlns:a16="http://schemas.microsoft.com/office/drawing/2014/main" id="{7CFE0EEC-A89F-3D42-B99D-01FCCD1FE01F}"/>
              </a:ext>
            </a:extLst>
          </p:cNvPr>
          <p:cNvSpPr>
            <a:spLocks noGrp="1"/>
          </p:cNvSpPr>
          <p:nvPr>
            <p:ph type="body" sz="quarter" idx="28" hasCustomPrompt="1"/>
          </p:nvPr>
        </p:nvSpPr>
        <p:spPr>
          <a:xfrm>
            <a:off x="8328638" y="3666844"/>
            <a:ext cx="3263900" cy="1800000"/>
          </a:xfrm>
          <a:solidFill>
            <a:srgbClr val="D98F89"/>
          </a:solidFill>
        </p:spPr>
        <p:txBody>
          <a:bodyPr>
            <a:noAutofit/>
          </a:bodyPr>
          <a:lstStyle>
            <a:lvl1pPr marL="0" indent="0" algn="ctr">
              <a:lnSpc>
                <a:spcPct val="100000"/>
              </a:lnSpc>
              <a:spcBef>
                <a:spcPts val="0"/>
              </a:spcBef>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8" name="Group 7">
            <a:extLst>
              <a:ext uri="{FF2B5EF4-FFF2-40B4-BE49-F238E27FC236}">
                <a16:creationId xmlns:a16="http://schemas.microsoft.com/office/drawing/2014/main" id="{C7D321C4-E9B8-6949-B961-D7B619811A46}"/>
              </a:ext>
            </a:extLst>
          </p:cNvPr>
          <p:cNvGrpSpPr/>
          <p:nvPr userDrawn="1"/>
        </p:nvGrpSpPr>
        <p:grpSpPr>
          <a:xfrm>
            <a:off x="4766232" y="6468534"/>
            <a:ext cx="2761590" cy="389466"/>
            <a:chOff x="4766232" y="6468534"/>
            <a:chExt cx="2761590" cy="389466"/>
          </a:xfrm>
        </p:grpSpPr>
        <p:pic>
          <p:nvPicPr>
            <p:cNvPr id="9" name="Picture 8" descr="A picture containing text&#10;&#10;Description automatically generated">
              <a:extLst>
                <a:ext uri="{FF2B5EF4-FFF2-40B4-BE49-F238E27FC236}">
                  <a16:creationId xmlns:a16="http://schemas.microsoft.com/office/drawing/2014/main" id="{4EF078E0-C04A-1F4F-BD53-A79EADCB3709}"/>
                </a:ext>
              </a:extLst>
            </p:cNvPr>
            <p:cNvPicPr/>
            <p:nvPr userDrawn="1"/>
          </p:nvPicPr>
          <p:blipFill rotWithShape="1">
            <a:blip r:embed="rId2" cstate="email">
              <a:extLst>
                <a:ext uri="{28A0092B-C50C-407E-A947-70E740481C1C}">
                  <a14:useLocalDpi xmlns:a14="http://schemas.microsoft.com/office/drawing/2010/main"/>
                </a:ext>
              </a:extLst>
            </a:blip>
            <a:srcRect l="6164" t="76348" r="14342" b="-5648"/>
            <a:stretch/>
          </p:blipFill>
          <p:spPr>
            <a:xfrm>
              <a:off x="4766232" y="6468534"/>
              <a:ext cx="2761590" cy="18288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B3E2E82-62B1-8348-96D6-ED2AA269865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439" t="5170" r="53817" b="62231"/>
            <a:stretch/>
          </p:blipFill>
          <p:spPr>
            <a:xfrm>
              <a:off x="6003160" y="6607120"/>
              <a:ext cx="321925" cy="250880"/>
            </a:xfrm>
            <a:prstGeom prst="rect">
              <a:avLst/>
            </a:prstGeom>
          </p:spPr>
        </p:pic>
      </p:grpSp>
    </p:spTree>
    <p:extLst>
      <p:ext uri="{BB962C8B-B14F-4D97-AF65-F5344CB8AC3E}">
        <p14:creationId xmlns:p14="http://schemas.microsoft.com/office/powerpoint/2010/main" val="26172400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slideLayout" Target="../slideLayouts/slideLayout108.xml"/><Relationship Id="rId47" Type="http://schemas.openxmlformats.org/officeDocument/2006/relationships/slideLayout" Target="../slideLayouts/slideLayout113.xml"/><Relationship Id="rId50" Type="http://schemas.openxmlformats.org/officeDocument/2006/relationships/theme" Target="../theme/theme2.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9" Type="http://schemas.openxmlformats.org/officeDocument/2006/relationships/slideLayout" Target="../slideLayouts/slideLayout95.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45" Type="http://schemas.openxmlformats.org/officeDocument/2006/relationships/slideLayout" Target="../slideLayouts/slideLayout111.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49" Type="http://schemas.openxmlformats.org/officeDocument/2006/relationships/slideLayout" Target="../slideLayouts/slideLayout115.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4" Type="http://schemas.openxmlformats.org/officeDocument/2006/relationships/slideLayout" Target="../slideLayouts/slideLayout110.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43" Type="http://schemas.openxmlformats.org/officeDocument/2006/relationships/slideLayout" Target="../slideLayouts/slideLayout109.xml"/><Relationship Id="rId48" Type="http://schemas.openxmlformats.org/officeDocument/2006/relationships/slideLayout" Target="../slideLayouts/slideLayout114.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46" Type="http://schemas.openxmlformats.org/officeDocument/2006/relationships/slideLayout" Target="../slideLayouts/slideLayout112.xml"/><Relationship Id="rId20" Type="http://schemas.openxmlformats.org/officeDocument/2006/relationships/slideLayout" Target="../slideLayouts/slideLayout86.xml"/><Relationship Id="rId41" Type="http://schemas.openxmlformats.org/officeDocument/2006/relationships/slideLayout" Target="../slideLayouts/slideLayout107.xml"/><Relationship Id="rId1" Type="http://schemas.openxmlformats.org/officeDocument/2006/relationships/slideLayout" Target="../slideLayouts/slideLayout67.xml"/><Relationship Id="rId6"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
              <a:t>Haga clic para editar el estilo del título maestro</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63" r:id="rId4"/>
    <p:sldLayoutId id="2147483680" r:id="rId5"/>
    <p:sldLayoutId id="2147483704" r:id="rId6"/>
    <p:sldLayoutId id="2147483665" r:id="rId7"/>
    <p:sldLayoutId id="2147483771" r:id="rId8"/>
    <p:sldLayoutId id="2147483685" r:id="rId9"/>
    <p:sldLayoutId id="2147483667" r:id="rId10"/>
    <p:sldLayoutId id="2147483705" r:id="rId11"/>
    <p:sldLayoutId id="2147483686" r:id="rId12"/>
    <p:sldLayoutId id="2147483781" r:id="rId13"/>
    <p:sldLayoutId id="2147483772" r:id="rId14"/>
    <p:sldLayoutId id="2147483782" r:id="rId15"/>
    <p:sldLayoutId id="2147483783" r:id="rId16"/>
    <p:sldLayoutId id="2147483708" r:id="rId17"/>
    <p:sldLayoutId id="2147483769" r:id="rId18"/>
    <p:sldLayoutId id="2147483709" r:id="rId19"/>
    <p:sldLayoutId id="2147483683" r:id="rId20"/>
    <p:sldLayoutId id="2147483688" r:id="rId21"/>
    <p:sldLayoutId id="2147483765" r:id="rId22"/>
    <p:sldLayoutId id="2147483662" r:id="rId23"/>
    <p:sldLayoutId id="2147483712" r:id="rId24"/>
    <p:sldLayoutId id="2147483689" r:id="rId25"/>
    <p:sldLayoutId id="2147483713" r:id="rId26"/>
    <p:sldLayoutId id="2147483690" r:id="rId27"/>
    <p:sldLayoutId id="2147483691" r:id="rId28"/>
    <p:sldLayoutId id="2147483684" r:id="rId29"/>
    <p:sldLayoutId id="2147483661" r:id="rId30"/>
    <p:sldLayoutId id="2147483692" r:id="rId31"/>
    <p:sldLayoutId id="2147483693" r:id="rId32"/>
    <p:sldLayoutId id="2147483789" r:id="rId33"/>
    <p:sldLayoutId id="2147483790" r:id="rId34"/>
    <p:sldLayoutId id="2147483791" r:id="rId35"/>
    <p:sldLayoutId id="2147483768" r:id="rId36"/>
    <p:sldLayoutId id="2147483770" r:id="rId37"/>
    <p:sldLayoutId id="2147483679" r:id="rId38"/>
    <p:sldLayoutId id="2147483694" r:id="rId39"/>
    <p:sldLayoutId id="2147483706" r:id="rId40"/>
    <p:sldLayoutId id="2147483696" r:id="rId41"/>
    <p:sldLayoutId id="2147483697" r:id="rId42"/>
    <p:sldLayoutId id="2147483652" r:id="rId43"/>
    <p:sldLayoutId id="2147483699" r:id="rId44"/>
    <p:sldLayoutId id="2147483673" r:id="rId45"/>
    <p:sldLayoutId id="2147483707" r:id="rId46"/>
    <p:sldLayoutId id="2147483710" r:id="rId47"/>
    <p:sldLayoutId id="2147483677" r:id="rId48"/>
    <p:sldLayoutId id="2147483676" r:id="rId49"/>
    <p:sldLayoutId id="2147483787" r:id="rId50"/>
    <p:sldLayoutId id="2147483784" r:id="rId51"/>
    <p:sldLayoutId id="2147483785" r:id="rId52"/>
    <p:sldLayoutId id="2147483786" r:id="rId53"/>
    <p:sldLayoutId id="2147483788" r:id="rId54"/>
    <p:sldLayoutId id="2147483700" r:id="rId55"/>
    <p:sldLayoutId id="2147483764" r:id="rId56"/>
    <p:sldLayoutId id="2147483702" r:id="rId57"/>
    <p:sldLayoutId id="2147483703" r:id="rId58"/>
    <p:sldLayoutId id="2147483701" r:id="rId59"/>
    <p:sldLayoutId id="2147483669" r:id="rId60"/>
    <p:sldLayoutId id="2147483656" r:id="rId61"/>
    <p:sldLayoutId id="2147483657" r:id="rId62"/>
    <p:sldLayoutId id="2147483658" r:id="rId63"/>
    <p:sldLayoutId id="2147483792" r:id="rId64"/>
    <p:sldLayoutId id="2147483793" r:id="rId65"/>
    <p:sldLayoutId id="2147483794"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
              <a:t>Haga clic para editar el estilo del título maestro</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
              <a:t>Haga clic para editar estilos de texto maestro</a:t>
            </a:r>
          </a:p>
          <a:p>
            <a:pPr lvl="1"/>
            <a:r>
              <a:rPr lang="es"/>
              <a:t>Segundo nivel</a:t>
            </a:r>
          </a:p>
          <a:p>
            <a:pPr lvl="2"/>
            <a:r>
              <a:rPr lang="es"/>
              <a:t>Tercer nivel</a:t>
            </a:r>
          </a:p>
          <a:p>
            <a:pPr lvl="3"/>
            <a:r>
              <a:rPr lang="es"/>
              <a:t>cuarto nivel</a:t>
            </a:r>
          </a:p>
          <a:p>
            <a:pPr lvl="4"/>
            <a:r>
              <a:rPr lang="es"/>
              <a:t>quinto nivel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8/4/2023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26534775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73"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www.europarl.europa.eu/news/en/headlines/society/20180522STO04021/ecodesign-directive-from-energy-efficiency-to-recycling" TargetMode="External"/><Relationship Id="rId2" Type="http://schemas.openxmlformats.org/officeDocument/2006/relationships/image" Target="../media/image27.jpeg"/><Relationship Id="rId1" Type="http://schemas.openxmlformats.org/officeDocument/2006/relationships/slideLayout" Target="../slideLayouts/slideLayout16.xml"/><Relationship Id="rId5" Type="http://schemas.openxmlformats.org/officeDocument/2006/relationships/hyperlink" Target="https://eulacfoundation.org/en/system/files/case_studies_circular_economy_eu_lac.pdf" TargetMode="External"/><Relationship Id="rId4" Type="http://schemas.openxmlformats.org/officeDocument/2006/relationships/hyperlink" Target="http://www.europarl.europa.eu/news/en/headlines/priorities/climate-change/20180301STO98928/greenhouse-gas-emissions-by-country-and-sector-infographi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mckinsey.com/business-functions/sustainability/our-insights/remaking-the-industrial-economy" TargetMode="External"/><Relationship Id="rId2" Type="http://schemas.openxmlformats.org/officeDocument/2006/relationships/hyperlink" Target="https://www.weforum.org/projects/circular-economy"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sciencedirect.com/science/article/pii/S0925527322000895#bib84" TargetMode="External"/><Relationship Id="rId2" Type="http://schemas.openxmlformats.org/officeDocument/2006/relationships/hyperlink" Target="https://www.sciencedirect.com/topics/economics-econometrics-and-finance/circular-economy" TargetMode="External"/><Relationship Id="rId1" Type="http://schemas.openxmlformats.org/officeDocument/2006/relationships/slideLayout" Target="../slideLayouts/slideLayout12.xml"/><Relationship Id="rId5" Type="http://schemas.openxmlformats.org/officeDocument/2006/relationships/hyperlink" Target="https://www.sciencedirect.com/science/article/pii/S0925527322000895" TargetMode="External"/><Relationship Id="rId4" Type="http://schemas.openxmlformats.org/officeDocument/2006/relationships/hyperlink" Target="https://www.sciencedirect.com/topics/economics-econometrics-and-finance/closed-loop-supply-chai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epa.ie/environment-and-you/circular-economy/#:~:text=What's%20happening%20in%20the%20circular,brought%20back%20into%20production%20processes."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sciencedirect.com/science/article/pii/S0925527322000895#bib110" TargetMode="External"/><Relationship Id="rId2" Type="http://schemas.openxmlformats.org/officeDocument/2006/relationships/image" Target="../media/image31.jpeg"/><Relationship Id="rId1" Type="http://schemas.openxmlformats.org/officeDocument/2006/relationships/slideLayout" Target="../slideLayouts/slideLayout16.xml"/><Relationship Id="rId4" Type="http://schemas.openxmlformats.org/officeDocument/2006/relationships/hyperlink" Target="https://www.sciencedirect.com/science/article/pii/S0925527322000895#bib99"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veri.fish/" TargetMode="External"/><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hyperlink" Target="https://www.hukubalance.com/" TargetMode="External"/><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jpeg"/><Relationship Id="rId11" Type="http://schemas.openxmlformats.org/officeDocument/2006/relationships/hyperlink" Target="https://thekind.co/" TargetMode="External"/><Relationship Id="rId5" Type="http://schemas.openxmlformats.org/officeDocument/2006/relationships/image" Target="../media/image35.png"/><Relationship Id="rId10" Type="http://schemas.openxmlformats.org/officeDocument/2006/relationships/hyperlink" Target="https://kindora.shop/" TargetMode="External"/><Relationship Id="rId4" Type="http://schemas.openxmlformats.org/officeDocument/2006/relationships/image" Target="../media/image34.png"/><Relationship Id="rId9" Type="http://schemas.openxmlformats.org/officeDocument/2006/relationships/hyperlink" Target="https://paceorganisation.i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https://ec.europa.eu/info/node/123797" TargetMode="External"/><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hyperlink" Target="https://environment.ec.europa.eu/strategy/circular-economy-action-plan_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6.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www.rubicon.com/blog/economic-benefits-circular-economy/" TargetMode="External"/><Relationship Id="rId2" Type="http://schemas.openxmlformats.org/officeDocument/2006/relationships/hyperlink" Target="https://www.mckinsey.com/business-functions/sustainability/our-insights/mapping-the-benefits-of-a-circular-economy"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hyperlink" Target="https://circulareconomy.europa.eu/platform/en/toolkits-guidelines" TargetMode="External"/><Relationship Id="rId3" Type="http://schemas.openxmlformats.org/officeDocument/2006/relationships/hyperlink" Target="https://www.sciencedirect.com/science/article/pii/S0925527322000895" TargetMode="External"/><Relationship Id="rId7" Type="http://schemas.openxmlformats.org/officeDocument/2006/relationships/image" Target="../media/image45.svg"/><Relationship Id="rId2" Type="http://schemas.openxmlformats.org/officeDocument/2006/relationships/hyperlink" Target="https://www.sciencedirect.com/topics/economics-econometrics-and-finance/sme" TargetMode="Externa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www.europarl.europa.eu/RegData/etudes/STUD/2022/699628/IPOL_STU(2022)699628_EN.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2.deloitte.com/uk/en/insights/industry/technology/technology-media-and-telecom-predictions/2022/environmental-impact-smartphones.html" TargetMode="External"/><Relationship Id="rId2" Type="http://schemas.openxmlformats.org/officeDocument/2006/relationships/hyperlink" Target="https://www.bbvaopenmind.com/en/science/environment/the-hidden-environmental-toll-of-smartphones/" TargetMode="External"/><Relationship Id="rId1" Type="http://schemas.openxmlformats.org/officeDocument/2006/relationships/slideLayout" Target="../slideLayouts/slideLayout14.xml"/><Relationship Id="rId5" Type="http://schemas.openxmlformats.org/officeDocument/2006/relationships/hyperlink" Target="https://theconversation.com/three-ways-making-a-smartphone-can-harm-the-environment-102148" TargetMode="External"/><Relationship Id="rId4" Type="http://schemas.openxmlformats.org/officeDocument/2006/relationships/hyperlink" Target="https://www.rubicon.com/blog/economic-benefits-circular-economy/"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rubicon.com/blog/economic-benefits-circular-economy/"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hyperlink" Target="https://www.weeeireland.ie/" TargetMode="External"/><Relationship Id="rId3" Type="http://schemas.openxmlformats.org/officeDocument/2006/relationships/image" Target="../media/image47.jpeg"/><Relationship Id="rId7" Type="http://schemas.openxmlformats.org/officeDocument/2006/relationships/hyperlink" Target="https://filtracycle.com/" TargetMode="External"/><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49.jpeg"/><Relationship Id="rId11" Type="http://schemas.openxmlformats.org/officeDocument/2006/relationships/image" Target="../media/image51.png"/><Relationship Id="rId5" Type="http://schemas.openxmlformats.org/officeDocument/2006/relationships/hyperlink" Target="https://www.acousticmaterials.ie/" TargetMode="External"/><Relationship Id="rId10" Type="http://schemas.openxmlformats.org/officeDocument/2006/relationships/hyperlink" Target="https://veri.fish/" TargetMode="External"/><Relationship Id="rId4" Type="http://schemas.openxmlformats.org/officeDocument/2006/relationships/image" Target="../media/image48.jpe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hyperlink" Target="https://circularandco.com/circular-mission"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6.xml"/></Relationships>
</file>

<file path=ppt/slides/_rels/slide30.xml.rels><?xml version="1.0" encoding="UTF-8" standalone="yes"?>
<Relationships xmlns="http://schemas.openxmlformats.org/package/2006/relationships"><Relationship Id="rId3" Type="http://schemas.openxmlformats.org/officeDocument/2006/relationships/hyperlink" Target="https://ars.els-cdn.com/content/image/1-s2.0-S0925527322000895-gr2_lrg.jpg" TargetMode="External"/><Relationship Id="rId2" Type="http://schemas.openxmlformats.org/officeDocument/2006/relationships/hyperlink" Target="https://www.sciencedirect.com/science/article/pii/S0925527322000895" TargetMode="External"/><Relationship Id="rId1" Type="http://schemas.openxmlformats.org/officeDocument/2006/relationships/slideLayout" Target="../slideLayouts/slideLayout24.xml"/><Relationship Id="rId5" Type="http://schemas.openxmlformats.org/officeDocument/2006/relationships/image" Target="../media/image52.png"/><Relationship Id="rId4" Type="http://schemas.openxmlformats.org/officeDocument/2006/relationships/hyperlink" Target="https://ars.els-cdn.com/content/image/1-s2.0-S0925527322000895-gr2.jp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ars.els-cdn.com/content/image/1-s2.0-S0925527322000895-gr1.jpg" TargetMode="External"/><Relationship Id="rId2" Type="http://schemas.openxmlformats.org/officeDocument/2006/relationships/hyperlink" Target="https://ars.els-cdn.com/content/image/1-s2.0-S0925527322000895-gr1_lrg.jpg" TargetMode="External"/><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hyperlink" Target="https://www.sciencedirect.com/science/article/pii/S0925527322000895"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hyperlink" Target="https://www.rubicon.com/sustainability-hub/waste-stream/organics-recycling/" TargetMode="External"/><Relationship Id="rId13" Type="http://schemas.openxmlformats.org/officeDocument/2006/relationships/hyperlink" Target="https://www.rubicon.com/sustainability-hub/waste-stream/e-waste/" TargetMode="External"/><Relationship Id="rId3" Type="http://schemas.openxmlformats.org/officeDocument/2006/relationships/hyperlink" Target="https://www.rubicon.com/blog/cardboard-recycling/" TargetMode="External"/><Relationship Id="rId7" Type="http://schemas.openxmlformats.org/officeDocument/2006/relationships/hyperlink" Target="https://www.rubicon.com/sustainability-hub/materials/plastic/" TargetMode="External"/><Relationship Id="rId12" Type="http://schemas.openxmlformats.org/officeDocument/2006/relationships/hyperlink" Target="https://www.rubicon.com/blog/concrete-recycling/" TargetMode="External"/><Relationship Id="rId2" Type="http://schemas.openxmlformats.org/officeDocument/2006/relationships/hyperlink" Target="https://www.rubicon.com/sustainability-hub/waste-stream/food-waste/" TargetMode="External"/><Relationship Id="rId1" Type="http://schemas.openxmlformats.org/officeDocument/2006/relationships/slideLayout" Target="../slideLayouts/slideLayout15.xml"/><Relationship Id="rId6" Type="http://schemas.openxmlformats.org/officeDocument/2006/relationships/hyperlink" Target="https://www.rubicon.com/sustainability-hub/materials/paper/" TargetMode="External"/><Relationship Id="rId11" Type="http://schemas.openxmlformats.org/officeDocument/2006/relationships/hyperlink" Target="https://www.rubicon.com/enterprises/industries/construction-demolition/" TargetMode="External"/><Relationship Id="rId5" Type="http://schemas.openxmlformats.org/officeDocument/2006/relationships/hyperlink" Target="https://www.rubicon.com/sustainability-hub/materials/metal/" TargetMode="External"/><Relationship Id="rId10" Type="http://schemas.openxmlformats.org/officeDocument/2006/relationships/hyperlink" Target="https://www.rubicon.com/blog/used-cooking-oil-recycling/" TargetMode="External"/><Relationship Id="rId4" Type="http://schemas.openxmlformats.org/officeDocument/2006/relationships/hyperlink" Target="https://www.rubicon.com/independent-businesses/" TargetMode="External"/><Relationship Id="rId9" Type="http://schemas.openxmlformats.org/officeDocument/2006/relationships/hyperlink" Target="https://www.rubicon.com/sustainability-hub/materials/wood/" TargetMode="External"/><Relationship Id="rId14" Type="http://schemas.openxmlformats.org/officeDocument/2006/relationships/hyperlink" Target="https://www.rubicon.com/blog/universal-waste-10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epa.gov/smm/managing-and-reducing-wastes-guide-commercial-buildings" TargetMode="External"/><Relationship Id="rId1" Type="http://schemas.openxmlformats.org/officeDocument/2006/relationships/slideLayout" Target="../slideLayouts/slideLayout18.xml"/><Relationship Id="rId4" Type="http://schemas.openxmlformats.org/officeDocument/2006/relationships/image" Target="../media/image45.sv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urochambres.eu/wp-content/uploads/2020/06/Chambers_for_a_Circular_Economy_2020-2020-00016-01.pdf" TargetMode="External"/><Relationship Id="rId1" Type="http://schemas.openxmlformats.org/officeDocument/2006/relationships/slideLayout" Target="../slideLayouts/slideLayout18.xml"/><Relationship Id="rId5" Type="http://schemas.openxmlformats.org/officeDocument/2006/relationships/image" Target="../media/image58.sv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www.olivefeed.com/" TargetMode="External"/><Relationship Id="rId13" Type="http://schemas.openxmlformats.org/officeDocument/2006/relationships/hyperlink" Target="https://www.theculinaryfoodgroup.com/" TargetMode="External"/><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hyperlink" Target="https://www.copper8.com/en/approach/" TargetMode="External"/><Relationship Id="rId17" Type="http://schemas.openxmlformats.org/officeDocument/2006/relationships/hyperlink" Target="https://www.thelekkercompany.com/foundation" TargetMode="External"/><Relationship Id="rId2" Type="http://schemas.openxmlformats.org/officeDocument/2006/relationships/image" Target="../media/image59.jpeg"/><Relationship Id="rId16" Type="http://schemas.openxmlformats.org/officeDocument/2006/relationships/hyperlink" Target="https://www.thelekkercompany.com/about-us" TargetMode="External"/><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hyperlink" Target="https://www.nineandco.com/wp-content/uploads/2021/07/NINECO.-impact-report-2020.pdf" TargetMode="External"/><Relationship Id="rId5" Type="http://schemas.openxmlformats.org/officeDocument/2006/relationships/image" Target="../media/image62.png"/><Relationship Id="rId15" Type="http://schemas.openxmlformats.org/officeDocument/2006/relationships/hyperlink" Target="https://thelekkercompany.com/" TargetMode="External"/><Relationship Id="rId10" Type="http://schemas.openxmlformats.org/officeDocument/2006/relationships/hyperlink" Target="https://www.nineandco.com/en/circulaire-mode/" TargetMode="External"/><Relationship Id="rId4" Type="http://schemas.openxmlformats.org/officeDocument/2006/relationships/image" Target="../media/image61.jpeg"/><Relationship Id="rId9" Type="http://schemas.openxmlformats.org/officeDocument/2006/relationships/hyperlink" Target="https://www.nineandco.com/en/" TargetMode="External"/><Relationship Id="rId14" Type="http://schemas.openxmlformats.org/officeDocument/2006/relationships/hyperlink" Target="https://rapanuiclothing.com/circular-clothing/"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enviromap.ie/" TargetMode="External"/><Relationship Id="rId3" Type="http://schemas.openxmlformats.org/officeDocument/2006/relationships/hyperlink" Target="Green%20Start%20Program,%20Green%20Plus%20and%20Green%20Transform" TargetMode="External"/><Relationship Id="rId7" Type="http://schemas.openxmlformats.org/officeDocument/2006/relationships/hyperlink" Target="https://www.epa.ie/climate/calculators/" TargetMode="External"/><Relationship Id="rId2" Type="http://schemas.openxmlformats.org/officeDocument/2006/relationships/hyperlink" Target="https://www.rubicon.com/blog/sustainable-business-practices/" TargetMode="External"/><Relationship Id="rId1" Type="http://schemas.openxmlformats.org/officeDocument/2006/relationships/slideLayout" Target="../slideLayouts/slideLayout12.xml"/><Relationship Id="rId6" Type="http://schemas.openxmlformats.org/officeDocument/2006/relationships/hyperlink" Target="https://hsalearning.ie/" TargetMode="External"/><Relationship Id="rId5" Type="http://schemas.openxmlformats.org/officeDocument/2006/relationships/hyperlink" Target="https://www.enterprise-ireland.com/en/productivity/build-a-green-sustainable-business/" TargetMode="External"/><Relationship Id="rId10" Type="http://schemas.openxmlformats.org/officeDocument/2006/relationships/hyperlink" Target="https://www.besmart.ie/" TargetMode="External"/><Relationship Id="rId4" Type="http://schemas.openxmlformats.org/officeDocument/2006/relationships/hyperlink" Target="https://www.enterprise-ireland.com/en/Productivity/Build-a-green-sustainable-Business/GreenPlus/" TargetMode="External"/><Relationship Id="rId9" Type="http://schemas.openxmlformats.org/officeDocument/2006/relationships/hyperlink" Target="https://greenbusiness.ie/sme-efficiency-and-cost-reduction-questionnaire/"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hyperlink" Target="https://www.nineandco.com/en/circulaire-mode/" TargetMode="External"/><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9.xml"/><Relationship Id="rId5" Type="http://schemas.openxmlformats.org/officeDocument/2006/relationships/image" Target="../media/image58.sv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 Id="rId5" Type="http://schemas.openxmlformats.org/officeDocument/2006/relationships/image" Target="../media/image72.sv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5.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eulacfoundation.org/en/system/files/case_studies_circular_economy_eu_lac.pdf" TargetMode="External"/><Relationship Id="rId2" Type="http://schemas.openxmlformats.org/officeDocument/2006/relationships/image" Target="../media/image74.png"/><Relationship Id="rId1" Type="http://schemas.openxmlformats.org/officeDocument/2006/relationships/slideLayout" Target="../slideLayouts/slideLayout12.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eulacfoundation.org/en/system/files/case_studies_circular_economy_eu_lac.pdf" TargetMode="Externa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www.bsigroup.com/en-GB/standards/benefits-of-using-standards/becoming-more-sustainable-with-standards/BS8001-Circular-Economy/" TargetMode="External"/><Relationship Id="rId7" Type="http://schemas.openxmlformats.org/officeDocument/2006/relationships/hyperlink" Target="https://www.wbcsd.org/Clusters/Circular-Economy-Factor10/Resources/The-newbig-circle" TargetMode="External"/><Relationship Id="rId2" Type="http://schemas.openxmlformats.org/officeDocument/2006/relationships/hyperlink" Target="https://www.bioregional.com/cracking-circular-challenge-get-started-circulareconomy/" TargetMode="External"/><Relationship Id="rId1" Type="http://schemas.openxmlformats.org/officeDocument/2006/relationships/slideLayout" Target="../slideLayouts/slideLayout21.xml"/><Relationship Id="rId6" Type="http://schemas.openxmlformats.org/officeDocument/2006/relationships/hyperlink" Target="http://ec.europa.eu/environment/circular-economy/index_en.htm" TargetMode="External"/><Relationship Id="rId5" Type="http://schemas.openxmlformats.org/officeDocument/2006/relationships/hyperlink" Target="https://ec.europa.eu/commission/priorities/jobs-growth-and-investment/towardscircular-economy_en" TargetMode="External"/><Relationship Id="rId4" Type="http://schemas.openxmlformats.org/officeDocument/2006/relationships/hyperlink" Target="https://www.ellenmacarthurfoundation.org/"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m.facebook.com/CSR-Ready-Project-102637535317152/" TargetMode="External"/><Relationship Id="rId2" Type="http://schemas.openxmlformats.org/officeDocument/2006/relationships/hyperlink" Target="https://www.csrready.eu/" TargetMode="External"/><Relationship Id="rId1" Type="http://schemas.openxmlformats.org/officeDocument/2006/relationships/slideLayout" Target="../slideLayouts/slideLayout60.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www.europarl.europa.eu/RegData/etudes/BRIE/2016/573899/EPRS_BRI%282016%29573899_EN.pdf" TargetMode="External"/><Relationship Id="rId2" Type="http://schemas.openxmlformats.org/officeDocument/2006/relationships/image" Target="../media/image23.png"/><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hyperlink" Target="https://eulacfoundation.org/en/system/files/case_studies_circular_economy_eu_lac.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antander.com/en/stories/ecological-footprint-what-is-it" TargetMode="External"/><Relationship Id="rId2" Type="http://schemas.openxmlformats.org/officeDocument/2006/relationships/hyperlink" Target="https://www.santander.com/en/stories/what-is-sustainability" TargetMode="External"/><Relationship Id="rId1" Type="http://schemas.openxmlformats.org/officeDocument/2006/relationships/slideLayout" Target="../slideLayouts/slideLayout17.xml"/><Relationship Id="rId6" Type="http://schemas.openxmlformats.org/officeDocument/2006/relationships/hyperlink" Target="https://www.santander.com/en/stories/linear-and-circular-economies-what-are-they-and-whats-the-difference#:~:text=The%20key%20difference%20is%20that,the%20circular%20economy%20targets%20sustainability." TargetMode="External"/><Relationship Id="rId5" Type="http://schemas.openxmlformats.org/officeDocument/2006/relationships/image" Target="../media/image25.png"/><Relationship Id="rId4" Type="http://schemas.openxmlformats.org/officeDocument/2006/relationships/hyperlink" Target="https://www.santander.com/en/stories/reduce-reuse-and-recycle-the-three-rs-to-help-the-plan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antander.com/en/stories/climate-change" TargetMode="External"/><Relationship Id="rId2" Type="http://schemas.openxmlformats.org/officeDocument/2006/relationships/image" Target="../media/image26.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green, flower&#10;&#10;Description automatically generated">
            <a:extLst>
              <a:ext uri="{FF2B5EF4-FFF2-40B4-BE49-F238E27FC236}">
                <a16:creationId xmlns:a16="http://schemas.microsoft.com/office/drawing/2014/main" id="{63DDAFC3-FAFE-C54E-A26B-8E4CA5B48055}"/>
              </a:ext>
            </a:extLst>
          </p:cNvPr>
          <p:cNvPicPr>
            <a:picLocks noGrp="1" noChangeAspect="1"/>
          </p:cNvPicPr>
          <p:nvPr>
            <p:ph type="pic" sz="quarter" idx="17"/>
          </p:nvPr>
        </p:nvPicPr>
        <p:blipFill>
          <a:blip r:embed="rId2" cstate="email">
            <a:extLst>
              <a:ext uri="{28A0092B-C50C-407E-A947-70E740481C1C}">
                <a14:useLocalDpi xmlns:a14="http://schemas.microsoft.com/office/drawing/2010/main"/>
              </a:ext>
            </a:extLst>
          </a:blip>
          <a:srcRect t="17992" b="17992"/>
          <a:stretch>
            <a:fillRect/>
          </a:stretch>
        </p:blipFill>
        <p:spPr>
          <a:xfrm>
            <a:off x="1871424" y="368136"/>
            <a:ext cx="10327574" cy="6489864"/>
          </a:xfrm>
        </p:spPr>
      </p:pic>
      <p:sp>
        <p:nvSpPr>
          <p:cNvPr id="2" name="Text Placeholder 1">
            <a:extLst>
              <a:ext uri="{FF2B5EF4-FFF2-40B4-BE49-F238E27FC236}">
                <a16:creationId xmlns:a16="http://schemas.microsoft.com/office/drawing/2014/main" id="{E133429E-EDDD-D449-9956-3458BCF76323}"/>
              </a:ext>
            </a:extLst>
          </p:cNvPr>
          <p:cNvSpPr>
            <a:spLocks noGrp="1"/>
          </p:cNvSpPr>
          <p:nvPr>
            <p:ph type="body" sz="quarter" idx="15"/>
          </p:nvPr>
        </p:nvSpPr>
        <p:spPr>
          <a:xfrm>
            <a:off x="89034" y="3803718"/>
            <a:ext cx="6333031" cy="775681"/>
          </a:xfrm>
        </p:spPr>
        <p:txBody>
          <a:bodyPr/>
          <a:lstStyle/>
          <a:p>
            <a:r>
              <a:rPr lang="es" dirty="0"/>
              <a:t>Módulo 9</a:t>
            </a:r>
          </a:p>
        </p:txBody>
      </p:sp>
      <p:sp>
        <p:nvSpPr>
          <p:cNvPr id="3" name="Text Placeholder 2">
            <a:extLst>
              <a:ext uri="{FF2B5EF4-FFF2-40B4-BE49-F238E27FC236}">
                <a16:creationId xmlns:a16="http://schemas.microsoft.com/office/drawing/2014/main" id="{42258E5D-3079-CA48-BB5E-38898CB06CBF}"/>
              </a:ext>
            </a:extLst>
          </p:cNvPr>
          <p:cNvSpPr>
            <a:spLocks noGrp="1"/>
          </p:cNvSpPr>
          <p:nvPr>
            <p:ph type="body" sz="quarter" idx="16"/>
          </p:nvPr>
        </p:nvSpPr>
        <p:spPr>
          <a:xfrm>
            <a:off x="89034" y="4665295"/>
            <a:ext cx="5298754" cy="775681"/>
          </a:xfrm>
        </p:spPr>
        <p:txBody>
          <a:bodyPr>
            <a:noAutofit/>
          </a:bodyPr>
          <a:lstStyle/>
          <a:p>
            <a:r>
              <a:rPr lang="es" sz="2800" dirty="0"/>
              <a:t>RSC Adaptación a la Economía Circular Innovación</a:t>
            </a:r>
          </a:p>
        </p:txBody>
      </p:sp>
      <p:sp>
        <p:nvSpPr>
          <p:cNvPr id="4" name="TextBox 3">
            <a:extLst>
              <a:ext uri="{FF2B5EF4-FFF2-40B4-BE49-F238E27FC236}">
                <a16:creationId xmlns:a16="http://schemas.microsoft.com/office/drawing/2014/main" id="{ED0B77C0-8D94-674B-AC83-E7DA5B14B690}"/>
              </a:ext>
            </a:extLst>
          </p:cNvPr>
          <p:cNvSpPr txBox="1"/>
          <p:nvPr/>
        </p:nvSpPr>
        <p:spPr>
          <a:xfrm>
            <a:off x="0" y="5972654"/>
            <a:ext cx="6333031" cy="646331"/>
          </a:xfrm>
          <a:prstGeom prst="rect">
            <a:avLst/>
          </a:prstGeom>
          <a:noFill/>
        </p:spPr>
        <p:txBody>
          <a:bodyPr wrap="square">
            <a:spAutoFit/>
          </a:bodyPr>
          <a:lstStyle/>
          <a:p>
            <a:r>
              <a:rPr lang="es-ES" sz="1200" dirty="0">
                <a:solidFill>
                  <a:schemeClr val="bg1"/>
                </a:solidFill>
              </a:rPr>
              <a:t>"El apoyo de la Comisión Europea para la producción de esta publicación no constituye una aprobación del contenido que refleja únicamente los puntos de vista de los autores, la Comisión no se hace responsable del uso que pueda hacerse de la información contenida en el mismo"</a:t>
            </a:r>
          </a:p>
        </p:txBody>
      </p:sp>
      <p:pic>
        <p:nvPicPr>
          <p:cNvPr id="5" name="Imagen 4">
            <a:extLst>
              <a:ext uri="{FF2B5EF4-FFF2-40B4-BE49-F238E27FC236}">
                <a16:creationId xmlns:a16="http://schemas.microsoft.com/office/drawing/2014/main" id="{4574630C-65B1-1D2A-2B4E-7AF88E8B9340}"/>
              </a:ext>
            </a:extLst>
          </p:cNvPr>
          <p:cNvPicPr>
            <a:picLocks noChangeAspect="1"/>
          </p:cNvPicPr>
          <p:nvPr/>
        </p:nvPicPr>
        <p:blipFill>
          <a:blip r:embed="rId3"/>
          <a:stretch>
            <a:fillRect/>
          </a:stretch>
        </p:blipFill>
        <p:spPr>
          <a:xfrm>
            <a:off x="11212188" y="6489864"/>
            <a:ext cx="841321" cy="298730"/>
          </a:xfrm>
          <a:prstGeom prst="rect">
            <a:avLst/>
          </a:prstGeom>
        </p:spPr>
      </p:pic>
      <p:sp>
        <p:nvSpPr>
          <p:cNvPr id="6" name="TextBox 9">
            <a:extLst>
              <a:ext uri="{FF2B5EF4-FFF2-40B4-BE49-F238E27FC236}">
                <a16:creationId xmlns:a16="http://schemas.microsoft.com/office/drawing/2014/main" id="{59B572BF-1148-31C7-54AA-019D4C6CCE1A}"/>
              </a:ext>
            </a:extLst>
          </p:cNvPr>
          <p:cNvSpPr txBox="1"/>
          <p:nvPr/>
        </p:nvSpPr>
        <p:spPr>
          <a:xfrm>
            <a:off x="8861501" y="6569381"/>
            <a:ext cx="2420303" cy="2539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solidFill>
                  <a:srgbClr val="FFFFFF"/>
                </a:solidFill>
                <a:effectLst/>
                <a:latin typeface="Calibri" panose="020F0502020204030204" pitchFamily="34" charset="0"/>
                <a:ea typeface="Yrsa-Regular"/>
                <a:cs typeface="Calibri" panose="020F0502020204030204" pitchFamily="34" charset="0"/>
              </a:rPr>
              <a:t>This resource is licensed under CC BY 4.0</a:t>
            </a:r>
            <a:endParaRPr lang="en-BA" sz="1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659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10;&#10;Description automatically generated">
            <a:extLst>
              <a:ext uri="{FF2B5EF4-FFF2-40B4-BE49-F238E27FC236}">
                <a16:creationId xmlns:a16="http://schemas.microsoft.com/office/drawing/2014/main" id="{5D98FC99-7DBA-F4E0-80D5-AE33BC495D1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302" r="4302"/>
          <a:stretch>
            <a:fillRect/>
          </a:stretch>
        </p:blipFill>
        <p:spPr>
          <a:xfrm>
            <a:off x="8129588" y="0"/>
            <a:ext cx="3929062" cy="6448425"/>
          </a:xfrm>
        </p:spPr>
      </p:pic>
      <p:sp>
        <p:nvSpPr>
          <p:cNvPr id="5" name="Text Placeholder 4">
            <a:extLst>
              <a:ext uri="{FF2B5EF4-FFF2-40B4-BE49-F238E27FC236}">
                <a16:creationId xmlns:a16="http://schemas.microsoft.com/office/drawing/2014/main" id="{10849D48-43DD-9065-2ADF-21D3C743A4DF}"/>
              </a:ext>
            </a:extLst>
          </p:cNvPr>
          <p:cNvSpPr>
            <a:spLocks noGrp="1"/>
          </p:cNvSpPr>
          <p:nvPr>
            <p:ph type="body" sz="quarter" idx="13"/>
          </p:nvPr>
        </p:nvSpPr>
        <p:spPr>
          <a:xfrm>
            <a:off x="1650269" y="162987"/>
            <a:ext cx="5228693" cy="953429"/>
          </a:xfrm>
        </p:spPr>
        <p:txBody>
          <a:bodyPr>
            <a:normAutofit fontScale="70000" lnSpcReduction="20000"/>
          </a:bodyPr>
          <a:lstStyle/>
          <a:p>
            <a:pPr algn="ctr"/>
            <a:r>
              <a:rPr lang="es" dirty="0">
                <a:solidFill>
                  <a:srgbClr val="027354"/>
                </a:solidFill>
              </a:rPr>
              <a:t>Cómo las empresas pueden beneficiarse de la economía circular</a:t>
            </a:r>
          </a:p>
        </p:txBody>
      </p:sp>
      <p:sp>
        <p:nvSpPr>
          <p:cNvPr id="6" name="Text Placeholder 5">
            <a:extLst>
              <a:ext uri="{FF2B5EF4-FFF2-40B4-BE49-F238E27FC236}">
                <a16:creationId xmlns:a16="http://schemas.microsoft.com/office/drawing/2014/main" id="{11E10F62-7F82-E619-B486-E1A68471F955}"/>
              </a:ext>
            </a:extLst>
          </p:cNvPr>
          <p:cNvSpPr>
            <a:spLocks noGrp="1"/>
          </p:cNvSpPr>
          <p:nvPr>
            <p:ph type="body" sz="quarter" idx="14"/>
          </p:nvPr>
        </p:nvSpPr>
        <p:spPr>
          <a:xfrm>
            <a:off x="651698" y="860384"/>
            <a:ext cx="7477890" cy="3079983"/>
          </a:xfrm>
        </p:spPr>
        <p:txBody>
          <a:bodyPr/>
          <a:lstStyle/>
          <a:p>
            <a:r>
              <a:rPr lang="es" b="1" dirty="0">
                <a:solidFill>
                  <a:srgbClr val="F29E38"/>
                </a:solidFill>
              </a:rPr>
              <a:t>Las actividades de Economía Circular benefician no solo a las empresas sino a las personas y al planeta. </a:t>
            </a:r>
            <a:r>
              <a:rPr lang="es" dirty="0">
                <a:solidFill>
                  <a:srgbClr val="333333"/>
                </a:solidFill>
              </a:rPr>
              <a:t>Los beneficios son infinitos como </a:t>
            </a:r>
            <a:r>
              <a:rPr lang="es" b="0" i="0" dirty="0">
                <a:solidFill>
                  <a:srgbClr val="333333"/>
                </a:solidFill>
                <a:effectLst/>
              </a:rPr>
              <a:t>; lograr ahorros de costes, aumentar la competitividad, estimular la innovación, reducir la presión sobre el medio ambiente, mejorar la seguridad del suministro de materias primas e impulsar el crecimiento económico de Irlanda.</a:t>
            </a:r>
          </a:p>
          <a:p>
            <a:endParaRPr lang="en-IE" sz="1000" dirty="0">
              <a:solidFill>
                <a:srgbClr val="333333"/>
              </a:solidFill>
            </a:endParaRPr>
          </a:p>
          <a:p>
            <a:r>
              <a:rPr lang="es" i="0" dirty="0">
                <a:solidFill>
                  <a:srgbClr val="027354"/>
                </a:solidFill>
                <a:effectLst/>
              </a:rPr>
              <a:t>Actualmente, la producción de materiales que utilizamos a diario en Europa supone el 45% de las emisiones de CO2.</a:t>
            </a:r>
          </a:p>
          <a:p>
            <a:endParaRPr lang="en-IE" sz="1000" dirty="0">
              <a:solidFill>
                <a:srgbClr val="333333"/>
              </a:solidFill>
            </a:endParaRPr>
          </a:p>
          <a:p>
            <a:r>
              <a:rPr lang="es" dirty="0">
                <a:solidFill>
                  <a:srgbClr val="333333"/>
                </a:solidFill>
              </a:rPr>
              <a:t>Las actividades de prevención de residuos </a:t>
            </a:r>
            <a:r>
              <a:rPr lang="es" b="0" i="0" dirty="0">
                <a:solidFill>
                  <a:srgbClr val="333333"/>
                </a:solidFill>
                <a:effectLst/>
              </a:rPr>
              <a:t>, </a:t>
            </a:r>
            <a:r>
              <a:rPr lang="es" b="0" i="0" u="sng" dirty="0">
                <a:solidFill>
                  <a:srgbClr val="05638E"/>
                </a:solidFill>
                <a:effectLst/>
                <a:hlinkClick r:id="rId3"/>
              </a:rPr>
              <a:t>el diseño ecológico </a:t>
            </a:r>
            <a:r>
              <a:rPr lang="es" b="0" i="0" dirty="0">
                <a:solidFill>
                  <a:srgbClr val="333333"/>
                </a:solidFill>
                <a:effectLst/>
              </a:rPr>
              <a:t>y la reutilización podrían ahorrar dinero a las empresas y, al mismo tiempo, </a:t>
            </a:r>
            <a:r>
              <a:rPr lang="es" b="0" i="0" u="sng" dirty="0">
                <a:solidFill>
                  <a:srgbClr val="05638E"/>
                </a:solidFill>
                <a:effectLst/>
                <a:hlinkClick r:id="rId4"/>
              </a:rPr>
              <a:t>reducir las emisiones anuales totales de gases de efecto invernadero </a:t>
            </a:r>
            <a:r>
              <a:rPr lang="es" b="0" i="0" dirty="0">
                <a:solidFill>
                  <a:srgbClr val="333333"/>
                </a:solidFill>
                <a:effectLst/>
              </a:rPr>
              <a:t>. </a:t>
            </a:r>
            <a:r>
              <a:rPr lang="es" b="0" i="0" dirty="0">
                <a:solidFill>
                  <a:srgbClr val="333333"/>
                </a:solidFill>
                <a:effectLst/>
                <a:highlight>
                  <a:srgbClr val="FFFF00"/>
                </a:highlight>
              </a:rPr>
              <a:t>Aprenda de nuestros casos de estudio CSR READY Cómo se beneficiaron.</a:t>
            </a:r>
          </a:p>
          <a:p>
            <a:endParaRPr lang="en-GB" dirty="0">
              <a:solidFill>
                <a:srgbClr val="333333"/>
              </a:solidFill>
            </a:endParaRPr>
          </a:p>
          <a:p>
            <a:endParaRPr lang="en-GB" b="0" i="0" dirty="0">
              <a:solidFill>
                <a:srgbClr val="333333"/>
              </a:solidFill>
              <a:effectLst/>
            </a:endParaRPr>
          </a:p>
          <a:p>
            <a:endParaRPr lang="en-IE" dirty="0">
              <a:solidFill>
                <a:srgbClr val="0A0A0A"/>
              </a:solidFill>
            </a:endParaRPr>
          </a:p>
        </p:txBody>
      </p:sp>
      <p:sp>
        <p:nvSpPr>
          <p:cNvPr id="8" name="TextBox 7">
            <a:extLst>
              <a:ext uri="{FF2B5EF4-FFF2-40B4-BE49-F238E27FC236}">
                <a16:creationId xmlns:a16="http://schemas.microsoft.com/office/drawing/2014/main" id="{82632F66-E4C8-2DB1-6499-F7764E611911}"/>
              </a:ext>
            </a:extLst>
          </p:cNvPr>
          <p:cNvSpPr txBox="1"/>
          <p:nvPr/>
        </p:nvSpPr>
        <p:spPr>
          <a:xfrm>
            <a:off x="5721790" y="6325681"/>
            <a:ext cx="1702052" cy="369332"/>
          </a:xfrm>
          <a:prstGeom prst="rect">
            <a:avLst/>
          </a:prstGeom>
          <a:noFill/>
        </p:spPr>
        <p:txBody>
          <a:bodyPr wrap="square" rtlCol="0">
            <a:spAutoFit/>
          </a:bodyPr>
          <a:lstStyle/>
          <a:p>
            <a:r>
              <a:rPr lang="es" dirty="0">
                <a:hlinkClick r:id="rId5"/>
              </a:rPr>
              <a:t>Fuente</a:t>
            </a:r>
            <a:endParaRPr lang="en-IE" dirty="0"/>
          </a:p>
        </p:txBody>
      </p:sp>
    </p:spTree>
    <p:extLst>
      <p:ext uri="{BB962C8B-B14F-4D97-AF65-F5344CB8AC3E}">
        <p14:creationId xmlns:p14="http://schemas.microsoft.com/office/powerpoint/2010/main" val="68211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13BBC2-2D3D-5EC8-50BD-F22260F8EE5E}"/>
              </a:ext>
            </a:extLst>
          </p:cNvPr>
          <p:cNvSpPr>
            <a:spLocks noGrp="1"/>
          </p:cNvSpPr>
          <p:nvPr>
            <p:ph type="body" sz="quarter" idx="13"/>
          </p:nvPr>
        </p:nvSpPr>
        <p:spPr>
          <a:xfrm>
            <a:off x="2671426" y="222765"/>
            <a:ext cx="6705894" cy="953429"/>
          </a:xfrm>
        </p:spPr>
        <p:txBody>
          <a:bodyPr>
            <a:normAutofit fontScale="92500" lnSpcReduction="10000"/>
          </a:bodyPr>
          <a:lstStyle/>
          <a:p>
            <a:pPr algn="ctr"/>
            <a:r>
              <a:rPr lang="es" dirty="0">
                <a:solidFill>
                  <a:srgbClr val="01632F"/>
                </a:solidFill>
              </a:rPr>
              <a:t>Beneficios del PIB de 4,3 billones de euros en 2030</a:t>
            </a:r>
          </a:p>
        </p:txBody>
      </p:sp>
      <p:sp>
        <p:nvSpPr>
          <p:cNvPr id="4" name="Text Placeholder 3">
            <a:extLst>
              <a:ext uri="{FF2B5EF4-FFF2-40B4-BE49-F238E27FC236}">
                <a16:creationId xmlns:a16="http://schemas.microsoft.com/office/drawing/2014/main" id="{A7759CB5-5116-38AD-5CF2-F8FE8514B76C}"/>
              </a:ext>
            </a:extLst>
          </p:cNvPr>
          <p:cNvSpPr>
            <a:spLocks noGrp="1"/>
          </p:cNvSpPr>
          <p:nvPr>
            <p:ph type="body" sz="quarter" idx="14"/>
          </p:nvPr>
        </p:nvSpPr>
        <p:spPr>
          <a:xfrm>
            <a:off x="770908" y="1176194"/>
            <a:ext cx="10318433" cy="3079983"/>
          </a:xfrm>
        </p:spPr>
        <p:txBody>
          <a:bodyPr/>
          <a:lstStyle/>
          <a:p>
            <a:r>
              <a:rPr lang="es" b="0" i="0" dirty="0">
                <a:solidFill>
                  <a:srgbClr val="042228"/>
                </a:solidFill>
                <a:effectLst/>
                <a:latin typeface="ARS Maquette"/>
              </a:rPr>
              <a:t>La adopción generalizada de la economía circular da como resultado un aumento del Producto Interno Bruto (PIB), con un </a:t>
            </a:r>
            <a:r>
              <a:rPr lang="es" b="0" i="0" u="none" strike="noStrike" dirty="0">
                <a:effectLst/>
                <a:latin typeface="ARS Maquette"/>
                <a:hlinkClick r:id="rId2"/>
              </a:rPr>
              <a:t>beneficio económico de 4,5 billones de euros </a:t>
            </a:r>
            <a:r>
              <a:rPr lang="es" b="0" i="0" dirty="0">
                <a:solidFill>
                  <a:srgbClr val="042228"/>
                </a:solidFill>
                <a:effectLst/>
                <a:latin typeface="ARS Maquette"/>
              </a:rPr>
              <a:t>hasta 2030. Pero esto no solo brinda un impulso económico general. Las empresas individuales que practican una economía circular también pueden obtener los beneficios monetarios.</a:t>
            </a:r>
          </a:p>
          <a:p>
            <a:endParaRPr lang="en-GB" sz="1000" dirty="0">
              <a:solidFill>
                <a:srgbClr val="042228"/>
              </a:solidFill>
              <a:latin typeface="ARS Maquette"/>
            </a:endParaRPr>
          </a:p>
          <a:p>
            <a:r>
              <a:rPr lang="es" b="1" i="0" dirty="0">
                <a:solidFill>
                  <a:srgbClr val="01632F"/>
                </a:solidFill>
                <a:effectLst/>
                <a:latin typeface="ARS Maquette"/>
              </a:rPr>
              <a:t>Tome la industria de bienes de consumo. </a:t>
            </a:r>
            <a:r>
              <a:rPr lang="es" b="0" i="0" dirty="0">
                <a:solidFill>
                  <a:srgbClr val="042228"/>
                </a:solidFill>
                <a:effectLst/>
                <a:latin typeface="ARS Maquette"/>
              </a:rPr>
              <a:t>Solo en este sector se utilizan materiales por valor de 3,2 billones de euros cada año, pero solo </a:t>
            </a:r>
            <a:r>
              <a:rPr lang="es" b="0" i="0" u="none" strike="noStrike" dirty="0">
                <a:effectLst/>
                <a:latin typeface="ARS Maquette"/>
                <a:hlinkClick r:id="rId3"/>
              </a:rPr>
              <a:t>se recupera el 20 % de esos materiales </a:t>
            </a:r>
            <a:r>
              <a:rPr lang="es" b="0" i="0" dirty="0">
                <a:solidFill>
                  <a:srgbClr val="042228"/>
                </a:solidFill>
                <a:effectLst/>
                <a:latin typeface="ARS Maquette"/>
              </a:rPr>
              <a:t>.</a:t>
            </a:r>
          </a:p>
          <a:p>
            <a:endParaRPr lang="en-GB" sz="1000" dirty="0">
              <a:solidFill>
                <a:srgbClr val="042228"/>
              </a:solidFill>
              <a:latin typeface="ARS Maquette"/>
            </a:endParaRPr>
          </a:p>
          <a:p>
            <a:r>
              <a:rPr lang="es" b="0" i="0" dirty="0">
                <a:solidFill>
                  <a:srgbClr val="042228"/>
                </a:solidFill>
                <a:effectLst/>
                <a:latin typeface="ARS Maquette"/>
              </a:rPr>
              <a:t>La capacidad de reutilizar materiales en la producción de nuevos productos </a:t>
            </a:r>
            <a:r>
              <a:rPr lang="es" b="1" i="0" dirty="0">
                <a:solidFill>
                  <a:srgbClr val="01632F"/>
                </a:solidFill>
                <a:effectLst/>
                <a:latin typeface="ARS Maquette"/>
              </a:rPr>
              <a:t>en lugar de obtener nuevos materiales </a:t>
            </a:r>
            <a:r>
              <a:rPr lang="es" b="0" i="0" dirty="0">
                <a:solidFill>
                  <a:srgbClr val="042228"/>
                </a:solidFill>
                <a:effectLst/>
                <a:latin typeface="ARS Maquette"/>
              </a:rPr>
              <a:t>puede, a largo plazo, </a:t>
            </a:r>
            <a:r>
              <a:rPr lang="es" b="1" i="0" dirty="0">
                <a:solidFill>
                  <a:srgbClr val="01632F"/>
                </a:solidFill>
                <a:effectLst/>
                <a:latin typeface="ARS Maquette"/>
              </a:rPr>
              <a:t>reducir los costos operativos </a:t>
            </a:r>
            <a:r>
              <a:rPr lang="es" b="0" i="0" dirty="0">
                <a:solidFill>
                  <a:srgbClr val="042228"/>
                </a:solidFill>
                <a:effectLst/>
                <a:latin typeface="ARS Maquette"/>
              </a:rPr>
              <a:t>. La reutilización de materiales existentes también elimina la dependencia de una industria de recursos que de otro modo serían </a:t>
            </a:r>
            <a:r>
              <a:rPr lang="es" b="1" i="0" dirty="0">
                <a:solidFill>
                  <a:srgbClr val="01632F"/>
                </a:solidFill>
                <a:effectLst/>
                <a:latin typeface="ARS Maquette"/>
              </a:rPr>
              <a:t>volátiles, ya sea en precio o disponibilidad </a:t>
            </a:r>
            <a:r>
              <a:rPr lang="es" b="0" i="0" dirty="0">
                <a:solidFill>
                  <a:srgbClr val="042228"/>
                </a:solidFill>
                <a:effectLst/>
                <a:latin typeface="ARS Maquette"/>
              </a:rPr>
              <a:t>.</a:t>
            </a:r>
            <a:endParaRPr lang="en-IE" dirty="0"/>
          </a:p>
        </p:txBody>
      </p:sp>
    </p:spTree>
    <p:extLst>
      <p:ext uri="{BB962C8B-B14F-4D97-AF65-F5344CB8AC3E}">
        <p14:creationId xmlns:p14="http://schemas.microsoft.com/office/powerpoint/2010/main" val="1229394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C33EAA-774C-C490-D637-5ED60BDE60F7}"/>
              </a:ext>
            </a:extLst>
          </p:cNvPr>
          <p:cNvSpPr>
            <a:spLocks noGrp="1"/>
          </p:cNvSpPr>
          <p:nvPr>
            <p:ph type="body" sz="quarter" idx="13"/>
          </p:nvPr>
        </p:nvSpPr>
        <p:spPr>
          <a:xfrm>
            <a:off x="666750" y="161365"/>
            <a:ext cx="6593586" cy="1002971"/>
          </a:xfrm>
        </p:spPr>
        <p:txBody>
          <a:bodyPr>
            <a:normAutofit fontScale="77500" lnSpcReduction="20000"/>
          </a:bodyPr>
          <a:lstStyle/>
          <a:p>
            <a:pPr algn="ctr">
              <a:lnSpc>
                <a:spcPct val="120000"/>
              </a:lnSpc>
              <a:spcBef>
                <a:spcPts val="0"/>
              </a:spcBef>
            </a:pPr>
            <a:r>
              <a:rPr lang="es" dirty="0">
                <a:solidFill>
                  <a:srgbClr val="01632F"/>
                </a:solidFill>
              </a:rPr>
              <a:t>Cumplir con las normas medioambientales y gestionar la reputación</a:t>
            </a:r>
          </a:p>
        </p:txBody>
      </p:sp>
      <p:sp>
        <p:nvSpPr>
          <p:cNvPr id="4" name="Text Placeholder 3">
            <a:extLst>
              <a:ext uri="{FF2B5EF4-FFF2-40B4-BE49-F238E27FC236}">
                <a16:creationId xmlns:a16="http://schemas.microsoft.com/office/drawing/2014/main" id="{E9D1DCD8-C6E9-620B-5EEE-777979C88EA3}"/>
              </a:ext>
            </a:extLst>
          </p:cNvPr>
          <p:cNvSpPr>
            <a:spLocks noGrp="1"/>
          </p:cNvSpPr>
          <p:nvPr>
            <p:ph type="body" sz="quarter" idx="14"/>
          </p:nvPr>
        </p:nvSpPr>
        <p:spPr>
          <a:xfrm>
            <a:off x="591616" y="1061088"/>
            <a:ext cx="6967424" cy="3079983"/>
          </a:xfrm>
        </p:spPr>
        <p:txBody>
          <a:bodyPr/>
          <a:lstStyle/>
          <a:p>
            <a:r>
              <a:rPr lang="es" b="1" i="0" dirty="0">
                <a:solidFill>
                  <a:srgbClr val="F08B10"/>
                </a:solidFill>
                <a:effectLst/>
                <a:latin typeface="ARS Maquette"/>
              </a:rPr>
              <a:t>Obtener control sobre los recursos; </a:t>
            </a:r>
            <a:r>
              <a:rPr lang="es" b="0" i="0" dirty="0">
                <a:solidFill>
                  <a:srgbClr val="042228"/>
                </a:solidFill>
                <a:effectLst/>
                <a:latin typeface="ARS Maquette"/>
              </a:rPr>
              <a:t>En un sentido más relacional, una empresa también puede encontrarse en serios problemas si sus procesos se basan en cierto material que solo puede obtenerse de un lugar singular. Toda esta empresa estaría en peligro si alguna crisis geopolítica o ambiental hiciera que ese recurso no estuviera disponible para ellos. Al obtener control sobre el suministro y los ciclos de sus recursos, las empresas pueden volverse más independientes y sostenibles.</a:t>
            </a:r>
          </a:p>
          <a:p>
            <a:endParaRPr lang="en-GB" sz="1000" dirty="0">
              <a:solidFill>
                <a:srgbClr val="042228"/>
              </a:solidFill>
              <a:latin typeface="ARS Maquette"/>
            </a:endParaRPr>
          </a:p>
          <a:p>
            <a:r>
              <a:rPr lang="es" b="1" dirty="0">
                <a:solidFill>
                  <a:srgbClr val="F08B10"/>
                </a:solidFill>
                <a:latin typeface="ARS Maquette"/>
              </a:rPr>
              <a:t>Regulación Ambiental; </a:t>
            </a:r>
            <a:r>
              <a:rPr lang="es" dirty="0">
                <a:solidFill>
                  <a:srgbClr val="042228"/>
                </a:solidFill>
                <a:latin typeface="ARS Maquette"/>
              </a:rPr>
              <a:t>Otro factor es la tendencia ambiental y las regulaciones correspondientes que ya existen y las más estrictas que siguen se están aplicando aún más a medida que empeora el cambio climático.</a:t>
            </a:r>
            <a:endParaRPr lang="en-IE" dirty="0"/>
          </a:p>
        </p:txBody>
      </p:sp>
      <p:pic>
        <p:nvPicPr>
          <p:cNvPr id="7" name="Picture 6" descr="A picture containing wall, indoor, white, plant&#10;&#10;Description automatically generated">
            <a:extLst>
              <a:ext uri="{FF2B5EF4-FFF2-40B4-BE49-F238E27FC236}">
                <a16:creationId xmlns:a16="http://schemas.microsoft.com/office/drawing/2014/main" id="{C446654E-83FD-A110-8AC2-91D45711C6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34174" y="0"/>
            <a:ext cx="4578080" cy="6858000"/>
          </a:xfrm>
          <a:prstGeom prst="rect">
            <a:avLst/>
          </a:prstGeom>
        </p:spPr>
      </p:pic>
    </p:spTree>
    <p:extLst>
      <p:ext uri="{BB962C8B-B14F-4D97-AF65-F5344CB8AC3E}">
        <p14:creationId xmlns:p14="http://schemas.microsoft.com/office/powerpoint/2010/main" val="2283298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0AFD071-EEE4-E8BE-302B-87758A66F40E}"/>
              </a:ext>
            </a:extLst>
          </p:cNvPr>
          <p:cNvSpPr>
            <a:spLocks noGrp="1"/>
          </p:cNvSpPr>
          <p:nvPr>
            <p:ph type="body" sz="quarter" idx="13"/>
          </p:nvPr>
        </p:nvSpPr>
        <p:spPr>
          <a:xfrm>
            <a:off x="726815" y="464592"/>
            <a:ext cx="10111514" cy="953429"/>
          </a:xfrm>
        </p:spPr>
        <p:txBody>
          <a:bodyPr>
            <a:normAutofit fontScale="85000" lnSpcReduction="20000"/>
          </a:bodyPr>
          <a:lstStyle/>
          <a:p>
            <a:pPr algn="ctr">
              <a:lnSpc>
                <a:spcPct val="110000"/>
              </a:lnSpc>
              <a:spcBef>
                <a:spcPts val="0"/>
              </a:spcBef>
            </a:pPr>
            <a:r>
              <a:rPr lang="es" dirty="0"/>
              <a:t>CE mejora la sostenibilidad, aumenta la reputación de la marca, aumenta la productividad... y más.</a:t>
            </a:r>
          </a:p>
        </p:txBody>
      </p:sp>
      <p:sp>
        <p:nvSpPr>
          <p:cNvPr id="6" name="Text Placeholder 5">
            <a:extLst>
              <a:ext uri="{FF2B5EF4-FFF2-40B4-BE49-F238E27FC236}">
                <a16:creationId xmlns:a16="http://schemas.microsoft.com/office/drawing/2014/main" id="{73BE2291-BE04-52AF-6323-929C7BE0DC03}"/>
              </a:ext>
            </a:extLst>
          </p:cNvPr>
          <p:cNvSpPr>
            <a:spLocks noGrp="1"/>
          </p:cNvSpPr>
          <p:nvPr>
            <p:ph type="body" sz="quarter" idx="14"/>
          </p:nvPr>
        </p:nvSpPr>
        <p:spPr>
          <a:xfrm>
            <a:off x="726815" y="1518451"/>
            <a:ext cx="10524618" cy="3079983"/>
          </a:xfrm>
        </p:spPr>
        <p:txBody>
          <a:bodyPr/>
          <a:lstStyle/>
          <a:p>
            <a:pPr algn="ctr"/>
            <a:r>
              <a:rPr lang="es" sz="2200" b="1" i="0" dirty="0">
                <a:effectLst/>
                <a:hlinkClick r:id="rId2" tooltip="Learn more about CE from ScienceDirect's AI-generated Topic Pages">
                  <a:extLst>
                    <a:ext uri="{A12FA001-AC4F-418D-AE19-62706E023703}">
                      <ahyp:hlinkClr xmlns:ahyp="http://schemas.microsoft.com/office/drawing/2018/hyperlinkcolor" val="tx"/>
                    </a:ext>
                  </a:extLst>
                </a:hlinkClick>
              </a:rPr>
              <a:t>CE </a:t>
            </a:r>
            <a:r>
              <a:rPr lang="es" sz="2200" b="1" i="0" dirty="0">
                <a:effectLst/>
              </a:rPr>
              <a:t>está demostrando cambiar el modelo comercial lineal tradicional a circular (diseño, adquisición, producción, consumo y recuperación) utilizando principios de reducción, reutilización y reciclaje ( </a:t>
            </a:r>
            <a:r>
              <a:rPr lang="es" sz="2200" b="1" i="0" u="none" strike="noStrike" dirty="0">
                <a:effectLst/>
                <a:hlinkClick r:id="rId3">
                  <a:extLst>
                    <a:ext uri="{A12FA001-AC4F-418D-AE19-62706E023703}">
                      <ahyp:hlinkClr xmlns:ahyp="http://schemas.microsoft.com/office/drawing/2018/hyperlinkcolor" val="tx"/>
                    </a:ext>
                  </a:extLst>
                </a:hlinkClick>
              </a:rPr>
              <a:t>Prieto-Sandoval et al., 2018 </a:t>
            </a:r>
            <a:r>
              <a:rPr lang="es" sz="2200" b="1" i="0" dirty="0">
                <a:effectLst/>
              </a:rPr>
              <a:t>).</a:t>
            </a:r>
          </a:p>
          <a:p>
            <a:endParaRPr lang="en-GB" sz="2200" b="0" i="0" dirty="0">
              <a:effectLst/>
            </a:endParaRPr>
          </a:p>
          <a:p>
            <a:r>
              <a:rPr lang="es" sz="2200" b="0" i="0" dirty="0">
                <a:effectLst/>
              </a:rPr>
              <a:t> Las funciones </a:t>
            </a:r>
            <a:r>
              <a:rPr lang="es" sz="2200" b="0" i="0" dirty="0">
                <a:effectLst/>
                <a:hlinkClick r:id="rId4" tooltip="Learn more about Closed loop supply chain from ScienceDirect's AI-generated Topic Pages">
                  <a:extLst>
                    <a:ext uri="{A12FA001-AC4F-418D-AE19-62706E023703}">
                      <ahyp:hlinkClr xmlns:ahyp="http://schemas.microsoft.com/office/drawing/2018/hyperlinkcolor" val="tx"/>
                    </a:ext>
                  </a:extLst>
                </a:hlinkClick>
              </a:rPr>
              <a:t>de la cadena de suministro de circuito cerrado </a:t>
            </a:r>
            <a:r>
              <a:rPr lang="es" sz="2200" b="0" i="0" dirty="0">
                <a:effectLst/>
              </a:rPr>
              <a:t>(es decir, diseño, adquisición, producción, distribución, uso y logística inversa) permiten la adopción de CE, lo que </a:t>
            </a:r>
            <a:r>
              <a:rPr lang="es" sz="2200" b="1" i="0" dirty="0">
                <a:effectLst/>
              </a:rPr>
              <a:t>mejorará el desempeño de la sostenibilidad. </a:t>
            </a:r>
            <a:r>
              <a:rPr lang="es" sz="2200" b="0" i="0" dirty="0">
                <a:effectLst/>
              </a:rPr>
              <a:t>Hay varios beneficios y oportunidades ( </a:t>
            </a:r>
            <a:r>
              <a:rPr lang="es" sz="2200" b="0" i="0" u="none" strike="noStrike" dirty="0">
                <a:effectLst/>
                <a:hlinkClick r:id="rId3">
                  <a:extLst>
                    <a:ext uri="{A12FA001-AC4F-418D-AE19-62706E023703}">
                      <ahyp:hlinkClr xmlns:ahyp="http://schemas.microsoft.com/office/drawing/2018/hyperlinkcolor" val="tx"/>
                    </a:ext>
                  </a:extLst>
                </a:hlinkClick>
              </a:rPr>
              <a:t>Prieto-Sandoval et al., 2018 </a:t>
            </a:r>
            <a:r>
              <a:rPr lang="es" sz="2200" b="0" i="0" dirty="0">
                <a:effectLst/>
              </a:rPr>
              <a:t>) para las PYME que adoptan CE, como una mayor </a:t>
            </a:r>
            <a:r>
              <a:rPr lang="es" sz="2200" b="1" i="0" dirty="0">
                <a:effectLst/>
              </a:rPr>
              <a:t>reputación de marca, reducción de costos (operativos), crecimiento comercial, mayor productividad (rendimiento), recuperación del medio ambiente </a:t>
            </a:r>
            <a:r>
              <a:rPr lang="es" sz="2200" b="0" i="0" dirty="0">
                <a:effectLst/>
              </a:rPr>
              <a:t>a través de reducción de emisiones de CO2, y </a:t>
            </a:r>
            <a:r>
              <a:rPr lang="es" sz="2200" b="1" i="0" dirty="0">
                <a:effectLst/>
              </a:rPr>
              <a:t>una mayor sostenibilidad </a:t>
            </a:r>
            <a:r>
              <a:rPr lang="es" sz="2200" b="0" i="0" dirty="0">
                <a:effectLst/>
              </a:rPr>
              <a:t>. El estudio de </a:t>
            </a:r>
            <a:r>
              <a:rPr lang="es" sz="2200" b="0" i="0" u="none" strike="noStrike" dirty="0">
                <a:effectLst/>
                <a:hlinkClick r:id="rId3">
                  <a:extLst>
                    <a:ext uri="{A12FA001-AC4F-418D-AE19-62706E023703}">
                      <ahyp:hlinkClr xmlns:ahyp="http://schemas.microsoft.com/office/drawing/2018/hyperlinkcolor" val="tx"/>
                    </a:ext>
                  </a:extLst>
                </a:hlinkClick>
              </a:rPr>
              <a:t>Prieto-Sandoval et al. (2018) </a:t>
            </a:r>
            <a:r>
              <a:rPr lang="es" sz="2200" b="0" i="0" dirty="0">
                <a:effectLst/>
              </a:rPr>
              <a:t>revela que el aspecto más motivador de la adopción de CE es </a:t>
            </a:r>
            <a:r>
              <a:rPr lang="es" sz="2200" b="1" i="0" dirty="0">
                <a:effectLst/>
              </a:rPr>
              <a:t>el ahorro de costos </a:t>
            </a:r>
            <a:r>
              <a:rPr lang="es" sz="2200" b="0" i="0" dirty="0">
                <a:effectLst/>
              </a:rPr>
              <a:t>en comparación con </a:t>
            </a:r>
            <a:r>
              <a:rPr lang="es" sz="2200" b="1" i="0" dirty="0">
                <a:effectLst/>
              </a:rPr>
              <a:t>la creación de reputación de marca </a:t>
            </a:r>
            <a:r>
              <a:rPr lang="es" sz="2200" b="0" i="0" dirty="0">
                <a:effectLst/>
              </a:rPr>
              <a:t>y </a:t>
            </a:r>
            <a:r>
              <a:rPr lang="es" sz="2200" b="1" i="0" dirty="0">
                <a:effectLst/>
              </a:rPr>
              <a:t>la presión regulatoria.</a:t>
            </a:r>
          </a:p>
          <a:p>
            <a:endParaRPr lang="en-IE" sz="2200" dirty="0"/>
          </a:p>
        </p:txBody>
      </p:sp>
      <p:sp>
        <p:nvSpPr>
          <p:cNvPr id="8" name="TextBox 7">
            <a:extLst>
              <a:ext uri="{FF2B5EF4-FFF2-40B4-BE49-F238E27FC236}">
                <a16:creationId xmlns:a16="http://schemas.microsoft.com/office/drawing/2014/main" id="{45CC0792-AC60-F9B5-D153-68638258C0D2}"/>
              </a:ext>
            </a:extLst>
          </p:cNvPr>
          <p:cNvSpPr txBox="1"/>
          <p:nvPr/>
        </p:nvSpPr>
        <p:spPr>
          <a:xfrm>
            <a:off x="4195482" y="6248525"/>
            <a:ext cx="6795248" cy="338554"/>
          </a:xfrm>
          <a:prstGeom prst="rect">
            <a:avLst/>
          </a:prstGeom>
          <a:noFill/>
        </p:spPr>
        <p:txBody>
          <a:bodyPr wrap="square" rtlCol="0">
            <a:spAutoFit/>
          </a:bodyPr>
          <a:lstStyle/>
          <a:p>
            <a:pPr algn="ctr"/>
            <a:r>
              <a:rPr lang="es" sz="1600" b="1" dirty="0">
                <a:solidFill>
                  <a:schemeClr val="bg1"/>
                </a:solidFill>
                <a:hlinkClick r:id="rId5">
                  <a:extLst>
                    <a:ext uri="{A12FA001-AC4F-418D-AE19-62706E023703}">
                      <ahyp:hlinkClr xmlns:ahyp="http://schemas.microsoft.com/office/drawing/2018/hyperlinkcolor" val="tx"/>
                    </a:ext>
                  </a:extLst>
                </a:hlinkClick>
              </a:rPr>
              <a:t>Fuente:</a:t>
            </a:r>
            <a:endParaRPr lang="en-IE" sz="1600" dirty="0">
              <a:solidFill>
                <a:schemeClr val="bg1"/>
              </a:solidFill>
            </a:endParaRPr>
          </a:p>
        </p:txBody>
      </p:sp>
    </p:spTree>
    <p:extLst>
      <p:ext uri="{BB962C8B-B14F-4D97-AF65-F5344CB8AC3E}">
        <p14:creationId xmlns:p14="http://schemas.microsoft.com/office/powerpoint/2010/main" val="395150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9CD640-A86F-B10C-056D-219DD55A3E0F}"/>
              </a:ext>
            </a:extLst>
          </p:cNvPr>
          <p:cNvSpPr>
            <a:spLocks noGrp="1"/>
          </p:cNvSpPr>
          <p:nvPr>
            <p:ph type="body" sz="quarter" idx="14"/>
          </p:nvPr>
        </p:nvSpPr>
        <p:spPr>
          <a:xfrm>
            <a:off x="768174" y="609613"/>
            <a:ext cx="5222030" cy="3079983"/>
          </a:xfrm>
        </p:spPr>
        <p:txBody>
          <a:bodyPr/>
          <a:lstStyle/>
          <a:p>
            <a:r>
              <a:rPr lang="es" b="0" i="0" dirty="0">
                <a:effectLst/>
              </a:rPr>
              <a:t>La Economía Circular va más allá de la gestión de residuos. La atención se centra en reducir la cantidad de materias primas que utilizamos y maximizar el valor de los materiales a lo largo de la cadena de producción y consumo. Los residuos se reciclan cuando es posible y se devuelven a los procesos de producción. De lo contrario, se utiliza para crear energía en lugar de desecharse en vertederos. El gráfico de Economía Circular muestra las diferentes etapas de la economía circular. </a:t>
            </a:r>
            <a:r>
              <a:rPr lang="es" dirty="0"/>
              <a:t>( </a:t>
            </a:r>
            <a:r>
              <a:rPr lang="es" dirty="0">
                <a:hlinkClick r:id="rId2">
                  <a:extLst>
                    <a:ext uri="{A12FA001-AC4F-418D-AE19-62706E023703}">
                      <ahyp:hlinkClr xmlns:ahyp="http://schemas.microsoft.com/office/drawing/2018/hyperlinkcolor" val="tx"/>
                    </a:ext>
                  </a:extLst>
                </a:hlinkClick>
              </a:rPr>
              <a:t>EPA y la economía circular irlandesa </a:t>
            </a:r>
            <a:r>
              <a:rPr lang="es" dirty="0"/>
              <a:t>)</a:t>
            </a:r>
            <a:endParaRPr lang="en-IE" dirty="0"/>
          </a:p>
        </p:txBody>
      </p:sp>
      <p:pic>
        <p:nvPicPr>
          <p:cNvPr id="3" name="Imagen 2">
            <a:extLst>
              <a:ext uri="{FF2B5EF4-FFF2-40B4-BE49-F238E27FC236}">
                <a16:creationId xmlns:a16="http://schemas.microsoft.com/office/drawing/2014/main" id="{1D4215BA-2394-AA2A-B31E-BA1A2544B4EE}"/>
              </a:ext>
            </a:extLst>
          </p:cNvPr>
          <p:cNvPicPr>
            <a:picLocks noChangeAspect="1"/>
          </p:cNvPicPr>
          <p:nvPr/>
        </p:nvPicPr>
        <p:blipFill>
          <a:blip r:embed="rId3"/>
          <a:stretch>
            <a:fillRect/>
          </a:stretch>
        </p:blipFill>
        <p:spPr>
          <a:xfrm>
            <a:off x="6201798" y="1093864"/>
            <a:ext cx="5448300" cy="4191000"/>
          </a:xfrm>
          <a:prstGeom prst="rect">
            <a:avLst/>
          </a:prstGeom>
        </p:spPr>
      </p:pic>
    </p:spTree>
    <p:extLst>
      <p:ext uri="{BB962C8B-B14F-4D97-AF65-F5344CB8AC3E}">
        <p14:creationId xmlns:p14="http://schemas.microsoft.com/office/powerpoint/2010/main" val="3913620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10;&#10;Description automatically generated">
            <a:extLst>
              <a:ext uri="{FF2B5EF4-FFF2-40B4-BE49-F238E27FC236}">
                <a16:creationId xmlns:a16="http://schemas.microsoft.com/office/drawing/2014/main" id="{BB23D9E9-7FAB-46AC-2245-DFE5FEDEB98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822" b="8822"/>
          <a:stretch>
            <a:fillRect/>
          </a:stretch>
        </p:blipFill>
        <p:spPr>
          <a:xfrm>
            <a:off x="6502291" y="-1"/>
            <a:ext cx="5112967" cy="6317099"/>
          </a:xfrm>
        </p:spPr>
      </p:pic>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s"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2" y="600290"/>
            <a:ext cx="5653841" cy="3079983"/>
          </a:xfrm>
        </p:spPr>
        <p:txBody>
          <a:bodyPr/>
          <a:lstStyle/>
          <a:p>
            <a:r>
              <a:rPr lang="es" sz="2200" dirty="0">
                <a:solidFill>
                  <a:srgbClr val="333333"/>
                </a:solidFill>
              </a:rPr>
              <a:t>La mayoría de los países tienen </a:t>
            </a:r>
            <a:r>
              <a:rPr lang="es" sz="2200" b="0" i="0" dirty="0">
                <a:solidFill>
                  <a:srgbClr val="333333"/>
                </a:solidFill>
                <a:effectLst/>
              </a:rPr>
              <a:t>Programas de Economía Circular como fuerza impulsora para economías 'circulares' más sostenibles. Su propósito es garantizar que todos usen menos recursos y eviten el desperdicio para lograr un crecimiento económico sostenible. </a:t>
            </a:r>
            <a:r>
              <a:rPr lang="es" sz="2200" dirty="0">
                <a:solidFill>
                  <a:srgbClr val="333333"/>
                </a:solidFill>
              </a:rPr>
              <a:t>Parte de estos programas incluye el acceso a apoyos, </a:t>
            </a:r>
            <a:r>
              <a:rPr lang="es" sz="2200" b="0" i="0" dirty="0">
                <a:solidFill>
                  <a:srgbClr val="333333"/>
                </a:solidFill>
                <a:effectLst/>
              </a:rPr>
              <a:t>estrategias de competitividad, subvenciones a la innovación y financiación semilla para apoyar iniciativas de economía circular. Implementan acciones que generan conocimiento, agrupan recursos y construyen alianzas y evidencia para informar y construir economías circulares. Realizan e impulsan las oportunidades empresariales de una economía circular al respaldar nuevos modelos comerciales y promover la eficiencia de los recursos.</a:t>
            </a:r>
            <a:endParaRPr lang="en-IE" sz="2200"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511957" y="16345"/>
            <a:ext cx="5846171" cy="58716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s" sz="3300" dirty="0">
                <a:solidFill>
                  <a:srgbClr val="01632F"/>
                </a:solidFill>
              </a:rPr>
              <a:t>Acceso a subvenciones y apoyos</a:t>
            </a:r>
          </a:p>
        </p:txBody>
      </p:sp>
    </p:spTree>
    <p:extLst>
      <p:ext uri="{BB962C8B-B14F-4D97-AF65-F5344CB8AC3E}">
        <p14:creationId xmlns:p14="http://schemas.microsoft.com/office/powerpoint/2010/main" val="263395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wall, indoor, holding&#10;&#10;Description automatically generated">
            <a:extLst>
              <a:ext uri="{FF2B5EF4-FFF2-40B4-BE49-F238E27FC236}">
                <a16:creationId xmlns:a16="http://schemas.microsoft.com/office/drawing/2014/main" id="{BB1D190F-A901-59A1-B235-8C9CE54C4E4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8864" b="8864"/>
          <a:stretch>
            <a:fillRect/>
          </a:stretch>
        </p:blipFill>
        <p:spPr>
          <a:xfrm>
            <a:off x="7494588" y="0"/>
            <a:ext cx="4350188" cy="6362700"/>
          </a:xfrm>
        </p:spPr>
      </p:pic>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s"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82653" y="681860"/>
            <a:ext cx="6481535" cy="3079983"/>
          </a:xfrm>
        </p:spPr>
        <p:txBody>
          <a:bodyPr/>
          <a:lstStyle/>
          <a:p>
            <a:r>
              <a:rPr lang="es" b="1" i="0" dirty="0">
                <a:solidFill>
                  <a:srgbClr val="027354"/>
                </a:solidFill>
                <a:effectLst/>
              </a:rPr>
              <a:t>Empleo</a:t>
            </a:r>
            <a:r>
              <a:rPr lang="es" b="1" i="0" dirty="0">
                <a:solidFill>
                  <a:srgbClr val="042228"/>
                </a:solidFill>
                <a:effectLst/>
              </a:rPr>
              <a:t> </a:t>
            </a:r>
            <a:r>
              <a:rPr lang="es" b="0" i="0" dirty="0">
                <a:solidFill>
                  <a:srgbClr val="042228"/>
                </a:solidFill>
                <a:effectLst/>
              </a:rPr>
              <a:t>A medida que la economía circular impulsa mayores innovaciones y procesos de producción sostenibles, es necesario que haya puestos de trabajo para mantenerlos. El potencial de crecimiento en este sector, tanto para el capital como para el empleo, solo puede aumentar.</a:t>
            </a:r>
          </a:p>
          <a:p>
            <a:endParaRPr lang="en-GB" sz="1000" dirty="0">
              <a:solidFill>
                <a:srgbClr val="042228"/>
              </a:solidFill>
            </a:endParaRPr>
          </a:p>
          <a:p>
            <a:r>
              <a:rPr lang="es" b="1" i="0" dirty="0">
                <a:solidFill>
                  <a:srgbClr val="027354"/>
                </a:solidFill>
                <a:effectLst/>
                <a:latin typeface="ElsevierGulliver"/>
              </a:rPr>
              <a:t>Las pymes representan alrededor del 90 % de las empresas y más del 50 % del empleo en todo el mundo </a:t>
            </a:r>
            <a:r>
              <a:rPr lang="es" b="0" i="0" dirty="0">
                <a:solidFill>
                  <a:srgbClr val="2E2E2E"/>
                </a:solidFill>
                <a:effectLst/>
                <a:latin typeface="ElsevierGulliver"/>
              </a:rPr>
              <a:t>( </a:t>
            </a:r>
            <a:r>
              <a:rPr lang="es" b="0" i="0" u="none" strike="noStrike" dirty="0">
                <a:solidFill>
                  <a:srgbClr val="0C7DBB"/>
                </a:solidFill>
                <a:effectLst/>
                <a:latin typeface="ElsevierGulliver"/>
                <a:hlinkClick r:id="rId3"/>
              </a:rPr>
              <a:t>World Bank Finance, 2021 </a:t>
            </a:r>
            <a:r>
              <a:rPr lang="es" b="0" i="0" dirty="0">
                <a:solidFill>
                  <a:srgbClr val="2E2E2E"/>
                </a:solidFill>
                <a:effectLst/>
                <a:latin typeface="ElsevierGulliver"/>
              </a:rPr>
              <a:t>). Para la UE, el valor medio que las pymes aportan a la economía es de alrededor del 56 %. Durante 2017, las pymes de la UE (aproximadamente 25,1 millones) emplearon a más de 94 millones de personas, o aproximadamente el 66 % de la fuerza laboral ( </a:t>
            </a:r>
            <a:r>
              <a:rPr lang="es" b="0" i="0" u="none" strike="noStrike" dirty="0">
                <a:solidFill>
                  <a:srgbClr val="0C7DBB"/>
                </a:solidFill>
                <a:effectLst/>
                <a:latin typeface="ElsevierGulliver"/>
                <a:hlinkClick r:id="rId4"/>
              </a:rPr>
              <a:t>Statista, 2021 </a:t>
            </a:r>
            <a:r>
              <a:rPr lang="es" b="0" i="0" dirty="0">
                <a:solidFill>
                  <a:srgbClr val="2E2E2E"/>
                </a:solidFill>
                <a:effectLst/>
                <a:latin typeface="ElsevierGulliver"/>
              </a:rPr>
              <a:t>).</a:t>
            </a:r>
            <a:endParaRPr lang="en-IE" dirty="0"/>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819789" y="145546"/>
            <a:ext cx="5584043" cy="605917"/>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10000"/>
              </a:lnSpc>
              <a:spcBef>
                <a:spcPts val="0"/>
              </a:spcBef>
            </a:pPr>
            <a:r>
              <a:rPr lang="es" sz="3300" b="0" dirty="0">
                <a:solidFill>
                  <a:srgbClr val="01632F"/>
                </a:solidFill>
              </a:rPr>
              <a:t>Empleo</a:t>
            </a:r>
          </a:p>
        </p:txBody>
      </p:sp>
    </p:spTree>
    <p:extLst>
      <p:ext uri="{BB962C8B-B14F-4D97-AF65-F5344CB8AC3E}">
        <p14:creationId xmlns:p14="http://schemas.microsoft.com/office/powerpoint/2010/main" val="3961288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767C48-603F-8AFD-4D4A-41EB69F3E1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3727" y="3420695"/>
            <a:ext cx="4508273" cy="3429000"/>
          </a:xfrm>
          <a:prstGeom prst="rect">
            <a:avLst/>
          </a:prstGeom>
        </p:spPr>
      </p:pic>
      <p:pic>
        <p:nvPicPr>
          <p:cNvPr id="7" name="Picture 6">
            <a:extLst>
              <a:ext uri="{FF2B5EF4-FFF2-40B4-BE49-F238E27FC236}">
                <a16:creationId xmlns:a16="http://schemas.microsoft.com/office/drawing/2014/main" id="{C961D4A8-2031-9D9F-4D50-862DF8184F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1680" y="3446270"/>
            <a:ext cx="3827214" cy="3412988"/>
          </a:xfrm>
          <a:prstGeom prst="rect">
            <a:avLst/>
          </a:prstGeom>
        </p:spPr>
      </p:pic>
      <p:pic>
        <p:nvPicPr>
          <p:cNvPr id="4" name="Picture 3">
            <a:extLst>
              <a:ext uri="{FF2B5EF4-FFF2-40B4-BE49-F238E27FC236}">
                <a16:creationId xmlns:a16="http://schemas.microsoft.com/office/drawing/2014/main" id="{D4186833-0E48-C3EA-76D0-892F719F57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6823"/>
          <a:stretch/>
        </p:blipFill>
        <p:spPr>
          <a:xfrm>
            <a:off x="0" y="2958199"/>
            <a:ext cx="4581680" cy="3899801"/>
          </a:xfrm>
          <a:prstGeom prst="rect">
            <a:avLst/>
          </a:prstGeom>
        </p:spPr>
      </p:pic>
      <p:pic>
        <p:nvPicPr>
          <p:cNvPr id="5" name="Picture 4">
            <a:extLst>
              <a:ext uri="{FF2B5EF4-FFF2-40B4-BE49-F238E27FC236}">
                <a16:creationId xmlns:a16="http://schemas.microsoft.com/office/drawing/2014/main" id="{764AD505-2C52-BC58-F8E6-13D79DCDE3B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27006"/>
          <a:stretch/>
        </p:blipFill>
        <p:spPr>
          <a:xfrm>
            <a:off x="8205520" y="-6922"/>
            <a:ext cx="3963237" cy="2965122"/>
          </a:xfrm>
          <a:prstGeom prst="rect">
            <a:avLst/>
          </a:prstGeom>
        </p:spPr>
      </p:pic>
      <p:pic>
        <p:nvPicPr>
          <p:cNvPr id="4098" name="Picture 2">
            <a:extLst>
              <a:ext uri="{FF2B5EF4-FFF2-40B4-BE49-F238E27FC236}">
                <a16:creationId xmlns:a16="http://schemas.microsoft.com/office/drawing/2014/main" id="{A8CF15BA-3FBB-ECAD-4DDF-5D009BE7744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9502" y="-14229"/>
            <a:ext cx="3963237" cy="29724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E287B6-DC29-4883-FF91-60BC2B1B48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9361"/>
          <a:stretch/>
        </p:blipFill>
        <p:spPr>
          <a:xfrm>
            <a:off x="0" y="-6923"/>
            <a:ext cx="4464549" cy="2988493"/>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773884" y="274823"/>
            <a:ext cx="2938510" cy="2453489"/>
          </a:xfrm>
          <a:solidFill>
            <a:srgbClr val="213303"/>
          </a:solidFill>
        </p:spPr>
        <p:txBody>
          <a:bodyPr anchor="ctr">
            <a:normAutofit fontScale="92500" lnSpcReduction="20000"/>
          </a:bodyPr>
          <a:lstStyle/>
          <a:p>
            <a:r>
              <a:rPr lang="es" sz="2400" dirty="0">
                <a:hlinkClick r:id="rId8">
                  <a:extLst>
                    <a:ext uri="{A12FA001-AC4F-418D-AE19-62706E023703}">
                      <ahyp:hlinkClr xmlns:ahyp="http://schemas.microsoft.com/office/drawing/2018/hyperlinkcolor" val="tx"/>
                    </a:ext>
                  </a:extLst>
                </a:hlinkClick>
              </a:rPr>
              <a:t>Olive Feed, Irlanda, </a:t>
            </a:r>
            <a:r>
              <a:rPr lang="es" sz="2200" b="0" dirty="0"/>
              <a:t>ha creado un nuevo alimento a partir de 'residuos' de aceitunas para el mercado de carne Wagyu. Los residuos de aceitunas se utilizan como alimento para animales para esta carísima carne y para otros animales.</a:t>
            </a:r>
            <a:endParaRPr lang="en-IE" sz="24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sz="2400" i="0" dirty="0">
                <a:solidFill>
                  <a:srgbClr val="7C4698"/>
                </a:solidFill>
                <a:effectLst/>
                <a:hlinkClick r:id="rId9">
                  <a:extLst>
                    <a:ext uri="{A12FA001-AC4F-418D-AE19-62706E023703}">
                      <ahyp:hlinkClr xmlns:ahyp="http://schemas.microsoft.com/office/drawing/2018/hyperlinkcolor" val="tx"/>
                    </a:ext>
                  </a:extLst>
                </a:hlinkClick>
              </a:rPr>
              <a:t>PACE, Irlanda </a:t>
            </a:r>
            <a:r>
              <a:rPr lang="es" sz="2000" b="0" i="0" dirty="0">
                <a:solidFill>
                  <a:srgbClr val="7C4698"/>
                </a:solidFill>
                <a:effectLst/>
              </a:rPr>
              <a:t>es una empresa del sector voluntario que trabaja con personas con convicciones para la integración segura en la comunidad, por ejemplo, creando oportunidades de empleo.</a:t>
            </a:r>
            <a:endParaRPr lang="en-IE" sz="2000" dirty="0">
              <a:solidFill>
                <a:srgbClr val="7C4698"/>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2B083E"/>
          </a:solidFill>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sz="2400" dirty="0">
                <a:hlinkClick r:id="rId10">
                  <a:extLst>
                    <a:ext uri="{A12FA001-AC4F-418D-AE19-62706E023703}">
                      <ahyp:hlinkClr xmlns:ahyp="http://schemas.microsoft.com/office/drawing/2018/hyperlinkcolor" val="tx"/>
                    </a:ext>
                  </a:extLst>
                </a:hlinkClick>
              </a:rPr>
              <a:t>Kindora Ireland </a:t>
            </a:r>
            <a:r>
              <a:rPr lang="es" sz="2000" b="0" i="0" dirty="0">
                <a:effectLst/>
              </a:rPr>
              <a:t>ayuda a las familias a comprar los mejores artículos para sus hijos sin que le cueste nada a la Tierra. Ahorra residuos donde la gente puede comprar, vender y alquilar artículos para bebés y niños.</a:t>
            </a:r>
            <a:endParaRPr lang="en-IE" sz="2000" dirty="0"/>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E5D2CA"/>
          </a:solidFill>
        </p:spPr>
        <p:txBody>
          <a:bodyPr vert="horz" lIns="91440" tIns="45720" rIns="91440" bIns="45720" rtlCol="0" anchor="ctr">
            <a:normAutofit fontScale="5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4600" i="0" dirty="0">
                <a:solidFill>
                  <a:srgbClr val="2B083E"/>
                </a:solidFill>
                <a:effectLst/>
                <a:hlinkClick r:id="rId11">
                  <a:extLst>
                    <a:ext uri="{A12FA001-AC4F-418D-AE19-62706E023703}">
                      <ahyp:hlinkClr xmlns:ahyp="http://schemas.microsoft.com/office/drawing/2018/hyperlinkcolor" val="tx"/>
                    </a:ext>
                  </a:extLst>
                </a:hlinkClick>
              </a:rPr>
              <a:t>The Kind, </a:t>
            </a:r>
            <a:r>
              <a:rPr lang="es" sz="4600" dirty="0">
                <a:solidFill>
                  <a:srgbClr val="2B083E"/>
                </a:solidFill>
                <a:hlinkClick r:id="rId11">
                  <a:extLst>
                    <a:ext uri="{A12FA001-AC4F-418D-AE19-62706E023703}">
                      <ahyp:hlinkClr xmlns:ahyp="http://schemas.microsoft.com/office/drawing/2018/hyperlinkcolor" val="tx"/>
                    </a:ext>
                  </a:extLst>
                </a:hlinkClick>
              </a:rPr>
              <a:t>Irlanda </a:t>
            </a:r>
            <a:r>
              <a:rPr lang="es" sz="4200" b="0" dirty="0">
                <a:solidFill>
                  <a:srgbClr val="2B083E"/>
                </a:solidFill>
              </a:rPr>
              <a:t>vende más de 100 marcas de productos sostenibles, éticos y ecológicos que son amables con el cuerpo, la mente y el planeta.</a:t>
            </a:r>
            <a:endParaRPr lang="en-IE" sz="4200" b="0" dirty="0">
              <a:solidFill>
                <a:srgbClr val="2B083E"/>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981570"/>
            <a:ext cx="12191999" cy="461665"/>
          </a:xfrm>
          <a:prstGeom prst="rect">
            <a:avLst/>
          </a:prstGeom>
          <a:solidFill>
            <a:srgbClr val="FBFBFB"/>
          </a:solidFill>
        </p:spPr>
        <p:txBody>
          <a:bodyPr wrap="square" rtlCol="0">
            <a:spAutoFit/>
          </a:bodyPr>
          <a:lstStyle/>
          <a:p>
            <a:pPr algn="ctr"/>
            <a:r>
              <a:rPr lang="es" sz="2400" b="1" dirty="0"/>
              <a:t>Ejemplos de pymes irlandesas de economía circular </a:t>
            </a:r>
            <a:r>
              <a:rPr lang="es" sz="2400" dirty="0"/>
              <a:t>( </a:t>
            </a:r>
            <a:r>
              <a:rPr lang="es" sz="2400" dirty="0">
                <a:highlight>
                  <a:srgbClr val="FFFF00"/>
                </a:highlight>
              </a:rPr>
              <a:t>consulte también los estudios de caso CSR READY </a:t>
            </a:r>
            <a:r>
              <a:rPr lang="es" sz="2400" dirty="0"/>
              <a:t>)</a:t>
            </a:r>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849263" y="3662906"/>
            <a:ext cx="2869703" cy="2869169"/>
          </a:xfrm>
          <a:prstGeom prst="rect">
            <a:avLst/>
          </a:prstGeom>
          <a:solidFill>
            <a:srgbClr val="048AA8"/>
          </a:solidFill>
        </p:spPr>
        <p:txBody>
          <a:bodyPr vert="horz" lIns="91440" tIns="45720" rIns="91440" bIns="45720" rtlCol="0" anchor="ctr">
            <a:normAutofit fontScale="2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7400" i="0" dirty="0">
                <a:effectLst/>
                <a:hlinkClick r:id="rId12">
                  <a:extLst>
                    <a:ext uri="{A12FA001-AC4F-418D-AE19-62706E023703}">
                      <ahyp:hlinkClr xmlns:ahyp="http://schemas.microsoft.com/office/drawing/2018/hyperlinkcolor" val="tx"/>
                    </a:ext>
                  </a:extLst>
                </a:hlinkClick>
              </a:rPr>
              <a:t>Huku Balance, </a:t>
            </a:r>
            <a:r>
              <a:rPr lang="es" sz="7400" dirty="0">
                <a:hlinkClick r:id="rId12">
                  <a:extLst>
                    <a:ext uri="{A12FA001-AC4F-418D-AE19-62706E023703}">
                      <ahyp:hlinkClr xmlns:ahyp="http://schemas.microsoft.com/office/drawing/2018/hyperlinkcolor" val="tx"/>
                    </a:ext>
                  </a:extLst>
                </a:hlinkClick>
              </a:rPr>
              <a:t>Irlanda, </a:t>
            </a:r>
            <a:r>
              <a:rPr lang="es" sz="6000" b="0" dirty="0"/>
              <a:t>diseña y fabrica tablas de equilibrio con materiales naturales y sostenibles. Todos los envases y materiales son biodegradables. Los productos tienen garantía de por vida.</a:t>
            </a:r>
            <a:endParaRPr lang="en-IE" sz="5000" b="0" dirty="0"/>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519930"/>
          </a:solidFill>
        </p:spPr>
        <p:txBody>
          <a:bodyPr vert="horz" lIns="91440" tIns="45720" rIns="91440" bIns="45720" rtlCol="0" anchor="ctr">
            <a:normAutofit fontScale="47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5100" i="0" dirty="0">
                <a:effectLst/>
                <a:hlinkClick r:id="rId13">
                  <a:extLst>
                    <a:ext uri="{A12FA001-AC4F-418D-AE19-62706E023703}">
                      <ahyp:hlinkClr xmlns:ahyp="http://schemas.microsoft.com/office/drawing/2018/hyperlinkcolor" val="tx"/>
                    </a:ext>
                  </a:extLst>
                </a:hlinkClick>
              </a:rPr>
              <a:t>GIY, </a:t>
            </a:r>
            <a:r>
              <a:rPr lang="es" sz="5100" dirty="0">
                <a:hlinkClick r:id="rId13">
                  <a:extLst>
                    <a:ext uri="{A12FA001-AC4F-418D-AE19-62706E023703}">
                      <ahyp:hlinkClr xmlns:ahyp="http://schemas.microsoft.com/office/drawing/2018/hyperlinkcolor" val="tx"/>
                    </a:ext>
                  </a:extLst>
                </a:hlinkClick>
              </a:rPr>
              <a:t>Irlanda, </a:t>
            </a:r>
            <a:r>
              <a:rPr lang="es" sz="4200" b="0" dirty="0"/>
              <a:t>ayuda </a:t>
            </a:r>
            <a:r>
              <a:rPr lang="es" sz="4200" b="0" i="0" dirty="0">
                <a:effectLst/>
              </a:rPr>
              <a:t>a personas de todo el mundo a vivir una vida más sana, feliz y sostenible cultivando algunos de sus propios alimentos.</a:t>
            </a:r>
            <a:endParaRPr lang="en-IE" sz="4200" b="0" dirty="0"/>
          </a:p>
        </p:txBody>
      </p:sp>
    </p:spTree>
    <p:extLst>
      <p:ext uri="{BB962C8B-B14F-4D97-AF65-F5344CB8AC3E}">
        <p14:creationId xmlns:p14="http://schemas.microsoft.com/office/powerpoint/2010/main" val="2341686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s"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958751"/>
            <a:ext cx="5653841" cy="3079983"/>
          </a:xfrm>
        </p:spPr>
        <p:txBody>
          <a:bodyPr/>
          <a:lstStyle/>
          <a:p>
            <a:pPr algn="l"/>
            <a:r>
              <a:rPr lang="es" sz="2200" b="0" i="0" dirty="0">
                <a:solidFill>
                  <a:srgbClr val="222222"/>
                </a:solidFill>
                <a:effectLst/>
              </a:rPr>
              <a:t>La economía circular, demuestra diferentes pero mejores formas, modelos y tecnologías de producción que son capaces de generar un modelo restaurativo y regenerativo de producción y prestación de servicios. </a:t>
            </a:r>
            <a:r>
              <a:rPr lang="es" sz="2200" dirty="0">
                <a:solidFill>
                  <a:srgbClr val="222222"/>
                </a:solidFill>
              </a:rPr>
              <a:t>Por ejemplo, confiar </a:t>
            </a:r>
            <a:r>
              <a:rPr lang="es" sz="2200" b="0" i="0" dirty="0">
                <a:solidFill>
                  <a:srgbClr val="222222"/>
                </a:solidFill>
                <a:effectLst/>
              </a:rPr>
              <a:t>en las energías renovables para reducir y mitigar las externalidades negativas del cambio climático y la toxicidad ambiental, y para mejorar la biodiversidad. Ahorre dinero y haga que las operaciones comerciales sean efectivas y eficientes mientras protege el medio ambiente y el planeta bajo los </a:t>
            </a:r>
            <a:r>
              <a:rPr lang="es" sz="2200" dirty="0">
                <a:solidFill>
                  <a:srgbClr val="222222"/>
                </a:solidFill>
              </a:rPr>
              <a:t>nutrientes de gestión de la economía circular de</a:t>
            </a:r>
          </a:p>
          <a:p>
            <a:pPr algn="l"/>
            <a:r>
              <a:rPr lang="es" sz="2200" b="1" i="0" dirty="0">
                <a:solidFill>
                  <a:srgbClr val="027354"/>
                </a:solidFill>
                <a:effectLst/>
              </a:rPr>
              <a:t>Repensar, Rediseñar, Reciclar Reducir, Reparar, Renovar, Recuperar, Reutilizar</a:t>
            </a: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1280160" y="79717"/>
            <a:ext cx="10403555" cy="731680"/>
          </a:xfrm>
          <a:prstGeom prst="rect">
            <a:avLst/>
          </a:prstGeom>
          <a:solidFill>
            <a:schemeClr val="bg1"/>
          </a:solidFill>
        </p:spPr>
        <p:txBody>
          <a:bodyPr vert="horz" lIns="91440" tIns="45720" rIns="91440" bIns="45720" rtlCol="0">
            <a:normAutofit fontScale="7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s" sz="3300" b="0" dirty="0">
                <a:solidFill>
                  <a:srgbClr val="01632F"/>
                </a:solidFill>
              </a:rPr>
              <a:t>Presenta nuevos y mejores modelos comerciales para el crecimiento sostenible</a:t>
            </a:r>
          </a:p>
        </p:txBody>
      </p:sp>
      <p:pic>
        <p:nvPicPr>
          <p:cNvPr id="7" name="Imagen 6">
            <a:extLst>
              <a:ext uri="{FF2B5EF4-FFF2-40B4-BE49-F238E27FC236}">
                <a16:creationId xmlns:a16="http://schemas.microsoft.com/office/drawing/2014/main" id="{AFEC16B2-2063-081C-677C-FA4753F3E2CB}"/>
              </a:ext>
            </a:extLst>
          </p:cNvPr>
          <p:cNvPicPr>
            <a:picLocks noChangeAspect="1"/>
          </p:cNvPicPr>
          <p:nvPr/>
        </p:nvPicPr>
        <p:blipFill>
          <a:blip r:embed="rId2"/>
          <a:stretch>
            <a:fillRect/>
          </a:stretch>
        </p:blipFill>
        <p:spPr>
          <a:xfrm>
            <a:off x="6236494" y="751463"/>
            <a:ext cx="5667375" cy="5372100"/>
          </a:xfrm>
          <a:prstGeom prst="rect">
            <a:avLst/>
          </a:prstGeom>
        </p:spPr>
      </p:pic>
    </p:spTree>
    <p:extLst>
      <p:ext uri="{BB962C8B-B14F-4D97-AF65-F5344CB8AC3E}">
        <p14:creationId xmlns:p14="http://schemas.microsoft.com/office/powerpoint/2010/main" val="415527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28DF6A-D626-9AD5-359C-E0CF5D7369A1}"/>
              </a:ext>
            </a:extLst>
          </p:cNvPr>
          <p:cNvSpPr>
            <a:spLocks noGrp="1"/>
          </p:cNvSpPr>
          <p:nvPr>
            <p:ph type="body" sz="quarter" idx="13"/>
          </p:nvPr>
        </p:nvSpPr>
        <p:spPr/>
        <p:txBody>
          <a:bodyPr/>
          <a:lstStyle/>
          <a:p>
            <a:r>
              <a:rPr lang="es" dirty="0"/>
              <a:t>S</a:t>
            </a:r>
          </a:p>
        </p:txBody>
      </p:sp>
      <p:sp>
        <p:nvSpPr>
          <p:cNvPr id="4" name="Text Placeholder 3">
            <a:extLst>
              <a:ext uri="{FF2B5EF4-FFF2-40B4-BE49-F238E27FC236}">
                <a16:creationId xmlns:a16="http://schemas.microsoft.com/office/drawing/2014/main" id="{EEA2BBC4-C086-9648-880D-CB9B2B93FD94}"/>
              </a:ext>
            </a:extLst>
          </p:cNvPr>
          <p:cNvSpPr>
            <a:spLocks noGrp="1"/>
          </p:cNvSpPr>
          <p:nvPr>
            <p:ph type="body" sz="quarter" idx="14"/>
          </p:nvPr>
        </p:nvSpPr>
        <p:spPr>
          <a:xfrm>
            <a:off x="514240" y="1108221"/>
            <a:ext cx="7258160" cy="3079983"/>
          </a:xfrm>
        </p:spPr>
        <p:txBody>
          <a:bodyPr/>
          <a:lstStyle/>
          <a:p>
            <a:pPr algn="l"/>
            <a:r>
              <a:rPr lang="es" sz="2000" dirty="0">
                <a:solidFill>
                  <a:srgbClr val="404040"/>
                </a:solidFill>
                <a:effectLst/>
              </a:rPr>
              <a:t>La Comisión Europea adoptó el </a:t>
            </a:r>
            <a:r>
              <a:rPr lang="es" sz="2000" u="sng" dirty="0">
                <a:solidFill>
                  <a:srgbClr val="004494"/>
                </a:solidFill>
                <a:effectLst/>
                <a:hlinkClick r:id="rId2"/>
              </a:rPr>
              <a:t>nuevo plan de acción de economía circular (CEAP) </a:t>
            </a:r>
            <a:r>
              <a:rPr lang="es" sz="2000" dirty="0">
                <a:solidFill>
                  <a:srgbClr val="404040"/>
                </a:solidFill>
                <a:effectLst/>
              </a:rPr>
              <a:t>en marzo de 2020. Es uno de los principales componentes del </a:t>
            </a:r>
            <a:r>
              <a:rPr lang="es" sz="2000" u="sng" dirty="0">
                <a:solidFill>
                  <a:srgbClr val="004494"/>
                </a:solidFill>
                <a:effectLst/>
                <a:hlinkClick r:id="rId3"/>
              </a:rPr>
              <a:t>Pacto Verde Europeo </a:t>
            </a:r>
            <a:r>
              <a:rPr lang="es" sz="2000" dirty="0">
                <a:solidFill>
                  <a:srgbClr val="404040"/>
                </a:solidFill>
                <a:effectLst/>
              </a:rPr>
              <a:t>, la nueva agenda de Europa para el crecimiento sostenible. La transición de la UE a una economía circular reducirá la presión sobre los recursos naturales y generará crecimiento y empleo sostenibles. También es un requisito previo para lograr el objetivo de neutralidad climática de la UE para 2050 y detener la pérdida de biodiversidad.</a:t>
            </a:r>
          </a:p>
          <a:p>
            <a:pPr algn="l"/>
            <a:endParaRPr lang="en-GB" sz="2000" dirty="0">
              <a:solidFill>
                <a:srgbClr val="404040"/>
              </a:solidFill>
              <a:effectLst/>
            </a:endParaRPr>
          </a:p>
          <a:p>
            <a:pPr algn="l"/>
            <a:r>
              <a:rPr lang="es" sz="2000" dirty="0">
                <a:solidFill>
                  <a:srgbClr val="404040"/>
                </a:solidFill>
                <a:effectLst/>
              </a:rPr>
              <a:t>Se centra en cómo se diseñan los productos, promueve los procesos de economía circular, fomenta el consumo sostenible y tiene como objetivo garantizar que se eviten los residuos y que los recursos utilizados se mantengan en la economía de la UE durante el mayor tiempo posible. </a:t>
            </a:r>
            <a:r>
              <a:rPr lang="es" sz="2000" dirty="0">
                <a:solidFill>
                  <a:srgbClr val="404040"/>
                </a:solidFill>
              </a:rPr>
              <a:t>Enumera cinco áreas prioritarias: plásticos; Desechos alimentarios; materias primas críticas; construcción y demolición; y biomasa y bioproductos. </a:t>
            </a:r>
            <a:r>
              <a:rPr lang="es" sz="2000" dirty="0">
                <a:solidFill>
                  <a:srgbClr val="404040"/>
                </a:solidFill>
                <a:effectLst/>
              </a:rPr>
              <a:t>( </a:t>
            </a:r>
            <a:r>
              <a:rPr lang="es" sz="2000" dirty="0">
                <a:solidFill>
                  <a:srgbClr val="027354"/>
                </a:solidFill>
                <a:effectLst/>
                <a:hlinkClick r:id="rId4">
                  <a:extLst>
                    <a:ext uri="{A12FA001-AC4F-418D-AE19-62706E023703}">
                      <ahyp:hlinkClr xmlns:ahyp="http://schemas.microsoft.com/office/drawing/2018/hyperlinkcolor" val="tx"/>
                    </a:ext>
                  </a:extLst>
                </a:hlinkClick>
              </a:rPr>
              <a:t>Fuente </a:t>
            </a:r>
            <a:r>
              <a:rPr lang="es" sz="2000" dirty="0">
                <a:solidFill>
                  <a:srgbClr val="404040"/>
                </a:solidFill>
                <a:effectLst/>
              </a:rPr>
              <a:t>)</a:t>
            </a:r>
            <a:endParaRPr lang="en-GB" sz="2000" dirty="0">
              <a:solidFill>
                <a:srgbClr val="404040"/>
              </a:solidFill>
            </a:endParaRPr>
          </a:p>
        </p:txBody>
      </p:sp>
      <p:sp>
        <p:nvSpPr>
          <p:cNvPr id="5" name="Text Placeholder 2">
            <a:extLst>
              <a:ext uri="{FF2B5EF4-FFF2-40B4-BE49-F238E27FC236}">
                <a16:creationId xmlns:a16="http://schemas.microsoft.com/office/drawing/2014/main" id="{ADFD1026-A7C3-070E-2749-4CDF68CB1B57}"/>
              </a:ext>
            </a:extLst>
          </p:cNvPr>
          <p:cNvSpPr txBox="1">
            <a:spLocks/>
          </p:cNvSpPr>
          <p:nvPr/>
        </p:nvSpPr>
        <p:spPr>
          <a:xfrm>
            <a:off x="1102467" y="-16377"/>
            <a:ext cx="7004502" cy="12118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spcBef>
                <a:spcPts val="0"/>
              </a:spcBef>
            </a:pPr>
            <a:r>
              <a:rPr lang="es" sz="3300" b="0" dirty="0">
                <a:solidFill>
                  <a:srgbClr val="01632F"/>
                </a:solidFill>
              </a:rPr>
              <a:t>Es una directiva de la UE y una prioridad de la agenda</a:t>
            </a:r>
          </a:p>
        </p:txBody>
      </p:sp>
      <p:pic>
        <p:nvPicPr>
          <p:cNvPr id="2050" name="Picture 2" descr="Text stating circular economy action plan ">
            <a:extLst>
              <a:ext uri="{FF2B5EF4-FFF2-40B4-BE49-F238E27FC236}">
                <a16:creationId xmlns:a16="http://schemas.microsoft.com/office/drawing/2014/main" id="{724EE24C-82CF-302B-A75A-F15D675D5F7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78954" y="1210247"/>
            <a:ext cx="3926559" cy="26177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4EE84B-451D-2852-B195-80714A049A72}"/>
              </a:ext>
            </a:extLst>
          </p:cNvPr>
          <p:cNvSpPr txBox="1"/>
          <p:nvPr/>
        </p:nvSpPr>
        <p:spPr>
          <a:xfrm>
            <a:off x="7978953" y="3989294"/>
            <a:ext cx="3926559" cy="1477328"/>
          </a:xfrm>
          <a:prstGeom prst="rect">
            <a:avLst/>
          </a:prstGeom>
          <a:noFill/>
        </p:spPr>
        <p:txBody>
          <a:bodyPr wrap="square" rtlCol="0">
            <a:spAutoFit/>
          </a:bodyPr>
          <a:lstStyle/>
          <a:p>
            <a:r>
              <a:rPr lang="es" dirty="0"/>
              <a:t>Descargar artículo </a:t>
            </a:r>
            <a:r>
              <a:rPr lang="es" dirty="0">
                <a:hlinkClick r:id="rId4"/>
              </a:rPr>
              <a:t>https://environment.ec.europa.eu/strategy/circular-economy-action-plan_en</a:t>
            </a:r>
            <a:endParaRPr lang="en-IE" dirty="0"/>
          </a:p>
          <a:p>
            <a:endParaRPr lang="en-IE" dirty="0"/>
          </a:p>
          <a:p>
            <a:r>
              <a:rPr lang="es" dirty="0"/>
              <a:t>Descargar </a:t>
            </a:r>
            <a:r>
              <a:rPr lang="es" dirty="0">
                <a:hlinkClick r:id="rId2"/>
              </a:rPr>
              <a:t>Plan de Acción</a:t>
            </a:r>
            <a:endParaRPr lang="en-IE" dirty="0"/>
          </a:p>
        </p:txBody>
      </p:sp>
    </p:spTree>
    <p:extLst>
      <p:ext uri="{BB962C8B-B14F-4D97-AF65-F5344CB8AC3E}">
        <p14:creationId xmlns:p14="http://schemas.microsoft.com/office/powerpoint/2010/main" val="3028788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AA786C-3146-BB13-7B5E-6EEDBD4D5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57" y="76768"/>
            <a:ext cx="11981486" cy="6695774"/>
          </a:xfrm>
          <a:prstGeom prst="rect">
            <a:avLst/>
          </a:prstGeom>
        </p:spPr>
      </p:pic>
      <p:sp>
        <p:nvSpPr>
          <p:cNvPr id="6" name="TextBox 5">
            <a:extLst>
              <a:ext uri="{FF2B5EF4-FFF2-40B4-BE49-F238E27FC236}">
                <a16:creationId xmlns:a16="http://schemas.microsoft.com/office/drawing/2014/main" id="{BA316C78-DBA4-E5D9-622E-2162B66981D5}"/>
              </a:ext>
            </a:extLst>
          </p:cNvPr>
          <p:cNvSpPr txBox="1"/>
          <p:nvPr/>
        </p:nvSpPr>
        <p:spPr>
          <a:xfrm>
            <a:off x="819510" y="1482098"/>
            <a:ext cx="821044" cy="245003"/>
          </a:xfrm>
          <a:prstGeom prst="rect">
            <a:avLst/>
          </a:prstGeom>
          <a:solidFill>
            <a:srgbClr val="40B894"/>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1</a:t>
            </a:r>
          </a:p>
        </p:txBody>
      </p:sp>
      <p:sp>
        <p:nvSpPr>
          <p:cNvPr id="11" name="TextBox 10">
            <a:extLst>
              <a:ext uri="{FF2B5EF4-FFF2-40B4-BE49-F238E27FC236}">
                <a16:creationId xmlns:a16="http://schemas.microsoft.com/office/drawing/2014/main" id="{610919F0-2955-2B9B-5157-B422027B9BB9}"/>
              </a:ext>
            </a:extLst>
          </p:cNvPr>
          <p:cNvSpPr txBox="1"/>
          <p:nvPr/>
        </p:nvSpPr>
        <p:spPr>
          <a:xfrm>
            <a:off x="2063519" y="1429802"/>
            <a:ext cx="821044" cy="245003"/>
          </a:xfrm>
          <a:prstGeom prst="rect">
            <a:avLst/>
          </a:prstGeom>
          <a:solidFill>
            <a:srgbClr val="F29E38"/>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2</a:t>
            </a:r>
          </a:p>
        </p:txBody>
      </p:sp>
      <p:sp>
        <p:nvSpPr>
          <p:cNvPr id="12" name="TextBox 11">
            <a:extLst>
              <a:ext uri="{FF2B5EF4-FFF2-40B4-BE49-F238E27FC236}">
                <a16:creationId xmlns:a16="http://schemas.microsoft.com/office/drawing/2014/main" id="{5CC76742-0A12-CDC1-B8EB-25C277559B46}"/>
              </a:ext>
            </a:extLst>
          </p:cNvPr>
          <p:cNvSpPr txBox="1"/>
          <p:nvPr/>
        </p:nvSpPr>
        <p:spPr>
          <a:xfrm>
            <a:off x="3254690" y="1451750"/>
            <a:ext cx="821044" cy="245003"/>
          </a:xfrm>
          <a:prstGeom prst="rect">
            <a:avLst/>
          </a:prstGeom>
          <a:solidFill>
            <a:srgbClr val="027354"/>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3</a:t>
            </a:r>
          </a:p>
        </p:txBody>
      </p:sp>
      <p:sp>
        <p:nvSpPr>
          <p:cNvPr id="13" name="TextBox 12">
            <a:extLst>
              <a:ext uri="{FF2B5EF4-FFF2-40B4-BE49-F238E27FC236}">
                <a16:creationId xmlns:a16="http://schemas.microsoft.com/office/drawing/2014/main" id="{2ADFF94A-BC4A-C598-3A7E-41A0FE0592E0}"/>
              </a:ext>
            </a:extLst>
          </p:cNvPr>
          <p:cNvSpPr txBox="1"/>
          <p:nvPr/>
        </p:nvSpPr>
        <p:spPr>
          <a:xfrm>
            <a:off x="4503705" y="1460903"/>
            <a:ext cx="821044" cy="245003"/>
          </a:xfrm>
          <a:prstGeom prst="rect">
            <a:avLst/>
          </a:prstGeom>
          <a:solidFill>
            <a:srgbClr val="D98F89"/>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4</a:t>
            </a:r>
          </a:p>
        </p:txBody>
      </p:sp>
      <p:sp>
        <p:nvSpPr>
          <p:cNvPr id="14" name="TextBox 13">
            <a:extLst>
              <a:ext uri="{FF2B5EF4-FFF2-40B4-BE49-F238E27FC236}">
                <a16:creationId xmlns:a16="http://schemas.microsoft.com/office/drawing/2014/main" id="{F8F78D3B-8E4A-FB0E-CBBC-C04C2F83EBF0}"/>
              </a:ext>
            </a:extLst>
          </p:cNvPr>
          <p:cNvSpPr txBox="1"/>
          <p:nvPr/>
        </p:nvSpPr>
        <p:spPr>
          <a:xfrm>
            <a:off x="5697135" y="1435378"/>
            <a:ext cx="821044" cy="245003"/>
          </a:xfrm>
          <a:prstGeom prst="rect">
            <a:avLst/>
          </a:prstGeom>
          <a:solidFill>
            <a:srgbClr val="40B894"/>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5</a:t>
            </a:r>
          </a:p>
        </p:txBody>
      </p:sp>
      <p:sp>
        <p:nvSpPr>
          <p:cNvPr id="15" name="TextBox 14">
            <a:extLst>
              <a:ext uri="{FF2B5EF4-FFF2-40B4-BE49-F238E27FC236}">
                <a16:creationId xmlns:a16="http://schemas.microsoft.com/office/drawing/2014/main" id="{59B060F8-A96D-8723-F699-8CAB96A84C11}"/>
              </a:ext>
            </a:extLst>
          </p:cNvPr>
          <p:cNvSpPr txBox="1"/>
          <p:nvPr/>
        </p:nvSpPr>
        <p:spPr>
          <a:xfrm>
            <a:off x="6919716" y="1429802"/>
            <a:ext cx="821044" cy="245003"/>
          </a:xfrm>
          <a:prstGeom prst="rect">
            <a:avLst/>
          </a:prstGeom>
          <a:solidFill>
            <a:srgbClr val="F29E38"/>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6</a:t>
            </a:r>
          </a:p>
        </p:txBody>
      </p:sp>
      <p:sp>
        <p:nvSpPr>
          <p:cNvPr id="16" name="TextBox 15">
            <a:extLst>
              <a:ext uri="{FF2B5EF4-FFF2-40B4-BE49-F238E27FC236}">
                <a16:creationId xmlns:a16="http://schemas.microsoft.com/office/drawing/2014/main" id="{E2AEF2A5-25E6-EE28-B72A-6C7E96BC76D3}"/>
              </a:ext>
            </a:extLst>
          </p:cNvPr>
          <p:cNvSpPr txBox="1"/>
          <p:nvPr/>
        </p:nvSpPr>
        <p:spPr>
          <a:xfrm>
            <a:off x="8060970" y="1445829"/>
            <a:ext cx="877324" cy="245003"/>
          </a:xfrm>
          <a:prstGeom prst="rect">
            <a:avLst/>
          </a:prstGeom>
          <a:solidFill>
            <a:srgbClr val="027354"/>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7</a:t>
            </a:r>
          </a:p>
        </p:txBody>
      </p:sp>
      <p:sp>
        <p:nvSpPr>
          <p:cNvPr id="18" name="TextBox 17">
            <a:extLst>
              <a:ext uri="{FF2B5EF4-FFF2-40B4-BE49-F238E27FC236}">
                <a16:creationId xmlns:a16="http://schemas.microsoft.com/office/drawing/2014/main" id="{322F50F9-F256-EA0C-95C4-2C7380D4E168}"/>
              </a:ext>
            </a:extLst>
          </p:cNvPr>
          <p:cNvSpPr txBox="1"/>
          <p:nvPr/>
        </p:nvSpPr>
        <p:spPr>
          <a:xfrm>
            <a:off x="9284097" y="1459842"/>
            <a:ext cx="877324" cy="245003"/>
          </a:xfrm>
          <a:prstGeom prst="rect">
            <a:avLst/>
          </a:prstGeom>
          <a:solidFill>
            <a:srgbClr val="D98F89"/>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8</a:t>
            </a:r>
          </a:p>
        </p:txBody>
      </p:sp>
      <p:sp>
        <p:nvSpPr>
          <p:cNvPr id="19" name="TextBox 18">
            <a:extLst>
              <a:ext uri="{FF2B5EF4-FFF2-40B4-BE49-F238E27FC236}">
                <a16:creationId xmlns:a16="http://schemas.microsoft.com/office/drawing/2014/main" id="{027EB9AF-1A30-02CA-2921-DA5EB051A194}"/>
              </a:ext>
            </a:extLst>
          </p:cNvPr>
          <p:cNvSpPr txBox="1"/>
          <p:nvPr/>
        </p:nvSpPr>
        <p:spPr>
          <a:xfrm>
            <a:off x="10527799" y="1429801"/>
            <a:ext cx="877324" cy="245003"/>
          </a:xfrm>
          <a:prstGeom prst="rect">
            <a:avLst/>
          </a:prstGeom>
          <a:solidFill>
            <a:srgbClr val="40B894"/>
          </a:solidFill>
        </p:spPr>
        <p:txBody>
          <a:bodyPr wrap="square" rtlCol="0" anchor="ctr">
            <a:spAutoFit/>
          </a:bodyPr>
          <a:lstStyle/>
          <a:p>
            <a:pPr algn="ctr"/>
            <a:r>
              <a:rPr lang="es" sz="992" b="1" dirty="0">
                <a:solidFill>
                  <a:schemeClr val="bg1"/>
                </a:solidFill>
                <a:latin typeface="Calibri" panose="020F0502020204030204" pitchFamily="34" charset="0"/>
                <a:cs typeface="Calibri" panose="020F0502020204030204" pitchFamily="34" charset="0"/>
              </a:rPr>
              <a:t>MÓDULO 9</a:t>
            </a:r>
          </a:p>
        </p:txBody>
      </p:sp>
      <p:sp>
        <p:nvSpPr>
          <p:cNvPr id="20" name="TextBox 19">
            <a:extLst>
              <a:ext uri="{FF2B5EF4-FFF2-40B4-BE49-F238E27FC236}">
                <a16:creationId xmlns:a16="http://schemas.microsoft.com/office/drawing/2014/main" id="{9932D693-F69D-3B31-2E67-87A75BE88CFC}"/>
              </a:ext>
            </a:extLst>
          </p:cNvPr>
          <p:cNvSpPr txBox="1"/>
          <p:nvPr/>
        </p:nvSpPr>
        <p:spPr>
          <a:xfrm>
            <a:off x="616641" y="2153671"/>
            <a:ext cx="1172309" cy="576825"/>
          </a:xfrm>
          <a:prstGeom prst="rect">
            <a:avLst/>
          </a:prstGeom>
          <a:noFill/>
        </p:spPr>
        <p:txBody>
          <a:bodyPr wrap="square" rtlCol="0" anchor="t">
            <a:spAutoFit/>
          </a:bodyPr>
          <a:lstStyle/>
          <a:p>
            <a:pPr algn="ctr"/>
            <a:r>
              <a:rPr lang="es" sz="787" b="1" dirty="0">
                <a:solidFill>
                  <a:srgbClr val="3FB793"/>
                </a:solidFill>
                <a:latin typeface="Calibri" panose="020F0502020204030204" pitchFamily="34" charset="0"/>
                <a:cs typeface="Calibri" panose="020F0502020204030204" pitchFamily="34" charset="0"/>
              </a:rPr>
              <a:t>INTRODUCCIÓN A LA RESPONSABILIDAD SOCIAL CORPORATIVA (RSC) DE LAS PYMES</a:t>
            </a:r>
          </a:p>
        </p:txBody>
      </p:sp>
      <p:sp>
        <p:nvSpPr>
          <p:cNvPr id="21" name="TextBox 20">
            <a:extLst>
              <a:ext uri="{FF2B5EF4-FFF2-40B4-BE49-F238E27FC236}">
                <a16:creationId xmlns:a16="http://schemas.microsoft.com/office/drawing/2014/main" id="{3DB50118-8AC2-7A32-D712-D212D9F8D716}"/>
              </a:ext>
            </a:extLst>
          </p:cNvPr>
          <p:cNvSpPr txBox="1"/>
          <p:nvPr/>
        </p:nvSpPr>
        <p:spPr>
          <a:xfrm>
            <a:off x="1839590" y="2076878"/>
            <a:ext cx="1228424" cy="697948"/>
          </a:xfrm>
          <a:prstGeom prst="rect">
            <a:avLst/>
          </a:prstGeom>
          <a:noFill/>
        </p:spPr>
        <p:txBody>
          <a:bodyPr wrap="square" rtlCol="0" anchor="t">
            <a:spAutoFit/>
          </a:bodyPr>
          <a:lstStyle/>
          <a:p>
            <a:pPr algn="ctr"/>
            <a:r>
              <a:rPr lang="es" sz="787" b="1" dirty="0">
                <a:solidFill>
                  <a:srgbClr val="F09C39"/>
                </a:solidFill>
                <a:latin typeface="Calibri" panose="020F0502020204030204" pitchFamily="34" charset="0"/>
                <a:cs typeface="Calibri" panose="020F0502020204030204" pitchFamily="34" charset="0"/>
              </a:rPr>
              <a:t>RSE Y GESTIÓN DE RECURSOS HUMANOS PARA LA SOSTENIBILIDAD DE LAS PYMES</a:t>
            </a:r>
          </a:p>
        </p:txBody>
      </p:sp>
      <p:sp>
        <p:nvSpPr>
          <p:cNvPr id="22" name="TextBox 21">
            <a:extLst>
              <a:ext uri="{FF2B5EF4-FFF2-40B4-BE49-F238E27FC236}">
                <a16:creationId xmlns:a16="http://schemas.microsoft.com/office/drawing/2014/main" id="{1FFACDD9-F6CE-CDC1-7093-5F9655E1A9A1}"/>
              </a:ext>
            </a:extLst>
          </p:cNvPr>
          <p:cNvSpPr txBox="1"/>
          <p:nvPr/>
        </p:nvSpPr>
        <p:spPr>
          <a:xfrm>
            <a:off x="3054652" y="2042029"/>
            <a:ext cx="1145415" cy="576825"/>
          </a:xfrm>
          <a:prstGeom prst="rect">
            <a:avLst/>
          </a:prstGeom>
          <a:noFill/>
        </p:spPr>
        <p:txBody>
          <a:bodyPr wrap="square" rtlCol="0" anchor="t">
            <a:spAutoFit/>
          </a:bodyPr>
          <a:lstStyle/>
          <a:p>
            <a:pPr algn="ctr"/>
            <a:r>
              <a:rPr lang="es" sz="787" b="1" dirty="0">
                <a:solidFill>
                  <a:srgbClr val="017355"/>
                </a:solidFill>
                <a:latin typeface="Calibri" panose="020F0502020204030204" pitchFamily="34" charset="0"/>
                <a:cs typeface="Calibri" panose="020F0502020204030204" pitchFamily="34" charset="0"/>
              </a:rPr>
              <a:t>IMPLEMENTAR LA RSE HR PARA MAXIMIZAR EL POTENCIAL DE LAS PYMES EN RSE</a:t>
            </a:r>
          </a:p>
        </p:txBody>
      </p:sp>
      <p:sp>
        <p:nvSpPr>
          <p:cNvPr id="23" name="TextBox 22">
            <a:extLst>
              <a:ext uri="{FF2B5EF4-FFF2-40B4-BE49-F238E27FC236}">
                <a16:creationId xmlns:a16="http://schemas.microsoft.com/office/drawing/2014/main" id="{4E93F507-4B69-4611-FC6F-4D1407403D2E}"/>
              </a:ext>
            </a:extLst>
          </p:cNvPr>
          <p:cNvSpPr txBox="1"/>
          <p:nvPr/>
        </p:nvSpPr>
        <p:spPr>
          <a:xfrm>
            <a:off x="4228433" y="2024956"/>
            <a:ext cx="1228423" cy="863313"/>
          </a:xfrm>
          <a:prstGeom prst="rect">
            <a:avLst/>
          </a:prstGeom>
          <a:noFill/>
        </p:spPr>
        <p:txBody>
          <a:bodyPr wrap="square" rtlCol="0" anchor="t">
            <a:spAutoFit/>
          </a:bodyPr>
          <a:lstStyle/>
          <a:p>
            <a:pPr algn="ctr"/>
            <a:r>
              <a:rPr lang="es" sz="835" b="1" dirty="0">
                <a:solidFill>
                  <a:srgbClr val="D98E89"/>
                </a:solidFill>
                <a:latin typeface="Calibri" panose="020F0502020204030204" pitchFamily="34" charset="0"/>
                <a:cs typeface="Calibri" panose="020F0502020204030204" pitchFamily="34" charset="0"/>
              </a:rPr>
              <a:t>ADOPCIÓN DE LA RSE Y LA TRANSFORMACIÓN DEL CAMBIO CULTURAL: ENFOQUE ESTRATÉGICO A CORTO PLAZO</a:t>
            </a:r>
          </a:p>
        </p:txBody>
      </p:sp>
      <p:sp>
        <p:nvSpPr>
          <p:cNvPr id="24" name="TextBox 23">
            <a:extLst>
              <a:ext uri="{FF2B5EF4-FFF2-40B4-BE49-F238E27FC236}">
                <a16:creationId xmlns:a16="http://schemas.microsoft.com/office/drawing/2014/main" id="{B820253F-241A-651E-06EF-D8FF463CC55F}"/>
              </a:ext>
            </a:extLst>
          </p:cNvPr>
          <p:cNvSpPr txBox="1"/>
          <p:nvPr/>
        </p:nvSpPr>
        <p:spPr>
          <a:xfrm>
            <a:off x="5479310" y="2082466"/>
            <a:ext cx="1187399" cy="606320"/>
          </a:xfrm>
          <a:prstGeom prst="rect">
            <a:avLst/>
          </a:prstGeom>
          <a:noFill/>
        </p:spPr>
        <p:txBody>
          <a:bodyPr wrap="square" rtlCol="0" anchor="t">
            <a:spAutoFit/>
          </a:bodyPr>
          <a:lstStyle/>
          <a:p>
            <a:pPr algn="ctr"/>
            <a:r>
              <a:rPr lang="es" sz="835" b="1" dirty="0">
                <a:solidFill>
                  <a:srgbClr val="3FB793"/>
                </a:solidFill>
                <a:latin typeface="Calibri" panose="020F0502020204030204" pitchFamily="34" charset="0"/>
                <a:cs typeface="Calibri" panose="020F0502020204030204" pitchFamily="34" charset="0"/>
              </a:rPr>
              <a:t>ADOPCIÓN DE LA RSE Y LA </a:t>
            </a:r>
            <a:r>
              <a:rPr lang="es" sz="787" b="1" dirty="0">
                <a:solidFill>
                  <a:srgbClr val="3FB793"/>
                </a:solidFill>
                <a:latin typeface="Calibri" panose="020F0502020204030204" pitchFamily="34" charset="0"/>
                <a:cs typeface="Calibri" panose="020F0502020204030204" pitchFamily="34" charset="0"/>
              </a:rPr>
              <a:t>TRANSFORMACIÓN</a:t>
            </a:r>
            <a:r>
              <a:rPr lang="es" sz="835" b="1" dirty="0">
                <a:solidFill>
                  <a:srgbClr val="3FB793"/>
                </a:solidFill>
                <a:latin typeface="Calibri" panose="020F0502020204030204" pitchFamily="34" charset="0"/>
                <a:cs typeface="Calibri" panose="020F0502020204030204" pitchFamily="34" charset="0"/>
              </a:rPr>
              <a:t> DEL CAMBIO CULTURAL</a:t>
            </a:r>
          </a:p>
        </p:txBody>
      </p:sp>
      <p:sp>
        <p:nvSpPr>
          <p:cNvPr id="25" name="TextBox 24">
            <a:extLst>
              <a:ext uri="{FF2B5EF4-FFF2-40B4-BE49-F238E27FC236}">
                <a16:creationId xmlns:a16="http://schemas.microsoft.com/office/drawing/2014/main" id="{646F4CA8-E789-E2D2-0FF0-E0C0ED3C86B5}"/>
              </a:ext>
            </a:extLst>
          </p:cNvPr>
          <p:cNvSpPr txBox="1"/>
          <p:nvPr/>
        </p:nvSpPr>
        <p:spPr>
          <a:xfrm>
            <a:off x="6735837" y="2076878"/>
            <a:ext cx="1121338" cy="819070"/>
          </a:xfrm>
          <a:prstGeom prst="rect">
            <a:avLst/>
          </a:prstGeom>
          <a:noFill/>
        </p:spPr>
        <p:txBody>
          <a:bodyPr wrap="square" rtlCol="0" anchor="t">
            <a:spAutoFit/>
          </a:bodyPr>
          <a:lstStyle/>
          <a:p>
            <a:pPr algn="ctr"/>
            <a:r>
              <a:rPr lang="es" sz="787" b="1" dirty="0">
                <a:solidFill>
                  <a:srgbClr val="F09C39"/>
                </a:solidFill>
                <a:latin typeface="Calibri" panose="020F0502020204030204" pitchFamily="34" charset="0"/>
                <a:cs typeface="Calibri" panose="020F0502020204030204" pitchFamily="34" charset="0"/>
              </a:rPr>
              <a:t>ADOPCIÓN DE UN MARCO DE RSE Y ESTRATEGIA DE SOSTENIBILIDAD PARA MITIGAR EL IMPACTO Y EL RIESGO</a:t>
            </a:r>
          </a:p>
        </p:txBody>
      </p:sp>
      <p:sp>
        <p:nvSpPr>
          <p:cNvPr id="26" name="TextBox 25">
            <a:extLst>
              <a:ext uri="{FF2B5EF4-FFF2-40B4-BE49-F238E27FC236}">
                <a16:creationId xmlns:a16="http://schemas.microsoft.com/office/drawing/2014/main" id="{C4383702-A440-7346-D93C-E4FC15B2F2A3}"/>
              </a:ext>
            </a:extLst>
          </p:cNvPr>
          <p:cNvSpPr txBox="1"/>
          <p:nvPr/>
        </p:nvSpPr>
        <p:spPr>
          <a:xfrm>
            <a:off x="7883037" y="2102255"/>
            <a:ext cx="1175840" cy="576825"/>
          </a:xfrm>
          <a:prstGeom prst="rect">
            <a:avLst/>
          </a:prstGeom>
          <a:noFill/>
        </p:spPr>
        <p:txBody>
          <a:bodyPr wrap="square" rtlCol="0" anchor="t">
            <a:spAutoFit/>
          </a:bodyPr>
          <a:lstStyle/>
          <a:p>
            <a:pPr algn="ctr"/>
            <a:r>
              <a:rPr lang="es" sz="787" b="1" dirty="0">
                <a:solidFill>
                  <a:srgbClr val="017355"/>
                </a:solidFill>
                <a:latin typeface="Calibri" panose="020F0502020204030204" pitchFamily="34" charset="0"/>
                <a:cs typeface="Calibri" panose="020F0502020204030204" pitchFamily="34" charset="0"/>
              </a:rPr>
              <a:t>IMPLEMENTAR LA SOSTENIBILIDAD DE LA RSC</a:t>
            </a:r>
          </a:p>
          <a:p>
            <a:pPr algn="ctr"/>
            <a:r>
              <a:rPr lang="es" sz="787" b="1" dirty="0">
                <a:solidFill>
                  <a:srgbClr val="017355"/>
                </a:solidFill>
                <a:latin typeface="Calibri" panose="020F0502020204030204" pitchFamily="34" charset="0"/>
                <a:cs typeface="Calibri" panose="020F0502020204030204" pitchFamily="34" charset="0"/>
              </a:rPr>
              <a:t>MARCO ISO 26000</a:t>
            </a:r>
          </a:p>
        </p:txBody>
      </p:sp>
      <p:sp>
        <p:nvSpPr>
          <p:cNvPr id="27" name="TextBox 26">
            <a:extLst>
              <a:ext uri="{FF2B5EF4-FFF2-40B4-BE49-F238E27FC236}">
                <a16:creationId xmlns:a16="http://schemas.microsoft.com/office/drawing/2014/main" id="{AE1A0DC2-D71F-C505-10FD-41E6B86DC44D}"/>
              </a:ext>
            </a:extLst>
          </p:cNvPr>
          <p:cNvSpPr txBox="1"/>
          <p:nvPr/>
        </p:nvSpPr>
        <p:spPr>
          <a:xfrm>
            <a:off x="9094852" y="2102520"/>
            <a:ext cx="1230959" cy="455702"/>
          </a:xfrm>
          <a:prstGeom prst="rect">
            <a:avLst/>
          </a:prstGeom>
          <a:noFill/>
        </p:spPr>
        <p:txBody>
          <a:bodyPr wrap="square" rtlCol="0" anchor="t">
            <a:spAutoFit/>
          </a:bodyPr>
          <a:lstStyle/>
          <a:p>
            <a:pPr algn="ctr"/>
            <a:r>
              <a:rPr lang="es" sz="787" b="1" dirty="0">
                <a:solidFill>
                  <a:srgbClr val="D98E89"/>
                </a:solidFill>
                <a:latin typeface="Calibri" panose="020F0502020204030204" pitchFamily="34" charset="0"/>
                <a:cs typeface="Calibri" panose="020F0502020204030204" pitchFamily="34" charset="0"/>
              </a:rPr>
              <a:t>ADAPTACIÓN DE LA RSC A HERRAMIENTAS Y TECNOLOGÍAS DIGITALES</a:t>
            </a:r>
          </a:p>
        </p:txBody>
      </p:sp>
      <p:sp>
        <p:nvSpPr>
          <p:cNvPr id="28" name="TextBox 27">
            <a:extLst>
              <a:ext uri="{FF2B5EF4-FFF2-40B4-BE49-F238E27FC236}">
                <a16:creationId xmlns:a16="http://schemas.microsoft.com/office/drawing/2014/main" id="{FB7F770E-2C30-0483-D4D7-51AA113044B2}"/>
              </a:ext>
            </a:extLst>
          </p:cNvPr>
          <p:cNvSpPr txBox="1"/>
          <p:nvPr/>
        </p:nvSpPr>
        <p:spPr>
          <a:xfrm>
            <a:off x="10328793" y="2086506"/>
            <a:ext cx="1178379" cy="455702"/>
          </a:xfrm>
          <a:prstGeom prst="rect">
            <a:avLst/>
          </a:prstGeom>
          <a:noFill/>
        </p:spPr>
        <p:txBody>
          <a:bodyPr wrap="square" rtlCol="0" anchor="t">
            <a:spAutoFit/>
          </a:bodyPr>
          <a:lstStyle/>
          <a:p>
            <a:pPr algn="ctr"/>
            <a:r>
              <a:rPr lang="es" sz="787" b="1" dirty="0">
                <a:solidFill>
                  <a:srgbClr val="3FB793"/>
                </a:solidFill>
                <a:latin typeface="Calibri" panose="020F0502020204030204" pitchFamily="34" charset="0"/>
                <a:cs typeface="Calibri" panose="020F0502020204030204" pitchFamily="34" charset="0"/>
              </a:rPr>
              <a:t>RSC ADAPTACIÓN A LA ECONOMÍA CIRCULAR INNOVACIÓN</a:t>
            </a:r>
          </a:p>
        </p:txBody>
      </p:sp>
      <p:sp>
        <p:nvSpPr>
          <p:cNvPr id="29" name="TextBox 28">
            <a:extLst>
              <a:ext uri="{FF2B5EF4-FFF2-40B4-BE49-F238E27FC236}">
                <a16:creationId xmlns:a16="http://schemas.microsoft.com/office/drawing/2014/main" id="{01C996D6-0731-1EE1-FAB1-E081EEF25EFA}"/>
              </a:ext>
            </a:extLst>
          </p:cNvPr>
          <p:cNvSpPr txBox="1"/>
          <p:nvPr/>
        </p:nvSpPr>
        <p:spPr>
          <a:xfrm>
            <a:off x="627253" y="2907799"/>
            <a:ext cx="1205559" cy="2442528"/>
          </a:xfrm>
          <a:prstGeom prst="rect">
            <a:avLst/>
          </a:prstGeom>
          <a:noFill/>
        </p:spPr>
        <p:txBody>
          <a:bodyPr wrap="square" rtlCol="0" anchor="t">
            <a:spAutoFit/>
          </a:bodyPr>
          <a:lstStyle/>
          <a:p>
            <a:pPr algn="ctr"/>
            <a:r>
              <a:rPr lang="es" sz="881" b="1" dirty="0">
                <a:solidFill>
                  <a:srgbClr val="3FB793"/>
                </a:solidFill>
                <a:latin typeface="Calibri" panose="020F0502020204030204" pitchFamily="34" charset="0"/>
                <a:cs typeface="Calibri" panose="020F0502020204030204" pitchFamily="34" charset="0"/>
              </a:rPr>
              <a:t>1.1 </a:t>
            </a:r>
            <a:r>
              <a:rPr lang="es" sz="881" b="1" dirty="0">
                <a:latin typeface="Calibri" panose="020F0502020204030204" pitchFamily="34" charset="0"/>
                <a:cs typeface="Calibri" panose="020F0502020204030204" pitchFamily="34" charset="0"/>
              </a:rPr>
              <a:t>Introducción y cómo las pymes ya están impulsando la sostenibilidad europea</a:t>
            </a:r>
          </a:p>
          <a:p>
            <a:pPr algn="ctr"/>
            <a:endParaRPr lang="en-GB" sz="393"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1.2 </a:t>
            </a:r>
            <a:r>
              <a:rPr lang="es" sz="881" b="1" dirty="0">
                <a:latin typeface="Calibri" panose="020F0502020204030204" pitchFamily="34" charset="0"/>
                <a:cs typeface="Calibri" panose="020F0502020204030204" pitchFamily="34" charset="0"/>
              </a:rPr>
              <a:t>Razones por las que las pymes deben adaptar una estrategia de RSE</a:t>
            </a:r>
          </a:p>
          <a:p>
            <a:pPr algn="ctr"/>
            <a:endParaRPr lang="en-GB" sz="393"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1.3 </a:t>
            </a:r>
            <a:r>
              <a:rPr lang="es" sz="881" b="1" dirty="0">
                <a:latin typeface="Calibri" panose="020F0502020204030204" pitchFamily="34" charset="0"/>
                <a:cs typeface="Calibri" panose="020F0502020204030204" pitchFamily="34" charset="0"/>
              </a:rPr>
              <a:t>Los ODS y cómo las PYME están en una posición única para generar impacto en los ODS</a:t>
            </a:r>
          </a:p>
          <a:p>
            <a:pPr algn="ctr"/>
            <a:endParaRPr lang="en-GB" sz="393"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1.4 </a:t>
            </a:r>
            <a:r>
              <a:rPr lang="es" sz="881" b="1" dirty="0">
                <a:latin typeface="Calibri" panose="020F0502020204030204" pitchFamily="34" charset="0"/>
                <a:cs typeface="Calibri" panose="020F0502020204030204" pitchFamily="34" charset="0"/>
              </a:rPr>
              <a:t>Conclusión y lo que ha aprendido</a:t>
            </a:r>
          </a:p>
        </p:txBody>
      </p:sp>
      <p:sp>
        <p:nvSpPr>
          <p:cNvPr id="30" name="TextBox 29">
            <a:extLst>
              <a:ext uri="{FF2B5EF4-FFF2-40B4-BE49-F238E27FC236}">
                <a16:creationId xmlns:a16="http://schemas.microsoft.com/office/drawing/2014/main" id="{203BAD0B-4F0A-7954-12B1-829C2C2BEB03}"/>
              </a:ext>
            </a:extLst>
          </p:cNvPr>
          <p:cNvSpPr txBox="1"/>
          <p:nvPr/>
        </p:nvSpPr>
        <p:spPr>
          <a:xfrm>
            <a:off x="1809410" y="2966232"/>
            <a:ext cx="1219087" cy="1990032"/>
          </a:xfrm>
          <a:prstGeom prst="rect">
            <a:avLst/>
          </a:prstGeom>
          <a:noFill/>
        </p:spPr>
        <p:txBody>
          <a:bodyPr wrap="square" rtlCol="0" anchor="t">
            <a:spAutoFit/>
          </a:bodyPr>
          <a:lstStyle/>
          <a:p>
            <a:pPr algn="ctr"/>
            <a:r>
              <a:rPr lang="es" sz="881" b="1" dirty="0">
                <a:solidFill>
                  <a:srgbClr val="F09C39"/>
                </a:solidFill>
                <a:latin typeface="Calibri" panose="020F0502020204030204" pitchFamily="34" charset="0"/>
                <a:cs typeface="Calibri" panose="020F0502020204030204" pitchFamily="34" charset="0"/>
              </a:rPr>
              <a:t>2.1 </a:t>
            </a:r>
            <a:r>
              <a:rPr lang="es" sz="881" b="1" dirty="0">
                <a:latin typeface="Calibri" panose="020F0502020204030204" pitchFamily="34" charset="0"/>
                <a:cs typeface="Calibri" panose="020F0502020204030204" pitchFamily="34" charset="0"/>
              </a:rPr>
              <a:t>Introducción y RSE de las PYMES y Gestión de Recursos Humanos</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F09C39"/>
                </a:solidFill>
                <a:latin typeface="Calibri" panose="020F0502020204030204" pitchFamily="34" charset="0"/>
                <a:cs typeface="Calibri" panose="020F0502020204030204" pitchFamily="34" charset="0"/>
              </a:rPr>
              <a:t>2.2 </a:t>
            </a:r>
            <a:r>
              <a:rPr lang="es" sz="881" b="1" dirty="0">
                <a:latin typeface="Calibri" panose="020F0502020204030204" pitchFamily="34" charset="0"/>
                <a:cs typeface="Calibri" panose="020F0502020204030204" pitchFamily="34" charset="0"/>
              </a:rPr>
              <a:t>HRM se encuentra en el corazón de la integración de la RSE en una PYME, a través de los empleados</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F09C39"/>
                </a:solidFill>
                <a:latin typeface="Calibri" panose="020F0502020204030204" pitchFamily="34" charset="0"/>
                <a:cs typeface="Calibri" panose="020F0502020204030204" pitchFamily="34" charset="0"/>
              </a:rPr>
              <a:t>2.3 </a:t>
            </a:r>
            <a:r>
              <a:rPr lang="es" sz="881" b="1" dirty="0">
                <a:latin typeface="Calibri" panose="020F0502020204030204" pitchFamily="34" charset="0"/>
                <a:cs typeface="Calibri" panose="020F0502020204030204" pitchFamily="34" charset="0"/>
              </a:rPr>
              <a:t>Beneficios de Integrar la RSE y los RRHH en las PYMES</a:t>
            </a:r>
          </a:p>
        </p:txBody>
      </p:sp>
      <p:sp>
        <p:nvSpPr>
          <p:cNvPr id="31" name="TextBox 30">
            <a:extLst>
              <a:ext uri="{FF2B5EF4-FFF2-40B4-BE49-F238E27FC236}">
                <a16:creationId xmlns:a16="http://schemas.microsoft.com/office/drawing/2014/main" id="{D1152672-EE23-0F0E-31F7-9DBE57F402F6}"/>
              </a:ext>
            </a:extLst>
          </p:cNvPr>
          <p:cNvSpPr txBox="1"/>
          <p:nvPr/>
        </p:nvSpPr>
        <p:spPr>
          <a:xfrm>
            <a:off x="3030362" y="2867043"/>
            <a:ext cx="1145414" cy="2532232"/>
          </a:xfrm>
          <a:prstGeom prst="rect">
            <a:avLst/>
          </a:prstGeom>
          <a:noFill/>
        </p:spPr>
        <p:txBody>
          <a:bodyPr wrap="square" rtlCol="0" anchor="t">
            <a:spAutoFit/>
          </a:bodyPr>
          <a:lstStyle/>
          <a:p>
            <a:pPr algn="ctr"/>
            <a:r>
              <a:rPr lang="es" sz="881" b="1" dirty="0">
                <a:solidFill>
                  <a:srgbClr val="017355"/>
                </a:solidFill>
                <a:latin typeface="Calibri" panose="020F0502020204030204" pitchFamily="34" charset="0"/>
                <a:cs typeface="Calibri" panose="020F0502020204030204" pitchFamily="34" charset="0"/>
              </a:rPr>
              <a:t>3.1 </a:t>
            </a:r>
            <a:r>
              <a:rPr lang="es" sz="881" b="1" dirty="0">
                <a:latin typeface="Calibri" panose="020F0502020204030204" pitchFamily="34" charset="0"/>
                <a:cs typeface="Calibri" panose="020F0502020204030204" pitchFamily="34" charset="0"/>
              </a:rPr>
              <a:t>Cómo implementar una PYME RSE HR para respaldar su estrategia de gestión del cambio cultural de RSE</a:t>
            </a:r>
          </a:p>
          <a:p>
            <a:pPr algn="ctr"/>
            <a:r>
              <a:rPr lang="es" sz="881" b="1" i="1" dirty="0">
                <a:latin typeface="Calibri" panose="020F0502020204030204" pitchFamily="34" charset="0"/>
                <a:cs typeface="Calibri" panose="020F0502020204030204" pitchFamily="34" charset="0"/>
              </a:rPr>
              <a:t>Esta sección completa se centra en 5 áreas clave que deben abordarse primero para la integración exitosa de las estrategias de gestión de RSC HRM</a:t>
            </a:r>
          </a:p>
          <a:p>
            <a:pPr algn="ctr"/>
            <a:endParaRPr lang="en-GB" sz="881" b="1" i="1" dirty="0">
              <a:latin typeface="Calibri" panose="020F0502020204030204" pitchFamily="34" charset="0"/>
              <a:cs typeface="Calibri" panose="020F0502020204030204" pitchFamily="34" charset="0"/>
            </a:endParaRPr>
          </a:p>
          <a:p>
            <a:pPr algn="ctr"/>
            <a:r>
              <a:rPr lang="es" sz="881" b="1" dirty="0">
                <a:solidFill>
                  <a:srgbClr val="017355"/>
                </a:solidFill>
                <a:latin typeface="Calibri" panose="020F0502020204030204" pitchFamily="34" charset="0"/>
                <a:cs typeface="Calibri" panose="020F0502020204030204" pitchFamily="34" charset="0"/>
              </a:rPr>
              <a:t>3.2 </a:t>
            </a:r>
            <a:r>
              <a:rPr lang="es" sz="881" b="1" dirty="0">
                <a:latin typeface="Calibri" panose="020F0502020204030204" pitchFamily="34" charset="0"/>
                <a:cs typeface="Calibri" panose="020F0502020204030204" pitchFamily="34" charset="0"/>
              </a:rPr>
              <a:t>Resultados del aprendizaje</a:t>
            </a:r>
          </a:p>
        </p:txBody>
      </p:sp>
      <p:sp>
        <p:nvSpPr>
          <p:cNvPr id="32" name="TextBox 31">
            <a:extLst>
              <a:ext uri="{FF2B5EF4-FFF2-40B4-BE49-F238E27FC236}">
                <a16:creationId xmlns:a16="http://schemas.microsoft.com/office/drawing/2014/main" id="{64E9C875-2AAD-36B6-A96A-4AD170D971F3}"/>
              </a:ext>
            </a:extLst>
          </p:cNvPr>
          <p:cNvSpPr txBox="1"/>
          <p:nvPr/>
        </p:nvSpPr>
        <p:spPr>
          <a:xfrm>
            <a:off x="4194781" y="2949592"/>
            <a:ext cx="1296152" cy="2904898"/>
          </a:xfrm>
          <a:prstGeom prst="rect">
            <a:avLst/>
          </a:prstGeom>
          <a:noFill/>
        </p:spPr>
        <p:txBody>
          <a:bodyPr wrap="square" rtlCol="0" anchor="t">
            <a:spAutoFit/>
          </a:bodyPr>
          <a:lstStyle/>
          <a:p>
            <a:pPr algn="ctr"/>
            <a:r>
              <a:rPr lang="es" sz="881" b="1" dirty="0">
                <a:solidFill>
                  <a:srgbClr val="D98E89"/>
                </a:solidFill>
                <a:latin typeface="Calibri" panose="020F0502020204030204" pitchFamily="34" charset="0"/>
                <a:cs typeface="Calibri" panose="020F0502020204030204" pitchFamily="34" charset="0"/>
              </a:rPr>
              <a:t>4.1 </a:t>
            </a:r>
            <a:r>
              <a:rPr lang="es" sz="881" b="1" dirty="0">
                <a:latin typeface="Calibri" panose="020F0502020204030204" pitchFamily="34" charset="0"/>
                <a:cs typeface="Calibri" panose="020F0502020204030204" pitchFamily="34" charset="0"/>
              </a:rPr>
              <a:t>Introducción y gestión del cambio cultural de la RSE de las PYME y cómo el apetito por la adaptación es más fuerte que nunca</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D98E89"/>
                </a:solidFill>
                <a:latin typeface="Calibri" panose="020F0502020204030204" pitchFamily="34" charset="0"/>
                <a:cs typeface="Calibri" panose="020F0502020204030204" pitchFamily="34" charset="0"/>
              </a:rPr>
              <a:t>4.2 </a:t>
            </a:r>
            <a:r>
              <a:rPr lang="es" sz="881" b="1" dirty="0">
                <a:latin typeface="Calibri" panose="020F0502020204030204" pitchFamily="34" charset="0"/>
                <a:cs typeface="Calibri" panose="020F0502020204030204" pitchFamily="34" charset="0"/>
              </a:rPr>
              <a:t>Cómo la innovación en RSC debe estar al frente y en el centro de la cultura de una empresa</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D98E89"/>
                </a:solidFill>
                <a:latin typeface="Calibri" panose="020F0502020204030204" pitchFamily="34" charset="0"/>
                <a:cs typeface="Calibri" panose="020F0502020204030204" pitchFamily="34" charset="0"/>
              </a:rPr>
              <a:t>4.3 </a:t>
            </a:r>
            <a:r>
              <a:rPr lang="es" sz="881" b="1" dirty="0">
                <a:latin typeface="Calibri" panose="020F0502020204030204" pitchFamily="34" charset="0"/>
                <a:cs typeface="Calibri" panose="020F0502020204030204" pitchFamily="34" charset="0"/>
              </a:rPr>
              <a:t>Profundice en los beneficios de la gestión del cambio cultural de las pymes</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D98E89"/>
                </a:solidFill>
                <a:latin typeface="Calibri" panose="020F0502020204030204" pitchFamily="34" charset="0"/>
                <a:cs typeface="Calibri" panose="020F0502020204030204" pitchFamily="34" charset="0"/>
              </a:rPr>
              <a:t>4.4 </a:t>
            </a:r>
            <a:r>
              <a:rPr lang="es" sz="881" b="1" dirty="0">
                <a:latin typeface="Calibri" panose="020F0502020204030204" pitchFamily="34" charset="0"/>
                <a:cs typeface="Calibri" panose="020F0502020204030204" pitchFamily="34" charset="0"/>
              </a:rPr>
              <a:t>Activación de la gestión del cambio cultural de la RSE: enfoque estratégico a corto plazo</a:t>
            </a:r>
          </a:p>
        </p:txBody>
      </p:sp>
      <p:sp>
        <p:nvSpPr>
          <p:cNvPr id="33" name="TextBox 32">
            <a:extLst>
              <a:ext uri="{FF2B5EF4-FFF2-40B4-BE49-F238E27FC236}">
                <a16:creationId xmlns:a16="http://schemas.microsoft.com/office/drawing/2014/main" id="{0AD3715E-022F-5592-DEA7-D95C6C2115CA}"/>
              </a:ext>
            </a:extLst>
          </p:cNvPr>
          <p:cNvSpPr txBox="1"/>
          <p:nvPr/>
        </p:nvSpPr>
        <p:spPr>
          <a:xfrm>
            <a:off x="5410180" y="2780214"/>
            <a:ext cx="1375865" cy="3074303"/>
          </a:xfrm>
          <a:prstGeom prst="rect">
            <a:avLst/>
          </a:prstGeom>
          <a:noFill/>
        </p:spPr>
        <p:txBody>
          <a:bodyPr wrap="square" rtlCol="0" anchor="t">
            <a:spAutoFit/>
          </a:bodyPr>
          <a:lstStyle/>
          <a:p>
            <a:pPr algn="ctr"/>
            <a:r>
              <a:rPr lang="es" sz="881" b="1" dirty="0">
                <a:solidFill>
                  <a:srgbClr val="3FB793"/>
                </a:solidFill>
                <a:latin typeface="Calibri" panose="020F0502020204030204" pitchFamily="34" charset="0"/>
                <a:cs typeface="Calibri" panose="020F0502020204030204" pitchFamily="34" charset="0"/>
              </a:rPr>
              <a:t>5.1 </a:t>
            </a:r>
            <a:r>
              <a:rPr lang="es" sz="881" b="1" dirty="0">
                <a:latin typeface="Calibri" panose="020F0502020204030204" pitchFamily="34" charset="0"/>
                <a:cs typeface="Calibri" panose="020F0502020204030204" pitchFamily="34" charset="0"/>
              </a:rPr>
              <a:t>Implementación de la gestión del cambio cultural de la RSE: enfoque estratégico a largo plazo</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5.2 </a:t>
            </a:r>
            <a:r>
              <a:rPr lang="es" sz="881" b="1" dirty="0">
                <a:latin typeface="Calibri" panose="020F0502020204030204" pitchFamily="34" charset="0"/>
                <a:cs typeface="Calibri" panose="020F0502020204030204" pitchFamily="34" charset="0"/>
              </a:rPr>
              <a:t>Cómo el liderazgo de alto nivel a largo plazo es un poderoso motivador y fundamental para la implementación de la RSE</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5.3 </a:t>
            </a:r>
            <a:r>
              <a:rPr lang="es" sz="881" b="1" dirty="0">
                <a:latin typeface="Calibri" panose="020F0502020204030204" pitchFamily="34" charset="0"/>
                <a:cs typeface="Calibri" panose="020F0502020204030204" pitchFamily="34" charset="0"/>
              </a:rPr>
              <a:t>Cómo evaluar, desarrollar y decidir sobre diferentes prioridades de RSE para impulsar la estrategia a largo plazo</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5.4 </a:t>
            </a:r>
            <a:r>
              <a:rPr lang="es" sz="881" b="1" dirty="0">
                <a:latin typeface="Calibri" panose="020F0502020204030204" pitchFamily="34" charset="0"/>
                <a:cs typeface="Calibri" panose="020F0502020204030204" pitchFamily="34" charset="0"/>
              </a:rPr>
              <a:t>Desarrolle su visión de RSE e involucre a su fuerza laboral</a:t>
            </a:r>
          </a:p>
          <a:p>
            <a:pPr algn="ctr"/>
            <a:endParaRPr lang="en-GB" sz="220"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5.5 </a:t>
            </a:r>
            <a:r>
              <a:rPr lang="es" sz="881" b="1" dirty="0">
                <a:latin typeface="Calibri" panose="020F0502020204030204" pitchFamily="34" charset="0"/>
                <a:cs typeface="Calibri" panose="020F0502020204030204" pitchFamily="34" charset="0"/>
              </a:rPr>
              <a:t>Conclusiones</a:t>
            </a:r>
          </a:p>
        </p:txBody>
      </p:sp>
      <p:sp>
        <p:nvSpPr>
          <p:cNvPr id="34" name="TextBox 33">
            <a:extLst>
              <a:ext uri="{FF2B5EF4-FFF2-40B4-BE49-F238E27FC236}">
                <a16:creationId xmlns:a16="http://schemas.microsoft.com/office/drawing/2014/main" id="{8864E978-7BA0-4D99-0809-818E517A07B8}"/>
              </a:ext>
            </a:extLst>
          </p:cNvPr>
          <p:cNvSpPr txBox="1"/>
          <p:nvPr/>
        </p:nvSpPr>
        <p:spPr>
          <a:xfrm>
            <a:off x="6640143" y="2917758"/>
            <a:ext cx="1296863" cy="2938881"/>
          </a:xfrm>
          <a:prstGeom prst="rect">
            <a:avLst/>
          </a:prstGeom>
          <a:noFill/>
        </p:spPr>
        <p:txBody>
          <a:bodyPr wrap="square" rtlCol="0" anchor="t">
            <a:spAutoFit/>
          </a:bodyPr>
          <a:lstStyle/>
          <a:p>
            <a:pPr algn="ctr"/>
            <a:r>
              <a:rPr lang="es" sz="881" b="1" dirty="0">
                <a:solidFill>
                  <a:srgbClr val="F09C39"/>
                </a:solidFill>
                <a:latin typeface="Calibri" panose="020F0502020204030204" pitchFamily="34" charset="0"/>
                <a:cs typeface="Calibri" panose="020F0502020204030204" pitchFamily="34" charset="0"/>
              </a:rPr>
              <a:t>6.1 </a:t>
            </a:r>
            <a:r>
              <a:rPr lang="es" sz="881" b="1" dirty="0">
                <a:latin typeface="Calibri" panose="020F0502020204030204" pitchFamily="34" charset="0"/>
                <a:cs typeface="Calibri" panose="020F0502020204030204" pitchFamily="34" charset="0"/>
              </a:rPr>
              <a:t>Descubrir los beneficios, las oportunidades de crecimiento y las ventajas de adoptar un marco de RSE reconocido mundialmente (usando ISO 26000)</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F09C39"/>
                </a:solidFill>
                <a:latin typeface="Calibri" panose="020F0502020204030204" pitchFamily="34" charset="0"/>
                <a:cs typeface="Calibri" panose="020F0502020204030204" pitchFamily="34" charset="0"/>
              </a:rPr>
              <a:t>6.2 </a:t>
            </a:r>
            <a:r>
              <a:rPr lang="es" sz="881" b="1" dirty="0">
                <a:latin typeface="Calibri" panose="020F0502020204030204" pitchFamily="34" charset="0"/>
                <a:cs typeface="Calibri" panose="020F0502020204030204" pitchFamily="34" charset="0"/>
              </a:rPr>
              <a:t>ISO 26000 7 temas básicos de RSE que cubren los desafíos clave que deben abordar las PYME</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F09C39"/>
                </a:solidFill>
                <a:latin typeface="Calibri" panose="020F0502020204030204" pitchFamily="34" charset="0"/>
                <a:cs typeface="Calibri" panose="020F0502020204030204" pitchFamily="34" charset="0"/>
              </a:rPr>
              <a:t>6.3 </a:t>
            </a:r>
            <a:r>
              <a:rPr lang="es" sz="881" b="1" dirty="0">
                <a:latin typeface="Calibri" panose="020F0502020204030204" pitchFamily="34" charset="0"/>
                <a:cs typeface="Calibri" panose="020F0502020204030204" pitchFamily="34" charset="0"/>
              </a:rPr>
              <a:t>ISO 26000 7 Principios básicos de RSE que las PYME deben tener en cuenta al dar forma a su RSE</a:t>
            </a:r>
          </a:p>
        </p:txBody>
      </p:sp>
      <p:sp>
        <p:nvSpPr>
          <p:cNvPr id="35" name="TextBox 34">
            <a:extLst>
              <a:ext uri="{FF2B5EF4-FFF2-40B4-BE49-F238E27FC236}">
                <a16:creationId xmlns:a16="http://schemas.microsoft.com/office/drawing/2014/main" id="{D6AA03F5-43E4-2675-28E5-2588362016DD}"/>
              </a:ext>
            </a:extLst>
          </p:cNvPr>
          <p:cNvSpPr txBox="1"/>
          <p:nvPr/>
        </p:nvSpPr>
        <p:spPr>
          <a:xfrm>
            <a:off x="7909833" y="2867043"/>
            <a:ext cx="1207086" cy="905633"/>
          </a:xfrm>
          <a:prstGeom prst="rect">
            <a:avLst/>
          </a:prstGeom>
          <a:noFill/>
        </p:spPr>
        <p:txBody>
          <a:bodyPr wrap="square" rtlCol="0" anchor="t">
            <a:spAutoFit/>
          </a:bodyPr>
          <a:lstStyle/>
          <a:p>
            <a:pPr algn="ctr"/>
            <a:r>
              <a:rPr lang="es" sz="881" b="1" dirty="0">
                <a:solidFill>
                  <a:srgbClr val="017355"/>
                </a:solidFill>
                <a:latin typeface="Calibri" panose="020F0502020204030204" pitchFamily="34" charset="0"/>
                <a:cs typeface="Calibri" panose="020F0502020204030204" pitchFamily="34" charset="0"/>
              </a:rPr>
              <a:t>7.1 </a:t>
            </a:r>
            <a:r>
              <a:rPr lang="es" sz="881" b="1" dirty="0">
                <a:latin typeface="Calibri" panose="020F0502020204030204" pitchFamily="34" charset="0"/>
                <a:cs typeface="Calibri" panose="020F0502020204030204" pitchFamily="34" charset="0"/>
              </a:rPr>
              <a:t>Adopción de la hoja de ruta sobre cómo implementar la sostenibilidad de la RSE y las estrategias ISO 26000</a:t>
            </a:r>
          </a:p>
        </p:txBody>
      </p:sp>
      <p:sp>
        <p:nvSpPr>
          <p:cNvPr id="36" name="TextBox 35">
            <a:extLst>
              <a:ext uri="{FF2B5EF4-FFF2-40B4-BE49-F238E27FC236}">
                <a16:creationId xmlns:a16="http://schemas.microsoft.com/office/drawing/2014/main" id="{54338A63-77CF-42C7-5003-7B933701D598}"/>
              </a:ext>
            </a:extLst>
          </p:cNvPr>
          <p:cNvSpPr txBox="1"/>
          <p:nvPr/>
        </p:nvSpPr>
        <p:spPr>
          <a:xfrm>
            <a:off x="9103290" y="2845989"/>
            <a:ext cx="1238937" cy="2261132"/>
          </a:xfrm>
          <a:prstGeom prst="rect">
            <a:avLst/>
          </a:prstGeom>
          <a:noFill/>
        </p:spPr>
        <p:txBody>
          <a:bodyPr wrap="square" rtlCol="0" anchor="t">
            <a:spAutoFit/>
          </a:bodyPr>
          <a:lstStyle/>
          <a:p>
            <a:pPr algn="ctr"/>
            <a:r>
              <a:rPr lang="es" sz="881" b="1" dirty="0">
                <a:solidFill>
                  <a:srgbClr val="D98E89"/>
                </a:solidFill>
                <a:latin typeface="Calibri" panose="020F0502020204030204" pitchFamily="34" charset="0"/>
                <a:cs typeface="Calibri" panose="020F0502020204030204" pitchFamily="34" charset="0"/>
              </a:rPr>
              <a:t>8.1 </a:t>
            </a:r>
            <a:r>
              <a:rPr lang="es" sz="881" b="1" dirty="0">
                <a:latin typeface="Calibri" panose="020F0502020204030204" pitchFamily="34" charset="0"/>
                <a:cs typeface="Calibri" panose="020F0502020204030204" pitchFamily="34" charset="0"/>
              </a:rPr>
              <a:t>La Adaptación de la RSC a las Tecnologías Digitales es el Paso Correcto para las PYMES</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D98E89"/>
                </a:solidFill>
                <a:latin typeface="Calibri" panose="020F0502020204030204" pitchFamily="34" charset="0"/>
                <a:cs typeface="Calibri" panose="020F0502020204030204" pitchFamily="34" charset="0"/>
              </a:rPr>
              <a:t>8.2 </a:t>
            </a:r>
            <a:r>
              <a:rPr lang="es" sz="881" b="1" dirty="0">
                <a:latin typeface="Calibri" panose="020F0502020204030204" pitchFamily="34" charset="0"/>
                <a:cs typeface="Calibri" panose="020F0502020204030204" pitchFamily="34" charset="0"/>
              </a:rPr>
              <a:t>Ejemplos de Adaptación de la RSC a la Tecnología</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D98E89"/>
                </a:solidFill>
                <a:latin typeface="Calibri" panose="020F0502020204030204" pitchFamily="34" charset="0"/>
                <a:cs typeface="Calibri" panose="020F0502020204030204" pitchFamily="34" charset="0"/>
              </a:rPr>
              <a:t>8.3 </a:t>
            </a:r>
            <a:r>
              <a:rPr lang="es" sz="881" b="1" dirty="0">
                <a:latin typeface="Calibri" panose="020F0502020204030204" pitchFamily="34" charset="0"/>
                <a:cs typeface="Calibri" panose="020F0502020204030204" pitchFamily="34" charset="0"/>
              </a:rPr>
              <a:t>12 maneras rentables en que las pymes pueden adoptar tecnologías de RSE de manera económica y rápida</a:t>
            </a:r>
          </a:p>
        </p:txBody>
      </p:sp>
      <p:sp>
        <p:nvSpPr>
          <p:cNvPr id="37" name="TextBox 36">
            <a:extLst>
              <a:ext uri="{FF2B5EF4-FFF2-40B4-BE49-F238E27FC236}">
                <a16:creationId xmlns:a16="http://schemas.microsoft.com/office/drawing/2014/main" id="{08A420CA-68D5-EC5F-ECC9-6B988B7524C0}"/>
              </a:ext>
            </a:extLst>
          </p:cNvPr>
          <p:cNvSpPr txBox="1"/>
          <p:nvPr/>
        </p:nvSpPr>
        <p:spPr>
          <a:xfrm>
            <a:off x="10325812" y="2907799"/>
            <a:ext cx="1238937" cy="1990032"/>
          </a:xfrm>
          <a:prstGeom prst="rect">
            <a:avLst/>
          </a:prstGeom>
          <a:noFill/>
        </p:spPr>
        <p:txBody>
          <a:bodyPr wrap="square" rtlCol="0" anchor="t">
            <a:spAutoFit/>
          </a:bodyPr>
          <a:lstStyle/>
          <a:p>
            <a:pPr algn="ctr"/>
            <a:r>
              <a:rPr lang="es" sz="881" b="1" dirty="0">
                <a:solidFill>
                  <a:srgbClr val="3FB793"/>
                </a:solidFill>
                <a:latin typeface="Calibri" panose="020F0502020204030204" pitchFamily="34" charset="0"/>
                <a:cs typeface="Calibri" panose="020F0502020204030204" pitchFamily="34" charset="0"/>
              </a:rPr>
              <a:t>9.1 </a:t>
            </a:r>
            <a:r>
              <a:rPr lang="es" sz="881" b="1" dirty="0">
                <a:latin typeface="Calibri" panose="020F0502020204030204" pitchFamily="34" charset="0"/>
                <a:cs typeface="Calibri" panose="020F0502020204030204" pitchFamily="34" charset="0"/>
              </a:rPr>
              <a:t>Comprensión de las medidas de economía circular y cómo encapsula las actividades de RSE</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9.2 </a:t>
            </a:r>
            <a:r>
              <a:rPr lang="es" sz="881" b="1" dirty="0">
                <a:latin typeface="Calibri" panose="020F0502020204030204" pitchFamily="34" charset="0"/>
                <a:cs typeface="Calibri" panose="020F0502020204030204" pitchFamily="34" charset="0"/>
              </a:rPr>
              <a:t>Únase al esfuerzo y la conversación de la economía circular mundial</a:t>
            </a:r>
          </a:p>
          <a:p>
            <a:pPr algn="ctr"/>
            <a:endParaRPr lang="en-GB" sz="881" b="1" dirty="0">
              <a:latin typeface="Calibri" panose="020F0502020204030204" pitchFamily="34" charset="0"/>
              <a:cs typeface="Calibri" panose="020F0502020204030204" pitchFamily="34" charset="0"/>
            </a:endParaRPr>
          </a:p>
          <a:p>
            <a:pPr algn="ctr"/>
            <a:r>
              <a:rPr lang="es" sz="881" b="1" dirty="0">
                <a:solidFill>
                  <a:srgbClr val="3FB793"/>
                </a:solidFill>
                <a:latin typeface="Calibri" panose="020F0502020204030204" pitchFamily="34" charset="0"/>
                <a:cs typeface="Calibri" panose="020F0502020204030204" pitchFamily="34" charset="0"/>
              </a:rPr>
              <a:t>9.3 </a:t>
            </a:r>
            <a:r>
              <a:rPr lang="es" sz="881" b="1" dirty="0">
                <a:latin typeface="Calibri" panose="020F0502020204030204" pitchFamily="34" charset="0"/>
                <a:cs typeface="Calibri" panose="020F0502020204030204" pitchFamily="34" charset="0"/>
              </a:rPr>
              <a:t>Implementación de modelos de economía circular</a:t>
            </a:r>
          </a:p>
        </p:txBody>
      </p:sp>
    </p:spTree>
    <p:extLst>
      <p:ext uri="{BB962C8B-B14F-4D97-AF65-F5344CB8AC3E}">
        <p14:creationId xmlns:p14="http://schemas.microsoft.com/office/powerpoint/2010/main" val="233130596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09D13A-8C37-F9A2-8B78-9DFEA7EBD303}"/>
              </a:ext>
            </a:extLst>
          </p:cNvPr>
          <p:cNvSpPr>
            <a:spLocks noGrp="1"/>
          </p:cNvSpPr>
          <p:nvPr>
            <p:ph type="body" sz="quarter" idx="13"/>
          </p:nvPr>
        </p:nvSpPr>
        <p:spPr>
          <a:xfrm>
            <a:off x="275745" y="835869"/>
            <a:ext cx="7210143" cy="697353"/>
          </a:xfrm>
        </p:spPr>
        <p:txBody>
          <a:bodyPr/>
          <a:lstStyle/>
          <a:p>
            <a:pPr>
              <a:lnSpc>
                <a:spcPct val="100000"/>
              </a:lnSpc>
              <a:spcBef>
                <a:spcPts val="0"/>
              </a:spcBef>
            </a:pPr>
            <a:r>
              <a:rPr lang="es" sz="4000" dirty="0"/>
              <a:t>Únase al esfuerzo y conversación de economía circular global</a:t>
            </a:r>
          </a:p>
        </p:txBody>
      </p:sp>
      <p:grpSp>
        <p:nvGrpSpPr>
          <p:cNvPr id="2" name="Graphic 4">
            <a:extLst>
              <a:ext uri="{FF2B5EF4-FFF2-40B4-BE49-F238E27FC236}">
                <a16:creationId xmlns:a16="http://schemas.microsoft.com/office/drawing/2014/main" id="{1015C5B5-BEC5-3D3F-709B-37A8A7752041}"/>
              </a:ext>
            </a:extLst>
          </p:cNvPr>
          <p:cNvGrpSpPr/>
          <p:nvPr/>
        </p:nvGrpSpPr>
        <p:grpSpPr>
          <a:xfrm>
            <a:off x="6635363" y="2631272"/>
            <a:ext cx="4386697" cy="3117540"/>
            <a:chOff x="8321314" y="1790175"/>
            <a:chExt cx="1456348" cy="1130621"/>
          </a:xfrm>
        </p:grpSpPr>
        <p:sp>
          <p:nvSpPr>
            <p:cNvPr id="3" name="Freeform 965">
              <a:extLst>
                <a:ext uri="{FF2B5EF4-FFF2-40B4-BE49-F238E27FC236}">
                  <a16:creationId xmlns:a16="http://schemas.microsoft.com/office/drawing/2014/main" id="{1AC7F24C-8D6E-89DD-7D50-6386DA8EC7F1}"/>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4" name="Freeform 966">
              <a:extLst>
                <a:ext uri="{FF2B5EF4-FFF2-40B4-BE49-F238E27FC236}">
                  <a16:creationId xmlns:a16="http://schemas.microsoft.com/office/drawing/2014/main" id="{E940037C-E0D0-F651-C861-DF109DE44D25}"/>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7">
              <a:extLst>
                <a:ext uri="{FF2B5EF4-FFF2-40B4-BE49-F238E27FC236}">
                  <a16:creationId xmlns:a16="http://schemas.microsoft.com/office/drawing/2014/main" id="{8C6BF0ED-BA34-22BB-15CA-68D091FA0FBB}"/>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8" name="Freeform 968">
              <a:extLst>
                <a:ext uri="{FF2B5EF4-FFF2-40B4-BE49-F238E27FC236}">
                  <a16:creationId xmlns:a16="http://schemas.microsoft.com/office/drawing/2014/main" id="{42613370-FA0E-738E-E1A5-B7F5A2DCBD09}"/>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9">
              <a:extLst>
                <a:ext uri="{FF2B5EF4-FFF2-40B4-BE49-F238E27FC236}">
                  <a16:creationId xmlns:a16="http://schemas.microsoft.com/office/drawing/2014/main" id="{8FCDBB4F-B0C3-34A6-C940-15305E6D158A}"/>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70">
              <a:extLst>
                <a:ext uri="{FF2B5EF4-FFF2-40B4-BE49-F238E27FC236}">
                  <a16:creationId xmlns:a16="http://schemas.microsoft.com/office/drawing/2014/main" id="{D75DF62C-980B-0EA7-9C00-0AB794E7C1CC}"/>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1">
              <a:extLst>
                <a:ext uri="{FF2B5EF4-FFF2-40B4-BE49-F238E27FC236}">
                  <a16:creationId xmlns:a16="http://schemas.microsoft.com/office/drawing/2014/main" id="{38895CC1-3F90-3516-CB39-9A956891E1B3}"/>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2">
              <a:extLst>
                <a:ext uri="{FF2B5EF4-FFF2-40B4-BE49-F238E27FC236}">
                  <a16:creationId xmlns:a16="http://schemas.microsoft.com/office/drawing/2014/main" id="{5B5204C1-792B-01C3-BA50-2661BC57C785}"/>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3" name="Freeform 973">
              <a:extLst>
                <a:ext uri="{FF2B5EF4-FFF2-40B4-BE49-F238E27FC236}">
                  <a16:creationId xmlns:a16="http://schemas.microsoft.com/office/drawing/2014/main" id="{C4521E6E-C3AB-0D82-BA26-95ED88E0F1D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4">
              <a:extLst>
                <a:ext uri="{FF2B5EF4-FFF2-40B4-BE49-F238E27FC236}">
                  <a16:creationId xmlns:a16="http://schemas.microsoft.com/office/drawing/2014/main" id="{1C37B361-848B-A9E1-D3EC-187884507288}"/>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5">
              <a:extLst>
                <a:ext uri="{FF2B5EF4-FFF2-40B4-BE49-F238E27FC236}">
                  <a16:creationId xmlns:a16="http://schemas.microsoft.com/office/drawing/2014/main" id="{92CC722C-8261-6CBA-B156-2A7CE3072AF1}"/>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6">
              <a:extLst>
                <a:ext uri="{FF2B5EF4-FFF2-40B4-BE49-F238E27FC236}">
                  <a16:creationId xmlns:a16="http://schemas.microsoft.com/office/drawing/2014/main" id="{3509421E-C83B-45F1-4C79-3819898258F4}"/>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7" name="Freeform 977">
              <a:extLst>
                <a:ext uri="{FF2B5EF4-FFF2-40B4-BE49-F238E27FC236}">
                  <a16:creationId xmlns:a16="http://schemas.microsoft.com/office/drawing/2014/main" id="{5AF8870D-6AB3-3D08-C992-B4A3CC5306AE}"/>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8">
              <a:extLst>
                <a:ext uri="{FF2B5EF4-FFF2-40B4-BE49-F238E27FC236}">
                  <a16:creationId xmlns:a16="http://schemas.microsoft.com/office/drawing/2014/main" id="{DA4F6A9B-8DA1-2A56-5345-095C7DC3F85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9">
              <a:extLst>
                <a:ext uri="{FF2B5EF4-FFF2-40B4-BE49-F238E27FC236}">
                  <a16:creationId xmlns:a16="http://schemas.microsoft.com/office/drawing/2014/main" id="{461750FC-3BFD-8A2D-6431-01683CBCEB97}"/>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80">
              <a:extLst>
                <a:ext uri="{FF2B5EF4-FFF2-40B4-BE49-F238E27FC236}">
                  <a16:creationId xmlns:a16="http://schemas.microsoft.com/office/drawing/2014/main" id="{DEEB6C26-8AF4-9521-74D1-7521BC8A20DE}"/>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1">
              <a:extLst>
                <a:ext uri="{FF2B5EF4-FFF2-40B4-BE49-F238E27FC236}">
                  <a16:creationId xmlns:a16="http://schemas.microsoft.com/office/drawing/2014/main" id="{46D5AE8C-7A04-DD5A-73CE-581E26948D45}"/>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2">
              <a:extLst>
                <a:ext uri="{FF2B5EF4-FFF2-40B4-BE49-F238E27FC236}">
                  <a16:creationId xmlns:a16="http://schemas.microsoft.com/office/drawing/2014/main" id="{E848DE67-FE4D-BA16-EAE3-E68A93A1D78B}"/>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3">
              <a:extLst>
                <a:ext uri="{FF2B5EF4-FFF2-40B4-BE49-F238E27FC236}">
                  <a16:creationId xmlns:a16="http://schemas.microsoft.com/office/drawing/2014/main" id="{F4F7E915-A992-AE15-116B-8D0969CA4A80}"/>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4">
              <a:extLst>
                <a:ext uri="{FF2B5EF4-FFF2-40B4-BE49-F238E27FC236}">
                  <a16:creationId xmlns:a16="http://schemas.microsoft.com/office/drawing/2014/main" id="{0FA0B06F-8DAF-5688-3F65-16FCEA4AC027}"/>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5">
              <a:extLst>
                <a:ext uri="{FF2B5EF4-FFF2-40B4-BE49-F238E27FC236}">
                  <a16:creationId xmlns:a16="http://schemas.microsoft.com/office/drawing/2014/main" id="{603028FC-AD71-61B5-0388-A35676997F60}"/>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6">
              <a:extLst>
                <a:ext uri="{FF2B5EF4-FFF2-40B4-BE49-F238E27FC236}">
                  <a16:creationId xmlns:a16="http://schemas.microsoft.com/office/drawing/2014/main" id="{3D9B664E-D8FE-B4BE-4DA8-DB70E3D2A043}"/>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7" name="Freeform 987">
              <a:extLst>
                <a:ext uri="{FF2B5EF4-FFF2-40B4-BE49-F238E27FC236}">
                  <a16:creationId xmlns:a16="http://schemas.microsoft.com/office/drawing/2014/main" id="{F9654B9D-6337-A679-0240-01A81D809C4E}"/>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8" name="Freeform 988">
              <a:extLst>
                <a:ext uri="{FF2B5EF4-FFF2-40B4-BE49-F238E27FC236}">
                  <a16:creationId xmlns:a16="http://schemas.microsoft.com/office/drawing/2014/main" id="{DC0093AB-ED96-CE54-F5C9-08605A0D76E2}"/>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29" name="Freeform 989">
              <a:extLst>
                <a:ext uri="{FF2B5EF4-FFF2-40B4-BE49-F238E27FC236}">
                  <a16:creationId xmlns:a16="http://schemas.microsoft.com/office/drawing/2014/main" id="{CC8D075D-F7B4-6CD3-771E-7EF1E8381B0B}"/>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0" name="Freeform 990">
              <a:extLst>
                <a:ext uri="{FF2B5EF4-FFF2-40B4-BE49-F238E27FC236}">
                  <a16:creationId xmlns:a16="http://schemas.microsoft.com/office/drawing/2014/main" id="{802F655C-FA4B-94F9-46F2-91F26D3E90E1}"/>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1" name="Freeform 991">
              <a:extLst>
                <a:ext uri="{FF2B5EF4-FFF2-40B4-BE49-F238E27FC236}">
                  <a16:creationId xmlns:a16="http://schemas.microsoft.com/office/drawing/2014/main" id="{F86FDCF7-7F06-7993-6C8F-CED662532F80}"/>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2">
              <a:extLst>
                <a:ext uri="{FF2B5EF4-FFF2-40B4-BE49-F238E27FC236}">
                  <a16:creationId xmlns:a16="http://schemas.microsoft.com/office/drawing/2014/main" id="{EA11533D-0327-A959-5448-57AC58213600}"/>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3" name="Freeform 993">
              <a:extLst>
                <a:ext uri="{FF2B5EF4-FFF2-40B4-BE49-F238E27FC236}">
                  <a16:creationId xmlns:a16="http://schemas.microsoft.com/office/drawing/2014/main" id="{4FA0FC00-B1DC-31BD-AEBB-8E36D637B9AF}"/>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4" name="Freeform 994">
              <a:extLst>
                <a:ext uri="{FF2B5EF4-FFF2-40B4-BE49-F238E27FC236}">
                  <a16:creationId xmlns:a16="http://schemas.microsoft.com/office/drawing/2014/main" id="{A2325008-1814-6AF6-57A8-FD65F0FEFC3F}"/>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5" name="Freeform 995">
              <a:extLst>
                <a:ext uri="{FF2B5EF4-FFF2-40B4-BE49-F238E27FC236}">
                  <a16:creationId xmlns:a16="http://schemas.microsoft.com/office/drawing/2014/main" id="{7877F623-A039-62A9-751D-EB09873F431C}"/>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6" name="Freeform 996">
              <a:extLst>
                <a:ext uri="{FF2B5EF4-FFF2-40B4-BE49-F238E27FC236}">
                  <a16:creationId xmlns:a16="http://schemas.microsoft.com/office/drawing/2014/main" id="{35915671-D76A-1EB9-E6D0-D8F0A366B763}"/>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7">
              <a:extLst>
                <a:ext uri="{FF2B5EF4-FFF2-40B4-BE49-F238E27FC236}">
                  <a16:creationId xmlns:a16="http://schemas.microsoft.com/office/drawing/2014/main" id="{42DE06DB-582E-DCD1-7773-07EBCAF87255}"/>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8" name="Freeform 998">
              <a:extLst>
                <a:ext uri="{FF2B5EF4-FFF2-40B4-BE49-F238E27FC236}">
                  <a16:creationId xmlns:a16="http://schemas.microsoft.com/office/drawing/2014/main" id="{E24B546E-F38B-BAD4-DDB9-B79945CA1D1D}"/>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9">
              <a:extLst>
                <a:ext uri="{FF2B5EF4-FFF2-40B4-BE49-F238E27FC236}">
                  <a16:creationId xmlns:a16="http://schemas.microsoft.com/office/drawing/2014/main" id="{213C793F-6F5C-250C-FD52-4D3C8AB39E42}"/>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0" name="Freeform 1000">
              <a:extLst>
                <a:ext uri="{FF2B5EF4-FFF2-40B4-BE49-F238E27FC236}">
                  <a16:creationId xmlns:a16="http://schemas.microsoft.com/office/drawing/2014/main" id="{8740C1B4-4835-FFBF-0FA5-ECE71D714CE0}"/>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1" name="Freeform 1001">
              <a:extLst>
                <a:ext uri="{FF2B5EF4-FFF2-40B4-BE49-F238E27FC236}">
                  <a16:creationId xmlns:a16="http://schemas.microsoft.com/office/drawing/2014/main" id="{AF21EDCA-EAD1-56E3-265F-712AEAF6479A}"/>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2" name="Freeform 1002">
              <a:extLst>
                <a:ext uri="{FF2B5EF4-FFF2-40B4-BE49-F238E27FC236}">
                  <a16:creationId xmlns:a16="http://schemas.microsoft.com/office/drawing/2014/main" id="{73574B7F-E2C8-F3C8-512D-E6FD77FA0B46}"/>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3">
              <a:extLst>
                <a:ext uri="{FF2B5EF4-FFF2-40B4-BE49-F238E27FC236}">
                  <a16:creationId xmlns:a16="http://schemas.microsoft.com/office/drawing/2014/main" id="{D6A515F9-66D5-9462-6474-B925BEA006BA}"/>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4">
              <a:extLst>
                <a:ext uri="{FF2B5EF4-FFF2-40B4-BE49-F238E27FC236}">
                  <a16:creationId xmlns:a16="http://schemas.microsoft.com/office/drawing/2014/main" id="{106D36DA-0A34-42B3-2B23-05A90D2B6CBE}"/>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5">
              <a:extLst>
                <a:ext uri="{FF2B5EF4-FFF2-40B4-BE49-F238E27FC236}">
                  <a16:creationId xmlns:a16="http://schemas.microsoft.com/office/drawing/2014/main" id="{BE26D5D4-5149-B1FF-BFCB-CC8CC4836B8D}"/>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6">
              <a:extLst>
                <a:ext uri="{FF2B5EF4-FFF2-40B4-BE49-F238E27FC236}">
                  <a16:creationId xmlns:a16="http://schemas.microsoft.com/office/drawing/2014/main" id="{20EFF5EA-D24E-6107-8FC9-2D31721FF8AA}"/>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7" name="Freeform 1007">
              <a:extLst>
                <a:ext uri="{FF2B5EF4-FFF2-40B4-BE49-F238E27FC236}">
                  <a16:creationId xmlns:a16="http://schemas.microsoft.com/office/drawing/2014/main" id="{2DA91AEE-236B-E70F-8573-63535D838C9A}"/>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8" name="Freeform 1008">
              <a:extLst>
                <a:ext uri="{FF2B5EF4-FFF2-40B4-BE49-F238E27FC236}">
                  <a16:creationId xmlns:a16="http://schemas.microsoft.com/office/drawing/2014/main" id="{42CE8264-F87F-5019-B3BB-3F1A51837D97}"/>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49" name="Freeform 1009">
              <a:extLst>
                <a:ext uri="{FF2B5EF4-FFF2-40B4-BE49-F238E27FC236}">
                  <a16:creationId xmlns:a16="http://schemas.microsoft.com/office/drawing/2014/main" id="{97B4184E-CC04-15D6-54DF-FF86262D0D99}"/>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0" name="Freeform 1010">
              <a:extLst>
                <a:ext uri="{FF2B5EF4-FFF2-40B4-BE49-F238E27FC236}">
                  <a16:creationId xmlns:a16="http://schemas.microsoft.com/office/drawing/2014/main" id="{34C8F1E2-4B3B-54F7-4F24-C2DA1A161A64}"/>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1" name="Freeform 1011">
              <a:extLst>
                <a:ext uri="{FF2B5EF4-FFF2-40B4-BE49-F238E27FC236}">
                  <a16:creationId xmlns:a16="http://schemas.microsoft.com/office/drawing/2014/main" id="{046A133A-E3BF-DE03-E079-E9135DB349F7}"/>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2" name="Freeform 1012">
              <a:extLst>
                <a:ext uri="{FF2B5EF4-FFF2-40B4-BE49-F238E27FC236}">
                  <a16:creationId xmlns:a16="http://schemas.microsoft.com/office/drawing/2014/main" id="{D3961213-55CA-21EC-6A20-83460F131FC0}"/>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3" name="Freeform 1013">
              <a:extLst>
                <a:ext uri="{FF2B5EF4-FFF2-40B4-BE49-F238E27FC236}">
                  <a16:creationId xmlns:a16="http://schemas.microsoft.com/office/drawing/2014/main" id="{6695735D-8F8F-FCC6-5D29-B095FF5B9709}"/>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4" name="Freeform 1014">
              <a:extLst>
                <a:ext uri="{FF2B5EF4-FFF2-40B4-BE49-F238E27FC236}">
                  <a16:creationId xmlns:a16="http://schemas.microsoft.com/office/drawing/2014/main" id="{B1BAFD3A-B96F-622C-9B0A-3E966CA94B82}"/>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5" name="Freeform 1015">
              <a:extLst>
                <a:ext uri="{FF2B5EF4-FFF2-40B4-BE49-F238E27FC236}">
                  <a16:creationId xmlns:a16="http://schemas.microsoft.com/office/drawing/2014/main" id="{3DA9DA7F-1A9E-9FD0-5352-B49FC13F6112}"/>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6" name="Freeform 1016">
              <a:extLst>
                <a:ext uri="{FF2B5EF4-FFF2-40B4-BE49-F238E27FC236}">
                  <a16:creationId xmlns:a16="http://schemas.microsoft.com/office/drawing/2014/main" id="{7F446479-5064-20F8-8395-5EAF01AF8FB6}"/>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7" name="Freeform 1017">
              <a:extLst>
                <a:ext uri="{FF2B5EF4-FFF2-40B4-BE49-F238E27FC236}">
                  <a16:creationId xmlns:a16="http://schemas.microsoft.com/office/drawing/2014/main" id="{8620F381-D744-D50F-42DA-F76874C59E19}"/>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8" name="Freeform 1018">
              <a:extLst>
                <a:ext uri="{FF2B5EF4-FFF2-40B4-BE49-F238E27FC236}">
                  <a16:creationId xmlns:a16="http://schemas.microsoft.com/office/drawing/2014/main" id="{B29DBE80-2E4E-1A3A-F6A5-B4B2B9C3E9AA}"/>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59" name="Freeform 1019">
              <a:extLst>
                <a:ext uri="{FF2B5EF4-FFF2-40B4-BE49-F238E27FC236}">
                  <a16:creationId xmlns:a16="http://schemas.microsoft.com/office/drawing/2014/main" id="{80004709-7B08-3218-1DE7-E33AE4735317}"/>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0" name="Freeform 1020">
              <a:extLst>
                <a:ext uri="{FF2B5EF4-FFF2-40B4-BE49-F238E27FC236}">
                  <a16:creationId xmlns:a16="http://schemas.microsoft.com/office/drawing/2014/main" id="{7BB71D01-68E4-7932-A51C-BE355C704A53}"/>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1" name="Freeform 1021">
              <a:extLst>
                <a:ext uri="{FF2B5EF4-FFF2-40B4-BE49-F238E27FC236}">
                  <a16:creationId xmlns:a16="http://schemas.microsoft.com/office/drawing/2014/main" id="{B05707B6-8367-422A-0FF0-49A664F95B8D}"/>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
        <p:nvSpPr>
          <p:cNvPr id="62" name="Rectangle: Rounded Corners 61">
            <a:extLst>
              <a:ext uri="{FF2B5EF4-FFF2-40B4-BE49-F238E27FC236}">
                <a16:creationId xmlns:a16="http://schemas.microsoft.com/office/drawing/2014/main" id="{93BBC2F9-C3EE-9F63-AF43-F3B1CE6E0549}"/>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TextBox 62">
            <a:extLst>
              <a:ext uri="{FF2B5EF4-FFF2-40B4-BE49-F238E27FC236}">
                <a16:creationId xmlns:a16="http://schemas.microsoft.com/office/drawing/2014/main" id="{F035AEB5-B436-83E4-32EB-07EC2EFDBE34}"/>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s" sz="4800" b="1" dirty="0">
                <a:solidFill>
                  <a:schemeClr val="bg1"/>
                </a:solidFill>
              </a:rPr>
              <a:t>Sección 2</a:t>
            </a:r>
          </a:p>
        </p:txBody>
      </p:sp>
    </p:spTree>
    <p:extLst>
      <p:ext uri="{BB962C8B-B14F-4D97-AF65-F5344CB8AC3E}">
        <p14:creationId xmlns:p14="http://schemas.microsoft.com/office/powerpoint/2010/main" val="78677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B8A545-42A7-8129-6A87-49BA04BB797C}"/>
              </a:ext>
            </a:extLst>
          </p:cNvPr>
          <p:cNvSpPr>
            <a:spLocks noGrp="1"/>
          </p:cNvSpPr>
          <p:nvPr>
            <p:ph type="body" sz="quarter" idx="13"/>
          </p:nvPr>
        </p:nvSpPr>
        <p:spPr>
          <a:xfrm>
            <a:off x="1027298" y="41056"/>
            <a:ext cx="10600546" cy="953429"/>
          </a:xfrm>
        </p:spPr>
        <p:txBody>
          <a:bodyPr>
            <a:normAutofit fontScale="92500" lnSpcReduction="10000"/>
          </a:bodyPr>
          <a:lstStyle/>
          <a:p>
            <a:pPr algn="ctr"/>
            <a:r>
              <a:rPr lang="es" dirty="0">
                <a:solidFill>
                  <a:srgbClr val="F08B10"/>
                </a:solidFill>
              </a:rPr>
              <a:t>Únase al esfuerzo y conversación de economía circular global</a:t>
            </a:r>
          </a:p>
        </p:txBody>
      </p:sp>
      <p:sp>
        <p:nvSpPr>
          <p:cNvPr id="5" name="Text Placeholder 4">
            <a:extLst>
              <a:ext uri="{FF2B5EF4-FFF2-40B4-BE49-F238E27FC236}">
                <a16:creationId xmlns:a16="http://schemas.microsoft.com/office/drawing/2014/main" id="{3A3BCFC3-6641-FD3E-13E1-BEB9E8F5F08A}"/>
              </a:ext>
            </a:extLst>
          </p:cNvPr>
          <p:cNvSpPr>
            <a:spLocks noGrp="1"/>
          </p:cNvSpPr>
          <p:nvPr>
            <p:ph type="body" sz="quarter" idx="14"/>
          </p:nvPr>
        </p:nvSpPr>
        <p:spPr>
          <a:xfrm>
            <a:off x="876407" y="926101"/>
            <a:ext cx="10439186" cy="3995320"/>
          </a:xfrm>
        </p:spPr>
        <p:txBody>
          <a:bodyPr/>
          <a:lstStyle/>
          <a:p>
            <a:pPr algn="ctr">
              <a:spcBef>
                <a:spcPts val="1200"/>
              </a:spcBef>
            </a:pPr>
            <a:r>
              <a:rPr lang="es" b="0" i="0" dirty="0">
                <a:solidFill>
                  <a:srgbClr val="01632F"/>
                </a:solidFill>
                <a:effectLst/>
                <a:latin typeface="Open Sans" panose="020B0606030504020204" pitchFamily="34" charset="0"/>
              </a:rPr>
              <a:t>La combinación de responsabilidad social corporativa (RSC) y economía circular (EC) tiene una importancia considerable en los esfuerzos por el desarrollo sostenible, ¡ </a:t>
            </a:r>
            <a:r>
              <a:rPr lang="es" b="0" i="0" dirty="0" err="1">
                <a:solidFill>
                  <a:srgbClr val="01632F"/>
                </a:solidFill>
                <a:effectLst/>
                <a:latin typeface="Open Sans" panose="020B0606030504020204" pitchFamily="34" charset="0"/>
              </a:rPr>
              <a:t>discutamos </a:t>
            </a:r>
            <a:r>
              <a:rPr lang="es" b="0" i="0" dirty="0">
                <a:solidFill>
                  <a:srgbClr val="01632F"/>
                </a:solidFill>
                <a:effectLst/>
                <a:latin typeface="Open Sans" panose="020B0606030504020204" pitchFamily="34" charset="0"/>
              </a:rPr>
              <a:t>por qué!</a:t>
            </a:r>
          </a:p>
          <a:p>
            <a:pPr>
              <a:spcBef>
                <a:spcPts val="1200"/>
              </a:spcBef>
            </a:pPr>
            <a:endParaRPr lang="en-GB" sz="500" dirty="0">
              <a:solidFill>
                <a:srgbClr val="1C1D1E"/>
              </a:solidFill>
            </a:endParaRPr>
          </a:p>
          <a:p>
            <a:pPr algn="l">
              <a:spcBef>
                <a:spcPts val="1200"/>
              </a:spcBef>
            </a:pPr>
            <a:r>
              <a:rPr lang="es" sz="3200" b="1" i="0" dirty="0">
                <a:solidFill>
                  <a:srgbClr val="F08B10"/>
                </a:solidFill>
                <a:effectLst/>
              </a:rPr>
              <a:t>“Reducir, reutilizar, reciclar” </a:t>
            </a:r>
            <a:r>
              <a:rPr lang="es" b="0" i="0" dirty="0">
                <a:solidFill>
                  <a:srgbClr val="042228"/>
                </a:solidFill>
                <a:effectLst/>
              </a:rPr>
              <a:t>es la conversación global en torno a los esfuerzos e iniciativas de sostenibilidad. Sin embargo, las personas/clientes a menudo discuten las 3 R y necesitan que más empresas se unan a la conversación.</a:t>
            </a:r>
          </a:p>
          <a:p>
            <a:pPr algn="l">
              <a:spcBef>
                <a:spcPts val="1200"/>
              </a:spcBef>
            </a:pPr>
            <a:r>
              <a:rPr lang="es" b="1" i="0" dirty="0">
                <a:solidFill>
                  <a:srgbClr val="F08B10"/>
                </a:solidFill>
                <a:effectLst/>
              </a:rPr>
              <a:t>Las empresas deben liderar el cambio de implementar </a:t>
            </a:r>
            <a:r>
              <a:rPr lang="es" b="1" dirty="0">
                <a:solidFill>
                  <a:srgbClr val="F08B10"/>
                </a:solidFill>
              </a:rPr>
              <a:t>RSE, </a:t>
            </a:r>
            <a:r>
              <a:rPr lang="es" b="1" i="0" dirty="0">
                <a:solidFill>
                  <a:srgbClr val="F08B10"/>
                </a:solidFill>
                <a:effectLst/>
              </a:rPr>
              <a:t>iniciativas de economía circular y estrategias sostenibles.</a:t>
            </a:r>
          </a:p>
          <a:p>
            <a:pPr algn="l">
              <a:spcBef>
                <a:spcPts val="1200"/>
              </a:spcBef>
            </a:pPr>
            <a:r>
              <a:rPr lang="es" b="0" i="0" dirty="0">
                <a:solidFill>
                  <a:srgbClr val="042228"/>
                </a:solidFill>
                <a:effectLst/>
              </a:rPr>
              <a:t>Al fin y al cabo, la </a:t>
            </a:r>
            <a:r>
              <a:rPr lang="es" b="0" i="0" u="none" strike="noStrike" dirty="0">
                <a:solidFill>
                  <a:srgbClr val="042228"/>
                </a:solidFill>
                <a:effectLst/>
                <a:hlinkClick r:id="rId2"/>
              </a:rPr>
              <a:t>economía circular es un buen negocio </a:t>
            </a:r>
            <a:r>
              <a:rPr lang="es" b="0" i="0" dirty="0">
                <a:solidFill>
                  <a:srgbClr val="042228"/>
                </a:solidFill>
                <a:effectLst/>
              </a:rPr>
              <a:t>. Cuando las empresas implementan prácticas sostenibles, no solo ayudan al medio ambiente, sino a la empresa en su conjunto. Profundicemos en las formas en que las empresas pueden trabajar para lograr estos beneficios y comprometerse con la responsabilidad social corporativa.</a:t>
            </a:r>
          </a:p>
          <a:p>
            <a:pPr>
              <a:spcBef>
                <a:spcPts val="1200"/>
              </a:spcBef>
            </a:pPr>
            <a:endParaRPr lang="en-IE" dirty="0"/>
          </a:p>
        </p:txBody>
      </p:sp>
    </p:spTree>
    <p:extLst>
      <p:ext uri="{BB962C8B-B14F-4D97-AF65-F5344CB8AC3E}">
        <p14:creationId xmlns:p14="http://schemas.microsoft.com/office/powerpoint/2010/main" val="95585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FF1E514-0DA5-A991-7837-0637A47C927F}"/>
              </a:ext>
            </a:extLst>
          </p:cNvPr>
          <p:cNvSpPr>
            <a:spLocks noGrp="1"/>
          </p:cNvSpPr>
          <p:nvPr>
            <p:ph type="body" sz="quarter" idx="14"/>
          </p:nvPr>
        </p:nvSpPr>
        <p:spPr>
          <a:xfrm>
            <a:off x="510987" y="1158086"/>
            <a:ext cx="6669741" cy="3079983"/>
          </a:xfrm>
        </p:spPr>
        <p:txBody>
          <a:bodyPr/>
          <a:lstStyle/>
          <a:p>
            <a:pPr algn="l">
              <a:spcBef>
                <a:spcPts val="1200"/>
              </a:spcBef>
            </a:pPr>
            <a:r>
              <a:rPr lang="es" sz="2000" b="0" i="0" dirty="0">
                <a:solidFill>
                  <a:srgbClr val="042228"/>
                </a:solidFill>
                <a:effectLst/>
              </a:rPr>
              <a:t>Una economía circular cree que todos los elementos de producción tienen un papel que desempeñar y eventualmente pueden llegar a un lugar donde se reutilicen continuamente. Los principios básicos de una economía circular incluyen:</a:t>
            </a:r>
          </a:p>
          <a:p>
            <a:pPr marL="342900" indent="-342900" algn="l">
              <a:spcBef>
                <a:spcPts val="1200"/>
              </a:spcBef>
              <a:buFont typeface="Arial" panose="020B0604020202020204" pitchFamily="34" charset="0"/>
              <a:buChar char="•"/>
            </a:pPr>
            <a:r>
              <a:rPr lang="es" sz="2000" b="1" i="0" dirty="0">
                <a:solidFill>
                  <a:srgbClr val="01632F"/>
                </a:solidFill>
                <a:effectLst/>
              </a:rPr>
              <a:t>Diseño:</a:t>
            </a:r>
            <a:r>
              <a:rPr lang="es" sz="2000" b="0" i="0" dirty="0">
                <a:solidFill>
                  <a:srgbClr val="01632F"/>
                </a:solidFill>
                <a:effectLst/>
              </a:rPr>
              <a:t> </a:t>
            </a:r>
            <a:r>
              <a:rPr lang="es" sz="2000" b="0" i="0" dirty="0">
                <a:solidFill>
                  <a:srgbClr val="042228"/>
                </a:solidFill>
                <a:effectLst/>
              </a:rPr>
              <a:t>El ochenta por ciento de los impactos ambientales se determinan en la etapa de diseño. Las economías circulares exigen principios de diseño sostenible y optan intencionalmente por el uso de materiales reciclables, compostables o consumibles.</a:t>
            </a:r>
          </a:p>
          <a:p>
            <a:pPr marL="342900" indent="-342900" algn="l">
              <a:spcBef>
                <a:spcPts val="1200"/>
              </a:spcBef>
              <a:buFont typeface="Arial" panose="020B0604020202020204" pitchFamily="34" charset="0"/>
              <a:buChar char="•"/>
            </a:pPr>
            <a:r>
              <a:rPr lang="es" sz="2000" b="1" i="0" dirty="0">
                <a:solidFill>
                  <a:srgbClr val="027354"/>
                </a:solidFill>
                <a:effectLst/>
              </a:rPr>
              <a:t>Durabilidad:</a:t>
            </a:r>
            <a:r>
              <a:rPr lang="es" sz="2000" b="0" i="0" dirty="0">
                <a:solidFill>
                  <a:srgbClr val="027354"/>
                </a:solidFill>
                <a:effectLst/>
              </a:rPr>
              <a:t> </a:t>
            </a:r>
            <a:r>
              <a:rPr lang="es" sz="2000" b="0" i="0" dirty="0">
                <a:solidFill>
                  <a:srgbClr val="042228"/>
                </a:solidFill>
                <a:effectLst/>
              </a:rPr>
              <a:t>La creación de productos duraderos es crucial para retrasar el desperdicio potencial o el uso de energía que ocurre al final del ciclo de vida de un producto.</a:t>
            </a:r>
          </a:p>
          <a:p>
            <a:pPr marL="342900" indent="-342900" algn="l">
              <a:spcBef>
                <a:spcPts val="1200"/>
              </a:spcBef>
              <a:buFont typeface="Arial" panose="020B0604020202020204" pitchFamily="34" charset="0"/>
              <a:buChar char="•"/>
            </a:pPr>
            <a:r>
              <a:rPr lang="es" sz="2000" b="1" i="0" dirty="0">
                <a:solidFill>
                  <a:srgbClr val="01632F"/>
                </a:solidFill>
                <a:effectLst/>
              </a:rPr>
              <a:t>Regeneración:</a:t>
            </a:r>
            <a:r>
              <a:rPr lang="es" sz="2000" b="0" i="0" dirty="0">
                <a:solidFill>
                  <a:srgbClr val="01632F"/>
                </a:solidFill>
                <a:effectLst/>
              </a:rPr>
              <a:t> </a:t>
            </a:r>
            <a:r>
              <a:rPr lang="es" sz="2000" b="0" i="0" dirty="0">
                <a:solidFill>
                  <a:srgbClr val="042228"/>
                </a:solidFill>
                <a:effectLst/>
              </a:rPr>
              <a:t>Es importante que obtengamos toda la energía de fuentes sostenibles y trabajemos para crear y apoyar sistemas regenerativos.</a:t>
            </a:r>
          </a:p>
          <a:p>
            <a:pPr>
              <a:spcBef>
                <a:spcPts val="1200"/>
              </a:spcBef>
            </a:pPr>
            <a:endParaRPr lang="en-IE" sz="2000" dirty="0"/>
          </a:p>
        </p:txBody>
      </p:sp>
      <p:sp>
        <p:nvSpPr>
          <p:cNvPr id="5" name="Text Placeholder 2">
            <a:extLst>
              <a:ext uri="{FF2B5EF4-FFF2-40B4-BE49-F238E27FC236}">
                <a16:creationId xmlns:a16="http://schemas.microsoft.com/office/drawing/2014/main" id="{FFF500CD-EF62-86FA-6C8A-FAE2452921DA}"/>
              </a:ext>
            </a:extLst>
          </p:cNvPr>
          <p:cNvSpPr>
            <a:spLocks noGrp="1"/>
          </p:cNvSpPr>
          <p:nvPr>
            <p:ph type="body" sz="quarter" idx="13"/>
          </p:nvPr>
        </p:nvSpPr>
        <p:spPr>
          <a:xfrm>
            <a:off x="835230" y="133548"/>
            <a:ext cx="6669740" cy="953429"/>
          </a:xfrm>
        </p:spPr>
        <p:txBody>
          <a:bodyPr anchor="ctr">
            <a:normAutofit fontScale="92500" lnSpcReduction="10000"/>
          </a:bodyPr>
          <a:lstStyle/>
          <a:p>
            <a:pPr algn="ctr"/>
            <a:r>
              <a:rPr lang="es" dirty="0">
                <a:solidFill>
                  <a:srgbClr val="027354"/>
                </a:solidFill>
              </a:rPr>
              <a:t>Principios Básicos de la Economía Circular</a:t>
            </a:r>
          </a:p>
        </p:txBody>
      </p:sp>
      <p:pic>
        <p:nvPicPr>
          <p:cNvPr id="7" name="Picture 6">
            <a:hlinkClick r:id="rId2"/>
            <a:extLst>
              <a:ext uri="{FF2B5EF4-FFF2-40B4-BE49-F238E27FC236}">
                <a16:creationId xmlns:a16="http://schemas.microsoft.com/office/drawing/2014/main" id="{DC280BA6-02C2-B48B-879C-7DA6DDF1D9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4103" y="462678"/>
            <a:ext cx="4076910" cy="483894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BABCC95-E558-982E-EA76-48A78ACE713B}"/>
              </a:ext>
            </a:extLst>
          </p:cNvPr>
          <p:cNvSpPr txBox="1"/>
          <p:nvPr/>
        </p:nvSpPr>
        <p:spPr>
          <a:xfrm>
            <a:off x="7180728" y="5443845"/>
            <a:ext cx="4675128" cy="584775"/>
          </a:xfrm>
          <a:prstGeom prst="rect">
            <a:avLst/>
          </a:prstGeom>
          <a:noFill/>
        </p:spPr>
        <p:txBody>
          <a:bodyPr wrap="square" rtlCol="0">
            <a:spAutoFit/>
          </a:bodyPr>
          <a:lstStyle/>
          <a:p>
            <a:pPr algn="ctr"/>
            <a:r>
              <a:rPr lang="es" sz="1600" dirty="0">
                <a:solidFill>
                  <a:srgbClr val="000000"/>
                </a:solidFill>
                <a:hlinkClick r:id="rId2"/>
              </a:rPr>
              <a:t>https://eulacfoundation.org/en/system/files/case_studies_circular_economy_eu_lac.pdf</a:t>
            </a:r>
            <a:r>
              <a:rPr lang="es" sz="1600" dirty="0">
                <a:solidFill>
                  <a:srgbClr val="000000"/>
                </a:solidFill>
              </a:rPr>
              <a:t> </a:t>
            </a:r>
          </a:p>
        </p:txBody>
      </p:sp>
      <p:pic>
        <p:nvPicPr>
          <p:cNvPr id="9" name="Graphic 8" descr="Touchscreen with solid fill">
            <a:extLst>
              <a:ext uri="{FF2B5EF4-FFF2-40B4-BE49-F238E27FC236}">
                <a16:creationId xmlns:a16="http://schemas.microsoft.com/office/drawing/2014/main" id="{012F56AD-AD24-9EDD-EC22-66B834625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5976" y="3041860"/>
            <a:ext cx="1300029" cy="1300029"/>
          </a:xfrm>
          <a:prstGeom prst="rect">
            <a:avLst/>
          </a:prstGeom>
        </p:spPr>
      </p:pic>
    </p:spTree>
    <p:extLst>
      <p:ext uri="{BB962C8B-B14F-4D97-AF65-F5344CB8AC3E}">
        <p14:creationId xmlns:p14="http://schemas.microsoft.com/office/powerpoint/2010/main" val="2883213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0293A45-0F80-4EE2-D880-1B687FC4C5C0}"/>
              </a:ext>
            </a:extLst>
          </p:cNvPr>
          <p:cNvSpPr>
            <a:spLocks noGrp="1"/>
          </p:cNvSpPr>
          <p:nvPr>
            <p:ph type="body" sz="quarter" idx="14"/>
          </p:nvPr>
        </p:nvSpPr>
        <p:spPr>
          <a:xfrm>
            <a:off x="652671" y="1208605"/>
            <a:ext cx="7120600" cy="3951378"/>
          </a:xfrm>
        </p:spPr>
        <p:txBody>
          <a:bodyPr/>
          <a:lstStyle/>
          <a:p>
            <a:r>
              <a:rPr lang="es" sz="2200" b="0" i="0" dirty="0">
                <a:effectLst/>
              </a:rPr>
              <a:t>Un modelo de economía circular no solo protege los recursos naturales de nuestra tierra y reduce la cantidad de gases de efecto invernadero en el medio ambiente, sino que también se ha demostrado que impulsa las economías y los márgenes de beneficio de las empresas que adoptan la práctica.</a:t>
            </a:r>
            <a:endParaRPr lang="en-GB" sz="2200" b="1" i="0" u="none" strike="noStrike" dirty="0">
              <a:effectLst/>
              <a:hlinkClick r:id="rId2">
                <a:extLst>
                  <a:ext uri="{A12FA001-AC4F-418D-AE19-62706E023703}">
                    <ahyp:hlinkClr xmlns:ahyp="http://schemas.microsoft.com/office/drawing/2018/hyperlinkcolor" val="tx"/>
                  </a:ext>
                </a:extLst>
              </a:hlinkClick>
            </a:endParaRPr>
          </a:p>
          <a:p>
            <a:endParaRPr lang="en-GB" sz="1000" b="1" dirty="0">
              <a:hlinkClick r:id="rId2">
                <a:extLst>
                  <a:ext uri="{A12FA001-AC4F-418D-AE19-62706E023703}">
                    <ahyp:hlinkClr xmlns:ahyp="http://schemas.microsoft.com/office/drawing/2018/hyperlinkcolor" val="tx"/>
                  </a:ext>
                </a:extLst>
              </a:hlinkClick>
            </a:endParaRPr>
          </a:p>
          <a:p>
            <a:r>
              <a:rPr lang="es" sz="2200" b="1" i="0" u="none" strike="noStrike" dirty="0">
                <a:effectLst/>
                <a:hlinkClick r:id="rId2">
                  <a:extLst>
                    <a:ext uri="{A12FA001-AC4F-418D-AE19-62706E023703}">
                      <ahyp:hlinkClr xmlns:ahyp="http://schemas.microsoft.com/office/drawing/2018/hyperlinkcolor" val="tx"/>
                    </a:ext>
                  </a:extLst>
                </a:hlinkClick>
              </a:rPr>
              <a:t>El 80 por ciento de las emisiones de gases de efecto invernadero de una empresa </a:t>
            </a:r>
            <a:r>
              <a:rPr lang="es" sz="2200" b="1" i="0" dirty="0">
                <a:effectLst/>
              </a:rPr>
              <a:t>provienen de sus cadenas de suministro, </a:t>
            </a:r>
            <a:r>
              <a:rPr lang="es" sz="2200" b="0" i="0" dirty="0">
                <a:effectLst/>
              </a:rPr>
              <a:t>por lo que enfocarse específicamente en este proceso puede resultar en enormes beneficios para nuestro medio ambiente. Además, las cadenas de suministro son la fuente del 90 por ciento del impacto directo de una empresa en nuestros suministros de aire, tierra y agua.</a:t>
            </a:r>
            <a:endParaRPr lang="en-GB" sz="2200" dirty="0"/>
          </a:p>
          <a:p>
            <a:r>
              <a:rPr lang="es" sz="2200" dirty="0">
                <a:hlinkClick r:id="rId3">
                  <a:extLst>
                    <a:ext uri="{A12FA001-AC4F-418D-AE19-62706E023703}">
                      <ahyp:hlinkClr xmlns:ahyp="http://schemas.microsoft.com/office/drawing/2018/hyperlinkcolor" val="tx"/>
                    </a:ext>
                  </a:extLst>
                </a:hlinkClick>
              </a:rPr>
              <a:t>FUENTE</a:t>
            </a:r>
            <a:endParaRPr lang="en-IE" sz="2200" dirty="0"/>
          </a:p>
        </p:txBody>
      </p:sp>
      <p:sp>
        <p:nvSpPr>
          <p:cNvPr id="8" name="Text Placeholder 4">
            <a:extLst>
              <a:ext uri="{FF2B5EF4-FFF2-40B4-BE49-F238E27FC236}">
                <a16:creationId xmlns:a16="http://schemas.microsoft.com/office/drawing/2014/main" id="{6D4B5219-4797-0062-2127-CB4DF1FFEF5E}"/>
              </a:ext>
            </a:extLst>
          </p:cNvPr>
          <p:cNvSpPr>
            <a:spLocks noGrp="1"/>
          </p:cNvSpPr>
          <p:nvPr>
            <p:ph type="body" sz="quarter" idx="13"/>
          </p:nvPr>
        </p:nvSpPr>
        <p:spPr>
          <a:xfrm>
            <a:off x="768174" y="449551"/>
            <a:ext cx="5228693" cy="953429"/>
          </a:xfrm>
        </p:spPr>
        <p:txBody>
          <a:bodyPr>
            <a:normAutofit fontScale="77500" lnSpcReduction="20000"/>
          </a:bodyPr>
          <a:lstStyle/>
          <a:p>
            <a:pPr>
              <a:lnSpc>
                <a:spcPct val="110000"/>
              </a:lnSpc>
              <a:spcBef>
                <a:spcPts val="0"/>
              </a:spcBef>
            </a:pPr>
            <a:r>
              <a:rPr lang="es" b="0" dirty="0"/>
              <a:t>¿Por qué cadenas de suministro y fabricación sostenibles?</a:t>
            </a:r>
          </a:p>
        </p:txBody>
      </p:sp>
      <p:grpSp>
        <p:nvGrpSpPr>
          <p:cNvPr id="11" name="Graphic 4">
            <a:extLst>
              <a:ext uri="{FF2B5EF4-FFF2-40B4-BE49-F238E27FC236}">
                <a16:creationId xmlns:a16="http://schemas.microsoft.com/office/drawing/2014/main" id="{E7D981B1-501B-3298-701E-A2778AD3AC0E}"/>
              </a:ext>
            </a:extLst>
          </p:cNvPr>
          <p:cNvGrpSpPr/>
          <p:nvPr/>
        </p:nvGrpSpPr>
        <p:grpSpPr>
          <a:xfrm>
            <a:off x="7994734" y="1874110"/>
            <a:ext cx="2941647" cy="2709548"/>
            <a:chOff x="8321314" y="1790175"/>
            <a:chExt cx="1456348" cy="1130621"/>
          </a:xfrm>
        </p:grpSpPr>
        <p:sp>
          <p:nvSpPr>
            <p:cNvPr id="12" name="Freeform 965">
              <a:extLst>
                <a:ext uri="{FF2B5EF4-FFF2-40B4-BE49-F238E27FC236}">
                  <a16:creationId xmlns:a16="http://schemas.microsoft.com/office/drawing/2014/main" id="{461A03DA-AC8B-5DD5-86DF-F8BA126583BB}"/>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66">
              <a:extLst>
                <a:ext uri="{FF2B5EF4-FFF2-40B4-BE49-F238E27FC236}">
                  <a16:creationId xmlns:a16="http://schemas.microsoft.com/office/drawing/2014/main" id="{9FBDCE91-460F-F12B-1EF2-0B3DD515F57A}"/>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67">
              <a:extLst>
                <a:ext uri="{FF2B5EF4-FFF2-40B4-BE49-F238E27FC236}">
                  <a16:creationId xmlns:a16="http://schemas.microsoft.com/office/drawing/2014/main" id="{276AA34A-E421-39BE-E39B-B76D26143CD9}"/>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5" name="Freeform 968">
              <a:extLst>
                <a:ext uri="{FF2B5EF4-FFF2-40B4-BE49-F238E27FC236}">
                  <a16:creationId xmlns:a16="http://schemas.microsoft.com/office/drawing/2014/main" id="{043B2C80-18B6-C847-3E49-350DF7053FE3}"/>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6" name="Freeform 969">
              <a:extLst>
                <a:ext uri="{FF2B5EF4-FFF2-40B4-BE49-F238E27FC236}">
                  <a16:creationId xmlns:a16="http://schemas.microsoft.com/office/drawing/2014/main" id="{AFBC5879-5E5B-2958-8751-33583385232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0">
              <a:extLst>
                <a:ext uri="{FF2B5EF4-FFF2-40B4-BE49-F238E27FC236}">
                  <a16:creationId xmlns:a16="http://schemas.microsoft.com/office/drawing/2014/main" id="{5DBAD9D7-DA7E-54A0-5A29-E18D32C6512E}"/>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1">
              <a:extLst>
                <a:ext uri="{FF2B5EF4-FFF2-40B4-BE49-F238E27FC236}">
                  <a16:creationId xmlns:a16="http://schemas.microsoft.com/office/drawing/2014/main" id="{C00A17C1-8FB9-0152-A8DD-BCDEE2CD1CA8}"/>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2">
              <a:extLst>
                <a:ext uri="{FF2B5EF4-FFF2-40B4-BE49-F238E27FC236}">
                  <a16:creationId xmlns:a16="http://schemas.microsoft.com/office/drawing/2014/main" id="{AFEA5608-38C7-478D-3F8D-72CD16961323}"/>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20" name="Freeform 973">
              <a:extLst>
                <a:ext uri="{FF2B5EF4-FFF2-40B4-BE49-F238E27FC236}">
                  <a16:creationId xmlns:a16="http://schemas.microsoft.com/office/drawing/2014/main" id="{E9B848DD-DC56-BBB7-8279-2E67B02BEE7A}"/>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4">
              <a:extLst>
                <a:ext uri="{FF2B5EF4-FFF2-40B4-BE49-F238E27FC236}">
                  <a16:creationId xmlns:a16="http://schemas.microsoft.com/office/drawing/2014/main" id="{CC060456-904D-842D-07E7-80B6DA8B02FF}"/>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22" name="Freeform 975">
              <a:extLst>
                <a:ext uri="{FF2B5EF4-FFF2-40B4-BE49-F238E27FC236}">
                  <a16:creationId xmlns:a16="http://schemas.microsoft.com/office/drawing/2014/main" id="{88796150-89A0-0A6F-2327-BDBCAB469377}"/>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76">
              <a:extLst>
                <a:ext uri="{FF2B5EF4-FFF2-40B4-BE49-F238E27FC236}">
                  <a16:creationId xmlns:a16="http://schemas.microsoft.com/office/drawing/2014/main" id="{691F65F9-A5FE-EDCF-19CF-6E176555E9D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24" name="Freeform 977">
              <a:extLst>
                <a:ext uri="{FF2B5EF4-FFF2-40B4-BE49-F238E27FC236}">
                  <a16:creationId xmlns:a16="http://schemas.microsoft.com/office/drawing/2014/main" id="{1BEFA9F4-E7CE-3D66-8ED0-659208343AF8}"/>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5" name="Freeform 978">
              <a:extLst>
                <a:ext uri="{FF2B5EF4-FFF2-40B4-BE49-F238E27FC236}">
                  <a16:creationId xmlns:a16="http://schemas.microsoft.com/office/drawing/2014/main" id="{AA97EB33-ECA0-F198-3DF3-05A0DAC1E86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79">
              <a:extLst>
                <a:ext uri="{FF2B5EF4-FFF2-40B4-BE49-F238E27FC236}">
                  <a16:creationId xmlns:a16="http://schemas.microsoft.com/office/drawing/2014/main" id="{8C4AEC01-FF66-E766-AF29-94321C71D998}"/>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0">
              <a:extLst>
                <a:ext uri="{FF2B5EF4-FFF2-40B4-BE49-F238E27FC236}">
                  <a16:creationId xmlns:a16="http://schemas.microsoft.com/office/drawing/2014/main" id="{3BE3B2EF-2283-D67C-5D53-9DB44E80E2F0}"/>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1">
              <a:extLst>
                <a:ext uri="{FF2B5EF4-FFF2-40B4-BE49-F238E27FC236}">
                  <a16:creationId xmlns:a16="http://schemas.microsoft.com/office/drawing/2014/main" id="{E4DE1DE6-258E-239A-6524-8EE05FB70580}"/>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9" name="Freeform 982">
              <a:extLst>
                <a:ext uri="{FF2B5EF4-FFF2-40B4-BE49-F238E27FC236}">
                  <a16:creationId xmlns:a16="http://schemas.microsoft.com/office/drawing/2014/main" id="{31F1EFA5-5D95-8C4C-9BFF-15F0CE4C0960}"/>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30" name="Freeform 983">
              <a:extLst>
                <a:ext uri="{FF2B5EF4-FFF2-40B4-BE49-F238E27FC236}">
                  <a16:creationId xmlns:a16="http://schemas.microsoft.com/office/drawing/2014/main" id="{F841B5EB-1709-EC5C-89F4-92D46FB4CB39}"/>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31" name="Freeform 984">
              <a:extLst>
                <a:ext uri="{FF2B5EF4-FFF2-40B4-BE49-F238E27FC236}">
                  <a16:creationId xmlns:a16="http://schemas.microsoft.com/office/drawing/2014/main" id="{A49953C0-62B2-D4C9-17A2-F35674FF0D6E}"/>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32" name="Freeform 985">
              <a:extLst>
                <a:ext uri="{FF2B5EF4-FFF2-40B4-BE49-F238E27FC236}">
                  <a16:creationId xmlns:a16="http://schemas.microsoft.com/office/drawing/2014/main" id="{DE5E02DA-9487-5350-C558-DDD12B38A4E3}"/>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33" name="Freeform 986">
              <a:extLst>
                <a:ext uri="{FF2B5EF4-FFF2-40B4-BE49-F238E27FC236}">
                  <a16:creationId xmlns:a16="http://schemas.microsoft.com/office/drawing/2014/main" id="{C327F65C-B4DA-8BFA-2AB0-F2C2769AB5DE}"/>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34" name="Freeform 987">
              <a:extLst>
                <a:ext uri="{FF2B5EF4-FFF2-40B4-BE49-F238E27FC236}">
                  <a16:creationId xmlns:a16="http://schemas.microsoft.com/office/drawing/2014/main" id="{6327D276-D5B6-F7B9-148F-0CFCDB50F64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88">
              <a:extLst>
                <a:ext uri="{FF2B5EF4-FFF2-40B4-BE49-F238E27FC236}">
                  <a16:creationId xmlns:a16="http://schemas.microsoft.com/office/drawing/2014/main" id="{79617C6E-6EB7-16C7-255D-7EB49C400CD2}"/>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6" name="Freeform 989">
              <a:extLst>
                <a:ext uri="{FF2B5EF4-FFF2-40B4-BE49-F238E27FC236}">
                  <a16:creationId xmlns:a16="http://schemas.microsoft.com/office/drawing/2014/main" id="{5FA842F5-4355-563E-AD63-B48515936850}"/>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7" name="Freeform 990">
              <a:extLst>
                <a:ext uri="{FF2B5EF4-FFF2-40B4-BE49-F238E27FC236}">
                  <a16:creationId xmlns:a16="http://schemas.microsoft.com/office/drawing/2014/main" id="{91A377B2-0764-64EE-E31D-429EFDE36532}"/>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1">
              <a:extLst>
                <a:ext uri="{FF2B5EF4-FFF2-40B4-BE49-F238E27FC236}">
                  <a16:creationId xmlns:a16="http://schemas.microsoft.com/office/drawing/2014/main" id="{06D985F1-93F1-14D3-2A42-7BB27E900620}"/>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2">
              <a:extLst>
                <a:ext uri="{FF2B5EF4-FFF2-40B4-BE49-F238E27FC236}">
                  <a16:creationId xmlns:a16="http://schemas.microsoft.com/office/drawing/2014/main" id="{95883143-F99A-E3C6-EEBC-071A959AA371}"/>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40" name="Freeform 993">
              <a:extLst>
                <a:ext uri="{FF2B5EF4-FFF2-40B4-BE49-F238E27FC236}">
                  <a16:creationId xmlns:a16="http://schemas.microsoft.com/office/drawing/2014/main" id="{FA0CBA4A-9198-7745-6266-90FE9F3C495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41" name="Freeform 994">
              <a:extLst>
                <a:ext uri="{FF2B5EF4-FFF2-40B4-BE49-F238E27FC236}">
                  <a16:creationId xmlns:a16="http://schemas.microsoft.com/office/drawing/2014/main" id="{F68D759D-C6DA-1BEF-BDE5-81B3A2E6F902}"/>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42" name="Freeform 995">
              <a:extLst>
                <a:ext uri="{FF2B5EF4-FFF2-40B4-BE49-F238E27FC236}">
                  <a16:creationId xmlns:a16="http://schemas.microsoft.com/office/drawing/2014/main" id="{1FA5E270-D830-9115-14AD-EE19D5392BFE}"/>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43" name="Freeform 996">
              <a:extLst>
                <a:ext uri="{FF2B5EF4-FFF2-40B4-BE49-F238E27FC236}">
                  <a16:creationId xmlns:a16="http://schemas.microsoft.com/office/drawing/2014/main" id="{3F10AB58-F03E-DF57-9FC0-35323E19BFE2}"/>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44" name="Freeform 997">
              <a:extLst>
                <a:ext uri="{FF2B5EF4-FFF2-40B4-BE49-F238E27FC236}">
                  <a16:creationId xmlns:a16="http://schemas.microsoft.com/office/drawing/2014/main" id="{CC7C9943-887F-C5C3-DF41-A400C97E5300}"/>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5" name="Freeform 998">
              <a:extLst>
                <a:ext uri="{FF2B5EF4-FFF2-40B4-BE49-F238E27FC236}">
                  <a16:creationId xmlns:a16="http://schemas.microsoft.com/office/drawing/2014/main" id="{F80860CC-3334-E29E-5D67-347D4A9F0685}"/>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999">
              <a:extLst>
                <a:ext uri="{FF2B5EF4-FFF2-40B4-BE49-F238E27FC236}">
                  <a16:creationId xmlns:a16="http://schemas.microsoft.com/office/drawing/2014/main" id="{7BA03ABC-A7B4-DAEA-9079-CC2E8AC11243}"/>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7" name="Freeform 1000">
              <a:extLst>
                <a:ext uri="{FF2B5EF4-FFF2-40B4-BE49-F238E27FC236}">
                  <a16:creationId xmlns:a16="http://schemas.microsoft.com/office/drawing/2014/main" id="{D46A4C17-1510-57A5-DED6-10765A0C335C}"/>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1">
              <a:extLst>
                <a:ext uri="{FF2B5EF4-FFF2-40B4-BE49-F238E27FC236}">
                  <a16:creationId xmlns:a16="http://schemas.microsoft.com/office/drawing/2014/main" id="{0725475E-51DF-E124-67BB-F518C6BEA749}"/>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9" name="Freeform 1002">
              <a:extLst>
                <a:ext uri="{FF2B5EF4-FFF2-40B4-BE49-F238E27FC236}">
                  <a16:creationId xmlns:a16="http://schemas.microsoft.com/office/drawing/2014/main" id="{52C75CA5-E287-65C8-55CD-EC52AED52C49}"/>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50" name="Freeform 1003">
              <a:extLst>
                <a:ext uri="{FF2B5EF4-FFF2-40B4-BE49-F238E27FC236}">
                  <a16:creationId xmlns:a16="http://schemas.microsoft.com/office/drawing/2014/main" id="{27E33CED-91E6-013A-ABB8-CC0073355D01}"/>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51" name="Freeform 1004">
              <a:extLst>
                <a:ext uri="{FF2B5EF4-FFF2-40B4-BE49-F238E27FC236}">
                  <a16:creationId xmlns:a16="http://schemas.microsoft.com/office/drawing/2014/main" id="{726A535D-0ADC-090A-DA61-35B5513BEE01}"/>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52" name="Freeform 1005">
              <a:extLst>
                <a:ext uri="{FF2B5EF4-FFF2-40B4-BE49-F238E27FC236}">
                  <a16:creationId xmlns:a16="http://schemas.microsoft.com/office/drawing/2014/main" id="{3B0F472E-B2D6-EC62-B57B-7E9DB16E8601}"/>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53" name="Freeform 1006">
              <a:extLst>
                <a:ext uri="{FF2B5EF4-FFF2-40B4-BE49-F238E27FC236}">
                  <a16:creationId xmlns:a16="http://schemas.microsoft.com/office/drawing/2014/main" id="{53078FC3-584C-3605-40AE-90DFD7BFD462}"/>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54" name="Freeform 1007">
              <a:extLst>
                <a:ext uri="{FF2B5EF4-FFF2-40B4-BE49-F238E27FC236}">
                  <a16:creationId xmlns:a16="http://schemas.microsoft.com/office/drawing/2014/main" id="{753D23B3-2F09-3B7D-9825-F92C171A87BE}"/>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5" name="Freeform 1008">
              <a:extLst>
                <a:ext uri="{FF2B5EF4-FFF2-40B4-BE49-F238E27FC236}">
                  <a16:creationId xmlns:a16="http://schemas.microsoft.com/office/drawing/2014/main" id="{3FCE0520-FE64-585A-230E-C01CA14E8C1C}"/>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6" name="Freeform 1009">
              <a:extLst>
                <a:ext uri="{FF2B5EF4-FFF2-40B4-BE49-F238E27FC236}">
                  <a16:creationId xmlns:a16="http://schemas.microsoft.com/office/drawing/2014/main" id="{C4E92DD2-49C8-59FE-7232-A2E827F45B82}"/>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7" name="Freeform 1010">
              <a:extLst>
                <a:ext uri="{FF2B5EF4-FFF2-40B4-BE49-F238E27FC236}">
                  <a16:creationId xmlns:a16="http://schemas.microsoft.com/office/drawing/2014/main" id="{AB95C923-FD89-B129-1890-AC22E31447BF}"/>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8" name="Freeform 1011">
              <a:extLst>
                <a:ext uri="{FF2B5EF4-FFF2-40B4-BE49-F238E27FC236}">
                  <a16:creationId xmlns:a16="http://schemas.microsoft.com/office/drawing/2014/main" id="{821D02E2-00A1-04E6-8858-0A440900A65B}"/>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9" name="Freeform 1012">
              <a:extLst>
                <a:ext uri="{FF2B5EF4-FFF2-40B4-BE49-F238E27FC236}">
                  <a16:creationId xmlns:a16="http://schemas.microsoft.com/office/drawing/2014/main" id="{2BBD4F29-8755-B47B-0556-B2C200821921}"/>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60" name="Freeform 1013">
              <a:extLst>
                <a:ext uri="{FF2B5EF4-FFF2-40B4-BE49-F238E27FC236}">
                  <a16:creationId xmlns:a16="http://schemas.microsoft.com/office/drawing/2014/main" id="{BF834F59-434E-12B1-8D6D-0362DEAA9477}"/>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61" name="Freeform 1014">
              <a:extLst>
                <a:ext uri="{FF2B5EF4-FFF2-40B4-BE49-F238E27FC236}">
                  <a16:creationId xmlns:a16="http://schemas.microsoft.com/office/drawing/2014/main" id="{8832A484-047A-DDA6-6455-B87D5AFBEA9A}"/>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62" name="Freeform 1015">
              <a:extLst>
                <a:ext uri="{FF2B5EF4-FFF2-40B4-BE49-F238E27FC236}">
                  <a16:creationId xmlns:a16="http://schemas.microsoft.com/office/drawing/2014/main" id="{AD1BB2E9-4199-5D99-4A5B-4F9379EB28CC}"/>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63" name="Freeform 1016">
              <a:extLst>
                <a:ext uri="{FF2B5EF4-FFF2-40B4-BE49-F238E27FC236}">
                  <a16:creationId xmlns:a16="http://schemas.microsoft.com/office/drawing/2014/main" id="{9A4F9B67-9CA5-47FB-7673-E3A72B62184B}"/>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64" name="Freeform 1017">
              <a:extLst>
                <a:ext uri="{FF2B5EF4-FFF2-40B4-BE49-F238E27FC236}">
                  <a16:creationId xmlns:a16="http://schemas.microsoft.com/office/drawing/2014/main" id="{6239E1EF-FC06-207E-8611-CB77C49816B8}"/>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5" name="Freeform 1018">
              <a:extLst>
                <a:ext uri="{FF2B5EF4-FFF2-40B4-BE49-F238E27FC236}">
                  <a16:creationId xmlns:a16="http://schemas.microsoft.com/office/drawing/2014/main" id="{D33228DF-2504-AB0A-7358-41814762EFFC}"/>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6" name="Freeform 1019">
              <a:extLst>
                <a:ext uri="{FF2B5EF4-FFF2-40B4-BE49-F238E27FC236}">
                  <a16:creationId xmlns:a16="http://schemas.microsoft.com/office/drawing/2014/main" id="{81CE4B16-BFA4-1223-42C4-EDA4829BC7B9}"/>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7" name="Freeform 1020">
              <a:extLst>
                <a:ext uri="{FF2B5EF4-FFF2-40B4-BE49-F238E27FC236}">
                  <a16:creationId xmlns:a16="http://schemas.microsoft.com/office/drawing/2014/main" id="{303C1E18-4D14-2150-B784-652B4B3ED1EA}"/>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8" name="Freeform 1021">
              <a:extLst>
                <a:ext uri="{FF2B5EF4-FFF2-40B4-BE49-F238E27FC236}">
                  <a16:creationId xmlns:a16="http://schemas.microsoft.com/office/drawing/2014/main" id="{CE567DAD-4AE2-7DB4-6AF3-9BF8551B7CFF}"/>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3887124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5047AB-508A-3E80-0E59-6B8CA2648A0E}"/>
              </a:ext>
            </a:extLst>
          </p:cNvPr>
          <p:cNvSpPr>
            <a:spLocks noGrp="1"/>
          </p:cNvSpPr>
          <p:nvPr>
            <p:ph type="body" sz="quarter" idx="14"/>
          </p:nvPr>
        </p:nvSpPr>
        <p:spPr>
          <a:xfrm>
            <a:off x="747167" y="1301052"/>
            <a:ext cx="5598603" cy="3079983"/>
          </a:xfrm>
        </p:spPr>
        <p:txBody>
          <a:bodyPr/>
          <a:lstStyle/>
          <a:p>
            <a:pPr algn="ctr"/>
            <a:r>
              <a:rPr lang="es" sz="2400" b="0" dirty="0">
                <a:effectLst/>
              </a:rPr>
              <a:t>El objetivo de la Unión Europea (UE) de convertirse en carbono neutral para 2050 no se puede lograr a menos que las empresas más grandes incluyan </a:t>
            </a:r>
            <a:r>
              <a:rPr lang="es" sz="2400" b="0" dirty="0">
                <a:effectLst/>
                <a:hlinkClick r:id="rId2" tooltip="Learn more about small and medium sized enterprises from ScienceDirect's AI-generated Topic Pages">
                  <a:extLst>
                    <a:ext uri="{A12FA001-AC4F-418D-AE19-62706E023703}">
                      <ahyp:hlinkClr xmlns:ahyp="http://schemas.microsoft.com/office/drawing/2018/hyperlinkcolor" val="tx"/>
                    </a:ext>
                  </a:extLst>
                </a:hlinkClick>
              </a:rPr>
              <a:t>pequeñas y medianas empresas </a:t>
            </a:r>
            <a:r>
              <a:rPr lang="es" sz="2400" b="0" dirty="0">
                <a:effectLst/>
              </a:rPr>
              <a:t>(PYME) en su cadena de suministro dentro de los programas de reducción de carbono de las primeras.         ( </a:t>
            </a:r>
            <a:r>
              <a:rPr lang="es" sz="2400" b="0" dirty="0">
                <a:effectLst/>
                <a:hlinkClick r:id="rId3">
                  <a:extLst>
                    <a:ext uri="{A12FA001-AC4F-418D-AE19-62706E023703}">
                      <ahyp:hlinkClr xmlns:ahyp="http://schemas.microsoft.com/office/drawing/2018/hyperlinkcolor" val="tx"/>
                    </a:ext>
                  </a:extLst>
                </a:hlinkClick>
              </a:rPr>
              <a:t>Fuente </a:t>
            </a:r>
            <a:r>
              <a:rPr lang="es" sz="2400" b="0" dirty="0">
                <a:effectLst/>
              </a:rPr>
              <a:t>)</a:t>
            </a:r>
          </a:p>
          <a:p>
            <a:pPr algn="ctr"/>
            <a:endParaRPr lang="en-GB" dirty="0"/>
          </a:p>
          <a:p>
            <a:pPr algn="ctr"/>
            <a:r>
              <a:rPr lang="es" b="1" i="1" dirty="0"/>
              <a:t>Haga clic en las imágenes para lecturas recomendadas, guías y kits de herramientas.</a:t>
            </a:r>
            <a:endParaRPr lang="en-GB" sz="2400" b="1" i="1" dirty="0">
              <a:effectLst/>
            </a:endParaRPr>
          </a:p>
          <a:p>
            <a:pPr algn="ctr"/>
            <a:endParaRPr lang="en-GB" sz="2400" dirty="0"/>
          </a:p>
          <a:p>
            <a:endParaRPr lang="en-IE" dirty="0"/>
          </a:p>
        </p:txBody>
      </p:sp>
      <p:pic>
        <p:nvPicPr>
          <p:cNvPr id="7" name="Picture 6">
            <a:hlinkClick r:id="rId4"/>
            <a:extLst>
              <a:ext uri="{FF2B5EF4-FFF2-40B4-BE49-F238E27FC236}">
                <a16:creationId xmlns:a16="http://schemas.microsoft.com/office/drawing/2014/main" id="{25BF5315-68C5-E804-7C2D-F980B26893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35242" y="471711"/>
            <a:ext cx="2820382" cy="235880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6682728-A177-6C48-0389-50D339EC0DD0}"/>
              </a:ext>
            </a:extLst>
          </p:cNvPr>
          <p:cNvSpPr txBox="1"/>
          <p:nvPr/>
        </p:nvSpPr>
        <p:spPr>
          <a:xfrm>
            <a:off x="6638331" y="2901949"/>
            <a:ext cx="4675128" cy="584775"/>
          </a:xfrm>
          <a:prstGeom prst="rect">
            <a:avLst/>
          </a:prstGeom>
          <a:noFill/>
        </p:spPr>
        <p:txBody>
          <a:bodyPr wrap="square" rtlCol="0">
            <a:spAutoFit/>
          </a:bodyPr>
          <a:lstStyle/>
          <a:p>
            <a:pPr algn="ctr"/>
            <a:r>
              <a:rPr lang="es" sz="1600" dirty="0">
                <a:solidFill>
                  <a:schemeClr val="bg1"/>
                </a:solidFill>
                <a:hlinkClick r:id="rId4">
                  <a:extLst>
                    <a:ext uri="{A12FA001-AC4F-418D-AE19-62706E023703}">
                      <ahyp:hlinkClr xmlns:ahyp="http://schemas.microsoft.com/office/drawing/2018/hyperlinkcolor" val="tx"/>
                    </a:ext>
                  </a:extLst>
                </a:hlinkClick>
              </a:rPr>
              <a:t>https://www.europarl.europa.eu/RegData/etudes/STUD/2022/699628/IPOL_STU(2022)699628_EN.pdf</a:t>
            </a:r>
            <a:r>
              <a:rPr lang="es" sz="1600" dirty="0">
                <a:solidFill>
                  <a:schemeClr val="bg1"/>
                </a:solidFill>
              </a:rPr>
              <a:t> </a:t>
            </a:r>
          </a:p>
        </p:txBody>
      </p:sp>
      <p:pic>
        <p:nvPicPr>
          <p:cNvPr id="12" name="Graphic 11" descr="Touchscreen with solid fill">
            <a:extLst>
              <a:ext uri="{FF2B5EF4-FFF2-40B4-BE49-F238E27FC236}">
                <a16:creationId xmlns:a16="http://schemas.microsoft.com/office/drawing/2014/main" id="{EFFCC007-D10E-9503-FD41-12481B36A1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76840" y="1133160"/>
            <a:ext cx="1067071" cy="1067071"/>
          </a:xfrm>
          <a:prstGeom prst="rect">
            <a:avLst/>
          </a:prstGeom>
        </p:spPr>
      </p:pic>
      <p:pic>
        <p:nvPicPr>
          <p:cNvPr id="13" name="Graphic 12" descr="Touchscreen with solid fill">
            <a:extLst>
              <a:ext uri="{FF2B5EF4-FFF2-40B4-BE49-F238E27FC236}">
                <a16:creationId xmlns:a16="http://schemas.microsoft.com/office/drawing/2014/main" id="{FDA8021F-DB01-F7F5-8D8A-579E907309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16967" y="4188442"/>
            <a:ext cx="992983" cy="992983"/>
          </a:xfrm>
          <a:prstGeom prst="rect">
            <a:avLst/>
          </a:prstGeom>
        </p:spPr>
      </p:pic>
      <p:sp>
        <p:nvSpPr>
          <p:cNvPr id="14" name="Rectangle 13">
            <a:hlinkClick r:id="rId8"/>
            <a:extLst>
              <a:ext uri="{FF2B5EF4-FFF2-40B4-BE49-F238E27FC236}">
                <a16:creationId xmlns:a16="http://schemas.microsoft.com/office/drawing/2014/main" id="{CB77CE0F-144D-9721-1F07-5D20AF1E488B}"/>
              </a:ext>
            </a:extLst>
          </p:cNvPr>
          <p:cNvSpPr/>
          <p:nvPr/>
        </p:nvSpPr>
        <p:spPr>
          <a:xfrm>
            <a:off x="6884894" y="3645029"/>
            <a:ext cx="4069977" cy="2079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2800" dirty="0">
                <a:latin typeface="Arial Nova Cond" panose="020B0604020202020204" pitchFamily="34" charset="0"/>
                <a:cs typeface="Aharoni" panose="02010803020104030203" pitchFamily="2" charset="-79"/>
              </a:rPr>
              <a:t>Conjuntos de herramientas y directrices para las pymes europeas de economía circular</a:t>
            </a:r>
          </a:p>
        </p:txBody>
      </p:sp>
    </p:spTree>
    <p:extLst>
      <p:ext uri="{BB962C8B-B14F-4D97-AF65-F5344CB8AC3E}">
        <p14:creationId xmlns:p14="http://schemas.microsoft.com/office/powerpoint/2010/main" val="1572069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726815" y="486825"/>
            <a:ext cx="5955355" cy="555592"/>
          </a:xfrm>
        </p:spPr>
        <p:txBody>
          <a:bodyPr>
            <a:normAutofit/>
          </a:bodyPr>
          <a:lstStyle/>
          <a:p>
            <a:r>
              <a:rPr lang="es" sz="3100" b="0" dirty="0"/>
              <a:t>¿Por qué reciclar teléfonos móviles?</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729924" y="1040938"/>
            <a:ext cx="5955355" cy="3079983"/>
          </a:xfrm>
        </p:spPr>
        <p:txBody>
          <a:bodyPr/>
          <a:lstStyle/>
          <a:p>
            <a:pPr algn="l" fontAlgn="base"/>
            <a:r>
              <a:rPr lang="es" sz="2000" b="0" i="0" dirty="0">
                <a:effectLst/>
              </a:rPr>
              <a:t>Hay aproximadamente 3.500 millones de teléfonos en uso en este momento. Su </a:t>
            </a:r>
            <a:r>
              <a:rPr lang="es" sz="2000" b="0" i="0" dirty="0">
                <a:effectLst/>
                <a:hlinkClick r:id="rId2">
                  <a:extLst>
                    <a:ext uri="{A12FA001-AC4F-418D-AE19-62706E023703}">
                      <ahyp:hlinkClr xmlns:ahyp="http://schemas.microsoft.com/office/drawing/2018/hyperlinkcolor" val="tx"/>
                    </a:ext>
                  </a:extLst>
                </a:hlinkClick>
              </a:rPr>
              <a:t>vida media es de 2 años </a:t>
            </a:r>
            <a:r>
              <a:rPr lang="es" sz="2000" b="0" i="0" dirty="0">
                <a:effectLst/>
              </a:rPr>
              <a:t>. </a:t>
            </a:r>
            <a:r>
              <a:rPr lang="es" sz="2000" b="0" i="0" dirty="0">
                <a:effectLst/>
                <a:hlinkClick r:id="rId3">
                  <a:extLst>
                    <a:ext uri="{A12FA001-AC4F-418D-AE19-62706E023703}">
                      <ahyp:hlinkClr xmlns:ahyp="http://schemas.microsoft.com/office/drawing/2018/hyperlinkcolor" val="tx"/>
                    </a:ext>
                  </a:extLst>
                </a:hlinkClick>
              </a:rPr>
              <a:t>Deloitte Global </a:t>
            </a:r>
            <a:r>
              <a:rPr lang="es" sz="2000" b="0" i="0" dirty="0">
                <a:effectLst/>
              </a:rPr>
              <a:t>predice que los teléfonos inteligentes, el dispositivo electrónico de consumo más popular del mundo, que se espera que tenga una base instalada de 4500 millones en 2022, generarán 146 millones de toneladas de CO2 o emisiones equivalentes (CO2e) en 2022.</a:t>
            </a:r>
            <a:r>
              <a:rPr lang="es" sz="2000" b="0" i="0" baseline="30000" dirty="0">
                <a:effectLst/>
              </a:rPr>
              <a:t> </a:t>
            </a:r>
            <a:endParaRPr lang="en-GB" sz="2000" b="0" i="0" dirty="0">
              <a:effectLst/>
            </a:endParaRPr>
          </a:p>
          <a:p>
            <a:pPr algn="l" fontAlgn="base"/>
            <a:r>
              <a:rPr lang="es" sz="2000" b="0" i="0" dirty="0">
                <a:effectLst/>
              </a:rPr>
              <a:t>La mayor parte de estas emisiones, el 83 % del total, provendrá de la fabricación, el transporte y el uso durante el primer año. En el mercado de teléfonos móviles, muchos fabricantes ofrecen a los clientes modelos reacondicionados a precios más bajos, así como programas de intercambio de teléfonos móviles en los que los usuarios pueden obtener crédito para un nuevo dispositivo al devolver uno antiguo. ( </a:t>
            </a:r>
            <a:r>
              <a:rPr lang="es" sz="2000" b="0" i="0" dirty="0">
                <a:effectLst/>
                <a:hlinkClick r:id="rId4">
                  <a:extLst>
                    <a:ext uri="{A12FA001-AC4F-418D-AE19-62706E023703}">
                      <ahyp:hlinkClr xmlns:ahyp="http://schemas.microsoft.com/office/drawing/2018/hyperlinkcolor" val="tx"/>
                    </a:ext>
                  </a:extLst>
                </a:hlinkClick>
              </a:rPr>
              <a:t>Fuente </a:t>
            </a:r>
            <a:r>
              <a:rPr lang="es" sz="2000" b="0" i="0" dirty="0">
                <a:effectLst/>
              </a:rPr>
              <a:t>)</a:t>
            </a:r>
            <a:endParaRPr lang="en-IE" sz="2000" dirty="0"/>
          </a:p>
        </p:txBody>
      </p:sp>
      <p:sp>
        <p:nvSpPr>
          <p:cNvPr id="2" name="TextBox 1">
            <a:extLst>
              <a:ext uri="{FF2B5EF4-FFF2-40B4-BE49-F238E27FC236}">
                <a16:creationId xmlns:a16="http://schemas.microsoft.com/office/drawing/2014/main" id="{F945F56C-BB98-A455-3FF3-130C2EAE9B04}"/>
              </a:ext>
            </a:extLst>
          </p:cNvPr>
          <p:cNvSpPr txBox="1"/>
          <p:nvPr/>
        </p:nvSpPr>
        <p:spPr>
          <a:xfrm>
            <a:off x="6938682" y="655127"/>
            <a:ext cx="4643718" cy="2862322"/>
          </a:xfrm>
          <a:prstGeom prst="rect">
            <a:avLst/>
          </a:prstGeom>
          <a:noFill/>
        </p:spPr>
        <p:txBody>
          <a:bodyPr wrap="square" rtlCol="0">
            <a:spAutoFit/>
          </a:bodyPr>
          <a:lstStyle/>
          <a:p>
            <a:r>
              <a:rPr lang="es" sz="2000" b="0" i="1" dirty="0">
                <a:solidFill>
                  <a:schemeClr val="bg1"/>
                </a:solidFill>
                <a:effectLst/>
              </a:rPr>
              <a:t>Según Patrick Byrne, profesor titular de Geografía en la Universidad John </a:t>
            </a:r>
            <a:r>
              <a:rPr lang="es" sz="2000" b="0" i="1" dirty="0" err="1">
                <a:solidFill>
                  <a:schemeClr val="bg1"/>
                </a:solidFill>
                <a:effectLst/>
              </a:rPr>
              <a:t>Moores </a:t>
            </a:r>
            <a:r>
              <a:rPr lang="es" sz="2000" b="0" i="1" dirty="0">
                <a:solidFill>
                  <a:schemeClr val="bg1"/>
                </a:solidFill>
                <a:effectLst/>
              </a:rPr>
              <a:t>de Liverpool, y Karen Hudson-Edwards, profesora de Minería Sostenible en la Universidad de Exeter (Reino Unido), la extracción de oro para la industria tecnológica es </a:t>
            </a:r>
            <a:r>
              <a:rPr lang="es" sz="2000" b="0" i="1" u="none" strike="noStrike" dirty="0">
                <a:solidFill>
                  <a:schemeClr val="bg1"/>
                </a:solidFill>
                <a:effectLst/>
                <a:hlinkClick r:id="rId5">
                  <a:extLst>
                    <a:ext uri="{A12FA001-AC4F-418D-AE19-62706E023703}">
                      <ahyp:hlinkClr xmlns:ahyp="http://schemas.microsoft.com/office/drawing/2018/hyperlinkcolor" val="tx"/>
                    </a:ext>
                  </a:extLst>
                </a:hlinkClick>
              </a:rPr>
              <a:t>una de las principales causas de la deforestación en el Amazonas </a:t>
            </a:r>
            <a:r>
              <a:rPr lang="es" sz="2000" b="0" i="1" dirty="0">
                <a:solidFill>
                  <a:schemeClr val="bg1"/>
                </a:solidFill>
                <a:effectLst/>
              </a:rPr>
              <a:t>_ ( </a:t>
            </a:r>
            <a:r>
              <a:rPr lang="es" sz="2000" b="0" i="1" dirty="0">
                <a:solidFill>
                  <a:schemeClr val="bg1"/>
                </a:solidFill>
                <a:effectLst/>
                <a:hlinkClick r:id="rId2">
                  <a:extLst>
                    <a:ext uri="{A12FA001-AC4F-418D-AE19-62706E023703}">
                      <ahyp:hlinkClr xmlns:ahyp="http://schemas.microsoft.com/office/drawing/2018/hyperlinkcolor" val="tx"/>
                    </a:ext>
                  </a:extLst>
                </a:hlinkClick>
              </a:rPr>
              <a:t>Fuente </a:t>
            </a:r>
            <a:r>
              <a:rPr lang="es" sz="2000" b="0" i="1" dirty="0">
                <a:solidFill>
                  <a:schemeClr val="bg1"/>
                </a:solidFill>
                <a:effectLst/>
              </a:rPr>
              <a:t>)</a:t>
            </a:r>
            <a:endParaRPr lang="en-IE" sz="2000" i="1" dirty="0">
              <a:solidFill>
                <a:schemeClr val="bg1"/>
              </a:solidFill>
            </a:endParaRPr>
          </a:p>
        </p:txBody>
      </p:sp>
      <p:grpSp>
        <p:nvGrpSpPr>
          <p:cNvPr id="3" name="Graphic 4">
            <a:extLst>
              <a:ext uri="{FF2B5EF4-FFF2-40B4-BE49-F238E27FC236}">
                <a16:creationId xmlns:a16="http://schemas.microsoft.com/office/drawing/2014/main" id="{11FD1301-258E-2B41-FFA4-50A56616CCDA}"/>
              </a:ext>
            </a:extLst>
          </p:cNvPr>
          <p:cNvGrpSpPr/>
          <p:nvPr/>
        </p:nvGrpSpPr>
        <p:grpSpPr>
          <a:xfrm>
            <a:off x="7333562" y="3603812"/>
            <a:ext cx="3585450" cy="2444301"/>
            <a:chOff x="8321314" y="1790175"/>
            <a:chExt cx="1456348" cy="1130621"/>
          </a:xfrm>
        </p:grpSpPr>
        <p:sp>
          <p:nvSpPr>
            <p:cNvPr id="4" name="Freeform 965">
              <a:extLst>
                <a:ext uri="{FF2B5EF4-FFF2-40B4-BE49-F238E27FC236}">
                  <a16:creationId xmlns:a16="http://schemas.microsoft.com/office/drawing/2014/main" id="{6B9A85AB-F3DF-39F9-1F3C-FE36D2F689E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6">
              <a:extLst>
                <a:ext uri="{FF2B5EF4-FFF2-40B4-BE49-F238E27FC236}">
                  <a16:creationId xmlns:a16="http://schemas.microsoft.com/office/drawing/2014/main" id="{1DCB9590-0320-F502-12A5-168BC6E435F2}"/>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9" name="Freeform 967">
              <a:extLst>
                <a:ext uri="{FF2B5EF4-FFF2-40B4-BE49-F238E27FC236}">
                  <a16:creationId xmlns:a16="http://schemas.microsoft.com/office/drawing/2014/main" id="{F3E340A1-BE6B-18D7-2F2A-C737F780418D}"/>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8">
              <a:extLst>
                <a:ext uri="{FF2B5EF4-FFF2-40B4-BE49-F238E27FC236}">
                  <a16:creationId xmlns:a16="http://schemas.microsoft.com/office/drawing/2014/main" id="{6903B9A9-841B-6F3A-1046-872C3E7C78FA}"/>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69">
              <a:extLst>
                <a:ext uri="{FF2B5EF4-FFF2-40B4-BE49-F238E27FC236}">
                  <a16:creationId xmlns:a16="http://schemas.microsoft.com/office/drawing/2014/main" id="{A505DC51-C596-AB9B-9E3E-20E0E2A1C97C}"/>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0">
              <a:extLst>
                <a:ext uri="{FF2B5EF4-FFF2-40B4-BE49-F238E27FC236}">
                  <a16:creationId xmlns:a16="http://schemas.microsoft.com/office/drawing/2014/main" id="{5E714E9C-802C-B827-EF0C-B96CCEFD08B2}"/>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1">
              <a:extLst>
                <a:ext uri="{FF2B5EF4-FFF2-40B4-BE49-F238E27FC236}">
                  <a16:creationId xmlns:a16="http://schemas.microsoft.com/office/drawing/2014/main" id="{25B2E741-8D49-E220-7BA9-0E848DA0C4A5}"/>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4" name="Freeform 972">
              <a:extLst>
                <a:ext uri="{FF2B5EF4-FFF2-40B4-BE49-F238E27FC236}">
                  <a16:creationId xmlns:a16="http://schemas.microsoft.com/office/drawing/2014/main" id="{76E768CC-3A3A-4FA8-AADE-F13FC5441C18}"/>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5" name="Freeform 973">
              <a:extLst>
                <a:ext uri="{FF2B5EF4-FFF2-40B4-BE49-F238E27FC236}">
                  <a16:creationId xmlns:a16="http://schemas.microsoft.com/office/drawing/2014/main" id="{A435779B-678B-3E3C-75A1-610B298ADFD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4">
              <a:extLst>
                <a:ext uri="{FF2B5EF4-FFF2-40B4-BE49-F238E27FC236}">
                  <a16:creationId xmlns:a16="http://schemas.microsoft.com/office/drawing/2014/main" id="{E9AC5E93-AA27-AB6F-D057-47902A25ED2D}"/>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5">
              <a:extLst>
                <a:ext uri="{FF2B5EF4-FFF2-40B4-BE49-F238E27FC236}">
                  <a16:creationId xmlns:a16="http://schemas.microsoft.com/office/drawing/2014/main" id="{04FEE877-0E6D-025A-1B3A-BB3555C0F324}"/>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8" name="Freeform 976">
              <a:extLst>
                <a:ext uri="{FF2B5EF4-FFF2-40B4-BE49-F238E27FC236}">
                  <a16:creationId xmlns:a16="http://schemas.microsoft.com/office/drawing/2014/main" id="{78404C24-2AE6-D223-F421-31DD9269ADC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9" name="Freeform 977">
              <a:extLst>
                <a:ext uri="{FF2B5EF4-FFF2-40B4-BE49-F238E27FC236}">
                  <a16:creationId xmlns:a16="http://schemas.microsoft.com/office/drawing/2014/main" id="{480F7EAB-A5AD-FA5E-7462-7570EBA5AC55}"/>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8">
              <a:extLst>
                <a:ext uri="{FF2B5EF4-FFF2-40B4-BE49-F238E27FC236}">
                  <a16:creationId xmlns:a16="http://schemas.microsoft.com/office/drawing/2014/main" id="{73E31A11-CE31-35A6-1535-1072D769D821}"/>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79">
              <a:extLst>
                <a:ext uri="{FF2B5EF4-FFF2-40B4-BE49-F238E27FC236}">
                  <a16:creationId xmlns:a16="http://schemas.microsoft.com/office/drawing/2014/main" id="{5F41719D-1C74-B279-66AB-65118AA2AC3C}"/>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0">
              <a:extLst>
                <a:ext uri="{FF2B5EF4-FFF2-40B4-BE49-F238E27FC236}">
                  <a16:creationId xmlns:a16="http://schemas.microsoft.com/office/drawing/2014/main" id="{83355DB3-FE63-AFE2-3E1A-EEB311D307B5}"/>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1">
              <a:extLst>
                <a:ext uri="{FF2B5EF4-FFF2-40B4-BE49-F238E27FC236}">
                  <a16:creationId xmlns:a16="http://schemas.microsoft.com/office/drawing/2014/main" id="{F441DC15-2F27-5A14-AE82-0357EE6F8581}"/>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2">
              <a:extLst>
                <a:ext uri="{FF2B5EF4-FFF2-40B4-BE49-F238E27FC236}">
                  <a16:creationId xmlns:a16="http://schemas.microsoft.com/office/drawing/2014/main" id="{23E01B19-69D9-EE13-D836-819BD568A5F5}"/>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3">
              <a:extLst>
                <a:ext uri="{FF2B5EF4-FFF2-40B4-BE49-F238E27FC236}">
                  <a16:creationId xmlns:a16="http://schemas.microsoft.com/office/drawing/2014/main" id="{0B8216A6-B16A-81BD-CBB0-004D31270641}"/>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4">
              <a:extLst>
                <a:ext uri="{FF2B5EF4-FFF2-40B4-BE49-F238E27FC236}">
                  <a16:creationId xmlns:a16="http://schemas.microsoft.com/office/drawing/2014/main" id="{13C21664-4CD3-3F59-20A2-2CD745AC8830}"/>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5">
              <a:extLst>
                <a:ext uri="{FF2B5EF4-FFF2-40B4-BE49-F238E27FC236}">
                  <a16:creationId xmlns:a16="http://schemas.microsoft.com/office/drawing/2014/main" id="{63689389-94B6-14F4-668E-FB1583EE38A1}"/>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8" name="Freeform 986">
              <a:extLst>
                <a:ext uri="{FF2B5EF4-FFF2-40B4-BE49-F238E27FC236}">
                  <a16:creationId xmlns:a16="http://schemas.microsoft.com/office/drawing/2014/main" id="{D564FE9C-276E-2091-8D5C-BE93A28310FB}"/>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9" name="Freeform 987">
              <a:extLst>
                <a:ext uri="{FF2B5EF4-FFF2-40B4-BE49-F238E27FC236}">
                  <a16:creationId xmlns:a16="http://schemas.microsoft.com/office/drawing/2014/main" id="{569E357E-A797-E48F-B9C6-73C6BED4CD76}"/>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0" name="Freeform 988">
              <a:extLst>
                <a:ext uri="{FF2B5EF4-FFF2-40B4-BE49-F238E27FC236}">
                  <a16:creationId xmlns:a16="http://schemas.microsoft.com/office/drawing/2014/main" id="{2D76C52E-642A-50B5-A4F1-C3790B818F6F}"/>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1" name="Freeform 989">
              <a:extLst>
                <a:ext uri="{FF2B5EF4-FFF2-40B4-BE49-F238E27FC236}">
                  <a16:creationId xmlns:a16="http://schemas.microsoft.com/office/drawing/2014/main" id="{26AF29D4-6674-F527-C981-2744BB7849CD}"/>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2" name="Freeform 990">
              <a:extLst>
                <a:ext uri="{FF2B5EF4-FFF2-40B4-BE49-F238E27FC236}">
                  <a16:creationId xmlns:a16="http://schemas.microsoft.com/office/drawing/2014/main" id="{0980E0EE-F7EA-C059-537D-286D9C225127}"/>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3" name="Freeform 991">
              <a:extLst>
                <a:ext uri="{FF2B5EF4-FFF2-40B4-BE49-F238E27FC236}">
                  <a16:creationId xmlns:a16="http://schemas.microsoft.com/office/drawing/2014/main" id="{2E1DE5B6-2E5D-6916-75DA-C0D3B43EA6FC}"/>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4" name="Freeform 992">
              <a:extLst>
                <a:ext uri="{FF2B5EF4-FFF2-40B4-BE49-F238E27FC236}">
                  <a16:creationId xmlns:a16="http://schemas.microsoft.com/office/drawing/2014/main" id="{92C5E0F7-98D0-AB88-5AD0-3DD525D0199B}"/>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5" name="Freeform 993">
              <a:extLst>
                <a:ext uri="{FF2B5EF4-FFF2-40B4-BE49-F238E27FC236}">
                  <a16:creationId xmlns:a16="http://schemas.microsoft.com/office/drawing/2014/main" id="{FC4A6008-4506-B1BF-D7E1-3F0FED22ABDC}"/>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6" name="Freeform 994">
              <a:extLst>
                <a:ext uri="{FF2B5EF4-FFF2-40B4-BE49-F238E27FC236}">
                  <a16:creationId xmlns:a16="http://schemas.microsoft.com/office/drawing/2014/main" id="{F89EA312-1897-62AC-9011-F331B0426758}"/>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7" name="Freeform 995">
              <a:extLst>
                <a:ext uri="{FF2B5EF4-FFF2-40B4-BE49-F238E27FC236}">
                  <a16:creationId xmlns:a16="http://schemas.microsoft.com/office/drawing/2014/main" id="{1FF76F78-47B8-E5C5-01AB-8FD2DC5802E4}"/>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8" name="Freeform 996">
              <a:extLst>
                <a:ext uri="{FF2B5EF4-FFF2-40B4-BE49-F238E27FC236}">
                  <a16:creationId xmlns:a16="http://schemas.microsoft.com/office/drawing/2014/main" id="{24818716-9092-67CD-C635-52A91C4D857C}"/>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9" name="Freeform 997">
              <a:extLst>
                <a:ext uri="{FF2B5EF4-FFF2-40B4-BE49-F238E27FC236}">
                  <a16:creationId xmlns:a16="http://schemas.microsoft.com/office/drawing/2014/main" id="{1907F8A6-5E6A-5AB7-743E-8D1E50C9CB94}"/>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40" name="Freeform 998">
              <a:extLst>
                <a:ext uri="{FF2B5EF4-FFF2-40B4-BE49-F238E27FC236}">
                  <a16:creationId xmlns:a16="http://schemas.microsoft.com/office/drawing/2014/main" id="{DBCBD12C-9568-E79F-53AB-0C7777D33733}"/>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1" name="Freeform 999">
              <a:extLst>
                <a:ext uri="{FF2B5EF4-FFF2-40B4-BE49-F238E27FC236}">
                  <a16:creationId xmlns:a16="http://schemas.microsoft.com/office/drawing/2014/main" id="{264B3209-F18E-F6D8-3DE2-3FFD1D806E1F}"/>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2" name="Freeform 1000">
              <a:extLst>
                <a:ext uri="{FF2B5EF4-FFF2-40B4-BE49-F238E27FC236}">
                  <a16:creationId xmlns:a16="http://schemas.microsoft.com/office/drawing/2014/main" id="{EADFDABE-C0E3-0C73-D7F4-3F34EF681F6B}"/>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3" name="Freeform 1001">
              <a:extLst>
                <a:ext uri="{FF2B5EF4-FFF2-40B4-BE49-F238E27FC236}">
                  <a16:creationId xmlns:a16="http://schemas.microsoft.com/office/drawing/2014/main" id="{F7956E6B-2797-F4EF-A2C1-67A5B5E0D5AC}"/>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4" name="Freeform 1002">
              <a:extLst>
                <a:ext uri="{FF2B5EF4-FFF2-40B4-BE49-F238E27FC236}">
                  <a16:creationId xmlns:a16="http://schemas.microsoft.com/office/drawing/2014/main" id="{D9C9108B-8F82-33F0-8E79-CFE634A29207}"/>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3">
              <a:extLst>
                <a:ext uri="{FF2B5EF4-FFF2-40B4-BE49-F238E27FC236}">
                  <a16:creationId xmlns:a16="http://schemas.microsoft.com/office/drawing/2014/main" id="{D5819B0A-7700-CAF1-158B-D0778847704C}"/>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4">
              <a:extLst>
                <a:ext uri="{FF2B5EF4-FFF2-40B4-BE49-F238E27FC236}">
                  <a16:creationId xmlns:a16="http://schemas.microsoft.com/office/drawing/2014/main" id="{AC7FE5E1-B22E-3009-7785-47C5A3FBADF0}"/>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5">
              <a:extLst>
                <a:ext uri="{FF2B5EF4-FFF2-40B4-BE49-F238E27FC236}">
                  <a16:creationId xmlns:a16="http://schemas.microsoft.com/office/drawing/2014/main" id="{00E244D0-F75F-9D25-55CA-F381C9A874E3}"/>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8" name="Freeform 1006">
              <a:extLst>
                <a:ext uri="{FF2B5EF4-FFF2-40B4-BE49-F238E27FC236}">
                  <a16:creationId xmlns:a16="http://schemas.microsoft.com/office/drawing/2014/main" id="{73D8C540-6AA9-EA9B-92E1-5B27E676991C}"/>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9" name="Freeform 1007">
              <a:extLst>
                <a:ext uri="{FF2B5EF4-FFF2-40B4-BE49-F238E27FC236}">
                  <a16:creationId xmlns:a16="http://schemas.microsoft.com/office/drawing/2014/main" id="{078FCC1B-6CC3-037C-C524-1134E71F4CF2}"/>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50" name="Freeform 1008">
              <a:extLst>
                <a:ext uri="{FF2B5EF4-FFF2-40B4-BE49-F238E27FC236}">
                  <a16:creationId xmlns:a16="http://schemas.microsoft.com/office/drawing/2014/main" id="{BCC63568-9579-E32C-E026-114B4532C1E3}"/>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1" name="Freeform 1009">
              <a:extLst>
                <a:ext uri="{FF2B5EF4-FFF2-40B4-BE49-F238E27FC236}">
                  <a16:creationId xmlns:a16="http://schemas.microsoft.com/office/drawing/2014/main" id="{2CADB101-C2ED-4462-034A-F0F5C9BA49A1}"/>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2" name="Freeform 1010">
              <a:extLst>
                <a:ext uri="{FF2B5EF4-FFF2-40B4-BE49-F238E27FC236}">
                  <a16:creationId xmlns:a16="http://schemas.microsoft.com/office/drawing/2014/main" id="{E71A4A4E-334A-5C72-C4A1-65EEEEBA91C1}"/>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3" name="Freeform 1011">
              <a:extLst>
                <a:ext uri="{FF2B5EF4-FFF2-40B4-BE49-F238E27FC236}">
                  <a16:creationId xmlns:a16="http://schemas.microsoft.com/office/drawing/2014/main" id="{792785F4-2F58-42FD-932E-FF17C91F40B6}"/>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4" name="Freeform 1012">
              <a:extLst>
                <a:ext uri="{FF2B5EF4-FFF2-40B4-BE49-F238E27FC236}">
                  <a16:creationId xmlns:a16="http://schemas.microsoft.com/office/drawing/2014/main" id="{215F53E3-665E-392C-BBB9-185DA8789726}"/>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5" name="Freeform 1013">
              <a:extLst>
                <a:ext uri="{FF2B5EF4-FFF2-40B4-BE49-F238E27FC236}">
                  <a16:creationId xmlns:a16="http://schemas.microsoft.com/office/drawing/2014/main" id="{EE3C0229-FD64-B3E7-E262-C17F47AFF5F6}"/>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6" name="Freeform 1014">
              <a:extLst>
                <a:ext uri="{FF2B5EF4-FFF2-40B4-BE49-F238E27FC236}">
                  <a16:creationId xmlns:a16="http://schemas.microsoft.com/office/drawing/2014/main" id="{26EA5DE2-35B4-640E-8926-29B327AC9444}"/>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7" name="Freeform 1015">
              <a:extLst>
                <a:ext uri="{FF2B5EF4-FFF2-40B4-BE49-F238E27FC236}">
                  <a16:creationId xmlns:a16="http://schemas.microsoft.com/office/drawing/2014/main" id="{47736445-46EA-3E83-595F-7D5AB81DBFF6}"/>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8" name="Freeform 1016">
              <a:extLst>
                <a:ext uri="{FF2B5EF4-FFF2-40B4-BE49-F238E27FC236}">
                  <a16:creationId xmlns:a16="http://schemas.microsoft.com/office/drawing/2014/main" id="{CE2D5406-B11B-FBD9-6BC7-41CE242D3237}"/>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9" name="Freeform 1017">
              <a:extLst>
                <a:ext uri="{FF2B5EF4-FFF2-40B4-BE49-F238E27FC236}">
                  <a16:creationId xmlns:a16="http://schemas.microsoft.com/office/drawing/2014/main" id="{AE8A07B2-EABC-7A04-E830-3928C7060F42}"/>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60" name="Freeform 1018">
              <a:extLst>
                <a:ext uri="{FF2B5EF4-FFF2-40B4-BE49-F238E27FC236}">
                  <a16:creationId xmlns:a16="http://schemas.microsoft.com/office/drawing/2014/main" id="{7C91D80F-41DD-F5A6-29C5-7D3A7F51F6B1}"/>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1" name="Freeform 1019">
              <a:extLst>
                <a:ext uri="{FF2B5EF4-FFF2-40B4-BE49-F238E27FC236}">
                  <a16:creationId xmlns:a16="http://schemas.microsoft.com/office/drawing/2014/main" id="{54B042AD-2A15-5966-2827-FFCC760BDEE6}"/>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2" name="Freeform 1020">
              <a:extLst>
                <a:ext uri="{FF2B5EF4-FFF2-40B4-BE49-F238E27FC236}">
                  <a16:creationId xmlns:a16="http://schemas.microsoft.com/office/drawing/2014/main" id="{8FA2CA08-3EE5-4867-E89A-BC3C6C808D46}"/>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3" name="Freeform 1021">
              <a:extLst>
                <a:ext uri="{FF2B5EF4-FFF2-40B4-BE49-F238E27FC236}">
                  <a16:creationId xmlns:a16="http://schemas.microsoft.com/office/drawing/2014/main" id="{AEC97FE7-1C6D-8962-CE35-6DF3898DC784}"/>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86825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08FE300-200A-4D69-39E4-9B52DEBE0E9E}"/>
              </a:ext>
            </a:extLst>
          </p:cNvPr>
          <p:cNvSpPr>
            <a:spLocks noGrp="1"/>
          </p:cNvSpPr>
          <p:nvPr>
            <p:ph type="body" sz="quarter" idx="13"/>
          </p:nvPr>
        </p:nvSpPr>
        <p:spPr>
          <a:xfrm>
            <a:off x="867307" y="413673"/>
            <a:ext cx="5228693" cy="482440"/>
          </a:xfrm>
        </p:spPr>
        <p:txBody>
          <a:bodyPr>
            <a:normAutofit fontScale="92500" lnSpcReduction="20000"/>
          </a:bodyPr>
          <a:lstStyle/>
          <a:p>
            <a:r>
              <a:rPr lang="es" b="0" dirty="0"/>
              <a:t>¿Por qué Moda Sostenible?</a:t>
            </a:r>
          </a:p>
        </p:txBody>
      </p:sp>
      <p:sp>
        <p:nvSpPr>
          <p:cNvPr id="6" name="Text Placeholder 5">
            <a:extLst>
              <a:ext uri="{FF2B5EF4-FFF2-40B4-BE49-F238E27FC236}">
                <a16:creationId xmlns:a16="http://schemas.microsoft.com/office/drawing/2014/main" id="{D8A696C6-E70D-AA14-2D77-B24BCA01AF81}"/>
              </a:ext>
            </a:extLst>
          </p:cNvPr>
          <p:cNvSpPr>
            <a:spLocks noGrp="1"/>
          </p:cNvSpPr>
          <p:nvPr>
            <p:ph type="body" sz="quarter" idx="14"/>
          </p:nvPr>
        </p:nvSpPr>
        <p:spPr>
          <a:xfrm>
            <a:off x="894324" y="878757"/>
            <a:ext cx="8205497" cy="3897829"/>
          </a:xfrm>
          <a:noFill/>
        </p:spPr>
        <p:txBody>
          <a:bodyPr/>
          <a:lstStyle/>
          <a:p>
            <a:pPr algn="l" fontAlgn="base"/>
            <a:r>
              <a:rPr lang="es" b="1" i="0" dirty="0">
                <a:effectLst/>
              </a:rPr>
              <a:t>Se pierde un valor de más de 500 000 millones de euros debido a la infrautilización de la ropa o la falta de reciclaje de textiles. </a:t>
            </a:r>
            <a:r>
              <a:rPr lang="es" b="0" i="0" dirty="0">
                <a:effectLst/>
              </a:rPr>
              <a:t>La moda sostenible es un movimiento en respuesta a las prácticas éticas y ambientales dañinas en los mercados de la moda rápida. La ropa de moda rápida tiene un precio barato que no refleja las costosas externalidades negativas, cuyo valor se estima en unos 192 000 millones de euros anuales.</a:t>
            </a:r>
          </a:p>
          <a:p>
            <a:pPr algn="l" fontAlgn="base"/>
            <a:endParaRPr lang="en-GB" sz="1000" dirty="0"/>
          </a:p>
          <a:p>
            <a:pPr algn="l" fontAlgn="base"/>
            <a:r>
              <a:rPr lang="es" b="0" i="0" dirty="0">
                <a:effectLst/>
              </a:rPr>
              <a:t>La moda sostenible trabaja para alargar los ciclos de vida de la ropa tanto en el uso por parte del consumidor como en la calidad y reutilización del producto a través del rediseño, la reparación o modelos comerciales innovadores que reconsideran la propiedad. La moda sostenible promueve ciclos de uso más largos y obtiene materiales de ropa o telas desechadas. ( </a:t>
            </a:r>
            <a:r>
              <a:rPr lang="es" b="0" i="0" dirty="0">
                <a:effectLst/>
                <a:hlinkClick r:id="rId2">
                  <a:extLst>
                    <a:ext uri="{A12FA001-AC4F-418D-AE19-62706E023703}">
                      <ahyp:hlinkClr xmlns:ahyp="http://schemas.microsoft.com/office/drawing/2018/hyperlinkcolor" val="tx"/>
                    </a:ext>
                  </a:extLst>
                </a:hlinkClick>
              </a:rPr>
              <a:t>Fuente </a:t>
            </a:r>
            <a:r>
              <a:rPr lang="es" b="0" i="0" dirty="0">
                <a:effectLst/>
              </a:rPr>
              <a:t>)</a:t>
            </a:r>
            <a:endParaRPr lang="en-IE" dirty="0"/>
          </a:p>
        </p:txBody>
      </p:sp>
      <p:grpSp>
        <p:nvGrpSpPr>
          <p:cNvPr id="3" name="Graphic 4">
            <a:extLst>
              <a:ext uri="{FF2B5EF4-FFF2-40B4-BE49-F238E27FC236}">
                <a16:creationId xmlns:a16="http://schemas.microsoft.com/office/drawing/2014/main" id="{AAECB99D-54A7-4540-E12A-4D94F3B530B8}"/>
              </a:ext>
            </a:extLst>
          </p:cNvPr>
          <p:cNvGrpSpPr/>
          <p:nvPr/>
        </p:nvGrpSpPr>
        <p:grpSpPr>
          <a:xfrm>
            <a:off x="9037524" y="2072752"/>
            <a:ext cx="2339905" cy="2087397"/>
            <a:chOff x="8321314" y="1790175"/>
            <a:chExt cx="1456348" cy="1130621"/>
          </a:xfrm>
        </p:grpSpPr>
        <p:sp>
          <p:nvSpPr>
            <p:cNvPr id="4" name="Freeform 965">
              <a:extLst>
                <a:ext uri="{FF2B5EF4-FFF2-40B4-BE49-F238E27FC236}">
                  <a16:creationId xmlns:a16="http://schemas.microsoft.com/office/drawing/2014/main" id="{3FBE1EB4-9000-D725-7425-8721F556B069}"/>
                </a:ext>
              </a:extLst>
            </p:cNvPr>
            <p:cNvSpPr/>
            <p:nvPr/>
          </p:nvSpPr>
          <p:spPr>
            <a:xfrm>
              <a:off x="9373762" y="1867180"/>
              <a:ext cx="902" cy="1263"/>
            </a:xfrm>
            <a:custGeom>
              <a:avLst/>
              <a:gdLst>
                <a:gd name="connsiteX0" fmla="*/ 0 w 902"/>
                <a:gd name="connsiteY0" fmla="*/ 0 h 1263"/>
                <a:gd name="connsiteX1" fmla="*/ 902 w 902"/>
                <a:gd name="connsiteY1" fmla="*/ 1263 h 1263"/>
                <a:gd name="connsiteX2" fmla="*/ 0 w 902"/>
                <a:gd name="connsiteY2" fmla="*/ 0 h 1263"/>
              </a:gdLst>
              <a:ahLst/>
              <a:cxnLst>
                <a:cxn ang="0">
                  <a:pos x="connsiteX0" y="connsiteY0"/>
                </a:cxn>
                <a:cxn ang="0">
                  <a:pos x="connsiteX1" y="connsiteY1"/>
                </a:cxn>
                <a:cxn ang="0">
                  <a:pos x="connsiteX2" y="connsiteY2"/>
                </a:cxn>
              </a:cxnLst>
              <a:rect l="l" t="t" r="r" b="b"/>
              <a:pathLst>
                <a:path w="902" h="1263">
                  <a:moveTo>
                    <a:pt x="0" y="0"/>
                  </a:moveTo>
                  <a:cubicBezTo>
                    <a:pt x="360" y="361"/>
                    <a:pt x="722" y="902"/>
                    <a:pt x="902" y="1263"/>
                  </a:cubicBezTo>
                  <a:cubicBezTo>
                    <a:pt x="722" y="902"/>
                    <a:pt x="360" y="542"/>
                    <a:pt x="0" y="0"/>
                  </a:cubicBezTo>
                  <a:close/>
                </a:path>
              </a:pathLst>
            </a:custGeom>
            <a:solidFill>
              <a:srgbClr val="FFFFFF"/>
            </a:solidFill>
            <a:ln w="1804" cap="flat">
              <a:noFill/>
              <a:prstDash val="solid"/>
              <a:miter/>
            </a:ln>
          </p:spPr>
          <p:txBody>
            <a:bodyPr rtlCol="0" anchor="ctr"/>
            <a:lstStyle/>
            <a:p>
              <a:endParaRPr lang="en-US"/>
            </a:p>
          </p:txBody>
        </p:sp>
        <p:sp>
          <p:nvSpPr>
            <p:cNvPr id="7" name="Freeform 966">
              <a:extLst>
                <a:ext uri="{FF2B5EF4-FFF2-40B4-BE49-F238E27FC236}">
                  <a16:creationId xmlns:a16="http://schemas.microsoft.com/office/drawing/2014/main" id="{A98ED883-DA45-F19A-AC21-7965A3F9D1E6}"/>
                </a:ext>
              </a:extLst>
            </p:cNvPr>
            <p:cNvSpPr/>
            <p:nvPr/>
          </p:nvSpPr>
          <p:spPr>
            <a:xfrm>
              <a:off x="9352285" y="1845343"/>
              <a:ext cx="3609" cy="3067"/>
            </a:xfrm>
            <a:custGeom>
              <a:avLst/>
              <a:gdLst>
                <a:gd name="connsiteX0" fmla="*/ 0 w 3609"/>
                <a:gd name="connsiteY0" fmla="*/ 0 h 3067"/>
                <a:gd name="connsiteX1" fmla="*/ 3609 w 3609"/>
                <a:gd name="connsiteY1" fmla="*/ 3068 h 3067"/>
                <a:gd name="connsiteX2" fmla="*/ 0 w 3609"/>
                <a:gd name="connsiteY2" fmla="*/ 0 h 3067"/>
              </a:gdLst>
              <a:ahLst/>
              <a:cxnLst>
                <a:cxn ang="0">
                  <a:pos x="connsiteX0" y="connsiteY0"/>
                </a:cxn>
                <a:cxn ang="0">
                  <a:pos x="connsiteX1" y="connsiteY1"/>
                </a:cxn>
                <a:cxn ang="0">
                  <a:pos x="connsiteX2" y="connsiteY2"/>
                </a:cxn>
              </a:cxnLst>
              <a:rect l="l" t="t" r="r" b="b"/>
              <a:pathLst>
                <a:path w="3609" h="3067">
                  <a:moveTo>
                    <a:pt x="0" y="0"/>
                  </a:moveTo>
                  <a:cubicBezTo>
                    <a:pt x="1264" y="1083"/>
                    <a:pt x="2527" y="1985"/>
                    <a:pt x="3609" y="3068"/>
                  </a:cubicBezTo>
                  <a:cubicBezTo>
                    <a:pt x="2527" y="1985"/>
                    <a:pt x="1264" y="902"/>
                    <a:pt x="0" y="0"/>
                  </a:cubicBezTo>
                  <a:close/>
                </a:path>
              </a:pathLst>
            </a:custGeom>
            <a:solidFill>
              <a:srgbClr val="FFFFFF"/>
            </a:solidFill>
            <a:ln w="1804" cap="flat">
              <a:noFill/>
              <a:prstDash val="solid"/>
              <a:miter/>
            </a:ln>
          </p:spPr>
          <p:txBody>
            <a:bodyPr rtlCol="0" anchor="ctr"/>
            <a:lstStyle/>
            <a:p>
              <a:endParaRPr lang="en-US"/>
            </a:p>
          </p:txBody>
        </p:sp>
        <p:sp>
          <p:nvSpPr>
            <p:cNvPr id="8" name="Freeform 967">
              <a:extLst>
                <a:ext uri="{FF2B5EF4-FFF2-40B4-BE49-F238E27FC236}">
                  <a16:creationId xmlns:a16="http://schemas.microsoft.com/office/drawing/2014/main" id="{3B034D96-51F7-1098-FE03-546E15212CFF}"/>
                </a:ext>
              </a:extLst>
            </p:cNvPr>
            <p:cNvSpPr/>
            <p:nvPr/>
          </p:nvSpPr>
          <p:spPr>
            <a:xfrm>
              <a:off x="9348496" y="1842275"/>
              <a:ext cx="2345" cy="1804"/>
            </a:xfrm>
            <a:custGeom>
              <a:avLst/>
              <a:gdLst>
                <a:gd name="connsiteX0" fmla="*/ 0 w 2345"/>
                <a:gd name="connsiteY0" fmla="*/ 0 h 1804"/>
                <a:gd name="connsiteX1" fmla="*/ 2346 w 2345"/>
                <a:gd name="connsiteY1" fmla="*/ 1805 h 1804"/>
                <a:gd name="connsiteX2" fmla="*/ 0 w 2345"/>
                <a:gd name="connsiteY2" fmla="*/ 0 h 1804"/>
              </a:gdLst>
              <a:ahLst/>
              <a:cxnLst>
                <a:cxn ang="0">
                  <a:pos x="connsiteX0" y="connsiteY0"/>
                </a:cxn>
                <a:cxn ang="0">
                  <a:pos x="connsiteX1" y="connsiteY1"/>
                </a:cxn>
                <a:cxn ang="0">
                  <a:pos x="connsiteX2" y="connsiteY2"/>
                </a:cxn>
              </a:cxnLst>
              <a:rect l="l" t="t" r="r" b="b"/>
              <a:pathLst>
                <a:path w="2345" h="1804">
                  <a:moveTo>
                    <a:pt x="0" y="0"/>
                  </a:moveTo>
                  <a:cubicBezTo>
                    <a:pt x="902" y="541"/>
                    <a:pt x="1624" y="1263"/>
                    <a:pt x="2346" y="1805"/>
                  </a:cubicBezTo>
                  <a:cubicBezTo>
                    <a:pt x="1624" y="1263"/>
                    <a:pt x="722" y="541"/>
                    <a:pt x="0" y="0"/>
                  </a:cubicBezTo>
                  <a:close/>
                </a:path>
              </a:pathLst>
            </a:custGeom>
            <a:solidFill>
              <a:srgbClr val="FFFFFF"/>
            </a:solidFill>
            <a:ln w="1804" cap="flat">
              <a:noFill/>
              <a:prstDash val="solid"/>
              <a:miter/>
            </a:ln>
          </p:spPr>
          <p:txBody>
            <a:bodyPr rtlCol="0" anchor="ctr"/>
            <a:lstStyle/>
            <a:p>
              <a:endParaRPr lang="en-US"/>
            </a:p>
          </p:txBody>
        </p:sp>
        <p:sp>
          <p:nvSpPr>
            <p:cNvPr id="9" name="Freeform 968">
              <a:extLst>
                <a:ext uri="{FF2B5EF4-FFF2-40B4-BE49-F238E27FC236}">
                  <a16:creationId xmlns:a16="http://schemas.microsoft.com/office/drawing/2014/main" id="{6A9B8EA8-EBA0-B729-E22B-51F6202D804B}"/>
                </a:ext>
              </a:extLst>
            </p:cNvPr>
            <p:cNvSpPr/>
            <p:nvPr/>
          </p:nvSpPr>
          <p:spPr>
            <a:xfrm>
              <a:off x="9366182" y="1858157"/>
              <a:ext cx="1443" cy="1624"/>
            </a:xfrm>
            <a:custGeom>
              <a:avLst/>
              <a:gdLst>
                <a:gd name="connsiteX0" fmla="*/ 0 w 1443"/>
                <a:gd name="connsiteY0" fmla="*/ 0 h 1624"/>
                <a:gd name="connsiteX1" fmla="*/ 1443 w 1443"/>
                <a:gd name="connsiteY1" fmla="*/ 1624 h 1624"/>
                <a:gd name="connsiteX2" fmla="*/ 0 w 1443"/>
                <a:gd name="connsiteY2" fmla="*/ 0 h 1624"/>
              </a:gdLst>
              <a:ahLst/>
              <a:cxnLst>
                <a:cxn ang="0">
                  <a:pos x="connsiteX0" y="connsiteY0"/>
                </a:cxn>
                <a:cxn ang="0">
                  <a:pos x="connsiteX1" y="connsiteY1"/>
                </a:cxn>
                <a:cxn ang="0">
                  <a:pos x="connsiteX2" y="connsiteY2"/>
                </a:cxn>
              </a:cxnLst>
              <a:rect l="l" t="t" r="r" b="b"/>
              <a:pathLst>
                <a:path w="1443" h="1624">
                  <a:moveTo>
                    <a:pt x="0" y="0"/>
                  </a:moveTo>
                  <a:cubicBezTo>
                    <a:pt x="541" y="542"/>
                    <a:pt x="1083" y="1083"/>
                    <a:pt x="1443" y="1624"/>
                  </a:cubicBezTo>
                  <a:cubicBezTo>
                    <a:pt x="1083" y="1083"/>
                    <a:pt x="541" y="542"/>
                    <a:pt x="0" y="0"/>
                  </a:cubicBezTo>
                  <a:close/>
                </a:path>
              </a:pathLst>
            </a:custGeom>
            <a:solidFill>
              <a:srgbClr val="FFFFFF"/>
            </a:solidFill>
            <a:ln w="1804" cap="flat">
              <a:noFill/>
              <a:prstDash val="solid"/>
              <a:miter/>
            </a:ln>
          </p:spPr>
          <p:txBody>
            <a:bodyPr rtlCol="0" anchor="ctr"/>
            <a:lstStyle/>
            <a:p>
              <a:endParaRPr lang="en-US"/>
            </a:p>
          </p:txBody>
        </p:sp>
        <p:sp>
          <p:nvSpPr>
            <p:cNvPr id="10" name="Freeform 969">
              <a:extLst>
                <a:ext uri="{FF2B5EF4-FFF2-40B4-BE49-F238E27FC236}">
                  <a16:creationId xmlns:a16="http://schemas.microsoft.com/office/drawing/2014/main" id="{1D5C0F1D-7AFF-7B0D-388C-E4CEC1569DA1}"/>
                </a:ext>
              </a:extLst>
            </p:cNvPr>
            <p:cNvSpPr/>
            <p:nvPr/>
          </p:nvSpPr>
          <p:spPr>
            <a:xfrm>
              <a:off x="9361490" y="1853284"/>
              <a:ext cx="1804" cy="1624"/>
            </a:xfrm>
            <a:custGeom>
              <a:avLst/>
              <a:gdLst>
                <a:gd name="connsiteX0" fmla="*/ 0 w 1804"/>
                <a:gd name="connsiteY0" fmla="*/ 0 h 1624"/>
                <a:gd name="connsiteX1" fmla="*/ 1805 w 1804"/>
                <a:gd name="connsiteY1" fmla="*/ 1624 h 1624"/>
                <a:gd name="connsiteX2" fmla="*/ 0 w 1804"/>
                <a:gd name="connsiteY2" fmla="*/ 0 h 1624"/>
              </a:gdLst>
              <a:ahLst/>
              <a:cxnLst>
                <a:cxn ang="0">
                  <a:pos x="connsiteX0" y="connsiteY0"/>
                </a:cxn>
                <a:cxn ang="0">
                  <a:pos x="connsiteX1" y="connsiteY1"/>
                </a:cxn>
                <a:cxn ang="0">
                  <a:pos x="connsiteX2" y="connsiteY2"/>
                </a:cxn>
              </a:cxnLst>
              <a:rect l="l" t="t" r="r" b="b"/>
              <a:pathLst>
                <a:path w="1804" h="1624">
                  <a:moveTo>
                    <a:pt x="0" y="0"/>
                  </a:moveTo>
                  <a:cubicBezTo>
                    <a:pt x="542" y="541"/>
                    <a:pt x="1083" y="1083"/>
                    <a:pt x="1805" y="1624"/>
                  </a:cubicBezTo>
                  <a:cubicBezTo>
                    <a:pt x="1083" y="1263"/>
                    <a:pt x="542" y="722"/>
                    <a:pt x="0" y="0"/>
                  </a:cubicBezTo>
                  <a:close/>
                </a:path>
              </a:pathLst>
            </a:custGeom>
            <a:solidFill>
              <a:srgbClr val="FFFFFF"/>
            </a:solidFill>
            <a:ln w="1804" cap="flat">
              <a:noFill/>
              <a:prstDash val="solid"/>
              <a:miter/>
            </a:ln>
          </p:spPr>
          <p:txBody>
            <a:bodyPr rtlCol="0" anchor="ctr"/>
            <a:lstStyle/>
            <a:p>
              <a:endParaRPr lang="en-US"/>
            </a:p>
          </p:txBody>
        </p:sp>
        <p:sp>
          <p:nvSpPr>
            <p:cNvPr id="11" name="Freeform 970">
              <a:extLst>
                <a:ext uri="{FF2B5EF4-FFF2-40B4-BE49-F238E27FC236}">
                  <a16:creationId xmlns:a16="http://schemas.microsoft.com/office/drawing/2014/main" id="{3AFA1CF4-0098-8FED-6303-0D45E429CE61}"/>
                </a:ext>
              </a:extLst>
            </p:cNvPr>
            <p:cNvSpPr/>
            <p:nvPr/>
          </p:nvSpPr>
          <p:spPr>
            <a:xfrm>
              <a:off x="9341638" y="1837402"/>
              <a:ext cx="5594" cy="3970"/>
            </a:xfrm>
            <a:custGeom>
              <a:avLst/>
              <a:gdLst>
                <a:gd name="connsiteX0" fmla="*/ 0 w 5594"/>
                <a:gd name="connsiteY0" fmla="*/ 0 h 3970"/>
                <a:gd name="connsiteX1" fmla="*/ 5595 w 5594"/>
                <a:gd name="connsiteY1" fmla="*/ 3970 h 3970"/>
                <a:gd name="connsiteX2" fmla="*/ 0 w 5594"/>
                <a:gd name="connsiteY2" fmla="*/ 0 h 3970"/>
              </a:gdLst>
              <a:ahLst/>
              <a:cxnLst>
                <a:cxn ang="0">
                  <a:pos x="connsiteX0" y="connsiteY0"/>
                </a:cxn>
                <a:cxn ang="0">
                  <a:pos x="connsiteX1" y="connsiteY1"/>
                </a:cxn>
                <a:cxn ang="0">
                  <a:pos x="connsiteX2" y="connsiteY2"/>
                </a:cxn>
              </a:cxnLst>
              <a:rect l="l" t="t" r="r" b="b"/>
              <a:pathLst>
                <a:path w="5594" h="3970">
                  <a:moveTo>
                    <a:pt x="0" y="0"/>
                  </a:moveTo>
                  <a:cubicBezTo>
                    <a:pt x="1985" y="1263"/>
                    <a:pt x="3790" y="2527"/>
                    <a:pt x="5595" y="3970"/>
                  </a:cubicBezTo>
                  <a:cubicBezTo>
                    <a:pt x="3609" y="2527"/>
                    <a:pt x="1805" y="1263"/>
                    <a:pt x="0" y="0"/>
                  </a:cubicBezTo>
                  <a:close/>
                </a:path>
              </a:pathLst>
            </a:custGeom>
            <a:solidFill>
              <a:srgbClr val="FFFFFF"/>
            </a:solidFill>
            <a:ln w="1804" cap="flat">
              <a:noFill/>
              <a:prstDash val="solid"/>
              <a:miter/>
            </a:ln>
          </p:spPr>
          <p:txBody>
            <a:bodyPr rtlCol="0" anchor="ctr"/>
            <a:lstStyle/>
            <a:p>
              <a:endParaRPr lang="en-US"/>
            </a:p>
          </p:txBody>
        </p:sp>
        <p:sp>
          <p:nvSpPr>
            <p:cNvPr id="12" name="Freeform 971">
              <a:extLst>
                <a:ext uri="{FF2B5EF4-FFF2-40B4-BE49-F238E27FC236}">
                  <a16:creationId xmlns:a16="http://schemas.microsoft.com/office/drawing/2014/main" id="{BFF5DA76-98EA-34DD-2EC0-FF982B44B812}"/>
                </a:ext>
              </a:extLst>
            </p:cNvPr>
            <p:cNvSpPr/>
            <p:nvPr/>
          </p:nvSpPr>
          <p:spPr>
            <a:xfrm>
              <a:off x="9357699" y="1849855"/>
              <a:ext cx="1985" cy="1804"/>
            </a:xfrm>
            <a:custGeom>
              <a:avLst/>
              <a:gdLst>
                <a:gd name="connsiteX0" fmla="*/ 0 w 1985"/>
                <a:gd name="connsiteY0" fmla="*/ 0 h 1804"/>
                <a:gd name="connsiteX1" fmla="*/ 1985 w 1985"/>
                <a:gd name="connsiteY1" fmla="*/ 1805 h 1804"/>
                <a:gd name="connsiteX2" fmla="*/ 0 w 1985"/>
                <a:gd name="connsiteY2" fmla="*/ 0 h 1804"/>
              </a:gdLst>
              <a:ahLst/>
              <a:cxnLst>
                <a:cxn ang="0">
                  <a:pos x="connsiteX0" y="connsiteY0"/>
                </a:cxn>
                <a:cxn ang="0">
                  <a:pos x="connsiteX1" y="connsiteY1"/>
                </a:cxn>
                <a:cxn ang="0">
                  <a:pos x="connsiteX2" y="connsiteY2"/>
                </a:cxn>
              </a:cxnLst>
              <a:rect l="l" t="t" r="r" b="b"/>
              <a:pathLst>
                <a:path w="1985" h="1804">
                  <a:moveTo>
                    <a:pt x="0" y="0"/>
                  </a:moveTo>
                  <a:cubicBezTo>
                    <a:pt x="723" y="542"/>
                    <a:pt x="1264" y="1263"/>
                    <a:pt x="1985" y="1805"/>
                  </a:cubicBezTo>
                  <a:cubicBezTo>
                    <a:pt x="1264" y="1263"/>
                    <a:pt x="723" y="542"/>
                    <a:pt x="0" y="0"/>
                  </a:cubicBezTo>
                  <a:close/>
                </a:path>
              </a:pathLst>
            </a:custGeom>
            <a:solidFill>
              <a:srgbClr val="FFFFFF"/>
            </a:solidFill>
            <a:ln w="1804" cap="flat">
              <a:noFill/>
              <a:prstDash val="solid"/>
              <a:miter/>
            </a:ln>
          </p:spPr>
          <p:txBody>
            <a:bodyPr rtlCol="0" anchor="ctr"/>
            <a:lstStyle/>
            <a:p>
              <a:endParaRPr lang="en-US"/>
            </a:p>
          </p:txBody>
        </p:sp>
        <p:sp>
          <p:nvSpPr>
            <p:cNvPr id="13" name="Freeform 972">
              <a:extLst>
                <a:ext uri="{FF2B5EF4-FFF2-40B4-BE49-F238E27FC236}">
                  <a16:creationId xmlns:a16="http://schemas.microsoft.com/office/drawing/2014/main" id="{6A68B292-125F-8922-E3EC-A8593BCDCF19}"/>
                </a:ext>
              </a:extLst>
            </p:cNvPr>
            <p:cNvSpPr/>
            <p:nvPr/>
          </p:nvSpPr>
          <p:spPr>
            <a:xfrm>
              <a:off x="9116407" y="2102518"/>
              <a:ext cx="1984" cy="3248"/>
            </a:xfrm>
            <a:custGeom>
              <a:avLst/>
              <a:gdLst>
                <a:gd name="connsiteX0" fmla="*/ 1985 w 1984"/>
                <a:gd name="connsiteY0" fmla="*/ 3249 h 3248"/>
                <a:gd name="connsiteX1" fmla="*/ 0 w 1984"/>
                <a:gd name="connsiteY1" fmla="*/ 0 h 3248"/>
                <a:gd name="connsiteX2" fmla="*/ 1985 w 1984"/>
                <a:gd name="connsiteY2" fmla="*/ 3249 h 3248"/>
              </a:gdLst>
              <a:ahLst/>
              <a:cxnLst>
                <a:cxn ang="0">
                  <a:pos x="connsiteX0" y="connsiteY0"/>
                </a:cxn>
                <a:cxn ang="0">
                  <a:pos x="connsiteX1" y="connsiteY1"/>
                </a:cxn>
                <a:cxn ang="0">
                  <a:pos x="connsiteX2" y="connsiteY2"/>
                </a:cxn>
              </a:cxnLst>
              <a:rect l="l" t="t" r="r" b="b"/>
              <a:pathLst>
                <a:path w="1984" h="3248">
                  <a:moveTo>
                    <a:pt x="1985" y="3249"/>
                  </a:moveTo>
                  <a:cubicBezTo>
                    <a:pt x="1263" y="2166"/>
                    <a:pt x="541" y="1083"/>
                    <a:pt x="0" y="0"/>
                  </a:cubicBezTo>
                  <a:cubicBezTo>
                    <a:pt x="541" y="1083"/>
                    <a:pt x="1263" y="2166"/>
                    <a:pt x="1985" y="3249"/>
                  </a:cubicBezTo>
                  <a:close/>
                </a:path>
              </a:pathLst>
            </a:custGeom>
            <a:solidFill>
              <a:srgbClr val="FFFFFF"/>
            </a:solidFill>
            <a:ln w="1804" cap="flat">
              <a:noFill/>
              <a:prstDash val="solid"/>
              <a:miter/>
            </a:ln>
          </p:spPr>
          <p:txBody>
            <a:bodyPr rtlCol="0" anchor="ctr"/>
            <a:lstStyle/>
            <a:p>
              <a:endParaRPr lang="en-US"/>
            </a:p>
          </p:txBody>
        </p:sp>
        <p:sp>
          <p:nvSpPr>
            <p:cNvPr id="14" name="Freeform 973">
              <a:extLst>
                <a:ext uri="{FF2B5EF4-FFF2-40B4-BE49-F238E27FC236}">
                  <a16:creationId xmlns:a16="http://schemas.microsoft.com/office/drawing/2014/main" id="{6EE72122-EDCC-EA62-B76F-74D84762D8FE}"/>
                </a:ext>
              </a:extLst>
            </p:cNvPr>
            <p:cNvSpPr/>
            <p:nvPr/>
          </p:nvSpPr>
          <p:spPr>
            <a:xfrm>
              <a:off x="9312040" y="1821881"/>
              <a:ext cx="14978" cy="7038"/>
            </a:xfrm>
            <a:custGeom>
              <a:avLst/>
              <a:gdLst>
                <a:gd name="connsiteX0" fmla="*/ 0 w 14978"/>
                <a:gd name="connsiteY0" fmla="*/ 0 h 7038"/>
                <a:gd name="connsiteX1" fmla="*/ 14979 w 14978"/>
                <a:gd name="connsiteY1" fmla="*/ 7039 h 7038"/>
                <a:gd name="connsiteX2" fmla="*/ 0 w 14978"/>
                <a:gd name="connsiteY2" fmla="*/ 0 h 7038"/>
              </a:gdLst>
              <a:ahLst/>
              <a:cxnLst>
                <a:cxn ang="0">
                  <a:pos x="connsiteX0" y="connsiteY0"/>
                </a:cxn>
                <a:cxn ang="0">
                  <a:pos x="connsiteX1" y="connsiteY1"/>
                </a:cxn>
                <a:cxn ang="0">
                  <a:pos x="connsiteX2" y="connsiteY2"/>
                </a:cxn>
              </a:cxnLst>
              <a:rect l="l" t="t" r="r" b="b"/>
              <a:pathLst>
                <a:path w="14978" h="7038">
                  <a:moveTo>
                    <a:pt x="0" y="0"/>
                  </a:moveTo>
                  <a:cubicBezTo>
                    <a:pt x="5053" y="2166"/>
                    <a:pt x="10107" y="4512"/>
                    <a:pt x="14979" y="7039"/>
                  </a:cubicBezTo>
                  <a:cubicBezTo>
                    <a:pt x="10107" y="4331"/>
                    <a:pt x="5053" y="1985"/>
                    <a:pt x="0" y="0"/>
                  </a:cubicBezTo>
                  <a:close/>
                </a:path>
              </a:pathLst>
            </a:custGeom>
            <a:solidFill>
              <a:srgbClr val="FFFFFF"/>
            </a:solidFill>
            <a:ln w="1804" cap="flat">
              <a:noFill/>
              <a:prstDash val="solid"/>
              <a:miter/>
            </a:ln>
          </p:spPr>
          <p:txBody>
            <a:bodyPr rtlCol="0" anchor="ctr"/>
            <a:lstStyle/>
            <a:p>
              <a:endParaRPr lang="en-US"/>
            </a:p>
          </p:txBody>
        </p:sp>
        <p:sp>
          <p:nvSpPr>
            <p:cNvPr id="15" name="Freeform 974">
              <a:extLst>
                <a:ext uri="{FF2B5EF4-FFF2-40B4-BE49-F238E27FC236}">
                  <a16:creationId xmlns:a16="http://schemas.microsoft.com/office/drawing/2014/main" id="{D9BC5429-22D3-8126-364D-42742740BB17}"/>
                </a:ext>
              </a:extLst>
            </p:cNvPr>
            <p:cNvSpPr/>
            <p:nvPr/>
          </p:nvSpPr>
          <p:spPr>
            <a:xfrm>
              <a:off x="9327561" y="1829100"/>
              <a:ext cx="9926" cy="5594"/>
            </a:xfrm>
            <a:custGeom>
              <a:avLst/>
              <a:gdLst>
                <a:gd name="connsiteX0" fmla="*/ 0 w 9926"/>
                <a:gd name="connsiteY0" fmla="*/ 0 h 5594"/>
                <a:gd name="connsiteX1" fmla="*/ 9926 w 9926"/>
                <a:gd name="connsiteY1" fmla="*/ 5595 h 5594"/>
                <a:gd name="connsiteX2" fmla="*/ 0 w 9926"/>
                <a:gd name="connsiteY2" fmla="*/ 0 h 5594"/>
              </a:gdLst>
              <a:ahLst/>
              <a:cxnLst>
                <a:cxn ang="0">
                  <a:pos x="connsiteX0" y="connsiteY0"/>
                </a:cxn>
                <a:cxn ang="0">
                  <a:pos x="connsiteX1" y="connsiteY1"/>
                </a:cxn>
                <a:cxn ang="0">
                  <a:pos x="connsiteX2" y="connsiteY2"/>
                </a:cxn>
              </a:cxnLst>
              <a:rect l="l" t="t" r="r" b="b"/>
              <a:pathLst>
                <a:path w="9926" h="5594">
                  <a:moveTo>
                    <a:pt x="0" y="0"/>
                  </a:moveTo>
                  <a:cubicBezTo>
                    <a:pt x="3429" y="1805"/>
                    <a:pt x="6677" y="3609"/>
                    <a:pt x="9926" y="5595"/>
                  </a:cubicBezTo>
                  <a:cubicBezTo>
                    <a:pt x="6677" y="3609"/>
                    <a:pt x="3429" y="1805"/>
                    <a:pt x="0" y="0"/>
                  </a:cubicBezTo>
                  <a:close/>
                </a:path>
              </a:pathLst>
            </a:custGeom>
            <a:solidFill>
              <a:srgbClr val="FFFFFF"/>
            </a:solidFill>
            <a:ln w="1804" cap="flat">
              <a:noFill/>
              <a:prstDash val="solid"/>
              <a:miter/>
            </a:ln>
          </p:spPr>
          <p:txBody>
            <a:bodyPr rtlCol="0" anchor="ctr"/>
            <a:lstStyle/>
            <a:p>
              <a:endParaRPr lang="en-US"/>
            </a:p>
          </p:txBody>
        </p:sp>
        <p:sp>
          <p:nvSpPr>
            <p:cNvPr id="16" name="Freeform 975">
              <a:extLst>
                <a:ext uri="{FF2B5EF4-FFF2-40B4-BE49-F238E27FC236}">
                  <a16:creationId xmlns:a16="http://schemas.microsoft.com/office/drawing/2014/main" id="{D42219E4-BC89-9085-39D1-D97B9DBD6403}"/>
                </a:ext>
              </a:extLst>
            </p:cNvPr>
            <p:cNvSpPr/>
            <p:nvPr/>
          </p:nvSpPr>
          <p:spPr>
            <a:xfrm>
              <a:off x="9338389" y="1835417"/>
              <a:ext cx="2887" cy="1985"/>
            </a:xfrm>
            <a:custGeom>
              <a:avLst/>
              <a:gdLst>
                <a:gd name="connsiteX0" fmla="*/ 0 w 2887"/>
                <a:gd name="connsiteY0" fmla="*/ 0 h 1985"/>
                <a:gd name="connsiteX1" fmla="*/ 2888 w 2887"/>
                <a:gd name="connsiteY1" fmla="*/ 1985 h 1985"/>
                <a:gd name="connsiteX2" fmla="*/ 0 w 2887"/>
                <a:gd name="connsiteY2" fmla="*/ 0 h 1985"/>
              </a:gdLst>
              <a:ahLst/>
              <a:cxnLst>
                <a:cxn ang="0">
                  <a:pos x="connsiteX0" y="connsiteY0"/>
                </a:cxn>
                <a:cxn ang="0">
                  <a:pos x="connsiteX1" y="connsiteY1"/>
                </a:cxn>
                <a:cxn ang="0">
                  <a:pos x="connsiteX2" y="connsiteY2"/>
                </a:cxn>
              </a:cxnLst>
              <a:rect l="l" t="t" r="r" b="b"/>
              <a:pathLst>
                <a:path w="2887" h="1985">
                  <a:moveTo>
                    <a:pt x="0" y="0"/>
                  </a:moveTo>
                  <a:cubicBezTo>
                    <a:pt x="1083" y="541"/>
                    <a:pt x="1985" y="1263"/>
                    <a:pt x="2888" y="1985"/>
                  </a:cubicBezTo>
                  <a:cubicBezTo>
                    <a:pt x="1985" y="1263"/>
                    <a:pt x="1083" y="541"/>
                    <a:pt x="0" y="0"/>
                  </a:cubicBezTo>
                  <a:close/>
                </a:path>
              </a:pathLst>
            </a:custGeom>
            <a:solidFill>
              <a:srgbClr val="FFFFFF"/>
            </a:solidFill>
            <a:ln w="1804" cap="flat">
              <a:noFill/>
              <a:prstDash val="solid"/>
              <a:miter/>
            </a:ln>
          </p:spPr>
          <p:txBody>
            <a:bodyPr rtlCol="0" anchor="ctr"/>
            <a:lstStyle/>
            <a:p>
              <a:endParaRPr lang="en-US"/>
            </a:p>
          </p:txBody>
        </p:sp>
        <p:sp>
          <p:nvSpPr>
            <p:cNvPr id="17" name="Freeform 976">
              <a:extLst>
                <a:ext uri="{FF2B5EF4-FFF2-40B4-BE49-F238E27FC236}">
                  <a16:creationId xmlns:a16="http://schemas.microsoft.com/office/drawing/2014/main" id="{8D7B72E5-0FEA-0635-D083-06E5925D6F21}"/>
                </a:ext>
              </a:extLst>
            </p:cNvPr>
            <p:cNvSpPr/>
            <p:nvPr/>
          </p:nvSpPr>
          <p:spPr>
            <a:xfrm>
              <a:off x="9077501" y="1804828"/>
              <a:ext cx="273723" cy="301877"/>
            </a:xfrm>
            <a:custGeom>
              <a:avLst/>
              <a:gdLst>
                <a:gd name="connsiteX0" fmla="*/ 85107 w 273723"/>
                <a:gd name="connsiteY0" fmla="*/ 300939 h 301877"/>
                <a:gd name="connsiteX1" fmla="*/ 232915 w 273723"/>
                <a:gd name="connsiteY1" fmla="*/ 249865 h 301877"/>
                <a:gd name="connsiteX2" fmla="*/ 272619 w 273723"/>
                <a:gd name="connsiteY2" fmla="*/ 147897 h 301877"/>
                <a:gd name="connsiteX3" fmla="*/ 258903 w 273723"/>
                <a:gd name="connsiteY3" fmla="*/ 58924 h 301877"/>
                <a:gd name="connsiteX4" fmla="*/ 234539 w 273723"/>
                <a:gd name="connsiteY4" fmla="*/ 17054 h 301877"/>
                <a:gd name="connsiteX5" fmla="*/ 8947 w 273723"/>
                <a:gd name="connsiteY5" fmla="*/ 46832 h 301877"/>
                <a:gd name="connsiteX6" fmla="*/ 4977 w 273723"/>
                <a:gd name="connsiteY6" fmla="*/ 65782 h 301877"/>
                <a:gd name="connsiteX7" fmla="*/ 37281 w 273723"/>
                <a:gd name="connsiteY7" fmla="*/ 142303 h 301877"/>
                <a:gd name="connsiteX8" fmla="*/ 29701 w 273723"/>
                <a:gd name="connsiteY8" fmla="*/ 248060 h 301877"/>
                <a:gd name="connsiteX9" fmla="*/ 38544 w 273723"/>
                <a:gd name="connsiteY9" fmla="*/ 297330 h 301877"/>
                <a:gd name="connsiteX10" fmla="*/ 33492 w 273723"/>
                <a:gd name="connsiteY10" fmla="*/ 287945 h 301877"/>
                <a:gd name="connsiteX11" fmla="*/ 85107 w 273723"/>
                <a:gd name="connsiteY11" fmla="*/ 300939 h 30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723" h="301877">
                  <a:moveTo>
                    <a:pt x="85107" y="300939"/>
                  </a:moveTo>
                  <a:cubicBezTo>
                    <a:pt x="135639" y="306173"/>
                    <a:pt x="198985" y="289569"/>
                    <a:pt x="232915" y="249865"/>
                  </a:cubicBezTo>
                  <a:cubicBezTo>
                    <a:pt x="257098" y="221531"/>
                    <a:pt x="268288" y="184172"/>
                    <a:pt x="272619" y="147897"/>
                  </a:cubicBezTo>
                  <a:cubicBezTo>
                    <a:pt x="276229" y="117578"/>
                    <a:pt x="270814" y="86897"/>
                    <a:pt x="258903" y="58924"/>
                  </a:cubicBezTo>
                  <a:cubicBezTo>
                    <a:pt x="252406" y="43764"/>
                    <a:pt x="244284" y="29687"/>
                    <a:pt x="234539" y="17054"/>
                  </a:cubicBezTo>
                  <a:cubicBezTo>
                    <a:pt x="157116" y="-14890"/>
                    <a:pt x="49373" y="-272"/>
                    <a:pt x="8947" y="46832"/>
                  </a:cubicBezTo>
                  <a:cubicBezTo>
                    <a:pt x="-979" y="51524"/>
                    <a:pt x="-3145" y="56578"/>
                    <a:pt x="4977" y="65782"/>
                  </a:cubicBezTo>
                  <a:cubicBezTo>
                    <a:pt x="23926" y="87619"/>
                    <a:pt x="31145" y="114510"/>
                    <a:pt x="37281" y="142303"/>
                  </a:cubicBezTo>
                  <a:cubicBezTo>
                    <a:pt x="45403" y="178758"/>
                    <a:pt x="37101" y="213409"/>
                    <a:pt x="29701" y="248060"/>
                  </a:cubicBezTo>
                  <a:cubicBezTo>
                    <a:pt x="25550" y="267190"/>
                    <a:pt x="29341" y="282170"/>
                    <a:pt x="38544" y="297330"/>
                  </a:cubicBezTo>
                  <a:cubicBezTo>
                    <a:pt x="36740" y="294261"/>
                    <a:pt x="34935" y="291193"/>
                    <a:pt x="33492" y="287945"/>
                  </a:cubicBezTo>
                  <a:cubicBezTo>
                    <a:pt x="49734" y="295164"/>
                    <a:pt x="67059" y="298954"/>
                    <a:pt x="85107" y="300939"/>
                  </a:cubicBezTo>
                  <a:close/>
                </a:path>
              </a:pathLst>
            </a:custGeom>
            <a:solidFill>
              <a:srgbClr val="FFFFFF"/>
            </a:solidFill>
            <a:ln w="1804" cap="flat">
              <a:noFill/>
              <a:prstDash val="solid"/>
              <a:miter/>
            </a:ln>
          </p:spPr>
          <p:txBody>
            <a:bodyPr rtlCol="0" anchor="ctr"/>
            <a:lstStyle/>
            <a:p>
              <a:endParaRPr lang="en-US"/>
            </a:p>
          </p:txBody>
        </p:sp>
        <p:sp>
          <p:nvSpPr>
            <p:cNvPr id="18" name="Freeform 977">
              <a:extLst>
                <a:ext uri="{FF2B5EF4-FFF2-40B4-BE49-F238E27FC236}">
                  <a16:creationId xmlns:a16="http://schemas.microsoft.com/office/drawing/2014/main" id="{C5825C6B-813A-2E30-4323-A6CAB078BF74}"/>
                </a:ext>
              </a:extLst>
            </p:cNvPr>
            <p:cNvSpPr/>
            <p:nvPr/>
          </p:nvSpPr>
          <p:spPr>
            <a:xfrm>
              <a:off x="9369611" y="1861946"/>
              <a:ext cx="1444" cy="1624"/>
            </a:xfrm>
            <a:custGeom>
              <a:avLst/>
              <a:gdLst>
                <a:gd name="connsiteX0" fmla="*/ 0 w 1444"/>
                <a:gd name="connsiteY0" fmla="*/ 0 h 1624"/>
                <a:gd name="connsiteX1" fmla="*/ 1444 w 1444"/>
                <a:gd name="connsiteY1" fmla="*/ 1624 h 1624"/>
                <a:gd name="connsiteX2" fmla="*/ 0 w 1444"/>
                <a:gd name="connsiteY2" fmla="*/ 0 h 1624"/>
              </a:gdLst>
              <a:ahLst/>
              <a:cxnLst>
                <a:cxn ang="0">
                  <a:pos x="connsiteX0" y="connsiteY0"/>
                </a:cxn>
                <a:cxn ang="0">
                  <a:pos x="connsiteX1" y="connsiteY1"/>
                </a:cxn>
                <a:cxn ang="0">
                  <a:pos x="connsiteX2" y="connsiteY2"/>
                </a:cxn>
              </a:cxnLst>
              <a:rect l="l" t="t" r="r" b="b"/>
              <a:pathLst>
                <a:path w="1444" h="1624">
                  <a:moveTo>
                    <a:pt x="0" y="0"/>
                  </a:moveTo>
                  <a:cubicBezTo>
                    <a:pt x="542" y="542"/>
                    <a:pt x="902" y="1083"/>
                    <a:pt x="1444" y="1624"/>
                  </a:cubicBezTo>
                  <a:cubicBezTo>
                    <a:pt x="902" y="1083"/>
                    <a:pt x="361" y="542"/>
                    <a:pt x="0" y="0"/>
                  </a:cubicBezTo>
                  <a:close/>
                </a:path>
              </a:pathLst>
            </a:custGeom>
            <a:solidFill>
              <a:srgbClr val="FFFFFF"/>
            </a:solidFill>
            <a:ln w="1804" cap="flat">
              <a:noFill/>
              <a:prstDash val="solid"/>
              <a:miter/>
            </a:ln>
          </p:spPr>
          <p:txBody>
            <a:bodyPr rtlCol="0" anchor="ctr"/>
            <a:lstStyle/>
            <a:p>
              <a:endParaRPr lang="en-US"/>
            </a:p>
          </p:txBody>
        </p:sp>
        <p:sp>
          <p:nvSpPr>
            <p:cNvPr id="19" name="Freeform 978">
              <a:extLst>
                <a:ext uri="{FF2B5EF4-FFF2-40B4-BE49-F238E27FC236}">
                  <a16:creationId xmlns:a16="http://schemas.microsoft.com/office/drawing/2014/main" id="{D86AC700-C800-3375-E6EF-87344C13B33E}"/>
                </a:ext>
              </a:extLst>
            </p:cNvPr>
            <p:cNvSpPr/>
            <p:nvPr/>
          </p:nvSpPr>
          <p:spPr>
            <a:xfrm>
              <a:off x="9388200" y="1892086"/>
              <a:ext cx="541" cy="1263"/>
            </a:xfrm>
            <a:custGeom>
              <a:avLst/>
              <a:gdLst>
                <a:gd name="connsiteX0" fmla="*/ 0 w 541"/>
                <a:gd name="connsiteY0" fmla="*/ 0 h 1263"/>
                <a:gd name="connsiteX1" fmla="*/ 541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0" y="361"/>
                    <a:pt x="360" y="902"/>
                    <a:pt x="541" y="1263"/>
                  </a:cubicBezTo>
                  <a:cubicBezTo>
                    <a:pt x="360" y="902"/>
                    <a:pt x="180" y="541"/>
                    <a:pt x="0" y="0"/>
                  </a:cubicBezTo>
                  <a:close/>
                </a:path>
              </a:pathLst>
            </a:custGeom>
            <a:solidFill>
              <a:srgbClr val="FFFFFF"/>
            </a:solidFill>
            <a:ln w="1804" cap="flat">
              <a:noFill/>
              <a:prstDash val="solid"/>
              <a:miter/>
            </a:ln>
          </p:spPr>
          <p:txBody>
            <a:bodyPr rtlCol="0" anchor="ctr"/>
            <a:lstStyle/>
            <a:p>
              <a:endParaRPr lang="en-US"/>
            </a:p>
          </p:txBody>
        </p:sp>
        <p:sp>
          <p:nvSpPr>
            <p:cNvPr id="20" name="Freeform 979">
              <a:extLst>
                <a:ext uri="{FF2B5EF4-FFF2-40B4-BE49-F238E27FC236}">
                  <a16:creationId xmlns:a16="http://schemas.microsoft.com/office/drawing/2014/main" id="{A07DF8D8-84DC-9258-2B83-4BFD3CB159D4}"/>
                </a:ext>
              </a:extLst>
            </p:cNvPr>
            <p:cNvSpPr/>
            <p:nvPr/>
          </p:nvSpPr>
          <p:spPr>
            <a:xfrm>
              <a:off x="9392351" y="1903636"/>
              <a:ext cx="361" cy="902"/>
            </a:xfrm>
            <a:custGeom>
              <a:avLst/>
              <a:gdLst>
                <a:gd name="connsiteX0" fmla="*/ 0 w 361"/>
                <a:gd name="connsiteY0" fmla="*/ 0 h 902"/>
                <a:gd name="connsiteX1" fmla="*/ 361 w 361"/>
                <a:gd name="connsiteY1" fmla="*/ 902 h 902"/>
                <a:gd name="connsiteX2" fmla="*/ 0 w 361"/>
                <a:gd name="connsiteY2" fmla="*/ 0 h 902"/>
              </a:gdLst>
              <a:ahLst/>
              <a:cxnLst>
                <a:cxn ang="0">
                  <a:pos x="connsiteX0" y="connsiteY0"/>
                </a:cxn>
                <a:cxn ang="0">
                  <a:pos x="connsiteX1" y="connsiteY1"/>
                </a:cxn>
                <a:cxn ang="0">
                  <a:pos x="connsiteX2" y="connsiteY2"/>
                </a:cxn>
              </a:cxnLst>
              <a:rect l="l" t="t" r="r" b="b"/>
              <a:pathLst>
                <a:path w="361" h="902">
                  <a:moveTo>
                    <a:pt x="0" y="0"/>
                  </a:moveTo>
                  <a:cubicBezTo>
                    <a:pt x="181" y="361"/>
                    <a:pt x="181" y="722"/>
                    <a:pt x="361" y="902"/>
                  </a:cubicBezTo>
                  <a:cubicBezTo>
                    <a:pt x="18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1" name="Freeform 980">
              <a:extLst>
                <a:ext uri="{FF2B5EF4-FFF2-40B4-BE49-F238E27FC236}">
                  <a16:creationId xmlns:a16="http://schemas.microsoft.com/office/drawing/2014/main" id="{B69FC0AC-A908-0B72-A807-A8D604141319}"/>
                </a:ext>
              </a:extLst>
            </p:cNvPr>
            <p:cNvSpPr/>
            <p:nvPr/>
          </p:nvSpPr>
          <p:spPr>
            <a:xfrm>
              <a:off x="9393975" y="1909050"/>
              <a:ext cx="361" cy="1443"/>
            </a:xfrm>
            <a:custGeom>
              <a:avLst/>
              <a:gdLst>
                <a:gd name="connsiteX0" fmla="*/ 0 w 361"/>
                <a:gd name="connsiteY0" fmla="*/ 0 h 1443"/>
                <a:gd name="connsiteX1" fmla="*/ 361 w 361"/>
                <a:gd name="connsiteY1" fmla="*/ 1444 h 1443"/>
                <a:gd name="connsiteX2" fmla="*/ 0 w 361"/>
                <a:gd name="connsiteY2" fmla="*/ 0 h 1443"/>
              </a:gdLst>
              <a:ahLst/>
              <a:cxnLst>
                <a:cxn ang="0">
                  <a:pos x="connsiteX0" y="connsiteY0"/>
                </a:cxn>
                <a:cxn ang="0">
                  <a:pos x="connsiteX1" y="connsiteY1"/>
                </a:cxn>
                <a:cxn ang="0">
                  <a:pos x="connsiteX2" y="connsiteY2"/>
                </a:cxn>
              </a:cxnLst>
              <a:rect l="l" t="t" r="r" b="b"/>
              <a:pathLst>
                <a:path w="361" h="1443">
                  <a:moveTo>
                    <a:pt x="0" y="0"/>
                  </a:moveTo>
                  <a:cubicBezTo>
                    <a:pt x="181" y="541"/>
                    <a:pt x="181" y="902"/>
                    <a:pt x="361" y="1444"/>
                  </a:cubicBezTo>
                  <a:cubicBezTo>
                    <a:pt x="181" y="902"/>
                    <a:pt x="0" y="541"/>
                    <a:pt x="0" y="0"/>
                  </a:cubicBezTo>
                  <a:close/>
                </a:path>
              </a:pathLst>
            </a:custGeom>
            <a:solidFill>
              <a:srgbClr val="FFFFFF"/>
            </a:solidFill>
            <a:ln w="1804" cap="flat">
              <a:noFill/>
              <a:prstDash val="solid"/>
              <a:miter/>
            </a:ln>
          </p:spPr>
          <p:txBody>
            <a:bodyPr rtlCol="0" anchor="ctr"/>
            <a:lstStyle/>
            <a:p>
              <a:endParaRPr lang="en-US"/>
            </a:p>
          </p:txBody>
        </p:sp>
        <p:sp>
          <p:nvSpPr>
            <p:cNvPr id="22" name="Freeform 981">
              <a:extLst>
                <a:ext uri="{FF2B5EF4-FFF2-40B4-BE49-F238E27FC236}">
                  <a16:creationId xmlns:a16="http://schemas.microsoft.com/office/drawing/2014/main" id="{A179276F-0B34-4A6B-3262-4A8EF0E770DB}"/>
                </a:ext>
              </a:extLst>
            </p:cNvPr>
            <p:cNvSpPr/>
            <p:nvPr/>
          </p:nvSpPr>
          <p:spPr>
            <a:xfrm>
              <a:off x="9390365" y="1897319"/>
              <a:ext cx="541" cy="1263"/>
            </a:xfrm>
            <a:custGeom>
              <a:avLst/>
              <a:gdLst>
                <a:gd name="connsiteX0" fmla="*/ 0 w 541"/>
                <a:gd name="connsiteY0" fmla="*/ 0 h 1263"/>
                <a:gd name="connsiteX1" fmla="*/ 542 w 541"/>
                <a:gd name="connsiteY1" fmla="*/ 1263 h 1263"/>
                <a:gd name="connsiteX2" fmla="*/ 0 w 541"/>
                <a:gd name="connsiteY2" fmla="*/ 0 h 1263"/>
              </a:gdLst>
              <a:ahLst/>
              <a:cxnLst>
                <a:cxn ang="0">
                  <a:pos x="connsiteX0" y="connsiteY0"/>
                </a:cxn>
                <a:cxn ang="0">
                  <a:pos x="connsiteX1" y="connsiteY1"/>
                </a:cxn>
                <a:cxn ang="0">
                  <a:pos x="connsiteX2" y="connsiteY2"/>
                </a:cxn>
              </a:cxnLst>
              <a:rect l="l" t="t" r="r" b="b"/>
              <a:pathLst>
                <a:path w="541" h="1263">
                  <a:moveTo>
                    <a:pt x="0" y="0"/>
                  </a:moveTo>
                  <a:cubicBezTo>
                    <a:pt x="181" y="361"/>
                    <a:pt x="361" y="902"/>
                    <a:pt x="542" y="1263"/>
                  </a:cubicBezTo>
                  <a:cubicBezTo>
                    <a:pt x="181" y="902"/>
                    <a:pt x="0" y="361"/>
                    <a:pt x="0" y="0"/>
                  </a:cubicBezTo>
                  <a:close/>
                </a:path>
              </a:pathLst>
            </a:custGeom>
            <a:solidFill>
              <a:srgbClr val="FFFFFF"/>
            </a:solidFill>
            <a:ln w="1804" cap="flat">
              <a:noFill/>
              <a:prstDash val="solid"/>
              <a:miter/>
            </a:ln>
          </p:spPr>
          <p:txBody>
            <a:bodyPr rtlCol="0" anchor="ctr"/>
            <a:lstStyle/>
            <a:p>
              <a:endParaRPr lang="en-US"/>
            </a:p>
          </p:txBody>
        </p:sp>
        <p:sp>
          <p:nvSpPr>
            <p:cNvPr id="23" name="Freeform 982">
              <a:extLst>
                <a:ext uri="{FF2B5EF4-FFF2-40B4-BE49-F238E27FC236}">
                  <a16:creationId xmlns:a16="http://schemas.microsoft.com/office/drawing/2014/main" id="{1C7D6BAF-9446-F514-C4BD-AD754B544377}"/>
                </a:ext>
              </a:extLst>
            </p:cNvPr>
            <p:cNvSpPr/>
            <p:nvPr/>
          </p:nvSpPr>
          <p:spPr>
            <a:xfrm>
              <a:off x="9376830" y="1871331"/>
              <a:ext cx="1083" cy="1624"/>
            </a:xfrm>
            <a:custGeom>
              <a:avLst/>
              <a:gdLst>
                <a:gd name="connsiteX0" fmla="*/ 0 w 1083"/>
                <a:gd name="connsiteY0" fmla="*/ 0 h 1624"/>
                <a:gd name="connsiteX1" fmla="*/ 1083 w 1083"/>
                <a:gd name="connsiteY1" fmla="*/ 1624 h 1624"/>
                <a:gd name="connsiteX2" fmla="*/ 0 w 1083"/>
                <a:gd name="connsiteY2" fmla="*/ 0 h 1624"/>
              </a:gdLst>
              <a:ahLst/>
              <a:cxnLst>
                <a:cxn ang="0">
                  <a:pos x="connsiteX0" y="connsiteY0"/>
                </a:cxn>
                <a:cxn ang="0">
                  <a:pos x="connsiteX1" y="connsiteY1"/>
                </a:cxn>
                <a:cxn ang="0">
                  <a:pos x="connsiteX2" y="connsiteY2"/>
                </a:cxn>
              </a:cxnLst>
              <a:rect l="l" t="t" r="r" b="b"/>
              <a:pathLst>
                <a:path w="1083" h="1624">
                  <a:moveTo>
                    <a:pt x="0" y="0"/>
                  </a:moveTo>
                  <a:cubicBezTo>
                    <a:pt x="361" y="541"/>
                    <a:pt x="722" y="1083"/>
                    <a:pt x="1083" y="1624"/>
                  </a:cubicBezTo>
                  <a:cubicBezTo>
                    <a:pt x="722" y="1083"/>
                    <a:pt x="361" y="541"/>
                    <a:pt x="0" y="0"/>
                  </a:cubicBezTo>
                  <a:close/>
                </a:path>
              </a:pathLst>
            </a:custGeom>
            <a:solidFill>
              <a:srgbClr val="FFFFFF"/>
            </a:solidFill>
            <a:ln w="1804" cap="flat">
              <a:noFill/>
              <a:prstDash val="solid"/>
              <a:miter/>
            </a:ln>
          </p:spPr>
          <p:txBody>
            <a:bodyPr rtlCol="0" anchor="ctr"/>
            <a:lstStyle/>
            <a:p>
              <a:endParaRPr lang="en-US"/>
            </a:p>
          </p:txBody>
        </p:sp>
        <p:sp>
          <p:nvSpPr>
            <p:cNvPr id="24" name="Freeform 983">
              <a:extLst>
                <a:ext uri="{FF2B5EF4-FFF2-40B4-BE49-F238E27FC236}">
                  <a16:creationId xmlns:a16="http://schemas.microsoft.com/office/drawing/2014/main" id="{20A26AB1-09F8-4C60-AE62-58078C0598F6}"/>
                </a:ext>
              </a:extLst>
            </p:cNvPr>
            <p:cNvSpPr/>
            <p:nvPr/>
          </p:nvSpPr>
          <p:spPr>
            <a:xfrm>
              <a:off x="9380079" y="1876384"/>
              <a:ext cx="721" cy="1083"/>
            </a:xfrm>
            <a:custGeom>
              <a:avLst/>
              <a:gdLst>
                <a:gd name="connsiteX0" fmla="*/ 0 w 721"/>
                <a:gd name="connsiteY0" fmla="*/ 0 h 1083"/>
                <a:gd name="connsiteX1" fmla="*/ 722 w 721"/>
                <a:gd name="connsiteY1" fmla="*/ 1083 h 1083"/>
                <a:gd name="connsiteX2" fmla="*/ 0 w 721"/>
                <a:gd name="connsiteY2" fmla="*/ 0 h 1083"/>
              </a:gdLst>
              <a:ahLst/>
              <a:cxnLst>
                <a:cxn ang="0">
                  <a:pos x="connsiteX0" y="connsiteY0"/>
                </a:cxn>
                <a:cxn ang="0">
                  <a:pos x="connsiteX1" y="connsiteY1"/>
                </a:cxn>
                <a:cxn ang="0">
                  <a:pos x="connsiteX2" y="connsiteY2"/>
                </a:cxn>
              </a:cxnLst>
              <a:rect l="l" t="t" r="r" b="b"/>
              <a:pathLst>
                <a:path w="721" h="1083">
                  <a:moveTo>
                    <a:pt x="0" y="0"/>
                  </a:moveTo>
                  <a:cubicBezTo>
                    <a:pt x="180" y="361"/>
                    <a:pt x="360" y="722"/>
                    <a:pt x="722" y="1083"/>
                  </a:cubicBezTo>
                  <a:cubicBezTo>
                    <a:pt x="541" y="722"/>
                    <a:pt x="180" y="361"/>
                    <a:pt x="0" y="0"/>
                  </a:cubicBezTo>
                  <a:close/>
                </a:path>
              </a:pathLst>
            </a:custGeom>
            <a:solidFill>
              <a:srgbClr val="FFFFFF"/>
            </a:solidFill>
            <a:ln w="1804" cap="flat">
              <a:noFill/>
              <a:prstDash val="solid"/>
              <a:miter/>
            </a:ln>
          </p:spPr>
          <p:txBody>
            <a:bodyPr rtlCol="0" anchor="ctr"/>
            <a:lstStyle/>
            <a:p>
              <a:endParaRPr lang="en-US"/>
            </a:p>
          </p:txBody>
        </p:sp>
        <p:sp>
          <p:nvSpPr>
            <p:cNvPr id="25" name="Freeform 984">
              <a:extLst>
                <a:ext uri="{FF2B5EF4-FFF2-40B4-BE49-F238E27FC236}">
                  <a16:creationId xmlns:a16="http://schemas.microsoft.com/office/drawing/2014/main" id="{7EF72F35-052F-70D7-079A-F82D43DD6DBD}"/>
                </a:ext>
              </a:extLst>
            </p:cNvPr>
            <p:cNvSpPr/>
            <p:nvPr/>
          </p:nvSpPr>
          <p:spPr>
            <a:xfrm>
              <a:off x="9382966" y="1881438"/>
              <a:ext cx="722" cy="1443"/>
            </a:xfrm>
            <a:custGeom>
              <a:avLst/>
              <a:gdLst>
                <a:gd name="connsiteX0" fmla="*/ 0 w 722"/>
                <a:gd name="connsiteY0" fmla="*/ 0 h 1443"/>
                <a:gd name="connsiteX1" fmla="*/ 723 w 722"/>
                <a:gd name="connsiteY1" fmla="*/ 1444 h 1443"/>
                <a:gd name="connsiteX2" fmla="*/ 0 w 722"/>
                <a:gd name="connsiteY2" fmla="*/ 0 h 1443"/>
              </a:gdLst>
              <a:ahLst/>
              <a:cxnLst>
                <a:cxn ang="0">
                  <a:pos x="connsiteX0" y="connsiteY0"/>
                </a:cxn>
                <a:cxn ang="0">
                  <a:pos x="connsiteX1" y="connsiteY1"/>
                </a:cxn>
                <a:cxn ang="0">
                  <a:pos x="connsiteX2" y="connsiteY2"/>
                </a:cxn>
              </a:cxnLst>
              <a:rect l="l" t="t" r="r" b="b"/>
              <a:pathLst>
                <a:path w="722" h="1443">
                  <a:moveTo>
                    <a:pt x="0" y="0"/>
                  </a:moveTo>
                  <a:cubicBezTo>
                    <a:pt x="181" y="542"/>
                    <a:pt x="542" y="902"/>
                    <a:pt x="723" y="1444"/>
                  </a:cubicBezTo>
                  <a:cubicBezTo>
                    <a:pt x="542" y="902"/>
                    <a:pt x="361" y="361"/>
                    <a:pt x="0" y="0"/>
                  </a:cubicBezTo>
                  <a:close/>
                </a:path>
              </a:pathLst>
            </a:custGeom>
            <a:solidFill>
              <a:srgbClr val="FFFFFF"/>
            </a:solidFill>
            <a:ln w="1804" cap="flat">
              <a:noFill/>
              <a:prstDash val="solid"/>
              <a:miter/>
            </a:ln>
          </p:spPr>
          <p:txBody>
            <a:bodyPr rtlCol="0" anchor="ctr"/>
            <a:lstStyle/>
            <a:p>
              <a:endParaRPr lang="en-US"/>
            </a:p>
          </p:txBody>
        </p:sp>
        <p:sp>
          <p:nvSpPr>
            <p:cNvPr id="26" name="Freeform 985">
              <a:extLst>
                <a:ext uri="{FF2B5EF4-FFF2-40B4-BE49-F238E27FC236}">
                  <a16:creationId xmlns:a16="http://schemas.microsoft.com/office/drawing/2014/main" id="{BF979687-95E9-321B-3313-7DC6FA4AFF65}"/>
                </a:ext>
              </a:extLst>
            </p:cNvPr>
            <p:cNvSpPr/>
            <p:nvPr/>
          </p:nvSpPr>
          <p:spPr>
            <a:xfrm>
              <a:off x="9385673" y="1886491"/>
              <a:ext cx="541" cy="1082"/>
            </a:xfrm>
            <a:custGeom>
              <a:avLst/>
              <a:gdLst>
                <a:gd name="connsiteX0" fmla="*/ 0 w 541"/>
                <a:gd name="connsiteY0" fmla="*/ 0 h 1082"/>
                <a:gd name="connsiteX1" fmla="*/ 542 w 541"/>
                <a:gd name="connsiteY1" fmla="*/ 1083 h 1082"/>
                <a:gd name="connsiteX2" fmla="*/ 0 w 541"/>
                <a:gd name="connsiteY2" fmla="*/ 0 h 1082"/>
              </a:gdLst>
              <a:ahLst/>
              <a:cxnLst>
                <a:cxn ang="0">
                  <a:pos x="connsiteX0" y="connsiteY0"/>
                </a:cxn>
                <a:cxn ang="0">
                  <a:pos x="connsiteX1" y="connsiteY1"/>
                </a:cxn>
                <a:cxn ang="0">
                  <a:pos x="connsiteX2" y="connsiteY2"/>
                </a:cxn>
              </a:cxnLst>
              <a:rect l="l" t="t" r="r" b="b"/>
              <a:pathLst>
                <a:path w="541" h="1082">
                  <a:moveTo>
                    <a:pt x="0" y="0"/>
                  </a:moveTo>
                  <a:cubicBezTo>
                    <a:pt x="181" y="361"/>
                    <a:pt x="361" y="722"/>
                    <a:pt x="542" y="1083"/>
                  </a:cubicBezTo>
                  <a:cubicBezTo>
                    <a:pt x="361" y="722"/>
                    <a:pt x="181" y="361"/>
                    <a:pt x="0" y="0"/>
                  </a:cubicBezTo>
                  <a:close/>
                </a:path>
              </a:pathLst>
            </a:custGeom>
            <a:solidFill>
              <a:srgbClr val="FFFFFF"/>
            </a:solidFill>
            <a:ln w="1804" cap="flat">
              <a:noFill/>
              <a:prstDash val="solid"/>
              <a:miter/>
            </a:ln>
          </p:spPr>
          <p:txBody>
            <a:bodyPr rtlCol="0" anchor="ctr"/>
            <a:lstStyle/>
            <a:p>
              <a:endParaRPr lang="en-US"/>
            </a:p>
          </p:txBody>
        </p:sp>
        <p:sp>
          <p:nvSpPr>
            <p:cNvPr id="27" name="Freeform 986">
              <a:extLst>
                <a:ext uri="{FF2B5EF4-FFF2-40B4-BE49-F238E27FC236}">
                  <a16:creationId xmlns:a16="http://schemas.microsoft.com/office/drawing/2014/main" id="{BB591B34-2975-6671-A761-3E409165B556}"/>
                </a:ext>
              </a:extLst>
            </p:cNvPr>
            <p:cNvSpPr/>
            <p:nvPr/>
          </p:nvSpPr>
          <p:spPr>
            <a:xfrm>
              <a:off x="8863021" y="2205027"/>
              <a:ext cx="180" cy="902"/>
            </a:xfrm>
            <a:custGeom>
              <a:avLst/>
              <a:gdLst>
                <a:gd name="connsiteX0" fmla="*/ 0 w 180"/>
                <a:gd name="connsiteY0" fmla="*/ 902 h 902"/>
                <a:gd name="connsiteX1" fmla="*/ 181 w 180"/>
                <a:gd name="connsiteY1" fmla="*/ 0 h 902"/>
                <a:gd name="connsiteX2" fmla="*/ 0 w 180"/>
                <a:gd name="connsiteY2" fmla="*/ 902 h 902"/>
              </a:gdLst>
              <a:ahLst/>
              <a:cxnLst>
                <a:cxn ang="0">
                  <a:pos x="connsiteX0" y="connsiteY0"/>
                </a:cxn>
                <a:cxn ang="0">
                  <a:pos x="connsiteX1" y="connsiteY1"/>
                </a:cxn>
                <a:cxn ang="0">
                  <a:pos x="connsiteX2" y="connsiteY2"/>
                </a:cxn>
              </a:cxnLst>
              <a:rect l="l" t="t" r="r" b="b"/>
              <a:pathLst>
                <a:path w="180" h="902">
                  <a:moveTo>
                    <a:pt x="0" y="902"/>
                  </a:moveTo>
                  <a:cubicBezTo>
                    <a:pt x="0" y="541"/>
                    <a:pt x="0" y="361"/>
                    <a:pt x="181" y="0"/>
                  </a:cubicBezTo>
                  <a:cubicBezTo>
                    <a:pt x="0" y="361"/>
                    <a:pt x="0" y="722"/>
                    <a:pt x="0" y="902"/>
                  </a:cubicBezTo>
                  <a:close/>
                </a:path>
              </a:pathLst>
            </a:custGeom>
            <a:solidFill>
              <a:srgbClr val="FFFFFF"/>
            </a:solidFill>
            <a:ln w="1804" cap="flat">
              <a:noFill/>
              <a:prstDash val="solid"/>
              <a:miter/>
            </a:ln>
          </p:spPr>
          <p:txBody>
            <a:bodyPr rtlCol="0" anchor="ctr"/>
            <a:lstStyle/>
            <a:p>
              <a:endParaRPr lang="en-US"/>
            </a:p>
          </p:txBody>
        </p:sp>
        <p:sp>
          <p:nvSpPr>
            <p:cNvPr id="28" name="Freeform 987">
              <a:extLst>
                <a:ext uri="{FF2B5EF4-FFF2-40B4-BE49-F238E27FC236}">
                  <a16:creationId xmlns:a16="http://schemas.microsoft.com/office/drawing/2014/main" id="{22211F24-C460-8EA9-2662-77135EEABE2D}"/>
                </a:ext>
              </a:extLst>
            </p:cNvPr>
            <p:cNvSpPr/>
            <p:nvPr/>
          </p:nvSpPr>
          <p:spPr>
            <a:xfrm>
              <a:off x="8863744" y="2199071"/>
              <a:ext cx="1804" cy="541"/>
            </a:xfrm>
            <a:custGeom>
              <a:avLst/>
              <a:gdLst>
                <a:gd name="connsiteX0" fmla="*/ 0 w 1804"/>
                <a:gd name="connsiteY0" fmla="*/ 542 h 541"/>
                <a:gd name="connsiteX1" fmla="*/ 0 w 1804"/>
                <a:gd name="connsiteY1" fmla="*/ 0 h 541"/>
                <a:gd name="connsiteX2" fmla="*/ 0 w 1804"/>
                <a:gd name="connsiteY2" fmla="*/ 542 h 541"/>
              </a:gdLst>
              <a:ahLst/>
              <a:cxnLst>
                <a:cxn ang="0">
                  <a:pos x="connsiteX0" y="connsiteY0"/>
                </a:cxn>
                <a:cxn ang="0">
                  <a:pos x="connsiteX1" y="connsiteY1"/>
                </a:cxn>
                <a:cxn ang="0">
                  <a:pos x="connsiteX2" y="connsiteY2"/>
                </a:cxn>
              </a:cxnLst>
              <a:rect l="l" t="t" r="r" b="b"/>
              <a:pathLst>
                <a:path w="1804" h="541">
                  <a:moveTo>
                    <a:pt x="0" y="542"/>
                  </a:moveTo>
                  <a:cubicBezTo>
                    <a:pt x="0" y="361"/>
                    <a:pt x="0" y="180"/>
                    <a:pt x="0" y="0"/>
                  </a:cubicBezTo>
                  <a:cubicBezTo>
                    <a:pt x="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29" name="Freeform 988">
              <a:extLst>
                <a:ext uri="{FF2B5EF4-FFF2-40B4-BE49-F238E27FC236}">
                  <a16:creationId xmlns:a16="http://schemas.microsoft.com/office/drawing/2014/main" id="{64C286A9-E592-F2BA-A8E5-C0F6714C66BB}"/>
                </a:ext>
              </a:extLst>
            </p:cNvPr>
            <p:cNvSpPr/>
            <p:nvPr/>
          </p:nvSpPr>
          <p:spPr>
            <a:xfrm>
              <a:off x="8863744" y="2180844"/>
              <a:ext cx="1804" cy="541"/>
            </a:xfrm>
            <a:custGeom>
              <a:avLst/>
              <a:gdLst>
                <a:gd name="connsiteX0" fmla="*/ 0 w 1804"/>
                <a:gd name="connsiteY0" fmla="*/ 541 h 541"/>
                <a:gd name="connsiteX1" fmla="*/ 0 w 1804"/>
                <a:gd name="connsiteY1" fmla="*/ 0 h 541"/>
                <a:gd name="connsiteX2" fmla="*/ 0 w 1804"/>
                <a:gd name="connsiteY2" fmla="*/ 541 h 541"/>
              </a:gdLst>
              <a:ahLst/>
              <a:cxnLst>
                <a:cxn ang="0">
                  <a:pos x="connsiteX0" y="connsiteY0"/>
                </a:cxn>
                <a:cxn ang="0">
                  <a:pos x="connsiteX1" y="connsiteY1"/>
                </a:cxn>
                <a:cxn ang="0">
                  <a:pos x="connsiteX2" y="connsiteY2"/>
                </a:cxn>
              </a:cxnLst>
              <a:rect l="l" t="t" r="r" b="b"/>
              <a:pathLst>
                <a:path w="1804" h="541">
                  <a:moveTo>
                    <a:pt x="0" y="541"/>
                  </a:moveTo>
                  <a:cubicBezTo>
                    <a:pt x="0" y="361"/>
                    <a:pt x="0" y="180"/>
                    <a:pt x="0" y="0"/>
                  </a:cubicBezTo>
                  <a:cubicBezTo>
                    <a:pt x="0" y="180"/>
                    <a:pt x="0" y="361"/>
                    <a:pt x="0" y="541"/>
                  </a:cubicBezTo>
                  <a:close/>
                </a:path>
              </a:pathLst>
            </a:custGeom>
            <a:solidFill>
              <a:srgbClr val="FFFFFF"/>
            </a:solidFill>
            <a:ln w="1804" cap="flat">
              <a:noFill/>
              <a:prstDash val="solid"/>
              <a:miter/>
            </a:ln>
          </p:spPr>
          <p:txBody>
            <a:bodyPr rtlCol="0" anchor="ctr"/>
            <a:lstStyle/>
            <a:p>
              <a:endParaRPr lang="en-US"/>
            </a:p>
          </p:txBody>
        </p:sp>
        <p:sp>
          <p:nvSpPr>
            <p:cNvPr id="30" name="Freeform 989">
              <a:extLst>
                <a:ext uri="{FF2B5EF4-FFF2-40B4-BE49-F238E27FC236}">
                  <a16:creationId xmlns:a16="http://schemas.microsoft.com/office/drawing/2014/main" id="{25904E31-D8C3-F4BC-FADC-5D73264FE283}"/>
                </a:ext>
              </a:extLst>
            </p:cNvPr>
            <p:cNvSpPr/>
            <p:nvPr/>
          </p:nvSpPr>
          <p:spPr>
            <a:xfrm>
              <a:off x="8862119" y="2169474"/>
              <a:ext cx="1804" cy="1804"/>
            </a:xfrm>
            <a:custGeom>
              <a:avLst/>
              <a:gdLst>
                <a:gd name="connsiteX0" fmla="*/ 0 w 1804"/>
                <a:gd name="connsiteY0" fmla="*/ 0 h 1804"/>
                <a:gd name="connsiteX1" fmla="*/ 0 w 1804"/>
                <a:gd name="connsiteY1" fmla="*/ 0 h 1804"/>
                <a:gd name="connsiteX2" fmla="*/ 0 w 1804"/>
                <a:gd name="connsiteY2" fmla="*/ 0 h 1804"/>
              </a:gdLst>
              <a:ahLst/>
              <a:cxnLst>
                <a:cxn ang="0">
                  <a:pos x="connsiteX0" y="connsiteY0"/>
                </a:cxn>
                <a:cxn ang="0">
                  <a:pos x="connsiteX1" y="connsiteY1"/>
                </a:cxn>
                <a:cxn ang="0">
                  <a:pos x="connsiteX2" y="connsiteY2"/>
                </a:cxn>
              </a:cxnLst>
              <a:rect l="l" t="t" r="r" b="b"/>
              <a:pathLst>
                <a:path w="1804" h="1804">
                  <a:moveTo>
                    <a:pt x="0" y="0"/>
                  </a:moveTo>
                  <a:cubicBezTo>
                    <a:pt x="0" y="0"/>
                    <a:pt x="0" y="0"/>
                    <a:pt x="0" y="0"/>
                  </a:cubicBezTo>
                  <a:cubicBezTo>
                    <a:pt x="0" y="0"/>
                    <a:pt x="0" y="0"/>
                    <a:pt x="0" y="0"/>
                  </a:cubicBezTo>
                  <a:close/>
                </a:path>
              </a:pathLst>
            </a:custGeom>
            <a:solidFill>
              <a:srgbClr val="FFFFFF"/>
            </a:solidFill>
            <a:ln w="1804" cap="flat">
              <a:noFill/>
              <a:prstDash val="solid"/>
              <a:miter/>
            </a:ln>
          </p:spPr>
          <p:txBody>
            <a:bodyPr rtlCol="0" anchor="ctr"/>
            <a:lstStyle/>
            <a:p>
              <a:endParaRPr lang="en-US"/>
            </a:p>
          </p:txBody>
        </p:sp>
        <p:sp>
          <p:nvSpPr>
            <p:cNvPr id="31" name="Freeform 990">
              <a:extLst>
                <a:ext uri="{FF2B5EF4-FFF2-40B4-BE49-F238E27FC236}">
                  <a16:creationId xmlns:a16="http://schemas.microsoft.com/office/drawing/2014/main" id="{9B3B5994-DEB1-BA2E-230C-03095658EADD}"/>
                </a:ext>
              </a:extLst>
            </p:cNvPr>
            <p:cNvSpPr/>
            <p:nvPr/>
          </p:nvSpPr>
          <p:spPr>
            <a:xfrm>
              <a:off x="8860856" y="2163337"/>
              <a:ext cx="1804" cy="361"/>
            </a:xfrm>
            <a:custGeom>
              <a:avLst/>
              <a:gdLst>
                <a:gd name="connsiteX0" fmla="*/ 0 w 1804"/>
                <a:gd name="connsiteY0" fmla="*/ 361 h 361"/>
                <a:gd name="connsiteX1" fmla="*/ 0 w 1804"/>
                <a:gd name="connsiteY1" fmla="*/ 0 h 361"/>
                <a:gd name="connsiteX2" fmla="*/ 0 w 1804"/>
                <a:gd name="connsiteY2" fmla="*/ 361 h 361"/>
              </a:gdLst>
              <a:ahLst/>
              <a:cxnLst>
                <a:cxn ang="0">
                  <a:pos x="connsiteX0" y="connsiteY0"/>
                </a:cxn>
                <a:cxn ang="0">
                  <a:pos x="connsiteX1" y="connsiteY1"/>
                </a:cxn>
                <a:cxn ang="0">
                  <a:pos x="connsiteX2" y="connsiteY2"/>
                </a:cxn>
              </a:cxnLst>
              <a:rect l="l" t="t" r="r" b="b"/>
              <a:pathLst>
                <a:path w="1804" h="361">
                  <a:moveTo>
                    <a:pt x="0" y="361"/>
                  </a:moveTo>
                  <a:cubicBezTo>
                    <a:pt x="0" y="181"/>
                    <a:pt x="0" y="181"/>
                    <a:pt x="0" y="0"/>
                  </a:cubicBezTo>
                  <a:cubicBezTo>
                    <a:pt x="0" y="181"/>
                    <a:pt x="0" y="361"/>
                    <a:pt x="0" y="361"/>
                  </a:cubicBezTo>
                  <a:close/>
                </a:path>
              </a:pathLst>
            </a:custGeom>
            <a:solidFill>
              <a:srgbClr val="FFFFFF"/>
            </a:solidFill>
            <a:ln w="1804" cap="flat">
              <a:noFill/>
              <a:prstDash val="solid"/>
              <a:miter/>
            </a:ln>
          </p:spPr>
          <p:txBody>
            <a:bodyPr rtlCol="0" anchor="ctr"/>
            <a:lstStyle/>
            <a:p>
              <a:endParaRPr lang="en-US"/>
            </a:p>
          </p:txBody>
        </p:sp>
        <p:sp>
          <p:nvSpPr>
            <p:cNvPr id="32" name="Freeform 991">
              <a:extLst>
                <a:ext uri="{FF2B5EF4-FFF2-40B4-BE49-F238E27FC236}">
                  <a16:creationId xmlns:a16="http://schemas.microsoft.com/office/drawing/2014/main" id="{92EDFB25-CAA7-2EC6-B313-2EBAE2635AC7}"/>
                </a:ext>
              </a:extLst>
            </p:cNvPr>
            <p:cNvSpPr/>
            <p:nvPr/>
          </p:nvSpPr>
          <p:spPr>
            <a:xfrm>
              <a:off x="8864104" y="2186980"/>
              <a:ext cx="1804" cy="541"/>
            </a:xfrm>
            <a:custGeom>
              <a:avLst/>
              <a:gdLst>
                <a:gd name="connsiteX0" fmla="*/ 0 w 1804"/>
                <a:gd name="connsiteY0" fmla="*/ 0 h 541"/>
                <a:gd name="connsiteX1" fmla="*/ 0 w 1804"/>
                <a:gd name="connsiteY1" fmla="*/ 541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0" y="180"/>
                    <a:pt x="0" y="361"/>
                    <a:pt x="0" y="541"/>
                  </a:cubicBezTo>
                  <a:cubicBezTo>
                    <a:pt x="0" y="361"/>
                    <a:pt x="0" y="180"/>
                    <a:pt x="0" y="0"/>
                  </a:cubicBezTo>
                  <a:close/>
                </a:path>
              </a:pathLst>
            </a:custGeom>
            <a:solidFill>
              <a:srgbClr val="FFFFFF"/>
            </a:solidFill>
            <a:ln w="1804" cap="flat">
              <a:noFill/>
              <a:prstDash val="solid"/>
              <a:miter/>
            </a:ln>
          </p:spPr>
          <p:txBody>
            <a:bodyPr rtlCol="0" anchor="ctr"/>
            <a:lstStyle/>
            <a:p>
              <a:endParaRPr lang="en-US"/>
            </a:p>
          </p:txBody>
        </p:sp>
        <p:sp>
          <p:nvSpPr>
            <p:cNvPr id="33" name="Freeform 992">
              <a:extLst>
                <a:ext uri="{FF2B5EF4-FFF2-40B4-BE49-F238E27FC236}">
                  <a16:creationId xmlns:a16="http://schemas.microsoft.com/office/drawing/2014/main" id="{074C3CBC-A206-21E9-D057-D870DD8A22A8}"/>
                </a:ext>
              </a:extLst>
            </p:cNvPr>
            <p:cNvSpPr/>
            <p:nvPr/>
          </p:nvSpPr>
          <p:spPr>
            <a:xfrm>
              <a:off x="8861939" y="2211705"/>
              <a:ext cx="180" cy="541"/>
            </a:xfrm>
            <a:custGeom>
              <a:avLst/>
              <a:gdLst>
                <a:gd name="connsiteX0" fmla="*/ 0 w 180"/>
                <a:gd name="connsiteY0" fmla="*/ 542 h 541"/>
                <a:gd name="connsiteX1" fmla="*/ 180 w 180"/>
                <a:gd name="connsiteY1" fmla="*/ 0 h 541"/>
                <a:gd name="connsiteX2" fmla="*/ 0 w 180"/>
                <a:gd name="connsiteY2" fmla="*/ 542 h 541"/>
              </a:gdLst>
              <a:ahLst/>
              <a:cxnLst>
                <a:cxn ang="0">
                  <a:pos x="connsiteX0" y="connsiteY0"/>
                </a:cxn>
                <a:cxn ang="0">
                  <a:pos x="connsiteX1" y="connsiteY1"/>
                </a:cxn>
                <a:cxn ang="0">
                  <a:pos x="connsiteX2" y="connsiteY2"/>
                </a:cxn>
              </a:cxnLst>
              <a:rect l="l" t="t" r="r" b="b"/>
              <a:pathLst>
                <a:path w="180" h="541">
                  <a:moveTo>
                    <a:pt x="0" y="542"/>
                  </a:moveTo>
                  <a:cubicBezTo>
                    <a:pt x="0" y="361"/>
                    <a:pt x="0" y="180"/>
                    <a:pt x="180" y="0"/>
                  </a:cubicBezTo>
                  <a:cubicBezTo>
                    <a:pt x="180" y="180"/>
                    <a:pt x="0" y="361"/>
                    <a:pt x="0" y="542"/>
                  </a:cubicBezTo>
                  <a:close/>
                </a:path>
              </a:pathLst>
            </a:custGeom>
            <a:solidFill>
              <a:srgbClr val="FFFFFF"/>
            </a:solidFill>
            <a:ln w="1804" cap="flat">
              <a:noFill/>
              <a:prstDash val="solid"/>
              <a:miter/>
            </a:ln>
          </p:spPr>
          <p:txBody>
            <a:bodyPr rtlCol="0" anchor="ctr"/>
            <a:lstStyle/>
            <a:p>
              <a:endParaRPr lang="en-US"/>
            </a:p>
          </p:txBody>
        </p:sp>
        <p:sp>
          <p:nvSpPr>
            <p:cNvPr id="34" name="Freeform 993">
              <a:extLst>
                <a:ext uri="{FF2B5EF4-FFF2-40B4-BE49-F238E27FC236}">
                  <a16:creationId xmlns:a16="http://schemas.microsoft.com/office/drawing/2014/main" id="{63062914-0697-FAC3-F099-5F1C4C5E1688}"/>
                </a:ext>
              </a:extLst>
            </p:cNvPr>
            <p:cNvSpPr/>
            <p:nvPr/>
          </p:nvSpPr>
          <p:spPr>
            <a:xfrm>
              <a:off x="8858870" y="2223977"/>
              <a:ext cx="361" cy="1082"/>
            </a:xfrm>
            <a:custGeom>
              <a:avLst/>
              <a:gdLst>
                <a:gd name="connsiteX0" fmla="*/ 0 w 361"/>
                <a:gd name="connsiteY0" fmla="*/ 1083 h 1082"/>
                <a:gd name="connsiteX1" fmla="*/ 361 w 361"/>
                <a:gd name="connsiteY1" fmla="*/ 0 h 1082"/>
                <a:gd name="connsiteX2" fmla="*/ 0 w 361"/>
                <a:gd name="connsiteY2" fmla="*/ 1083 h 1082"/>
              </a:gdLst>
              <a:ahLst/>
              <a:cxnLst>
                <a:cxn ang="0">
                  <a:pos x="connsiteX0" y="connsiteY0"/>
                </a:cxn>
                <a:cxn ang="0">
                  <a:pos x="connsiteX1" y="connsiteY1"/>
                </a:cxn>
                <a:cxn ang="0">
                  <a:pos x="connsiteX2" y="connsiteY2"/>
                </a:cxn>
              </a:cxnLst>
              <a:rect l="l" t="t" r="r" b="b"/>
              <a:pathLst>
                <a:path w="361" h="1082">
                  <a:moveTo>
                    <a:pt x="0" y="1083"/>
                  </a:moveTo>
                  <a:cubicBezTo>
                    <a:pt x="181" y="722"/>
                    <a:pt x="181" y="361"/>
                    <a:pt x="361" y="0"/>
                  </a:cubicBezTo>
                  <a:cubicBezTo>
                    <a:pt x="181" y="361"/>
                    <a:pt x="181" y="722"/>
                    <a:pt x="0" y="1083"/>
                  </a:cubicBezTo>
                  <a:close/>
                </a:path>
              </a:pathLst>
            </a:custGeom>
            <a:solidFill>
              <a:srgbClr val="FFFFFF"/>
            </a:solidFill>
            <a:ln w="1804" cap="flat">
              <a:noFill/>
              <a:prstDash val="solid"/>
              <a:miter/>
            </a:ln>
          </p:spPr>
          <p:txBody>
            <a:bodyPr rtlCol="0" anchor="ctr"/>
            <a:lstStyle/>
            <a:p>
              <a:endParaRPr lang="en-US"/>
            </a:p>
          </p:txBody>
        </p:sp>
        <p:sp>
          <p:nvSpPr>
            <p:cNvPr id="35" name="Freeform 994">
              <a:extLst>
                <a:ext uri="{FF2B5EF4-FFF2-40B4-BE49-F238E27FC236}">
                  <a16:creationId xmlns:a16="http://schemas.microsoft.com/office/drawing/2014/main" id="{C43242D6-B83E-2E15-471B-70F94098B921}"/>
                </a:ext>
              </a:extLst>
            </p:cNvPr>
            <p:cNvSpPr/>
            <p:nvPr/>
          </p:nvSpPr>
          <p:spPr>
            <a:xfrm>
              <a:off x="8856885" y="2230835"/>
              <a:ext cx="360" cy="902"/>
            </a:xfrm>
            <a:custGeom>
              <a:avLst/>
              <a:gdLst>
                <a:gd name="connsiteX0" fmla="*/ 0 w 360"/>
                <a:gd name="connsiteY0" fmla="*/ 902 h 902"/>
                <a:gd name="connsiteX1" fmla="*/ 361 w 360"/>
                <a:gd name="connsiteY1" fmla="*/ 0 h 902"/>
                <a:gd name="connsiteX2" fmla="*/ 0 w 360"/>
                <a:gd name="connsiteY2" fmla="*/ 902 h 902"/>
              </a:gdLst>
              <a:ahLst/>
              <a:cxnLst>
                <a:cxn ang="0">
                  <a:pos x="connsiteX0" y="connsiteY0"/>
                </a:cxn>
                <a:cxn ang="0">
                  <a:pos x="connsiteX1" y="connsiteY1"/>
                </a:cxn>
                <a:cxn ang="0">
                  <a:pos x="connsiteX2" y="connsiteY2"/>
                </a:cxn>
              </a:cxnLst>
              <a:rect l="l" t="t" r="r" b="b"/>
              <a:pathLst>
                <a:path w="360" h="902">
                  <a:moveTo>
                    <a:pt x="0" y="902"/>
                  </a:moveTo>
                  <a:cubicBezTo>
                    <a:pt x="180" y="542"/>
                    <a:pt x="180" y="180"/>
                    <a:pt x="361" y="0"/>
                  </a:cubicBezTo>
                  <a:cubicBezTo>
                    <a:pt x="180" y="361"/>
                    <a:pt x="0" y="542"/>
                    <a:pt x="0" y="902"/>
                  </a:cubicBezTo>
                  <a:close/>
                </a:path>
              </a:pathLst>
            </a:custGeom>
            <a:solidFill>
              <a:srgbClr val="FFFFFF"/>
            </a:solidFill>
            <a:ln w="1804" cap="flat">
              <a:noFill/>
              <a:prstDash val="solid"/>
              <a:miter/>
            </a:ln>
          </p:spPr>
          <p:txBody>
            <a:bodyPr rtlCol="0" anchor="ctr"/>
            <a:lstStyle/>
            <a:p>
              <a:endParaRPr lang="en-US"/>
            </a:p>
          </p:txBody>
        </p:sp>
        <p:sp>
          <p:nvSpPr>
            <p:cNvPr id="36" name="Freeform 995">
              <a:extLst>
                <a:ext uri="{FF2B5EF4-FFF2-40B4-BE49-F238E27FC236}">
                  <a16:creationId xmlns:a16="http://schemas.microsoft.com/office/drawing/2014/main" id="{BDA1CD54-3898-64A5-B0F3-8F429EAABA3B}"/>
                </a:ext>
              </a:extLst>
            </p:cNvPr>
            <p:cNvSpPr/>
            <p:nvPr/>
          </p:nvSpPr>
          <p:spPr>
            <a:xfrm>
              <a:off x="8860675" y="2218021"/>
              <a:ext cx="180" cy="360"/>
            </a:xfrm>
            <a:custGeom>
              <a:avLst/>
              <a:gdLst>
                <a:gd name="connsiteX0" fmla="*/ 0 w 180"/>
                <a:gd name="connsiteY0" fmla="*/ 361 h 360"/>
                <a:gd name="connsiteX1" fmla="*/ 181 w 180"/>
                <a:gd name="connsiteY1" fmla="*/ 0 h 360"/>
                <a:gd name="connsiteX2" fmla="*/ 0 w 180"/>
                <a:gd name="connsiteY2" fmla="*/ 361 h 360"/>
              </a:gdLst>
              <a:ahLst/>
              <a:cxnLst>
                <a:cxn ang="0">
                  <a:pos x="connsiteX0" y="connsiteY0"/>
                </a:cxn>
                <a:cxn ang="0">
                  <a:pos x="connsiteX1" y="connsiteY1"/>
                </a:cxn>
                <a:cxn ang="0">
                  <a:pos x="connsiteX2" y="connsiteY2"/>
                </a:cxn>
              </a:cxnLst>
              <a:rect l="l" t="t" r="r" b="b"/>
              <a:pathLst>
                <a:path w="180" h="360">
                  <a:moveTo>
                    <a:pt x="0" y="361"/>
                  </a:moveTo>
                  <a:cubicBezTo>
                    <a:pt x="0" y="180"/>
                    <a:pt x="0" y="0"/>
                    <a:pt x="181" y="0"/>
                  </a:cubicBezTo>
                  <a:cubicBezTo>
                    <a:pt x="0" y="0"/>
                    <a:pt x="0" y="180"/>
                    <a:pt x="0" y="361"/>
                  </a:cubicBezTo>
                  <a:close/>
                </a:path>
              </a:pathLst>
            </a:custGeom>
            <a:solidFill>
              <a:srgbClr val="FFFFFF"/>
            </a:solidFill>
            <a:ln w="1804" cap="flat">
              <a:noFill/>
              <a:prstDash val="solid"/>
              <a:miter/>
            </a:ln>
          </p:spPr>
          <p:txBody>
            <a:bodyPr rtlCol="0" anchor="ctr"/>
            <a:lstStyle/>
            <a:p>
              <a:endParaRPr lang="en-US"/>
            </a:p>
          </p:txBody>
        </p:sp>
        <p:sp>
          <p:nvSpPr>
            <p:cNvPr id="37" name="Freeform 996">
              <a:extLst>
                <a:ext uri="{FF2B5EF4-FFF2-40B4-BE49-F238E27FC236}">
                  <a16:creationId xmlns:a16="http://schemas.microsoft.com/office/drawing/2014/main" id="{DDB49CDE-F2B2-20B6-B9BF-9AAB2CBD1FE6}"/>
                </a:ext>
              </a:extLst>
            </p:cNvPr>
            <p:cNvSpPr/>
            <p:nvPr/>
          </p:nvSpPr>
          <p:spPr>
            <a:xfrm>
              <a:off x="9063528" y="1873497"/>
              <a:ext cx="11189" cy="14979"/>
            </a:xfrm>
            <a:custGeom>
              <a:avLst/>
              <a:gdLst>
                <a:gd name="connsiteX0" fmla="*/ 0 w 11189"/>
                <a:gd name="connsiteY0" fmla="*/ 0 h 14979"/>
                <a:gd name="connsiteX1" fmla="*/ 11189 w 11189"/>
                <a:gd name="connsiteY1" fmla="*/ 14979 h 14979"/>
                <a:gd name="connsiteX2" fmla="*/ 0 w 11189"/>
                <a:gd name="connsiteY2" fmla="*/ 0 h 14979"/>
              </a:gdLst>
              <a:ahLst/>
              <a:cxnLst>
                <a:cxn ang="0">
                  <a:pos x="connsiteX0" y="connsiteY0"/>
                </a:cxn>
                <a:cxn ang="0">
                  <a:pos x="connsiteX1" y="connsiteY1"/>
                </a:cxn>
                <a:cxn ang="0">
                  <a:pos x="connsiteX2" y="connsiteY2"/>
                </a:cxn>
              </a:cxnLst>
              <a:rect l="l" t="t" r="r" b="b"/>
              <a:pathLst>
                <a:path w="11189" h="14979">
                  <a:moveTo>
                    <a:pt x="0" y="0"/>
                  </a:moveTo>
                  <a:cubicBezTo>
                    <a:pt x="4151" y="4692"/>
                    <a:pt x="7760" y="9746"/>
                    <a:pt x="11189" y="14979"/>
                  </a:cubicBezTo>
                  <a:cubicBezTo>
                    <a:pt x="7760" y="9565"/>
                    <a:pt x="4151" y="4692"/>
                    <a:pt x="0" y="0"/>
                  </a:cubicBezTo>
                  <a:close/>
                </a:path>
              </a:pathLst>
            </a:custGeom>
            <a:solidFill>
              <a:srgbClr val="FFFFFF"/>
            </a:solidFill>
            <a:ln w="1804" cap="flat">
              <a:noFill/>
              <a:prstDash val="solid"/>
              <a:miter/>
            </a:ln>
          </p:spPr>
          <p:txBody>
            <a:bodyPr rtlCol="0" anchor="ctr"/>
            <a:lstStyle/>
            <a:p>
              <a:endParaRPr lang="en-US"/>
            </a:p>
          </p:txBody>
        </p:sp>
        <p:sp>
          <p:nvSpPr>
            <p:cNvPr id="38" name="Freeform 997">
              <a:extLst>
                <a:ext uri="{FF2B5EF4-FFF2-40B4-BE49-F238E27FC236}">
                  <a16:creationId xmlns:a16="http://schemas.microsoft.com/office/drawing/2014/main" id="{84F7B91D-5B81-AFF3-E559-3C0CD94E0A4A}"/>
                </a:ext>
              </a:extLst>
            </p:cNvPr>
            <p:cNvSpPr/>
            <p:nvPr/>
          </p:nvSpPr>
          <p:spPr>
            <a:xfrm>
              <a:off x="8854945" y="2146293"/>
              <a:ext cx="135" cy="80"/>
            </a:xfrm>
            <a:custGeom>
              <a:avLst/>
              <a:gdLst>
                <a:gd name="connsiteX0" fmla="*/ 135 w 135"/>
                <a:gd name="connsiteY0" fmla="*/ 80 h 80"/>
                <a:gd name="connsiteX1" fmla="*/ 135 w 135"/>
                <a:gd name="connsiteY1" fmla="*/ 80 h 80"/>
                <a:gd name="connsiteX2" fmla="*/ 135 w 135"/>
                <a:gd name="connsiteY2" fmla="*/ 80 h 80"/>
              </a:gdLst>
              <a:ahLst/>
              <a:cxnLst>
                <a:cxn ang="0">
                  <a:pos x="connsiteX0" y="connsiteY0"/>
                </a:cxn>
                <a:cxn ang="0">
                  <a:pos x="connsiteX1" y="connsiteY1"/>
                </a:cxn>
                <a:cxn ang="0">
                  <a:pos x="connsiteX2" y="connsiteY2"/>
                </a:cxn>
              </a:cxnLst>
              <a:rect l="l" t="t" r="r" b="b"/>
              <a:pathLst>
                <a:path w="135" h="80">
                  <a:moveTo>
                    <a:pt x="135" y="80"/>
                  </a:moveTo>
                  <a:cubicBezTo>
                    <a:pt x="-45" y="80"/>
                    <a:pt x="-45" y="-100"/>
                    <a:pt x="135" y="80"/>
                  </a:cubicBezTo>
                  <a:cubicBezTo>
                    <a:pt x="-45" y="-100"/>
                    <a:pt x="-45" y="80"/>
                    <a:pt x="135" y="80"/>
                  </a:cubicBezTo>
                  <a:close/>
                </a:path>
              </a:pathLst>
            </a:custGeom>
            <a:solidFill>
              <a:srgbClr val="FFFFFF"/>
            </a:solidFill>
            <a:ln w="1804" cap="flat">
              <a:noFill/>
              <a:prstDash val="solid"/>
              <a:miter/>
            </a:ln>
          </p:spPr>
          <p:txBody>
            <a:bodyPr rtlCol="0" anchor="ctr"/>
            <a:lstStyle/>
            <a:p>
              <a:endParaRPr lang="en-US"/>
            </a:p>
          </p:txBody>
        </p:sp>
        <p:sp>
          <p:nvSpPr>
            <p:cNvPr id="39" name="Freeform 998">
              <a:extLst>
                <a:ext uri="{FF2B5EF4-FFF2-40B4-BE49-F238E27FC236}">
                  <a16:creationId xmlns:a16="http://schemas.microsoft.com/office/drawing/2014/main" id="{028C284F-7527-30E2-1FD8-25809ED028A8}"/>
                </a:ext>
              </a:extLst>
            </p:cNvPr>
            <p:cNvSpPr/>
            <p:nvPr/>
          </p:nvSpPr>
          <p:spPr>
            <a:xfrm>
              <a:off x="9090238" y="1917713"/>
              <a:ext cx="2345" cy="5414"/>
            </a:xfrm>
            <a:custGeom>
              <a:avLst/>
              <a:gdLst>
                <a:gd name="connsiteX0" fmla="*/ 0 w 2345"/>
                <a:gd name="connsiteY0" fmla="*/ 0 h 5414"/>
                <a:gd name="connsiteX1" fmla="*/ 2346 w 2345"/>
                <a:gd name="connsiteY1" fmla="*/ 5414 h 5414"/>
                <a:gd name="connsiteX2" fmla="*/ 0 w 2345"/>
                <a:gd name="connsiteY2" fmla="*/ 0 h 5414"/>
              </a:gdLst>
              <a:ahLst/>
              <a:cxnLst>
                <a:cxn ang="0">
                  <a:pos x="connsiteX0" y="connsiteY0"/>
                </a:cxn>
                <a:cxn ang="0">
                  <a:pos x="connsiteX1" y="connsiteY1"/>
                </a:cxn>
                <a:cxn ang="0">
                  <a:pos x="connsiteX2" y="connsiteY2"/>
                </a:cxn>
              </a:cxnLst>
              <a:rect l="l" t="t" r="r" b="b"/>
              <a:pathLst>
                <a:path w="2345" h="5414">
                  <a:moveTo>
                    <a:pt x="0" y="0"/>
                  </a:moveTo>
                  <a:cubicBezTo>
                    <a:pt x="722" y="1805"/>
                    <a:pt x="1443" y="3609"/>
                    <a:pt x="2346" y="5414"/>
                  </a:cubicBezTo>
                  <a:cubicBezTo>
                    <a:pt x="1443" y="3609"/>
                    <a:pt x="722" y="1805"/>
                    <a:pt x="0" y="0"/>
                  </a:cubicBezTo>
                  <a:close/>
                </a:path>
              </a:pathLst>
            </a:custGeom>
            <a:solidFill>
              <a:srgbClr val="FFFFFF"/>
            </a:solidFill>
            <a:ln w="1804" cap="flat">
              <a:noFill/>
              <a:prstDash val="solid"/>
              <a:miter/>
            </a:ln>
          </p:spPr>
          <p:txBody>
            <a:bodyPr rtlCol="0" anchor="ctr"/>
            <a:lstStyle/>
            <a:p>
              <a:endParaRPr lang="en-US"/>
            </a:p>
          </p:txBody>
        </p:sp>
        <p:sp>
          <p:nvSpPr>
            <p:cNvPr id="40" name="Freeform 999">
              <a:extLst>
                <a:ext uri="{FF2B5EF4-FFF2-40B4-BE49-F238E27FC236}">
                  <a16:creationId xmlns:a16="http://schemas.microsoft.com/office/drawing/2014/main" id="{B1484934-2AC3-CC45-2B70-A0CCB6651EB7}"/>
                </a:ext>
              </a:extLst>
            </p:cNvPr>
            <p:cNvSpPr/>
            <p:nvPr/>
          </p:nvSpPr>
          <p:spPr>
            <a:xfrm>
              <a:off x="9033930" y="1849494"/>
              <a:ext cx="29597" cy="23822"/>
            </a:xfrm>
            <a:custGeom>
              <a:avLst/>
              <a:gdLst>
                <a:gd name="connsiteX0" fmla="*/ 29598 w 29597"/>
                <a:gd name="connsiteY0" fmla="*/ 23822 h 23822"/>
                <a:gd name="connsiteX1" fmla="*/ 0 w 29597"/>
                <a:gd name="connsiteY1" fmla="*/ 0 h 23822"/>
                <a:gd name="connsiteX2" fmla="*/ 29598 w 29597"/>
                <a:gd name="connsiteY2" fmla="*/ 23822 h 23822"/>
              </a:gdLst>
              <a:ahLst/>
              <a:cxnLst>
                <a:cxn ang="0">
                  <a:pos x="connsiteX0" y="connsiteY0"/>
                </a:cxn>
                <a:cxn ang="0">
                  <a:pos x="connsiteX1" y="connsiteY1"/>
                </a:cxn>
                <a:cxn ang="0">
                  <a:pos x="connsiteX2" y="connsiteY2"/>
                </a:cxn>
              </a:cxnLst>
              <a:rect l="l" t="t" r="r" b="b"/>
              <a:pathLst>
                <a:path w="29597" h="23822">
                  <a:moveTo>
                    <a:pt x="29598" y="23822"/>
                  </a:moveTo>
                  <a:cubicBezTo>
                    <a:pt x="21296" y="14438"/>
                    <a:pt x="11731" y="6317"/>
                    <a:pt x="0" y="0"/>
                  </a:cubicBezTo>
                  <a:cubicBezTo>
                    <a:pt x="11551" y="6317"/>
                    <a:pt x="21296" y="14438"/>
                    <a:pt x="29598" y="23822"/>
                  </a:cubicBezTo>
                  <a:close/>
                </a:path>
              </a:pathLst>
            </a:custGeom>
            <a:solidFill>
              <a:srgbClr val="FFFFFF"/>
            </a:solidFill>
            <a:ln w="1804" cap="flat">
              <a:noFill/>
              <a:prstDash val="solid"/>
              <a:miter/>
            </a:ln>
          </p:spPr>
          <p:txBody>
            <a:bodyPr rtlCol="0" anchor="ctr"/>
            <a:lstStyle/>
            <a:p>
              <a:endParaRPr lang="en-US"/>
            </a:p>
          </p:txBody>
        </p:sp>
        <p:sp>
          <p:nvSpPr>
            <p:cNvPr id="41" name="Freeform 1000">
              <a:extLst>
                <a:ext uri="{FF2B5EF4-FFF2-40B4-BE49-F238E27FC236}">
                  <a16:creationId xmlns:a16="http://schemas.microsoft.com/office/drawing/2014/main" id="{DBCCA2EE-A29D-6757-3B55-7BBDBE9EBE46}"/>
                </a:ext>
              </a:extLst>
            </p:cNvPr>
            <p:cNvSpPr/>
            <p:nvPr/>
          </p:nvSpPr>
          <p:spPr>
            <a:xfrm>
              <a:off x="9075078" y="1888837"/>
              <a:ext cx="6316" cy="10647"/>
            </a:xfrm>
            <a:custGeom>
              <a:avLst/>
              <a:gdLst>
                <a:gd name="connsiteX0" fmla="*/ 0 w 6316"/>
                <a:gd name="connsiteY0" fmla="*/ 0 h 10647"/>
                <a:gd name="connsiteX1" fmla="*/ 6317 w 6316"/>
                <a:gd name="connsiteY1" fmla="*/ 10648 h 10647"/>
                <a:gd name="connsiteX2" fmla="*/ 0 w 6316"/>
                <a:gd name="connsiteY2" fmla="*/ 0 h 10647"/>
              </a:gdLst>
              <a:ahLst/>
              <a:cxnLst>
                <a:cxn ang="0">
                  <a:pos x="connsiteX0" y="connsiteY0"/>
                </a:cxn>
                <a:cxn ang="0">
                  <a:pos x="connsiteX1" y="connsiteY1"/>
                </a:cxn>
                <a:cxn ang="0">
                  <a:pos x="connsiteX2" y="connsiteY2"/>
                </a:cxn>
              </a:cxnLst>
              <a:rect l="l" t="t" r="r" b="b"/>
              <a:pathLst>
                <a:path w="6316" h="10647">
                  <a:moveTo>
                    <a:pt x="0" y="0"/>
                  </a:moveTo>
                  <a:cubicBezTo>
                    <a:pt x="2166" y="3429"/>
                    <a:pt x="4332" y="7039"/>
                    <a:pt x="6317" y="10648"/>
                  </a:cubicBezTo>
                  <a:cubicBezTo>
                    <a:pt x="4332" y="6858"/>
                    <a:pt x="2166" y="3429"/>
                    <a:pt x="0" y="0"/>
                  </a:cubicBezTo>
                  <a:close/>
                </a:path>
              </a:pathLst>
            </a:custGeom>
            <a:solidFill>
              <a:srgbClr val="FFFFFF"/>
            </a:solidFill>
            <a:ln w="1804" cap="flat">
              <a:noFill/>
              <a:prstDash val="solid"/>
              <a:miter/>
            </a:ln>
          </p:spPr>
          <p:txBody>
            <a:bodyPr rtlCol="0" anchor="ctr"/>
            <a:lstStyle/>
            <a:p>
              <a:endParaRPr lang="en-US"/>
            </a:p>
          </p:txBody>
        </p:sp>
        <p:sp>
          <p:nvSpPr>
            <p:cNvPr id="42" name="Freeform 1001">
              <a:extLst>
                <a:ext uri="{FF2B5EF4-FFF2-40B4-BE49-F238E27FC236}">
                  <a16:creationId xmlns:a16="http://schemas.microsoft.com/office/drawing/2014/main" id="{A92D911F-CADD-BDA2-6AE3-BBF1C6E4A3FA}"/>
                </a:ext>
              </a:extLst>
            </p:cNvPr>
            <p:cNvSpPr/>
            <p:nvPr/>
          </p:nvSpPr>
          <p:spPr>
            <a:xfrm>
              <a:off x="8768766" y="1830635"/>
              <a:ext cx="296448" cy="322089"/>
            </a:xfrm>
            <a:custGeom>
              <a:avLst/>
              <a:gdLst>
                <a:gd name="connsiteX0" fmla="*/ 170415 w 296448"/>
                <a:gd name="connsiteY0" fmla="*/ 319889 h 322089"/>
                <a:gd name="connsiteX1" fmla="*/ 251268 w 296448"/>
                <a:gd name="connsiteY1" fmla="*/ 270800 h 322089"/>
                <a:gd name="connsiteX2" fmla="*/ 273105 w 296448"/>
                <a:gd name="connsiteY2" fmla="*/ 32575 h 322089"/>
                <a:gd name="connsiteX3" fmla="*/ 265345 w 296448"/>
                <a:gd name="connsiteY3" fmla="*/ 18859 h 322089"/>
                <a:gd name="connsiteX4" fmla="*/ 243688 w 296448"/>
                <a:gd name="connsiteY4" fmla="*/ 10196 h 322089"/>
                <a:gd name="connsiteX5" fmla="*/ 57800 w 296448"/>
                <a:gd name="connsiteY5" fmla="*/ 27702 h 322089"/>
                <a:gd name="connsiteX6" fmla="*/ 11598 w 296448"/>
                <a:gd name="connsiteY6" fmla="*/ 78957 h 322089"/>
                <a:gd name="connsiteX7" fmla="*/ 26578 w 296448"/>
                <a:gd name="connsiteY7" fmla="*/ 215214 h 322089"/>
                <a:gd name="connsiteX8" fmla="*/ 75125 w 296448"/>
                <a:gd name="connsiteY8" fmla="*/ 294262 h 322089"/>
                <a:gd name="connsiteX9" fmla="*/ 83968 w 296448"/>
                <a:gd name="connsiteY9" fmla="*/ 309963 h 322089"/>
                <a:gd name="connsiteX10" fmla="*/ 83968 w 296448"/>
                <a:gd name="connsiteY10" fmla="*/ 309963 h 322089"/>
                <a:gd name="connsiteX11" fmla="*/ 170415 w 296448"/>
                <a:gd name="connsiteY11" fmla="*/ 319889 h 3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448" h="322089">
                  <a:moveTo>
                    <a:pt x="170415" y="319889"/>
                  </a:moveTo>
                  <a:cubicBezTo>
                    <a:pt x="201818" y="314655"/>
                    <a:pt x="231415" y="295345"/>
                    <a:pt x="251268" y="270800"/>
                  </a:cubicBezTo>
                  <a:cubicBezTo>
                    <a:pt x="304327" y="204928"/>
                    <a:pt x="309380" y="107472"/>
                    <a:pt x="273105" y="32575"/>
                  </a:cubicBezTo>
                  <a:cubicBezTo>
                    <a:pt x="270759" y="27702"/>
                    <a:pt x="268232" y="23190"/>
                    <a:pt x="265345" y="18859"/>
                  </a:cubicBezTo>
                  <a:cubicBezTo>
                    <a:pt x="258667" y="15250"/>
                    <a:pt x="251628" y="12362"/>
                    <a:pt x="243688" y="10196"/>
                  </a:cubicBezTo>
                  <a:cubicBezTo>
                    <a:pt x="179620" y="-7851"/>
                    <a:pt x="117175" y="-1895"/>
                    <a:pt x="57800" y="27702"/>
                  </a:cubicBezTo>
                  <a:cubicBezTo>
                    <a:pt x="36504" y="38350"/>
                    <a:pt x="20442" y="56037"/>
                    <a:pt x="11598" y="78957"/>
                  </a:cubicBezTo>
                  <a:cubicBezTo>
                    <a:pt x="-6990" y="126963"/>
                    <a:pt x="-4103" y="172442"/>
                    <a:pt x="26578" y="215214"/>
                  </a:cubicBezTo>
                  <a:cubicBezTo>
                    <a:pt x="44625" y="240300"/>
                    <a:pt x="58522" y="268274"/>
                    <a:pt x="75125" y="294262"/>
                  </a:cubicBezTo>
                  <a:cubicBezTo>
                    <a:pt x="78554" y="299496"/>
                    <a:pt x="81442" y="304729"/>
                    <a:pt x="83968" y="309963"/>
                  </a:cubicBezTo>
                  <a:lnTo>
                    <a:pt x="83968" y="309963"/>
                  </a:lnTo>
                  <a:cubicBezTo>
                    <a:pt x="111400" y="321153"/>
                    <a:pt x="140096" y="324943"/>
                    <a:pt x="170415" y="319889"/>
                  </a:cubicBezTo>
                  <a:close/>
                </a:path>
              </a:pathLst>
            </a:custGeom>
            <a:solidFill>
              <a:srgbClr val="FFFFFF"/>
            </a:solidFill>
            <a:ln w="1804" cap="flat">
              <a:noFill/>
              <a:prstDash val="solid"/>
              <a:miter/>
            </a:ln>
          </p:spPr>
          <p:txBody>
            <a:bodyPr rtlCol="0" anchor="ctr"/>
            <a:lstStyle/>
            <a:p>
              <a:endParaRPr lang="en-US"/>
            </a:p>
          </p:txBody>
        </p:sp>
        <p:sp>
          <p:nvSpPr>
            <p:cNvPr id="43" name="Freeform 1002">
              <a:extLst>
                <a:ext uri="{FF2B5EF4-FFF2-40B4-BE49-F238E27FC236}">
                  <a16:creationId xmlns:a16="http://schemas.microsoft.com/office/drawing/2014/main" id="{3EDF102A-AB7E-37DF-B749-CC668473E12B}"/>
                </a:ext>
              </a:extLst>
            </p:cNvPr>
            <p:cNvSpPr/>
            <p:nvPr/>
          </p:nvSpPr>
          <p:spPr>
            <a:xfrm>
              <a:off x="9092945" y="1924210"/>
              <a:ext cx="2165" cy="5594"/>
            </a:xfrm>
            <a:custGeom>
              <a:avLst/>
              <a:gdLst>
                <a:gd name="connsiteX0" fmla="*/ 0 w 2165"/>
                <a:gd name="connsiteY0" fmla="*/ 0 h 5594"/>
                <a:gd name="connsiteX1" fmla="*/ 2166 w 2165"/>
                <a:gd name="connsiteY1" fmla="*/ 5595 h 5594"/>
                <a:gd name="connsiteX2" fmla="*/ 0 w 2165"/>
                <a:gd name="connsiteY2" fmla="*/ 0 h 5594"/>
              </a:gdLst>
              <a:ahLst/>
              <a:cxnLst>
                <a:cxn ang="0">
                  <a:pos x="connsiteX0" y="connsiteY0"/>
                </a:cxn>
                <a:cxn ang="0">
                  <a:pos x="connsiteX1" y="connsiteY1"/>
                </a:cxn>
                <a:cxn ang="0">
                  <a:pos x="connsiteX2" y="connsiteY2"/>
                </a:cxn>
              </a:cxnLst>
              <a:rect l="l" t="t" r="r" b="b"/>
              <a:pathLst>
                <a:path w="2165" h="5594">
                  <a:moveTo>
                    <a:pt x="0" y="0"/>
                  </a:moveTo>
                  <a:cubicBezTo>
                    <a:pt x="722" y="1805"/>
                    <a:pt x="1443" y="3790"/>
                    <a:pt x="2166" y="5595"/>
                  </a:cubicBezTo>
                  <a:cubicBezTo>
                    <a:pt x="1443" y="3790"/>
                    <a:pt x="722" y="1805"/>
                    <a:pt x="0" y="0"/>
                  </a:cubicBezTo>
                  <a:close/>
                </a:path>
              </a:pathLst>
            </a:custGeom>
            <a:solidFill>
              <a:srgbClr val="FFFFFF"/>
            </a:solidFill>
            <a:ln w="1804" cap="flat">
              <a:noFill/>
              <a:prstDash val="solid"/>
              <a:miter/>
            </a:ln>
          </p:spPr>
          <p:txBody>
            <a:bodyPr rtlCol="0" anchor="ctr"/>
            <a:lstStyle/>
            <a:p>
              <a:endParaRPr lang="en-US"/>
            </a:p>
          </p:txBody>
        </p:sp>
        <p:sp>
          <p:nvSpPr>
            <p:cNvPr id="44" name="Freeform 1003">
              <a:extLst>
                <a:ext uri="{FF2B5EF4-FFF2-40B4-BE49-F238E27FC236}">
                  <a16:creationId xmlns:a16="http://schemas.microsoft.com/office/drawing/2014/main" id="{1E17C6AA-40A9-7E69-1400-581EBBECB6C4}"/>
                </a:ext>
              </a:extLst>
            </p:cNvPr>
            <p:cNvSpPr/>
            <p:nvPr/>
          </p:nvSpPr>
          <p:spPr>
            <a:xfrm>
              <a:off x="9081575" y="1899846"/>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429"/>
                    <a:pt x="902" y="1624"/>
                    <a:pt x="0" y="0"/>
                  </a:cubicBezTo>
                  <a:close/>
                </a:path>
              </a:pathLst>
            </a:custGeom>
            <a:solidFill>
              <a:srgbClr val="FFFFFF"/>
            </a:solidFill>
            <a:ln w="1804" cap="flat">
              <a:noFill/>
              <a:prstDash val="solid"/>
              <a:miter/>
            </a:ln>
          </p:spPr>
          <p:txBody>
            <a:bodyPr rtlCol="0" anchor="ctr"/>
            <a:lstStyle/>
            <a:p>
              <a:endParaRPr lang="en-US"/>
            </a:p>
          </p:txBody>
        </p:sp>
        <p:sp>
          <p:nvSpPr>
            <p:cNvPr id="45" name="Freeform 1004">
              <a:extLst>
                <a:ext uri="{FF2B5EF4-FFF2-40B4-BE49-F238E27FC236}">
                  <a16:creationId xmlns:a16="http://schemas.microsoft.com/office/drawing/2014/main" id="{27F78C51-6BE2-BE12-E52D-05D5C9F5789E}"/>
                </a:ext>
              </a:extLst>
            </p:cNvPr>
            <p:cNvSpPr/>
            <p:nvPr/>
          </p:nvSpPr>
          <p:spPr>
            <a:xfrm>
              <a:off x="9084643" y="1905802"/>
              <a:ext cx="2707" cy="5414"/>
            </a:xfrm>
            <a:custGeom>
              <a:avLst/>
              <a:gdLst>
                <a:gd name="connsiteX0" fmla="*/ 0 w 2707"/>
                <a:gd name="connsiteY0" fmla="*/ 0 h 5414"/>
                <a:gd name="connsiteX1" fmla="*/ 2707 w 2707"/>
                <a:gd name="connsiteY1" fmla="*/ 5414 h 5414"/>
                <a:gd name="connsiteX2" fmla="*/ 0 w 2707"/>
                <a:gd name="connsiteY2" fmla="*/ 0 h 5414"/>
              </a:gdLst>
              <a:ahLst/>
              <a:cxnLst>
                <a:cxn ang="0">
                  <a:pos x="connsiteX0" y="connsiteY0"/>
                </a:cxn>
                <a:cxn ang="0">
                  <a:pos x="connsiteX1" y="connsiteY1"/>
                </a:cxn>
                <a:cxn ang="0">
                  <a:pos x="connsiteX2" y="connsiteY2"/>
                </a:cxn>
              </a:cxnLst>
              <a:rect l="l" t="t" r="r" b="b"/>
              <a:pathLst>
                <a:path w="2707" h="5414">
                  <a:moveTo>
                    <a:pt x="0" y="0"/>
                  </a:moveTo>
                  <a:cubicBezTo>
                    <a:pt x="902" y="1805"/>
                    <a:pt x="1805" y="3609"/>
                    <a:pt x="2707" y="5414"/>
                  </a:cubicBezTo>
                  <a:cubicBezTo>
                    <a:pt x="1805"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6" name="Freeform 1005">
              <a:extLst>
                <a:ext uri="{FF2B5EF4-FFF2-40B4-BE49-F238E27FC236}">
                  <a16:creationId xmlns:a16="http://schemas.microsoft.com/office/drawing/2014/main" id="{CA4CC4B3-2BF0-CEEA-5C73-0B097D3886F5}"/>
                </a:ext>
              </a:extLst>
            </p:cNvPr>
            <p:cNvSpPr/>
            <p:nvPr/>
          </p:nvSpPr>
          <p:spPr>
            <a:xfrm>
              <a:off x="9087350" y="1911396"/>
              <a:ext cx="2526" cy="5594"/>
            </a:xfrm>
            <a:custGeom>
              <a:avLst/>
              <a:gdLst>
                <a:gd name="connsiteX0" fmla="*/ 0 w 2526"/>
                <a:gd name="connsiteY0" fmla="*/ 0 h 5594"/>
                <a:gd name="connsiteX1" fmla="*/ 2526 w 2526"/>
                <a:gd name="connsiteY1" fmla="*/ 5595 h 5594"/>
                <a:gd name="connsiteX2" fmla="*/ 0 w 2526"/>
                <a:gd name="connsiteY2" fmla="*/ 0 h 5594"/>
              </a:gdLst>
              <a:ahLst/>
              <a:cxnLst>
                <a:cxn ang="0">
                  <a:pos x="connsiteX0" y="connsiteY0"/>
                </a:cxn>
                <a:cxn ang="0">
                  <a:pos x="connsiteX1" y="connsiteY1"/>
                </a:cxn>
                <a:cxn ang="0">
                  <a:pos x="connsiteX2" y="connsiteY2"/>
                </a:cxn>
              </a:cxnLst>
              <a:rect l="l" t="t" r="r" b="b"/>
              <a:pathLst>
                <a:path w="2526" h="5594">
                  <a:moveTo>
                    <a:pt x="0" y="0"/>
                  </a:moveTo>
                  <a:cubicBezTo>
                    <a:pt x="902" y="1805"/>
                    <a:pt x="1624" y="3609"/>
                    <a:pt x="2526" y="5595"/>
                  </a:cubicBezTo>
                  <a:cubicBezTo>
                    <a:pt x="1624" y="3609"/>
                    <a:pt x="902" y="1805"/>
                    <a:pt x="0" y="0"/>
                  </a:cubicBezTo>
                  <a:close/>
                </a:path>
              </a:pathLst>
            </a:custGeom>
            <a:solidFill>
              <a:srgbClr val="FFFFFF"/>
            </a:solidFill>
            <a:ln w="1804" cap="flat">
              <a:noFill/>
              <a:prstDash val="solid"/>
              <a:miter/>
            </a:ln>
          </p:spPr>
          <p:txBody>
            <a:bodyPr rtlCol="0" anchor="ctr"/>
            <a:lstStyle/>
            <a:p>
              <a:endParaRPr lang="en-US"/>
            </a:p>
          </p:txBody>
        </p:sp>
        <p:sp>
          <p:nvSpPr>
            <p:cNvPr id="47" name="Freeform 1006">
              <a:extLst>
                <a:ext uri="{FF2B5EF4-FFF2-40B4-BE49-F238E27FC236}">
                  <a16:creationId xmlns:a16="http://schemas.microsoft.com/office/drawing/2014/main" id="{4DC0B28C-8F96-28A5-EB1C-BEC1F8EE804C}"/>
                </a:ext>
              </a:extLst>
            </p:cNvPr>
            <p:cNvSpPr/>
            <p:nvPr/>
          </p:nvSpPr>
          <p:spPr>
            <a:xfrm>
              <a:off x="8575207" y="2142870"/>
              <a:ext cx="186446" cy="185240"/>
            </a:xfrm>
            <a:custGeom>
              <a:avLst/>
              <a:gdLst>
                <a:gd name="connsiteX0" fmla="*/ 184944 w 186446"/>
                <a:gd name="connsiteY0" fmla="*/ 109261 h 185240"/>
                <a:gd name="connsiteX1" fmla="*/ 98317 w 186446"/>
                <a:gd name="connsiteY1" fmla="*/ 74 h 185240"/>
                <a:gd name="connsiteX2" fmla="*/ 4290 w 186446"/>
                <a:gd name="connsiteY2" fmla="*/ 116841 h 185240"/>
                <a:gd name="connsiteX3" fmla="*/ 97775 w 186446"/>
                <a:gd name="connsiteY3" fmla="*/ 185240 h 185240"/>
                <a:gd name="connsiteX4" fmla="*/ 184944 w 186446"/>
                <a:gd name="connsiteY4" fmla="*/ 109261 h 1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46" h="185240">
                  <a:moveTo>
                    <a:pt x="184944" y="109261"/>
                  </a:moveTo>
                  <a:cubicBezTo>
                    <a:pt x="191983" y="79122"/>
                    <a:pt x="176101" y="-2813"/>
                    <a:pt x="98317" y="74"/>
                  </a:cubicBezTo>
                  <a:cubicBezTo>
                    <a:pt x="7358" y="-1008"/>
                    <a:pt x="-9607" y="76776"/>
                    <a:pt x="4290" y="116841"/>
                  </a:cubicBezTo>
                  <a:cubicBezTo>
                    <a:pt x="19089" y="159974"/>
                    <a:pt x="41828" y="182172"/>
                    <a:pt x="97775" y="185240"/>
                  </a:cubicBezTo>
                  <a:cubicBezTo>
                    <a:pt x="161843" y="181089"/>
                    <a:pt x="177725" y="139942"/>
                    <a:pt x="184944" y="109261"/>
                  </a:cubicBezTo>
                  <a:close/>
                </a:path>
              </a:pathLst>
            </a:custGeom>
            <a:solidFill>
              <a:srgbClr val="FFFFFF"/>
            </a:solidFill>
            <a:ln w="1804" cap="flat">
              <a:noFill/>
              <a:prstDash val="solid"/>
              <a:miter/>
            </a:ln>
          </p:spPr>
          <p:txBody>
            <a:bodyPr rtlCol="0" anchor="ctr"/>
            <a:lstStyle/>
            <a:p>
              <a:endParaRPr lang="en-US"/>
            </a:p>
          </p:txBody>
        </p:sp>
        <p:sp>
          <p:nvSpPr>
            <p:cNvPr id="48" name="Freeform 1007">
              <a:extLst>
                <a:ext uri="{FF2B5EF4-FFF2-40B4-BE49-F238E27FC236}">
                  <a16:creationId xmlns:a16="http://schemas.microsoft.com/office/drawing/2014/main" id="{6F4A8301-8AB8-6E3B-8511-39524C30EF64}"/>
                </a:ext>
              </a:extLst>
            </p:cNvPr>
            <p:cNvSpPr/>
            <p:nvPr/>
          </p:nvSpPr>
          <p:spPr>
            <a:xfrm>
              <a:off x="8510151" y="2335438"/>
              <a:ext cx="422892" cy="556940"/>
            </a:xfrm>
            <a:custGeom>
              <a:avLst/>
              <a:gdLst>
                <a:gd name="connsiteX0" fmla="*/ 212101 w 422892"/>
                <a:gd name="connsiteY0" fmla="*/ 114311 h 556940"/>
                <a:gd name="connsiteX1" fmla="*/ 263356 w 422892"/>
                <a:gd name="connsiteY1" fmla="*/ 181447 h 556940"/>
                <a:gd name="connsiteX2" fmla="*/ 279960 w 422892"/>
                <a:gd name="connsiteY2" fmla="*/ 184154 h 556940"/>
                <a:gd name="connsiteX3" fmla="*/ 398350 w 422892"/>
                <a:gd name="connsiteY3" fmla="*/ 167551 h 556940"/>
                <a:gd name="connsiteX4" fmla="*/ 421992 w 422892"/>
                <a:gd name="connsiteY4" fmla="*/ 144269 h 556940"/>
                <a:gd name="connsiteX5" fmla="*/ 398531 w 422892"/>
                <a:gd name="connsiteY5" fmla="*/ 119003 h 556940"/>
                <a:gd name="connsiteX6" fmla="*/ 354134 w 422892"/>
                <a:gd name="connsiteY6" fmla="*/ 129290 h 556940"/>
                <a:gd name="connsiteX7" fmla="*/ 251625 w 422892"/>
                <a:gd name="connsiteY7" fmla="*/ 83089 h 556940"/>
                <a:gd name="connsiteX8" fmla="*/ 247655 w 422892"/>
                <a:gd name="connsiteY8" fmla="*/ 75689 h 556940"/>
                <a:gd name="connsiteX9" fmla="*/ 136122 w 422892"/>
                <a:gd name="connsiteY9" fmla="*/ 432 h 556940"/>
                <a:gd name="connsiteX10" fmla="*/ 83965 w 422892"/>
                <a:gd name="connsiteY10" fmla="*/ 12163 h 556940"/>
                <a:gd name="connsiteX11" fmla="*/ 23687 w 422892"/>
                <a:gd name="connsiteY11" fmla="*/ 96083 h 556940"/>
                <a:gd name="connsiteX12" fmla="*/ 225 w 422892"/>
                <a:gd name="connsiteY12" fmla="*/ 285039 h 556940"/>
                <a:gd name="connsiteX13" fmla="*/ 9068 w 422892"/>
                <a:gd name="connsiteY13" fmla="*/ 311027 h 556940"/>
                <a:gd name="connsiteX14" fmla="*/ 50036 w 422892"/>
                <a:gd name="connsiteY14" fmla="*/ 298214 h 556940"/>
                <a:gd name="connsiteX15" fmla="*/ 77288 w 422892"/>
                <a:gd name="connsiteY15" fmla="*/ 115033 h 556940"/>
                <a:gd name="connsiteX16" fmla="*/ 96959 w 422892"/>
                <a:gd name="connsiteY16" fmla="*/ 95181 h 556940"/>
                <a:gd name="connsiteX17" fmla="*/ 83063 w 422892"/>
                <a:gd name="connsiteY17" fmla="*/ 149684 h 556940"/>
                <a:gd name="connsiteX18" fmla="*/ 72234 w 422892"/>
                <a:gd name="connsiteY18" fmla="*/ 264465 h 556940"/>
                <a:gd name="connsiteX19" fmla="*/ 44261 w 422892"/>
                <a:gd name="connsiteY19" fmla="*/ 324202 h 556940"/>
                <a:gd name="connsiteX20" fmla="*/ 23687 w 422892"/>
                <a:gd name="connsiteY20" fmla="*/ 363184 h 556940"/>
                <a:gd name="connsiteX21" fmla="*/ 406 w 422892"/>
                <a:gd name="connsiteY21" fmla="*/ 530483 h 556940"/>
                <a:gd name="connsiteX22" fmla="*/ 10693 w 422892"/>
                <a:gd name="connsiteY22" fmla="*/ 550516 h 556940"/>
                <a:gd name="connsiteX23" fmla="*/ 59421 w 422892"/>
                <a:gd name="connsiteY23" fmla="*/ 532107 h 556940"/>
                <a:gd name="connsiteX24" fmla="*/ 60864 w 422892"/>
                <a:gd name="connsiteY24" fmla="*/ 523806 h 556940"/>
                <a:gd name="connsiteX25" fmla="*/ 83423 w 422892"/>
                <a:gd name="connsiteY25" fmla="*/ 390796 h 556940"/>
                <a:gd name="connsiteX26" fmla="*/ 107607 w 422892"/>
                <a:gd name="connsiteY26" fmla="*/ 316080 h 556940"/>
                <a:gd name="connsiteX27" fmla="*/ 133415 w 422892"/>
                <a:gd name="connsiteY27" fmla="*/ 296770 h 556940"/>
                <a:gd name="connsiteX28" fmla="*/ 158320 w 422892"/>
                <a:gd name="connsiteY28" fmla="*/ 316441 h 556940"/>
                <a:gd name="connsiteX29" fmla="*/ 166803 w 422892"/>
                <a:gd name="connsiteY29" fmla="*/ 346039 h 556940"/>
                <a:gd name="connsiteX30" fmla="*/ 196581 w 422892"/>
                <a:gd name="connsiteY30" fmla="*/ 540409 h 556940"/>
                <a:gd name="connsiteX31" fmla="*/ 233217 w 422892"/>
                <a:gd name="connsiteY31" fmla="*/ 556291 h 556940"/>
                <a:gd name="connsiteX32" fmla="*/ 254332 w 422892"/>
                <a:gd name="connsiteY32" fmla="*/ 526513 h 556940"/>
                <a:gd name="connsiteX33" fmla="*/ 248196 w 422892"/>
                <a:gd name="connsiteY33" fmla="*/ 420033 h 556940"/>
                <a:gd name="connsiteX34" fmla="*/ 213726 w 422892"/>
                <a:gd name="connsiteY34" fmla="*/ 144089 h 556940"/>
                <a:gd name="connsiteX35" fmla="*/ 212101 w 422892"/>
                <a:gd name="connsiteY35" fmla="*/ 114311 h 55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22892" h="556940">
                  <a:moveTo>
                    <a:pt x="212101" y="114311"/>
                  </a:moveTo>
                  <a:cubicBezTo>
                    <a:pt x="231051" y="168092"/>
                    <a:pt x="244587" y="175852"/>
                    <a:pt x="263356" y="181447"/>
                  </a:cubicBezTo>
                  <a:cubicBezTo>
                    <a:pt x="268770" y="183071"/>
                    <a:pt x="274365" y="183974"/>
                    <a:pt x="279960" y="184154"/>
                  </a:cubicBezTo>
                  <a:cubicBezTo>
                    <a:pt x="321108" y="186500"/>
                    <a:pt x="358646" y="173867"/>
                    <a:pt x="398350" y="167551"/>
                  </a:cubicBezTo>
                  <a:cubicBezTo>
                    <a:pt x="407194" y="166107"/>
                    <a:pt x="418022" y="162136"/>
                    <a:pt x="421992" y="144269"/>
                  </a:cubicBezTo>
                  <a:cubicBezTo>
                    <a:pt x="426504" y="130734"/>
                    <a:pt x="413329" y="119184"/>
                    <a:pt x="398531" y="119003"/>
                  </a:cubicBezTo>
                  <a:cubicBezTo>
                    <a:pt x="383371" y="118823"/>
                    <a:pt x="368753" y="125681"/>
                    <a:pt x="354134" y="129290"/>
                  </a:cubicBezTo>
                  <a:cubicBezTo>
                    <a:pt x="298729" y="143187"/>
                    <a:pt x="278877" y="134163"/>
                    <a:pt x="251625" y="83089"/>
                  </a:cubicBezTo>
                  <a:cubicBezTo>
                    <a:pt x="250362" y="80562"/>
                    <a:pt x="248738" y="78216"/>
                    <a:pt x="247655" y="75689"/>
                  </a:cubicBezTo>
                  <a:cubicBezTo>
                    <a:pt x="226359" y="27142"/>
                    <a:pt x="192249" y="-4080"/>
                    <a:pt x="136122" y="432"/>
                  </a:cubicBezTo>
                  <a:cubicBezTo>
                    <a:pt x="122767" y="1515"/>
                    <a:pt x="95516" y="5124"/>
                    <a:pt x="83965" y="12163"/>
                  </a:cubicBezTo>
                  <a:cubicBezTo>
                    <a:pt x="50758" y="32737"/>
                    <a:pt x="35779" y="56379"/>
                    <a:pt x="23687" y="96083"/>
                  </a:cubicBezTo>
                  <a:cubicBezTo>
                    <a:pt x="4917" y="157805"/>
                    <a:pt x="4015" y="221512"/>
                    <a:pt x="225" y="285039"/>
                  </a:cubicBezTo>
                  <a:cubicBezTo>
                    <a:pt x="-497" y="296228"/>
                    <a:pt x="45" y="304891"/>
                    <a:pt x="9068" y="311027"/>
                  </a:cubicBezTo>
                  <a:cubicBezTo>
                    <a:pt x="24589" y="321675"/>
                    <a:pt x="44261" y="316622"/>
                    <a:pt x="50036" y="298214"/>
                  </a:cubicBezTo>
                  <a:cubicBezTo>
                    <a:pt x="62308" y="258509"/>
                    <a:pt x="73497" y="135246"/>
                    <a:pt x="77288" y="115033"/>
                  </a:cubicBezTo>
                  <a:cubicBezTo>
                    <a:pt x="79273" y="104204"/>
                    <a:pt x="79814" y="95722"/>
                    <a:pt x="96959" y="95181"/>
                  </a:cubicBezTo>
                  <a:cubicBezTo>
                    <a:pt x="90823" y="115394"/>
                    <a:pt x="84506" y="131817"/>
                    <a:pt x="83063" y="149684"/>
                  </a:cubicBezTo>
                  <a:cubicBezTo>
                    <a:pt x="79995" y="187944"/>
                    <a:pt x="76024" y="226205"/>
                    <a:pt x="72234" y="264465"/>
                  </a:cubicBezTo>
                  <a:cubicBezTo>
                    <a:pt x="70249" y="284137"/>
                    <a:pt x="60503" y="326728"/>
                    <a:pt x="44261" y="324202"/>
                  </a:cubicBezTo>
                  <a:cubicBezTo>
                    <a:pt x="22062" y="322216"/>
                    <a:pt x="25131" y="350551"/>
                    <a:pt x="23687" y="363184"/>
                  </a:cubicBezTo>
                  <a:cubicBezTo>
                    <a:pt x="21341" y="384660"/>
                    <a:pt x="2932" y="496013"/>
                    <a:pt x="406" y="530483"/>
                  </a:cubicBezTo>
                  <a:cubicBezTo>
                    <a:pt x="-135" y="537883"/>
                    <a:pt x="2932" y="545643"/>
                    <a:pt x="10693" y="550516"/>
                  </a:cubicBezTo>
                  <a:cubicBezTo>
                    <a:pt x="31267" y="563690"/>
                    <a:pt x="54007" y="555028"/>
                    <a:pt x="59421" y="532107"/>
                  </a:cubicBezTo>
                  <a:cubicBezTo>
                    <a:pt x="60143" y="529400"/>
                    <a:pt x="60684" y="526513"/>
                    <a:pt x="60864" y="523806"/>
                  </a:cubicBezTo>
                  <a:cubicBezTo>
                    <a:pt x="64113" y="478687"/>
                    <a:pt x="75663" y="435193"/>
                    <a:pt x="83423" y="390796"/>
                  </a:cubicBezTo>
                  <a:cubicBezTo>
                    <a:pt x="87935" y="364808"/>
                    <a:pt x="96959" y="340083"/>
                    <a:pt x="107607" y="316080"/>
                  </a:cubicBezTo>
                  <a:cubicBezTo>
                    <a:pt x="112480" y="305071"/>
                    <a:pt x="121323" y="297492"/>
                    <a:pt x="133415" y="296770"/>
                  </a:cubicBezTo>
                  <a:cubicBezTo>
                    <a:pt x="146589" y="295867"/>
                    <a:pt x="153628" y="306154"/>
                    <a:pt x="158320" y="316441"/>
                  </a:cubicBezTo>
                  <a:cubicBezTo>
                    <a:pt x="162471" y="325826"/>
                    <a:pt x="165720" y="335932"/>
                    <a:pt x="166803" y="346039"/>
                  </a:cubicBezTo>
                  <a:cubicBezTo>
                    <a:pt x="172397" y="396391"/>
                    <a:pt x="193512" y="525610"/>
                    <a:pt x="196581" y="540409"/>
                  </a:cubicBezTo>
                  <a:cubicBezTo>
                    <a:pt x="197483" y="544921"/>
                    <a:pt x="205063" y="560261"/>
                    <a:pt x="233217" y="556291"/>
                  </a:cubicBezTo>
                  <a:cubicBezTo>
                    <a:pt x="254513" y="555569"/>
                    <a:pt x="254152" y="536258"/>
                    <a:pt x="254332" y="526513"/>
                  </a:cubicBezTo>
                  <a:cubicBezTo>
                    <a:pt x="255596" y="490779"/>
                    <a:pt x="251084" y="455406"/>
                    <a:pt x="248196" y="420033"/>
                  </a:cubicBezTo>
                  <a:cubicBezTo>
                    <a:pt x="240977" y="327450"/>
                    <a:pt x="232495" y="235228"/>
                    <a:pt x="213726" y="144089"/>
                  </a:cubicBezTo>
                  <a:cubicBezTo>
                    <a:pt x="211560" y="134524"/>
                    <a:pt x="202356" y="115574"/>
                    <a:pt x="212101" y="114311"/>
                  </a:cubicBezTo>
                  <a:close/>
                </a:path>
              </a:pathLst>
            </a:custGeom>
            <a:solidFill>
              <a:srgbClr val="FFFFFF"/>
            </a:solidFill>
            <a:ln w="1804" cap="flat">
              <a:noFill/>
              <a:prstDash val="solid"/>
              <a:miter/>
            </a:ln>
          </p:spPr>
          <p:txBody>
            <a:bodyPr rtlCol="0" anchor="ctr"/>
            <a:lstStyle/>
            <a:p>
              <a:endParaRPr lang="en-US"/>
            </a:p>
          </p:txBody>
        </p:sp>
        <p:sp>
          <p:nvSpPr>
            <p:cNvPr id="49" name="Freeform 1008">
              <a:extLst>
                <a:ext uri="{FF2B5EF4-FFF2-40B4-BE49-F238E27FC236}">
                  <a16:creationId xmlns:a16="http://schemas.microsoft.com/office/drawing/2014/main" id="{A9BF7391-1BF5-378E-4548-04763BB81A3B}"/>
                </a:ext>
              </a:extLst>
            </p:cNvPr>
            <p:cNvSpPr/>
            <p:nvPr/>
          </p:nvSpPr>
          <p:spPr>
            <a:xfrm>
              <a:off x="9220529" y="2333361"/>
              <a:ext cx="380885" cy="572234"/>
            </a:xfrm>
            <a:custGeom>
              <a:avLst/>
              <a:gdLst>
                <a:gd name="connsiteX0" fmla="*/ 380088 w 380885"/>
                <a:gd name="connsiteY0" fmla="*/ 242900 h 572234"/>
                <a:gd name="connsiteX1" fmla="*/ 355003 w 380885"/>
                <a:gd name="connsiteY1" fmla="*/ 85347 h 572234"/>
                <a:gd name="connsiteX2" fmla="*/ 319089 w 380885"/>
                <a:gd name="connsiteY2" fmla="*/ 25429 h 572234"/>
                <a:gd name="connsiteX3" fmla="*/ 199976 w 380885"/>
                <a:gd name="connsiteY3" fmla="*/ 9006 h 572234"/>
                <a:gd name="connsiteX4" fmla="*/ 161715 w 380885"/>
                <a:gd name="connsiteY4" fmla="*/ 40228 h 572234"/>
                <a:gd name="connsiteX5" fmla="*/ 119484 w 380885"/>
                <a:gd name="connsiteY5" fmla="*/ 113320 h 572234"/>
                <a:gd name="connsiteX6" fmla="*/ 75088 w 380885"/>
                <a:gd name="connsiteY6" fmla="*/ 162770 h 572234"/>
                <a:gd name="connsiteX7" fmla="*/ 11 w 380885"/>
                <a:gd name="connsiteY7" fmla="*/ 228282 h 572234"/>
                <a:gd name="connsiteX8" fmla="*/ 24014 w 380885"/>
                <a:gd name="connsiteY8" fmla="*/ 251202 h 572234"/>
                <a:gd name="connsiteX9" fmla="*/ 63718 w 380885"/>
                <a:gd name="connsiteY9" fmla="*/ 235320 h 572234"/>
                <a:gd name="connsiteX10" fmla="*/ 136268 w 380885"/>
                <a:gd name="connsiteY10" fmla="*/ 187675 h 572234"/>
                <a:gd name="connsiteX11" fmla="*/ 155038 w 380885"/>
                <a:gd name="connsiteY11" fmla="*/ 160243 h 572234"/>
                <a:gd name="connsiteX12" fmla="*/ 158827 w 380885"/>
                <a:gd name="connsiteY12" fmla="*/ 107003 h 572234"/>
                <a:gd name="connsiteX13" fmla="*/ 169115 w 380885"/>
                <a:gd name="connsiteY13" fmla="*/ 80474 h 572234"/>
                <a:gd name="connsiteX14" fmla="*/ 173988 w 380885"/>
                <a:gd name="connsiteY14" fmla="*/ 107545 h 572234"/>
                <a:gd name="connsiteX15" fmla="*/ 153233 w 380885"/>
                <a:gd name="connsiteY15" fmla="*/ 280619 h 572234"/>
                <a:gd name="connsiteX16" fmla="*/ 119484 w 380885"/>
                <a:gd name="connsiteY16" fmla="*/ 428608 h 572234"/>
                <a:gd name="connsiteX17" fmla="*/ 101437 w 380885"/>
                <a:gd name="connsiteY17" fmla="*/ 519747 h 572234"/>
                <a:gd name="connsiteX18" fmla="*/ 100715 w 380885"/>
                <a:gd name="connsiteY18" fmla="*/ 552232 h 572234"/>
                <a:gd name="connsiteX19" fmla="*/ 131756 w 380885"/>
                <a:gd name="connsiteY19" fmla="*/ 563061 h 572234"/>
                <a:gd name="connsiteX20" fmla="*/ 149443 w 380885"/>
                <a:gd name="connsiteY20" fmla="*/ 543389 h 572234"/>
                <a:gd name="connsiteX21" fmla="*/ 181026 w 380885"/>
                <a:gd name="connsiteY21" fmla="*/ 412185 h 572234"/>
                <a:gd name="connsiteX22" fmla="*/ 202141 w 380885"/>
                <a:gd name="connsiteY22" fmla="*/ 336386 h 572234"/>
                <a:gd name="connsiteX23" fmla="*/ 232461 w 380885"/>
                <a:gd name="connsiteY23" fmla="*/ 312743 h 572234"/>
                <a:gd name="connsiteX24" fmla="*/ 263863 w 380885"/>
                <a:gd name="connsiteY24" fmla="*/ 334039 h 572234"/>
                <a:gd name="connsiteX25" fmla="*/ 273609 w 380885"/>
                <a:gd name="connsiteY25" fmla="*/ 382587 h 572234"/>
                <a:gd name="connsiteX26" fmla="*/ 281008 w 380885"/>
                <a:gd name="connsiteY26" fmla="*/ 492134 h 572234"/>
                <a:gd name="connsiteX27" fmla="*/ 289671 w 380885"/>
                <a:gd name="connsiteY27" fmla="*/ 550427 h 572234"/>
                <a:gd name="connsiteX28" fmla="*/ 327570 w 380885"/>
                <a:gd name="connsiteY28" fmla="*/ 570821 h 572234"/>
                <a:gd name="connsiteX29" fmla="*/ 354100 w 380885"/>
                <a:gd name="connsiteY29" fmla="*/ 525522 h 572234"/>
                <a:gd name="connsiteX30" fmla="*/ 341467 w 380885"/>
                <a:gd name="connsiteY30" fmla="*/ 348838 h 572234"/>
                <a:gd name="connsiteX31" fmla="*/ 335872 w 380885"/>
                <a:gd name="connsiteY31" fmla="*/ 321587 h 572234"/>
                <a:gd name="connsiteX32" fmla="*/ 318547 w 380885"/>
                <a:gd name="connsiteY32" fmla="*/ 242539 h 572234"/>
                <a:gd name="connsiteX33" fmla="*/ 300861 w 380885"/>
                <a:gd name="connsiteY33" fmla="*/ 148512 h 572234"/>
                <a:gd name="connsiteX34" fmla="*/ 285520 w 380885"/>
                <a:gd name="connsiteY34" fmla="*/ 103394 h 572234"/>
                <a:gd name="connsiteX35" fmla="*/ 291656 w 380885"/>
                <a:gd name="connsiteY35" fmla="*/ 92566 h 572234"/>
                <a:gd name="connsiteX36" fmla="*/ 300319 w 380885"/>
                <a:gd name="connsiteY36" fmla="*/ 97799 h 572234"/>
                <a:gd name="connsiteX37" fmla="*/ 303748 w 380885"/>
                <a:gd name="connsiteY37" fmla="*/ 108447 h 572234"/>
                <a:gd name="connsiteX38" fmla="*/ 332985 w 380885"/>
                <a:gd name="connsiteY38" fmla="*/ 271054 h 572234"/>
                <a:gd name="connsiteX39" fmla="*/ 337677 w 380885"/>
                <a:gd name="connsiteY39" fmla="*/ 298667 h 572234"/>
                <a:gd name="connsiteX40" fmla="*/ 366914 w 380885"/>
                <a:gd name="connsiteY40" fmla="*/ 306066 h 572234"/>
                <a:gd name="connsiteX41" fmla="*/ 380088 w 380885"/>
                <a:gd name="connsiteY41" fmla="*/ 242900 h 57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0885" h="572234">
                  <a:moveTo>
                    <a:pt x="380088" y="242900"/>
                  </a:moveTo>
                  <a:cubicBezTo>
                    <a:pt x="381533" y="231169"/>
                    <a:pt x="364026" y="125412"/>
                    <a:pt x="355003" y="85347"/>
                  </a:cubicBezTo>
                  <a:cubicBezTo>
                    <a:pt x="349769" y="62607"/>
                    <a:pt x="338399" y="41311"/>
                    <a:pt x="319089" y="25429"/>
                  </a:cubicBezTo>
                  <a:cubicBezTo>
                    <a:pt x="282452" y="-4529"/>
                    <a:pt x="242387" y="-5251"/>
                    <a:pt x="199976" y="9006"/>
                  </a:cubicBezTo>
                  <a:cubicBezTo>
                    <a:pt x="183553" y="14601"/>
                    <a:pt x="170378" y="24527"/>
                    <a:pt x="161715" y="40228"/>
                  </a:cubicBezTo>
                  <a:cubicBezTo>
                    <a:pt x="147999" y="64773"/>
                    <a:pt x="132118" y="88234"/>
                    <a:pt x="119484" y="113320"/>
                  </a:cubicBezTo>
                  <a:cubicBezTo>
                    <a:pt x="109017" y="134255"/>
                    <a:pt x="93677" y="149234"/>
                    <a:pt x="75088" y="162770"/>
                  </a:cubicBezTo>
                  <a:cubicBezTo>
                    <a:pt x="53973" y="178110"/>
                    <a:pt x="-891" y="210776"/>
                    <a:pt x="11" y="228282"/>
                  </a:cubicBezTo>
                  <a:cubicBezTo>
                    <a:pt x="733" y="241817"/>
                    <a:pt x="14088" y="249397"/>
                    <a:pt x="24014" y="251202"/>
                  </a:cubicBezTo>
                  <a:cubicBezTo>
                    <a:pt x="38993" y="253729"/>
                    <a:pt x="51266" y="241998"/>
                    <a:pt x="63718" y="235320"/>
                  </a:cubicBezTo>
                  <a:cubicBezTo>
                    <a:pt x="89165" y="221424"/>
                    <a:pt x="111363" y="201933"/>
                    <a:pt x="136268" y="187675"/>
                  </a:cubicBezTo>
                  <a:cubicBezTo>
                    <a:pt x="149082" y="180456"/>
                    <a:pt x="154136" y="173057"/>
                    <a:pt x="155038" y="160243"/>
                  </a:cubicBezTo>
                  <a:cubicBezTo>
                    <a:pt x="156301" y="142376"/>
                    <a:pt x="155941" y="124510"/>
                    <a:pt x="158827" y="107003"/>
                  </a:cubicBezTo>
                  <a:cubicBezTo>
                    <a:pt x="160452" y="97438"/>
                    <a:pt x="154316" y="79572"/>
                    <a:pt x="169115" y="80474"/>
                  </a:cubicBezTo>
                  <a:cubicBezTo>
                    <a:pt x="179943" y="81196"/>
                    <a:pt x="174529" y="98160"/>
                    <a:pt x="173988" y="107545"/>
                  </a:cubicBezTo>
                  <a:cubicBezTo>
                    <a:pt x="170739" y="165657"/>
                    <a:pt x="161355" y="223048"/>
                    <a:pt x="153233" y="280619"/>
                  </a:cubicBezTo>
                  <a:cubicBezTo>
                    <a:pt x="146194" y="330791"/>
                    <a:pt x="125801" y="378075"/>
                    <a:pt x="119484" y="428608"/>
                  </a:cubicBezTo>
                  <a:cubicBezTo>
                    <a:pt x="115694" y="459288"/>
                    <a:pt x="107392" y="489247"/>
                    <a:pt x="101437" y="519747"/>
                  </a:cubicBezTo>
                  <a:cubicBezTo>
                    <a:pt x="99271" y="530756"/>
                    <a:pt x="92775" y="542847"/>
                    <a:pt x="100715" y="552232"/>
                  </a:cubicBezTo>
                  <a:cubicBezTo>
                    <a:pt x="107392" y="559992"/>
                    <a:pt x="120568" y="565587"/>
                    <a:pt x="131756" y="563061"/>
                  </a:cubicBezTo>
                  <a:cubicBezTo>
                    <a:pt x="142044" y="560895"/>
                    <a:pt x="147097" y="553135"/>
                    <a:pt x="149443" y="543389"/>
                  </a:cubicBezTo>
                  <a:cubicBezTo>
                    <a:pt x="159910" y="499714"/>
                    <a:pt x="170198" y="455859"/>
                    <a:pt x="181026" y="412185"/>
                  </a:cubicBezTo>
                  <a:cubicBezTo>
                    <a:pt x="187343" y="386738"/>
                    <a:pt x="194381" y="361471"/>
                    <a:pt x="202141" y="336386"/>
                  </a:cubicBezTo>
                  <a:cubicBezTo>
                    <a:pt x="206473" y="321948"/>
                    <a:pt x="216399" y="314368"/>
                    <a:pt x="232461" y="312743"/>
                  </a:cubicBezTo>
                  <a:cubicBezTo>
                    <a:pt x="249606" y="311119"/>
                    <a:pt x="257908" y="322128"/>
                    <a:pt x="263863" y="334039"/>
                  </a:cubicBezTo>
                  <a:cubicBezTo>
                    <a:pt x="271444" y="349380"/>
                    <a:pt x="272165" y="365622"/>
                    <a:pt x="273609" y="382587"/>
                  </a:cubicBezTo>
                  <a:cubicBezTo>
                    <a:pt x="276316" y="419043"/>
                    <a:pt x="278663" y="455498"/>
                    <a:pt x="281008" y="492134"/>
                  </a:cubicBezTo>
                  <a:cubicBezTo>
                    <a:pt x="282272" y="511806"/>
                    <a:pt x="283535" y="531658"/>
                    <a:pt x="289671" y="550427"/>
                  </a:cubicBezTo>
                  <a:cubicBezTo>
                    <a:pt x="295627" y="568475"/>
                    <a:pt x="308621" y="575513"/>
                    <a:pt x="327570" y="570821"/>
                  </a:cubicBezTo>
                  <a:cubicBezTo>
                    <a:pt x="352837" y="564685"/>
                    <a:pt x="353559" y="553315"/>
                    <a:pt x="354100" y="525522"/>
                  </a:cubicBezTo>
                  <a:cubicBezTo>
                    <a:pt x="355544" y="466327"/>
                    <a:pt x="345618" y="407673"/>
                    <a:pt x="341467" y="348838"/>
                  </a:cubicBezTo>
                  <a:cubicBezTo>
                    <a:pt x="340745" y="339815"/>
                    <a:pt x="345798" y="327001"/>
                    <a:pt x="335872" y="321587"/>
                  </a:cubicBezTo>
                  <a:cubicBezTo>
                    <a:pt x="315840" y="305164"/>
                    <a:pt x="319269" y="262030"/>
                    <a:pt x="318547" y="242539"/>
                  </a:cubicBezTo>
                  <a:cubicBezTo>
                    <a:pt x="317284" y="210776"/>
                    <a:pt x="310967" y="179374"/>
                    <a:pt x="300861" y="148512"/>
                  </a:cubicBezTo>
                  <a:cubicBezTo>
                    <a:pt x="295808" y="133533"/>
                    <a:pt x="289491" y="118915"/>
                    <a:pt x="285520" y="103394"/>
                  </a:cubicBezTo>
                  <a:cubicBezTo>
                    <a:pt x="284257" y="98341"/>
                    <a:pt x="286242" y="93829"/>
                    <a:pt x="291656" y="92566"/>
                  </a:cubicBezTo>
                  <a:cubicBezTo>
                    <a:pt x="295808" y="91483"/>
                    <a:pt x="298875" y="94009"/>
                    <a:pt x="300319" y="97799"/>
                  </a:cubicBezTo>
                  <a:cubicBezTo>
                    <a:pt x="301582" y="101228"/>
                    <a:pt x="302304" y="105018"/>
                    <a:pt x="303748" y="108447"/>
                  </a:cubicBezTo>
                  <a:cubicBezTo>
                    <a:pt x="325044" y="160604"/>
                    <a:pt x="329556" y="215649"/>
                    <a:pt x="332985" y="271054"/>
                  </a:cubicBezTo>
                  <a:cubicBezTo>
                    <a:pt x="333526" y="280439"/>
                    <a:pt x="334068" y="289823"/>
                    <a:pt x="337677" y="298667"/>
                  </a:cubicBezTo>
                  <a:cubicBezTo>
                    <a:pt x="342911" y="311661"/>
                    <a:pt x="355544" y="314007"/>
                    <a:pt x="366914" y="306066"/>
                  </a:cubicBezTo>
                  <a:cubicBezTo>
                    <a:pt x="384781" y="300652"/>
                    <a:pt x="380630" y="257519"/>
                    <a:pt x="380088" y="242900"/>
                  </a:cubicBezTo>
                  <a:close/>
                </a:path>
              </a:pathLst>
            </a:custGeom>
            <a:solidFill>
              <a:srgbClr val="FFFFFF"/>
            </a:solidFill>
            <a:ln w="1804" cap="flat">
              <a:noFill/>
              <a:prstDash val="solid"/>
              <a:miter/>
            </a:ln>
          </p:spPr>
          <p:txBody>
            <a:bodyPr rtlCol="0" anchor="ctr"/>
            <a:lstStyle/>
            <a:p>
              <a:endParaRPr lang="en-US"/>
            </a:p>
          </p:txBody>
        </p:sp>
        <p:sp>
          <p:nvSpPr>
            <p:cNvPr id="50" name="Freeform 1009">
              <a:extLst>
                <a:ext uri="{FF2B5EF4-FFF2-40B4-BE49-F238E27FC236}">
                  <a16:creationId xmlns:a16="http://schemas.microsoft.com/office/drawing/2014/main" id="{D80BE051-156A-0E51-8085-765DA35DCFFB}"/>
                </a:ext>
              </a:extLst>
            </p:cNvPr>
            <p:cNvSpPr/>
            <p:nvPr/>
          </p:nvSpPr>
          <p:spPr>
            <a:xfrm>
              <a:off x="9398298" y="2146062"/>
              <a:ext cx="172902" cy="176077"/>
            </a:xfrm>
            <a:custGeom>
              <a:avLst/>
              <a:gdLst>
                <a:gd name="connsiteX0" fmla="*/ 124897 w 172902"/>
                <a:gd name="connsiteY0" fmla="*/ 166346 h 176077"/>
                <a:gd name="connsiteX1" fmla="*/ 172903 w 172902"/>
                <a:gd name="connsiteY1" fmla="*/ 83689 h 176077"/>
                <a:gd name="connsiteX2" fmla="*/ 71116 w 172902"/>
                <a:gd name="connsiteY2" fmla="*/ 491 h 176077"/>
                <a:gd name="connsiteX3" fmla="*/ 731 w 172902"/>
                <a:gd name="connsiteY3" fmla="*/ 73763 h 176077"/>
                <a:gd name="connsiteX4" fmla="*/ 37186 w 172902"/>
                <a:gd name="connsiteY4" fmla="*/ 163278 h 176077"/>
                <a:gd name="connsiteX5" fmla="*/ 124897 w 172902"/>
                <a:gd name="connsiteY5" fmla="*/ 166346 h 17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902" h="176077">
                  <a:moveTo>
                    <a:pt x="124897" y="166346"/>
                  </a:moveTo>
                  <a:cubicBezTo>
                    <a:pt x="160089" y="150284"/>
                    <a:pt x="172181" y="120867"/>
                    <a:pt x="172903" y="83689"/>
                  </a:cubicBezTo>
                  <a:cubicBezTo>
                    <a:pt x="167308" y="56979"/>
                    <a:pt x="165684" y="-6187"/>
                    <a:pt x="71116" y="491"/>
                  </a:cubicBezTo>
                  <a:cubicBezTo>
                    <a:pt x="30328" y="3920"/>
                    <a:pt x="3257" y="38210"/>
                    <a:pt x="731" y="73763"/>
                  </a:cubicBezTo>
                  <a:cubicBezTo>
                    <a:pt x="-1254" y="101015"/>
                    <a:pt x="-1976" y="133861"/>
                    <a:pt x="37186" y="163278"/>
                  </a:cubicBezTo>
                  <a:cubicBezTo>
                    <a:pt x="63716" y="178438"/>
                    <a:pt x="92952" y="180965"/>
                    <a:pt x="124897" y="166346"/>
                  </a:cubicBezTo>
                  <a:close/>
                </a:path>
              </a:pathLst>
            </a:custGeom>
            <a:solidFill>
              <a:srgbClr val="FFFFFF"/>
            </a:solidFill>
            <a:ln w="1804" cap="flat">
              <a:noFill/>
              <a:prstDash val="solid"/>
              <a:miter/>
            </a:ln>
          </p:spPr>
          <p:txBody>
            <a:bodyPr rtlCol="0" anchor="ctr"/>
            <a:lstStyle/>
            <a:p>
              <a:endParaRPr lang="en-US"/>
            </a:p>
          </p:txBody>
        </p:sp>
        <p:sp>
          <p:nvSpPr>
            <p:cNvPr id="51" name="Freeform 1010">
              <a:extLst>
                <a:ext uri="{FF2B5EF4-FFF2-40B4-BE49-F238E27FC236}">
                  <a16:creationId xmlns:a16="http://schemas.microsoft.com/office/drawing/2014/main" id="{26F71C96-5333-1D8A-6D10-CF4F82B41213}"/>
                </a:ext>
              </a:extLst>
            </p:cNvPr>
            <p:cNvSpPr/>
            <p:nvPr/>
          </p:nvSpPr>
          <p:spPr>
            <a:xfrm>
              <a:off x="9110631" y="1821881"/>
              <a:ext cx="289133" cy="431973"/>
            </a:xfrm>
            <a:custGeom>
              <a:avLst/>
              <a:gdLst>
                <a:gd name="connsiteX0" fmla="*/ 211516 w 289133"/>
                <a:gd name="connsiteY0" fmla="*/ 430610 h 431973"/>
                <a:gd name="connsiteX1" fmla="*/ 200868 w 289133"/>
                <a:gd name="connsiteY1" fmla="*/ 404983 h 431973"/>
                <a:gd name="connsiteX2" fmla="*/ 223066 w 289133"/>
                <a:gd name="connsiteY2" fmla="*/ 312580 h 431973"/>
                <a:gd name="connsiteX3" fmla="*/ 283344 w 289133"/>
                <a:gd name="connsiteY3" fmla="*/ 179932 h 431973"/>
                <a:gd name="connsiteX4" fmla="*/ 284607 w 289133"/>
                <a:gd name="connsiteY4" fmla="*/ 93846 h 431973"/>
                <a:gd name="connsiteX5" fmla="*/ 283344 w 289133"/>
                <a:gd name="connsiteY5" fmla="*/ 88432 h 431973"/>
                <a:gd name="connsiteX6" fmla="*/ 282983 w 289133"/>
                <a:gd name="connsiteY6" fmla="*/ 86988 h 431973"/>
                <a:gd name="connsiteX7" fmla="*/ 281720 w 289133"/>
                <a:gd name="connsiteY7" fmla="*/ 82657 h 431973"/>
                <a:gd name="connsiteX8" fmla="*/ 281358 w 289133"/>
                <a:gd name="connsiteY8" fmla="*/ 81755 h 431973"/>
                <a:gd name="connsiteX9" fmla="*/ 279734 w 289133"/>
                <a:gd name="connsiteY9" fmla="*/ 76701 h 431973"/>
                <a:gd name="connsiteX10" fmla="*/ 279193 w 289133"/>
                <a:gd name="connsiteY10" fmla="*/ 75438 h 431973"/>
                <a:gd name="connsiteX11" fmla="*/ 277749 w 289133"/>
                <a:gd name="connsiteY11" fmla="*/ 71648 h 431973"/>
                <a:gd name="connsiteX12" fmla="*/ 277208 w 289133"/>
                <a:gd name="connsiteY12" fmla="*/ 70385 h 431973"/>
                <a:gd name="connsiteX13" fmla="*/ 275042 w 289133"/>
                <a:gd name="connsiteY13" fmla="*/ 65692 h 431973"/>
                <a:gd name="connsiteX14" fmla="*/ 274501 w 289133"/>
                <a:gd name="connsiteY14" fmla="*/ 64610 h 431973"/>
                <a:gd name="connsiteX15" fmla="*/ 272696 w 289133"/>
                <a:gd name="connsiteY15" fmla="*/ 61000 h 431973"/>
                <a:gd name="connsiteX16" fmla="*/ 271974 w 289133"/>
                <a:gd name="connsiteY16" fmla="*/ 59556 h 431973"/>
                <a:gd name="connsiteX17" fmla="*/ 269628 w 289133"/>
                <a:gd name="connsiteY17" fmla="*/ 55586 h 431973"/>
                <a:gd name="connsiteX18" fmla="*/ 268906 w 289133"/>
                <a:gd name="connsiteY18" fmla="*/ 54503 h 431973"/>
                <a:gd name="connsiteX19" fmla="*/ 266560 w 289133"/>
                <a:gd name="connsiteY19" fmla="*/ 51074 h 431973"/>
                <a:gd name="connsiteX20" fmla="*/ 265477 w 289133"/>
                <a:gd name="connsiteY20" fmla="*/ 49450 h 431973"/>
                <a:gd name="connsiteX21" fmla="*/ 263492 w 289133"/>
                <a:gd name="connsiteY21" fmla="*/ 46562 h 431973"/>
                <a:gd name="connsiteX22" fmla="*/ 262589 w 289133"/>
                <a:gd name="connsiteY22" fmla="*/ 45299 h 431973"/>
                <a:gd name="connsiteX23" fmla="*/ 259701 w 289133"/>
                <a:gd name="connsiteY23" fmla="*/ 41689 h 431973"/>
                <a:gd name="connsiteX24" fmla="*/ 258258 w 289133"/>
                <a:gd name="connsiteY24" fmla="*/ 40065 h 431973"/>
                <a:gd name="connsiteX25" fmla="*/ 256273 w 289133"/>
                <a:gd name="connsiteY25" fmla="*/ 37899 h 431973"/>
                <a:gd name="connsiteX26" fmla="*/ 254829 w 289133"/>
                <a:gd name="connsiteY26" fmla="*/ 36275 h 431973"/>
                <a:gd name="connsiteX27" fmla="*/ 251761 w 289133"/>
                <a:gd name="connsiteY27" fmla="*/ 33207 h 431973"/>
                <a:gd name="connsiteX28" fmla="*/ 249956 w 289133"/>
                <a:gd name="connsiteY28" fmla="*/ 31583 h 431973"/>
                <a:gd name="connsiteX29" fmla="*/ 248151 w 289133"/>
                <a:gd name="connsiteY29" fmla="*/ 29959 h 431973"/>
                <a:gd name="connsiteX30" fmla="*/ 246166 w 289133"/>
                <a:gd name="connsiteY30" fmla="*/ 28154 h 431973"/>
                <a:gd name="connsiteX31" fmla="*/ 244542 w 289133"/>
                <a:gd name="connsiteY31" fmla="*/ 26710 h 431973"/>
                <a:gd name="connsiteX32" fmla="*/ 240932 w 289133"/>
                <a:gd name="connsiteY32" fmla="*/ 23642 h 431973"/>
                <a:gd name="connsiteX33" fmla="*/ 239489 w 289133"/>
                <a:gd name="connsiteY33" fmla="*/ 22379 h 431973"/>
                <a:gd name="connsiteX34" fmla="*/ 237142 w 289133"/>
                <a:gd name="connsiteY34" fmla="*/ 20574 h 431973"/>
                <a:gd name="connsiteX35" fmla="*/ 235879 w 289133"/>
                <a:gd name="connsiteY35" fmla="*/ 19672 h 431973"/>
                <a:gd name="connsiteX36" fmla="*/ 230285 w 289133"/>
                <a:gd name="connsiteY36" fmla="*/ 15701 h 431973"/>
                <a:gd name="connsiteX37" fmla="*/ 230104 w 289133"/>
                <a:gd name="connsiteY37" fmla="*/ 15521 h 431973"/>
                <a:gd name="connsiteX38" fmla="*/ 227216 w 289133"/>
                <a:gd name="connsiteY38" fmla="*/ 13536 h 431973"/>
                <a:gd name="connsiteX39" fmla="*/ 226314 w 289133"/>
                <a:gd name="connsiteY39" fmla="*/ 12994 h 431973"/>
                <a:gd name="connsiteX40" fmla="*/ 216388 w 289133"/>
                <a:gd name="connsiteY40" fmla="*/ 7399 h 431973"/>
                <a:gd name="connsiteX41" fmla="*/ 215847 w 289133"/>
                <a:gd name="connsiteY41" fmla="*/ 7039 h 431973"/>
                <a:gd name="connsiteX42" fmla="*/ 200868 w 289133"/>
                <a:gd name="connsiteY42" fmla="*/ 0 h 431973"/>
                <a:gd name="connsiteX43" fmla="*/ 200868 w 289133"/>
                <a:gd name="connsiteY43" fmla="*/ 0 h 431973"/>
                <a:gd name="connsiteX44" fmla="*/ 225232 w 289133"/>
                <a:gd name="connsiteY44" fmla="*/ 41870 h 431973"/>
                <a:gd name="connsiteX45" fmla="*/ 238947 w 289133"/>
                <a:gd name="connsiteY45" fmla="*/ 130843 h 431973"/>
                <a:gd name="connsiteX46" fmla="*/ 199243 w 289133"/>
                <a:gd name="connsiteY46" fmla="*/ 232811 h 431973"/>
                <a:gd name="connsiteX47" fmla="*/ 51435 w 289133"/>
                <a:gd name="connsiteY47" fmla="*/ 283885 h 431973"/>
                <a:gd name="connsiteX48" fmla="*/ 0 w 289133"/>
                <a:gd name="connsiteY48" fmla="*/ 271071 h 431973"/>
                <a:gd name="connsiteX49" fmla="*/ 5053 w 289133"/>
                <a:gd name="connsiteY49" fmla="*/ 280456 h 431973"/>
                <a:gd name="connsiteX50" fmla="*/ 5234 w 289133"/>
                <a:gd name="connsiteY50" fmla="*/ 280637 h 431973"/>
                <a:gd name="connsiteX51" fmla="*/ 7219 w 289133"/>
                <a:gd name="connsiteY51" fmla="*/ 283885 h 431973"/>
                <a:gd name="connsiteX52" fmla="*/ 83379 w 289133"/>
                <a:gd name="connsiteY52" fmla="*/ 373941 h 431973"/>
                <a:gd name="connsiteX53" fmla="*/ 173255 w 289133"/>
                <a:gd name="connsiteY53" fmla="*/ 425196 h 431973"/>
                <a:gd name="connsiteX54" fmla="*/ 211516 w 289133"/>
                <a:gd name="connsiteY54" fmla="*/ 430610 h 43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9133" h="431973">
                  <a:moveTo>
                    <a:pt x="211516" y="430610"/>
                  </a:moveTo>
                  <a:cubicBezTo>
                    <a:pt x="212057" y="428625"/>
                    <a:pt x="203033" y="419962"/>
                    <a:pt x="200868" y="404983"/>
                  </a:cubicBezTo>
                  <a:cubicBezTo>
                    <a:pt x="196897" y="366722"/>
                    <a:pt x="201048" y="346329"/>
                    <a:pt x="223066" y="312580"/>
                  </a:cubicBezTo>
                  <a:cubicBezTo>
                    <a:pt x="249775" y="271974"/>
                    <a:pt x="271072" y="227938"/>
                    <a:pt x="283344" y="179932"/>
                  </a:cubicBezTo>
                  <a:cubicBezTo>
                    <a:pt x="290743" y="151056"/>
                    <a:pt x="290924" y="122722"/>
                    <a:pt x="284607" y="93846"/>
                  </a:cubicBezTo>
                  <a:cubicBezTo>
                    <a:pt x="284246" y="92042"/>
                    <a:pt x="283886" y="90237"/>
                    <a:pt x="283344" y="88432"/>
                  </a:cubicBezTo>
                  <a:cubicBezTo>
                    <a:pt x="283163" y="87891"/>
                    <a:pt x="283163" y="87530"/>
                    <a:pt x="282983" y="86988"/>
                  </a:cubicBezTo>
                  <a:cubicBezTo>
                    <a:pt x="282622" y="85545"/>
                    <a:pt x="282261" y="84101"/>
                    <a:pt x="281720" y="82657"/>
                  </a:cubicBezTo>
                  <a:cubicBezTo>
                    <a:pt x="281539" y="82296"/>
                    <a:pt x="281539" y="81935"/>
                    <a:pt x="281358" y="81755"/>
                  </a:cubicBezTo>
                  <a:cubicBezTo>
                    <a:pt x="280817" y="80130"/>
                    <a:pt x="280276" y="78326"/>
                    <a:pt x="279734" y="76701"/>
                  </a:cubicBezTo>
                  <a:cubicBezTo>
                    <a:pt x="279554" y="76340"/>
                    <a:pt x="279374" y="75799"/>
                    <a:pt x="279193" y="75438"/>
                  </a:cubicBezTo>
                  <a:cubicBezTo>
                    <a:pt x="278651" y="74175"/>
                    <a:pt x="278291" y="72911"/>
                    <a:pt x="277749" y="71648"/>
                  </a:cubicBezTo>
                  <a:cubicBezTo>
                    <a:pt x="277569" y="71287"/>
                    <a:pt x="277388" y="70746"/>
                    <a:pt x="277208" y="70385"/>
                  </a:cubicBezTo>
                  <a:cubicBezTo>
                    <a:pt x="276486" y="68760"/>
                    <a:pt x="275764" y="67317"/>
                    <a:pt x="275042" y="65692"/>
                  </a:cubicBezTo>
                  <a:cubicBezTo>
                    <a:pt x="274862" y="65331"/>
                    <a:pt x="274681" y="64971"/>
                    <a:pt x="274501" y="64610"/>
                  </a:cubicBezTo>
                  <a:cubicBezTo>
                    <a:pt x="273960" y="63346"/>
                    <a:pt x="273237" y="62263"/>
                    <a:pt x="272696" y="61000"/>
                  </a:cubicBezTo>
                  <a:cubicBezTo>
                    <a:pt x="272515" y="60459"/>
                    <a:pt x="272155" y="60098"/>
                    <a:pt x="271974" y="59556"/>
                  </a:cubicBezTo>
                  <a:cubicBezTo>
                    <a:pt x="271252" y="58293"/>
                    <a:pt x="270530" y="56849"/>
                    <a:pt x="269628" y="55586"/>
                  </a:cubicBezTo>
                  <a:cubicBezTo>
                    <a:pt x="269448" y="55225"/>
                    <a:pt x="269267" y="54864"/>
                    <a:pt x="268906" y="54503"/>
                  </a:cubicBezTo>
                  <a:cubicBezTo>
                    <a:pt x="268184" y="53240"/>
                    <a:pt x="267462" y="52157"/>
                    <a:pt x="266560" y="51074"/>
                  </a:cubicBezTo>
                  <a:cubicBezTo>
                    <a:pt x="266199" y="50533"/>
                    <a:pt x="265838" y="49991"/>
                    <a:pt x="265477" y="49450"/>
                  </a:cubicBezTo>
                  <a:cubicBezTo>
                    <a:pt x="264755" y="48547"/>
                    <a:pt x="264213" y="47645"/>
                    <a:pt x="263492" y="46562"/>
                  </a:cubicBezTo>
                  <a:cubicBezTo>
                    <a:pt x="263131" y="46201"/>
                    <a:pt x="262770" y="45660"/>
                    <a:pt x="262589" y="45299"/>
                  </a:cubicBezTo>
                  <a:cubicBezTo>
                    <a:pt x="261687" y="44036"/>
                    <a:pt x="260784" y="42953"/>
                    <a:pt x="259701" y="41689"/>
                  </a:cubicBezTo>
                  <a:cubicBezTo>
                    <a:pt x="259341" y="41148"/>
                    <a:pt x="258799" y="40607"/>
                    <a:pt x="258258" y="40065"/>
                  </a:cubicBezTo>
                  <a:cubicBezTo>
                    <a:pt x="257717" y="39343"/>
                    <a:pt x="256994" y="38621"/>
                    <a:pt x="256273" y="37899"/>
                  </a:cubicBezTo>
                  <a:cubicBezTo>
                    <a:pt x="255732" y="37358"/>
                    <a:pt x="255370" y="36817"/>
                    <a:pt x="254829" y="36275"/>
                  </a:cubicBezTo>
                  <a:cubicBezTo>
                    <a:pt x="253927" y="35192"/>
                    <a:pt x="252844" y="34110"/>
                    <a:pt x="251761" y="33207"/>
                  </a:cubicBezTo>
                  <a:cubicBezTo>
                    <a:pt x="251220" y="32666"/>
                    <a:pt x="250678" y="32124"/>
                    <a:pt x="249956" y="31583"/>
                  </a:cubicBezTo>
                  <a:cubicBezTo>
                    <a:pt x="249415" y="31041"/>
                    <a:pt x="248693" y="30500"/>
                    <a:pt x="248151" y="29959"/>
                  </a:cubicBezTo>
                  <a:cubicBezTo>
                    <a:pt x="247430" y="29417"/>
                    <a:pt x="246889" y="28695"/>
                    <a:pt x="246166" y="28154"/>
                  </a:cubicBezTo>
                  <a:cubicBezTo>
                    <a:pt x="245625" y="27613"/>
                    <a:pt x="245084" y="27071"/>
                    <a:pt x="244542" y="26710"/>
                  </a:cubicBezTo>
                  <a:cubicBezTo>
                    <a:pt x="243279" y="25627"/>
                    <a:pt x="242196" y="24725"/>
                    <a:pt x="240932" y="23642"/>
                  </a:cubicBezTo>
                  <a:cubicBezTo>
                    <a:pt x="240391" y="23281"/>
                    <a:pt x="240030" y="22920"/>
                    <a:pt x="239489" y="22379"/>
                  </a:cubicBezTo>
                  <a:cubicBezTo>
                    <a:pt x="238767" y="21837"/>
                    <a:pt x="237865" y="21115"/>
                    <a:pt x="237142" y="20574"/>
                  </a:cubicBezTo>
                  <a:cubicBezTo>
                    <a:pt x="236782" y="20213"/>
                    <a:pt x="236240" y="19852"/>
                    <a:pt x="235879" y="19672"/>
                  </a:cubicBezTo>
                  <a:cubicBezTo>
                    <a:pt x="234075" y="18408"/>
                    <a:pt x="232270" y="16965"/>
                    <a:pt x="230285" y="15701"/>
                  </a:cubicBezTo>
                  <a:cubicBezTo>
                    <a:pt x="230285" y="15701"/>
                    <a:pt x="230104" y="15521"/>
                    <a:pt x="230104" y="15521"/>
                  </a:cubicBezTo>
                  <a:cubicBezTo>
                    <a:pt x="229202" y="14799"/>
                    <a:pt x="228119" y="14257"/>
                    <a:pt x="227216" y="13536"/>
                  </a:cubicBezTo>
                  <a:cubicBezTo>
                    <a:pt x="226856" y="13355"/>
                    <a:pt x="226494" y="13175"/>
                    <a:pt x="226314" y="12994"/>
                  </a:cubicBezTo>
                  <a:cubicBezTo>
                    <a:pt x="223066" y="11009"/>
                    <a:pt x="219817" y="9204"/>
                    <a:pt x="216388" y="7399"/>
                  </a:cubicBezTo>
                  <a:cubicBezTo>
                    <a:pt x="216208" y="7219"/>
                    <a:pt x="216027" y="7219"/>
                    <a:pt x="215847" y="7039"/>
                  </a:cubicBezTo>
                  <a:cubicBezTo>
                    <a:pt x="210974" y="4512"/>
                    <a:pt x="206101" y="2166"/>
                    <a:pt x="200868" y="0"/>
                  </a:cubicBezTo>
                  <a:lnTo>
                    <a:pt x="200868" y="0"/>
                  </a:lnTo>
                  <a:cubicBezTo>
                    <a:pt x="210613" y="12633"/>
                    <a:pt x="218734" y="26710"/>
                    <a:pt x="225232" y="41870"/>
                  </a:cubicBezTo>
                  <a:cubicBezTo>
                    <a:pt x="237142" y="69843"/>
                    <a:pt x="242556" y="100524"/>
                    <a:pt x="238947" y="130843"/>
                  </a:cubicBezTo>
                  <a:cubicBezTo>
                    <a:pt x="234616" y="167119"/>
                    <a:pt x="223427" y="204657"/>
                    <a:pt x="199243" y="232811"/>
                  </a:cubicBezTo>
                  <a:cubicBezTo>
                    <a:pt x="165314" y="272515"/>
                    <a:pt x="101968" y="289119"/>
                    <a:pt x="51435" y="283885"/>
                  </a:cubicBezTo>
                  <a:cubicBezTo>
                    <a:pt x="33388" y="282080"/>
                    <a:pt x="16062" y="278110"/>
                    <a:pt x="0" y="271071"/>
                  </a:cubicBezTo>
                  <a:cubicBezTo>
                    <a:pt x="1444" y="274140"/>
                    <a:pt x="3068" y="277388"/>
                    <a:pt x="5053" y="280456"/>
                  </a:cubicBezTo>
                  <a:cubicBezTo>
                    <a:pt x="5053" y="280456"/>
                    <a:pt x="5234" y="280637"/>
                    <a:pt x="5234" y="280637"/>
                  </a:cubicBezTo>
                  <a:cubicBezTo>
                    <a:pt x="5956" y="281719"/>
                    <a:pt x="6497" y="282802"/>
                    <a:pt x="7219" y="283885"/>
                  </a:cubicBezTo>
                  <a:cubicBezTo>
                    <a:pt x="29056" y="316912"/>
                    <a:pt x="54684" y="346870"/>
                    <a:pt x="83379" y="373941"/>
                  </a:cubicBezTo>
                  <a:cubicBezTo>
                    <a:pt x="109006" y="398305"/>
                    <a:pt x="142214" y="410036"/>
                    <a:pt x="173255" y="425196"/>
                  </a:cubicBezTo>
                  <a:cubicBezTo>
                    <a:pt x="181195" y="428986"/>
                    <a:pt x="203755" y="434581"/>
                    <a:pt x="211516" y="430610"/>
                  </a:cubicBezTo>
                  <a:close/>
                </a:path>
              </a:pathLst>
            </a:custGeom>
            <a:solidFill>
              <a:srgbClr val="FFFFFF"/>
            </a:solidFill>
            <a:ln w="1804" cap="flat">
              <a:noFill/>
              <a:prstDash val="solid"/>
              <a:miter/>
            </a:ln>
          </p:spPr>
          <p:txBody>
            <a:bodyPr rtlCol="0" anchor="ctr"/>
            <a:lstStyle/>
            <a:p>
              <a:endParaRPr lang="en-US"/>
            </a:p>
          </p:txBody>
        </p:sp>
        <p:sp>
          <p:nvSpPr>
            <p:cNvPr id="52" name="Freeform 1011">
              <a:extLst>
                <a:ext uri="{FF2B5EF4-FFF2-40B4-BE49-F238E27FC236}">
                  <a16:creationId xmlns:a16="http://schemas.microsoft.com/office/drawing/2014/main" id="{03810A53-683B-55DC-2AA0-3E0A5F687C81}"/>
                </a:ext>
              </a:extLst>
            </p:cNvPr>
            <p:cNvSpPr/>
            <p:nvPr/>
          </p:nvSpPr>
          <p:spPr>
            <a:xfrm>
              <a:off x="8852193" y="1849313"/>
              <a:ext cx="252160" cy="388199"/>
            </a:xfrm>
            <a:custGeom>
              <a:avLst/>
              <a:gdLst>
                <a:gd name="connsiteX0" fmla="*/ 240752 w 252160"/>
                <a:gd name="connsiteY0" fmla="*/ 74897 h 388199"/>
                <a:gd name="connsiteX1" fmla="*/ 240391 w 252160"/>
                <a:gd name="connsiteY1" fmla="*/ 73814 h 388199"/>
                <a:gd name="connsiteX2" fmla="*/ 238045 w 252160"/>
                <a:gd name="connsiteY2" fmla="*/ 68400 h 388199"/>
                <a:gd name="connsiteX3" fmla="*/ 237684 w 252160"/>
                <a:gd name="connsiteY3" fmla="*/ 67497 h 388199"/>
                <a:gd name="connsiteX4" fmla="*/ 235157 w 252160"/>
                <a:gd name="connsiteY4" fmla="*/ 61903 h 388199"/>
                <a:gd name="connsiteX5" fmla="*/ 235157 w 252160"/>
                <a:gd name="connsiteY5" fmla="*/ 61903 h 388199"/>
                <a:gd name="connsiteX6" fmla="*/ 232450 w 252160"/>
                <a:gd name="connsiteY6" fmla="*/ 56488 h 388199"/>
                <a:gd name="connsiteX7" fmla="*/ 232089 w 252160"/>
                <a:gd name="connsiteY7" fmla="*/ 55766 h 388199"/>
                <a:gd name="connsiteX8" fmla="*/ 229382 w 252160"/>
                <a:gd name="connsiteY8" fmla="*/ 50352 h 388199"/>
                <a:gd name="connsiteX9" fmla="*/ 229202 w 252160"/>
                <a:gd name="connsiteY9" fmla="*/ 49991 h 388199"/>
                <a:gd name="connsiteX10" fmla="*/ 222885 w 252160"/>
                <a:gd name="connsiteY10" fmla="*/ 39343 h 388199"/>
                <a:gd name="connsiteX11" fmla="*/ 222705 w 252160"/>
                <a:gd name="connsiteY11" fmla="*/ 38982 h 388199"/>
                <a:gd name="connsiteX12" fmla="*/ 211515 w 252160"/>
                <a:gd name="connsiteY12" fmla="*/ 24003 h 388199"/>
                <a:gd name="connsiteX13" fmla="*/ 211335 w 252160"/>
                <a:gd name="connsiteY13" fmla="*/ 23823 h 388199"/>
                <a:gd name="connsiteX14" fmla="*/ 181737 w 252160"/>
                <a:gd name="connsiteY14" fmla="*/ 0 h 388199"/>
                <a:gd name="connsiteX15" fmla="*/ 181737 w 252160"/>
                <a:gd name="connsiteY15" fmla="*/ 0 h 388199"/>
                <a:gd name="connsiteX16" fmla="*/ 189497 w 252160"/>
                <a:gd name="connsiteY16" fmla="*/ 13716 h 388199"/>
                <a:gd name="connsiteX17" fmla="*/ 167660 w 252160"/>
                <a:gd name="connsiteY17" fmla="*/ 251941 h 388199"/>
                <a:gd name="connsiteX18" fmla="*/ 86808 w 252160"/>
                <a:gd name="connsiteY18" fmla="*/ 301030 h 388199"/>
                <a:gd name="connsiteX19" fmla="*/ 0 w 252160"/>
                <a:gd name="connsiteY19" fmla="*/ 291104 h 388199"/>
                <a:gd name="connsiteX20" fmla="*/ 0 w 252160"/>
                <a:gd name="connsiteY20" fmla="*/ 291104 h 388199"/>
                <a:gd name="connsiteX21" fmla="*/ 2527 w 252160"/>
                <a:gd name="connsiteY21" fmla="*/ 296699 h 388199"/>
                <a:gd name="connsiteX22" fmla="*/ 2527 w 252160"/>
                <a:gd name="connsiteY22" fmla="*/ 296879 h 388199"/>
                <a:gd name="connsiteX23" fmla="*/ 8302 w 252160"/>
                <a:gd name="connsiteY23" fmla="*/ 313844 h 388199"/>
                <a:gd name="connsiteX24" fmla="*/ 8302 w 252160"/>
                <a:gd name="connsiteY24" fmla="*/ 314205 h 388199"/>
                <a:gd name="connsiteX25" fmla="*/ 9565 w 252160"/>
                <a:gd name="connsiteY25" fmla="*/ 319800 h 388199"/>
                <a:gd name="connsiteX26" fmla="*/ 9565 w 252160"/>
                <a:gd name="connsiteY26" fmla="*/ 319980 h 388199"/>
                <a:gd name="connsiteX27" fmla="*/ 11189 w 252160"/>
                <a:gd name="connsiteY27" fmla="*/ 331350 h 388199"/>
                <a:gd name="connsiteX28" fmla="*/ 11189 w 252160"/>
                <a:gd name="connsiteY28" fmla="*/ 331891 h 388199"/>
                <a:gd name="connsiteX29" fmla="*/ 11551 w 252160"/>
                <a:gd name="connsiteY29" fmla="*/ 337486 h 388199"/>
                <a:gd name="connsiteX30" fmla="*/ 11551 w 252160"/>
                <a:gd name="connsiteY30" fmla="*/ 338027 h 388199"/>
                <a:gd name="connsiteX31" fmla="*/ 11189 w 252160"/>
                <a:gd name="connsiteY31" fmla="*/ 349578 h 388199"/>
                <a:gd name="connsiteX32" fmla="*/ 11189 w 252160"/>
                <a:gd name="connsiteY32" fmla="*/ 350119 h 388199"/>
                <a:gd name="connsiteX33" fmla="*/ 10648 w 252160"/>
                <a:gd name="connsiteY33" fmla="*/ 355714 h 388199"/>
                <a:gd name="connsiteX34" fmla="*/ 10468 w 252160"/>
                <a:gd name="connsiteY34" fmla="*/ 356616 h 388199"/>
                <a:gd name="connsiteX35" fmla="*/ 9565 w 252160"/>
                <a:gd name="connsiteY35" fmla="*/ 362211 h 388199"/>
                <a:gd name="connsiteX36" fmla="*/ 9385 w 252160"/>
                <a:gd name="connsiteY36" fmla="*/ 362752 h 388199"/>
                <a:gd name="connsiteX37" fmla="*/ 8121 w 252160"/>
                <a:gd name="connsiteY37" fmla="*/ 368347 h 388199"/>
                <a:gd name="connsiteX38" fmla="*/ 7941 w 252160"/>
                <a:gd name="connsiteY38" fmla="*/ 368708 h 388199"/>
                <a:gd name="connsiteX39" fmla="*/ 6497 w 252160"/>
                <a:gd name="connsiteY39" fmla="*/ 374483 h 388199"/>
                <a:gd name="connsiteX40" fmla="*/ 6136 w 252160"/>
                <a:gd name="connsiteY40" fmla="*/ 375566 h 388199"/>
                <a:gd name="connsiteX41" fmla="*/ 4332 w 252160"/>
                <a:gd name="connsiteY41" fmla="*/ 381341 h 388199"/>
                <a:gd name="connsiteX42" fmla="*/ 3970 w 252160"/>
                <a:gd name="connsiteY42" fmla="*/ 382243 h 388199"/>
                <a:gd name="connsiteX43" fmla="*/ 1805 w 252160"/>
                <a:gd name="connsiteY43" fmla="*/ 388199 h 388199"/>
                <a:gd name="connsiteX44" fmla="*/ 108826 w 252160"/>
                <a:gd name="connsiteY44" fmla="*/ 354450 h 388199"/>
                <a:gd name="connsiteX45" fmla="*/ 232631 w 252160"/>
                <a:gd name="connsiteY45" fmla="*/ 225412 h 388199"/>
                <a:gd name="connsiteX46" fmla="*/ 242196 w 252160"/>
                <a:gd name="connsiteY46" fmla="*/ 80311 h 388199"/>
                <a:gd name="connsiteX47" fmla="*/ 240752 w 252160"/>
                <a:gd name="connsiteY47" fmla="*/ 74897 h 38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2160" h="388199">
                  <a:moveTo>
                    <a:pt x="240752" y="74897"/>
                  </a:moveTo>
                  <a:cubicBezTo>
                    <a:pt x="240572" y="74536"/>
                    <a:pt x="240391" y="74175"/>
                    <a:pt x="240391" y="73814"/>
                  </a:cubicBezTo>
                  <a:cubicBezTo>
                    <a:pt x="239669" y="72009"/>
                    <a:pt x="238947" y="70204"/>
                    <a:pt x="238045" y="68400"/>
                  </a:cubicBezTo>
                  <a:cubicBezTo>
                    <a:pt x="237864" y="68039"/>
                    <a:pt x="237864" y="67858"/>
                    <a:pt x="237684" y="67497"/>
                  </a:cubicBezTo>
                  <a:cubicBezTo>
                    <a:pt x="236962" y="65692"/>
                    <a:pt x="236060" y="63707"/>
                    <a:pt x="235157" y="61903"/>
                  </a:cubicBezTo>
                  <a:cubicBezTo>
                    <a:pt x="235157" y="61903"/>
                    <a:pt x="235157" y="61903"/>
                    <a:pt x="235157" y="61903"/>
                  </a:cubicBezTo>
                  <a:cubicBezTo>
                    <a:pt x="234255" y="60098"/>
                    <a:pt x="233353" y="58293"/>
                    <a:pt x="232450" y="56488"/>
                  </a:cubicBezTo>
                  <a:cubicBezTo>
                    <a:pt x="232270" y="56308"/>
                    <a:pt x="232270" y="55947"/>
                    <a:pt x="232089" y="55766"/>
                  </a:cubicBezTo>
                  <a:cubicBezTo>
                    <a:pt x="231187" y="53962"/>
                    <a:pt x="230285" y="52157"/>
                    <a:pt x="229382" y="50352"/>
                  </a:cubicBezTo>
                  <a:cubicBezTo>
                    <a:pt x="229382" y="50172"/>
                    <a:pt x="229202" y="50172"/>
                    <a:pt x="229202" y="49991"/>
                  </a:cubicBezTo>
                  <a:cubicBezTo>
                    <a:pt x="227217" y="46382"/>
                    <a:pt x="225051" y="42772"/>
                    <a:pt x="222885" y="39343"/>
                  </a:cubicBezTo>
                  <a:cubicBezTo>
                    <a:pt x="222885" y="39163"/>
                    <a:pt x="222705" y="39163"/>
                    <a:pt x="222705" y="38982"/>
                  </a:cubicBezTo>
                  <a:cubicBezTo>
                    <a:pt x="219276" y="33749"/>
                    <a:pt x="215486" y="28695"/>
                    <a:pt x="211515" y="24003"/>
                  </a:cubicBezTo>
                  <a:cubicBezTo>
                    <a:pt x="211515" y="24003"/>
                    <a:pt x="211515" y="24003"/>
                    <a:pt x="211335" y="23823"/>
                  </a:cubicBezTo>
                  <a:cubicBezTo>
                    <a:pt x="203033" y="14438"/>
                    <a:pt x="193468" y="6317"/>
                    <a:pt x="181737" y="0"/>
                  </a:cubicBezTo>
                  <a:lnTo>
                    <a:pt x="181737" y="0"/>
                  </a:lnTo>
                  <a:cubicBezTo>
                    <a:pt x="184625" y="4331"/>
                    <a:pt x="187151" y="8843"/>
                    <a:pt x="189497" y="13716"/>
                  </a:cubicBezTo>
                  <a:cubicBezTo>
                    <a:pt x="225773" y="88613"/>
                    <a:pt x="220719" y="186069"/>
                    <a:pt x="167660" y="251941"/>
                  </a:cubicBezTo>
                  <a:cubicBezTo>
                    <a:pt x="147808" y="276486"/>
                    <a:pt x="118210" y="295796"/>
                    <a:pt x="86808" y="301030"/>
                  </a:cubicBezTo>
                  <a:cubicBezTo>
                    <a:pt x="56488" y="306084"/>
                    <a:pt x="27793" y="302293"/>
                    <a:pt x="0" y="291104"/>
                  </a:cubicBezTo>
                  <a:lnTo>
                    <a:pt x="0" y="291104"/>
                  </a:lnTo>
                  <a:cubicBezTo>
                    <a:pt x="902" y="292909"/>
                    <a:pt x="1805" y="294894"/>
                    <a:pt x="2527" y="296699"/>
                  </a:cubicBezTo>
                  <a:cubicBezTo>
                    <a:pt x="2527" y="296699"/>
                    <a:pt x="2527" y="296879"/>
                    <a:pt x="2527" y="296879"/>
                  </a:cubicBezTo>
                  <a:cubicBezTo>
                    <a:pt x="4873" y="302474"/>
                    <a:pt x="6858" y="308249"/>
                    <a:pt x="8302" y="313844"/>
                  </a:cubicBezTo>
                  <a:cubicBezTo>
                    <a:pt x="8302" y="314024"/>
                    <a:pt x="8302" y="314024"/>
                    <a:pt x="8302" y="314205"/>
                  </a:cubicBezTo>
                  <a:cubicBezTo>
                    <a:pt x="8843" y="316010"/>
                    <a:pt x="9204" y="317995"/>
                    <a:pt x="9565" y="319800"/>
                  </a:cubicBezTo>
                  <a:cubicBezTo>
                    <a:pt x="9565" y="319800"/>
                    <a:pt x="9565" y="319980"/>
                    <a:pt x="9565" y="319980"/>
                  </a:cubicBezTo>
                  <a:cubicBezTo>
                    <a:pt x="10287" y="323770"/>
                    <a:pt x="10828" y="327560"/>
                    <a:pt x="11189" y="331350"/>
                  </a:cubicBezTo>
                  <a:cubicBezTo>
                    <a:pt x="11189" y="331530"/>
                    <a:pt x="11189" y="331711"/>
                    <a:pt x="11189" y="331891"/>
                  </a:cubicBezTo>
                  <a:cubicBezTo>
                    <a:pt x="11370" y="333696"/>
                    <a:pt x="11370" y="335681"/>
                    <a:pt x="11551" y="337486"/>
                  </a:cubicBezTo>
                  <a:cubicBezTo>
                    <a:pt x="11551" y="337666"/>
                    <a:pt x="11551" y="337847"/>
                    <a:pt x="11551" y="338027"/>
                  </a:cubicBezTo>
                  <a:cubicBezTo>
                    <a:pt x="11551" y="341817"/>
                    <a:pt x="11551" y="345607"/>
                    <a:pt x="11189" y="349578"/>
                  </a:cubicBezTo>
                  <a:cubicBezTo>
                    <a:pt x="11189" y="349758"/>
                    <a:pt x="11189" y="349939"/>
                    <a:pt x="11189" y="350119"/>
                  </a:cubicBezTo>
                  <a:cubicBezTo>
                    <a:pt x="11009" y="351924"/>
                    <a:pt x="10828" y="353909"/>
                    <a:pt x="10648" y="355714"/>
                  </a:cubicBezTo>
                  <a:cubicBezTo>
                    <a:pt x="10648" y="356075"/>
                    <a:pt x="10648" y="356255"/>
                    <a:pt x="10468" y="356616"/>
                  </a:cubicBezTo>
                  <a:cubicBezTo>
                    <a:pt x="10287" y="358421"/>
                    <a:pt x="9926" y="360406"/>
                    <a:pt x="9565" y="362211"/>
                  </a:cubicBezTo>
                  <a:cubicBezTo>
                    <a:pt x="9565" y="362391"/>
                    <a:pt x="9565" y="362572"/>
                    <a:pt x="9385" y="362752"/>
                  </a:cubicBezTo>
                  <a:cubicBezTo>
                    <a:pt x="9024" y="364557"/>
                    <a:pt x="8663" y="366542"/>
                    <a:pt x="8121" y="368347"/>
                  </a:cubicBezTo>
                  <a:cubicBezTo>
                    <a:pt x="8121" y="368527"/>
                    <a:pt x="8121" y="368708"/>
                    <a:pt x="7941" y="368708"/>
                  </a:cubicBezTo>
                  <a:cubicBezTo>
                    <a:pt x="7580" y="370693"/>
                    <a:pt x="7039" y="372498"/>
                    <a:pt x="6497" y="374483"/>
                  </a:cubicBezTo>
                  <a:cubicBezTo>
                    <a:pt x="6317" y="374844"/>
                    <a:pt x="6317" y="375205"/>
                    <a:pt x="6136" y="375566"/>
                  </a:cubicBezTo>
                  <a:cubicBezTo>
                    <a:pt x="5595" y="377371"/>
                    <a:pt x="5053" y="379356"/>
                    <a:pt x="4332" y="381341"/>
                  </a:cubicBezTo>
                  <a:cubicBezTo>
                    <a:pt x="4151" y="381702"/>
                    <a:pt x="4151" y="382063"/>
                    <a:pt x="3970" y="382243"/>
                  </a:cubicBezTo>
                  <a:cubicBezTo>
                    <a:pt x="3249" y="384229"/>
                    <a:pt x="2527" y="386214"/>
                    <a:pt x="1805" y="388199"/>
                  </a:cubicBezTo>
                  <a:cubicBezTo>
                    <a:pt x="42411" y="383687"/>
                    <a:pt x="76882" y="373039"/>
                    <a:pt x="108826" y="354450"/>
                  </a:cubicBezTo>
                  <a:cubicBezTo>
                    <a:pt x="162426" y="323229"/>
                    <a:pt x="209891" y="286051"/>
                    <a:pt x="232631" y="225412"/>
                  </a:cubicBezTo>
                  <a:cubicBezTo>
                    <a:pt x="250317" y="178128"/>
                    <a:pt x="261145" y="130122"/>
                    <a:pt x="242196" y="80311"/>
                  </a:cubicBezTo>
                  <a:cubicBezTo>
                    <a:pt x="242196" y="78687"/>
                    <a:pt x="241474" y="76701"/>
                    <a:pt x="240752" y="74897"/>
                  </a:cubicBezTo>
                  <a:close/>
                </a:path>
              </a:pathLst>
            </a:custGeom>
            <a:solidFill>
              <a:srgbClr val="FFFFFF"/>
            </a:solidFill>
            <a:ln w="1804" cap="flat">
              <a:noFill/>
              <a:prstDash val="solid"/>
              <a:miter/>
            </a:ln>
          </p:spPr>
          <p:txBody>
            <a:bodyPr rtlCol="0" anchor="ctr"/>
            <a:lstStyle/>
            <a:p>
              <a:endParaRPr lang="en-US"/>
            </a:p>
          </p:txBody>
        </p:sp>
        <p:sp>
          <p:nvSpPr>
            <p:cNvPr id="53" name="Freeform 1012">
              <a:extLst>
                <a:ext uri="{FF2B5EF4-FFF2-40B4-BE49-F238E27FC236}">
                  <a16:creationId xmlns:a16="http://schemas.microsoft.com/office/drawing/2014/main" id="{9E2E09ED-9149-D023-C912-B46DF52D85A4}"/>
                </a:ext>
              </a:extLst>
            </p:cNvPr>
            <p:cNvSpPr/>
            <p:nvPr/>
          </p:nvSpPr>
          <p:spPr>
            <a:xfrm>
              <a:off x="8491747" y="2127197"/>
              <a:ext cx="453930" cy="780183"/>
            </a:xfrm>
            <a:custGeom>
              <a:avLst/>
              <a:gdLst>
                <a:gd name="connsiteX0" fmla="*/ 411701 w 453930"/>
                <a:gd name="connsiteY0" fmla="*/ 390050 h 780183"/>
                <a:gd name="connsiteX1" fmla="*/ 452307 w 453930"/>
                <a:gd name="connsiteY1" fmla="*/ 337532 h 780183"/>
                <a:gd name="connsiteX2" fmla="*/ 419100 w 453930"/>
                <a:gd name="connsiteY2" fmla="*/ 311724 h 780183"/>
                <a:gd name="connsiteX3" fmla="*/ 369650 w 453930"/>
                <a:gd name="connsiteY3" fmla="*/ 322733 h 780183"/>
                <a:gd name="connsiteX4" fmla="*/ 289700 w 453930"/>
                <a:gd name="connsiteY4" fmla="*/ 290789 h 780183"/>
                <a:gd name="connsiteX5" fmla="*/ 238807 w 453930"/>
                <a:gd name="connsiteY5" fmla="*/ 213366 h 780183"/>
                <a:gd name="connsiteX6" fmla="*/ 239528 w 453930"/>
                <a:gd name="connsiteY6" fmla="*/ 196943 h 780183"/>
                <a:gd name="connsiteX7" fmla="*/ 271653 w 453930"/>
                <a:gd name="connsiteY7" fmla="*/ 154532 h 780183"/>
                <a:gd name="connsiteX8" fmla="*/ 215887 w 453930"/>
                <a:gd name="connsiteY8" fmla="*/ 6724 h 780183"/>
                <a:gd name="connsiteX9" fmla="*/ 84863 w 453930"/>
                <a:gd name="connsiteY9" fmla="*/ 44984 h 780183"/>
                <a:gd name="connsiteX10" fmla="*/ 69883 w 453930"/>
                <a:gd name="connsiteY10" fmla="*/ 133958 h 780183"/>
                <a:gd name="connsiteX11" fmla="*/ 114099 w 453930"/>
                <a:gd name="connsiteY11" fmla="*/ 198928 h 780183"/>
                <a:gd name="connsiteX12" fmla="*/ 41910 w 453930"/>
                <a:gd name="connsiteY12" fmla="*/ 256499 h 780183"/>
                <a:gd name="connsiteX13" fmla="*/ 20253 w 453930"/>
                <a:gd name="connsiteY13" fmla="*/ 317860 h 780183"/>
                <a:gd name="connsiteX14" fmla="*/ 221 w 453930"/>
                <a:gd name="connsiteY14" fmla="*/ 490935 h 780183"/>
                <a:gd name="connsiteX15" fmla="*/ 17185 w 453930"/>
                <a:gd name="connsiteY15" fmla="*/ 530458 h 780183"/>
                <a:gd name="connsiteX16" fmla="*/ 26930 w 453930"/>
                <a:gd name="connsiteY16" fmla="*/ 554281 h 780183"/>
                <a:gd name="connsiteX17" fmla="*/ 18990 w 453930"/>
                <a:gd name="connsiteY17" fmla="*/ 629719 h 780183"/>
                <a:gd name="connsiteX18" fmla="*/ 5454 w 453930"/>
                <a:gd name="connsiteY18" fmla="*/ 741432 h 780183"/>
                <a:gd name="connsiteX19" fmla="*/ 37579 w 453930"/>
                <a:gd name="connsiteY19" fmla="*/ 779332 h 780183"/>
                <a:gd name="connsiteX20" fmla="*/ 89014 w 453930"/>
                <a:gd name="connsiteY20" fmla="*/ 752621 h 780183"/>
                <a:gd name="connsiteX21" fmla="*/ 98398 w 453930"/>
                <a:gd name="connsiteY21" fmla="*/ 709127 h 780183"/>
                <a:gd name="connsiteX22" fmla="*/ 130703 w 453930"/>
                <a:gd name="connsiteY22" fmla="*/ 560598 h 780183"/>
                <a:gd name="connsiteX23" fmla="*/ 144058 w 453930"/>
                <a:gd name="connsiteY23" fmla="*/ 532805 h 780183"/>
                <a:gd name="connsiteX24" fmla="*/ 164090 w 453930"/>
                <a:gd name="connsiteY24" fmla="*/ 535331 h 780183"/>
                <a:gd name="connsiteX25" fmla="*/ 170768 w 453930"/>
                <a:gd name="connsiteY25" fmla="*/ 559695 h 780183"/>
                <a:gd name="connsiteX26" fmla="*/ 194410 w 453930"/>
                <a:gd name="connsiteY26" fmla="*/ 726453 h 780183"/>
                <a:gd name="connsiteX27" fmla="*/ 255410 w 453930"/>
                <a:gd name="connsiteY27" fmla="*/ 778249 h 780183"/>
                <a:gd name="connsiteX28" fmla="*/ 291144 w 453930"/>
                <a:gd name="connsiteY28" fmla="*/ 735116 h 780183"/>
                <a:gd name="connsiteX29" fmla="*/ 281940 w 453930"/>
                <a:gd name="connsiteY29" fmla="*/ 623402 h 780183"/>
                <a:gd name="connsiteX30" fmla="*/ 266960 w 453930"/>
                <a:gd name="connsiteY30" fmla="*/ 460976 h 780183"/>
                <a:gd name="connsiteX31" fmla="*/ 261366 w 453930"/>
                <a:gd name="connsiteY31" fmla="*/ 397630 h 780183"/>
                <a:gd name="connsiteX32" fmla="*/ 411701 w 453930"/>
                <a:gd name="connsiteY32" fmla="*/ 390050 h 780183"/>
                <a:gd name="connsiteX33" fmla="*/ 87750 w 453930"/>
                <a:gd name="connsiteY33" fmla="*/ 132514 h 780183"/>
                <a:gd name="connsiteX34" fmla="*/ 181777 w 453930"/>
                <a:gd name="connsiteY34" fmla="*/ 15747 h 780183"/>
                <a:gd name="connsiteX35" fmla="*/ 268404 w 453930"/>
                <a:gd name="connsiteY35" fmla="*/ 124934 h 780183"/>
                <a:gd name="connsiteX36" fmla="*/ 181235 w 453930"/>
                <a:gd name="connsiteY36" fmla="*/ 200913 h 780183"/>
                <a:gd name="connsiteX37" fmla="*/ 87750 w 453930"/>
                <a:gd name="connsiteY37" fmla="*/ 132514 h 780183"/>
                <a:gd name="connsiteX38" fmla="*/ 231949 w 453930"/>
                <a:gd name="connsiteY38" fmla="*/ 352692 h 780183"/>
                <a:gd name="connsiteX39" fmla="*/ 266419 w 453930"/>
                <a:gd name="connsiteY39" fmla="*/ 628636 h 780183"/>
                <a:gd name="connsiteX40" fmla="*/ 272555 w 453930"/>
                <a:gd name="connsiteY40" fmla="*/ 735116 h 780183"/>
                <a:gd name="connsiteX41" fmla="*/ 251440 w 453930"/>
                <a:gd name="connsiteY41" fmla="*/ 764894 h 780183"/>
                <a:gd name="connsiteX42" fmla="*/ 214804 w 453930"/>
                <a:gd name="connsiteY42" fmla="*/ 749012 h 780183"/>
                <a:gd name="connsiteX43" fmla="*/ 185025 w 453930"/>
                <a:gd name="connsiteY43" fmla="*/ 554642 h 780183"/>
                <a:gd name="connsiteX44" fmla="*/ 176543 w 453930"/>
                <a:gd name="connsiteY44" fmla="*/ 525044 h 780183"/>
                <a:gd name="connsiteX45" fmla="*/ 151638 w 453930"/>
                <a:gd name="connsiteY45" fmla="*/ 505372 h 780183"/>
                <a:gd name="connsiteX46" fmla="*/ 125830 w 453930"/>
                <a:gd name="connsiteY46" fmla="*/ 524683 h 780183"/>
                <a:gd name="connsiteX47" fmla="*/ 101647 w 453930"/>
                <a:gd name="connsiteY47" fmla="*/ 599399 h 780183"/>
                <a:gd name="connsiteX48" fmla="*/ 79088 w 453930"/>
                <a:gd name="connsiteY48" fmla="*/ 732408 h 780183"/>
                <a:gd name="connsiteX49" fmla="*/ 77644 w 453930"/>
                <a:gd name="connsiteY49" fmla="*/ 740710 h 780183"/>
                <a:gd name="connsiteX50" fmla="*/ 28916 w 453930"/>
                <a:gd name="connsiteY50" fmla="*/ 759119 h 780183"/>
                <a:gd name="connsiteX51" fmla="*/ 18629 w 453930"/>
                <a:gd name="connsiteY51" fmla="*/ 739086 h 780183"/>
                <a:gd name="connsiteX52" fmla="*/ 41910 w 453930"/>
                <a:gd name="connsiteY52" fmla="*/ 571787 h 780183"/>
                <a:gd name="connsiteX53" fmla="*/ 62484 w 453930"/>
                <a:gd name="connsiteY53" fmla="*/ 532805 h 780183"/>
                <a:gd name="connsiteX54" fmla="*/ 90457 w 453930"/>
                <a:gd name="connsiteY54" fmla="*/ 473068 h 780183"/>
                <a:gd name="connsiteX55" fmla="*/ 101286 w 453930"/>
                <a:gd name="connsiteY55" fmla="*/ 358286 h 780183"/>
                <a:gd name="connsiteX56" fmla="*/ 115182 w 453930"/>
                <a:gd name="connsiteY56" fmla="*/ 303783 h 780183"/>
                <a:gd name="connsiteX57" fmla="*/ 95510 w 453930"/>
                <a:gd name="connsiteY57" fmla="*/ 323636 h 780183"/>
                <a:gd name="connsiteX58" fmla="*/ 68259 w 453930"/>
                <a:gd name="connsiteY58" fmla="*/ 506816 h 780183"/>
                <a:gd name="connsiteX59" fmla="*/ 27292 w 453930"/>
                <a:gd name="connsiteY59" fmla="*/ 519630 h 780183"/>
                <a:gd name="connsiteX60" fmla="*/ 18448 w 453930"/>
                <a:gd name="connsiteY60" fmla="*/ 493642 h 780183"/>
                <a:gd name="connsiteX61" fmla="*/ 41910 w 453930"/>
                <a:gd name="connsiteY61" fmla="*/ 304686 h 780183"/>
                <a:gd name="connsiteX62" fmla="*/ 102188 w 453930"/>
                <a:gd name="connsiteY62" fmla="*/ 220766 h 780183"/>
                <a:gd name="connsiteX63" fmla="*/ 154345 w 453930"/>
                <a:gd name="connsiteY63" fmla="*/ 209035 h 780183"/>
                <a:gd name="connsiteX64" fmla="*/ 265878 w 453930"/>
                <a:gd name="connsiteY64" fmla="*/ 284292 h 780183"/>
                <a:gd name="connsiteX65" fmla="*/ 269848 w 453930"/>
                <a:gd name="connsiteY65" fmla="*/ 291692 h 780183"/>
                <a:gd name="connsiteX66" fmla="*/ 372357 w 453930"/>
                <a:gd name="connsiteY66" fmla="*/ 337893 h 780183"/>
                <a:gd name="connsiteX67" fmla="*/ 416754 w 453930"/>
                <a:gd name="connsiteY67" fmla="*/ 327606 h 780183"/>
                <a:gd name="connsiteX68" fmla="*/ 440215 w 453930"/>
                <a:gd name="connsiteY68" fmla="*/ 352872 h 780183"/>
                <a:gd name="connsiteX69" fmla="*/ 416573 w 453930"/>
                <a:gd name="connsiteY69" fmla="*/ 376153 h 780183"/>
                <a:gd name="connsiteX70" fmla="*/ 298182 w 453930"/>
                <a:gd name="connsiteY70" fmla="*/ 392757 h 780183"/>
                <a:gd name="connsiteX71" fmla="*/ 281579 w 453930"/>
                <a:gd name="connsiteY71" fmla="*/ 390050 h 780183"/>
                <a:gd name="connsiteX72" fmla="*/ 230325 w 453930"/>
                <a:gd name="connsiteY72" fmla="*/ 322914 h 780183"/>
                <a:gd name="connsiteX73" fmla="*/ 231949 w 453930"/>
                <a:gd name="connsiteY73" fmla="*/ 352692 h 78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453930" h="780183">
                  <a:moveTo>
                    <a:pt x="411701" y="390050"/>
                  </a:moveTo>
                  <a:cubicBezTo>
                    <a:pt x="431914" y="385538"/>
                    <a:pt x="461150" y="374529"/>
                    <a:pt x="452307" y="337532"/>
                  </a:cubicBezTo>
                  <a:cubicBezTo>
                    <a:pt x="448156" y="320206"/>
                    <a:pt x="436786" y="308476"/>
                    <a:pt x="419100" y="311724"/>
                  </a:cubicBezTo>
                  <a:cubicBezTo>
                    <a:pt x="402496" y="314792"/>
                    <a:pt x="385893" y="318221"/>
                    <a:pt x="369650" y="322733"/>
                  </a:cubicBezTo>
                  <a:cubicBezTo>
                    <a:pt x="337887" y="331576"/>
                    <a:pt x="316591" y="333562"/>
                    <a:pt x="289700" y="290789"/>
                  </a:cubicBezTo>
                  <a:cubicBezTo>
                    <a:pt x="273097" y="264621"/>
                    <a:pt x="260283" y="236106"/>
                    <a:pt x="238807" y="213366"/>
                  </a:cubicBezTo>
                  <a:cubicBezTo>
                    <a:pt x="232490" y="206688"/>
                    <a:pt x="233934" y="202177"/>
                    <a:pt x="239528" y="196943"/>
                  </a:cubicBezTo>
                  <a:cubicBezTo>
                    <a:pt x="252703" y="184671"/>
                    <a:pt x="262990" y="170233"/>
                    <a:pt x="271653" y="154532"/>
                  </a:cubicBezTo>
                  <a:cubicBezTo>
                    <a:pt x="292588" y="117174"/>
                    <a:pt x="295295" y="35600"/>
                    <a:pt x="215887" y="6724"/>
                  </a:cubicBezTo>
                  <a:cubicBezTo>
                    <a:pt x="173836" y="-12767"/>
                    <a:pt x="108324" y="13221"/>
                    <a:pt x="84863" y="44984"/>
                  </a:cubicBezTo>
                  <a:cubicBezTo>
                    <a:pt x="67898" y="70972"/>
                    <a:pt x="60499" y="104180"/>
                    <a:pt x="69883" y="133958"/>
                  </a:cubicBezTo>
                  <a:cubicBezTo>
                    <a:pt x="78005" y="159585"/>
                    <a:pt x="91540" y="181603"/>
                    <a:pt x="114099" y="198928"/>
                  </a:cubicBezTo>
                  <a:cubicBezTo>
                    <a:pt x="90277" y="206147"/>
                    <a:pt x="55806" y="234843"/>
                    <a:pt x="41910" y="256499"/>
                  </a:cubicBezTo>
                  <a:cubicBezTo>
                    <a:pt x="29999" y="277615"/>
                    <a:pt x="25667" y="293497"/>
                    <a:pt x="20253" y="317860"/>
                  </a:cubicBezTo>
                  <a:cubicBezTo>
                    <a:pt x="7800" y="374890"/>
                    <a:pt x="5093" y="433003"/>
                    <a:pt x="221" y="490935"/>
                  </a:cubicBezTo>
                  <a:cubicBezTo>
                    <a:pt x="-1043" y="506455"/>
                    <a:pt x="2928" y="520713"/>
                    <a:pt x="17185" y="530458"/>
                  </a:cubicBezTo>
                  <a:cubicBezTo>
                    <a:pt x="25487" y="536053"/>
                    <a:pt x="27292" y="543272"/>
                    <a:pt x="26930" y="554281"/>
                  </a:cubicBezTo>
                  <a:cubicBezTo>
                    <a:pt x="26028" y="579728"/>
                    <a:pt x="22238" y="604633"/>
                    <a:pt x="18990" y="629719"/>
                  </a:cubicBezTo>
                  <a:cubicBezTo>
                    <a:pt x="14297" y="666896"/>
                    <a:pt x="9605" y="704074"/>
                    <a:pt x="5454" y="741432"/>
                  </a:cubicBezTo>
                  <a:cubicBezTo>
                    <a:pt x="2928" y="763811"/>
                    <a:pt x="15741" y="776805"/>
                    <a:pt x="37579" y="779332"/>
                  </a:cubicBezTo>
                  <a:cubicBezTo>
                    <a:pt x="49670" y="780775"/>
                    <a:pt x="80712" y="784024"/>
                    <a:pt x="89014" y="752621"/>
                  </a:cubicBezTo>
                  <a:cubicBezTo>
                    <a:pt x="91360" y="738364"/>
                    <a:pt x="95510" y="724648"/>
                    <a:pt x="98398" y="709127"/>
                  </a:cubicBezTo>
                  <a:cubicBezTo>
                    <a:pt x="107422" y="659317"/>
                    <a:pt x="116265" y="609325"/>
                    <a:pt x="130703" y="560598"/>
                  </a:cubicBezTo>
                  <a:cubicBezTo>
                    <a:pt x="133771" y="550491"/>
                    <a:pt x="138102" y="541287"/>
                    <a:pt x="144058" y="532805"/>
                  </a:cubicBezTo>
                  <a:cubicBezTo>
                    <a:pt x="151638" y="522157"/>
                    <a:pt x="158857" y="522879"/>
                    <a:pt x="164090" y="535331"/>
                  </a:cubicBezTo>
                  <a:cubicBezTo>
                    <a:pt x="167339" y="543092"/>
                    <a:pt x="169505" y="551393"/>
                    <a:pt x="170768" y="559695"/>
                  </a:cubicBezTo>
                  <a:cubicBezTo>
                    <a:pt x="179431" y="615101"/>
                    <a:pt x="190801" y="669965"/>
                    <a:pt x="194410" y="726453"/>
                  </a:cubicBezTo>
                  <a:cubicBezTo>
                    <a:pt x="197478" y="775542"/>
                    <a:pt x="216789" y="780234"/>
                    <a:pt x="255410" y="778249"/>
                  </a:cubicBezTo>
                  <a:cubicBezTo>
                    <a:pt x="274541" y="780956"/>
                    <a:pt x="290603" y="768864"/>
                    <a:pt x="291144" y="735116"/>
                  </a:cubicBezTo>
                  <a:cubicBezTo>
                    <a:pt x="291866" y="697397"/>
                    <a:pt x="286452" y="660580"/>
                    <a:pt x="281940" y="623402"/>
                  </a:cubicBezTo>
                  <a:cubicBezTo>
                    <a:pt x="275262" y="569441"/>
                    <a:pt x="274541" y="514938"/>
                    <a:pt x="266960" y="460976"/>
                  </a:cubicBezTo>
                  <a:cubicBezTo>
                    <a:pt x="264253" y="441485"/>
                    <a:pt x="257576" y="421452"/>
                    <a:pt x="261366" y="397630"/>
                  </a:cubicBezTo>
                  <a:cubicBezTo>
                    <a:pt x="296739" y="417843"/>
                    <a:pt x="359002" y="401961"/>
                    <a:pt x="411701" y="390050"/>
                  </a:cubicBezTo>
                  <a:close/>
                  <a:moveTo>
                    <a:pt x="87750" y="132514"/>
                  </a:moveTo>
                  <a:cubicBezTo>
                    <a:pt x="73854" y="92449"/>
                    <a:pt x="90818" y="14665"/>
                    <a:pt x="181777" y="15747"/>
                  </a:cubicBezTo>
                  <a:cubicBezTo>
                    <a:pt x="259561" y="12860"/>
                    <a:pt x="275443" y="94795"/>
                    <a:pt x="268404" y="124934"/>
                  </a:cubicBezTo>
                  <a:cubicBezTo>
                    <a:pt x="261185" y="155615"/>
                    <a:pt x="245123" y="196762"/>
                    <a:pt x="181235" y="200913"/>
                  </a:cubicBezTo>
                  <a:cubicBezTo>
                    <a:pt x="125289" y="197845"/>
                    <a:pt x="102729" y="175647"/>
                    <a:pt x="87750" y="132514"/>
                  </a:cubicBezTo>
                  <a:close/>
                  <a:moveTo>
                    <a:pt x="231949" y="352692"/>
                  </a:moveTo>
                  <a:cubicBezTo>
                    <a:pt x="250718" y="443831"/>
                    <a:pt x="259200" y="536053"/>
                    <a:pt x="266419" y="628636"/>
                  </a:cubicBezTo>
                  <a:cubicBezTo>
                    <a:pt x="269126" y="664189"/>
                    <a:pt x="273638" y="699562"/>
                    <a:pt x="272555" y="735116"/>
                  </a:cubicBezTo>
                  <a:cubicBezTo>
                    <a:pt x="272194" y="745042"/>
                    <a:pt x="272736" y="764172"/>
                    <a:pt x="251440" y="764894"/>
                  </a:cubicBezTo>
                  <a:cubicBezTo>
                    <a:pt x="223286" y="768864"/>
                    <a:pt x="215706" y="753524"/>
                    <a:pt x="214804" y="749012"/>
                  </a:cubicBezTo>
                  <a:cubicBezTo>
                    <a:pt x="211736" y="734394"/>
                    <a:pt x="190620" y="604994"/>
                    <a:pt x="185025" y="554642"/>
                  </a:cubicBezTo>
                  <a:cubicBezTo>
                    <a:pt x="183942" y="544535"/>
                    <a:pt x="180694" y="534429"/>
                    <a:pt x="176543" y="525044"/>
                  </a:cubicBezTo>
                  <a:cubicBezTo>
                    <a:pt x="171851" y="514577"/>
                    <a:pt x="164993" y="504470"/>
                    <a:pt x="151638" y="505372"/>
                  </a:cubicBezTo>
                  <a:cubicBezTo>
                    <a:pt x="139546" y="506094"/>
                    <a:pt x="130703" y="513674"/>
                    <a:pt x="125830" y="524683"/>
                  </a:cubicBezTo>
                  <a:cubicBezTo>
                    <a:pt x="115182" y="548686"/>
                    <a:pt x="106159" y="573592"/>
                    <a:pt x="101647" y="599399"/>
                  </a:cubicBezTo>
                  <a:cubicBezTo>
                    <a:pt x="93886" y="643615"/>
                    <a:pt x="82336" y="687290"/>
                    <a:pt x="79088" y="732408"/>
                  </a:cubicBezTo>
                  <a:cubicBezTo>
                    <a:pt x="78907" y="735116"/>
                    <a:pt x="78185" y="738003"/>
                    <a:pt x="77644" y="740710"/>
                  </a:cubicBezTo>
                  <a:cubicBezTo>
                    <a:pt x="72049" y="763630"/>
                    <a:pt x="49309" y="772293"/>
                    <a:pt x="28916" y="759119"/>
                  </a:cubicBezTo>
                  <a:cubicBezTo>
                    <a:pt x="21336" y="754246"/>
                    <a:pt x="18087" y="746666"/>
                    <a:pt x="18629" y="739086"/>
                  </a:cubicBezTo>
                  <a:cubicBezTo>
                    <a:pt x="21155" y="704615"/>
                    <a:pt x="39744" y="593263"/>
                    <a:pt x="41910" y="571787"/>
                  </a:cubicBezTo>
                  <a:cubicBezTo>
                    <a:pt x="43173" y="559334"/>
                    <a:pt x="40286" y="531000"/>
                    <a:pt x="62484" y="532805"/>
                  </a:cubicBezTo>
                  <a:cubicBezTo>
                    <a:pt x="78727" y="535512"/>
                    <a:pt x="88472" y="492739"/>
                    <a:pt x="90457" y="473068"/>
                  </a:cubicBezTo>
                  <a:cubicBezTo>
                    <a:pt x="94247" y="434807"/>
                    <a:pt x="98398" y="396547"/>
                    <a:pt x="101286" y="358286"/>
                  </a:cubicBezTo>
                  <a:cubicBezTo>
                    <a:pt x="102729" y="340420"/>
                    <a:pt x="109046" y="323996"/>
                    <a:pt x="115182" y="303783"/>
                  </a:cubicBezTo>
                  <a:cubicBezTo>
                    <a:pt x="98037" y="304144"/>
                    <a:pt x="97496" y="312807"/>
                    <a:pt x="95510" y="323636"/>
                  </a:cubicBezTo>
                  <a:cubicBezTo>
                    <a:pt x="91901" y="343848"/>
                    <a:pt x="80712" y="467112"/>
                    <a:pt x="68259" y="506816"/>
                  </a:cubicBezTo>
                  <a:cubicBezTo>
                    <a:pt x="62664" y="525044"/>
                    <a:pt x="42812" y="530278"/>
                    <a:pt x="27292" y="519630"/>
                  </a:cubicBezTo>
                  <a:cubicBezTo>
                    <a:pt x="18268" y="513313"/>
                    <a:pt x="17907" y="504831"/>
                    <a:pt x="18448" y="493642"/>
                  </a:cubicBezTo>
                  <a:cubicBezTo>
                    <a:pt x="22238" y="430115"/>
                    <a:pt x="23141" y="366408"/>
                    <a:pt x="41910" y="304686"/>
                  </a:cubicBezTo>
                  <a:cubicBezTo>
                    <a:pt x="54001" y="264982"/>
                    <a:pt x="68981" y="241340"/>
                    <a:pt x="102188" y="220766"/>
                  </a:cubicBezTo>
                  <a:cubicBezTo>
                    <a:pt x="113558" y="213727"/>
                    <a:pt x="140990" y="209937"/>
                    <a:pt x="154345" y="209035"/>
                  </a:cubicBezTo>
                  <a:cubicBezTo>
                    <a:pt x="210472" y="204523"/>
                    <a:pt x="244582" y="235745"/>
                    <a:pt x="265878" y="284292"/>
                  </a:cubicBezTo>
                  <a:cubicBezTo>
                    <a:pt x="266960" y="286819"/>
                    <a:pt x="268585" y="289165"/>
                    <a:pt x="269848" y="291692"/>
                  </a:cubicBezTo>
                  <a:cubicBezTo>
                    <a:pt x="297100" y="342585"/>
                    <a:pt x="316952" y="351789"/>
                    <a:pt x="372357" y="337893"/>
                  </a:cubicBezTo>
                  <a:cubicBezTo>
                    <a:pt x="386975" y="334284"/>
                    <a:pt x="401594" y="327425"/>
                    <a:pt x="416754" y="327606"/>
                  </a:cubicBezTo>
                  <a:cubicBezTo>
                    <a:pt x="431553" y="327787"/>
                    <a:pt x="444727" y="339337"/>
                    <a:pt x="440215" y="352872"/>
                  </a:cubicBezTo>
                  <a:cubicBezTo>
                    <a:pt x="436245" y="370739"/>
                    <a:pt x="425597" y="374710"/>
                    <a:pt x="416573" y="376153"/>
                  </a:cubicBezTo>
                  <a:cubicBezTo>
                    <a:pt x="376869" y="382470"/>
                    <a:pt x="339330" y="394923"/>
                    <a:pt x="298182" y="392757"/>
                  </a:cubicBezTo>
                  <a:cubicBezTo>
                    <a:pt x="292588" y="392396"/>
                    <a:pt x="286993" y="391494"/>
                    <a:pt x="281579" y="390050"/>
                  </a:cubicBezTo>
                  <a:cubicBezTo>
                    <a:pt x="262629" y="384636"/>
                    <a:pt x="249094" y="376875"/>
                    <a:pt x="230325" y="322914"/>
                  </a:cubicBezTo>
                  <a:cubicBezTo>
                    <a:pt x="220759" y="323816"/>
                    <a:pt x="229963" y="342766"/>
                    <a:pt x="231949" y="352692"/>
                  </a:cubicBezTo>
                  <a:close/>
                </a:path>
              </a:pathLst>
            </a:custGeom>
            <a:solidFill>
              <a:srgbClr val="000000"/>
            </a:solidFill>
            <a:ln w="1804" cap="flat">
              <a:noFill/>
              <a:prstDash val="solid"/>
              <a:miter/>
            </a:ln>
          </p:spPr>
          <p:txBody>
            <a:bodyPr rtlCol="0" anchor="ctr"/>
            <a:lstStyle/>
            <a:p>
              <a:endParaRPr lang="en-US"/>
            </a:p>
          </p:txBody>
        </p:sp>
        <p:sp>
          <p:nvSpPr>
            <p:cNvPr id="54" name="Freeform 1013">
              <a:extLst>
                <a:ext uri="{FF2B5EF4-FFF2-40B4-BE49-F238E27FC236}">
                  <a16:creationId xmlns:a16="http://schemas.microsoft.com/office/drawing/2014/main" id="{C34D98B4-706B-3A5E-94AC-857AF52D30E8}"/>
                </a:ext>
              </a:extLst>
            </p:cNvPr>
            <p:cNvSpPr/>
            <p:nvPr/>
          </p:nvSpPr>
          <p:spPr>
            <a:xfrm>
              <a:off x="9202663" y="2133190"/>
              <a:ext cx="412407" cy="787606"/>
            </a:xfrm>
            <a:custGeom>
              <a:avLst/>
              <a:gdLst>
                <a:gd name="connsiteX0" fmla="*/ 386224 w 412407"/>
                <a:gd name="connsiteY0" fmla="*/ 523022 h 787606"/>
                <a:gd name="connsiteX1" fmla="*/ 406256 w 412407"/>
                <a:gd name="connsiteY1" fmla="*/ 501004 h 787606"/>
                <a:gd name="connsiteX2" fmla="*/ 408061 w 412407"/>
                <a:gd name="connsiteY2" fmla="*/ 417986 h 787606"/>
                <a:gd name="connsiteX3" fmla="*/ 385863 w 412407"/>
                <a:gd name="connsiteY3" fmla="*/ 290571 h 787606"/>
                <a:gd name="connsiteX4" fmla="*/ 329916 w 412407"/>
                <a:gd name="connsiteY4" fmla="*/ 199974 h 787606"/>
                <a:gd name="connsiteX5" fmla="*/ 324141 w 412407"/>
                <a:gd name="connsiteY5" fmla="*/ 192755 h 787606"/>
                <a:gd name="connsiteX6" fmla="*/ 375395 w 412407"/>
                <a:gd name="connsiteY6" fmla="*/ 64618 h 787606"/>
                <a:gd name="connsiteX7" fmla="*/ 281368 w 412407"/>
                <a:gd name="connsiteY7" fmla="*/ 9 h 787606"/>
                <a:gd name="connsiteX8" fmla="*/ 210081 w 412407"/>
                <a:gd name="connsiteY8" fmla="*/ 29245 h 787606"/>
                <a:gd name="connsiteX9" fmla="*/ 183733 w 412407"/>
                <a:gd name="connsiteY9" fmla="*/ 125799 h 787606"/>
                <a:gd name="connsiteX10" fmla="*/ 232280 w 412407"/>
                <a:gd name="connsiteY10" fmla="*/ 188243 h 787606"/>
                <a:gd name="connsiteX11" fmla="*/ 194741 w 412407"/>
                <a:gd name="connsiteY11" fmla="*/ 204666 h 787606"/>
                <a:gd name="connsiteX12" fmla="*/ 144389 w 412407"/>
                <a:gd name="connsiteY12" fmla="*/ 269817 h 787606"/>
                <a:gd name="connsiteX13" fmla="*/ 54874 w 412407"/>
                <a:gd name="connsiteY13" fmla="*/ 370882 h 787606"/>
                <a:gd name="connsiteX14" fmla="*/ 10 w 412407"/>
                <a:gd name="connsiteY14" fmla="*/ 423039 h 787606"/>
                <a:gd name="connsiteX15" fmla="*/ 49280 w 412407"/>
                <a:gd name="connsiteY15" fmla="*/ 466894 h 787606"/>
                <a:gd name="connsiteX16" fmla="*/ 87901 w 412407"/>
                <a:gd name="connsiteY16" fmla="*/ 451554 h 787606"/>
                <a:gd name="connsiteX17" fmla="*/ 167670 w 412407"/>
                <a:gd name="connsiteY17" fmla="*/ 397592 h 787606"/>
                <a:gd name="connsiteX18" fmla="*/ 138794 w 412407"/>
                <a:gd name="connsiteY18" fmla="*/ 564531 h 787606"/>
                <a:gd name="connsiteX19" fmla="*/ 101256 w 412407"/>
                <a:gd name="connsiteY19" fmla="*/ 734537 h 787606"/>
                <a:gd name="connsiteX20" fmla="*/ 135185 w 412407"/>
                <a:gd name="connsiteY20" fmla="*/ 777670 h 787606"/>
                <a:gd name="connsiteX21" fmla="*/ 179040 w 412407"/>
                <a:gd name="connsiteY21" fmla="*/ 750779 h 787606"/>
                <a:gd name="connsiteX22" fmla="*/ 218202 w 412407"/>
                <a:gd name="connsiteY22" fmla="*/ 587090 h 787606"/>
                <a:gd name="connsiteX23" fmla="*/ 239318 w 412407"/>
                <a:gd name="connsiteY23" fmla="*/ 535474 h 787606"/>
                <a:gd name="connsiteX24" fmla="*/ 267833 w 412407"/>
                <a:gd name="connsiteY24" fmla="*/ 539806 h 787606"/>
                <a:gd name="connsiteX25" fmla="*/ 281549 w 412407"/>
                <a:gd name="connsiteY25" fmla="*/ 602610 h 787606"/>
                <a:gd name="connsiteX26" fmla="*/ 289490 w 412407"/>
                <a:gd name="connsiteY26" fmla="*/ 728942 h 787606"/>
                <a:gd name="connsiteX27" fmla="*/ 362581 w 412407"/>
                <a:gd name="connsiteY27" fmla="*/ 780197 h 787606"/>
                <a:gd name="connsiteX28" fmla="*/ 382434 w 412407"/>
                <a:gd name="connsiteY28" fmla="*/ 755291 h 787606"/>
                <a:gd name="connsiteX29" fmla="*/ 384600 w 412407"/>
                <a:gd name="connsiteY29" fmla="*/ 710353 h 787606"/>
                <a:gd name="connsiteX30" fmla="*/ 372147 w 412407"/>
                <a:gd name="connsiteY30" fmla="*/ 539084 h 787606"/>
                <a:gd name="connsiteX31" fmla="*/ 386224 w 412407"/>
                <a:gd name="connsiteY31" fmla="*/ 523022 h 787606"/>
                <a:gd name="connsiteX32" fmla="*/ 196185 w 412407"/>
                <a:gd name="connsiteY32" fmla="*/ 86636 h 787606"/>
                <a:gd name="connsiteX33" fmla="*/ 266570 w 412407"/>
                <a:gd name="connsiteY33" fmla="*/ 13364 h 787606"/>
                <a:gd name="connsiteX34" fmla="*/ 368357 w 412407"/>
                <a:gd name="connsiteY34" fmla="*/ 96562 h 787606"/>
                <a:gd name="connsiteX35" fmla="*/ 320351 w 412407"/>
                <a:gd name="connsiteY35" fmla="*/ 179219 h 787606"/>
                <a:gd name="connsiteX36" fmla="*/ 232461 w 412407"/>
                <a:gd name="connsiteY36" fmla="*/ 175971 h 787606"/>
                <a:gd name="connsiteX37" fmla="*/ 196185 w 412407"/>
                <a:gd name="connsiteY37" fmla="*/ 86636 h 787606"/>
                <a:gd name="connsiteX38" fmla="*/ 355543 w 412407"/>
                <a:gd name="connsiteY38" fmla="*/ 498838 h 787606"/>
                <a:gd name="connsiteX39" fmla="*/ 350851 w 412407"/>
                <a:gd name="connsiteY39" fmla="*/ 471226 h 787606"/>
                <a:gd name="connsiteX40" fmla="*/ 321614 w 412407"/>
                <a:gd name="connsiteY40" fmla="*/ 308619 h 787606"/>
                <a:gd name="connsiteX41" fmla="*/ 318186 w 412407"/>
                <a:gd name="connsiteY41" fmla="*/ 297971 h 787606"/>
                <a:gd name="connsiteX42" fmla="*/ 309522 w 412407"/>
                <a:gd name="connsiteY42" fmla="*/ 292737 h 787606"/>
                <a:gd name="connsiteX43" fmla="*/ 303386 w 412407"/>
                <a:gd name="connsiteY43" fmla="*/ 303565 h 787606"/>
                <a:gd name="connsiteX44" fmla="*/ 318727 w 412407"/>
                <a:gd name="connsiteY44" fmla="*/ 348684 h 787606"/>
                <a:gd name="connsiteX45" fmla="*/ 336413 w 412407"/>
                <a:gd name="connsiteY45" fmla="*/ 442711 h 787606"/>
                <a:gd name="connsiteX46" fmla="*/ 353738 w 412407"/>
                <a:gd name="connsiteY46" fmla="*/ 521758 h 787606"/>
                <a:gd name="connsiteX47" fmla="*/ 359333 w 412407"/>
                <a:gd name="connsiteY47" fmla="*/ 549010 h 787606"/>
                <a:gd name="connsiteX48" fmla="*/ 371966 w 412407"/>
                <a:gd name="connsiteY48" fmla="*/ 725693 h 787606"/>
                <a:gd name="connsiteX49" fmla="*/ 345436 w 412407"/>
                <a:gd name="connsiteY49" fmla="*/ 770992 h 787606"/>
                <a:gd name="connsiteX50" fmla="*/ 307537 w 412407"/>
                <a:gd name="connsiteY50" fmla="*/ 750599 h 787606"/>
                <a:gd name="connsiteX51" fmla="*/ 298875 w 412407"/>
                <a:gd name="connsiteY51" fmla="*/ 692306 h 787606"/>
                <a:gd name="connsiteX52" fmla="*/ 291475 w 412407"/>
                <a:gd name="connsiteY52" fmla="*/ 582758 h 787606"/>
                <a:gd name="connsiteX53" fmla="*/ 281730 w 412407"/>
                <a:gd name="connsiteY53" fmla="*/ 534211 h 787606"/>
                <a:gd name="connsiteX54" fmla="*/ 250327 w 412407"/>
                <a:gd name="connsiteY54" fmla="*/ 512915 h 787606"/>
                <a:gd name="connsiteX55" fmla="*/ 220007 w 412407"/>
                <a:gd name="connsiteY55" fmla="*/ 536557 h 787606"/>
                <a:gd name="connsiteX56" fmla="*/ 198892 w 412407"/>
                <a:gd name="connsiteY56" fmla="*/ 612356 h 787606"/>
                <a:gd name="connsiteX57" fmla="*/ 167309 w 412407"/>
                <a:gd name="connsiteY57" fmla="*/ 743560 h 787606"/>
                <a:gd name="connsiteX58" fmla="*/ 149622 w 412407"/>
                <a:gd name="connsiteY58" fmla="*/ 763232 h 787606"/>
                <a:gd name="connsiteX59" fmla="*/ 118582 w 412407"/>
                <a:gd name="connsiteY59" fmla="*/ 752404 h 787606"/>
                <a:gd name="connsiteX60" fmla="*/ 119303 w 412407"/>
                <a:gd name="connsiteY60" fmla="*/ 719918 h 787606"/>
                <a:gd name="connsiteX61" fmla="*/ 137351 w 412407"/>
                <a:gd name="connsiteY61" fmla="*/ 628779 h 787606"/>
                <a:gd name="connsiteX62" fmla="*/ 171100 w 412407"/>
                <a:gd name="connsiteY62" fmla="*/ 480791 h 787606"/>
                <a:gd name="connsiteX63" fmla="*/ 191854 w 412407"/>
                <a:gd name="connsiteY63" fmla="*/ 307716 h 787606"/>
                <a:gd name="connsiteX64" fmla="*/ 186981 w 412407"/>
                <a:gd name="connsiteY64" fmla="*/ 280645 h 787606"/>
                <a:gd name="connsiteX65" fmla="*/ 176694 w 412407"/>
                <a:gd name="connsiteY65" fmla="*/ 307175 h 787606"/>
                <a:gd name="connsiteX66" fmla="*/ 172904 w 412407"/>
                <a:gd name="connsiteY66" fmla="*/ 360415 h 787606"/>
                <a:gd name="connsiteX67" fmla="*/ 154134 w 412407"/>
                <a:gd name="connsiteY67" fmla="*/ 387847 h 787606"/>
                <a:gd name="connsiteX68" fmla="*/ 81584 w 412407"/>
                <a:gd name="connsiteY68" fmla="*/ 435492 h 787606"/>
                <a:gd name="connsiteX69" fmla="*/ 41880 w 412407"/>
                <a:gd name="connsiteY69" fmla="*/ 451373 h 787606"/>
                <a:gd name="connsiteX70" fmla="*/ 17877 w 412407"/>
                <a:gd name="connsiteY70" fmla="*/ 428453 h 787606"/>
                <a:gd name="connsiteX71" fmla="*/ 92954 w 412407"/>
                <a:gd name="connsiteY71" fmla="*/ 362941 h 787606"/>
                <a:gd name="connsiteX72" fmla="*/ 137351 w 412407"/>
                <a:gd name="connsiteY72" fmla="*/ 313491 h 787606"/>
                <a:gd name="connsiteX73" fmla="*/ 179581 w 412407"/>
                <a:gd name="connsiteY73" fmla="*/ 240400 h 787606"/>
                <a:gd name="connsiteX74" fmla="*/ 217842 w 412407"/>
                <a:gd name="connsiteY74" fmla="*/ 209178 h 787606"/>
                <a:gd name="connsiteX75" fmla="*/ 336955 w 412407"/>
                <a:gd name="connsiteY75" fmla="*/ 225601 h 787606"/>
                <a:gd name="connsiteX76" fmla="*/ 372869 w 412407"/>
                <a:gd name="connsiteY76" fmla="*/ 285518 h 787606"/>
                <a:gd name="connsiteX77" fmla="*/ 397954 w 412407"/>
                <a:gd name="connsiteY77" fmla="*/ 443072 h 787606"/>
                <a:gd name="connsiteX78" fmla="*/ 384780 w 412407"/>
                <a:gd name="connsiteY78" fmla="*/ 506237 h 787606"/>
                <a:gd name="connsiteX79" fmla="*/ 355543 w 412407"/>
                <a:gd name="connsiteY79" fmla="*/ 498838 h 78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12407" h="787606">
                  <a:moveTo>
                    <a:pt x="386224" y="523022"/>
                  </a:moveTo>
                  <a:cubicBezTo>
                    <a:pt x="395067" y="518690"/>
                    <a:pt x="402647" y="509847"/>
                    <a:pt x="406256" y="501004"/>
                  </a:cubicBezTo>
                  <a:cubicBezTo>
                    <a:pt x="417446" y="473933"/>
                    <a:pt x="410407" y="445779"/>
                    <a:pt x="408061" y="417986"/>
                  </a:cubicBezTo>
                  <a:cubicBezTo>
                    <a:pt x="404452" y="375033"/>
                    <a:pt x="395609" y="332622"/>
                    <a:pt x="385863" y="290571"/>
                  </a:cubicBezTo>
                  <a:cubicBezTo>
                    <a:pt x="377381" y="254116"/>
                    <a:pt x="364206" y="220548"/>
                    <a:pt x="329916" y="199974"/>
                  </a:cubicBezTo>
                  <a:cubicBezTo>
                    <a:pt x="327750" y="198710"/>
                    <a:pt x="326487" y="195642"/>
                    <a:pt x="324141" y="192755"/>
                  </a:cubicBezTo>
                  <a:cubicBezTo>
                    <a:pt x="375937" y="165142"/>
                    <a:pt x="386945" y="117317"/>
                    <a:pt x="375395" y="64618"/>
                  </a:cubicBezTo>
                  <a:cubicBezTo>
                    <a:pt x="364567" y="25997"/>
                    <a:pt x="326667" y="9"/>
                    <a:pt x="281368" y="9"/>
                  </a:cubicBezTo>
                  <a:cubicBezTo>
                    <a:pt x="257366" y="-352"/>
                    <a:pt x="226324" y="10476"/>
                    <a:pt x="210081" y="29245"/>
                  </a:cubicBezTo>
                  <a:cubicBezTo>
                    <a:pt x="184454" y="58663"/>
                    <a:pt x="176333" y="86095"/>
                    <a:pt x="183733" y="125799"/>
                  </a:cubicBezTo>
                  <a:cubicBezTo>
                    <a:pt x="187703" y="147275"/>
                    <a:pt x="215316" y="183009"/>
                    <a:pt x="232280" y="188243"/>
                  </a:cubicBezTo>
                  <a:cubicBezTo>
                    <a:pt x="221993" y="188965"/>
                    <a:pt x="209359" y="194379"/>
                    <a:pt x="194741" y="204666"/>
                  </a:cubicBezTo>
                  <a:cubicBezTo>
                    <a:pt x="161895" y="226142"/>
                    <a:pt x="151067" y="256462"/>
                    <a:pt x="144389" y="269817"/>
                  </a:cubicBezTo>
                  <a:cubicBezTo>
                    <a:pt x="123274" y="311145"/>
                    <a:pt x="97827" y="348323"/>
                    <a:pt x="54874" y="370882"/>
                  </a:cubicBezTo>
                  <a:cubicBezTo>
                    <a:pt x="37909" y="379906"/>
                    <a:pt x="-712" y="414196"/>
                    <a:pt x="10" y="423039"/>
                  </a:cubicBezTo>
                  <a:cubicBezTo>
                    <a:pt x="1815" y="448666"/>
                    <a:pt x="22930" y="469782"/>
                    <a:pt x="49280" y="466894"/>
                  </a:cubicBezTo>
                  <a:cubicBezTo>
                    <a:pt x="63356" y="465270"/>
                    <a:pt x="76170" y="460036"/>
                    <a:pt x="87901" y="451554"/>
                  </a:cubicBezTo>
                  <a:cubicBezTo>
                    <a:pt x="112084" y="434409"/>
                    <a:pt x="136989" y="418166"/>
                    <a:pt x="167670" y="397592"/>
                  </a:cubicBezTo>
                  <a:cubicBezTo>
                    <a:pt x="160812" y="458412"/>
                    <a:pt x="151067" y="511652"/>
                    <a:pt x="138794" y="564531"/>
                  </a:cubicBezTo>
                  <a:cubicBezTo>
                    <a:pt x="125620" y="621019"/>
                    <a:pt x="112987" y="677687"/>
                    <a:pt x="101256" y="734537"/>
                  </a:cubicBezTo>
                  <a:cubicBezTo>
                    <a:pt x="95480" y="762871"/>
                    <a:pt x="105587" y="770992"/>
                    <a:pt x="135185" y="777670"/>
                  </a:cubicBezTo>
                  <a:cubicBezTo>
                    <a:pt x="158105" y="782904"/>
                    <a:pt x="173265" y="774421"/>
                    <a:pt x="179040" y="750779"/>
                  </a:cubicBezTo>
                  <a:cubicBezTo>
                    <a:pt x="192395" y="696276"/>
                    <a:pt x="205931" y="641773"/>
                    <a:pt x="218202" y="587090"/>
                  </a:cubicBezTo>
                  <a:cubicBezTo>
                    <a:pt x="222354" y="568862"/>
                    <a:pt x="227046" y="548468"/>
                    <a:pt x="239318" y="535474"/>
                  </a:cubicBezTo>
                  <a:cubicBezTo>
                    <a:pt x="249966" y="524104"/>
                    <a:pt x="260434" y="526812"/>
                    <a:pt x="267833" y="539806"/>
                  </a:cubicBezTo>
                  <a:cubicBezTo>
                    <a:pt x="278481" y="558214"/>
                    <a:pt x="280105" y="582036"/>
                    <a:pt x="281549" y="602610"/>
                  </a:cubicBezTo>
                  <a:cubicBezTo>
                    <a:pt x="284437" y="644661"/>
                    <a:pt x="286963" y="686892"/>
                    <a:pt x="289490" y="728942"/>
                  </a:cubicBezTo>
                  <a:cubicBezTo>
                    <a:pt x="293099" y="786513"/>
                    <a:pt x="307177" y="797342"/>
                    <a:pt x="362581" y="780197"/>
                  </a:cubicBezTo>
                  <a:cubicBezTo>
                    <a:pt x="375576" y="776226"/>
                    <a:pt x="381351" y="767924"/>
                    <a:pt x="382434" y="755291"/>
                  </a:cubicBezTo>
                  <a:cubicBezTo>
                    <a:pt x="383697" y="740312"/>
                    <a:pt x="385141" y="725513"/>
                    <a:pt x="384600" y="710353"/>
                  </a:cubicBezTo>
                  <a:cubicBezTo>
                    <a:pt x="382434" y="657835"/>
                    <a:pt x="377561" y="591241"/>
                    <a:pt x="372147" y="539084"/>
                  </a:cubicBezTo>
                  <a:cubicBezTo>
                    <a:pt x="370703" y="525368"/>
                    <a:pt x="373049" y="529519"/>
                    <a:pt x="386224" y="523022"/>
                  </a:cubicBezTo>
                  <a:close/>
                  <a:moveTo>
                    <a:pt x="196185" y="86636"/>
                  </a:moveTo>
                  <a:cubicBezTo>
                    <a:pt x="198712" y="51083"/>
                    <a:pt x="225783" y="16793"/>
                    <a:pt x="266570" y="13364"/>
                  </a:cubicBezTo>
                  <a:cubicBezTo>
                    <a:pt x="361138" y="6686"/>
                    <a:pt x="362762" y="69852"/>
                    <a:pt x="368357" y="96562"/>
                  </a:cubicBezTo>
                  <a:cubicBezTo>
                    <a:pt x="367635" y="133740"/>
                    <a:pt x="355724" y="163157"/>
                    <a:pt x="320351" y="179219"/>
                  </a:cubicBezTo>
                  <a:cubicBezTo>
                    <a:pt x="288407" y="193838"/>
                    <a:pt x="259170" y="191311"/>
                    <a:pt x="232461" y="175971"/>
                  </a:cubicBezTo>
                  <a:cubicBezTo>
                    <a:pt x="193478" y="146734"/>
                    <a:pt x="194200" y="113888"/>
                    <a:pt x="196185" y="86636"/>
                  </a:cubicBezTo>
                  <a:close/>
                  <a:moveTo>
                    <a:pt x="355543" y="498838"/>
                  </a:moveTo>
                  <a:cubicBezTo>
                    <a:pt x="351934" y="489995"/>
                    <a:pt x="351573" y="480610"/>
                    <a:pt x="350851" y="471226"/>
                  </a:cubicBezTo>
                  <a:cubicBezTo>
                    <a:pt x="347422" y="416001"/>
                    <a:pt x="342910" y="360776"/>
                    <a:pt x="321614" y="308619"/>
                  </a:cubicBezTo>
                  <a:cubicBezTo>
                    <a:pt x="320170" y="305190"/>
                    <a:pt x="319448" y="301400"/>
                    <a:pt x="318186" y="297971"/>
                  </a:cubicBezTo>
                  <a:cubicBezTo>
                    <a:pt x="316741" y="294181"/>
                    <a:pt x="313674" y="291654"/>
                    <a:pt x="309522" y="292737"/>
                  </a:cubicBezTo>
                  <a:cubicBezTo>
                    <a:pt x="304108" y="294181"/>
                    <a:pt x="302123" y="298693"/>
                    <a:pt x="303386" y="303565"/>
                  </a:cubicBezTo>
                  <a:cubicBezTo>
                    <a:pt x="307177" y="318906"/>
                    <a:pt x="313674" y="333524"/>
                    <a:pt x="318727" y="348684"/>
                  </a:cubicBezTo>
                  <a:cubicBezTo>
                    <a:pt x="328833" y="379364"/>
                    <a:pt x="335150" y="410947"/>
                    <a:pt x="336413" y="442711"/>
                  </a:cubicBezTo>
                  <a:cubicBezTo>
                    <a:pt x="337135" y="462202"/>
                    <a:pt x="333706" y="505155"/>
                    <a:pt x="353738" y="521758"/>
                  </a:cubicBezTo>
                  <a:cubicBezTo>
                    <a:pt x="363664" y="527172"/>
                    <a:pt x="358612" y="539986"/>
                    <a:pt x="359333" y="549010"/>
                  </a:cubicBezTo>
                  <a:cubicBezTo>
                    <a:pt x="363484" y="607844"/>
                    <a:pt x="373230" y="666498"/>
                    <a:pt x="371966" y="725693"/>
                  </a:cubicBezTo>
                  <a:cubicBezTo>
                    <a:pt x="371245" y="753486"/>
                    <a:pt x="370523" y="764676"/>
                    <a:pt x="345436" y="770992"/>
                  </a:cubicBezTo>
                  <a:cubicBezTo>
                    <a:pt x="326667" y="775685"/>
                    <a:pt x="313493" y="768646"/>
                    <a:pt x="307537" y="750599"/>
                  </a:cubicBezTo>
                  <a:cubicBezTo>
                    <a:pt x="301401" y="731830"/>
                    <a:pt x="300138" y="711977"/>
                    <a:pt x="298875" y="692306"/>
                  </a:cubicBezTo>
                  <a:cubicBezTo>
                    <a:pt x="296529" y="655850"/>
                    <a:pt x="294182" y="619214"/>
                    <a:pt x="291475" y="582758"/>
                  </a:cubicBezTo>
                  <a:cubicBezTo>
                    <a:pt x="290212" y="565794"/>
                    <a:pt x="289490" y="549551"/>
                    <a:pt x="281730" y="534211"/>
                  </a:cubicBezTo>
                  <a:cubicBezTo>
                    <a:pt x="275774" y="522480"/>
                    <a:pt x="267653" y="511291"/>
                    <a:pt x="250327" y="512915"/>
                  </a:cubicBezTo>
                  <a:cubicBezTo>
                    <a:pt x="234265" y="514539"/>
                    <a:pt x="224519" y="521939"/>
                    <a:pt x="220007" y="536557"/>
                  </a:cubicBezTo>
                  <a:cubicBezTo>
                    <a:pt x="212428" y="561643"/>
                    <a:pt x="205209" y="586909"/>
                    <a:pt x="198892" y="612356"/>
                  </a:cubicBezTo>
                  <a:cubicBezTo>
                    <a:pt x="187883" y="656031"/>
                    <a:pt x="177777" y="699886"/>
                    <a:pt x="167309" y="743560"/>
                  </a:cubicBezTo>
                  <a:cubicBezTo>
                    <a:pt x="164963" y="753486"/>
                    <a:pt x="159910" y="761066"/>
                    <a:pt x="149622" y="763232"/>
                  </a:cubicBezTo>
                  <a:cubicBezTo>
                    <a:pt x="138434" y="765578"/>
                    <a:pt x="125259" y="759983"/>
                    <a:pt x="118582" y="752404"/>
                  </a:cubicBezTo>
                  <a:cubicBezTo>
                    <a:pt x="110460" y="743199"/>
                    <a:pt x="117137" y="730927"/>
                    <a:pt x="119303" y="719918"/>
                  </a:cubicBezTo>
                  <a:cubicBezTo>
                    <a:pt x="125259" y="689599"/>
                    <a:pt x="133561" y="659460"/>
                    <a:pt x="137351" y="628779"/>
                  </a:cubicBezTo>
                  <a:cubicBezTo>
                    <a:pt x="143667" y="578247"/>
                    <a:pt x="164060" y="531143"/>
                    <a:pt x="171100" y="480791"/>
                  </a:cubicBezTo>
                  <a:cubicBezTo>
                    <a:pt x="179221" y="423220"/>
                    <a:pt x="188605" y="365829"/>
                    <a:pt x="191854" y="307716"/>
                  </a:cubicBezTo>
                  <a:cubicBezTo>
                    <a:pt x="192395" y="298151"/>
                    <a:pt x="197809" y="281367"/>
                    <a:pt x="186981" y="280645"/>
                  </a:cubicBezTo>
                  <a:cubicBezTo>
                    <a:pt x="172182" y="279743"/>
                    <a:pt x="178138" y="297790"/>
                    <a:pt x="176694" y="307175"/>
                  </a:cubicBezTo>
                  <a:cubicBezTo>
                    <a:pt x="173807" y="324681"/>
                    <a:pt x="174167" y="342728"/>
                    <a:pt x="172904" y="360415"/>
                  </a:cubicBezTo>
                  <a:cubicBezTo>
                    <a:pt x="172002" y="373228"/>
                    <a:pt x="166948" y="380447"/>
                    <a:pt x="154134" y="387847"/>
                  </a:cubicBezTo>
                  <a:cubicBezTo>
                    <a:pt x="129049" y="402104"/>
                    <a:pt x="107031" y="421415"/>
                    <a:pt x="81584" y="435492"/>
                  </a:cubicBezTo>
                  <a:cubicBezTo>
                    <a:pt x="69132" y="442350"/>
                    <a:pt x="56859" y="453900"/>
                    <a:pt x="41880" y="451373"/>
                  </a:cubicBezTo>
                  <a:cubicBezTo>
                    <a:pt x="31954" y="449749"/>
                    <a:pt x="18599" y="442169"/>
                    <a:pt x="17877" y="428453"/>
                  </a:cubicBezTo>
                  <a:cubicBezTo>
                    <a:pt x="16794" y="410947"/>
                    <a:pt x="71839" y="378462"/>
                    <a:pt x="92954" y="362941"/>
                  </a:cubicBezTo>
                  <a:cubicBezTo>
                    <a:pt x="111543" y="349406"/>
                    <a:pt x="126884" y="334427"/>
                    <a:pt x="137351" y="313491"/>
                  </a:cubicBezTo>
                  <a:cubicBezTo>
                    <a:pt x="149984" y="288406"/>
                    <a:pt x="165865" y="264944"/>
                    <a:pt x="179581" y="240400"/>
                  </a:cubicBezTo>
                  <a:cubicBezTo>
                    <a:pt x="188424" y="224698"/>
                    <a:pt x="201419" y="214772"/>
                    <a:pt x="217842" y="209178"/>
                  </a:cubicBezTo>
                  <a:cubicBezTo>
                    <a:pt x="260073" y="194920"/>
                    <a:pt x="300318" y="195642"/>
                    <a:pt x="336955" y="225601"/>
                  </a:cubicBezTo>
                  <a:cubicBezTo>
                    <a:pt x="356265" y="241483"/>
                    <a:pt x="367816" y="262778"/>
                    <a:pt x="372869" y="285518"/>
                  </a:cubicBezTo>
                  <a:cubicBezTo>
                    <a:pt x="381892" y="325764"/>
                    <a:pt x="399399" y="431341"/>
                    <a:pt x="397954" y="443072"/>
                  </a:cubicBezTo>
                  <a:cubicBezTo>
                    <a:pt x="398496" y="457510"/>
                    <a:pt x="402647" y="500823"/>
                    <a:pt x="384780" y="506237"/>
                  </a:cubicBezTo>
                  <a:cubicBezTo>
                    <a:pt x="373591" y="514359"/>
                    <a:pt x="360777" y="512013"/>
                    <a:pt x="355543" y="498838"/>
                  </a:cubicBezTo>
                  <a:close/>
                </a:path>
              </a:pathLst>
            </a:custGeom>
            <a:solidFill>
              <a:srgbClr val="000000"/>
            </a:solidFill>
            <a:ln w="1804" cap="flat">
              <a:noFill/>
              <a:prstDash val="solid"/>
              <a:miter/>
            </a:ln>
          </p:spPr>
          <p:txBody>
            <a:bodyPr rtlCol="0" anchor="ctr"/>
            <a:lstStyle/>
            <a:p>
              <a:endParaRPr lang="en-US"/>
            </a:p>
          </p:txBody>
        </p:sp>
        <p:sp>
          <p:nvSpPr>
            <p:cNvPr id="55" name="Freeform 1014">
              <a:extLst>
                <a:ext uri="{FF2B5EF4-FFF2-40B4-BE49-F238E27FC236}">
                  <a16:creationId xmlns:a16="http://schemas.microsoft.com/office/drawing/2014/main" id="{0BC0C263-9F9C-66A7-F22F-55FD434A4539}"/>
                </a:ext>
              </a:extLst>
            </p:cNvPr>
            <p:cNvSpPr/>
            <p:nvPr/>
          </p:nvSpPr>
          <p:spPr>
            <a:xfrm>
              <a:off x="8751360" y="1790175"/>
              <a:ext cx="663112" cy="478382"/>
            </a:xfrm>
            <a:custGeom>
              <a:avLst/>
              <a:gdLst>
                <a:gd name="connsiteX0" fmla="*/ 571328 w 663112"/>
                <a:gd name="connsiteY0" fmla="*/ 478379 h 478382"/>
                <a:gd name="connsiteX1" fmla="*/ 582698 w 663112"/>
                <a:gd name="connsiteY1" fmla="*/ 459429 h 478382"/>
                <a:gd name="connsiteX2" fmla="*/ 571689 w 663112"/>
                <a:gd name="connsiteY2" fmla="*/ 416657 h 478382"/>
                <a:gd name="connsiteX3" fmla="*/ 591902 w 663112"/>
                <a:gd name="connsiteY3" fmla="*/ 353130 h 478382"/>
                <a:gd name="connsiteX4" fmla="*/ 635035 w 663112"/>
                <a:gd name="connsiteY4" fmla="*/ 274263 h 478382"/>
                <a:gd name="connsiteX5" fmla="*/ 652360 w 663112"/>
                <a:gd name="connsiteY5" fmla="*/ 107686 h 478382"/>
                <a:gd name="connsiteX6" fmla="*/ 613017 w 663112"/>
                <a:gd name="connsiteY6" fmla="*/ 45603 h 478382"/>
                <a:gd name="connsiteX7" fmla="*/ 330937 w 663112"/>
                <a:gd name="connsiteY7" fmla="*/ 46686 h 478382"/>
                <a:gd name="connsiteX8" fmla="*/ 291774 w 663112"/>
                <a:gd name="connsiteY8" fmla="*/ 44159 h 478382"/>
                <a:gd name="connsiteX9" fmla="*/ 258206 w 663112"/>
                <a:gd name="connsiteY9" fmla="*/ 30443 h 478382"/>
                <a:gd name="connsiteX10" fmla="*/ 73943 w 663112"/>
                <a:gd name="connsiteY10" fmla="*/ 49212 h 478382"/>
                <a:gd name="connsiteX11" fmla="*/ 14928 w 663112"/>
                <a:gd name="connsiteY11" fmla="*/ 231310 h 478382"/>
                <a:gd name="connsiteX12" fmla="*/ 83688 w 663112"/>
                <a:gd name="connsiteY12" fmla="*/ 344106 h 478382"/>
                <a:gd name="connsiteX13" fmla="*/ 99389 w 663112"/>
                <a:gd name="connsiteY13" fmla="*/ 414130 h 478382"/>
                <a:gd name="connsiteX14" fmla="*/ 69070 w 663112"/>
                <a:gd name="connsiteY14" fmla="*/ 454917 h 478382"/>
                <a:gd name="connsiteX15" fmla="*/ 64919 w 663112"/>
                <a:gd name="connsiteY15" fmla="*/ 466648 h 478382"/>
                <a:gd name="connsiteX16" fmla="*/ 75025 w 663112"/>
                <a:gd name="connsiteY16" fmla="*/ 469716 h 478382"/>
                <a:gd name="connsiteX17" fmla="*/ 121587 w 663112"/>
                <a:gd name="connsiteY17" fmla="*/ 458887 h 478382"/>
                <a:gd name="connsiteX18" fmla="*/ 304046 w 663112"/>
                <a:gd name="connsiteY18" fmla="*/ 360529 h 478382"/>
                <a:gd name="connsiteX19" fmla="*/ 343209 w 663112"/>
                <a:gd name="connsiteY19" fmla="*/ 308914 h 478382"/>
                <a:gd name="connsiteX20" fmla="*/ 394103 w 663112"/>
                <a:gd name="connsiteY20" fmla="*/ 374245 h 478382"/>
                <a:gd name="connsiteX21" fmla="*/ 516825 w 663112"/>
                <a:gd name="connsiteY21" fmla="*/ 465385 h 478382"/>
                <a:gd name="connsiteX22" fmla="*/ 571328 w 663112"/>
                <a:gd name="connsiteY22" fmla="*/ 478379 h 478382"/>
                <a:gd name="connsiteX23" fmla="*/ 334185 w 663112"/>
                <a:gd name="connsiteY23" fmla="*/ 284730 h 478382"/>
                <a:gd name="connsiteX24" fmla="*/ 210380 w 663112"/>
                <a:gd name="connsiteY24" fmla="*/ 413769 h 478382"/>
                <a:gd name="connsiteX25" fmla="*/ 103360 w 663112"/>
                <a:gd name="connsiteY25" fmla="*/ 447518 h 478382"/>
                <a:gd name="connsiteX26" fmla="*/ 105525 w 663112"/>
                <a:gd name="connsiteY26" fmla="*/ 441562 h 478382"/>
                <a:gd name="connsiteX27" fmla="*/ 105886 w 663112"/>
                <a:gd name="connsiteY27" fmla="*/ 440660 h 478382"/>
                <a:gd name="connsiteX28" fmla="*/ 107691 w 663112"/>
                <a:gd name="connsiteY28" fmla="*/ 434885 h 478382"/>
                <a:gd name="connsiteX29" fmla="*/ 108052 w 663112"/>
                <a:gd name="connsiteY29" fmla="*/ 433802 h 478382"/>
                <a:gd name="connsiteX30" fmla="*/ 109496 w 663112"/>
                <a:gd name="connsiteY30" fmla="*/ 428026 h 478382"/>
                <a:gd name="connsiteX31" fmla="*/ 109676 w 663112"/>
                <a:gd name="connsiteY31" fmla="*/ 427666 h 478382"/>
                <a:gd name="connsiteX32" fmla="*/ 110940 w 663112"/>
                <a:gd name="connsiteY32" fmla="*/ 422071 h 478382"/>
                <a:gd name="connsiteX33" fmla="*/ 111120 w 663112"/>
                <a:gd name="connsiteY33" fmla="*/ 421529 h 478382"/>
                <a:gd name="connsiteX34" fmla="*/ 112022 w 663112"/>
                <a:gd name="connsiteY34" fmla="*/ 415935 h 478382"/>
                <a:gd name="connsiteX35" fmla="*/ 112203 w 663112"/>
                <a:gd name="connsiteY35" fmla="*/ 415032 h 478382"/>
                <a:gd name="connsiteX36" fmla="*/ 112744 w 663112"/>
                <a:gd name="connsiteY36" fmla="*/ 409438 h 478382"/>
                <a:gd name="connsiteX37" fmla="*/ 112744 w 663112"/>
                <a:gd name="connsiteY37" fmla="*/ 408896 h 478382"/>
                <a:gd name="connsiteX38" fmla="*/ 113105 w 663112"/>
                <a:gd name="connsiteY38" fmla="*/ 397346 h 478382"/>
                <a:gd name="connsiteX39" fmla="*/ 113105 w 663112"/>
                <a:gd name="connsiteY39" fmla="*/ 396805 h 478382"/>
                <a:gd name="connsiteX40" fmla="*/ 112744 w 663112"/>
                <a:gd name="connsiteY40" fmla="*/ 391210 h 478382"/>
                <a:gd name="connsiteX41" fmla="*/ 112744 w 663112"/>
                <a:gd name="connsiteY41" fmla="*/ 390668 h 478382"/>
                <a:gd name="connsiteX42" fmla="*/ 111120 w 663112"/>
                <a:gd name="connsiteY42" fmla="*/ 379299 h 478382"/>
                <a:gd name="connsiteX43" fmla="*/ 111120 w 663112"/>
                <a:gd name="connsiteY43" fmla="*/ 379118 h 478382"/>
                <a:gd name="connsiteX44" fmla="*/ 109857 w 663112"/>
                <a:gd name="connsiteY44" fmla="*/ 373523 h 478382"/>
                <a:gd name="connsiteX45" fmla="*/ 109857 w 663112"/>
                <a:gd name="connsiteY45" fmla="*/ 373162 h 478382"/>
                <a:gd name="connsiteX46" fmla="*/ 104082 w 663112"/>
                <a:gd name="connsiteY46" fmla="*/ 356198 h 478382"/>
                <a:gd name="connsiteX47" fmla="*/ 104082 w 663112"/>
                <a:gd name="connsiteY47" fmla="*/ 356017 h 478382"/>
                <a:gd name="connsiteX48" fmla="*/ 101555 w 663112"/>
                <a:gd name="connsiteY48" fmla="*/ 350423 h 478382"/>
                <a:gd name="connsiteX49" fmla="*/ 92712 w 663112"/>
                <a:gd name="connsiteY49" fmla="*/ 334722 h 478382"/>
                <a:gd name="connsiteX50" fmla="*/ 44164 w 663112"/>
                <a:gd name="connsiteY50" fmla="*/ 255674 h 478382"/>
                <a:gd name="connsiteX51" fmla="*/ 29185 w 663112"/>
                <a:gd name="connsiteY51" fmla="*/ 119416 h 478382"/>
                <a:gd name="connsiteX52" fmla="*/ 75386 w 663112"/>
                <a:gd name="connsiteY52" fmla="*/ 68162 h 478382"/>
                <a:gd name="connsiteX53" fmla="*/ 261274 w 663112"/>
                <a:gd name="connsiteY53" fmla="*/ 50656 h 478382"/>
                <a:gd name="connsiteX54" fmla="*/ 282931 w 663112"/>
                <a:gd name="connsiteY54" fmla="*/ 59319 h 478382"/>
                <a:gd name="connsiteX55" fmla="*/ 282931 w 663112"/>
                <a:gd name="connsiteY55" fmla="*/ 59319 h 478382"/>
                <a:gd name="connsiteX56" fmla="*/ 312529 w 663112"/>
                <a:gd name="connsiteY56" fmla="*/ 83141 h 478382"/>
                <a:gd name="connsiteX57" fmla="*/ 312709 w 663112"/>
                <a:gd name="connsiteY57" fmla="*/ 83322 h 478382"/>
                <a:gd name="connsiteX58" fmla="*/ 323899 w 663112"/>
                <a:gd name="connsiteY58" fmla="*/ 98301 h 478382"/>
                <a:gd name="connsiteX59" fmla="*/ 324079 w 663112"/>
                <a:gd name="connsiteY59" fmla="*/ 98662 h 478382"/>
                <a:gd name="connsiteX60" fmla="*/ 330395 w 663112"/>
                <a:gd name="connsiteY60" fmla="*/ 109310 h 478382"/>
                <a:gd name="connsiteX61" fmla="*/ 330576 w 663112"/>
                <a:gd name="connsiteY61" fmla="*/ 109671 h 478382"/>
                <a:gd name="connsiteX62" fmla="*/ 333283 w 663112"/>
                <a:gd name="connsiteY62" fmla="*/ 115085 h 478382"/>
                <a:gd name="connsiteX63" fmla="*/ 333644 w 663112"/>
                <a:gd name="connsiteY63" fmla="*/ 115807 h 478382"/>
                <a:gd name="connsiteX64" fmla="*/ 336351 w 663112"/>
                <a:gd name="connsiteY64" fmla="*/ 121221 h 478382"/>
                <a:gd name="connsiteX65" fmla="*/ 336351 w 663112"/>
                <a:gd name="connsiteY65" fmla="*/ 121221 h 478382"/>
                <a:gd name="connsiteX66" fmla="*/ 338878 w 663112"/>
                <a:gd name="connsiteY66" fmla="*/ 126816 h 478382"/>
                <a:gd name="connsiteX67" fmla="*/ 339239 w 663112"/>
                <a:gd name="connsiteY67" fmla="*/ 127718 h 478382"/>
                <a:gd name="connsiteX68" fmla="*/ 341585 w 663112"/>
                <a:gd name="connsiteY68" fmla="*/ 133132 h 478382"/>
                <a:gd name="connsiteX69" fmla="*/ 341946 w 663112"/>
                <a:gd name="connsiteY69" fmla="*/ 134215 h 478382"/>
                <a:gd name="connsiteX70" fmla="*/ 344112 w 663112"/>
                <a:gd name="connsiteY70" fmla="*/ 139810 h 478382"/>
                <a:gd name="connsiteX71" fmla="*/ 334185 w 663112"/>
                <a:gd name="connsiteY71" fmla="*/ 284730 h 478382"/>
                <a:gd name="connsiteX72" fmla="*/ 367032 w 663112"/>
                <a:gd name="connsiteY72" fmla="*/ 315591 h 478382"/>
                <a:gd name="connsiteX73" fmla="*/ 365047 w 663112"/>
                <a:gd name="connsiteY73" fmla="*/ 312343 h 478382"/>
                <a:gd name="connsiteX74" fmla="*/ 364866 w 663112"/>
                <a:gd name="connsiteY74" fmla="*/ 312162 h 478382"/>
                <a:gd name="connsiteX75" fmla="*/ 356023 w 663112"/>
                <a:gd name="connsiteY75" fmla="*/ 262893 h 478382"/>
                <a:gd name="connsiteX76" fmla="*/ 363603 w 663112"/>
                <a:gd name="connsiteY76" fmla="*/ 157135 h 478382"/>
                <a:gd name="connsiteX77" fmla="*/ 331298 w 663112"/>
                <a:gd name="connsiteY77" fmla="*/ 80615 h 478382"/>
                <a:gd name="connsiteX78" fmla="*/ 335268 w 663112"/>
                <a:gd name="connsiteY78" fmla="*/ 61665 h 478382"/>
                <a:gd name="connsiteX79" fmla="*/ 560861 w 663112"/>
                <a:gd name="connsiteY79" fmla="*/ 31887 h 478382"/>
                <a:gd name="connsiteX80" fmla="*/ 560861 w 663112"/>
                <a:gd name="connsiteY80" fmla="*/ 31887 h 478382"/>
                <a:gd name="connsiteX81" fmla="*/ 575840 w 663112"/>
                <a:gd name="connsiteY81" fmla="*/ 38925 h 478382"/>
                <a:gd name="connsiteX82" fmla="*/ 576382 w 663112"/>
                <a:gd name="connsiteY82" fmla="*/ 39286 h 478382"/>
                <a:gd name="connsiteX83" fmla="*/ 586308 w 663112"/>
                <a:gd name="connsiteY83" fmla="*/ 44881 h 478382"/>
                <a:gd name="connsiteX84" fmla="*/ 587210 w 663112"/>
                <a:gd name="connsiteY84" fmla="*/ 45422 h 478382"/>
                <a:gd name="connsiteX85" fmla="*/ 590097 w 663112"/>
                <a:gd name="connsiteY85" fmla="*/ 47408 h 478382"/>
                <a:gd name="connsiteX86" fmla="*/ 590277 w 663112"/>
                <a:gd name="connsiteY86" fmla="*/ 47588 h 478382"/>
                <a:gd name="connsiteX87" fmla="*/ 595872 w 663112"/>
                <a:gd name="connsiteY87" fmla="*/ 51558 h 478382"/>
                <a:gd name="connsiteX88" fmla="*/ 597136 w 663112"/>
                <a:gd name="connsiteY88" fmla="*/ 52461 h 478382"/>
                <a:gd name="connsiteX89" fmla="*/ 599482 w 663112"/>
                <a:gd name="connsiteY89" fmla="*/ 54265 h 478382"/>
                <a:gd name="connsiteX90" fmla="*/ 600925 w 663112"/>
                <a:gd name="connsiteY90" fmla="*/ 55529 h 478382"/>
                <a:gd name="connsiteX91" fmla="*/ 604535 w 663112"/>
                <a:gd name="connsiteY91" fmla="*/ 58597 h 478382"/>
                <a:gd name="connsiteX92" fmla="*/ 606160 w 663112"/>
                <a:gd name="connsiteY92" fmla="*/ 60041 h 478382"/>
                <a:gd name="connsiteX93" fmla="*/ 608144 w 663112"/>
                <a:gd name="connsiteY93" fmla="*/ 61845 h 478382"/>
                <a:gd name="connsiteX94" fmla="*/ 609949 w 663112"/>
                <a:gd name="connsiteY94" fmla="*/ 63470 h 478382"/>
                <a:gd name="connsiteX95" fmla="*/ 611754 w 663112"/>
                <a:gd name="connsiteY95" fmla="*/ 65094 h 478382"/>
                <a:gd name="connsiteX96" fmla="*/ 614822 w 663112"/>
                <a:gd name="connsiteY96" fmla="*/ 68162 h 478382"/>
                <a:gd name="connsiteX97" fmla="*/ 616266 w 663112"/>
                <a:gd name="connsiteY97" fmla="*/ 69786 h 478382"/>
                <a:gd name="connsiteX98" fmla="*/ 618251 w 663112"/>
                <a:gd name="connsiteY98" fmla="*/ 71952 h 478382"/>
                <a:gd name="connsiteX99" fmla="*/ 619695 w 663112"/>
                <a:gd name="connsiteY99" fmla="*/ 73576 h 478382"/>
                <a:gd name="connsiteX100" fmla="*/ 622582 w 663112"/>
                <a:gd name="connsiteY100" fmla="*/ 77186 h 478382"/>
                <a:gd name="connsiteX101" fmla="*/ 623484 w 663112"/>
                <a:gd name="connsiteY101" fmla="*/ 78449 h 478382"/>
                <a:gd name="connsiteX102" fmla="*/ 625470 w 663112"/>
                <a:gd name="connsiteY102" fmla="*/ 81337 h 478382"/>
                <a:gd name="connsiteX103" fmla="*/ 626553 w 663112"/>
                <a:gd name="connsiteY103" fmla="*/ 82961 h 478382"/>
                <a:gd name="connsiteX104" fmla="*/ 628899 w 663112"/>
                <a:gd name="connsiteY104" fmla="*/ 86390 h 478382"/>
                <a:gd name="connsiteX105" fmla="*/ 629621 w 663112"/>
                <a:gd name="connsiteY105" fmla="*/ 87473 h 478382"/>
                <a:gd name="connsiteX106" fmla="*/ 631967 w 663112"/>
                <a:gd name="connsiteY106" fmla="*/ 91443 h 478382"/>
                <a:gd name="connsiteX107" fmla="*/ 632689 w 663112"/>
                <a:gd name="connsiteY107" fmla="*/ 92887 h 478382"/>
                <a:gd name="connsiteX108" fmla="*/ 634494 w 663112"/>
                <a:gd name="connsiteY108" fmla="*/ 96496 h 478382"/>
                <a:gd name="connsiteX109" fmla="*/ 635035 w 663112"/>
                <a:gd name="connsiteY109" fmla="*/ 97579 h 478382"/>
                <a:gd name="connsiteX110" fmla="*/ 637201 w 663112"/>
                <a:gd name="connsiteY110" fmla="*/ 102271 h 478382"/>
                <a:gd name="connsiteX111" fmla="*/ 637743 w 663112"/>
                <a:gd name="connsiteY111" fmla="*/ 103535 h 478382"/>
                <a:gd name="connsiteX112" fmla="*/ 639186 w 663112"/>
                <a:gd name="connsiteY112" fmla="*/ 107325 h 478382"/>
                <a:gd name="connsiteX113" fmla="*/ 639727 w 663112"/>
                <a:gd name="connsiteY113" fmla="*/ 108588 h 478382"/>
                <a:gd name="connsiteX114" fmla="*/ 641352 w 663112"/>
                <a:gd name="connsiteY114" fmla="*/ 113641 h 478382"/>
                <a:gd name="connsiteX115" fmla="*/ 641712 w 663112"/>
                <a:gd name="connsiteY115" fmla="*/ 114544 h 478382"/>
                <a:gd name="connsiteX116" fmla="*/ 642976 w 663112"/>
                <a:gd name="connsiteY116" fmla="*/ 118875 h 478382"/>
                <a:gd name="connsiteX117" fmla="*/ 643337 w 663112"/>
                <a:gd name="connsiteY117" fmla="*/ 120319 h 478382"/>
                <a:gd name="connsiteX118" fmla="*/ 644600 w 663112"/>
                <a:gd name="connsiteY118" fmla="*/ 125733 h 478382"/>
                <a:gd name="connsiteX119" fmla="*/ 643337 w 663112"/>
                <a:gd name="connsiteY119" fmla="*/ 211819 h 478382"/>
                <a:gd name="connsiteX120" fmla="*/ 583059 w 663112"/>
                <a:gd name="connsiteY120" fmla="*/ 344467 h 478382"/>
                <a:gd name="connsiteX121" fmla="*/ 560861 w 663112"/>
                <a:gd name="connsiteY121" fmla="*/ 436870 h 478382"/>
                <a:gd name="connsiteX122" fmla="*/ 571508 w 663112"/>
                <a:gd name="connsiteY122" fmla="*/ 462497 h 478382"/>
                <a:gd name="connsiteX123" fmla="*/ 533609 w 663112"/>
                <a:gd name="connsiteY123" fmla="*/ 457083 h 478382"/>
                <a:gd name="connsiteX124" fmla="*/ 443733 w 663112"/>
                <a:gd name="connsiteY124" fmla="*/ 405828 h 478382"/>
                <a:gd name="connsiteX125" fmla="*/ 367032 w 663112"/>
                <a:gd name="connsiteY125" fmla="*/ 315591 h 4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663112" h="478382">
                  <a:moveTo>
                    <a:pt x="571328" y="478379"/>
                  </a:moveTo>
                  <a:cubicBezTo>
                    <a:pt x="586127" y="478559"/>
                    <a:pt x="590277" y="472062"/>
                    <a:pt x="582698" y="459429"/>
                  </a:cubicBezTo>
                  <a:cubicBezTo>
                    <a:pt x="574577" y="445893"/>
                    <a:pt x="570606" y="432177"/>
                    <a:pt x="571689" y="416657"/>
                  </a:cubicBezTo>
                  <a:cubicBezTo>
                    <a:pt x="573494" y="393917"/>
                    <a:pt x="578727" y="372080"/>
                    <a:pt x="591902" y="353130"/>
                  </a:cubicBezTo>
                  <a:cubicBezTo>
                    <a:pt x="609047" y="328405"/>
                    <a:pt x="623305" y="301875"/>
                    <a:pt x="635035" y="274263"/>
                  </a:cubicBezTo>
                  <a:cubicBezTo>
                    <a:pt x="659219" y="217053"/>
                    <a:pt x="674559" y="169949"/>
                    <a:pt x="652360" y="107686"/>
                  </a:cubicBezTo>
                  <a:cubicBezTo>
                    <a:pt x="643517" y="82961"/>
                    <a:pt x="639005" y="72854"/>
                    <a:pt x="613017" y="45603"/>
                  </a:cubicBezTo>
                  <a:cubicBezTo>
                    <a:pt x="578547" y="8245"/>
                    <a:pt x="429115" y="-35430"/>
                    <a:pt x="330937" y="46686"/>
                  </a:cubicBezTo>
                  <a:cubicBezTo>
                    <a:pt x="317582" y="53544"/>
                    <a:pt x="304949" y="54807"/>
                    <a:pt x="291774" y="44159"/>
                  </a:cubicBezTo>
                  <a:cubicBezTo>
                    <a:pt x="282390" y="36579"/>
                    <a:pt x="270659" y="32789"/>
                    <a:pt x="258206" y="30443"/>
                  </a:cubicBezTo>
                  <a:cubicBezTo>
                    <a:pt x="194860" y="18351"/>
                    <a:pt x="133318" y="21961"/>
                    <a:pt x="73943" y="49212"/>
                  </a:cubicBezTo>
                  <a:cubicBezTo>
                    <a:pt x="-593" y="83322"/>
                    <a:pt x="-15753" y="182041"/>
                    <a:pt x="14928" y="231310"/>
                  </a:cubicBezTo>
                  <a:cubicBezTo>
                    <a:pt x="38028" y="268668"/>
                    <a:pt x="60948" y="306387"/>
                    <a:pt x="83688" y="344106"/>
                  </a:cubicBezTo>
                  <a:cubicBezTo>
                    <a:pt x="96863" y="365943"/>
                    <a:pt x="101916" y="389586"/>
                    <a:pt x="99389" y="414130"/>
                  </a:cubicBezTo>
                  <a:cubicBezTo>
                    <a:pt x="97584" y="432538"/>
                    <a:pt x="87658" y="447337"/>
                    <a:pt x="69070" y="454917"/>
                  </a:cubicBezTo>
                  <a:cubicBezTo>
                    <a:pt x="64919" y="456541"/>
                    <a:pt x="61851" y="461595"/>
                    <a:pt x="64919" y="466648"/>
                  </a:cubicBezTo>
                  <a:cubicBezTo>
                    <a:pt x="66904" y="470077"/>
                    <a:pt x="71055" y="470438"/>
                    <a:pt x="75025" y="469716"/>
                  </a:cubicBezTo>
                  <a:cubicBezTo>
                    <a:pt x="90727" y="466648"/>
                    <a:pt x="105886" y="461956"/>
                    <a:pt x="121587" y="458887"/>
                  </a:cubicBezTo>
                  <a:cubicBezTo>
                    <a:pt x="192333" y="444991"/>
                    <a:pt x="254055" y="413950"/>
                    <a:pt x="304046" y="360529"/>
                  </a:cubicBezTo>
                  <a:cubicBezTo>
                    <a:pt x="318123" y="345550"/>
                    <a:pt x="328771" y="328044"/>
                    <a:pt x="343209" y="308914"/>
                  </a:cubicBezTo>
                  <a:cubicBezTo>
                    <a:pt x="359452" y="333097"/>
                    <a:pt x="377860" y="352949"/>
                    <a:pt x="394103" y="374245"/>
                  </a:cubicBezTo>
                  <a:cubicBezTo>
                    <a:pt x="426408" y="416476"/>
                    <a:pt x="468999" y="444269"/>
                    <a:pt x="516825" y="465385"/>
                  </a:cubicBezTo>
                  <a:cubicBezTo>
                    <a:pt x="534150" y="472784"/>
                    <a:pt x="552197" y="478198"/>
                    <a:pt x="571328" y="478379"/>
                  </a:cubicBezTo>
                  <a:close/>
                  <a:moveTo>
                    <a:pt x="334185" y="284730"/>
                  </a:moveTo>
                  <a:cubicBezTo>
                    <a:pt x="311446" y="345370"/>
                    <a:pt x="263981" y="382547"/>
                    <a:pt x="210380" y="413769"/>
                  </a:cubicBezTo>
                  <a:cubicBezTo>
                    <a:pt x="178437" y="432358"/>
                    <a:pt x="143966" y="443186"/>
                    <a:pt x="103360" y="447518"/>
                  </a:cubicBezTo>
                  <a:cubicBezTo>
                    <a:pt x="104082" y="445533"/>
                    <a:pt x="104803" y="443547"/>
                    <a:pt x="105525" y="441562"/>
                  </a:cubicBezTo>
                  <a:cubicBezTo>
                    <a:pt x="105706" y="441201"/>
                    <a:pt x="105706" y="440840"/>
                    <a:pt x="105886" y="440660"/>
                  </a:cubicBezTo>
                  <a:cubicBezTo>
                    <a:pt x="106428" y="438674"/>
                    <a:pt x="107149" y="436870"/>
                    <a:pt x="107691" y="434885"/>
                  </a:cubicBezTo>
                  <a:cubicBezTo>
                    <a:pt x="107872" y="434523"/>
                    <a:pt x="107872" y="434163"/>
                    <a:pt x="108052" y="433802"/>
                  </a:cubicBezTo>
                  <a:cubicBezTo>
                    <a:pt x="108593" y="431816"/>
                    <a:pt x="109135" y="430012"/>
                    <a:pt x="109496" y="428026"/>
                  </a:cubicBezTo>
                  <a:cubicBezTo>
                    <a:pt x="109496" y="427846"/>
                    <a:pt x="109496" y="427666"/>
                    <a:pt x="109676" y="427666"/>
                  </a:cubicBezTo>
                  <a:cubicBezTo>
                    <a:pt x="110037" y="425861"/>
                    <a:pt x="110579" y="423876"/>
                    <a:pt x="110940" y="422071"/>
                  </a:cubicBezTo>
                  <a:cubicBezTo>
                    <a:pt x="110940" y="421890"/>
                    <a:pt x="110940" y="421710"/>
                    <a:pt x="111120" y="421529"/>
                  </a:cubicBezTo>
                  <a:cubicBezTo>
                    <a:pt x="111481" y="419725"/>
                    <a:pt x="111842" y="417740"/>
                    <a:pt x="112022" y="415935"/>
                  </a:cubicBezTo>
                  <a:cubicBezTo>
                    <a:pt x="112022" y="415574"/>
                    <a:pt x="112022" y="415393"/>
                    <a:pt x="112203" y="415032"/>
                  </a:cubicBezTo>
                  <a:cubicBezTo>
                    <a:pt x="112383" y="413228"/>
                    <a:pt x="112564" y="411243"/>
                    <a:pt x="112744" y="409438"/>
                  </a:cubicBezTo>
                  <a:cubicBezTo>
                    <a:pt x="112744" y="409257"/>
                    <a:pt x="112744" y="409077"/>
                    <a:pt x="112744" y="408896"/>
                  </a:cubicBezTo>
                  <a:cubicBezTo>
                    <a:pt x="113105" y="405106"/>
                    <a:pt x="113105" y="401136"/>
                    <a:pt x="113105" y="397346"/>
                  </a:cubicBezTo>
                  <a:cubicBezTo>
                    <a:pt x="113105" y="397165"/>
                    <a:pt x="113105" y="396985"/>
                    <a:pt x="113105" y="396805"/>
                  </a:cubicBezTo>
                  <a:cubicBezTo>
                    <a:pt x="113105" y="395000"/>
                    <a:pt x="112925" y="393015"/>
                    <a:pt x="112744" y="391210"/>
                  </a:cubicBezTo>
                  <a:cubicBezTo>
                    <a:pt x="112744" y="391029"/>
                    <a:pt x="112744" y="390849"/>
                    <a:pt x="112744" y="390668"/>
                  </a:cubicBezTo>
                  <a:cubicBezTo>
                    <a:pt x="112383" y="386879"/>
                    <a:pt x="111842" y="383088"/>
                    <a:pt x="111120" y="379299"/>
                  </a:cubicBezTo>
                  <a:cubicBezTo>
                    <a:pt x="111120" y="379299"/>
                    <a:pt x="111120" y="379118"/>
                    <a:pt x="111120" y="379118"/>
                  </a:cubicBezTo>
                  <a:cubicBezTo>
                    <a:pt x="110759" y="377313"/>
                    <a:pt x="110398" y="375328"/>
                    <a:pt x="109857" y="373523"/>
                  </a:cubicBezTo>
                  <a:cubicBezTo>
                    <a:pt x="109857" y="373343"/>
                    <a:pt x="109857" y="373343"/>
                    <a:pt x="109857" y="373162"/>
                  </a:cubicBezTo>
                  <a:cubicBezTo>
                    <a:pt x="108413" y="367387"/>
                    <a:pt x="106428" y="361793"/>
                    <a:pt x="104082" y="356198"/>
                  </a:cubicBezTo>
                  <a:cubicBezTo>
                    <a:pt x="104082" y="356198"/>
                    <a:pt x="104082" y="356017"/>
                    <a:pt x="104082" y="356017"/>
                  </a:cubicBezTo>
                  <a:cubicBezTo>
                    <a:pt x="103360" y="354213"/>
                    <a:pt x="102457" y="352228"/>
                    <a:pt x="101555" y="350423"/>
                  </a:cubicBezTo>
                  <a:cubicBezTo>
                    <a:pt x="99028" y="345189"/>
                    <a:pt x="96141" y="339955"/>
                    <a:pt x="92712" y="334722"/>
                  </a:cubicBezTo>
                  <a:cubicBezTo>
                    <a:pt x="76108" y="308733"/>
                    <a:pt x="62392" y="280940"/>
                    <a:pt x="44164" y="255674"/>
                  </a:cubicBezTo>
                  <a:cubicBezTo>
                    <a:pt x="13484" y="213082"/>
                    <a:pt x="10416" y="167422"/>
                    <a:pt x="29185" y="119416"/>
                  </a:cubicBezTo>
                  <a:cubicBezTo>
                    <a:pt x="38028" y="96496"/>
                    <a:pt x="54090" y="78810"/>
                    <a:pt x="75386" y="68162"/>
                  </a:cubicBezTo>
                  <a:cubicBezTo>
                    <a:pt x="134762" y="38384"/>
                    <a:pt x="197386" y="32609"/>
                    <a:pt x="261274" y="50656"/>
                  </a:cubicBezTo>
                  <a:cubicBezTo>
                    <a:pt x="269215" y="52822"/>
                    <a:pt x="276434" y="55890"/>
                    <a:pt x="282931" y="59319"/>
                  </a:cubicBezTo>
                  <a:lnTo>
                    <a:pt x="282931" y="59319"/>
                  </a:lnTo>
                  <a:cubicBezTo>
                    <a:pt x="294481" y="65635"/>
                    <a:pt x="304227" y="73576"/>
                    <a:pt x="312529" y="83141"/>
                  </a:cubicBezTo>
                  <a:cubicBezTo>
                    <a:pt x="312529" y="83141"/>
                    <a:pt x="312529" y="83141"/>
                    <a:pt x="312709" y="83322"/>
                  </a:cubicBezTo>
                  <a:cubicBezTo>
                    <a:pt x="316860" y="88014"/>
                    <a:pt x="320469" y="93067"/>
                    <a:pt x="323899" y="98301"/>
                  </a:cubicBezTo>
                  <a:cubicBezTo>
                    <a:pt x="323899" y="98482"/>
                    <a:pt x="324079" y="98482"/>
                    <a:pt x="324079" y="98662"/>
                  </a:cubicBezTo>
                  <a:cubicBezTo>
                    <a:pt x="326245" y="102091"/>
                    <a:pt x="328410" y="105700"/>
                    <a:pt x="330395" y="109310"/>
                  </a:cubicBezTo>
                  <a:cubicBezTo>
                    <a:pt x="330395" y="109490"/>
                    <a:pt x="330576" y="109490"/>
                    <a:pt x="330576" y="109671"/>
                  </a:cubicBezTo>
                  <a:cubicBezTo>
                    <a:pt x="331478" y="111476"/>
                    <a:pt x="332381" y="113280"/>
                    <a:pt x="333283" y="115085"/>
                  </a:cubicBezTo>
                  <a:cubicBezTo>
                    <a:pt x="333464" y="115266"/>
                    <a:pt x="333464" y="115627"/>
                    <a:pt x="333644" y="115807"/>
                  </a:cubicBezTo>
                  <a:cubicBezTo>
                    <a:pt x="334546" y="117612"/>
                    <a:pt x="335449" y="119416"/>
                    <a:pt x="336351" y="121221"/>
                  </a:cubicBezTo>
                  <a:cubicBezTo>
                    <a:pt x="336351" y="121221"/>
                    <a:pt x="336351" y="121221"/>
                    <a:pt x="336351" y="121221"/>
                  </a:cubicBezTo>
                  <a:cubicBezTo>
                    <a:pt x="337253" y="123026"/>
                    <a:pt x="337976" y="124831"/>
                    <a:pt x="338878" y="126816"/>
                  </a:cubicBezTo>
                  <a:cubicBezTo>
                    <a:pt x="339058" y="127177"/>
                    <a:pt x="339058" y="127357"/>
                    <a:pt x="339239" y="127718"/>
                  </a:cubicBezTo>
                  <a:cubicBezTo>
                    <a:pt x="339961" y="129523"/>
                    <a:pt x="340683" y="131328"/>
                    <a:pt x="341585" y="133132"/>
                  </a:cubicBezTo>
                  <a:cubicBezTo>
                    <a:pt x="341765" y="133493"/>
                    <a:pt x="341946" y="133854"/>
                    <a:pt x="341946" y="134215"/>
                  </a:cubicBezTo>
                  <a:cubicBezTo>
                    <a:pt x="342668" y="136020"/>
                    <a:pt x="343390" y="138005"/>
                    <a:pt x="344112" y="139810"/>
                  </a:cubicBezTo>
                  <a:cubicBezTo>
                    <a:pt x="362881" y="189440"/>
                    <a:pt x="352052" y="237446"/>
                    <a:pt x="334185" y="284730"/>
                  </a:cubicBezTo>
                  <a:close/>
                  <a:moveTo>
                    <a:pt x="367032" y="315591"/>
                  </a:moveTo>
                  <a:cubicBezTo>
                    <a:pt x="366310" y="314508"/>
                    <a:pt x="365588" y="313426"/>
                    <a:pt x="365047" y="312343"/>
                  </a:cubicBezTo>
                  <a:cubicBezTo>
                    <a:pt x="365047" y="312343"/>
                    <a:pt x="364866" y="312162"/>
                    <a:pt x="364866" y="312162"/>
                  </a:cubicBezTo>
                  <a:cubicBezTo>
                    <a:pt x="355662" y="297003"/>
                    <a:pt x="351872" y="281843"/>
                    <a:pt x="356023" y="262893"/>
                  </a:cubicBezTo>
                  <a:cubicBezTo>
                    <a:pt x="363603" y="228242"/>
                    <a:pt x="371724" y="193411"/>
                    <a:pt x="363603" y="157135"/>
                  </a:cubicBezTo>
                  <a:cubicBezTo>
                    <a:pt x="357466" y="129342"/>
                    <a:pt x="350247" y="102452"/>
                    <a:pt x="331298" y="80615"/>
                  </a:cubicBezTo>
                  <a:cubicBezTo>
                    <a:pt x="323176" y="71410"/>
                    <a:pt x="325342" y="66357"/>
                    <a:pt x="335268" y="61665"/>
                  </a:cubicBezTo>
                  <a:cubicBezTo>
                    <a:pt x="375514" y="14381"/>
                    <a:pt x="483437" y="-238"/>
                    <a:pt x="560861" y="31887"/>
                  </a:cubicBezTo>
                  <a:lnTo>
                    <a:pt x="560861" y="31887"/>
                  </a:lnTo>
                  <a:cubicBezTo>
                    <a:pt x="565914" y="34052"/>
                    <a:pt x="570967" y="36399"/>
                    <a:pt x="575840" y="38925"/>
                  </a:cubicBezTo>
                  <a:cubicBezTo>
                    <a:pt x="576020" y="39106"/>
                    <a:pt x="576201" y="39106"/>
                    <a:pt x="576382" y="39286"/>
                  </a:cubicBezTo>
                  <a:cubicBezTo>
                    <a:pt x="579810" y="41091"/>
                    <a:pt x="583059" y="42896"/>
                    <a:pt x="586308" y="44881"/>
                  </a:cubicBezTo>
                  <a:cubicBezTo>
                    <a:pt x="586668" y="45061"/>
                    <a:pt x="587029" y="45242"/>
                    <a:pt x="587210" y="45422"/>
                  </a:cubicBezTo>
                  <a:cubicBezTo>
                    <a:pt x="588292" y="45964"/>
                    <a:pt x="589194" y="46686"/>
                    <a:pt x="590097" y="47408"/>
                  </a:cubicBezTo>
                  <a:cubicBezTo>
                    <a:pt x="590097" y="47408"/>
                    <a:pt x="590277" y="47588"/>
                    <a:pt x="590277" y="47588"/>
                  </a:cubicBezTo>
                  <a:cubicBezTo>
                    <a:pt x="592263" y="48851"/>
                    <a:pt x="594068" y="50115"/>
                    <a:pt x="595872" y="51558"/>
                  </a:cubicBezTo>
                  <a:cubicBezTo>
                    <a:pt x="596234" y="51919"/>
                    <a:pt x="596775" y="52280"/>
                    <a:pt x="597136" y="52461"/>
                  </a:cubicBezTo>
                  <a:cubicBezTo>
                    <a:pt x="598038" y="53002"/>
                    <a:pt x="598760" y="53724"/>
                    <a:pt x="599482" y="54265"/>
                  </a:cubicBezTo>
                  <a:cubicBezTo>
                    <a:pt x="600023" y="54626"/>
                    <a:pt x="600384" y="54987"/>
                    <a:pt x="600925" y="55529"/>
                  </a:cubicBezTo>
                  <a:cubicBezTo>
                    <a:pt x="602189" y="56612"/>
                    <a:pt x="603453" y="57514"/>
                    <a:pt x="604535" y="58597"/>
                  </a:cubicBezTo>
                  <a:cubicBezTo>
                    <a:pt x="605077" y="59138"/>
                    <a:pt x="605618" y="59499"/>
                    <a:pt x="606160" y="60041"/>
                  </a:cubicBezTo>
                  <a:cubicBezTo>
                    <a:pt x="606881" y="60582"/>
                    <a:pt x="607422" y="61304"/>
                    <a:pt x="608144" y="61845"/>
                  </a:cubicBezTo>
                  <a:cubicBezTo>
                    <a:pt x="608686" y="62387"/>
                    <a:pt x="609408" y="62928"/>
                    <a:pt x="609949" y="63470"/>
                  </a:cubicBezTo>
                  <a:cubicBezTo>
                    <a:pt x="610491" y="64011"/>
                    <a:pt x="611032" y="64552"/>
                    <a:pt x="611754" y="65094"/>
                  </a:cubicBezTo>
                  <a:cubicBezTo>
                    <a:pt x="612837" y="66177"/>
                    <a:pt x="613739" y="67079"/>
                    <a:pt x="614822" y="68162"/>
                  </a:cubicBezTo>
                  <a:cubicBezTo>
                    <a:pt x="615363" y="68703"/>
                    <a:pt x="615905" y="69245"/>
                    <a:pt x="616266" y="69786"/>
                  </a:cubicBezTo>
                  <a:cubicBezTo>
                    <a:pt x="616988" y="70508"/>
                    <a:pt x="617529" y="71230"/>
                    <a:pt x="618251" y="71952"/>
                  </a:cubicBezTo>
                  <a:cubicBezTo>
                    <a:pt x="618793" y="72493"/>
                    <a:pt x="619153" y="73035"/>
                    <a:pt x="619695" y="73576"/>
                  </a:cubicBezTo>
                  <a:cubicBezTo>
                    <a:pt x="620598" y="74659"/>
                    <a:pt x="621680" y="75922"/>
                    <a:pt x="622582" y="77186"/>
                  </a:cubicBezTo>
                  <a:cubicBezTo>
                    <a:pt x="622943" y="77547"/>
                    <a:pt x="623305" y="78088"/>
                    <a:pt x="623484" y="78449"/>
                  </a:cubicBezTo>
                  <a:cubicBezTo>
                    <a:pt x="624207" y="79351"/>
                    <a:pt x="624929" y="80254"/>
                    <a:pt x="625470" y="81337"/>
                  </a:cubicBezTo>
                  <a:cubicBezTo>
                    <a:pt x="625831" y="81878"/>
                    <a:pt x="626192" y="82419"/>
                    <a:pt x="626553" y="82961"/>
                  </a:cubicBezTo>
                  <a:cubicBezTo>
                    <a:pt x="627275" y="84044"/>
                    <a:pt x="627996" y="85307"/>
                    <a:pt x="628899" y="86390"/>
                  </a:cubicBezTo>
                  <a:cubicBezTo>
                    <a:pt x="629079" y="86751"/>
                    <a:pt x="629260" y="87112"/>
                    <a:pt x="629621" y="87473"/>
                  </a:cubicBezTo>
                  <a:cubicBezTo>
                    <a:pt x="630343" y="88736"/>
                    <a:pt x="631245" y="89999"/>
                    <a:pt x="631967" y="91443"/>
                  </a:cubicBezTo>
                  <a:cubicBezTo>
                    <a:pt x="632148" y="91985"/>
                    <a:pt x="632508" y="92345"/>
                    <a:pt x="632689" y="92887"/>
                  </a:cubicBezTo>
                  <a:cubicBezTo>
                    <a:pt x="633231" y="93970"/>
                    <a:pt x="633952" y="95233"/>
                    <a:pt x="634494" y="96496"/>
                  </a:cubicBezTo>
                  <a:cubicBezTo>
                    <a:pt x="634674" y="96857"/>
                    <a:pt x="634855" y="97218"/>
                    <a:pt x="635035" y="97579"/>
                  </a:cubicBezTo>
                  <a:cubicBezTo>
                    <a:pt x="635757" y="99023"/>
                    <a:pt x="636479" y="100647"/>
                    <a:pt x="637201" y="102271"/>
                  </a:cubicBezTo>
                  <a:cubicBezTo>
                    <a:pt x="637381" y="102633"/>
                    <a:pt x="637562" y="103174"/>
                    <a:pt x="637743" y="103535"/>
                  </a:cubicBezTo>
                  <a:cubicBezTo>
                    <a:pt x="638284" y="104798"/>
                    <a:pt x="638825" y="106061"/>
                    <a:pt x="639186" y="107325"/>
                  </a:cubicBezTo>
                  <a:cubicBezTo>
                    <a:pt x="639367" y="107686"/>
                    <a:pt x="639547" y="108227"/>
                    <a:pt x="639727" y="108588"/>
                  </a:cubicBezTo>
                  <a:cubicBezTo>
                    <a:pt x="640269" y="110212"/>
                    <a:pt x="640810" y="111837"/>
                    <a:pt x="641352" y="113641"/>
                  </a:cubicBezTo>
                  <a:cubicBezTo>
                    <a:pt x="641532" y="114002"/>
                    <a:pt x="641532" y="114363"/>
                    <a:pt x="641712" y="114544"/>
                  </a:cubicBezTo>
                  <a:cubicBezTo>
                    <a:pt x="642074" y="115987"/>
                    <a:pt x="642615" y="117431"/>
                    <a:pt x="642976" y="118875"/>
                  </a:cubicBezTo>
                  <a:cubicBezTo>
                    <a:pt x="643157" y="119416"/>
                    <a:pt x="643157" y="119778"/>
                    <a:pt x="643337" y="120319"/>
                  </a:cubicBezTo>
                  <a:cubicBezTo>
                    <a:pt x="643698" y="122124"/>
                    <a:pt x="644239" y="123928"/>
                    <a:pt x="644600" y="125733"/>
                  </a:cubicBezTo>
                  <a:cubicBezTo>
                    <a:pt x="650917" y="154609"/>
                    <a:pt x="650736" y="182943"/>
                    <a:pt x="643337" y="211819"/>
                  </a:cubicBezTo>
                  <a:cubicBezTo>
                    <a:pt x="631065" y="259645"/>
                    <a:pt x="609769" y="303680"/>
                    <a:pt x="583059" y="344467"/>
                  </a:cubicBezTo>
                  <a:cubicBezTo>
                    <a:pt x="561041" y="378216"/>
                    <a:pt x="556890" y="398609"/>
                    <a:pt x="560861" y="436870"/>
                  </a:cubicBezTo>
                  <a:cubicBezTo>
                    <a:pt x="562846" y="451668"/>
                    <a:pt x="572049" y="460512"/>
                    <a:pt x="571508" y="462497"/>
                  </a:cubicBezTo>
                  <a:cubicBezTo>
                    <a:pt x="563568" y="466467"/>
                    <a:pt x="541189" y="460873"/>
                    <a:pt x="533609" y="457083"/>
                  </a:cubicBezTo>
                  <a:cubicBezTo>
                    <a:pt x="502567" y="441923"/>
                    <a:pt x="469360" y="430012"/>
                    <a:pt x="443733" y="405828"/>
                  </a:cubicBezTo>
                  <a:cubicBezTo>
                    <a:pt x="414496" y="378577"/>
                    <a:pt x="388869" y="348618"/>
                    <a:pt x="367032" y="315591"/>
                  </a:cubicBezTo>
                  <a:close/>
                </a:path>
              </a:pathLst>
            </a:custGeom>
            <a:solidFill>
              <a:srgbClr val="000000"/>
            </a:solidFill>
            <a:ln w="1804" cap="flat">
              <a:noFill/>
              <a:prstDash val="solid"/>
              <a:miter/>
            </a:ln>
          </p:spPr>
          <p:txBody>
            <a:bodyPr rtlCol="0" anchor="ctr"/>
            <a:lstStyle/>
            <a:p>
              <a:endParaRPr lang="en-US"/>
            </a:p>
          </p:txBody>
        </p:sp>
        <p:sp>
          <p:nvSpPr>
            <p:cNvPr id="56" name="Freeform 1015">
              <a:extLst>
                <a:ext uri="{FF2B5EF4-FFF2-40B4-BE49-F238E27FC236}">
                  <a16:creationId xmlns:a16="http://schemas.microsoft.com/office/drawing/2014/main" id="{773DA158-652D-E081-2F7E-FD39FFFDD3AB}"/>
                </a:ext>
              </a:extLst>
            </p:cNvPr>
            <p:cNvSpPr/>
            <p:nvPr/>
          </p:nvSpPr>
          <p:spPr>
            <a:xfrm>
              <a:off x="8321314" y="2891487"/>
              <a:ext cx="176482" cy="24551"/>
            </a:xfrm>
            <a:custGeom>
              <a:avLst/>
              <a:gdLst>
                <a:gd name="connsiteX0" fmla="*/ 168669 w 176482"/>
                <a:gd name="connsiteY0" fmla="*/ 9266 h 24551"/>
                <a:gd name="connsiteX1" fmla="*/ 110917 w 176482"/>
                <a:gd name="connsiteY1" fmla="*/ 1145 h 24551"/>
                <a:gd name="connsiteX2" fmla="*/ 15627 w 176482"/>
                <a:gd name="connsiteY2" fmla="*/ 3491 h 24551"/>
                <a:gd name="connsiteX3" fmla="*/ 106 w 176482"/>
                <a:gd name="connsiteY3" fmla="*/ 8905 h 24551"/>
                <a:gd name="connsiteX4" fmla="*/ 12739 w 176482"/>
                <a:gd name="connsiteY4" fmla="*/ 21358 h 24551"/>
                <a:gd name="connsiteX5" fmla="*/ 37825 w 176482"/>
                <a:gd name="connsiteY5" fmla="*/ 24246 h 24551"/>
                <a:gd name="connsiteX6" fmla="*/ 166864 w 176482"/>
                <a:gd name="connsiteY6" fmla="*/ 23343 h 24551"/>
                <a:gd name="connsiteX7" fmla="*/ 176068 w 176482"/>
                <a:gd name="connsiteY7" fmla="*/ 19012 h 24551"/>
                <a:gd name="connsiteX8" fmla="*/ 168669 w 176482"/>
                <a:gd name="connsiteY8" fmla="*/ 9266 h 24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82" h="24551">
                  <a:moveTo>
                    <a:pt x="168669" y="9266"/>
                  </a:moveTo>
                  <a:cubicBezTo>
                    <a:pt x="150260" y="784"/>
                    <a:pt x="130769" y="-1743"/>
                    <a:pt x="110917" y="1145"/>
                  </a:cubicBezTo>
                  <a:cubicBezTo>
                    <a:pt x="79153" y="5837"/>
                    <a:pt x="47571" y="5657"/>
                    <a:pt x="15627" y="3491"/>
                  </a:cubicBezTo>
                  <a:cubicBezTo>
                    <a:pt x="9491" y="2950"/>
                    <a:pt x="1550" y="-1382"/>
                    <a:pt x="106" y="8905"/>
                  </a:cubicBezTo>
                  <a:cubicBezTo>
                    <a:pt x="-977" y="17207"/>
                    <a:pt x="6423" y="19914"/>
                    <a:pt x="12739" y="21358"/>
                  </a:cubicBezTo>
                  <a:cubicBezTo>
                    <a:pt x="20861" y="23163"/>
                    <a:pt x="29343" y="23885"/>
                    <a:pt x="37825" y="24246"/>
                  </a:cubicBezTo>
                  <a:cubicBezTo>
                    <a:pt x="80778" y="26411"/>
                    <a:pt x="123731" y="16124"/>
                    <a:pt x="166864" y="23343"/>
                  </a:cubicBezTo>
                  <a:cubicBezTo>
                    <a:pt x="170473" y="23885"/>
                    <a:pt x="174805" y="23343"/>
                    <a:pt x="176068" y="19012"/>
                  </a:cubicBezTo>
                  <a:cubicBezTo>
                    <a:pt x="178053" y="12695"/>
                    <a:pt x="172459" y="11071"/>
                    <a:pt x="168669" y="9266"/>
                  </a:cubicBezTo>
                  <a:close/>
                </a:path>
              </a:pathLst>
            </a:custGeom>
            <a:solidFill>
              <a:srgbClr val="000000"/>
            </a:solidFill>
            <a:ln w="1804" cap="flat">
              <a:noFill/>
              <a:prstDash val="solid"/>
              <a:miter/>
            </a:ln>
          </p:spPr>
          <p:txBody>
            <a:bodyPr rtlCol="0" anchor="ctr"/>
            <a:lstStyle/>
            <a:p>
              <a:endParaRPr lang="en-US"/>
            </a:p>
          </p:txBody>
        </p:sp>
        <p:sp>
          <p:nvSpPr>
            <p:cNvPr id="57" name="Freeform 1016">
              <a:extLst>
                <a:ext uri="{FF2B5EF4-FFF2-40B4-BE49-F238E27FC236}">
                  <a16:creationId xmlns:a16="http://schemas.microsoft.com/office/drawing/2014/main" id="{58B5CB81-2602-8AD7-971C-C747830B0632}"/>
                </a:ext>
              </a:extLst>
            </p:cNvPr>
            <p:cNvSpPr/>
            <p:nvPr/>
          </p:nvSpPr>
          <p:spPr>
            <a:xfrm>
              <a:off x="8797922" y="2884362"/>
              <a:ext cx="169773" cy="23703"/>
            </a:xfrm>
            <a:custGeom>
              <a:avLst/>
              <a:gdLst>
                <a:gd name="connsiteX0" fmla="*/ 161291 w 169773"/>
                <a:gd name="connsiteY0" fmla="*/ 8812 h 23703"/>
                <a:gd name="connsiteX1" fmla="*/ 111300 w 169773"/>
                <a:gd name="connsiteY1" fmla="*/ 4300 h 23703"/>
                <a:gd name="connsiteX2" fmla="*/ 13303 w 169773"/>
                <a:gd name="connsiteY2" fmla="*/ 149 h 23703"/>
                <a:gd name="connsiteX3" fmla="*/ 128 w 169773"/>
                <a:gd name="connsiteY3" fmla="*/ 7729 h 23703"/>
                <a:gd name="connsiteX4" fmla="*/ 10777 w 169773"/>
                <a:gd name="connsiteY4" fmla="*/ 18196 h 23703"/>
                <a:gd name="connsiteX5" fmla="*/ 52827 w 169773"/>
                <a:gd name="connsiteY5" fmla="*/ 20362 h 23703"/>
                <a:gd name="connsiteX6" fmla="*/ 169774 w 169773"/>
                <a:gd name="connsiteY6" fmla="*/ 18196 h 23703"/>
                <a:gd name="connsiteX7" fmla="*/ 161291 w 169773"/>
                <a:gd name="connsiteY7" fmla="*/ 8812 h 2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773" h="23703">
                  <a:moveTo>
                    <a:pt x="161291" y="8812"/>
                  </a:moveTo>
                  <a:cubicBezTo>
                    <a:pt x="145049" y="2675"/>
                    <a:pt x="127904" y="5563"/>
                    <a:pt x="111300" y="4300"/>
                  </a:cubicBezTo>
                  <a:cubicBezTo>
                    <a:pt x="78634" y="1773"/>
                    <a:pt x="45788" y="4841"/>
                    <a:pt x="13303" y="149"/>
                  </a:cubicBezTo>
                  <a:cubicBezTo>
                    <a:pt x="7708" y="-573"/>
                    <a:pt x="1211" y="1232"/>
                    <a:pt x="128" y="7729"/>
                  </a:cubicBezTo>
                  <a:cubicBezTo>
                    <a:pt x="-954" y="14587"/>
                    <a:pt x="5001" y="17655"/>
                    <a:pt x="10777" y="18196"/>
                  </a:cubicBezTo>
                  <a:cubicBezTo>
                    <a:pt x="24673" y="19460"/>
                    <a:pt x="38750" y="20542"/>
                    <a:pt x="52827" y="20362"/>
                  </a:cubicBezTo>
                  <a:cubicBezTo>
                    <a:pt x="91809" y="20001"/>
                    <a:pt x="130792" y="29386"/>
                    <a:pt x="169774" y="18196"/>
                  </a:cubicBezTo>
                  <a:cubicBezTo>
                    <a:pt x="168510" y="11158"/>
                    <a:pt x="164720" y="10075"/>
                    <a:pt x="161291" y="8812"/>
                  </a:cubicBezTo>
                  <a:close/>
                </a:path>
              </a:pathLst>
            </a:custGeom>
            <a:solidFill>
              <a:srgbClr val="000000"/>
            </a:solidFill>
            <a:ln w="1804" cap="flat">
              <a:noFill/>
              <a:prstDash val="solid"/>
              <a:miter/>
            </a:ln>
          </p:spPr>
          <p:txBody>
            <a:bodyPr rtlCol="0" anchor="ctr"/>
            <a:lstStyle/>
            <a:p>
              <a:endParaRPr lang="en-US"/>
            </a:p>
          </p:txBody>
        </p:sp>
        <p:sp>
          <p:nvSpPr>
            <p:cNvPr id="58" name="Freeform 1017">
              <a:extLst>
                <a:ext uri="{FF2B5EF4-FFF2-40B4-BE49-F238E27FC236}">
                  <a16:creationId xmlns:a16="http://schemas.microsoft.com/office/drawing/2014/main" id="{A460B725-2C82-EF57-DED9-70A2B6D245F7}"/>
                </a:ext>
              </a:extLst>
            </p:cNvPr>
            <p:cNvSpPr/>
            <p:nvPr/>
          </p:nvSpPr>
          <p:spPr>
            <a:xfrm>
              <a:off x="9599514" y="2892991"/>
              <a:ext cx="178148" cy="17379"/>
            </a:xfrm>
            <a:custGeom>
              <a:avLst/>
              <a:gdLst>
                <a:gd name="connsiteX0" fmla="*/ 165335 w 178148"/>
                <a:gd name="connsiteY0" fmla="*/ 183 h 17379"/>
                <a:gd name="connsiteX1" fmla="*/ 154146 w 178148"/>
                <a:gd name="connsiteY1" fmla="*/ 1085 h 17379"/>
                <a:gd name="connsiteX2" fmla="*/ 70045 w 178148"/>
                <a:gd name="connsiteY2" fmla="*/ 2168 h 17379"/>
                <a:gd name="connsiteX3" fmla="*/ 16805 w 178148"/>
                <a:gd name="connsiteY3" fmla="*/ 724 h 17379"/>
                <a:gd name="connsiteX4" fmla="*/ 21 w 178148"/>
                <a:gd name="connsiteY4" fmla="*/ 10831 h 17379"/>
                <a:gd name="connsiteX5" fmla="*/ 16083 w 178148"/>
                <a:gd name="connsiteY5" fmla="*/ 16967 h 17379"/>
                <a:gd name="connsiteX6" fmla="*/ 83580 w 178148"/>
                <a:gd name="connsiteY6" fmla="*/ 17147 h 17379"/>
                <a:gd name="connsiteX7" fmla="*/ 83580 w 178148"/>
                <a:gd name="connsiteY7" fmla="*/ 16786 h 17379"/>
                <a:gd name="connsiteX8" fmla="*/ 142775 w 178148"/>
                <a:gd name="connsiteY8" fmla="*/ 16786 h 17379"/>
                <a:gd name="connsiteX9" fmla="*/ 165335 w 178148"/>
                <a:gd name="connsiteY9" fmla="*/ 15884 h 17379"/>
                <a:gd name="connsiteX10" fmla="*/ 178148 w 178148"/>
                <a:gd name="connsiteY10" fmla="*/ 7582 h 17379"/>
                <a:gd name="connsiteX11" fmla="*/ 165335 w 178148"/>
                <a:gd name="connsiteY11" fmla="*/ 183 h 1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148" h="17379">
                  <a:moveTo>
                    <a:pt x="165335" y="183"/>
                  </a:moveTo>
                  <a:cubicBezTo>
                    <a:pt x="161544" y="363"/>
                    <a:pt x="157935" y="1085"/>
                    <a:pt x="154146" y="1085"/>
                  </a:cubicBezTo>
                  <a:cubicBezTo>
                    <a:pt x="126172" y="1085"/>
                    <a:pt x="98199" y="4153"/>
                    <a:pt x="70045" y="2168"/>
                  </a:cubicBezTo>
                  <a:cubicBezTo>
                    <a:pt x="52539" y="904"/>
                    <a:pt x="34491" y="-1081"/>
                    <a:pt x="16805" y="724"/>
                  </a:cubicBezTo>
                  <a:cubicBezTo>
                    <a:pt x="9767" y="1446"/>
                    <a:pt x="-521" y="544"/>
                    <a:pt x="21" y="10831"/>
                  </a:cubicBezTo>
                  <a:cubicBezTo>
                    <a:pt x="562" y="20035"/>
                    <a:pt x="10127" y="16786"/>
                    <a:pt x="16083" y="16967"/>
                  </a:cubicBezTo>
                  <a:cubicBezTo>
                    <a:pt x="38643" y="17508"/>
                    <a:pt x="61202" y="17147"/>
                    <a:pt x="83580" y="17147"/>
                  </a:cubicBezTo>
                  <a:cubicBezTo>
                    <a:pt x="83580" y="16967"/>
                    <a:pt x="83580" y="16967"/>
                    <a:pt x="83580" y="16786"/>
                  </a:cubicBezTo>
                  <a:cubicBezTo>
                    <a:pt x="103252" y="16786"/>
                    <a:pt x="123104" y="16786"/>
                    <a:pt x="142775" y="16786"/>
                  </a:cubicBezTo>
                  <a:cubicBezTo>
                    <a:pt x="150356" y="16786"/>
                    <a:pt x="157755" y="16425"/>
                    <a:pt x="165335" y="15884"/>
                  </a:cubicBezTo>
                  <a:cubicBezTo>
                    <a:pt x="171110" y="15523"/>
                    <a:pt x="177968" y="14079"/>
                    <a:pt x="178148" y="7582"/>
                  </a:cubicBezTo>
                  <a:cubicBezTo>
                    <a:pt x="177968" y="544"/>
                    <a:pt x="171110" y="2"/>
                    <a:pt x="165335" y="183"/>
                  </a:cubicBezTo>
                  <a:close/>
                </a:path>
              </a:pathLst>
            </a:custGeom>
            <a:solidFill>
              <a:srgbClr val="000000"/>
            </a:solidFill>
            <a:ln w="1804" cap="flat">
              <a:noFill/>
              <a:prstDash val="solid"/>
              <a:miter/>
            </a:ln>
          </p:spPr>
          <p:txBody>
            <a:bodyPr rtlCol="0" anchor="ctr"/>
            <a:lstStyle/>
            <a:p>
              <a:endParaRPr lang="en-US"/>
            </a:p>
          </p:txBody>
        </p:sp>
        <p:sp>
          <p:nvSpPr>
            <p:cNvPr id="59" name="Freeform 1018">
              <a:extLst>
                <a:ext uri="{FF2B5EF4-FFF2-40B4-BE49-F238E27FC236}">
                  <a16:creationId xmlns:a16="http://schemas.microsoft.com/office/drawing/2014/main" id="{D88334D8-6851-5A5E-DE4F-C75B1761EC14}"/>
                </a:ext>
              </a:extLst>
            </p:cNvPr>
            <p:cNvSpPr/>
            <p:nvPr/>
          </p:nvSpPr>
          <p:spPr>
            <a:xfrm>
              <a:off x="9445636" y="1812690"/>
              <a:ext cx="63642" cy="157181"/>
            </a:xfrm>
            <a:custGeom>
              <a:avLst/>
              <a:gdLst>
                <a:gd name="connsiteX0" fmla="*/ 41825 w 63642"/>
                <a:gd name="connsiteY0" fmla="*/ 157179 h 157181"/>
                <a:gd name="connsiteX1" fmla="*/ 60775 w 63642"/>
                <a:gd name="connsiteY1" fmla="*/ 83185 h 157181"/>
                <a:gd name="connsiteX2" fmla="*/ 11324 w 63642"/>
                <a:gd name="connsiteY2" fmla="*/ 528 h 157181"/>
                <a:gd name="connsiteX3" fmla="*/ 3745 w 63642"/>
                <a:gd name="connsiteY3" fmla="*/ 1431 h 157181"/>
                <a:gd name="connsiteX4" fmla="*/ 857 w 63642"/>
                <a:gd name="connsiteY4" fmla="*/ 11176 h 157181"/>
                <a:gd name="connsiteX5" fmla="*/ 13671 w 63642"/>
                <a:gd name="connsiteY5" fmla="*/ 29404 h 157181"/>
                <a:gd name="connsiteX6" fmla="*/ 44171 w 63642"/>
                <a:gd name="connsiteY6" fmla="*/ 142742 h 157181"/>
                <a:gd name="connsiteX7" fmla="*/ 41825 w 63642"/>
                <a:gd name="connsiteY7" fmla="*/ 157179 h 15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42" h="157181">
                  <a:moveTo>
                    <a:pt x="41825" y="157179"/>
                  </a:moveTo>
                  <a:cubicBezTo>
                    <a:pt x="67091" y="137688"/>
                    <a:pt x="65647" y="108812"/>
                    <a:pt x="60775" y="83185"/>
                  </a:cubicBezTo>
                  <a:cubicBezTo>
                    <a:pt x="54638" y="50880"/>
                    <a:pt x="35509" y="23448"/>
                    <a:pt x="11324" y="528"/>
                  </a:cubicBezTo>
                  <a:cubicBezTo>
                    <a:pt x="10062" y="-555"/>
                    <a:pt x="5910" y="167"/>
                    <a:pt x="3745" y="1431"/>
                  </a:cubicBezTo>
                  <a:cubicBezTo>
                    <a:pt x="136" y="3596"/>
                    <a:pt x="-947" y="8108"/>
                    <a:pt x="857" y="11176"/>
                  </a:cubicBezTo>
                  <a:cubicBezTo>
                    <a:pt x="4467" y="17673"/>
                    <a:pt x="8798" y="23809"/>
                    <a:pt x="13671" y="29404"/>
                  </a:cubicBezTo>
                  <a:cubicBezTo>
                    <a:pt x="42907" y="62070"/>
                    <a:pt x="55902" y="98886"/>
                    <a:pt x="44171" y="142742"/>
                  </a:cubicBezTo>
                  <a:cubicBezTo>
                    <a:pt x="42728" y="147434"/>
                    <a:pt x="41464" y="157360"/>
                    <a:pt x="41825" y="157179"/>
                  </a:cubicBezTo>
                  <a:close/>
                </a:path>
              </a:pathLst>
            </a:custGeom>
            <a:solidFill>
              <a:srgbClr val="000000"/>
            </a:solidFill>
            <a:ln w="1804" cap="flat">
              <a:noFill/>
              <a:prstDash val="solid"/>
              <a:miter/>
            </a:ln>
          </p:spPr>
          <p:txBody>
            <a:bodyPr rtlCol="0" anchor="ctr"/>
            <a:lstStyle/>
            <a:p>
              <a:endParaRPr lang="en-US"/>
            </a:p>
          </p:txBody>
        </p:sp>
        <p:sp>
          <p:nvSpPr>
            <p:cNvPr id="60" name="Freeform 1019">
              <a:extLst>
                <a:ext uri="{FF2B5EF4-FFF2-40B4-BE49-F238E27FC236}">
                  <a16:creationId xmlns:a16="http://schemas.microsoft.com/office/drawing/2014/main" id="{0814E01C-2DD0-CE1F-11BF-4B811E546052}"/>
                </a:ext>
              </a:extLst>
            </p:cNvPr>
            <p:cNvSpPr/>
            <p:nvPr/>
          </p:nvSpPr>
          <p:spPr>
            <a:xfrm>
              <a:off x="8413314" y="2403020"/>
              <a:ext cx="41658" cy="158001"/>
            </a:xfrm>
            <a:custGeom>
              <a:avLst/>
              <a:gdLst>
                <a:gd name="connsiteX0" fmla="*/ 39310 w 41658"/>
                <a:gd name="connsiteY0" fmla="*/ 11898 h 158001"/>
                <a:gd name="connsiteX1" fmla="*/ 39491 w 41658"/>
                <a:gd name="connsiteY1" fmla="*/ 1972 h 158001"/>
                <a:gd name="connsiteX2" fmla="*/ 28301 w 41658"/>
                <a:gd name="connsiteY2" fmla="*/ 5040 h 158001"/>
                <a:gd name="connsiteX3" fmla="*/ 13863 w 41658"/>
                <a:gd name="connsiteY3" fmla="*/ 149960 h 158001"/>
                <a:gd name="connsiteX4" fmla="*/ 23609 w 41658"/>
                <a:gd name="connsiteY4" fmla="*/ 157540 h 158001"/>
                <a:gd name="connsiteX5" fmla="*/ 25233 w 41658"/>
                <a:gd name="connsiteY5" fmla="*/ 145809 h 158001"/>
                <a:gd name="connsiteX6" fmla="*/ 19278 w 41658"/>
                <a:gd name="connsiteY6" fmla="*/ 66581 h 158001"/>
                <a:gd name="connsiteX7" fmla="*/ 39310 w 41658"/>
                <a:gd name="connsiteY7" fmla="*/ 11898 h 1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58" h="158001">
                  <a:moveTo>
                    <a:pt x="39310" y="11898"/>
                  </a:moveTo>
                  <a:cubicBezTo>
                    <a:pt x="41837" y="8830"/>
                    <a:pt x="42920" y="4859"/>
                    <a:pt x="39491" y="1972"/>
                  </a:cubicBezTo>
                  <a:cubicBezTo>
                    <a:pt x="34618" y="-2179"/>
                    <a:pt x="31008" y="889"/>
                    <a:pt x="28301" y="5040"/>
                  </a:cubicBezTo>
                  <a:cubicBezTo>
                    <a:pt x="-19163" y="79034"/>
                    <a:pt x="5562" y="134079"/>
                    <a:pt x="13863" y="149960"/>
                  </a:cubicBezTo>
                  <a:cubicBezTo>
                    <a:pt x="15849" y="153750"/>
                    <a:pt x="17654" y="159706"/>
                    <a:pt x="23609" y="157540"/>
                  </a:cubicBezTo>
                  <a:cubicBezTo>
                    <a:pt x="29565" y="155194"/>
                    <a:pt x="27038" y="150141"/>
                    <a:pt x="25233" y="145809"/>
                  </a:cubicBezTo>
                  <a:cubicBezTo>
                    <a:pt x="14586" y="120002"/>
                    <a:pt x="10615" y="93472"/>
                    <a:pt x="19278" y="66581"/>
                  </a:cubicBezTo>
                  <a:cubicBezTo>
                    <a:pt x="25414" y="48173"/>
                    <a:pt x="26497" y="27960"/>
                    <a:pt x="39310" y="11898"/>
                  </a:cubicBezTo>
                  <a:close/>
                </a:path>
              </a:pathLst>
            </a:custGeom>
            <a:solidFill>
              <a:srgbClr val="000000"/>
            </a:solidFill>
            <a:ln w="1804" cap="flat">
              <a:noFill/>
              <a:prstDash val="solid"/>
              <a:miter/>
            </a:ln>
          </p:spPr>
          <p:txBody>
            <a:bodyPr rtlCol="0" anchor="ctr"/>
            <a:lstStyle/>
            <a:p>
              <a:endParaRPr lang="en-US"/>
            </a:p>
          </p:txBody>
        </p:sp>
        <p:sp>
          <p:nvSpPr>
            <p:cNvPr id="61" name="Freeform 1020">
              <a:extLst>
                <a:ext uri="{FF2B5EF4-FFF2-40B4-BE49-F238E27FC236}">
                  <a16:creationId xmlns:a16="http://schemas.microsoft.com/office/drawing/2014/main" id="{B08F9B4E-876A-6DED-8F74-34D0EC19C714}"/>
                </a:ext>
              </a:extLst>
            </p:cNvPr>
            <p:cNvSpPr/>
            <p:nvPr/>
          </p:nvSpPr>
          <p:spPr>
            <a:xfrm>
              <a:off x="9637164" y="2346379"/>
              <a:ext cx="56958" cy="162926"/>
            </a:xfrm>
            <a:custGeom>
              <a:avLst/>
              <a:gdLst>
                <a:gd name="connsiteX0" fmla="*/ 41418 w 56958"/>
                <a:gd name="connsiteY0" fmla="*/ 121417 h 162926"/>
                <a:gd name="connsiteX1" fmla="*/ 46832 w 56958"/>
                <a:gd name="connsiteY1" fmla="*/ 162926 h 162926"/>
                <a:gd name="connsiteX2" fmla="*/ 56036 w 56958"/>
                <a:gd name="connsiteY2" fmla="*/ 116906 h 162926"/>
                <a:gd name="connsiteX3" fmla="*/ 13986 w 56958"/>
                <a:gd name="connsiteY3" fmla="*/ 5012 h 162926"/>
                <a:gd name="connsiteX4" fmla="*/ 4962 w 56958"/>
                <a:gd name="connsiteY4" fmla="*/ 680 h 162926"/>
                <a:gd name="connsiteX5" fmla="*/ 811 w 56958"/>
                <a:gd name="connsiteY5" fmla="*/ 12411 h 162926"/>
                <a:gd name="connsiteX6" fmla="*/ 7128 w 56958"/>
                <a:gd name="connsiteY6" fmla="*/ 24864 h 162926"/>
                <a:gd name="connsiteX7" fmla="*/ 41418 w 56958"/>
                <a:gd name="connsiteY7" fmla="*/ 121417 h 16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8" h="162926">
                  <a:moveTo>
                    <a:pt x="41418" y="121417"/>
                  </a:moveTo>
                  <a:cubicBezTo>
                    <a:pt x="42681" y="134051"/>
                    <a:pt x="44666" y="146684"/>
                    <a:pt x="46832" y="162926"/>
                  </a:cubicBezTo>
                  <a:cubicBezTo>
                    <a:pt x="56577" y="146323"/>
                    <a:pt x="58382" y="131524"/>
                    <a:pt x="56036" y="116906"/>
                  </a:cubicBezTo>
                  <a:cubicBezTo>
                    <a:pt x="49720" y="76840"/>
                    <a:pt x="34921" y="39663"/>
                    <a:pt x="13986" y="5012"/>
                  </a:cubicBezTo>
                  <a:cubicBezTo>
                    <a:pt x="12181" y="1944"/>
                    <a:pt x="9654" y="-1485"/>
                    <a:pt x="4962" y="680"/>
                  </a:cubicBezTo>
                  <a:cubicBezTo>
                    <a:pt x="-272" y="3027"/>
                    <a:pt x="-813" y="7719"/>
                    <a:pt x="811" y="12411"/>
                  </a:cubicBezTo>
                  <a:cubicBezTo>
                    <a:pt x="2435" y="16743"/>
                    <a:pt x="4781" y="20893"/>
                    <a:pt x="7128" y="24864"/>
                  </a:cubicBezTo>
                  <a:cubicBezTo>
                    <a:pt x="25536" y="54642"/>
                    <a:pt x="38169" y="86405"/>
                    <a:pt x="41418" y="121417"/>
                  </a:cubicBezTo>
                  <a:close/>
                </a:path>
              </a:pathLst>
            </a:custGeom>
            <a:solidFill>
              <a:srgbClr val="000000"/>
            </a:solidFill>
            <a:ln w="1804" cap="flat">
              <a:noFill/>
              <a:prstDash val="solid"/>
              <a:miter/>
            </a:ln>
          </p:spPr>
          <p:txBody>
            <a:bodyPr rtlCol="0" anchor="ctr"/>
            <a:lstStyle/>
            <a:p>
              <a:endParaRPr lang="en-US"/>
            </a:p>
          </p:txBody>
        </p:sp>
        <p:sp>
          <p:nvSpPr>
            <p:cNvPr id="62" name="Freeform 1021">
              <a:extLst>
                <a:ext uri="{FF2B5EF4-FFF2-40B4-BE49-F238E27FC236}">
                  <a16:creationId xmlns:a16="http://schemas.microsoft.com/office/drawing/2014/main" id="{6079DB0C-8333-4BC4-FD15-EA7935608EB0}"/>
                </a:ext>
              </a:extLst>
            </p:cNvPr>
            <p:cNvSpPr/>
            <p:nvPr/>
          </p:nvSpPr>
          <p:spPr>
            <a:xfrm>
              <a:off x="9169337" y="2891344"/>
              <a:ext cx="112563" cy="21598"/>
            </a:xfrm>
            <a:custGeom>
              <a:avLst/>
              <a:gdLst>
                <a:gd name="connsiteX0" fmla="*/ 129 w 112563"/>
                <a:gd name="connsiteY0" fmla="*/ 6161 h 21598"/>
                <a:gd name="connsiteX1" fmla="*/ 10416 w 112563"/>
                <a:gd name="connsiteY1" fmla="*/ 16989 h 21598"/>
                <a:gd name="connsiteX2" fmla="*/ 112563 w 112563"/>
                <a:gd name="connsiteY2" fmla="*/ 14282 h 21598"/>
                <a:gd name="connsiteX3" fmla="*/ 13123 w 112563"/>
                <a:gd name="connsiteY3" fmla="*/ 747 h 21598"/>
                <a:gd name="connsiteX4" fmla="*/ 129 w 112563"/>
                <a:gd name="connsiteY4" fmla="*/ 6161 h 21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63" h="21598">
                  <a:moveTo>
                    <a:pt x="129" y="6161"/>
                  </a:moveTo>
                  <a:cubicBezTo>
                    <a:pt x="-954" y="13199"/>
                    <a:pt x="5001" y="16629"/>
                    <a:pt x="10416" y="16989"/>
                  </a:cubicBezTo>
                  <a:cubicBezTo>
                    <a:pt x="42359" y="19516"/>
                    <a:pt x="74484" y="27276"/>
                    <a:pt x="112563" y="14282"/>
                  </a:cubicBezTo>
                  <a:cubicBezTo>
                    <a:pt x="75386" y="9229"/>
                    <a:pt x="44164" y="5078"/>
                    <a:pt x="13123" y="747"/>
                  </a:cubicBezTo>
                  <a:cubicBezTo>
                    <a:pt x="7528" y="25"/>
                    <a:pt x="1212" y="-1960"/>
                    <a:pt x="129" y="6161"/>
                  </a:cubicBezTo>
                  <a:close/>
                </a:path>
              </a:pathLst>
            </a:custGeom>
            <a:solidFill>
              <a:srgbClr val="000000"/>
            </a:solidFill>
            <a:ln w="1804" cap="flat">
              <a:noFill/>
              <a:prstDash val="solid"/>
              <a:miter/>
            </a:ln>
          </p:spPr>
          <p:txBody>
            <a:bodyPr rtlCol="0" anchor="ctr"/>
            <a:lstStyle/>
            <a:p>
              <a:endParaRPr lang="en-US"/>
            </a:p>
          </p:txBody>
        </p:sp>
      </p:grpSp>
    </p:spTree>
    <p:extLst>
      <p:ext uri="{BB962C8B-B14F-4D97-AF65-F5344CB8AC3E}">
        <p14:creationId xmlns:p14="http://schemas.microsoft.com/office/powerpoint/2010/main" val="2509773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8" name="Picture 16">
            <a:extLst>
              <a:ext uri="{FF2B5EF4-FFF2-40B4-BE49-F238E27FC236}">
                <a16:creationId xmlns:a16="http://schemas.microsoft.com/office/drawing/2014/main" id="{5EAAAF41-7051-46C3-885A-68C18EBF31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86550" y="3215864"/>
            <a:ext cx="4205449" cy="36279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9BA58E1-BA94-66C0-A106-75516334DF1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7110"/>
          <a:stretch/>
        </p:blipFill>
        <p:spPr bwMode="auto">
          <a:xfrm>
            <a:off x="8222739" y="-6923"/>
            <a:ext cx="3969261" cy="32158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2181A4E7-4A07-0768-6B1E-F859736B91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923"/>
            <a:ext cx="4486275" cy="32020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366665" y="325925"/>
            <a:ext cx="3761715" cy="2453489"/>
          </a:xfrm>
          <a:solidFill>
            <a:srgbClr val="908C81"/>
          </a:solidFill>
        </p:spPr>
        <p:txBody>
          <a:bodyPr anchor="ctr">
            <a:normAutofit fontScale="92500" lnSpcReduction="10000"/>
          </a:bodyPr>
          <a:lstStyle/>
          <a:p>
            <a:r>
              <a:rPr lang="es" sz="2400" dirty="0">
                <a:hlinkClick r:id="rId5">
                  <a:extLst>
                    <a:ext uri="{A12FA001-AC4F-418D-AE19-62706E023703}">
                      <ahyp:hlinkClr xmlns:ahyp="http://schemas.microsoft.com/office/drawing/2018/hyperlinkcolor" val="tx"/>
                    </a:ext>
                  </a:extLst>
                </a:hlinkClick>
              </a:rPr>
              <a:t>AM Acoustic Materials, Irlanda</a:t>
            </a:r>
            <a:endParaRPr lang="en-IE" sz="2400" dirty="0"/>
          </a:p>
          <a:p>
            <a:r>
              <a:rPr lang="es" sz="2200" b="0" i="0" dirty="0">
                <a:effectLst/>
              </a:rPr>
              <a:t>Proporciona materiales de insonorización arquitectónica que ofrecen soluciones a los sectores comercial, residencial e industrial para abordar problemas de control de ruido que no solo son reciclables sino que brindan un sólido rendimiento.</a:t>
            </a:r>
            <a:endParaRPr lang="en-IE" sz="2200" dirty="0"/>
          </a:p>
        </p:txBody>
      </p:sp>
      <p:pic>
        <p:nvPicPr>
          <p:cNvPr id="3076" name="Picture 4" descr="Namibia should have a huge pile of cigarettes. Mysteriously, they are  nowhere to be found. | Business Insider">
            <a:extLst>
              <a:ext uri="{FF2B5EF4-FFF2-40B4-BE49-F238E27FC236}">
                <a16:creationId xmlns:a16="http://schemas.microsoft.com/office/drawing/2014/main" id="{AEEAF1E5-511F-D66C-9023-DDB19C30C2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37534"/>
          <a:stretch/>
        </p:blipFill>
        <p:spPr bwMode="auto">
          <a:xfrm>
            <a:off x="4486275" y="0"/>
            <a:ext cx="3895725" cy="3202018"/>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5005386" y="325924"/>
            <a:ext cx="2871789" cy="2453489"/>
          </a:xfrm>
          <a:prstGeom prst="rect">
            <a:avLst/>
          </a:prstGeom>
          <a:solidFill>
            <a:srgbClr val="FBFBFB"/>
          </a:solidFill>
        </p:spPr>
        <p:txBody>
          <a:bodyPr vert="horz" lIns="91440" tIns="45720" rIns="91440" bIns="45720" rtlCol="0" anchor="ctr">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sz="2400" i="0" dirty="0">
                <a:solidFill>
                  <a:srgbClr val="D67514"/>
                </a:solidFill>
                <a:effectLst/>
                <a:hlinkClick r:id="rId7">
                  <a:extLst>
                    <a:ext uri="{A12FA001-AC4F-418D-AE19-62706E023703}">
                      <ahyp:hlinkClr xmlns:ahyp="http://schemas.microsoft.com/office/drawing/2018/hyperlinkcolor" val="tx"/>
                    </a:ext>
                  </a:extLst>
                </a:hlinkClick>
              </a:rPr>
              <a:t>FiltraCycle, Irlanda, </a:t>
            </a:r>
            <a:r>
              <a:rPr lang="es" sz="2000" b="0" i="0" dirty="0">
                <a:solidFill>
                  <a:srgbClr val="D67514"/>
                </a:solidFill>
                <a:effectLst/>
              </a:rPr>
              <a:t>es una empresa joven que convierte los desechos de cigarrillos en una fuente sostenible de plástico. Las colillas de cigarro son devastadoras para el medio ambiente, envenenan miles de litros de agua.</a:t>
            </a:r>
            <a:endParaRPr lang="en-IE" sz="2000" dirty="0">
              <a:solidFill>
                <a:srgbClr val="D67514"/>
              </a:solidFill>
            </a:endParaRP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9165242" y="367341"/>
            <a:ext cx="2660093" cy="2453489"/>
          </a:xfrm>
          <a:prstGeom prst="rect">
            <a:avLst/>
          </a:prstGeom>
          <a:solidFill>
            <a:srgbClr val="00AAEE"/>
          </a:solidFill>
        </p:spPr>
        <p:txBody>
          <a:bodyPr vert="horz" lIns="91440" tIns="45720" rIns="91440" bIns="45720" rtlCol="0" anchor="ctr">
            <a:normAutofit fontScale="9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sz="2400" dirty="0">
                <a:hlinkClick r:id="rId8">
                  <a:extLst>
                    <a:ext uri="{A12FA001-AC4F-418D-AE19-62706E023703}">
                      <ahyp:hlinkClr xmlns:ahyp="http://schemas.microsoft.com/office/drawing/2018/hyperlinkcolor" val="tx"/>
                    </a:ext>
                  </a:extLst>
                </a:hlinkClick>
              </a:rPr>
              <a:t>weee Ireland </a:t>
            </a:r>
            <a:r>
              <a:rPr lang="es" sz="2000" b="0" i="0" dirty="0">
                <a:effectLst/>
              </a:rPr>
              <a:t>recolecta y recicla todos los desechos eléctricos, de baterías, de metal, de teléfonos y de iluminación sin costo alguno. </a:t>
            </a:r>
            <a:r>
              <a:rPr lang="es" sz="2000" b="0" dirty="0"/>
              <a:t>Durante el primer confinamiento, levantaron un récord de 3.763 toneladas para reciclar.</a:t>
            </a:r>
            <a:endParaRPr lang="en-IE" sz="2000" dirty="0"/>
          </a:p>
        </p:txBody>
      </p:sp>
      <p:pic>
        <p:nvPicPr>
          <p:cNvPr id="3082" name="Picture 10">
            <a:extLst>
              <a:ext uri="{FF2B5EF4-FFF2-40B4-BE49-F238E27FC236}">
                <a16:creationId xmlns:a16="http://schemas.microsoft.com/office/drawing/2014/main" id="{386D04C8-801F-4838-766F-0B5389AEF6D2}"/>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24659" r="36091" b="23234"/>
          <a:stretch/>
        </p:blipFill>
        <p:spPr bwMode="auto">
          <a:xfrm>
            <a:off x="0" y="3192493"/>
            <a:ext cx="4486275" cy="36559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600074" y="3662906"/>
            <a:ext cx="3286125" cy="2869169"/>
          </a:xfrm>
          <a:prstGeom prst="rect">
            <a:avLst/>
          </a:prstGeom>
          <a:solidFill>
            <a:srgbClr val="FBFBF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4600" i="0" dirty="0">
                <a:solidFill>
                  <a:srgbClr val="005280"/>
                </a:solidFill>
                <a:effectLst/>
                <a:hlinkClick r:id="rId10">
                  <a:extLst>
                    <a:ext uri="{A12FA001-AC4F-418D-AE19-62706E023703}">
                      <ahyp:hlinkClr xmlns:ahyp="http://schemas.microsoft.com/office/drawing/2018/hyperlinkcolor" val="tx"/>
                    </a:ext>
                  </a:extLst>
                </a:hlinkClick>
              </a:rPr>
              <a:t>Verifish, </a:t>
            </a:r>
            <a:r>
              <a:rPr lang="es" sz="4600" dirty="0">
                <a:solidFill>
                  <a:srgbClr val="005280"/>
                </a:solidFill>
                <a:hlinkClick r:id="rId10">
                  <a:extLst>
                    <a:ext uri="{A12FA001-AC4F-418D-AE19-62706E023703}">
                      <ahyp:hlinkClr xmlns:ahyp="http://schemas.microsoft.com/office/drawing/2018/hyperlinkcolor" val="tx"/>
                    </a:ext>
                  </a:extLst>
                </a:hlinkClick>
              </a:rPr>
              <a:t>Irlanda, </a:t>
            </a:r>
            <a:r>
              <a:rPr lang="es" sz="4200" b="0" dirty="0">
                <a:solidFill>
                  <a:srgbClr val="005280"/>
                </a:solidFill>
              </a:rPr>
              <a:t>proporciona software y servicios de asesoramiento al sector de productos del mar. Utiliza la tecnología blockchain para mejorar la trazabilidad y la sostenibilidad mediante el registro digital de transacciones en las cadenas de suministro.</a:t>
            </a:r>
            <a:endParaRPr lang="en-IE" sz="4200" b="0" dirty="0">
              <a:solidFill>
                <a:srgbClr val="00528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542544" y="2726535"/>
            <a:ext cx="10655807" cy="769441"/>
          </a:xfrm>
          <a:prstGeom prst="rect">
            <a:avLst/>
          </a:prstGeom>
          <a:solidFill>
            <a:srgbClr val="FBFBFB"/>
          </a:solidFill>
        </p:spPr>
        <p:txBody>
          <a:bodyPr wrap="square" rtlCol="0">
            <a:spAutoFit/>
          </a:bodyPr>
          <a:lstStyle/>
          <a:p>
            <a:pPr algn="ctr"/>
            <a:r>
              <a:rPr lang="es" sz="2200" dirty="0"/>
              <a:t>Ejemplos de pymes irlandesas de economía circular ( </a:t>
            </a:r>
            <a:r>
              <a:rPr lang="es" sz="2200" dirty="0">
                <a:highlight>
                  <a:srgbClr val="FFFF00"/>
                </a:highlight>
              </a:rPr>
              <a:t>consulte también los estudios de caso CSR READY </a:t>
            </a:r>
            <a:r>
              <a:rPr lang="es" sz="2200" dirty="0"/>
              <a:t>)</a:t>
            </a:r>
          </a:p>
        </p:txBody>
      </p:sp>
      <p:pic>
        <p:nvPicPr>
          <p:cNvPr id="3084" name="Picture 12">
            <a:extLst>
              <a:ext uri="{FF2B5EF4-FFF2-40B4-BE49-F238E27FC236}">
                <a16:creationId xmlns:a16="http://schemas.microsoft.com/office/drawing/2014/main" id="{A9F5C6B6-626D-C76A-061D-4A6B5FB7BEA3}"/>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l="59922" r="14579"/>
          <a:stretch/>
        </p:blipFill>
        <p:spPr bwMode="auto">
          <a:xfrm>
            <a:off x="4464549" y="3438525"/>
            <a:ext cx="3969261" cy="3405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999285" y="3682834"/>
            <a:ext cx="2869703" cy="2869169"/>
          </a:xfrm>
          <a:prstGeom prst="rect">
            <a:avLst/>
          </a:prstGeom>
          <a:solidFill>
            <a:srgbClr val="FBFBFB"/>
          </a:solidFill>
        </p:spPr>
        <p:txBody>
          <a:bodyPr vert="horz" lIns="91440" tIns="45720" rIns="91440" bIns="45720" rtlCol="0" anchor="ctr">
            <a:normAutofit fontScale="325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6000" i="0" dirty="0">
                <a:solidFill>
                  <a:srgbClr val="2DBF82"/>
                </a:solidFill>
                <a:effectLst/>
                <a:hlinkClick r:id="rId10">
                  <a:extLst>
                    <a:ext uri="{A12FA001-AC4F-418D-AE19-62706E023703}">
                      <ahyp:hlinkClr xmlns:ahyp="http://schemas.microsoft.com/office/drawing/2018/hyperlinkcolor" val="tx"/>
                    </a:ext>
                  </a:extLst>
                </a:hlinkClick>
              </a:rPr>
              <a:t>Thrifty Technologies, </a:t>
            </a:r>
            <a:r>
              <a:rPr lang="es" sz="6000" dirty="0">
                <a:solidFill>
                  <a:srgbClr val="2DBF82"/>
                </a:solidFill>
                <a:hlinkClick r:id="rId10">
                  <a:extLst>
                    <a:ext uri="{A12FA001-AC4F-418D-AE19-62706E023703}">
                      <ahyp:hlinkClr xmlns:ahyp="http://schemas.microsoft.com/office/drawing/2018/hyperlinkcolor" val="tx"/>
                    </a:ext>
                  </a:extLst>
                </a:hlinkClick>
              </a:rPr>
              <a:t>Irlanda </a:t>
            </a:r>
            <a:r>
              <a:rPr lang="es" sz="5000" b="0" dirty="0">
                <a:solidFill>
                  <a:srgbClr val="2DBF82"/>
                </a:solidFill>
              </a:rPr>
              <a:t>, es un minorista en línea para tiendas benéficas y clientes y envía artículos vendidos a compradores en envases biodegradables. Proporcionar compras más éticas y respetuosas con el planeta.</a:t>
            </a:r>
            <a:endParaRPr lang="en-IE" sz="5000" b="0" dirty="0">
              <a:solidFill>
                <a:srgbClr val="2DBF82"/>
              </a:solidFill>
            </a:endParaRP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FBFBFB"/>
          </a:solidFill>
        </p:spPr>
        <p:txBody>
          <a:bodyPr vert="horz" lIns="91440" tIns="45720" rIns="91440" bIns="45720" rtlCol="0" anchor="ctr">
            <a:normAutofit fontScale="25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7400" i="0" dirty="0">
                <a:solidFill>
                  <a:srgbClr val="0A0A0A"/>
                </a:solidFill>
                <a:effectLst/>
                <a:hlinkClick r:id="rId10">
                  <a:extLst>
                    <a:ext uri="{A12FA001-AC4F-418D-AE19-62706E023703}">
                      <ahyp:hlinkClr xmlns:ahyp="http://schemas.microsoft.com/office/drawing/2018/hyperlinkcolor" val="tx"/>
                    </a:ext>
                  </a:extLst>
                </a:hlinkClick>
              </a:rPr>
              <a:t>Novelplast, </a:t>
            </a:r>
            <a:r>
              <a:rPr lang="es" sz="7400" dirty="0">
                <a:solidFill>
                  <a:srgbClr val="0A0A0A"/>
                </a:solidFill>
                <a:hlinkClick r:id="rId10">
                  <a:extLst>
                    <a:ext uri="{A12FA001-AC4F-418D-AE19-62706E023703}">
                      <ahyp:hlinkClr xmlns:ahyp="http://schemas.microsoft.com/office/drawing/2018/hyperlinkcolor" val="tx"/>
                    </a:ext>
                  </a:extLst>
                </a:hlinkClick>
              </a:rPr>
              <a:t>Irlanda </a:t>
            </a:r>
            <a:r>
              <a:rPr lang="es" sz="6200" b="0" dirty="0">
                <a:solidFill>
                  <a:srgbClr val="0A0A0A"/>
                </a:solidFill>
              </a:rPr>
              <a:t>, mejora la sostenibilidad de los plásticos mediante el desarrollo de soluciones tecnológicas innovadoras que agregan valor y crean un mejor medio ambiente.</a:t>
            </a:r>
            <a:endParaRPr lang="en-IE" sz="6200" b="0" dirty="0">
              <a:solidFill>
                <a:srgbClr val="2DBF82"/>
              </a:solidFill>
            </a:endParaRPr>
          </a:p>
        </p:txBody>
      </p:sp>
    </p:spTree>
    <p:extLst>
      <p:ext uri="{BB962C8B-B14F-4D97-AF65-F5344CB8AC3E}">
        <p14:creationId xmlns:p14="http://schemas.microsoft.com/office/powerpoint/2010/main" val="3207508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8AA7CC-89DE-F3A6-E341-338D22DEABEA}"/>
              </a:ext>
            </a:extLst>
          </p:cNvPr>
          <p:cNvSpPr>
            <a:spLocks noGrp="1"/>
          </p:cNvSpPr>
          <p:nvPr>
            <p:ph type="body" sz="quarter" idx="13"/>
          </p:nvPr>
        </p:nvSpPr>
        <p:spPr>
          <a:xfrm>
            <a:off x="1086578" y="164556"/>
            <a:ext cx="10600546" cy="953429"/>
          </a:xfrm>
        </p:spPr>
        <p:txBody>
          <a:bodyPr/>
          <a:lstStyle/>
          <a:p>
            <a:pPr algn="ctr"/>
            <a:r>
              <a:rPr lang="es" dirty="0">
                <a:solidFill>
                  <a:srgbClr val="01632F"/>
                </a:solidFill>
              </a:rPr>
              <a:t>Circular &amp; Co Únete a la conversación</a:t>
            </a:r>
          </a:p>
        </p:txBody>
      </p:sp>
      <p:sp>
        <p:nvSpPr>
          <p:cNvPr id="3" name="Text Placeholder 2">
            <a:extLst>
              <a:ext uri="{FF2B5EF4-FFF2-40B4-BE49-F238E27FC236}">
                <a16:creationId xmlns:a16="http://schemas.microsoft.com/office/drawing/2014/main" id="{1686C0E4-4AAC-1C14-78EF-10E29A151C5E}"/>
              </a:ext>
            </a:extLst>
          </p:cNvPr>
          <p:cNvSpPr>
            <a:spLocks noGrp="1"/>
          </p:cNvSpPr>
          <p:nvPr>
            <p:ph type="body" sz="quarter" idx="14"/>
          </p:nvPr>
        </p:nvSpPr>
        <p:spPr>
          <a:xfrm>
            <a:off x="1189482" y="1014830"/>
            <a:ext cx="10587038" cy="3995320"/>
          </a:xfrm>
        </p:spPr>
        <p:txBody>
          <a:bodyPr/>
          <a:lstStyle/>
          <a:p>
            <a:pPr algn="ctr"/>
            <a:r>
              <a:rPr lang="es" b="0" i="0" dirty="0">
                <a:solidFill>
                  <a:srgbClr val="0A1924"/>
                </a:solidFill>
                <a:effectLst/>
                <a:latin typeface="font-1"/>
              </a:rPr>
              <a:t>Promovemos un estándar de vida circular, uno que anima a los clientes a considerar el viaje de sus productos, desde lo que eran antes hasta cuánto durarán y en qué se convertirán a continuación.</a:t>
            </a:r>
            <a:endParaRPr lang="en-IE" dirty="0"/>
          </a:p>
          <a:p>
            <a:pPr algn="ctr"/>
            <a:endParaRPr lang="en-GB" b="0" i="0" dirty="0">
              <a:solidFill>
                <a:srgbClr val="0A1924"/>
              </a:solidFill>
              <a:effectLst/>
              <a:latin typeface="font-1"/>
            </a:endParaRPr>
          </a:p>
          <a:p>
            <a:pPr algn="ctr"/>
            <a:r>
              <a:rPr lang="es" b="0" i="0" dirty="0">
                <a:solidFill>
                  <a:srgbClr val="0A1924"/>
                </a:solidFill>
                <a:effectLst/>
                <a:latin typeface="font-1"/>
              </a:rPr>
              <a:t>El verdadero legado de una empresa es el viaje de sus productos.</a:t>
            </a:r>
          </a:p>
          <a:p>
            <a:pPr algn="ctr"/>
            <a:endParaRPr lang="en-GB" b="0" i="0" dirty="0">
              <a:solidFill>
                <a:srgbClr val="0A1924"/>
              </a:solidFill>
              <a:effectLst/>
              <a:latin typeface="font-1"/>
            </a:endParaRPr>
          </a:p>
          <a:p>
            <a:pPr algn="ctr"/>
            <a:r>
              <a:rPr lang="es" b="0" i="0" dirty="0">
                <a:solidFill>
                  <a:srgbClr val="0A1924"/>
                </a:solidFill>
                <a:effectLst/>
                <a:latin typeface="font-1"/>
              </a:rPr>
              <a:t>Desde 2003, hemos estado trabajando con nuestra red de expertos de la industria para desarrollar soluciones circulares reales. Con las crecientes preocupaciones ambientales, es hora de compartir nuestra experiencia con el mundo. Nada tiene un solo propósito, y todo tiene valor.</a:t>
            </a:r>
          </a:p>
          <a:p>
            <a:pPr algn="ctr"/>
            <a:r>
              <a:rPr lang="es" b="0" i="0" dirty="0">
                <a:solidFill>
                  <a:srgbClr val="0A1924"/>
                </a:solidFill>
                <a:effectLst/>
                <a:latin typeface="font-1"/>
              </a:rPr>
              <a:t>Como diseñadores, podemos desempeñar un papel fundamental. Lo que hacemos puede tener un impacto positivo o negativo. Todo el mundo conoce los problemas. Nuestro énfasis urgente tiene que estar en las soluciones.</a:t>
            </a:r>
          </a:p>
        </p:txBody>
      </p:sp>
    </p:spTree>
    <p:extLst>
      <p:ext uri="{BB962C8B-B14F-4D97-AF65-F5344CB8AC3E}">
        <p14:creationId xmlns:p14="http://schemas.microsoft.com/office/powerpoint/2010/main" val="294151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F920EB-E931-EE44-292F-6EF62267289D}"/>
              </a:ext>
            </a:extLst>
          </p:cNvPr>
          <p:cNvSpPr>
            <a:spLocks noGrp="1"/>
          </p:cNvSpPr>
          <p:nvPr>
            <p:ph type="body" sz="quarter" idx="13"/>
          </p:nvPr>
        </p:nvSpPr>
        <p:spPr>
          <a:xfrm>
            <a:off x="1190210" y="134076"/>
            <a:ext cx="10600546" cy="953429"/>
          </a:xfrm>
        </p:spPr>
        <p:txBody>
          <a:bodyPr/>
          <a:lstStyle/>
          <a:p>
            <a:pPr algn="ctr"/>
            <a:r>
              <a:rPr lang="es" dirty="0">
                <a:solidFill>
                  <a:srgbClr val="027354"/>
                </a:solidFill>
              </a:rPr>
              <a:t>Misión de Circular &amp; Co</a:t>
            </a:r>
          </a:p>
        </p:txBody>
      </p:sp>
      <p:sp>
        <p:nvSpPr>
          <p:cNvPr id="3" name="Text Placeholder 2">
            <a:extLst>
              <a:ext uri="{FF2B5EF4-FFF2-40B4-BE49-F238E27FC236}">
                <a16:creationId xmlns:a16="http://schemas.microsoft.com/office/drawing/2014/main" id="{5218CAF7-BB58-832C-3018-D222BCA5C6B8}"/>
              </a:ext>
            </a:extLst>
          </p:cNvPr>
          <p:cNvSpPr>
            <a:spLocks noGrp="1"/>
          </p:cNvSpPr>
          <p:nvPr>
            <p:ph type="body" sz="quarter" idx="14"/>
          </p:nvPr>
        </p:nvSpPr>
        <p:spPr>
          <a:xfrm>
            <a:off x="1085850" y="929486"/>
            <a:ext cx="10587038" cy="3995320"/>
          </a:xfrm>
        </p:spPr>
        <p:txBody>
          <a:bodyPr/>
          <a:lstStyle/>
          <a:p>
            <a:pPr algn="ctr"/>
            <a:r>
              <a:rPr lang="es" b="1" i="0" dirty="0">
                <a:solidFill>
                  <a:srgbClr val="F29E38"/>
                </a:solidFill>
                <a:effectLst/>
              </a:rPr>
              <a:t>Ha comenzado una nueva era en el diseño de productos. </a:t>
            </a:r>
            <a:br>
              <a:rPr lang="en-GB" b="0" i="0" dirty="0">
                <a:solidFill>
                  <a:srgbClr val="0A0A0A"/>
                </a:solidFill>
                <a:effectLst/>
              </a:rPr>
            </a:br>
            <a:r>
              <a:rPr lang="es" b="0" i="0" dirty="0">
                <a:solidFill>
                  <a:srgbClr val="0A0A0A"/>
                </a:solidFill>
                <a:effectLst/>
              </a:rPr>
              <a:t>Una era apasionante y necesaria del diseño circular, en la que </a:t>
            </a:r>
            <a:r>
              <a:rPr lang="es" b="1" i="0" dirty="0">
                <a:solidFill>
                  <a:srgbClr val="F29E38"/>
                </a:solidFill>
                <a:effectLst/>
              </a:rPr>
              <a:t>los residuos son una oportunidad y los materiales son infinitamente valiosos.</a:t>
            </a:r>
          </a:p>
          <a:p>
            <a:pPr algn="ctr"/>
            <a:r>
              <a:rPr lang="es" b="0" i="0" dirty="0">
                <a:solidFill>
                  <a:srgbClr val="0A0A0A"/>
                </a:solidFill>
                <a:effectLst/>
              </a:rPr>
              <a:t>No existe una solución mágica para la </a:t>
            </a:r>
            <a:r>
              <a:rPr lang="es" b="1" i="0" dirty="0">
                <a:solidFill>
                  <a:srgbClr val="F29E38"/>
                </a:solidFill>
                <a:effectLst/>
              </a:rPr>
              <a:t>crisis ambiental actual </a:t>
            </a:r>
            <a:r>
              <a:rPr lang="es" b="0" i="0" dirty="0">
                <a:solidFill>
                  <a:srgbClr val="0A0A0A"/>
                </a:solidFill>
                <a:effectLst/>
              </a:rPr>
              <a:t>, pero estamos tomando </a:t>
            </a:r>
            <a:r>
              <a:rPr lang="es" i="0" dirty="0">
                <a:solidFill>
                  <a:srgbClr val="0A0A0A"/>
                </a:solidFill>
                <a:effectLst/>
              </a:rPr>
              <a:t>medidas positivas y sabemos que es un viaje.</a:t>
            </a:r>
          </a:p>
          <a:p>
            <a:pPr algn="ctr"/>
            <a:r>
              <a:rPr lang="es" b="0" i="0" dirty="0">
                <a:solidFill>
                  <a:srgbClr val="0A0A0A"/>
                </a:solidFill>
                <a:effectLst/>
              </a:rPr>
              <a:t>Para organizaciones, empresas e individuos, es un movimiento global para acabar con nuestra cultura de usar y tirar; </a:t>
            </a:r>
            <a:r>
              <a:rPr lang="es" b="1" i="0" dirty="0">
                <a:solidFill>
                  <a:srgbClr val="F29E38"/>
                </a:solidFill>
                <a:effectLst/>
              </a:rPr>
              <a:t>nada tiene un solo propósito y todo tiene un valor.</a:t>
            </a:r>
            <a:r>
              <a:rPr lang="es" b="0" i="0" dirty="0">
                <a:solidFill>
                  <a:srgbClr val="F29E38"/>
                </a:solidFill>
                <a:effectLst/>
              </a:rPr>
              <a:t> </a:t>
            </a:r>
          </a:p>
          <a:p>
            <a:pPr algn="ctr"/>
            <a:r>
              <a:rPr lang="es" b="0" i="0" dirty="0">
                <a:solidFill>
                  <a:srgbClr val="0A0A0A"/>
                </a:solidFill>
                <a:effectLst/>
              </a:rPr>
              <a:t>Creemos que los consumidores pueden comenzar a desempeñar un papel importante </a:t>
            </a:r>
            <a:r>
              <a:rPr lang="es" b="1" i="0" dirty="0">
                <a:solidFill>
                  <a:srgbClr val="0A0A0A"/>
                </a:solidFill>
                <a:effectLst/>
              </a:rPr>
              <a:t>ahora mismo </a:t>
            </a:r>
            <a:r>
              <a:rPr lang="es" b="0" i="0" dirty="0">
                <a:solidFill>
                  <a:srgbClr val="0A0A0A"/>
                </a:solidFill>
                <a:effectLst/>
              </a:rPr>
              <a:t>si siguen algunas reglas simples la próxima vez que compren. Pensamos en ello como una lista de verificación de compra circular: </a:t>
            </a:r>
            <a:r>
              <a:rPr lang="es" b="1" i="0" dirty="0">
                <a:solidFill>
                  <a:srgbClr val="F29E38"/>
                </a:solidFill>
                <a:effectLst/>
              </a:rPr>
              <a:t>elija reciclado, desafie la longevidad y verifique reciclable </a:t>
            </a:r>
            <a:r>
              <a:rPr lang="es" b="0" i="0" dirty="0">
                <a:solidFill>
                  <a:srgbClr val="0A0A0A"/>
                </a:solidFill>
                <a:effectLst/>
              </a:rPr>
              <a:t>'.</a:t>
            </a:r>
          </a:p>
          <a:p>
            <a:pPr algn="ctr"/>
            <a:endParaRPr lang="en-GB" i="1" dirty="0">
              <a:solidFill>
                <a:srgbClr val="0A0A0A"/>
              </a:solidFill>
            </a:endParaRPr>
          </a:p>
          <a:p>
            <a:pPr algn="ctr"/>
            <a:r>
              <a:rPr lang="es" i="1" dirty="0">
                <a:solidFill>
                  <a:srgbClr val="0A0A0A"/>
                </a:solidFill>
              </a:rPr>
              <a:t>Misión de Circular &amp; Co </a:t>
            </a:r>
            <a:r>
              <a:rPr lang="es" i="1" dirty="0">
                <a:solidFill>
                  <a:srgbClr val="0A0A0A"/>
                </a:solidFill>
                <a:hlinkClick r:id="rId2"/>
              </a:rPr>
              <a:t>https://circularandco.com/circular-mission</a:t>
            </a:r>
            <a:r>
              <a:rPr lang="es" i="1" dirty="0">
                <a:solidFill>
                  <a:srgbClr val="0A0A0A"/>
                </a:solidFill>
              </a:rPr>
              <a:t> </a:t>
            </a:r>
            <a:endParaRPr lang="en-GB" b="0" i="1" dirty="0">
              <a:solidFill>
                <a:srgbClr val="0A0A0A"/>
              </a:solidFill>
              <a:effectLst/>
            </a:endParaRPr>
          </a:p>
          <a:p>
            <a:endParaRPr lang="en-IE" dirty="0">
              <a:solidFill>
                <a:srgbClr val="0A0A0A"/>
              </a:solidFill>
            </a:endParaRPr>
          </a:p>
        </p:txBody>
      </p:sp>
    </p:spTree>
    <p:extLst>
      <p:ext uri="{BB962C8B-B14F-4D97-AF65-F5344CB8AC3E}">
        <p14:creationId xmlns:p14="http://schemas.microsoft.com/office/powerpoint/2010/main" val="140740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7706E3-0DF7-1B6E-D292-77AD0EECBC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57" y="59208"/>
            <a:ext cx="11981487" cy="6739587"/>
          </a:xfrm>
          <a:prstGeom prst="rect">
            <a:avLst/>
          </a:prstGeom>
        </p:spPr>
      </p:pic>
      <p:sp>
        <p:nvSpPr>
          <p:cNvPr id="5" name="TextBox 4">
            <a:extLst>
              <a:ext uri="{FF2B5EF4-FFF2-40B4-BE49-F238E27FC236}">
                <a16:creationId xmlns:a16="http://schemas.microsoft.com/office/drawing/2014/main" id="{5A8373E7-A7F2-135F-4F5E-325D29A69E30}"/>
              </a:ext>
            </a:extLst>
          </p:cNvPr>
          <p:cNvSpPr txBox="1"/>
          <p:nvPr/>
        </p:nvSpPr>
        <p:spPr>
          <a:xfrm>
            <a:off x="3969288" y="391008"/>
            <a:ext cx="3551920" cy="545983"/>
          </a:xfrm>
          <a:prstGeom prst="rect">
            <a:avLst/>
          </a:prstGeom>
          <a:noFill/>
        </p:spPr>
        <p:txBody>
          <a:bodyPr wrap="square" rtlCol="0" anchor="ctr">
            <a:spAutoFit/>
          </a:bodyPr>
          <a:lstStyle/>
          <a:p>
            <a:r>
              <a:rPr lang="es" sz="2948" b="1" dirty="0">
                <a:solidFill>
                  <a:srgbClr val="027354"/>
                </a:solidFill>
              </a:rPr>
              <a:t>CASOS DE ESTUDIOS </a:t>
            </a:r>
          </a:p>
        </p:txBody>
      </p:sp>
      <p:sp>
        <p:nvSpPr>
          <p:cNvPr id="6" name="TextBox 5">
            <a:extLst>
              <a:ext uri="{FF2B5EF4-FFF2-40B4-BE49-F238E27FC236}">
                <a16:creationId xmlns:a16="http://schemas.microsoft.com/office/drawing/2014/main" id="{A45CB187-F168-8F70-38FC-580B22A45AE4}"/>
              </a:ext>
            </a:extLst>
          </p:cNvPr>
          <p:cNvSpPr txBox="1"/>
          <p:nvPr/>
        </p:nvSpPr>
        <p:spPr>
          <a:xfrm rot="16200000">
            <a:off x="-148650" y="3194253"/>
            <a:ext cx="2148626" cy="431208"/>
          </a:xfrm>
          <a:prstGeom prst="rect">
            <a:avLst/>
          </a:prstGeom>
          <a:noFill/>
        </p:spPr>
        <p:txBody>
          <a:bodyPr wrap="square" rtlCol="0" anchor="ctr">
            <a:spAutoFit/>
          </a:bodyPr>
          <a:lstStyle/>
          <a:p>
            <a:pPr algn="r"/>
            <a:r>
              <a:rPr lang="es" sz="2202" b="1" dirty="0">
                <a:solidFill>
                  <a:srgbClr val="40B894"/>
                </a:solidFill>
              </a:rPr>
              <a:t>MÓDULO 1</a:t>
            </a:r>
          </a:p>
        </p:txBody>
      </p:sp>
      <p:sp>
        <p:nvSpPr>
          <p:cNvPr id="7" name="TextBox 6">
            <a:extLst>
              <a:ext uri="{FF2B5EF4-FFF2-40B4-BE49-F238E27FC236}">
                <a16:creationId xmlns:a16="http://schemas.microsoft.com/office/drawing/2014/main" id="{1DBB218C-7C17-1B2B-642D-363E3D4368F6}"/>
              </a:ext>
            </a:extLst>
          </p:cNvPr>
          <p:cNvSpPr txBox="1"/>
          <p:nvPr/>
        </p:nvSpPr>
        <p:spPr>
          <a:xfrm rot="16200000">
            <a:off x="3471443" y="3076338"/>
            <a:ext cx="1820762" cy="431208"/>
          </a:xfrm>
          <a:prstGeom prst="rect">
            <a:avLst/>
          </a:prstGeom>
          <a:noFill/>
        </p:spPr>
        <p:txBody>
          <a:bodyPr wrap="square" rtlCol="0" anchor="ctr">
            <a:spAutoFit/>
          </a:bodyPr>
          <a:lstStyle/>
          <a:p>
            <a:pPr algn="r"/>
            <a:r>
              <a:rPr lang="es" sz="2202" b="1" dirty="0">
                <a:solidFill>
                  <a:srgbClr val="F29E38"/>
                </a:solidFill>
              </a:rPr>
              <a:t>MÓDULO 2-3</a:t>
            </a:r>
          </a:p>
        </p:txBody>
      </p:sp>
      <p:sp>
        <p:nvSpPr>
          <p:cNvPr id="8" name="TextBox 7">
            <a:extLst>
              <a:ext uri="{FF2B5EF4-FFF2-40B4-BE49-F238E27FC236}">
                <a16:creationId xmlns:a16="http://schemas.microsoft.com/office/drawing/2014/main" id="{51FE8E09-A980-7D42-346B-927EC76E393C}"/>
              </a:ext>
            </a:extLst>
          </p:cNvPr>
          <p:cNvSpPr txBox="1"/>
          <p:nvPr/>
        </p:nvSpPr>
        <p:spPr>
          <a:xfrm rot="16200000">
            <a:off x="3395145" y="5645734"/>
            <a:ext cx="1973361" cy="431208"/>
          </a:xfrm>
          <a:prstGeom prst="rect">
            <a:avLst/>
          </a:prstGeom>
          <a:noFill/>
        </p:spPr>
        <p:txBody>
          <a:bodyPr wrap="square" rtlCol="0" anchor="ctr">
            <a:spAutoFit/>
          </a:bodyPr>
          <a:lstStyle/>
          <a:p>
            <a:pPr algn="r"/>
            <a:r>
              <a:rPr lang="es" sz="2202" b="1">
                <a:solidFill>
                  <a:srgbClr val="027354"/>
                </a:solidFill>
              </a:rPr>
              <a:t>MÓDULO 4-5</a:t>
            </a:r>
          </a:p>
        </p:txBody>
      </p:sp>
      <p:sp>
        <p:nvSpPr>
          <p:cNvPr id="9" name="TextBox 8">
            <a:extLst>
              <a:ext uri="{FF2B5EF4-FFF2-40B4-BE49-F238E27FC236}">
                <a16:creationId xmlns:a16="http://schemas.microsoft.com/office/drawing/2014/main" id="{FF512355-30A7-21D1-08CB-D130E2B8F738}"/>
              </a:ext>
            </a:extLst>
          </p:cNvPr>
          <p:cNvSpPr txBox="1"/>
          <p:nvPr/>
        </p:nvSpPr>
        <p:spPr>
          <a:xfrm rot="16200000">
            <a:off x="6792429" y="2204715"/>
            <a:ext cx="1887180" cy="431208"/>
          </a:xfrm>
          <a:prstGeom prst="rect">
            <a:avLst/>
          </a:prstGeom>
          <a:noFill/>
        </p:spPr>
        <p:txBody>
          <a:bodyPr wrap="square" rtlCol="0" anchor="ctr">
            <a:spAutoFit/>
          </a:bodyPr>
          <a:lstStyle/>
          <a:p>
            <a:pPr algn="r"/>
            <a:r>
              <a:rPr lang="es" sz="2202" b="1">
                <a:solidFill>
                  <a:srgbClr val="D98F89"/>
                </a:solidFill>
              </a:rPr>
              <a:t>MÓDULO 6-7</a:t>
            </a:r>
          </a:p>
        </p:txBody>
      </p:sp>
      <p:sp>
        <p:nvSpPr>
          <p:cNvPr id="10" name="TextBox 9">
            <a:extLst>
              <a:ext uri="{FF2B5EF4-FFF2-40B4-BE49-F238E27FC236}">
                <a16:creationId xmlns:a16="http://schemas.microsoft.com/office/drawing/2014/main" id="{9DC6D2B4-E16A-3EF6-5B96-1DCB9E821E87}"/>
              </a:ext>
            </a:extLst>
          </p:cNvPr>
          <p:cNvSpPr txBox="1"/>
          <p:nvPr/>
        </p:nvSpPr>
        <p:spPr>
          <a:xfrm rot="16200000">
            <a:off x="6792429" y="4406665"/>
            <a:ext cx="1887181" cy="431208"/>
          </a:xfrm>
          <a:prstGeom prst="rect">
            <a:avLst/>
          </a:prstGeom>
          <a:noFill/>
        </p:spPr>
        <p:txBody>
          <a:bodyPr wrap="square" rtlCol="0" anchor="ctr">
            <a:spAutoFit/>
          </a:bodyPr>
          <a:lstStyle/>
          <a:p>
            <a:pPr algn="r"/>
            <a:r>
              <a:rPr lang="es" sz="2202" b="1">
                <a:solidFill>
                  <a:srgbClr val="40B894"/>
                </a:solidFill>
              </a:rPr>
              <a:t>MÓDULO 8-9</a:t>
            </a:r>
          </a:p>
        </p:txBody>
      </p:sp>
      <p:sp>
        <p:nvSpPr>
          <p:cNvPr id="11" name="TextBox 10">
            <a:extLst>
              <a:ext uri="{FF2B5EF4-FFF2-40B4-BE49-F238E27FC236}">
                <a16:creationId xmlns:a16="http://schemas.microsoft.com/office/drawing/2014/main" id="{87212172-AB04-4B7A-65E9-A49BC1A44D40}"/>
              </a:ext>
            </a:extLst>
          </p:cNvPr>
          <p:cNvSpPr txBox="1"/>
          <p:nvPr/>
        </p:nvSpPr>
        <p:spPr>
          <a:xfrm>
            <a:off x="1222365" y="1321627"/>
            <a:ext cx="2837177" cy="369012"/>
          </a:xfrm>
          <a:prstGeom prst="rect">
            <a:avLst/>
          </a:prstGeom>
          <a:noFill/>
        </p:spPr>
        <p:txBody>
          <a:bodyPr wrap="square" rtlCol="0" anchor="t">
            <a:spAutoFit/>
          </a:bodyPr>
          <a:lstStyle/>
          <a:p>
            <a:pPr>
              <a:lnSpc>
                <a:spcPts val="1102"/>
              </a:lnSpc>
            </a:pPr>
            <a:r>
              <a:rPr lang="es" sz="881" b="1" dirty="0">
                <a:solidFill>
                  <a:schemeClr val="bg1"/>
                </a:solidFill>
                <a:latin typeface="Calibri" panose="020F0502020204030204" pitchFamily="34" charset="0"/>
                <a:cs typeface="Calibri" panose="020F0502020204030204" pitchFamily="34" charset="0"/>
              </a:rPr>
              <a:t>M1 - INTRODUCCIÓN A LA CORPORATIVA</a:t>
            </a:r>
          </a:p>
          <a:p>
            <a:pPr>
              <a:lnSpc>
                <a:spcPts val="1102"/>
              </a:lnSpc>
            </a:pPr>
            <a:r>
              <a:rPr lang="es" sz="881" b="1" dirty="0">
                <a:solidFill>
                  <a:schemeClr val="bg1"/>
                </a:solidFill>
                <a:latin typeface="Calibri" panose="020F0502020204030204" pitchFamily="34" charset="0"/>
                <a:cs typeface="Calibri" panose="020F0502020204030204" pitchFamily="34" charset="0"/>
              </a:rPr>
              <a:t>RESPONSABILIDAD SOCIAL (RSE) EN LAS PYMES</a:t>
            </a:r>
          </a:p>
        </p:txBody>
      </p:sp>
      <p:sp>
        <p:nvSpPr>
          <p:cNvPr id="12" name="TextBox 11">
            <a:extLst>
              <a:ext uri="{FF2B5EF4-FFF2-40B4-BE49-F238E27FC236}">
                <a16:creationId xmlns:a16="http://schemas.microsoft.com/office/drawing/2014/main" id="{DD3450BA-D97C-3E06-0C6D-2E60655548E8}"/>
              </a:ext>
            </a:extLst>
          </p:cNvPr>
          <p:cNvSpPr txBox="1"/>
          <p:nvPr/>
        </p:nvSpPr>
        <p:spPr>
          <a:xfrm>
            <a:off x="4532122" y="2591878"/>
            <a:ext cx="2837177" cy="369140"/>
          </a:xfrm>
          <a:prstGeom prst="rect">
            <a:avLst/>
          </a:prstGeom>
          <a:noFill/>
        </p:spPr>
        <p:txBody>
          <a:bodyPr wrap="square" rtlCol="0" anchor="t">
            <a:spAutoFit/>
          </a:bodyPr>
          <a:lstStyle/>
          <a:p>
            <a:pPr>
              <a:lnSpc>
                <a:spcPts val="1102"/>
              </a:lnSpc>
            </a:pPr>
            <a:r>
              <a:rPr lang="es" sz="884" b="1" dirty="0">
                <a:solidFill>
                  <a:schemeClr val="bg1"/>
                </a:solidFill>
                <a:latin typeface="Calibri" panose="020F0502020204030204" pitchFamily="34" charset="0"/>
                <a:cs typeface="Calibri" panose="020F0502020204030204" pitchFamily="34" charset="0"/>
              </a:rPr>
              <a:t>M2 - RSE Y GESTIÓN DE RECURSOS HUMANOS PARA LA SOSTENIBILIDAD DE LAS PYMES</a:t>
            </a:r>
          </a:p>
        </p:txBody>
      </p:sp>
      <p:sp>
        <p:nvSpPr>
          <p:cNvPr id="13" name="TextBox 12">
            <a:extLst>
              <a:ext uri="{FF2B5EF4-FFF2-40B4-BE49-F238E27FC236}">
                <a16:creationId xmlns:a16="http://schemas.microsoft.com/office/drawing/2014/main" id="{3D36FD26-285E-8691-B3F4-EECD78DA6DB4}"/>
              </a:ext>
            </a:extLst>
          </p:cNvPr>
          <p:cNvSpPr txBox="1"/>
          <p:nvPr/>
        </p:nvSpPr>
        <p:spPr>
          <a:xfrm>
            <a:off x="4532122" y="2981245"/>
            <a:ext cx="2837177" cy="369012"/>
          </a:xfrm>
          <a:prstGeom prst="rect">
            <a:avLst/>
          </a:prstGeom>
          <a:noFill/>
        </p:spPr>
        <p:txBody>
          <a:bodyPr wrap="square" rtlCol="0" anchor="t">
            <a:spAutoFit/>
          </a:bodyPr>
          <a:lstStyle/>
          <a:p>
            <a:pPr>
              <a:lnSpc>
                <a:spcPts val="1102"/>
              </a:lnSpc>
            </a:pPr>
            <a:r>
              <a:rPr lang="es" sz="881" b="1" dirty="0">
                <a:solidFill>
                  <a:schemeClr val="bg1"/>
                </a:solidFill>
                <a:latin typeface="Calibri" panose="020F0502020204030204" pitchFamily="34" charset="0"/>
                <a:cs typeface="Calibri" panose="020F0502020204030204" pitchFamily="34" charset="0"/>
              </a:rPr>
              <a:t>M3 - IMPLEMENTACIÓN DE RSE PARA MAXIMIZAR EL POTENCIAL DE LAS PYMES EUROPEAS EN RSE</a:t>
            </a:r>
          </a:p>
        </p:txBody>
      </p:sp>
      <p:sp>
        <p:nvSpPr>
          <p:cNvPr id="14" name="TextBox 13">
            <a:extLst>
              <a:ext uri="{FF2B5EF4-FFF2-40B4-BE49-F238E27FC236}">
                <a16:creationId xmlns:a16="http://schemas.microsoft.com/office/drawing/2014/main" id="{DD5DED1E-C07E-BB50-B9D3-537D0673DEE1}"/>
              </a:ext>
            </a:extLst>
          </p:cNvPr>
          <p:cNvSpPr txBox="1"/>
          <p:nvPr/>
        </p:nvSpPr>
        <p:spPr>
          <a:xfrm>
            <a:off x="4568764" y="4860632"/>
            <a:ext cx="2837177" cy="369140"/>
          </a:xfrm>
          <a:prstGeom prst="rect">
            <a:avLst/>
          </a:prstGeom>
          <a:noFill/>
        </p:spPr>
        <p:txBody>
          <a:bodyPr wrap="square" rtlCol="0" anchor="t">
            <a:spAutoFit/>
          </a:bodyPr>
          <a:lstStyle/>
          <a:p>
            <a:pPr>
              <a:lnSpc>
                <a:spcPts val="1102"/>
              </a:lnSpc>
            </a:pPr>
            <a:r>
              <a:rPr lang="es" sz="884" b="1" dirty="0">
                <a:solidFill>
                  <a:schemeClr val="bg1"/>
                </a:solidFill>
                <a:latin typeface="Calibri" panose="020F0502020204030204" pitchFamily="34" charset="0"/>
                <a:cs typeface="Calibri" panose="020F0502020204030204" pitchFamily="34" charset="0"/>
              </a:rPr>
              <a:t>M4 - ADOPTAR LA RSE Y LA TRANSFORMACIÓN DEL CAMBIO CULTURAL (ESTRATEGIA A CORTO PLAZO)</a:t>
            </a:r>
          </a:p>
        </p:txBody>
      </p:sp>
      <p:sp>
        <p:nvSpPr>
          <p:cNvPr id="15" name="TextBox 14">
            <a:extLst>
              <a:ext uri="{FF2B5EF4-FFF2-40B4-BE49-F238E27FC236}">
                <a16:creationId xmlns:a16="http://schemas.microsoft.com/office/drawing/2014/main" id="{AEE3F3A7-F297-62F9-7816-ECA49BA1ED0B}"/>
              </a:ext>
            </a:extLst>
          </p:cNvPr>
          <p:cNvSpPr txBox="1"/>
          <p:nvPr/>
        </p:nvSpPr>
        <p:spPr>
          <a:xfrm>
            <a:off x="4479159" y="5293333"/>
            <a:ext cx="2837177" cy="363433"/>
          </a:xfrm>
          <a:prstGeom prst="rect">
            <a:avLst/>
          </a:prstGeom>
          <a:noFill/>
        </p:spPr>
        <p:txBody>
          <a:bodyPr wrap="square" rtlCol="0" anchor="t">
            <a:spAutoFit/>
          </a:bodyPr>
          <a:lstStyle/>
          <a:p>
            <a:pPr algn="ctr"/>
            <a:r>
              <a:rPr lang="es" sz="881" b="1" dirty="0">
                <a:solidFill>
                  <a:schemeClr val="bg1"/>
                </a:solidFill>
                <a:latin typeface="Calibri" panose="020F0502020204030204" pitchFamily="34" charset="0"/>
                <a:cs typeface="Calibri" panose="020F0502020204030204" pitchFamily="34" charset="0"/>
              </a:rPr>
              <a:t>M5 - ADOPTAR LA RSE Y LA TRANSFORMACIÓN DEL CAMBIO CULTURAL (ESTRATEGIA A LARGO PLAZO)</a:t>
            </a:r>
          </a:p>
        </p:txBody>
      </p:sp>
      <p:sp>
        <p:nvSpPr>
          <p:cNvPr id="16" name="TextBox 15">
            <a:extLst>
              <a:ext uri="{FF2B5EF4-FFF2-40B4-BE49-F238E27FC236}">
                <a16:creationId xmlns:a16="http://schemas.microsoft.com/office/drawing/2014/main" id="{732EAA5D-47AD-9B78-6D34-50A65F5010F4}"/>
              </a:ext>
            </a:extLst>
          </p:cNvPr>
          <p:cNvSpPr txBox="1"/>
          <p:nvPr/>
        </p:nvSpPr>
        <p:spPr>
          <a:xfrm>
            <a:off x="7832898" y="1710802"/>
            <a:ext cx="2837177" cy="397673"/>
          </a:xfrm>
          <a:prstGeom prst="rect">
            <a:avLst/>
          </a:prstGeom>
          <a:noFill/>
        </p:spPr>
        <p:txBody>
          <a:bodyPr wrap="square" rtlCol="0" anchor="t">
            <a:spAutoFit/>
          </a:bodyPr>
          <a:lstStyle/>
          <a:p>
            <a:pPr algn="ctr"/>
            <a:r>
              <a:rPr lang="es" sz="992" b="1" dirty="0">
                <a:solidFill>
                  <a:schemeClr val="bg1"/>
                </a:solidFill>
                <a:latin typeface="Calibri" panose="020F0502020204030204" pitchFamily="34" charset="0"/>
                <a:cs typeface="Calibri" panose="020F0502020204030204" pitchFamily="34" charset="0"/>
              </a:rPr>
              <a:t>M6 - ADOPCIÓN DE UN MARCO DE RSC PARA MITIGAR EL RIESGO Y EL IMPACTO</a:t>
            </a:r>
          </a:p>
        </p:txBody>
      </p:sp>
      <p:sp>
        <p:nvSpPr>
          <p:cNvPr id="17" name="TextBox 16">
            <a:extLst>
              <a:ext uri="{FF2B5EF4-FFF2-40B4-BE49-F238E27FC236}">
                <a16:creationId xmlns:a16="http://schemas.microsoft.com/office/drawing/2014/main" id="{16049B1D-204E-B816-1B57-72507136D59E}"/>
              </a:ext>
            </a:extLst>
          </p:cNvPr>
          <p:cNvSpPr txBox="1"/>
          <p:nvPr/>
        </p:nvSpPr>
        <p:spPr>
          <a:xfrm>
            <a:off x="7871758" y="2148271"/>
            <a:ext cx="2837177" cy="397673"/>
          </a:xfrm>
          <a:prstGeom prst="rect">
            <a:avLst/>
          </a:prstGeom>
          <a:noFill/>
        </p:spPr>
        <p:txBody>
          <a:bodyPr wrap="square" rtlCol="0" anchor="t">
            <a:spAutoFit/>
          </a:bodyPr>
          <a:lstStyle/>
          <a:p>
            <a:pPr algn="ctr"/>
            <a:r>
              <a:rPr lang="es" sz="992" b="1" dirty="0">
                <a:solidFill>
                  <a:schemeClr val="bg1"/>
                </a:solidFill>
                <a:latin typeface="Calibri" panose="020F0502020204030204" pitchFamily="34" charset="0"/>
                <a:cs typeface="Calibri" panose="020F0502020204030204" pitchFamily="34" charset="0"/>
              </a:rPr>
              <a:t>M7 - IMPLEMENTACIÓN DEL MARCO ISO 26000 PARA MITIGAR EL RIESGO Y EL IMPACTO</a:t>
            </a:r>
          </a:p>
        </p:txBody>
      </p:sp>
      <p:sp>
        <p:nvSpPr>
          <p:cNvPr id="18" name="TextBox 17">
            <a:extLst>
              <a:ext uri="{FF2B5EF4-FFF2-40B4-BE49-F238E27FC236}">
                <a16:creationId xmlns:a16="http://schemas.microsoft.com/office/drawing/2014/main" id="{178701CB-0615-B9C5-F5D4-ED8A4809AE1D}"/>
              </a:ext>
            </a:extLst>
          </p:cNvPr>
          <p:cNvSpPr txBox="1"/>
          <p:nvPr/>
        </p:nvSpPr>
        <p:spPr>
          <a:xfrm>
            <a:off x="7896414" y="3719486"/>
            <a:ext cx="2837177" cy="397673"/>
          </a:xfrm>
          <a:prstGeom prst="rect">
            <a:avLst/>
          </a:prstGeom>
          <a:noFill/>
        </p:spPr>
        <p:txBody>
          <a:bodyPr wrap="square" rtlCol="0" anchor="t">
            <a:spAutoFit/>
          </a:bodyPr>
          <a:lstStyle/>
          <a:p>
            <a:pPr algn="ctr"/>
            <a:r>
              <a:rPr lang="es" sz="992" b="1">
                <a:solidFill>
                  <a:schemeClr val="bg1"/>
                </a:solidFill>
                <a:latin typeface="Calibri" panose="020F0502020204030204" pitchFamily="34" charset="0"/>
                <a:cs typeface="Calibri" panose="020F0502020204030204" pitchFamily="34" charset="0"/>
              </a:rPr>
              <a:t>M8 - ADAPTACIÓN DE LA RSC A HERRAMIENTAS Y TECNOLOGÍAS DIGITALES</a:t>
            </a:r>
          </a:p>
        </p:txBody>
      </p:sp>
      <p:sp>
        <p:nvSpPr>
          <p:cNvPr id="19" name="TextBox 18">
            <a:extLst>
              <a:ext uri="{FF2B5EF4-FFF2-40B4-BE49-F238E27FC236}">
                <a16:creationId xmlns:a16="http://schemas.microsoft.com/office/drawing/2014/main" id="{4E67DBD1-A0C5-E002-F69B-7E0177070E55}"/>
              </a:ext>
            </a:extLst>
          </p:cNvPr>
          <p:cNvSpPr txBox="1"/>
          <p:nvPr/>
        </p:nvSpPr>
        <p:spPr>
          <a:xfrm>
            <a:off x="7832898" y="4134461"/>
            <a:ext cx="2837177" cy="397673"/>
          </a:xfrm>
          <a:prstGeom prst="rect">
            <a:avLst/>
          </a:prstGeom>
          <a:noFill/>
        </p:spPr>
        <p:txBody>
          <a:bodyPr wrap="square" rtlCol="0" anchor="t">
            <a:spAutoFit/>
          </a:bodyPr>
          <a:lstStyle/>
          <a:p>
            <a:pPr algn="ctr"/>
            <a:r>
              <a:rPr lang="es" sz="992" b="1" dirty="0">
                <a:solidFill>
                  <a:schemeClr val="bg1"/>
                </a:solidFill>
                <a:latin typeface="Calibri" panose="020F0502020204030204" pitchFamily="34" charset="0"/>
                <a:cs typeface="Calibri" panose="020F0502020204030204" pitchFamily="34" charset="0"/>
              </a:rPr>
              <a:t>M9 - ADAPTACIÓN DE LA RSC A LA INNOVACIÓN DE LA ECONOMÍA CIRCULAR</a:t>
            </a:r>
          </a:p>
        </p:txBody>
      </p:sp>
      <p:sp>
        <p:nvSpPr>
          <p:cNvPr id="20" name="TextBox 19">
            <a:extLst>
              <a:ext uri="{FF2B5EF4-FFF2-40B4-BE49-F238E27FC236}">
                <a16:creationId xmlns:a16="http://schemas.microsoft.com/office/drawing/2014/main" id="{62426FBB-7D4A-C92E-4BA5-8AFF24A76332}"/>
              </a:ext>
            </a:extLst>
          </p:cNvPr>
          <p:cNvSpPr txBox="1"/>
          <p:nvPr/>
        </p:nvSpPr>
        <p:spPr>
          <a:xfrm>
            <a:off x="1230625" y="1620957"/>
            <a:ext cx="2262634" cy="363433"/>
          </a:xfrm>
          <a:prstGeom prst="rect">
            <a:avLst/>
          </a:prstGeom>
          <a:noFill/>
        </p:spPr>
        <p:txBody>
          <a:bodyPr wrap="square" rtlCol="0" anchor="t">
            <a:spAutoFit/>
          </a:bodyPr>
          <a:lstStyle/>
          <a:p>
            <a:pPr algn="l"/>
            <a:r>
              <a:rPr lang="es" sz="881" b="1" dirty="0">
                <a:solidFill>
                  <a:srgbClr val="3FB793"/>
                </a:solidFill>
              </a:rPr>
              <a:t>MÓDULO 1 | </a:t>
            </a:r>
            <a:r>
              <a:rPr lang="es-ES" sz="881" b="1" dirty="0">
                <a:solidFill>
                  <a:srgbClr val="3FB793"/>
                </a:solidFill>
              </a:rPr>
              <a:t>Caso</a:t>
            </a:r>
            <a:r>
              <a:rPr lang="es" sz="881" b="1" dirty="0">
                <a:solidFill>
                  <a:srgbClr val="3FB793"/>
                </a:solidFill>
              </a:rPr>
              <a:t> de estudio 1</a:t>
            </a:r>
          </a:p>
          <a:p>
            <a:pPr algn="l"/>
            <a:r>
              <a:rPr lang="es" sz="881" b="1" dirty="0"/>
              <a:t>Phoenix Design </a:t>
            </a:r>
            <a:r>
              <a:rPr lang="es" sz="881" dirty="0"/>
              <a:t>(Comunicaciones)</a:t>
            </a:r>
          </a:p>
        </p:txBody>
      </p:sp>
      <p:sp>
        <p:nvSpPr>
          <p:cNvPr id="21" name="TextBox 20">
            <a:extLst>
              <a:ext uri="{FF2B5EF4-FFF2-40B4-BE49-F238E27FC236}">
                <a16:creationId xmlns:a16="http://schemas.microsoft.com/office/drawing/2014/main" id="{56098E51-0C09-320F-BCF1-32ECA0BE7E1B}"/>
              </a:ext>
            </a:extLst>
          </p:cNvPr>
          <p:cNvSpPr txBox="1"/>
          <p:nvPr/>
        </p:nvSpPr>
        <p:spPr>
          <a:xfrm>
            <a:off x="1235752" y="1890211"/>
            <a:ext cx="2262634" cy="363433"/>
          </a:xfrm>
          <a:prstGeom prst="rect">
            <a:avLst/>
          </a:prstGeom>
          <a:noFill/>
        </p:spPr>
        <p:txBody>
          <a:bodyPr wrap="square" rtlCol="0" anchor="t">
            <a:spAutoFit/>
          </a:bodyPr>
          <a:lstStyle/>
          <a:p>
            <a:pPr algn="l"/>
            <a:r>
              <a:rPr lang="es" sz="881" b="1" dirty="0">
                <a:solidFill>
                  <a:srgbClr val="3FB793"/>
                </a:solidFill>
              </a:rPr>
              <a:t>MÓDULO 1 | Caso de estudio 2</a:t>
            </a:r>
          </a:p>
          <a:p>
            <a:pPr algn="l"/>
            <a:r>
              <a:rPr lang="es" sz="881" b="1" dirty="0"/>
              <a:t>Uhrenholt </a:t>
            </a:r>
            <a:r>
              <a:rPr lang="es" sz="881" dirty="0"/>
              <a:t>(Soluciones alimentarias)</a:t>
            </a:r>
          </a:p>
        </p:txBody>
      </p:sp>
      <p:sp>
        <p:nvSpPr>
          <p:cNvPr id="22" name="TextBox 21">
            <a:extLst>
              <a:ext uri="{FF2B5EF4-FFF2-40B4-BE49-F238E27FC236}">
                <a16:creationId xmlns:a16="http://schemas.microsoft.com/office/drawing/2014/main" id="{643B5165-27F4-2F01-130A-B0353B4823E3}"/>
              </a:ext>
            </a:extLst>
          </p:cNvPr>
          <p:cNvSpPr txBox="1"/>
          <p:nvPr/>
        </p:nvSpPr>
        <p:spPr>
          <a:xfrm>
            <a:off x="1222366" y="2165412"/>
            <a:ext cx="2262634" cy="363433"/>
          </a:xfrm>
          <a:prstGeom prst="rect">
            <a:avLst/>
          </a:prstGeom>
          <a:noFill/>
        </p:spPr>
        <p:txBody>
          <a:bodyPr wrap="square" rtlCol="0" anchor="t">
            <a:spAutoFit/>
          </a:bodyPr>
          <a:lstStyle/>
          <a:p>
            <a:pPr algn="l"/>
            <a:r>
              <a:rPr lang="es" sz="881" b="1" dirty="0">
                <a:solidFill>
                  <a:srgbClr val="3FB793"/>
                </a:solidFill>
              </a:rPr>
              <a:t>MÓDULO 1 | Caso de Estudio 3</a:t>
            </a:r>
          </a:p>
          <a:p>
            <a:pPr algn="l"/>
            <a:r>
              <a:rPr lang="es" sz="881" b="1" dirty="0"/>
              <a:t>Troldtekt AS </a:t>
            </a:r>
            <a:r>
              <a:rPr lang="es" sz="881" dirty="0"/>
              <a:t>(Fabricación)</a:t>
            </a:r>
          </a:p>
        </p:txBody>
      </p:sp>
      <p:sp>
        <p:nvSpPr>
          <p:cNvPr id="23" name="TextBox 22">
            <a:extLst>
              <a:ext uri="{FF2B5EF4-FFF2-40B4-BE49-F238E27FC236}">
                <a16:creationId xmlns:a16="http://schemas.microsoft.com/office/drawing/2014/main" id="{C51EFBB9-F109-293C-9EA9-EF3CB51047DE}"/>
              </a:ext>
            </a:extLst>
          </p:cNvPr>
          <p:cNvSpPr txBox="1"/>
          <p:nvPr/>
        </p:nvSpPr>
        <p:spPr>
          <a:xfrm>
            <a:off x="1239619" y="2428245"/>
            <a:ext cx="2262634" cy="363433"/>
          </a:xfrm>
          <a:prstGeom prst="rect">
            <a:avLst/>
          </a:prstGeom>
          <a:noFill/>
        </p:spPr>
        <p:txBody>
          <a:bodyPr wrap="square" rtlCol="0" anchor="t">
            <a:spAutoFit/>
          </a:bodyPr>
          <a:lstStyle/>
          <a:p>
            <a:pPr algn="l"/>
            <a:r>
              <a:rPr lang="es" sz="881" b="1" dirty="0">
                <a:solidFill>
                  <a:srgbClr val="3FB793"/>
                </a:solidFill>
              </a:rPr>
              <a:t>MÓDULO 1 | Caso de estudio 4</a:t>
            </a:r>
          </a:p>
          <a:p>
            <a:pPr algn="l"/>
            <a:r>
              <a:rPr lang="es" sz="881" b="1" dirty="0"/>
              <a:t>Saltå Kvarn </a:t>
            </a:r>
            <a:r>
              <a:rPr lang="es" sz="881" dirty="0"/>
              <a:t>(Alimentos Orgánicos)</a:t>
            </a:r>
          </a:p>
        </p:txBody>
      </p:sp>
      <p:sp>
        <p:nvSpPr>
          <p:cNvPr id="24" name="TextBox 23">
            <a:extLst>
              <a:ext uri="{FF2B5EF4-FFF2-40B4-BE49-F238E27FC236}">
                <a16:creationId xmlns:a16="http://schemas.microsoft.com/office/drawing/2014/main" id="{6A108146-CF4E-E5A6-4C42-EE8AFF10E4A0}"/>
              </a:ext>
            </a:extLst>
          </p:cNvPr>
          <p:cNvSpPr txBox="1"/>
          <p:nvPr/>
        </p:nvSpPr>
        <p:spPr>
          <a:xfrm>
            <a:off x="1239619" y="2711262"/>
            <a:ext cx="2262634" cy="363433"/>
          </a:xfrm>
          <a:prstGeom prst="rect">
            <a:avLst/>
          </a:prstGeom>
          <a:noFill/>
        </p:spPr>
        <p:txBody>
          <a:bodyPr wrap="square" rtlCol="0" anchor="t">
            <a:spAutoFit/>
          </a:bodyPr>
          <a:lstStyle/>
          <a:p>
            <a:pPr algn="l"/>
            <a:r>
              <a:rPr lang="es" sz="881" b="1" dirty="0">
                <a:solidFill>
                  <a:srgbClr val="3FB793"/>
                </a:solidFill>
              </a:rPr>
              <a:t>MÓDULO 1 | Caso de estudio 5</a:t>
            </a:r>
            <a:endParaRPr lang="en-GB" sz="881" b="1" dirty="0"/>
          </a:p>
          <a:p>
            <a:pPr algn="l"/>
            <a:r>
              <a:rPr lang="es" sz="881" b="1" dirty="0"/>
              <a:t>DHR Comunicaciones </a:t>
            </a:r>
            <a:r>
              <a:rPr lang="es" sz="881" dirty="0"/>
              <a:t>(PR)</a:t>
            </a:r>
          </a:p>
        </p:txBody>
      </p:sp>
      <p:sp>
        <p:nvSpPr>
          <p:cNvPr id="25" name="TextBox 24">
            <a:extLst>
              <a:ext uri="{FF2B5EF4-FFF2-40B4-BE49-F238E27FC236}">
                <a16:creationId xmlns:a16="http://schemas.microsoft.com/office/drawing/2014/main" id="{DBCEFAF2-3CA6-BE12-78BC-6E57E4C10646}"/>
              </a:ext>
            </a:extLst>
          </p:cNvPr>
          <p:cNvSpPr txBox="1"/>
          <p:nvPr/>
        </p:nvSpPr>
        <p:spPr>
          <a:xfrm>
            <a:off x="1235753" y="3010378"/>
            <a:ext cx="2262634" cy="363433"/>
          </a:xfrm>
          <a:prstGeom prst="rect">
            <a:avLst/>
          </a:prstGeom>
          <a:noFill/>
        </p:spPr>
        <p:txBody>
          <a:bodyPr wrap="square" rtlCol="0" anchor="t">
            <a:spAutoFit/>
          </a:bodyPr>
          <a:lstStyle/>
          <a:p>
            <a:pPr algn="l"/>
            <a:r>
              <a:rPr lang="es" sz="881" b="1" dirty="0">
                <a:solidFill>
                  <a:srgbClr val="3FB793"/>
                </a:solidFill>
              </a:rPr>
              <a:t>MÓDULO 1 | Caso de estudio 6</a:t>
            </a:r>
          </a:p>
          <a:p>
            <a:pPr algn="l"/>
            <a:r>
              <a:rPr lang="es" sz="881" b="1" dirty="0"/>
              <a:t>3fe Coffee </a:t>
            </a:r>
            <a:r>
              <a:rPr lang="es" sz="881" dirty="0"/>
              <a:t>(Tostadores de Café)</a:t>
            </a:r>
          </a:p>
        </p:txBody>
      </p:sp>
      <p:sp>
        <p:nvSpPr>
          <p:cNvPr id="26" name="TextBox 25">
            <a:extLst>
              <a:ext uri="{FF2B5EF4-FFF2-40B4-BE49-F238E27FC236}">
                <a16:creationId xmlns:a16="http://schemas.microsoft.com/office/drawing/2014/main" id="{4AAAC1B9-9462-6EFF-C036-AF64FB28CCE5}"/>
              </a:ext>
            </a:extLst>
          </p:cNvPr>
          <p:cNvSpPr txBox="1"/>
          <p:nvPr/>
        </p:nvSpPr>
        <p:spPr>
          <a:xfrm>
            <a:off x="1241650" y="3288675"/>
            <a:ext cx="2262634" cy="363433"/>
          </a:xfrm>
          <a:prstGeom prst="rect">
            <a:avLst/>
          </a:prstGeom>
          <a:noFill/>
        </p:spPr>
        <p:txBody>
          <a:bodyPr wrap="square" rtlCol="0" anchor="t">
            <a:spAutoFit/>
          </a:bodyPr>
          <a:lstStyle/>
          <a:p>
            <a:pPr algn="l"/>
            <a:r>
              <a:rPr lang="es" sz="881" b="1" dirty="0">
                <a:solidFill>
                  <a:srgbClr val="3FB793"/>
                </a:solidFill>
              </a:rPr>
              <a:t>MÓDULO 1 | Caso de estudio 7</a:t>
            </a:r>
          </a:p>
          <a:p>
            <a:pPr algn="l"/>
            <a:r>
              <a:rPr lang="es" sz="881" b="1" dirty="0"/>
              <a:t>Hotel Doolin </a:t>
            </a:r>
            <a:r>
              <a:rPr lang="es" sz="881" dirty="0"/>
              <a:t>(Hotel Rural Boutique)</a:t>
            </a:r>
          </a:p>
        </p:txBody>
      </p:sp>
      <p:sp>
        <p:nvSpPr>
          <p:cNvPr id="27" name="TextBox 26">
            <a:extLst>
              <a:ext uri="{FF2B5EF4-FFF2-40B4-BE49-F238E27FC236}">
                <a16:creationId xmlns:a16="http://schemas.microsoft.com/office/drawing/2014/main" id="{CBCB8468-127E-5214-1678-AAB5A0627BBD}"/>
              </a:ext>
            </a:extLst>
          </p:cNvPr>
          <p:cNvSpPr txBox="1"/>
          <p:nvPr/>
        </p:nvSpPr>
        <p:spPr>
          <a:xfrm>
            <a:off x="1246778" y="3548412"/>
            <a:ext cx="2262634" cy="363433"/>
          </a:xfrm>
          <a:prstGeom prst="rect">
            <a:avLst/>
          </a:prstGeom>
          <a:noFill/>
        </p:spPr>
        <p:txBody>
          <a:bodyPr wrap="square" rtlCol="0" anchor="t">
            <a:spAutoFit/>
          </a:bodyPr>
          <a:lstStyle/>
          <a:p>
            <a:pPr algn="l"/>
            <a:r>
              <a:rPr lang="es" sz="881" b="1" dirty="0">
                <a:solidFill>
                  <a:srgbClr val="3FB793"/>
                </a:solidFill>
              </a:rPr>
              <a:t>MÓDULO 1 | Caso de estudio 8</a:t>
            </a:r>
            <a:endParaRPr lang="en-GB" sz="881" b="1" dirty="0"/>
          </a:p>
          <a:p>
            <a:pPr algn="l"/>
            <a:r>
              <a:rPr lang="es" sz="881" b="1" dirty="0"/>
              <a:t>Software Marino </a:t>
            </a:r>
            <a:r>
              <a:rPr lang="es" sz="881" dirty="0"/>
              <a:t>(Software)</a:t>
            </a:r>
          </a:p>
        </p:txBody>
      </p:sp>
      <p:sp>
        <p:nvSpPr>
          <p:cNvPr id="28" name="TextBox 27">
            <a:extLst>
              <a:ext uri="{FF2B5EF4-FFF2-40B4-BE49-F238E27FC236}">
                <a16:creationId xmlns:a16="http://schemas.microsoft.com/office/drawing/2014/main" id="{DFDD14D9-FD7A-93A2-4AB7-E683C658A90D}"/>
              </a:ext>
            </a:extLst>
          </p:cNvPr>
          <p:cNvSpPr txBox="1"/>
          <p:nvPr/>
        </p:nvSpPr>
        <p:spPr>
          <a:xfrm>
            <a:off x="1262296" y="3839805"/>
            <a:ext cx="2262634" cy="363433"/>
          </a:xfrm>
          <a:prstGeom prst="rect">
            <a:avLst/>
          </a:prstGeom>
          <a:noFill/>
        </p:spPr>
        <p:txBody>
          <a:bodyPr wrap="square" rtlCol="0" anchor="t">
            <a:spAutoFit/>
          </a:bodyPr>
          <a:lstStyle/>
          <a:p>
            <a:pPr algn="l"/>
            <a:r>
              <a:rPr lang="es" sz="881" b="1" dirty="0">
                <a:solidFill>
                  <a:srgbClr val="3FB793"/>
                </a:solidFill>
              </a:rPr>
              <a:t>MÓDULO 1 | Caso de estudio 9</a:t>
            </a:r>
          </a:p>
          <a:p>
            <a:pPr algn="l"/>
            <a:r>
              <a:rPr lang="es" sz="881" b="1" dirty="0"/>
              <a:t>TEG </a:t>
            </a:r>
            <a:r>
              <a:rPr lang="es" sz="881" dirty="0"/>
              <a:t>(Ingeniería de Aviación)</a:t>
            </a:r>
          </a:p>
        </p:txBody>
      </p:sp>
      <p:sp>
        <p:nvSpPr>
          <p:cNvPr id="29" name="TextBox 28">
            <a:extLst>
              <a:ext uri="{FF2B5EF4-FFF2-40B4-BE49-F238E27FC236}">
                <a16:creationId xmlns:a16="http://schemas.microsoft.com/office/drawing/2014/main" id="{6E929C83-03F8-292E-800C-07E60BB8122B}"/>
              </a:ext>
            </a:extLst>
          </p:cNvPr>
          <p:cNvSpPr txBox="1"/>
          <p:nvPr/>
        </p:nvSpPr>
        <p:spPr>
          <a:xfrm>
            <a:off x="1262296" y="4178260"/>
            <a:ext cx="2262634" cy="363433"/>
          </a:xfrm>
          <a:prstGeom prst="rect">
            <a:avLst/>
          </a:prstGeom>
          <a:noFill/>
        </p:spPr>
        <p:txBody>
          <a:bodyPr wrap="square" rtlCol="0" anchor="t">
            <a:spAutoFit/>
          </a:bodyPr>
          <a:lstStyle/>
          <a:p>
            <a:pPr algn="l"/>
            <a:r>
              <a:rPr lang="es" sz="881" b="1" dirty="0">
                <a:solidFill>
                  <a:srgbClr val="3FB793"/>
                </a:solidFill>
              </a:rPr>
              <a:t>MÓDULO 1 | Caso de estudio 10</a:t>
            </a:r>
          </a:p>
          <a:p>
            <a:pPr algn="l"/>
            <a:r>
              <a:rPr lang="es" sz="881" b="1" dirty="0"/>
              <a:t>Viva Green </a:t>
            </a:r>
            <a:r>
              <a:rPr lang="es" sz="881" dirty="0"/>
              <a:t>(Ambiental)</a:t>
            </a:r>
          </a:p>
        </p:txBody>
      </p:sp>
      <p:sp>
        <p:nvSpPr>
          <p:cNvPr id="30" name="TextBox 29">
            <a:extLst>
              <a:ext uri="{FF2B5EF4-FFF2-40B4-BE49-F238E27FC236}">
                <a16:creationId xmlns:a16="http://schemas.microsoft.com/office/drawing/2014/main" id="{240A8129-E7A0-8431-30F1-E4F9B160A637}"/>
              </a:ext>
            </a:extLst>
          </p:cNvPr>
          <p:cNvSpPr txBox="1"/>
          <p:nvPr/>
        </p:nvSpPr>
        <p:spPr>
          <a:xfrm>
            <a:off x="1268962" y="4447514"/>
            <a:ext cx="2262634" cy="363433"/>
          </a:xfrm>
          <a:prstGeom prst="rect">
            <a:avLst/>
          </a:prstGeom>
          <a:noFill/>
        </p:spPr>
        <p:txBody>
          <a:bodyPr wrap="square" rtlCol="0" anchor="t">
            <a:spAutoFit/>
          </a:bodyPr>
          <a:lstStyle/>
          <a:p>
            <a:pPr algn="l"/>
            <a:r>
              <a:rPr lang="es" sz="881" b="1" dirty="0">
                <a:solidFill>
                  <a:srgbClr val="3FB793"/>
                </a:solidFill>
              </a:rPr>
              <a:t>MÓDULO 1 | Casp de estudio 11</a:t>
            </a:r>
          </a:p>
          <a:p>
            <a:pPr algn="l"/>
            <a:r>
              <a:rPr lang="es" sz="881" b="1" dirty="0"/>
              <a:t>IED Electronicity </a:t>
            </a:r>
            <a:r>
              <a:rPr lang="es" sz="881" dirty="0"/>
              <a:t>(Soluciones Electrónicas)</a:t>
            </a:r>
          </a:p>
        </p:txBody>
      </p:sp>
      <p:sp>
        <p:nvSpPr>
          <p:cNvPr id="31" name="TextBox 30">
            <a:extLst>
              <a:ext uri="{FF2B5EF4-FFF2-40B4-BE49-F238E27FC236}">
                <a16:creationId xmlns:a16="http://schemas.microsoft.com/office/drawing/2014/main" id="{C897628E-669A-3F36-6DAB-48CEFF70BF0E}"/>
              </a:ext>
            </a:extLst>
          </p:cNvPr>
          <p:cNvSpPr txBox="1"/>
          <p:nvPr/>
        </p:nvSpPr>
        <p:spPr>
          <a:xfrm>
            <a:off x="1272802" y="4744296"/>
            <a:ext cx="2262634" cy="363433"/>
          </a:xfrm>
          <a:prstGeom prst="rect">
            <a:avLst/>
          </a:prstGeom>
          <a:noFill/>
        </p:spPr>
        <p:txBody>
          <a:bodyPr wrap="square" rtlCol="0" anchor="t">
            <a:spAutoFit/>
          </a:bodyPr>
          <a:lstStyle/>
          <a:p>
            <a:pPr algn="l"/>
            <a:r>
              <a:rPr lang="es" sz="881" b="1" dirty="0">
                <a:solidFill>
                  <a:srgbClr val="3FB793"/>
                </a:solidFill>
              </a:rPr>
              <a:t>MÓDULO 1 | Caso de estudio 12</a:t>
            </a:r>
          </a:p>
          <a:p>
            <a:pPr algn="l"/>
            <a:r>
              <a:rPr lang="es" sz="881" b="1" dirty="0"/>
              <a:t>Johan Cruyff </a:t>
            </a:r>
            <a:r>
              <a:rPr lang="es" sz="881" dirty="0"/>
              <a:t>(Educación)</a:t>
            </a:r>
          </a:p>
        </p:txBody>
      </p:sp>
      <p:sp>
        <p:nvSpPr>
          <p:cNvPr id="32" name="TextBox 31">
            <a:extLst>
              <a:ext uri="{FF2B5EF4-FFF2-40B4-BE49-F238E27FC236}">
                <a16:creationId xmlns:a16="http://schemas.microsoft.com/office/drawing/2014/main" id="{EFA3B5FF-F158-950B-16A3-7FA7C2948D4D}"/>
              </a:ext>
            </a:extLst>
          </p:cNvPr>
          <p:cNvSpPr txBox="1"/>
          <p:nvPr/>
        </p:nvSpPr>
        <p:spPr>
          <a:xfrm>
            <a:off x="1272803" y="5013550"/>
            <a:ext cx="2262634" cy="363433"/>
          </a:xfrm>
          <a:prstGeom prst="rect">
            <a:avLst/>
          </a:prstGeom>
          <a:noFill/>
        </p:spPr>
        <p:txBody>
          <a:bodyPr wrap="square" rtlCol="0" anchor="t">
            <a:spAutoFit/>
          </a:bodyPr>
          <a:lstStyle/>
          <a:p>
            <a:pPr algn="l"/>
            <a:r>
              <a:rPr lang="es" sz="881" b="1" dirty="0">
                <a:solidFill>
                  <a:srgbClr val="3FB793"/>
                </a:solidFill>
              </a:rPr>
              <a:t>MÓDULO 1 | Caso de estudio 13</a:t>
            </a:r>
            <a:endParaRPr lang="en-GB" sz="881" b="1" dirty="0"/>
          </a:p>
          <a:p>
            <a:pPr algn="l"/>
            <a:r>
              <a:rPr lang="es" sz="881" b="1" dirty="0"/>
              <a:t>Tonys Chocolonely </a:t>
            </a:r>
            <a:r>
              <a:rPr lang="es" sz="881" dirty="0"/>
              <a:t>(Confitería)</a:t>
            </a:r>
          </a:p>
        </p:txBody>
      </p:sp>
      <p:sp>
        <p:nvSpPr>
          <p:cNvPr id="33" name="TextBox 32">
            <a:extLst>
              <a:ext uri="{FF2B5EF4-FFF2-40B4-BE49-F238E27FC236}">
                <a16:creationId xmlns:a16="http://schemas.microsoft.com/office/drawing/2014/main" id="{C09D2B59-E144-BD81-4F86-E5140B736991}"/>
              </a:ext>
            </a:extLst>
          </p:cNvPr>
          <p:cNvSpPr txBox="1"/>
          <p:nvPr/>
        </p:nvSpPr>
        <p:spPr>
          <a:xfrm>
            <a:off x="1266128" y="5279407"/>
            <a:ext cx="2262634" cy="363433"/>
          </a:xfrm>
          <a:prstGeom prst="rect">
            <a:avLst/>
          </a:prstGeom>
          <a:noFill/>
        </p:spPr>
        <p:txBody>
          <a:bodyPr wrap="square" rtlCol="0" anchor="t">
            <a:spAutoFit/>
          </a:bodyPr>
          <a:lstStyle/>
          <a:p>
            <a:pPr algn="l"/>
            <a:r>
              <a:rPr lang="es" sz="881" b="1" dirty="0">
                <a:solidFill>
                  <a:srgbClr val="3FB793"/>
                </a:solidFill>
              </a:rPr>
              <a:t>MÓDULO 1 | Caso de estudio 14</a:t>
            </a:r>
            <a:endParaRPr lang="en-GB" sz="881" b="1" dirty="0"/>
          </a:p>
          <a:p>
            <a:pPr algn="l"/>
            <a:r>
              <a:rPr lang="es" sz="881" b="1" dirty="0"/>
              <a:t>Holanda Reciclaje </a:t>
            </a:r>
            <a:r>
              <a:rPr lang="es" sz="881" dirty="0"/>
              <a:t>(IT)</a:t>
            </a:r>
          </a:p>
        </p:txBody>
      </p:sp>
      <p:sp>
        <p:nvSpPr>
          <p:cNvPr id="34" name="TextBox 33">
            <a:extLst>
              <a:ext uri="{FF2B5EF4-FFF2-40B4-BE49-F238E27FC236}">
                <a16:creationId xmlns:a16="http://schemas.microsoft.com/office/drawing/2014/main" id="{8AE8B051-57F9-946F-6C84-5BC4F8753231}"/>
              </a:ext>
            </a:extLst>
          </p:cNvPr>
          <p:cNvSpPr txBox="1"/>
          <p:nvPr/>
        </p:nvSpPr>
        <p:spPr>
          <a:xfrm>
            <a:off x="1256453" y="5570117"/>
            <a:ext cx="2262634" cy="363433"/>
          </a:xfrm>
          <a:prstGeom prst="rect">
            <a:avLst/>
          </a:prstGeom>
          <a:noFill/>
        </p:spPr>
        <p:txBody>
          <a:bodyPr wrap="square" rtlCol="0" anchor="t">
            <a:spAutoFit/>
          </a:bodyPr>
          <a:lstStyle/>
          <a:p>
            <a:pPr algn="l"/>
            <a:r>
              <a:rPr lang="es" sz="881" b="1" dirty="0">
                <a:solidFill>
                  <a:srgbClr val="3FB793"/>
                </a:solidFill>
              </a:rPr>
              <a:t>MÓDULO 1 | Caso de estudio 15</a:t>
            </a:r>
            <a:endParaRPr lang="en-GB" sz="881" b="1" dirty="0"/>
          </a:p>
          <a:p>
            <a:pPr algn="l"/>
            <a:r>
              <a:rPr lang="es" sz="881" b="1" dirty="0"/>
              <a:t>De Klok Banden </a:t>
            </a:r>
            <a:r>
              <a:rPr lang="es" sz="881" dirty="0"/>
              <a:t>(Automoción)</a:t>
            </a:r>
          </a:p>
        </p:txBody>
      </p:sp>
      <p:sp>
        <p:nvSpPr>
          <p:cNvPr id="35" name="TextBox 34">
            <a:extLst>
              <a:ext uri="{FF2B5EF4-FFF2-40B4-BE49-F238E27FC236}">
                <a16:creationId xmlns:a16="http://schemas.microsoft.com/office/drawing/2014/main" id="{0EAFBC93-0FC2-A150-E8A3-69064D104A88}"/>
              </a:ext>
            </a:extLst>
          </p:cNvPr>
          <p:cNvSpPr txBox="1"/>
          <p:nvPr/>
        </p:nvSpPr>
        <p:spPr>
          <a:xfrm>
            <a:off x="1246778" y="5855388"/>
            <a:ext cx="2262634" cy="363433"/>
          </a:xfrm>
          <a:prstGeom prst="rect">
            <a:avLst/>
          </a:prstGeom>
          <a:noFill/>
        </p:spPr>
        <p:txBody>
          <a:bodyPr wrap="square" rtlCol="0" anchor="t">
            <a:spAutoFit/>
          </a:bodyPr>
          <a:lstStyle/>
          <a:p>
            <a:pPr algn="l"/>
            <a:r>
              <a:rPr lang="es" sz="881" b="1" dirty="0">
                <a:solidFill>
                  <a:srgbClr val="3FB793"/>
                </a:solidFill>
              </a:rPr>
              <a:t>MÓDULO 1 | Caso de estudio 16</a:t>
            </a:r>
            <a:endParaRPr lang="en-GB" sz="881" b="1" dirty="0"/>
          </a:p>
          <a:p>
            <a:pPr algn="l"/>
            <a:r>
              <a:rPr lang="es" sz="881" b="1" dirty="0"/>
              <a:t>The Lekker Company </a:t>
            </a:r>
            <a:r>
              <a:rPr lang="es" sz="881" dirty="0"/>
              <a:t>(cuidado de la piel)</a:t>
            </a:r>
          </a:p>
        </p:txBody>
      </p:sp>
      <p:sp>
        <p:nvSpPr>
          <p:cNvPr id="36" name="TextBox 35">
            <a:extLst>
              <a:ext uri="{FF2B5EF4-FFF2-40B4-BE49-F238E27FC236}">
                <a16:creationId xmlns:a16="http://schemas.microsoft.com/office/drawing/2014/main" id="{74B8E7A8-C23D-BDD2-315D-CA71996E05A5}"/>
              </a:ext>
            </a:extLst>
          </p:cNvPr>
          <p:cNvSpPr txBox="1"/>
          <p:nvPr/>
        </p:nvSpPr>
        <p:spPr>
          <a:xfrm>
            <a:off x="1252280" y="6151531"/>
            <a:ext cx="2262634" cy="363433"/>
          </a:xfrm>
          <a:prstGeom prst="rect">
            <a:avLst/>
          </a:prstGeom>
          <a:noFill/>
        </p:spPr>
        <p:txBody>
          <a:bodyPr wrap="square" rtlCol="0" anchor="t">
            <a:spAutoFit/>
          </a:bodyPr>
          <a:lstStyle/>
          <a:p>
            <a:pPr algn="l"/>
            <a:r>
              <a:rPr lang="es" sz="881" b="1" dirty="0">
                <a:solidFill>
                  <a:srgbClr val="3FB793"/>
                </a:solidFill>
              </a:rPr>
              <a:t>MÓDULO 1 | Caso de estudio 17</a:t>
            </a:r>
            <a:endParaRPr lang="en-GB" sz="881" b="1" dirty="0"/>
          </a:p>
          <a:p>
            <a:pPr algn="l"/>
            <a:r>
              <a:rPr lang="es" sz="881" b="1" dirty="0"/>
              <a:t>Cobre8 </a:t>
            </a:r>
            <a:r>
              <a:rPr lang="es" sz="881" dirty="0"/>
              <a:t>(Construcción)</a:t>
            </a:r>
          </a:p>
        </p:txBody>
      </p:sp>
      <p:sp>
        <p:nvSpPr>
          <p:cNvPr id="37" name="TextBox 36">
            <a:extLst>
              <a:ext uri="{FF2B5EF4-FFF2-40B4-BE49-F238E27FC236}">
                <a16:creationId xmlns:a16="http://schemas.microsoft.com/office/drawing/2014/main" id="{86BE015B-7326-0A8D-A0E3-8C6C014FC3CA}"/>
              </a:ext>
            </a:extLst>
          </p:cNvPr>
          <p:cNvSpPr txBox="1"/>
          <p:nvPr/>
        </p:nvSpPr>
        <p:spPr>
          <a:xfrm>
            <a:off x="4519863" y="1071950"/>
            <a:ext cx="2262634" cy="363433"/>
          </a:xfrm>
          <a:prstGeom prst="rect">
            <a:avLst/>
          </a:prstGeom>
          <a:noFill/>
        </p:spPr>
        <p:txBody>
          <a:bodyPr wrap="square" rtlCol="0" anchor="t">
            <a:spAutoFit/>
          </a:bodyPr>
          <a:lstStyle/>
          <a:p>
            <a:pPr algn="l"/>
            <a:r>
              <a:rPr lang="es" sz="881" b="1" dirty="0">
                <a:solidFill>
                  <a:srgbClr val="3FB793"/>
                </a:solidFill>
              </a:rPr>
              <a:t>MÓDULO 1 | Caso de estudio 18</a:t>
            </a:r>
          </a:p>
          <a:p>
            <a:pPr algn="l"/>
            <a:r>
              <a:rPr lang="es" sz="881" b="1" dirty="0"/>
              <a:t>Creativhotel Luise </a:t>
            </a:r>
            <a:r>
              <a:rPr lang="es" sz="881" dirty="0"/>
              <a:t>(Hotel)</a:t>
            </a:r>
          </a:p>
        </p:txBody>
      </p:sp>
      <p:sp>
        <p:nvSpPr>
          <p:cNvPr id="38" name="TextBox 37">
            <a:extLst>
              <a:ext uri="{FF2B5EF4-FFF2-40B4-BE49-F238E27FC236}">
                <a16:creationId xmlns:a16="http://schemas.microsoft.com/office/drawing/2014/main" id="{7EB15332-AFAB-7C3C-F86B-1518219C862A}"/>
              </a:ext>
            </a:extLst>
          </p:cNvPr>
          <p:cNvSpPr txBox="1"/>
          <p:nvPr/>
        </p:nvSpPr>
        <p:spPr>
          <a:xfrm>
            <a:off x="4532123" y="1347533"/>
            <a:ext cx="2262634" cy="363433"/>
          </a:xfrm>
          <a:prstGeom prst="rect">
            <a:avLst/>
          </a:prstGeom>
          <a:noFill/>
        </p:spPr>
        <p:txBody>
          <a:bodyPr wrap="square" rtlCol="0" anchor="t">
            <a:spAutoFit/>
          </a:bodyPr>
          <a:lstStyle/>
          <a:p>
            <a:pPr algn="l"/>
            <a:r>
              <a:rPr lang="es" sz="881" b="1" dirty="0">
                <a:solidFill>
                  <a:srgbClr val="3FB793"/>
                </a:solidFill>
              </a:rPr>
              <a:t>MÓDULO 1 | Caso de estudio 19</a:t>
            </a:r>
          </a:p>
          <a:p>
            <a:pPr algn="l"/>
            <a:r>
              <a:rPr lang="es" sz="881" b="1" dirty="0"/>
              <a:t>Florida Eis </a:t>
            </a:r>
            <a:r>
              <a:rPr lang="es" sz="881" dirty="0"/>
              <a:t>(Helado)</a:t>
            </a:r>
          </a:p>
        </p:txBody>
      </p:sp>
      <p:sp>
        <p:nvSpPr>
          <p:cNvPr id="39" name="TextBox 38">
            <a:extLst>
              <a:ext uri="{FF2B5EF4-FFF2-40B4-BE49-F238E27FC236}">
                <a16:creationId xmlns:a16="http://schemas.microsoft.com/office/drawing/2014/main" id="{02ABBCA3-7DC3-828C-2094-D7167336A213}"/>
              </a:ext>
            </a:extLst>
          </p:cNvPr>
          <p:cNvSpPr txBox="1"/>
          <p:nvPr/>
        </p:nvSpPr>
        <p:spPr>
          <a:xfrm>
            <a:off x="4541935" y="1613309"/>
            <a:ext cx="2262634" cy="363433"/>
          </a:xfrm>
          <a:prstGeom prst="rect">
            <a:avLst/>
          </a:prstGeom>
          <a:noFill/>
        </p:spPr>
        <p:txBody>
          <a:bodyPr wrap="square" rtlCol="0" anchor="t">
            <a:spAutoFit/>
          </a:bodyPr>
          <a:lstStyle/>
          <a:p>
            <a:pPr algn="l"/>
            <a:r>
              <a:rPr lang="es" sz="881" b="1" dirty="0">
                <a:solidFill>
                  <a:srgbClr val="3FB793"/>
                </a:solidFill>
              </a:rPr>
              <a:t>MÓDULO 1 | Caso de estudio 20</a:t>
            </a:r>
            <a:endParaRPr lang="en-GB" sz="881" b="1" dirty="0"/>
          </a:p>
          <a:p>
            <a:pPr algn="l"/>
            <a:r>
              <a:rPr lang="es" sz="881" b="1" dirty="0"/>
              <a:t>Märkisches Landbrot </a:t>
            </a:r>
            <a:r>
              <a:rPr lang="es" sz="881" dirty="0"/>
              <a:t>(Panadería)</a:t>
            </a:r>
          </a:p>
        </p:txBody>
      </p:sp>
      <p:sp>
        <p:nvSpPr>
          <p:cNvPr id="40" name="TextBox 39">
            <a:extLst>
              <a:ext uri="{FF2B5EF4-FFF2-40B4-BE49-F238E27FC236}">
                <a16:creationId xmlns:a16="http://schemas.microsoft.com/office/drawing/2014/main" id="{9ECB82A4-2477-7746-4EF7-450E55C22740}"/>
              </a:ext>
            </a:extLst>
          </p:cNvPr>
          <p:cNvSpPr txBox="1"/>
          <p:nvPr/>
        </p:nvSpPr>
        <p:spPr>
          <a:xfrm>
            <a:off x="4547063" y="1911594"/>
            <a:ext cx="2262634" cy="363433"/>
          </a:xfrm>
          <a:prstGeom prst="rect">
            <a:avLst/>
          </a:prstGeom>
          <a:noFill/>
        </p:spPr>
        <p:txBody>
          <a:bodyPr wrap="square" rtlCol="0" anchor="t">
            <a:spAutoFit/>
          </a:bodyPr>
          <a:lstStyle/>
          <a:p>
            <a:pPr algn="l"/>
            <a:r>
              <a:rPr lang="es" sz="881" b="1" dirty="0">
                <a:solidFill>
                  <a:srgbClr val="3FB793"/>
                </a:solidFill>
              </a:rPr>
              <a:t>MÓDULO 1 | Caso de estudio 21</a:t>
            </a:r>
          </a:p>
          <a:p>
            <a:pPr algn="l"/>
            <a:r>
              <a:rPr lang="es" sz="881" b="1" dirty="0"/>
              <a:t>Neumarkter </a:t>
            </a:r>
            <a:r>
              <a:rPr lang="es" sz="881" dirty="0"/>
              <a:t>(Bebidas)</a:t>
            </a:r>
          </a:p>
        </p:txBody>
      </p:sp>
      <p:sp>
        <p:nvSpPr>
          <p:cNvPr id="41" name="TextBox 40">
            <a:extLst>
              <a:ext uri="{FF2B5EF4-FFF2-40B4-BE49-F238E27FC236}">
                <a16:creationId xmlns:a16="http://schemas.microsoft.com/office/drawing/2014/main" id="{CC056343-2208-F588-F353-8DA6F989C002}"/>
              </a:ext>
            </a:extLst>
          </p:cNvPr>
          <p:cNvSpPr txBox="1"/>
          <p:nvPr/>
        </p:nvSpPr>
        <p:spPr>
          <a:xfrm>
            <a:off x="4547063" y="2188575"/>
            <a:ext cx="2262634" cy="363433"/>
          </a:xfrm>
          <a:prstGeom prst="rect">
            <a:avLst/>
          </a:prstGeom>
          <a:noFill/>
        </p:spPr>
        <p:txBody>
          <a:bodyPr wrap="square" rtlCol="0" anchor="t">
            <a:spAutoFit/>
          </a:bodyPr>
          <a:lstStyle/>
          <a:p>
            <a:pPr algn="l"/>
            <a:r>
              <a:rPr lang="es" sz="881" b="1" dirty="0">
                <a:solidFill>
                  <a:srgbClr val="3FB793"/>
                </a:solidFill>
              </a:rPr>
              <a:t>MÓDULO 1 | Caso de estudio 22</a:t>
            </a:r>
          </a:p>
          <a:p>
            <a:pPr algn="l"/>
            <a:r>
              <a:rPr lang="es" sz="881" b="1" dirty="0"/>
              <a:t>Scheplast </a:t>
            </a:r>
            <a:r>
              <a:rPr lang="es" sz="881" dirty="0"/>
              <a:t>(plásticos)</a:t>
            </a:r>
          </a:p>
        </p:txBody>
      </p:sp>
      <p:sp>
        <p:nvSpPr>
          <p:cNvPr id="42" name="TextBox 41">
            <a:extLst>
              <a:ext uri="{FF2B5EF4-FFF2-40B4-BE49-F238E27FC236}">
                <a16:creationId xmlns:a16="http://schemas.microsoft.com/office/drawing/2014/main" id="{59CF8B23-61F6-A139-179C-E4572C3D6561}"/>
              </a:ext>
            </a:extLst>
          </p:cNvPr>
          <p:cNvSpPr txBox="1"/>
          <p:nvPr/>
        </p:nvSpPr>
        <p:spPr>
          <a:xfrm>
            <a:off x="4512866" y="3333911"/>
            <a:ext cx="2424066" cy="363433"/>
          </a:xfrm>
          <a:prstGeom prst="rect">
            <a:avLst/>
          </a:prstGeom>
          <a:noFill/>
        </p:spPr>
        <p:txBody>
          <a:bodyPr wrap="square" rtlCol="0" anchor="t">
            <a:spAutoFit/>
          </a:bodyPr>
          <a:lstStyle/>
          <a:p>
            <a:pPr algn="l"/>
            <a:r>
              <a:rPr lang="es" sz="881" b="1" dirty="0">
                <a:solidFill>
                  <a:srgbClr val="F09C39"/>
                </a:solidFill>
              </a:rPr>
              <a:t>MÓDULO 2-3 | Caso de estudio 1</a:t>
            </a:r>
            <a:endParaRPr lang="en-GB" sz="881" b="1" dirty="0"/>
          </a:p>
          <a:p>
            <a:pPr algn="l"/>
            <a:r>
              <a:rPr lang="es" sz="881" b="1" dirty="0"/>
              <a:t>Neumarkter Lammsbraus </a:t>
            </a:r>
            <a:r>
              <a:rPr lang="es" sz="881" dirty="0"/>
              <a:t>(Cervecería Orgánica)</a:t>
            </a:r>
          </a:p>
        </p:txBody>
      </p:sp>
      <p:sp>
        <p:nvSpPr>
          <p:cNvPr id="43" name="TextBox 42">
            <a:extLst>
              <a:ext uri="{FF2B5EF4-FFF2-40B4-BE49-F238E27FC236}">
                <a16:creationId xmlns:a16="http://schemas.microsoft.com/office/drawing/2014/main" id="{846F63FB-BBA9-E435-E574-25F2A6ABFE29}"/>
              </a:ext>
            </a:extLst>
          </p:cNvPr>
          <p:cNvSpPr txBox="1"/>
          <p:nvPr/>
        </p:nvSpPr>
        <p:spPr>
          <a:xfrm>
            <a:off x="4520577" y="3614607"/>
            <a:ext cx="2262634" cy="363433"/>
          </a:xfrm>
          <a:prstGeom prst="rect">
            <a:avLst/>
          </a:prstGeom>
          <a:noFill/>
        </p:spPr>
        <p:txBody>
          <a:bodyPr wrap="square" rtlCol="0" anchor="t">
            <a:spAutoFit/>
          </a:bodyPr>
          <a:lstStyle/>
          <a:p>
            <a:pPr algn="l"/>
            <a:r>
              <a:rPr lang="es" sz="881" b="1" dirty="0">
                <a:solidFill>
                  <a:srgbClr val="F09C39"/>
                </a:solidFill>
              </a:rPr>
              <a:t>MÓDULO 2-3 | Caso de estudio 2</a:t>
            </a:r>
            <a:endParaRPr lang="en-GB" sz="881" b="1" dirty="0"/>
          </a:p>
          <a:p>
            <a:pPr algn="l"/>
            <a:r>
              <a:rPr lang="es" sz="881" b="1" dirty="0"/>
              <a:t>TEG </a:t>
            </a:r>
            <a:r>
              <a:rPr lang="es" sz="881" dirty="0"/>
              <a:t>(Ingeniería de Aviación)</a:t>
            </a:r>
          </a:p>
        </p:txBody>
      </p:sp>
      <p:sp>
        <p:nvSpPr>
          <p:cNvPr id="44" name="TextBox 43">
            <a:extLst>
              <a:ext uri="{FF2B5EF4-FFF2-40B4-BE49-F238E27FC236}">
                <a16:creationId xmlns:a16="http://schemas.microsoft.com/office/drawing/2014/main" id="{59C0FF10-7AE3-E597-067A-8055288F364B}"/>
              </a:ext>
            </a:extLst>
          </p:cNvPr>
          <p:cNvSpPr txBox="1"/>
          <p:nvPr/>
        </p:nvSpPr>
        <p:spPr>
          <a:xfrm>
            <a:off x="4520577" y="3875270"/>
            <a:ext cx="2262634" cy="363433"/>
          </a:xfrm>
          <a:prstGeom prst="rect">
            <a:avLst/>
          </a:prstGeom>
          <a:noFill/>
        </p:spPr>
        <p:txBody>
          <a:bodyPr wrap="square" rtlCol="0" anchor="t">
            <a:spAutoFit/>
          </a:bodyPr>
          <a:lstStyle/>
          <a:p>
            <a:pPr algn="l"/>
            <a:r>
              <a:rPr lang="es" sz="881" b="1" dirty="0">
                <a:solidFill>
                  <a:srgbClr val="F09C39"/>
                </a:solidFill>
              </a:rPr>
              <a:t>MÓDULO 2-3 | Caso de estudio 3</a:t>
            </a:r>
          </a:p>
          <a:p>
            <a:pPr algn="l"/>
            <a:r>
              <a:rPr lang="es" sz="881" dirty="0"/>
              <a:t>(Múltiples ejemplos)</a:t>
            </a:r>
          </a:p>
        </p:txBody>
      </p:sp>
      <p:sp>
        <p:nvSpPr>
          <p:cNvPr id="45" name="TextBox 44">
            <a:extLst>
              <a:ext uri="{FF2B5EF4-FFF2-40B4-BE49-F238E27FC236}">
                <a16:creationId xmlns:a16="http://schemas.microsoft.com/office/drawing/2014/main" id="{81EEA92B-51F8-1EFE-9337-0ECD02F91ACD}"/>
              </a:ext>
            </a:extLst>
          </p:cNvPr>
          <p:cNvSpPr txBox="1"/>
          <p:nvPr/>
        </p:nvSpPr>
        <p:spPr>
          <a:xfrm>
            <a:off x="4512868" y="4156778"/>
            <a:ext cx="2262634" cy="363433"/>
          </a:xfrm>
          <a:prstGeom prst="rect">
            <a:avLst/>
          </a:prstGeom>
          <a:noFill/>
        </p:spPr>
        <p:txBody>
          <a:bodyPr wrap="square" rtlCol="0" anchor="t">
            <a:spAutoFit/>
          </a:bodyPr>
          <a:lstStyle/>
          <a:p>
            <a:pPr algn="l"/>
            <a:r>
              <a:rPr lang="es" sz="881" b="1" dirty="0">
                <a:solidFill>
                  <a:srgbClr val="F09C39"/>
                </a:solidFill>
              </a:rPr>
              <a:t>MÓDULO 2-3 | Caso de estudio 4</a:t>
            </a:r>
          </a:p>
          <a:p>
            <a:pPr algn="l"/>
            <a:r>
              <a:rPr lang="es" sz="881" dirty="0"/>
              <a:t>(Consultoría técnica y de TI)</a:t>
            </a:r>
          </a:p>
        </p:txBody>
      </p:sp>
      <p:sp>
        <p:nvSpPr>
          <p:cNvPr id="46" name="TextBox 45">
            <a:extLst>
              <a:ext uri="{FF2B5EF4-FFF2-40B4-BE49-F238E27FC236}">
                <a16:creationId xmlns:a16="http://schemas.microsoft.com/office/drawing/2014/main" id="{239A1AF6-C98C-F196-E9A5-44950077491F}"/>
              </a:ext>
            </a:extLst>
          </p:cNvPr>
          <p:cNvSpPr txBox="1"/>
          <p:nvPr/>
        </p:nvSpPr>
        <p:spPr>
          <a:xfrm>
            <a:off x="4506201" y="4443680"/>
            <a:ext cx="2687371" cy="363433"/>
          </a:xfrm>
          <a:prstGeom prst="rect">
            <a:avLst/>
          </a:prstGeom>
          <a:noFill/>
        </p:spPr>
        <p:txBody>
          <a:bodyPr wrap="square" rtlCol="0" anchor="t">
            <a:spAutoFit/>
          </a:bodyPr>
          <a:lstStyle/>
          <a:p>
            <a:pPr algn="l"/>
            <a:r>
              <a:rPr lang="es" sz="881" b="1" dirty="0">
                <a:solidFill>
                  <a:srgbClr val="F09C39"/>
                </a:solidFill>
              </a:rPr>
              <a:t>MÓDULO 2-3 | </a:t>
            </a:r>
            <a:r>
              <a:rPr lang="es" sz="881" b="1" dirty="0">
                <a:solidFill>
                  <a:srgbClr val="F29E38"/>
                </a:solidFill>
              </a:rPr>
              <a:t>RSC APOYOS</a:t>
            </a:r>
          </a:p>
          <a:p>
            <a:pPr algn="l"/>
            <a:r>
              <a:rPr lang="es" sz="881" b="1" dirty="0"/>
              <a:t>Organizaciones y redes de apoyo de HRM</a:t>
            </a:r>
            <a:endParaRPr lang="en-GB" sz="881" dirty="0"/>
          </a:p>
        </p:txBody>
      </p:sp>
      <p:sp>
        <p:nvSpPr>
          <p:cNvPr id="47" name="TextBox 46">
            <a:extLst>
              <a:ext uri="{FF2B5EF4-FFF2-40B4-BE49-F238E27FC236}">
                <a16:creationId xmlns:a16="http://schemas.microsoft.com/office/drawing/2014/main" id="{B63EBA78-02F5-1452-0188-2C500BE339B5}"/>
              </a:ext>
            </a:extLst>
          </p:cNvPr>
          <p:cNvSpPr txBox="1"/>
          <p:nvPr/>
        </p:nvSpPr>
        <p:spPr>
          <a:xfrm>
            <a:off x="4522988" y="5580652"/>
            <a:ext cx="2262634" cy="363433"/>
          </a:xfrm>
          <a:prstGeom prst="rect">
            <a:avLst/>
          </a:prstGeom>
          <a:noFill/>
        </p:spPr>
        <p:txBody>
          <a:bodyPr wrap="square" rtlCol="0" anchor="t">
            <a:spAutoFit/>
          </a:bodyPr>
          <a:lstStyle/>
          <a:p>
            <a:pPr algn="l"/>
            <a:r>
              <a:rPr lang="es" sz="881" b="1" dirty="0">
                <a:solidFill>
                  <a:srgbClr val="017355"/>
                </a:solidFill>
              </a:rPr>
              <a:t>MÓDULO 4-5 | Caso de estudio 1</a:t>
            </a:r>
            <a:endParaRPr lang="en-GB" sz="881" dirty="0"/>
          </a:p>
          <a:p>
            <a:pPr algn="l"/>
            <a:r>
              <a:rPr lang="es" sz="881" dirty="0"/>
              <a:t>(Múltiples ejemplos)</a:t>
            </a:r>
          </a:p>
        </p:txBody>
      </p:sp>
      <p:sp>
        <p:nvSpPr>
          <p:cNvPr id="48" name="TextBox 47">
            <a:extLst>
              <a:ext uri="{FF2B5EF4-FFF2-40B4-BE49-F238E27FC236}">
                <a16:creationId xmlns:a16="http://schemas.microsoft.com/office/drawing/2014/main" id="{C794AEA3-D621-C808-EEE7-C17E91ED4C13}"/>
              </a:ext>
            </a:extLst>
          </p:cNvPr>
          <p:cNvSpPr txBox="1"/>
          <p:nvPr/>
        </p:nvSpPr>
        <p:spPr>
          <a:xfrm>
            <a:off x="4522990" y="5883027"/>
            <a:ext cx="2262634" cy="363433"/>
          </a:xfrm>
          <a:prstGeom prst="rect">
            <a:avLst/>
          </a:prstGeom>
          <a:noFill/>
        </p:spPr>
        <p:txBody>
          <a:bodyPr wrap="square" rtlCol="0" anchor="t">
            <a:spAutoFit/>
          </a:bodyPr>
          <a:lstStyle/>
          <a:p>
            <a:pPr algn="l"/>
            <a:r>
              <a:rPr lang="es" sz="881" b="1" dirty="0">
                <a:solidFill>
                  <a:srgbClr val="017355"/>
                </a:solidFill>
              </a:rPr>
              <a:t>MÓDULO 4-5 | Caso de estudio 2</a:t>
            </a:r>
          </a:p>
          <a:p>
            <a:pPr algn="l"/>
            <a:r>
              <a:rPr lang="es" sz="881" b="1" dirty="0"/>
              <a:t>Tico </a:t>
            </a:r>
            <a:r>
              <a:rPr lang="es" sz="881" dirty="0"/>
              <a:t>(Empresa Postal)</a:t>
            </a:r>
          </a:p>
        </p:txBody>
      </p:sp>
      <p:sp>
        <p:nvSpPr>
          <p:cNvPr id="49" name="TextBox 48">
            <a:extLst>
              <a:ext uri="{FF2B5EF4-FFF2-40B4-BE49-F238E27FC236}">
                <a16:creationId xmlns:a16="http://schemas.microsoft.com/office/drawing/2014/main" id="{CD234A9B-7B5E-94C2-E23B-E7A048D6BE31}"/>
              </a:ext>
            </a:extLst>
          </p:cNvPr>
          <p:cNvSpPr txBox="1"/>
          <p:nvPr/>
        </p:nvSpPr>
        <p:spPr>
          <a:xfrm>
            <a:off x="4532123" y="6155288"/>
            <a:ext cx="2262634" cy="363433"/>
          </a:xfrm>
          <a:prstGeom prst="rect">
            <a:avLst/>
          </a:prstGeom>
          <a:noFill/>
        </p:spPr>
        <p:txBody>
          <a:bodyPr wrap="square" rtlCol="0" anchor="t">
            <a:spAutoFit/>
          </a:bodyPr>
          <a:lstStyle/>
          <a:p>
            <a:pPr algn="l"/>
            <a:r>
              <a:rPr lang="es" sz="881" b="1" dirty="0">
                <a:solidFill>
                  <a:srgbClr val="017355"/>
                </a:solidFill>
              </a:rPr>
              <a:t>MÓDULO 4-5 | Caso de estudio 3</a:t>
            </a:r>
          </a:p>
          <a:p>
            <a:pPr algn="l"/>
            <a:r>
              <a:rPr lang="es" sz="881" b="1" dirty="0"/>
              <a:t>Scheplast </a:t>
            </a:r>
            <a:r>
              <a:rPr lang="es" sz="881" dirty="0"/>
              <a:t>(plásticos)</a:t>
            </a:r>
          </a:p>
        </p:txBody>
      </p:sp>
      <p:sp>
        <p:nvSpPr>
          <p:cNvPr id="50" name="TextBox 49">
            <a:extLst>
              <a:ext uri="{FF2B5EF4-FFF2-40B4-BE49-F238E27FC236}">
                <a16:creationId xmlns:a16="http://schemas.microsoft.com/office/drawing/2014/main" id="{6D5E7F1F-A605-374D-0CD2-F3E8CCF4D1A9}"/>
              </a:ext>
            </a:extLst>
          </p:cNvPr>
          <p:cNvSpPr txBox="1"/>
          <p:nvPr/>
        </p:nvSpPr>
        <p:spPr>
          <a:xfrm>
            <a:off x="7919634" y="1065977"/>
            <a:ext cx="2262634" cy="363433"/>
          </a:xfrm>
          <a:prstGeom prst="rect">
            <a:avLst/>
          </a:prstGeom>
          <a:noFill/>
        </p:spPr>
        <p:txBody>
          <a:bodyPr wrap="square" rtlCol="0" anchor="t">
            <a:spAutoFit/>
          </a:bodyPr>
          <a:lstStyle/>
          <a:p>
            <a:pPr algn="l"/>
            <a:r>
              <a:rPr lang="es" sz="881" b="1" dirty="0">
                <a:solidFill>
                  <a:srgbClr val="017355"/>
                </a:solidFill>
              </a:rPr>
              <a:t>MÓDULO 4-5 | Caso de estudio 4</a:t>
            </a:r>
          </a:p>
          <a:p>
            <a:pPr algn="l"/>
            <a:r>
              <a:rPr lang="es" sz="881" b="1" dirty="0"/>
              <a:t>Mayflow </a:t>
            </a:r>
            <a:r>
              <a:rPr lang="es" sz="881" dirty="0"/>
              <a:t>(Automatización)</a:t>
            </a:r>
          </a:p>
        </p:txBody>
      </p:sp>
      <p:sp>
        <p:nvSpPr>
          <p:cNvPr id="51" name="TextBox 50">
            <a:extLst>
              <a:ext uri="{FF2B5EF4-FFF2-40B4-BE49-F238E27FC236}">
                <a16:creationId xmlns:a16="http://schemas.microsoft.com/office/drawing/2014/main" id="{10A70CC3-C99D-CBAE-BA45-F6AED13037A9}"/>
              </a:ext>
            </a:extLst>
          </p:cNvPr>
          <p:cNvSpPr txBox="1"/>
          <p:nvPr/>
        </p:nvSpPr>
        <p:spPr>
          <a:xfrm>
            <a:off x="7927648" y="1401361"/>
            <a:ext cx="2262634" cy="363433"/>
          </a:xfrm>
          <a:prstGeom prst="rect">
            <a:avLst/>
          </a:prstGeom>
          <a:noFill/>
        </p:spPr>
        <p:txBody>
          <a:bodyPr wrap="square" rtlCol="0" anchor="t">
            <a:spAutoFit/>
          </a:bodyPr>
          <a:lstStyle/>
          <a:p>
            <a:pPr algn="l"/>
            <a:r>
              <a:rPr lang="es" sz="881" b="1" dirty="0">
                <a:solidFill>
                  <a:srgbClr val="017355"/>
                </a:solidFill>
              </a:rPr>
              <a:t>MÓDULO 4-5 | </a:t>
            </a:r>
            <a:r>
              <a:rPr lang="es" sz="881" b="1" dirty="0">
                <a:solidFill>
                  <a:srgbClr val="027354"/>
                </a:solidFill>
              </a:rPr>
              <a:t>RSC APOYOS</a:t>
            </a:r>
          </a:p>
          <a:p>
            <a:pPr algn="l"/>
            <a:r>
              <a:rPr lang="es" sz="881" b="1" dirty="0"/>
              <a:t>Gestión del Cambio Cultural</a:t>
            </a:r>
            <a:endParaRPr lang="en-GB" sz="881" dirty="0"/>
          </a:p>
        </p:txBody>
      </p:sp>
      <p:sp>
        <p:nvSpPr>
          <p:cNvPr id="52" name="TextBox 51">
            <a:extLst>
              <a:ext uri="{FF2B5EF4-FFF2-40B4-BE49-F238E27FC236}">
                <a16:creationId xmlns:a16="http://schemas.microsoft.com/office/drawing/2014/main" id="{C82EE8FA-A89D-0035-0865-3C62567E5B87}"/>
              </a:ext>
            </a:extLst>
          </p:cNvPr>
          <p:cNvSpPr txBox="1"/>
          <p:nvPr/>
        </p:nvSpPr>
        <p:spPr>
          <a:xfrm>
            <a:off x="7896417" y="2467022"/>
            <a:ext cx="2262634" cy="363433"/>
          </a:xfrm>
          <a:prstGeom prst="rect">
            <a:avLst/>
          </a:prstGeom>
          <a:noFill/>
        </p:spPr>
        <p:txBody>
          <a:bodyPr wrap="square" rtlCol="0" anchor="t">
            <a:spAutoFit/>
          </a:bodyPr>
          <a:lstStyle/>
          <a:p>
            <a:pPr algn="l"/>
            <a:r>
              <a:rPr lang="es" sz="881" b="1" dirty="0">
                <a:solidFill>
                  <a:srgbClr val="D98E89"/>
                </a:solidFill>
              </a:rPr>
              <a:t>MÓDULO 6-7 | Caso de estudio 1</a:t>
            </a:r>
          </a:p>
          <a:p>
            <a:pPr algn="l"/>
            <a:r>
              <a:rPr lang="es" sz="881" b="1" dirty="0"/>
              <a:t>TEG </a:t>
            </a:r>
            <a:r>
              <a:rPr lang="es" sz="881" dirty="0"/>
              <a:t>(Ingeniería)</a:t>
            </a:r>
          </a:p>
        </p:txBody>
      </p:sp>
      <p:sp>
        <p:nvSpPr>
          <p:cNvPr id="53" name="TextBox 52">
            <a:extLst>
              <a:ext uri="{FF2B5EF4-FFF2-40B4-BE49-F238E27FC236}">
                <a16:creationId xmlns:a16="http://schemas.microsoft.com/office/drawing/2014/main" id="{9FE02D6F-0E92-6611-4A7C-53A6EFBD4860}"/>
              </a:ext>
            </a:extLst>
          </p:cNvPr>
          <p:cNvSpPr txBox="1"/>
          <p:nvPr/>
        </p:nvSpPr>
        <p:spPr>
          <a:xfrm>
            <a:off x="7896415" y="2733986"/>
            <a:ext cx="2262634" cy="363433"/>
          </a:xfrm>
          <a:prstGeom prst="rect">
            <a:avLst/>
          </a:prstGeom>
          <a:noFill/>
        </p:spPr>
        <p:txBody>
          <a:bodyPr wrap="square" rtlCol="0" anchor="t">
            <a:spAutoFit/>
          </a:bodyPr>
          <a:lstStyle/>
          <a:p>
            <a:pPr algn="l"/>
            <a:r>
              <a:rPr lang="es" sz="881" b="1" dirty="0">
                <a:solidFill>
                  <a:srgbClr val="D98E89"/>
                </a:solidFill>
              </a:rPr>
              <a:t>MÓDULO 6-7 | Caso de estudio 2</a:t>
            </a:r>
          </a:p>
          <a:p>
            <a:pPr algn="l"/>
            <a:r>
              <a:rPr lang="es" sz="881" dirty="0"/>
              <a:t>(Múltiple)</a:t>
            </a:r>
          </a:p>
        </p:txBody>
      </p:sp>
      <p:sp>
        <p:nvSpPr>
          <p:cNvPr id="54" name="TextBox 53">
            <a:extLst>
              <a:ext uri="{FF2B5EF4-FFF2-40B4-BE49-F238E27FC236}">
                <a16:creationId xmlns:a16="http://schemas.microsoft.com/office/drawing/2014/main" id="{3B9F885B-7F10-C559-0A28-546444EAAC67}"/>
              </a:ext>
            </a:extLst>
          </p:cNvPr>
          <p:cNvSpPr txBox="1"/>
          <p:nvPr/>
        </p:nvSpPr>
        <p:spPr>
          <a:xfrm>
            <a:off x="7927649" y="3033270"/>
            <a:ext cx="2262634" cy="363433"/>
          </a:xfrm>
          <a:prstGeom prst="rect">
            <a:avLst/>
          </a:prstGeom>
          <a:noFill/>
        </p:spPr>
        <p:txBody>
          <a:bodyPr wrap="square" rtlCol="0" anchor="t">
            <a:spAutoFit/>
          </a:bodyPr>
          <a:lstStyle/>
          <a:p>
            <a:pPr algn="l"/>
            <a:r>
              <a:rPr lang="es" sz="881" b="1" dirty="0">
                <a:solidFill>
                  <a:srgbClr val="D98E89"/>
                </a:solidFill>
              </a:rPr>
              <a:t>MÓDULO 6-7 | Caso de estudio 3</a:t>
            </a:r>
          </a:p>
          <a:p>
            <a:pPr algn="l"/>
            <a:r>
              <a:rPr lang="es" sz="881" b="1" dirty="0"/>
              <a:t>Florida </a:t>
            </a:r>
            <a:r>
              <a:rPr lang="es" sz="881" dirty="0"/>
              <a:t>(Helado)</a:t>
            </a:r>
          </a:p>
        </p:txBody>
      </p:sp>
      <p:sp>
        <p:nvSpPr>
          <p:cNvPr id="55" name="TextBox 54">
            <a:extLst>
              <a:ext uri="{FF2B5EF4-FFF2-40B4-BE49-F238E27FC236}">
                <a16:creationId xmlns:a16="http://schemas.microsoft.com/office/drawing/2014/main" id="{6D6278F1-CFB0-74F8-E571-7132CC2826FE}"/>
              </a:ext>
            </a:extLst>
          </p:cNvPr>
          <p:cNvSpPr txBox="1"/>
          <p:nvPr/>
        </p:nvSpPr>
        <p:spPr>
          <a:xfrm>
            <a:off x="7919634" y="3310381"/>
            <a:ext cx="2262634" cy="363433"/>
          </a:xfrm>
          <a:prstGeom prst="rect">
            <a:avLst/>
          </a:prstGeom>
          <a:noFill/>
        </p:spPr>
        <p:txBody>
          <a:bodyPr wrap="square" rtlCol="0" anchor="t">
            <a:spAutoFit/>
          </a:bodyPr>
          <a:lstStyle/>
          <a:p>
            <a:pPr algn="l"/>
            <a:r>
              <a:rPr lang="es" sz="881" b="1" dirty="0">
                <a:solidFill>
                  <a:srgbClr val="D98E89"/>
                </a:solidFill>
              </a:rPr>
              <a:t>MÓDULO 6-7 | </a:t>
            </a:r>
            <a:r>
              <a:rPr lang="es" sz="881" b="1" dirty="0">
                <a:solidFill>
                  <a:srgbClr val="D98F89"/>
                </a:solidFill>
              </a:rPr>
              <a:t>RSC APOYOS</a:t>
            </a:r>
          </a:p>
          <a:p>
            <a:pPr algn="l"/>
            <a:r>
              <a:rPr lang="es" sz="881" b="1" dirty="0"/>
              <a:t>Gestión de riesgos e impactos</a:t>
            </a:r>
            <a:endParaRPr lang="en-GB" sz="881" dirty="0"/>
          </a:p>
        </p:txBody>
      </p:sp>
      <p:sp>
        <p:nvSpPr>
          <p:cNvPr id="56" name="TextBox 55">
            <a:extLst>
              <a:ext uri="{FF2B5EF4-FFF2-40B4-BE49-F238E27FC236}">
                <a16:creationId xmlns:a16="http://schemas.microsoft.com/office/drawing/2014/main" id="{D2FB6BBE-17F8-B3AE-BD7F-128AC42262CE}"/>
              </a:ext>
            </a:extLst>
          </p:cNvPr>
          <p:cNvSpPr txBox="1"/>
          <p:nvPr/>
        </p:nvSpPr>
        <p:spPr>
          <a:xfrm>
            <a:off x="7909236" y="4452454"/>
            <a:ext cx="2262634" cy="363433"/>
          </a:xfrm>
          <a:prstGeom prst="rect">
            <a:avLst/>
          </a:prstGeom>
          <a:noFill/>
        </p:spPr>
        <p:txBody>
          <a:bodyPr wrap="square" rtlCol="0" anchor="t">
            <a:spAutoFit/>
          </a:bodyPr>
          <a:lstStyle/>
          <a:p>
            <a:pPr algn="l"/>
            <a:r>
              <a:rPr lang="es" sz="881" b="1" dirty="0">
                <a:solidFill>
                  <a:srgbClr val="3FB793"/>
                </a:solidFill>
              </a:rPr>
              <a:t>MÓDULO 8-9 | Caso de estudio 1</a:t>
            </a:r>
          </a:p>
          <a:p>
            <a:pPr algn="l"/>
            <a:r>
              <a:rPr lang="es" sz="881" b="1" dirty="0"/>
              <a:t>Creativhotel Luise </a:t>
            </a:r>
            <a:r>
              <a:rPr lang="es" sz="881" dirty="0"/>
              <a:t>(Hotel)</a:t>
            </a:r>
          </a:p>
        </p:txBody>
      </p:sp>
      <p:sp>
        <p:nvSpPr>
          <p:cNvPr id="57" name="TextBox 56">
            <a:extLst>
              <a:ext uri="{FF2B5EF4-FFF2-40B4-BE49-F238E27FC236}">
                <a16:creationId xmlns:a16="http://schemas.microsoft.com/office/drawing/2014/main" id="{642A45B6-E604-E144-8DD7-746936211FCB}"/>
              </a:ext>
            </a:extLst>
          </p:cNvPr>
          <p:cNvSpPr txBox="1"/>
          <p:nvPr/>
        </p:nvSpPr>
        <p:spPr>
          <a:xfrm>
            <a:off x="7909291" y="4732197"/>
            <a:ext cx="2262634" cy="363433"/>
          </a:xfrm>
          <a:prstGeom prst="rect">
            <a:avLst/>
          </a:prstGeom>
          <a:noFill/>
        </p:spPr>
        <p:txBody>
          <a:bodyPr wrap="square" rtlCol="0" anchor="t">
            <a:spAutoFit/>
          </a:bodyPr>
          <a:lstStyle/>
          <a:p>
            <a:pPr algn="l"/>
            <a:r>
              <a:rPr lang="es" sz="881" b="1" dirty="0">
                <a:solidFill>
                  <a:srgbClr val="3FB793"/>
                </a:solidFill>
              </a:rPr>
              <a:t>MÓDULO 8-9 | Caso de estudio 2</a:t>
            </a:r>
          </a:p>
          <a:p>
            <a:pPr algn="l"/>
            <a:r>
              <a:rPr lang="es" sz="881" b="1" dirty="0"/>
              <a:t>Märkisches Landbrot </a:t>
            </a:r>
            <a:r>
              <a:rPr lang="es" sz="881" dirty="0"/>
              <a:t>(Panadería)</a:t>
            </a:r>
          </a:p>
        </p:txBody>
      </p:sp>
      <p:sp>
        <p:nvSpPr>
          <p:cNvPr id="58" name="TextBox 57">
            <a:extLst>
              <a:ext uri="{FF2B5EF4-FFF2-40B4-BE49-F238E27FC236}">
                <a16:creationId xmlns:a16="http://schemas.microsoft.com/office/drawing/2014/main" id="{6FE16D45-B19F-4C1E-4DB1-1E704D185F46}"/>
              </a:ext>
            </a:extLst>
          </p:cNvPr>
          <p:cNvSpPr txBox="1"/>
          <p:nvPr/>
        </p:nvSpPr>
        <p:spPr>
          <a:xfrm>
            <a:off x="7911851" y="5007393"/>
            <a:ext cx="2262634" cy="363433"/>
          </a:xfrm>
          <a:prstGeom prst="rect">
            <a:avLst/>
          </a:prstGeom>
          <a:noFill/>
        </p:spPr>
        <p:txBody>
          <a:bodyPr wrap="square" rtlCol="0" anchor="t">
            <a:spAutoFit/>
          </a:bodyPr>
          <a:lstStyle/>
          <a:p>
            <a:pPr algn="l"/>
            <a:r>
              <a:rPr lang="es" sz="881" b="1" dirty="0">
                <a:solidFill>
                  <a:srgbClr val="3FB793"/>
                </a:solidFill>
              </a:rPr>
              <a:t>MÓDULO 8-9 | Caso de estudio 3</a:t>
            </a:r>
          </a:p>
          <a:p>
            <a:pPr algn="l"/>
            <a:r>
              <a:rPr lang="es" sz="881" dirty="0"/>
              <a:t>(Múltiples ejemplos)</a:t>
            </a:r>
          </a:p>
        </p:txBody>
      </p:sp>
      <p:sp>
        <p:nvSpPr>
          <p:cNvPr id="59" name="TextBox 58">
            <a:extLst>
              <a:ext uri="{FF2B5EF4-FFF2-40B4-BE49-F238E27FC236}">
                <a16:creationId xmlns:a16="http://schemas.microsoft.com/office/drawing/2014/main" id="{6EFB1E13-A041-0EB3-DE32-70F587EFBDD4}"/>
              </a:ext>
            </a:extLst>
          </p:cNvPr>
          <p:cNvSpPr txBox="1"/>
          <p:nvPr/>
        </p:nvSpPr>
        <p:spPr>
          <a:xfrm>
            <a:off x="7911851" y="5307721"/>
            <a:ext cx="2262634" cy="363433"/>
          </a:xfrm>
          <a:prstGeom prst="rect">
            <a:avLst/>
          </a:prstGeom>
          <a:noFill/>
        </p:spPr>
        <p:txBody>
          <a:bodyPr wrap="square" rtlCol="0" anchor="t">
            <a:spAutoFit/>
          </a:bodyPr>
          <a:lstStyle/>
          <a:p>
            <a:pPr algn="l"/>
            <a:r>
              <a:rPr lang="es" sz="881" b="1" dirty="0">
                <a:solidFill>
                  <a:srgbClr val="3FB793"/>
                </a:solidFill>
              </a:rPr>
              <a:t>MÓDULO 8-9 | Caso de estudio 4</a:t>
            </a:r>
          </a:p>
          <a:p>
            <a:pPr algn="l"/>
            <a:r>
              <a:rPr lang="es" sz="881" dirty="0"/>
              <a:t>Aprovechamiento de las conexiones</a:t>
            </a:r>
          </a:p>
        </p:txBody>
      </p:sp>
      <p:sp>
        <p:nvSpPr>
          <p:cNvPr id="60" name="TextBox 59">
            <a:extLst>
              <a:ext uri="{FF2B5EF4-FFF2-40B4-BE49-F238E27FC236}">
                <a16:creationId xmlns:a16="http://schemas.microsoft.com/office/drawing/2014/main" id="{74CE6E2B-0C1A-C80E-F585-9E65A1CBE0FB}"/>
              </a:ext>
            </a:extLst>
          </p:cNvPr>
          <p:cNvSpPr txBox="1"/>
          <p:nvPr/>
        </p:nvSpPr>
        <p:spPr>
          <a:xfrm>
            <a:off x="7919632" y="5596410"/>
            <a:ext cx="2262634" cy="363433"/>
          </a:xfrm>
          <a:prstGeom prst="rect">
            <a:avLst/>
          </a:prstGeom>
          <a:noFill/>
        </p:spPr>
        <p:txBody>
          <a:bodyPr wrap="square" rtlCol="0" anchor="t">
            <a:spAutoFit/>
          </a:bodyPr>
          <a:lstStyle/>
          <a:p>
            <a:pPr algn="l"/>
            <a:r>
              <a:rPr lang="es" sz="881" b="1" dirty="0">
                <a:solidFill>
                  <a:srgbClr val="3FB793"/>
                </a:solidFill>
              </a:rPr>
              <a:t>MÓDULO 8-9 | Caso de estudio 5</a:t>
            </a:r>
          </a:p>
          <a:p>
            <a:pPr algn="l"/>
            <a:r>
              <a:rPr lang="es" sz="881" dirty="0"/>
              <a:t>(Múltiple)</a:t>
            </a:r>
          </a:p>
        </p:txBody>
      </p:sp>
      <p:sp>
        <p:nvSpPr>
          <p:cNvPr id="61" name="TextBox 60">
            <a:extLst>
              <a:ext uri="{FF2B5EF4-FFF2-40B4-BE49-F238E27FC236}">
                <a16:creationId xmlns:a16="http://schemas.microsoft.com/office/drawing/2014/main" id="{991C0940-0E37-F4EB-B74D-B39DC35088C3}"/>
              </a:ext>
            </a:extLst>
          </p:cNvPr>
          <p:cNvSpPr txBox="1"/>
          <p:nvPr/>
        </p:nvSpPr>
        <p:spPr>
          <a:xfrm>
            <a:off x="7906080" y="5901371"/>
            <a:ext cx="2262634" cy="363433"/>
          </a:xfrm>
          <a:prstGeom prst="rect">
            <a:avLst/>
          </a:prstGeom>
          <a:noFill/>
        </p:spPr>
        <p:txBody>
          <a:bodyPr wrap="square" rtlCol="0" anchor="t">
            <a:spAutoFit/>
          </a:bodyPr>
          <a:lstStyle/>
          <a:p>
            <a:pPr algn="l"/>
            <a:r>
              <a:rPr lang="es" sz="881" b="1" dirty="0">
                <a:solidFill>
                  <a:srgbClr val="3FB793"/>
                </a:solidFill>
              </a:rPr>
              <a:t>MÓDULO 8-9 | </a:t>
            </a:r>
            <a:r>
              <a:rPr lang="es" sz="881" b="1" dirty="0">
                <a:solidFill>
                  <a:srgbClr val="40B894"/>
                </a:solidFill>
              </a:rPr>
              <a:t>RSC APOYOS</a:t>
            </a:r>
          </a:p>
          <a:p>
            <a:pPr algn="l"/>
            <a:r>
              <a:rPr lang="es" sz="881" b="1" dirty="0"/>
              <a:t>Tecnologías Digitales y Economía Circular</a:t>
            </a:r>
            <a:endParaRPr lang="en-GB" sz="881" dirty="0"/>
          </a:p>
        </p:txBody>
      </p:sp>
    </p:spTree>
    <p:extLst>
      <p:ext uri="{BB962C8B-B14F-4D97-AF65-F5344CB8AC3E}">
        <p14:creationId xmlns:p14="http://schemas.microsoft.com/office/powerpoint/2010/main" val="426995889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fontScale="92500" lnSpcReduction="20000"/>
          </a:bodyPr>
          <a:lstStyle/>
          <a:p>
            <a:pPr algn="ctr"/>
            <a:r>
              <a:rPr lang="es" dirty="0">
                <a:solidFill>
                  <a:srgbClr val="027354"/>
                </a:solidFill>
              </a:rPr>
              <a:t>Economía Circular Campos de Acción</a:t>
            </a:r>
          </a:p>
          <a:p>
            <a:pPr algn="ctr"/>
            <a:r>
              <a:rPr lang="es" b="0" dirty="0">
                <a:solidFill>
                  <a:srgbClr val="E0810E"/>
                </a:solidFill>
              </a:rPr>
              <a:t>¡Aquí está la historia de la economía circular!</a:t>
            </a:r>
          </a:p>
        </p:txBody>
      </p:sp>
      <p:sp>
        <p:nvSpPr>
          <p:cNvPr id="5" name="TextBox 4">
            <a:extLst>
              <a:ext uri="{FF2B5EF4-FFF2-40B4-BE49-F238E27FC236}">
                <a16:creationId xmlns:a16="http://schemas.microsoft.com/office/drawing/2014/main" id="{A43548F9-E76D-6A16-8412-EF3C04BF6D81}"/>
              </a:ext>
            </a:extLst>
          </p:cNvPr>
          <p:cNvSpPr txBox="1"/>
          <p:nvPr/>
        </p:nvSpPr>
        <p:spPr>
          <a:xfrm>
            <a:off x="7215612" y="5794218"/>
            <a:ext cx="1747319" cy="369332"/>
          </a:xfrm>
          <a:prstGeom prst="rect">
            <a:avLst/>
          </a:prstGeom>
          <a:noFill/>
        </p:spPr>
        <p:txBody>
          <a:bodyPr wrap="square" rtlCol="0">
            <a:spAutoFit/>
          </a:bodyPr>
          <a:lstStyle/>
          <a:p>
            <a:r>
              <a:rPr lang="es" dirty="0">
                <a:hlinkClick r:id="rId2"/>
              </a:rPr>
              <a:t>Fuente</a:t>
            </a:r>
            <a:endParaRPr lang="en-IE" dirty="0"/>
          </a:p>
        </p:txBody>
      </p:sp>
      <p:sp>
        <p:nvSpPr>
          <p:cNvPr id="6" name="TextBox 5">
            <a:extLst>
              <a:ext uri="{FF2B5EF4-FFF2-40B4-BE49-F238E27FC236}">
                <a16:creationId xmlns:a16="http://schemas.microsoft.com/office/drawing/2014/main" id="{F112A026-A8C1-EDBE-E835-3E84F9F52A2A}"/>
              </a:ext>
            </a:extLst>
          </p:cNvPr>
          <p:cNvSpPr txBox="1"/>
          <p:nvPr/>
        </p:nvSpPr>
        <p:spPr>
          <a:xfrm>
            <a:off x="733425" y="5343525"/>
            <a:ext cx="4695825" cy="923330"/>
          </a:xfrm>
          <a:prstGeom prst="rect">
            <a:avLst/>
          </a:prstGeom>
          <a:noFill/>
        </p:spPr>
        <p:txBody>
          <a:bodyPr wrap="square" rtlCol="0">
            <a:spAutoFit/>
          </a:bodyPr>
          <a:lstStyle/>
          <a:p>
            <a:pPr algn="l">
              <a:buFont typeface="+mj-lt"/>
              <a:buAutoNum type="arabicPeriod"/>
            </a:pPr>
            <a:r>
              <a:rPr lang="es" b="0" i="0" u="none" strike="noStrike" dirty="0">
                <a:solidFill>
                  <a:srgbClr val="007398"/>
                </a:solidFill>
                <a:effectLst/>
                <a:latin typeface="NexusSans"/>
                <a:hlinkClick r:id="rId3" tooltip="Download high-res image (292KB)"/>
              </a:rPr>
              <a:t>Descargar : Descargar imagen de alta resolución (292KB)</a:t>
            </a:r>
            <a:endParaRPr lang="en-GB" b="0" i="0" dirty="0">
              <a:solidFill>
                <a:srgbClr val="2E2E2E"/>
              </a:solidFill>
              <a:effectLst/>
              <a:latin typeface="ElsevierGulliver"/>
            </a:endParaRPr>
          </a:p>
          <a:p>
            <a:pPr algn="l">
              <a:buFont typeface="+mj-lt"/>
              <a:buAutoNum type="arabicPeriod"/>
            </a:pPr>
            <a:r>
              <a:rPr lang="es" b="0" i="0" u="none" strike="noStrike" dirty="0">
                <a:solidFill>
                  <a:srgbClr val="007398"/>
                </a:solidFill>
                <a:effectLst/>
                <a:latin typeface="NexusSans"/>
                <a:hlinkClick r:id="rId4" tooltip="Download full-size image"/>
              </a:rPr>
              <a:t>Descargar: Descargar imagen a tamaño completo</a:t>
            </a:r>
            <a:endParaRPr lang="en-GB" b="0" i="0" dirty="0">
              <a:solidFill>
                <a:srgbClr val="2E2E2E"/>
              </a:solidFill>
              <a:effectLst/>
              <a:latin typeface="ElsevierGulliver"/>
            </a:endParaRPr>
          </a:p>
          <a:p>
            <a:endParaRPr lang="en-IE" dirty="0"/>
          </a:p>
        </p:txBody>
      </p:sp>
      <p:pic>
        <p:nvPicPr>
          <p:cNvPr id="7" name="Imagen 6">
            <a:extLst>
              <a:ext uri="{FF2B5EF4-FFF2-40B4-BE49-F238E27FC236}">
                <a16:creationId xmlns:a16="http://schemas.microsoft.com/office/drawing/2014/main" id="{EFB50863-0F56-CDA9-7D53-8127717A2BA7}"/>
              </a:ext>
            </a:extLst>
          </p:cNvPr>
          <p:cNvPicPr>
            <a:picLocks noChangeAspect="1"/>
          </p:cNvPicPr>
          <p:nvPr/>
        </p:nvPicPr>
        <p:blipFill>
          <a:blip r:embed="rId5"/>
          <a:stretch>
            <a:fillRect/>
          </a:stretch>
        </p:blipFill>
        <p:spPr>
          <a:xfrm>
            <a:off x="71437" y="1666875"/>
            <a:ext cx="12049125" cy="3524250"/>
          </a:xfrm>
          <a:prstGeom prst="rect">
            <a:avLst/>
          </a:prstGeom>
        </p:spPr>
      </p:pic>
    </p:spTree>
    <p:extLst>
      <p:ext uri="{BB962C8B-B14F-4D97-AF65-F5344CB8AC3E}">
        <p14:creationId xmlns:p14="http://schemas.microsoft.com/office/powerpoint/2010/main" val="3972701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C8A154-E2AD-AA76-B85B-FED97D5542F7}"/>
              </a:ext>
            </a:extLst>
          </p:cNvPr>
          <p:cNvSpPr>
            <a:spLocks noGrp="1"/>
          </p:cNvSpPr>
          <p:nvPr>
            <p:ph type="body" sz="quarter" idx="13"/>
          </p:nvPr>
        </p:nvSpPr>
        <p:spPr>
          <a:xfrm>
            <a:off x="1086578" y="274748"/>
            <a:ext cx="10600546" cy="953429"/>
          </a:xfrm>
        </p:spPr>
        <p:txBody>
          <a:bodyPr>
            <a:normAutofit fontScale="92500" lnSpcReduction="20000"/>
          </a:bodyPr>
          <a:lstStyle/>
          <a:p>
            <a:pPr algn="ctr"/>
            <a:r>
              <a:rPr lang="es" dirty="0">
                <a:solidFill>
                  <a:srgbClr val="027354"/>
                </a:solidFill>
              </a:rPr>
              <a:t>Economía Circular Campos de Acción</a:t>
            </a:r>
          </a:p>
          <a:p>
            <a:pPr algn="ctr"/>
            <a:r>
              <a:rPr lang="es" b="0" dirty="0">
                <a:solidFill>
                  <a:srgbClr val="E0810E"/>
                </a:solidFill>
              </a:rPr>
              <a:t>¡Profundice un poco más!</a:t>
            </a:r>
          </a:p>
        </p:txBody>
      </p:sp>
      <p:sp>
        <p:nvSpPr>
          <p:cNvPr id="4" name="TextBox 3">
            <a:extLst>
              <a:ext uri="{FF2B5EF4-FFF2-40B4-BE49-F238E27FC236}">
                <a16:creationId xmlns:a16="http://schemas.microsoft.com/office/drawing/2014/main" id="{045A8B83-77FA-B234-99C6-BF8F97FDBAA3}"/>
              </a:ext>
            </a:extLst>
          </p:cNvPr>
          <p:cNvSpPr txBox="1"/>
          <p:nvPr/>
        </p:nvSpPr>
        <p:spPr>
          <a:xfrm>
            <a:off x="371569" y="5793265"/>
            <a:ext cx="5133881" cy="923330"/>
          </a:xfrm>
          <a:prstGeom prst="rect">
            <a:avLst/>
          </a:prstGeom>
          <a:noFill/>
        </p:spPr>
        <p:txBody>
          <a:bodyPr wrap="square" rtlCol="0">
            <a:spAutoFit/>
          </a:bodyPr>
          <a:lstStyle/>
          <a:p>
            <a:pPr algn="l">
              <a:buFont typeface="+mj-lt"/>
              <a:buAutoNum type="arabicPeriod"/>
            </a:pPr>
            <a:r>
              <a:rPr lang="es" b="0" i="0" u="none" strike="noStrike" dirty="0">
                <a:solidFill>
                  <a:srgbClr val="007398"/>
                </a:solidFill>
                <a:effectLst/>
                <a:latin typeface="NexusSans"/>
                <a:hlinkClick r:id="rId2" tooltip="Download high-res image (591KB)"/>
              </a:rPr>
              <a:t>Descargar : Descargar imagen de alta resolución (591KB)</a:t>
            </a:r>
            <a:endParaRPr lang="en-GB" b="0" i="0" dirty="0">
              <a:solidFill>
                <a:srgbClr val="2E2E2E"/>
              </a:solidFill>
              <a:effectLst/>
              <a:latin typeface="ElsevierGulliver"/>
            </a:endParaRPr>
          </a:p>
          <a:p>
            <a:pPr algn="l">
              <a:buFont typeface="+mj-lt"/>
              <a:buAutoNum type="arabicPeriod"/>
            </a:pPr>
            <a:r>
              <a:rPr lang="es" b="0" i="0" u="none" strike="noStrike" dirty="0">
                <a:solidFill>
                  <a:srgbClr val="007398"/>
                </a:solidFill>
                <a:effectLst/>
                <a:latin typeface="NexusSans"/>
                <a:hlinkClick r:id="rId3" tooltip="Download full-size image"/>
              </a:rPr>
              <a:t>Descargar: Descargar imagen a tamaño completo</a:t>
            </a:r>
            <a:endParaRPr lang="en-GB" b="0" i="0" dirty="0">
              <a:solidFill>
                <a:srgbClr val="2E2E2E"/>
              </a:solidFill>
              <a:effectLst/>
              <a:latin typeface="ElsevierGulliver"/>
            </a:endParaRPr>
          </a:p>
          <a:p>
            <a:endParaRPr lang="en-IE" dirty="0"/>
          </a:p>
        </p:txBody>
      </p:sp>
      <p:sp>
        <p:nvSpPr>
          <p:cNvPr id="5" name="TextBox 4">
            <a:extLst>
              <a:ext uri="{FF2B5EF4-FFF2-40B4-BE49-F238E27FC236}">
                <a16:creationId xmlns:a16="http://schemas.microsoft.com/office/drawing/2014/main" id="{A43548F9-E76D-6A16-8412-EF3C04BF6D81}"/>
              </a:ext>
            </a:extLst>
          </p:cNvPr>
          <p:cNvSpPr txBox="1"/>
          <p:nvPr/>
        </p:nvSpPr>
        <p:spPr>
          <a:xfrm>
            <a:off x="7215612" y="5794218"/>
            <a:ext cx="1747319" cy="369332"/>
          </a:xfrm>
          <a:prstGeom prst="rect">
            <a:avLst/>
          </a:prstGeom>
          <a:noFill/>
        </p:spPr>
        <p:txBody>
          <a:bodyPr wrap="square" rtlCol="0">
            <a:spAutoFit/>
          </a:bodyPr>
          <a:lstStyle/>
          <a:p>
            <a:r>
              <a:rPr lang="es" dirty="0">
                <a:hlinkClick r:id="rId4"/>
              </a:rPr>
              <a:t>Fuente</a:t>
            </a:r>
            <a:endParaRPr lang="en-IE" dirty="0"/>
          </a:p>
        </p:txBody>
      </p:sp>
      <p:pic>
        <p:nvPicPr>
          <p:cNvPr id="6" name="Imagen 5">
            <a:extLst>
              <a:ext uri="{FF2B5EF4-FFF2-40B4-BE49-F238E27FC236}">
                <a16:creationId xmlns:a16="http://schemas.microsoft.com/office/drawing/2014/main" id="{7B7EDE3F-54A3-CBA1-27FF-092CBDEB6AF3}"/>
              </a:ext>
            </a:extLst>
          </p:cNvPr>
          <p:cNvPicPr>
            <a:picLocks noChangeAspect="1"/>
          </p:cNvPicPr>
          <p:nvPr/>
        </p:nvPicPr>
        <p:blipFill>
          <a:blip r:embed="rId5"/>
          <a:stretch>
            <a:fillRect/>
          </a:stretch>
        </p:blipFill>
        <p:spPr>
          <a:xfrm>
            <a:off x="1494571" y="1228177"/>
            <a:ext cx="8691136" cy="4493153"/>
          </a:xfrm>
          <a:prstGeom prst="rect">
            <a:avLst/>
          </a:prstGeom>
        </p:spPr>
      </p:pic>
    </p:spTree>
    <p:extLst>
      <p:ext uri="{BB962C8B-B14F-4D97-AF65-F5344CB8AC3E}">
        <p14:creationId xmlns:p14="http://schemas.microsoft.com/office/powerpoint/2010/main" val="3352227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DCB01F89-B60B-E9C2-0DA8-AB5376AF1470}"/>
              </a:ext>
            </a:extLst>
          </p:cNvPr>
          <p:cNvGraphicFramePr>
            <a:graphicFrameLocks noGrp="1"/>
          </p:cNvGraphicFramePr>
          <p:nvPr>
            <p:extLst>
              <p:ext uri="{D42A27DB-BD31-4B8C-83A1-F6EECF244321}">
                <p14:modId xmlns:p14="http://schemas.microsoft.com/office/powerpoint/2010/main" val="3563582667"/>
              </p:ext>
            </p:extLst>
          </p:nvPr>
        </p:nvGraphicFramePr>
        <p:xfrm>
          <a:off x="0" y="116009"/>
          <a:ext cx="12192000" cy="7030756"/>
        </p:xfrm>
        <a:graphic>
          <a:graphicData uri="http://schemas.openxmlformats.org/drawingml/2006/table">
            <a:tbl>
              <a:tblPr firstRow="1" bandRow="1">
                <a:tableStyleId>{5C22544A-7EE6-4342-B048-85BDC9FD1C3A}</a:tableStyleId>
              </a:tblPr>
              <a:tblGrid>
                <a:gridCol w="3399041">
                  <a:extLst>
                    <a:ext uri="{9D8B030D-6E8A-4147-A177-3AD203B41FA5}">
                      <a16:colId xmlns:a16="http://schemas.microsoft.com/office/drawing/2014/main" val="3584008144"/>
                    </a:ext>
                  </a:extLst>
                </a:gridCol>
                <a:gridCol w="8792959">
                  <a:extLst>
                    <a:ext uri="{9D8B030D-6E8A-4147-A177-3AD203B41FA5}">
                      <a16:colId xmlns:a16="http://schemas.microsoft.com/office/drawing/2014/main" val="491783551"/>
                    </a:ext>
                  </a:extLst>
                </a:gridCol>
              </a:tblGrid>
              <a:tr h="585793">
                <a:tc gridSpan="2">
                  <a:txBody>
                    <a:bodyPr/>
                    <a:lstStyle/>
                    <a:p>
                      <a:pPr algn="ctr"/>
                      <a:r>
                        <a:rPr kumimoji="0" lang="es" altLang="en-US" sz="2400" b="0" i="0" u="none" strike="noStrike" cap="none" normalizeH="0" baseline="0" dirty="0">
                          <a:ln>
                            <a:noFill/>
                          </a:ln>
                          <a:solidFill>
                            <a:schemeClr val="bg1"/>
                          </a:solidFill>
                          <a:effectLst/>
                          <a:latin typeface="+mn-lt"/>
                        </a:rPr>
                        <a:t>Ejemplos de economía circular CE y medidas de desempeño de sostenibilidad para PYMES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27354"/>
                    </a:solidFill>
                  </a:tcPr>
                </a:tc>
                <a:tc hMerge="1">
                  <a:txBody>
                    <a:bodyPr/>
                    <a:lstStyle/>
                    <a:p>
                      <a:endParaRPr lang="en-IE"/>
                    </a:p>
                  </a:txBody>
                  <a:tcPr/>
                </a:tc>
                <a:extLst>
                  <a:ext uri="{0D108BD9-81ED-4DB2-BD59-A6C34878D82A}">
                    <a16:rowId xmlns:a16="http://schemas.microsoft.com/office/drawing/2014/main" val="923545946"/>
                  </a:ext>
                </a:extLst>
              </a:tr>
              <a:tr h="585793">
                <a:tc gridSpan="2">
                  <a:txBody>
                    <a:bodyPr/>
                    <a:lstStyle/>
                    <a:p>
                      <a:pPr algn="ctr"/>
                      <a:r>
                        <a:rPr lang="es" sz="1800" b="1" dirty="0">
                          <a:solidFill>
                            <a:schemeClr val="bg1"/>
                          </a:solidFill>
                          <a:effectLst/>
                        </a:rPr>
                        <a:t>Economía Circular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0810E"/>
                    </a:solidFill>
                  </a:tcPr>
                </a:tc>
                <a:tc hMerge="1">
                  <a:txBody>
                    <a:bodyPr/>
                    <a:lstStyle/>
                    <a:p>
                      <a:pPr algn="ctr"/>
                      <a:endParaRPr lang="en-GB" sz="1800" b="1" dirty="0">
                        <a:effectLst/>
                      </a:endParaRPr>
                    </a:p>
                  </a:txBody>
                  <a:tcPr marL="4180" marR="4180" marT="4180" marB="41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7614478"/>
                  </a:ext>
                </a:extLst>
              </a:tr>
              <a:tr h="491006">
                <a:tc>
                  <a:txBody>
                    <a:bodyPr/>
                    <a:lstStyle/>
                    <a:p>
                      <a:r>
                        <a:rPr lang="es" sz="2000" b="0" dirty="0">
                          <a:effectLst/>
                        </a:rPr>
                        <a:t>Acciones de diseño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 sz="2000" dirty="0">
                          <a:effectLst/>
                        </a:rPr>
                        <a:t>El objetivo del diseño es prolongar la vida útil del producto. Selección de materiales. Diseñar productos para reutilizar, reciclar y remanufacturar. Diseño ecológico.</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6500118"/>
                  </a:ext>
                </a:extLst>
              </a:tr>
              <a:tr h="5048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b="0" dirty="0">
                          <a:effectLst/>
                        </a:rPr>
                        <a:t>Acciones de Adquisiciones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dirty="0">
                          <a:effectLst/>
                        </a:rPr>
                        <a:t>Aplicar criterios ambientales y sociales en la selección de proveedores. Abastecimiento local para mitigar los riesgos. Colaboración en la cadena de suministro.</a:t>
                      </a:r>
                      <a:endParaRPr lang="en-GB" sz="2000" b="1"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9310010"/>
                  </a:ext>
                </a:extLst>
              </a:tr>
              <a:tr h="517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b="0" dirty="0">
                          <a:effectLst/>
                        </a:rPr>
                        <a:t>Acciones </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dirty="0">
                          <a:effectLst/>
                        </a:rPr>
                        <a:t>Prácticas esbeltas. Eficiencia energética. Uso de energías renovables. Bienestar e igualdad.</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9934911"/>
                  </a:ext>
                </a:extLst>
              </a:tr>
              <a:tr h="466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b="0" dirty="0">
                          <a:effectLst/>
                        </a:rPr>
                        <a:t>Acciones </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 sz="2000" dirty="0">
                          <a:effectLst/>
                        </a:rPr>
                        <a:t>Almacenamiento de salida. Transporte de salida.</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12664559"/>
                  </a:ext>
                </a:extLst>
              </a:tr>
              <a:tr h="5857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b="0" dirty="0">
                          <a:effectLst/>
                        </a:rPr>
                        <a:t>Acciones </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 sz="2000" dirty="0">
                          <a:effectLst/>
                        </a:rPr>
                        <a:t>Proporcionar información de reparación. Proporcionar información de abastecimiento. Recompra de productos usados de los clientes.</a:t>
                      </a:r>
                      <a:endParaRPr lang="en-IE" sz="2000" dirty="0">
                        <a:effectLst/>
                      </a:endParaRP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8872809"/>
                  </a:ext>
                </a:extLst>
              </a:tr>
              <a:tr h="486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b="0" dirty="0">
                          <a:effectLst/>
                        </a:rPr>
                        <a:t>Acciones </a:t>
                      </a:r>
                      <a:endParaRPr lang="en-IE" sz="2000" b="0" dirty="0">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dirty="0">
                          <a:effectLst/>
                        </a:rPr>
                        <a:t>Remanufactura y reacondicionamiento. Reutilizar y reciclar.</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7779230"/>
                  </a:ext>
                </a:extLst>
              </a:tr>
              <a:tr h="585793">
                <a:tc gridSpan="2">
                  <a:txBody>
                    <a:bodyPr/>
                    <a:lstStyle/>
                    <a:p>
                      <a:pPr algn="ctr"/>
                      <a:r>
                        <a:rPr lang="es" sz="1800" b="1" dirty="0">
                          <a:solidFill>
                            <a:schemeClr val="bg1"/>
                          </a:solidFill>
                          <a:effectLst/>
                        </a:rPr>
                        <a:t>Desempeño de sustentabilidad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95F57"/>
                    </a:solidFill>
                  </a:tcPr>
                </a:tc>
                <a:tc hMerge="1">
                  <a:txBody>
                    <a:bodyPr/>
                    <a:lstStyle/>
                    <a:p>
                      <a:endParaRPr lang="en-IE"/>
                    </a:p>
                  </a:txBody>
                  <a:tcPr/>
                </a:tc>
                <a:extLst>
                  <a:ext uri="{0D108BD9-81ED-4DB2-BD59-A6C34878D82A}">
                    <a16:rowId xmlns:a16="http://schemas.microsoft.com/office/drawing/2014/main" val="2880473301"/>
                  </a:ext>
                </a:extLst>
              </a:tr>
              <a:tr h="481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dirty="0">
                          <a:effectLst/>
                        </a:rPr>
                        <a:t>Desempeño económico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 sz="2000" dirty="0">
                          <a:effectLst/>
                        </a:rPr>
                        <a:t>Mayores ingresos. El crecimiento del negocio. Contribución a la economía local.</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2433752"/>
                  </a:ext>
                </a:extLst>
              </a:tr>
              <a:tr h="476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 sz="2000" dirty="0">
                          <a:effectLst/>
                        </a:rPr>
                        <a:t>Rendimiento ambiental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 sz="2000" dirty="0">
                          <a:effectLst/>
                        </a:rPr>
                        <a:t>Eficiencia energética. Eficiencia de recursos. Reducción de desperdicios</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0361557"/>
                  </a:ext>
                </a:extLst>
              </a:tr>
              <a:tr h="585793">
                <a:tc>
                  <a:txBody>
                    <a:bodyPr/>
                    <a:lstStyle/>
                    <a:p>
                      <a:pPr algn="l"/>
                      <a:r>
                        <a:rPr lang="es" sz="2000" dirty="0">
                          <a:effectLst/>
                        </a:rPr>
                        <a:t>Desempeño social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s" sz="2000" dirty="0">
                          <a:effectLst/>
                        </a:rPr>
                        <a:t>Bienestar de los empleados. Salud y seguridad. Bienestar Social.</a:t>
                      </a:r>
                    </a:p>
                  </a:txBody>
                  <a:tcPr marL="4180" marR="4180" marT="4180" marB="4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7873870"/>
                  </a:ext>
                </a:extLst>
              </a:tr>
            </a:tbl>
          </a:graphicData>
        </a:graphic>
      </p:graphicFrame>
    </p:spTree>
    <p:extLst>
      <p:ext uri="{BB962C8B-B14F-4D97-AF65-F5344CB8AC3E}">
        <p14:creationId xmlns:p14="http://schemas.microsoft.com/office/powerpoint/2010/main" val="1593934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brass, outdoor, person&#10;&#10;Description automatically generated">
            <a:extLst>
              <a:ext uri="{FF2B5EF4-FFF2-40B4-BE49-F238E27FC236}">
                <a16:creationId xmlns:a16="http://schemas.microsoft.com/office/drawing/2014/main" id="{86C8F211-978B-18CA-2C2C-A79EF7917AF1}"/>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6355" r="6355"/>
          <a:stretch>
            <a:fillRect/>
          </a:stretch>
        </p:blipFill>
        <p:spPr>
          <a:xfrm>
            <a:off x="7531100" y="320675"/>
            <a:ext cx="4051300" cy="6373813"/>
          </a:xfrm>
        </p:spPr>
      </p:pic>
      <p:sp>
        <p:nvSpPr>
          <p:cNvPr id="9" name="Text Placeholder 3">
            <a:extLst>
              <a:ext uri="{FF2B5EF4-FFF2-40B4-BE49-F238E27FC236}">
                <a16:creationId xmlns:a16="http://schemas.microsoft.com/office/drawing/2014/main" id="{D63B9C29-DDF6-721C-7CAE-6D0210E109E5}"/>
              </a:ext>
            </a:extLst>
          </p:cNvPr>
          <p:cNvSpPr>
            <a:spLocks noGrp="1"/>
          </p:cNvSpPr>
          <p:nvPr>
            <p:ph type="body" sz="quarter" idx="13"/>
          </p:nvPr>
        </p:nvSpPr>
        <p:spPr>
          <a:xfrm>
            <a:off x="537828" y="454054"/>
            <a:ext cx="6832236" cy="953429"/>
          </a:xfrm>
        </p:spPr>
        <p:txBody>
          <a:bodyPr>
            <a:normAutofit/>
          </a:bodyPr>
          <a:lstStyle/>
          <a:p>
            <a:r>
              <a:rPr lang="es" sz="3000" dirty="0"/>
              <a:t>Reducir Reutilizar Reciclar para PYMES</a:t>
            </a:r>
          </a:p>
        </p:txBody>
      </p:sp>
      <p:sp>
        <p:nvSpPr>
          <p:cNvPr id="10" name="Text Placeholder 4">
            <a:extLst>
              <a:ext uri="{FF2B5EF4-FFF2-40B4-BE49-F238E27FC236}">
                <a16:creationId xmlns:a16="http://schemas.microsoft.com/office/drawing/2014/main" id="{0800CA56-A7E5-584E-3FF3-1F3ED9F24807}"/>
              </a:ext>
            </a:extLst>
          </p:cNvPr>
          <p:cNvSpPr>
            <a:spLocks noGrp="1"/>
          </p:cNvSpPr>
          <p:nvPr>
            <p:ph type="body" sz="quarter" idx="14"/>
          </p:nvPr>
        </p:nvSpPr>
        <p:spPr>
          <a:xfrm>
            <a:off x="537828" y="1023820"/>
            <a:ext cx="6696690" cy="5590560"/>
          </a:xfrm>
          <a:noFill/>
        </p:spPr>
        <p:txBody>
          <a:bodyPr/>
          <a:lstStyle/>
          <a:p>
            <a:pPr algn="l"/>
            <a:r>
              <a:rPr lang="es" sz="2000" b="0" i="0" dirty="0">
                <a:effectLst/>
              </a:rPr>
              <a:t>Las pequeñas y medianas empresas (PYMES) pueden hacer algunas de las mayores contribuciones ambientales cuando eligen adoptar el lema "reducir, reutilizar, reciclar".</a:t>
            </a:r>
          </a:p>
          <a:p>
            <a:pPr algn="l"/>
            <a:endParaRPr lang="en-GB" sz="2000" b="0" i="0" dirty="0">
              <a:effectLst/>
            </a:endParaRPr>
          </a:p>
          <a:p>
            <a:pPr algn="l"/>
            <a:r>
              <a:rPr lang="es" sz="2000" b="0" i="0" dirty="0">
                <a:effectLst/>
              </a:rPr>
              <a:t>Esto se debe a que son inherentemente de mayor escala y de mayor alcance, lo que genera un impacto mucho mayor que el de un individuo o un hogar.</a:t>
            </a:r>
          </a:p>
          <a:p>
            <a:pPr algn="l"/>
            <a:endParaRPr lang="en-GB" sz="2000" dirty="0"/>
          </a:p>
          <a:p>
            <a:pPr algn="l"/>
            <a:r>
              <a:rPr lang="es" sz="2000" b="0" i="0" dirty="0">
                <a:effectLst/>
              </a:rPr>
              <a:t>Tienen control sobre sus cadenas de suministro y pueden tomar pequeñas decisiones que tienen efectos de gran alcance en el medio ambiente. Pueden actuar rápidamente por;</a:t>
            </a:r>
          </a:p>
          <a:p>
            <a:pPr marL="342900" indent="-342900" algn="l">
              <a:buFont typeface="Wingdings" panose="05000000000000000000" pitchFamily="2" charset="2"/>
              <a:buChar char="ü"/>
            </a:pPr>
            <a:r>
              <a:rPr lang="es" sz="2000" b="0" i="0" dirty="0">
                <a:effectLst/>
              </a:rPr>
              <a:t>Reducir la cantidad total de residuos que generan.</a:t>
            </a:r>
          </a:p>
          <a:p>
            <a:pPr marL="342900" indent="-342900" algn="l">
              <a:buFont typeface="Wingdings" panose="05000000000000000000" pitchFamily="2" charset="2"/>
              <a:buChar char="ü"/>
            </a:pPr>
            <a:r>
              <a:rPr lang="es" sz="2000" b="0" i="0" dirty="0">
                <a:effectLst/>
              </a:rPr>
              <a:t>Reutilizar tanto como sea posible</a:t>
            </a:r>
          </a:p>
          <a:p>
            <a:pPr marL="342900" indent="-342900" algn="l">
              <a:buFont typeface="Wingdings" panose="05000000000000000000" pitchFamily="2" charset="2"/>
              <a:buChar char="ü"/>
            </a:pPr>
            <a:r>
              <a:rPr lang="es" sz="2000" b="0" i="0" dirty="0">
                <a:effectLst/>
              </a:rPr>
              <a:t>Reciclando cualquier cosa y todo</a:t>
            </a:r>
          </a:p>
          <a:p>
            <a:endParaRPr lang="en-IE" sz="2000" dirty="0"/>
          </a:p>
        </p:txBody>
      </p:sp>
    </p:spTree>
    <p:extLst>
      <p:ext uri="{BB962C8B-B14F-4D97-AF65-F5344CB8AC3E}">
        <p14:creationId xmlns:p14="http://schemas.microsoft.com/office/powerpoint/2010/main" val="127731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3078B4B3-62FE-3965-18A6-83A730660BF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2153" r="22153"/>
          <a:stretch>
            <a:fillRect/>
          </a:stretch>
        </p:blipFill>
        <p:spPr>
          <a:xfrm>
            <a:off x="7078663" y="-20638"/>
            <a:ext cx="5113337" cy="6119813"/>
          </a:xfrm>
        </p:spPr>
      </p:pic>
      <p:sp>
        <p:nvSpPr>
          <p:cNvPr id="3" name="Text Placeholder 2">
            <a:extLst>
              <a:ext uri="{FF2B5EF4-FFF2-40B4-BE49-F238E27FC236}">
                <a16:creationId xmlns:a16="http://schemas.microsoft.com/office/drawing/2014/main" id="{1CDA449D-5CD1-51C8-0935-E5190B75A964}"/>
              </a:ext>
            </a:extLst>
          </p:cNvPr>
          <p:cNvSpPr>
            <a:spLocks noGrp="1"/>
          </p:cNvSpPr>
          <p:nvPr>
            <p:ph type="body" sz="quarter" idx="13"/>
          </p:nvPr>
        </p:nvSpPr>
        <p:spPr>
          <a:xfrm>
            <a:off x="768173" y="166247"/>
            <a:ext cx="5584044" cy="953429"/>
          </a:xfrm>
        </p:spPr>
        <p:txBody>
          <a:bodyPr>
            <a:normAutofit fontScale="92500" lnSpcReduction="10000"/>
          </a:bodyPr>
          <a:lstStyle/>
          <a:p>
            <a:r>
              <a:rPr lang="es" i="0" dirty="0">
                <a:solidFill>
                  <a:srgbClr val="027354"/>
                </a:solidFill>
                <a:effectLst/>
              </a:rPr>
              <a:t>¿Cómo pueden las empresas “reutilizar”?</a:t>
            </a:r>
          </a:p>
          <a:p>
            <a:endParaRPr lang="en-IE" b="0" dirty="0">
              <a:solidFill>
                <a:srgbClr val="027354"/>
              </a:solidFill>
            </a:endParaRPr>
          </a:p>
        </p:txBody>
      </p:sp>
      <p:sp>
        <p:nvSpPr>
          <p:cNvPr id="4" name="Text Placeholder 3">
            <a:extLst>
              <a:ext uri="{FF2B5EF4-FFF2-40B4-BE49-F238E27FC236}">
                <a16:creationId xmlns:a16="http://schemas.microsoft.com/office/drawing/2014/main" id="{336AEDE1-A4C7-E635-5E5B-962341938C1F}"/>
              </a:ext>
            </a:extLst>
          </p:cNvPr>
          <p:cNvSpPr>
            <a:spLocks noGrp="1"/>
          </p:cNvSpPr>
          <p:nvPr>
            <p:ph type="body" sz="quarter" idx="14"/>
          </p:nvPr>
        </p:nvSpPr>
        <p:spPr>
          <a:xfrm>
            <a:off x="768173" y="1045310"/>
            <a:ext cx="5928462" cy="3079983"/>
          </a:xfrm>
        </p:spPr>
        <p:txBody>
          <a:bodyPr/>
          <a:lstStyle/>
          <a:p>
            <a:pPr algn="l"/>
            <a:r>
              <a:rPr lang="es" b="0" i="0" dirty="0">
                <a:solidFill>
                  <a:srgbClr val="042228"/>
                </a:solidFill>
                <a:effectLst/>
              </a:rPr>
              <a:t>El objetivo general de la reutilización es retrasar el final de la vida útil o la eventual eliminación de un producto. “Reutilizar” en el mundo de los negocios puede significar muchas cosas.</a:t>
            </a:r>
          </a:p>
          <a:p>
            <a:pPr algn="l"/>
            <a:endParaRPr lang="en-GB" sz="1000" b="0" i="0" dirty="0">
              <a:solidFill>
                <a:srgbClr val="042228"/>
              </a:solidFill>
              <a:effectLst/>
            </a:endParaRPr>
          </a:p>
          <a:p>
            <a:pPr algn="l"/>
            <a:r>
              <a:rPr lang="es" b="1" dirty="0">
                <a:solidFill>
                  <a:srgbClr val="027354"/>
                </a:solidFill>
              </a:rPr>
              <a:t>Por ejemplo, </a:t>
            </a:r>
            <a:r>
              <a:rPr lang="es" b="0" i="0" dirty="0">
                <a:solidFill>
                  <a:srgbClr val="042228"/>
                </a:solidFill>
                <a:effectLst/>
              </a:rPr>
              <a:t>puedes comprometerte a comprar muebles de segunda mano o donar artículos viejos en lugar de desecharlos.</a:t>
            </a:r>
          </a:p>
          <a:p>
            <a:pPr algn="l"/>
            <a:endParaRPr lang="en-GB" sz="1000" dirty="0">
              <a:solidFill>
                <a:srgbClr val="042228"/>
              </a:solidFill>
            </a:endParaRPr>
          </a:p>
          <a:p>
            <a:pPr algn="l"/>
            <a:r>
              <a:rPr lang="es" b="0" i="0" dirty="0">
                <a:solidFill>
                  <a:srgbClr val="042228"/>
                </a:solidFill>
                <a:effectLst/>
              </a:rPr>
              <a:t>También puede implementar políticas para que los empleados reutilicen ciertos materiales varias veces antes de desecharlos, como cajas de cartón, bolsas, artículos de oficina y más.</a:t>
            </a:r>
          </a:p>
          <a:p>
            <a:endParaRPr lang="en-IE" dirty="0"/>
          </a:p>
        </p:txBody>
      </p:sp>
    </p:spTree>
    <p:extLst>
      <p:ext uri="{BB962C8B-B14F-4D97-AF65-F5344CB8AC3E}">
        <p14:creationId xmlns:p14="http://schemas.microsoft.com/office/powerpoint/2010/main" val="976142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A842A9-81FE-88B8-B6D0-82457F1BF939}"/>
              </a:ext>
            </a:extLst>
          </p:cNvPr>
          <p:cNvSpPr>
            <a:spLocks noGrp="1"/>
          </p:cNvSpPr>
          <p:nvPr>
            <p:ph type="body" sz="quarter" idx="13"/>
          </p:nvPr>
        </p:nvSpPr>
        <p:spPr>
          <a:xfrm>
            <a:off x="1695003" y="125506"/>
            <a:ext cx="8506832" cy="953429"/>
          </a:xfrm>
        </p:spPr>
        <p:txBody>
          <a:bodyPr>
            <a:normAutofit fontScale="92500"/>
          </a:bodyPr>
          <a:lstStyle/>
          <a:p>
            <a:pPr algn="ctr"/>
            <a:r>
              <a:rPr lang="es" dirty="0">
                <a:solidFill>
                  <a:srgbClr val="C95F57"/>
                </a:solidFill>
              </a:rPr>
              <a:t>Cómo las pymes pueden gestionar los residuos</a:t>
            </a:r>
          </a:p>
        </p:txBody>
      </p:sp>
      <p:sp>
        <p:nvSpPr>
          <p:cNvPr id="6" name="Text Placeholder 5">
            <a:extLst>
              <a:ext uri="{FF2B5EF4-FFF2-40B4-BE49-F238E27FC236}">
                <a16:creationId xmlns:a16="http://schemas.microsoft.com/office/drawing/2014/main" id="{49F1E3A5-8D58-A7DF-1208-DF4C7331FDC5}"/>
              </a:ext>
            </a:extLst>
          </p:cNvPr>
          <p:cNvSpPr>
            <a:spLocks noGrp="1"/>
          </p:cNvSpPr>
          <p:nvPr>
            <p:ph type="body" sz="quarter" idx="14"/>
          </p:nvPr>
        </p:nvSpPr>
        <p:spPr>
          <a:xfrm>
            <a:off x="717124" y="844501"/>
            <a:ext cx="11367300" cy="5816275"/>
          </a:xfrm>
          <a:solidFill>
            <a:schemeClr val="bg1"/>
          </a:solidFill>
        </p:spPr>
        <p:txBody>
          <a:bodyPr/>
          <a:lstStyle/>
          <a:p>
            <a:pPr algn="l"/>
            <a:r>
              <a:rPr lang="es" sz="2000" dirty="0">
                <a:solidFill>
                  <a:srgbClr val="042228"/>
                </a:solidFill>
              </a:rPr>
              <a:t>Las pymes producen diferentes tipos de residuos en función de su actividad. Los </a:t>
            </a:r>
            <a:r>
              <a:rPr lang="es" sz="2000" b="0" i="0" dirty="0">
                <a:solidFill>
                  <a:srgbClr val="042228"/>
                </a:solidFill>
                <a:effectLst/>
              </a:rPr>
              <a:t>restaurantes tendrán principalmente </a:t>
            </a:r>
            <a:r>
              <a:rPr lang="es" sz="2000" b="0" i="0" u="none" strike="noStrike" dirty="0">
                <a:solidFill>
                  <a:srgbClr val="042228"/>
                </a:solidFill>
                <a:effectLst/>
                <a:hlinkClick r:id="rId2"/>
              </a:rPr>
              <a:t>desperdicios de alimentos </a:t>
            </a:r>
            <a:r>
              <a:rPr lang="es" sz="2000" u="none" strike="noStrike" dirty="0">
                <a:solidFill>
                  <a:srgbClr val="042228"/>
                </a:solidFill>
              </a:rPr>
              <a:t>y los </a:t>
            </a:r>
            <a:r>
              <a:rPr lang="es" sz="2000" b="0" i="0" dirty="0">
                <a:solidFill>
                  <a:srgbClr val="042228"/>
                </a:solidFill>
                <a:effectLst/>
              </a:rPr>
              <a:t>fabricantes principalmente </a:t>
            </a:r>
            <a:r>
              <a:rPr lang="es" sz="2000" b="0" i="0" u="none" strike="noStrike" dirty="0">
                <a:solidFill>
                  <a:srgbClr val="042228"/>
                </a:solidFill>
                <a:effectLst/>
                <a:hlinkClick r:id="rId3"/>
              </a:rPr>
              <a:t>de cartón </a:t>
            </a:r>
            <a:r>
              <a:rPr lang="es" sz="2000" b="0" i="0" dirty="0">
                <a:solidFill>
                  <a:srgbClr val="042228"/>
                </a:solidFill>
                <a:effectLst/>
              </a:rPr>
              <a:t>, madera y metales. Esto no significa que todos los desechos puedan tirarse a la papelera de reciclaje. Muchos productos producidos por las empresas deben </a:t>
            </a:r>
            <a:r>
              <a:rPr lang="es" sz="2000" b="0" i="0" u="none" strike="noStrike" dirty="0">
                <a:solidFill>
                  <a:srgbClr val="042228"/>
                </a:solidFill>
                <a:effectLst/>
                <a:hlinkClick r:id="rId4"/>
              </a:rPr>
              <a:t>separarse por flujo de residuos y reciclarse en consecuencia </a:t>
            </a:r>
            <a:r>
              <a:rPr lang="es" sz="2000" b="0" i="0" dirty="0">
                <a:solidFill>
                  <a:srgbClr val="042228"/>
                </a:solidFill>
                <a:effectLst/>
              </a:rPr>
              <a:t>. Algunos ejemplos de flujos de desechos que requieren métodos especiales de eliminación incluyen:</a:t>
            </a:r>
          </a:p>
          <a:p>
            <a:pPr algn="l"/>
            <a:endParaRPr lang="en-GB" sz="2000" b="0" i="0" dirty="0">
              <a:solidFill>
                <a:srgbClr val="042228"/>
              </a:solidFill>
              <a:effectLst/>
            </a:endParaRPr>
          </a:p>
          <a:p>
            <a:pPr marL="342900" indent="-342900" algn="l">
              <a:buFont typeface="Wingdings" panose="05000000000000000000" pitchFamily="2" charset="2"/>
              <a:buChar char="ü"/>
            </a:pPr>
            <a:r>
              <a:rPr lang="es" sz="2000" b="1" i="0" dirty="0">
                <a:solidFill>
                  <a:srgbClr val="C95F57"/>
                </a:solidFill>
                <a:effectLst/>
              </a:rPr>
              <a:t>Reciclaje comercial </a:t>
            </a:r>
            <a:r>
              <a:rPr lang="es" sz="2000" b="0" i="0" dirty="0">
                <a:solidFill>
                  <a:srgbClr val="042228"/>
                </a:solidFill>
                <a:effectLst/>
              </a:rPr>
              <a:t>Incluyendo </a:t>
            </a:r>
            <a:r>
              <a:rPr lang="es" sz="2000" b="0" i="0" u="none" strike="noStrike" dirty="0">
                <a:solidFill>
                  <a:srgbClr val="042228"/>
                </a:solidFill>
                <a:effectLst/>
                <a:hlinkClick r:id="rId3"/>
              </a:rPr>
              <a:t>cartón </a:t>
            </a:r>
            <a:r>
              <a:rPr lang="es" sz="2000" b="0" i="0" dirty="0">
                <a:solidFill>
                  <a:srgbClr val="042228"/>
                </a:solidFill>
                <a:effectLst/>
              </a:rPr>
              <a:t>, </a:t>
            </a:r>
            <a:r>
              <a:rPr lang="es" sz="2000" b="0" i="0" u="none" strike="noStrike" dirty="0">
                <a:solidFill>
                  <a:srgbClr val="042228"/>
                </a:solidFill>
                <a:effectLst/>
                <a:hlinkClick r:id="rId5"/>
              </a:rPr>
              <a:t>metal </a:t>
            </a:r>
            <a:r>
              <a:rPr lang="es" sz="2000" b="0" i="0" dirty="0">
                <a:solidFill>
                  <a:srgbClr val="042228"/>
                </a:solidFill>
                <a:effectLst/>
              </a:rPr>
              <a:t>, vidrio, </a:t>
            </a:r>
            <a:r>
              <a:rPr lang="es" sz="2000" b="0" i="0" u="none" strike="noStrike" dirty="0">
                <a:solidFill>
                  <a:srgbClr val="042228"/>
                </a:solidFill>
                <a:effectLst/>
                <a:hlinkClick r:id="rId6"/>
              </a:rPr>
              <a:t>papel </a:t>
            </a:r>
            <a:r>
              <a:rPr lang="es" sz="2000" b="0" i="0" dirty="0">
                <a:solidFill>
                  <a:srgbClr val="042228"/>
                </a:solidFill>
                <a:effectLst/>
              </a:rPr>
              <a:t>, </a:t>
            </a:r>
            <a:r>
              <a:rPr lang="es" sz="2000" b="0" i="0" u="none" strike="noStrike" dirty="0">
                <a:solidFill>
                  <a:srgbClr val="042228"/>
                </a:solidFill>
                <a:effectLst/>
                <a:hlinkClick r:id="rId7"/>
              </a:rPr>
              <a:t>plásticos </a:t>
            </a:r>
            <a:r>
              <a:rPr lang="es" sz="2000" b="0" i="0" dirty="0">
                <a:solidFill>
                  <a:srgbClr val="042228"/>
                </a:solidFill>
                <a:effectLst/>
              </a:rPr>
              <a:t>y más;</a:t>
            </a:r>
          </a:p>
          <a:p>
            <a:pPr marL="342900" indent="-342900" algn="l">
              <a:buFont typeface="Wingdings" panose="05000000000000000000" pitchFamily="2" charset="2"/>
              <a:buChar char="ü"/>
            </a:pPr>
            <a:r>
              <a:rPr lang="es" sz="2000" b="1" i="0" u="none" strike="noStrike" dirty="0">
                <a:solidFill>
                  <a:srgbClr val="C95F57"/>
                </a:solidFill>
                <a:effectLst/>
                <a:hlinkClick r:id="rId8">
                  <a:extLst>
                    <a:ext uri="{A12FA001-AC4F-418D-AE19-62706E023703}">
                      <ahyp:hlinkClr xmlns:ahyp="http://schemas.microsoft.com/office/drawing/2018/hyperlinkcolor" val="tx"/>
                    </a:ext>
                  </a:extLst>
                </a:hlinkClick>
              </a:rPr>
              <a:t>Reciclaje de orgánicos</a:t>
            </a:r>
            <a:r>
              <a:rPr lang="es" sz="2000" b="1" i="0" dirty="0">
                <a:solidFill>
                  <a:srgbClr val="C95F57"/>
                </a:solidFill>
                <a:effectLst/>
              </a:rPr>
              <a:t> </a:t>
            </a:r>
            <a:r>
              <a:rPr lang="es" sz="2000" b="0" i="0" dirty="0">
                <a:solidFill>
                  <a:srgbClr val="042228"/>
                </a:solidFill>
                <a:effectLst/>
              </a:rPr>
              <a:t>Incluyendo </a:t>
            </a:r>
            <a:r>
              <a:rPr lang="es" sz="2000" b="0" i="0" u="none" strike="noStrike" dirty="0">
                <a:solidFill>
                  <a:srgbClr val="042228"/>
                </a:solidFill>
                <a:effectLst/>
                <a:hlinkClick r:id="rId2"/>
              </a:rPr>
              <a:t>desperdicios de comida </a:t>
            </a:r>
            <a:r>
              <a:rPr lang="es" sz="2000" b="0" i="0" dirty="0">
                <a:solidFill>
                  <a:srgbClr val="042228"/>
                </a:solidFill>
                <a:effectLst/>
              </a:rPr>
              <a:t>, </a:t>
            </a:r>
            <a:r>
              <a:rPr lang="es" sz="2000" b="0" i="0" u="none" strike="noStrike" dirty="0">
                <a:solidFill>
                  <a:srgbClr val="042228"/>
                </a:solidFill>
                <a:effectLst/>
                <a:hlinkClick r:id="rId9"/>
              </a:rPr>
              <a:t>madera </a:t>
            </a:r>
            <a:r>
              <a:rPr lang="es" sz="2000" b="0" i="0" dirty="0">
                <a:solidFill>
                  <a:srgbClr val="042228"/>
                </a:solidFill>
                <a:effectLst/>
              </a:rPr>
              <a:t>, </a:t>
            </a:r>
            <a:r>
              <a:rPr lang="es" sz="2000" b="0" i="0" u="none" strike="noStrike" dirty="0">
                <a:solidFill>
                  <a:srgbClr val="042228"/>
                </a:solidFill>
                <a:effectLst/>
                <a:hlinkClick r:id="rId10"/>
              </a:rPr>
              <a:t>aceite y grasa </a:t>
            </a:r>
            <a:r>
              <a:rPr lang="es" sz="2000" b="0" i="0" dirty="0">
                <a:solidFill>
                  <a:srgbClr val="042228"/>
                </a:solidFill>
                <a:effectLst/>
              </a:rPr>
              <a:t>, y más;</a:t>
            </a:r>
          </a:p>
          <a:p>
            <a:pPr marL="342900" indent="-342900" algn="l">
              <a:buFont typeface="Wingdings" panose="05000000000000000000" pitchFamily="2" charset="2"/>
              <a:buChar char="ü"/>
            </a:pPr>
            <a:r>
              <a:rPr lang="es" sz="2000" b="1" i="0" u="none" strike="noStrike" dirty="0">
                <a:solidFill>
                  <a:srgbClr val="C95F57"/>
                </a:solidFill>
                <a:effectLst/>
                <a:hlinkClick r:id="rId11">
                  <a:extLst>
                    <a:ext uri="{A12FA001-AC4F-418D-AE19-62706E023703}">
                      <ahyp:hlinkClr xmlns:ahyp="http://schemas.microsoft.com/office/drawing/2018/hyperlinkcolor" val="tx"/>
                    </a:ext>
                  </a:extLst>
                </a:hlinkClick>
              </a:rPr>
              <a:t>Residuos de construcción y demolición (C&amp;D)</a:t>
            </a:r>
            <a:r>
              <a:rPr lang="es" sz="2000" b="1" i="0" dirty="0">
                <a:solidFill>
                  <a:srgbClr val="C95F57"/>
                </a:solidFill>
                <a:effectLst/>
              </a:rPr>
              <a:t> </a:t>
            </a:r>
            <a:r>
              <a:rPr lang="es" sz="2000" b="0" i="0" dirty="0">
                <a:solidFill>
                  <a:srgbClr val="042228"/>
                </a:solidFill>
                <a:effectLst/>
              </a:rPr>
              <a:t>Incluyendo madera, </a:t>
            </a:r>
            <a:r>
              <a:rPr lang="es" sz="2000" b="0" i="0" u="none" strike="noStrike" dirty="0">
                <a:solidFill>
                  <a:srgbClr val="042228"/>
                </a:solidFill>
                <a:effectLst/>
                <a:hlinkClick r:id="rId12"/>
              </a:rPr>
              <a:t>concreto </a:t>
            </a:r>
            <a:r>
              <a:rPr lang="es" sz="2000" b="0" i="0" dirty="0">
                <a:solidFill>
                  <a:srgbClr val="042228"/>
                </a:solidFill>
                <a:effectLst/>
              </a:rPr>
              <a:t>, paneles de yeso, cartón, metal, plásticos y más;</a:t>
            </a:r>
          </a:p>
          <a:p>
            <a:pPr marL="342900" indent="-342900" algn="l">
              <a:buFont typeface="Wingdings" panose="05000000000000000000" pitchFamily="2" charset="2"/>
              <a:buChar char="ü"/>
            </a:pPr>
            <a:r>
              <a:rPr lang="es" sz="2000" b="1" i="0" u="none" strike="noStrike" dirty="0">
                <a:solidFill>
                  <a:srgbClr val="C95F57"/>
                </a:solidFill>
                <a:effectLst/>
                <a:hlinkClick r:id="rId13">
                  <a:extLst>
                    <a:ext uri="{A12FA001-AC4F-418D-AE19-62706E023703}">
                      <ahyp:hlinkClr xmlns:ahyp="http://schemas.microsoft.com/office/drawing/2018/hyperlinkcolor" val="tx"/>
                    </a:ext>
                  </a:extLst>
                </a:hlinkClick>
              </a:rPr>
              <a:t>Residuos electrónicos (e-waste)</a:t>
            </a:r>
            <a:r>
              <a:rPr lang="es" sz="2000" b="1" i="0" dirty="0">
                <a:solidFill>
                  <a:srgbClr val="C95F57"/>
                </a:solidFill>
                <a:effectLst/>
              </a:rPr>
              <a:t> </a:t>
            </a:r>
            <a:r>
              <a:rPr lang="es" sz="2000" b="0" i="0" dirty="0">
                <a:solidFill>
                  <a:srgbClr val="042228"/>
                </a:solidFill>
                <a:effectLst/>
              </a:rPr>
              <a:t>Incluyendo ordenadores, televisores, teléfonos, impresoras…</a:t>
            </a:r>
          </a:p>
          <a:p>
            <a:pPr marL="342900" indent="-342900" algn="l">
              <a:buFont typeface="Wingdings" panose="05000000000000000000" pitchFamily="2" charset="2"/>
              <a:buChar char="ü"/>
            </a:pPr>
            <a:r>
              <a:rPr lang="es" sz="2000" b="1" i="0" dirty="0">
                <a:solidFill>
                  <a:srgbClr val="C95F57"/>
                </a:solidFill>
                <a:effectLst/>
              </a:rPr>
              <a:t>Residuos regulados </a:t>
            </a:r>
            <a:r>
              <a:rPr lang="es" sz="2000" b="0" i="0" dirty="0">
                <a:solidFill>
                  <a:srgbClr val="042228"/>
                </a:solidFill>
                <a:effectLst/>
              </a:rPr>
              <a:t>Incluyendo lejía, productos químicos de limpieza, inflamables, corrosivos…</a:t>
            </a:r>
          </a:p>
          <a:p>
            <a:pPr marL="342900" indent="-342900" algn="l">
              <a:buFont typeface="Wingdings" panose="05000000000000000000" pitchFamily="2" charset="2"/>
              <a:buChar char="ü"/>
            </a:pPr>
            <a:r>
              <a:rPr lang="es" sz="2000" b="1" i="0" u="none" strike="noStrike" dirty="0">
                <a:solidFill>
                  <a:srgbClr val="C95F57"/>
                </a:solidFill>
                <a:effectLst/>
                <a:hlinkClick r:id="rId14">
                  <a:extLst>
                    <a:ext uri="{A12FA001-AC4F-418D-AE19-62706E023703}">
                      <ahyp:hlinkClr xmlns:ahyp="http://schemas.microsoft.com/office/drawing/2018/hyperlinkcolor" val="tx"/>
                    </a:ext>
                  </a:extLst>
                </a:hlinkClick>
              </a:rPr>
              <a:t>Residuos universales</a:t>
            </a:r>
            <a:r>
              <a:rPr lang="es" sz="2000" b="1" i="0" dirty="0">
                <a:solidFill>
                  <a:srgbClr val="C95F57"/>
                </a:solidFill>
                <a:effectLst/>
              </a:rPr>
              <a:t> </a:t>
            </a:r>
            <a:r>
              <a:rPr lang="es" sz="2000" b="0" i="0" dirty="0">
                <a:solidFill>
                  <a:srgbClr val="042228"/>
                </a:solidFill>
                <a:effectLst/>
              </a:rPr>
              <a:t>Incluyendo baterías, pesticidas, dispositivos de mercurio, cosméticos, autopartes y más.</a:t>
            </a:r>
          </a:p>
          <a:p>
            <a:pPr marL="342900" indent="-342900" algn="l">
              <a:buFont typeface="Wingdings" panose="05000000000000000000" pitchFamily="2" charset="2"/>
              <a:buChar char="ü"/>
            </a:pPr>
            <a:endParaRPr lang="en-GB" sz="2000" b="0" i="0" dirty="0">
              <a:solidFill>
                <a:srgbClr val="042228"/>
              </a:solidFill>
              <a:effectLst/>
            </a:endParaRPr>
          </a:p>
          <a:p>
            <a:r>
              <a:rPr lang="es" sz="2000" b="1" i="0" dirty="0">
                <a:solidFill>
                  <a:srgbClr val="C95F57"/>
                </a:solidFill>
                <a:effectLst/>
              </a:rPr>
              <a:t>Respalde con un programa integral de reciclaje corporativo para garantizar que los materiales valiosos, que de otro modo serían reciclables, no terminen en vertederos (y sus resultados finales permanezcan protegidos).</a:t>
            </a:r>
          </a:p>
          <a:p>
            <a:pPr marL="342900" indent="-342900" algn="l">
              <a:buFont typeface="Wingdings" panose="05000000000000000000" pitchFamily="2" charset="2"/>
              <a:buChar char="ü"/>
            </a:pPr>
            <a:endParaRPr lang="en-GB" sz="2000" b="0" i="0" dirty="0">
              <a:solidFill>
                <a:srgbClr val="042228"/>
              </a:solidFill>
              <a:effectLst/>
            </a:endParaRPr>
          </a:p>
          <a:p>
            <a:endParaRPr lang="en-IE" sz="2000" dirty="0"/>
          </a:p>
        </p:txBody>
      </p:sp>
    </p:spTree>
    <p:extLst>
      <p:ext uri="{BB962C8B-B14F-4D97-AF65-F5344CB8AC3E}">
        <p14:creationId xmlns:p14="http://schemas.microsoft.com/office/powerpoint/2010/main" val="3383923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4DC0BB3-0918-56B0-1EAE-90175393D282}"/>
              </a:ext>
            </a:extLst>
          </p:cNvPr>
          <p:cNvSpPr>
            <a:spLocks noGrp="1"/>
          </p:cNvSpPr>
          <p:nvPr>
            <p:ph type="body" sz="quarter" idx="13"/>
          </p:nvPr>
        </p:nvSpPr>
        <p:spPr>
          <a:xfrm>
            <a:off x="544056" y="440927"/>
            <a:ext cx="10812792" cy="534434"/>
          </a:xfrm>
        </p:spPr>
        <p:txBody>
          <a:bodyPr>
            <a:normAutofit fontScale="92500" lnSpcReduction="10000"/>
          </a:bodyPr>
          <a:lstStyle/>
          <a:p>
            <a:r>
              <a:rPr lang="es" b="0" dirty="0"/>
              <a:t>Cómo las empresas pueden sumarse a la economía circular</a:t>
            </a:r>
          </a:p>
        </p:txBody>
      </p:sp>
      <p:sp>
        <p:nvSpPr>
          <p:cNvPr id="6" name="Text Placeholder 5">
            <a:extLst>
              <a:ext uri="{FF2B5EF4-FFF2-40B4-BE49-F238E27FC236}">
                <a16:creationId xmlns:a16="http://schemas.microsoft.com/office/drawing/2014/main" id="{201AA417-EBD4-5239-572F-55BF16030B3E}"/>
              </a:ext>
            </a:extLst>
          </p:cNvPr>
          <p:cNvSpPr>
            <a:spLocks noGrp="1"/>
          </p:cNvSpPr>
          <p:nvPr>
            <p:ph type="body" sz="quarter" idx="14"/>
          </p:nvPr>
        </p:nvSpPr>
        <p:spPr>
          <a:xfrm>
            <a:off x="544056" y="978268"/>
            <a:ext cx="11271427" cy="3079983"/>
          </a:xfrm>
        </p:spPr>
        <p:txBody>
          <a:bodyPr/>
          <a:lstStyle/>
          <a:p>
            <a:pPr marL="342900" indent="-342900">
              <a:buFont typeface="Wingdings" panose="05000000000000000000" pitchFamily="2" charset="2"/>
              <a:buChar char="q"/>
            </a:pPr>
            <a:r>
              <a:rPr lang="es" dirty="0"/>
              <a:t>Reducir el uso de materiales peligrosos.</a:t>
            </a:r>
          </a:p>
          <a:p>
            <a:pPr marL="342900" indent="-342900">
              <a:buFont typeface="Wingdings" panose="05000000000000000000" pitchFamily="2" charset="2"/>
              <a:buChar char="q"/>
            </a:pPr>
            <a:r>
              <a:rPr lang="es" dirty="0"/>
              <a:t>Reducir el consumo de energía y agua</a:t>
            </a:r>
          </a:p>
          <a:p>
            <a:pPr marL="342900" indent="-342900">
              <a:buFont typeface="Wingdings" panose="05000000000000000000" pitchFamily="2" charset="2"/>
              <a:buChar char="q"/>
            </a:pPr>
            <a:r>
              <a:rPr lang="es" dirty="0"/>
              <a:t>Reducir la generación de residuos</a:t>
            </a:r>
          </a:p>
          <a:p>
            <a:pPr marL="342900" indent="-342900">
              <a:buFont typeface="Wingdings" panose="05000000000000000000" pitchFamily="2" charset="2"/>
              <a:buChar char="q"/>
            </a:pPr>
            <a:r>
              <a:rPr lang="es" dirty="0"/>
              <a:t>Aumentar la inversión en infraestructura de gestión de residuos</a:t>
            </a:r>
          </a:p>
          <a:p>
            <a:pPr marL="342900" indent="-342900">
              <a:buFont typeface="Wingdings" panose="05000000000000000000" pitchFamily="2" charset="2"/>
              <a:buChar char="q"/>
            </a:pPr>
            <a:r>
              <a:rPr lang="es" dirty="0"/>
              <a:t>Aumentar la segregación y el reciclaje de residuos Aumentar la educación y capacitación del personal en prácticas comerciales sostenibles</a:t>
            </a:r>
          </a:p>
          <a:p>
            <a:pPr marL="342900" indent="-342900">
              <a:buFont typeface="Wingdings" panose="05000000000000000000" pitchFamily="2" charset="2"/>
              <a:buChar char="q"/>
            </a:pPr>
            <a:r>
              <a:rPr lang="es" dirty="0"/>
              <a:t>Aumentar la promoción de prácticas comerciales sostenibles a los proveedores.</a:t>
            </a:r>
          </a:p>
          <a:p>
            <a:pPr marL="342900" indent="-342900">
              <a:buFont typeface="Wingdings" panose="05000000000000000000" pitchFamily="2" charset="2"/>
              <a:buChar char="q"/>
            </a:pPr>
            <a:r>
              <a:rPr lang="es" dirty="0"/>
              <a:t>Creación de un 'Equipo Verde' interno</a:t>
            </a:r>
          </a:p>
          <a:p>
            <a:pPr marL="342900" indent="-342900">
              <a:buFont typeface="Wingdings" panose="05000000000000000000" pitchFamily="2" charset="2"/>
              <a:buChar char="q"/>
            </a:pPr>
            <a:r>
              <a:rPr lang="es" dirty="0"/>
              <a:t>Aumentar el uso de cadenas de suministro locales donde sea posible</a:t>
            </a:r>
          </a:p>
          <a:p>
            <a:pPr marL="342900" indent="-342900">
              <a:buFont typeface="Wingdings" panose="05000000000000000000" pitchFamily="2" charset="2"/>
              <a:buChar char="q"/>
            </a:pPr>
            <a:r>
              <a:rPr lang="es" dirty="0"/>
              <a:t>Aumentar la contratación local de personal cuando sea posible</a:t>
            </a:r>
          </a:p>
          <a:p>
            <a:pPr marL="342900" indent="-342900">
              <a:buFont typeface="Wingdings" panose="05000000000000000000" pitchFamily="2" charset="2"/>
              <a:buChar char="q"/>
            </a:pPr>
            <a:r>
              <a:rPr lang="es" dirty="0"/>
              <a:t>Aumentar el consumo de servicios en lugar de bienes.</a:t>
            </a:r>
          </a:p>
          <a:p>
            <a:pPr marL="342900" indent="-342900">
              <a:buFont typeface="Wingdings" panose="05000000000000000000" pitchFamily="2" charset="2"/>
              <a:buChar char="q"/>
            </a:pPr>
            <a:r>
              <a:rPr lang="es" dirty="0"/>
              <a:t>Aumentar el enfoque de toda la organización en las mejoras relacionadas con la economía circular</a:t>
            </a:r>
          </a:p>
          <a:p>
            <a:pPr marL="342900" indent="-342900">
              <a:buFont typeface="Wingdings" panose="05000000000000000000" pitchFamily="2" charset="2"/>
              <a:buChar char="q"/>
            </a:pPr>
            <a:r>
              <a:rPr lang="es" dirty="0"/>
              <a:t>Mayores asociaciones con empresas sociales (por ejemplo, nube de alimentos, empresas de rehabilitación, etc.)</a:t>
            </a:r>
            <a:endParaRPr lang="en-IE" dirty="0"/>
          </a:p>
          <a:p>
            <a:endParaRPr lang="en-IE" dirty="0"/>
          </a:p>
        </p:txBody>
      </p:sp>
    </p:spTree>
    <p:extLst>
      <p:ext uri="{BB962C8B-B14F-4D97-AF65-F5344CB8AC3E}">
        <p14:creationId xmlns:p14="http://schemas.microsoft.com/office/powerpoint/2010/main" val="1736619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F0B74A95-493D-E240-4C15-0430355E8ECB}"/>
              </a:ext>
            </a:extLst>
          </p:cNvPr>
          <p:cNvSpPr>
            <a:spLocks noGrp="1"/>
          </p:cNvSpPr>
          <p:nvPr>
            <p:ph type="body" sz="quarter" idx="13"/>
          </p:nvPr>
        </p:nvSpPr>
        <p:spPr>
          <a:xfrm>
            <a:off x="544056" y="392158"/>
            <a:ext cx="11103888" cy="953429"/>
          </a:xfrm>
        </p:spPr>
        <p:txBody>
          <a:bodyPr>
            <a:normAutofit fontScale="92500" lnSpcReduction="10000"/>
          </a:bodyPr>
          <a:lstStyle/>
          <a:p>
            <a:r>
              <a:rPr lang="es" b="0" dirty="0"/>
              <a:t>Cómo las empresas manufactureras pueden unirse a la economía circular</a:t>
            </a:r>
          </a:p>
        </p:txBody>
      </p:sp>
      <p:sp>
        <p:nvSpPr>
          <p:cNvPr id="12" name="Text Placeholder 5">
            <a:extLst>
              <a:ext uri="{FF2B5EF4-FFF2-40B4-BE49-F238E27FC236}">
                <a16:creationId xmlns:a16="http://schemas.microsoft.com/office/drawing/2014/main" id="{26ECFD86-69C6-57AA-234A-1037D228636A}"/>
              </a:ext>
            </a:extLst>
          </p:cNvPr>
          <p:cNvSpPr>
            <a:spLocks noGrp="1"/>
          </p:cNvSpPr>
          <p:nvPr>
            <p:ph type="body" sz="quarter" idx="14"/>
          </p:nvPr>
        </p:nvSpPr>
        <p:spPr>
          <a:xfrm>
            <a:off x="544056" y="1418255"/>
            <a:ext cx="11271427" cy="3079983"/>
          </a:xfrm>
        </p:spPr>
        <p:txBody>
          <a:bodyPr/>
          <a:lstStyle/>
          <a:p>
            <a:pPr marL="342900" indent="-342900">
              <a:buFont typeface="Wingdings" panose="05000000000000000000" pitchFamily="2" charset="2"/>
              <a:buChar char="q"/>
            </a:pPr>
            <a:r>
              <a:rPr lang="es" dirty="0"/>
              <a:t>Desarrollar nuevos productos a través de la innovación y la inversión en I+D</a:t>
            </a:r>
          </a:p>
          <a:p>
            <a:pPr marL="342900" indent="-342900">
              <a:buFont typeface="Wingdings" panose="05000000000000000000" pitchFamily="2" charset="2"/>
              <a:buChar char="q"/>
            </a:pPr>
            <a:r>
              <a:rPr lang="es" dirty="0"/>
              <a:t>Aumentar la inversión en el diseño innovador de bienes y servicios</a:t>
            </a:r>
          </a:p>
          <a:p>
            <a:pPr marL="342900" indent="-342900">
              <a:buFont typeface="Wingdings" panose="05000000000000000000" pitchFamily="2" charset="2"/>
              <a:buChar char="q"/>
            </a:pPr>
            <a:r>
              <a:rPr lang="es" dirty="0"/>
              <a:t>Invertir en la prestación innovadora de servicios</a:t>
            </a:r>
          </a:p>
          <a:p>
            <a:pPr marL="342900" indent="-342900">
              <a:buFont typeface="Wingdings" panose="05000000000000000000" pitchFamily="2" charset="2"/>
              <a:buChar char="q"/>
            </a:pPr>
            <a:r>
              <a:rPr lang="es" dirty="0"/>
              <a:t>Mejorar la reciclabilidad de los productos de la empresa.</a:t>
            </a:r>
          </a:p>
          <a:p>
            <a:pPr marL="342900" indent="-342900">
              <a:buFont typeface="Wingdings" panose="05000000000000000000" pitchFamily="2" charset="2"/>
              <a:buChar char="q"/>
            </a:pPr>
            <a:r>
              <a:rPr lang="es" dirty="0"/>
              <a:t>Prolongue la vida útil de los productos haciéndolos más fáciles de reparar y reutilizar</a:t>
            </a:r>
          </a:p>
          <a:p>
            <a:pPr marL="342900" indent="-342900">
              <a:buFont typeface="Wingdings" panose="05000000000000000000" pitchFamily="2" charset="2"/>
              <a:buChar char="q"/>
            </a:pPr>
            <a:r>
              <a:rPr lang="es" dirty="0"/>
              <a:t>Mejorar la facilidad de desmontaje de los productos al final de su vida útil para garantizar la reutilización de las piezas</a:t>
            </a:r>
          </a:p>
          <a:p>
            <a:pPr marL="342900" indent="-342900">
              <a:buFont typeface="Wingdings" panose="05000000000000000000" pitchFamily="2" charset="2"/>
              <a:buChar char="q"/>
            </a:pPr>
            <a:r>
              <a:rPr lang="es" dirty="0"/>
              <a:t>Aumentar la reutilización de materias primas secundarias en el proceso de producción.</a:t>
            </a:r>
          </a:p>
          <a:p>
            <a:pPr marL="342900" indent="-342900">
              <a:buFont typeface="Wingdings" panose="05000000000000000000" pitchFamily="2" charset="2"/>
              <a:buChar char="q"/>
            </a:pPr>
            <a:r>
              <a:rPr lang="es" dirty="0"/>
              <a:t>Reducir el uso de materias primas críticas</a:t>
            </a:r>
          </a:p>
          <a:p>
            <a:pPr marL="342900" indent="-342900">
              <a:buFont typeface="Wingdings" panose="05000000000000000000" pitchFamily="2" charset="2"/>
              <a:buChar char="q"/>
            </a:pPr>
            <a:r>
              <a:rPr lang="es" dirty="0"/>
              <a:t>Fuente sostenible de materias primas</a:t>
            </a:r>
          </a:p>
          <a:p>
            <a:pPr marL="342900" indent="-342900">
              <a:buFont typeface="Wingdings" panose="05000000000000000000" pitchFamily="2" charset="2"/>
              <a:buChar char="q"/>
            </a:pPr>
            <a:r>
              <a:rPr lang="es" dirty="0"/>
              <a:t>Reducir el uso de materiales de embalaje de un solo uso</a:t>
            </a:r>
          </a:p>
          <a:p>
            <a:pPr marL="342900" indent="-342900">
              <a:buFont typeface="Wingdings" panose="05000000000000000000" pitchFamily="2" charset="2"/>
              <a:buChar char="q"/>
            </a:pPr>
            <a:r>
              <a:rPr lang="es" dirty="0"/>
              <a:t>Aumentar el uso de materiales de embalaje reutilizables durante el tránsito</a:t>
            </a:r>
            <a:endParaRPr lang="en-IE" dirty="0"/>
          </a:p>
          <a:p>
            <a:endParaRPr lang="en-IE" dirty="0"/>
          </a:p>
        </p:txBody>
      </p:sp>
    </p:spTree>
    <p:extLst>
      <p:ext uri="{BB962C8B-B14F-4D97-AF65-F5344CB8AC3E}">
        <p14:creationId xmlns:p14="http://schemas.microsoft.com/office/powerpoint/2010/main" val="344608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94F10462-9C12-BEDB-ACE7-2E641056B49A}"/>
              </a:ext>
            </a:extLst>
          </p:cNvPr>
          <p:cNvSpPr>
            <a:spLocks noGrp="1"/>
          </p:cNvSpPr>
          <p:nvPr>
            <p:ph type="body" sz="quarter" idx="13"/>
          </p:nvPr>
        </p:nvSpPr>
        <p:spPr>
          <a:xfrm>
            <a:off x="464808" y="404350"/>
            <a:ext cx="8008273" cy="953429"/>
          </a:xfrm>
        </p:spPr>
        <p:txBody>
          <a:bodyPr>
            <a:normAutofit fontScale="92500" lnSpcReduction="10000"/>
          </a:bodyPr>
          <a:lstStyle/>
          <a:p>
            <a:r>
              <a:rPr lang="es" b="0" dirty="0"/>
              <a:t>Cómo las empresas de servicios y distribución pueden sumarse a la economía circular</a:t>
            </a:r>
          </a:p>
        </p:txBody>
      </p:sp>
      <p:sp>
        <p:nvSpPr>
          <p:cNvPr id="12" name="Text Placeholder 5">
            <a:extLst>
              <a:ext uri="{FF2B5EF4-FFF2-40B4-BE49-F238E27FC236}">
                <a16:creationId xmlns:a16="http://schemas.microsoft.com/office/drawing/2014/main" id="{996D657E-F058-8C01-E1D0-7A07C3351F7E}"/>
              </a:ext>
            </a:extLst>
          </p:cNvPr>
          <p:cNvSpPr>
            <a:spLocks noGrp="1"/>
          </p:cNvSpPr>
          <p:nvPr>
            <p:ph type="body" sz="quarter" idx="14"/>
          </p:nvPr>
        </p:nvSpPr>
        <p:spPr>
          <a:xfrm>
            <a:off x="616492" y="1426430"/>
            <a:ext cx="6663567" cy="3079983"/>
          </a:xfrm>
        </p:spPr>
        <p:txBody>
          <a:bodyPr/>
          <a:lstStyle/>
          <a:p>
            <a:pPr marL="342900" indent="-342900">
              <a:buFont typeface="Wingdings" panose="05000000000000000000" pitchFamily="2" charset="2"/>
              <a:buChar char="q"/>
            </a:pPr>
            <a:r>
              <a:rPr lang="es" dirty="0"/>
              <a:t>Desarrollar nuevos productos a través de la innovación y la inversión en I+D</a:t>
            </a:r>
          </a:p>
          <a:p>
            <a:pPr marL="342900" indent="-342900">
              <a:buFont typeface="Wingdings" panose="05000000000000000000" pitchFamily="2" charset="2"/>
              <a:buChar char="q"/>
            </a:pPr>
            <a:r>
              <a:rPr lang="es" dirty="0"/>
              <a:t>Aumentar la inversión en el diseño innovador de bienes y servicios</a:t>
            </a:r>
          </a:p>
          <a:p>
            <a:pPr marL="342900" indent="-342900">
              <a:buFont typeface="Wingdings" panose="05000000000000000000" pitchFamily="2" charset="2"/>
              <a:buChar char="q"/>
            </a:pPr>
            <a:r>
              <a:rPr lang="es" dirty="0"/>
              <a:t>Invertir en la prestación innovadora de servicios</a:t>
            </a:r>
          </a:p>
          <a:p>
            <a:pPr marL="342900" indent="-342900">
              <a:buFont typeface="Wingdings" panose="05000000000000000000" pitchFamily="2" charset="2"/>
              <a:buChar char="q"/>
            </a:pPr>
            <a:r>
              <a:rPr lang="es" dirty="0"/>
              <a:t>Innovación en productos existentes para apoyar el desarrollo de la economía circular</a:t>
            </a:r>
          </a:p>
          <a:p>
            <a:pPr marL="342900" indent="-342900">
              <a:buFont typeface="Wingdings" panose="05000000000000000000" pitchFamily="2" charset="2"/>
              <a:buChar char="q"/>
            </a:pPr>
            <a:r>
              <a:rPr lang="es" dirty="0"/>
              <a:t>Localización de la cadena de suministro</a:t>
            </a:r>
          </a:p>
          <a:p>
            <a:pPr marL="342900" indent="-342900">
              <a:buFont typeface="Wingdings" panose="05000000000000000000" pitchFamily="2" charset="2"/>
              <a:buChar char="q"/>
            </a:pPr>
            <a:r>
              <a:rPr lang="es" dirty="0"/>
              <a:t>Reducir el uso de materiales de embalaje de un solo uso</a:t>
            </a:r>
          </a:p>
          <a:p>
            <a:pPr marL="342900" indent="-342900">
              <a:buFont typeface="Wingdings" panose="05000000000000000000" pitchFamily="2" charset="2"/>
              <a:buChar char="q"/>
            </a:pPr>
            <a:r>
              <a:rPr lang="es" dirty="0"/>
              <a:t>Aumentar el uso de materiales de embalaje reutilizables durante el tránsito</a:t>
            </a:r>
            <a:endParaRPr lang="en-IE" dirty="0"/>
          </a:p>
          <a:p>
            <a:pPr marL="342900" indent="-342900">
              <a:buFont typeface="Wingdings" panose="05000000000000000000" pitchFamily="2" charset="2"/>
              <a:buChar char="q"/>
            </a:pPr>
            <a:endParaRPr lang="en-IE" dirty="0"/>
          </a:p>
        </p:txBody>
      </p:sp>
      <p:sp>
        <p:nvSpPr>
          <p:cNvPr id="13" name="Rectangle 12">
            <a:hlinkClick r:id="rId2"/>
            <a:extLst>
              <a:ext uri="{FF2B5EF4-FFF2-40B4-BE49-F238E27FC236}">
                <a16:creationId xmlns:a16="http://schemas.microsoft.com/office/drawing/2014/main" id="{2278AB95-BC40-7017-3CF6-109035FFFC4E}"/>
              </a:ext>
            </a:extLst>
          </p:cNvPr>
          <p:cNvSpPr/>
          <p:nvPr/>
        </p:nvSpPr>
        <p:spPr>
          <a:xfrm>
            <a:off x="7431742" y="1057835"/>
            <a:ext cx="3956226" cy="4742330"/>
          </a:xfrm>
          <a:prstGeom prst="rect">
            <a:avLst/>
          </a:prstGeom>
          <a:solidFill>
            <a:srgbClr val="0273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 sz="30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Lectura recomendada sobre reducción de residuos</a:t>
            </a:r>
          </a:p>
          <a:p>
            <a:pPr algn="ctr"/>
            <a:endParaRPr lang="en-GB" sz="4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endParaRPr lang="en-GB" sz="4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algn="ctr"/>
            <a:r>
              <a:rPr lang="es" sz="2000"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Gestión y reducción de desechos: una guía para empresas comerciales</a:t>
            </a:r>
          </a:p>
          <a:p>
            <a:pPr algn="ctr"/>
            <a:endParaRPr lang="en-GB"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pPr marL="285750" indent="-285750" algn="ctr">
              <a:buFont typeface="Wingdings" panose="05000000000000000000" pitchFamily="2" charset="2"/>
              <a:buChar char="ü"/>
            </a:pPr>
            <a:r>
              <a:rPr lang="es"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Beneficios de abordar los residuos</a:t>
            </a:r>
          </a:p>
          <a:p>
            <a:pPr marL="285750" indent="-285750" algn="ctr">
              <a:buFont typeface="Wingdings" panose="05000000000000000000" pitchFamily="2" charset="2"/>
              <a:buChar char="ü"/>
            </a:pPr>
            <a:r>
              <a:rPr lang="es"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Cómo realizar un seguimiento de los residuos</a:t>
            </a:r>
          </a:p>
          <a:p>
            <a:pPr marL="285750" indent="-285750" algn="ctr">
              <a:buFont typeface="Wingdings" panose="05000000000000000000" pitchFamily="2" charset="2"/>
              <a:buChar char="ü"/>
            </a:pPr>
            <a:r>
              <a:rPr lang="es"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rPr>
              <a:t>Mejore sus prácticas</a:t>
            </a:r>
          </a:p>
          <a:p>
            <a:pPr marL="285750" indent="-285750" algn="ctr">
              <a:buFont typeface="Wingdings" panose="05000000000000000000" pitchFamily="2" charset="2"/>
              <a:buChar char="ü"/>
            </a:pPr>
            <a:r>
              <a:rPr lang="es" b="1" dirty="0">
                <a:solidFill>
                  <a:schemeClr val="bg1"/>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Recursos</a:t>
            </a:r>
            <a:endParaRPr lang="en-GB" b="1" i="0" dirty="0">
              <a:solidFill>
                <a:schemeClr val="bg1"/>
              </a:solidFill>
              <a:effectLst/>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pic>
        <p:nvPicPr>
          <p:cNvPr id="14" name="Graphic 13" descr="Touchscreen with solid fill">
            <a:hlinkClick r:id="rId2"/>
            <a:extLst>
              <a:ext uri="{FF2B5EF4-FFF2-40B4-BE49-F238E27FC236}">
                <a16:creationId xmlns:a16="http://schemas.microsoft.com/office/drawing/2014/main" id="{6DF7A397-279B-6214-A540-4A585D7C7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296" y="2254352"/>
            <a:ext cx="920059" cy="920059"/>
          </a:xfrm>
          <a:prstGeom prst="rect">
            <a:avLst/>
          </a:prstGeom>
        </p:spPr>
      </p:pic>
    </p:spTree>
    <p:extLst>
      <p:ext uri="{BB962C8B-B14F-4D97-AF65-F5344CB8AC3E}">
        <p14:creationId xmlns:p14="http://schemas.microsoft.com/office/powerpoint/2010/main" val="1597349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6275A7-1B6F-139F-562F-2264D91E8CC6}"/>
              </a:ext>
            </a:extLst>
          </p:cNvPr>
          <p:cNvSpPr>
            <a:spLocks noGrp="1"/>
          </p:cNvSpPr>
          <p:nvPr>
            <p:ph type="body" sz="quarter" idx="13"/>
          </p:nvPr>
        </p:nvSpPr>
        <p:spPr>
          <a:xfrm>
            <a:off x="592703" y="373373"/>
            <a:ext cx="5228693" cy="534931"/>
          </a:xfrm>
        </p:spPr>
        <p:txBody>
          <a:bodyPr>
            <a:normAutofit fontScale="92500" lnSpcReduction="10000"/>
          </a:bodyPr>
          <a:lstStyle/>
          <a:p>
            <a:r>
              <a:rPr lang="es" dirty="0"/>
              <a:t>¿Necesitas ayuda?</a:t>
            </a:r>
          </a:p>
        </p:txBody>
      </p:sp>
      <p:sp>
        <p:nvSpPr>
          <p:cNvPr id="4" name="Text Placeholder 3">
            <a:extLst>
              <a:ext uri="{FF2B5EF4-FFF2-40B4-BE49-F238E27FC236}">
                <a16:creationId xmlns:a16="http://schemas.microsoft.com/office/drawing/2014/main" id="{88EBE316-7F40-48F0-D0BC-83FEE01D9978}"/>
              </a:ext>
            </a:extLst>
          </p:cNvPr>
          <p:cNvSpPr>
            <a:spLocks noGrp="1"/>
          </p:cNvSpPr>
          <p:nvPr>
            <p:ph type="body" sz="quarter" idx="14"/>
          </p:nvPr>
        </p:nvSpPr>
        <p:spPr>
          <a:xfrm>
            <a:off x="592703" y="908304"/>
            <a:ext cx="5988477" cy="3079983"/>
          </a:xfrm>
        </p:spPr>
        <p:txBody>
          <a:bodyPr/>
          <a:lstStyle/>
          <a:p>
            <a:pPr marL="342900" indent="-342900">
              <a:buFont typeface="Wingdings" panose="05000000000000000000" pitchFamily="2" charset="2"/>
              <a:buChar char="q"/>
            </a:pPr>
            <a:r>
              <a:rPr lang="es" dirty="0"/>
              <a:t>Trabaje con un experto o una organización de apoyo para desarrollar su capacidad de economía circular</a:t>
            </a:r>
          </a:p>
          <a:p>
            <a:pPr marL="342900" indent="-342900">
              <a:buFont typeface="Wingdings" panose="05000000000000000000" pitchFamily="2" charset="2"/>
              <a:buChar char="q"/>
            </a:pPr>
            <a:r>
              <a:rPr lang="es" dirty="0"/>
              <a:t>Reclutar personal calificado de CE</a:t>
            </a:r>
          </a:p>
          <a:p>
            <a:pPr marL="342900" indent="-342900">
              <a:buFont typeface="Wingdings" panose="05000000000000000000" pitchFamily="2" charset="2"/>
              <a:buChar char="q"/>
            </a:pPr>
            <a:r>
              <a:rPr lang="es" dirty="0"/>
              <a:t>Obtenga asesoramiento de expertos antes de invertir en tecnología/equipo</a:t>
            </a:r>
          </a:p>
          <a:p>
            <a:pPr marL="342900" indent="-342900">
              <a:buFont typeface="Wingdings" panose="05000000000000000000" pitchFamily="2" charset="2"/>
              <a:buChar char="q"/>
            </a:pPr>
            <a:r>
              <a:rPr lang="es" dirty="0"/>
              <a:t>Encontrar la formación adecuada Disponibilidad de información</a:t>
            </a:r>
          </a:p>
          <a:p>
            <a:pPr marL="342900" indent="-342900">
              <a:buFont typeface="Wingdings" panose="05000000000000000000" pitchFamily="2" charset="2"/>
              <a:buChar char="q"/>
            </a:pPr>
            <a:r>
              <a:rPr lang="es" dirty="0"/>
              <a:t>Comenzar e inculcar el compromiso de la gerencia Obtener e implementar los fondos disponibles</a:t>
            </a:r>
          </a:p>
          <a:p>
            <a:pPr marL="342900" indent="-342900">
              <a:buFont typeface="Wingdings" panose="05000000000000000000" pitchFamily="2" charset="2"/>
              <a:buChar char="q"/>
            </a:pPr>
            <a:r>
              <a:rPr lang="es" dirty="0"/>
              <a:t>Consulte los estudios de casos de CSR READY donde se brinda apoyo en cada uno de sus países)</a:t>
            </a:r>
          </a:p>
          <a:p>
            <a:pPr marL="342900" indent="-342900">
              <a:buFont typeface="Wingdings" panose="05000000000000000000" pitchFamily="2" charset="2"/>
              <a:buChar char="q"/>
            </a:pPr>
            <a:endParaRPr lang="en-IE" dirty="0"/>
          </a:p>
          <a:p>
            <a:pPr marL="342900" indent="-342900">
              <a:buFont typeface="Wingdings" panose="05000000000000000000" pitchFamily="2" charset="2"/>
              <a:buChar char="q"/>
            </a:pPr>
            <a:endParaRPr lang="en-IE" dirty="0"/>
          </a:p>
        </p:txBody>
      </p:sp>
      <p:pic>
        <p:nvPicPr>
          <p:cNvPr id="5" name="Picture 4">
            <a:hlinkClick r:id="rId2"/>
            <a:extLst>
              <a:ext uri="{FF2B5EF4-FFF2-40B4-BE49-F238E27FC236}">
                <a16:creationId xmlns:a16="http://schemas.microsoft.com/office/drawing/2014/main" id="{46D1B3FE-71B0-8980-343F-193CC6C73E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18252" y="561850"/>
            <a:ext cx="3458183" cy="44387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4ED6E78-E55D-C2DD-9EA5-EF969CF5D8A9}"/>
              </a:ext>
            </a:extLst>
          </p:cNvPr>
          <p:cNvSpPr txBox="1"/>
          <p:nvPr/>
        </p:nvSpPr>
        <p:spPr>
          <a:xfrm>
            <a:off x="6681787" y="5178625"/>
            <a:ext cx="4657724" cy="923330"/>
          </a:xfrm>
          <a:prstGeom prst="rect">
            <a:avLst/>
          </a:prstGeom>
          <a:noFill/>
        </p:spPr>
        <p:txBody>
          <a:bodyPr wrap="square" rtlCol="0">
            <a:spAutoFit/>
          </a:bodyPr>
          <a:lstStyle/>
          <a:p>
            <a:pPr algn="ctr"/>
            <a:r>
              <a:rPr lang="es" dirty="0">
                <a:solidFill>
                  <a:schemeClr val="bg1"/>
                </a:solidFill>
                <a:hlinkClick r:id="rId2">
                  <a:extLst>
                    <a:ext uri="{A12FA001-AC4F-418D-AE19-62706E023703}">
                      <ahyp:hlinkClr xmlns:ahyp="http://schemas.microsoft.com/office/drawing/2018/hyperlinkcolor" val="tx"/>
                    </a:ext>
                  </a:extLst>
                </a:hlinkClick>
              </a:rPr>
              <a:t>https://www.eurochambres.eu/wp-content/uploads/2020/06/Chambers_for_a_Circular_Economy_2020-2020-00016-01.pdf</a:t>
            </a:r>
            <a:r>
              <a:rPr lang="es" dirty="0">
                <a:solidFill>
                  <a:schemeClr val="bg1"/>
                </a:solidFill>
              </a:rPr>
              <a:t> </a:t>
            </a:r>
          </a:p>
        </p:txBody>
      </p:sp>
      <p:pic>
        <p:nvPicPr>
          <p:cNvPr id="7" name="Graphic 6" descr="Touchscreen with solid fill">
            <a:extLst>
              <a:ext uri="{FF2B5EF4-FFF2-40B4-BE49-F238E27FC236}">
                <a16:creationId xmlns:a16="http://schemas.microsoft.com/office/drawing/2014/main" id="{73F33FC9-1BAA-5520-A78B-466088F2F0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57610" y="4070588"/>
            <a:ext cx="914400" cy="914400"/>
          </a:xfrm>
          <a:prstGeom prst="rect">
            <a:avLst/>
          </a:prstGeom>
        </p:spPr>
      </p:pic>
    </p:spTree>
    <p:extLst>
      <p:ext uri="{BB962C8B-B14F-4D97-AF65-F5344CB8AC3E}">
        <p14:creationId xmlns:p14="http://schemas.microsoft.com/office/powerpoint/2010/main" val="34612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942772C-2CAA-B744-9AAF-4932BF650AA2}"/>
              </a:ext>
            </a:extLst>
          </p:cNvPr>
          <p:cNvSpPr>
            <a:spLocks noGrp="1"/>
          </p:cNvSpPr>
          <p:nvPr>
            <p:ph type="body" sz="quarter" idx="13"/>
          </p:nvPr>
        </p:nvSpPr>
        <p:spPr>
          <a:xfrm>
            <a:off x="89689" y="60073"/>
            <a:ext cx="4902935" cy="649186"/>
          </a:xfrm>
        </p:spPr>
        <p:txBody>
          <a:bodyPr>
            <a:normAutofit/>
          </a:bodyPr>
          <a:lstStyle/>
          <a:p>
            <a:r>
              <a:rPr lang="es" dirty="0"/>
              <a:t>Resumen del Módulo 9</a:t>
            </a:r>
          </a:p>
        </p:txBody>
      </p:sp>
      <p:sp>
        <p:nvSpPr>
          <p:cNvPr id="18" name="Text Placeholder 17">
            <a:extLst>
              <a:ext uri="{FF2B5EF4-FFF2-40B4-BE49-F238E27FC236}">
                <a16:creationId xmlns:a16="http://schemas.microsoft.com/office/drawing/2014/main" id="{BED4AE2B-9333-484E-A278-E909FEB9E31E}"/>
              </a:ext>
            </a:extLst>
          </p:cNvPr>
          <p:cNvSpPr>
            <a:spLocks noGrp="1"/>
          </p:cNvSpPr>
          <p:nvPr>
            <p:ph type="body" sz="quarter" idx="20"/>
          </p:nvPr>
        </p:nvSpPr>
        <p:spPr>
          <a:xfrm>
            <a:off x="199521" y="709259"/>
            <a:ext cx="5553426" cy="4442769"/>
          </a:xfrm>
        </p:spPr>
        <p:txBody>
          <a:bodyPr/>
          <a:lstStyle/>
          <a:p>
            <a:pPr algn="l"/>
            <a:r>
              <a:rPr lang="es" sz="2000" b="0" i="0" dirty="0">
                <a:effectLst/>
              </a:rPr>
              <a:t>Este módulo explica </a:t>
            </a:r>
            <a:r>
              <a:rPr lang="es" sz="2000" dirty="0"/>
              <a:t>la innovación de la economía circular y los diferentes enfoques del marco del modelo CE que funcionan en consonancia con la RSE. Demuestra cómo la economía circular es la herramienta perfecta que puede hacer avanzar a las empresas al pasar de un modelo lineal que consume muchos recursos a un modelo que tiene poco impacto, es sostenible y extiende los ciclos de vida del producto. CE es un poco complejo pero </a:t>
            </a:r>
            <a:r>
              <a:rPr lang="es" sz="2000" b="0" i="0" dirty="0">
                <a:effectLst/>
              </a:rPr>
              <a:t>vale la pena la inversión, especialmente porque ser </a:t>
            </a:r>
            <a:r>
              <a:rPr lang="es" sz="2000" dirty="0"/>
              <a:t>reactivo ya no funciona dado nuestro predecible mundo vulnerable. Este módulo utiliza estrategias que están alineadas con los elementos de la agenda global, los marcos regulatorios futuros y las medidas de cambio climático que inevitablemente serán parte de nuestros sistemas vivos para que podamos proteger nuestro planeta y prepararnos para las generaciones futuras.</a:t>
            </a:r>
            <a:endParaRPr lang="en-GB" sz="2000" b="0" i="0" dirty="0">
              <a:effectLst/>
            </a:endParaRPr>
          </a:p>
        </p:txBody>
      </p:sp>
      <p:sp>
        <p:nvSpPr>
          <p:cNvPr id="20" name="Text Placeholder 19">
            <a:extLst>
              <a:ext uri="{FF2B5EF4-FFF2-40B4-BE49-F238E27FC236}">
                <a16:creationId xmlns:a16="http://schemas.microsoft.com/office/drawing/2014/main" id="{7EA64C42-1C43-074A-8512-DB9CDE038C3B}"/>
              </a:ext>
            </a:extLst>
          </p:cNvPr>
          <p:cNvSpPr>
            <a:spLocks noGrp="1"/>
          </p:cNvSpPr>
          <p:nvPr>
            <p:ph type="body" sz="quarter" idx="22"/>
          </p:nvPr>
        </p:nvSpPr>
        <p:spPr>
          <a:xfrm>
            <a:off x="6500043" y="1093286"/>
            <a:ext cx="511077" cy="635000"/>
          </a:xfrm>
        </p:spPr>
        <p:txBody>
          <a:bodyPr/>
          <a:lstStyle/>
          <a:p>
            <a:r>
              <a:rPr lang="es" b="1" dirty="0">
                <a:solidFill>
                  <a:srgbClr val="027354"/>
                </a:solidFill>
              </a:rPr>
              <a:t>1</a:t>
            </a:r>
          </a:p>
        </p:txBody>
      </p:sp>
      <p:sp>
        <p:nvSpPr>
          <p:cNvPr id="21" name="Text Placeholder 20">
            <a:extLst>
              <a:ext uri="{FF2B5EF4-FFF2-40B4-BE49-F238E27FC236}">
                <a16:creationId xmlns:a16="http://schemas.microsoft.com/office/drawing/2014/main" id="{A4803531-EDEE-8040-B0C9-B35265BB1825}"/>
              </a:ext>
            </a:extLst>
          </p:cNvPr>
          <p:cNvSpPr>
            <a:spLocks noGrp="1"/>
          </p:cNvSpPr>
          <p:nvPr>
            <p:ph type="body" sz="quarter" idx="23"/>
          </p:nvPr>
        </p:nvSpPr>
        <p:spPr>
          <a:xfrm>
            <a:off x="7074682" y="1052505"/>
            <a:ext cx="4718277" cy="822373"/>
          </a:xfrm>
        </p:spPr>
        <p:txBody>
          <a:bodyPr/>
          <a:lstStyle/>
          <a:p>
            <a:r>
              <a:rPr lang="es" dirty="0"/>
              <a:t>Comprensión de las medidas de economía circular y cómo encapsula las actividades de RSE</a:t>
            </a:r>
          </a:p>
        </p:txBody>
      </p:sp>
      <p:sp>
        <p:nvSpPr>
          <p:cNvPr id="2" name="Text Placeholder 21">
            <a:extLst>
              <a:ext uri="{FF2B5EF4-FFF2-40B4-BE49-F238E27FC236}">
                <a16:creationId xmlns:a16="http://schemas.microsoft.com/office/drawing/2014/main" id="{68A45DCE-9049-59A4-EE8B-7F9E8F1FDFE1}"/>
              </a:ext>
            </a:extLst>
          </p:cNvPr>
          <p:cNvSpPr txBox="1">
            <a:spLocks/>
          </p:cNvSpPr>
          <p:nvPr/>
        </p:nvSpPr>
        <p:spPr>
          <a:xfrm>
            <a:off x="6518561" y="2377460"/>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b="1" dirty="0">
                <a:solidFill>
                  <a:srgbClr val="027354"/>
                </a:solidFill>
              </a:rPr>
              <a:t>2</a:t>
            </a:r>
          </a:p>
        </p:txBody>
      </p:sp>
      <p:sp>
        <p:nvSpPr>
          <p:cNvPr id="3" name="Text Placeholder 22">
            <a:extLst>
              <a:ext uri="{FF2B5EF4-FFF2-40B4-BE49-F238E27FC236}">
                <a16:creationId xmlns:a16="http://schemas.microsoft.com/office/drawing/2014/main" id="{4AB0B2A6-3FAD-92DC-ADAA-2307FB5DC4E9}"/>
              </a:ext>
            </a:extLst>
          </p:cNvPr>
          <p:cNvSpPr txBox="1">
            <a:spLocks/>
          </p:cNvSpPr>
          <p:nvPr/>
        </p:nvSpPr>
        <p:spPr>
          <a:xfrm>
            <a:off x="7115798" y="2283774"/>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dirty="0"/>
              <a:t>Únase al esfuerzo y la conversación de la economía circular global</a:t>
            </a:r>
          </a:p>
        </p:txBody>
      </p:sp>
      <p:sp>
        <p:nvSpPr>
          <p:cNvPr id="4" name="Text Placeholder 14">
            <a:extLst>
              <a:ext uri="{FF2B5EF4-FFF2-40B4-BE49-F238E27FC236}">
                <a16:creationId xmlns:a16="http://schemas.microsoft.com/office/drawing/2014/main" id="{3B041993-9AD3-54CC-B4B5-ADC58A8DEE08}"/>
              </a:ext>
            </a:extLst>
          </p:cNvPr>
          <p:cNvSpPr txBox="1">
            <a:spLocks/>
          </p:cNvSpPr>
          <p:nvPr/>
        </p:nvSpPr>
        <p:spPr>
          <a:xfrm>
            <a:off x="6495882" y="60073"/>
            <a:ext cx="4718277"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sz="2800" b="1" dirty="0">
                <a:solidFill>
                  <a:srgbClr val="CC6A62"/>
                </a:solidFill>
              </a:rPr>
              <a:t>Contenido</a:t>
            </a:r>
          </a:p>
        </p:txBody>
      </p:sp>
      <p:sp>
        <p:nvSpPr>
          <p:cNvPr id="8" name="Text Placeholder 21">
            <a:extLst>
              <a:ext uri="{FF2B5EF4-FFF2-40B4-BE49-F238E27FC236}">
                <a16:creationId xmlns:a16="http://schemas.microsoft.com/office/drawing/2014/main" id="{C83730F1-35D0-1458-5CF8-96E479E9905F}"/>
              </a:ext>
            </a:extLst>
          </p:cNvPr>
          <p:cNvSpPr txBox="1">
            <a:spLocks/>
          </p:cNvSpPr>
          <p:nvPr/>
        </p:nvSpPr>
        <p:spPr>
          <a:xfrm>
            <a:off x="6593578" y="3514768"/>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a:buNone/>
              <a:defRPr sz="3200" b="0" kern="1200" baseline="0">
                <a:solidFill>
                  <a:srgbClr val="F29E38"/>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b="1" dirty="0">
                <a:solidFill>
                  <a:srgbClr val="027354"/>
                </a:solidFill>
              </a:rPr>
              <a:t>3</a:t>
            </a:r>
          </a:p>
        </p:txBody>
      </p:sp>
      <p:sp>
        <p:nvSpPr>
          <p:cNvPr id="10" name="Text Placeholder 22">
            <a:extLst>
              <a:ext uri="{FF2B5EF4-FFF2-40B4-BE49-F238E27FC236}">
                <a16:creationId xmlns:a16="http://schemas.microsoft.com/office/drawing/2014/main" id="{009AD681-69A1-8F04-CC86-17C396F80EDD}"/>
              </a:ext>
            </a:extLst>
          </p:cNvPr>
          <p:cNvSpPr txBox="1">
            <a:spLocks/>
          </p:cNvSpPr>
          <p:nvPr/>
        </p:nvSpPr>
        <p:spPr>
          <a:xfrm>
            <a:off x="7115798" y="3421082"/>
            <a:ext cx="487668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 dirty="0"/>
              <a:t>Implementación de modelos de economía circular</a:t>
            </a:r>
          </a:p>
        </p:txBody>
      </p:sp>
    </p:spTree>
    <p:extLst>
      <p:ext uri="{BB962C8B-B14F-4D97-AF65-F5344CB8AC3E}">
        <p14:creationId xmlns:p14="http://schemas.microsoft.com/office/powerpoint/2010/main" val="1504888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Worn out Rapanui products are sent back to us">
            <a:extLst>
              <a:ext uri="{FF2B5EF4-FFF2-40B4-BE49-F238E27FC236}">
                <a16:creationId xmlns:a16="http://schemas.microsoft.com/office/drawing/2014/main" id="{2944D201-B405-C96D-538B-167B6761354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295"/>
          <a:stretch/>
        </p:blipFill>
        <p:spPr bwMode="auto">
          <a:xfrm>
            <a:off x="8520957" y="3356753"/>
            <a:ext cx="3683872" cy="35012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22A21A-0A37-1DC2-17FF-ECF4D91204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8211" y="3137967"/>
            <a:ext cx="4762745" cy="3721291"/>
          </a:xfrm>
          <a:prstGeom prst="rect">
            <a:avLst/>
          </a:prstGeom>
        </p:spPr>
      </p:pic>
      <p:pic>
        <p:nvPicPr>
          <p:cNvPr id="15362" name="Picture 2" descr="Duurzame doorbraken - Copper8">
            <a:extLst>
              <a:ext uri="{FF2B5EF4-FFF2-40B4-BE49-F238E27FC236}">
                <a16:creationId xmlns:a16="http://schemas.microsoft.com/office/drawing/2014/main" id="{3D8904FA-04F1-9EFF-F858-D32665AE5CC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13130" b="1066"/>
          <a:stretch/>
        </p:blipFill>
        <p:spPr bwMode="auto">
          <a:xfrm>
            <a:off x="8276336" y="0"/>
            <a:ext cx="3915663" cy="2972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0A38E7-BCC1-D836-F03C-9A0567801A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3352" y="-9563"/>
            <a:ext cx="4445787" cy="2981570"/>
          </a:xfrm>
          <a:prstGeom prst="rect">
            <a:avLst/>
          </a:prstGeom>
        </p:spPr>
      </p:pic>
      <p:pic>
        <p:nvPicPr>
          <p:cNvPr id="3" name="Picture 2">
            <a:extLst>
              <a:ext uri="{FF2B5EF4-FFF2-40B4-BE49-F238E27FC236}">
                <a16:creationId xmlns:a16="http://schemas.microsoft.com/office/drawing/2014/main" id="{9A99E219-1636-47C8-8807-6E69EF175B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239572"/>
            <a:ext cx="3905451" cy="3619686"/>
          </a:xfrm>
          <a:prstGeom prst="rect">
            <a:avLst/>
          </a:prstGeom>
        </p:spPr>
      </p:pic>
      <p:pic>
        <p:nvPicPr>
          <p:cNvPr id="17" name="Picture 16">
            <a:extLst>
              <a:ext uri="{FF2B5EF4-FFF2-40B4-BE49-F238E27FC236}">
                <a16:creationId xmlns:a16="http://schemas.microsoft.com/office/drawing/2014/main" id="{0291A981-4867-D2D6-B872-D2B83ACA549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23025"/>
          <a:stretch/>
        </p:blipFill>
        <p:spPr>
          <a:xfrm>
            <a:off x="0" y="-14229"/>
            <a:ext cx="4257425" cy="3001902"/>
          </a:xfrm>
          <a:prstGeom prst="rect">
            <a:avLst/>
          </a:prstGeom>
        </p:spPr>
      </p:pic>
      <p:sp>
        <p:nvSpPr>
          <p:cNvPr id="6" name="Text Placeholder 1">
            <a:extLst>
              <a:ext uri="{FF2B5EF4-FFF2-40B4-BE49-F238E27FC236}">
                <a16:creationId xmlns:a16="http://schemas.microsoft.com/office/drawing/2014/main" id="{30E4D109-2CFB-0523-CA8B-F4679C0E5D31}"/>
              </a:ext>
            </a:extLst>
          </p:cNvPr>
          <p:cNvSpPr>
            <a:spLocks noGrp="1"/>
          </p:cNvSpPr>
          <p:nvPr>
            <p:ph type="body" sz="quarter" idx="13"/>
          </p:nvPr>
        </p:nvSpPr>
        <p:spPr>
          <a:xfrm>
            <a:off x="513907" y="116542"/>
            <a:ext cx="3372292" cy="2634146"/>
          </a:xfrm>
          <a:solidFill>
            <a:srgbClr val="398E6E"/>
          </a:solidFill>
        </p:spPr>
        <p:txBody>
          <a:bodyPr anchor="ctr">
            <a:normAutofit fontScale="77500" lnSpcReduction="20000"/>
          </a:bodyPr>
          <a:lstStyle/>
          <a:p>
            <a:pPr>
              <a:lnSpc>
                <a:spcPct val="110000"/>
              </a:lnSpc>
              <a:spcBef>
                <a:spcPts val="0"/>
              </a:spcBef>
            </a:pPr>
            <a:r>
              <a:rPr lang="es" sz="2800" dirty="0">
                <a:hlinkClick r:id="rId8">
                  <a:extLst>
                    <a:ext uri="{A12FA001-AC4F-418D-AE19-62706E023703}">
                      <ahyp:hlinkClr xmlns:ahyp="http://schemas.microsoft.com/office/drawing/2018/hyperlinkcolor" val="tx"/>
                    </a:ext>
                  </a:extLst>
                </a:hlinkClick>
              </a:rPr>
              <a:t>Better Future Factory, Países Bajos</a:t>
            </a:r>
            <a:r>
              <a:rPr lang="es" sz="2800" dirty="0"/>
              <a:t> </a:t>
            </a:r>
            <a:r>
              <a:rPr lang="es" sz="2200" b="0" dirty="0"/>
              <a:t>diseñadores e ingenieros ayudan a las empresas a crear productos plásticos sostenibles. Crean y venden productos de diseño, como muebles hechos con desechos reciclados, por ejemplo, fabrican textiles con desechos de piña.</a:t>
            </a:r>
            <a:endParaRPr lang="en-IE" sz="2200" b="0" dirty="0"/>
          </a:p>
        </p:txBody>
      </p:sp>
      <p:sp>
        <p:nvSpPr>
          <p:cNvPr id="9" name="Text Placeholder 1">
            <a:extLst>
              <a:ext uri="{FF2B5EF4-FFF2-40B4-BE49-F238E27FC236}">
                <a16:creationId xmlns:a16="http://schemas.microsoft.com/office/drawing/2014/main" id="{B3ED5438-17A9-589E-5158-5F0AB7B7361F}"/>
              </a:ext>
            </a:extLst>
          </p:cNvPr>
          <p:cNvSpPr txBox="1">
            <a:spLocks/>
          </p:cNvSpPr>
          <p:nvPr/>
        </p:nvSpPr>
        <p:spPr>
          <a:xfrm>
            <a:off x="4473476" y="116542"/>
            <a:ext cx="3727301" cy="2645466"/>
          </a:xfrm>
          <a:prstGeom prst="rect">
            <a:avLst/>
          </a:prstGeom>
          <a:solidFill>
            <a:srgbClr val="FED7A0"/>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00000"/>
              </a:lnSpc>
              <a:spcBef>
                <a:spcPts val="0"/>
              </a:spcBef>
              <a:buFont typeface="+mj-lt"/>
              <a:buNone/>
            </a:pPr>
            <a:r>
              <a:rPr lang="es" sz="2000" dirty="0">
                <a:solidFill>
                  <a:schemeClr val="tx1"/>
                </a:solidFill>
                <a:ea typeface="+mn-ea"/>
                <a:sym typeface="Helvetica Light"/>
                <a:hlinkClick r:id="rId9">
                  <a:extLst>
                    <a:ext uri="{A12FA001-AC4F-418D-AE19-62706E023703}">
                      <ahyp:hlinkClr xmlns:ahyp="http://schemas.microsoft.com/office/drawing/2018/hyperlinkcolor" val="tx"/>
                    </a:ext>
                  </a:extLst>
                </a:hlinkClick>
              </a:rPr>
              <a:t>NINE &amp; Co., Dinamarca, </a:t>
            </a:r>
            <a:r>
              <a:rPr lang="es" sz="2000" b="0" dirty="0">
                <a:solidFill>
                  <a:schemeClr val="tx1"/>
                </a:solidFill>
                <a:ea typeface="+mn-ea"/>
                <a:sym typeface="Helvetica Light"/>
              </a:rPr>
              <a:t>vende y fabrica ropa y productos </a:t>
            </a:r>
            <a:r>
              <a:rPr lang="es" sz="2000" b="0" dirty="0">
                <a:solidFill>
                  <a:schemeClr val="tx1"/>
                </a:solidFill>
                <a:sym typeface="Helvetica Light"/>
              </a:rPr>
              <a:t>para bebés </a:t>
            </a:r>
            <a:r>
              <a:rPr lang="es" sz="2000" b="0" dirty="0">
                <a:solidFill>
                  <a:schemeClr val="tx1"/>
                </a:solidFill>
                <a:sym typeface="Helvetica Light"/>
                <a:hlinkClick r:id="rId10">
                  <a:extLst>
                    <a:ext uri="{A12FA001-AC4F-418D-AE19-62706E023703}">
                      <ahyp:hlinkClr xmlns:ahyp="http://schemas.microsoft.com/office/drawing/2018/hyperlinkcolor" val="tx"/>
                    </a:ext>
                  </a:extLst>
                </a:hlinkClick>
              </a:rPr>
              <a:t>de economía circular . </a:t>
            </a:r>
            <a:r>
              <a:rPr lang="es" sz="2000" b="0" dirty="0">
                <a:solidFill>
                  <a:schemeClr val="tx1"/>
                </a:solidFill>
                <a:ea typeface="+mn-ea"/>
                <a:sym typeface="Helvetica Light"/>
              </a:rPr>
              <a:t>Concientizan a sus clientes </a:t>
            </a:r>
            <a:r>
              <a:rPr lang="es" sz="2000" b="0" dirty="0">
                <a:solidFill>
                  <a:schemeClr val="tx1"/>
                </a:solidFill>
                <a:ea typeface="+mn-ea"/>
                <a:sym typeface="Helvetica Light"/>
                <a:hlinkClick r:id="rId11">
                  <a:extLst>
                    <a:ext uri="{A12FA001-AC4F-418D-AE19-62706E023703}">
                      <ahyp:hlinkClr xmlns:ahyp="http://schemas.microsoft.com/office/drawing/2018/hyperlinkcolor" val="tx"/>
                    </a:ext>
                  </a:extLst>
                </a:hlinkClick>
              </a:rPr>
              <a:t>sobre el impacto </a:t>
            </a:r>
            <a:r>
              <a:rPr lang="es" sz="2000" b="0" dirty="0">
                <a:solidFill>
                  <a:schemeClr val="tx1"/>
                </a:solidFill>
                <a:ea typeface="+mn-ea"/>
                <a:sym typeface="Helvetica Light"/>
              </a:rPr>
              <a:t>de sus elecciones, brindan transparencia sobre el impacto de sus productos y esperan inspirar un consumo consciente.</a:t>
            </a:r>
          </a:p>
        </p:txBody>
      </p:sp>
      <p:sp>
        <p:nvSpPr>
          <p:cNvPr id="11" name="Text Placeholder 1">
            <a:extLst>
              <a:ext uri="{FF2B5EF4-FFF2-40B4-BE49-F238E27FC236}">
                <a16:creationId xmlns:a16="http://schemas.microsoft.com/office/drawing/2014/main" id="{413B4F98-F08C-4868-60D6-60B96D63E556}"/>
              </a:ext>
            </a:extLst>
          </p:cNvPr>
          <p:cNvSpPr txBox="1">
            <a:spLocks/>
          </p:cNvSpPr>
          <p:nvPr/>
        </p:nvSpPr>
        <p:spPr>
          <a:xfrm>
            <a:off x="8905876" y="238125"/>
            <a:ext cx="2919460" cy="2582705"/>
          </a:xfrm>
          <a:prstGeom prst="rect">
            <a:avLst/>
          </a:prstGeom>
          <a:solidFill>
            <a:srgbClr val="37465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spcBef>
                <a:spcPts val="600"/>
              </a:spcBef>
              <a:spcAft>
                <a:spcPts val="600"/>
              </a:spcAft>
              <a:buFont typeface="+mj-lt"/>
              <a:buNone/>
            </a:pPr>
            <a:r>
              <a:rPr lang="es" sz="1800" dirty="0">
                <a:ea typeface="+mn-ea"/>
                <a:sym typeface="Helvetica Light"/>
                <a:hlinkClick r:id="rId12">
                  <a:extLst>
                    <a:ext uri="{A12FA001-AC4F-418D-AE19-62706E023703}">
                      <ahyp:hlinkClr xmlns:ahyp="http://schemas.microsoft.com/office/drawing/2018/hyperlinkcolor" val="tx"/>
                    </a:ext>
                  </a:extLst>
                </a:hlinkClick>
              </a:rPr>
              <a:t>Copper8's </a:t>
            </a:r>
            <a:r>
              <a:rPr lang="es" sz="1800" dirty="0">
                <a:ea typeface="+mn-ea"/>
                <a:sym typeface="Helvetica Light"/>
              </a:rPr>
              <a:t>, Holanda, </a:t>
            </a:r>
            <a:r>
              <a:rPr lang="es" sz="1800" b="0" dirty="0">
                <a:ea typeface="+mn-ea"/>
                <a:sym typeface="Helvetica Light"/>
              </a:rPr>
              <a:t>construye una economía circular en la industria manufacturera y de la construcción. Todo su negocio se centra en acelerar la transición a la economía circular a través de la promoción activa, la investigación y la consultoría.</a:t>
            </a:r>
          </a:p>
        </p:txBody>
      </p:sp>
      <p:sp>
        <p:nvSpPr>
          <p:cNvPr id="12" name="Text Placeholder 1">
            <a:extLst>
              <a:ext uri="{FF2B5EF4-FFF2-40B4-BE49-F238E27FC236}">
                <a16:creationId xmlns:a16="http://schemas.microsoft.com/office/drawing/2014/main" id="{B096FBF6-C638-4D29-9116-381C4AEF914C}"/>
              </a:ext>
            </a:extLst>
          </p:cNvPr>
          <p:cNvSpPr txBox="1">
            <a:spLocks/>
          </p:cNvSpPr>
          <p:nvPr/>
        </p:nvSpPr>
        <p:spPr>
          <a:xfrm>
            <a:off x="384921" y="3718179"/>
            <a:ext cx="3286125" cy="2869169"/>
          </a:xfrm>
          <a:prstGeom prst="rect">
            <a:avLst/>
          </a:prstGeom>
          <a:solidFill>
            <a:srgbClr val="E5D2CA"/>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6000" i="0" dirty="0">
                <a:solidFill>
                  <a:srgbClr val="000000"/>
                </a:solidFill>
                <a:effectLst/>
                <a:hlinkClick r:id="rId13">
                  <a:extLst>
                    <a:ext uri="{A12FA001-AC4F-418D-AE19-62706E023703}">
                      <ahyp:hlinkClr xmlns:ahyp="http://schemas.microsoft.com/office/drawing/2018/hyperlinkcolor" val="tx"/>
                    </a:ext>
                  </a:extLst>
                </a:hlinkClick>
              </a:rPr>
              <a:t>Culinary Food Group, </a:t>
            </a:r>
            <a:r>
              <a:rPr lang="es" sz="6000" dirty="0">
                <a:solidFill>
                  <a:srgbClr val="000000"/>
                </a:solidFill>
                <a:hlinkClick r:id="rId13">
                  <a:extLst>
                    <a:ext uri="{A12FA001-AC4F-418D-AE19-62706E023703}">
                      <ahyp:hlinkClr xmlns:ahyp="http://schemas.microsoft.com/office/drawing/2018/hyperlinkcolor" val="tx"/>
                    </a:ext>
                  </a:extLst>
                </a:hlinkClick>
              </a:rPr>
              <a:t>Irlanda </a:t>
            </a:r>
            <a:r>
              <a:rPr lang="es" sz="4600" b="0" dirty="0">
                <a:solidFill>
                  <a:srgbClr val="000000"/>
                </a:solidFill>
              </a:rPr>
              <a:t>es</a:t>
            </a:r>
            <a:r>
              <a:rPr lang="es" sz="4600" dirty="0">
                <a:solidFill>
                  <a:srgbClr val="000000"/>
                </a:solidFill>
              </a:rPr>
              <a:t> </a:t>
            </a:r>
            <a:r>
              <a:rPr lang="es" sz="4200" b="0" i="0" dirty="0">
                <a:solidFill>
                  <a:srgbClr val="000000"/>
                </a:solidFill>
                <a:effectLst/>
              </a:rPr>
              <a:t>una empresa agroalimentaria en Irlanda y líder en la práctica de la economía circular en la reducción de residuos. Barry fue miembro fundador de CIRCULEIRE, que es la Plataforma Nacional para la promoción de la Economía Circular.</a:t>
            </a:r>
            <a:endParaRPr lang="en-IE" sz="4200" b="0" dirty="0">
              <a:solidFill>
                <a:srgbClr val="000000"/>
              </a:solidFill>
            </a:endParaRPr>
          </a:p>
        </p:txBody>
      </p:sp>
      <p:sp>
        <p:nvSpPr>
          <p:cNvPr id="10" name="TextBox 9">
            <a:extLst>
              <a:ext uri="{FF2B5EF4-FFF2-40B4-BE49-F238E27FC236}">
                <a16:creationId xmlns:a16="http://schemas.microsoft.com/office/drawing/2014/main" id="{811FE826-AD4D-E828-48D5-14D3E00C5579}"/>
              </a:ext>
            </a:extLst>
          </p:cNvPr>
          <p:cNvSpPr txBox="1"/>
          <p:nvPr/>
        </p:nvSpPr>
        <p:spPr>
          <a:xfrm>
            <a:off x="0" y="2895088"/>
            <a:ext cx="12191999" cy="461665"/>
          </a:xfrm>
          <a:prstGeom prst="rect">
            <a:avLst/>
          </a:prstGeom>
          <a:solidFill>
            <a:srgbClr val="FBFBFB"/>
          </a:solidFill>
        </p:spPr>
        <p:txBody>
          <a:bodyPr wrap="square" rtlCol="0">
            <a:spAutoFit/>
          </a:bodyPr>
          <a:lstStyle/>
          <a:p>
            <a:pPr algn="ctr"/>
            <a:r>
              <a:rPr lang="es" sz="2400" b="1" dirty="0"/>
              <a:t>Ejemplos de pymes irlandesas de economía </a:t>
            </a:r>
            <a:r>
              <a:rPr lang="es" sz="2400" b="1" dirty="0">
                <a:solidFill>
                  <a:srgbClr val="000000"/>
                </a:solidFill>
              </a:rPr>
              <a:t>circular </a:t>
            </a:r>
            <a:r>
              <a:rPr lang="es" sz="2400" dirty="0"/>
              <a:t>( </a:t>
            </a:r>
            <a:r>
              <a:rPr lang="es" sz="2400" dirty="0">
                <a:highlight>
                  <a:srgbClr val="FFFF00"/>
                </a:highlight>
              </a:rPr>
              <a:t>consulte también los estudios de caso CSR READY </a:t>
            </a:r>
            <a:r>
              <a:rPr lang="es" sz="2400" dirty="0"/>
              <a:t>)</a:t>
            </a:r>
          </a:p>
        </p:txBody>
      </p:sp>
      <p:sp>
        <p:nvSpPr>
          <p:cNvPr id="14" name="Text Placeholder 1">
            <a:extLst>
              <a:ext uri="{FF2B5EF4-FFF2-40B4-BE49-F238E27FC236}">
                <a16:creationId xmlns:a16="http://schemas.microsoft.com/office/drawing/2014/main" id="{E2E564B5-ABBC-16D2-5D96-2B0677AAC888}"/>
              </a:ext>
            </a:extLst>
          </p:cNvPr>
          <p:cNvSpPr txBox="1">
            <a:spLocks/>
          </p:cNvSpPr>
          <p:nvPr/>
        </p:nvSpPr>
        <p:spPr>
          <a:xfrm>
            <a:off x="9012160" y="3767804"/>
            <a:ext cx="2869703" cy="2524019"/>
          </a:xfrm>
          <a:prstGeom prst="rect">
            <a:avLst/>
          </a:prstGeom>
          <a:solidFill>
            <a:srgbClr val="33819B"/>
          </a:solidFill>
        </p:spPr>
        <p:txBody>
          <a:bodyPr vert="horz" lIns="91440" tIns="45720" rIns="91440" bIns="45720" rtlCol="0" anchor="ctr">
            <a:normAutofit fontScale="40000" lnSpcReduction="2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pPr>
            <a:r>
              <a:rPr lang="es" sz="5100" dirty="0">
                <a:hlinkClick r:id="rId14">
                  <a:extLst>
                    <a:ext uri="{A12FA001-AC4F-418D-AE19-62706E023703}">
                      <ahyp:hlinkClr xmlns:ahyp="http://schemas.microsoft.com/office/drawing/2018/hyperlinkcolor" val="tx"/>
                    </a:ext>
                  </a:extLst>
                </a:hlinkClick>
              </a:rPr>
              <a:t>Rapanui, Irlanda,</a:t>
            </a:r>
            <a:r>
              <a:rPr lang="es" sz="5100" i="0" dirty="0">
                <a:effectLst/>
                <a:hlinkClick r:id="rId14">
                  <a:extLst>
                    <a:ext uri="{A12FA001-AC4F-418D-AE19-62706E023703}">
                      <ahyp:hlinkClr xmlns:ahyp="http://schemas.microsoft.com/office/drawing/2018/hyperlinkcolor" val="tx"/>
                    </a:ext>
                  </a:extLst>
                </a:hlinkClick>
              </a:rPr>
              <a:t> </a:t>
            </a:r>
            <a:r>
              <a:rPr lang="es" sz="5100" dirty="0">
                <a:hlinkClick r:id="rId14">
                  <a:extLst>
                    <a:ext uri="{A12FA001-AC4F-418D-AE19-62706E023703}">
                      <ahyp:hlinkClr xmlns:ahyp="http://schemas.microsoft.com/office/drawing/2018/hyperlinkcolor" val="tx"/>
                    </a:ext>
                  </a:extLst>
                </a:hlinkClick>
              </a:rPr>
              <a:t>Irlanda </a:t>
            </a:r>
            <a:r>
              <a:rPr lang="es" sz="4200" b="0" dirty="0"/>
              <a:t>fabrica ropa orgánica circular diseñada desde el principio para ser devuelta cuando se gasta. Elaborar nuevos productos con el material que recuperan.</a:t>
            </a:r>
            <a:endParaRPr lang="en-IE" sz="4200" b="0" dirty="0"/>
          </a:p>
        </p:txBody>
      </p:sp>
      <p:sp>
        <p:nvSpPr>
          <p:cNvPr id="13" name="Text Placeholder 1">
            <a:extLst>
              <a:ext uri="{FF2B5EF4-FFF2-40B4-BE49-F238E27FC236}">
                <a16:creationId xmlns:a16="http://schemas.microsoft.com/office/drawing/2014/main" id="{1FAD194C-8185-BC01-14CD-42E64BD8E8F5}"/>
              </a:ext>
            </a:extLst>
          </p:cNvPr>
          <p:cNvSpPr txBox="1">
            <a:spLocks/>
          </p:cNvSpPr>
          <p:nvPr/>
        </p:nvSpPr>
        <p:spPr>
          <a:xfrm>
            <a:off x="4162250" y="3613903"/>
            <a:ext cx="3427072" cy="3079108"/>
          </a:xfrm>
          <a:prstGeom prst="rect">
            <a:avLst/>
          </a:prstGeom>
          <a:solidFill>
            <a:srgbClr val="FF903D"/>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lgn="l">
              <a:lnSpc>
                <a:spcPct val="120000"/>
              </a:lnSpc>
              <a:spcBef>
                <a:spcPts val="0"/>
              </a:spcBef>
              <a:buFont typeface="+mj-lt"/>
              <a:buNone/>
            </a:pPr>
            <a:r>
              <a:rPr lang="es" sz="1600" dirty="0">
                <a:solidFill>
                  <a:schemeClr val="tx1"/>
                </a:solidFill>
                <a:sym typeface="Helvetica Light"/>
                <a:hlinkClick r:id="rId15">
                  <a:extLst>
                    <a:ext uri="{A12FA001-AC4F-418D-AE19-62706E023703}">
                      <ahyp:hlinkClr xmlns:ahyp="http://schemas.microsoft.com/office/drawing/2018/hyperlinkcolor" val="tx"/>
                    </a:ext>
                  </a:extLst>
                </a:hlinkClick>
              </a:rPr>
              <a:t>The Lekker Company's, </a:t>
            </a:r>
            <a:r>
              <a:rPr lang="es" sz="1600" dirty="0">
                <a:solidFill>
                  <a:schemeClr val="tx1"/>
                </a:solidFill>
                <a:sym typeface="Helvetica Light"/>
              </a:rPr>
              <a:t>Países Bajos</a:t>
            </a:r>
            <a:r>
              <a:rPr lang="es" sz="1600" b="0" dirty="0">
                <a:solidFill>
                  <a:schemeClr val="tx1"/>
                </a:solidFill>
                <a:sym typeface="Helvetica Light"/>
              </a:rPr>
              <a:t> </a:t>
            </a:r>
            <a:r>
              <a:rPr lang="es" sz="1600" b="0" dirty="0">
                <a:solidFill>
                  <a:schemeClr val="tx1"/>
                </a:solidFill>
                <a:ea typeface="+mn-ea"/>
                <a:sym typeface="Helvetica Light"/>
              </a:rPr>
              <a:t>Los productos de marca y cosméticos se basan en ser naturales y veganos, lo </a:t>
            </a:r>
            <a:r>
              <a:rPr lang="es" sz="1600" b="0" dirty="0">
                <a:solidFill>
                  <a:schemeClr val="tx1"/>
                </a:solidFill>
                <a:ea typeface="+mn-ea"/>
                <a:sym typeface="Helvetica Light"/>
                <a:hlinkClick r:id="rId16">
                  <a:extLst>
                    <a:ext uri="{A12FA001-AC4F-418D-AE19-62706E023703}">
                      <ahyp:hlinkClr xmlns:ahyp="http://schemas.microsoft.com/office/drawing/2018/hyperlinkcolor" val="tx"/>
                    </a:ext>
                  </a:extLst>
                </a:hlinkClick>
              </a:rPr>
              <a:t>que minimiza el daño a las personas y al planeta </a:t>
            </a:r>
            <a:r>
              <a:rPr lang="es" sz="1600" b="0" dirty="0">
                <a:solidFill>
                  <a:schemeClr val="tx1"/>
                </a:solidFill>
                <a:ea typeface="+mn-ea"/>
                <a:sym typeface="Helvetica Light"/>
              </a:rPr>
              <a:t>. La </a:t>
            </a:r>
            <a:r>
              <a:rPr lang="es" sz="1600" b="0" dirty="0">
                <a:solidFill>
                  <a:schemeClr val="tx1"/>
                </a:solidFill>
                <a:ea typeface="+mn-ea"/>
                <a:sym typeface="Helvetica Light"/>
                <a:hlinkClick r:id="rId17">
                  <a:extLst>
                    <a:ext uri="{A12FA001-AC4F-418D-AE19-62706E023703}">
                      <ahyp:hlinkClr xmlns:ahyp="http://schemas.microsoft.com/office/drawing/2018/hyperlinkcolor" val="tx"/>
                    </a:ext>
                  </a:extLst>
                </a:hlinkClick>
              </a:rPr>
              <a:t>Fundación Lekker </a:t>
            </a:r>
            <a:r>
              <a:rPr lang="es" sz="1600" b="0" dirty="0">
                <a:solidFill>
                  <a:schemeClr val="tx1"/>
                </a:solidFill>
                <a:ea typeface="+mn-ea"/>
                <a:sym typeface="Helvetica Light"/>
              </a:rPr>
              <a:t>dona el 1% de los ingresos a una organización benéfica o sin fines de lucro que beneficia al planeta y a las personas.</a:t>
            </a:r>
            <a:endParaRPr lang="en-GB" sz="1600" b="0" i="0" u="none" strike="noStrike" cap="none" spc="0" baseline="0" dirty="0">
              <a:ln>
                <a:noFill/>
              </a:ln>
              <a:solidFill>
                <a:schemeClr val="tx1"/>
              </a:solidFill>
              <a:effectLst/>
              <a:uFillTx/>
              <a:latin typeface="Calibri" panose="020F0502020204030204" pitchFamily="34" charset="0"/>
              <a:ea typeface="+mn-ea"/>
              <a:cs typeface="Calibri" panose="020F0502020204030204" pitchFamily="34" charset="0"/>
              <a:sym typeface="Helvetica Light"/>
            </a:endParaRPr>
          </a:p>
        </p:txBody>
      </p:sp>
    </p:spTree>
    <p:extLst>
      <p:ext uri="{BB962C8B-B14F-4D97-AF65-F5344CB8AC3E}">
        <p14:creationId xmlns:p14="http://schemas.microsoft.com/office/powerpoint/2010/main" val="1240304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84CEA1-B39A-8734-1A5A-12B37911C91E}"/>
              </a:ext>
            </a:extLst>
          </p:cNvPr>
          <p:cNvSpPr>
            <a:spLocks noGrp="1"/>
          </p:cNvSpPr>
          <p:nvPr>
            <p:ph type="body" sz="quarter" idx="13"/>
          </p:nvPr>
        </p:nvSpPr>
        <p:spPr>
          <a:xfrm>
            <a:off x="475488" y="391799"/>
            <a:ext cx="11265407" cy="528697"/>
          </a:xfrm>
        </p:spPr>
        <p:txBody>
          <a:bodyPr>
            <a:normAutofit fontScale="92500" lnSpcReduction="10000"/>
          </a:bodyPr>
          <a:lstStyle/>
          <a:p>
            <a:r>
              <a:rPr lang="es" b="0" i="0" dirty="0">
                <a:effectLst/>
                <a:latin typeface="ARS Maquette"/>
              </a:rPr>
              <a:t>Prácticas y recursos de sostenibilidad impactantes para empresas</a:t>
            </a:r>
          </a:p>
          <a:p>
            <a:endParaRPr lang="en-IE" dirty="0"/>
          </a:p>
        </p:txBody>
      </p:sp>
      <p:sp>
        <p:nvSpPr>
          <p:cNvPr id="6" name="Text Placeholder 5">
            <a:extLst>
              <a:ext uri="{FF2B5EF4-FFF2-40B4-BE49-F238E27FC236}">
                <a16:creationId xmlns:a16="http://schemas.microsoft.com/office/drawing/2014/main" id="{8E265315-4EF0-F7EA-D3A9-C485284B578B}"/>
              </a:ext>
            </a:extLst>
          </p:cNvPr>
          <p:cNvSpPr>
            <a:spLocks noGrp="1"/>
          </p:cNvSpPr>
          <p:nvPr>
            <p:ph type="body" sz="quarter" idx="14"/>
          </p:nvPr>
        </p:nvSpPr>
        <p:spPr>
          <a:xfrm>
            <a:off x="754281" y="920496"/>
            <a:ext cx="10389587" cy="3079983"/>
          </a:xfrm>
        </p:spPr>
        <p:txBody>
          <a:bodyPr/>
          <a:lstStyle/>
          <a:p>
            <a:r>
              <a:rPr lang="es" b="0" i="0" dirty="0">
                <a:effectLst/>
              </a:rPr>
              <a:t>La sustentabilidad corporativa va más allá de “reducir, reutilizar, reciclar”. Aquí hay algunas prácticas clave </a:t>
            </a:r>
            <a:r>
              <a:rPr lang="es" b="0" i="0" u="none" strike="noStrike" dirty="0">
                <a:effectLst/>
                <a:hlinkClick r:id="rId2">
                  <a:extLst>
                    <a:ext uri="{A12FA001-AC4F-418D-AE19-62706E023703}">
                      <ahyp:hlinkClr xmlns:ahyp="http://schemas.microsoft.com/office/drawing/2018/hyperlinkcolor" val="tx"/>
                    </a:ext>
                  </a:extLst>
                </a:hlinkClick>
              </a:rPr>
              <a:t>de sostenibilidad en los negocios </a:t>
            </a:r>
            <a:r>
              <a:rPr lang="es" b="0" i="0" dirty="0">
                <a:effectLst/>
              </a:rPr>
              <a:t>que puede adoptar en el viaje hacia la sostenibilidad social corporativa</a:t>
            </a:r>
          </a:p>
          <a:p>
            <a:endParaRPr lang="en-GB" sz="1000" dirty="0"/>
          </a:p>
          <a:p>
            <a:r>
              <a:rPr lang="es" dirty="0">
                <a:cs typeface="Calibri" panose="020F0502020204030204" pitchFamily="34" charset="0"/>
              </a:rPr>
              <a:t>Las empresas de la UE deben tener el uso y el acceso gratuitos a </a:t>
            </a:r>
            <a:r>
              <a:rPr lang="es" b="1" i="0" u="none" strike="noStrike" cap="none" spc="0" baseline="0" dirty="0">
                <a:ln>
                  <a:noFill/>
                </a:ln>
                <a:effectLst/>
                <a:uFillTx/>
                <a:ea typeface="+mn-ea"/>
                <a:cs typeface="Calibri" panose="020F0502020204030204" pitchFamily="34" charset="0"/>
                <a:sym typeface="Helvetica Light"/>
              </a:rPr>
              <a:t>la orientación basada en la web y la capacitación en línea </a:t>
            </a:r>
            <a:r>
              <a:rPr lang="es" i="0" u="none" strike="noStrike" cap="none" spc="0" baseline="0" dirty="0">
                <a:ln>
                  <a:noFill/>
                </a:ln>
                <a:effectLst/>
                <a:uFillTx/>
                <a:ea typeface="+mn-ea"/>
                <a:cs typeface="Calibri" panose="020F0502020204030204" pitchFamily="34" charset="0"/>
                <a:sym typeface="Helvetica Light"/>
              </a:rPr>
              <a:t>en relación con sus países </a:t>
            </a:r>
            <a:r>
              <a:rPr lang="es" b="0" i="0" u="none" strike="noStrike" cap="none" spc="0" baseline="0" dirty="0">
                <a:ln>
                  <a:noFill/>
                </a:ln>
                <a:effectLst/>
                <a:uFillTx/>
                <a:ea typeface="+mn-ea"/>
                <a:cs typeface="Calibri" panose="020F0502020204030204" pitchFamily="34" charset="0"/>
                <a:sym typeface="Helvetica Light"/>
              </a:rPr>
              <a:t>que ofrecen desarrollo de capacidades a través de un asesoramiento normativo coherente y un ejemplo de orientación experta o Irlanda es el </a:t>
            </a:r>
            <a:r>
              <a:rPr lang="es" b="0" i="0" u="none" strike="noStrike" cap="none" spc="0" baseline="0" dirty="0">
                <a:ln>
                  <a:noFill/>
                </a:ln>
                <a:effectLst/>
                <a:uFillTx/>
                <a:ea typeface="+mn-ea"/>
                <a:cs typeface="Calibri" panose="020F0502020204030204" pitchFamily="34" charset="0"/>
                <a:sym typeface="Helvetica Light"/>
                <a:hlinkClick r:id="rId3" action="ppaction://hlinkfile">
                  <a:extLst>
                    <a:ext uri="{A12FA001-AC4F-418D-AE19-62706E023703}">
                      <ahyp:hlinkClr xmlns:ahyp="http://schemas.microsoft.com/office/drawing/2018/hyperlinkcolor" val="tx"/>
                    </a:ext>
                  </a:extLst>
                </a:hlinkClick>
              </a:rPr>
              <a:t>Programa Green Start </a:t>
            </a:r>
            <a:r>
              <a:rPr lang="es" b="0" i="0" u="none" strike="noStrike" cap="none" spc="0" baseline="0" dirty="0">
                <a:ln>
                  <a:noFill/>
                </a:ln>
                <a:effectLst/>
                <a:uFillTx/>
                <a:ea typeface="+mn-ea"/>
                <a:cs typeface="Calibri" panose="020F0502020204030204" pitchFamily="34" charset="0"/>
                <a:sym typeface="Helvetica Light"/>
              </a:rPr>
              <a:t>, </a:t>
            </a:r>
            <a:r>
              <a:rPr lang="es" b="0" i="0" u="none" strike="noStrike" cap="none" spc="0" baseline="0" dirty="0">
                <a:ln>
                  <a:noFill/>
                </a:ln>
                <a:effectLst/>
                <a:uFillTx/>
                <a:ea typeface="+mn-ea"/>
                <a:cs typeface="Calibri" panose="020F0502020204030204" pitchFamily="34" charset="0"/>
                <a:sym typeface="Helvetica Light"/>
                <a:hlinkClick r:id="rId4">
                  <a:extLst>
                    <a:ext uri="{A12FA001-AC4F-418D-AE19-62706E023703}">
                      <ahyp:hlinkClr xmlns:ahyp="http://schemas.microsoft.com/office/drawing/2018/hyperlinkcolor" val="tx"/>
                    </a:ext>
                  </a:extLst>
                </a:hlinkClick>
              </a:rPr>
              <a:t>Green Plus </a:t>
            </a:r>
            <a:r>
              <a:rPr lang="es" b="0" i="0" u="none" strike="noStrike" cap="none" spc="0" baseline="0" dirty="0">
                <a:ln>
                  <a:noFill/>
                </a:ln>
                <a:effectLst/>
                <a:uFillTx/>
                <a:ea typeface="+mn-ea"/>
                <a:cs typeface="Calibri" panose="020F0502020204030204" pitchFamily="34" charset="0"/>
                <a:sym typeface="Helvetica Light"/>
              </a:rPr>
              <a:t>y </a:t>
            </a:r>
            <a:r>
              <a:rPr lang="es" b="0" i="0" u="none" strike="noStrike" cap="none" spc="0" baseline="0" dirty="0">
                <a:ln>
                  <a:noFill/>
                </a:ln>
                <a:effectLst/>
                <a:uFillTx/>
                <a:ea typeface="+mn-ea"/>
                <a:cs typeface="Calibri" panose="020F0502020204030204" pitchFamily="34" charset="0"/>
                <a:sym typeface="Helvetica Light"/>
                <a:hlinkClick r:id="rId5">
                  <a:extLst>
                    <a:ext uri="{A12FA001-AC4F-418D-AE19-62706E023703}">
                      <ahyp:hlinkClr xmlns:ahyp="http://schemas.microsoft.com/office/drawing/2018/hyperlinkcolor" val="tx"/>
                    </a:ext>
                  </a:extLst>
                </a:hlinkClick>
              </a:rPr>
              <a:t>Green Transform </a:t>
            </a:r>
            <a:r>
              <a:rPr lang="es" b="0" i="0" u="none" strike="noStrike" cap="none" spc="0" baseline="0" dirty="0">
                <a:ln>
                  <a:noFill/>
                </a:ln>
                <a:effectLst/>
                <a:uFillTx/>
                <a:ea typeface="+mn-ea"/>
                <a:cs typeface="Calibri" panose="020F0502020204030204" pitchFamily="34" charset="0"/>
                <a:sym typeface="Helvetica Light"/>
              </a:rPr>
              <a:t>y </a:t>
            </a:r>
            <a:r>
              <a:rPr lang="es" b="0" i="0" u="none" strike="noStrike" cap="none" spc="0" baseline="0" dirty="0">
                <a:ln>
                  <a:noFill/>
                </a:ln>
                <a:effectLst/>
                <a:uFillTx/>
                <a:ea typeface="+mn-ea"/>
                <a:cs typeface="Calibri" panose="020F0502020204030204" pitchFamily="34" charset="0"/>
                <a:sym typeface="Helvetica Light"/>
                <a:hlinkClick r:id="rId6">
                  <a:extLst>
                    <a:ext uri="{A12FA001-AC4F-418D-AE19-62706E023703}">
                      <ahyp:hlinkClr xmlns:ahyp="http://schemas.microsoft.com/office/drawing/2018/hyperlinkcolor" val="tx"/>
                    </a:ext>
                  </a:extLst>
                </a:hlinkClick>
              </a:rPr>
              <a:t>E-Learning. de la Autoridad de Salud y Seguridad </a:t>
            </a:r>
            <a:r>
              <a:rPr lang="es" b="0" i="0" u="none" strike="noStrike" cap="none" spc="0" baseline="0" dirty="0">
                <a:ln>
                  <a:noFill/>
                </a:ln>
                <a:effectLst/>
                <a:uFillTx/>
                <a:ea typeface="+mn-ea"/>
                <a:cs typeface="Calibri" panose="020F0502020204030204" pitchFamily="34" charset="0"/>
                <a:sym typeface="Helvetica Light"/>
              </a:rPr>
              <a:t>(HSA) ofrece una variedad de programas de aprendizaje electrónico</a:t>
            </a:r>
            <a:endParaRPr lang="en-IE" b="0" i="0" u="none" strike="noStrike" cap="none" spc="0" baseline="0" dirty="0">
              <a:ln>
                <a:noFill/>
              </a:ln>
              <a:effectLst/>
              <a:uFillTx/>
              <a:ea typeface="+mn-ea"/>
              <a:cs typeface="Calibri" panose="020F0502020204030204" pitchFamily="34" charset="0"/>
              <a:sym typeface="Helvetica Light"/>
            </a:endParaRPr>
          </a:p>
          <a:p>
            <a:endParaRPr lang="en-IE" b="0" i="0" u="none" strike="noStrike" cap="none" spc="0" baseline="0" dirty="0">
              <a:ln>
                <a:noFill/>
              </a:ln>
              <a:effectLst/>
              <a:uFillTx/>
              <a:ea typeface="+mn-ea"/>
              <a:cs typeface="Calibri" panose="020F0502020204030204" pitchFamily="34" charset="0"/>
              <a:sym typeface="Helvetica Light"/>
            </a:endParaRPr>
          </a:p>
          <a:p>
            <a:r>
              <a:rPr lang="es" b="0" i="0" u="none" strike="noStrike" cap="none" spc="0" baseline="0" dirty="0">
                <a:ln>
                  <a:noFill/>
                </a:ln>
                <a:effectLst/>
                <a:uFillTx/>
                <a:ea typeface="+mn-ea"/>
                <a:cs typeface="Calibri" panose="020F0502020204030204" pitchFamily="34" charset="0"/>
                <a:sym typeface="Helvetica Light"/>
              </a:rPr>
              <a:t>En Irlanda, también hay </a:t>
            </a:r>
            <a:r>
              <a:rPr lang="es" b="1" i="0" u="none" strike="noStrike" cap="none" spc="0" baseline="0" dirty="0">
                <a:ln>
                  <a:noFill/>
                </a:ln>
                <a:effectLst/>
                <a:uFillTx/>
                <a:ea typeface="+mn-ea"/>
                <a:cs typeface="Calibri" panose="020F0502020204030204" pitchFamily="34" charset="0"/>
                <a:sym typeface="Helvetica Light"/>
              </a:rPr>
              <a:t>herramientas de evaluación en línea , por ejemplo, </a:t>
            </a:r>
            <a:r>
              <a:rPr lang="es" b="0" i="0" u="sng" strike="noStrike" cap="none" spc="0" baseline="0" dirty="0">
                <a:ln>
                  <a:noFill/>
                </a:ln>
                <a:effectLst/>
                <a:uFillTx/>
                <a:ea typeface="+mn-ea"/>
                <a:cs typeface="Calibri" panose="020F0502020204030204" pitchFamily="34" charset="0"/>
                <a:sym typeface="Helvetica Light"/>
                <a:hlinkClick r:id="rId7">
                  <a:extLst>
                    <a:ext uri="{A12FA001-AC4F-418D-AE19-62706E023703}">
                      <ahyp:hlinkClr xmlns:ahyp="http://schemas.microsoft.com/office/drawing/2018/hyperlinkcolor" val="tx"/>
                    </a:ext>
                  </a:extLst>
                </a:hlinkClick>
              </a:rPr>
              <a:t>la Calculadora de huella de carbono </a:t>
            </a:r>
            <a:r>
              <a:rPr lang="es" b="0" i="0" u="none" strike="noStrike" cap="none" spc="0" baseline="0" dirty="0">
                <a:ln>
                  <a:noFill/>
                </a:ln>
                <a:effectLst/>
                <a:uFillTx/>
                <a:ea typeface="+mn-ea"/>
                <a:cs typeface="Calibri" panose="020F0502020204030204" pitchFamily="34" charset="0"/>
                <a:sym typeface="Helvetica Light"/>
              </a:rPr>
              <a:t>de la EPA , </a:t>
            </a:r>
            <a:r>
              <a:rPr lang="es" b="0" i="0" u="none" strike="noStrike" cap="none" spc="0" baseline="0" dirty="0">
                <a:ln>
                  <a:noFill/>
                </a:ln>
                <a:effectLst/>
                <a:uFillTx/>
                <a:ea typeface="+mn-ea"/>
                <a:cs typeface="Calibri" panose="020F0502020204030204" pitchFamily="34" charset="0"/>
                <a:sym typeface="Helvetica Light"/>
                <a:hlinkClick r:id="rId8">
                  <a:extLst>
                    <a:ext uri="{A12FA001-AC4F-418D-AE19-62706E023703}">
                      <ahyp:hlinkClr xmlns:ahyp="http://schemas.microsoft.com/office/drawing/2018/hyperlinkcolor" val="tx"/>
                    </a:ext>
                  </a:extLst>
                </a:hlinkClick>
              </a:rPr>
              <a:t>la herramienta web ESM </a:t>
            </a:r>
            <a:r>
              <a:rPr lang="es" b="0" i="0" u="none" strike="noStrike" cap="none" spc="0" baseline="0" dirty="0">
                <a:ln>
                  <a:noFill/>
                </a:ln>
                <a:effectLst/>
                <a:uFillTx/>
                <a:ea typeface="+mn-ea"/>
                <a:cs typeface="Calibri" panose="020F0502020204030204" pitchFamily="34" charset="0"/>
                <a:sym typeface="Helvetica Light"/>
              </a:rPr>
              <a:t>, </a:t>
            </a:r>
            <a:r>
              <a:rPr lang="es" b="0" i="0" u="none" strike="noStrike" cap="none" spc="0" baseline="0" dirty="0">
                <a:ln>
                  <a:noFill/>
                </a:ln>
                <a:effectLst/>
                <a:uFillTx/>
                <a:ea typeface="+mn-ea"/>
                <a:cs typeface="Calibri" panose="020F0502020204030204" pitchFamily="34" charset="0"/>
                <a:sym typeface="Helvetica Light"/>
                <a:hlinkClick r:id="rId9" tooltip="Tool for Resource Efficiency">
                  <a:extLst>
                    <a:ext uri="{A12FA001-AC4F-418D-AE19-62706E023703}">
                      <ahyp:hlinkClr xmlns:ahyp="http://schemas.microsoft.com/office/drawing/2018/hyperlinkcolor" val="tx"/>
                    </a:ext>
                  </a:extLst>
                </a:hlinkClick>
              </a:rPr>
              <a:t>la herramienta para la eficiencia de los recursos </a:t>
            </a:r>
            <a:r>
              <a:rPr lang="es" b="0" i="0" u="none" strike="noStrike" cap="none" spc="0" baseline="0" dirty="0">
                <a:ln>
                  <a:noFill/>
                </a:ln>
                <a:effectLst/>
                <a:uFillTx/>
                <a:ea typeface="+mn-ea"/>
                <a:cs typeface="Calibri" panose="020F0502020204030204" pitchFamily="34" charset="0"/>
                <a:sym typeface="Helvetica Light"/>
              </a:rPr>
              <a:t>de la EPA y </a:t>
            </a:r>
            <a:r>
              <a:rPr lang="es" b="0" i="0" u="none" strike="noStrike" cap="none" spc="0" baseline="0" dirty="0">
                <a:ln>
                  <a:noFill/>
                </a:ln>
                <a:effectLst/>
                <a:uFillTx/>
                <a:ea typeface="+mn-ea"/>
                <a:cs typeface="Calibri" panose="020F0502020204030204" pitchFamily="34" charset="0"/>
                <a:sym typeface="Helvetica Light"/>
                <a:hlinkClick r:id="rId10">
                  <a:extLst>
                    <a:ext uri="{A12FA001-AC4F-418D-AE19-62706E023703}">
                      <ahyp:hlinkClr xmlns:ahyp="http://schemas.microsoft.com/office/drawing/2018/hyperlinkcolor" val="tx"/>
                    </a:ext>
                  </a:extLst>
                </a:hlinkClick>
              </a:rPr>
              <a:t>BeSmart.ie </a:t>
            </a:r>
            <a:r>
              <a:rPr lang="es" b="0" i="0" u="none" strike="noStrike" cap="none" spc="0" baseline="0" dirty="0">
                <a:ln>
                  <a:noFill/>
                </a:ln>
                <a:effectLst/>
                <a:uFillTx/>
                <a:ea typeface="+mn-ea"/>
                <a:cs typeface="Calibri" panose="020F0502020204030204" pitchFamily="34" charset="0"/>
                <a:sym typeface="Helvetica Light"/>
              </a:rPr>
              <a:t>, que es una herramienta gratuita de evaluación de riesgos y gestión de la seguridad en línea de la Autoridad de Salud y Seguridad.</a:t>
            </a:r>
          </a:p>
          <a:p>
            <a:endParaRPr lang="en-IE" dirty="0"/>
          </a:p>
        </p:txBody>
      </p:sp>
    </p:spTree>
    <p:extLst>
      <p:ext uri="{BB962C8B-B14F-4D97-AF65-F5344CB8AC3E}">
        <p14:creationId xmlns:p14="http://schemas.microsoft.com/office/powerpoint/2010/main" val="106937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09A7B1-8C7C-84E3-356F-728D96160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2806" y="-26726"/>
            <a:ext cx="5426193" cy="4035824"/>
          </a:xfrm>
          <a:prstGeom prst="rect">
            <a:avLst/>
          </a:prstGeom>
        </p:spPr>
      </p:pic>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400050" y="228600"/>
            <a:ext cx="4905375" cy="3702046"/>
          </a:xfrm>
        </p:spPr>
        <p:txBody>
          <a:bodyPr>
            <a:normAutofit fontScale="62500" lnSpcReduction="20000"/>
          </a:bodyPr>
          <a:lstStyle/>
          <a:p>
            <a:r>
              <a:rPr lang="es" sz="4500" dirty="0"/>
              <a:t>Nine &amp; Co Repensar, Rediseñar, Redesarrollar, Revisar Paso a Paso</a:t>
            </a:r>
          </a:p>
          <a:p>
            <a:endParaRPr lang="en-IE" sz="3600" b="0" i="0" u="none" strike="noStrike" cap="none" spc="0" baseline="0" dirty="0">
              <a:ln>
                <a:noFill/>
              </a:ln>
              <a:uFillTx/>
              <a:latin typeface="Calibri" panose="020F0502020204030204" pitchFamily="34" charset="0"/>
              <a:ea typeface="+mn-ea"/>
              <a:cs typeface="Calibri" panose="020F0502020204030204" pitchFamily="34" charset="0"/>
              <a:sym typeface="Helvetica Light"/>
            </a:endParaRPr>
          </a:p>
          <a:p>
            <a:r>
              <a:rPr lang="es" sz="3600" b="0" dirty="0">
                <a:latin typeface="Calibri" panose="020F0502020204030204" pitchFamily="34" charset="0"/>
                <a:ea typeface="+mn-ea"/>
                <a:cs typeface="Calibri" panose="020F0502020204030204" pitchFamily="34" charset="0"/>
                <a:sym typeface="Helvetica Light"/>
              </a:rPr>
              <a:t>NINE &amp; Co. analizó la vida útil completa de sus productos para descubrir dónde y cómo pueden aplicar los principios circulares. La estrategia de circularidad de NINE &amp; Co. se centra en tres fases 1) el diseño de productos, 2) la fase de uso y 3) la distribución de productos.</a:t>
            </a:r>
          </a:p>
          <a:p>
            <a:r>
              <a:rPr lang="es" dirty="0"/>
              <a:t> </a:t>
            </a:r>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274883" y="4268525"/>
            <a:ext cx="10278817" cy="1666055"/>
          </a:xfrm>
        </p:spPr>
        <p:txBody>
          <a:bodyPr/>
          <a:lstStyle/>
          <a:p>
            <a:r>
              <a:rPr lang="es" sz="2400" dirty="0">
                <a:latin typeface="Calibri" panose="020F0502020204030204" pitchFamily="34" charset="0"/>
                <a:ea typeface="+mn-ea"/>
                <a:cs typeface="Calibri" panose="020F0502020204030204" pitchFamily="34" charset="0"/>
                <a:sym typeface="Helvetica Light"/>
              </a:rPr>
              <a:t>En la fase de diseño, NINE &amp; Co. se centró en el uso de materiales sostenibles y circulares, aumentando continuamente la proporción de estos materiales y utilizando procesos de producción de bajo impacto. NINE &amp; Co. planea investigar cómo pueden mejorar aún más la circularidad de sus diseños, con el objetivo de extender la vida útil de los productos y mantener las fibras en el ciclo de uso.</a:t>
            </a:r>
            <a:endParaRPr lang="en-IE" dirty="0">
              <a:solidFill>
                <a:srgbClr val="0A0A0A"/>
              </a:solidFill>
            </a:endParaRPr>
          </a:p>
        </p:txBody>
      </p:sp>
      <p:sp>
        <p:nvSpPr>
          <p:cNvPr id="6" name="Picture Placeholder 5">
            <a:extLst>
              <a:ext uri="{FF2B5EF4-FFF2-40B4-BE49-F238E27FC236}">
                <a16:creationId xmlns:a16="http://schemas.microsoft.com/office/drawing/2014/main" id="{B3278B7A-F380-C76A-D226-217C663A2057}"/>
              </a:ext>
            </a:extLst>
          </p:cNvPr>
          <p:cNvSpPr>
            <a:spLocks noGrp="1"/>
          </p:cNvSpPr>
          <p:nvPr>
            <p:ph type="pic" sz="quarter" idx="19"/>
          </p:nvPr>
        </p:nvSpPr>
        <p:spPr/>
      </p:sp>
      <p:sp>
        <p:nvSpPr>
          <p:cNvPr id="2" name="Rectangle: Rounded Corners 1">
            <a:extLst>
              <a:ext uri="{FF2B5EF4-FFF2-40B4-BE49-F238E27FC236}">
                <a16:creationId xmlns:a16="http://schemas.microsoft.com/office/drawing/2014/main" id="{4BB9C07F-1D2D-507F-2C08-0B8C20278C24}"/>
              </a:ext>
            </a:extLst>
          </p:cNvPr>
          <p:cNvSpPr/>
          <p:nvPr/>
        </p:nvSpPr>
        <p:spPr>
          <a:xfrm>
            <a:off x="5943600" y="6919"/>
            <a:ext cx="5372100" cy="1157314"/>
          </a:xfrm>
          <a:prstGeom prst="roundRect">
            <a:avLst/>
          </a:prstGeom>
          <a:solidFill>
            <a:srgbClr val="096D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TextBox 2">
            <a:extLst>
              <a:ext uri="{FF2B5EF4-FFF2-40B4-BE49-F238E27FC236}">
                <a16:creationId xmlns:a16="http://schemas.microsoft.com/office/drawing/2014/main" id="{77DC8108-C235-6424-DA16-BA7F4BA25BB3}"/>
              </a:ext>
            </a:extLst>
          </p:cNvPr>
          <p:cNvSpPr txBox="1"/>
          <p:nvPr/>
        </p:nvSpPr>
        <p:spPr>
          <a:xfrm>
            <a:off x="6172200" y="166660"/>
            <a:ext cx="4911132" cy="954107"/>
          </a:xfrm>
          <a:prstGeom prst="rect">
            <a:avLst/>
          </a:prstGeom>
          <a:solidFill>
            <a:srgbClr val="096D6E"/>
          </a:solidFill>
        </p:spPr>
        <p:txBody>
          <a:bodyPr wrap="square" rtlCol="0">
            <a:spAutoFit/>
          </a:bodyPr>
          <a:lstStyle/>
          <a:p>
            <a:pPr algn="ctr"/>
            <a:r>
              <a:rPr lang="es" sz="3200" b="1" dirty="0">
                <a:solidFill>
                  <a:schemeClr val="bg1"/>
                </a:solidFill>
                <a:latin typeface="Aharoni" panose="02010803020104030203" pitchFamily="2" charset="-79"/>
                <a:cs typeface="Aharoni" panose="02010803020104030203" pitchFamily="2" charset="-79"/>
              </a:rPr>
              <a:t>Caso de estudio</a:t>
            </a:r>
          </a:p>
          <a:p>
            <a:pPr algn="ctr"/>
            <a:r>
              <a:rPr lang="es" sz="2400" dirty="0">
                <a:solidFill>
                  <a:schemeClr val="bg1"/>
                </a:solidFill>
                <a:cs typeface="Aharoni" panose="02010803020104030203" pitchFamily="2" charset="-79"/>
              </a:rPr>
              <a:t>Ropa infantil </a:t>
            </a:r>
            <a:r>
              <a:rPr lang="es" sz="2400" dirty="0" err="1">
                <a:solidFill>
                  <a:schemeClr val="bg1"/>
                </a:solidFill>
                <a:cs typeface="Aharoni" panose="02010803020104030203" pitchFamily="2" charset="-79"/>
              </a:rPr>
              <a:t>Nine&amp;Co</a:t>
            </a:r>
          </a:p>
        </p:txBody>
      </p:sp>
    </p:spTree>
    <p:extLst>
      <p:ext uri="{BB962C8B-B14F-4D97-AF65-F5344CB8AC3E}">
        <p14:creationId xmlns:p14="http://schemas.microsoft.com/office/powerpoint/2010/main" val="3063332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BF59F2-3382-CAFB-EE39-BE78899D4BF8}"/>
              </a:ext>
            </a:extLst>
          </p:cNvPr>
          <p:cNvSpPr>
            <a:spLocks noGrp="1"/>
          </p:cNvSpPr>
          <p:nvPr>
            <p:ph type="body" sz="quarter" idx="13"/>
          </p:nvPr>
        </p:nvSpPr>
        <p:spPr>
          <a:xfrm>
            <a:off x="320802" y="70219"/>
            <a:ext cx="4905375" cy="3702046"/>
          </a:xfrm>
        </p:spPr>
        <p:txBody>
          <a:bodyPr>
            <a:normAutofit fontScale="70000" lnSpcReduction="20000"/>
          </a:bodyPr>
          <a:lstStyle/>
          <a:p>
            <a:r>
              <a:rPr lang="es" sz="4500" dirty="0"/>
              <a:t>Nine &amp; Co Repensar, Rediseñar, Redesarrollar, Revisar Paso a Paso</a:t>
            </a:r>
          </a:p>
          <a:p>
            <a:endParaRPr lang="en-IE" sz="3600" b="0" i="0" u="none" strike="noStrike" cap="none" spc="0" baseline="0" dirty="0">
              <a:ln>
                <a:noFill/>
              </a:ln>
              <a:uFillTx/>
              <a:ea typeface="+mn-ea"/>
              <a:cs typeface="Calibri" panose="020F0502020204030204" pitchFamily="34" charset="0"/>
              <a:sym typeface="Helvetica Light"/>
            </a:endParaRPr>
          </a:p>
          <a:p>
            <a:r>
              <a:rPr lang="es" sz="3600" b="0" dirty="0">
                <a:ea typeface="+mn-ea"/>
                <a:cs typeface="Calibri" panose="020F0502020204030204" pitchFamily="34" charset="0"/>
                <a:sym typeface="Helvetica Light"/>
              </a:rPr>
              <a:t>NINE &amp; Co. </a:t>
            </a:r>
            <a:r>
              <a:rPr lang="es" b="0" i="0" dirty="0">
                <a:effectLst/>
              </a:rPr>
              <a:t>utiliza desde 2014 exclusivamente cartón certificado (marca de calidad FSC) y papel 100% reciclado para el envío de paquetes desde el almacén central de NINE &amp; Co. Continúan con el proceso de mejora de la CE.</a:t>
            </a:r>
            <a:endParaRPr lang="en-IE" dirty="0"/>
          </a:p>
        </p:txBody>
      </p:sp>
      <p:sp>
        <p:nvSpPr>
          <p:cNvPr id="5" name="Text Placeholder 4">
            <a:extLst>
              <a:ext uri="{FF2B5EF4-FFF2-40B4-BE49-F238E27FC236}">
                <a16:creationId xmlns:a16="http://schemas.microsoft.com/office/drawing/2014/main" id="{6809BF1B-77F9-0B41-3B2A-05149B58FC4C}"/>
              </a:ext>
            </a:extLst>
          </p:cNvPr>
          <p:cNvSpPr>
            <a:spLocks noGrp="1"/>
          </p:cNvSpPr>
          <p:nvPr>
            <p:ph type="body" sz="quarter" idx="14"/>
          </p:nvPr>
        </p:nvSpPr>
        <p:spPr>
          <a:xfrm>
            <a:off x="95250" y="4118030"/>
            <a:ext cx="12094187" cy="1666055"/>
          </a:xfrm>
        </p:spPr>
        <p:txBody>
          <a:bodyPr/>
          <a:lstStyle/>
          <a:p>
            <a:pPr marL="457200" indent="-457200">
              <a:buFont typeface="+mj-lt"/>
              <a:buAutoNum type="arabicPeriod"/>
            </a:pPr>
            <a:r>
              <a:rPr lang="es" sz="2100" dirty="0">
                <a:ea typeface="+mn-ea"/>
                <a:sym typeface="Helvetica Light"/>
              </a:rPr>
              <a:t>En la </a:t>
            </a:r>
            <a:r>
              <a:rPr lang="es" sz="2100" b="1" dirty="0">
                <a:solidFill>
                  <a:srgbClr val="C95F57"/>
                </a:solidFill>
                <a:ea typeface="+mn-ea"/>
                <a:sym typeface="Helvetica Light"/>
              </a:rPr>
              <a:t>fase de uso, </a:t>
            </a:r>
            <a:r>
              <a:rPr lang="es" sz="2100" dirty="0">
                <a:ea typeface="+mn-ea"/>
                <a:sym typeface="Helvetica Light"/>
              </a:rPr>
              <a:t>NINE &amp; Co. involucra a los consumidores y los alienta a tomar decisiones más sostenibles para reducir sus impactos. Esto incluye medidas simples pero efectivas, como tablas de tallas mejoradas e instrucciones de lavado.</a:t>
            </a:r>
          </a:p>
          <a:p>
            <a:pPr marL="457200" indent="-457200">
              <a:buFont typeface="+mj-lt"/>
              <a:buAutoNum type="arabicPeriod"/>
            </a:pPr>
            <a:r>
              <a:rPr lang="es" sz="2100" dirty="0">
                <a:ea typeface="+mn-ea"/>
                <a:cs typeface="Calibri" panose="020F0502020204030204" pitchFamily="34" charset="0"/>
                <a:sym typeface="Helvetica Light"/>
              </a:rPr>
              <a:t>En la </a:t>
            </a:r>
            <a:r>
              <a:rPr lang="es" sz="2100" b="1" dirty="0">
                <a:solidFill>
                  <a:srgbClr val="C95F57"/>
                </a:solidFill>
                <a:ea typeface="+mn-ea"/>
                <a:cs typeface="Calibri" panose="020F0502020204030204" pitchFamily="34" charset="0"/>
                <a:sym typeface="Helvetica Light"/>
              </a:rPr>
              <a:t>fase de distribución </a:t>
            </a:r>
            <a:r>
              <a:rPr lang="es" sz="2100" dirty="0">
                <a:ea typeface="+mn-ea"/>
                <a:sym typeface="Helvetica Light"/>
              </a:rPr>
              <a:t>, el packaging es uno de sus principales focos de atención. En 2019 comenzaron a utilizar cartón 100 % certificado FSC en sus embalajes. En 2020 empezaron a utilizar casi un 30 % de cartón reciclado. En 2021 empezaron a utilizar bolsas de polietileno 100% recicladas. Reconocen que el transporte de sus productos es un área clave para la mejora futura en su cadena de valor.</a:t>
            </a:r>
            <a:endParaRPr lang="en-IE" sz="2100" dirty="0">
              <a:cs typeface="Calibri" panose="020F0502020204030204" pitchFamily="34" charset="0"/>
            </a:endParaRPr>
          </a:p>
          <a:p>
            <a:pPr marL="457200" indent="-457200">
              <a:buFont typeface="+mj-lt"/>
              <a:buAutoNum type="arabicPeriod"/>
            </a:pPr>
            <a:endParaRPr lang="en-IE" sz="2100" dirty="0">
              <a:solidFill>
                <a:srgbClr val="0A0A0A"/>
              </a:solidFill>
            </a:endParaRPr>
          </a:p>
        </p:txBody>
      </p:sp>
      <p:pic>
        <p:nvPicPr>
          <p:cNvPr id="16388" name="Picture 4">
            <a:extLst>
              <a:ext uri="{FF2B5EF4-FFF2-40B4-BE49-F238E27FC236}">
                <a16:creationId xmlns:a16="http://schemas.microsoft.com/office/drawing/2014/main" id="{22600FB8-0EFD-91CC-CA07-4B196642357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92914" y="151974"/>
            <a:ext cx="3808411" cy="3778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B714BB9-89FC-57C4-7D06-4E83303F19ED}"/>
              </a:ext>
            </a:extLst>
          </p:cNvPr>
          <p:cNvSpPr txBox="1"/>
          <p:nvPr/>
        </p:nvSpPr>
        <p:spPr>
          <a:xfrm>
            <a:off x="10744200" y="2533650"/>
            <a:ext cx="1047750" cy="923330"/>
          </a:xfrm>
          <a:prstGeom prst="rect">
            <a:avLst/>
          </a:prstGeom>
          <a:noFill/>
        </p:spPr>
        <p:txBody>
          <a:bodyPr wrap="square" rtlCol="0">
            <a:spAutoFit/>
          </a:bodyPr>
          <a:lstStyle/>
          <a:p>
            <a:pPr algn="ctr"/>
            <a:r>
              <a:rPr lang="es" dirty="0">
                <a:hlinkClick r:id="rId3"/>
              </a:rPr>
              <a:t>Modelo de Economía Circular</a:t>
            </a:r>
            <a:endParaRPr lang="en-IE" dirty="0"/>
          </a:p>
        </p:txBody>
      </p:sp>
    </p:spTree>
    <p:extLst>
      <p:ext uri="{BB962C8B-B14F-4D97-AF65-F5344CB8AC3E}">
        <p14:creationId xmlns:p14="http://schemas.microsoft.com/office/powerpoint/2010/main" val="21228545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983D6A5-CF27-CEA7-0A3B-B4D9A85802F6}"/>
              </a:ext>
            </a:extLst>
          </p:cNvPr>
          <p:cNvSpPr>
            <a:spLocks noGrp="1"/>
          </p:cNvSpPr>
          <p:nvPr>
            <p:ph type="body" sz="quarter" idx="13"/>
          </p:nvPr>
        </p:nvSpPr>
        <p:spPr>
          <a:xfrm>
            <a:off x="490898" y="659194"/>
            <a:ext cx="7538676" cy="697353"/>
          </a:xfrm>
        </p:spPr>
        <p:txBody>
          <a:bodyPr/>
          <a:lstStyle/>
          <a:p>
            <a:r>
              <a:rPr lang="es" dirty="0"/>
              <a:t>Implementación de modelos de economía circular</a:t>
            </a:r>
          </a:p>
          <a:p>
            <a:endParaRPr lang="en-IE" dirty="0"/>
          </a:p>
        </p:txBody>
      </p:sp>
      <p:sp>
        <p:nvSpPr>
          <p:cNvPr id="6" name="Text Placeholder 5">
            <a:extLst>
              <a:ext uri="{FF2B5EF4-FFF2-40B4-BE49-F238E27FC236}">
                <a16:creationId xmlns:a16="http://schemas.microsoft.com/office/drawing/2014/main" id="{AA5EA1FD-66BD-2C5B-652B-3D9B009D59C5}"/>
              </a:ext>
            </a:extLst>
          </p:cNvPr>
          <p:cNvSpPr>
            <a:spLocks noGrp="1"/>
          </p:cNvSpPr>
          <p:nvPr>
            <p:ph type="body" sz="quarter" idx="14"/>
          </p:nvPr>
        </p:nvSpPr>
        <p:spPr>
          <a:xfrm>
            <a:off x="490898" y="2230955"/>
            <a:ext cx="5605102" cy="1193534"/>
          </a:xfrm>
        </p:spPr>
        <p:txBody>
          <a:bodyPr/>
          <a:lstStyle/>
          <a:p>
            <a:r>
              <a:rPr lang="es" sz="2300" dirty="0"/>
              <a:t>Esta sección explica la implementación de CE utilizando 8 pasos sobre cómo implementar modelos de economía circular para que las Pymes puedan consumir menos, consumir mejor y crear un cambio sistémico.</a:t>
            </a:r>
          </a:p>
        </p:txBody>
      </p:sp>
      <p:sp>
        <p:nvSpPr>
          <p:cNvPr id="2" name="Rectangle: Rounded Corners 1">
            <a:extLst>
              <a:ext uri="{FF2B5EF4-FFF2-40B4-BE49-F238E27FC236}">
                <a16:creationId xmlns:a16="http://schemas.microsoft.com/office/drawing/2014/main" id="{05DCB220-BF68-3F00-8E86-1E52BDC869EC}"/>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DCD44A4B-4DD1-A1EA-6026-88989B516097}"/>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s" sz="4800" b="1" dirty="0">
                <a:solidFill>
                  <a:schemeClr val="bg1"/>
                </a:solidFill>
              </a:rPr>
              <a:t>Seccion 3</a:t>
            </a:r>
          </a:p>
        </p:txBody>
      </p:sp>
    </p:spTree>
    <p:extLst>
      <p:ext uri="{BB962C8B-B14F-4D97-AF65-F5344CB8AC3E}">
        <p14:creationId xmlns:p14="http://schemas.microsoft.com/office/powerpoint/2010/main" val="13063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21A22F-09D9-ABE1-872F-6BA83A3A16F6}"/>
              </a:ext>
            </a:extLst>
          </p:cNvPr>
          <p:cNvSpPr>
            <a:spLocks noGrp="1"/>
          </p:cNvSpPr>
          <p:nvPr>
            <p:ph type="body" sz="quarter" idx="13"/>
          </p:nvPr>
        </p:nvSpPr>
        <p:spPr>
          <a:xfrm>
            <a:off x="607388" y="373685"/>
            <a:ext cx="6235960" cy="953429"/>
          </a:xfrm>
        </p:spPr>
        <p:txBody>
          <a:bodyPr>
            <a:normAutofit fontScale="92500" lnSpcReduction="10000"/>
          </a:bodyPr>
          <a:lstStyle/>
          <a:p>
            <a:r>
              <a:rPr lang="es" dirty="0"/>
              <a:t>Implementación de modelos de economía circular</a:t>
            </a:r>
          </a:p>
        </p:txBody>
      </p:sp>
      <p:sp>
        <p:nvSpPr>
          <p:cNvPr id="5" name="Text Placeholder 4">
            <a:extLst>
              <a:ext uri="{FF2B5EF4-FFF2-40B4-BE49-F238E27FC236}">
                <a16:creationId xmlns:a16="http://schemas.microsoft.com/office/drawing/2014/main" id="{E0C8D5EB-B8CF-60C0-9812-C2B190CF3477}"/>
              </a:ext>
            </a:extLst>
          </p:cNvPr>
          <p:cNvSpPr>
            <a:spLocks noGrp="1"/>
          </p:cNvSpPr>
          <p:nvPr>
            <p:ph type="body" sz="quarter" idx="14"/>
          </p:nvPr>
        </p:nvSpPr>
        <p:spPr>
          <a:xfrm>
            <a:off x="726087" y="1204384"/>
            <a:ext cx="6117261" cy="3079983"/>
          </a:xfrm>
        </p:spPr>
        <p:txBody>
          <a:bodyPr/>
          <a:lstStyle/>
          <a:p>
            <a:r>
              <a:rPr lang="es" dirty="0"/>
              <a:t>Esta guía es un gran recurso que demuestra excelentes estudios de casos y recursos sobre la implementación de modelos de economía circular (CE). Una talla no sirve para todos El concepto de CE es muy complejo y detallado, por lo que requiere un pensamiento holístico y sistémico por parte de las empresas para poder implementarlo. La siguiente sección tocará los ocho pasos involucrados en la implementación de EC. Para una mayor implementación técnica de CE, consulte algunas de las herramientas a las que se hace referencia al final de esta guía.</a:t>
            </a:r>
            <a:endParaRPr lang="en-IE" dirty="0"/>
          </a:p>
          <a:p>
            <a:endParaRPr lang="en-IE" dirty="0"/>
          </a:p>
        </p:txBody>
      </p:sp>
      <p:pic>
        <p:nvPicPr>
          <p:cNvPr id="8" name="Picture 7">
            <a:hlinkClick r:id="rId2"/>
            <a:extLst>
              <a:ext uri="{FF2B5EF4-FFF2-40B4-BE49-F238E27FC236}">
                <a16:creationId xmlns:a16="http://schemas.microsoft.com/office/drawing/2014/main" id="{76BABD45-EEBF-2D14-C512-B43270EC44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2748" y="477019"/>
            <a:ext cx="3362401" cy="48592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14B7373-1A44-9E79-36E4-CAE56923F59F}"/>
              </a:ext>
            </a:extLst>
          </p:cNvPr>
          <p:cNvSpPr txBox="1"/>
          <p:nvPr/>
        </p:nvSpPr>
        <p:spPr>
          <a:xfrm>
            <a:off x="6724649" y="5457651"/>
            <a:ext cx="4810125" cy="646331"/>
          </a:xfrm>
          <a:prstGeom prst="rect">
            <a:avLst/>
          </a:prstGeom>
          <a:noFill/>
        </p:spPr>
        <p:txBody>
          <a:bodyPr wrap="square" rtlCol="0">
            <a:spAutoFit/>
          </a:bodyPr>
          <a:lstStyle/>
          <a:p>
            <a:pPr algn="ctr"/>
            <a:r>
              <a:rPr lang="es" dirty="0">
                <a:solidFill>
                  <a:schemeClr val="bg1"/>
                </a:solidFill>
                <a:hlinkClick r:id="rId2">
                  <a:extLst>
                    <a:ext uri="{A12FA001-AC4F-418D-AE19-62706E023703}">
                      <ahyp:hlinkClr xmlns:ahyp="http://schemas.microsoft.com/office/drawing/2018/hyperlinkcolor" val="tx"/>
                    </a:ext>
                  </a:extLst>
                </a:hlinkClick>
              </a:rPr>
              <a:t>https://eulacfoundation.org/en/system/files/case_studies_circular_economy_eu_lac.pdf</a:t>
            </a:r>
            <a:r>
              <a:rPr lang="es" dirty="0">
                <a:solidFill>
                  <a:schemeClr val="bg1"/>
                </a:solidFill>
              </a:rPr>
              <a:t> </a:t>
            </a:r>
          </a:p>
        </p:txBody>
      </p:sp>
      <p:pic>
        <p:nvPicPr>
          <p:cNvPr id="10" name="Graphic 9" descr="Touchscreen with solid fill">
            <a:extLst>
              <a:ext uri="{FF2B5EF4-FFF2-40B4-BE49-F238E27FC236}">
                <a16:creationId xmlns:a16="http://schemas.microsoft.com/office/drawing/2014/main" id="{8C80C888-37CD-E36C-53C8-BCC5670B0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013" y="2593253"/>
            <a:ext cx="1447136" cy="1447136"/>
          </a:xfrm>
          <a:prstGeom prst="rect">
            <a:avLst/>
          </a:prstGeom>
        </p:spPr>
      </p:pic>
    </p:spTree>
    <p:extLst>
      <p:ext uri="{BB962C8B-B14F-4D97-AF65-F5344CB8AC3E}">
        <p14:creationId xmlns:p14="http://schemas.microsoft.com/office/powerpoint/2010/main" val="1327949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72B8A2-F841-6159-0409-179361B6F570}"/>
              </a:ext>
            </a:extLst>
          </p:cNvPr>
          <p:cNvSpPr>
            <a:spLocks noGrp="1"/>
          </p:cNvSpPr>
          <p:nvPr>
            <p:ph type="body" sz="quarter" idx="13"/>
          </p:nvPr>
        </p:nvSpPr>
        <p:spPr>
          <a:xfrm>
            <a:off x="1086578" y="280799"/>
            <a:ext cx="10600546" cy="953429"/>
          </a:xfrm>
        </p:spPr>
        <p:txBody>
          <a:bodyPr/>
          <a:lstStyle/>
          <a:p>
            <a:pPr algn="ctr"/>
            <a:r>
              <a:rPr lang="es" dirty="0">
                <a:solidFill>
                  <a:srgbClr val="C95F57"/>
                </a:solidFill>
              </a:rPr>
              <a:t>Implementando el pensamiento de economía circular</a:t>
            </a:r>
          </a:p>
        </p:txBody>
      </p:sp>
      <p:sp>
        <p:nvSpPr>
          <p:cNvPr id="4" name="TextBox 3">
            <a:extLst>
              <a:ext uri="{FF2B5EF4-FFF2-40B4-BE49-F238E27FC236}">
                <a16:creationId xmlns:a16="http://schemas.microsoft.com/office/drawing/2014/main" id="{6AEF0327-4701-561B-9651-4B1EE4CB47E8}"/>
              </a:ext>
            </a:extLst>
          </p:cNvPr>
          <p:cNvSpPr txBox="1"/>
          <p:nvPr/>
        </p:nvSpPr>
        <p:spPr>
          <a:xfrm>
            <a:off x="504876" y="1025690"/>
            <a:ext cx="4648149" cy="5632311"/>
          </a:xfrm>
          <a:prstGeom prst="rect">
            <a:avLst/>
          </a:prstGeom>
          <a:noFill/>
        </p:spPr>
        <p:txBody>
          <a:bodyPr wrap="square" rtlCol="0">
            <a:spAutoFit/>
          </a:bodyPr>
          <a:lstStyle/>
          <a:p>
            <a:pPr marL="342900" indent="-342900">
              <a:buFont typeface="+mj-lt"/>
              <a:buAutoNum type="arabicPeriod"/>
            </a:pPr>
            <a:r>
              <a:rPr lang="es" sz="2200" dirty="0"/>
              <a:t>Mapea tu </a:t>
            </a:r>
            <a:r>
              <a:rPr lang="es" sz="2200" b="1" dirty="0">
                <a:solidFill>
                  <a:srgbClr val="C95F57"/>
                </a:solidFill>
              </a:rPr>
              <a:t>estado actual </a:t>
            </a:r>
            <a:r>
              <a:rPr lang="es" sz="2200" dirty="0"/>
              <a:t>en Economía Circular</a:t>
            </a:r>
          </a:p>
          <a:p>
            <a:pPr marL="342900" indent="-342900">
              <a:buFont typeface="+mj-lt"/>
              <a:buAutoNum type="arabicPeriod"/>
            </a:pPr>
            <a:r>
              <a:rPr lang="es" sz="2200" dirty="0"/>
              <a:t>Involucrar </a:t>
            </a:r>
            <a:r>
              <a:rPr lang="es" sz="2200" b="1" dirty="0">
                <a:solidFill>
                  <a:srgbClr val="C95F57"/>
                </a:solidFill>
              </a:rPr>
              <a:t>a las partes interesadas clave</a:t>
            </a:r>
          </a:p>
          <a:p>
            <a:pPr marL="342900" indent="-342900">
              <a:buFont typeface="+mj-lt"/>
              <a:buAutoNum type="arabicPeriod"/>
            </a:pPr>
            <a:r>
              <a:rPr lang="es" sz="2200" dirty="0"/>
              <a:t>Asegurar </a:t>
            </a:r>
            <a:r>
              <a:rPr lang="es" sz="2200" b="1" dirty="0">
                <a:solidFill>
                  <a:srgbClr val="C95F57"/>
                </a:solidFill>
              </a:rPr>
              <a:t>la aceptación constante de la alta dirección</a:t>
            </a:r>
          </a:p>
          <a:p>
            <a:pPr marL="342900" indent="-342900">
              <a:buFont typeface="+mj-lt"/>
              <a:buAutoNum type="arabicPeriod"/>
            </a:pPr>
            <a:r>
              <a:rPr lang="es" sz="2200" dirty="0"/>
              <a:t>Crear </a:t>
            </a:r>
            <a:r>
              <a:rPr lang="es" sz="2200" b="1" dirty="0">
                <a:solidFill>
                  <a:srgbClr val="C95F57"/>
                </a:solidFill>
              </a:rPr>
              <a:t>campeones de la economía circular </a:t>
            </a:r>
            <a:r>
              <a:rPr lang="es" sz="2200" dirty="0"/>
              <a:t>, planificar y desarrollar capacidades</a:t>
            </a:r>
          </a:p>
          <a:p>
            <a:pPr marL="342900" indent="-342900">
              <a:buFont typeface="+mj-lt"/>
              <a:buAutoNum type="arabicPeriod"/>
            </a:pPr>
            <a:r>
              <a:rPr lang="es" sz="2200" dirty="0"/>
              <a:t>Desarrollar un </a:t>
            </a:r>
            <a:r>
              <a:rPr lang="es" sz="2200" b="1" dirty="0">
                <a:solidFill>
                  <a:srgbClr val="C95F57"/>
                </a:solidFill>
              </a:rPr>
              <a:t>caso de negocio </a:t>
            </a:r>
            <a:r>
              <a:rPr lang="es" sz="2200" dirty="0"/>
              <a:t>y ambiciones medibles</a:t>
            </a:r>
          </a:p>
          <a:p>
            <a:pPr marL="342900" indent="-342900">
              <a:buFont typeface="+mj-lt"/>
              <a:buAutoNum type="arabicPeriod"/>
            </a:pPr>
            <a:r>
              <a:rPr lang="es" sz="2200" dirty="0"/>
              <a:t>Definir </a:t>
            </a:r>
            <a:r>
              <a:rPr lang="es" sz="2200" b="1" dirty="0">
                <a:solidFill>
                  <a:srgbClr val="C95F57"/>
                </a:solidFill>
              </a:rPr>
              <a:t>la visión de la economía circular </a:t>
            </a:r>
            <a:r>
              <a:rPr lang="es" sz="2200" dirty="0"/>
              <a:t>y </a:t>
            </a:r>
            <a:r>
              <a:rPr lang="es" sz="2200" b="1" dirty="0">
                <a:solidFill>
                  <a:srgbClr val="C95F57"/>
                </a:solidFill>
              </a:rPr>
              <a:t>comunicar</a:t>
            </a:r>
          </a:p>
          <a:p>
            <a:pPr marL="342900" indent="-342900">
              <a:buFont typeface="+mj-lt"/>
              <a:buAutoNum type="arabicPeriod"/>
            </a:pPr>
            <a:r>
              <a:rPr lang="es" sz="2200" b="1" dirty="0">
                <a:solidFill>
                  <a:srgbClr val="C95F57"/>
                </a:solidFill>
              </a:rPr>
              <a:t>Proceso: producir </a:t>
            </a:r>
            <a:r>
              <a:rPr lang="es" sz="2200" dirty="0"/>
              <a:t>innovación en el modelo de negocio</a:t>
            </a:r>
          </a:p>
          <a:p>
            <a:pPr marL="342900" indent="-342900">
              <a:buFont typeface="+mj-lt"/>
              <a:buAutoNum type="arabicPeriod"/>
            </a:pPr>
            <a:r>
              <a:rPr lang="es" sz="2200" b="1" dirty="0">
                <a:solidFill>
                  <a:srgbClr val="C95F57"/>
                </a:solidFill>
              </a:rPr>
              <a:t>Comunique </a:t>
            </a:r>
            <a:r>
              <a:rPr lang="es" sz="2200" dirty="0"/>
              <a:t>sus esfuerzos de CE</a:t>
            </a:r>
          </a:p>
        </p:txBody>
      </p:sp>
      <p:pic>
        <p:nvPicPr>
          <p:cNvPr id="6" name="Imagen 5">
            <a:extLst>
              <a:ext uri="{FF2B5EF4-FFF2-40B4-BE49-F238E27FC236}">
                <a16:creationId xmlns:a16="http://schemas.microsoft.com/office/drawing/2014/main" id="{8888A1BE-F9BA-85C9-BBEB-BBD784FE00AC}"/>
              </a:ext>
            </a:extLst>
          </p:cNvPr>
          <p:cNvPicPr>
            <a:picLocks noChangeAspect="1"/>
          </p:cNvPicPr>
          <p:nvPr/>
        </p:nvPicPr>
        <p:blipFill>
          <a:blip r:embed="rId2"/>
          <a:stretch>
            <a:fillRect/>
          </a:stretch>
        </p:blipFill>
        <p:spPr>
          <a:xfrm>
            <a:off x="5025853" y="849550"/>
            <a:ext cx="7166147" cy="5984590"/>
          </a:xfrm>
          <a:prstGeom prst="rect">
            <a:avLst/>
          </a:prstGeom>
        </p:spPr>
      </p:pic>
    </p:spTree>
    <p:extLst>
      <p:ext uri="{BB962C8B-B14F-4D97-AF65-F5344CB8AC3E}">
        <p14:creationId xmlns:p14="http://schemas.microsoft.com/office/powerpoint/2010/main" val="2636333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a:xfrm>
            <a:off x="1324322" y="274748"/>
            <a:ext cx="10600546" cy="953429"/>
          </a:xfrm>
        </p:spPr>
        <p:txBody>
          <a:bodyPr>
            <a:normAutofit fontScale="92500" lnSpcReduction="10000"/>
          </a:bodyPr>
          <a:lstStyle/>
          <a:p>
            <a:r>
              <a:rPr lang="es" dirty="0">
                <a:solidFill>
                  <a:srgbClr val="C95F57"/>
                </a:solidFill>
              </a:rPr>
              <a:t>Pasos 1- 8 Implementando el Pensamiento de Economía Circular</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04876" y="1538705"/>
            <a:ext cx="5152974" cy="4700170"/>
          </a:xfrm>
        </p:spPr>
        <p:txBody>
          <a:bodyPr/>
          <a:lstStyle/>
          <a:p>
            <a:r>
              <a:rPr lang="es" sz="2800" b="1" dirty="0">
                <a:solidFill>
                  <a:srgbClr val="027354"/>
                </a:solidFill>
              </a:rPr>
              <a:t>Paso 1. </a:t>
            </a:r>
            <a:r>
              <a:rPr lang="es" sz="2800" b="1" dirty="0">
                <a:solidFill>
                  <a:srgbClr val="C95F57"/>
                </a:solidFill>
              </a:rPr>
              <a:t>Mapee su estado actual en la economía circular</a:t>
            </a:r>
          </a:p>
          <a:p>
            <a:endParaRPr lang="en-GB" b="1" dirty="0">
              <a:solidFill>
                <a:srgbClr val="C95F57"/>
              </a:solidFill>
            </a:endParaRPr>
          </a:p>
          <a:p>
            <a:r>
              <a:rPr lang="es" dirty="0"/>
              <a:t>Revise todas sus prácticas y actividades actuales para mapear lo que ya está haciendo que podría considerarse como 'pensamiento circular'. Considere todas las unidades de negocio e incluya operaciones, así como productos y servicios en su revisión.</a:t>
            </a:r>
          </a:p>
          <a:p>
            <a:endParaRPr lang="en-GB" dirty="0"/>
          </a:p>
          <a:p>
            <a:endParaRPr lang="en-IE" dirty="0"/>
          </a:p>
        </p:txBody>
      </p:sp>
      <p:pic>
        <p:nvPicPr>
          <p:cNvPr id="6" name="Imagen 5">
            <a:extLst>
              <a:ext uri="{FF2B5EF4-FFF2-40B4-BE49-F238E27FC236}">
                <a16:creationId xmlns:a16="http://schemas.microsoft.com/office/drawing/2014/main" id="{9238AD4E-B8D2-7632-BECD-148FBA4A6D5D}"/>
              </a:ext>
            </a:extLst>
          </p:cNvPr>
          <p:cNvPicPr>
            <a:picLocks noChangeAspect="1"/>
          </p:cNvPicPr>
          <p:nvPr/>
        </p:nvPicPr>
        <p:blipFill>
          <a:blip r:embed="rId2"/>
          <a:stretch>
            <a:fillRect/>
          </a:stretch>
        </p:blipFill>
        <p:spPr>
          <a:xfrm>
            <a:off x="5963799" y="1295860"/>
            <a:ext cx="5876925" cy="5048250"/>
          </a:xfrm>
          <a:prstGeom prst="rect">
            <a:avLst/>
          </a:prstGeom>
        </p:spPr>
      </p:pic>
    </p:spTree>
    <p:extLst>
      <p:ext uri="{BB962C8B-B14F-4D97-AF65-F5344CB8AC3E}">
        <p14:creationId xmlns:p14="http://schemas.microsoft.com/office/powerpoint/2010/main" val="3632892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389C0-C933-7B5A-6ECF-E9AB2686EF30}"/>
              </a:ext>
            </a:extLst>
          </p:cNvPr>
          <p:cNvSpPr>
            <a:spLocks noGrp="1"/>
          </p:cNvSpPr>
          <p:nvPr>
            <p:ph type="body" sz="quarter" idx="13"/>
          </p:nvPr>
        </p:nvSpPr>
        <p:spPr>
          <a:xfrm>
            <a:off x="1385282" y="198896"/>
            <a:ext cx="10600546" cy="572512"/>
          </a:xfrm>
        </p:spPr>
        <p:txBody>
          <a:bodyPr>
            <a:normAutofit lnSpcReduction="10000"/>
          </a:bodyPr>
          <a:lstStyle/>
          <a:p>
            <a:r>
              <a:rPr lang="es" dirty="0">
                <a:solidFill>
                  <a:srgbClr val="027354"/>
                </a:solidFill>
              </a:rPr>
              <a:t>Paso 2. </a:t>
            </a:r>
            <a:r>
              <a:rPr lang="es" dirty="0">
                <a:solidFill>
                  <a:srgbClr val="C95F57"/>
                </a:solidFill>
              </a:rPr>
              <a:t>Involucrar a las partes interesadas clave</a:t>
            </a:r>
          </a:p>
        </p:txBody>
      </p:sp>
      <p:sp>
        <p:nvSpPr>
          <p:cNvPr id="3" name="Text Placeholder 2">
            <a:extLst>
              <a:ext uri="{FF2B5EF4-FFF2-40B4-BE49-F238E27FC236}">
                <a16:creationId xmlns:a16="http://schemas.microsoft.com/office/drawing/2014/main" id="{18B3C4BA-820A-260D-2525-2DC729A33A23}"/>
              </a:ext>
            </a:extLst>
          </p:cNvPr>
          <p:cNvSpPr>
            <a:spLocks noGrp="1"/>
          </p:cNvSpPr>
          <p:nvPr>
            <p:ph type="body" sz="quarter" idx="14"/>
          </p:nvPr>
        </p:nvSpPr>
        <p:spPr>
          <a:xfrm>
            <a:off x="547713" y="983969"/>
            <a:ext cx="11096574" cy="3995320"/>
          </a:xfrm>
        </p:spPr>
        <p:txBody>
          <a:bodyPr/>
          <a:lstStyle/>
          <a:p>
            <a:r>
              <a:rPr lang="es" dirty="0"/>
              <a:t>Las partes interesadas, como los clientes, las ONG y las comunidades, juegan un papel importante e influyente en la conducción de la agenda de CE. Una forma de relacionarse con estos actores es a través de grupos focales. Cuando interactúe con los empleados y las partes interesadas, es importante alentarlos a pensar fuera de la caja, ya que CE se trata de eliminar todo el concepto de desperdicio. Las organizaciones deben identificar organizaciones expertas buenas, apropiadas y relevantes (consultorías u ONG) con las que puedan asociarse desde el principio durante la transición a un modelo comercial de EL. Con respecto a las partes interesadas internas y los empleados, una forma de alentar el compromiso con ellos es pedirles que reflexionen sobre dónde su negocio actualmente experimenta altos costos, como un gran flujo de desechos o uno que es difícil de reciclar. También se deben explorar otras áreas de desempeño deficiente, como los altos niveles de devolución de productos o las quejas sobre la durabilidad del producto, que pueden obtener una cobertura mediática negativa.</a:t>
            </a:r>
            <a:endParaRPr lang="en-IE" dirty="0"/>
          </a:p>
          <a:p>
            <a:r>
              <a:rPr lang="es" dirty="0"/>
              <a:t> </a:t>
            </a:r>
          </a:p>
          <a:p>
            <a:endParaRPr lang="en-IE" dirty="0"/>
          </a:p>
        </p:txBody>
      </p:sp>
    </p:spTree>
    <p:extLst>
      <p:ext uri="{BB962C8B-B14F-4D97-AF65-F5344CB8AC3E}">
        <p14:creationId xmlns:p14="http://schemas.microsoft.com/office/powerpoint/2010/main" val="3584373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562223" y="370463"/>
            <a:ext cx="6283585" cy="953429"/>
          </a:xfrm>
        </p:spPr>
        <p:txBody>
          <a:bodyPr>
            <a:noAutofit/>
          </a:bodyPr>
          <a:lstStyle/>
          <a:p>
            <a:r>
              <a:rPr lang="es" sz="2800" dirty="0"/>
              <a:t>Paso 3. Asegurar la aceptación constante de la alta dirección</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641234" y="1183684"/>
            <a:ext cx="6204574" cy="3079983"/>
          </a:xfrm>
        </p:spPr>
        <p:txBody>
          <a:bodyPr/>
          <a:lstStyle/>
          <a:p>
            <a:r>
              <a:rPr lang="es" dirty="0"/>
              <a:t>La encuesta del Consejo Empresarial Mundial para el Desarrollo Sostenible (WBCSD) y Boston Consulting Group (BCG) encontró que el liderazgo corporativo era el factor más importante para impulsar la CE dentro de las corporaciones. El compromiso y la dirección del liderazgo superior en el tema es vital para la implementación exitosa. Sin una alta dirección y un liderazgo comprometidos, el pensamiento de la economía circular no avanzará dentro de las organizaciones. Por lo tanto, es importante que la alta gerencia y los líderes conozcan bien los conceptos de EC y sus posibles beneficios e impactos para el negocio.</a:t>
            </a:r>
            <a:endParaRPr lang="en-IE" dirty="0"/>
          </a:p>
        </p:txBody>
      </p:sp>
      <p:pic>
        <p:nvPicPr>
          <p:cNvPr id="8" name="Picture 7">
            <a:hlinkClick r:id="rId2"/>
            <a:extLst>
              <a:ext uri="{FF2B5EF4-FFF2-40B4-BE49-F238E27FC236}">
                <a16:creationId xmlns:a16="http://schemas.microsoft.com/office/drawing/2014/main" id="{33214525-CB13-3F01-04D3-17CE7F608B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2983" y="522863"/>
            <a:ext cx="4527783" cy="474369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796B4D3-1399-330C-46E5-CF1F2F0E3AD6}"/>
              </a:ext>
            </a:extLst>
          </p:cNvPr>
          <p:cNvSpPr txBox="1"/>
          <p:nvPr/>
        </p:nvSpPr>
        <p:spPr>
          <a:xfrm>
            <a:off x="7553324" y="5381625"/>
            <a:ext cx="3467100" cy="1200329"/>
          </a:xfrm>
          <a:prstGeom prst="rect">
            <a:avLst/>
          </a:prstGeom>
          <a:noFill/>
        </p:spPr>
        <p:txBody>
          <a:bodyPr wrap="square" rtlCol="0">
            <a:spAutoFit/>
          </a:bodyPr>
          <a:lstStyle/>
          <a:p>
            <a:pPr algn="ctr"/>
            <a:r>
              <a:rPr lang="es" dirty="0">
                <a:solidFill>
                  <a:schemeClr val="bg1"/>
                </a:solidFill>
                <a:hlinkClick r:id="rId2">
                  <a:extLst>
                    <a:ext uri="{A12FA001-AC4F-418D-AE19-62706E023703}">
                      <ahyp:hlinkClr xmlns:ahyp="http://schemas.microsoft.com/office/drawing/2018/hyperlinkcolor" val="tx"/>
                    </a:ext>
                  </a:extLst>
                </a:hlinkClick>
              </a:rPr>
              <a:t>Vea el estudio de caso Better Futures Factory, Países Bajos, cómo implementaron su diseño de producto sostenible CE </a:t>
            </a:r>
            <a:r>
              <a:rPr lang="es" dirty="0">
                <a:solidFill>
                  <a:schemeClr val="bg1"/>
                </a:solidFill>
              </a:rPr>
              <a:t>. </a:t>
            </a:r>
            <a:r>
              <a:rPr lang="es" b="1" dirty="0">
                <a:solidFill>
                  <a:schemeClr val="bg1"/>
                </a:solidFill>
                <a:hlinkClick r:id="rId2">
                  <a:extLst>
                    <a:ext uri="{A12FA001-AC4F-418D-AE19-62706E023703}">
                      <ahyp:hlinkClr xmlns:ahyp="http://schemas.microsoft.com/office/drawing/2018/hyperlinkcolor" val="tx"/>
                    </a:ext>
                  </a:extLst>
                </a:hlinkClick>
              </a:rPr>
              <a:t>Página 46</a:t>
            </a:r>
            <a:endParaRPr lang="en-IE" dirty="0">
              <a:solidFill>
                <a:schemeClr val="bg1"/>
              </a:solidFill>
            </a:endParaRPr>
          </a:p>
        </p:txBody>
      </p:sp>
      <p:pic>
        <p:nvPicPr>
          <p:cNvPr id="12" name="Graphic 11" descr="Touchscreen with solid fill">
            <a:extLst>
              <a:ext uri="{FF2B5EF4-FFF2-40B4-BE49-F238E27FC236}">
                <a16:creationId xmlns:a16="http://schemas.microsoft.com/office/drawing/2014/main" id="{3D608A48-23B4-2B99-B749-2CA7EE3F56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62486" y="2628900"/>
            <a:ext cx="1158994" cy="1158994"/>
          </a:xfrm>
          <a:prstGeom prst="rect">
            <a:avLst/>
          </a:prstGeom>
        </p:spPr>
      </p:pic>
    </p:spTree>
    <p:extLst>
      <p:ext uri="{BB962C8B-B14F-4D97-AF65-F5344CB8AC3E}">
        <p14:creationId xmlns:p14="http://schemas.microsoft.com/office/powerpoint/2010/main" val="378736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37CC619-22EC-CA2F-4D08-D292AB9DFA14}"/>
              </a:ext>
            </a:extLst>
          </p:cNvPr>
          <p:cNvSpPr>
            <a:spLocks noGrp="1"/>
          </p:cNvSpPr>
          <p:nvPr>
            <p:ph type="body" sz="quarter" idx="16"/>
          </p:nvPr>
        </p:nvSpPr>
        <p:spPr>
          <a:xfrm>
            <a:off x="589703" y="300319"/>
            <a:ext cx="4716425" cy="582221"/>
          </a:xfrm>
        </p:spPr>
        <p:txBody>
          <a:bodyPr>
            <a:normAutofit fontScale="77500" lnSpcReduction="20000"/>
          </a:bodyPr>
          <a:lstStyle/>
          <a:p>
            <a:r>
              <a:rPr lang="es" dirty="0">
                <a:solidFill>
                  <a:srgbClr val="3AA091"/>
                </a:solidFill>
              </a:rPr>
              <a:t>Los resultados del aprendizaje</a:t>
            </a:r>
          </a:p>
        </p:txBody>
      </p:sp>
      <p:sp>
        <p:nvSpPr>
          <p:cNvPr id="23" name="Text Placeholder 22">
            <a:extLst>
              <a:ext uri="{FF2B5EF4-FFF2-40B4-BE49-F238E27FC236}">
                <a16:creationId xmlns:a16="http://schemas.microsoft.com/office/drawing/2014/main" id="{C913A5E1-11E1-54FA-1243-CBA999D4E81D}"/>
              </a:ext>
            </a:extLst>
          </p:cNvPr>
          <p:cNvSpPr>
            <a:spLocks noGrp="1"/>
          </p:cNvSpPr>
          <p:nvPr>
            <p:ph type="body" sz="quarter" idx="18"/>
          </p:nvPr>
        </p:nvSpPr>
        <p:spPr>
          <a:xfrm>
            <a:off x="430306" y="907745"/>
            <a:ext cx="5395869" cy="5384995"/>
          </a:xfrm>
        </p:spPr>
        <p:txBody>
          <a:bodyPr>
            <a:normAutofit fontScale="70000" lnSpcReduction="20000"/>
          </a:bodyPr>
          <a:lstStyle/>
          <a:p>
            <a:pPr marL="342900" indent="-342900">
              <a:lnSpc>
                <a:spcPct val="120000"/>
              </a:lnSpc>
              <a:spcBef>
                <a:spcPts val="600"/>
              </a:spcBef>
              <a:buFont typeface="Wingdings" panose="05000000000000000000" pitchFamily="2" charset="2"/>
              <a:buChar char="v"/>
            </a:pPr>
            <a:r>
              <a:rPr lang="es" b="1" dirty="0">
                <a:solidFill>
                  <a:srgbClr val="3AA091"/>
                </a:solidFill>
              </a:rPr>
              <a:t>Comprender </a:t>
            </a:r>
            <a:r>
              <a:rPr lang="es" sz="2500" dirty="0">
                <a:solidFill>
                  <a:srgbClr val="4D4D4D"/>
                </a:solidFill>
              </a:rPr>
              <a:t>la diferencia entre el modelo lineal tradicional y el modelo de economía circular</a:t>
            </a:r>
          </a:p>
          <a:p>
            <a:pPr marL="342900" indent="-342900">
              <a:lnSpc>
                <a:spcPct val="120000"/>
              </a:lnSpc>
              <a:spcBef>
                <a:spcPts val="600"/>
              </a:spcBef>
              <a:buFont typeface="Wingdings" panose="05000000000000000000" pitchFamily="2" charset="2"/>
              <a:buChar char="v"/>
            </a:pPr>
            <a:r>
              <a:rPr lang="es" b="1" dirty="0">
                <a:solidFill>
                  <a:srgbClr val="F27954"/>
                </a:solidFill>
              </a:rPr>
              <a:t>Aprender</a:t>
            </a:r>
            <a:r>
              <a:rPr lang="es" dirty="0"/>
              <a:t> </a:t>
            </a:r>
            <a:r>
              <a:rPr lang="es" dirty="0">
                <a:solidFill>
                  <a:srgbClr val="4D4D4D"/>
                </a:solidFill>
              </a:rPr>
              <a:t>por qué las empresas necesitan participar en EC no solo para obtener control sobre sus recursos, sino también para tener en cuenta la regulación ambiental</a:t>
            </a:r>
          </a:p>
          <a:p>
            <a:pPr marL="342900" indent="-342900">
              <a:lnSpc>
                <a:spcPct val="120000"/>
              </a:lnSpc>
              <a:spcBef>
                <a:spcPts val="600"/>
              </a:spcBef>
              <a:buFont typeface="Wingdings" panose="05000000000000000000" pitchFamily="2" charset="2"/>
              <a:buChar char="v"/>
            </a:pPr>
            <a:r>
              <a:rPr lang="es" b="1" dirty="0">
                <a:solidFill>
                  <a:srgbClr val="002060"/>
                </a:solidFill>
              </a:rPr>
              <a:t>Tomar conciencia </a:t>
            </a:r>
            <a:r>
              <a:rPr lang="es" dirty="0">
                <a:solidFill>
                  <a:srgbClr val="4D4D4D"/>
                </a:solidFill>
              </a:rPr>
              <a:t>de cómo la Economía Circular puede proporcionar una forma beneficiosa de hacer negocios de manera sostenible y cómo puede ser igualmente beneficiosa para las personas y el planeta.</a:t>
            </a:r>
          </a:p>
          <a:p>
            <a:pPr marL="342900" indent="-342900">
              <a:lnSpc>
                <a:spcPct val="120000"/>
              </a:lnSpc>
              <a:spcBef>
                <a:spcPts val="600"/>
              </a:spcBef>
              <a:buFont typeface="Wingdings" panose="05000000000000000000" pitchFamily="2" charset="2"/>
              <a:buChar char="v"/>
            </a:pPr>
            <a:r>
              <a:rPr lang="es" b="1" dirty="0">
                <a:solidFill>
                  <a:srgbClr val="027354"/>
                </a:solidFill>
              </a:rPr>
              <a:t>Aprenda </a:t>
            </a:r>
            <a:r>
              <a:rPr lang="es" dirty="0">
                <a:solidFill>
                  <a:srgbClr val="4D4D4D"/>
                </a:solidFill>
              </a:rPr>
              <a:t>de numerosos estudios de casos europeos en una variedad de industrias cómo se han acercado a los modelos CE para sus negocios</a:t>
            </a:r>
          </a:p>
          <a:p>
            <a:pPr marL="342900" indent="-342900">
              <a:lnSpc>
                <a:spcPct val="120000"/>
              </a:lnSpc>
              <a:spcBef>
                <a:spcPts val="600"/>
              </a:spcBef>
              <a:buFont typeface="Wingdings" panose="05000000000000000000" pitchFamily="2" charset="2"/>
              <a:buChar char="v"/>
            </a:pPr>
            <a:r>
              <a:rPr lang="es" b="1" dirty="0">
                <a:solidFill>
                  <a:srgbClr val="C95F57"/>
                </a:solidFill>
              </a:rPr>
              <a:t>Aprenda </a:t>
            </a:r>
            <a:r>
              <a:rPr lang="es" dirty="0">
                <a:solidFill>
                  <a:srgbClr val="4D4D4D"/>
                </a:solidFill>
              </a:rPr>
              <a:t>cómo unirse al esfuerzo y la conversación de la economía circular mediante la implementación de principios y actividades fundamentales</a:t>
            </a:r>
          </a:p>
          <a:p>
            <a:pPr marL="342900" indent="-342900">
              <a:lnSpc>
                <a:spcPct val="120000"/>
              </a:lnSpc>
              <a:spcBef>
                <a:spcPts val="600"/>
              </a:spcBef>
              <a:buFont typeface="Wingdings" panose="05000000000000000000" pitchFamily="2" charset="2"/>
              <a:buChar char="v"/>
            </a:pPr>
            <a:endParaRPr lang="en-IE" dirty="0">
              <a:solidFill>
                <a:srgbClr val="4D4D4D"/>
              </a:solidFill>
            </a:endParaRPr>
          </a:p>
          <a:p>
            <a:pPr marL="342900" indent="-342900">
              <a:lnSpc>
                <a:spcPct val="120000"/>
              </a:lnSpc>
              <a:spcBef>
                <a:spcPts val="600"/>
              </a:spcBef>
              <a:buFont typeface="Wingdings" panose="05000000000000000000" pitchFamily="2" charset="2"/>
              <a:buChar char="v"/>
            </a:pPr>
            <a:endParaRPr lang="en-IE" dirty="0"/>
          </a:p>
        </p:txBody>
      </p:sp>
      <p:pic>
        <p:nvPicPr>
          <p:cNvPr id="6" name="Picture Placeholder 5" descr="Two people sitting at a table with a computer&#10;&#10;Description automatically generated with medium confidence">
            <a:extLst>
              <a:ext uri="{FF2B5EF4-FFF2-40B4-BE49-F238E27FC236}">
                <a16:creationId xmlns:a16="http://schemas.microsoft.com/office/drawing/2014/main" id="{ADB56B42-454F-92E3-BC7A-2E668A225A8B}"/>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7614" b="7614"/>
          <a:stretch>
            <a:fillRect/>
          </a:stretch>
        </p:blipFill>
        <p:spPr>
          <a:xfrm>
            <a:off x="5957047" y="-1"/>
            <a:ext cx="5395869" cy="6858001"/>
          </a:xfrm>
        </p:spPr>
      </p:pic>
    </p:spTree>
    <p:extLst>
      <p:ext uri="{BB962C8B-B14F-4D97-AF65-F5344CB8AC3E}">
        <p14:creationId xmlns:p14="http://schemas.microsoft.com/office/powerpoint/2010/main" val="2598741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99C527-7FC3-0BC7-50A9-CB3495AB28FA}"/>
              </a:ext>
            </a:extLst>
          </p:cNvPr>
          <p:cNvSpPr>
            <a:spLocks noGrp="1"/>
          </p:cNvSpPr>
          <p:nvPr>
            <p:ph type="body" sz="quarter" idx="13"/>
          </p:nvPr>
        </p:nvSpPr>
        <p:spPr/>
        <p:txBody>
          <a:bodyPr>
            <a:normAutofit fontScale="92500"/>
          </a:bodyPr>
          <a:lstStyle/>
          <a:p>
            <a:r>
              <a:rPr lang="es" dirty="0"/>
              <a:t>Fábrica de mejores futuros</a:t>
            </a:r>
          </a:p>
        </p:txBody>
      </p:sp>
      <p:sp>
        <p:nvSpPr>
          <p:cNvPr id="4" name="Text Placeholder 3">
            <a:extLst>
              <a:ext uri="{FF2B5EF4-FFF2-40B4-BE49-F238E27FC236}">
                <a16:creationId xmlns:a16="http://schemas.microsoft.com/office/drawing/2014/main" id="{CD3788A8-3B7D-7798-6159-8730251ABCC2}"/>
              </a:ext>
            </a:extLst>
          </p:cNvPr>
          <p:cNvSpPr>
            <a:spLocks noGrp="1"/>
          </p:cNvSpPr>
          <p:nvPr>
            <p:ph type="body" sz="quarter" idx="14"/>
          </p:nvPr>
        </p:nvSpPr>
        <p:spPr/>
        <p:txBody>
          <a:bodyPr/>
          <a:lstStyle/>
          <a:p>
            <a:r>
              <a:rPr lang="es" sz="3600" i="1" dirty="0"/>
              <a:t>Hacer las cosas de forma sostenible, economía circular eso es lo que tratamos de incorporar en todo lo que hacemos</a:t>
            </a:r>
          </a:p>
          <a:p>
            <a:endParaRPr lang="en-IE" dirty="0"/>
          </a:p>
          <a:p>
            <a:r>
              <a:rPr lang="es" dirty="0"/>
              <a:t>Jonas Martens</a:t>
            </a:r>
          </a:p>
        </p:txBody>
      </p:sp>
      <p:pic>
        <p:nvPicPr>
          <p:cNvPr id="5" name="Picture 4">
            <a:extLst>
              <a:ext uri="{FF2B5EF4-FFF2-40B4-BE49-F238E27FC236}">
                <a16:creationId xmlns:a16="http://schemas.microsoft.com/office/drawing/2014/main" id="{F5E908BE-8B23-3D4D-99BB-6E8A4D96A1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7719" r="5706"/>
          <a:stretch/>
        </p:blipFill>
        <p:spPr>
          <a:xfrm>
            <a:off x="6515100" y="1307515"/>
            <a:ext cx="4537899" cy="4242970"/>
          </a:xfrm>
          <a:prstGeom prst="ellipse">
            <a:avLst/>
          </a:prstGeom>
        </p:spPr>
      </p:pic>
    </p:spTree>
    <p:extLst>
      <p:ext uri="{BB962C8B-B14F-4D97-AF65-F5344CB8AC3E}">
        <p14:creationId xmlns:p14="http://schemas.microsoft.com/office/powerpoint/2010/main" val="2424565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6093085" cy="953429"/>
          </a:xfrm>
        </p:spPr>
        <p:txBody>
          <a:bodyPr>
            <a:noAutofit/>
          </a:bodyPr>
          <a:lstStyle/>
          <a:p>
            <a:r>
              <a:rPr lang="es" sz="2800" dirty="0"/>
              <a:t>Paso 4. Definir la visión de la economía circular y comunicar</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8" y="1400390"/>
            <a:ext cx="5998562" cy="3079983"/>
          </a:xfrm>
        </p:spPr>
        <p:txBody>
          <a:bodyPr/>
          <a:lstStyle/>
          <a:p>
            <a:r>
              <a:rPr lang="es" sz="2300" dirty="0"/>
              <a:t>La gerencia debe definir claramente desde el principio lo que la empresa entiende por “economía circular” en términos de estrategia y operaciones. Esto facilitará que la gerencia comunique el concepto de CE a los empleados y partes interesadas. La definición es única para cada empresa y su contexto específico. Es importante tener en cuenta que ninguna empresa por sí sola puede resolver todos los desafíos que enfrenta para ser más circular. Muchos problemas solo se pueden resolver colaborando con diferentes empresas y sectores, a lo largo de las cadenas de valor e incluso con los gobiernos nacionales y locales.</a:t>
            </a:r>
            <a:endParaRPr lang="en-IE" sz="2300" dirty="0"/>
          </a:p>
        </p:txBody>
      </p:sp>
      <p:pic>
        <p:nvPicPr>
          <p:cNvPr id="3" name="Picture 2">
            <a:extLst>
              <a:ext uri="{FF2B5EF4-FFF2-40B4-BE49-F238E27FC236}">
                <a16:creationId xmlns:a16="http://schemas.microsoft.com/office/drawing/2014/main" id="{E30EA8A4-680B-724E-281B-B1C183464B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290" y="913852"/>
            <a:ext cx="4286470" cy="416581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7B89B30-8043-21B2-0C5F-F98F397DAE65}"/>
              </a:ext>
            </a:extLst>
          </p:cNvPr>
          <p:cNvSpPr txBox="1"/>
          <p:nvPr/>
        </p:nvSpPr>
        <p:spPr>
          <a:xfrm>
            <a:off x="7419975" y="5238750"/>
            <a:ext cx="3467100" cy="1200329"/>
          </a:xfrm>
          <a:prstGeom prst="rect">
            <a:avLst/>
          </a:prstGeom>
          <a:noFill/>
        </p:spPr>
        <p:txBody>
          <a:bodyPr wrap="square" rtlCol="0">
            <a:spAutoFit/>
          </a:bodyPr>
          <a:lstStyle/>
          <a:p>
            <a:pPr algn="ctr"/>
            <a:r>
              <a:rPr lang="es" dirty="0">
                <a:solidFill>
                  <a:schemeClr val="bg1"/>
                </a:solidFill>
                <a:hlinkClick r:id="rId3">
                  <a:extLst>
                    <a:ext uri="{A12FA001-AC4F-418D-AE19-62706E023703}">
                      <ahyp:hlinkClr xmlns:ahyp="http://schemas.microsoft.com/office/drawing/2018/hyperlinkcolor" val="tx"/>
                    </a:ext>
                  </a:extLst>
                </a:hlinkClick>
              </a:rPr>
              <a:t>Consulte el estudio de caso Closing the Loop, Ámsterdam, cómo implementaron </a:t>
            </a:r>
            <a:r>
              <a:rPr lang="es" dirty="0">
                <a:solidFill>
                  <a:schemeClr val="bg1"/>
                </a:solidFill>
              </a:rPr>
              <a:t>los servicios de CE basados en el reciclaje de teléfonos móviles. </a:t>
            </a:r>
            <a:r>
              <a:rPr lang="es" b="1" dirty="0">
                <a:solidFill>
                  <a:schemeClr val="bg1"/>
                </a:solidFill>
                <a:hlinkClick r:id="rId3">
                  <a:extLst>
                    <a:ext uri="{A12FA001-AC4F-418D-AE19-62706E023703}">
                      <ahyp:hlinkClr xmlns:ahyp="http://schemas.microsoft.com/office/drawing/2018/hyperlinkcolor" val="tx"/>
                    </a:ext>
                  </a:extLst>
                </a:hlinkClick>
              </a:rPr>
              <a:t>Página 58</a:t>
            </a:r>
            <a:endParaRPr lang="en-IE" dirty="0">
              <a:solidFill>
                <a:schemeClr val="bg1"/>
              </a:solidFill>
            </a:endParaRPr>
          </a:p>
        </p:txBody>
      </p:sp>
      <p:pic>
        <p:nvPicPr>
          <p:cNvPr id="8" name="Graphic 7" descr="Touchscreen with solid fill">
            <a:extLst>
              <a:ext uri="{FF2B5EF4-FFF2-40B4-BE49-F238E27FC236}">
                <a16:creationId xmlns:a16="http://schemas.microsoft.com/office/drawing/2014/main" id="{8D624822-5F02-62AF-ED6F-2242C5027A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48161" y="2854358"/>
            <a:ext cx="1158994" cy="1158994"/>
          </a:xfrm>
          <a:prstGeom prst="rect">
            <a:avLst/>
          </a:prstGeom>
        </p:spPr>
      </p:pic>
    </p:spTree>
    <p:extLst>
      <p:ext uri="{BB962C8B-B14F-4D97-AF65-F5344CB8AC3E}">
        <p14:creationId xmlns:p14="http://schemas.microsoft.com/office/powerpoint/2010/main" val="3643349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159635" cy="953429"/>
          </a:xfrm>
        </p:spPr>
        <p:txBody>
          <a:bodyPr>
            <a:noAutofit/>
          </a:bodyPr>
          <a:lstStyle/>
          <a:p>
            <a:r>
              <a:rPr lang="es" sz="2800" dirty="0"/>
              <a:t>Paso 5. Desarrollar un caso de negocios y ambiciones medibles</a:t>
            </a:r>
            <a:endParaRPr lang="en-IE" sz="2800" dirty="0"/>
          </a:p>
          <a:p>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6379563" cy="3079983"/>
          </a:xfrm>
        </p:spPr>
        <p:txBody>
          <a:bodyPr/>
          <a:lstStyle/>
          <a:p>
            <a:r>
              <a:rPr lang="es" sz="2300" dirty="0"/>
              <a:t>El WBCSD y BCG encontraron que el 81% de las empresas encuestadas con estrategias de CE también tenían un caso de negocios claro. Para motivar e involucrar a los empleados en el CE, la gerencia debe cuantificar sus ambiciones y establecer metas para avanzar. Las metas ambiciosas y medibles impulsan la acción, crean responsabilidad y enfatizan la necesidad de cambio. Las organizaciones deben buscar interrumpirse a sí mismas en lugar de esperar a los actores externos. La mejor manera de demostrar un caso de negocios es tener indicadores clave de rendimiento (KPI) para medir el progreso. Los informes regulares, tanto internos como externos, ayudan a mantener la rendición de cuentas.</a:t>
            </a:r>
            <a:endParaRPr lang="en-IE" sz="2300" dirty="0"/>
          </a:p>
        </p:txBody>
      </p:sp>
      <p:pic>
        <p:nvPicPr>
          <p:cNvPr id="3" name="Picture 2">
            <a:hlinkClick r:id="rId2"/>
            <a:extLst>
              <a:ext uri="{FF2B5EF4-FFF2-40B4-BE49-F238E27FC236}">
                <a16:creationId xmlns:a16="http://schemas.microsoft.com/office/drawing/2014/main" id="{ED87B0E1-D093-444A-A3FB-D127973B18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5650" y="765100"/>
            <a:ext cx="4451579" cy="41785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1098B11-0231-3097-DBD3-033D223932B3}"/>
              </a:ext>
            </a:extLst>
          </p:cNvPr>
          <p:cNvSpPr txBox="1"/>
          <p:nvPr/>
        </p:nvSpPr>
        <p:spPr>
          <a:xfrm>
            <a:off x="7419975" y="5153025"/>
            <a:ext cx="3981450" cy="923330"/>
          </a:xfrm>
          <a:prstGeom prst="rect">
            <a:avLst/>
          </a:prstGeom>
          <a:noFill/>
        </p:spPr>
        <p:txBody>
          <a:bodyPr wrap="square" rtlCol="0">
            <a:spAutoFit/>
          </a:bodyPr>
          <a:lstStyle/>
          <a:p>
            <a:pPr algn="ctr"/>
            <a:r>
              <a:rPr lang="es" dirty="0">
                <a:solidFill>
                  <a:schemeClr val="bg1"/>
                </a:solidFill>
                <a:hlinkClick r:id="rId2">
                  <a:extLst>
                    <a:ext uri="{A12FA001-AC4F-418D-AE19-62706E023703}">
                      <ahyp:hlinkClr xmlns:ahyp="http://schemas.microsoft.com/office/drawing/2018/hyperlinkcolor" val="tx"/>
                    </a:ext>
                  </a:extLst>
                </a:hlinkClick>
              </a:rPr>
              <a:t>Ver caso de estudio Donar, Solvenia cómo implementaron la producción de diseño CE de material industrial. </a:t>
            </a:r>
            <a:r>
              <a:rPr lang="es" b="1" dirty="0">
                <a:solidFill>
                  <a:schemeClr val="bg1"/>
                </a:solidFill>
                <a:hlinkClick r:id="rId2">
                  <a:extLst>
                    <a:ext uri="{A12FA001-AC4F-418D-AE19-62706E023703}">
                      <ahyp:hlinkClr xmlns:ahyp="http://schemas.microsoft.com/office/drawing/2018/hyperlinkcolor" val="tx"/>
                    </a:ext>
                  </a:extLst>
                </a:hlinkClick>
              </a:rPr>
              <a:t>Página 66</a:t>
            </a:r>
            <a:endParaRPr lang="en-IE" dirty="0">
              <a:solidFill>
                <a:schemeClr val="bg1"/>
              </a:solidFill>
            </a:endParaRPr>
          </a:p>
        </p:txBody>
      </p:sp>
    </p:spTree>
    <p:extLst>
      <p:ext uri="{BB962C8B-B14F-4D97-AF65-F5344CB8AC3E}">
        <p14:creationId xmlns:p14="http://schemas.microsoft.com/office/powerpoint/2010/main" val="3232172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holding a sign&#10;&#10;Description automatically generated with medium confidence">
            <a:extLst>
              <a:ext uri="{FF2B5EF4-FFF2-40B4-BE49-F238E27FC236}">
                <a16:creationId xmlns:a16="http://schemas.microsoft.com/office/drawing/2014/main" id="{FA2A1B86-77E8-AF18-601A-75B83B1D73D9}"/>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l="29834" r="23309"/>
          <a:stretch/>
        </p:blipFill>
        <p:spPr>
          <a:xfrm>
            <a:off x="7677150" y="206375"/>
            <a:ext cx="4400550"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610991" y="360938"/>
            <a:ext cx="6731260" cy="953429"/>
          </a:xfrm>
        </p:spPr>
        <p:txBody>
          <a:bodyPr>
            <a:noAutofit/>
          </a:bodyPr>
          <a:lstStyle/>
          <a:p>
            <a:r>
              <a:rPr lang="es" sz="2800" dirty="0"/>
              <a:t>Paso 6. Crear campeones de la economía circular, planificar y desarrollar capacidades</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7" y="1314367"/>
            <a:ext cx="6731988" cy="3079983"/>
          </a:xfrm>
        </p:spPr>
        <p:txBody>
          <a:bodyPr/>
          <a:lstStyle/>
          <a:p>
            <a:r>
              <a:rPr lang="es" sz="2200" dirty="0"/>
              <a:t>Bioregional4 recomienda que las organizaciones convoquen un grupo de trabajo que abarque operaciones y productos/servicios, que incluya personas influyentes clave que puedan defender su enfoque de CE. Este grupo de campeones podría revisar lo que la organización ya ha hecho en términos de CE. Pueden ayudar a crear una comprensión compartida de lo que funcionó, lo que no funcionó y por qué y lo que está planificado actualmente. El grupo también podría comenzar a planificar una visión de toda la organización para una nueva versión CE del negocio. Pueden crear hojas de ruta para integrar completamente el pensamiento de CE en el negocio. El plan de 1 a 3 años se centraría en un cambio incremental más pequeño, poniendo a prueba ideas relevantes que puedan ampliarse en el futuro.</a:t>
            </a:r>
            <a:endParaRPr lang="en-IE" sz="2200" dirty="0"/>
          </a:p>
        </p:txBody>
      </p:sp>
    </p:spTree>
    <p:extLst>
      <p:ext uri="{BB962C8B-B14F-4D97-AF65-F5344CB8AC3E}">
        <p14:creationId xmlns:p14="http://schemas.microsoft.com/office/powerpoint/2010/main" val="234992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text&#10;&#10;Description automatically generated">
            <a:extLst>
              <a:ext uri="{FF2B5EF4-FFF2-40B4-BE49-F238E27FC236}">
                <a16:creationId xmlns:a16="http://schemas.microsoft.com/office/drawing/2014/main" id="{C6D9962B-87FF-11B2-510D-18F1592F92AF}"/>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29812" r="29812"/>
          <a:stretch>
            <a:fillRect/>
          </a:stretch>
        </p:blipFill>
        <p:spPr>
          <a:xfrm>
            <a:off x="7677150" y="206375"/>
            <a:ext cx="3787775"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726815" y="437138"/>
            <a:ext cx="5845435" cy="953429"/>
          </a:xfrm>
        </p:spPr>
        <p:txBody>
          <a:bodyPr>
            <a:noAutofit/>
          </a:bodyPr>
          <a:lstStyle/>
          <a:p>
            <a:r>
              <a:rPr lang="es" sz="2800" dirty="0"/>
              <a:t>Paso 7. Proceso – Producto – Modelo de Negocio Innovación</a:t>
            </a:r>
            <a:endParaRPr lang="en-IE" sz="28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6" y="1667935"/>
            <a:ext cx="6162393" cy="3079983"/>
          </a:xfrm>
        </p:spPr>
        <p:txBody>
          <a:bodyPr/>
          <a:lstStyle/>
          <a:p>
            <a:r>
              <a:rPr lang="es" dirty="0"/>
              <a:t>El WBCSD y BCG argumentan que tiene más sentido que las empresas comiencen con las formas de cambio menos disruptivas en el camino hacia la EC. Esto significa que las empresas deben comenzar con cambios en los procesos comerciales; una vez que se hayan establecido estas ganancias positivas, será más fácil hacer la transición a una forma circular al interrumpir los productos y, finalmente, el modelo comercial.</a:t>
            </a:r>
            <a:endParaRPr lang="en-IE" dirty="0"/>
          </a:p>
        </p:txBody>
      </p:sp>
    </p:spTree>
    <p:extLst>
      <p:ext uri="{BB962C8B-B14F-4D97-AF65-F5344CB8AC3E}">
        <p14:creationId xmlns:p14="http://schemas.microsoft.com/office/powerpoint/2010/main" val="13964994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Graphical user interface&#10;&#10;Description automatically generated">
            <a:extLst>
              <a:ext uri="{FF2B5EF4-FFF2-40B4-BE49-F238E27FC236}">
                <a16:creationId xmlns:a16="http://schemas.microsoft.com/office/drawing/2014/main" id="{9C63BEC7-1EA6-EAB1-EF4F-F7DA1B7004D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l="4627" r="4627"/>
          <a:stretch>
            <a:fillRect/>
          </a:stretch>
        </p:blipFill>
        <p:spPr>
          <a:xfrm>
            <a:off x="7677150" y="206375"/>
            <a:ext cx="3787775" cy="6261100"/>
          </a:xfrm>
        </p:spPr>
      </p:pic>
      <p:sp>
        <p:nvSpPr>
          <p:cNvPr id="4" name="Text Placeholder 3">
            <a:extLst>
              <a:ext uri="{FF2B5EF4-FFF2-40B4-BE49-F238E27FC236}">
                <a16:creationId xmlns:a16="http://schemas.microsoft.com/office/drawing/2014/main" id="{78340F84-CF22-F882-FE40-76FCC95F68C2}"/>
              </a:ext>
            </a:extLst>
          </p:cNvPr>
          <p:cNvSpPr>
            <a:spLocks noGrp="1"/>
          </p:cNvSpPr>
          <p:nvPr>
            <p:ph type="body" sz="quarter" idx="13"/>
          </p:nvPr>
        </p:nvSpPr>
        <p:spPr>
          <a:xfrm>
            <a:off x="499872" y="437139"/>
            <a:ext cx="7177277" cy="513838"/>
          </a:xfrm>
        </p:spPr>
        <p:txBody>
          <a:bodyPr>
            <a:noAutofit/>
          </a:bodyPr>
          <a:lstStyle/>
          <a:p>
            <a:r>
              <a:rPr lang="es" sz="3200" dirty="0"/>
              <a:t>Paso 8. Comuníquese sobre sus esfuerzos</a:t>
            </a:r>
          </a:p>
          <a:p>
            <a:endParaRPr lang="en-IE" sz="3200" dirty="0"/>
          </a:p>
        </p:txBody>
      </p:sp>
      <p:sp>
        <p:nvSpPr>
          <p:cNvPr id="5" name="Text Placeholder 4">
            <a:extLst>
              <a:ext uri="{FF2B5EF4-FFF2-40B4-BE49-F238E27FC236}">
                <a16:creationId xmlns:a16="http://schemas.microsoft.com/office/drawing/2014/main" id="{E324CF6D-B322-EBDE-EAF5-9589526ED10A}"/>
              </a:ext>
            </a:extLst>
          </p:cNvPr>
          <p:cNvSpPr>
            <a:spLocks noGrp="1"/>
          </p:cNvSpPr>
          <p:nvPr>
            <p:ph type="body" sz="quarter" idx="14"/>
          </p:nvPr>
        </p:nvSpPr>
        <p:spPr>
          <a:xfrm>
            <a:off x="726086" y="1021759"/>
            <a:ext cx="6314794" cy="3079983"/>
          </a:xfrm>
        </p:spPr>
        <p:txBody>
          <a:bodyPr/>
          <a:lstStyle/>
          <a:p>
            <a:r>
              <a:rPr lang="es" dirty="0"/>
              <a:t>La difusión de información sobre iniciativas circulares puede atraer nueva demanda, fortalecer las relaciones existentes y complacer a los inversores. Dado que las iniciativas circulares pueden traducirse en mayores beneficios, no se debe subestimar la promoción de los proyectos circulares de una empresa. Además, los inversores examinan cada vez más sus opciones de inversión con criterios de sostenibilidad y se desprenderán de empresas que consideran demasiado arriesgadas en términos de sostenibilidad. En resumen, si está “haciendo el bien”, entonces debe comunicar sus esfuerzos.</a:t>
            </a:r>
            <a:endParaRPr lang="en-IE" dirty="0"/>
          </a:p>
        </p:txBody>
      </p:sp>
    </p:spTree>
    <p:extLst>
      <p:ext uri="{BB962C8B-B14F-4D97-AF65-F5344CB8AC3E}">
        <p14:creationId xmlns:p14="http://schemas.microsoft.com/office/powerpoint/2010/main" val="92267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432D4E-E92C-EBCA-D4BE-219BAFF7CBAC}"/>
              </a:ext>
            </a:extLst>
          </p:cNvPr>
          <p:cNvSpPr>
            <a:spLocks noGrp="1"/>
          </p:cNvSpPr>
          <p:nvPr>
            <p:ph type="body" sz="quarter" idx="13"/>
          </p:nvPr>
        </p:nvSpPr>
        <p:spPr>
          <a:xfrm>
            <a:off x="1245074" y="227207"/>
            <a:ext cx="10600546" cy="953429"/>
          </a:xfrm>
        </p:spPr>
        <p:txBody>
          <a:bodyPr/>
          <a:lstStyle/>
          <a:p>
            <a:r>
              <a:rPr lang="es" dirty="0"/>
              <a:t>Útil: recursos adicionales</a:t>
            </a:r>
          </a:p>
        </p:txBody>
      </p:sp>
      <p:sp>
        <p:nvSpPr>
          <p:cNvPr id="3" name="Text Placeholder 2">
            <a:extLst>
              <a:ext uri="{FF2B5EF4-FFF2-40B4-BE49-F238E27FC236}">
                <a16:creationId xmlns:a16="http://schemas.microsoft.com/office/drawing/2014/main" id="{BB6768A4-8FD0-960B-E657-DCEFA776FE04}"/>
              </a:ext>
            </a:extLst>
          </p:cNvPr>
          <p:cNvSpPr>
            <a:spLocks noGrp="1"/>
          </p:cNvSpPr>
          <p:nvPr>
            <p:ph type="body" sz="quarter" idx="14"/>
          </p:nvPr>
        </p:nvSpPr>
        <p:spPr>
          <a:xfrm>
            <a:off x="1100086" y="1041196"/>
            <a:ext cx="10587038" cy="3995320"/>
          </a:xfrm>
        </p:spPr>
        <p:txBody>
          <a:bodyPr/>
          <a:lstStyle/>
          <a:p>
            <a:pPr marL="457200" indent="-457200">
              <a:buFont typeface="+mj-lt"/>
              <a:buAutoNum type="arabicPeriod"/>
            </a:pPr>
            <a:r>
              <a:rPr lang="es" dirty="0"/>
              <a:t>Biorregional </a:t>
            </a:r>
            <a:r>
              <a:rPr lang="es" dirty="0">
                <a:hlinkClick r:id="rId2"/>
              </a:rPr>
              <a:t>https://www.bioregional.com/cracking-circular-challenge-get-started-circulareconomy/</a:t>
            </a:r>
            <a:endParaRPr lang="en-IE" dirty="0"/>
          </a:p>
          <a:p>
            <a:pPr marL="457200" indent="-457200">
              <a:buFont typeface="+mj-lt"/>
              <a:buAutoNum type="arabicPeriod"/>
            </a:pPr>
            <a:r>
              <a:rPr lang="es" dirty="0"/>
              <a:t>Estándar de economía circular BSI </a:t>
            </a:r>
            <a:r>
              <a:rPr lang="es" dirty="0">
                <a:hlinkClick r:id="rId3"/>
              </a:rPr>
              <a:t>https://www.bsigroup.com/en-GB/standards/benefits-of-using-standards/becoming-more-sustainable-with-standards/BS8001-Circular-Economy/</a:t>
            </a:r>
            <a:endParaRPr lang="en-IE" dirty="0"/>
          </a:p>
          <a:p>
            <a:pPr marL="457200" indent="-457200">
              <a:buFont typeface="+mj-lt"/>
              <a:buAutoNum type="arabicPeriod"/>
            </a:pPr>
            <a:r>
              <a:rPr lang="es" dirty="0"/>
              <a:t>Fundación Ellen MacArthur </a:t>
            </a:r>
            <a:r>
              <a:rPr lang="es" dirty="0">
                <a:hlinkClick r:id="rId4"/>
              </a:rPr>
              <a:t>https://www.ellenmacarthurfoundation.org</a:t>
            </a:r>
            <a:endParaRPr lang="en-IE" dirty="0"/>
          </a:p>
          <a:p>
            <a:pPr marL="457200" indent="-457200">
              <a:buFont typeface="+mj-lt"/>
              <a:buAutoNum type="arabicPeriod"/>
            </a:pPr>
            <a:r>
              <a:rPr lang="es" dirty="0"/>
              <a:t>Estrategia de la UE sobre economía circular </a:t>
            </a:r>
            <a:r>
              <a:rPr lang="es" dirty="0">
                <a:hlinkClick r:id="rId5"/>
              </a:rPr>
              <a:t>https://ec.europa.eu/commission/priorities/jobs-growth-and-investment/towardscircular-economy_en</a:t>
            </a:r>
            <a:endParaRPr lang="en-IE" dirty="0"/>
          </a:p>
          <a:p>
            <a:pPr marL="457200" indent="-457200">
              <a:buFont typeface="+mj-lt"/>
              <a:buAutoNum type="arabicPeriod"/>
            </a:pPr>
            <a:r>
              <a:rPr lang="es" dirty="0"/>
              <a:t>Plan de acción de economía circular de la UE </a:t>
            </a:r>
            <a:r>
              <a:rPr lang="es" dirty="0">
                <a:hlinkClick r:id="rId6"/>
              </a:rPr>
              <a:t>http://ec.europa.eu/environment/circular-economy/index_en.htm</a:t>
            </a:r>
            <a:endParaRPr lang="en-IE" dirty="0"/>
          </a:p>
          <a:p>
            <a:pPr marL="457200" indent="-457200">
              <a:buFont typeface="+mj-lt"/>
              <a:buAutoNum type="arabicPeriod"/>
            </a:pPr>
            <a:r>
              <a:rPr lang="es" dirty="0"/>
              <a:t>WBCSD https://www.wbcsd.org/Programs/Energy-Circular-Economy y </a:t>
            </a:r>
            <a:r>
              <a:rPr lang="es" dirty="0">
                <a:hlinkClick r:id="rId7"/>
              </a:rPr>
              <a:t>https://www.wbcsd.org/Clusters/Circular-Economy-Factor10/Resources/The-newbig-circle</a:t>
            </a:r>
            <a:endParaRPr lang="en-IE" dirty="0"/>
          </a:p>
          <a:p>
            <a:endParaRPr lang="en-IE" dirty="0"/>
          </a:p>
        </p:txBody>
      </p:sp>
    </p:spTree>
    <p:extLst>
      <p:ext uri="{BB962C8B-B14F-4D97-AF65-F5344CB8AC3E}">
        <p14:creationId xmlns:p14="http://schemas.microsoft.com/office/powerpoint/2010/main" val="2128271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71C059F9-ABC8-C74A-A0B3-EBED32489CE6}"/>
              </a:ext>
            </a:extLst>
          </p:cNvPr>
          <p:cNvSpPr>
            <a:spLocks noGrp="1"/>
          </p:cNvSpPr>
          <p:nvPr>
            <p:ph type="body" sz="quarter" idx="19"/>
          </p:nvPr>
        </p:nvSpPr>
        <p:spPr>
          <a:xfrm>
            <a:off x="361970" y="1022080"/>
            <a:ext cx="4057630" cy="2529853"/>
          </a:xfrm>
        </p:spPr>
        <p:txBody>
          <a:bodyPr>
            <a:normAutofit/>
          </a:bodyPr>
          <a:lstStyle/>
          <a:p>
            <a:r>
              <a:rPr lang="es" dirty="0"/>
              <a:t>¡Has completado CSR READY!</a:t>
            </a:r>
            <a:endParaRPr lang="en-US" b="1" dirty="0"/>
          </a:p>
        </p:txBody>
      </p:sp>
      <p:sp>
        <p:nvSpPr>
          <p:cNvPr id="23" name="Text Placeholder 22">
            <a:extLst>
              <a:ext uri="{FF2B5EF4-FFF2-40B4-BE49-F238E27FC236}">
                <a16:creationId xmlns:a16="http://schemas.microsoft.com/office/drawing/2014/main" id="{0401A4DD-1902-DF46-ABAD-B9304EC3EA42}"/>
              </a:ext>
            </a:extLst>
          </p:cNvPr>
          <p:cNvSpPr>
            <a:spLocks noGrp="1"/>
          </p:cNvSpPr>
          <p:nvPr>
            <p:ph type="body" sz="quarter" idx="20"/>
          </p:nvPr>
        </p:nvSpPr>
        <p:spPr>
          <a:xfrm>
            <a:off x="361970" y="327697"/>
            <a:ext cx="3195485" cy="837258"/>
          </a:xfrm>
        </p:spPr>
        <p:txBody>
          <a:bodyPr>
            <a:normAutofit fontScale="85000" lnSpcReduction="10000"/>
          </a:bodyPr>
          <a:lstStyle/>
          <a:p>
            <a:r>
              <a:rPr lang="es" dirty="0"/>
              <a:t>¡Bien hecho!</a:t>
            </a:r>
          </a:p>
        </p:txBody>
      </p:sp>
      <p:sp>
        <p:nvSpPr>
          <p:cNvPr id="19" name="Text Placeholder 18">
            <a:extLst>
              <a:ext uri="{FF2B5EF4-FFF2-40B4-BE49-F238E27FC236}">
                <a16:creationId xmlns:a16="http://schemas.microsoft.com/office/drawing/2014/main" id="{229D7801-6828-F646-8BEF-2D27117DE90A}"/>
              </a:ext>
            </a:extLst>
          </p:cNvPr>
          <p:cNvSpPr>
            <a:spLocks noGrp="1"/>
          </p:cNvSpPr>
          <p:nvPr>
            <p:ph type="body" sz="quarter" idx="15"/>
          </p:nvPr>
        </p:nvSpPr>
        <p:spPr/>
        <p:txBody>
          <a:bodyPr>
            <a:normAutofit/>
          </a:bodyPr>
          <a:lstStyle/>
          <a:p>
            <a:r>
              <a:rPr lang="es" dirty="0">
                <a:hlinkClick r:id="rId2"/>
              </a:rPr>
              <a:t>https://www.csrready.eu/</a:t>
            </a:r>
            <a:r>
              <a:rPr lang="es" dirty="0"/>
              <a:t> </a:t>
            </a:r>
          </a:p>
        </p:txBody>
      </p:sp>
      <p:sp>
        <p:nvSpPr>
          <p:cNvPr id="21" name="Text Placeholder 20">
            <a:extLst>
              <a:ext uri="{FF2B5EF4-FFF2-40B4-BE49-F238E27FC236}">
                <a16:creationId xmlns:a16="http://schemas.microsoft.com/office/drawing/2014/main" id="{E82D37CC-8BB6-0D4D-A257-6FAE7A02068B}"/>
              </a:ext>
            </a:extLst>
          </p:cNvPr>
          <p:cNvSpPr>
            <a:spLocks noGrp="1"/>
          </p:cNvSpPr>
          <p:nvPr>
            <p:ph type="body" sz="quarter" idx="17"/>
          </p:nvPr>
        </p:nvSpPr>
        <p:spPr/>
        <p:txBody>
          <a:bodyPr>
            <a:normAutofit fontScale="85000" lnSpcReduction="20000"/>
          </a:bodyPr>
          <a:lstStyle/>
          <a:p>
            <a:r>
              <a:rPr lang="es" dirty="0">
                <a:hlinkClick r:id="rId3"/>
              </a:rPr>
              <a:t>Facebook</a:t>
            </a:r>
            <a:endParaRPr lang="en-US" dirty="0"/>
          </a:p>
        </p:txBody>
      </p:sp>
      <p:pic>
        <p:nvPicPr>
          <p:cNvPr id="2" name="Picture 2" descr="Excellent work golden sign with thumb up Vector Image">
            <a:extLst>
              <a:ext uri="{FF2B5EF4-FFF2-40B4-BE49-F238E27FC236}">
                <a16:creationId xmlns:a16="http://schemas.microsoft.com/office/drawing/2014/main" id="{7D55BCA3-226A-5027-9066-7A7564D173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72547" y="3729583"/>
            <a:ext cx="2194099" cy="230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03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EAC877B-A708-2672-B890-43252FF9BB03}"/>
              </a:ext>
            </a:extLst>
          </p:cNvPr>
          <p:cNvSpPr/>
          <p:nvPr/>
        </p:nvSpPr>
        <p:spPr>
          <a:xfrm>
            <a:off x="363301" y="4554526"/>
            <a:ext cx="4513499" cy="1371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 Placeholder 4">
            <a:extLst>
              <a:ext uri="{FF2B5EF4-FFF2-40B4-BE49-F238E27FC236}">
                <a16:creationId xmlns:a16="http://schemas.microsoft.com/office/drawing/2014/main" id="{333C7E02-D02A-41F2-8E77-D6FB5A5F71B4}"/>
              </a:ext>
            </a:extLst>
          </p:cNvPr>
          <p:cNvSpPr>
            <a:spLocks noGrp="1"/>
          </p:cNvSpPr>
          <p:nvPr>
            <p:ph type="body" sz="quarter" idx="13"/>
          </p:nvPr>
        </p:nvSpPr>
        <p:spPr>
          <a:xfrm>
            <a:off x="258525" y="223013"/>
            <a:ext cx="10001894" cy="697353"/>
          </a:xfrm>
          <a:solidFill>
            <a:schemeClr val="bg1"/>
          </a:solidFill>
        </p:spPr>
        <p:txBody>
          <a:bodyPr/>
          <a:lstStyle/>
          <a:p>
            <a:r>
              <a:rPr lang="es" sz="3600" dirty="0">
                <a:solidFill>
                  <a:srgbClr val="C55A11"/>
                </a:solidFill>
              </a:rPr>
              <a:t>Comprensión de las medidas de economía circular y cómo encapsula las actividades de RSE</a:t>
            </a:r>
          </a:p>
          <a:p>
            <a:endParaRPr lang="en-IE" sz="3600" dirty="0">
              <a:solidFill>
                <a:srgbClr val="C55A11"/>
              </a:solidFill>
            </a:endParaRPr>
          </a:p>
        </p:txBody>
      </p:sp>
      <p:sp>
        <p:nvSpPr>
          <p:cNvPr id="8" name="Text Placeholder 5">
            <a:extLst>
              <a:ext uri="{FF2B5EF4-FFF2-40B4-BE49-F238E27FC236}">
                <a16:creationId xmlns:a16="http://schemas.microsoft.com/office/drawing/2014/main" id="{1976B5AF-E7AE-2038-9BFB-3AA175AE586B}"/>
              </a:ext>
            </a:extLst>
          </p:cNvPr>
          <p:cNvSpPr>
            <a:spLocks noGrp="1"/>
          </p:cNvSpPr>
          <p:nvPr>
            <p:ph type="body" sz="quarter" idx="14"/>
          </p:nvPr>
        </p:nvSpPr>
        <p:spPr>
          <a:xfrm>
            <a:off x="258525" y="1332382"/>
            <a:ext cx="5837475" cy="2295778"/>
          </a:xfrm>
          <a:solidFill>
            <a:schemeClr val="bg1"/>
          </a:solidFill>
        </p:spPr>
        <p:txBody>
          <a:bodyPr/>
          <a:lstStyle/>
          <a:p>
            <a:r>
              <a:rPr lang="es" sz="2200" b="0" i="0" dirty="0">
                <a:solidFill>
                  <a:srgbClr val="5E5E5E"/>
                </a:solidFill>
                <a:effectLst/>
              </a:rPr>
              <a:t>Esta sección explica cómo la economía circular </a:t>
            </a:r>
            <a:r>
              <a:rPr lang="es" sz="2200" dirty="0">
                <a:solidFill>
                  <a:srgbClr val="5E5E5E"/>
                </a:solidFill>
              </a:rPr>
              <a:t>complementa las medidas de RSC, la innovación digital y los avances de las PYME responsables, ayudando a las empresas a alejarse de un modelo lineal ávido de recursos en el que los materiales vírgenes se extraen, utilizan y desechan al final de su vida; a uno que se enfoca en la reducción, retención y reutilización de materias primas.</a:t>
            </a:r>
            <a:endParaRPr lang="en-IE" sz="2200" dirty="0">
              <a:solidFill>
                <a:srgbClr val="5E5E5E"/>
              </a:solidFill>
            </a:endParaRPr>
          </a:p>
          <a:p>
            <a:endParaRPr lang="en-IE" sz="2200" dirty="0"/>
          </a:p>
        </p:txBody>
      </p:sp>
      <p:sp>
        <p:nvSpPr>
          <p:cNvPr id="9" name="TextBox 8">
            <a:extLst>
              <a:ext uri="{FF2B5EF4-FFF2-40B4-BE49-F238E27FC236}">
                <a16:creationId xmlns:a16="http://schemas.microsoft.com/office/drawing/2014/main" id="{3E65C497-DED4-C793-A7AE-AD1B9F097C66}"/>
              </a:ext>
            </a:extLst>
          </p:cNvPr>
          <p:cNvSpPr txBox="1"/>
          <p:nvPr/>
        </p:nvSpPr>
        <p:spPr>
          <a:xfrm>
            <a:off x="647804" y="4824827"/>
            <a:ext cx="3765198" cy="830997"/>
          </a:xfrm>
          <a:prstGeom prst="rect">
            <a:avLst/>
          </a:prstGeom>
          <a:solidFill>
            <a:schemeClr val="accent2"/>
          </a:solidFill>
        </p:spPr>
        <p:txBody>
          <a:bodyPr wrap="square" rtlCol="0">
            <a:spAutoFit/>
          </a:bodyPr>
          <a:lstStyle/>
          <a:p>
            <a:pPr algn="ctr"/>
            <a:r>
              <a:rPr lang="es" sz="4800" b="1" dirty="0">
                <a:solidFill>
                  <a:schemeClr val="bg1"/>
                </a:solidFill>
              </a:rPr>
              <a:t>Sección 1</a:t>
            </a:r>
          </a:p>
        </p:txBody>
      </p:sp>
    </p:spTree>
    <p:extLst>
      <p:ext uri="{BB962C8B-B14F-4D97-AF65-F5344CB8AC3E}">
        <p14:creationId xmlns:p14="http://schemas.microsoft.com/office/powerpoint/2010/main" val="12863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743A708-2C7B-9EFD-E3C2-E2C50D67EAD8}"/>
              </a:ext>
            </a:extLst>
          </p:cNvPr>
          <p:cNvPicPr>
            <a:picLocks noChangeAspect="1"/>
          </p:cNvPicPr>
          <p:nvPr/>
        </p:nvPicPr>
        <p:blipFill>
          <a:blip r:embed="rId2"/>
          <a:stretch>
            <a:fillRect/>
          </a:stretch>
        </p:blipFill>
        <p:spPr>
          <a:xfrm>
            <a:off x="6798863" y="2850372"/>
            <a:ext cx="4733925" cy="3667125"/>
          </a:xfrm>
          <a:prstGeom prst="rect">
            <a:avLst/>
          </a:prstGeom>
        </p:spPr>
      </p:pic>
      <p:sp>
        <p:nvSpPr>
          <p:cNvPr id="4" name="Text Placeholder 3">
            <a:extLst>
              <a:ext uri="{FF2B5EF4-FFF2-40B4-BE49-F238E27FC236}">
                <a16:creationId xmlns:a16="http://schemas.microsoft.com/office/drawing/2014/main" id="{6834BE03-DB63-4861-0290-8A938FAF1F26}"/>
              </a:ext>
            </a:extLst>
          </p:cNvPr>
          <p:cNvSpPr>
            <a:spLocks noGrp="1"/>
          </p:cNvSpPr>
          <p:nvPr>
            <p:ph type="body" sz="quarter" idx="13"/>
          </p:nvPr>
        </p:nvSpPr>
        <p:spPr>
          <a:xfrm>
            <a:off x="726815" y="464951"/>
            <a:ext cx="5228693" cy="953429"/>
          </a:xfrm>
        </p:spPr>
        <p:txBody>
          <a:bodyPr>
            <a:normAutofit fontScale="92500" lnSpcReduction="10000"/>
          </a:bodyPr>
          <a:lstStyle/>
          <a:p>
            <a:r>
              <a:rPr lang="es" dirty="0"/>
              <a:t>¿Qué es la Economía Circular?</a:t>
            </a:r>
          </a:p>
        </p:txBody>
      </p:sp>
      <p:sp>
        <p:nvSpPr>
          <p:cNvPr id="5" name="Text Placeholder 4">
            <a:extLst>
              <a:ext uri="{FF2B5EF4-FFF2-40B4-BE49-F238E27FC236}">
                <a16:creationId xmlns:a16="http://schemas.microsoft.com/office/drawing/2014/main" id="{EF3EABCC-F52A-5801-6A6B-A4E8E21F2F2C}"/>
              </a:ext>
            </a:extLst>
          </p:cNvPr>
          <p:cNvSpPr>
            <a:spLocks noGrp="1"/>
          </p:cNvSpPr>
          <p:nvPr>
            <p:ph type="body" sz="quarter" idx="14"/>
          </p:nvPr>
        </p:nvSpPr>
        <p:spPr>
          <a:xfrm>
            <a:off x="779409" y="1408840"/>
            <a:ext cx="5222030" cy="4768826"/>
          </a:xfrm>
        </p:spPr>
        <p:txBody>
          <a:bodyPr/>
          <a:lstStyle/>
          <a:p>
            <a:r>
              <a:rPr lang="es" b="0" i="0" dirty="0">
                <a:effectLst/>
              </a:rPr>
              <a:t>La economía circular es un </a:t>
            </a:r>
            <a:r>
              <a:rPr lang="es" b="0" i="0" u="sng" dirty="0">
                <a:effectLst/>
                <a:hlinkClick r:id="rId3">
                  <a:extLst>
                    <a:ext uri="{A12FA001-AC4F-418D-AE19-62706E023703}">
                      <ahyp:hlinkClr xmlns:ahyp="http://schemas.microsoft.com/office/drawing/2018/hyperlinkcolor" val="tx"/>
                    </a:ext>
                  </a:extLst>
                </a:hlinkClick>
              </a:rPr>
              <a:t>modelo de producción y consumo </a:t>
            </a:r>
            <a:r>
              <a:rPr lang="es" b="0" i="0" dirty="0">
                <a:effectLst/>
              </a:rPr>
              <a:t>, que implica compartir, arrendar, reutilizar, reparar, renovar y reciclar los materiales y productos existentes durante el mayor tiempo posible. De esta forma, se alarga el ciclo de vida de los productos.</a:t>
            </a:r>
          </a:p>
          <a:p>
            <a:endParaRPr lang="en-GB" sz="1000" dirty="0"/>
          </a:p>
          <a:p>
            <a:r>
              <a:rPr lang="es" i="0" dirty="0">
                <a:effectLst/>
              </a:rPr>
              <a:t>La diferencia clave es que la economía lineal se centra en la rentabilidad, independientemente del ciclo de vida del producto, mientras que la economía circular apunta a la sostenibilidad.</a:t>
            </a:r>
          </a:p>
          <a:p>
            <a:endParaRPr lang="en-GB" b="0" i="0" dirty="0">
              <a:effectLst/>
            </a:endParaRPr>
          </a:p>
          <a:p>
            <a:endParaRPr lang="en-IE" dirty="0"/>
          </a:p>
        </p:txBody>
      </p:sp>
      <p:sp>
        <p:nvSpPr>
          <p:cNvPr id="9" name="TextBox 8">
            <a:extLst>
              <a:ext uri="{FF2B5EF4-FFF2-40B4-BE49-F238E27FC236}">
                <a16:creationId xmlns:a16="http://schemas.microsoft.com/office/drawing/2014/main" id="{F3B9EC07-EC6B-5FB2-5005-F05C05F931F0}"/>
              </a:ext>
            </a:extLst>
          </p:cNvPr>
          <p:cNvSpPr txBox="1"/>
          <p:nvPr/>
        </p:nvSpPr>
        <p:spPr>
          <a:xfrm>
            <a:off x="10511073" y="6065822"/>
            <a:ext cx="1113577" cy="369332"/>
          </a:xfrm>
          <a:prstGeom prst="rect">
            <a:avLst/>
          </a:prstGeom>
          <a:noFill/>
        </p:spPr>
        <p:txBody>
          <a:bodyPr wrap="square" rtlCol="0">
            <a:spAutoFit/>
          </a:bodyPr>
          <a:lstStyle/>
          <a:p>
            <a:r>
              <a:rPr lang="es" dirty="0">
                <a:hlinkClick r:id="rId4"/>
              </a:rPr>
              <a:t>Fuente</a:t>
            </a:r>
            <a:endParaRPr lang="en-IE" dirty="0"/>
          </a:p>
        </p:txBody>
      </p:sp>
      <p:pic>
        <p:nvPicPr>
          <p:cNvPr id="3" name="Imagen 2">
            <a:extLst>
              <a:ext uri="{FF2B5EF4-FFF2-40B4-BE49-F238E27FC236}">
                <a16:creationId xmlns:a16="http://schemas.microsoft.com/office/drawing/2014/main" id="{92E8C72F-4373-E0E4-23C5-E3872D7FBE5B}"/>
              </a:ext>
            </a:extLst>
          </p:cNvPr>
          <p:cNvPicPr>
            <a:picLocks noChangeAspect="1"/>
          </p:cNvPicPr>
          <p:nvPr/>
        </p:nvPicPr>
        <p:blipFill>
          <a:blip r:embed="rId5"/>
          <a:stretch>
            <a:fillRect/>
          </a:stretch>
        </p:blipFill>
        <p:spPr>
          <a:xfrm>
            <a:off x="6798864" y="564662"/>
            <a:ext cx="4733925" cy="2209800"/>
          </a:xfrm>
          <a:prstGeom prst="rect">
            <a:avLst/>
          </a:prstGeom>
        </p:spPr>
      </p:pic>
    </p:spTree>
    <p:extLst>
      <p:ext uri="{BB962C8B-B14F-4D97-AF65-F5344CB8AC3E}">
        <p14:creationId xmlns:p14="http://schemas.microsoft.com/office/powerpoint/2010/main" val="2708339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33DE3D-23E0-A125-AC0F-8956FB4E7DFB}"/>
              </a:ext>
            </a:extLst>
          </p:cNvPr>
          <p:cNvSpPr>
            <a:spLocks noGrp="1"/>
          </p:cNvSpPr>
          <p:nvPr>
            <p:ph type="body" sz="quarter" idx="13"/>
          </p:nvPr>
        </p:nvSpPr>
        <p:spPr>
          <a:xfrm>
            <a:off x="541413" y="507045"/>
            <a:ext cx="6004242" cy="953429"/>
          </a:xfrm>
        </p:spPr>
        <p:txBody>
          <a:bodyPr>
            <a:normAutofit/>
          </a:bodyPr>
          <a:lstStyle/>
          <a:p>
            <a:r>
              <a:rPr lang="es" dirty="0"/>
              <a:t>Economía lineal versus circular</a:t>
            </a:r>
          </a:p>
        </p:txBody>
      </p:sp>
      <p:sp>
        <p:nvSpPr>
          <p:cNvPr id="4" name="Text Placeholder 3">
            <a:extLst>
              <a:ext uri="{FF2B5EF4-FFF2-40B4-BE49-F238E27FC236}">
                <a16:creationId xmlns:a16="http://schemas.microsoft.com/office/drawing/2014/main" id="{37AF2728-2E8D-8095-B051-40DF50405845}"/>
              </a:ext>
            </a:extLst>
          </p:cNvPr>
          <p:cNvSpPr>
            <a:spLocks noGrp="1"/>
          </p:cNvSpPr>
          <p:nvPr>
            <p:ph type="body" sz="quarter" idx="14"/>
          </p:nvPr>
        </p:nvSpPr>
        <p:spPr>
          <a:xfrm>
            <a:off x="541413" y="1015417"/>
            <a:ext cx="5804523" cy="5653175"/>
          </a:xfrm>
          <a:solidFill>
            <a:srgbClr val="F08B10"/>
          </a:solidFill>
        </p:spPr>
        <p:txBody>
          <a:bodyPr/>
          <a:lstStyle/>
          <a:p>
            <a:r>
              <a:rPr lang="es" b="0" i="0" dirty="0">
                <a:effectLst/>
                <a:latin typeface="SantanderMicroText-Regular"/>
              </a:rPr>
              <a:t>El </a:t>
            </a:r>
            <a:r>
              <a:rPr lang="es" b="1" i="0" dirty="0">
                <a:effectLst/>
                <a:latin typeface="SantanderMicroText-Regular"/>
              </a:rPr>
              <a:t>modelo lineal tradicional </a:t>
            </a:r>
            <a:r>
              <a:rPr lang="es" i="0" dirty="0">
                <a:effectLst/>
                <a:latin typeface="SantanderMicroText-Regular"/>
              </a:rPr>
              <a:t>prioriza el beneficio sobre </a:t>
            </a:r>
            <a:r>
              <a:rPr lang="es" i="0" u="none" strike="noStrike" dirty="0">
                <a:effectLst/>
                <a:latin typeface="SantanderMicroText-Regular"/>
                <a:hlinkClick r:id="rId2">
                  <a:extLst>
                    <a:ext uri="{A12FA001-AC4F-418D-AE19-62706E023703}">
                      <ahyp:hlinkClr xmlns:ahyp="http://schemas.microsoft.com/office/drawing/2018/hyperlinkcolor" val="tx"/>
                    </a:ext>
                  </a:extLst>
                </a:hlinkClick>
              </a:rPr>
              <a:t>la sostenibilidad </a:t>
            </a:r>
            <a:r>
              <a:rPr lang="es" i="0" dirty="0">
                <a:effectLst/>
                <a:latin typeface="SantanderMicroText-Regular"/>
              </a:rPr>
              <a:t>, con productos hechos para ser desechados una vez que se han usado. Las materias primas </a:t>
            </a:r>
            <a:r>
              <a:rPr lang="es" b="0" i="0" dirty="0">
                <a:effectLst/>
                <a:latin typeface="SantanderMicroText-Regular"/>
              </a:rPr>
              <a:t>se recolectan y transforman en productos que los consumidores utilizan hasta desecharlos como desechos, sin preocuparse por su </a:t>
            </a:r>
            <a:r>
              <a:rPr lang="es" b="0" i="0" u="none" strike="noStrike" dirty="0">
                <a:effectLst/>
                <a:latin typeface="SantanderMicroText-Regular"/>
                <a:hlinkClick r:id="rId3">
                  <a:extLst>
                    <a:ext uri="{A12FA001-AC4F-418D-AE19-62706E023703}">
                      <ahyp:hlinkClr xmlns:ahyp="http://schemas.microsoft.com/office/drawing/2018/hyperlinkcolor" val="tx"/>
                    </a:ext>
                  </a:extLst>
                </a:hlinkClick>
              </a:rPr>
              <a:t>huella ecológica </a:t>
            </a:r>
            <a:r>
              <a:rPr lang="es" b="0" i="0" dirty="0">
                <a:effectLst/>
                <a:latin typeface="SantanderMicroText-Regular"/>
              </a:rPr>
              <a:t>y sus consecuencias.</a:t>
            </a:r>
          </a:p>
          <a:p>
            <a:endParaRPr lang="en-GB" sz="1000" dirty="0">
              <a:latin typeface="SantanderMicroText-Regular"/>
            </a:endParaRPr>
          </a:p>
          <a:p>
            <a:r>
              <a:rPr lang="es" b="1" i="0" dirty="0">
                <a:effectLst/>
                <a:latin typeface="SantanderMicroText-Regular"/>
              </a:rPr>
              <a:t>La economía circular </a:t>
            </a:r>
            <a:r>
              <a:rPr lang="es" b="0" i="0" dirty="0">
                <a:effectLst/>
                <a:latin typeface="SantanderMicroText-Regular"/>
              </a:rPr>
              <a:t>es donde la producción tiene el menor impacto posible en el medio ambiente al dejar menos huella. </a:t>
            </a:r>
            <a:r>
              <a:rPr lang="es" dirty="0">
                <a:latin typeface="SantanderMicroText-Regular"/>
              </a:rPr>
              <a:t>Las empresas intentan que la producción sea sostenible </a:t>
            </a:r>
            <a:r>
              <a:rPr lang="es" b="0" i="0" dirty="0">
                <a:effectLst/>
                <a:latin typeface="SantanderMicroText-Regular"/>
              </a:rPr>
              <a:t>y lo hace siguiendo tres principios: </a:t>
            </a:r>
            <a:r>
              <a:rPr lang="es" b="0" i="0" u="none" strike="noStrike" dirty="0">
                <a:effectLst/>
                <a:latin typeface="SantanderMicroText-Regular"/>
                <a:hlinkClick r:id="rId4">
                  <a:extLst>
                    <a:ext uri="{A12FA001-AC4F-418D-AE19-62706E023703}">
                      <ahyp:hlinkClr xmlns:ahyp="http://schemas.microsoft.com/office/drawing/2018/hyperlinkcolor" val="tx"/>
                    </a:ext>
                  </a:extLst>
                </a:hlinkClick>
              </a:rPr>
              <a:t>reducir, reutilizar y reciclar.</a:t>
            </a:r>
            <a:endParaRPr lang="en-IE" dirty="0"/>
          </a:p>
        </p:txBody>
      </p:sp>
      <p:pic>
        <p:nvPicPr>
          <p:cNvPr id="2050" name="Picture 2">
            <a:extLst>
              <a:ext uri="{FF2B5EF4-FFF2-40B4-BE49-F238E27FC236}">
                <a16:creationId xmlns:a16="http://schemas.microsoft.com/office/drawing/2014/main" id="{D2A02330-8F05-AEAE-C2B6-8A05AF19FD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5654" y="1228177"/>
            <a:ext cx="5025743" cy="4510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6B0892-1670-5D1D-B71D-0B987AFE5B34}"/>
              </a:ext>
            </a:extLst>
          </p:cNvPr>
          <p:cNvSpPr txBox="1"/>
          <p:nvPr/>
        </p:nvSpPr>
        <p:spPr>
          <a:xfrm>
            <a:off x="8582685" y="5911913"/>
            <a:ext cx="1457608" cy="380245"/>
          </a:xfrm>
          <a:prstGeom prst="rect">
            <a:avLst/>
          </a:prstGeom>
          <a:noFill/>
        </p:spPr>
        <p:txBody>
          <a:bodyPr wrap="square" rtlCol="0">
            <a:spAutoFit/>
          </a:bodyPr>
          <a:lstStyle/>
          <a:p>
            <a:r>
              <a:rPr lang="es" dirty="0">
                <a:solidFill>
                  <a:schemeClr val="bg1"/>
                </a:solidFill>
                <a:hlinkClick r:id="rId6">
                  <a:extLst>
                    <a:ext uri="{A12FA001-AC4F-418D-AE19-62706E023703}">
                      <ahyp:hlinkClr xmlns:ahyp="http://schemas.microsoft.com/office/drawing/2018/hyperlinkcolor" val="tx"/>
                    </a:ext>
                  </a:extLst>
                </a:hlinkClick>
              </a:rPr>
              <a:t>Fuente</a:t>
            </a:r>
            <a:endParaRPr lang="en-IE" dirty="0">
              <a:solidFill>
                <a:schemeClr val="bg1"/>
              </a:solidFill>
            </a:endParaRPr>
          </a:p>
        </p:txBody>
      </p:sp>
    </p:spTree>
    <p:extLst>
      <p:ext uri="{BB962C8B-B14F-4D97-AF65-F5344CB8AC3E}">
        <p14:creationId xmlns:p14="http://schemas.microsoft.com/office/powerpoint/2010/main" val="237500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E71F196A-F768-7C6D-53E6-386E22D5E46C}"/>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5300" b="5300"/>
          <a:stretch>
            <a:fillRect/>
          </a:stretch>
        </p:blipFill>
        <p:spPr>
          <a:xfrm>
            <a:off x="6542340" y="-1"/>
            <a:ext cx="5112967" cy="6858001"/>
          </a:xfrm>
        </p:spPr>
      </p:pic>
      <p:sp>
        <p:nvSpPr>
          <p:cNvPr id="3" name="Text Placeholder 2">
            <a:extLst>
              <a:ext uri="{FF2B5EF4-FFF2-40B4-BE49-F238E27FC236}">
                <a16:creationId xmlns:a16="http://schemas.microsoft.com/office/drawing/2014/main" id="{B0EA0C79-4D7D-601F-547F-7393B5AE8981}"/>
              </a:ext>
            </a:extLst>
          </p:cNvPr>
          <p:cNvSpPr>
            <a:spLocks noGrp="1"/>
          </p:cNvSpPr>
          <p:nvPr>
            <p:ph type="body" sz="quarter" idx="13"/>
          </p:nvPr>
        </p:nvSpPr>
        <p:spPr>
          <a:xfrm>
            <a:off x="536693" y="525101"/>
            <a:ext cx="5559307" cy="1179791"/>
          </a:xfrm>
        </p:spPr>
        <p:txBody>
          <a:bodyPr>
            <a:normAutofit fontScale="62500" lnSpcReduction="20000"/>
          </a:bodyPr>
          <a:lstStyle/>
          <a:p>
            <a:pPr algn="ctr">
              <a:lnSpc>
                <a:spcPct val="120000"/>
              </a:lnSpc>
              <a:spcBef>
                <a:spcPts val="0"/>
              </a:spcBef>
            </a:pPr>
            <a:r>
              <a:rPr lang="es" dirty="0"/>
              <a:t>¿Por qué las empresas necesitan participar en actividades de economía circular?</a:t>
            </a:r>
          </a:p>
        </p:txBody>
      </p:sp>
      <p:sp>
        <p:nvSpPr>
          <p:cNvPr id="4" name="Text Placeholder 3">
            <a:extLst>
              <a:ext uri="{FF2B5EF4-FFF2-40B4-BE49-F238E27FC236}">
                <a16:creationId xmlns:a16="http://schemas.microsoft.com/office/drawing/2014/main" id="{BFA3786F-915D-4526-1FEA-1757B1A04F90}"/>
              </a:ext>
            </a:extLst>
          </p:cNvPr>
          <p:cNvSpPr>
            <a:spLocks noGrp="1"/>
          </p:cNvSpPr>
          <p:nvPr>
            <p:ph type="body" sz="quarter" idx="14"/>
          </p:nvPr>
        </p:nvSpPr>
        <p:spPr>
          <a:xfrm>
            <a:off x="726088" y="1395984"/>
            <a:ext cx="5644232" cy="3325027"/>
          </a:xfrm>
        </p:spPr>
        <p:txBody>
          <a:bodyPr/>
          <a:lstStyle/>
          <a:p>
            <a:r>
              <a:rPr lang="es" b="0" i="0" dirty="0">
                <a:effectLst/>
              </a:rPr>
              <a:t>La economía, las pymes y la industria son claves para luchar contra </a:t>
            </a:r>
            <a:r>
              <a:rPr lang="es" b="0" i="0" u="none" strike="noStrike" dirty="0">
                <a:effectLst/>
                <a:hlinkClick r:id="rId3">
                  <a:extLst>
                    <a:ext uri="{A12FA001-AC4F-418D-AE19-62706E023703}">
                      <ahyp:hlinkClr xmlns:ahyp="http://schemas.microsoft.com/office/drawing/2018/hyperlinkcolor" val="tx"/>
                    </a:ext>
                  </a:extLst>
                </a:hlinkClick>
              </a:rPr>
              <a:t>el cambio climático </a:t>
            </a:r>
            <a:r>
              <a:rPr lang="es" b="0" i="0" dirty="0">
                <a:effectLst/>
              </a:rPr>
              <a:t>. Por eso deben continuar con el cambio de una economía lineal a una circular para asegurarse de que la sociedad progrese de una manera respetuosa con el medio ambiente. Los recursos del planeta son finitos, por lo que es crucial que las personas, los gobiernos y las empresas trabajen juntos para usarlos de manera más responsable. Entra en la economía circular, un nuevo modelo que ofrece una alternativa a la economía lineal tradicional.</a:t>
            </a:r>
            <a:endParaRPr lang="en-IE" dirty="0"/>
          </a:p>
        </p:txBody>
      </p:sp>
    </p:spTree>
    <p:extLst>
      <p:ext uri="{BB962C8B-B14F-4D97-AF65-F5344CB8AC3E}">
        <p14:creationId xmlns:p14="http://schemas.microsoft.com/office/powerpoint/2010/main" val="1869932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5977</TotalTime>
  <Words>8359</Words>
  <Application>Microsoft Office PowerPoint</Application>
  <PresentationFormat>Panorámica</PresentationFormat>
  <Paragraphs>500</Paragraphs>
  <Slides>57</Slides>
  <Notes>0</Notes>
  <HiddenSlides>0</HiddenSlides>
  <MMClips>0</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57</vt:i4>
      </vt:variant>
    </vt:vector>
  </HeadingPairs>
  <TitlesOfParts>
    <vt:vector size="75" baseType="lpstr">
      <vt:lpstr>Malgun Gothic Semilight</vt:lpstr>
      <vt:lpstr>Aharoni</vt:lpstr>
      <vt:lpstr>Arial</vt:lpstr>
      <vt:lpstr>Arial Nova Cond</vt:lpstr>
      <vt:lpstr>ARS Maquette</vt:lpstr>
      <vt:lpstr>Calibri</vt:lpstr>
      <vt:lpstr>Calibri Light</vt:lpstr>
      <vt:lpstr>ElsevierGulliver</vt:lpstr>
      <vt:lpstr>font-1</vt:lpstr>
      <vt:lpstr>Montserrat Light</vt:lpstr>
      <vt:lpstr>NexusSans</vt:lpstr>
      <vt:lpstr>Open Sans</vt:lpstr>
      <vt:lpstr>Quattrocento Sans</vt:lpstr>
      <vt:lpstr>SantanderMicroText-Regular</vt:lpstr>
      <vt:lpstr>Times New Roman</vt:lpstr>
      <vt:lpstr>Wingdings</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Elia Retamosa</cp:lastModifiedBy>
  <cp:revision>458</cp:revision>
  <dcterms:created xsi:type="dcterms:W3CDTF">2019-11-20T14:08:21Z</dcterms:created>
  <dcterms:modified xsi:type="dcterms:W3CDTF">2023-08-04T10:18:42Z</dcterms:modified>
</cp:coreProperties>
</file>