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714" r:id="rId2"/>
  </p:sldMasterIdLst>
  <p:notesMasterIdLst>
    <p:notesMasterId r:id="rId62"/>
  </p:notesMasterIdLst>
  <p:sldIdLst>
    <p:sldId id="314" r:id="rId3"/>
    <p:sldId id="662" r:id="rId4"/>
    <p:sldId id="661" r:id="rId5"/>
    <p:sldId id="5271" r:id="rId6"/>
    <p:sldId id="594" r:id="rId7"/>
    <p:sldId id="6001" r:id="rId8"/>
    <p:sldId id="5518" r:id="rId9"/>
    <p:sldId id="5294" r:id="rId10"/>
    <p:sldId id="5296" r:id="rId11"/>
    <p:sldId id="5295" r:id="rId12"/>
    <p:sldId id="5327" r:id="rId13"/>
    <p:sldId id="5330" r:id="rId14"/>
    <p:sldId id="5328" r:id="rId15"/>
    <p:sldId id="5329" r:id="rId16"/>
    <p:sldId id="5331" r:id="rId17"/>
    <p:sldId id="5297" r:id="rId18"/>
    <p:sldId id="5231" r:id="rId19"/>
    <p:sldId id="5306" r:id="rId20"/>
    <p:sldId id="5496" r:id="rId21"/>
    <p:sldId id="5302" r:id="rId22"/>
    <p:sldId id="5300" r:id="rId23"/>
    <p:sldId id="5308" r:id="rId24"/>
    <p:sldId id="5307" r:id="rId25"/>
    <p:sldId id="5301" r:id="rId26"/>
    <p:sldId id="5319" r:id="rId27"/>
    <p:sldId id="5324" r:id="rId28"/>
    <p:sldId id="5311" r:id="rId29"/>
    <p:sldId id="5309" r:id="rId30"/>
    <p:sldId id="5497" r:id="rId31"/>
    <p:sldId id="5314" r:id="rId32"/>
    <p:sldId id="5315" r:id="rId33"/>
    <p:sldId id="5499" r:id="rId34"/>
    <p:sldId id="5505" r:id="rId35"/>
    <p:sldId id="5322" r:id="rId36"/>
    <p:sldId id="5325" r:id="rId37"/>
    <p:sldId id="5323" r:id="rId38"/>
    <p:sldId id="5501" r:id="rId39"/>
    <p:sldId id="5500" r:id="rId40"/>
    <p:sldId id="5351" r:id="rId41"/>
    <p:sldId id="5519" r:id="rId42"/>
    <p:sldId id="5339" r:id="rId43"/>
    <p:sldId id="5298" r:id="rId44"/>
    <p:sldId id="5340" r:id="rId45"/>
    <p:sldId id="5359" r:id="rId46"/>
    <p:sldId id="5343" r:id="rId47"/>
    <p:sldId id="5341" r:id="rId48"/>
    <p:sldId id="5357" r:id="rId49"/>
    <p:sldId id="5347" r:id="rId50"/>
    <p:sldId id="5352" r:id="rId51"/>
    <p:sldId id="5344" r:id="rId52"/>
    <p:sldId id="5342" r:id="rId53"/>
    <p:sldId id="5345" r:id="rId54"/>
    <p:sldId id="5348" r:id="rId55"/>
    <p:sldId id="5362" r:id="rId56"/>
    <p:sldId id="5353" r:id="rId57"/>
    <p:sldId id="5354" r:id="rId58"/>
    <p:sldId id="5355" r:id="rId59"/>
    <p:sldId id="5356" r:id="rId60"/>
    <p:sldId id="6004" r:id="rId61"/>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33819B"/>
    <a:srgbClr val="E0810E"/>
    <a:srgbClr val="027354"/>
    <a:srgbClr val="FF903D"/>
    <a:srgbClr val="37465E"/>
    <a:srgbClr val="FED7A0"/>
    <a:srgbClr val="7E477B"/>
    <a:srgbClr val="096D6E"/>
    <a:srgbClr val="F08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snapToObjects="1">
      <p:cViewPr varScale="1">
        <p:scale>
          <a:sx n="121" d="100"/>
          <a:sy n="121" d="100"/>
        </p:scale>
        <p:origin x="269" y="91"/>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 Retamosa" userId="7858e588-10a8-472f-b442-161318de09ee" providerId="ADAL" clId="{A59D6AA4-9459-4E1A-9BD8-4067974EA3CA}"/>
    <pc:docChg chg="undo redo custSel modSld modMainMaster">
      <pc:chgData name="Elia Retamosa" userId="7858e588-10a8-472f-b442-161318de09ee" providerId="ADAL" clId="{A59D6AA4-9459-4E1A-9BD8-4067974EA3CA}" dt="2023-07-19T07:46:08.351" v="45" actId="14100"/>
      <pc:docMkLst>
        <pc:docMk/>
      </pc:docMkLst>
      <pc:sldChg chg="modSp mod">
        <pc:chgData name="Elia Retamosa" userId="7858e588-10a8-472f-b442-161318de09ee" providerId="ADAL" clId="{A59D6AA4-9459-4E1A-9BD8-4067974EA3CA}" dt="2023-07-18T10:48:57.050" v="9"/>
        <pc:sldMkLst>
          <pc:docMk/>
          <pc:sldMk cId="2008895792" sldId="314"/>
        </pc:sldMkLst>
        <pc:spChg chg="mod">
          <ac:chgData name="Elia Retamosa" userId="7858e588-10a8-472f-b442-161318de09ee" providerId="ADAL" clId="{A59D6AA4-9459-4E1A-9BD8-4067974EA3CA}" dt="2023-07-18T10:48:57.050" v="9"/>
          <ac:spMkLst>
            <pc:docMk/>
            <pc:sldMk cId="2008895792" sldId="314"/>
            <ac:spMk id="4" creationId="{ED0B77C0-8D94-674B-AC83-E7DA5B14B690}"/>
          </ac:spMkLst>
        </pc:spChg>
      </pc:sldChg>
      <pc:sldChg chg="modSp mod">
        <pc:chgData name="Elia Retamosa" userId="7858e588-10a8-472f-b442-161318de09ee" providerId="ADAL" clId="{A59D6AA4-9459-4E1A-9BD8-4067974EA3CA}" dt="2023-07-19T07:46:02.650" v="41" actId="20577"/>
        <pc:sldMkLst>
          <pc:docMk/>
          <pc:sldMk cId="1993313819" sldId="5324"/>
        </pc:sldMkLst>
        <pc:spChg chg="mod">
          <ac:chgData name="Elia Retamosa" userId="7858e588-10a8-472f-b442-161318de09ee" providerId="ADAL" clId="{A59D6AA4-9459-4E1A-9BD8-4067974EA3CA}" dt="2023-07-19T07:46:02.650" v="41" actId="20577"/>
          <ac:spMkLst>
            <pc:docMk/>
            <pc:sldMk cId="1993313819" sldId="5324"/>
            <ac:spMk id="5" creationId="{9983F231-E18E-7B3A-75B7-4EA7405B15A6}"/>
          </ac:spMkLst>
        </pc:spChg>
      </pc:sldChg>
      <pc:sldChg chg="addSp delSp modSp mod">
        <pc:chgData name="Elia Retamosa" userId="7858e588-10a8-472f-b442-161318de09ee" providerId="ADAL" clId="{A59D6AA4-9459-4E1A-9BD8-4067974EA3CA}" dt="2023-07-19T07:46:08.351" v="45" actId="14100"/>
        <pc:sldMkLst>
          <pc:docMk/>
          <pc:sldMk cId="4077885418" sldId="5330"/>
        </pc:sldMkLst>
        <pc:picChg chg="add mod">
          <ac:chgData name="Elia Retamosa" userId="7858e588-10a8-472f-b442-161318de09ee" providerId="ADAL" clId="{A59D6AA4-9459-4E1A-9BD8-4067974EA3CA}" dt="2023-07-19T07:46:08.351" v="45" actId="14100"/>
          <ac:picMkLst>
            <pc:docMk/>
            <pc:sldMk cId="4077885418" sldId="5330"/>
            <ac:picMk id="3" creationId="{8880F1C5-D907-7A6A-00B6-087DE57A8E0C}"/>
          </ac:picMkLst>
        </pc:picChg>
        <pc:picChg chg="del">
          <ac:chgData name="Elia Retamosa" userId="7858e588-10a8-472f-b442-161318de09ee" providerId="ADAL" clId="{A59D6AA4-9459-4E1A-9BD8-4067974EA3CA}" dt="2023-07-19T07:40:10.074" v="13" actId="478"/>
          <ac:picMkLst>
            <pc:docMk/>
            <pc:sldMk cId="4077885418" sldId="5330"/>
            <ac:picMk id="6146" creationId="{563EA83D-50FB-0328-238F-86722513BD8C}"/>
          </ac:picMkLst>
        </pc:picChg>
      </pc:sldChg>
      <pc:sldChg chg="addSp delSp modSp mod">
        <pc:chgData name="Elia Retamosa" userId="7858e588-10a8-472f-b442-161318de09ee" providerId="ADAL" clId="{A59D6AA4-9459-4E1A-9BD8-4067974EA3CA}" dt="2023-07-18T09:46:49.974" v="8" actId="167"/>
        <pc:sldMkLst>
          <pc:docMk/>
          <pc:sldMk cId="2971329872" sldId="5351"/>
        </pc:sldMkLst>
        <pc:picChg chg="add mod ord">
          <ac:chgData name="Elia Retamosa" userId="7858e588-10a8-472f-b442-161318de09ee" providerId="ADAL" clId="{A59D6AA4-9459-4E1A-9BD8-4067974EA3CA}" dt="2023-07-18T09:46:49.974" v="8" actId="167"/>
          <ac:picMkLst>
            <pc:docMk/>
            <pc:sldMk cId="2971329872" sldId="5351"/>
            <ac:picMk id="4" creationId="{B2E295F7-519B-9F4E-929B-7EC61FBC0247}"/>
          </ac:picMkLst>
        </pc:picChg>
        <pc:picChg chg="del">
          <ac:chgData name="Elia Retamosa" userId="7858e588-10a8-472f-b442-161318de09ee" providerId="ADAL" clId="{A59D6AA4-9459-4E1A-9BD8-4067974EA3CA}" dt="2023-07-18T09:46:39.153" v="4" actId="478"/>
          <ac:picMkLst>
            <pc:docMk/>
            <pc:sldMk cId="2971329872" sldId="5351"/>
            <ac:picMk id="1026" creationId="{0B243520-E784-D26D-3354-508E2C31811D}"/>
          </ac:picMkLst>
        </pc:picChg>
      </pc:sldChg>
      <pc:sldMasterChg chg="modSldLayout">
        <pc:chgData name="Elia Retamosa" userId="7858e588-10a8-472f-b442-161318de09ee" providerId="ADAL" clId="{A59D6AA4-9459-4E1A-9BD8-4067974EA3CA}" dt="2023-07-18T10:49:34.499" v="12"/>
        <pc:sldMasterMkLst>
          <pc:docMk/>
          <pc:sldMasterMk cId="1233805520" sldId="2147483648"/>
        </pc:sldMasterMkLst>
        <pc:sldLayoutChg chg="modSp mod">
          <pc:chgData name="Elia Retamosa" userId="7858e588-10a8-472f-b442-161318de09ee" providerId="ADAL" clId="{A59D6AA4-9459-4E1A-9BD8-4067974EA3CA}" dt="2023-07-18T10:49:13.507" v="11" actId="1076"/>
          <pc:sldLayoutMkLst>
            <pc:docMk/>
            <pc:sldMasterMk cId="1233805520" sldId="2147483648"/>
            <pc:sldLayoutMk cId="0" sldId="2147483665"/>
          </pc:sldLayoutMkLst>
          <pc:spChg chg="mod">
            <ac:chgData name="Elia Retamosa" userId="7858e588-10a8-472f-b442-161318de09ee" providerId="ADAL" clId="{A59D6AA4-9459-4E1A-9BD8-4067974EA3CA}" dt="2023-07-18T10:49:13.507" v="11" actId="1076"/>
            <ac:spMkLst>
              <pc:docMk/>
              <pc:sldMasterMk cId="1233805520" sldId="2147483648"/>
              <pc:sldLayoutMk cId="0" sldId="2147483665"/>
              <ac:spMk id="20" creationId="{8325BE69-A022-6709-7A59-5237EEB9E46C}"/>
            </ac:spMkLst>
          </pc:spChg>
        </pc:sldLayoutChg>
        <pc:sldLayoutChg chg="modSp mod">
          <pc:chgData name="Elia Retamosa" userId="7858e588-10a8-472f-b442-161318de09ee" providerId="ADAL" clId="{A59D6AA4-9459-4E1A-9BD8-4067974EA3CA}" dt="2023-07-18T10:49:34.499" v="12"/>
          <pc:sldLayoutMkLst>
            <pc:docMk/>
            <pc:sldMasterMk cId="1233805520" sldId="2147483648"/>
            <pc:sldLayoutMk cId="2813256123" sldId="2147483669"/>
          </pc:sldLayoutMkLst>
          <pc:spChg chg="mod">
            <ac:chgData name="Elia Retamosa" userId="7858e588-10a8-472f-b442-161318de09ee" providerId="ADAL" clId="{A59D6AA4-9459-4E1A-9BD8-4067974EA3CA}" dt="2023-07-18T10:49:34.499" v="12"/>
            <ac:spMkLst>
              <pc:docMk/>
              <pc:sldMasterMk cId="1233805520" sldId="2147483648"/>
              <pc:sldLayoutMk cId="2813256123" sldId="2147483669"/>
              <ac:spMk id="36" creationId="{90804853-03BE-50E9-F80C-3F843649C5D7}"/>
            </ac:spMkLst>
          </pc:spChg>
        </pc:sldLayoutChg>
        <pc:sldLayoutChg chg="modSp mod">
          <pc:chgData name="Elia Retamosa" userId="7858e588-10a8-472f-b442-161318de09ee" providerId="ADAL" clId="{A59D6AA4-9459-4E1A-9BD8-4067974EA3CA}" dt="2023-07-18T09:37:44.613" v="2"/>
          <pc:sldLayoutMkLst>
            <pc:docMk/>
            <pc:sldMasterMk cId="1233805520" sldId="2147483648"/>
            <pc:sldLayoutMk cId="3488209388" sldId="2147483771"/>
          </pc:sldLayoutMkLst>
          <pc:spChg chg="mod">
            <ac:chgData name="Elia Retamosa" userId="7858e588-10a8-472f-b442-161318de09ee" providerId="ADAL" clId="{A59D6AA4-9459-4E1A-9BD8-4067974EA3CA}" dt="2023-07-18T09:37:44.613" v="2"/>
            <ac:spMkLst>
              <pc:docMk/>
              <pc:sldMasterMk cId="1233805520" sldId="2147483648"/>
              <pc:sldLayoutMk cId="3488209388" sldId="2147483771"/>
              <ac:spMk id="20" creationId="{8325BE69-A022-6709-7A59-5237EEB9E46C}"/>
            </ac:spMkLst>
          </pc:spChg>
        </pc:sldLayoutChg>
      </pc:sldMasterChg>
    </pc:docChg>
  </pc:docChgLst>
  <pc:docChgLst>
    <pc:chgData name="Elia Retamosa" userId="7858e588-10a8-472f-b442-161318de09ee" providerId="ADAL" clId="{48A42C43-B5C8-4630-B5AA-C95FDF6E2275}"/>
    <pc:docChg chg="modSld">
      <pc:chgData name="Elia Retamosa" userId="7858e588-10a8-472f-b442-161318de09ee" providerId="ADAL" clId="{48A42C43-B5C8-4630-B5AA-C95FDF6E2275}" dt="2023-08-04T10:18:02.884" v="8" actId="1076"/>
      <pc:docMkLst>
        <pc:docMk/>
      </pc:docMkLst>
      <pc:sldChg chg="addSp modSp mod">
        <pc:chgData name="Elia Retamosa" userId="7858e588-10a8-472f-b442-161318de09ee" providerId="ADAL" clId="{48A42C43-B5C8-4630-B5AA-C95FDF6E2275}" dt="2023-08-04T10:18:02.884" v="8" actId="1076"/>
        <pc:sldMkLst>
          <pc:docMk/>
          <pc:sldMk cId="2008895792" sldId="314"/>
        </pc:sldMkLst>
        <pc:picChg chg="add mod">
          <ac:chgData name="Elia Retamosa" userId="7858e588-10a8-472f-b442-161318de09ee" providerId="ADAL" clId="{48A42C43-B5C8-4630-B5AA-C95FDF6E2275}" dt="2023-08-04T10:17:47.516" v="6" actId="14100"/>
          <ac:picMkLst>
            <pc:docMk/>
            <pc:sldMk cId="2008895792" sldId="314"/>
            <ac:picMk id="5" creationId="{949C8D76-F010-EA93-A269-8FD0CE1CA31D}"/>
          </ac:picMkLst>
        </pc:picChg>
        <pc:picChg chg="add mod">
          <ac:chgData name="Elia Retamosa" userId="7858e588-10a8-472f-b442-161318de09ee" providerId="ADAL" clId="{48A42C43-B5C8-4630-B5AA-C95FDF6E2275}" dt="2023-08-04T10:18:02.884" v="8" actId="1076"/>
          <ac:picMkLst>
            <pc:docMk/>
            <pc:sldMk cId="2008895792" sldId="314"/>
            <ac:picMk id="6" creationId="{6848B248-8254-40E9-E399-2DA8377598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11500"/>
            <a:ext cx="2978590" cy="846499"/>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111705"/>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01C2FCBF-D7D6-E92A-5EF7-0912D7F08CDC}"/>
              </a:ext>
            </a:extLst>
          </p:cNvPr>
          <p:cNvGrpSpPr/>
          <p:nvPr userDrawn="1"/>
        </p:nvGrpSpPr>
        <p:grpSpPr>
          <a:xfrm>
            <a:off x="0" y="0"/>
            <a:ext cx="1675006" cy="1772009"/>
            <a:chOff x="327570" y="4453037"/>
            <a:chExt cx="1539689" cy="1542069"/>
          </a:xfrm>
        </p:grpSpPr>
        <p:sp>
          <p:nvSpPr>
            <p:cNvPr id="3" name="Freeform 14">
              <a:extLst>
                <a:ext uri="{FF2B5EF4-FFF2-40B4-BE49-F238E27FC236}">
                  <a16:creationId xmlns:a16="http://schemas.microsoft.com/office/drawing/2014/main" id="{5958B42B-3DCE-04DB-D3CD-8DED6AA3F9C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
              <a:extLst>
                <a:ext uri="{FF2B5EF4-FFF2-40B4-BE49-F238E27FC236}">
                  <a16:creationId xmlns:a16="http://schemas.microsoft.com/office/drawing/2014/main" id="{509712EC-13F1-E67F-E920-60B8A2678DE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 name="Group 4">
            <a:extLst>
              <a:ext uri="{FF2B5EF4-FFF2-40B4-BE49-F238E27FC236}">
                <a16:creationId xmlns:a16="http://schemas.microsoft.com/office/drawing/2014/main" id="{82D34CD2-AA4A-7361-FFD0-90A243B36128}"/>
              </a:ext>
            </a:extLst>
          </p:cNvPr>
          <p:cNvGrpSpPr/>
          <p:nvPr userDrawn="1"/>
        </p:nvGrpSpPr>
        <p:grpSpPr>
          <a:xfrm>
            <a:off x="7422969" y="6137098"/>
            <a:ext cx="3143757" cy="504000"/>
            <a:chOff x="296426" y="6035882"/>
            <a:chExt cx="3143757" cy="504000"/>
          </a:xfrm>
        </p:grpSpPr>
        <p:pic>
          <p:nvPicPr>
            <p:cNvPr id="6" name="Picture 5" descr="A picture containing text&#10;&#10;Description automatically generated">
              <a:extLst>
                <a:ext uri="{FF2B5EF4-FFF2-40B4-BE49-F238E27FC236}">
                  <a16:creationId xmlns:a16="http://schemas.microsoft.com/office/drawing/2014/main" id="{3FF0F946-3EA3-04FE-955B-49835FCAE2D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78EEE82-0D2F-0C08-F57C-462623DA19E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293534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0" y="6097208"/>
            <a:ext cx="3286408" cy="760791"/>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0"/>
            <a:ext cx="5112967" cy="6119606"/>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69612" y="6145000"/>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 name="Group 2">
            <a:extLst>
              <a:ext uri="{FF2B5EF4-FFF2-40B4-BE49-F238E27FC236}">
                <a16:creationId xmlns:a16="http://schemas.microsoft.com/office/drawing/2014/main" id="{26A36BA4-8270-C635-9DF6-1866BEAFC032}"/>
              </a:ext>
            </a:extLst>
          </p:cNvPr>
          <p:cNvGrpSpPr/>
          <p:nvPr userDrawn="1"/>
        </p:nvGrpSpPr>
        <p:grpSpPr>
          <a:xfrm>
            <a:off x="0" y="0"/>
            <a:ext cx="1675006" cy="1772009"/>
            <a:chOff x="327570" y="4453037"/>
            <a:chExt cx="1539689" cy="1542069"/>
          </a:xfrm>
        </p:grpSpPr>
        <p:sp>
          <p:nvSpPr>
            <p:cNvPr id="4" name="Freeform 14">
              <a:extLst>
                <a:ext uri="{FF2B5EF4-FFF2-40B4-BE49-F238E27FC236}">
                  <a16:creationId xmlns:a16="http://schemas.microsoft.com/office/drawing/2014/main" id="{5FE7B8FB-342C-B26C-BF97-F3981809DB53}"/>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7">
              <a:extLst>
                <a:ext uri="{FF2B5EF4-FFF2-40B4-BE49-F238E27FC236}">
                  <a16:creationId xmlns:a16="http://schemas.microsoft.com/office/drawing/2014/main" id="{482FF05C-F481-3ED3-5A6E-E291477A4225}"/>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530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slide with photo - Green">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1" y="6106536"/>
            <a:ext cx="2797521" cy="751463"/>
          </a:xfrm>
          <a:prstGeom prst="triangle">
            <a:avLst>
              <a:gd name="adj" fmla="val 100000"/>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317099"/>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7596772" y="6317098"/>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6" name="Group 5">
            <a:extLst>
              <a:ext uri="{FF2B5EF4-FFF2-40B4-BE49-F238E27FC236}">
                <a16:creationId xmlns:a16="http://schemas.microsoft.com/office/drawing/2014/main" id="{3DBCB93C-6652-108B-0F6B-7F0CFD093A73}"/>
              </a:ext>
            </a:extLst>
          </p:cNvPr>
          <p:cNvGrpSpPr/>
          <p:nvPr userDrawn="1"/>
        </p:nvGrpSpPr>
        <p:grpSpPr>
          <a:xfrm>
            <a:off x="0" y="0"/>
            <a:ext cx="1675006" cy="1772009"/>
            <a:chOff x="327570" y="4453037"/>
            <a:chExt cx="1539689" cy="1542069"/>
          </a:xfrm>
        </p:grpSpPr>
        <p:sp>
          <p:nvSpPr>
            <p:cNvPr id="7" name="Freeform 13">
              <a:extLst>
                <a:ext uri="{FF2B5EF4-FFF2-40B4-BE49-F238E27FC236}">
                  <a16:creationId xmlns:a16="http://schemas.microsoft.com/office/drawing/2014/main" id="{58DEECA6-5AD2-B647-B7F8-681B1C254726}"/>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5">
              <a:extLst>
                <a:ext uri="{FF2B5EF4-FFF2-40B4-BE49-F238E27FC236}">
                  <a16:creationId xmlns:a16="http://schemas.microsoft.com/office/drawing/2014/main" id="{4ED00538-E88F-687B-34AD-FA93BE97067B}"/>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35023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95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724437"/>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926925" y="6265072"/>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9" name="Group 8">
            <a:extLst>
              <a:ext uri="{FF2B5EF4-FFF2-40B4-BE49-F238E27FC236}">
                <a16:creationId xmlns:a16="http://schemas.microsoft.com/office/drawing/2014/main" id="{36345BAC-900A-5699-1259-6D2F50CE1DC1}"/>
              </a:ext>
            </a:extLst>
          </p:cNvPr>
          <p:cNvGrpSpPr/>
          <p:nvPr userDrawn="1"/>
        </p:nvGrpSpPr>
        <p:grpSpPr>
          <a:xfrm rot="10800000">
            <a:off x="10514431" y="5085991"/>
            <a:ext cx="1675006" cy="1772009"/>
            <a:chOff x="327570" y="4453037"/>
            <a:chExt cx="1539689" cy="1542069"/>
          </a:xfrm>
        </p:grpSpPr>
        <p:sp>
          <p:nvSpPr>
            <p:cNvPr id="10" name="Freeform 14">
              <a:extLst>
                <a:ext uri="{FF2B5EF4-FFF2-40B4-BE49-F238E27FC236}">
                  <a16:creationId xmlns:a16="http://schemas.microsoft.com/office/drawing/2014/main" id="{94E09C20-1BCA-3404-F669-3A7D9E8B9D4D}"/>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7">
              <a:extLst>
                <a:ext uri="{FF2B5EF4-FFF2-40B4-BE49-F238E27FC236}">
                  <a16:creationId xmlns:a16="http://schemas.microsoft.com/office/drawing/2014/main" id="{0AA9A696-BE1D-C25B-9B47-B7576E324A1E}"/>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9767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6736480"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2" name="Group 1">
            <a:extLst>
              <a:ext uri="{FF2B5EF4-FFF2-40B4-BE49-F238E27FC236}">
                <a16:creationId xmlns:a16="http://schemas.microsoft.com/office/drawing/2014/main" id="{E7440FE2-1536-BCB0-6A68-6AB444C201FA}"/>
              </a:ext>
            </a:extLst>
          </p:cNvPr>
          <p:cNvGrpSpPr/>
          <p:nvPr userDrawn="1"/>
        </p:nvGrpSpPr>
        <p:grpSpPr>
          <a:xfrm rot="10800000">
            <a:off x="10514431" y="5085991"/>
            <a:ext cx="1675006" cy="1772009"/>
            <a:chOff x="327570" y="4453037"/>
            <a:chExt cx="1539689" cy="1542069"/>
          </a:xfrm>
        </p:grpSpPr>
        <p:sp>
          <p:nvSpPr>
            <p:cNvPr id="3" name="Freeform 13">
              <a:extLst>
                <a:ext uri="{FF2B5EF4-FFF2-40B4-BE49-F238E27FC236}">
                  <a16:creationId xmlns:a16="http://schemas.microsoft.com/office/drawing/2014/main" id="{F7680E44-95E4-5732-DBB3-6B343C030500}"/>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5">
              <a:extLst>
                <a:ext uri="{FF2B5EF4-FFF2-40B4-BE49-F238E27FC236}">
                  <a16:creationId xmlns:a16="http://schemas.microsoft.com/office/drawing/2014/main" id="{8085C9B2-F2A7-505A-78DA-FCF79501DFB3}"/>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5395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6" name="Group 5">
            <a:extLst>
              <a:ext uri="{FF2B5EF4-FFF2-40B4-BE49-F238E27FC236}">
                <a16:creationId xmlns:a16="http://schemas.microsoft.com/office/drawing/2014/main" id="{8E558C68-1299-AF05-F00E-0E86E45A52B3}"/>
              </a:ext>
            </a:extLst>
          </p:cNvPr>
          <p:cNvGrpSpPr/>
          <p:nvPr userDrawn="1"/>
        </p:nvGrpSpPr>
        <p:grpSpPr>
          <a:xfrm>
            <a:off x="7091517" y="6222188"/>
            <a:ext cx="3299079" cy="504000"/>
            <a:chOff x="506666" y="6162492"/>
            <a:chExt cx="3299079" cy="504000"/>
          </a:xfrm>
        </p:grpSpPr>
        <p:pic>
          <p:nvPicPr>
            <p:cNvPr id="7" name="Picture 6" descr="A picture containing text&#10;&#10;Description automatically generated">
              <a:extLst>
                <a:ext uri="{FF2B5EF4-FFF2-40B4-BE49-F238E27FC236}">
                  <a16:creationId xmlns:a16="http://schemas.microsoft.com/office/drawing/2014/main" id="{88C97942-3ADE-DAAA-E8D2-5F99D20E23D8}"/>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7673BC-C4CF-50B5-9CDB-08E12DEC2E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grpSp>
        <p:nvGrpSpPr>
          <p:cNvPr id="5" name="Group 4">
            <a:extLst>
              <a:ext uri="{FF2B5EF4-FFF2-40B4-BE49-F238E27FC236}">
                <a16:creationId xmlns:a16="http://schemas.microsoft.com/office/drawing/2014/main" id="{278A3BA7-621F-16CC-C172-EBB1F213ECA4}"/>
              </a:ext>
            </a:extLst>
          </p:cNvPr>
          <p:cNvGrpSpPr/>
          <p:nvPr userDrawn="1"/>
        </p:nvGrpSpPr>
        <p:grpSpPr>
          <a:xfrm rot="10800000">
            <a:off x="10514431" y="5085991"/>
            <a:ext cx="1675006" cy="1772009"/>
            <a:chOff x="327570" y="4453037"/>
            <a:chExt cx="1539689" cy="1542069"/>
          </a:xfrm>
        </p:grpSpPr>
        <p:sp>
          <p:nvSpPr>
            <p:cNvPr id="9" name="Freeform 14">
              <a:extLst>
                <a:ext uri="{FF2B5EF4-FFF2-40B4-BE49-F238E27FC236}">
                  <a16:creationId xmlns:a16="http://schemas.microsoft.com/office/drawing/2014/main" id="{E8888105-ED7A-5091-E5F5-99E989009B8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7">
              <a:extLst>
                <a:ext uri="{FF2B5EF4-FFF2-40B4-BE49-F238E27FC236}">
                  <a16:creationId xmlns:a16="http://schemas.microsoft.com/office/drawing/2014/main" id="{03A418D6-64E5-18D5-D4A0-527D4FF593F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50436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1461687"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8AED913D-93B7-A23E-9D4E-99BF013024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5383DE7B-4008-3DBA-A7A2-0CDE9FB1FBCA}"/>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44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ptop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73606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EBC2BF"/>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B3ED4AE3-DEB3-1A45-01C7-8F49D9E442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D9FCB8F3-FF05-F6A7-089F-662C54F0A9E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2346750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95F57"/>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5556233A-06A2-3416-C952-5C627442C31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A6E34ED0-61CE-71F9-F007-8D8D10B136ED}"/>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800203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a:solidFill>
            <a:srgbClr val="C55A11"/>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3738071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1" y="-9570"/>
            <a:ext cx="10194587" cy="8122438"/>
            <a:chOff x="327570" y="4453037"/>
            <a:chExt cx="2319699" cy="1484548"/>
          </a:xfrm>
          <a:solidFill>
            <a:srgbClr val="E0810E"/>
          </a:solidFill>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0B0C5B99-BB82-89D2-24D1-5517C96437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124261" y="958024"/>
            <a:ext cx="6934072" cy="4226092"/>
          </a:xfrm>
          <a:prstGeom prst="rect">
            <a:avLst/>
          </a:prstGeom>
        </p:spPr>
      </p:pic>
      <p:sp>
        <p:nvSpPr>
          <p:cNvPr id="3" name="Picture Placeholder 7">
            <a:extLst>
              <a:ext uri="{FF2B5EF4-FFF2-40B4-BE49-F238E27FC236}">
                <a16:creationId xmlns:a16="http://schemas.microsoft.com/office/drawing/2014/main" id="{61FD124B-1D9F-FEBF-3868-B70A37753D1C}"/>
              </a:ext>
            </a:extLst>
          </p:cNvPr>
          <p:cNvSpPr>
            <a:spLocks noGrp="1"/>
          </p:cNvSpPr>
          <p:nvPr>
            <p:ph type="pic" sz="quarter" idx="15" hasCustomPrompt="1"/>
          </p:nvPr>
        </p:nvSpPr>
        <p:spPr>
          <a:xfrm>
            <a:off x="6201624" y="1403721"/>
            <a:ext cx="4736762" cy="2932889"/>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Tree>
    <p:extLst>
      <p:ext uri="{BB962C8B-B14F-4D97-AF65-F5344CB8AC3E}">
        <p14:creationId xmlns:p14="http://schemas.microsoft.com/office/powerpoint/2010/main" val="1936185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s-ES" sz="1400" dirty="0"/>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extLst>
      <p:ext uri="{BB962C8B-B14F-4D97-AF65-F5344CB8AC3E}">
        <p14:creationId xmlns:p14="http://schemas.microsoft.com/office/powerpoint/2010/main" val="28132561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2260051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847257"/>
      </p:ext>
    </p:extLst>
  </p:cSld>
  <p:clrMapOvr>
    <a:masterClrMapping/>
  </p:clrMapOvr>
  <p:transition spd="med"/>
  <p:extLst>
    <p:ext uri="{DCECCB84-F9BA-43D5-87BE-67443E8EF086}">
      <p15:sldGuideLst xmlns:p15="http://schemas.microsoft.com/office/powerpoint/2012/main">
        <p15:guide id="1" orient="horz" pos="1928">
          <p15:clr>
            <a:srgbClr val="FBAE40"/>
          </p15:clr>
        </p15:guide>
        <p15:guide id="2" pos="336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1244" y="6238439"/>
            <a:ext cx="9374334" cy="461665"/>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 2020-1 -DE02-KA202-007503'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theme" Target="../theme/theme2.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8" Type="http://schemas.openxmlformats.org/officeDocument/2006/relationships/slideLayout" Target="../slideLayouts/slideLayout73.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20" Type="http://schemas.openxmlformats.org/officeDocument/2006/relationships/slideLayout" Target="../slideLayouts/slideLayout85.xml"/><Relationship Id="rId41" Type="http://schemas.openxmlformats.org/officeDocument/2006/relationships/slideLayout" Target="../slideLayouts/slideLayout106.xml"/><Relationship Id="rId1" Type="http://schemas.openxmlformats.org/officeDocument/2006/relationships/slideLayout" Target="../slideLayouts/slideLayout66.xml"/><Relationship Id="rId6"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81" r:id="rId13"/>
    <p:sldLayoutId id="2147483772" r:id="rId14"/>
    <p:sldLayoutId id="2147483782" r:id="rId15"/>
    <p:sldLayoutId id="2147483783" r:id="rId16"/>
    <p:sldLayoutId id="2147483708" r:id="rId17"/>
    <p:sldLayoutId id="2147483769" r:id="rId18"/>
    <p:sldLayoutId id="2147483709" r:id="rId19"/>
    <p:sldLayoutId id="2147483683" r:id="rId20"/>
    <p:sldLayoutId id="2147483688" r:id="rId21"/>
    <p:sldLayoutId id="2147483765" r:id="rId22"/>
    <p:sldLayoutId id="2147483662" r:id="rId23"/>
    <p:sldLayoutId id="2147483712" r:id="rId24"/>
    <p:sldLayoutId id="2147483689" r:id="rId25"/>
    <p:sldLayoutId id="2147483713" r:id="rId26"/>
    <p:sldLayoutId id="2147483690" r:id="rId27"/>
    <p:sldLayoutId id="2147483691" r:id="rId28"/>
    <p:sldLayoutId id="2147483684" r:id="rId29"/>
    <p:sldLayoutId id="2147483661" r:id="rId30"/>
    <p:sldLayoutId id="2147483692" r:id="rId31"/>
    <p:sldLayoutId id="2147483693" r:id="rId32"/>
    <p:sldLayoutId id="2147483789" r:id="rId33"/>
    <p:sldLayoutId id="2147483790" r:id="rId34"/>
    <p:sldLayoutId id="2147483791" r:id="rId35"/>
    <p:sldLayoutId id="2147483768" r:id="rId36"/>
    <p:sldLayoutId id="2147483770" r:id="rId37"/>
    <p:sldLayoutId id="2147483679" r:id="rId38"/>
    <p:sldLayoutId id="2147483694" r:id="rId39"/>
    <p:sldLayoutId id="2147483706" r:id="rId40"/>
    <p:sldLayoutId id="2147483696" r:id="rId41"/>
    <p:sldLayoutId id="2147483697" r:id="rId42"/>
    <p:sldLayoutId id="2147483652" r:id="rId43"/>
    <p:sldLayoutId id="2147483699" r:id="rId44"/>
    <p:sldLayoutId id="2147483673" r:id="rId45"/>
    <p:sldLayoutId id="2147483707" r:id="rId46"/>
    <p:sldLayoutId id="2147483710" r:id="rId47"/>
    <p:sldLayoutId id="2147483677" r:id="rId48"/>
    <p:sldLayoutId id="2147483676" r:id="rId49"/>
    <p:sldLayoutId id="2147483787" r:id="rId50"/>
    <p:sldLayoutId id="2147483784" r:id="rId51"/>
    <p:sldLayoutId id="2147483785" r:id="rId52"/>
    <p:sldLayoutId id="2147483786" r:id="rId53"/>
    <p:sldLayoutId id="2147483788" r:id="rId54"/>
    <p:sldLayoutId id="2147483700" r:id="rId55"/>
    <p:sldLayoutId id="2147483764" r:id="rId56"/>
    <p:sldLayoutId id="2147483702" r:id="rId57"/>
    <p:sldLayoutId id="2147483703" r:id="rId58"/>
    <p:sldLayoutId id="2147483701" r:id="rId59"/>
    <p:sldLayoutId id="2147483669" r:id="rId60"/>
    <p:sldLayoutId id="2147483656" r:id="rId61"/>
    <p:sldLayoutId id="2147483657" r:id="rId62"/>
    <p:sldLayoutId id="2147483658" r:id="rId63"/>
    <p:sldLayoutId id="2147483793" r:id="rId64"/>
    <p:sldLayoutId id="2147483794" r:id="rId6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editar el estilo del título maestro</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editar estilos de texto maestro</a:t>
            </a:r>
          </a:p>
          <a:p>
            <a:pPr lvl="1"/>
            <a:r>
              <a:rPr lang="es"/>
              <a:t>Segundo nivel</a:t>
            </a:r>
          </a:p>
          <a:p>
            <a:pPr lvl="2"/>
            <a:r>
              <a:rPr lang="es"/>
              <a:t>Tercer nivel</a:t>
            </a:r>
          </a:p>
          <a:p>
            <a:pPr lvl="3"/>
            <a:r>
              <a:rPr lang="es"/>
              <a:t>cuarto nivel</a:t>
            </a:r>
          </a:p>
          <a:p>
            <a:pPr lvl="4"/>
            <a:r>
              <a:rPr lang="es"/>
              <a:t>quinto nivel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aesc.org/insights/magazine/article/tsr-intersection-technology-corporate-social-responsibility" TargetMode="Externa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aesc.org/insights/magazine/article/tsr-intersection-technology-corporate-social-responsibility" TargetMode="External"/><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ocuten.com/en/blog/4-ways-digital-transformation-improves-corporate-social-responsibility/" TargetMode="Externa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hyperlink" Target="https://enviromap.ie/" TargetMode="External"/><Relationship Id="rId3" Type="http://schemas.openxmlformats.org/officeDocument/2006/relationships/hyperlink" Target="https://www.enterprise-ireland.com/en/Productivity/Build-a-green-sustainable-Business/GreenPlus/" TargetMode="External"/><Relationship Id="rId7" Type="http://schemas.openxmlformats.org/officeDocument/2006/relationships/hyperlink" Target="https://www.epa.ie/climate/calculators/" TargetMode="External"/><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hyperlink" Target="https://hsalearning.ie/" TargetMode="External"/><Relationship Id="rId5" Type="http://schemas.openxmlformats.org/officeDocument/2006/relationships/hyperlink" Target="Green%20Start%20Program,%20Green%20Plus%20and%20Green%20Transform" TargetMode="External"/><Relationship Id="rId10" Type="http://schemas.openxmlformats.org/officeDocument/2006/relationships/hyperlink" Target="https://www.besmart.ie/" TargetMode="External"/><Relationship Id="rId4" Type="http://schemas.openxmlformats.org/officeDocument/2006/relationships/hyperlink" Target="https://www.enterprise-ireland.com/en/productivity/build-a-green-sustainable-business/" TargetMode="External"/><Relationship Id="rId9" Type="http://schemas.openxmlformats.org/officeDocument/2006/relationships/hyperlink" Target="https://greenbusiness.ie/sme-efficiency-and-cost-reduction-questionnair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neandco.com/wp-content/uploads/2020/08/Nine-Co.-Duurzaamheid-strategie-nulmeting.pdf" TargetMode="External"/><Relationship Id="rId2" Type="http://schemas.openxmlformats.org/officeDocument/2006/relationships/hyperlink" Target="https://www.nineandco.com/en/" TargetMode="External"/><Relationship Id="rId1" Type="http://schemas.openxmlformats.org/officeDocument/2006/relationships/slideLayout" Target="../slideLayouts/slideLayout5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https://docuten.com/en/blog/how-brexit-affects-the-electronic-trust-service-law/" TargetMode="External"/><Relationship Id="rId2" Type="http://schemas.openxmlformats.org/officeDocument/2006/relationships/hyperlink" Target="https://eur-lex.europa.eu/legal-content/EN/TXT/PDF/?uri=CELEX:32014R0910&amp;from=EN" TargetMode="External"/><Relationship Id="rId1" Type="http://schemas.openxmlformats.org/officeDocument/2006/relationships/slideLayout" Target="../slideLayouts/slideLayout31.xml"/><Relationship Id="rId5" Type="http://schemas.openxmlformats.org/officeDocument/2006/relationships/image" Target="../media/image39.png"/><Relationship Id="rId4" Type="http://schemas.openxmlformats.org/officeDocument/2006/relationships/hyperlink" Target="https://docuten.com/en/blog/docuten-bundle-cloud-an-eu-e-invoicing-solu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eanbusinessireland.ie/includes/documents/2016%20CASE%20STUDIES%20Web%20version%20Oct%2026.pdf" TargetMode="External"/><Relationship Id="rId2" Type="http://schemas.openxmlformats.org/officeDocument/2006/relationships/hyperlink" Target="https://www.bitc.ie/sme-case-studies/teg-building-supply-chain-stability-and-sustainability-by-monitoring-supplier-performance/" TargetMode="External"/><Relationship Id="rId1" Type="http://schemas.openxmlformats.org/officeDocument/2006/relationships/slideLayout" Target="../slideLayouts/slideLayout5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onfido.com/use-cases/?utm_source=google&amp;utm_medium=cpc&amp;utm_campaign=fraudprevention" TargetMode="Externa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s://www.csoonline.com/article/3434601/what-is-the-cost-of-a-data-breach.html" TargetMode="External"/><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hyperlink" Target="https://food.cloud/our-work/retail" TargetMode="External"/><Relationship Id="rId2" Type="http://schemas.openxmlformats.org/officeDocument/2006/relationships/hyperlink" Target="https://food.cloud/" TargetMode="External"/><Relationship Id="rId1" Type="http://schemas.openxmlformats.org/officeDocument/2006/relationships/slideLayout" Target="../slideLayouts/slideLayout54.xml"/><Relationship Id="rId5" Type="http://schemas.openxmlformats.org/officeDocument/2006/relationships/image" Target="../media/image45.png"/><Relationship Id="rId4" Type="http://schemas.openxmlformats.org/officeDocument/2006/relationships/hyperlink" Target="https://food.cloud/our-work/hub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mygreatlearning.com/blog/top-benefits-of-ai-in-digital-marketing/" TargetMode="External"/><Relationship Id="rId2" Type="http://schemas.openxmlformats.org/officeDocument/2006/relationships/image" Target="../media/image46.jpeg"/><Relationship Id="rId1" Type="http://schemas.openxmlformats.org/officeDocument/2006/relationships/slideLayout" Target="../slideLayouts/slideLayout33.xml"/><Relationship Id="rId6" Type="http://schemas.openxmlformats.org/officeDocument/2006/relationships/hyperlink" Target="https://shanebarker.com/blog/ai-digital-marketing/" TargetMode="Externa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hyperlink" Target="https://hollandcircularhotspot.nl/case/better-future-factory-futureproof-packscan/" TargetMode="External"/><Relationship Id="rId2" Type="http://schemas.openxmlformats.org/officeDocument/2006/relationships/hyperlink" Target="https://betterfuturefactory.com/" TargetMode="External"/><Relationship Id="rId1" Type="http://schemas.openxmlformats.org/officeDocument/2006/relationships/slideLayout" Target="../slideLayouts/slideLayout5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hyperlink" Target="https://www.floridaeis.de/" TargetMode="External"/><Relationship Id="rId2" Type="http://schemas.openxmlformats.org/officeDocument/2006/relationships/image" Target="../media/image51.png"/><Relationship Id="rId1" Type="http://schemas.openxmlformats.org/officeDocument/2006/relationships/slideLayout" Target="../slideLayouts/slideLayout5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hyperlink" Target="https://www.actitime.com/"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elle.com.au/fashion/sustainable-denim-jeans-25825" TargetMode="Externa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s://www.wwf.eu/what_we_do/oceans/"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33.xml"/><Relationship Id="rId6" Type="http://schemas.openxmlformats.org/officeDocument/2006/relationships/image" Target="../media/image54.jpeg"/><Relationship Id="rId5" Type="http://schemas.openxmlformats.org/officeDocument/2006/relationships/hyperlink" Target="https://www.lombardodier.com/contents/corporate-news/media-releases/2020/june/lombard-odier-and-the-wwf-launch.html" TargetMode="External"/><Relationship Id="rId4" Type="http://schemas.openxmlformats.org/officeDocument/2006/relationships/hyperlink" Target="https://www.australfisheries.com.au/sustainability/traceabilit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australfisheries.com.au/sustainability/traceability" TargetMode="External"/><Relationship Id="rId2" Type="http://schemas.openxmlformats.org/officeDocument/2006/relationships/hyperlink" Target="https://www.australfisheries.com.au/" TargetMode="External"/><Relationship Id="rId1" Type="http://schemas.openxmlformats.org/officeDocument/2006/relationships/slideLayout" Target="../slideLayouts/slideLayout52.xml"/><Relationship Id="rId5" Type="http://schemas.openxmlformats.org/officeDocument/2006/relationships/image" Target="../media/image55.jpeg"/><Relationship Id="rId4" Type="http://schemas.openxmlformats.org/officeDocument/2006/relationships/hyperlink" Target="http://www.fis-net.com/fis/worldnews/worldnews.asp?monthyear=1-2019&amp;day=18&amp;id=101191&amp;l=e&amp;country=0&amp;special=0&amp;ndb=1&amp;df=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nalyticsindiamag.com/data-science-and-analytics-for-sustainable-development/#:~:text=Data%20science%20and%20analytics%20have,tackling%20climate%20change%2C%20and%20more." TargetMode="External"/><Relationship Id="rId2" Type="http://schemas.openxmlformats.org/officeDocument/2006/relationships/image" Target="../media/image56.png"/><Relationship Id="rId1" Type="http://schemas.openxmlformats.org/officeDocument/2006/relationships/slideLayout" Target="../slideLayouts/slideLayout24.xml"/><Relationship Id="rId5" Type="http://schemas.openxmlformats.org/officeDocument/2006/relationships/image" Target="../media/image58.sv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hyperlink" Target="https://www.csrready.eu/" TargetMode="External"/><Relationship Id="rId2" Type="http://schemas.openxmlformats.org/officeDocument/2006/relationships/hyperlink" Target="https://www.fundacionseres.org/lists/informes/attachments/1109/csr-a-risky-business.pdf" TargetMode="External"/><Relationship Id="rId1" Type="http://schemas.openxmlformats.org/officeDocument/2006/relationships/slideLayout" Target="../slideLayouts/slideLayout49.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hyperlink" Target="https://noissue.co/blog/thewrap/" TargetMode="External"/><Relationship Id="rId3" Type="http://schemas.openxmlformats.org/officeDocument/2006/relationships/hyperlink" Target="https://noissue.co/reseller-application/" TargetMode="External"/><Relationship Id="rId7" Type="http://schemas.openxmlformats.org/officeDocument/2006/relationships/hyperlink" Target="https://noissue.co/sustainability/compostable/" TargetMode="External"/><Relationship Id="rId2" Type="http://schemas.openxmlformats.org/officeDocument/2006/relationships/hyperlink" Target="https://noissue.co/community/industry-experts/" TargetMode="External"/><Relationship Id="rId1" Type="http://schemas.openxmlformats.org/officeDocument/2006/relationships/slideLayout" Target="../slideLayouts/slideLayout33.xml"/><Relationship Id="rId6" Type="http://schemas.openxmlformats.org/officeDocument/2006/relationships/hyperlink" Target="https://noissue.pxf.io/e4BPL1" TargetMode="External"/><Relationship Id="rId5" Type="http://schemas.openxmlformats.org/officeDocument/2006/relationships/image" Target="../media/image59.jpeg"/><Relationship Id="rId10" Type="http://schemas.openxmlformats.org/officeDocument/2006/relationships/image" Target="../media/image61.svg"/><Relationship Id="rId4" Type="http://schemas.openxmlformats.org/officeDocument/2006/relationships/hyperlink" Target="https://noissue.co/community/partner-programs/" TargetMode="External"/><Relationship Id="rId9"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hyperlink" Target="https://info.percentpledge.org/sample-impact-report" TargetMode="External"/><Relationship Id="rId3" Type="http://schemas.openxmlformats.org/officeDocument/2006/relationships/hyperlink" Target="https://www.percentpledge.org/" TargetMode="External"/><Relationship Id="rId7" Type="http://schemas.openxmlformats.org/officeDocument/2006/relationships/hyperlink" Target="https://info.percentpledge.org/en-us/passionassessmentlite" TargetMode="External"/><Relationship Id="rId2" Type="http://schemas.openxmlformats.org/officeDocument/2006/relationships/image" Target="../media/image62.jpeg"/><Relationship Id="rId1" Type="http://schemas.openxmlformats.org/officeDocument/2006/relationships/slideLayout" Target="../slideLayouts/slideLayout33.xml"/><Relationship Id="rId6" Type="http://schemas.openxmlformats.org/officeDocument/2006/relationships/hyperlink" Target="https://www.percentpledge.org/impact-reporting" TargetMode="External"/><Relationship Id="rId5" Type="http://schemas.openxmlformats.org/officeDocument/2006/relationships/hyperlink" Target="https://www.percentpledge.org/employee-volunteering" TargetMode="External"/><Relationship Id="rId4" Type="http://schemas.openxmlformats.org/officeDocument/2006/relationships/hyperlink" Target="https://www.percentpledge.org/workplace-giving-platform" TargetMode="External"/><Relationship Id="rId9" Type="http://schemas.openxmlformats.org/officeDocument/2006/relationships/hyperlink" Target="https://www.capterra.ie/software/1014822/percent-pledge"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omparably.com/companies/wix-com/sustainability" TargetMode="External"/><Relationship Id="rId13" Type="http://schemas.openxmlformats.org/officeDocument/2006/relationships/image" Target="../media/image61.svg"/><Relationship Id="rId3" Type="http://schemas.openxmlformats.org/officeDocument/2006/relationships/hyperlink" Target="https://www.blauer-engel.de/en/productworld/resources-and-energy-efficient-software-products?_ga=2.8456496.462997408.1677066042-620464218.1677066042" TargetMode="External"/><Relationship Id="rId7" Type="http://schemas.openxmlformats.org/officeDocument/2006/relationships/hyperlink" Target="https://krystal.uk/" TargetMode="External"/><Relationship Id="rId12" Type="http://schemas.openxmlformats.org/officeDocument/2006/relationships/image" Target="../media/image60.png"/><Relationship Id="rId2" Type="http://schemas.openxmlformats.org/officeDocument/2006/relationships/hyperlink" Target="https://www.digitalsme.eu/green-software-an-overlooked-factor-in-the-sustainability-discourse/?_ga=2.8456496.462997408.1677066042-620464218.1677066042" TargetMode="External"/><Relationship Id="rId1" Type="http://schemas.openxmlformats.org/officeDocument/2006/relationships/slideLayout" Target="../slideLayouts/slideLayout33.xml"/><Relationship Id="rId6" Type="http://schemas.openxmlformats.org/officeDocument/2006/relationships/hyperlink" Target="https://www.lilo.org/les-projets-soutenus-par-lilo/" TargetMode="External"/><Relationship Id="rId11" Type="http://schemas.openxmlformats.org/officeDocument/2006/relationships/image" Target="../media/image63.png"/><Relationship Id="rId5" Type="http://schemas.openxmlformats.org/officeDocument/2006/relationships/hyperlink" Target="https://www.lilo.org/" TargetMode="External"/><Relationship Id="rId10" Type="http://schemas.openxmlformats.org/officeDocument/2006/relationships/hyperlink" Target="https://www.wix.com/blog/2022/03/sustainable-marketing/" TargetMode="External"/><Relationship Id="rId4" Type="http://schemas.openxmlformats.org/officeDocument/2006/relationships/hyperlink" Target="https://www.ecosia.org/" TargetMode="External"/><Relationship Id="rId9" Type="http://schemas.openxmlformats.org/officeDocument/2006/relationships/hyperlink" Target="https://www.wix.com/blog/ecommerce/2022/08/sustainable-ecommerce"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hyperlink" Target="https://www.googleadservices.com/pagead/aclk?sa=L&amp;ai=DChcSEwjw5OG9hKf9AhXIse0KHai1B8gYABAAGgJkZw&amp;ohost=www.google.com&amp;cid=CAESauD27QqcGBo_L2OAKJ9AmEDfN078bHuvxEtLaAuduMw0f47P-AQbxF0TLEf4zBA9TQiuesfwl5rCNBCfI4SrxXCbixUwXJS2vdiyXXo5m1ZEdIBb2l1EamTj6dzYFIvZqDxoCkbHkBZekq0&amp;sig=AOD64_0hbvpcVl609QmjFbpOVJJoy9KKYA&amp;q&amp;adurl&amp;ved=2ahUKEwjzp9u9hKf9AhVqQUEAHZGTAe0Q0Qx6BAgBEAE" TargetMode="External"/><Relationship Id="rId7" Type="http://schemas.openxmlformats.org/officeDocument/2006/relationships/image" Target="../media/image60.png"/><Relationship Id="rId2" Type="http://schemas.openxmlformats.org/officeDocument/2006/relationships/hyperlink" Target="https://stripe.com/climate" TargetMode="External"/><Relationship Id="rId1" Type="http://schemas.openxmlformats.org/officeDocument/2006/relationships/slideLayout" Target="../slideLayouts/slideLayout33.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hyperlink" Target="https://stripe.com/en-ie/newsroom/news/spring-21-carbon-removal-purchas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haritycharge.com/business-card-details/" TargetMode="External"/><Relationship Id="rId2" Type="http://schemas.openxmlformats.org/officeDocument/2006/relationships/image" Target="../media/image66.jpe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hyperlink" Target="https://squareup.com/" TargetMode="External"/><Relationship Id="rId7" Type="http://schemas.openxmlformats.org/officeDocument/2006/relationships/image" Target="../media/image60.png"/><Relationship Id="rId2" Type="http://schemas.openxmlformats.org/officeDocument/2006/relationships/image" Target="../media/image67.jpeg"/><Relationship Id="rId1" Type="http://schemas.openxmlformats.org/officeDocument/2006/relationships/slideLayout" Target="../slideLayouts/slideLayout33.xml"/><Relationship Id="rId6" Type="http://schemas.openxmlformats.org/officeDocument/2006/relationships/image" Target="../media/image68.png"/><Relationship Id="rId5" Type="http://schemas.openxmlformats.org/officeDocument/2006/relationships/hyperlink" Target="https://www.google.com/url?q=https://squareup.com/au/en&amp;sa=D&amp;ust=1606186907312000&amp;usg=AOvVaw2jQR5zi6UNN8UQegloR1U7" TargetMode="External"/><Relationship Id="rId4" Type="http://schemas.openxmlformats.org/officeDocument/2006/relationships/hyperlink" Target="https://apps.xero.com/uk/app/square-#overview"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brighttalk.com/webcast/18471/563194" TargetMode="External"/><Relationship Id="rId1" Type="http://schemas.openxmlformats.org/officeDocument/2006/relationships/slideLayout" Target="../slideLayouts/slideLayout33.xml"/><Relationship Id="rId5" Type="http://schemas.openxmlformats.org/officeDocument/2006/relationships/hyperlink" Target="https://www.sustainalytics.com/corporate-solutions/esg-solutions/corporate-impact-reporting?utm_campaign=SFS-supplychain-corporateimpact&amp;utm_campaign=SCS+-+Corporate+impact+reporting&amp;utm_source=Google+Ads&amp;utm_source=adwords&amp;utm_medium=paid+search&amp;utm_medium=ppc&amp;utm_content=scs-ga-supplychain-corporateimpact&amp;utm_term=corporate+social+responsibility&amp;hsa_acc=4619360780&amp;hsa_cam=13254367836&amp;hsa_grp=142239298025&amp;hsa_ad=630800983829&amp;hsa_src=g&amp;hsa_tgt=kwd-11392601&amp;hsa_kw=corporate+social+responsibility&amp;hsa_mt=p&amp;hsa_net=adwords&amp;hsa_ver=3&amp;gclid=CjwKCAiA9NGfBhBvEiwAq5vSy-SIzQg5iTJZggyX0kipQYhxLg87Qf-jJGzkN0oCFLnXksoqEISVEBoCaagQAvD_BwE#frameworkOne1" TargetMode="External"/><Relationship Id="rId4" Type="http://schemas.openxmlformats.org/officeDocument/2006/relationships/hyperlink" Target="https://www.sustainalytics.com/corporate-solutions/esg-solutions/corporate-impact-reporting?utm_campaign=SFS-supplychain-corporateimpact&amp;utm_campaign=SCS+-+Corporate+impact+reporting&amp;utm_source=Google+Ads&amp;utm_source=adwords&amp;utm_medium=paid+search&amp;utm_medium=ppc&amp;utm_content=scs-ga-supplychain-corporateimpact&amp;utm_term=corporate+social+responsibility&amp;hsa_acc=4619360780&amp;hsa_cam=13254367836&amp;hsa_grp=142239298025&amp;hsa_ad=630800983829&amp;hsa_src=g&amp;hsa_tgt=kwd-11392601&amp;hsa_kw=corporate+social+responsibility&amp;hsa_mt=p&amp;hsa_net=adwords&amp;hsa_ver=3&amp;gclid=CjwKCAiA9NGfBhBvEiwAq5vSy-SIzQg5iTJZggyX0kipQYhxLg87Qf-jJGzkN0oCFLnXksoqEISVEBoCaagQAvD_Bw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lbspartners.ie/" TargetMode="External"/><Relationship Id="rId7" Type="http://schemas.openxmlformats.org/officeDocument/2006/relationships/image" Target="../media/image61.svg"/><Relationship Id="rId2" Type="http://schemas.openxmlformats.org/officeDocument/2006/relationships/image" Target="../media/image70.jpeg"/><Relationship Id="rId1" Type="http://schemas.openxmlformats.org/officeDocument/2006/relationships/slideLayout" Target="../slideLayouts/slideLayout33.xml"/><Relationship Id="rId6" Type="http://schemas.openxmlformats.org/officeDocument/2006/relationships/image" Target="../media/image60.png"/><Relationship Id="rId5" Type="http://schemas.openxmlformats.org/officeDocument/2006/relationships/image" Target="../media/image71.png"/><Relationship Id="rId4" Type="http://schemas.openxmlformats.org/officeDocument/2006/relationships/hyperlink" Target="https://www.lbspartners.ie/capabilities/sustainability/green-sta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s://www.bearingpoint.com/en-ie/locations/bearingpoint-ireland/" TargetMode="External"/><Relationship Id="rId3" Type="http://schemas.openxmlformats.org/officeDocument/2006/relationships/hyperlink" Target="https://www.bearingpoint.com/en/" TargetMode="External"/><Relationship Id="rId7" Type="http://schemas.openxmlformats.org/officeDocument/2006/relationships/hyperlink" Target="https://www.bearingpoint.com/en-ie/about-us/news-and-media/press-releases/bearingpoint-acquires-sustainability-consultancy-i-care/" TargetMode="External"/><Relationship Id="rId2" Type="http://schemas.openxmlformats.org/officeDocument/2006/relationships/image" Target="../media/image72.jpeg"/><Relationship Id="rId1" Type="http://schemas.openxmlformats.org/officeDocument/2006/relationships/slideLayout" Target="../slideLayouts/slideLayout33.xml"/><Relationship Id="rId6" Type="http://schemas.openxmlformats.org/officeDocument/2006/relationships/hyperlink" Target="https://www.bearingpoint.com/en-ie/services/spotlight/transform-sourcing-and-supply-chain/" TargetMode="External"/><Relationship Id="rId5" Type="http://schemas.openxmlformats.org/officeDocument/2006/relationships/hyperlink" Target="https://www.bearingpoint.com/en-ie/insights-events/insights/artificial-intelligence-a-powerful-tool-for-achieving-carbon-neutrality/" TargetMode="External"/><Relationship Id="rId10" Type="http://schemas.openxmlformats.org/officeDocument/2006/relationships/image" Target="../media/image61.svg"/><Relationship Id="rId4" Type="http://schemas.openxmlformats.org/officeDocument/2006/relationships/hyperlink" Target="https://www.bearingpoint.com/en-ie/services/spotlight/meeting-the-growing-challenge-of-sustainability/" TargetMode="External"/><Relationship Id="rId9"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hyperlink" Target="https://www.optimy.com/company/about-us" TargetMode="External"/><Relationship Id="rId2" Type="http://schemas.openxmlformats.org/officeDocument/2006/relationships/image" Target="../media/image73.pn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hyperlink" Target="https://www.joinvera.com/" TargetMode="External"/><Relationship Id="rId7" Type="http://schemas.openxmlformats.org/officeDocument/2006/relationships/image" Target="../media/image61.svg"/><Relationship Id="rId2" Type="http://schemas.openxmlformats.org/officeDocument/2006/relationships/image" Target="../media/image74.png"/><Relationship Id="rId1" Type="http://schemas.openxmlformats.org/officeDocument/2006/relationships/slideLayout" Target="../slideLayouts/slideLayout33.xml"/><Relationship Id="rId6" Type="http://schemas.openxmlformats.org/officeDocument/2006/relationships/image" Target="../media/image60.png"/><Relationship Id="rId5" Type="http://schemas.openxmlformats.org/officeDocument/2006/relationships/hyperlink" Target="https://www.joinvera.com/blog/vera-partners-with-sofar-ocean" TargetMode="External"/><Relationship Id="rId4" Type="http://schemas.openxmlformats.org/officeDocument/2006/relationships/hyperlink" Target="https://www.joinvera.com/collective/sofar-ocean"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s://www.datakind.org/" TargetMode="External"/><Relationship Id="rId1" Type="http://schemas.openxmlformats.org/officeDocument/2006/relationships/slideLayout" Target="../slideLayouts/slideLayout33.xml"/><Relationship Id="rId4" Type="http://schemas.openxmlformats.org/officeDocument/2006/relationships/image" Target="../media/image7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hyperlink" Target="https://small99.co.uk/sustainable-technology/sustainable-technology-productivity-tools/" TargetMode="Externa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hyperlink" Target="https://www.greenlivingblog.org.uk/reasons-to-switch-from-fossil-fuel-to-electric-car/" TargetMode="External"/><Relationship Id="rId2" Type="http://schemas.openxmlformats.org/officeDocument/2006/relationships/hyperlink" Target="https://www.greengeeks.com/" TargetMode="External"/><Relationship Id="rId1" Type="http://schemas.openxmlformats.org/officeDocument/2006/relationships/slideLayout" Target="../slideLayouts/slideLayout21.xml"/><Relationship Id="rId5" Type="http://schemas.openxmlformats.org/officeDocument/2006/relationships/hyperlink" Target="https://www.blauer-engel.de/en/products/electric-devices/resources-and-energy-efficient-software-products" TargetMode="External"/><Relationship Id="rId4" Type="http://schemas.openxmlformats.org/officeDocument/2006/relationships/hyperlink" Target="https://www.blauer-engel.de/en/productworld/resources-and-energy-efficient-software-products?_ga=2.8456496.462997408.1677066042-620464218.1677066042"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savemoneycutcarbon.com/category/smart-home/smart-plugs/" TargetMode="External"/><Relationship Id="rId7" Type="http://schemas.openxmlformats.org/officeDocument/2006/relationships/hyperlink" Target="https://small99.co.uk/sustainable-technology/eco-friendly-crm-tools/" TargetMode="External"/><Relationship Id="rId2" Type="http://schemas.openxmlformats.org/officeDocument/2006/relationships/hyperlink" Target="https://www.which.co.uk/reviews/smart-meters/article/smart-meters-explained/what-is-a-smart-meter-artlW8n6atdo" TargetMode="External"/><Relationship Id="rId1" Type="http://schemas.openxmlformats.org/officeDocument/2006/relationships/slideLayout" Target="../slideLayouts/slideLayout21.xml"/><Relationship Id="rId6" Type="http://schemas.openxmlformats.org/officeDocument/2006/relationships/hyperlink" Target="https://www.innoq.com/en/blog/cloud-computing-and-carbon-footprint/" TargetMode="External"/><Relationship Id="rId5" Type="http://schemas.openxmlformats.org/officeDocument/2006/relationships/hyperlink" Target="https://www.bbc.com/future/article/20200305-why-your-internet-habits-are-not-as-clean-as-you-think" TargetMode="External"/><Relationship Id="rId4" Type="http://schemas.openxmlformats.org/officeDocument/2006/relationships/hyperlink" Target="https://challenge.abettercity.org/toolkits/emissions-reduction-toolkits/energy-efficiency/office-design/?toolkit=224"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60.xml"/><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871424"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s" dirty="0"/>
              <a:t>Módulo 8</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298754" cy="775681"/>
          </a:xfrm>
        </p:spPr>
        <p:txBody>
          <a:bodyPr>
            <a:noAutofit/>
          </a:bodyPr>
          <a:lstStyle/>
          <a:p>
            <a:r>
              <a:rPr lang="es" sz="2800" dirty="0"/>
              <a:t>Adaptación de la RSC a Herramientas y Tecnologías Digitales</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646331"/>
          </a:xfrm>
          <a:prstGeom prst="rect">
            <a:avLst/>
          </a:prstGeom>
          <a:noFill/>
        </p:spPr>
        <p:txBody>
          <a:bodyPr wrap="square">
            <a:spAutoFit/>
          </a:bodyPr>
          <a:lstStyle/>
          <a:p>
            <a:r>
              <a:rPr lang="es-ES" sz="1200" dirty="0">
                <a:solidFill>
                  <a:schemeClr val="bg1"/>
                </a:solidFill>
              </a:rPr>
              <a:t>"El apoyo de la Comisión Europea para la producción de esta publicación no constituye una aprobación del contenido que refleja únicamente los puntos de vista de los autores, la Comisión no se hace responsable del uso que pueda hacerse de la información contenida en el mismo"</a:t>
            </a:r>
          </a:p>
        </p:txBody>
      </p:sp>
      <p:pic>
        <p:nvPicPr>
          <p:cNvPr id="5" name="Imagen 4">
            <a:extLst>
              <a:ext uri="{FF2B5EF4-FFF2-40B4-BE49-F238E27FC236}">
                <a16:creationId xmlns:a16="http://schemas.microsoft.com/office/drawing/2014/main" id="{949C8D76-F010-EA93-A269-8FD0CE1CA31D}"/>
              </a:ext>
            </a:extLst>
          </p:cNvPr>
          <p:cNvPicPr>
            <a:picLocks noChangeAspect="1"/>
          </p:cNvPicPr>
          <p:nvPr/>
        </p:nvPicPr>
        <p:blipFill>
          <a:blip r:embed="rId3"/>
          <a:stretch>
            <a:fillRect/>
          </a:stretch>
        </p:blipFill>
        <p:spPr>
          <a:xfrm>
            <a:off x="8027801" y="6508426"/>
            <a:ext cx="5082891" cy="280440"/>
          </a:xfrm>
          <a:prstGeom prst="rect">
            <a:avLst/>
          </a:prstGeom>
        </p:spPr>
      </p:pic>
      <p:pic>
        <p:nvPicPr>
          <p:cNvPr id="6" name="Imagen 5">
            <a:extLst>
              <a:ext uri="{FF2B5EF4-FFF2-40B4-BE49-F238E27FC236}">
                <a16:creationId xmlns:a16="http://schemas.microsoft.com/office/drawing/2014/main" id="{6848B248-8254-40E9-E399-2DA83775986C}"/>
              </a:ext>
            </a:extLst>
          </p:cNvPr>
          <p:cNvPicPr>
            <a:picLocks noChangeAspect="1"/>
          </p:cNvPicPr>
          <p:nvPr/>
        </p:nvPicPr>
        <p:blipFill>
          <a:blip r:embed="rId4"/>
          <a:stretch>
            <a:fillRect/>
          </a:stretch>
        </p:blipFill>
        <p:spPr>
          <a:xfrm>
            <a:off x="10972552" y="6508426"/>
            <a:ext cx="841321" cy="29873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821921-78FF-1124-8AEF-2B0B5CC7F262}"/>
              </a:ext>
            </a:extLst>
          </p:cNvPr>
          <p:cNvSpPr/>
          <p:nvPr/>
        </p:nvSpPr>
        <p:spPr>
          <a:xfrm>
            <a:off x="0" y="4128380"/>
            <a:ext cx="6727318" cy="272962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86294CF3-4BFE-3E98-322B-9EB0EC8F494E}"/>
              </a:ext>
            </a:extLst>
          </p:cNvPr>
          <p:cNvSpPr>
            <a:spLocks noGrp="1"/>
          </p:cNvSpPr>
          <p:nvPr>
            <p:ph type="body" sz="quarter" idx="13"/>
          </p:nvPr>
        </p:nvSpPr>
        <p:spPr>
          <a:xfrm>
            <a:off x="790783" y="-48994"/>
            <a:ext cx="5936535" cy="1206951"/>
          </a:xfrm>
        </p:spPr>
        <p:txBody>
          <a:bodyPr>
            <a:normAutofit/>
          </a:bodyPr>
          <a:lstStyle/>
          <a:p>
            <a:pPr algn="ctr">
              <a:lnSpc>
                <a:spcPct val="110000"/>
              </a:lnSpc>
              <a:spcBef>
                <a:spcPts val="0"/>
              </a:spcBef>
            </a:pPr>
            <a:r>
              <a:rPr lang="es" sz="3200" dirty="0">
                <a:solidFill>
                  <a:srgbClr val="CC6A62"/>
                </a:solidFill>
              </a:rPr>
              <a:t>¿Qué es la Transformación Digital?</a:t>
            </a:r>
          </a:p>
        </p:txBody>
      </p:sp>
      <p:sp>
        <p:nvSpPr>
          <p:cNvPr id="6" name="Text Placeholder 5">
            <a:extLst>
              <a:ext uri="{FF2B5EF4-FFF2-40B4-BE49-F238E27FC236}">
                <a16:creationId xmlns:a16="http://schemas.microsoft.com/office/drawing/2014/main" id="{4AD2F14E-A5A1-4091-95EC-23A1B9C94AC5}"/>
              </a:ext>
            </a:extLst>
          </p:cNvPr>
          <p:cNvSpPr>
            <a:spLocks noGrp="1"/>
          </p:cNvSpPr>
          <p:nvPr>
            <p:ph type="body" sz="quarter" idx="14"/>
          </p:nvPr>
        </p:nvSpPr>
        <p:spPr>
          <a:xfrm>
            <a:off x="437105" y="1067915"/>
            <a:ext cx="6021925" cy="2577494"/>
          </a:xfrm>
        </p:spPr>
        <p:txBody>
          <a:bodyPr/>
          <a:lstStyle/>
          <a:p>
            <a:pPr algn="ctr"/>
            <a:r>
              <a:rPr lang="es" sz="2000" b="1" i="0" dirty="0">
                <a:solidFill>
                  <a:srgbClr val="CC6A62"/>
                </a:solidFill>
                <a:effectLst/>
              </a:rPr>
              <a:t>transformación digital</a:t>
            </a:r>
            <a:r>
              <a:rPr lang="es" sz="2000" b="0" i="0" dirty="0">
                <a:solidFill>
                  <a:srgbClr val="CC6A62"/>
                </a:solidFill>
                <a:effectLst/>
              </a:rPr>
              <a:t> </a:t>
            </a:r>
            <a:r>
              <a:rPr lang="es" sz="2000" b="0" i="0" dirty="0">
                <a:solidFill>
                  <a:srgbClr val="2C3340"/>
                </a:solidFill>
                <a:effectLst/>
              </a:rPr>
              <a:t>es un curso de acción en el que la tecnología digital se </a:t>
            </a:r>
            <a:r>
              <a:rPr lang="es" sz="2000" b="1" i="0" dirty="0">
                <a:solidFill>
                  <a:srgbClr val="2C3340"/>
                </a:solidFill>
                <a:effectLst/>
              </a:rPr>
              <a:t>aplica a varios procesos comerciales </a:t>
            </a:r>
            <a:r>
              <a:rPr lang="es" sz="2000" b="0" i="0" dirty="0">
                <a:solidFill>
                  <a:srgbClr val="2C3340"/>
                </a:solidFill>
                <a:effectLst/>
              </a:rPr>
              <a:t>en un esfuerzo por </a:t>
            </a:r>
            <a:r>
              <a:rPr lang="es" sz="2000" b="1" i="0" dirty="0">
                <a:solidFill>
                  <a:srgbClr val="2C3340"/>
                </a:solidFill>
                <a:effectLst/>
              </a:rPr>
              <a:t>mejorar la eficiencia, entregar valor, mejorar la cultura de la empresa y optimizar las operaciones.</a:t>
            </a:r>
          </a:p>
          <a:p>
            <a:pPr algn="ctr"/>
            <a:r>
              <a:rPr lang="es" sz="2000" b="0" i="0" u="none" strike="noStrike" dirty="0">
                <a:solidFill>
                  <a:srgbClr val="027354"/>
                </a:solidFill>
                <a:effectLst/>
              </a:rPr>
              <a:t>“La transformación digital se trata del proceso de cambio digital basado en nuevas propuestas de valor”.</a:t>
            </a:r>
          </a:p>
          <a:p>
            <a:pPr algn="ctr"/>
            <a:endParaRPr lang="en-GB" sz="2000" b="0" i="0" u="none" strike="noStrike" dirty="0">
              <a:solidFill>
                <a:srgbClr val="027354"/>
              </a:solidFill>
              <a:effectLst/>
            </a:endParaRPr>
          </a:p>
          <a:p>
            <a:pPr algn="ctr"/>
            <a:endParaRPr lang="en-GB" sz="2000" dirty="0">
              <a:solidFill>
                <a:srgbClr val="027354"/>
              </a:solidFill>
            </a:endParaRPr>
          </a:p>
          <a:p>
            <a:pPr algn="ctr"/>
            <a:endParaRPr lang="en-GB" sz="2000" b="0" i="0" u="none" strike="noStrike" dirty="0">
              <a:solidFill>
                <a:srgbClr val="027354"/>
              </a:solidFill>
              <a:effectLst/>
            </a:endParaRPr>
          </a:p>
          <a:p>
            <a:pPr algn="ctr"/>
            <a:r>
              <a:rPr lang="es" sz="2000" b="0" i="0" dirty="0">
                <a:effectLst/>
              </a:rPr>
              <a:t>Se entiende que </a:t>
            </a:r>
            <a:r>
              <a:rPr lang="es" sz="2000" b="0" dirty="0">
                <a:effectLst/>
              </a:rPr>
              <a:t>“digitalizamos información, digitalizamos procesos y roles para operaciones comerciales extendidas basadas en plataformas, y </a:t>
            </a:r>
            <a:r>
              <a:rPr lang="es" sz="2000" b="1" u="none" strike="noStrike" dirty="0">
                <a:effectLst/>
              </a:rPr>
              <a:t>transformamos digitalmente el negocio </a:t>
            </a:r>
            <a:r>
              <a:rPr lang="es" sz="2000" b="0" dirty="0">
                <a:effectLst/>
              </a:rPr>
              <a:t>mediante la promoción de una </a:t>
            </a:r>
            <a:r>
              <a:rPr lang="es" sz="2000" b="1" dirty="0">
                <a:effectLst/>
              </a:rPr>
              <a:t>estrategia digital, modelos comerciales digitales centrados en el cliente y orientados al valor, y un cambio digital impulsado por la arquitectura. </a:t>
            </a:r>
            <a:r>
              <a:rPr lang="es" sz="2000" b="0" dirty="0">
                <a:effectLst/>
              </a:rPr>
              <a:t>”</a:t>
            </a:r>
          </a:p>
          <a:p>
            <a:pPr algn="ctr"/>
            <a:endParaRPr lang="en-IE" sz="2000" dirty="0"/>
          </a:p>
        </p:txBody>
      </p:sp>
      <p:pic>
        <p:nvPicPr>
          <p:cNvPr id="11" name="Picture Placeholder 10" descr="A picture containing text&#10;&#10;Description automatically generated">
            <a:extLst>
              <a:ext uri="{FF2B5EF4-FFF2-40B4-BE49-F238E27FC236}">
                <a16:creationId xmlns:a16="http://schemas.microsoft.com/office/drawing/2014/main" id="{2DC231F8-502B-0483-0FB4-81FA2B73D36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157" b="10157"/>
          <a:stretch>
            <a:fillRect/>
          </a:stretch>
        </p:blipFill>
        <p:spPr>
          <a:xfrm>
            <a:off x="7079033" y="4864"/>
            <a:ext cx="5112967" cy="6111705"/>
          </a:xfrm>
        </p:spPr>
      </p:pic>
    </p:spTree>
    <p:extLst>
      <p:ext uri="{BB962C8B-B14F-4D97-AF65-F5344CB8AC3E}">
        <p14:creationId xmlns:p14="http://schemas.microsoft.com/office/powerpoint/2010/main" val="50611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wall, indoor, person, kitchen appliance&#10;&#10;Description automatically generated">
            <a:extLst>
              <a:ext uri="{FF2B5EF4-FFF2-40B4-BE49-F238E27FC236}">
                <a16:creationId xmlns:a16="http://schemas.microsoft.com/office/drawing/2014/main" id="{A3D0ACA3-25DA-AED0-171C-51ADAB82E36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31" b="5031"/>
          <a:stretch>
            <a:fillRect/>
          </a:stretch>
        </p:blipFill>
        <p:spPr>
          <a:xfrm>
            <a:off x="6737350" y="0"/>
            <a:ext cx="4686300" cy="6323013"/>
          </a:xfrm>
        </p:spPr>
      </p:pic>
      <p:sp>
        <p:nvSpPr>
          <p:cNvPr id="5" name="Text Placeholder 4">
            <a:extLst>
              <a:ext uri="{FF2B5EF4-FFF2-40B4-BE49-F238E27FC236}">
                <a16:creationId xmlns:a16="http://schemas.microsoft.com/office/drawing/2014/main" id="{CB0EB4FF-4573-E460-8E77-7C0A418974C8}"/>
              </a:ext>
            </a:extLst>
          </p:cNvPr>
          <p:cNvSpPr>
            <a:spLocks noGrp="1"/>
          </p:cNvSpPr>
          <p:nvPr>
            <p:ph type="body" sz="quarter" idx="13"/>
          </p:nvPr>
        </p:nvSpPr>
        <p:spPr>
          <a:xfrm>
            <a:off x="303155" y="496111"/>
            <a:ext cx="6292197" cy="1208781"/>
          </a:xfrm>
        </p:spPr>
        <p:txBody>
          <a:bodyPr>
            <a:normAutofit/>
          </a:bodyPr>
          <a:lstStyle/>
          <a:p>
            <a:pPr algn="ctr"/>
            <a:r>
              <a:rPr lang="es" sz="3200" dirty="0"/>
              <a:t>Intersección de RSE y Tecnología</a:t>
            </a:r>
          </a:p>
        </p:txBody>
      </p:sp>
      <p:sp>
        <p:nvSpPr>
          <p:cNvPr id="6" name="Text Placeholder 5">
            <a:extLst>
              <a:ext uri="{FF2B5EF4-FFF2-40B4-BE49-F238E27FC236}">
                <a16:creationId xmlns:a16="http://schemas.microsoft.com/office/drawing/2014/main" id="{BC182FB9-279E-8CA3-F12D-958682936D2B}"/>
              </a:ext>
            </a:extLst>
          </p:cNvPr>
          <p:cNvSpPr>
            <a:spLocks noGrp="1"/>
          </p:cNvSpPr>
          <p:nvPr>
            <p:ph type="body" sz="quarter" idx="14"/>
          </p:nvPr>
        </p:nvSpPr>
        <p:spPr>
          <a:xfrm>
            <a:off x="585595" y="1132237"/>
            <a:ext cx="6009757" cy="3006948"/>
          </a:xfrm>
        </p:spPr>
        <p:txBody>
          <a:bodyPr/>
          <a:lstStyle/>
          <a:p>
            <a:r>
              <a:rPr lang="es" sz="2200" dirty="0"/>
              <a:t>La era de la transformación digital no es nueva, ha sido un tema durante 15 o 20 años. Ahora tienes Spotify o Netflix como tus servicios de streaming favoritos. </a:t>
            </a:r>
            <a:r>
              <a:rPr lang="es" sz="2200" b="1" dirty="0"/>
              <a:t>"Tienes comercio electrónico, por lo que las empresas tienen que pensar en vender en línea". </a:t>
            </a:r>
            <a:r>
              <a:rPr lang="es" sz="2200" dirty="0"/>
              <a:t>Sin embargo, también se dice que algunas empresas todavía están atrasadas y podrían perder su ventaja.</a:t>
            </a:r>
          </a:p>
          <a:p>
            <a:endParaRPr lang="en-GB" sz="2200" dirty="0"/>
          </a:p>
          <a:p>
            <a:r>
              <a:rPr lang="es" sz="2200" b="1" i="1" dirty="0">
                <a:effectLst/>
              </a:rPr>
              <a:t>“Muchas empresas todavía están tratando de digerir la primera ola, tratando de trasladar parte de sus ventas al comercio electrónico, mientras que muchas empresas ya se están moviendo hacia la segunda ola de transformación digital” </a:t>
            </a:r>
            <a:r>
              <a:rPr lang="es" sz="2200" b="0" i="0" dirty="0">
                <a:effectLst/>
              </a:rPr>
              <a:t>(</a:t>
            </a:r>
            <a:r>
              <a:rPr lang="es" sz="2200" b="0" i="0" dirty="0">
                <a:effectLst/>
                <a:hlinkClick r:id="rId3">
                  <a:extLst>
                    <a:ext uri="{A12FA001-AC4F-418D-AE19-62706E023703}">
                      <ahyp:hlinkClr xmlns:ahyp="http://schemas.microsoft.com/office/drawing/2018/hyperlinkcolor" val="tx"/>
                    </a:ext>
                  </a:extLst>
                </a:hlinkClick>
              </a:rPr>
              <a:t>fuente</a:t>
            </a:r>
            <a:r>
              <a:rPr lang="es" sz="2200" b="0" i="0" dirty="0">
                <a:effectLst/>
              </a:rPr>
              <a:t>)</a:t>
            </a:r>
            <a:endParaRPr lang="en-IE" sz="2200" dirty="0"/>
          </a:p>
        </p:txBody>
      </p:sp>
    </p:spTree>
    <p:extLst>
      <p:ext uri="{BB962C8B-B14F-4D97-AF65-F5344CB8AC3E}">
        <p14:creationId xmlns:p14="http://schemas.microsoft.com/office/powerpoint/2010/main" val="2163638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5AB751A-3700-4E8E-F7E8-983F1374956B}"/>
              </a:ext>
            </a:extLst>
          </p:cNvPr>
          <p:cNvSpPr txBox="1"/>
          <p:nvPr/>
        </p:nvSpPr>
        <p:spPr>
          <a:xfrm>
            <a:off x="2178996" y="5910643"/>
            <a:ext cx="6741268" cy="646331"/>
          </a:xfrm>
          <a:prstGeom prst="rect">
            <a:avLst/>
          </a:prstGeom>
          <a:noFill/>
        </p:spPr>
        <p:txBody>
          <a:bodyPr wrap="square" rtlCol="0">
            <a:spAutoFit/>
          </a:bodyPr>
          <a:lstStyle/>
          <a:p>
            <a:pPr algn="ctr"/>
            <a:r>
              <a:rPr lang="es" dirty="0"/>
              <a:t>Fuente </a:t>
            </a:r>
            <a:r>
              <a:rPr lang="es" dirty="0">
                <a:hlinkClick r:id="rId2"/>
              </a:rPr>
              <a:t>https://www.aesc.org/insights/magazine/article/tsr-intersection-technology-corporate-social-responsibility</a:t>
            </a:r>
            <a:r>
              <a:rPr lang="es" dirty="0"/>
              <a:t> </a:t>
            </a:r>
          </a:p>
        </p:txBody>
      </p:sp>
      <p:pic>
        <p:nvPicPr>
          <p:cNvPr id="3" name="Imagen 2">
            <a:extLst>
              <a:ext uri="{FF2B5EF4-FFF2-40B4-BE49-F238E27FC236}">
                <a16:creationId xmlns:a16="http://schemas.microsoft.com/office/drawing/2014/main" id="{8880F1C5-D907-7A6A-00B6-087DE57A8E0C}"/>
              </a:ext>
            </a:extLst>
          </p:cNvPr>
          <p:cNvPicPr>
            <a:picLocks noChangeAspect="1"/>
          </p:cNvPicPr>
          <p:nvPr/>
        </p:nvPicPr>
        <p:blipFill>
          <a:blip r:embed="rId3"/>
          <a:stretch>
            <a:fillRect/>
          </a:stretch>
        </p:blipFill>
        <p:spPr>
          <a:xfrm>
            <a:off x="1185567" y="617359"/>
            <a:ext cx="10424160" cy="4963287"/>
          </a:xfrm>
          <a:prstGeom prst="rect">
            <a:avLst/>
          </a:prstGeom>
        </p:spPr>
      </p:pic>
    </p:spTree>
    <p:extLst>
      <p:ext uri="{BB962C8B-B14F-4D97-AF65-F5344CB8AC3E}">
        <p14:creationId xmlns:p14="http://schemas.microsoft.com/office/powerpoint/2010/main" val="4077885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phone&#10;&#10;Description automatically generated with low confidence">
            <a:extLst>
              <a:ext uri="{FF2B5EF4-FFF2-40B4-BE49-F238E27FC236}">
                <a16:creationId xmlns:a16="http://schemas.microsoft.com/office/drawing/2014/main" id="{01EDE7EE-40A0-F8B9-853B-EA72E2B44A3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2149" r="22149"/>
          <a:stretch>
            <a:fillRect/>
          </a:stretch>
        </p:blipFill>
        <p:spPr/>
      </p:pic>
      <p:sp>
        <p:nvSpPr>
          <p:cNvPr id="3" name="Text Placeholder 2">
            <a:extLst>
              <a:ext uri="{FF2B5EF4-FFF2-40B4-BE49-F238E27FC236}">
                <a16:creationId xmlns:a16="http://schemas.microsoft.com/office/drawing/2014/main" id="{AB886A94-785D-8B35-7A22-7C9CC05359D3}"/>
              </a:ext>
            </a:extLst>
          </p:cNvPr>
          <p:cNvSpPr>
            <a:spLocks noGrp="1"/>
          </p:cNvSpPr>
          <p:nvPr>
            <p:ph type="body" sz="quarter" idx="13"/>
          </p:nvPr>
        </p:nvSpPr>
        <p:spPr>
          <a:xfrm>
            <a:off x="867307" y="585417"/>
            <a:ext cx="5228693" cy="953429"/>
          </a:xfrm>
        </p:spPr>
        <p:txBody>
          <a:bodyPr>
            <a:normAutofit fontScale="70000" lnSpcReduction="20000"/>
          </a:bodyPr>
          <a:lstStyle/>
          <a:p>
            <a:pPr algn="ctr"/>
            <a:r>
              <a:rPr lang="es" dirty="0">
                <a:solidFill>
                  <a:srgbClr val="027354"/>
                </a:solidFill>
              </a:rPr>
              <a:t>La adopción de tecnología digital es parte de la mayoría de los sectores</a:t>
            </a:r>
          </a:p>
        </p:txBody>
      </p:sp>
      <p:sp>
        <p:nvSpPr>
          <p:cNvPr id="4" name="Text Placeholder 3">
            <a:extLst>
              <a:ext uri="{FF2B5EF4-FFF2-40B4-BE49-F238E27FC236}">
                <a16:creationId xmlns:a16="http://schemas.microsoft.com/office/drawing/2014/main" id="{F891C406-B9ED-42B7-838A-BAC2E527E14B}"/>
              </a:ext>
            </a:extLst>
          </p:cNvPr>
          <p:cNvSpPr>
            <a:spLocks noGrp="1"/>
          </p:cNvSpPr>
          <p:nvPr>
            <p:ph type="body" sz="quarter" idx="14"/>
          </p:nvPr>
        </p:nvSpPr>
        <p:spPr>
          <a:xfrm>
            <a:off x="454181" y="1519811"/>
            <a:ext cx="5740953" cy="3079983"/>
          </a:xfrm>
        </p:spPr>
        <p:txBody>
          <a:bodyPr/>
          <a:lstStyle/>
          <a:p>
            <a:pPr algn="l"/>
            <a:endParaRPr lang="en-GB" dirty="0">
              <a:solidFill>
                <a:srgbClr val="5E5E5E"/>
              </a:solidFill>
            </a:endParaRPr>
          </a:p>
          <a:p>
            <a:pPr algn="l"/>
            <a:r>
              <a:rPr lang="es" b="0" i="0" dirty="0">
                <a:solidFill>
                  <a:srgbClr val="5E5E5E"/>
                </a:solidFill>
                <a:effectLst/>
                <a:hlinkClick r:id="rId3"/>
              </a:rPr>
              <a:t>Usina dice </a:t>
            </a:r>
            <a:r>
              <a:rPr lang="es" b="0" i="0" dirty="0">
                <a:solidFill>
                  <a:srgbClr val="5E5E5E"/>
                </a:solidFill>
                <a:effectLst/>
              </a:rPr>
              <a:t>: </a:t>
            </a:r>
            <a:r>
              <a:rPr lang="es" b="0" dirty="0">
                <a:solidFill>
                  <a:srgbClr val="027354"/>
                </a:solidFill>
                <a:effectLst/>
              </a:rPr>
              <a:t>“Los servicios financieros probablemente fueron el siguiente sector en ese espectro. Creo que la atención médica está siguiendo eso solo porque era más complejo desde una perspectiva regulatoria y de complejidad. Y luego, el entorno industrial llega tarde al tema de la transformación digital, y muchos apenas están entendiendo lo que significa digital para ellos hoy”.</a:t>
            </a:r>
            <a:endParaRPr lang="en-IE" dirty="0">
              <a:solidFill>
                <a:srgbClr val="5E5E5E"/>
              </a:solidFill>
            </a:endParaRPr>
          </a:p>
        </p:txBody>
      </p:sp>
    </p:spTree>
    <p:extLst>
      <p:ext uri="{BB962C8B-B14F-4D97-AF65-F5344CB8AC3E}">
        <p14:creationId xmlns:p14="http://schemas.microsoft.com/office/powerpoint/2010/main" val="217512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device, scale, indoor&#10;&#10;Description automatically generated">
            <a:extLst>
              <a:ext uri="{FF2B5EF4-FFF2-40B4-BE49-F238E27FC236}">
                <a16:creationId xmlns:a16="http://schemas.microsoft.com/office/drawing/2014/main" id="{276A1045-18E7-CB80-4715-30F16544F3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1913" r="1913"/>
          <a:stretch>
            <a:fillRect/>
          </a:stretch>
        </p:blipFill>
        <p:spPr>
          <a:xfrm>
            <a:off x="7620000" y="0"/>
            <a:ext cx="4137025" cy="6267450"/>
          </a:xfrm>
        </p:spPr>
      </p:pic>
      <p:sp>
        <p:nvSpPr>
          <p:cNvPr id="3" name="Text Placeholder 2">
            <a:extLst>
              <a:ext uri="{FF2B5EF4-FFF2-40B4-BE49-F238E27FC236}">
                <a16:creationId xmlns:a16="http://schemas.microsoft.com/office/drawing/2014/main" id="{AB886A94-785D-8B35-7A22-7C9CC05359D3}"/>
              </a:ext>
            </a:extLst>
          </p:cNvPr>
          <p:cNvSpPr>
            <a:spLocks noGrp="1"/>
          </p:cNvSpPr>
          <p:nvPr>
            <p:ph type="body" sz="quarter" idx="13"/>
          </p:nvPr>
        </p:nvSpPr>
        <p:spPr>
          <a:xfrm>
            <a:off x="1446388" y="122776"/>
            <a:ext cx="5228693" cy="953429"/>
          </a:xfrm>
        </p:spPr>
        <p:txBody>
          <a:bodyPr>
            <a:normAutofit fontScale="70000" lnSpcReduction="20000"/>
          </a:bodyPr>
          <a:lstStyle/>
          <a:p>
            <a:pPr algn="ctr"/>
            <a:r>
              <a:rPr lang="es" dirty="0">
                <a:solidFill>
                  <a:srgbClr val="027354"/>
                </a:solidFill>
              </a:rPr>
              <a:t>Responsabilidad Social Tecnológica (TSR) y Adopción de Tecnología Digital</a:t>
            </a:r>
          </a:p>
        </p:txBody>
      </p:sp>
      <p:sp>
        <p:nvSpPr>
          <p:cNvPr id="4" name="Text Placeholder 3">
            <a:extLst>
              <a:ext uri="{FF2B5EF4-FFF2-40B4-BE49-F238E27FC236}">
                <a16:creationId xmlns:a16="http://schemas.microsoft.com/office/drawing/2014/main" id="{F891C406-B9ED-42B7-838A-BAC2E527E14B}"/>
              </a:ext>
            </a:extLst>
          </p:cNvPr>
          <p:cNvSpPr>
            <a:spLocks noGrp="1"/>
          </p:cNvSpPr>
          <p:nvPr>
            <p:ph type="body" sz="quarter" idx="14"/>
          </p:nvPr>
        </p:nvSpPr>
        <p:spPr>
          <a:xfrm>
            <a:off x="672922" y="848915"/>
            <a:ext cx="6775627" cy="3079983"/>
          </a:xfrm>
        </p:spPr>
        <p:txBody>
          <a:bodyPr/>
          <a:lstStyle/>
          <a:p>
            <a:r>
              <a:rPr lang="es" sz="2100" b="1" dirty="0">
                <a:solidFill>
                  <a:srgbClr val="CC6A62"/>
                </a:solidFill>
              </a:rPr>
              <a:t>La adopción de tecnología digital es el proceso de aprender a usar la tecnología a medida que evoluciona para que pueda aprovechar todo su potencial </a:t>
            </a:r>
            <a:r>
              <a:rPr lang="es" sz="2100" b="1" dirty="0">
                <a:solidFill>
                  <a:srgbClr val="5E5E5E"/>
                </a:solidFill>
              </a:rPr>
              <a:t>. </a:t>
            </a:r>
            <a:r>
              <a:rPr lang="es" sz="2100" i="0" dirty="0">
                <a:solidFill>
                  <a:srgbClr val="5E5E5E"/>
                </a:solidFill>
                <a:effectLst/>
              </a:rPr>
              <a:t>Se extiende mucho más allá de la información, el comercio minorista y el entretenimiento. Cubre ingeniería, agricultura, finanzas y salud.</a:t>
            </a:r>
          </a:p>
          <a:p>
            <a:endParaRPr lang="en-GB" sz="2100" i="0" dirty="0">
              <a:solidFill>
                <a:srgbClr val="5E5E5E"/>
              </a:solidFill>
              <a:effectLst/>
            </a:endParaRPr>
          </a:p>
          <a:p>
            <a:r>
              <a:rPr lang="es" sz="2100" i="0" dirty="0">
                <a:solidFill>
                  <a:srgbClr val="5E5E5E"/>
                </a:solidFill>
                <a:effectLst/>
              </a:rPr>
              <a:t>A medida que evoluciona desde la próxima etapa </a:t>
            </a:r>
            <a:r>
              <a:rPr lang="es" sz="2100" b="0" i="0" dirty="0">
                <a:solidFill>
                  <a:srgbClr val="5E5E5E"/>
                </a:solidFill>
                <a:effectLst/>
              </a:rPr>
              <a:t>de la revolución industrial, la disrupción es implacable, </a:t>
            </a:r>
            <a:r>
              <a:rPr lang="es" sz="2100" dirty="0">
                <a:solidFill>
                  <a:srgbClr val="5E5E5E"/>
                </a:solidFill>
              </a:rPr>
              <a:t>las empresas deben repensar y buscar oportunidades </a:t>
            </a:r>
            <a:r>
              <a:rPr lang="es" sz="2100" b="0" i="0" dirty="0">
                <a:solidFill>
                  <a:srgbClr val="5E5E5E"/>
                </a:solidFill>
                <a:effectLst/>
              </a:rPr>
              <a:t>en la RSE para que </a:t>
            </a:r>
            <a:r>
              <a:rPr lang="es" sz="2100" b="1" i="0" dirty="0">
                <a:solidFill>
                  <a:srgbClr val="027354"/>
                </a:solidFill>
                <a:effectLst/>
              </a:rPr>
              <a:t>puedan equilibrar los beneficios y el dolor de los impactos sociales y ambientales ahora y en el futuro </a:t>
            </a:r>
            <a:r>
              <a:rPr lang="es" sz="2100" b="0" i="0" dirty="0">
                <a:solidFill>
                  <a:srgbClr val="5E5E5E"/>
                </a:solidFill>
                <a:effectLst/>
              </a:rPr>
              <a:t>.</a:t>
            </a:r>
          </a:p>
          <a:p>
            <a:pPr algn="l"/>
            <a:br>
              <a:rPr lang="es" sz="2100" b="0" i="0" dirty="0">
                <a:solidFill>
                  <a:srgbClr val="5E5E5E"/>
                </a:solidFill>
                <a:effectLst/>
              </a:rPr>
            </a:br>
            <a:r>
              <a:rPr lang="es" sz="2100" b="0" i="0" dirty="0">
                <a:solidFill>
                  <a:srgbClr val="5E5E5E"/>
                </a:solidFill>
                <a:effectLst/>
              </a:rPr>
              <a:t>Director general de Sheffield Haworth. dice: </a:t>
            </a:r>
            <a:r>
              <a:rPr lang="es" sz="2100" b="1" i="1" dirty="0">
                <a:solidFill>
                  <a:srgbClr val="027354"/>
                </a:solidFill>
                <a:effectLst/>
              </a:rPr>
              <a:t>“El tema de la responsabilidad social empresarial no es nuevo, pero el papel que juega la tecnología y el impacto que genera es cada vez mayor y comienza a entenderse como una ventaja”.</a:t>
            </a:r>
          </a:p>
          <a:p>
            <a:br>
              <a:rPr lang="en-GB" sz="2100" dirty="0">
                <a:solidFill>
                  <a:srgbClr val="5E5E5E"/>
                </a:solidFill>
              </a:rPr>
            </a:br>
            <a:endParaRPr lang="en-IE" sz="2100" dirty="0">
              <a:solidFill>
                <a:srgbClr val="5E5E5E"/>
              </a:solidFill>
            </a:endParaRPr>
          </a:p>
        </p:txBody>
      </p:sp>
    </p:spTree>
    <p:extLst>
      <p:ext uri="{BB962C8B-B14F-4D97-AF65-F5344CB8AC3E}">
        <p14:creationId xmlns:p14="http://schemas.microsoft.com/office/powerpoint/2010/main" val="364411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CE5C6C-09B7-2872-E370-FE168516D5ED}"/>
              </a:ext>
            </a:extLst>
          </p:cNvPr>
          <p:cNvSpPr>
            <a:spLocks noGrp="1"/>
          </p:cNvSpPr>
          <p:nvPr>
            <p:ph type="body" sz="quarter" idx="14"/>
          </p:nvPr>
        </p:nvSpPr>
        <p:spPr>
          <a:xfrm>
            <a:off x="726087" y="573027"/>
            <a:ext cx="7665437" cy="3079983"/>
          </a:xfrm>
        </p:spPr>
        <p:txBody>
          <a:bodyPr/>
          <a:lstStyle/>
          <a:p>
            <a:r>
              <a:rPr lang="es" sz="2200" dirty="0"/>
              <a:t>Eric Hazan, socio sénior de McKinsey &amp; Company, </a:t>
            </a:r>
            <a:r>
              <a:rPr lang="es" sz="2200" b="0" i="0" dirty="0">
                <a:effectLst/>
              </a:rPr>
              <a:t>sitúa la TSR (Responsabilidad social técnica) en el marco de La tecnología debería estar en el centro de la estrategia de una empresa</a:t>
            </a:r>
          </a:p>
          <a:p>
            <a:endParaRPr lang="en-GB" sz="2200" dirty="0"/>
          </a:p>
          <a:p>
            <a:r>
              <a:rPr lang="es" sz="2200" b="0" i="0" dirty="0">
                <a:effectLst/>
              </a:rPr>
              <a:t>“Si trabaja en la industria manufacturera, sabe que seguirá automatizando parte de su cadena de suministro, eso es gracias a la tecnología. Puede decidir que desea concentrarse únicamente en la reducción de costos, o puede decidir que volverá a capacitar a las personas que carecen de las habilidades que necesita ahora porque conocen la empresa, tienen experiencia acumulada y puede reasignarlos a otras tareas que involucran tecnología. Llamamos a estos elementos 'responsabilidad social tecnológica', porque pensamos que la tecnología debe estar en el centro de la estrategia de una empresa, incluido el impacto que tiene en todas las partes interesadas”.</a:t>
            </a:r>
            <a:endParaRPr lang="en-IE" sz="2200" dirty="0"/>
          </a:p>
        </p:txBody>
      </p:sp>
      <p:pic>
        <p:nvPicPr>
          <p:cNvPr id="8194" name="Picture 2" descr="Interview Of The Week: Eric Hazan, McKinsey - The Innovator">
            <a:extLst>
              <a:ext uri="{FF2B5EF4-FFF2-40B4-BE49-F238E27FC236}">
                <a16:creationId xmlns:a16="http://schemas.microsoft.com/office/drawing/2014/main" id="{1D978618-67A7-3085-78FC-5B06F9F00EC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112" r="16039"/>
          <a:stretch/>
        </p:blipFill>
        <p:spPr bwMode="auto">
          <a:xfrm>
            <a:off x="8391524" y="1562100"/>
            <a:ext cx="3214655" cy="2902491"/>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3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90D2AE9-2A3E-4365-7374-21E3DD3F62B1}"/>
              </a:ext>
            </a:extLst>
          </p:cNvPr>
          <p:cNvSpPr>
            <a:spLocks noGrp="1"/>
          </p:cNvSpPr>
          <p:nvPr>
            <p:ph type="body" sz="quarter" idx="15"/>
          </p:nvPr>
        </p:nvSpPr>
        <p:spPr/>
        <p:txBody>
          <a:bodyPr>
            <a:normAutofit/>
          </a:bodyPr>
          <a:lstStyle/>
          <a:p>
            <a:pPr algn="ctr"/>
            <a:r>
              <a:rPr lang="es" sz="3600" b="1" dirty="0"/>
              <a:t>Cómo las empresas pueden mejorar su RSE a través de la transformación digital</a:t>
            </a:r>
          </a:p>
        </p:txBody>
      </p:sp>
      <p:pic>
        <p:nvPicPr>
          <p:cNvPr id="9" name="Picture Placeholder 8" descr="A picture containing text, person&#10;&#10;Description automatically generated">
            <a:extLst>
              <a:ext uri="{FF2B5EF4-FFF2-40B4-BE49-F238E27FC236}">
                <a16:creationId xmlns:a16="http://schemas.microsoft.com/office/drawing/2014/main" id="{9340BEE1-53C0-808B-B049-689A16E45D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2701" b="12701"/>
          <a:stretch>
            <a:fillRect/>
          </a:stretch>
        </p:blipFill>
        <p:spPr/>
      </p:pic>
    </p:spTree>
    <p:extLst>
      <p:ext uri="{BB962C8B-B14F-4D97-AF65-F5344CB8AC3E}">
        <p14:creationId xmlns:p14="http://schemas.microsoft.com/office/powerpoint/2010/main" val="164466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F92ADE-A691-26BD-FE55-4775FD5CA2F9}"/>
              </a:ext>
            </a:extLst>
          </p:cNvPr>
          <p:cNvSpPr>
            <a:spLocks noGrp="1"/>
          </p:cNvSpPr>
          <p:nvPr>
            <p:ph type="body" sz="quarter" idx="13"/>
          </p:nvPr>
        </p:nvSpPr>
        <p:spPr>
          <a:xfrm>
            <a:off x="294688" y="216591"/>
            <a:ext cx="4963722" cy="3266457"/>
          </a:xfrm>
        </p:spPr>
        <p:txBody>
          <a:bodyPr>
            <a:normAutofit fontScale="92500" lnSpcReduction="20000"/>
          </a:bodyPr>
          <a:lstStyle/>
          <a:p>
            <a:r>
              <a:rPr lang="es" sz="4200" i="0" dirty="0">
                <a:effectLst/>
              </a:rPr>
              <a:t>Gestionar el impacto ambiental</a:t>
            </a:r>
          </a:p>
          <a:p>
            <a:endParaRPr lang="en-GB" b="0" dirty="0"/>
          </a:p>
          <a:p>
            <a:r>
              <a:rPr lang="es" sz="2800" b="1" i="0" dirty="0">
                <a:effectLst/>
              </a:rPr>
              <a:t>de transformación del negocio digital </a:t>
            </a:r>
            <a:r>
              <a:rPr lang="es" sz="2800" b="0" i="0" dirty="0">
                <a:effectLst/>
              </a:rPr>
              <a:t>pueden ayudar a las empresas a ser más respetuosas con el medio ambiente tanto a pequeña como a gran escala.</a:t>
            </a:r>
            <a:endParaRPr lang="en-IE" sz="2800" dirty="0"/>
          </a:p>
        </p:txBody>
      </p:sp>
      <p:sp>
        <p:nvSpPr>
          <p:cNvPr id="5" name="Text Placeholder 4">
            <a:extLst>
              <a:ext uri="{FF2B5EF4-FFF2-40B4-BE49-F238E27FC236}">
                <a16:creationId xmlns:a16="http://schemas.microsoft.com/office/drawing/2014/main" id="{CF1BF3D2-119F-0146-074D-4909306D648C}"/>
              </a:ext>
            </a:extLst>
          </p:cNvPr>
          <p:cNvSpPr>
            <a:spLocks noGrp="1"/>
          </p:cNvSpPr>
          <p:nvPr>
            <p:ph type="body" sz="quarter" idx="14"/>
          </p:nvPr>
        </p:nvSpPr>
        <p:spPr>
          <a:xfrm>
            <a:off x="268057" y="3803010"/>
            <a:ext cx="11655886" cy="1666055"/>
          </a:xfrm>
        </p:spPr>
        <p:txBody>
          <a:bodyPr/>
          <a:lstStyle/>
          <a:p>
            <a:pPr algn="l"/>
            <a:r>
              <a:rPr lang="es" sz="2200" b="0" i="0" dirty="0">
                <a:effectLst/>
              </a:rPr>
              <a:t>Una forma de dar el primer paso es dejar de usar papel. Las soluciones de digitalización administrativa como </a:t>
            </a:r>
            <a:r>
              <a:rPr lang="es" sz="2200" b="1" i="0" dirty="0">
                <a:effectLst/>
              </a:rPr>
              <a:t>la firma digital y la facturación electrónica </a:t>
            </a:r>
            <a:r>
              <a:rPr lang="es" sz="2200" b="0" i="0" dirty="0">
                <a:effectLst/>
              </a:rPr>
              <a:t>permiten operar sin papel. Este pequeño cambio tiene grandes repercusiones: su empresa puede contribuir a reducir las emisiones de CO2, conservar agua y salvar árboles que, de otro modo, se utilizarían en la fabricación de papel. </a:t>
            </a:r>
            <a:r>
              <a:rPr lang="es" sz="2200" b="1" i="0" dirty="0">
                <a:effectLst/>
              </a:rPr>
              <a:t>La responsabilidad social empresarial y la sostenibilidad </a:t>
            </a:r>
            <a:r>
              <a:rPr lang="es" sz="2200" b="0" i="0" dirty="0">
                <a:effectLst/>
              </a:rPr>
              <a:t>van de la mano. </a:t>
            </a:r>
            <a:r>
              <a:rPr lang="es" sz="2200" b="0" i="0" dirty="0">
                <a:effectLst/>
                <a:hlinkClick r:id="rId2"/>
              </a:rPr>
              <a:t>(Fuente) </a:t>
            </a:r>
            <a:r>
              <a:rPr lang="es" sz="2200" b="0" i="0" dirty="0">
                <a:effectLst/>
              </a:rPr>
              <a:t>Las tecnologías digitales pueden hacerte más eficiente, convertirte en un líder del mercado, ahorrarte grandes cantidades de dinero y hacerte ganar más dinero. </a:t>
            </a:r>
            <a:r>
              <a:rPr lang="es" sz="2200" b="1" i="0" dirty="0">
                <a:solidFill>
                  <a:srgbClr val="027354"/>
                </a:solidFill>
                <a:effectLst/>
              </a:rPr>
              <a:t>Consulte el estudio de caso de Florida Eis </a:t>
            </a:r>
            <a:r>
              <a:rPr lang="es" sz="2200" b="0" i="0" dirty="0">
                <a:effectLst/>
              </a:rPr>
              <a:t>en la siguiente diapositiva.</a:t>
            </a:r>
          </a:p>
        </p:txBody>
      </p:sp>
      <p:pic>
        <p:nvPicPr>
          <p:cNvPr id="12" name="Picture Placeholder 11" descr="A picture containing stationary, vector graphics, envelope, businesscard&#10;&#10;Description automatically generated">
            <a:extLst>
              <a:ext uri="{FF2B5EF4-FFF2-40B4-BE49-F238E27FC236}">
                <a16:creationId xmlns:a16="http://schemas.microsoft.com/office/drawing/2014/main" id="{50E430D5-B314-6E89-5D1D-3A5EA6FDDEB4}"/>
              </a:ext>
            </a:extLst>
          </p:cNvPr>
          <p:cNvPicPr>
            <a:picLocks noGrp="1" noChangeAspect="1"/>
          </p:cNvPicPr>
          <p:nvPr>
            <p:ph type="pic" sz="quarter" idx="19"/>
          </p:nvPr>
        </p:nvPicPr>
        <p:blipFill>
          <a:blip r:embed="rId3"/>
          <a:srcRect t="20039" b="20039"/>
          <a:stretch>
            <a:fillRect/>
          </a:stretch>
        </p:blipFill>
        <p:spPr>
          <a:xfrm>
            <a:off x="5629275" y="-1"/>
            <a:ext cx="6560162" cy="3669793"/>
          </a:xfrm>
        </p:spPr>
      </p:pic>
    </p:spTree>
    <p:extLst>
      <p:ext uri="{BB962C8B-B14F-4D97-AF65-F5344CB8AC3E}">
        <p14:creationId xmlns:p14="http://schemas.microsoft.com/office/powerpoint/2010/main" val="206298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looking at a computer&#10;&#10;Description automatically generated">
            <a:extLst>
              <a:ext uri="{FF2B5EF4-FFF2-40B4-BE49-F238E27FC236}">
                <a16:creationId xmlns:a16="http://schemas.microsoft.com/office/drawing/2014/main" id="{98C9B763-B402-3A2E-1096-D9D8F7BAD9C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799" r="25799"/>
          <a:stretch>
            <a:fillRect/>
          </a:stretch>
        </p:blipFill>
        <p:spPr>
          <a:xfrm>
            <a:off x="7150100" y="398463"/>
            <a:ext cx="4438650" cy="6226175"/>
          </a:xfrm>
        </p:spPr>
      </p:pic>
      <p:sp>
        <p:nvSpPr>
          <p:cNvPr id="4" name="Text Placeholder 3">
            <a:extLst>
              <a:ext uri="{FF2B5EF4-FFF2-40B4-BE49-F238E27FC236}">
                <a16:creationId xmlns:a16="http://schemas.microsoft.com/office/drawing/2014/main" id="{F35C096F-C8C0-C285-EE51-2189C8AB093E}"/>
              </a:ext>
            </a:extLst>
          </p:cNvPr>
          <p:cNvSpPr>
            <a:spLocks noGrp="1"/>
          </p:cNvSpPr>
          <p:nvPr>
            <p:ph type="body" sz="quarter" idx="13"/>
          </p:nvPr>
        </p:nvSpPr>
        <p:spPr>
          <a:xfrm>
            <a:off x="437323" y="350911"/>
            <a:ext cx="6800056" cy="953429"/>
          </a:xfrm>
        </p:spPr>
        <p:txBody>
          <a:bodyPr>
            <a:normAutofit fontScale="92500" lnSpcReduction="10000"/>
          </a:bodyPr>
          <a:lstStyle/>
          <a:p>
            <a:pPr algn="ctr"/>
            <a:r>
              <a:rPr lang="es" dirty="0"/>
              <a:t>Herramientas ambientales digitales irlandesas GRATIS</a:t>
            </a:r>
          </a:p>
        </p:txBody>
      </p:sp>
      <p:sp>
        <p:nvSpPr>
          <p:cNvPr id="5" name="Text Placeholder 4">
            <a:extLst>
              <a:ext uri="{FF2B5EF4-FFF2-40B4-BE49-F238E27FC236}">
                <a16:creationId xmlns:a16="http://schemas.microsoft.com/office/drawing/2014/main" id="{CDC623EC-DFE5-E534-7574-DFD4EE8F1FBC}"/>
              </a:ext>
            </a:extLst>
          </p:cNvPr>
          <p:cNvSpPr>
            <a:spLocks noGrp="1"/>
          </p:cNvSpPr>
          <p:nvPr>
            <p:ph type="body" sz="quarter" idx="14"/>
          </p:nvPr>
        </p:nvSpPr>
        <p:spPr>
          <a:xfrm>
            <a:off x="726088" y="1189326"/>
            <a:ext cx="6238916" cy="3079983"/>
          </a:xfrm>
        </p:spPr>
        <p:txBody>
          <a:bodyPr/>
          <a:lstStyle/>
          <a:p>
            <a:r>
              <a:rPr lang="es" sz="2400" dirty="0">
                <a:latin typeface="Calibri" panose="020F0502020204030204" pitchFamily="34" charset="0"/>
                <a:cs typeface="Calibri" panose="020F0502020204030204" pitchFamily="34" charset="0"/>
              </a:rPr>
              <a:t>Hay muchas guías basadas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en </a:t>
            </a:r>
            <a:r>
              <a:rPr lang="es" sz="2400" b="1"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la web y capacitaciones en línea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3">
                  <a:extLst>
                    <a:ext uri="{A12FA001-AC4F-418D-AE19-62706E023703}">
                      <ahyp:hlinkClr xmlns:ahyp="http://schemas.microsoft.com/office/drawing/2018/hyperlinkcolor" val="tx"/>
                    </a:ext>
                  </a:extLst>
                </a:hlinkClick>
              </a:rPr>
              <a:t>que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ofrecen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desarrollo de capacidades </a:t>
            </a:r>
            <a:r>
              <a:rPr lang="es" dirty="0">
                <a:latin typeface="Calibri" panose="020F0502020204030204" pitchFamily="34" charset="0"/>
                <a:cs typeface="Calibri" panose="020F0502020204030204" pitchFamily="34" charset="0"/>
                <a:sym typeface="Helvetica Light"/>
              </a:rPr>
              <a:t>ambientales de RSE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a través de asesoramiento regulatorio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5" action="ppaction://hlinkfile">
                  <a:extLst>
                    <a:ext uri="{A12FA001-AC4F-418D-AE19-62706E023703}">
                      <ahyp:hlinkClr xmlns:ahyp="http://schemas.microsoft.com/office/drawing/2018/hyperlinkcolor" val="tx"/>
                    </a:ext>
                  </a:extLst>
                </a:hlinkClick>
              </a:rPr>
              <a:t>y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orientación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6">
                  <a:extLst>
                    <a:ext uri="{A12FA001-AC4F-418D-AE19-62706E023703}">
                      <ahyp:hlinkClr xmlns:ahyp="http://schemas.microsoft.com/office/drawing/2018/hyperlinkcolor" val="tx"/>
                    </a:ext>
                  </a:extLst>
                </a:hlinkClick>
              </a:rPr>
              <a:t>de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expertos -programas de aprendizaje</a:t>
            </a:r>
            <a:endPar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endParaRPr lang="en-IE"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r>
              <a:rPr lang="es" sz="2400" b="1"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Herramientas de evaluación en línea </a:t>
            </a:r>
            <a:r>
              <a:rPr lang="es" b="1" dirty="0">
                <a:latin typeface="Calibri" panose="020F0502020204030204" pitchFamily="34" charset="0"/>
                <a:cs typeface="Calibri" panose="020F0502020204030204" pitchFamily="34" charset="0"/>
                <a:sym typeface="Helvetica Light"/>
              </a:rPr>
              <a:t>, por ejemplo, </a:t>
            </a:r>
            <a:r>
              <a:rPr lang="es" sz="2400" b="0" i="0" u="sng"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7">
                  <a:extLst>
                    <a:ext uri="{A12FA001-AC4F-418D-AE19-62706E023703}">
                      <ahyp:hlinkClr xmlns:ahyp="http://schemas.microsoft.com/office/drawing/2018/hyperlinkcolor" val="tx"/>
                    </a:ext>
                  </a:extLst>
                </a:hlinkClick>
              </a:rPr>
              <a:t>la Calculadora de huella de carbono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de la EPA ,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8">
                  <a:extLst>
                    <a:ext uri="{A12FA001-AC4F-418D-AE19-62706E023703}">
                      <ahyp:hlinkClr xmlns:ahyp="http://schemas.microsoft.com/office/drawing/2018/hyperlinkcolor" val="tx"/>
                    </a:ext>
                  </a:extLst>
                </a:hlinkClick>
              </a:rPr>
              <a:t>la herramienta web ESM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9" tooltip="Tool for Resource Efficiency">
                  <a:extLst>
                    <a:ext uri="{A12FA001-AC4F-418D-AE19-62706E023703}">
                      <ahyp:hlinkClr xmlns:ahyp="http://schemas.microsoft.com/office/drawing/2018/hyperlinkcolor" val="tx"/>
                    </a:ext>
                  </a:extLst>
                </a:hlinkClick>
              </a:rPr>
              <a:t>la herramienta para la eficiencia de recursos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de la EPA y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hlinkClick r:id="rId10">
                  <a:extLst>
                    <a:ext uri="{A12FA001-AC4F-418D-AE19-62706E023703}">
                      <ahyp:hlinkClr xmlns:ahyp="http://schemas.microsoft.com/office/drawing/2018/hyperlinkcolor" val="tx"/>
                    </a:ext>
                  </a:extLst>
                </a:hlinkClick>
              </a:rPr>
              <a:t>BeSmart.ie </a:t>
            </a:r>
            <a:r>
              <a:rPr lang="es"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rPr>
              <a:t>, que es una herramienta gratuita en línea de gestión de la seguridad y evaluación de riesgos de la Autoridad de Salud y Seguridad.</a:t>
            </a:r>
          </a:p>
          <a:p>
            <a:endParaRPr lang="en-GB" sz="2400" b="0" i="0" u="none" strike="noStrike" cap="none" spc="0" baseline="0" dirty="0">
              <a:ln>
                <a:noFill/>
              </a:ln>
              <a:effectLst/>
              <a:uFillTx/>
              <a:latin typeface="Calibri" panose="020F0502020204030204" pitchFamily="34" charset="0"/>
              <a:ea typeface="+mn-ea"/>
              <a:cs typeface="Calibri" panose="020F0502020204030204" pitchFamily="34" charset="0"/>
              <a:sym typeface="Helvetica Light"/>
            </a:endParaRPr>
          </a:p>
          <a:p>
            <a:endParaRPr lang="en-IE" dirty="0"/>
          </a:p>
        </p:txBody>
      </p:sp>
    </p:spTree>
    <p:extLst>
      <p:ext uri="{BB962C8B-B14F-4D97-AF65-F5344CB8AC3E}">
        <p14:creationId xmlns:p14="http://schemas.microsoft.com/office/powerpoint/2010/main" val="238433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96AE32-7F10-5E6B-E5E0-68CE6BE36A9E}"/>
              </a:ext>
            </a:extLst>
          </p:cNvPr>
          <p:cNvSpPr/>
          <p:nvPr/>
        </p:nvSpPr>
        <p:spPr>
          <a:xfrm>
            <a:off x="0" y="0"/>
            <a:ext cx="6448425" cy="3429000"/>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 Placeholder 4">
            <a:extLst>
              <a:ext uri="{FF2B5EF4-FFF2-40B4-BE49-F238E27FC236}">
                <a16:creationId xmlns:a16="http://schemas.microsoft.com/office/drawing/2014/main" id="{94569084-4C40-B1B8-83D2-BD3FC6DDAE95}"/>
              </a:ext>
            </a:extLst>
          </p:cNvPr>
          <p:cNvSpPr>
            <a:spLocks noGrp="1"/>
          </p:cNvSpPr>
          <p:nvPr>
            <p:ph type="body" sz="quarter" idx="13"/>
          </p:nvPr>
        </p:nvSpPr>
        <p:spPr>
          <a:xfrm>
            <a:off x="493864" y="405547"/>
            <a:ext cx="4594184" cy="3396908"/>
          </a:xfrm>
        </p:spPr>
        <p:txBody>
          <a:bodyPr>
            <a:normAutofit fontScale="70000" lnSpcReduction="20000"/>
          </a:bodyPr>
          <a:lstStyle/>
          <a:p>
            <a:r>
              <a:rPr lang="es" sz="4600" b="1" i="0" dirty="0">
                <a:effectLst/>
              </a:rPr>
              <a:t>1. Esté a la altura de las expectativas y necesidades de las partes interesadas</a:t>
            </a:r>
          </a:p>
          <a:p>
            <a:endParaRPr lang="en-GB" sz="4700" b="1" i="0" dirty="0">
              <a:effectLst/>
            </a:endParaRPr>
          </a:p>
          <a:p>
            <a:r>
              <a:rPr lang="es" b="0" dirty="0"/>
              <a:t>Está en juego el bienestar del planeta y sus habitantes, así como la reputación de su empresa.</a:t>
            </a:r>
          </a:p>
          <a:p>
            <a:endParaRPr lang="en-GB" b="0" i="0" dirty="0">
              <a:effectLst/>
            </a:endParaRPr>
          </a:p>
          <a:p>
            <a:endParaRPr lang="en-IE" dirty="0"/>
          </a:p>
        </p:txBody>
      </p:sp>
      <p:sp>
        <p:nvSpPr>
          <p:cNvPr id="9" name="Text Placeholder 5">
            <a:extLst>
              <a:ext uri="{FF2B5EF4-FFF2-40B4-BE49-F238E27FC236}">
                <a16:creationId xmlns:a16="http://schemas.microsoft.com/office/drawing/2014/main" id="{1D866F52-7250-8E40-8192-34C54F21FB65}"/>
              </a:ext>
            </a:extLst>
          </p:cNvPr>
          <p:cNvSpPr>
            <a:spLocks noGrp="1"/>
          </p:cNvSpPr>
          <p:nvPr>
            <p:ph type="body" sz="quarter" idx="14"/>
          </p:nvPr>
        </p:nvSpPr>
        <p:spPr>
          <a:xfrm>
            <a:off x="304082" y="3461093"/>
            <a:ext cx="11678367" cy="3396908"/>
          </a:xfrm>
          <a:solidFill>
            <a:schemeClr val="bg1"/>
          </a:solidFill>
        </p:spPr>
        <p:txBody>
          <a:bodyPr/>
          <a:lstStyle/>
          <a:p>
            <a:pPr algn="l"/>
            <a:r>
              <a:rPr lang="es" sz="2000" dirty="0"/>
              <a:t>Las empresas deben adaptar los procedimientos comerciales para abordar las preocupaciones sociales y ambientales, y ofrecer estrategias que muestren una visión socialmente más responsable para las partes interesadas y el público. La demanda de los clientes para comprar a empresas con conciencia social y ambiental continúa creciendo. El consumidor con conciencia social </a:t>
            </a:r>
            <a:r>
              <a:rPr lang="es" sz="2000" b="1" dirty="0">
                <a:solidFill>
                  <a:srgbClr val="CC6A62"/>
                </a:solidFill>
              </a:rPr>
              <a:t>toma decisiones de compra conscientes, comprando deliberadamente productos éticos y respetuosos con el medio ambiente </a:t>
            </a:r>
            <a:r>
              <a:rPr lang="es" sz="2000" dirty="0"/>
              <a:t>. Votan por sus valores yace en su billetera. De hecho, </a:t>
            </a:r>
            <a:r>
              <a:rPr lang="es" sz="2000" b="1" dirty="0">
                <a:solidFill>
                  <a:srgbClr val="CC6A62"/>
                </a:solidFill>
              </a:rPr>
              <a:t>el 45 % dijo que está dispuesto a pagar más por productos sostenibles. </a:t>
            </a:r>
            <a:r>
              <a:rPr lang="es" sz="2000" dirty="0"/>
              <a:t>Las soluciones de digitalización pueden ayudar a las empresas a cumplir con las expectativas de los clientes y las partes interesadas y hacer que su empresa avance hacia un futuro con mayor conciencia social. También </a:t>
            </a:r>
            <a:r>
              <a:rPr lang="es" sz="2000" b="1" dirty="0">
                <a:solidFill>
                  <a:srgbClr val="027354"/>
                </a:solidFill>
              </a:rPr>
              <a:t>permitirá a las empresas alinearse con las filosofías de un grupo de talentos más consciente y tecnológicamente orientado, automatizando sus flujos de trabajo y facilitando el proceso de incorporación para los nuevos empleados.</a:t>
            </a:r>
          </a:p>
          <a:p>
            <a:endParaRPr lang="en-IE" sz="2000" dirty="0"/>
          </a:p>
        </p:txBody>
      </p:sp>
      <p:pic>
        <p:nvPicPr>
          <p:cNvPr id="10" name="Picture Placeholder 8">
            <a:extLst>
              <a:ext uri="{FF2B5EF4-FFF2-40B4-BE49-F238E27FC236}">
                <a16:creationId xmlns:a16="http://schemas.microsoft.com/office/drawing/2014/main" id="{41CF09CD-F352-8CCA-1601-F436F0A251B8}"/>
              </a:ext>
            </a:extLst>
          </p:cNvPr>
          <p:cNvPicPr>
            <a:picLocks noGrp="1" noChangeAspect="1"/>
          </p:cNvPicPr>
          <p:nvPr>
            <p:ph type="pic" sz="quarter" idx="19"/>
          </p:nvPr>
        </p:nvPicPr>
        <p:blipFill rotWithShape="1">
          <a:blip r:embed="rId2"/>
          <a:srcRect l="-13211" t="5297" r="-20563" b="14544"/>
          <a:stretch/>
        </p:blipFill>
        <p:spPr>
          <a:xfrm>
            <a:off x="6448425" y="-1"/>
            <a:ext cx="5741012" cy="3439837"/>
          </a:xfrm>
        </p:spPr>
      </p:pic>
    </p:spTree>
    <p:extLst>
      <p:ext uri="{BB962C8B-B14F-4D97-AF65-F5344CB8AC3E}">
        <p14:creationId xmlns:p14="http://schemas.microsoft.com/office/powerpoint/2010/main" val="17039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AA786C-3146-BB13-7B5E-6EEDBD4D57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76768"/>
            <a:ext cx="11981486" cy="6695774"/>
          </a:xfrm>
          <a:prstGeom prst="rect">
            <a:avLst/>
          </a:prstGeom>
        </p:spPr>
      </p:pic>
      <p:sp>
        <p:nvSpPr>
          <p:cNvPr id="6" name="TextBox 5">
            <a:extLst>
              <a:ext uri="{FF2B5EF4-FFF2-40B4-BE49-F238E27FC236}">
                <a16:creationId xmlns:a16="http://schemas.microsoft.com/office/drawing/2014/main" id="{BA316C78-DBA4-E5D9-622E-2162B66981D5}"/>
              </a:ext>
            </a:extLst>
          </p:cNvPr>
          <p:cNvSpPr txBox="1"/>
          <p:nvPr/>
        </p:nvSpPr>
        <p:spPr>
          <a:xfrm>
            <a:off x="819510" y="148209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1</a:t>
            </a:r>
          </a:p>
        </p:txBody>
      </p:sp>
      <p:sp>
        <p:nvSpPr>
          <p:cNvPr id="11" name="TextBox 10">
            <a:extLst>
              <a:ext uri="{FF2B5EF4-FFF2-40B4-BE49-F238E27FC236}">
                <a16:creationId xmlns:a16="http://schemas.microsoft.com/office/drawing/2014/main" id="{610919F0-2955-2B9B-5157-B422027B9BB9}"/>
              </a:ext>
            </a:extLst>
          </p:cNvPr>
          <p:cNvSpPr txBox="1"/>
          <p:nvPr/>
        </p:nvSpPr>
        <p:spPr>
          <a:xfrm>
            <a:off x="2063519"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2</a:t>
            </a:r>
          </a:p>
        </p:txBody>
      </p:sp>
      <p:sp>
        <p:nvSpPr>
          <p:cNvPr id="12" name="TextBox 11">
            <a:extLst>
              <a:ext uri="{FF2B5EF4-FFF2-40B4-BE49-F238E27FC236}">
                <a16:creationId xmlns:a16="http://schemas.microsoft.com/office/drawing/2014/main" id="{5CC76742-0A12-CDC1-B8EB-25C277559B46}"/>
              </a:ext>
            </a:extLst>
          </p:cNvPr>
          <p:cNvSpPr txBox="1"/>
          <p:nvPr/>
        </p:nvSpPr>
        <p:spPr>
          <a:xfrm>
            <a:off x="3254690" y="1451750"/>
            <a:ext cx="82104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3</a:t>
            </a:r>
          </a:p>
        </p:txBody>
      </p:sp>
      <p:sp>
        <p:nvSpPr>
          <p:cNvPr id="13" name="TextBox 12">
            <a:extLst>
              <a:ext uri="{FF2B5EF4-FFF2-40B4-BE49-F238E27FC236}">
                <a16:creationId xmlns:a16="http://schemas.microsoft.com/office/drawing/2014/main" id="{2ADFF94A-BC4A-C598-3A7E-41A0FE0592E0}"/>
              </a:ext>
            </a:extLst>
          </p:cNvPr>
          <p:cNvSpPr txBox="1"/>
          <p:nvPr/>
        </p:nvSpPr>
        <p:spPr>
          <a:xfrm>
            <a:off x="4503705" y="1460903"/>
            <a:ext cx="82104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4</a:t>
            </a:r>
          </a:p>
        </p:txBody>
      </p:sp>
      <p:sp>
        <p:nvSpPr>
          <p:cNvPr id="14" name="TextBox 13">
            <a:extLst>
              <a:ext uri="{FF2B5EF4-FFF2-40B4-BE49-F238E27FC236}">
                <a16:creationId xmlns:a16="http://schemas.microsoft.com/office/drawing/2014/main" id="{F8F78D3B-8E4A-FB0E-CBBC-C04C2F83EBF0}"/>
              </a:ext>
            </a:extLst>
          </p:cNvPr>
          <p:cNvSpPr txBox="1"/>
          <p:nvPr/>
        </p:nvSpPr>
        <p:spPr>
          <a:xfrm>
            <a:off x="5697135" y="1435378"/>
            <a:ext cx="82104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5</a:t>
            </a:r>
          </a:p>
        </p:txBody>
      </p:sp>
      <p:sp>
        <p:nvSpPr>
          <p:cNvPr id="15" name="TextBox 14">
            <a:extLst>
              <a:ext uri="{FF2B5EF4-FFF2-40B4-BE49-F238E27FC236}">
                <a16:creationId xmlns:a16="http://schemas.microsoft.com/office/drawing/2014/main" id="{59B060F8-A96D-8723-F699-8CAB96A84C11}"/>
              </a:ext>
            </a:extLst>
          </p:cNvPr>
          <p:cNvSpPr txBox="1"/>
          <p:nvPr/>
        </p:nvSpPr>
        <p:spPr>
          <a:xfrm>
            <a:off x="6919716" y="1429802"/>
            <a:ext cx="821044" cy="245003"/>
          </a:xfrm>
          <a:prstGeom prst="rect">
            <a:avLst/>
          </a:prstGeom>
          <a:solidFill>
            <a:srgbClr val="F29E38"/>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6</a:t>
            </a:r>
          </a:p>
        </p:txBody>
      </p:sp>
      <p:sp>
        <p:nvSpPr>
          <p:cNvPr id="16" name="TextBox 15">
            <a:extLst>
              <a:ext uri="{FF2B5EF4-FFF2-40B4-BE49-F238E27FC236}">
                <a16:creationId xmlns:a16="http://schemas.microsoft.com/office/drawing/2014/main" id="{E2AEF2A5-25E6-EE28-B72A-6C7E96BC76D3}"/>
              </a:ext>
            </a:extLst>
          </p:cNvPr>
          <p:cNvSpPr txBox="1"/>
          <p:nvPr/>
        </p:nvSpPr>
        <p:spPr>
          <a:xfrm>
            <a:off x="8060970" y="1445829"/>
            <a:ext cx="877324" cy="245003"/>
          </a:xfrm>
          <a:prstGeom prst="rect">
            <a:avLst/>
          </a:prstGeom>
          <a:solidFill>
            <a:srgbClr val="02735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7</a:t>
            </a:r>
          </a:p>
        </p:txBody>
      </p:sp>
      <p:sp>
        <p:nvSpPr>
          <p:cNvPr id="18" name="TextBox 17">
            <a:extLst>
              <a:ext uri="{FF2B5EF4-FFF2-40B4-BE49-F238E27FC236}">
                <a16:creationId xmlns:a16="http://schemas.microsoft.com/office/drawing/2014/main" id="{322F50F9-F256-EA0C-95C4-2C7380D4E168}"/>
              </a:ext>
            </a:extLst>
          </p:cNvPr>
          <p:cNvSpPr txBox="1"/>
          <p:nvPr/>
        </p:nvSpPr>
        <p:spPr>
          <a:xfrm>
            <a:off x="9284097" y="1459842"/>
            <a:ext cx="877324" cy="245003"/>
          </a:xfrm>
          <a:prstGeom prst="rect">
            <a:avLst/>
          </a:prstGeom>
          <a:solidFill>
            <a:srgbClr val="D98F89"/>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8</a:t>
            </a:r>
          </a:p>
        </p:txBody>
      </p:sp>
      <p:sp>
        <p:nvSpPr>
          <p:cNvPr id="19" name="TextBox 18">
            <a:extLst>
              <a:ext uri="{FF2B5EF4-FFF2-40B4-BE49-F238E27FC236}">
                <a16:creationId xmlns:a16="http://schemas.microsoft.com/office/drawing/2014/main" id="{027EB9AF-1A30-02CA-2921-DA5EB051A194}"/>
              </a:ext>
            </a:extLst>
          </p:cNvPr>
          <p:cNvSpPr txBox="1"/>
          <p:nvPr/>
        </p:nvSpPr>
        <p:spPr>
          <a:xfrm>
            <a:off x="10527799" y="1429801"/>
            <a:ext cx="877324" cy="245003"/>
          </a:xfrm>
          <a:prstGeom prst="rect">
            <a:avLst/>
          </a:prstGeom>
          <a:solidFill>
            <a:srgbClr val="40B894"/>
          </a:solidFill>
        </p:spPr>
        <p:txBody>
          <a:bodyPr wrap="square" rtlCol="0" anchor="ctr">
            <a:spAutoFit/>
          </a:bodyPr>
          <a:lstStyle/>
          <a:p>
            <a:pPr algn="ctr"/>
            <a:r>
              <a:rPr lang="es" sz="992" b="1" dirty="0">
                <a:solidFill>
                  <a:schemeClr val="bg1"/>
                </a:solidFill>
                <a:latin typeface="Calibri" panose="020F0502020204030204" pitchFamily="34" charset="0"/>
                <a:cs typeface="Calibri" panose="020F0502020204030204" pitchFamily="34" charset="0"/>
              </a:rPr>
              <a:t>MÓDULO 9</a:t>
            </a:r>
          </a:p>
        </p:txBody>
      </p:sp>
      <p:sp>
        <p:nvSpPr>
          <p:cNvPr id="20" name="TextBox 19">
            <a:extLst>
              <a:ext uri="{FF2B5EF4-FFF2-40B4-BE49-F238E27FC236}">
                <a16:creationId xmlns:a16="http://schemas.microsoft.com/office/drawing/2014/main" id="{9932D693-F69D-3B31-2E67-87A75BE88CFC}"/>
              </a:ext>
            </a:extLst>
          </p:cNvPr>
          <p:cNvSpPr txBox="1"/>
          <p:nvPr/>
        </p:nvSpPr>
        <p:spPr>
          <a:xfrm>
            <a:off x="616641" y="2153671"/>
            <a:ext cx="1172309" cy="576825"/>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INTRODUCCIÓN A LA RESPONSABILIDAD SOCIAL CORPORATIVA (RSC) DE LAS PYMES</a:t>
            </a:r>
          </a:p>
        </p:txBody>
      </p:sp>
      <p:sp>
        <p:nvSpPr>
          <p:cNvPr id="21" name="TextBox 20">
            <a:extLst>
              <a:ext uri="{FF2B5EF4-FFF2-40B4-BE49-F238E27FC236}">
                <a16:creationId xmlns:a16="http://schemas.microsoft.com/office/drawing/2014/main" id="{3DB50118-8AC2-7A32-D712-D212D9F8D716}"/>
              </a:ext>
            </a:extLst>
          </p:cNvPr>
          <p:cNvSpPr txBox="1"/>
          <p:nvPr/>
        </p:nvSpPr>
        <p:spPr>
          <a:xfrm>
            <a:off x="1839590" y="2076878"/>
            <a:ext cx="1228424" cy="697948"/>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RSE Y GESTIÓN DE RECURSOS HUMANOS PARA LA SOSTENIBILIDAD DE LAS PYMES</a:t>
            </a:r>
          </a:p>
        </p:txBody>
      </p:sp>
      <p:sp>
        <p:nvSpPr>
          <p:cNvPr id="22" name="TextBox 21">
            <a:extLst>
              <a:ext uri="{FF2B5EF4-FFF2-40B4-BE49-F238E27FC236}">
                <a16:creationId xmlns:a16="http://schemas.microsoft.com/office/drawing/2014/main" id="{1FFACDD9-F6CE-CDC1-7093-5F9655E1A9A1}"/>
              </a:ext>
            </a:extLst>
          </p:cNvPr>
          <p:cNvSpPr txBox="1"/>
          <p:nvPr/>
        </p:nvSpPr>
        <p:spPr>
          <a:xfrm>
            <a:off x="3054652" y="2042029"/>
            <a:ext cx="1145415"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RSE HR PARA MAXIMIZAR EL POTENCIAL DE LAS PYMES EN RSE</a:t>
            </a:r>
          </a:p>
        </p:txBody>
      </p:sp>
      <p:sp>
        <p:nvSpPr>
          <p:cNvPr id="23" name="TextBox 22">
            <a:extLst>
              <a:ext uri="{FF2B5EF4-FFF2-40B4-BE49-F238E27FC236}">
                <a16:creationId xmlns:a16="http://schemas.microsoft.com/office/drawing/2014/main" id="{4E93F507-4B69-4611-FC6F-4D1407403D2E}"/>
              </a:ext>
            </a:extLst>
          </p:cNvPr>
          <p:cNvSpPr txBox="1"/>
          <p:nvPr/>
        </p:nvSpPr>
        <p:spPr>
          <a:xfrm>
            <a:off x="4228433" y="2024956"/>
            <a:ext cx="1228423" cy="863313"/>
          </a:xfrm>
          <a:prstGeom prst="rect">
            <a:avLst/>
          </a:prstGeom>
          <a:noFill/>
        </p:spPr>
        <p:txBody>
          <a:bodyPr wrap="square" rtlCol="0" anchor="t">
            <a:spAutoFit/>
          </a:bodyPr>
          <a:lstStyle/>
          <a:p>
            <a:pPr algn="ctr"/>
            <a:r>
              <a:rPr lang="es" sz="835" b="1" dirty="0">
                <a:solidFill>
                  <a:srgbClr val="D98E89"/>
                </a:solidFill>
                <a:latin typeface="Calibri" panose="020F0502020204030204" pitchFamily="34" charset="0"/>
                <a:cs typeface="Calibri" panose="020F0502020204030204" pitchFamily="34" charset="0"/>
              </a:rPr>
              <a:t>ADOPCIÓN DE LA RSE Y LA TRANSFORMACIÓN DEL CAMBIO CULTURAL: ENFOQUE ESTRATÉGICO A CORTO PLAZO</a:t>
            </a:r>
          </a:p>
        </p:txBody>
      </p:sp>
      <p:sp>
        <p:nvSpPr>
          <p:cNvPr id="24" name="TextBox 23">
            <a:extLst>
              <a:ext uri="{FF2B5EF4-FFF2-40B4-BE49-F238E27FC236}">
                <a16:creationId xmlns:a16="http://schemas.microsoft.com/office/drawing/2014/main" id="{B820253F-241A-651E-06EF-D8FF463CC55F}"/>
              </a:ext>
            </a:extLst>
          </p:cNvPr>
          <p:cNvSpPr txBox="1"/>
          <p:nvPr/>
        </p:nvSpPr>
        <p:spPr>
          <a:xfrm>
            <a:off x="5479310" y="2082466"/>
            <a:ext cx="1187399" cy="606320"/>
          </a:xfrm>
          <a:prstGeom prst="rect">
            <a:avLst/>
          </a:prstGeom>
          <a:noFill/>
        </p:spPr>
        <p:txBody>
          <a:bodyPr wrap="square" rtlCol="0" anchor="t">
            <a:spAutoFit/>
          </a:bodyPr>
          <a:lstStyle/>
          <a:p>
            <a:pPr algn="ctr"/>
            <a:r>
              <a:rPr lang="es" sz="835" b="1" dirty="0">
                <a:solidFill>
                  <a:srgbClr val="3FB793"/>
                </a:solidFill>
                <a:latin typeface="Calibri" panose="020F0502020204030204" pitchFamily="34" charset="0"/>
                <a:cs typeface="Calibri" panose="020F0502020204030204" pitchFamily="34" charset="0"/>
              </a:rPr>
              <a:t>ADOPCIÓN DE LA RSE Y LA </a:t>
            </a:r>
            <a:r>
              <a:rPr lang="es" sz="787" b="1" dirty="0">
                <a:solidFill>
                  <a:srgbClr val="3FB793"/>
                </a:solidFill>
                <a:latin typeface="Calibri" panose="020F0502020204030204" pitchFamily="34" charset="0"/>
                <a:cs typeface="Calibri" panose="020F0502020204030204" pitchFamily="34" charset="0"/>
              </a:rPr>
              <a:t>TRANSFORMACIÓN</a:t>
            </a:r>
            <a:r>
              <a:rPr lang="es" sz="835" b="1" dirty="0">
                <a:solidFill>
                  <a:srgbClr val="3FB793"/>
                </a:solidFill>
                <a:latin typeface="Calibri" panose="020F0502020204030204" pitchFamily="34" charset="0"/>
                <a:cs typeface="Calibri" panose="020F0502020204030204" pitchFamily="34" charset="0"/>
              </a:rPr>
              <a:t> DEL CAMBIO CULTURAL</a:t>
            </a:r>
          </a:p>
        </p:txBody>
      </p:sp>
      <p:sp>
        <p:nvSpPr>
          <p:cNvPr id="25" name="TextBox 24">
            <a:extLst>
              <a:ext uri="{FF2B5EF4-FFF2-40B4-BE49-F238E27FC236}">
                <a16:creationId xmlns:a16="http://schemas.microsoft.com/office/drawing/2014/main" id="{646F4CA8-E789-E2D2-0FF0-E0C0ED3C86B5}"/>
              </a:ext>
            </a:extLst>
          </p:cNvPr>
          <p:cNvSpPr txBox="1"/>
          <p:nvPr/>
        </p:nvSpPr>
        <p:spPr>
          <a:xfrm>
            <a:off x="6735837" y="2076878"/>
            <a:ext cx="1121338" cy="819070"/>
          </a:xfrm>
          <a:prstGeom prst="rect">
            <a:avLst/>
          </a:prstGeom>
          <a:noFill/>
        </p:spPr>
        <p:txBody>
          <a:bodyPr wrap="square" rtlCol="0" anchor="t">
            <a:spAutoFit/>
          </a:bodyPr>
          <a:lstStyle/>
          <a:p>
            <a:pPr algn="ctr"/>
            <a:r>
              <a:rPr lang="es" sz="787" b="1" dirty="0">
                <a:solidFill>
                  <a:srgbClr val="F09C39"/>
                </a:solidFill>
                <a:latin typeface="Calibri" panose="020F0502020204030204" pitchFamily="34" charset="0"/>
                <a:cs typeface="Calibri" panose="020F0502020204030204" pitchFamily="34" charset="0"/>
              </a:rPr>
              <a:t>ADOPCIÓN DE UN MARCO DE RSE Y ESTRATEGIA DE SOSTENIBILIDAD PARA MITIGAR EL IMPACTO Y EL RIESGO</a:t>
            </a:r>
          </a:p>
        </p:txBody>
      </p:sp>
      <p:sp>
        <p:nvSpPr>
          <p:cNvPr id="26" name="TextBox 25">
            <a:extLst>
              <a:ext uri="{FF2B5EF4-FFF2-40B4-BE49-F238E27FC236}">
                <a16:creationId xmlns:a16="http://schemas.microsoft.com/office/drawing/2014/main" id="{C4383702-A440-7346-D93C-E4FC15B2F2A3}"/>
              </a:ext>
            </a:extLst>
          </p:cNvPr>
          <p:cNvSpPr txBox="1"/>
          <p:nvPr/>
        </p:nvSpPr>
        <p:spPr>
          <a:xfrm>
            <a:off x="7883037" y="2102255"/>
            <a:ext cx="1175840" cy="576825"/>
          </a:xfrm>
          <a:prstGeom prst="rect">
            <a:avLst/>
          </a:prstGeom>
          <a:noFill/>
        </p:spPr>
        <p:txBody>
          <a:bodyPr wrap="square" rtlCol="0" anchor="t">
            <a:spAutoFit/>
          </a:bodyPr>
          <a:lstStyle/>
          <a:p>
            <a:pPr algn="ctr"/>
            <a:r>
              <a:rPr lang="es" sz="787" b="1" dirty="0">
                <a:solidFill>
                  <a:srgbClr val="017355"/>
                </a:solidFill>
                <a:latin typeface="Calibri" panose="020F0502020204030204" pitchFamily="34" charset="0"/>
                <a:cs typeface="Calibri" panose="020F0502020204030204" pitchFamily="34" charset="0"/>
              </a:rPr>
              <a:t>IMPLEMENTAR LA SOSTENIBILIDAD DE LA RSC</a:t>
            </a:r>
          </a:p>
          <a:p>
            <a:pPr algn="ctr"/>
            <a:r>
              <a:rPr lang="es" sz="787" b="1" dirty="0">
                <a:solidFill>
                  <a:srgbClr val="017355"/>
                </a:solidFill>
                <a:latin typeface="Calibri" panose="020F0502020204030204" pitchFamily="34" charset="0"/>
                <a:cs typeface="Calibri" panose="020F0502020204030204" pitchFamily="34" charset="0"/>
              </a:rPr>
              <a:t>MARCO ISO 26000</a:t>
            </a:r>
          </a:p>
        </p:txBody>
      </p:sp>
      <p:sp>
        <p:nvSpPr>
          <p:cNvPr id="27" name="TextBox 26">
            <a:extLst>
              <a:ext uri="{FF2B5EF4-FFF2-40B4-BE49-F238E27FC236}">
                <a16:creationId xmlns:a16="http://schemas.microsoft.com/office/drawing/2014/main" id="{AE1A0DC2-D71F-C505-10FD-41E6B86DC44D}"/>
              </a:ext>
            </a:extLst>
          </p:cNvPr>
          <p:cNvSpPr txBox="1"/>
          <p:nvPr/>
        </p:nvSpPr>
        <p:spPr>
          <a:xfrm>
            <a:off x="9094852" y="2102520"/>
            <a:ext cx="1230959" cy="455702"/>
          </a:xfrm>
          <a:prstGeom prst="rect">
            <a:avLst/>
          </a:prstGeom>
          <a:noFill/>
        </p:spPr>
        <p:txBody>
          <a:bodyPr wrap="square" rtlCol="0" anchor="t">
            <a:spAutoFit/>
          </a:bodyPr>
          <a:lstStyle/>
          <a:p>
            <a:pPr algn="ctr"/>
            <a:r>
              <a:rPr lang="es" sz="787" b="1" dirty="0">
                <a:solidFill>
                  <a:srgbClr val="D98E89"/>
                </a:solidFill>
                <a:latin typeface="Calibri" panose="020F0502020204030204" pitchFamily="34" charset="0"/>
                <a:cs typeface="Calibri" panose="020F0502020204030204" pitchFamily="34" charset="0"/>
              </a:rPr>
              <a:t>ADAPTACIÓN DE LA RSC A HERRAMIENTAS Y TECNOLOGÍAS DIGITALES</a:t>
            </a:r>
          </a:p>
        </p:txBody>
      </p:sp>
      <p:sp>
        <p:nvSpPr>
          <p:cNvPr id="28" name="TextBox 27">
            <a:extLst>
              <a:ext uri="{FF2B5EF4-FFF2-40B4-BE49-F238E27FC236}">
                <a16:creationId xmlns:a16="http://schemas.microsoft.com/office/drawing/2014/main" id="{FB7F770E-2C30-0483-D4D7-51AA113044B2}"/>
              </a:ext>
            </a:extLst>
          </p:cNvPr>
          <p:cNvSpPr txBox="1"/>
          <p:nvPr/>
        </p:nvSpPr>
        <p:spPr>
          <a:xfrm>
            <a:off x="10328793" y="2086506"/>
            <a:ext cx="1178379" cy="455702"/>
          </a:xfrm>
          <a:prstGeom prst="rect">
            <a:avLst/>
          </a:prstGeom>
          <a:noFill/>
        </p:spPr>
        <p:txBody>
          <a:bodyPr wrap="square" rtlCol="0" anchor="t">
            <a:spAutoFit/>
          </a:bodyPr>
          <a:lstStyle/>
          <a:p>
            <a:pPr algn="ctr"/>
            <a:r>
              <a:rPr lang="es" sz="787" b="1" dirty="0">
                <a:solidFill>
                  <a:srgbClr val="3FB793"/>
                </a:solidFill>
                <a:latin typeface="Calibri" panose="020F0502020204030204" pitchFamily="34" charset="0"/>
                <a:cs typeface="Calibri" panose="020F0502020204030204" pitchFamily="34" charset="0"/>
              </a:rPr>
              <a:t>RSC ADAPTACIÓN A LA ECONOMÍA CIRCULAR INNOVACIÓN</a:t>
            </a:r>
          </a:p>
        </p:txBody>
      </p:sp>
      <p:sp>
        <p:nvSpPr>
          <p:cNvPr id="29" name="TextBox 28">
            <a:extLst>
              <a:ext uri="{FF2B5EF4-FFF2-40B4-BE49-F238E27FC236}">
                <a16:creationId xmlns:a16="http://schemas.microsoft.com/office/drawing/2014/main" id="{01C996D6-0731-1EE1-FAB1-E081EEF25EFA}"/>
              </a:ext>
            </a:extLst>
          </p:cNvPr>
          <p:cNvSpPr txBox="1"/>
          <p:nvPr/>
        </p:nvSpPr>
        <p:spPr>
          <a:xfrm>
            <a:off x="627253" y="2907799"/>
            <a:ext cx="1205559" cy="2442528"/>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1.1 </a:t>
            </a:r>
            <a:r>
              <a:rPr lang="es" sz="881" b="1" dirty="0">
                <a:latin typeface="Calibri" panose="020F0502020204030204" pitchFamily="34" charset="0"/>
                <a:cs typeface="Calibri" panose="020F0502020204030204" pitchFamily="34" charset="0"/>
              </a:rPr>
              <a:t>Introducción y cómo las pymes ya están impulsando la sostenibilidad europea</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1.2 </a:t>
            </a:r>
            <a:r>
              <a:rPr lang="es" sz="881" b="1" dirty="0">
                <a:latin typeface="Calibri" panose="020F0502020204030204" pitchFamily="34" charset="0"/>
                <a:cs typeface="Calibri" panose="020F0502020204030204" pitchFamily="34" charset="0"/>
              </a:rPr>
              <a:t>Razones por las que las pymes deben adaptar una estrategia de RSE</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1.3 </a:t>
            </a:r>
            <a:r>
              <a:rPr lang="es" sz="881" b="1" dirty="0">
                <a:latin typeface="Calibri" panose="020F0502020204030204" pitchFamily="34" charset="0"/>
                <a:cs typeface="Calibri" panose="020F0502020204030204" pitchFamily="34" charset="0"/>
              </a:rPr>
              <a:t>Los ODS y cómo las PYME están en una posición única para generar impacto en los ODS</a:t>
            </a:r>
          </a:p>
          <a:p>
            <a:pPr algn="ctr"/>
            <a:endParaRPr lang="en-GB" sz="393"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1.4 </a:t>
            </a:r>
            <a:r>
              <a:rPr lang="es" sz="881" b="1" dirty="0">
                <a:latin typeface="Calibri" panose="020F0502020204030204" pitchFamily="34" charset="0"/>
                <a:cs typeface="Calibri" panose="020F0502020204030204" pitchFamily="34" charset="0"/>
              </a:rPr>
              <a:t>Conclusión y lo que ha aprendido</a:t>
            </a:r>
          </a:p>
        </p:txBody>
      </p:sp>
      <p:sp>
        <p:nvSpPr>
          <p:cNvPr id="30" name="TextBox 29">
            <a:extLst>
              <a:ext uri="{FF2B5EF4-FFF2-40B4-BE49-F238E27FC236}">
                <a16:creationId xmlns:a16="http://schemas.microsoft.com/office/drawing/2014/main" id="{203BAD0B-4F0A-7954-12B1-829C2C2BEB03}"/>
              </a:ext>
            </a:extLst>
          </p:cNvPr>
          <p:cNvSpPr txBox="1"/>
          <p:nvPr/>
        </p:nvSpPr>
        <p:spPr>
          <a:xfrm>
            <a:off x="1809410" y="2966232"/>
            <a:ext cx="1219087" cy="1990032"/>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2.1 </a:t>
            </a:r>
            <a:r>
              <a:rPr lang="es" sz="881" b="1" dirty="0">
                <a:latin typeface="Calibri" panose="020F0502020204030204" pitchFamily="34" charset="0"/>
                <a:cs typeface="Calibri" panose="020F0502020204030204" pitchFamily="34" charset="0"/>
              </a:rPr>
              <a:t>Introducción y RSE de las PYMES y Gestión de Recursos Humanos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2.2 </a:t>
            </a:r>
            <a:r>
              <a:rPr lang="es" sz="881" b="1" dirty="0">
                <a:latin typeface="Calibri" panose="020F0502020204030204" pitchFamily="34" charset="0"/>
                <a:cs typeface="Calibri" panose="020F0502020204030204" pitchFamily="34" charset="0"/>
              </a:rPr>
              <a:t>HRM se encuentra en el corazón de la integración de la RSE en una PYME, a través de los empleados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2.3 </a:t>
            </a:r>
            <a:r>
              <a:rPr lang="es" sz="881" b="1" dirty="0">
                <a:latin typeface="Calibri" panose="020F0502020204030204" pitchFamily="34" charset="0"/>
                <a:cs typeface="Calibri" panose="020F0502020204030204" pitchFamily="34" charset="0"/>
              </a:rPr>
              <a:t>Beneficios de Integrar la RSE y los RRHH en las PYMES</a:t>
            </a:r>
          </a:p>
        </p:txBody>
      </p:sp>
      <p:sp>
        <p:nvSpPr>
          <p:cNvPr id="31" name="TextBox 30">
            <a:extLst>
              <a:ext uri="{FF2B5EF4-FFF2-40B4-BE49-F238E27FC236}">
                <a16:creationId xmlns:a16="http://schemas.microsoft.com/office/drawing/2014/main" id="{D1152672-EE23-0F0E-31F7-9DBE57F402F6}"/>
              </a:ext>
            </a:extLst>
          </p:cNvPr>
          <p:cNvSpPr txBox="1"/>
          <p:nvPr/>
        </p:nvSpPr>
        <p:spPr>
          <a:xfrm>
            <a:off x="3030362" y="2867043"/>
            <a:ext cx="1145414" cy="2532232"/>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3.1 </a:t>
            </a:r>
            <a:r>
              <a:rPr lang="es" sz="881" b="1" dirty="0">
                <a:latin typeface="Calibri" panose="020F0502020204030204" pitchFamily="34" charset="0"/>
                <a:cs typeface="Calibri" panose="020F0502020204030204" pitchFamily="34" charset="0"/>
              </a:rPr>
              <a:t>Cómo implementar una PYME RSE HR para respaldar su estrategia de gestión del cambio cultural de RSE</a:t>
            </a:r>
          </a:p>
          <a:p>
            <a:pPr algn="ctr"/>
            <a:r>
              <a:rPr lang="es" sz="881" b="1" i="1" dirty="0">
                <a:latin typeface="Calibri" panose="020F0502020204030204" pitchFamily="34" charset="0"/>
                <a:cs typeface="Calibri" panose="020F0502020204030204" pitchFamily="34" charset="0"/>
              </a:rPr>
              <a:t>Esta sección completa se centra en 5 áreas clave que deben abordarse primero para la integración exitosa de las estrategias de gestión de RSC HRM</a:t>
            </a:r>
          </a:p>
          <a:p>
            <a:pPr algn="ctr"/>
            <a:endParaRPr lang="en-GB" sz="881" b="1" i="1" dirty="0">
              <a:latin typeface="Calibri" panose="020F0502020204030204" pitchFamily="34" charset="0"/>
              <a:cs typeface="Calibri" panose="020F0502020204030204" pitchFamily="34" charset="0"/>
            </a:endParaRPr>
          </a:p>
          <a:p>
            <a:pPr algn="ctr"/>
            <a:r>
              <a:rPr lang="es" sz="881" b="1" dirty="0">
                <a:solidFill>
                  <a:srgbClr val="017355"/>
                </a:solidFill>
                <a:latin typeface="Calibri" panose="020F0502020204030204" pitchFamily="34" charset="0"/>
                <a:cs typeface="Calibri" panose="020F0502020204030204" pitchFamily="34" charset="0"/>
              </a:rPr>
              <a:t>3.2 </a:t>
            </a:r>
            <a:r>
              <a:rPr lang="es" sz="881" b="1" dirty="0">
                <a:latin typeface="Calibri" panose="020F0502020204030204" pitchFamily="34" charset="0"/>
                <a:cs typeface="Calibri" panose="020F0502020204030204" pitchFamily="34" charset="0"/>
              </a:rPr>
              <a:t>Resultados del aprendizaje</a:t>
            </a:r>
          </a:p>
        </p:txBody>
      </p:sp>
      <p:sp>
        <p:nvSpPr>
          <p:cNvPr id="32" name="TextBox 31">
            <a:extLst>
              <a:ext uri="{FF2B5EF4-FFF2-40B4-BE49-F238E27FC236}">
                <a16:creationId xmlns:a16="http://schemas.microsoft.com/office/drawing/2014/main" id="{64E9C875-2AAD-36B6-A96A-4AD170D971F3}"/>
              </a:ext>
            </a:extLst>
          </p:cNvPr>
          <p:cNvSpPr txBox="1"/>
          <p:nvPr/>
        </p:nvSpPr>
        <p:spPr>
          <a:xfrm>
            <a:off x="4194781" y="2949592"/>
            <a:ext cx="1296152" cy="2904898"/>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4.1 </a:t>
            </a:r>
            <a:r>
              <a:rPr lang="es" sz="881" b="1" dirty="0">
                <a:latin typeface="Calibri" panose="020F0502020204030204" pitchFamily="34" charset="0"/>
                <a:cs typeface="Calibri" panose="020F0502020204030204" pitchFamily="34" charset="0"/>
              </a:rPr>
              <a:t>Introducción y gestión del cambio cultural de la RSE de las PYME y cómo el apetito por la adaptación es más fuerte que nunca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4.2 </a:t>
            </a:r>
            <a:r>
              <a:rPr lang="es" sz="881" b="1" dirty="0">
                <a:latin typeface="Calibri" panose="020F0502020204030204" pitchFamily="34" charset="0"/>
                <a:cs typeface="Calibri" panose="020F0502020204030204" pitchFamily="34" charset="0"/>
              </a:rPr>
              <a:t>Cómo la innovación en RSC debe estar al frente y en el centro de la cultura de una empresa</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4.3 </a:t>
            </a:r>
            <a:r>
              <a:rPr lang="es" sz="881" b="1" dirty="0">
                <a:latin typeface="Calibri" panose="020F0502020204030204" pitchFamily="34" charset="0"/>
                <a:cs typeface="Calibri" panose="020F0502020204030204" pitchFamily="34" charset="0"/>
              </a:rPr>
              <a:t>Profundice en los beneficios de la gestión del cambio cultural de las pymes</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4.4 </a:t>
            </a:r>
            <a:r>
              <a:rPr lang="es" sz="881" b="1" dirty="0">
                <a:latin typeface="Calibri" panose="020F0502020204030204" pitchFamily="34" charset="0"/>
                <a:cs typeface="Calibri" panose="020F0502020204030204" pitchFamily="34" charset="0"/>
              </a:rPr>
              <a:t>Activación de la gestión del cambio cultural de la RSE: enfoque estratégico a corto plazo</a:t>
            </a:r>
          </a:p>
        </p:txBody>
      </p:sp>
      <p:sp>
        <p:nvSpPr>
          <p:cNvPr id="33" name="TextBox 32">
            <a:extLst>
              <a:ext uri="{FF2B5EF4-FFF2-40B4-BE49-F238E27FC236}">
                <a16:creationId xmlns:a16="http://schemas.microsoft.com/office/drawing/2014/main" id="{0AD3715E-022F-5592-DEA7-D95C6C2115CA}"/>
              </a:ext>
            </a:extLst>
          </p:cNvPr>
          <p:cNvSpPr txBox="1"/>
          <p:nvPr/>
        </p:nvSpPr>
        <p:spPr>
          <a:xfrm>
            <a:off x="5410180" y="2780214"/>
            <a:ext cx="1375865" cy="3074303"/>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5.1 </a:t>
            </a:r>
            <a:r>
              <a:rPr lang="es" sz="881" b="1" dirty="0">
                <a:latin typeface="Calibri" panose="020F0502020204030204" pitchFamily="34" charset="0"/>
                <a:cs typeface="Calibri" panose="020F0502020204030204" pitchFamily="34" charset="0"/>
              </a:rPr>
              <a:t>Implementación de la gestión del cambio cultural de la RSE: enfoque estratégico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5.2 </a:t>
            </a:r>
            <a:r>
              <a:rPr lang="es" sz="881" b="1" dirty="0">
                <a:latin typeface="Calibri" panose="020F0502020204030204" pitchFamily="34" charset="0"/>
                <a:cs typeface="Calibri" panose="020F0502020204030204" pitchFamily="34" charset="0"/>
              </a:rPr>
              <a:t>Cómo el liderazgo de alto nivel a largo plazo es un poderoso motivador y fundamental para la implementación de la RSE</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5.3 </a:t>
            </a:r>
            <a:r>
              <a:rPr lang="es" sz="881" b="1" dirty="0">
                <a:latin typeface="Calibri" panose="020F0502020204030204" pitchFamily="34" charset="0"/>
                <a:cs typeface="Calibri" panose="020F0502020204030204" pitchFamily="34" charset="0"/>
              </a:rPr>
              <a:t>Cómo evaluar, desarrollar y decidir sobre diferentes prioridades de RSE para impulsar la estrategia a largo plazo</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5.4 </a:t>
            </a:r>
            <a:r>
              <a:rPr lang="es" sz="881" b="1" dirty="0">
                <a:latin typeface="Calibri" panose="020F0502020204030204" pitchFamily="34" charset="0"/>
                <a:cs typeface="Calibri" panose="020F0502020204030204" pitchFamily="34" charset="0"/>
              </a:rPr>
              <a:t>Desarrolle su visión de RSE e involucre a su fuerza laboral</a:t>
            </a:r>
          </a:p>
          <a:p>
            <a:pPr algn="ctr"/>
            <a:endParaRPr lang="en-GB" sz="220"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5.5 </a:t>
            </a:r>
            <a:r>
              <a:rPr lang="es" sz="881" b="1" dirty="0">
                <a:latin typeface="Calibri" panose="020F0502020204030204" pitchFamily="34" charset="0"/>
                <a:cs typeface="Calibri" panose="020F0502020204030204" pitchFamily="34" charset="0"/>
              </a:rPr>
              <a:t>Conclusiones</a:t>
            </a:r>
          </a:p>
        </p:txBody>
      </p:sp>
      <p:sp>
        <p:nvSpPr>
          <p:cNvPr id="34" name="TextBox 33">
            <a:extLst>
              <a:ext uri="{FF2B5EF4-FFF2-40B4-BE49-F238E27FC236}">
                <a16:creationId xmlns:a16="http://schemas.microsoft.com/office/drawing/2014/main" id="{8864E978-7BA0-4D99-0809-818E517A07B8}"/>
              </a:ext>
            </a:extLst>
          </p:cNvPr>
          <p:cNvSpPr txBox="1"/>
          <p:nvPr/>
        </p:nvSpPr>
        <p:spPr>
          <a:xfrm>
            <a:off x="6640143" y="2917758"/>
            <a:ext cx="1296863" cy="2938881"/>
          </a:xfrm>
          <a:prstGeom prst="rect">
            <a:avLst/>
          </a:prstGeom>
          <a:noFill/>
        </p:spPr>
        <p:txBody>
          <a:bodyPr wrap="square" rtlCol="0" anchor="t">
            <a:spAutoFit/>
          </a:bodyPr>
          <a:lstStyle/>
          <a:p>
            <a:pPr algn="ctr"/>
            <a:r>
              <a:rPr lang="es" sz="881" b="1" dirty="0">
                <a:solidFill>
                  <a:srgbClr val="F09C39"/>
                </a:solidFill>
                <a:latin typeface="Calibri" panose="020F0502020204030204" pitchFamily="34" charset="0"/>
                <a:cs typeface="Calibri" panose="020F0502020204030204" pitchFamily="34" charset="0"/>
              </a:rPr>
              <a:t>6.1 </a:t>
            </a:r>
            <a:r>
              <a:rPr lang="es" sz="881" b="1" dirty="0">
                <a:latin typeface="Calibri" panose="020F0502020204030204" pitchFamily="34" charset="0"/>
                <a:cs typeface="Calibri" panose="020F0502020204030204" pitchFamily="34" charset="0"/>
              </a:rPr>
              <a:t>Descubrir los beneficios, las oportunidades de crecimiento y las ventajas de adoptar un marco de RSE reconocido mundialmente (usando ISO 26000)</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6.2 </a:t>
            </a:r>
            <a:r>
              <a:rPr lang="es" sz="881" b="1" dirty="0">
                <a:latin typeface="Calibri" panose="020F0502020204030204" pitchFamily="34" charset="0"/>
                <a:cs typeface="Calibri" panose="020F0502020204030204" pitchFamily="34" charset="0"/>
              </a:rPr>
              <a:t>ISO 26000 7 temas básicos de RSE que cubren los desafíos clave que deben abordar las PYME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F09C39"/>
                </a:solidFill>
                <a:latin typeface="Calibri" panose="020F0502020204030204" pitchFamily="34" charset="0"/>
                <a:cs typeface="Calibri" panose="020F0502020204030204" pitchFamily="34" charset="0"/>
              </a:rPr>
              <a:t>6.3 </a:t>
            </a:r>
            <a:r>
              <a:rPr lang="es" sz="881" b="1" dirty="0">
                <a:latin typeface="Calibri" panose="020F0502020204030204" pitchFamily="34" charset="0"/>
                <a:cs typeface="Calibri" panose="020F0502020204030204" pitchFamily="34" charset="0"/>
              </a:rPr>
              <a:t>ISO 26000 7 Principios básicos de RSE que las PYME deben tener en cuenta al dar forma a su RSE</a:t>
            </a:r>
          </a:p>
        </p:txBody>
      </p:sp>
      <p:sp>
        <p:nvSpPr>
          <p:cNvPr id="35" name="TextBox 34">
            <a:extLst>
              <a:ext uri="{FF2B5EF4-FFF2-40B4-BE49-F238E27FC236}">
                <a16:creationId xmlns:a16="http://schemas.microsoft.com/office/drawing/2014/main" id="{D6AA03F5-43E4-2675-28E5-2588362016DD}"/>
              </a:ext>
            </a:extLst>
          </p:cNvPr>
          <p:cNvSpPr txBox="1"/>
          <p:nvPr/>
        </p:nvSpPr>
        <p:spPr>
          <a:xfrm>
            <a:off x="7909833" y="2867043"/>
            <a:ext cx="1207086" cy="905633"/>
          </a:xfrm>
          <a:prstGeom prst="rect">
            <a:avLst/>
          </a:prstGeom>
          <a:noFill/>
        </p:spPr>
        <p:txBody>
          <a:bodyPr wrap="square" rtlCol="0" anchor="t">
            <a:spAutoFit/>
          </a:bodyPr>
          <a:lstStyle/>
          <a:p>
            <a:pPr algn="ctr"/>
            <a:r>
              <a:rPr lang="es" sz="881" b="1" dirty="0">
                <a:solidFill>
                  <a:srgbClr val="017355"/>
                </a:solidFill>
                <a:latin typeface="Calibri" panose="020F0502020204030204" pitchFamily="34" charset="0"/>
                <a:cs typeface="Calibri" panose="020F0502020204030204" pitchFamily="34" charset="0"/>
              </a:rPr>
              <a:t>7.1 </a:t>
            </a:r>
            <a:r>
              <a:rPr lang="es" sz="881" b="1" dirty="0">
                <a:latin typeface="Calibri" panose="020F0502020204030204" pitchFamily="34" charset="0"/>
                <a:cs typeface="Calibri" panose="020F0502020204030204" pitchFamily="34" charset="0"/>
              </a:rPr>
              <a:t>Adopción de la hoja de ruta sobre cómo implementar la sostenibilidad de la RSE y las estrategias ISO 26000</a:t>
            </a:r>
          </a:p>
        </p:txBody>
      </p:sp>
      <p:sp>
        <p:nvSpPr>
          <p:cNvPr id="36" name="TextBox 35">
            <a:extLst>
              <a:ext uri="{FF2B5EF4-FFF2-40B4-BE49-F238E27FC236}">
                <a16:creationId xmlns:a16="http://schemas.microsoft.com/office/drawing/2014/main" id="{54338A63-77CF-42C7-5003-7B933701D598}"/>
              </a:ext>
            </a:extLst>
          </p:cNvPr>
          <p:cNvSpPr txBox="1"/>
          <p:nvPr/>
        </p:nvSpPr>
        <p:spPr>
          <a:xfrm>
            <a:off x="9103290" y="2845989"/>
            <a:ext cx="1238937" cy="2261132"/>
          </a:xfrm>
          <a:prstGeom prst="rect">
            <a:avLst/>
          </a:prstGeom>
          <a:noFill/>
        </p:spPr>
        <p:txBody>
          <a:bodyPr wrap="square" rtlCol="0" anchor="t">
            <a:spAutoFit/>
          </a:bodyPr>
          <a:lstStyle/>
          <a:p>
            <a:pPr algn="ctr"/>
            <a:r>
              <a:rPr lang="es" sz="881" b="1" dirty="0">
                <a:solidFill>
                  <a:srgbClr val="D98E89"/>
                </a:solidFill>
                <a:latin typeface="Calibri" panose="020F0502020204030204" pitchFamily="34" charset="0"/>
                <a:cs typeface="Calibri" panose="020F0502020204030204" pitchFamily="34" charset="0"/>
              </a:rPr>
              <a:t>8.1 </a:t>
            </a:r>
            <a:r>
              <a:rPr lang="es" sz="881" b="1" dirty="0">
                <a:latin typeface="Calibri" panose="020F0502020204030204" pitchFamily="34" charset="0"/>
                <a:cs typeface="Calibri" panose="020F0502020204030204" pitchFamily="34" charset="0"/>
              </a:rPr>
              <a:t>La Adaptación de la RSC a las Tecnologías Digitales es el Paso Correcto para las PYMES</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8.2 </a:t>
            </a:r>
            <a:r>
              <a:rPr lang="es" sz="881" b="1" dirty="0">
                <a:latin typeface="Calibri" panose="020F0502020204030204" pitchFamily="34" charset="0"/>
                <a:cs typeface="Calibri" panose="020F0502020204030204" pitchFamily="34" charset="0"/>
              </a:rPr>
              <a:t>Ejemplos de Adaptación de la RSC a la Tecnología</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D98E89"/>
                </a:solidFill>
                <a:latin typeface="Calibri" panose="020F0502020204030204" pitchFamily="34" charset="0"/>
                <a:cs typeface="Calibri" panose="020F0502020204030204" pitchFamily="34" charset="0"/>
              </a:rPr>
              <a:t>8.3 </a:t>
            </a:r>
            <a:r>
              <a:rPr lang="es" sz="881" b="1" dirty="0">
                <a:latin typeface="Calibri" panose="020F0502020204030204" pitchFamily="34" charset="0"/>
                <a:cs typeface="Calibri" panose="020F0502020204030204" pitchFamily="34" charset="0"/>
              </a:rPr>
              <a:t>12 maneras rentables en que las pymes pueden adoptar tecnologías de RSE de manera económica y rápida</a:t>
            </a:r>
          </a:p>
        </p:txBody>
      </p:sp>
      <p:sp>
        <p:nvSpPr>
          <p:cNvPr id="37" name="TextBox 36">
            <a:extLst>
              <a:ext uri="{FF2B5EF4-FFF2-40B4-BE49-F238E27FC236}">
                <a16:creationId xmlns:a16="http://schemas.microsoft.com/office/drawing/2014/main" id="{08A420CA-68D5-EC5F-ECC9-6B988B7524C0}"/>
              </a:ext>
            </a:extLst>
          </p:cNvPr>
          <p:cNvSpPr txBox="1"/>
          <p:nvPr/>
        </p:nvSpPr>
        <p:spPr>
          <a:xfrm>
            <a:off x="10325812" y="2907799"/>
            <a:ext cx="1238937" cy="1990032"/>
          </a:xfrm>
          <a:prstGeom prst="rect">
            <a:avLst/>
          </a:prstGeom>
          <a:noFill/>
        </p:spPr>
        <p:txBody>
          <a:bodyPr wrap="square" rtlCol="0" anchor="t">
            <a:spAutoFit/>
          </a:bodyPr>
          <a:lstStyle/>
          <a:p>
            <a:pPr algn="ctr"/>
            <a:r>
              <a:rPr lang="es" sz="881" b="1" dirty="0">
                <a:solidFill>
                  <a:srgbClr val="3FB793"/>
                </a:solidFill>
                <a:latin typeface="Calibri" panose="020F0502020204030204" pitchFamily="34" charset="0"/>
                <a:cs typeface="Calibri" panose="020F0502020204030204" pitchFamily="34" charset="0"/>
              </a:rPr>
              <a:t>9.1 </a:t>
            </a:r>
            <a:r>
              <a:rPr lang="es" sz="881" b="1" dirty="0">
                <a:latin typeface="Calibri" panose="020F0502020204030204" pitchFamily="34" charset="0"/>
                <a:cs typeface="Calibri" panose="020F0502020204030204" pitchFamily="34" charset="0"/>
              </a:rPr>
              <a:t>Comprensión de las medidas de economía circular y cómo encapsula las actividades de RSE</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9.2 </a:t>
            </a:r>
            <a:r>
              <a:rPr lang="es" sz="881" b="1" dirty="0">
                <a:latin typeface="Calibri" panose="020F0502020204030204" pitchFamily="34" charset="0"/>
                <a:cs typeface="Calibri" panose="020F0502020204030204" pitchFamily="34" charset="0"/>
              </a:rPr>
              <a:t>Únase al esfuerzo y la conversación de la economía circular mundial</a:t>
            </a:r>
          </a:p>
          <a:p>
            <a:pPr algn="ctr"/>
            <a:endParaRPr lang="en-GB" sz="881" b="1" dirty="0">
              <a:latin typeface="Calibri" panose="020F0502020204030204" pitchFamily="34" charset="0"/>
              <a:cs typeface="Calibri" panose="020F0502020204030204" pitchFamily="34" charset="0"/>
            </a:endParaRPr>
          </a:p>
          <a:p>
            <a:pPr algn="ctr"/>
            <a:r>
              <a:rPr lang="es" sz="881" b="1" dirty="0">
                <a:solidFill>
                  <a:srgbClr val="3FB793"/>
                </a:solidFill>
                <a:latin typeface="Calibri" panose="020F0502020204030204" pitchFamily="34" charset="0"/>
                <a:cs typeface="Calibri" panose="020F0502020204030204" pitchFamily="34" charset="0"/>
              </a:rPr>
              <a:t>9.3 </a:t>
            </a:r>
            <a:r>
              <a:rPr lang="es" sz="881" b="1" dirty="0">
                <a:latin typeface="Calibri" panose="020F0502020204030204" pitchFamily="34" charset="0"/>
                <a:cs typeface="Calibri" panose="020F0502020204030204" pitchFamily="34" charset="0"/>
              </a:rPr>
              <a:t>Implementación de modelos de economía circular</a:t>
            </a:r>
          </a:p>
        </p:txBody>
      </p:sp>
    </p:spTree>
    <p:extLst>
      <p:ext uri="{BB962C8B-B14F-4D97-AF65-F5344CB8AC3E}">
        <p14:creationId xmlns:p14="http://schemas.microsoft.com/office/powerpoint/2010/main" val="233130596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F852C5-39F3-6164-D01B-1D6B1A5C51CD}"/>
              </a:ext>
            </a:extLst>
          </p:cNvPr>
          <p:cNvSpPr>
            <a:spLocks noGrp="1"/>
          </p:cNvSpPr>
          <p:nvPr>
            <p:ph type="body" sz="quarter" idx="13"/>
          </p:nvPr>
        </p:nvSpPr>
        <p:spPr>
          <a:xfrm>
            <a:off x="290580" y="181827"/>
            <a:ext cx="5148195" cy="6478154"/>
          </a:xfrm>
        </p:spPr>
        <p:txBody>
          <a:bodyPr>
            <a:normAutofit fontScale="55000" lnSpcReduction="20000"/>
          </a:bodyPr>
          <a:lstStyle/>
          <a:p>
            <a:pPr>
              <a:lnSpc>
                <a:spcPct val="120000"/>
              </a:lnSpc>
              <a:spcBef>
                <a:spcPts val="0"/>
              </a:spcBef>
            </a:pPr>
            <a:r>
              <a:rPr lang="es" sz="5800" dirty="0"/>
              <a:t>Ropa infantil NINE &amp; Co.</a:t>
            </a:r>
          </a:p>
          <a:p>
            <a:pPr>
              <a:lnSpc>
                <a:spcPct val="120000"/>
              </a:lnSpc>
              <a:spcBef>
                <a:spcPts val="0"/>
              </a:spcBef>
            </a:pPr>
            <a:endParaRPr lang="en-IE" b="0" dirty="0"/>
          </a:p>
          <a:p>
            <a:pPr marL="0" indent="0">
              <a:lnSpc>
                <a:spcPct val="120000"/>
              </a:lnSpc>
              <a:spcBef>
                <a:spcPts val="0"/>
              </a:spcBef>
              <a:buNone/>
            </a:pPr>
            <a:r>
              <a:rPr lang="es" sz="4400" b="0" i="0" u="none" strike="noStrike" cap="none" spc="0" baseline="0" dirty="0">
                <a:ln>
                  <a:noFill/>
                </a:ln>
                <a:uFillTx/>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 </a:t>
            </a:r>
            <a:r>
              <a:rPr lang="es" sz="4400" b="0" i="0" u="none" strike="noStrike" cap="none" spc="0" baseline="0" dirty="0">
                <a:ln>
                  <a:noFill/>
                </a:ln>
                <a:uFillTx/>
                <a:ea typeface="+mn-ea"/>
                <a:cs typeface="Calibri" panose="020F0502020204030204" pitchFamily="34" charset="0"/>
                <a:sym typeface="Helvetica Light"/>
              </a:rPr>
              <a:t>creó un </a:t>
            </a:r>
            <a:r>
              <a:rPr lang="es" sz="4400" b="0" dirty="0">
                <a:ea typeface="+mn-ea"/>
                <a:sym typeface="Helvetica Light"/>
              </a:rPr>
              <a:t>documento completo que describe su </a:t>
            </a:r>
            <a:r>
              <a:rPr lang="es" sz="4400" dirty="0">
                <a:ea typeface="+mn-ea"/>
                <a:sym typeface="Helvetica Light"/>
                <a:hlinkClick r:id="rId3">
                  <a:extLst>
                    <a:ext uri="{A12FA001-AC4F-418D-AE19-62706E023703}">
                      <ahyp:hlinkClr xmlns:ahyp="http://schemas.microsoft.com/office/drawing/2018/hyperlinkcolor" val="tx"/>
                    </a:ext>
                  </a:extLst>
                </a:hlinkClick>
              </a:rPr>
              <a:t>estrategia </a:t>
            </a:r>
            <a:r>
              <a:rPr lang="es" sz="4400" b="0" dirty="0">
                <a:ea typeface="+mn-ea"/>
                <a:sym typeface="Helvetica Light"/>
              </a:rPr>
              <a:t>y marco de RSC, así como planes de acción para alcanzar sus objetivos.</a:t>
            </a:r>
          </a:p>
          <a:p>
            <a:pPr marL="0" indent="0">
              <a:lnSpc>
                <a:spcPct val="120000"/>
              </a:lnSpc>
              <a:spcBef>
                <a:spcPts val="0"/>
              </a:spcBef>
              <a:buNone/>
            </a:pPr>
            <a:endParaRPr lang="en-IE" sz="4400" b="0" dirty="0">
              <a:ea typeface="+mn-ea"/>
              <a:cs typeface="Calibri" panose="020F0502020204030204" pitchFamily="34" charset="0"/>
              <a:sym typeface="Helvetica Light"/>
            </a:endParaRPr>
          </a:p>
          <a:p>
            <a:pPr marL="0" indent="0">
              <a:lnSpc>
                <a:spcPct val="120000"/>
              </a:lnSpc>
              <a:spcBef>
                <a:spcPts val="0"/>
              </a:spcBef>
              <a:buNone/>
            </a:pPr>
            <a:r>
              <a:rPr lang="es" sz="4400" dirty="0">
                <a:ea typeface="+mn-ea"/>
                <a:sym typeface="Helvetica Light"/>
              </a:rPr>
              <a:t>Razones para adoptar nueva tecnología</a:t>
            </a:r>
          </a:p>
          <a:p>
            <a:pPr marL="0" indent="0">
              <a:lnSpc>
                <a:spcPct val="120000"/>
              </a:lnSpc>
              <a:spcBef>
                <a:spcPts val="0"/>
              </a:spcBef>
              <a:buNone/>
            </a:pPr>
            <a:endParaRPr lang="en-IE" sz="4400" b="0" dirty="0">
              <a:ea typeface="+mn-ea"/>
              <a:sym typeface="Helvetica Light"/>
            </a:endParaRPr>
          </a:p>
          <a:p>
            <a:pPr marL="571500" indent="-571500">
              <a:lnSpc>
                <a:spcPct val="120000"/>
              </a:lnSpc>
              <a:spcBef>
                <a:spcPts val="0"/>
              </a:spcBef>
              <a:buFont typeface="Arial" panose="020B0604020202020204" pitchFamily="34" charset="0"/>
              <a:buChar char="•"/>
            </a:pPr>
            <a:r>
              <a:rPr lang="es" sz="4400" b="0" dirty="0">
                <a:ea typeface="+mn-ea"/>
              </a:rPr>
              <a:t>Darse cuenta de la responsabilidad de la cadena de suministro</a:t>
            </a:r>
          </a:p>
          <a:p>
            <a:pPr marL="571500" indent="-571500">
              <a:lnSpc>
                <a:spcPct val="120000"/>
              </a:lnSpc>
              <a:spcBef>
                <a:spcPts val="0"/>
              </a:spcBef>
              <a:buFont typeface="Arial" panose="020B0604020202020204" pitchFamily="34" charset="0"/>
              <a:buChar char="•"/>
            </a:pPr>
            <a:r>
              <a:rPr lang="es" sz="4400" b="0" dirty="0">
                <a:ea typeface="+mn-ea"/>
              </a:rPr>
              <a:t>Invertir en la salud y la seguridad de las madres y los bebés</a:t>
            </a:r>
          </a:p>
          <a:p>
            <a:pPr marL="571500" indent="-571500">
              <a:lnSpc>
                <a:spcPct val="120000"/>
              </a:lnSpc>
              <a:spcBef>
                <a:spcPts val="0"/>
              </a:spcBef>
              <a:buFont typeface="Arial" panose="020B0604020202020204" pitchFamily="34" charset="0"/>
              <a:buChar char="•"/>
            </a:pPr>
            <a:r>
              <a:rPr lang="es" sz="4400" b="0" dirty="0">
                <a:ea typeface="+mn-ea"/>
              </a:rPr>
              <a:t>Hacer crecer a NINE &amp; Co. como un negocio circular</a:t>
            </a:r>
            <a:endParaRPr lang="en-IE" sz="4400" b="0" dirty="0">
              <a:ea typeface="+mn-ea"/>
            </a:endParaRPr>
          </a:p>
          <a:p>
            <a:pPr>
              <a:lnSpc>
                <a:spcPct val="120000"/>
              </a:lnSpc>
              <a:spcBef>
                <a:spcPts val="0"/>
              </a:spcBef>
            </a:pPr>
            <a:endParaRPr lang="en-IE" b="0" dirty="0"/>
          </a:p>
        </p:txBody>
      </p:sp>
      <p:pic>
        <p:nvPicPr>
          <p:cNvPr id="13" name="Picture 12">
            <a:hlinkClick r:id="rId2"/>
            <a:extLst>
              <a:ext uri="{FF2B5EF4-FFF2-40B4-BE49-F238E27FC236}">
                <a16:creationId xmlns:a16="http://schemas.microsoft.com/office/drawing/2014/main" id="{D73E0C08-6A57-7F59-9BA3-76E4E32F2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5409" y="1768714"/>
            <a:ext cx="4888871" cy="2224911"/>
          </a:xfrm>
          <a:prstGeom prst="rect">
            <a:avLst/>
          </a:prstGeom>
        </p:spPr>
      </p:pic>
      <p:sp>
        <p:nvSpPr>
          <p:cNvPr id="14" name="Rectangle: Rounded Corners 13">
            <a:extLst>
              <a:ext uri="{FF2B5EF4-FFF2-40B4-BE49-F238E27FC236}">
                <a16:creationId xmlns:a16="http://schemas.microsoft.com/office/drawing/2014/main" id="{95E8AE76-7D73-DEDA-F515-D92C79C40C12}"/>
              </a:ext>
            </a:extLst>
          </p:cNvPr>
          <p:cNvSpPr/>
          <p:nvPr/>
        </p:nvSpPr>
        <p:spPr>
          <a:xfrm>
            <a:off x="6394388" y="5135652"/>
            <a:ext cx="4513499" cy="13716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TextBox 14">
            <a:extLst>
              <a:ext uri="{FF2B5EF4-FFF2-40B4-BE49-F238E27FC236}">
                <a16:creationId xmlns:a16="http://schemas.microsoft.com/office/drawing/2014/main" id="{39BBF675-35A2-8B06-26DE-C45410B7339F}"/>
              </a:ext>
            </a:extLst>
          </p:cNvPr>
          <p:cNvSpPr txBox="1"/>
          <p:nvPr/>
        </p:nvSpPr>
        <p:spPr>
          <a:xfrm>
            <a:off x="6491335" y="5406637"/>
            <a:ext cx="3637752" cy="830997"/>
          </a:xfrm>
          <a:prstGeom prst="rect">
            <a:avLst/>
          </a:prstGeom>
          <a:solidFill>
            <a:srgbClr val="F08B10"/>
          </a:solidFill>
        </p:spPr>
        <p:txBody>
          <a:bodyPr wrap="square" rtlCol="0">
            <a:spAutoFit/>
          </a:bodyPr>
          <a:lstStyle/>
          <a:p>
            <a:pPr algn="ctr"/>
            <a:r>
              <a:rPr lang="es" sz="2400" b="1" dirty="0">
                <a:solidFill>
                  <a:schemeClr val="bg1"/>
                </a:solidFill>
              </a:rPr>
              <a:t>Haga clic para ver su viaje completo de RSC y estudio de caso</a:t>
            </a:r>
          </a:p>
        </p:txBody>
      </p:sp>
      <p:pic>
        <p:nvPicPr>
          <p:cNvPr id="16" name="Graphic 15" descr="Touchscreen with solid fill">
            <a:extLst>
              <a:ext uri="{FF2B5EF4-FFF2-40B4-BE49-F238E27FC236}">
                <a16:creationId xmlns:a16="http://schemas.microsoft.com/office/drawing/2014/main" id="{0A6339E4-1036-429F-3AB9-4697D75153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11461" y="5364252"/>
            <a:ext cx="914400" cy="914400"/>
          </a:xfrm>
          <a:prstGeom prst="rect">
            <a:avLst/>
          </a:prstGeom>
        </p:spPr>
      </p:pic>
      <p:sp>
        <p:nvSpPr>
          <p:cNvPr id="4" name="Rectangle: Rounded Corners 3">
            <a:extLst>
              <a:ext uri="{FF2B5EF4-FFF2-40B4-BE49-F238E27FC236}">
                <a16:creationId xmlns:a16="http://schemas.microsoft.com/office/drawing/2014/main" id="{EFB27016-BABD-34E9-C918-8444352FCCB9}"/>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ABF204F2-1C51-8C66-125E-F9E40EAED1FD}"/>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s" sz="3200" b="1"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cs typeface="Aharoni" panose="02010803020104030203" pitchFamily="2" charset="-79"/>
              </a:rPr>
              <a:t>NINE &amp; Co, Ropa Infantil</a:t>
            </a:r>
          </a:p>
        </p:txBody>
      </p:sp>
    </p:spTree>
    <p:extLst>
      <p:ext uri="{BB962C8B-B14F-4D97-AF65-F5344CB8AC3E}">
        <p14:creationId xmlns:p14="http://schemas.microsoft.com/office/powerpoint/2010/main" val="3624912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6903D2EB-793D-021E-C853-FA5BF144D3D6}"/>
              </a:ext>
            </a:extLst>
          </p:cNvPr>
          <p:cNvSpPr>
            <a:spLocks noGrp="1"/>
          </p:cNvSpPr>
          <p:nvPr>
            <p:ph type="pic" sz="quarter" idx="19"/>
          </p:nvPr>
        </p:nvSpPr>
        <p:spPr>
          <a:xfrm>
            <a:off x="5629275" y="-1"/>
            <a:ext cx="6560162" cy="3930647"/>
          </a:xfrm>
          <a:solidFill>
            <a:srgbClr val="4C3BF3"/>
          </a:solidFill>
        </p:spPr>
      </p:sp>
      <p:sp>
        <p:nvSpPr>
          <p:cNvPr id="5" name="Text Placeholder 4">
            <a:extLst>
              <a:ext uri="{FF2B5EF4-FFF2-40B4-BE49-F238E27FC236}">
                <a16:creationId xmlns:a16="http://schemas.microsoft.com/office/drawing/2014/main" id="{72A50DB3-C73B-F1AD-7B39-FFE8030F8CDF}"/>
              </a:ext>
            </a:extLst>
          </p:cNvPr>
          <p:cNvSpPr>
            <a:spLocks noGrp="1"/>
          </p:cNvSpPr>
          <p:nvPr>
            <p:ph type="body" sz="quarter" idx="13"/>
          </p:nvPr>
        </p:nvSpPr>
        <p:spPr>
          <a:xfrm>
            <a:off x="448622" y="187356"/>
            <a:ext cx="4492940" cy="2514614"/>
          </a:xfrm>
        </p:spPr>
        <p:txBody>
          <a:bodyPr>
            <a:noAutofit/>
          </a:bodyPr>
          <a:lstStyle/>
          <a:p>
            <a:pPr algn="l"/>
            <a:r>
              <a:rPr lang="es" sz="3200" b="1" i="0" dirty="0">
                <a:effectLst/>
              </a:rPr>
              <a:t>2. Cumplir con la Legislación Vigente</a:t>
            </a:r>
          </a:p>
          <a:p>
            <a:pPr algn="l"/>
            <a:endParaRPr lang="en-GB" sz="3200" b="0" i="0" dirty="0">
              <a:effectLst/>
            </a:endParaRPr>
          </a:p>
          <a:p>
            <a:pPr algn="l"/>
            <a:r>
              <a:rPr lang="es" sz="2400" b="0" i="0" dirty="0">
                <a:effectLst/>
              </a:rPr>
              <a:t>Las mejores prácticas en responsabilidad social corporativa coinciden cada vez más con el cumplimiento legal tanto a nivel nacional como internacional.</a:t>
            </a:r>
          </a:p>
          <a:p>
            <a:endParaRPr lang="en-IE" sz="4000" dirty="0"/>
          </a:p>
        </p:txBody>
      </p:sp>
      <p:sp>
        <p:nvSpPr>
          <p:cNvPr id="6" name="Text Placeholder 5">
            <a:extLst>
              <a:ext uri="{FF2B5EF4-FFF2-40B4-BE49-F238E27FC236}">
                <a16:creationId xmlns:a16="http://schemas.microsoft.com/office/drawing/2014/main" id="{08CCD317-95F4-AB2A-D1DC-AD5E9D728471}"/>
              </a:ext>
            </a:extLst>
          </p:cNvPr>
          <p:cNvSpPr>
            <a:spLocks noGrp="1"/>
          </p:cNvSpPr>
          <p:nvPr>
            <p:ph type="body" sz="quarter" idx="14"/>
          </p:nvPr>
        </p:nvSpPr>
        <p:spPr>
          <a:xfrm>
            <a:off x="300635" y="3987908"/>
            <a:ext cx="11772978" cy="1666055"/>
          </a:xfrm>
        </p:spPr>
        <p:txBody>
          <a:bodyPr/>
          <a:lstStyle/>
          <a:p>
            <a:pPr algn="l"/>
            <a:r>
              <a:rPr lang="es" sz="2200" dirty="0"/>
              <a:t>digitales </a:t>
            </a:r>
            <a:r>
              <a:rPr lang="es" sz="2200" b="0" i="0" dirty="0">
                <a:effectLst/>
              </a:rPr>
              <a:t>ayudan con muchas áreas comerciales, incluidas las necesidades legales y de regulación, por ejemplo, la firma electrónica de documentos, así como la gestión de la facturación y los pagos electrónicos que deben cumplir con las regulaciones digitales europeas. Una firma digital debe ser legalmente válida según </a:t>
            </a:r>
            <a:r>
              <a:rPr lang="es" sz="2200" b="0" i="0" u="none" strike="noStrike" dirty="0">
                <a:solidFill>
                  <a:srgbClr val="2583FD"/>
                </a:solidFill>
                <a:effectLst/>
                <a:hlinkClick r:id="rId2"/>
              </a:rPr>
              <a:t>el Reglamento Europeo (UE) n.º 910/2014 sobre identificación electrónica y servicios de confianza para transacciones electrónicas</a:t>
            </a:r>
            <a:r>
              <a:rPr lang="es" sz="2200" b="0" i="0" dirty="0">
                <a:solidFill>
                  <a:srgbClr val="2C3340"/>
                </a:solidFill>
                <a:effectLst/>
              </a:rPr>
              <a:t> </a:t>
            </a:r>
            <a:r>
              <a:rPr lang="es" sz="2200" dirty="0">
                <a:solidFill>
                  <a:srgbClr val="2583FD"/>
                </a:solidFill>
              </a:rPr>
              <a:t>( </a:t>
            </a:r>
            <a:r>
              <a:rPr lang="es" sz="2200" dirty="0">
                <a:solidFill>
                  <a:srgbClr val="2583FD"/>
                </a:solidFill>
                <a:hlinkClick r:id="rId3">
                  <a:extLst>
                    <a:ext uri="{A12FA001-AC4F-418D-AE19-62706E023703}">
                      <ahyp:hlinkClr xmlns:ahyp="http://schemas.microsoft.com/office/drawing/2018/hyperlinkcolor" val="tx"/>
                    </a:ext>
                  </a:extLst>
                </a:hlinkClick>
              </a:rPr>
              <a:t>Reglamento eIDAS </a:t>
            </a:r>
            <a:r>
              <a:rPr lang="es" sz="2200" dirty="0">
                <a:solidFill>
                  <a:srgbClr val="2583FD"/>
                </a:solidFill>
              </a:rPr>
              <a:t>), </a:t>
            </a:r>
            <a:r>
              <a:rPr lang="es" sz="2200" b="0" i="0" dirty="0">
                <a:effectLst/>
              </a:rPr>
              <a:t>así como otra legislación internacional. Otro ejemplo es el envío y recepción de facturas electrónicas a través de firmas electrónicas debiendo cumplir con la normativa vigente en materia de facturación electrónica, como </a:t>
            </a:r>
            <a:r>
              <a:rPr lang="es" sz="2200" dirty="0">
                <a:solidFill>
                  <a:srgbClr val="2583FD"/>
                </a:solidFill>
                <a:hlinkClick r:id="rId4">
                  <a:extLst>
                    <a:ext uri="{A12FA001-AC4F-418D-AE19-62706E023703}">
                      <ahyp:hlinkClr xmlns:ahyp="http://schemas.microsoft.com/office/drawing/2018/hyperlinkcolor" val="tx"/>
                    </a:ext>
                  </a:extLst>
                </a:hlinkClick>
              </a:rPr>
              <a:t>PEPPOL </a:t>
            </a:r>
            <a:r>
              <a:rPr lang="es" sz="2200" b="0" i="0" dirty="0">
                <a:effectLst/>
              </a:rPr>
              <a:t>y la Norma Europea EN 16931.</a:t>
            </a:r>
          </a:p>
          <a:p>
            <a:endParaRPr lang="en-IE" sz="2200" dirty="0"/>
          </a:p>
        </p:txBody>
      </p:sp>
      <p:pic>
        <p:nvPicPr>
          <p:cNvPr id="3074" name="Picture 2" descr="eIDAS Regulation: Brexit and the electronic trust services providers law">
            <a:extLst>
              <a:ext uri="{FF2B5EF4-FFF2-40B4-BE49-F238E27FC236}">
                <a16:creationId xmlns:a16="http://schemas.microsoft.com/office/drawing/2014/main" id="{97F26FDC-1616-06D0-BD59-96C29FB461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93734" y="66913"/>
            <a:ext cx="4354165" cy="2294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BA78C5-0263-4766-A759-58ED0B7DA731}"/>
              </a:ext>
            </a:extLst>
          </p:cNvPr>
          <p:cNvSpPr txBox="1"/>
          <p:nvPr/>
        </p:nvSpPr>
        <p:spPr>
          <a:xfrm>
            <a:off x="5629275" y="2443288"/>
            <a:ext cx="6594769" cy="1554272"/>
          </a:xfrm>
          <a:prstGeom prst="rect">
            <a:avLst/>
          </a:prstGeom>
          <a:solidFill>
            <a:srgbClr val="00237C"/>
          </a:solidFill>
        </p:spPr>
        <p:txBody>
          <a:bodyPr wrap="square" rtlCol="0">
            <a:spAutoFit/>
          </a:bodyPr>
          <a:lstStyle/>
          <a:p>
            <a:pPr algn="ctr"/>
            <a:r>
              <a:rPr lang="es" sz="1900" b="0" i="0" dirty="0">
                <a:solidFill>
                  <a:schemeClr val="bg1"/>
                </a:solidFill>
                <a:effectLst/>
              </a:rPr>
              <a:t>El Reglamento del Parlamento Europeo y del Consejo de 23 de julio de 2014 relativo a la identificación electrónica y los servicios de confianza para las transacciones electrónicas en el mercado interior se conoce comúnmente como eIDAS ( servicios </a:t>
            </a:r>
            <a:r>
              <a:rPr lang="es" sz="1900" b="0" i="0" dirty="0" err="1">
                <a:solidFill>
                  <a:schemeClr val="bg1"/>
                </a:solidFill>
                <a:effectLst/>
              </a:rPr>
              <a:t>de identificación </a:t>
            </a:r>
            <a:r>
              <a:rPr lang="es" sz="1900" b="0" i="0" dirty="0">
                <a:solidFill>
                  <a:schemeClr val="bg1"/>
                </a:solidFill>
                <a:effectLst/>
              </a:rPr>
              <a:t>, autenticación y confianza electrónica).</a:t>
            </a:r>
            <a:endParaRPr lang="en-IE" sz="1900" dirty="0">
              <a:solidFill>
                <a:schemeClr val="bg1"/>
              </a:solidFill>
            </a:endParaRPr>
          </a:p>
        </p:txBody>
      </p:sp>
    </p:spTree>
    <p:extLst>
      <p:ext uri="{BB962C8B-B14F-4D97-AF65-F5344CB8AC3E}">
        <p14:creationId xmlns:p14="http://schemas.microsoft.com/office/powerpoint/2010/main" val="332789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icture Placeholder 1">
            <a:extLst>
              <a:ext uri="{FF2B5EF4-FFF2-40B4-BE49-F238E27FC236}">
                <a16:creationId xmlns:a16="http://schemas.microsoft.com/office/drawing/2014/main" id="{47111B60-4D09-B495-DA28-5E68C2C32497}"/>
              </a:ext>
            </a:extLst>
          </p:cNvPr>
          <p:cNvSpPr>
            <a:spLocks noGrp="1"/>
          </p:cNvSpPr>
          <p:nvPr>
            <p:ph type="pic" sz="quarter" idx="15"/>
          </p:nvPr>
        </p:nvSpPr>
        <p:spPr>
          <a:xfrm>
            <a:off x="6171480" y="1323975"/>
            <a:ext cx="4911852" cy="3105150"/>
          </a:xfrm>
          <a:solidFill>
            <a:schemeClr val="bg1"/>
          </a:solidFill>
        </p:spPr>
      </p:sp>
      <p:sp>
        <p:nvSpPr>
          <p:cNvPr id="5" name="Text Placeholder 4">
            <a:extLst>
              <a:ext uri="{FF2B5EF4-FFF2-40B4-BE49-F238E27FC236}">
                <a16:creationId xmlns:a16="http://schemas.microsoft.com/office/drawing/2014/main" id="{0A1A1D54-C1C8-22A0-5B10-F46A70021158}"/>
              </a:ext>
            </a:extLst>
          </p:cNvPr>
          <p:cNvSpPr>
            <a:spLocks noGrp="1"/>
          </p:cNvSpPr>
          <p:nvPr>
            <p:ph type="body" sz="quarter" idx="13"/>
          </p:nvPr>
        </p:nvSpPr>
        <p:spPr>
          <a:xfrm>
            <a:off x="390166" y="947671"/>
            <a:ext cx="5122399" cy="4300985"/>
          </a:xfrm>
        </p:spPr>
        <p:txBody>
          <a:bodyPr>
            <a:normAutofit fontScale="47500" lnSpcReduction="20000"/>
          </a:bodyPr>
          <a:lstStyle/>
          <a:p>
            <a:pPr>
              <a:lnSpc>
                <a:spcPct val="120000"/>
              </a:lnSpc>
              <a:spcBef>
                <a:spcPts val="0"/>
              </a:spcBef>
            </a:pPr>
            <a:r>
              <a:rPr lang="es" sz="3600" b="0" i="0" dirty="0">
                <a:effectLst/>
              </a:rPr>
              <a:t>TEG construyó una cadena de suministro estable y sostenible al monitorear el desempeño de los proveedores y usar el seguimiento de documentos digitales, las firmas de documentos, los informes digitales y las revisiones de desempeño de los proveedores, incluida la puntualidad.</a:t>
            </a:r>
            <a:r>
              <a:rPr lang="es" sz="3600" b="0" i="1" dirty="0">
                <a:effectLst/>
              </a:rPr>
              <a:t> </a:t>
            </a:r>
            <a:r>
              <a:rPr lang="es" sz="3600" b="0" i="1" dirty="0">
                <a:effectLst/>
                <a:hlinkClick r:id="rId2">
                  <a:extLst>
                    <a:ext uri="{A12FA001-AC4F-418D-AE19-62706E023703}">
                      <ahyp:hlinkClr xmlns:ahyp="http://schemas.microsoft.com/office/drawing/2018/hyperlinkcolor" val="tx"/>
                    </a:ext>
                  </a:extLst>
                </a:hlinkClick>
              </a:rPr>
              <a:t>Entrega </a:t>
            </a:r>
            <a:r>
              <a:rPr lang="es" sz="3600" b="0" i="0" dirty="0">
                <a:effectLst/>
                <a:hlinkClick r:id="rId2">
                  <a:extLst>
                    <a:ext uri="{A12FA001-AC4F-418D-AE19-62706E023703}">
                      <ahyp:hlinkClr xmlns:ahyp="http://schemas.microsoft.com/office/drawing/2018/hyperlinkcolor" val="tx"/>
                    </a:ext>
                  </a:extLst>
                </a:hlinkClick>
              </a:rPr>
              <a:t>y </a:t>
            </a:r>
            <a:r>
              <a:rPr lang="es" sz="3600" b="0" i="1" dirty="0">
                <a:effectLst/>
                <a:hlinkClick r:id="rId2">
                  <a:extLst>
                    <a:ext uri="{A12FA001-AC4F-418D-AE19-62706E023703}">
                      <ahyp:hlinkClr xmlns:ahyp="http://schemas.microsoft.com/office/drawing/2018/hyperlinkcolor" val="tx"/>
                    </a:ext>
                  </a:extLst>
                </a:hlinkClick>
              </a:rPr>
              <a:t>calidad </a:t>
            </a:r>
            <a:r>
              <a:rPr lang="es" sz="3600" b="0" i="0" dirty="0">
                <a:effectLst/>
                <a:hlinkClick r:id="rId2">
                  <a:extLst>
                    <a:ext uri="{A12FA001-AC4F-418D-AE19-62706E023703}">
                      <ahyp:hlinkClr xmlns:ahyp="http://schemas.microsoft.com/office/drawing/2018/hyperlinkcolor" val="tx"/>
                    </a:ext>
                  </a:extLst>
                </a:hlinkClick>
              </a:rPr>
              <a:t>a través de informes de no conformidad (NCR </a:t>
            </a:r>
            <a:r>
              <a:rPr lang="es" sz="3600" b="0" i="0" dirty="0">
                <a:effectLst/>
              </a:rPr>
              <a:t>).</a:t>
            </a:r>
          </a:p>
          <a:p>
            <a:pPr>
              <a:lnSpc>
                <a:spcPct val="120000"/>
              </a:lnSpc>
              <a:spcBef>
                <a:spcPts val="0"/>
              </a:spcBef>
            </a:pPr>
            <a:endParaRPr lang="en-GB" sz="400" dirty="0"/>
          </a:p>
          <a:p>
            <a:pPr>
              <a:lnSpc>
                <a:spcPct val="120000"/>
              </a:lnSpc>
              <a:spcBef>
                <a:spcPts val="0"/>
              </a:spcBef>
            </a:pPr>
            <a:r>
              <a:rPr lang="es" sz="3600" b="0" i="0" dirty="0">
                <a:effectLst/>
              </a:rPr>
              <a:t>“ </a:t>
            </a:r>
            <a:r>
              <a:rPr lang="es" sz="3600" b="0" i="1" dirty="0">
                <a:effectLst/>
              </a:rPr>
              <a:t>Un proceso bidireccional de participación del proveedor ha visto un gran aumento en las entregas a tiempo para nosotros y, posteriormente, para nosotros y nuestros clientes </a:t>
            </a:r>
            <a:r>
              <a:rPr lang="es" sz="3600" b="0" i="0" dirty="0">
                <a:effectLst/>
              </a:rPr>
              <a:t>“</a:t>
            </a:r>
          </a:p>
          <a:p>
            <a:pPr>
              <a:lnSpc>
                <a:spcPct val="120000"/>
              </a:lnSpc>
              <a:spcBef>
                <a:spcPts val="0"/>
              </a:spcBef>
            </a:pPr>
            <a:endParaRPr lang="en-GB" b="0" dirty="0"/>
          </a:p>
          <a:p>
            <a:pPr>
              <a:lnSpc>
                <a:spcPct val="120000"/>
              </a:lnSpc>
              <a:spcBef>
                <a:spcPts val="0"/>
              </a:spcBef>
            </a:pPr>
            <a:r>
              <a:rPr lang="es" sz="3600" b="0" i="0" u="none" strike="noStrike" cap="none" spc="0" baseline="0" dirty="0">
                <a:ln>
                  <a:noFill/>
                </a:ln>
                <a:uFillTx/>
                <a:ea typeface="+mn-ea"/>
                <a:cs typeface="Calibri" panose="020F0502020204030204" pitchFamily="34" charset="0"/>
                <a:sym typeface="Helvetica Light"/>
              </a:rPr>
              <a:t>TEG también ha </a:t>
            </a:r>
            <a:r>
              <a:rPr lang="es" sz="3600" dirty="0">
                <a:cs typeface="Calibri" panose="020F0502020204030204" pitchFamily="34" charset="0"/>
              </a:rPr>
              <a:t>desarrollado un </a:t>
            </a:r>
            <a:r>
              <a:rPr lang="es" sz="3600" dirty="0">
                <a:cs typeface="Calibri" panose="020F0502020204030204" pitchFamily="34" charset="0"/>
                <a:hlinkClick r:id="rId3">
                  <a:extLst>
                    <a:ext uri="{A12FA001-AC4F-418D-AE19-62706E023703}">
                      <ahyp:hlinkClr xmlns:ahyp="http://schemas.microsoft.com/office/drawing/2018/hyperlinkcolor" val="tx"/>
                    </a:ext>
                  </a:extLst>
                </a:hlinkClick>
              </a:rPr>
              <a:t>Sistema de gestión de energía ( </a:t>
            </a:r>
            <a:r>
              <a:rPr lang="es" sz="3600" dirty="0" err="1">
                <a:cs typeface="Calibri" panose="020F0502020204030204" pitchFamily="34" charset="0"/>
                <a:hlinkClick r:id="rId3">
                  <a:extLst>
                    <a:ext uri="{A12FA001-AC4F-418D-AE19-62706E023703}">
                      <ahyp:hlinkClr xmlns:ahyp="http://schemas.microsoft.com/office/drawing/2018/hyperlinkcolor" val="tx"/>
                    </a:ext>
                  </a:extLst>
                </a:hlinkClick>
              </a:rPr>
              <a:t>EnMS </a:t>
            </a:r>
            <a:r>
              <a:rPr lang="es" sz="3600" dirty="0">
                <a:cs typeface="Calibri" panose="020F0502020204030204" pitchFamily="34" charset="0"/>
                <a:hlinkClick r:id="rId3">
                  <a:extLst>
                    <a:ext uri="{A12FA001-AC4F-418D-AE19-62706E023703}">
                      <ahyp:hlinkClr xmlns:ahyp="http://schemas.microsoft.com/office/drawing/2018/hyperlinkcolor" val="tx"/>
                    </a:ext>
                  </a:extLst>
                </a:hlinkClick>
              </a:rPr>
              <a:t>) </a:t>
            </a:r>
            <a:r>
              <a:rPr lang="es" sz="3600" dirty="0">
                <a:cs typeface="Calibri" panose="020F0502020204030204" pitchFamily="34" charset="0"/>
              </a:rPr>
              <a:t>con una herramienta basada en la nube correspondiente.</a:t>
            </a:r>
          </a:p>
          <a:p>
            <a:pPr>
              <a:lnSpc>
                <a:spcPct val="120000"/>
              </a:lnSpc>
              <a:spcBef>
                <a:spcPts val="0"/>
              </a:spcBef>
            </a:pPr>
            <a:endParaRPr lang="en-GB" sz="3600" b="0" i="0" dirty="0">
              <a:effectLst/>
            </a:endParaRPr>
          </a:p>
          <a:p>
            <a:pPr>
              <a:lnSpc>
                <a:spcPct val="120000"/>
              </a:lnSpc>
              <a:spcBef>
                <a:spcPts val="0"/>
              </a:spcBef>
            </a:pPr>
            <a:endParaRPr lang="en-IE" dirty="0"/>
          </a:p>
        </p:txBody>
      </p:sp>
      <p:pic>
        <p:nvPicPr>
          <p:cNvPr id="7" name="Picture 2" descr="Teg-supplier-report">
            <a:hlinkClick r:id="rId2"/>
            <a:extLst>
              <a:ext uri="{FF2B5EF4-FFF2-40B4-BE49-F238E27FC236}">
                <a16:creationId xmlns:a16="http://schemas.microsoft.com/office/drawing/2014/main" id="{08BD55D8-F903-037C-8237-9F40A228C1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7923" y="1323835"/>
            <a:ext cx="4650463" cy="301798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a:extLst>
              <a:ext uri="{FF2B5EF4-FFF2-40B4-BE49-F238E27FC236}">
                <a16:creationId xmlns:a16="http://schemas.microsoft.com/office/drawing/2014/main" id="{0039CA4C-D608-7187-5D17-CFBC1D8610E5}"/>
              </a:ext>
            </a:extLst>
          </p:cNvPr>
          <p:cNvSpPr txBox="1">
            <a:spLocks/>
          </p:cNvSpPr>
          <p:nvPr/>
        </p:nvSpPr>
        <p:spPr>
          <a:xfrm>
            <a:off x="381114" y="271165"/>
            <a:ext cx="5228693" cy="953429"/>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a:t>Ingeniería TEG, Irlanda</a:t>
            </a:r>
            <a:endParaRPr lang="en-IE" dirty="0"/>
          </a:p>
        </p:txBody>
      </p:sp>
      <p:sp>
        <p:nvSpPr>
          <p:cNvPr id="9" name="TextBox 8">
            <a:extLst>
              <a:ext uri="{FF2B5EF4-FFF2-40B4-BE49-F238E27FC236}">
                <a16:creationId xmlns:a16="http://schemas.microsoft.com/office/drawing/2014/main" id="{BCD4AD81-80D6-A363-B912-ABDEC47B4A5C}"/>
              </a:ext>
            </a:extLst>
          </p:cNvPr>
          <p:cNvSpPr txBox="1"/>
          <p:nvPr/>
        </p:nvSpPr>
        <p:spPr>
          <a:xfrm>
            <a:off x="5939073" y="4870764"/>
            <a:ext cx="5477347" cy="923330"/>
          </a:xfrm>
          <a:prstGeom prst="rect">
            <a:avLst/>
          </a:prstGeom>
          <a:noFill/>
        </p:spPr>
        <p:txBody>
          <a:bodyPr wrap="square" rtlCol="0">
            <a:spAutoFit/>
          </a:bodyPr>
          <a:lstStyle/>
          <a:p>
            <a:pPr algn="ctr"/>
            <a:r>
              <a:rPr lang="es" dirty="0">
                <a:hlinkClick r:id="rId2"/>
              </a:rPr>
              <a:t>https://www.bitc.ie/sme-case-studies/teg-building-supply-chain-stability-and-sustainability-by-monitoring-supplier-performance/</a:t>
            </a:r>
            <a:r>
              <a:rPr lang="es" dirty="0"/>
              <a:t> </a:t>
            </a:r>
          </a:p>
        </p:txBody>
      </p:sp>
      <p:sp>
        <p:nvSpPr>
          <p:cNvPr id="12" name="Rectangle: Rounded Corners 11">
            <a:extLst>
              <a:ext uri="{FF2B5EF4-FFF2-40B4-BE49-F238E27FC236}">
                <a16:creationId xmlns:a16="http://schemas.microsoft.com/office/drawing/2014/main" id="{ED635A03-A37E-7BDC-14AF-A4B2D1FA1CD0}"/>
              </a:ext>
            </a:extLst>
          </p:cNvPr>
          <p:cNvSpPr/>
          <p:nvPr/>
        </p:nvSpPr>
        <p:spPr>
          <a:xfrm>
            <a:off x="6491335" y="5518395"/>
            <a:ext cx="4125739" cy="11430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85D1AD0E-DE4B-BB1F-3C69-0661EE48A722}"/>
              </a:ext>
            </a:extLst>
          </p:cNvPr>
          <p:cNvSpPr txBox="1"/>
          <p:nvPr/>
        </p:nvSpPr>
        <p:spPr>
          <a:xfrm>
            <a:off x="6621076" y="5567694"/>
            <a:ext cx="3287332" cy="769441"/>
          </a:xfrm>
          <a:prstGeom prst="rect">
            <a:avLst/>
          </a:prstGeom>
          <a:solidFill>
            <a:srgbClr val="F08B10"/>
          </a:solidFill>
        </p:spPr>
        <p:txBody>
          <a:bodyPr wrap="square" rtlCol="0">
            <a:spAutoFit/>
          </a:bodyPr>
          <a:lstStyle/>
          <a:p>
            <a:pPr algn="ctr"/>
            <a:r>
              <a:rPr lang="es" sz="2200" b="1" dirty="0">
                <a:solidFill>
                  <a:schemeClr val="bg1"/>
                </a:solidFill>
              </a:rPr>
              <a:t>Haga clic para ver su viaje completo de RSC y estudio de caso</a:t>
            </a:r>
          </a:p>
        </p:txBody>
      </p:sp>
      <p:pic>
        <p:nvPicPr>
          <p:cNvPr id="14" name="Graphic 13" descr="Touchscreen with solid fill">
            <a:extLst>
              <a:ext uri="{FF2B5EF4-FFF2-40B4-BE49-F238E27FC236}">
                <a16:creationId xmlns:a16="http://schemas.microsoft.com/office/drawing/2014/main" id="{5F237F9B-F2B0-163D-E214-DB9620F8E37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08408" y="5746995"/>
            <a:ext cx="835843" cy="835843"/>
          </a:xfrm>
          <a:prstGeom prst="rect">
            <a:avLst/>
          </a:prstGeom>
        </p:spPr>
      </p:pic>
      <p:grpSp>
        <p:nvGrpSpPr>
          <p:cNvPr id="49" name="Graphic 4">
            <a:extLst>
              <a:ext uri="{FF2B5EF4-FFF2-40B4-BE49-F238E27FC236}">
                <a16:creationId xmlns:a16="http://schemas.microsoft.com/office/drawing/2014/main" id="{79A6F8EF-83E1-FEF2-55BA-1FBA0419B1C1}"/>
              </a:ext>
            </a:extLst>
          </p:cNvPr>
          <p:cNvGrpSpPr/>
          <p:nvPr/>
        </p:nvGrpSpPr>
        <p:grpSpPr>
          <a:xfrm>
            <a:off x="11332268" y="1229273"/>
            <a:ext cx="802510" cy="1209126"/>
            <a:chOff x="8370738" y="2267338"/>
            <a:chExt cx="802510" cy="1209126"/>
          </a:xfrm>
        </p:grpSpPr>
        <p:sp>
          <p:nvSpPr>
            <p:cNvPr id="50" name="Freeform 7">
              <a:extLst>
                <a:ext uri="{FF2B5EF4-FFF2-40B4-BE49-F238E27FC236}">
                  <a16:creationId xmlns:a16="http://schemas.microsoft.com/office/drawing/2014/main" id="{55DD56E7-96EA-2DDC-3623-6E2783504387}"/>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51" name="Freeform 8">
              <a:extLst>
                <a:ext uri="{FF2B5EF4-FFF2-40B4-BE49-F238E27FC236}">
                  <a16:creationId xmlns:a16="http://schemas.microsoft.com/office/drawing/2014/main" id="{C9052B39-6994-2774-6515-C6E009A4712A}"/>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52" name="Freeform 9">
              <a:extLst>
                <a:ext uri="{FF2B5EF4-FFF2-40B4-BE49-F238E27FC236}">
                  <a16:creationId xmlns:a16="http://schemas.microsoft.com/office/drawing/2014/main" id="{3B155612-6C12-03FA-9D31-95A7FFE01422}"/>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53" name="Freeform 10">
              <a:extLst>
                <a:ext uri="{FF2B5EF4-FFF2-40B4-BE49-F238E27FC236}">
                  <a16:creationId xmlns:a16="http://schemas.microsoft.com/office/drawing/2014/main" id="{832DD68D-6583-6CF3-1F93-6B62C319223F}"/>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54" name="Freeform 11">
              <a:extLst>
                <a:ext uri="{FF2B5EF4-FFF2-40B4-BE49-F238E27FC236}">
                  <a16:creationId xmlns:a16="http://schemas.microsoft.com/office/drawing/2014/main" id="{0EA361EA-067B-F356-04D3-5C533399B82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55" name="Freeform 12">
              <a:extLst>
                <a:ext uri="{FF2B5EF4-FFF2-40B4-BE49-F238E27FC236}">
                  <a16:creationId xmlns:a16="http://schemas.microsoft.com/office/drawing/2014/main" id="{5CBD56E0-EBED-2F68-CB16-45E9BD43DB6A}"/>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56" name="Graphic 4">
            <a:extLst>
              <a:ext uri="{FF2B5EF4-FFF2-40B4-BE49-F238E27FC236}">
                <a16:creationId xmlns:a16="http://schemas.microsoft.com/office/drawing/2014/main" id="{04C34EEF-3978-7706-50C2-7478F03A4069}"/>
              </a:ext>
            </a:extLst>
          </p:cNvPr>
          <p:cNvGrpSpPr/>
          <p:nvPr/>
        </p:nvGrpSpPr>
        <p:grpSpPr>
          <a:xfrm>
            <a:off x="11085789" y="198280"/>
            <a:ext cx="860672" cy="1861250"/>
            <a:chOff x="8124259" y="1236345"/>
            <a:chExt cx="860672" cy="1861250"/>
          </a:xfrm>
        </p:grpSpPr>
        <p:sp>
          <p:nvSpPr>
            <p:cNvPr id="57" name="Freeform 14">
              <a:extLst>
                <a:ext uri="{FF2B5EF4-FFF2-40B4-BE49-F238E27FC236}">
                  <a16:creationId xmlns:a16="http://schemas.microsoft.com/office/drawing/2014/main" id="{7F7F364C-81B1-3B31-6998-A96794E0FDCC}"/>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58" name="Freeform 15">
              <a:extLst>
                <a:ext uri="{FF2B5EF4-FFF2-40B4-BE49-F238E27FC236}">
                  <a16:creationId xmlns:a16="http://schemas.microsoft.com/office/drawing/2014/main" id="{0EE3CB44-0552-D13C-9DA5-C41C6D439DD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59" name="Freeform 16">
              <a:extLst>
                <a:ext uri="{FF2B5EF4-FFF2-40B4-BE49-F238E27FC236}">
                  <a16:creationId xmlns:a16="http://schemas.microsoft.com/office/drawing/2014/main" id="{43845DDC-AEE0-5574-6772-CB488E64883C}"/>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60" name="Freeform 17">
              <a:extLst>
                <a:ext uri="{FF2B5EF4-FFF2-40B4-BE49-F238E27FC236}">
                  <a16:creationId xmlns:a16="http://schemas.microsoft.com/office/drawing/2014/main" id="{8C3B84CD-DF03-EC79-EE52-16CE02CC35FE}"/>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61" name="Freeform 18">
              <a:extLst>
                <a:ext uri="{FF2B5EF4-FFF2-40B4-BE49-F238E27FC236}">
                  <a16:creationId xmlns:a16="http://schemas.microsoft.com/office/drawing/2014/main" id="{BC3DE8F0-5854-54F3-5A92-4F9B867991F0}"/>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62" name="Freeform 19">
              <a:extLst>
                <a:ext uri="{FF2B5EF4-FFF2-40B4-BE49-F238E27FC236}">
                  <a16:creationId xmlns:a16="http://schemas.microsoft.com/office/drawing/2014/main" id="{1D1FB9BB-FAEF-A595-8AAD-1CF713C8177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63" name="Freeform 20">
              <a:extLst>
                <a:ext uri="{FF2B5EF4-FFF2-40B4-BE49-F238E27FC236}">
                  <a16:creationId xmlns:a16="http://schemas.microsoft.com/office/drawing/2014/main" id="{3EC17DD0-8208-6ED4-0330-0517AFF4D7DA}"/>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64" name="Freeform 21">
              <a:extLst>
                <a:ext uri="{FF2B5EF4-FFF2-40B4-BE49-F238E27FC236}">
                  <a16:creationId xmlns:a16="http://schemas.microsoft.com/office/drawing/2014/main" id="{DB4C43D5-1150-A36C-D7F3-70E4EFE4DBB8}"/>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65" name="Freeform 22">
              <a:extLst>
                <a:ext uri="{FF2B5EF4-FFF2-40B4-BE49-F238E27FC236}">
                  <a16:creationId xmlns:a16="http://schemas.microsoft.com/office/drawing/2014/main" id="{A468A083-224D-42EC-3B4E-813112D061AE}"/>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66" name="Freeform 23">
              <a:extLst>
                <a:ext uri="{FF2B5EF4-FFF2-40B4-BE49-F238E27FC236}">
                  <a16:creationId xmlns:a16="http://schemas.microsoft.com/office/drawing/2014/main" id="{DCF34FD3-072D-CB62-EEE9-B398A2365184}"/>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67" name="Freeform 24">
              <a:extLst>
                <a:ext uri="{FF2B5EF4-FFF2-40B4-BE49-F238E27FC236}">
                  <a16:creationId xmlns:a16="http://schemas.microsoft.com/office/drawing/2014/main" id="{1C8856BA-56E6-F709-6A02-A5C9620A6DFC}"/>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68" name="Freeform 25">
              <a:extLst>
                <a:ext uri="{FF2B5EF4-FFF2-40B4-BE49-F238E27FC236}">
                  <a16:creationId xmlns:a16="http://schemas.microsoft.com/office/drawing/2014/main" id="{69C2392F-A24F-EF8C-73FB-69E8DFF6479C}"/>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69" name="Freeform 26">
              <a:extLst>
                <a:ext uri="{FF2B5EF4-FFF2-40B4-BE49-F238E27FC236}">
                  <a16:creationId xmlns:a16="http://schemas.microsoft.com/office/drawing/2014/main" id="{38F69F2B-C105-05AC-11C0-21A6F8BDC2CE}"/>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70" name="Freeform 27">
              <a:extLst>
                <a:ext uri="{FF2B5EF4-FFF2-40B4-BE49-F238E27FC236}">
                  <a16:creationId xmlns:a16="http://schemas.microsoft.com/office/drawing/2014/main" id="{3636CD3F-1849-EB9D-A1AB-C2FC7AD0773B}"/>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71" name="Freeform 28">
              <a:extLst>
                <a:ext uri="{FF2B5EF4-FFF2-40B4-BE49-F238E27FC236}">
                  <a16:creationId xmlns:a16="http://schemas.microsoft.com/office/drawing/2014/main" id="{7A26F799-A281-FAF4-2FA8-7ADDD031FEF2}"/>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72" name="Freeform 29">
              <a:extLst>
                <a:ext uri="{FF2B5EF4-FFF2-40B4-BE49-F238E27FC236}">
                  <a16:creationId xmlns:a16="http://schemas.microsoft.com/office/drawing/2014/main" id="{9D4EEC1B-EBA3-9D40-CB8E-8DDD6F667FF6}"/>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73" name="Freeform 30">
              <a:extLst>
                <a:ext uri="{FF2B5EF4-FFF2-40B4-BE49-F238E27FC236}">
                  <a16:creationId xmlns:a16="http://schemas.microsoft.com/office/drawing/2014/main" id="{7478546B-E60C-B646-FA49-89421A03DBC9}"/>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74" name="Freeform 31">
              <a:extLst>
                <a:ext uri="{FF2B5EF4-FFF2-40B4-BE49-F238E27FC236}">
                  <a16:creationId xmlns:a16="http://schemas.microsoft.com/office/drawing/2014/main" id="{992750CB-D060-4C89-401F-E3F933B178CD}"/>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75" name="Freeform 32">
              <a:extLst>
                <a:ext uri="{FF2B5EF4-FFF2-40B4-BE49-F238E27FC236}">
                  <a16:creationId xmlns:a16="http://schemas.microsoft.com/office/drawing/2014/main" id="{A546F31B-65ED-5A25-5865-FCBC9431F813}"/>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76" name="Freeform 33">
              <a:extLst>
                <a:ext uri="{FF2B5EF4-FFF2-40B4-BE49-F238E27FC236}">
                  <a16:creationId xmlns:a16="http://schemas.microsoft.com/office/drawing/2014/main" id="{1F41BB44-D39F-DBDD-0A45-F1288957476D}"/>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77" name="Freeform 34">
              <a:extLst>
                <a:ext uri="{FF2B5EF4-FFF2-40B4-BE49-F238E27FC236}">
                  <a16:creationId xmlns:a16="http://schemas.microsoft.com/office/drawing/2014/main" id="{EA18837A-7672-6343-E349-C3E65F7F107E}"/>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78" name="Freeform 35">
              <a:extLst>
                <a:ext uri="{FF2B5EF4-FFF2-40B4-BE49-F238E27FC236}">
                  <a16:creationId xmlns:a16="http://schemas.microsoft.com/office/drawing/2014/main" id="{FE235308-6481-1F8C-90A3-1227B7823DF7}"/>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79" name="Freeform 36">
              <a:extLst>
                <a:ext uri="{FF2B5EF4-FFF2-40B4-BE49-F238E27FC236}">
                  <a16:creationId xmlns:a16="http://schemas.microsoft.com/office/drawing/2014/main" id="{DBCAD45D-6BD0-E49F-56B8-931C76EE7CBC}"/>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80" name="Freeform 37">
              <a:extLst>
                <a:ext uri="{FF2B5EF4-FFF2-40B4-BE49-F238E27FC236}">
                  <a16:creationId xmlns:a16="http://schemas.microsoft.com/office/drawing/2014/main" id="{07FF75B3-86C0-E6AC-DF2E-0302E650CEDC}"/>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81" name="Freeform 38">
              <a:extLst>
                <a:ext uri="{FF2B5EF4-FFF2-40B4-BE49-F238E27FC236}">
                  <a16:creationId xmlns:a16="http://schemas.microsoft.com/office/drawing/2014/main" id="{13770F0D-5513-97BC-D71A-3D47BE24BD1F}"/>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82" name="Freeform 39">
              <a:extLst>
                <a:ext uri="{FF2B5EF4-FFF2-40B4-BE49-F238E27FC236}">
                  <a16:creationId xmlns:a16="http://schemas.microsoft.com/office/drawing/2014/main" id="{F4A19989-9C42-882A-6CC7-AAE106F83EA5}"/>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83" name="Freeform 40">
              <a:extLst>
                <a:ext uri="{FF2B5EF4-FFF2-40B4-BE49-F238E27FC236}">
                  <a16:creationId xmlns:a16="http://schemas.microsoft.com/office/drawing/2014/main" id="{2E8ACD08-2E5D-1ABA-9D2C-C0E014C4BD3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84" name="Freeform 41">
              <a:extLst>
                <a:ext uri="{FF2B5EF4-FFF2-40B4-BE49-F238E27FC236}">
                  <a16:creationId xmlns:a16="http://schemas.microsoft.com/office/drawing/2014/main" id="{D5F246C9-EE55-3C5A-76E8-34CA34F7CA3F}"/>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85" name="Freeform 42">
              <a:extLst>
                <a:ext uri="{FF2B5EF4-FFF2-40B4-BE49-F238E27FC236}">
                  <a16:creationId xmlns:a16="http://schemas.microsoft.com/office/drawing/2014/main" id="{BE97811F-5021-F70F-1F56-175F52FB0EC3}"/>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87" name="Rectangle: Rounded Corners 86">
            <a:extLst>
              <a:ext uri="{FF2B5EF4-FFF2-40B4-BE49-F238E27FC236}">
                <a16:creationId xmlns:a16="http://schemas.microsoft.com/office/drawing/2014/main" id="{C7482342-B9BB-BE04-3913-8A2D4E5DEBA7}"/>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8" name="TextBox 87">
            <a:extLst>
              <a:ext uri="{FF2B5EF4-FFF2-40B4-BE49-F238E27FC236}">
                <a16:creationId xmlns:a16="http://schemas.microsoft.com/office/drawing/2014/main" id="{4AF46819-10EF-0578-C0B7-99FCCCB0EB0A}"/>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s" sz="3200" b="1"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cs typeface="Aharoni" panose="02010803020104030203" pitchFamily="2" charset="-79"/>
              </a:rPr>
              <a:t>TEG, Irlanda Ingeniería</a:t>
            </a:r>
          </a:p>
        </p:txBody>
      </p:sp>
    </p:spTree>
    <p:extLst>
      <p:ext uri="{BB962C8B-B14F-4D97-AF65-F5344CB8AC3E}">
        <p14:creationId xmlns:p14="http://schemas.microsoft.com/office/powerpoint/2010/main" val="86007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FA5801-B658-B810-F0A6-6BAAFB1F6959}"/>
              </a:ext>
            </a:extLst>
          </p:cNvPr>
          <p:cNvSpPr>
            <a:spLocks noGrp="1"/>
          </p:cNvSpPr>
          <p:nvPr>
            <p:ph type="body" sz="quarter" idx="13"/>
          </p:nvPr>
        </p:nvSpPr>
        <p:spPr>
          <a:xfrm>
            <a:off x="726815" y="515609"/>
            <a:ext cx="5228693" cy="953429"/>
          </a:xfrm>
        </p:spPr>
        <p:txBody>
          <a:bodyPr/>
          <a:lstStyle/>
          <a:p>
            <a:r>
              <a:rPr lang="es" dirty="0"/>
              <a:t>Ingeniería TEG, Irlanda</a:t>
            </a:r>
          </a:p>
        </p:txBody>
      </p:sp>
      <p:sp>
        <p:nvSpPr>
          <p:cNvPr id="6" name="Text Placeholder 5">
            <a:extLst>
              <a:ext uri="{FF2B5EF4-FFF2-40B4-BE49-F238E27FC236}">
                <a16:creationId xmlns:a16="http://schemas.microsoft.com/office/drawing/2014/main" id="{8503B7A4-6FAD-A001-A662-1F06B8AD6766}"/>
              </a:ext>
            </a:extLst>
          </p:cNvPr>
          <p:cNvSpPr>
            <a:spLocks noGrp="1"/>
          </p:cNvSpPr>
          <p:nvPr>
            <p:ph type="body" sz="quarter" idx="14"/>
          </p:nvPr>
        </p:nvSpPr>
        <p:spPr>
          <a:xfrm>
            <a:off x="768174" y="1133649"/>
            <a:ext cx="10602978" cy="3079983"/>
          </a:xfrm>
        </p:spPr>
        <p:txBody>
          <a:bodyPr/>
          <a:lstStyle/>
          <a:p>
            <a:pPr algn="l"/>
            <a:r>
              <a:rPr lang="es" sz="2200" i="1" dirty="0"/>
              <a:t>"Supongo que una lección simple de esto es que si continuáramos como hasta ahora, nuestros proveedores tendrían que hacerlo, pero con un registro y un informe claros y concisos de su desempeño para ellos, quieren mejorar esto y satisfacer nuestras expectativas como hacemos con nuestros clientes. '.</a:t>
            </a:r>
          </a:p>
          <a:p>
            <a:pPr algn="l"/>
            <a:endParaRPr lang="en-GB" sz="2200" dirty="0"/>
          </a:p>
          <a:p>
            <a:pPr algn="l"/>
            <a:r>
              <a:rPr lang="es" sz="2200" b="1" dirty="0"/>
              <a:t>Al hacer esto, nuestros proveedores ahora tienen:</a:t>
            </a:r>
          </a:p>
          <a:p>
            <a:pPr algn="l"/>
            <a:endParaRPr lang="en-GB" sz="2200" i="1" dirty="0"/>
          </a:p>
          <a:p>
            <a:pPr marL="342900" indent="-342900" algn="l">
              <a:buFont typeface="Arial" panose="020B0604020202020204" pitchFamily="34" charset="0"/>
              <a:buChar char="•"/>
            </a:pPr>
            <a:r>
              <a:rPr lang="es" sz="2200" b="0" i="0" dirty="0">
                <a:effectLst/>
              </a:rPr>
              <a:t>Una comprensión mucho más clara de nuestras expectativas.</a:t>
            </a:r>
          </a:p>
          <a:p>
            <a:pPr marL="342900" indent="-342900" algn="l">
              <a:buFont typeface="Arial" panose="020B0604020202020204" pitchFamily="34" charset="0"/>
              <a:buChar char="•"/>
            </a:pPr>
            <a:r>
              <a:rPr lang="es" sz="2200" b="0" i="0" dirty="0">
                <a:effectLst/>
              </a:rPr>
              <a:t>Cómo se están comportando otros proveedores frente a ellos.</a:t>
            </a:r>
          </a:p>
          <a:p>
            <a:pPr marL="342900" indent="-342900" algn="l">
              <a:buFont typeface="Arial" panose="020B0604020202020204" pitchFamily="34" charset="0"/>
              <a:buChar char="•"/>
            </a:pPr>
            <a:endParaRPr lang="en-GB" sz="2200" b="0" i="0" dirty="0">
              <a:effectLst/>
            </a:endParaRPr>
          </a:p>
          <a:p>
            <a:pPr algn="l"/>
            <a:r>
              <a:rPr lang="es" sz="2200" b="0" i="0" dirty="0">
                <a:effectLst/>
              </a:rPr>
              <a:t>Tener nuestra lista de proveedores aprobados rastreada y monitoreada, como resultado directo de estas actividades, </a:t>
            </a:r>
            <a:r>
              <a:rPr lang="es" sz="2200" b="1" i="0" dirty="0">
                <a:effectLst/>
              </a:rPr>
              <a:t>hemos visto:</a:t>
            </a:r>
            <a:endParaRPr lang="en-GB" sz="2200" b="0" i="0" dirty="0">
              <a:effectLst/>
            </a:endParaRPr>
          </a:p>
          <a:p>
            <a:pPr marL="342900" indent="-342900" algn="l">
              <a:buFont typeface="Arial" panose="020B0604020202020204" pitchFamily="34" charset="0"/>
              <a:buChar char="•"/>
            </a:pPr>
            <a:r>
              <a:rPr lang="es" sz="2200" b="0" i="0" dirty="0">
                <a:effectLst/>
              </a:rPr>
              <a:t>Un gran aumento en las entregas a tiempo para nosotros.</a:t>
            </a:r>
          </a:p>
          <a:p>
            <a:pPr marL="342900" indent="-342900" algn="l">
              <a:buFont typeface="Arial" panose="020B0604020202020204" pitchFamily="34" charset="0"/>
              <a:buChar char="•"/>
            </a:pPr>
            <a:r>
              <a:rPr lang="es" sz="2200" b="0" i="0" dirty="0">
                <a:effectLst/>
              </a:rPr>
              <a:t>Un aumento posterior en las entregas a tiempo a nuestros clientes.</a:t>
            </a:r>
          </a:p>
          <a:p>
            <a:pPr marL="342900" indent="-342900" algn="l">
              <a:buFont typeface="Arial" panose="020B0604020202020204" pitchFamily="34" charset="0"/>
              <a:buChar char="•"/>
            </a:pPr>
            <a:r>
              <a:rPr lang="es" sz="2200" b="0" i="0" dirty="0">
                <a:effectLst/>
              </a:rPr>
              <a:t>Una mejora significativa en la calidad entrante de las piezas.</a:t>
            </a:r>
          </a:p>
          <a:p>
            <a:endParaRPr lang="en-GB" sz="2200" b="0" i="0" dirty="0">
              <a:effectLst/>
            </a:endParaRPr>
          </a:p>
          <a:p>
            <a:endParaRPr lang="en-GB" sz="2200" b="0" i="0" dirty="0">
              <a:effectLst/>
            </a:endParaRPr>
          </a:p>
          <a:p>
            <a:endParaRPr lang="en-IE" sz="2200" dirty="0"/>
          </a:p>
        </p:txBody>
      </p:sp>
    </p:spTree>
    <p:extLst>
      <p:ext uri="{BB962C8B-B14F-4D97-AF65-F5344CB8AC3E}">
        <p14:creationId xmlns:p14="http://schemas.microsoft.com/office/powerpoint/2010/main" val="21320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ud Report 2023 landing page image">
            <a:extLst>
              <a:ext uri="{FF2B5EF4-FFF2-40B4-BE49-F238E27FC236}">
                <a16:creationId xmlns:a16="http://schemas.microsoft.com/office/drawing/2014/main" id="{04097054-66E0-F2BE-C70B-B56E74AC5F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2135"/>
          <a:stretch/>
        </p:blipFill>
        <p:spPr bwMode="auto">
          <a:xfrm>
            <a:off x="5629275" y="1"/>
            <a:ext cx="6562726" cy="3739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46F92ADE-A691-26BD-FE55-4775FD5CA2F9}"/>
              </a:ext>
            </a:extLst>
          </p:cNvPr>
          <p:cNvSpPr>
            <a:spLocks noGrp="1"/>
          </p:cNvSpPr>
          <p:nvPr>
            <p:ph type="body" sz="quarter" idx="13"/>
          </p:nvPr>
        </p:nvSpPr>
        <p:spPr>
          <a:xfrm>
            <a:off x="359716" y="472623"/>
            <a:ext cx="4963722" cy="3266457"/>
          </a:xfrm>
        </p:spPr>
        <p:txBody>
          <a:bodyPr>
            <a:normAutofit fontScale="92500" lnSpcReduction="10000"/>
          </a:bodyPr>
          <a:lstStyle/>
          <a:p>
            <a:r>
              <a:rPr lang="es" sz="3500" i="0" dirty="0">
                <a:effectLst/>
              </a:rPr>
              <a:t>3. Combatir el fraude</a:t>
            </a:r>
          </a:p>
          <a:p>
            <a:endParaRPr lang="en-GB" b="0" dirty="0"/>
          </a:p>
          <a:p>
            <a:r>
              <a:rPr lang="es" sz="2600" b="0" i="0" dirty="0">
                <a:effectLst/>
              </a:rPr>
              <a:t>Las empresas que promuevan una estrategia comercial basada en las mejores prácticas de responsabilidad social corporativa deben ser coherentes y éticas en su enfoque, lo que incluye la lucha contra el fraude.</a:t>
            </a:r>
            <a:endParaRPr lang="en-IE" sz="2600" dirty="0"/>
          </a:p>
        </p:txBody>
      </p:sp>
      <p:sp>
        <p:nvSpPr>
          <p:cNvPr id="5" name="Text Placeholder 4">
            <a:extLst>
              <a:ext uri="{FF2B5EF4-FFF2-40B4-BE49-F238E27FC236}">
                <a16:creationId xmlns:a16="http://schemas.microsoft.com/office/drawing/2014/main" id="{CF1BF3D2-119F-0146-074D-4909306D648C}"/>
              </a:ext>
            </a:extLst>
          </p:cNvPr>
          <p:cNvSpPr>
            <a:spLocks noGrp="1"/>
          </p:cNvSpPr>
          <p:nvPr>
            <p:ph type="body" sz="quarter" idx="14"/>
          </p:nvPr>
        </p:nvSpPr>
        <p:spPr>
          <a:xfrm>
            <a:off x="225818" y="3744103"/>
            <a:ext cx="11740364" cy="1666055"/>
          </a:xfrm>
        </p:spPr>
        <p:txBody>
          <a:bodyPr/>
          <a:lstStyle/>
          <a:p>
            <a:pPr algn="l"/>
            <a:r>
              <a:rPr lang="es" sz="2100" b="0" i="0" dirty="0">
                <a:effectLst/>
              </a:rPr>
              <a:t>Los pilares de la RSE reflejan una fuerte creencia en los valores éticos, que se alinea con el compromiso de prevenir y detectar el fraude. </a:t>
            </a:r>
            <a:r>
              <a:rPr lang="es" sz="2100" dirty="0"/>
              <a:t>Los problemas éticos incluyen </a:t>
            </a:r>
            <a:r>
              <a:rPr lang="es" sz="2100" b="1" dirty="0">
                <a:solidFill>
                  <a:srgbClr val="C95F57"/>
                </a:solidFill>
              </a:rPr>
              <a:t>conflictos de intereses, flujos de trabajo reglamentarios, proveedores éticos, diligencia debida, sobornos, conflictos de lealtad y problemas de honestidad e integridad </a:t>
            </a:r>
            <a:r>
              <a:rPr lang="es" sz="2100" dirty="0">
                <a:solidFill>
                  <a:srgbClr val="C95F57"/>
                </a:solidFill>
              </a:rPr>
              <a:t>. </a:t>
            </a:r>
            <a:r>
              <a:rPr lang="es" sz="2100" dirty="0"/>
              <a:t>Por ejemplo </a:t>
            </a:r>
            <a:r>
              <a:rPr lang="es" sz="2100" b="0" i="0" dirty="0">
                <a:effectLst/>
              </a:rPr>
              <a:t>, </a:t>
            </a:r>
            <a:r>
              <a:rPr lang="es" sz="2100" b="1" i="0" dirty="0">
                <a:solidFill>
                  <a:srgbClr val="C95F57"/>
                </a:solidFill>
                <a:effectLst/>
              </a:rPr>
              <a:t>medidas de seguridad, informes, autenticación, validación de datos, verificación de documentos y verificación biométrica. </a:t>
            </a:r>
            <a:r>
              <a:rPr lang="es" sz="2100" b="0" i="0" dirty="0">
                <a:effectLst/>
              </a:rPr>
              <a:t>Todo esto se puede prevenir o detectar utilizando soluciones digitales </a:t>
            </a:r>
            <a:r>
              <a:rPr lang="es" sz="2100" dirty="0"/>
              <a:t>para </a:t>
            </a:r>
            <a:r>
              <a:rPr lang="es" sz="2100" b="0" i="0" dirty="0">
                <a:effectLst/>
              </a:rPr>
              <a:t>ayudar a las empresas a evitar problemas tradicionalmente asociados con la firma en papel, la falsificación de documentos, etc. Por ejemplo; la gestión electrónica de las facturas permite un mayor control y facilita los procedimientos limpios, evitando que las empresas y los proveedores se involucren en prácticas impositivas o de RSE poco éticas </a:t>
            </a:r>
            <a:r>
              <a:rPr lang="es" sz="2100" dirty="0"/>
              <a:t>.</a:t>
            </a:r>
            <a:endParaRPr lang="en-GB" sz="2100" b="0" i="0" dirty="0">
              <a:effectLst/>
            </a:endParaRPr>
          </a:p>
        </p:txBody>
      </p:sp>
    </p:spTree>
    <p:extLst>
      <p:ext uri="{BB962C8B-B14F-4D97-AF65-F5344CB8AC3E}">
        <p14:creationId xmlns:p14="http://schemas.microsoft.com/office/powerpoint/2010/main" val="201320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1271529-F8DD-B0BD-36D6-52FBA1D067B8}"/>
              </a:ext>
            </a:extLst>
          </p:cNvPr>
          <p:cNvSpPr>
            <a:spLocks noGrp="1"/>
          </p:cNvSpPr>
          <p:nvPr>
            <p:ph type="body" sz="quarter" idx="13"/>
          </p:nvPr>
        </p:nvSpPr>
        <p:spPr>
          <a:xfrm>
            <a:off x="381113" y="304801"/>
            <a:ext cx="5032939" cy="6029324"/>
          </a:xfrm>
        </p:spPr>
        <p:txBody>
          <a:bodyPr>
            <a:normAutofit fontScale="77500" lnSpcReduction="20000"/>
          </a:bodyPr>
          <a:lstStyle/>
          <a:p>
            <a:pPr>
              <a:lnSpc>
                <a:spcPct val="120000"/>
              </a:lnSpc>
              <a:spcBef>
                <a:spcPts val="0"/>
              </a:spcBef>
            </a:pPr>
            <a:r>
              <a:rPr lang="es" sz="2800" b="0" i="0" dirty="0">
                <a:effectLst/>
                <a:hlinkClick r:id="rId2">
                  <a:extLst>
                    <a:ext uri="{A12FA001-AC4F-418D-AE19-62706E023703}">
                      <ahyp:hlinkClr xmlns:ahyp="http://schemas.microsoft.com/office/drawing/2018/hyperlinkcolor" val="tx"/>
                    </a:ext>
                  </a:extLst>
                </a:hlinkClick>
              </a:rPr>
              <a:t>Onfido </a:t>
            </a:r>
            <a:r>
              <a:rPr lang="es" sz="2800" b="0" i="0" dirty="0">
                <a:effectLst/>
              </a:rPr>
              <a:t>es una empresa de tecnología europea que ayuda a las empresas con el cumplimiento global y </a:t>
            </a:r>
            <a:r>
              <a:rPr lang="es" sz="2800" b="0" dirty="0"/>
              <a:t>europeo </a:t>
            </a:r>
            <a:r>
              <a:rPr lang="es" sz="2800" b="0" i="0" dirty="0">
                <a:effectLst/>
              </a:rPr>
              <a:t>y la prevención del fraude, por ejemplo, verificando las identidades de las personas mediante un documento de identidad basado en fotografías, un selfie y </a:t>
            </a:r>
            <a:r>
              <a:rPr lang="es" sz="2800" b="0" dirty="0"/>
              <a:t>algoritmos de inteligencia artificial. Proteja su marca y sus clientes. Detenga el fraude en la puerta con una combinación de verificaciones y señales pasivas. Las industrias con las que trabajan incluyen servicios financieros, juegos, atención médica, mercados y comunidades, comercio minorista, comercio electrónico, telecomunicaciones y transporte.</a:t>
            </a:r>
            <a:br>
              <a:rPr lang="en-US" sz="2800" b="0" dirty="0"/>
            </a:br>
            <a:endParaRPr lang="en-IE" sz="2800" b="0" dirty="0"/>
          </a:p>
        </p:txBody>
      </p:sp>
      <p:sp>
        <p:nvSpPr>
          <p:cNvPr id="7" name="TextBox 6">
            <a:extLst>
              <a:ext uri="{FF2B5EF4-FFF2-40B4-BE49-F238E27FC236}">
                <a16:creationId xmlns:a16="http://schemas.microsoft.com/office/drawing/2014/main" id="{EBDEDEA3-9E50-2746-1679-01CC8166A260}"/>
              </a:ext>
            </a:extLst>
          </p:cNvPr>
          <p:cNvSpPr txBox="1"/>
          <p:nvPr/>
        </p:nvSpPr>
        <p:spPr>
          <a:xfrm>
            <a:off x="6777949" y="4923817"/>
            <a:ext cx="3647873" cy="1200329"/>
          </a:xfrm>
          <a:prstGeom prst="rect">
            <a:avLst/>
          </a:prstGeom>
          <a:noFill/>
        </p:spPr>
        <p:txBody>
          <a:bodyPr wrap="square" rtlCol="0">
            <a:spAutoFit/>
          </a:bodyPr>
          <a:lstStyle/>
          <a:p>
            <a:pPr algn="ctr"/>
            <a:r>
              <a:rPr lang="es" sz="1800" dirty="0">
                <a:latin typeface="Calibri" panose="020F0502020204030204" pitchFamily="34" charset="0"/>
                <a:cs typeface="Calibri" panose="020F0502020204030204" pitchFamily="34" charset="0"/>
                <a:hlinkClick r:id="rId2"/>
              </a:rPr>
              <a:t>https://onfido.com/use-cases/?utm_source=google&amp;utm_medium=cpc&amp;utm_campaign=prevenciónfraude</a:t>
            </a:r>
            <a:r>
              <a:rPr lang="es" sz="1800" dirty="0">
                <a:latin typeface="Calibri" panose="020F0502020204030204" pitchFamily="34" charset="0"/>
                <a:cs typeface="Calibri" panose="020F0502020204030204" pitchFamily="34" charset="0"/>
              </a:rPr>
              <a:t> </a:t>
            </a:r>
            <a:endParaRPr lang="en-IE" dirty="0"/>
          </a:p>
        </p:txBody>
      </p:sp>
      <p:pic>
        <p:nvPicPr>
          <p:cNvPr id="4" name="Picture 3">
            <a:hlinkClick r:id="rId2"/>
            <a:extLst>
              <a:ext uri="{FF2B5EF4-FFF2-40B4-BE49-F238E27FC236}">
                <a16:creationId xmlns:a16="http://schemas.microsoft.com/office/drawing/2014/main" id="{848368AB-EA21-3D53-5E02-FF0F14845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833"/>
          <a:stretch/>
        </p:blipFill>
        <p:spPr>
          <a:xfrm>
            <a:off x="6120622" y="1314450"/>
            <a:ext cx="4962525" cy="3101363"/>
          </a:xfrm>
          <a:prstGeom prst="rect">
            <a:avLst/>
          </a:prstGeom>
        </p:spPr>
      </p:pic>
      <p:sp>
        <p:nvSpPr>
          <p:cNvPr id="6" name="Rectangle: Rounded Corners 5">
            <a:extLst>
              <a:ext uri="{FF2B5EF4-FFF2-40B4-BE49-F238E27FC236}">
                <a16:creationId xmlns:a16="http://schemas.microsoft.com/office/drawing/2014/main" id="{87A02949-57DA-B67A-E7DB-A9CF153AFF22}"/>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7408287F-B369-BCBF-8AB3-432CC85CDB2D}"/>
              </a:ext>
            </a:extLst>
          </p:cNvPr>
          <p:cNvSpPr txBox="1"/>
          <p:nvPr/>
        </p:nvSpPr>
        <p:spPr>
          <a:xfrm>
            <a:off x="6057900" y="166660"/>
            <a:ext cx="5143500" cy="923330"/>
          </a:xfrm>
          <a:prstGeom prst="rect">
            <a:avLst/>
          </a:prstGeom>
          <a:solidFill>
            <a:srgbClr val="096D6E"/>
          </a:solidFill>
        </p:spPr>
        <p:txBody>
          <a:bodyPr wrap="square" rtlCol="0">
            <a:spAutoFit/>
          </a:bodyPr>
          <a:lstStyle/>
          <a:p>
            <a:pPr algn="ctr"/>
            <a:r>
              <a:rPr lang="es" sz="3200" b="1" dirty="0">
                <a:solidFill>
                  <a:schemeClr val="bg1"/>
                </a:solidFill>
                <a:latin typeface="Aharoni" panose="02010803020104030203" pitchFamily="2" charset="-79"/>
                <a:cs typeface="Aharoni" panose="02010803020104030203" pitchFamily="2" charset="-79"/>
              </a:rPr>
              <a:t>Caso de estudio</a:t>
            </a:r>
          </a:p>
          <a:p>
            <a:pPr algn="ctr"/>
            <a:r>
              <a:rPr lang="es" sz="2200" dirty="0">
                <a:solidFill>
                  <a:schemeClr val="bg1"/>
                </a:solidFill>
                <a:cs typeface="Aharoni" panose="02010803020104030203" pitchFamily="2" charset="-79"/>
              </a:rPr>
              <a:t>Onfido, software de cumplimiento y fraude</a:t>
            </a:r>
          </a:p>
        </p:txBody>
      </p:sp>
    </p:spTree>
    <p:extLst>
      <p:ext uri="{BB962C8B-B14F-4D97-AF65-F5344CB8AC3E}">
        <p14:creationId xmlns:p14="http://schemas.microsoft.com/office/powerpoint/2010/main" val="421000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holding a phone&#10;&#10;Description automatically generated with low confidence">
            <a:extLst>
              <a:ext uri="{FF2B5EF4-FFF2-40B4-BE49-F238E27FC236}">
                <a16:creationId xmlns:a16="http://schemas.microsoft.com/office/drawing/2014/main" id="{9924E5AC-61BA-6030-A91C-3A166614FD1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049" b="10049"/>
          <a:stretch>
            <a:fillRect/>
          </a:stretch>
        </p:blipFill>
        <p:spPr>
          <a:xfrm>
            <a:off x="6337300" y="419100"/>
            <a:ext cx="5229225" cy="6267450"/>
          </a:xfrm>
        </p:spPr>
      </p:pic>
      <p:sp>
        <p:nvSpPr>
          <p:cNvPr id="5" name="Text Placeholder 4">
            <a:extLst>
              <a:ext uri="{FF2B5EF4-FFF2-40B4-BE49-F238E27FC236}">
                <a16:creationId xmlns:a16="http://schemas.microsoft.com/office/drawing/2014/main" id="{9983F231-E18E-7B3A-75B7-4EA7405B15A6}"/>
              </a:ext>
            </a:extLst>
          </p:cNvPr>
          <p:cNvSpPr>
            <a:spLocks noGrp="1"/>
          </p:cNvSpPr>
          <p:nvPr>
            <p:ph type="body" sz="quarter" idx="13"/>
          </p:nvPr>
        </p:nvSpPr>
        <p:spPr>
          <a:xfrm>
            <a:off x="726815" y="518601"/>
            <a:ext cx="5228693" cy="953429"/>
          </a:xfrm>
        </p:spPr>
        <p:txBody>
          <a:bodyPr/>
          <a:lstStyle/>
          <a:p>
            <a:pPr algn="ctr"/>
            <a:r>
              <a:rPr lang="es" dirty="0"/>
              <a:t>La seguridad cibernética</a:t>
            </a:r>
          </a:p>
        </p:txBody>
      </p:sp>
      <p:sp>
        <p:nvSpPr>
          <p:cNvPr id="6" name="Text Placeholder 5">
            <a:extLst>
              <a:ext uri="{FF2B5EF4-FFF2-40B4-BE49-F238E27FC236}">
                <a16:creationId xmlns:a16="http://schemas.microsoft.com/office/drawing/2014/main" id="{D3E1FE8D-EB3D-E9CC-0507-65870049B557}"/>
              </a:ext>
            </a:extLst>
          </p:cNvPr>
          <p:cNvSpPr>
            <a:spLocks noGrp="1"/>
          </p:cNvSpPr>
          <p:nvPr>
            <p:ph type="body" sz="quarter" idx="14"/>
          </p:nvPr>
        </p:nvSpPr>
        <p:spPr>
          <a:xfrm>
            <a:off x="726088" y="1157705"/>
            <a:ext cx="4950812" cy="3079983"/>
          </a:xfrm>
        </p:spPr>
        <p:txBody>
          <a:bodyPr/>
          <a:lstStyle/>
          <a:p>
            <a:pPr algn="l"/>
            <a:r>
              <a:rPr lang="es" b="0" i="0" dirty="0">
                <a:effectLst/>
              </a:rPr>
              <a:t>La ciberseguridad se está volviendo cada vez más importante en la era moderna, con el aumento de las amenazas de ataques cibernéticos. Las violaciones de datos son cada vez más comunes y más costosas. Según </a:t>
            </a:r>
            <a:r>
              <a:rPr lang="es" dirty="0">
                <a:hlinkClick r:id="rId3">
                  <a:extLst>
                    <a:ext uri="{A12FA001-AC4F-418D-AE19-62706E023703}">
                      <ahyp:hlinkClr xmlns:ahyp="http://schemas.microsoft.com/office/drawing/2018/hyperlinkcolor" val="tx"/>
                    </a:ext>
                  </a:extLst>
                </a:hlinkClick>
              </a:rPr>
              <a:t>CSO Online </a:t>
            </a:r>
            <a:r>
              <a:rPr lang="es" b="1" i="0" dirty="0">
                <a:effectLst/>
              </a:rPr>
              <a:t>, "... es probable que poco menos del 30 % de las organizaciones sufran al menos una infracción en los próximos 24 meses". </a:t>
            </a:r>
            <a:r>
              <a:rPr lang="es" b="0" i="0" dirty="0">
                <a:effectLst/>
              </a:rPr>
              <a:t>Uno de los errores más notables que cometen muchas empresas en materia de ciberseguridad es que actúan de forma reactiva en lugar de proactiva.</a:t>
            </a:r>
            <a:endParaRPr lang="en-IE" dirty="0"/>
          </a:p>
        </p:txBody>
      </p:sp>
    </p:spTree>
    <p:extLst>
      <p:ext uri="{BB962C8B-B14F-4D97-AF65-F5344CB8AC3E}">
        <p14:creationId xmlns:p14="http://schemas.microsoft.com/office/powerpoint/2010/main" val="1993313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A50DB3-C73B-F1AD-7B39-FFE8030F8CDF}"/>
              </a:ext>
            </a:extLst>
          </p:cNvPr>
          <p:cNvSpPr>
            <a:spLocks noGrp="1"/>
          </p:cNvSpPr>
          <p:nvPr>
            <p:ph type="body" sz="quarter" idx="13"/>
          </p:nvPr>
        </p:nvSpPr>
        <p:spPr>
          <a:xfrm>
            <a:off x="196906" y="135844"/>
            <a:ext cx="5408049" cy="2514614"/>
          </a:xfrm>
        </p:spPr>
        <p:txBody>
          <a:bodyPr>
            <a:noAutofit/>
          </a:bodyPr>
          <a:lstStyle/>
          <a:p>
            <a:pPr algn="l"/>
            <a:r>
              <a:rPr lang="es" sz="2300" b="1" i="0" dirty="0">
                <a:effectLst/>
              </a:rPr>
              <a:t>4. Aprovechar las oportunidades de RSC para un cambio positivo</a:t>
            </a:r>
          </a:p>
          <a:p>
            <a:pPr algn="l"/>
            <a:r>
              <a:rPr lang="es" sz="2200" b="0" i="0" dirty="0">
                <a:effectLst/>
              </a:rPr>
              <a:t>Las empresas, en particular, deben desempeñar su papel para aprovechar las oportunidades y contribuir a resolver problemas mundiales como el hambre y el cambio climático. Las tecnologías pueden ayudar en este esfuerzo al optimizar, conectar y administrar personas, recursos y actividades.</a:t>
            </a:r>
          </a:p>
          <a:p>
            <a:endParaRPr lang="en-IE" sz="2200" dirty="0"/>
          </a:p>
        </p:txBody>
      </p:sp>
      <p:sp>
        <p:nvSpPr>
          <p:cNvPr id="6" name="Text Placeholder 5">
            <a:extLst>
              <a:ext uri="{FF2B5EF4-FFF2-40B4-BE49-F238E27FC236}">
                <a16:creationId xmlns:a16="http://schemas.microsoft.com/office/drawing/2014/main" id="{08CCD317-95F4-AB2A-D1DC-AD5E9D728471}"/>
              </a:ext>
            </a:extLst>
          </p:cNvPr>
          <p:cNvSpPr>
            <a:spLocks noGrp="1"/>
          </p:cNvSpPr>
          <p:nvPr>
            <p:ph type="body" sz="quarter" idx="14"/>
          </p:nvPr>
        </p:nvSpPr>
        <p:spPr>
          <a:xfrm>
            <a:off x="147585" y="3978742"/>
            <a:ext cx="11704205" cy="1666055"/>
          </a:xfrm>
        </p:spPr>
        <p:txBody>
          <a:bodyPr/>
          <a:lstStyle/>
          <a:p>
            <a:pPr algn="l"/>
            <a:r>
              <a:rPr lang="es" sz="2200" b="0" i="0" dirty="0">
                <a:effectLst/>
              </a:rPr>
              <a:t>Lleve sus donaciones corporativas al siguiente nivel creando una sinergia de RSE </a:t>
            </a:r>
            <a:r>
              <a:rPr lang="es" sz="2200" dirty="0"/>
              <a:t>o una red de intercambio </a:t>
            </a:r>
            <a:r>
              <a:rPr lang="es" sz="2200" b="0" i="0" dirty="0">
                <a:effectLst/>
              </a:rPr>
              <a:t>creando o uniéndose a una red, grupo o sistema digital para que puedan trabajar juntos y compartir conocimientos y recursos para ayudar a los más necesitados. Comparta los costos, los voluntarios, los esfuerzos de marketing y los beneficios del impacto. </a:t>
            </a:r>
            <a:r>
              <a:rPr lang="es" sz="2200" dirty="0"/>
              <a:t>Las herramientas digitales impulsan el compromiso y el propósito de todas las partes interesadas, incluida la comunidad y los empleados, cualquiera que esté al alcance digital. Estimula </a:t>
            </a:r>
            <a:r>
              <a:rPr lang="es" sz="2200" b="1" dirty="0">
                <a:solidFill>
                  <a:srgbClr val="027354"/>
                </a:solidFill>
              </a:rPr>
              <a:t>el compromiso, la participación, el intercambio, las donaciones, las conversaciones positivas y las contribuciones </a:t>
            </a:r>
            <a:r>
              <a:rPr lang="es" sz="2200" dirty="0"/>
              <a:t>. </a:t>
            </a:r>
            <a:r>
              <a:rPr lang="es" sz="2200" b="1" dirty="0">
                <a:solidFill>
                  <a:srgbClr val="F08B10"/>
                </a:solidFill>
              </a:rPr>
              <a:t>Vea a continuación cómo trabaja Food Cloud con las empresas para compartir el compromiso y las sinergias de RSC.</a:t>
            </a:r>
            <a:endParaRPr lang="en-GB" sz="2200" b="1" i="0" dirty="0">
              <a:solidFill>
                <a:srgbClr val="F08B10"/>
              </a:solidFill>
              <a:effectLst/>
            </a:endParaRPr>
          </a:p>
          <a:p>
            <a:endParaRPr lang="en-IE" sz="2200" dirty="0"/>
          </a:p>
        </p:txBody>
      </p:sp>
      <p:sp>
        <p:nvSpPr>
          <p:cNvPr id="2" name="Picture Placeholder 3">
            <a:extLst>
              <a:ext uri="{FF2B5EF4-FFF2-40B4-BE49-F238E27FC236}">
                <a16:creationId xmlns:a16="http://schemas.microsoft.com/office/drawing/2014/main" id="{738D3097-22AF-A8E7-7478-CBD36ED0DDE6}"/>
              </a:ext>
            </a:extLst>
          </p:cNvPr>
          <p:cNvSpPr>
            <a:spLocks noGrp="1"/>
          </p:cNvSpPr>
          <p:nvPr>
            <p:ph type="pic" sz="quarter" idx="19"/>
          </p:nvPr>
        </p:nvSpPr>
        <p:spPr>
          <a:xfrm>
            <a:off x="5629275" y="-1"/>
            <a:ext cx="6560162" cy="3930647"/>
          </a:xfrm>
        </p:spPr>
      </p:sp>
      <p:pic>
        <p:nvPicPr>
          <p:cNvPr id="5128" name="Picture 8" descr="FoodCloud - Lidl">
            <a:extLst>
              <a:ext uri="{FF2B5EF4-FFF2-40B4-BE49-F238E27FC236}">
                <a16:creationId xmlns:a16="http://schemas.microsoft.com/office/drawing/2014/main" id="{02F63496-3547-5CB1-BC97-3B1B3984773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495" r="4727"/>
          <a:stretch/>
        </p:blipFill>
        <p:spPr bwMode="auto">
          <a:xfrm>
            <a:off x="5604955" y="0"/>
            <a:ext cx="6578938" cy="409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09D5EA-7044-7100-61C5-9295EBE31DD9}"/>
              </a:ext>
            </a:extLst>
          </p:cNvPr>
          <p:cNvSpPr>
            <a:spLocks noGrp="1"/>
          </p:cNvSpPr>
          <p:nvPr>
            <p:ph type="body" sz="quarter" idx="13"/>
          </p:nvPr>
        </p:nvSpPr>
        <p:spPr>
          <a:xfrm>
            <a:off x="146223" y="74327"/>
            <a:ext cx="5289504" cy="5755238"/>
          </a:xfrm>
        </p:spPr>
        <p:txBody>
          <a:bodyPr>
            <a:noAutofit/>
          </a:bodyPr>
          <a:lstStyle/>
          <a:p>
            <a:pPr>
              <a:lnSpc>
                <a:spcPct val="100000"/>
              </a:lnSpc>
              <a:spcBef>
                <a:spcPts val="0"/>
              </a:spcBef>
            </a:pPr>
            <a:r>
              <a:rPr lang="es" sz="2400" dirty="0"/>
              <a:t>Nube de alimentos, Irlanda</a:t>
            </a:r>
          </a:p>
          <a:p>
            <a:pPr>
              <a:lnSpc>
                <a:spcPct val="100000"/>
              </a:lnSpc>
              <a:spcBef>
                <a:spcPts val="0"/>
              </a:spcBef>
            </a:pPr>
            <a:endParaRPr lang="en-IE" sz="2400" b="0" dirty="0"/>
          </a:p>
          <a:p>
            <a:pPr>
              <a:lnSpc>
                <a:spcPct val="100000"/>
              </a:lnSpc>
              <a:spcBef>
                <a:spcPts val="0"/>
              </a:spcBef>
            </a:pPr>
            <a:r>
              <a:rPr lang="es" sz="2400" b="0" dirty="0">
                <a:cs typeface="Calibri" panose="020F0502020204030204" pitchFamily="34" charset="0"/>
                <a:hlinkClick r:id="rId2">
                  <a:extLst>
                    <a:ext uri="{A12FA001-AC4F-418D-AE19-62706E023703}">
                      <ahyp:hlinkClr xmlns:ahyp="http://schemas.microsoft.com/office/drawing/2018/hyperlinkcolor" val="tx"/>
                    </a:ext>
                  </a:extLst>
                </a:hlinkClick>
              </a:rPr>
              <a:t>Food Cloud </a:t>
            </a:r>
            <a:r>
              <a:rPr lang="es" sz="2400" b="0" dirty="0">
                <a:cs typeface="Calibri" panose="020F0502020204030204" pitchFamily="34" charset="0"/>
              </a:rPr>
              <a:t>conecta empresas que tienen excedentes de alimentos con organizaciones benéficas y grupos comunitarios que los necesitan. A través de su tecnología, pueden compartir su tecnología e información con los bancos de alimentos a través de sus </a:t>
            </a:r>
            <a:r>
              <a:rPr lang="es" sz="2400" b="0" dirty="0">
                <a:cs typeface="Calibri" panose="020F0502020204030204" pitchFamily="34" charset="0"/>
                <a:hlinkClick r:id="rId3">
                  <a:extLst>
                    <a:ext uri="{A12FA001-AC4F-418D-AE19-62706E023703}">
                      <ahyp:hlinkClr xmlns:ahyp="http://schemas.microsoft.com/office/drawing/2018/hyperlinkcolor" val="tx"/>
                    </a:ext>
                  </a:extLst>
                </a:hlinkClick>
              </a:rPr>
              <a:t>soluciones tecnológicas minoristas </a:t>
            </a:r>
            <a:r>
              <a:rPr lang="es" sz="2400" b="0" dirty="0">
                <a:cs typeface="Calibri" panose="020F0502020204030204" pitchFamily="34" charset="0"/>
              </a:rPr>
              <a:t>, </a:t>
            </a:r>
            <a:r>
              <a:rPr lang="es" sz="2400" b="0" dirty="0">
                <a:cs typeface="Calibri" panose="020F0502020204030204" pitchFamily="34" charset="0"/>
                <a:hlinkClick r:id="rId4">
                  <a:extLst>
                    <a:ext uri="{A12FA001-AC4F-418D-AE19-62706E023703}">
                      <ahyp:hlinkClr xmlns:ahyp="http://schemas.microsoft.com/office/drawing/2018/hyperlinkcolor" val="tx"/>
                    </a:ext>
                  </a:extLst>
                </a:hlinkClick>
              </a:rPr>
              <a:t>centro de organizaciones benéficas y comunidades </a:t>
            </a:r>
            <a:r>
              <a:rPr lang="es" sz="2400" b="0" dirty="0">
                <a:cs typeface="Calibri" panose="020F0502020204030204" pitchFamily="34" charset="0"/>
              </a:rPr>
              <a:t>y plataforma tecnológica en la nube. Food Cloud utiliza datos en tiempo real y procesos de recopilación de datos automatizados para permitir informes en línea y paneles de sostenibilidad.</a:t>
            </a:r>
          </a:p>
          <a:p>
            <a:pPr>
              <a:lnSpc>
                <a:spcPct val="100000"/>
              </a:lnSpc>
              <a:spcBef>
                <a:spcPts val="0"/>
              </a:spcBef>
            </a:pPr>
            <a:endParaRPr lang="en-IE" sz="2400" dirty="0"/>
          </a:p>
        </p:txBody>
      </p:sp>
      <p:sp>
        <p:nvSpPr>
          <p:cNvPr id="2" name="Picture Placeholder 1">
            <a:extLst>
              <a:ext uri="{FF2B5EF4-FFF2-40B4-BE49-F238E27FC236}">
                <a16:creationId xmlns:a16="http://schemas.microsoft.com/office/drawing/2014/main" id="{256EE606-81E0-A5E4-6208-14468FB9FD1D}"/>
              </a:ext>
            </a:extLst>
          </p:cNvPr>
          <p:cNvSpPr>
            <a:spLocks noGrp="1"/>
          </p:cNvSpPr>
          <p:nvPr>
            <p:ph type="pic" sz="quarter" idx="15"/>
          </p:nvPr>
        </p:nvSpPr>
        <p:spPr>
          <a:xfrm>
            <a:off x="6171480" y="1323975"/>
            <a:ext cx="4911852" cy="3105150"/>
          </a:xfrm>
          <a:solidFill>
            <a:schemeClr val="bg1"/>
          </a:solidFill>
        </p:spPr>
      </p:sp>
      <p:pic>
        <p:nvPicPr>
          <p:cNvPr id="8" name="Picture 7">
            <a:hlinkClick r:id="rId2"/>
            <a:extLst>
              <a:ext uri="{FF2B5EF4-FFF2-40B4-BE49-F238E27FC236}">
                <a16:creationId xmlns:a16="http://schemas.microsoft.com/office/drawing/2014/main" id="{2FA3E33C-068D-D33B-1C4E-7DD42218BB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1480" y="1636414"/>
            <a:ext cx="4911852" cy="2231601"/>
          </a:xfrm>
          <a:prstGeom prst="rect">
            <a:avLst/>
          </a:prstGeom>
        </p:spPr>
      </p:pic>
      <p:sp>
        <p:nvSpPr>
          <p:cNvPr id="9" name="TextBox 8">
            <a:extLst>
              <a:ext uri="{FF2B5EF4-FFF2-40B4-BE49-F238E27FC236}">
                <a16:creationId xmlns:a16="http://schemas.microsoft.com/office/drawing/2014/main" id="{1FB2F423-3400-7924-FDDD-EAB83155AE5F}"/>
              </a:ext>
            </a:extLst>
          </p:cNvPr>
          <p:cNvSpPr txBox="1"/>
          <p:nvPr/>
        </p:nvSpPr>
        <p:spPr>
          <a:xfrm>
            <a:off x="6624536" y="5087566"/>
            <a:ext cx="4313850" cy="369332"/>
          </a:xfrm>
          <a:prstGeom prst="rect">
            <a:avLst/>
          </a:prstGeom>
          <a:noFill/>
        </p:spPr>
        <p:txBody>
          <a:bodyPr wrap="square" rtlCol="0">
            <a:spAutoFit/>
          </a:bodyPr>
          <a:lstStyle/>
          <a:p>
            <a:pPr algn="ctr"/>
            <a:r>
              <a:rPr lang="es" dirty="0">
                <a:hlinkClick r:id="rId2"/>
              </a:rPr>
              <a:t>https://comida.cloud/</a:t>
            </a:r>
            <a:r>
              <a:rPr lang="es" dirty="0"/>
              <a:t> </a:t>
            </a:r>
          </a:p>
        </p:txBody>
      </p:sp>
      <p:sp>
        <p:nvSpPr>
          <p:cNvPr id="6" name="Rectangle: Rounded Corners 5">
            <a:extLst>
              <a:ext uri="{FF2B5EF4-FFF2-40B4-BE49-F238E27FC236}">
                <a16:creationId xmlns:a16="http://schemas.microsoft.com/office/drawing/2014/main" id="{C4BE6FA6-9D10-4015-4FA9-93366E5A2C2F}"/>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extBox 6">
            <a:extLst>
              <a:ext uri="{FF2B5EF4-FFF2-40B4-BE49-F238E27FC236}">
                <a16:creationId xmlns:a16="http://schemas.microsoft.com/office/drawing/2014/main" id="{AF670B1E-1A5F-7080-6E9A-712BF3DC9D32}"/>
              </a:ext>
            </a:extLst>
          </p:cNvPr>
          <p:cNvSpPr txBox="1"/>
          <p:nvPr/>
        </p:nvSpPr>
        <p:spPr>
          <a:xfrm>
            <a:off x="6172200" y="74327"/>
            <a:ext cx="5029200" cy="1200329"/>
          </a:xfrm>
          <a:prstGeom prst="rect">
            <a:avLst/>
          </a:prstGeom>
          <a:solidFill>
            <a:srgbClr val="096D6E"/>
          </a:solidFill>
        </p:spPr>
        <p:txBody>
          <a:bodyPr wrap="square" rtlCol="0">
            <a:spAutoFit/>
          </a:bodyPr>
          <a:lstStyle/>
          <a:p>
            <a:pPr algn="ctr"/>
            <a:r>
              <a:rPr lang="es" sz="2400" b="1"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cs typeface="Aharoni" panose="02010803020104030203" pitchFamily="2" charset="-79"/>
              </a:rPr>
              <a:t>Nube de Alimentos, Red de Distribución de Alimentos</a:t>
            </a:r>
          </a:p>
        </p:txBody>
      </p:sp>
    </p:spTree>
    <p:extLst>
      <p:ext uri="{BB962C8B-B14F-4D97-AF65-F5344CB8AC3E}">
        <p14:creationId xmlns:p14="http://schemas.microsoft.com/office/powerpoint/2010/main" val="293416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BCEA3B-1EF7-13F8-CBF8-1BB58170C8CF}"/>
              </a:ext>
            </a:extLst>
          </p:cNvPr>
          <p:cNvSpPr/>
          <p:nvPr/>
        </p:nvSpPr>
        <p:spPr>
          <a:xfrm>
            <a:off x="0" y="-19051"/>
            <a:ext cx="5629275" cy="3657601"/>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3">
            <a:extLst>
              <a:ext uri="{FF2B5EF4-FFF2-40B4-BE49-F238E27FC236}">
                <a16:creationId xmlns:a16="http://schemas.microsoft.com/office/drawing/2014/main" id="{B1E3A51E-2A2C-DDF5-D73E-85E31AD41C9A}"/>
              </a:ext>
            </a:extLst>
          </p:cNvPr>
          <p:cNvSpPr>
            <a:spLocks noGrp="1"/>
          </p:cNvSpPr>
          <p:nvPr>
            <p:ph type="body" sz="quarter" idx="13"/>
          </p:nvPr>
        </p:nvSpPr>
        <p:spPr>
          <a:xfrm>
            <a:off x="359716" y="142875"/>
            <a:ext cx="5039620" cy="3596205"/>
          </a:xfrm>
        </p:spPr>
        <p:txBody>
          <a:bodyPr>
            <a:normAutofit fontScale="85000" lnSpcReduction="10000"/>
          </a:bodyPr>
          <a:lstStyle/>
          <a:p>
            <a:r>
              <a:rPr lang="es" i="0" dirty="0">
                <a:effectLst/>
              </a:rPr>
              <a:t>5. Formar conexiones </a:t>
            </a:r>
            <a:r>
              <a:rPr lang="es" dirty="0"/>
              <a:t>positivas </a:t>
            </a:r>
            <a:r>
              <a:rPr lang="es" i="0" dirty="0">
                <a:effectLst/>
              </a:rPr>
              <a:t>, conciencia, compromiso y experiencias</a:t>
            </a:r>
          </a:p>
          <a:p>
            <a:endParaRPr lang="en-GB" sz="2200" b="0" dirty="0"/>
          </a:p>
          <a:p>
            <a:r>
              <a:rPr lang="es" sz="2600" b="0" i="0" dirty="0">
                <a:effectLst/>
              </a:rPr>
              <a:t>Los enfoques de comunicación digital de RSC son propicios para la era digital. Las plataformas, canales y formatos de comunicación digital de RSE tienen un papel importante en la interacción, el diálogo y el intercambio de experiencias.</a:t>
            </a:r>
            <a:endParaRPr lang="en-IE" sz="2600" dirty="0"/>
          </a:p>
        </p:txBody>
      </p:sp>
      <p:sp>
        <p:nvSpPr>
          <p:cNvPr id="9" name="Text Placeholder 4">
            <a:extLst>
              <a:ext uri="{FF2B5EF4-FFF2-40B4-BE49-F238E27FC236}">
                <a16:creationId xmlns:a16="http://schemas.microsoft.com/office/drawing/2014/main" id="{00ACBA72-76EE-08D5-48D3-1C641E2D17EA}"/>
              </a:ext>
            </a:extLst>
          </p:cNvPr>
          <p:cNvSpPr>
            <a:spLocks noGrp="1"/>
          </p:cNvSpPr>
          <p:nvPr>
            <p:ph type="body" sz="quarter" idx="14"/>
          </p:nvPr>
        </p:nvSpPr>
        <p:spPr>
          <a:xfrm>
            <a:off x="90137" y="3672656"/>
            <a:ext cx="11884129" cy="3036374"/>
          </a:xfrm>
          <a:solidFill>
            <a:schemeClr val="bg1"/>
          </a:solidFill>
        </p:spPr>
        <p:txBody>
          <a:bodyPr/>
          <a:lstStyle/>
          <a:p>
            <a:pPr algn="l"/>
            <a:r>
              <a:rPr lang="es" sz="2000" dirty="0"/>
              <a:t>La comunicación, la interacción y las conexiones digitales de RSE aumentan aún más las ventas y la lealtad de los clientes e influyen en las opiniones y el comportamiento de las partes interesadas. El software de CSR puede medir con precisión la efectividad de las iniciativas de CSR mediante el seguimiento del </a:t>
            </a:r>
            <a:r>
              <a:rPr lang="es" sz="2000" b="1" dirty="0"/>
              <a:t>impacto </a:t>
            </a:r>
            <a:r>
              <a:rPr lang="es" sz="2000" dirty="0"/>
              <a:t>de los programas de CSR. Para la comunicación, las tecnologías de comunicación interactiva, los sitios web y los canales tradicionales de forma integradora para un </a:t>
            </a:r>
            <a:r>
              <a:rPr lang="es" sz="2000" b="1" dirty="0"/>
              <a:t>desarrollo fluido de la experiencia centrada en el cliente mediante la incorporación de todos los elementos de comunicación de marketing, incluidas las relaciones públicas, las redes sociales y la publicidad. </a:t>
            </a:r>
            <a:r>
              <a:rPr lang="es" sz="2000" dirty="0"/>
              <a:t>Las tecnologías de IA interactiva permiten una mayor interacción, diálogo y experiencias compartidas, amplificando los mensajes que tienen una apariencia, sensación y tono unificados en todos los canales. Esto enfatiza las contribuciones y soluciones de RSC de las empresas de manera que sean más atractivas, de creación de conciencia, generalizadas, atractivas e interactivas.</a:t>
            </a:r>
            <a:endParaRPr lang="en-GB" sz="2000" b="1" dirty="0"/>
          </a:p>
        </p:txBody>
      </p:sp>
      <p:pic>
        <p:nvPicPr>
          <p:cNvPr id="12" name="Picture 4" descr="Top Benefits of AI in Digital Marketing - Great Learning">
            <a:extLst>
              <a:ext uri="{FF2B5EF4-FFF2-40B4-BE49-F238E27FC236}">
                <a16:creationId xmlns:a16="http://schemas.microsoft.com/office/drawing/2014/main" id="{C538F5CE-13D0-BF8B-A550-AB78262648D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8722"/>
          <a:stretch/>
        </p:blipFill>
        <p:spPr bwMode="auto">
          <a:xfrm>
            <a:off x="5572126" y="0"/>
            <a:ext cx="5314950" cy="3638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0082AC3-8F52-547B-CA66-8E8C7AD414CC}"/>
              </a:ext>
            </a:extLst>
          </p:cNvPr>
          <p:cNvSpPr txBox="1"/>
          <p:nvPr/>
        </p:nvSpPr>
        <p:spPr>
          <a:xfrm>
            <a:off x="10993191" y="149457"/>
            <a:ext cx="1047749" cy="646331"/>
          </a:xfrm>
          <a:prstGeom prst="rect">
            <a:avLst/>
          </a:prstGeom>
          <a:noFill/>
        </p:spPr>
        <p:txBody>
          <a:bodyPr wrap="square" rtlCol="0">
            <a:spAutoFit/>
          </a:bodyPr>
          <a:lstStyle/>
          <a:p>
            <a:pPr algn="ctr"/>
            <a:r>
              <a:rPr lang="es" dirty="0">
                <a:hlinkClick r:id="rId3"/>
              </a:rPr>
              <a:t>Otras lecturas</a:t>
            </a:r>
            <a:endParaRPr lang="en-IE" dirty="0"/>
          </a:p>
        </p:txBody>
      </p:sp>
      <p:pic>
        <p:nvPicPr>
          <p:cNvPr id="14" name="Graphic 13" descr="Document with solid fill">
            <a:extLst>
              <a:ext uri="{FF2B5EF4-FFF2-40B4-BE49-F238E27FC236}">
                <a16:creationId xmlns:a16="http://schemas.microsoft.com/office/drawing/2014/main" id="{761037D5-6FF3-5D87-092F-E0C31EAD9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59866" y="825661"/>
            <a:ext cx="914400" cy="914400"/>
          </a:xfrm>
          <a:prstGeom prst="rect">
            <a:avLst/>
          </a:prstGeom>
        </p:spPr>
      </p:pic>
      <p:sp>
        <p:nvSpPr>
          <p:cNvPr id="15" name="TextBox 14">
            <a:hlinkClick r:id="rId6"/>
            <a:extLst>
              <a:ext uri="{FF2B5EF4-FFF2-40B4-BE49-F238E27FC236}">
                <a16:creationId xmlns:a16="http://schemas.microsoft.com/office/drawing/2014/main" id="{11A7D679-9FE5-38E7-F7E6-A6EB13373A18}"/>
              </a:ext>
            </a:extLst>
          </p:cNvPr>
          <p:cNvSpPr txBox="1"/>
          <p:nvPr/>
        </p:nvSpPr>
        <p:spPr>
          <a:xfrm>
            <a:off x="10971462" y="2105851"/>
            <a:ext cx="1220538" cy="923330"/>
          </a:xfrm>
          <a:prstGeom prst="rect">
            <a:avLst/>
          </a:prstGeom>
          <a:noFill/>
        </p:spPr>
        <p:txBody>
          <a:bodyPr wrap="square" rtlCol="0">
            <a:spAutoFit/>
          </a:bodyPr>
          <a:lstStyle/>
          <a:p>
            <a:r>
              <a:rPr lang="es" dirty="0">
                <a:hlinkClick r:id="rId6"/>
              </a:rPr>
              <a:t>El futuro del marketing digital</a:t>
            </a:r>
            <a:endParaRPr lang="en-IE" dirty="0"/>
          </a:p>
        </p:txBody>
      </p:sp>
    </p:spTree>
    <p:extLst>
      <p:ext uri="{BB962C8B-B14F-4D97-AF65-F5344CB8AC3E}">
        <p14:creationId xmlns:p14="http://schemas.microsoft.com/office/powerpoint/2010/main" val="103516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7706E3-0DF7-1B6E-D292-77AD0EECBC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57" y="59208"/>
            <a:ext cx="11981487" cy="6739587"/>
          </a:xfrm>
          <a:prstGeom prst="rect">
            <a:avLst/>
          </a:prstGeom>
        </p:spPr>
      </p:pic>
      <p:sp>
        <p:nvSpPr>
          <p:cNvPr id="5" name="TextBox 4">
            <a:extLst>
              <a:ext uri="{FF2B5EF4-FFF2-40B4-BE49-F238E27FC236}">
                <a16:creationId xmlns:a16="http://schemas.microsoft.com/office/drawing/2014/main" id="{5A8373E7-A7F2-135F-4F5E-325D29A69E30}"/>
              </a:ext>
            </a:extLst>
          </p:cNvPr>
          <p:cNvSpPr txBox="1"/>
          <p:nvPr/>
        </p:nvSpPr>
        <p:spPr>
          <a:xfrm>
            <a:off x="3969288" y="391008"/>
            <a:ext cx="3551920" cy="545983"/>
          </a:xfrm>
          <a:prstGeom prst="rect">
            <a:avLst/>
          </a:prstGeom>
          <a:noFill/>
        </p:spPr>
        <p:txBody>
          <a:bodyPr wrap="square" rtlCol="0" anchor="ctr">
            <a:spAutoFit/>
          </a:bodyPr>
          <a:lstStyle/>
          <a:p>
            <a:r>
              <a:rPr lang="es" sz="2948" b="1" dirty="0">
                <a:solidFill>
                  <a:srgbClr val="027354"/>
                </a:solidFill>
              </a:rPr>
              <a:t>CASOS DE ESTUDIOS </a:t>
            </a:r>
          </a:p>
        </p:txBody>
      </p:sp>
      <p:sp>
        <p:nvSpPr>
          <p:cNvPr id="6" name="TextBox 5">
            <a:extLst>
              <a:ext uri="{FF2B5EF4-FFF2-40B4-BE49-F238E27FC236}">
                <a16:creationId xmlns:a16="http://schemas.microsoft.com/office/drawing/2014/main" id="{A45CB187-F168-8F70-38FC-580B22A45AE4}"/>
              </a:ext>
            </a:extLst>
          </p:cNvPr>
          <p:cNvSpPr txBox="1"/>
          <p:nvPr/>
        </p:nvSpPr>
        <p:spPr>
          <a:xfrm rot="16200000">
            <a:off x="-148650" y="3194253"/>
            <a:ext cx="2148626" cy="431208"/>
          </a:xfrm>
          <a:prstGeom prst="rect">
            <a:avLst/>
          </a:prstGeom>
          <a:noFill/>
        </p:spPr>
        <p:txBody>
          <a:bodyPr wrap="square" rtlCol="0" anchor="ctr">
            <a:spAutoFit/>
          </a:bodyPr>
          <a:lstStyle/>
          <a:p>
            <a:pPr algn="r"/>
            <a:r>
              <a:rPr lang="es" sz="2202" b="1" dirty="0">
                <a:solidFill>
                  <a:srgbClr val="40B894"/>
                </a:solidFill>
              </a:rPr>
              <a:t>MÓDULO 1</a:t>
            </a:r>
          </a:p>
        </p:txBody>
      </p:sp>
      <p:sp>
        <p:nvSpPr>
          <p:cNvPr id="7" name="TextBox 6">
            <a:extLst>
              <a:ext uri="{FF2B5EF4-FFF2-40B4-BE49-F238E27FC236}">
                <a16:creationId xmlns:a16="http://schemas.microsoft.com/office/drawing/2014/main" id="{1DBB218C-7C17-1B2B-642D-363E3D4368F6}"/>
              </a:ext>
            </a:extLst>
          </p:cNvPr>
          <p:cNvSpPr txBox="1"/>
          <p:nvPr/>
        </p:nvSpPr>
        <p:spPr>
          <a:xfrm rot="16200000">
            <a:off x="3471443" y="3076338"/>
            <a:ext cx="1820762" cy="431208"/>
          </a:xfrm>
          <a:prstGeom prst="rect">
            <a:avLst/>
          </a:prstGeom>
          <a:noFill/>
        </p:spPr>
        <p:txBody>
          <a:bodyPr wrap="square" rtlCol="0" anchor="ctr">
            <a:spAutoFit/>
          </a:bodyPr>
          <a:lstStyle/>
          <a:p>
            <a:pPr algn="r"/>
            <a:r>
              <a:rPr lang="es" sz="2202" b="1" dirty="0">
                <a:solidFill>
                  <a:srgbClr val="F29E38"/>
                </a:solidFill>
              </a:rPr>
              <a:t>MÓDULO 2-3</a:t>
            </a:r>
          </a:p>
        </p:txBody>
      </p:sp>
      <p:sp>
        <p:nvSpPr>
          <p:cNvPr id="8" name="TextBox 7">
            <a:extLst>
              <a:ext uri="{FF2B5EF4-FFF2-40B4-BE49-F238E27FC236}">
                <a16:creationId xmlns:a16="http://schemas.microsoft.com/office/drawing/2014/main" id="{51FE8E09-A980-7D42-346B-927EC76E393C}"/>
              </a:ext>
            </a:extLst>
          </p:cNvPr>
          <p:cNvSpPr txBox="1"/>
          <p:nvPr/>
        </p:nvSpPr>
        <p:spPr>
          <a:xfrm rot="16200000">
            <a:off x="3395145" y="5645734"/>
            <a:ext cx="1973361" cy="431208"/>
          </a:xfrm>
          <a:prstGeom prst="rect">
            <a:avLst/>
          </a:prstGeom>
          <a:noFill/>
        </p:spPr>
        <p:txBody>
          <a:bodyPr wrap="square" rtlCol="0" anchor="ctr">
            <a:spAutoFit/>
          </a:bodyPr>
          <a:lstStyle/>
          <a:p>
            <a:pPr algn="r"/>
            <a:r>
              <a:rPr lang="es" sz="2202" b="1">
                <a:solidFill>
                  <a:srgbClr val="027354"/>
                </a:solidFill>
              </a:rPr>
              <a:t>MÓDULO 4-5</a:t>
            </a:r>
          </a:p>
        </p:txBody>
      </p:sp>
      <p:sp>
        <p:nvSpPr>
          <p:cNvPr id="9" name="TextBox 8">
            <a:extLst>
              <a:ext uri="{FF2B5EF4-FFF2-40B4-BE49-F238E27FC236}">
                <a16:creationId xmlns:a16="http://schemas.microsoft.com/office/drawing/2014/main" id="{FF512355-30A7-21D1-08CB-D130E2B8F738}"/>
              </a:ext>
            </a:extLst>
          </p:cNvPr>
          <p:cNvSpPr txBox="1"/>
          <p:nvPr/>
        </p:nvSpPr>
        <p:spPr>
          <a:xfrm rot="16200000">
            <a:off x="6792429" y="2204715"/>
            <a:ext cx="1887180" cy="431208"/>
          </a:xfrm>
          <a:prstGeom prst="rect">
            <a:avLst/>
          </a:prstGeom>
          <a:noFill/>
        </p:spPr>
        <p:txBody>
          <a:bodyPr wrap="square" rtlCol="0" anchor="ctr">
            <a:spAutoFit/>
          </a:bodyPr>
          <a:lstStyle/>
          <a:p>
            <a:pPr algn="r"/>
            <a:r>
              <a:rPr lang="es" sz="2202" b="1">
                <a:solidFill>
                  <a:srgbClr val="D98F89"/>
                </a:solidFill>
              </a:rPr>
              <a:t>MÓDULO 6-7</a:t>
            </a:r>
          </a:p>
        </p:txBody>
      </p:sp>
      <p:sp>
        <p:nvSpPr>
          <p:cNvPr id="10" name="TextBox 9">
            <a:extLst>
              <a:ext uri="{FF2B5EF4-FFF2-40B4-BE49-F238E27FC236}">
                <a16:creationId xmlns:a16="http://schemas.microsoft.com/office/drawing/2014/main" id="{9DC6D2B4-E16A-3EF6-5B96-1DCB9E821E87}"/>
              </a:ext>
            </a:extLst>
          </p:cNvPr>
          <p:cNvSpPr txBox="1"/>
          <p:nvPr/>
        </p:nvSpPr>
        <p:spPr>
          <a:xfrm rot="16200000">
            <a:off x="6792429" y="4406665"/>
            <a:ext cx="1887181" cy="431208"/>
          </a:xfrm>
          <a:prstGeom prst="rect">
            <a:avLst/>
          </a:prstGeom>
          <a:noFill/>
        </p:spPr>
        <p:txBody>
          <a:bodyPr wrap="square" rtlCol="0" anchor="ctr">
            <a:spAutoFit/>
          </a:bodyPr>
          <a:lstStyle/>
          <a:p>
            <a:pPr algn="r"/>
            <a:r>
              <a:rPr lang="es" sz="2202" b="1">
                <a:solidFill>
                  <a:srgbClr val="40B894"/>
                </a:solidFill>
              </a:rPr>
              <a:t>MÓDULO 8-9</a:t>
            </a:r>
          </a:p>
        </p:txBody>
      </p:sp>
      <p:sp>
        <p:nvSpPr>
          <p:cNvPr id="11" name="TextBox 10">
            <a:extLst>
              <a:ext uri="{FF2B5EF4-FFF2-40B4-BE49-F238E27FC236}">
                <a16:creationId xmlns:a16="http://schemas.microsoft.com/office/drawing/2014/main" id="{87212172-AB04-4B7A-65E9-A49BC1A44D40}"/>
              </a:ext>
            </a:extLst>
          </p:cNvPr>
          <p:cNvSpPr txBox="1"/>
          <p:nvPr/>
        </p:nvSpPr>
        <p:spPr>
          <a:xfrm>
            <a:off x="1222365" y="1321627"/>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M1 - INTRODUCCIÓN A LA CORPORATIVA</a:t>
            </a:r>
          </a:p>
          <a:p>
            <a:pPr>
              <a:lnSpc>
                <a:spcPts val="1102"/>
              </a:lnSpc>
            </a:pPr>
            <a:r>
              <a:rPr lang="es" sz="881" b="1" dirty="0">
                <a:solidFill>
                  <a:schemeClr val="bg1"/>
                </a:solidFill>
                <a:latin typeface="Calibri" panose="020F0502020204030204" pitchFamily="34" charset="0"/>
                <a:cs typeface="Calibri" panose="020F0502020204030204" pitchFamily="34" charset="0"/>
              </a:rPr>
              <a:t>RESPONSABILIDAD SOCIAL (RSE) EN LAS PYMES</a:t>
            </a:r>
          </a:p>
        </p:txBody>
      </p:sp>
      <p:sp>
        <p:nvSpPr>
          <p:cNvPr id="12" name="TextBox 11">
            <a:extLst>
              <a:ext uri="{FF2B5EF4-FFF2-40B4-BE49-F238E27FC236}">
                <a16:creationId xmlns:a16="http://schemas.microsoft.com/office/drawing/2014/main" id="{DD3450BA-D97C-3E06-0C6D-2E60655548E8}"/>
              </a:ext>
            </a:extLst>
          </p:cNvPr>
          <p:cNvSpPr txBox="1"/>
          <p:nvPr/>
        </p:nvSpPr>
        <p:spPr>
          <a:xfrm>
            <a:off x="4532122" y="2591878"/>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M2 - RSE Y GESTIÓN DE RECURSOS HUMANOS PARA LA SOSTENIBILIDAD DE LAS PYMES</a:t>
            </a:r>
          </a:p>
        </p:txBody>
      </p:sp>
      <p:sp>
        <p:nvSpPr>
          <p:cNvPr id="13" name="TextBox 12">
            <a:extLst>
              <a:ext uri="{FF2B5EF4-FFF2-40B4-BE49-F238E27FC236}">
                <a16:creationId xmlns:a16="http://schemas.microsoft.com/office/drawing/2014/main" id="{3D36FD26-285E-8691-B3F4-EECD78DA6DB4}"/>
              </a:ext>
            </a:extLst>
          </p:cNvPr>
          <p:cNvSpPr txBox="1"/>
          <p:nvPr/>
        </p:nvSpPr>
        <p:spPr>
          <a:xfrm>
            <a:off x="4532122" y="2981245"/>
            <a:ext cx="2837177" cy="369012"/>
          </a:xfrm>
          <a:prstGeom prst="rect">
            <a:avLst/>
          </a:prstGeom>
          <a:noFill/>
        </p:spPr>
        <p:txBody>
          <a:bodyPr wrap="square" rtlCol="0" anchor="t">
            <a:spAutoFit/>
          </a:bodyPr>
          <a:lstStyle/>
          <a:p>
            <a:pPr>
              <a:lnSpc>
                <a:spcPts val="1102"/>
              </a:lnSpc>
            </a:pPr>
            <a:r>
              <a:rPr lang="es" sz="881" b="1" dirty="0">
                <a:solidFill>
                  <a:schemeClr val="bg1"/>
                </a:solidFill>
                <a:latin typeface="Calibri" panose="020F0502020204030204" pitchFamily="34" charset="0"/>
                <a:cs typeface="Calibri" panose="020F0502020204030204" pitchFamily="34" charset="0"/>
              </a:rPr>
              <a:t>M3 - IMPLEMENTACIÓN DE RSE PARA MAXIMIZAR EL POTENCIAL DE LAS PYMES EUROPEAS EN RSE</a:t>
            </a:r>
          </a:p>
        </p:txBody>
      </p:sp>
      <p:sp>
        <p:nvSpPr>
          <p:cNvPr id="14" name="TextBox 13">
            <a:extLst>
              <a:ext uri="{FF2B5EF4-FFF2-40B4-BE49-F238E27FC236}">
                <a16:creationId xmlns:a16="http://schemas.microsoft.com/office/drawing/2014/main" id="{DD5DED1E-C07E-BB50-B9D3-537D0673DEE1}"/>
              </a:ext>
            </a:extLst>
          </p:cNvPr>
          <p:cNvSpPr txBox="1"/>
          <p:nvPr/>
        </p:nvSpPr>
        <p:spPr>
          <a:xfrm>
            <a:off x="4568764" y="4860632"/>
            <a:ext cx="2837177" cy="369140"/>
          </a:xfrm>
          <a:prstGeom prst="rect">
            <a:avLst/>
          </a:prstGeom>
          <a:noFill/>
        </p:spPr>
        <p:txBody>
          <a:bodyPr wrap="square" rtlCol="0" anchor="t">
            <a:spAutoFit/>
          </a:bodyPr>
          <a:lstStyle/>
          <a:p>
            <a:pPr>
              <a:lnSpc>
                <a:spcPts val="1102"/>
              </a:lnSpc>
            </a:pPr>
            <a:r>
              <a:rPr lang="es" sz="884" b="1" dirty="0">
                <a:solidFill>
                  <a:schemeClr val="bg1"/>
                </a:solidFill>
                <a:latin typeface="Calibri" panose="020F0502020204030204" pitchFamily="34" charset="0"/>
                <a:cs typeface="Calibri" panose="020F0502020204030204" pitchFamily="34" charset="0"/>
              </a:rPr>
              <a:t>M4 - ADOPTAR LA RSE Y LA TRANSFORMACIÓN DEL CAMBIO CULTURAL (ESTRATEGIA A CORTO PLAZO)</a:t>
            </a:r>
          </a:p>
        </p:txBody>
      </p:sp>
      <p:sp>
        <p:nvSpPr>
          <p:cNvPr id="15" name="TextBox 14">
            <a:extLst>
              <a:ext uri="{FF2B5EF4-FFF2-40B4-BE49-F238E27FC236}">
                <a16:creationId xmlns:a16="http://schemas.microsoft.com/office/drawing/2014/main" id="{AEE3F3A7-F297-62F9-7816-ECA49BA1ED0B}"/>
              </a:ext>
            </a:extLst>
          </p:cNvPr>
          <p:cNvSpPr txBox="1"/>
          <p:nvPr/>
        </p:nvSpPr>
        <p:spPr>
          <a:xfrm>
            <a:off x="4479159" y="5293333"/>
            <a:ext cx="2837177" cy="363433"/>
          </a:xfrm>
          <a:prstGeom prst="rect">
            <a:avLst/>
          </a:prstGeom>
          <a:noFill/>
        </p:spPr>
        <p:txBody>
          <a:bodyPr wrap="square" rtlCol="0" anchor="t">
            <a:spAutoFit/>
          </a:bodyPr>
          <a:lstStyle/>
          <a:p>
            <a:pPr algn="ctr"/>
            <a:r>
              <a:rPr lang="es" sz="881" b="1" dirty="0">
                <a:solidFill>
                  <a:schemeClr val="bg1"/>
                </a:solidFill>
                <a:latin typeface="Calibri" panose="020F0502020204030204" pitchFamily="34" charset="0"/>
                <a:cs typeface="Calibri" panose="020F0502020204030204" pitchFamily="34" charset="0"/>
              </a:rPr>
              <a:t>M5 - ADOPTAR LA RSE Y LA TRANSFORMACIÓN DEL CAMBIO CULTURAL (ESTRATEGIA A LARGO PLAZO)</a:t>
            </a:r>
          </a:p>
        </p:txBody>
      </p:sp>
      <p:sp>
        <p:nvSpPr>
          <p:cNvPr id="16" name="TextBox 15">
            <a:extLst>
              <a:ext uri="{FF2B5EF4-FFF2-40B4-BE49-F238E27FC236}">
                <a16:creationId xmlns:a16="http://schemas.microsoft.com/office/drawing/2014/main" id="{732EAA5D-47AD-9B78-6D34-50A65F5010F4}"/>
              </a:ext>
            </a:extLst>
          </p:cNvPr>
          <p:cNvSpPr txBox="1"/>
          <p:nvPr/>
        </p:nvSpPr>
        <p:spPr>
          <a:xfrm>
            <a:off x="7832898" y="1710802"/>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M6 - ADOPCIÓN DE UN MARCO DE RSC PARA MITIGAR EL RIESGO Y EL IMPACTO</a:t>
            </a:r>
          </a:p>
        </p:txBody>
      </p:sp>
      <p:sp>
        <p:nvSpPr>
          <p:cNvPr id="17" name="TextBox 16">
            <a:extLst>
              <a:ext uri="{FF2B5EF4-FFF2-40B4-BE49-F238E27FC236}">
                <a16:creationId xmlns:a16="http://schemas.microsoft.com/office/drawing/2014/main" id="{16049B1D-204E-B816-1B57-72507136D59E}"/>
              </a:ext>
            </a:extLst>
          </p:cNvPr>
          <p:cNvSpPr txBox="1"/>
          <p:nvPr/>
        </p:nvSpPr>
        <p:spPr>
          <a:xfrm>
            <a:off x="7871758" y="214827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M7 - IMPLEMENTACIÓN DEL MARCO ISO 26000 PARA MITIGAR EL RIESGO Y EL IMPACTO</a:t>
            </a:r>
          </a:p>
        </p:txBody>
      </p:sp>
      <p:sp>
        <p:nvSpPr>
          <p:cNvPr id="18" name="TextBox 17">
            <a:extLst>
              <a:ext uri="{FF2B5EF4-FFF2-40B4-BE49-F238E27FC236}">
                <a16:creationId xmlns:a16="http://schemas.microsoft.com/office/drawing/2014/main" id="{178701CB-0615-B9C5-F5D4-ED8A4809AE1D}"/>
              </a:ext>
            </a:extLst>
          </p:cNvPr>
          <p:cNvSpPr txBox="1"/>
          <p:nvPr/>
        </p:nvSpPr>
        <p:spPr>
          <a:xfrm>
            <a:off x="7896414" y="3719486"/>
            <a:ext cx="2837177" cy="397673"/>
          </a:xfrm>
          <a:prstGeom prst="rect">
            <a:avLst/>
          </a:prstGeom>
          <a:noFill/>
        </p:spPr>
        <p:txBody>
          <a:bodyPr wrap="square" rtlCol="0" anchor="t">
            <a:spAutoFit/>
          </a:bodyPr>
          <a:lstStyle/>
          <a:p>
            <a:pPr algn="ctr"/>
            <a:r>
              <a:rPr lang="es" sz="992" b="1">
                <a:solidFill>
                  <a:schemeClr val="bg1"/>
                </a:solidFill>
                <a:latin typeface="Calibri" panose="020F0502020204030204" pitchFamily="34" charset="0"/>
                <a:cs typeface="Calibri" panose="020F0502020204030204" pitchFamily="34" charset="0"/>
              </a:rPr>
              <a:t>M8 - ADAPTACIÓN DE LA RSC A HERRAMIENTAS Y TECNOLOGÍAS DIGITALES</a:t>
            </a:r>
          </a:p>
        </p:txBody>
      </p:sp>
      <p:sp>
        <p:nvSpPr>
          <p:cNvPr id="19" name="TextBox 18">
            <a:extLst>
              <a:ext uri="{FF2B5EF4-FFF2-40B4-BE49-F238E27FC236}">
                <a16:creationId xmlns:a16="http://schemas.microsoft.com/office/drawing/2014/main" id="{4E67DBD1-A0C5-E002-F69B-7E0177070E55}"/>
              </a:ext>
            </a:extLst>
          </p:cNvPr>
          <p:cNvSpPr txBox="1"/>
          <p:nvPr/>
        </p:nvSpPr>
        <p:spPr>
          <a:xfrm>
            <a:off x="7832898" y="4134461"/>
            <a:ext cx="2837177" cy="397673"/>
          </a:xfrm>
          <a:prstGeom prst="rect">
            <a:avLst/>
          </a:prstGeom>
          <a:noFill/>
        </p:spPr>
        <p:txBody>
          <a:bodyPr wrap="square" rtlCol="0" anchor="t">
            <a:spAutoFit/>
          </a:bodyPr>
          <a:lstStyle/>
          <a:p>
            <a:pPr algn="ctr"/>
            <a:r>
              <a:rPr lang="es" sz="992" b="1" dirty="0">
                <a:solidFill>
                  <a:schemeClr val="bg1"/>
                </a:solidFill>
                <a:latin typeface="Calibri" panose="020F0502020204030204" pitchFamily="34" charset="0"/>
                <a:cs typeface="Calibri" panose="020F0502020204030204" pitchFamily="34" charset="0"/>
              </a:rPr>
              <a:t>M9 - ADAPTACIÓN DE LA RSC A LA INNOVACIÓN DE LA ECONOMÍA CIRCULAR</a:t>
            </a:r>
          </a:p>
        </p:txBody>
      </p:sp>
      <p:sp>
        <p:nvSpPr>
          <p:cNvPr id="20" name="TextBox 19">
            <a:extLst>
              <a:ext uri="{FF2B5EF4-FFF2-40B4-BE49-F238E27FC236}">
                <a16:creationId xmlns:a16="http://schemas.microsoft.com/office/drawing/2014/main" id="{62426FBB-7D4A-C92E-4BA5-8AFF24A76332}"/>
              </a:ext>
            </a:extLst>
          </p:cNvPr>
          <p:cNvSpPr txBox="1"/>
          <p:nvPr/>
        </p:nvSpPr>
        <p:spPr>
          <a:xfrm>
            <a:off x="1230625" y="1620957"/>
            <a:ext cx="2262634" cy="363433"/>
          </a:xfrm>
          <a:prstGeom prst="rect">
            <a:avLst/>
          </a:prstGeom>
          <a:noFill/>
        </p:spPr>
        <p:txBody>
          <a:bodyPr wrap="square" rtlCol="0" anchor="t">
            <a:spAutoFit/>
          </a:bodyPr>
          <a:lstStyle/>
          <a:p>
            <a:pPr algn="l"/>
            <a:r>
              <a:rPr lang="es" sz="881" b="1" dirty="0">
                <a:solidFill>
                  <a:srgbClr val="3FB793"/>
                </a:solidFill>
              </a:rPr>
              <a:t>MÓDULO 1 | </a:t>
            </a:r>
            <a:r>
              <a:rPr lang="es-ES" sz="881" b="1" dirty="0">
                <a:solidFill>
                  <a:srgbClr val="3FB793"/>
                </a:solidFill>
              </a:rPr>
              <a:t>Caso</a:t>
            </a:r>
            <a:r>
              <a:rPr lang="es" sz="881" b="1" dirty="0">
                <a:solidFill>
                  <a:srgbClr val="3FB793"/>
                </a:solidFill>
              </a:rPr>
              <a:t> de estudio 1</a:t>
            </a:r>
          </a:p>
          <a:p>
            <a:pPr algn="l"/>
            <a:r>
              <a:rPr lang="es" sz="881" b="1" dirty="0"/>
              <a:t>Phoenix Design </a:t>
            </a:r>
            <a:r>
              <a:rPr lang="es" sz="881" dirty="0"/>
              <a:t>(Comunicaciones)</a:t>
            </a:r>
          </a:p>
        </p:txBody>
      </p:sp>
      <p:sp>
        <p:nvSpPr>
          <p:cNvPr id="21" name="TextBox 20">
            <a:extLst>
              <a:ext uri="{FF2B5EF4-FFF2-40B4-BE49-F238E27FC236}">
                <a16:creationId xmlns:a16="http://schemas.microsoft.com/office/drawing/2014/main" id="{56098E51-0C09-320F-BCF1-32ECA0BE7E1B}"/>
              </a:ext>
            </a:extLst>
          </p:cNvPr>
          <p:cNvSpPr txBox="1"/>
          <p:nvPr/>
        </p:nvSpPr>
        <p:spPr>
          <a:xfrm>
            <a:off x="1235752" y="1890211"/>
            <a:ext cx="2262634" cy="363433"/>
          </a:xfrm>
          <a:prstGeom prst="rect">
            <a:avLst/>
          </a:prstGeom>
          <a:noFill/>
        </p:spPr>
        <p:txBody>
          <a:bodyPr wrap="square" rtlCol="0" anchor="t">
            <a:spAutoFit/>
          </a:bodyPr>
          <a:lstStyle/>
          <a:p>
            <a:pPr algn="l"/>
            <a:r>
              <a:rPr lang="es" sz="881" b="1" dirty="0">
                <a:solidFill>
                  <a:srgbClr val="3FB793"/>
                </a:solidFill>
              </a:rPr>
              <a:t>MÓDULO 1 | Caso de estudio 2</a:t>
            </a:r>
          </a:p>
          <a:p>
            <a:pPr algn="l"/>
            <a:r>
              <a:rPr lang="es" sz="881" b="1" dirty="0"/>
              <a:t>Uhrenholt </a:t>
            </a:r>
            <a:r>
              <a:rPr lang="es" sz="881" dirty="0"/>
              <a:t>(Soluciones alimentarias)</a:t>
            </a:r>
          </a:p>
        </p:txBody>
      </p:sp>
      <p:sp>
        <p:nvSpPr>
          <p:cNvPr id="22" name="TextBox 21">
            <a:extLst>
              <a:ext uri="{FF2B5EF4-FFF2-40B4-BE49-F238E27FC236}">
                <a16:creationId xmlns:a16="http://schemas.microsoft.com/office/drawing/2014/main" id="{643B5165-27F4-2F01-130A-B0353B4823E3}"/>
              </a:ext>
            </a:extLst>
          </p:cNvPr>
          <p:cNvSpPr txBox="1"/>
          <p:nvPr/>
        </p:nvSpPr>
        <p:spPr>
          <a:xfrm>
            <a:off x="1222366" y="2165412"/>
            <a:ext cx="2262634" cy="363433"/>
          </a:xfrm>
          <a:prstGeom prst="rect">
            <a:avLst/>
          </a:prstGeom>
          <a:noFill/>
        </p:spPr>
        <p:txBody>
          <a:bodyPr wrap="square" rtlCol="0" anchor="t">
            <a:spAutoFit/>
          </a:bodyPr>
          <a:lstStyle/>
          <a:p>
            <a:pPr algn="l"/>
            <a:r>
              <a:rPr lang="es" sz="881" b="1" dirty="0">
                <a:solidFill>
                  <a:srgbClr val="3FB793"/>
                </a:solidFill>
              </a:rPr>
              <a:t>MÓDULO 1 | Caso de Estudio 3</a:t>
            </a:r>
          </a:p>
          <a:p>
            <a:pPr algn="l"/>
            <a:r>
              <a:rPr lang="es" sz="881" b="1" dirty="0"/>
              <a:t>Troldtekt AS </a:t>
            </a:r>
            <a:r>
              <a:rPr lang="es" sz="881" dirty="0"/>
              <a:t>(Fabricación)</a:t>
            </a:r>
          </a:p>
        </p:txBody>
      </p:sp>
      <p:sp>
        <p:nvSpPr>
          <p:cNvPr id="23" name="TextBox 22">
            <a:extLst>
              <a:ext uri="{FF2B5EF4-FFF2-40B4-BE49-F238E27FC236}">
                <a16:creationId xmlns:a16="http://schemas.microsoft.com/office/drawing/2014/main" id="{C51EFBB9-F109-293C-9EA9-EF3CB51047DE}"/>
              </a:ext>
            </a:extLst>
          </p:cNvPr>
          <p:cNvSpPr txBox="1"/>
          <p:nvPr/>
        </p:nvSpPr>
        <p:spPr>
          <a:xfrm>
            <a:off x="1239619" y="2428245"/>
            <a:ext cx="2262634" cy="363433"/>
          </a:xfrm>
          <a:prstGeom prst="rect">
            <a:avLst/>
          </a:prstGeom>
          <a:noFill/>
        </p:spPr>
        <p:txBody>
          <a:bodyPr wrap="square" rtlCol="0" anchor="t">
            <a:spAutoFit/>
          </a:bodyPr>
          <a:lstStyle/>
          <a:p>
            <a:pPr algn="l"/>
            <a:r>
              <a:rPr lang="es" sz="881" b="1" dirty="0">
                <a:solidFill>
                  <a:srgbClr val="3FB793"/>
                </a:solidFill>
              </a:rPr>
              <a:t>MÓDULO 1 | Caso de estudio 4</a:t>
            </a:r>
          </a:p>
          <a:p>
            <a:pPr algn="l"/>
            <a:r>
              <a:rPr lang="es" sz="881" b="1" dirty="0"/>
              <a:t>Saltå Kvarn </a:t>
            </a:r>
            <a:r>
              <a:rPr lang="es" sz="881" dirty="0"/>
              <a:t>(Alimentos Orgánicos)</a:t>
            </a:r>
          </a:p>
        </p:txBody>
      </p:sp>
      <p:sp>
        <p:nvSpPr>
          <p:cNvPr id="24" name="TextBox 23">
            <a:extLst>
              <a:ext uri="{FF2B5EF4-FFF2-40B4-BE49-F238E27FC236}">
                <a16:creationId xmlns:a16="http://schemas.microsoft.com/office/drawing/2014/main" id="{6A108146-CF4E-E5A6-4C42-EE8AFF10E4A0}"/>
              </a:ext>
            </a:extLst>
          </p:cNvPr>
          <p:cNvSpPr txBox="1"/>
          <p:nvPr/>
        </p:nvSpPr>
        <p:spPr>
          <a:xfrm>
            <a:off x="1239619" y="2711262"/>
            <a:ext cx="2262634" cy="363433"/>
          </a:xfrm>
          <a:prstGeom prst="rect">
            <a:avLst/>
          </a:prstGeom>
          <a:noFill/>
        </p:spPr>
        <p:txBody>
          <a:bodyPr wrap="square" rtlCol="0" anchor="t">
            <a:spAutoFit/>
          </a:bodyPr>
          <a:lstStyle/>
          <a:p>
            <a:pPr algn="l"/>
            <a:r>
              <a:rPr lang="es" sz="881" b="1" dirty="0">
                <a:solidFill>
                  <a:srgbClr val="3FB793"/>
                </a:solidFill>
              </a:rPr>
              <a:t>MÓDULO 1 | Caso de estudio 5</a:t>
            </a:r>
            <a:endParaRPr lang="en-GB" sz="881" b="1" dirty="0"/>
          </a:p>
          <a:p>
            <a:pPr algn="l"/>
            <a:r>
              <a:rPr lang="es" sz="881" b="1" dirty="0"/>
              <a:t>DHR Comunicaciones </a:t>
            </a:r>
            <a:r>
              <a:rPr lang="es" sz="881" dirty="0"/>
              <a:t>(PR)</a:t>
            </a:r>
          </a:p>
        </p:txBody>
      </p:sp>
      <p:sp>
        <p:nvSpPr>
          <p:cNvPr id="25" name="TextBox 24">
            <a:extLst>
              <a:ext uri="{FF2B5EF4-FFF2-40B4-BE49-F238E27FC236}">
                <a16:creationId xmlns:a16="http://schemas.microsoft.com/office/drawing/2014/main" id="{DBCEFAF2-3CA6-BE12-78BC-6E57E4C10646}"/>
              </a:ext>
            </a:extLst>
          </p:cNvPr>
          <p:cNvSpPr txBox="1"/>
          <p:nvPr/>
        </p:nvSpPr>
        <p:spPr>
          <a:xfrm>
            <a:off x="1235753" y="3010378"/>
            <a:ext cx="2262634" cy="363433"/>
          </a:xfrm>
          <a:prstGeom prst="rect">
            <a:avLst/>
          </a:prstGeom>
          <a:noFill/>
        </p:spPr>
        <p:txBody>
          <a:bodyPr wrap="square" rtlCol="0" anchor="t">
            <a:spAutoFit/>
          </a:bodyPr>
          <a:lstStyle/>
          <a:p>
            <a:pPr algn="l"/>
            <a:r>
              <a:rPr lang="es" sz="881" b="1" dirty="0">
                <a:solidFill>
                  <a:srgbClr val="3FB793"/>
                </a:solidFill>
              </a:rPr>
              <a:t>MÓDULO 1 | Caso de estudio 6</a:t>
            </a:r>
          </a:p>
          <a:p>
            <a:pPr algn="l"/>
            <a:r>
              <a:rPr lang="es" sz="881" b="1" dirty="0"/>
              <a:t>3fe Coffee </a:t>
            </a:r>
            <a:r>
              <a:rPr lang="es" sz="881" dirty="0"/>
              <a:t>(Tostadores de Café)</a:t>
            </a:r>
          </a:p>
        </p:txBody>
      </p:sp>
      <p:sp>
        <p:nvSpPr>
          <p:cNvPr id="26" name="TextBox 25">
            <a:extLst>
              <a:ext uri="{FF2B5EF4-FFF2-40B4-BE49-F238E27FC236}">
                <a16:creationId xmlns:a16="http://schemas.microsoft.com/office/drawing/2014/main" id="{4AAAC1B9-9462-6EFF-C036-AF64FB28CCE5}"/>
              </a:ext>
            </a:extLst>
          </p:cNvPr>
          <p:cNvSpPr txBox="1"/>
          <p:nvPr/>
        </p:nvSpPr>
        <p:spPr>
          <a:xfrm>
            <a:off x="1241650" y="3288675"/>
            <a:ext cx="2262634" cy="363433"/>
          </a:xfrm>
          <a:prstGeom prst="rect">
            <a:avLst/>
          </a:prstGeom>
          <a:noFill/>
        </p:spPr>
        <p:txBody>
          <a:bodyPr wrap="square" rtlCol="0" anchor="t">
            <a:spAutoFit/>
          </a:bodyPr>
          <a:lstStyle/>
          <a:p>
            <a:pPr algn="l"/>
            <a:r>
              <a:rPr lang="es" sz="881" b="1" dirty="0">
                <a:solidFill>
                  <a:srgbClr val="3FB793"/>
                </a:solidFill>
              </a:rPr>
              <a:t>MÓDULO 1 | Caso de estudio 7</a:t>
            </a:r>
          </a:p>
          <a:p>
            <a:pPr algn="l"/>
            <a:r>
              <a:rPr lang="es" sz="881" b="1" dirty="0"/>
              <a:t>Hotel Doolin </a:t>
            </a:r>
            <a:r>
              <a:rPr lang="es" sz="881" dirty="0"/>
              <a:t>(Hotel Rural Boutique)</a:t>
            </a:r>
          </a:p>
        </p:txBody>
      </p:sp>
      <p:sp>
        <p:nvSpPr>
          <p:cNvPr id="27" name="TextBox 26">
            <a:extLst>
              <a:ext uri="{FF2B5EF4-FFF2-40B4-BE49-F238E27FC236}">
                <a16:creationId xmlns:a16="http://schemas.microsoft.com/office/drawing/2014/main" id="{CBCB8468-127E-5214-1678-AAB5A0627BBD}"/>
              </a:ext>
            </a:extLst>
          </p:cNvPr>
          <p:cNvSpPr txBox="1"/>
          <p:nvPr/>
        </p:nvSpPr>
        <p:spPr>
          <a:xfrm>
            <a:off x="1246778" y="3548412"/>
            <a:ext cx="2262634" cy="363433"/>
          </a:xfrm>
          <a:prstGeom prst="rect">
            <a:avLst/>
          </a:prstGeom>
          <a:noFill/>
        </p:spPr>
        <p:txBody>
          <a:bodyPr wrap="square" rtlCol="0" anchor="t">
            <a:spAutoFit/>
          </a:bodyPr>
          <a:lstStyle/>
          <a:p>
            <a:pPr algn="l"/>
            <a:r>
              <a:rPr lang="es" sz="881" b="1" dirty="0">
                <a:solidFill>
                  <a:srgbClr val="3FB793"/>
                </a:solidFill>
              </a:rPr>
              <a:t>MÓDULO 1 | Caso de estudio 8</a:t>
            </a:r>
            <a:endParaRPr lang="en-GB" sz="881" b="1" dirty="0"/>
          </a:p>
          <a:p>
            <a:pPr algn="l"/>
            <a:r>
              <a:rPr lang="es" sz="881" b="1" dirty="0"/>
              <a:t>Software Marino </a:t>
            </a:r>
            <a:r>
              <a:rPr lang="es" sz="881" dirty="0"/>
              <a:t>(Software)</a:t>
            </a:r>
          </a:p>
        </p:txBody>
      </p:sp>
      <p:sp>
        <p:nvSpPr>
          <p:cNvPr id="28" name="TextBox 27">
            <a:extLst>
              <a:ext uri="{FF2B5EF4-FFF2-40B4-BE49-F238E27FC236}">
                <a16:creationId xmlns:a16="http://schemas.microsoft.com/office/drawing/2014/main" id="{DFDD14D9-FD7A-93A2-4AB7-E683C658A90D}"/>
              </a:ext>
            </a:extLst>
          </p:cNvPr>
          <p:cNvSpPr txBox="1"/>
          <p:nvPr/>
        </p:nvSpPr>
        <p:spPr>
          <a:xfrm>
            <a:off x="1262296" y="3839805"/>
            <a:ext cx="2262634" cy="363433"/>
          </a:xfrm>
          <a:prstGeom prst="rect">
            <a:avLst/>
          </a:prstGeom>
          <a:noFill/>
        </p:spPr>
        <p:txBody>
          <a:bodyPr wrap="square" rtlCol="0" anchor="t">
            <a:spAutoFit/>
          </a:bodyPr>
          <a:lstStyle/>
          <a:p>
            <a:pPr algn="l"/>
            <a:r>
              <a:rPr lang="es" sz="881" b="1" dirty="0">
                <a:solidFill>
                  <a:srgbClr val="3FB793"/>
                </a:solidFill>
              </a:rPr>
              <a:t>MÓDULO 1 | Caso de estudio 9</a:t>
            </a:r>
          </a:p>
          <a:p>
            <a:pPr algn="l"/>
            <a:r>
              <a:rPr lang="es" sz="881" b="1" dirty="0"/>
              <a:t>TEG </a:t>
            </a:r>
            <a:r>
              <a:rPr lang="es" sz="881" dirty="0"/>
              <a:t>(Ingeniería de Aviación)</a:t>
            </a:r>
          </a:p>
        </p:txBody>
      </p:sp>
      <p:sp>
        <p:nvSpPr>
          <p:cNvPr id="29" name="TextBox 28">
            <a:extLst>
              <a:ext uri="{FF2B5EF4-FFF2-40B4-BE49-F238E27FC236}">
                <a16:creationId xmlns:a16="http://schemas.microsoft.com/office/drawing/2014/main" id="{6E929C83-03F8-292E-800C-07E60BB8122B}"/>
              </a:ext>
            </a:extLst>
          </p:cNvPr>
          <p:cNvSpPr txBox="1"/>
          <p:nvPr/>
        </p:nvSpPr>
        <p:spPr>
          <a:xfrm>
            <a:off x="1262296" y="4178260"/>
            <a:ext cx="2262634" cy="363433"/>
          </a:xfrm>
          <a:prstGeom prst="rect">
            <a:avLst/>
          </a:prstGeom>
          <a:noFill/>
        </p:spPr>
        <p:txBody>
          <a:bodyPr wrap="square" rtlCol="0" anchor="t">
            <a:spAutoFit/>
          </a:bodyPr>
          <a:lstStyle/>
          <a:p>
            <a:pPr algn="l"/>
            <a:r>
              <a:rPr lang="es" sz="881" b="1" dirty="0">
                <a:solidFill>
                  <a:srgbClr val="3FB793"/>
                </a:solidFill>
              </a:rPr>
              <a:t>MÓDULO 1 | Caso de estudio 10</a:t>
            </a:r>
          </a:p>
          <a:p>
            <a:pPr algn="l"/>
            <a:r>
              <a:rPr lang="es" sz="881" b="1" dirty="0"/>
              <a:t>Viva Green </a:t>
            </a:r>
            <a:r>
              <a:rPr lang="es" sz="881" dirty="0"/>
              <a:t>(Ambiental)</a:t>
            </a:r>
          </a:p>
        </p:txBody>
      </p:sp>
      <p:sp>
        <p:nvSpPr>
          <p:cNvPr id="30" name="TextBox 29">
            <a:extLst>
              <a:ext uri="{FF2B5EF4-FFF2-40B4-BE49-F238E27FC236}">
                <a16:creationId xmlns:a16="http://schemas.microsoft.com/office/drawing/2014/main" id="{240A8129-E7A0-8431-30F1-E4F9B160A637}"/>
              </a:ext>
            </a:extLst>
          </p:cNvPr>
          <p:cNvSpPr txBox="1"/>
          <p:nvPr/>
        </p:nvSpPr>
        <p:spPr>
          <a:xfrm>
            <a:off x="1268962" y="4447514"/>
            <a:ext cx="2262634" cy="363433"/>
          </a:xfrm>
          <a:prstGeom prst="rect">
            <a:avLst/>
          </a:prstGeom>
          <a:noFill/>
        </p:spPr>
        <p:txBody>
          <a:bodyPr wrap="square" rtlCol="0" anchor="t">
            <a:spAutoFit/>
          </a:bodyPr>
          <a:lstStyle/>
          <a:p>
            <a:pPr algn="l"/>
            <a:r>
              <a:rPr lang="es" sz="881" b="1" dirty="0">
                <a:solidFill>
                  <a:srgbClr val="3FB793"/>
                </a:solidFill>
              </a:rPr>
              <a:t>MÓDULO 1 | Casp de estudio 11</a:t>
            </a:r>
          </a:p>
          <a:p>
            <a:pPr algn="l"/>
            <a:r>
              <a:rPr lang="es" sz="881" b="1" dirty="0"/>
              <a:t>IED Electronicity </a:t>
            </a:r>
            <a:r>
              <a:rPr lang="es" sz="881" dirty="0"/>
              <a:t>(Soluciones Electrónicas)</a:t>
            </a:r>
          </a:p>
        </p:txBody>
      </p:sp>
      <p:sp>
        <p:nvSpPr>
          <p:cNvPr id="31" name="TextBox 30">
            <a:extLst>
              <a:ext uri="{FF2B5EF4-FFF2-40B4-BE49-F238E27FC236}">
                <a16:creationId xmlns:a16="http://schemas.microsoft.com/office/drawing/2014/main" id="{C897628E-669A-3F36-6DAB-48CEFF70BF0E}"/>
              </a:ext>
            </a:extLst>
          </p:cNvPr>
          <p:cNvSpPr txBox="1"/>
          <p:nvPr/>
        </p:nvSpPr>
        <p:spPr>
          <a:xfrm>
            <a:off x="1272802" y="4744296"/>
            <a:ext cx="2262634" cy="363433"/>
          </a:xfrm>
          <a:prstGeom prst="rect">
            <a:avLst/>
          </a:prstGeom>
          <a:noFill/>
        </p:spPr>
        <p:txBody>
          <a:bodyPr wrap="square" rtlCol="0" anchor="t">
            <a:spAutoFit/>
          </a:bodyPr>
          <a:lstStyle/>
          <a:p>
            <a:pPr algn="l"/>
            <a:r>
              <a:rPr lang="es" sz="881" b="1" dirty="0">
                <a:solidFill>
                  <a:srgbClr val="3FB793"/>
                </a:solidFill>
              </a:rPr>
              <a:t>MÓDULO 1 | Caso de estudio 12</a:t>
            </a:r>
          </a:p>
          <a:p>
            <a:pPr algn="l"/>
            <a:r>
              <a:rPr lang="es" sz="881" b="1" dirty="0"/>
              <a:t>Johan Cruyff </a:t>
            </a:r>
            <a:r>
              <a:rPr lang="es" sz="881" dirty="0"/>
              <a:t>(Educación)</a:t>
            </a:r>
          </a:p>
        </p:txBody>
      </p:sp>
      <p:sp>
        <p:nvSpPr>
          <p:cNvPr id="32" name="TextBox 31">
            <a:extLst>
              <a:ext uri="{FF2B5EF4-FFF2-40B4-BE49-F238E27FC236}">
                <a16:creationId xmlns:a16="http://schemas.microsoft.com/office/drawing/2014/main" id="{EFA3B5FF-F158-950B-16A3-7FA7C2948D4D}"/>
              </a:ext>
            </a:extLst>
          </p:cNvPr>
          <p:cNvSpPr txBox="1"/>
          <p:nvPr/>
        </p:nvSpPr>
        <p:spPr>
          <a:xfrm>
            <a:off x="1272803" y="5013550"/>
            <a:ext cx="2262634" cy="363433"/>
          </a:xfrm>
          <a:prstGeom prst="rect">
            <a:avLst/>
          </a:prstGeom>
          <a:noFill/>
        </p:spPr>
        <p:txBody>
          <a:bodyPr wrap="square" rtlCol="0" anchor="t">
            <a:spAutoFit/>
          </a:bodyPr>
          <a:lstStyle/>
          <a:p>
            <a:pPr algn="l"/>
            <a:r>
              <a:rPr lang="es" sz="881" b="1" dirty="0">
                <a:solidFill>
                  <a:srgbClr val="3FB793"/>
                </a:solidFill>
              </a:rPr>
              <a:t>MÓDULO 1 | Caso de estudio 13</a:t>
            </a:r>
            <a:endParaRPr lang="en-GB" sz="881" b="1" dirty="0"/>
          </a:p>
          <a:p>
            <a:pPr algn="l"/>
            <a:r>
              <a:rPr lang="es" sz="881" b="1" dirty="0"/>
              <a:t>Tonys Chocolonely </a:t>
            </a:r>
            <a:r>
              <a:rPr lang="es" sz="881" dirty="0"/>
              <a:t>(Confitería)</a:t>
            </a:r>
          </a:p>
        </p:txBody>
      </p:sp>
      <p:sp>
        <p:nvSpPr>
          <p:cNvPr id="33" name="TextBox 32">
            <a:extLst>
              <a:ext uri="{FF2B5EF4-FFF2-40B4-BE49-F238E27FC236}">
                <a16:creationId xmlns:a16="http://schemas.microsoft.com/office/drawing/2014/main" id="{C09D2B59-E144-BD81-4F86-E5140B736991}"/>
              </a:ext>
            </a:extLst>
          </p:cNvPr>
          <p:cNvSpPr txBox="1"/>
          <p:nvPr/>
        </p:nvSpPr>
        <p:spPr>
          <a:xfrm>
            <a:off x="1266128" y="5279407"/>
            <a:ext cx="2262634" cy="363433"/>
          </a:xfrm>
          <a:prstGeom prst="rect">
            <a:avLst/>
          </a:prstGeom>
          <a:noFill/>
        </p:spPr>
        <p:txBody>
          <a:bodyPr wrap="square" rtlCol="0" anchor="t">
            <a:spAutoFit/>
          </a:bodyPr>
          <a:lstStyle/>
          <a:p>
            <a:pPr algn="l"/>
            <a:r>
              <a:rPr lang="es" sz="881" b="1" dirty="0">
                <a:solidFill>
                  <a:srgbClr val="3FB793"/>
                </a:solidFill>
              </a:rPr>
              <a:t>MÓDULO 1 | Caso de estudio 14</a:t>
            </a:r>
            <a:endParaRPr lang="en-GB" sz="881" b="1" dirty="0"/>
          </a:p>
          <a:p>
            <a:pPr algn="l"/>
            <a:r>
              <a:rPr lang="es" sz="881" b="1" dirty="0"/>
              <a:t>Holanda Reciclaje </a:t>
            </a:r>
            <a:r>
              <a:rPr lang="es" sz="881" dirty="0"/>
              <a:t>(IT)</a:t>
            </a:r>
          </a:p>
        </p:txBody>
      </p:sp>
      <p:sp>
        <p:nvSpPr>
          <p:cNvPr id="34" name="TextBox 33">
            <a:extLst>
              <a:ext uri="{FF2B5EF4-FFF2-40B4-BE49-F238E27FC236}">
                <a16:creationId xmlns:a16="http://schemas.microsoft.com/office/drawing/2014/main" id="{8AE8B051-57F9-946F-6C84-5BC4F8753231}"/>
              </a:ext>
            </a:extLst>
          </p:cNvPr>
          <p:cNvSpPr txBox="1"/>
          <p:nvPr/>
        </p:nvSpPr>
        <p:spPr>
          <a:xfrm>
            <a:off x="1256453" y="5570117"/>
            <a:ext cx="2262634" cy="363433"/>
          </a:xfrm>
          <a:prstGeom prst="rect">
            <a:avLst/>
          </a:prstGeom>
          <a:noFill/>
        </p:spPr>
        <p:txBody>
          <a:bodyPr wrap="square" rtlCol="0" anchor="t">
            <a:spAutoFit/>
          </a:bodyPr>
          <a:lstStyle/>
          <a:p>
            <a:pPr algn="l"/>
            <a:r>
              <a:rPr lang="es" sz="881" b="1" dirty="0">
                <a:solidFill>
                  <a:srgbClr val="3FB793"/>
                </a:solidFill>
              </a:rPr>
              <a:t>MÓDULO 1 | Caso de estudio 15</a:t>
            </a:r>
            <a:endParaRPr lang="en-GB" sz="881" b="1" dirty="0"/>
          </a:p>
          <a:p>
            <a:pPr algn="l"/>
            <a:r>
              <a:rPr lang="es" sz="881" b="1" dirty="0"/>
              <a:t>De Klok Banden </a:t>
            </a:r>
            <a:r>
              <a:rPr lang="es" sz="881" dirty="0"/>
              <a:t>(Automoción)</a:t>
            </a:r>
          </a:p>
        </p:txBody>
      </p:sp>
      <p:sp>
        <p:nvSpPr>
          <p:cNvPr id="35" name="TextBox 34">
            <a:extLst>
              <a:ext uri="{FF2B5EF4-FFF2-40B4-BE49-F238E27FC236}">
                <a16:creationId xmlns:a16="http://schemas.microsoft.com/office/drawing/2014/main" id="{0EAFBC93-0FC2-A150-E8A3-69064D104A88}"/>
              </a:ext>
            </a:extLst>
          </p:cNvPr>
          <p:cNvSpPr txBox="1"/>
          <p:nvPr/>
        </p:nvSpPr>
        <p:spPr>
          <a:xfrm>
            <a:off x="1246778" y="5855388"/>
            <a:ext cx="2262634" cy="363433"/>
          </a:xfrm>
          <a:prstGeom prst="rect">
            <a:avLst/>
          </a:prstGeom>
          <a:noFill/>
        </p:spPr>
        <p:txBody>
          <a:bodyPr wrap="square" rtlCol="0" anchor="t">
            <a:spAutoFit/>
          </a:bodyPr>
          <a:lstStyle/>
          <a:p>
            <a:pPr algn="l"/>
            <a:r>
              <a:rPr lang="es" sz="881" b="1" dirty="0">
                <a:solidFill>
                  <a:srgbClr val="3FB793"/>
                </a:solidFill>
              </a:rPr>
              <a:t>MÓDULO 1 | Caso de estudio 16</a:t>
            </a:r>
            <a:endParaRPr lang="en-GB" sz="881" b="1" dirty="0"/>
          </a:p>
          <a:p>
            <a:pPr algn="l"/>
            <a:r>
              <a:rPr lang="es" sz="881" b="1" dirty="0"/>
              <a:t>The Lekker Company </a:t>
            </a:r>
            <a:r>
              <a:rPr lang="es" sz="881" dirty="0"/>
              <a:t>(cuidado de la piel)</a:t>
            </a:r>
          </a:p>
        </p:txBody>
      </p:sp>
      <p:sp>
        <p:nvSpPr>
          <p:cNvPr id="36" name="TextBox 35">
            <a:extLst>
              <a:ext uri="{FF2B5EF4-FFF2-40B4-BE49-F238E27FC236}">
                <a16:creationId xmlns:a16="http://schemas.microsoft.com/office/drawing/2014/main" id="{74B8E7A8-C23D-BDD2-315D-CA71996E05A5}"/>
              </a:ext>
            </a:extLst>
          </p:cNvPr>
          <p:cNvSpPr txBox="1"/>
          <p:nvPr/>
        </p:nvSpPr>
        <p:spPr>
          <a:xfrm>
            <a:off x="1252280" y="6151531"/>
            <a:ext cx="2262634" cy="363433"/>
          </a:xfrm>
          <a:prstGeom prst="rect">
            <a:avLst/>
          </a:prstGeom>
          <a:noFill/>
        </p:spPr>
        <p:txBody>
          <a:bodyPr wrap="square" rtlCol="0" anchor="t">
            <a:spAutoFit/>
          </a:bodyPr>
          <a:lstStyle/>
          <a:p>
            <a:pPr algn="l"/>
            <a:r>
              <a:rPr lang="es" sz="881" b="1" dirty="0">
                <a:solidFill>
                  <a:srgbClr val="3FB793"/>
                </a:solidFill>
              </a:rPr>
              <a:t>MÓDULO 1 | Caso de estudio 17</a:t>
            </a:r>
            <a:endParaRPr lang="en-GB" sz="881" b="1" dirty="0"/>
          </a:p>
          <a:p>
            <a:pPr algn="l"/>
            <a:r>
              <a:rPr lang="es" sz="881" b="1" dirty="0"/>
              <a:t>Cobre8 </a:t>
            </a:r>
            <a:r>
              <a:rPr lang="es" sz="881" dirty="0"/>
              <a:t>(Construcción)</a:t>
            </a:r>
          </a:p>
        </p:txBody>
      </p:sp>
      <p:sp>
        <p:nvSpPr>
          <p:cNvPr id="37" name="TextBox 36">
            <a:extLst>
              <a:ext uri="{FF2B5EF4-FFF2-40B4-BE49-F238E27FC236}">
                <a16:creationId xmlns:a16="http://schemas.microsoft.com/office/drawing/2014/main" id="{86BE015B-7326-0A8D-A0E3-8C6C014FC3CA}"/>
              </a:ext>
            </a:extLst>
          </p:cNvPr>
          <p:cNvSpPr txBox="1"/>
          <p:nvPr/>
        </p:nvSpPr>
        <p:spPr>
          <a:xfrm>
            <a:off x="4519863" y="1071950"/>
            <a:ext cx="2262634" cy="363433"/>
          </a:xfrm>
          <a:prstGeom prst="rect">
            <a:avLst/>
          </a:prstGeom>
          <a:noFill/>
        </p:spPr>
        <p:txBody>
          <a:bodyPr wrap="square" rtlCol="0" anchor="t">
            <a:spAutoFit/>
          </a:bodyPr>
          <a:lstStyle/>
          <a:p>
            <a:pPr algn="l"/>
            <a:r>
              <a:rPr lang="es" sz="881" b="1" dirty="0">
                <a:solidFill>
                  <a:srgbClr val="3FB793"/>
                </a:solidFill>
              </a:rPr>
              <a:t>MÓDULO 1 | Caso de estudio 18</a:t>
            </a:r>
          </a:p>
          <a:p>
            <a:pPr algn="l"/>
            <a:r>
              <a:rPr lang="es" sz="881" b="1" dirty="0"/>
              <a:t>Creativhotel Luise </a:t>
            </a:r>
            <a:r>
              <a:rPr lang="es" sz="881" dirty="0"/>
              <a:t>(Hotel)</a:t>
            </a:r>
          </a:p>
        </p:txBody>
      </p:sp>
      <p:sp>
        <p:nvSpPr>
          <p:cNvPr id="38" name="TextBox 37">
            <a:extLst>
              <a:ext uri="{FF2B5EF4-FFF2-40B4-BE49-F238E27FC236}">
                <a16:creationId xmlns:a16="http://schemas.microsoft.com/office/drawing/2014/main" id="{7EB15332-AFAB-7C3C-F86B-1518219C862A}"/>
              </a:ext>
            </a:extLst>
          </p:cNvPr>
          <p:cNvSpPr txBox="1"/>
          <p:nvPr/>
        </p:nvSpPr>
        <p:spPr>
          <a:xfrm>
            <a:off x="4532123" y="1347533"/>
            <a:ext cx="2262634" cy="363433"/>
          </a:xfrm>
          <a:prstGeom prst="rect">
            <a:avLst/>
          </a:prstGeom>
          <a:noFill/>
        </p:spPr>
        <p:txBody>
          <a:bodyPr wrap="square" rtlCol="0" anchor="t">
            <a:spAutoFit/>
          </a:bodyPr>
          <a:lstStyle/>
          <a:p>
            <a:pPr algn="l"/>
            <a:r>
              <a:rPr lang="es" sz="881" b="1" dirty="0">
                <a:solidFill>
                  <a:srgbClr val="3FB793"/>
                </a:solidFill>
              </a:rPr>
              <a:t>MÓDULO 1 | Caso de estudio 19</a:t>
            </a:r>
          </a:p>
          <a:p>
            <a:pPr algn="l"/>
            <a:r>
              <a:rPr lang="es" sz="881" b="1" dirty="0"/>
              <a:t>Florida Eis </a:t>
            </a:r>
            <a:r>
              <a:rPr lang="es" sz="881" dirty="0"/>
              <a:t>(Helado)</a:t>
            </a:r>
          </a:p>
        </p:txBody>
      </p:sp>
      <p:sp>
        <p:nvSpPr>
          <p:cNvPr id="39" name="TextBox 38">
            <a:extLst>
              <a:ext uri="{FF2B5EF4-FFF2-40B4-BE49-F238E27FC236}">
                <a16:creationId xmlns:a16="http://schemas.microsoft.com/office/drawing/2014/main" id="{02ABBCA3-7DC3-828C-2094-D7167336A213}"/>
              </a:ext>
            </a:extLst>
          </p:cNvPr>
          <p:cNvSpPr txBox="1"/>
          <p:nvPr/>
        </p:nvSpPr>
        <p:spPr>
          <a:xfrm>
            <a:off x="4541935" y="1613309"/>
            <a:ext cx="2262634" cy="363433"/>
          </a:xfrm>
          <a:prstGeom prst="rect">
            <a:avLst/>
          </a:prstGeom>
          <a:noFill/>
        </p:spPr>
        <p:txBody>
          <a:bodyPr wrap="square" rtlCol="0" anchor="t">
            <a:spAutoFit/>
          </a:bodyPr>
          <a:lstStyle/>
          <a:p>
            <a:pPr algn="l"/>
            <a:r>
              <a:rPr lang="es" sz="881" b="1" dirty="0">
                <a:solidFill>
                  <a:srgbClr val="3FB793"/>
                </a:solidFill>
              </a:rPr>
              <a:t>MÓDULO 1 | Caso de estudio 20</a:t>
            </a:r>
            <a:endParaRPr lang="en-GB" sz="881" b="1" dirty="0"/>
          </a:p>
          <a:p>
            <a:pPr algn="l"/>
            <a:r>
              <a:rPr lang="es" sz="881" b="1" dirty="0"/>
              <a:t>Märkisches Landbrot </a:t>
            </a:r>
            <a:r>
              <a:rPr lang="es" sz="881" dirty="0"/>
              <a:t>(Panadería)</a:t>
            </a:r>
          </a:p>
        </p:txBody>
      </p:sp>
      <p:sp>
        <p:nvSpPr>
          <p:cNvPr id="40" name="TextBox 39">
            <a:extLst>
              <a:ext uri="{FF2B5EF4-FFF2-40B4-BE49-F238E27FC236}">
                <a16:creationId xmlns:a16="http://schemas.microsoft.com/office/drawing/2014/main" id="{9ECB82A4-2477-7746-4EF7-450E55C22740}"/>
              </a:ext>
            </a:extLst>
          </p:cNvPr>
          <p:cNvSpPr txBox="1"/>
          <p:nvPr/>
        </p:nvSpPr>
        <p:spPr>
          <a:xfrm>
            <a:off x="4547063" y="1911594"/>
            <a:ext cx="2262634" cy="363433"/>
          </a:xfrm>
          <a:prstGeom prst="rect">
            <a:avLst/>
          </a:prstGeom>
          <a:noFill/>
        </p:spPr>
        <p:txBody>
          <a:bodyPr wrap="square" rtlCol="0" anchor="t">
            <a:spAutoFit/>
          </a:bodyPr>
          <a:lstStyle/>
          <a:p>
            <a:pPr algn="l"/>
            <a:r>
              <a:rPr lang="es" sz="881" b="1" dirty="0">
                <a:solidFill>
                  <a:srgbClr val="3FB793"/>
                </a:solidFill>
              </a:rPr>
              <a:t>MÓDULO 1 | Caso de estudio 21</a:t>
            </a:r>
          </a:p>
          <a:p>
            <a:pPr algn="l"/>
            <a:r>
              <a:rPr lang="es" sz="881" b="1" dirty="0"/>
              <a:t>Neumarkter </a:t>
            </a:r>
            <a:r>
              <a:rPr lang="es" sz="881" dirty="0"/>
              <a:t>(Bebidas)</a:t>
            </a:r>
          </a:p>
        </p:txBody>
      </p:sp>
      <p:sp>
        <p:nvSpPr>
          <p:cNvPr id="41" name="TextBox 40">
            <a:extLst>
              <a:ext uri="{FF2B5EF4-FFF2-40B4-BE49-F238E27FC236}">
                <a16:creationId xmlns:a16="http://schemas.microsoft.com/office/drawing/2014/main" id="{CC056343-2208-F588-F353-8DA6F989C002}"/>
              </a:ext>
            </a:extLst>
          </p:cNvPr>
          <p:cNvSpPr txBox="1"/>
          <p:nvPr/>
        </p:nvSpPr>
        <p:spPr>
          <a:xfrm>
            <a:off x="4547063" y="2188575"/>
            <a:ext cx="2262634" cy="363433"/>
          </a:xfrm>
          <a:prstGeom prst="rect">
            <a:avLst/>
          </a:prstGeom>
          <a:noFill/>
        </p:spPr>
        <p:txBody>
          <a:bodyPr wrap="square" rtlCol="0" anchor="t">
            <a:spAutoFit/>
          </a:bodyPr>
          <a:lstStyle/>
          <a:p>
            <a:pPr algn="l"/>
            <a:r>
              <a:rPr lang="es" sz="881" b="1" dirty="0">
                <a:solidFill>
                  <a:srgbClr val="3FB793"/>
                </a:solidFill>
              </a:rPr>
              <a:t>MÓDULO 1 | Caso de estudio 22</a:t>
            </a:r>
          </a:p>
          <a:p>
            <a:pPr algn="l"/>
            <a:r>
              <a:rPr lang="es" sz="881" b="1" dirty="0"/>
              <a:t>Scheplast </a:t>
            </a:r>
            <a:r>
              <a:rPr lang="es" sz="881" dirty="0"/>
              <a:t>(plásticos)</a:t>
            </a:r>
          </a:p>
        </p:txBody>
      </p:sp>
      <p:sp>
        <p:nvSpPr>
          <p:cNvPr id="42" name="TextBox 41">
            <a:extLst>
              <a:ext uri="{FF2B5EF4-FFF2-40B4-BE49-F238E27FC236}">
                <a16:creationId xmlns:a16="http://schemas.microsoft.com/office/drawing/2014/main" id="{59CF8B23-61F6-A139-179C-E4572C3D6561}"/>
              </a:ext>
            </a:extLst>
          </p:cNvPr>
          <p:cNvSpPr txBox="1"/>
          <p:nvPr/>
        </p:nvSpPr>
        <p:spPr>
          <a:xfrm>
            <a:off x="4512866" y="3333911"/>
            <a:ext cx="2424066" cy="363433"/>
          </a:xfrm>
          <a:prstGeom prst="rect">
            <a:avLst/>
          </a:prstGeom>
          <a:noFill/>
        </p:spPr>
        <p:txBody>
          <a:bodyPr wrap="square" rtlCol="0" anchor="t">
            <a:spAutoFit/>
          </a:bodyPr>
          <a:lstStyle/>
          <a:p>
            <a:pPr algn="l"/>
            <a:r>
              <a:rPr lang="es" sz="881" b="1" dirty="0">
                <a:solidFill>
                  <a:srgbClr val="F09C39"/>
                </a:solidFill>
              </a:rPr>
              <a:t>MÓDULO 2-3 | Caso de estudio 1</a:t>
            </a:r>
            <a:endParaRPr lang="en-GB" sz="881" b="1" dirty="0"/>
          </a:p>
          <a:p>
            <a:pPr algn="l"/>
            <a:r>
              <a:rPr lang="es" sz="881" b="1" dirty="0"/>
              <a:t>Neumarkter Lammsbraus </a:t>
            </a:r>
            <a:r>
              <a:rPr lang="es" sz="881" dirty="0"/>
              <a:t>(Cervecería Orgánica)</a:t>
            </a:r>
          </a:p>
        </p:txBody>
      </p:sp>
      <p:sp>
        <p:nvSpPr>
          <p:cNvPr id="43" name="TextBox 42">
            <a:extLst>
              <a:ext uri="{FF2B5EF4-FFF2-40B4-BE49-F238E27FC236}">
                <a16:creationId xmlns:a16="http://schemas.microsoft.com/office/drawing/2014/main" id="{846F63FB-BBA9-E435-E574-25F2A6ABFE29}"/>
              </a:ext>
            </a:extLst>
          </p:cNvPr>
          <p:cNvSpPr txBox="1"/>
          <p:nvPr/>
        </p:nvSpPr>
        <p:spPr>
          <a:xfrm>
            <a:off x="4520577" y="3614607"/>
            <a:ext cx="2262634" cy="363433"/>
          </a:xfrm>
          <a:prstGeom prst="rect">
            <a:avLst/>
          </a:prstGeom>
          <a:noFill/>
        </p:spPr>
        <p:txBody>
          <a:bodyPr wrap="square" rtlCol="0" anchor="t">
            <a:spAutoFit/>
          </a:bodyPr>
          <a:lstStyle/>
          <a:p>
            <a:pPr algn="l"/>
            <a:r>
              <a:rPr lang="es" sz="881" b="1" dirty="0">
                <a:solidFill>
                  <a:srgbClr val="F09C39"/>
                </a:solidFill>
              </a:rPr>
              <a:t>MÓDULO 2-3 | Caso de estudio 2</a:t>
            </a:r>
            <a:endParaRPr lang="en-GB" sz="881" b="1" dirty="0"/>
          </a:p>
          <a:p>
            <a:pPr algn="l"/>
            <a:r>
              <a:rPr lang="es" sz="881" b="1" dirty="0"/>
              <a:t>TEG </a:t>
            </a:r>
            <a:r>
              <a:rPr lang="es" sz="881" dirty="0"/>
              <a:t>(Ingeniería de Aviación)</a:t>
            </a:r>
          </a:p>
        </p:txBody>
      </p:sp>
      <p:sp>
        <p:nvSpPr>
          <p:cNvPr id="44" name="TextBox 43">
            <a:extLst>
              <a:ext uri="{FF2B5EF4-FFF2-40B4-BE49-F238E27FC236}">
                <a16:creationId xmlns:a16="http://schemas.microsoft.com/office/drawing/2014/main" id="{59C0FF10-7AE3-E597-067A-8055288F364B}"/>
              </a:ext>
            </a:extLst>
          </p:cNvPr>
          <p:cNvSpPr txBox="1"/>
          <p:nvPr/>
        </p:nvSpPr>
        <p:spPr>
          <a:xfrm>
            <a:off x="4520577" y="3875270"/>
            <a:ext cx="2262634" cy="363433"/>
          </a:xfrm>
          <a:prstGeom prst="rect">
            <a:avLst/>
          </a:prstGeom>
          <a:noFill/>
        </p:spPr>
        <p:txBody>
          <a:bodyPr wrap="square" rtlCol="0" anchor="t">
            <a:spAutoFit/>
          </a:bodyPr>
          <a:lstStyle/>
          <a:p>
            <a:pPr algn="l"/>
            <a:r>
              <a:rPr lang="es" sz="881" b="1" dirty="0">
                <a:solidFill>
                  <a:srgbClr val="F09C39"/>
                </a:solidFill>
              </a:rPr>
              <a:t>MÓDULO 2-3 | Caso de estudio 3</a:t>
            </a:r>
          </a:p>
          <a:p>
            <a:pPr algn="l"/>
            <a:r>
              <a:rPr lang="es" sz="881" dirty="0"/>
              <a:t>(Múltiples ejemplos)</a:t>
            </a:r>
          </a:p>
        </p:txBody>
      </p:sp>
      <p:sp>
        <p:nvSpPr>
          <p:cNvPr id="45" name="TextBox 44">
            <a:extLst>
              <a:ext uri="{FF2B5EF4-FFF2-40B4-BE49-F238E27FC236}">
                <a16:creationId xmlns:a16="http://schemas.microsoft.com/office/drawing/2014/main" id="{81EEA92B-51F8-1EFE-9337-0ECD02F91ACD}"/>
              </a:ext>
            </a:extLst>
          </p:cNvPr>
          <p:cNvSpPr txBox="1"/>
          <p:nvPr/>
        </p:nvSpPr>
        <p:spPr>
          <a:xfrm>
            <a:off x="4512868" y="4156778"/>
            <a:ext cx="2262634" cy="363433"/>
          </a:xfrm>
          <a:prstGeom prst="rect">
            <a:avLst/>
          </a:prstGeom>
          <a:noFill/>
        </p:spPr>
        <p:txBody>
          <a:bodyPr wrap="square" rtlCol="0" anchor="t">
            <a:spAutoFit/>
          </a:bodyPr>
          <a:lstStyle/>
          <a:p>
            <a:pPr algn="l"/>
            <a:r>
              <a:rPr lang="es" sz="881" b="1" dirty="0">
                <a:solidFill>
                  <a:srgbClr val="F09C39"/>
                </a:solidFill>
              </a:rPr>
              <a:t>MÓDULO 2-3 | Caso de estudio 4</a:t>
            </a:r>
          </a:p>
          <a:p>
            <a:pPr algn="l"/>
            <a:r>
              <a:rPr lang="es" sz="881" dirty="0"/>
              <a:t>(Consultoría técnica y de TI)</a:t>
            </a:r>
          </a:p>
        </p:txBody>
      </p:sp>
      <p:sp>
        <p:nvSpPr>
          <p:cNvPr id="46" name="TextBox 45">
            <a:extLst>
              <a:ext uri="{FF2B5EF4-FFF2-40B4-BE49-F238E27FC236}">
                <a16:creationId xmlns:a16="http://schemas.microsoft.com/office/drawing/2014/main" id="{239A1AF6-C98C-F196-E9A5-44950077491F}"/>
              </a:ext>
            </a:extLst>
          </p:cNvPr>
          <p:cNvSpPr txBox="1"/>
          <p:nvPr/>
        </p:nvSpPr>
        <p:spPr>
          <a:xfrm>
            <a:off x="4506201" y="4443680"/>
            <a:ext cx="2687371" cy="363433"/>
          </a:xfrm>
          <a:prstGeom prst="rect">
            <a:avLst/>
          </a:prstGeom>
          <a:noFill/>
        </p:spPr>
        <p:txBody>
          <a:bodyPr wrap="square" rtlCol="0" anchor="t">
            <a:spAutoFit/>
          </a:bodyPr>
          <a:lstStyle/>
          <a:p>
            <a:pPr algn="l"/>
            <a:r>
              <a:rPr lang="es" sz="881" b="1" dirty="0">
                <a:solidFill>
                  <a:srgbClr val="F09C39"/>
                </a:solidFill>
              </a:rPr>
              <a:t>MÓDULO 2-3 | </a:t>
            </a:r>
            <a:r>
              <a:rPr lang="es" sz="881" b="1" dirty="0">
                <a:solidFill>
                  <a:srgbClr val="F29E38"/>
                </a:solidFill>
              </a:rPr>
              <a:t>RSC APOYOS</a:t>
            </a:r>
          </a:p>
          <a:p>
            <a:pPr algn="l"/>
            <a:r>
              <a:rPr lang="es" sz="881" b="1" dirty="0"/>
              <a:t>Organizaciones y redes de apoyo de HRM</a:t>
            </a:r>
            <a:endParaRPr lang="en-GB" sz="881" dirty="0"/>
          </a:p>
        </p:txBody>
      </p:sp>
      <p:sp>
        <p:nvSpPr>
          <p:cNvPr id="47" name="TextBox 46">
            <a:extLst>
              <a:ext uri="{FF2B5EF4-FFF2-40B4-BE49-F238E27FC236}">
                <a16:creationId xmlns:a16="http://schemas.microsoft.com/office/drawing/2014/main" id="{B63EBA78-02F5-1452-0188-2C500BE339B5}"/>
              </a:ext>
            </a:extLst>
          </p:cNvPr>
          <p:cNvSpPr txBox="1"/>
          <p:nvPr/>
        </p:nvSpPr>
        <p:spPr>
          <a:xfrm>
            <a:off x="4522988" y="5580652"/>
            <a:ext cx="2262634" cy="363433"/>
          </a:xfrm>
          <a:prstGeom prst="rect">
            <a:avLst/>
          </a:prstGeom>
          <a:noFill/>
        </p:spPr>
        <p:txBody>
          <a:bodyPr wrap="square" rtlCol="0" anchor="t">
            <a:spAutoFit/>
          </a:bodyPr>
          <a:lstStyle/>
          <a:p>
            <a:pPr algn="l"/>
            <a:r>
              <a:rPr lang="es" sz="881" b="1" dirty="0">
                <a:solidFill>
                  <a:srgbClr val="017355"/>
                </a:solidFill>
              </a:rPr>
              <a:t>MÓDULO 4-5 | Caso de estudio 1</a:t>
            </a:r>
            <a:endParaRPr lang="en-GB" sz="881" dirty="0"/>
          </a:p>
          <a:p>
            <a:pPr algn="l"/>
            <a:r>
              <a:rPr lang="es" sz="881" dirty="0"/>
              <a:t>(Múltiples ejemplos)</a:t>
            </a:r>
          </a:p>
        </p:txBody>
      </p:sp>
      <p:sp>
        <p:nvSpPr>
          <p:cNvPr id="48" name="TextBox 47">
            <a:extLst>
              <a:ext uri="{FF2B5EF4-FFF2-40B4-BE49-F238E27FC236}">
                <a16:creationId xmlns:a16="http://schemas.microsoft.com/office/drawing/2014/main" id="{C794AEA3-D621-C808-EEE7-C17E91ED4C13}"/>
              </a:ext>
            </a:extLst>
          </p:cNvPr>
          <p:cNvSpPr txBox="1"/>
          <p:nvPr/>
        </p:nvSpPr>
        <p:spPr>
          <a:xfrm>
            <a:off x="4522990" y="5883027"/>
            <a:ext cx="2262634" cy="363433"/>
          </a:xfrm>
          <a:prstGeom prst="rect">
            <a:avLst/>
          </a:prstGeom>
          <a:noFill/>
        </p:spPr>
        <p:txBody>
          <a:bodyPr wrap="square" rtlCol="0" anchor="t">
            <a:spAutoFit/>
          </a:bodyPr>
          <a:lstStyle/>
          <a:p>
            <a:pPr algn="l"/>
            <a:r>
              <a:rPr lang="es" sz="881" b="1" dirty="0">
                <a:solidFill>
                  <a:srgbClr val="017355"/>
                </a:solidFill>
              </a:rPr>
              <a:t>MÓDULO 4-5 | Caso de estudio 2</a:t>
            </a:r>
          </a:p>
          <a:p>
            <a:pPr algn="l"/>
            <a:r>
              <a:rPr lang="es" sz="881" b="1" dirty="0"/>
              <a:t>Tico </a:t>
            </a:r>
            <a:r>
              <a:rPr lang="es" sz="881" dirty="0"/>
              <a:t>(Empresa Postal)</a:t>
            </a:r>
          </a:p>
        </p:txBody>
      </p:sp>
      <p:sp>
        <p:nvSpPr>
          <p:cNvPr id="49" name="TextBox 48">
            <a:extLst>
              <a:ext uri="{FF2B5EF4-FFF2-40B4-BE49-F238E27FC236}">
                <a16:creationId xmlns:a16="http://schemas.microsoft.com/office/drawing/2014/main" id="{CD234A9B-7B5E-94C2-E23B-E7A048D6BE31}"/>
              </a:ext>
            </a:extLst>
          </p:cNvPr>
          <p:cNvSpPr txBox="1"/>
          <p:nvPr/>
        </p:nvSpPr>
        <p:spPr>
          <a:xfrm>
            <a:off x="4532123" y="6155288"/>
            <a:ext cx="2262634" cy="363433"/>
          </a:xfrm>
          <a:prstGeom prst="rect">
            <a:avLst/>
          </a:prstGeom>
          <a:noFill/>
        </p:spPr>
        <p:txBody>
          <a:bodyPr wrap="square" rtlCol="0" anchor="t">
            <a:spAutoFit/>
          </a:bodyPr>
          <a:lstStyle/>
          <a:p>
            <a:pPr algn="l"/>
            <a:r>
              <a:rPr lang="es" sz="881" b="1" dirty="0">
                <a:solidFill>
                  <a:srgbClr val="017355"/>
                </a:solidFill>
              </a:rPr>
              <a:t>MÓDULO 4-5 | Caso de estudio 3</a:t>
            </a:r>
          </a:p>
          <a:p>
            <a:pPr algn="l"/>
            <a:r>
              <a:rPr lang="es" sz="881" b="1" dirty="0"/>
              <a:t>Scheplast </a:t>
            </a:r>
            <a:r>
              <a:rPr lang="es" sz="881" dirty="0"/>
              <a:t>(plásticos)</a:t>
            </a:r>
          </a:p>
        </p:txBody>
      </p:sp>
      <p:sp>
        <p:nvSpPr>
          <p:cNvPr id="50" name="TextBox 49">
            <a:extLst>
              <a:ext uri="{FF2B5EF4-FFF2-40B4-BE49-F238E27FC236}">
                <a16:creationId xmlns:a16="http://schemas.microsoft.com/office/drawing/2014/main" id="{6D5E7F1F-A605-374D-0CD2-F3E8CCF4D1A9}"/>
              </a:ext>
            </a:extLst>
          </p:cNvPr>
          <p:cNvSpPr txBox="1"/>
          <p:nvPr/>
        </p:nvSpPr>
        <p:spPr>
          <a:xfrm>
            <a:off x="7919634" y="1065977"/>
            <a:ext cx="2262634" cy="363433"/>
          </a:xfrm>
          <a:prstGeom prst="rect">
            <a:avLst/>
          </a:prstGeom>
          <a:noFill/>
        </p:spPr>
        <p:txBody>
          <a:bodyPr wrap="square" rtlCol="0" anchor="t">
            <a:spAutoFit/>
          </a:bodyPr>
          <a:lstStyle/>
          <a:p>
            <a:pPr algn="l"/>
            <a:r>
              <a:rPr lang="es" sz="881" b="1" dirty="0">
                <a:solidFill>
                  <a:srgbClr val="017355"/>
                </a:solidFill>
              </a:rPr>
              <a:t>MÓDULO 4-5 | Caso de estudio 4</a:t>
            </a:r>
          </a:p>
          <a:p>
            <a:pPr algn="l"/>
            <a:r>
              <a:rPr lang="es" sz="881" b="1" dirty="0"/>
              <a:t>Mayflow </a:t>
            </a:r>
            <a:r>
              <a:rPr lang="es" sz="881" dirty="0"/>
              <a:t>(Automatización)</a:t>
            </a:r>
          </a:p>
        </p:txBody>
      </p:sp>
      <p:sp>
        <p:nvSpPr>
          <p:cNvPr id="51" name="TextBox 50">
            <a:extLst>
              <a:ext uri="{FF2B5EF4-FFF2-40B4-BE49-F238E27FC236}">
                <a16:creationId xmlns:a16="http://schemas.microsoft.com/office/drawing/2014/main" id="{10A70CC3-C99D-CBAE-BA45-F6AED13037A9}"/>
              </a:ext>
            </a:extLst>
          </p:cNvPr>
          <p:cNvSpPr txBox="1"/>
          <p:nvPr/>
        </p:nvSpPr>
        <p:spPr>
          <a:xfrm>
            <a:off x="7927648" y="1401361"/>
            <a:ext cx="2262634" cy="363433"/>
          </a:xfrm>
          <a:prstGeom prst="rect">
            <a:avLst/>
          </a:prstGeom>
          <a:noFill/>
        </p:spPr>
        <p:txBody>
          <a:bodyPr wrap="square" rtlCol="0" anchor="t">
            <a:spAutoFit/>
          </a:bodyPr>
          <a:lstStyle/>
          <a:p>
            <a:pPr algn="l"/>
            <a:r>
              <a:rPr lang="es" sz="881" b="1" dirty="0">
                <a:solidFill>
                  <a:srgbClr val="017355"/>
                </a:solidFill>
              </a:rPr>
              <a:t>MÓDULO 4-5 | </a:t>
            </a:r>
            <a:r>
              <a:rPr lang="es" sz="881" b="1" dirty="0">
                <a:solidFill>
                  <a:srgbClr val="027354"/>
                </a:solidFill>
              </a:rPr>
              <a:t>RSC APOYOS</a:t>
            </a:r>
          </a:p>
          <a:p>
            <a:pPr algn="l"/>
            <a:r>
              <a:rPr lang="es" sz="881" b="1" dirty="0"/>
              <a:t>Gestión del Cambio Cultural</a:t>
            </a:r>
            <a:endParaRPr lang="en-GB" sz="881" dirty="0"/>
          </a:p>
        </p:txBody>
      </p:sp>
      <p:sp>
        <p:nvSpPr>
          <p:cNvPr id="52" name="TextBox 51">
            <a:extLst>
              <a:ext uri="{FF2B5EF4-FFF2-40B4-BE49-F238E27FC236}">
                <a16:creationId xmlns:a16="http://schemas.microsoft.com/office/drawing/2014/main" id="{C82EE8FA-A89D-0035-0865-3C62567E5B87}"/>
              </a:ext>
            </a:extLst>
          </p:cNvPr>
          <p:cNvSpPr txBox="1"/>
          <p:nvPr/>
        </p:nvSpPr>
        <p:spPr>
          <a:xfrm>
            <a:off x="7896417" y="2467022"/>
            <a:ext cx="2262634" cy="363433"/>
          </a:xfrm>
          <a:prstGeom prst="rect">
            <a:avLst/>
          </a:prstGeom>
          <a:noFill/>
        </p:spPr>
        <p:txBody>
          <a:bodyPr wrap="square" rtlCol="0" anchor="t">
            <a:spAutoFit/>
          </a:bodyPr>
          <a:lstStyle/>
          <a:p>
            <a:pPr algn="l"/>
            <a:r>
              <a:rPr lang="es" sz="881" b="1" dirty="0">
                <a:solidFill>
                  <a:srgbClr val="D98E89"/>
                </a:solidFill>
              </a:rPr>
              <a:t>MÓDULO 6-7 | Caso de estudio 1</a:t>
            </a:r>
          </a:p>
          <a:p>
            <a:pPr algn="l"/>
            <a:r>
              <a:rPr lang="es" sz="881" b="1" dirty="0"/>
              <a:t>TEG </a:t>
            </a:r>
            <a:r>
              <a:rPr lang="es" sz="881" dirty="0"/>
              <a:t>(Ingeniería)</a:t>
            </a:r>
          </a:p>
        </p:txBody>
      </p:sp>
      <p:sp>
        <p:nvSpPr>
          <p:cNvPr id="53" name="TextBox 52">
            <a:extLst>
              <a:ext uri="{FF2B5EF4-FFF2-40B4-BE49-F238E27FC236}">
                <a16:creationId xmlns:a16="http://schemas.microsoft.com/office/drawing/2014/main" id="{9FE02D6F-0E92-6611-4A7C-53A6EFBD4860}"/>
              </a:ext>
            </a:extLst>
          </p:cNvPr>
          <p:cNvSpPr txBox="1"/>
          <p:nvPr/>
        </p:nvSpPr>
        <p:spPr>
          <a:xfrm>
            <a:off x="7896415" y="2733986"/>
            <a:ext cx="2262634" cy="363433"/>
          </a:xfrm>
          <a:prstGeom prst="rect">
            <a:avLst/>
          </a:prstGeom>
          <a:noFill/>
        </p:spPr>
        <p:txBody>
          <a:bodyPr wrap="square" rtlCol="0" anchor="t">
            <a:spAutoFit/>
          </a:bodyPr>
          <a:lstStyle/>
          <a:p>
            <a:pPr algn="l"/>
            <a:r>
              <a:rPr lang="es" sz="881" b="1" dirty="0">
                <a:solidFill>
                  <a:srgbClr val="D98E89"/>
                </a:solidFill>
              </a:rPr>
              <a:t>MÓDULO 6-7 | Caso de estudio 2</a:t>
            </a:r>
          </a:p>
          <a:p>
            <a:pPr algn="l"/>
            <a:r>
              <a:rPr lang="es" sz="881" dirty="0"/>
              <a:t>(Múltiple)</a:t>
            </a:r>
          </a:p>
        </p:txBody>
      </p:sp>
      <p:sp>
        <p:nvSpPr>
          <p:cNvPr id="54" name="TextBox 53">
            <a:extLst>
              <a:ext uri="{FF2B5EF4-FFF2-40B4-BE49-F238E27FC236}">
                <a16:creationId xmlns:a16="http://schemas.microsoft.com/office/drawing/2014/main" id="{3B9F885B-7F10-C559-0A28-546444EAAC67}"/>
              </a:ext>
            </a:extLst>
          </p:cNvPr>
          <p:cNvSpPr txBox="1"/>
          <p:nvPr/>
        </p:nvSpPr>
        <p:spPr>
          <a:xfrm>
            <a:off x="7927649" y="3033270"/>
            <a:ext cx="2262634" cy="363433"/>
          </a:xfrm>
          <a:prstGeom prst="rect">
            <a:avLst/>
          </a:prstGeom>
          <a:noFill/>
        </p:spPr>
        <p:txBody>
          <a:bodyPr wrap="square" rtlCol="0" anchor="t">
            <a:spAutoFit/>
          </a:bodyPr>
          <a:lstStyle/>
          <a:p>
            <a:pPr algn="l"/>
            <a:r>
              <a:rPr lang="es" sz="881" b="1" dirty="0">
                <a:solidFill>
                  <a:srgbClr val="D98E89"/>
                </a:solidFill>
              </a:rPr>
              <a:t>MÓDULO 6-7 | Caso de estudio 3</a:t>
            </a:r>
          </a:p>
          <a:p>
            <a:pPr algn="l"/>
            <a:r>
              <a:rPr lang="es" sz="881" b="1" dirty="0"/>
              <a:t>Florida </a:t>
            </a:r>
            <a:r>
              <a:rPr lang="es" sz="881" dirty="0"/>
              <a:t>(Helado)</a:t>
            </a:r>
          </a:p>
        </p:txBody>
      </p:sp>
      <p:sp>
        <p:nvSpPr>
          <p:cNvPr id="55" name="TextBox 54">
            <a:extLst>
              <a:ext uri="{FF2B5EF4-FFF2-40B4-BE49-F238E27FC236}">
                <a16:creationId xmlns:a16="http://schemas.microsoft.com/office/drawing/2014/main" id="{6D6278F1-CFB0-74F8-E571-7132CC2826FE}"/>
              </a:ext>
            </a:extLst>
          </p:cNvPr>
          <p:cNvSpPr txBox="1"/>
          <p:nvPr/>
        </p:nvSpPr>
        <p:spPr>
          <a:xfrm>
            <a:off x="7919634" y="3310381"/>
            <a:ext cx="2262634" cy="363433"/>
          </a:xfrm>
          <a:prstGeom prst="rect">
            <a:avLst/>
          </a:prstGeom>
          <a:noFill/>
        </p:spPr>
        <p:txBody>
          <a:bodyPr wrap="square" rtlCol="0" anchor="t">
            <a:spAutoFit/>
          </a:bodyPr>
          <a:lstStyle/>
          <a:p>
            <a:pPr algn="l"/>
            <a:r>
              <a:rPr lang="es" sz="881" b="1" dirty="0">
                <a:solidFill>
                  <a:srgbClr val="D98E89"/>
                </a:solidFill>
              </a:rPr>
              <a:t>MÓDULO 6-7 | </a:t>
            </a:r>
            <a:r>
              <a:rPr lang="es" sz="881" b="1" dirty="0">
                <a:solidFill>
                  <a:srgbClr val="D98F89"/>
                </a:solidFill>
              </a:rPr>
              <a:t>RSC APOYOS</a:t>
            </a:r>
          </a:p>
          <a:p>
            <a:pPr algn="l"/>
            <a:r>
              <a:rPr lang="es" sz="881" b="1" dirty="0"/>
              <a:t>Gestión de riesgos e impactos</a:t>
            </a:r>
            <a:endParaRPr lang="en-GB" sz="881" dirty="0"/>
          </a:p>
        </p:txBody>
      </p:sp>
      <p:sp>
        <p:nvSpPr>
          <p:cNvPr id="56" name="TextBox 55">
            <a:extLst>
              <a:ext uri="{FF2B5EF4-FFF2-40B4-BE49-F238E27FC236}">
                <a16:creationId xmlns:a16="http://schemas.microsoft.com/office/drawing/2014/main" id="{D2FB6BBE-17F8-B3AE-BD7F-128AC42262CE}"/>
              </a:ext>
            </a:extLst>
          </p:cNvPr>
          <p:cNvSpPr txBox="1"/>
          <p:nvPr/>
        </p:nvSpPr>
        <p:spPr>
          <a:xfrm>
            <a:off x="7909236" y="4452454"/>
            <a:ext cx="2262634" cy="363433"/>
          </a:xfrm>
          <a:prstGeom prst="rect">
            <a:avLst/>
          </a:prstGeom>
          <a:noFill/>
        </p:spPr>
        <p:txBody>
          <a:bodyPr wrap="square" rtlCol="0" anchor="t">
            <a:spAutoFit/>
          </a:bodyPr>
          <a:lstStyle/>
          <a:p>
            <a:pPr algn="l"/>
            <a:r>
              <a:rPr lang="es" sz="881" b="1" dirty="0">
                <a:solidFill>
                  <a:srgbClr val="3FB793"/>
                </a:solidFill>
              </a:rPr>
              <a:t>MÓDULO 8-9 | Caso de estudio 1</a:t>
            </a:r>
          </a:p>
          <a:p>
            <a:pPr algn="l"/>
            <a:r>
              <a:rPr lang="es" sz="881" b="1" dirty="0"/>
              <a:t>Creativhotel Luise </a:t>
            </a:r>
            <a:r>
              <a:rPr lang="es" sz="881" dirty="0"/>
              <a:t>(Hotel)</a:t>
            </a:r>
          </a:p>
        </p:txBody>
      </p:sp>
      <p:sp>
        <p:nvSpPr>
          <p:cNvPr id="57" name="TextBox 56">
            <a:extLst>
              <a:ext uri="{FF2B5EF4-FFF2-40B4-BE49-F238E27FC236}">
                <a16:creationId xmlns:a16="http://schemas.microsoft.com/office/drawing/2014/main" id="{642A45B6-E604-E144-8DD7-746936211FCB}"/>
              </a:ext>
            </a:extLst>
          </p:cNvPr>
          <p:cNvSpPr txBox="1"/>
          <p:nvPr/>
        </p:nvSpPr>
        <p:spPr>
          <a:xfrm>
            <a:off x="7909291" y="4732197"/>
            <a:ext cx="2262634" cy="363433"/>
          </a:xfrm>
          <a:prstGeom prst="rect">
            <a:avLst/>
          </a:prstGeom>
          <a:noFill/>
        </p:spPr>
        <p:txBody>
          <a:bodyPr wrap="square" rtlCol="0" anchor="t">
            <a:spAutoFit/>
          </a:bodyPr>
          <a:lstStyle/>
          <a:p>
            <a:pPr algn="l"/>
            <a:r>
              <a:rPr lang="es" sz="881" b="1" dirty="0">
                <a:solidFill>
                  <a:srgbClr val="3FB793"/>
                </a:solidFill>
              </a:rPr>
              <a:t>MÓDULO 8-9 | Caso de estudio 2</a:t>
            </a:r>
          </a:p>
          <a:p>
            <a:pPr algn="l"/>
            <a:r>
              <a:rPr lang="es" sz="881" b="1" dirty="0"/>
              <a:t>Märkisches Landbrot </a:t>
            </a:r>
            <a:r>
              <a:rPr lang="es" sz="881" dirty="0"/>
              <a:t>(Panadería)</a:t>
            </a:r>
          </a:p>
        </p:txBody>
      </p:sp>
      <p:sp>
        <p:nvSpPr>
          <p:cNvPr id="58" name="TextBox 57">
            <a:extLst>
              <a:ext uri="{FF2B5EF4-FFF2-40B4-BE49-F238E27FC236}">
                <a16:creationId xmlns:a16="http://schemas.microsoft.com/office/drawing/2014/main" id="{6FE16D45-B19F-4C1E-4DB1-1E704D185F46}"/>
              </a:ext>
            </a:extLst>
          </p:cNvPr>
          <p:cNvSpPr txBox="1"/>
          <p:nvPr/>
        </p:nvSpPr>
        <p:spPr>
          <a:xfrm>
            <a:off x="7911851" y="5007393"/>
            <a:ext cx="2262634" cy="363433"/>
          </a:xfrm>
          <a:prstGeom prst="rect">
            <a:avLst/>
          </a:prstGeom>
          <a:noFill/>
        </p:spPr>
        <p:txBody>
          <a:bodyPr wrap="square" rtlCol="0" anchor="t">
            <a:spAutoFit/>
          </a:bodyPr>
          <a:lstStyle/>
          <a:p>
            <a:pPr algn="l"/>
            <a:r>
              <a:rPr lang="es" sz="881" b="1" dirty="0">
                <a:solidFill>
                  <a:srgbClr val="3FB793"/>
                </a:solidFill>
              </a:rPr>
              <a:t>MÓDULO 8-9 | Caso de estudio 3</a:t>
            </a:r>
          </a:p>
          <a:p>
            <a:pPr algn="l"/>
            <a:r>
              <a:rPr lang="es" sz="881" dirty="0"/>
              <a:t>(Múltiples ejemplos)</a:t>
            </a:r>
          </a:p>
        </p:txBody>
      </p:sp>
      <p:sp>
        <p:nvSpPr>
          <p:cNvPr id="59" name="TextBox 58">
            <a:extLst>
              <a:ext uri="{FF2B5EF4-FFF2-40B4-BE49-F238E27FC236}">
                <a16:creationId xmlns:a16="http://schemas.microsoft.com/office/drawing/2014/main" id="{6EFB1E13-A041-0EB3-DE32-70F587EFBDD4}"/>
              </a:ext>
            </a:extLst>
          </p:cNvPr>
          <p:cNvSpPr txBox="1"/>
          <p:nvPr/>
        </p:nvSpPr>
        <p:spPr>
          <a:xfrm>
            <a:off x="7911851" y="5307721"/>
            <a:ext cx="2262634" cy="363433"/>
          </a:xfrm>
          <a:prstGeom prst="rect">
            <a:avLst/>
          </a:prstGeom>
          <a:noFill/>
        </p:spPr>
        <p:txBody>
          <a:bodyPr wrap="square" rtlCol="0" anchor="t">
            <a:spAutoFit/>
          </a:bodyPr>
          <a:lstStyle/>
          <a:p>
            <a:pPr algn="l"/>
            <a:r>
              <a:rPr lang="es" sz="881" b="1" dirty="0">
                <a:solidFill>
                  <a:srgbClr val="3FB793"/>
                </a:solidFill>
              </a:rPr>
              <a:t>MÓDULO 8-9 | Caso de estudio 4</a:t>
            </a:r>
          </a:p>
          <a:p>
            <a:pPr algn="l"/>
            <a:r>
              <a:rPr lang="es" sz="881" dirty="0"/>
              <a:t>Aprovechamiento de las conexiones</a:t>
            </a:r>
          </a:p>
        </p:txBody>
      </p:sp>
      <p:sp>
        <p:nvSpPr>
          <p:cNvPr id="60" name="TextBox 59">
            <a:extLst>
              <a:ext uri="{FF2B5EF4-FFF2-40B4-BE49-F238E27FC236}">
                <a16:creationId xmlns:a16="http://schemas.microsoft.com/office/drawing/2014/main" id="{74CE6E2B-0C1A-C80E-F585-9E65A1CBE0FB}"/>
              </a:ext>
            </a:extLst>
          </p:cNvPr>
          <p:cNvSpPr txBox="1"/>
          <p:nvPr/>
        </p:nvSpPr>
        <p:spPr>
          <a:xfrm>
            <a:off x="7919632" y="5596410"/>
            <a:ext cx="2262634" cy="363433"/>
          </a:xfrm>
          <a:prstGeom prst="rect">
            <a:avLst/>
          </a:prstGeom>
          <a:noFill/>
        </p:spPr>
        <p:txBody>
          <a:bodyPr wrap="square" rtlCol="0" anchor="t">
            <a:spAutoFit/>
          </a:bodyPr>
          <a:lstStyle/>
          <a:p>
            <a:pPr algn="l"/>
            <a:r>
              <a:rPr lang="es" sz="881" b="1" dirty="0">
                <a:solidFill>
                  <a:srgbClr val="3FB793"/>
                </a:solidFill>
              </a:rPr>
              <a:t>MÓDULO 8-9 | Caso de estudio 5</a:t>
            </a:r>
          </a:p>
          <a:p>
            <a:pPr algn="l"/>
            <a:r>
              <a:rPr lang="es" sz="881" dirty="0"/>
              <a:t>(Múltiple)</a:t>
            </a:r>
          </a:p>
        </p:txBody>
      </p:sp>
      <p:sp>
        <p:nvSpPr>
          <p:cNvPr id="61" name="TextBox 60">
            <a:extLst>
              <a:ext uri="{FF2B5EF4-FFF2-40B4-BE49-F238E27FC236}">
                <a16:creationId xmlns:a16="http://schemas.microsoft.com/office/drawing/2014/main" id="{991C0940-0E37-F4EB-B74D-B39DC35088C3}"/>
              </a:ext>
            </a:extLst>
          </p:cNvPr>
          <p:cNvSpPr txBox="1"/>
          <p:nvPr/>
        </p:nvSpPr>
        <p:spPr>
          <a:xfrm>
            <a:off x="7906080" y="5901371"/>
            <a:ext cx="2262634" cy="363433"/>
          </a:xfrm>
          <a:prstGeom prst="rect">
            <a:avLst/>
          </a:prstGeom>
          <a:noFill/>
        </p:spPr>
        <p:txBody>
          <a:bodyPr wrap="square" rtlCol="0" anchor="t">
            <a:spAutoFit/>
          </a:bodyPr>
          <a:lstStyle/>
          <a:p>
            <a:pPr algn="l"/>
            <a:r>
              <a:rPr lang="es" sz="881" b="1" dirty="0">
                <a:solidFill>
                  <a:srgbClr val="3FB793"/>
                </a:solidFill>
              </a:rPr>
              <a:t>MÓDULO 8-9 | </a:t>
            </a:r>
            <a:r>
              <a:rPr lang="es" sz="881" b="1" dirty="0">
                <a:solidFill>
                  <a:srgbClr val="40B894"/>
                </a:solidFill>
              </a:rPr>
              <a:t>RSC APOYOS</a:t>
            </a:r>
          </a:p>
          <a:p>
            <a:pPr algn="l"/>
            <a:r>
              <a:rPr lang="es" sz="881" b="1" dirty="0"/>
              <a:t>Tecnologías Digitales y Economía Circular</a:t>
            </a:r>
            <a:endParaRPr lang="en-GB" sz="881" dirty="0"/>
          </a:p>
        </p:txBody>
      </p:sp>
    </p:spTree>
    <p:extLst>
      <p:ext uri="{BB962C8B-B14F-4D97-AF65-F5344CB8AC3E}">
        <p14:creationId xmlns:p14="http://schemas.microsoft.com/office/powerpoint/2010/main" val="42699588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CE32BCD-1685-68A7-2858-3965A097C553}"/>
              </a:ext>
            </a:extLst>
          </p:cNvPr>
          <p:cNvSpPr>
            <a:spLocks noGrp="1"/>
          </p:cNvSpPr>
          <p:nvPr>
            <p:ph type="body" sz="quarter" idx="13"/>
          </p:nvPr>
        </p:nvSpPr>
        <p:spPr>
          <a:xfrm>
            <a:off x="726815" y="508272"/>
            <a:ext cx="10109798" cy="953429"/>
          </a:xfrm>
        </p:spPr>
        <p:txBody>
          <a:bodyPr>
            <a:normAutofit fontScale="77500" lnSpcReduction="20000"/>
          </a:bodyPr>
          <a:lstStyle/>
          <a:p>
            <a:pPr>
              <a:lnSpc>
                <a:spcPct val="120000"/>
              </a:lnSpc>
              <a:spcBef>
                <a:spcPts val="0"/>
              </a:spcBef>
            </a:pPr>
            <a:r>
              <a:rPr lang="es" b="0" dirty="0"/>
              <a:t>La tecnología digital permite a las empresas comunicar relaciones públicas positivas, transparencia y exhibir prácticas de RSE</a:t>
            </a:r>
          </a:p>
        </p:txBody>
      </p:sp>
      <p:sp>
        <p:nvSpPr>
          <p:cNvPr id="6" name="Text Placeholder 5">
            <a:extLst>
              <a:ext uri="{FF2B5EF4-FFF2-40B4-BE49-F238E27FC236}">
                <a16:creationId xmlns:a16="http://schemas.microsoft.com/office/drawing/2014/main" id="{C3A3AC81-4B17-3892-8864-4FB324BF975D}"/>
              </a:ext>
            </a:extLst>
          </p:cNvPr>
          <p:cNvSpPr>
            <a:spLocks noGrp="1"/>
          </p:cNvSpPr>
          <p:nvPr>
            <p:ph type="body" sz="quarter" idx="14"/>
          </p:nvPr>
        </p:nvSpPr>
        <p:spPr>
          <a:xfrm>
            <a:off x="733478" y="1543365"/>
            <a:ext cx="10239322" cy="3079983"/>
          </a:xfrm>
        </p:spPr>
        <p:txBody>
          <a:bodyPr/>
          <a:lstStyle/>
          <a:p>
            <a:pPr algn="l"/>
            <a:r>
              <a:rPr lang="es" i="1" dirty="0"/>
              <a:t>Internet </a:t>
            </a:r>
            <a:r>
              <a:rPr lang="es" b="0" i="1" dirty="0">
                <a:effectLst/>
              </a:rPr>
              <a:t>se está convirtiendo cada vez más en una de las principales herramientas para la divulgación de información de RSE (Harmoni 2012). </a:t>
            </a:r>
            <a:r>
              <a:rPr lang="es" b="0" i="0" dirty="0">
                <a:effectLst/>
              </a:rPr>
              <a:t>A diferencia de los medios tradicionales (periódicos, revistas, vallas publicitarias, televisión y radio), permite a la empresa difundir </a:t>
            </a:r>
            <a:r>
              <a:rPr lang="es" b="1" i="0" dirty="0">
                <a:effectLst/>
              </a:rPr>
              <a:t>información detallada y actualizada.</a:t>
            </a:r>
          </a:p>
          <a:p>
            <a:pPr algn="l"/>
            <a:endParaRPr lang="en-GB" b="0" i="0" dirty="0">
              <a:effectLst/>
            </a:endParaRPr>
          </a:p>
          <a:p>
            <a:pPr algn="l"/>
            <a:r>
              <a:rPr lang="es" b="1" dirty="0"/>
              <a:t>La comunicación digital refuerza y gestiona la reputación</a:t>
            </a:r>
          </a:p>
          <a:p>
            <a:pPr algn="l"/>
            <a:endParaRPr lang="en-GB" b="0" i="0" dirty="0">
              <a:effectLst/>
            </a:endParaRPr>
          </a:p>
          <a:p>
            <a:pPr algn="l"/>
            <a:r>
              <a:rPr lang="es" b="0" i="0" dirty="0">
                <a:effectLst/>
              </a:rPr>
              <a:t>Además, la información </a:t>
            </a:r>
            <a:r>
              <a:rPr lang="es" b="1" i="0" dirty="0">
                <a:effectLst/>
              </a:rPr>
              <a:t>permanece permanentemente disponible </a:t>
            </a:r>
            <a:r>
              <a:rPr lang="es" b="0" i="0" dirty="0">
                <a:effectLst/>
              </a:rPr>
              <a:t>en la web, permitiendo a los usuarios elegir a qué temas acceder. </a:t>
            </a:r>
            <a:r>
              <a:rPr lang="es" dirty="0"/>
              <a:t>Esencialmente cuida su reputación, responde y confirma las dudas, consultas y preguntas de los clientes y partes interesadas.</a:t>
            </a:r>
            <a:endParaRPr lang="en-GB" b="0" i="0" dirty="0">
              <a:effectLst/>
            </a:endParaRPr>
          </a:p>
        </p:txBody>
      </p:sp>
    </p:spTree>
    <p:extLst>
      <p:ext uri="{BB962C8B-B14F-4D97-AF65-F5344CB8AC3E}">
        <p14:creationId xmlns:p14="http://schemas.microsoft.com/office/powerpoint/2010/main" val="306568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3A3AC81-4B17-3892-8864-4FB324BF975D}"/>
              </a:ext>
            </a:extLst>
          </p:cNvPr>
          <p:cNvSpPr>
            <a:spLocks noGrp="1"/>
          </p:cNvSpPr>
          <p:nvPr>
            <p:ph type="body" sz="quarter" idx="14"/>
          </p:nvPr>
        </p:nvSpPr>
        <p:spPr>
          <a:xfrm>
            <a:off x="564204" y="551145"/>
            <a:ext cx="11108987" cy="3079983"/>
          </a:xfrm>
        </p:spPr>
        <p:txBody>
          <a:bodyPr/>
          <a:lstStyle/>
          <a:p>
            <a:pPr algn="l"/>
            <a:r>
              <a:rPr lang="es" b="1" i="0" dirty="0">
                <a:effectLst/>
              </a:rPr>
              <a:t>Las tecnologías permiten la interacción con los propios interesados; </a:t>
            </a:r>
            <a:r>
              <a:rPr lang="es" b="0" i="0" dirty="0">
                <a:effectLst/>
              </a:rPr>
              <a:t>Los sitios web corporativos brindan una perspectiva oficial sobre la RSE dentro de la corporación para todos sus grupos de interés, mientras que las tecnologías interactivas se utilizan no solo para dar más visibilidad a los programas de responsabilidad social y ambiental de las empresas, sino también para permitir la máxima interacción con los propios grupos de interés.</a:t>
            </a:r>
          </a:p>
          <a:p>
            <a:pPr algn="l"/>
            <a:endParaRPr lang="en-IE" sz="1000" dirty="0"/>
          </a:p>
          <a:p>
            <a:pPr algn="l"/>
            <a:r>
              <a:rPr lang="es" b="0" i="1" dirty="0">
                <a:effectLst/>
              </a:rPr>
              <a:t>Las tecnologías web facilitan el diálogo con las partes interesadas y brindan varios beneficios en términos de mejora de la reputación y lealtad del cliente, la atracción y retención de empleados competentes y la recopilación de datos, información y comentarios sobre las tendencias sociales (Kesavan, Bernacchi y Mascarenhas 2013).</a:t>
            </a:r>
          </a:p>
          <a:p>
            <a:pPr algn="l"/>
            <a:endParaRPr lang="en-GB" sz="1000" b="0" i="1" dirty="0">
              <a:effectLst/>
            </a:endParaRPr>
          </a:p>
          <a:p>
            <a:pPr algn="l"/>
            <a:r>
              <a:rPr lang="es" b="0" i="1" dirty="0">
                <a:effectLst/>
              </a:rPr>
              <a:t>Además de los sitios web corporativos, las empresas están aumentando el uso de las principales plataformas de redes sociales para involucrar a las partes interesadas en una comunicación más directa, inmediata e interactiva (Antal et al. 2002; Chaundri &amp; Wang 2007; Kesavan, Bernacchi &amp; Mascarenhas 2013)</a:t>
            </a:r>
          </a:p>
          <a:p>
            <a:endParaRPr lang="en-IE" dirty="0"/>
          </a:p>
        </p:txBody>
      </p:sp>
    </p:spTree>
    <p:extLst>
      <p:ext uri="{BB962C8B-B14F-4D97-AF65-F5344CB8AC3E}">
        <p14:creationId xmlns:p14="http://schemas.microsoft.com/office/powerpoint/2010/main" val="191754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DB9EEB-44F4-3570-FE12-5C51A541C867}"/>
              </a:ext>
            </a:extLst>
          </p:cNvPr>
          <p:cNvSpPr/>
          <p:nvPr/>
        </p:nvSpPr>
        <p:spPr>
          <a:xfrm>
            <a:off x="0" y="-19051"/>
            <a:ext cx="5629275" cy="3448051"/>
          </a:xfrm>
          <a:prstGeom prst="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3">
            <a:extLst>
              <a:ext uri="{FF2B5EF4-FFF2-40B4-BE49-F238E27FC236}">
                <a16:creationId xmlns:a16="http://schemas.microsoft.com/office/drawing/2014/main" id="{9569C751-860E-6D97-CA72-DA771508F19A}"/>
              </a:ext>
            </a:extLst>
          </p:cNvPr>
          <p:cNvSpPr>
            <a:spLocks noGrp="1"/>
          </p:cNvSpPr>
          <p:nvPr>
            <p:ph type="body" sz="quarter" idx="13"/>
          </p:nvPr>
        </p:nvSpPr>
        <p:spPr>
          <a:xfrm>
            <a:off x="315990" y="117472"/>
            <a:ext cx="5073134" cy="3618688"/>
          </a:xfrm>
        </p:spPr>
        <p:txBody>
          <a:bodyPr>
            <a:normAutofit fontScale="40000" lnSpcReduction="20000"/>
          </a:bodyPr>
          <a:lstStyle/>
          <a:p>
            <a:pPr>
              <a:lnSpc>
                <a:spcPct val="120000"/>
              </a:lnSpc>
            </a:pPr>
            <a:r>
              <a:rPr lang="es" sz="5900" dirty="0"/>
              <a:t>6. Garantice la eficiencia y el ahorro de costos para que las empresas puedan ocuparse de lo que realmente importa</a:t>
            </a:r>
          </a:p>
          <a:p>
            <a:pPr>
              <a:lnSpc>
                <a:spcPct val="120000"/>
              </a:lnSpc>
            </a:pPr>
            <a:endParaRPr lang="en-IE" sz="1800" dirty="0"/>
          </a:p>
          <a:p>
            <a:pPr>
              <a:lnSpc>
                <a:spcPct val="120000"/>
              </a:lnSpc>
            </a:pPr>
            <a:r>
              <a:rPr lang="es" sz="4200" b="0" dirty="0"/>
              <a:t>Las empresas no solo pueden posicionarse como líderes del mercado y ofrecer a sus clientes lo que esperan, sino también obtener ahorros en producción y eficiencias operativas. Esto permite tiempo y recursos para cuidar lo que realmente importa, nuestras familias, comunidades y medio ambiente.</a:t>
            </a:r>
          </a:p>
        </p:txBody>
      </p:sp>
      <p:sp>
        <p:nvSpPr>
          <p:cNvPr id="9" name="Text Placeholder 4">
            <a:extLst>
              <a:ext uri="{FF2B5EF4-FFF2-40B4-BE49-F238E27FC236}">
                <a16:creationId xmlns:a16="http://schemas.microsoft.com/office/drawing/2014/main" id="{A0E46031-27B5-1BC7-8867-8CC8BB8E7442}"/>
              </a:ext>
            </a:extLst>
          </p:cNvPr>
          <p:cNvSpPr>
            <a:spLocks noGrp="1"/>
          </p:cNvSpPr>
          <p:nvPr>
            <p:ph type="body" sz="quarter" idx="14"/>
          </p:nvPr>
        </p:nvSpPr>
        <p:spPr>
          <a:xfrm>
            <a:off x="95440" y="3522851"/>
            <a:ext cx="11915775" cy="3175005"/>
          </a:xfrm>
          <a:solidFill>
            <a:schemeClr val="bg1"/>
          </a:solidFill>
        </p:spPr>
        <p:txBody>
          <a:bodyPr/>
          <a:lstStyle/>
          <a:p>
            <a:r>
              <a:rPr lang="es" sz="2000" b="0" i="0" dirty="0">
                <a:solidFill>
                  <a:srgbClr val="132934"/>
                </a:solidFill>
                <a:effectLst/>
              </a:rPr>
              <a:t>Mediante la implementación de tecnologías digitales, </a:t>
            </a:r>
            <a:r>
              <a:rPr lang="es" sz="2000" dirty="0">
                <a:solidFill>
                  <a:srgbClr val="132934"/>
                </a:solidFill>
              </a:rPr>
              <a:t>las empresas de RSE pueden lograr </a:t>
            </a:r>
            <a:r>
              <a:rPr lang="es" sz="2000" b="0" i="0" dirty="0">
                <a:solidFill>
                  <a:srgbClr val="132934"/>
                </a:solidFill>
                <a:effectLst/>
              </a:rPr>
              <a:t>hitos de eficiencia que incluyen una </a:t>
            </a:r>
            <a:r>
              <a:rPr lang="es" sz="2000" b="1" i="0" dirty="0">
                <a:solidFill>
                  <a:srgbClr val="027354"/>
                </a:solidFill>
                <a:effectLst/>
              </a:rPr>
              <a:t>reducción promedio del 35 % en el tiempo dedicado a la captura de datos</a:t>
            </a:r>
            <a:r>
              <a:rPr lang="es" sz="2000" b="0" i="0" dirty="0">
                <a:solidFill>
                  <a:srgbClr val="132934"/>
                </a:solidFill>
                <a:effectLst/>
              </a:rPr>
              <a:t>, una </a:t>
            </a:r>
            <a:r>
              <a:rPr lang="es" sz="2000" b="1" i="0" dirty="0">
                <a:solidFill>
                  <a:srgbClr val="027354"/>
                </a:solidFill>
                <a:effectLst/>
              </a:rPr>
              <a:t>reducción del 40 % en el tiempo dedicado a administrar la prestación de servicios </a:t>
            </a:r>
            <a:r>
              <a:rPr lang="es" sz="2000" b="0" i="0" dirty="0">
                <a:solidFill>
                  <a:srgbClr val="132934"/>
                </a:solidFill>
                <a:effectLst/>
              </a:rPr>
              <a:t>y una </a:t>
            </a:r>
            <a:r>
              <a:rPr lang="es" sz="2000" b="1" dirty="0">
                <a:solidFill>
                  <a:srgbClr val="027354"/>
                </a:solidFill>
              </a:rPr>
              <a:t>reducción del 40 % al 75 % en el tiempo dedicado a la elaboración de informes y análisis. </a:t>
            </a:r>
            <a:r>
              <a:rPr lang="es" sz="2000" b="0" i="0" dirty="0">
                <a:solidFill>
                  <a:srgbClr val="132934"/>
                </a:solidFill>
                <a:effectLst/>
              </a:rPr>
              <a:t>. </a:t>
            </a:r>
            <a:r>
              <a:rPr lang="es" sz="2000" dirty="0">
                <a:solidFill>
                  <a:srgbClr val="132934"/>
                </a:solidFill>
              </a:rPr>
              <a:t>También hay una reducción </a:t>
            </a:r>
            <a:r>
              <a:rPr lang="es" sz="2000" b="0" i="0" dirty="0">
                <a:solidFill>
                  <a:srgbClr val="132934"/>
                </a:solidFill>
                <a:effectLst/>
              </a:rPr>
              <a:t>en el esfuerzo manual dedicado a recopilar información y compilar informes, lo que libera un tiempo valioso para el personal que trabaja duro y permite que algo de tiempo y recursos se concentren en lo que más les importa: cuidar de sus comunidades, el medio ambiente y las familias ahora y en el futuro. el futuro. La buena noticia es que la tecnología y las herramientas de RSE también facilitan esto o, mejor aún, ¡pueden hacer ambas cosas!. A su vez, con datos y análisis, las empresas pueden evaluar y optimizar los programas que ofrecen para maximizar su impacto y </a:t>
            </a:r>
            <a:r>
              <a:rPr lang="es" sz="2000" b="1" dirty="0">
                <a:solidFill>
                  <a:srgbClr val="027354"/>
                </a:solidFill>
              </a:rPr>
              <a:t>demostrar ese impacto de manera más eficiente a las partes interesadas y los financiadores </a:t>
            </a:r>
            <a:r>
              <a:rPr lang="es" sz="2000" b="0" i="0" dirty="0">
                <a:solidFill>
                  <a:srgbClr val="132934"/>
                </a:solidFill>
                <a:effectLst/>
              </a:rPr>
              <a:t>.</a:t>
            </a:r>
            <a:endParaRPr lang="en-IE" sz="2000" dirty="0"/>
          </a:p>
        </p:txBody>
      </p:sp>
      <p:pic>
        <p:nvPicPr>
          <p:cNvPr id="21" name="Picture Placeholder 20" descr="A group of people raising their hands&#10;&#10;Description automatically generated with medium confidence">
            <a:extLst>
              <a:ext uri="{FF2B5EF4-FFF2-40B4-BE49-F238E27FC236}">
                <a16:creationId xmlns:a16="http://schemas.microsoft.com/office/drawing/2014/main" id="{CAED9009-BE5F-7EF1-BAFF-AB19D331B203}"/>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16093" b="5058"/>
          <a:stretch/>
        </p:blipFill>
        <p:spPr>
          <a:xfrm>
            <a:off x="5631838" y="-19051"/>
            <a:ext cx="6560162" cy="3448051"/>
          </a:xfrm>
        </p:spPr>
      </p:pic>
    </p:spTree>
    <p:extLst>
      <p:ext uri="{BB962C8B-B14F-4D97-AF65-F5344CB8AC3E}">
        <p14:creationId xmlns:p14="http://schemas.microsoft.com/office/powerpoint/2010/main" val="427203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E7E56E-7CF4-599F-078D-761EE46F9AB2}"/>
              </a:ext>
            </a:extLst>
          </p:cNvPr>
          <p:cNvSpPr>
            <a:spLocks noGrp="1"/>
          </p:cNvSpPr>
          <p:nvPr>
            <p:ph type="body" sz="quarter" idx="13"/>
          </p:nvPr>
        </p:nvSpPr>
        <p:spPr>
          <a:xfrm>
            <a:off x="118604" y="120390"/>
            <a:ext cx="5184916" cy="6173730"/>
          </a:xfrm>
        </p:spPr>
        <p:txBody>
          <a:bodyPr>
            <a:normAutofit fontScale="55000" lnSpcReduction="20000"/>
          </a:bodyPr>
          <a:lstStyle/>
          <a:p>
            <a:pPr>
              <a:lnSpc>
                <a:spcPct val="120000"/>
              </a:lnSpc>
              <a:spcBef>
                <a:spcPts val="0"/>
              </a:spcBef>
            </a:pPr>
            <a:r>
              <a:rPr lang="es" dirty="0">
                <a:hlinkClick r:id="rId2">
                  <a:extLst>
                    <a:ext uri="{A12FA001-AC4F-418D-AE19-62706E023703}">
                      <ahyp:hlinkClr xmlns:ahyp="http://schemas.microsoft.com/office/drawing/2018/hyperlinkcolor" val="tx"/>
                    </a:ext>
                  </a:extLst>
                </a:hlinkClick>
              </a:rPr>
              <a:t>Better Futures </a:t>
            </a:r>
            <a:r>
              <a:rPr lang="es" b="0" dirty="0"/>
              <a:t>, Dinamarca produce y diseña productos plásticos sostenibles. Desarrollaron </a:t>
            </a:r>
            <a:r>
              <a:rPr lang="es" b="0" dirty="0" err="1">
                <a:hlinkClick r:id="rId3">
                  <a:extLst>
                    <a:ext uri="{A12FA001-AC4F-418D-AE19-62706E023703}">
                      <ahyp:hlinkClr xmlns:ahyp="http://schemas.microsoft.com/office/drawing/2018/hyperlinkcolor" val="tx"/>
                    </a:ext>
                  </a:extLst>
                </a:hlinkClick>
              </a:rPr>
              <a:t>Packscan </a:t>
            </a:r>
            <a:r>
              <a:rPr lang="es" b="0" dirty="0">
                <a:hlinkClick r:id="rId3">
                  <a:extLst>
                    <a:ext uri="{A12FA001-AC4F-418D-AE19-62706E023703}">
                      <ahyp:hlinkClr xmlns:ahyp="http://schemas.microsoft.com/office/drawing/2018/hyperlinkcolor" val="tx"/>
                    </a:ext>
                  </a:extLst>
                </a:hlinkClick>
              </a:rPr>
              <a:t>a prueba de futuro </a:t>
            </a:r>
            <a:r>
              <a:rPr lang="es" b="0" dirty="0"/>
              <a:t>que ayuda a las empresas a hacer que sus envases de plástico estén preparados para el futuro. La compañía ha reciclado 221 toneladas de plástico. Los clientes que compran bombas de Neptuno han logrado ahorros anuales en el consumo de energía de hasta un 70 % y un 75 % en la reducción de residuos sólidos. Esto también se ha traducido en una disminución del 70% en las emisiones de CO2 por parte de los clientes de Neptuno. Por cada producto Nico Less que elabora </a:t>
            </a:r>
            <a:r>
              <a:rPr lang="es" b="0" dirty="0" err="1"/>
              <a:t>Donar </a:t>
            </a:r>
            <a:r>
              <a:rPr lang="es" b="0" dirty="0"/>
              <a:t>, recicla 70 botellas de plástico. Closing the Loop ya recicló y evitó que 2 millones de teléfonos fueran a parar a vertederos en África (y </a:t>
            </a:r>
          </a:p>
          <a:p>
            <a:pPr>
              <a:lnSpc>
                <a:spcPct val="120000"/>
              </a:lnSpc>
              <a:spcBef>
                <a:spcPts val="0"/>
              </a:spcBef>
            </a:pPr>
            <a:r>
              <a:rPr lang="es" b="0" dirty="0"/>
              <a:t>causar potencialmente desechos tóxicos).</a:t>
            </a:r>
            <a:endParaRPr lang="en-IE" b="0" dirty="0"/>
          </a:p>
          <a:p>
            <a:pPr>
              <a:lnSpc>
                <a:spcPct val="120000"/>
              </a:lnSpc>
              <a:spcBef>
                <a:spcPts val="0"/>
              </a:spcBef>
            </a:pPr>
            <a:endParaRPr lang="en-IE" b="0" dirty="0"/>
          </a:p>
        </p:txBody>
      </p:sp>
      <p:sp>
        <p:nvSpPr>
          <p:cNvPr id="6" name="Picture Placeholder 5">
            <a:extLst>
              <a:ext uri="{FF2B5EF4-FFF2-40B4-BE49-F238E27FC236}">
                <a16:creationId xmlns:a16="http://schemas.microsoft.com/office/drawing/2014/main" id="{8F5A7715-0CD3-4F25-0FD2-34BC533AF31E}"/>
              </a:ext>
            </a:extLst>
          </p:cNvPr>
          <p:cNvSpPr>
            <a:spLocks noGrp="1"/>
          </p:cNvSpPr>
          <p:nvPr>
            <p:ph type="pic" sz="quarter" idx="15"/>
          </p:nvPr>
        </p:nvSpPr>
        <p:spPr>
          <a:xfrm>
            <a:off x="6095999" y="1264927"/>
            <a:ext cx="4981575" cy="3071683"/>
          </a:xfrm>
          <a:solidFill>
            <a:schemeClr val="bg1"/>
          </a:solidFill>
        </p:spPr>
      </p:sp>
      <p:sp>
        <p:nvSpPr>
          <p:cNvPr id="7" name="Rectangle: Rounded Corners 6">
            <a:extLst>
              <a:ext uri="{FF2B5EF4-FFF2-40B4-BE49-F238E27FC236}">
                <a16:creationId xmlns:a16="http://schemas.microsoft.com/office/drawing/2014/main" id="{7DDF890E-633A-52E9-2697-2219FB3BBF11}"/>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TextBox 7">
            <a:extLst>
              <a:ext uri="{FF2B5EF4-FFF2-40B4-BE49-F238E27FC236}">
                <a16:creationId xmlns:a16="http://schemas.microsoft.com/office/drawing/2014/main" id="{17B71EA4-4CC5-C41A-BF7C-31700139475C}"/>
              </a:ext>
            </a:extLst>
          </p:cNvPr>
          <p:cNvSpPr txBox="1"/>
          <p:nvPr/>
        </p:nvSpPr>
        <p:spPr>
          <a:xfrm>
            <a:off x="5943600" y="3043"/>
            <a:ext cx="5372100" cy="1261884"/>
          </a:xfrm>
          <a:prstGeom prst="rect">
            <a:avLst/>
          </a:prstGeom>
          <a:solidFill>
            <a:srgbClr val="096D6E"/>
          </a:solidFill>
        </p:spPr>
        <p:txBody>
          <a:bodyPr wrap="square" rtlCol="0">
            <a:spAutoFit/>
          </a:bodyPr>
          <a:lstStyle/>
          <a:p>
            <a:pPr algn="ctr"/>
            <a:r>
              <a:rPr lang="es" sz="3200" b="1" dirty="0">
                <a:solidFill>
                  <a:schemeClr val="bg1"/>
                </a:solidFill>
                <a:latin typeface="Aharoni" panose="02010803020104030203" pitchFamily="2" charset="-79"/>
                <a:cs typeface="Aharoni" panose="02010803020104030203" pitchFamily="2" charset="-79"/>
              </a:rPr>
              <a:t>Caso de estudio</a:t>
            </a:r>
          </a:p>
          <a:p>
            <a:pPr algn="ctr"/>
            <a:r>
              <a:rPr lang="es" sz="2200" dirty="0">
                <a:solidFill>
                  <a:schemeClr val="bg1"/>
                </a:solidFill>
                <a:cs typeface="Aharoni" panose="02010803020104030203" pitchFamily="2" charset="-79"/>
              </a:rPr>
              <a:t>Mejores Futuros, Ingeniería Plástica Sostenible</a:t>
            </a:r>
          </a:p>
        </p:txBody>
      </p:sp>
      <p:pic>
        <p:nvPicPr>
          <p:cNvPr id="18434" name="Picture 2">
            <a:hlinkClick r:id="rId3"/>
            <a:extLst>
              <a:ext uri="{FF2B5EF4-FFF2-40B4-BE49-F238E27FC236}">
                <a16:creationId xmlns:a16="http://schemas.microsoft.com/office/drawing/2014/main" id="{784D3FA5-FA1F-D2C1-4450-C59C336A6A0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054" t="20864" r="2965" b="22116"/>
          <a:stretch/>
        </p:blipFill>
        <p:spPr bwMode="auto">
          <a:xfrm>
            <a:off x="6144047" y="1334323"/>
            <a:ext cx="4885477" cy="2932889"/>
          </a:xfrm>
          <a:prstGeom prst="rect">
            <a:avLst/>
          </a:prstGeom>
          <a:solidFill>
            <a:schemeClr val="bg1"/>
          </a:solidFill>
        </p:spPr>
      </p:pic>
      <p:sp>
        <p:nvSpPr>
          <p:cNvPr id="9" name="TextBox 8">
            <a:extLst>
              <a:ext uri="{FF2B5EF4-FFF2-40B4-BE49-F238E27FC236}">
                <a16:creationId xmlns:a16="http://schemas.microsoft.com/office/drawing/2014/main" id="{8F1BD0BB-E238-7399-BF86-081EB415EB10}"/>
              </a:ext>
            </a:extLst>
          </p:cNvPr>
          <p:cNvSpPr txBox="1"/>
          <p:nvPr/>
        </p:nvSpPr>
        <p:spPr>
          <a:xfrm>
            <a:off x="6286500" y="5000625"/>
            <a:ext cx="4591050" cy="646331"/>
          </a:xfrm>
          <a:prstGeom prst="rect">
            <a:avLst/>
          </a:prstGeom>
          <a:noFill/>
        </p:spPr>
        <p:txBody>
          <a:bodyPr wrap="square" rtlCol="0">
            <a:spAutoFit/>
          </a:bodyPr>
          <a:lstStyle/>
          <a:p>
            <a:pPr algn="ctr"/>
            <a:r>
              <a:rPr lang="es" dirty="0">
                <a:hlinkClick r:id="rId3"/>
              </a:rPr>
              <a:t>https://hollandcircularhotspot.nl/case/better-future-factory-futureproof-packscan/</a:t>
            </a:r>
            <a:r>
              <a:rPr lang="es" dirty="0"/>
              <a:t> </a:t>
            </a:r>
          </a:p>
        </p:txBody>
      </p:sp>
    </p:spTree>
    <p:extLst>
      <p:ext uri="{BB962C8B-B14F-4D97-AF65-F5344CB8AC3E}">
        <p14:creationId xmlns:p14="http://schemas.microsoft.com/office/powerpoint/2010/main" val="317168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0E6C59-E97B-FB71-8D91-D8D749A77D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9530" y="1338179"/>
            <a:ext cx="4913802" cy="3109229"/>
          </a:xfrm>
          <a:prstGeom prst="rect">
            <a:avLst/>
          </a:prstGeom>
        </p:spPr>
      </p:pic>
      <p:sp>
        <p:nvSpPr>
          <p:cNvPr id="15" name="Picture Placeholder 14">
            <a:extLst>
              <a:ext uri="{FF2B5EF4-FFF2-40B4-BE49-F238E27FC236}">
                <a16:creationId xmlns:a16="http://schemas.microsoft.com/office/drawing/2014/main" id="{BFD3A76D-FC08-8572-89BB-AEB3EC3BD2A0}"/>
              </a:ext>
            </a:extLst>
          </p:cNvPr>
          <p:cNvSpPr>
            <a:spLocks noGrp="1"/>
          </p:cNvSpPr>
          <p:nvPr>
            <p:ph type="pic" sz="quarter" idx="15"/>
          </p:nvPr>
        </p:nvSpPr>
        <p:spPr/>
      </p:sp>
      <p:sp>
        <p:nvSpPr>
          <p:cNvPr id="6" name="Text Placeholder 7">
            <a:extLst>
              <a:ext uri="{FF2B5EF4-FFF2-40B4-BE49-F238E27FC236}">
                <a16:creationId xmlns:a16="http://schemas.microsoft.com/office/drawing/2014/main" id="{AFB8CA94-8F4A-A2D5-328B-00E7AF15012F}"/>
              </a:ext>
            </a:extLst>
          </p:cNvPr>
          <p:cNvSpPr txBox="1">
            <a:spLocks/>
          </p:cNvSpPr>
          <p:nvPr/>
        </p:nvSpPr>
        <p:spPr>
          <a:xfrm>
            <a:off x="209550" y="85406"/>
            <a:ext cx="5062584" cy="6772594"/>
          </a:xfrm>
          <a:prstGeom prst="rect">
            <a:avLst/>
          </a:prstGeom>
          <a:solidFill>
            <a:srgbClr val="E0810E"/>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s" sz="2000" dirty="0"/>
              <a:t>Florida Eis, Alemania </a:t>
            </a:r>
            <a:r>
              <a:rPr lang="es" sz="2000" b="0" dirty="0"/>
              <a:t>Invirtió en tecnologías innovadoras de producción neutral en CO2 que resultaron en ahorros masivos de costos utilizando tecnologías de ahorro de energía (por ejemplo, enfriamiento eutéctico (enfriamiento de almacenamiento), flota de automóviles y transporte operados eléctricamente, sistemas fotovoltaicos y solares térmicos propios, permafrost artificial hecho de vidrio reciclado en la sala de refrigeración, etc.)</a:t>
            </a:r>
          </a:p>
          <a:p>
            <a:pPr>
              <a:lnSpc>
                <a:spcPct val="100000"/>
              </a:lnSpc>
              <a:spcBef>
                <a:spcPts val="0"/>
              </a:spcBef>
            </a:pPr>
            <a:endParaRPr lang="en-US" sz="1000" b="0" dirty="0"/>
          </a:p>
          <a:p>
            <a:pPr>
              <a:lnSpc>
                <a:spcPct val="100000"/>
              </a:lnSpc>
              <a:spcBef>
                <a:spcPts val="0"/>
              </a:spcBef>
            </a:pPr>
            <a:r>
              <a:rPr lang="es" sz="2000" dirty="0"/>
              <a:t>La facturación se quintuplicó desde la conversión a producción neutral en CO2. Sus ventas se quintuplicaron en 2013.</a:t>
            </a:r>
          </a:p>
          <a:p>
            <a:pPr>
              <a:lnSpc>
                <a:spcPct val="100000"/>
              </a:lnSpc>
              <a:spcBef>
                <a:spcPts val="0"/>
              </a:spcBef>
            </a:pPr>
            <a:endParaRPr lang="en-US" sz="1000" b="0" dirty="0"/>
          </a:p>
          <a:p>
            <a:pPr>
              <a:lnSpc>
                <a:spcPct val="100000"/>
              </a:lnSpc>
              <a:spcBef>
                <a:spcPts val="0"/>
              </a:spcBef>
            </a:pPr>
            <a:r>
              <a:rPr lang="es" sz="2000" b="0" dirty="0"/>
              <a:t>Beneficios de marketing debido a una propuesta de venta única. Como resultado, Florida </a:t>
            </a:r>
            <a:r>
              <a:rPr lang="es" sz="2000" b="0" dirty="0" err="1"/>
              <a:t>Eis </a:t>
            </a:r>
            <a:r>
              <a:rPr lang="es" sz="2000" b="0" dirty="0"/>
              <a:t>es el único productor de helados con CO2 neutral de Alemania: combina protección del clima, artesanía y calidad.</a:t>
            </a:r>
            <a:endParaRPr lang="en-IE" sz="2000" dirty="0"/>
          </a:p>
        </p:txBody>
      </p:sp>
      <p:pic>
        <p:nvPicPr>
          <p:cNvPr id="7" name="Picture 6">
            <a:hlinkClick r:id="rId3"/>
            <a:extLst>
              <a:ext uri="{FF2B5EF4-FFF2-40B4-BE49-F238E27FC236}">
                <a16:creationId xmlns:a16="http://schemas.microsoft.com/office/drawing/2014/main" id="{B0ABA9C0-9621-148A-C780-9B1CC046CF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4465" y="1421827"/>
            <a:ext cx="4913014" cy="2743588"/>
          </a:xfrm>
          <a:prstGeom prst="rect">
            <a:avLst/>
          </a:prstGeom>
        </p:spPr>
      </p:pic>
      <p:sp>
        <p:nvSpPr>
          <p:cNvPr id="8" name="TextBox 7">
            <a:extLst>
              <a:ext uri="{FF2B5EF4-FFF2-40B4-BE49-F238E27FC236}">
                <a16:creationId xmlns:a16="http://schemas.microsoft.com/office/drawing/2014/main" id="{288ADFA8-219E-2C87-BBBC-BBE198F46DA9}"/>
              </a:ext>
            </a:extLst>
          </p:cNvPr>
          <p:cNvSpPr txBox="1"/>
          <p:nvPr/>
        </p:nvSpPr>
        <p:spPr>
          <a:xfrm>
            <a:off x="6919867" y="4840660"/>
            <a:ext cx="3422210" cy="369332"/>
          </a:xfrm>
          <a:prstGeom prst="rect">
            <a:avLst/>
          </a:prstGeom>
          <a:noFill/>
        </p:spPr>
        <p:txBody>
          <a:bodyPr wrap="square" rtlCol="0">
            <a:spAutoFit/>
          </a:bodyPr>
          <a:lstStyle/>
          <a:p>
            <a:pPr algn="ctr"/>
            <a:r>
              <a:rPr lang="es" dirty="0">
                <a:hlinkClick r:id="rId3"/>
              </a:rPr>
              <a:t>https://www.floridaeis.de/</a:t>
            </a:r>
            <a:r>
              <a:rPr lang="es" dirty="0"/>
              <a:t> </a:t>
            </a:r>
          </a:p>
        </p:txBody>
      </p:sp>
      <p:sp>
        <p:nvSpPr>
          <p:cNvPr id="9" name="Rectangle: Rounded Corners 8">
            <a:extLst>
              <a:ext uri="{FF2B5EF4-FFF2-40B4-BE49-F238E27FC236}">
                <a16:creationId xmlns:a16="http://schemas.microsoft.com/office/drawing/2014/main" id="{F4ADD87C-DD4D-6F4D-F875-D13A21D3B664}"/>
              </a:ext>
            </a:extLst>
          </p:cNvPr>
          <p:cNvSpPr/>
          <p:nvPr/>
        </p:nvSpPr>
        <p:spPr>
          <a:xfrm>
            <a:off x="6394388" y="5271454"/>
            <a:ext cx="4513499" cy="137160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4AF54FF-77D6-68EE-61BE-7A8CCD04110C}"/>
              </a:ext>
            </a:extLst>
          </p:cNvPr>
          <p:cNvSpPr txBox="1"/>
          <p:nvPr/>
        </p:nvSpPr>
        <p:spPr>
          <a:xfrm>
            <a:off x="6491335" y="5419060"/>
            <a:ext cx="3637752" cy="830997"/>
          </a:xfrm>
          <a:prstGeom prst="rect">
            <a:avLst/>
          </a:prstGeom>
          <a:solidFill>
            <a:srgbClr val="F08B10"/>
          </a:solidFill>
        </p:spPr>
        <p:txBody>
          <a:bodyPr wrap="square" rtlCol="0">
            <a:spAutoFit/>
          </a:bodyPr>
          <a:lstStyle/>
          <a:p>
            <a:pPr algn="ctr"/>
            <a:r>
              <a:rPr lang="es" sz="2400" b="1" dirty="0">
                <a:solidFill>
                  <a:schemeClr val="bg1"/>
                </a:solidFill>
              </a:rPr>
              <a:t>Haga clic para ver su viaje completo de RSC y estudio de caso</a:t>
            </a:r>
          </a:p>
        </p:txBody>
      </p:sp>
      <p:pic>
        <p:nvPicPr>
          <p:cNvPr id="11" name="Graphic 10" descr="Touchscreen with solid fill">
            <a:extLst>
              <a:ext uri="{FF2B5EF4-FFF2-40B4-BE49-F238E27FC236}">
                <a16:creationId xmlns:a16="http://schemas.microsoft.com/office/drawing/2014/main" id="{70CF507C-505C-D36A-9C4B-E59F1F994F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11461" y="5500054"/>
            <a:ext cx="914400" cy="914400"/>
          </a:xfrm>
          <a:prstGeom prst="rect">
            <a:avLst/>
          </a:prstGeom>
        </p:spPr>
      </p:pic>
      <p:sp>
        <p:nvSpPr>
          <p:cNvPr id="5" name="Rectangle: Rounded Corners 4">
            <a:extLst>
              <a:ext uri="{FF2B5EF4-FFF2-40B4-BE49-F238E27FC236}">
                <a16:creationId xmlns:a16="http://schemas.microsoft.com/office/drawing/2014/main" id="{9844E0B4-943F-D02C-D974-C1D8120187D3}"/>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4" name="TextBox 13">
            <a:extLst>
              <a:ext uri="{FF2B5EF4-FFF2-40B4-BE49-F238E27FC236}">
                <a16:creationId xmlns:a16="http://schemas.microsoft.com/office/drawing/2014/main" id="{6984EDB8-2F71-22C2-029F-8AEED7EAC064}"/>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s" sz="3200" b="1"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cs typeface="Aharoni" panose="02010803020104030203" pitchFamily="2" charset="-79"/>
              </a:rPr>
              <a:t>Florida </a:t>
            </a:r>
            <a:r>
              <a:rPr lang="es" sz="2400" dirty="0" err="1">
                <a:solidFill>
                  <a:schemeClr val="bg1"/>
                </a:solidFill>
                <a:cs typeface="Aharoni" panose="02010803020104030203" pitchFamily="2" charset="-79"/>
              </a:rPr>
              <a:t>Eis </a:t>
            </a:r>
            <a:r>
              <a:rPr lang="es" sz="2400" dirty="0">
                <a:solidFill>
                  <a:schemeClr val="bg1"/>
                </a:solidFill>
                <a:cs typeface="Aharoni" panose="02010803020104030203" pitchFamily="2" charset="-79"/>
              </a:rPr>
              <a:t>, Heladería</a:t>
            </a:r>
          </a:p>
        </p:txBody>
      </p:sp>
    </p:spTree>
    <p:extLst>
      <p:ext uri="{BB962C8B-B14F-4D97-AF65-F5344CB8AC3E}">
        <p14:creationId xmlns:p14="http://schemas.microsoft.com/office/powerpoint/2010/main" val="207370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F80547B-42A9-5501-6761-E31440A24080}"/>
              </a:ext>
            </a:extLst>
          </p:cNvPr>
          <p:cNvSpPr>
            <a:spLocks noGrp="1"/>
          </p:cNvSpPr>
          <p:nvPr>
            <p:ph type="body" sz="quarter" idx="13"/>
          </p:nvPr>
        </p:nvSpPr>
        <p:spPr>
          <a:xfrm>
            <a:off x="719425" y="466115"/>
            <a:ext cx="10753150" cy="637261"/>
          </a:xfrm>
        </p:spPr>
        <p:txBody>
          <a:bodyPr>
            <a:normAutofit fontScale="92500"/>
          </a:bodyPr>
          <a:lstStyle/>
          <a:p>
            <a:r>
              <a:rPr lang="es" dirty="0">
                <a:hlinkClick r:id="rId2">
                  <a:extLst>
                    <a:ext uri="{A12FA001-AC4F-418D-AE19-62706E023703}">
                      <ahyp:hlinkClr xmlns:ahyp="http://schemas.microsoft.com/office/drawing/2018/hyperlinkcolor" val="tx"/>
                    </a:ext>
                  </a:extLst>
                </a:hlinkClick>
              </a:rPr>
              <a:t>ActiTIME </a:t>
            </a:r>
            <a:r>
              <a:rPr lang="es" dirty="0"/>
              <a:t>: no sobreestime ni subestime el valor del tiempo</a:t>
            </a:r>
          </a:p>
        </p:txBody>
      </p:sp>
      <p:sp>
        <p:nvSpPr>
          <p:cNvPr id="8" name="Text Placeholder 7">
            <a:extLst>
              <a:ext uri="{FF2B5EF4-FFF2-40B4-BE49-F238E27FC236}">
                <a16:creationId xmlns:a16="http://schemas.microsoft.com/office/drawing/2014/main" id="{BF4A2ED1-56DD-A14D-9385-63113EDFE75E}"/>
              </a:ext>
            </a:extLst>
          </p:cNvPr>
          <p:cNvSpPr>
            <a:spLocks noGrp="1"/>
          </p:cNvSpPr>
          <p:nvPr>
            <p:ph type="body" sz="quarter" idx="14"/>
          </p:nvPr>
        </p:nvSpPr>
        <p:spPr>
          <a:xfrm>
            <a:off x="676753" y="1034672"/>
            <a:ext cx="10948700" cy="3079983"/>
          </a:xfrm>
        </p:spPr>
        <p:txBody>
          <a:bodyPr/>
          <a:lstStyle/>
          <a:p>
            <a:pPr algn="l"/>
            <a:r>
              <a:rPr lang="es" sz="2100" b="0" i="0" dirty="0">
                <a:effectLst/>
              </a:rPr>
              <a:t>El software de seguimiento del tiempo es versátil y, a menudo, se pasa por alto. Tiene </a:t>
            </a:r>
            <a:r>
              <a:rPr lang="es" sz="2100" dirty="0"/>
              <a:t>más funciones de las asumidas desde </a:t>
            </a:r>
            <a:r>
              <a:rPr lang="es" sz="2100" b="0" i="0" dirty="0">
                <a:effectLst/>
              </a:rPr>
              <a:t>el seguimiento del tiempo, la racionalización, la gestión de proyectos, la asignación de tareas, la información sobre el rendimiento empresarial y más.</a:t>
            </a:r>
          </a:p>
          <a:p>
            <a:pPr algn="l"/>
            <a:endParaRPr lang="en-GB" sz="1000" b="0" i="0" dirty="0">
              <a:effectLst/>
            </a:endParaRPr>
          </a:p>
          <a:p>
            <a:pPr algn="l"/>
            <a:r>
              <a:rPr lang="es" sz="2100" b="0" i="0" dirty="0">
                <a:effectLst/>
              </a:rPr>
              <a:t>Sin acceso a un seguimiento y una gestión del tiempo adecuados, es extremadamente difícil asignar los recursos y el tiempo de manera eficiente o adecuada. Por ejemplo, al no saber cuánto tiempo lleva hacer una tarea, o cuántas personas deben involucrarse en cada etapa, estás trabajando con una falta extrema de información. Esto significa que a menudo sobreestimará o subestimará el tiempo necesario para completar una tarea o la mano de obra. Esto puede conducir a una pérdida significativa de productividad, además de costarle a su empresa mucho más dinero del necesario.</a:t>
            </a:r>
          </a:p>
          <a:p>
            <a:pPr algn="l"/>
            <a:endParaRPr lang="en-GB" sz="1000" b="0" i="0" dirty="0">
              <a:effectLst/>
            </a:endParaRPr>
          </a:p>
          <a:p>
            <a:pPr algn="l"/>
            <a:r>
              <a:rPr lang="es" sz="2100" b="0" i="0" dirty="0">
                <a:effectLst/>
              </a:rPr>
              <a:t>El software de seguimiento de tiempo, como </a:t>
            </a:r>
            <a:r>
              <a:rPr lang="es" sz="2100" b="0" i="0" u="none" strike="noStrike" dirty="0">
                <a:effectLst/>
                <a:hlinkClick r:id="rId2">
                  <a:extLst>
                    <a:ext uri="{A12FA001-AC4F-418D-AE19-62706E023703}">
                      <ahyp:hlinkClr xmlns:ahyp="http://schemas.microsoft.com/office/drawing/2018/hyperlinkcolor" val="tx"/>
                    </a:ext>
                  </a:extLst>
                </a:hlinkClick>
              </a:rPr>
              <a:t>actiTIME </a:t>
            </a:r>
            <a:r>
              <a:rPr lang="es" sz="2100" b="0" i="0" dirty="0">
                <a:effectLst/>
              </a:rPr>
              <a:t>, </a:t>
            </a:r>
            <a:r>
              <a:rPr lang="es" sz="2100" dirty="0"/>
              <a:t>es un software de seguimiento único para la productividad, el rendimiento, el progreso y el seguimiento rentables para </a:t>
            </a:r>
            <a:r>
              <a:rPr lang="es" sz="2100" b="0" i="0" dirty="0">
                <a:effectLst/>
              </a:rPr>
              <a:t>impulsar la productividad en los aspectos cotidianos, así como a largo plazo </a:t>
            </a:r>
            <a:r>
              <a:rPr lang="es" sz="2100" dirty="0"/>
              <a:t>y </a:t>
            </a:r>
            <a:r>
              <a:rPr lang="es" sz="2100" b="0" i="0" dirty="0">
                <a:effectLst/>
              </a:rPr>
              <a:t>reducir los costos comerciales a través de una empresa más eficiente. como un todo.</a:t>
            </a:r>
            <a:endParaRPr lang="en-IE" sz="2100" dirty="0"/>
          </a:p>
        </p:txBody>
      </p:sp>
    </p:spTree>
    <p:extLst>
      <p:ext uri="{BB962C8B-B14F-4D97-AF65-F5344CB8AC3E}">
        <p14:creationId xmlns:p14="http://schemas.microsoft.com/office/powerpoint/2010/main" val="336966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A78FFD-1BE8-D5E4-99F7-FCD85582FD06}"/>
              </a:ext>
            </a:extLst>
          </p:cNvPr>
          <p:cNvSpPr>
            <a:spLocks noGrp="1"/>
          </p:cNvSpPr>
          <p:nvPr>
            <p:ph type="body" sz="quarter" idx="13"/>
          </p:nvPr>
        </p:nvSpPr>
        <p:spPr>
          <a:xfrm>
            <a:off x="500814" y="208113"/>
            <a:ext cx="4909385" cy="3514418"/>
          </a:xfrm>
        </p:spPr>
        <p:txBody>
          <a:bodyPr>
            <a:normAutofit fontScale="32500" lnSpcReduction="20000"/>
          </a:bodyPr>
          <a:lstStyle/>
          <a:p>
            <a:pPr>
              <a:lnSpc>
                <a:spcPct val="120000"/>
              </a:lnSpc>
            </a:pPr>
            <a:r>
              <a:rPr lang="es" sz="6700" dirty="0"/>
              <a:t>7. Reducir el impacto ambiental y el consumo de materias primas</a:t>
            </a:r>
          </a:p>
          <a:p>
            <a:pPr>
              <a:lnSpc>
                <a:spcPct val="120000"/>
              </a:lnSpc>
            </a:pPr>
            <a:endParaRPr lang="en-IE" b="0" dirty="0"/>
          </a:p>
          <a:p>
            <a:pPr>
              <a:lnSpc>
                <a:spcPct val="120000"/>
              </a:lnSpc>
            </a:pPr>
            <a:r>
              <a:rPr lang="es" sz="5000" b="0" i="0" dirty="0">
                <a:effectLst/>
              </a:rPr>
              <a:t>Las iniciativas de RSE tienen como objetivo </a:t>
            </a:r>
            <a:r>
              <a:rPr lang="es" sz="5000" b="1" i="0" dirty="0">
                <a:effectLst/>
              </a:rPr>
              <a:t>reducir el impacto negativo de las empresas en el medio ambiente </a:t>
            </a:r>
            <a:r>
              <a:rPr lang="es" sz="5000" b="0" i="0" dirty="0">
                <a:effectLst/>
              </a:rPr>
              <a:t>. Ejemplo el caso de la industria automotriz, la RSE en este campo puede implementarse mediante la reducción de la contaminación y el consumo de materias primas, así como a través de la compensación ambiental.</a:t>
            </a:r>
            <a:endParaRPr lang="en-IE" sz="5000" b="0" dirty="0"/>
          </a:p>
        </p:txBody>
      </p:sp>
      <p:sp>
        <p:nvSpPr>
          <p:cNvPr id="6" name="Text Placeholder 5">
            <a:extLst>
              <a:ext uri="{FF2B5EF4-FFF2-40B4-BE49-F238E27FC236}">
                <a16:creationId xmlns:a16="http://schemas.microsoft.com/office/drawing/2014/main" id="{EE10AEC6-469D-F7BB-04C6-F4B15444E0AC}"/>
              </a:ext>
            </a:extLst>
          </p:cNvPr>
          <p:cNvSpPr>
            <a:spLocks noGrp="1"/>
          </p:cNvSpPr>
          <p:nvPr>
            <p:ph type="body" sz="quarter" idx="14"/>
          </p:nvPr>
        </p:nvSpPr>
        <p:spPr>
          <a:xfrm>
            <a:off x="297842" y="3724499"/>
            <a:ext cx="11689180" cy="1666055"/>
          </a:xfrm>
        </p:spPr>
        <p:txBody>
          <a:bodyPr/>
          <a:lstStyle/>
          <a:p>
            <a:r>
              <a:rPr lang="es" sz="2200" dirty="0">
                <a:solidFill>
                  <a:schemeClr val="tx1"/>
                </a:solidFill>
              </a:rPr>
              <a:t>La tecnología y las herramientas digitales pueden ayudar a las empresas a reducir el impacto ambiental mediante la creación de productos que se pueden reciclar, la reducción del consumo de residuos/agua/energía/plástico, la optimización del ciclo de vida del producto, la reducción del embalaje y la adopción de redes de transporte y distribución sostenibles. En la industria de la moda, un par de jeans puede requerir casi 10,000 litros de agua para fabricarse, </a:t>
            </a:r>
            <a:r>
              <a:rPr lang="es" sz="2200" dirty="0">
                <a:solidFill>
                  <a:schemeClr val="tx1"/>
                </a:solidFill>
                <a:hlinkClick r:id="rId2"/>
              </a:rPr>
              <a:t>Outland Denim </a:t>
            </a:r>
            <a:r>
              <a:rPr lang="es" sz="2200" dirty="0">
                <a:solidFill>
                  <a:schemeClr val="tx1"/>
                </a:solidFill>
              </a:rPr>
              <a:t>utiliza tecnología innovadora y equipos láser para reducir la cantidad de agua necesaria para lavar y blanquear hasta en un 65 por ciento. Outland usa la tecnología e-flow </a:t>
            </a:r>
            <a:r>
              <a:rPr lang="es" sz="2200" b="1" dirty="0">
                <a:solidFill>
                  <a:srgbClr val="027354"/>
                </a:solidFill>
              </a:rPr>
              <a:t>"Es brillante porque usa nanoburbujas que rocían los agentes de lavado sobre las telas, en lugar de sumergirlas en miles de litros de agua mientras reducen hasta el 95 % del agua utilizada".</a:t>
            </a:r>
            <a:endParaRPr lang="en-IE" sz="2200" b="1" dirty="0">
              <a:solidFill>
                <a:srgbClr val="027354"/>
              </a:solidFill>
            </a:endParaRPr>
          </a:p>
        </p:txBody>
      </p:sp>
      <p:pic>
        <p:nvPicPr>
          <p:cNvPr id="6146" name="Picture 2" descr="Ethical Brand 'Outland Denim' Expands Operations in Canada">
            <a:extLst>
              <a:ext uri="{FF2B5EF4-FFF2-40B4-BE49-F238E27FC236}">
                <a16:creationId xmlns:a16="http://schemas.microsoft.com/office/drawing/2014/main" id="{3D047383-767F-C83A-1495-AE054071E9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276" y="0"/>
            <a:ext cx="4838700" cy="372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5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4D7B-0E79-1C5C-3986-F577A0301565}"/>
              </a:ext>
            </a:extLst>
          </p:cNvPr>
          <p:cNvSpPr/>
          <p:nvPr/>
        </p:nvSpPr>
        <p:spPr>
          <a:xfrm>
            <a:off x="0" y="-19051"/>
            <a:ext cx="5629275" cy="3448051"/>
          </a:xfrm>
          <a:prstGeom prst="rect">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 Placeholder 1">
            <a:extLst>
              <a:ext uri="{FF2B5EF4-FFF2-40B4-BE49-F238E27FC236}">
                <a16:creationId xmlns:a16="http://schemas.microsoft.com/office/drawing/2014/main" id="{AFEAC08C-17E8-817B-6FD3-2E8F3C53EC57}"/>
              </a:ext>
            </a:extLst>
          </p:cNvPr>
          <p:cNvSpPr>
            <a:spLocks noGrp="1"/>
          </p:cNvSpPr>
          <p:nvPr>
            <p:ph type="body" sz="quarter" idx="13"/>
          </p:nvPr>
        </p:nvSpPr>
        <p:spPr>
          <a:xfrm>
            <a:off x="685641" y="708015"/>
            <a:ext cx="4257991" cy="2514614"/>
          </a:xfrm>
        </p:spPr>
        <p:txBody>
          <a:bodyPr>
            <a:normAutofit fontScale="85000" lnSpcReduction="10000"/>
          </a:bodyPr>
          <a:lstStyle/>
          <a:p>
            <a:r>
              <a:rPr lang="es" dirty="0"/>
              <a:t>8. Conéctese con otros líderes de RSC locales y globales para lograr los Objetivos de Desarrollo Sostenible de los ODS</a:t>
            </a:r>
          </a:p>
        </p:txBody>
      </p:sp>
      <p:sp>
        <p:nvSpPr>
          <p:cNvPr id="9" name="Text Placeholder 2">
            <a:extLst>
              <a:ext uri="{FF2B5EF4-FFF2-40B4-BE49-F238E27FC236}">
                <a16:creationId xmlns:a16="http://schemas.microsoft.com/office/drawing/2014/main" id="{5688BA8B-054B-5A5A-07D5-30ED203DDB09}"/>
              </a:ext>
            </a:extLst>
          </p:cNvPr>
          <p:cNvSpPr>
            <a:spLocks noGrp="1"/>
          </p:cNvSpPr>
          <p:nvPr>
            <p:ph type="body" sz="quarter" idx="14"/>
          </p:nvPr>
        </p:nvSpPr>
        <p:spPr>
          <a:xfrm>
            <a:off x="396583" y="3487380"/>
            <a:ext cx="11398833" cy="1666055"/>
          </a:xfrm>
        </p:spPr>
        <p:txBody>
          <a:bodyPr/>
          <a:lstStyle/>
          <a:p>
            <a:r>
              <a:rPr lang="es" sz="2200" b="0" i="0" dirty="0">
                <a:solidFill>
                  <a:srgbClr val="292929"/>
                </a:solidFill>
                <a:effectLst/>
                <a:latin typeface="source-serif-pro"/>
              </a:rPr>
              <a:t>La tecnología permite a </a:t>
            </a:r>
            <a:r>
              <a:rPr lang="es" sz="2200" dirty="0">
                <a:solidFill>
                  <a:srgbClr val="292929"/>
                </a:solidFill>
                <a:latin typeface="source-serif-pro"/>
              </a:rPr>
              <a:t>las empresas trabajar con otras organizaciones, individuos y redes de RSE, por ejemplo, </a:t>
            </a:r>
            <a:r>
              <a:rPr lang="es" sz="2200" b="0" i="0" dirty="0">
                <a:solidFill>
                  <a:srgbClr val="292929"/>
                </a:solidFill>
                <a:effectLst/>
                <a:latin typeface="source-serif-pro"/>
              </a:rPr>
              <a:t>investigadores, diseñadores, científicos, formuladores de políticas, etc. Pueden donar, </a:t>
            </a:r>
            <a:r>
              <a:rPr lang="es" sz="2200" dirty="0">
                <a:solidFill>
                  <a:srgbClr val="292929"/>
                </a:solidFill>
                <a:latin typeface="source-serif-pro"/>
              </a:rPr>
              <a:t>aunar recursos y compartir datos y </a:t>
            </a:r>
            <a:r>
              <a:rPr lang="es" sz="2200" b="0" i="0" dirty="0">
                <a:solidFill>
                  <a:srgbClr val="292929"/>
                </a:solidFill>
                <a:effectLst/>
                <a:latin typeface="source-serif-pro"/>
              </a:rPr>
              <a:t>análisis para contribuir a la RSE, la economía circular y el desarrollo sostenible y apoyar los </a:t>
            </a:r>
            <a:r>
              <a:rPr lang="es" sz="2200" b="0" i="0" dirty="0">
                <a:solidFill>
                  <a:srgbClr val="292929"/>
                </a:solidFill>
                <a:effectLst/>
                <a:latin typeface="source-serif-pro"/>
                <a:hlinkClick r:id="rId2"/>
              </a:rPr>
              <a:t>ODS . </a:t>
            </a:r>
            <a:r>
              <a:rPr lang="es" sz="2200" b="0" i="0" dirty="0">
                <a:solidFill>
                  <a:srgbClr val="292929"/>
                </a:solidFill>
                <a:effectLst/>
                <a:latin typeface="source-serif-pro"/>
              </a:rPr>
              <a:t>. </a:t>
            </a:r>
            <a:r>
              <a:rPr lang="es" sz="2200" dirty="0">
                <a:solidFill>
                  <a:srgbClr val="292929"/>
                </a:solidFill>
                <a:latin typeface="source-serif-pro"/>
                <a:hlinkClick r:id="rId3"/>
              </a:rPr>
              <a:t>WWF </a:t>
            </a:r>
            <a:r>
              <a:rPr lang="es" sz="2200" dirty="0">
                <a:solidFill>
                  <a:srgbClr val="292929"/>
                </a:solidFill>
                <a:latin typeface="source-serif-pro"/>
              </a:rPr>
              <a:t>trabaja con la UE y el sector privado para brindar ecosistemas marinos saludables, pesquerías resilientes, un equilibrio entre las actividades marítimas y la naturaleza, y una economía azul sostenible. Si confía en el océano o en el sistema de agua de la tierra, puede usar la tecnología para apoyar su causa. Austral Fisheries comenzó a usar </a:t>
            </a:r>
            <a:r>
              <a:rPr lang="es" sz="2200" dirty="0">
                <a:solidFill>
                  <a:srgbClr val="292929"/>
                </a:solidFill>
                <a:latin typeface="source-serif-pro"/>
                <a:hlinkClick r:id="rId4"/>
              </a:rPr>
              <a:t>el etiquetado de cadena de bloques </a:t>
            </a:r>
            <a:r>
              <a:rPr lang="es" sz="2200" dirty="0">
                <a:solidFill>
                  <a:srgbClr val="292929"/>
                </a:solidFill>
                <a:latin typeface="source-serif-pro"/>
              </a:rPr>
              <a:t>como parte de un programa piloto con el </a:t>
            </a:r>
            <a:r>
              <a:rPr lang="es" sz="2200" dirty="0">
                <a:solidFill>
                  <a:srgbClr val="292929"/>
                </a:solidFill>
                <a:latin typeface="source-serif-pro"/>
                <a:hlinkClick r:id="rId5">
                  <a:extLst>
                    <a:ext uri="{A12FA001-AC4F-418D-AE19-62706E023703}">
                      <ahyp:hlinkClr xmlns:ahyp="http://schemas.microsoft.com/office/drawing/2018/hyperlinkcolor" val="tx"/>
                    </a:ext>
                  </a:extLst>
                </a:hlinkClick>
              </a:rPr>
              <a:t>Fondo Mundial para la Naturaleza </a:t>
            </a:r>
            <a:r>
              <a:rPr lang="es" sz="2200" dirty="0">
                <a:solidFill>
                  <a:srgbClr val="292929"/>
                </a:solidFill>
                <a:latin typeface="source-serif-pro"/>
              </a:rPr>
              <a:t>(WWF) en 2018.</a:t>
            </a:r>
            <a:endParaRPr lang="en-IE" sz="2200" dirty="0">
              <a:solidFill>
                <a:srgbClr val="292929"/>
              </a:solidFill>
              <a:latin typeface="source-serif-pro"/>
            </a:endParaRPr>
          </a:p>
        </p:txBody>
      </p:sp>
      <p:pic>
        <p:nvPicPr>
          <p:cNvPr id="8194" name="Picture 2" descr="FIS - Companies &amp; Products - Austral Fisheries will use revolutionary  blockchain platform to track its toothfish">
            <a:extLst>
              <a:ext uri="{FF2B5EF4-FFF2-40B4-BE49-F238E27FC236}">
                <a16:creationId xmlns:a16="http://schemas.microsoft.com/office/drawing/2014/main" id="{B259C349-0518-993C-DE99-40C218011C8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6444"/>
          <a:stretch/>
        </p:blipFill>
        <p:spPr bwMode="auto">
          <a:xfrm>
            <a:off x="5629274" y="-19051"/>
            <a:ext cx="6562725"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075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FD1585F8-88D4-06B2-CAA4-9A76C8B7C8C1}"/>
              </a:ext>
            </a:extLst>
          </p:cNvPr>
          <p:cNvSpPr>
            <a:spLocks noGrp="1"/>
          </p:cNvSpPr>
          <p:nvPr>
            <p:ph type="pic" sz="quarter" idx="15"/>
          </p:nvPr>
        </p:nvSpPr>
        <p:spPr>
          <a:xfrm>
            <a:off x="6171480" y="1323975"/>
            <a:ext cx="4911852" cy="3105150"/>
          </a:xfrm>
          <a:solidFill>
            <a:schemeClr val="bg1"/>
          </a:solidFill>
        </p:spPr>
      </p:sp>
      <p:sp>
        <p:nvSpPr>
          <p:cNvPr id="5" name="Text Placeholder 4">
            <a:extLst>
              <a:ext uri="{FF2B5EF4-FFF2-40B4-BE49-F238E27FC236}">
                <a16:creationId xmlns:a16="http://schemas.microsoft.com/office/drawing/2014/main" id="{9BF32BAC-F498-6F1F-077E-B2C460E8C88C}"/>
              </a:ext>
            </a:extLst>
          </p:cNvPr>
          <p:cNvSpPr>
            <a:spLocks noGrp="1"/>
          </p:cNvSpPr>
          <p:nvPr>
            <p:ph type="body" sz="quarter" idx="13"/>
          </p:nvPr>
        </p:nvSpPr>
        <p:spPr>
          <a:xfrm>
            <a:off x="133464" y="164749"/>
            <a:ext cx="5152912" cy="4727266"/>
          </a:xfrm>
        </p:spPr>
        <p:txBody>
          <a:bodyPr>
            <a:noAutofit/>
          </a:bodyPr>
          <a:lstStyle/>
          <a:p>
            <a:r>
              <a:rPr lang="es" sz="2200" b="0" dirty="0"/>
              <a:t>Elija un lomo de merluza negra </a:t>
            </a:r>
            <a:r>
              <a:rPr lang="es" sz="2200" b="0" dirty="0">
                <a:hlinkClick r:id="rId2">
                  <a:extLst>
                    <a:ext uri="{A12FA001-AC4F-418D-AE19-62706E023703}">
                      <ahyp:hlinkClr xmlns:ahyp="http://schemas.microsoft.com/office/drawing/2018/hyperlinkcolor" val="tx"/>
                    </a:ext>
                  </a:extLst>
                </a:hlinkClick>
              </a:rPr>
              <a:t>de Austral Fisheries </a:t>
            </a:r>
            <a:r>
              <a:rPr lang="es" sz="2200" b="0" dirty="0"/>
              <a:t>en el supermercado, escanee el código de barras en la parte posterior del paquete y podrá seguir cada paso en el viaje del pez, desde las profundidades del océano hasta el estante de la tienda. Dónde y cuándo se atrapó el pez; qué buque lo cargó a bordo; la fecha en que se descargó en Mauricio; cualquier Marine Stewardship Council o certificaciones climáticas. Incluso el nombre del patrón del barco. Hoy, el libro de contabilidad digital cubre sus operaciones de merluza negra y una parte cada vez mayor de su captura de camarones. La ambición es impulsar la transparencia y la rendición de cuentas</a:t>
            </a:r>
            <a:br>
              <a:rPr lang="es" sz="2200" b="0" dirty="0"/>
            </a:br>
            <a:r>
              <a:rPr lang="es" sz="2200" b="0" dirty="0"/>
              <a:t>e impulsar prácticas sostenibles aprovechando la elección del </a:t>
            </a:r>
            <a:br>
              <a:rPr lang="es" sz="2200" b="0" dirty="0"/>
            </a:br>
            <a:r>
              <a:rPr lang="es" sz="2200" b="0" dirty="0"/>
              <a:t>consumidor.</a:t>
            </a:r>
            <a:endParaRPr lang="en-IE" sz="2200" b="0" dirty="0"/>
          </a:p>
        </p:txBody>
      </p:sp>
      <p:sp>
        <p:nvSpPr>
          <p:cNvPr id="7" name="TextBox 6">
            <a:extLst>
              <a:ext uri="{FF2B5EF4-FFF2-40B4-BE49-F238E27FC236}">
                <a16:creationId xmlns:a16="http://schemas.microsoft.com/office/drawing/2014/main" id="{ABD19AAF-FFF8-3E74-342A-6319AF5C94EC}"/>
              </a:ext>
            </a:extLst>
          </p:cNvPr>
          <p:cNvSpPr txBox="1"/>
          <p:nvPr/>
        </p:nvSpPr>
        <p:spPr>
          <a:xfrm>
            <a:off x="6657975" y="4944811"/>
            <a:ext cx="3448050" cy="1200329"/>
          </a:xfrm>
          <a:prstGeom prst="rect">
            <a:avLst/>
          </a:prstGeom>
          <a:noFill/>
        </p:spPr>
        <p:txBody>
          <a:bodyPr wrap="square" rtlCol="0">
            <a:spAutoFit/>
          </a:bodyPr>
          <a:lstStyle/>
          <a:p>
            <a:pPr algn="ctr"/>
            <a:r>
              <a:rPr lang="es" dirty="0">
                <a:solidFill>
                  <a:srgbClr val="292929"/>
                </a:solidFill>
                <a:latin typeface="source-serif-pro"/>
                <a:hlinkClick r:id="rId3"/>
              </a:rPr>
              <a:t>https://www.australfisheries.com.au/sustainability/traceability</a:t>
            </a:r>
            <a:r>
              <a:rPr lang="es" dirty="0">
                <a:solidFill>
                  <a:srgbClr val="292929"/>
                </a:solidFill>
                <a:latin typeface="source-serif-pro"/>
              </a:rPr>
              <a:t> </a:t>
            </a:r>
          </a:p>
          <a:p>
            <a:pPr algn="ctr"/>
            <a:endParaRPr lang="en-GB" dirty="0">
              <a:solidFill>
                <a:srgbClr val="292929"/>
              </a:solidFill>
              <a:latin typeface="source-serif-pro"/>
            </a:endParaRPr>
          </a:p>
          <a:p>
            <a:pPr algn="ctr"/>
            <a:r>
              <a:rPr lang="es" dirty="0">
                <a:solidFill>
                  <a:srgbClr val="292929"/>
                </a:solidFill>
                <a:latin typeface="source-serif-pro"/>
                <a:hlinkClick r:id="rId4"/>
              </a:rPr>
              <a:t>Cómo funciona OPENSC</a:t>
            </a:r>
            <a:endParaRPr lang="en-IE" dirty="0"/>
          </a:p>
        </p:txBody>
      </p:sp>
      <p:sp>
        <p:nvSpPr>
          <p:cNvPr id="8" name="AutoShape 4">
            <a:extLst>
              <a:ext uri="{FF2B5EF4-FFF2-40B4-BE49-F238E27FC236}">
                <a16:creationId xmlns:a16="http://schemas.microsoft.com/office/drawing/2014/main" id="{CC28DDCF-19D5-E81F-C007-2FCB26A307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7174" name="Picture 6">
            <a:extLst>
              <a:ext uri="{FF2B5EF4-FFF2-40B4-BE49-F238E27FC236}">
                <a16:creationId xmlns:a16="http://schemas.microsoft.com/office/drawing/2014/main" id="{E7F70155-270D-B70C-7C60-543C90D57A3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502408"/>
            <a:ext cx="4914698" cy="27669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C8B74F0-6BC8-DAB9-326E-82F47DB56CC6}"/>
              </a:ext>
            </a:extLst>
          </p:cNvPr>
          <p:cNvSpPr/>
          <p:nvPr/>
        </p:nvSpPr>
        <p:spPr>
          <a:xfrm>
            <a:off x="5943600" y="6919"/>
            <a:ext cx="5372100" cy="1157314"/>
          </a:xfrm>
          <a:prstGeom prst="roundRect">
            <a:avLst/>
          </a:prstGeom>
          <a:solidFill>
            <a:srgbClr val="096D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TextBox 10">
            <a:extLst>
              <a:ext uri="{FF2B5EF4-FFF2-40B4-BE49-F238E27FC236}">
                <a16:creationId xmlns:a16="http://schemas.microsoft.com/office/drawing/2014/main" id="{EA802477-4087-5971-7A17-B1DE62263289}"/>
              </a:ext>
            </a:extLst>
          </p:cNvPr>
          <p:cNvSpPr txBox="1"/>
          <p:nvPr/>
        </p:nvSpPr>
        <p:spPr>
          <a:xfrm>
            <a:off x="6172200" y="166660"/>
            <a:ext cx="4911132" cy="954107"/>
          </a:xfrm>
          <a:prstGeom prst="rect">
            <a:avLst/>
          </a:prstGeom>
          <a:solidFill>
            <a:srgbClr val="096D6E"/>
          </a:solidFill>
        </p:spPr>
        <p:txBody>
          <a:bodyPr wrap="square" rtlCol="0">
            <a:spAutoFit/>
          </a:bodyPr>
          <a:lstStyle/>
          <a:p>
            <a:pPr algn="ctr"/>
            <a:r>
              <a:rPr lang="es" sz="3200" b="1" dirty="0">
                <a:solidFill>
                  <a:schemeClr val="bg1"/>
                </a:solidFill>
                <a:latin typeface="Aharoni" panose="02010803020104030203" pitchFamily="2" charset="-79"/>
                <a:cs typeface="Aharoni" panose="02010803020104030203" pitchFamily="2" charset="-79"/>
              </a:rPr>
              <a:t>Caso de estudio</a:t>
            </a:r>
          </a:p>
          <a:p>
            <a:pPr algn="ctr"/>
            <a:r>
              <a:rPr lang="es" sz="2400" dirty="0">
                <a:solidFill>
                  <a:schemeClr val="bg1"/>
                </a:solidFill>
                <a:cs typeface="Aharoni" panose="02010803020104030203" pitchFamily="2" charset="-79"/>
              </a:rPr>
              <a:t>Pesca Austral, Industria Pesquera</a:t>
            </a:r>
          </a:p>
        </p:txBody>
      </p:sp>
    </p:spTree>
    <p:extLst>
      <p:ext uri="{BB962C8B-B14F-4D97-AF65-F5344CB8AC3E}">
        <p14:creationId xmlns:p14="http://schemas.microsoft.com/office/powerpoint/2010/main" val="1863184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E295F7-519B-9F4E-929B-7EC61FBC0247}"/>
              </a:ext>
            </a:extLst>
          </p:cNvPr>
          <p:cNvPicPr>
            <a:picLocks noChangeAspect="1"/>
          </p:cNvPicPr>
          <p:nvPr/>
        </p:nvPicPr>
        <p:blipFill>
          <a:blip r:embed="rId2"/>
          <a:stretch>
            <a:fillRect/>
          </a:stretch>
        </p:blipFill>
        <p:spPr>
          <a:xfrm>
            <a:off x="2912417" y="0"/>
            <a:ext cx="9296400" cy="6858000"/>
          </a:xfrm>
          <a:prstGeom prst="rect">
            <a:avLst/>
          </a:prstGeom>
        </p:spPr>
      </p:pic>
      <p:sp>
        <p:nvSpPr>
          <p:cNvPr id="6" name="Text Placeholder 5">
            <a:extLst>
              <a:ext uri="{FF2B5EF4-FFF2-40B4-BE49-F238E27FC236}">
                <a16:creationId xmlns:a16="http://schemas.microsoft.com/office/drawing/2014/main" id="{DF2DD759-4083-7959-FA9B-C7209E193048}"/>
              </a:ext>
            </a:extLst>
          </p:cNvPr>
          <p:cNvSpPr>
            <a:spLocks noGrp="1"/>
          </p:cNvSpPr>
          <p:nvPr>
            <p:ph type="body" sz="quarter" idx="14"/>
          </p:nvPr>
        </p:nvSpPr>
        <p:spPr>
          <a:xfrm>
            <a:off x="314325" y="216022"/>
            <a:ext cx="2857500" cy="3995320"/>
          </a:xfrm>
          <a:solidFill>
            <a:schemeClr val="bg1"/>
          </a:solidFill>
        </p:spPr>
        <p:txBody>
          <a:bodyPr/>
          <a:lstStyle/>
          <a:p>
            <a:r>
              <a:rPr lang="es" sz="2200" b="0" i="0" dirty="0">
                <a:solidFill>
                  <a:srgbClr val="000000"/>
                </a:solidFill>
                <a:effectLst/>
                <a:hlinkClick r:id="rId3"/>
              </a:rPr>
              <a:t>La ciencia y el análisis de datos </a:t>
            </a:r>
            <a:r>
              <a:rPr lang="es" sz="2200" b="0" i="0" dirty="0">
                <a:solidFill>
                  <a:srgbClr val="000000"/>
                </a:solidFill>
                <a:effectLst/>
              </a:rPr>
              <a:t>tienen un papel clave que desempeñar para lograr estos objetivos de desarrollo sostenible. Brindan información crítica sobre los recursos naturales que se pueden aprovechar para permitir el desarrollo sostenible, en particular la medición del impacto, la gestión de recursos, la lucha contra el cambio climático y más.</a:t>
            </a:r>
            <a:endParaRPr lang="en-IE" sz="2200" dirty="0"/>
          </a:p>
        </p:txBody>
      </p:sp>
      <p:sp>
        <p:nvSpPr>
          <p:cNvPr id="5" name="Text Placeholder 4">
            <a:extLst>
              <a:ext uri="{FF2B5EF4-FFF2-40B4-BE49-F238E27FC236}">
                <a16:creationId xmlns:a16="http://schemas.microsoft.com/office/drawing/2014/main" id="{7F10250E-81A6-63F0-E10C-25E765B38DA6}"/>
              </a:ext>
            </a:extLst>
          </p:cNvPr>
          <p:cNvSpPr>
            <a:spLocks noGrp="1"/>
          </p:cNvSpPr>
          <p:nvPr>
            <p:ph type="body" sz="quarter" idx="13"/>
          </p:nvPr>
        </p:nvSpPr>
        <p:spPr>
          <a:xfrm>
            <a:off x="5572853" y="350134"/>
            <a:ext cx="6304822" cy="953429"/>
          </a:xfrm>
        </p:spPr>
        <p:txBody>
          <a:bodyPr>
            <a:normAutofit/>
          </a:bodyPr>
          <a:lstStyle/>
          <a:p>
            <a:pPr algn="ctr"/>
            <a:r>
              <a:rPr lang="es" sz="2800" dirty="0"/>
              <a:t>Cómo Big Data ayuda a abordar los ODS de la ONU</a:t>
            </a:r>
          </a:p>
        </p:txBody>
      </p:sp>
      <p:pic>
        <p:nvPicPr>
          <p:cNvPr id="2" name="Graphic 1" descr="Touchscreen with solid fill">
            <a:extLst>
              <a:ext uri="{FF2B5EF4-FFF2-40B4-BE49-F238E27FC236}">
                <a16:creationId xmlns:a16="http://schemas.microsoft.com/office/drawing/2014/main" id="{941201F8-93FC-1D06-1403-644353DFC8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9517" y="4292719"/>
            <a:ext cx="1523336" cy="1523336"/>
          </a:xfrm>
          <a:prstGeom prst="rect">
            <a:avLst/>
          </a:prstGeom>
        </p:spPr>
      </p:pic>
    </p:spTree>
    <p:extLst>
      <p:ext uri="{BB962C8B-B14F-4D97-AF65-F5344CB8AC3E}">
        <p14:creationId xmlns:p14="http://schemas.microsoft.com/office/powerpoint/2010/main" val="297132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83D84D-2C27-FF78-80E5-637A79DC3773}"/>
              </a:ext>
            </a:extLst>
          </p:cNvPr>
          <p:cNvSpPr>
            <a:spLocks noGrp="1"/>
          </p:cNvSpPr>
          <p:nvPr>
            <p:ph type="body" sz="quarter" idx="13"/>
          </p:nvPr>
        </p:nvSpPr>
        <p:spPr>
          <a:xfrm>
            <a:off x="370446" y="566929"/>
            <a:ext cx="4664850" cy="4279391"/>
          </a:xfrm>
        </p:spPr>
        <p:txBody>
          <a:bodyPr>
            <a:normAutofit fontScale="55000" lnSpcReduction="20000"/>
          </a:bodyPr>
          <a:lstStyle/>
          <a:p>
            <a:pPr algn="ctr">
              <a:lnSpc>
                <a:spcPct val="120000"/>
              </a:lnSpc>
              <a:spcBef>
                <a:spcPts val="0"/>
              </a:spcBef>
            </a:pPr>
            <a:r>
              <a:rPr lang="es" sz="3600" b="0" dirty="0">
                <a:solidFill>
                  <a:schemeClr val="bg1"/>
                </a:solidFill>
              </a:rPr>
              <a:t>La Responsabilidad Social Corporativa (RSC) tiene que ver con la gestión de riesgos, y la gestión de riesgos tiene que ver con la RSE. Si logramos integrar la disciplina de la gestión de riesgos y la RSE, el resultado será doble. La RSC se integrará automáticamente más en los procesos de gestión, ya que se incorporará directamente a la toma de decisiones estratégicas en todos los niveles de una empresa. En segundo lugar, alentará a los analistas de inversiones a reconocer y premiar la RSE. ( </a:t>
            </a:r>
            <a:r>
              <a:rPr lang="es" sz="3600" b="0" dirty="0">
                <a:solidFill>
                  <a:schemeClr val="bg1"/>
                </a:solidFill>
                <a:hlinkClick r:id="rId2">
                  <a:extLst>
                    <a:ext uri="{A12FA001-AC4F-418D-AE19-62706E023703}">
                      <ahyp:hlinkClr xmlns:ahyp="http://schemas.microsoft.com/office/drawing/2018/hyperlinkcolor" val="tx"/>
                    </a:ext>
                  </a:extLst>
                </a:hlinkClick>
              </a:rPr>
              <a:t>Fuente </a:t>
            </a:r>
            <a:r>
              <a:rPr lang="es" sz="3600" b="0" dirty="0">
                <a:solidFill>
                  <a:schemeClr val="bg1"/>
                </a:solidFill>
              </a:rPr>
              <a:t>)</a:t>
            </a:r>
            <a:endParaRPr lang="en-US" sz="3600" b="0" dirty="0">
              <a:solidFill>
                <a:schemeClr val="bg1"/>
              </a:solidFill>
            </a:endParaRPr>
          </a:p>
          <a:p>
            <a:pPr algn="ctr">
              <a:lnSpc>
                <a:spcPct val="120000"/>
              </a:lnSpc>
              <a:spcBef>
                <a:spcPts val="0"/>
              </a:spcBef>
            </a:pPr>
            <a:endParaRPr lang="en-IE" b="0" dirty="0"/>
          </a:p>
        </p:txBody>
      </p:sp>
      <p:pic>
        <p:nvPicPr>
          <p:cNvPr id="8" name="Picture 7">
            <a:hlinkClick r:id="rId3"/>
            <a:extLst>
              <a:ext uri="{FF2B5EF4-FFF2-40B4-BE49-F238E27FC236}">
                <a16:creationId xmlns:a16="http://schemas.microsoft.com/office/drawing/2014/main" id="{A65CAABA-ACEE-3415-BC2F-A9C0F1ACA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0516" y="1335741"/>
            <a:ext cx="4844374" cy="3044168"/>
          </a:xfrm>
          <a:prstGeom prst="rect">
            <a:avLst/>
          </a:prstGeom>
        </p:spPr>
      </p:pic>
      <p:sp>
        <p:nvSpPr>
          <p:cNvPr id="9" name="TextBox 8">
            <a:extLst>
              <a:ext uri="{FF2B5EF4-FFF2-40B4-BE49-F238E27FC236}">
                <a16:creationId xmlns:a16="http://schemas.microsoft.com/office/drawing/2014/main" id="{EA0A34B7-143F-51C1-297C-3A862D9FD44C}"/>
              </a:ext>
            </a:extLst>
          </p:cNvPr>
          <p:cNvSpPr txBox="1"/>
          <p:nvPr/>
        </p:nvSpPr>
        <p:spPr>
          <a:xfrm>
            <a:off x="5614704" y="5475896"/>
            <a:ext cx="4981575" cy="369332"/>
          </a:xfrm>
          <a:prstGeom prst="rect">
            <a:avLst/>
          </a:prstGeom>
          <a:noFill/>
        </p:spPr>
        <p:txBody>
          <a:bodyPr wrap="square" rtlCol="0">
            <a:spAutoFit/>
          </a:bodyPr>
          <a:lstStyle/>
          <a:p>
            <a:pPr algn="ctr"/>
            <a:r>
              <a:rPr lang="es" dirty="0">
                <a:hlinkClick r:id="rId3"/>
              </a:rPr>
              <a:t>https://www.csrready.eu/</a:t>
            </a:r>
            <a:r>
              <a:rPr lang="es" dirty="0"/>
              <a:t> </a:t>
            </a:r>
          </a:p>
        </p:txBody>
      </p:sp>
    </p:spTree>
    <p:extLst>
      <p:ext uri="{BB962C8B-B14F-4D97-AF65-F5344CB8AC3E}">
        <p14:creationId xmlns:p14="http://schemas.microsoft.com/office/powerpoint/2010/main" val="3099021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3F3D502-2759-E73E-7475-9112B00DD9C7}"/>
              </a:ext>
            </a:extLst>
          </p:cNvPr>
          <p:cNvSpPr/>
          <p:nvPr/>
        </p:nvSpPr>
        <p:spPr>
          <a:xfrm>
            <a:off x="363301" y="4554526"/>
            <a:ext cx="4513499" cy="137160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4">
            <a:extLst>
              <a:ext uri="{FF2B5EF4-FFF2-40B4-BE49-F238E27FC236}">
                <a16:creationId xmlns:a16="http://schemas.microsoft.com/office/drawing/2014/main" id="{9F0C4A4C-2FBA-18C8-037E-DFB2FF743741}"/>
              </a:ext>
            </a:extLst>
          </p:cNvPr>
          <p:cNvSpPr>
            <a:spLocks noGrp="1"/>
          </p:cNvSpPr>
          <p:nvPr>
            <p:ph type="body" sz="quarter" idx="13"/>
          </p:nvPr>
        </p:nvSpPr>
        <p:spPr>
          <a:xfrm>
            <a:off x="315214" y="292690"/>
            <a:ext cx="10761217" cy="697353"/>
          </a:xfrm>
          <a:solidFill>
            <a:schemeClr val="bg1"/>
          </a:solidFill>
        </p:spPr>
        <p:txBody>
          <a:bodyPr/>
          <a:lstStyle/>
          <a:p>
            <a:r>
              <a:rPr lang="es" sz="4000" dirty="0">
                <a:solidFill>
                  <a:srgbClr val="027354"/>
                </a:solidFill>
              </a:rPr>
              <a:t>Ejemplos de adaptación de la RSC a la Tecnología</a:t>
            </a:r>
          </a:p>
        </p:txBody>
      </p:sp>
      <p:sp>
        <p:nvSpPr>
          <p:cNvPr id="8" name="Text Placeholder 5">
            <a:extLst>
              <a:ext uri="{FF2B5EF4-FFF2-40B4-BE49-F238E27FC236}">
                <a16:creationId xmlns:a16="http://schemas.microsoft.com/office/drawing/2014/main" id="{EF0107FB-0542-DB0E-D0D6-C9BD36B8BCA4}"/>
              </a:ext>
            </a:extLst>
          </p:cNvPr>
          <p:cNvSpPr>
            <a:spLocks noGrp="1"/>
          </p:cNvSpPr>
          <p:nvPr>
            <p:ph type="body" sz="quarter" idx="14"/>
          </p:nvPr>
        </p:nvSpPr>
        <p:spPr>
          <a:xfrm>
            <a:off x="330164" y="1020286"/>
            <a:ext cx="5911148" cy="2881305"/>
          </a:xfrm>
          <a:solidFill>
            <a:schemeClr val="bg1"/>
          </a:solidFill>
        </p:spPr>
        <p:txBody>
          <a:bodyPr/>
          <a:lstStyle/>
          <a:p>
            <a:r>
              <a:rPr lang="es" sz="2200" dirty="0">
                <a:solidFill>
                  <a:srgbClr val="5E5E5E"/>
                </a:solidFill>
              </a:rPr>
              <a:t>Para los empresarios, entender cómo pueden usar las herramientas y tecnologías digitales para tener un impacto positivo en las personas y el planeta puede ser desalentador. Hay tantas tecnologías y tantos problemas que abordar. Esta sección muestra diferentes tecnologías y cómo pueden ser utilizadas de diferentes maneras por diferentes sectores para promover un cambio positivo con relativa facilidad e implementación.</a:t>
            </a:r>
            <a:endParaRPr lang="en-IE" sz="2200" dirty="0">
              <a:solidFill>
                <a:srgbClr val="5E5E5E"/>
              </a:solidFill>
            </a:endParaRPr>
          </a:p>
        </p:txBody>
      </p:sp>
      <p:sp>
        <p:nvSpPr>
          <p:cNvPr id="9" name="TextBox 8">
            <a:extLst>
              <a:ext uri="{FF2B5EF4-FFF2-40B4-BE49-F238E27FC236}">
                <a16:creationId xmlns:a16="http://schemas.microsoft.com/office/drawing/2014/main" id="{33EBCE5B-97A9-DE15-A74E-CDC1571F3BE6}"/>
              </a:ext>
            </a:extLst>
          </p:cNvPr>
          <p:cNvSpPr txBox="1"/>
          <p:nvPr/>
        </p:nvSpPr>
        <p:spPr>
          <a:xfrm>
            <a:off x="737451" y="4824827"/>
            <a:ext cx="3765198" cy="830997"/>
          </a:xfrm>
          <a:prstGeom prst="rect">
            <a:avLst/>
          </a:prstGeom>
          <a:solidFill>
            <a:srgbClr val="027354"/>
          </a:solidFill>
        </p:spPr>
        <p:txBody>
          <a:bodyPr wrap="square" rtlCol="0">
            <a:spAutoFit/>
          </a:bodyPr>
          <a:lstStyle/>
          <a:p>
            <a:pPr algn="ctr"/>
            <a:r>
              <a:rPr lang="es" sz="4800" b="1" dirty="0">
                <a:solidFill>
                  <a:schemeClr val="bg1"/>
                </a:solidFill>
              </a:rPr>
              <a:t>Sección 2</a:t>
            </a:r>
          </a:p>
        </p:txBody>
      </p:sp>
    </p:spTree>
    <p:extLst>
      <p:ext uri="{BB962C8B-B14F-4D97-AF65-F5344CB8AC3E}">
        <p14:creationId xmlns:p14="http://schemas.microsoft.com/office/powerpoint/2010/main" val="278204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E78F10-030C-C514-88F6-C6352ACE01AE}"/>
              </a:ext>
            </a:extLst>
          </p:cNvPr>
          <p:cNvSpPr>
            <a:spLocks noGrp="1"/>
          </p:cNvSpPr>
          <p:nvPr>
            <p:ph type="body" sz="quarter" idx="14"/>
          </p:nvPr>
        </p:nvSpPr>
        <p:spPr>
          <a:xfrm>
            <a:off x="726087" y="896717"/>
            <a:ext cx="9821199" cy="3079983"/>
          </a:xfrm>
        </p:spPr>
        <p:txBody>
          <a:bodyPr/>
          <a:lstStyle/>
          <a:p>
            <a:pPr algn="l"/>
            <a:r>
              <a:rPr lang="es" dirty="0"/>
              <a:t>La sección anterior demostró los beneficios de las tecnologías y herramientas digitales. Puede pensar que es un esfuerzo costoso en cuanto a inversión y tiempo, sin embargo, los costos siempre superan los beneficios. Desde atraer y retener clientes que buscan empresas que compartan sus valores hasta ahorrar cambiando a formas de eficiencia energética. Los programas de RSE también pueden crear un sentido de orgullo y lealtad entre los empleados.</a:t>
            </a:r>
          </a:p>
          <a:p>
            <a:pPr algn="l"/>
            <a:endParaRPr lang="en-GB" dirty="0"/>
          </a:p>
          <a:p>
            <a:pPr algn="l"/>
            <a:r>
              <a:rPr lang="es" dirty="0"/>
              <a:t>En última instancia, la responsabilidad social corporativa es algo más que hacer el bien; se trata de crear un modelo de negocio sostenible que beneficie a todos los involucrados. Esta sección cubre una </a:t>
            </a:r>
            <a:r>
              <a:rPr lang="es" dirty="0" err="1"/>
              <a:t>lista </a:t>
            </a:r>
            <a:r>
              <a:rPr lang="es" dirty="0"/>
              <a:t>de herramientas simples que cualquier líder empresarial, incluso aquellos que acaban de lanzar su negocio, pueden usar para ser una fuerza para el bien.</a:t>
            </a:r>
          </a:p>
          <a:p>
            <a:br>
              <a:rPr lang="en-GB" dirty="0"/>
            </a:br>
            <a:endParaRPr lang="en-IE" dirty="0"/>
          </a:p>
        </p:txBody>
      </p:sp>
    </p:spTree>
    <p:extLst>
      <p:ext uri="{BB962C8B-B14F-4D97-AF65-F5344CB8AC3E}">
        <p14:creationId xmlns:p14="http://schemas.microsoft.com/office/powerpoint/2010/main" val="3382398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619194-4C2B-72A4-456B-7CED79A26200}"/>
              </a:ext>
            </a:extLst>
          </p:cNvPr>
          <p:cNvSpPr/>
          <p:nvPr/>
        </p:nvSpPr>
        <p:spPr>
          <a:xfrm>
            <a:off x="0" y="-6736"/>
            <a:ext cx="5296277" cy="3673389"/>
          </a:xfrm>
          <a:prstGeom prst="rect">
            <a:avLst/>
          </a:prstGeom>
          <a:solidFill>
            <a:srgbClr val="D73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389300" y="3739950"/>
            <a:ext cx="11692142" cy="2489539"/>
          </a:xfrm>
          <a:solidFill>
            <a:schemeClr val="bg1"/>
          </a:solidFill>
        </p:spPr>
        <p:txBody>
          <a:bodyPr/>
          <a:lstStyle/>
          <a:p>
            <a:pPr algn="l"/>
            <a:r>
              <a:rPr lang="es" sz="2100" b="0" i="0" dirty="0">
                <a:solidFill>
                  <a:srgbClr val="0A0A0A"/>
                </a:solidFill>
                <a:effectLst/>
              </a:rPr>
              <a:t>Convierta su empaque en una forma de publicidad de marca con una caja personalizada o un anuncio publicitario. Cuando personaliza el empaque exterior, significa que no habrá duda de quién es el paquete increíble cuando su cliente lo reciba. Realizan todo tipo de embalajes, bolsas, papel, cajas etc.</a:t>
            </a:r>
          </a:p>
          <a:p>
            <a:pPr algn="l"/>
            <a:r>
              <a:rPr lang="es" sz="2100" b="0" i="0" dirty="0">
                <a:solidFill>
                  <a:srgbClr val="0A0A0A"/>
                </a:solidFill>
                <a:effectLst/>
              </a:rPr>
              <a:t>Las cajas de correo/envío personalizadas sin problemas lo ayudan a crear la mejor experiencia de desempaquetado. Se han asociado con otros </a:t>
            </a:r>
            <a:r>
              <a:rPr lang="es" sz="2100" b="0" i="0" dirty="0">
                <a:solidFill>
                  <a:srgbClr val="0A0A0A"/>
                </a:solidFill>
                <a:effectLst/>
                <a:hlinkClick r:id="rId2"/>
              </a:rPr>
              <a:t>expertos de la industria </a:t>
            </a:r>
            <a:r>
              <a:rPr lang="es" sz="2100" b="0" i="0" dirty="0">
                <a:solidFill>
                  <a:srgbClr val="0A0A0A"/>
                </a:solidFill>
                <a:effectLst/>
              </a:rPr>
              <a:t>que pueden ayudarlo a crecer, por ejemplo, expertos en marketing, logística y sustentabilidad. Puede convertirse en un </a:t>
            </a:r>
            <a:r>
              <a:rPr lang="es" sz="2100" b="0" i="0" dirty="0">
                <a:solidFill>
                  <a:srgbClr val="0A0A0A"/>
                </a:solidFill>
                <a:effectLst/>
                <a:hlinkClick r:id="rId3"/>
              </a:rPr>
              <a:t>revendedor sin problemas </a:t>
            </a:r>
            <a:r>
              <a:rPr lang="es" sz="2100" b="0" i="0" dirty="0">
                <a:solidFill>
                  <a:srgbClr val="0A0A0A"/>
                </a:solidFill>
                <a:effectLst/>
              </a:rPr>
              <a:t>en línea para unirse a la misión. Sus </a:t>
            </a:r>
            <a:r>
              <a:rPr lang="es" sz="2100" b="0" i="0" dirty="0">
                <a:solidFill>
                  <a:srgbClr val="0A0A0A"/>
                </a:solidFill>
                <a:effectLst/>
                <a:hlinkClick r:id="rId4"/>
              </a:rPr>
              <a:t>programas de socios </a:t>
            </a:r>
            <a:r>
              <a:rPr lang="es" sz="2100" b="0" i="0" dirty="0">
                <a:solidFill>
                  <a:srgbClr val="0A0A0A"/>
                </a:solidFill>
                <a:effectLst/>
              </a:rPr>
              <a:t>le permiten a usted y a otros vincular a otros con la causa.</a:t>
            </a:r>
            <a:endParaRPr lang="en-IE" sz="2100" dirty="0"/>
          </a:p>
        </p:txBody>
      </p:sp>
      <p:pic>
        <p:nvPicPr>
          <p:cNvPr id="1026" name="Picture 2" descr="noissue’s boxes and mailers are also eco-friendly and are either 100% compostable and recyclable.">
            <a:extLst>
              <a:ext uri="{FF2B5EF4-FFF2-40B4-BE49-F238E27FC236}">
                <a16:creationId xmlns:a16="http://schemas.microsoft.com/office/drawing/2014/main" id="{EC82A07A-7480-D71C-52B9-C5B5DE466DF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742" r="16742" b="12299"/>
          <a:stretch/>
        </p:blipFill>
        <p:spPr bwMode="auto">
          <a:xfrm>
            <a:off x="5257519" y="-29342"/>
            <a:ext cx="4773721" cy="3695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2ADB9A-C574-DF0C-FEBA-77053AD55E8F}"/>
              </a:ext>
            </a:extLst>
          </p:cNvPr>
          <p:cNvSpPr txBox="1"/>
          <p:nvPr/>
        </p:nvSpPr>
        <p:spPr>
          <a:xfrm>
            <a:off x="0" y="32388"/>
            <a:ext cx="5054002" cy="3785652"/>
          </a:xfrm>
          <a:prstGeom prst="rect">
            <a:avLst/>
          </a:prstGeom>
          <a:noFill/>
        </p:spPr>
        <p:txBody>
          <a:bodyPr wrap="square" rtlCol="0">
            <a:spAutoFit/>
          </a:bodyPr>
          <a:lstStyle/>
          <a:p>
            <a:pPr marL="457200" lvl="1" indent="0">
              <a:buNone/>
            </a:pPr>
            <a:r>
              <a:rPr lang="es" sz="2000" b="1" i="0" u="sng" dirty="0">
                <a:solidFill>
                  <a:schemeClr val="bg1"/>
                </a:solidFill>
                <a:effectLst/>
                <a:hlinkClick r:id="rId6">
                  <a:extLst>
                    <a:ext uri="{A12FA001-AC4F-418D-AE19-62706E023703}">
                      <ahyp:hlinkClr xmlns:ahyp="http://schemas.microsoft.com/office/drawing/2018/hyperlinkcolor" val="tx"/>
                    </a:ext>
                  </a:extLst>
                </a:hlinkClick>
              </a:rPr>
              <a:t>cajas </a:t>
            </a:r>
            <a:r>
              <a:rPr lang="es" sz="2000" b="1" i="0" u="sng" dirty="0" err="1">
                <a:solidFill>
                  <a:schemeClr val="bg1"/>
                </a:solidFill>
                <a:effectLst/>
                <a:hlinkClick r:id="rId6">
                  <a:extLst>
                    <a:ext uri="{A12FA001-AC4F-418D-AE19-62706E023703}">
                      <ahyp:hlinkClr xmlns:ahyp="http://schemas.microsoft.com/office/drawing/2018/hyperlinkcolor" val="tx"/>
                    </a:ext>
                  </a:extLst>
                </a:hlinkClick>
              </a:rPr>
              <a:t>de noissue</a:t>
            </a:r>
            <a:r>
              <a:rPr lang="es" sz="2000" b="1" i="0" dirty="0">
                <a:solidFill>
                  <a:schemeClr val="bg1"/>
                </a:solidFill>
                <a:effectLst/>
              </a:rPr>
              <a:t> </a:t>
            </a:r>
            <a:r>
              <a:rPr lang="es" sz="2000" i="0" dirty="0">
                <a:solidFill>
                  <a:schemeClr val="bg1"/>
                </a:solidFill>
                <a:effectLst/>
              </a:rPr>
              <a:t>y los sobres son proveedores de productos y envases en línea ecológicos, 100 % compostables y reciclables. Realizan entregas en todo el mundo, solo ordene en línea su </a:t>
            </a:r>
            <a:r>
              <a:rPr lang="es" sz="2000" b="0" dirty="0">
                <a:solidFill>
                  <a:schemeClr val="bg1"/>
                </a:solidFill>
              </a:rPr>
              <a:t>empaque sostenible personalizable. Están comprometidos con </a:t>
            </a:r>
            <a:r>
              <a:rPr lang="es" sz="2000" b="0" dirty="0">
                <a:solidFill>
                  <a:schemeClr val="bg1"/>
                </a:solidFill>
                <a:hlinkClick r:id="rId7">
                  <a:extLst>
                    <a:ext uri="{A12FA001-AC4F-418D-AE19-62706E023703}">
                      <ahyp:hlinkClr xmlns:ahyp="http://schemas.microsoft.com/office/drawing/2018/hyperlinkcolor" val="tx"/>
                    </a:ext>
                  </a:extLst>
                </a:hlinkClick>
              </a:rPr>
              <a:t>la sostenibilidad </a:t>
            </a:r>
            <a:r>
              <a:rPr lang="es" sz="2000" b="0" dirty="0">
                <a:solidFill>
                  <a:schemeClr val="bg1"/>
                </a:solidFill>
              </a:rPr>
              <a:t>de todos sus productos, su sencilla plataforma de diseño en línea y las cantidades mínimas de pedido bajas. </a:t>
            </a:r>
            <a:r>
              <a:rPr lang="es" sz="2000" b="0" dirty="0">
                <a:solidFill>
                  <a:schemeClr val="bg1"/>
                </a:solidFill>
                <a:hlinkClick r:id="rId8">
                  <a:extLst>
                    <a:ext uri="{A12FA001-AC4F-418D-AE19-62706E023703}">
                      <ahyp:hlinkClr xmlns:ahyp="http://schemas.microsoft.com/office/drawing/2018/hyperlinkcolor" val="tx"/>
                    </a:ext>
                  </a:extLst>
                </a:hlinkClick>
              </a:rPr>
              <a:t>Inspírate aquí.</a:t>
            </a:r>
            <a:endParaRPr lang="en-IE" sz="2000" dirty="0">
              <a:solidFill>
                <a:schemeClr val="bg1"/>
              </a:solidFill>
            </a:endParaRPr>
          </a:p>
          <a:p>
            <a:endParaRPr lang="en-IE" sz="2000" dirty="0"/>
          </a:p>
        </p:txBody>
      </p:sp>
      <p:sp>
        <p:nvSpPr>
          <p:cNvPr id="7" name="Rectangle 6">
            <a:extLst>
              <a:ext uri="{FF2B5EF4-FFF2-40B4-BE49-F238E27FC236}">
                <a16:creationId xmlns:a16="http://schemas.microsoft.com/office/drawing/2014/main" id="{7B200243-FC85-B71D-94A0-1A7C15C5E76C}"/>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2F17D801-D858-19D6-BB92-1A2D56C66994}"/>
              </a:ext>
            </a:extLst>
          </p:cNvPr>
          <p:cNvSpPr/>
          <p:nvPr/>
        </p:nvSpPr>
        <p:spPr>
          <a:xfrm>
            <a:off x="10069998" y="628511"/>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dirty="0"/>
              <a:t>Herramienta de embalaje </a:t>
            </a:r>
            <a:r>
              <a:rPr lang="es" sz="2400" b="1" dirty="0"/>
              <a:t>ambiental</a:t>
            </a:r>
          </a:p>
        </p:txBody>
      </p:sp>
      <p:pic>
        <p:nvPicPr>
          <p:cNvPr id="3" name="Graphic 2" descr="Recycle with solid fill">
            <a:extLst>
              <a:ext uri="{FF2B5EF4-FFF2-40B4-BE49-F238E27FC236}">
                <a16:creationId xmlns:a16="http://schemas.microsoft.com/office/drawing/2014/main" id="{B016ED8B-F48A-4F1D-BCB2-C8ED6121E7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72429" y="1610466"/>
            <a:ext cx="1391373" cy="1391373"/>
          </a:xfrm>
          <a:prstGeom prst="rect">
            <a:avLst/>
          </a:prstGeom>
        </p:spPr>
      </p:pic>
    </p:spTree>
    <p:extLst>
      <p:ext uri="{BB962C8B-B14F-4D97-AF65-F5344CB8AC3E}">
        <p14:creationId xmlns:p14="http://schemas.microsoft.com/office/powerpoint/2010/main" val="1595386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Rectangle 2047">
            <a:extLst>
              <a:ext uri="{FF2B5EF4-FFF2-40B4-BE49-F238E27FC236}">
                <a16:creationId xmlns:a16="http://schemas.microsoft.com/office/drawing/2014/main" id="{0DA21AE8-8C98-EEC0-D88D-98B841051C71}"/>
              </a:ext>
            </a:extLst>
          </p:cNvPr>
          <p:cNvSpPr/>
          <p:nvPr/>
        </p:nvSpPr>
        <p:spPr>
          <a:xfrm>
            <a:off x="-1" y="-12101"/>
            <a:ext cx="5015447" cy="3663318"/>
          </a:xfrm>
          <a:prstGeom prst="rect">
            <a:avLst/>
          </a:prstGeom>
          <a:solidFill>
            <a:srgbClr val="6A7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00" dirty="0"/>
          </a:p>
        </p:txBody>
      </p:sp>
      <p:pic>
        <p:nvPicPr>
          <p:cNvPr id="2050" name="Picture 2" descr="Boost Corporate Social Responsibility - Percent Pledge">
            <a:extLst>
              <a:ext uri="{FF2B5EF4-FFF2-40B4-BE49-F238E27FC236}">
                <a16:creationId xmlns:a16="http://schemas.microsoft.com/office/drawing/2014/main" id="{2AE83684-B391-B246-E4E4-2424AEB240C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2602" r="3094"/>
          <a:stretch/>
        </p:blipFill>
        <p:spPr bwMode="auto">
          <a:xfrm>
            <a:off x="5015446" y="-36388"/>
            <a:ext cx="5015447" cy="368760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190124" y="3655301"/>
            <a:ext cx="11878146" cy="2489539"/>
          </a:xfrm>
          <a:solidFill>
            <a:schemeClr val="bg1"/>
          </a:solidFill>
        </p:spPr>
        <p:txBody>
          <a:bodyPr/>
          <a:lstStyle/>
          <a:p>
            <a:pPr algn="l"/>
            <a:r>
              <a:rPr lang="es" sz="2200" dirty="0">
                <a:solidFill>
                  <a:srgbClr val="0A0A0A"/>
                </a:solidFill>
                <a:hlinkClick r:id="rId3"/>
              </a:rPr>
              <a:t>Percent Pledge </a:t>
            </a:r>
            <a:r>
              <a:rPr lang="es" sz="2200" dirty="0">
                <a:solidFill>
                  <a:srgbClr val="0A0A0A"/>
                </a:solidFill>
              </a:rPr>
              <a:t>impulsa programas de impacto social personalizados, ayudando a las empresas a mejorar de manera auténtica el compromiso de los empleados, la retención de empleados y la marca de empleador. La plataforma fácil de usar y los expertos en impacto social ofrecen una fuente única para donaciones, voluntariado, investigación de caridad e informes de impacto. Utilizado por líderes de Recursos Humanos, Personas, Cultura e Impacto Social que quieren marcar la diferencia en su empresa y en el mundo. Tiene una </a:t>
            </a:r>
            <a:r>
              <a:rPr lang="es" sz="2200" dirty="0">
                <a:solidFill>
                  <a:srgbClr val="0A0A0A"/>
                </a:solidFill>
                <a:hlinkClick r:id="rId4"/>
              </a:rPr>
              <a:t>plataforma de donaciones en el lugar de trabajo </a:t>
            </a:r>
            <a:r>
              <a:rPr lang="es" sz="2200" dirty="0">
                <a:solidFill>
                  <a:srgbClr val="0A0A0A"/>
                </a:solidFill>
              </a:rPr>
              <a:t>, </a:t>
            </a:r>
            <a:r>
              <a:rPr lang="es" sz="2200" dirty="0">
                <a:solidFill>
                  <a:srgbClr val="0A0A0A"/>
                </a:solidFill>
                <a:hlinkClick r:id="rId5"/>
              </a:rPr>
              <a:t>un programa de donaciones para empleados </a:t>
            </a:r>
            <a:r>
              <a:rPr lang="es" sz="2200" dirty="0">
                <a:solidFill>
                  <a:srgbClr val="0A0A0A"/>
                </a:solidFill>
              </a:rPr>
              <a:t>, </a:t>
            </a:r>
            <a:r>
              <a:rPr lang="es" sz="2200" dirty="0">
                <a:solidFill>
                  <a:srgbClr val="0A0A0A"/>
                </a:solidFill>
                <a:hlinkClick r:id="rId6"/>
              </a:rPr>
              <a:t>informes de impacto </a:t>
            </a:r>
            <a:r>
              <a:rPr lang="es" sz="2200" dirty="0">
                <a:solidFill>
                  <a:srgbClr val="0A0A0A"/>
                </a:solidFill>
              </a:rPr>
              <a:t>, </a:t>
            </a:r>
            <a:r>
              <a:rPr lang="es" sz="2200" dirty="0">
                <a:solidFill>
                  <a:srgbClr val="0A0A0A"/>
                </a:solidFill>
                <a:hlinkClick r:id="rId7"/>
              </a:rPr>
              <a:t>evaluación de la pasión de los empleados </a:t>
            </a:r>
            <a:r>
              <a:rPr lang="es" sz="2200" dirty="0">
                <a:solidFill>
                  <a:srgbClr val="0A0A0A"/>
                </a:solidFill>
              </a:rPr>
              <a:t>y más. Ejemplo </a:t>
            </a:r>
            <a:r>
              <a:rPr lang="es" sz="2200" dirty="0">
                <a:solidFill>
                  <a:srgbClr val="0A0A0A"/>
                </a:solidFill>
                <a:hlinkClick r:id="rId8"/>
              </a:rPr>
              <a:t>de informe de impacto </a:t>
            </a:r>
            <a:r>
              <a:rPr lang="es" sz="2200" dirty="0">
                <a:solidFill>
                  <a:srgbClr val="0A0A0A"/>
                </a:solidFill>
              </a:rPr>
              <a:t>. </a:t>
            </a:r>
            <a:r>
              <a:rPr lang="es" sz="2200" dirty="0">
                <a:solidFill>
                  <a:srgbClr val="0A0A0A"/>
                </a:solidFill>
                <a:hlinkClick r:id="rId9"/>
              </a:rPr>
              <a:t>Vea cómo se compara con otras plataformas similares y más información.</a:t>
            </a:r>
            <a:endParaRPr lang="en-GB" sz="2200" dirty="0">
              <a:solidFill>
                <a:srgbClr val="0A0A0A"/>
              </a:solidFill>
            </a:endParaRPr>
          </a:p>
        </p:txBody>
      </p:sp>
      <p:sp>
        <p:nvSpPr>
          <p:cNvPr id="63" name="TextBox 62">
            <a:extLst>
              <a:ext uri="{FF2B5EF4-FFF2-40B4-BE49-F238E27FC236}">
                <a16:creationId xmlns:a16="http://schemas.microsoft.com/office/drawing/2014/main" id="{9F25C476-1A50-54FC-A08D-24F527B38480}"/>
              </a:ext>
            </a:extLst>
          </p:cNvPr>
          <p:cNvSpPr txBox="1"/>
          <p:nvPr/>
        </p:nvSpPr>
        <p:spPr>
          <a:xfrm>
            <a:off x="251935" y="27883"/>
            <a:ext cx="4680951" cy="3647152"/>
          </a:xfrm>
          <a:prstGeom prst="rect">
            <a:avLst/>
          </a:prstGeom>
          <a:noFill/>
        </p:spPr>
        <p:txBody>
          <a:bodyPr wrap="square" rtlCol="0">
            <a:spAutoFit/>
          </a:bodyPr>
          <a:lstStyle/>
          <a:p>
            <a:r>
              <a:rPr lang="es" sz="2100" b="1" i="0" u="sng" dirty="0">
                <a:solidFill>
                  <a:schemeClr val="bg1"/>
                </a:solidFill>
                <a:effectLst/>
              </a:rPr>
              <a:t>Porcentaje de compromiso de filantropía en el lugar de trabajo </a:t>
            </a:r>
            <a:r>
              <a:rPr lang="es" sz="2100" b="1" i="0" dirty="0">
                <a:solidFill>
                  <a:schemeClr val="bg1"/>
                </a:solidFill>
                <a:effectLst/>
              </a:rPr>
              <a:t>. </a:t>
            </a:r>
            <a:r>
              <a:rPr lang="es" sz="2100" b="0" dirty="0">
                <a:solidFill>
                  <a:schemeClr val="bg1"/>
                </a:solidFill>
              </a:rPr>
              <a:t>Percent Pledge crea programas de impacto social que son personalizables y asequibles para empresas de cualquier tamaño. Ejemplos; ayudar con una forma más fácil de administrar los empleados que donan a sus comunidades, el compromiso de los empleados u organizar eventos de voluntariado atractivos.</a:t>
            </a:r>
            <a:endParaRPr lang="en-IE" sz="2100" dirty="0"/>
          </a:p>
        </p:txBody>
      </p:sp>
      <p:sp>
        <p:nvSpPr>
          <p:cNvPr id="2049" name="Rectangle 2048">
            <a:extLst>
              <a:ext uri="{FF2B5EF4-FFF2-40B4-BE49-F238E27FC236}">
                <a16:creationId xmlns:a16="http://schemas.microsoft.com/office/drawing/2014/main" id="{34B91779-A77A-9E53-2F93-F371E8BF9043}"/>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51" name="Rectangle 2050">
            <a:extLst>
              <a:ext uri="{FF2B5EF4-FFF2-40B4-BE49-F238E27FC236}">
                <a16:creationId xmlns:a16="http://schemas.microsoft.com/office/drawing/2014/main" id="{50CD30F9-A035-0F6B-FA63-9A39DB1BE88B}"/>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Social </a:t>
            </a:r>
            <a:r>
              <a:rPr lang="es" sz="2300" dirty="0"/>
              <a:t>y Filantropía Comunitaria, Herramienta de Voluntariado</a:t>
            </a:r>
          </a:p>
        </p:txBody>
      </p:sp>
      <p:grpSp>
        <p:nvGrpSpPr>
          <p:cNvPr id="2" name="Graphic 4">
            <a:extLst>
              <a:ext uri="{FF2B5EF4-FFF2-40B4-BE49-F238E27FC236}">
                <a16:creationId xmlns:a16="http://schemas.microsoft.com/office/drawing/2014/main" id="{EF69189E-8DFE-1F12-69EC-531FC83562B8}"/>
              </a:ext>
            </a:extLst>
          </p:cNvPr>
          <p:cNvGrpSpPr/>
          <p:nvPr/>
        </p:nvGrpSpPr>
        <p:grpSpPr>
          <a:xfrm>
            <a:off x="10031240" y="2059822"/>
            <a:ext cx="2056020" cy="1303893"/>
            <a:chOff x="7451356" y="3368393"/>
            <a:chExt cx="2245761" cy="1336865"/>
          </a:xfrm>
        </p:grpSpPr>
        <p:sp>
          <p:nvSpPr>
            <p:cNvPr id="3" name="Freeform 1023">
              <a:extLst>
                <a:ext uri="{FF2B5EF4-FFF2-40B4-BE49-F238E27FC236}">
                  <a16:creationId xmlns:a16="http://schemas.microsoft.com/office/drawing/2014/main" id="{9DA86095-AA26-7377-3AFE-45E21AA562BC}"/>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4" name="Freeform 1024">
              <a:extLst>
                <a:ext uri="{FF2B5EF4-FFF2-40B4-BE49-F238E27FC236}">
                  <a16:creationId xmlns:a16="http://schemas.microsoft.com/office/drawing/2014/main" id="{5AF967D7-C7E2-20E0-65BC-A5985E5DD7E1}"/>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5" name="Freeform 1025">
              <a:extLst>
                <a:ext uri="{FF2B5EF4-FFF2-40B4-BE49-F238E27FC236}">
                  <a16:creationId xmlns:a16="http://schemas.microsoft.com/office/drawing/2014/main" id="{45EB6CCF-FADD-CB00-204F-DD28250416B3}"/>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6" name="Freeform 1026">
              <a:extLst>
                <a:ext uri="{FF2B5EF4-FFF2-40B4-BE49-F238E27FC236}">
                  <a16:creationId xmlns:a16="http://schemas.microsoft.com/office/drawing/2014/main" id="{44D306DE-8D9F-2271-28C7-292B0DE6E26C}"/>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7" name="Freeform 1027">
              <a:extLst>
                <a:ext uri="{FF2B5EF4-FFF2-40B4-BE49-F238E27FC236}">
                  <a16:creationId xmlns:a16="http://schemas.microsoft.com/office/drawing/2014/main" id="{F8F1EF98-DAFD-C265-7BBE-8476FB794928}"/>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0" name="Freeform 1028">
              <a:extLst>
                <a:ext uri="{FF2B5EF4-FFF2-40B4-BE49-F238E27FC236}">
                  <a16:creationId xmlns:a16="http://schemas.microsoft.com/office/drawing/2014/main" id="{0A269405-E6F2-9EA0-420E-A84B9A16AAD5}"/>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1" name="Freeform 1029">
              <a:extLst>
                <a:ext uri="{FF2B5EF4-FFF2-40B4-BE49-F238E27FC236}">
                  <a16:creationId xmlns:a16="http://schemas.microsoft.com/office/drawing/2014/main" id="{DC2DBB5D-BEE4-48BF-8FC5-859BB5961F8E}"/>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2" name="Freeform 1030">
              <a:extLst>
                <a:ext uri="{FF2B5EF4-FFF2-40B4-BE49-F238E27FC236}">
                  <a16:creationId xmlns:a16="http://schemas.microsoft.com/office/drawing/2014/main" id="{D80D00C4-E182-5384-3476-23ABF21203AB}"/>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3" name="Freeform 1031">
              <a:extLst>
                <a:ext uri="{FF2B5EF4-FFF2-40B4-BE49-F238E27FC236}">
                  <a16:creationId xmlns:a16="http://schemas.microsoft.com/office/drawing/2014/main" id="{F50D6658-F6AA-DBF4-0413-EB300722BD4E}"/>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4" name="Freeform 1032">
              <a:extLst>
                <a:ext uri="{FF2B5EF4-FFF2-40B4-BE49-F238E27FC236}">
                  <a16:creationId xmlns:a16="http://schemas.microsoft.com/office/drawing/2014/main" id="{C510BD34-E904-D934-EC7F-0906B2DF2314}"/>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5" name="Freeform 1033">
              <a:extLst>
                <a:ext uri="{FF2B5EF4-FFF2-40B4-BE49-F238E27FC236}">
                  <a16:creationId xmlns:a16="http://schemas.microsoft.com/office/drawing/2014/main" id="{C02538FE-1F6F-90EB-2791-2C7C7316F8FA}"/>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16" name="Freeform 1034">
              <a:extLst>
                <a:ext uri="{FF2B5EF4-FFF2-40B4-BE49-F238E27FC236}">
                  <a16:creationId xmlns:a16="http://schemas.microsoft.com/office/drawing/2014/main" id="{1C97E70A-9C9D-046B-4FC5-3C3B0E5D707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17" name="Freeform 1035">
              <a:extLst>
                <a:ext uri="{FF2B5EF4-FFF2-40B4-BE49-F238E27FC236}">
                  <a16:creationId xmlns:a16="http://schemas.microsoft.com/office/drawing/2014/main" id="{B0BDA2BB-4F5B-5632-17A3-1EAB9ED516AA}"/>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18" name="Freeform 1036">
              <a:extLst>
                <a:ext uri="{FF2B5EF4-FFF2-40B4-BE49-F238E27FC236}">
                  <a16:creationId xmlns:a16="http://schemas.microsoft.com/office/drawing/2014/main" id="{DA159888-C956-7BBD-7372-017ED7487EB7}"/>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19" name="Freeform 1037">
              <a:extLst>
                <a:ext uri="{FF2B5EF4-FFF2-40B4-BE49-F238E27FC236}">
                  <a16:creationId xmlns:a16="http://schemas.microsoft.com/office/drawing/2014/main" id="{FE151363-8928-3F7D-3754-23218C362F6C}"/>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CF5C72C-F116-AA78-999B-D3F193633B4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1" name="Freeform 1039">
              <a:extLst>
                <a:ext uri="{FF2B5EF4-FFF2-40B4-BE49-F238E27FC236}">
                  <a16:creationId xmlns:a16="http://schemas.microsoft.com/office/drawing/2014/main" id="{98DC2684-FE17-31D6-0FF3-8164C0360C50}"/>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2" name="Freeform 1040">
              <a:extLst>
                <a:ext uri="{FF2B5EF4-FFF2-40B4-BE49-F238E27FC236}">
                  <a16:creationId xmlns:a16="http://schemas.microsoft.com/office/drawing/2014/main" id="{09888E62-4315-F87D-D602-A59ADF97CC15}"/>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3" name="Freeform 1041">
              <a:extLst>
                <a:ext uri="{FF2B5EF4-FFF2-40B4-BE49-F238E27FC236}">
                  <a16:creationId xmlns:a16="http://schemas.microsoft.com/office/drawing/2014/main" id="{AFE1E352-71B8-7FBD-6B75-847C111263CB}"/>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42">
              <a:extLst>
                <a:ext uri="{FF2B5EF4-FFF2-40B4-BE49-F238E27FC236}">
                  <a16:creationId xmlns:a16="http://schemas.microsoft.com/office/drawing/2014/main" id="{42535C5E-0AF7-7AD2-D6A6-B68C7EE59924}"/>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43">
              <a:extLst>
                <a:ext uri="{FF2B5EF4-FFF2-40B4-BE49-F238E27FC236}">
                  <a16:creationId xmlns:a16="http://schemas.microsoft.com/office/drawing/2014/main" id="{42700A57-46BE-5470-8EA0-375003D37A3E}"/>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4">
              <a:extLst>
                <a:ext uri="{FF2B5EF4-FFF2-40B4-BE49-F238E27FC236}">
                  <a16:creationId xmlns:a16="http://schemas.microsoft.com/office/drawing/2014/main" id="{E5E1F6CC-4996-189E-FE54-D741B4AFEF41}"/>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5">
              <a:extLst>
                <a:ext uri="{FF2B5EF4-FFF2-40B4-BE49-F238E27FC236}">
                  <a16:creationId xmlns:a16="http://schemas.microsoft.com/office/drawing/2014/main" id="{9DF2C1F3-3A0E-0F7D-5271-AF37E3984E63}"/>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6">
              <a:extLst>
                <a:ext uri="{FF2B5EF4-FFF2-40B4-BE49-F238E27FC236}">
                  <a16:creationId xmlns:a16="http://schemas.microsoft.com/office/drawing/2014/main" id="{7BEE294E-7824-FD10-544F-0314D60DA54F}"/>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7">
              <a:extLst>
                <a:ext uri="{FF2B5EF4-FFF2-40B4-BE49-F238E27FC236}">
                  <a16:creationId xmlns:a16="http://schemas.microsoft.com/office/drawing/2014/main" id="{B5396AF2-076C-753B-8054-FBFF142D7A9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8">
              <a:extLst>
                <a:ext uri="{FF2B5EF4-FFF2-40B4-BE49-F238E27FC236}">
                  <a16:creationId xmlns:a16="http://schemas.microsoft.com/office/drawing/2014/main" id="{E805BBAA-CF92-FF44-B575-1012AE4B81AD}"/>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9">
              <a:extLst>
                <a:ext uri="{FF2B5EF4-FFF2-40B4-BE49-F238E27FC236}">
                  <a16:creationId xmlns:a16="http://schemas.microsoft.com/office/drawing/2014/main" id="{EA36D11D-8211-75BD-9FE4-4DC62ED153AD}"/>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50">
              <a:extLst>
                <a:ext uri="{FF2B5EF4-FFF2-40B4-BE49-F238E27FC236}">
                  <a16:creationId xmlns:a16="http://schemas.microsoft.com/office/drawing/2014/main" id="{AA34883A-D3DE-4DBE-AB25-60E3C7E6B470}"/>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51">
              <a:extLst>
                <a:ext uri="{FF2B5EF4-FFF2-40B4-BE49-F238E27FC236}">
                  <a16:creationId xmlns:a16="http://schemas.microsoft.com/office/drawing/2014/main" id="{83379936-87C9-8425-32F2-9C080E92C0A7}"/>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52">
              <a:extLst>
                <a:ext uri="{FF2B5EF4-FFF2-40B4-BE49-F238E27FC236}">
                  <a16:creationId xmlns:a16="http://schemas.microsoft.com/office/drawing/2014/main" id="{060725C8-701E-B891-2855-0DD66B098C5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5" name="Freeform 1053">
              <a:extLst>
                <a:ext uri="{FF2B5EF4-FFF2-40B4-BE49-F238E27FC236}">
                  <a16:creationId xmlns:a16="http://schemas.microsoft.com/office/drawing/2014/main" id="{4E172DDA-7745-5D3E-F3D6-83F5FBA6FB1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4">
              <a:extLst>
                <a:ext uri="{FF2B5EF4-FFF2-40B4-BE49-F238E27FC236}">
                  <a16:creationId xmlns:a16="http://schemas.microsoft.com/office/drawing/2014/main" id="{BF264E62-65F7-9862-6F13-95890143F4D9}"/>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37" name="Freeform 1055">
              <a:extLst>
                <a:ext uri="{FF2B5EF4-FFF2-40B4-BE49-F238E27FC236}">
                  <a16:creationId xmlns:a16="http://schemas.microsoft.com/office/drawing/2014/main" id="{F321C5C9-2C40-011F-3681-7D020B8F672F}"/>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38" name="Freeform 1056">
              <a:extLst>
                <a:ext uri="{FF2B5EF4-FFF2-40B4-BE49-F238E27FC236}">
                  <a16:creationId xmlns:a16="http://schemas.microsoft.com/office/drawing/2014/main" id="{3588A09E-86CE-A3F4-C9B3-8CB6B11E9F92}"/>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39" name="Freeform 1057">
              <a:extLst>
                <a:ext uri="{FF2B5EF4-FFF2-40B4-BE49-F238E27FC236}">
                  <a16:creationId xmlns:a16="http://schemas.microsoft.com/office/drawing/2014/main" id="{D7A62360-7C05-F334-1492-36484A02252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8">
              <a:extLst>
                <a:ext uri="{FF2B5EF4-FFF2-40B4-BE49-F238E27FC236}">
                  <a16:creationId xmlns:a16="http://schemas.microsoft.com/office/drawing/2014/main" id="{8AD1E7C2-DB1F-96BD-4349-5CBD7327A019}"/>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1" name="Freeform 1059">
              <a:extLst>
                <a:ext uri="{FF2B5EF4-FFF2-40B4-BE49-F238E27FC236}">
                  <a16:creationId xmlns:a16="http://schemas.microsoft.com/office/drawing/2014/main" id="{538A5455-B9EB-6A38-7474-F5BB4E13DA57}"/>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2" name="Freeform 1060">
              <a:extLst>
                <a:ext uri="{FF2B5EF4-FFF2-40B4-BE49-F238E27FC236}">
                  <a16:creationId xmlns:a16="http://schemas.microsoft.com/office/drawing/2014/main" id="{FC37EDEC-3000-3246-50E1-52777EEA2113}"/>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61">
              <a:extLst>
                <a:ext uri="{FF2B5EF4-FFF2-40B4-BE49-F238E27FC236}">
                  <a16:creationId xmlns:a16="http://schemas.microsoft.com/office/drawing/2014/main" id="{7C0BA70B-C1A3-DCF7-A0EE-A566A2448B4E}"/>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62">
              <a:extLst>
                <a:ext uri="{FF2B5EF4-FFF2-40B4-BE49-F238E27FC236}">
                  <a16:creationId xmlns:a16="http://schemas.microsoft.com/office/drawing/2014/main" id="{BB544325-FA7B-BCB8-BC4D-EC448E2BC237}"/>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5" name="Freeform 1063">
              <a:extLst>
                <a:ext uri="{FF2B5EF4-FFF2-40B4-BE49-F238E27FC236}">
                  <a16:creationId xmlns:a16="http://schemas.microsoft.com/office/drawing/2014/main" id="{A32AD31D-CAAD-5AE2-74F7-F6823611CF9F}"/>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46" name="Freeform 1064">
              <a:extLst>
                <a:ext uri="{FF2B5EF4-FFF2-40B4-BE49-F238E27FC236}">
                  <a16:creationId xmlns:a16="http://schemas.microsoft.com/office/drawing/2014/main" id="{39178A00-E1DD-4F58-42EB-22F677FA6230}"/>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47" name="Freeform 1065">
              <a:extLst>
                <a:ext uri="{FF2B5EF4-FFF2-40B4-BE49-F238E27FC236}">
                  <a16:creationId xmlns:a16="http://schemas.microsoft.com/office/drawing/2014/main" id="{983A66F0-4A28-9A5F-FFD9-98ABDD670759}"/>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48" name="Freeform 1066">
              <a:extLst>
                <a:ext uri="{FF2B5EF4-FFF2-40B4-BE49-F238E27FC236}">
                  <a16:creationId xmlns:a16="http://schemas.microsoft.com/office/drawing/2014/main" id="{78328CC3-36C2-0DDF-400E-2D6F4EFC5F1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49" name="Freeform 1067">
              <a:extLst>
                <a:ext uri="{FF2B5EF4-FFF2-40B4-BE49-F238E27FC236}">
                  <a16:creationId xmlns:a16="http://schemas.microsoft.com/office/drawing/2014/main" id="{6639F6AE-F5A8-7442-CFE8-1DF6D6E3BED3}"/>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0" name="Freeform 1068">
              <a:extLst>
                <a:ext uri="{FF2B5EF4-FFF2-40B4-BE49-F238E27FC236}">
                  <a16:creationId xmlns:a16="http://schemas.microsoft.com/office/drawing/2014/main" id="{D98FEC6A-EC32-1616-9DEA-97A6D673FD1D}"/>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1" name="Freeform 1069">
              <a:extLst>
                <a:ext uri="{FF2B5EF4-FFF2-40B4-BE49-F238E27FC236}">
                  <a16:creationId xmlns:a16="http://schemas.microsoft.com/office/drawing/2014/main" id="{E0657B5C-88D1-AFEB-09F4-9E176B6E4B3F}"/>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2" name="Freeform 1070">
              <a:extLst>
                <a:ext uri="{FF2B5EF4-FFF2-40B4-BE49-F238E27FC236}">
                  <a16:creationId xmlns:a16="http://schemas.microsoft.com/office/drawing/2014/main" id="{26FC2ED1-F337-AD73-95EE-71996903F7A4}"/>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3" name="Freeform 1071">
              <a:extLst>
                <a:ext uri="{FF2B5EF4-FFF2-40B4-BE49-F238E27FC236}">
                  <a16:creationId xmlns:a16="http://schemas.microsoft.com/office/drawing/2014/main" id="{CF89DCBC-1922-F264-6731-28983044500E}"/>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4" name="Freeform 1072">
              <a:extLst>
                <a:ext uri="{FF2B5EF4-FFF2-40B4-BE49-F238E27FC236}">
                  <a16:creationId xmlns:a16="http://schemas.microsoft.com/office/drawing/2014/main" id="{8D254858-F59D-FAEB-2828-CA227D06F6F8}"/>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5" name="Freeform 1073">
              <a:extLst>
                <a:ext uri="{FF2B5EF4-FFF2-40B4-BE49-F238E27FC236}">
                  <a16:creationId xmlns:a16="http://schemas.microsoft.com/office/drawing/2014/main" id="{D65815FC-AE20-CCF4-EB4A-9033FFF27B5F}"/>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56" name="Freeform 1074">
              <a:extLst>
                <a:ext uri="{FF2B5EF4-FFF2-40B4-BE49-F238E27FC236}">
                  <a16:creationId xmlns:a16="http://schemas.microsoft.com/office/drawing/2014/main" id="{D615B838-71ED-E9E7-75F0-8D4AA0015018}"/>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57" name="Freeform 1075">
              <a:extLst>
                <a:ext uri="{FF2B5EF4-FFF2-40B4-BE49-F238E27FC236}">
                  <a16:creationId xmlns:a16="http://schemas.microsoft.com/office/drawing/2014/main" id="{BB5B9011-814C-82E5-E95A-7D90D3BC955D}"/>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58" name="Freeform 1076">
              <a:extLst>
                <a:ext uri="{FF2B5EF4-FFF2-40B4-BE49-F238E27FC236}">
                  <a16:creationId xmlns:a16="http://schemas.microsoft.com/office/drawing/2014/main" id="{23BB652B-FB64-D314-3AC1-A892958E5688}"/>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59" name="Freeform 1077">
              <a:extLst>
                <a:ext uri="{FF2B5EF4-FFF2-40B4-BE49-F238E27FC236}">
                  <a16:creationId xmlns:a16="http://schemas.microsoft.com/office/drawing/2014/main" id="{9844AA10-1933-655F-DFA0-3165274722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60" name="Freeform 1078">
              <a:extLst>
                <a:ext uri="{FF2B5EF4-FFF2-40B4-BE49-F238E27FC236}">
                  <a16:creationId xmlns:a16="http://schemas.microsoft.com/office/drawing/2014/main" id="{CDBCCF68-4E80-B9A0-4514-550E4709BF40}"/>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61" name="Freeform 1079">
              <a:extLst>
                <a:ext uri="{FF2B5EF4-FFF2-40B4-BE49-F238E27FC236}">
                  <a16:creationId xmlns:a16="http://schemas.microsoft.com/office/drawing/2014/main" id="{9A05DC3E-F2E1-D9B2-3718-B43E9092BF05}"/>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62" name="Freeform 1080">
              <a:extLst>
                <a:ext uri="{FF2B5EF4-FFF2-40B4-BE49-F238E27FC236}">
                  <a16:creationId xmlns:a16="http://schemas.microsoft.com/office/drawing/2014/main" id="{58573369-C322-7023-B625-CCEB85F7D805}"/>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266966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6" y="3664566"/>
            <a:ext cx="11416419" cy="2489539"/>
          </a:xfrm>
          <a:solidFill>
            <a:schemeClr val="bg1"/>
          </a:solidFill>
        </p:spPr>
        <p:txBody>
          <a:bodyPr/>
          <a:lstStyle/>
          <a:p>
            <a:pPr algn="l"/>
            <a:r>
              <a:rPr lang="es" sz="2300" b="0" i="0" dirty="0">
                <a:solidFill>
                  <a:srgbClr val="333333"/>
                </a:solidFill>
                <a:effectLst/>
              </a:rPr>
              <a:t>Si está en una plataforma alojada como Shopify, Wix o SquareSpace, verifique si son sostenibles </a:t>
            </a:r>
            <a:r>
              <a:rPr lang="es" sz="2300" dirty="0">
                <a:solidFill>
                  <a:srgbClr val="333333"/>
                </a:solidFill>
              </a:rPr>
              <a:t>y están impulsadas por la RSE. Si no sabe o no puede encontrar una respuesta en línea, </a:t>
            </a:r>
            <a:r>
              <a:rPr lang="es" sz="2300" b="0" i="0" dirty="0">
                <a:solidFill>
                  <a:srgbClr val="333333"/>
                </a:solidFill>
                <a:effectLst/>
              </a:rPr>
              <a:t>envíeles un correo electrónico y pregúnteles por su política de sostenibilidad. </a:t>
            </a:r>
            <a:r>
              <a:rPr lang="es" sz="2300" i="0" u="none" strike="noStrike" dirty="0">
                <a:solidFill>
                  <a:srgbClr val="0652DD"/>
                </a:solidFill>
                <a:effectLst/>
              </a:rPr>
              <a:t>PYMES </a:t>
            </a:r>
            <a:r>
              <a:rPr lang="es" sz="2300" i="0" u="none" strike="noStrike" dirty="0">
                <a:solidFill>
                  <a:srgbClr val="0652DD"/>
                </a:solidFill>
                <a:effectLst/>
                <a:hlinkClick r:id="rId2"/>
              </a:rPr>
              <a:t>digitales</a:t>
            </a:r>
            <a:r>
              <a:rPr lang="es" sz="2300" i="0" dirty="0">
                <a:solidFill>
                  <a:srgbClr val="333333"/>
                </a:solidFill>
                <a:effectLst/>
              </a:rPr>
              <a:t> </a:t>
            </a:r>
            <a:r>
              <a:rPr lang="es" sz="2300" b="0" i="0" dirty="0">
                <a:solidFill>
                  <a:srgbClr val="333333"/>
                </a:solidFill>
                <a:effectLst/>
              </a:rPr>
              <a:t>proporcionar artículos e información sobre la digitalización sostenible. Para obtener más información sobre software y hardware sostenibles, consulte </a:t>
            </a:r>
            <a:r>
              <a:rPr lang="es" sz="2300" b="1" i="0" u="none" strike="noStrike" dirty="0">
                <a:solidFill>
                  <a:srgbClr val="0652DD"/>
                </a:solidFill>
                <a:effectLst/>
                <a:hlinkClick r:id="rId3"/>
              </a:rPr>
              <a:t>aquí.</a:t>
            </a:r>
            <a:r>
              <a:rPr lang="es" sz="2300" b="1" i="0" u="none" strike="noStrike" dirty="0">
                <a:solidFill>
                  <a:srgbClr val="0652DD"/>
                </a:solidFill>
                <a:effectLst/>
              </a:rPr>
              <a:t> </a:t>
            </a:r>
            <a:r>
              <a:rPr lang="es" sz="2300" dirty="0">
                <a:solidFill>
                  <a:srgbClr val="333333"/>
                </a:solidFill>
              </a:rPr>
              <a:t>Considere también los motores de búsqueda sostenibles </a:t>
            </a:r>
            <a:r>
              <a:rPr lang="es" sz="2300" b="0" i="0" dirty="0">
                <a:solidFill>
                  <a:srgbClr val="333333"/>
                </a:solidFill>
                <a:effectLst/>
              </a:rPr>
              <a:t>como </a:t>
            </a:r>
            <a:r>
              <a:rPr lang="es" sz="2300" b="1" i="0" u="none" strike="noStrike" dirty="0">
                <a:solidFill>
                  <a:srgbClr val="0652DD"/>
                </a:solidFill>
                <a:effectLst/>
                <a:hlinkClick r:id="rId4"/>
              </a:rPr>
              <a:t>Ecosia </a:t>
            </a:r>
            <a:r>
              <a:rPr lang="es" sz="2300" b="0" i="0" dirty="0">
                <a:solidFill>
                  <a:srgbClr val="333333"/>
                </a:solidFill>
                <a:effectLst/>
              </a:rPr>
              <a:t>y </a:t>
            </a:r>
            <a:r>
              <a:rPr lang="es" sz="2300" b="1" i="0" u="none" strike="noStrike" dirty="0">
                <a:solidFill>
                  <a:srgbClr val="0652DD"/>
                </a:solidFill>
                <a:effectLst/>
                <a:hlinkClick r:id="rId5"/>
              </a:rPr>
              <a:t>Lilo </a:t>
            </a:r>
            <a:r>
              <a:rPr lang="es" sz="2300" b="0" i="0" dirty="0">
                <a:solidFill>
                  <a:srgbClr val="333333"/>
                </a:solidFill>
                <a:effectLst/>
              </a:rPr>
              <a:t>, que plantan árboles y usan sus ganancias para financiar </a:t>
            </a:r>
            <a:r>
              <a:rPr lang="es" sz="2300" b="1" i="0" u="none" strike="noStrike" dirty="0">
                <a:solidFill>
                  <a:srgbClr val="0652DD"/>
                </a:solidFill>
                <a:effectLst/>
                <a:hlinkClick r:id="rId6"/>
              </a:rPr>
              <a:t>proyectos sociales y ambientales. </a:t>
            </a:r>
            <a:r>
              <a:rPr lang="es" sz="2300" b="0" i="0" dirty="0">
                <a:solidFill>
                  <a:srgbClr val="333333"/>
                </a:solidFill>
                <a:effectLst/>
              </a:rPr>
              <a:t>Para un servicio de alojamiento web 100 % ecológico, visite </a:t>
            </a:r>
            <a:r>
              <a:rPr lang="es" sz="2300" b="1" i="0" u="none" strike="noStrike" dirty="0">
                <a:solidFill>
                  <a:srgbClr val="0652DD"/>
                </a:solidFill>
                <a:effectLst/>
                <a:hlinkClick r:id="rId7"/>
              </a:rPr>
              <a:t>Krystal </a:t>
            </a:r>
            <a:r>
              <a:rPr lang="es" sz="2300" b="0" i="0" dirty="0">
                <a:solidFill>
                  <a:srgbClr val="333333"/>
                </a:solidFill>
                <a:effectLst/>
              </a:rPr>
              <a:t>.</a:t>
            </a:r>
          </a:p>
        </p:txBody>
      </p:sp>
      <p:sp>
        <p:nvSpPr>
          <p:cNvPr id="2" name="TextBox 1">
            <a:extLst>
              <a:ext uri="{FF2B5EF4-FFF2-40B4-BE49-F238E27FC236}">
                <a16:creationId xmlns:a16="http://schemas.microsoft.com/office/drawing/2014/main" id="{5F393D06-C44D-A4BF-37F0-4FE254EC8371}"/>
              </a:ext>
            </a:extLst>
          </p:cNvPr>
          <p:cNvSpPr txBox="1"/>
          <p:nvPr/>
        </p:nvSpPr>
        <p:spPr>
          <a:xfrm>
            <a:off x="5296277" y="161949"/>
            <a:ext cx="4635373" cy="2308324"/>
          </a:xfrm>
          <a:prstGeom prst="rect">
            <a:avLst/>
          </a:prstGeom>
          <a:noFill/>
        </p:spPr>
        <p:txBody>
          <a:bodyPr wrap="square" rtlCol="0">
            <a:spAutoFit/>
          </a:bodyPr>
          <a:lstStyle/>
          <a:p>
            <a:r>
              <a:rPr lang="es" dirty="0"/>
              <a:t>Ver </a:t>
            </a:r>
            <a:r>
              <a:rPr lang="es" dirty="0">
                <a:hlinkClick r:id="rId8"/>
              </a:rPr>
              <a:t>Política de Sostenibilidad y Responsabilidad Social Corporativa de Wix</a:t>
            </a:r>
            <a:endParaRPr lang="en-IE" dirty="0"/>
          </a:p>
          <a:p>
            <a:endParaRPr lang="en-IE" dirty="0"/>
          </a:p>
          <a:p>
            <a:r>
              <a:rPr lang="es" dirty="0"/>
              <a:t>Ver blog de Wix </a:t>
            </a:r>
            <a:r>
              <a:rPr lang="es" dirty="0">
                <a:hlinkClick r:id="rId9"/>
              </a:rPr>
              <a:t>Por qué el comercio electrónico sostenible es el futuro de los buenos negocios y cómo construir una marca ecológica</a:t>
            </a:r>
            <a:endParaRPr lang="en-IE" dirty="0"/>
          </a:p>
          <a:p>
            <a:endParaRPr lang="en-IE" dirty="0"/>
          </a:p>
          <a:p>
            <a:r>
              <a:rPr lang="es" dirty="0"/>
              <a:t>Ver blog de Wix </a:t>
            </a:r>
            <a:r>
              <a:rPr lang="es" dirty="0">
                <a:hlinkClick r:id="rId10"/>
              </a:rPr>
              <a:t>Marketing sostenible</a:t>
            </a:r>
            <a:endParaRPr lang="en-IE" dirty="0"/>
          </a:p>
        </p:txBody>
      </p:sp>
      <p:pic>
        <p:nvPicPr>
          <p:cNvPr id="1026" name="Picture 2" descr="Wix.com - Wikipedia">
            <a:extLst>
              <a:ext uri="{FF2B5EF4-FFF2-40B4-BE49-F238E27FC236}">
                <a16:creationId xmlns:a16="http://schemas.microsoft.com/office/drawing/2014/main" id="{DA606E2B-7294-4D1D-D7EB-3C5939761C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34545" y="2724912"/>
            <a:ext cx="2934506" cy="914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BDB2C8A-9CCF-4C23-C9FB-06DA5426EC67}"/>
              </a:ext>
            </a:extLst>
          </p:cNvPr>
          <p:cNvSpPr/>
          <p:nvPr/>
        </p:nvSpPr>
        <p:spPr>
          <a:xfrm>
            <a:off x="29504" y="-10521"/>
            <a:ext cx="5069941" cy="35580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indent="0">
              <a:buNone/>
            </a:pPr>
            <a:endParaRPr lang="en-GB" b="0" i="0" dirty="0">
              <a:solidFill>
                <a:schemeClr val="bg1"/>
              </a:solidFill>
              <a:effectLst/>
            </a:endParaRPr>
          </a:p>
        </p:txBody>
      </p:sp>
      <p:sp>
        <p:nvSpPr>
          <p:cNvPr id="4" name="TextBox 3">
            <a:extLst>
              <a:ext uri="{FF2B5EF4-FFF2-40B4-BE49-F238E27FC236}">
                <a16:creationId xmlns:a16="http://schemas.microsoft.com/office/drawing/2014/main" id="{A760A6FD-F5D2-B551-F273-EBB7336F26BF}"/>
              </a:ext>
            </a:extLst>
          </p:cNvPr>
          <p:cNvSpPr txBox="1"/>
          <p:nvPr/>
        </p:nvSpPr>
        <p:spPr>
          <a:xfrm>
            <a:off x="226336" y="75714"/>
            <a:ext cx="4246075" cy="3385542"/>
          </a:xfrm>
          <a:prstGeom prst="rect">
            <a:avLst/>
          </a:prstGeom>
          <a:noFill/>
        </p:spPr>
        <p:txBody>
          <a:bodyPr wrap="square" rtlCol="0">
            <a:spAutoFit/>
          </a:bodyPr>
          <a:lstStyle/>
          <a:p>
            <a:r>
              <a:rPr lang="es" sz="2800" b="1" u="sng" dirty="0">
                <a:solidFill>
                  <a:schemeClr val="bg1"/>
                </a:solidFill>
              </a:rPr>
              <a:t>Digitalización Sostenible</a:t>
            </a:r>
            <a:endParaRPr lang="en-GB" sz="2800" b="0" dirty="0">
              <a:solidFill>
                <a:schemeClr val="bg1"/>
              </a:solidFill>
            </a:endParaRPr>
          </a:p>
          <a:p>
            <a:r>
              <a:rPr lang="es" sz="2400" b="0" i="0" dirty="0">
                <a:solidFill>
                  <a:schemeClr val="bg1"/>
                </a:solidFill>
                <a:effectLst/>
              </a:rPr>
              <a:t>Las emisiones digitales representan alrededor del 2% de la huella de carbono global. Se espera que esta cifra aumente al 21% para 2030. Asegúrese de que el alojamiento de su sitio web sea sostenible y esté impulsado por la RSC.</a:t>
            </a:r>
          </a:p>
          <a:p>
            <a:endParaRPr lang="en-IE" dirty="0">
              <a:solidFill>
                <a:schemeClr val="bg1"/>
              </a:solidFill>
            </a:endParaRPr>
          </a:p>
        </p:txBody>
      </p:sp>
      <p:sp>
        <p:nvSpPr>
          <p:cNvPr id="5" name="Rectangle 4">
            <a:extLst>
              <a:ext uri="{FF2B5EF4-FFF2-40B4-BE49-F238E27FC236}">
                <a16:creationId xmlns:a16="http://schemas.microsoft.com/office/drawing/2014/main" id="{A01CA2A0-F619-756E-1A81-B8F09C0DC13C}"/>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8509843A-6573-5135-FA2D-69F6451DE4FF}"/>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dirty="0"/>
              <a:t>Herramientas de hospedaje digital </a:t>
            </a:r>
            <a:r>
              <a:rPr lang="es" sz="2400" b="1" dirty="0"/>
              <a:t>ambiental</a:t>
            </a:r>
          </a:p>
        </p:txBody>
      </p:sp>
      <p:pic>
        <p:nvPicPr>
          <p:cNvPr id="7" name="Graphic 6" descr="Recycle with solid fill">
            <a:extLst>
              <a:ext uri="{FF2B5EF4-FFF2-40B4-BE49-F238E27FC236}">
                <a16:creationId xmlns:a16="http://schemas.microsoft.com/office/drawing/2014/main" id="{D67B9F5E-63DE-EE35-588F-FFB7D319EC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24904" y="1985352"/>
            <a:ext cx="1391373" cy="1391373"/>
          </a:xfrm>
          <a:prstGeom prst="rect">
            <a:avLst/>
          </a:prstGeom>
        </p:spPr>
      </p:pic>
    </p:spTree>
    <p:extLst>
      <p:ext uri="{BB962C8B-B14F-4D97-AF65-F5344CB8AC3E}">
        <p14:creationId xmlns:p14="http://schemas.microsoft.com/office/powerpoint/2010/main" val="1031232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DC4F7-C978-FFBF-133F-74E39E99D54C}"/>
              </a:ext>
            </a:extLst>
          </p:cNvPr>
          <p:cNvSpPr>
            <a:spLocks noGrp="1"/>
          </p:cNvSpPr>
          <p:nvPr>
            <p:ph type="body" sz="quarter" idx="14"/>
          </p:nvPr>
        </p:nvSpPr>
        <p:spPr>
          <a:xfrm>
            <a:off x="195100" y="3683039"/>
            <a:ext cx="11679908" cy="2784818"/>
          </a:xfrm>
          <a:solidFill>
            <a:schemeClr val="bg1"/>
          </a:solidFill>
        </p:spPr>
        <p:txBody>
          <a:bodyPr/>
          <a:lstStyle/>
          <a:p>
            <a:r>
              <a:rPr lang="es" sz="2200" b="0" i="0" dirty="0">
                <a:solidFill>
                  <a:srgbClr val="0A0A0A"/>
                </a:solidFill>
                <a:effectLst/>
              </a:rPr>
              <a:t>La eliminación de carbono es fundamental para combatir la crisis climática y mantener nuestro planeta habitable para las generaciones venideras. El innovador modelo comercial de Stripe ayuda </a:t>
            </a:r>
            <a:r>
              <a:rPr lang="es" sz="2200" dirty="0">
                <a:solidFill>
                  <a:srgbClr val="0A0A0A"/>
                </a:solidFill>
              </a:rPr>
              <a:t>a las empresas </a:t>
            </a:r>
            <a:r>
              <a:rPr lang="es" sz="2200" b="0" i="0" dirty="0">
                <a:solidFill>
                  <a:srgbClr val="0A0A0A"/>
                </a:solidFill>
                <a:effectLst/>
              </a:rPr>
              <a:t>a abordar el problema. Es una empresa global que te permite eliminar carbono de la atmósfera. </a:t>
            </a:r>
            <a:r>
              <a:rPr lang="es" sz="2200" b="0" i="0" u="sng" dirty="0">
                <a:solidFill>
                  <a:srgbClr val="0A0A0A"/>
                </a:solidFill>
                <a:effectLst/>
                <a:hlinkClick r:id="rId2">
                  <a:extLst>
                    <a:ext uri="{A12FA001-AC4F-418D-AE19-62706E023703}">
                      <ahyp:hlinkClr xmlns:ahyp="http://schemas.microsoft.com/office/drawing/2018/hyperlinkcolor" val="tx"/>
                    </a:ext>
                  </a:extLst>
                </a:hlinkClick>
              </a:rPr>
              <a:t>Stripe Climate </a:t>
            </a:r>
            <a:r>
              <a:rPr lang="es" sz="2200" b="0" i="0" dirty="0">
                <a:solidFill>
                  <a:srgbClr val="0A0A0A"/>
                </a:solidFill>
                <a:effectLst/>
              </a:rPr>
              <a:t>, las empresas pueden destinar una parte de sus ingresos a escalar tecnologías de eliminación de carbono de vanguardia. </a:t>
            </a:r>
            <a:r>
              <a:rPr lang="es" sz="2200" dirty="0">
                <a:solidFill>
                  <a:srgbClr val="0A0A0A"/>
                </a:solidFill>
              </a:rPr>
              <a:t>Stripe Climate es parte de </a:t>
            </a:r>
            <a:r>
              <a:rPr lang="es" sz="2200" dirty="0">
                <a:solidFill>
                  <a:srgbClr val="0A0A0A"/>
                </a:solidFill>
                <a:hlinkClick r:id="rId3"/>
              </a:rPr>
              <a:t>Stripe </a:t>
            </a:r>
            <a:r>
              <a:rPr lang="es" sz="2200" dirty="0">
                <a:solidFill>
                  <a:srgbClr val="0A0A0A"/>
                </a:solidFill>
              </a:rPr>
              <a:t>, una empresa irlandesa estadounidense. Los proyectos, por ejemplo, recibirán un total de 2,75 millones de euros de usuarios de Stripe y 2K+ Stripe Climate en 37 países. </a:t>
            </a:r>
            <a:r>
              <a:rPr lang="es" sz="2200" b="0" i="0" dirty="0">
                <a:solidFill>
                  <a:srgbClr val="0A0A0A"/>
                </a:solidFill>
                <a:effectLst/>
                <a:hlinkClick r:id="rId4"/>
              </a:rPr>
              <a:t>Stripe climate destina 8 millones </a:t>
            </a:r>
            <a:r>
              <a:rPr lang="es" sz="2200" dirty="0">
                <a:solidFill>
                  <a:srgbClr val="0A0A0A"/>
                </a:solidFill>
                <a:hlinkClick r:id="rId4"/>
              </a:rPr>
              <a:t>de euros </a:t>
            </a:r>
            <a:r>
              <a:rPr lang="es" sz="2200" b="0" i="0" dirty="0">
                <a:solidFill>
                  <a:srgbClr val="0A0A0A"/>
                </a:solidFill>
                <a:effectLst/>
                <a:hlinkClick r:id="rId4"/>
              </a:rPr>
              <a:t>a seis nuevas empresas de eliminación de carbono. Ver ejemplos </a:t>
            </a:r>
            <a:r>
              <a:rPr lang="es" sz="2200" b="0" i="0" dirty="0">
                <a:solidFill>
                  <a:srgbClr val="0A0A0A"/>
                </a:solidFill>
                <a:effectLst/>
              </a:rPr>
              <a:t>.</a:t>
            </a:r>
            <a:endParaRPr lang="en-GB" sz="2200" dirty="0">
              <a:solidFill>
                <a:srgbClr val="0A0A0A"/>
              </a:solidFill>
            </a:endParaRPr>
          </a:p>
          <a:p>
            <a:endParaRPr lang="en-GB" sz="2200" b="0" i="0" dirty="0">
              <a:solidFill>
                <a:srgbClr val="0A0A0A"/>
              </a:solidFill>
              <a:effectLst/>
            </a:endParaRPr>
          </a:p>
          <a:p>
            <a:endParaRPr lang="en-IE" sz="2200" dirty="0">
              <a:solidFill>
                <a:srgbClr val="0A0A0A"/>
              </a:solidFill>
            </a:endParaRPr>
          </a:p>
        </p:txBody>
      </p:sp>
      <p:sp>
        <p:nvSpPr>
          <p:cNvPr id="5" name="Text Placeholder 7">
            <a:extLst>
              <a:ext uri="{FF2B5EF4-FFF2-40B4-BE49-F238E27FC236}">
                <a16:creationId xmlns:a16="http://schemas.microsoft.com/office/drawing/2014/main" id="{0D929503-590C-0A1A-6AB7-AB5B473ECC58}"/>
              </a:ext>
            </a:extLst>
          </p:cNvPr>
          <p:cNvSpPr txBox="1">
            <a:spLocks/>
          </p:cNvSpPr>
          <p:nvPr/>
        </p:nvSpPr>
        <p:spPr>
          <a:xfrm>
            <a:off x="7391" y="-12292"/>
            <a:ext cx="5826059" cy="3656339"/>
          </a:xfrm>
          <a:prstGeom prst="rect">
            <a:avLst/>
          </a:prstGeom>
          <a:solidFill>
            <a:srgbClr val="009E0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Font typeface="Arial"/>
              <a:buNone/>
            </a:pPr>
            <a:r>
              <a:rPr lang="es" sz="2800" b="1" u="sng" dirty="0">
                <a:solidFill>
                  <a:schemeClr val="bg1"/>
                </a:solidFill>
              </a:rPr>
              <a:t>Stripe Climate para eliminar el carbono a medida que crece su negocio.</a:t>
            </a:r>
            <a:endParaRPr lang="en-GB" dirty="0">
              <a:solidFill>
                <a:schemeClr val="bg1"/>
              </a:solidFill>
            </a:endParaRPr>
          </a:p>
          <a:p>
            <a:pPr marL="457200" lvl="1" indent="0">
              <a:buFont typeface="Arial"/>
              <a:buNone/>
            </a:pPr>
            <a:r>
              <a:rPr lang="es" sz="2200" dirty="0">
                <a:solidFill>
                  <a:schemeClr val="bg1"/>
                </a:solidFill>
              </a:rPr>
              <a:t>Stripe Climate le permite destinar una fracción de sus ingresos para ayudar a escalar las tecnologías emergentes de eliminación de carbono al financiar tecnologías, organizaciones y soluciones de investigación necesarias para contrarrestar el cambio climático.</a:t>
            </a:r>
            <a:endParaRPr lang="en-IE" sz="2000" dirty="0"/>
          </a:p>
        </p:txBody>
      </p:sp>
      <p:pic>
        <p:nvPicPr>
          <p:cNvPr id="4102" name="Picture 6">
            <a:extLst>
              <a:ext uri="{FF2B5EF4-FFF2-40B4-BE49-F238E27FC236}">
                <a16:creationId xmlns:a16="http://schemas.microsoft.com/office/drawing/2014/main" id="{57568F1D-6D33-524E-2190-811D44A37CB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36426"/>
          <a:stretch/>
        </p:blipFill>
        <p:spPr bwMode="auto">
          <a:xfrm>
            <a:off x="5833450" y="-12292"/>
            <a:ext cx="3799639" cy="365633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genr8 ii New Blend">
            <a:extLst>
              <a:ext uri="{FF2B5EF4-FFF2-40B4-BE49-F238E27FC236}">
                <a16:creationId xmlns:a16="http://schemas.microsoft.com/office/drawing/2014/main" id="{1B5F62DB-B28D-B04B-4E11-45222D1D31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2128" y="2588748"/>
            <a:ext cx="3422282" cy="10955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ABEAFFA-5026-9F8F-F17D-CE3053F80EA1}"/>
              </a:ext>
            </a:extLst>
          </p:cNvPr>
          <p:cNvSpPr/>
          <p:nvPr/>
        </p:nvSpPr>
        <p:spPr>
          <a:xfrm>
            <a:off x="10031240" y="-29342"/>
            <a:ext cx="2160759" cy="3673389"/>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5F7E78FA-FDDE-6EC5-597B-FBDE33BAE0B1}"/>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Ambiental </a:t>
            </a:r>
            <a:r>
              <a:rPr lang="es" sz="2400" dirty="0"/>
              <a:t>para Abordar el Cambio Climático</a:t>
            </a:r>
          </a:p>
        </p:txBody>
      </p:sp>
      <p:pic>
        <p:nvPicPr>
          <p:cNvPr id="7" name="Graphic 6" descr="Recycle with solid fill">
            <a:extLst>
              <a:ext uri="{FF2B5EF4-FFF2-40B4-BE49-F238E27FC236}">
                <a16:creationId xmlns:a16="http://schemas.microsoft.com/office/drawing/2014/main" id="{307FB08E-0B09-C8E2-28B0-B26DCE059B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932" y="2165241"/>
            <a:ext cx="1391373" cy="1391373"/>
          </a:xfrm>
          <a:prstGeom prst="rect">
            <a:avLst/>
          </a:prstGeom>
        </p:spPr>
      </p:pic>
    </p:spTree>
    <p:extLst>
      <p:ext uri="{BB962C8B-B14F-4D97-AF65-F5344CB8AC3E}">
        <p14:creationId xmlns:p14="http://schemas.microsoft.com/office/powerpoint/2010/main" val="3624785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st Corporate Social Responsibility - Charity Charge">
            <a:extLst>
              <a:ext uri="{FF2B5EF4-FFF2-40B4-BE49-F238E27FC236}">
                <a16:creationId xmlns:a16="http://schemas.microsoft.com/office/drawing/2014/main" id="{F3841C5C-B5C5-B4FE-6AA2-426A9A303F98}"/>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7346"/>
          <a:stretch/>
        </p:blipFill>
        <p:spPr bwMode="auto">
          <a:xfrm>
            <a:off x="5027690" y="-3237"/>
            <a:ext cx="6358551" cy="36733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3237"/>
            <a:ext cx="5826059" cy="3673389"/>
          </a:xfrm>
          <a:solidFill>
            <a:srgbClr val="5084A8"/>
          </a:solidFill>
        </p:spPr>
        <p:txBody>
          <a:bodyPr anchor="ctr">
            <a:noAutofit/>
          </a:bodyPr>
          <a:lstStyle/>
          <a:p>
            <a:pPr marL="457200" lvl="1" indent="0">
              <a:buNone/>
            </a:pPr>
            <a:r>
              <a:rPr lang="es" sz="2300" b="1" i="0" u="sng" dirty="0">
                <a:solidFill>
                  <a:schemeClr val="bg1"/>
                </a:solidFill>
                <a:effectLst/>
              </a:rPr>
              <a:t>Charity Charge Business MasterCard </a:t>
            </a:r>
            <a:r>
              <a:rPr lang="es" sz="2300" b="0" i="0" dirty="0">
                <a:solidFill>
                  <a:schemeClr val="bg1"/>
                </a:solidFill>
                <a:effectLst/>
              </a:rPr>
              <a:t>Brinda herramientas financieras y recursos de recaudación de fondos para que prosperen las organizaciones sin fines de lucro. Cada año, más de 16 000 000 000 € en puntos de recompensa de tarjetas de crédito no se utilizan y caducan. ¿No parece que las escuelas, las organizaciones o las organizaciones benéficas podrían darles un buen uso?</a:t>
            </a:r>
          </a:p>
          <a:p>
            <a:endParaRPr lang="en-IE" sz="2300" dirty="0"/>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226337" y="3818289"/>
            <a:ext cx="11416419" cy="2489539"/>
          </a:xfrm>
          <a:solidFill>
            <a:schemeClr val="bg1"/>
          </a:solidFill>
        </p:spPr>
        <p:txBody>
          <a:bodyPr/>
          <a:lstStyle/>
          <a:p>
            <a:pPr algn="l"/>
            <a:r>
              <a:rPr lang="es" b="0" i="0" dirty="0">
                <a:solidFill>
                  <a:srgbClr val="0A0A0A"/>
                </a:solidFill>
                <a:effectLst/>
              </a:rPr>
              <a:t>La </a:t>
            </a:r>
            <a:r>
              <a:rPr lang="es" b="0" i="0" u="sng" dirty="0">
                <a:solidFill>
                  <a:srgbClr val="0A0A0A"/>
                </a:solidFill>
                <a:effectLst/>
                <a:hlinkClick r:id="rId3">
                  <a:extLst>
                    <a:ext uri="{A12FA001-AC4F-418D-AE19-62706E023703}">
                      <ahyp:hlinkClr xmlns:ahyp="http://schemas.microsoft.com/office/drawing/2018/hyperlinkcolor" val="tx"/>
                    </a:ext>
                  </a:extLst>
                </a:hlinkClick>
              </a:rPr>
              <a:t>tarjeta Charity Charge Business MasterCard </a:t>
            </a:r>
            <a:r>
              <a:rPr lang="es" b="0" i="0" dirty="0">
                <a:solidFill>
                  <a:srgbClr val="0A0A0A"/>
                </a:solidFill>
                <a:effectLst/>
              </a:rPr>
              <a:t>ayuda a las empresas emergentes a retribuir sin esfuerzo todos los días. La tarjeta permite una responsabilidad social corporativa perfecta al permitir que su empresa obtenga un reembolso en efectivo que se dona automáticamente a cualquier organización sin fines de lucro que elija su empresa. No hay cuota anual y el porcentaje que se dona automáticamente con cada compra es deducible de impuestos. También se le permiten tarjetas de empleados ilimitadas, por lo que también puede involucrar a sus empleados.</a:t>
            </a:r>
          </a:p>
        </p:txBody>
      </p:sp>
      <p:sp>
        <p:nvSpPr>
          <p:cNvPr id="5" name="Rectangle 4">
            <a:extLst>
              <a:ext uri="{FF2B5EF4-FFF2-40B4-BE49-F238E27FC236}">
                <a16:creationId xmlns:a16="http://schemas.microsoft.com/office/drawing/2014/main" id="{BC941B7B-2231-D2C0-08FD-2C86738D8161}"/>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7E094B24-6EB4-AAA6-187F-7E806755B60C}"/>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social </a:t>
            </a:r>
            <a:r>
              <a:rPr lang="es" sz="2300" dirty="0"/>
              <a:t>y herramienta de donación comunitaria</a:t>
            </a:r>
          </a:p>
        </p:txBody>
      </p:sp>
      <p:grpSp>
        <p:nvGrpSpPr>
          <p:cNvPr id="7" name="Graphic 4">
            <a:extLst>
              <a:ext uri="{FF2B5EF4-FFF2-40B4-BE49-F238E27FC236}">
                <a16:creationId xmlns:a16="http://schemas.microsoft.com/office/drawing/2014/main" id="{1F20701E-4E03-4323-DB51-8CA72FA96441}"/>
              </a:ext>
            </a:extLst>
          </p:cNvPr>
          <p:cNvGrpSpPr/>
          <p:nvPr/>
        </p:nvGrpSpPr>
        <p:grpSpPr>
          <a:xfrm>
            <a:off x="10031240" y="2059822"/>
            <a:ext cx="2056020" cy="1303893"/>
            <a:chOff x="7451356" y="3368393"/>
            <a:chExt cx="2245761" cy="1336865"/>
          </a:xfrm>
        </p:grpSpPr>
        <p:sp>
          <p:nvSpPr>
            <p:cNvPr id="10" name="Freeform 1023">
              <a:extLst>
                <a:ext uri="{FF2B5EF4-FFF2-40B4-BE49-F238E27FC236}">
                  <a16:creationId xmlns:a16="http://schemas.microsoft.com/office/drawing/2014/main" id="{BD6D30E4-0E9B-C86B-6FB8-7BD0CA912BC2}"/>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1" name="Freeform 1024">
              <a:extLst>
                <a:ext uri="{FF2B5EF4-FFF2-40B4-BE49-F238E27FC236}">
                  <a16:creationId xmlns:a16="http://schemas.microsoft.com/office/drawing/2014/main" id="{BEFFE2A5-F479-8272-6A2F-71D0A5DE02C4}"/>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2" name="Freeform 1025">
              <a:extLst>
                <a:ext uri="{FF2B5EF4-FFF2-40B4-BE49-F238E27FC236}">
                  <a16:creationId xmlns:a16="http://schemas.microsoft.com/office/drawing/2014/main" id="{EDE7066F-DD18-0743-E1CD-7AACC624E1C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3" name="Freeform 1026">
              <a:extLst>
                <a:ext uri="{FF2B5EF4-FFF2-40B4-BE49-F238E27FC236}">
                  <a16:creationId xmlns:a16="http://schemas.microsoft.com/office/drawing/2014/main" id="{7AD1B80F-9357-C008-D53B-2A12247B5022}"/>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4" name="Freeform 1027">
              <a:extLst>
                <a:ext uri="{FF2B5EF4-FFF2-40B4-BE49-F238E27FC236}">
                  <a16:creationId xmlns:a16="http://schemas.microsoft.com/office/drawing/2014/main" id="{6DC2CD81-B940-506E-F1AB-40ED773C4335}"/>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5" name="Freeform 1028">
              <a:extLst>
                <a:ext uri="{FF2B5EF4-FFF2-40B4-BE49-F238E27FC236}">
                  <a16:creationId xmlns:a16="http://schemas.microsoft.com/office/drawing/2014/main" id="{D6062404-828C-EA14-1B17-533266F15470}"/>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6" name="Freeform 1029">
              <a:extLst>
                <a:ext uri="{FF2B5EF4-FFF2-40B4-BE49-F238E27FC236}">
                  <a16:creationId xmlns:a16="http://schemas.microsoft.com/office/drawing/2014/main" id="{4CDA2F19-E84A-4693-23A0-0240D415A7EC}"/>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7" name="Freeform 1030">
              <a:extLst>
                <a:ext uri="{FF2B5EF4-FFF2-40B4-BE49-F238E27FC236}">
                  <a16:creationId xmlns:a16="http://schemas.microsoft.com/office/drawing/2014/main" id="{3533C843-1567-4827-596A-4D51AE3DC0B7}"/>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8" name="Freeform 1031">
              <a:extLst>
                <a:ext uri="{FF2B5EF4-FFF2-40B4-BE49-F238E27FC236}">
                  <a16:creationId xmlns:a16="http://schemas.microsoft.com/office/drawing/2014/main" id="{694E5E57-A1D8-8B05-24AB-6D6CE647DB85}"/>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9" name="Freeform 1032">
              <a:extLst>
                <a:ext uri="{FF2B5EF4-FFF2-40B4-BE49-F238E27FC236}">
                  <a16:creationId xmlns:a16="http://schemas.microsoft.com/office/drawing/2014/main" id="{D49A785C-A3C6-7CB2-1E7C-BD607856EA5C}"/>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20" name="Freeform 1033">
              <a:extLst>
                <a:ext uri="{FF2B5EF4-FFF2-40B4-BE49-F238E27FC236}">
                  <a16:creationId xmlns:a16="http://schemas.microsoft.com/office/drawing/2014/main" id="{2BFEE235-52AB-A778-BC5B-9F1C3FD355CC}"/>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1" name="Freeform 1034">
              <a:extLst>
                <a:ext uri="{FF2B5EF4-FFF2-40B4-BE49-F238E27FC236}">
                  <a16:creationId xmlns:a16="http://schemas.microsoft.com/office/drawing/2014/main" id="{0B0E5F06-BB23-6AA7-BE4F-4A1BEF1FEF7D}"/>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2" name="Freeform 1035">
              <a:extLst>
                <a:ext uri="{FF2B5EF4-FFF2-40B4-BE49-F238E27FC236}">
                  <a16:creationId xmlns:a16="http://schemas.microsoft.com/office/drawing/2014/main" id="{F893B413-F5B8-EB03-FC44-D100B6F1CAC7}"/>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3" name="Freeform 1036">
              <a:extLst>
                <a:ext uri="{FF2B5EF4-FFF2-40B4-BE49-F238E27FC236}">
                  <a16:creationId xmlns:a16="http://schemas.microsoft.com/office/drawing/2014/main" id="{52E87323-3496-3FA7-CA4A-84BDDA722AF2}"/>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4" name="Freeform 1037">
              <a:extLst>
                <a:ext uri="{FF2B5EF4-FFF2-40B4-BE49-F238E27FC236}">
                  <a16:creationId xmlns:a16="http://schemas.microsoft.com/office/drawing/2014/main" id="{68220695-2CF7-E2DC-F656-02A20C81B905}"/>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CCF33211-BAD5-AECF-C88C-93D872AA7CF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39">
              <a:extLst>
                <a:ext uri="{FF2B5EF4-FFF2-40B4-BE49-F238E27FC236}">
                  <a16:creationId xmlns:a16="http://schemas.microsoft.com/office/drawing/2014/main" id="{D18C1A17-B7B5-8C5F-5562-A797D4D94D2B}"/>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0">
              <a:extLst>
                <a:ext uri="{FF2B5EF4-FFF2-40B4-BE49-F238E27FC236}">
                  <a16:creationId xmlns:a16="http://schemas.microsoft.com/office/drawing/2014/main" id="{35AA0100-807B-B936-0DA3-364FE1CFE87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1">
              <a:extLst>
                <a:ext uri="{FF2B5EF4-FFF2-40B4-BE49-F238E27FC236}">
                  <a16:creationId xmlns:a16="http://schemas.microsoft.com/office/drawing/2014/main" id="{0938F1F7-C5A0-E69F-C0CC-3EEA1DA584D1}"/>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2">
              <a:extLst>
                <a:ext uri="{FF2B5EF4-FFF2-40B4-BE49-F238E27FC236}">
                  <a16:creationId xmlns:a16="http://schemas.microsoft.com/office/drawing/2014/main" id="{4BAD8101-21CB-3679-7916-15E54D3D5384}"/>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3">
              <a:extLst>
                <a:ext uri="{FF2B5EF4-FFF2-40B4-BE49-F238E27FC236}">
                  <a16:creationId xmlns:a16="http://schemas.microsoft.com/office/drawing/2014/main" id="{E7C73015-9C9B-F898-9A05-CAAC1C40EBB4}"/>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4">
              <a:extLst>
                <a:ext uri="{FF2B5EF4-FFF2-40B4-BE49-F238E27FC236}">
                  <a16:creationId xmlns:a16="http://schemas.microsoft.com/office/drawing/2014/main" id="{41A05F7C-3041-226E-7280-10515052399A}"/>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5">
              <a:extLst>
                <a:ext uri="{FF2B5EF4-FFF2-40B4-BE49-F238E27FC236}">
                  <a16:creationId xmlns:a16="http://schemas.microsoft.com/office/drawing/2014/main" id="{53D65DDF-0E33-4388-1CF7-A11F660BD8BD}"/>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6">
              <a:extLst>
                <a:ext uri="{FF2B5EF4-FFF2-40B4-BE49-F238E27FC236}">
                  <a16:creationId xmlns:a16="http://schemas.microsoft.com/office/drawing/2014/main" id="{95F3CA9A-1DE6-0023-542E-C8CE2FC3AE27}"/>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7">
              <a:extLst>
                <a:ext uri="{FF2B5EF4-FFF2-40B4-BE49-F238E27FC236}">
                  <a16:creationId xmlns:a16="http://schemas.microsoft.com/office/drawing/2014/main" id="{C5E15C64-B423-117A-9B7D-134D59E429F7}"/>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8">
              <a:extLst>
                <a:ext uri="{FF2B5EF4-FFF2-40B4-BE49-F238E27FC236}">
                  <a16:creationId xmlns:a16="http://schemas.microsoft.com/office/drawing/2014/main" id="{4F5BA3A8-79D3-B646-58F9-E0FF484BBB8C}"/>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49">
              <a:extLst>
                <a:ext uri="{FF2B5EF4-FFF2-40B4-BE49-F238E27FC236}">
                  <a16:creationId xmlns:a16="http://schemas.microsoft.com/office/drawing/2014/main" id="{CC8666A9-EEAE-7FF8-FBA8-6B6744BFE3D2}"/>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0">
              <a:extLst>
                <a:ext uri="{FF2B5EF4-FFF2-40B4-BE49-F238E27FC236}">
                  <a16:creationId xmlns:a16="http://schemas.microsoft.com/office/drawing/2014/main" id="{0615050F-642C-4198-F677-13BC53B9C20B}"/>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1">
              <a:extLst>
                <a:ext uri="{FF2B5EF4-FFF2-40B4-BE49-F238E27FC236}">
                  <a16:creationId xmlns:a16="http://schemas.microsoft.com/office/drawing/2014/main" id="{8E1F6F43-1656-2455-FF84-685ACBFA0B0F}"/>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9" name="Freeform 1052">
              <a:extLst>
                <a:ext uri="{FF2B5EF4-FFF2-40B4-BE49-F238E27FC236}">
                  <a16:creationId xmlns:a16="http://schemas.microsoft.com/office/drawing/2014/main" id="{E47EB47F-296A-1CFE-CC0B-7FDE7EE86C1B}"/>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40" name="Freeform 1053">
              <a:extLst>
                <a:ext uri="{FF2B5EF4-FFF2-40B4-BE49-F238E27FC236}">
                  <a16:creationId xmlns:a16="http://schemas.microsoft.com/office/drawing/2014/main" id="{E1307DE4-B9F4-9AF7-17A6-5BEEA700334D}"/>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1" name="Freeform 1054">
              <a:extLst>
                <a:ext uri="{FF2B5EF4-FFF2-40B4-BE49-F238E27FC236}">
                  <a16:creationId xmlns:a16="http://schemas.microsoft.com/office/drawing/2014/main" id="{681A8BB8-7F3F-D937-8326-4054E5CDE437}"/>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2" name="Freeform 1055">
              <a:extLst>
                <a:ext uri="{FF2B5EF4-FFF2-40B4-BE49-F238E27FC236}">
                  <a16:creationId xmlns:a16="http://schemas.microsoft.com/office/drawing/2014/main" id="{0018874D-B9F3-A73B-5B27-3A4CAC35D918}"/>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3" name="Freeform 1056">
              <a:extLst>
                <a:ext uri="{FF2B5EF4-FFF2-40B4-BE49-F238E27FC236}">
                  <a16:creationId xmlns:a16="http://schemas.microsoft.com/office/drawing/2014/main" id="{38D6A6B6-DA56-0D94-83EA-B00ADA76E2F1}"/>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7">
              <a:extLst>
                <a:ext uri="{FF2B5EF4-FFF2-40B4-BE49-F238E27FC236}">
                  <a16:creationId xmlns:a16="http://schemas.microsoft.com/office/drawing/2014/main" id="{A9F399BF-F764-3A22-528E-840FEAD7C82B}"/>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5" name="Freeform 1058">
              <a:extLst>
                <a:ext uri="{FF2B5EF4-FFF2-40B4-BE49-F238E27FC236}">
                  <a16:creationId xmlns:a16="http://schemas.microsoft.com/office/drawing/2014/main" id="{F80448AA-DC25-43BA-9E4C-9CC8BC8BB1AB}"/>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6" name="Freeform 1059">
              <a:extLst>
                <a:ext uri="{FF2B5EF4-FFF2-40B4-BE49-F238E27FC236}">
                  <a16:creationId xmlns:a16="http://schemas.microsoft.com/office/drawing/2014/main" id="{378DAD1C-E6C2-3907-74EE-540A31AE5BAE}"/>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0">
              <a:extLst>
                <a:ext uri="{FF2B5EF4-FFF2-40B4-BE49-F238E27FC236}">
                  <a16:creationId xmlns:a16="http://schemas.microsoft.com/office/drawing/2014/main" id="{F4B4339D-A18E-C5DE-EB39-A07547D59722}"/>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1">
              <a:extLst>
                <a:ext uri="{FF2B5EF4-FFF2-40B4-BE49-F238E27FC236}">
                  <a16:creationId xmlns:a16="http://schemas.microsoft.com/office/drawing/2014/main" id="{48314E0E-4C58-DBD0-8837-E39122539B1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9" name="Freeform 1062">
              <a:extLst>
                <a:ext uri="{FF2B5EF4-FFF2-40B4-BE49-F238E27FC236}">
                  <a16:creationId xmlns:a16="http://schemas.microsoft.com/office/drawing/2014/main" id="{5FDFA4C8-0536-18B1-29C7-EC0BABD2C4D7}"/>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50" name="Freeform 1063">
              <a:extLst>
                <a:ext uri="{FF2B5EF4-FFF2-40B4-BE49-F238E27FC236}">
                  <a16:creationId xmlns:a16="http://schemas.microsoft.com/office/drawing/2014/main" id="{C919F3E6-B29D-E42A-DA56-886C6780B0E4}"/>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1" name="Freeform 1064">
              <a:extLst>
                <a:ext uri="{FF2B5EF4-FFF2-40B4-BE49-F238E27FC236}">
                  <a16:creationId xmlns:a16="http://schemas.microsoft.com/office/drawing/2014/main" id="{462AB5F6-EF47-9C91-7689-55A10C3A7F9C}"/>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2" name="Freeform 1065">
              <a:extLst>
                <a:ext uri="{FF2B5EF4-FFF2-40B4-BE49-F238E27FC236}">
                  <a16:creationId xmlns:a16="http://schemas.microsoft.com/office/drawing/2014/main" id="{495236B7-EDB5-D5E9-3363-2F51DB6AA9B2}"/>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3" name="Freeform 1066">
              <a:extLst>
                <a:ext uri="{FF2B5EF4-FFF2-40B4-BE49-F238E27FC236}">
                  <a16:creationId xmlns:a16="http://schemas.microsoft.com/office/drawing/2014/main" id="{F83C6C44-CB2C-0919-E253-C561DBB9F13A}"/>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4" name="Freeform 1067">
              <a:extLst>
                <a:ext uri="{FF2B5EF4-FFF2-40B4-BE49-F238E27FC236}">
                  <a16:creationId xmlns:a16="http://schemas.microsoft.com/office/drawing/2014/main" id="{257B1A5E-943A-734D-3727-7AD7A2EADC7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5" name="Freeform 1068">
              <a:extLst>
                <a:ext uri="{FF2B5EF4-FFF2-40B4-BE49-F238E27FC236}">
                  <a16:creationId xmlns:a16="http://schemas.microsoft.com/office/drawing/2014/main" id="{489A5492-7AEB-7075-3FD8-5E88E947CB81}"/>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6" name="Freeform 1069">
              <a:extLst>
                <a:ext uri="{FF2B5EF4-FFF2-40B4-BE49-F238E27FC236}">
                  <a16:creationId xmlns:a16="http://schemas.microsoft.com/office/drawing/2014/main" id="{B4538AB6-B48D-6768-BEF2-2A9F00D84586}"/>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7" name="Freeform 1070">
              <a:extLst>
                <a:ext uri="{FF2B5EF4-FFF2-40B4-BE49-F238E27FC236}">
                  <a16:creationId xmlns:a16="http://schemas.microsoft.com/office/drawing/2014/main" id="{15E90A13-A95F-250C-E188-844C8B99F7DA}"/>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8" name="Freeform 1071">
              <a:extLst>
                <a:ext uri="{FF2B5EF4-FFF2-40B4-BE49-F238E27FC236}">
                  <a16:creationId xmlns:a16="http://schemas.microsoft.com/office/drawing/2014/main" id="{61FB4FFE-A083-5F4F-CE71-25EE82910828}"/>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9" name="Freeform 1072">
              <a:extLst>
                <a:ext uri="{FF2B5EF4-FFF2-40B4-BE49-F238E27FC236}">
                  <a16:creationId xmlns:a16="http://schemas.microsoft.com/office/drawing/2014/main" id="{65C9E0AB-E64E-8E0F-C2E0-27AC7D0CD166}"/>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60" name="Freeform 1073">
              <a:extLst>
                <a:ext uri="{FF2B5EF4-FFF2-40B4-BE49-F238E27FC236}">
                  <a16:creationId xmlns:a16="http://schemas.microsoft.com/office/drawing/2014/main" id="{E67A9A7F-AAD9-AA7A-807A-871F56735BC8}"/>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1" name="Freeform 1074">
              <a:extLst>
                <a:ext uri="{FF2B5EF4-FFF2-40B4-BE49-F238E27FC236}">
                  <a16:creationId xmlns:a16="http://schemas.microsoft.com/office/drawing/2014/main" id="{1EC336A0-AF9A-A559-7B87-79C0FF3CCE55}"/>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2" name="Freeform 1075">
              <a:extLst>
                <a:ext uri="{FF2B5EF4-FFF2-40B4-BE49-F238E27FC236}">
                  <a16:creationId xmlns:a16="http://schemas.microsoft.com/office/drawing/2014/main" id="{845149F9-5371-F28C-1BCC-D898BC3EE9F0}"/>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3" name="Freeform 1076">
              <a:extLst>
                <a:ext uri="{FF2B5EF4-FFF2-40B4-BE49-F238E27FC236}">
                  <a16:creationId xmlns:a16="http://schemas.microsoft.com/office/drawing/2014/main" id="{E102C5F1-D44F-58D1-093D-7393C2887C31}"/>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3072" name="Freeform 1077">
              <a:extLst>
                <a:ext uri="{FF2B5EF4-FFF2-40B4-BE49-F238E27FC236}">
                  <a16:creationId xmlns:a16="http://schemas.microsoft.com/office/drawing/2014/main" id="{5364D75B-521C-7F7F-2B4D-F05515EB2D03}"/>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3073" name="Freeform 1078">
              <a:extLst>
                <a:ext uri="{FF2B5EF4-FFF2-40B4-BE49-F238E27FC236}">
                  <a16:creationId xmlns:a16="http://schemas.microsoft.com/office/drawing/2014/main" id="{3904BC07-0F9A-69BF-07F4-A52612BD07DB}"/>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3075" name="Freeform 1079">
              <a:extLst>
                <a:ext uri="{FF2B5EF4-FFF2-40B4-BE49-F238E27FC236}">
                  <a16:creationId xmlns:a16="http://schemas.microsoft.com/office/drawing/2014/main" id="{833C37CB-BA0F-4FAE-C30E-25DDD5554484}"/>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3076" name="Freeform 1080">
              <a:extLst>
                <a:ext uri="{FF2B5EF4-FFF2-40B4-BE49-F238E27FC236}">
                  <a16:creationId xmlns:a16="http://schemas.microsoft.com/office/drawing/2014/main" id="{412B7F42-F796-33D6-D88B-F89AF0281419}"/>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26149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What is Credit Card Processing and How Does it Work? | Square">
            <a:extLst>
              <a:ext uri="{FF2B5EF4-FFF2-40B4-BE49-F238E27FC236}">
                <a16:creationId xmlns:a16="http://schemas.microsoft.com/office/drawing/2014/main" id="{AECBB8F8-F4BE-5CAC-9597-D189051D7B2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4417" b="9641"/>
          <a:stretch/>
        </p:blipFill>
        <p:spPr bwMode="auto">
          <a:xfrm>
            <a:off x="4846623" y="0"/>
            <a:ext cx="6351159" cy="367338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7143EDA-1F9D-1828-613F-AC9B7815B564}"/>
              </a:ext>
            </a:extLst>
          </p:cNvPr>
          <p:cNvSpPr>
            <a:spLocks noGrp="1"/>
          </p:cNvSpPr>
          <p:nvPr>
            <p:ph type="body" sz="quarter" idx="13"/>
          </p:nvPr>
        </p:nvSpPr>
        <p:spPr/>
        <p:txBody>
          <a:bodyPr/>
          <a:lstStyle/>
          <a:p>
            <a:endParaRPr lang="en-IE" dirty="0"/>
          </a:p>
        </p:txBody>
      </p:sp>
      <p:sp>
        <p:nvSpPr>
          <p:cNvPr id="3" name="Text Placeholder 2">
            <a:extLst>
              <a:ext uri="{FF2B5EF4-FFF2-40B4-BE49-F238E27FC236}">
                <a16:creationId xmlns:a16="http://schemas.microsoft.com/office/drawing/2014/main" id="{E3ADC4F7-C978-FFBF-133F-74E39E99D54C}"/>
              </a:ext>
            </a:extLst>
          </p:cNvPr>
          <p:cNvSpPr>
            <a:spLocks noGrp="1"/>
          </p:cNvSpPr>
          <p:nvPr>
            <p:ph type="body" sz="quarter" idx="14"/>
          </p:nvPr>
        </p:nvSpPr>
        <p:spPr>
          <a:xfrm>
            <a:off x="261117" y="3789430"/>
            <a:ext cx="11520084" cy="2189496"/>
          </a:xfrm>
          <a:solidFill>
            <a:schemeClr val="bg1"/>
          </a:solidFill>
        </p:spPr>
        <p:txBody>
          <a:bodyPr/>
          <a:lstStyle/>
          <a:p>
            <a:r>
              <a:rPr lang="es" b="0" i="0" dirty="0">
                <a:solidFill>
                  <a:srgbClr val="003A50"/>
                </a:solidFill>
                <a:effectLst/>
                <a:hlinkClick r:id="rId3"/>
              </a:rPr>
              <a:t>Square </a:t>
            </a:r>
            <a:r>
              <a:rPr lang="es" b="0" i="0" dirty="0">
                <a:solidFill>
                  <a:srgbClr val="003A50"/>
                </a:solidFill>
                <a:effectLst/>
              </a:rPr>
              <a:t>ayuda a los vendedores de todos los tamaños a iniciar, administrar y hacer crecer sus negocios de manera eficiente y sin papel. Acepta los pagos de la forma que quieras. Ya sea en línea o en persona, reciba pagos de forma rápida y segura con una variedad de hardware y software para procesar tarjetas de crédito, Apple Pay y Android Pay, incluidas las opciones sin contacto. </a:t>
            </a:r>
            <a:r>
              <a:rPr lang="es" i="0" dirty="0">
                <a:solidFill>
                  <a:srgbClr val="003A50"/>
                </a:solidFill>
                <a:effectLst/>
              </a:rPr>
              <a:t>Conecte su cuenta de Square con Xero para sincronizar automáticamente sus transacciones de ventas diarias y use Square como un servicio de pago. Ahorre tiempo: no más ingreso manual de datos.</a:t>
            </a:r>
            <a:endParaRPr lang="en-IE" dirty="0">
              <a:solidFill>
                <a:srgbClr val="003A50"/>
              </a:solidFill>
            </a:endParaRPr>
          </a:p>
        </p:txBody>
      </p:sp>
      <p:sp>
        <p:nvSpPr>
          <p:cNvPr id="5" name="Text Placeholder 7">
            <a:extLst>
              <a:ext uri="{FF2B5EF4-FFF2-40B4-BE49-F238E27FC236}">
                <a16:creationId xmlns:a16="http://schemas.microsoft.com/office/drawing/2014/main" id="{0D929503-590C-0A1A-6AB7-AB5B473ECC58}"/>
              </a:ext>
            </a:extLst>
          </p:cNvPr>
          <p:cNvSpPr txBox="1">
            <a:spLocks/>
          </p:cNvSpPr>
          <p:nvPr/>
        </p:nvSpPr>
        <p:spPr>
          <a:xfrm>
            <a:off x="7391" y="-12292"/>
            <a:ext cx="5826059" cy="3715023"/>
          </a:xfrm>
          <a:prstGeom prst="rect">
            <a:avLst/>
          </a:prstGeom>
          <a:solidFill>
            <a:srgbClr val="0095D7"/>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Font typeface="Arial"/>
              <a:buNone/>
            </a:pPr>
            <a:endParaRPr lang="en-GB" sz="2800" b="1" u="sng" dirty="0">
              <a:solidFill>
                <a:schemeClr val="bg1"/>
              </a:solidFill>
              <a:hlinkClick r:id="rId4">
                <a:extLst>
                  <a:ext uri="{A12FA001-AC4F-418D-AE19-62706E023703}">
                    <ahyp:hlinkClr xmlns:ahyp="http://schemas.microsoft.com/office/drawing/2018/hyperlinkcolor" val="tx"/>
                  </a:ext>
                </a:extLst>
              </a:hlinkClick>
            </a:endParaRPr>
          </a:p>
          <a:p>
            <a:pPr marL="457200" lvl="1" indent="0">
              <a:buFont typeface="Arial"/>
              <a:buNone/>
            </a:pPr>
            <a:r>
              <a:rPr lang="es" sz="2800" b="1" u="sng" dirty="0">
                <a:solidFill>
                  <a:schemeClr val="bg1"/>
                </a:solidFill>
              </a:rPr>
              <a:t>La aplicación </a:t>
            </a:r>
            <a:r>
              <a:rPr lang="es" sz="2800" b="1" u="sng" dirty="0">
                <a:solidFill>
                  <a:schemeClr val="bg1"/>
                </a:solidFill>
                <a:hlinkClick r:id="rId4">
                  <a:extLst>
                    <a:ext uri="{A12FA001-AC4F-418D-AE19-62706E023703}">
                      <ahyp:hlinkClr xmlns:ahyp="http://schemas.microsoft.com/office/drawing/2018/hyperlinkcolor" val="tx"/>
                    </a:ext>
                  </a:extLst>
                </a:hlinkClick>
              </a:rPr>
              <a:t>Square </a:t>
            </a:r>
            <a:r>
              <a:rPr lang="es" dirty="0">
                <a:solidFill>
                  <a:schemeClr val="bg1"/>
                </a:solidFill>
              </a:rPr>
              <a:t>puede ayudarlo a dejar de usar papel y asistir en la eficiencia comercial más allá de </a:t>
            </a:r>
            <a:r>
              <a:rPr lang="es" i="0" dirty="0">
                <a:solidFill>
                  <a:schemeClr val="bg1"/>
                </a:solidFill>
                <a:effectLst/>
              </a:rPr>
              <a:t>los pagos. </a:t>
            </a:r>
            <a:r>
              <a:rPr lang="es" i="0" dirty="0">
                <a:solidFill>
                  <a:schemeClr val="bg1"/>
                </a:solidFill>
                <a:effectLst/>
                <a:hlinkClick r:id="rId5">
                  <a:extLst>
                    <a:ext uri="{A12FA001-AC4F-418D-AE19-62706E023703}">
                      <ahyp:hlinkClr xmlns:ahyp="http://schemas.microsoft.com/office/drawing/2018/hyperlinkcolor" val="tx"/>
                    </a:ext>
                  </a:extLst>
                </a:hlinkClick>
              </a:rPr>
              <a:t>Square </a:t>
            </a:r>
            <a:r>
              <a:rPr lang="es" i="0" dirty="0">
                <a:solidFill>
                  <a:schemeClr val="bg1"/>
                </a:solidFill>
                <a:effectLst/>
              </a:rPr>
              <a:t>ofrece un conjunto de herramientas para realizar cualquier trabajo, como punto de venta, comercio electrónico, recolección y entrega, programación en línea, marketing y más.</a:t>
            </a:r>
          </a:p>
        </p:txBody>
      </p:sp>
      <p:pic>
        <p:nvPicPr>
          <p:cNvPr id="4100" name="Picture 4" descr="Square | Solutions For Your Small, Medium &amp; Large Business">
            <a:extLst>
              <a:ext uri="{FF2B5EF4-FFF2-40B4-BE49-F238E27FC236}">
                <a16:creationId xmlns:a16="http://schemas.microsoft.com/office/drawing/2014/main" id="{91A8E190-84B8-10B6-DEBE-0687EDE0C96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04" y="-343751"/>
            <a:ext cx="4440971" cy="1380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E28B399-5D68-8BF2-54EB-F0D3FA5D97C8}"/>
              </a:ext>
            </a:extLst>
          </p:cNvPr>
          <p:cNvSpPr/>
          <p:nvPr/>
        </p:nvSpPr>
        <p:spPr>
          <a:xfrm>
            <a:off x="10031240" y="-29342"/>
            <a:ext cx="2160759" cy="3702731"/>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FE5958E1-77F4-86DD-6B6A-DF1C419943D2}"/>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dirty="0"/>
              <a:t>Herramienta de pago </a:t>
            </a:r>
            <a:r>
              <a:rPr lang="es" sz="2400" b="1" dirty="0"/>
              <a:t>ambiental sin papel</a:t>
            </a:r>
          </a:p>
        </p:txBody>
      </p:sp>
      <p:pic>
        <p:nvPicPr>
          <p:cNvPr id="7" name="Graphic 6" descr="Recycle with solid fill">
            <a:extLst>
              <a:ext uri="{FF2B5EF4-FFF2-40B4-BE49-F238E27FC236}">
                <a16:creationId xmlns:a16="http://schemas.microsoft.com/office/drawing/2014/main" id="{DCC4A74B-C1AD-981F-DF40-0DE94E0AB9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15932" y="2165241"/>
            <a:ext cx="1391373" cy="1391373"/>
          </a:xfrm>
          <a:prstGeom prst="rect">
            <a:avLst/>
          </a:prstGeom>
        </p:spPr>
      </p:pic>
    </p:spTree>
    <p:extLst>
      <p:ext uri="{BB962C8B-B14F-4D97-AF65-F5344CB8AC3E}">
        <p14:creationId xmlns:p14="http://schemas.microsoft.com/office/powerpoint/2010/main" val="1805642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113441E-AAB9-AAEF-D3EE-1F7B7F3D18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838"/>
          <a:stretch/>
        </p:blipFill>
        <p:spPr>
          <a:xfrm>
            <a:off x="6014362" y="1"/>
            <a:ext cx="4073927" cy="2548134"/>
          </a:xfrm>
          <a:prstGeom prst="rect">
            <a:avLst/>
          </a:prstGeom>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12289"/>
            <a:ext cx="6006971" cy="3644047"/>
          </a:xfrm>
          <a:solidFill>
            <a:srgbClr val="01545D"/>
          </a:solidFill>
        </p:spPr>
        <p:txBody>
          <a:bodyPr anchor="ctr">
            <a:noAutofit/>
          </a:bodyPr>
          <a:lstStyle/>
          <a:p>
            <a:pPr marL="457200" lvl="1" indent="0">
              <a:lnSpc>
                <a:spcPct val="100000"/>
              </a:lnSpc>
              <a:spcBef>
                <a:spcPts val="0"/>
              </a:spcBef>
              <a:buNone/>
            </a:pPr>
            <a:r>
              <a:rPr lang="es" sz="2800" b="1" i="0" u="sng" dirty="0">
                <a:solidFill>
                  <a:schemeClr val="bg1"/>
                </a:solidFill>
                <a:effectLst/>
                <a:hlinkClick r:id="rId4">
                  <a:extLst>
                    <a:ext uri="{A12FA001-AC4F-418D-AE19-62706E023703}">
                      <ahyp:hlinkClr xmlns:ahyp="http://schemas.microsoft.com/office/drawing/2018/hyperlinkcolor" val="tx"/>
                    </a:ext>
                  </a:extLst>
                </a:hlinkClick>
              </a:rPr>
              <a:t>Sustain Analytics </a:t>
            </a:r>
            <a:r>
              <a:rPr lang="es" sz="2800" b="1" u="sng" dirty="0">
                <a:solidFill>
                  <a:schemeClr val="bg1"/>
                </a:solidFill>
                <a:hlinkClick r:id="rId4">
                  <a:extLst>
                    <a:ext uri="{A12FA001-AC4F-418D-AE19-62706E023703}">
                      <ahyp:hlinkClr xmlns:ahyp="http://schemas.microsoft.com/office/drawing/2018/hyperlinkcolor" val="tx"/>
                    </a:ext>
                  </a:extLst>
                </a:hlinkClick>
              </a:rPr>
              <a:t>, Europa </a:t>
            </a:r>
            <a:r>
              <a:rPr lang="es" sz="2200" b="0" i="0" dirty="0">
                <a:solidFill>
                  <a:schemeClr val="bg1"/>
                </a:solidFill>
                <a:effectLst/>
              </a:rPr>
              <a:t>Medir el impacto de las actividades y productos en la RSE corporativa y ESG. El Informe de Impacto Corporativo de Morningstar Sustainalytics </a:t>
            </a:r>
            <a:r>
              <a:rPr lang="es" sz="2200" b="1" i="0" dirty="0">
                <a:solidFill>
                  <a:schemeClr val="bg1"/>
                </a:solidFill>
                <a:effectLst/>
              </a:rPr>
              <a:t>calcula el impacto social, ambiental y económico de un negocio </a:t>
            </a:r>
            <a:r>
              <a:rPr lang="es" sz="2200" b="0" i="0" dirty="0">
                <a:solidFill>
                  <a:schemeClr val="bg1"/>
                </a:solidFill>
                <a:effectLst/>
              </a:rPr>
              <a:t>, centrándose en los temas materiales que son más relevantes para su industria y región.</a:t>
            </a:r>
          </a:p>
          <a:p>
            <a:pPr marL="457200" lvl="1" indent="0">
              <a:lnSpc>
                <a:spcPct val="100000"/>
              </a:lnSpc>
              <a:spcBef>
                <a:spcPts val="0"/>
              </a:spcBef>
              <a:buNone/>
            </a:pPr>
            <a:endParaRPr lang="en-IE" dirty="0">
              <a:solidFill>
                <a:schemeClr val="bg1"/>
              </a:solidFill>
            </a:endParaRPr>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87113" y="3628895"/>
            <a:ext cx="11733291" cy="2703365"/>
          </a:xfrm>
          <a:solidFill>
            <a:schemeClr val="bg1"/>
          </a:solidFill>
        </p:spPr>
        <p:txBody>
          <a:bodyPr/>
          <a:lstStyle/>
          <a:p>
            <a:pPr algn="l"/>
            <a:r>
              <a:rPr lang="es" sz="2300" b="0" i="0" dirty="0">
                <a:solidFill>
                  <a:srgbClr val="212529"/>
                </a:solidFill>
                <a:effectLst/>
                <a:hlinkClick r:id="rId4"/>
              </a:rPr>
              <a:t>Sustain Analytics </a:t>
            </a:r>
            <a:r>
              <a:rPr lang="es" sz="2300" b="0" i="0" dirty="0">
                <a:solidFill>
                  <a:srgbClr val="212529"/>
                </a:solidFill>
                <a:effectLst/>
              </a:rPr>
              <a:t>evalúa el impacto de la RSC de las actividades y los productos de una empresa, incluidos los programas de RSE, los gastos de la cadena de suministro y las operaciones, lo que permite obtener mejores conocimientos para impulsar la toma de decisiones internas y mejorar la reputación entre pares, inversores y clientes. Ejemplo; analiza </a:t>
            </a:r>
            <a:r>
              <a:rPr lang="es" sz="2300" b="0" i="0" dirty="0">
                <a:solidFill>
                  <a:srgbClr val="212529"/>
                </a:solidFill>
                <a:effectLst/>
                <a:hlinkClick r:id="rId5"/>
              </a:rPr>
              <a:t>los problemas materiales de participación (MEI, por sus siglas en inglés) </a:t>
            </a:r>
            <a:r>
              <a:rPr lang="es" sz="2300" b="0" i="0" dirty="0">
                <a:solidFill>
                  <a:srgbClr val="212529"/>
                </a:solidFill>
                <a:effectLst/>
              </a:rPr>
              <a:t>relevantes para el tipo y la ubicación de la empresa. Cómo evitar el Greenwashing, cómo </a:t>
            </a:r>
            <a:r>
              <a:rPr lang="es" sz="2300" b="0" i="0" dirty="0" err="1">
                <a:solidFill>
                  <a:srgbClr val="212529"/>
                </a:solidFill>
                <a:effectLst/>
              </a:rPr>
              <a:t>infundir </a:t>
            </a:r>
            <a:r>
              <a:rPr lang="es" sz="2300" b="0" i="0" dirty="0">
                <a:solidFill>
                  <a:srgbClr val="212529"/>
                </a:solidFill>
                <a:effectLst/>
              </a:rPr>
              <a:t>confianza a las partes interesadas mediante informes transparentes basados en datos, cómo evaluar su cadena de suministro, comunicar su desempeño en RSE y proporcionar un </a:t>
            </a:r>
            <a:r>
              <a:rPr lang="es" sz="2300" dirty="0">
                <a:solidFill>
                  <a:srgbClr val="212529"/>
                </a:solidFill>
              </a:rPr>
              <a:t>marco de impacto sostenible con hallazgos </a:t>
            </a:r>
            <a:r>
              <a:rPr lang="es" sz="2300" b="0" i="0" dirty="0">
                <a:solidFill>
                  <a:srgbClr val="212529"/>
                </a:solidFill>
                <a:effectLst/>
              </a:rPr>
              <a:t>asignados a los ODS.</a:t>
            </a:r>
            <a:endParaRPr lang="en-GB" sz="2300" b="0" i="0" dirty="0">
              <a:solidFill>
                <a:srgbClr val="0A0A0A"/>
              </a:solidFill>
              <a:effectLst/>
            </a:endParaRPr>
          </a:p>
        </p:txBody>
      </p:sp>
      <p:sp>
        <p:nvSpPr>
          <p:cNvPr id="4" name="TextBox 3">
            <a:extLst>
              <a:ext uri="{FF2B5EF4-FFF2-40B4-BE49-F238E27FC236}">
                <a16:creationId xmlns:a16="http://schemas.microsoft.com/office/drawing/2014/main" id="{27CFC6A2-5B8C-2C3E-8F31-F4D9E31B94E6}"/>
              </a:ext>
            </a:extLst>
          </p:cNvPr>
          <p:cNvSpPr txBox="1"/>
          <p:nvPr/>
        </p:nvSpPr>
        <p:spPr>
          <a:xfrm>
            <a:off x="6014362" y="2815178"/>
            <a:ext cx="3998770" cy="646331"/>
          </a:xfrm>
          <a:prstGeom prst="rect">
            <a:avLst/>
          </a:prstGeom>
          <a:noFill/>
        </p:spPr>
        <p:txBody>
          <a:bodyPr wrap="square" rtlCol="0">
            <a:spAutoFit/>
          </a:bodyPr>
          <a:lstStyle/>
          <a:p>
            <a:pPr algn="ctr"/>
            <a:r>
              <a:rPr lang="es" dirty="0">
                <a:hlinkClick r:id="rId2"/>
              </a:rPr>
              <a:t>Enlace al Seminario Integración Digital ESG y RSE</a:t>
            </a:r>
            <a:endParaRPr lang="en-IE" dirty="0"/>
          </a:p>
        </p:txBody>
      </p:sp>
      <p:sp>
        <p:nvSpPr>
          <p:cNvPr id="2" name="Rectangle 1">
            <a:extLst>
              <a:ext uri="{FF2B5EF4-FFF2-40B4-BE49-F238E27FC236}">
                <a16:creationId xmlns:a16="http://schemas.microsoft.com/office/drawing/2014/main" id="{42CDF5EF-B6B9-D64B-ACDE-86C5A0F2F07D}"/>
              </a:ext>
            </a:extLst>
          </p:cNvPr>
          <p:cNvSpPr/>
          <p:nvPr/>
        </p:nvSpPr>
        <p:spPr>
          <a:xfrm>
            <a:off x="10019585" y="-47268"/>
            <a:ext cx="2160759" cy="3673389"/>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4AF636AE-0516-733F-3658-737126573643}"/>
              </a:ext>
            </a:extLst>
          </p:cNvPr>
          <p:cNvSpPr/>
          <p:nvPr/>
        </p:nvSpPr>
        <p:spPr>
          <a:xfrm>
            <a:off x="10050618" y="809028"/>
            <a:ext cx="2122001" cy="878877"/>
          </a:xfrm>
          <a:prstGeom prst="rect">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Mercado</a:t>
            </a:r>
          </a:p>
          <a:p>
            <a:pPr algn="ctr"/>
            <a:r>
              <a:rPr lang="es" sz="2000" dirty="0"/>
              <a:t>Herramienta de sostenibilidad de la cadena de suministro y compromiso de las partes interesadas</a:t>
            </a:r>
          </a:p>
        </p:txBody>
      </p:sp>
      <p:grpSp>
        <p:nvGrpSpPr>
          <p:cNvPr id="67" name="Graphic 4">
            <a:extLst>
              <a:ext uri="{FF2B5EF4-FFF2-40B4-BE49-F238E27FC236}">
                <a16:creationId xmlns:a16="http://schemas.microsoft.com/office/drawing/2014/main" id="{CAA1539F-DCED-BC21-1053-D4BA010058BF}"/>
              </a:ext>
            </a:extLst>
          </p:cNvPr>
          <p:cNvGrpSpPr/>
          <p:nvPr/>
        </p:nvGrpSpPr>
        <p:grpSpPr>
          <a:xfrm>
            <a:off x="10330030" y="2447236"/>
            <a:ext cx="1408395" cy="1094076"/>
            <a:chOff x="3751306" y="3417856"/>
            <a:chExt cx="1547423" cy="1287317"/>
          </a:xfrm>
        </p:grpSpPr>
        <p:sp>
          <p:nvSpPr>
            <p:cNvPr id="68" name="Freeform 546">
              <a:extLst>
                <a:ext uri="{FF2B5EF4-FFF2-40B4-BE49-F238E27FC236}">
                  <a16:creationId xmlns:a16="http://schemas.microsoft.com/office/drawing/2014/main" id="{2CE41DD9-58D1-0644-901E-7AF57FB35993}"/>
                </a:ext>
              </a:extLst>
            </p:cNvPr>
            <p:cNvSpPr/>
            <p:nvPr/>
          </p:nvSpPr>
          <p:spPr>
            <a:xfrm>
              <a:off x="3854696" y="4642504"/>
              <a:ext cx="1263" cy="10287"/>
            </a:xfrm>
            <a:custGeom>
              <a:avLst/>
              <a:gdLst>
                <a:gd name="connsiteX0" fmla="*/ 1263 w 1263"/>
                <a:gd name="connsiteY0" fmla="*/ 10287 h 10287"/>
                <a:gd name="connsiteX1" fmla="*/ 0 w 1263"/>
                <a:gd name="connsiteY1" fmla="*/ 0 h 10287"/>
                <a:gd name="connsiteX2" fmla="*/ 1263 w 1263"/>
                <a:gd name="connsiteY2" fmla="*/ 10287 h 10287"/>
              </a:gdLst>
              <a:ahLst/>
              <a:cxnLst>
                <a:cxn ang="0">
                  <a:pos x="connsiteX0" y="connsiteY0"/>
                </a:cxn>
                <a:cxn ang="0">
                  <a:pos x="connsiteX1" y="connsiteY1"/>
                </a:cxn>
                <a:cxn ang="0">
                  <a:pos x="connsiteX2" y="connsiteY2"/>
                </a:cxn>
              </a:cxnLst>
              <a:rect l="l" t="t" r="r" b="b"/>
              <a:pathLst>
                <a:path w="1263" h="10287">
                  <a:moveTo>
                    <a:pt x="1263" y="10287"/>
                  </a:moveTo>
                  <a:cubicBezTo>
                    <a:pt x="902" y="6858"/>
                    <a:pt x="361" y="3429"/>
                    <a:pt x="0" y="0"/>
                  </a:cubicBezTo>
                  <a:cubicBezTo>
                    <a:pt x="361" y="3609"/>
                    <a:pt x="722" y="7039"/>
                    <a:pt x="1263" y="10287"/>
                  </a:cubicBezTo>
                  <a:close/>
                </a:path>
              </a:pathLst>
            </a:custGeom>
            <a:solidFill>
              <a:srgbClr val="FFFFFF"/>
            </a:solidFill>
            <a:ln w="1804" cap="flat">
              <a:noFill/>
              <a:prstDash val="solid"/>
              <a:miter/>
            </a:ln>
          </p:spPr>
          <p:txBody>
            <a:bodyPr rtlCol="0" anchor="ctr"/>
            <a:lstStyle/>
            <a:p>
              <a:endParaRPr lang="en-US"/>
            </a:p>
          </p:txBody>
        </p:sp>
        <p:sp>
          <p:nvSpPr>
            <p:cNvPr id="69" name="Freeform 547">
              <a:extLst>
                <a:ext uri="{FF2B5EF4-FFF2-40B4-BE49-F238E27FC236}">
                  <a16:creationId xmlns:a16="http://schemas.microsoft.com/office/drawing/2014/main" id="{CEF0035A-A416-CF86-A432-10560F87ED72}"/>
                </a:ext>
              </a:extLst>
            </p:cNvPr>
            <p:cNvSpPr/>
            <p:nvPr/>
          </p:nvSpPr>
          <p:spPr>
            <a:xfrm>
              <a:off x="3851711" y="4443831"/>
              <a:ext cx="291002" cy="195673"/>
            </a:xfrm>
            <a:custGeom>
              <a:avLst/>
              <a:gdLst>
                <a:gd name="connsiteX0" fmla="*/ 39080 w 291002"/>
                <a:gd name="connsiteY0" fmla="*/ 190552 h 195673"/>
                <a:gd name="connsiteX1" fmla="*/ 143575 w 291002"/>
                <a:gd name="connsiteY1" fmla="*/ 193079 h 195673"/>
                <a:gd name="connsiteX2" fmla="*/ 222803 w 291002"/>
                <a:gd name="connsiteY2" fmla="*/ 171603 h 195673"/>
                <a:gd name="connsiteX3" fmla="*/ 274599 w 291002"/>
                <a:gd name="connsiteY3" fmla="*/ 118544 h 195673"/>
                <a:gd name="connsiteX4" fmla="*/ 290480 w 291002"/>
                <a:gd name="connsiteY4" fmla="*/ 42203 h 195673"/>
                <a:gd name="connsiteX5" fmla="*/ 287593 w 291002"/>
                <a:gd name="connsiteY5" fmla="*/ 20366 h 195673"/>
                <a:gd name="connsiteX6" fmla="*/ 283261 w 291002"/>
                <a:gd name="connsiteY6" fmla="*/ 18741 h 195673"/>
                <a:gd name="connsiteX7" fmla="*/ 236158 w 291002"/>
                <a:gd name="connsiteY7" fmla="*/ 9898 h 195673"/>
                <a:gd name="connsiteX8" fmla="*/ 32042 w 291002"/>
                <a:gd name="connsiteY8" fmla="*/ 6469 h 195673"/>
                <a:gd name="connsiteX9" fmla="*/ 2625 w 291002"/>
                <a:gd name="connsiteY9" fmla="*/ 36789 h 195673"/>
                <a:gd name="connsiteX10" fmla="*/ 1903 w 291002"/>
                <a:gd name="connsiteY10" fmla="*/ 186763 h 195673"/>
                <a:gd name="connsiteX11" fmla="*/ 1001 w 291002"/>
                <a:gd name="connsiteY11" fmla="*/ 174851 h 195673"/>
                <a:gd name="connsiteX12" fmla="*/ 39080 w 291002"/>
                <a:gd name="connsiteY12" fmla="*/ 190552 h 1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002" h="195673">
                  <a:moveTo>
                    <a:pt x="39080" y="190552"/>
                  </a:moveTo>
                  <a:cubicBezTo>
                    <a:pt x="73912" y="198133"/>
                    <a:pt x="108382" y="195786"/>
                    <a:pt x="143575" y="193079"/>
                  </a:cubicBezTo>
                  <a:cubicBezTo>
                    <a:pt x="171909" y="190914"/>
                    <a:pt x="198078" y="185860"/>
                    <a:pt x="222803" y="171603"/>
                  </a:cubicBezTo>
                  <a:cubicBezTo>
                    <a:pt x="243557" y="159692"/>
                    <a:pt x="264131" y="140200"/>
                    <a:pt x="274599" y="118544"/>
                  </a:cubicBezTo>
                  <a:cubicBezTo>
                    <a:pt x="286149" y="94721"/>
                    <a:pt x="293007" y="68913"/>
                    <a:pt x="290480" y="42203"/>
                  </a:cubicBezTo>
                  <a:cubicBezTo>
                    <a:pt x="289758" y="34984"/>
                    <a:pt x="288856" y="27765"/>
                    <a:pt x="287593" y="20366"/>
                  </a:cubicBezTo>
                  <a:cubicBezTo>
                    <a:pt x="286149" y="19825"/>
                    <a:pt x="284886" y="19283"/>
                    <a:pt x="283261" y="18741"/>
                  </a:cubicBezTo>
                  <a:cubicBezTo>
                    <a:pt x="267921" y="13869"/>
                    <a:pt x="251498" y="14049"/>
                    <a:pt x="236158" y="9898"/>
                  </a:cubicBezTo>
                  <a:cubicBezTo>
                    <a:pt x="168300" y="-8149"/>
                    <a:pt x="100081" y="3401"/>
                    <a:pt x="32042" y="6469"/>
                  </a:cubicBezTo>
                  <a:cubicBezTo>
                    <a:pt x="10024" y="7372"/>
                    <a:pt x="3347" y="14952"/>
                    <a:pt x="2625" y="36789"/>
                  </a:cubicBezTo>
                  <a:cubicBezTo>
                    <a:pt x="1181" y="86780"/>
                    <a:pt x="-2067" y="136772"/>
                    <a:pt x="1903" y="186763"/>
                  </a:cubicBezTo>
                  <a:cubicBezTo>
                    <a:pt x="1542" y="182792"/>
                    <a:pt x="1361" y="178822"/>
                    <a:pt x="1001" y="174851"/>
                  </a:cubicBezTo>
                  <a:cubicBezTo>
                    <a:pt x="12551" y="182070"/>
                    <a:pt x="25725" y="187665"/>
                    <a:pt x="39080" y="190552"/>
                  </a:cubicBezTo>
                  <a:close/>
                </a:path>
              </a:pathLst>
            </a:custGeom>
            <a:solidFill>
              <a:srgbClr val="FFFFFF"/>
            </a:solidFill>
            <a:ln w="1804" cap="flat">
              <a:noFill/>
              <a:prstDash val="solid"/>
              <a:miter/>
            </a:ln>
          </p:spPr>
          <p:txBody>
            <a:bodyPr rtlCol="0" anchor="ctr"/>
            <a:lstStyle/>
            <a:p>
              <a:endParaRPr lang="en-US"/>
            </a:p>
          </p:txBody>
        </p:sp>
        <p:sp>
          <p:nvSpPr>
            <p:cNvPr id="70" name="Freeform 548">
              <a:extLst>
                <a:ext uri="{FF2B5EF4-FFF2-40B4-BE49-F238E27FC236}">
                  <a16:creationId xmlns:a16="http://schemas.microsoft.com/office/drawing/2014/main" id="{4C254E41-50E0-DE88-83E1-8DA0AAD4BC72}"/>
                </a:ext>
              </a:extLst>
            </p:cNvPr>
            <p:cNvSpPr/>
            <p:nvPr/>
          </p:nvSpPr>
          <p:spPr>
            <a:xfrm>
              <a:off x="4155185" y="4482966"/>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2"/>
                    <a:pt x="180" y="902"/>
                  </a:cubicBezTo>
                  <a:cubicBezTo>
                    <a:pt x="180" y="542"/>
                    <a:pt x="180" y="181"/>
                    <a:pt x="0" y="0"/>
                  </a:cubicBezTo>
                  <a:close/>
                </a:path>
              </a:pathLst>
            </a:custGeom>
            <a:solidFill>
              <a:srgbClr val="FFFFFF"/>
            </a:solidFill>
            <a:ln w="1804" cap="flat">
              <a:noFill/>
              <a:prstDash val="solid"/>
              <a:miter/>
            </a:ln>
          </p:spPr>
          <p:txBody>
            <a:bodyPr rtlCol="0" anchor="ctr"/>
            <a:lstStyle/>
            <a:p>
              <a:endParaRPr lang="en-US"/>
            </a:p>
          </p:txBody>
        </p:sp>
        <p:sp>
          <p:nvSpPr>
            <p:cNvPr id="71" name="Freeform 549">
              <a:extLst>
                <a:ext uri="{FF2B5EF4-FFF2-40B4-BE49-F238E27FC236}">
                  <a16:creationId xmlns:a16="http://schemas.microsoft.com/office/drawing/2014/main" id="{E7EA9756-8568-F1DF-59E5-C889340116C7}"/>
                </a:ext>
              </a:extLst>
            </p:cNvPr>
            <p:cNvSpPr/>
            <p:nvPr/>
          </p:nvSpPr>
          <p:spPr>
            <a:xfrm>
              <a:off x="3856140" y="4654777"/>
              <a:ext cx="1804" cy="11911"/>
            </a:xfrm>
            <a:custGeom>
              <a:avLst/>
              <a:gdLst>
                <a:gd name="connsiteX0" fmla="*/ 1805 w 1804"/>
                <a:gd name="connsiteY0" fmla="*/ 11911 h 11911"/>
                <a:gd name="connsiteX1" fmla="*/ 0 w 1804"/>
                <a:gd name="connsiteY1" fmla="*/ 0 h 11911"/>
                <a:gd name="connsiteX2" fmla="*/ 1805 w 1804"/>
                <a:gd name="connsiteY2" fmla="*/ 11911 h 11911"/>
              </a:gdLst>
              <a:ahLst/>
              <a:cxnLst>
                <a:cxn ang="0">
                  <a:pos x="connsiteX0" y="connsiteY0"/>
                </a:cxn>
                <a:cxn ang="0">
                  <a:pos x="connsiteX1" y="connsiteY1"/>
                </a:cxn>
                <a:cxn ang="0">
                  <a:pos x="connsiteX2" y="connsiteY2"/>
                </a:cxn>
              </a:cxnLst>
              <a:rect l="l" t="t" r="r" b="b"/>
              <a:pathLst>
                <a:path w="1804" h="11911">
                  <a:moveTo>
                    <a:pt x="1805" y="11911"/>
                  </a:moveTo>
                  <a:cubicBezTo>
                    <a:pt x="1083" y="7941"/>
                    <a:pt x="541" y="3970"/>
                    <a:pt x="0" y="0"/>
                  </a:cubicBezTo>
                  <a:cubicBezTo>
                    <a:pt x="541" y="3970"/>
                    <a:pt x="1083" y="7941"/>
                    <a:pt x="1805" y="11911"/>
                  </a:cubicBezTo>
                  <a:close/>
                </a:path>
              </a:pathLst>
            </a:custGeom>
            <a:solidFill>
              <a:srgbClr val="FFFFFF"/>
            </a:solidFill>
            <a:ln w="1804" cap="flat">
              <a:noFill/>
              <a:prstDash val="solid"/>
              <a:miter/>
            </a:ln>
          </p:spPr>
          <p:txBody>
            <a:bodyPr rtlCol="0" anchor="ctr"/>
            <a:lstStyle/>
            <a:p>
              <a:endParaRPr lang="en-US"/>
            </a:p>
          </p:txBody>
        </p:sp>
        <p:sp>
          <p:nvSpPr>
            <p:cNvPr id="72" name="Freeform 550">
              <a:extLst>
                <a:ext uri="{FF2B5EF4-FFF2-40B4-BE49-F238E27FC236}">
                  <a16:creationId xmlns:a16="http://schemas.microsoft.com/office/drawing/2014/main" id="{A9F242B3-289A-8425-3660-92F1C6A0ECD9}"/>
                </a:ext>
              </a:extLst>
            </p:cNvPr>
            <p:cNvSpPr/>
            <p:nvPr/>
          </p:nvSpPr>
          <p:spPr>
            <a:xfrm>
              <a:off x="4143093" y="4465821"/>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361" y="181"/>
                    <a:pt x="722" y="542"/>
                    <a:pt x="1263" y="722"/>
                  </a:cubicBezTo>
                  <a:cubicBezTo>
                    <a:pt x="902" y="542"/>
                    <a:pt x="361" y="361"/>
                    <a:pt x="0" y="0"/>
                  </a:cubicBezTo>
                  <a:close/>
                </a:path>
              </a:pathLst>
            </a:custGeom>
            <a:solidFill>
              <a:srgbClr val="FFFFFF"/>
            </a:solidFill>
            <a:ln w="1804" cap="flat">
              <a:noFill/>
              <a:prstDash val="solid"/>
              <a:miter/>
            </a:ln>
          </p:spPr>
          <p:txBody>
            <a:bodyPr rtlCol="0" anchor="ctr"/>
            <a:lstStyle/>
            <a:p>
              <a:endParaRPr lang="en-US"/>
            </a:p>
          </p:txBody>
        </p:sp>
        <p:sp>
          <p:nvSpPr>
            <p:cNvPr id="73" name="Freeform 551">
              <a:extLst>
                <a:ext uri="{FF2B5EF4-FFF2-40B4-BE49-F238E27FC236}">
                  <a16:creationId xmlns:a16="http://schemas.microsoft.com/office/drawing/2014/main" id="{62F45F1E-B685-34A5-55FF-83E4A26806C6}"/>
                </a:ext>
              </a:extLst>
            </p:cNvPr>
            <p:cNvSpPr/>
            <p:nvPr/>
          </p:nvSpPr>
          <p:spPr>
            <a:xfrm>
              <a:off x="4141289" y="4464918"/>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541" y="181"/>
                    <a:pt x="902" y="542"/>
                    <a:pt x="1263" y="722"/>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74" name="Freeform 552">
              <a:extLst>
                <a:ext uri="{FF2B5EF4-FFF2-40B4-BE49-F238E27FC236}">
                  <a16:creationId xmlns:a16="http://schemas.microsoft.com/office/drawing/2014/main" id="{978C4504-7166-F976-0AED-8C9F87EB2C79}"/>
                </a:ext>
              </a:extLst>
            </p:cNvPr>
            <p:cNvSpPr/>
            <p:nvPr/>
          </p:nvSpPr>
          <p:spPr>
            <a:xfrm>
              <a:off x="3853614" y="4630413"/>
              <a:ext cx="1082" cy="11189"/>
            </a:xfrm>
            <a:custGeom>
              <a:avLst/>
              <a:gdLst>
                <a:gd name="connsiteX0" fmla="*/ 1083 w 1082"/>
                <a:gd name="connsiteY0" fmla="*/ 11189 h 11189"/>
                <a:gd name="connsiteX1" fmla="*/ 0 w 1082"/>
                <a:gd name="connsiteY1" fmla="*/ 0 h 11189"/>
                <a:gd name="connsiteX2" fmla="*/ 1083 w 1082"/>
                <a:gd name="connsiteY2" fmla="*/ 11189 h 11189"/>
              </a:gdLst>
              <a:ahLst/>
              <a:cxnLst>
                <a:cxn ang="0">
                  <a:pos x="connsiteX0" y="connsiteY0"/>
                </a:cxn>
                <a:cxn ang="0">
                  <a:pos x="connsiteX1" y="connsiteY1"/>
                </a:cxn>
                <a:cxn ang="0">
                  <a:pos x="connsiteX2" y="connsiteY2"/>
                </a:cxn>
              </a:cxnLst>
              <a:rect l="l" t="t" r="r" b="b"/>
              <a:pathLst>
                <a:path w="1082" h="11189">
                  <a:moveTo>
                    <a:pt x="1083" y="11189"/>
                  </a:moveTo>
                  <a:cubicBezTo>
                    <a:pt x="722" y="7400"/>
                    <a:pt x="361" y="3790"/>
                    <a:pt x="0" y="0"/>
                  </a:cubicBezTo>
                  <a:cubicBezTo>
                    <a:pt x="361" y="3790"/>
                    <a:pt x="722" y="7400"/>
                    <a:pt x="1083" y="11189"/>
                  </a:cubicBezTo>
                  <a:close/>
                </a:path>
              </a:pathLst>
            </a:custGeom>
            <a:solidFill>
              <a:srgbClr val="FFFFFF"/>
            </a:solidFill>
            <a:ln w="1804" cap="flat">
              <a:noFill/>
              <a:prstDash val="solid"/>
              <a:miter/>
            </a:ln>
          </p:spPr>
          <p:txBody>
            <a:bodyPr rtlCol="0" anchor="ctr"/>
            <a:lstStyle/>
            <a:p>
              <a:endParaRPr lang="en-US"/>
            </a:p>
          </p:txBody>
        </p:sp>
        <p:sp>
          <p:nvSpPr>
            <p:cNvPr id="75" name="Freeform 553">
              <a:extLst>
                <a:ext uri="{FF2B5EF4-FFF2-40B4-BE49-F238E27FC236}">
                  <a16:creationId xmlns:a16="http://schemas.microsoft.com/office/drawing/2014/main" id="{F4E0FB1B-15FA-70DC-0B23-6456DB89496F}"/>
                </a:ext>
              </a:extLst>
            </p:cNvPr>
            <p:cNvSpPr/>
            <p:nvPr/>
          </p:nvSpPr>
          <p:spPr>
            <a:xfrm>
              <a:off x="4139123" y="4464016"/>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1"/>
                    <a:pt x="1083" y="542"/>
                    <a:pt x="1624" y="722"/>
                  </a:cubicBezTo>
                  <a:cubicBezTo>
                    <a:pt x="1083" y="361"/>
                    <a:pt x="542" y="181"/>
                    <a:pt x="0" y="0"/>
                  </a:cubicBezTo>
                  <a:close/>
                </a:path>
              </a:pathLst>
            </a:custGeom>
            <a:solidFill>
              <a:srgbClr val="FFFFFF"/>
            </a:solidFill>
            <a:ln w="1804" cap="flat">
              <a:noFill/>
              <a:prstDash val="solid"/>
              <a:miter/>
            </a:ln>
          </p:spPr>
          <p:txBody>
            <a:bodyPr rtlCol="0" anchor="ctr"/>
            <a:lstStyle/>
            <a:p>
              <a:endParaRPr lang="en-US"/>
            </a:p>
          </p:txBody>
        </p:sp>
        <p:sp>
          <p:nvSpPr>
            <p:cNvPr id="76" name="Freeform 554">
              <a:extLst>
                <a:ext uri="{FF2B5EF4-FFF2-40B4-BE49-F238E27FC236}">
                  <a16:creationId xmlns:a16="http://schemas.microsoft.com/office/drawing/2014/main" id="{ADDD6810-2475-98D6-6996-82D16F5B28DC}"/>
                </a:ext>
              </a:extLst>
            </p:cNvPr>
            <p:cNvSpPr/>
            <p:nvPr/>
          </p:nvSpPr>
          <p:spPr>
            <a:xfrm>
              <a:off x="4155727" y="4485492"/>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0" y="542"/>
                    <a:pt x="180" y="902"/>
                  </a:cubicBezTo>
                  <a:cubicBezTo>
                    <a:pt x="0" y="542"/>
                    <a:pt x="0" y="181"/>
                    <a:pt x="0" y="0"/>
                  </a:cubicBezTo>
                  <a:close/>
                </a:path>
              </a:pathLst>
            </a:custGeom>
            <a:solidFill>
              <a:srgbClr val="FFFFFF"/>
            </a:solidFill>
            <a:ln w="1804" cap="flat">
              <a:noFill/>
              <a:prstDash val="solid"/>
              <a:miter/>
            </a:ln>
          </p:spPr>
          <p:txBody>
            <a:bodyPr rtlCol="0" anchor="ctr"/>
            <a:lstStyle/>
            <a:p>
              <a:endParaRPr lang="en-US"/>
            </a:p>
          </p:txBody>
        </p:sp>
        <p:sp>
          <p:nvSpPr>
            <p:cNvPr id="77" name="Freeform 555">
              <a:extLst>
                <a:ext uri="{FF2B5EF4-FFF2-40B4-BE49-F238E27FC236}">
                  <a16:creationId xmlns:a16="http://schemas.microsoft.com/office/drawing/2014/main" id="{D1613459-7AA4-78BC-F9DC-B6ADBA006131}"/>
                </a:ext>
              </a:extLst>
            </p:cNvPr>
            <p:cNvSpPr/>
            <p:nvPr/>
          </p:nvSpPr>
          <p:spPr>
            <a:xfrm>
              <a:off x="4146522" y="4468167"/>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2"/>
                    <a:pt x="1083" y="722"/>
                  </a:cubicBezTo>
                  <a:cubicBezTo>
                    <a:pt x="541" y="542"/>
                    <a:pt x="361" y="180"/>
                    <a:pt x="0" y="0"/>
                  </a:cubicBezTo>
                  <a:close/>
                </a:path>
              </a:pathLst>
            </a:custGeom>
            <a:solidFill>
              <a:srgbClr val="FFFFFF"/>
            </a:solidFill>
            <a:ln w="1804" cap="flat">
              <a:noFill/>
              <a:prstDash val="solid"/>
              <a:miter/>
            </a:ln>
          </p:spPr>
          <p:txBody>
            <a:bodyPr rtlCol="0" anchor="ctr"/>
            <a:lstStyle/>
            <a:p>
              <a:endParaRPr lang="en-US"/>
            </a:p>
          </p:txBody>
        </p:sp>
        <p:sp>
          <p:nvSpPr>
            <p:cNvPr id="78" name="Freeform 556">
              <a:extLst>
                <a:ext uri="{FF2B5EF4-FFF2-40B4-BE49-F238E27FC236}">
                  <a16:creationId xmlns:a16="http://schemas.microsoft.com/office/drawing/2014/main" id="{50BDF423-D603-FECE-1EF4-3B981E1DE800}"/>
                </a:ext>
              </a:extLst>
            </p:cNvPr>
            <p:cNvSpPr/>
            <p:nvPr/>
          </p:nvSpPr>
          <p:spPr>
            <a:xfrm>
              <a:off x="4149229" y="4470513"/>
              <a:ext cx="1624" cy="1984"/>
            </a:xfrm>
            <a:custGeom>
              <a:avLst/>
              <a:gdLst>
                <a:gd name="connsiteX0" fmla="*/ 0 w 1624"/>
                <a:gd name="connsiteY0" fmla="*/ 0 h 1984"/>
                <a:gd name="connsiteX1" fmla="*/ 1624 w 1624"/>
                <a:gd name="connsiteY1" fmla="*/ 1985 h 1984"/>
                <a:gd name="connsiteX2" fmla="*/ 0 w 1624"/>
                <a:gd name="connsiteY2" fmla="*/ 0 h 1984"/>
              </a:gdLst>
              <a:ahLst/>
              <a:cxnLst>
                <a:cxn ang="0">
                  <a:pos x="connsiteX0" y="connsiteY0"/>
                </a:cxn>
                <a:cxn ang="0">
                  <a:pos x="connsiteX1" y="connsiteY1"/>
                </a:cxn>
                <a:cxn ang="0">
                  <a:pos x="connsiteX2" y="connsiteY2"/>
                </a:cxn>
              </a:cxnLst>
              <a:rect l="l" t="t" r="r" b="b"/>
              <a:pathLst>
                <a:path w="1624" h="1984">
                  <a:moveTo>
                    <a:pt x="0" y="0"/>
                  </a:moveTo>
                  <a:cubicBezTo>
                    <a:pt x="541" y="722"/>
                    <a:pt x="1263" y="1263"/>
                    <a:pt x="1624" y="1985"/>
                  </a:cubicBezTo>
                  <a:cubicBezTo>
                    <a:pt x="1263" y="1443"/>
                    <a:pt x="541" y="722"/>
                    <a:pt x="0" y="0"/>
                  </a:cubicBezTo>
                  <a:close/>
                </a:path>
              </a:pathLst>
            </a:custGeom>
            <a:solidFill>
              <a:srgbClr val="FFFFFF"/>
            </a:solidFill>
            <a:ln w="1804" cap="flat">
              <a:noFill/>
              <a:prstDash val="solid"/>
              <a:miter/>
            </a:ln>
          </p:spPr>
          <p:txBody>
            <a:bodyPr rtlCol="0" anchor="ctr"/>
            <a:lstStyle/>
            <a:p>
              <a:endParaRPr lang="en-US"/>
            </a:p>
          </p:txBody>
        </p:sp>
        <p:sp>
          <p:nvSpPr>
            <p:cNvPr id="79" name="Freeform 557">
              <a:extLst>
                <a:ext uri="{FF2B5EF4-FFF2-40B4-BE49-F238E27FC236}">
                  <a16:creationId xmlns:a16="http://schemas.microsoft.com/office/drawing/2014/main" id="{C143C0AC-7A56-0887-1534-3D2DA66154F4}"/>
                </a:ext>
              </a:extLst>
            </p:cNvPr>
            <p:cNvSpPr/>
            <p:nvPr/>
          </p:nvSpPr>
          <p:spPr>
            <a:xfrm>
              <a:off x="4151215" y="4473040"/>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1" y="902"/>
                  </a:cubicBezTo>
                  <a:cubicBezTo>
                    <a:pt x="361"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80" name="Freeform 558">
              <a:extLst>
                <a:ext uri="{FF2B5EF4-FFF2-40B4-BE49-F238E27FC236}">
                  <a16:creationId xmlns:a16="http://schemas.microsoft.com/office/drawing/2014/main" id="{7DA11D03-A63E-675D-8515-337EA6822B26}"/>
                </a:ext>
              </a:extLst>
            </p:cNvPr>
            <p:cNvSpPr/>
            <p:nvPr/>
          </p:nvSpPr>
          <p:spPr>
            <a:xfrm>
              <a:off x="4147966" y="4469250"/>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361"/>
                    <a:pt x="722" y="542"/>
                    <a:pt x="902" y="902"/>
                  </a:cubicBezTo>
                  <a:cubicBezTo>
                    <a:pt x="542" y="722"/>
                    <a:pt x="361" y="361"/>
                    <a:pt x="0" y="0"/>
                  </a:cubicBezTo>
                  <a:close/>
                </a:path>
              </a:pathLst>
            </a:custGeom>
            <a:solidFill>
              <a:srgbClr val="FFFFFF"/>
            </a:solidFill>
            <a:ln w="1804" cap="flat">
              <a:noFill/>
              <a:prstDash val="solid"/>
              <a:miter/>
            </a:ln>
          </p:spPr>
          <p:txBody>
            <a:bodyPr rtlCol="0" anchor="ctr"/>
            <a:lstStyle/>
            <a:p>
              <a:endParaRPr lang="en-US"/>
            </a:p>
          </p:txBody>
        </p:sp>
        <p:sp>
          <p:nvSpPr>
            <p:cNvPr id="81" name="Freeform 559">
              <a:extLst>
                <a:ext uri="{FF2B5EF4-FFF2-40B4-BE49-F238E27FC236}">
                  <a16:creationId xmlns:a16="http://schemas.microsoft.com/office/drawing/2014/main" id="{9B02BE75-431F-BC24-A1B9-DBD634326CBE}"/>
                </a:ext>
              </a:extLst>
            </p:cNvPr>
            <p:cNvSpPr/>
            <p:nvPr/>
          </p:nvSpPr>
          <p:spPr>
            <a:xfrm>
              <a:off x="4153200" y="4476469"/>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82" name="Freeform 560">
              <a:extLst>
                <a:ext uri="{FF2B5EF4-FFF2-40B4-BE49-F238E27FC236}">
                  <a16:creationId xmlns:a16="http://schemas.microsoft.com/office/drawing/2014/main" id="{6B341F7A-2BE1-0F93-69D8-4AD42D522951}"/>
                </a:ext>
              </a:extLst>
            </p:cNvPr>
            <p:cNvSpPr/>
            <p:nvPr/>
          </p:nvSpPr>
          <p:spPr>
            <a:xfrm>
              <a:off x="4152297" y="4474664"/>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2"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83" name="Freeform 561">
              <a:extLst>
                <a:ext uri="{FF2B5EF4-FFF2-40B4-BE49-F238E27FC236}">
                  <a16:creationId xmlns:a16="http://schemas.microsoft.com/office/drawing/2014/main" id="{8CD8BF2E-5AC3-CF71-37AB-EE996185FE43}"/>
                </a:ext>
              </a:extLst>
            </p:cNvPr>
            <p:cNvSpPr/>
            <p:nvPr/>
          </p:nvSpPr>
          <p:spPr>
            <a:xfrm>
              <a:off x="4144898" y="4466904"/>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a:p>
          </p:txBody>
        </p:sp>
        <p:sp>
          <p:nvSpPr>
            <p:cNvPr id="84" name="Freeform 562">
              <a:extLst>
                <a:ext uri="{FF2B5EF4-FFF2-40B4-BE49-F238E27FC236}">
                  <a16:creationId xmlns:a16="http://schemas.microsoft.com/office/drawing/2014/main" id="{1BB31558-3013-A78A-1193-AEF7ECCE0009}"/>
                </a:ext>
              </a:extLst>
            </p:cNvPr>
            <p:cNvSpPr/>
            <p:nvPr/>
          </p:nvSpPr>
          <p:spPr>
            <a:xfrm>
              <a:off x="4154644" y="4480620"/>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722"/>
                    <a:pt x="180" y="902"/>
                  </a:cubicBezTo>
                  <a:cubicBezTo>
                    <a:pt x="180"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85" name="Freeform 563">
              <a:extLst>
                <a:ext uri="{FF2B5EF4-FFF2-40B4-BE49-F238E27FC236}">
                  <a16:creationId xmlns:a16="http://schemas.microsoft.com/office/drawing/2014/main" id="{C5EBBCD1-AFB4-F06D-0F45-F12950A680AF}"/>
                </a:ext>
              </a:extLst>
            </p:cNvPr>
            <p:cNvSpPr/>
            <p:nvPr/>
          </p:nvSpPr>
          <p:spPr>
            <a:xfrm>
              <a:off x="4154102" y="447845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180" y="722"/>
                    <a:pt x="0" y="361"/>
                    <a:pt x="0" y="0"/>
                  </a:cubicBezTo>
                  <a:close/>
                </a:path>
              </a:pathLst>
            </a:custGeom>
            <a:solidFill>
              <a:srgbClr val="FFFFFF"/>
            </a:solidFill>
            <a:ln w="1804" cap="flat">
              <a:noFill/>
              <a:prstDash val="solid"/>
              <a:miter/>
            </a:ln>
          </p:spPr>
          <p:txBody>
            <a:bodyPr rtlCol="0" anchor="ctr"/>
            <a:lstStyle/>
            <a:p>
              <a:endParaRPr lang="en-US"/>
            </a:p>
          </p:txBody>
        </p:sp>
        <p:sp>
          <p:nvSpPr>
            <p:cNvPr id="86" name="Freeform 564">
              <a:extLst>
                <a:ext uri="{FF2B5EF4-FFF2-40B4-BE49-F238E27FC236}">
                  <a16:creationId xmlns:a16="http://schemas.microsoft.com/office/drawing/2014/main" id="{73637D99-92E2-2CBE-A023-DB56837D46F0}"/>
                </a:ext>
              </a:extLst>
            </p:cNvPr>
            <p:cNvSpPr/>
            <p:nvPr/>
          </p:nvSpPr>
          <p:spPr>
            <a:xfrm>
              <a:off x="4661233" y="4479898"/>
              <a:ext cx="180" cy="4511"/>
            </a:xfrm>
            <a:custGeom>
              <a:avLst/>
              <a:gdLst>
                <a:gd name="connsiteX0" fmla="*/ 180 w 180"/>
                <a:gd name="connsiteY0" fmla="*/ 0 h 4511"/>
                <a:gd name="connsiteX1" fmla="*/ 0 w 180"/>
                <a:gd name="connsiteY1" fmla="*/ 4512 h 4511"/>
                <a:gd name="connsiteX2" fmla="*/ 180 w 180"/>
                <a:gd name="connsiteY2" fmla="*/ 0 h 4511"/>
              </a:gdLst>
              <a:ahLst/>
              <a:cxnLst>
                <a:cxn ang="0">
                  <a:pos x="connsiteX0" y="connsiteY0"/>
                </a:cxn>
                <a:cxn ang="0">
                  <a:pos x="connsiteX1" y="connsiteY1"/>
                </a:cxn>
                <a:cxn ang="0">
                  <a:pos x="connsiteX2" y="connsiteY2"/>
                </a:cxn>
              </a:cxnLst>
              <a:rect l="l" t="t" r="r" b="b"/>
              <a:pathLst>
                <a:path w="180" h="4511">
                  <a:moveTo>
                    <a:pt x="180" y="0"/>
                  </a:moveTo>
                  <a:cubicBezTo>
                    <a:pt x="180" y="1624"/>
                    <a:pt x="180" y="3068"/>
                    <a:pt x="0" y="4512"/>
                  </a:cubicBezTo>
                  <a:cubicBezTo>
                    <a:pt x="180" y="3068"/>
                    <a:pt x="180" y="1444"/>
                    <a:pt x="180" y="0"/>
                  </a:cubicBezTo>
                  <a:close/>
                </a:path>
              </a:pathLst>
            </a:custGeom>
            <a:solidFill>
              <a:srgbClr val="FFFFFF"/>
            </a:solidFill>
            <a:ln w="1804" cap="flat">
              <a:noFill/>
              <a:prstDash val="solid"/>
              <a:miter/>
            </a:ln>
          </p:spPr>
          <p:txBody>
            <a:bodyPr rtlCol="0" anchor="ctr"/>
            <a:lstStyle/>
            <a:p>
              <a:endParaRPr lang="en-US"/>
            </a:p>
          </p:txBody>
        </p:sp>
        <p:sp>
          <p:nvSpPr>
            <p:cNvPr id="87" name="Freeform 565">
              <a:extLst>
                <a:ext uri="{FF2B5EF4-FFF2-40B4-BE49-F238E27FC236}">
                  <a16:creationId xmlns:a16="http://schemas.microsoft.com/office/drawing/2014/main" id="{FBAC2EE6-EA05-DD3E-90DA-5265244CD665}"/>
                </a:ext>
              </a:extLst>
            </p:cNvPr>
            <p:cNvSpPr/>
            <p:nvPr/>
          </p:nvSpPr>
          <p:spPr>
            <a:xfrm>
              <a:off x="4660150" y="4529889"/>
              <a:ext cx="180" cy="4692"/>
            </a:xfrm>
            <a:custGeom>
              <a:avLst/>
              <a:gdLst>
                <a:gd name="connsiteX0" fmla="*/ 180 w 180"/>
                <a:gd name="connsiteY0" fmla="*/ 0 h 4692"/>
                <a:gd name="connsiteX1" fmla="*/ 0 w 180"/>
                <a:gd name="connsiteY1" fmla="*/ 4692 h 4692"/>
                <a:gd name="connsiteX2" fmla="*/ 180 w 180"/>
                <a:gd name="connsiteY2" fmla="*/ 0 h 4692"/>
              </a:gdLst>
              <a:ahLst/>
              <a:cxnLst>
                <a:cxn ang="0">
                  <a:pos x="connsiteX0" y="connsiteY0"/>
                </a:cxn>
                <a:cxn ang="0">
                  <a:pos x="connsiteX1" y="connsiteY1"/>
                </a:cxn>
                <a:cxn ang="0">
                  <a:pos x="connsiteX2" y="connsiteY2"/>
                </a:cxn>
              </a:cxnLst>
              <a:rect l="l" t="t" r="r" b="b"/>
              <a:pathLst>
                <a:path w="180" h="4692">
                  <a:moveTo>
                    <a:pt x="180" y="0"/>
                  </a:moveTo>
                  <a:cubicBezTo>
                    <a:pt x="180" y="1624"/>
                    <a:pt x="180" y="3249"/>
                    <a:pt x="0" y="4692"/>
                  </a:cubicBezTo>
                  <a:cubicBezTo>
                    <a:pt x="180" y="3249"/>
                    <a:pt x="180" y="1624"/>
                    <a:pt x="180" y="0"/>
                  </a:cubicBezTo>
                  <a:close/>
                </a:path>
              </a:pathLst>
            </a:custGeom>
            <a:solidFill>
              <a:srgbClr val="FFFFFF"/>
            </a:solidFill>
            <a:ln w="1804" cap="flat">
              <a:noFill/>
              <a:prstDash val="solid"/>
              <a:miter/>
            </a:ln>
          </p:spPr>
          <p:txBody>
            <a:bodyPr rtlCol="0" anchor="ctr"/>
            <a:lstStyle/>
            <a:p>
              <a:endParaRPr lang="en-US"/>
            </a:p>
          </p:txBody>
        </p:sp>
        <p:sp>
          <p:nvSpPr>
            <p:cNvPr id="88" name="Freeform 566">
              <a:extLst>
                <a:ext uri="{FF2B5EF4-FFF2-40B4-BE49-F238E27FC236}">
                  <a16:creationId xmlns:a16="http://schemas.microsoft.com/office/drawing/2014/main" id="{F8B105F0-966C-83C2-AB27-FDF30E3DED22}"/>
                </a:ext>
              </a:extLst>
            </p:cNvPr>
            <p:cNvSpPr/>
            <p:nvPr/>
          </p:nvSpPr>
          <p:spPr>
            <a:xfrm>
              <a:off x="4660150" y="4541800"/>
              <a:ext cx="1804" cy="3067"/>
            </a:xfrm>
            <a:custGeom>
              <a:avLst/>
              <a:gdLst>
                <a:gd name="connsiteX0" fmla="*/ 0 w 1804"/>
                <a:gd name="connsiteY0" fmla="*/ 0 h 3067"/>
                <a:gd name="connsiteX1" fmla="*/ 0 w 1804"/>
                <a:gd name="connsiteY1" fmla="*/ 3068 h 3067"/>
                <a:gd name="connsiteX2" fmla="*/ 0 w 1804"/>
                <a:gd name="connsiteY2" fmla="*/ 0 h 3067"/>
              </a:gdLst>
              <a:ahLst/>
              <a:cxnLst>
                <a:cxn ang="0">
                  <a:pos x="connsiteX0" y="connsiteY0"/>
                </a:cxn>
                <a:cxn ang="0">
                  <a:pos x="connsiteX1" y="connsiteY1"/>
                </a:cxn>
                <a:cxn ang="0">
                  <a:pos x="connsiteX2" y="connsiteY2"/>
                </a:cxn>
              </a:cxnLst>
              <a:rect l="l" t="t" r="r" b="b"/>
              <a:pathLst>
                <a:path w="1804" h="3067">
                  <a:moveTo>
                    <a:pt x="0" y="0"/>
                  </a:moveTo>
                  <a:cubicBezTo>
                    <a:pt x="0" y="1083"/>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89" name="Freeform 567">
              <a:extLst>
                <a:ext uri="{FF2B5EF4-FFF2-40B4-BE49-F238E27FC236}">
                  <a16:creationId xmlns:a16="http://schemas.microsoft.com/office/drawing/2014/main" id="{F8403202-B5F8-D87A-9F20-4247A9730B08}"/>
                </a:ext>
              </a:extLst>
            </p:cNvPr>
            <p:cNvSpPr/>
            <p:nvPr/>
          </p:nvSpPr>
          <p:spPr>
            <a:xfrm>
              <a:off x="4660511" y="4525196"/>
              <a:ext cx="1804" cy="3609"/>
            </a:xfrm>
            <a:custGeom>
              <a:avLst/>
              <a:gdLst>
                <a:gd name="connsiteX0" fmla="*/ 0 w 1804"/>
                <a:gd name="connsiteY0" fmla="*/ 0 h 3609"/>
                <a:gd name="connsiteX1" fmla="*/ 0 w 1804"/>
                <a:gd name="connsiteY1" fmla="*/ 3609 h 3609"/>
                <a:gd name="connsiteX2" fmla="*/ 0 w 1804"/>
                <a:gd name="connsiteY2" fmla="*/ 0 h 3609"/>
              </a:gdLst>
              <a:ahLst/>
              <a:cxnLst>
                <a:cxn ang="0">
                  <a:pos x="connsiteX0" y="connsiteY0"/>
                </a:cxn>
                <a:cxn ang="0">
                  <a:pos x="connsiteX1" y="connsiteY1"/>
                </a:cxn>
                <a:cxn ang="0">
                  <a:pos x="connsiteX2" y="connsiteY2"/>
                </a:cxn>
              </a:cxnLst>
              <a:rect l="l" t="t" r="r" b="b"/>
              <a:pathLst>
                <a:path w="1804" h="3609">
                  <a:moveTo>
                    <a:pt x="0" y="0"/>
                  </a:moveTo>
                  <a:cubicBezTo>
                    <a:pt x="0" y="1264"/>
                    <a:pt x="0" y="2527"/>
                    <a:pt x="0" y="3609"/>
                  </a:cubicBezTo>
                  <a:cubicBezTo>
                    <a:pt x="0" y="2527"/>
                    <a:pt x="0" y="1264"/>
                    <a:pt x="0" y="0"/>
                  </a:cubicBezTo>
                  <a:close/>
                </a:path>
              </a:pathLst>
            </a:custGeom>
            <a:solidFill>
              <a:srgbClr val="FFFFFF"/>
            </a:solidFill>
            <a:ln w="1804" cap="flat">
              <a:noFill/>
              <a:prstDash val="solid"/>
              <a:miter/>
            </a:ln>
          </p:spPr>
          <p:txBody>
            <a:bodyPr rtlCol="0" anchor="ctr"/>
            <a:lstStyle/>
            <a:p>
              <a:endParaRPr lang="en-US"/>
            </a:p>
          </p:txBody>
        </p:sp>
        <p:sp>
          <p:nvSpPr>
            <p:cNvPr id="90" name="Freeform 568">
              <a:extLst>
                <a:ext uri="{FF2B5EF4-FFF2-40B4-BE49-F238E27FC236}">
                  <a16:creationId xmlns:a16="http://schemas.microsoft.com/office/drawing/2014/main" id="{67145D22-D3A7-A273-11ED-70F41142539B}"/>
                </a:ext>
              </a:extLst>
            </p:cNvPr>
            <p:cNvSpPr/>
            <p:nvPr/>
          </p:nvSpPr>
          <p:spPr>
            <a:xfrm>
              <a:off x="4345585" y="4614892"/>
              <a:ext cx="1804" cy="902"/>
            </a:xfrm>
            <a:custGeom>
              <a:avLst/>
              <a:gdLst>
                <a:gd name="connsiteX0" fmla="*/ 0 w 1804"/>
                <a:gd name="connsiteY0" fmla="*/ 902 h 902"/>
                <a:gd name="connsiteX1" fmla="*/ 0 w 1804"/>
                <a:gd name="connsiteY1" fmla="*/ 0 h 902"/>
                <a:gd name="connsiteX2" fmla="*/ 0 w 1804"/>
                <a:gd name="connsiteY2" fmla="*/ 902 h 902"/>
              </a:gdLst>
              <a:ahLst/>
              <a:cxnLst>
                <a:cxn ang="0">
                  <a:pos x="connsiteX0" y="connsiteY0"/>
                </a:cxn>
                <a:cxn ang="0">
                  <a:pos x="connsiteX1" y="connsiteY1"/>
                </a:cxn>
                <a:cxn ang="0">
                  <a:pos x="connsiteX2" y="connsiteY2"/>
                </a:cxn>
              </a:cxnLst>
              <a:rect l="l" t="t" r="r" b="b"/>
              <a:pathLst>
                <a:path w="1804" h="902">
                  <a:moveTo>
                    <a:pt x="0" y="902"/>
                  </a:moveTo>
                  <a:cubicBezTo>
                    <a:pt x="0" y="541"/>
                    <a:pt x="0" y="361"/>
                    <a:pt x="0"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91" name="Freeform 569">
              <a:extLst>
                <a:ext uri="{FF2B5EF4-FFF2-40B4-BE49-F238E27FC236}">
                  <a16:creationId xmlns:a16="http://schemas.microsoft.com/office/drawing/2014/main" id="{BC0B563B-7254-795E-690A-768276EE7CC1}"/>
                </a:ext>
              </a:extLst>
            </p:cNvPr>
            <p:cNvSpPr/>
            <p:nvPr/>
          </p:nvSpPr>
          <p:spPr>
            <a:xfrm>
              <a:off x="4659789" y="4546492"/>
              <a:ext cx="180" cy="4331"/>
            </a:xfrm>
            <a:custGeom>
              <a:avLst/>
              <a:gdLst>
                <a:gd name="connsiteX0" fmla="*/ 181 w 180"/>
                <a:gd name="connsiteY0" fmla="*/ 0 h 4331"/>
                <a:gd name="connsiteX1" fmla="*/ 0 w 180"/>
                <a:gd name="connsiteY1" fmla="*/ 4332 h 4331"/>
                <a:gd name="connsiteX2" fmla="*/ 181 w 180"/>
                <a:gd name="connsiteY2" fmla="*/ 0 h 4331"/>
              </a:gdLst>
              <a:ahLst/>
              <a:cxnLst>
                <a:cxn ang="0">
                  <a:pos x="connsiteX0" y="connsiteY0"/>
                </a:cxn>
                <a:cxn ang="0">
                  <a:pos x="connsiteX1" y="connsiteY1"/>
                </a:cxn>
                <a:cxn ang="0">
                  <a:pos x="connsiteX2" y="connsiteY2"/>
                </a:cxn>
              </a:cxnLst>
              <a:rect l="l" t="t" r="r" b="b"/>
              <a:pathLst>
                <a:path w="180" h="4331">
                  <a:moveTo>
                    <a:pt x="181" y="0"/>
                  </a:moveTo>
                  <a:cubicBezTo>
                    <a:pt x="181" y="1444"/>
                    <a:pt x="181" y="2888"/>
                    <a:pt x="0" y="4332"/>
                  </a:cubicBezTo>
                  <a:cubicBezTo>
                    <a:pt x="181" y="2888"/>
                    <a:pt x="181" y="1444"/>
                    <a:pt x="181" y="0"/>
                  </a:cubicBezTo>
                  <a:close/>
                </a:path>
              </a:pathLst>
            </a:custGeom>
            <a:solidFill>
              <a:srgbClr val="FFFFFF"/>
            </a:solidFill>
            <a:ln w="1804" cap="flat">
              <a:noFill/>
              <a:prstDash val="solid"/>
              <a:miter/>
            </a:ln>
          </p:spPr>
          <p:txBody>
            <a:bodyPr rtlCol="0" anchor="ctr"/>
            <a:lstStyle/>
            <a:p>
              <a:endParaRPr lang="en-US"/>
            </a:p>
          </p:txBody>
        </p:sp>
        <p:sp>
          <p:nvSpPr>
            <p:cNvPr id="92" name="Freeform 570">
              <a:extLst>
                <a:ext uri="{FF2B5EF4-FFF2-40B4-BE49-F238E27FC236}">
                  <a16:creationId xmlns:a16="http://schemas.microsoft.com/office/drawing/2014/main" id="{FE7709EF-147E-088C-E6CE-6D392E4D67B6}"/>
                </a:ext>
              </a:extLst>
            </p:cNvPr>
            <p:cNvSpPr/>
            <p:nvPr/>
          </p:nvSpPr>
          <p:spPr>
            <a:xfrm>
              <a:off x="4345810" y="4618502"/>
              <a:ext cx="135" cy="360"/>
            </a:xfrm>
            <a:custGeom>
              <a:avLst/>
              <a:gdLst>
                <a:gd name="connsiteX0" fmla="*/ 135 w 135"/>
                <a:gd name="connsiteY0" fmla="*/ 361 h 360"/>
                <a:gd name="connsiteX1" fmla="*/ 135 w 135"/>
                <a:gd name="connsiteY1" fmla="*/ 0 h 360"/>
                <a:gd name="connsiteX2" fmla="*/ 135 w 135"/>
                <a:gd name="connsiteY2" fmla="*/ 361 h 360"/>
              </a:gdLst>
              <a:ahLst/>
              <a:cxnLst>
                <a:cxn ang="0">
                  <a:pos x="connsiteX0" y="connsiteY0"/>
                </a:cxn>
                <a:cxn ang="0">
                  <a:pos x="connsiteX1" y="connsiteY1"/>
                </a:cxn>
                <a:cxn ang="0">
                  <a:pos x="connsiteX2" y="connsiteY2"/>
                </a:cxn>
              </a:cxnLst>
              <a:rect l="l" t="t" r="r" b="b"/>
              <a:pathLst>
                <a:path w="135" h="360">
                  <a:moveTo>
                    <a:pt x="135" y="361"/>
                  </a:moveTo>
                  <a:cubicBezTo>
                    <a:pt x="135" y="180"/>
                    <a:pt x="135" y="180"/>
                    <a:pt x="135" y="0"/>
                  </a:cubicBezTo>
                  <a:cubicBezTo>
                    <a:pt x="-45" y="180"/>
                    <a:pt x="-45" y="180"/>
                    <a:pt x="135" y="361"/>
                  </a:cubicBezTo>
                  <a:close/>
                </a:path>
              </a:pathLst>
            </a:custGeom>
            <a:solidFill>
              <a:srgbClr val="FFFFFF"/>
            </a:solidFill>
            <a:ln w="1804" cap="flat">
              <a:noFill/>
              <a:prstDash val="solid"/>
              <a:miter/>
            </a:ln>
          </p:spPr>
          <p:txBody>
            <a:bodyPr rtlCol="0" anchor="ctr"/>
            <a:lstStyle/>
            <a:p>
              <a:endParaRPr lang="en-US"/>
            </a:p>
          </p:txBody>
        </p:sp>
        <p:sp>
          <p:nvSpPr>
            <p:cNvPr id="93" name="Freeform 571">
              <a:extLst>
                <a:ext uri="{FF2B5EF4-FFF2-40B4-BE49-F238E27FC236}">
                  <a16:creationId xmlns:a16="http://schemas.microsoft.com/office/drawing/2014/main" id="{C84D4EAA-8C90-9FD0-039C-273864162FC8}"/>
                </a:ext>
              </a:extLst>
            </p:cNvPr>
            <p:cNvSpPr/>
            <p:nvPr/>
          </p:nvSpPr>
          <p:spPr>
            <a:xfrm>
              <a:off x="4660612" y="4519061"/>
              <a:ext cx="80" cy="3428"/>
            </a:xfrm>
            <a:custGeom>
              <a:avLst/>
              <a:gdLst>
                <a:gd name="connsiteX0" fmla="*/ 80 w 80"/>
                <a:gd name="connsiteY0" fmla="*/ 0 h 3428"/>
                <a:gd name="connsiteX1" fmla="*/ 80 w 80"/>
                <a:gd name="connsiteY1" fmla="*/ 3429 h 3428"/>
                <a:gd name="connsiteX2" fmla="*/ 80 w 80"/>
                <a:gd name="connsiteY2" fmla="*/ 0 h 3428"/>
              </a:gdLst>
              <a:ahLst/>
              <a:cxnLst>
                <a:cxn ang="0">
                  <a:pos x="connsiteX0" y="connsiteY0"/>
                </a:cxn>
                <a:cxn ang="0">
                  <a:pos x="connsiteX1" y="connsiteY1"/>
                </a:cxn>
                <a:cxn ang="0">
                  <a:pos x="connsiteX2" y="connsiteY2"/>
                </a:cxn>
              </a:cxnLst>
              <a:rect l="l" t="t" r="r" b="b"/>
              <a:pathLst>
                <a:path w="80" h="3428">
                  <a:moveTo>
                    <a:pt x="80" y="0"/>
                  </a:moveTo>
                  <a:cubicBezTo>
                    <a:pt x="80" y="1083"/>
                    <a:pt x="80" y="2346"/>
                    <a:pt x="80" y="3429"/>
                  </a:cubicBezTo>
                  <a:cubicBezTo>
                    <a:pt x="-100" y="2166"/>
                    <a:pt x="80" y="1083"/>
                    <a:pt x="80" y="0"/>
                  </a:cubicBezTo>
                  <a:close/>
                </a:path>
              </a:pathLst>
            </a:custGeom>
            <a:solidFill>
              <a:srgbClr val="FFFFFF"/>
            </a:solidFill>
            <a:ln w="1804" cap="flat">
              <a:noFill/>
              <a:prstDash val="solid"/>
              <a:miter/>
            </a:ln>
          </p:spPr>
          <p:txBody>
            <a:bodyPr rtlCol="0" anchor="ctr"/>
            <a:lstStyle/>
            <a:p>
              <a:endParaRPr lang="en-US"/>
            </a:p>
          </p:txBody>
        </p:sp>
        <p:sp>
          <p:nvSpPr>
            <p:cNvPr id="94" name="Freeform 572">
              <a:extLst>
                <a:ext uri="{FF2B5EF4-FFF2-40B4-BE49-F238E27FC236}">
                  <a16:creationId xmlns:a16="http://schemas.microsoft.com/office/drawing/2014/main" id="{02D05D75-485A-3C38-3D80-CC28E83FFCA5}"/>
                </a:ext>
              </a:extLst>
            </p:cNvPr>
            <p:cNvSpPr/>
            <p:nvPr/>
          </p:nvSpPr>
          <p:spPr>
            <a:xfrm>
              <a:off x="4660150" y="4537108"/>
              <a:ext cx="1804" cy="2526"/>
            </a:xfrm>
            <a:custGeom>
              <a:avLst/>
              <a:gdLst>
                <a:gd name="connsiteX0" fmla="*/ 0 w 1804"/>
                <a:gd name="connsiteY0" fmla="*/ 0 h 2526"/>
                <a:gd name="connsiteX1" fmla="*/ 0 w 1804"/>
                <a:gd name="connsiteY1" fmla="*/ 2526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4"/>
                    <a:pt x="0" y="2526"/>
                  </a:cubicBezTo>
                  <a:cubicBezTo>
                    <a:pt x="0" y="1805"/>
                    <a:pt x="0" y="902"/>
                    <a:pt x="0" y="0"/>
                  </a:cubicBezTo>
                  <a:close/>
                </a:path>
              </a:pathLst>
            </a:custGeom>
            <a:solidFill>
              <a:srgbClr val="FFFFFF"/>
            </a:solidFill>
            <a:ln w="1804" cap="flat">
              <a:noFill/>
              <a:prstDash val="solid"/>
              <a:miter/>
            </a:ln>
          </p:spPr>
          <p:txBody>
            <a:bodyPr rtlCol="0" anchor="ctr"/>
            <a:lstStyle/>
            <a:p>
              <a:endParaRPr lang="en-US"/>
            </a:p>
          </p:txBody>
        </p:sp>
        <p:sp>
          <p:nvSpPr>
            <p:cNvPr id="95" name="Freeform 573">
              <a:extLst>
                <a:ext uri="{FF2B5EF4-FFF2-40B4-BE49-F238E27FC236}">
                  <a16:creationId xmlns:a16="http://schemas.microsoft.com/office/drawing/2014/main" id="{28F61522-7ABA-9BF2-360C-5D9A0C672908}"/>
                </a:ext>
              </a:extLst>
            </p:cNvPr>
            <p:cNvSpPr/>
            <p:nvPr/>
          </p:nvSpPr>
          <p:spPr>
            <a:xfrm>
              <a:off x="4661053" y="4493975"/>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3"/>
                    <a:pt x="180" y="2887"/>
                    <a:pt x="0" y="4331"/>
                  </a:cubicBezTo>
                  <a:cubicBezTo>
                    <a:pt x="0" y="2887"/>
                    <a:pt x="0" y="1443"/>
                    <a:pt x="180" y="0"/>
                  </a:cubicBezTo>
                  <a:close/>
                </a:path>
              </a:pathLst>
            </a:custGeom>
            <a:solidFill>
              <a:srgbClr val="FFFFFF"/>
            </a:solidFill>
            <a:ln w="1804" cap="flat">
              <a:noFill/>
              <a:prstDash val="solid"/>
              <a:miter/>
            </a:ln>
          </p:spPr>
          <p:txBody>
            <a:bodyPr rtlCol="0" anchor="ctr"/>
            <a:lstStyle/>
            <a:p>
              <a:endParaRPr lang="en-US"/>
            </a:p>
          </p:txBody>
        </p:sp>
        <p:sp>
          <p:nvSpPr>
            <p:cNvPr id="96" name="Freeform 574">
              <a:extLst>
                <a:ext uri="{FF2B5EF4-FFF2-40B4-BE49-F238E27FC236}">
                  <a16:creationId xmlns:a16="http://schemas.microsoft.com/office/drawing/2014/main" id="{834734DE-A27F-9ED2-F8E8-58EE1EF6F1BB}"/>
                </a:ext>
              </a:extLst>
            </p:cNvPr>
            <p:cNvSpPr/>
            <p:nvPr/>
          </p:nvSpPr>
          <p:spPr>
            <a:xfrm>
              <a:off x="4662316" y="4431170"/>
              <a:ext cx="180" cy="13174"/>
            </a:xfrm>
            <a:custGeom>
              <a:avLst/>
              <a:gdLst>
                <a:gd name="connsiteX0" fmla="*/ 180 w 180"/>
                <a:gd name="connsiteY0" fmla="*/ 0 h 13174"/>
                <a:gd name="connsiteX1" fmla="*/ 0 w 180"/>
                <a:gd name="connsiteY1" fmla="*/ 13175 h 13174"/>
                <a:gd name="connsiteX2" fmla="*/ 180 w 180"/>
                <a:gd name="connsiteY2" fmla="*/ 0 h 13174"/>
              </a:gdLst>
              <a:ahLst/>
              <a:cxnLst>
                <a:cxn ang="0">
                  <a:pos x="connsiteX0" y="connsiteY0"/>
                </a:cxn>
                <a:cxn ang="0">
                  <a:pos x="connsiteX1" y="connsiteY1"/>
                </a:cxn>
                <a:cxn ang="0">
                  <a:pos x="connsiteX2" y="connsiteY2"/>
                </a:cxn>
              </a:cxnLst>
              <a:rect l="l" t="t" r="r" b="b"/>
              <a:pathLst>
                <a:path w="180" h="13174">
                  <a:moveTo>
                    <a:pt x="180" y="0"/>
                  </a:moveTo>
                  <a:cubicBezTo>
                    <a:pt x="180" y="4331"/>
                    <a:pt x="0" y="8663"/>
                    <a:pt x="0" y="13175"/>
                  </a:cubicBezTo>
                  <a:cubicBezTo>
                    <a:pt x="0" y="8843"/>
                    <a:pt x="0" y="4512"/>
                    <a:pt x="180" y="0"/>
                  </a:cubicBezTo>
                  <a:close/>
                </a:path>
              </a:pathLst>
            </a:custGeom>
            <a:solidFill>
              <a:srgbClr val="FFFFFF"/>
            </a:solidFill>
            <a:ln w="1804" cap="flat">
              <a:noFill/>
              <a:prstDash val="solid"/>
              <a:miter/>
            </a:ln>
          </p:spPr>
          <p:txBody>
            <a:bodyPr rtlCol="0" anchor="ctr"/>
            <a:lstStyle/>
            <a:p>
              <a:endParaRPr lang="en-US"/>
            </a:p>
          </p:txBody>
        </p:sp>
        <p:sp>
          <p:nvSpPr>
            <p:cNvPr id="97" name="Freeform 575">
              <a:extLst>
                <a:ext uri="{FF2B5EF4-FFF2-40B4-BE49-F238E27FC236}">
                  <a16:creationId xmlns:a16="http://schemas.microsoft.com/office/drawing/2014/main" id="{BE64005A-A65C-80A4-2F68-54B8FEA0C517}"/>
                </a:ext>
              </a:extLst>
            </p:cNvPr>
            <p:cNvSpPr/>
            <p:nvPr/>
          </p:nvSpPr>
          <p:spPr>
            <a:xfrm>
              <a:off x="4659789" y="4552268"/>
              <a:ext cx="1804" cy="2707"/>
            </a:xfrm>
            <a:custGeom>
              <a:avLst/>
              <a:gdLst>
                <a:gd name="connsiteX0" fmla="*/ 0 w 1804"/>
                <a:gd name="connsiteY0" fmla="*/ 0 h 2707"/>
                <a:gd name="connsiteX1" fmla="*/ 0 w 1804"/>
                <a:gd name="connsiteY1" fmla="*/ 2707 h 2707"/>
                <a:gd name="connsiteX2" fmla="*/ 0 w 1804"/>
                <a:gd name="connsiteY2" fmla="*/ 0 h 2707"/>
              </a:gdLst>
              <a:ahLst/>
              <a:cxnLst>
                <a:cxn ang="0">
                  <a:pos x="connsiteX0" y="connsiteY0"/>
                </a:cxn>
                <a:cxn ang="0">
                  <a:pos x="connsiteX1" y="connsiteY1"/>
                </a:cxn>
                <a:cxn ang="0">
                  <a:pos x="connsiteX2" y="connsiteY2"/>
                </a:cxn>
              </a:cxnLst>
              <a:rect l="l" t="t" r="r" b="b"/>
              <a:pathLst>
                <a:path w="1804" h="2707">
                  <a:moveTo>
                    <a:pt x="0" y="0"/>
                  </a:moveTo>
                  <a:cubicBezTo>
                    <a:pt x="0" y="902"/>
                    <a:pt x="0" y="1805"/>
                    <a:pt x="0" y="2707"/>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98" name="Freeform 576">
              <a:extLst>
                <a:ext uri="{FF2B5EF4-FFF2-40B4-BE49-F238E27FC236}">
                  <a16:creationId xmlns:a16="http://schemas.microsoft.com/office/drawing/2014/main" id="{E68CF447-F045-66C1-740E-512BBA67930B}"/>
                </a:ext>
              </a:extLst>
            </p:cNvPr>
            <p:cNvSpPr/>
            <p:nvPr/>
          </p:nvSpPr>
          <p:spPr>
            <a:xfrm>
              <a:off x="4660872" y="4499750"/>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4"/>
                    <a:pt x="180" y="2887"/>
                    <a:pt x="0" y="4331"/>
                  </a:cubicBezTo>
                  <a:cubicBezTo>
                    <a:pt x="180" y="2887"/>
                    <a:pt x="180" y="1444"/>
                    <a:pt x="180" y="0"/>
                  </a:cubicBezTo>
                  <a:close/>
                </a:path>
              </a:pathLst>
            </a:custGeom>
            <a:solidFill>
              <a:srgbClr val="FFFFFF"/>
            </a:solidFill>
            <a:ln w="1804" cap="flat">
              <a:noFill/>
              <a:prstDash val="solid"/>
              <a:miter/>
            </a:ln>
          </p:spPr>
          <p:txBody>
            <a:bodyPr rtlCol="0" anchor="ctr"/>
            <a:lstStyle/>
            <a:p>
              <a:endParaRPr lang="en-US"/>
            </a:p>
          </p:txBody>
        </p:sp>
        <p:sp>
          <p:nvSpPr>
            <p:cNvPr id="99" name="Freeform 577">
              <a:extLst>
                <a:ext uri="{FF2B5EF4-FFF2-40B4-BE49-F238E27FC236}">
                  <a16:creationId xmlns:a16="http://schemas.microsoft.com/office/drawing/2014/main" id="{37EDC467-1974-7048-59CA-C2C00AE2AC7C}"/>
                </a:ext>
              </a:extLst>
            </p:cNvPr>
            <p:cNvSpPr/>
            <p:nvPr/>
          </p:nvSpPr>
          <p:spPr>
            <a:xfrm>
              <a:off x="4659789" y="4556779"/>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625"/>
                    <a:pt x="0" y="722"/>
                    <a:pt x="0" y="0"/>
                  </a:cubicBezTo>
                  <a:close/>
                </a:path>
              </a:pathLst>
            </a:custGeom>
            <a:solidFill>
              <a:srgbClr val="FFFFFF"/>
            </a:solidFill>
            <a:ln w="1804" cap="flat">
              <a:noFill/>
              <a:prstDash val="solid"/>
              <a:miter/>
            </a:ln>
          </p:spPr>
          <p:txBody>
            <a:bodyPr rtlCol="0" anchor="ctr"/>
            <a:lstStyle/>
            <a:p>
              <a:endParaRPr lang="en-US"/>
            </a:p>
          </p:txBody>
        </p:sp>
        <p:sp>
          <p:nvSpPr>
            <p:cNvPr id="100" name="Freeform 578">
              <a:extLst>
                <a:ext uri="{FF2B5EF4-FFF2-40B4-BE49-F238E27FC236}">
                  <a16:creationId xmlns:a16="http://schemas.microsoft.com/office/drawing/2014/main" id="{7A257B49-5D74-8C02-3E8E-B5D16942251F}"/>
                </a:ext>
              </a:extLst>
            </p:cNvPr>
            <p:cNvSpPr/>
            <p:nvPr/>
          </p:nvSpPr>
          <p:spPr>
            <a:xfrm>
              <a:off x="4659429" y="4560930"/>
              <a:ext cx="180" cy="3609"/>
            </a:xfrm>
            <a:custGeom>
              <a:avLst/>
              <a:gdLst>
                <a:gd name="connsiteX0" fmla="*/ 180 w 180"/>
                <a:gd name="connsiteY0" fmla="*/ 0 h 3609"/>
                <a:gd name="connsiteX1" fmla="*/ 0 w 180"/>
                <a:gd name="connsiteY1" fmla="*/ 3609 h 3609"/>
                <a:gd name="connsiteX2" fmla="*/ 180 w 180"/>
                <a:gd name="connsiteY2" fmla="*/ 0 h 3609"/>
              </a:gdLst>
              <a:ahLst/>
              <a:cxnLst>
                <a:cxn ang="0">
                  <a:pos x="connsiteX0" y="connsiteY0"/>
                </a:cxn>
                <a:cxn ang="0">
                  <a:pos x="connsiteX1" y="connsiteY1"/>
                </a:cxn>
                <a:cxn ang="0">
                  <a:pos x="connsiteX2" y="connsiteY2"/>
                </a:cxn>
              </a:cxnLst>
              <a:rect l="l" t="t" r="r" b="b"/>
              <a:pathLst>
                <a:path w="180" h="3609">
                  <a:moveTo>
                    <a:pt x="180" y="0"/>
                  </a:moveTo>
                  <a:cubicBezTo>
                    <a:pt x="180" y="1263"/>
                    <a:pt x="180" y="2527"/>
                    <a:pt x="0" y="3609"/>
                  </a:cubicBezTo>
                  <a:cubicBezTo>
                    <a:pt x="180" y="2346"/>
                    <a:pt x="180" y="1263"/>
                    <a:pt x="180" y="0"/>
                  </a:cubicBezTo>
                  <a:close/>
                </a:path>
              </a:pathLst>
            </a:custGeom>
            <a:solidFill>
              <a:srgbClr val="FFFFFF"/>
            </a:solidFill>
            <a:ln w="1804" cap="flat">
              <a:noFill/>
              <a:prstDash val="solid"/>
              <a:miter/>
            </a:ln>
          </p:spPr>
          <p:txBody>
            <a:bodyPr rtlCol="0" anchor="ctr"/>
            <a:lstStyle/>
            <a:p>
              <a:endParaRPr lang="en-US"/>
            </a:p>
          </p:txBody>
        </p:sp>
        <p:sp>
          <p:nvSpPr>
            <p:cNvPr id="101" name="Freeform 579">
              <a:extLst>
                <a:ext uri="{FF2B5EF4-FFF2-40B4-BE49-F238E27FC236}">
                  <a16:creationId xmlns:a16="http://schemas.microsoft.com/office/drawing/2014/main" id="{24CC86A5-8B24-1CFB-83FB-C5B91288DCDA}"/>
                </a:ext>
              </a:extLst>
            </p:cNvPr>
            <p:cNvSpPr/>
            <p:nvPr/>
          </p:nvSpPr>
          <p:spPr>
            <a:xfrm>
              <a:off x="4346126" y="4621028"/>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a:p>
          </p:txBody>
        </p:sp>
        <p:sp>
          <p:nvSpPr>
            <p:cNvPr id="102" name="Freeform 580">
              <a:extLst>
                <a:ext uri="{FF2B5EF4-FFF2-40B4-BE49-F238E27FC236}">
                  <a16:creationId xmlns:a16="http://schemas.microsoft.com/office/drawing/2014/main" id="{6CA4CD07-0578-F7B2-0340-E2629A03AF20}"/>
                </a:ext>
              </a:extLst>
            </p:cNvPr>
            <p:cNvSpPr/>
            <p:nvPr/>
          </p:nvSpPr>
          <p:spPr>
            <a:xfrm>
              <a:off x="4661594" y="4466904"/>
              <a:ext cx="180" cy="5414"/>
            </a:xfrm>
            <a:custGeom>
              <a:avLst/>
              <a:gdLst>
                <a:gd name="connsiteX0" fmla="*/ 181 w 180"/>
                <a:gd name="connsiteY0" fmla="*/ 0 h 5414"/>
                <a:gd name="connsiteX1" fmla="*/ 0 w 180"/>
                <a:gd name="connsiteY1" fmla="*/ 5414 h 5414"/>
                <a:gd name="connsiteX2" fmla="*/ 181 w 180"/>
                <a:gd name="connsiteY2" fmla="*/ 0 h 5414"/>
              </a:gdLst>
              <a:ahLst/>
              <a:cxnLst>
                <a:cxn ang="0">
                  <a:pos x="connsiteX0" y="connsiteY0"/>
                </a:cxn>
                <a:cxn ang="0">
                  <a:pos x="connsiteX1" y="connsiteY1"/>
                </a:cxn>
                <a:cxn ang="0">
                  <a:pos x="connsiteX2" y="connsiteY2"/>
                </a:cxn>
              </a:cxnLst>
              <a:rect l="l" t="t" r="r" b="b"/>
              <a:pathLst>
                <a:path w="180" h="5414">
                  <a:moveTo>
                    <a:pt x="181" y="0"/>
                  </a:moveTo>
                  <a:cubicBezTo>
                    <a:pt x="181" y="1805"/>
                    <a:pt x="181" y="3609"/>
                    <a:pt x="0" y="5414"/>
                  </a:cubicBezTo>
                  <a:cubicBezTo>
                    <a:pt x="0" y="3609"/>
                    <a:pt x="181" y="1805"/>
                    <a:pt x="181" y="0"/>
                  </a:cubicBezTo>
                  <a:close/>
                </a:path>
              </a:pathLst>
            </a:custGeom>
            <a:solidFill>
              <a:srgbClr val="FFFFFF"/>
            </a:solidFill>
            <a:ln w="1804" cap="flat">
              <a:noFill/>
              <a:prstDash val="solid"/>
              <a:miter/>
            </a:ln>
          </p:spPr>
          <p:txBody>
            <a:bodyPr rtlCol="0" anchor="ctr"/>
            <a:lstStyle/>
            <a:p>
              <a:endParaRPr lang="en-US"/>
            </a:p>
          </p:txBody>
        </p:sp>
        <p:sp>
          <p:nvSpPr>
            <p:cNvPr id="103" name="Freeform 581">
              <a:extLst>
                <a:ext uri="{FF2B5EF4-FFF2-40B4-BE49-F238E27FC236}">
                  <a16:creationId xmlns:a16="http://schemas.microsoft.com/office/drawing/2014/main" id="{224C8990-9E36-78FA-946A-F9E7D0024E8B}"/>
                </a:ext>
              </a:extLst>
            </p:cNvPr>
            <p:cNvSpPr/>
            <p:nvPr/>
          </p:nvSpPr>
          <p:spPr>
            <a:xfrm>
              <a:off x="4343239" y="4587460"/>
              <a:ext cx="180" cy="1804"/>
            </a:xfrm>
            <a:custGeom>
              <a:avLst/>
              <a:gdLst>
                <a:gd name="connsiteX0" fmla="*/ 180 w 180"/>
                <a:gd name="connsiteY0" fmla="*/ 1805 h 1804"/>
                <a:gd name="connsiteX1" fmla="*/ 0 w 180"/>
                <a:gd name="connsiteY1" fmla="*/ 0 h 1804"/>
                <a:gd name="connsiteX2" fmla="*/ 180 w 180"/>
                <a:gd name="connsiteY2" fmla="*/ 1805 h 1804"/>
              </a:gdLst>
              <a:ahLst/>
              <a:cxnLst>
                <a:cxn ang="0">
                  <a:pos x="connsiteX0" y="connsiteY0"/>
                </a:cxn>
                <a:cxn ang="0">
                  <a:pos x="connsiteX1" y="connsiteY1"/>
                </a:cxn>
                <a:cxn ang="0">
                  <a:pos x="connsiteX2" y="connsiteY2"/>
                </a:cxn>
              </a:cxnLst>
              <a:rect l="l" t="t" r="r" b="b"/>
              <a:pathLst>
                <a:path w="180" h="1804">
                  <a:moveTo>
                    <a:pt x="180" y="1805"/>
                  </a:moveTo>
                  <a:cubicBezTo>
                    <a:pt x="180" y="1264"/>
                    <a:pt x="180" y="542"/>
                    <a:pt x="0" y="0"/>
                  </a:cubicBezTo>
                  <a:cubicBezTo>
                    <a:pt x="180" y="542"/>
                    <a:pt x="180" y="1264"/>
                    <a:pt x="180" y="1805"/>
                  </a:cubicBezTo>
                  <a:close/>
                </a:path>
              </a:pathLst>
            </a:custGeom>
            <a:solidFill>
              <a:srgbClr val="FFFFFF"/>
            </a:solidFill>
            <a:ln w="1804" cap="flat">
              <a:noFill/>
              <a:prstDash val="solid"/>
              <a:miter/>
            </a:ln>
          </p:spPr>
          <p:txBody>
            <a:bodyPr rtlCol="0" anchor="ctr"/>
            <a:lstStyle/>
            <a:p>
              <a:endParaRPr lang="en-US"/>
            </a:p>
          </p:txBody>
        </p:sp>
        <p:sp>
          <p:nvSpPr>
            <p:cNvPr id="104" name="Freeform 582">
              <a:extLst>
                <a:ext uri="{FF2B5EF4-FFF2-40B4-BE49-F238E27FC236}">
                  <a16:creationId xmlns:a16="http://schemas.microsoft.com/office/drawing/2014/main" id="{167FCFCC-A79A-06F0-3C3F-9688BD5EF737}"/>
                </a:ext>
              </a:extLst>
            </p:cNvPr>
            <p:cNvSpPr/>
            <p:nvPr/>
          </p:nvSpPr>
          <p:spPr>
            <a:xfrm>
              <a:off x="4343600" y="4591431"/>
              <a:ext cx="180" cy="1624"/>
            </a:xfrm>
            <a:custGeom>
              <a:avLst/>
              <a:gdLst>
                <a:gd name="connsiteX0" fmla="*/ 180 w 180"/>
                <a:gd name="connsiteY0" fmla="*/ 1624 h 1624"/>
                <a:gd name="connsiteX1" fmla="*/ 0 w 180"/>
                <a:gd name="connsiteY1" fmla="*/ 0 h 1624"/>
                <a:gd name="connsiteX2" fmla="*/ 180 w 180"/>
                <a:gd name="connsiteY2" fmla="*/ 1624 h 1624"/>
              </a:gdLst>
              <a:ahLst/>
              <a:cxnLst>
                <a:cxn ang="0">
                  <a:pos x="connsiteX0" y="connsiteY0"/>
                </a:cxn>
                <a:cxn ang="0">
                  <a:pos x="connsiteX1" y="connsiteY1"/>
                </a:cxn>
                <a:cxn ang="0">
                  <a:pos x="connsiteX2" y="connsiteY2"/>
                </a:cxn>
              </a:cxnLst>
              <a:rect l="l" t="t" r="r" b="b"/>
              <a:pathLst>
                <a:path w="180" h="1624">
                  <a:moveTo>
                    <a:pt x="180" y="1624"/>
                  </a:moveTo>
                  <a:cubicBezTo>
                    <a:pt x="180" y="1083"/>
                    <a:pt x="180" y="541"/>
                    <a:pt x="0" y="0"/>
                  </a:cubicBezTo>
                  <a:cubicBezTo>
                    <a:pt x="0" y="541"/>
                    <a:pt x="0" y="1083"/>
                    <a:pt x="180" y="1624"/>
                  </a:cubicBezTo>
                  <a:close/>
                </a:path>
              </a:pathLst>
            </a:custGeom>
            <a:solidFill>
              <a:srgbClr val="FFFFFF"/>
            </a:solidFill>
            <a:ln w="1804" cap="flat">
              <a:noFill/>
              <a:prstDash val="solid"/>
              <a:miter/>
            </a:ln>
          </p:spPr>
          <p:txBody>
            <a:bodyPr rtlCol="0" anchor="ctr"/>
            <a:lstStyle/>
            <a:p>
              <a:endParaRPr lang="en-US"/>
            </a:p>
          </p:txBody>
        </p:sp>
        <p:sp>
          <p:nvSpPr>
            <p:cNvPr id="105" name="Freeform 583">
              <a:extLst>
                <a:ext uri="{FF2B5EF4-FFF2-40B4-BE49-F238E27FC236}">
                  <a16:creationId xmlns:a16="http://schemas.microsoft.com/office/drawing/2014/main" id="{F86962DF-8E74-F23C-6F4C-CD92C3E03C69}"/>
                </a:ext>
              </a:extLst>
            </p:cNvPr>
            <p:cNvSpPr/>
            <p:nvPr/>
          </p:nvSpPr>
          <p:spPr>
            <a:xfrm>
              <a:off x="4344141" y="4600093"/>
              <a:ext cx="180" cy="1443"/>
            </a:xfrm>
            <a:custGeom>
              <a:avLst/>
              <a:gdLst>
                <a:gd name="connsiteX0" fmla="*/ 180 w 180"/>
                <a:gd name="connsiteY0" fmla="*/ 1444 h 1443"/>
                <a:gd name="connsiteX1" fmla="*/ 0 w 180"/>
                <a:gd name="connsiteY1" fmla="*/ 0 h 1443"/>
                <a:gd name="connsiteX2" fmla="*/ 180 w 180"/>
                <a:gd name="connsiteY2" fmla="*/ 1444 h 1443"/>
              </a:gdLst>
              <a:ahLst/>
              <a:cxnLst>
                <a:cxn ang="0">
                  <a:pos x="connsiteX0" y="connsiteY0"/>
                </a:cxn>
                <a:cxn ang="0">
                  <a:pos x="connsiteX1" y="connsiteY1"/>
                </a:cxn>
                <a:cxn ang="0">
                  <a:pos x="connsiteX2" y="connsiteY2"/>
                </a:cxn>
              </a:cxnLst>
              <a:rect l="l" t="t" r="r" b="b"/>
              <a:pathLst>
                <a:path w="180" h="1443">
                  <a:moveTo>
                    <a:pt x="180" y="1444"/>
                  </a:moveTo>
                  <a:cubicBezTo>
                    <a:pt x="180" y="902"/>
                    <a:pt x="180" y="542"/>
                    <a:pt x="0" y="0"/>
                  </a:cubicBezTo>
                  <a:cubicBezTo>
                    <a:pt x="180" y="361"/>
                    <a:pt x="180" y="902"/>
                    <a:pt x="180" y="1444"/>
                  </a:cubicBezTo>
                  <a:close/>
                </a:path>
              </a:pathLst>
            </a:custGeom>
            <a:solidFill>
              <a:srgbClr val="FFFFFF"/>
            </a:solidFill>
            <a:ln w="1804" cap="flat">
              <a:noFill/>
              <a:prstDash val="solid"/>
              <a:miter/>
            </a:ln>
          </p:spPr>
          <p:txBody>
            <a:bodyPr rtlCol="0" anchor="ctr"/>
            <a:lstStyle/>
            <a:p>
              <a:endParaRPr lang="en-US"/>
            </a:p>
          </p:txBody>
        </p:sp>
        <p:sp>
          <p:nvSpPr>
            <p:cNvPr id="106" name="Freeform 584">
              <a:extLst>
                <a:ext uri="{FF2B5EF4-FFF2-40B4-BE49-F238E27FC236}">
                  <a16:creationId xmlns:a16="http://schemas.microsoft.com/office/drawing/2014/main" id="{7F7C3D64-8B20-E3F2-68D7-84115756B9F3}"/>
                </a:ext>
              </a:extLst>
            </p:cNvPr>
            <p:cNvSpPr/>
            <p:nvPr/>
          </p:nvSpPr>
          <p:spPr>
            <a:xfrm>
              <a:off x="4343960" y="4596303"/>
              <a:ext cx="180" cy="1624"/>
            </a:xfrm>
            <a:custGeom>
              <a:avLst/>
              <a:gdLst>
                <a:gd name="connsiteX0" fmla="*/ 181 w 180"/>
                <a:gd name="connsiteY0" fmla="*/ 1624 h 1624"/>
                <a:gd name="connsiteX1" fmla="*/ 0 w 180"/>
                <a:gd name="connsiteY1" fmla="*/ 0 h 1624"/>
                <a:gd name="connsiteX2" fmla="*/ 181 w 180"/>
                <a:gd name="connsiteY2" fmla="*/ 1624 h 1624"/>
              </a:gdLst>
              <a:ahLst/>
              <a:cxnLst>
                <a:cxn ang="0">
                  <a:pos x="connsiteX0" y="connsiteY0"/>
                </a:cxn>
                <a:cxn ang="0">
                  <a:pos x="connsiteX1" y="connsiteY1"/>
                </a:cxn>
                <a:cxn ang="0">
                  <a:pos x="connsiteX2" y="connsiteY2"/>
                </a:cxn>
              </a:cxnLst>
              <a:rect l="l" t="t" r="r" b="b"/>
              <a:pathLst>
                <a:path w="180" h="1624">
                  <a:moveTo>
                    <a:pt x="181" y="1624"/>
                  </a:moveTo>
                  <a:cubicBezTo>
                    <a:pt x="181" y="1083"/>
                    <a:pt x="181" y="542"/>
                    <a:pt x="0" y="0"/>
                  </a:cubicBezTo>
                  <a:cubicBezTo>
                    <a:pt x="0" y="542"/>
                    <a:pt x="0" y="1083"/>
                    <a:pt x="181" y="1624"/>
                  </a:cubicBezTo>
                  <a:close/>
                </a:path>
              </a:pathLst>
            </a:custGeom>
            <a:solidFill>
              <a:srgbClr val="FFFFFF"/>
            </a:solidFill>
            <a:ln w="1804" cap="flat">
              <a:noFill/>
              <a:prstDash val="solid"/>
              <a:miter/>
            </a:ln>
          </p:spPr>
          <p:txBody>
            <a:bodyPr rtlCol="0" anchor="ctr"/>
            <a:lstStyle/>
            <a:p>
              <a:endParaRPr lang="en-US"/>
            </a:p>
          </p:txBody>
        </p:sp>
        <p:sp>
          <p:nvSpPr>
            <p:cNvPr id="107" name="Freeform 585">
              <a:extLst>
                <a:ext uri="{FF2B5EF4-FFF2-40B4-BE49-F238E27FC236}">
                  <a16:creationId xmlns:a16="http://schemas.microsoft.com/office/drawing/2014/main" id="{425C2312-4B90-931B-D030-CACC232AC77D}"/>
                </a:ext>
              </a:extLst>
            </p:cNvPr>
            <p:cNvSpPr/>
            <p:nvPr/>
          </p:nvSpPr>
          <p:spPr>
            <a:xfrm>
              <a:off x="4661775" y="4458783"/>
              <a:ext cx="180" cy="5052"/>
            </a:xfrm>
            <a:custGeom>
              <a:avLst/>
              <a:gdLst>
                <a:gd name="connsiteX0" fmla="*/ 180 w 180"/>
                <a:gd name="connsiteY0" fmla="*/ 0 h 5052"/>
                <a:gd name="connsiteX1" fmla="*/ 0 w 180"/>
                <a:gd name="connsiteY1" fmla="*/ 5053 h 5052"/>
                <a:gd name="connsiteX2" fmla="*/ 180 w 180"/>
                <a:gd name="connsiteY2" fmla="*/ 0 h 5052"/>
              </a:gdLst>
              <a:ahLst/>
              <a:cxnLst>
                <a:cxn ang="0">
                  <a:pos x="connsiteX0" y="connsiteY0"/>
                </a:cxn>
                <a:cxn ang="0">
                  <a:pos x="connsiteX1" y="connsiteY1"/>
                </a:cxn>
                <a:cxn ang="0">
                  <a:pos x="connsiteX2" y="connsiteY2"/>
                </a:cxn>
              </a:cxnLst>
              <a:rect l="l" t="t" r="r" b="b"/>
              <a:pathLst>
                <a:path w="180" h="5052">
                  <a:moveTo>
                    <a:pt x="180" y="0"/>
                  </a:moveTo>
                  <a:cubicBezTo>
                    <a:pt x="180" y="1624"/>
                    <a:pt x="180" y="3248"/>
                    <a:pt x="0" y="5053"/>
                  </a:cubicBezTo>
                  <a:cubicBezTo>
                    <a:pt x="0" y="3248"/>
                    <a:pt x="0" y="1624"/>
                    <a:pt x="180" y="0"/>
                  </a:cubicBezTo>
                  <a:close/>
                </a:path>
              </a:pathLst>
            </a:custGeom>
            <a:solidFill>
              <a:srgbClr val="FFFFFF"/>
            </a:solidFill>
            <a:ln w="1804" cap="flat">
              <a:noFill/>
              <a:prstDash val="solid"/>
              <a:miter/>
            </a:ln>
          </p:spPr>
          <p:txBody>
            <a:bodyPr rtlCol="0" anchor="ctr"/>
            <a:lstStyle/>
            <a:p>
              <a:endParaRPr lang="en-US"/>
            </a:p>
          </p:txBody>
        </p:sp>
        <p:sp>
          <p:nvSpPr>
            <p:cNvPr id="108" name="Freeform 586">
              <a:extLst>
                <a:ext uri="{FF2B5EF4-FFF2-40B4-BE49-F238E27FC236}">
                  <a16:creationId xmlns:a16="http://schemas.microsoft.com/office/drawing/2014/main" id="{4A42CBDE-F912-A53E-9E37-B45F94F35786}"/>
                </a:ext>
              </a:extLst>
            </p:cNvPr>
            <p:cNvSpPr/>
            <p:nvPr/>
          </p:nvSpPr>
          <p:spPr>
            <a:xfrm>
              <a:off x="4661414" y="4472498"/>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805"/>
                    <a:pt x="180" y="3609"/>
                    <a:pt x="0" y="5595"/>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109" name="Freeform 587">
              <a:extLst>
                <a:ext uri="{FF2B5EF4-FFF2-40B4-BE49-F238E27FC236}">
                  <a16:creationId xmlns:a16="http://schemas.microsoft.com/office/drawing/2014/main" id="{0D3C66FE-37DD-F922-E3A4-9E4BB3D9DB90}"/>
                </a:ext>
              </a:extLst>
            </p:cNvPr>
            <p:cNvSpPr/>
            <p:nvPr/>
          </p:nvSpPr>
          <p:spPr>
            <a:xfrm>
              <a:off x="4334409" y="4252832"/>
              <a:ext cx="330614" cy="363490"/>
            </a:xfrm>
            <a:custGeom>
              <a:avLst/>
              <a:gdLst>
                <a:gd name="connsiteX0" fmla="*/ 318884 w 330614"/>
                <a:gd name="connsiteY0" fmla="*/ 11941 h 363490"/>
                <a:gd name="connsiteX1" fmla="*/ 271058 w 330614"/>
                <a:gd name="connsiteY1" fmla="*/ 6527 h 363490"/>
                <a:gd name="connsiteX2" fmla="*/ 199771 w 330614"/>
                <a:gd name="connsiteY2" fmla="*/ 1113 h 363490"/>
                <a:gd name="connsiteX3" fmla="*/ 151043 w 330614"/>
                <a:gd name="connsiteY3" fmla="*/ 390 h 363490"/>
                <a:gd name="connsiteX4" fmla="*/ 60265 w 330614"/>
                <a:gd name="connsiteY4" fmla="*/ 4902 h 363490"/>
                <a:gd name="connsiteX5" fmla="*/ 36081 w 330614"/>
                <a:gd name="connsiteY5" fmla="*/ 5444 h 363490"/>
                <a:gd name="connsiteX6" fmla="*/ 167 w 330614"/>
                <a:gd name="connsiteY6" fmla="*/ 44065 h 363490"/>
                <a:gd name="connsiteX7" fmla="*/ 8830 w 330614"/>
                <a:gd name="connsiteY7" fmla="*/ 331740 h 363490"/>
                <a:gd name="connsiteX8" fmla="*/ 8830 w 330614"/>
                <a:gd name="connsiteY8" fmla="*/ 331018 h 363490"/>
                <a:gd name="connsiteX9" fmla="*/ 36984 w 330614"/>
                <a:gd name="connsiteY9" fmla="*/ 344374 h 363490"/>
                <a:gd name="connsiteX10" fmla="*/ 187679 w 330614"/>
                <a:gd name="connsiteY10" fmla="*/ 358270 h 363490"/>
                <a:gd name="connsiteX11" fmla="*/ 265644 w 330614"/>
                <a:gd name="connsiteY11" fmla="*/ 314776 h 363490"/>
                <a:gd name="connsiteX12" fmla="*/ 309860 w 330614"/>
                <a:gd name="connsiteY12" fmla="*/ 243128 h 363490"/>
                <a:gd name="connsiteX13" fmla="*/ 322673 w 330614"/>
                <a:gd name="connsiteY13" fmla="*/ 172743 h 363490"/>
                <a:gd name="connsiteX14" fmla="*/ 329532 w 330614"/>
                <a:gd name="connsiteY14" fmla="*/ 110299 h 363490"/>
                <a:gd name="connsiteX15" fmla="*/ 328268 w 330614"/>
                <a:gd name="connsiteY15" fmla="*/ 176713 h 363490"/>
                <a:gd name="connsiteX16" fmla="*/ 330614 w 330614"/>
                <a:gd name="connsiteY16" fmla="*/ 37207 h 363490"/>
                <a:gd name="connsiteX17" fmla="*/ 318884 w 330614"/>
                <a:gd name="connsiteY17" fmla="*/ 11941 h 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614" h="363490">
                  <a:moveTo>
                    <a:pt x="318884" y="11941"/>
                  </a:moveTo>
                  <a:cubicBezTo>
                    <a:pt x="304085" y="4722"/>
                    <a:pt x="289105" y="-2136"/>
                    <a:pt x="271058" y="6527"/>
                  </a:cubicBezTo>
                  <a:cubicBezTo>
                    <a:pt x="256981" y="13384"/>
                    <a:pt x="219984" y="10677"/>
                    <a:pt x="199771" y="1113"/>
                  </a:cubicBezTo>
                  <a:cubicBezTo>
                    <a:pt x="193996" y="-1594"/>
                    <a:pt x="167827" y="1654"/>
                    <a:pt x="151043" y="390"/>
                  </a:cubicBezTo>
                  <a:cubicBezTo>
                    <a:pt x="107007" y="-2858"/>
                    <a:pt x="105383" y="21686"/>
                    <a:pt x="60265" y="4902"/>
                  </a:cubicBezTo>
                  <a:cubicBezTo>
                    <a:pt x="57919" y="4000"/>
                    <a:pt x="38788" y="5083"/>
                    <a:pt x="36081" y="5444"/>
                  </a:cubicBezTo>
                  <a:cubicBezTo>
                    <a:pt x="6844" y="9053"/>
                    <a:pt x="889" y="14107"/>
                    <a:pt x="167" y="44065"/>
                  </a:cubicBezTo>
                  <a:cubicBezTo>
                    <a:pt x="-916" y="89906"/>
                    <a:pt x="3416" y="248722"/>
                    <a:pt x="8830" y="331740"/>
                  </a:cubicBezTo>
                  <a:cubicBezTo>
                    <a:pt x="8830" y="331560"/>
                    <a:pt x="8830" y="331199"/>
                    <a:pt x="8830" y="331018"/>
                  </a:cubicBezTo>
                  <a:cubicBezTo>
                    <a:pt x="17673" y="336252"/>
                    <a:pt x="27238" y="340583"/>
                    <a:pt x="36984" y="344374"/>
                  </a:cubicBezTo>
                  <a:cubicBezTo>
                    <a:pt x="83907" y="362782"/>
                    <a:pt x="138229" y="368918"/>
                    <a:pt x="187679" y="358270"/>
                  </a:cubicBezTo>
                  <a:cubicBezTo>
                    <a:pt x="217096" y="351953"/>
                    <a:pt x="243987" y="335350"/>
                    <a:pt x="265644" y="314776"/>
                  </a:cubicBezTo>
                  <a:cubicBezTo>
                    <a:pt x="286759" y="294923"/>
                    <a:pt x="300114" y="270018"/>
                    <a:pt x="309860" y="243128"/>
                  </a:cubicBezTo>
                  <a:cubicBezTo>
                    <a:pt x="317801" y="220749"/>
                    <a:pt x="319966" y="196024"/>
                    <a:pt x="322673" y="172743"/>
                  </a:cubicBezTo>
                  <a:cubicBezTo>
                    <a:pt x="325020" y="151988"/>
                    <a:pt x="327546" y="131234"/>
                    <a:pt x="329532" y="110299"/>
                  </a:cubicBezTo>
                  <a:cubicBezTo>
                    <a:pt x="329171" y="130692"/>
                    <a:pt x="328810" y="153613"/>
                    <a:pt x="328268" y="176713"/>
                  </a:cubicBezTo>
                  <a:cubicBezTo>
                    <a:pt x="329532" y="112465"/>
                    <a:pt x="330614" y="50562"/>
                    <a:pt x="330614" y="37207"/>
                  </a:cubicBezTo>
                  <a:cubicBezTo>
                    <a:pt x="330614" y="26920"/>
                    <a:pt x="328449" y="16633"/>
                    <a:pt x="318884" y="11941"/>
                  </a:cubicBezTo>
                  <a:close/>
                </a:path>
              </a:pathLst>
            </a:custGeom>
            <a:solidFill>
              <a:srgbClr val="FFFFFF"/>
            </a:solidFill>
            <a:ln w="1804" cap="flat">
              <a:noFill/>
              <a:prstDash val="solid"/>
              <a:miter/>
            </a:ln>
          </p:spPr>
          <p:txBody>
            <a:bodyPr rtlCol="0" anchor="ctr"/>
            <a:lstStyle/>
            <a:p>
              <a:endParaRPr lang="en-US"/>
            </a:p>
          </p:txBody>
        </p:sp>
        <p:sp>
          <p:nvSpPr>
            <p:cNvPr id="110" name="Freeform 588">
              <a:extLst>
                <a:ext uri="{FF2B5EF4-FFF2-40B4-BE49-F238E27FC236}">
                  <a16:creationId xmlns:a16="http://schemas.microsoft.com/office/drawing/2014/main" id="{39F01B2E-5385-DB6B-36B7-52A1FF983DE7}"/>
                </a:ext>
              </a:extLst>
            </p:cNvPr>
            <p:cNvSpPr/>
            <p:nvPr/>
          </p:nvSpPr>
          <p:spPr>
            <a:xfrm>
              <a:off x="4661775" y="4452105"/>
              <a:ext cx="180" cy="5414"/>
            </a:xfrm>
            <a:custGeom>
              <a:avLst/>
              <a:gdLst>
                <a:gd name="connsiteX0" fmla="*/ 180 w 180"/>
                <a:gd name="connsiteY0" fmla="*/ 0 h 5414"/>
                <a:gd name="connsiteX1" fmla="*/ 0 w 180"/>
                <a:gd name="connsiteY1" fmla="*/ 5414 h 5414"/>
                <a:gd name="connsiteX2" fmla="*/ 180 w 180"/>
                <a:gd name="connsiteY2" fmla="*/ 0 h 5414"/>
              </a:gdLst>
              <a:ahLst/>
              <a:cxnLst>
                <a:cxn ang="0">
                  <a:pos x="connsiteX0" y="connsiteY0"/>
                </a:cxn>
                <a:cxn ang="0">
                  <a:pos x="connsiteX1" y="connsiteY1"/>
                </a:cxn>
                <a:cxn ang="0">
                  <a:pos x="connsiteX2" y="connsiteY2"/>
                </a:cxn>
              </a:cxnLst>
              <a:rect l="l" t="t" r="r" b="b"/>
              <a:pathLst>
                <a:path w="180" h="5414">
                  <a:moveTo>
                    <a:pt x="180" y="0"/>
                  </a:moveTo>
                  <a:cubicBezTo>
                    <a:pt x="180" y="1805"/>
                    <a:pt x="180" y="3609"/>
                    <a:pt x="0" y="5414"/>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111" name="Freeform 589">
              <a:extLst>
                <a:ext uri="{FF2B5EF4-FFF2-40B4-BE49-F238E27FC236}">
                  <a16:creationId xmlns:a16="http://schemas.microsoft.com/office/drawing/2014/main" id="{27B6B99F-CC2A-AF65-814A-B87D1B005869}"/>
                </a:ext>
              </a:extLst>
            </p:cNvPr>
            <p:cNvSpPr/>
            <p:nvPr/>
          </p:nvSpPr>
          <p:spPr>
            <a:xfrm>
              <a:off x="4660692" y="4506247"/>
              <a:ext cx="180" cy="10828"/>
            </a:xfrm>
            <a:custGeom>
              <a:avLst/>
              <a:gdLst>
                <a:gd name="connsiteX0" fmla="*/ 181 w 180"/>
                <a:gd name="connsiteY0" fmla="*/ 0 h 10828"/>
                <a:gd name="connsiteX1" fmla="*/ 0 w 180"/>
                <a:gd name="connsiteY1" fmla="*/ 10828 h 10828"/>
                <a:gd name="connsiteX2" fmla="*/ 181 w 180"/>
                <a:gd name="connsiteY2" fmla="*/ 0 h 10828"/>
              </a:gdLst>
              <a:ahLst/>
              <a:cxnLst>
                <a:cxn ang="0">
                  <a:pos x="connsiteX0" y="connsiteY0"/>
                </a:cxn>
                <a:cxn ang="0">
                  <a:pos x="connsiteX1" y="connsiteY1"/>
                </a:cxn>
                <a:cxn ang="0">
                  <a:pos x="connsiteX2" y="connsiteY2"/>
                </a:cxn>
              </a:cxnLst>
              <a:rect l="l" t="t" r="r" b="b"/>
              <a:pathLst>
                <a:path w="180" h="10828">
                  <a:moveTo>
                    <a:pt x="181" y="0"/>
                  </a:moveTo>
                  <a:cubicBezTo>
                    <a:pt x="181" y="3609"/>
                    <a:pt x="0" y="7400"/>
                    <a:pt x="0" y="10828"/>
                  </a:cubicBezTo>
                  <a:cubicBezTo>
                    <a:pt x="0" y="7400"/>
                    <a:pt x="181" y="3790"/>
                    <a:pt x="181" y="0"/>
                  </a:cubicBezTo>
                  <a:close/>
                </a:path>
              </a:pathLst>
            </a:custGeom>
            <a:solidFill>
              <a:srgbClr val="FFFFFF"/>
            </a:solidFill>
            <a:ln w="1804" cap="flat">
              <a:noFill/>
              <a:prstDash val="solid"/>
              <a:miter/>
            </a:ln>
          </p:spPr>
          <p:txBody>
            <a:bodyPr rtlCol="0" anchor="ctr"/>
            <a:lstStyle/>
            <a:p>
              <a:endParaRPr lang="en-US"/>
            </a:p>
          </p:txBody>
        </p:sp>
        <p:sp>
          <p:nvSpPr>
            <p:cNvPr id="112" name="Freeform 590">
              <a:extLst>
                <a:ext uri="{FF2B5EF4-FFF2-40B4-BE49-F238E27FC236}">
                  <a16:creationId xmlns:a16="http://schemas.microsoft.com/office/drawing/2014/main" id="{E90B636F-4B2C-5D88-D87E-95798F83E00F}"/>
                </a:ext>
              </a:extLst>
            </p:cNvPr>
            <p:cNvSpPr/>
            <p:nvPr/>
          </p:nvSpPr>
          <p:spPr>
            <a:xfrm>
              <a:off x="4344682" y="4604605"/>
              <a:ext cx="1804" cy="1083"/>
            </a:xfrm>
            <a:custGeom>
              <a:avLst/>
              <a:gdLst>
                <a:gd name="connsiteX0" fmla="*/ 0 w 1804"/>
                <a:gd name="connsiteY0" fmla="*/ 1083 h 1083"/>
                <a:gd name="connsiteX1" fmla="*/ 0 w 1804"/>
                <a:gd name="connsiteY1" fmla="*/ 0 h 1083"/>
                <a:gd name="connsiteX2" fmla="*/ 0 w 1804"/>
                <a:gd name="connsiteY2" fmla="*/ 1083 h 1083"/>
              </a:gdLst>
              <a:ahLst/>
              <a:cxnLst>
                <a:cxn ang="0">
                  <a:pos x="connsiteX0" y="connsiteY0"/>
                </a:cxn>
                <a:cxn ang="0">
                  <a:pos x="connsiteX1" y="connsiteY1"/>
                </a:cxn>
                <a:cxn ang="0">
                  <a:pos x="connsiteX2" y="connsiteY2"/>
                </a:cxn>
              </a:cxnLst>
              <a:rect l="l" t="t" r="r" b="b"/>
              <a:pathLst>
                <a:path w="1804" h="1083">
                  <a:moveTo>
                    <a:pt x="0" y="1083"/>
                  </a:moveTo>
                  <a:cubicBezTo>
                    <a:pt x="0" y="722"/>
                    <a:pt x="0" y="361"/>
                    <a:pt x="0" y="0"/>
                  </a:cubicBezTo>
                  <a:cubicBezTo>
                    <a:pt x="0" y="361"/>
                    <a:pt x="0" y="722"/>
                    <a:pt x="0" y="1083"/>
                  </a:cubicBezTo>
                  <a:close/>
                </a:path>
              </a:pathLst>
            </a:custGeom>
            <a:solidFill>
              <a:srgbClr val="FFFFFF"/>
            </a:solidFill>
            <a:ln w="1804" cap="flat">
              <a:noFill/>
              <a:prstDash val="solid"/>
              <a:miter/>
            </a:ln>
          </p:spPr>
          <p:txBody>
            <a:bodyPr rtlCol="0" anchor="ctr"/>
            <a:lstStyle/>
            <a:p>
              <a:endParaRPr lang="en-US"/>
            </a:p>
          </p:txBody>
        </p:sp>
        <p:sp>
          <p:nvSpPr>
            <p:cNvPr id="113" name="Freeform 591">
              <a:extLst>
                <a:ext uri="{FF2B5EF4-FFF2-40B4-BE49-F238E27FC236}">
                  <a16:creationId xmlns:a16="http://schemas.microsoft.com/office/drawing/2014/main" id="{69C5F689-EDB0-823E-1C86-7023D5996C71}"/>
                </a:ext>
              </a:extLst>
            </p:cNvPr>
            <p:cNvSpPr/>
            <p:nvPr/>
          </p:nvSpPr>
          <p:spPr>
            <a:xfrm>
              <a:off x="4661233" y="4486395"/>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985"/>
                    <a:pt x="180" y="3790"/>
                    <a:pt x="0" y="5595"/>
                  </a:cubicBezTo>
                  <a:cubicBezTo>
                    <a:pt x="0" y="3790"/>
                    <a:pt x="0" y="1805"/>
                    <a:pt x="180" y="0"/>
                  </a:cubicBezTo>
                  <a:close/>
                </a:path>
              </a:pathLst>
            </a:custGeom>
            <a:solidFill>
              <a:srgbClr val="FFFFFF"/>
            </a:solidFill>
            <a:ln w="1804" cap="flat">
              <a:noFill/>
              <a:prstDash val="solid"/>
              <a:miter/>
            </a:ln>
          </p:spPr>
          <p:txBody>
            <a:bodyPr rtlCol="0" anchor="ctr"/>
            <a:lstStyle/>
            <a:p>
              <a:endParaRPr lang="en-US"/>
            </a:p>
          </p:txBody>
        </p:sp>
        <p:sp>
          <p:nvSpPr>
            <p:cNvPr id="114" name="Freeform 592">
              <a:extLst>
                <a:ext uri="{FF2B5EF4-FFF2-40B4-BE49-F238E27FC236}">
                  <a16:creationId xmlns:a16="http://schemas.microsoft.com/office/drawing/2014/main" id="{F36E7ED5-2477-7EC1-C8C2-095B12CF300D}"/>
                </a:ext>
              </a:extLst>
            </p:cNvPr>
            <p:cNvSpPr/>
            <p:nvPr/>
          </p:nvSpPr>
          <p:spPr>
            <a:xfrm>
              <a:off x="4661955" y="4444705"/>
              <a:ext cx="180" cy="6496"/>
            </a:xfrm>
            <a:custGeom>
              <a:avLst/>
              <a:gdLst>
                <a:gd name="connsiteX0" fmla="*/ 180 w 180"/>
                <a:gd name="connsiteY0" fmla="*/ 0 h 6496"/>
                <a:gd name="connsiteX1" fmla="*/ 0 w 180"/>
                <a:gd name="connsiteY1" fmla="*/ 6497 h 6496"/>
                <a:gd name="connsiteX2" fmla="*/ 180 w 180"/>
                <a:gd name="connsiteY2" fmla="*/ 0 h 6496"/>
              </a:gdLst>
              <a:ahLst/>
              <a:cxnLst>
                <a:cxn ang="0">
                  <a:pos x="connsiteX0" y="connsiteY0"/>
                </a:cxn>
                <a:cxn ang="0">
                  <a:pos x="connsiteX1" y="connsiteY1"/>
                </a:cxn>
                <a:cxn ang="0">
                  <a:pos x="connsiteX2" y="connsiteY2"/>
                </a:cxn>
              </a:cxnLst>
              <a:rect l="l" t="t" r="r" b="b"/>
              <a:pathLst>
                <a:path w="180" h="6496">
                  <a:moveTo>
                    <a:pt x="180" y="0"/>
                  </a:moveTo>
                  <a:cubicBezTo>
                    <a:pt x="180" y="2166"/>
                    <a:pt x="180" y="4331"/>
                    <a:pt x="0" y="6497"/>
                  </a:cubicBezTo>
                  <a:cubicBezTo>
                    <a:pt x="180" y="4151"/>
                    <a:pt x="180" y="1985"/>
                    <a:pt x="180" y="0"/>
                  </a:cubicBezTo>
                  <a:close/>
                </a:path>
              </a:pathLst>
            </a:custGeom>
            <a:solidFill>
              <a:srgbClr val="FFFFFF"/>
            </a:solidFill>
            <a:ln w="1804" cap="flat">
              <a:noFill/>
              <a:prstDash val="solid"/>
              <a:miter/>
            </a:ln>
          </p:spPr>
          <p:txBody>
            <a:bodyPr rtlCol="0" anchor="ctr"/>
            <a:lstStyle/>
            <a:p>
              <a:endParaRPr lang="en-US"/>
            </a:p>
          </p:txBody>
        </p:sp>
        <p:sp>
          <p:nvSpPr>
            <p:cNvPr id="115" name="Freeform 593">
              <a:extLst>
                <a:ext uri="{FF2B5EF4-FFF2-40B4-BE49-F238E27FC236}">
                  <a16:creationId xmlns:a16="http://schemas.microsoft.com/office/drawing/2014/main" id="{A309367B-482E-CA1B-FE0B-0C2512D14755}"/>
                </a:ext>
              </a:extLst>
            </p:cNvPr>
            <p:cNvSpPr/>
            <p:nvPr/>
          </p:nvSpPr>
          <p:spPr>
            <a:xfrm>
              <a:off x="4344682" y="4608034"/>
              <a:ext cx="180" cy="1082"/>
            </a:xfrm>
            <a:custGeom>
              <a:avLst/>
              <a:gdLst>
                <a:gd name="connsiteX0" fmla="*/ 180 w 180"/>
                <a:gd name="connsiteY0" fmla="*/ 1083 h 1082"/>
                <a:gd name="connsiteX1" fmla="*/ 0 w 180"/>
                <a:gd name="connsiteY1" fmla="*/ 0 h 1082"/>
                <a:gd name="connsiteX2" fmla="*/ 180 w 180"/>
                <a:gd name="connsiteY2" fmla="*/ 1083 h 1082"/>
              </a:gdLst>
              <a:ahLst/>
              <a:cxnLst>
                <a:cxn ang="0">
                  <a:pos x="connsiteX0" y="connsiteY0"/>
                </a:cxn>
                <a:cxn ang="0">
                  <a:pos x="connsiteX1" y="connsiteY1"/>
                </a:cxn>
                <a:cxn ang="0">
                  <a:pos x="connsiteX2" y="connsiteY2"/>
                </a:cxn>
              </a:cxnLst>
              <a:rect l="l" t="t" r="r" b="b"/>
              <a:pathLst>
                <a:path w="180" h="1082">
                  <a:moveTo>
                    <a:pt x="180" y="1083"/>
                  </a:moveTo>
                  <a:cubicBezTo>
                    <a:pt x="180" y="722"/>
                    <a:pt x="180" y="361"/>
                    <a:pt x="0" y="0"/>
                  </a:cubicBezTo>
                  <a:cubicBezTo>
                    <a:pt x="180" y="361"/>
                    <a:pt x="180" y="722"/>
                    <a:pt x="180" y="1083"/>
                  </a:cubicBezTo>
                  <a:close/>
                </a:path>
              </a:pathLst>
            </a:custGeom>
            <a:solidFill>
              <a:srgbClr val="FFFFFF"/>
            </a:solidFill>
            <a:ln w="1804" cap="flat">
              <a:noFill/>
              <a:prstDash val="solid"/>
              <a:miter/>
            </a:ln>
          </p:spPr>
          <p:txBody>
            <a:bodyPr rtlCol="0" anchor="ctr"/>
            <a:lstStyle/>
            <a:p>
              <a:endParaRPr lang="en-US"/>
            </a:p>
          </p:txBody>
        </p:sp>
        <p:sp>
          <p:nvSpPr>
            <p:cNvPr id="116" name="Freeform 594">
              <a:extLst>
                <a:ext uri="{FF2B5EF4-FFF2-40B4-BE49-F238E27FC236}">
                  <a16:creationId xmlns:a16="http://schemas.microsoft.com/office/drawing/2014/main" id="{4EB3A44A-B330-1B4D-8A04-C37FBD06494B}"/>
                </a:ext>
              </a:extLst>
            </p:cNvPr>
            <p:cNvSpPr/>
            <p:nvPr/>
          </p:nvSpPr>
          <p:spPr>
            <a:xfrm>
              <a:off x="4345224" y="4612005"/>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181"/>
                    <a:pt x="0" y="0"/>
                  </a:cubicBezTo>
                  <a:cubicBezTo>
                    <a:pt x="0" y="181"/>
                    <a:pt x="0" y="542"/>
                    <a:pt x="0" y="722"/>
                  </a:cubicBezTo>
                  <a:close/>
                </a:path>
              </a:pathLst>
            </a:custGeom>
            <a:solidFill>
              <a:srgbClr val="FFFFFF"/>
            </a:solidFill>
            <a:ln w="1804" cap="flat">
              <a:noFill/>
              <a:prstDash val="solid"/>
              <a:miter/>
            </a:ln>
          </p:spPr>
          <p:txBody>
            <a:bodyPr rtlCol="0" anchor="ctr"/>
            <a:lstStyle/>
            <a:p>
              <a:endParaRPr lang="en-US"/>
            </a:p>
          </p:txBody>
        </p:sp>
        <p:sp>
          <p:nvSpPr>
            <p:cNvPr id="117" name="Freeform 595">
              <a:extLst>
                <a:ext uri="{FF2B5EF4-FFF2-40B4-BE49-F238E27FC236}">
                  <a16:creationId xmlns:a16="http://schemas.microsoft.com/office/drawing/2014/main" id="{48D85C90-396E-56B3-0E9A-D9A1655A8F74}"/>
                </a:ext>
              </a:extLst>
            </p:cNvPr>
            <p:cNvSpPr/>
            <p:nvPr/>
          </p:nvSpPr>
          <p:spPr>
            <a:xfrm>
              <a:off x="5066397" y="3911947"/>
              <a:ext cx="902" cy="3609"/>
            </a:xfrm>
            <a:custGeom>
              <a:avLst/>
              <a:gdLst>
                <a:gd name="connsiteX0" fmla="*/ 902 w 902"/>
                <a:gd name="connsiteY0" fmla="*/ 0 h 3609"/>
                <a:gd name="connsiteX1" fmla="*/ 0 w 902"/>
                <a:gd name="connsiteY1" fmla="*/ 3609 h 3609"/>
                <a:gd name="connsiteX2" fmla="*/ 902 w 902"/>
                <a:gd name="connsiteY2" fmla="*/ 0 h 3609"/>
              </a:gdLst>
              <a:ahLst/>
              <a:cxnLst>
                <a:cxn ang="0">
                  <a:pos x="connsiteX0" y="connsiteY0"/>
                </a:cxn>
                <a:cxn ang="0">
                  <a:pos x="connsiteX1" y="connsiteY1"/>
                </a:cxn>
                <a:cxn ang="0">
                  <a:pos x="connsiteX2" y="connsiteY2"/>
                </a:cxn>
              </a:cxnLst>
              <a:rect l="l" t="t" r="r" b="b"/>
              <a:pathLst>
                <a:path w="902" h="3609">
                  <a:moveTo>
                    <a:pt x="902" y="0"/>
                  </a:moveTo>
                  <a:cubicBezTo>
                    <a:pt x="542" y="1263"/>
                    <a:pt x="180" y="2346"/>
                    <a:pt x="0" y="3609"/>
                  </a:cubicBezTo>
                  <a:cubicBezTo>
                    <a:pt x="361" y="2526"/>
                    <a:pt x="722" y="1263"/>
                    <a:pt x="902" y="0"/>
                  </a:cubicBezTo>
                  <a:close/>
                </a:path>
              </a:pathLst>
            </a:custGeom>
            <a:solidFill>
              <a:srgbClr val="FFFFFF"/>
            </a:solidFill>
            <a:ln w="1804" cap="flat">
              <a:noFill/>
              <a:prstDash val="solid"/>
              <a:miter/>
            </a:ln>
          </p:spPr>
          <p:txBody>
            <a:bodyPr rtlCol="0" anchor="ctr"/>
            <a:lstStyle/>
            <a:p>
              <a:endParaRPr lang="en-US"/>
            </a:p>
          </p:txBody>
        </p:sp>
        <p:sp>
          <p:nvSpPr>
            <p:cNvPr id="118" name="Freeform 596">
              <a:extLst>
                <a:ext uri="{FF2B5EF4-FFF2-40B4-BE49-F238E27FC236}">
                  <a16:creationId xmlns:a16="http://schemas.microsoft.com/office/drawing/2014/main" id="{8342EFBC-529B-E049-D6B5-C0ED5E9325BF}"/>
                </a:ext>
              </a:extLst>
            </p:cNvPr>
            <p:cNvSpPr/>
            <p:nvPr/>
          </p:nvSpPr>
          <p:spPr>
            <a:xfrm>
              <a:off x="5158980" y="3918083"/>
              <a:ext cx="721" cy="2707"/>
            </a:xfrm>
            <a:custGeom>
              <a:avLst/>
              <a:gdLst>
                <a:gd name="connsiteX0" fmla="*/ 0 w 721"/>
                <a:gd name="connsiteY0" fmla="*/ 2707 h 2707"/>
                <a:gd name="connsiteX1" fmla="*/ 722 w 721"/>
                <a:gd name="connsiteY1" fmla="*/ 0 h 2707"/>
                <a:gd name="connsiteX2" fmla="*/ 0 w 721"/>
                <a:gd name="connsiteY2" fmla="*/ 2707 h 2707"/>
              </a:gdLst>
              <a:ahLst/>
              <a:cxnLst>
                <a:cxn ang="0">
                  <a:pos x="connsiteX0" y="connsiteY0"/>
                </a:cxn>
                <a:cxn ang="0">
                  <a:pos x="connsiteX1" y="connsiteY1"/>
                </a:cxn>
                <a:cxn ang="0">
                  <a:pos x="connsiteX2" y="connsiteY2"/>
                </a:cxn>
              </a:cxnLst>
              <a:rect l="l" t="t" r="r" b="b"/>
              <a:pathLst>
                <a:path w="721" h="2707">
                  <a:moveTo>
                    <a:pt x="0" y="2707"/>
                  </a:moveTo>
                  <a:cubicBezTo>
                    <a:pt x="180" y="1805"/>
                    <a:pt x="541" y="902"/>
                    <a:pt x="722" y="0"/>
                  </a:cubicBezTo>
                  <a:cubicBezTo>
                    <a:pt x="541" y="902"/>
                    <a:pt x="180" y="1805"/>
                    <a:pt x="0" y="2707"/>
                  </a:cubicBezTo>
                  <a:close/>
                </a:path>
              </a:pathLst>
            </a:custGeom>
            <a:solidFill>
              <a:srgbClr val="FFFFFF"/>
            </a:solidFill>
            <a:ln w="1804" cap="flat">
              <a:noFill/>
              <a:prstDash val="solid"/>
              <a:miter/>
            </a:ln>
          </p:spPr>
          <p:txBody>
            <a:bodyPr rtlCol="0" anchor="ctr"/>
            <a:lstStyle/>
            <a:p>
              <a:endParaRPr lang="en-US"/>
            </a:p>
          </p:txBody>
        </p:sp>
        <p:sp>
          <p:nvSpPr>
            <p:cNvPr id="119" name="Freeform 597">
              <a:extLst>
                <a:ext uri="{FF2B5EF4-FFF2-40B4-BE49-F238E27FC236}">
                  <a16:creationId xmlns:a16="http://schemas.microsoft.com/office/drawing/2014/main" id="{3C5FDA4F-6CB8-7EB8-D602-E825D26D6449}"/>
                </a:ext>
              </a:extLst>
            </p:cNvPr>
            <p:cNvSpPr/>
            <p:nvPr/>
          </p:nvSpPr>
          <p:spPr>
            <a:xfrm>
              <a:off x="5138045" y="3984317"/>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1"/>
                    <a:pt x="0" y="181"/>
                    <a:pt x="181" y="0"/>
                  </a:cubicBezTo>
                  <a:cubicBezTo>
                    <a:pt x="181" y="181"/>
                    <a:pt x="181" y="361"/>
                    <a:pt x="0" y="361"/>
                  </a:cubicBezTo>
                  <a:close/>
                </a:path>
              </a:pathLst>
            </a:custGeom>
            <a:solidFill>
              <a:srgbClr val="FFFFFF"/>
            </a:solidFill>
            <a:ln w="1804" cap="flat">
              <a:noFill/>
              <a:prstDash val="solid"/>
              <a:miter/>
            </a:ln>
          </p:spPr>
          <p:txBody>
            <a:bodyPr rtlCol="0" anchor="ctr"/>
            <a:lstStyle/>
            <a:p>
              <a:endParaRPr lang="en-US"/>
            </a:p>
          </p:txBody>
        </p:sp>
        <p:sp>
          <p:nvSpPr>
            <p:cNvPr id="120" name="Freeform 598">
              <a:extLst>
                <a:ext uri="{FF2B5EF4-FFF2-40B4-BE49-F238E27FC236}">
                  <a16:creationId xmlns:a16="http://schemas.microsoft.com/office/drawing/2014/main" id="{000640AD-5921-CCC5-90C5-49199CC59D07}"/>
                </a:ext>
              </a:extLst>
            </p:cNvPr>
            <p:cNvSpPr/>
            <p:nvPr/>
          </p:nvSpPr>
          <p:spPr>
            <a:xfrm>
              <a:off x="5000885" y="3861595"/>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542"/>
                    <a:pt x="2527" y="0"/>
                  </a:cubicBezTo>
                  <a:cubicBezTo>
                    <a:pt x="162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1" name="Freeform 599">
              <a:extLst>
                <a:ext uri="{FF2B5EF4-FFF2-40B4-BE49-F238E27FC236}">
                  <a16:creationId xmlns:a16="http://schemas.microsoft.com/office/drawing/2014/main" id="{BB891B31-B32F-4DF2-FD03-275A1562AD0A}"/>
                </a:ext>
              </a:extLst>
            </p:cNvPr>
            <p:cNvSpPr/>
            <p:nvPr/>
          </p:nvSpPr>
          <p:spPr>
            <a:xfrm>
              <a:off x="5004855" y="3859610"/>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541"/>
                    <a:pt x="2346" y="0"/>
                  </a:cubicBezTo>
                  <a:cubicBezTo>
                    <a:pt x="1624" y="541"/>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2" name="Freeform 600">
              <a:extLst>
                <a:ext uri="{FF2B5EF4-FFF2-40B4-BE49-F238E27FC236}">
                  <a16:creationId xmlns:a16="http://schemas.microsoft.com/office/drawing/2014/main" id="{3D21AE9C-FEFE-4F88-AC3C-FC236D581426}"/>
                </a:ext>
              </a:extLst>
            </p:cNvPr>
            <p:cNvSpPr/>
            <p:nvPr/>
          </p:nvSpPr>
          <p:spPr>
            <a:xfrm>
              <a:off x="5009187" y="3857805"/>
              <a:ext cx="2165" cy="1082"/>
            </a:xfrm>
            <a:custGeom>
              <a:avLst/>
              <a:gdLst>
                <a:gd name="connsiteX0" fmla="*/ 0 w 2165"/>
                <a:gd name="connsiteY0" fmla="*/ 1083 h 1082"/>
                <a:gd name="connsiteX1" fmla="*/ 2166 w 2165"/>
                <a:gd name="connsiteY1" fmla="*/ 0 h 1082"/>
                <a:gd name="connsiteX2" fmla="*/ 0 w 2165"/>
                <a:gd name="connsiteY2" fmla="*/ 1083 h 1082"/>
              </a:gdLst>
              <a:ahLst/>
              <a:cxnLst>
                <a:cxn ang="0">
                  <a:pos x="connsiteX0" y="connsiteY0"/>
                </a:cxn>
                <a:cxn ang="0">
                  <a:pos x="connsiteX1" y="connsiteY1"/>
                </a:cxn>
                <a:cxn ang="0">
                  <a:pos x="connsiteX2" y="connsiteY2"/>
                </a:cxn>
              </a:cxnLst>
              <a:rect l="l" t="t" r="r" b="b"/>
              <a:pathLst>
                <a:path w="2165" h="1082">
                  <a:moveTo>
                    <a:pt x="0" y="1083"/>
                  </a:moveTo>
                  <a:cubicBezTo>
                    <a:pt x="722" y="722"/>
                    <a:pt x="1444" y="361"/>
                    <a:pt x="2166" y="0"/>
                  </a:cubicBezTo>
                  <a:cubicBezTo>
                    <a:pt x="1624" y="361"/>
                    <a:pt x="902" y="722"/>
                    <a:pt x="0" y="1083"/>
                  </a:cubicBezTo>
                  <a:close/>
                </a:path>
              </a:pathLst>
            </a:custGeom>
            <a:solidFill>
              <a:srgbClr val="FFFFFF"/>
            </a:solidFill>
            <a:ln w="1804" cap="flat">
              <a:noFill/>
              <a:prstDash val="solid"/>
              <a:miter/>
            </a:ln>
          </p:spPr>
          <p:txBody>
            <a:bodyPr rtlCol="0" anchor="ctr"/>
            <a:lstStyle/>
            <a:p>
              <a:endParaRPr lang="en-US"/>
            </a:p>
          </p:txBody>
        </p:sp>
        <p:sp>
          <p:nvSpPr>
            <p:cNvPr id="123" name="Freeform 601">
              <a:extLst>
                <a:ext uri="{FF2B5EF4-FFF2-40B4-BE49-F238E27FC236}">
                  <a16:creationId xmlns:a16="http://schemas.microsoft.com/office/drawing/2014/main" id="{EB31068B-3ED4-10AB-7351-D26C352185C1}"/>
                </a:ext>
              </a:extLst>
            </p:cNvPr>
            <p:cNvSpPr/>
            <p:nvPr/>
          </p:nvSpPr>
          <p:spPr>
            <a:xfrm>
              <a:off x="5142918" y="3971323"/>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180" y="181"/>
                    <a:pt x="180" y="0"/>
                  </a:cubicBezTo>
                  <a:cubicBezTo>
                    <a:pt x="180" y="181"/>
                    <a:pt x="180" y="361"/>
                    <a:pt x="0" y="542"/>
                  </a:cubicBezTo>
                  <a:close/>
                </a:path>
              </a:pathLst>
            </a:custGeom>
            <a:solidFill>
              <a:srgbClr val="FFFFFF"/>
            </a:solidFill>
            <a:ln w="1804" cap="flat">
              <a:noFill/>
              <a:prstDash val="solid"/>
              <a:miter/>
            </a:ln>
          </p:spPr>
          <p:txBody>
            <a:bodyPr rtlCol="0" anchor="ctr"/>
            <a:lstStyle/>
            <a:p>
              <a:endParaRPr lang="en-US"/>
            </a:p>
          </p:txBody>
        </p:sp>
        <p:sp>
          <p:nvSpPr>
            <p:cNvPr id="124" name="Freeform 602">
              <a:extLst>
                <a:ext uri="{FF2B5EF4-FFF2-40B4-BE49-F238E27FC236}">
                  <a16:creationId xmlns:a16="http://schemas.microsoft.com/office/drawing/2014/main" id="{235E9F8B-4B0A-4443-E5DE-C841F486C5E4}"/>
                </a:ext>
              </a:extLst>
            </p:cNvPr>
            <p:cNvSpPr/>
            <p:nvPr/>
          </p:nvSpPr>
          <p:spPr>
            <a:xfrm>
              <a:off x="5155551" y="3932521"/>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1"/>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125" name="Freeform 603">
              <a:extLst>
                <a:ext uri="{FF2B5EF4-FFF2-40B4-BE49-F238E27FC236}">
                  <a16:creationId xmlns:a16="http://schemas.microsoft.com/office/drawing/2014/main" id="{4C2E7FBB-B63D-AEAB-2907-14D0E06B3E50}"/>
                </a:ext>
              </a:extLst>
            </p:cNvPr>
            <p:cNvSpPr/>
            <p:nvPr/>
          </p:nvSpPr>
          <p:spPr>
            <a:xfrm>
              <a:off x="5151580" y="3944793"/>
              <a:ext cx="541" cy="1804"/>
            </a:xfrm>
            <a:custGeom>
              <a:avLst/>
              <a:gdLst>
                <a:gd name="connsiteX0" fmla="*/ 0 w 541"/>
                <a:gd name="connsiteY0" fmla="*/ 1805 h 1804"/>
                <a:gd name="connsiteX1" fmla="*/ 542 w 541"/>
                <a:gd name="connsiteY1" fmla="*/ 0 h 1804"/>
                <a:gd name="connsiteX2" fmla="*/ 0 w 541"/>
                <a:gd name="connsiteY2" fmla="*/ 1805 h 1804"/>
              </a:gdLst>
              <a:ahLst/>
              <a:cxnLst>
                <a:cxn ang="0">
                  <a:pos x="connsiteX0" y="connsiteY0"/>
                </a:cxn>
                <a:cxn ang="0">
                  <a:pos x="connsiteX1" y="connsiteY1"/>
                </a:cxn>
                <a:cxn ang="0">
                  <a:pos x="connsiteX2" y="connsiteY2"/>
                </a:cxn>
              </a:cxnLst>
              <a:rect l="l" t="t" r="r" b="b"/>
              <a:pathLst>
                <a:path w="541" h="1804">
                  <a:moveTo>
                    <a:pt x="0" y="1805"/>
                  </a:moveTo>
                  <a:cubicBezTo>
                    <a:pt x="181" y="1263"/>
                    <a:pt x="361" y="542"/>
                    <a:pt x="542" y="0"/>
                  </a:cubicBezTo>
                  <a:cubicBezTo>
                    <a:pt x="361" y="542"/>
                    <a:pt x="181" y="1263"/>
                    <a:pt x="0" y="1805"/>
                  </a:cubicBezTo>
                  <a:close/>
                </a:path>
              </a:pathLst>
            </a:custGeom>
            <a:solidFill>
              <a:srgbClr val="FFFFFF"/>
            </a:solidFill>
            <a:ln w="1804" cap="flat">
              <a:noFill/>
              <a:prstDash val="solid"/>
              <a:miter/>
            </a:ln>
          </p:spPr>
          <p:txBody>
            <a:bodyPr rtlCol="0" anchor="ctr"/>
            <a:lstStyle/>
            <a:p>
              <a:endParaRPr lang="en-US"/>
            </a:p>
          </p:txBody>
        </p:sp>
        <p:sp>
          <p:nvSpPr>
            <p:cNvPr id="126" name="Freeform 604">
              <a:extLst>
                <a:ext uri="{FF2B5EF4-FFF2-40B4-BE49-F238E27FC236}">
                  <a16:creationId xmlns:a16="http://schemas.microsoft.com/office/drawing/2014/main" id="{D3DA77ED-CF1B-4E1C-293C-673CE891CDF1}"/>
                </a:ext>
              </a:extLst>
            </p:cNvPr>
            <p:cNvSpPr/>
            <p:nvPr/>
          </p:nvSpPr>
          <p:spPr>
            <a:xfrm>
              <a:off x="5147429" y="3958690"/>
              <a:ext cx="360" cy="721"/>
            </a:xfrm>
            <a:custGeom>
              <a:avLst/>
              <a:gdLst>
                <a:gd name="connsiteX0" fmla="*/ 0 w 360"/>
                <a:gd name="connsiteY0" fmla="*/ 722 h 721"/>
                <a:gd name="connsiteX1" fmla="*/ 361 w 360"/>
                <a:gd name="connsiteY1" fmla="*/ 0 h 721"/>
                <a:gd name="connsiteX2" fmla="*/ 0 w 360"/>
                <a:gd name="connsiteY2" fmla="*/ 722 h 721"/>
              </a:gdLst>
              <a:ahLst/>
              <a:cxnLst>
                <a:cxn ang="0">
                  <a:pos x="connsiteX0" y="connsiteY0"/>
                </a:cxn>
                <a:cxn ang="0">
                  <a:pos x="connsiteX1" y="connsiteY1"/>
                </a:cxn>
                <a:cxn ang="0">
                  <a:pos x="connsiteX2" y="connsiteY2"/>
                </a:cxn>
              </a:cxnLst>
              <a:rect l="l" t="t" r="r" b="b"/>
              <a:pathLst>
                <a:path w="360" h="721">
                  <a:moveTo>
                    <a:pt x="0" y="722"/>
                  </a:moveTo>
                  <a:cubicBezTo>
                    <a:pt x="180" y="542"/>
                    <a:pt x="180" y="181"/>
                    <a:pt x="361" y="0"/>
                  </a:cubicBezTo>
                  <a:cubicBezTo>
                    <a:pt x="180" y="181"/>
                    <a:pt x="0" y="361"/>
                    <a:pt x="0" y="722"/>
                  </a:cubicBezTo>
                  <a:close/>
                </a:path>
              </a:pathLst>
            </a:custGeom>
            <a:solidFill>
              <a:srgbClr val="FFFFFF"/>
            </a:solidFill>
            <a:ln w="1804" cap="flat">
              <a:noFill/>
              <a:prstDash val="solid"/>
              <a:miter/>
            </a:ln>
          </p:spPr>
          <p:txBody>
            <a:bodyPr rtlCol="0" anchor="ctr"/>
            <a:lstStyle/>
            <a:p>
              <a:endParaRPr lang="en-US"/>
            </a:p>
          </p:txBody>
        </p:sp>
        <p:sp>
          <p:nvSpPr>
            <p:cNvPr id="127" name="Freeform 605">
              <a:extLst>
                <a:ext uri="{FF2B5EF4-FFF2-40B4-BE49-F238E27FC236}">
                  <a16:creationId xmlns:a16="http://schemas.microsoft.com/office/drawing/2014/main" id="{92305651-D3AE-9ECE-931E-AF6D0C11844B}"/>
                </a:ext>
              </a:extLst>
            </p:cNvPr>
            <p:cNvSpPr/>
            <p:nvPr/>
          </p:nvSpPr>
          <p:spPr>
            <a:xfrm>
              <a:off x="4993846" y="3865204"/>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44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128" name="Freeform 606">
              <a:extLst>
                <a:ext uri="{FF2B5EF4-FFF2-40B4-BE49-F238E27FC236}">
                  <a16:creationId xmlns:a16="http://schemas.microsoft.com/office/drawing/2014/main" id="{52F27082-1215-8B18-656E-24935EE636CA}"/>
                </a:ext>
              </a:extLst>
            </p:cNvPr>
            <p:cNvSpPr/>
            <p:nvPr/>
          </p:nvSpPr>
          <p:spPr>
            <a:xfrm>
              <a:off x="4975799" y="3877477"/>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902"/>
                    <a:pt x="902" y="361"/>
                    <a:pt x="1263" y="0"/>
                  </a:cubicBezTo>
                  <a:cubicBezTo>
                    <a:pt x="722" y="361"/>
                    <a:pt x="361" y="722"/>
                    <a:pt x="0" y="1263"/>
                  </a:cubicBezTo>
                  <a:close/>
                </a:path>
              </a:pathLst>
            </a:custGeom>
            <a:solidFill>
              <a:srgbClr val="FFFFFF"/>
            </a:solidFill>
            <a:ln w="1804" cap="flat">
              <a:noFill/>
              <a:prstDash val="solid"/>
              <a:miter/>
            </a:ln>
          </p:spPr>
          <p:txBody>
            <a:bodyPr rtlCol="0" anchor="ctr"/>
            <a:lstStyle/>
            <a:p>
              <a:endParaRPr lang="en-US"/>
            </a:p>
          </p:txBody>
        </p:sp>
        <p:sp>
          <p:nvSpPr>
            <p:cNvPr id="129" name="Freeform 607">
              <a:extLst>
                <a:ext uri="{FF2B5EF4-FFF2-40B4-BE49-F238E27FC236}">
                  <a16:creationId xmlns:a16="http://schemas.microsoft.com/office/drawing/2014/main" id="{4E330BE8-9084-E19C-7329-D36159195BA2}"/>
                </a:ext>
              </a:extLst>
            </p:cNvPr>
            <p:cNvSpPr/>
            <p:nvPr/>
          </p:nvSpPr>
          <p:spPr>
            <a:xfrm>
              <a:off x="4972911" y="3880545"/>
              <a:ext cx="1083" cy="1443"/>
            </a:xfrm>
            <a:custGeom>
              <a:avLst/>
              <a:gdLst>
                <a:gd name="connsiteX0" fmla="*/ 0 w 1083"/>
                <a:gd name="connsiteY0" fmla="*/ 1444 h 1443"/>
                <a:gd name="connsiteX1" fmla="*/ 1083 w 1083"/>
                <a:gd name="connsiteY1" fmla="*/ 0 h 1443"/>
                <a:gd name="connsiteX2" fmla="*/ 0 w 1083"/>
                <a:gd name="connsiteY2" fmla="*/ 1444 h 1443"/>
              </a:gdLst>
              <a:ahLst/>
              <a:cxnLst>
                <a:cxn ang="0">
                  <a:pos x="connsiteX0" y="connsiteY0"/>
                </a:cxn>
                <a:cxn ang="0">
                  <a:pos x="connsiteX1" y="connsiteY1"/>
                </a:cxn>
                <a:cxn ang="0">
                  <a:pos x="connsiteX2" y="connsiteY2"/>
                </a:cxn>
              </a:cxnLst>
              <a:rect l="l" t="t" r="r" b="b"/>
              <a:pathLst>
                <a:path w="1083" h="1443">
                  <a:moveTo>
                    <a:pt x="0" y="1444"/>
                  </a:moveTo>
                  <a:cubicBezTo>
                    <a:pt x="361" y="902"/>
                    <a:pt x="722" y="542"/>
                    <a:pt x="1083" y="0"/>
                  </a:cubicBezTo>
                  <a:cubicBezTo>
                    <a:pt x="722" y="361"/>
                    <a:pt x="361" y="902"/>
                    <a:pt x="0" y="1444"/>
                  </a:cubicBezTo>
                  <a:close/>
                </a:path>
              </a:pathLst>
            </a:custGeom>
            <a:solidFill>
              <a:srgbClr val="FFFFFF"/>
            </a:solidFill>
            <a:ln w="1804" cap="flat">
              <a:noFill/>
              <a:prstDash val="solid"/>
              <a:miter/>
            </a:ln>
          </p:spPr>
          <p:txBody>
            <a:bodyPr rtlCol="0" anchor="ctr"/>
            <a:lstStyle/>
            <a:p>
              <a:endParaRPr lang="en-US"/>
            </a:p>
          </p:txBody>
        </p:sp>
        <p:sp>
          <p:nvSpPr>
            <p:cNvPr id="130" name="Freeform 608">
              <a:extLst>
                <a:ext uri="{FF2B5EF4-FFF2-40B4-BE49-F238E27FC236}">
                  <a16:creationId xmlns:a16="http://schemas.microsoft.com/office/drawing/2014/main" id="{7248FB13-8A95-8C42-19C4-2908EF816FEE}"/>
                </a:ext>
              </a:extLst>
            </p:cNvPr>
            <p:cNvSpPr/>
            <p:nvPr/>
          </p:nvSpPr>
          <p:spPr>
            <a:xfrm>
              <a:off x="4974355" y="3878920"/>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722"/>
                    <a:pt x="722" y="361"/>
                    <a:pt x="1263" y="0"/>
                  </a:cubicBezTo>
                  <a:cubicBezTo>
                    <a:pt x="722" y="361"/>
                    <a:pt x="361" y="902"/>
                    <a:pt x="0" y="1263"/>
                  </a:cubicBezTo>
                  <a:close/>
                </a:path>
              </a:pathLst>
            </a:custGeom>
            <a:solidFill>
              <a:srgbClr val="FFFFFF"/>
            </a:solidFill>
            <a:ln w="1804" cap="flat">
              <a:noFill/>
              <a:prstDash val="solid"/>
              <a:miter/>
            </a:ln>
          </p:spPr>
          <p:txBody>
            <a:bodyPr rtlCol="0" anchor="ctr"/>
            <a:lstStyle/>
            <a:p>
              <a:endParaRPr lang="en-US"/>
            </a:p>
          </p:txBody>
        </p:sp>
        <p:sp>
          <p:nvSpPr>
            <p:cNvPr id="131" name="Freeform 609">
              <a:extLst>
                <a:ext uri="{FF2B5EF4-FFF2-40B4-BE49-F238E27FC236}">
                  <a16:creationId xmlns:a16="http://schemas.microsoft.com/office/drawing/2014/main" id="{881CB420-8A88-8C5B-7983-C426C23961F0}"/>
                </a:ext>
              </a:extLst>
            </p:cNvPr>
            <p:cNvSpPr/>
            <p:nvPr/>
          </p:nvSpPr>
          <p:spPr>
            <a:xfrm>
              <a:off x="4830463" y="3874045"/>
              <a:ext cx="320308" cy="743192"/>
            </a:xfrm>
            <a:custGeom>
              <a:avLst/>
              <a:gdLst>
                <a:gd name="connsiteX0" fmla="*/ 23877 w 320308"/>
                <a:gd name="connsiteY0" fmla="*/ 710166 h 743192"/>
                <a:gd name="connsiteX1" fmla="*/ 119889 w 320308"/>
                <a:gd name="connsiteY1" fmla="*/ 721536 h 743192"/>
                <a:gd name="connsiteX2" fmla="*/ 152735 w 320308"/>
                <a:gd name="connsiteY2" fmla="*/ 719190 h 743192"/>
                <a:gd name="connsiteX3" fmla="*/ 216082 w 320308"/>
                <a:gd name="connsiteY3" fmla="*/ 708542 h 743192"/>
                <a:gd name="connsiteX4" fmla="*/ 277262 w 320308"/>
                <a:gd name="connsiteY4" fmla="*/ 670823 h 743192"/>
                <a:gd name="connsiteX5" fmla="*/ 310650 w 320308"/>
                <a:gd name="connsiteY5" fmla="*/ 610725 h 743192"/>
                <a:gd name="connsiteX6" fmla="*/ 319132 w 320308"/>
                <a:gd name="connsiteY6" fmla="*/ 484935 h 743192"/>
                <a:gd name="connsiteX7" fmla="*/ 309748 w 320308"/>
                <a:gd name="connsiteY7" fmla="*/ 329005 h 743192"/>
                <a:gd name="connsiteX8" fmla="*/ 297295 w 320308"/>
                <a:gd name="connsiteY8" fmla="*/ 135718 h 743192"/>
                <a:gd name="connsiteX9" fmla="*/ 297295 w 320308"/>
                <a:gd name="connsiteY9" fmla="*/ 135718 h 743192"/>
                <a:gd name="connsiteX10" fmla="*/ 283940 w 320308"/>
                <a:gd name="connsiteY10" fmla="*/ 164414 h 743192"/>
                <a:gd name="connsiteX11" fmla="*/ 276540 w 320308"/>
                <a:gd name="connsiteY11" fmla="*/ 175423 h 743192"/>
                <a:gd name="connsiteX12" fmla="*/ 223842 w 320308"/>
                <a:gd name="connsiteY12" fmla="*/ 183544 h 743192"/>
                <a:gd name="connsiteX13" fmla="*/ 208141 w 320308"/>
                <a:gd name="connsiteY13" fmla="*/ 144922 h 743192"/>
                <a:gd name="connsiteX14" fmla="*/ 216984 w 320308"/>
                <a:gd name="connsiteY14" fmla="*/ 108828 h 743192"/>
                <a:gd name="connsiteX15" fmla="*/ 232505 w 320308"/>
                <a:gd name="connsiteY15" fmla="*/ 54144 h 743192"/>
                <a:gd name="connsiteX16" fmla="*/ 232505 w 320308"/>
                <a:gd name="connsiteY16" fmla="*/ 54144 h 743192"/>
                <a:gd name="connsiteX17" fmla="*/ 142448 w 320308"/>
                <a:gd name="connsiteY17" fmla="*/ 7943 h 743192"/>
                <a:gd name="connsiteX18" fmla="*/ 146419 w 320308"/>
                <a:gd name="connsiteY18" fmla="*/ 65514 h 743192"/>
                <a:gd name="connsiteX19" fmla="*/ 164466 w 320308"/>
                <a:gd name="connsiteY19" fmla="*/ 143479 h 743192"/>
                <a:gd name="connsiteX20" fmla="*/ 113934 w 320308"/>
                <a:gd name="connsiteY20" fmla="*/ 182822 h 743192"/>
                <a:gd name="connsiteX21" fmla="*/ 90111 w 320308"/>
                <a:gd name="connsiteY21" fmla="*/ 162429 h 743192"/>
                <a:gd name="connsiteX22" fmla="*/ 30374 w 320308"/>
                <a:gd name="connsiteY22" fmla="*/ 17688 h 743192"/>
                <a:gd name="connsiteX23" fmla="*/ 18463 w 320308"/>
                <a:gd name="connsiteY23" fmla="*/ 2 h 743192"/>
                <a:gd name="connsiteX24" fmla="*/ 6371 w 320308"/>
                <a:gd name="connsiteY24" fmla="*/ 17508 h 743192"/>
                <a:gd name="connsiteX25" fmla="*/ 5649 w 320308"/>
                <a:gd name="connsiteY25" fmla="*/ 22742 h 743192"/>
                <a:gd name="connsiteX26" fmla="*/ 416 w 320308"/>
                <a:gd name="connsiteY26" fmla="*/ 145284 h 743192"/>
                <a:gd name="connsiteX27" fmla="*/ 4567 w 320308"/>
                <a:gd name="connsiteY27" fmla="*/ 481506 h 743192"/>
                <a:gd name="connsiteX28" fmla="*/ 6732 w 320308"/>
                <a:gd name="connsiteY28" fmla="*/ 743193 h 743192"/>
                <a:gd name="connsiteX29" fmla="*/ 6191 w 320308"/>
                <a:gd name="connsiteY29" fmla="*/ 702947 h 743192"/>
                <a:gd name="connsiteX30" fmla="*/ 23877 w 320308"/>
                <a:gd name="connsiteY30" fmla="*/ 710166 h 7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308" h="743192">
                  <a:moveTo>
                    <a:pt x="23877" y="710166"/>
                  </a:moveTo>
                  <a:cubicBezTo>
                    <a:pt x="53655" y="721356"/>
                    <a:pt x="88306" y="722619"/>
                    <a:pt x="119889" y="721536"/>
                  </a:cubicBezTo>
                  <a:cubicBezTo>
                    <a:pt x="130898" y="721175"/>
                    <a:pt x="141727" y="720092"/>
                    <a:pt x="152735" y="719190"/>
                  </a:cubicBezTo>
                  <a:cubicBezTo>
                    <a:pt x="173851" y="717385"/>
                    <a:pt x="196049" y="715941"/>
                    <a:pt x="216082" y="708542"/>
                  </a:cubicBezTo>
                  <a:cubicBezTo>
                    <a:pt x="238641" y="700420"/>
                    <a:pt x="261020" y="689231"/>
                    <a:pt x="277262" y="670823"/>
                  </a:cubicBezTo>
                  <a:cubicBezTo>
                    <a:pt x="293144" y="652776"/>
                    <a:pt x="303792" y="633826"/>
                    <a:pt x="310650" y="610725"/>
                  </a:cubicBezTo>
                  <a:cubicBezTo>
                    <a:pt x="322561" y="571021"/>
                    <a:pt x="320756" y="526083"/>
                    <a:pt x="319132" y="484935"/>
                  </a:cubicBezTo>
                  <a:cubicBezTo>
                    <a:pt x="317147" y="432959"/>
                    <a:pt x="311552" y="380982"/>
                    <a:pt x="309748" y="329005"/>
                  </a:cubicBezTo>
                  <a:cubicBezTo>
                    <a:pt x="307582" y="265659"/>
                    <a:pt x="318952" y="195275"/>
                    <a:pt x="297295" y="135718"/>
                  </a:cubicBezTo>
                  <a:cubicBezTo>
                    <a:pt x="297295" y="135718"/>
                    <a:pt x="297295" y="135718"/>
                    <a:pt x="297295" y="135718"/>
                  </a:cubicBezTo>
                  <a:cubicBezTo>
                    <a:pt x="292963" y="145284"/>
                    <a:pt x="288632" y="155029"/>
                    <a:pt x="283940" y="164414"/>
                  </a:cubicBezTo>
                  <a:cubicBezTo>
                    <a:pt x="281955" y="168384"/>
                    <a:pt x="279428" y="171993"/>
                    <a:pt x="276540" y="175423"/>
                  </a:cubicBezTo>
                  <a:cubicBezTo>
                    <a:pt x="263005" y="192026"/>
                    <a:pt x="246582" y="194553"/>
                    <a:pt x="223842" y="183544"/>
                  </a:cubicBezTo>
                  <a:cubicBezTo>
                    <a:pt x="205073" y="174520"/>
                    <a:pt x="203088" y="170189"/>
                    <a:pt x="208141" y="144922"/>
                  </a:cubicBezTo>
                  <a:cubicBezTo>
                    <a:pt x="210667" y="132831"/>
                    <a:pt x="213014" y="120378"/>
                    <a:pt x="216984" y="108828"/>
                  </a:cubicBezTo>
                  <a:cubicBezTo>
                    <a:pt x="223120" y="90780"/>
                    <a:pt x="227812" y="72372"/>
                    <a:pt x="232505" y="54144"/>
                  </a:cubicBezTo>
                  <a:lnTo>
                    <a:pt x="232505" y="54144"/>
                  </a:lnTo>
                  <a:cubicBezTo>
                    <a:pt x="205253" y="34292"/>
                    <a:pt x="173851" y="19493"/>
                    <a:pt x="142448" y="7943"/>
                  </a:cubicBezTo>
                  <a:cubicBezTo>
                    <a:pt x="134868" y="18591"/>
                    <a:pt x="138478" y="33029"/>
                    <a:pt x="146419" y="65514"/>
                  </a:cubicBezTo>
                  <a:cubicBezTo>
                    <a:pt x="152735" y="91502"/>
                    <a:pt x="159954" y="117310"/>
                    <a:pt x="164466" y="143479"/>
                  </a:cubicBezTo>
                  <a:cubicBezTo>
                    <a:pt x="169700" y="174159"/>
                    <a:pt x="143170" y="194012"/>
                    <a:pt x="113934" y="182822"/>
                  </a:cubicBezTo>
                  <a:cubicBezTo>
                    <a:pt x="103466" y="178851"/>
                    <a:pt x="96067" y="171813"/>
                    <a:pt x="90111" y="162429"/>
                  </a:cubicBezTo>
                  <a:cubicBezTo>
                    <a:pt x="61416" y="117851"/>
                    <a:pt x="46978" y="67319"/>
                    <a:pt x="30374" y="17688"/>
                  </a:cubicBezTo>
                  <a:cubicBezTo>
                    <a:pt x="27847" y="10289"/>
                    <a:pt x="29472" y="183"/>
                    <a:pt x="18463" y="2"/>
                  </a:cubicBezTo>
                  <a:cubicBezTo>
                    <a:pt x="7274" y="-178"/>
                    <a:pt x="8717" y="10289"/>
                    <a:pt x="6371" y="17508"/>
                  </a:cubicBezTo>
                  <a:cubicBezTo>
                    <a:pt x="5830" y="19132"/>
                    <a:pt x="5830" y="20937"/>
                    <a:pt x="5649" y="22742"/>
                  </a:cubicBezTo>
                  <a:cubicBezTo>
                    <a:pt x="2220" y="63529"/>
                    <a:pt x="-1209" y="104316"/>
                    <a:pt x="416" y="145284"/>
                  </a:cubicBezTo>
                  <a:cubicBezTo>
                    <a:pt x="4567" y="257358"/>
                    <a:pt x="4025" y="369432"/>
                    <a:pt x="4567" y="481506"/>
                  </a:cubicBezTo>
                  <a:cubicBezTo>
                    <a:pt x="4927" y="568675"/>
                    <a:pt x="5469" y="656024"/>
                    <a:pt x="6732" y="743193"/>
                  </a:cubicBezTo>
                  <a:cubicBezTo>
                    <a:pt x="6552" y="729838"/>
                    <a:pt x="6371" y="716302"/>
                    <a:pt x="6191" y="702947"/>
                  </a:cubicBezTo>
                  <a:cubicBezTo>
                    <a:pt x="11966" y="705474"/>
                    <a:pt x="17921" y="708000"/>
                    <a:pt x="23877" y="710166"/>
                  </a:cubicBezTo>
                  <a:close/>
                </a:path>
              </a:pathLst>
            </a:custGeom>
            <a:solidFill>
              <a:srgbClr val="FFFFFF"/>
            </a:solidFill>
            <a:ln w="1804" cap="flat">
              <a:noFill/>
              <a:prstDash val="solid"/>
              <a:miter/>
            </a:ln>
          </p:spPr>
          <p:txBody>
            <a:bodyPr rtlCol="0" anchor="ctr"/>
            <a:lstStyle/>
            <a:p>
              <a:endParaRPr lang="en-US"/>
            </a:p>
          </p:txBody>
        </p:sp>
        <p:sp>
          <p:nvSpPr>
            <p:cNvPr id="132" name="Freeform 610">
              <a:extLst>
                <a:ext uri="{FF2B5EF4-FFF2-40B4-BE49-F238E27FC236}">
                  <a16:creationId xmlns:a16="http://schemas.microsoft.com/office/drawing/2014/main" id="{A95714A4-D8F0-21EA-E8FE-19446481C9D4}"/>
                </a:ext>
              </a:extLst>
            </p:cNvPr>
            <p:cNvSpPr/>
            <p:nvPr/>
          </p:nvSpPr>
          <p:spPr>
            <a:xfrm>
              <a:off x="4977243" y="3875853"/>
              <a:ext cx="1624" cy="1263"/>
            </a:xfrm>
            <a:custGeom>
              <a:avLst/>
              <a:gdLst>
                <a:gd name="connsiteX0" fmla="*/ 0 w 1624"/>
                <a:gd name="connsiteY0" fmla="*/ 1263 h 1263"/>
                <a:gd name="connsiteX1" fmla="*/ 1624 w 1624"/>
                <a:gd name="connsiteY1" fmla="*/ 0 h 1263"/>
                <a:gd name="connsiteX2" fmla="*/ 0 w 1624"/>
                <a:gd name="connsiteY2" fmla="*/ 1263 h 1263"/>
              </a:gdLst>
              <a:ahLst/>
              <a:cxnLst>
                <a:cxn ang="0">
                  <a:pos x="connsiteX0" y="connsiteY0"/>
                </a:cxn>
                <a:cxn ang="0">
                  <a:pos x="connsiteX1" y="connsiteY1"/>
                </a:cxn>
                <a:cxn ang="0">
                  <a:pos x="connsiteX2" y="connsiteY2"/>
                </a:cxn>
              </a:cxnLst>
              <a:rect l="l" t="t" r="r" b="b"/>
              <a:pathLst>
                <a:path w="1624" h="1263">
                  <a:moveTo>
                    <a:pt x="0" y="1263"/>
                  </a:moveTo>
                  <a:cubicBezTo>
                    <a:pt x="542" y="902"/>
                    <a:pt x="1083" y="361"/>
                    <a:pt x="1624" y="0"/>
                  </a:cubicBezTo>
                  <a:cubicBezTo>
                    <a:pt x="1083" y="361"/>
                    <a:pt x="542" y="902"/>
                    <a:pt x="0" y="1263"/>
                  </a:cubicBezTo>
                  <a:close/>
                </a:path>
              </a:pathLst>
            </a:custGeom>
            <a:solidFill>
              <a:srgbClr val="FFFFFF"/>
            </a:solidFill>
            <a:ln w="1804" cap="flat">
              <a:noFill/>
              <a:prstDash val="solid"/>
              <a:miter/>
            </a:ln>
          </p:spPr>
          <p:txBody>
            <a:bodyPr rtlCol="0" anchor="ctr"/>
            <a:lstStyle/>
            <a:p>
              <a:endParaRPr lang="en-US"/>
            </a:p>
          </p:txBody>
        </p:sp>
        <p:sp>
          <p:nvSpPr>
            <p:cNvPr id="133" name="Freeform 611">
              <a:extLst>
                <a:ext uri="{FF2B5EF4-FFF2-40B4-BE49-F238E27FC236}">
                  <a16:creationId xmlns:a16="http://schemas.microsoft.com/office/drawing/2014/main" id="{ED10B364-CA46-221B-90C3-D5C50A8163DC}"/>
                </a:ext>
              </a:extLst>
            </p:cNvPr>
            <p:cNvSpPr/>
            <p:nvPr/>
          </p:nvSpPr>
          <p:spPr>
            <a:xfrm>
              <a:off x="4990598" y="3867009"/>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624" y="361"/>
                    <a:pt x="722" y="722"/>
                    <a:pt x="0" y="1263"/>
                  </a:cubicBezTo>
                  <a:close/>
                </a:path>
              </a:pathLst>
            </a:custGeom>
            <a:solidFill>
              <a:srgbClr val="FFFFFF"/>
            </a:solidFill>
            <a:ln w="1804" cap="flat">
              <a:noFill/>
              <a:prstDash val="solid"/>
              <a:miter/>
            </a:ln>
          </p:spPr>
          <p:txBody>
            <a:bodyPr rtlCol="0" anchor="ctr"/>
            <a:lstStyle/>
            <a:p>
              <a:endParaRPr lang="en-US"/>
            </a:p>
          </p:txBody>
        </p:sp>
        <p:sp>
          <p:nvSpPr>
            <p:cNvPr id="134" name="Freeform 612">
              <a:extLst>
                <a:ext uri="{FF2B5EF4-FFF2-40B4-BE49-F238E27FC236}">
                  <a16:creationId xmlns:a16="http://schemas.microsoft.com/office/drawing/2014/main" id="{E0A00903-A63E-EC12-0B92-FE0A0BD7B042}"/>
                </a:ext>
              </a:extLst>
            </p:cNvPr>
            <p:cNvSpPr/>
            <p:nvPr/>
          </p:nvSpPr>
          <p:spPr>
            <a:xfrm>
              <a:off x="4997095" y="3863580"/>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361"/>
                    <a:pt x="2527" y="0"/>
                  </a:cubicBezTo>
                  <a:cubicBezTo>
                    <a:pt x="1624" y="361"/>
                    <a:pt x="902" y="722"/>
                    <a:pt x="0" y="1263"/>
                  </a:cubicBezTo>
                  <a:close/>
                </a:path>
              </a:pathLst>
            </a:custGeom>
            <a:solidFill>
              <a:srgbClr val="FFFFFF"/>
            </a:solidFill>
            <a:ln w="1804" cap="flat">
              <a:noFill/>
              <a:prstDash val="solid"/>
              <a:miter/>
            </a:ln>
          </p:spPr>
          <p:txBody>
            <a:bodyPr rtlCol="0" anchor="ctr"/>
            <a:lstStyle/>
            <a:p>
              <a:endParaRPr lang="en-US"/>
            </a:p>
          </p:txBody>
        </p:sp>
        <p:sp>
          <p:nvSpPr>
            <p:cNvPr id="135" name="Freeform 613">
              <a:extLst>
                <a:ext uri="{FF2B5EF4-FFF2-40B4-BE49-F238E27FC236}">
                  <a16:creationId xmlns:a16="http://schemas.microsoft.com/office/drawing/2014/main" id="{967DD891-949E-DAB7-EF69-F8ED51D24DDA}"/>
                </a:ext>
              </a:extLst>
            </p:cNvPr>
            <p:cNvSpPr/>
            <p:nvPr/>
          </p:nvSpPr>
          <p:spPr>
            <a:xfrm>
              <a:off x="4979047" y="3868453"/>
              <a:ext cx="11189" cy="7218"/>
            </a:xfrm>
            <a:custGeom>
              <a:avLst/>
              <a:gdLst>
                <a:gd name="connsiteX0" fmla="*/ 0 w 11189"/>
                <a:gd name="connsiteY0" fmla="*/ 7219 h 7218"/>
                <a:gd name="connsiteX1" fmla="*/ 11190 w 11189"/>
                <a:gd name="connsiteY1" fmla="*/ 0 h 7218"/>
                <a:gd name="connsiteX2" fmla="*/ 0 w 11189"/>
                <a:gd name="connsiteY2" fmla="*/ 7219 h 7218"/>
              </a:gdLst>
              <a:ahLst/>
              <a:cxnLst>
                <a:cxn ang="0">
                  <a:pos x="connsiteX0" y="connsiteY0"/>
                </a:cxn>
                <a:cxn ang="0">
                  <a:pos x="connsiteX1" y="connsiteY1"/>
                </a:cxn>
                <a:cxn ang="0">
                  <a:pos x="connsiteX2" y="connsiteY2"/>
                </a:cxn>
              </a:cxnLst>
              <a:rect l="l" t="t" r="r" b="b"/>
              <a:pathLst>
                <a:path w="11189" h="7218">
                  <a:moveTo>
                    <a:pt x="0" y="7219"/>
                  </a:moveTo>
                  <a:cubicBezTo>
                    <a:pt x="3068" y="4873"/>
                    <a:pt x="6678" y="2526"/>
                    <a:pt x="11190" y="0"/>
                  </a:cubicBezTo>
                  <a:cubicBezTo>
                    <a:pt x="6678" y="2526"/>
                    <a:pt x="3068" y="4873"/>
                    <a:pt x="0" y="7219"/>
                  </a:cubicBezTo>
                  <a:close/>
                </a:path>
              </a:pathLst>
            </a:custGeom>
            <a:solidFill>
              <a:srgbClr val="FFFFFF"/>
            </a:solidFill>
            <a:ln w="1804" cap="flat">
              <a:noFill/>
              <a:prstDash val="solid"/>
              <a:miter/>
            </a:ln>
          </p:spPr>
          <p:txBody>
            <a:bodyPr rtlCol="0" anchor="ctr"/>
            <a:lstStyle/>
            <a:p>
              <a:endParaRPr lang="en-US"/>
            </a:p>
          </p:txBody>
        </p:sp>
        <p:sp>
          <p:nvSpPr>
            <p:cNvPr id="136" name="Freeform 614">
              <a:extLst>
                <a:ext uri="{FF2B5EF4-FFF2-40B4-BE49-F238E27FC236}">
                  <a16:creationId xmlns:a16="http://schemas.microsoft.com/office/drawing/2014/main" id="{E493C6D1-59AB-84C3-2796-686214DACDFE}"/>
                </a:ext>
              </a:extLst>
            </p:cNvPr>
            <p:cNvSpPr/>
            <p:nvPr/>
          </p:nvSpPr>
          <p:spPr>
            <a:xfrm>
              <a:off x="4841985" y="3611097"/>
              <a:ext cx="341687" cy="434414"/>
            </a:xfrm>
            <a:custGeom>
              <a:avLst/>
              <a:gdLst>
                <a:gd name="connsiteX0" fmla="*/ 444 w 341687"/>
                <a:gd name="connsiteY0" fmla="*/ 227758 h 434414"/>
                <a:gd name="connsiteX1" fmla="*/ 17048 w 341687"/>
                <a:gd name="connsiteY1" fmla="*/ 246166 h 434414"/>
                <a:gd name="connsiteX2" fmla="*/ 38163 w 341687"/>
                <a:gd name="connsiteY2" fmla="*/ 223426 h 434414"/>
                <a:gd name="connsiteX3" fmla="*/ 40870 w 341687"/>
                <a:gd name="connsiteY3" fmla="*/ 188595 h 434414"/>
                <a:gd name="connsiteX4" fmla="*/ 85267 w 341687"/>
                <a:gd name="connsiteY4" fmla="*/ 93846 h 434414"/>
                <a:gd name="connsiteX5" fmla="*/ 96817 w 341687"/>
                <a:gd name="connsiteY5" fmla="*/ 89876 h 434414"/>
                <a:gd name="connsiteX6" fmla="*/ 101510 w 341687"/>
                <a:gd name="connsiteY6" fmla="*/ 98358 h 434414"/>
                <a:gd name="connsiteX7" fmla="*/ 63790 w 341687"/>
                <a:gd name="connsiteY7" fmla="*/ 214042 h 434414"/>
                <a:gd name="connsiteX8" fmla="*/ 39787 w 341687"/>
                <a:gd name="connsiteY8" fmla="*/ 293450 h 434414"/>
                <a:gd name="connsiteX9" fmla="*/ 80214 w 341687"/>
                <a:gd name="connsiteY9" fmla="*/ 394876 h 434414"/>
                <a:gd name="connsiteX10" fmla="*/ 129663 w 341687"/>
                <a:gd name="connsiteY10" fmla="*/ 429166 h 434414"/>
                <a:gd name="connsiteX11" fmla="*/ 135800 w 341687"/>
                <a:gd name="connsiteY11" fmla="*/ 395237 h 434414"/>
                <a:gd name="connsiteX12" fmla="*/ 108728 w 341687"/>
                <a:gd name="connsiteY12" fmla="*/ 275944 h 434414"/>
                <a:gd name="connsiteX13" fmla="*/ 117752 w 341687"/>
                <a:gd name="connsiteY13" fmla="*/ 251761 h 434414"/>
                <a:gd name="connsiteX14" fmla="*/ 164856 w 341687"/>
                <a:gd name="connsiteY14" fmla="*/ 227036 h 434414"/>
                <a:gd name="connsiteX15" fmla="*/ 216110 w 341687"/>
                <a:gd name="connsiteY15" fmla="*/ 228480 h 434414"/>
                <a:gd name="connsiteX16" fmla="*/ 244445 w 341687"/>
                <a:gd name="connsiteY16" fmla="*/ 285510 h 434414"/>
                <a:gd name="connsiteX17" fmla="*/ 223329 w 341687"/>
                <a:gd name="connsiteY17" fmla="*/ 367986 h 434414"/>
                <a:gd name="connsiteX18" fmla="*/ 214125 w 341687"/>
                <a:gd name="connsiteY18" fmla="*/ 412382 h 434414"/>
                <a:gd name="connsiteX19" fmla="*/ 233616 w 341687"/>
                <a:gd name="connsiteY19" fmla="*/ 434400 h 434414"/>
                <a:gd name="connsiteX20" fmla="*/ 260326 w 341687"/>
                <a:gd name="connsiteY20" fmla="*/ 416353 h 434414"/>
                <a:gd name="connsiteX21" fmla="*/ 278013 w 341687"/>
                <a:gd name="connsiteY21" fmla="*/ 374663 h 434414"/>
                <a:gd name="connsiteX22" fmla="*/ 303279 w 341687"/>
                <a:gd name="connsiteY22" fmla="*/ 293450 h 434414"/>
                <a:gd name="connsiteX23" fmla="*/ 291548 w 341687"/>
                <a:gd name="connsiteY23" fmla="*/ 265296 h 434414"/>
                <a:gd name="connsiteX24" fmla="*/ 273320 w 341687"/>
                <a:gd name="connsiteY24" fmla="*/ 225412 h 434414"/>
                <a:gd name="connsiteX25" fmla="*/ 252205 w 341687"/>
                <a:gd name="connsiteY25" fmla="*/ 114962 h 434414"/>
                <a:gd name="connsiteX26" fmla="*/ 252205 w 341687"/>
                <a:gd name="connsiteY26" fmla="*/ 105036 h 434414"/>
                <a:gd name="connsiteX27" fmla="*/ 263936 w 341687"/>
                <a:gd name="connsiteY27" fmla="*/ 103772 h 434414"/>
                <a:gd name="connsiteX28" fmla="*/ 281803 w 341687"/>
                <a:gd name="connsiteY28" fmla="*/ 126331 h 434414"/>
                <a:gd name="connsiteX29" fmla="*/ 289563 w 341687"/>
                <a:gd name="connsiteY29" fmla="*/ 215125 h 434414"/>
                <a:gd name="connsiteX30" fmla="*/ 287758 w 341687"/>
                <a:gd name="connsiteY30" fmla="*/ 238947 h 434414"/>
                <a:gd name="connsiteX31" fmla="*/ 304362 w 341687"/>
                <a:gd name="connsiteY31" fmla="*/ 252302 h 434414"/>
                <a:gd name="connsiteX32" fmla="*/ 320424 w 341687"/>
                <a:gd name="connsiteY32" fmla="*/ 246346 h 434414"/>
                <a:gd name="connsiteX33" fmla="*/ 325477 w 341687"/>
                <a:gd name="connsiteY33" fmla="*/ 236962 h 434414"/>
                <a:gd name="connsiteX34" fmla="*/ 341540 w 341687"/>
                <a:gd name="connsiteY34" fmla="*/ 150876 h 434414"/>
                <a:gd name="connsiteX35" fmla="*/ 309415 w 341687"/>
                <a:gd name="connsiteY35" fmla="*/ 79589 h 434414"/>
                <a:gd name="connsiteX36" fmla="*/ 258882 w 341687"/>
                <a:gd name="connsiteY36" fmla="*/ 16603 h 434414"/>
                <a:gd name="connsiteX37" fmla="*/ 203658 w 341687"/>
                <a:gd name="connsiteY37" fmla="*/ 0 h 434414"/>
                <a:gd name="connsiteX38" fmla="*/ 134717 w 341687"/>
                <a:gd name="connsiteY38" fmla="*/ 1985 h 434414"/>
                <a:gd name="connsiteX39" fmla="*/ 41773 w 341687"/>
                <a:gd name="connsiteY39" fmla="*/ 61181 h 434414"/>
                <a:gd name="connsiteX40" fmla="*/ 444 w 341687"/>
                <a:gd name="connsiteY40" fmla="*/ 158276 h 434414"/>
                <a:gd name="connsiteX41" fmla="*/ 444 w 341687"/>
                <a:gd name="connsiteY41" fmla="*/ 227758 h 4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687" h="434414">
                  <a:moveTo>
                    <a:pt x="444" y="227758"/>
                  </a:moveTo>
                  <a:cubicBezTo>
                    <a:pt x="1166" y="237323"/>
                    <a:pt x="7844" y="245444"/>
                    <a:pt x="17048" y="246166"/>
                  </a:cubicBezTo>
                  <a:cubicBezTo>
                    <a:pt x="27154" y="246888"/>
                    <a:pt x="35276" y="231908"/>
                    <a:pt x="38163" y="223426"/>
                  </a:cubicBezTo>
                  <a:cubicBezTo>
                    <a:pt x="39787" y="218554"/>
                    <a:pt x="41231" y="193829"/>
                    <a:pt x="40870" y="188595"/>
                  </a:cubicBezTo>
                  <a:cubicBezTo>
                    <a:pt x="37802" y="140769"/>
                    <a:pt x="53323" y="127234"/>
                    <a:pt x="85267" y="93846"/>
                  </a:cubicBezTo>
                  <a:cubicBezTo>
                    <a:pt x="88696" y="90237"/>
                    <a:pt x="92125" y="88432"/>
                    <a:pt x="96817" y="89876"/>
                  </a:cubicBezTo>
                  <a:cubicBezTo>
                    <a:pt x="100968" y="91139"/>
                    <a:pt x="102231" y="95110"/>
                    <a:pt x="101510" y="98358"/>
                  </a:cubicBezTo>
                  <a:cubicBezTo>
                    <a:pt x="93569" y="138243"/>
                    <a:pt x="99705" y="181556"/>
                    <a:pt x="63790" y="214042"/>
                  </a:cubicBezTo>
                  <a:cubicBezTo>
                    <a:pt x="42314" y="233533"/>
                    <a:pt x="27876" y="261326"/>
                    <a:pt x="39787" y="293450"/>
                  </a:cubicBezTo>
                  <a:cubicBezTo>
                    <a:pt x="52601" y="327560"/>
                    <a:pt x="66498" y="361308"/>
                    <a:pt x="80214" y="394876"/>
                  </a:cubicBezTo>
                  <a:cubicBezTo>
                    <a:pt x="83823" y="403900"/>
                    <a:pt x="98622" y="442341"/>
                    <a:pt x="129663" y="429166"/>
                  </a:cubicBezTo>
                  <a:cubicBezTo>
                    <a:pt x="144101" y="420684"/>
                    <a:pt x="138507" y="406066"/>
                    <a:pt x="135800" y="395237"/>
                  </a:cubicBezTo>
                  <a:cubicBezTo>
                    <a:pt x="125512" y="355714"/>
                    <a:pt x="117211" y="315829"/>
                    <a:pt x="108728" y="275944"/>
                  </a:cubicBezTo>
                  <a:cubicBezTo>
                    <a:pt x="106021" y="263672"/>
                    <a:pt x="108728" y="258077"/>
                    <a:pt x="117752" y="251761"/>
                  </a:cubicBezTo>
                  <a:cubicBezTo>
                    <a:pt x="132370" y="241293"/>
                    <a:pt x="150057" y="236601"/>
                    <a:pt x="164856" y="227036"/>
                  </a:cubicBezTo>
                  <a:cubicBezTo>
                    <a:pt x="183084" y="215305"/>
                    <a:pt x="199146" y="215125"/>
                    <a:pt x="216110" y="228480"/>
                  </a:cubicBezTo>
                  <a:cubicBezTo>
                    <a:pt x="234699" y="243098"/>
                    <a:pt x="252566" y="257175"/>
                    <a:pt x="244445" y="285510"/>
                  </a:cubicBezTo>
                  <a:cubicBezTo>
                    <a:pt x="236684" y="312761"/>
                    <a:pt x="230007" y="340373"/>
                    <a:pt x="223329" y="367986"/>
                  </a:cubicBezTo>
                  <a:cubicBezTo>
                    <a:pt x="219720" y="382604"/>
                    <a:pt x="216110" y="397403"/>
                    <a:pt x="214125" y="412382"/>
                  </a:cubicBezTo>
                  <a:cubicBezTo>
                    <a:pt x="212140" y="426459"/>
                    <a:pt x="219539" y="433859"/>
                    <a:pt x="233616" y="434400"/>
                  </a:cubicBezTo>
                  <a:cubicBezTo>
                    <a:pt x="246791" y="434761"/>
                    <a:pt x="255453" y="428084"/>
                    <a:pt x="260326" y="416353"/>
                  </a:cubicBezTo>
                  <a:cubicBezTo>
                    <a:pt x="266282" y="402456"/>
                    <a:pt x="271155" y="388018"/>
                    <a:pt x="278013" y="374663"/>
                  </a:cubicBezTo>
                  <a:cubicBezTo>
                    <a:pt x="291368" y="349036"/>
                    <a:pt x="296782" y="321063"/>
                    <a:pt x="303279" y="293450"/>
                  </a:cubicBezTo>
                  <a:cubicBezTo>
                    <a:pt x="305986" y="281539"/>
                    <a:pt x="305986" y="271613"/>
                    <a:pt x="291548" y="265296"/>
                  </a:cubicBezTo>
                  <a:cubicBezTo>
                    <a:pt x="274945" y="258077"/>
                    <a:pt x="270433" y="243820"/>
                    <a:pt x="273320" y="225412"/>
                  </a:cubicBezTo>
                  <a:cubicBezTo>
                    <a:pt x="279276" y="186429"/>
                    <a:pt x="283066" y="147266"/>
                    <a:pt x="252205" y="114962"/>
                  </a:cubicBezTo>
                  <a:cubicBezTo>
                    <a:pt x="249678" y="112255"/>
                    <a:pt x="250039" y="108104"/>
                    <a:pt x="252205" y="105036"/>
                  </a:cubicBezTo>
                  <a:cubicBezTo>
                    <a:pt x="255453" y="100704"/>
                    <a:pt x="259965" y="101246"/>
                    <a:pt x="263936" y="103772"/>
                  </a:cubicBezTo>
                  <a:cubicBezTo>
                    <a:pt x="272598" y="109006"/>
                    <a:pt x="278554" y="117127"/>
                    <a:pt x="281803" y="126331"/>
                  </a:cubicBezTo>
                  <a:cubicBezTo>
                    <a:pt x="291548" y="155207"/>
                    <a:pt x="297504" y="184264"/>
                    <a:pt x="289563" y="215125"/>
                  </a:cubicBezTo>
                  <a:cubicBezTo>
                    <a:pt x="287578" y="223065"/>
                    <a:pt x="286675" y="231006"/>
                    <a:pt x="287758" y="238947"/>
                  </a:cubicBezTo>
                  <a:cubicBezTo>
                    <a:pt x="288841" y="247249"/>
                    <a:pt x="297323" y="249956"/>
                    <a:pt x="304362" y="252302"/>
                  </a:cubicBezTo>
                  <a:cubicBezTo>
                    <a:pt x="311581" y="254648"/>
                    <a:pt x="316454" y="251580"/>
                    <a:pt x="320424" y="246346"/>
                  </a:cubicBezTo>
                  <a:cubicBezTo>
                    <a:pt x="322590" y="243639"/>
                    <a:pt x="324033" y="240210"/>
                    <a:pt x="325477" y="236962"/>
                  </a:cubicBezTo>
                  <a:cubicBezTo>
                    <a:pt x="336667" y="209349"/>
                    <a:pt x="336847" y="179752"/>
                    <a:pt x="341540" y="150876"/>
                  </a:cubicBezTo>
                  <a:cubicBezTo>
                    <a:pt x="343886" y="133550"/>
                    <a:pt x="317717" y="95110"/>
                    <a:pt x="309415" y="79589"/>
                  </a:cubicBezTo>
                  <a:cubicBezTo>
                    <a:pt x="293534" y="49811"/>
                    <a:pt x="274584" y="35012"/>
                    <a:pt x="258882" y="16603"/>
                  </a:cubicBezTo>
                  <a:cubicBezTo>
                    <a:pt x="249498" y="6136"/>
                    <a:pt x="218276" y="0"/>
                    <a:pt x="203658" y="0"/>
                  </a:cubicBezTo>
                  <a:cubicBezTo>
                    <a:pt x="184347" y="0"/>
                    <a:pt x="154027" y="1083"/>
                    <a:pt x="134717" y="1985"/>
                  </a:cubicBezTo>
                  <a:cubicBezTo>
                    <a:pt x="90140" y="3970"/>
                    <a:pt x="71912" y="33207"/>
                    <a:pt x="41773" y="61181"/>
                  </a:cubicBezTo>
                  <a:cubicBezTo>
                    <a:pt x="13077" y="87710"/>
                    <a:pt x="83" y="119835"/>
                    <a:pt x="444" y="158276"/>
                  </a:cubicBezTo>
                  <a:cubicBezTo>
                    <a:pt x="264" y="167479"/>
                    <a:pt x="-458" y="213681"/>
                    <a:pt x="444" y="227758"/>
                  </a:cubicBezTo>
                  <a:close/>
                </a:path>
              </a:pathLst>
            </a:custGeom>
            <a:solidFill>
              <a:srgbClr val="FFFFFF"/>
            </a:solidFill>
            <a:ln w="1804" cap="flat">
              <a:noFill/>
              <a:prstDash val="solid"/>
              <a:miter/>
            </a:ln>
          </p:spPr>
          <p:txBody>
            <a:bodyPr rtlCol="0" anchor="ctr"/>
            <a:lstStyle/>
            <a:p>
              <a:endParaRPr lang="en-US"/>
            </a:p>
          </p:txBody>
        </p:sp>
        <p:sp>
          <p:nvSpPr>
            <p:cNvPr id="137" name="Freeform 615">
              <a:extLst>
                <a:ext uri="{FF2B5EF4-FFF2-40B4-BE49-F238E27FC236}">
                  <a16:creationId xmlns:a16="http://schemas.microsoft.com/office/drawing/2014/main" id="{449FD12E-C1A8-8B27-C9FA-CA9934611601}"/>
                </a:ext>
              </a:extLst>
            </p:cNvPr>
            <p:cNvSpPr/>
            <p:nvPr/>
          </p:nvSpPr>
          <p:spPr>
            <a:xfrm>
              <a:off x="4321215" y="3772441"/>
              <a:ext cx="356626" cy="477183"/>
            </a:xfrm>
            <a:custGeom>
              <a:avLst/>
              <a:gdLst>
                <a:gd name="connsiteX0" fmla="*/ 86633 w 356626"/>
                <a:gd name="connsiteY0" fmla="*/ 251039 h 477183"/>
                <a:gd name="connsiteX1" fmla="*/ 91686 w 356626"/>
                <a:gd name="connsiteY1" fmla="*/ 229743 h 477183"/>
                <a:gd name="connsiteX2" fmla="*/ 75444 w 356626"/>
                <a:gd name="connsiteY2" fmla="*/ 189678 h 477183"/>
                <a:gd name="connsiteX3" fmla="*/ 65518 w 356626"/>
                <a:gd name="connsiteY3" fmla="*/ 149252 h 477183"/>
                <a:gd name="connsiteX4" fmla="*/ 86092 w 356626"/>
                <a:gd name="connsiteY4" fmla="*/ 123985 h 477183"/>
                <a:gd name="connsiteX5" fmla="*/ 98003 w 356626"/>
                <a:gd name="connsiteY5" fmla="*/ 142394 h 477183"/>
                <a:gd name="connsiteX6" fmla="*/ 91325 w 356626"/>
                <a:gd name="connsiteY6" fmla="*/ 177767 h 477183"/>
                <a:gd name="connsiteX7" fmla="*/ 95296 w 356626"/>
                <a:gd name="connsiteY7" fmla="*/ 204477 h 477183"/>
                <a:gd name="connsiteX8" fmla="*/ 101793 w 356626"/>
                <a:gd name="connsiteY8" fmla="*/ 221983 h 477183"/>
                <a:gd name="connsiteX9" fmla="*/ 91506 w 356626"/>
                <a:gd name="connsiteY9" fmla="*/ 265116 h 477183"/>
                <a:gd name="connsiteX10" fmla="*/ 82482 w 356626"/>
                <a:gd name="connsiteY10" fmla="*/ 289119 h 477183"/>
                <a:gd name="connsiteX11" fmla="*/ 77429 w 356626"/>
                <a:gd name="connsiteY11" fmla="*/ 401012 h 477183"/>
                <a:gd name="connsiteX12" fmla="*/ 77609 w 356626"/>
                <a:gd name="connsiteY12" fmla="*/ 449019 h 477183"/>
                <a:gd name="connsiteX13" fmla="*/ 108651 w 356626"/>
                <a:gd name="connsiteY13" fmla="*/ 477172 h 477183"/>
                <a:gd name="connsiteX14" fmla="*/ 137888 w 356626"/>
                <a:gd name="connsiteY14" fmla="*/ 449560 h 477183"/>
                <a:gd name="connsiteX15" fmla="*/ 145287 w 356626"/>
                <a:gd name="connsiteY15" fmla="*/ 383326 h 477183"/>
                <a:gd name="connsiteX16" fmla="*/ 162071 w 356626"/>
                <a:gd name="connsiteY16" fmla="*/ 270169 h 477183"/>
                <a:gd name="connsiteX17" fmla="*/ 187337 w 356626"/>
                <a:gd name="connsiteY17" fmla="*/ 252843 h 477183"/>
                <a:gd name="connsiteX18" fmla="*/ 207731 w 356626"/>
                <a:gd name="connsiteY18" fmla="*/ 268725 h 477183"/>
                <a:gd name="connsiteX19" fmla="*/ 210438 w 356626"/>
                <a:gd name="connsiteY19" fmla="*/ 281719 h 477183"/>
                <a:gd name="connsiteX20" fmla="*/ 226139 w 356626"/>
                <a:gd name="connsiteY20" fmla="*/ 424655 h 477183"/>
                <a:gd name="connsiteX21" fmla="*/ 229929 w 356626"/>
                <a:gd name="connsiteY21" fmla="*/ 453350 h 477183"/>
                <a:gd name="connsiteX22" fmla="*/ 266204 w 356626"/>
                <a:gd name="connsiteY22" fmla="*/ 474465 h 477183"/>
                <a:gd name="connsiteX23" fmla="*/ 283710 w 356626"/>
                <a:gd name="connsiteY23" fmla="*/ 445589 h 477183"/>
                <a:gd name="connsiteX24" fmla="*/ 271980 w 356626"/>
                <a:gd name="connsiteY24" fmla="*/ 275403 h 477183"/>
                <a:gd name="connsiteX25" fmla="*/ 264761 w 356626"/>
                <a:gd name="connsiteY25" fmla="*/ 250136 h 477183"/>
                <a:gd name="connsiteX26" fmla="*/ 258805 w 356626"/>
                <a:gd name="connsiteY26" fmla="*/ 201950 h 477183"/>
                <a:gd name="connsiteX27" fmla="*/ 257000 w 356626"/>
                <a:gd name="connsiteY27" fmla="*/ 142574 h 477183"/>
                <a:gd name="connsiteX28" fmla="*/ 263136 w 356626"/>
                <a:gd name="connsiteY28" fmla="*/ 112796 h 477183"/>
                <a:gd name="connsiteX29" fmla="*/ 284071 w 356626"/>
                <a:gd name="connsiteY29" fmla="*/ 125790 h 477183"/>
                <a:gd name="connsiteX30" fmla="*/ 282266 w 356626"/>
                <a:gd name="connsiteY30" fmla="*/ 191844 h 477183"/>
                <a:gd name="connsiteX31" fmla="*/ 266746 w 356626"/>
                <a:gd name="connsiteY31" fmla="*/ 216568 h 477183"/>
                <a:gd name="connsiteX32" fmla="*/ 274145 w 356626"/>
                <a:gd name="connsiteY32" fmla="*/ 240572 h 477183"/>
                <a:gd name="connsiteX33" fmla="*/ 298509 w 356626"/>
                <a:gd name="connsiteY33" fmla="*/ 234255 h 477183"/>
                <a:gd name="connsiteX34" fmla="*/ 353554 w 356626"/>
                <a:gd name="connsiteY34" fmla="*/ 156471 h 477183"/>
                <a:gd name="connsiteX35" fmla="*/ 349583 w 356626"/>
                <a:gd name="connsiteY35" fmla="*/ 122000 h 477183"/>
                <a:gd name="connsiteX36" fmla="*/ 222710 w 356626"/>
                <a:gd name="connsiteY36" fmla="*/ 0 h 477183"/>
                <a:gd name="connsiteX37" fmla="*/ 164959 w 356626"/>
                <a:gd name="connsiteY37" fmla="*/ 2346 h 477183"/>
                <a:gd name="connsiteX38" fmla="*/ 78331 w 356626"/>
                <a:gd name="connsiteY38" fmla="*/ 40065 h 477183"/>
                <a:gd name="connsiteX39" fmla="*/ 26896 w 356626"/>
                <a:gd name="connsiteY39" fmla="*/ 90417 h 477183"/>
                <a:gd name="connsiteX40" fmla="*/ 5420 w 356626"/>
                <a:gd name="connsiteY40" fmla="*/ 117308 h 477183"/>
                <a:gd name="connsiteX41" fmla="*/ 1630 w 356626"/>
                <a:gd name="connsiteY41" fmla="*/ 145462 h 477183"/>
                <a:gd name="connsiteX42" fmla="*/ 35559 w 356626"/>
                <a:gd name="connsiteY42" fmla="*/ 223427 h 477183"/>
                <a:gd name="connsiteX43" fmla="*/ 61728 w 356626"/>
                <a:gd name="connsiteY43" fmla="*/ 253385 h 477183"/>
                <a:gd name="connsiteX44" fmla="*/ 86633 w 356626"/>
                <a:gd name="connsiteY44" fmla="*/ 251039 h 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626" h="477183">
                  <a:moveTo>
                    <a:pt x="86633" y="251039"/>
                  </a:moveTo>
                  <a:cubicBezTo>
                    <a:pt x="94032" y="245624"/>
                    <a:pt x="93852" y="236601"/>
                    <a:pt x="91686" y="229743"/>
                  </a:cubicBezTo>
                  <a:cubicBezTo>
                    <a:pt x="87174" y="216208"/>
                    <a:pt x="81219" y="202672"/>
                    <a:pt x="75444" y="189678"/>
                  </a:cubicBezTo>
                  <a:cubicBezTo>
                    <a:pt x="68044" y="173796"/>
                    <a:pt x="66240" y="165855"/>
                    <a:pt x="65518" y="149252"/>
                  </a:cubicBezTo>
                  <a:cubicBezTo>
                    <a:pt x="64976" y="136618"/>
                    <a:pt x="73278" y="123444"/>
                    <a:pt x="86092" y="123985"/>
                  </a:cubicBezTo>
                  <a:cubicBezTo>
                    <a:pt x="99086" y="124527"/>
                    <a:pt x="99808" y="132648"/>
                    <a:pt x="98003" y="142394"/>
                  </a:cubicBezTo>
                  <a:cubicBezTo>
                    <a:pt x="96559" y="150154"/>
                    <a:pt x="92950" y="170006"/>
                    <a:pt x="91325" y="177767"/>
                  </a:cubicBezTo>
                  <a:cubicBezTo>
                    <a:pt x="88077" y="192385"/>
                    <a:pt x="89701" y="191844"/>
                    <a:pt x="95296" y="204477"/>
                  </a:cubicBezTo>
                  <a:cubicBezTo>
                    <a:pt x="97822" y="210071"/>
                    <a:pt x="100530" y="215846"/>
                    <a:pt x="101793" y="221983"/>
                  </a:cubicBezTo>
                  <a:cubicBezTo>
                    <a:pt x="105402" y="237864"/>
                    <a:pt x="108651" y="253746"/>
                    <a:pt x="91506" y="265116"/>
                  </a:cubicBezTo>
                  <a:cubicBezTo>
                    <a:pt x="83204" y="270530"/>
                    <a:pt x="82121" y="280276"/>
                    <a:pt x="82482" y="289119"/>
                  </a:cubicBezTo>
                  <a:cubicBezTo>
                    <a:pt x="83745" y="326657"/>
                    <a:pt x="77248" y="363654"/>
                    <a:pt x="77429" y="401012"/>
                  </a:cubicBezTo>
                  <a:cubicBezTo>
                    <a:pt x="77429" y="417074"/>
                    <a:pt x="76526" y="433137"/>
                    <a:pt x="77609" y="449019"/>
                  </a:cubicBezTo>
                  <a:cubicBezTo>
                    <a:pt x="79053" y="468871"/>
                    <a:pt x="89340" y="477533"/>
                    <a:pt x="108651" y="477172"/>
                  </a:cubicBezTo>
                  <a:cubicBezTo>
                    <a:pt x="126698" y="476811"/>
                    <a:pt x="135541" y="468871"/>
                    <a:pt x="137888" y="449560"/>
                  </a:cubicBezTo>
                  <a:cubicBezTo>
                    <a:pt x="140595" y="427542"/>
                    <a:pt x="142399" y="405344"/>
                    <a:pt x="145287" y="383326"/>
                  </a:cubicBezTo>
                  <a:cubicBezTo>
                    <a:pt x="150521" y="344705"/>
                    <a:pt x="149257" y="307527"/>
                    <a:pt x="162071" y="270169"/>
                  </a:cubicBezTo>
                  <a:cubicBezTo>
                    <a:pt x="164959" y="261867"/>
                    <a:pt x="174885" y="251219"/>
                    <a:pt x="187337" y="252843"/>
                  </a:cubicBezTo>
                  <a:cubicBezTo>
                    <a:pt x="197985" y="254287"/>
                    <a:pt x="204843" y="255912"/>
                    <a:pt x="207731" y="268725"/>
                  </a:cubicBezTo>
                  <a:cubicBezTo>
                    <a:pt x="208814" y="273057"/>
                    <a:pt x="209535" y="277388"/>
                    <a:pt x="210438" y="281719"/>
                  </a:cubicBezTo>
                  <a:cubicBezTo>
                    <a:pt x="219101" y="329004"/>
                    <a:pt x="220003" y="377190"/>
                    <a:pt x="226139" y="424655"/>
                  </a:cubicBezTo>
                  <a:cubicBezTo>
                    <a:pt x="227402" y="434400"/>
                    <a:pt x="226139" y="443965"/>
                    <a:pt x="229929" y="453350"/>
                  </a:cubicBezTo>
                  <a:cubicBezTo>
                    <a:pt x="237870" y="473021"/>
                    <a:pt x="242382" y="478616"/>
                    <a:pt x="266204" y="474465"/>
                  </a:cubicBezTo>
                  <a:cubicBezTo>
                    <a:pt x="284432" y="471217"/>
                    <a:pt x="284071" y="456238"/>
                    <a:pt x="283710" y="445589"/>
                  </a:cubicBezTo>
                  <a:cubicBezTo>
                    <a:pt x="281906" y="388740"/>
                    <a:pt x="270716" y="332613"/>
                    <a:pt x="271980" y="275403"/>
                  </a:cubicBezTo>
                  <a:cubicBezTo>
                    <a:pt x="272160" y="266920"/>
                    <a:pt x="269453" y="256994"/>
                    <a:pt x="264761" y="250136"/>
                  </a:cubicBezTo>
                  <a:cubicBezTo>
                    <a:pt x="253932" y="234616"/>
                    <a:pt x="253752" y="218734"/>
                    <a:pt x="258805" y="201950"/>
                  </a:cubicBezTo>
                  <a:cubicBezTo>
                    <a:pt x="263497" y="186790"/>
                    <a:pt x="256639" y="151959"/>
                    <a:pt x="257000" y="142574"/>
                  </a:cubicBezTo>
                  <a:cubicBezTo>
                    <a:pt x="257722" y="129039"/>
                    <a:pt x="253932" y="114420"/>
                    <a:pt x="263136" y="112796"/>
                  </a:cubicBezTo>
                  <a:cubicBezTo>
                    <a:pt x="272701" y="110991"/>
                    <a:pt x="280642" y="116947"/>
                    <a:pt x="284071" y="125790"/>
                  </a:cubicBezTo>
                  <a:cubicBezTo>
                    <a:pt x="292553" y="147808"/>
                    <a:pt x="297607" y="170367"/>
                    <a:pt x="282266" y="191844"/>
                  </a:cubicBezTo>
                  <a:cubicBezTo>
                    <a:pt x="276491" y="199965"/>
                    <a:pt x="268911" y="207003"/>
                    <a:pt x="266746" y="216568"/>
                  </a:cubicBezTo>
                  <a:cubicBezTo>
                    <a:pt x="264761" y="225051"/>
                    <a:pt x="265663" y="235157"/>
                    <a:pt x="274145" y="240572"/>
                  </a:cubicBezTo>
                  <a:cubicBezTo>
                    <a:pt x="283530" y="246707"/>
                    <a:pt x="293456" y="239849"/>
                    <a:pt x="298509" y="234255"/>
                  </a:cubicBezTo>
                  <a:cubicBezTo>
                    <a:pt x="319805" y="210432"/>
                    <a:pt x="341823" y="187332"/>
                    <a:pt x="353554" y="156471"/>
                  </a:cubicBezTo>
                  <a:cubicBezTo>
                    <a:pt x="358607" y="143116"/>
                    <a:pt x="357524" y="133190"/>
                    <a:pt x="349583" y="122000"/>
                  </a:cubicBezTo>
                  <a:cubicBezTo>
                    <a:pt x="322873" y="84823"/>
                    <a:pt x="255737" y="180"/>
                    <a:pt x="222710" y="0"/>
                  </a:cubicBezTo>
                  <a:cubicBezTo>
                    <a:pt x="211160" y="542"/>
                    <a:pt x="167485" y="2526"/>
                    <a:pt x="164959" y="2346"/>
                  </a:cubicBezTo>
                  <a:cubicBezTo>
                    <a:pt x="129225" y="-902"/>
                    <a:pt x="103056" y="16603"/>
                    <a:pt x="78331" y="40065"/>
                  </a:cubicBezTo>
                  <a:cubicBezTo>
                    <a:pt x="60825" y="56488"/>
                    <a:pt x="44402" y="74174"/>
                    <a:pt x="26896" y="90417"/>
                  </a:cubicBezTo>
                  <a:cubicBezTo>
                    <a:pt x="18233" y="98358"/>
                    <a:pt x="11736" y="107743"/>
                    <a:pt x="5420" y="117308"/>
                  </a:cubicBezTo>
                  <a:cubicBezTo>
                    <a:pt x="-175" y="125971"/>
                    <a:pt x="-1438" y="135175"/>
                    <a:pt x="1630" y="145462"/>
                  </a:cubicBezTo>
                  <a:cubicBezTo>
                    <a:pt x="9571" y="172894"/>
                    <a:pt x="20399" y="199243"/>
                    <a:pt x="35559" y="223427"/>
                  </a:cubicBezTo>
                  <a:cubicBezTo>
                    <a:pt x="42056" y="233894"/>
                    <a:pt x="51080" y="246707"/>
                    <a:pt x="61728" y="253385"/>
                  </a:cubicBezTo>
                  <a:cubicBezTo>
                    <a:pt x="69849" y="258980"/>
                    <a:pt x="78512" y="256994"/>
                    <a:pt x="86633" y="251039"/>
                  </a:cubicBezTo>
                  <a:close/>
                </a:path>
              </a:pathLst>
            </a:custGeom>
            <a:solidFill>
              <a:srgbClr val="FFFFFF"/>
            </a:solidFill>
            <a:ln w="1804" cap="flat">
              <a:noFill/>
              <a:prstDash val="solid"/>
              <a:miter/>
            </a:ln>
          </p:spPr>
          <p:txBody>
            <a:bodyPr rtlCol="0" anchor="ctr"/>
            <a:lstStyle/>
            <a:p>
              <a:endParaRPr lang="en-US"/>
            </a:p>
          </p:txBody>
        </p:sp>
        <p:sp>
          <p:nvSpPr>
            <p:cNvPr id="138" name="Freeform 616">
              <a:extLst>
                <a:ext uri="{FF2B5EF4-FFF2-40B4-BE49-F238E27FC236}">
                  <a16:creationId xmlns:a16="http://schemas.microsoft.com/office/drawing/2014/main" id="{5F7D6973-AF27-6D23-ADB3-4460190A01FA}"/>
                </a:ext>
              </a:extLst>
            </p:cNvPr>
            <p:cNvSpPr/>
            <p:nvPr/>
          </p:nvSpPr>
          <p:spPr>
            <a:xfrm>
              <a:off x="3852531" y="4464377"/>
              <a:ext cx="304897" cy="226253"/>
            </a:xfrm>
            <a:custGeom>
              <a:avLst/>
              <a:gdLst>
                <a:gd name="connsiteX0" fmla="*/ 303196 w 304897"/>
                <a:gd name="connsiteY0" fmla="*/ 21837 h 226253"/>
                <a:gd name="connsiteX1" fmla="*/ 303015 w 304897"/>
                <a:gd name="connsiteY1" fmla="*/ 20935 h 226253"/>
                <a:gd name="connsiteX2" fmla="*/ 302835 w 304897"/>
                <a:gd name="connsiteY2" fmla="*/ 19311 h 226253"/>
                <a:gd name="connsiteX3" fmla="*/ 302654 w 304897"/>
                <a:gd name="connsiteY3" fmla="*/ 18408 h 226253"/>
                <a:gd name="connsiteX4" fmla="*/ 302293 w 304897"/>
                <a:gd name="connsiteY4" fmla="*/ 17145 h 226253"/>
                <a:gd name="connsiteX5" fmla="*/ 302113 w 304897"/>
                <a:gd name="connsiteY5" fmla="*/ 16243 h 226253"/>
                <a:gd name="connsiteX6" fmla="*/ 301752 w 304897"/>
                <a:gd name="connsiteY6" fmla="*/ 15160 h 226253"/>
                <a:gd name="connsiteX7" fmla="*/ 301391 w 304897"/>
                <a:gd name="connsiteY7" fmla="*/ 14258 h 226253"/>
                <a:gd name="connsiteX8" fmla="*/ 301030 w 304897"/>
                <a:gd name="connsiteY8" fmla="*/ 13175 h 226253"/>
                <a:gd name="connsiteX9" fmla="*/ 300669 w 304897"/>
                <a:gd name="connsiteY9" fmla="*/ 12272 h 226253"/>
                <a:gd name="connsiteX10" fmla="*/ 300308 w 304897"/>
                <a:gd name="connsiteY10" fmla="*/ 11370 h 226253"/>
                <a:gd name="connsiteX11" fmla="*/ 299767 w 304897"/>
                <a:gd name="connsiteY11" fmla="*/ 10468 h 226253"/>
                <a:gd name="connsiteX12" fmla="*/ 299225 w 304897"/>
                <a:gd name="connsiteY12" fmla="*/ 9746 h 226253"/>
                <a:gd name="connsiteX13" fmla="*/ 298684 w 304897"/>
                <a:gd name="connsiteY13" fmla="*/ 8843 h 226253"/>
                <a:gd name="connsiteX14" fmla="*/ 298323 w 304897"/>
                <a:gd name="connsiteY14" fmla="*/ 8482 h 226253"/>
                <a:gd name="connsiteX15" fmla="*/ 296699 w 304897"/>
                <a:gd name="connsiteY15" fmla="*/ 6497 h 226253"/>
                <a:gd name="connsiteX16" fmla="*/ 296338 w 304897"/>
                <a:gd name="connsiteY16" fmla="*/ 6136 h 226253"/>
                <a:gd name="connsiteX17" fmla="*/ 295435 w 304897"/>
                <a:gd name="connsiteY17" fmla="*/ 5234 h 226253"/>
                <a:gd name="connsiteX18" fmla="*/ 294894 w 304897"/>
                <a:gd name="connsiteY18" fmla="*/ 4873 h 226253"/>
                <a:gd name="connsiteX19" fmla="*/ 293811 w 304897"/>
                <a:gd name="connsiteY19" fmla="*/ 4151 h 226253"/>
                <a:gd name="connsiteX20" fmla="*/ 293270 w 304897"/>
                <a:gd name="connsiteY20" fmla="*/ 3790 h 226253"/>
                <a:gd name="connsiteX21" fmla="*/ 292187 w 304897"/>
                <a:gd name="connsiteY21" fmla="*/ 3068 h 226253"/>
                <a:gd name="connsiteX22" fmla="*/ 291645 w 304897"/>
                <a:gd name="connsiteY22" fmla="*/ 2707 h 226253"/>
                <a:gd name="connsiteX23" fmla="*/ 290382 w 304897"/>
                <a:gd name="connsiteY23" fmla="*/ 1985 h 226253"/>
                <a:gd name="connsiteX24" fmla="*/ 289841 w 304897"/>
                <a:gd name="connsiteY24" fmla="*/ 1625 h 226253"/>
                <a:gd name="connsiteX25" fmla="*/ 288577 w 304897"/>
                <a:gd name="connsiteY25" fmla="*/ 902 h 226253"/>
                <a:gd name="connsiteX26" fmla="*/ 288216 w 304897"/>
                <a:gd name="connsiteY26" fmla="*/ 722 h 226253"/>
                <a:gd name="connsiteX27" fmla="*/ 286592 w 304897"/>
                <a:gd name="connsiteY27" fmla="*/ 0 h 226253"/>
                <a:gd name="connsiteX28" fmla="*/ 286592 w 304897"/>
                <a:gd name="connsiteY28" fmla="*/ 0 h 226253"/>
                <a:gd name="connsiteX29" fmla="*/ 289480 w 304897"/>
                <a:gd name="connsiteY29" fmla="*/ 21837 h 226253"/>
                <a:gd name="connsiteX30" fmla="*/ 273598 w 304897"/>
                <a:gd name="connsiteY30" fmla="*/ 98178 h 226253"/>
                <a:gd name="connsiteX31" fmla="*/ 221802 w 304897"/>
                <a:gd name="connsiteY31" fmla="*/ 151237 h 226253"/>
                <a:gd name="connsiteX32" fmla="*/ 142574 w 304897"/>
                <a:gd name="connsiteY32" fmla="*/ 172713 h 226253"/>
                <a:gd name="connsiteX33" fmla="*/ 38080 w 304897"/>
                <a:gd name="connsiteY33" fmla="*/ 170187 h 226253"/>
                <a:gd name="connsiteX34" fmla="*/ 0 w 304897"/>
                <a:gd name="connsiteY34" fmla="*/ 154125 h 226253"/>
                <a:gd name="connsiteX35" fmla="*/ 902 w 304897"/>
                <a:gd name="connsiteY35" fmla="*/ 166036 h 226253"/>
                <a:gd name="connsiteX36" fmla="*/ 902 w 304897"/>
                <a:gd name="connsiteY36" fmla="*/ 166216 h 226253"/>
                <a:gd name="connsiteX37" fmla="*/ 1985 w 304897"/>
                <a:gd name="connsiteY37" fmla="*/ 177406 h 226253"/>
                <a:gd name="connsiteX38" fmla="*/ 2166 w 304897"/>
                <a:gd name="connsiteY38" fmla="*/ 178489 h 226253"/>
                <a:gd name="connsiteX39" fmla="*/ 3429 w 304897"/>
                <a:gd name="connsiteY39" fmla="*/ 188776 h 226253"/>
                <a:gd name="connsiteX40" fmla="*/ 3609 w 304897"/>
                <a:gd name="connsiteY40" fmla="*/ 190761 h 226253"/>
                <a:gd name="connsiteX41" fmla="*/ 5414 w 304897"/>
                <a:gd name="connsiteY41" fmla="*/ 202672 h 226253"/>
                <a:gd name="connsiteX42" fmla="*/ 34470 w 304897"/>
                <a:gd name="connsiteY42" fmla="*/ 225231 h 226253"/>
                <a:gd name="connsiteX43" fmla="*/ 274140 w 304897"/>
                <a:gd name="connsiteY43" fmla="*/ 221261 h 226253"/>
                <a:gd name="connsiteX44" fmla="*/ 297962 w 304897"/>
                <a:gd name="connsiteY44" fmla="*/ 195272 h 226253"/>
                <a:gd name="connsiteX45" fmla="*/ 303557 w 304897"/>
                <a:gd name="connsiteY45" fmla="*/ 24905 h 226253"/>
                <a:gd name="connsiteX46" fmla="*/ 303196 w 304897"/>
                <a:gd name="connsiteY46" fmla="*/ 21837 h 2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97" h="226253">
                  <a:moveTo>
                    <a:pt x="303196" y="21837"/>
                  </a:moveTo>
                  <a:cubicBezTo>
                    <a:pt x="303196" y="21477"/>
                    <a:pt x="303196" y="21296"/>
                    <a:pt x="303015" y="20935"/>
                  </a:cubicBezTo>
                  <a:cubicBezTo>
                    <a:pt x="303015" y="20394"/>
                    <a:pt x="302835" y="19852"/>
                    <a:pt x="302835" y="19311"/>
                  </a:cubicBezTo>
                  <a:cubicBezTo>
                    <a:pt x="302835" y="18950"/>
                    <a:pt x="302654" y="18589"/>
                    <a:pt x="302654" y="18408"/>
                  </a:cubicBezTo>
                  <a:cubicBezTo>
                    <a:pt x="302474" y="18047"/>
                    <a:pt x="302474" y="17506"/>
                    <a:pt x="302293" y="17145"/>
                  </a:cubicBezTo>
                  <a:cubicBezTo>
                    <a:pt x="302293" y="16784"/>
                    <a:pt x="302113" y="16423"/>
                    <a:pt x="302113" y="16243"/>
                  </a:cubicBezTo>
                  <a:cubicBezTo>
                    <a:pt x="301932" y="15882"/>
                    <a:pt x="301932" y="15521"/>
                    <a:pt x="301752" y="15160"/>
                  </a:cubicBezTo>
                  <a:cubicBezTo>
                    <a:pt x="301571" y="14799"/>
                    <a:pt x="301571" y="14438"/>
                    <a:pt x="301391" y="14258"/>
                  </a:cubicBezTo>
                  <a:cubicBezTo>
                    <a:pt x="301211" y="13896"/>
                    <a:pt x="301211" y="13536"/>
                    <a:pt x="301030" y="13175"/>
                  </a:cubicBezTo>
                  <a:cubicBezTo>
                    <a:pt x="300850" y="12814"/>
                    <a:pt x="300850" y="12633"/>
                    <a:pt x="300669" y="12272"/>
                  </a:cubicBezTo>
                  <a:cubicBezTo>
                    <a:pt x="300489" y="11911"/>
                    <a:pt x="300308" y="11731"/>
                    <a:pt x="300308" y="11370"/>
                  </a:cubicBezTo>
                  <a:cubicBezTo>
                    <a:pt x="300128" y="11009"/>
                    <a:pt x="299947" y="10828"/>
                    <a:pt x="299767" y="10468"/>
                  </a:cubicBezTo>
                  <a:cubicBezTo>
                    <a:pt x="299586" y="10287"/>
                    <a:pt x="299406" y="9926"/>
                    <a:pt x="299225" y="9746"/>
                  </a:cubicBezTo>
                  <a:cubicBezTo>
                    <a:pt x="299045" y="9385"/>
                    <a:pt x="298864" y="9204"/>
                    <a:pt x="298684" y="8843"/>
                  </a:cubicBezTo>
                  <a:cubicBezTo>
                    <a:pt x="298504" y="8663"/>
                    <a:pt x="298504" y="8663"/>
                    <a:pt x="298323" y="8482"/>
                  </a:cubicBezTo>
                  <a:cubicBezTo>
                    <a:pt x="297782" y="7760"/>
                    <a:pt x="297240" y="7039"/>
                    <a:pt x="296699" y="6497"/>
                  </a:cubicBezTo>
                  <a:cubicBezTo>
                    <a:pt x="296518" y="6317"/>
                    <a:pt x="296518" y="6317"/>
                    <a:pt x="296338" y="6136"/>
                  </a:cubicBezTo>
                  <a:cubicBezTo>
                    <a:pt x="295977" y="5775"/>
                    <a:pt x="295796" y="5595"/>
                    <a:pt x="295435" y="5234"/>
                  </a:cubicBezTo>
                  <a:cubicBezTo>
                    <a:pt x="295255" y="5053"/>
                    <a:pt x="295074" y="4873"/>
                    <a:pt x="294894" y="4873"/>
                  </a:cubicBezTo>
                  <a:cubicBezTo>
                    <a:pt x="294533" y="4512"/>
                    <a:pt x="294172" y="4332"/>
                    <a:pt x="293811" y="4151"/>
                  </a:cubicBezTo>
                  <a:cubicBezTo>
                    <a:pt x="293631" y="3970"/>
                    <a:pt x="293450" y="3790"/>
                    <a:pt x="293270" y="3790"/>
                  </a:cubicBezTo>
                  <a:cubicBezTo>
                    <a:pt x="292909" y="3609"/>
                    <a:pt x="292548" y="3249"/>
                    <a:pt x="292187" y="3068"/>
                  </a:cubicBezTo>
                  <a:cubicBezTo>
                    <a:pt x="292006" y="2888"/>
                    <a:pt x="291826" y="2888"/>
                    <a:pt x="291645" y="2707"/>
                  </a:cubicBezTo>
                  <a:cubicBezTo>
                    <a:pt x="291285" y="2527"/>
                    <a:pt x="290924" y="2166"/>
                    <a:pt x="290382" y="1985"/>
                  </a:cubicBezTo>
                  <a:cubicBezTo>
                    <a:pt x="290202" y="1805"/>
                    <a:pt x="290021" y="1805"/>
                    <a:pt x="289841" y="1625"/>
                  </a:cubicBezTo>
                  <a:cubicBezTo>
                    <a:pt x="289480" y="1444"/>
                    <a:pt x="288938" y="1083"/>
                    <a:pt x="288577" y="902"/>
                  </a:cubicBezTo>
                  <a:cubicBezTo>
                    <a:pt x="288397" y="902"/>
                    <a:pt x="288216" y="722"/>
                    <a:pt x="288216" y="722"/>
                  </a:cubicBezTo>
                  <a:cubicBezTo>
                    <a:pt x="287675" y="542"/>
                    <a:pt x="287134" y="181"/>
                    <a:pt x="286592" y="0"/>
                  </a:cubicBezTo>
                  <a:cubicBezTo>
                    <a:pt x="286592" y="0"/>
                    <a:pt x="286592" y="0"/>
                    <a:pt x="286592" y="0"/>
                  </a:cubicBezTo>
                  <a:cubicBezTo>
                    <a:pt x="287856" y="7219"/>
                    <a:pt x="288758" y="14619"/>
                    <a:pt x="289480" y="21837"/>
                  </a:cubicBezTo>
                  <a:cubicBezTo>
                    <a:pt x="292006" y="48548"/>
                    <a:pt x="285148" y="74355"/>
                    <a:pt x="273598" y="98178"/>
                  </a:cubicBezTo>
                  <a:cubicBezTo>
                    <a:pt x="263131" y="120015"/>
                    <a:pt x="242557" y="139506"/>
                    <a:pt x="221802" y="151237"/>
                  </a:cubicBezTo>
                  <a:cubicBezTo>
                    <a:pt x="196897" y="165494"/>
                    <a:pt x="170728" y="170728"/>
                    <a:pt x="142574" y="172713"/>
                  </a:cubicBezTo>
                  <a:cubicBezTo>
                    <a:pt x="107382" y="175420"/>
                    <a:pt x="72911" y="177767"/>
                    <a:pt x="38080" y="170187"/>
                  </a:cubicBezTo>
                  <a:cubicBezTo>
                    <a:pt x="24725" y="167299"/>
                    <a:pt x="11550" y="161705"/>
                    <a:pt x="0" y="154125"/>
                  </a:cubicBezTo>
                  <a:cubicBezTo>
                    <a:pt x="180" y="158095"/>
                    <a:pt x="541" y="162065"/>
                    <a:pt x="902" y="166036"/>
                  </a:cubicBezTo>
                  <a:cubicBezTo>
                    <a:pt x="902" y="166036"/>
                    <a:pt x="902" y="166036"/>
                    <a:pt x="902" y="166216"/>
                  </a:cubicBezTo>
                  <a:cubicBezTo>
                    <a:pt x="1263" y="170006"/>
                    <a:pt x="1624" y="173616"/>
                    <a:pt x="1985" y="177406"/>
                  </a:cubicBezTo>
                  <a:cubicBezTo>
                    <a:pt x="1985" y="177767"/>
                    <a:pt x="1985" y="178127"/>
                    <a:pt x="2166" y="178489"/>
                  </a:cubicBezTo>
                  <a:cubicBezTo>
                    <a:pt x="2527" y="181918"/>
                    <a:pt x="2888" y="185346"/>
                    <a:pt x="3429" y="188776"/>
                  </a:cubicBezTo>
                  <a:cubicBezTo>
                    <a:pt x="3429" y="189497"/>
                    <a:pt x="3609" y="190039"/>
                    <a:pt x="3609" y="190761"/>
                  </a:cubicBezTo>
                  <a:cubicBezTo>
                    <a:pt x="4151" y="194731"/>
                    <a:pt x="4692" y="198702"/>
                    <a:pt x="5414" y="202672"/>
                  </a:cubicBezTo>
                  <a:cubicBezTo>
                    <a:pt x="9204" y="226134"/>
                    <a:pt x="9926" y="228119"/>
                    <a:pt x="34470" y="225231"/>
                  </a:cubicBezTo>
                  <a:cubicBezTo>
                    <a:pt x="105758" y="226134"/>
                    <a:pt x="239488" y="221622"/>
                    <a:pt x="274140" y="221261"/>
                  </a:cubicBezTo>
                  <a:cubicBezTo>
                    <a:pt x="286773" y="221080"/>
                    <a:pt x="296518" y="210974"/>
                    <a:pt x="297962" y="195272"/>
                  </a:cubicBezTo>
                  <a:cubicBezTo>
                    <a:pt x="303376" y="138604"/>
                    <a:pt x="306986" y="81935"/>
                    <a:pt x="303557" y="24905"/>
                  </a:cubicBezTo>
                  <a:cubicBezTo>
                    <a:pt x="303376" y="23642"/>
                    <a:pt x="303376" y="22740"/>
                    <a:pt x="303196" y="21837"/>
                  </a:cubicBezTo>
                  <a:close/>
                </a:path>
              </a:pathLst>
            </a:custGeom>
            <a:solidFill>
              <a:srgbClr val="FFFFFF"/>
            </a:solidFill>
            <a:ln w="1804" cap="flat">
              <a:noFill/>
              <a:prstDash val="solid"/>
              <a:miter/>
            </a:ln>
          </p:spPr>
          <p:txBody>
            <a:bodyPr rtlCol="0" anchor="ctr"/>
            <a:lstStyle/>
            <a:p>
              <a:endParaRPr lang="en-US"/>
            </a:p>
          </p:txBody>
        </p:sp>
        <p:sp>
          <p:nvSpPr>
            <p:cNvPr id="139" name="Freeform 617">
              <a:extLst>
                <a:ext uri="{FF2B5EF4-FFF2-40B4-BE49-F238E27FC236}">
                  <a16:creationId xmlns:a16="http://schemas.microsoft.com/office/drawing/2014/main" id="{6AB6833C-A882-50FA-5781-0D8E8E383E46}"/>
                </a:ext>
              </a:extLst>
            </p:cNvPr>
            <p:cNvSpPr/>
            <p:nvPr/>
          </p:nvSpPr>
          <p:spPr>
            <a:xfrm>
              <a:off x="4942305" y="3432966"/>
              <a:ext cx="164939" cy="161202"/>
            </a:xfrm>
            <a:custGeom>
              <a:avLst/>
              <a:gdLst>
                <a:gd name="connsiteX0" fmla="*/ 164518 w 164939"/>
                <a:gd name="connsiteY0" fmla="*/ 85909 h 161202"/>
                <a:gd name="connsiteX1" fmla="*/ 89260 w 164939"/>
                <a:gd name="connsiteY1" fmla="*/ 4 h 161202"/>
                <a:gd name="connsiteX2" fmla="*/ 106 w 164939"/>
                <a:gd name="connsiteY2" fmla="*/ 82661 h 161202"/>
                <a:gd name="connsiteX3" fmla="*/ 89802 w 164939"/>
                <a:gd name="connsiteY3" fmla="*/ 161167 h 161202"/>
                <a:gd name="connsiteX4" fmla="*/ 164518 w 164939"/>
                <a:gd name="connsiteY4" fmla="*/ 85909 h 16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9" h="161202">
                  <a:moveTo>
                    <a:pt x="164518" y="85909"/>
                  </a:moveTo>
                  <a:cubicBezTo>
                    <a:pt x="169571" y="29421"/>
                    <a:pt x="128243" y="184"/>
                    <a:pt x="89260" y="4"/>
                  </a:cubicBezTo>
                  <a:cubicBezTo>
                    <a:pt x="47030" y="-357"/>
                    <a:pt x="2814" y="26533"/>
                    <a:pt x="106" y="82661"/>
                  </a:cubicBezTo>
                  <a:cubicBezTo>
                    <a:pt x="-2240" y="128501"/>
                    <a:pt x="34396" y="161889"/>
                    <a:pt x="89802" y="161167"/>
                  </a:cubicBezTo>
                  <a:cubicBezTo>
                    <a:pt x="130589" y="162430"/>
                    <a:pt x="163074" y="129764"/>
                    <a:pt x="164518" y="85909"/>
                  </a:cubicBezTo>
                  <a:close/>
                </a:path>
              </a:pathLst>
            </a:custGeom>
            <a:solidFill>
              <a:srgbClr val="FFFFFF"/>
            </a:solidFill>
            <a:ln w="1804" cap="flat">
              <a:noFill/>
              <a:prstDash val="solid"/>
              <a:miter/>
            </a:ln>
          </p:spPr>
          <p:txBody>
            <a:bodyPr rtlCol="0" anchor="ctr"/>
            <a:lstStyle/>
            <a:p>
              <a:endParaRPr lang="en-US"/>
            </a:p>
          </p:txBody>
        </p:sp>
        <p:sp>
          <p:nvSpPr>
            <p:cNvPr id="140" name="Freeform 618">
              <a:extLst>
                <a:ext uri="{FF2B5EF4-FFF2-40B4-BE49-F238E27FC236}">
                  <a16:creationId xmlns:a16="http://schemas.microsoft.com/office/drawing/2014/main" id="{499F6CA3-8598-C293-A0F3-F3D0F62FE992}"/>
                </a:ext>
              </a:extLst>
            </p:cNvPr>
            <p:cNvSpPr/>
            <p:nvPr/>
          </p:nvSpPr>
          <p:spPr>
            <a:xfrm>
              <a:off x="4343058" y="4362951"/>
              <a:ext cx="319799" cy="310886"/>
            </a:xfrm>
            <a:custGeom>
              <a:avLst/>
              <a:gdLst>
                <a:gd name="connsiteX0" fmla="*/ 313844 w 319799"/>
                <a:gd name="connsiteY0" fmla="*/ 62624 h 310886"/>
                <a:gd name="connsiteX1" fmla="*/ 301030 w 319799"/>
                <a:gd name="connsiteY1" fmla="*/ 133009 h 310886"/>
                <a:gd name="connsiteX2" fmla="*/ 256814 w 319799"/>
                <a:gd name="connsiteY2" fmla="*/ 204657 h 310886"/>
                <a:gd name="connsiteX3" fmla="*/ 178850 w 319799"/>
                <a:gd name="connsiteY3" fmla="*/ 248151 h 310886"/>
                <a:gd name="connsiteX4" fmla="*/ 28154 w 319799"/>
                <a:gd name="connsiteY4" fmla="*/ 234255 h 310886"/>
                <a:gd name="connsiteX5" fmla="*/ 0 w 319799"/>
                <a:gd name="connsiteY5" fmla="*/ 220900 h 310886"/>
                <a:gd name="connsiteX6" fmla="*/ 0 w 319799"/>
                <a:gd name="connsiteY6" fmla="*/ 221622 h 310886"/>
                <a:gd name="connsiteX7" fmla="*/ 181 w 319799"/>
                <a:gd name="connsiteY7" fmla="*/ 224329 h 310886"/>
                <a:gd name="connsiteX8" fmla="*/ 361 w 319799"/>
                <a:gd name="connsiteY8" fmla="*/ 226134 h 310886"/>
                <a:gd name="connsiteX9" fmla="*/ 542 w 319799"/>
                <a:gd name="connsiteY9" fmla="*/ 228299 h 310886"/>
                <a:gd name="connsiteX10" fmla="*/ 722 w 319799"/>
                <a:gd name="connsiteY10" fmla="*/ 229923 h 310886"/>
                <a:gd name="connsiteX11" fmla="*/ 902 w 319799"/>
                <a:gd name="connsiteY11" fmla="*/ 233172 h 310886"/>
                <a:gd name="connsiteX12" fmla="*/ 1083 w 319799"/>
                <a:gd name="connsiteY12" fmla="*/ 234796 h 310886"/>
                <a:gd name="connsiteX13" fmla="*/ 1263 w 319799"/>
                <a:gd name="connsiteY13" fmla="*/ 236962 h 310886"/>
                <a:gd name="connsiteX14" fmla="*/ 1444 w 319799"/>
                <a:gd name="connsiteY14" fmla="*/ 238406 h 310886"/>
                <a:gd name="connsiteX15" fmla="*/ 1624 w 319799"/>
                <a:gd name="connsiteY15" fmla="*/ 241474 h 310886"/>
                <a:gd name="connsiteX16" fmla="*/ 1624 w 319799"/>
                <a:gd name="connsiteY16" fmla="*/ 242556 h 310886"/>
                <a:gd name="connsiteX17" fmla="*/ 1805 w 319799"/>
                <a:gd name="connsiteY17" fmla="*/ 244903 h 310886"/>
                <a:gd name="connsiteX18" fmla="*/ 1985 w 319799"/>
                <a:gd name="connsiteY18" fmla="*/ 245986 h 310886"/>
                <a:gd name="connsiteX19" fmla="*/ 2166 w 319799"/>
                <a:gd name="connsiteY19" fmla="*/ 248873 h 310886"/>
                <a:gd name="connsiteX20" fmla="*/ 2166 w 319799"/>
                <a:gd name="connsiteY20" fmla="*/ 249595 h 310886"/>
                <a:gd name="connsiteX21" fmla="*/ 2346 w 319799"/>
                <a:gd name="connsiteY21" fmla="*/ 251941 h 310886"/>
                <a:gd name="connsiteX22" fmla="*/ 2346 w 319799"/>
                <a:gd name="connsiteY22" fmla="*/ 252844 h 310886"/>
                <a:gd name="connsiteX23" fmla="*/ 2527 w 319799"/>
                <a:gd name="connsiteY23" fmla="*/ 255551 h 310886"/>
                <a:gd name="connsiteX24" fmla="*/ 2527 w 319799"/>
                <a:gd name="connsiteY24" fmla="*/ 255912 h 310886"/>
                <a:gd name="connsiteX25" fmla="*/ 2707 w 319799"/>
                <a:gd name="connsiteY25" fmla="*/ 258258 h 310886"/>
                <a:gd name="connsiteX26" fmla="*/ 2707 w 319799"/>
                <a:gd name="connsiteY26" fmla="*/ 258980 h 310886"/>
                <a:gd name="connsiteX27" fmla="*/ 3068 w 319799"/>
                <a:gd name="connsiteY27" fmla="*/ 261326 h 310886"/>
                <a:gd name="connsiteX28" fmla="*/ 59015 w 319799"/>
                <a:gd name="connsiteY28" fmla="*/ 309512 h 310886"/>
                <a:gd name="connsiteX29" fmla="*/ 299406 w 319799"/>
                <a:gd name="connsiteY29" fmla="*/ 308610 h 310886"/>
                <a:gd name="connsiteX30" fmla="*/ 313483 w 319799"/>
                <a:gd name="connsiteY30" fmla="*/ 281720 h 310886"/>
                <a:gd name="connsiteX31" fmla="*/ 316010 w 319799"/>
                <a:gd name="connsiteY31" fmla="*/ 201770 h 310886"/>
                <a:gd name="connsiteX32" fmla="*/ 316190 w 319799"/>
                <a:gd name="connsiteY32" fmla="*/ 198160 h 310886"/>
                <a:gd name="connsiteX33" fmla="*/ 316190 w 319799"/>
                <a:gd name="connsiteY33" fmla="*/ 196536 h 310886"/>
                <a:gd name="connsiteX34" fmla="*/ 316190 w 319799"/>
                <a:gd name="connsiteY34" fmla="*/ 194009 h 310886"/>
                <a:gd name="connsiteX35" fmla="*/ 316190 w 319799"/>
                <a:gd name="connsiteY35" fmla="*/ 192385 h 310886"/>
                <a:gd name="connsiteX36" fmla="*/ 316190 w 319799"/>
                <a:gd name="connsiteY36" fmla="*/ 189678 h 310886"/>
                <a:gd name="connsiteX37" fmla="*/ 316190 w 319799"/>
                <a:gd name="connsiteY37" fmla="*/ 188053 h 310886"/>
                <a:gd name="connsiteX38" fmla="*/ 316370 w 319799"/>
                <a:gd name="connsiteY38" fmla="*/ 183722 h 310886"/>
                <a:gd name="connsiteX39" fmla="*/ 316370 w 319799"/>
                <a:gd name="connsiteY39" fmla="*/ 182098 h 310886"/>
                <a:gd name="connsiteX40" fmla="*/ 316370 w 319799"/>
                <a:gd name="connsiteY40" fmla="*/ 179030 h 310886"/>
                <a:gd name="connsiteX41" fmla="*/ 316370 w 319799"/>
                <a:gd name="connsiteY41" fmla="*/ 176864 h 310886"/>
                <a:gd name="connsiteX42" fmla="*/ 316370 w 319799"/>
                <a:gd name="connsiteY42" fmla="*/ 174338 h 310886"/>
                <a:gd name="connsiteX43" fmla="*/ 316370 w 319799"/>
                <a:gd name="connsiteY43" fmla="*/ 171811 h 310886"/>
                <a:gd name="connsiteX44" fmla="*/ 316551 w 319799"/>
                <a:gd name="connsiteY44" fmla="*/ 167119 h 310886"/>
                <a:gd name="connsiteX45" fmla="*/ 316551 w 319799"/>
                <a:gd name="connsiteY45" fmla="*/ 166036 h 310886"/>
                <a:gd name="connsiteX46" fmla="*/ 316551 w 319799"/>
                <a:gd name="connsiteY46" fmla="*/ 162426 h 310886"/>
                <a:gd name="connsiteX47" fmla="*/ 316551 w 319799"/>
                <a:gd name="connsiteY47" fmla="*/ 159719 h 310886"/>
                <a:gd name="connsiteX48" fmla="*/ 316551 w 319799"/>
                <a:gd name="connsiteY48" fmla="*/ 156290 h 310886"/>
                <a:gd name="connsiteX49" fmla="*/ 316551 w 319799"/>
                <a:gd name="connsiteY49" fmla="*/ 154305 h 310886"/>
                <a:gd name="connsiteX50" fmla="*/ 316731 w 319799"/>
                <a:gd name="connsiteY50" fmla="*/ 143477 h 310886"/>
                <a:gd name="connsiteX51" fmla="*/ 316731 w 319799"/>
                <a:gd name="connsiteY51" fmla="*/ 141311 h 310886"/>
                <a:gd name="connsiteX52" fmla="*/ 316912 w 319799"/>
                <a:gd name="connsiteY52" fmla="*/ 136979 h 310886"/>
                <a:gd name="connsiteX53" fmla="*/ 316912 w 319799"/>
                <a:gd name="connsiteY53" fmla="*/ 135536 h 310886"/>
                <a:gd name="connsiteX54" fmla="*/ 317092 w 319799"/>
                <a:gd name="connsiteY54" fmla="*/ 131204 h 310886"/>
                <a:gd name="connsiteX55" fmla="*/ 317092 w 319799"/>
                <a:gd name="connsiteY55" fmla="*/ 129219 h 310886"/>
                <a:gd name="connsiteX56" fmla="*/ 317273 w 319799"/>
                <a:gd name="connsiteY56" fmla="*/ 123624 h 310886"/>
                <a:gd name="connsiteX57" fmla="*/ 317273 w 319799"/>
                <a:gd name="connsiteY57" fmla="*/ 121820 h 310886"/>
                <a:gd name="connsiteX58" fmla="*/ 317453 w 319799"/>
                <a:gd name="connsiteY58" fmla="*/ 117308 h 310886"/>
                <a:gd name="connsiteX59" fmla="*/ 317453 w 319799"/>
                <a:gd name="connsiteY59" fmla="*/ 115323 h 310886"/>
                <a:gd name="connsiteX60" fmla="*/ 317634 w 319799"/>
                <a:gd name="connsiteY60" fmla="*/ 109728 h 310886"/>
                <a:gd name="connsiteX61" fmla="*/ 317634 w 319799"/>
                <a:gd name="connsiteY61" fmla="*/ 109367 h 310886"/>
                <a:gd name="connsiteX62" fmla="*/ 317814 w 319799"/>
                <a:gd name="connsiteY62" fmla="*/ 103953 h 310886"/>
                <a:gd name="connsiteX63" fmla="*/ 317814 w 319799"/>
                <a:gd name="connsiteY63" fmla="*/ 100885 h 310886"/>
                <a:gd name="connsiteX64" fmla="*/ 317995 w 319799"/>
                <a:gd name="connsiteY64" fmla="*/ 95832 h 310886"/>
                <a:gd name="connsiteX65" fmla="*/ 317995 w 319799"/>
                <a:gd name="connsiteY65" fmla="*/ 94568 h 310886"/>
                <a:gd name="connsiteX66" fmla="*/ 318175 w 319799"/>
                <a:gd name="connsiteY66" fmla="*/ 89154 h 310886"/>
                <a:gd name="connsiteX67" fmla="*/ 318175 w 319799"/>
                <a:gd name="connsiteY67" fmla="*/ 88071 h 310886"/>
                <a:gd name="connsiteX68" fmla="*/ 318356 w 319799"/>
                <a:gd name="connsiteY68" fmla="*/ 81574 h 310886"/>
                <a:gd name="connsiteX69" fmla="*/ 318356 w 319799"/>
                <a:gd name="connsiteY69" fmla="*/ 81213 h 310886"/>
                <a:gd name="connsiteX70" fmla="*/ 318536 w 319799"/>
                <a:gd name="connsiteY70" fmla="*/ 68038 h 310886"/>
                <a:gd name="connsiteX71" fmla="*/ 318536 w 319799"/>
                <a:gd name="connsiteY71" fmla="*/ 66414 h 310886"/>
                <a:gd name="connsiteX72" fmla="*/ 319800 w 319799"/>
                <a:gd name="connsiteY72" fmla="*/ 0 h 310886"/>
                <a:gd name="connsiteX73" fmla="*/ 313844 w 319799"/>
                <a:gd name="connsiteY73" fmla="*/ 62624 h 3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9799" h="310886">
                  <a:moveTo>
                    <a:pt x="313844" y="62624"/>
                  </a:moveTo>
                  <a:cubicBezTo>
                    <a:pt x="311137" y="86086"/>
                    <a:pt x="308971" y="110630"/>
                    <a:pt x="301030" y="133009"/>
                  </a:cubicBezTo>
                  <a:cubicBezTo>
                    <a:pt x="291465" y="159900"/>
                    <a:pt x="277929" y="184805"/>
                    <a:pt x="256814" y="204657"/>
                  </a:cubicBezTo>
                  <a:cubicBezTo>
                    <a:pt x="235157" y="225231"/>
                    <a:pt x="208267" y="241835"/>
                    <a:pt x="178850" y="248151"/>
                  </a:cubicBezTo>
                  <a:cubicBezTo>
                    <a:pt x="129400" y="258619"/>
                    <a:pt x="75077" y="252663"/>
                    <a:pt x="28154" y="234255"/>
                  </a:cubicBezTo>
                  <a:cubicBezTo>
                    <a:pt x="18408" y="230465"/>
                    <a:pt x="9024" y="226134"/>
                    <a:pt x="0" y="220900"/>
                  </a:cubicBezTo>
                  <a:cubicBezTo>
                    <a:pt x="0" y="221080"/>
                    <a:pt x="0" y="221441"/>
                    <a:pt x="0" y="221622"/>
                  </a:cubicBezTo>
                  <a:cubicBezTo>
                    <a:pt x="0" y="222524"/>
                    <a:pt x="181" y="223427"/>
                    <a:pt x="181" y="224329"/>
                  </a:cubicBezTo>
                  <a:cubicBezTo>
                    <a:pt x="181" y="224870"/>
                    <a:pt x="181" y="225592"/>
                    <a:pt x="361" y="226134"/>
                  </a:cubicBezTo>
                  <a:cubicBezTo>
                    <a:pt x="361" y="226855"/>
                    <a:pt x="542" y="227577"/>
                    <a:pt x="542" y="228299"/>
                  </a:cubicBezTo>
                  <a:cubicBezTo>
                    <a:pt x="542" y="228841"/>
                    <a:pt x="542" y="229382"/>
                    <a:pt x="722" y="229923"/>
                  </a:cubicBezTo>
                  <a:cubicBezTo>
                    <a:pt x="722" y="231006"/>
                    <a:pt x="902" y="232089"/>
                    <a:pt x="902" y="233172"/>
                  </a:cubicBezTo>
                  <a:cubicBezTo>
                    <a:pt x="902" y="233713"/>
                    <a:pt x="902" y="234255"/>
                    <a:pt x="1083" y="234796"/>
                  </a:cubicBezTo>
                  <a:cubicBezTo>
                    <a:pt x="1083" y="235518"/>
                    <a:pt x="1263" y="236240"/>
                    <a:pt x="1263" y="236962"/>
                  </a:cubicBezTo>
                  <a:cubicBezTo>
                    <a:pt x="1263" y="237504"/>
                    <a:pt x="1263" y="237864"/>
                    <a:pt x="1444" y="238406"/>
                  </a:cubicBezTo>
                  <a:cubicBezTo>
                    <a:pt x="1444" y="239488"/>
                    <a:pt x="1624" y="240572"/>
                    <a:pt x="1624" y="241474"/>
                  </a:cubicBezTo>
                  <a:cubicBezTo>
                    <a:pt x="1624" y="241835"/>
                    <a:pt x="1624" y="242196"/>
                    <a:pt x="1624" y="242556"/>
                  </a:cubicBezTo>
                  <a:cubicBezTo>
                    <a:pt x="1624" y="243279"/>
                    <a:pt x="1805" y="244181"/>
                    <a:pt x="1805" y="244903"/>
                  </a:cubicBezTo>
                  <a:cubicBezTo>
                    <a:pt x="1805" y="245264"/>
                    <a:pt x="1805" y="245625"/>
                    <a:pt x="1985" y="245986"/>
                  </a:cubicBezTo>
                  <a:cubicBezTo>
                    <a:pt x="1985" y="247068"/>
                    <a:pt x="2166" y="247971"/>
                    <a:pt x="2166" y="248873"/>
                  </a:cubicBezTo>
                  <a:cubicBezTo>
                    <a:pt x="2166" y="249054"/>
                    <a:pt x="2166" y="249415"/>
                    <a:pt x="2166" y="249595"/>
                  </a:cubicBezTo>
                  <a:cubicBezTo>
                    <a:pt x="2166" y="250317"/>
                    <a:pt x="2346" y="251219"/>
                    <a:pt x="2346" y="251941"/>
                  </a:cubicBezTo>
                  <a:cubicBezTo>
                    <a:pt x="2346" y="252302"/>
                    <a:pt x="2346" y="252483"/>
                    <a:pt x="2346" y="252844"/>
                  </a:cubicBezTo>
                  <a:cubicBezTo>
                    <a:pt x="2346" y="253746"/>
                    <a:pt x="2527" y="254649"/>
                    <a:pt x="2527" y="255551"/>
                  </a:cubicBezTo>
                  <a:cubicBezTo>
                    <a:pt x="2527" y="255731"/>
                    <a:pt x="2527" y="255731"/>
                    <a:pt x="2527" y="255912"/>
                  </a:cubicBezTo>
                  <a:cubicBezTo>
                    <a:pt x="2527" y="256633"/>
                    <a:pt x="2707" y="257356"/>
                    <a:pt x="2707" y="258258"/>
                  </a:cubicBezTo>
                  <a:cubicBezTo>
                    <a:pt x="2707" y="258438"/>
                    <a:pt x="2707" y="258619"/>
                    <a:pt x="2707" y="258980"/>
                  </a:cubicBezTo>
                  <a:cubicBezTo>
                    <a:pt x="2888" y="259701"/>
                    <a:pt x="2888" y="260604"/>
                    <a:pt x="3068" y="261326"/>
                  </a:cubicBezTo>
                  <a:cubicBezTo>
                    <a:pt x="8843" y="308069"/>
                    <a:pt x="-1624" y="314385"/>
                    <a:pt x="59015" y="309512"/>
                  </a:cubicBezTo>
                  <a:cubicBezTo>
                    <a:pt x="104314" y="305903"/>
                    <a:pt x="265838" y="309332"/>
                    <a:pt x="299406" y="308610"/>
                  </a:cubicBezTo>
                  <a:cubicBezTo>
                    <a:pt x="313483" y="308249"/>
                    <a:pt x="313483" y="294894"/>
                    <a:pt x="313483" y="281720"/>
                  </a:cubicBezTo>
                  <a:cubicBezTo>
                    <a:pt x="313483" y="255009"/>
                    <a:pt x="315468" y="228480"/>
                    <a:pt x="316010" y="201770"/>
                  </a:cubicBezTo>
                  <a:cubicBezTo>
                    <a:pt x="316010" y="200506"/>
                    <a:pt x="316010" y="199423"/>
                    <a:pt x="316190" y="198160"/>
                  </a:cubicBezTo>
                  <a:cubicBezTo>
                    <a:pt x="316190" y="197619"/>
                    <a:pt x="316190" y="197077"/>
                    <a:pt x="316190" y="196536"/>
                  </a:cubicBezTo>
                  <a:cubicBezTo>
                    <a:pt x="316190" y="195633"/>
                    <a:pt x="316190" y="194912"/>
                    <a:pt x="316190" y="194009"/>
                  </a:cubicBezTo>
                  <a:cubicBezTo>
                    <a:pt x="316190" y="193468"/>
                    <a:pt x="316190" y="192926"/>
                    <a:pt x="316190" y="192385"/>
                  </a:cubicBezTo>
                  <a:cubicBezTo>
                    <a:pt x="316190" y="191483"/>
                    <a:pt x="316190" y="190580"/>
                    <a:pt x="316190" y="189678"/>
                  </a:cubicBezTo>
                  <a:cubicBezTo>
                    <a:pt x="316190" y="189137"/>
                    <a:pt x="316190" y="188595"/>
                    <a:pt x="316190" y="188053"/>
                  </a:cubicBezTo>
                  <a:cubicBezTo>
                    <a:pt x="316190" y="186610"/>
                    <a:pt x="316190" y="185166"/>
                    <a:pt x="316370" y="183722"/>
                  </a:cubicBezTo>
                  <a:cubicBezTo>
                    <a:pt x="316370" y="183181"/>
                    <a:pt x="316370" y="182639"/>
                    <a:pt x="316370" y="182098"/>
                  </a:cubicBezTo>
                  <a:cubicBezTo>
                    <a:pt x="316370" y="181015"/>
                    <a:pt x="316370" y="180113"/>
                    <a:pt x="316370" y="179030"/>
                  </a:cubicBezTo>
                  <a:cubicBezTo>
                    <a:pt x="316370" y="178308"/>
                    <a:pt x="316370" y="177586"/>
                    <a:pt x="316370" y="176864"/>
                  </a:cubicBezTo>
                  <a:cubicBezTo>
                    <a:pt x="316370" y="175962"/>
                    <a:pt x="316370" y="175240"/>
                    <a:pt x="316370" y="174338"/>
                  </a:cubicBezTo>
                  <a:cubicBezTo>
                    <a:pt x="316370" y="173435"/>
                    <a:pt x="316370" y="172713"/>
                    <a:pt x="316370" y="171811"/>
                  </a:cubicBezTo>
                  <a:cubicBezTo>
                    <a:pt x="316370" y="170187"/>
                    <a:pt x="316370" y="168743"/>
                    <a:pt x="316551" y="167119"/>
                  </a:cubicBezTo>
                  <a:cubicBezTo>
                    <a:pt x="316551" y="166758"/>
                    <a:pt x="316551" y="166397"/>
                    <a:pt x="316551" y="166036"/>
                  </a:cubicBezTo>
                  <a:cubicBezTo>
                    <a:pt x="316551" y="164773"/>
                    <a:pt x="316551" y="163690"/>
                    <a:pt x="316551" y="162426"/>
                  </a:cubicBezTo>
                  <a:cubicBezTo>
                    <a:pt x="316551" y="161524"/>
                    <a:pt x="316551" y="160622"/>
                    <a:pt x="316551" y="159719"/>
                  </a:cubicBezTo>
                  <a:cubicBezTo>
                    <a:pt x="316551" y="158636"/>
                    <a:pt x="316551" y="157554"/>
                    <a:pt x="316551" y="156290"/>
                  </a:cubicBezTo>
                  <a:cubicBezTo>
                    <a:pt x="316551" y="155568"/>
                    <a:pt x="316551" y="155027"/>
                    <a:pt x="316551" y="154305"/>
                  </a:cubicBezTo>
                  <a:cubicBezTo>
                    <a:pt x="316551" y="150696"/>
                    <a:pt x="316731" y="147086"/>
                    <a:pt x="316731" y="143477"/>
                  </a:cubicBezTo>
                  <a:cubicBezTo>
                    <a:pt x="316731" y="142755"/>
                    <a:pt x="316731" y="142033"/>
                    <a:pt x="316731" y="141311"/>
                  </a:cubicBezTo>
                  <a:cubicBezTo>
                    <a:pt x="316731" y="139867"/>
                    <a:pt x="316731" y="138423"/>
                    <a:pt x="316912" y="136979"/>
                  </a:cubicBezTo>
                  <a:cubicBezTo>
                    <a:pt x="316912" y="136438"/>
                    <a:pt x="316912" y="136077"/>
                    <a:pt x="316912" y="135536"/>
                  </a:cubicBezTo>
                  <a:cubicBezTo>
                    <a:pt x="316912" y="134092"/>
                    <a:pt x="316912" y="132648"/>
                    <a:pt x="317092" y="131204"/>
                  </a:cubicBezTo>
                  <a:cubicBezTo>
                    <a:pt x="317092" y="130483"/>
                    <a:pt x="317092" y="129941"/>
                    <a:pt x="317092" y="129219"/>
                  </a:cubicBezTo>
                  <a:cubicBezTo>
                    <a:pt x="317092" y="127415"/>
                    <a:pt x="317092" y="125429"/>
                    <a:pt x="317273" y="123624"/>
                  </a:cubicBezTo>
                  <a:cubicBezTo>
                    <a:pt x="317273" y="123083"/>
                    <a:pt x="317273" y="122361"/>
                    <a:pt x="317273" y="121820"/>
                  </a:cubicBezTo>
                  <a:cubicBezTo>
                    <a:pt x="317273" y="120376"/>
                    <a:pt x="317273" y="118752"/>
                    <a:pt x="317453" y="117308"/>
                  </a:cubicBezTo>
                  <a:cubicBezTo>
                    <a:pt x="317453" y="116586"/>
                    <a:pt x="317453" y="116045"/>
                    <a:pt x="317453" y="115323"/>
                  </a:cubicBezTo>
                  <a:cubicBezTo>
                    <a:pt x="317453" y="113518"/>
                    <a:pt x="317453" y="111713"/>
                    <a:pt x="317634" y="109728"/>
                  </a:cubicBezTo>
                  <a:cubicBezTo>
                    <a:pt x="317634" y="109547"/>
                    <a:pt x="317634" y="109547"/>
                    <a:pt x="317634" y="109367"/>
                  </a:cubicBezTo>
                  <a:cubicBezTo>
                    <a:pt x="317634" y="107562"/>
                    <a:pt x="317634" y="105758"/>
                    <a:pt x="317814" y="103953"/>
                  </a:cubicBezTo>
                  <a:cubicBezTo>
                    <a:pt x="317814" y="102870"/>
                    <a:pt x="317814" y="101968"/>
                    <a:pt x="317814" y="100885"/>
                  </a:cubicBezTo>
                  <a:cubicBezTo>
                    <a:pt x="317814" y="99261"/>
                    <a:pt x="317814" y="97636"/>
                    <a:pt x="317995" y="95832"/>
                  </a:cubicBezTo>
                  <a:cubicBezTo>
                    <a:pt x="317995" y="95470"/>
                    <a:pt x="317995" y="94929"/>
                    <a:pt x="317995" y="94568"/>
                  </a:cubicBezTo>
                  <a:cubicBezTo>
                    <a:pt x="317995" y="92763"/>
                    <a:pt x="317995" y="90959"/>
                    <a:pt x="318175" y="89154"/>
                  </a:cubicBezTo>
                  <a:cubicBezTo>
                    <a:pt x="318175" y="88793"/>
                    <a:pt x="318175" y="88432"/>
                    <a:pt x="318175" y="88071"/>
                  </a:cubicBezTo>
                  <a:cubicBezTo>
                    <a:pt x="318175" y="85906"/>
                    <a:pt x="318175" y="83740"/>
                    <a:pt x="318356" y="81574"/>
                  </a:cubicBezTo>
                  <a:cubicBezTo>
                    <a:pt x="318356" y="81394"/>
                    <a:pt x="318356" y="81394"/>
                    <a:pt x="318356" y="81213"/>
                  </a:cubicBezTo>
                  <a:cubicBezTo>
                    <a:pt x="318356" y="76882"/>
                    <a:pt x="318536" y="72550"/>
                    <a:pt x="318536" y="68038"/>
                  </a:cubicBezTo>
                  <a:cubicBezTo>
                    <a:pt x="318536" y="67497"/>
                    <a:pt x="318536" y="66956"/>
                    <a:pt x="318536" y="66414"/>
                  </a:cubicBezTo>
                  <a:cubicBezTo>
                    <a:pt x="319078" y="43314"/>
                    <a:pt x="319438" y="20394"/>
                    <a:pt x="319800" y="0"/>
                  </a:cubicBezTo>
                  <a:cubicBezTo>
                    <a:pt x="318717" y="21115"/>
                    <a:pt x="316190" y="41870"/>
                    <a:pt x="313844" y="62624"/>
                  </a:cubicBezTo>
                  <a:close/>
                </a:path>
              </a:pathLst>
            </a:custGeom>
            <a:solidFill>
              <a:srgbClr val="FFFFFF"/>
            </a:solidFill>
            <a:ln w="1804" cap="flat">
              <a:noFill/>
              <a:prstDash val="solid"/>
              <a:miter/>
            </a:ln>
          </p:spPr>
          <p:txBody>
            <a:bodyPr rtlCol="0" anchor="ctr"/>
            <a:lstStyle/>
            <a:p>
              <a:endParaRPr lang="en-US"/>
            </a:p>
          </p:txBody>
        </p:sp>
        <p:sp>
          <p:nvSpPr>
            <p:cNvPr id="141" name="Freeform 619">
              <a:extLst>
                <a:ext uri="{FF2B5EF4-FFF2-40B4-BE49-F238E27FC236}">
                  <a16:creationId xmlns:a16="http://schemas.microsoft.com/office/drawing/2014/main" id="{4B59FBC0-33A0-BEB0-0599-58F2C16BD199}"/>
                </a:ext>
              </a:extLst>
            </p:cNvPr>
            <p:cNvSpPr/>
            <p:nvPr/>
          </p:nvSpPr>
          <p:spPr>
            <a:xfrm>
              <a:off x="3844685" y="3814005"/>
              <a:ext cx="260504" cy="617245"/>
            </a:xfrm>
            <a:custGeom>
              <a:avLst/>
              <a:gdLst>
                <a:gd name="connsiteX0" fmla="*/ 75884 w 260504"/>
                <a:gd name="connsiteY0" fmla="*/ 484336 h 617245"/>
                <a:gd name="connsiteX1" fmla="*/ 77689 w 260504"/>
                <a:gd name="connsiteY1" fmla="*/ 564105 h 617245"/>
                <a:gd name="connsiteX2" fmla="*/ 87795 w 260504"/>
                <a:gd name="connsiteY2" fmla="*/ 606336 h 617245"/>
                <a:gd name="connsiteX3" fmla="*/ 118476 w 260504"/>
                <a:gd name="connsiteY3" fmla="*/ 613194 h 617245"/>
                <a:gd name="connsiteX4" fmla="*/ 135260 w 260504"/>
                <a:gd name="connsiteY4" fmla="*/ 596771 h 617245"/>
                <a:gd name="connsiteX5" fmla="*/ 135801 w 260504"/>
                <a:gd name="connsiteY5" fmla="*/ 416117 h 617245"/>
                <a:gd name="connsiteX6" fmla="*/ 162150 w 260504"/>
                <a:gd name="connsiteY6" fmla="*/ 394821 h 617245"/>
                <a:gd name="connsiteX7" fmla="*/ 187417 w 260504"/>
                <a:gd name="connsiteY7" fmla="*/ 424960 h 617245"/>
                <a:gd name="connsiteX8" fmla="*/ 211600 w 260504"/>
                <a:gd name="connsiteY8" fmla="*/ 600922 h 617245"/>
                <a:gd name="connsiteX9" fmla="*/ 242642 w 260504"/>
                <a:gd name="connsiteY9" fmla="*/ 616804 h 617245"/>
                <a:gd name="connsiteX10" fmla="*/ 260328 w 260504"/>
                <a:gd name="connsiteY10" fmla="*/ 592801 h 617245"/>
                <a:gd name="connsiteX11" fmla="*/ 237588 w 260504"/>
                <a:gd name="connsiteY11" fmla="*/ 258564 h 617245"/>
                <a:gd name="connsiteX12" fmla="*/ 218639 w 260504"/>
                <a:gd name="connsiteY12" fmla="*/ 195217 h 617245"/>
                <a:gd name="connsiteX13" fmla="*/ 171174 w 260504"/>
                <a:gd name="connsiteY13" fmla="*/ 173199 h 617245"/>
                <a:gd name="connsiteX14" fmla="*/ 108730 w 260504"/>
                <a:gd name="connsiteY14" fmla="*/ 168507 h 617245"/>
                <a:gd name="connsiteX15" fmla="*/ 95736 w 260504"/>
                <a:gd name="connsiteY15" fmla="*/ 166883 h 617245"/>
                <a:gd name="connsiteX16" fmla="*/ 111076 w 260504"/>
                <a:gd name="connsiteY16" fmla="*/ 200270 h 617245"/>
                <a:gd name="connsiteX17" fmla="*/ 110535 w 260504"/>
                <a:gd name="connsiteY17" fmla="*/ 212362 h 617245"/>
                <a:gd name="connsiteX18" fmla="*/ 98804 w 260504"/>
                <a:gd name="connsiteY18" fmla="*/ 205685 h 617245"/>
                <a:gd name="connsiteX19" fmla="*/ 61988 w 260504"/>
                <a:gd name="connsiteY19" fmla="*/ 131871 h 617245"/>
                <a:gd name="connsiteX20" fmla="*/ 71733 w 260504"/>
                <a:gd name="connsiteY20" fmla="*/ 88557 h 617245"/>
                <a:gd name="connsiteX21" fmla="*/ 106204 w 260504"/>
                <a:gd name="connsiteY21" fmla="*/ 48131 h 617245"/>
                <a:gd name="connsiteX22" fmla="*/ 110715 w 260504"/>
                <a:gd name="connsiteY22" fmla="*/ 18172 h 617245"/>
                <a:gd name="connsiteX23" fmla="*/ 85630 w 260504"/>
                <a:gd name="connsiteY23" fmla="*/ 125 h 617245"/>
                <a:gd name="connsiteX24" fmla="*/ 56934 w 260504"/>
                <a:gd name="connsiteY24" fmla="*/ 20519 h 617245"/>
                <a:gd name="connsiteX25" fmla="*/ 15064 w 260504"/>
                <a:gd name="connsiteY25" fmla="*/ 75744 h 617245"/>
                <a:gd name="connsiteX26" fmla="*/ 7845 w 260504"/>
                <a:gd name="connsiteY26" fmla="*/ 151001 h 617245"/>
                <a:gd name="connsiteX27" fmla="*/ 50257 w 260504"/>
                <a:gd name="connsiteY27" fmla="*/ 245750 h 617245"/>
                <a:gd name="connsiteX28" fmla="*/ 73177 w 260504"/>
                <a:gd name="connsiteY28" fmla="*/ 319022 h 617245"/>
                <a:gd name="connsiteX29" fmla="*/ 75884 w 260504"/>
                <a:gd name="connsiteY29" fmla="*/ 484336 h 6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504" h="617245">
                  <a:moveTo>
                    <a:pt x="75884" y="484336"/>
                  </a:moveTo>
                  <a:cubicBezTo>
                    <a:pt x="75343" y="511046"/>
                    <a:pt x="75704" y="537576"/>
                    <a:pt x="77689" y="564105"/>
                  </a:cubicBezTo>
                  <a:cubicBezTo>
                    <a:pt x="78952" y="579445"/>
                    <a:pt x="79855" y="592981"/>
                    <a:pt x="87795" y="606336"/>
                  </a:cubicBezTo>
                  <a:cubicBezTo>
                    <a:pt x="96458" y="621135"/>
                    <a:pt x="108189" y="612653"/>
                    <a:pt x="118476" y="613194"/>
                  </a:cubicBezTo>
                  <a:cubicBezTo>
                    <a:pt x="129124" y="613735"/>
                    <a:pt x="134538" y="605253"/>
                    <a:pt x="135260" y="596771"/>
                  </a:cubicBezTo>
                  <a:cubicBezTo>
                    <a:pt x="139230" y="546419"/>
                    <a:pt x="135260" y="425863"/>
                    <a:pt x="135801" y="416117"/>
                  </a:cubicBezTo>
                  <a:cubicBezTo>
                    <a:pt x="136523" y="405288"/>
                    <a:pt x="143562" y="396445"/>
                    <a:pt x="162150" y="394821"/>
                  </a:cubicBezTo>
                  <a:cubicBezTo>
                    <a:pt x="182363" y="396445"/>
                    <a:pt x="185792" y="418102"/>
                    <a:pt x="187417" y="424960"/>
                  </a:cubicBezTo>
                  <a:cubicBezTo>
                    <a:pt x="194816" y="455280"/>
                    <a:pt x="202035" y="573670"/>
                    <a:pt x="211600" y="600922"/>
                  </a:cubicBezTo>
                  <a:cubicBezTo>
                    <a:pt x="216653" y="615179"/>
                    <a:pt x="230189" y="618609"/>
                    <a:pt x="242642" y="616804"/>
                  </a:cubicBezTo>
                  <a:cubicBezTo>
                    <a:pt x="257982" y="614458"/>
                    <a:pt x="259606" y="607419"/>
                    <a:pt x="260328" y="592801"/>
                  </a:cubicBezTo>
                  <a:cubicBezTo>
                    <a:pt x="262494" y="546599"/>
                    <a:pt x="244086" y="323895"/>
                    <a:pt x="237588" y="258564"/>
                  </a:cubicBezTo>
                  <a:cubicBezTo>
                    <a:pt x="235423" y="236185"/>
                    <a:pt x="228384" y="215069"/>
                    <a:pt x="218639" y="195217"/>
                  </a:cubicBezTo>
                  <a:cubicBezTo>
                    <a:pt x="207269" y="171756"/>
                    <a:pt x="196982" y="167605"/>
                    <a:pt x="171174" y="173199"/>
                  </a:cubicBezTo>
                  <a:cubicBezTo>
                    <a:pt x="149698" y="177891"/>
                    <a:pt x="128943" y="178614"/>
                    <a:pt x="108730" y="168507"/>
                  </a:cubicBezTo>
                  <a:cubicBezTo>
                    <a:pt x="104940" y="166702"/>
                    <a:pt x="100970" y="163815"/>
                    <a:pt x="95736" y="166883"/>
                  </a:cubicBezTo>
                  <a:cubicBezTo>
                    <a:pt x="100789" y="178072"/>
                    <a:pt x="106204" y="189081"/>
                    <a:pt x="111076" y="200270"/>
                  </a:cubicBezTo>
                  <a:cubicBezTo>
                    <a:pt x="112701" y="204060"/>
                    <a:pt x="115227" y="209474"/>
                    <a:pt x="110535" y="212362"/>
                  </a:cubicBezTo>
                  <a:cubicBezTo>
                    <a:pt x="103857" y="216332"/>
                    <a:pt x="101150" y="210016"/>
                    <a:pt x="98804" y="205685"/>
                  </a:cubicBezTo>
                  <a:cubicBezTo>
                    <a:pt x="86352" y="181140"/>
                    <a:pt x="73538" y="156776"/>
                    <a:pt x="61988" y="131871"/>
                  </a:cubicBezTo>
                  <a:cubicBezTo>
                    <a:pt x="54588" y="115809"/>
                    <a:pt x="57837" y="100468"/>
                    <a:pt x="71733" y="88557"/>
                  </a:cubicBezTo>
                  <a:cubicBezTo>
                    <a:pt x="85449" y="76826"/>
                    <a:pt x="97360" y="63471"/>
                    <a:pt x="106204" y="48131"/>
                  </a:cubicBezTo>
                  <a:cubicBezTo>
                    <a:pt x="111257" y="39468"/>
                    <a:pt x="117573" y="29181"/>
                    <a:pt x="110715" y="18172"/>
                  </a:cubicBezTo>
                  <a:cubicBezTo>
                    <a:pt x="103677" y="6803"/>
                    <a:pt x="97000" y="1569"/>
                    <a:pt x="85630" y="125"/>
                  </a:cubicBezTo>
                  <a:cubicBezTo>
                    <a:pt x="73538" y="-1499"/>
                    <a:pt x="62168" y="13119"/>
                    <a:pt x="56934" y="20519"/>
                  </a:cubicBezTo>
                  <a:cubicBezTo>
                    <a:pt x="43760" y="39468"/>
                    <a:pt x="28961" y="57155"/>
                    <a:pt x="15064" y="75744"/>
                  </a:cubicBezTo>
                  <a:cubicBezTo>
                    <a:pt x="-2261" y="99025"/>
                    <a:pt x="-4607" y="124291"/>
                    <a:pt x="7845" y="151001"/>
                  </a:cubicBezTo>
                  <a:cubicBezTo>
                    <a:pt x="22464" y="182403"/>
                    <a:pt x="37804" y="213445"/>
                    <a:pt x="50257" y="245750"/>
                  </a:cubicBezTo>
                  <a:cubicBezTo>
                    <a:pt x="59461" y="269572"/>
                    <a:pt x="71553" y="292492"/>
                    <a:pt x="73177" y="319022"/>
                  </a:cubicBezTo>
                  <a:cubicBezTo>
                    <a:pt x="76967" y="374067"/>
                    <a:pt x="76967" y="429291"/>
                    <a:pt x="75884" y="484336"/>
                  </a:cubicBezTo>
                  <a:close/>
                </a:path>
              </a:pathLst>
            </a:custGeom>
            <a:solidFill>
              <a:srgbClr val="FFFFFF"/>
            </a:solidFill>
            <a:ln w="1804" cap="flat">
              <a:noFill/>
              <a:prstDash val="solid"/>
              <a:miter/>
            </a:ln>
          </p:spPr>
          <p:txBody>
            <a:bodyPr rtlCol="0" anchor="ctr"/>
            <a:lstStyle/>
            <a:p>
              <a:endParaRPr lang="en-US"/>
            </a:p>
          </p:txBody>
        </p:sp>
        <p:sp>
          <p:nvSpPr>
            <p:cNvPr id="142" name="Freeform 620">
              <a:extLst>
                <a:ext uri="{FF2B5EF4-FFF2-40B4-BE49-F238E27FC236}">
                  <a16:creationId xmlns:a16="http://schemas.microsoft.com/office/drawing/2014/main" id="{ACFA10B9-4B98-0A3E-F766-6A9EC462A194}"/>
                </a:ext>
              </a:extLst>
            </p:cNvPr>
            <p:cNvSpPr/>
            <p:nvPr/>
          </p:nvSpPr>
          <p:spPr>
            <a:xfrm>
              <a:off x="4413795" y="3591209"/>
              <a:ext cx="171279" cy="168498"/>
            </a:xfrm>
            <a:custGeom>
              <a:avLst/>
              <a:gdLst>
                <a:gd name="connsiteX0" fmla="*/ 81583 w 171279"/>
                <a:gd name="connsiteY0" fmla="*/ 168418 h 168498"/>
                <a:gd name="connsiteX1" fmla="*/ 171279 w 171279"/>
                <a:gd name="connsiteY1" fmla="*/ 88288 h 168498"/>
                <a:gd name="connsiteX2" fmla="*/ 85193 w 171279"/>
                <a:gd name="connsiteY2" fmla="*/ 36 h 168498"/>
                <a:gd name="connsiteX3" fmla="*/ 9 w 171279"/>
                <a:gd name="connsiteY3" fmla="*/ 89551 h 168498"/>
                <a:gd name="connsiteX4" fmla="*/ 81583 w 171279"/>
                <a:gd name="connsiteY4" fmla="*/ 168418 h 16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9" h="168498">
                  <a:moveTo>
                    <a:pt x="81583" y="168418"/>
                  </a:moveTo>
                  <a:cubicBezTo>
                    <a:pt x="139515" y="165350"/>
                    <a:pt x="167128" y="143513"/>
                    <a:pt x="171279" y="88288"/>
                  </a:cubicBezTo>
                  <a:cubicBezTo>
                    <a:pt x="171459" y="44613"/>
                    <a:pt x="141320" y="36"/>
                    <a:pt x="85193" y="36"/>
                  </a:cubicBezTo>
                  <a:cubicBezTo>
                    <a:pt x="37548" y="-1407"/>
                    <a:pt x="731" y="40282"/>
                    <a:pt x="9" y="89551"/>
                  </a:cubicBezTo>
                  <a:cubicBezTo>
                    <a:pt x="-713" y="128534"/>
                    <a:pt x="40616" y="170584"/>
                    <a:pt x="81583" y="168418"/>
                  </a:cubicBezTo>
                  <a:close/>
                </a:path>
              </a:pathLst>
            </a:custGeom>
            <a:solidFill>
              <a:srgbClr val="FFFFFF"/>
            </a:solidFill>
            <a:ln w="1804" cap="flat">
              <a:noFill/>
              <a:prstDash val="solid"/>
              <a:miter/>
            </a:ln>
          </p:spPr>
          <p:txBody>
            <a:bodyPr rtlCol="0" anchor="ctr"/>
            <a:lstStyle/>
            <a:p>
              <a:endParaRPr lang="en-US"/>
            </a:p>
          </p:txBody>
        </p:sp>
        <p:sp>
          <p:nvSpPr>
            <p:cNvPr id="143" name="Freeform 621">
              <a:extLst>
                <a:ext uri="{FF2B5EF4-FFF2-40B4-BE49-F238E27FC236}">
                  <a16:creationId xmlns:a16="http://schemas.microsoft.com/office/drawing/2014/main" id="{8C3CAC3A-F5AD-44F8-46A8-C9821BF66BB2}"/>
                </a:ext>
              </a:extLst>
            </p:cNvPr>
            <p:cNvSpPr/>
            <p:nvPr/>
          </p:nvSpPr>
          <p:spPr>
            <a:xfrm>
              <a:off x="4100682" y="4110107"/>
              <a:ext cx="19841" cy="110811"/>
            </a:xfrm>
            <a:custGeom>
              <a:avLst/>
              <a:gdLst>
                <a:gd name="connsiteX0" fmla="*/ 0 w 19841"/>
                <a:gd name="connsiteY0" fmla="*/ 0 h 110811"/>
                <a:gd name="connsiteX1" fmla="*/ 9385 w 19841"/>
                <a:gd name="connsiteY1" fmla="*/ 110811 h 110811"/>
                <a:gd name="connsiteX2" fmla="*/ 0 w 19841"/>
                <a:gd name="connsiteY2" fmla="*/ 0 h 110811"/>
              </a:gdLst>
              <a:ahLst/>
              <a:cxnLst>
                <a:cxn ang="0">
                  <a:pos x="connsiteX0" y="connsiteY0"/>
                </a:cxn>
                <a:cxn ang="0">
                  <a:pos x="connsiteX1" y="connsiteY1"/>
                </a:cxn>
                <a:cxn ang="0">
                  <a:pos x="connsiteX2" y="connsiteY2"/>
                </a:cxn>
              </a:cxnLst>
              <a:rect l="l" t="t" r="r" b="b"/>
              <a:pathLst>
                <a:path w="19841" h="110811">
                  <a:moveTo>
                    <a:pt x="0" y="0"/>
                  </a:moveTo>
                  <a:cubicBezTo>
                    <a:pt x="2888" y="41509"/>
                    <a:pt x="9565" y="74536"/>
                    <a:pt x="9385" y="110811"/>
                  </a:cubicBezTo>
                  <a:cubicBezTo>
                    <a:pt x="28334" y="110811"/>
                    <a:pt x="19311" y="34290"/>
                    <a:pt x="0" y="0"/>
                  </a:cubicBezTo>
                  <a:close/>
                </a:path>
              </a:pathLst>
            </a:custGeom>
            <a:solidFill>
              <a:srgbClr val="FFFFFF"/>
            </a:solidFill>
            <a:ln w="1804" cap="flat">
              <a:noFill/>
              <a:prstDash val="solid"/>
              <a:miter/>
            </a:ln>
          </p:spPr>
          <p:txBody>
            <a:bodyPr rtlCol="0" anchor="ctr"/>
            <a:lstStyle/>
            <a:p>
              <a:endParaRPr lang="en-US"/>
            </a:p>
          </p:txBody>
        </p:sp>
        <p:sp>
          <p:nvSpPr>
            <p:cNvPr id="144" name="Freeform 622">
              <a:extLst>
                <a:ext uri="{FF2B5EF4-FFF2-40B4-BE49-F238E27FC236}">
                  <a16:creationId xmlns:a16="http://schemas.microsoft.com/office/drawing/2014/main" id="{8B7EF489-F7BC-E756-6239-02761CA1605E}"/>
                </a:ext>
              </a:extLst>
            </p:cNvPr>
            <p:cNvSpPr/>
            <p:nvPr/>
          </p:nvSpPr>
          <p:spPr>
            <a:xfrm>
              <a:off x="3927951" y="3787566"/>
              <a:ext cx="155664" cy="187681"/>
            </a:xfrm>
            <a:custGeom>
              <a:avLst/>
              <a:gdLst>
                <a:gd name="connsiteX0" fmla="*/ 22758 w 155664"/>
                <a:gd name="connsiteY0" fmla="*/ 17901 h 187681"/>
                <a:gd name="connsiteX1" fmla="*/ 35210 w 155664"/>
                <a:gd name="connsiteY1" fmla="*/ 83954 h 187681"/>
                <a:gd name="connsiteX2" fmla="*/ 10305 w 155664"/>
                <a:gd name="connsiteY2" fmla="*/ 115176 h 187681"/>
                <a:gd name="connsiteX3" fmla="*/ 2364 w 155664"/>
                <a:gd name="connsiteY3" fmla="*/ 148564 h 187681"/>
                <a:gd name="connsiteX4" fmla="*/ 33406 w 155664"/>
                <a:gd name="connsiteY4" fmla="*/ 182313 h 187681"/>
                <a:gd name="connsiteX5" fmla="*/ 85382 w 155664"/>
                <a:gd name="connsiteY5" fmla="*/ 185200 h 187681"/>
                <a:gd name="connsiteX6" fmla="*/ 150353 w 155664"/>
                <a:gd name="connsiteY6" fmla="*/ 131780 h 187681"/>
                <a:gd name="connsiteX7" fmla="*/ 149089 w 155664"/>
                <a:gd name="connsiteY7" fmla="*/ 58327 h 187681"/>
                <a:gd name="connsiteX8" fmla="*/ 20592 w 155664"/>
                <a:gd name="connsiteY8" fmla="*/ 13209 h 187681"/>
                <a:gd name="connsiteX9" fmla="*/ 22758 w 155664"/>
                <a:gd name="connsiteY9" fmla="*/ 17901 h 1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4" h="187681">
                  <a:moveTo>
                    <a:pt x="22758" y="17901"/>
                  </a:moveTo>
                  <a:cubicBezTo>
                    <a:pt x="48565" y="38295"/>
                    <a:pt x="52355" y="57244"/>
                    <a:pt x="35210" y="83954"/>
                  </a:cubicBezTo>
                  <a:cubicBezTo>
                    <a:pt x="27991" y="95144"/>
                    <a:pt x="20772" y="106514"/>
                    <a:pt x="10305" y="115176"/>
                  </a:cubicBezTo>
                  <a:cubicBezTo>
                    <a:pt x="-1245" y="124561"/>
                    <a:pt x="-1787" y="135389"/>
                    <a:pt x="2364" y="148564"/>
                  </a:cubicBezTo>
                  <a:cubicBezTo>
                    <a:pt x="7418" y="165168"/>
                    <a:pt x="17344" y="174913"/>
                    <a:pt x="33406" y="182313"/>
                  </a:cubicBezTo>
                  <a:cubicBezTo>
                    <a:pt x="51092" y="190434"/>
                    <a:pt x="68057" y="187547"/>
                    <a:pt x="85382" y="185200"/>
                  </a:cubicBezTo>
                  <a:cubicBezTo>
                    <a:pt x="117506" y="180689"/>
                    <a:pt x="140246" y="162821"/>
                    <a:pt x="150353" y="131780"/>
                  </a:cubicBezTo>
                  <a:cubicBezTo>
                    <a:pt x="158474" y="106694"/>
                    <a:pt x="156669" y="82330"/>
                    <a:pt x="149089" y="58327"/>
                  </a:cubicBezTo>
                  <a:cubicBezTo>
                    <a:pt x="132125" y="4727"/>
                    <a:pt x="70583" y="-15848"/>
                    <a:pt x="20592" y="13209"/>
                  </a:cubicBezTo>
                  <a:cubicBezTo>
                    <a:pt x="21133" y="14833"/>
                    <a:pt x="21494" y="16999"/>
                    <a:pt x="22758" y="17901"/>
                  </a:cubicBezTo>
                  <a:close/>
                </a:path>
              </a:pathLst>
            </a:custGeom>
            <a:solidFill>
              <a:srgbClr val="FFFFFF"/>
            </a:solidFill>
            <a:ln w="1804" cap="flat">
              <a:noFill/>
              <a:prstDash val="solid"/>
              <a:miter/>
            </a:ln>
          </p:spPr>
          <p:txBody>
            <a:bodyPr rtlCol="0" anchor="ctr"/>
            <a:lstStyle/>
            <a:p>
              <a:endParaRPr lang="en-US"/>
            </a:p>
          </p:txBody>
        </p:sp>
        <p:sp>
          <p:nvSpPr>
            <p:cNvPr id="145" name="Freeform 623">
              <a:extLst>
                <a:ext uri="{FF2B5EF4-FFF2-40B4-BE49-F238E27FC236}">
                  <a16:creationId xmlns:a16="http://schemas.microsoft.com/office/drawing/2014/main" id="{0ACC94E3-64BA-1D94-3F61-D82537F4FF66}"/>
                </a:ext>
              </a:extLst>
            </p:cNvPr>
            <p:cNvSpPr/>
            <p:nvPr/>
          </p:nvSpPr>
          <p:spPr>
            <a:xfrm>
              <a:off x="4973092" y="3849948"/>
              <a:ext cx="99705" cy="78241"/>
            </a:xfrm>
            <a:custGeom>
              <a:avLst/>
              <a:gdLst>
                <a:gd name="connsiteX0" fmla="*/ 90056 w 99705"/>
                <a:gd name="connsiteY0" fmla="*/ 78242 h 78241"/>
                <a:gd name="connsiteX1" fmla="*/ 93305 w 99705"/>
                <a:gd name="connsiteY1" fmla="*/ 65789 h 78241"/>
                <a:gd name="connsiteX2" fmla="*/ 94207 w 99705"/>
                <a:gd name="connsiteY2" fmla="*/ 62179 h 78241"/>
                <a:gd name="connsiteX3" fmla="*/ 97997 w 99705"/>
                <a:gd name="connsiteY3" fmla="*/ 48463 h 78241"/>
                <a:gd name="connsiteX4" fmla="*/ 81574 w 99705"/>
                <a:gd name="connsiteY4" fmla="*/ 7676 h 78241"/>
                <a:gd name="connsiteX5" fmla="*/ 42772 w 99705"/>
                <a:gd name="connsiteY5" fmla="*/ 5871 h 78241"/>
                <a:gd name="connsiteX6" fmla="*/ 38441 w 99705"/>
                <a:gd name="connsiteY6" fmla="*/ 8037 h 78241"/>
                <a:gd name="connsiteX7" fmla="*/ 36275 w 99705"/>
                <a:gd name="connsiteY7" fmla="*/ 9120 h 78241"/>
                <a:gd name="connsiteX8" fmla="*/ 34290 w 99705"/>
                <a:gd name="connsiteY8" fmla="*/ 10022 h 78241"/>
                <a:gd name="connsiteX9" fmla="*/ 31944 w 99705"/>
                <a:gd name="connsiteY9" fmla="*/ 11286 h 78241"/>
                <a:gd name="connsiteX10" fmla="*/ 30319 w 99705"/>
                <a:gd name="connsiteY10" fmla="*/ 12007 h 78241"/>
                <a:gd name="connsiteX11" fmla="*/ 27793 w 99705"/>
                <a:gd name="connsiteY11" fmla="*/ 13271 h 78241"/>
                <a:gd name="connsiteX12" fmla="*/ 26530 w 99705"/>
                <a:gd name="connsiteY12" fmla="*/ 13812 h 78241"/>
                <a:gd name="connsiteX13" fmla="*/ 24003 w 99705"/>
                <a:gd name="connsiteY13" fmla="*/ 15076 h 78241"/>
                <a:gd name="connsiteX14" fmla="*/ 22920 w 99705"/>
                <a:gd name="connsiteY14" fmla="*/ 15617 h 78241"/>
                <a:gd name="connsiteX15" fmla="*/ 20574 w 99705"/>
                <a:gd name="connsiteY15" fmla="*/ 16881 h 78241"/>
                <a:gd name="connsiteX16" fmla="*/ 19852 w 99705"/>
                <a:gd name="connsiteY16" fmla="*/ 17241 h 78241"/>
                <a:gd name="connsiteX17" fmla="*/ 17506 w 99705"/>
                <a:gd name="connsiteY17" fmla="*/ 18505 h 78241"/>
                <a:gd name="connsiteX18" fmla="*/ 17145 w 99705"/>
                <a:gd name="connsiteY18" fmla="*/ 18685 h 78241"/>
                <a:gd name="connsiteX19" fmla="*/ 5955 w 99705"/>
                <a:gd name="connsiteY19" fmla="*/ 25904 h 78241"/>
                <a:gd name="connsiteX20" fmla="*/ 5775 w 99705"/>
                <a:gd name="connsiteY20" fmla="*/ 26084 h 78241"/>
                <a:gd name="connsiteX21" fmla="*/ 4151 w 99705"/>
                <a:gd name="connsiteY21" fmla="*/ 27348 h 78241"/>
                <a:gd name="connsiteX22" fmla="*/ 3970 w 99705"/>
                <a:gd name="connsiteY22" fmla="*/ 27528 h 78241"/>
                <a:gd name="connsiteX23" fmla="*/ 2707 w 99705"/>
                <a:gd name="connsiteY23" fmla="*/ 28792 h 78241"/>
                <a:gd name="connsiteX24" fmla="*/ 2526 w 99705"/>
                <a:gd name="connsiteY24" fmla="*/ 28972 h 78241"/>
                <a:gd name="connsiteX25" fmla="*/ 1263 w 99705"/>
                <a:gd name="connsiteY25" fmla="*/ 30235 h 78241"/>
                <a:gd name="connsiteX26" fmla="*/ 1083 w 99705"/>
                <a:gd name="connsiteY26" fmla="*/ 30416 h 78241"/>
                <a:gd name="connsiteX27" fmla="*/ 0 w 99705"/>
                <a:gd name="connsiteY27" fmla="*/ 31859 h 78241"/>
                <a:gd name="connsiteX28" fmla="*/ 0 w 99705"/>
                <a:gd name="connsiteY28" fmla="*/ 31859 h 78241"/>
                <a:gd name="connsiteX29" fmla="*/ 90056 w 99705"/>
                <a:gd name="connsiteY29" fmla="*/ 78242 h 78241"/>
                <a:gd name="connsiteX30" fmla="*/ 90056 w 99705"/>
                <a:gd name="connsiteY30" fmla="*/ 78242 h 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705" h="78241">
                  <a:moveTo>
                    <a:pt x="90056" y="78242"/>
                  </a:moveTo>
                  <a:cubicBezTo>
                    <a:pt x="91139" y="74091"/>
                    <a:pt x="92222" y="69940"/>
                    <a:pt x="93305" y="65789"/>
                  </a:cubicBezTo>
                  <a:cubicBezTo>
                    <a:pt x="93666" y="64525"/>
                    <a:pt x="94027" y="63442"/>
                    <a:pt x="94207" y="62179"/>
                  </a:cubicBezTo>
                  <a:cubicBezTo>
                    <a:pt x="95470" y="57667"/>
                    <a:pt x="96734" y="52975"/>
                    <a:pt x="97997" y="48463"/>
                  </a:cubicBezTo>
                  <a:cubicBezTo>
                    <a:pt x="103592" y="29152"/>
                    <a:pt x="94749" y="18865"/>
                    <a:pt x="81574" y="7676"/>
                  </a:cubicBezTo>
                  <a:cubicBezTo>
                    <a:pt x="68219" y="-3694"/>
                    <a:pt x="56669" y="-806"/>
                    <a:pt x="42772" y="5871"/>
                  </a:cubicBezTo>
                  <a:cubicBezTo>
                    <a:pt x="41328" y="6593"/>
                    <a:pt x="39885" y="7315"/>
                    <a:pt x="38441" y="8037"/>
                  </a:cubicBezTo>
                  <a:cubicBezTo>
                    <a:pt x="37719" y="8398"/>
                    <a:pt x="36997" y="8759"/>
                    <a:pt x="36275" y="9120"/>
                  </a:cubicBezTo>
                  <a:cubicBezTo>
                    <a:pt x="35553" y="9481"/>
                    <a:pt x="34831" y="9842"/>
                    <a:pt x="34290" y="10022"/>
                  </a:cubicBezTo>
                  <a:cubicBezTo>
                    <a:pt x="33388" y="10383"/>
                    <a:pt x="32666" y="10744"/>
                    <a:pt x="31944" y="11286"/>
                  </a:cubicBezTo>
                  <a:cubicBezTo>
                    <a:pt x="31402" y="11466"/>
                    <a:pt x="30861" y="11827"/>
                    <a:pt x="30319" y="12007"/>
                  </a:cubicBezTo>
                  <a:cubicBezTo>
                    <a:pt x="29417" y="12369"/>
                    <a:pt x="28695" y="12910"/>
                    <a:pt x="27793" y="13271"/>
                  </a:cubicBezTo>
                  <a:cubicBezTo>
                    <a:pt x="27432" y="13451"/>
                    <a:pt x="26890" y="13632"/>
                    <a:pt x="26530" y="13812"/>
                  </a:cubicBezTo>
                  <a:cubicBezTo>
                    <a:pt x="25627" y="14173"/>
                    <a:pt x="24905" y="14714"/>
                    <a:pt x="24003" y="15076"/>
                  </a:cubicBezTo>
                  <a:cubicBezTo>
                    <a:pt x="23642" y="15256"/>
                    <a:pt x="23281" y="15437"/>
                    <a:pt x="22920" y="15617"/>
                  </a:cubicBezTo>
                  <a:cubicBezTo>
                    <a:pt x="22018" y="15978"/>
                    <a:pt x="21296" y="16519"/>
                    <a:pt x="20574" y="16881"/>
                  </a:cubicBezTo>
                  <a:cubicBezTo>
                    <a:pt x="20393" y="17061"/>
                    <a:pt x="20033" y="17061"/>
                    <a:pt x="19852" y="17241"/>
                  </a:cubicBezTo>
                  <a:cubicBezTo>
                    <a:pt x="18950" y="17602"/>
                    <a:pt x="18228" y="18144"/>
                    <a:pt x="17506" y="18505"/>
                  </a:cubicBezTo>
                  <a:cubicBezTo>
                    <a:pt x="17325" y="18505"/>
                    <a:pt x="17325" y="18685"/>
                    <a:pt x="17145" y="18685"/>
                  </a:cubicBezTo>
                  <a:cubicBezTo>
                    <a:pt x="12633" y="21212"/>
                    <a:pt x="8843" y="23558"/>
                    <a:pt x="5955" y="25904"/>
                  </a:cubicBezTo>
                  <a:cubicBezTo>
                    <a:pt x="5955" y="25904"/>
                    <a:pt x="5775" y="26084"/>
                    <a:pt x="5775" y="26084"/>
                  </a:cubicBezTo>
                  <a:cubicBezTo>
                    <a:pt x="5234" y="26445"/>
                    <a:pt x="4692" y="26987"/>
                    <a:pt x="4151" y="27348"/>
                  </a:cubicBezTo>
                  <a:cubicBezTo>
                    <a:pt x="4151" y="27348"/>
                    <a:pt x="3970" y="27528"/>
                    <a:pt x="3970" y="27528"/>
                  </a:cubicBezTo>
                  <a:cubicBezTo>
                    <a:pt x="3429" y="27889"/>
                    <a:pt x="3068" y="28431"/>
                    <a:pt x="2707" y="28792"/>
                  </a:cubicBezTo>
                  <a:cubicBezTo>
                    <a:pt x="2707" y="28792"/>
                    <a:pt x="2526" y="28972"/>
                    <a:pt x="2526" y="28972"/>
                  </a:cubicBezTo>
                  <a:cubicBezTo>
                    <a:pt x="2166" y="29333"/>
                    <a:pt x="1624" y="29875"/>
                    <a:pt x="1263" y="30235"/>
                  </a:cubicBezTo>
                  <a:cubicBezTo>
                    <a:pt x="1263" y="30235"/>
                    <a:pt x="1083" y="30416"/>
                    <a:pt x="1083" y="30416"/>
                  </a:cubicBezTo>
                  <a:cubicBezTo>
                    <a:pt x="722" y="30957"/>
                    <a:pt x="361" y="31318"/>
                    <a:pt x="0" y="31859"/>
                  </a:cubicBezTo>
                  <a:cubicBezTo>
                    <a:pt x="0" y="31859"/>
                    <a:pt x="0" y="31859"/>
                    <a:pt x="0" y="31859"/>
                  </a:cubicBezTo>
                  <a:cubicBezTo>
                    <a:pt x="31222" y="43590"/>
                    <a:pt x="62624" y="58389"/>
                    <a:pt x="90056" y="78242"/>
                  </a:cubicBezTo>
                  <a:lnTo>
                    <a:pt x="90056" y="78242"/>
                  </a:lnTo>
                  <a:close/>
                </a:path>
              </a:pathLst>
            </a:custGeom>
            <a:solidFill>
              <a:srgbClr val="FFFFFF"/>
            </a:solidFill>
            <a:ln w="1804" cap="flat">
              <a:noFill/>
              <a:prstDash val="solid"/>
              <a:miter/>
            </a:ln>
          </p:spPr>
          <p:txBody>
            <a:bodyPr rtlCol="0" anchor="ctr"/>
            <a:lstStyle/>
            <a:p>
              <a:endParaRPr lang="en-US"/>
            </a:p>
          </p:txBody>
        </p:sp>
        <p:sp>
          <p:nvSpPr>
            <p:cNvPr id="146" name="Freeform 624">
              <a:extLst>
                <a:ext uri="{FF2B5EF4-FFF2-40B4-BE49-F238E27FC236}">
                  <a16:creationId xmlns:a16="http://schemas.microsoft.com/office/drawing/2014/main" id="{AF22FB35-58F2-932B-7A4F-DC7FF24C4BDC}"/>
                </a:ext>
              </a:extLst>
            </p:cNvPr>
            <p:cNvSpPr/>
            <p:nvPr/>
          </p:nvSpPr>
          <p:spPr>
            <a:xfrm>
              <a:off x="4836473" y="3877477"/>
              <a:ext cx="340945" cy="795848"/>
            </a:xfrm>
            <a:custGeom>
              <a:avLst/>
              <a:gdLst>
                <a:gd name="connsiteX0" fmla="*/ 331530 w 340945"/>
                <a:gd name="connsiteY0" fmla="*/ 0 h 795848"/>
                <a:gd name="connsiteX1" fmla="*/ 326116 w 340945"/>
                <a:gd name="connsiteY1" fmla="*/ 28695 h 795848"/>
                <a:gd name="connsiteX2" fmla="*/ 323228 w 340945"/>
                <a:gd name="connsiteY2" fmla="*/ 40607 h 795848"/>
                <a:gd name="connsiteX3" fmla="*/ 322507 w 340945"/>
                <a:gd name="connsiteY3" fmla="*/ 43314 h 795848"/>
                <a:gd name="connsiteX4" fmla="*/ 319258 w 340945"/>
                <a:gd name="connsiteY4" fmla="*/ 55044 h 795848"/>
                <a:gd name="connsiteX5" fmla="*/ 318897 w 340945"/>
                <a:gd name="connsiteY5" fmla="*/ 55947 h 795848"/>
                <a:gd name="connsiteX6" fmla="*/ 315468 w 340945"/>
                <a:gd name="connsiteY6" fmla="*/ 67136 h 795848"/>
                <a:gd name="connsiteX7" fmla="*/ 314927 w 340945"/>
                <a:gd name="connsiteY7" fmla="*/ 68941 h 795848"/>
                <a:gd name="connsiteX8" fmla="*/ 310956 w 340945"/>
                <a:gd name="connsiteY8" fmla="*/ 80852 h 795848"/>
                <a:gd name="connsiteX9" fmla="*/ 310595 w 340945"/>
                <a:gd name="connsiteY9" fmla="*/ 81574 h 795848"/>
                <a:gd name="connsiteX10" fmla="*/ 306444 w 340945"/>
                <a:gd name="connsiteY10" fmla="*/ 93485 h 795848"/>
                <a:gd name="connsiteX11" fmla="*/ 306264 w 340945"/>
                <a:gd name="connsiteY11" fmla="*/ 94027 h 795848"/>
                <a:gd name="connsiteX12" fmla="*/ 301571 w 340945"/>
                <a:gd name="connsiteY12" fmla="*/ 106479 h 795848"/>
                <a:gd name="connsiteX13" fmla="*/ 301391 w 340945"/>
                <a:gd name="connsiteY13" fmla="*/ 106840 h 795848"/>
                <a:gd name="connsiteX14" fmla="*/ 290924 w 340945"/>
                <a:gd name="connsiteY14" fmla="*/ 131926 h 795848"/>
                <a:gd name="connsiteX15" fmla="*/ 290924 w 340945"/>
                <a:gd name="connsiteY15" fmla="*/ 131926 h 795848"/>
                <a:gd name="connsiteX16" fmla="*/ 303376 w 340945"/>
                <a:gd name="connsiteY16" fmla="*/ 325214 h 795848"/>
                <a:gd name="connsiteX17" fmla="*/ 312761 w 340945"/>
                <a:gd name="connsiteY17" fmla="*/ 481143 h 795848"/>
                <a:gd name="connsiteX18" fmla="*/ 304279 w 340945"/>
                <a:gd name="connsiteY18" fmla="*/ 606933 h 795848"/>
                <a:gd name="connsiteX19" fmla="*/ 270891 w 340945"/>
                <a:gd name="connsiteY19" fmla="*/ 667031 h 795848"/>
                <a:gd name="connsiteX20" fmla="*/ 209711 w 340945"/>
                <a:gd name="connsiteY20" fmla="*/ 704750 h 795848"/>
                <a:gd name="connsiteX21" fmla="*/ 146364 w 340945"/>
                <a:gd name="connsiteY21" fmla="*/ 715398 h 795848"/>
                <a:gd name="connsiteX22" fmla="*/ 113518 w 340945"/>
                <a:gd name="connsiteY22" fmla="*/ 717744 h 795848"/>
                <a:gd name="connsiteX23" fmla="*/ 17506 w 340945"/>
                <a:gd name="connsiteY23" fmla="*/ 706374 h 795848"/>
                <a:gd name="connsiteX24" fmla="*/ 0 w 340945"/>
                <a:gd name="connsiteY24" fmla="*/ 699155 h 795848"/>
                <a:gd name="connsiteX25" fmla="*/ 542 w 340945"/>
                <a:gd name="connsiteY25" fmla="*/ 739401 h 795848"/>
                <a:gd name="connsiteX26" fmla="*/ 54684 w 340945"/>
                <a:gd name="connsiteY26" fmla="*/ 795347 h 795848"/>
                <a:gd name="connsiteX27" fmla="*/ 286773 w 340945"/>
                <a:gd name="connsiteY27" fmla="*/ 794626 h 795848"/>
                <a:gd name="connsiteX28" fmla="*/ 319438 w 340945"/>
                <a:gd name="connsiteY28" fmla="*/ 750590 h 795848"/>
                <a:gd name="connsiteX29" fmla="*/ 319438 w 340945"/>
                <a:gd name="connsiteY29" fmla="*/ 747883 h 795848"/>
                <a:gd name="connsiteX30" fmla="*/ 328462 w 340945"/>
                <a:gd name="connsiteY30" fmla="*/ 470495 h 795848"/>
                <a:gd name="connsiteX31" fmla="*/ 340734 w 340945"/>
                <a:gd name="connsiteY31" fmla="*/ 35734 h 795848"/>
                <a:gd name="connsiteX32" fmla="*/ 331530 w 340945"/>
                <a:gd name="connsiteY32" fmla="*/ 0 h 79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945" h="795848">
                  <a:moveTo>
                    <a:pt x="331530" y="0"/>
                  </a:moveTo>
                  <a:cubicBezTo>
                    <a:pt x="323409" y="10828"/>
                    <a:pt x="328101" y="20213"/>
                    <a:pt x="326116" y="28695"/>
                  </a:cubicBezTo>
                  <a:cubicBezTo>
                    <a:pt x="325214" y="32666"/>
                    <a:pt x="324311" y="36636"/>
                    <a:pt x="323228" y="40607"/>
                  </a:cubicBezTo>
                  <a:cubicBezTo>
                    <a:pt x="323048" y="41509"/>
                    <a:pt x="322867" y="42411"/>
                    <a:pt x="322507" y="43314"/>
                  </a:cubicBezTo>
                  <a:cubicBezTo>
                    <a:pt x="321424" y="47284"/>
                    <a:pt x="320521" y="51254"/>
                    <a:pt x="319258" y="55044"/>
                  </a:cubicBezTo>
                  <a:cubicBezTo>
                    <a:pt x="319078" y="55405"/>
                    <a:pt x="319078" y="55766"/>
                    <a:pt x="318897" y="55947"/>
                  </a:cubicBezTo>
                  <a:cubicBezTo>
                    <a:pt x="317814" y="59737"/>
                    <a:pt x="316731" y="63527"/>
                    <a:pt x="315468" y="67136"/>
                  </a:cubicBezTo>
                  <a:cubicBezTo>
                    <a:pt x="315288" y="67678"/>
                    <a:pt x="315107" y="68399"/>
                    <a:pt x="314927" y="68941"/>
                  </a:cubicBezTo>
                  <a:cubicBezTo>
                    <a:pt x="313663" y="72911"/>
                    <a:pt x="312400" y="76882"/>
                    <a:pt x="310956" y="80852"/>
                  </a:cubicBezTo>
                  <a:cubicBezTo>
                    <a:pt x="310776" y="81033"/>
                    <a:pt x="310776" y="81394"/>
                    <a:pt x="310595" y="81574"/>
                  </a:cubicBezTo>
                  <a:cubicBezTo>
                    <a:pt x="309152" y="85544"/>
                    <a:pt x="307888" y="89515"/>
                    <a:pt x="306444" y="93485"/>
                  </a:cubicBezTo>
                  <a:cubicBezTo>
                    <a:pt x="306444" y="93666"/>
                    <a:pt x="306264" y="93846"/>
                    <a:pt x="306264" y="94027"/>
                  </a:cubicBezTo>
                  <a:cubicBezTo>
                    <a:pt x="304820" y="98178"/>
                    <a:pt x="303196" y="102328"/>
                    <a:pt x="301571" y="106479"/>
                  </a:cubicBezTo>
                  <a:cubicBezTo>
                    <a:pt x="301571" y="106660"/>
                    <a:pt x="301571" y="106660"/>
                    <a:pt x="301391" y="106840"/>
                  </a:cubicBezTo>
                  <a:cubicBezTo>
                    <a:pt x="298143" y="115323"/>
                    <a:pt x="294533" y="123624"/>
                    <a:pt x="290924" y="131926"/>
                  </a:cubicBezTo>
                  <a:cubicBezTo>
                    <a:pt x="290924" y="131926"/>
                    <a:pt x="290924" y="131926"/>
                    <a:pt x="290924" y="131926"/>
                  </a:cubicBezTo>
                  <a:cubicBezTo>
                    <a:pt x="312581" y="191663"/>
                    <a:pt x="301211" y="261867"/>
                    <a:pt x="303376" y="325214"/>
                  </a:cubicBezTo>
                  <a:cubicBezTo>
                    <a:pt x="305181" y="377371"/>
                    <a:pt x="310776" y="429167"/>
                    <a:pt x="312761" y="481143"/>
                  </a:cubicBezTo>
                  <a:cubicBezTo>
                    <a:pt x="314385" y="522110"/>
                    <a:pt x="316009" y="567048"/>
                    <a:pt x="304279" y="606933"/>
                  </a:cubicBezTo>
                  <a:cubicBezTo>
                    <a:pt x="297421" y="630034"/>
                    <a:pt x="286592" y="649164"/>
                    <a:pt x="270891" y="667031"/>
                  </a:cubicBezTo>
                  <a:cubicBezTo>
                    <a:pt x="254648" y="685439"/>
                    <a:pt x="232270" y="696628"/>
                    <a:pt x="209711" y="704750"/>
                  </a:cubicBezTo>
                  <a:cubicBezTo>
                    <a:pt x="189678" y="711969"/>
                    <a:pt x="167480" y="713593"/>
                    <a:pt x="146364" y="715398"/>
                  </a:cubicBezTo>
                  <a:cubicBezTo>
                    <a:pt x="135355" y="716300"/>
                    <a:pt x="124527" y="717383"/>
                    <a:pt x="113518" y="717744"/>
                  </a:cubicBezTo>
                  <a:cubicBezTo>
                    <a:pt x="81935" y="719007"/>
                    <a:pt x="47284" y="717564"/>
                    <a:pt x="17506" y="706374"/>
                  </a:cubicBezTo>
                  <a:cubicBezTo>
                    <a:pt x="11550" y="704208"/>
                    <a:pt x="5775" y="701682"/>
                    <a:pt x="0" y="699155"/>
                  </a:cubicBezTo>
                  <a:cubicBezTo>
                    <a:pt x="180" y="712510"/>
                    <a:pt x="361" y="726046"/>
                    <a:pt x="542" y="739401"/>
                  </a:cubicBezTo>
                  <a:cubicBezTo>
                    <a:pt x="1083" y="780368"/>
                    <a:pt x="13897" y="793001"/>
                    <a:pt x="54684" y="795347"/>
                  </a:cubicBezTo>
                  <a:cubicBezTo>
                    <a:pt x="70565" y="796250"/>
                    <a:pt x="273418" y="795889"/>
                    <a:pt x="286773" y="794626"/>
                  </a:cubicBezTo>
                  <a:cubicBezTo>
                    <a:pt x="321243" y="791377"/>
                    <a:pt x="317814" y="785602"/>
                    <a:pt x="319438" y="750590"/>
                  </a:cubicBezTo>
                  <a:cubicBezTo>
                    <a:pt x="319438" y="749688"/>
                    <a:pt x="319438" y="748785"/>
                    <a:pt x="319438" y="747883"/>
                  </a:cubicBezTo>
                  <a:cubicBezTo>
                    <a:pt x="322507" y="655480"/>
                    <a:pt x="325755" y="563078"/>
                    <a:pt x="328462" y="470495"/>
                  </a:cubicBezTo>
                  <a:cubicBezTo>
                    <a:pt x="330086" y="414368"/>
                    <a:pt x="342720" y="124888"/>
                    <a:pt x="340734" y="35734"/>
                  </a:cubicBezTo>
                  <a:cubicBezTo>
                    <a:pt x="340734" y="24545"/>
                    <a:pt x="338569" y="13536"/>
                    <a:pt x="331530" y="0"/>
                  </a:cubicBezTo>
                  <a:close/>
                </a:path>
              </a:pathLst>
            </a:custGeom>
            <a:solidFill>
              <a:srgbClr val="FFFFFF"/>
            </a:solidFill>
            <a:ln w="1804" cap="flat">
              <a:noFill/>
              <a:prstDash val="solid"/>
              <a:miter/>
            </a:ln>
          </p:spPr>
          <p:txBody>
            <a:bodyPr rtlCol="0" anchor="ctr"/>
            <a:lstStyle/>
            <a:p>
              <a:endParaRPr lang="en-US"/>
            </a:p>
          </p:txBody>
        </p:sp>
        <p:sp>
          <p:nvSpPr>
            <p:cNvPr id="147" name="Freeform 625">
              <a:extLst>
                <a:ext uri="{FF2B5EF4-FFF2-40B4-BE49-F238E27FC236}">
                  <a16:creationId xmlns:a16="http://schemas.microsoft.com/office/drawing/2014/main" id="{A07AC145-0CEC-F81C-FA10-349574B3D76E}"/>
                </a:ext>
              </a:extLst>
            </p:cNvPr>
            <p:cNvSpPr/>
            <p:nvPr/>
          </p:nvSpPr>
          <p:spPr>
            <a:xfrm>
              <a:off x="4816140" y="3417856"/>
              <a:ext cx="383929" cy="1272248"/>
            </a:xfrm>
            <a:custGeom>
              <a:avLst/>
              <a:gdLst>
                <a:gd name="connsiteX0" fmla="*/ 365760 w 383929"/>
                <a:gd name="connsiteY0" fmla="*/ 447890 h 1272248"/>
                <a:gd name="connsiteX1" fmla="*/ 366482 w 383929"/>
                <a:gd name="connsiteY1" fmla="*/ 435076 h 1272248"/>
                <a:gd name="connsiteX2" fmla="*/ 382003 w 383929"/>
                <a:gd name="connsiteY2" fmla="*/ 356751 h 1272248"/>
                <a:gd name="connsiteX3" fmla="*/ 375506 w 383929"/>
                <a:gd name="connsiteY3" fmla="*/ 308744 h 1272248"/>
                <a:gd name="connsiteX4" fmla="*/ 295736 w 383929"/>
                <a:gd name="connsiteY4" fmla="*/ 200641 h 1272248"/>
                <a:gd name="connsiteX5" fmla="*/ 266680 w 383929"/>
                <a:gd name="connsiteY5" fmla="*/ 183857 h 1272248"/>
                <a:gd name="connsiteX6" fmla="*/ 276967 w 383929"/>
                <a:gd name="connsiteY6" fmla="*/ 25040 h 1272248"/>
                <a:gd name="connsiteX7" fmla="*/ 141431 w 383929"/>
                <a:gd name="connsiteY7" fmla="*/ 28469 h 1272248"/>
                <a:gd name="connsiteX8" fmla="*/ 109488 w 383929"/>
                <a:gd name="connsiteY8" fmla="*/ 92176 h 1272248"/>
                <a:gd name="connsiteX9" fmla="*/ 151357 w 383929"/>
                <a:gd name="connsiteY9" fmla="*/ 179164 h 1272248"/>
                <a:gd name="connsiteX10" fmla="*/ 124647 w 383929"/>
                <a:gd name="connsiteY10" fmla="*/ 189271 h 1272248"/>
                <a:gd name="connsiteX11" fmla="*/ 32425 w 383929"/>
                <a:gd name="connsiteY11" fmla="*/ 271928 h 1272248"/>
                <a:gd name="connsiteX12" fmla="*/ 16363 w 383929"/>
                <a:gd name="connsiteY12" fmla="*/ 301887 h 1272248"/>
                <a:gd name="connsiteX13" fmla="*/ 8964 w 383929"/>
                <a:gd name="connsiteY13" fmla="*/ 359999 h 1272248"/>
                <a:gd name="connsiteX14" fmla="*/ 4632 w 383929"/>
                <a:gd name="connsiteY14" fmla="*/ 479112 h 1272248"/>
                <a:gd name="connsiteX15" fmla="*/ 1023 w 383929"/>
                <a:gd name="connsiteY15" fmla="*/ 636124 h 1272248"/>
                <a:gd name="connsiteX16" fmla="*/ 3369 w 383929"/>
                <a:gd name="connsiteY16" fmla="*/ 1052477 h 1272248"/>
                <a:gd name="connsiteX17" fmla="*/ 6437 w 383929"/>
                <a:gd name="connsiteY17" fmla="*/ 1223205 h 1272248"/>
                <a:gd name="connsiteX18" fmla="*/ 43073 w 383929"/>
                <a:gd name="connsiteY18" fmla="*/ 1265616 h 1272248"/>
                <a:gd name="connsiteX19" fmla="*/ 130422 w 383929"/>
                <a:gd name="connsiteY19" fmla="*/ 1271211 h 1272248"/>
                <a:gd name="connsiteX20" fmla="*/ 327319 w 383929"/>
                <a:gd name="connsiteY20" fmla="*/ 1269226 h 1272248"/>
                <a:gd name="connsiteX21" fmla="*/ 354029 w 383929"/>
                <a:gd name="connsiteY21" fmla="*/ 1232409 h 1272248"/>
                <a:gd name="connsiteX22" fmla="*/ 358361 w 383929"/>
                <a:gd name="connsiteY22" fmla="*/ 1139645 h 1272248"/>
                <a:gd name="connsiteX23" fmla="*/ 366663 w 383929"/>
                <a:gd name="connsiteY23" fmla="*/ 870379 h 1272248"/>
                <a:gd name="connsiteX24" fmla="*/ 378213 w 383929"/>
                <a:gd name="connsiteY24" fmla="*/ 561227 h 1272248"/>
                <a:gd name="connsiteX25" fmla="*/ 365760 w 383929"/>
                <a:gd name="connsiteY25" fmla="*/ 447890 h 1272248"/>
                <a:gd name="connsiteX26" fmla="*/ 126272 w 383929"/>
                <a:gd name="connsiteY26" fmla="*/ 97771 h 1272248"/>
                <a:gd name="connsiteX27" fmla="*/ 215425 w 383929"/>
                <a:gd name="connsiteY27" fmla="*/ 15114 h 1272248"/>
                <a:gd name="connsiteX28" fmla="*/ 290683 w 383929"/>
                <a:gd name="connsiteY28" fmla="*/ 101019 h 1272248"/>
                <a:gd name="connsiteX29" fmla="*/ 215967 w 383929"/>
                <a:gd name="connsiteY29" fmla="*/ 176277 h 1272248"/>
                <a:gd name="connsiteX30" fmla="*/ 126272 w 383929"/>
                <a:gd name="connsiteY30" fmla="*/ 97771 h 1272248"/>
                <a:gd name="connsiteX31" fmla="*/ 25928 w 383929"/>
                <a:gd name="connsiteY31" fmla="*/ 351878 h 1272248"/>
                <a:gd name="connsiteX32" fmla="*/ 67257 w 383929"/>
                <a:gd name="connsiteY32" fmla="*/ 254783 h 1272248"/>
                <a:gd name="connsiteX33" fmla="*/ 160201 w 383929"/>
                <a:gd name="connsiteY33" fmla="*/ 195587 h 1272248"/>
                <a:gd name="connsiteX34" fmla="*/ 229142 w 383929"/>
                <a:gd name="connsiteY34" fmla="*/ 193602 h 1272248"/>
                <a:gd name="connsiteX35" fmla="*/ 284367 w 383929"/>
                <a:gd name="connsiteY35" fmla="*/ 210206 h 1272248"/>
                <a:gd name="connsiteX36" fmla="*/ 334899 w 383929"/>
                <a:gd name="connsiteY36" fmla="*/ 273191 h 1272248"/>
                <a:gd name="connsiteX37" fmla="*/ 367023 w 383929"/>
                <a:gd name="connsiteY37" fmla="*/ 344478 h 1272248"/>
                <a:gd name="connsiteX38" fmla="*/ 350961 w 383929"/>
                <a:gd name="connsiteY38" fmla="*/ 430564 h 1272248"/>
                <a:gd name="connsiteX39" fmla="*/ 345908 w 383929"/>
                <a:gd name="connsiteY39" fmla="*/ 439949 h 1272248"/>
                <a:gd name="connsiteX40" fmla="*/ 329846 w 383929"/>
                <a:gd name="connsiteY40" fmla="*/ 445904 h 1272248"/>
                <a:gd name="connsiteX41" fmla="*/ 313242 w 383929"/>
                <a:gd name="connsiteY41" fmla="*/ 432549 h 1272248"/>
                <a:gd name="connsiteX42" fmla="*/ 315047 w 383929"/>
                <a:gd name="connsiteY42" fmla="*/ 408727 h 1272248"/>
                <a:gd name="connsiteX43" fmla="*/ 307287 w 383929"/>
                <a:gd name="connsiteY43" fmla="*/ 319934 h 1272248"/>
                <a:gd name="connsiteX44" fmla="*/ 289420 w 383929"/>
                <a:gd name="connsiteY44" fmla="*/ 297375 h 1272248"/>
                <a:gd name="connsiteX45" fmla="*/ 277689 w 383929"/>
                <a:gd name="connsiteY45" fmla="*/ 298638 h 1272248"/>
                <a:gd name="connsiteX46" fmla="*/ 277689 w 383929"/>
                <a:gd name="connsiteY46" fmla="*/ 308564 h 1272248"/>
                <a:gd name="connsiteX47" fmla="*/ 298804 w 383929"/>
                <a:gd name="connsiteY47" fmla="*/ 419014 h 1272248"/>
                <a:gd name="connsiteX48" fmla="*/ 317032 w 383929"/>
                <a:gd name="connsiteY48" fmla="*/ 458899 h 1272248"/>
                <a:gd name="connsiteX49" fmla="*/ 328763 w 383929"/>
                <a:gd name="connsiteY49" fmla="*/ 487052 h 1272248"/>
                <a:gd name="connsiteX50" fmla="*/ 303497 w 383929"/>
                <a:gd name="connsiteY50" fmla="*/ 568266 h 1272248"/>
                <a:gd name="connsiteX51" fmla="*/ 285810 w 383929"/>
                <a:gd name="connsiteY51" fmla="*/ 609955 h 1272248"/>
                <a:gd name="connsiteX52" fmla="*/ 259100 w 383929"/>
                <a:gd name="connsiteY52" fmla="*/ 628003 h 1272248"/>
                <a:gd name="connsiteX53" fmla="*/ 239609 w 383929"/>
                <a:gd name="connsiteY53" fmla="*/ 605985 h 1272248"/>
                <a:gd name="connsiteX54" fmla="*/ 248813 w 383929"/>
                <a:gd name="connsiteY54" fmla="*/ 561588 h 1272248"/>
                <a:gd name="connsiteX55" fmla="*/ 269929 w 383929"/>
                <a:gd name="connsiteY55" fmla="*/ 479112 h 1272248"/>
                <a:gd name="connsiteX56" fmla="*/ 241594 w 383929"/>
                <a:gd name="connsiteY56" fmla="*/ 422082 h 1272248"/>
                <a:gd name="connsiteX57" fmla="*/ 190340 w 383929"/>
                <a:gd name="connsiteY57" fmla="*/ 420638 h 1272248"/>
                <a:gd name="connsiteX58" fmla="*/ 143236 w 383929"/>
                <a:gd name="connsiteY58" fmla="*/ 445363 h 1272248"/>
                <a:gd name="connsiteX59" fmla="*/ 134212 w 383929"/>
                <a:gd name="connsiteY59" fmla="*/ 469547 h 1272248"/>
                <a:gd name="connsiteX60" fmla="*/ 161283 w 383929"/>
                <a:gd name="connsiteY60" fmla="*/ 588840 h 1272248"/>
                <a:gd name="connsiteX61" fmla="*/ 155147 w 383929"/>
                <a:gd name="connsiteY61" fmla="*/ 622769 h 1272248"/>
                <a:gd name="connsiteX62" fmla="*/ 105698 w 383929"/>
                <a:gd name="connsiteY62" fmla="*/ 588479 h 1272248"/>
                <a:gd name="connsiteX63" fmla="*/ 65271 w 383929"/>
                <a:gd name="connsiteY63" fmla="*/ 487052 h 1272248"/>
                <a:gd name="connsiteX64" fmla="*/ 89275 w 383929"/>
                <a:gd name="connsiteY64" fmla="*/ 407644 h 1272248"/>
                <a:gd name="connsiteX65" fmla="*/ 126993 w 383929"/>
                <a:gd name="connsiteY65" fmla="*/ 291961 h 1272248"/>
                <a:gd name="connsiteX66" fmla="*/ 122301 w 383929"/>
                <a:gd name="connsiteY66" fmla="*/ 283478 h 1272248"/>
                <a:gd name="connsiteX67" fmla="*/ 110751 w 383929"/>
                <a:gd name="connsiteY67" fmla="*/ 287449 h 1272248"/>
                <a:gd name="connsiteX68" fmla="*/ 66354 w 383929"/>
                <a:gd name="connsiteY68" fmla="*/ 382197 h 1272248"/>
                <a:gd name="connsiteX69" fmla="*/ 63647 w 383929"/>
                <a:gd name="connsiteY69" fmla="*/ 417029 h 1272248"/>
                <a:gd name="connsiteX70" fmla="*/ 42532 w 383929"/>
                <a:gd name="connsiteY70" fmla="*/ 439768 h 1272248"/>
                <a:gd name="connsiteX71" fmla="*/ 25928 w 383929"/>
                <a:gd name="connsiteY71" fmla="*/ 421360 h 1272248"/>
                <a:gd name="connsiteX72" fmla="*/ 25928 w 383929"/>
                <a:gd name="connsiteY72" fmla="*/ 351878 h 1272248"/>
                <a:gd name="connsiteX73" fmla="*/ 105878 w 383929"/>
                <a:gd name="connsiteY73" fmla="*/ 327153 h 1272248"/>
                <a:gd name="connsiteX74" fmla="*/ 84943 w 383929"/>
                <a:gd name="connsiteY74" fmla="*/ 388333 h 1272248"/>
                <a:gd name="connsiteX75" fmla="*/ 105878 w 383929"/>
                <a:gd name="connsiteY75" fmla="*/ 327153 h 1272248"/>
                <a:gd name="connsiteX76" fmla="*/ 348976 w 383929"/>
                <a:gd name="connsiteY76" fmla="*/ 930296 h 1272248"/>
                <a:gd name="connsiteX77" fmla="*/ 339952 w 383929"/>
                <a:gd name="connsiteY77" fmla="*/ 1207684 h 1272248"/>
                <a:gd name="connsiteX78" fmla="*/ 339952 w 383929"/>
                <a:gd name="connsiteY78" fmla="*/ 1210391 h 1272248"/>
                <a:gd name="connsiteX79" fmla="*/ 307287 w 383929"/>
                <a:gd name="connsiteY79" fmla="*/ 1254426 h 1272248"/>
                <a:gd name="connsiteX80" fmla="*/ 75198 w 383929"/>
                <a:gd name="connsiteY80" fmla="*/ 1255149 h 1272248"/>
                <a:gd name="connsiteX81" fmla="*/ 21055 w 383929"/>
                <a:gd name="connsiteY81" fmla="*/ 1199202 h 1272248"/>
                <a:gd name="connsiteX82" fmla="*/ 18890 w 383929"/>
                <a:gd name="connsiteY82" fmla="*/ 937515 h 1272248"/>
                <a:gd name="connsiteX83" fmla="*/ 14739 w 383929"/>
                <a:gd name="connsiteY83" fmla="*/ 601292 h 1272248"/>
                <a:gd name="connsiteX84" fmla="*/ 19973 w 383929"/>
                <a:gd name="connsiteY84" fmla="*/ 478751 h 1272248"/>
                <a:gd name="connsiteX85" fmla="*/ 20695 w 383929"/>
                <a:gd name="connsiteY85" fmla="*/ 473517 h 1272248"/>
                <a:gd name="connsiteX86" fmla="*/ 32786 w 383929"/>
                <a:gd name="connsiteY86" fmla="*/ 456011 h 1272248"/>
                <a:gd name="connsiteX87" fmla="*/ 44697 w 383929"/>
                <a:gd name="connsiteY87" fmla="*/ 473698 h 1272248"/>
                <a:gd name="connsiteX88" fmla="*/ 104434 w 383929"/>
                <a:gd name="connsiteY88" fmla="*/ 618437 h 1272248"/>
                <a:gd name="connsiteX89" fmla="*/ 128257 w 383929"/>
                <a:gd name="connsiteY89" fmla="*/ 638831 h 1272248"/>
                <a:gd name="connsiteX90" fmla="*/ 178789 w 383929"/>
                <a:gd name="connsiteY90" fmla="*/ 599488 h 1272248"/>
                <a:gd name="connsiteX91" fmla="*/ 160742 w 383929"/>
                <a:gd name="connsiteY91" fmla="*/ 521523 h 1272248"/>
                <a:gd name="connsiteX92" fmla="*/ 156772 w 383929"/>
                <a:gd name="connsiteY92" fmla="*/ 463952 h 1272248"/>
                <a:gd name="connsiteX93" fmla="*/ 156772 w 383929"/>
                <a:gd name="connsiteY93" fmla="*/ 463952 h 1272248"/>
                <a:gd name="connsiteX94" fmla="*/ 157855 w 383929"/>
                <a:gd name="connsiteY94" fmla="*/ 462508 h 1272248"/>
                <a:gd name="connsiteX95" fmla="*/ 158035 w 383929"/>
                <a:gd name="connsiteY95" fmla="*/ 462328 h 1272248"/>
                <a:gd name="connsiteX96" fmla="*/ 159298 w 383929"/>
                <a:gd name="connsiteY96" fmla="*/ 461064 h 1272248"/>
                <a:gd name="connsiteX97" fmla="*/ 159479 w 383929"/>
                <a:gd name="connsiteY97" fmla="*/ 460884 h 1272248"/>
                <a:gd name="connsiteX98" fmla="*/ 160742 w 383929"/>
                <a:gd name="connsiteY98" fmla="*/ 459621 h 1272248"/>
                <a:gd name="connsiteX99" fmla="*/ 160923 w 383929"/>
                <a:gd name="connsiteY99" fmla="*/ 459440 h 1272248"/>
                <a:gd name="connsiteX100" fmla="*/ 162547 w 383929"/>
                <a:gd name="connsiteY100" fmla="*/ 458177 h 1272248"/>
                <a:gd name="connsiteX101" fmla="*/ 162727 w 383929"/>
                <a:gd name="connsiteY101" fmla="*/ 457996 h 1272248"/>
                <a:gd name="connsiteX102" fmla="*/ 173917 w 383929"/>
                <a:gd name="connsiteY102" fmla="*/ 450777 h 1272248"/>
                <a:gd name="connsiteX103" fmla="*/ 174278 w 383929"/>
                <a:gd name="connsiteY103" fmla="*/ 450597 h 1272248"/>
                <a:gd name="connsiteX104" fmla="*/ 176624 w 383929"/>
                <a:gd name="connsiteY104" fmla="*/ 449334 h 1272248"/>
                <a:gd name="connsiteX105" fmla="*/ 177346 w 383929"/>
                <a:gd name="connsiteY105" fmla="*/ 448973 h 1272248"/>
                <a:gd name="connsiteX106" fmla="*/ 179692 w 383929"/>
                <a:gd name="connsiteY106" fmla="*/ 447709 h 1272248"/>
                <a:gd name="connsiteX107" fmla="*/ 180775 w 383929"/>
                <a:gd name="connsiteY107" fmla="*/ 447168 h 1272248"/>
                <a:gd name="connsiteX108" fmla="*/ 183301 w 383929"/>
                <a:gd name="connsiteY108" fmla="*/ 445904 h 1272248"/>
                <a:gd name="connsiteX109" fmla="*/ 184565 w 383929"/>
                <a:gd name="connsiteY109" fmla="*/ 445363 h 1272248"/>
                <a:gd name="connsiteX110" fmla="*/ 187091 w 383929"/>
                <a:gd name="connsiteY110" fmla="*/ 444100 h 1272248"/>
                <a:gd name="connsiteX111" fmla="*/ 188716 w 383929"/>
                <a:gd name="connsiteY111" fmla="*/ 443378 h 1272248"/>
                <a:gd name="connsiteX112" fmla="*/ 191062 w 383929"/>
                <a:gd name="connsiteY112" fmla="*/ 442115 h 1272248"/>
                <a:gd name="connsiteX113" fmla="*/ 193047 w 383929"/>
                <a:gd name="connsiteY113" fmla="*/ 441212 h 1272248"/>
                <a:gd name="connsiteX114" fmla="*/ 195213 w 383929"/>
                <a:gd name="connsiteY114" fmla="*/ 440129 h 1272248"/>
                <a:gd name="connsiteX115" fmla="*/ 199544 w 383929"/>
                <a:gd name="connsiteY115" fmla="*/ 437964 h 1272248"/>
                <a:gd name="connsiteX116" fmla="*/ 238346 w 383929"/>
                <a:gd name="connsiteY116" fmla="*/ 439768 h 1272248"/>
                <a:gd name="connsiteX117" fmla="*/ 254769 w 383929"/>
                <a:gd name="connsiteY117" fmla="*/ 480556 h 1272248"/>
                <a:gd name="connsiteX118" fmla="*/ 250979 w 383929"/>
                <a:gd name="connsiteY118" fmla="*/ 494271 h 1272248"/>
                <a:gd name="connsiteX119" fmla="*/ 250077 w 383929"/>
                <a:gd name="connsiteY119" fmla="*/ 497881 h 1272248"/>
                <a:gd name="connsiteX120" fmla="*/ 246828 w 383929"/>
                <a:gd name="connsiteY120" fmla="*/ 510334 h 1272248"/>
                <a:gd name="connsiteX121" fmla="*/ 231307 w 383929"/>
                <a:gd name="connsiteY121" fmla="*/ 565017 h 1272248"/>
                <a:gd name="connsiteX122" fmla="*/ 222464 w 383929"/>
                <a:gd name="connsiteY122" fmla="*/ 601112 h 1272248"/>
                <a:gd name="connsiteX123" fmla="*/ 238165 w 383929"/>
                <a:gd name="connsiteY123" fmla="*/ 639733 h 1272248"/>
                <a:gd name="connsiteX124" fmla="*/ 290864 w 383929"/>
                <a:gd name="connsiteY124" fmla="*/ 631612 h 1272248"/>
                <a:gd name="connsiteX125" fmla="*/ 298263 w 383929"/>
                <a:gd name="connsiteY125" fmla="*/ 620603 h 1272248"/>
                <a:gd name="connsiteX126" fmla="*/ 311618 w 383929"/>
                <a:gd name="connsiteY126" fmla="*/ 591908 h 1272248"/>
                <a:gd name="connsiteX127" fmla="*/ 322086 w 383929"/>
                <a:gd name="connsiteY127" fmla="*/ 566822 h 1272248"/>
                <a:gd name="connsiteX128" fmla="*/ 322266 w 383929"/>
                <a:gd name="connsiteY128" fmla="*/ 566461 h 1272248"/>
                <a:gd name="connsiteX129" fmla="*/ 326958 w 383929"/>
                <a:gd name="connsiteY129" fmla="*/ 554008 h 1272248"/>
                <a:gd name="connsiteX130" fmla="*/ 327139 w 383929"/>
                <a:gd name="connsiteY130" fmla="*/ 553467 h 1272248"/>
                <a:gd name="connsiteX131" fmla="*/ 331290 w 383929"/>
                <a:gd name="connsiteY131" fmla="*/ 541555 h 1272248"/>
                <a:gd name="connsiteX132" fmla="*/ 331651 w 383929"/>
                <a:gd name="connsiteY132" fmla="*/ 540834 h 1272248"/>
                <a:gd name="connsiteX133" fmla="*/ 335621 w 383929"/>
                <a:gd name="connsiteY133" fmla="*/ 528922 h 1272248"/>
                <a:gd name="connsiteX134" fmla="*/ 336162 w 383929"/>
                <a:gd name="connsiteY134" fmla="*/ 527118 h 1272248"/>
                <a:gd name="connsiteX135" fmla="*/ 339591 w 383929"/>
                <a:gd name="connsiteY135" fmla="*/ 515928 h 1272248"/>
                <a:gd name="connsiteX136" fmla="*/ 339952 w 383929"/>
                <a:gd name="connsiteY136" fmla="*/ 515026 h 1272248"/>
                <a:gd name="connsiteX137" fmla="*/ 343201 w 383929"/>
                <a:gd name="connsiteY137" fmla="*/ 503295 h 1272248"/>
                <a:gd name="connsiteX138" fmla="*/ 343923 w 383929"/>
                <a:gd name="connsiteY138" fmla="*/ 500588 h 1272248"/>
                <a:gd name="connsiteX139" fmla="*/ 346810 w 383929"/>
                <a:gd name="connsiteY139" fmla="*/ 488677 h 1272248"/>
                <a:gd name="connsiteX140" fmla="*/ 352225 w 383929"/>
                <a:gd name="connsiteY140" fmla="*/ 459981 h 1272248"/>
                <a:gd name="connsiteX141" fmla="*/ 361609 w 383929"/>
                <a:gd name="connsiteY141" fmla="*/ 496076 h 1272248"/>
                <a:gd name="connsiteX142" fmla="*/ 348976 w 383929"/>
                <a:gd name="connsiteY142" fmla="*/ 930296 h 12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3929" h="1272248">
                  <a:moveTo>
                    <a:pt x="365760" y="447890"/>
                  </a:moveTo>
                  <a:cubicBezTo>
                    <a:pt x="364136" y="444280"/>
                    <a:pt x="364858" y="438866"/>
                    <a:pt x="366482" y="435076"/>
                  </a:cubicBezTo>
                  <a:cubicBezTo>
                    <a:pt x="376228" y="409810"/>
                    <a:pt x="375325" y="382558"/>
                    <a:pt x="382003" y="356751"/>
                  </a:cubicBezTo>
                  <a:cubicBezTo>
                    <a:pt x="385612" y="342673"/>
                    <a:pt x="384529" y="321378"/>
                    <a:pt x="375506" y="308744"/>
                  </a:cubicBezTo>
                  <a:cubicBezTo>
                    <a:pt x="348435" y="270845"/>
                    <a:pt x="330207" y="229877"/>
                    <a:pt x="295736" y="200641"/>
                  </a:cubicBezTo>
                  <a:cubicBezTo>
                    <a:pt x="286352" y="192700"/>
                    <a:pt x="275523" y="191617"/>
                    <a:pt x="266680" y="183857"/>
                  </a:cubicBezTo>
                  <a:cubicBezTo>
                    <a:pt x="322988" y="132783"/>
                    <a:pt x="318657" y="62037"/>
                    <a:pt x="276967" y="25040"/>
                  </a:cubicBezTo>
                  <a:cubicBezTo>
                    <a:pt x="231849" y="-15025"/>
                    <a:pt x="175541" y="-1851"/>
                    <a:pt x="141431" y="28469"/>
                  </a:cubicBezTo>
                  <a:cubicBezTo>
                    <a:pt x="120677" y="46877"/>
                    <a:pt x="112917" y="65827"/>
                    <a:pt x="109488" y="92176"/>
                  </a:cubicBezTo>
                  <a:cubicBezTo>
                    <a:pt x="104615" y="129715"/>
                    <a:pt x="127896" y="156064"/>
                    <a:pt x="151357" y="179164"/>
                  </a:cubicBezTo>
                  <a:cubicBezTo>
                    <a:pt x="142153" y="185842"/>
                    <a:pt x="133130" y="187105"/>
                    <a:pt x="124647" y="189271"/>
                  </a:cubicBezTo>
                  <a:cubicBezTo>
                    <a:pt x="93606" y="196490"/>
                    <a:pt x="54263" y="249730"/>
                    <a:pt x="32425" y="271928"/>
                  </a:cubicBezTo>
                  <a:cubicBezTo>
                    <a:pt x="23943" y="280410"/>
                    <a:pt x="18168" y="290336"/>
                    <a:pt x="16363" y="301887"/>
                  </a:cubicBezTo>
                  <a:cubicBezTo>
                    <a:pt x="13295" y="321197"/>
                    <a:pt x="10047" y="340508"/>
                    <a:pt x="8964" y="359999"/>
                  </a:cubicBezTo>
                  <a:cubicBezTo>
                    <a:pt x="6798" y="399703"/>
                    <a:pt x="9505" y="439227"/>
                    <a:pt x="4632" y="479112"/>
                  </a:cubicBezTo>
                  <a:cubicBezTo>
                    <a:pt x="-1684" y="531088"/>
                    <a:pt x="-60" y="583606"/>
                    <a:pt x="1023" y="636124"/>
                  </a:cubicBezTo>
                  <a:cubicBezTo>
                    <a:pt x="3730" y="774908"/>
                    <a:pt x="2647" y="913693"/>
                    <a:pt x="3369" y="1052477"/>
                  </a:cubicBezTo>
                  <a:cubicBezTo>
                    <a:pt x="3730" y="1109326"/>
                    <a:pt x="4632" y="1166356"/>
                    <a:pt x="6437" y="1223205"/>
                  </a:cubicBezTo>
                  <a:cubicBezTo>
                    <a:pt x="7339" y="1254607"/>
                    <a:pt x="11851" y="1257856"/>
                    <a:pt x="43073" y="1265616"/>
                  </a:cubicBezTo>
                  <a:cubicBezTo>
                    <a:pt x="71949" y="1272835"/>
                    <a:pt x="101727" y="1273196"/>
                    <a:pt x="130422" y="1271211"/>
                  </a:cubicBezTo>
                  <a:cubicBezTo>
                    <a:pt x="195934" y="1266338"/>
                    <a:pt x="261807" y="1276805"/>
                    <a:pt x="327319" y="1269226"/>
                  </a:cubicBezTo>
                  <a:cubicBezTo>
                    <a:pt x="355654" y="1265977"/>
                    <a:pt x="356195" y="1261826"/>
                    <a:pt x="354029" y="1232409"/>
                  </a:cubicBezTo>
                  <a:cubicBezTo>
                    <a:pt x="354029" y="1231506"/>
                    <a:pt x="356015" y="1169604"/>
                    <a:pt x="358361" y="1139645"/>
                  </a:cubicBezTo>
                  <a:cubicBezTo>
                    <a:pt x="365038" y="1049950"/>
                    <a:pt x="363414" y="960074"/>
                    <a:pt x="366663" y="870379"/>
                  </a:cubicBezTo>
                  <a:cubicBezTo>
                    <a:pt x="368648" y="817139"/>
                    <a:pt x="381461" y="611218"/>
                    <a:pt x="378213" y="561227"/>
                  </a:cubicBezTo>
                  <a:cubicBezTo>
                    <a:pt x="375506" y="522967"/>
                    <a:pt x="382183" y="484165"/>
                    <a:pt x="365760" y="447890"/>
                  </a:cubicBezTo>
                  <a:close/>
                  <a:moveTo>
                    <a:pt x="126272" y="97771"/>
                  </a:moveTo>
                  <a:cubicBezTo>
                    <a:pt x="128979" y="41643"/>
                    <a:pt x="173195" y="14753"/>
                    <a:pt x="215425" y="15114"/>
                  </a:cubicBezTo>
                  <a:cubicBezTo>
                    <a:pt x="254227" y="15475"/>
                    <a:pt x="295736" y="44531"/>
                    <a:pt x="290683" y="101019"/>
                  </a:cubicBezTo>
                  <a:cubicBezTo>
                    <a:pt x="289239" y="144694"/>
                    <a:pt x="256754" y="177540"/>
                    <a:pt x="215967" y="176277"/>
                  </a:cubicBezTo>
                  <a:cubicBezTo>
                    <a:pt x="160562" y="176999"/>
                    <a:pt x="123925" y="143611"/>
                    <a:pt x="126272" y="97771"/>
                  </a:cubicBezTo>
                  <a:close/>
                  <a:moveTo>
                    <a:pt x="25928" y="351878"/>
                  </a:moveTo>
                  <a:cubicBezTo>
                    <a:pt x="25567" y="313437"/>
                    <a:pt x="38742" y="281312"/>
                    <a:pt x="67257" y="254783"/>
                  </a:cubicBezTo>
                  <a:cubicBezTo>
                    <a:pt x="97396" y="226809"/>
                    <a:pt x="115443" y="197573"/>
                    <a:pt x="160201" y="195587"/>
                  </a:cubicBezTo>
                  <a:cubicBezTo>
                    <a:pt x="179511" y="194685"/>
                    <a:pt x="209831" y="193602"/>
                    <a:pt x="229142" y="193602"/>
                  </a:cubicBezTo>
                  <a:cubicBezTo>
                    <a:pt x="243760" y="193602"/>
                    <a:pt x="274982" y="199738"/>
                    <a:pt x="284367" y="210206"/>
                  </a:cubicBezTo>
                  <a:cubicBezTo>
                    <a:pt x="300068" y="228614"/>
                    <a:pt x="318837" y="243413"/>
                    <a:pt x="334899" y="273191"/>
                  </a:cubicBezTo>
                  <a:cubicBezTo>
                    <a:pt x="343201" y="288712"/>
                    <a:pt x="369370" y="327153"/>
                    <a:pt x="367023" y="344478"/>
                  </a:cubicBezTo>
                  <a:cubicBezTo>
                    <a:pt x="362151" y="373354"/>
                    <a:pt x="362151" y="402952"/>
                    <a:pt x="350961" y="430564"/>
                  </a:cubicBezTo>
                  <a:cubicBezTo>
                    <a:pt x="349698" y="433813"/>
                    <a:pt x="348074" y="437061"/>
                    <a:pt x="345908" y="439949"/>
                  </a:cubicBezTo>
                  <a:cubicBezTo>
                    <a:pt x="341938" y="445183"/>
                    <a:pt x="337065" y="448251"/>
                    <a:pt x="329846" y="445904"/>
                  </a:cubicBezTo>
                  <a:cubicBezTo>
                    <a:pt x="322807" y="443559"/>
                    <a:pt x="314506" y="440671"/>
                    <a:pt x="313242" y="432549"/>
                  </a:cubicBezTo>
                  <a:cubicBezTo>
                    <a:pt x="312160" y="424609"/>
                    <a:pt x="313062" y="416668"/>
                    <a:pt x="315047" y="408727"/>
                  </a:cubicBezTo>
                  <a:cubicBezTo>
                    <a:pt x="323168" y="378047"/>
                    <a:pt x="317032" y="348810"/>
                    <a:pt x="307287" y="319934"/>
                  </a:cubicBezTo>
                  <a:cubicBezTo>
                    <a:pt x="304219" y="310549"/>
                    <a:pt x="298263" y="302608"/>
                    <a:pt x="289420" y="297375"/>
                  </a:cubicBezTo>
                  <a:cubicBezTo>
                    <a:pt x="285269" y="294848"/>
                    <a:pt x="280757" y="294306"/>
                    <a:pt x="277689" y="298638"/>
                  </a:cubicBezTo>
                  <a:cubicBezTo>
                    <a:pt x="275523" y="301706"/>
                    <a:pt x="275162" y="305857"/>
                    <a:pt x="277689" y="308564"/>
                  </a:cubicBezTo>
                  <a:cubicBezTo>
                    <a:pt x="308550" y="340869"/>
                    <a:pt x="304760" y="380031"/>
                    <a:pt x="298804" y="419014"/>
                  </a:cubicBezTo>
                  <a:cubicBezTo>
                    <a:pt x="295917" y="437422"/>
                    <a:pt x="300429" y="451680"/>
                    <a:pt x="317032" y="458899"/>
                  </a:cubicBezTo>
                  <a:cubicBezTo>
                    <a:pt x="331470" y="465215"/>
                    <a:pt x="331470" y="475322"/>
                    <a:pt x="328763" y="487052"/>
                  </a:cubicBezTo>
                  <a:cubicBezTo>
                    <a:pt x="322266" y="514665"/>
                    <a:pt x="316852" y="542638"/>
                    <a:pt x="303497" y="568266"/>
                  </a:cubicBezTo>
                  <a:cubicBezTo>
                    <a:pt x="296639" y="581621"/>
                    <a:pt x="291586" y="596059"/>
                    <a:pt x="285810" y="609955"/>
                  </a:cubicBezTo>
                  <a:cubicBezTo>
                    <a:pt x="280757" y="621686"/>
                    <a:pt x="272275" y="628544"/>
                    <a:pt x="259100" y="628003"/>
                  </a:cubicBezTo>
                  <a:cubicBezTo>
                    <a:pt x="244843" y="627461"/>
                    <a:pt x="237624" y="620061"/>
                    <a:pt x="239609" y="605985"/>
                  </a:cubicBezTo>
                  <a:cubicBezTo>
                    <a:pt x="241594" y="591005"/>
                    <a:pt x="245204" y="576387"/>
                    <a:pt x="248813" y="561588"/>
                  </a:cubicBezTo>
                  <a:cubicBezTo>
                    <a:pt x="255491" y="533976"/>
                    <a:pt x="262168" y="506363"/>
                    <a:pt x="269929" y="479112"/>
                  </a:cubicBezTo>
                  <a:cubicBezTo>
                    <a:pt x="278050" y="450777"/>
                    <a:pt x="260003" y="436700"/>
                    <a:pt x="241594" y="422082"/>
                  </a:cubicBezTo>
                  <a:cubicBezTo>
                    <a:pt x="224630" y="408727"/>
                    <a:pt x="208568" y="408727"/>
                    <a:pt x="190340" y="420638"/>
                  </a:cubicBezTo>
                  <a:cubicBezTo>
                    <a:pt x="175541" y="430203"/>
                    <a:pt x="157855" y="434896"/>
                    <a:pt x="143236" y="445363"/>
                  </a:cubicBezTo>
                  <a:cubicBezTo>
                    <a:pt x="134393" y="451680"/>
                    <a:pt x="131686" y="457274"/>
                    <a:pt x="134212" y="469547"/>
                  </a:cubicBezTo>
                  <a:cubicBezTo>
                    <a:pt x="142695" y="509431"/>
                    <a:pt x="151177" y="549316"/>
                    <a:pt x="161283" y="588840"/>
                  </a:cubicBezTo>
                  <a:cubicBezTo>
                    <a:pt x="164171" y="599668"/>
                    <a:pt x="169585" y="614286"/>
                    <a:pt x="155147" y="622769"/>
                  </a:cubicBezTo>
                  <a:cubicBezTo>
                    <a:pt x="124286" y="635943"/>
                    <a:pt x="109488" y="597502"/>
                    <a:pt x="105698" y="588479"/>
                  </a:cubicBezTo>
                  <a:cubicBezTo>
                    <a:pt x="91982" y="554730"/>
                    <a:pt x="78085" y="521162"/>
                    <a:pt x="65271" y="487052"/>
                  </a:cubicBezTo>
                  <a:cubicBezTo>
                    <a:pt x="53360" y="455109"/>
                    <a:pt x="67798" y="427135"/>
                    <a:pt x="89275" y="407644"/>
                  </a:cubicBezTo>
                  <a:cubicBezTo>
                    <a:pt x="125369" y="374979"/>
                    <a:pt x="119233" y="331845"/>
                    <a:pt x="126993" y="291961"/>
                  </a:cubicBezTo>
                  <a:cubicBezTo>
                    <a:pt x="127715" y="288712"/>
                    <a:pt x="126452" y="284742"/>
                    <a:pt x="122301" y="283478"/>
                  </a:cubicBezTo>
                  <a:cubicBezTo>
                    <a:pt x="117609" y="282035"/>
                    <a:pt x="114180" y="283839"/>
                    <a:pt x="110751" y="287449"/>
                  </a:cubicBezTo>
                  <a:cubicBezTo>
                    <a:pt x="78807" y="320836"/>
                    <a:pt x="63286" y="334372"/>
                    <a:pt x="66354" y="382197"/>
                  </a:cubicBezTo>
                  <a:cubicBezTo>
                    <a:pt x="66715" y="387431"/>
                    <a:pt x="65452" y="412156"/>
                    <a:pt x="63647" y="417029"/>
                  </a:cubicBezTo>
                  <a:cubicBezTo>
                    <a:pt x="60760" y="425511"/>
                    <a:pt x="52638" y="440490"/>
                    <a:pt x="42532" y="439768"/>
                  </a:cubicBezTo>
                  <a:cubicBezTo>
                    <a:pt x="33328" y="439047"/>
                    <a:pt x="26650" y="430925"/>
                    <a:pt x="25928" y="421360"/>
                  </a:cubicBezTo>
                  <a:cubicBezTo>
                    <a:pt x="25387" y="406922"/>
                    <a:pt x="26109" y="360721"/>
                    <a:pt x="25928" y="351878"/>
                  </a:cubicBezTo>
                  <a:close/>
                  <a:moveTo>
                    <a:pt x="105878" y="327153"/>
                  </a:moveTo>
                  <a:cubicBezTo>
                    <a:pt x="107322" y="349892"/>
                    <a:pt x="102449" y="371730"/>
                    <a:pt x="84943" y="388333"/>
                  </a:cubicBezTo>
                  <a:cubicBezTo>
                    <a:pt x="70866" y="354946"/>
                    <a:pt x="99020" y="318310"/>
                    <a:pt x="105878" y="327153"/>
                  </a:cubicBezTo>
                  <a:close/>
                  <a:moveTo>
                    <a:pt x="348976" y="930296"/>
                  </a:moveTo>
                  <a:cubicBezTo>
                    <a:pt x="346269" y="1022698"/>
                    <a:pt x="343021" y="1115101"/>
                    <a:pt x="339952" y="1207684"/>
                  </a:cubicBezTo>
                  <a:cubicBezTo>
                    <a:pt x="339952" y="1208586"/>
                    <a:pt x="339952" y="1209489"/>
                    <a:pt x="339952" y="1210391"/>
                  </a:cubicBezTo>
                  <a:cubicBezTo>
                    <a:pt x="338328" y="1245403"/>
                    <a:pt x="341757" y="1251178"/>
                    <a:pt x="307287" y="1254426"/>
                  </a:cubicBezTo>
                  <a:cubicBezTo>
                    <a:pt x="293932" y="1255690"/>
                    <a:pt x="91260" y="1256051"/>
                    <a:pt x="75198" y="1255149"/>
                  </a:cubicBezTo>
                  <a:cubicBezTo>
                    <a:pt x="34591" y="1252802"/>
                    <a:pt x="21597" y="1240169"/>
                    <a:pt x="21055" y="1199202"/>
                  </a:cubicBezTo>
                  <a:cubicBezTo>
                    <a:pt x="19792" y="1112033"/>
                    <a:pt x="19431" y="1024684"/>
                    <a:pt x="18890" y="937515"/>
                  </a:cubicBezTo>
                  <a:cubicBezTo>
                    <a:pt x="18348" y="825441"/>
                    <a:pt x="18890" y="713367"/>
                    <a:pt x="14739" y="601292"/>
                  </a:cubicBezTo>
                  <a:cubicBezTo>
                    <a:pt x="13115" y="560325"/>
                    <a:pt x="16724" y="519538"/>
                    <a:pt x="19973" y="478751"/>
                  </a:cubicBezTo>
                  <a:cubicBezTo>
                    <a:pt x="20153" y="476946"/>
                    <a:pt x="20153" y="475141"/>
                    <a:pt x="20695" y="473517"/>
                  </a:cubicBezTo>
                  <a:cubicBezTo>
                    <a:pt x="22860" y="466479"/>
                    <a:pt x="21416" y="455830"/>
                    <a:pt x="32786" y="456011"/>
                  </a:cubicBezTo>
                  <a:cubicBezTo>
                    <a:pt x="43795" y="456192"/>
                    <a:pt x="42171" y="466298"/>
                    <a:pt x="44697" y="473698"/>
                  </a:cubicBezTo>
                  <a:cubicBezTo>
                    <a:pt x="61301" y="523328"/>
                    <a:pt x="75739" y="573860"/>
                    <a:pt x="104434" y="618437"/>
                  </a:cubicBezTo>
                  <a:cubicBezTo>
                    <a:pt x="110390" y="627642"/>
                    <a:pt x="117789" y="634680"/>
                    <a:pt x="128257" y="638831"/>
                  </a:cubicBezTo>
                  <a:cubicBezTo>
                    <a:pt x="157493" y="650020"/>
                    <a:pt x="184023" y="630349"/>
                    <a:pt x="178789" y="599488"/>
                  </a:cubicBezTo>
                  <a:cubicBezTo>
                    <a:pt x="174278" y="573319"/>
                    <a:pt x="167059" y="547511"/>
                    <a:pt x="160742" y="521523"/>
                  </a:cubicBezTo>
                  <a:cubicBezTo>
                    <a:pt x="152801" y="489038"/>
                    <a:pt x="149192" y="474780"/>
                    <a:pt x="156772" y="463952"/>
                  </a:cubicBezTo>
                  <a:cubicBezTo>
                    <a:pt x="156772" y="463952"/>
                    <a:pt x="156772" y="463952"/>
                    <a:pt x="156772" y="463952"/>
                  </a:cubicBezTo>
                  <a:cubicBezTo>
                    <a:pt x="157133" y="463411"/>
                    <a:pt x="157493" y="463049"/>
                    <a:pt x="157855" y="462508"/>
                  </a:cubicBezTo>
                  <a:cubicBezTo>
                    <a:pt x="157855" y="462508"/>
                    <a:pt x="158035" y="462328"/>
                    <a:pt x="158035" y="462328"/>
                  </a:cubicBezTo>
                  <a:cubicBezTo>
                    <a:pt x="158396" y="461786"/>
                    <a:pt x="158757" y="461425"/>
                    <a:pt x="159298" y="461064"/>
                  </a:cubicBezTo>
                  <a:cubicBezTo>
                    <a:pt x="159298" y="461064"/>
                    <a:pt x="159479" y="460884"/>
                    <a:pt x="159479" y="460884"/>
                  </a:cubicBezTo>
                  <a:cubicBezTo>
                    <a:pt x="159840" y="460523"/>
                    <a:pt x="160381" y="459981"/>
                    <a:pt x="160742" y="459621"/>
                  </a:cubicBezTo>
                  <a:cubicBezTo>
                    <a:pt x="160742" y="459621"/>
                    <a:pt x="160923" y="459440"/>
                    <a:pt x="160923" y="459440"/>
                  </a:cubicBezTo>
                  <a:cubicBezTo>
                    <a:pt x="161464" y="459079"/>
                    <a:pt x="162005" y="458538"/>
                    <a:pt x="162547" y="458177"/>
                  </a:cubicBezTo>
                  <a:cubicBezTo>
                    <a:pt x="162547" y="458177"/>
                    <a:pt x="162727" y="457996"/>
                    <a:pt x="162727" y="457996"/>
                  </a:cubicBezTo>
                  <a:cubicBezTo>
                    <a:pt x="165795" y="455650"/>
                    <a:pt x="169405" y="453304"/>
                    <a:pt x="173917" y="450777"/>
                  </a:cubicBezTo>
                  <a:cubicBezTo>
                    <a:pt x="174097" y="450777"/>
                    <a:pt x="174097" y="450597"/>
                    <a:pt x="174278" y="450597"/>
                  </a:cubicBezTo>
                  <a:cubicBezTo>
                    <a:pt x="175000" y="450236"/>
                    <a:pt x="175902" y="449694"/>
                    <a:pt x="176624" y="449334"/>
                  </a:cubicBezTo>
                  <a:cubicBezTo>
                    <a:pt x="176804" y="449153"/>
                    <a:pt x="177165" y="449153"/>
                    <a:pt x="177346" y="448973"/>
                  </a:cubicBezTo>
                  <a:cubicBezTo>
                    <a:pt x="178068" y="448611"/>
                    <a:pt x="178970" y="448070"/>
                    <a:pt x="179692" y="447709"/>
                  </a:cubicBezTo>
                  <a:cubicBezTo>
                    <a:pt x="180053" y="447529"/>
                    <a:pt x="180414" y="447348"/>
                    <a:pt x="180775" y="447168"/>
                  </a:cubicBezTo>
                  <a:cubicBezTo>
                    <a:pt x="181497" y="446807"/>
                    <a:pt x="182399" y="446266"/>
                    <a:pt x="183301" y="445904"/>
                  </a:cubicBezTo>
                  <a:cubicBezTo>
                    <a:pt x="183662" y="445724"/>
                    <a:pt x="184204" y="445543"/>
                    <a:pt x="184565" y="445363"/>
                  </a:cubicBezTo>
                  <a:cubicBezTo>
                    <a:pt x="185286" y="445002"/>
                    <a:pt x="186189" y="444641"/>
                    <a:pt x="187091" y="444100"/>
                  </a:cubicBezTo>
                  <a:cubicBezTo>
                    <a:pt x="187633" y="443919"/>
                    <a:pt x="188174" y="443559"/>
                    <a:pt x="188716" y="443378"/>
                  </a:cubicBezTo>
                  <a:cubicBezTo>
                    <a:pt x="189437" y="443017"/>
                    <a:pt x="190340" y="442656"/>
                    <a:pt x="191062" y="442115"/>
                  </a:cubicBezTo>
                  <a:cubicBezTo>
                    <a:pt x="191783" y="441754"/>
                    <a:pt x="192325" y="441393"/>
                    <a:pt x="193047" y="441212"/>
                  </a:cubicBezTo>
                  <a:cubicBezTo>
                    <a:pt x="193769" y="440851"/>
                    <a:pt x="194491" y="440490"/>
                    <a:pt x="195213" y="440129"/>
                  </a:cubicBezTo>
                  <a:cubicBezTo>
                    <a:pt x="196656" y="439408"/>
                    <a:pt x="198100" y="438685"/>
                    <a:pt x="199544" y="437964"/>
                  </a:cubicBezTo>
                  <a:cubicBezTo>
                    <a:pt x="213440" y="431286"/>
                    <a:pt x="224991" y="428398"/>
                    <a:pt x="238346" y="439768"/>
                  </a:cubicBezTo>
                  <a:cubicBezTo>
                    <a:pt x="251520" y="450958"/>
                    <a:pt x="260363" y="461245"/>
                    <a:pt x="254769" y="480556"/>
                  </a:cubicBezTo>
                  <a:cubicBezTo>
                    <a:pt x="253506" y="485067"/>
                    <a:pt x="252242" y="489760"/>
                    <a:pt x="250979" y="494271"/>
                  </a:cubicBezTo>
                  <a:cubicBezTo>
                    <a:pt x="250618" y="495535"/>
                    <a:pt x="250257" y="496618"/>
                    <a:pt x="250077" y="497881"/>
                  </a:cubicBezTo>
                  <a:cubicBezTo>
                    <a:pt x="248994" y="502032"/>
                    <a:pt x="247911" y="506183"/>
                    <a:pt x="246828" y="510334"/>
                  </a:cubicBezTo>
                  <a:cubicBezTo>
                    <a:pt x="241955" y="528742"/>
                    <a:pt x="237263" y="547150"/>
                    <a:pt x="231307" y="565017"/>
                  </a:cubicBezTo>
                  <a:cubicBezTo>
                    <a:pt x="227337" y="576748"/>
                    <a:pt x="224810" y="589020"/>
                    <a:pt x="222464" y="601112"/>
                  </a:cubicBezTo>
                  <a:cubicBezTo>
                    <a:pt x="217411" y="626378"/>
                    <a:pt x="219396" y="630529"/>
                    <a:pt x="238165" y="639733"/>
                  </a:cubicBezTo>
                  <a:cubicBezTo>
                    <a:pt x="260905" y="650742"/>
                    <a:pt x="277148" y="648216"/>
                    <a:pt x="290864" y="631612"/>
                  </a:cubicBezTo>
                  <a:cubicBezTo>
                    <a:pt x="293571" y="628183"/>
                    <a:pt x="296278" y="624573"/>
                    <a:pt x="298263" y="620603"/>
                  </a:cubicBezTo>
                  <a:cubicBezTo>
                    <a:pt x="302955" y="611038"/>
                    <a:pt x="307467" y="601473"/>
                    <a:pt x="311618" y="591908"/>
                  </a:cubicBezTo>
                  <a:cubicBezTo>
                    <a:pt x="315228" y="583606"/>
                    <a:pt x="318657" y="575304"/>
                    <a:pt x="322086" y="566822"/>
                  </a:cubicBezTo>
                  <a:cubicBezTo>
                    <a:pt x="322086" y="566642"/>
                    <a:pt x="322086" y="566642"/>
                    <a:pt x="322266" y="566461"/>
                  </a:cubicBezTo>
                  <a:cubicBezTo>
                    <a:pt x="323890" y="562310"/>
                    <a:pt x="325514" y="558159"/>
                    <a:pt x="326958" y="554008"/>
                  </a:cubicBezTo>
                  <a:cubicBezTo>
                    <a:pt x="326958" y="553828"/>
                    <a:pt x="327139" y="553648"/>
                    <a:pt x="327139" y="553467"/>
                  </a:cubicBezTo>
                  <a:cubicBezTo>
                    <a:pt x="328583" y="549497"/>
                    <a:pt x="330026" y="545526"/>
                    <a:pt x="331290" y="541555"/>
                  </a:cubicBezTo>
                  <a:cubicBezTo>
                    <a:pt x="331470" y="541375"/>
                    <a:pt x="331470" y="541014"/>
                    <a:pt x="331651" y="540834"/>
                  </a:cubicBezTo>
                  <a:cubicBezTo>
                    <a:pt x="332914" y="536863"/>
                    <a:pt x="334358" y="532893"/>
                    <a:pt x="335621" y="528922"/>
                  </a:cubicBezTo>
                  <a:cubicBezTo>
                    <a:pt x="335802" y="528381"/>
                    <a:pt x="335982" y="527659"/>
                    <a:pt x="336162" y="527118"/>
                  </a:cubicBezTo>
                  <a:cubicBezTo>
                    <a:pt x="337245" y="523328"/>
                    <a:pt x="338509" y="519718"/>
                    <a:pt x="339591" y="515928"/>
                  </a:cubicBezTo>
                  <a:cubicBezTo>
                    <a:pt x="339772" y="515567"/>
                    <a:pt x="339772" y="515207"/>
                    <a:pt x="339952" y="515026"/>
                  </a:cubicBezTo>
                  <a:cubicBezTo>
                    <a:pt x="341035" y="511056"/>
                    <a:pt x="342118" y="507265"/>
                    <a:pt x="343201" y="503295"/>
                  </a:cubicBezTo>
                  <a:cubicBezTo>
                    <a:pt x="343381" y="502393"/>
                    <a:pt x="343742" y="501490"/>
                    <a:pt x="343923" y="500588"/>
                  </a:cubicBezTo>
                  <a:cubicBezTo>
                    <a:pt x="345006" y="496618"/>
                    <a:pt x="345908" y="492647"/>
                    <a:pt x="346810" y="488677"/>
                  </a:cubicBezTo>
                  <a:cubicBezTo>
                    <a:pt x="348796" y="480194"/>
                    <a:pt x="344103" y="470990"/>
                    <a:pt x="352225" y="459981"/>
                  </a:cubicBezTo>
                  <a:cubicBezTo>
                    <a:pt x="359263" y="473517"/>
                    <a:pt x="361429" y="484526"/>
                    <a:pt x="361609" y="496076"/>
                  </a:cubicBezTo>
                  <a:cubicBezTo>
                    <a:pt x="363414" y="584689"/>
                    <a:pt x="350600" y="874349"/>
                    <a:pt x="348976" y="930296"/>
                  </a:cubicBezTo>
                  <a:close/>
                </a:path>
              </a:pathLst>
            </a:custGeom>
            <a:solidFill>
              <a:srgbClr val="000000"/>
            </a:solidFill>
            <a:ln w="1804" cap="flat">
              <a:noFill/>
              <a:prstDash val="solid"/>
              <a:miter/>
            </a:ln>
          </p:spPr>
          <p:txBody>
            <a:bodyPr rtlCol="0" anchor="ctr"/>
            <a:lstStyle/>
            <a:p>
              <a:endParaRPr lang="en-US"/>
            </a:p>
          </p:txBody>
        </p:sp>
        <p:sp>
          <p:nvSpPr>
            <p:cNvPr id="148" name="Freeform 626">
              <a:extLst>
                <a:ext uri="{FF2B5EF4-FFF2-40B4-BE49-F238E27FC236}">
                  <a16:creationId xmlns:a16="http://schemas.microsoft.com/office/drawing/2014/main" id="{78972BB8-1DD9-595D-0494-36231BBA30EB}"/>
                </a:ext>
              </a:extLst>
            </p:cNvPr>
            <p:cNvSpPr/>
            <p:nvPr/>
          </p:nvSpPr>
          <p:spPr>
            <a:xfrm>
              <a:off x="4303464" y="3577838"/>
              <a:ext cx="390710" cy="1110067"/>
            </a:xfrm>
            <a:custGeom>
              <a:avLst/>
              <a:gdLst>
                <a:gd name="connsiteX0" fmla="*/ 348204 w 390710"/>
                <a:gd name="connsiteY0" fmla="*/ 667263 h 1110067"/>
                <a:gd name="connsiteX1" fmla="*/ 317885 w 390710"/>
                <a:gd name="connsiteY1" fmla="*/ 639831 h 1110067"/>
                <a:gd name="connsiteX2" fmla="*/ 315900 w 390710"/>
                <a:gd name="connsiteY2" fmla="*/ 617633 h 1110067"/>
                <a:gd name="connsiteX3" fmla="*/ 303808 w 390710"/>
                <a:gd name="connsiteY3" fmla="*/ 482278 h 1110067"/>
                <a:gd name="connsiteX4" fmla="*/ 310305 w 390710"/>
                <a:gd name="connsiteY4" fmla="*/ 454846 h 1110067"/>
                <a:gd name="connsiteX5" fmla="*/ 352536 w 390710"/>
                <a:gd name="connsiteY5" fmla="*/ 407020 h 1110067"/>
                <a:gd name="connsiteX6" fmla="*/ 387367 w 390710"/>
                <a:gd name="connsiteY6" fmla="*/ 347464 h 1110067"/>
                <a:gd name="connsiteX7" fmla="*/ 384119 w 390710"/>
                <a:gd name="connsiteY7" fmla="*/ 312452 h 1110067"/>
                <a:gd name="connsiteX8" fmla="*/ 320953 w 390710"/>
                <a:gd name="connsiteY8" fmla="*/ 237194 h 1110067"/>
                <a:gd name="connsiteX9" fmla="*/ 251470 w 390710"/>
                <a:gd name="connsiteY9" fmla="*/ 185399 h 1110067"/>
                <a:gd name="connsiteX10" fmla="*/ 269698 w 390710"/>
                <a:gd name="connsiteY10" fmla="*/ 32177 h 1110067"/>
                <a:gd name="connsiteX11" fmla="*/ 121529 w 390710"/>
                <a:gd name="connsiteY11" fmla="*/ 31455 h 1110067"/>
                <a:gd name="connsiteX12" fmla="*/ 143006 w 390710"/>
                <a:gd name="connsiteY12" fmla="*/ 187023 h 1110067"/>
                <a:gd name="connsiteX13" fmla="*/ 15952 w 390710"/>
                <a:gd name="connsiteY13" fmla="*/ 293141 h 1110067"/>
                <a:gd name="connsiteX14" fmla="*/ 4402 w 390710"/>
                <a:gd name="connsiteY14" fmla="*/ 351976 h 1110067"/>
                <a:gd name="connsiteX15" fmla="*/ 28946 w 390710"/>
                <a:gd name="connsiteY15" fmla="*/ 408103 h 1110067"/>
                <a:gd name="connsiteX16" fmla="*/ 78216 w 390710"/>
                <a:gd name="connsiteY16" fmla="*/ 462606 h 1110067"/>
                <a:gd name="connsiteX17" fmla="*/ 87239 w 390710"/>
                <a:gd name="connsiteY17" fmla="*/ 482278 h 1110067"/>
                <a:gd name="connsiteX18" fmla="*/ 78757 w 390710"/>
                <a:gd name="connsiteY18" fmla="*/ 652645 h 1110067"/>
                <a:gd name="connsiteX19" fmla="*/ 67207 w 390710"/>
                <a:gd name="connsiteY19" fmla="*/ 663654 h 1110067"/>
                <a:gd name="connsiteX20" fmla="*/ 32917 w 390710"/>
                <a:gd name="connsiteY20" fmla="*/ 668888 h 1110067"/>
                <a:gd name="connsiteX21" fmla="*/ 18298 w 390710"/>
                <a:gd name="connsiteY21" fmla="*/ 681521 h 1110067"/>
                <a:gd name="connsiteX22" fmla="*/ 17577 w 390710"/>
                <a:gd name="connsiteY22" fmla="*/ 825178 h 1110067"/>
                <a:gd name="connsiteX23" fmla="*/ 28224 w 390710"/>
                <a:gd name="connsiteY23" fmla="*/ 1070081 h 1110067"/>
                <a:gd name="connsiteX24" fmla="*/ 69192 w 390710"/>
                <a:gd name="connsiteY24" fmla="*/ 1108882 h 1110067"/>
                <a:gd name="connsiteX25" fmla="*/ 90488 w 390710"/>
                <a:gd name="connsiteY25" fmla="*/ 1109965 h 1110067"/>
                <a:gd name="connsiteX26" fmla="*/ 362281 w 390710"/>
                <a:gd name="connsiteY26" fmla="*/ 1109063 h 1110067"/>
                <a:gd name="connsiteX27" fmla="*/ 371125 w 390710"/>
                <a:gd name="connsiteY27" fmla="*/ 982371 h 1110067"/>
                <a:gd name="connsiteX28" fmla="*/ 377622 w 390710"/>
                <a:gd name="connsiteY28" fmla="*/ 707690 h 1110067"/>
                <a:gd name="connsiteX29" fmla="*/ 348204 w 390710"/>
                <a:gd name="connsiteY29" fmla="*/ 667263 h 1110067"/>
                <a:gd name="connsiteX30" fmla="*/ 110160 w 390710"/>
                <a:gd name="connsiteY30" fmla="*/ 102742 h 1110067"/>
                <a:gd name="connsiteX31" fmla="*/ 195343 w 390710"/>
                <a:gd name="connsiteY31" fmla="*/ 13227 h 1110067"/>
                <a:gd name="connsiteX32" fmla="*/ 281429 w 390710"/>
                <a:gd name="connsiteY32" fmla="*/ 101478 h 1110067"/>
                <a:gd name="connsiteX33" fmla="*/ 191734 w 390710"/>
                <a:gd name="connsiteY33" fmla="*/ 181609 h 1110067"/>
                <a:gd name="connsiteX34" fmla="*/ 110160 w 390710"/>
                <a:gd name="connsiteY34" fmla="*/ 102742 h 1110067"/>
                <a:gd name="connsiteX35" fmla="*/ 79479 w 390710"/>
                <a:gd name="connsiteY35" fmla="*/ 448349 h 1110067"/>
                <a:gd name="connsiteX36" fmla="*/ 53310 w 390710"/>
                <a:gd name="connsiteY36" fmla="*/ 418390 h 1110067"/>
                <a:gd name="connsiteX37" fmla="*/ 19381 w 390710"/>
                <a:gd name="connsiteY37" fmla="*/ 340426 h 1110067"/>
                <a:gd name="connsiteX38" fmla="*/ 23171 w 390710"/>
                <a:gd name="connsiteY38" fmla="*/ 312272 h 1110067"/>
                <a:gd name="connsiteX39" fmla="*/ 44648 w 390710"/>
                <a:gd name="connsiteY39" fmla="*/ 285381 h 1110067"/>
                <a:gd name="connsiteX40" fmla="*/ 96083 w 390710"/>
                <a:gd name="connsiteY40" fmla="*/ 235029 h 1110067"/>
                <a:gd name="connsiteX41" fmla="*/ 182710 w 390710"/>
                <a:gd name="connsiteY41" fmla="*/ 197310 h 1110067"/>
                <a:gd name="connsiteX42" fmla="*/ 240462 w 390710"/>
                <a:gd name="connsiteY42" fmla="*/ 194964 h 1110067"/>
                <a:gd name="connsiteX43" fmla="*/ 367335 w 390710"/>
                <a:gd name="connsiteY43" fmla="*/ 316964 h 1110067"/>
                <a:gd name="connsiteX44" fmla="*/ 371305 w 390710"/>
                <a:gd name="connsiteY44" fmla="*/ 351434 h 1110067"/>
                <a:gd name="connsiteX45" fmla="*/ 316260 w 390710"/>
                <a:gd name="connsiteY45" fmla="*/ 429219 h 1110067"/>
                <a:gd name="connsiteX46" fmla="*/ 291897 w 390710"/>
                <a:gd name="connsiteY46" fmla="*/ 435535 h 1110067"/>
                <a:gd name="connsiteX47" fmla="*/ 284497 w 390710"/>
                <a:gd name="connsiteY47" fmla="*/ 411532 h 1110067"/>
                <a:gd name="connsiteX48" fmla="*/ 300018 w 390710"/>
                <a:gd name="connsiteY48" fmla="*/ 386807 h 1110067"/>
                <a:gd name="connsiteX49" fmla="*/ 301823 w 390710"/>
                <a:gd name="connsiteY49" fmla="*/ 320754 h 1110067"/>
                <a:gd name="connsiteX50" fmla="*/ 280888 w 390710"/>
                <a:gd name="connsiteY50" fmla="*/ 307760 h 1110067"/>
                <a:gd name="connsiteX51" fmla="*/ 274752 w 390710"/>
                <a:gd name="connsiteY51" fmla="*/ 337538 h 1110067"/>
                <a:gd name="connsiteX52" fmla="*/ 276556 w 390710"/>
                <a:gd name="connsiteY52" fmla="*/ 396914 h 1110067"/>
                <a:gd name="connsiteX53" fmla="*/ 282512 w 390710"/>
                <a:gd name="connsiteY53" fmla="*/ 445100 h 1110067"/>
                <a:gd name="connsiteX54" fmla="*/ 289731 w 390710"/>
                <a:gd name="connsiteY54" fmla="*/ 470367 h 1110067"/>
                <a:gd name="connsiteX55" fmla="*/ 301462 w 390710"/>
                <a:gd name="connsiteY55" fmla="*/ 640553 h 1110067"/>
                <a:gd name="connsiteX56" fmla="*/ 283956 w 390710"/>
                <a:gd name="connsiteY56" fmla="*/ 669429 h 1110067"/>
                <a:gd name="connsiteX57" fmla="*/ 247680 w 390710"/>
                <a:gd name="connsiteY57" fmla="*/ 648314 h 1110067"/>
                <a:gd name="connsiteX58" fmla="*/ 243891 w 390710"/>
                <a:gd name="connsiteY58" fmla="*/ 619618 h 1110067"/>
                <a:gd name="connsiteX59" fmla="*/ 228189 w 390710"/>
                <a:gd name="connsiteY59" fmla="*/ 476683 h 1110067"/>
                <a:gd name="connsiteX60" fmla="*/ 225482 w 390710"/>
                <a:gd name="connsiteY60" fmla="*/ 463689 h 1110067"/>
                <a:gd name="connsiteX61" fmla="*/ 205089 w 390710"/>
                <a:gd name="connsiteY61" fmla="*/ 447808 h 1110067"/>
                <a:gd name="connsiteX62" fmla="*/ 179822 w 390710"/>
                <a:gd name="connsiteY62" fmla="*/ 465133 h 1110067"/>
                <a:gd name="connsiteX63" fmla="*/ 163038 w 390710"/>
                <a:gd name="connsiteY63" fmla="*/ 578290 h 1110067"/>
                <a:gd name="connsiteX64" fmla="*/ 155639 w 390710"/>
                <a:gd name="connsiteY64" fmla="*/ 644524 h 1110067"/>
                <a:gd name="connsiteX65" fmla="*/ 126402 w 390710"/>
                <a:gd name="connsiteY65" fmla="*/ 672136 h 1110067"/>
                <a:gd name="connsiteX66" fmla="*/ 95361 w 390710"/>
                <a:gd name="connsiteY66" fmla="*/ 643982 h 1110067"/>
                <a:gd name="connsiteX67" fmla="*/ 95180 w 390710"/>
                <a:gd name="connsiteY67" fmla="*/ 595976 h 1110067"/>
                <a:gd name="connsiteX68" fmla="*/ 100234 w 390710"/>
                <a:gd name="connsiteY68" fmla="*/ 484083 h 1110067"/>
                <a:gd name="connsiteX69" fmla="*/ 109257 w 390710"/>
                <a:gd name="connsiteY69" fmla="*/ 460079 h 1110067"/>
                <a:gd name="connsiteX70" fmla="*/ 119544 w 390710"/>
                <a:gd name="connsiteY70" fmla="*/ 416946 h 1110067"/>
                <a:gd name="connsiteX71" fmla="*/ 113047 w 390710"/>
                <a:gd name="connsiteY71" fmla="*/ 399441 h 1110067"/>
                <a:gd name="connsiteX72" fmla="*/ 109077 w 390710"/>
                <a:gd name="connsiteY72" fmla="*/ 372730 h 1110067"/>
                <a:gd name="connsiteX73" fmla="*/ 115754 w 390710"/>
                <a:gd name="connsiteY73" fmla="*/ 337357 h 1110067"/>
                <a:gd name="connsiteX74" fmla="*/ 103843 w 390710"/>
                <a:gd name="connsiteY74" fmla="*/ 318949 h 1110067"/>
                <a:gd name="connsiteX75" fmla="*/ 83269 w 390710"/>
                <a:gd name="connsiteY75" fmla="*/ 344215 h 1110067"/>
                <a:gd name="connsiteX76" fmla="*/ 93195 w 390710"/>
                <a:gd name="connsiteY76" fmla="*/ 384642 h 1110067"/>
                <a:gd name="connsiteX77" fmla="*/ 109438 w 390710"/>
                <a:gd name="connsiteY77" fmla="*/ 424707 h 1110067"/>
                <a:gd name="connsiteX78" fmla="*/ 104384 w 390710"/>
                <a:gd name="connsiteY78" fmla="*/ 446003 h 1110067"/>
                <a:gd name="connsiteX79" fmla="*/ 79479 w 390710"/>
                <a:gd name="connsiteY79" fmla="*/ 448349 h 1110067"/>
                <a:gd name="connsiteX80" fmla="*/ 288287 w 390710"/>
                <a:gd name="connsiteY80" fmla="*/ 327431 h 1110067"/>
                <a:gd name="connsiteX81" fmla="*/ 291536 w 390710"/>
                <a:gd name="connsiteY81" fmla="*/ 372550 h 1110067"/>
                <a:gd name="connsiteX82" fmla="*/ 288287 w 390710"/>
                <a:gd name="connsiteY82" fmla="*/ 327431 h 1110067"/>
                <a:gd name="connsiteX83" fmla="*/ 234325 w 390710"/>
                <a:gd name="connsiteY83" fmla="*/ 661308 h 1110067"/>
                <a:gd name="connsiteX84" fmla="*/ 167731 w 390710"/>
                <a:gd name="connsiteY84" fmla="*/ 661308 h 1110067"/>
                <a:gd name="connsiteX85" fmla="*/ 169355 w 390710"/>
                <a:gd name="connsiteY85" fmla="*/ 629184 h 1110067"/>
                <a:gd name="connsiteX86" fmla="*/ 190470 w 390710"/>
                <a:gd name="connsiteY86" fmla="*/ 490038 h 1110067"/>
                <a:gd name="connsiteX87" fmla="*/ 194802 w 390710"/>
                <a:gd name="connsiteY87" fmla="*/ 474698 h 1110067"/>
                <a:gd name="connsiteX88" fmla="*/ 203645 w 390710"/>
                <a:gd name="connsiteY88" fmla="*/ 466216 h 1110067"/>
                <a:gd name="connsiteX89" fmla="*/ 213751 w 390710"/>
                <a:gd name="connsiteY89" fmla="*/ 473976 h 1110067"/>
                <a:gd name="connsiteX90" fmla="*/ 222595 w 390710"/>
                <a:gd name="connsiteY90" fmla="*/ 518012 h 1110067"/>
                <a:gd name="connsiteX91" fmla="*/ 234325 w 390710"/>
                <a:gd name="connsiteY91" fmla="*/ 661308 h 1110067"/>
                <a:gd name="connsiteX92" fmla="*/ 99331 w 390710"/>
                <a:gd name="connsiteY92" fmla="*/ 369302 h 1110067"/>
                <a:gd name="connsiteX93" fmla="*/ 96985 w 390710"/>
                <a:gd name="connsiteY93" fmla="*/ 335192 h 1110067"/>
                <a:gd name="connsiteX94" fmla="*/ 99331 w 390710"/>
                <a:gd name="connsiteY94" fmla="*/ 369302 h 1110067"/>
                <a:gd name="connsiteX95" fmla="*/ 359033 w 390710"/>
                <a:gd name="connsiteY95" fmla="*/ 853332 h 1110067"/>
                <a:gd name="connsiteX96" fmla="*/ 358852 w 390710"/>
                <a:gd name="connsiteY96" fmla="*/ 866507 h 1110067"/>
                <a:gd name="connsiteX97" fmla="*/ 358852 w 390710"/>
                <a:gd name="connsiteY97" fmla="*/ 866867 h 1110067"/>
                <a:gd name="connsiteX98" fmla="*/ 358672 w 390710"/>
                <a:gd name="connsiteY98" fmla="*/ 873364 h 1110067"/>
                <a:gd name="connsiteX99" fmla="*/ 358672 w 390710"/>
                <a:gd name="connsiteY99" fmla="*/ 874447 h 1110067"/>
                <a:gd name="connsiteX100" fmla="*/ 358491 w 390710"/>
                <a:gd name="connsiteY100" fmla="*/ 879861 h 1110067"/>
                <a:gd name="connsiteX101" fmla="*/ 358491 w 390710"/>
                <a:gd name="connsiteY101" fmla="*/ 881125 h 1110067"/>
                <a:gd name="connsiteX102" fmla="*/ 358311 w 390710"/>
                <a:gd name="connsiteY102" fmla="*/ 886178 h 1110067"/>
                <a:gd name="connsiteX103" fmla="*/ 358311 w 390710"/>
                <a:gd name="connsiteY103" fmla="*/ 889246 h 1110067"/>
                <a:gd name="connsiteX104" fmla="*/ 358130 w 390710"/>
                <a:gd name="connsiteY104" fmla="*/ 894660 h 1110067"/>
                <a:gd name="connsiteX105" fmla="*/ 358130 w 390710"/>
                <a:gd name="connsiteY105" fmla="*/ 895021 h 1110067"/>
                <a:gd name="connsiteX106" fmla="*/ 357950 w 390710"/>
                <a:gd name="connsiteY106" fmla="*/ 900616 h 1110067"/>
                <a:gd name="connsiteX107" fmla="*/ 357950 w 390710"/>
                <a:gd name="connsiteY107" fmla="*/ 902601 h 1110067"/>
                <a:gd name="connsiteX108" fmla="*/ 357769 w 390710"/>
                <a:gd name="connsiteY108" fmla="*/ 907113 h 1110067"/>
                <a:gd name="connsiteX109" fmla="*/ 357769 w 390710"/>
                <a:gd name="connsiteY109" fmla="*/ 908918 h 1110067"/>
                <a:gd name="connsiteX110" fmla="*/ 357589 w 390710"/>
                <a:gd name="connsiteY110" fmla="*/ 914512 h 1110067"/>
                <a:gd name="connsiteX111" fmla="*/ 357589 w 390710"/>
                <a:gd name="connsiteY111" fmla="*/ 916498 h 1110067"/>
                <a:gd name="connsiteX112" fmla="*/ 357409 w 390710"/>
                <a:gd name="connsiteY112" fmla="*/ 920829 h 1110067"/>
                <a:gd name="connsiteX113" fmla="*/ 357409 w 390710"/>
                <a:gd name="connsiteY113" fmla="*/ 922273 h 1110067"/>
                <a:gd name="connsiteX114" fmla="*/ 357228 w 390710"/>
                <a:gd name="connsiteY114" fmla="*/ 926604 h 1110067"/>
                <a:gd name="connsiteX115" fmla="*/ 357228 w 390710"/>
                <a:gd name="connsiteY115" fmla="*/ 928770 h 1110067"/>
                <a:gd name="connsiteX116" fmla="*/ 357047 w 390710"/>
                <a:gd name="connsiteY116" fmla="*/ 939598 h 1110067"/>
                <a:gd name="connsiteX117" fmla="*/ 357047 w 390710"/>
                <a:gd name="connsiteY117" fmla="*/ 941583 h 1110067"/>
                <a:gd name="connsiteX118" fmla="*/ 357047 w 390710"/>
                <a:gd name="connsiteY118" fmla="*/ 945013 h 1110067"/>
                <a:gd name="connsiteX119" fmla="*/ 357047 w 390710"/>
                <a:gd name="connsiteY119" fmla="*/ 947720 h 1110067"/>
                <a:gd name="connsiteX120" fmla="*/ 357047 w 390710"/>
                <a:gd name="connsiteY120" fmla="*/ 951329 h 1110067"/>
                <a:gd name="connsiteX121" fmla="*/ 357047 w 390710"/>
                <a:gd name="connsiteY121" fmla="*/ 952412 h 1110067"/>
                <a:gd name="connsiteX122" fmla="*/ 356867 w 390710"/>
                <a:gd name="connsiteY122" fmla="*/ 957104 h 1110067"/>
                <a:gd name="connsiteX123" fmla="*/ 356867 w 390710"/>
                <a:gd name="connsiteY123" fmla="*/ 959631 h 1110067"/>
                <a:gd name="connsiteX124" fmla="*/ 356867 w 390710"/>
                <a:gd name="connsiteY124" fmla="*/ 962158 h 1110067"/>
                <a:gd name="connsiteX125" fmla="*/ 356867 w 390710"/>
                <a:gd name="connsiteY125" fmla="*/ 964323 h 1110067"/>
                <a:gd name="connsiteX126" fmla="*/ 356867 w 390710"/>
                <a:gd name="connsiteY126" fmla="*/ 967391 h 1110067"/>
                <a:gd name="connsiteX127" fmla="*/ 356867 w 390710"/>
                <a:gd name="connsiteY127" fmla="*/ 969015 h 1110067"/>
                <a:gd name="connsiteX128" fmla="*/ 356687 w 390710"/>
                <a:gd name="connsiteY128" fmla="*/ 973347 h 1110067"/>
                <a:gd name="connsiteX129" fmla="*/ 356687 w 390710"/>
                <a:gd name="connsiteY129" fmla="*/ 974971 h 1110067"/>
                <a:gd name="connsiteX130" fmla="*/ 356687 w 390710"/>
                <a:gd name="connsiteY130" fmla="*/ 977678 h 1110067"/>
                <a:gd name="connsiteX131" fmla="*/ 356687 w 390710"/>
                <a:gd name="connsiteY131" fmla="*/ 979303 h 1110067"/>
                <a:gd name="connsiteX132" fmla="*/ 356687 w 390710"/>
                <a:gd name="connsiteY132" fmla="*/ 981829 h 1110067"/>
                <a:gd name="connsiteX133" fmla="*/ 356687 w 390710"/>
                <a:gd name="connsiteY133" fmla="*/ 983453 h 1110067"/>
                <a:gd name="connsiteX134" fmla="*/ 356506 w 390710"/>
                <a:gd name="connsiteY134" fmla="*/ 987063 h 1110067"/>
                <a:gd name="connsiteX135" fmla="*/ 353980 w 390710"/>
                <a:gd name="connsiteY135" fmla="*/ 1067013 h 1110067"/>
                <a:gd name="connsiteX136" fmla="*/ 339902 w 390710"/>
                <a:gd name="connsiteY136" fmla="*/ 1093903 h 1110067"/>
                <a:gd name="connsiteX137" fmla="*/ 99512 w 390710"/>
                <a:gd name="connsiteY137" fmla="*/ 1094806 h 1110067"/>
                <a:gd name="connsiteX138" fmla="*/ 43565 w 390710"/>
                <a:gd name="connsiteY138" fmla="*/ 1046619 h 1110067"/>
                <a:gd name="connsiteX139" fmla="*/ 43204 w 390710"/>
                <a:gd name="connsiteY139" fmla="*/ 1044273 h 1110067"/>
                <a:gd name="connsiteX140" fmla="*/ 43204 w 390710"/>
                <a:gd name="connsiteY140" fmla="*/ 1043551 h 1110067"/>
                <a:gd name="connsiteX141" fmla="*/ 43023 w 390710"/>
                <a:gd name="connsiteY141" fmla="*/ 1041205 h 1110067"/>
                <a:gd name="connsiteX142" fmla="*/ 43023 w 390710"/>
                <a:gd name="connsiteY142" fmla="*/ 1040844 h 1110067"/>
                <a:gd name="connsiteX143" fmla="*/ 42843 w 390710"/>
                <a:gd name="connsiteY143" fmla="*/ 1038137 h 1110067"/>
                <a:gd name="connsiteX144" fmla="*/ 42843 w 390710"/>
                <a:gd name="connsiteY144" fmla="*/ 1037234 h 1110067"/>
                <a:gd name="connsiteX145" fmla="*/ 42662 w 390710"/>
                <a:gd name="connsiteY145" fmla="*/ 1034888 h 1110067"/>
                <a:gd name="connsiteX146" fmla="*/ 42662 w 390710"/>
                <a:gd name="connsiteY146" fmla="*/ 1034166 h 1110067"/>
                <a:gd name="connsiteX147" fmla="*/ 42482 w 390710"/>
                <a:gd name="connsiteY147" fmla="*/ 1031279 h 1110067"/>
                <a:gd name="connsiteX148" fmla="*/ 42301 w 390710"/>
                <a:gd name="connsiteY148" fmla="*/ 1030196 h 1110067"/>
                <a:gd name="connsiteX149" fmla="*/ 42121 w 390710"/>
                <a:gd name="connsiteY149" fmla="*/ 1027850 h 1110067"/>
                <a:gd name="connsiteX150" fmla="*/ 42121 w 390710"/>
                <a:gd name="connsiteY150" fmla="*/ 1026767 h 1110067"/>
                <a:gd name="connsiteX151" fmla="*/ 41940 w 390710"/>
                <a:gd name="connsiteY151" fmla="*/ 1023699 h 1110067"/>
                <a:gd name="connsiteX152" fmla="*/ 41760 w 390710"/>
                <a:gd name="connsiteY152" fmla="*/ 1022255 h 1110067"/>
                <a:gd name="connsiteX153" fmla="*/ 41580 w 390710"/>
                <a:gd name="connsiteY153" fmla="*/ 1020089 h 1110067"/>
                <a:gd name="connsiteX154" fmla="*/ 41399 w 390710"/>
                <a:gd name="connsiteY154" fmla="*/ 1018465 h 1110067"/>
                <a:gd name="connsiteX155" fmla="*/ 41219 w 390710"/>
                <a:gd name="connsiteY155" fmla="*/ 1015217 h 1110067"/>
                <a:gd name="connsiteX156" fmla="*/ 41038 w 390710"/>
                <a:gd name="connsiteY156" fmla="*/ 1013593 h 1110067"/>
                <a:gd name="connsiteX157" fmla="*/ 40858 w 390710"/>
                <a:gd name="connsiteY157" fmla="*/ 1011427 h 1110067"/>
                <a:gd name="connsiteX158" fmla="*/ 40677 w 390710"/>
                <a:gd name="connsiteY158" fmla="*/ 1009622 h 1110067"/>
                <a:gd name="connsiteX159" fmla="*/ 40497 w 390710"/>
                <a:gd name="connsiteY159" fmla="*/ 1006915 h 1110067"/>
                <a:gd name="connsiteX160" fmla="*/ 31834 w 390710"/>
                <a:gd name="connsiteY160" fmla="*/ 719240 h 1110067"/>
                <a:gd name="connsiteX161" fmla="*/ 67748 w 390710"/>
                <a:gd name="connsiteY161" fmla="*/ 680619 h 1110067"/>
                <a:gd name="connsiteX162" fmla="*/ 91932 w 390710"/>
                <a:gd name="connsiteY162" fmla="*/ 680077 h 1110067"/>
                <a:gd name="connsiteX163" fmla="*/ 182710 w 390710"/>
                <a:gd name="connsiteY163" fmla="*/ 675565 h 1110067"/>
                <a:gd name="connsiteX164" fmla="*/ 231438 w 390710"/>
                <a:gd name="connsiteY164" fmla="*/ 676287 h 1110067"/>
                <a:gd name="connsiteX165" fmla="*/ 302725 w 390710"/>
                <a:gd name="connsiteY165" fmla="*/ 681701 h 1110067"/>
                <a:gd name="connsiteX166" fmla="*/ 350550 w 390710"/>
                <a:gd name="connsiteY166" fmla="*/ 687115 h 1110067"/>
                <a:gd name="connsiteX167" fmla="*/ 362101 w 390710"/>
                <a:gd name="connsiteY167" fmla="*/ 712382 h 1110067"/>
                <a:gd name="connsiteX168" fmla="*/ 359755 w 390710"/>
                <a:gd name="connsiteY168" fmla="*/ 851888 h 1110067"/>
                <a:gd name="connsiteX169" fmla="*/ 359033 w 390710"/>
                <a:gd name="connsiteY169" fmla="*/ 853332 h 11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90710" h="1110067">
                  <a:moveTo>
                    <a:pt x="348204" y="667263"/>
                  </a:moveTo>
                  <a:cubicBezTo>
                    <a:pt x="329074" y="662030"/>
                    <a:pt x="317163" y="661127"/>
                    <a:pt x="317885" y="639831"/>
                  </a:cubicBezTo>
                  <a:cubicBezTo>
                    <a:pt x="318065" y="635500"/>
                    <a:pt x="316441" y="621965"/>
                    <a:pt x="315900" y="617633"/>
                  </a:cubicBezTo>
                  <a:cubicBezTo>
                    <a:pt x="310305" y="572695"/>
                    <a:pt x="305974" y="527577"/>
                    <a:pt x="303808" y="482278"/>
                  </a:cubicBezTo>
                  <a:cubicBezTo>
                    <a:pt x="303447" y="472893"/>
                    <a:pt x="302003" y="463328"/>
                    <a:pt x="310305" y="454846"/>
                  </a:cubicBezTo>
                  <a:cubicBezTo>
                    <a:pt x="325104" y="439686"/>
                    <a:pt x="338820" y="423263"/>
                    <a:pt x="352536" y="407020"/>
                  </a:cubicBezTo>
                  <a:cubicBezTo>
                    <a:pt x="367515" y="389334"/>
                    <a:pt x="378885" y="369482"/>
                    <a:pt x="387367" y="347464"/>
                  </a:cubicBezTo>
                  <a:cubicBezTo>
                    <a:pt x="392420" y="334470"/>
                    <a:pt x="392059" y="323461"/>
                    <a:pt x="384119" y="312452"/>
                  </a:cubicBezTo>
                  <a:cubicBezTo>
                    <a:pt x="364988" y="285742"/>
                    <a:pt x="344775" y="260115"/>
                    <a:pt x="320953" y="237194"/>
                  </a:cubicBezTo>
                  <a:cubicBezTo>
                    <a:pt x="301101" y="218064"/>
                    <a:pt x="278181" y="187925"/>
                    <a:pt x="251470" y="185399"/>
                  </a:cubicBezTo>
                  <a:cubicBezTo>
                    <a:pt x="308681" y="143709"/>
                    <a:pt x="311929" y="73866"/>
                    <a:pt x="269698" y="32177"/>
                  </a:cubicBezTo>
                  <a:cubicBezTo>
                    <a:pt x="224941" y="-12220"/>
                    <a:pt x="163399" y="-8971"/>
                    <a:pt x="121529" y="31455"/>
                  </a:cubicBezTo>
                  <a:cubicBezTo>
                    <a:pt x="102038" y="50224"/>
                    <a:pt x="60710" y="128910"/>
                    <a:pt x="143006" y="187023"/>
                  </a:cubicBezTo>
                  <a:cubicBezTo>
                    <a:pt x="98248" y="200919"/>
                    <a:pt x="22810" y="286284"/>
                    <a:pt x="15952" y="293141"/>
                  </a:cubicBezTo>
                  <a:cubicBezTo>
                    <a:pt x="-1012" y="310467"/>
                    <a:pt x="-3719" y="329778"/>
                    <a:pt x="4402" y="351976"/>
                  </a:cubicBezTo>
                  <a:cubicBezTo>
                    <a:pt x="11440" y="371286"/>
                    <a:pt x="19742" y="389875"/>
                    <a:pt x="28946" y="408103"/>
                  </a:cubicBezTo>
                  <a:cubicBezTo>
                    <a:pt x="40497" y="430663"/>
                    <a:pt x="55476" y="450695"/>
                    <a:pt x="78216" y="462606"/>
                  </a:cubicBezTo>
                  <a:cubicBezTo>
                    <a:pt x="87600" y="467479"/>
                    <a:pt x="87059" y="474156"/>
                    <a:pt x="87239" y="482278"/>
                  </a:cubicBezTo>
                  <a:cubicBezTo>
                    <a:pt x="88503" y="539308"/>
                    <a:pt x="76230" y="595615"/>
                    <a:pt x="78757" y="652645"/>
                  </a:cubicBezTo>
                  <a:cubicBezTo>
                    <a:pt x="79118" y="660767"/>
                    <a:pt x="74606" y="662932"/>
                    <a:pt x="67207" y="663654"/>
                  </a:cubicBezTo>
                  <a:cubicBezTo>
                    <a:pt x="55656" y="664737"/>
                    <a:pt x="44287" y="666902"/>
                    <a:pt x="32917" y="668888"/>
                  </a:cubicBezTo>
                  <a:cubicBezTo>
                    <a:pt x="25698" y="670151"/>
                    <a:pt x="19020" y="672317"/>
                    <a:pt x="18298" y="681521"/>
                  </a:cubicBezTo>
                  <a:cubicBezTo>
                    <a:pt x="16855" y="703719"/>
                    <a:pt x="17577" y="799370"/>
                    <a:pt x="17577" y="825178"/>
                  </a:cubicBezTo>
                  <a:cubicBezTo>
                    <a:pt x="17757" y="850083"/>
                    <a:pt x="25698" y="1013231"/>
                    <a:pt x="28224" y="1070081"/>
                  </a:cubicBezTo>
                  <a:cubicBezTo>
                    <a:pt x="29849" y="1104732"/>
                    <a:pt x="34180" y="1109605"/>
                    <a:pt x="69192" y="1108882"/>
                  </a:cubicBezTo>
                  <a:cubicBezTo>
                    <a:pt x="76230" y="1108702"/>
                    <a:pt x="83449" y="1110507"/>
                    <a:pt x="90488" y="1109965"/>
                  </a:cubicBezTo>
                  <a:cubicBezTo>
                    <a:pt x="177476" y="1103468"/>
                    <a:pt x="358852" y="1109965"/>
                    <a:pt x="362281" y="1109063"/>
                  </a:cubicBezTo>
                  <a:cubicBezTo>
                    <a:pt x="371305" y="1106356"/>
                    <a:pt x="371305" y="1009802"/>
                    <a:pt x="371125" y="982371"/>
                  </a:cubicBezTo>
                  <a:cubicBezTo>
                    <a:pt x="370222" y="890690"/>
                    <a:pt x="374554" y="799190"/>
                    <a:pt x="377622" y="707690"/>
                  </a:cubicBezTo>
                  <a:cubicBezTo>
                    <a:pt x="379065" y="676648"/>
                    <a:pt x="378163" y="675565"/>
                    <a:pt x="348204" y="667263"/>
                  </a:cubicBezTo>
                  <a:close/>
                  <a:moveTo>
                    <a:pt x="110160" y="102742"/>
                  </a:moveTo>
                  <a:cubicBezTo>
                    <a:pt x="110881" y="53472"/>
                    <a:pt x="147698" y="11783"/>
                    <a:pt x="195343" y="13227"/>
                  </a:cubicBezTo>
                  <a:cubicBezTo>
                    <a:pt x="251470" y="13227"/>
                    <a:pt x="281610" y="57804"/>
                    <a:pt x="281429" y="101478"/>
                  </a:cubicBezTo>
                  <a:cubicBezTo>
                    <a:pt x="277278" y="156703"/>
                    <a:pt x="249846" y="178540"/>
                    <a:pt x="191734" y="181609"/>
                  </a:cubicBezTo>
                  <a:cubicBezTo>
                    <a:pt x="150947" y="183955"/>
                    <a:pt x="109618" y="141905"/>
                    <a:pt x="110160" y="102742"/>
                  </a:cubicBezTo>
                  <a:close/>
                  <a:moveTo>
                    <a:pt x="79479" y="448349"/>
                  </a:moveTo>
                  <a:cubicBezTo>
                    <a:pt x="68831" y="441491"/>
                    <a:pt x="59988" y="428858"/>
                    <a:pt x="53310" y="418390"/>
                  </a:cubicBezTo>
                  <a:cubicBezTo>
                    <a:pt x="38151" y="394207"/>
                    <a:pt x="27503" y="367858"/>
                    <a:pt x="19381" y="340426"/>
                  </a:cubicBezTo>
                  <a:cubicBezTo>
                    <a:pt x="16494" y="330319"/>
                    <a:pt x="17577" y="320935"/>
                    <a:pt x="23171" y="312272"/>
                  </a:cubicBezTo>
                  <a:cubicBezTo>
                    <a:pt x="29488" y="302706"/>
                    <a:pt x="35985" y="293322"/>
                    <a:pt x="44648" y="285381"/>
                  </a:cubicBezTo>
                  <a:cubicBezTo>
                    <a:pt x="62334" y="269139"/>
                    <a:pt x="78757" y="251452"/>
                    <a:pt x="96083" y="235029"/>
                  </a:cubicBezTo>
                  <a:cubicBezTo>
                    <a:pt x="120807" y="211567"/>
                    <a:pt x="146976" y="194061"/>
                    <a:pt x="182710" y="197310"/>
                  </a:cubicBezTo>
                  <a:cubicBezTo>
                    <a:pt x="185417" y="197490"/>
                    <a:pt x="228911" y="195505"/>
                    <a:pt x="240462" y="194964"/>
                  </a:cubicBezTo>
                  <a:cubicBezTo>
                    <a:pt x="273488" y="194964"/>
                    <a:pt x="340624" y="279786"/>
                    <a:pt x="367335" y="316964"/>
                  </a:cubicBezTo>
                  <a:cubicBezTo>
                    <a:pt x="375275" y="328153"/>
                    <a:pt x="376358" y="338080"/>
                    <a:pt x="371305" y="351434"/>
                  </a:cubicBezTo>
                  <a:cubicBezTo>
                    <a:pt x="359574" y="382296"/>
                    <a:pt x="337556" y="405576"/>
                    <a:pt x="316260" y="429219"/>
                  </a:cubicBezTo>
                  <a:cubicBezTo>
                    <a:pt x="311207" y="434813"/>
                    <a:pt x="301281" y="441671"/>
                    <a:pt x="291897" y="435535"/>
                  </a:cubicBezTo>
                  <a:cubicBezTo>
                    <a:pt x="283414" y="430121"/>
                    <a:pt x="282512" y="420014"/>
                    <a:pt x="284497" y="411532"/>
                  </a:cubicBezTo>
                  <a:cubicBezTo>
                    <a:pt x="286663" y="401967"/>
                    <a:pt x="294243" y="394748"/>
                    <a:pt x="300018" y="386807"/>
                  </a:cubicBezTo>
                  <a:cubicBezTo>
                    <a:pt x="315539" y="365331"/>
                    <a:pt x="310485" y="342772"/>
                    <a:pt x="301823" y="320754"/>
                  </a:cubicBezTo>
                  <a:cubicBezTo>
                    <a:pt x="298394" y="311911"/>
                    <a:pt x="290453" y="305955"/>
                    <a:pt x="280888" y="307760"/>
                  </a:cubicBezTo>
                  <a:cubicBezTo>
                    <a:pt x="271503" y="309384"/>
                    <a:pt x="275473" y="324002"/>
                    <a:pt x="274752" y="337538"/>
                  </a:cubicBezTo>
                  <a:cubicBezTo>
                    <a:pt x="274210" y="346923"/>
                    <a:pt x="281249" y="381754"/>
                    <a:pt x="276556" y="396914"/>
                  </a:cubicBezTo>
                  <a:cubicBezTo>
                    <a:pt x="271322" y="413698"/>
                    <a:pt x="271684" y="429580"/>
                    <a:pt x="282512" y="445100"/>
                  </a:cubicBezTo>
                  <a:cubicBezTo>
                    <a:pt x="287204" y="451958"/>
                    <a:pt x="289911" y="461884"/>
                    <a:pt x="289731" y="470367"/>
                  </a:cubicBezTo>
                  <a:cubicBezTo>
                    <a:pt x="288287" y="527396"/>
                    <a:pt x="299657" y="583704"/>
                    <a:pt x="301462" y="640553"/>
                  </a:cubicBezTo>
                  <a:cubicBezTo>
                    <a:pt x="301823" y="651201"/>
                    <a:pt x="302003" y="666181"/>
                    <a:pt x="283956" y="669429"/>
                  </a:cubicBezTo>
                  <a:cubicBezTo>
                    <a:pt x="260133" y="673580"/>
                    <a:pt x="255621" y="667985"/>
                    <a:pt x="247680" y="648314"/>
                  </a:cubicBezTo>
                  <a:cubicBezTo>
                    <a:pt x="243891" y="638929"/>
                    <a:pt x="245154" y="629364"/>
                    <a:pt x="243891" y="619618"/>
                  </a:cubicBezTo>
                  <a:cubicBezTo>
                    <a:pt x="237754" y="571973"/>
                    <a:pt x="236852" y="523967"/>
                    <a:pt x="228189" y="476683"/>
                  </a:cubicBezTo>
                  <a:cubicBezTo>
                    <a:pt x="227467" y="472352"/>
                    <a:pt x="226565" y="468021"/>
                    <a:pt x="225482" y="463689"/>
                  </a:cubicBezTo>
                  <a:cubicBezTo>
                    <a:pt x="222595" y="451056"/>
                    <a:pt x="215737" y="449251"/>
                    <a:pt x="205089" y="447808"/>
                  </a:cubicBezTo>
                  <a:cubicBezTo>
                    <a:pt x="192816" y="446183"/>
                    <a:pt x="182710" y="456651"/>
                    <a:pt x="179822" y="465133"/>
                  </a:cubicBezTo>
                  <a:cubicBezTo>
                    <a:pt x="167009" y="502311"/>
                    <a:pt x="168092" y="539488"/>
                    <a:pt x="163038" y="578290"/>
                  </a:cubicBezTo>
                  <a:cubicBezTo>
                    <a:pt x="160151" y="600308"/>
                    <a:pt x="158346" y="622506"/>
                    <a:pt x="155639" y="644524"/>
                  </a:cubicBezTo>
                  <a:cubicBezTo>
                    <a:pt x="153112" y="663835"/>
                    <a:pt x="144450" y="671775"/>
                    <a:pt x="126402" y="672136"/>
                  </a:cubicBezTo>
                  <a:cubicBezTo>
                    <a:pt x="107091" y="672497"/>
                    <a:pt x="96624" y="663835"/>
                    <a:pt x="95361" y="643982"/>
                  </a:cubicBezTo>
                  <a:cubicBezTo>
                    <a:pt x="94278" y="628101"/>
                    <a:pt x="95180" y="612039"/>
                    <a:pt x="95180" y="595976"/>
                  </a:cubicBezTo>
                  <a:cubicBezTo>
                    <a:pt x="95000" y="558618"/>
                    <a:pt x="101497" y="521621"/>
                    <a:pt x="100234" y="484083"/>
                  </a:cubicBezTo>
                  <a:cubicBezTo>
                    <a:pt x="99872" y="475240"/>
                    <a:pt x="100955" y="465494"/>
                    <a:pt x="109257" y="460079"/>
                  </a:cubicBezTo>
                  <a:cubicBezTo>
                    <a:pt x="126402" y="448710"/>
                    <a:pt x="123154" y="432828"/>
                    <a:pt x="119544" y="416946"/>
                  </a:cubicBezTo>
                  <a:cubicBezTo>
                    <a:pt x="118281" y="410991"/>
                    <a:pt x="115574" y="405216"/>
                    <a:pt x="113047" y="399441"/>
                  </a:cubicBezTo>
                  <a:cubicBezTo>
                    <a:pt x="107452" y="386807"/>
                    <a:pt x="105828" y="387349"/>
                    <a:pt x="109077" y="372730"/>
                  </a:cubicBezTo>
                  <a:cubicBezTo>
                    <a:pt x="110701" y="365151"/>
                    <a:pt x="114310" y="345298"/>
                    <a:pt x="115754" y="337357"/>
                  </a:cubicBezTo>
                  <a:cubicBezTo>
                    <a:pt x="117559" y="327612"/>
                    <a:pt x="117017" y="319491"/>
                    <a:pt x="103843" y="318949"/>
                  </a:cubicBezTo>
                  <a:cubicBezTo>
                    <a:pt x="91029" y="318408"/>
                    <a:pt x="82727" y="331582"/>
                    <a:pt x="83269" y="344215"/>
                  </a:cubicBezTo>
                  <a:cubicBezTo>
                    <a:pt x="83991" y="360819"/>
                    <a:pt x="85976" y="368760"/>
                    <a:pt x="93195" y="384642"/>
                  </a:cubicBezTo>
                  <a:cubicBezTo>
                    <a:pt x="99151" y="397455"/>
                    <a:pt x="105106" y="411171"/>
                    <a:pt x="109438" y="424707"/>
                  </a:cubicBezTo>
                  <a:cubicBezTo>
                    <a:pt x="111603" y="431384"/>
                    <a:pt x="111784" y="440589"/>
                    <a:pt x="104384" y="446003"/>
                  </a:cubicBezTo>
                  <a:cubicBezTo>
                    <a:pt x="96263" y="451597"/>
                    <a:pt x="87600" y="453583"/>
                    <a:pt x="79479" y="448349"/>
                  </a:cubicBezTo>
                  <a:close/>
                  <a:moveTo>
                    <a:pt x="288287" y="327431"/>
                  </a:moveTo>
                  <a:cubicBezTo>
                    <a:pt x="295326" y="320212"/>
                    <a:pt x="301462" y="359556"/>
                    <a:pt x="291536" y="372550"/>
                  </a:cubicBezTo>
                  <a:cubicBezTo>
                    <a:pt x="288287" y="360819"/>
                    <a:pt x="289731" y="349630"/>
                    <a:pt x="288287" y="327431"/>
                  </a:cubicBezTo>
                  <a:close/>
                  <a:moveTo>
                    <a:pt x="234325" y="661308"/>
                  </a:moveTo>
                  <a:lnTo>
                    <a:pt x="167731" y="661308"/>
                  </a:lnTo>
                  <a:cubicBezTo>
                    <a:pt x="168272" y="649938"/>
                    <a:pt x="167911" y="639290"/>
                    <a:pt x="169355" y="629184"/>
                  </a:cubicBezTo>
                  <a:cubicBezTo>
                    <a:pt x="175491" y="582621"/>
                    <a:pt x="179822" y="535878"/>
                    <a:pt x="190470" y="490038"/>
                  </a:cubicBezTo>
                  <a:cubicBezTo>
                    <a:pt x="191734" y="484805"/>
                    <a:pt x="193177" y="479751"/>
                    <a:pt x="194802" y="474698"/>
                  </a:cubicBezTo>
                  <a:cubicBezTo>
                    <a:pt x="196245" y="470367"/>
                    <a:pt x="198231" y="466035"/>
                    <a:pt x="203645" y="466216"/>
                  </a:cubicBezTo>
                  <a:cubicBezTo>
                    <a:pt x="208337" y="466396"/>
                    <a:pt x="212127" y="469825"/>
                    <a:pt x="213751" y="473976"/>
                  </a:cubicBezTo>
                  <a:cubicBezTo>
                    <a:pt x="218985" y="488234"/>
                    <a:pt x="221512" y="502852"/>
                    <a:pt x="222595" y="518012"/>
                  </a:cubicBezTo>
                  <a:cubicBezTo>
                    <a:pt x="226024" y="565476"/>
                    <a:pt x="230355" y="613121"/>
                    <a:pt x="234325" y="661308"/>
                  </a:cubicBezTo>
                  <a:close/>
                  <a:moveTo>
                    <a:pt x="99331" y="369302"/>
                  </a:moveTo>
                  <a:cubicBezTo>
                    <a:pt x="98970" y="370384"/>
                    <a:pt x="92834" y="337899"/>
                    <a:pt x="96985" y="335192"/>
                  </a:cubicBezTo>
                  <a:cubicBezTo>
                    <a:pt x="109077" y="327431"/>
                    <a:pt x="105467" y="352157"/>
                    <a:pt x="99331" y="369302"/>
                  </a:cubicBezTo>
                  <a:close/>
                  <a:moveTo>
                    <a:pt x="359033" y="853332"/>
                  </a:moveTo>
                  <a:cubicBezTo>
                    <a:pt x="359033" y="857663"/>
                    <a:pt x="358852" y="861995"/>
                    <a:pt x="358852" y="866507"/>
                  </a:cubicBezTo>
                  <a:cubicBezTo>
                    <a:pt x="358852" y="866687"/>
                    <a:pt x="358852" y="866687"/>
                    <a:pt x="358852" y="866867"/>
                  </a:cubicBezTo>
                  <a:cubicBezTo>
                    <a:pt x="358852" y="869033"/>
                    <a:pt x="358852" y="871199"/>
                    <a:pt x="358672" y="873364"/>
                  </a:cubicBezTo>
                  <a:cubicBezTo>
                    <a:pt x="358672" y="873725"/>
                    <a:pt x="358672" y="874086"/>
                    <a:pt x="358672" y="874447"/>
                  </a:cubicBezTo>
                  <a:cubicBezTo>
                    <a:pt x="358672" y="876252"/>
                    <a:pt x="358672" y="878057"/>
                    <a:pt x="358491" y="879861"/>
                  </a:cubicBezTo>
                  <a:cubicBezTo>
                    <a:pt x="358491" y="880222"/>
                    <a:pt x="358491" y="880764"/>
                    <a:pt x="358491" y="881125"/>
                  </a:cubicBezTo>
                  <a:cubicBezTo>
                    <a:pt x="358491" y="882749"/>
                    <a:pt x="358491" y="884373"/>
                    <a:pt x="358311" y="886178"/>
                  </a:cubicBezTo>
                  <a:cubicBezTo>
                    <a:pt x="358311" y="887261"/>
                    <a:pt x="358311" y="888163"/>
                    <a:pt x="358311" y="889246"/>
                  </a:cubicBezTo>
                  <a:cubicBezTo>
                    <a:pt x="358311" y="891051"/>
                    <a:pt x="358311" y="892855"/>
                    <a:pt x="358130" y="894660"/>
                  </a:cubicBezTo>
                  <a:cubicBezTo>
                    <a:pt x="358130" y="894841"/>
                    <a:pt x="358130" y="894841"/>
                    <a:pt x="358130" y="895021"/>
                  </a:cubicBezTo>
                  <a:cubicBezTo>
                    <a:pt x="358130" y="896826"/>
                    <a:pt x="358130" y="898631"/>
                    <a:pt x="357950" y="900616"/>
                  </a:cubicBezTo>
                  <a:cubicBezTo>
                    <a:pt x="357950" y="901338"/>
                    <a:pt x="357950" y="901879"/>
                    <a:pt x="357950" y="902601"/>
                  </a:cubicBezTo>
                  <a:cubicBezTo>
                    <a:pt x="357950" y="904225"/>
                    <a:pt x="357950" y="905669"/>
                    <a:pt x="357769" y="907113"/>
                  </a:cubicBezTo>
                  <a:cubicBezTo>
                    <a:pt x="357769" y="907654"/>
                    <a:pt x="357769" y="908376"/>
                    <a:pt x="357769" y="908918"/>
                  </a:cubicBezTo>
                  <a:cubicBezTo>
                    <a:pt x="357769" y="910903"/>
                    <a:pt x="357769" y="912708"/>
                    <a:pt x="357589" y="914512"/>
                  </a:cubicBezTo>
                  <a:cubicBezTo>
                    <a:pt x="357589" y="915234"/>
                    <a:pt x="357589" y="915776"/>
                    <a:pt x="357589" y="916498"/>
                  </a:cubicBezTo>
                  <a:cubicBezTo>
                    <a:pt x="357589" y="917942"/>
                    <a:pt x="357589" y="919385"/>
                    <a:pt x="357409" y="920829"/>
                  </a:cubicBezTo>
                  <a:cubicBezTo>
                    <a:pt x="357409" y="921370"/>
                    <a:pt x="357409" y="921731"/>
                    <a:pt x="357409" y="922273"/>
                  </a:cubicBezTo>
                  <a:cubicBezTo>
                    <a:pt x="357409" y="923717"/>
                    <a:pt x="357409" y="925160"/>
                    <a:pt x="357228" y="926604"/>
                  </a:cubicBezTo>
                  <a:cubicBezTo>
                    <a:pt x="357228" y="927326"/>
                    <a:pt x="357228" y="928048"/>
                    <a:pt x="357228" y="928770"/>
                  </a:cubicBezTo>
                  <a:cubicBezTo>
                    <a:pt x="357228" y="932379"/>
                    <a:pt x="357047" y="936169"/>
                    <a:pt x="357047" y="939598"/>
                  </a:cubicBezTo>
                  <a:cubicBezTo>
                    <a:pt x="357047" y="940320"/>
                    <a:pt x="357047" y="940862"/>
                    <a:pt x="357047" y="941583"/>
                  </a:cubicBezTo>
                  <a:cubicBezTo>
                    <a:pt x="357047" y="942666"/>
                    <a:pt x="357047" y="943930"/>
                    <a:pt x="357047" y="945013"/>
                  </a:cubicBezTo>
                  <a:cubicBezTo>
                    <a:pt x="357047" y="945915"/>
                    <a:pt x="357047" y="946817"/>
                    <a:pt x="357047" y="947720"/>
                  </a:cubicBezTo>
                  <a:cubicBezTo>
                    <a:pt x="357047" y="948983"/>
                    <a:pt x="357047" y="950066"/>
                    <a:pt x="357047" y="951329"/>
                  </a:cubicBezTo>
                  <a:cubicBezTo>
                    <a:pt x="357047" y="951690"/>
                    <a:pt x="357047" y="952051"/>
                    <a:pt x="357047" y="952412"/>
                  </a:cubicBezTo>
                  <a:cubicBezTo>
                    <a:pt x="357047" y="954036"/>
                    <a:pt x="357047" y="955660"/>
                    <a:pt x="356867" y="957104"/>
                  </a:cubicBezTo>
                  <a:cubicBezTo>
                    <a:pt x="356867" y="958007"/>
                    <a:pt x="356867" y="958728"/>
                    <a:pt x="356867" y="959631"/>
                  </a:cubicBezTo>
                  <a:cubicBezTo>
                    <a:pt x="356867" y="960533"/>
                    <a:pt x="356867" y="961255"/>
                    <a:pt x="356867" y="962158"/>
                  </a:cubicBezTo>
                  <a:cubicBezTo>
                    <a:pt x="356867" y="962879"/>
                    <a:pt x="356867" y="963601"/>
                    <a:pt x="356867" y="964323"/>
                  </a:cubicBezTo>
                  <a:cubicBezTo>
                    <a:pt x="356867" y="965406"/>
                    <a:pt x="356867" y="966308"/>
                    <a:pt x="356867" y="967391"/>
                  </a:cubicBezTo>
                  <a:cubicBezTo>
                    <a:pt x="356867" y="967933"/>
                    <a:pt x="356867" y="968474"/>
                    <a:pt x="356867" y="969015"/>
                  </a:cubicBezTo>
                  <a:cubicBezTo>
                    <a:pt x="356867" y="970459"/>
                    <a:pt x="356867" y="971903"/>
                    <a:pt x="356687" y="973347"/>
                  </a:cubicBezTo>
                  <a:cubicBezTo>
                    <a:pt x="356687" y="973888"/>
                    <a:pt x="356687" y="974429"/>
                    <a:pt x="356687" y="974971"/>
                  </a:cubicBezTo>
                  <a:cubicBezTo>
                    <a:pt x="356687" y="975873"/>
                    <a:pt x="356687" y="976776"/>
                    <a:pt x="356687" y="977678"/>
                  </a:cubicBezTo>
                  <a:cubicBezTo>
                    <a:pt x="356687" y="978220"/>
                    <a:pt x="356687" y="978761"/>
                    <a:pt x="356687" y="979303"/>
                  </a:cubicBezTo>
                  <a:cubicBezTo>
                    <a:pt x="356687" y="980205"/>
                    <a:pt x="356687" y="980927"/>
                    <a:pt x="356687" y="981829"/>
                  </a:cubicBezTo>
                  <a:cubicBezTo>
                    <a:pt x="356687" y="982371"/>
                    <a:pt x="356687" y="982912"/>
                    <a:pt x="356687" y="983453"/>
                  </a:cubicBezTo>
                  <a:cubicBezTo>
                    <a:pt x="356687" y="984717"/>
                    <a:pt x="356687" y="985980"/>
                    <a:pt x="356506" y="987063"/>
                  </a:cubicBezTo>
                  <a:cubicBezTo>
                    <a:pt x="355784" y="1013773"/>
                    <a:pt x="353799" y="1040302"/>
                    <a:pt x="353980" y="1067013"/>
                  </a:cubicBezTo>
                  <a:cubicBezTo>
                    <a:pt x="353980" y="1080368"/>
                    <a:pt x="353980" y="1093723"/>
                    <a:pt x="339902" y="1093903"/>
                  </a:cubicBezTo>
                  <a:cubicBezTo>
                    <a:pt x="306154" y="1094625"/>
                    <a:pt x="144810" y="1091016"/>
                    <a:pt x="99512" y="1094806"/>
                  </a:cubicBezTo>
                  <a:cubicBezTo>
                    <a:pt x="38872" y="1099678"/>
                    <a:pt x="49340" y="1093362"/>
                    <a:pt x="43565" y="1046619"/>
                  </a:cubicBezTo>
                  <a:cubicBezTo>
                    <a:pt x="43384" y="1045897"/>
                    <a:pt x="43384" y="1045175"/>
                    <a:pt x="43204" y="1044273"/>
                  </a:cubicBezTo>
                  <a:cubicBezTo>
                    <a:pt x="43204" y="1044092"/>
                    <a:pt x="43204" y="1043912"/>
                    <a:pt x="43204" y="1043551"/>
                  </a:cubicBezTo>
                  <a:cubicBezTo>
                    <a:pt x="43204" y="1042829"/>
                    <a:pt x="43023" y="1042107"/>
                    <a:pt x="43023" y="1041205"/>
                  </a:cubicBezTo>
                  <a:cubicBezTo>
                    <a:pt x="43023" y="1041025"/>
                    <a:pt x="43023" y="1041025"/>
                    <a:pt x="43023" y="1040844"/>
                  </a:cubicBezTo>
                  <a:cubicBezTo>
                    <a:pt x="43023" y="1039941"/>
                    <a:pt x="42843" y="1039039"/>
                    <a:pt x="42843" y="1038137"/>
                  </a:cubicBezTo>
                  <a:cubicBezTo>
                    <a:pt x="42843" y="1037776"/>
                    <a:pt x="42843" y="1037595"/>
                    <a:pt x="42843" y="1037234"/>
                  </a:cubicBezTo>
                  <a:cubicBezTo>
                    <a:pt x="42843" y="1036513"/>
                    <a:pt x="42662" y="1035791"/>
                    <a:pt x="42662" y="1034888"/>
                  </a:cubicBezTo>
                  <a:cubicBezTo>
                    <a:pt x="42662" y="1034708"/>
                    <a:pt x="42662" y="1034347"/>
                    <a:pt x="42662" y="1034166"/>
                  </a:cubicBezTo>
                  <a:cubicBezTo>
                    <a:pt x="42662" y="1033264"/>
                    <a:pt x="42482" y="1032181"/>
                    <a:pt x="42482" y="1031279"/>
                  </a:cubicBezTo>
                  <a:cubicBezTo>
                    <a:pt x="42482" y="1030918"/>
                    <a:pt x="42482" y="1030557"/>
                    <a:pt x="42301" y="1030196"/>
                  </a:cubicBezTo>
                  <a:cubicBezTo>
                    <a:pt x="42301" y="1029474"/>
                    <a:pt x="42121" y="1028752"/>
                    <a:pt x="42121" y="1027850"/>
                  </a:cubicBezTo>
                  <a:cubicBezTo>
                    <a:pt x="42121" y="1027489"/>
                    <a:pt x="42121" y="1027128"/>
                    <a:pt x="42121" y="1026767"/>
                  </a:cubicBezTo>
                  <a:cubicBezTo>
                    <a:pt x="42121" y="1025684"/>
                    <a:pt x="41940" y="1024782"/>
                    <a:pt x="41940" y="1023699"/>
                  </a:cubicBezTo>
                  <a:cubicBezTo>
                    <a:pt x="41940" y="1023157"/>
                    <a:pt x="41940" y="1022796"/>
                    <a:pt x="41760" y="1022255"/>
                  </a:cubicBezTo>
                  <a:cubicBezTo>
                    <a:pt x="41760" y="1021533"/>
                    <a:pt x="41580" y="1020812"/>
                    <a:pt x="41580" y="1020089"/>
                  </a:cubicBezTo>
                  <a:cubicBezTo>
                    <a:pt x="41580" y="1019548"/>
                    <a:pt x="41580" y="1019007"/>
                    <a:pt x="41399" y="1018465"/>
                  </a:cubicBezTo>
                  <a:cubicBezTo>
                    <a:pt x="41399" y="1017382"/>
                    <a:pt x="41219" y="1016300"/>
                    <a:pt x="41219" y="1015217"/>
                  </a:cubicBezTo>
                  <a:cubicBezTo>
                    <a:pt x="41219" y="1014675"/>
                    <a:pt x="41219" y="1014134"/>
                    <a:pt x="41038" y="1013593"/>
                  </a:cubicBezTo>
                  <a:cubicBezTo>
                    <a:pt x="41038" y="1012870"/>
                    <a:pt x="40858" y="1012149"/>
                    <a:pt x="40858" y="1011427"/>
                  </a:cubicBezTo>
                  <a:cubicBezTo>
                    <a:pt x="40858" y="1010885"/>
                    <a:pt x="40858" y="1010163"/>
                    <a:pt x="40677" y="1009622"/>
                  </a:cubicBezTo>
                  <a:cubicBezTo>
                    <a:pt x="40677" y="1008719"/>
                    <a:pt x="40497" y="1007817"/>
                    <a:pt x="40497" y="1006915"/>
                  </a:cubicBezTo>
                  <a:cubicBezTo>
                    <a:pt x="35263" y="923897"/>
                    <a:pt x="30932" y="765080"/>
                    <a:pt x="31834" y="719240"/>
                  </a:cubicBezTo>
                  <a:cubicBezTo>
                    <a:pt x="32556" y="689281"/>
                    <a:pt x="38511" y="684228"/>
                    <a:pt x="67748" y="680619"/>
                  </a:cubicBezTo>
                  <a:cubicBezTo>
                    <a:pt x="70455" y="680257"/>
                    <a:pt x="89586" y="679175"/>
                    <a:pt x="91932" y="680077"/>
                  </a:cubicBezTo>
                  <a:cubicBezTo>
                    <a:pt x="137050" y="696861"/>
                    <a:pt x="138674" y="672317"/>
                    <a:pt x="182710" y="675565"/>
                  </a:cubicBezTo>
                  <a:cubicBezTo>
                    <a:pt x="199494" y="676829"/>
                    <a:pt x="225843" y="673580"/>
                    <a:pt x="231438" y="676287"/>
                  </a:cubicBezTo>
                  <a:cubicBezTo>
                    <a:pt x="251651" y="685852"/>
                    <a:pt x="288648" y="688559"/>
                    <a:pt x="302725" y="681701"/>
                  </a:cubicBezTo>
                  <a:cubicBezTo>
                    <a:pt x="320772" y="672858"/>
                    <a:pt x="335752" y="679896"/>
                    <a:pt x="350550" y="687115"/>
                  </a:cubicBezTo>
                  <a:cubicBezTo>
                    <a:pt x="360116" y="691808"/>
                    <a:pt x="362101" y="702095"/>
                    <a:pt x="362101" y="712382"/>
                  </a:cubicBezTo>
                  <a:cubicBezTo>
                    <a:pt x="362101" y="725737"/>
                    <a:pt x="361018" y="787639"/>
                    <a:pt x="359755" y="851888"/>
                  </a:cubicBezTo>
                  <a:cubicBezTo>
                    <a:pt x="359033" y="852249"/>
                    <a:pt x="359033" y="852790"/>
                    <a:pt x="359033" y="853332"/>
                  </a:cubicBezTo>
                  <a:close/>
                </a:path>
              </a:pathLst>
            </a:custGeom>
            <a:solidFill>
              <a:srgbClr val="000000"/>
            </a:solidFill>
            <a:ln w="1804" cap="flat">
              <a:noFill/>
              <a:prstDash val="solid"/>
              <a:miter/>
            </a:ln>
          </p:spPr>
          <p:txBody>
            <a:bodyPr rtlCol="0" anchor="ctr"/>
            <a:lstStyle/>
            <a:p>
              <a:endParaRPr lang="en-US"/>
            </a:p>
          </p:txBody>
        </p:sp>
        <p:sp>
          <p:nvSpPr>
            <p:cNvPr id="149" name="Freeform 627">
              <a:extLst>
                <a:ext uri="{FF2B5EF4-FFF2-40B4-BE49-F238E27FC236}">
                  <a16:creationId xmlns:a16="http://schemas.microsoft.com/office/drawing/2014/main" id="{838DD8D9-E243-CF16-4808-013253A96F65}"/>
                </a:ext>
              </a:extLst>
            </p:cNvPr>
            <p:cNvSpPr/>
            <p:nvPr/>
          </p:nvSpPr>
          <p:spPr>
            <a:xfrm>
              <a:off x="3827224" y="3771977"/>
              <a:ext cx="345207" cy="933196"/>
            </a:xfrm>
            <a:custGeom>
              <a:avLst/>
              <a:gdLst>
                <a:gd name="connsiteX0" fmla="*/ 305222 w 345207"/>
                <a:gd name="connsiteY0" fmla="*/ 673811 h 933196"/>
                <a:gd name="connsiteX1" fmla="*/ 283745 w 345207"/>
                <a:gd name="connsiteY1" fmla="*/ 665149 h 933196"/>
                <a:gd name="connsiteX2" fmla="*/ 294574 w 345207"/>
                <a:gd name="connsiteY2" fmla="*/ 638619 h 933196"/>
                <a:gd name="connsiteX3" fmla="*/ 285911 w 345207"/>
                <a:gd name="connsiteY3" fmla="*/ 492976 h 933196"/>
                <a:gd name="connsiteX4" fmla="*/ 294393 w 345207"/>
                <a:gd name="connsiteY4" fmla="*/ 469876 h 933196"/>
                <a:gd name="connsiteX5" fmla="*/ 307207 w 345207"/>
                <a:gd name="connsiteY5" fmla="*/ 412666 h 933196"/>
                <a:gd name="connsiteX6" fmla="*/ 276526 w 345207"/>
                <a:gd name="connsiteY6" fmla="*/ 305284 h 933196"/>
                <a:gd name="connsiteX7" fmla="*/ 227257 w 345207"/>
                <a:gd name="connsiteY7" fmla="*/ 200429 h 933196"/>
                <a:gd name="connsiteX8" fmla="*/ 266781 w 345207"/>
                <a:gd name="connsiteY8" fmla="*/ 148091 h 933196"/>
                <a:gd name="connsiteX9" fmla="*/ 259742 w 345207"/>
                <a:gd name="connsiteY9" fmla="*/ 58937 h 933196"/>
                <a:gd name="connsiteX10" fmla="*/ 196577 w 345207"/>
                <a:gd name="connsiteY10" fmla="*/ 2990 h 933196"/>
                <a:gd name="connsiteX11" fmla="*/ 63026 w 345207"/>
                <a:gd name="connsiteY11" fmla="*/ 52981 h 933196"/>
                <a:gd name="connsiteX12" fmla="*/ 21698 w 345207"/>
                <a:gd name="connsiteY12" fmla="*/ 105319 h 933196"/>
                <a:gd name="connsiteX13" fmla="*/ 10689 w 345207"/>
                <a:gd name="connsiteY13" fmla="*/ 202053 h 933196"/>
                <a:gd name="connsiteX14" fmla="*/ 49671 w 345207"/>
                <a:gd name="connsiteY14" fmla="*/ 280920 h 933196"/>
                <a:gd name="connsiteX15" fmla="*/ 79449 w 345207"/>
                <a:gd name="connsiteY15" fmla="*/ 420426 h 933196"/>
                <a:gd name="connsiteX16" fmla="*/ 87931 w 345207"/>
                <a:gd name="connsiteY16" fmla="*/ 657568 h 933196"/>
                <a:gd name="connsiteX17" fmla="*/ 45340 w 345207"/>
                <a:gd name="connsiteY17" fmla="*/ 662983 h 933196"/>
                <a:gd name="connsiteX18" fmla="*/ 12313 w 345207"/>
                <a:gd name="connsiteY18" fmla="*/ 691678 h 933196"/>
                <a:gd name="connsiteX19" fmla="*/ 9425 w 345207"/>
                <a:gd name="connsiteY19" fmla="*/ 718027 h 933196"/>
                <a:gd name="connsiteX20" fmla="*/ 10147 w 345207"/>
                <a:gd name="connsiteY20" fmla="*/ 848690 h 933196"/>
                <a:gd name="connsiteX21" fmla="*/ 16103 w 345207"/>
                <a:gd name="connsiteY21" fmla="*/ 906983 h 933196"/>
                <a:gd name="connsiteX22" fmla="*/ 46242 w 345207"/>
                <a:gd name="connsiteY22" fmla="*/ 932250 h 933196"/>
                <a:gd name="connsiteX23" fmla="*/ 317855 w 345207"/>
                <a:gd name="connsiteY23" fmla="*/ 929543 h 933196"/>
                <a:gd name="connsiteX24" fmla="*/ 340234 w 345207"/>
                <a:gd name="connsiteY24" fmla="*/ 907344 h 933196"/>
                <a:gd name="connsiteX25" fmla="*/ 341316 w 345207"/>
                <a:gd name="connsiteY25" fmla="*/ 849593 h 933196"/>
                <a:gd name="connsiteX26" fmla="*/ 343482 w 345207"/>
                <a:gd name="connsiteY26" fmla="*/ 724344 h 933196"/>
                <a:gd name="connsiteX27" fmla="*/ 305222 w 345207"/>
                <a:gd name="connsiteY27" fmla="*/ 673811 h 933196"/>
                <a:gd name="connsiteX28" fmla="*/ 282843 w 345207"/>
                <a:gd name="connsiteY28" fmla="*/ 448941 h 933196"/>
                <a:gd name="connsiteX29" fmla="*/ 273458 w 345207"/>
                <a:gd name="connsiteY29" fmla="*/ 338130 h 933196"/>
                <a:gd name="connsiteX30" fmla="*/ 282843 w 345207"/>
                <a:gd name="connsiteY30" fmla="*/ 448941 h 933196"/>
                <a:gd name="connsiteX31" fmla="*/ 249636 w 345207"/>
                <a:gd name="connsiteY31" fmla="*/ 73917 h 933196"/>
                <a:gd name="connsiteX32" fmla="*/ 250899 w 345207"/>
                <a:gd name="connsiteY32" fmla="*/ 147369 h 933196"/>
                <a:gd name="connsiteX33" fmla="*/ 185929 w 345207"/>
                <a:gd name="connsiteY33" fmla="*/ 200790 h 933196"/>
                <a:gd name="connsiteX34" fmla="*/ 133952 w 345207"/>
                <a:gd name="connsiteY34" fmla="*/ 197902 h 933196"/>
                <a:gd name="connsiteX35" fmla="*/ 102911 w 345207"/>
                <a:gd name="connsiteY35" fmla="*/ 164153 h 933196"/>
                <a:gd name="connsiteX36" fmla="*/ 110852 w 345207"/>
                <a:gd name="connsiteY36" fmla="*/ 130766 h 933196"/>
                <a:gd name="connsiteX37" fmla="*/ 135757 w 345207"/>
                <a:gd name="connsiteY37" fmla="*/ 99544 h 933196"/>
                <a:gd name="connsiteX38" fmla="*/ 123304 w 345207"/>
                <a:gd name="connsiteY38" fmla="*/ 33491 h 933196"/>
                <a:gd name="connsiteX39" fmla="*/ 121139 w 345207"/>
                <a:gd name="connsiteY39" fmla="*/ 28798 h 933196"/>
                <a:gd name="connsiteX40" fmla="*/ 249636 w 345207"/>
                <a:gd name="connsiteY40" fmla="*/ 73917 h 933196"/>
                <a:gd name="connsiteX41" fmla="*/ 67899 w 345207"/>
                <a:gd name="connsiteY41" fmla="*/ 287778 h 933196"/>
                <a:gd name="connsiteX42" fmla="*/ 25487 w 345207"/>
                <a:gd name="connsiteY42" fmla="*/ 193029 h 933196"/>
                <a:gd name="connsiteX43" fmla="*/ 32706 w 345207"/>
                <a:gd name="connsiteY43" fmla="*/ 117772 h 933196"/>
                <a:gd name="connsiteX44" fmla="*/ 74576 w 345207"/>
                <a:gd name="connsiteY44" fmla="*/ 62547 h 933196"/>
                <a:gd name="connsiteX45" fmla="*/ 103272 w 345207"/>
                <a:gd name="connsiteY45" fmla="*/ 42153 h 933196"/>
                <a:gd name="connsiteX46" fmla="*/ 128357 w 345207"/>
                <a:gd name="connsiteY46" fmla="*/ 60200 h 933196"/>
                <a:gd name="connsiteX47" fmla="*/ 123846 w 345207"/>
                <a:gd name="connsiteY47" fmla="*/ 90159 h 933196"/>
                <a:gd name="connsiteX48" fmla="*/ 89375 w 345207"/>
                <a:gd name="connsiteY48" fmla="*/ 130585 h 933196"/>
                <a:gd name="connsiteX49" fmla="*/ 79630 w 345207"/>
                <a:gd name="connsiteY49" fmla="*/ 173899 h 933196"/>
                <a:gd name="connsiteX50" fmla="*/ 116446 w 345207"/>
                <a:gd name="connsiteY50" fmla="*/ 247713 h 933196"/>
                <a:gd name="connsiteX51" fmla="*/ 128177 w 345207"/>
                <a:gd name="connsiteY51" fmla="*/ 254390 h 933196"/>
                <a:gd name="connsiteX52" fmla="*/ 128718 w 345207"/>
                <a:gd name="connsiteY52" fmla="*/ 242299 h 933196"/>
                <a:gd name="connsiteX53" fmla="*/ 113378 w 345207"/>
                <a:gd name="connsiteY53" fmla="*/ 208911 h 933196"/>
                <a:gd name="connsiteX54" fmla="*/ 126372 w 345207"/>
                <a:gd name="connsiteY54" fmla="*/ 210535 h 933196"/>
                <a:gd name="connsiteX55" fmla="*/ 188816 w 345207"/>
                <a:gd name="connsiteY55" fmla="*/ 215228 h 933196"/>
                <a:gd name="connsiteX56" fmla="*/ 236281 w 345207"/>
                <a:gd name="connsiteY56" fmla="*/ 237245 h 933196"/>
                <a:gd name="connsiteX57" fmla="*/ 255231 w 345207"/>
                <a:gd name="connsiteY57" fmla="*/ 300592 h 933196"/>
                <a:gd name="connsiteX58" fmla="*/ 277970 w 345207"/>
                <a:gd name="connsiteY58" fmla="*/ 634829 h 933196"/>
                <a:gd name="connsiteX59" fmla="*/ 260284 w 345207"/>
                <a:gd name="connsiteY59" fmla="*/ 658832 h 933196"/>
                <a:gd name="connsiteX60" fmla="*/ 229242 w 345207"/>
                <a:gd name="connsiteY60" fmla="*/ 642950 h 933196"/>
                <a:gd name="connsiteX61" fmla="*/ 205059 w 345207"/>
                <a:gd name="connsiteY61" fmla="*/ 466988 h 933196"/>
                <a:gd name="connsiteX62" fmla="*/ 179792 w 345207"/>
                <a:gd name="connsiteY62" fmla="*/ 436849 h 933196"/>
                <a:gd name="connsiteX63" fmla="*/ 153443 w 345207"/>
                <a:gd name="connsiteY63" fmla="*/ 458145 h 933196"/>
                <a:gd name="connsiteX64" fmla="*/ 152902 w 345207"/>
                <a:gd name="connsiteY64" fmla="*/ 638799 h 933196"/>
                <a:gd name="connsiteX65" fmla="*/ 136118 w 345207"/>
                <a:gd name="connsiteY65" fmla="*/ 655223 h 933196"/>
                <a:gd name="connsiteX66" fmla="*/ 105437 w 345207"/>
                <a:gd name="connsiteY66" fmla="*/ 648364 h 933196"/>
                <a:gd name="connsiteX67" fmla="*/ 95331 w 345207"/>
                <a:gd name="connsiteY67" fmla="*/ 606133 h 933196"/>
                <a:gd name="connsiteX68" fmla="*/ 93526 w 345207"/>
                <a:gd name="connsiteY68" fmla="*/ 526364 h 933196"/>
                <a:gd name="connsiteX69" fmla="*/ 91000 w 345207"/>
                <a:gd name="connsiteY69" fmla="*/ 361050 h 933196"/>
                <a:gd name="connsiteX70" fmla="*/ 67899 w 345207"/>
                <a:gd name="connsiteY70" fmla="*/ 287778 h 933196"/>
                <a:gd name="connsiteX71" fmla="*/ 169506 w 345207"/>
                <a:gd name="connsiteY71" fmla="*/ 558128 h 933196"/>
                <a:gd name="connsiteX72" fmla="*/ 169506 w 345207"/>
                <a:gd name="connsiteY72" fmla="*/ 469695 h 933196"/>
                <a:gd name="connsiteX73" fmla="*/ 174378 w 345207"/>
                <a:gd name="connsiteY73" fmla="*/ 458506 h 933196"/>
                <a:gd name="connsiteX74" fmla="*/ 189177 w 345207"/>
                <a:gd name="connsiteY74" fmla="*/ 463379 h 933196"/>
                <a:gd name="connsiteX75" fmla="*/ 214624 w 345207"/>
                <a:gd name="connsiteY75" fmla="*/ 644755 h 933196"/>
                <a:gd name="connsiteX76" fmla="*/ 203796 w 345207"/>
                <a:gd name="connsiteY76" fmla="*/ 659193 h 933196"/>
                <a:gd name="connsiteX77" fmla="*/ 190440 w 345207"/>
                <a:gd name="connsiteY77" fmla="*/ 659012 h 933196"/>
                <a:gd name="connsiteX78" fmla="*/ 168784 w 345207"/>
                <a:gd name="connsiteY78" fmla="*/ 637175 h 933196"/>
                <a:gd name="connsiteX79" fmla="*/ 169506 w 345207"/>
                <a:gd name="connsiteY79" fmla="*/ 558128 h 933196"/>
                <a:gd name="connsiteX80" fmla="*/ 323089 w 345207"/>
                <a:gd name="connsiteY80" fmla="*/ 887311 h 933196"/>
                <a:gd name="connsiteX81" fmla="*/ 299266 w 345207"/>
                <a:gd name="connsiteY81" fmla="*/ 913300 h 933196"/>
                <a:gd name="connsiteX82" fmla="*/ 59597 w 345207"/>
                <a:gd name="connsiteY82" fmla="*/ 917270 h 933196"/>
                <a:gd name="connsiteX83" fmla="*/ 30541 w 345207"/>
                <a:gd name="connsiteY83" fmla="*/ 894711 h 933196"/>
                <a:gd name="connsiteX84" fmla="*/ 28736 w 345207"/>
                <a:gd name="connsiteY84" fmla="*/ 882800 h 933196"/>
                <a:gd name="connsiteX85" fmla="*/ 28555 w 345207"/>
                <a:gd name="connsiteY85" fmla="*/ 880815 h 933196"/>
                <a:gd name="connsiteX86" fmla="*/ 27292 w 345207"/>
                <a:gd name="connsiteY86" fmla="*/ 870527 h 933196"/>
                <a:gd name="connsiteX87" fmla="*/ 27112 w 345207"/>
                <a:gd name="connsiteY87" fmla="*/ 869445 h 933196"/>
                <a:gd name="connsiteX88" fmla="*/ 26029 w 345207"/>
                <a:gd name="connsiteY88" fmla="*/ 858255 h 933196"/>
                <a:gd name="connsiteX89" fmla="*/ 26029 w 345207"/>
                <a:gd name="connsiteY89" fmla="*/ 858075 h 933196"/>
                <a:gd name="connsiteX90" fmla="*/ 26751 w 345207"/>
                <a:gd name="connsiteY90" fmla="*/ 708101 h 933196"/>
                <a:gd name="connsiteX91" fmla="*/ 56168 w 345207"/>
                <a:gd name="connsiteY91" fmla="*/ 677782 h 933196"/>
                <a:gd name="connsiteX92" fmla="*/ 260284 w 345207"/>
                <a:gd name="connsiteY92" fmla="*/ 681211 h 933196"/>
                <a:gd name="connsiteX93" fmla="*/ 307387 w 345207"/>
                <a:gd name="connsiteY93" fmla="*/ 690054 h 933196"/>
                <a:gd name="connsiteX94" fmla="*/ 311719 w 345207"/>
                <a:gd name="connsiteY94" fmla="*/ 691678 h 933196"/>
                <a:gd name="connsiteX95" fmla="*/ 311719 w 345207"/>
                <a:gd name="connsiteY95" fmla="*/ 691678 h 933196"/>
                <a:gd name="connsiteX96" fmla="*/ 313343 w 345207"/>
                <a:gd name="connsiteY96" fmla="*/ 692400 h 933196"/>
                <a:gd name="connsiteX97" fmla="*/ 313704 w 345207"/>
                <a:gd name="connsiteY97" fmla="*/ 692580 h 933196"/>
                <a:gd name="connsiteX98" fmla="*/ 314967 w 345207"/>
                <a:gd name="connsiteY98" fmla="*/ 693302 h 933196"/>
                <a:gd name="connsiteX99" fmla="*/ 315509 w 345207"/>
                <a:gd name="connsiteY99" fmla="*/ 693663 h 933196"/>
                <a:gd name="connsiteX100" fmla="*/ 316772 w 345207"/>
                <a:gd name="connsiteY100" fmla="*/ 694385 h 933196"/>
                <a:gd name="connsiteX101" fmla="*/ 317313 w 345207"/>
                <a:gd name="connsiteY101" fmla="*/ 694746 h 933196"/>
                <a:gd name="connsiteX102" fmla="*/ 318396 w 345207"/>
                <a:gd name="connsiteY102" fmla="*/ 695468 h 933196"/>
                <a:gd name="connsiteX103" fmla="*/ 318938 w 345207"/>
                <a:gd name="connsiteY103" fmla="*/ 695829 h 933196"/>
                <a:gd name="connsiteX104" fmla="*/ 320020 w 345207"/>
                <a:gd name="connsiteY104" fmla="*/ 696551 h 933196"/>
                <a:gd name="connsiteX105" fmla="*/ 320562 w 345207"/>
                <a:gd name="connsiteY105" fmla="*/ 696912 h 933196"/>
                <a:gd name="connsiteX106" fmla="*/ 321464 w 345207"/>
                <a:gd name="connsiteY106" fmla="*/ 697814 h 933196"/>
                <a:gd name="connsiteX107" fmla="*/ 321825 w 345207"/>
                <a:gd name="connsiteY107" fmla="*/ 698175 h 933196"/>
                <a:gd name="connsiteX108" fmla="*/ 323449 w 345207"/>
                <a:gd name="connsiteY108" fmla="*/ 700160 h 933196"/>
                <a:gd name="connsiteX109" fmla="*/ 323811 w 345207"/>
                <a:gd name="connsiteY109" fmla="*/ 700521 h 933196"/>
                <a:gd name="connsiteX110" fmla="*/ 324352 w 345207"/>
                <a:gd name="connsiteY110" fmla="*/ 701424 h 933196"/>
                <a:gd name="connsiteX111" fmla="*/ 324893 w 345207"/>
                <a:gd name="connsiteY111" fmla="*/ 702146 h 933196"/>
                <a:gd name="connsiteX112" fmla="*/ 325435 w 345207"/>
                <a:gd name="connsiteY112" fmla="*/ 703048 h 933196"/>
                <a:gd name="connsiteX113" fmla="*/ 325796 w 345207"/>
                <a:gd name="connsiteY113" fmla="*/ 703950 h 933196"/>
                <a:gd name="connsiteX114" fmla="*/ 326157 w 345207"/>
                <a:gd name="connsiteY114" fmla="*/ 704853 h 933196"/>
                <a:gd name="connsiteX115" fmla="*/ 326518 w 345207"/>
                <a:gd name="connsiteY115" fmla="*/ 705935 h 933196"/>
                <a:gd name="connsiteX116" fmla="*/ 326879 w 345207"/>
                <a:gd name="connsiteY116" fmla="*/ 706838 h 933196"/>
                <a:gd name="connsiteX117" fmla="*/ 327239 w 345207"/>
                <a:gd name="connsiteY117" fmla="*/ 707921 h 933196"/>
                <a:gd name="connsiteX118" fmla="*/ 327420 w 345207"/>
                <a:gd name="connsiteY118" fmla="*/ 708823 h 933196"/>
                <a:gd name="connsiteX119" fmla="*/ 327781 w 345207"/>
                <a:gd name="connsiteY119" fmla="*/ 710086 h 933196"/>
                <a:gd name="connsiteX120" fmla="*/ 327961 w 345207"/>
                <a:gd name="connsiteY120" fmla="*/ 710989 h 933196"/>
                <a:gd name="connsiteX121" fmla="*/ 328142 w 345207"/>
                <a:gd name="connsiteY121" fmla="*/ 712613 h 933196"/>
                <a:gd name="connsiteX122" fmla="*/ 328322 w 345207"/>
                <a:gd name="connsiteY122" fmla="*/ 713515 h 933196"/>
                <a:gd name="connsiteX123" fmla="*/ 328503 w 345207"/>
                <a:gd name="connsiteY123" fmla="*/ 716042 h 933196"/>
                <a:gd name="connsiteX124" fmla="*/ 323089 w 345207"/>
                <a:gd name="connsiteY124" fmla="*/ 887311 h 9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5207" h="933196">
                  <a:moveTo>
                    <a:pt x="305222" y="673811"/>
                  </a:moveTo>
                  <a:cubicBezTo>
                    <a:pt x="298725" y="671645"/>
                    <a:pt x="292408" y="668577"/>
                    <a:pt x="283745" y="665149"/>
                  </a:cubicBezTo>
                  <a:cubicBezTo>
                    <a:pt x="290603" y="657027"/>
                    <a:pt x="295296" y="648906"/>
                    <a:pt x="294574" y="638619"/>
                  </a:cubicBezTo>
                  <a:cubicBezTo>
                    <a:pt x="291145" y="590793"/>
                    <a:pt x="292228" y="553255"/>
                    <a:pt x="285911" y="492976"/>
                  </a:cubicBezTo>
                  <a:cubicBezTo>
                    <a:pt x="284467" y="484494"/>
                    <a:pt x="286633" y="477456"/>
                    <a:pt x="294393" y="469876"/>
                  </a:cubicBezTo>
                  <a:cubicBezTo>
                    <a:pt x="310636" y="453814"/>
                    <a:pt x="310275" y="433962"/>
                    <a:pt x="307207" y="412666"/>
                  </a:cubicBezTo>
                  <a:cubicBezTo>
                    <a:pt x="301793" y="375308"/>
                    <a:pt x="292589" y="339213"/>
                    <a:pt x="276526" y="305284"/>
                  </a:cubicBezTo>
                  <a:cubicBezTo>
                    <a:pt x="260103" y="270452"/>
                    <a:pt x="260825" y="227680"/>
                    <a:pt x="227257" y="200429"/>
                  </a:cubicBezTo>
                  <a:cubicBezTo>
                    <a:pt x="245485" y="185269"/>
                    <a:pt x="263352" y="170831"/>
                    <a:pt x="266781" y="148091"/>
                  </a:cubicBezTo>
                  <a:cubicBezTo>
                    <a:pt x="271473" y="117772"/>
                    <a:pt x="272556" y="87452"/>
                    <a:pt x="259742" y="58937"/>
                  </a:cubicBezTo>
                  <a:cubicBezTo>
                    <a:pt x="247831" y="32227"/>
                    <a:pt x="227979" y="9127"/>
                    <a:pt x="196577" y="2990"/>
                  </a:cubicBezTo>
                  <a:cubicBezTo>
                    <a:pt x="141893" y="-7657"/>
                    <a:pt x="97316" y="10390"/>
                    <a:pt x="63026" y="52981"/>
                  </a:cubicBezTo>
                  <a:cubicBezTo>
                    <a:pt x="49129" y="70307"/>
                    <a:pt x="36677" y="88715"/>
                    <a:pt x="21698" y="105319"/>
                  </a:cubicBezTo>
                  <a:cubicBezTo>
                    <a:pt x="-4832" y="134917"/>
                    <a:pt x="-5193" y="167763"/>
                    <a:pt x="10689" y="202053"/>
                  </a:cubicBezTo>
                  <a:cubicBezTo>
                    <a:pt x="23141" y="228582"/>
                    <a:pt x="36677" y="254571"/>
                    <a:pt x="49671" y="280920"/>
                  </a:cubicBezTo>
                  <a:cubicBezTo>
                    <a:pt x="71508" y="324956"/>
                    <a:pt x="78908" y="371698"/>
                    <a:pt x="79449" y="420426"/>
                  </a:cubicBezTo>
                  <a:cubicBezTo>
                    <a:pt x="80171" y="499293"/>
                    <a:pt x="71147" y="578341"/>
                    <a:pt x="87931" y="657568"/>
                  </a:cubicBezTo>
                  <a:cubicBezTo>
                    <a:pt x="73133" y="659554"/>
                    <a:pt x="59236" y="662983"/>
                    <a:pt x="45340" y="662983"/>
                  </a:cubicBezTo>
                  <a:cubicBezTo>
                    <a:pt x="25307" y="663163"/>
                    <a:pt x="17186" y="675796"/>
                    <a:pt x="12313" y="691678"/>
                  </a:cubicBezTo>
                  <a:cubicBezTo>
                    <a:pt x="9786" y="699980"/>
                    <a:pt x="9425" y="709184"/>
                    <a:pt x="9425" y="718027"/>
                  </a:cubicBezTo>
                  <a:cubicBezTo>
                    <a:pt x="9245" y="761521"/>
                    <a:pt x="8884" y="805196"/>
                    <a:pt x="10147" y="848690"/>
                  </a:cubicBezTo>
                  <a:cubicBezTo>
                    <a:pt x="10689" y="868181"/>
                    <a:pt x="11050" y="887853"/>
                    <a:pt x="16103" y="906983"/>
                  </a:cubicBezTo>
                  <a:cubicBezTo>
                    <a:pt x="22600" y="931167"/>
                    <a:pt x="22058" y="935498"/>
                    <a:pt x="46242" y="932250"/>
                  </a:cubicBezTo>
                  <a:cubicBezTo>
                    <a:pt x="70967" y="928820"/>
                    <a:pt x="253967" y="930625"/>
                    <a:pt x="317855" y="929543"/>
                  </a:cubicBezTo>
                  <a:cubicBezTo>
                    <a:pt x="333015" y="929362"/>
                    <a:pt x="341497" y="922865"/>
                    <a:pt x="340234" y="907344"/>
                  </a:cubicBezTo>
                  <a:cubicBezTo>
                    <a:pt x="338790" y="890379"/>
                    <a:pt x="340234" y="866377"/>
                    <a:pt x="341316" y="849593"/>
                  </a:cubicBezTo>
                  <a:cubicBezTo>
                    <a:pt x="344024" y="807903"/>
                    <a:pt x="347272" y="766214"/>
                    <a:pt x="343482" y="724344"/>
                  </a:cubicBezTo>
                  <a:cubicBezTo>
                    <a:pt x="340956" y="694205"/>
                    <a:pt x="347091" y="687708"/>
                    <a:pt x="305222" y="673811"/>
                  </a:cubicBezTo>
                  <a:close/>
                  <a:moveTo>
                    <a:pt x="282843" y="448941"/>
                  </a:moveTo>
                  <a:cubicBezTo>
                    <a:pt x="283023" y="412666"/>
                    <a:pt x="276346" y="379459"/>
                    <a:pt x="273458" y="338130"/>
                  </a:cubicBezTo>
                  <a:cubicBezTo>
                    <a:pt x="292769" y="372420"/>
                    <a:pt x="301793" y="448941"/>
                    <a:pt x="282843" y="448941"/>
                  </a:cubicBezTo>
                  <a:close/>
                  <a:moveTo>
                    <a:pt x="249636" y="73917"/>
                  </a:moveTo>
                  <a:cubicBezTo>
                    <a:pt x="257216" y="97920"/>
                    <a:pt x="259020" y="122284"/>
                    <a:pt x="250899" y="147369"/>
                  </a:cubicBezTo>
                  <a:cubicBezTo>
                    <a:pt x="240793" y="178411"/>
                    <a:pt x="218053" y="196278"/>
                    <a:pt x="185929" y="200790"/>
                  </a:cubicBezTo>
                  <a:cubicBezTo>
                    <a:pt x="168603" y="203136"/>
                    <a:pt x="151819" y="206023"/>
                    <a:pt x="133952" y="197902"/>
                  </a:cubicBezTo>
                  <a:cubicBezTo>
                    <a:pt x="117890" y="190503"/>
                    <a:pt x="107964" y="180938"/>
                    <a:pt x="102911" y="164153"/>
                  </a:cubicBezTo>
                  <a:cubicBezTo>
                    <a:pt x="98760" y="150799"/>
                    <a:pt x="99301" y="140150"/>
                    <a:pt x="110852" y="130766"/>
                  </a:cubicBezTo>
                  <a:cubicBezTo>
                    <a:pt x="121319" y="122284"/>
                    <a:pt x="128538" y="110733"/>
                    <a:pt x="135757" y="99544"/>
                  </a:cubicBezTo>
                  <a:cubicBezTo>
                    <a:pt x="153082" y="72834"/>
                    <a:pt x="149112" y="53884"/>
                    <a:pt x="123304" y="33491"/>
                  </a:cubicBezTo>
                  <a:cubicBezTo>
                    <a:pt x="122041" y="32588"/>
                    <a:pt x="121860" y="30422"/>
                    <a:pt x="121139" y="28798"/>
                  </a:cubicBezTo>
                  <a:cubicBezTo>
                    <a:pt x="171130" y="-78"/>
                    <a:pt x="232671" y="20496"/>
                    <a:pt x="249636" y="73917"/>
                  </a:cubicBezTo>
                  <a:close/>
                  <a:moveTo>
                    <a:pt x="67899" y="287778"/>
                  </a:moveTo>
                  <a:cubicBezTo>
                    <a:pt x="55446" y="255473"/>
                    <a:pt x="40106" y="224431"/>
                    <a:pt x="25487" y="193029"/>
                  </a:cubicBezTo>
                  <a:cubicBezTo>
                    <a:pt x="13035" y="166319"/>
                    <a:pt x="15381" y="140872"/>
                    <a:pt x="32706" y="117772"/>
                  </a:cubicBezTo>
                  <a:cubicBezTo>
                    <a:pt x="46422" y="99364"/>
                    <a:pt x="61402" y="81496"/>
                    <a:pt x="74576" y="62547"/>
                  </a:cubicBezTo>
                  <a:cubicBezTo>
                    <a:pt x="79810" y="54967"/>
                    <a:pt x="91180" y="40529"/>
                    <a:pt x="103272" y="42153"/>
                  </a:cubicBezTo>
                  <a:cubicBezTo>
                    <a:pt x="114642" y="43597"/>
                    <a:pt x="121319" y="48831"/>
                    <a:pt x="128357" y="60200"/>
                  </a:cubicBezTo>
                  <a:cubicBezTo>
                    <a:pt x="135216" y="71209"/>
                    <a:pt x="128899" y="81496"/>
                    <a:pt x="123846" y="90159"/>
                  </a:cubicBezTo>
                  <a:cubicBezTo>
                    <a:pt x="115002" y="105499"/>
                    <a:pt x="103091" y="118854"/>
                    <a:pt x="89375" y="130585"/>
                  </a:cubicBezTo>
                  <a:cubicBezTo>
                    <a:pt x="75479" y="142497"/>
                    <a:pt x="72230" y="157837"/>
                    <a:pt x="79630" y="173899"/>
                  </a:cubicBezTo>
                  <a:cubicBezTo>
                    <a:pt x="91000" y="198804"/>
                    <a:pt x="103994" y="223168"/>
                    <a:pt x="116446" y="247713"/>
                  </a:cubicBezTo>
                  <a:cubicBezTo>
                    <a:pt x="118612" y="252044"/>
                    <a:pt x="121499" y="258541"/>
                    <a:pt x="128177" y="254390"/>
                  </a:cubicBezTo>
                  <a:cubicBezTo>
                    <a:pt x="132869" y="251503"/>
                    <a:pt x="130343" y="246269"/>
                    <a:pt x="128718" y="242299"/>
                  </a:cubicBezTo>
                  <a:cubicBezTo>
                    <a:pt x="123846" y="231109"/>
                    <a:pt x="118612" y="219920"/>
                    <a:pt x="113378" y="208911"/>
                  </a:cubicBezTo>
                  <a:cubicBezTo>
                    <a:pt x="118612" y="205843"/>
                    <a:pt x="122582" y="208730"/>
                    <a:pt x="126372" y="210535"/>
                  </a:cubicBezTo>
                  <a:cubicBezTo>
                    <a:pt x="146585" y="220461"/>
                    <a:pt x="167340" y="219920"/>
                    <a:pt x="188816" y="215228"/>
                  </a:cubicBezTo>
                  <a:cubicBezTo>
                    <a:pt x="214624" y="209633"/>
                    <a:pt x="224911" y="213784"/>
                    <a:pt x="236281" y="237245"/>
                  </a:cubicBezTo>
                  <a:cubicBezTo>
                    <a:pt x="246026" y="257097"/>
                    <a:pt x="253065" y="278213"/>
                    <a:pt x="255231" y="300592"/>
                  </a:cubicBezTo>
                  <a:cubicBezTo>
                    <a:pt x="261728" y="365923"/>
                    <a:pt x="280136" y="588808"/>
                    <a:pt x="277970" y="634829"/>
                  </a:cubicBezTo>
                  <a:cubicBezTo>
                    <a:pt x="277248" y="649447"/>
                    <a:pt x="275624" y="656486"/>
                    <a:pt x="260284" y="658832"/>
                  </a:cubicBezTo>
                  <a:cubicBezTo>
                    <a:pt x="247831" y="660637"/>
                    <a:pt x="234295" y="657388"/>
                    <a:pt x="229242" y="642950"/>
                  </a:cubicBezTo>
                  <a:cubicBezTo>
                    <a:pt x="219677" y="615699"/>
                    <a:pt x="212639" y="497308"/>
                    <a:pt x="205059" y="466988"/>
                  </a:cubicBezTo>
                  <a:cubicBezTo>
                    <a:pt x="203434" y="460130"/>
                    <a:pt x="199825" y="438473"/>
                    <a:pt x="179792" y="436849"/>
                  </a:cubicBezTo>
                  <a:cubicBezTo>
                    <a:pt x="161204" y="438473"/>
                    <a:pt x="154165" y="447316"/>
                    <a:pt x="153443" y="458145"/>
                  </a:cubicBezTo>
                  <a:cubicBezTo>
                    <a:pt x="152902" y="467891"/>
                    <a:pt x="156872" y="588447"/>
                    <a:pt x="152902" y="638799"/>
                  </a:cubicBezTo>
                  <a:cubicBezTo>
                    <a:pt x="152180" y="647281"/>
                    <a:pt x="146766" y="655764"/>
                    <a:pt x="136118" y="655223"/>
                  </a:cubicBezTo>
                  <a:cubicBezTo>
                    <a:pt x="125831" y="654681"/>
                    <a:pt x="114100" y="663163"/>
                    <a:pt x="105437" y="648364"/>
                  </a:cubicBezTo>
                  <a:cubicBezTo>
                    <a:pt x="97497" y="635009"/>
                    <a:pt x="96594" y="621293"/>
                    <a:pt x="95331" y="606133"/>
                  </a:cubicBezTo>
                  <a:cubicBezTo>
                    <a:pt x="93346" y="579604"/>
                    <a:pt x="92985" y="553074"/>
                    <a:pt x="93526" y="526364"/>
                  </a:cubicBezTo>
                  <a:cubicBezTo>
                    <a:pt x="94609" y="471320"/>
                    <a:pt x="94428" y="416095"/>
                    <a:pt x="91000" y="361050"/>
                  </a:cubicBezTo>
                  <a:cubicBezTo>
                    <a:pt x="89014" y="334520"/>
                    <a:pt x="77103" y="311600"/>
                    <a:pt x="67899" y="287778"/>
                  </a:cubicBezTo>
                  <a:close/>
                  <a:moveTo>
                    <a:pt x="169506" y="558128"/>
                  </a:moveTo>
                  <a:cubicBezTo>
                    <a:pt x="169506" y="526545"/>
                    <a:pt x="169506" y="498210"/>
                    <a:pt x="169506" y="469695"/>
                  </a:cubicBezTo>
                  <a:cubicBezTo>
                    <a:pt x="169506" y="465364"/>
                    <a:pt x="169325" y="459950"/>
                    <a:pt x="174378" y="458506"/>
                  </a:cubicBezTo>
                  <a:cubicBezTo>
                    <a:pt x="181056" y="456521"/>
                    <a:pt x="187011" y="458506"/>
                    <a:pt x="189177" y="463379"/>
                  </a:cubicBezTo>
                  <a:cubicBezTo>
                    <a:pt x="199645" y="486480"/>
                    <a:pt x="205600" y="610284"/>
                    <a:pt x="214624" y="644755"/>
                  </a:cubicBezTo>
                  <a:cubicBezTo>
                    <a:pt x="217331" y="655403"/>
                    <a:pt x="215165" y="660095"/>
                    <a:pt x="203796" y="659193"/>
                  </a:cubicBezTo>
                  <a:cubicBezTo>
                    <a:pt x="199464" y="658832"/>
                    <a:pt x="194952" y="659373"/>
                    <a:pt x="190440" y="659012"/>
                  </a:cubicBezTo>
                  <a:cubicBezTo>
                    <a:pt x="171491" y="657749"/>
                    <a:pt x="169325" y="655764"/>
                    <a:pt x="168784" y="637175"/>
                  </a:cubicBezTo>
                  <a:cubicBezTo>
                    <a:pt x="167701" y="609743"/>
                    <a:pt x="172213" y="582311"/>
                    <a:pt x="169506" y="558128"/>
                  </a:cubicBezTo>
                  <a:close/>
                  <a:moveTo>
                    <a:pt x="323089" y="887311"/>
                  </a:moveTo>
                  <a:cubicBezTo>
                    <a:pt x="321645" y="903013"/>
                    <a:pt x="311899" y="913119"/>
                    <a:pt x="299266" y="913300"/>
                  </a:cubicBezTo>
                  <a:cubicBezTo>
                    <a:pt x="264615" y="913661"/>
                    <a:pt x="130884" y="918173"/>
                    <a:pt x="59597" y="917270"/>
                  </a:cubicBezTo>
                  <a:cubicBezTo>
                    <a:pt x="35053" y="920158"/>
                    <a:pt x="34331" y="918173"/>
                    <a:pt x="30541" y="894711"/>
                  </a:cubicBezTo>
                  <a:cubicBezTo>
                    <a:pt x="29819" y="890741"/>
                    <a:pt x="29277" y="886770"/>
                    <a:pt x="28736" y="882800"/>
                  </a:cubicBezTo>
                  <a:cubicBezTo>
                    <a:pt x="28736" y="882078"/>
                    <a:pt x="28555" y="881536"/>
                    <a:pt x="28555" y="880815"/>
                  </a:cubicBezTo>
                  <a:cubicBezTo>
                    <a:pt x="28195" y="877385"/>
                    <a:pt x="27653" y="873957"/>
                    <a:pt x="27292" y="870527"/>
                  </a:cubicBezTo>
                  <a:cubicBezTo>
                    <a:pt x="27292" y="870166"/>
                    <a:pt x="27292" y="869806"/>
                    <a:pt x="27112" y="869445"/>
                  </a:cubicBezTo>
                  <a:cubicBezTo>
                    <a:pt x="26751" y="865655"/>
                    <a:pt x="26390" y="862045"/>
                    <a:pt x="26029" y="858255"/>
                  </a:cubicBezTo>
                  <a:cubicBezTo>
                    <a:pt x="26029" y="858255"/>
                    <a:pt x="26029" y="858255"/>
                    <a:pt x="26029" y="858075"/>
                  </a:cubicBezTo>
                  <a:cubicBezTo>
                    <a:pt x="22058" y="808084"/>
                    <a:pt x="25127" y="758093"/>
                    <a:pt x="26751" y="708101"/>
                  </a:cubicBezTo>
                  <a:cubicBezTo>
                    <a:pt x="27473" y="686444"/>
                    <a:pt x="34150" y="678864"/>
                    <a:pt x="56168" y="677782"/>
                  </a:cubicBezTo>
                  <a:cubicBezTo>
                    <a:pt x="124206" y="674713"/>
                    <a:pt x="192426" y="663344"/>
                    <a:pt x="260284" y="681211"/>
                  </a:cubicBezTo>
                  <a:cubicBezTo>
                    <a:pt x="275624" y="685362"/>
                    <a:pt x="291867" y="685181"/>
                    <a:pt x="307387" y="690054"/>
                  </a:cubicBezTo>
                  <a:cubicBezTo>
                    <a:pt x="308831" y="690595"/>
                    <a:pt x="310275" y="691137"/>
                    <a:pt x="311719" y="691678"/>
                  </a:cubicBezTo>
                  <a:cubicBezTo>
                    <a:pt x="311719" y="691678"/>
                    <a:pt x="311719" y="691678"/>
                    <a:pt x="311719" y="691678"/>
                  </a:cubicBezTo>
                  <a:cubicBezTo>
                    <a:pt x="312260" y="691858"/>
                    <a:pt x="312801" y="692220"/>
                    <a:pt x="313343" y="692400"/>
                  </a:cubicBezTo>
                  <a:cubicBezTo>
                    <a:pt x="313523" y="692400"/>
                    <a:pt x="313704" y="692580"/>
                    <a:pt x="313704" y="692580"/>
                  </a:cubicBezTo>
                  <a:cubicBezTo>
                    <a:pt x="314245" y="692761"/>
                    <a:pt x="314606" y="693122"/>
                    <a:pt x="314967" y="693302"/>
                  </a:cubicBezTo>
                  <a:cubicBezTo>
                    <a:pt x="315148" y="693483"/>
                    <a:pt x="315328" y="693483"/>
                    <a:pt x="315509" y="693663"/>
                  </a:cubicBezTo>
                  <a:cubicBezTo>
                    <a:pt x="315870" y="693844"/>
                    <a:pt x="316231" y="694205"/>
                    <a:pt x="316772" y="694385"/>
                  </a:cubicBezTo>
                  <a:cubicBezTo>
                    <a:pt x="316952" y="694565"/>
                    <a:pt x="317133" y="694565"/>
                    <a:pt x="317313" y="694746"/>
                  </a:cubicBezTo>
                  <a:cubicBezTo>
                    <a:pt x="317674" y="694927"/>
                    <a:pt x="318035" y="695288"/>
                    <a:pt x="318396" y="695468"/>
                  </a:cubicBezTo>
                  <a:cubicBezTo>
                    <a:pt x="318577" y="695648"/>
                    <a:pt x="318757" y="695648"/>
                    <a:pt x="318938" y="695829"/>
                  </a:cubicBezTo>
                  <a:cubicBezTo>
                    <a:pt x="319299" y="696009"/>
                    <a:pt x="319660" y="696370"/>
                    <a:pt x="320020" y="696551"/>
                  </a:cubicBezTo>
                  <a:cubicBezTo>
                    <a:pt x="320201" y="696731"/>
                    <a:pt x="320382" y="696912"/>
                    <a:pt x="320562" y="696912"/>
                  </a:cubicBezTo>
                  <a:cubicBezTo>
                    <a:pt x="320923" y="697273"/>
                    <a:pt x="321284" y="697453"/>
                    <a:pt x="321464" y="697814"/>
                  </a:cubicBezTo>
                  <a:cubicBezTo>
                    <a:pt x="321645" y="697995"/>
                    <a:pt x="321645" y="697995"/>
                    <a:pt x="321825" y="698175"/>
                  </a:cubicBezTo>
                  <a:cubicBezTo>
                    <a:pt x="322367" y="698897"/>
                    <a:pt x="323089" y="699439"/>
                    <a:pt x="323449" y="700160"/>
                  </a:cubicBezTo>
                  <a:cubicBezTo>
                    <a:pt x="323630" y="700341"/>
                    <a:pt x="323630" y="700341"/>
                    <a:pt x="323811" y="700521"/>
                  </a:cubicBezTo>
                  <a:cubicBezTo>
                    <a:pt x="323991" y="700882"/>
                    <a:pt x="324171" y="701063"/>
                    <a:pt x="324352" y="701424"/>
                  </a:cubicBezTo>
                  <a:cubicBezTo>
                    <a:pt x="324532" y="701604"/>
                    <a:pt x="324713" y="701965"/>
                    <a:pt x="324893" y="702146"/>
                  </a:cubicBezTo>
                  <a:cubicBezTo>
                    <a:pt x="325074" y="702507"/>
                    <a:pt x="325254" y="702687"/>
                    <a:pt x="325435" y="703048"/>
                  </a:cubicBezTo>
                  <a:cubicBezTo>
                    <a:pt x="325615" y="703409"/>
                    <a:pt x="325796" y="703589"/>
                    <a:pt x="325796" y="703950"/>
                  </a:cubicBezTo>
                  <a:cubicBezTo>
                    <a:pt x="325976" y="704311"/>
                    <a:pt x="325976" y="704491"/>
                    <a:pt x="326157" y="704853"/>
                  </a:cubicBezTo>
                  <a:cubicBezTo>
                    <a:pt x="326337" y="705214"/>
                    <a:pt x="326518" y="705574"/>
                    <a:pt x="326518" y="705935"/>
                  </a:cubicBezTo>
                  <a:cubicBezTo>
                    <a:pt x="326698" y="706296"/>
                    <a:pt x="326698" y="706658"/>
                    <a:pt x="326879" y="706838"/>
                  </a:cubicBezTo>
                  <a:cubicBezTo>
                    <a:pt x="327059" y="707199"/>
                    <a:pt x="327059" y="707560"/>
                    <a:pt x="327239" y="707921"/>
                  </a:cubicBezTo>
                  <a:cubicBezTo>
                    <a:pt x="327239" y="708282"/>
                    <a:pt x="327420" y="708642"/>
                    <a:pt x="327420" y="708823"/>
                  </a:cubicBezTo>
                  <a:cubicBezTo>
                    <a:pt x="327600" y="709184"/>
                    <a:pt x="327600" y="709725"/>
                    <a:pt x="327781" y="710086"/>
                  </a:cubicBezTo>
                  <a:cubicBezTo>
                    <a:pt x="327781" y="710447"/>
                    <a:pt x="327961" y="710628"/>
                    <a:pt x="327961" y="710989"/>
                  </a:cubicBezTo>
                  <a:cubicBezTo>
                    <a:pt x="328142" y="711530"/>
                    <a:pt x="328142" y="712072"/>
                    <a:pt x="328142" y="712613"/>
                  </a:cubicBezTo>
                  <a:cubicBezTo>
                    <a:pt x="328142" y="712974"/>
                    <a:pt x="328142" y="713154"/>
                    <a:pt x="328322" y="713515"/>
                  </a:cubicBezTo>
                  <a:cubicBezTo>
                    <a:pt x="328503" y="714418"/>
                    <a:pt x="328503" y="715140"/>
                    <a:pt x="328503" y="716042"/>
                  </a:cubicBezTo>
                  <a:cubicBezTo>
                    <a:pt x="332293" y="773974"/>
                    <a:pt x="328503" y="830643"/>
                    <a:pt x="323089" y="887311"/>
                  </a:cubicBezTo>
                  <a:close/>
                </a:path>
              </a:pathLst>
            </a:custGeom>
            <a:solidFill>
              <a:srgbClr val="000000"/>
            </a:solidFill>
            <a:ln w="1804" cap="flat">
              <a:noFill/>
              <a:prstDash val="solid"/>
              <a:miter/>
            </a:ln>
          </p:spPr>
          <p:txBody>
            <a:bodyPr rtlCol="0" anchor="ctr"/>
            <a:lstStyle/>
            <a:p>
              <a:endParaRPr lang="en-US"/>
            </a:p>
          </p:txBody>
        </p:sp>
        <p:sp>
          <p:nvSpPr>
            <p:cNvPr id="150" name="Freeform 628">
              <a:extLst>
                <a:ext uri="{FF2B5EF4-FFF2-40B4-BE49-F238E27FC236}">
                  <a16:creationId xmlns:a16="http://schemas.microsoft.com/office/drawing/2014/main" id="{D7B4484C-19AB-F973-63FF-8EC0A8997A59}"/>
                </a:ext>
              </a:extLst>
            </p:cNvPr>
            <p:cNvSpPr/>
            <p:nvPr/>
          </p:nvSpPr>
          <p:spPr>
            <a:xfrm>
              <a:off x="3751306" y="3872522"/>
              <a:ext cx="51800" cy="185066"/>
            </a:xfrm>
            <a:custGeom>
              <a:avLst/>
              <a:gdLst>
                <a:gd name="connsiteX0" fmla="*/ 51595 w 51800"/>
                <a:gd name="connsiteY0" fmla="*/ 185067 h 185066"/>
                <a:gd name="connsiteX1" fmla="*/ 43112 w 51800"/>
                <a:gd name="connsiteY1" fmla="*/ 169727 h 185066"/>
                <a:gd name="connsiteX2" fmla="*/ 21636 w 51800"/>
                <a:gd name="connsiteY2" fmla="*/ 44297 h 185066"/>
                <a:gd name="connsiteX3" fmla="*/ 36976 w 51800"/>
                <a:gd name="connsiteY3" fmla="*/ 10549 h 185066"/>
                <a:gd name="connsiteX4" fmla="*/ 35893 w 51800"/>
                <a:gd name="connsiteY4" fmla="*/ 984 h 185066"/>
                <a:gd name="connsiteX5" fmla="*/ 26148 w 51800"/>
                <a:gd name="connsiteY5" fmla="*/ 2608 h 185066"/>
                <a:gd name="connsiteX6" fmla="*/ 7739 w 51800"/>
                <a:gd name="connsiteY6" fmla="*/ 34191 h 185066"/>
                <a:gd name="connsiteX7" fmla="*/ 51595 w 51800"/>
                <a:gd name="connsiteY7" fmla="*/ 185067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0" h="185066">
                  <a:moveTo>
                    <a:pt x="51595" y="185067"/>
                  </a:moveTo>
                  <a:cubicBezTo>
                    <a:pt x="53038" y="177487"/>
                    <a:pt x="46541" y="174239"/>
                    <a:pt x="43112" y="169727"/>
                  </a:cubicBezTo>
                  <a:cubicBezTo>
                    <a:pt x="14236" y="131647"/>
                    <a:pt x="7379" y="89957"/>
                    <a:pt x="21636" y="44297"/>
                  </a:cubicBezTo>
                  <a:cubicBezTo>
                    <a:pt x="25426" y="32386"/>
                    <a:pt x="31021" y="21377"/>
                    <a:pt x="36976" y="10549"/>
                  </a:cubicBezTo>
                  <a:cubicBezTo>
                    <a:pt x="38600" y="7481"/>
                    <a:pt x="39503" y="3330"/>
                    <a:pt x="35893" y="984"/>
                  </a:cubicBezTo>
                  <a:cubicBezTo>
                    <a:pt x="32825" y="-1002"/>
                    <a:pt x="29396" y="262"/>
                    <a:pt x="26148" y="2608"/>
                  </a:cubicBezTo>
                  <a:cubicBezTo>
                    <a:pt x="15861" y="10729"/>
                    <a:pt x="12251" y="22641"/>
                    <a:pt x="7739" y="34191"/>
                  </a:cubicBezTo>
                  <a:cubicBezTo>
                    <a:pt x="-9766" y="77865"/>
                    <a:pt x="1423" y="158537"/>
                    <a:pt x="51595" y="185067"/>
                  </a:cubicBezTo>
                  <a:close/>
                </a:path>
              </a:pathLst>
            </a:custGeom>
            <a:solidFill>
              <a:srgbClr val="000000"/>
            </a:solidFill>
            <a:ln w="1804" cap="flat">
              <a:noFill/>
              <a:prstDash val="solid"/>
              <a:miter/>
            </a:ln>
          </p:spPr>
          <p:txBody>
            <a:bodyPr rtlCol="0" anchor="ctr"/>
            <a:lstStyle/>
            <a:p>
              <a:endParaRPr lang="en-US"/>
            </a:p>
          </p:txBody>
        </p:sp>
        <p:sp>
          <p:nvSpPr>
            <p:cNvPr id="151" name="Freeform 629">
              <a:extLst>
                <a:ext uri="{FF2B5EF4-FFF2-40B4-BE49-F238E27FC236}">
                  <a16:creationId xmlns:a16="http://schemas.microsoft.com/office/drawing/2014/main" id="{2F9C9B07-566F-5052-24D6-E48D37C03E53}"/>
                </a:ext>
              </a:extLst>
            </p:cNvPr>
            <p:cNvSpPr/>
            <p:nvPr/>
          </p:nvSpPr>
          <p:spPr>
            <a:xfrm>
              <a:off x="5236943" y="3711995"/>
              <a:ext cx="31198" cy="125957"/>
            </a:xfrm>
            <a:custGeom>
              <a:avLst/>
              <a:gdLst>
                <a:gd name="connsiteX0" fmla="*/ 14980 w 31198"/>
                <a:gd name="connsiteY0" fmla="*/ 125958 h 125957"/>
                <a:gd name="connsiteX1" fmla="*/ 28877 w 31198"/>
                <a:gd name="connsiteY1" fmla="*/ 101413 h 125957"/>
                <a:gd name="connsiteX2" fmla="*/ 26170 w 31198"/>
                <a:gd name="connsiteY2" fmla="*/ 27599 h 125957"/>
                <a:gd name="connsiteX3" fmla="*/ 16063 w 31198"/>
                <a:gd name="connsiteY3" fmla="*/ 5943 h 125957"/>
                <a:gd name="connsiteX4" fmla="*/ 5235 w 31198"/>
                <a:gd name="connsiteY4" fmla="*/ 528 h 125957"/>
                <a:gd name="connsiteX5" fmla="*/ 2167 w 31198"/>
                <a:gd name="connsiteY5" fmla="*/ 13703 h 125957"/>
                <a:gd name="connsiteX6" fmla="*/ 16785 w 31198"/>
                <a:gd name="connsiteY6" fmla="*/ 88419 h 125957"/>
                <a:gd name="connsiteX7" fmla="*/ 14980 w 31198"/>
                <a:gd name="connsiteY7" fmla="*/ 125958 h 1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8" h="125957">
                  <a:moveTo>
                    <a:pt x="14980" y="125958"/>
                  </a:moveTo>
                  <a:cubicBezTo>
                    <a:pt x="24726" y="120002"/>
                    <a:pt x="27794" y="110617"/>
                    <a:pt x="28877" y="101413"/>
                  </a:cubicBezTo>
                  <a:cubicBezTo>
                    <a:pt x="31764" y="76688"/>
                    <a:pt x="33028" y="51963"/>
                    <a:pt x="26170" y="27599"/>
                  </a:cubicBezTo>
                  <a:cubicBezTo>
                    <a:pt x="24004" y="20019"/>
                    <a:pt x="19673" y="12981"/>
                    <a:pt x="16063" y="5943"/>
                  </a:cubicBezTo>
                  <a:cubicBezTo>
                    <a:pt x="13897" y="1792"/>
                    <a:pt x="10288" y="-1276"/>
                    <a:pt x="5235" y="528"/>
                  </a:cubicBezTo>
                  <a:cubicBezTo>
                    <a:pt x="-1623" y="3236"/>
                    <a:pt x="-721" y="9191"/>
                    <a:pt x="2167" y="13703"/>
                  </a:cubicBezTo>
                  <a:cubicBezTo>
                    <a:pt x="16605" y="36803"/>
                    <a:pt x="16244" y="62611"/>
                    <a:pt x="16785" y="88419"/>
                  </a:cubicBezTo>
                  <a:cubicBezTo>
                    <a:pt x="16966" y="101052"/>
                    <a:pt x="14259" y="113144"/>
                    <a:pt x="14980" y="125958"/>
                  </a:cubicBezTo>
                  <a:close/>
                </a:path>
              </a:pathLst>
            </a:custGeom>
            <a:solidFill>
              <a:srgbClr val="000000"/>
            </a:solidFill>
            <a:ln w="1804" cap="flat">
              <a:noFill/>
              <a:prstDash val="solid"/>
              <a:miter/>
            </a:ln>
          </p:spPr>
          <p:txBody>
            <a:bodyPr rtlCol="0" anchor="ctr"/>
            <a:lstStyle/>
            <a:p>
              <a:endParaRPr lang="en-US"/>
            </a:p>
          </p:txBody>
        </p:sp>
        <p:sp>
          <p:nvSpPr>
            <p:cNvPr id="152" name="Freeform 630">
              <a:extLst>
                <a:ext uri="{FF2B5EF4-FFF2-40B4-BE49-F238E27FC236}">
                  <a16:creationId xmlns:a16="http://schemas.microsoft.com/office/drawing/2014/main" id="{CFD8490B-BB59-C022-C87A-926C6C47E3AE}"/>
                </a:ext>
              </a:extLst>
            </p:cNvPr>
            <p:cNvSpPr/>
            <p:nvPr/>
          </p:nvSpPr>
          <p:spPr>
            <a:xfrm>
              <a:off x="5195238" y="4662602"/>
              <a:ext cx="103491" cy="22323"/>
            </a:xfrm>
            <a:custGeom>
              <a:avLst/>
              <a:gdLst>
                <a:gd name="connsiteX0" fmla="*/ 97653 w 103491"/>
                <a:gd name="connsiteY0" fmla="*/ 476 h 22323"/>
                <a:gd name="connsiteX1" fmla="*/ 5612 w 103491"/>
                <a:gd name="connsiteY1" fmla="*/ 6071 h 22323"/>
                <a:gd name="connsiteX2" fmla="*/ 3085 w 103491"/>
                <a:gd name="connsiteY2" fmla="*/ 17621 h 22323"/>
                <a:gd name="connsiteX3" fmla="*/ 18245 w 103491"/>
                <a:gd name="connsiteY3" fmla="*/ 22133 h 22323"/>
                <a:gd name="connsiteX4" fmla="*/ 90976 w 103491"/>
                <a:gd name="connsiteY4" fmla="*/ 15275 h 22323"/>
                <a:gd name="connsiteX5" fmla="*/ 98556 w 103491"/>
                <a:gd name="connsiteY5" fmla="*/ 13470 h 22323"/>
                <a:gd name="connsiteX6" fmla="*/ 103248 w 103491"/>
                <a:gd name="connsiteY6" fmla="*/ 5168 h 22323"/>
                <a:gd name="connsiteX7" fmla="*/ 97653 w 103491"/>
                <a:gd name="connsiteY7" fmla="*/ 476 h 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91" h="22323">
                  <a:moveTo>
                    <a:pt x="97653" y="476"/>
                  </a:moveTo>
                  <a:cubicBezTo>
                    <a:pt x="66792" y="-1870"/>
                    <a:pt x="36473" y="5168"/>
                    <a:pt x="5612" y="6071"/>
                  </a:cubicBezTo>
                  <a:cubicBezTo>
                    <a:pt x="-1968" y="6251"/>
                    <a:pt x="-885" y="12749"/>
                    <a:pt x="3085" y="17621"/>
                  </a:cubicBezTo>
                  <a:cubicBezTo>
                    <a:pt x="6875" y="22313"/>
                    <a:pt x="12109" y="22675"/>
                    <a:pt x="18245" y="22133"/>
                  </a:cubicBezTo>
                  <a:cubicBezTo>
                    <a:pt x="41706" y="16177"/>
                    <a:pt x="66251" y="15636"/>
                    <a:pt x="90976" y="15275"/>
                  </a:cubicBezTo>
                  <a:cubicBezTo>
                    <a:pt x="93502" y="15275"/>
                    <a:pt x="96390" y="14733"/>
                    <a:pt x="98556" y="13470"/>
                  </a:cubicBezTo>
                  <a:cubicBezTo>
                    <a:pt x="101624" y="11846"/>
                    <a:pt x="104331" y="9680"/>
                    <a:pt x="103248" y="5168"/>
                  </a:cubicBezTo>
                  <a:cubicBezTo>
                    <a:pt x="102526" y="1920"/>
                    <a:pt x="100000" y="656"/>
                    <a:pt x="97653" y="476"/>
                  </a:cubicBezTo>
                  <a:close/>
                </a:path>
              </a:pathLst>
            </a:custGeom>
            <a:solidFill>
              <a:srgbClr val="000000"/>
            </a:solidFill>
            <a:ln w="1804" cap="flat">
              <a:noFill/>
              <a:prstDash val="solid"/>
              <a:miter/>
            </a:ln>
          </p:spPr>
          <p:txBody>
            <a:bodyPr rtlCol="0" anchor="ctr"/>
            <a:lstStyle/>
            <a:p>
              <a:endParaRPr lang="en-US"/>
            </a:p>
          </p:txBody>
        </p:sp>
        <p:sp>
          <p:nvSpPr>
            <p:cNvPr id="153" name="Freeform 631">
              <a:extLst>
                <a:ext uri="{FF2B5EF4-FFF2-40B4-BE49-F238E27FC236}">
                  <a16:creationId xmlns:a16="http://schemas.microsoft.com/office/drawing/2014/main" id="{5AF91B44-121B-6EC0-C438-C08A509F10E9}"/>
                </a:ext>
              </a:extLst>
            </p:cNvPr>
            <p:cNvSpPr/>
            <p:nvPr/>
          </p:nvSpPr>
          <p:spPr>
            <a:xfrm>
              <a:off x="4690109" y="4672599"/>
              <a:ext cx="95852" cy="17248"/>
            </a:xfrm>
            <a:custGeom>
              <a:avLst/>
              <a:gdLst>
                <a:gd name="connsiteX0" fmla="*/ 86267 w 95852"/>
                <a:gd name="connsiteY0" fmla="*/ 1669 h 17248"/>
                <a:gd name="connsiteX1" fmla="*/ 9565 w 95852"/>
                <a:gd name="connsiteY1" fmla="*/ 767 h 17248"/>
                <a:gd name="connsiteX2" fmla="*/ 0 w 95852"/>
                <a:gd name="connsiteY2" fmla="*/ 8708 h 17248"/>
                <a:gd name="connsiteX3" fmla="*/ 7941 w 95852"/>
                <a:gd name="connsiteY3" fmla="*/ 14844 h 17248"/>
                <a:gd name="connsiteX4" fmla="*/ 87169 w 95852"/>
                <a:gd name="connsiteY4" fmla="*/ 17190 h 17248"/>
                <a:gd name="connsiteX5" fmla="*/ 95831 w 95852"/>
                <a:gd name="connsiteY5" fmla="*/ 9430 h 17248"/>
                <a:gd name="connsiteX6" fmla="*/ 86267 w 95852"/>
                <a:gd name="connsiteY6" fmla="*/ 1669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 h="17248">
                  <a:moveTo>
                    <a:pt x="86267" y="1669"/>
                  </a:moveTo>
                  <a:cubicBezTo>
                    <a:pt x="60639" y="-857"/>
                    <a:pt x="35192" y="45"/>
                    <a:pt x="9565" y="767"/>
                  </a:cubicBezTo>
                  <a:cubicBezTo>
                    <a:pt x="4873" y="948"/>
                    <a:pt x="1624" y="4015"/>
                    <a:pt x="0" y="8708"/>
                  </a:cubicBezTo>
                  <a:cubicBezTo>
                    <a:pt x="1263" y="12317"/>
                    <a:pt x="4331" y="14122"/>
                    <a:pt x="7941" y="14844"/>
                  </a:cubicBezTo>
                  <a:cubicBezTo>
                    <a:pt x="34290" y="19717"/>
                    <a:pt x="60820" y="13942"/>
                    <a:pt x="87169" y="17190"/>
                  </a:cubicBezTo>
                  <a:cubicBezTo>
                    <a:pt x="91861" y="17731"/>
                    <a:pt x="96193" y="14483"/>
                    <a:pt x="95831" y="9430"/>
                  </a:cubicBezTo>
                  <a:cubicBezTo>
                    <a:pt x="95471" y="4557"/>
                    <a:pt x="90959" y="2211"/>
                    <a:pt x="86267" y="1669"/>
                  </a:cubicBezTo>
                  <a:close/>
                </a:path>
              </a:pathLst>
            </a:custGeom>
            <a:solidFill>
              <a:srgbClr val="000000"/>
            </a:solidFill>
            <a:ln w="1804" cap="flat">
              <a:noFill/>
              <a:prstDash val="solid"/>
              <a:miter/>
            </a:ln>
          </p:spPr>
          <p:txBody>
            <a:bodyPr rtlCol="0" anchor="ctr"/>
            <a:lstStyle/>
            <a:p>
              <a:endParaRPr lang="en-US"/>
            </a:p>
          </p:txBody>
        </p:sp>
        <p:sp>
          <p:nvSpPr>
            <p:cNvPr id="154" name="Freeform 632">
              <a:extLst>
                <a:ext uri="{FF2B5EF4-FFF2-40B4-BE49-F238E27FC236}">
                  <a16:creationId xmlns:a16="http://schemas.microsoft.com/office/drawing/2014/main" id="{6AB21CF2-2060-D29D-6D05-BA57B88087C6}"/>
                </a:ext>
              </a:extLst>
            </p:cNvPr>
            <p:cNvSpPr/>
            <p:nvPr/>
          </p:nvSpPr>
          <p:spPr>
            <a:xfrm>
              <a:off x="4252957" y="3915376"/>
              <a:ext cx="26394" cy="86446"/>
            </a:xfrm>
            <a:custGeom>
              <a:avLst/>
              <a:gdLst>
                <a:gd name="connsiteX0" fmla="*/ 15385 w 26394"/>
                <a:gd name="connsiteY0" fmla="*/ 0 h 86446"/>
                <a:gd name="connsiteX1" fmla="*/ 45 w 26394"/>
                <a:gd name="connsiteY1" fmla="*/ 23281 h 86446"/>
                <a:gd name="connsiteX2" fmla="*/ 26394 w 26394"/>
                <a:gd name="connsiteY2" fmla="*/ 86447 h 86446"/>
                <a:gd name="connsiteX3" fmla="*/ 15385 w 26394"/>
                <a:gd name="connsiteY3" fmla="*/ 0 h 86446"/>
              </a:gdLst>
              <a:ahLst/>
              <a:cxnLst>
                <a:cxn ang="0">
                  <a:pos x="connsiteX0" y="connsiteY0"/>
                </a:cxn>
                <a:cxn ang="0">
                  <a:pos x="connsiteX1" y="connsiteY1"/>
                </a:cxn>
                <a:cxn ang="0">
                  <a:pos x="connsiteX2" y="connsiteY2"/>
                </a:cxn>
                <a:cxn ang="0">
                  <a:pos x="connsiteX3" y="connsiteY3"/>
                </a:cxn>
              </a:cxnLst>
              <a:rect l="l" t="t" r="r" b="b"/>
              <a:pathLst>
                <a:path w="26394" h="86446">
                  <a:moveTo>
                    <a:pt x="15385" y="0"/>
                  </a:moveTo>
                  <a:cubicBezTo>
                    <a:pt x="45" y="3790"/>
                    <a:pt x="225" y="13896"/>
                    <a:pt x="45" y="23281"/>
                  </a:cubicBezTo>
                  <a:cubicBezTo>
                    <a:pt x="-677" y="48186"/>
                    <a:pt x="7264" y="69663"/>
                    <a:pt x="26394" y="86447"/>
                  </a:cubicBezTo>
                  <a:cubicBezTo>
                    <a:pt x="17009" y="58654"/>
                    <a:pt x="8888" y="31222"/>
                    <a:pt x="15385" y="0"/>
                  </a:cubicBezTo>
                  <a:close/>
                </a:path>
              </a:pathLst>
            </a:custGeom>
            <a:solidFill>
              <a:srgbClr val="000000"/>
            </a:solidFill>
            <a:ln w="1804" cap="flat">
              <a:noFill/>
              <a:prstDash val="solid"/>
              <a:miter/>
            </a:ln>
          </p:spPr>
          <p:txBody>
            <a:bodyPr rtlCol="0" anchor="ctr"/>
            <a:lstStyle/>
            <a:p>
              <a:endParaRPr lang="en-US"/>
            </a:p>
          </p:txBody>
        </p:sp>
        <p:sp>
          <p:nvSpPr>
            <p:cNvPr id="155" name="Freeform 633">
              <a:extLst>
                <a:ext uri="{FF2B5EF4-FFF2-40B4-BE49-F238E27FC236}">
                  <a16:creationId xmlns:a16="http://schemas.microsoft.com/office/drawing/2014/main" id="{AD26A4A8-F1D7-3DB3-D71B-FEE95A354D1E}"/>
                </a:ext>
              </a:extLst>
            </p:cNvPr>
            <p:cNvSpPr/>
            <p:nvPr/>
          </p:nvSpPr>
          <p:spPr>
            <a:xfrm>
              <a:off x="4192302" y="4680026"/>
              <a:ext cx="64128" cy="14101"/>
            </a:xfrm>
            <a:custGeom>
              <a:avLst/>
              <a:gdLst>
                <a:gd name="connsiteX0" fmla="*/ 6016 w 64128"/>
                <a:gd name="connsiteY0" fmla="*/ 1461 h 14101"/>
                <a:gd name="connsiteX1" fmla="*/ 241 w 64128"/>
                <a:gd name="connsiteY1" fmla="*/ 8319 h 14101"/>
                <a:gd name="connsiteX2" fmla="*/ 6016 w 64128"/>
                <a:gd name="connsiteY2" fmla="*/ 13192 h 14101"/>
                <a:gd name="connsiteX3" fmla="*/ 64128 w 64128"/>
                <a:gd name="connsiteY3" fmla="*/ 3446 h 14101"/>
                <a:gd name="connsiteX4" fmla="*/ 6016 w 64128"/>
                <a:gd name="connsiteY4" fmla="*/ 1461 h 1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14101">
                  <a:moveTo>
                    <a:pt x="6016" y="1461"/>
                  </a:moveTo>
                  <a:cubicBezTo>
                    <a:pt x="2948" y="1822"/>
                    <a:pt x="-1023" y="4168"/>
                    <a:pt x="241" y="8319"/>
                  </a:cubicBezTo>
                  <a:cubicBezTo>
                    <a:pt x="963" y="10304"/>
                    <a:pt x="3850" y="13011"/>
                    <a:pt x="6016" y="13192"/>
                  </a:cubicBezTo>
                  <a:cubicBezTo>
                    <a:pt x="26048" y="14997"/>
                    <a:pt x="45901" y="15177"/>
                    <a:pt x="64128" y="3446"/>
                  </a:cubicBezTo>
                  <a:cubicBezTo>
                    <a:pt x="44457" y="-1246"/>
                    <a:pt x="25146" y="-344"/>
                    <a:pt x="6016" y="1461"/>
                  </a:cubicBezTo>
                  <a:close/>
                </a:path>
              </a:pathLst>
            </a:custGeom>
            <a:solidFill>
              <a:srgbClr val="000000"/>
            </a:solidFill>
            <a:ln w="1804" cap="flat">
              <a:noFill/>
              <a:prstDash val="solid"/>
              <a:miter/>
            </a:ln>
          </p:spPr>
          <p:txBody>
            <a:bodyPr rtlCol="0" anchor="ctr"/>
            <a:lstStyle/>
            <a:p>
              <a:endParaRPr lang="en-US"/>
            </a:p>
          </p:txBody>
        </p:sp>
        <p:sp>
          <p:nvSpPr>
            <p:cNvPr id="156" name="Freeform 634">
              <a:extLst>
                <a:ext uri="{FF2B5EF4-FFF2-40B4-BE49-F238E27FC236}">
                  <a16:creationId xmlns:a16="http://schemas.microsoft.com/office/drawing/2014/main" id="{50F923F9-E459-A1BD-1B1E-B0D2B7351EA2}"/>
                </a:ext>
              </a:extLst>
            </p:cNvPr>
            <p:cNvSpPr/>
            <p:nvPr/>
          </p:nvSpPr>
          <p:spPr>
            <a:xfrm>
              <a:off x="3773248" y="4687350"/>
              <a:ext cx="52572" cy="16588"/>
            </a:xfrm>
            <a:custGeom>
              <a:avLst/>
              <a:gdLst>
                <a:gd name="connsiteX0" fmla="*/ 54 w 52572"/>
                <a:gd name="connsiteY0" fmla="*/ 5687 h 16588"/>
                <a:gd name="connsiteX1" fmla="*/ 6551 w 52572"/>
                <a:gd name="connsiteY1" fmla="*/ 12906 h 16588"/>
                <a:gd name="connsiteX2" fmla="*/ 52572 w 52572"/>
                <a:gd name="connsiteY2" fmla="*/ 10740 h 16588"/>
                <a:gd name="connsiteX3" fmla="*/ 10161 w 52572"/>
                <a:gd name="connsiteY3" fmla="*/ 453 h 16588"/>
                <a:gd name="connsiteX4" fmla="*/ 54 w 52572"/>
                <a:gd name="connsiteY4" fmla="*/ 5687 h 1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2" h="16588">
                  <a:moveTo>
                    <a:pt x="54" y="5687"/>
                  </a:moveTo>
                  <a:cubicBezTo>
                    <a:pt x="-487" y="9116"/>
                    <a:pt x="3122" y="11462"/>
                    <a:pt x="6551" y="12906"/>
                  </a:cubicBezTo>
                  <a:cubicBezTo>
                    <a:pt x="21170" y="19222"/>
                    <a:pt x="35607" y="16696"/>
                    <a:pt x="52572" y="10740"/>
                  </a:cubicBezTo>
                  <a:cubicBezTo>
                    <a:pt x="38134" y="2980"/>
                    <a:pt x="23516" y="4063"/>
                    <a:pt x="10161" y="453"/>
                  </a:cubicBezTo>
                  <a:cubicBezTo>
                    <a:pt x="5649" y="-810"/>
                    <a:pt x="957" y="453"/>
                    <a:pt x="54" y="568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969559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oviding smart and sustainable business solutions to clients at home and  abroad | Business Post">
            <a:extLst>
              <a:ext uri="{FF2B5EF4-FFF2-40B4-BE49-F238E27FC236}">
                <a16:creationId xmlns:a16="http://schemas.microsoft.com/office/drawing/2014/main" id="{81000A7B-E112-8349-E46A-B91CFDB093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2572"/>
          <a:stretch/>
        </p:blipFill>
        <p:spPr bwMode="auto">
          <a:xfrm>
            <a:off x="5483200" y="-38537"/>
            <a:ext cx="6256127"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79C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79C14F"/>
          </a:solidFill>
        </p:spPr>
        <p:txBody>
          <a:bodyPr>
            <a:normAutofit/>
          </a:bodyPr>
          <a:lstStyle/>
          <a:p>
            <a:r>
              <a:rPr lang="es" sz="3200" dirty="0">
                <a:hlinkClick r:id="rId3">
                  <a:extLst>
                    <a:ext uri="{A12FA001-AC4F-418D-AE19-62706E023703}">
                      <ahyp:hlinkClr xmlns:ahyp="http://schemas.microsoft.com/office/drawing/2018/hyperlinkcolor" val="tx"/>
                    </a:ext>
                  </a:extLst>
                </a:hlinkClick>
              </a:rPr>
              <a:t>Los socios </a:t>
            </a:r>
            <a:r>
              <a:rPr lang="es" sz="3200" i="0" u="none" strike="noStrike" dirty="0">
                <a:effectLst/>
                <a:hlinkClick r:id="rId3">
                  <a:extLst>
                    <a:ext uri="{A12FA001-AC4F-418D-AE19-62706E023703}">
                      <ahyp:hlinkClr xmlns:ahyp="http://schemas.microsoft.com/office/drawing/2018/hyperlinkcolor" val="tx"/>
                    </a:ext>
                  </a:extLst>
                </a:hlinkClick>
              </a:rPr>
              <a:t>de Ibs en Irlanda </a:t>
            </a:r>
            <a:r>
              <a:rPr lang="es" sz="2400" b="0" dirty="0"/>
              <a:t>se especializan en implementar la Transformación Digital y la Sostenibilidad, lo que garantiza una mejora continua en lo que respecta a la eficiencia de los recursos empresariales y el desempeño ambiental. Brindan capacitación, consultoría, programas, asesoramiento y orientación.</a:t>
            </a:r>
            <a:endParaRPr lang="en-IE" sz="2400" dirty="0">
              <a:highlight>
                <a:srgbClr val="FFFF00"/>
              </a:highlight>
            </a:endParaRP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79784" y="3397192"/>
            <a:ext cx="11632431" cy="2752670"/>
          </a:xfrm>
          <a:solidFill>
            <a:schemeClr val="bg1"/>
          </a:solidFill>
        </p:spPr>
        <p:txBody>
          <a:bodyPr/>
          <a:lstStyle/>
          <a:p>
            <a:pPr algn="l"/>
            <a:r>
              <a:rPr lang="es" sz="2100" dirty="0">
                <a:solidFill>
                  <a:srgbClr val="212529"/>
                </a:solidFill>
              </a:rPr>
              <a:t>El programa Green Start de LBS Partners ayuda a las empresas a implementar diferentes sistemas de gestión de RSC basados en el "Plan, Do, Check, Act" para la mejora continua para que las empresas puedan comprender mejor la huella de carbono o ambiental de sus productos o servicios </a:t>
            </a:r>
            <a:r>
              <a:rPr lang="es" sz="2100" dirty="0">
                <a:solidFill>
                  <a:srgbClr val="212529"/>
                </a:solidFill>
                <a:hlinkClick r:id="rId4"/>
              </a:rPr>
              <a:t>. </a:t>
            </a:r>
            <a:r>
              <a:rPr lang="es" sz="2100" dirty="0">
                <a:solidFill>
                  <a:srgbClr val="212529"/>
                </a:solidFill>
              </a:rPr>
              <a:t>Ayudan a desarrollar una estrategia corporativa sostenible y a alinearse con marcos y mejores prácticas nacionales/internacionales, como Origin Green, UN Environmental SDGs o CDP. Producir un Análisis de Ciclo de Vida para evaluar todos los impactos y beneficios ambientales, sociales y económicos en los procesos de la empresa, para que puedan trabajar hacia productos más sostenibles a lo largo de su ciclo de vida. Empresas en transición hacia el pensamiento y los modelos comerciales de Economía Circular en relación con diferentes industrias.</a:t>
            </a:r>
          </a:p>
        </p:txBody>
      </p:sp>
      <p:pic>
        <p:nvPicPr>
          <p:cNvPr id="3074" name="Picture 2">
            <a:extLst>
              <a:ext uri="{FF2B5EF4-FFF2-40B4-BE49-F238E27FC236}">
                <a16:creationId xmlns:a16="http://schemas.microsoft.com/office/drawing/2014/main" id="{52323D47-4A9A-12A2-099A-12B60836BB9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5387" y="6149862"/>
            <a:ext cx="1090612" cy="576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98C898-E22E-0A2E-2ECA-BB20E4EEB936}"/>
              </a:ext>
            </a:extLst>
          </p:cNvPr>
          <p:cNvSpPr/>
          <p:nvPr/>
        </p:nvSpPr>
        <p:spPr>
          <a:xfrm>
            <a:off x="10031240" y="-47448"/>
            <a:ext cx="2160759" cy="3429001"/>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C0662F6D-8062-F549-D5BD-A0F70554EA98}"/>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dirty="0"/>
              <a:t>Herramienta de desempeño y eficiencia de los recursos </a:t>
            </a:r>
            <a:r>
              <a:rPr lang="es" sz="2400" b="1" dirty="0"/>
              <a:t>ambientales</a:t>
            </a:r>
          </a:p>
        </p:txBody>
      </p:sp>
      <p:pic>
        <p:nvPicPr>
          <p:cNvPr id="6" name="Graphic 5" descr="Recycle with solid fill">
            <a:extLst>
              <a:ext uri="{FF2B5EF4-FFF2-40B4-BE49-F238E27FC236}">
                <a16:creationId xmlns:a16="http://schemas.microsoft.com/office/drawing/2014/main" id="{8CD999A6-EA1C-99DC-EAA8-6AB346B555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5932" y="2051206"/>
            <a:ext cx="1391373" cy="1391373"/>
          </a:xfrm>
          <a:prstGeom prst="rect">
            <a:avLst/>
          </a:prstGeom>
        </p:spPr>
      </p:pic>
    </p:spTree>
    <p:extLst>
      <p:ext uri="{BB962C8B-B14F-4D97-AF65-F5344CB8AC3E}">
        <p14:creationId xmlns:p14="http://schemas.microsoft.com/office/powerpoint/2010/main" val="11351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884647" cy="649186"/>
          </a:xfrm>
        </p:spPr>
        <p:txBody>
          <a:bodyPr>
            <a:normAutofit/>
          </a:bodyPr>
          <a:lstStyle/>
          <a:p>
            <a:r>
              <a:rPr lang="es" dirty="0"/>
              <a:t>Resumen del Módulo 8</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88767" y="1019183"/>
            <a:ext cx="5405993" cy="4442769"/>
          </a:xfrm>
        </p:spPr>
        <p:txBody>
          <a:bodyPr/>
          <a:lstStyle/>
          <a:p>
            <a:pPr algn="l"/>
            <a:r>
              <a:rPr lang="es" sz="2200" b="0" i="0" dirty="0">
                <a:effectLst/>
              </a:rPr>
              <a:t>Este módulo explica cómo las empresas pueden adaptar la tecnología y las herramientas digitales, la sostenibilidad y las innovaciones de la economía circular para la RSE. Demuestra cómo estos enfoques son una buena forma de hacer negocios que beneficia a las empresas, la economía, el mercado, las personas y el planeta. todos ganan Las empresas aprenderán cómo pueden avanzar de una manera más sostenible mediante la implementación de medidas accesibles y asequibles </a:t>
            </a:r>
            <a:r>
              <a:rPr lang="es" sz="2200" dirty="0"/>
              <a:t>a corto plazo </a:t>
            </a:r>
            <a:r>
              <a:rPr lang="es" sz="2200" b="0" i="0" dirty="0">
                <a:effectLst/>
              </a:rPr>
              <a:t>que se puedan adaptar rápidamente y brinden beneficios y oportunidades significativos.</a:t>
            </a:r>
            <a:r>
              <a:rPr lang="es" sz="2200" dirty="0"/>
              <a:t> </a:t>
            </a:r>
            <a:endParaRPr lang="en-GB" sz="2200" b="0" i="0" dirty="0">
              <a:effectLst/>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35201" y="1106718"/>
            <a:ext cx="511077" cy="635000"/>
          </a:xfrm>
        </p:spPr>
        <p:txBody>
          <a:bodyPr/>
          <a:lstStyle/>
          <a:p>
            <a:r>
              <a:rPr lang="es" b="1" dirty="0">
                <a:solidFill>
                  <a:srgbClr val="C95F57"/>
                </a:solidFill>
              </a:rPr>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a:xfrm>
            <a:off x="7096190" y="1019183"/>
            <a:ext cx="5033057" cy="822373"/>
          </a:xfrm>
        </p:spPr>
        <p:txBody>
          <a:bodyPr/>
          <a:lstStyle/>
          <a:p>
            <a:r>
              <a:rPr lang="es" dirty="0"/>
              <a:t>La Adaptación de la RSC a las Tecnologías Digitales es el Paso Correcto para las PYMES</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87993" y="1973239"/>
            <a:ext cx="511077" cy="635000"/>
          </a:xfrm>
        </p:spPr>
        <p:txBody>
          <a:bodyPr/>
          <a:lstStyle/>
          <a:p>
            <a:r>
              <a:rPr lang="es" b="1" dirty="0">
                <a:solidFill>
                  <a:srgbClr val="C95F57"/>
                </a:solidFill>
              </a:rPr>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96190" y="1965990"/>
            <a:ext cx="4718277" cy="822373"/>
          </a:xfrm>
        </p:spPr>
        <p:txBody>
          <a:bodyPr/>
          <a:lstStyle/>
          <a:p>
            <a:r>
              <a:rPr lang="es" dirty="0"/>
              <a:t>Ejemplos de Adaptación de la RSC a la Tecnología</a:t>
            </a:r>
          </a:p>
        </p:txBody>
      </p:sp>
      <p:sp>
        <p:nvSpPr>
          <p:cNvPr id="4" name="Text Placeholder 14">
            <a:extLst>
              <a:ext uri="{FF2B5EF4-FFF2-40B4-BE49-F238E27FC236}">
                <a16:creationId xmlns:a16="http://schemas.microsoft.com/office/drawing/2014/main" id="{3B041993-9AD3-54CC-B4B5-ADC58A8DEE08}"/>
              </a:ext>
            </a:extLst>
          </p:cNvPr>
          <p:cNvSpPr txBox="1">
            <a:spLocks/>
          </p:cNvSpPr>
          <p:nvPr/>
        </p:nvSpPr>
        <p:spPr>
          <a:xfrm>
            <a:off x="6495882" y="60073"/>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sz="2800" b="1" dirty="0">
                <a:solidFill>
                  <a:srgbClr val="CC6A62"/>
                </a:solidFill>
              </a:rPr>
              <a:t>Contenido</a:t>
            </a:r>
          </a:p>
        </p:txBody>
      </p:sp>
      <p:sp>
        <p:nvSpPr>
          <p:cNvPr id="6" name="Text Placeholder 18">
            <a:extLst>
              <a:ext uri="{FF2B5EF4-FFF2-40B4-BE49-F238E27FC236}">
                <a16:creationId xmlns:a16="http://schemas.microsoft.com/office/drawing/2014/main" id="{20829718-0C34-5F60-0856-D34AEA9A125D}"/>
              </a:ext>
            </a:extLst>
          </p:cNvPr>
          <p:cNvSpPr txBox="1">
            <a:spLocks/>
          </p:cNvSpPr>
          <p:nvPr/>
        </p:nvSpPr>
        <p:spPr>
          <a:xfrm>
            <a:off x="7096190" y="3005633"/>
            <a:ext cx="4929986"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dirty="0"/>
              <a:t>12 maneras rentables en que las pymes pueden adoptar tecnologías de RSE de manera económica y rápida</a:t>
            </a:r>
          </a:p>
        </p:txBody>
      </p:sp>
      <p:sp>
        <p:nvSpPr>
          <p:cNvPr id="7" name="Text Placeholder 16">
            <a:extLst>
              <a:ext uri="{FF2B5EF4-FFF2-40B4-BE49-F238E27FC236}">
                <a16:creationId xmlns:a16="http://schemas.microsoft.com/office/drawing/2014/main" id="{4D354DAB-CB32-A188-FD31-170CB022C3FE}"/>
              </a:ext>
            </a:extLst>
          </p:cNvPr>
          <p:cNvSpPr txBox="1">
            <a:spLocks/>
          </p:cNvSpPr>
          <p:nvPr/>
        </p:nvSpPr>
        <p:spPr>
          <a:xfrm>
            <a:off x="6495882" y="3071170"/>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 b="1" dirty="0">
                <a:solidFill>
                  <a:srgbClr val="C95F57"/>
                </a:solidFill>
              </a:rPr>
              <a:t>3</a:t>
            </a:r>
          </a:p>
        </p:txBody>
      </p:sp>
    </p:spTree>
    <p:extLst>
      <p:ext uri="{BB962C8B-B14F-4D97-AF65-F5344CB8AC3E}">
        <p14:creationId xmlns:p14="http://schemas.microsoft.com/office/powerpoint/2010/main" val="2566540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earingPoint expands practice by appointing 20 new Partners | BearingPoint  Ireland">
            <a:extLst>
              <a:ext uri="{FF2B5EF4-FFF2-40B4-BE49-F238E27FC236}">
                <a16:creationId xmlns:a16="http://schemas.microsoft.com/office/drawing/2014/main" id="{2381BA79-71F6-E861-7485-707EEB169A1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7560" r="2551" b="5969"/>
          <a:stretch/>
        </p:blipFill>
        <p:spPr bwMode="auto">
          <a:xfrm>
            <a:off x="5670336" y="14868"/>
            <a:ext cx="6514274" cy="38535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42B6C440-F015-DB05-D9EC-C4D4CE20A44E}"/>
              </a:ext>
            </a:extLst>
          </p:cNvPr>
          <p:cNvSpPr>
            <a:spLocks noGrp="1"/>
          </p:cNvSpPr>
          <p:nvPr>
            <p:ph type="body" sz="quarter" idx="13"/>
          </p:nvPr>
        </p:nvSpPr>
        <p:spPr>
          <a:xfrm>
            <a:off x="7391" y="14869"/>
            <a:ext cx="5826059" cy="3853539"/>
          </a:xfrm>
          <a:solidFill>
            <a:schemeClr val="tx1"/>
          </a:solidFill>
        </p:spPr>
        <p:txBody>
          <a:bodyPr anchor="ctr">
            <a:noAutofit/>
          </a:bodyPr>
          <a:lstStyle/>
          <a:p>
            <a:pPr marL="457200" lvl="1" indent="0">
              <a:lnSpc>
                <a:spcPct val="100000"/>
              </a:lnSpc>
              <a:spcBef>
                <a:spcPts val="0"/>
              </a:spcBef>
              <a:buNone/>
            </a:pPr>
            <a:r>
              <a:rPr lang="es" b="1" i="0" u="sng" dirty="0">
                <a:solidFill>
                  <a:schemeClr val="bg1"/>
                </a:solidFill>
                <a:effectLst/>
              </a:rPr>
              <a:t>BearingPoint transforma las empresas para un futuro mejor para todos. </a:t>
            </a:r>
            <a:r>
              <a:rPr lang="es" dirty="0">
                <a:solidFill>
                  <a:schemeClr val="bg1"/>
                </a:solidFill>
              </a:rPr>
              <a:t>Proporcionan productos y servicios digitales de vanguardia </a:t>
            </a:r>
            <a:r>
              <a:rPr lang="es" b="0" i="0" dirty="0">
                <a:solidFill>
                  <a:schemeClr val="bg1"/>
                </a:solidFill>
                <a:effectLst/>
              </a:rPr>
              <a:t>que brindan una ventaja competitiva real </a:t>
            </a:r>
            <a:r>
              <a:rPr lang="es" dirty="0">
                <a:solidFill>
                  <a:schemeClr val="bg1"/>
                </a:solidFill>
              </a:rPr>
              <a:t>. BearingPoint está fortaleciendo así su capacidad para apoyar a los clientes en todos los aspectos de sus estrategias de desarrollo sostenible, ambiental y de cambio climático.</a:t>
            </a:r>
            <a:endParaRPr lang="en-IE" dirty="0">
              <a:solidFill>
                <a:schemeClr val="bg1"/>
              </a:solidFill>
            </a:endParaRPr>
          </a:p>
        </p:txBody>
      </p:sp>
      <p:sp>
        <p:nvSpPr>
          <p:cNvPr id="9" name="Text Placeholder 8">
            <a:extLst>
              <a:ext uri="{FF2B5EF4-FFF2-40B4-BE49-F238E27FC236}">
                <a16:creationId xmlns:a16="http://schemas.microsoft.com/office/drawing/2014/main" id="{C703A2E0-3CB4-BA59-EE0C-DD1D77BB00C5}"/>
              </a:ext>
            </a:extLst>
          </p:cNvPr>
          <p:cNvSpPr>
            <a:spLocks noGrp="1"/>
          </p:cNvSpPr>
          <p:nvPr>
            <p:ph type="body" sz="quarter" idx="14"/>
          </p:nvPr>
        </p:nvSpPr>
        <p:spPr>
          <a:xfrm>
            <a:off x="159358" y="3875429"/>
            <a:ext cx="11843666" cy="2703365"/>
          </a:xfrm>
          <a:solidFill>
            <a:schemeClr val="bg1"/>
          </a:solidFill>
        </p:spPr>
        <p:txBody>
          <a:bodyPr/>
          <a:lstStyle/>
          <a:p>
            <a:pPr algn="l"/>
            <a:r>
              <a:rPr lang="es" sz="2300" b="0" i="0" u="none" strike="noStrike" dirty="0">
                <a:effectLst/>
                <a:latin typeface="FS Albert"/>
                <a:hlinkClick r:id="rId3"/>
              </a:rPr>
              <a:t>BearingPoint </a:t>
            </a:r>
            <a:r>
              <a:rPr lang="es" sz="2300" b="0" i="0" dirty="0">
                <a:solidFill>
                  <a:srgbClr val="222222"/>
                </a:solidFill>
                <a:effectLst/>
                <a:latin typeface="FS Albert"/>
              </a:rPr>
              <a:t>, con más de 1.000 empleados en Francia y 4.300 en Europa, ha tenido una práctica dedicada al desarrollo sostenible desde 2010. Proporcionan </a:t>
            </a:r>
            <a:r>
              <a:rPr lang="es" sz="2300" b="0" i="0" dirty="0">
                <a:solidFill>
                  <a:srgbClr val="0A0A0A"/>
                </a:solidFill>
                <a:effectLst/>
              </a:rPr>
              <a:t>múltiples servicios que pueden ayudar a la iniciativa de RSE de las PYME, como ayudar a las empresas a optimizar su </a:t>
            </a:r>
            <a:r>
              <a:rPr lang="es" sz="2300" b="0" i="0" dirty="0">
                <a:solidFill>
                  <a:srgbClr val="0A0A0A"/>
                </a:solidFill>
                <a:effectLst/>
                <a:hlinkClick r:id="rId4"/>
              </a:rPr>
              <a:t>sostenibilidad </a:t>
            </a:r>
            <a:r>
              <a:rPr lang="es" sz="2300" b="0" i="0" dirty="0">
                <a:solidFill>
                  <a:srgbClr val="0A0A0A"/>
                </a:solidFill>
                <a:effectLst/>
              </a:rPr>
              <a:t>, </a:t>
            </a:r>
            <a:r>
              <a:rPr lang="es" sz="2300" b="0" i="0" dirty="0">
                <a:solidFill>
                  <a:srgbClr val="222222"/>
                </a:solidFill>
                <a:effectLst/>
                <a:latin typeface="FS Albert"/>
              </a:rPr>
              <a:t>estrategia, responsabilidad digital y la cálculo de las emisiones de carbono con su solución calculadora de emisiones. Ellos usan</a:t>
            </a:r>
            <a:r>
              <a:rPr lang="es" sz="2300" b="0" i="0" dirty="0">
                <a:solidFill>
                  <a:srgbClr val="0A0A0A"/>
                </a:solidFill>
                <a:effectLst/>
              </a:rPr>
              <a:t> </a:t>
            </a:r>
            <a:r>
              <a:rPr lang="es" sz="2300" b="0" i="0" dirty="0">
                <a:solidFill>
                  <a:srgbClr val="0A0A0A"/>
                </a:solidFill>
                <a:effectLst/>
                <a:hlinkClick r:id="rId5"/>
              </a:rPr>
              <a:t>IA para lograr la neutralidad de carbono </a:t>
            </a:r>
            <a:r>
              <a:rPr lang="es" sz="2300" b="0" i="0" dirty="0">
                <a:solidFill>
                  <a:srgbClr val="0A0A0A"/>
                </a:solidFill>
                <a:effectLst/>
              </a:rPr>
              <a:t>y </a:t>
            </a:r>
            <a:r>
              <a:rPr lang="es" sz="2300" dirty="0">
                <a:solidFill>
                  <a:srgbClr val="0A0A0A"/>
                </a:solidFill>
              </a:rPr>
              <a:t>proporcionar </a:t>
            </a:r>
            <a:r>
              <a:rPr lang="es" sz="2300" b="0" i="0" dirty="0">
                <a:solidFill>
                  <a:srgbClr val="0A0A0A"/>
                </a:solidFill>
                <a:effectLst/>
              </a:rPr>
              <a:t>transparencia en </a:t>
            </a:r>
            <a:r>
              <a:rPr lang="es" sz="2300" b="0" i="0" dirty="0">
                <a:solidFill>
                  <a:srgbClr val="0A0A0A"/>
                </a:solidFill>
                <a:effectLst/>
                <a:hlinkClick r:id="rId6"/>
              </a:rPr>
              <a:t>la cadena de suministro y el abastecimiento </a:t>
            </a:r>
            <a:r>
              <a:rPr lang="es" sz="2300" b="0" i="0" dirty="0">
                <a:solidFill>
                  <a:srgbClr val="0A0A0A"/>
                </a:solidFill>
                <a:effectLst/>
              </a:rPr>
              <a:t>. Adquirieron </a:t>
            </a:r>
            <a:r>
              <a:rPr lang="es" sz="2300" b="0" i="0" dirty="0">
                <a:solidFill>
                  <a:srgbClr val="0A0A0A"/>
                </a:solidFill>
                <a:effectLst/>
                <a:hlinkClick r:id="rId7"/>
              </a:rPr>
              <a:t>I Care en 2022 </a:t>
            </a:r>
            <a:r>
              <a:rPr lang="es" sz="2300" b="0" i="0" dirty="0">
                <a:solidFill>
                  <a:srgbClr val="0A0A0A"/>
                </a:solidFill>
                <a:effectLst/>
              </a:rPr>
              <a:t>para ayudarlos </a:t>
            </a:r>
            <a:r>
              <a:rPr lang="es" sz="2300" b="0" i="0" dirty="0">
                <a:solidFill>
                  <a:srgbClr val="222222"/>
                </a:solidFill>
                <a:effectLst/>
                <a:latin typeface="FS Albert"/>
              </a:rPr>
              <a:t>en el desarrollo de estrategias de sostenibilidad y programas de transición ambiental. </a:t>
            </a:r>
            <a:r>
              <a:rPr lang="es" sz="2300" b="0" i="0" dirty="0">
                <a:solidFill>
                  <a:srgbClr val="222222"/>
                </a:solidFill>
                <a:effectLst/>
                <a:latin typeface="FS Albert"/>
                <a:hlinkClick r:id="rId8"/>
              </a:rPr>
              <a:t>Bearing Point Irlanda </a:t>
            </a:r>
            <a:r>
              <a:rPr lang="es" sz="2300" b="0" i="0" dirty="0">
                <a:solidFill>
                  <a:srgbClr val="222222"/>
                </a:solidFill>
                <a:effectLst/>
                <a:latin typeface="FS Albert"/>
              </a:rPr>
              <a:t>.</a:t>
            </a:r>
            <a:endParaRPr lang="en-GB" sz="2300" b="0" i="0" dirty="0">
              <a:solidFill>
                <a:srgbClr val="0A0A0A"/>
              </a:solidFill>
              <a:effectLst/>
            </a:endParaRPr>
          </a:p>
        </p:txBody>
      </p:sp>
      <p:sp>
        <p:nvSpPr>
          <p:cNvPr id="2" name="Rectangle 1">
            <a:extLst>
              <a:ext uri="{FF2B5EF4-FFF2-40B4-BE49-F238E27FC236}">
                <a16:creationId xmlns:a16="http://schemas.microsoft.com/office/drawing/2014/main" id="{37C3A13C-44DC-A0BE-91CC-B340367260C3}"/>
              </a:ext>
            </a:extLst>
          </p:cNvPr>
          <p:cNvSpPr/>
          <p:nvPr/>
        </p:nvSpPr>
        <p:spPr>
          <a:xfrm>
            <a:off x="10031240" y="-47448"/>
            <a:ext cx="2160759" cy="3915855"/>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Rectangle 2">
            <a:extLst>
              <a:ext uri="{FF2B5EF4-FFF2-40B4-BE49-F238E27FC236}">
                <a16:creationId xmlns:a16="http://schemas.microsoft.com/office/drawing/2014/main" id="{6F261DB6-4FE4-90E0-5782-2DA0533EC7FF}"/>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dirty="0"/>
              <a:t>Herramienta de abastecimiento y cadena de suministro </a:t>
            </a:r>
            <a:r>
              <a:rPr lang="es" sz="2400" b="1" dirty="0"/>
              <a:t>ambientalmente sostenible</a:t>
            </a:r>
          </a:p>
        </p:txBody>
      </p:sp>
      <p:pic>
        <p:nvPicPr>
          <p:cNvPr id="4" name="Graphic 3" descr="Recycle with solid fill">
            <a:extLst>
              <a:ext uri="{FF2B5EF4-FFF2-40B4-BE49-F238E27FC236}">
                <a16:creationId xmlns:a16="http://schemas.microsoft.com/office/drawing/2014/main" id="{365A78B5-9AB3-A18E-CF1E-36E701C897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15932" y="2280287"/>
            <a:ext cx="1391373" cy="1391373"/>
          </a:xfrm>
          <a:prstGeom prst="rect">
            <a:avLst/>
          </a:prstGeom>
        </p:spPr>
      </p:pic>
    </p:spTree>
    <p:extLst>
      <p:ext uri="{BB962C8B-B14F-4D97-AF65-F5344CB8AC3E}">
        <p14:creationId xmlns:p14="http://schemas.microsoft.com/office/powerpoint/2010/main" val="92739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873C5B-64D3-8CBE-3ABC-F96B8C186F19}"/>
              </a:ext>
            </a:extLst>
          </p:cNvPr>
          <p:cNvSpPr/>
          <p:nvPr/>
        </p:nvSpPr>
        <p:spPr>
          <a:xfrm>
            <a:off x="-9740" y="-45265"/>
            <a:ext cx="5721790" cy="3673388"/>
          </a:xfrm>
          <a:prstGeom prst="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003DD14B-B506-349A-DC25-1E5C47897B3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8329"/>
          <a:stretch/>
        </p:blipFill>
        <p:spPr>
          <a:xfrm>
            <a:off x="5712051" y="330604"/>
            <a:ext cx="6479950" cy="2920009"/>
          </a:xfrm>
          <a:prstGeom prst="rect">
            <a:avLst/>
          </a:prstGeom>
        </p:spPr>
      </p:pic>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4" y="233797"/>
            <a:ext cx="4852656" cy="3031810"/>
          </a:xfrm>
          <a:solidFill>
            <a:srgbClr val="3E6CB3"/>
          </a:solidFill>
        </p:spPr>
        <p:txBody>
          <a:bodyPr>
            <a:normAutofit fontScale="92500" lnSpcReduction="20000"/>
          </a:bodyPr>
          <a:lstStyle/>
          <a:p>
            <a:r>
              <a:rPr lang="es" dirty="0">
                <a:hlinkClick r:id="rId3">
                  <a:extLst>
                    <a:ext uri="{A12FA001-AC4F-418D-AE19-62706E023703}">
                      <ahyp:hlinkClr xmlns:ahyp="http://schemas.microsoft.com/office/drawing/2018/hyperlinkcolor" val="tx"/>
                    </a:ext>
                  </a:extLst>
                </a:hlinkClick>
              </a:rPr>
              <a:t>Optimy es una plataforma en línea que agiliza y escala las iniciativas de RSE </a:t>
            </a:r>
            <a:r>
              <a:rPr lang="es" dirty="0"/>
              <a:t>. </a:t>
            </a:r>
            <a:r>
              <a:rPr lang="es" sz="2600" b="0" i="0" dirty="0">
                <a:effectLst/>
              </a:rPr>
              <a:t>Gestiona todo tipo de proyectos de RSE, como subvenciones, patrocinios, voluntariado, becas y otras iniciativas de ayuda desde una plataforma.</a:t>
            </a:r>
            <a:r>
              <a:rPr lang="es" sz="2600" dirty="0"/>
              <a:t> </a:t>
            </a: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61076" y="3731698"/>
            <a:ext cx="11724783" cy="1666055"/>
          </a:xfrm>
        </p:spPr>
        <p:txBody>
          <a:bodyPr/>
          <a:lstStyle/>
          <a:p>
            <a:r>
              <a:rPr lang="es" dirty="0">
                <a:solidFill>
                  <a:srgbClr val="0A0A0A"/>
                </a:solidFill>
              </a:rPr>
              <a:t>Con sede en Bruselas, </a:t>
            </a:r>
            <a:r>
              <a:rPr lang="es" dirty="0">
                <a:solidFill>
                  <a:srgbClr val="0A0A0A"/>
                </a:solidFill>
                <a:hlinkClick r:id="rId3"/>
              </a:rPr>
              <a:t>Optimy </a:t>
            </a:r>
            <a:r>
              <a:rPr lang="es" dirty="0">
                <a:solidFill>
                  <a:srgbClr val="0A0A0A"/>
                </a:solidFill>
              </a:rPr>
              <a:t>permite a las empresas ampliar su impacto social con una plataforma eficiente y escalable. </a:t>
            </a:r>
            <a:r>
              <a:rPr lang="es" b="0" i="0" dirty="0">
                <a:solidFill>
                  <a:srgbClr val="2A263F"/>
                </a:solidFill>
                <a:effectLst/>
                <a:latin typeface="Eudoxussans"/>
              </a:rPr>
              <a:t>Su estrategia de impacto social se enfoca en generar un impacto positivo en clientes, empleados, comunidades y el medio ambiente a través de proyectos a largo plazo. </a:t>
            </a:r>
            <a:r>
              <a:rPr lang="es" dirty="0">
                <a:solidFill>
                  <a:srgbClr val="2A263F"/>
                </a:solidFill>
                <a:latin typeface="Eudoxussans"/>
              </a:rPr>
              <a:t>Creen </a:t>
            </a:r>
            <a:r>
              <a:rPr lang="es" b="0" i="0" dirty="0">
                <a:solidFill>
                  <a:srgbClr val="2A263F"/>
                </a:solidFill>
                <a:effectLst/>
                <a:latin typeface="Eudoxussans"/>
              </a:rPr>
              <a:t>que apoyar a todas las personas y promover la inclusión en los negocios y la sociedad hace del mundo un lugar mejor. Están comprometidos a crear una cultura diversa e inclusiva que ayude a los empleados a saber que son valorados, respetados y empoderados para llevar adelante sus mejores ideas.</a:t>
            </a:r>
            <a:endParaRPr lang="en-IE" dirty="0">
              <a:solidFill>
                <a:srgbClr val="0A0A0A"/>
              </a:solidFill>
            </a:endParaRPr>
          </a:p>
        </p:txBody>
      </p:sp>
      <p:sp>
        <p:nvSpPr>
          <p:cNvPr id="4" name="Rectangle 3">
            <a:extLst>
              <a:ext uri="{FF2B5EF4-FFF2-40B4-BE49-F238E27FC236}">
                <a16:creationId xmlns:a16="http://schemas.microsoft.com/office/drawing/2014/main" id="{F544F7BE-53F9-2D8D-6D79-9E0F1A0C8EC3}"/>
              </a:ext>
            </a:extLst>
          </p:cNvPr>
          <p:cNvSpPr/>
          <p:nvPr/>
        </p:nvSpPr>
        <p:spPr>
          <a:xfrm>
            <a:off x="10031240" y="-29342"/>
            <a:ext cx="2160759" cy="3673389"/>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0E11DA20-D491-DE94-DAFA-0C443F77CDBB}"/>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social </a:t>
            </a:r>
            <a:r>
              <a:rPr lang="es" sz="2300" dirty="0"/>
              <a:t>y herramienta de inclusión comunitaria</a:t>
            </a:r>
          </a:p>
        </p:txBody>
      </p:sp>
      <p:grpSp>
        <p:nvGrpSpPr>
          <p:cNvPr id="6" name="Graphic 4">
            <a:extLst>
              <a:ext uri="{FF2B5EF4-FFF2-40B4-BE49-F238E27FC236}">
                <a16:creationId xmlns:a16="http://schemas.microsoft.com/office/drawing/2014/main" id="{EC7E6ACB-C8A3-3C8C-244F-49DCAB8A14CF}"/>
              </a:ext>
            </a:extLst>
          </p:cNvPr>
          <p:cNvGrpSpPr/>
          <p:nvPr/>
        </p:nvGrpSpPr>
        <p:grpSpPr>
          <a:xfrm>
            <a:off x="10031240" y="2059822"/>
            <a:ext cx="2056020" cy="1303893"/>
            <a:chOff x="7451356" y="3368393"/>
            <a:chExt cx="2245761" cy="1336865"/>
          </a:xfrm>
        </p:grpSpPr>
        <p:sp>
          <p:nvSpPr>
            <p:cNvPr id="9" name="Freeform 1023">
              <a:extLst>
                <a:ext uri="{FF2B5EF4-FFF2-40B4-BE49-F238E27FC236}">
                  <a16:creationId xmlns:a16="http://schemas.microsoft.com/office/drawing/2014/main" id="{7156D7D3-4D1C-CE1E-F71A-75CCAAA3B02D}"/>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0" name="Freeform 1024">
              <a:extLst>
                <a:ext uri="{FF2B5EF4-FFF2-40B4-BE49-F238E27FC236}">
                  <a16:creationId xmlns:a16="http://schemas.microsoft.com/office/drawing/2014/main" id="{EF58F156-E32F-857D-17D0-B3D5792F795A}"/>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1" name="Freeform 1025">
              <a:extLst>
                <a:ext uri="{FF2B5EF4-FFF2-40B4-BE49-F238E27FC236}">
                  <a16:creationId xmlns:a16="http://schemas.microsoft.com/office/drawing/2014/main" id="{FEE19522-014A-CB25-0D0E-8F755825EC66}"/>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2" name="Freeform 1026">
              <a:extLst>
                <a:ext uri="{FF2B5EF4-FFF2-40B4-BE49-F238E27FC236}">
                  <a16:creationId xmlns:a16="http://schemas.microsoft.com/office/drawing/2014/main" id="{5D7A7349-B19A-FFD2-B9D2-10EC6C465290}"/>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3" name="Freeform 1027">
              <a:extLst>
                <a:ext uri="{FF2B5EF4-FFF2-40B4-BE49-F238E27FC236}">
                  <a16:creationId xmlns:a16="http://schemas.microsoft.com/office/drawing/2014/main" id="{35283627-D734-59EC-B3C0-2EEB67B15052}"/>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4" name="Freeform 1028">
              <a:extLst>
                <a:ext uri="{FF2B5EF4-FFF2-40B4-BE49-F238E27FC236}">
                  <a16:creationId xmlns:a16="http://schemas.microsoft.com/office/drawing/2014/main" id="{19BCC239-25E2-5837-599F-804D66735F3B}"/>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5" name="Freeform 1029">
              <a:extLst>
                <a:ext uri="{FF2B5EF4-FFF2-40B4-BE49-F238E27FC236}">
                  <a16:creationId xmlns:a16="http://schemas.microsoft.com/office/drawing/2014/main" id="{13D7C304-2726-D376-48E8-7DD43FDD92D5}"/>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 name="Freeform 1030">
              <a:extLst>
                <a:ext uri="{FF2B5EF4-FFF2-40B4-BE49-F238E27FC236}">
                  <a16:creationId xmlns:a16="http://schemas.microsoft.com/office/drawing/2014/main" id="{31C9D91D-593B-34B0-5269-D282B81A5D5D}"/>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7" name="Freeform 1031">
              <a:extLst>
                <a:ext uri="{FF2B5EF4-FFF2-40B4-BE49-F238E27FC236}">
                  <a16:creationId xmlns:a16="http://schemas.microsoft.com/office/drawing/2014/main" id="{1CC57B6D-34EF-FE89-8853-3BBE74295B04}"/>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8" name="Freeform 1032">
              <a:extLst>
                <a:ext uri="{FF2B5EF4-FFF2-40B4-BE49-F238E27FC236}">
                  <a16:creationId xmlns:a16="http://schemas.microsoft.com/office/drawing/2014/main" id="{050DB8AF-E828-001C-D6DD-700144FC6857}"/>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9" name="Freeform 1033">
              <a:extLst>
                <a:ext uri="{FF2B5EF4-FFF2-40B4-BE49-F238E27FC236}">
                  <a16:creationId xmlns:a16="http://schemas.microsoft.com/office/drawing/2014/main" id="{8724B790-34EC-22B8-86F1-A3E30F80D39B}"/>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0" name="Freeform 1034">
              <a:extLst>
                <a:ext uri="{FF2B5EF4-FFF2-40B4-BE49-F238E27FC236}">
                  <a16:creationId xmlns:a16="http://schemas.microsoft.com/office/drawing/2014/main" id="{7CB24492-7036-02B2-4F32-3CC10CB6E2A9}"/>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1" name="Freeform 1035">
              <a:extLst>
                <a:ext uri="{FF2B5EF4-FFF2-40B4-BE49-F238E27FC236}">
                  <a16:creationId xmlns:a16="http://schemas.microsoft.com/office/drawing/2014/main" id="{7CB5BDE4-5736-801D-11A7-5F8E95A4BC0F}"/>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2" name="Freeform 1036">
              <a:extLst>
                <a:ext uri="{FF2B5EF4-FFF2-40B4-BE49-F238E27FC236}">
                  <a16:creationId xmlns:a16="http://schemas.microsoft.com/office/drawing/2014/main" id="{3A1168A0-F575-2C52-2432-8E0603213AA2}"/>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3" name="Freeform 1037">
              <a:extLst>
                <a:ext uri="{FF2B5EF4-FFF2-40B4-BE49-F238E27FC236}">
                  <a16:creationId xmlns:a16="http://schemas.microsoft.com/office/drawing/2014/main" id="{69627FDD-8AE9-8D0A-9476-4A961DB88D7F}"/>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38">
              <a:extLst>
                <a:ext uri="{FF2B5EF4-FFF2-40B4-BE49-F238E27FC236}">
                  <a16:creationId xmlns:a16="http://schemas.microsoft.com/office/drawing/2014/main" id="{D17650BC-7B85-1658-3929-07E3CA8ECB90}"/>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9">
              <a:extLst>
                <a:ext uri="{FF2B5EF4-FFF2-40B4-BE49-F238E27FC236}">
                  <a16:creationId xmlns:a16="http://schemas.microsoft.com/office/drawing/2014/main" id="{ADB21296-69CB-ABF1-CACD-C37D630836F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0">
              <a:extLst>
                <a:ext uri="{FF2B5EF4-FFF2-40B4-BE49-F238E27FC236}">
                  <a16:creationId xmlns:a16="http://schemas.microsoft.com/office/drawing/2014/main" id="{9227E648-916B-0B65-36E1-6764A6BCF412}"/>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1">
              <a:extLst>
                <a:ext uri="{FF2B5EF4-FFF2-40B4-BE49-F238E27FC236}">
                  <a16:creationId xmlns:a16="http://schemas.microsoft.com/office/drawing/2014/main" id="{E51087EB-EAFF-24D7-4BA9-1560D185B41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2">
              <a:extLst>
                <a:ext uri="{FF2B5EF4-FFF2-40B4-BE49-F238E27FC236}">
                  <a16:creationId xmlns:a16="http://schemas.microsoft.com/office/drawing/2014/main" id="{E2DC00D6-C434-E74D-B0B7-52C7730B2369}"/>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3">
              <a:extLst>
                <a:ext uri="{FF2B5EF4-FFF2-40B4-BE49-F238E27FC236}">
                  <a16:creationId xmlns:a16="http://schemas.microsoft.com/office/drawing/2014/main" id="{3610721C-6B16-0BCF-602F-E76FA2FF5CC8}"/>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4">
              <a:extLst>
                <a:ext uri="{FF2B5EF4-FFF2-40B4-BE49-F238E27FC236}">
                  <a16:creationId xmlns:a16="http://schemas.microsoft.com/office/drawing/2014/main" id="{394C2700-B9E8-F27D-A364-55E6A15BB180}"/>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5">
              <a:extLst>
                <a:ext uri="{FF2B5EF4-FFF2-40B4-BE49-F238E27FC236}">
                  <a16:creationId xmlns:a16="http://schemas.microsoft.com/office/drawing/2014/main" id="{674FF6BA-BF34-B9C6-E866-0D2B55E982C7}"/>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6">
              <a:extLst>
                <a:ext uri="{FF2B5EF4-FFF2-40B4-BE49-F238E27FC236}">
                  <a16:creationId xmlns:a16="http://schemas.microsoft.com/office/drawing/2014/main" id="{C73FD386-5974-A571-BA9A-BA0D91F57922}"/>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7">
              <a:extLst>
                <a:ext uri="{FF2B5EF4-FFF2-40B4-BE49-F238E27FC236}">
                  <a16:creationId xmlns:a16="http://schemas.microsoft.com/office/drawing/2014/main" id="{537C9D50-4848-A506-D2E3-476419DB639E}"/>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8">
              <a:extLst>
                <a:ext uri="{FF2B5EF4-FFF2-40B4-BE49-F238E27FC236}">
                  <a16:creationId xmlns:a16="http://schemas.microsoft.com/office/drawing/2014/main" id="{B8AC2F0A-F273-23EA-ABFF-3A790FC75140}"/>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9">
              <a:extLst>
                <a:ext uri="{FF2B5EF4-FFF2-40B4-BE49-F238E27FC236}">
                  <a16:creationId xmlns:a16="http://schemas.microsoft.com/office/drawing/2014/main" id="{218287B8-65FD-FCA6-7E25-F947E56E61BF}"/>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0">
              <a:extLst>
                <a:ext uri="{FF2B5EF4-FFF2-40B4-BE49-F238E27FC236}">
                  <a16:creationId xmlns:a16="http://schemas.microsoft.com/office/drawing/2014/main" id="{F3A1AE73-0D7A-121D-4F85-417A6BF39152}"/>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1">
              <a:extLst>
                <a:ext uri="{FF2B5EF4-FFF2-40B4-BE49-F238E27FC236}">
                  <a16:creationId xmlns:a16="http://schemas.microsoft.com/office/drawing/2014/main" id="{34C78AAC-B849-FAEE-859C-69843B649A8F}"/>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2">
              <a:extLst>
                <a:ext uri="{FF2B5EF4-FFF2-40B4-BE49-F238E27FC236}">
                  <a16:creationId xmlns:a16="http://schemas.microsoft.com/office/drawing/2014/main" id="{50B84036-E960-A359-2A0C-4C2E3B50E4E7}"/>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9" name="Freeform 1053">
              <a:extLst>
                <a:ext uri="{FF2B5EF4-FFF2-40B4-BE49-F238E27FC236}">
                  <a16:creationId xmlns:a16="http://schemas.microsoft.com/office/drawing/2014/main" id="{DFA8246A-625B-D21B-AA09-DFD57258445A}"/>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4">
              <a:extLst>
                <a:ext uri="{FF2B5EF4-FFF2-40B4-BE49-F238E27FC236}">
                  <a16:creationId xmlns:a16="http://schemas.microsoft.com/office/drawing/2014/main" id="{3F0B3287-9970-CAEF-AC2D-C132443D4500}"/>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1" name="Freeform 1055">
              <a:extLst>
                <a:ext uri="{FF2B5EF4-FFF2-40B4-BE49-F238E27FC236}">
                  <a16:creationId xmlns:a16="http://schemas.microsoft.com/office/drawing/2014/main" id="{9D526C93-A91B-BE1C-6FEB-DAC2A1102F26}"/>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2" name="Freeform 1056">
              <a:extLst>
                <a:ext uri="{FF2B5EF4-FFF2-40B4-BE49-F238E27FC236}">
                  <a16:creationId xmlns:a16="http://schemas.microsoft.com/office/drawing/2014/main" id="{70763B60-3EFC-AC57-DB7A-07BE6567B59A}"/>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57">
              <a:extLst>
                <a:ext uri="{FF2B5EF4-FFF2-40B4-BE49-F238E27FC236}">
                  <a16:creationId xmlns:a16="http://schemas.microsoft.com/office/drawing/2014/main" id="{C62AF67A-EB48-F44D-9890-7F2D15638A32}"/>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8">
              <a:extLst>
                <a:ext uri="{FF2B5EF4-FFF2-40B4-BE49-F238E27FC236}">
                  <a16:creationId xmlns:a16="http://schemas.microsoft.com/office/drawing/2014/main" id="{5CFB5A36-B1F9-64B6-A6A8-6E1CA86B6D73}"/>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5" name="Freeform 1059">
              <a:extLst>
                <a:ext uri="{FF2B5EF4-FFF2-40B4-BE49-F238E27FC236}">
                  <a16:creationId xmlns:a16="http://schemas.microsoft.com/office/drawing/2014/main" id="{836EDBCD-7148-E66C-AAC3-291B15559B3A}"/>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60">
              <a:extLst>
                <a:ext uri="{FF2B5EF4-FFF2-40B4-BE49-F238E27FC236}">
                  <a16:creationId xmlns:a16="http://schemas.microsoft.com/office/drawing/2014/main" id="{53D4DDCD-3C51-5155-4FD3-17D093AC4447}"/>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1">
              <a:extLst>
                <a:ext uri="{FF2B5EF4-FFF2-40B4-BE49-F238E27FC236}">
                  <a16:creationId xmlns:a16="http://schemas.microsoft.com/office/drawing/2014/main" id="{6553FCB6-CE38-83AF-D34B-8FFF866FC61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2">
              <a:extLst>
                <a:ext uri="{FF2B5EF4-FFF2-40B4-BE49-F238E27FC236}">
                  <a16:creationId xmlns:a16="http://schemas.microsoft.com/office/drawing/2014/main" id="{5B2D6AD7-9F24-3D29-00A1-34EDFEF28C32}"/>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9" name="Freeform 1063">
              <a:extLst>
                <a:ext uri="{FF2B5EF4-FFF2-40B4-BE49-F238E27FC236}">
                  <a16:creationId xmlns:a16="http://schemas.microsoft.com/office/drawing/2014/main" id="{4AB445EE-40E5-CD84-44FC-42DECEF92205}"/>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0" name="Freeform 1064">
              <a:extLst>
                <a:ext uri="{FF2B5EF4-FFF2-40B4-BE49-F238E27FC236}">
                  <a16:creationId xmlns:a16="http://schemas.microsoft.com/office/drawing/2014/main" id="{EEC60EBA-962F-20F3-9C50-384835312B72}"/>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1" name="Freeform 1065">
              <a:extLst>
                <a:ext uri="{FF2B5EF4-FFF2-40B4-BE49-F238E27FC236}">
                  <a16:creationId xmlns:a16="http://schemas.microsoft.com/office/drawing/2014/main" id="{422CAED6-6F78-3FB2-FE68-637A27CBF962}"/>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2" name="Freeform 1066">
              <a:extLst>
                <a:ext uri="{FF2B5EF4-FFF2-40B4-BE49-F238E27FC236}">
                  <a16:creationId xmlns:a16="http://schemas.microsoft.com/office/drawing/2014/main" id="{52F16D29-049A-CB3B-E477-18329E96791A}"/>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3" name="Freeform 1067">
              <a:extLst>
                <a:ext uri="{FF2B5EF4-FFF2-40B4-BE49-F238E27FC236}">
                  <a16:creationId xmlns:a16="http://schemas.microsoft.com/office/drawing/2014/main" id="{D16DA78F-338A-8D2F-1574-AB2DB14E9FAF}"/>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4" name="Freeform 1068">
              <a:extLst>
                <a:ext uri="{FF2B5EF4-FFF2-40B4-BE49-F238E27FC236}">
                  <a16:creationId xmlns:a16="http://schemas.microsoft.com/office/drawing/2014/main" id="{D0198F12-05E7-CAF2-D768-0CD1CA67075F}"/>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5" name="Freeform 1069">
              <a:extLst>
                <a:ext uri="{FF2B5EF4-FFF2-40B4-BE49-F238E27FC236}">
                  <a16:creationId xmlns:a16="http://schemas.microsoft.com/office/drawing/2014/main" id="{DDCFBD91-2BF8-8964-1018-86BF7078586A}"/>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6" name="Freeform 1070">
              <a:extLst>
                <a:ext uri="{FF2B5EF4-FFF2-40B4-BE49-F238E27FC236}">
                  <a16:creationId xmlns:a16="http://schemas.microsoft.com/office/drawing/2014/main" id="{9268879D-5984-36C5-11F8-9BF4FE24F1CA}"/>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7" name="Freeform 1071">
              <a:extLst>
                <a:ext uri="{FF2B5EF4-FFF2-40B4-BE49-F238E27FC236}">
                  <a16:creationId xmlns:a16="http://schemas.microsoft.com/office/drawing/2014/main" id="{035D7F49-DE31-2344-FD0A-E0F9E097B9E7}"/>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8" name="Freeform 1072">
              <a:extLst>
                <a:ext uri="{FF2B5EF4-FFF2-40B4-BE49-F238E27FC236}">
                  <a16:creationId xmlns:a16="http://schemas.microsoft.com/office/drawing/2014/main" id="{B592B024-9E47-AB25-0014-84B5D28E9B9A}"/>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9" name="Freeform 1073">
              <a:extLst>
                <a:ext uri="{FF2B5EF4-FFF2-40B4-BE49-F238E27FC236}">
                  <a16:creationId xmlns:a16="http://schemas.microsoft.com/office/drawing/2014/main" id="{D7843977-5D95-BEE1-E405-7EA0ED9F6A5E}"/>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0" name="Freeform 1074">
              <a:extLst>
                <a:ext uri="{FF2B5EF4-FFF2-40B4-BE49-F238E27FC236}">
                  <a16:creationId xmlns:a16="http://schemas.microsoft.com/office/drawing/2014/main" id="{428B45BE-1022-27CA-FCBA-E7B065B09764}"/>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1" name="Freeform 1075">
              <a:extLst>
                <a:ext uri="{FF2B5EF4-FFF2-40B4-BE49-F238E27FC236}">
                  <a16:creationId xmlns:a16="http://schemas.microsoft.com/office/drawing/2014/main" id="{50A1D719-814D-60A7-FB51-B45C1DEAC39B}"/>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2" name="Freeform 1076">
              <a:extLst>
                <a:ext uri="{FF2B5EF4-FFF2-40B4-BE49-F238E27FC236}">
                  <a16:creationId xmlns:a16="http://schemas.microsoft.com/office/drawing/2014/main" id="{66ABFB65-2955-B8BE-73D0-AA1ABFF92178}"/>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63" name="Freeform 1077">
              <a:extLst>
                <a:ext uri="{FF2B5EF4-FFF2-40B4-BE49-F238E27FC236}">
                  <a16:creationId xmlns:a16="http://schemas.microsoft.com/office/drawing/2014/main" id="{D9F5FE48-8A98-B56D-16CF-010B3B10AA9E}"/>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64" name="Freeform 1078">
              <a:extLst>
                <a:ext uri="{FF2B5EF4-FFF2-40B4-BE49-F238E27FC236}">
                  <a16:creationId xmlns:a16="http://schemas.microsoft.com/office/drawing/2014/main" id="{9505206E-BB82-73B4-0624-73ED1DC4D087}"/>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65" name="Freeform 1079">
              <a:extLst>
                <a:ext uri="{FF2B5EF4-FFF2-40B4-BE49-F238E27FC236}">
                  <a16:creationId xmlns:a16="http://schemas.microsoft.com/office/drawing/2014/main" id="{32210096-EB58-9669-DAAA-949A8B50E24E}"/>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66" name="Freeform 1080">
              <a:extLst>
                <a:ext uri="{FF2B5EF4-FFF2-40B4-BE49-F238E27FC236}">
                  <a16:creationId xmlns:a16="http://schemas.microsoft.com/office/drawing/2014/main" id="{FC7DD850-55F0-BB22-A340-138CF8464702}"/>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2618608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452C83-5AB2-BF2F-7F4F-1E98C84B3A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960" r="12512"/>
          <a:stretch/>
        </p:blipFill>
        <p:spPr>
          <a:xfrm>
            <a:off x="5077060" y="261111"/>
            <a:ext cx="6479950" cy="3129507"/>
          </a:xfrm>
          <a:prstGeom prst="rect">
            <a:avLst/>
          </a:prstGeom>
        </p:spPr>
      </p:pic>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003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217283" y="65696"/>
            <a:ext cx="5616163" cy="3318039"/>
          </a:xfrm>
          <a:solidFill>
            <a:srgbClr val="003A50"/>
          </a:solidFill>
        </p:spPr>
        <p:txBody>
          <a:bodyPr>
            <a:normAutofit fontScale="32500" lnSpcReduction="20000"/>
          </a:bodyPr>
          <a:lstStyle/>
          <a:p>
            <a:pPr>
              <a:lnSpc>
                <a:spcPct val="120000"/>
              </a:lnSpc>
            </a:pPr>
            <a:r>
              <a:rPr lang="es" sz="5900" b="0" i="0" u="none" strike="noStrike" dirty="0">
                <a:effectLst/>
                <a:hlinkClick r:id="rId3">
                  <a:extLst>
                    <a:ext uri="{A12FA001-AC4F-418D-AE19-62706E023703}">
                      <ahyp:hlinkClr xmlns:ahyp="http://schemas.microsoft.com/office/drawing/2018/hyperlinkcolor" val="tx"/>
                    </a:ext>
                  </a:extLst>
                </a:hlinkClick>
              </a:rPr>
              <a:t>vera</a:t>
            </a:r>
            <a:r>
              <a:rPr lang="es" sz="5900" b="0" i="0" u="none" strike="noStrike" dirty="0">
                <a:solidFill>
                  <a:srgbClr val="FFFFFF"/>
                </a:solidFill>
                <a:effectLst/>
              </a:rPr>
              <a:t> </a:t>
            </a:r>
            <a:r>
              <a:rPr lang="es" sz="5000" b="0" i="0" u="none" strike="noStrike" dirty="0">
                <a:solidFill>
                  <a:srgbClr val="FFFFFF"/>
                </a:solidFill>
                <a:effectLst/>
              </a:rPr>
              <a:t>es una forma sencilla de </a:t>
            </a:r>
            <a:r>
              <a:rPr lang="es" sz="5000" b="0" i="1" u="none" strike="noStrike" dirty="0">
                <a:solidFill>
                  <a:srgbClr val="FFFFFF"/>
                </a:solidFill>
                <a:effectLst/>
              </a:rPr>
              <a:t>compensar su huella plástica </a:t>
            </a:r>
            <a:r>
              <a:rPr lang="es" sz="5000" b="0" i="0" u="none" strike="noStrike" dirty="0">
                <a:solidFill>
                  <a:srgbClr val="FFFFFF"/>
                </a:solidFill>
                <a:effectLst/>
              </a:rPr>
              <a:t>financiando trabajos que evitan que el plástico llegue al océano. </a:t>
            </a:r>
            <a:r>
              <a:rPr lang="es" sz="5000" b="0" dirty="0">
                <a:solidFill>
                  <a:srgbClr val="FFFFFF"/>
                </a:solidFill>
              </a:rPr>
              <a:t>Vera crea nuevos puestos de trabajo para recolectar plástico en el océano en países empobrecidos que no tienen sistemas de recolección de desechos. Los coleccionistas llevan el plástico a las tiendas de Plastic Bank y lo cambian por moneda digital. Lo que se recicla se reutiliza para hacer nuevos productos. Lo que no se puede reciclar se envía a instalaciones de gestión de residuos eficientes y de bajas emisiones.</a:t>
            </a:r>
            <a:endParaRPr lang="en-IE" sz="5000" dirty="0"/>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61674" y="3381553"/>
            <a:ext cx="11143544" cy="3129507"/>
          </a:xfrm>
          <a:solidFill>
            <a:schemeClr val="bg1"/>
          </a:solidFill>
        </p:spPr>
        <p:txBody>
          <a:bodyPr/>
          <a:lstStyle/>
          <a:p>
            <a:pPr algn="l"/>
            <a:r>
              <a:rPr lang="es" sz="2300" b="0" i="0" dirty="0">
                <a:solidFill>
                  <a:srgbClr val="0A0A0A"/>
                </a:solidFill>
                <a:effectLst/>
                <a:hlinkClick r:id="rId3"/>
              </a:rPr>
              <a:t>Vera </a:t>
            </a:r>
            <a:r>
              <a:rPr lang="es" sz="2300" b="0" i="0" dirty="0">
                <a:solidFill>
                  <a:srgbClr val="0A0A0A"/>
                </a:solidFill>
                <a:effectLst/>
              </a:rPr>
              <a:t>ofrece una forma sencilla para que las empresas compensen su huella plástica a través de un modelo de suscripción mensual. </a:t>
            </a:r>
            <a:r>
              <a:rPr lang="es" sz="2300" dirty="0">
                <a:solidFill>
                  <a:srgbClr val="0A0A0A"/>
                </a:solidFill>
              </a:rPr>
              <a:t>Al obtener la certificación Vera, su empresa </a:t>
            </a:r>
            <a:r>
              <a:rPr lang="es" sz="2300" b="0" i="0" dirty="0">
                <a:solidFill>
                  <a:srgbClr val="0A0A0A"/>
                </a:solidFill>
                <a:effectLst/>
              </a:rPr>
              <a:t>puede ayudar a crear nuevos puestos de trabajo para las personas que recolectan plástico en el océano. Las empresas no solo alivian la pobreza, sino que también ayudan a desviar el plástico de los océanos. Todo se negocia a través de la cadena de bloques, lo que le permite realizar un seguimiento de su impacto. El colectivo de Vera ya compensa cada mes más de 40.000 botellas de plástico en todo el mundo. Vea a </a:t>
            </a:r>
            <a:r>
              <a:rPr lang="es" sz="2300" dirty="0">
                <a:solidFill>
                  <a:srgbClr val="3E6CB3"/>
                </a:solidFill>
                <a:hlinkClick r:id="rId4">
                  <a:extLst>
                    <a:ext uri="{A12FA001-AC4F-418D-AE19-62706E023703}">
                      <ahyp:hlinkClr xmlns:ahyp="http://schemas.microsoft.com/office/drawing/2018/hyperlinkcolor" val="tx"/>
                    </a:ext>
                  </a:extLst>
                </a:hlinkClick>
              </a:rPr>
              <a:t>Sofar Ocean </a:t>
            </a:r>
            <a:r>
              <a:rPr lang="es" sz="2300" b="0" i="0" dirty="0">
                <a:solidFill>
                  <a:srgbClr val="0A0A0A"/>
                </a:solidFill>
                <a:effectLst/>
                <a:latin typeface="Relative"/>
              </a:rPr>
              <a:t>, miembro certificado por Vera , que construye, monitorea y protege el océano con sus herramientas. Compensará aprox. </a:t>
            </a:r>
            <a:r>
              <a:rPr lang="es" sz="2300" b="0" i="0" dirty="0">
                <a:solidFill>
                  <a:srgbClr val="0A0A0A"/>
                </a:solidFill>
                <a:effectLst/>
                <a:latin typeface="Relative"/>
                <a:hlinkClick r:id="rId5"/>
              </a:rPr>
              <a:t>21.000 artículos de plástico de entrar en el océano cada mes </a:t>
            </a:r>
            <a:r>
              <a:rPr lang="es" sz="2300" b="0" i="0" dirty="0">
                <a:solidFill>
                  <a:srgbClr val="0A0A0A"/>
                </a:solidFill>
                <a:effectLst/>
                <a:latin typeface="Relative"/>
              </a:rPr>
              <a:t>.</a:t>
            </a:r>
            <a:endParaRPr lang="en-GB" sz="2300" b="0" i="0" dirty="0">
              <a:solidFill>
                <a:srgbClr val="0A0A0A"/>
              </a:solidFill>
              <a:effectLst/>
            </a:endParaRPr>
          </a:p>
        </p:txBody>
      </p:sp>
      <p:sp>
        <p:nvSpPr>
          <p:cNvPr id="4" name="Rectangle 3">
            <a:extLst>
              <a:ext uri="{FF2B5EF4-FFF2-40B4-BE49-F238E27FC236}">
                <a16:creationId xmlns:a16="http://schemas.microsoft.com/office/drawing/2014/main" id="{B80ADC7A-4D01-EC90-E4F1-E5716CE26AFF}"/>
              </a:ext>
            </a:extLst>
          </p:cNvPr>
          <p:cNvSpPr/>
          <p:nvPr/>
        </p:nvSpPr>
        <p:spPr>
          <a:xfrm>
            <a:off x="10031240" y="-47447"/>
            <a:ext cx="2160759" cy="3429000"/>
          </a:xfrm>
          <a:prstGeom prst="rect">
            <a:avLst/>
          </a:prstGeom>
          <a:solidFill>
            <a:srgbClr val="009E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7F9DAAE4-35FD-FB33-EE1E-BA5267727442}"/>
              </a:ext>
            </a:extLst>
          </p:cNvPr>
          <p:cNvSpPr/>
          <p:nvPr/>
        </p:nvSpPr>
        <p:spPr>
          <a:xfrm>
            <a:off x="10059591" y="708139"/>
            <a:ext cx="2122001" cy="878877"/>
          </a:xfrm>
          <a:prstGeom prst="rect">
            <a:avLst/>
          </a:prstGeom>
          <a:solidFill>
            <a:srgbClr val="009E01"/>
          </a:solidFill>
          <a:ln>
            <a:solidFill>
              <a:srgbClr val="009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400" b="1" dirty="0"/>
              <a:t>ambiental </a:t>
            </a:r>
            <a:r>
              <a:rPr lang="es" sz="2400" dirty="0"/>
              <a:t>para desviar plásticos del océano</a:t>
            </a:r>
          </a:p>
        </p:txBody>
      </p:sp>
      <p:pic>
        <p:nvPicPr>
          <p:cNvPr id="6" name="Graphic 5" descr="Recycle with solid fill">
            <a:extLst>
              <a:ext uri="{FF2B5EF4-FFF2-40B4-BE49-F238E27FC236}">
                <a16:creationId xmlns:a16="http://schemas.microsoft.com/office/drawing/2014/main" id="{53E4C7D4-DDE7-35D6-AA74-13F5E164C9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77928" y="1992362"/>
            <a:ext cx="1391373" cy="1391373"/>
          </a:xfrm>
          <a:prstGeom prst="rect">
            <a:avLst/>
          </a:prstGeom>
        </p:spPr>
      </p:pic>
    </p:spTree>
    <p:extLst>
      <p:ext uri="{BB962C8B-B14F-4D97-AF65-F5344CB8AC3E}">
        <p14:creationId xmlns:p14="http://schemas.microsoft.com/office/powerpoint/2010/main" val="10737668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873C5B-64D3-8CBE-3ABC-F96B8C186F19}"/>
              </a:ext>
            </a:extLst>
          </p:cNvPr>
          <p:cNvSpPr/>
          <p:nvPr/>
        </p:nvSpPr>
        <p:spPr>
          <a:xfrm>
            <a:off x="-9741" y="-45265"/>
            <a:ext cx="5957867" cy="3429000"/>
          </a:xfrm>
          <a:prstGeom prst="rect">
            <a:avLst/>
          </a:prstGeom>
          <a:solidFill>
            <a:srgbClr val="F183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54511E35-CA46-57D8-F50B-026C7997E467}"/>
              </a:ext>
            </a:extLst>
          </p:cNvPr>
          <p:cNvSpPr>
            <a:spLocks noGrp="1"/>
          </p:cNvSpPr>
          <p:nvPr>
            <p:ph type="body" sz="quarter" idx="13"/>
          </p:nvPr>
        </p:nvSpPr>
        <p:spPr>
          <a:xfrm>
            <a:off x="168429" y="-34253"/>
            <a:ext cx="5616163" cy="3318039"/>
          </a:xfrm>
          <a:solidFill>
            <a:srgbClr val="F18309"/>
          </a:solidFill>
        </p:spPr>
        <p:txBody>
          <a:bodyPr>
            <a:normAutofit fontScale="85000" lnSpcReduction="10000"/>
          </a:bodyPr>
          <a:lstStyle/>
          <a:p>
            <a:pPr>
              <a:lnSpc>
                <a:spcPct val="110000"/>
              </a:lnSpc>
            </a:pPr>
            <a:r>
              <a:rPr lang="es" sz="2800" b="0" i="0" u="none" strike="noStrike" dirty="0">
                <a:effectLst/>
                <a:hlinkClick r:id="rId2">
                  <a:extLst>
                    <a:ext uri="{A12FA001-AC4F-418D-AE19-62706E023703}">
                      <ahyp:hlinkClr xmlns:ahyp="http://schemas.microsoft.com/office/drawing/2018/hyperlinkcolor" val="tx"/>
                    </a:ext>
                  </a:extLst>
                </a:hlinkClick>
              </a:rPr>
              <a:t>Datakind </a:t>
            </a:r>
            <a:r>
              <a:rPr lang="es" sz="2800" b="0" i="0" u="none" strike="noStrike" dirty="0">
                <a:effectLst/>
              </a:rPr>
              <a:t>es una organización benéfica global sin fines de lucro que aprovecha el poder de la ciencia de datos + IA al servicio de la humanidad. </a:t>
            </a:r>
            <a:r>
              <a:rPr lang="es" sz="2200" b="0" i="0" dirty="0">
                <a:solidFill>
                  <a:srgbClr val="FFFFFF"/>
                </a:solidFill>
                <a:effectLst/>
              </a:rPr>
              <a:t>Aprovechan la ciencia de datos para el bien común. Desde ayudar a Amnistía Internacional a desarrollar un algoritmo para predecir violaciones de derechos humanos hasta usar datos móviles para ayudar a organizaciones sin fines de lucro a evaluar el impacto de sus programas, trabajan con pequeñas y grandes empresas de todo el mundo.</a:t>
            </a:r>
            <a:endParaRPr lang="en-IE" sz="2200" dirty="0">
              <a:highlight>
                <a:srgbClr val="FFFF00"/>
              </a:highlight>
            </a:endParaRPr>
          </a:p>
        </p:txBody>
      </p:sp>
      <p:sp>
        <p:nvSpPr>
          <p:cNvPr id="3" name="Text Placeholder 2">
            <a:extLst>
              <a:ext uri="{FF2B5EF4-FFF2-40B4-BE49-F238E27FC236}">
                <a16:creationId xmlns:a16="http://schemas.microsoft.com/office/drawing/2014/main" id="{78FE4E6A-543E-5008-23A9-59CF7F394A90}"/>
              </a:ext>
            </a:extLst>
          </p:cNvPr>
          <p:cNvSpPr>
            <a:spLocks noGrp="1"/>
          </p:cNvSpPr>
          <p:nvPr>
            <p:ph type="body" sz="quarter" idx="14"/>
          </p:nvPr>
        </p:nvSpPr>
        <p:spPr>
          <a:xfrm>
            <a:off x="261674" y="3395747"/>
            <a:ext cx="11143544" cy="3103405"/>
          </a:xfrm>
          <a:solidFill>
            <a:schemeClr val="bg1"/>
          </a:solidFill>
        </p:spPr>
        <p:txBody>
          <a:bodyPr/>
          <a:lstStyle/>
          <a:p>
            <a:pPr algn="l"/>
            <a:r>
              <a:rPr lang="es" sz="2200" dirty="0">
                <a:solidFill>
                  <a:srgbClr val="0A0A0A"/>
                </a:solidFill>
                <a:hlinkClick r:id="rId2"/>
              </a:rPr>
              <a:t>DataKind </a:t>
            </a:r>
            <a:r>
              <a:rPr lang="es" sz="2200" dirty="0">
                <a:solidFill>
                  <a:srgbClr val="0A0A0A"/>
                </a:solidFill>
              </a:rPr>
              <a:t>reúne a empresas de alto impacto con científicos de datos líderes para utilizar la ciencia de datos al servicio de la humanidad. Desde eventos de una hora hasta compromisos de un año, han diseñado programas que permiten a los científicos de datos y a los agentes de cambio social abordar juntos los difíciles desafíos humanitarios. Su trabajo ayuda a las empresas a desarrollar la toma de decisiones basada en evidencia, aumentar la eficiencia y mejorar su conocimiento de los datos. También presenta a los científicos de datos en el movimiento Data-for-Good y les muestra cuán valiosa es su habilidad. Llevan la ciencia de datos en todas sus formas a quienes comparten su visión de un planeta sostenible en el que todos tenemos acceso a nuestras necesidades humanas básicas.</a:t>
            </a:r>
          </a:p>
        </p:txBody>
      </p:sp>
      <p:sp>
        <p:nvSpPr>
          <p:cNvPr id="5" name="Rectangle: Rounded Corners 4">
            <a:extLst>
              <a:ext uri="{FF2B5EF4-FFF2-40B4-BE49-F238E27FC236}">
                <a16:creationId xmlns:a16="http://schemas.microsoft.com/office/drawing/2014/main" id="{0DCD0AF3-BD4B-FE8D-07BB-003379BB9F1F}"/>
              </a:ext>
            </a:extLst>
          </p:cNvPr>
          <p:cNvSpPr/>
          <p:nvPr/>
        </p:nvSpPr>
        <p:spPr>
          <a:xfrm>
            <a:off x="7259458" y="65696"/>
            <a:ext cx="3506531" cy="910906"/>
          </a:xfrm>
          <a:prstGeom prst="roundRect">
            <a:avLst/>
          </a:prstGeom>
          <a:solidFill>
            <a:srgbClr val="003A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3200" b="1" dirty="0"/>
              <a:t>Ejemplo de herramienta digital</a:t>
            </a:r>
          </a:p>
        </p:txBody>
      </p:sp>
      <p:pic>
        <p:nvPicPr>
          <p:cNvPr id="2062" name="Picture 14" descr="Inside DataKind UK. By Ruby Childs, Ethics committee | by DataKind UK |  DataKindUK | Medium">
            <a:extLst>
              <a:ext uri="{FF2B5EF4-FFF2-40B4-BE49-F238E27FC236}">
                <a16:creationId xmlns:a16="http://schemas.microsoft.com/office/drawing/2014/main" id="{EC6B82CF-701D-7454-65E6-E7CCC0F6F1A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6874"/>
          <a:stretch/>
        </p:blipFill>
        <p:spPr bwMode="auto">
          <a:xfrm>
            <a:off x="5939758" y="-45264"/>
            <a:ext cx="625224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DataKind | Flickr">
            <a:extLst>
              <a:ext uri="{FF2B5EF4-FFF2-40B4-BE49-F238E27FC236}">
                <a16:creationId xmlns:a16="http://schemas.microsoft.com/office/drawing/2014/main" id="{D3DCEB7F-0E4F-814A-EFF3-9E74D132B3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04370" y="570369"/>
            <a:ext cx="3751154" cy="2813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A6A119D-6DE0-DCBE-711F-82EE2D19DF2C}"/>
              </a:ext>
            </a:extLst>
          </p:cNvPr>
          <p:cNvSpPr/>
          <p:nvPr/>
        </p:nvSpPr>
        <p:spPr>
          <a:xfrm>
            <a:off x="10031240" y="-29341"/>
            <a:ext cx="2160759" cy="341307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Rectangle 5">
            <a:extLst>
              <a:ext uri="{FF2B5EF4-FFF2-40B4-BE49-F238E27FC236}">
                <a16:creationId xmlns:a16="http://schemas.microsoft.com/office/drawing/2014/main" id="{FAD137A8-188C-7D40-2B68-49FAFFDFAC5D}"/>
              </a:ext>
            </a:extLst>
          </p:cNvPr>
          <p:cNvSpPr/>
          <p:nvPr/>
        </p:nvSpPr>
        <p:spPr>
          <a:xfrm>
            <a:off x="10069998" y="628511"/>
            <a:ext cx="2122001" cy="8788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Social</a:t>
            </a:r>
            <a:endParaRPr lang="en-IE" sz="2000" b="1" dirty="0"/>
          </a:p>
          <a:p>
            <a:pPr algn="ctr"/>
            <a:r>
              <a:rPr lang="es" sz="2000" dirty="0"/>
              <a:t>Herramienta de datos que permite a los agentes de cambio social y a los científicos hacer el bien</a:t>
            </a:r>
          </a:p>
        </p:txBody>
      </p:sp>
      <p:grpSp>
        <p:nvGrpSpPr>
          <p:cNvPr id="7" name="Graphic 4">
            <a:extLst>
              <a:ext uri="{FF2B5EF4-FFF2-40B4-BE49-F238E27FC236}">
                <a16:creationId xmlns:a16="http://schemas.microsoft.com/office/drawing/2014/main" id="{A574E138-76C2-D578-145A-5342123CC2EC}"/>
              </a:ext>
            </a:extLst>
          </p:cNvPr>
          <p:cNvGrpSpPr/>
          <p:nvPr/>
        </p:nvGrpSpPr>
        <p:grpSpPr>
          <a:xfrm>
            <a:off x="10069998" y="2145927"/>
            <a:ext cx="1974281" cy="1202388"/>
            <a:chOff x="7451356" y="3368393"/>
            <a:chExt cx="2245761" cy="1336865"/>
          </a:xfrm>
        </p:grpSpPr>
        <p:sp>
          <p:nvSpPr>
            <p:cNvPr id="9" name="Freeform 1023">
              <a:extLst>
                <a:ext uri="{FF2B5EF4-FFF2-40B4-BE49-F238E27FC236}">
                  <a16:creationId xmlns:a16="http://schemas.microsoft.com/office/drawing/2014/main" id="{D9E9E7CA-6773-4561-1DF0-7E1E7529B34A}"/>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solidFill>
              <a:srgbClr val="FFFFFF"/>
            </a:solidFill>
            <a:ln w="1804" cap="flat">
              <a:noFill/>
              <a:prstDash val="solid"/>
              <a:miter/>
            </a:ln>
          </p:spPr>
          <p:txBody>
            <a:bodyPr rtlCol="0" anchor="ctr"/>
            <a:lstStyle/>
            <a:p>
              <a:endParaRPr lang="en-US"/>
            </a:p>
          </p:txBody>
        </p:sp>
        <p:sp>
          <p:nvSpPr>
            <p:cNvPr id="10" name="Freeform 1024">
              <a:extLst>
                <a:ext uri="{FF2B5EF4-FFF2-40B4-BE49-F238E27FC236}">
                  <a16:creationId xmlns:a16="http://schemas.microsoft.com/office/drawing/2014/main" id="{0E4E17FB-217F-F09E-58E9-562DB3B2C658}"/>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solidFill>
              <a:srgbClr val="FFFFFF"/>
            </a:solidFill>
            <a:ln w="1804" cap="flat">
              <a:noFill/>
              <a:prstDash val="solid"/>
              <a:miter/>
            </a:ln>
          </p:spPr>
          <p:txBody>
            <a:bodyPr rtlCol="0" anchor="ctr"/>
            <a:lstStyle/>
            <a:p>
              <a:endParaRPr lang="en-US"/>
            </a:p>
          </p:txBody>
        </p:sp>
        <p:sp>
          <p:nvSpPr>
            <p:cNvPr id="11" name="Freeform 1025">
              <a:extLst>
                <a:ext uri="{FF2B5EF4-FFF2-40B4-BE49-F238E27FC236}">
                  <a16:creationId xmlns:a16="http://schemas.microsoft.com/office/drawing/2014/main" id="{D02074ED-7489-BE3E-7C42-97D82E4600F0}"/>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2" name="Freeform 1026">
              <a:extLst>
                <a:ext uri="{FF2B5EF4-FFF2-40B4-BE49-F238E27FC236}">
                  <a16:creationId xmlns:a16="http://schemas.microsoft.com/office/drawing/2014/main" id="{ABC9F55F-9F97-F699-1CBF-FFFAFDC6E330}"/>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solidFill>
              <a:srgbClr val="FFFFFF"/>
            </a:solidFill>
            <a:ln w="1804" cap="flat">
              <a:noFill/>
              <a:prstDash val="solid"/>
              <a:miter/>
            </a:ln>
          </p:spPr>
          <p:txBody>
            <a:bodyPr rtlCol="0" anchor="ctr"/>
            <a:lstStyle/>
            <a:p>
              <a:endParaRPr lang="en-US"/>
            </a:p>
          </p:txBody>
        </p:sp>
        <p:sp>
          <p:nvSpPr>
            <p:cNvPr id="13" name="Freeform 1027">
              <a:extLst>
                <a:ext uri="{FF2B5EF4-FFF2-40B4-BE49-F238E27FC236}">
                  <a16:creationId xmlns:a16="http://schemas.microsoft.com/office/drawing/2014/main" id="{46D93983-866D-504C-DC87-BCBB83B4F5D1}"/>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solidFill>
              <a:srgbClr val="FFFFFF"/>
            </a:solidFill>
            <a:ln w="1804" cap="flat">
              <a:noFill/>
              <a:prstDash val="solid"/>
              <a:miter/>
            </a:ln>
          </p:spPr>
          <p:txBody>
            <a:bodyPr rtlCol="0" anchor="ctr"/>
            <a:lstStyle/>
            <a:p>
              <a:endParaRPr lang="en-US"/>
            </a:p>
          </p:txBody>
        </p:sp>
        <p:sp>
          <p:nvSpPr>
            <p:cNvPr id="14" name="Freeform 1028">
              <a:extLst>
                <a:ext uri="{FF2B5EF4-FFF2-40B4-BE49-F238E27FC236}">
                  <a16:creationId xmlns:a16="http://schemas.microsoft.com/office/drawing/2014/main" id="{48CD29CB-F8E2-C236-E5F4-7BBD16423E4D}"/>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solidFill>
              <a:srgbClr val="FFFFFF"/>
            </a:solidFill>
            <a:ln w="1804" cap="flat">
              <a:noFill/>
              <a:prstDash val="solid"/>
              <a:miter/>
            </a:ln>
          </p:spPr>
          <p:txBody>
            <a:bodyPr rtlCol="0" anchor="ctr"/>
            <a:lstStyle/>
            <a:p>
              <a:endParaRPr lang="en-US"/>
            </a:p>
          </p:txBody>
        </p:sp>
        <p:sp>
          <p:nvSpPr>
            <p:cNvPr id="15" name="Freeform 1029">
              <a:extLst>
                <a:ext uri="{FF2B5EF4-FFF2-40B4-BE49-F238E27FC236}">
                  <a16:creationId xmlns:a16="http://schemas.microsoft.com/office/drawing/2014/main" id="{734EB5AA-E259-E397-4019-808CB49469D0}"/>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solidFill>
              <a:srgbClr val="FFFFFF"/>
            </a:solidFill>
            <a:ln w="1804" cap="flat">
              <a:noFill/>
              <a:prstDash val="solid"/>
              <a:miter/>
            </a:ln>
          </p:spPr>
          <p:txBody>
            <a:bodyPr rtlCol="0" anchor="ctr"/>
            <a:lstStyle/>
            <a:p>
              <a:endParaRPr lang="en-US"/>
            </a:p>
          </p:txBody>
        </p:sp>
        <p:sp>
          <p:nvSpPr>
            <p:cNvPr id="16" name="Freeform 1030">
              <a:extLst>
                <a:ext uri="{FF2B5EF4-FFF2-40B4-BE49-F238E27FC236}">
                  <a16:creationId xmlns:a16="http://schemas.microsoft.com/office/drawing/2014/main" id="{0E71F9B8-B5CC-6AB5-2DF5-FE232B112DF9}"/>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solidFill>
              <a:srgbClr val="FFFFFF"/>
            </a:solidFill>
            <a:ln w="1804" cap="flat">
              <a:noFill/>
              <a:prstDash val="solid"/>
              <a:miter/>
            </a:ln>
          </p:spPr>
          <p:txBody>
            <a:bodyPr rtlCol="0" anchor="ctr"/>
            <a:lstStyle/>
            <a:p>
              <a:endParaRPr lang="en-US"/>
            </a:p>
          </p:txBody>
        </p:sp>
        <p:sp>
          <p:nvSpPr>
            <p:cNvPr id="17" name="Freeform 1031">
              <a:extLst>
                <a:ext uri="{FF2B5EF4-FFF2-40B4-BE49-F238E27FC236}">
                  <a16:creationId xmlns:a16="http://schemas.microsoft.com/office/drawing/2014/main" id="{3FF6FFCD-459A-C6DD-6193-49B43075F8FA}"/>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solidFill>
              <a:srgbClr val="FFFFFF"/>
            </a:solidFill>
            <a:ln w="1804" cap="flat">
              <a:noFill/>
              <a:prstDash val="solid"/>
              <a:miter/>
            </a:ln>
          </p:spPr>
          <p:txBody>
            <a:bodyPr rtlCol="0" anchor="ctr"/>
            <a:lstStyle/>
            <a:p>
              <a:endParaRPr lang="en-US"/>
            </a:p>
          </p:txBody>
        </p:sp>
        <p:sp>
          <p:nvSpPr>
            <p:cNvPr id="18" name="Freeform 1032">
              <a:extLst>
                <a:ext uri="{FF2B5EF4-FFF2-40B4-BE49-F238E27FC236}">
                  <a16:creationId xmlns:a16="http://schemas.microsoft.com/office/drawing/2014/main" id="{EB186341-8DF7-11DF-9B1C-5896E7065AFC}"/>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solidFill>
              <a:srgbClr val="FFFFFF"/>
            </a:solidFill>
            <a:ln w="1804" cap="flat">
              <a:noFill/>
              <a:prstDash val="solid"/>
              <a:miter/>
            </a:ln>
          </p:spPr>
          <p:txBody>
            <a:bodyPr rtlCol="0" anchor="ctr"/>
            <a:lstStyle/>
            <a:p>
              <a:endParaRPr lang="en-US"/>
            </a:p>
          </p:txBody>
        </p:sp>
        <p:sp>
          <p:nvSpPr>
            <p:cNvPr id="19" name="Freeform 1033">
              <a:extLst>
                <a:ext uri="{FF2B5EF4-FFF2-40B4-BE49-F238E27FC236}">
                  <a16:creationId xmlns:a16="http://schemas.microsoft.com/office/drawing/2014/main" id="{922C1734-434A-492C-97C2-C5514B86E130}"/>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solidFill>
              <a:srgbClr val="FFFFFF"/>
            </a:solidFill>
            <a:ln w="1804" cap="flat">
              <a:noFill/>
              <a:prstDash val="solid"/>
              <a:miter/>
            </a:ln>
          </p:spPr>
          <p:txBody>
            <a:bodyPr rtlCol="0" anchor="ctr"/>
            <a:lstStyle/>
            <a:p>
              <a:endParaRPr lang="en-US"/>
            </a:p>
          </p:txBody>
        </p:sp>
        <p:sp>
          <p:nvSpPr>
            <p:cNvPr id="20" name="Freeform 1034">
              <a:extLst>
                <a:ext uri="{FF2B5EF4-FFF2-40B4-BE49-F238E27FC236}">
                  <a16:creationId xmlns:a16="http://schemas.microsoft.com/office/drawing/2014/main" id="{4AEA6532-B94A-AEDC-01B2-E473DFE31D70}"/>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solidFill>
              <a:srgbClr val="FFFFFF"/>
            </a:solidFill>
            <a:ln w="1804" cap="flat">
              <a:noFill/>
              <a:prstDash val="solid"/>
              <a:miter/>
            </a:ln>
          </p:spPr>
          <p:txBody>
            <a:bodyPr rtlCol="0" anchor="ctr"/>
            <a:lstStyle/>
            <a:p>
              <a:endParaRPr lang="en-US"/>
            </a:p>
          </p:txBody>
        </p:sp>
        <p:sp>
          <p:nvSpPr>
            <p:cNvPr id="21" name="Freeform 1035">
              <a:extLst>
                <a:ext uri="{FF2B5EF4-FFF2-40B4-BE49-F238E27FC236}">
                  <a16:creationId xmlns:a16="http://schemas.microsoft.com/office/drawing/2014/main" id="{FFA32045-DE41-32B3-F0CB-350432D25696}"/>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solidFill>
              <a:srgbClr val="FFFFFF"/>
            </a:solidFill>
            <a:ln w="1804" cap="flat">
              <a:noFill/>
              <a:prstDash val="solid"/>
              <a:miter/>
            </a:ln>
          </p:spPr>
          <p:txBody>
            <a:bodyPr rtlCol="0" anchor="ctr"/>
            <a:lstStyle/>
            <a:p>
              <a:endParaRPr lang="en-US"/>
            </a:p>
          </p:txBody>
        </p:sp>
        <p:sp>
          <p:nvSpPr>
            <p:cNvPr id="22" name="Freeform 1036">
              <a:extLst>
                <a:ext uri="{FF2B5EF4-FFF2-40B4-BE49-F238E27FC236}">
                  <a16:creationId xmlns:a16="http://schemas.microsoft.com/office/drawing/2014/main" id="{84CE799B-F36A-6B32-A1F2-B46819E2924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solidFill>
              <a:srgbClr val="FFFFFF"/>
            </a:solidFill>
            <a:ln w="1804" cap="flat">
              <a:noFill/>
              <a:prstDash val="solid"/>
              <a:miter/>
            </a:ln>
          </p:spPr>
          <p:txBody>
            <a:bodyPr rtlCol="0" anchor="ctr"/>
            <a:lstStyle/>
            <a:p>
              <a:endParaRPr lang="en-US"/>
            </a:p>
          </p:txBody>
        </p:sp>
        <p:sp>
          <p:nvSpPr>
            <p:cNvPr id="23" name="Freeform 1037">
              <a:extLst>
                <a:ext uri="{FF2B5EF4-FFF2-40B4-BE49-F238E27FC236}">
                  <a16:creationId xmlns:a16="http://schemas.microsoft.com/office/drawing/2014/main" id="{C74B6AFB-335F-96DE-1BEA-BF9E93F7E7AD}"/>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solidFill>
              <a:srgbClr val="FFFFFF"/>
            </a:solidFill>
            <a:ln w="1804" cap="flat">
              <a:noFill/>
              <a:prstDash val="solid"/>
              <a:miter/>
            </a:ln>
          </p:spPr>
          <p:txBody>
            <a:bodyPr rtlCol="0" anchor="ctr"/>
            <a:lstStyle/>
            <a:p>
              <a:endParaRPr lang="en-US"/>
            </a:p>
          </p:txBody>
        </p:sp>
        <p:sp>
          <p:nvSpPr>
            <p:cNvPr id="24" name="Freeform 1038">
              <a:extLst>
                <a:ext uri="{FF2B5EF4-FFF2-40B4-BE49-F238E27FC236}">
                  <a16:creationId xmlns:a16="http://schemas.microsoft.com/office/drawing/2014/main" id="{EF5A6CC9-8D29-407B-BBB0-DA1A741AC0F1}"/>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solidFill>
              <a:srgbClr val="FFFFFF"/>
            </a:solidFill>
            <a:ln w="1804" cap="flat">
              <a:noFill/>
              <a:prstDash val="solid"/>
              <a:miter/>
            </a:ln>
          </p:spPr>
          <p:txBody>
            <a:bodyPr rtlCol="0" anchor="ctr"/>
            <a:lstStyle/>
            <a:p>
              <a:endParaRPr lang="en-US"/>
            </a:p>
          </p:txBody>
        </p:sp>
        <p:sp>
          <p:nvSpPr>
            <p:cNvPr id="25" name="Freeform 1039">
              <a:extLst>
                <a:ext uri="{FF2B5EF4-FFF2-40B4-BE49-F238E27FC236}">
                  <a16:creationId xmlns:a16="http://schemas.microsoft.com/office/drawing/2014/main" id="{5F60B420-182B-D63A-000C-68805CE9BF52}"/>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solidFill>
              <a:srgbClr val="FFFFFF"/>
            </a:solidFill>
            <a:ln w="1804" cap="flat">
              <a:noFill/>
              <a:prstDash val="solid"/>
              <a:miter/>
            </a:ln>
          </p:spPr>
          <p:txBody>
            <a:bodyPr rtlCol="0" anchor="ctr"/>
            <a:lstStyle/>
            <a:p>
              <a:endParaRPr lang="en-US"/>
            </a:p>
          </p:txBody>
        </p:sp>
        <p:sp>
          <p:nvSpPr>
            <p:cNvPr id="26" name="Freeform 1040">
              <a:extLst>
                <a:ext uri="{FF2B5EF4-FFF2-40B4-BE49-F238E27FC236}">
                  <a16:creationId xmlns:a16="http://schemas.microsoft.com/office/drawing/2014/main" id="{15987EC8-25D8-0E5D-FCE4-75961420D138}"/>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solidFill>
              <a:srgbClr val="FFFFFF"/>
            </a:solidFill>
            <a:ln w="1804" cap="flat">
              <a:noFill/>
              <a:prstDash val="solid"/>
              <a:miter/>
            </a:ln>
          </p:spPr>
          <p:txBody>
            <a:bodyPr rtlCol="0" anchor="ctr"/>
            <a:lstStyle/>
            <a:p>
              <a:endParaRPr lang="en-US"/>
            </a:p>
          </p:txBody>
        </p:sp>
        <p:sp>
          <p:nvSpPr>
            <p:cNvPr id="27" name="Freeform 1041">
              <a:extLst>
                <a:ext uri="{FF2B5EF4-FFF2-40B4-BE49-F238E27FC236}">
                  <a16:creationId xmlns:a16="http://schemas.microsoft.com/office/drawing/2014/main" id="{7944996B-23F8-E44F-3AE1-45C0AB3D681E}"/>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solidFill>
              <a:srgbClr val="FFFFFF"/>
            </a:solidFill>
            <a:ln w="1804" cap="flat">
              <a:noFill/>
              <a:prstDash val="solid"/>
              <a:miter/>
            </a:ln>
          </p:spPr>
          <p:txBody>
            <a:bodyPr rtlCol="0" anchor="ctr"/>
            <a:lstStyle/>
            <a:p>
              <a:endParaRPr lang="en-US"/>
            </a:p>
          </p:txBody>
        </p:sp>
        <p:sp>
          <p:nvSpPr>
            <p:cNvPr id="28" name="Freeform 1042">
              <a:extLst>
                <a:ext uri="{FF2B5EF4-FFF2-40B4-BE49-F238E27FC236}">
                  <a16:creationId xmlns:a16="http://schemas.microsoft.com/office/drawing/2014/main" id="{B936655A-0B3A-0421-E2F4-21AA6FFF3B0A}"/>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1043">
              <a:extLst>
                <a:ext uri="{FF2B5EF4-FFF2-40B4-BE49-F238E27FC236}">
                  <a16:creationId xmlns:a16="http://schemas.microsoft.com/office/drawing/2014/main" id="{741C8C7E-FD7B-E199-904F-3D890C7A31D2}"/>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0" name="Freeform 1044">
              <a:extLst>
                <a:ext uri="{FF2B5EF4-FFF2-40B4-BE49-F238E27FC236}">
                  <a16:creationId xmlns:a16="http://schemas.microsoft.com/office/drawing/2014/main" id="{D600A2FE-DD89-50C6-3177-234560550A07}"/>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solidFill>
              <a:srgbClr val="FFFFFF"/>
            </a:solidFill>
            <a:ln w="1804" cap="flat">
              <a:noFill/>
              <a:prstDash val="solid"/>
              <a:miter/>
            </a:ln>
          </p:spPr>
          <p:txBody>
            <a:bodyPr rtlCol="0" anchor="ctr"/>
            <a:lstStyle/>
            <a:p>
              <a:endParaRPr lang="en-US"/>
            </a:p>
          </p:txBody>
        </p:sp>
        <p:sp>
          <p:nvSpPr>
            <p:cNvPr id="31" name="Freeform 1045">
              <a:extLst>
                <a:ext uri="{FF2B5EF4-FFF2-40B4-BE49-F238E27FC236}">
                  <a16:creationId xmlns:a16="http://schemas.microsoft.com/office/drawing/2014/main" id="{CCAC7729-C87B-CA5E-C0B4-3E5B41715FC1}"/>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2" name="Freeform 1046">
              <a:extLst>
                <a:ext uri="{FF2B5EF4-FFF2-40B4-BE49-F238E27FC236}">
                  <a16:creationId xmlns:a16="http://schemas.microsoft.com/office/drawing/2014/main" id="{71BDBCCD-E404-9598-7C56-8E914808B20A}"/>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solidFill>
              <a:srgbClr val="FFFFFF"/>
            </a:solidFill>
            <a:ln w="1804" cap="flat">
              <a:noFill/>
              <a:prstDash val="solid"/>
              <a:miter/>
            </a:ln>
          </p:spPr>
          <p:txBody>
            <a:bodyPr rtlCol="0" anchor="ctr"/>
            <a:lstStyle/>
            <a:p>
              <a:endParaRPr lang="en-US"/>
            </a:p>
          </p:txBody>
        </p:sp>
        <p:sp>
          <p:nvSpPr>
            <p:cNvPr id="33" name="Freeform 1047">
              <a:extLst>
                <a:ext uri="{FF2B5EF4-FFF2-40B4-BE49-F238E27FC236}">
                  <a16:creationId xmlns:a16="http://schemas.microsoft.com/office/drawing/2014/main" id="{28BA43F7-0E3D-4A9D-90BF-2E46FDD37FAC}"/>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solidFill>
              <a:srgbClr val="FFFFFF"/>
            </a:solidFill>
            <a:ln w="1804" cap="flat">
              <a:noFill/>
              <a:prstDash val="solid"/>
              <a:miter/>
            </a:ln>
          </p:spPr>
          <p:txBody>
            <a:bodyPr rtlCol="0" anchor="ctr"/>
            <a:lstStyle/>
            <a:p>
              <a:endParaRPr lang="en-US"/>
            </a:p>
          </p:txBody>
        </p:sp>
        <p:sp>
          <p:nvSpPr>
            <p:cNvPr id="34" name="Freeform 1048">
              <a:extLst>
                <a:ext uri="{FF2B5EF4-FFF2-40B4-BE49-F238E27FC236}">
                  <a16:creationId xmlns:a16="http://schemas.microsoft.com/office/drawing/2014/main" id="{47FD6E8D-E7A5-167C-73C1-D00554381975}"/>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solidFill>
              <a:srgbClr val="FFFFFF"/>
            </a:solidFill>
            <a:ln w="1804" cap="flat">
              <a:noFill/>
              <a:prstDash val="solid"/>
              <a:miter/>
            </a:ln>
          </p:spPr>
          <p:txBody>
            <a:bodyPr rtlCol="0" anchor="ctr"/>
            <a:lstStyle/>
            <a:p>
              <a:endParaRPr lang="en-US"/>
            </a:p>
          </p:txBody>
        </p:sp>
        <p:sp>
          <p:nvSpPr>
            <p:cNvPr id="35" name="Freeform 1049">
              <a:extLst>
                <a:ext uri="{FF2B5EF4-FFF2-40B4-BE49-F238E27FC236}">
                  <a16:creationId xmlns:a16="http://schemas.microsoft.com/office/drawing/2014/main" id="{8FAE3C1F-892C-A733-97A3-388CA50C0DB1}"/>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solidFill>
              <a:srgbClr val="FFFFFF"/>
            </a:solidFill>
            <a:ln w="1804" cap="flat">
              <a:noFill/>
              <a:prstDash val="solid"/>
              <a:miter/>
            </a:ln>
          </p:spPr>
          <p:txBody>
            <a:bodyPr rtlCol="0" anchor="ctr"/>
            <a:lstStyle/>
            <a:p>
              <a:endParaRPr lang="en-US"/>
            </a:p>
          </p:txBody>
        </p:sp>
        <p:sp>
          <p:nvSpPr>
            <p:cNvPr id="36" name="Freeform 1050">
              <a:extLst>
                <a:ext uri="{FF2B5EF4-FFF2-40B4-BE49-F238E27FC236}">
                  <a16:creationId xmlns:a16="http://schemas.microsoft.com/office/drawing/2014/main" id="{AD9FAF75-4D9A-D2B6-3445-20EFDCB4C83D}"/>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solidFill>
              <a:srgbClr val="FFFFFF"/>
            </a:solidFill>
            <a:ln w="1804" cap="flat">
              <a:noFill/>
              <a:prstDash val="solid"/>
              <a:miter/>
            </a:ln>
          </p:spPr>
          <p:txBody>
            <a:bodyPr rtlCol="0" anchor="ctr"/>
            <a:lstStyle/>
            <a:p>
              <a:endParaRPr lang="en-US"/>
            </a:p>
          </p:txBody>
        </p:sp>
        <p:sp>
          <p:nvSpPr>
            <p:cNvPr id="37" name="Freeform 1051">
              <a:extLst>
                <a:ext uri="{FF2B5EF4-FFF2-40B4-BE49-F238E27FC236}">
                  <a16:creationId xmlns:a16="http://schemas.microsoft.com/office/drawing/2014/main" id="{9F3C23AA-796E-8237-853C-9591531A6D06}"/>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solidFill>
              <a:srgbClr val="FFFFFF"/>
            </a:solidFill>
            <a:ln w="1804" cap="flat">
              <a:noFill/>
              <a:prstDash val="solid"/>
              <a:miter/>
            </a:ln>
          </p:spPr>
          <p:txBody>
            <a:bodyPr rtlCol="0" anchor="ctr"/>
            <a:lstStyle/>
            <a:p>
              <a:endParaRPr lang="en-US"/>
            </a:p>
          </p:txBody>
        </p:sp>
        <p:sp>
          <p:nvSpPr>
            <p:cNvPr id="38" name="Freeform 1052">
              <a:extLst>
                <a:ext uri="{FF2B5EF4-FFF2-40B4-BE49-F238E27FC236}">
                  <a16:creationId xmlns:a16="http://schemas.microsoft.com/office/drawing/2014/main" id="{6305D0B2-2B11-C672-E4D8-A6A879DE9352}"/>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solidFill>
              <a:srgbClr val="FFFFFF"/>
            </a:solidFill>
            <a:ln w="1804" cap="flat">
              <a:noFill/>
              <a:prstDash val="solid"/>
              <a:miter/>
            </a:ln>
          </p:spPr>
          <p:txBody>
            <a:bodyPr rtlCol="0" anchor="ctr"/>
            <a:lstStyle/>
            <a:p>
              <a:endParaRPr lang="en-US"/>
            </a:p>
          </p:txBody>
        </p:sp>
        <p:sp>
          <p:nvSpPr>
            <p:cNvPr id="39" name="Freeform 1053">
              <a:extLst>
                <a:ext uri="{FF2B5EF4-FFF2-40B4-BE49-F238E27FC236}">
                  <a16:creationId xmlns:a16="http://schemas.microsoft.com/office/drawing/2014/main" id="{4FC28589-0A1C-A1A8-7769-A1B2922D6F85}"/>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solidFill>
              <a:srgbClr val="FFFFFF"/>
            </a:solidFill>
            <a:ln w="1804" cap="flat">
              <a:noFill/>
              <a:prstDash val="solid"/>
              <a:miter/>
            </a:ln>
          </p:spPr>
          <p:txBody>
            <a:bodyPr rtlCol="0" anchor="ctr"/>
            <a:lstStyle/>
            <a:p>
              <a:endParaRPr lang="en-US"/>
            </a:p>
          </p:txBody>
        </p:sp>
        <p:sp>
          <p:nvSpPr>
            <p:cNvPr id="40" name="Freeform 1054">
              <a:extLst>
                <a:ext uri="{FF2B5EF4-FFF2-40B4-BE49-F238E27FC236}">
                  <a16:creationId xmlns:a16="http://schemas.microsoft.com/office/drawing/2014/main" id="{A48EDDA0-C275-41D4-9774-B447029241D3}"/>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solidFill>
              <a:srgbClr val="FFFFFF"/>
            </a:solidFill>
            <a:ln w="1804" cap="flat">
              <a:noFill/>
              <a:prstDash val="solid"/>
              <a:miter/>
            </a:ln>
          </p:spPr>
          <p:txBody>
            <a:bodyPr rtlCol="0" anchor="ctr"/>
            <a:lstStyle/>
            <a:p>
              <a:endParaRPr lang="en-US"/>
            </a:p>
          </p:txBody>
        </p:sp>
        <p:sp>
          <p:nvSpPr>
            <p:cNvPr id="41" name="Freeform 1055">
              <a:extLst>
                <a:ext uri="{FF2B5EF4-FFF2-40B4-BE49-F238E27FC236}">
                  <a16:creationId xmlns:a16="http://schemas.microsoft.com/office/drawing/2014/main" id="{258DCBC7-DDAC-079C-95A3-44A5D1AEB526}"/>
                </a:ext>
              </a:extLst>
            </p:cNvPr>
            <p:cNvSpPr/>
            <p:nvPr/>
          </p:nvSpPr>
          <p:spPr>
            <a:xfrm>
              <a:off x="8259197" y="3472465"/>
              <a:ext cx="1312017" cy="625497"/>
            </a:xfrm>
            <a:custGeom>
              <a:avLst/>
              <a:gdLst>
                <a:gd name="connsiteX0" fmla="*/ 1118897 w 1312017"/>
                <a:gd name="connsiteY0" fmla="*/ 333905 h 625497"/>
                <a:gd name="connsiteX1" fmla="*/ 1185130 w 1312017"/>
                <a:gd name="connsiteY1" fmla="*/ 315497 h 625497"/>
                <a:gd name="connsiteX2" fmla="*/ 1259485 w 1312017"/>
                <a:gd name="connsiteY2" fmla="*/ 274169 h 625497"/>
                <a:gd name="connsiteX3" fmla="*/ 1305145 w 1312017"/>
                <a:gd name="connsiteY3" fmla="*/ 203242 h 625497"/>
                <a:gd name="connsiteX4" fmla="*/ 1255515 w 1312017"/>
                <a:gd name="connsiteY4" fmla="*/ 41538 h 625497"/>
                <a:gd name="connsiteX5" fmla="*/ 1107707 w 1312017"/>
                <a:gd name="connsiteY5" fmla="*/ 751 h 625497"/>
                <a:gd name="connsiteX6" fmla="*/ 1087855 w 1312017"/>
                <a:gd name="connsiteY6" fmla="*/ 27100 h 625497"/>
                <a:gd name="connsiteX7" fmla="*/ 1105542 w 1312017"/>
                <a:gd name="connsiteY7" fmla="*/ 86295 h 625497"/>
                <a:gd name="connsiteX8" fmla="*/ 1090743 w 1312017"/>
                <a:gd name="connsiteY8" fmla="*/ 115171 h 625497"/>
                <a:gd name="connsiteX9" fmla="*/ 1019636 w 1312017"/>
                <a:gd name="connsiteY9" fmla="*/ 131233 h 625497"/>
                <a:gd name="connsiteX10" fmla="*/ 875979 w 1312017"/>
                <a:gd name="connsiteY10" fmla="*/ 169494 h 625497"/>
                <a:gd name="connsiteX11" fmla="*/ 281679 w 1312017"/>
                <a:gd name="connsiteY11" fmla="*/ 356465 h 625497"/>
                <a:gd name="connsiteX12" fmla="*/ 53380 w 1312017"/>
                <a:gd name="connsiteY12" fmla="*/ 426488 h 625497"/>
                <a:gd name="connsiteX13" fmla="*/ 15119 w 1312017"/>
                <a:gd name="connsiteY13" fmla="*/ 443633 h 625497"/>
                <a:gd name="connsiteX14" fmla="*/ 16563 w 1312017"/>
                <a:gd name="connsiteY14" fmla="*/ 494888 h 625497"/>
                <a:gd name="connsiteX15" fmla="*/ 34971 w 1312017"/>
                <a:gd name="connsiteY15" fmla="*/ 537660 h 625497"/>
                <a:gd name="connsiteX16" fmla="*/ 22519 w 1312017"/>
                <a:gd name="connsiteY16" fmla="*/ 597758 h 625497"/>
                <a:gd name="connsiteX17" fmla="*/ 21075 w 1312017"/>
                <a:gd name="connsiteY17" fmla="*/ 623746 h 625497"/>
                <a:gd name="connsiteX18" fmla="*/ 21255 w 1312017"/>
                <a:gd name="connsiteY18" fmla="*/ 619054 h 625497"/>
                <a:gd name="connsiteX19" fmla="*/ 52477 w 1312017"/>
                <a:gd name="connsiteY19" fmla="*/ 624107 h 625497"/>
                <a:gd name="connsiteX20" fmla="*/ 206241 w 1312017"/>
                <a:gd name="connsiteY20" fmla="*/ 606782 h 625497"/>
                <a:gd name="connsiteX21" fmla="*/ 400611 w 1312017"/>
                <a:gd name="connsiteY21" fmla="*/ 551917 h 625497"/>
                <a:gd name="connsiteX22" fmla="*/ 607795 w 1312017"/>
                <a:gd name="connsiteY22" fmla="*/ 485684 h 625497"/>
                <a:gd name="connsiteX23" fmla="*/ 716620 w 1312017"/>
                <a:gd name="connsiteY23" fmla="*/ 458613 h 625497"/>
                <a:gd name="connsiteX24" fmla="*/ 823461 w 1312017"/>
                <a:gd name="connsiteY24" fmla="*/ 426127 h 625497"/>
                <a:gd name="connsiteX25" fmla="*/ 859375 w 1312017"/>
                <a:gd name="connsiteY25" fmla="*/ 414216 h 625497"/>
                <a:gd name="connsiteX26" fmla="*/ 859375 w 1312017"/>
                <a:gd name="connsiteY26" fmla="*/ 414216 h 625497"/>
                <a:gd name="connsiteX27" fmla="*/ 885544 w 1312017"/>
                <a:gd name="connsiteY27" fmla="*/ 393100 h 625497"/>
                <a:gd name="connsiteX28" fmla="*/ 907742 w 1312017"/>
                <a:gd name="connsiteY28" fmla="*/ 397974 h 625497"/>
                <a:gd name="connsiteX29" fmla="*/ 1038586 w 1312017"/>
                <a:gd name="connsiteY29" fmla="*/ 355382 h 625497"/>
                <a:gd name="connsiteX30" fmla="*/ 1118897 w 1312017"/>
                <a:gd name="connsiteY30" fmla="*/ 333905 h 625497"/>
                <a:gd name="connsiteX31" fmla="*/ 1215089 w 1312017"/>
                <a:gd name="connsiteY31" fmla="*/ 179059 h 625497"/>
                <a:gd name="connsiteX32" fmla="*/ 1211841 w 1312017"/>
                <a:gd name="connsiteY32" fmla="*/ 186278 h 625497"/>
                <a:gd name="connsiteX33" fmla="*/ 1215089 w 1312017"/>
                <a:gd name="connsiteY33" fmla="*/ 179059 h 6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2017" h="625497">
                  <a:moveTo>
                    <a:pt x="1118897" y="333905"/>
                  </a:moveTo>
                  <a:cubicBezTo>
                    <a:pt x="1141095" y="328671"/>
                    <a:pt x="1163473" y="323257"/>
                    <a:pt x="1185130" y="315497"/>
                  </a:cubicBezTo>
                  <a:cubicBezTo>
                    <a:pt x="1212562" y="305571"/>
                    <a:pt x="1237107" y="292938"/>
                    <a:pt x="1259485" y="274169"/>
                  </a:cubicBezTo>
                  <a:cubicBezTo>
                    <a:pt x="1281323" y="255940"/>
                    <a:pt x="1296844" y="230313"/>
                    <a:pt x="1305145" y="203242"/>
                  </a:cubicBezTo>
                  <a:cubicBezTo>
                    <a:pt x="1325358" y="138091"/>
                    <a:pt x="1298649" y="84671"/>
                    <a:pt x="1255515" y="41538"/>
                  </a:cubicBezTo>
                  <a:cubicBezTo>
                    <a:pt x="1195056" y="23671"/>
                    <a:pt x="1131530" y="5804"/>
                    <a:pt x="1107707" y="751"/>
                  </a:cubicBezTo>
                  <a:cubicBezTo>
                    <a:pt x="1089660" y="-3039"/>
                    <a:pt x="1083524" y="7789"/>
                    <a:pt x="1087855" y="27100"/>
                  </a:cubicBezTo>
                  <a:cubicBezTo>
                    <a:pt x="1092367" y="47133"/>
                    <a:pt x="1098503" y="66985"/>
                    <a:pt x="1105542" y="86295"/>
                  </a:cubicBezTo>
                  <a:cubicBezTo>
                    <a:pt x="1112038" y="104343"/>
                    <a:pt x="1109151" y="111201"/>
                    <a:pt x="1090743" y="115171"/>
                  </a:cubicBezTo>
                  <a:cubicBezTo>
                    <a:pt x="1067100" y="120405"/>
                    <a:pt x="1043458" y="126361"/>
                    <a:pt x="1019636" y="131233"/>
                  </a:cubicBezTo>
                  <a:cubicBezTo>
                    <a:pt x="971088" y="141340"/>
                    <a:pt x="923985" y="157583"/>
                    <a:pt x="875979" y="169494"/>
                  </a:cubicBezTo>
                  <a:cubicBezTo>
                    <a:pt x="858834" y="173645"/>
                    <a:pt x="326797" y="344373"/>
                    <a:pt x="281679" y="356465"/>
                  </a:cubicBezTo>
                  <a:cubicBezTo>
                    <a:pt x="204617" y="377039"/>
                    <a:pt x="129901" y="404290"/>
                    <a:pt x="53380" y="426488"/>
                  </a:cubicBezTo>
                  <a:cubicBezTo>
                    <a:pt x="40025" y="430278"/>
                    <a:pt x="26309" y="434429"/>
                    <a:pt x="15119" y="443633"/>
                  </a:cubicBezTo>
                  <a:cubicBezTo>
                    <a:pt x="-5274" y="460237"/>
                    <a:pt x="-5274" y="480630"/>
                    <a:pt x="16563" y="494888"/>
                  </a:cubicBezTo>
                  <a:cubicBezTo>
                    <a:pt x="32625" y="505355"/>
                    <a:pt x="40025" y="518349"/>
                    <a:pt x="34971" y="537660"/>
                  </a:cubicBezTo>
                  <a:cubicBezTo>
                    <a:pt x="31723" y="550293"/>
                    <a:pt x="26309" y="579711"/>
                    <a:pt x="22519" y="597758"/>
                  </a:cubicBezTo>
                  <a:cubicBezTo>
                    <a:pt x="22158" y="609308"/>
                    <a:pt x="21255" y="617069"/>
                    <a:pt x="21075" y="623746"/>
                  </a:cubicBezTo>
                  <a:cubicBezTo>
                    <a:pt x="21075" y="622302"/>
                    <a:pt x="21255" y="620678"/>
                    <a:pt x="21255" y="619054"/>
                  </a:cubicBezTo>
                  <a:cubicBezTo>
                    <a:pt x="31543" y="621400"/>
                    <a:pt x="42010" y="623024"/>
                    <a:pt x="52477" y="624107"/>
                  </a:cubicBezTo>
                  <a:cubicBezTo>
                    <a:pt x="103732" y="629521"/>
                    <a:pt x="156611" y="618152"/>
                    <a:pt x="206241" y="606782"/>
                  </a:cubicBezTo>
                  <a:cubicBezTo>
                    <a:pt x="272114" y="591622"/>
                    <a:pt x="336543" y="573213"/>
                    <a:pt x="400611" y="551917"/>
                  </a:cubicBezTo>
                  <a:cubicBezTo>
                    <a:pt x="469372" y="528997"/>
                    <a:pt x="537771" y="504633"/>
                    <a:pt x="607795" y="485684"/>
                  </a:cubicBezTo>
                  <a:cubicBezTo>
                    <a:pt x="643890" y="475938"/>
                    <a:pt x="680526" y="468539"/>
                    <a:pt x="716620" y="458613"/>
                  </a:cubicBezTo>
                  <a:cubicBezTo>
                    <a:pt x="752535" y="448867"/>
                    <a:pt x="788088" y="437678"/>
                    <a:pt x="823461" y="426127"/>
                  </a:cubicBezTo>
                  <a:cubicBezTo>
                    <a:pt x="835372" y="422157"/>
                    <a:pt x="847464" y="418187"/>
                    <a:pt x="859375" y="414216"/>
                  </a:cubicBezTo>
                  <a:lnTo>
                    <a:pt x="859375" y="414216"/>
                  </a:lnTo>
                  <a:cubicBezTo>
                    <a:pt x="865692" y="403027"/>
                    <a:pt x="875257" y="394905"/>
                    <a:pt x="885544" y="393100"/>
                  </a:cubicBezTo>
                  <a:cubicBezTo>
                    <a:pt x="894748" y="391476"/>
                    <a:pt x="901967" y="393642"/>
                    <a:pt x="907742" y="397974"/>
                  </a:cubicBezTo>
                  <a:cubicBezTo>
                    <a:pt x="951236" y="383355"/>
                    <a:pt x="994730" y="368737"/>
                    <a:pt x="1038586" y="355382"/>
                  </a:cubicBezTo>
                  <a:cubicBezTo>
                    <a:pt x="1065296" y="347260"/>
                    <a:pt x="1091826" y="340222"/>
                    <a:pt x="1118897" y="333905"/>
                  </a:cubicBezTo>
                  <a:close/>
                  <a:moveTo>
                    <a:pt x="1215089" y="179059"/>
                  </a:moveTo>
                  <a:cubicBezTo>
                    <a:pt x="1214186" y="182488"/>
                    <a:pt x="1213103" y="185736"/>
                    <a:pt x="1211841" y="186278"/>
                  </a:cubicBezTo>
                  <a:cubicBezTo>
                    <a:pt x="1211479" y="186458"/>
                    <a:pt x="1214728" y="179781"/>
                    <a:pt x="1215089" y="179059"/>
                  </a:cubicBezTo>
                  <a:close/>
                </a:path>
              </a:pathLst>
            </a:custGeom>
            <a:solidFill>
              <a:srgbClr val="FFFFFF"/>
            </a:solidFill>
            <a:ln w="1804" cap="flat">
              <a:noFill/>
              <a:prstDash val="solid"/>
              <a:miter/>
            </a:ln>
          </p:spPr>
          <p:txBody>
            <a:bodyPr rtlCol="0" anchor="ctr"/>
            <a:lstStyle/>
            <a:p>
              <a:endParaRPr lang="en-US"/>
            </a:p>
          </p:txBody>
        </p:sp>
        <p:sp>
          <p:nvSpPr>
            <p:cNvPr id="42" name="Freeform 1056">
              <a:extLst>
                <a:ext uri="{FF2B5EF4-FFF2-40B4-BE49-F238E27FC236}">
                  <a16:creationId xmlns:a16="http://schemas.microsoft.com/office/drawing/2014/main" id="{7B5807A0-38FE-ABD1-BDED-58D2A1640C00}"/>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57">
              <a:extLst>
                <a:ext uri="{FF2B5EF4-FFF2-40B4-BE49-F238E27FC236}">
                  <a16:creationId xmlns:a16="http://schemas.microsoft.com/office/drawing/2014/main" id="{A4E93ECF-380C-05E9-A664-F72A7E7673CD}"/>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58">
              <a:extLst>
                <a:ext uri="{FF2B5EF4-FFF2-40B4-BE49-F238E27FC236}">
                  <a16:creationId xmlns:a16="http://schemas.microsoft.com/office/drawing/2014/main" id="{DB11EB20-F48B-46EF-0125-1998243C84E6}"/>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solidFill>
              <a:srgbClr val="FFFFFF"/>
            </a:solidFill>
            <a:ln w="1804" cap="flat">
              <a:noFill/>
              <a:prstDash val="solid"/>
              <a:miter/>
            </a:ln>
          </p:spPr>
          <p:txBody>
            <a:bodyPr rtlCol="0" anchor="ctr"/>
            <a:lstStyle/>
            <a:p>
              <a:endParaRPr lang="en-US"/>
            </a:p>
          </p:txBody>
        </p:sp>
        <p:sp>
          <p:nvSpPr>
            <p:cNvPr id="45" name="Freeform 1059">
              <a:extLst>
                <a:ext uri="{FF2B5EF4-FFF2-40B4-BE49-F238E27FC236}">
                  <a16:creationId xmlns:a16="http://schemas.microsoft.com/office/drawing/2014/main" id="{5B9175C1-9960-A573-003A-71D623171E35}"/>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60">
              <a:extLst>
                <a:ext uri="{FF2B5EF4-FFF2-40B4-BE49-F238E27FC236}">
                  <a16:creationId xmlns:a16="http://schemas.microsoft.com/office/drawing/2014/main" id="{6F728179-CAB3-DC34-3A9B-DED08DB4CEE3}"/>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solidFill>
              <a:srgbClr val="FFFFFF"/>
            </a:solidFill>
            <a:ln w="1804" cap="flat">
              <a:noFill/>
              <a:prstDash val="solid"/>
              <a:miter/>
            </a:ln>
          </p:spPr>
          <p:txBody>
            <a:bodyPr rtlCol="0" anchor="ctr"/>
            <a:lstStyle/>
            <a:p>
              <a:endParaRPr lang="en-US"/>
            </a:p>
          </p:txBody>
        </p:sp>
        <p:sp>
          <p:nvSpPr>
            <p:cNvPr id="47" name="Freeform 1061">
              <a:extLst>
                <a:ext uri="{FF2B5EF4-FFF2-40B4-BE49-F238E27FC236}">
                  <a16:creationId xmlns:a16="http://schemas.microsoft.com/office/drawing/2014/main" id="{6F352809-58A8-C29F-BE7C-78F51F1DE38A}"/>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solidFill>
              <a:srgbClr val="FFFFFF"/>
            </a:solidFill>
            <a:ln w="1804" cap="flat">
              <a:noFill/>
              <a:prstDash val="solid"/>
              <a:miter/>
            </a:ln>
          </p:spPr>
          <p:txBody>
            <a:bodyPr rtlCol="0" anchor="ctr"/>
            <a:lstStyle/>
            <a:p>
              <a:endParaRPr lang="en-US"/>
            </a:p>
          </p:txBody>
        </p:sp>
        <p:sp>
          <p:nvSpPr>
            <p:cNvPr id="48" name="Freeform 1062">
              <a:extLst>
                <a:ext uri="{FF2B5EF4-FFF2-40B4-BE49-F238E27FC236}">
                  <a16:creationId xmlns:a16="http://schemas.microsoft.com/office/drawing/2014/main" id="{4D7BAF0A-5850-A2B7-8E4E-086F4BD8599C}"/>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rgbClr val="FFFFFF"/>
            </a:solidFill>
            <a:ln w="1804" cap="flat">
              <a:noFill/>
              <a:prstDash val="solid"/>
              <a:miter/>
            </a:ln>
          </p:spPr>
          <p:txBody>
            <a:bodyPr rtlCol="0" anchor="ctr"/>
            <a:lstStyle/>
            <a:p>
              <a:endParaRPr lang="en-US"/>
            </a:p>
          </p:txBody>
        </p:sp>
        <p:sp>
          <p:nvSpPr>
            <p:cNvPr id="49" name="Freeform 1063">
              <a:extLst>
                <a:ext uri="{FF2B5EF4-FFF2-40B4-BE49-F238E27FC236}">
                  <a16:creationId xmlns:a16="http://schemas.microsoft.com/office/drawing/2014/main" id="{B6448624-E261-31DA-4A31-4090F2AEE898}"/>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rgbClr val="FFFFFF"/>
            </a:solidFill>
            <a:ln w="1804" cap="flat">
              <a:noFill/>
              <a:prstDash val="solid"/>
              <a:miter/>
            </a:ln>
          </p:spPr>
          <p:txBody>
            <a:bodyPr rtlCol="0" anchor="ctr"/>
            <a:lstStyle/>
            <a:p>
              <a:endParaRPr lang="en-US"/>
            </a:p>
          </p:txBody>
        </p:sp>
        <p:sp>
          <p:nvSpPr>
            <p:cNvPr id="50" name="Freeform 1064">
              <a:extLst>
                <a:ext uri="{FF2B5EF4-FFF2-40B4-BE49-F238E27FC236}">
                  <a16:creationId xmlns:a16="http://schemas.microsoft.com/office/drawing/2014/main" id="{82B60512-C000-148A-10E3-6D38A9340606}"/>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rgbClr val="FFFFFF"/>
            </a:solidFill>
            <a:ln w="1804" cap="flat">
              <a:noFill/>
              <a:prstDash val="solid"/>
              <a:miter/>
            </a:ln>
          </p:spPr>
          <p:txBody>
            <a:bodyPr rtlCol="0" anchor="ctr"/>
            <a:lstStyle/>
            <a:p>
              <a:endParaRPr lang="en-US"/>
            </a:p>
          </p:txBody>
        </p:sp>
        <p:sp>
          <p:nvSpPr>
            <p:cNvPr id="51" name="Freeform 1065">
              <a:extLst>
                <a:ext uri="{FF2B5EF4-FFF2-40B4-BE49-F238E27FC236}">
                  <a16:creationId xmlns:a16="http://schemas.microsoft.com/office/drawing/2014/main" id="{593E8E3D-4E3B-015C-8DF9-81DC50CD8F2D}"/>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rgbClr val="FFFFFF"/>
            </a:solidFill>
            <a:ln w="1804" cap="flat">
              <a:noFill/>
              <a:prstDash val="solid"/>
              <a:miter/>
            </a:ln>
          </p:spPr>
          <p:txBody>
            <a:bodyPr rtlCol="0" anchor="ctr"/>
            <a:lstStyle/>
            <a:p>
              <a:endParaRPr lang="en-US"/>
            </a:p>
          </p:txBody>
        </p:sp>
        <p:sp>
          <p:nvSpPr>
            <p:cNvPr id="52" name="Freeform 1066">
              <a:extLst>
                <a:ext uri="{FF2B5EF4-FFF2-40B4-BE49-F238E27FC236}">
                  <a16:creationId xmlns:a16="http://schemas.microsoft.com/office/drawing/2014/main" id="{08E7930D-451B-6ECB-487C-F558E06352B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rgbClr val="FFFFFF"/>
            </a:solidFill>
            <a:ln w="1804" cap="flat">
              <a:noFill/>
              <a:prstDash val="solid"/>
              <a:miter/>
            </a:ln>
          </p:spPr>
          <p:txBody>
            <a:bodyPr rtlCol="0" anchor="ctr"/>
            <a:lstStyle/>
            <a:p>
              <a:endParaRPr lang="en-US"/>
            </a:p>
          </p:txBody>
        </p:sp>
        <p:sp>
          <p:nvSpPr>
            <p:cNvPr id="53" name="Freeform 1067">
              <a:extLst>
                <a:ext uri="{FF2B5EF4-FFF2-40B4-BE49-F238E27FC236}">
                  <a16:creationId xmlns:a16="http://schemas.microsoft.com/office/drawing/2014/main" id="{4979A4DC-5082-94E3-5719-BAEDF4F8D08E}"/>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solidFill>
              <a:srgbClr val="FFFFFF"/>
            </a:solidFill>
            <a:ln w="1804" cap="flat">
              <a:noFill/>
              <a:prstDash val="solid"/>
              <a:miter/>
            </a:ln>
          </p:spPr>
          <p:txBody>
            <a:bodyPr rtlCol="0" anchor="ctr"/>
            <a:lstStyle/>
            <a:p>
              <a:endParaRPr lang="en-US"/>
            </a:p>
          </p:txBody>
        </p:sp>
        <p:sp>
          <p:nvSpPr>
            <p:cNvPr id="54" name="Freeform 1068">
              <a:extLst>
                <a:ext uri="{FF2B5EF4-FFF2-40B4-BE49-F238E27FC236}">
                  <a16:creationId xmlns:a16="http://schemas.microsoft.com/office/drawing/2014/main" id="{D4C7AFEB-3254-9145-002B-2EC5D08EA54C}"/>
                </a:ext>
              </a:extLst>
            </p:cNvPr>
            <p:cNvSpPr/>
            <p:nvPr/>
          </p:nvSpPr>
          <p:spPr>
            <a:xfrm>
              <a:off x="8280452" y="3886139"/>
              <a:ext cx="838300" cy="384069"/>
            </a:xfrm>
            <a:custGeom>
              <a:avLst/>
              <a:gdLst>
                <a:gd name="connsiteX0" fmla="*/ 802386 w 838300"/>
                <a:gd name="connsiteY0" fmla="*/ 12272 h 384069"/>
                <a:gd name="connsiteX1" fmla="*/ 695546 w 838300"/>
                <a:gd name="connsiteY1" fmla="*/ 44758 h 384069"/>
                <a:gd name="connsiteX2" fmla="*/ 586720 w 838300"/>
                <a:gd name="connsiteY2" fmla="*/ 71829 h 384069"/>
                <a:gd name="connsiteX3" fmla="*/ 379536 w 838300"/>
                <a:gd name="connsiteY3" fmla="*/ 138062 h 384069"/>
                <a:gd name="connsiteX4" fmla="*/ 185166 w 838300"/>
                <a:gd name="connsiteY4" fmla="*/ 192926 h 384069"/>
                <a:gd name="connsiteX5" fmla="*/ 31403 w 838300"/>
                <a:gd name="connsiteY5" fmla="*/ 210252 h 384069"/>
                <a:gd name="connsiteX6" fmla="*/ 181 w 838300"/>
                <a:gd name="connsiteY6" fmla="*/ 205198 h 384069"/>
                <a:gd name="connsiteX7" fmla="*/ 0 w 838300"/>
                <a:gd name="connsiteY7" fmla="*/ 209891 h 384069"/>
                <a:gd name="connsiteX8" fmla="*/ 0 w 838300"/>
                <a:gd name="connsiteY8" fmla="*/ 210071 h 384069"/>
                <a:gd name="connsiteX9" fmla="*/ 0 w 838300"/>
                <a:gd name="connsiteY9" fmla="*/ 212057 h 384069"/>
                <a:gd name="connsiteX10" fmla="*/ 0 w 838300"/>
                <a:gd name="connsiteY10" fmla="*/ 212237 h 384069"/>
                <a:gd name="connsiteX11" fmla="*/ 0 w 838300"/>
                <a:gd name="connsiteY11" fmla="*/ 214403 h 384069"/>
                <a:gd name="connsiteX12" fmla="*/ 0 w 838300"/>
                <a:gd name="connsiteY12" fmla="*/ 214403 h 384069"/>
                <a:gd name="connsiteX13" fmla="*/ 181 w 838300"/>
                <a:gd name="connsiteY13" fmla="*/ 216388 h 384069"/>
                <a:gd name="connsiteX14" fmla="*/ 181 w 838300"/>
                <a:gd name="connsiteY14" fmla="*/ 216749 h 384069"/>
                <a:gd name="connsiteX15" fmla="*/ 722 w 838300"/>
                <a:gd name="connsiteY15" fmla="*/ 220900 h 384069"/>
                <a:gd name="connsiteX16" fmla="*/ 722 w 838300"/>
                <a:gd name="connsiteY16" fmla="*/ 221260 h 384069"/>
                <a:gd name="connsiteX17" fmla="*/ 1083 w 838300"/>
                <a:gd name="connsiteY17" fmla="*/ 223065 h 384069"/>
                <a:gd name="connsiteX18" fmla="*/ 1083 w 838300"/>
                <a:gd name="connsiteY18" fmla="*/ 223427 h 384069"/>
                <a:gd name="connsiteX19" fmla="*/ 1625 w 838300"/>
                <a:gd name="connsiteY19" fmla="*/ 225592 h 384069"/>
                <a:gd name="connsiteX20" fmla="*/ 1625 w 838300"/>
                <a:gd name="connsiteY20" fmla="*/ 225772 h 384069"/>
                <a:gd name="connsiteX21" fmla="*/ 2166 w 838300"/>
                <a:gd name="connsiteY21" fmla="*/ 227758 h 384069"/>
                <a:gd name="connsiteX22" fmla="*/ 2346 w 838300"/>
                <a:gd name="connsiteY22" fmla="*/ 228299 h 384069"/>
                <a:gd name="connsiteX23" fmla="*/ 3971 w 838300"/>
                <a:gd name="connsiteY23" fmla="*/ 233172 h 384069"/>
                <a:gd name="connsiteX24" fmla="*/ 4151 w 838300"/>
                <a:gd name="connsiteY24" fmla="*/ 233713 h 384069"/>
                <a:gd name="connsiteX25" fmla="*/ 5053 w 838300"/>
                <a:gd name="connsiteY25" fmla="*/ 235879 h 384069"/>
                <a:gd name="connsiteX26" fmla="*/ 5234 w 838300"/>
                <a:gd name="connsiteY26" fmla="*/ 236421 h 384069"/>
                <a:gd name="connsiteX27" fmla="*/ 6497 w 838300"/>
                <a:gd name="connsiteY27" fmla="*/ 239128 h 384069"/>
                <a:gd name="connsiteX28" fmla="*/ 6858 w 838300"/>
                <a:gd name="connsiteY28" fmla="*/ 239669 h 384069"/>
                <a:gd name="connsiteX29" fmla="*/ 7941 w 838300"/>
                <a:gd name="connsiteY29" fmla="*/ 242015 h 384069"/>
                <a:gd name="connsiteX30" fmla="*/ 8302 w 838300"/>
                <a:gd name="connsiteY30" fmla="*/ 242917 h 384069"/>
                <a:gd name="connsiteX31" fmla="*/ 9926 w 838300"/>
                <a:gd name="connsiteY31" fmla="*/ 245986 h 384069"/>
                <a:gd name="connsiteX32" fmla="*/ 51255 w 838300"/>
                <a:gd name="connsiteY32" fmla="*/ 353548 h 384069"/>
                <a:gd name="connsiteX33" fmla="*/ 121459 w 838300"/>
                <a:gd name="connsiteY33" fmla="*/ 376288 h 384069"/>
                <a:gd name="connsiteX34" fmla="*/ 162065 w 838300"/>
                <a:gd name="connsiteY34" fmla="*/ 356977 h 384069"/>
                <a:gd name="connsiteX35" fmla="*/ 262770 w 838300"/>
                <a:gd name="connsiteY35" fmla="*/ 313663 h 384069"/>
                <a:gd name="connsiteX36" fmla="*/ 279013 w 838300"/>
                <a:gd name="connsiteY36" fmla="*/ 287675 h 384069"/>
                <a:gd name="connsiteX37" fmla="*/ 351021 w 838300"/>
                <a:gd name="connsiteY37" fmla="*/ 242015 h 384069"/>
                <a:gd name="connsiteX38" fmla="*/ 373942 w 838300"/>
                <a:gd name="connsiteY38" fmla="*/ 259341 h 384069"/>
                <a:gd name="connsiteX39" fmla="*/ 447395 w 838300"/>
                <a:gd name="connsiteY39" fmla="*/ 224690 h 384069"/>
                <a:gd name="connsiteX40" fmla="*/ 468149 w 838300"/>
                <a:gd name="connsiteY40" fmla="*/ 199423 h 384069"/>
                <a:gd name="connsiteX41" fmla="*/ 516696 w 838300"/>
                <a:gd name="connsiteY41" fmla="*/ 118030 h 384069"/>
                <a:gd name="connsiteX42" fmla="*/ 638336 w 838300"/>
                <a:gd name="connsiteY42" fmla="*/ 113518 h 384069"/>
                <a:gd name="connsiteX43" fmla="*/ 670460 w 838300"/>
                <a:gd name="connsiteY43" fmla="*/ 122722 h 384069"/>
                <a:gd name="connsiteX44" fmla="*/ 696268 w 838300"/>
                <a:gd name="connsiteY44" fmla="*/ 111352 h 384069"/>
                <a:gd name="connsiteX45" fmla="*/ 717744 w 838300"/>
                <a:gd name="connsiteY45" fmla="*/ 88251 h 384069"/>
                <a:gd name="connsiteX46" fmla="*/ 777481 w 838300"/>
                <a:gd name="connsiteY46" fmla="*/ 64248 h 384069"/>
                <a:gd name="connsiteX47" fmla="*/ 822238 w 838300"/>
                <a:gd name="connsiteY47" fmla="*/ 58473 h 384069"/>
                <a:gd name="connsiteX48" fmla="*/ 830901 w 838300"/>
                <a:gd name="connsiteY48" fmla="*/ 28876 h 384069"/>
                <a:gd name="connsiteX49" fmla="*/ 832164 w 838300"/>
                <a:gd name="connsiteY49" fmla="*/ 17687 h 384069"/>
                <a:gd name="connsiteX50" fmla="*/ 833067 w 838300"/>
                <a:gd name="connsiteY50" fmla="*/ 13355 h 384069"/>
                <a:gd name="connsiteX51" fmla="*/ 833428 w 838300"/>
                <a:gd name="connsiteY51" fmla="*/ 12092 h 384069"/>
                <a:gd name="connsiteX52" fmla="*/ 834330 w 838300"/>
                <a:gd name="connsiteY52" fmla="*/ 9024 h 384069"/>
                <a:gd name="connsiteX53" fmla="*/ 834691 w 838300"/>
                <a:gd name="connsiteY53" fmla="*/ 7941 h 384069"/>
                <a:gd name="connsiteX54" fmla="*/ 836135 w 838300"/>
                <a:gd name="connsiteY54" fmla="*/ 4512 h 384069"/>
                <a:gd name="connsiteX55" fmla="*/ 836315 w 838300"/>
                <a:gd name="connsiteY55" fmla="*/ 3970 h 384069"/>
                <a:gd name="connsiteX56" fmla="*/ 838300 w 838300"/>
                <a:gd name="connsiteY56" fmla="*/ 0 h 384069"/>
                <a:gd name="connsiteX57" fmla="*/ 838300 w 838300"/>
                <a:gd name="connsiteY57" fmla="*/ 0 h 384069"/>
                <a:gd name="connsiteX58" fmla="*/ 802386 w 838300"/>
                <a:gd name="connsiteY58" fmla="*/ 12272 h 38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38300" h="384069">
                  <a:moveTo>
                    <a:pt x="802386" y="12272"/>
                  </a:moveTo>
                  <a:cubicBezTo>
                    <a:pt x="767013" y="23822"/>
                    <a:pt x="731460" y="34832"/>
                    <a:pt x="695546" y="44758"/>
                  </a:cubicBezTo>
                  <a:cubicBezTo>
                    <a:pt x="659451" y="54684"/>
                    <a:pt x="622815" y="62083"/>
                    <a:pt x="586720" y="71829"/>
                  </a:cubicBezTo>
                  <a:cubicBezTo>
                    <a:pt x="516696" y="90778"/>
                    <a:pt x="448297" y="115142"/>
                    <a:pt x="379536" y="138062"/>
                  </a:cubicBezTo>
                  <a:cubicBezTo>
                    <a:pt x="315468" y="159358"/>
                    <a:pt x="251039" y="177767"/>
                    <a:pt x="185166" y="192926"/>
                  </a:cubicBezTo>
                  <a:cubicBezTo>
                    <a:pt x="135536" y="204296"/>
                    <a:pt x="82657" y="215666"/>
                    <a:pt x="31403" y="210252"/>
                  </a:cubicBezTo>
                  <a:cubicBezTo>
                    <a:pt x="20935" y="209169"/>
                    <a:pt x="10287" y="207545"/>
                    <a:pt x="181" y="205198"/>
                  </a:cubicBezTo>
                  <a:cubicBezTo>
                    <a:pt x="0" y="206823"/>
                    <a:pt x="0" y="208447"/>
                    <a:pt x="0" y="209891"/>
                  </a:cubicBezTo>
                  <a:cubicBezTo>
                    <a:pt x="0" y="209891"/>
                    <a:pt x="0" y="210071"/>
                    <a:pt x="0" y="210071"/>
                  </a:cubicBezTo>
                  <a:cubicBezTo>
                    <a:pt x="0" y="210793"/>
                    <a:pt x="0" y="211334"/>
                    <a:pt x="0" y="212057"/>
                  </a:cubicBezTo>
                  <a:cubicBezTo>
                    <a:pt x="0" y="212057"/>
                    <a:pt x="0" y="212237"/>
                    <a:pt x="0" y="212237"/>
                  </a:cubicBezTo>
                  <a:cubicBezTo>
                    <a:pt x="0" y="212959"/>
                    <a:pt x="0" y="213681"/>
                    <a:pt x="0" y="214403"/>
                  </a:cubicBezTo>
                  <a:cubicBezTo>
                    <a:pt x="0" y="214403"/>
                    <a:pt x="0" y="214403"/>
                    <a:pt x="0" y="214403"/>
                  </a:cubicBezTo>
                  <a:cubicBezTo>
                    <a:pt x="0" y="215125"/>
                    <a:pt x="0" y="215666"/>
                    <a:pt x="181" y="216388"/>
                  </a:cubicBezTo>
                  <a:cubicBezTo>
                    <a:pt x="181" y="216568"/>
                    <a:pt x="181" y="216568"/>
                    <a:pt x="181" y="216749"/>
                  </a:cubicBezTo>
                  <a:cubicBezTo>
                    <a:pt x="361" y="218193"/>
                    <a:pt x="361" y="219456"/>
                    <a:pt x="722" y="220900"/>
                  </a:cubicBezTo>
                  <a:cubicBezTo>
                    <a:pt x="722" y="221080"/>
                    <a:pt x="722" y="221080"/>
                    <a:pt x="722" y="221260"/>
                  </a:cubicBezTo>
                  <a:cubicBezTo>
                    <a:pt x="902" y="221802"/>
                    <a:pt x="902" y="222524"/>
                    <a:pt x="1083" y="223065"/>
                  </a:cubicBezTo>
                  <a:cubicBezTo>
                    <a:pt x="1083" y="223246"/>
                    <a:pt x="1083" y="223246"/>
                    <a:pt x="1083" y="223427"/>
                  </a:cubicBezTo>
                  <a:cubicBezTo>
                    <a:pt x="1264" y="224148"/>
                    <a:pt x="1444" y="224870"/>
                    <a:pt x="1625" y="225592"/>
                  </a:cubicBezTo>
                  <a:cubicBezTo>
                    <a:pt x="1625" y="225592"/>
                    <a:pt x="1625" y="225772"/>
                    <a:pt x="1625" y="225772"/>
                  </a:cubicBezTo>
                  <a:cubicBezTo>
                    <a:pt x="1805" y="226494"/>
                    <a:pt x="1985" y="227036"/>
                    <a:pt x="2166" y="227758"/>
                  </a:cubicBezTo>
                  <a:cubicBezTo>
                    <a:pt x="2166" y="227938"/>
                    <a:pt x="2346" y="228119"/>
                    <a:pt x="2346" y="228299"/>
                  </a:cubicBezTo>
                  <a:cubicBezTo>
                    <a:pt x="2888" y="229743"/>
                    <a:pt x="3429" y="231367"/>
                    <a:pt x="3971" y="233172"/>
                  </a:cubicBezTo>
                  <a:cubicBezTo>
                    <a:pt x="3971" y="233353"/>
                    <a:pt x="4151" y="233533"/>
                    <a:pt x="4151" y="233713"/>
                  </a:cubicBezTo>
                  <a:cubicBezTo>
                    <a:pt x="4512" y="234435"/>
                    <a:pt x="4692" y="235157"/>
                    <a:pt x="5053" y="235879"/>
                  </a:cubicBezTo>
                  <a:cubicBezTo>
                    <a:pt x="5053" y="236060"/>
                    <a:pt x="5234" y="236240"/>
                    <a:pt x="5234" y="236421"/>
                  </a:cubicBezTo>
                  <a:cubicBezTo>
                    <a:pt x="5595" y="237323"/>
                    <a:pt x="5956" y="238225"/>
                    <a:pt x="6497" y="239128"/>
                  </a:cubicBezTo>
                  <a:cubicBezTo>
                    <a:pt x="6497" y="239308"/>
                    <a:pt x="6678" y="239488"/>
                    <a:pt x="6858" y="239669"/>
                  </a:cubicBezTo>
                  <a:cubicBezTo>
                    <a:pt x="7219" y="240391"/>
                    <a:pt x="7580" y="241293"/>
                    <a:pt x="7941" y="242015"/>
                  </a:cubicBezTo>
                  <a:cubicBezTo>
                    <a:pt x="8121" y="242376"/>
                    <a:pt x="8121" y="242556"/>
                    <a:pt x="8302" y="242917"/>
                  </a:cubicBezTo>
                  <a:cubicBezTo>
                    <a:pt x="8843" y="244000"/>
                    <a:pt x="9385" y="244903"/>
                    <a:pt x="9926" y="245986"/>
                  </a:cubicBezTo>
                  <a:cubicBezTo>
                    <a:pt x="27432" y="280276"/>
                    <a:pt x="33749" y="319078"/>
                    <a:pt x="51255" y="353548"/>
                  </a:cubicBezTo>
                  <a:cubicBezTo>
                    <a:pt x="66414" y="383326"/>
                    <a:pt x="91681" y="392169"/>
                    <a:pt x="121459" y="376288"/>
                  </a:cubicBezTo>
                  <a:cubicBezTo>
                    <a:pt x="134814" y="369249"/>
                    <a:pt x="148891" y="363835"/>
                    <a:pt x="162065" y="356977"/>
                  </a:cubicBezTo>
                  <a:cubicBezTo>
                    <a:pt x="194371" y="339832"/>
                    <a:pt x="231187" y="332974"/>
                    <a:pt x="262770" y="313663"/>
                  </a:cubicBezTo>
                  <a:cubicBezTo>
                    <a:pt x="273598" y="307166"/>
                    <a:pt x="278471" y="301030"/>
                    <a:pt x="279013" y="287675"/>
                  </a:cubicBezTo>
                  <a:cubicBezTo>
                    <a:pt x="280276" y="252843"/>
                    <a:pt x="319258" y="227397"/>
                    <a:pt x="351021" y="242015"/>
                  </a:cubicBezTo>
                  <a:cubicBezTo>
                    <a:pt x="364918" y="248512"/>
                    <a:pt x="361670" y="262950"/>
                    <a:pt x="373942" y="259341"/>
                  </a:cubicBezTo>
                  <a:cubicBezTo>
                    <a:pt x="393794" y="253566"/>
                    <a:pt x="424113" y="234435"/>
                    <a:pt x="447395" y="224690"/>
                  </a:cubicBezTo>
                  <a:cubicBezTo>
                    <a:pt x="463457" y="214764"/>
                    <a:pt x="467247" y="212959"/>
                    <a:pt x="468149" y="199423"/>
                  </a:cubicBezTo>
                  <a:cubicBezTo>
                    <a:pt x="470495" y="165675"/>
                    <a:pt x="488181" y="134272"/>
                    <a:pt x="516696" y="118030"/>
                  </a:cubicBezTo>
                  <a:cubicBezTo>
                    <a:pt x="556220" y="95651"/>
                    <a:pt x="597007" y="87891"/>
                    <a:pt x="638336" y="113518"/>
                  </a:cubicBezTo>
                  <a:cubicBezTo>
                    <a:pt x="648984" y="120195"/>
                    <a:pt x="659451" y="127595"/>
                    <a:pt x="670460" y="122722"/>
                  </a:cubicBezTo>
                  <a:cubicBezTo>
                    <a:pt x="679123" y="118932"/>
                    <a:pt x="687244" y="113879"/>
                    <a:pt x="696268" y="111352"/>
                  </a:cubicBezTo>
                  <a:cubicBezTo>
                    <a:pt x="708721" y="107923"/>
                    <a:pt x="713773" y="99982"/>
                    <a:pt x="717744" y="88251"/>
                  </a:cubicBezTo>
                  <a:cubicBezTo>
                    <a:pt x="727850" y="58473"/>
                    <a:pt x="748063" y="51074"/>
                    <a:pt x="777481" y="64248"/>
                  </a:cubicBezTo>
                  <a:cubicBezTo>
                    <a:pt x="795709" y="72370"/>
                    <a:pt x="806898" y="64248"/>
                    <a:pt x="822238" y="58473"/>
                  </a:cubicBezTo>
                  <a:cubicBezTo>
                    <a:pt x="837037" y="52879"/>
                    <a:pt x="828194" y="38802"/>
                    <a:pt x="830901" y="28876"/>
                  </a:cubicBezTo>
                  <a:cubicBezTo>
                    <a:pt x="831803" y="25266"/>
                    <a:pt x="831443" y="21476"/>
                    <a:pt x="832164" y="17687"/>
                  </a:cubicBezTo>
                  <a:cubicBezTo>
                    <a:pt x="832525" y="16243"/>
                    <a:pt x="832706" y="14799"/>
                    <a:pt x="833067" y="13355"/>
                  </a:cubicBezTo>
                  <a:cubicBezTo>
                    <a:pt x="833247" y="12994"/>
                    <a:pt x="833247" y="12633"/>
                    <a:pt x="833428" y="12092"/>
                  </a:cubicBezTo>
                  <a:cubicBezTo>
                    <a:pt x="833788" y="11009"/>
                    <a:pt x="833969" y="10106"/>
                    <a:pt x="834330" y="9024"/>
                  </a:cubicBezTo>
                  <a:cubicBezTo>
                    <a:pt x="834511" y="8663"/>
                    <a:pt x="834511" y="8302"/>
                    <a:pt x="834691" y="7941"/>
                  </a:cubicBezTo>
                  <a:cubicBezTo>
                    <a:pt x="835052" y="6858"/>
                    <a:pt x="835593" y="5594"/>
                    <a:pt x="836135" y="4512"/>
                  </a:cubicBezTo>
                  <a:cubicBezTo>
                    <a:pt x="836135" y="4331"/>
                    <a:pt x="836315" y="4151"/>
                    <a:pt x="836315" y="3970"/>
                  </a:cubicBezTo>
                  <a:cubicBezTo>
                    <a:pt x="836857" y="2707"/>
                    <a:pt x="837579" y="1263"/>
                    <a:pt x="838300" y="0"/>
                  </a:cubicBezTo>
                  <a:lnTo>
                    <a:pt x="838300" y="0"/>
                  </a:lnTo>
                  <a:cubicBezTo>
                    <a:pt x="826389" y="4331"/>
                    <a:pt x="814478" y="8302"/>
                    <a:pt x="802386" y="12272"/>
                  </a:cubicBezTo>
                  <a:close/>
                </a:path>
              </a:pathLst>
            </a:custGeom>
            <a:solidFill>
              <a:srgbClr val="FFFFFF"/>
            </a:solidFill>
            <a:ln w="1804" cap="flat">
              <a:noFill/>
              <a:prstDash val="solid"/>
              <a:miter/>
            </a:ln>
          </p:spPr>
          <p:txBody>
            <a:bodyPr rtlCol="0" anchor="ctr"/>
            <a:lstStyle/>
            <a:p>
              <a:endParaRPr lang="en-US"/>
            </a:p>
          </p:txBody>
        </p:sp>
        <p:sp>
          <p:nvSpPr>
            <p:cNvPr id="55" name="Freeform 1069">
              <a:extLst>
                <a:ext uri="{FF2B5EF4-FFF2-40B4-BE49-F238E27FC236}">
                  <a16:creationId xmlns:a16="http://schemas.microsoft.com/office/drawing/2014/main" id="{4E1B1E5D-B23A-E7B4-C34A-A6F848C6DB37}"/>
                </a:ext>
              </a:extLst>
            </p:cNvPr>
            <p:cNvSpPr/>
            <p:nvPr/>
          </p:nvSpPr>
          <p:spPr>
            <a:xfrm>
              <a:off x="9166759" y="3514003"/>
              <a:ext cx="513929" cy="388756"/>
            </a:xfrm>
            <a:custGeom>
              <a:avLst/>
              <a:gdLst>
                <a:gd name="connsiteX0" fmla="*/ 469412 w 513929"/>
                <a:gd name="connsiteY0" fmla="*/ 36817 h 388756"/>
                <a:gd name="connsiteX1" fmla="*/ 467246 w 513929"/>
                <a:gd name="connsiteY1" fmla="*/ 36095 h 388756"/>
                <a:gd name="connsiteX2" fmla="*/ 466344 w 513929"/>
                <a:gd name="connsiteY2" fmla="*/ 35734 h 388756"/>
                <a:gd name="connsiteX3" fmla="*/ 464900 w 513929"/>
                <a:gd name="connsiteY3" fmla="*/ 35192 h 388756"/>
                <a:gd name="connsiteX4" fmla="*/ 463817 w 513929"/>
                <a:gd name="connsiteY4" fmla="*/ 34832 h 388756"/>
                <a:gd name="connsiteX5" fmla="*/ 462374 w 513929"/>
                <a:gd name="connsiteY5" fmla="*/ 34470 h 388756"/>
                <a:gd name="connsiteX6" fmla="*/ 461110 w 513929"/>
                <a:gd name="connsiteY6" fmla="*/ 34110 h 388756"/>
                <a:gd name="connsiteX7" fmla="*/ 459486 w 513929"/>
                <a:gd name="connsiteY7" fmla="*/ 33568 h 388756"/>
                <a:gd name="connsiteX8" fmla="*/ 458223 w 513929"/>
                <a:gd name="connsiteY8" fmla="*/ 33207 h 388756"/>
                <a:gd name="connsiteX9" fmla="*/ 456598 w 513929"/>
                <a:gd name="connsiteY9" fmla="*/ 32666 h 388756"/>
                <a:gd name="connsiteX10" fmla="*/ 455155 w 513929"/>
                <a:gd name="connsiteY10" fmla="*/ 32124 h 388756"/>
                <a:gd name="connsiteX11" fmla="*/ 453711 w 513929"/>
                <a:gd name="connsiteY11" fmla="*/ 31763 h 388756"/>
                <a:gd name="connsiteX12" fmla="*/ 452087 w 513929"/>
                <a:gd name="connsiteY12" fmla="*/ 31222 h 388756"/>
                <a:gd name="connsiteX13" fmla="*/ 450823 w 513929"/>
                <a:gd name="connsiteY13" fmla="*/ 30861 h 388756"/>
                <a:gd name="connsiteX14" fmla="*/ 449018 w 513929"/>
                <a:gd name="connsiteY14" fmla="*/ 30320 h 388756"/>
                <a:gd name="connsiteX15" fmla="*/ 447755 w 513929"/>
                <a:gd name="connsiteY15" fmla="*/ 29959 h 388756"/>
                <a:gd name="connsiteX16" fmla="*/ 445770 w 513929"/>
                <a:gd name="connsiteY16" fmla="*/ 29417 h 388756"/>
                <a:gd name="connsiteX17" fmla="*/ 444506 w 513929"/>
                <a:gd name="connsiteY17" fmla="*/ 29056 h 388756"/>
                <a:gd name="connsiteX18" fmla="*/ 442161 w 513929"/>
                <a:gd name="connsiteY18" fmla="*/ 28335 h 388756"/>
                <a:gd name="connsiteX19" fmla="*/ 440897 w 513929"/>
                <a:gd name="connsiteY19" fmla="*/ 27973 h 388756"/>
                <a:gd name="connsiteX20" fmla="*/ 438551 w 513929"/>
                <a:gd name="connsiteY20" fmla="*/ 27251 h 388756"/>
                <a:gd name="connsiteX21" fmla="*/ 437468 w 513929"/>
                <a:gd name="connsiteY21" fmla="*/ 26891 h 388756"/>
                <a:gd name="connsiteX22" fmla="*/ 423933 w 513929"/>
                <a:gd name="connsiteY22" fmla="*/ 22740 h 388756"/>
                <a:gd name="connsiteX23" fmla="*/ 423391 w 513929"/>
                <a:gd name="connsiteY23" fmla="*/ 22559 h 388756"/>
                <a:gd name="connsiteX24" fmla="*/ 419963 w 513929"/>
                <a:gd name="connsiteY24" fmla="*/ 21476 h 388756"/>
                <a:gd name="connsiteX25" fmla="*/ 419240 w 513929"/>
                <a:gd name="connsiteY25" fmla="*/ 21296 h 388756"/>
                <a:gd name="connsiteX26" fmla="*/ 415811 w 513929"/>
                <a:gd name="connsiteY26" fmla="*/ 20213 h 388756"/>
                <a:gd name="connsiteX27" fmla="*/ 415089 w 513929"/>
                <a:gd name="connsiteY27" fmla="*/ 20033 h 388756"/>
                <a:gd name="connsiteX28" fmla="*/ 411480 w 513929"/>
                <a:gd name="connsiteY28" fmla="*/ 18950 h 388756"/>
                <a:gd name="connsiteX29" fmla="*/ 410939 w 513929"/>
                <a:gd name="connsiteY29" fmla="*/ 18769 h 388756"/>
                <a:gd name="connsiteX30" fmla="*/ 407329 w 513929"/>
                <a:gd name="connsiteY30" fmla="*/ 17687 h 388756"/>
                <a:gd name="connsiteX31" fmla="*/ 406607 w 513929"/>
                <a:gd name="connsiteY31" fmla="*/ 17506 h 388756"/>
                <a:gd name="connsiteX32" fmla="*/ 402818 w 513929"/>
                <a:gd name="connsiteY32" fmla="*/ 16423 h 388756"/>
                <a:gd name="connsiteX33" fmla="*/ 402818 w 513929"/>
                <a:gd name="connsiteY33" fmla="*/ 16423 h 388756"/>
                <a:gd name="connsiteX34" fmla="*/ 371595 w 513929"/>
                <a:gd name="connsiteY34" fmla="*/ 7039 h 388756"/>
                <a:gd name="connsiteX35" fmla="*/ 371235 w 513929"/>
                <a:gd name="connsiteY35" fmla="*/ 6858 h 388756"/>
                <a:gd name="connsiteX36" fmla="*/ 366903 w 513929"/>
                <a:gd name="connsiteY36" fmla="*/ 5595 h 388756"/>
                <a:gd name="connsiteX37" fmla="*/ 366542 w 513929"/>
                <a:gd name="connsiteY37" fmla="*/ 5414 h 388756"/>
                <a:gd name="connsiteX38" fmla="*/ 362211 w 513929"/>
                <a:gd name="connsiteY38" fmla="*/ 4151 h 388756"/>
                <a:gd name="connsiteX39" fmla="*/ 361850 w 513929"/>
                <a:gd name="connsiteY39" fmla="*/ 3971 h 388756"/>
                <a:gd name="connsiteX40" fmla="*/ 357699 w 513929"/>
                <a:gd name="connsiteY40" fmla="*/ 2707 h 388756"/>
                <a:gd name="connsiteX41" fmla="*/ 356797 w 513929"/>
                <a:gd name="connsiteY41" fmla="*/ 2527 h 388756"/>
                <a:gd name="connsiteX42" fmla="*/ 352826 w 513929"/>
                <a:gd name="connsiteY42" fmla="*/ 1263 h 388756"/>
                <a:gd name="connsiteX43" fmla="*/ 352104 w 513929"/>
                <a:gd name="connsiteY43" fmla="*/ 1083 h 388756"/>
                <a:gd name="connsiteX44" fmla="*/ 348134 w 513929"/>
                <a:gd name="connsiteY44" fmla="*/ 0 h 388756"/>
                <a:gd name="connsiteX45" fmla="*/ 347773 w 513929"/>
                <a:gd name="connsiteY45" fmla="*/ 0 h 388756"/>
                <a:gd name="connsiteX46" fmla="*/ 397403 w 513929"/>
                <a:gd name="connsiteY46" fmla="*/ 161704 h 388756"/>
                <a:gd name="connsiteX47" fmla="*/ 351743 w 513929"/>
                <a:gd name="connsiteY47" fmla="*/ 232631 h 388756"/>
                <a:gd name="connsiteX48" fmla="*/ 277388 w 513929"/>
                <a:gd name="connsiteY48" fmla="*/ 273959 h 388756"/>
                <a:gd name="connsiteX49" fmla="*/ 211154 w 513929"/>
                <a:gd name="connsiteY49" fmla="*/ 292368 h 388756"/>
                <a:gd name="connsiteX50" fmla="*/ 130843 w 513929"/>
                <a:gd name="connsiteY50" fmla="*/ 313663 h 388756"/>
                <a:gd name="connsiteX51" fmla="*/ 0 w 513929"/>
                <a:gd name="connsiteY51" fmla="*/ 356255 h 388756"/>
                <a:gd name="connsiteX52" fmla="*/ 12092 w 513929"/>
                <a:gd name="connsiteY52" fmla="*/ 370874 h 388756"/>
                <a:gd name="connsiteX53" fmla="*/ 13536 w 513929"/>
                <a:gd name="connsiteY53" fmla="*/ 373400 h 388756"/>
                <a:gd name="connsiteX54" fmla="*/ 33568 w 513929"/>
                <a:gd name="connsiteY54" fmla="*/ 386936 h 388756"/>
                <a:gd name="connsiteX55" fmla="*/ 172352 w 513929"/>
                <a:gd name="connsiteY55" fmla="*/ 327199 h 388756"/>
                <a:gd name="connsiteX56" fmla="*/ 206642 w 513929"/>
                <a:gd name="connsiteY56" fmla="*/ 319980 h 388756"/>
                <a:gd name="connsiteX57" fmla="*/ 301030 w 513929"/>
                <a:gd name="connsiteY57" fmla="*/ 291645 h 388756"/>
                <a:gd name="connsiteX58" fmla="*/ 318355 w 513929"/>
                <a:gd name="connsiteY58" fmla="*/ 338749 h 388756"/>
                <a:gd name="connsiteX59" fmla="*/ 352285 w 513929"/>
                <a:gd name="connsiteY59" fmla="*/ 342359 h 388756"/>
                <a:gd name="connsiteX60" fmla="*/ 497566 w 513929"/>
                <a:gd name="connsiteY60" fmla="*/ 115142 h 388756"/>
                <a:gd name="connsiteX61" fmla="*/ 469412 w 513929"/>
                <a:gd name="connsiteY61" fmla="*/ 36817 h 3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13929" h="388756">
                  <a:moveTo>
                    <a:pt x="469412" y="36817"/>
                  </a:moveTo>
                  <a:cubicBezTo>
                    <a:pt x="468691" y="36636"/>
                    <a:pt x="467968" y="36275"/>
                    <a:pt x="467246" y="36095"/>
                  </a:cubicBezTo>
                  <a:cubicBezTo>
                    <a:pt x="466886" y="36095"/>
                    <a:pt x="466705" y="35914"/>
                    <a:pt x="466344" y="35734"/>
                  </a:cubicBezTo>
                  <a:cubicBezTo>
                    <a:pt x="465803" y="35553"/>
                    <a:pt x="465441" y="35373"/>
                    <a:pt x="464900" y="35192"/>
                  </a:cubicBezTo>
                  <a:cubicBezTo>
                    <a:pt x="464539" y="35012"/>
                    <a:pt x="464179" y="35012"/>
                    <a:pt x="463817" y="34832"/>
                  </a:cubicBezTo>
                  <a:cubicBezTo>
                    <a:pt x="463276" y="34651"/>
                    <a:pt x="462915" y="34470"/>
                    <a:pt x="462374" y="34470"/>
                  </a:cubicBezTo>
                  <a:cubicBezTo>
                    <a:pt x="462013" y="34290"/>
                    <a:pt x="461651" y="34290"/>
                    <a:pt x="461110" y="34110"/>
                  </a:cubicBezTo>
                  <a:cubicBezTo>
                    <a:pt x="460569" y="33929"/>
                    <a:pt x="460027" y="33749"/>
                    <a:pt x="459486" y="33568"/>
                  </a:cubicBezTo>
                  <a:cubicBezTo>
                    <a:pt x="459125" y="33388"/>
                    <a:pt x="458764" y="33388"/>
                    <a:pt x="458223" y="33207"/>
                  </a:cubicBezTo>
                  <a:cubicBezTo>
                    <a:pt x="457681" y="33027"/>
                    <a:pt x="457139" y="32846"/>
                    <a:pt x="456598" y="32666"/>
                  </a:cubicBezTo>
                  <a:cubicBezTo>
                    <a:pt x="456057" y="32485"/>
                    <a:pt x="455696" y="32305"/>
                    <a:pt x="455155" y="32124"/>
                  </a:cubicBezTo>
                  <a:cubicBezTo>
                    <a:pt x="454613" y="31944"/>
                    <a:pt x="454253" y="31763"/>
                    <a:pt x="453711" y="31763"/>
                  </a:cubicBezTo>
                  <a:cubicBezTo>
                    <a:pt x="453170" y="31583"/>
                    <a:pt x="452628" y="31402"/>
                    <a:pt x="452087" y="31222"/>
                  </a:cubicBezTo>
                  <a:cubicBezTo>
                    <a:pt x="451725" y="31042"/>
                    <a:pt x="451184" y="30861"/>
                    <a:pt x="450823" y="30861"/>
                  </a:cubicBezTo>
                  <a:cubicBezTo>
                    <a:pt x="450282" y="30681"/>
                    <a:pt x="449560" y="30500"/>
                    <a:pt x="449018" y="30320"/>
                  </a:cubicBezTo>
                  <a:cubicBezTo>
                    <a:pt x="448658" y="30139"/>
                    <a:pt x="448116" y="29959"/>
                    <a:pt x="447755" y="29959"/>
                  </a:cubicBezTo>
                  <a:cubicBezTo>
                    <a:pt x="447034" y="29778"/>
                    <a:pt x="446492" y="29598"/>
                    <a:pt x="445770" y="29417"/>
                  </a:cubicBezTo>
                  <a:cubicBezTo>
                    <a:pt x="445409" y="29237"/>
                    <a:pt x="445048" y="29237"/>
                    <a:pt x="444506" y="29056"/>
                  </a:cubicBezTo>
                  <a:cubicBezTo>
                    <a:pt x="443785" y="28876"/>
                    <a:pt x="443063" y="28515"/>
                    <a:pt x="442161" y="28335"/>
                  </a:cubicBezTo>
                  <a:cubicBezTo>
                    <a:pt x="441799" y="28154"/>
                    <a:pt x="441439" y="28154"/>
                    <a:pt x="440897" y="27973"/>
                  </a:cubicBezTo>
                  <a:cubicBezTo>
                    <a:pt x="440175" y="27793"/>
                    <a:pt x="439453" y="27432"/>
                    <a:pt x="438551" y="27251"/>
                  </a:cubicBezTo>
                  <a:cubicBezTo>
                    <a:pt x="438190" y="27071"/>
                    <a:pt x="437829" y="27071"/>
                    <a:pt x="437468" y="26891"/>
                  </a:cubicBezTo>
                  <a:cubicBezTo>
                    <a:pt x="433137" y="25627"/>
                    <a:pt x="428625" y="24184"/>
                    <a:pt x="423933" y="22740"/>
                  </a:cubicBezTo>
                  <a:cubicBezTo>
                    <a:pt x="423752" y="22740"/>
                    <a:pt x="423572" y="22559"/>
                    <a:pt x="423391" y="22559"/>
                  </a:cubicBezTo>
                  <a:cubicBezTo>
                    <a:pt x="422308" y="22198"/>
                    <a:pt x="421225" y="21837"/>
                    <a:pt x="419963" y="21476"/>
                  </a:cubicBezTo>
                  <a:cubicBezTo>
                    <a:pt x="419782" y="21476"/>
                    <a:pt x="419421" y="21296"/>
                    <a:pt x="419240" y="21296"/>
                  </a:cubicBezTo>
                  <a:cubicBezTo>
                    <a:pt x="418158" y="20935"/>
                    <a:pt x="416894" y="20574"/>
                    <a:pt x="415811" y="20213"/>
                  </a:cubicBezTo>
                  <a:cubicBezTo>
                    <a:pt x="415631" y="20213"/>
                    <a:pt x="415270" y="20033"/>
                    <a:pt x="415089" y="20033"/>
                  </a:cubicBezTo>
                  <a:cubicBezTo>
                    <a:pt x="413826" y="19672"/>
                    <a:pt x="412744" y="19311"/>
                    <a:pt x="411480" y="18950"/>
                  </a:cubicBezTo>
                  <a:cubicBezTo>
                    <a:pt x="411299" y="18950"/>
                    <a:pt x="411119" y="18769"/>
                    <a:pt x="410939" y="18769"/>
                  </a:cubicBezTo>
                  <a:cubicBezTo>
                    <a:pt x="409675" y="18408"/>
                    <a:pt x="408412" y="18047"/>
                    <a:pt x="407329" y="17687"/>
                  </a:cubicBezTo>
                  <a:cubicBezTo>
                    <a:pt x="407149" y="17687"/>
                    <a:pt x="406968" y="17506"/>
                    <a:pt x="406607" y="17506"/>
                  </a:cubicBezTo>
                  <a:cubicBezTo>
                    <a:pt x="405344" y="17145"/>
                    <a:pt x="404080" y="16784"/>
                    <a:pt x="402818" y="16423"/>
                  </a:cubicBezTo>
                  <a:cubicBezTo>
                    <a:pt x="402818" y="16423"/>
                    <a:pt x="402818" y="16423"/>
                    <a:pt x="402818" y="16423"/>
                  </a:cubicBezTo>
                  <a:cubicBezTo>
                    <a:pt x="392892" y="13355"/>
                    <a:pt x="382424" y="10287"/>
                    <a:pt x="371595" y="7039"/>
                  </a:cubicBezTo>
                  <a:cubicBezTo>
                    <a:pt x="371414" y="7039"/>
                    <a:pt x="371414" y="7039"/>
                    <a:pt x="371235" y="6858"/>
                  </a:cubicBezTo>
                  <a:cubicBezTo>
                    <a:pt x="369790" y="6497"/>
                    <a:pt x="368347" y="5956"/>
                    <a:pt x="366903" y="5595"/>
                  </a:cubicBezTo>
                  <a:cubicBezTo>
                    <a:pt x="366723" y="5595"/>
                    <a:pt x="366723" y="5595"/>
                    <a:pt x="366542" y="5414"/>
                  </a:cubicBezTo>
                  <a:cubicBezTo>
                    <a:pt x="365098" y="5053"/>
                    <a:pt x="363654" y="4512"/>
                    <a:pt x="362211" y="4151"/>
                  </a:cubicBezTo>
                  <a:cubicBezTo>
                    <a:pt x="362030" y="4151"/>
                    <a:pt x="362030" y="4151"/>
                    <a:pt x="361850" y="3971"/>
                  </a:cubicBezTo>
                  <a:cubicBezTo>
                    <a:pt x="360406" y="3609"/>
                    <a:pt x="359143" y="3068"/>
                    <a:pt x="357699" y="2707"/>
                  </a:cubicBezTo>
                  <a:cubicBezTo>
                    <a:pt x="357338" y="2707"/>
                    <a:pt x="357157" y="2527"/>
                    <a:pt x="356797" y="2527"/>
                  </a:cubicBezTo>
                  <a:cubicBezTo>
                    <a:pt x="355533" y="2166"/>
                    <a:pt x="354090" y="1805"/>
                    <a:pt x="352826" y="1263"/>
                  </a:cubicBezTo>
                  <a:cubicBezTo>
                    <a:pt x="352645" y="1263"/>
                    <a:pt x="352285" y="1083"/>
                    <a:pt x="352104" y="1083"/>
                  </a:cubicBezTo>
                  <a:cubicBezTo>
                    <a:pt x="350841" y="722"/>
                    <a:pt x="349397" y="361"/>
                    <a:pt x="348134" y="0"/>
                  </a:cubicBezTo>
                  <a:cubicBezTo>
                    <a:pt x="347953" y="0"/>
                    <a:pt x="347953" y="0"/>
                    <a:pt x="347773" y="0"/>
                  </a:cubicBezTo>
                  <a:cubicBezTo>
                    <a:pt x="390726" y="43133"/>
                    <a:pt x="417616" y="96553"/>
                    <a:pt x="397403" y="161704"/>
                  </a:cubicBezTo>
                  <a:cubicBezTo>
                    <a:pt x="389101" y="188775"/>
                    <a:pt x="373581" y="214403"/>
                    <a:pt x="351743" y="232631"/>
                  </a:cubicBezTo>
                  <a:cubicBezTo>
                    <a:pt x="329364" y="251400"/>
                    <a:pt x="304820" y="263853"/>
                    <a:pt x="277388" y="273959"/>
                  </a:cubicBezTo>
                  <a:cubicBezTo>
                    <a:pt x="255911" y="281900"/>
                    <a:pt x="233533" y="287134"/>
                    <a:pt x="211154" y="292368"/>
                  </a:cubicBezTo>
                  <a:cubicBezTo>
                    <a:pt x="184083" y="298684"/>
                    <a:pt x="157553" y="305722"/>
                    <a:pt x="130843" y="313663"/>
                  </a:cubicBezTo>
                  <a:cubicBezTo>
                    <a:pt x="86989" y="326838"/>
                    <a:pt x="43494" y="341456"/>
                    <a:pt x="0" y="356255"/>
                  </a:cubicBezTo>
                  <a:cubicBezTo>
                    <a:pt x="4873" y="359865"/>
                    <a:pt x="8663" y="365098"/>
                    <a:pt x="12092" y="370874"/>
                  </a:cubicBezTo>
                  <a:cubicBezTo>
                    <a:pt x="12633" y="371776"/>
                    <a:pt x="12994" y="372498"/>
                    <a:pt x="13536" y="373400"/>
                  </a:cubicBezTo>
                  <a:cubicBezTo>
                    <a:pt x="21115" y="387296"/>
                    <a:pt x="20754" y="391628"/>
                    <a:pt x="33568" y="386936"/>
                  </a:cubicBezTo>
                  <a:cubicBezTo>
                    <a:pt x="49450" y="380980"/>
                    <a:pt x="152320" y="354450"/>
                    <a:pt x="172352" y="327199"/>
                  </a:cubicBezTo>
                  <a:cubicBezTo>
                    <a:pt x="173976" y="325033"/>
                    <a:pt x="202852" y="319800"/>
                    <a:pt x="206642" y="319980"/>
                  </a:cubicBezTo>
                  <a:cubicBezTo>
                    <a:pt x="248873" y="321784"/>
                    <a:pt x="299767" y="284426"/>
                    <a:pt x="301030" y="291645"/>
                  </a:cubicBezTo>
                  <a:cubicBezTo>
                    <a:pt x="303376" y="303737"/>
                    <a:pt x="312400" y="328101"/>
                    <a:pt x="318355" y="338749"/>
                  </a:cubicBezTo>
                  <a:cubicBezTo>
                    <a:pt x="330989" y="361128"/>
                    <a:pt x="335862" y="361669"/>
                    <a:pt x="352285" y="342359"/>
                  </a:cubicBezTo>
                  <a:cubicBezTo>
                    <a:pt x="357157" y="336584"/>
                    <a:pt x="449379" y="182279"/>
                    <a:pt x="497566" y="115142"/>
                  </a:cubicBezTo>
                  <a:cubicBezTo>
                    <a:pt x="532397" y="66775"/>
                    <a:pt x="506229" y="48908"/>
                    <a:pt x="469412" y="36817"/>
                  </a:cubicBezTo>
                  <a:close/>
                </a:path>
              </a:pathLst>
            </a:custGeom>
            <a:solidFill>
              <a:srgbClr val="FFFFFF"/>
            </a:solidFill>
            <a:ln w="1804" cap="flat">
              <a:noFill/>
              <a:prstDash val="solid"/>
              <a:miter/>
            </a:ln>
          </p:spPr>
          <p:txBody>
            <a:bodyPr rtlCol="0" anchor="ctr"/>
            <a:lstStyle/>
            <a:p>
              <a:endParaRPr lang="en-US"/>
            </a:p>
          </p:txBody>
        </p:sp>
        <p:sp>
          <p:nvSpPr>
            <p:cNvPr id="56" name="Freeform 1070">
              <a:extLst>
                <a:ext uri="{FF2B5EF4-FFF2-40B4-BE49-F238E27FC236}">
                  <a16:creationId xmlns:a16="http://schemas.microsoft.com/office/drawing/2014/main" id="{7E48DAFF-2974-F6A1-EC7D-54FD7FA3328F}"/>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rgbClr val="FFFFFF"/>
            </a:solidFill>
            <a:ln w="1804" cap="flat">
              <a:noFill/>
              <a:prstDash val="solid"/>
              <a:miter/>
            </a:ln>
          </p:spPr>
          <p:txBody>
            <a:bodyPr rtlCol="0" anchor="ctr"/>
            <a:lstStyle/>
            <a:p>
              <a:endParaRPr lang="en-US"/>
            </a:p>
          </p:txBody>
        </p:sp>
        <p:sp>
          <p:nvSpPr>
            <p:cNvPr id="57" name="Freeform 1071">
              <a:extLst>
                <a:ext uri="{FF2B5EF4-FFF2-40B4-BE49-F238E27FC236}">
                  <a16:creationId xmlns:a16="http://schemas.microsoft.com/office/drawing/2014/main" id="{629BDABE-D856-DA3F-6828-29CDDB4E2877}"/>
                </a:ext>
              </a:extLst>
            </p:cNvPr>
            <p:cNvSpPr/>
            <p:nvPr/>
          </p:nvSpPr>
          <p:spPr>
            <a:xfrm>
              <a:off x="7623251" y="3456576"/>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solidFill>
              <a:srgbClr val="000000"/>
            </a:solidFill>
            <a:ln w="1804" cap="flat">
              <a:noFill/>
              <a:prstDash val="solid"/>
              <a:miter/>
            </a:ln>
          </p:spPr>
          <p:txBody>
            <a:bodyPr rtlCol="0" anchor="ctr"/>
            <a:lstStyle/>
            <a:p>
              <a:endParaRPr lang="en-US"/>
            </a:p>
          </p:txBody>
        </p:sp>
        <p:sp>
          <p:nvSpPr>
            <p:cNvPr id="58" name="Freeform 1072">
              <a:extLst>
                <a:ext uri="{FF2B5EF4-FFF2-40B4-BE49-F238E27FC236}">
                  <a16:creationId xmlns:a16="http://schemas.microsoft.com/office/drawing/2014/main" id="{83C6F4C0-4BC9-9E5D-7D93-FE73DDE4E19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solidFill>
              <a:srgbClr val="000000"/>
            </a:solidFill>
            <a:ln w="1804" cap="flat">
              <a:noFill/>
              <a:prstDash val="solid"/>
              <a:miter/>
            </a:ln>
          </p:spPr>
          <p:txBody>
            <a:bodyPr rtlCol="0" anchor="ctr"/>
            <a:lstStyle/>
            <a:p>
              <a:endParaRPr lang="en-US"/>
            </a:p>
          </p:txBody>
        </p:sp>
        <p:sp>
          <p:nvSpPr>
            <p:cNvPr id="59" name="Freeform 1073">
              <a:extLst>
                <a:ext uri="{FF2B5EF4-FFF2-40B4-BE49-F238E27FC236}">
                  <a16:creationId xmlns:a16="http://schemas.microsoft.com/office/drawing/2014/main" id="{2C428E77-C812-10E6-4981-3C73DE4E5B95}"/>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solidFill>
              <a:srgbClr val="000000"/>
            </a:solidFill>
            <a:ln w="1804" cap="flat">
              <a:noFill/>
              <a:prstDash val="solid"/>
              <a:miter/>
            </a:ln>
          </p:spPr>
          <p:txBody>
            <a:bodyPr rtlCol="0" anchor="ctr"/>
            <a:lstStyle/>
            <a:p>
              <a:endParaRPr lang="en-US"/>
            </a:p>
          </p:txBody>
        </p:sp>
        <p:sp>
          <p:nvSpPr>
            <p:cNvPr id="60" name="Freeform 1074">
              <a:extLst>
                <a:ext uri="{FF2B5EF4-FFF2-40B4-BE49-F238E27FC236}">
                  <a16:creationId xmlns:a16="http://schemas.microsoft.com/office/drawing/2014/main" id="{F211E43D-4033-8ECC-3F0C-6ABDAA796643}"/>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solidFill>
              <a:srgbClr val="000000"/>
            </a:solidFill>
            <a:ln w="1804" cap="flat">
              <a:noFill/>
              <a:prstDash val="solid"/>
              <a:miter/>
            </a:ln>
          </p:spPr>
          <p:txBody>
            <a:bodyPr rtlCol="0" anchor="ctr"/>
            <a:lstStyle/>
            <a:p>
              <a:endParaRPr lang="en-US"/>
            </a:p>
          </p:txBody>
        </p:sp>
        <p:sp>
          <p:nvSpPr>
            <p:cNvPr id="61" name="Freeform 1075">
              <a:extLst>
                <a:ext uri="{FF2B5EF4-FFF2-40B4-BE49-F238E27FC236}">
                  <a16:creationId xmlns:a16="http://schemas.microsoft.com/office/drawing/2014/main" id="{ECFB14EA-E227-57E8-F081-8C67FECA686D}"/>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solidFill>
              <a:srgbClr val="000000"/>
            </a:solidFill>
            <a:ln w="1804" cap="flat">
              <a:noFill/>
              <a:prstDash val="solid"/>
              <a:miter/>
            </a:ln>
          </p:spPr>
          <p:txBody>
            <a:bodyPr rtlCol="0" anchor="ctr"/>
            <a:lstStyle/>
            <a:p>
              <a:endParaRPr lang="en-US"/>
            </a:p>
          </p:txBody>
        </p:sp>
        <p:sp>
          <p:nvSpPr>
            <p:cNvPr id="62" name="Freeform 1076">
              <a:extLst>
                <a:ext uri="{FF2B5EF4-FFF2-40B4-BE49-F238E27FC236}">
                  <a16:creationId xmlns:a16="http://schemas.microsoft.com/office/drawing/2014/main" id="{EBA5DE56-BE96-195D-BF3B-F1D0C7E7CE10}"/>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solidFill>
              <a:srgbClr val="000000"/>
            </a:solidFill>
            <a:ln w="1804" cap="flat">
              <a:noFill/>
              <a:prstDash val="solid"/>
              <a:miter/>
            </a:ln>
          </p:spPr>
          <p:txBody>
            <a:bodyPr rtlCol="0" anchor="ctr"/>
            <a:lstStyle/>
            <a:p>
              <a:endParaRPr lang="en-US"/>
            </a:p>
          </p:txBody>
        </p:sp>
        <p:sp>
          <p:nvSpPr>
            <p:cNvPr id="63" name="Freeform 1077">
              <a:extLst>
                <a:ext uri="{FF2B5EF4-FFF2-40B4-BE49-F238E27FC236}">
                  <a16:creationId xmlns:a16="http://schemas.microsoft.com/office/drawing/2014/main" id="{CCA06E4C-B92A-4C76-E439-356DA00BDCD2}"/>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solidFill>
              <a:srgbClr val="000000"/>
            </a:solidFill>
            <a:ln w="1804" cap="flat">
              <a:noFill/>
              <a:prstDash val="solid"/>
              <a:miter/>
            </a:ln>
          </p:spPr>
          <p:txBody>
            <a:bodyPr rtlCol="0" anchor="ctr"/>
            <a:lstStyle/>
            <a:p>
              <a:endParaRPr lang="en-US"/>
            </a:p>
          </p:txBody>
        </p:sp>
        <p:sp>
          <p:nvSpPr>
            <p:cNvPr id="2048" name="Freeform 1078">
              <a:extLst>
                <a:ext uri="{FF2B5EF4-FFF2-40B4-BE49-F238E27FC236}">
                  <a16:creationId xmlns:a16="http://schemas.microsoft.com/office/drawing/2014/main" id="{A41807E6-7EF9-764F-F9AB-15F5EC30E370}"/>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solidFill>
              <a:srgbClr val="000000"/>
            </a:solidFill>
            <a:ln w="1804" cap="flat">
              <a:noFill/>
              <a:prstDash val="solid"/>
              <a:miter/>
            </a:ln>
          </p:spPr>
          <p:txBody>
            <a:bodyPr rtlCol="0" anchor="ctr"/>
            <a:lstStyle/>
            <a:p>
              <a:endParaRPr lang="en-US"/>
            </a:p>
          </p:txBody>
        </p:sp>
        <p:sp>
          <p:nvSpPr>
            <p:cNvPr id="2049" name="Freeform 1079">
              <a:extLst>
                <a:ext uri="{FF2B5EF4-FFF2-40B4-BE49-F238E27FC236}">
                  <a16:creationId xmlns:a16="http://schemas.microsoft.com/office/drawing/2014/main" id="{077AC574-2C11-AC01-38F5-5B9D6E6E05BB}"/>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solidFill>
              <a:srgbClr val="000000"/>
            </a:solidFill>
            <a:ln w="1804" cap="flat">
              <a:noFill/>
              <a:prstDash val="solid"/>
              <a:miter/>
            </a:ln>
          </p:spPr>
          <p:txBody>
            <a:bodyPr rtlCol="0" anchor="ctr"/>
            <a:lstStyle/>
            <a:p>
              <a:endParaRPr lang="en-US"/>
            </a:p>
          </p:txBody>
        </p:sp>
        <p:sp>
          <p:nvSpPr>
            <p:cNvPr id="2050" name="Freeform 1080">
              <a:extLst>
                <a:ext uri="{FF2B5EF4-FFF2-40B4-BE49-F238E27FC236}">
                  <a16:creationId xmlns:a16="http://schemas.microsoft.com/office/drawing/2014/main" id="{A2076663-3D9D-79B3-9B00-31D606C1D0C9}"/>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4152704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1C8176-24DD-E4E5-D9BD-437C5FD763C4}"/>
              </a:ext>
            </a:extLst>
          </p:cNvPr>
          <p:cNvSpPr>
            <a:spLocks noGrp="1"/>
          </p:cNvSpPr>
          <p:nvPr>
            <p:ph type="body" sz="quarter" idx="13"/>
          </p:nvPr>
        </p:nvSpPr>
        <p:spPr>
          <a:xfrm>
            <a:off x="281348" y="92184"/>
            <a:ext cx="6633802" cy="697353"/>
          </a:xfrm>
          <a:solidFill>
            <a:schemeClr val="bg1"/>
          </a:solidFill>
        </p:spPr>
        <p:txBody>
          <a:bodyPr/>
          <a:lstStyle/>
          <a:p>
            <a:r>
              <a:rPr lang="es" sz="3600" dirty="0">
                <a:solidFill>
                  <a:srgbClr val="027354"/>
                </a:solidFill>
              </a:rPr>
              <a:t>12 maneras rentables en que las Pymes pueden adoptar tecnologías de RSE de manera económica y rápida</a:t>
            </a:r>
          </a:p>
        </p:txBody>
      </p:sp>
      <p:sp>
        <p:nvSpPr>
          <p:cNvPr id="5" name="Text Placeholder 4">
            <a:extLst>
              <a:ext uri="{FF2B5EF4-FFF2-40B4-BE49-F238E27FC236}">
                <a16:creationId xmlns:a16="http://schemas.microsoft.com/office/drawing/2014/main" id="{408CD2F7-B393-DD9D-E5FF-460021F792D5}"/>
              </a:ext>
            </a:extLst>
          </p:cNvPr>
          <p:cNvSpPr>
            <a:spLocks noGrp="1"/>
          </p:cNvSpPr>
          <p:nvPr>
            <p:ph type="body" sz="quarter" idx="14"/>
          </p:nvPr>
        </p:nvSpPr>
        <p:spPr>
          <a:xfrm>
            <a:off x="281347" y="2235466"/>
            <a:ext cx="6271853" cy="1193534"/>
          </a:xfrm>
        </p:spPr>
        <p:txBody>
          <a:bodyPr/>
          <a:lstStyle/>
          <a:p>
            <a:r>
              <a:rPr lang="es" sz="2400" dirty="0"/>
              <a:t>Esta sección cubre formas simples, rápidas y efectivas en las que las pymes pueden adoptar rápidamente herramientas y tecnologías digitales que pueden mejorar su contribución e impacto en la RSE.</a:t>
            </a:r>
          </a:p>
        </p:txBody>
      </p:sp>
      <p:sp>
        <p:nvSpPr>
          <p:cNvPr id="3" name="Rectangle: Rounded Corners 2">
            <a:extLst>
              <a:ext uri="{FF2B5EF4-FFF2-40B4-BE49-F238E27FC236}">
                <a16:creationId xmlns:a16="http://schemas.microsoft.com/office/drawing/2014/main" id="{6E94D2BB-E31F-99BB-E6E1-BC5F4C4398CA}"/>
              </a:ext>
            </a:extLst>
          </p:cNvPr>
          <p:cNvSpPr/>
          <p:nvPr/>
        </p:nvSpPr>
        <p:spPr>
          <a:xfrm>
            <a:off x="363301" y="4554526"/>
            <a:ext cx="4513499" cy="1371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121C3206-5C34-60B4-58EA-CA4499633AF4}"/>
              </a:ext>
            </a:extLst>
          </p:cNvPr>
          <p:cNvSpPr txBox="1"/>
          <p:nvPr/>
        </p:nvSpPr>
        <p:spPr>
          <a:xfrm>
            <a:off x="737451" y="4824827"/>
            <a:ext cx="3765198" cy="830997"/>
          </a:xfrm>
          <a:prstGeom prst="rect">
            <a:avLst/>
          </a:prstGeom>
          <a:solidFill>
            <a:schemeClr val="accent2"/>
          </a:solidFill>
        </p:spPr>
        <p:txBody>
          <a:bodyPr wrap="square" rtlCol="0">
            <a:spAutoFit/>
          </a:bodyPr>
          <a:lstStyle/>
          <a:p>
            <a:pPr algn="ctr"/>
            <a:r>
              <a:rPr lang="es" sz="4800" b="1" dirty="0">
                <a:solidFill>
                  <a:schemeClr val="bg1"/>
                </a:solidFill>
              </a:rPr>
              <a:t>Seccion 3</a:t>
            </a:r>
          </a:p>
        </p:txBody>
      </p:sp>
    </p:spTree>
    <p:extLst>
      <p:ext uri="{BB962C8B-B14F-4D97-AF65-F5344CB8AC3E}">
        <p14:creationId xmlns:p14="http://schemas.microsoft.com/office/powerpoint/2010/main" val="718357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60642" y="359875"/>
            <a:ext cx="3815923" cy="613825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900" b="1" dirty="0"/>
              <a:t>1. Trabajo híbrido</a:t>
            </a:r>
            <a:endParaRPr lang="en-GB" sz="1900" dirty="0"/>
          </a:p>
          <a:p>
            <a:r>
              <a:rPr lang="es" sz="1900" dirty="0"/>
              <a:t>Implemente una plataforma digital híbrida que permita a los empleados trabajar de forma remota. Esto puede ayudar a reducir el impacto ambiental y mejorar la producción ética, entre otros. Fomenta hábitos respetuosos con el medio ambiente. Menos personas que viajan al trabajo reducen las emisiones, y trabajar desde casa significa menos artículos desechables, como platos, cubiertos y tazas de café. Primero asegúrate de que sean ecológicos. Lea </a:t>
            </a:r>
            <a:r>
              <a:rPr lang="es" sz="1900" dirty="0">
                <a:solidFill>
                  <a:schemeClr val="bg1"/>
                </a:solidFill>
                <a:hlinkClick r:id="rId2">
                  <a:extLst>
                    <a:ext uri="{A12FA001-AC4F-418D-AE19-62706E023703}">
                      <ahyp:hlinkClr xmlns:ahyp="http://schemas.microsoft.com/office/drawing/2018/hyperlinkcolor" val="tx"/>
                    </a:ext>
                  </a:extLst>
                </a:hlinkClick>
              </a:rPr>
              <a:t>las mejores herramientas de productividad sostenible</a:t>
            </a:r>
            <a:endParaRPr lang="en-GB" sz="1900" dirty="0">
              <a:solidFill>
                <a:schemeClr val="bg1"/>
              </a:solidFill>
            </a:endParaRPr>
          </a:p>
          <a:p>
            <a:pPr algn="ctr"/>
            <a:endParaRPr lang="en-IE" sz="19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127164" y="359875"/>
            <a:ext cx="3815923" cy="6138250"/>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900" b="1" dirty="0"/>
              <a:t>2. Mover el almacenamiento a la nube</a:t>
            </a:r>
          </a:p>
          <a:p>
            <a:pPr algn="l"/>
            <a:r>
              <a:rPr lang="es" sz="1900" dirty="0"/>
              <a:t>Mover su almacenamiento a la nube elimina sus costos de infraestructura de TI en las instalaciones, ya que no pagará los costos de energía para alimentar el equipo. La computación en la nube es un 93 % más eficiente desde el punto de vista energético que los centros de datos locales.</a:t>
            </a:r>
          </a:p>
          <a:p>
            <a:pPr algn="l"/>
            <a:endParaRPr lang="en-GB" sz="1900" dirty="0"/>
          </a:p>
          <a:p>
            <a:pPr algn="l"/>
            <a:r>
              <a:rPr lang="es" sz="1900" dirty="0"/>
              <a:t>Una investigación realizada por Berkeley Lab y la Universidad Northwestern descubrió que las empresas podrían ahorrar entre un 60 % y un 85 % en costos de energía cuando cambian a servicios basados en la nube.</a:t>
            </a: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011623" y="359875"/>
            <a:ext cx="3928788" cy="61382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3. Automatización</a:t>
            </a:r>
          </a:p>
          <a:p>
            <a:r>
              <a:rPr lang="es" sz="2000" dirty="0"/>
              <a:t>Las soluciones de automatización pueden ahorrarle a su equipo horas interminables y pueden agregar valor a su empresa al reducir la cantidad de trabajo humano necesario para tareas repetitivas que consumen mucho tiempo, lo que le permite a su equipo concentrarse en tareas de mayor nivel. La automatización también puede brindar una experiencia de usuario final más simple, aumentando la eficiencia y el ROI y disminuyendo los costos relacionados con el error humano.</a:t>
            </a:r>
          </a:p>
        </p:txBody>
      </p:sp>
    </p:spTree>
    <p:extLst>
      <p:ext uri="{BB962C8B-B14F-4D97-AF65-F5344CB8AC3E}">
        <p14:creationId xmlns:p14="http://schemas.microsoft.com/office/powerpoint/2010/main" val="3527575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60642" y="210677"/>
            <a:ext cx="3815923" cy="6436646"/>
          </a:xfrm>
          <a:prstGeom prst="round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900" b="1" dirty="0"/>
              <a:t>4. Energía renovable</a:t>
            </a:r>
          </a:p>
          <a:p>
            <a:pPr algn="ctr"/>
            <a:endParaRPr lang="en-GB" sz="1900" dirty="0"/>
          </a:p>
          <a:p>
            <a:pPr algn="l"/>
            <a:r>
              <a:rPr lang="es" sz="1900" dirty="0"/>
              <a:t>La mayor parte de la electricidad se genera a partir de combustibles fósiles que emiten CO2 y contaminan el medio ambiente.</a:t>
            </a:r>
          </a:p>
          <a:p>
            <a:pPr algn="l"/>
            <a:r>
              <a:rPr lang="es" sz="1900" dirty="0"/>
              <a:t>Cambiar a fuentes de energía renovables como la solar. Ahora es asequible. Pueden ayudar a las pequeñas empresas y empresas a reducir sus emisiones de carbono y los costos operativos. Para las empresas más pequeñas, el costo de usar tecnologías ecológicas como los paneles solares puede ser alto al principio, pero las empresas ahorrarán mucho dinero a largo plazo.</a:t>
            </a:r>
          </a:p>
          <a:p>
            <a:pPr algn="ctr"/>
            <a:endParaRPr lang="en-IE" sz="19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225741" y="210677"/>
            <a:ext cx="3636706" cy="6436646"/>
          </a:xfrm>
          <a:prstGeom prst="roundRect">
            <a:avLst/>
          </a:prstGeom>
          <a:solidFill>
            <a:srgbClr val="0097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900" b="1" dirty="0"/>
              <a:t>5. Olvídese del papel</a:t>
            </a:r>
          </a:p>
          <a:p>
            <a:pPr algn="ctr"/>
            <a:endParaRPr lang="es" sz="1900" b="1" dirty="0"/>
          </a:p>
          <a:p>
            <a:pPr algn="l"/>
            <a:r>
              <a:rPr lang="es" sz="1900" dirty="0"/>
              <a:t>Otra área en la que las empresas pueden volverse ecológicas es en el uso del papel. Se estima que el costo de usar papel es 30 veces el costo de compra. Los empleados pueden comunicarse con sus empleados, clientes y usuarios a través del correo electrónico.</a:t>
            </a:r>
          </a:p>
          <a:p>
            <a:pPr algn="l"/>
            <a:r>
              <a:rPr lang="es" sz="1900" dirty="0"/>
              <a:t>Las facturas se están pagando a través de canales digitales. Hay aplicaciones que permiten a las empresas programar tareas, organizar proyectos y compartir documentos y medios con sus empleados sin usar papel.</a:t>
            </a: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002570" y="192570"/>
            <a:ext cx="3928788" cy="6436646"/>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6. </a:t>
            </a:r>
            <a:r>
              <a:rPr lang="es" b="1" i="0" dirty="0">
                <a:solidFill>
                  <a:schemeClr val="bg1"/>
                </a:solidFill>
                <a:effectLst/>
              </a:rPr>
              <a:t>Centros de datos energéticamente eficientes</a:t>
            </a:r>
          </a:p>
          <a:p>
            <a:pPr algn="ctr"/>
            <a:endParaRPr lang="en-IE" b="0" i="0" dirty="0">
              <a:solidFill>
                <a:schemeClr val="bg1"/>
              </a:solidFill>
              <a:effectLst/>
            </a:endParaRPr>
          </a:p>
          <a:p>
            <a:pPr algn="l"/>
            <a:r>
              <a:rPr lang="es" b="0" i="0" dirty="0">
                <a:solidFill>
                  <a:schemeClr val="bg1"/>
                </a:solidFill>
                <a:effectLst/>
              </a:rPr>
              <a:t>Las computadoras requieren mucha electricidad y la mayoría de las fuentes de energía utilizan combustibles fósiles.</a:t>
            </a:r>
          </a:p>
          <a:p>
            <a:pPr algn="l"/>
            <a:r>
              <a:rPr lang="es" b="0" i="0" dirty="0">
                <a:solidFill>
                  <a:schemeClr val="bg1"/>
                </a:solidFill>
                <a:effectLst/>
              </a:rPr>
              <a:t>Los centros de datos que albergan grandes servidores pueden contribuir a millones de toneladas de contaminación por la energía que consumen. Por lo tanto, muchas empresas se están transfiriendo a centros de datos energéticamente eficientes. Los servidores avanzados que requieren menos energía pueden minimizar la huella de carbono. La computación en la nube es otra tecnología que reduce el consumo de energía y las emisiones y no requiere infraestructura física para funcionar.</a:t>
            </a:r>
          </a:p>
        </p:txBody>
      </p:sp>
    </p:spTree>
    <p:extLst>
      <p:ext uri="{BB962C8B-B14F-4D97-AF65-F5344CB8AC3E}">
        <p14:creationId xmlns:p14="http://schemas.microsoft.com/office/powerpoint/2010/main" val="3664728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364455" y="457199"/>
            <a:ext cx="3815923" cy="607487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900" b="1" dirty="0"/>
              <a:t>7. Ir en línea y sitio web ecológico</a:t>
            </a:r>
          </a:p>
          <a:p>
            <a:pPr algn="ctr"/>
            <a:endParaRPr lang="en-GB" sz="1900" dirty="0"/>
          </a:p>
          <a:p>
            <a:pPr algn="l"/>
            <a:r>
              <a:rPr lang="es" sz="1900" b="0" i="0" dirty="0">
                <a:solidFill>
                  <a:schemeClr val="bg1"/>
                </a:solidFill>
                <a:effectLst/>
              </a:rPr>
              <a:t>Al conectarse en línea, las empresas pueden reducir el impacto ambiental del uso de concreto, electricidad, agua y gas en ese establecimiento. Las empresas en línea también reducen la cantidad de personas que tienen que conducir hacia y desde la oficina. No todas las empresas, pero las pequeñas empresas pueden volverse completamente digitales. Vaya al comercio electrónico (p. ej., Etsy o Shopify) o inicie un </a:t>
            </a:r>
            <a:r>
              <a:rPr lang="es" sz="1900" b="0" i="0" dirty="0">
                <a:solidFill>
                  <a:schemeClr val="bg1"/>
                </a:solidFill>
                <a:effectLst/>
                <a:hlinkClick r:id="rId2">
                  <a:extLst>
                    <a:ext uri="{A12FA001-AC4F-418D-AE19-62706E023703}">
                      <ahyp:hlinkClr xmlns:ahyp="http://schemas.microsoft.com/office/drawing/2018/hyperlinkcolor" val="tx"/>
                    </a:ext>
                  </a:extLst>
                </a:hlinkClick>
              </a:rPr>
              <a:t>sitio web ecológico.</a:t>
            </a:r>
            <a:endParaRPr lang="en-IE" sz="1900" dirty="0">
              <a:solidFill>
                <a:schemeClr val="bg1"/>
              </a:solidFill>
            </a:endParaRPr>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4211597" y="457198"/>
            <a:ext cx="4033680" cy="60748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8. Vehículos eléctricos</a:t>
            </a:r>
          </a:p>
          <a:p>
            <a:pPr algn="l"/>
            <a:r>
              <a:rPr lang="es" dirty="0"/>
              <a:t>EV es el futuro de la industria del automóvil. Esta es la razón por la que Tesla tiene tanto éxito. Los automóviles constituyen más del 30% de las emisiones totales de carbono. El automóvil convencional depende en gran medida de los combustibles fósiles. Por lo tanto, muchas grandes empresas automotrices se están cambiando a vehículos eléctricos o híbridos. Sin embargo, ahora mismo el coste de un vehículo eléctrico es muy elevado y no todo el mundo puede permitírselo. Pero en los próximos años el costo va a bajar considerablemente. Este </a:t>
            </a:r>
            <a:r>
              <a:rPr lang="es" dirty="0">
                <a:hlinkClick r:id="rId3">
                  <a:extLst>
                    <a:ext uri="{A12FA001-AC4F-418D-AE19-62706E023703}">
                      <ahyp:hlinkClr xmlns:ahyp="http://schemas.microsoft.com/office/drawing/2018/hyperlinkcolor" val="tx"/>
                    </a:ext>
                  </a:extLst>
                </a:hlinkClick>
              </a:rPr>
              <a:t>cambio de los combustibles fósiles a la electricidad </a:t>
            </a:r>
            <a:r>
              <a:rPr lang="es" dirty="0"/>
              <a:t>puede tener un impacto positivo en nuestro medio ambiente.</a:t>
            </a:r>
          </a:p>
        </p:txBody>
      </p:sp>
      <p:sp>
        <p:nvSpPr>
          <p:cNvPr id="4" name="Rectangle: Rounded Corners 3">
            <a:extLst>
              <a:ext uri="{FF2B5EF4-FFF2-40B4-BE49-F238E27FC236}">
                <a16:creationId xmlns:a16="http://schemas.microsoft.com/office/drawing/2014/main" id="{081F7291-31AC-06C0-CF1C-EB60B0A32B56}"/>
              </a:ext>
            </a:extLst>
          </p:cNvPr>
          <p:cNvSpPr/>
          <p:nvPr/>
        </p:nvSpPr>
        <p:spPr>
          <a:xfrm>
            <a:off x="8276497" y="457198"/>
            <a:ext cx="3637863" cy="607487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b="1" dirty="0"/>
              <a:t>9. </a:t>
            </a:r>
            <a:r>
              <a:rPr lang="es" sz="2400" b="1" dirty="0"/>
              <a:t>Software Sostenible</a:t>
            </a:r>
          </a:p>
          <a:p>
            <a:pPr algn="ctr"/>
            <a:endParaRPr lang="en-GB" sz="2400" dirty="0"/>
          </a:p>
          <a:p>
            <a:pPr algn="l"/>
            <a:r>
              <a:rPr lang="es" sz="2000" b="0" i="0" dirty="0">
                <a:solidFill>
                  <a:srgbClr val="FFFFFF"/>
                </a:solidFill>
                <a:effectLst/>
              </a:rPr>
              <a:t>La </a:t>
            </a:r>
            <a:r>
              <a:rPr lang="es" sz="2000" b="0" i="0" dirty="0">
                <a:solidFill>
                  <a:schemeClr val="bg1"/>
                </a:solidFill>
                <a:effectLst/>
                <a:hlinkClick r:id="rId4">
                  <a:extLst>
                    <a:ext uri="{A12FA001-AC4F-418D-AE19-62706E023703}">
                      <ahyp:hlinkClr xmlns:ahyp="http://schemas.microsoft.com/office/drawing/2018/hyperlinkcolor" val="tx"/>
                    </a:ext>
                  </a:extLst>
                </a:hlinkClick>
              </a:rPr>
              <a:t>“etiqueta ángel azul” para el software </a:t>
            </a:r>
            <a:r>
              <a:rPr lang="es" sz="2000" b="0" i="0" dirty="0">
                <a:solidFill>
                  <a:srgbClr val="FFFFFF"/>
                </a:solidFill>
                <a:effectLst/>
              </a:rPr>
              <a:t>es sostenible por el </a:t>
            </a:r>
            <a:r>
              <a:rPr lang="es" sz="2000" b="0" i="0" dirty="0">
                <a:solidFill>
                  <a:schemeClr val="bg1"/>
                </a:solidFill>
                <a:effectLst/>
              </a:rPr>
              <a:t>esquema de certificación de diseño para software sostenible la </a:t>
            </a:r>
            <a:r>
              <a:rPr lang="es" sz="2000" b="0" i="0" u="sng" strike="noStrike" dirty="0">
                <a:solidFill>
                  <a:schemeClr val="bg1"/>
                </a:solidFill>
                <a:effectLst/>
                <a:hlinkClick r:id="rId5">
                  <a:extLst>
                    <a:ext uri="{A12FA001-AC4F-418D-AE19-62706E023703}">
                      <ahyp:hlinkClr xmlns:ahyp="http://schemas.microsoft.com/office/drawing/2018/hyperlinkcolor" val="tx"/>
                    </a:ext>
                  </a:extLst>
                </a:hlinkClick>
              </a:rPr>
              <a:t>“etiqueta ángel azul para software eficiente en recursos y energía” </a:t>
            </a:r>
            <a:r>
              <a:rPr lang="es" sz="2000" b="0" i="0" dirty="0">
                <a:solidFill>
                  <a:schemeClr val="bg1"/>
                </a:solidFill>
                <a:effectLst/>
              </a:rPr>
              <a:t>. Entre los criterios para la certificación se encuentran: </a:t>
            </a:r>
            <a:r>
              <a:rPr lang="es" sz="2000" b="0" i="0" dirty="0">
                <a:solidFill>
                  <a:srgbClr val="FFFFFF"/>
                </a:solidFill>
                <a:effectLst/>
              </a:rPr>
              <a:t>Los productores de software ahora pueden certificar su software en tres áreas: eficiencia energética, eficiencia de recursos e interfaces transparentes.</a:t>
            </a:r>
            <a:endParaRPr lang="en-IE" sz="2000" dirty="0"/>
          </a:p>
        </p:txBody>
      </p:sp>
    </p:spTree>
    <p:extLst>
      <p:ext uri="{BB962C8B-B14F-4D97-AF65-F5344CB8AC3E}">
        <p14:creationId xmlns:p14="http://schemas.microsoft.com/office/powerpoint/2010/main" val="3043002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15D6EA5-9F96-5DB4-B8D7-86D60574D822}"/>
              </a:ext>
            </a:extLst>
          </p:cNvPr>
          <p:cNvSpPr/>
          <p:nvPr/>
        </p:nvSpPr>
        <p:spPr>
          <a:xfrm>
            <a:off x="212096" y="343663"/>
            <a:ext cx="3815923" cy="6391746"/>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10. Seguimiento del consumo de energía con IoT</a:t>
            </a:r>
          </a:p>
          <a:p>
            <a:pPr algn="ctr"/>
            <a:endParaRPr lang="en-GB" dirty="0"/>
          </a:p>
          <a:p>
            <a:pPr algn="l"/>
            <a:r>
              <a:rPr lang="es" b="0" i="0" dirty="0">
                <a:solidFill>
                  <a:schemeClr val="bg1"/>
                </a:solidFill>
                <a:effectLst/>
              </a:rPr>
              <a:t>Las pequeñas empresas pueden usar la tecnología IoT o Internet de las cosas para volverse ecológicas. Una red de electrodomésticos </a:t>
            </a:r>
            <a:r>
              <a:rPr lang="es" dirty="0">
                <a:solidFill>
                  <a:schemeClr val="bg1"/>
                </a:solidFill>
              </a:rPr>
              <a:t>está </a:t>
            </a:r>
            <a:r>
              <a:rPr lang="es" b="0" i="0" dirty="0">
                <a:solidFill>
                  <a:schemeClr val="bg1"/>
                </a:solidFill>
                <a:effectLst/>
              </a:rPr>
              <a:t>equipada con sensores que envían información a una base de datos central. Luego, los datos se </a:t>
            </a:r>
            <a:r>
              <a:rPr lang="es" b="0" i="0" dirty="0" err="1">
                <a:solidFill>
                  <a:schemeClr val="bg1"/>
                </a:solidFill>
                <a:effectLst/>
              </a:rPr>
              <a:t>analizan </a:t>
            </a:r>
            <a:r>
              <a:rPr lang="es" b="0" i="0" dirty="0">
                <a:solidFill>
                  <a:schemeClr val="bg1"/>
                </a:solidFill>
                <a:effectLst/>
              </a:rPr>
              <a:t>y se traducen en información que las personas pueden usar para saber qué tan bien está funcionando su dispositivo.</a:t>
            </a:r>
          </a:p>
          <a:p>
            <a:pPr algn="l"/>
            <a:r>
              <a:rPr lang="es" b="0" i="0" dirty="0">
                <a:solidFill>
                  <a:schemeClr val="bg1"/>
                </a:solidFill>
                <a:effectLst/>
              </a:rPr>
              <a:t>Los restaurantes pueden usar esta tecnología para asegurarse de que sus refrigeradores mantengan la temperatura adecuada para que puedan reducir el desperdicio de alimentos y ahorrar dinero.</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4127975" y="343663"/>
            <a:ext cx="3936049" cy="6391746"/>
          </a:xfrm>
          <a:prstGeom prst="roundRect">
            <a:avLst/>
          </a:prstGeom>
          <a:solidFill>
            <a:srgbClr val="3E6C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t>11. Supervise el uso de energía</a:t>
            </a:r>
          </a:p>
          <a:p>
            <a:pPr algn="ctr"/>
            <a:endParaRPr lang="es" b="1" dirty="0"/>
          </a:p>
          <a:p>
            <a:pPr algn="l"/>
            <a:r>
              <a:rPr lang="es" dirty="0">
                <a:solidFill>
                  <a:schemeClr val="bg1"/>
                </a:solidFill>
              </a:rPr>
              <a:t>Obtener el control de su uso de energía mediante la instalación de </a:t>
            </a:r>
            <a:r>
              <a:rPr lang="es" dirty="0">
                <a:solidFill>
                  <a:schemeClr val="bg1"/>
                </a:solidFill>
                <a:hlinkClick r:id="rId2">
                  <a:extLst>
                    <a:ext uri="{A12FA001-AC4F-418D-AE19-62706E023703}">
                      <ahyp:hlinkClr xmlns:ahyp="http://schemas.microsoft.com/office/drawing/2018/hyperlinkcolor" val="tx"/>
                    </a:ext>
                  </a:extLst>
                </a:hlinkClick>
              </a:rPr>
              <a:t>medidores inteligentes </a:t>
            </a:r>
            <a:r>
              <a:rPr lang="es" dirty="0">
                <a:solidFill>
                  <a:schemeClr val="bg1"/>
                </a:solidFill>
              </a:rPr>
              <a:t>es una forma económica y rápida de realizar un seguimiento del uso de energía, reducir el uso y ahorrar dinero. También puedes usar </a:t>
            </a:r>
            <a:r>
              <a:rPr lang="es" dirty="0">
                <a:solidFill>
                  <a:schemeClr val="bg1"/>
                </a:solidFill>
                <a:hlinkClick r:id="rId3">
                  <a:extLst>
                    <a:ext uri="{A12FA001-AC4F-418D-AE19-62706E023703}">
                      <ahyp:hlinkClr xmlns:ahyp="http://schemas.microsoft.com/office/drawing/2018/hyperlinkcolor" val="tx"/>
                    </a:ext>
                  </a:extLst>
                </a:hlinkClick>
              </a:rPr>
              <a:t>enchufes inteligentes </a:t>
            </a:r>
            <a:r>
              <a:rPr lang="es" dirty="0">
                <a:solidFill>
                  <a:schemeClr val="bg1"/>
                </a:solidFill>
              </a:rPr>
              <a:t>como alternativa. Le permiten medir el uso de energía y automatizar, brindándole datos sobre el uso de energía de diferentes dispositivos. También puede usarlos para programar, por ejemplo, apagar los dispositivos durante la noche cuando no se usan y cuando no está en la oficina. Instale </a:t>
            </a:r>
            <a:r>
              <a:rPr lang="es" dirty="0">
                <a:solidFill>
                  <a:schemeClr val="bg1"/>
                </a:solidFill>
                <a:hlinkClick r:id="rId4">
                  <a:extLst>
                    <a:ext uri="{A12FA001-AC4F-418D-AE19-62706E023703}">
                      <ahyp:hlinkClr xmlns:ahyp="http://schemas.microsoft.com/office/drawing/2018/hyperlinkcolor" val="tx"/>
                    </a:ext>
                  </a:extLst>
                </a:hlinkClick>
              </a:rPr>
              <a:t>luces detectoras de movimiento </a:t>
            </a:r>
            <a:r>
              <a:rPr lang="es" dirty="0">
                <a:solidFill>
                  <a:schemeClr val="bg1"/>
                </a:solidFill>
              </a:rPr>
              <a:t>que se apaguen automáticamente cuando no haya movimiento.</a:t>
            </a:r>
            <a:endParaRPr lang="en-GB" dirty="0"/>
          </a:p>
        </p:txBody>
      </p:sp>
      <p:sp>
        <p:nvSpPr>
          <p:cNvPr id="4" name="Rectangle: Rounded Corners 3">
            <a:extLst>
              <a:ext uri="{FF2B5EF4-FFF2-40B4-BE49-F238E27FC236}">
                <a16:creationId xmlns:a16="http://schemas.microsoft.com/office/drawing/2014/main" id="{A7D01F85-9D79-86D6-8D6A-AF04E9D6CD2F}"/>
              </a:ext>
            </a:extLst>
          </p:cNvPr>
          <p:cNvSpPr/>
          <p:nvPr/>
        </p:nvSpPr>
        <p:spPr>
          <a:xfrm>
            <a:off x="8160538" y="343663"/>
            <a:ext cx="3936049" cy="6319687"/>
          </a:xfrm>
          <a:prstGeom prst="round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b="1" dirty="0">
                <a:solidFill>
                  <a:schemeClr val="bg1"/>
                </a:solidFill>
              </a:rPr>
              <a:t>12. Herramientas CRM Sostenibles</a:t>
            </a:r>
          </a:p>
          <a:p>
            <a:pPr algn="ctr"/>
            <a:endParaRPr lang="es" b="1" dirty="0">
              <a:solidFill>
                <a:schemeClr val="bg1"/>
              </a:solidFill>
            </a:endParaRPr>
          </a:p>
          <a:p>
            <a:pPr algn="l"/>
            <a:r>
              <a:rPr lang="es" dirty="0">
                <a:solidFill>
                  <a:schemeClr val="bg1"/>
                </a:solidFill>
              </a:rPr>
              <a:t>Elija una herramienta de CRM que sea respetuosa con el medio ambiente y sostenible para reducir la huella de carbono de su empresa. Internet representa aproximadamente </a:t>
            </a:r>
            <a:r>
              <a:rPr lang="es" dirty="0">
                <a:solidFill>
                  <a:schemeClr val="bg1"/>
                </a:solidFill>
                <a:hlinkClick r:id="rId5">
                  <a:extLst>
                    <a:ext uri="{A12FA001-AC4F-418D-AE19-62706E023703}">
                      <ahyp:hlinkClr xmlns:ahyp="http://schemas.microsoft.com/office/drawing/2018/hyperlinkcolor" val="tx"/>
                    </a:ext>
                  </a:extLst>
                </a:hlinkClick>
              </a:rPr>
              <a:t>el 3,7% </a:t>
            </a:r>
            <a:r>
              <a:rPr lang="es" dirty="0">
                <a:solidFill>
                  <a:schemeClr val="bg1"/>
                </a:solidFill>
              </a:rPr>
              <a:t>de las emisiones mundiales de gases de efecto invernadero. De este 3,7%, </a:t>
            </a:r>
            <a:r>
              <a:rPr lang="es" dirty="0">
                <a:solidFill>
                  <a:schemeClr val="bg1"/>
                </a:solidFill>
                <a:hlinkClick r:id="rId6">
                  <a:extLst>
                    <a:ext uri="{A12FA001-AC4F-418D-AE19-62706E023703}">
                      <ahyp:hlinkClr xmlns:ahyp="http://schemas.microsoft.com/office/drawing/2018/hyperlinkcolor" val="tx"/>
                    </a:ext>
                  </a:extLst>
                </a:hlinkClick>
              </a:rPr>
              <a:t>el 19% </a:t>
            </a:r>
            <a:r>
              <a:rPr lang="es" dirty="0">
                <a:solidFill>
                  <a:schemeClr val="bg1"/>
                </a:solidFill>
              </a:rPr>
              <a:t>proceden de centros de datos. La computación en la nube también utiliza cantidades masivas de electricidad para alimentar y enfriar los servidores. Este </a:t>
            </a:r>
            <a:r>
              <a:rPr lang="es" dirty="0">
                <a:solidFill>
                  <a:schemeClr val="bg1"/>
                </a:solidFill>
                <a:hlinkClick r:id="rId7">
                  <a:extLst>
                    <a:ext uri="{A12FA001-AC4F-418D-AE19-62706E023703}">
                      <ahyp:hlinkClr xmlns:ahyp="http://schemas.microsoft.com/office/drawing/2018/hyperlinkcolor" val="tx"/>
                    </a:ext>
                  </a:extLst>
                </a:hlinkClick>
              </a:rPr>
              <a:t>artículo </a:t>
            </a:r>
            <a:r>
              <a:rPr lang="es" dirty="0">
                <a:solidFill>
                  <a:schemeClr val="bg1"/>
                </a:solidFill>
              </a:rPr>
              <a:t>analiza cómo las herramientas de CRM afectan el medio ambiente y da un veredicto sobre el software de CRM que debe usar si desea reducir la huella de carbono de su empresa. ( </a:t>
            </a:r>
            <a:r>
              <a:rPr lang="es" dirty="0">
                <a:solidFill>
                  <a:schemeClr val="bg1"/>
                </a:solidFill>
                <a:hlinkClick r:id="rId7">
                  <a:extLst>
                    <a:ext uri="{A12FA001-AC4F-418D-AE19-62706E023703}">
                      <ahyp:hlinkClr xmlns:ahyp="http://schemas.microsoft.com/office/drawing/2018/hyperlinkcolor" val="tx"/>
                    </a:ext>
                  </a:extLst>
                </a:hlinkClick>
              </a:rPr>
              <a:t>Leer </a:t>
            </a:r>
            <a:r>
              <a:rPr lang="es" dirty="0">
                <a:solidFill>
                  <a:schemeClr val="bg1"/>
                </a:solidFill>
              </a:rPr>
              <a:t>)</a:t>
            </a:r>
          </a:p>
          <a:p>
            <a:pPr algn="l"/>
            <a:endParaRPr lang="en-GB" dirty="0">
              <a:solidFill>
                <a:schemeClr val="bg1"/>
              </a:solidFill>
            </a:endParaRPr>
          </a:p>
        </p:txBody>
      </p:sp>
    </p:spTree>
    <p:extLst>
      <p:ext uri="{BB962C8B-B14F-4D97-AF65-F5344CB8AC3E}">
        <p14:creationId xmlns:p14="http://schemas.microsoft.com/office/powerpoint/2010/main" val="799233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022080"/>
            <a:ext cx="4057630" cy="2529853"/>
          </a:xfrm>
        </p:spPr>
        <p:txBody>
          <a:bodyPr>
            <a:normAutofit fontScale="92500"/>
          </a:bodyPr>
          <a:lstStyle/>
          <a:p>
            <a:r>
              <a:rPr lang="es" dirty="0"/>
              <a:t>Has completado </a:t>
            </a:r>
            <a:r>
              <a:rPr lang="es" b="1" dirty="0"/>
              <a:t>el módulo 8</a:t>
            </a:r>
          </a:p>
          <a:p>
            <a:endParaRPr lang="en-US" dirty="0"/>
          </a:p>
          <a:p>
            <a:r>
              <a:rPr lang="es" dirty="0"/>
              <a:t>El siguiente es </a:t>
            </a:r>
            <a:r>
              <a:rPr lang="es" b="1" dirty="0"/>
              <a:t>el Módulo 9</a:t>
            </a:r>
          </a:p>
          <a:p>
            <a:r>
              <a:rPr lang="es" dirty="0"/>
              <a:t>Adaptación a la Economía Circular Innovación</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180825"/>
            <a:ext cx="3195485" cy="837258"/>
          </a:xfrm>
        </p:spPr>
        <p:txBody>
          <a:bodyPr>
            <a:normAutofit fontScale="85000" lnSpcReduction="10000"/>
          </a:bodyPr>
          <a:lstStyle/>
          <a:p>
            <a:r>
              <a:rPr lang="es" dirty="0"/>
              <a:t>¡Bien hecho!</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s" dirty="0">
                <a:hlinkClick r:id="rId2"/>
              </a:rPr>
              <a:t>https://www.csrready.eu/</a:t>
            </a:r>
            <a:r>
              <a:rPr lang="e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7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71415" y="119054"/>
            <a:ext cx="4716425" cy="582221"/>
          </a:xfrm>
        </p:spPr>
        <p:txBody>
          <a:bodyPr>
            <a:normAutofit fontScale="77500" lnSpcReduction="20000"/>
          </a:bodyPr>
          <a:lstStyle/>
          <a:p>
            <a:r>
              <a:rPr lang="es" dirty="0">
                <a:solidFill>
                  <a:srgbClr val="3AA091"/>
                </a:solidFill>
              </a:rPr>
              <a:t>Los resultados del aprendizaje</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38866" y="688524"/>
            <a:ext cx="5519390" cy="5384995"/>
          </a:xfrm>
        </p:spPr>
        <p:txBody>
          <a:bodyPr>
            <a:noAutofit/>
          </a:bodyPr>
          <a:lstStyle/>
          <a:p>
            <a:pPr marL="342900" indent="-342900">
              <a:lnSpc>
                <a:spcPct val="100000"/>
              </a:lnSpc>
              <a:spcBef>
                <a:spcPts val="1200"/>
              </a:spcBef>
              <a:buFont typeface="Wingdings" panose="05000000000000000000" pitchFamily="2" charset="2"/>
              <a:buChar char="v"/>
            </a:pPr>
            <a:r>
              <a:rPr lang="es" sz="2200" b="1" dirty="0">
                <a:solidFill>
                  <a:srgbClr val="3AA091"/>
                </a:solidFill>
              </a:rPr>
              <a:t>Comprender </a:t>
            </a:r>
            <a:r>
              <a:rPr lang="es" sz="2200" dirty="0">
                <a:solidFill>
                  <a:srgbClr val="4D4D4D"/>
                </a:solidFill>
              </a:rPr>
              <a:t>los vínculos beneficiosos entre las tecnologías digitales y la RSE con las operaciones de las pymes y cómo puede beneficiar simultáneamente a la sociedad, las economías y el medio ambiente.</a:t>
            </a:r>
          </a:p>
          <a:p>
            <a:pPr marL="342900" indent="-342900">
              <a:lnSpc>
                <a:spcPct val="100000"/>
              </a:lnSpc>
              <a:spcBef>
                <a:spcPts val="1200"/>
              </a:spcBef>
              <a:buFont typeface="Wingdings" panose="05000000000000000000" pitchFamily="2" charset="2"/>
              <a:buChar char="v"/>
            </a:pPr>
            <a:r>
              <a:rPr lang="es" sz="2200" b="1" dirty="0">
                <a:solidFill>
                  <a:srgbClr val="F27954"/>
                </a:solidFill>
              </a:rPr>
              <a:t>Aprender</a:t>
            </a:r>
            <a:r>
              <a:rPr lang="es" sz="2200" dirty="0"/>
              <a:t> </a:t>
            </a:r>
            <a:r>
              <a:rPr lang="es" sz="2200" dirty="0">
                <a:solidFill>
                  <a:srgbClr val="4D4D4D"/>
                </a:solidFill>
              </a:rPr>
              <a:t>cómo se pueden implementar los diferentes tipos y formas de tecnologías digitales para beneficiar a su empresa</a:t>
            </a:r>
          </a:p>
          <a:p>
            <a:pPr marL="342900" indent="-342900">
              <a:lnSpc>
                <a:spcPct val="100000"/>
              </a:lnSpc>
              <a:spcBef>
                <a:spcPts val="1200"/>
              </a:spcBef>
              <a:buFont typeface="Wingdings" panose="05000000000000000000" pitchFamily="2" charset="2"/>
              <a:buChar char="v"/>
            </a:pPr>
            <a:r>
              <a:rPr lang="es" sz="2200" b="1" dirty="0">
                <a:solidFill>
                  <a:srgbClr val="916395"/>
                </a:solidFill>
              </a:rPr>
              <a:t>Acceda a </a:t>
            </a:r>
            <a:r>
              <a:rPr lang="es" sz="2200" dirty="0">
                <a:solidFill>
                  <a:srgbClr val="4D4D4D"/>
                </a:solidFill>
              </a:rPr>
              <a:t>12 herramientas y tecnologías digitales rápidas, asequibles y accesibles que cambian las reglas del juego y medidas beneficiosas para todos para lograr el espíritu de RSE y las operaciones comerciales de las PYME</a:t>
            </a:r>
          </a:p>
          <a:p>
            <a:pPr marL="342900" indent="-342900">
              <a:lnSpc>
                <a:spcPct val="100000"/>
              </a:lnSpc>
              <a:spcBef>
                <a:spcPts val="1200"/>
              </a:spcBef>
              <a:buFont typeface="Wingdings" panose="05000000000000000000" pitchFamily="2" charset="2"/>
              <a:buChar char="v"/>
            </a:pPr>
            <a:endParaRPr lang="en-IE" sz="22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a:xfrm>
            <a:off x="6181344" y="0"/>
            <a:ext cx="5171572" cy="6858001"/>
          </a:xfrm>
        </p:spPr>
      </p:pic>
    </p:spTree>
    <p:extLst>
      <p:ext uri="{BB962C8B-B14F-4D97-AF65-F5344CB8AC3E}">
        <p14:creationId xmlns:p14="http://schemas.microsoft.com/office/powerpoint/2010/main" val="37097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91D3642-A013-301B-5FFC-DFC359D4FDF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Text Placeholder 4">
            <a:extLst>
              <a:ext uri="{FF2B5EF4-FFF2-40B4-BE49-F238E27FC236}">
                <a16:creationId xmlns:a16="http://schemas.microsoft.com/office/drawing/2014/main" id="{7A73E804-22DC-7158-6943-7BFAAFF32CB4}"/>
              </a:ext>
            </a:extLst>
          </p:cNvPr>
          <p:cNvSpPr>
            <a:spLocks noGrp="1"/>
          </p:cNvSpPr>
          <p:nvPr>
            <p:ph type="body" sz="quarter" idx="13"/>
          </p:nvPr>
        </p:nvSpPr>
        <p:spPr>
          <a:xfrm>
            <a:off x="258525" y="103552"/>
            <a:ext cx="8684307" cy="697353"/>
          </a:xfrm>
          <a:solidFill>
            <a:schemeClr val="bg1"/>
          </a:solidFill>
        </p:spPr>
        <p:txBody>
          <a:bodyPr/>
          <a:lstStyle/>
          <a:p>
            <a:r>
              <a:rPr lang="es" sz="3400" dirty="0">
                <a:solidFill>
                  <a:srgbClr val="CC6A62"/>
                </a:solidFill>
              </a:rPr>
              <a:t>Por qué la Adaptación de la RSE a las Tecnologías Digitales es el Paso Correcto para las PYMES</a:t>
            </a:r>
          </a:p>
        </p:txBody>
      </p:sp>
      <p:sp>
        <p:nvSpPr>
          <p:cNvPr id="6" name="Text Placeholder 5">
            <a:extLst>
              <a:ext uri="{FF2B5EF4-FFF2-40B4-BE49-F238E27FC236}">
                <a16:creationId xmlns:a16="http://schemas.microsoft.com/office/drawing/2014/main" id="{CFB3D469-124D-9C8A-C824-4A35318E2524}"/>
              </a:ext>
            </a:extLst>
          </p:cNvPr>
          <p:cNvSpPr>
            <a:spLocks noGrp="1"/>
          </p:cNvSpPr>
          <p:nvPr>
            <p:ph type="body" sz="quarter" idx="14"/>
          </p:nvPr>
        </p:nvSpPr>
        <p:spPr>
          <a:xfrm>
            <a:off x="258526" y="1636820"/>
            <a:ext cx="5837474" cy="2295778"/>
          </a:xfrm>
          <a:solidFill>
            <a:schemeClr val="bg1"/>
          </a:solidFill>
        </p:spPr>
        <p:txBody>
          <a:bodyPr/>
          <a:lstStyle/>
          <a:p>
            <a:r>
              <a:rPr lang="es" sz="2200" b="0" i="0" dirty="0">
                <a:solidFill>
                  <a:srgbClr val="5E5E5E"/>
                </a:solidFill>
                <a:effectLst/>
              </a:rPr>
              <a:t>La adaptación de la RSE a las herramientas y tecnologías digitales es el paso correcto para las PYME hacia la sostenibilidad. Aliviando la carga de trabajo del personal, ahorrando recursos, generando ingresos y maximizando </a:t>
            </a:r>
            <a:r>
              <a:rPr lang="es" sz="2200" dirty="0">
                <a:solidFill>
                  <a:srgbClr val="5E5E5E"/>
                </a:solidFill>
              </a:rPr>
              <a:t>las eficiencias operativas que simultáneamente benefician social, económica y comercialmente.</a:t>
            </a:r>
            <a:endParaRPr lang="en-IE" sz="2200" dirty="0"/>
          </a:p>
        </p:txBody>
      </p:sp>
      <p:sp>
        <p:nvSpPr>
          <p:cNvPr id="8" name="TextBox 7">
            <a:extLst>
              <a:ext uri="{FF2B5EF4-FFF2-40B4-BE49-F238E27FC236}">
                <a16:creationId xmlns:a16="http://schemas.microsoft.com/office/drawing/2014/main" id="{4A3E3B96-54BB-CC1A-9E2E-1D88D247F43A}"/>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s" sz="4800" b="1" dirty="0">
                <a:solidFill>
                  <a:schemeClr val="bg1"/>
                </a:solidFill>
              </a:rPr>
              <a:t>Sección 1</a:t>
            </a:r>
          </a:p>
        </p:txBody>
      </p:sp>
    </p:spTree>
    <p:extLst>
      <p:ext uri="{BB962C8B-B14F-4D97-AF65-F5344CB8AC3E}">
        <p14:creationId xmlns:p14="http://schemas.microsoft.com/office/powerpoint/2010/main" val="91398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Graphical user interface&#10;&#10;Description automatically generated">
            <a:extLst>
              <a:ext uri="{FF2B5EF4-FFF2-40B4-BE49-F238E27FC236}">
                <a16:creationId xmlns:a16="http://schemas.microsoft.com/office/drawing/2014/main" id="{7572045A-986D-12B1-0C13-F17D520259F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2279" b="12279"/>
          <a:stretch>
            <a:fillRect/>
          </a:stretch>
        </p:blipFill>
        <p:spPr/>
      </p:pic>
      <p:sp>
        <p:nvSpPr>
          <p:cNvPr id="4" name="Text Placeholder 3">
            <a:extLst>
              <a:ext uri="{FF2B5EF4-FFF2-40B4-BE49-F238E27FC236}">
                <a16:creationId xmlns:a16="http://schemas.microsoft.com/office/drawing/2014/main" id="{6D2D01F4-BBDE-FF2F-947B-5B7933AB1BD1}"/>
              </a:ext>
            </a:extLst>
          </p:cNvPr>
          <p:cNvSpPr>
            <a:spLocks noGrp="1"/>
          </p:cNvSpPr>
          <p:nvPr>
            <p:ph type="body" sz="quarter" idx="13"/>
          </p:nvPr>
        </p:nvSpPr>
        <p:spPr>
          <a:xfrm>
            <a:off x="726087" y="381780"/>
            <a:ext cx="5228693" cy="1149765"/>
          </a:xfrm>
        </p:spPr>
        <p:txBody>
          <a:bodyPr>
            <a:normAutofit lnSpcReduction="10000"/>
          </a:bodyPr>
          <a:lstStyle/>
          <a:p>
            <a:pPr algn="ctr"/>
            <a:r>
              <a:rPr lang="es" sz="2800" dirty="0"/>
              <a:t>La tecnología digital agrega valor comercial y respalda las prácticas de RSC</a:t>
            </a:r>
          </a:p>
        </p:txBody>
      </p:sp>
      <p:sp>
        <p:nvSpPr>
          <p:cNvPr id="5" name="Text Placeholder 4">
            <a:extLst>
              <a:ext uri="{FF2B5EF4-FFF2-40B4-BE49-F238E27FC236}">
                <a16:creationId xmlns:a16="http://schemas.microsoft.com/office/drawing/2014/main" id="{565D0196-DCD7-7DF8-6D6B-FA241FE35331}"/>
              </a:ext>
            </a:extLst>
          </p:cNvPr>
          <p:cNvSpPr>
            <a:spLocks noGrp="1"/>
          </p:cNvSpPr>
          <p:nvPr>
            <p:ph type="body" sz="quarter" idx="14"/>
          </p:nvPr>
        </p:nvSpPr>
        <p:spPr>
          <a:xfrm>
            <a:off x="611411" y="1425073"/>
            <a:ext cx="5484589" cy="4976489"/>
          </a:xfrm>
        </p:spPr>
        <p:txBody>
          <a:bodyPr/>
          <a:lstStyle/>
          <a:p>
            <a:pPr algn="l"/>
            <a:r>
              <a:rPr lang="es" sz="2200" b="0" i="0" dirty="0">
                <a:effectLst/>
              </a:rPr>
              <a:t>Las nuevas tecnologías han tenido un gran impacto en el ámbito social, económico y empresarial en los últimos años. Esto ha provocado un cambio drástico en el panorama empresarial, lo que ha llevado a muchas empresas a integrar </a:t>
            </a:r>
            <a:r>
              <a:rPr lang="es" sz="2200" b="1" i="0" dirty="0">
                <a:effectLst/>
              </a:rPr>
              <a:t>estrategias de transformación digital </a:t>
            </a:r>
            <a:r>
              <a:rPr lang="es" sz="2200" b="0" i="0" dirty="0">
                <a:effectLst/>
              </a:rPr>
              <a:t>en sus objetivos a corto plazo.</a:t>
            </a:r>
          </a:p>
          <a:p>
            <a:pPr algn="l"/>
            <a:r>
              <a:rPr lang="es" sz="2200" b="1" i="0" dirty="0">
                <a:effectLst/>
              </a:rPr>
              <a:t>La Responsabilidad Social Corporativa </a:t>
            </a:r>
            <a:r>
              <a:rPr lang="es" sz="2200" b="0" i="0" dirty="0">
                <a:effectLst/>
              </a:rPr>
              <a:t>es un área en la que la digitalización ha ayudado a las empresas a avanzar. La implementación de nuevas tecnologías agrega valor comercial, respalda las buenas prácticas de RSC y promueve una visión más respetuosa con el medio ambiente.</a:t>
            </a:r>
          </a:p>
          <a:p>
            <a:endParaRPr lang="en-IE" sz="2200" dirty="0"/>
          </a:p>
        </p:txBody>
      </p:sp>
    </p:spTree>
    <p:extLst>
      <p:ext uri="{BB962C8B-B14F-4D97-AF65-F5344CB8AC3E}">
        <p14:creationId xmlns:p14="http://schemas.microsoft.com/office/powerpoint/2010/main" val="250764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wo people sitting at a table with a computer&#10;&#10;Description automatically generated with medium confidence">
            <a:extLst>
              <a:ext uri="{FF2B5EF4-FFF2-40B4-BE49-F238E27FC236}">
                <a16:creationId xmlns:a16="http://schemas.microsoft.com/office/drawing/2014/main" id="{53902EA7-3CF2-99AA-C879-D758F7988BF2}"/>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532" r="3532"/>
          <a:stretch>
            <a:fillRect/>
          </a:stretch>
        </p:blipFill>
        <p:spPr>
          <a:xfrm>
            <a:off x="7505324" y="42069"/>
            <a:ext cx="4480302" cy="6773862"/>
          </a:xfrm>
        </p:spPr>
      </p:pic>
      <p:sp>
        <p:nvSpPr>
          <p:cNvPr id="5" name="Text Placeholder 4">
            <a:extLst>
              <a:ext uri="{FF2B5EF4-FFF2-40B4-BE49-F238E27FC236}">
                <a16:creationId xmlns:a16="http://schemas.microsoft.com/office/drawing/2014/main" id="{86294CF3-4BFE-3E98-322B-9EB0EC8F494E}"/>
              </a:ext>
            </a:extLst>
          </p:cNvPr>
          <p:cNvSpPr>
            <a:spLocks noGrp="1"/>
          </p:cNvSpPr>
          <p:nvPr>
            <p:ph type="body" sz="quarter" idx="13"/>
          </p:nvPr>
        </p:nvSpPr>
        <p:spPr>
          <a:xfrm>
            <a:off x="711120" y="42069"/>
            <a:ext cx="6520187" cy="1206951"/>
          </a:xfrm>
        </p:spPr>
        <p:txBody>
          <a:bodyPr>
            <a:normAutofit/>
          </a:bodyPr>
          <a:lstStyle/>
          <a:p>
            <a:pPr algn="ctr">
              <a:lnSpc>
                <a:spcPct val="100000"/>
              </a:lnSpc>
              <a:spcBef>
                <a:spcPts val="0"/>
              </a:spcBef>
            </a:pPr>
            <a:r>
              <a:rPr lang="es" sz="3200" dirty="0">
                <a:solidFill>
                  <a:srgbClr val="CC6A62"/>
                </a:solidFill>
              </a:rPr>
              <a:t>Por qué las Pymes necesitan tecnologías digitales</a:t>
            </a:r>
          </a:p>
        </p:txBody>
      </p:sp>
      <p:sp>
        <p:nvSpPr>
          <p:cNvPr id="6" name="Text Placeholder 5">
            <a:extLst>
              <a:ext uri="{FF2B5EF4-FFF2-40B4-BE49-F238E27FC236}">
                <a16:creationId xmlns:a16="http://schemas.microsoft.com/office/drawing/2014/main" id="{4AD2F14E-A5A1-4091-95EC-23A1B9C94AC5}"/>
              </a:ext>
            </a:extLst>
          </p:cNvPr>
          <p:cNvSpPr>
            <a:spLocks noGrp="1"/>
          </p:cNvSpPr>
          <p:nvPr>
            <p:ph type="body" sz="quarter" idx="14"/>
          </p:nvPr>
        </p:nvSpPr>
        <p:spPr>
          <a:xfrm>
            <a:off x="437104" y="1190996"/>
            <a:ext cx="6975373" cy="5540360"/>
          </a:xfrm>
          <a:noFill/>
        </p:spPr>
        <p:txBody>
          <a:bodyPr/>
          <a:lstStyle/>
          <a:p>
            <a:pPr algn="l"/>
            <a:r>
              <a:rPr lang="es" sz="2000" b="0" i="0" dirty="0">
                <a:solidFill>
                  <a:srgbClr val="2C3340"/>
                </a:solidFill>
                <a:effectLst/>
              </a:rPr>
              <a:t>Las nuevas tecnologías emergentes y su rápida expansión en la sociedad actual y en nuestra vida cotidiana han hecho que las empresas hayan tenido que adaptarse al escenario actual </a:t>
            </a:r>
            <a:r>
              <a:rPr lang="es" sz="2000" b="1" i="0" dirty="0">
                <a:solidFill>
                  <a:srgbClr val="CC6A62"/>
                </a:solidFill>
                <a:effectLst/>
              </a:rPr>
              <a:t>para satisfacer necesidades y expectativas </a:t>
            </a:r>
            <a:r>
              <a:rPr lang="es" sz="2000" b="0" i="0" dirty="0">
                <a:solidFill>
                  <a:srgbClr val="2C3340"/>
                </a:solidFill>
                <a:effectLst/>
              </a:rPr>
              <a:t>, especialmente después de los desafíos presentados por la pandemia. Como resultado, las </a:t>
            </a:r>
            <a:r>
              <a:rPr lang="es" sz="2000" b="0" dirty="0">
                <a:solidFill>
                  <a:srgbClr val="2C3340"/>
                </a:solidFill>
                <a:effectLst/>
              </a:rPr>
              <a:t>empresas ahora buscan investigar cómo las tecnologías digitales pueden </a:t>
            </a:r>
            <a:r>
              <a:rPr lang="es" sz="2000" b="1" dirty="0">
                <a:solidFill>
                  <a:srgbClr val="CC6A62"/>
                </a:solidFill>
                <a:effectLst/>
              </a:rPr>
              <a:t>beneficiar su negocio haciéndolos más eficientes y productivos </a:t>
            </a:r>
            <a:r>
              <a:rPr lang="es" sz="2000" b="0" dirty="0">
                <a:solidFill>
                  <a:srgbClr val="2C3340"/>
                </a:solidFill>
                <a:effectLst/>
              </a:rPr>
              <a:t>y, en algunos casos, </a:t>
            </a:r>
            <a:r>
              <a:rPr lang="es" sz="2000" b="1" dirty="0">
                <a:solidFill>
                  <a:srgbClr val="CC6A62"/>
                </a:solidFill>
                <a:effectLst/>
              </a:rPr>
              <a:t>reemplazando los procesos tradicionales </a:t>
            </a:r>
            <a:r>
              <a:rPr lang="es" sz="2000" dirty="0">
                <a:solidFill>
                  <a:srgbClr val="2C3340"/>
                </a:solidFill>
              </a:rPr>
              <a:t>que ya no funcionan con operaciones digitales.</a:t>
            </a:r>
          </a:p>
          <a:p>
            <a:pPr algn="l"/>
            <a:r>
              <a:rPr lang="es" sz="2000" b="0" i="0" dirty="0">
                <a:solidFill>
                  <a:srgbClr val="2C3340"/>
                </a:solidFill>
                <a:effectLst/>
              </a:rPr>
              <a:t>No es una tarea fácil para las empresas, pero el </a:t>
            </a:r>
            <a:r>
              <a:rPr lang="es" sz="2000" b="1" dirty="0">
                <a:solidFill>
                  <a:srgbClr val="CC6A62"/>
                </a:solidFill>
              </a:rPr>
              <a:t>competitivo mercado actual lo requiere </a:t>
            </a:r>
            <a:r>
              <a:rPr lang="es" sz="2000" b="0" i="0" dirty="0">
                <a:solidFill>
                  <a:srgbClr val="2C3340"/>
                </a:solidFill>
                <a:effectLst/>
              </a:rPr>
              <a:t>. Las empresas </a:t>
            </a:r>
            <a:r>
              <a:rPr lang="es" sz="2000" dirty="0">
                <a:solidFill>
                  <a:srgbClr val="2C3340"/>
                </a:solidFill>
              </a:rPr>
              <a:t>requieren tecnologías digitales para poder </a:t>
            </a:r>
            <a:r>
              <a:rPr lang="es" sz="2000" b="0" i="0" dirty="0">
                <a:solidFill>
                  <a:srgbClr val="2C3340"/>
                </a:solidFill>
                <a:effectLst/>
              </a:rPr>
              <a:t>ofrecer </a:t>
            </a:r>
            <a:r>
              <a:rPr lang="es" sz="2000" b="1" dirty="0">
                <a:solidFill>
                  <a:srgbClr val="CC6A62"/>
                </a:solidFill>
              </a:rPr>
              <a:t>soluciones actualizadas y personalizadas </a:t>
            </a:r>
            <a:r>
              <a:rPr lang="es" sz="2000" b="0" i="0" dirty="0">
                <a:solidFill>
                  <a:srgbClr val="2C3340"/>
                </a:solidFill>
                <a:effectLst/>
              </a:rPr>
              <a:t>que satisfagan las necesidades de los clientes y los clientes para retener su base de clientes y mantenerse relevantes. Este módulo cubre cómo se puede hacer esto en relación con el megatema de la RSE.</a:t>
            </a:r>
          </a:p>
          <a:p>
            <a:pPr algn="l"/>
            <a:r>
              <a:rPr lang="es" sz="2000" b="0" dirty="0">
                <a:solidFill>
                  <a:srgbClr val="2C3340"/>
                </a:solidFill>
                <a:effectLst/>
              </a:rPr>
              <a:t> </a:t>
            </a:r>
          </a:p>
          <a:p>
            <a:pPr algn="ctr"/>
            <a:endParaRPr lang="en-IE" sz="2000" dirty="0"/>
          </a:p>
        </p:txBody>
      </p:sp>
    </p:spTree>
    <p:extLst>
      <p:ext uri="{BB962C8B-B14F-4D97-AF65-F5344CB8AC3E}">
        <p14:creationId xmlns:p14="http://schemas.microsoft.com/office/powerpoint/2010/main" val="307918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5962</TotalTime>
  <Words>10097</Words>
  <Application>Microsoft Office PowerPoint</Application>
  <PresentationFormat>Panorámica</PresentationFormat>
  <Paragraphs>450</Paragraphs>
  <Slides>59</Slides>
  <Notes>0</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59</vt:i4>
      </vt:variant>
    </vt:vector>
  </HeadingPairs>
  <TitlesOfParts>
    <vt:vector size="73" baseType="lpstr">
      <vt:lpstr>Aharoni</vt:lpstr>
      <vt:lpstr>Arial</vt:lpstr>
      <vt:lpstr>Calibri</vt:lpstr>
      <vt:lpstr>Calibri Light</vt:lpstr>
      <vt:lpstr>Eudoxussans</vt:lpstr>
      <vt:lpstr>FS Albert</vt:lpstr>
      <vt:lpstr>Montserrat Light</vt:lpstr>
      <vt:lpstr>Quattrocento Sans</vt:lpstr>
      <vt:lpstr>Relative</vt:lpstr>
      <vt:lpstr>source-serif-pro</vt:lpstr>
      <vt:lpstr>Times New Roman</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Elia Retamosa</cp:lastModifiedBy>
  <cp:revision>456</cp:revision>
  <dcterms:created xsi:type="dcterms:W3CDTF">2019-11-20T14:08:21Z</dcterms:created>
  <dcterms:modified xsi:type="dcterms:W3CDTF">2023-08-04T10:18:05Z</dcterms:modified>
</cp:coreProperties>
</file>