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25"/>
  </p:notesMasterIdLst>
  <p:handoutMasterIdLst>
    <p:handoutMasterId r:id="rId26"/>
  </p:handoutMasterIdLst>
  <p:sldIdLst>
    <p:sldId id="5293" r:id="rId3"/>
    <p:sldId id="662" r:id="rId4"/>
    <p:sldId id="661" r:id="rId5"/>
    <p:sldId id="6003" r:id="rId6"/>
    <p:sldId id="6011" r:id="rId7"/>
    <p:sldId id="6005" r:id="rId8"/>
    <p:sldId id="5274" r:id="rId9"/>
    <p:sldId id="5275" r:id="rId10"/>
    <p:sldId id="5284" r:id="rId11"/>
    <p:sldId id="5288" r:id="rId12"/>
    <p:sldId id="5285" r:id="rId13"/>
    <p:sldId id="5289" r:id="rId14"/>
    <p:sldId id="5283" r:id="rId15"/>
    <p:sldId id="5277" r:id="rId16"/>
    <p:sldId id="5286" r:id="rId17"/>
    <p:sldId id="5290" r:id="rId18"/>
    <p:sldId id="5281" r:id="rId19"/>
    <p:sldId id="5282" r:id="rId20"/>
    <p:sldId id="5268" r:id="rId21"/>
    <p:sldId id="5267" r:id="rId22"/>
    <p:sldId id="5266" r:id="rId23"/>
    <p:sldId id="595" r:id="rId24"/>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354"/>
    <a:srgbClr val="C55A11"/>
    <a:srgbClr val="F08B10"/>
    <a:srgbClr val="DC7F0E"/>
    <a:srgbClr val="C95F57"/>
    <a:srgbClr val="5E5E5E"/>
    <a:srgbClr val="CC6A62"/>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9" autoAdjust="0"/>
    <p:restoredTop sz="94729"/>
  </p:normalViewPr>
  <p:slideViewPr>
    <p:cSldViewPr snapToGrid="0" snapToObjects="1">
      <p:cViewPr varScale="1">
        <p:scale>
          <a:sx n="116" d="100"/>
          <a:sy n="116" d="100"/>
        </p:scale>
        <p:origin x="240" y="14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9187834F-9195-4214-991A-758D671EE72C}"/>
    <pc:docChg chg="custSel modSld modMainMaster">
      <pc:chgData name="Elia Retamosa" userId="7858e588-10a8-472f-b442-161318de09ee" providerId="ADAL" clId="{9187834F-9195-4214-991A-758D671EE72C}" dt="2023-07-18T10:48:36.515" v="13"/>
      <pc:docMkLst>
        <pc:docMk/>
      </pc:docMkLst>
      <pc:sldChg chg="modSp mod">
        <pc:chgData name="Elia Retamosa" userId="7858e588-10a8-472f-b442-161318de09ee" providerId="ADAL" clId="{9187834F-9195-4214-991A-758D671EE72C}" dt="2023-07-18T09:35:24.573" v="4" actId="1076"/>
        <pc:sldMkLst>
          <pc:docMk/>
          <pc:sldMk cId="4269958898" sldId="661"/>
        </pc:sldMkLst>
        <pc:spChg chg="mod">
          <ac:chgData name="Elia Retamosa" userId="7858e588-10a8-472f-b442-161318de09ee" providerId="ADAL" clId="{9187834F-9195-4214-991A-758D671EE72C}" dt="2023-07-18T09:35:24.573" v="4" actId="1076"/>
          <ac:spMkLst>
            <pc:docMk/>
            <pc:sldMk cId="4269958898" sldId="661"/>
            <ac:spMk id="27" creationId="{CBCB8468-127E-5214-1678-AAB5A0627BBD}"/>
          </ac:spMkLst>
        </pc:spChg>
      </pc:sldChg>
      <pc:sldChg chg="modSp mod">
        <pc:chgData name="Elia Retamosa" userId="7858e588-10a8-472f-b442-161318de09ee" providerId="ADAL" clId="{9187834F-9195-4214-991A-758D671EE72C}" dt="2023-07-18T09:34:59.827" v="3" actId="27636"/>
        <pc:sldMkLst>
          <pc:docMk/>
          <pc:sldMk cId="3450067964" sldId="5277"/>
        </pc:sldMkLst>
        <pc:spChg chg="mod">
          <ac:chgData name="Elia Retamosa" userId="7858e588-10a8-472f-b442-161318de09ee" providerId="ADAL" clId="{9187834F-9195-4214-991A-758D671EE72C}" dt="2023-07-18T09:34:59.827" v="3" actId="27636"/>
          <ac:spMkLst>
            <pc:docMk/>
            <pc:sldMk cId="3450067964" sldId="5277"/>
            <ac:spMk id="3" creationId="{EE357C7E-8E81-0287-FB6C-55DCEDA121E3}"/>
          </ac:spMkLst>
        </pc:spChg>
      </pc:sldChg>
      <pc:sldChg chg="modSp mod">
        <pc:chgData name="Elia Retamosa" userId="7858e588-10a8-472f-b442-161318de09ee" providerId="ADAL" clId="{9187834F-9195-4214-991A-758D671EE72C}" dt="2023-07-18T09:34:59.812" v="2" actId="27636"/>
        <pc:sldMkLst>
          <pc:docMk/>
          <pc:sldMk cId="3813189320" sldId="5289"/>
        </pc:sldMkLst>
        <pc:spChg chg="mod">
          <ac:chgData name="Elia Retamosa" userId="7858e588-10a8-472f-b442-161318de09ee" providerId="ADAL" clId="{9187834F-9195-4214-991A-758D671EE72C}" dt="2023-07-18T09:34:59.812" v="2" actId="27636"/>
          <ac:spMkLst>
            <pc:docMk/>
            <pc:sldMk cId="3813189320" sldId="5289"/>
            <ac:spMk id="5" creationId="{F5BB76D1-88D3-F150-3FE2-849720967CB0}"/>
          </ac:spMkLst>
        </pc:spChg>
      </pc:sldChg>
      <pc:sldChg chg="modSp mod">
        <pc:chgData name="Elia Retamosa" userId="7858e588-10a8-472f-b442-161318de09ee" providerId="ADAL" clId="{9187834F-9195-4214-991A-758D671EE72C}" dt="2023-07-18T10:48:00.173" v="10"/>
        <pc:sldMkLst>
          <pc:docMk/>
          <pc:sldMk cId="25974081" sldId="5293"/>
        </pc:sldMkLst>
        <pc:spChg chg="mod">
          <ac:chgData name="Elia Retamosa" userId="7858e588-10a8-472f-b442-161318de09ee" providerId="ADAL" clId="{9187834F-9195-4214-991A-758D671EE72C}" dt="2023-07-18T10:48:00.173" v="10"/>
          <ac:spMkLst>
            <pc:docMk/>
            <pc:sldMk cId="25974081" sldId="5293"/>
            <ac:spMk id="4" creationId="{ED0B77C0-8D94-674B-AC83-E7DA5B14B690}"/>
          </ac:spMkLst>
        </pc:spChg>
      </pc:sldChg>
      <pc:sldMasterChg chg="modSldLayout">
        <pc:chgData name="Elia Retamosa" userId="7858e588-10a8-472f-b442-161318de09ee" providerId="ADAL" clId="{9187834F-9195-4214-991A-758D671EE72C}" dt="2023-07-18T10:48:36.515" v="13"/>
        <pc:sldMasterMkLst>
          <pc:docMk/>
          <pc:sldMasterMk cId="1233805520" sldId="2147483648"/>
        </pc:sldMasterMkLst>
        <pc:sldLayoutChg chg="modSp mod">
          <pc:chgData name="Elia Retamosa" userId="7858e588-10a8-472f-b442-161318de09ee" providerId="ADAL" clId="{9187834F-9195-4214-991A-758D671EE72C}" dt="2023-07-18T10:48:17.404" v="12" actId="1076"/>
          <pc:sldLayoutMkLst>
            <pc:docMk/>
            <pc:sldMasterMk cId="1233805520" sldId="2147483648"/>
            <pc:sldLayoutMk cId="0" sldId="2147483665"/>
          </pc:sldLayoutMkLst>
          <pc:spChg chg="mod">
            <ac:chgData name="Elia Retamosa" userId="7858e588-10a8-472f-b442-161318de09ee" providerId="ADAL" clId="{9187834F-9195-4214-991A-758D671EE72C}" dt="2023-07-18T10:48:17.404" v="12" actId="1076"/>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9187834F-9195-4214-991A-758D671EE72C}" dt="2023-07-18T10:48:36.515" v="13"/>
          <pc:sldLayoutMkLst>
            <pc:docMk/>
            <pc:sldMasterMk cId="1233805520" sldId="2147483648"/>
            <pc:sldLayoutMk cId="2813256123" sldId="2147483669"/>
          </pc:sldLayoutMkLst>
          <pc:spChg chg="mod">
            <ac:chgData name="Elia Retamosa" userId="7858e588-10a8-472f-b442-161318de09ee" providerId="ADAL" clId="{9187834F-9195-4214-991A-758D671EE72C}" dt="2023-07-18T10:48:36.515" v="13"/>
            <ac:spMkLst>
              <pc:docMk/>
              <pc:sldMasterMk cId="1233805520" sldId="2147483648"/>
              <pc:sldLayoutMk cId="2813256123" sldId="2147483669"/>
              <ac:spMk id="36" creationId="{90804853-03BE-50E9-F80C-3F843649C5D7}"/>
            </ac:spMkLst>
          </pc:spChg>
        </pc:sldLayoutChg>
      </pc:sldMasterChg>
    </pc:docChg>
  </pc:docChgLst>
  <pc:docChgLst>
    <pc:chgData name="Elia Retamosa" userId="7858e588-10a8-472f-b442-161318de09ee" providerId="ADAL" clId="{5ED626DA-7CEF-4437-9E0E-3ECF772D0BCB}"/>
    <pc:docChg chg="modSld">
      <pc:chgData name="Elia Retamosa" userId="7858e588-10a8-472f-b442-161318de09ee" providerId="ADAL" clId="{5ED626DA-7CEF-4437-9E0E-3ECF772D0BCB}" dt="2023-08-04T10:17:12.716" v="4" actId="1076"/>
      <pc:docMkLst>
        <pc:docMk/>
      </pc:docMkLst>
      <pc:sldChg chg="addSp modSp mod">
        <pc:chgData name="Elia Retamosa" userId="7858e588-10a8-472f-b442-161318de09ee" providerId="ADAL" clId="{5ED626DA-7CEF-4437-9E0E-3ECF772D0BCB}" dt="2023-08-04T10:17:12.716" v="4" actId="1076"/>
        <pc:sldMkLst>
          <pc:docMk/>
          <pc:sldMk cId="25974081" sldId="5293"/>
        </pc:sldMkLst>
        <pc:spChg chg="add mod">
          <ac:chgData name="Elia Retamosa" userId="7858e588-10a8-472f-b442-161318de09ee" providerId="ADAL" clId="{5ED626DA-7CEF-4437-9E0E-3ECF772D0BCB}" dt="2023-08-04T10:17:12.716" v="4" actId="1076"/>
          <ac:spMkLst>
            <pc:docMk/>
            <pc:sldMk cId="25974081" sldId="5293"/>
            <ac:spMk id="6" creationId="{799BC7A8-D8E5-E457-5F57-0A15C5FD45AF}"/>
          </ac:spMkLst>
        </pc:spChg>
        <pc:picChg chg="add mod">
          <ac:chgData name="Elia Retamosa" userId="7858e588-10a8-472f-b442-161318de09ee" providerId="ADAL" clId="{5ED626DA-7CEF-4437-9E0E-3ECF772D0BCB}" dt="2023-08-04T10:16:54.053" v="1" actId="1076"/>
          <ac:picMkLst>
            <pc:docMk/>
            <pc:sldMk cId="25974081" sldId="5293"/>
            <ac:picMk id="5" creationId="{C9163D07-9170-5DB0-9B03-06EC524527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101255-A650-5F6D-F9C7-DA1CE31DBA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4CC7607-DCDB-E7D4-A5CE-C82E3A841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1B095-9503-469E-AF1C-84E84FFCD278}" type="datetimeFigureOut">
              <a:rPr lang="es-ES" smtClean="0"/>
              <a:t>04/08/2023</a:t>
            </a:fld>
            <a:endParaRPr lang="es-ES"/>
          </a:p>
        </p:txBody>
      </p:sp>
      <p:sp>
        <p:nvSpPr>
          <p:cNvPr id="4" name="Marcador de pie de página 3">
            <a:extLst>
              <a:ext uri="{FF2B5EF4-FFF2-40B4-BE49-F238E27FC236}">
                <a16:creationId xmlns:a16="http://schemas.microsoft.com/office/drawing/2014/main" id="{AFA4511C-1CE1-2FC4-45BE-08F0D408A9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C92791C-5ACD-3F57-9386-C1A05FFEF1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E3F1E8-0879-47AC-840B-F877B8FB894F}" type="slidenum">
              <a:rPr lang="es-ES" smtClean="0"/>
              <a:t>‹Nº›</a:t>
            </a:fld>
            <a:endParaRPr lang="es-ES"/>
          </a:p>
        </p:txBody>
      </p:sp>
    </p:spTree>
    <p:extLst>
      <p:ext uri="{BB962C8B-B14F-4D97-AF65-F5344CB8AC3E}">
        <p14:creationId xmlns:p14="http://schemas.microsoft.com/office/powerpoint/2010/main" val="4022417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4"/>
            <a:ext cx="5627077" cy="374983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367291" y="6123834"/>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5193"/>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1244" y="6251776"/>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theme" Target="../theme/theme2.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1" r:id="rId53"/>
    <p:sldLayoutId id="2147483782"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earn2improve.nl/wp-content/uploads/2020/03/ISO-26000_tool_issue_matrix_relevance_significance_priority.xls"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3.intralinks.com/due-diligence-checklist--new?_bg=100687697750&amp;_bt=618452921981&amp;_bk=business%20due%20diligence&amp;_bm=p&amp;_bn=g&amp;utm_source=google&amp;utm_medium=paidsearch&amp;utm_campaign=7015d000002REnR&amp;gclid=Cj0KCQiAorKfBhC0ARIsAHDzslsicVfA-Luw7q8kPq7r8ZfYqHw5KBioNiyjmAYakeBo3M35Bd7k9vIaArjtEALw_wcB" TargetMode="External"/><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2improve.nl/wp-content/uploads/2020/03/ISO-26000_tool_issue_matrix_relevance_significance_priority.xls" TargetMode="External"/><Relationship Id="rId2" Type="http://schemas.openxmlformats.org/officeDocument/2006/relationships/hyperlink" Target="https://www.learn2improve.nl/wp-content/uploads/2020/03/ISO-26000_implementation_step-by-step_plan_NEN_restructured_version.xls" TargetMode="External"/><Relationship Id="rId1" Type="http://schemas.openxmlformats.org/officeDocument/2006/relationships/slideLayout" Target="../slideLayouts/slideLayout18.xml"/><Relationship Id="rId5" Type="http://schemas.openxmlformats.org/officeDocument/2006/relationships/hyperlink" Target="https://www.learn2improve.nl/wp-content/uploads/2020/03/ISO-26000_tool_Stakeholder_communication_matrix.doc" TargetMode="External"/><Relationship Id="rId4" Type="http://schemas.openxmlformats.org/officeDocument/2006/relationships/hyperlink" Target="https://www.learn2improve.nl/wp-content/uploads/2020/03/ISO-26000_tool_Implementation_matrix.xl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learn2improve.nl/wp-content/uploads/2020/03/ISO26000_value_chain_sphere_of_influence_example_HKroder.ppt" TargetMode="External"/><Relationship Id="rId7" Type="http://schemas.openxmlformats.org/officeDocument/2006/relationships/hyperlink" Target="https://www.learn2improve.nl/wp-content/uploads/2020/03/ISO_discovering_ISO-26000.pdf" TargetMode="External"/><Relationship Id="rId2" Type="http://schemas.openxmlformats.org/officeDocument/2006/relationships/hyperlink" Target="https://www.learn2improve.nl/wp-content/uploads/2020/03/ISO-26000_Framework_overview.pptx" TargetMode="External"/><Relationship Id="rId1" Type="http://schemas.openxmlformats.org/officeDocument/2006/relationships/slideLayout" Target="../slideLayouts/slideLayout18.xml"/><Relationship Id="rId6" Type="http://schemas.openxmlformats.org/officeDocument/2006/relationships/hyperlink" Target="https://www.learn2improve.nl/wp-content/uploads/2020/03/ISO-26000_7_core_subjects.pdf" TargetMode="External"/><Relationship Id="rId5" Type="http://schemas.openxmlformats.org/officeDocument/2006/relationships/hyperlink" Target="https://www.learn2improve.nl/wp-content/uploads/2020/03/ISO_Sustainability_brochure.pdf" TargetMode="External"/><Relationship Id="rId4" Type="http://schemas.openxmlformats.org/officeDocument/2006/relationships/hyperlink" Target="https://www.learn2improve.nl/wp-content/uploads/2020/03/ISO-26000_best_practice_overall_approach_handbook_NEN.pp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YJqMsuJ4paE"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fasttrackiso13485.com/fast-track-planning-kit-success" TargetMode="Externa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isofasttrack.com/" TargetMode="Externa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ready.eu/" TargetMode="External"/><Relationship Id="rId2" Type="http://schemas.openxmlformats.org/officeDocument/2006/relationships/hyperlink" Target="https://www.fundacionseres.org/lists/informes/attachments/1109/csr-a-risky-business.pdf" TargetMode="Externa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s" dirty="0"/>
              <a:t>Módulo 7</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55178"/>
            <a:ext cx="5067757" cy="775681"/>
          </a:xfrm>
        </p:spPr>
        <p:txBody>
          <a:bodyPr>
            <a:noAutofit/>
          </a:bodyPr>
          <a:lstStyle/>
          <a:p>
            <a:pPr>
              <a:lnSpc>
                <a:spcPct val="100000"/>
              </a:lnSpc>
              <a:spcBef>
                <a:spcPts val="0"/>
              </a:spcBef>
            </a:pPr>
            <a:r>
              <a:rPr lang="es" sz="2800" b="1" dirty="0"/>
              <a:t>Implementar en el marco de RSE Sostenibilidad ISO 26000</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pic>
        <p:nvPicPr>
          <p:cNvPr id="5" name="Imagen 4">
            <a:extLst>
              <a:ext uri="{FF2B5EF4-FFF2-40B4-BE49-F238E27FC236}">
                <a16:creationId xmlns:a16="http://schemas.microsoft.com/office/drawing/2014/main" id="{C9163D07-9170-5DB0-9B03-06EC5245271A}"/>
              </a:ext>
            </a:extLst>
          </p:cNvPr>
          <p:cNvPicPr>
            <a:picLocks noChangeAspect="1"/>
          </p:cNvPicPr>
          <p:nvPr/>
        </p:nvPicPr>
        <p:blipFill>
          <a:blip r:embed="rId3"/>
          <a:stretch>
            <a:fillRect/>
          </a:stretch>
        </p:blipFill>
        <p:spPr>
          <a:xfrm>
            <a:off x="11220555" y="6469620"/>
            <a:ext cx="841321" cy="298730"/>
          </a:xfrm>
          <a:prstGeom prst="rect">
            <a:avLst/>
          </a:prstGeom>
        </p:spPr>
      </p:pic>
      <p:sp>
        <p:nvSpPr>
          <p:cNvPr id="6" name="TextBox 9">
            <a:extLst>
              <a:ext uri="{FF2B5EF4-FFF2-40B4-BE49-F238E27FC236}">
                <a16:creationId xmlns:a16="http://schemas.microsoft.com/office/drawing/2014/main" id="{799BC7A8-D8E5-E457-5F57-0A15C5FD45AF}"/>
              </a:ext>
            </a:extLst>
          </p:cNvPr>
          <p:cNvSpPr txBox="1"/>
          <p:nvPr/>
        </p:nvSpPr>
        <p:spPr>
          <a:xfrm>
            <a:off x="8980502" y="6521951"/>
            <a:ext cx="2340953"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185251"/>
            <a:ext cx="4257991" cy="2911423"/>
          </a:xfrm>
        </p:spPr>
        <p:txBody>
          <a:bodyPr>
            <a:normAutofit fontScale="92500" lnSpcReduction="10000"/>
          </a:bodyPr>
          <a:lstStyle/>
          <a:p>
            <a:r>
              <a:rPr lang="es" sz="3900" dirty="0"/>
              <a:t>Paso 1</a:t>
            </a:r>
          </a:p>
          <a:p>
            <a:r>
              <a:rPr lang="es" b="0" dirty="0"/>
              <a:t>Análisis rápido del desempeño de la RSC y evaluación de las expectativas de las partes interesadas</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80657" y="3832364"/>
            <a:ext cx="11669917" cy="2819122"/>
          </a:xfrm>
          <a:solidFill>
            <a:schemeClr val="bg1"/>
          </a:solidFill>
        </p:spPr>
        <p:txBody>
          <a:bodyPr/>
          <a:lstStyle/>
          <a:p>
            <a:r>
              <a:rPr lang="es" sz="2000" b="1" dirty="0">
                <a:solidFill>
                  <a:srgbClr val="CC6A62"/>
                </a:solidFill>
              </a:rPr>
              <a:t>Análisis rápido </a:t>
            </a:r>
            <a:r>
              <a:rPr lang="es" sz="2000" dirty="0"/>
              <a:t>Utilice los siete principios fundamentales para realizar un análisis rápido de su desempeño en relación con cada una de las siete materias fundamentales.</a:t>
            </a:r>
          </a:p>
          <a:p>
            <a:pPr marL="342900" indent="-342900">
              <a:buFont typeface="Wingdings" panose="05000000000000000000" pitchFamily="2" charset="2"/>
              <a:buChar char="q"/>
            </a:pPr>
            <a:r>
              <a:rPr lang="es" sz="2000" b="1" dirty="0"/>
              <a:t>¿Cuál es su papel en la sociedad y qué impactos, especialmente impactos negativos, tienen sus actividades?</a:t>
            </a:r>
          </a:p>
          <a:p>
            <a:pPr marL="342900" indent="-342900">
              <a:buFont typeface="Wingdings" panose="05000000000000000000" pitchFamily="2" charset="2"/>
              <a:buChar char="q"/>
            </a:pPr>
            <a:r>
              <a:rPr lang="es" sz="2000" b="1" dirty="0"/>
              <a:t>¿Qué valor creas para el desarrollo sostenible?</a:t>
            </a:r>
          </a:p>
          <a:p>
            <a:r>
              <a:rPr lang="es" sz="2000" b="1" dirty="0">
                <a:solidFill>
                  <a:srgbClr val="CC6A62"/>
                </a:solidFill>
              </a:rPr>
              <a:t>Evalúe las expectativas de las partes interesadas </a:t>
            </a:r>
            <a:r>
              <a:rPr lang="es" sz="2000" dirty="0"/>
              <a:t>Cree un mapa de partes interesadas, es decir, una lista de las expectativas de las partes interesadas que afectan o se ven afectadas por su empresa.</a:t>
            </a:r>
          </a:p>
          <a:p>
            <a:pPr marL="342900" indent="-342900">
              <a:buFont typeface="Wingdings" panose="05000000000000000000" pitchFamily="2" charset="2"/>
              <a:buChar char="q"/>
            </a:pPr>
            <a:r>
              <a:rPr lang="es" sz="2000" b="1" dirty="0"/>
              <a:t>¿Qué se espera de usted a través del estado de derecho, las normas internacionales de comportamiento y su propia empresa?</a:t>
            </a:r>
            <a:endParaRPr lang="en-IE" sz="2000" b="1" dirty="0"/>
          </a:p>
        </p:txBody>
      </p:sp>
      <p:pic>
        <p:nvPicPr>
          <p:cNvPr id="9" name="Picture Placeholder 8" descr="A picture containing sky, outdoor, nature&#10;&#10;Description automatically generated">
            <a:extLst>
              <a:ext uri="{FF2B5EF4-FFF2-40B4-BE49-F238E27FC236}">
                <a16:creationId xmlns:a16="http://schemas.microsoft.com/office/drawing/2014/main" id="{860F9869-1751-FAB2-7B67-42A6D6F63F6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118" r="3118"/>
          <a:stretch>
            <a:fillRect/>
          </a:stretch>
        </p:blipFill>
        <p:spPr>
          <a:xfrm>
            <a:off x="5540721" y="-1"/>
            <a:ext cx="6648716" cy="3716807"/>
          </a:xfrm>
        </p:spPr>
      </p:pic>
    </p:spTree>
    <p:extLst>
      <p:ext uri="{BB962C8B-B14F-4D97-AF65-F5344CB8AC3E}">
        <p14:creationId xmlns:p14="http://schemas.microsoft.com/office/powerpoint/2010/main" val="94286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707442" y="195308"/>
            <a:ext cx="4257991" cy="2884890"/>
          </a:xfrm>
        </p:spPr>
        <p:txBody>
          <a:bodyPr>
            <a:normAutofit fontScale="92500"/>
          </a:bodyPr>
          <a:lstStyle/>
          <a:p>
            <a:r>
              <a:rPr lang="es" sz="4300" dirty="0"/>
              <a:t>Paso 1</a:t>
            </a:r>
          </a:p>
          <a:p>
            <a:r>
              <a:rPr lang="es" b="0" dirty="0"/>
              <a:t>Preguntas para ayudarlo a identificar sus riesgos e impactar a las partes interesadas</a:t>
            </a:r>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707442" y="3868110"/>
            <a:ext cx="11179758" cy="1666055"/>
          </a:xfrm>
        </p:spPr>
        <p:txBody>
          <a:bodyPr/>
          <a:lstStyle/>
          <a:p>
            <a:pPr marL="342900" indent="-342900">
              <a:buFont typeface="Wingdings" panose="05000000000000000000" pitchFamily="2" charset="2"/>
              <a:buChar char="q"/>
            </a:pPr>
            <a:r>
              <a:rPr lang="es" sz="2200" dirty="0"/>
              <a:t>¿Con quién tiene </a:t>
            </a:r>
            <a:r>
              <a:rPr lang="es" sz="2200" b="1" dirty="0"/>
              <a:t>obligaciones legales su empresa </a:t>
            </a:r>
            <a:r>
              <a:rPr lang="es" sz="2200" dirty="0"/>
              <a:t>?</a:t>
            </a:r>
          </a:p>
          <a:p>
            <a:pPr marL="342900" indent="-342900">
              <a:buFont typeface="Wingdings" panose="05000000000000000000" pitchFamily="2" charset="2"/>
              <a:buChar char="q"/>
            </a:pPr>
            <a:r>
              <a:rPr lang="es" sz="2200" dirty="0"/>
              <a:t>Quién podría verse </a:t>
            </a:r>
            <a:r>
              <a:rPr lang="es" sz="2200" b="1" dirty="0"/>
              <a:t>afectado positiva o negativamente </a:t>
            </a:r>
            <a:r>
              <a:rPr lang="es" sz="2200" dirty="0"/>
              <a:t>por sus decisiones o actividades?</a:t>
            </a:r>
          </a:p>
          <a:p>
            <a:pPr marL="342900" indent="-342900">
              <a:buFont typeface="Wingdings" panose="05000000000000000000" pitchFamily="2" charset="2"/>
              <a:buChar char="q"/>
            </a:pPr>
            <a:r>
              <a:rPr lang="es" sz="2200" dirty="0"/>
              <a:t>¿Quién estaría en desventaja si </a:t>
            </a:r>
            <a:r>
              <a:rPr lang="es" sz="2200" b="1" dirty="0"/>
              <a:t>fuera excluido del compromiso </a:t>
            </a:r>
            <a:r>
              <a:rPr lang="es" sz="2200" dirty="0"/>
              <a:t>?</a:t>
            </a:r>
          </a:p>
          <a:p>
            <a:pPr marL="342900" indent="-342900">
              <a:buFont typeface="Wingdings" panose="05000000000000000000" pitchFamily="2" charset="2"/>
              <a:buChar char="q"/>
            </a:pPr>
            <a:r>
              <a:rPr lang="es" sz="2200" dirty="0"/>
              <a:t>Quién en su </a:t>
            </a:r>
            <a:r>
              <a:rPr lang="es" sz="2200" b="1" dirty="0"/>
              <a:t>cadena de valor </a:t>
            </a:r>
            <a:r>
              <a:rPr lang="es" sz="2200" dirty="0"/>
              <a:t>se ve afectado?</a:t>
            </a:r>
          </a:p>
          <a:p>
            <a:pPr marL="342900" indent="-342900">
              <a:buFont typeface="Wingdings" panose="05000000000000000000" pitchFamily="2" charset="2"/>
              <a:buChar char="q"/>
            </a:pPr>
            <a:r>
              <a:rPr lang="es" sz="2200" dirty="0"/>
              <a:t>Quién es probable que </a:t>
            </a:r>
            <a:r>
              <a:rPr lang="es" sz="2200" b="1" dirty="0"/>
              <a:t>exprese sus preocupaciones </a:t>
            </a:r>
            <a:r>
              <a:rPr lang="es" sz="2200" dirty="0"/>
              <a:t>sobre las decisiones y actividades de la empresa?</a:t>
            </a:r>
          </a:p>
          <a:p>
            <a:pPr marL="342900" indent="-342900">
              <a:buFont typeface="Wingdings" panose="05000000000000000000" pitchFamily="2" charset="2"/>
              <a:buChar char="q"/>
            </a:pPr>
            <a:r>
              <a:rPr lang="es" sz="2200" dirty="0"/>
              <a:t>¿Quién puede ayudar a su empresa a abordar impactos específicos?</a:t>
            </a:r>
          </a:p>
          <a:p>
            <a:endParaRPr lang="en-IE" sz="2200" dirty="0"/>
          </a:p>
        </p:txBody>
      </p:sp>
      <p:pic>
        <p:nvPicPr>
          <p:cNvPr id="8" name="Picture Placeholder 7" descr="A picture containing icon&#10;&#10;Description automatically generated">
            <a:extLst>
              <a:ext uri="{FF2B5EF4-FFF2-40B4-BE49-F238E27FC236}">
                <a16:creationId xmlns:a16="http://schemas.microsoft.com/office/drawing/2014/main" id="{5762A8CA-00ED-330E-7950-E36C4C0D3B9C}"/>
              </a:ext>
            </a:extLst>
          </p:cNvPr>
          <p:cNvPicPr>
            <a:picLocks noGrp="1" noChangeAspect="1"/>
          </p:cNvPicPr>
          <p:nvPr>
            <p:ph type="pic" sz="quarter" idx="19"/>
          </p:nvPr>
        </p:nvPicPr>
        <p:blipFill>
          <a:blip r:embed="rId2"/>
          <a:srcRect l="3145" r="3145"/>
          <a:stretch>
            <a:fillRect/>
          </a:stretch>
        </p:blipFill>
        <p:spPr>
          <a:xfrm>
            <a:off x="5629275" y="0"/>
            <a:ext cx="6560162" cy="3868110"/>
          </a:xfrm>
        </p:spPr>
      </p:pic>
    </p:spTree>
    <p:extLst>
      <p:ext uri="{BB962C8B-B14F-4D97-AF65-F5344CB8AC3E}">
        <p14:creationId xmlns:p14="http://schemas.microsoft.com/office/powerpoint/2010/main" val="5464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407407"/>
            <a:ext cx="4257991" cy="3123444"/>
          </a:xfrm>
        </p:spPr>
        <p:txBody>
          <a:bodyPr>
            <a:normAutofit fontScale="92500" lnSpcReduction="20000"/>
          </a:bodyPr>
          <a:lstStyle/>
          <a:p>
            <a:r>
              <a:rPr lang="es" sz="3900" dirty="0"/>
              <a:t>Paso 2</a:t>
            </a:r>
          </a:p>
          <a:p>
            <a:r>
              <a:rPr lang="es" b="0" dirty="0"/>
              <a:t>Perfeccione su análisis a través de un taller interno para realizar una diligencia debida y desarrollar un análisis de deficiencias</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61041" y="3736541"/>
            <a:ext cx="11669917" cy="2819122"/>
          </a:xfrm>
          <a:solidFill>
            <a:schemeClr val="bg1"/>
          </a:solidFill>
        </p:spPr>
        <p:txBody>
          <a:bodyPr/>
          <a:lstStyle/>
          <a:p>
            <a:r>
              <a:rPr lang="es" sz="2100" dirty="0"/>
              <a:t>Ahora que ha realizado un análisis rápido, es hora de crear un taller interno con su personal (primero y luego con sus proveedores) para ayudarlo a comprender los </a:t>
            </a:r>
            <a:r>
              <a:rPr lang="es" sz="2100" b="0" i="0" dirty="0">
                <a:effectLst/>
              </a:rPr>
              <a:t>impactos y riesgos clave de su negocio. Esto se hace refinando su </a:t>
            </a:r>
            <a:r>
              <a:rPr lang="es" sz="2100" dirty="0"/>
              <a:t>autoanálisis a través de la diligencia debida o desarrollando un análisis de brechas mediante la revisión de las actividades, operaciones, procedimientos, capacitación e informes actuales, manteniendo discusiones e informándose y concientizándose a través de la investigación. Un excelente lugar para comenzar es </a:t>
            </a:r>
            <a:r>
              <a:rPr lang="es" sz="2100" b="1" dirty="0">
                <a:solidFill>
                  <a:srgbClr val="CC6A62"/>
                </a:solidFill>
                <a:highlight>
                  <a:srgbClr val="FFFF00"/>
                </a:highlight>
              </a:rPr>
              <a:t>mirar los estudios de casos de CSR Ready </a:t>
            </a:r>
            <a:r>
              <a:rPr lang="es" sz="2100" dirty="0"/>
              <a:t>para aprender lo que han hecho otras compañías similares. </a:t>
            </a:r>
            <a:r>
              <a:rPr lang="es" sz="2100" i="1" dirty="0">
                <a:solidFill>
                  <a:srgbClr val="CC6A62"/>
                </a:solidFill>
              </a:rPr>
              <a:t>¿Hay recomendaciones sobre las que debe actuar de inmediato? Consulte la siguiente sección para saber cómo hacer esto más a fondo. Hay preguntas, guías, herramientas y plantillas GRATUITAS para ayudarlo.</a:t>
            </a:r>
            <a:endParaRPr lang="en-IE" sz="2100" i="1" dirty="0">
              <a:solidFill>
                <a:srgbClr val="CC6A62"/>
              </a:solidFill>
            </a:endParaRPr>
          </a:p>
        </p:txBody>
      </p:sp>
      <p:pic>
        <p:nvPicPr>
          <p:cNvPr id="3" name="Picture Placeholder 2" descr="A person explaining something to a group of people&#10;&#10;Description automatically generated with low confidence">
            <a:extLst>
              <a:ext uri="{FF2B5EF4-FFF2-40B4-BE49-F238E27FC236}">
                <a16:creationId xmlns:a16="http://schemas.microsoft.com/office/drawing/2014/main" id="{5245ECD2-1391-E595-356E-3D3B1FA436A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4" b="5054"/>
          <a:stretch>
            <a:fillRect/>
          </a:stretch>
        </p:blipFill>
        <p:spPr>
          <a:xfrm>
            <a:off x="5516123" y="-1"/>
            <a:ext cx="6675877" cy="3736542"/>
          </a:xfrm>
        </p:spPr>
      </p:pic>
    </p:spTree>
    <p:extLst>
      <p:ext uri="{BB962C8B-B14F-4D97-AF65-F5344CB8AC3E}">
        <p14:creationId xmlns:p14="http://schemas.microsoft.com/office/powerpoint/2010/main" val="381318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AAF5C1-B0BB-8725-CF52-75541DA92D38}"/>
              </a:ext>
            </a:extLst>
          </p:cNvPr>
          <p:cNvSpPr>
            <a:spLocks noGrp="1"/>
          </p:cNvSpPr>
          <p:nvPr>
            <p:ph type="body" sz="quarter" idx="13"/>
          </p:nvPr>
        </p:nvSpPr>
        <p:spPr>
          <a:xfrm>
            <a:off x="746916" y="216832"/>
            <a:ext cx="11156467" cy="1183690"/>
          </a:xfrm>
        </p:spPr>
        <p:txBody>
          <a:bodyPr>
            <a:normAutofit fontScale="70000" lnSpcReduction="20000"/>
          </a:bodyPr>
          <a:lstStyle/>
          <a:p>
            <a:pPr algn="ctr"/>
            <a:r>
              <a:rPr lang="es" sz="4600" dirty="0">
                <a:solidFill>
                  <a:srgbClr val="CC6A62"/>
                </a:solidFill>
              </a:rPr>
              <a:t>Taller Comprensión y priorización de la RSE</a:t>
            </a:r>
          </a:p>
          <a:p>
            <a:pPr algn="ctr"/>
            <a:r>
              <a:rPr lang="es" b="0" dirty="0"/>
              <a:t>Comprenda internamente cómo se compromete a gestionar los impactos y riesgos de la RSE</a:t>
            </a:r>
          </a:p>
        </p:txBody>
      </p:sp>
      <p:sp>
        <p:nvSpPr>
          <p:cNvPr id="3" name="Text Placeholder 2">
            <a:extLst>
              <a:ext uri="{FF2B5EF4-FFF2-40B4-BE49-F238E27FC236}">
                <a16:creationId xmlns:a16="http://schemas.microsoft.com/office/drawing/2014/main" id="{15CC73EE-13B1-CE37-484E-248331FCE88F}"/>
              </a:ext>
            </a:extLst>
          </p:cNvPr>
          <p:cNvSpPr>
            <a:spLocks noGrp="1"/>
          </p:cNvSpPr>
          <p:nvPr>
            <p:ph type="body" sz="quarter" idx="14"/>
          </p:nvPr>
        </p:nvSpPr>
        <p:spPr>
          <a:xfrm>
            <a:off x="1698706" y="1431341"/>
            <a:ext cx="10241609" cy="4874210"/>
          </a:xfrm>
          <a:solidFill>
            <a:schemeClr val="bg1"/>
          </a:solidFill>
        </p:spPr>
        <p:txBody>
          <a:bodyPr/>
          <a:lstStyle/>
          <a:p>
            <a:pPr marL="342900" indent="-342900" algn="l">
              <a:spcBef>
                <a:spcPts val="1200"/>
              </a:spcBef>
              <a:buFont typeface="Wingdings" panose="05000000000000000000" pitchFamily="2" charset="2"/>
              <a:buChar char="q"/>
            </a:pPr>
            <a:r>
              <a:rPr lang="es" sz="2200" b="1" i="0" dirty="0">
                <a:solidFill>
                  <a:srgbClr val="027354"/>
                </a:solidFill>
                <a:effectLst/>
              </a:rPr>
              <a:t>Identifique las prioridades internas: </a:t>
            </a:r>
            <a:r>
              <a:rPr lang="es" sz="2200" b="1" i="0" dirty="0">
                <a:solidFill>
                  <a:srgbClr val="CC6A62"/>
                </a:solidFill>
                <a:effectLst/>
              </a:rPr>
              <a:t>¿Cuáles son sus valores, metas y prioridades comerciales de RSE? </a:t>
            </a:r>
            <a:r>
              <a:rPr lang="es" sz="2200" b="0" i="0" dirty="0">
                <a:solidFill>
                  <a:srgbClr val="5E5E5E"/>
                </a:solidFill>
                <a:effectLst/>
              </a:rPr>
              <a:t>Identifique aquellos con el mayor riesgo e impacto y anótelos como sus principales prioridades.</a:t>
            </a:r>
          </a:p>
          <a:p>
            <a:pPr marL="342900" indent="-342900" algn="l">
              <a:spcBef>
                <a:spcPts val="1200"/>
              </a:spcBef>
              <a:buFont typeface="Wingdings" panose="05000000000000000000" pitchFamily="2" charset="2"/>
              <a:buChar char="q"/>
            </a:pPr>
            <a:r>
              <a:rPr lang="es" sz="2200" b="1" i="0" dirty="0">
                <a:solidFill>
                  <a:srgbClr val="027354"/>
                </a:solidFill>
                <a:effectLst/>
              </a:rPr>
              <a:t>Identificar prioridades externas: </a:t>
            </a:r>
            <a:r>
              <a:rPr lang="es" sz="2200" b="1" dirty="0">
                <a:solidFill>
                  <a:srgbClr val="CC6A62"/>
                </a:solidFill>
              </a:rPr>
              <a:t>¿Qué es importante para los demás? </a:t>
            </a:r>
            <a:r>
              <a:rPr lang="es" sz="2200" dirty="0">
                <a:solidFill>
                  <a:srgbClr val="5E5E5E"/>
                </a:solidFill>
              </a:rPr>
              <a:t>Identificar los impulsores, las expectativas y lo que importa a otras partes interesadas (clientes, empleados, comunidad, reguladores)</a:t>
            </a:r>
          </a:p>
          <a:p>
            <a:pPr marL="342900" indent="-342900">
              <a:spcBef>
                <a:spcPts val="1200"/>
              </a:spcBef>
              <a:buFont typeface="Wingdings" panose="05000000000000000000" pitchFamily="2" charset="2"/>
              <a:buChar char="q"/>
            </a:pPr>
            <a:r>
              <a:rPr lang="es" sz="2200" b="1" dirty="0">
                <a:solidFill>
                  <a:srgbClr val="027354"/>
                </a:solidFill>
              </a:rPr>
              <a:t>Identifique las brechas actuales de RSE: ¿ </a:t>
            </a:r>
            <a:r>
              <a:rPr lang="es" sz="2200" b="1" dirty="0">
                <a:solidFill>
                  <a:srgbClr val="CC6A62"/>
                </a:solidFill>
              </a:rPr>
              <a:t>Ya está comprometido con las prácticas de RSE y la gestión de riesgos de acuerdo con la sostenibilidad y los principios éticos?</a:t>
            </a:r>
          </a:p>
          <a:p>
            <a:pPr marL="342900" indent="-342900">
              <a:spcBef>
                <a:spcPts val="1200"/>
              </a:spcBef>
              <a:buFont typeface="Wingdings" panose="05000000000000000000" pitchFamily="2" charset="2"/>
              <a:buChar char="q"/>
            </a:pPr>
            <a:r>
              <a:rPr lang="es" sz="2200" dirty="0">
                <a:solidFill>
                  <a:srgbClr val="5E5E5E"/>
                </a:solidFill>
              </a:rPr>
              <a:t>¿Tiene un compromiso general en su sitio web o documentos de políticas individuales para la RSE o ya dona a la comunidad?</a:t>
            </a:r>
          </a:p>
          <a:p>
            <a:pPr marL="342900" indent="-342900">
              <a:spcBef>
                <a:spcPts val="1200"/>
              </a:spcBef>
              <a:buFont typeface="Wingdings" panose="05000000000000000000" pitchFamily="2" charset="2"/>
              <a:buChar char="q"/>
            </a:pPr>
            <a:r>
              <a:rPr lang="es" sz="2200" dirty="0">
                <a:solidFill>
                  <a:srgbClr val="5E5E5E"/>
                </a:solidFill>
              </a:rPr>
              <a:t>De ser así, evalúe si necesita ser actualizado y qué brechas existen entre él y sus prioridades internas y externas.</a:t>
            </a:r>
            <a:endParaRPr lang="en-GB" sz="2200" b="0" i="0" dirty="0">
              <a:solidFill>
                <a:srgbClr val="5E5E5E"/>
              </a:solidFill>
              <a:effectLst/>
            </a:endParaRPr>
          </a:p>
          <a:p>
            <a:pPr algn="l">
              <a:spcBef>
                <a:spcPts val="1200"/>
              </a:spcBef>
            </a:pPr>
            <a:endParaRPr lang="en-GB" sz="2200" b="0" i="0" dirty="0">
              <a:effectLst/>
            </a:endParaRPr>
          </a:p>
          <a:p>
            <a:pPr algn="l">
              <a:spcBef>
                <a:spcPts val="1200"/>
              </a:spcBef>
            </a:pPr>
            <a:endParaRPr lang="en-GB" sz="2200" dirty="0"/>
          </a:p>
          <a:p>
            <a:pPr>
              <a:spcBef>
                <a:spcPts val="1200"/>
              </a:spcBef>
            </a:pPr>
            <a:endParaRPr lang="en-IE" sz="2200" dirty="0"/>
          </a:p>
        </p:txBody>
      </p:sp>
      <p:grpSp>
        <p:nvGrpSpPr>
          <p:cNvPr id="4" name="Graphic 4">
            <a:extLst>
              <a:ext uri="{FF2B5EF4-FFF2-40B4-BE49-F238E27FC236}">
                <a16:creationId xmlns:a16="http://schemas.microsoft.com/office/drawing/2014/main" id="{F646B45E-214E-30A1-1416-59CE4886322A}"/>
              </a:ext>
            </a:extLst>
          </p:cNvPr>
          <p:cNvGrpSpPr/>
          <p:nvPr/>
        </p:nvGrpSpPr>
        <p:grpSpPr>
          <a:xfrm>
            <a:off x="409615" y="2327831"/>
            <a:ext cx="1355492" cy="1101169"/>
            <a:chOff x="8321314" y="1790175"/>
            <a:chExt cx="1456348" cy="1130621"/>
          </a:xfrm>
        </p:grpSpPr>
        <p:sp>
          <p:nvSpPr>
            <p:cNvPr id="5" name="Freeform 965">
              <a:extLst>
                <a:ext uri="{FF2B5EF4-FFF2-40B4-BE49-F238E27FC236}">
                  <a16:creationId xmlns:a16="http://schemas.microsoft.com/office/drawing/2014/main" id="{AB82CE0B-7E2E-3730-D36B-3325D61B6BFC}"/>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6" name="Freeform 966">
              <a:extLst>
                <a:ext uri="{FF2B5EF4-FFF2-40B4-BE49-F238E27FC236}">
                  <a16:creationId xmlns:a16="http://schemas.microsoft.com/office/drawing/2014/main" id="{5AB4ACB2-67F5-93E6-50EE-2E999577FA2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7" name="Freeform 967">
              <a:extLst>
                <a:ext uri="{FF2B5EF4-FFF2-40B4-BE49-F238E27FC236}">
                  <a16:creationId xmlns:a16="http://schemas.microsoft.com/office/drawing/2014/main" id="{4BB2AE1C-BC00-B52D-D51E-6B53092BE264}"/>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8" name="Freeform 968">
              <a:extLst>
                <a:ext uri="{FF2B5EF4-FFF2-40B4-BE49-F238E27FC236}">
                  <a16:creationId xmlns:a16="http://schemas.microsoft.com/office/drawing/2014/main" id="{D350DBD1-D943-74DC-8350-21FA04EF5D0B}"/>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969">
              <a:extLst>
                <a:ext uri="{FF2B5EF4-FFF2-40B4-BE49-F238E27FC236}">
                  <a16:creationId xmlns:a16="http://schemas.microsoft.com/office/drawing/2014/main" id="{4C728DFD-6358-D81F-9F1E-2D8992A800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70">
              <a:extLst>
                <a:ext uri="{FF2B5EF4-FFF2-40B4-BE49-F238E27FC236}">
                  <a16:creationId xmlns:a16="http://schemas.microsoft.com/office/drawing/2014/main" id="{D36A2192-08D5-D7EC-E6D8-844E67C07D82}"/>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1" name="Freeform 971">
              <a:extLst>
                <a:ext uri="{FF2B5EF4-FFF2-40B4-BE49-F238E27FC236}">
                  <a16:creationId xmlns:a16="http://schemas.microsoft.com/office/drawing/2014/main" id="{8F724547-2C83-417C-C3EF-4A5F42A18D26}"/>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2" name="Freeform 972">
              <a:extLst>
                <a:ext uri="{FF2B5EF4-FFF2-40B4-BE49-F238E27FC236}">
                  <a16:creationId xmlns:a16="http://schemas.microsoft.com/office/drawing/2014/main" id="{40ABFD99-F5C6-2925-51C6-A110C4961A77}"/>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3" name="Freeform 973">
              <a:extLst>
                <a:ext uri="{FF2B5EF4-FFF2-40B4-BE49-F238E27FC236}">
                  <a16:creationId xmlns:a16="http://schemas.microsoft.com/office/drawing/2014/main" id="{0D557135-9997-1AF3-0821-DC25838E9DFD}"/>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4" name="Freeform 974">
              <a:extLst>
                <a:ext uri="{FF2B5EF4-FFF2-40B4-BE49-F238E27FC236}">
                  <a16:creationId xmlns:a16="http://schemas.microsoft.com/office/drawing/2014/main" id="{9F90D288-A740-19D7-1361-B92DDE06C15B}"/>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15" name="Freeform 975">
              <a:extLst>
                <a:ext uri="{FF2B5EF4-FFF2-40B4-BE49-F238E27FC236}">
                  <a16:creationId xmlns:a16="http://schemas.microsoft.com/office/drawing/2014/main" id="{73BA776A-8885-867A-555E-E9026EAFC74D}"/>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16" name="Freeform 976">
              <a:extLst>
                <a:ext uri="{FF2B5EF4-FFF2-40B4-BE49-F238E27FC236}">
                  <a16:creationId xmlns:a16="http://schemas.microsoft.com/office/drawing/2014/main" id="{7AAE9E13-831B-C90F-DFFA-B6FBC1D5C34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17" name="Freeform 977">
              <a:extLst>
                <a:ext uri="{FF2B5EF4-FFF2-40B4-BE49-F238E27FC236}">
                  <a16:creationId xmlns:a16="http://schemas.microsoft.com/office/drawing/2014/main" id="{B56B1B47-7710-BACB-32F6-3071D788F44A}"/>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18" name="Freeform 978">
              <a:extLst>
                <a:ext uri="{FF2B5EF4-FFF2-40B4-BE49-F238E27FC236}">
                  <a16:creationId xmlns:a16="http://schemas.microsoft.com/office/drawing/2014/main" id="{B5D98008-52EF-5A94-D1B6-F6B990F7446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19" name="Freeform 979">
              <a:extLst>
                <a:ext uri="{FF2B5EF4-FFF2-40B4-BE49-F238E27FC236}">
                  <a16:creationId xmlns:a16="http://schemas.microsoft.com/office/drawing/2014/main" id="{A9BF242C-5DBB-108C-CFBD-94794B4B03F2}"/>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0" name="Freeform 980">
              <a:extLst>
                <a:ext uri="{FF2B5EF4-FFF2-40B4-BE49-F238E27FC236}">
                  <a16:creationId xmlns:a16="http://schemas.microsoft.com/office/drawing/2014/main" id="{6EBB1EFA-052E-1952-2313-B21BF96CB9CC}"/>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981">
              <a:extLst>
                <a:ext uri="{FF2B5EF4-FFF2-40B4-BE49-F238E27FC236}">
                  <a16:creationId xmlns:a16="http://schemas.microsoft.com/office/drawing/2014/main" id="{9BAFD6D5-F9CF-6E11-B381-93F05BEC12C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22" name="Freeform 982">
              <a:extLst>
                <a:ext uri="{FF2B5EF4-FFF2-40B4-BE49-F238E27FC236}">
                  <a16:creationId xmlns:a16="http://schemas.microsoft.com/office/drawing/2014/main" id="{D67DE853-5888-DC3F-4173-9E52734EAED2}"/>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23" name="Freeform 983">
              <a:extLst>
                <a:ext uri="{FF2B5EF4-FFF2-40B4-BE49-F238E27FC236}">
                  <a16:creationId xmlns:a16="http://schemas.microsoft.com/office/drawing/2014/main" id="{CF26F320-2959-C95B-9BCA-94A696A06008}"/>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984">
              <a:extLst>
                <a:ext uri="{FF2B5EF4-FFF2-40B4-BE49-F238E27FC236}">
                  <a16:creationId xmlns:a16="http://schemas.microsoft.com/office/drawing/2014/main" id="{9DCA9EA5-E4C6-66C9-F7D2-5236D5D081A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985">
              <a:extLst>
                <a:ext uri="{FF2B5EF4-FFF2-40B4-BE49-F238E27FC236}">
                  <a16:creationId xmlns:a16="http://schemas.microsoft.com/office/drawing/2014/main" id="{C5962C61-24AF-3FFE-81C3-9974A20EFF80}"/>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986">
              <a:extLst>
                <a:ext uri="{FF2B5EF4-FFF2-40B4-BE49-F238E27FC236}">
                  <a16:creationId xmlns:a16="http://schemas.microsoft.com/office/drawing/2014/main" id="{E8FA313C-11DF-0EBF-6A05-8D5B82DEEF11}"/>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27" name="Freeform 987">
              <a:extLst>
                <a:ext uri="{FF2B5EF4-FFF2-40B4-BE49-F238E27FC236}">
                  <a16:creationId xmlns:a16="http://schemas.microsoft.com/office/drawing/2014/main" id="{3059D03D-22E9-AB86-29F3-F2098373E9C5}"/>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28" name="Freeform 988">
              <a:extLst>
                <a:ext uri="{FF2B5EF4-FFF2-40B4-BE49-F238E27FC236}">
                  <a16:creationId xmlns:a16="http://schemas.microsoft.com/office/drawing/2014/main" id="{2EE64F72-7F47-3D6A-72EA-E4FD9824954F}"/>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29" name="Freeform 989">
              <a:extLst>
                <a:ext uri="{FF2B5EF4-FFF2-40B4-BE49-F238E27FC236}">
                  <a16:creationId xmlns:a16="http://schemas.microsoft.com/office/drawing/2014/main" id="{54CDB47A-203B-111A-F3C2-C18BD4A1D74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0" name="Freeform 990">
              <a:extLst>
                <a:ext uri="{FF2B5EF4-FFF2-40B4-BE49-F238E27FC236}">
                  <a16:creationId xmlns:a16="http://schemas.microsoft.com/office/drawing/2014/main" id="{E0CD5BC5-4D35-486A-7C47-5EA4CADF0CF3}"/>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1" name="Freeform 991">
              <a:extLst>
                <a:ext uri="{FF2B5EF4-FFF2-40B4-BE49-F238E27FC236}">
                  <a16:creationId xmlns:a16="http://schemas.microsoft.com/office/drawing/2014/main" id="{06C6A6E3-A1C2-F592-DCC1-27DC4E90AE99}"/>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32" name="Freeform 992">
              <a:extLst>
                <a:ext uri="{FF2B5EF4-FFF2-40B4-BE49-F238E27FC236}">
                  <a16:creationId xmlns:a16="http://schemas.microsoft.com/office/drawing/2014/main" id="{01243643-D526-7425-423B-91A00C3EC9C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3" name="Freeform 993">
              <a:extLst>
                <a:ext uri="{FF2B5EF4-FFF2-40B4-BE49-F238E27FC236}">
                  <a16:creationId xmlns:a16="http://schemas.microsoft.com/office/drawing/2014/main" id="{CC8B8243-46A3-B946-2FEE-03CDBE713A4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34" name="Freeform 994">
              <a:extLst>
                <a:ext uri="{FF2B5EF4-FFF2-40B4-BE49-F238E27FC236}">
                  <a16:creationId xmlns:a16="http://schemas.microsoft.com/office/drawing/2014/main" id="{B48908D3-8C26-DDFD-70BF-63B59E4FEFA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995">
              <a:extLst>
                <a:ext uri="{FF2B5EF4-FFF2-40B4-BE49-F238E27FC236}">
                  <a16:creationId xmlns:a16="http://schemas.microsoft.com/office/drawing/2014/main" id="{77D1C8F7-0008-281B-A1A5-6FF380AA26CE}"/>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36" name="Freeform 996">
              <a:extLst>
                <a:ext uri="{FF2B5EF4-FFF2-40B4-BE49-F238E27FC236}">
                  <a16:creationId xmlns:a16="http://schemas.microsoft.com/office/drawing/2014/main" id="{E2CD98A0-09F8-4046-AF4E-80F8F01912FF}"/>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37" name="Freeform 997">
              <a:extLst>
                <a:ext uri="{FF2B5EF4-FFF2-40B4-BE49-F238E27FC236}">
                  <a16:creationId xmlns:a16="http://schemas.microsoft.com/office/drawing/2014/main" id="{3B533AAC-D1F7-2BB9-A00E-2AD8329732C9}"/>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38" name="Freeform 998">
              <a:extLst>
                <a:ext uri="{FF2B5EF4-FFF2-40B4-BE49-F238E27FC236}">
                  <a16:creationId xmlns:a16="http://schemas.microsoft.com/office/drawing/2014/main" id="{1AA7E4C9-1E82-EE30-5323-00A97A893876}"/>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39" name="Freeform 999">
              <a:extLst>
                <a:ext uri="{FF2B5EF4-FFF2-40B4-BE49-F238E27FC236}">
                  <a16:creationId xmlns:a16="http://schemas.microsoft.com/office/drawing/2014/main" id="{FFBD6B26-1C3E-80A1-0012-D8815B5C480D}"/>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0" name="Freeform 1000">
              <a:extLst>
                <a:ext uri="{FF2B5EF4-FFF2-40B4-BE49-F238E27FC236}">
                  <a16:creationId xmlns:a16="http://schemas.microsoft.com/office/drawing/2014/main" id="{CE0C969E-B89E-9B52-4C61-020783E76649}"/>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01">
              <a:extLst>
                <a:ext uri="{FF2B5EF4-FFF2-40B4-BE49-F238E27FC236}">
                  <a16:creationId xmlns:a16="http://schemas.microsoft.com/office/drawing/2014/main" id="{692E0362-004A-3CB5-63B5-D3F6EF19785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42" name="Freeform 1002">
              <a:extLst>
                <a:ext uri="{FF2B5EF4-FFF2-40B4-BE49-F238E27FC236}">
                  <a16:creationId xmlns:a16="http://schemas.microsoft.com/office/drawing/2014/main" id="{B2962ACF-DB7B-1A45-D84B-50CEA560D8F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03">
              <a:extLst>
                <a:ext uri="{FF2B5EF4-FFF2-40B4-BE49-F238E27FC236}">
                  <a16:creationId xmlns:a16="http://schemas.microsoft.com/office/drawing/2014/main" id="{92358C51-7866-544E-9B1F-7B69FA17F50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04">
              <a:extLst>
                <a:ext uri="{FF2B5EF4-FFF2-40B4-BE49-F238E27FC236}">
                  <a16:creationId xmlns:a16="http://schemas.microsoft.com/office/drawing/2014/main" id="{A598F8E7-DC0B-F3CB-92DB-9FDEDC256BBA}"/>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05">
              <a:extLst>
                <a:ext uri="{FF2B5EF4-FFF2-40B4-BE49-F238E27FC236}">
                  <a16:creationId xmlns:a16="http://schemas.microsoft.com/office/drawing/2014/main" id="{30D39036-B0FA-FCD3-E341-D4A09B7DCEB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06">
              <a:extLst>
                <a:ext uri="{FF2B5EF4-FFF2-40B4-BE49-F238E27FC236}">
                  <a16:creationId xmlns:a16="http://schemas.microsoft.com/office/drawing/2014/main" id="{7E1BC313-0AA9-FC0D-3ADD-64E22CDE91D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47" name="Freeform 1007">
              <a:extLst>
                <a:ext uri="{FF2B5EF4-FFF2-40B4-BE49-F238E27FC236}">
                  <a16:creationId xmlns:a16="http://schemas.microsoft.com/office/drawing/2014/main" id="{9C50374E-2058-B997-2BA3-4F0304670484}"/>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48" name="Freeform 1008">
              <a:extLst>
                <a:ext uri="{FF2B5EF4-FFF2-40B4-BE49-F238E27FC236}">
                  <a16:creationId xmlns:a16="http://schemas.microsoft.com/office/drawing/2014/main" id="{D4917DA8-3D3C-7B3C-0B1C-87A47C1B72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49" name="Freeform 1009">
              <a:extLst>
                <a:ext uri="{FF2B5EF4-FFF2-40B4-BE49-F238E27FC236}">
                  <a16:creationId xmlns:a16="http://schemas.microsoft.com/office/drawing/2014/main" id="{6716E913-D520-E9A4-9A08-CD5A1FC7E899}"/>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0" name="Freeform 1010">
              <a:extLst>
                <a:ext uri="{FF2B5EF4-FFF2-40B4-BE49-F238E27FC236}">
                  <a16:creationId xmlns:a16="http://schemas.microsoft.com/office/drawing/2014/main" id="{98E05EA4-F8AD-0970-8B9E-1D86AAE053CB}"/>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51" name="Freeform 1011">
              <a:extLst>
                <a:ext uri="{FF2B5EF4-FFF2-40B4-BE49-F238E27FC236}">
                  <a16:creationId xmlns:a16="http://schemas.microsoft.com/office/drawing/2014/main" id="{1E4FBE07-55B1-49C7-0263-C2A018BCA113}"/>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52" name="Freeform 1012">
              <a:extLst>
                <a:ext uri="{FF2B5EF4-FFF2-40B4-BE49-F238E27FC236}">
                  <a16:creationId xmlns:a16="http://schemas.microsoft.com/office/drawing/2014/main" id="{6A9A1222-688E-FA9B-AEE8-86F26208B135}"/>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53" name="Freeform 1013">
              <a:extLst>
                <a:ext uri="{FF2B5EF4-FFF2-40B4-BE49-F238E27FC236}">
                  <a16:creationId xmlns:a16="http://schemas.microsoft.com/office/drawing/2014/main" id="{10FE2A5C-8327-5C6D-CD43-856114865C92}"/>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54" name="Freeform 1014">
              <a:extLst>
                <a:ext uri="{FF2B5EF4-FFF2-40B4-BE49-F238E27FC236}">
                  <a16:creationId xmlns:a16="http://schemas.microsoft.com/office/drawing/2014/main" id="{05CF023C-5995-0395-B4DA-423B3B5DDA5F}"/>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55" name="Freeform 1015">
              <a:extLst>
                <a:ext uri="{FF2B5EF4-FFF2-40B4-BE49-F238E27FC236}">
                  <a16:creationId xmlns:a16="http://schemas.microsoft.com/office/drawing/2014/main" id="{D5645BE5-1D8E-6CB4-A4B4-D8BB971E9ED9}"/>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56" name="Freeform 1016">
              <a:extLst>
                <a:ext uri="{FF2B5EF4-FFF2-40B4-BE49-F238E27FC236}">
                  <a16:creationId xmlns:a16="http://schemas.microsoft.com/office/drawing/2014/main" id="{243069E2-3392-77FD-42A0-CFA3036FC672}"/>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57" name="Freeform 1017">
              <a:extLst>
                <a:ext uri="{FF2B5EF4-FFF2-40B4-BE49-F238E27FC236}">
                  <a16:creationId xmlns:a16="http://schemas.microsoft.com/office/drawing/2014/main" id="{6F61DE19-7F74-1D7E-A427-FAA2264358FE}"/>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58" name="Freeform 1018">
              <a:extLst>
                <a:ext uri="{FF2B5EF4-FFF2-40B4-BE49-F238E27FC236}">
                  <a16:creationId xmlns:a16="http://schemas.microsoft.com/office/drawing/2014/main" id="{69755C06-AFE6-CA77-6E92-27623BEC08CC}"/>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59" name="Freeform 1019">
              <a:extLst>
                <a:ext uri="{FF2B5EF4-FFF2-40B4-BE49-F238E27FC236}">
                  <a16:creationId xmlns:a16="http://schemas.microsoft.com/office/drawing/2014/main" id="{661880D7-FFC1-72E9-28A0-961A0F11B15F}"/>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0" name="Freeform 1020">
              <a:extLst>
                <a:ext uri="{FF2B5EF4-FFF2-40B4-BE49-F238E27FC236}">
                  <a16:creationId xmlns:a16="http://schemas.microsoft.com/office/drawing/2014/main" id="{A7F70B5F-5499-3129-2ED9-388307C4DC46}"/>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1" name="Freeform 1021">
              <a:extLst>
                <a:ext uri="{FF2B5EF4-FFF2-40B4-BE49-F238E27FC236}">
                  <a16:creationId xmlns:a16="http://schemas.microsoft.com/office/drawing/2014/main" id="{26298865-17E2-3228-1790-D64947930A1C}"/>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94224711-06F7-35EF-899D-9055C8E68BC5}"/>
              </a:ext>
            </a:extLst>
          </p:cNvPr>
          <p:cNvGrpSpPr/>
          <p:nvPr/>
        </p:nvGrpSpPr>
        <p:grpSpPr>
          <a:xfrm>
            <a:off x="424969" y="4928392"/>
            <a:ext cx="1251593" cy="1159390"/>
            <a:chOff x="4359774" y="3132520"/>
            <a:chExt cx="1506531" cy="1302886"/>
          </a:xfrm>
        </p:grpSpPr>
        <p:sp>
          <p:nvSpPr>
            <p:cNvPr id="63" name="Freeform 312">
              <a:extLst>
                <a:ext uri="{FF2B5EF4-FFF2-40B4-BE49-F238E27FC236}">
                  <a16:creationId xmlns:a16="http://schemas.microsoft.com/office/drawing/2014/main" id="{7BA6EB85-11B1-ED6C-E39A-BBCECD41B215}"/>
                </a:ext>
              </a:extLst>
            </p:cNvPr>
            <p:cNvSpPr/>
            <p:nvPr/>
          </p:nvSpPr>
          <p:spPr>
            <a:xfrm>
              <a:off x="5035524" y="3519297"/>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313">
              <a:extLst>
                <a:ext uri="{FF2B5EF4-FFF2-40B4-BE49-F238E27FC236}">
                  <a16:creationId xmlns:a16="http://schemas.microsoft.com/office/drawing/2014/main" id="{578CA588-38CA-0349-84C7-6CDB7E3DDA15}"/>
                </a:ext>
              </a:extLst>
            </p:cNvPr>
            <p:cNvSpPr/>
            <p:nvPr/>
          </p:nvSpPr>
          <p:spPr>
            <a:xfrm>
              <a:off x="5033467" y="35160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5" name="Freeform 314">
              <a:extLst>
                <a:ext uri="{FF2B5EF4-FFF2-40B4-BE49-F238E27FC236}">
                  <a16:creationId xmlns:a16="http://schemas.microsoft.com/office/drawing/2014/main" id="{25CBBBAD-D71E-14DF-9F19-2A345E366826}"/>
                </a:ext>
              </a:extLst>
            </p:cNvPr>
            <p:cNvSpPr/>
            <p:nvPr/>
          </p:nvSpPr>
          <p:spPr>
            <a:xfrm>
              <a:off x="5041011" y="35263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229" y="229"/>
                    <a:pt x="457" y="686"/>
                    <a:pt x="914" y="1143"/>
                  </a:cubicBezTo>
                  <a:close/>
                </a:path>
              </a:pathLst>
            </a:custGeom>
            <a:solidFill>
              <a:srgbClr val="FFFFFF"/>
            </a:solidFill>
            <a:ln w="2286" cap="flat">
              <a:noFill/>
              <a:prstDash val="solid"/>
              <a:miter/>
            </a:ln>
          </p:spPr>
          <p:txBody>
            <a:bodyPr rtlCol="0" anchor="ctr"/>
            <a:lstStyle/>
            <a:p>
              <a:endParaRPr lang="en-US"/>
            </a:p>
          </p:txBody>
        </p:sp>
        <p:sp>
          <p:nvSpPr>
            <p:cNvPr id="66" name="Freeform 315">
              <a:extLst>
                <a:ext uri="{FF2B5EF4-FFF2-40B4-BE49-F238E27FC236}">
                  <a16:creationId xmlns:a16="http://schemas.microsoft.com/office/drawing/2014/main" id="{76C58DD8-1D24-4060-4EF8-72CCC641EB7E}"/>
                </a:ext>
              </a:extLst>
            </p:cNvPr>
            <p:cNvSpPr/>
            <p:nvPr/>
          </p:nvSpPr>
          <p:spPr>
            <a:xfrm>
              <a:off x="5038496" y="35231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229" y="457"/>
                    <a:pt x="457" y="914"/>
                    <a:pt x="914" y="1143"/>
                  </a:cubicBezTo>
                  <a:close/>
                </a:path>
              </a:pathLst>
            </a:custGeom>
            <a:solidFill>
              <a:srgbClr val="FFFFFF"/>
            </a:solidFill>
            <a:ln w="2286" cap="flat">
              <a:noFill/>
              <a:prstDash val="solid"/>
              <a:miter/>
            </a:ln>
          </p:spPr>
          <p:txBody>
            <a:bodyPr rtlCol="0" anchor="ctr"/>
            <a:lstStyle/>
            <a:p>
              <a:endParaRPr lang="en-US"/>
            </a:p>
          </p:txBody>
        </p:sp>
        <p:sp>
          <p:nvSpPr>
            <p:cNvPr id="67" name="Freeform 316">
              <a:extLst>
                <a:ext uri="{FF2B5EF4-FFF2-40B4-BE49-F238E27FC236}">
                  <a16:creationId xmlns:a16="http://schemas.microsoft.com/office/drawing/2014/main" id="{D37BF80F-4D10-2777-4AA3-61FD245DE078}"/>
                </a:ext>
              </a:extLst>
            </p:cNvPr>
            <p:cNvSpPr/>
            <p:nvPr/>
          </p:nvSpPr>
          <p:spPr>
            <a:xfrm>
              <a:off x="5026152" y="3501466"/>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457"/>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8" name="Freeform 317">
              <a:extLst>
                <a:ext uri="{FF2B5EF4-FFF2-40B4-BE49-F238E27FC236}">
                  <a16:creationId xmlns:a16="http://schemas.microsoft.com/office/drawing/2014/main" id="{3C680656-0735-6A0F-8BA4-DE4C9FB350DA}"/>
                </a:ext>
              </a:extLst>
            </p:cNvPr>
            <p:cNvSpPr/>
            <p:nvPr/>
          </p:nvSpPr>
          <p:spPr>
            <a:xfrm>
              <a:off x="5027523" y="3504895"/>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686"/>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9" name="Freeform 318">
              <a:extLst>
                <a:ext uri="{FF2B5EF4-FFF2-40B4-BE49-F238E27FC236}">
                  <a16:creationId xmlns:a16="http://schemas.microsoft.com/office/drawing/2014/main" id="{2CF17282-41F1-B13B-ACC0-33598C2C0BEA}"/>
                </a:ext>
              </a:extLst>
            </p:cNvPr>
            <p:cNvSpPr/>
            <p:nvPr/>
          </p:nvSpPr>
          <p:spPr>
            <a:xfrm>
              <a:off x="5031409" y="35128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457" y="457"/>
                    <a:pt x="686" y="914"/>
                    <a:pt x="914" y="1372"/>
                  </a:cubicBezTo>
                  <a:close/>
                </a:path>
              </a:pathLst>
            </a:custGeom>
            <a:solidFill>
              <a:srgbClr val="FFFFFF"/>
            </a:solidFill>
            <a:ln w="2286" cap="flat">
              <a:noFill/>
              <a:prstDash val="solid"/>
              <a:miter/>
            </a:ln>
          </p:spPr>
          <p:txBody>
            <a:bodyPr rtlCol="0" anchor="ctr"/>
            <a:lstStyle/>
            <a:p>
              <a:endParaRPr lang="en-US"/>
            </a:p>
          </p:txBody>
        </p:sp>
        <p:sp>
          <p:nvSpPr>
            <p:cNvPr id="70" name="Freeform 319">
              <a:extLst>
                <a:ext uri="{FF2B5EF4-FFF2-40B4-BE49-F238E27FC236}">
                  <a16:creationId xmlns:a16="http://schemas.microsoft.com/office/drawing/2014/main" id="{3E5AB2DF-C1E5-2669-33C4-C1C9F798B30B}"/>
                </a:ext>
              </a:extLst>
            </p:cNvPr>
            <p:cNvSpPr/>
            <p:nvPr/>
          </p:nvSpPr>
          <p:spPr>
            <a:xfrm>
              <a:off x="5043297" y="3529126"/>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686"/>
                    <a:pt x="914" y="1143"/>
                  </a:cubicBezTo>
                  <a:close/>
                </a:path>
              </a:pathLst>
            </a:custGeom>
            <a:solidFill>
              <a:srgbClr val="FFFFFF"/>
            </a:solidFill>
            <a:ln w="2286" cap="flat">
              <a:noFill/>
              <a:prstDash val="solid"/>
              <a:miter/>
            </a:ln>
          </p:spPr>
          <p:txBody>
            <a:bodyPr rtlCol="0" anchor="ctr"/>
            <a:lstStyle/>
            <a:p>
              <a:endParaRPr lang="en-US"/>
            </a:p>
          </p:txBody>
        </p:sp>
        <p:sp>
          <p:nvSpPr>
            <p:cNvPr id="71" name="Freeform 320">
              <a:extLst>
                <a:ext uri="{FF2B5EF4-FFF2-40B4-BE49-F238E27FC236}">
                  <a16:creationId xmlns:a16="http://schemas.microsoft.com/office/drawing/2014/main" id="{8C5AB44A-4840-9F93-5FA8-A998B8F0F321}"/>
                </a:ext>
              </a:extLst>
            </p:cNvPr>
            <p:cNvSpPr/>
            <p:nvPr/>
          </p:nvSpPr>
          <p:spPr>
            <a:xfrm>
              <a:off x="5029352" y="3508781"/>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9" y="686"/>
                    <a:pt x="0" y="0"/>
                  </a:cubicBezTo>
                  <a:cubicBezTo>
                    <a:pt x="457" y="686"/>
                    <a:pt x="686" y="1143"/>
                    <a:pt x="914" y="1829"/>
                  </a:cubicBezTo>
                  <a:close/>
                </a:path>
              </a:pathLst>
            </a:custGeom>
            <a:solidFill>
              <a:srgbClr val="FFFFFF"/>
            </a:solidFill>
            <a:ln w="2286" cap="flat">
              <a:noFill/>
              <a:prstDash val="solid"/>
              <a:miter/>
            </a:ln>
          </p:spPr>
          <p:txBody>
            <a:bodyPr rtlCol="0" anchor="ctr"/>
            <a:lstStyle/>
            <a:p>
              <a:endParaRPr lang="en-US"/>
            </a:p>
          </p:txBody>
        </p:sp>
        <p:sp>
          <p:nvSpPr>
            <p:cNvPr id="72" name="Freeform 321">
              <a:extLst>
                <a:ext uri="{FF2B5EF4-FFF2-40B4-BE49-F238E27FC236}">
                  <a16:creationId xmlns:a16="http://schemas.microsoft.com/office/drawing/2014/main" id="{677F3605-A513-866C-82EF-3440EE819511}"/>
                </a:ext>
              </a:extLst>
            </p:cNvPr>
            <p:cNvSpPr/>
            <p:nvPr/>
          </p:nvSpPr>
          <p:spPr>
            <a:xfrm>
              <a:off x="5046268" y="35323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73" name="Freeform 322">
              <a:extLst>
                <a:ext uri="{FF2B5EF4-FFF2-40B4-BE49-F238E27FC236}">
                  <a16:creationId xmlns:a16="http://schemas.microsoft.com/office/drawing/2014/main" id="{72AFB849-6B9E-0612-AB0E-298029E2DDD1}"/>
                </a:ext>
              </a:extLst>
            </p:cNvPr>
            <p:cNvSpPr/>
            <p:nvPr/>
          </p:nvSpPr>
          <p:spPr>
            <a:xfrm>
              <a:off x="5062042" y="3545586"/>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4" name="Freeform 323">
              <a:extLst>
                <a:ext uri="{FF2B5EF4-FFF2-40B4-BE49-F238E27FC236}">
                  <a16:creationId xmlns:a16="http://schemas.microsoft.com/office/drawing/2014/main" id="{AFF01B61-D72D-FB78-0D0A-3AF51E6CED94}"/>
                </a:ext>
              </a:extLst>
            </p:cNvPr>
            <p:cNvSpPr/>
            <p:nvPr/>
          </p:nvSpPr>
          <p:spPr>
            <a:xfrm>
              <a:off x="5055184" y="3540556"/>
              <a:ext cx="914" cy="685"/>
            </a:xfrm>
            <a:custGeom>
              <a:avLst/>
              <a:gdLst>
                <a:gd name="connsiteX0" fmla="*/ 914 w 914"/>
                <a:gd name="connsiteY0" fmla="*/ 686 h 685"/>
                <a:gd name="connsiteX1" fmla="*/ 0 w 914"/>
                <a:gd name="connsiteY1" fmla="*/ 0 h 685"/>
                <a:gd name="connsiteX2" fmla="*/ 914 w 914"/>
                <a:gd name="connsiteY2" fmla="*/ 686 h 685"/>
              </a:gdLst>
              <a:ahLst/>
              <a:cxnLst>
                <a:cxn ang="0">
                  <a:pos x="connsiteX0" y="connsiteY0"/>
                </a:cxn>
                <a:cxn ang="0">
                  <a:pos x="connsiteX1" y="connsiteY1"/>
                </a:cxn>
                <a:cxn ang="0">
                  <a:pos x="connsiteX2" y="connsiteY2"/>
                </a:cxn>
              </a:cxnLst>
              <a:rect l="l" t="t" r="r" b="b"/>
              <a:pathLst>
                <a:path w="914" h="685">
                  <a:moveTo>
                    <a:pt x="914" y="686"/>
                  </a:moveTo>
                  <a:cubicBezTo>
                    <a:pt x="686" y="457"/>
                    <a:pt x="229" y="229"/>
                    <a:pt x="0" y="0"/>
                  </a:cubicBezTo>
                  <a:cubicBezTo>
                    <a:pt x="457" y="229"/>
                    <a:pt x="686" y="457"/>
                    <a:pt x="914" y="686"/>
                  </a:cubicBezTo>
                  <a:close/>
                </a:path>
              </a:pathLst>
            </a:custGeom>
            <a:solidFill>
              <a:srgbClr val="FFFFFF"/>
            </a:solidFill>
            <a:ln w="2286" cap="flat">
              <a:noFill/>
              <a:prstDash val="solid"/>
              <a:miter/>
            </a:ln>
          </p:spPr>
          <p:txBody>
            <a:bodyPr rtlCol="0" anchor="ctr"/>
            <a:lstStyle/>
            <a:p>
              <a:endParaRPr lang="en-US"/>
            </a:p>
          </p:txBody>
        </p:sp>
        <p:sp>
          <p:nvSpPr>
            <p:cNvPr id="75" name="Freeform 324">
              <a:extLst>
                <a:ext uri="{FF2B5EF4-FFF2-40B4-BE49-F238E27FC236}">
                  <a16:creationId xmlns:a16="http://schemas.microsoft.com/office/drawing/2014/main" id="{7B78B6DC-9607-7518-2FBF-77237C8F0262}"/>
                </a:ext>
              </a:extLst>
            </p:cNvPr>
            <p:cNvSpPr/>
            <p:nvPr/>
          </p:nvSpPr>
          <p:spPr>
            <a:xfrm>
              <a:off x="5065242" y="3547643"/>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6" name="Freeform 325">
              <a:extLst>
                <a:ext uri="{FF2B5EF4-FFF2-40B4-BE49-F238E27FC236}">
                  <a16:creationId xmlns:a16="http://schemas.microsoft.com/office/drawing/2014/main" id="{19B1BACE-4053-51FB-C433-829D126048E4}"/>
                </a:ext>
              </a:extLst>
            </p:cNvPr>
            <p:cNvSpPr/>
            <p:nvPr/>
          </p:nvSpPr>
          <p:spPr>
            <a:xfrm>
              <a:off x="5059070" y="3543528"/>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77" name="Freeform 326">
              <a:extLst>
                <a:ext uri="{FF2B5EF4-FFF2-40B4-BE49-F238E27FC236}">
                  <a16:creationId xmlns:a16="http://schemas.microsoft.com/office/drawing/2014/main" id="{5C852E2A-2AE8-EC2F-63ED-C31B172241E6}"/>
                </a:ext>
              </a:extLst>
            </p:cNvPr>
            <p:cNvSpPr/>
            <p:nvPr/>
          </p:nvSpPr>
          <p:spPr>
            <a:xfrm>
              <a:off x="5049469" y="3535527"/>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9" y="229"/>
                    <a:pt x="0" y="0"/>
                  </a:cubicBezTo>
                  <a:cubicBezTo>
                    <a:pt x="229" y="229"/>
                    <a:pt x="686" y="457"/>
                    <a:pt x="914" y="914"/>
                  </a:cubicBezTo>
                  <a:close/>
                </a:path>
              </a:pathLst>
            </a:custGeom>
            <a:solidFill>
              <a:srgbClr val="FFFFFF"/>
            </a:solidFill>
            <a:ln w="2286" cap="flat">
              <a:noFill/>
              <a:prstDash val="solid"/>
              <a:miter/>
            </a:ln>
          </p:spPr>
          <p:txBody>
            <a:bodyPr rtlCol="0" anchor="ctr"/>
            <a:lstStyle/>
            <a:p>
              <a:endParaRPr lang="en-US"/>
            </a:p>
          </p:txBody>
        </p:sp>
        <p:sp>
          <p:nvSpPr>
            <p:cNvPr id="78" name="Freeform 327">
              <a:extLst>
                <a:ext uri="{FF2B5EF4-FFF2-40B4-BE49-F238E27FC236}">
                  <a16:creationId xmlns:a16="http://schemas.microsoft.com/office/drawing/2014/main" id="{4752AF5D-A200-237F-D03E-9F04FAFED87A}"/>
                </a:ext>
              </a:extLst>
            </p:cNvPr>
            <p:cNvSpPr/>
            <p:nvPr/>
          </p:nvSpPr>
          <p:spPr>
            <a:xfrm>
              <a:off x="5025009" y="3497808"/>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0" y="686"/>
                    <a:pt x="0" y="0"/>
                  </a:cubicBezTo>
                  <a:cubicBezTo>
                    <a:pt x="0" y="686"/>
                    <a:pt x="229" y="1143"/>
                    <a:pt x="457" y="1600"/>
                  </a:cubicBezTo>
                  <a:close/>
                </a:path>
              </a:pathLst>
            </a:custGeom>
            <a:solidFill>
              <a:srgbClr val="FFFFFF"/>
            </a:solidFill>
            <a:ln w="2286" cap="flat">
              <a:noFill/>
              <a:prstDash val="solid"/>
              <a:miter/>
            </a:ln>
          </p:spPr>
          <p:txBody>
            <a:bodyPr rtlCol="0" anchor="ctr"/>
            <a:lstStyle/>
            <a:p>
              <a:endParaRPr lang="en-US"/>
            </a:p>
          </p:txBody>
        </p:sp>
        <p:sp>
          <p:nvSpPr>
            <p:cNvPr id="79" name="Freeform 328">
              <a:extLst>
                <a:ext uri="{FF2B5EF4-FFF2-40B4-BE49-F238E27FC236}">
                  <a16:creationId xmlns:a16="http://schemas.microsoft.com/office/drawing/2014/main" id="{84A30E87-D835-D89B-F59B-350F5EDCC08E}"/>
                </a:ext>
              </a:extLst>
            </p:cNvPr>
            <p:cNvSpPr/>
            <p:nvPr/>
          </p:nvSpPr>
          <p:spPr>
            <a:xfrm>
              <a:off x="5052212" y="3538042"/>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457" y="229"/>
                    <a:pt x="0" y="0"/>
                  </a:cubicBezTo>
                  <a:cubicBezTo>
                    <a:pt x="457" y="229"/>
                    <a:pt x="686" y="686"/>
                    <a:pt x="1143" y="914"/>
                  </a:cubicBezTo>
                  <a:close/>
                </a:path>
              </a:pathLst>
            </a:custGeom>
            <a:solidFill>
              <a:srgbClr val="FFFFFF"/>
            </a:solidFill>
            <a:ln w="2286" cap="flat">
              <a:noFill/>
              <a:prstDash val="solid"/>
              <a:miter/>
            </a:ln>
          </p:spPr>
          <p:txBody>
            <a:bodyPr rtlCol="0" anchor="ctr"/>
            <a:lstStyle/>
            <a:p>
              <a:endParaRPr lang="en-US"/>
            </a:p>
          </p:txBody>
        </p:sp>
        <p:sp>
          <p:nvSpPr>
            <p:cNvPr id="80" name="Freeform 329">
              <a:extLst>
                <a:ext uri="{FF2B5EF4-FFF2-40B4-BE49-F238E27FC236}">
                  <a16:creationId xmlns:a16="http://schemas.microsoft.com/office/drawing/2014/main" id="{F7AA2A06-EC60-614C-FC4E-E77AED940A50}"/>
                </a:ext>
              </a:extLst>
            </p:cNvPr>
            <p:cNvSpPr/>
            <p:nvPr/>
          </p:nvSpPr>
          <p:spPr>
            <a:xfrm>
              <a:off x="5300929" y="3405225"/>
              <a:ext cx="2057" cy="2057"/>
            </a:xfrm>
            <a:custGeom>
              <a:avLst/>
              <a:gdLst>
                <a:gd name="connsiteX0" fmla="*/ 0 w 2057"/>
                <a:gd name="connsiteY0" fmla="*/ 2057 h 2057"/>
                <a:gd name="connsiteX1" fmla="*/ 2057 w 2057"/>
                <a:gd name="connsiteY1" fmla="*/ 0 h 2057"/>
                <a:gd name="connsiteX2" fmla="*/ 0 w 2057"/>
                <a:gd name="connsiteY2" fmla="*/ 2057 h 2057"/>
              </a:gdLst>
              <a:ahLst/>
              <a:cxnLst>
                <a:cxn ang="0">
                  <a:pos x="connsiteX0" y="connsiteY0"/>
                </a:cxn>
                <a:cxn ang="0">
                  <a:pos x="connsiteX1" y="connsiteY1"/>
                </a:cxn>
                <a:cxn ang="0">
                  <a:pos x="connsiteX2" y="connsiteY2"/>
                </a:cxn>
              </a:cxnLst>
              <a:rect l="l" t="t" r="r" b="b"/>
              <a:pathLst>
                <a:path w="2057" h="2057">
                  <a:moveTo>
                    <a:pt x="0" y="2057"/>
                  </a:moveTo>
                  <a:cubicBezTo>
                    <a:pt x="686" y="1372"/>
                    <a:pt x="1372" y="686"/>
                    <a:pt x="2057" y="0"/>
                  </a:cubicBezTo>
                  <a:cubicBezTo>
                    <a:pt x="1372" y="686"/>
                    <a:pt x="686" y="1372"/>
                    <a:pt x="0" y="2057"/>
                  </a:cubicBezTo>
                  <a:close/>
                </a:path>
              </a:pathLst>
            </a:custGeom>
            <a:solidFill>
              <a:srgbClr val="FFFFFF"/>
            </a:solidFill>
            <a:ln w="2286" cap="flat">
              <a:noFill/>
              <a:prstDash val="solid"/>
              <a:miter/>
            </a:ln>
          </p:spPr>
          <p:txBody>
            <a:bodyPr rtlCol="0" anchor="ctr"/>
            <a:lstStyle/>
            <a:p>
              <a:endParaRPr lang="en-US"/>
            </a:p>
          </p:txBody>
        </p:sp>
        <p:sp>
          <p:nvSpPr>
            <p:cNvPr id="81" name="Freeform 330">
              <a:extLst>
                <a:ext uri="{FF2B5EF4-FFF2-40B4-BE49-F238E27FC236}">
                  <a16:creationId xmlns:a16="http://schemas.microsoft.com/office/drawing/2014/main" id="{682CA5BB-07D2-F1D0-BB78-78BD0642A9E8}"/>
                </a:ext>
              </a:extLst>
            </p:cNvPr>
            <p:cNvSpPr/>
            <p:nvPr/>
          </p:nvSpPr>
          <p:spPr>
            <a:xfrm>
              <a:off x="5683605" y="3331616"/>
              <a:ext cx="6400" cy="16916"/>
            </a:xfrm>
            <a:custGeom>
              <a:avLst/>
              <a:gdLst>
                <a:gd name="connsiteX0" fmla="*/ 0 w 6400"/>
                <a:gd name="connsiteY0" fmla="*/ 0 h 16916"/>
                <a:gd name="connsiteX1" fmla="*/ 6401 w 6400"/>
                <a:gd name="connsiteY1" fmla="*/ 16916 h 16916"/>
                <a:gd name="connsiteX2" fmla="*/ 0 w 6400"/>
                <a:gd name="connsiteY2" fmla="*/ 0 h 16916"/>
              </a:gdLst>
              <a:ahLst/>
              <a:cxnLst>
                <a:cxn ang="0">
                  <a:pos x="connsiteX0" y="connsiteY0"/>
                </a:cxn>
                <a:cxn ang="0">
                  <a:pos x="connsiteX1" y="connsiteY1"/>
                </a:cxn>
                <a:cxn ang="0">
                  <a:pos x="connsiteX2" y="connsiteY2"/>
                </a:cxn>
              </a:cxnLst>
              <a:rect l="l" t="t" r="r" b="b"/>
              <a:pathLst>
                <a:path w="6400" h="16916">
                  <a:moveTo>
                    <a:pt x="0" y="0"/>
                  </a:moveTo>
                  <a:cubicBezTo>
                    <a:pt x="2286" y="5486"/>
                    <a:pt x="4343" y="11201"/>
                    <a:pt x="6401" y="16916"/>
                  </a:cubicBezTo>
                  <a:cubicBezTo>
                    <a:pt x="4343" y="11201"/>
                    <a:pt x="2286" y="5486"/>
                    <a:pt x="0" y="0"/>
                  </a:cubicBezTo>
                  <a:close/>
                </a:path>
              </a:pathLst>
            </a:custGeom>
            <a:solidFill>
              <a:srgbClr val="FFFFFF"/>
            </a:solidFill>
            <a:ln w="2286" cap="flat">
              <a:noFill/>
              <a:prstDash val="solid"/>
              <a:miter/>
            </a:ln>
          </p:spPr>
          <p:txBody>
            <a:bodyPr rtlCol="0" anchor="ctr"/>
            <a:lstStyle/>
            <a:p>
              <a:endParaRPr lang="en-US"/>
            </a:p>
          </p:txBody>
        </p:sp>
        <p:sp>
          <p:nvSpPr>
            <p:cNvPr id="82" name="Freeform 331">
              <a:extLst>
                <a:ext uri="{FF2B5EF4-FFF2-40B4-BE49-F238E27FC236}">
                  <a16:creationId xmlns:a16="http://schemas.microsoft.com/office/drawing/2014/main" id="{FBC91363-EA7E-0183-890F-ABEE2F79DC36}"/>
                </a:ext>
              </a:extLst>
            </p:cNvPr>
            <p:cNvSpPr/>
            <p:nvPr/>
          </p:nvSpPr>
          <p:spPr>
            <a:xfrm>
              <a:off x="5274183" y="3500094"/>
              <a:ext cx="2453" cy="24917"/>
            </a:xfrm>
            <a:custGeom>
              <a:avLst/>
              <a:gdLst>
                <a:gd name="connsiteX0" fmla="*/ 2286 w 2453"/>
                <a:gd name="connsiteY0" fmla="*/ 24917 h 24917"/>
                <a:gd name="connsiteX1" fmla="*/ 686 w 2453"/>
                <a:gd name="connsiteY1" fmla="*/ 3200 h 24917"/>
                <a:gd name="connsiteX2" fmla="*/ 0 w 2453"/>
                <a:gd name="connsiteY2" fmla="*/ 0 h 24917"/>
                <a:gd name="connsiteX3" fmla="*/ 686 w 2453"/>
                <a:gd name="connsiteY3" fmla="*/ 3200 h 24917"/>
                <a:gd name="connsiteX4" fmla="*/ 2286 w 2453"/>
                <a:gd name="connsiteY4" fmla="*/ 24917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 h="24917">
                  <a:moveTo>
                    <a:pt x="2286" y="24917"/>
                  </a:moveTo>
                  <a:cubicBezTo>
                    <a:pt x="2743" y="18288"/>
                    <a:pt x="2286" y="11201"/>
                    <a:pt x="686" y="3200"/>
                  </a:cubicBezTo>
                  <a:cubicBezTo>
                    <a:pt x="457" y="2286"/>
                    <a:pt x="229" y="1143"/>
                    <a:pt x="0" y="0"/>
                  </a:cubicBezTo>
                  <a:cubicBezTo>
                    <a:pt x="229" y="1143"/>
                    <a:pt x="457" y="2057"/>
                    <a:pt x="686" y="3200"/>
                  </a:cubicBezTo>
                  <a:cubicBezTo>
                    <a:pt x="2286" y="11201"/>
                    <a:pt x="2743" y="18517"/>
                    <a:pt x="2286" y="24917"/>
                  </a:cubicBezTo>
                  <a:close/>
                </a:path>
              </a:pathLst>
            </a:custGeom>
            <a:solidFill>
              <a:srgbClr val="FFFFFF"/>
            </a:solidFill>
            <a:ln w="2286" cap="flat">
              <a:noFill/>
              <a:prstDash val="solid"/>
              <a:miter/>
            </a:ln>
          </p:spPr>
          <p:txBody>
            <a:bodyPr rtlCol="0" anchor="ctr"/>
            <a:lstStyle/>
            <a:p>
              <a:endParaRPr lang="en-US"/>
            </a:p>
          </p:txBody>
        </p:sp>
        <p:sp>
          <p:nvSpPr>
            <p:cNvPr id="83" name="Freeform 332">
              <a:extLst>
                <a:ext uri="{FF2B5EF4-FFF2-40B4-BE49-F238E27FC236}">
                  <a16:creationId xmlns:a16="http://schemas.microsoft.com/office/drawing/2014/main" id="{7A0E61EE-62B3-40A0-A547-27B47D6C1EE3}"/>
                </a:ext>
              </a:extLst>
            </p:cNvPr>
            <p:cNvSpPr/>
            <p:nvPr/>
          </p:nvSpPr>
          <p:spPr>
            <a:xfrm>
              <a:off x="5261152" y="3553815"/>
              <a:ext cx="4343" cy="4572"/>
            </a:xfrm>
            <a:custGeom>
              <a:avLst/>
              <a:gdLst>
                <a:gd name="connsiteX0" fmla="*/ 0 w 4343"/>
                <a:gd name="connsiteY0" fmla="*/ 4572 h 4572"/>
                <a:gd name="connsiteX1" fmla="*/ 4343 w 4343"/>
                <a:gd name="connsiteY1" fmla="*/ 0 h 4572"/>
                <a:gd name="connsiteX2" fmla="*/ 0 w 4343"/>
                <a:gd name="connsiteY2" fmla="*/ 4572 h 4572"/>
              </a:gdLst>
              <a:ahLst/>
              <a:cxnLst>
                <a:cxn ang="0">
                  <a:pos x="connsiteX0" y="connsiteY0"/>
                </a:cxn>
                <a:cxn ang="0">
                  <a:pos x="connsiteX1" y="connsiteY1"/>
                </a:cxn>
                <a:cxn ang="0">
                  <a:pos x="connsiteX2" y="connsiteY2"/>
                </a:cxn>
              </a:cxnLst>
              <a:rect l="l" t="t" r="r" b="b"/>
              <a:pathLst>
                <a:path w="4343" h="4572">
                  <a:moveTo>
                    <a:pt x="0" y="4572"/>
                  </a:moveTo>
                  <a:cubicBezTo>
                    <a:pt x="1600" y="3200"/>
                    <a:pt x="2972" y="1600"/>
                    <a:pt x="4343" y="0"/>
                  </a:cubicBezTo>
                  <a:cubicBezTo>
                    <a:pt x="2972" y="1600"/>
                    <a:pt x="1372" y="2972"/>
                    <a:pt x="0" y="4572"/>
                  </a:cubicBezTo>
                  <a:close/>
                </a:path>
              </a:pathLst>
            </a:custGeom>
            <a:solidFill>
              <a:srgbClr val="FFFFFF"/>
            </a:solidFill>
            <a:ln w="2286" cap="flat">
              <a:noFill/>
              <a:prstDash val="solid"/>
              <a:miter/>
            </a:ln>
          </p:spPr>
          <p:txBody>
            <a:bodyPr rtlCol="0" anchor="ctr"/>
            <a:lstStyle/>
            <a:p>
              <a:endParaRPr lang="en-US"/>
            </a:p>
          </p:txBody>
        </p:sp>
        <p:sp>
          <p:nvSpPr>
            <p:cNvPr id="84" name="Freeform 333">
              <a:extLst>
                <a:ext uri="{FF2B5EF4-FFF2-40B4-BE49-F238E27FC236}">
                  <a16:creationId xmlns:a16="http://schemas.microsoft.com/office/drawing/2014/main" id="{0B903AA3-7F91-6971-8CC2-4BDCBA40A054}"/>
                </a:ext>
              </a:extLst>
            </p:cNvPr>
            <p:cNvSpPr/>
            <p:nvPr/>
          </p:nvSpPr>
          <p:spPr>
            <a:xfrm>
              <a:off x="5556732" y="3190798"/>
              <a:ext cx="40233" cy="27432"/>
            </a:xfrm>
            <a:custGeom>
              <a:avLst/>
              <a:gdLst>
                <a:gd name="connsiteX0" fmla="*/ 40234 w 40233"/>
                <a:gd name="connsiteY0" fmla="*/ 27432 h 27432"/>
                <a:gd name="connsiteX1" fmla="*/ 0 w 40233"/>
                <a:gd name="connsiteY1" fmla="*/ 0 h 27432"/>
                <a:gd name="connsiteX2" fmla="*/ 0 w 40233"/>
                <a:gd name="connsiteY2" fmla="*/ 0 h 27432"/>
                <a:gd name="connsiteX3" fmla="*/ 0 w 40233"/>
                <a:gd name="connsiteY3" fmla="*/ 0 h 27432"/>
                <a:gd name="connsiteX4" fmla="*/ 40234 w 40233"/>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 h="27432">
                  <a:moveTo>
                    <a:pt x="40234" y="27432"/>
                  </a:moveTo>
                  <a:cubicBezTo>
                    <a:pt x="27889" y="17602"/>
                    <a:pt x="14630" y="8458"/>
                    <a:pt x="0" y="0"/>
                  </a:cubicBezTo>
                  <a:cubicBezTo>
                    <a:pt x="0" y="0"/>
                    <a:pt x="0" y="0"/>
                    <a:pt x="0" y="0"/>
                  </a:cubicBezTo>
                  <a:cubicBezTo>
                    <a:pt x="0" y="0"/>
                    <a:pt x="0" y="0"/>
                    <a:pt x="0" y="0"/>
                  </a:cubicBezTo>
                  <a:cubicBezTo>
                    <a:pt x="14630" y="8687"/>
                    <a:pt x="27889" y="17831"/>
                    <a:pt x="40234" y="27432"/>
                  </a:cubicBezTo>
                  <a:close/>
                </a:path>
              </a:pathLst>
            </a:custGeom>
            <a:solidFill>
              <a:srgbClr val="FFFFFF"/>
            </a:solidFill>
            <a:ln w="2286" cap="flat">
              <a:noFill/>
              <a:prstDash val="solid"/>
              <a:miter/>
            </a:ln>
          </p:spPr>
          <p:txBody>
            <a:bodyPr rtlCol="0" anchor="ctr"/>
            <a:lstStyle/>
            <a:p>
              <a:endParaRPr lang="en-US"/>
            </a:p>
          </p:txBody>
        </p:sp>
        <p:sp>
          <p:nvSpPr>
            <p:cNvPr id="85" name="Freeform 334">
              <a:extLst>
                <a:ext uri="{FF2B5EF4-FFF2-40B4-BE49-F238E27FC236}">
                  <a16:creationId xmlns:a16="http://schemas.microsoft.com/office/drawing/2014/main" id="{0D1C2004-EADE-CDDE-D84D-4885F4481F24}"/>
                </a:ext>
              </a:extLst>
            </p:cNvPr>
            <p:cNvSpPr/>
            <p:nvPr/>
          </p:nvSpPr>
          <p:spPr>
            <a:xfrm>
              <a:off x="5068900" y="354970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86" name="Freeform 335">
              <a:extLst>
                <a:ext uri="{FF2B5EF4-FFF2-40B4-BE49-F238E27FC236}">
                  <a16:creationId xmlns:a16="http://schemas.microsoft.com/office/drawing/2014/main" id="{E034F341-DA60-CA48-AF2D-2D42BC1D71DE}"/>
                </a:ext>
              </a:extLst>
            </p:cNvPr>
            <p:cNvSpPr/>
            <p:nvPr/>
          </p:nvSpPr>
          <p:spPr>
            <a:xfrm>
              <a:off x="5501555" y="3890086"/>
              <a:ext cx="2370" cy="40919"/>
            </a:xfrm>
            <a:custGeom>
              <a:avLst/>
              <a:gdLst>
                <a:gd name="connsiteX0" fmla="*/ 999 w 2370"/>
                <a:gd name="connsiteY0" fmla="*/ 40919 h 40919"/>
                <a:gd name="connsiteX1" fmla="*/ 2370 w 2370"/>
                <a:gd name="connsiteY1" fmla="*/ 0 h 40919"/>
                <a:gd name="connsiteX2" fmla="*/ 999 w 2370"/>
                <a:gd name="connsiteY2" fmla="*/ 40919 h 40919"/>
              </a:gdLst>
              <a:ahLst/>
              <a:cxnLst>
                <a:cxn ang="0">
                  <a:pos x="connsiteX0" y="connsiteY0"/>
                </a:cxn>
                <a:cxn ang="0">
                  <a:pos x="connsiteX1" y="connsiteY1"/>
                </a:cxn>
                <a:cxn ang="0">
                  <a:pos x="connsiteX2" y="connsiteY2"/>
                </a:cxn>
              </a:cxnLst>
              <a:rect l="l" t="t" r="r" b="b"/>
              <a:pathLst>
                <a:path w="2370" h="40919">
                  <a:moveTo>
                    <a:pt x="999" y="40919"/>
                  </a:moveTo>
                  <a:cubicBezTo>
                    <a:pt x="-373" y="26746"/>
                    <a:pt x="-144" y="13030"/>
                    <a:pt x="2370" y="0"/>
                  </a:cubicBezTo>
                  <a:cubicBezTo>
                    <a:pt x="-373" y="13030"/>
                    <a:pt x="-602" y="26746"/>
                    <a:pt x="999" y="40919"/>
                  </a:cubicBezTo>
                  <a:close/>
                </a:path>
              </a:pathLst>
            </a:custGeom>
            <a:solidFill>
              <a:srgbClr val="FFFFFF"/>
            </a:solidFill>
            <a:ln w="2286" cap="flat">
              <a:noFill/>
              <a:prstDash val="solid"/>
              <a:miter/>
            </a:ln>
          </p:spPr>
          <p:txBody>
            <a:bodyPr rtlCol="0" anchor="ctr"/>
            <a:lstStyle/>
            <a:p>
              <a:endParaRPr lang="en-US"/>
            </a:p>
          </p:txBody>
        </p:sp>
        <p:sp>
          <p:nvSpPr>
            <p:cNvPr id="87" name="Freeform 336">
              <a:extLst>
                <a:ext uri="{FF2B5EF4-FFF2-40B4-BE49-F238E27FC236}">
                  <a16:creationId xmlns:a16="http://schemas.microsoft.com/office/drawing/2014/main" id="{66516E22-E9A5-DCE0-FDE8-55ADA1AD20E2}"/>
                </a:ext>
              </a:extLst>
            </p:cNvPr>
            <p:cNvSpPr/>
            <p:nvPr/>
          </p:nvSpPr>
          <p:spPr>
            <a:xfrm>
              <a:off x="5502554" y="3931005"/>
              <a:ext cx="4343" cy="26517"/>
            </a:xfrm>
            <a:custGeom>
              <a:avLst/>
              <a:gdLst>
                <a:gd name="connsiteX0" fmla="*/ 4343 w 4343"/>
                <a:gd name="connsiteY0" fmla="*/ 26518 h 26517"/>
                <a:gd name="connsiteX1" fmla="*/ 3429 w 4343"/>
                <a:gd name="connsiteY1" fmla="*/ 21488 h 26517"/>
                <a:gd name="connsiteX2" fmla="*/ 0 w 4343"/>
                <a:gd name="connsiteY2" fmla="*/ 0 h 26517"/>
                <a:gd name="connsiteX3" fmla="*/ 3429 w 4343"/>
                <a:gd name="connsiteY3" fmla="*/ 21488 h 26517"/>
                <a:gd name="connsiteX4" fmla="*/ 4343 w 4343"/>
                <a:gd name="connsiteY4" fmla="*/ 26518 h 2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17">
                  <a:moveTo>
                    <a:pt x="4343" y="26518"/>
                  </a:moveTo>
                  <a:cubicBezTo>
                    <a:pt x="4115" y="24917"/>
                    <a:pt x="3658" y="23089"/>
                    <a:pt x="3429" y="21488"/>
                  </a:cubicBezTo>
                  <a:cubicBezTo>
                    <a:pt x="1829" y="14173"/>
                    <a:pt x="686" y="6858"/>
                    <a:pt x="0" y="0"/>
                  </a:cubicBezTo>
                  <a:cubicBezTo>
                    <a:pt x="686" y="7087"/>
                    <a:pt x="1829" y="14173"/>
                    <a:pt x="3429" y="21488"/>
                  </a:cubicBezTo>
                  <a:cubicBezTo>
                    <a:pt x="3658" y="23317"/>
                    <a:pt x="4115" y="24917"/>
                    <a:pt x="4343" y="26518"/>
                  </a:cubicBezTo>
                  <a:close/>
                </a:path>
              </a:pathLst>
            </a:custGeom>
            <a:solidFill>
              <a:srgbClr val="FFFFFF"/>
            </a:solidFill>
            <a:ln w="2286" cap="flat">
              <a:noFill/>
              <a:prstDash val="solid"/>
              <a:miter/>
            </a:ln>
          </p:spPr>
          <p:txBody>
            <a:bodyPr rtlCol="0" anchor="ctr"/>
            <a:lstStyle/>
            <a:p>
              <a:endParaRPr lang="en-US"/>
            </a:p>
          </p:txBody>
        </p:sp>
        <p:sp>
          <p:nvSpPr>
            <p:cNvPr id="88" name="Freeform 337">
              <a:extLst>
                <a:ext uri="{FF2B5EF4-FFF2-40B4-BE49-F238E27FC236}">
                  <a16:creationId xmlns:a16="http://schemas.microsoft.com/office/drawing/2014/main" id="{E4BFFE8A-7766-6BDC-E937-CEA14C2EF926}"/>
                </a:ext>
              </a:extLst>
            </p:cNvPr>
            <p:cNvSpPr/>
            <p:nvPr/>
          </p:nvSpPr>
          <p:spPr>
            <a:xfrm>
              <a:off x="5020646" y="3153599"/>
              <a:ext cx="638006" cy="872960"/>
            </a:xfrm>
            <a:custGeom>
              <a:avLst/>
              <a:gdLst>
                <a:gd name="connsiteX0" fmla="*/ 247364 w 638006"/>
                <a:gd name="connsiteY0" fmla="*/ 871132 h 872960"/>
                <a:gd name="connsiteX1" fmla="*/ 363950 w 638006"/>
                <a:gd name="connsiteY1" fmla="*/ 837756 h 872960"/>
                <a:gd name="connsiteX2" fmla="*/ 418814 w 638006"/>
                <a:gd name="connsiteY2" fmla="*/ 784035 h 872960"/>
                <a:gd name="connsiteX3" fmla="*/ 446017 w 638006"/>
                <a:gd name="connsiteY3" fmla="*/ 723913 h 872960"/>
                <a:gd name="connsiteX4" fmla="*/ 472306 w 638006"/>
                <a:gd name="connsiteY4" fmla="*/ 631102 h 872960"/>
                <a:gd name="connsiteX5" fmla="*/ 488308 w 638006"/>
                <a:gd name="connsiteY5" fmla="*/ 604584 h 872960"/>
                <a:gd name="connsiteX6" fmla="*/ 626840 w 638006"/>
                <a:gd name="connsiteY6" fmla="*/ 374384 h 872960"/>
                <a:gd name="connsiteX7" fmla="*/ 585921 w 638006"/>
                <a:gd name="connsiteY7" fmla="*/ 115380 h 872960"/>
                <a:gd name="connsiteX8" fmla="*/ 497452 w 638006"/>
                <a:gd name="connsiteY8" fmla="*/ 20054 h 872960"/>
                <a:gd name="connsiteX9" fmla="*/ 511626 w 638006"/>
                <a:gd name="connsiteY9" fmla="*/ 25312 h 872960"/>
                <a:gd name="connsiteX10" fmla="*/ 423615 w 638006"/>
                <a:gd name="connsiteY10" fmla="*/ 4738 h 872960"/>
                <a:gd name="connsiteX11" fmla="*/ 141294 w 638006"/>
                <a:gd name="connsiteY11" fmla="*/ 70575 h 872960"/>
                <a:gd name="connsiteX12" fmla="*/ 3219 w 638006"/>
                <a:gd name="connsiteY12" fmla="*/ 297803 h 872960"/>
                <a:gd name="connsiteX13" fmla="*/ 476 w 638006"/>
                <a:gd name="connsiteY13" fmla="*/ 328207 h 872960"/>
                <a:gd name="connsiteX14" fmla="*/ 7105 w 638006"/>
                <a:gd name="connsiteY14" fmla="*/ 332779 h 872960"/>
                <a:gd name="connsiteX15" fmla="*/ 51225 w 638006"/>
                <a:gd name="connsiteY15" fmla="*/ 354267 h 872960"/>
                <a:gd name="connsiteX16" fmla="*/ 82772 w 638006"/>
                <a:gd name="connsiteY16" fmla="*/ 362040 h 872960"/>
                <a:gd name="connsiteX17" fmla="*/ 75914 w 638006"/>
                <a:gd name="connsiteY17" fmla="*/ 361125 h 872960"/>
                <a:gd name="connsiteX18" fmla="*/ 182213 w 638006"/>
                <a:gd name="connsiteY18" fmla="*/ 349467 h 872960"/>
                <a:gd name="connsiteX19" fmla="*/ 221761 w 638006"/>
                <a:gd name="connsiteY19" fmla="*/ 306947 h 872960"/>
                <a:gd name="connsiteX20" fmla="*/ 234791 w 638006"/>
                <a:gd name="connsiteY20" fmla="*/ 277229 h 872960"/>
                <a:gd name="connsiteX21" fmla="*/ 251936 w 638006"/>
                <a:gd name="connsiteY21" fmla="*/ 245454 h 872960"/>
                <a:gd name="connsiteX22" fmla="*/ 263595 w 638006"/>
                <a:gd name="connsiteY22" fmla="*/ 233795 h 872960"/>
                <a:gd name="connsiteX23" fmla="*/ 277082 w 638006"/>
                <a:gd name="connsiteY23" fmla="*/ 225794 h 872960"/>
                <a:gd name="connsiteX24" fmla="*/ 291712 w 638006"/>
                <a:gd name="connsiteY24" fmla="*/ 221679 h 872960"/>
                <a:gd name="connsiteX25" fmla="*/ 307029 w 638006"/>
                <a:gd name="connsiteY25" fmla="*/ 221679 h 872960"/>
                <a:gd name="connsiteX26" fmla="*/ 322802 w 638006"/>
                <a:gd name="connsiteY26" fmla="*/ 226023 h 872960"/>
                <a:gd name="connsiteX27" fmla="*/ 324174 w 638006"/>
                <a:gd name="connsiteY27" fmla="*/ 226708 h 872960"/>
                <a:gd name="connsiteX28" fmla="*/ 324174 w 638006"/>
                <a:gd name="connsiteY28" fmla="*/ 226708 h 872960"/>
                <a:gd name="connsiteX29" fmla="*/ 339947 w 638006"/>
                <a:gd name="connsiteY29" fmla="*/ 222365 h 872960"/>
                <a:gd name="connsiteX30" fmla="*/ 437102 w 638006"/>
                <a:gd name="connsiteY30" fmla="*/ 249797 h 872960"/>
                <a:gd name="connsiteX31" fmla="*/ 461791 w 638006"/>
                <a:gd name="connsiteY31" fmla="*/ 359296 h 872960"/>
                <a:gd name="connsiteX32" fmla="*/ 412413 w 638006"/>
                <a:gd name="connsiteY32" fmla="*/ 445250 h 872960"/>
                <a:gd name="connsiteX33" fmla="*/ 274110 w 638006"/>
                <a:gd name="connsiteY33" fmla="*/ 586068 h 872960"/>
                <a:gd name="connsiteX34" fmla="*/ 236391 w 638006"/>
                <a:gd name="connsiteY34" fmla="*/ 634759 h 872960"/>
                <a:gd name="connsiteX35" fmla="*/ 194329 w 638006"/>
                <a:gd name="connsiteY35" fmla="*/ 844157 h 872960"/>
                <a:gd name="connsiteX36" fmla="*/ 208502 w 638006"/>
                <a:gd name="connsiteY36" fmla="*/ 872961 h 872960"/>
                <a:gd name="connsiteX37" fmla="*/ 203473 w 638006"/>
                <a:gd name="connsiteY37" fmla="*/ 870446 h 872960"/>
                <a:gd name="connsiteX38" fmla="*/ 247364 w 638006"/>
                <a:gd name="connsiteY38" fmla="*/ 871132 h 8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8006" h="872960">
                  <a:moveTo>
                    <a:pt x="247364" y="871132"/>
                  </a:moveTo>
                  <a:cubicBezTo>
                    <a:pt x="287598" y="867017"/>
                    <a:pt x="329203" y="860159"/>
                    <a:pt x="363950" y="837756"/>
                  </a:cubicBezTo>
                  <a:cubicBezTo>
                    <a:pt x="386581" y="823126"/>
                    <a:pt x="403498" y="805981"/>
                    <a:pt x="418814" y="784035"/>
                  </a:cubicBezTo>
                  <a:cubicBezTo>
                    <a:pt x="431158" y="766204"/>
                    <a:pt x="438931" y="744259"/>
                    <a:pt x="446017" y="723913"/>
                  </a:cubicBezTo>
                  <a:cubicBezTo>
                    <a:pt x="456533" y="693510"/>
                    <a:pt x="461562" y="661506"/>
                    <a:pt x="472306" y="631102"/>
                  </a:cubicBezTo>
                  <a:cubicBezTo>
                    <a:pt x="476878" y="621958"/>
                    <a:pt x="482136" y="613042"/>
                    <a:pt x="488308" y="604584"/>
                  </a:cubicBezTo>
                  <a:cubicBezTo>
                    <a:pt x="543858" y="534175"/>
                    <a:pt x="603066" y="462624"/>
                    <a:pt x="626840" y="374384"/>
                  </a:cubicBezTo>
                  <a:cubicBezTo>
                    <a:pt x="650386" y="286830"/>
                    <a:pt x="636670" y="191047"/>
                    <a:pt x="585921" y="115380"/>
                  </a:cubicBezTo>
                  <a:cubicBezTo>
                    <a:pt x="561003" y="78118"/>
                    <a:pt x="531285" y="47715"/>
                    <a:pt x="497452" y="20054"/>
                  </a:cubicBezTo>
                  <a:cubicBezTo>
                    <a:pt x="502253" y="21654"/>
                    <a:pt x="507054" y="23254"/>
                    <a:pt x="511626" y="25312"/>
                  </a:cubicBezTo>
                  <a:cubicBezTo>
                    <a:pt x="483508" y="13882"/>
                    <a:pt x="453561" y="8853"/>
                    <a:pt x="423615" y="4738"/>
                  </a:cubicBezTo>
                  <a:cubicBezTo>
                    <a:pt x="321202" y="-9893"/>
                    <a:pt x="225647" y="8624"/>
                    <a:pt x="141294" y="70575"/>
                  </a:cubicBezTo>
                  <a:cubicBezTo>
                    <a:pt x="64484" y="127039"/>
                    <a:pt x="28822" y="210478"/>
                    <a:pt x="3219" y="297803"/>
                  </a:cubicBezTo>
                  <a:cubicBezTo>
                    <a:pt x="247" y="308319"/>
                    <a:pt x="-667" y="318377"/>
                    <a:pt x="476" y="328207"/>
                  </a:cubicBezTo>
                  <a:cubicBezTo>
                    <a:pt x="2762" y="329807"/>
                    <a:pt x="5048" y="331407"/>
                    <a:pt x="7105" y="332779"/>
                  </a:cubicBezTo>
                  <a:cubicBezTo>
                    <a:pt x="20821" y="341923"/>
                    <a:pt x="35909" y="348095"/>
                    <a:pt x="51225" y="354267"/>
                  </a:cubicBezTo>
                  <a:cubicBezTo>
                    <a:pt x="61741" y="358382"/>
                    <a:pt x="72028" y="360439"/>
                    <a:pt x="82772" y="362040"/>
                  </a:cubicBezTo>
                  <a:lnTo>
                    <a:pt x="75914" y="361125"/>
                  </a:lnTo>
                  <a:cubicBezTo>
                    <a:pt x="112033" y="367526"/>
                    <a:pt x="149980" y="370726"/>
                    <a:pt x="182213" y="349467"/>
                  </a:cubicBezTo>
                  <a:cubicBezTo>
                    <a:pt x="198672" y="338722"/>
                    <a:pt x="212617" y="324549"/>
                    <a:pt x="221761" y="306947"/>
                  </a:cubicBezTo>
                  <a:cubicBezTo>
                    <a:pt x="226790" y="297346"/>
                    <a:pt x="230676" y="287287"/>
                    <a:pt x="234791" y="277229"/>
                  </a:cubicBezTo>
                  <a:cubicBezTo>
                    <a:pt x="239820" y="266256"/>
                    <a:pt x="245307" y="255512"/>
                    <a:pt x="251936" y="245454"/>
                  </a:cubicBezTo>
                  <a:cubicBezTo>
                    <a:pt x="255594" y="241339"/>
                    <a:pt x="259480" y="237453"/>
                    <a:pt x="263595" y="233795"/>
                  </a:cubicBezTo>
                  <a:cubicBezTo>
                    <a:pt x="267938" y="230823"/>
                    <a:pt x="272510" y="228309"/>
                    <a:pt x="277082" y="225794"/>
                  </a:cubicBezTo>
                  <a:cubicBezTo>
                    <a:pt x="281883" y="224194"/>
                    <a:pt x="286912" y="222822"/>
                    <a:pt x="291712" y="221679"/>
                  </a:cubicBezTo>
                  <a:cubicBezTo>
                    <a:pt x="296742" y="221451"/>
                    <a:pt x="301999" y="221451"/>
                    <a:pt x="307029" y="221679"/>
                  </a:cubicBezTo>
                  <a:cubicBezTo>
                    <a:pt x="312286" y="222822"/>
                    <a:pt x="317773" y="224422"/>
                    <a:pt x="322802" y="226023"/>
                  </a:cubicBezTo>
                  <a:cubicBezTo>
                    <a:pt x="323259" y="226251"/>
                    <a:pt x="323716" y="226480"/>
                    <a:pt x="324174" y="226708"/>
                  </a:cubicBezTo>
                  <a:cubicBezTo>
                    <a:pt x="324174" y="226708"/>
                    <a:pt x="324174" y="226708"/>
                    <a:pt x="324174" y="226708"/>
                  </a:cubicBezTo>
                  <a:cubicBezTo>
                    <a:pt x="329203" y="225108"/>
                    <a:pt x="334461" y="223508"/>
                    <a:pt x="339947" y="222365"/>
                  </a:cubicBezTo>
                  <a:cubicBezTo>
                    <a:pt x="376980" y="215507"/>
                    <a:pt x="412185" y="226480"/>
                    <a:pt x="437102" y="249797"/>
                  </a:cubicBezTo>
                  <a:cubicBezTo>
                    <a:pt x="467963" y="278601"/>
                    <a:pt x="472992" y="319063"/>
                    <a:pt x="461791" y="359296"/>
                  </a:cubicBezTo>
                  <a:cubicBezTo>
                    <a:pt x="452647" y="391758"/>
                    <a:pt x="434130" y="419190"/>
                    <a:pt x="412413" y="445250"/>
                  </a:cubicBezTo>
                  <a:cubicBezTo>
                    <a:pt x="369894" y="495999"/>
                    <a:pt x="321659" y="540576"/>
                    <a:pt x="274110" y="586068"/>
                  </a:cubicBezTo>
                  <a:cubicBezTo>
                    <a:pt x="259023" y="600469"/>
                    <a:pt x="245535" y="616243"/>
                    <a:pt x="236391" y="634759"/>
                  </a:cubicBezTo>
                  <a:cubicBezTo>
                    <a:pt x="204159" y="700596"/>
                    <a:pt x="197072" y="772148"/>
                    <a:pt x="194329" y="844157"/>
                  </a:cubicBezTo>
                  <a:cubicBezTo>
                    <a:pt x="193643" y="861759"/>
                    <a:pt x="196386" y="867931"/>
                    <a:pt x="208502" y="872961"/>
                  </a:cubicBezTo>
                  <a:cubicBezTo>
                    <a:pt x="206673" y="872275"/>
                    <a:pt x="205073" y="871360"/>
                    <a:pt x="203473" y="870446"/>
                  </a:cubicBezTo>
                  <a:cubicBezTo>
                    <a:pt x="218332" y="872503"/>
                    <a:pt x="232734" y="872503"/>
                    <a:pt x="247364" y="871132"/>
                  </a:cubicBezTo>
                  <a:close/>
                </a:path>
              </a:pathLst>
            </a:custGeom>
            <a:solidFill>
              <a:srgbClr val="FFFFFF"/>
            </a:solidFill>
            <a:ln w="2286" cap="flat">
              <a:noFill/>
              <a:prstDash val="solid"/>
              <a:miter/>
            </a:ln>
          </p:spPr>
          <p:txBody>
            <a:bodyPr rtlCol="0" anchor="ctr"/>
            <a:lstStyle/>
            <a:p>
              <a:endParaRPr lang="en-US"/>
            </a:p>
          </p:txBody>
        </p:sp>
        <p:sp>
          <p:nvSpPr>
            <p:cNvPr id="89" name="Freeform 338">
              <a:extLst>
                <a:ext uri="{FF2B5EF4-FFF2-40B4-BE49-F238E27FC236}">
                  <a16:creationId xmlns:a16="http://schemas.microsoft.com/office/drawing/2014/main" id="{7D177AFF-6E7D-C676-85BE-AAE4FA1B9FCC}"/>
                </a:ext>
              </a:extLst>
            </p:cNvPr>
            <p:cNvSpPr/>
            <p:nvPr/>
          </p:nvSpPr>
          <p:spPr>
            <a:xfrm>
              <a:off x="5534101" y="3179597"/>
              <a:ext cx="3657" cy="1600"/>
            </a:xfrm>
            <a:custGeom>
              <a:avLst/>
              <a:gdLst>
                <a:gd name="connsiteX0" fmla="*/ 0 w 3657"/>
                <a:gd name="connsiteY0" fmla="*/ 0 h 1600"/>
                <a:gd name="connsiteX1" fmla="*/ 3658 w 3657"/>
                <a:gd name="connsiteY1" fmla="*/ 1600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7"/>
                    <a:pt x="2515" y="914"/>
                    <a:pt x="3658" y="1600"/>
                  </a:cubicBezTo>
                  <a:cubicBezTo>
                    <a:pt x="2515" y="1143"/>
                    <a:pt x="1143" y="457"/>
                    <a:pt x="0" y="0"/>
                  </a:cubicBezTo>
                  <a:close/>
                </a:path>
              </a:pathLst>
            </a:custGeom>
            <a:solidFill>
              <a:srgbClr val="FFFFFF"/>
            </a:solidFill>
            <a:ln w="2286" cap="flat">
              <a:noFill/>
              <a:prstDash val="solid"/>
              <a:miter/>
            </a:ln>
          </p:spPr>
          <p:txBody>
            <a:bodyPr rtlCol="0" anchor="ctr"/>
            <a:lstStyle/>
            <a:p>
              <a:endParaRPr lang="en-US"/>
            </a:p>
          </p:txBody>
        </p:sp>
        <p:sp>
          <p:nvSpPr>
            <p:cNvPr id="90" name="Freeform 339">
              <a:extLst>
                <a:ext uri="{FF2B5EF4-FFF2-40B4-BE49-F238E27FC236}">
                  <a16:creationId xmlns:a16="http://schemas.microsoft.com/office/drawing/2014/main" id="{6B41E23A-D22E-5DC8-20EB-62C318B5B01E}"/>
                </a:ext>
              </a:extLst>
            </p:cNvPr>
            <p:cNvSpPr/>
            <p:nvPr/>
          </p:nvSpPr>
          <p:spPr>
            <a:xfrm>
              <a:off x="5021351" y="3481578"/>
              <a:ext cx="228" cy="1600"/>
            </a:xfrm>
            <a:custGeom>
              <a:avLst/>
              <a:gdLst>
                <a:gd name="connsiteX0" fmla="*/ 229 w 228"/>
                <a:gd name="connsiteY0" fmla="*/ 1600 h 1600"/>
                <a:gd name="connsiteX1" fmla="*/ 0 w 228"/>
                <a:gd name="connsiteY1" fmla="*/ 0 h 1600"/>
                <a:gd name="connsiteX2" fmla="*/ 229 w 228"/>
                <a:gd name="connsiteY2" fmla="*/ 1600 h 1600"/>
              </a:gdLst>
              <a:ahLst/>
              <a:cxnLst>
                <a:cxn ang="0">
                  <a:pos x="connsiteX0" y="connsiteY0"/>
                </a:cxn>
                <a:cxn ang="0">
                  <a:pos x="connsiteX1" y="connsiteY1"/>
                </a:cxn>
                <a:cxn ang="0">
                  <a:pos x="connsiteX2" y="connsiteY2"/>
                </a:cxn>
              </a:cxnLst>
              <a:rect l="l" t="t" r="r" b="b"/>
              <a:pathLst>
                <a:path w="228" h="1600">
                  <a:moveTo>
                    <a:pt x="229" y="1600"/>
                  </a:moveTo>
                  <a:cubicBezTo>
                    <a:pt x="229" y="1143"/>
                    <a:pt x="0" y="686"/>
                    <a:pt x="0" y="0"/>
                  </a:cubicBezTo>
                  <a:cubicBezTo>
                    <a:pt x="0" y="686"/>
                    <a:pt x="0" y="1143"/>
                    <a:pt x="229" y="1600"/>
                  </a:cubicBezTo>
                  <a:close/>
                </a:path>
              </a:pathLst>
            </a:custGeom>
            <a:solidFill>
              <a:srgbClr val="FFFFFF"/>
            </a:solidFill>
            <a:ln w="2286" cap="flat">
              <a:noFill/>
              <a:prstDash val="solid"/>
              <a:miter/>
            </a:ln>
          </p:spPr>
          <p:txBody>
            <a:bodyPr rtlCol="0" anchor="ctr"/>
            <a:lstStyle/>
            <a:p>
              <a:endParaRPr lang="en-US"/>
            </a:p>
          </p:txBody>
        </p:sp>
        <p:sp>
          <p:nvSpPr>
            <p:cNvPr id="91" name="Freeform 340">
              <a:extLst>
                <a:ext uri="{FF2B5EF4-FFF2-40B4-BE49-F238E27FC236}">
                  <a16:creationId xmlns:a16="http://schemas.microsoft.com/office/drawing/2014/main" id="{2E0D38E1-CF39-A9FA-9E54-257B56AD3449}"/>
                </a:ext>
              </a:extLst>
            </p:cNvPr>
            <p:cNvSpPr/>
            <p:nvPr/>
          </p:nvSpPr>
          <p:spPr>
            <a:xfrm>
              <a:off x="5596966" y="3218230"/>
              <a:ext cx="14401" cy="12115"/>
            </a:xfrm>
            <a:custGeom>
              <a:avLst/>
              <a:gdLst>
                <a:gd name="connsiteX0" fmla="*/ 0 w 14401"/>
                <a:gd name="connsiteY0" fmla="*/ 0 h 12115"/>
                <a:gd name="connsiteX1" fmla="*/ 14402 w 14401"/>
                <a:gd name="connsiteY1" fmla="*/ 12116 h 12115"/>
                <a:gd name="connsiteX2" fmla="*/ 0 w 14401"/>
                <a:gd name="connsiteY2" fmla="*/ 0 h 12115"/>
              </a:gdLst>
              <a:ahLst/>
              <a:cxnLst>
                <a:cxn ang="0">
                  <a:pos x="connsiteX0" y="connsiteY0"/>
                </a:cxn>
                <a:cxn ang="0">
                  <a:pos x="connsiteX1" y="connsiteY1"/>
                </a:cxn>
                <a:cxn ang="0">
                  <a:pos x="connsiteX2" y="connsiteY2"/>
                </a:cxn>
              </a:cxnLst>
              <a:rect l="l" t="t" r="r" b="b"/>
              <a:pathLst>
                <a:path w="14401" h="12115">
                  <a:moveTo>
                    <a:pt x="0" y="0"/>
                  </a:moveTo>
                  <a:cubicBezTo>
                    <a:pt x="5029" y="3886"/>
                    <a:pt x="9601" y="8001"/>
                    <a:pt x="14402" y="12116"/>
                  </a:cubicBezTo>
                  <a:cubicBezTo>
                    <a:pt x="9830" y="8001"/>
                    <a:pt x="5029" y="3886"/>
                    <a:pt x="0" y="0"/>
                  </a:cubicBezTo>
                  <a:close/>
                </a:path>
              </a:pathLst>
            </a:custGeom>
            <a:solidFill>
              <a:srgbClr val="FFFFFF"/>
            </a:solidFill>
            <a:ln w="2286" cap="flat">
              <a:noFill/>
              <a:prstDash val="solid"/>
              <a:miter/>
            </a:ln>
          </p:spPr>
          <p:txBody>
            <a:bodyPr rtlCol="0" anchor="ctr"/>
            <a:lstStyle/>
            <a:p>
              <a:endParaRPr lang="en-US"/>
            </a:p>
          </p:txBody>
        </p:sp>
        <p:sp>
          <p:nvSpPr>
            <p:cNvPr id="92" name="Freeform 341">
              <a:extLst>
                <a:ext uri="{FF2B5EF4-FFF2-40B4-BE49-F238E27FC236}">
                  <a16:creationId xmlns:a16="http://schemas.microsoft.com/office/drawing/2014/main" id="{3E23DAE0-6D14-5640-FA78-AC852FCA77E3}"/>
                </a:ext>
              </a:extLst>
            </p:cNvPr>
            <p:cNvSpPr/>
            <p:nvPr/>
          </p:nvSpPr>
          <p:spPr>
            <a:xfrm>
              <a:off x="5022494" y="3489350"/>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229" y="457"/>
                    <a:pt x="0" y="0"/>
                  </a:cubicBezTo>
                  <a:cubicBezTo>
                    <a:pt x="229" y="457"/>
                    <a:pt x="229" y="914"/>
                    <a:pt x="457" y="1600"/>
                  </a:cubicBezTo>
                  <a:close/>
                </a:path>
              </a:pathLst>
            </a:custGeom>
            <a:solidFill>
              <a:srgbClr val="FFFFFF"/>
            </a:solidFill>
            <a:ln w="2286" cap="flat">
              <a:noFill/>
              <a:prstDash val="solid"/>
              <a:miter/>
            </a:ln>
          </p:spPr>
          <p:txBody>
            <a:bodyPr rtlCol="0" anchor="ctr"/>
            <a:lstStyle/>
            <a:p>
              <a:endParaRPr lang="en-US"/>
            </a:p>
          </p:txBody>
        </p:sp>
        <p:sp>
          <p:nvSpPr>
            <p:cNvPr id="93" name="Freeform 342">
              <a:extLst>
                <a:ext uri="{FF2B5EF4-FFF2-40B4-BE49-F238E27FC236}">
                  <a16:creationId xmlns:a16="http://schemas.microsoft.com/office/drawing/2014/main" id="{ABA2521B-BC76-5B60-06E6-B96065E27314}"/>
                </a:ext>
              </a:extLst>
            </p:cNvPr>
            <p:cNvSpPr/>
            <p:nvPr/>
          </p:nvSpPr>
          <p:spPr>
            <a:xfrm>
              <a:off x="5021808" y="3485464"/>
              <a:ext cx="228" cy="1828"/>
            </a:xfrm>
            <a:custGeom>
              <a:avLst/>
              <a:gdLst>
                <a:gd name="connsiteX0" fmla="*/ 229 w 228"/>
                <a:gd name="connsiteY0" fmla="*/ 1829 h 1828"/>
                <a:gd name="connsiteX1" fmla="*/ 0 w 228"/>
                <a:gd name="connsiteY1" fmla="*/ 0 h 1828"/>
                <a:gd name="connsiteX2" fmla="*/ 229 w 228"/>
                <a:gd name="connsiteY2" fmla="*/ 1829 h 1828"/>
              </a:gdLst>
              <a:ahLst/>
              <a:cxnLst>
                <a:cxn ang="0">
                  <a:pos x="connsiteX0" y="connsiteY0"/>
                </a:cxn>
                <a:cxn ang="0">
                  <a:pos x="connsiteX1" y="connsiteY1"/>
                </a:cxn>
                <a:cxn ang="0">
                  <a:pos x="connsiteX2" y="connsiteY2"/>
                </a:cxn>
              </a:cxnLst>
              <a:rect l="l" t="t" r="r" b="b"/>
              <a:pathLst>
                <a:path w="228" h="1828">
                  <a:moveTo>
                    <a:pt x="229" y="1829"/>
                  </a:moveTo>
                  <a:cubicBezTo>
                    <a:pt x="229" y="1143"/>
                    <a:pt x="0" y="686"/>
                    <a:pt x="0" y="0"/>
                  </a:cubicBezTo>
                  <a:cubicBezTo>
                    <a:pt x="0" y="686"/>
                    <a:pt x="229" y="1143"/>
                    <a:pt x="229" y="1829"/>
                  </a:cubicBezTo>
                  <a:close/>
                </a:path>
              </a:pathLst>
            </a:custGeom>
            <a:solidFill>
              <a:srgbClr val="FFFFFF"/>
            </a:solidFill>
            <a:ln w="2286" cap="flat">
              <a:noFill/>
              <a:prstDash val="solid"/>
              <a:miter/>
            </a:ln>
          </p:spPr>
          <p:txBody>
            <a:bodyPr rtlCol="0" anchor="ctr"/>
            <a:lstStyle/>
            <a:p>
              <a:endParaRPr lang="en-US"/>
            </a:p>
          </p:txBody>
        </p:sp>
        <p:sp>
          <p:nvSpPr>
            <p:cNvPr id="94" name="Freeform 343">
              <a:extLst>
                <a:ext uri="{FF2B5EF4-FFF2-40B4-BE49-F238E27FC236}">
                  <a16:creationId xmlns:a16="http://schemas.microsoft.com/office/drawing/2014/main" id="{9E482A1D-67B0-BB0F-1029-1F5A99D6FEB2}"/>
                </a:ext>
              </a:extLst>
            </p:cNvPr>
            <p:cNvSpPr/>
            <p:nvPr/>
          </p:nvSpPr>
          <p:spPr>
            <a:xfrm>
              <a:off x="5549188" y="3186684"/>
              <a:ext cx="1828" cy="914"/>
            </a:xfrm>
            <a:custGeom>
              <a:avLst/>
              <a:gdLst>
                <a:gd name="connsiteX0" fmla="*/ 0 w 1828"/>
                <a:gd name="connsiteY0" fmla="*/ 0 h 914"/>
                <a:gd name="connsiteX1" fmla="*/ 1829 w 1828"/>
                <a:gd name="connsiteY1" fmla="*/ 914 h 914"/>
                <a:gd name="connsiteX2" fmla="*/ 0 w 1828"/>
                <a:gd name="connsiteY2" fmla="*/ 0 h 914"/>
              </a:gdLst>
              <a:ahLst/>
              <a:cxnLst>
                <a:cxn ang="0">
                  <a:pos x="connsiteX0" y="connsiteY0"/>
                </a:cxn>
                <a:cxn ang="0">
                  <a:pos x="connsiteX1" y="connsiteY1"/>
                </a:cxn>
                <a:cxn ang="0">
                  <a:pos x="connsiteX2" y="connsiteY2"/>
                </a:cxn>
              </a:cxnLst>
              <a:rect l="l" t="t" r="r" b="b"/>
              <a:pathLst>
                <a:path w="1828" h="914">
                  <a:moveTo>
                    <a:pt x="0" y="0"/>
                  </a:moveTo>
                  <a:cubicBezTo>
                    <a:pt x="686" y="229"/>
                    <a:pt x="1372" y="686"/>
                    <a:pt x="1829" y="914"/>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95" name="Freeform 344">
              <a:extLst>
                <a:ext uri="{FF2B5EF4-FFF2-40B4-BE49-F238E27FC236}">
                  <a16:creationId xmlns:a16="http://schemas.microsoft.com/office/drawing/2014/main" id="{C888B01C-A5B1-D915-AAFB-C22383A3CF67}"/>
                </a:ext>
              </a:extLst>
            </p:cNvPr>
            <p:cNvSpPr/>
            <p:nvPr/>
          </p:nvSpPr>
          <p:spPr>
            <a:xfrm>
              <a:off x="5543016" y="3183483"/>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372" y="686"/>
                    <a:pt x="2286" y="1143"/>
                  </a:cubicBezTo>
                  <a:cubicBezTo>
                    <a:pt x="1372"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96" name="Freeform 345">
              <a:extLst>
                <a:ext uri="{FF2B5EF4-FFF2-40B4-BE49-F238E27FC236}">
                  <a16:creationId xmlns:a16="http://schemas.microsoft.com/office/drawing/2014/main" id="{674B757F-A095-B124-80DC-726B7EFBA808}"/>
                </a:ext>
              </a:extLst>
            </p:cNvPr>
            <p:cNvSpPr/>
            <p:nvPr/>
          </p:nvSpPr>
          <p:spPr>
            <a:xfrm>
              <a:off x="5023408" y="3493236"/>
              <a:ext cx="457" cy="1371"/>
            </a:xfrm>
            <a:custGeom>
              <a:avLst/>
              <a:gdLst>
                <a:gd name="connsiteX0" fmla="*/ 457 w 457"/>
                <a:gd name="connsiteY0" fmla="*/ 1372 h 1371"/>
                <a:gd name="connsiteX1" fmla="*/ 0 w 457"/>
                <a:gd name="connsiteY1" fmla="*/ 0 h 1371"/>
                <a:gd name="connsiteX2" fmla="*/ 457 w 457"/>
                <a:gd name="connsiteY2" fmla="*/ 1372 h 1371"/>
              </a:gdLst>
              <a:ahLst/>
              <a:cxnLst>
                <a:cxn ang="0">
                  <a:pos x="connsiteX0" y="connsiteY0"/>
                </a:cxn>
                <a:cxn ang="0">
                  <a:pos x="connsiteX1" y="connsiteY1"/>
                </a:cxn>
                <a:cxn ang="0">
                  <a:pos x="connsiteX2" y="connsiteY2"/>
                </a:cxn>
              </a:cxnLst>
              <a:rect l="l" t="t" r="r" b="b"/>
              <a:pathLst>
                <a:path w="457" h="1371">
                  <a:moveTo>
                    <a:pt x="457" y="1372"/>
                  </a:moveTo>
                  <a:cubicBezTo>
                    <a:pt x="229" y="914"/>
                    <a:pt x="229" y="457"/>
                    <a:pt x="0" y="0"/>
                  </a:cubicBezTo>
                  <a:cubicBezTo>
                    <a:pt x="229" y="229"/>
                    <a:pt x="229" y="914"/>
                    <a:pt x="457" y="1372"/>
                  </a:cubicBezTo>
                  <a:close/>
                </a:path>
              </a:pathLst>
            </a:custGeom>
            <a:solidFill>
              <a:srgbClr val="FFFFFF"/>
            </a:solidFill>
            <a:ln w="2286" cap="flat">
              <a:noFill/>
              <a:prstDash val="solid"/>
              <a:miter/>
            </a:ln>
          </p:spPr>
          <p:txBody>
            <a:bodyPr rtlCol="0" anchor="ctr"/>
            <a:lstStyle/>
            <a:p>
              <a:endParaRPr lang="en-US"/>
            </a:p>
          </p:txBody>
        </p:sp>
        <p:sp>
          <p:nvSpPr>
            <p:cNvPr id="97" name="Freeform 346">
              <a:extLst>
                <a:ext uri="{FF2B5EF4-FFF2-40B4-BE49-F238E27FC236}">
                  <a16:creationId xmlns:a16="http://schemas.microsoft.com/office/drawing/2014/main" id="{1C54C878-EB96-DC97-A864-F2274FE7A225}"/>
                </a:ext>
              </a:extLst>
            </p:cNvPr>
            <p:cNvSpPr/>
            <p:nvPr/>
          </p:nvSpPr>
          <p:spPr>
            <a:xfrm>
              <a:off x="5272582" y="3477463"/>
              <a:ext cx="2286" cy="2286"/>
            </a:xfrm>
            <a:custGeom>
              <a:avLst/>
              <a:gdLst>
                <a:gd name="connsiteX0" fmla="*/ 0 w 2286"/>
                <a:gd name="connsiteY0" fmla="*/ 2286 h 2286"/>
                <a:gd name="connsiteX1" fmla="*/ 0 w 2286"/>
                <a:gd name="connsiteY1" fmla="*/ 0 h 2286"/>
                <a:gd name="connsiteX2" fmla="*/ 0 w 2286"/>
                <a:gd name="connsiteY2" fmla="*/ 2286 h 2286"/>
              </a:gdLst>
              <a:ahLst/>
              <a:cxnLst>
                <a:cxn ang="0">
                  <a:pos x="connsiteX0" y="connsiteY0"/>
                </a:cxn>
                <a:cxn ang="0">
                  <a:pos x="connsiteX1" y="connsiteY1"/>
                </a:cxn>
                <a:cxn ang="0">
                  <a:pos x="connsiteX2" y="connsiteY2"/>
                </a:cxn>
              </a:cxnLst>
              <a:rect l="l" t="t" r="r" b="b"/>
              <a:pathLst>
                <a:path w="2286" h="2286">
                  <a:moveTo>
                    <a:pt x="0" y="2286"/>
                  </a:moveTo>
                  <a:cubicBezTo>
                    <a:pt x="0" y="1600"/>
                    <a:pt x="0" y="686"/>
                    <a:pt x="0" y="0"/>
                  </a:cubicBezTo>
                  <a:cubicBezTo>
                    <a:pt x="0" y="914"/>
                    <a:pt x="0" y="1600"/>
                    <a:pt x="0" y="2286"/>
                  </a:cubicBezTo>
                  <a:close/>
                </a:path>
              </a:pathLst>
            </a:custGeom>
            <a:solidFill>
              <a:srgbClr val="FFFFFF"/>
            </a:solidFill>
            <a:ln w="2286" cap="flat">
              <a:noFill/>
              <a:prstDash val="solid"/>
              <a:miter/>
            </a:ln>
          </p:spPr>
          <p:txBody>
            <a:bodyPr rtlCol="0" anchor="ctr"/>
            <a:lstStyle/>
            <a:p>
              <a:endParaRPr lang="en-US"/>
            </a:p>
          </p:txBody>
        </p:sp>
        <p:sp>
          <p:nvSpPr>
            <p:cNvPr id="98" name="Freeform 347">
              <a:extLst>
                <a:ext uri="{FF2B5EF4-FFF2-40B4-BE49-F238E27FC236}">
                  <a16:creationId xmlns:a16="http://schemas.microsoft.com/office/drawing/2014/main" id="{819DD2CD-72C1-1CD8-445F-547632B363EF}"/>
                </a:ext>
              </a:extLst>
            </p:cNvPr>
            <p:cNvSpPr/>
            <p:nvPr/>
          </p:nvSpPr>
          <p:spPr>
            <a:xfrm>
              <a:off x="5319903" y="3390823"/>
              <a:ext cx="2971" cy="1600"/>
            </a:xfrm>
            <a:custGeom>
              <a:avLst/>
              <a:gdLst>
                <a:gd name="connsiteX0" fmla="*/ 2972 w 2971"/>
                <a:gd name="connsiteY0" fmla="*/ 0 h 1600"/>
                <a:gd name="connsiteX1" fmla="*/ 0 w 2971"/>
                <a:gd name="connsiteY1" fmla="*/ 1600 h 1600"/>
                <a:gd name="connsiteX2" fmla="*/ 2972 w 2971"/>
                <a:gd name="connsiteY2" fmla="*/ 0 h 1600"/>
              </a:gdLst>
              <a:ahLst/>
              <a:cxnLst>
                <a:cxn ang="0">
                  <a:pos x="connsiteX0" y="connsiteY0"/>
                </a:cxn>
                <a:cxn ang="0">
                  <a:pos x="connsiteX1" y="connsiteY1"/>
                </a:cxn>
                <a:cxn ang="0">
                  <a:pos x="connsiteX2" y="connsiteY2"/>
                </a:cxn>
              </a:cxnLst>
              <a:rect l="l" t="t" r="r" b="b"/>
              <a:pathLst>
                <a:path w="2971" h="1600">
                  <a:moveTo>
                    <a:pt x="2972" y="0"/>
                  </a:moveTo>
                  <a:cubicBezTo>
                    <a:pt x="2057" y="457"/>
                    <a:pt x="914" y="1143"/>
                    <a:pt x="0" y="1600"/>
                  </a:cubicBezTo>
                  <a:cubicBezTo>
                    <a:pt x="914" y="1143"/>
                    <a:pt x="2057" y="457"/>
                    <a:pt x="2972" y="0"/>
                  </a:cubicBezTo>
                  <a:close/>
                </a:path>
              </a:pathLst>
            </a:custGeom>
            <a:solidFill>
              <a:srgbClr val="FFFFFF"/>
            </a:solidFill>
            <a:ln w="2286" cap="flat">
              <a:noFill/>
              <a:prstDash val="solid"/>
              <a:miter/>
            </a:ln>
          </p:spPr>
          <p:txBody>
            <a:bodyPr rtlCol="0" anchor="ctr"/>
            <a:lstStyle/>
            <a:p>
              <a:endParaRPr lang="en-US"/>
            </a:p>
          </p:txBody>
        </p:sp>
        <p:sp>
          <p:nvSpPr>
            <p:cNvPr id="99" name="Freeform 348">
              <a:extLst>
                <a:ext uri="{FF2B5EF4-FFF2-40B4-BE49-F238E27FC236}">
                  <a16:creationId xmlns:a16="http://schemas.microsoft.com/office/drawing/2014/main" id="{5CC4CE7D-F92E-DF30-CE21-180831CDD5EE}"/>
                </a:ext>
              </a:extLst>
            </p:cNvPr>
            <p:cNvSpPr/>
            <p:nvPr/>
          </p:nvSpPr>
          <p:spPr>
            <a:xfrm>
              <a:off x="5072557" y="3551986"/>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457" y="0"/>
                    <a:pt x="686" y="229"/>
                    <a:pt x="914" y="457"/>
                  </a:cubicBezTo>
                  <a:close/>
                </a:path>
              </a:pathLst>
            </a:custGeom>
            <a:solidFill>
              <a:srgbClr val="FFFFFF"/>
            </a:solidFill>
            <a:ln w="2286" cap="flat">
              <a:noFill/>
              <a:prstDash val="solid"/>
              <a:miter/>
            </a:ln>
          </p:spPr>
          <p:txBody>
            <a:bodyPr rtlCol="0" anchor="ctr"/>
            <a:lstStyle/>
            <a:p>
              <a:endParaRPr lang="en-US"/>
            </a:p>
          </p:txBody>
        </p:sp>
        <p:sp>
          <p:nvSpPr>
            <p:cNvPr id="100" name="Freeform 349">
              <a:extLst>
                <a:ext uri="{FF2B5EF4-FFF2-40B4-BE49-F238E27FC236}">
                  <a16:creationId xmlns:a16="http://schemas.microsoft.com/office/drawing/2014/main" id="{5914ED92-61E5-FE59-DD14-7B964DA4E277}"/>
                </a:ext>
              </a:extLst>
            </p:cNvPr>
            <p:cNvSpPr/>
            <p:nvPr/>
          </p:nvSpPr>
          <p:spPr>
            <a:xfrm>
              <a:off x="5314645" y="3394024"/>
              <a:ext cx="2743" cy="1828"/>
            </a:xfrm>
            <a:custGeom>
              <a:avLst/>
              <a:gdLst>
                <a:gd name="connsiteX0" fmla="*/ 2743 w 2743"/>
                <a:gd name="connsiteY0" fmla="*/ 0 h 1828"/>
                <a:gd name="connsiteX1" fmla="*/ 0 w 2743"/>
                <a:gd name="connsiteY1" fmla="*/ 1829 h 1828"/>
                <a:gd name="connsiteX2" fmla="*/ 2743 w 2743"/>
                <a:gd name="connsiteY2" fmla="*/ 0 h 1828"/>
              </a:gdLst>
              <a:ahLst/>
              <a:cxnLst>
                <a:cxn ang="0">
                  <a:pos x="connsiteX0" y="connsiteY0"/>
                </a:cxn>
                <a:cxn ang="0">
                  <a:pos x="connsiteX1" y="connsiteY1"/>
                </a:cxn>
                <a:cxn ang="0">
                  <a:pos x="connsiteX2" y="connsiteY2"/>
                </a:cxn>
              </a:cxnLst>
              <a:rect l="l" t="t" r="r" b="b"/>
              <a:pathLst>
                <a:path w="2743" h="1828">
                  <a:moveTo>
                    <a:pt x="2743" y="0"/>
                  </a:moveTo>
                  <a:cubicBezTo>
                    <a:pt x="1829" y="686"/>
                    <a:pt x="914" y="1143"/>
                    <a:pt x="0" y="1829"/>
                  </a:cubicBezTo>
                  <a:cubicBezTo>
                    <a:pt x="914" y="1372"/>
                    <a:pt x="1829" y="686"/>
                    <a:pt x="2743" y="0"/>
                  </a:cubicBezTo>
                  <a:close/>
                </a:path>
              </a:pathLst>
            </a:custGeom>
            <a:solidFill>
              <a:srgbClr val="FFFFFF"/>
            </a:solidFill>
            <a:ln w="2286" cap="flat">
              <a:noFill/>
              <a:prstDash val="solid"/>
              <a:miter/>
            </a:ln>
          </p:spPr>
          <p:txBody>
            <a:bodyPr rtlCol="0" anchor="ctr"/>
            <a:lstStyle/>
            <a:p>
              <a:endParaRPr lang="en-US"/>
            </a:p>
          </p:txBody>
        </p:sp>
        <p:sp>
          <p:nvSpPr>
            <p:cNvPr id="101" name="Freeform 350">
              <a:extLst>
                <a:ext uri="{FF2B5EF4-FFF2-40B4-BE49-F238E27FC236}">
                  <a16:creationId xmlns:a16="http://schemas.microsoft.com/office/drawing/2014/main" id="{23B70096-C1B4-931C-B3FA-9AA65CECB909}"/>
                </a:ext>
              </a:extLst>
            </p:cNvPr>
            <p:cNvSpPr/>
            <p:nvPr/>
          </p:nvSpPr>
          <p:spPr>
            <a:xfrm>
              <a:off x="5331790" y="3384651"/>
              <a:ext cx="3657" cy="1600"/>
            </a:xfrm>
            <a:custGeom>
              <a:avLst/>
              <a:gdLst>
                <a:gd name="connsiteX0" fmla="*/ 3658 w 3657"/>
                <a:gd name="connsiteY0" fmla="*/ 0 h 1600"/>
                <a:gd name="connsiteX1" fmla="*/ 0 w 3657"/>
                <a:gd name="connsiteY1" fmla="*/ 1600 h 1600"/>
                <a:gd name="connsiteX2" fmla="*/ 3658 w 3657"/>
                <a:gd name="connsiteY2" fmla="*/ 0 h 1600"/>
              </a:gdLst>
              <a:ahLst/>
              <a:cxnLst>
                <a:cxn ang="0">
                  <a:pos x="connsiteX0" y="connsiteY0"/>
                </a:cxn>
                <a:cxn ang="0">
                  <a:pos x="connsiteX1" y="connsiteY1"/>
                </a:cxn>
                <a:cxn ang="0">
                  <a:pos x="connsiteX2" y="connsiteY2"/>
                </a:cxn>
              </a:cxnLst>
              <a:rect l="l" t="t" r="r" b="b"/>
              <a:pathLst>
                <a:path w="3657" h="1600">
                  <a:moveTo>
                    <a:pt x="3658" y="0"/>
                  </a:moveTo>
                  <a:cubicBezTo>
                    <a:pt x="2515" y="457"/>
                    <a:pt x="1143" y="914"/>
                    <a:pt x="0" y="1600"/>
                  </a:cubicBezTo>
                  <a:cubicBezTo>
                    <a:pt x="1143" y="914"/>
                    <a:pt x="2515" y="457"/>
                    <a:pt x="3658" y="0"/>
                  </a:cubicBezTo>
                  <a:close/>
                </a:path>
              </a:pathLst>
            </a:custGeom>
            <a:solidFill>
              <a:srgbClr val="FFFFFF"/>
            </a:solidFill>
            <a:ln w="2286" cap="flat">
              <a:noFill/>
              <a:prstDash val="solid"/>
              <a:miter/>
            </a:ln>
          </p:spPr>
          <p:txBody>
            <a:bodyPr rtlCol="0" anchor="ctr"/>
            <a:lstStyle/>
            <a:p>
              <a:endParaRPr lang="en-US"/>
            </a:p>
          </p:txBody>
        </p:sp>
        <p:sp>
          <p:nvSpPr>
            <p:cNvPr id="102" name="Freeform 351">
              <a:extLst>
                <a:ext uri="{FF2B5EF4-FFF2-40B4-BE49-F238E27FC236}">
                  <a16:creationId xmlns:a16="http://schemas.microsoft.com/office/drawing/2014/main" id="{19EA80B2-0166-751A-A072-602C918F5C75}"/>
                </a:ext>
              </a:extLst>
            </p:cNvPr>
            <p:cNvSpPr/>
            <p:nvPr/>
          </p:nvSpPr>
          <p:spPr>
            <a:xfrm>
              <a:off x="5325618" y="3387623"/>
              <a:ext cx="3200" cy="1600"/>
            </a:xfrm>
            <a:custGeom>
              <a:avLst/>
              <a:gdLst>
                <a:gd name="connsiteX0" fmla="*/ 3200 w 3200"/>
                <a:gd name="connsiteY0" fmla="*/ 0 h 1600"/>
                <a:gd name="connsiteX1" fmla="*/ 0 w 3200"/>
                <a:gd name="connsiteY1" fmla="*/ 1600 h 1600"/>
                <a:gd name="connsiteX2" fmla="*/ 3200 w 3200"/>
                <a:gd name="connsiteY2" fmla="*/ 0 h 1600"/>
              </a:gdLst>
              <a:ahLst/>
              <a:cxnLst>
                <a:cxn ang="0">
                  <a:pos x="connsiteX0" y="connsiteY0"/>
                </a:cxn>
                <a:cxn ang="0">
                  <a:pos x="connsiteX1" y="connsiteY1"/>
                </a:cxn>
                <a:cxn ang="0">
                  <a:pos x="connsiteX2" y="connsiteY2"/>
                </a:cxn>
              </a:cxnLst>
              <a:rect l="l" t="t" r="r" b="b"/>
              <a:pathLst>
                <a:path w="3200" h="1600">
                  <a:moveTo>
                    <a:pt x="3200" y="0"/>
                  </a:moveTo>
                  <a:cubicBezTo>
                    <a:pt x="2057" y="457"/>
                    <a:pt x="1143" y="1143"/>
                    <a:pt x="0" y="1600"/>
                  </a:cubicBezTo>
                  <a:cubicBezTo>
                    <a:pt x="1143" y="1143"/>
                    <a:pt x="2286" y="457"/>
                    <a:pt x="3200" y="0"/>
                  </a:cubicBezTo>
                  <a:close/>
                </a:path>
              </a:pathLst>
            </a:custGeom>
            <a:solidFill>
              <a:srgbClr val="FFFFFF"/>
            </a:solidFill>
            <a:ln w="2286" cap="flat">
              <a:noFill/>
              <a:prstDash val="solid"/>
              <a:miter/>
            </a:ln>
          </p:spPr>
          <p:txBody>
            <a:bodyPr rtlCol="0" anchor="ctr"/>
            <a:lstStyle/>
            <a:p>
              <a:endParaRPr lang="en-US"/>
            </a:p>
          </p:txBody>
        </p:sp>
        <p:sp>
          <p:nvSpPr>
            <p:cNvPr id="103" name="Freeform 352">
              <a:extLst>
                <a:ext uri="{FF2B5EF4-FFF2-40B4-BE49-F238E27FC236}">
                  <a16:creationId xmlns:a16="http://schemas.microsoft.com/office/drawing/2014/main" id="{74A05708-F42F-3A23-DD36-1FD0DA7BB8F0}"/>
                </a:ext>
              </a:extLst>
            </p:cNvPr>
            <p:cNvSpPr/>
            <p:nvPr/>
          </p:nvSpPr>
          <p:spPr>
            <a:xfrm>
              <a:off x="5297043" y="3409111"/>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457" y="1372"/>
                    <a:pt x="0" y="2057"/>
                  </a:cubicBezTo>
                  <a:cubicBezTo>
                    <a:pt x="686" y="1600"/>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4" name="Freeform 353">
              <a:extLst>
                <a:ext uri="{FF2B5EF4-FFF2-40B4-BE49-F238E27FC236}">
                  <a16:creationId xmlns:a16="http://schemas.microsoft.com/office/drawing/2014/main" id="{3E7B6878-4F1D-C586-002B-3D0D259A9214}"/>
                </a:ext>
              </a:extLst>
            </p:cNvPr>
            <p:cNvSpPr/>
            <p:nvPr/>
          </p:nvSpPr>
          <p:spPr>
            <a:xfrm>
              <a:off x="5305044" y="340133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600" y="686"/>
                    <a:pt x="686" y="1372"/>
                    <a:pt x="0" y="1829"/>
                  </a:cubicBezTo>
                  <a:cubicBezTo>
                    <a:pt x="686" y="1372"/>
                    <a:pt x="1600" y="686"/>
                    <a:pt x="2286" y="0"/>
                  </a:cubicBezTo>
                  <a:close/>
                </a:path>
              </a:pathLst>
            </a:custGeom>
            <a:solidFill>
              <a:srgbClr val="FFFFFF"/>
            </a:solidFill>
            <a:ln w="2286" cap="flat">
              <a:noFill/>
              <a:prstDash val="solid"/>
              <a:miter/>
            </a:ln>
          </p:spPr>
          <p:txBody>
            <a:bodyPr rtlCol="0" anchor="ctr"/>
            <a:lstStyle/>
            <a:p>
              <a:endParaRPr lang="en-US"/>
            </a:p>
          </p:txBody>
        </p:sp>
        <p:sp>
          <p:nvSpPr>
            <p:cNvPr id="105" name="Freeform 354">
              <a:extLst>
                <a:ext uri="{FF2B5EF4-FFF2-40B4-BE49-F238E27FC236}">
                  <a16:creationId xmlns:a16="http://schemas.microsoft.com/office/drawing/2014/main" id="{8F0A3FC5-550F-D6F0-A625-18433ED9FCC1}"/>
                </a:ext>
              </a:extLst>
            </p:cNvPr>
            <p:cNvSpPr/>
            <p:nvPr/>
          </p:nvSpPr>
          <p:spPr>
            <a:xfrm>
              <a:off x="5290185" y="3417570"/>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686" y="1372"/>
                    <a:pt x="1143" y="686"/>
                    <a:pt x="1600" y="0"/>
                  </a:cubicBezTo>
                  <a:close/>
                </a:path>
              </a:pathLst>
            </a:custGeom>
            <a:solidFill>
              <a:srgbClr val="FFFFFF"/>
            </a:solidFill>
            <a:ln w="2286" cap="flat">
              <a:noFill/>
              <a:prstDash val="solid"/>
              <a:miter/>
            </a:ln>
          </p:spPr>
          <p:txBody>
            <a:bodyPr rtlCol="0" anchor="ctr"/>
            <a:lstStyle/>
            <a:p>
              <a:endParaRPr lang="en-US"/>
            </a:p>
          </p:txBody>
        </p:sp>
        <p:sp>
          <p:nvSpPr>
            <p:cNvPr id="106" name="Freeform 355">
              <a:extLst>
                <a:ext uri="{FF2B5EF4-FFF2-40B4-BE49-F238E27FC236}">
                  <a16:creationId xmlns:a16="http://schemas.microsoft.com/office/drawing/2014/main" id="{AA894858-2DFC-3CC3-A343-B987C01134B6}"/>
                </a:ext>
              </a:extLst>
            </p:cNvPr>
            <p:cNvSpPr/>
            <p:nvPr/>
          </p:nvSpPr>
          <p:spPr>
            <a:xfrm>
              <a:off x="5287441" y="3421913"/>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07" name="Freeform 356">
              <a:extLst>
                <a:ext uri="{FF2B5EF4-FFF2-40B4-BE49-F238E27FC236}">
                  <a16:creationId xmlns:a16="http://schemas.microsoft.com/office/drawing/2014/main" id="{D779B559-B431-926C-300D-5A26AC3DB429}"/>
                </a:ext>
              </a:extLst>
            </p:cNvPr>
            <p:cNvSpPr/>
            <p:nvPr/>
          </p:nvSpPr>
          <p:spPr>
            <a:xfrm>
              <a:off x="5338419" y="3381679"/>
              <a:ext cx="4343" cy="1600"/>
            </a:xfrm>
            <a:custGeom>
              <a:avLst/>
              <a:gdLst>
                <a:gd name="connsiteX0" fmla="*/ 4343 w 4343"/>
                <a:gd name="connsiteY0" fmla="*/ 0 h 1600"/>
                <a:gd name="connsiteX1" fmla="*/ 0 w 4343"/>
                <a:gd name="connsiteY1" fmla="*/ 1600 h 1600"/>
                <a:gd name="connsiteX2" fmla="*/ 4343 w 4343"/>
                <a:gd name="connsiteY2" fmla="*/ 0 h 1600"/>
              </a:gdLst>
              <a:ahLst/>
              <a:cxnLst>
                <a:cxn ang="0">
                  <a:pos x="connsiteX0" y="connsiteY0"/>
                </a:cxn>
                <a:cxn ang="0">
                  <a:pos x="connsiteX1" y="connsiteY1"/>
                </a:cxn>
                <a:cxn ang="0">
                  <a:pos x="connsiteX2" y="connsiteY2"/>
                </a:cxn>
              </a:cxnLst>
              <a:rect l="l" t="t" r="r" b="b"/>
              <a:pathLst>
                <a:path w="4343" h="1600">
                  <a:moveTo>
                    <a:pt x="4343" y="0"/>
                  </a:moveTo>
                  <a:cubicBezTo>
                    <a:pt x="2972" y="457"/>
                    <a:pt x="1372" y="1143"/>
                    <a:pt x="0" y="1600"/>
                  </a:cubicBezTo>
                  <a:cubicBezTo>
                    <a:pt x="1372" y="1143"/>
                    <a:pt x="2972" y="686"/>
                    <a:pt x="4343" y="0"/>
                  </a:cubicBezTo>
                  <a:close/>
                </a:path>
              </a:pathLst>
            </a:custGeom>
            <a:solidFill>
              <a:srgbClr val="FFFFFF"/>
            </a:solidFill>
            <a:ln w="2286" cap="flat">
              <a:noFill/>
              <a:prstDash val="solid"/>
              <a:miter/>
            </a:ln>
          </p:spPr>
          <p:txBody>
            <a:bodyPr rtlCol="0" anchor="ctr"/>
            <a:lstStyle/>
            <a:p>
              <a:endParaRPr lang="en-US"/>
            </a:p>
          </p:txBody>
        </p:sp>
        <p:sp>
          <p:nvSpPr>
            <p:cNvPr id="108" name="Freeform 357">
              <a:extLst>
                <a:ext uri="{FF2B5EF4-FFF2-40B4-BE49-F238E27FC236}">
                  <a16:creationId xmlns:a16="http://schemas.microsoft.com/office/drawing/2014/main" id="{D1443D6B-839B-38C4-C9C1-B1F1A4E9DC73}"/>
                </a:ext>
              </a:extLst>
            </p:cNvPr>
            <p:cNvSpPr/>
            <p:nvPr/>
          </p:nvSpPr>
          <p:spPr>
            <a:xfrm>
              <a:off x="5293385" y="3413455"/>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686" y="1372"/>
                    <a:pt x="0" y="2057"/>
                  </a:cubicBezTo>
                  <a:cubicBezTo>
                    <a:pt x="686" y="1372"/>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9" name="Freeform 358">
              <a:extLst>
                <a:ext uri="{FF2B5EF4-FFF2-40B4-BE49-F238E27FC236}">
                  <a16:creationId xmlns:a16="http://schemas.microsoft.com/office/drawing/2014/main" id="{6F7E7F81-68EF-0D5C-24CF-088B372A186C}"/>
                </a:ext>
              </a:extLst>
            </p:cNvPr>
            <p:cNvSpPr/>
            <p:nvPr/>
          </p:nvSpPr>
          <p:spPr>
            <a:xfrm>
              <a:off x="5284698" y="3426256"/>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914"/>
                    <a:pt x="1372" y="0"/>
                  </a:cubicBezTo>
                  <a:close/>
                </a:path>
              </a:pathLst>
            </a:custGeom>
            <a:solidFill>
              <a:srgbClr val="FFFFFF"/>
            </a:solidFill>
            <a:ln w="2286" cap="flat">
              <a:noFill/>
              <a:prstDash val="solid"/>
              <a:miter/>
            </a:ln>
          </p:spPr>
          <p:txBody>
            <a:bodyPr rtlCol="0" anchor="ctr"/>
            <a:lstStyle/>
            <a:p>
              <a:endParaRPr lang="en-US"/>
            </a:p>
          </p:txBody>
        </p:sp>
        <p:sp>
          <p:nvSpPr>
            <p:cNvPr id="110" name="Freeform 359">
              <a:extLst>
                <a:ext uri="{FF2B5EF4-FFF2-40B4-BE49-F238E27FC236}">
                  <a16:creationId xmlns:a16="http://schemas.microsoft.com/office/drawing/2014/main" id="{D7E7A25C-3AF6-4F21-99B9-403075E3357D}"/>
                </a:ext>
              </a:extLst>
            </p:cNvPr>
            <p:cNvSpPr/>
            <p:nvPr/>
          </p:nvSpPr>
          <p:spPr>
            <a:xfrm>
              <a:off x="5509641" y="3864711"/>
              <a:ext cx="2743" cy="6172"/>
            </a:xfrm>
            <a:custGeom>
              <a:avLst/>
              <a:gdLst>
                <a:gd name="connsiteX0" fmla="*/ 2743 w 2743"/>
                <a:gd name="connsiteY0" fmla="*/ 0 h 6172"/>
                <a:gd name="connsiteX1" fmla="*/ 0 w 2743"/>
                <a:gd name="connsiteY1" fmla="*/ 6172 h 6172"/>
                <a:gd name="connsiteX2" fmla="*/ 2743 w 2743"/>
                <a:gd name="connsiteY2" fmla="*/ 0 h 6172"/>
              </a:gdLst>
              <a:ahLst/>
              <a:cxnLst>
                <a:cxn ang="0">
                  <a:pos x="connsiteX0" y="connsiteY0"/>
                </a:cxn>
                <a:cxn ang="0">
                  <a:pos x="connsiteX1" y="connsiteY1"/>
                </a:cxn>
                <a:cxn ang="0">
                  <a:pos x="connsiteX2" y="connsiteY2"/>
                </a:cxn>
              </a:cxnLst>
              <a:rect l="l" t="t" r="r" b="b"/>
              <a:pathLst>
                <a:path w="2743" h="6172">
                  <a:moveTo>
                    <a:pt x="2743" y="0"/>
                  </a:moveTo>
                  <a:cubicBezTo>
                    <a:pt x="1829" y="2057"/>
                    <a:pt x="686" y="4115"/>
                    <a:pt x="0" y="6172"/>
                  </a:cubicBezTo>
                  <a:cubicBezTo>
                    <a:pt x="914" y="4115"/>
                    <a:pt x="1829" y="2057"/>
                    <a:pt x="2743" y="0"/>
                  </a:cubicBezTo>
                  <a:close/>
                </a:path>
              </a:pathLst>
            </a:custGeom>
            <a:solidFill>
              <a:srgbClr val="FFFFFF"/>
            </a:solidFill>
            <a:ln w="2286" cap="flat">
              <a:noFill/>
              <a:prstDash val="solid"/>
              <a:miter/>
            </a:ln>
          </p:spPr>
          <p:txBody>
            <a:bodyPr rtlCol="0" anchor="ctr"/>
            <a:lstStyle/>
            <a:p>
              <a:endParaRPr lang="en-US"/>
            </a:p>
          </p:txBody>
        </p:sp>
        <p:sp>
          <p:nvSpPr>
            <p:cNvPr id="111" name="Freeform 360">
              <a:extLst>
                <a:ext uri="{FF2B5EF4-FFF2-40B4-BE49-F238E27FC236}">
                  <a16:creationId xmlns:a16="http://schemas.microsoft.com/office/drawing/2014/main" id="{83DC611E-6E30-FA38-9306-8B0FFA4417A9}"/>
                </a:ext>
              </a:extLst>
            </p:cNvPr>
            <p:cNvSpPr/>
            <p:nvPr/>
          </p:nvSpPr>
          <p:spPr>
            <a:xfrm>
              <a:off x="5526557" y="3842080"/>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457" y="686"/>
                    <a:pt x="0" y="914"/>
                  </a:cubicBezTo>
                  <a:cubicBezTo>
                    <a:pt x="457" y="686"/>
                    <a:pt x="686" y="229"/>
                    <a:pt x="914" y="0"/>
                  </a:cubicBezTo>
                  <a:close/>
                </a:path>
              </a:pathLst>
            </a:custGeom>
            <a:solidFill>
              <a:srgbClr val="FFFFFF"/>
            </a:solidFill>
            <a:ln w="2286" cap="flat">
              <a:noFill/>
              <a:prstDash val="solid"/>
              <a:miter/>
            </a:ln>
          </p:spPr>
          <p:txBody>
            <a:bodyPr rtlCol="0" anchor="ctr"/>
            <a:lstStyle/>
            <a:p>
              <a:endParaRPr lang="en-US"/>
            </a:p>
          </p:txBody>
        </p:sp>
        <p:sp>
          <p:nvSpPr>
            <p:cNvPr id="112" name="Freeform 361">
              <a:extLst>
                <a:ext uri="{FF2B5EF4-FFF2-40B4-BE49-F238E27FC236}">
                  <a16:creationId xmlns:a16="http://schemas.microsoft.com/office/drawing/2014/main" id="{1F02BA2F-51E5-D6A5-418F-40B1D4994F5E}"/>
                </a:ext>
              </a:extLst>
            </p:cNvPr>
            <p:cNvSpPr/>
            <p:nvPr/>
          </p:nvSpPr>
          <p:spPr>
            <a:xfrm>
              <a:off x="5507355" y="3870883"/>
              <a:ext cx="2286" cy="6172"/>
            </a:xfrm>
            <a:custGeom>
              <a:avLst/>
              <a:gdLst>
                <a:gd name="connsiteX0" fmla="*/ 2286 w 2286"/>
                <a:gd name="connsiteY0" fmla="*/ 0 h 6172"/>
                <a:gd name="connsiteX1" fmla="*/ 0 w 2286"/>
                <a:gd name="connsiteY1" fmla="*/ 6172 h 6172"/>
                <a:gd name="connsiteX2" fmla="*/ 2286 w 2286"/>
                <a:gd name="connsiteY2" fmla="*/ 0 h 6172"/>
              </a:gdLst>
              <a:ahLst/>
              <a:cxnLst>
                <a:cxn ang="0">
                  <a:pos x="connsiteX0" y="connsiteY0"/>
                </a:cxn>
                <a:cxn ang="0">
                  <a:pos x="connsiteX1" y="connsiteY1"/>
                </a:cxn>
                <a:cxn ang="0">
                  <a:pos x="connsiteX2" y="connsiteY2"/>
                </a:cxn>
              </a:cxnLst>
              <a:rect l="l" t="t" r="r" b="b"/>
              <a:pathLst>
                <a:path w="2286" h="6172">
                  <a:moveTo>
                    <a:pt x="2286" y="0"/>
                  </a:moveTo>
                  <a:cubicBezTo>
                    <a:pt x="1372" y="2057"/>
                    <a:pt x="686" y="4115"/>
                    <a:pt x="0" y="6172"/>
                  </a:cubicBezTo>
                  <a:cubicBezTo>
                    <a:pt x="686" y="4343"/>
                    <a:pt x="1372" y="2057"/>
                    <a:pt x="2286" y="0"/>
                  </a:cubicBezTo>
                  <a:close/>
                </a:path>
              </a:pathLst>
            </a:custGeom>
            <a:solidFill>
              <a:srgbClr val="FFFFFF"/>
            </a:solidFill>
            <a:ln w="2286" cap="flat">
              <a:noFill/>
              <a:prstDash val="solid"/>
              <a:miter/>
            </a:ln>
          </p:spPr>
          <p:txBody>
            <a:bodyPr rtlCol="0" anchor="ctr"/>
            <a:lstStyle/>
            <a:p>
              <a:endParaRPr lang="en-US"/>
            </a:p>
          </p:txBody>
        </p:sp>
        <p:sp>
          <p:nvSpPr>
            <p:cNvPr id="113" name="Freeform 362">
              <a:extLst>
                <a:ext uri="{FF2B5EF4-FFF2-40B4-BE49-F238E27FC236}">
                  <a16:creationId xmlns:a16="http://schemas.microsoft.com/office/drawing/2014/main" id="{2188375F-6821-EBB5-1DC0-E2F452523100}"/>
                </a:ext>
              </a:extLst>
            </p:cNvPr>
            <p:cNvSpPr/>
            <p:nvPr/>
          </p:nvSpPr>
          <p:spPr>
            <a:xfrm>
              <a:off x="5617311" y="3704691"/>
              <a:ext cx="29489" cy="41376"/>
            </a:xfrm>
            <a:custGeom>
              <a:avLst/>
              <a:gdLst>
                <a:gd name="connsiteX0" fmla="*/ 29489 w 29489"/>
                <a:gd name="connsiteY0" fmla="*/ 0 h 41376"/>
                <a:gd name="connsiteX1" fmla="*/ 0 w 29489"/>
                <a:gd name="connsiteY1" fmla="*/ 41377 h 41376"/>
                <a:gd name="connsiteX2" fmla="*/ 29489 w 29489"/>
                <a:gd name="connsiteY2" fmla="*/ 0 h 41376"/>
              </a:gdLst>
              <a:ahLst/>
              <a:cxnLst>
                <a:cxn ang="0">
                  <a:pos x="connsiteX0" y="connsiteY0"/>
                </a:cxn>
                <a:cxn ang="0">
                  <a:pos x="connsiteX1" y="connsiteY1"/>
                </a:cxn>
                <a:cxn ang="0">
                  <a:pos x="connsiteX2" y="connsiteY2"/>
                </a:cxn>
              </a:cxnLst>
              <a:rect l="l" t="t" r="r" b="b"/>
              <a:pathLst>
                <a:path w="29489" h="41376">
                  <a:moveTo>
                    <a:pt x="29489" y="0"/>
                  </a:moveTo>
                  <a:cubicBezTo>
                    <a:pt x="20345" y="14173"/>
                    <a:pt x="10516" y="27889"/>
                    <a:pt x="0" y="41377"/>
                  </a:cubicBezTo>
                  <a:cubicBezTo>
                    <a:pt x="10516" y="28118"/>
                    <a:pt x="20574" y="14173"/>
                    <a:pt x="29489" y="0"/>
                  </a:cubicBezTo>
                  <a:close/>
                </a:path>
              </a:pathLst>
            </a:custGeom>
            <a:solidFill>
              <a:srgbClr val="FFFFFF"/>
            </a:solidFill>
            <a:ln w="2286" cap="flat">
              <a:noFill/>
              <a:prstDash val="solid"/>
              <a:miter/>
            </a:ln>
          </p:spPr>
          <p:txBody>
            <a:bodyPr rtlCol="0" anchor="ctr"/>
            <a:lstStyle/>
            <a:p>
              <a:endParaRPr lang="en-US"/>
            </a:p>
          </p:txBody>
        </p:sp>
        <p:sp>
          <p:nvSpPr>
            <p:cNvPr id="114" name="Freeform 363">
              <a:extLst>
                <a:ext uri="{FF2B5EF4-FFF2-40B4-BE49-F238E27FC236}">
                  <a16:creationId xmlns:a16="http://schemas.microsoft.com/office/drawing/2014/main" id="{63402582-9FB3-EF38-8CAE-D6276750527F}"/>
                </a:ext>
              </a:extLst>
            </p:cNvPr>
            <p:cNvSpPr/>
            <p:nvPr/>
          </p:nvSpPr>
          <p:spPr>
            <a:xfrm>
              <a:off x="5230063" y="402701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15" name="Freeform 364">
              <a:extLst>
                <a:ext uri="{FF2B5EF4-FFF2-40B4-BE49-F238E27FC236}">
                  <a16:creationId xmlns:a16="http://schemas.microsoft.com/office/drawing/2014/main" id="{8F528B3D-35BB-731D-09DC-128484CCA19A}"/>
                </a:ext>
              </a:extLst>
            </p:cNvPr>
            <p:cNvSpPr/>
            <p:nvPr/>
          </p:nvSpPr>
          <p:spPr>
            <a:xfrm>
              <a:off x="5703036" y="3524326"/>
              <a:ext cx="2743" cy="22402"/>
            </a:xfrm>
            <a:custGeom>
              <a:avLst/>
              <a:gdLst>
                <a:gd name="connsiteX0" fmla="*/ 2743 w 2743"/>
                <a:gd name="connsiteY0" fmla="*/ 0 h 22402"/>
                <a:gd name="connsiteX1" fmla="*/ 0 w 2743"/>
                <a:gd name="connsiteY1" fmla="*/ 22403 h 22402"/>
                <a:gd name="connsiteX2" fmla="*/ 2743 w 2743"/>
                <a:gd name="connsiteY2" fmla="*/ 0 h 22402"/>
              </a:gdLst>
              <a:ahLst/>
              <a:cxnLst>
                <a:cxn ang="0">
                  <a:pos x="connsiteX0" y="connsiteY0"/>
                </a:cxn>
                <a:cxn ang="0">
                  <a:pos x="connsiteX1" y="connsiteY1"/>
                </a:cxn>
                <a:cxn ang="0">
                  <a:pos x="connsiteX2" y="connsiteY2"/>
                </a:cxn>
              </a:cxnLst>
              <a:rect l="l" t="t" r="r" b="b"/>
              <a:pathLst>
                <a:path w="2743" h="22402">
                  <a:moveTo>
                    <a:pt x="2743" y="0"/>
                  </a:moveTo>
                  <a:cubicBezTo>
                    <a:pt x="2057" y="7544"/>
                    <a:pt x="1143" y="15088"/>
                    <a:pt x="0" y="22403"/>
                  </a:cubicBezTo>
                  <a:cubicBezTo>
                    <a:pt x="1143" y="14859"/>
                    <a:pt x="2057" y="7315"/>
                    <a:pt x="2743" y="0"/>
                  </a:cubicBezTo>
                  <a:close/>
                </a:path>
              </a:pathLst>
            </a:custGeom>
            <a:solidFill>
              <a:srgbClr val="FFFFFF"/>
            </a:solidFill>
            <a:ln w="2286" cap="flat">
              <a:noFill/>
              <a:prstDash val="solid"/>
              <a:miter/>
            </a:ln>
          </p:spPr>
          <p:txBody>
            <a:bodyPr rtlCol="0" anchor="ctr"/>
            <a:lstStyle/>
            <a:p>
              <a:endParaRPr lang="en-US"/>
            </a:p>
          </p:txBody>
        </p:sp>
        <p:sp>
          <p:nvSpPr>
            <p:cNvPr id="116" name="Freeform 365">
              <a:extLst>
                <a:ext uri="{FF2B5EF4-FFF2-40B4-BE49-F238E27FC236}">
                  <a16:creationId xmlns:a16="http://schemas.microsoft.com/office/drawing/2014/main" id="{673A846B-0C03-D94B-7DCB-432913ED3726}"/>
                </a:ext>
              </a:extLst>
            </p:cNvPr>
            <p:cNvSpPr/>
            <p:nvPr/>
          </p:nvSpPr>
          <p:spPr>
            <a:xfrm>
              <a:off x="5237149" y="4029532"/>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229" y="229"/>
                    <a:pt x="0" y="0"/>
                  </a:cubicBezTo>
                  <a:cubicBezTo>
                    <a:pt x="457" y="0"/>
                    <a:pt x="914" y="229"/>
                    <a:pt x="1143" y="457"/>
                  </a:cubicBezTo>
                  <a:close/>
                </a:path>
              </a:pathLst>
            </a:custGeom>
            <a:solidFill>
              <a:srgbClr val="FFFFFF"/>
            </a:solidFill>
            <a:ln w="2286" cap="flat">
              <a:noFill/>
              <a:prstDash val="solid"/>
              <a:miter/>
            </a:ln>
          </p:spPr>
          <p:txBody>
            <a:bodyPr rtlCol="0" anchor="ctr"/>
            <a:lstStyle/>
            <a:p>
              <a:endParaRPr lang="en-US"/>
            </a:p>
          </p:txBody>
        </p:sp>
        <p:sp>
          <p:nvSpPr>
            <p:cNvPr id="117" name="Freeform 366">
              <a:extLst>
                <a:ext uri="{FF2B5EF4-FFF2-40B4-BE49-F238E27FC236}">
                  <a16:creationId xmlns:a16="http://schemas.microsoft.com/office/drawing/2014/main" id="{8540BCEB-4ACD-6C61-37A3-5C234893CDF7}"/>
                </a:ext>
              </a:extLst>
            </p:cNvPr>
            <p:cNvSpPr/>
            <p:nvPr/>
          </p:nvSpPr>
          <p:spPr>
            <a:xfrm>
              <a:off x="5232349" y="4027932"/>
              <a:ext cx="2971" cy="914"/>
            </a:xfrm>
            <a:custGeom>
              <a:avLst/>
              <a:gdLst>
                <a:gd name="connsiteX0" fmla="*/ 2972 w 2971"/>
                <a:gd name="connsiteY0" fmla="*/ 914 h 914"/>
                <a:gd name="connsiteX1" fmla="*/ 0 w 2971"/>
                <a:gd name="connsiteY1" fmla="*/ 0 h 914"/>
                <a:gd name="connsiteX2" fmla="*/ 2972 w 2971"/>
                <a:gd name="connsiteY2" fmla="*/ 914 h 914"/>
              </a:gdLst>
              <a:ahLst/>
              <a:cxnLst>
                <a:cxn ang="0">
                  <a:pos x="connsiteX0" y="connsiteY0"/>
                </a:cxn>
                <a:cxn ang="0">
                  <a:pos x="connsiteX1" y="connsiteY1"/>
                </a:cxn>
                <a:cxn ang="0">
                  <a:pos x="connsiteX2" y="connsiteY2"/>
                </a:cxn>
              </a:cxnLst>
              <a:rect l="l" t="t" r="r" b="b"/>
              <a:pathLst>
                <a:path w="2971" h="914">
                  <a:moveTo>
                    <a:pt x="2972" y="914"/>
                  </a:moveTo>
                  <a:cubicBezTo>
                    <a:pt x="2057" y="686"/>
                    <a:pt x="914" y="229"/>
                    <a:pt x="0" y="0"/>
                  </a:cubicBezTo>
                  <a:cubicBezTo>
                    <a:pt x="914" y="457"/>
                    <a:pt x="2057" y="686"/>
                    <a:pt x="2972" y="914"/>
                  </a:cubicBezTo>
                  <a:close/>
                </a:path>
              </a:pathLst>
            </a:custGeom>
            <a:solidFill>
              <a:srgbClr val="FFFFFF"/>
            </a:solidFill>
            <a:ln w="2286" cap="flat">
              <a:noFill/>
              <a:prstDash val="solid"/>
              <a:miter/>
            </a:ln>
          </p:spPr>
          <p:txBody>
            <a:bodyPr rtlCol="0" anchor="ctr"/>
            <a:lstStyle/>
            <a:p>
              <a:endParaRPr lang="en-US"/>
            </a:p>
          </p:txBody>
        </p:sp>
        <p:sp>
          <p:nvSpPr>
            <p:cNvPr id="118" name="Freeform 367">
              <a:extLst>
                <a:ext uri="{FF2B5EF4-FFF2-40B4-BE49-F238E27FC236}">
                  <a16:creationId xmlns:a16="http://schemas.microsoft.com/office/drawing/2014/main" id="{9DC20FB6-51FD-86CE-768C-8A07D52820BF}"/>
                </a:ext>
              </a:extLst>
            </p:cNvPr>
            <p:cNvSpPr/>
            <p:nvPr/>
          </p:nvSpPr>
          <p:spPr>
            <a:xfrm>
              <a:off x="5506897" y="3957523"/>
              <a:ext cx="2514" cy="25831"/>
            </a:xfrm>
            <a:custGeom>
              <a:avLst/>
              <a:gdLst>
                <a:gd name="connsiteX0" fmla="*/ 0 w 2514"/>
                <a:gd name="connsiteY0" fmla="*/ 0 h 25831"/>
                <a:gd name="connsiteX1" fmla="*/ 2515 w 2514"/>
                <a:gd name="connsiteY1" fmla="*/ 25832 h 25831"/>
                <a:gd name="connsiteX2" fmla="*/ 0 w 2514"/>
                <a:gd name="connsiteY2" fmla="*/ 0 h 25831"/>
              </a:gdLst>
              <a:ahLst/>
              <a:cxnLst>
                <a:cxn ang="0">
                  <a:pos x="connsiteX0" y="connsiteY0"/>
                </a:cxn>
                <a:cxn ang="0">
                  <a:pos x="connsiteX1" y="connsiteY1"/>
                </a:cxn>
                <a:cxn ang="0">
                  <a:pos x="connsiteX2" y="connsiteY2"/>
                </a:cxn>
              </a:cxnLst>
              <a:rect l="l" t="t" r="r" b="b"/>
              <a:pathLst>
                <a:path w="2514" h="25831">
                  <a:moveTo>
                    <a:pt x="0" y="0"/>
                  </a:moveTo>
                  <a:cubicBezTo>
                    <a:pt x="1372" y="8687"/>
                    <a:pt x="2057" y="17145"/>
                    <a:pt x="2515" y="25832"/>
                  </a:cubicBezTo>
                  <a:cubicBezTo>
                    <a:pt x="2057" y="17374"/>
                    <a:pt x="1372" y="8687"/>
                    <a:pt x="0" y="0"/>
                  </a:cubicBezTo>
                  <a:close/>
                </a:path>
              </a:pathLst>
            </a:custGeom>
            <a:solidFill>
              <a:srgbClr val="FFFFFF"/>
            </a:solidFill>
            <a:ln w="2286" cap="flat">
              <a:noFill/>
              <a:prstDash val="solid"/>
              <a:miter/>
            </a:ln>
          </p:spPr>
          <p:txBody>
            <a:bodyPr rtlCol="0" anchor="ctr"/>
            <a:lstStyle/>
            <a:p>
              <a:endParaRPr lang="en-US"/>
            </a:p>
          </p:txBody>
        </p:sp>
        <p:sp>
          <p:nvSpPr>
            <p:cNvPr id="119" name="Freeform 368">
              <a:extLst>
                <a:ext uri="{FF2B5EF4-FFF2-40B4-BE49-F238E27FC236}">
                  <a16:creationId xmlns:a16="http://schemas.microsoft.com/office/drawing/2014/main" id="{222C5830-B428-4F42-439C-2F9F2B8D7E8A}"/>
                </a:ext>
              </a:extLst>
            </p:cNvPr>
            <p:cNvSpPr/>
            <p:nvPr/>
          </p:nvSpPr>
          <p:spPr>
            <a:xfrm>
              <a:off x="5319217" y="4049420"/>
              <a:ext cx="15316" cy="1828"/>
            </a:xfrm>
            <a:custGeom>
              <a:avLst/>
              <a:gdLst>
                <a:gd name="connsiteX0" fmla="*/ 15316 w 15316"/>
                <a:gd name="connsiteY0" fmla="*/ 1829 h 1828"/>
                <a:gd name="connsiteX1" fmla="*/ 0 w 15316"/>
                <a:gd name="connsiteY1" fmla="*/ 0 h 1828"/>
                <a:gd name="connsiteX2" fmla="*/ 15316 w 15316"/>
                <a:gd name="connsiteY2" fmla="*/ 1829 h 1828"/>
              </a:gdLst>
              <a:ahLst/>
              <a:cxnLst>
                <a:cxn ang="0">
                  <a:pos x="connsiteX0" y="connsiteY0"/>
                </a:cxn>
                <a:cxn ang="0">
                  <a:pos x="connsiteX1" y="connsiteY1"/>
                </a:cxn>
                <a:cxn ang="0">
                  <a:pos x="connsiteX2" y="connsiteY2"/>
                </a:cxn>
              </a:cxnLst>
              <a:rect l="l" t="t" r="r" b="b"/>
              <a:pathLst>
                <a:path w="15316" h="1828">
                  <a:moveTo>
                    <a:pt x="15316" y="1829"/>
                  </a:moveTo>
                  <a:cubicBezTo>
                    <a:pt x="10287" y="1372"/>
                    <a:pt x="5258" y="914"/>
                    <a:pt x="0" y="0"/>
                  </a:cubicBezTo>
                  <a:cubicBezTo>
                    <a:pt x="5029" y="686"/>
                    <a:pt x="10287" y="1372"/>
                    <a:pt x="15316" y="1829"/>
                  </a:cubicBezTo>
                  <a:close/>
                </a:path>
              </a:pathLst>
            </a:custGeom>
            <a:solidFill>
              <a:srgbClr val="FFFFFF"/>
            </a:solidFill>
            <a:ln w="2286" cap="flat">
              <a:noFill/>
              <a:prstDash val="solid"/>
              <a:miter/>
            </a:ln>
          </p:spPr>
          <p:txBody>
            <a:bodyPr rtlCol="0" anchor="ctr"/>
            <a:lstStyle/>
            <a:p>
              <a:endParaRPr lang="en-US"/>
            </a:p>
          </p:txBody>
        </p:sp>
        <p:sp>
          <p:nvSpPr>
            <p:cNvPr id="120" name="Freeform 369">
              <a:extLst>
                <a:ext uri="{FF2B5EF4-FFF2-40B4-BE49-F238E27FC236}">
                  <a16:creationId xmlns:a16="http://schemas.microsoft.com/office/drawing/2014/main" id="{C128BDFA-658A-9025-1C5D-4207B30A8539}"/>
                </a:ext>
              </a:extLst>
            </p:cNvPr>
            <p:cNvSpPr/>
            <p:nvPr/>
          </p:nvSpPr>
          <p:spPr>
            <a:xfrm>
              <a:off x="5303901" y="4046677"/>
              <a:ext cx="15316" cy="2743"/>
            </a:xfrm>
            <a:custGeom>
              <a:avLst/>
              <a:gdLst>
                <a:gd name="connsiteX0" fmla="*/ 15316 w 15316"/>
                <a:gd name="connsiteY0" fmla="*/ 2743 h 2743"/>
                <a:gd name="connsiteX1" fmla="*/ 0 w 15316"/>
                <a:gd name="connsiteY1" fmla="*/ 0 h 2743"/>
                <a:gd name="connsiteX2" fmla="*/ 15316 w 15316"/>
                <a:gd name="connsiteY2" fmla="*/ 2743 h 2743"/>
              </a:gdLst>
              <a:ahLst/>
              <a:cxnLst>
                <a:cxn ang="0">
                  <a:pos x="connsiteX0" y="connsiteY0"/>
                </a:cxn>
                <a:cxn ang="0">
                  <a:pos x="connsiteX1" y="connsiteY1"/>
                </a:cxn>
                <a:cxn ang="0">
                  <a:pos x="connsiteX2" y="connsiteY2"/>
                </a:cxn>
              </a:cxnLst>
              <a:rect l="l" t="t" r="r" b="b"/>
              <a:pathLst>
                <a:path w="15316" h="2743">
                  <a:moveTo>
                    <a:pt x="15316" y="2743"/>
                  </a:moveTo>
                  <a:cubicBezTo>
                    <a:pt x="10287" y="2057"/>
                    <a:pt x="5029" y="1143"/>
                    <a:pt x="0" y="0"/>
                  </a:cubicBezTo>
                  <a:cubicBezTo>
                    <a:pt x="5029" y="1143"/>
                    <a:pt x="10287" y="2057"/>
                    <a:pt x="15316" y="2743"/>
                  </a:cubicBezTo>
                  <a:close/>
                </a:path>
              </a:pathLst>
            </a:custGeom>
            <a:solidFill>
              <a:srgbClr val="FFFFFF"/>
            </a:solidFill>
            <a:ln w="2286" cap="flat">
              <a:noFill/>
              <a:prstDash val="solid"/>
              <a:miter/>
            </a:ln>
          </p:spPr>
          <p:txBody>
            <a:bodyPr rtlCol="0" anchor="ctr"/>
            <a:lstStyle/>
            <a:p>
              <a:endParaRPr lang="en-US"/>
            </a:p>
          </p:txBody>
        </p:sp>
        <p:sp>
          <p:nvSpPr>
            <p:cNvPr id="121" name="Freeform 370">
              <a:extLst>
                <a:ext uri="{FF2B5EF4-FFF2-40B4-BE49-F238E27FC236}">
                  <a16:creationId xmlns:a16="http://schemas.microsoft.com/office/drawing/2014/main" id="{51F4B5BA-A52B-0943-A358-B9B8B2FB1977}"/>
                </a:ext>
              </a:extLst>
            </p:cNvPr>
            <p:cNvSpPr/>
            <p:nvPr/>
          </p:nvSpPr>
          <p:spPr>
            <a:xfrm>
              <a:off x="5309616" y="3397681"/>
              <a:ext cx="2514" cy="1828"/>
            </a:xfrm>
            <a:custGeom>
              <a:avLst/>
              <a:gdLst>
                <a:gd name="connsiteX0" fmla="*/ 2515 w 2514"/>
                <a:gd name="connsiteY0" fmla="*/ 0 h 1828"/>
                <a:gd name="connsiteX1" fmla="*/ 0 w 2514"/>
                <a:gd name="connsiteY1" fmla="*/ 1829 h 1828"/>
                <a:gd name="connsiteX2" fmla="*/ 2515 w 2514"/>
                <a:gd name="connsiteY2" fmla="*/ 0 h 1828"/>
              </a:gdLst>
              <a:ahLst/>
              <a:cxnLst>
                <a:cxn ang="0">
                  <a:pos x="connsiteX0" y="connsiteY0"/>
                </a:cxn>
                <a:cxn ang="0">
                  <a:pos x="connsiteX1" y="connsiteY1"/>
                </a:cxn>
                <a:cxn ang="0">
                  <a:pos x="connsiteX2" y="connsiteY2"/>
                </a:cxn>
              </a:cxnLst>
              <a:rect l="l" t="t" r="r" b="b"/>
              <a:pathLst>
                <a:path w="2514" h="1828">
                  <a:moveTo>
                    <a:pt x="2515" y="0"/>
                  </a:moveTo>
                  <a:cubicBezTo>
                    <a:pt x="1600" y="686"/>
                    <a:pt x="914" y="1143"/>
                    <a:pt x="0" y="1829"/>
                  </a:cubicBezTo>
                  <a:cubicBezTo>
                    <a:pt x="914" y="1143"/>
                    <a:pt x="1600" y="686"/>
                    <a:pt x="2515" y="0"/>
                  </a:cubicBezTo>
                  <a:close/>
                </a:path>
              </a:pathLst>
            </a:custGeom>
            <a:solidFill>
              <a:srgbClr val="FFFFFF"/>
            </a:solidFill>
            <a:ln w="2286" cap="flat">
              <a:noFill/>
              <a:prstDash val="solid"/>
              <a:miter/>
            </a:ln>
          </p:spPr>
          <p:txBody>
            <a:bodyPr rtlCol="0" anchor="ctr"/>
            <a:lstStyle/>
            <a:p>
              <a:endParaRPr lang="en-US"/>
            </a:p>
          </p:txBody>
        </p:sp>
        <p:sp>
          <p:nvSpPr>
            <p:cNvPr id="122" name="Freeform 371">
              <a:extLst>
                <a:ext uri="{FF2B5EF4-FFF2-40B4-BE49-F238E27FC236}">
                  <a16:creationId xmlns:a16="http://schemas.microsoft.com/office/drawing/2014/main" id="{B845A143-2A22-1D6A-C93A-FD3FB587DE3E}"/>
                </a:ext>
              </a:extLst>
            </p:cNvPr>
            <p:cNvSpPr/>
            <p:nvPr/>
          </p:nvSpPr>
          <p:spPr>
            <a:xfrm>
              <a:off x="5272125" y="3532555"/>
              <a:ext cx="3200" cy="10058"/>
            </a:xfrm>
            <a:custGeom>
              <a:avLst/>
              <a:gdLst>
                <a:gd name="connsiteX0" fmla="*/ 3200 w 3200"/>
                <a:gd name="connsiteY0" fmla="*/ 0 h 10058"/>
                <a:gd name="connsiteX1" fmla="*/ 0 w 3200"/>
                <a:gd name="connsiteY1" fmla="*/ 10058 h 10058"/>
                <a:gd name="connsiteX2" fmla="*/ 3200 w 3200"/>
                <a:gd name="connsiteY2" fmla="*/ 0 h 10058"/>
              </a:gdLst>
              <a:ahLst/>
              <a:cxnLst>
                <a:cxn ang="0">
                  <a:pos x="connsiteX0" y="connsiteY0"/>
                </a:cxn>
                <a:cxn ang="0">
                  <a:pos x="connsiteX1" y="connsiteY1"/>
                </a:cxn>
                <a:cxn ang="0">
                  <a:pos x="connsiteX2" y="connsiteY2"/>
                </a:cxn>
              </a:cxnLst>
              <a:rect l="l" t="t" r="r" b="b"/>
              <a:pathLst>
                <a:path w="3200" h="10058">
                  <a:moveTo>
                    <a:pt x="3200" y="0"/>
                  </a:moveTo>
                  <a:cubicBezTo>
                    <a:pt x="2515" y="3658"/>
                    <a:pt x="1372" y="6858"/>
                    <a:pt x="0" y="10058"/>
                  </a:cubicBezTo>
                  <a:cubicBezTo>
                    <a:pt x="1600" y="6858"/>
                    <a:pt x="2515" y="3658"/>
                    <a:pt x="3200" y="0"/>
                  </a:cubicBezTo>
                  <a:close/>
                </a:path>
              </a:pathLst>
            </a:custGeom>
            <a:solidFill>
              <a:srgbClr val="FFFFFF"/>
            </a:solidFill>
            <a:ln w="2286" cap="flat">
              <a:noFill/>
              <a:prstDash val="solid"/>
              <a:miter/>
            </a:ln>
          </p:spPr>
          <p:txBody>
            <a:bodyPr rtlCol="0" anchor="ctr"/>
            <a:lstStyle/>
            <a:p>
              <a:endParaRPr lang="en-US"/>
            </a:p>
          </p:txBody>
        </p:sp>
        <p:sp>
          <p:nvSpPr>
            <p:cNvPr id="123" name="Freeform 372">
              <a:extLst>
                <a:ext uri="{FF2B5EF4-FFF2-40B4-BE49-F238E27FC236}">
                  <a16:creationId xmlns:a16="http://schemas.microsoft.com/office/drawing/2014/main" id="{23B49277-5787-EF95-3F5E-11BF3932E22D}"/>
                </a:ext>
              </a:extLst>
            </p:cNvPr>
            <p:cNvSpPr/>
            <p:nvPr/>
          </p:nvSpPr>
          <p:spPr>
            <a:xfrm>
              <a:off x="5267325" y="3545586"/>
              <a:ext cx="3429" cy="5486"/>
            </a:xfrm>
            <a:custGeom>
              <a:avLst/>
              <a:gdLst>
                <a:gd name="connsiteX0" fmla="*/ 3429 w 3429"/>
                <a:gd name="connsiteY0" fmla="*/ 0 h 5486"/>
                <a:gd name="connsiteX1" fmla="*/ 0 w 3429"/>
                <a:gd name="connsiteY1" fmla="*/ 5486 h 5486"/>
                <a:gd name="connsiteX2" fmla="*/ 3429 w 3429"/>
                <a:gd name="connsiteY2" fmla="*/ 0 h 5486"/>
              </a:gdLst>
              <a:ahLst/>
              <a:cxnLst>
                <a:cxn ang="0">
                  <a:pos x="connsiteX0" y="connsiteY0"/>
                </a:cxn>
                <a:cxn ang="0">
                  <a:pos x="connsiteX1" y="connsiteY1"/>
                </a:cxn>
                <a:cxn ang="0">
                  <a:pos x="connsiteX2" y="connsiteY2"/>
                </a:cxn>
              </a:cxnLst>
              <a:rect l="l" t="t" r="r" b="b"/>
              <a:pathLst>
                <a:path w="3429" h="5486">
                  <a:moveTo>
                    <a:pt x="3429" y="0"/>
                  </a:moveTo>
                  <a:cubicBezTo>
                    <a:pt x="2515" y="2057"/>
                    <a:pt x="1372" y="3886"/>
                    <a:pt x="0" y="5486"/>
                  </a:cubicBezTo>
                  <a:cubicBezTo>
                    <a:pt x="1372" y="3658"/>
                    <a:pt x="2515" y="1829"/>
                    <a:pt x="3429" y="0"/>
                  </a:cubicBezTo>
                  <a:close/>
                </a:path>
              </a:pathLst>
            </a:custGeom>
            <a:solidFill>
              <a:srgbClr val="FFFFFF"/>
            </a:solidFill>
            <a:ln w="2286" cap="flat">
              <a:noFill/>
              <a:prstDash val="solid"/>
              <a:miter/>
            </a:ln>
          </p:spPr>
          <p:txBody>
            <a:bodyPr rtlCol="0" anchor="ctr"/>
            <a:lstStyle/>
            <a:p>
              <a:endParaRPr lang="en-US"/>
            </a:p>
          </p:txBody>
        </p:sp>
        <p:sp>
          <p:nvSpPr>
            <p:cNvPr id="124" name="Freeform 373">
              <a:extLst>
                <a:ext uri="{FF2B5EF4-FFF2-40B4-BE49-F238E27FC236}">
                  <a16:creationId xmlns:a16="http://schemas.microsoft.com/office/drawing/2014/main" id="{9DE4FE71-D287-51BE-5D1A-DA1E01D724C2}"/>
                </a:ext>
              </a:extLst>
            </p:cNvPr>
            <p:cNvSpPr/>
            <p:nvPr/>
          </p:nvSpPr>
          <p:spPr>
            <a:xfrm>
              <a:off x="5273725" y="3496665"/>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0" y="686"/>
                    <a:pt x="229" y="1600"/>
                    <a:pt x="457" y="2286"/>
                  </a:cubicBezTo>
                  <a:cubicBezTo>
                    <a:pt x="229"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5" name="Freeform 374">
              <a:extLst>
                <a:ext uri="{FF2B5EF4-FFF2-40B4-BE49-F238E27FC236}">
                  <a16:creationId xmlns:a16="http://schemas.microsoft.com/office/drawing/2014/main" id="{2088EFBA-25D5-14C4-3EAB-8C87AA64A845}"/>
                </a:ext>
              </a:extLst>
            </p:cNvPr>
            <p:cNvSpPr/>
            <p:nvPr/>
          </p:nvSpPr>
          <p:spPr>
            <a:xfrm>
              <a:off x="5272582" y="3485692"/>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0" y="1372"/>
                    <a:pt x="229" y="2286"/>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375">
              <a:extLst>
                <a:ext uri="{FF2B5EF4-FFF2-40B4-BE49-F238E27FC236}">
                  <a16:creationId xmlns:a16="http://schemas.microsoft.com/office/drawing/2014/main" id="{BD4E76CC-F883-27A7-598F-DB367E54B5C2}"/>
                </a:ext>
              </a:extLst>
            </p:cNvPr>
            <p:cNvSpPr/>
            <p:nvPr/>
          </p:nvSpPr>
          <p:spPr>
            <a:xfrm>
              <a:off x="5282641" y="3430828"/>
              <a:ext cx="1143" cy="2514"/>
            </a:xfrm>
            <a:custGeom>
              <a:avLst/>
              <a:gdLst>
                <a:gd name="connsiteX0" fmla="*/ 1143 w 1143"/>
                <a:gd name="connsiteY0" fmla="*/ 0 h 2514"/>
                <a:gd name="connsiteX1" fmla="*/ 0 w 1143"/>
                <a:gd name="connsiteY1" fmla="*/ 2515 h 2514"/>
                <a:gd name="connsiteX2" fmla="*/ 1143 w 1143"/>
                <a:gd name="connsiteY2" fmla="*/ 0 h 2514"/>
              </a:gdLst>
              <a:ahLst/>
              <a:cxnLst>
                <a:cxn ang="0">
                  <a:pos x="connsiteX0" y="connsiteY0"/>
                </a:cxn>
                <a:cxn ang="0">
                  <a:pos x="connsiteX1" y="connsiteY1"/>
                </a:cxn>
                <a:cxn ang="0">
                  <a:pos x="connsiteX2" y="connsiteY2"/>
                </a:cxn>
              </a:cxnLst>
              <a:rect l="l" t="t" r="r" b="b"/>
              <a:pathLst>
                <a:path w="1143" h="2514">
                  <a:moveTo>
                    <a:pt x="1143" y="0"/>
                  </a:moveTo>
                  <a:cubicBezTo>
                    <a:pt x="686" y="914"/>
                    <a:pt x="229" y="1600"/>
                    <a:pt x="0" y="2515"/>
                  </a:cubicBezTo>
                  <a:cubicBezTo>
                    <a:pt x="229" y="1600"/>
                    <a:pt x="686" y="686"/>
                    <a:pt x="1143" y="0"/>
                  </a:cubicBezTo>
                  <a:close/>
                </a:path>
              </a:pathLst>
            </a:custGeom>
            <a:solidFill>
              <a:srgbClr val="FFFFFF"/>
            </a:solidFill>
            <a:ln w="2286" cap="flat">
              <a:noFill/>
              <a:prstDash val="solid"/>
              <a:miter/>
            </a:ln>
          </p:spPr>
          <p:txBody>
            <a:bodyPr rtlCol="0" anchor="ctr"/>
            <a:lstStyle/>
            <a:p>
              <a:endParaRPr lang="en-US"/>
            </a:p>
          </p:txBody>
        </p:sp>
        <p:sp>
          <p:nvSpPr>
            <p:cNvPr id="127" name="Freeform 376">
              <a:extLst>
                <a:ext uri="{FF2B5EF4-FFF2-40B4-BE49-F238E27FC236}">
                  <a16:creationId xmlns:a16="http://schemas.microsoft.com/office/drawing/2014/main" id="{01E11582-442E-1BD3-4470-2F96E5E78C4D}"/>
                </a:ext>
              </a:extLst>
            </p:cNvPr>
            <p:cNvSpPr/>
            <p:nvPr/>
          </p:nvSpPr>
          <p:spPr>
            <a:xfrm>
              <a:off x="5272811" y="3489579"/>
              <a:ext cx="228" cy="2057"/>
            </a:xfrm>
            <a:custGeom>
              <a:avLst/>
              <a:gdLst>
                <a:gd name="connsiteX0" fmla="*/ 0 w 228"/>
                <a:gd name="connsiteY0" fmla="*/ 0 h 2057"/>
                <a:gd name="connsiteX1" fmla="*/ 229 w 228"/>
                <a:gd name="connsiteY1" fmla="*/ 2057 h 2057"/>
                <a:gd name="connsiteX2" fmla="*/ 0 w 228"/>
                <a:gd name="connsiteY2" fmla="*/ 0 h 2057"/>
              </a:gdLst>
              <a:ahLst/>
              <a:cxnLst>
                <a:cxn ang="0">
                  <a:pos x="connsiteX0" y="connsiteY0"/>
                </a:cxn>
                <a:cxn ang="0">
                  <a:pos x="connsiteX1" y="connsiteY1"/>
                </a:cxn>
                <a:cxn ang="0">
                  <a:pos x="connsiteX2" y="connsiteY2"/>
                </a:cxn>
              </a:cxnLst>
              <a:rect l="l" t="t" r="r" b="b"/>
              <a:pathLst>
                <a:path w="228" h="2057">
                  <a:moveTo>
                    <a:pt x="0" y="0"/>
                  </a:moveTo>
                  <a:cubicBezTo>
                    <a:pt x="0" y="686"/>
                    <a:pt x="229" y="1372"/>
                    <a:pt x="229" y="2057"/>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8" name="Freeform 377">
              <a:extLst>
                <a:ext uri="{FF2B5EF4-FFF2-40B4-BE49-F238E27FC236}">
                  <a16:creationId xmlns:a16="http://schemas.microsoft.com/office/drawing/2014/main" id="{FBD0C521-EBC1-B2CD-B760-D93862453156}"/>
                </a:ext>
              </a:extLst>
            </p:cNvPr>
            <p:cNvSpPr/>
            <p:nvPr/>
          </p:nvSpPr>
          <p:spPr>
            <a:xfrm>
              <a:off x="5169941" y="3577132"/>
              <a:ext cx="16230" cy="914"/>
            </a:xfrm>
            <a:custGeom>
              <a:avLst/>
              <a:gdLst>
                <a:gd name="connsiteX0" fmla="*/ 16231 w 16230"/>
                <a:gd name="connsiteY0" fmla="*/ 914 h 914"/>
                <a:gd name="connsiteX1" fmla="*/ 0 w 16230"/>
                <a:gd name="connsiteY1" fmla="*/ 0 h 914"/>
                <a:gd name="connsiteX2" fmla="*/ 16231 w 16230"/>
                <a:gd name="connsiteY2" fmla="*/ 914 h 914"/>
              </a:gdLst>
              <a:ahLst/>
              <a:cxnLst>
                <a:cxn ang="0">
                  <a:pos x="connsiteX0" y="connsiteY0"/>
                </a:cxn>
                <a:cxn ang="0">
                  <a:pos x="connsiteX1" y="connsiteY1"/>
                </a:cxn>
                <a:cxn ang="0">
                  <a:pos x="connsiteX2" y="connsiteY2"/>
                </a:cxn>
              </a:cxnLst>
              <a:rect l="l" t="t" r="r" b="b"/>
              <a:pathLst>
                <a:path w="16230" h="914">
                  <a:moveTo>
                    <a:pt x="16231" y="914"/>
                  </a:moveTo>
                  <a:cubicBezTo>
                    <a:pt x="10744" y="914"/>
                    <a:pt x="5486" y="457"/>
                    <a:pt x="0" y="0"/>
                  </a:cubicBezTo>
                  <a:cubicBezTo>
                    <a:pt x="5258" y="686"/>
                    <a:pt x="10744" y="914"/>
                    <a:pt x="16231" y="914"/>
                  </a:cubicBezTo>
                  <a:close/>
                </a:path>
              </a:pathLst>
            </a:custGeom>
            <a:solidFill>
              <a:srgbClr val="FFFFFF"/>
            </a:solidFill>
            <a:ln w="2286" cap="flat">
              <a:noFill/>
              <a:prstDash val="solid"/>
              <a:miter/>
            </a:ln>
          </p:spPr>
          <p:txBody>
            <a:bodyPr rtlCol="0" anchor="ctr"/>
            <a:lstStyle/>
            <a:p>
              <a:endParaRPr lang="en-US"/>
            </a:p>
          </p:txBody>
        </p:sp>
        <p:sp>
          <p:nvSpPr>
            <p:cNvPr id="129" name="Freeform 378">
              <a:extLst>
                <a:ext uri="{FF2B5EF4-FFF2-40B4-BE49-F238E27FC236}">
                  <a16:creationId xmlns:a16="http://schemas.microsoft.com/office/drawing/2014/main" id="{B3E8812C-8893-82D5-AFE7-F41AC20CAD23}"/>
                </a:ext>
              </a:extLst>
            </p:cNvPr>
            <p:cNvSpPr/>
            <p:nvPr/>
          </p:nvSpPr>
          <p:spPr>
            <a:xfrm>
              <a:off x="5079415" y="3554958"/>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229"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130" name="Freeform 379">
              <a:extLst>
                <a:ext uri="{FF2B5EF4-FFF2-40B4-BE49-F238E27FC236}">
                  <a16:creationId xmlns:a16="http://schemas.microsoft.com/office/drawing/2014/main" id="{A04AD224-FDE4-044C-8D69-C14574508A9C}"/>
                </a:ext>
              </a:extLst>
            </p:cNvPr>
            <p:cNvSpPr/>
            <p:nvPr/>
          </p:nvSpPr>
          <p:spPr>
            <a:xfrm>
              <a:off x="5075986" y="3553587"/>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457" y="229"/>
                    <a:pt x="0" y="0"/>
                  </a:cubicBezTo>
                  <a:cubicBezTo>
                    <a:pt x="457" y="0"/>
                    <a:pt x="686" y="229"/>
                    <a:pt x="1143" y="457"/>
                  </a:cubicBezTo>
                  <a:close/>
                </a:path>
              </a:pathLst>
            </a:custGeom>
            <a:solidFill>
              <a:srgbClr val="FFFFFF"/>
            </a:solidFill>
            <a:ln w="2286" cap="flat">
              <a:noFill/>
              <a:prstDash val="solid"/>
              <a:miter/>
            </a:ln>
          </p:spPr>
          <p:txBody>
            <a:bodyPr rtlCol="0" anchor="ctr"/>
            <a:lstStyle/>
            <a:p>
              <a:endParaRPr lang="en-US"/>
            </a:p>
          </p:txBody>
        </p:sp>
        <p:sp>
          <p:nvSpPr>
            <p:cNvPr id="131" name="Freeform 380">
              <a:extLst>
                <a:ext uri="{FF2B5EF4-FFF2-40B4-BE49-F238E27FC236}">
                  <a16:creationId xmlns:a16="http://schemas.microsoft.com/office/drawing/2014/main" id="{378A9BFE-7316-5121-7011-42F5078487BF}"/>
                </a:ext>
              </a:extLst>
            </p:cNvPr>
            <p:cNvSpPr/>
            <p:nvPr/>
          </p:nvSpPr>
          <p:spPr>
            <a:xfrm>
              <a:off x="5144795" y="3573703"/>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600" y="229"/>
                    <a:pt x="686" y="229"/>
                    <a:pt x="0" y="0"/>
                  </a:cubicBezTo>
                  <a:cubicBezTo>
                    <a:pt x="686" y="229"/>
                    <a:pt x="1600" y="457"/>
                    <a:pt x="2286" y="457"/>
                  </a:cubicBezTo>
                  <a:close/>
                </a:path>
              </a:pathLst>
            </a:custGeom>
            <a:solidFill>
              <a:srgbClr val="FFFFFF"/>
            </a:solidFill>
            <a:ln w="2286" cap="flat">
              <a:noFill/>
              <a:prstDash val="solid"/>
              <a:miter/>
            </a:ln>
          </p:spPr>
          <p:txBody>
            <a:bodyPr rtlCol="0" anchor="ctr"/>
            <a:lstStyle/>
            <a:p>
              <a:endParaRPr lang="en-US"/>
            </a:p>
          </p:txBody>
        </p:sp>
        <p:sp>
          <p:nvSpPr>
            <p:cNvPr id="132" name="Freeform 381">
              <a:extLst>
                <a:ext uri="{FF2B5EF4-FFF2-40B4-BE49-F238E27FC236}">
                  <a16:creationId xmlns:a16="http://schemas.microsoft.com/office/drawing/2014/main" id="{CD616EA6-4F20-F913-5900-F6171C74AD44}"/>
                </a:ext>
              </a:extLst>
            </p:cNvPr>
            <p:cNvSpPr/>
            <p:nvPr/>
          </p:nvSpPr>
          <p:spPr>
            <a:xfrm>
              <a:off x="5112791" y="3566388"/>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133" name="Freeform 382">
              <a:extLst>
                <a:ext uri="{FF2B5EF4-FFF2-40B4-BE49-F238E27FC236}">
                  <a16:creationId xmlns:a16="http://schemas.microsoft.com/office/drawing/2014/main" id="{783FBB63-D34B-EA66-6B87-85A059E22BE0}"/>
                </a:ext>
              </a:extLst>
            </p:cNvPr>
            <p:cNvSpPr/>
            <p:nvPr/>
          </p:nvSpPr>
          <p:spPr>
            <a:xfrm>
              <a:off x="5273268" y="3493236"/>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372"/>
                    <a:pt x="229" y="2286"/>
                  </a:cubicBezTo>
                  <a:cubicBezTo>
                    <a:pt x="229"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4" name="Freeform 383">
              <a:extLst>
                <a:ext uri="{FF2B5EF4-FFF2-40B4-BE49-F238E27FC236}">
                  <a16:creationId xmlns:a16="http://schemas.microsoft.com/office/drawing/2014/main" id="{3E2F817C-3E10-B151-65C5-412C7CF01FDD}"/>
                </a:ext>
              </a:extLst>
            </p:cNvPr>
            <p:cNvSpPr/>
            <p:nvPr/>
          </p:nvSpPr>
          <p:spPr>
            <a:xfrm>
              <a:off x="5275326" y="3450945"/>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457" y="1829"/>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5" name="Freeform 384">
              <a:extLst>
                <a:ext uri="{FF2B5EF4-FFF2-40B4-BE49-F238E27FC236}">
                  <a16:creationId xmlns:a16="http://schemas.microsoft.com/office/drawing/2014/main" id="{BF0C611C-ABF0-8967-11F1-5B013B19AF6D}"/>
                </a:ext>
              </a:extLst>
            </p:cNvPr>
            <p:cNvSpPr/>
            <p:nvPr/>
          </p:nvSpPr>
          <p:spPr>
            <a:xfrm>
              <a:off x="5276697" y="3446373"/>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6" name="Freeform 385">
              <a:extLst>
                <a:ext uri="{FF2B5EF4-FFF2-40B4-BE49-F238E27FC236}">
                  <a16:creationId xmlns:a16="http://schemas.microsoft.com/office/drawing/2014/main" id="{0C3E3CB5-A1F9-8A6D-50EF-5B5EEEC93153}"/>
                </a:ext>
              </a:extLst>
            </p:cNvPr>
            <p:cNvSpPr/>
            <p:nvPr/>
          </p:nvSpPr>
          <p:spPr>
            <a:xfrm>
              <a:off x="5279898" y="3435172"/>
              <a:ext cx="1600" cy="3657"/>
            </a:xfrm>
            <a:custGeom>
              <a:avLst/>
              <a:gdLst>
                <a:gd name="connsiteX0" fmla="*/ 1600 w 1600"/>
                <a:gd name="connsiteY0" fmla="*/ 0 h 3657"/>
                <a:gd name="connsiteX1" fmla="*/ 0 w 1600"/>
                <a:gd name="connsiteY1" fmla="*/ 3658 h 3657"/>
                <a:gd name="connsiteX2" fmla="*/ 1600 w 1600"/>
                <a:gd name="connsiteY2" fmla="*/ 0 h 3657"/>
              </a:gdLst>
              <a:ahLst/>
              <a:cxnLst>
                <a:cxn ang="0">
                  <a:pos x="connsiteX0" y="connsiteY0"/>
                </a:cxn>
                <a:cxn ang="0">
                  <a:pos x="connsiteX1" y="connsiteY1"/>
                </a:cxn>
                <a:cxn ang="0">
                  <a:pos x="connsiteX2" y="connsiteY2"/>
                </a:cxn>
              </a:cxnLst>
              <a:rect l="l" t="t" r="r" b="b"/>
              <a:pathLst>
                <a:path w="1600" h="3657">
                  <a:moveTo>
                    <a:pt x="1600" y="0"/>
                  </a:moveTo>
                  <a:cubicBezTo>
                    <a:pt x="1143" y="1143"/>
                    <a:pt x="686" y="2286"/>
                    <a:pt x="0" y="3658"/>
                  </a:cubicBezTo>
                  <a:cubicBezTo>
                    <a:pt x="686"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137" name="Freeform 386">
              <a:extLst>
                <a:ext uri="{FF2B5EF4-FFF2-40B4-BE49-F238E27FC236}">
                  <a16:creationId xmlns:a16="http://schemas.microsoft.com/office/drawing/2014/main" id="{05172DE7-BBB8-8C30-63BE-2579CC20F0CC}"/>
                </a:ext>
              </a:extLst>
            </p:cNvPr>
            <p:cNvSpPr/>
            <p:nvPr/>
          </p:nvSpPr>
          <p:spPr>
            <a:xfrm>
              <a:off x="5278069" y="3441344"/>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457" y="2057"/>
                    <a:pt x="0" y="2972"/>
                  </a:cubicBezTo>
                  <a:cubicBezTo>
                    <a:pt x="229" y="2057"/>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38" name="Freeform 387">
              <a:extLst>
                <a:ext uri="{FF2B5EF4-FFF2-40B4-BE49-F238E27FC236}">
                  <a16:creationId xmlns:a16="http://schemas.microsoft.com/office/drawing/2014/main" id="{A21BF91F-E4E1-4EE6-E9CA-68C55777078B}"/>
                </a:ext>
              </a:extLst>
            </p:cNvPr>
            <p:cNvSpPr/>
            <p:nvPr/>
          </p:nvSpPr>
          <p:spPr>
            <a:xfrm>
              <a:off x="5272582" y="3481806"/>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372"/>
                    <a:pt x="0" y="2286"/>
                  </a:cubicBezTo>
                  <a:cubicBezTo>
                    <a:pt x="0"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9" name="Freeform 388">
              <a:extLst>
                <a:ext uri="{FF2B5EF4-FFF2-40B4-BE49-F238E27FC236}">
                  <a16:creationId xmlns:a16="http://schemas.microsoft.com/office/drawing/2014/main" id="{6AC1F336-24AE-9BC3-9E3A-9791B88CBFE0}"/>
                </a:ext>
              </a:extLst>
            </p:cNvPr>
            <p:cNvSpPr/>
            <p:nvPr/>
          </p:nvSpPr>
          <p:spPr>
            <a:xfrm>
              <a:off x="5274640" y="3455517"/>
              <a:ext cx="457" cy="2514"/>
            </a:xfrm>
            <a:custGeom>
              <a:avLst/>
              <a:gdLst>
                <a:gd name="connsiteX0" fmla="*/ 457 w 457"/>
                <a:gd name="connsiteY0" fmla="*/ 0 h 2514"/>
                <a:gd name="connsiteX1" fmla="*/ 0 w 457"/>
                <a:gd name="connsiteY1" fmla="*/ 2515 h 2514"/>
                <a:gd name="connsiteX2" fmla="*/ 457 w 457"/>
                <a:gd name="connsiteY2" fmla="*/ 0 h 2514"/>
              </a:gdLst>
              <a:ahLst/>
              <a:cxnLst>
                <a:cxn ang="0">
                  <a:pos x="connsiteX0" y="connsiteY0"/>
                </a:cxn>
                <a:cxn ang="0">
                  <a:pos x="connsiteX1" y="connsiteY1"/>
                </a:cxn>
                <a:cxn ang="0">
                  <a:pos x="connsiteX2" y="connsiteY2"/>
                </a:cxn>
              </a:cxnLst>
              <a:rect l="l" t="t" r="r" b="b"/>
              <a:pathLst>
                <a:path w="457" h="2514">
                  <a:moveTo>
                    <a:pt x="457" y="0"/>
                  </a:moveTo>
                  <a:cubicBezTo>
                    <a:pt x="229" y="914"/>
                    <a:pt x="0" y="1600"/>
                    <a:pt x="0" y="2515"/>
                  </a:cubicBezTo>
                  <a:cubicBezTo>
                    <a:pt x="0"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0" name="Freeform 389">
              <a:extLst>
                <a:ext uri="{FF2B5EF4-FFF2-40B4-BE49-F238E27FC236}">
                  <a16:creationId xmlns:a16="http://schemas.microsoft.com/office/drawing/2014/main" id="{EC1A1021-AAC3-8435-B811-4D24B6CF6D9F}"/>
                </a:ext>
              </a:extLst>
            </p:cNvPr>
            <p:cNvSpPr/>
            <p:nvPr/>
          </p:nvSpPr>
          <p:spPr>
            <a:xfrm>
              <a:off x="5272640" y="3473348"/>
              <a:ext cx="171" cy="2286"/>
            </a:xfrm>
            <a:custGeom>
              <a:avLst/>
              <a:gdLst>
                <a:gd name="connsiteX0" fmla="*/ 171 w 171"/>
                <a:gd name="connsiteY0" fmla="*/ 0 h 2286"/>
                <a:gd name="connsiteX1" fmla="*/ 171 w 171"/>
                <a:gd name="connsiteY1" fmla="*/ 2286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171" y="686"/>
                    <a:pt x="171" y="1600"/>
                    <a:pt x="171" y="2286"/>
                  </a:cubicBezTo>
                  <a:cubicBezTo>
                    <a:pt x="-57" y="1600"/>
                    <a:pt x="-57" y="686"/>
                    <a:pt x="171" y="0"/>
                  </a:cubicBezTo>
                  <a:close/>
                </a:path>
              </a:pathLst>
            </a:custGeom>
            <a:solidFill>
              <a:srgbClr val="FFFFFF"/>
            </a:solidFill>
            <a:ln w="2286" cap="flat">
              <a:noFill/>
              <a:prstDash val="solid"/>
              <a:miter/>
            </a:ln>
          </p:spPr>
          <p:txBody>
            <a:bodyPr rtlCol="0" anchor="ctr"/>
            <a:lstStyle/>
            <a:p>
              <a:endParaRPr lang="en-US"/>
            </a:p>
          </p:txBody>
        </p:sp>
        <p:sp>
          <p:nvSpPr>
            <p:cNvPr id="141" name="Freeform 390">
              <a:extLst>
                <a:ext uri="{FF2B5EF4-FFF2-40B4-BE49-F238E27FC236}">
                  <a16:creationId xmlns:a16="http://schemas.microsoft.com/office/drawing/2014/main" id="{A9EDF9BB-82B6-B774-4657-F1B18F96E38F}"/>
                </a:ext>
              </a:extLst>
            </p:cNvPr>
            <p:cNvSpPr/>
            <p:nvPr/>
          </p:nvSpPr>
          <p:spPr>
            <a:xfrm>
              <a:off x="5273725" y="3460089"/>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6"/>
                    <a:pt x="229" y="1600"/>
                    <a:pt x="0" y="2286"/>
                  </a:cubicBezTo>
                  <a:cubicBezTo>
                    <a:pt x="229"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2" name="Freeform 391">
              <a:extLst>
                <a:ext uri="{FF2B5EF4-FFF2-40B4-BE49-F238E27FC236}">
                  <a16:creationId xmlns:a16="http://schemas.microsoft.com/office/drawing/2014/main" id="{1D8A9F00-B197-116D-2DFF-0EFB993C07A2}"/>
                </a:ext>
              </a:extLst>
            </p:cNvPr>
            <p:cNvSpPr/>
            <p:nvPr/>
          </p:nvSpPr>
          <p:spPr>
            <a:xfrm>
              <a:off x="5272811" y="346900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3" name="Freeform 392">
              <a:extLst>
                <a:ext uri="{FF2B5EF4-FFF2-40B4-BE49-F238E27FC236}">
                  <a16:creationId xmlns:a16="http://schemas.microsoft.com/office/drawing/2014/main" id="{19FD1F4E-D908-0DB8-4911-38EFC1FE5B7C}"/>
                </a:ext>
              </a:extLst>
            </p:cNvPr>
            <p:cNvSpPr/>
            <p:nvPr/>
          </p:nvSpPr>
          <p:spPr>
            <a:xfrm>
              <a:off x="5273268" y="3464661"/>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44" name="Freeform 393">
              <a:extLst>
                <a:ext uri="{FF2B5EF4-FFF2-40B4-BE49-F238E27FC236}">
                  <a16:creationId xmlns:a16="http://schemas.microsoft.com/office/drawing/2014/main" id="{04D6AA25-0775-BDC2-452D-CF78CE204A3D}"/>
                </a:ext>
              </a:extLst>
            </p:cNvPr>
            <p:cNvSpPr/>
            <p:nvPr/>
          </p:nvSpPr>
          <p:spPr>
            <a:xfrm>
              <a:off x="5226177" y="4318482"/>
              <a:ext cx="1600" cy="3657"/>
            </a:xfrm>
            <a:custGeom>
              <a:avLst/>
              <a:gdLst>
                <a:gd name="connsiteX0" fmla="*/ 1600 w 1600"/>
                <a:gd name="connsiteY0" fmla="*/ 3658 h 3657"/>
                <a:gd name="connsiteX1" fmla="*/ 0 w 1600"/>
                <a:gd name="connsiteY1" fmla="*/ 0 h 3657"/>
                <a:gd name="connsiteX2" fmla="*/ 1600 w 1600"/>
                <a:gd name="connsiteY2" fmla="*/ 3658 h 3657"/>
              </a:gdLst>
              <a:ahLst/>
              <a:cxnLst>
                <a:cxn ang="0">
                  <a:pos x="connsiteX0" y="connsiteY0"/>
                </a:cxn>
                <a:cxn ang="0">
                  <a:pos x="connsiteX1" y="connsiteY1"/>
                </a:cxn>
                <a:cxn ang="0">
                  <a:pos x="connsiteX2" y="connsiteY2"/>
                </a:cxn>
              </a:cxnLst>
              <a:rect l="l" t="t" r="r" b="b"/>
              <a:pathLst>
                <a:path w="1600" h="3657">
                  <a:moveTo>
                    <a:pt x="1600" y="3658"/>
                  </a:moveTo>
                  <a:cubicBezTo>
                    <a:pt x="1143" y="2515"/>
                    <a:pt x="686" y="1143"/>
                    <a:pt x="0" y="0"/>
                  </a:cubicBezTo>
                  <a:cubicBezTo>
                    <a:pt x="686" y="1143"/>
                    <a:pt x="1143" y="2515"/>
                    <a:pt x="1600" y="3658"/>
                  </a:cubicBezTo>
                  <a:close/>
                </a:path>
              </a:pathLst>
            </a:custGeom>
            <a:solidFill>
              <a:srgbClr val="FFFFFF"/>
            </a:solidFill>
            <a:ln w="2286" cap="flat">
              <a:noFill/>
              <a:prstDash val="solid"/>
              <a:miter/>
            </a:ln>
          </p:spPr>
          <p:txBody>
            <a:bodyPr rtlCol="0" anchor="ctr"/>
            <a:lstStyle/>
            <a:p>
              <a:endParaRPr lang="en-US"/>
            </a:p>
          </p:txBody>
        </p:sp>
        <p:sp>
          <p:nvSpPr>
            <p:cNvPr id="145" name="Freeform 394">
              <a:extLst>
                <a:ext uri="{FF2B5EF4-FFF2-40B4-BE49-F238E27FC236}">
                  <a16:creationId xmlns:a16="http://schemas.microsoft.com/office/drawing/2014/main" id="{094B8E67-FEF9-72D9-CCE7-5AAC9B246C49}"/>
                </a:ext>
              </a:extLst>
            </p:cNvPr>
            <p:cNvSpPr/>
            <p:nvPr/>
          </p:nvSpPr>
          <p:spPr>
            <a:xfrm>
              <a:off x="5520842" y="4276877"/>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0" y="2057"/>
                    <a:pt x="0" y="3200"/>
                  </a:cubicBezTo>
                  <a:cubicBezTo>
                    <a:pt x="0" y="2057"/>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6" name="Freeform 395">
              <a:extLst>
                <a:ext uri="{FF2B5EF4-FFF2-40B4-BE49-F238E27FC236}">
                  <a16:creationId xmlns:a16="http://schemas.microsoft.com/office/drawing/2014/main" id="{2A268EDA-7CB3-F23E-253C-5A6C6A355CAF}"/>
                </a:ext>
              </a:extLst>
            </p:cNvPr>
            <p:cNvSpPr/>
            <p:nvPr/>
          </p:nvSpPr>
          <p:spPr>
            <a:xfrm>
              <a:off x="5515813" y="4300880"/>
              <a:ext cx="914" cy="2971"/>
            </a:xfrm>
            <a:custGeom>
              <a:avLst/>
              <a:gdLst>
                <a:gd name="connsiteX0" fmla="*/ 914 w 914"/>
                <a:gd name="connsiteY0" fmla="*/ 0 h 2971"/>
                <a:gd name="connsiteX1" fmla="*/ 0 w 914"/>
                <a:gd name="connsiteY1" fmla="*/ 2972 h 2971"/>
                <a:gd name="connsiteX2" fmla="*/ 914 w 914"/>
                <a:gd name="connsiteY2" fmla="*/ 0 h 2971"/>
              </a:gdLst>
              <a:ahLst/>
              <a:cxnLst>
                <a:cxn ang="0">
                  <a:pos x="connsiteX0" y="connsiteY0"/>
                </a:cxn>
                <a:cxn ang="0">
                  <a:pos x="connsiteX1" y="connsiteY1"/>
                </a:cxn>
                <a:cxn ang="0">
                  <a:pos x="connsiteX2" y="connsiteY2"/>
                </a:cxn>
              </a:cxnLst>
              <a:rect l="l" t="t" r="r" b="b"/>
              <a:pathLst>
                <a:path w="914" h="2971">
                  <a:moveTo>
                    <a:pt x="914" y="0"/>
                  </a:moveTo>
                  <a:cubicBezTo>
                    <a:pt x="686" y="914"/>
                    <a:pt x="457" y="1829"/>
                    <a:pt x="0" y="2972"/>
                  </a:cubicBezTo>
                  <a:cubicBezTo>
                    <a:pt x="457" y="2057"/>
                    <a:pt x="686" y="1143"/>
                    <a:pt x="914" y="0"/>
                  </a:cubicBezTo>
                  <a:close/>
                </a:path>
              </a:pathLst>
            </a:custGeom>
            <a:solidFill>
              <a:srgbClr val="FFFFFF"/>
            </a:solidFill>
            <a:ln w="2286" cap="flat">
              <a:noFill/>
              <a:prstDash val="solid"/>
              <a:miter/>
            </a:ln>
          </p:spPr>
          <p:txBody>
            <a:bodyPr rtlCol="0" anchor="ctr"/>
            <a:lstStyle/>
            <a:p>
              <a:endParaRPr lang="en-US"/>
            </a:p>
          </p:txBody>
        </p:sp>
        <p:sp>
          <p:nvSpPr>
            <p:cNvPr id="147" name="Freeform 396">
              <a:extLst>
                <a:ext uri="{FF2B5EF4-FFF2-40B4-BE49-F238E27FC236}">
                  <a16:creationId xmlns:a16="http://schemas.microsoft.com/office/drawing/2014/main" id="{BD7967B1-0A4E-2FCF-C0C3-A270BD4D53F6}"/>
                </a:ext>
              </a:extLst>
            </p:cNvPr>
            <p:cNvSpPr/>
            <p:nvPr/>
          </p:nvSpPr>
          <p:spPr>
            <a:xfrm>
              <a:off x="5513984" y="4307052"/>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829"/>
                    <a:pt x="457" y="914"/>
                    <a:pt x="914" y="0"/>
                  </a:cubicBezTo>
                  <a:close/>
                </a:path>
              </a:pathLst>
            </a:custGeom>
            <a:solidFill>
              <a:srgbClr val="FFFFFF"/>
            </a:solidFill>
            <a:ln w="2286" cap="flat">
              <a:noFill/>
              <a:prstDash val="solid"/>
              <a:miter/>
            </a:ln>
          </p:spPr>
          <p:txBody>
            <a:bodyPr rtlCol="0" anchor="ctr"/>
            <a:lstStyle/>
            <a:p>
              <a:endParaRPr lang="en-US"/>
            </a:p>
          </p:txBody>
        </p:sp>
        <p:sp>
          <p:nvSpPr>
            <p:cNvPr id="148" name="Freeform 397">
              <a:extLst>
                <a:ext uri="{FF2B5EF4-FFF2-40B4-BE49-F238E27FC236}">
                  <a16:creationId xmlns:a16="http://schemas.microsoft.com/office/drawing/2014/main" id="{605A5E95-CE25-D9D7-5948-ABE4D8185C28}"/>
                </a:ext>
              </a:extLst>
            </p:cNvPr>
            <p:cNvSpPr/>
            <p:nvPr/>
          </p:nvSpPr>
          <p:spPr>
            <a:xfrm>
              <a:off x="5517642" y="4294936"/>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229" y="2057"/>
                    <a:pt x="457" y="914"/>
                    <a:pt x="686" y="0"/>
                  </a:cubicBezTo>
                  <a:close/>
                </a:path>
              </a:pathLst>
            </a:custGeom>
            <a:solidFill>
              <a:srgbClr val="FFFFFF"/>
            </a:solidFill>
            <a:ln w="2286" cap="flat">
              <a:noFill/>
              <a:prstDash val="solid"/>
              <a:miter/>
            </a:ln>
          </p:spPr>
          <p:txBody>
            <a:bodyPr rtlCol="0" anchor="ctr"/>
            <a:lstStyle/>
            <a:p>
              <a:endParaRPr lang="en-US"/>
            </a:p>
          </p:txBody>
        </p:sp>
        <p:sp>
          <p:nvSpPr>
            <p:cNvPr id="149" name="Freeform 398">
              <a:extLst>
                <a:ext uri="{FF2B5EF4-FFF2-40B4-BE49-F238E27FC236}">
                  <a16:creationId xmlns:a16="http://schemas.microsoft.com/office/drawing/2014/main" id="{C75F2652-DEFB-D1D8-2B4D-9024F3A67F55}"/>
                </a:ext>
              </a:extLst>
            </p:cNvPr>
            <p:cNvSpPr/>
            <p:nvPr/>
          </p:nvSpPr>
          <p:spPr>
            <a:xfrm>
              <a:off x="5519928" y="4282821"/>
              <a:ext cx="457" cy="2971"/>
            </a:xfrm>
            <a:custGeom>
              <a:avLst/>
              <a:gdLst>
                <a:gd name="connsiteX0" fmla="*/ 457 w 457"/>
                <a:gd name="connsiteY0" fmla="*/ 0 h 2971"/>
                <a:gd name="connsiteX1" fmla="*/ 0 w 457"/>
                <a:gd name="connsiteY1" fmla="*/ 2972 h 2971"/>
                <a:gd name="connsiteX2" fmla="*/ 457 w 457"/>
                <a:gd name="connsiteY2" fmla="*/ 0 h 2971"/>
              </a:gdLst>
              <a:ahLst/>
              <a:cxnLst>
                <a:cxn ang="0">
                  <a:pos x="connsiteX0" y="connsiteY0"/>
                </a:cxn>
                <a:cxn ang="0">
                  <a:pos x="connsiteX1" y="connsiteY1"/>
                </a:cxn>
                <a:cxn ang="0">
                  <a:pos x="connsiteX2" y="connsiteY2"/>
                </a:cxn>
              </a:cxnLst>
              <a:rect l="l" t="t" r="r" b="b"/>
              <a:pathLst>
                <a:path w="457" h="2971">
                  <a:moveTo>
                    <a:pt x="457" y="0"/>
                  </a:moveTo>
                  <a:cubicBezTo>
                    <a:pt x="229" y="914"/>
                    <a:pt x="229" y="2057"/>
                    <a:pt x="0" y="2972"/>
                  </a:cubicBezTo>
                  <a:cubicBezTo>
                    <a:pt x="229" y="2057"/>
                    <a:pt x="457" y="1143"/>
                    <a:pt x="457" y="0"/>
                  </a:cubicBezTo>
                  <a:close/>
                </a:path>
              </a:pathLst>
            </a:custGeom>
            <a:solidFill>
              <a:srgbClr val="FFFFFF"/>
            </a:solidFill>
            <a:ln w="2286" cap="flat">
              <a:noFill/>
              <a:prstDash val="solid"/>
              <a:miter/>
            </a:ln>
          </p:spPr>
          <p:txBody>
            <a:bodyPr rtlCol="0" anchor="ctr"/>
            <a:lstStyle/>
            <a:p>
              <a:endParaRPr lang="en-US"/>
            </a:p>
          </p:txBody>
        </p:sp>
        <p:sp>
          <p:nvSpPr>
            <p:cNvPr id="150" name="Freeform 399">
              <a:extLst>
                <a:ext uri="{FF2B5EF4-FFF2-40B4-BE49-F238E27FC236}">
                  <a16:creationId xmlns:a16="http://schemas.microsoft.com/office/drawing/2014/main" id="{457A81AD-C6C9-3DD3-D7D0-8F97F6E8B0AF}"/>
                </a:ext>
              </a:extLst>
            </p:cNvPr>
            <p:cNvSpPr/>
            <p:nvPr/>
          </p:nvSpPr>
          <p:spPr>
            <a:xfrm>
              <a:off x="5518785" y="4288993"/>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457" y="1829"/>
                    <a:pt x="686" y="914"/>
                    <a:pt x="686" y="0"/>
                  </a:cubicBezTo>
                  <a:close/>
                </a:path>
              </a:pathLst>
            </a:custGeom>
            <a:solidFill>
              <a:srgbClr val="FFFFFF"/>
            </a:solidFill>
            <a:ln w="2286" cap="flat">
              <a:noFill/>
              <a:prstDash val="solid"/>
              <a:miter/>
            </a:ln>
          </p:spPr>
          <p:txBody>
            <a:bodyPr rtlCol="0" anchor="ctr"/>
            <a:lstStyle/>
            <a:p>
              <a:endParaRPr lang="en-US"/>
            </a:p>
          </p:txBody>
        </p:sp>
        <p:sp>
          <p:nvSpPr>
            <p:cNvPr id="151" name="Freeform 400">
              <a:extLst>
                <a:ext uri="{FF2B5EF4-FFF2-40B4-BE49-F238E27FC236}">
                  <a16:creationId xmlns:a16="http://schemas.microsoft.com/office/drawing/2014/main" id="{2F58C869-6282-5FF1-5B0D-A1E37364578E}"/>
                </a:ext>
              </a:extLst>
            </p:cNvPr>
            <p:cNvSpPr/>
            <p:nvPr/>
          </p:nvSpPr>
          <p:spPr>
            <a:xfrm>
              <a:off x="5511469" y="4312996"/>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2" name="Freeform 401">
              <a:extLst>
                <a:ext uri="{FF2B5EF4-FFF2-40B4-BE49-F238E27FC236}">
                  <a16:creationId xmlns:a16="http://schemas.microsoft.com/office/drawing/2014/main" id="{F9080B8C-0001-5C6D-02D8-64BBBB73E1E5}"/>
                </a:ext>
              </a:extLst>
            </p:cNvPr>
            <p:cNvSpPr/>
            <p:nvPr/>
          </p:nvSpPr>
          <p:spPr>
            <a:xfrm>
              <a:off x="5481980" y="4348200"/>
              <a:ext cx="9144" cy="10972"/>
            </a:xfrm>
            <a:custGeom>
              <a:avLst/>
              <a:gdLst>
                <a:gd name="connsiteX0" fmla="*/ 9144 w 9144"/>
                <a:gd name="connsiteY0" fmla="*/ 0 h 10972"/>
                <a:gd name="connsiteX1" fmla="*/ 0 w 9144"/>
                <a:gd name="connsiteY1" fmla="*/ 10973 h 10972"/>
                <a:gd name="connsiteX2" fmla="*/ 9144 w 9144"/>
                <a:gd name="connsiteY2" fmla="*/ 0 h 10972"/>
              </a:gdLst>
              <a:ahLst/>
              <a:cxnLst>
                <a:cxn ang="0">
                  <a:pos x="connsiteX0" y="connsiteY0"/>
                </a:cxn>
                <a:cxn ang="0">
                  <a:pos x="connsiteX1" y="connsiteY1"/>
                </a:cxn>
                <a:cxn ang="0">
                  <a:pos x="connsiteX2" y="connsiteY2"/>
                </a:cxn>
              </a:cxnLst>
              <a:rect l="l" t="t" r="r" b="b"/>
              <a:pathLst>
                <a:path w="9144" h="10972">
                  <a:moveTo>
                    <a:pt x="9144" y="0"/>
                  </a:moveTo>
                  <a:cubicBezTo>
                    <a:pt x="6172" y="3658"/>
                    <a:pt x="3200" y="7315"/>
                    <a:pt x="0" y="10973"/>
                  </a:cubicBezTo>
                  <a:cubicBezTo>
                    <a:pt x="3200" y="7315"/>
                    <a:pt x="6172" y="3658"/>
                    <a:pt x="9144" y="0"/>
                  </a:cubicBezTo>
                  <a:close/>
                </a:path>
              </a:pathLst>
            </a:custGeom>
            <a:solidFill>
              <a:srgbClr val="FFFFFF"/>
            </a:solidFill>
            <a:ln w="2286" cap="flat">
              <a:noFill/>
              <a:prstDash val="solid"/>
              <a:miter/>
            </a:ln>
          </p:spPr>
          <p:txBody>
            <a:bodyPr rtlCol="0" anchor="ctr"/>
            <a:lstStyle/>
            <a:p>
              <a:endParaRPr lang="en-US"/>
            </a:p>
          </p:txBody>
        </p:sp>
        <p:sp>
          <p:nvSpPr>
            <p:cNvPr id="153" name="Freeform 402">
              <a:extLst>
                <a:ext uri="{FF2B5EF4-FFF2-40B4-BE49-F238E27FC236}">
                  <a16:creationId xmlns:a16="http://schemas.microsoft.com/office/drawing/2014/main" id="{83FC9A30-6BB2-F732-2096-44592C32E728}"/>
                </a:ext>
              </a:extLst>
            </p:cNvPr>
            <p:cNvSpPr/>
            <p:nvPr/>
          </p:nvSpPr>
          <p:spPr>
            <a:xfrm>
              <a:off x="5475579" y="4359173"/>
              <a:ext cx="6400" cy="7086"/>
            </a:xfrm>
            <a:custGeom>
              <a:avLst/>
              <a:gdLst>
                <a:gd name="connsiteX0" fmla="*/ 6401 w 6400"/>
                <a:gd name="connsiteY0" fmla="*/ 0 h 7086"/>
                <a:gd name="connsiteX1" fmla="*/ 0 w 6400"/>
                <a:gd name="connsiteY1" fmla="*/ 7087 h 7086"/>
                <a:gd name="connsiteX2" fmla="*/ 6401 w 6400"/>
                <a:gd name="connsiteY2" fmla="*/ 0 h 7086"/>
              </a:gdLst>
              <a:ahLst/>
              <a:cxnLst>
                <a:cxn ang="0">
                  <a:pos x="connsiteX0" y="connsiteY0"/>
                </a:cxn>
                <a:cxn ang="0">
                  <a:pos x="connsiteX1" y="connsiteY1"/>
                </a:cxn>
                <a:cxn ang="0">
                  <a:pos x="connsiteX2" y="connsiteY2"/>
                </a:cxn>
              </a:cxnLst>
              <a:rect l="l" t="t" r="r" b="b"/>
              <a:pathLst>
                <a:path w="6400" h="7086">
                  <a:moveTo>
                    <a:pt x="6401" y="0"/>
                  </a:moveTo>
                  <a:cubicBezTo>
                    <a:pt x="4343" y="2286"/>
                    <a:pt x="2286" y="4801"/>
                    <a:pt x="0" y="7087"/>
                  </a:cubicBezTo>
                  <a:cubicBezTo>
                    <a:pt x="2286" y="4572"/>
                    <a:pt x="4343" y="2286"/>
                    <a:pt x="6401" y="0"/>
                  </a:cubicBezTo>
                  <a:close/>
                </a:path>
              </a:pathLst>
            </a:custGeom>
            <a:solidFill>
              <a:srgbClr val="FFFFFF"/>
            </a:solidFill>
            <a:ln w="2286" cap="flat">
              <a:noFill/>
              <a:prstDash val="solid"/>
              <a:miter/>
            </a:ln>
          </p:spPr>
          <p:txBody>
            <a:bodyPr rtlCol="0" anchor="ctr"/>
            <a:lstStyle/>
            <a:p>
              <a:endParaRPr lang="en-US"/>
            </a:p>
          </p:txBody>
        </p:sp>
        <p:sp>
          <p:nvSpPr>
            <p:cNvPr id="154" name="Freeform 403">
              <a:extLst>
                <a:ext uri="{FF2B5EF4-FFF2-40B4-BE49-F238E27FC236}">
                  <a16:creationId xmlns:a16="http://schemas.microsoft.com/office/drawing/2014/main" id="{FD718A6C-DA5F-3C3E-AA17-BF0ECBF699C1}"/>
                </a:ext>
              </a:extLst>
            </p:cNvPr>
            <p:cNvSpPr/>
            <p:nvPr/>
          </p:nvSpPr>
          <p:spPr>
            <a:xfrm>
              <a:off x="5508955" y="431893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229"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5" name="Freeform 404">
              <a:extLst>
                <a:ext uri="{FF2B5EF4-FFF2-40B4-BE49-F238E27FC236}">
                  <a16:creationId xmlns:a16="http://schemas.microsoft.com/office/drawing/2014/main" id="{F83E6E97-0FD1-BCA2-E21D-0385B48522BA}"/>
                </a:ext>
              </a:extLst>
            </p:cNvPr>
            <p:cNvSpPr/>
            <p:nvPr/>
          </p:nvSpPr>
          <p:spPr>
            <a:xfrm>
              <a:off x="5498211" y="4336770"/>
              <a:ext cx="1371" cy="1828"/>
            </a:xfrm>
            <a:custGeom>
              <a:avLst/>
              <a:gdLst>
                <a:gd name="connsiteX0" fmla="*/ 1372 w 1371"/>
                <a:gd name="connsiteY0" fmla="*/ 0 h 1828"/>
                <a:gd name="connsiteX1" fmla="*/ 0 w 1371"/>
                <a:gd name="connsiteY1" fmla="*/ 1829 h 1828"/>
                <a:gd name="connsiteX2" fmla="*/ 1372 w 1371"/>
                <a:gd name="connsiteY2" fmla="*/ 0 h 1828"/>
              </a:gdLst>
              <a:ahLst/>
              <a:cxnLst>
                <a:cxn ang="0">
                  <a:pos x="connsiteX0" y="connsiteY0"/>
                </a:cxn>
                <a:cxn ang="0">
                  <a:pos x="connsiteX1" y="connsiteY1"/>
                </a:cxn>
                <a:cxn ang="0">
                  <a:pos x="connsiteX2" y="connsiteY2"/>
                </a:cxn>
              </a:cxnLst>
              <a:rect l="l" t="t" r="r" b="b"/>
              <a:pathLst>
                <a:path w="1371" h="1828">
                  <a:moveTo>
                    <a:pt x="1372" y="0"/>
                  </a:moveTo>
                  <a:cubicBezTo>
                    <a:pt x="914" y="686"/>
                    <a:pt x="457" y="1372"/>
                    <a:pt x="0" y="1829"/>
                  </a:cubicBezTo>
                  <a:cubicBezTo>
                    <a:pt x="686" y="1372"/>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6" name="Freeform 405">
              <a:extLst>
                <a:ext uri="{FF2B5EF4-FFF2-40B4-BE49-F238E27FC236}">
                  <a16:creationId xmlns:a16="http://schemas.microsoft.com/office/drawing/2014/main" id="{2F2E9732-C240-B310-88FA-EBF7B0E3FB22}"/>
                </a:ext>
              </a:extLst>
            </p:cNvPr>
            <p:cNvSpPr/>
            <p:nvPr/>
          </p:nvSpPr>
          <p:spPr>
            <a:xfrm>
              <a:off x="5505754" y="4324883"/>
              <a:ext cx="1371" cy="2514"/>
            </a:xfrm>
            <a:custGeom>
              <a:avLst/>
              <a:gdLst>
                <a:gd name="connsiteX0" fmla="*/ 1372 w 1371"/>
                <a:gd name="connsiteY0" fmla="*/ 0 h 2514"/>
                <a:gd name="connsiteX1" fmla="*/ 0 w 1371"/>
                <a:gd name="connsiteY1" fmla="*/ 2515 h 2514"/>
                <a:gd name="connsiteX2" fmla="*/ 1372 w 1371"/>
                <a:gd name="connsiteY2" fmla="*/ 0 h 2514"/>
              </a:gdLst>
              <a:ahLst/>
              <a:cxnLst>
                <a:cxn ang="0">
                  <a:pos x="connsiteX0" y="connsiteY0"/>
                </a:cxn>
                <a:cxn ang="0">
                  <a:pos x="connsiteX1" y="connsiteY1"/>
                </a:cxn>
                <a:cxn ang="0">
                  <a:pos x="connsiteX2" y="connsiteY2"/>
                </a:cxn>
              </a:cxnLst>
              <a:rect l="l" t="t" r="r" b="b"/>
              <a:pathLst>
                <a:path w="1371" h="2514">
                  <a:moveTo>
                    <a:pt x="1372" y="0"/>
                  </a:moveTo>
                  <a:cubicBezTo>
                    <a:pt x="914" y="914"/>
                    <a:pt x="457" y="1600"/>
                    <a:pt x="0" y="2515"/>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7" name="Freeform 406">
              <a:extLst>
                <a:ext uri="{FF2B5EF4-FFF2-40B4-BE49-F238E27FC236}">
                  <a16:creationId xmlns:a16="http://schemas.microsoft.com/office/drawing/2014/main" id="{7840F755-EFE2-6D24-07DA-1F7939092C22}"/>
                </a:ext>
              </a:extLst>
            </p:cNvPr>
            <p:cNvSpPr/>
            <p:nvPr/>
          </p:nvSpPr>
          <p:spPr>
            <a:xfrm>
              <a:off x="5462092" y="4372889"/>
              <a:ext cx="6858" cy="6400"/>
            </a:xfrm>
            <a:custGeom>
              <a:avLst/>
              <a:gdLst>
                <a:gd name="connsiteX0" fmla="*/ 6858 w 6858"/>
                <a:gd name="connsiteY0" fmla="*/ 0 h 6400"/>
                <a:gd name="connsiteX1" fmla="*/ 0 w 6858"/>
                <a:gd name="connsiteY1" fmla="*/ 6401 h 6400"/>
                <a:gd name="connsiteX2" fmla="*/ 6858 w 6858"/>
                <a:gd name="connsiteY2" fmla="*/ 0 h 6400"/>
              </a:gdLst>
              <a:ahLst/>
              <a:cxnLst>
                <a:cxn ang="0">
                  <a:pos x="connsiteX0" y="connsiteY0"/>
                </a:cxn>
                <a:cxn ang="0">
                  <a:pos x="connsiteX1" y="connsiteY1"/>
                </a:cxn>
                <a:cxn ang="0">
                  <a:pos x="connsiteX2" y="connsiteY2"/>
                </a:cxn>
              </a:cxnLst>
              <a:rect l="l" t="t" r="r" b="b"/>
              <a:pathLst>
                <a:path w="6858" h="6400">
                  <a:moveTo>
                    <a:pt x="6858" y="0"/>
                  </a:moveTo>
                  <a:cubicBezTo>
                    <a:pt x="4572" y="2286"/>
                    <a:pt x="2286" y="4343"/>
                    <a:pt x="0" y="6401"/>
                  </a:cubicBezTo>
                  <a:cubicBezTo>
                    <a:pt x="2515" y="4343"/>
                    <a:pt x="4801" y="2286"/>
                    <a:pt x="6858" y="0"/>
                  </a:cubicBezTo>
                  <a:close/>
                </a:path>
              </a:pathLst>
            </a:custGeom>
            <a:solidFill>
              <a:srgbClr val="FFFFFF"/>
            </a:solidFill>
            <a:ln w="2286" cap="flat">
              <a:noFill/>
              <a:prstDash val="solid"/>
              <a:miter/>
            </a:ln>
          </p:spPr>
          <p:txBody>
            <a:bodyPr rtlCol="0" anchor="ctr"/>
            <a:lstStyle/>
            <a:p>
              <a:endParaRPr lang="en-US"/>
            </a:p>
          </p:txBody>
        </p:sp>
        <p:sp>
          <p:nvSpPr>
            <p:cNvPr id="158" name="Freeform 407">
              <a:extLst>
                <a:ext uri="{FF2B5EF4-FFF2-40B4-BE49-F238E27FC236}">
                  <a16:creationId xmlns:a16="http://schemas.microsoft.com/office/drawing/2014/main" id="{F72B6A7B-2FA9-4B4E-477B-9353055BB189}"/>
                </a:ext>
              </a:extLst>
            </p:cNvPr>
            <p:cNvSpPr/>
            <p:nvPr/>
          </p:nvSpPr>
          <p:spPr>
            <a:xfrm>
              <a:off x="5502325" y="4330827"/>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9" name="Freeform 408">
              <a:extLst>
                <a:ext uri="{FF2B5EF4-FFF2-40B4-BE49-F238E27FC236}">
                  <a16:creationId xmlns:a16="http://schemas.microsoft.com/office/drawing/2014/main" id="{04763110-444B-36F1-0C34-427AD51A37E1}"/>
                </a:ext>
              </a:extLst>
            </p:cNvPr>
            <p:cNvSpPr/>
            <p:nvPr/>
          </p:nvSpPr>
          <p:spPr>
            <a:xfrm>
              <a:off x="5494096" y="41826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1143" y="1600"/>
                    <a:pt x="2057" y="3200"/>
                    <a:pt x="2972" y="4801"/>
                  </a:cubicBezTo>
                  <a:cubicBezTo>
                    <a:pt x="2057"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160" name="Freeform 409">
              <a:extLst>
                <a:ext uri="{FF2B5EF4-FFF2-40B4-BE49-F238E27FC236}">
                  <a16:creationId xmlns:a16="http://schemas.microsoft.com/office/drawing/2014/main" id="{75049554-ED61-904F-91E3-EBC5FB20001F}"/>
                </a:ext>
              </a:extLst>
            </p:cNvPr>
            <p:cNvSpPr/>
            <p:nvPr/>
          </p:nvSpPr>
          <p:spPr>
            <a:xfrm>
              <a:off x="5503011" y="4197324"/>
              <a:ext cx="15773" cy="43205"/>
            </a:xfrm>
            <a:custGeom>
              <a:avLst/>
              <a:gdLst>
                <a:gd name="connsiteX0" fmla="*/ 0 w 15773"/>
                <a:gd name="connsiteY0" fmla="*/ 0 h 43205"/>
                <a:gd name="connsiteX1" fmla="*/ 15773 w 15773"/>
                <a:gd name="connsiteY1" fmla="*/ 43205 h 43205"/>
                <a:gd name="connsiteX2" fmla="*/ 0 w 15773"/>
                <a:gd name="connsiteY2" fmla="*/ 0 h 43205"/>
              </a:gdLst>
              <a:ahLst/>
              <a:cxnLst>
                <a:cxn ang="0">
                  <a:pos x="connsiteX0" y="connsiteY0"/>
                </a:cxn>
                <a:cxn ang="0">
                  <a:pos x="connsiteX1" y="connsiteY1"/>
                </a:cxn>
                <a:cxn ang="0">
                  <a:pos x="connsiteX2" y="connsiteY2"/>
                </a:cxn>
              </a:cxnLst>
              <a:rect l="l" t="t" r="r" b="b"/>
              <a:pathLst>
                <a:path w="15773" h="43205">
                  <a:moveTo>
                    <a:pt x="0" y="0"/>
                  </a:moveTo>
                  <a:cubicBezTo>
                    <a:pt x="7315" y="13487"/>
                    <a:pt x="12802" y="28118"/>
                    <a:pt x="15773" y="43205"/>
                  </a:cubicBezTo>
                  <a:cubicBezTo>
                    <a:pt x="12802" y="28118"/>
                    <a:pt x="7315" y="13487"/>
                    <a:pt x="0" y="0"/>
                  </a:cubicBezTo>
                  <a:close/>
                </a:path>
              </a:pathLst>
            </a:custGeom>
            <a:solidFill>
              <a:srgbClr val="FFFFFF"/>
            </a:solidFill>
            <a:ln w="2286" cap="flat">
              <a:noFill/>
              <a:prstDash val="solid"/>
              <a:miter/>
            </a:ln>
          </p:spPr>
          <p:txBody>
            <a:bodyPr rtlCol="0" anchor="ctr"/>
            <a:lstStyle/>
            <a:p>
              <a:endParaRPr lang="en-US"/>
            </a:p>
          </p:txBody>
        </p:sp>
        <p:sp>
          <p:nvSpPr>
            <p:cNvPr id="161" name="Freeform 410">
              <a:extLst>
                <a:ext uri="{FF2B5EF4-FFF2-40B4-BE49-F238E27FC236}">
                  <a16:creationId xmlns:a16="http://schemas.microsoft.com/office/drawing/2014/main" id="{EAB58764-C71A-9A37-4479-25F9DFAF16B2}"/>
                </a:ext>
              </a:extLst>
            </p:cNvPr>
            <p:cNvSpPr/>
            <p:nvPr/>
          </p:nvSpPr>
          <p:spPr>
            <a:xfrm>
              <a:off x="5500039" y="4192295"/>
              <a:ext cx="2743" cy="5029"/>
            </a:xfrm>
            <a:custGeom>
              <a:avLst/>
              <a:gdLst>
                <a:gd name="connsiteX0" fmla="*/ 0 w 2743"/>
                <a:gd name="connsiteY0" fmla="*/ 0 h 5029"/>
                <a:gd name="connsiteX1" fmla="*/ 2743 w 2743"/>
                <a:gd name="connsiteY1" fmla="*/ 5029 h 5029"/>
                <a:gd name="connsiteX2" fmla="*/ 0 w 2743"/>
                <a:gd name="connsiteY2" fmla="*/ 0 h 5029"/>
              </a:gdLst>
              <a:ahLst/>
              <a:cxnLst>
                <a:cxn ang="0">
                  <a:pos x="connsiteX0" y="connsiteY0"/>
                </a:cxn>
                <a:cxn ang="0">
                  <a:pos x="connsiteX1" y="connsiteY1"/>
                </a:cxn>
                <a:cxn ang="0">
                  <a:pos x="connsiteX2" y="connsiteY2"/>
                </a:cxn>
              </a:cxnLst>
              <a:rect l="l" t="t" r="r" b="b"/>
              <a:pathLst>
                <a:path w="2743" h="5029">
                  <a:moveTo>
                    <a:pt x="0" y="0"/>
                  </a:moveTo>
                  <a:cubicBezTo>
                    <a:pt x="914" y="1600"/>
                    <a:pt x="1829" y="3200"/>
                    <a:pt x="2743" y="5029"/>
                  </a:cubicBezTo>
                  <a:cubicBezTo>
                    <a:pt x="2057" y="3429"/>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2" name="Freeform 411">
              <a:extLst>
                <a:ext uri="{FF2B5EF4-FFF2-40B4-BE49-F238E27FC236}">
                  <a16:creationId xmlns:a16="http://schemas.microsoft.com/office/drawing/2014/main" id="{9DA11F8A-9EEF-7EE3-8944-FF2D9D138AFB}"/>
                </a:ext>
              </a:extLst>
            </p:cNvPr>
            <p:cNvSpPr/>
            <p:nvPr/>
          </p:nvSpPr>
          <p:spPr>
            <a:xfrm>
              <a:off x="5497068" y="41874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914" y="1600"/>
                    <a:pt x="2057" y="3200"/>
                    <a:pt x="2972" y="4801"/>
                  </a:cubicBezTo>
                  <a:cubicBezTo>
                    <a:pt x="2057" y="3200"/>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3" name="Freeform 412">
              <a:extLst>
                <a:ext uri="{FF2B5EF4-FFF2-40B4-BE49-F238E27FC236}">
                  <a16:creationId xmlns:a16="http://schemas.microsoft.com/office/drawing/2014/main" id="{EF3E04EC-C6F6-CF1F-D9F2-F35DC42FEF93}"/>
                </a:ext>
              </a:extLst>
            </p:cNvPr>
            <p:cNvSpPr/>
            <p:nvPr/>
          </p:nvSpPr>
          <p:spPr>
            <a:xfrm>
              <a:off x="5490667" y="4177893"/>
              <a:ext cx="3200" cy="4572"/>
            </a:xfrm>
            <a:custGeom>
              <a:avLst/>
              <a:gdLst>
                <a:gd name="connsiteX0" fmla="*/ 0 w 3200"/>
                <a:gd name="connsiteY0" fmla="*/ 0 h 4572"/>
                <a:gd name="connsiteX1" fmla="*/ 3200 w 3200"/>
                <a:gd name="connsiteY1" fmla="*/ 4572 h 4572"/>
                <a:gd name="connsiteX2" fmla="*/ 0 w 3200"/>
                <a:gd name="connsiteY2" fmla="*/ 0 h 4572"/>
              </a:gdLst>
              <a:ahLst/>
              <a:cxnLst>
                <a:cxn ang="0">
                  <a:pos x="connsiteX0" y="connsiteY0"/>
                </a:cxn>
                <a:cxn ang="0">
                  <a:pos x="connsiteX1" y="connsiteY1"/>
                </a:cxn>
                <a:cxn ang="0">
                  <a:pos x="connsiteX2" y="connsiteY2"/>
                </a:cxn>
              </a:cxnLst>
              <a:rect l="l" t="t" r="r" b="b"/>
              <a:pathLst>
                <a:path w="3200" h="4572">
                  <a:moveTo>
                    <a:pt x="0" y="0"/>
                  </a:moveTo>
                  <a:cubicBezTo>
                    <a:pt x="1143" y="1600"/>
                    <a:pt x="2057" y="2972"/>
                    <a:pt x="3200" y="4572"/>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4" name="Freeform 413">
              <a:extLst>
                <a:ext uri="{FF2B5EF4-FFF2-40B4-BE49-F238E27FC236}">
                  <a16:creationId xmlns:a16="http://schemas.microsoft.com/office/drawing/2014/main" id="{8D096F62-DCBC-D0DD-B2D8-26198774B47A}"/>
                </a:ext>
              </a:extLst>
            </p:cNvPr>
            <p:cNvSpPr/>
            <p:nvPr/>
          </p:nvSpPr>
          <p:spPr>
            <a:xfrm>
              <a:off x="5487238" y="4173321"/>
              <a:ext cx="3429" cy="4572"/>
            </a:xfrm>
            <a:custGeom>
              <a:avLst/>
              <a:gdLst>
                <a:gd name="connsiteX0" fmla="*/ 0 w 3429"/>
                <a:gd name="connsiteY0" fmla="*/ 0 h 4572"/>
                <a:gd name="connsiteX1" fmla="*/ 3429 w 3429"/>
                <a:gd name="connsiteY1" fmla="*/ 4572 h 4572"/>
                <a:gd name="connsiteX2" fmla="*/ 0 w 3429"/>
                <a:gd name="connsiteY2" fmla="*/ 0 h 4572"/>
              </a:gdLst>
              <a:ahLst/>
              <a:cxnLst>
                <a:cxn ang="0">
                  <a:pos x="connsiteX0" y="connsiteY0"/>
                </a:cxn>
                <a:cxn ang="0">
                  <a:pos x="connsiteX1" y="connsiteY1"/>
                </a:cxn>
                <a:cxn ang="0">
                  <a:pos x="connsiteX2" y="connsiteY2"/>
                </a:cxn>
              </a:cxnLst>
              <a:rect l="l" t="t" r="r" b="b"/>
              <a:pathLst>
                <a:path w="3429" h="4572">
                  <a:moveTo>
                    <a:pt x="0" y="0"/>
                  </a:moveTo>
                  <a:cubicBezTo>
                    <a:pt x="1143" y="1372"/>
                    <a:pt x="2286" y="2972"/>
                    <a:pt x="3429" y="4572"/>
                  </a:cubicBezTo>
                  <a:cubicBezTo>
                    <a:pt x="2286"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5" name="Freeform 414">
              <a:extLst>
                <a:ext uri="{FF2B5EF4-FFF2-40B4-BE49-F238E27FC236}">
                  <a16:creationId xmlns:a16="http://schemas.microsoft.com/office/drawing/2014/main" id="{32CB0868-BA5C-4225-CB5C-2ADFF27DDD46}"/>
                </a:ext>
              </a:extLst>
            </p:cNvPr>
            <p:cNvSpPr/>
            <p:nvPr/>
          </p:nvSpPr>
          <p:spPr>
            <a:xfrm>
              <a:off x="5215711" y="4118105"/>
              <a:ext cx="277639" cy="235157"/>
            </a:xfrm>
            <a:custGeom>
              <a:avLst/>
              <a:gdLst>
                <a:gd name="connsiteX0" fmla="*/ 130023 w 277639"/>
                <a:gd name="connsiteY0" fmla="*/ 235124 h 235157"/>
                <a:gd name="connsiteX1" fmla="*/ 258725 w 277639"/>
                <a:gd name="connsiteY1" fmla="*/ 164715 h 235157"/>
                <a:gd name="connsiteX2" fmla="*/ 267869 w 277639"/>
                <a:gd name="connsiteY2" fmla="*/ 50872 h 235157"/>
                <a:gd name="connsiteX3" fmla="*/ 271526 w 277639"/>
                <a:gd name="connsiteY3" fmla="*/ 55216 h 235157"/>
                <a:gd name="connsiteX4" fmla="*/ 261697 w 277639"/>
                <a:gd name="connsiteY4" fmla="*/ 43786 h 235157"/>
                <a:gd name="connsiteX5" fmla="*/ 127280 w 277639"/>
                <a:gd name="connsiteY5" fmla="*/ 5838 h 235157"/>
                <a:gd name="connsiteX6" fmla="*/ 85903 w 277639"/>
                <a:gd name="connsiteY6" fmla="*/ 20469 h 235157"/>
                <a:gd name="connsiteX7" fmla="*/ 4064 w 277639"/>
                <a:gd name="connsiteY7" fmla="*/ 180031 h 235157"/>
                <a:gd name="connsiteX8" fmla="*/ 130023 w 277639"/>
                <a:gd name="connsiteY8" fmla="*/ 235124 h 23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39" h="235157">
                  <a:moveTo>
                    <a:pt x="130023" y="235124"/>
                  </a:moveTo>
                  <a:cubicBezTo>
                    <a:pt x="182144" y="236267"/>
                    <a:pt x="231064" y="208149"/>
                    <a:pt x="258725" y="164715"/>
                  </a:cubicBezTo>
                  <a:cubicBezTo>
                    <a:pt x="280442" y="130654"/>
                    <a:pt x="283414" y="86763"/>
                    <a:pt x="267869" y="50872"/>
                  </a:cubicBezTo>
                  <a:cubicBezTo>
                    <a:pt x="269012" y="52244"/>
                    <a:pt x="270155" y="53844"/>
                    <a:pt x="271526" y="55216"/>
                  </a:cubicBezTo>
                  <a:cubicBezTo>
                    <a:pt x="268326" y="51330"/>
                    <a:pt x="265126" y="47443"/>
                    <a:pt x="261697" y="43786"/>
                  </a:cubicBezTo>
                  <a:cubicBezTo>
                    <a:pt x="226949" y="6753"/>
                    <a:pt x="179858" y="-9707"/>
                    <a:pt x="127280" y="5838"/>
                  </a:cubicBezTo>
                  <a:cubicBezTo>
                    <a:pt x="113335" y="9953"/>
                    <a:pt x="99619" y="14754"/>
                    <a:pt x="85903" y="20469"/>
                  </a:cubicBezTo>
                  <a:cubicBezTo>
                    <a:pt x="12751" y="52244"/>
                    <a:pt x="-10337" y="119910"/>
                    <a:pt x="4064" y="180031"/>
                  </a:cubicBezTo>
                  <a:cubicBezTo>
                    <a:pt x="37440" y="212950"/>
                    <a:pt x="82931" y="233981"/>
                    <a:pt x="130023" y="235124"/>
                  </a:cubicBezTo>
                  <a:close/>
                </a:path>
              </a:pathLst>
            </a:custGeom>
            <a:solidFill>
              <a:srgbClr val="FFFFFF"/>
            </a:solidFill>
            <a:ln w="2286" cap="flat">
              <a:noFill/>
              <a:prstDash val="solid"/>
              <a:miter/>
            </a:ln>
          </p:spPr>
          <p:txBody>
            <a:bodyPr rtlCol="0" anchor="ctr"/>
            <a:lstStyle/>
            <a:p>
              <a:endParaRPr lang="en-US"/>
            </a:p>
          </p:txBody>
        </p:sp>
        <p:sp>
          <p:nvSpPr>
            <p:cNvPr id="166" name="Freeform 415">
              <a:extLst>
                <a:ext uri="{FF2B5EF4-FFF2-40B4-BE49-F238E27FC236}">
                  <a16:creationId xmlns:a16="http://schemas.microsoft.com/office/drawing/2014/main" id="{CC97ED2D-802F-29BD-104D-D6C19305F91F}"/>
                </a:ext>
              </a:extLst>
            </p:cNvPr>
            <p:cNvSpPr/>
            <p:nvPr/>
          </p:nvSpPr>
          <p:spPr>
            <a:xfrm>
              <a:off x="5521528" y="4264761"/>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67" name="Freeform 416">
              <a:extLst>
                <a:ext uri="{FF2B5EF4-FFF2-40B4-BE49-F238E27FC236}">
                  <a16:creationId xmlns:a16="http://schemas.microsoft.com/office/drawing/2014/main" id="{EEC00039-83AD-3C1F-68FC-FA9B2886377F}"/>
                </a:ext>
              </a:extLst>
            </p:cNvPr>
            <p:cNvSpPr/>
            <p:nvPr/>
          </p:nvSpPr>
          <p:spPr>
            <a:xfrm>
              <a:off x="5521299" y="4270705"/>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229" y="2057"/>
                    <a:pt x="0" y="3200"/>
                  </a:cubicBezTo>
                  <a:cubicBezTo>
                    <a:pt x="0" y="2286"/>
                    <a:pt x="0" y="1143"/>
                    <a:pt x="229" y="0"/>
                  </a:cubicBezTo>
                  <a:close/>
                </a:path>
              </a:pathLst>
            </a:custGeom>
            <a:solidFill>
              <a:srgbClr val="FFFFFF"/>
            </a:solidFill>
            <a:ln w="2286" cap="flat">
              <a:noFill/>
              <a:prstDash val="solid"/>
              <a:miter/>
            </a:ln>
          </p:spPr>
          <p:txBody>
            <a:bodyPr rtlCol="0" anchor="ctr"/>
            <a:lstStyle/>
            <a:p>
              <a:endParaRPr lang="en-US"/>
            </a:p>
          </p:txBody>
        </p:sp>
        <p:sp>
          <p:nvSpPr>
            <p:cNvPr id="168" name="Freeform 417">
              <a:extLst>
                <a:ext uri="{FF2B5EF4-FFF2-40B4-BE49-F238E27FC236}">
                  <a16:creationId xmlns:a16="http://schemas.microsoft.com/office/drawing/2014/main" id="{F0500A9B-E064-17E8-6C27-25796435E143}"/>
                </a:ext>
              </a:extLst>
            </p:cNvPr>
            <p:cNvSpPr/>
            <p:nvPr/>
          </p:nvSpPr>
          <p:spPr>
            <a:xfrm>
              <a:off x="5519928" y="4246702"/>
              <a:ext cx="457" cy="4114"/>
            </a:xfrm>
            <a:custGeom>
              <a:avLst/>
              <a:gdLst>
                <a:gd name="connsiteX0" fmla="*/ 0 w 457"/>
                <a:gd name="connsiteY0" fmla="*/ 0 h 4114"/>
                <a:gd name="connsiteX1" fmla="*/ 457 w 457"/>
                <a:gd name="connsiteY1" fmla="*/ 4115 h 4114"/>
                <a:gd name="connsiteX2" fmla="*/ 0 w 457"/>
                <a:gd name="connsiteY2" fmla="*/ 0 h 4114"/>
              </a:gdLst>
              <a:ahLst/>
              <a:cxnLst>
                <a:cxn ang="0">
                  <a:pos x="connsiteX0" y="connsiteY0"/>
                </a:cxn>
                <a:cxn ang="0">
                  <a:pos x="connsiteX1" y="connsiteY1"/>
                </a:cxn>
                <a:cxn ang="0">
                  <a:pos x="connsiteX2" y="connsiteY2"/>
                </a:cxn>
              </a:cxnLst>
              <a:rect l="l" t="t" r="r" b="b"/>
              <a:pathLst>
                <a:path w="457" h="4114">
                  <a:moveTo>
                    <a:pt x="0" y="0"/>
                  </a:moveTo>
                  <a:cubicBezTo>
                    <a:pt x="229" y="1372"/>
                    <a:pt x="457" y="2743"/>
                    <a:pt x="457" y="4115"/>
                  </a:cubicBezTo>
                  <a:cubicBezTo>
                    <a:pt x="229" y="2743"/>
                    <a:pt x="229" y="1372"/>
                    <a:pt x="0" y="0"/>
                  </a:cubicBezTo>
                  <a:close/>
                </a:path>
              </a:pathLst>
            </a:custGeom>
            <a:solidFill>
              <a:srgbClr val="FFFFFF"/>
            </a:solidFill>
            <a:ln w="2286" cap="flat">
              <a:noFill/>
              <a:prstDash val="solid"/>
              <a:miter/>
            </a:ln>
          </p:spPr>
          <p:txBody>
            <a:bodyPr rtlCol="0" anchor="ctr"/>
            <a:lstStyle/>
            <a:p>
              <a:endParaRPr lang="en-US"/>
            </a:p>
          </p:txBody>
        </p:sp>
        <p:sp>
          <p:nvSpPr>
            <p:cNvPr id="169" name="Freeform 418">
              <a:extLst>
                <a:ext uri="{FF2B5EF4-FFF2-40B4-BE49-F238E27FC236}">
                  <a16:creationId xmlns:a16="http://schemas.microsoft.com/office/drawing/2014/main" id="{32FF6C19-EC70-EEC6-82AB-5BB47EEA5F89}"/>
                </a:ext>
              </a:extLst>
            </p:cNvPr>
            <p:cNvSpPr/>
            <p:nvPr/>
          </p:nvSpPr>
          <p:spPr>
            <a:xfrm>
              <a:off x="5518785" y="4240987"/>
              <a:ext cx="914" cy="4572"/>
            </a:xfrm>
            <a:custGeom>
              <a:avLst/>
              <a:gdLst>
                <a:gd name="connsiteX0" fmla="*/ 0 w 914"/>
                <a:gd name="connsiteY0" fmla="*/ 0 h 4572"/>
                <a:gd name="connsiteX1" fmla="*/ 914 w 914"/>
                <a:gd name="connsiteY1" fmla="*/ 4572 h 4572"/>
                <a:gd name="connsiteX2" fmla="*/ 0 w 914"/>
                <a:gd name="connsiteY2" fmla="*/ 0 h 4572"/>
              </a:gdLst>
              <a:ahLst/>
              <a:cxnLst>
                <a:cxn ang="0">
                  <a:pos x="connsiteX0" y="connsiteY0"/>
                </a:cxn>
                <a:cxn ang="0">
                  <a:pos x="connsiteX1" y="connsiteY1"/>
                </a:cxn>
                <a:cxn ang="0">
                  <a:pos x="connsiteX2" y="connsiteY2"/>
                </a:cxn>
              </a:cxnLst>
              <a:rect l="l" t="t" r="r" b="b"/>
              <a:pathLst>
                <a:path w="914" h="4572">
                  <a:moveTo>
                    <a:pt x="0" y="0"/>
                  </a:moveTo>
                  <a:cubicBezTo>
                    <a:pt x="229" y="1600"/>
                    <a:pt x="457" y="2972"/>
                    <a:pt x="914" y="4572"/>
                  </a:cubicBezTo>
                  <a:cubicBezTo>
                    <a:pt x="686"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170" name="Freeform 419">
              <a:extLst>
                <a:ext uri="{FF2B5EF4-FFF2-40B4-BE49-F238E27FC236}">
                  <a16:creationId xmlns:a16="http://schemas.microsoft.com/office/drawing/2014/main" id="{7C60336C-E372-229E-B2A2-4752863338F9}"/>
                </a:ext>
              </a:extLst>
            </p:cNvPr>
            <p:cNvSpPr/>
            <p:nvPr/>
          </p:nvSpPr>
          <p:spPr>
            <a:xfrm>
              <a:off x="5520613" y="4252874"/>
              <a:ext cx="228" cy="3657"/>
            </a:xfrm>
            <a:custGeom>
              <a:avLst/>
              <a:gdLst>
                <a:gd name="connsiteX0" fmla="*/ 0 w 228"/>
                <a:gd name="connsiteY0" fmla="*/ 0 h 3657"/>
                <a:gd name="connsiteX1" fmla="*/ 229 w 228"/>
                <a:gd name="connsiteY1" fmla="*/ 3658 h 3657"/>
                <a:gd name="connsiteX2" fmla="*/ 0 w 228"/>
                <a:gd name="connsiteY2" fmla="*/ 0 h 3657"/>
              </a:gdLst>
              <a:ahLst/>
              <a:cxnLst>
                <a:cxn ang="0">
                  <a:pos x="connsiteX0" y="connsiteY0"/>
                </a:cxn>
                <a:cxn ang="0">
                  <a:pos x="connsiteX1" y="connsiteY1"/>
                </a:cxn>
                <a:cxn ang="0">
                  <a:pos x="connsiteX2" y="connsiteY2"/>
                </a:cxn>
              </a:cxnLst>
              <a:rect l="l" t="t" r="r" b="b"/>
              <a:pathLst>
                <a:path w="228" h="3657">
                  <a:moveTo>
                    <a:pt x="0" y="0"/>
                  </a:moveTo>
                  <a:cubicBezTo>
                    <a:pt x="229" y="1143"/>
                    <a:pt x="229" y="2515"/>
                    <a:pt x="229" y="3658"/>
                  </a:cubicBezTo>
                  <a:cubicBezTo>
                    <a:pt x="229"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71" name="Freeform 420">
              <a:extLst>
                <a:ext uri="{FF2B5EF4-FFF2-40B4-BE49-F238E27FC236}">
                  <a16:creationId xmlns:a16="http://schemas.microsoft.com/office/drawing/2014/main" id="{1209FFC2-A7D8-B604-0D80-4F34C8F75085}"/>
                </a:ext>
              </a:extLst>
            </p:cNvPr>
            <p:cNvSpPr/>
            <p:nvPr/>
          </p:nvSpPr>
          <p:spPr>
            <a:xfrm>
              <a:off x="5521299" y="4258818"/>
              <a:ext cx="228" cy="3429"/>
            </a:xfrm>
            <a:custGeom>
              <a:avLst/>
              <a:gdLst>
                <a:gd name="connsiteX0" fmla="*/ 0 w 228"/>
                <a:gd name="connsiteY0" fmla="*/ 0 h 3429"/>
                <a:gd name="connsiteX1" fmla="*/ 229 w 228"/>
                <a:gd name="connsiteY1" fmla="*/ 3429 h 3429"/>
                <a:gd name="connsiteX2" fmla="*/ 0 w 228"/>
                <a:gd name="connsiteY2" fmla="*/ 0 h 3429"/>
              </a:gdLst>
              <a:ahLst/>
              <a:cxnLst>
                <a:cxn ang="0">
                  <a:pos x="connsiteX0" y="connsiteY0"/>
                </a:cxn>
                <a:cxn ang="0">
                  <a:pos x="connsiteX1" y="connsiteY1"/>
                </a:cxn>
                <a:cxn ang="0">
                  <a:pos x="connsiteX2" y="connsiteY2"/>
                </a:cxn>
              </a:cxnLst>
              <a:rect l="l" t="t" r="r" b="b"/>
              <a:pathLst>
                <a:path w="228" h="3429">
                  <a:moveTo>
                    <a:pt x="0" y="0"/>
                  </a:moveTo>
                  <a:cubicBezTo>
                    <a:pt x="0" y="1143"/>
                    <a:pt x="229" y="2286"/>
                    <a:pt x="229"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72" name="Freeform 421">
              <a:extLst>
                <a:ext uri="{FF2B5EF4-FFF2-40B4-BE49-F238E27FC236}">
                  <a16:creationId xmlns:a16="http://schemas.microsoft.com/office/drawing/2014/main" id="{58410855-FDE7-1B30-CDFE-60C974C0ABDF}"/>
                </a:ext>
              </a:extLst>
            </p:cNvPr>
            <p:cNvSpPr/>
            <p:nvPr/>
          </p:nvSpPr>
          <p:spPr>
            <a:xfrm>
              <a:off x="5232349" y="4331741"/>
              <a:ext cx="1600" cy="2971"/>
            </a:xfrm>
            <a:custGeom>
              <a:avLst/>
              <a:gdLst>
                <a:gd name="connsiteX0" fmla="*/ 1600 w 1600"/>
                <a:gd name="connsiteY0" fmla="*/ 2972 h 2971"/>
                <a:gd name="connsiteX1" fmla="*/ 0 w 1600"/>
                <a:gd name="connsiteY1" fmla="*/ 0 h 2971"/>
                <a:gd name="connsiteX2" fmla="*/ 1600 w 1600"/>
                <a:gd name="connsiteY2" fmla="*/ 2972 h 2971"/>
              </a:gdLst>
              <a:ahLst/>
              <a:cxnLst>
                <a:cxn ang="0">
                  <a:pos x="connsiteX0" y="connsiteY0"/>
                </a:cxn>
                <a:cxn ang="0">
                  <a:pos x="connsiteX1" y="connsiteY1"/>
                </a:cxn>
                <a:cxn ang="0">
                  <a:pos x="connsiteX2" y="connsiteY2"/>
                </a:cxn>
              </a:cxnLst>
              <a:rect l="l" t="t" r="r" b="b"/>
              <a:pathLst>
                <a:path w="1600" h="2971">
                  <a:moveTo>
                    <a:pt x="1600" y="2972"/>
                  </a:moveTo>
                  <a:cubicBezTo>
                    <a:pt x="1143" y="2057"/>
                    <a:pt x="686" y="1143"/>
                    <a:pt x="0" y="0"/>
                  </a:cubicBezTo>
                  <a:cubicBezTo>
                    <a:pt x="457" y="1143"/>
                    <a:pt x="914" y="2057"/>
                    <a:pt x="1600" y="2972"/>
                  </a:cubicBezTo>
                  <a:close/>
                </a:path>
              </a:pathLst>
            </a:custGeom>
            <a:solidFill>
              <a:srgbClr val="FFFFFF"/>
            </a:solidFill>
            <a:ln w="2286" cap="flat">
              <a:noFill/>
              <a:prstDash val="solid"/>
              <a:miter/>
            </a:ln>
          </p:spPr>
          <p:txBody>
            <a:bodyPr rtlCol="0" anchor="ctr"/>
            <a:lstStyle/>
            <a:p>
              <a:endParaRPr lang="en-US"/>
            </a:p>
          </p:txBody>
        </p:sp>
        <p:sp>
          <p:nvSpPr>
            <p:cNvPr id="173" name="Freeform 422">
              <a:extLst>
                <a:ext uri="{FF2B5EF4-FFF2-40B4-BE49-F238E27FC236}">
                  <a16:creationId xmlns:a16="http://schemas.microsoft.com/office/drawing/2014/main" id="{0200FE79-27F1-6492-61EA-B89F3804B5C3}"/>
                </a:ext>
              </a:extLst>
            </p:cNvPr>
            <p:cNvSpPr/>
            <p:nvPr/>
          </p:nvSpPr>
          <p:spPr>
            <a:xfrm>
              <a:off x="5229148" y="4325112"/>
              <a:ext cx="1600" cy="3429"/>
            </a:xfrm>
            <a:custGeom>
              <a:avLst/>
              <a:gdLst>
                <a:gd name="connsiteX0" fmla="*/ 1600 w 1600"/>
                <a:gd name="connsiteY0" fmla="*/ 3429 h 3429"/>
                <a:gd name="connsiteX1" fmla="*/ 0 w 1600"/>
                <a:gd name="connsiteY1" fmla="*/ 0 h 3429"/>
                <a:gd name="connsiteX2" fmla="*/ 1600 w 1600"/>
                <a:gd name="connsiteY2" fmla="*/ 3429 h 3429"/>
              </a:gdLst>
              <a:ahLst/>
              <a:cxnLst>
                <a:cxn ang="0">
                  <a:pos x="connsiteX0" y="connsiteY0"/>
                </a:cxn>
                <a:cxn ang="0">
                  <a:pos x="connsiteX1" y="connsiteY1"/>
                </a:cxn>
                <a:cxn ang="0">
                  <a:pos x="connsiteX2" y="connsiteY2"/>
                </a:cxn>
              </a:cxnLst>
              <a:rect l="l" t="t" r="r" b="b"/>
              <a:pathLst>
                <a:path w="1600" h="3429">
                  <a:moveTo>
                    <a:pt x="1600" y="3429"/>
                  </a:moveTo>
                  <a:cubicBezTo>
                    <a:pt x="1143" y="2286"/>
                    <a:pt x="457" y="1143"/>
                    <a:pt x="0" y="0"/>
                  </a:cubicBezTo>
                  <a:cubicBezTo>
                    <a:pt x="457" y="1143"/>
                    <a:pt x="914" y="2286"/>
                    <a:pt x="1600" y="3429"/>
                  </a:cubicBezTo>
                  <a:close/>
                </a:path>
              </a:pathLst>
            </a:custGeom>
            <a:solidFill>
              <a:srgbClr val="FFFFFF"/>
            </a:solidFill>
            <a:ln w="2286" cap="flat">
              <a:noFill/>
              <a:prstDash val="solid"/>
              <a:miter/>
            </a:ln>
          </p:spPr>
          <p:txBody>
            <a:bodyPr rtlCol="0" anchor="ctr"/>
            <a:lstStyle/>
            <a:p>
              <a:endParaRPr lang="en-US"/>
            </a:p>
          </p:txBody>
        </p:sp>
        <p:sp>
          <p:nvSpPr>
            <p:cNvPr id="174" name="Freeform 423">
              <a:extLst>
                <a:ext uri="{FF2B5EF4-FFF2-40B4-BE49-F238E27FC236}">
                  <a16:creationId xmlns:a16="http://schemas.microsoft.com/office/drawing/2014/main" id="{AA72038A-C8F3-DC54-C042-3BECB0C7933A}"/>
                </a:ext>
              </a:extLst>
            </p:cNvPr>
            <p:cNvSpPr/>
            <p:nvPr/>
          </p:nvSpPr>
          <p:spPr>
            <a:xfrm>
              <a:off x="5236006" y="4338599"/>
              <a:ext cx="1371" cy="2286"/>
            </a:xfrm>
            <a:custGeom>
              <a:avLst/>
              <a:gdLst>
                <a:gd name="connsiteX0" fmla="*/ 1372 w 1371"/>
                <a:gd name="connsiteY0" fmla="*/ 2286 h 2286"/>
                <a:gd name="connsiteX1" fmla="*/ 0 w 1371"/>
                <a:gd name="connsiteY1" fmla="*/ 0 h 2286"/>
                <a:gd name="connsiteX2" fmla="*/ 1372 w 1371"/>
                <a:gd name="connsiteY2" fmla="*/ 2286 h 2286"/>
              </a:gdLst>
              <a:ahLst/>
              <a:cxnLst>
                <a:cxn ang="0">
                  <a:pos x="connsiteX0" y="connsiteY0"/>
                </a:cxn>
                <a:cxn ang="0">
                  <a:pos x="connsiteX1" y="connsiteY1"/>
                </a:cxn>
                <a:cxn ang="0">
                  <a:pos x="connsiteX2" y="connsiteY2"/>
                </a:cxn>
              </a:cxnLst>
              <a:rect l="l" t="t" r="r" b="b"/>
              <a:pathLst>
                <a:path w="1371" h="2286">
                  <a:moveTo>
                    <a:pt x="1372" y="2286"/>
                  </a:moveTo>
                  <a:cubicBezTo>
                    <a:pt x="914" y="1600"/>
                    <a:pt x="457" y="686"/>
                    <a:pt x="0" y="0"/>
                  </a:cubicBezTo>
                  <a:cubicBezTo>
                    <a:pt x="457" y="686"/>
                    <a:pt x="914" y="1600"/>
                    <a:pt x="1372" y="2286"/>
                  </a:cubicBezTo>
                  <a:close/>
                </a:path>
              </a:pathLst>
            </a:custGeom>
            <a:solidFill>
              <a:srgbClr val="FFFFFF"/>
            </a:solidFill>
            <a:ln w="2286" cap="flat">
              <a:noFill/>
              <a:prstDash val="solid"/>
              <a:miter/>
            </a:ln>
          </p:spPr>
          <p:txBody>
            <a:bodyPr rtlCol="0" anchor="ctr"/>
            <a:lstStyle/>
            <a:p>
              <a:endParaRPr lang="en-US"/>
            </a:p>
          </p:txBody>
        </p:sp>
        <p:sp>
          <p:nvSpPr>
            <p:cNvPr id="175" name="Freeform 424">
              <a:extLst>
                <a:ext uri="{FF2B5EF4-FFF2-40B4-BE49-F238E27FC236}">
                  <a16:creationId xmlns:a16="http://schemas.microsoft.com/office/drawing/2014/main" id="{10B183BF-5EDD-329F-D605-1313AB3EC505}"/>
                </a:ext>
              </a:extLst>
            </p:cNvPr>
            <p:cNvSpPr/>
            <p:nvPr/>
          </p:nvSpPr>
          <p:spPr>
            <a:xfrm>
              <a:off x="5417515" y="4403064"/>
              <a:ext cx="7086" cy="2743"/>
            </a:xfrm>
            <a:custGeom>
              <a:avLst/>
              <a:gdLst>
                <a:gd name="connsiteX0" fmla="*/ 7087 w 7086"/>
                <a:gd name="connsiteY0" fmla="*/ 0 h 2743"/>
                <a:gd name="connsiteX1" fmla="*/ 0 w 7086"/>
                <a:gd name="connsiteY1" fmla="*/ 2743 h 2743"/>
                <a:gd name="connsiteX2" fmla="*/ 7087 w 7086"/>
                <a:gd name="connsiteY2" fmla="*/ 0 h 2743"/>
              </a:gdLst>
              <a:ahLst/>
              <a:cxnLst>
                <a:cxn ang="0">
                  <a:pos x="connsiteX0" y="connsiteY0"/>
                </a:cxn>
                <a:cxn ang="0">
                  <a:pos x="connsiteX1" y="connsiteY1"/>
                </a:cxn>
                <a:cxn ang="0">
                  <a:pos x="connsiteX2" y="connsiteY2"/>
                </a:cxn>
              </a:cxnLst>
              <a:rect l="l" t="t" r="r" b="b"/>
              <a:pathLst>
                <a:path w="7086" h="2743">
                  <a:moveTo>
                    <a:pt x="7087" y="0"/>
                  </a:moveTo>
                  <a:cubicBezTo>
                    <a:pt x="4801" y="914"/>
                    <a:pt x="2286" y="1829"/>
                    <a:pt x="0" y="2743"/>
                  </a:cubicBezTo>
                  <a:cubicBezTo>
                    <a:pt x="2515" y="1829"/>
                    <a:pt x="4801" y="914"/>
                    <a:pt x="7087" y="0"/>
                  </a:cubicBezTo>
                  <a:close/>
                </a:path>
              </a:pathLst>
            </a:custGeom>
            <a:solidFill>
              <a:srgbClr val="FFFFFF"/>
            </a:solidFill>
            <a:ln w="2286" cap="flat">
              <a:noFill/>
              <a:prstDash val="solid"/>
              <a:miter/>
            </a:ln>
          </p:spPr>
          <p:txBody>
            <a:bodyPr rtlCol="0" anchor="ctr"/>
            <a:lstStyle/>
            <a:p>
              <a:endParaRPr lang="en-US"/>
            </a:p>
          </p:txBody>
        </p:sp>
        <p:sp>
          <p:nvSpPr>
            <p:cNvPr id="176" name="Freeform 425">
              <a:extLst>
                <a:ext uri="{FF2B5EF4-FFF2-40B4-BE49-F238E27FC236}">
                  <a16:creationId xmlns:a16="http://schemas.microsoft.com/office/drawing/2014/main" id="{3F597D31-C7D2-3085-1CD5-E99170FDF764}"/>
                </a:ext>
              </a:extLst>
            </p:cNvPr>
            <p:cNvSpPr/>
            <p:nvPr/>
          </p:nvSpPr>
          <p:spPr>
            <a:xfrm>
              <a:off x="5221605" y="4304995"/>
              <a:ext cx="1371" cy="4343"/>
            </a:xfrm>
            <a:custGeom>
              <a:avLst/>
              <a:gdLst>
                <a:gd name="connsiteX0" fmla="*/ 1372 w 1371"/>
                <a:gd name="connsiteY0" fmla="*/ 4343 h 4343"/>
                <a:gd name="connsiteX1" fmla="*/ 0 w 1371"/>
                <a:gd name="connsiteY1" fmla="*/ 0 h 4343"/>
                <a:gd name="connsiteX2" fmla="*/ 1372 w 1371"/>
                <a:gd name="connsiteY2" fmla="*/ 4343 h 4343"/>
              </a:gdLst>
              <a:ahLst/>
              <a:cxnLst>
                <a:cxn ang="0">
                  <a:pos x="connsiteX0" y="connsiteY0"/>
                </a:cxn>
                <a:cxn ang="0">
                  <a:pos x="connsiteX1" y="connsiteY1"/>
                </a:cxn>
                <a:cxn ang="0">
                  <a:pos x="connsiteX2" y="connsiteY2"/>
                </a:cxn>
              </a:cxnLst>
              <a:rect l="l" t="t" r="r" b="b"/>
              <a:pathLst>
                <a:path w="1371" h="4343">
                  <a:moveTo>
                    <a:pt x="1372" y="4343"/>
                  </a:moveTo>
                  <a:cubicBezTo>
                    <a:pt x="914" y="2972"/>
                    <a:pt x="457" y="1372"/>
                    <a:pt x="0" y="0"/>
                  </a:cubicBezTo>
                  <a:cubicBezTo>
                    <a:pt x="457" y="1372"/>
                    <a:pt x="914" y="2972"/>
                    <a:pt x="1372" y="4343"/>
                  </a:cubicBezTo>
                  <a:close/>
                </a:path>
              </a:pathLst>
            </a:custGeom>
            <a:solidFill>
              <a:srgbClr val="FFFFFF"/>
            </a:solidFill>
            <a:ln w="2286" cap="flat">
              <a:noFill/>
              <a:prstDash val="solid"/>
              <a:miter/>
            </a:ln>
          </p:spPr>
          <p:txBody>
            <a:bodyPr rtlCol="0" anchor="ctr"/>
            <a:lstStyle/>
            <a:p>
              <a:endParaRPr lang="en-US"/>
            </a:p>
          </p:txBody>
        </p:sp>
        <p:sp>
          <p:nvSpPr>
            <p:cNvPr id="177" name="Freeform 426">
              <a:extLst>
                <a:ext uri="{FF2B5EF4-FFF2-40B4-BE49-F238E27FC236}">
                  <a16:creationId xmlns:a16="http://schemas.microsoft.com/office/drawing/2014/main" id="{C1C29F68-1EFC-BA35-7C2A-7D40B7EAACCA}"/>
                </a:ext>
              </a:extLst>
            </p:cNvPr>
            <p:cNvSpPr/>
            <p:nvPr/>
          </p:nvSpPr>
          <p:spPr>
            <a:xfrm>
              <a:off x="5219776" y="4298137"/>
              <a:ext cx="1371" cy="5029"/>
            </a:xfrm>
            <a:custGeom>
              <a:avLst/>
              <a:gdLst>
                <a:gd name="connsiteX0" fmla="*/ 1372 w 1371"/>
                <a:gd name="connsiteY0" fmla="*/ 5029 h 5029"/>
                <a:gd name="connsiteX1" fmla="*/ 0 w 1371"/>
                <a:gd name="connsiteY1" fmla="*/ 0 h 5029"/>
                <a:gd name="connsiteX2" fmla="*/ 1372 w 1371"/>
                <a:gd name="connsiteY2" fmla="*/ 5029 h 5029"/>
              </a:gdLst>
              <a:ahLst/>
              <a:cxnLst>
                <a:cxn ang="0">
                  <a:pos x="connsiteX0" y="connsiteY0"/>
                </a:cxn>
                <a:cxn ang="0">
                  <a:pos x="connsiteX1" y="connsiteY1"/>
                </a:cxn>
                <a:cxn ang="0">
                  <a:pos x="connsiteX2" y="connsiteY2"/>
                </a:cxn>
              </a:cxnLst>
              <a:rect l="l" t="t" r="r" b="b"/>
              <a:pathLst>
                <a:path w="1371" h="5029">
                  <a:moveTo>
                    <a:pt x="1372" y="5029"/>
                  </a:moveTo>
                  <a:cubicBezTo>
                    <a:pt x="914" y="3429"/>
                    <a:pt x="457" y="1600"/>
                    <a:pt x="0" y="0"/>
                  </a:cubicBezTo>
                  <a:cubicBezTo>
                    <a:pt x="457" y="1600"/>
                    <a:pt x="914" y="3429"/>
                    <a:pt x="1372" y="5029"/>
                  </a:cubicBezTo>
                  <a:close/>
                </a:path>
              </a:pathLst>
            </a:custGeom>
            <a:solidFill>
              <a:srgbClr val="FFFFFF"/>
            </a:solidFill>
            <a:ln w="2286" cap="flat">
              <a:noFill/>
              <a:prstDash val="solid"/>
              <a:miter/>
            </a:ln>
          </p:spPr>
          <p:txBody>
            <a:bodyPr rtlCol="0" anchor="ctr"/>
            <a:lstStyle/>
            <a:p>
              <a:endParaRPr lang="en-US"/>
            </a:p>
          </p:txBody>
        </p:sp>
        <p:sp>
          <p:nvSpPr>
            <p:cNvPr id="178" name="Freeform 427">
              <a:extLst>
                <a:ext uri="{FF2B5EF4-FFF2-40B4-BE49-F238E27FC236}">
                  <a16:creationId xmlns:a16="http://schemas.microsoft.com/office/drawing/2014/main" id="{0D74DECF-505C-705F-36D0-87498CE0E65D}"/>
                </a:ext>
              </a:extLst>
            </p:cNvPr>
            <p:cNvSpPr/>
            <p:nvPr/>
          </p:nvSpPr>
          <p:spPr>
            <a:xfrm>
              <a:off x="5223891" y="4311624"/>
              <a:ext cx="1371" cy="4114"/>
            </a:xfrm>
            <a:custGeom>
              <a:avLst/>
              <a:gdLst>
                <a:gd name="connsiteX0" fmla="*/ 1372 w 1371"/>
                <a:gd name="connsiteY0" fmla="*/ 4115 h 4114"/>
                <a:gd name="connsiteX1" fmla="*/ 0 w 1371"/>
                <a:gd name="connsiteY1" fmla="*/ 0 h 4114"/>
                <a:gd name="connsiteX2" fmla="*/ 1372 w 1371"/>
                <a:gd name="connsiteY2" fmla="*/ 4115 h 4114"/>
              </a:gdLst>
              <a:ahLst/>
              <a:cxnLst>
                <a:cxn ang="0">
                  <a:pos x="connsiteX0" y="connsiteY0"/>
                </a:cxn>
                <a:cxn ang="0">
                  <a:pos x="connsiteX1" y="connsiteY1"/>
                </a:cxn>
                <a:cxn ang="0">
                  <a:pos x="connsiteX2" y="connsiteY2"/>
                </a:cxn>
              </a:cxnLst>
              <a:rect l="l" t="t" r="r" b="b"/>
              <a:pathLst>
                <a:path w="1371" h="4114">
                  <a:moveTo>
                    <a:pt x="1372" y="4115"/>
                  </a:moveTo>
                  <a:cubicBezTo>
                    <a:pt x="914" y="2743"/>
                    <a:pt x="457" y="1372"/>
                    <a:pt x="0" y="0"/>
                  </a:cubicBezTo>
                  <a:cubicBezTo>
                    <a:pt x="229" y="1372"/>
                    <a:pt x="914" y="2743"/>
                    <a:pt x="1372" y="4115"/>
                  </a:cubicBezTo>
                  <a:close/>
                </a:path>
              </a:pathLst>
            </a:custGeom>
            <a:solidFill>
              <a:srgbClr val="FFFFFF"/>
            </a:solidFill>
            <a:ln w="2286" cap="flat">
              <a:noFill/>
              <a:prstDash val="solid"/>
              <a:miter/>
            </a:ln>
          </p:spPr>
          <p:txBody>
            <a:bodyPr rtlCol="0" anchor="ctr"/>
            <a:lstStyle/>
            <a:p>
              <a:endParaRPr lang="en-US"/>
            </a:p>
          </p:txBody>
        </p:sp>
        <p:sp>
          <p:nvSpPr>
            <p:cNvPr id="179" name="Freeform 428">
              <a:extLst>
                <a:ext uri="{FF2B5EF4-FFF2-40B4-BE49-F238E27FC236}">
                  <a16:creationId xmlns:a16="http://schemas.microsoft.com/office/drawing/2014/main" id="{A01610EB-6F70-DD38-0A7D-CA199AC05621}"/>
                </a:ext>
              </a:extLst>
            </p:cNvPr>
            <p:cNvSpPr/>
            <p:nvPr/>
          </p:nvSpPr>
          <p:spPr>
            <a:xfrm>
              <a:off x="5395341" y="4408779"/>
              <a:ext cx="11201" cy="1828"/>
            </a:xfrm>
            <a:custGeom>
              <a:avLst/>
              <a:gdLst>
                <a:gd name="connsiteX0" fmla="*/ 11201 w 11201"/>
                <a:gd name="connsiteY0" fmla="*/ 0 h 1828"/>
                <a:gd name="connsiteX1" fmla="*/ 0 w 11201"/>
                <a:gd name="connsiteY1" fmla="*/ 1829 h 1828"/>
                <a:gd name="connsiteX2" fmla="*/ 11201 w 11201"/>
                <a:gd name="connsiteY2" fmla="*/ 0 h 1828"/>
              </a:gdLst>
              <a:ahLst/>
              <a:cxnLst>
                <a:cxn ang="0">
                  <a:pos x="connsiteX0" y="connsiteY0"/>
                </a:cxn>
                <a:cxn ang="0">
                  <a:pos x="connsiteX1" y="connsiteY1"/>
                </a:cxn>
                <a:cxn ang="0">
                  <a:pos x="connsiteX2" y="connsiteY2"/>
                </a:cxn>
              </a:cxnLst>
              <a:rect l="l" t="t" r="r" b="b"/>
              <a:pathLst>
                <a:path w="11201" h="1828">
                  <a:moveTo>
                    <a:pt x="11201" y="0"/>
                  </a:moveTo>
                  <a:cubicBezTo>
                    <a:pt x="7544" y="914"/>
                    <a:pt x="3658" y="1372"/>
                    <a:pt x="0" y="1829"/>
                  </a:cubicBezTo>
                  <a:cubicBezTo>
                    <a:pt x="3886" y="1600"/>
                    <a:pt x="7544" y="914"/>
                    <a:pt x="11201" y="0"/>
                  </a:cubicBezTo>
                  <a:close/>
                </a:path>
              </a:pathLst>
            </a:custGeom>
            <a:solidFill>
              <a:srgbClr val="FFFFFF"/>
            </a:solidFill>
            <a:ln w="2286" cap="flat">
              <a:noFill/>
              <a:prstDash val="solid"/>
              <a:miter/>
            </a:ln>
          </p:spPr>
          <p:txBody>
            <a:bodyPr rtlCol="0" anchor="ctr"/>
            <a:lstStyle/>
            <a:p>
              <a:endParaRPr lang="en-US"/>
            </a:p>
          </p:txBody>
        </p:sp>
        <p:sp>
          <p:nvSpPr>
            <p:cNvPr id="180" name="Freeform 429">
              <a:extLst>
                <a:ext uri="{FF2B5EF4-FFF2-40B4-BE49-F238E27FC236}">
                  <a16:creationId xmlns:a16="http://schemas.microsoft.com/office/drawing/2014/main" id="{CD50AD41-3E88-AF8A-1BED-E0EB91556236}"/>
                </a:ext>
              </a:extLst>
            </p:cNvPr>
            <p:cNvSpPr/>
            <p:nvPr/>
          </p:nvSpPr>
          <p:spPr>
            <a:xfrm>
              <a:off x="5406542" y="4406950"/>
              <a:ext cx="7315" cy="1828"/>
            </a:xfrm>
            <a:custGeom>
              <a:avLst/>
              <a:gdLst>
                <a:gd name="connsiteX0" fmla="*/ 7315 w 7315"/>
                <a:gd name="connsiteY0" fmla="*/ 0 h 1828"/>
                <a:gd name="connsiteX1" fmla="*/ 0 w 7315"/>
                <a:gd name="connsiteY1" fmla="*/ 1829 h 1828"/>
                <a:gd name="connsiteX2" fmla="*/ 7315 w 7315"/>
                <a:gd name="connsiteY2" fmla="*/ 0 h 1828"/>
              </a:gdLst>
              <a:ahLst/>
              <a:cxnLst>
                <a:cxn ang="0">
                  <a:pos x="connsiteX0" y="connsiteY0"/>
                </a:cxn>
                <a:cxn ang="0">
                  <a:pos x="connsiteX1" y="connsiteY1"/>
                </a:cxn>
                <a:cxn ang="0">
                  <a:pos x="connsiteX2" y="connsiteY2"/>
                </a:cxn>
              </a:cxnLst>
              <a:rect l="l" t="t" r="r" b="b"/>
              <a:pathLst>
                <a:path w="7315" h="1828">
                  <a:moveTo>
                    <a:pt x="7315" y="0"/>
                  </a:moveTo>
                  <a:cubicBezTo>
                    <a:pt x="4801" y="686"/>
                    <a:pt x="2515" y="1372"/>
                    <a:pt x="0" y="1829"/>
                  </a:cubicBezTo>
                  <a:cubicBezTo>
                    <a:pt x="2515" y="1372"/>
                    <a:pt x="5029" y="686"/>
                    <a:pt x="7315" y="0"/>
                  </a:cubicBezTo>
                  <a:close/>
                </a:path>
              </a:pathLst>
            </a:custGeom>
            <a:solidFill>
              <a:srgbClr val="FFFFFF"/>
            </a:solidFill>
            <a:ln w="2286" cap="flat">
              <a:noFill/>
              <a:prstDash val="solid"/>
              <a:miter/>
            </a:ln>
          </p:spPr>
          <p:txBody>
            <a:bodyPr rtlCol="0" anchor="ctr"/>
            <a:lstStyle/>
            <a:p>
              <a:endParaRPr lang="en-US"/>
            </a:p>
          </p:txBody>
        </p:sp>
        <p:sp>
          <p:nvSpPr>
            <p:cNvPr id="181" name="Freeform 430">
              <a:extLst>
                <a:ext uri="{FF2B5EF4-FFF2-40B4-BE49-F238E27FC236}">
                  <a16:creationId xmlns:a16="http://schemas.microsoft.com/office/drawing/2014/main" id="{65FBE5A3-C02E-DB5E-7E77-9FE97641A660}"/>
                </a:ext>
              </a:extLst>
            </p:cNvPr>
            <p:cNvSpPr/>
            <p:nvPr/>
          </p:nvSpPr>
          <p:spPr>
            <a:xfrm>
              <a:off x="5297728" y="4394149"/>
              <a:ext cx="13487" cy="5257"/>
            </a:xfrm>
            <a:custGeom>
              <a:avLst/>
              <a:gdLst>
                <a:gd name="connsiteX0" fmla="*/ 13487 w 13487"/>
                <a:gd name="connsiteY0" fmla="*/ 5258 h 5257"/>
                <a:gd name="connsiteX1" fmla="*/ 0 w 13487"/>
                <a:gd name="connsiteY1" fmla="*/ 0 h 5257"/>
                <a:gd name="connsiteX2" fmla="*/ 13487 w 13487"/>
                <a:gd name="connsiteY2" fmla="*/ 5258 h 5257"/>
              </a:gdLst>
              <a:ahLst/>
              <a:cxnLst>
                <a:cxn ang="0">
                  <a:pos x="connsiteX0" y="connsiteY0"/>
                </a:cxn>
                <a:cxn ang="0">
                  <a:pos x="connsiteX1" y="connsiteY1"/>
                </a:cxn>
                <a:cxn ang="0">
                  <a:pos x="connsiteX2" y="connsiteY2"/>
                </a:cxn>
              </a:cxnLst>
              <a:rect l="l" t="t" r="r" b="b"/>
              <a:pathLst>
                <a:path w="13487" h="5257">
                  <a:moveTo>
                    <a:pt x="13487" y="5258"/>
                  </a:moveTo>
                  <a:cubicBezTo>
                    <a:pt x="8915" y="3658"/>
                    <a:pt x="4343" y="1829"/>
                    <a:pt x="0" y="0"/>
                  </a:cubicBezTo>
                  <a:cubicBezTo>
                    <a:pt x="4343" y="1829"/>
                    <a:pt x="8915" y="3658"/>
                    <a:pt x="13487" y="5258"/>
                  </a:cubicBezTo>
                  <a:close/>
                </a:path>
              </a:pathLst>
            </a:custGeom>
            <a:solidFill>
              <a:srgbClr val="FFFFFF"/>
            </a:solidFill>
            <a:ln w="2286" cap="flat">
              <a:noFill/>
              <a:prstDash val="solid"/>
              <a:miter/>
            </a:ln>
          </p:spPr>
          <p:txBody>
            <a:bodyPr rtlCol="0" anchor="ctr"/>
            <a:lstStyle/>
            <a:p>
              <a:endParaRPr lang="en-US"/>
            </a:p>
          </p:txBody>
        </p:sp>
        <p:sp>
          <p:nvSpPr>
            <p:cNvPr id="182" name="Freeform 431">
              <a:extLst>
                <a:ext uri="{FF2B5EF4-FFF2-40B4-BE49-F238E27FC236}">
                  <a16:creationId xmlns:a16="http://schemas.microsoft.com/office/drawing/2014/main" id="{8E7147A8-00D9-3B48-0DE4-D67B54DDD8FD}"/>
                </a:ext>
              </a:extLst>
            </p:cNvPr>
            <p:cNvSpPr/>
            <p:nvPr/>
          </p:nvSpPr>
          <p:spPr>
            <a:xfrm>
              <a:off x="5491124" y="4344543"/>
              <a:ext cx="2971" cy="3657"/>
            </a:xfrm>
            <a:custGeom>
              <a:avLst/>
              <a:gdLst>
                <a:gd name="connsiteX0" fmla="*/ 0 w 2971"/>
                <a:gd name="connsiteY0" fmla="*/ 3658 h 3657"/>
                <a:gd name="connsiteX1" fmla="*/ 2972 w 2971"/>
                <a:gd name="connsiteY1" fmla="*/ 0 h 3657"/>
                <a:gd name="connsiteX2" fmla="*/ 2972 w 2971"/>
                <a:gd name="connsiteY2" fmla="*/ 0 h 3657"/>
                <a:gd name="connsiteX3" fmla="*/ 2972 w 2971"/>
                <a:gd name="connsiteY3" fmla="*/ 0 h 3657"/>
                <a:gd name="connsiteX4" fmla="*/ 0 w 2971"/>
                <a:gd name="connsiteY4" fmla="*/ 3658 h 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3657">
                  <a:moveTo>
                    <a:pt x="0" y="3658"/>
                  </a:moveTo>
                  <a:cubicBezTo>
                    <a:pt x="914" y="2515"/>
                    <a:pt x="2057" y="1143"/>
                    <a:pt x="2972" y="0"/>
                  </a:cubicBezTo>
                  <a:cubicBezTo>
                    <a:pt x="2972" y="0"/>
                    <a:pt x="2972" y="0"/>
                    <a:pt x="2972" y="0"/>
                  </a:cubicBezTo>
                  <a:cubicBezTo>
                    <a:pt x="2972" y="0"/>
                    <a:pt x="2972" y="0"/>
                    <a:pt x="2972" y="0"/>
                  </a:cubicBezTo>
                  <a:cubicBezTo>
                    <a:pt x="2057" y="1143"/>
                    <a:pt x="1143" y="2286"/>
                    <a:pt x="0" y="3658"/>
                  </a:cubicBezTo>
                  <a:close/>
                </a:path>
              </a:pathLst>
            </a:custGeom>
            <a:solidFill>
              <a:srgbClr val="FFFFFF"/>
            </a:solidFill>
            <a:ln w="2286" cap="flat">
              <a:noFill/>
              <a:prstDash val="solid"/>
              <a:miter/>
            </a:ln>
          </p:spPr>
          <p:txBody>
            <a:bodyPr rtlCol="0" anchor="ctr"/>
            <a:lstStyle/>
            <a:p>
              <a:endParaRPr lang="en-US"/>
            </a:p>
          </p:txBody>
        </p:sp>
        <p:sp>
          <p:nvSpPr>
            <p:cNvPr id="183" name="Freeform 432">
              <a:extLst>
                <a:ext uri="{FF2B5EF4-FFF2-40B4-BE49-F238E27FC236}">
                  <a16:creationId xmlns:a16="http://schemas.microsoft.com/office/drawing/2014/main" id="{66F0A26B-14EE-3899-8643-AD432A75C424}"/>
                </a:ext>
              </a:extLst>
            </p:cNvPr>
            <p:cNvSpPr/>
            <p:nvPr/>
          </p:nvSpPr>
          <p:spPr>
            <a:xfrm>
              <a:off x="5383682" y="4411065"/>
              <a:ext cx="7772" cy="457"/>
            </a:xfrm>
            <a:custGeom>
              <a:avLst/>
              <a:gdLst>
                <a:gd name="connsiteX0" fmla="*/ 7772 w 7772"/>
                <a:gd name="connsiteY0" fmla="*/ 0 h 457"/>
                <a:gd name="connsiteX1" fmla="*/ 0 w 7772"/>
                <a:gd name="connsiteY1" fmla="*/ 457 h 457"/>
                <a:gd name="connsiteX2" fmla="*/ 7772 w 7772"/>
                <a:gd name="connsiteY2" fmla="*/ 0 h 457"/>
              </a:gdLst>
              <a:ahLst/>
              <a:cxnLst>
                <a:cxn ang="0">
                  <a:pos x="connsiteX0" y="connsiteY0"/>
                </a:cxn>
                <a:cxn ang="0">
                  <a:pos x="connsiteX1" y="connsiteY1"/>
                </a:cxn>
                <a:cxn ang="0">
                  <a:pos x="connsiteX2" y="connsiteY2"/>
                </a:cxn>
              </a:cxnLst>
              <a:rect l="l" t="t" r="r" b="b"/>
              <a:pathLst>
                <a:path w="7772" h="457">
                  <a:moveTo>
                    <a:pt x="7772" y="0"/>
                  </a:moveTo>
                  <a:cubicBezTo>
                    <a:pt x="5258" y="229"/>
                    <a:pt x="2515" y="229"/>
                    <a:pt x="0" y="457"/>
                  </a:cubicBezTo>
                  <a:cubicBezTo>
                    <a:pt x="2743" y="457"/>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184" name="Freeform 433">
              <a:extLst>
                <a:ext uri="{FF2B5EF4-FFF2-40B4-BE49-F238E27FC236}">
                  <a16:creationId xmlns:a16="http://schemas.microsoft.com/office/drawing/2014/main" id="{FE9A9E19-113D-E6FF-75F5-44E51A4E7023}"/>
                </a:ext>
              </a:extLst>
            </p:cNvPr>
            <p:cNvSpPr/>
            <p:nvPr/>
          </p:nvSpPr>
          <p:spPr>
            <a:xfrm>
              <a:off x="5311216" y="4399407"/>
              <a:ext cx="18745" cy="5257"/>
            </a:xfrm>
            <a:custGeom>
              <a:avLst/>
              <a:gdLst>
                <a:gd name="connsiteX0" fmla="*/ 18745 w 18745"/>
                <a:gd name="connsiteY0" fmla="*/ 5258 h 5257"/>
                <a:gd name="connsiteX1" fmla="*/ 0 w 18745"/>
                <a:gd name="connsiteY1" fmla="*/ 0 h 5257"/>
                <a:gd name="connsiteX2" fmla="*/ 18745 w 18745"/>
                <a:gd name="connsiteY2" fmla="*/ 5258 h 5257"/>
              </a:gdLst>
              <a:ahLst/>
              <a:cxnLst>
                <a:cxn ang="0">
                  <a:pos x="connsiteX0" y="connsiteY0"/>
                </a:cxn>
                <a:cxn ang="0">
                  <a:pos x="connsiteX1" y="connsiteY1"/>
                </a:cxn>
                <a:cxn ang="0">
                  <a:pos x="connsiteX2" y="connsiteY2"/>
                </a:cxn>
              </a:cxnLst>
              <a:rect l="l" t="t" r="r" b="b"/>
              <a:pathLst>
                <a:path w="18745" h="5257">
                  <a:moveTo>
                    <a:pt x="18745" y="5258"/>
                  </a:moveTo>
                  <a:cubicBezTo>
                    <a:pt x="12344" y="3658"/>
                    <a:pt x="6172" y="2057"/>
                    <a:pt x="0" y="0"/>
                  </a:cubicBezTo>
                  <a:cubicBezTo>
                    <a:pt x="6172" y="2057"/>
                    <a:pt x="12344" y="3886"/>
                    <a:pt x="18745" y="5258"/>
                  </a:cubicBezTo>
                  <a:close/>
                </a:path>
              </a:pathLst>
            </a:custGeom>
            <a:solidFill>
              <a:srgbClr val="FFFFFF"/>
            </a:solidFill>
            <a:ln w="2286" cap="flat">
              <a:noFill/>
              <a:prstDash val="solid"/>
              <a:miter/>
            </a:ln>
          </p:spPr>
          <p:txBody>
            <a:bodyPr rtlCol="0" anchor="ctr"/>
            <a:lstStyle/>
            <a:p>
              <a:endParaRPr lang="en-US"/>
            </a:p>
          </p:txBody>
        </p:sp>
        <p:sp>
          <p:nvSpPr>
            <p:cNvPr id="185" name="Freeform 434">
              <a:extLst>
                <a:ext uri="{FF2B5EF4-FFF2-40B4-BE49-F238E27FC236}">
                  <a16:creationId xmlns:a16="http://schemas.microsoft.com/office/drawing/2014/main" id="{EE2D18D3-0C6A-3253-1B66-B951A234BF77}"/>
                </a:ext>
              </a:extLst>
            </p:cNvPr>
            <p:cNvSpPr/>
            <p:nvPr/>
          </p:nvSpPr>
          <p:spPr>
            <a:xfrm>
              <a:off x="5021580" y="3375564"/>
              <a:ext cx="325069" cy="203482"/>
            </a:xfrm>
            <a:custGeom>
              <a:avLst/>
              <a:gdLst>
                <a:gd name="connsiteX0" fmla="*/ 322326 w 325069"/>
                <a:gd name="connsiteY0" fmla="*/ 4515 h 203482"/>
                <a:gd name="connsiteX1" fmla="*/ 306553 w 325069"/>
                <a:gd name="connsiteY1" fmla="*/ 171 h 203482"/>
                <a:gd name="connsiteX2" fmla="*/ 291236 w 325069"/>
                <a:gd name="connsiteY2" fmla="*/ 171 h 203482"/>
                <a:gd name="connsiteX3" fmla="*/ 276606 w 325069"/>
                <a:gd name="connsiteY3" fmla="*/ 4286 h 203482"/>
                <a:gd name="connsiteX4" fmla="*/ 263119 w 325069"/>
                <a:gd name="connsiteY4" fmla="*/ 12287 h 203482"/>
                <a:gd name="connsiteX5" fmla="*/ 251460 w 325069"/>
                <a:gd name="connsiteY5" fmla="*/ 23946 h 203482"/>
                <a:gd name="connsiteX6" fmla="*/ 234315 w 325069"/>
                <a:gd name="connsiteY6" fmla="*/ 55721 h 203482"/>
                <a:gd name="connsiteX7" fmla="*/ 221285 w 325069"/>
                <a:gd name="connsiteY7" fmla="*/ 85439 h 203482"/>
                <a:gd name="connsiteX8" fmla="*/ 181737 w 325069"/>
                <a:gd name="connsiteY8" fmla="*/ 127959 h 203482"/>
                <a:gd name="connsiteX9" fmla="*/ 75438 w 325069"/>
                <a:gd name="connsiteY9" fmla="*/ 139617 h 203482"/>
                <a:gd name="connsiteX10" fmla="*/ 82296 w 325069"/>
                <a:gd name="connsiteY10" fmla="*/ 140532 h 203482"/>
                <a:gd name="connsiteX11" fmla="*/ 50749 w 325069"/>
                <a:gd name="connsiteY11" fmla="*/ 132759 h 203482"/>
                <a:gd name="connsiteX12" fmla="*/ 6629 w 325069"/>
                <a:gd name="connsiteY12" fmla="*/ 111271 h 203482"/>
                <a:gd name="connsiteX13" fmla="*/ 0 w 325069"/>
                <a:gd name="connsiteY13" fmla="*/ 106699 h 203482"/>
                <a:gd name="connsiteX14" fmla="*/ 0 w 325069"/>
                <a:gd name="connsiteY14" fmla="*/ 106699 h 203482"/>
                <a:gd name="connsiteX15" fmla="*/ 229 w 325069"/>
                <a:gd name="connsiteY15" fmla="*/ 108299 h 203482"/>
                <a:gd name="connsiteX16" fmla="*/ 457 w 325069"/>
                <a:gd name="connsiteY16" fmla="*/ 110585 h 203482"/>
                <a:gd name="connsiteX17" fmla="*/ 686 w 325069"/>
                <a:gd name="connsiteY17" fmla="*/ 112414 h 203482"/>
                <a:gd name="connsiteX18" fmla="*/ 1143 w 325069"/>
                <a:gd name="connsiteY18" fmla="*/ 114471 h 203482"/>
                <a:gd name="connsiteX19" fmla="*/ 1600 w 325069"/>
                <a:gd name="connsiteY19" fmla="*/ 116072 h 203482"/>
                <a:gd name="connsiteX20" fmla="*/ 2057 w 325069"/>
                <a:gd name="connsiteY20" fmla="*/ 118129 h 203482"/>
                <a:gd name="connsiteX21" fmla="*/ 2515 w 325069"/>
                <a:gd name="connsiteY21" fmla="*/ 119501 h 203482"/>
                <a:gd name="connsiteX22" fmla="*/ 3429 w 325069"/>
                <a:gd name="connsiteY22" fmla="*/ 122701 h 203482"/>
                <a:gd name="connsiteX23" fmla="*/ 3886 w 325069"/>
                <a:gd name="connsiteY23" fmla="*/ 124301 h 203482"/>
                <a:gd name="connsiteX24" fmla="*/ 4572 w 325069"/>
                <a:gd name="connsiteY24" fmla="*/ 126359 h 203482"/>
                <a:gd name="connsiteX25" fmla="*/ 5258 w 325069"/>
                <a:gd name="connsiteY25" fmla="*/ 127959 h 203482"/>
                <a:gd name="connsiteX26" fmla="*/ 6172 w 325069"/>
                <a:gd name="connsiteY26" fmla="*/ 129788 h 203482"/>
                <a:gd name="connsiteX27" fmla="*/ 6858 w 325069"/>
                <a:gd name="connsiteY27" fmla="*/ 131388 h 203482"/>
                <a:gd name="connsiteX28" fmla="*/ 8001 w 325069"/>
                <a:gd name="connsiteY28" fmla="*/ 133902 h 203482"/>
                <a:gd name="connsiteX29" fmla="*/ 8915 w 325069"/>
                <a:gd name="connsiteY29" fmla="*/ 135731 h 203482"/>
                <a:gd name="connsiteX30" fmla="*/ 10058 w 325069"/>
                <a:gd name="connsiteY30" fmla="*/ 138017 h 203482"/>
                <a:gd name="connsiteX31" fmla="*/ 10973 w 325069"/>
                <a:gd name="connsiteY31" fmla="*/ 139389 h 203482"/>
                <a:gd name="connsiteX32" fmla="*/ 12116 w 325069"/>
                <a:gd name="connsiteY32" fmla="*/ 141218 h 203482"/>
                <a:gd name="connsiteX33" fmla="*/ 13030 w 325069"/>
                <a:gd name="connsiteY33" fmla="*/ 142589 h 203482"/>
                <a:gd name="connsiteX34" fmla="*/ 14402 w 325069"/>
                <a:gd name="connsiteY34" fmla="*/ 144418 h 203482"/>
                <a:gd name="connsiteX35" fmla="*/ 15316 w 325069"/>
                <a:gd name="connsiteY35" fmla="*/ 145561 h 203482"/>
                <a:gd name="connsiteX36" fmla="*/ 17374 w 325069"/>
                <a:gd name="connsiteY36" fmla="*/ 148304 h 203482"/>
                <a:gd name="connsiteX37" fmla="*/ 18288 w 325069"/>
                <a:gd name="connsiteY37" fmla="*/ 149447 h 203482"/>
                <a:gd name="connsiteX38" fmla="*/ 19888 w 325069"/>
                <a:gd name="connsiteY38" fmla="*/ 151276 h 203482"/>
                <a:gd name="connsiteX39" fmla="*/ 20803 w 325069"/>
                <a:gd name="connsiteY39" fmla="*/ 152419 h 203482"/>
                <a:gd name="connsiteX40" fmla="*/ 22403 w 325069"/>
                <a:gd name="connsiteY40" fmla="*/ 154248 h 203482"/>
                <a:gd name="connsiteX41" fmla="*/ 23317 w 325069"/>
                <a:gd name="connsiteY41" fmla="*/ 155391 h 203482"/>
                <a:gd name="connsiteX42" fmla="*/ 25146 w 325069"/>
                <a:gd name="connsiteY42" fmla="*/ 157448 h 203482"/>
                <a:gd name="connsiteX43" fmla="*/ 25832 w 325069"/>
                <a:gd name="connsiteY43" fmla="*/ 158134 h 203482"/>
                <a:gd name="connsiteX44" fmla="*/ 28346 w 325069"/>
                <a:gd name="connsiteY44" fmla="*/ 160649 h 203482"/>
                <a:gd name="connsiteX45" fmla="*/ 29261 w 325069"/>
                <a:gd name="connsiteY45" fmla="*/ 161563 h 203482"/>
                <a:gd name="connsiteX46" fmla="*/ 31090 w 325069"/>
                <a:gd name="connsiteY46" fmla="*/ 163163 h 203482"/>
                <a:gd name="connsiteX47" fmla="*/ 32233 w 325069"/>
                <a:gd name="connsiteY47" fmla="*/ 164078 h 203482"/>
                <a:gd name="connsiteX48" fmla="*/ 34290 w 325069"/>
                <a:gd name="connsiteY48" fmla="*/ 165678 h 203482"/>
                <a:gd name="connsiteX49" fmla="*/ 35204 w 325069"/>
                <a:gd name="connsiteY49" fmla="*/ 166364 h 203482"/>
                <a:gd name="connsiteX50" fmla="*/ 38176 w 325069"/>
                <a:gd name="connsiteY50" fmla="*/ 168650 h 203482"/>
                <a:gd name="connsiteX51" fmla="*/ 38862 w 325069"/>
                <a:gd name="connsiteY51" fmla="*/ 169107 h 203482"/>
                <a:gd name="connsiteX52" fmla="*/ 41377 w 325069"/>
                <a:gd name="connsiteY52" fmla="*/ 170936 h 203482"/>
                <a:gd name="connsiteX53" fmla="*/ 42520 w 325069"/>
                <a:gd name="connsiteY53" fmla="*/ 171621 h 203482"/>
                <a:gd name="connsiteX54" fmla="*/ 44577 w 325069"/>
                <a:gd name="connsiteY54" fmla="*/ 172993 h 203482"/>
                <a:gd name="connsiteX55" fmla="*/ 45720 w 325069"/>
                <a:gd name="connsiteY55" fmla="*/ 173679 h 203482"/>
                <a:gd name="connsiteX56" fmla="*/ 48235 w 325069"/>
                <a:gd name="connsiteY56" fmla="*/ 175050 h 203482"/>
                <a:gd name="connsiteX57" fmla="*/ 48920 w 325069"/>
                <a:gd name="connsiteY57" fmla="*/ 175508 h 203482"/>
                <a:gd name="connsiteX58" fmla="*/ 52121 w 325069"/>
                <a:gd name="connsiteY58" fmla="*/ 177108 h 203482"/>
                <a:gd name="connsiteX59" fmla="*/ 53035 w 325069"/>
                <a:gd name="connsiteY59" fmla="*/ 177565 h 203482"/>
                <a:gd name="connsiteX60" fmla="*/ 55550 w 325069"/>
                <a:gd name="connsiteY60" fmla="*/ 178708 h 203482"/>
                <a:gd name="connsiteX61" fmla="*/ 56693 w 325069"/>
                <a:gd name="connsiteY61" fmla="*/ 179165 h 203482"/>
                <a:gd name="connsiteX62" fmla="*/ 58979 w 325069"/>
                <a:gd name="connsiteY62" fmla="*/ 180080 h 203482"/>
                <a:gd name="connsiteX63" fmla="*/ 59893 w 325069"/>
                <a:gd name="connsiteY63" fmla="*/ 180537 h 203482"/>
                <a:gd name="connsiteX64" fmla="*/ 63094 w 325069"/>
                <a:gd name="connsiteY64" fmla="*/ 181908 h 203482"/>
                <a:gd name="connsiteX65" fmla="*/ 70866 w 325069"/>
                <a:gd name="connsiteY65" fmla="*/ 184652 h 203482"/>
                <a:gd name="connsiteX66" fmla="*/ 92354 w 325069"/>
                <a:gd name="connsiteY66" fmla="*/ 191510 h 203482"/>
                <a:gd name="connsiteX67" fmla="*/ 95783 w 325069"/>
                <a:gd name="connsiteY67" fmla="*/ 192424 h 203482"/>
                <a:gd name="connsiteX68" fmla="*/ 124130 w 325069"/>
                <a:gd name="connsiteY68" fmla="*/ 199053 h 203482"/>
                <a:gd name="connsiteX69" fmla="*/ 126416 w 325069"/>
                <a:gd name="connsiteY69" fmla="*/ 199511 h 203482"/>
                <a:gd name="connsiteX70" fmla="*/ 149276 w 325069"/>
                <a:gd name="connsiteY70" fmla="*/ 202482 h 203482"/>
                <a:gd name="connsiteX71" fmla="*/ 165506 w 325069"/>
                <a:gd name="connsiteY71" fmla="*/ 203397 h 203482"/>
                <a:gd name="connsiteX72" fmla="*/ 190195 w 325069"/>
                <a:gd name="connsiteY72" fmla="*/ 202711 h 203482"/>
                <a:gd name="connsiteX73" fmla="*/ 240487 w 325069"/>
                <a:gd name="connsiteY73" fmla="*/ 183737 h 203482"/>
                <a:gd name="connsiteX74" fmla="*/ 244831 w 325069"/>
                <a:gd name="connsiteY74" fmla="*/ 179165 h 203482"/>
                <a:gd name="connsiteX75" fmla="*/ 246888 w 325069"/>
                <a:gd name="connsiteY75" fmla="*/ 176651 h 203482"/>
                <a:gd name="connsiteX76" fmla="*/ 250317 w 325069"/>
                <a:gd name="connsiteY76" fmla="*/ 171164 h 203482"/>
                <a:gd name="connsiteX77" fmla="*/ 251689 w 325069"/>
                <a:gd name="connsiteY77" fmla="*/ 168192 h 203482"/>
                <a:gd name="connsiteX78" fmla="*/ 254889 w 325069"/>
                <a:gd name="connsiteY78" fmla="*/ 158134 h 203482"/>
                <a:gd name="connsiteX79" fmla="*/ 255803 w 325069"/>
                <a:gd name="connsiteY79" fmla="*/ 150590 h 203482"/>
                <a:gd name="connsiteX80" fmla="*/ 254203 w 325069"/>
                <a:gd name="connsiteY80" fmla="*/ 128873 h 203482"/>
                <a:gd name="connsiteX81" fmla="*/ 253517 w 325069"/>
                <a:gd name="connsiteY81" fmla="*/ 125673 h 203482"/>
                <a:gd name="connsiteX82" fmla="*/ 253289 w 325069"/>
                <a:gd name="connsiteY82" fmla="*/ 124758 h 203482"/>
                <a:gd name="connsiteX83" fmla="*/ 252832 w 325069"/>
                <a:gd name="connsiteY83" fmla="*/ 122472 h 203482"/>
                <a:gd name="connsiteX84" fmla="*/ 252603 w 325069"/>
                <a:gd name="connsiteY84" fmla="*/ 121101 h 203482"/>
                <a:gd name="connsiteX85" fmla="*/ 252374 w 325069"/>
                <a:gd name="connsiteY85" fmla="*/ 118815 h 203482"/>
                <a:gd name="connsiteX86" fmla="*/ 252146 w 325069"/>
                <a:gd name="connsiteY86" fmla="*/ 117215 h 203482"/>
                <a:gd name="connsiteX87" fmla="*/ 251917 w 325069"/>
                <a:gd name="connsiteY87" fmla="*/ 115157 h 203482"/>
                <a:gd name="connsiteX88" fmla="*/ 251917 w 325069"/>
                <a:gd name="connsiteY88" fmla="*/ 113557 h 203482"/>
                <a:gd name="connsiteX89" fmla="*/ 251689 w 325069"/>
                <a:gd name="connsiteY89" fmla="*/ 111271 h 203482"/>
                <a:gd name="connsiteX90" fmla="*/ 251689 w 325069"/>
                <a:gd name="connsiteY90" fmla="*/ 109442 h 203482"/>
                <a:gd name="connsiteX91" fmla="*/ 251689 w 325069"/>
                <a:gd name="connsiteY91" fmla="*/ 107156 h 203482"/>
                <a:gd name="connsiteX92" fmla="*/ 251689 w 325069"/>
                <a:gd name="connsiteY92" fmla="*/ 105327 h 203482"/>
                <a:gd name="connsiteX93" fmla="*/ 251689 w 325069"/>
                <a:gd name="connsiteY93" fmla="*/ 103041 h 203482"/>
                <a:gd name="connsiteX94" fmla="*/ 251689 w 325069"/>
                <a:gd name="connsiteY94" fmla="*/ 100984 h 203482"/>
                <a:gd name="connsiteX95" fmla="*/ 251689 w 325069"/>
                <a:gd name="connsiteY95" fmla="*/ 98698 h 203482"/>
                <a:gd name="connsiteX96" fmla="*/ 251917 w 325069"/>
                <a:gd name="connsiteY96" fmla="*/ 96641 h 203482"/>
                <a:gd name="connsiteX97" fmla="*/ 252146 w 325069"/>
                <a:gd name="connsiteY97" fmla="*/ 94355 h 203482"/>
                <a:gd name="connsiteX98" fmla="*/ 252374 w 325069"/>
                <a:gd name="connsiteY98" fmla="*/ 92297 h 203482"/>
                <a:gd name="connsiteX99" fmla="*/ 252603 w 325069"/>
                <a:gd name="connsiteY99" fmla="*/ 90011 h 203482"/>
                <a:gd name="connsiteX100" fmla="*/ 252832 w 325069"/>
                <a:gd name="connsiteY100" fmla="*/ 87954 h 203482"/>
                <a:gd name="connsiteX101" fmla="*/ 253289 w 325069"/>
                <a:gd name="connsiteY101" fmla="*/ 85668 h 203482"/>
                <a:gd name="connsiteX102" fmla="*/ 253746 w 325069"/>
                <a:gd name="connsiteY102" fmla="*/ 83610 h 203482"/>
                <a:gd name="connsiteX103" fmla="*/ 254203 w 325069"/>
                <a:gd name="connsiteY103" fmla="*/ 81096 h 203482"/>
                <a:gd name="connsiteX104" fmla="*/ 254660 w 325069"/>
                <a:gd name="connsiteY104" fmla="*/ 79038 h 203482"/>
                <a:gd name="connsiteX105" fmla="*/ 255346 w 325069"/>
                <a:gd name="connsiteY105" fmla="*/ 76524 h 203482"/>
                <a:gd name="connsiteX106" fmla="*/ 255803 w 325069"/>
                <a:gd name="connsiteY106" fmla="*/ 74466 h 203482"/>
                <a:gd name="connsiteX107" fmla="*/ 256489 w 325069"/>
                <a:gd name="connsiteY107" fmla="*/ 71952 h 203482"/>
                <a:gd name="connsiteX108" fmla="*/ 257175 w 325069"/>
                <a:gd name="connsiteY108" fmla="*/ 69894 h 203482"/>
                <a:gd name="connsiteX109" fmla="*/ 258318 w 325069"/>
                <a:gd name="connsiteY109" fmla="*/ 66923 h 203482"/>
                <a:gd name="connsiteX110" fmla="*/ 259232 w 325069"/>
                <a:gd name="connsiteY110" fmla="*/ 64408 h 203482"/>
                <a:gd name="connsiteX111" fmla="*/ 260833 w 325069"/>
                <a:gd name="connsiteY111" fmla="*/ 60750 h 203482"/>
                <a:gd name="connsiteX112" fmla="*/ 261747 w 325069"/>
                <a:gd name="connsiteY112" fmla="*/ 58922 h 203482"/>
                <a:gd name="connsiteX113" fmla="*/ 262890 w 325069"/>
                <a:gd name="connsiteY113" fmla="*/ 56407 h 203482"/>
                <a:gd name="connsiteX114" fmla="*/ 264033 w 325069"/>
                <a:gd name="connsiteY114" fmla="*/ 54350 h 203482"/>
                <a:gd name="connsiteX115" fmla="*/ 265405 w 325069"/>
                <a:gd name="connsiteY115" fmla="*/ 52064 h 203482"/>
                <a:gd name="connsiteX116" fmla="*/ 266776 w 325069"/>
                <a:gd name="connsiteY116" fmla="*/ 50006 h 203482"/>
                <a:gd name="connsiteX117" fmla="*/ 268148 w 325069"/>
                <a:gd name="connsiteY117" fmla="*/ 47720 h 203482"/>
                <a:gd name="connsiteX118" fmla="*/ 269519 w 325069"/>
                <a:gd name="connsiteY118" fmla="*/ 45663 h 203482"/>
                <a:gd name="connsiteX119" fmla="*/ 271120 w 325069"/>
                <a:gd name="connsiteY119" fmla="*/ 43377 h 203482"/>
                <a:gd name="connsiteX120" fmla="*/ 272720 w 325069"/>
                <a:gd name="connsiteY120" fmla="*/ 41319 h 203482"/>
                <a:gd name="connsiteX121" fmla="*/ 274549 w 325069"/>
                <a:gd name="connsiteY121" fmla="*/ 39262 h 203482"/>
                <a:gd name="connsiteX122" fmla="*/ 276377 w 325069"/>
                <a:gd name="connsiteY122" fmla="*/ 37205 h 203482"/>
                <a:gd name="connsiteX123" fmla="*/ 278206 w 325069"/>
                <a:gd name="connsiteY123" fmla="*/ 35147 h 203482"/>
                <a:gd name="connsiteX124" fmla="*/ 280264 w 325069"/>
                <a:gd name="connsiteY124" fmla="*/ 33090 h 203482"/>
                <a:gd name="connsiteX125" fmla="*/ 282321 w 325069"/>
                <a:gd name="connsiteY125" fmla="*/ 31032 h 203482"/>
                <a:gd name="connsiteX126" fmla="*/ 284378 w 325069"/>
                <a:gd name="connsiteY126" fmla="*/ 29204 h 203482"/>
                <a:gd name="connsiteX127" fmla="*/ 286664 w 325069"/>
                <a:gd name="connsiteY127" fmla="*/ 27375 h 203482"/>
                <a:gd name="connsiteX128" fmla="*/ 288950 w 325069"/>
                <a:gd name="connsiteY128" fmla="*/ 25546 h 203482"/>
                <a:gd name="connsiteX129" fmla="*/ 291465 w 325069"/>
                <a:gd name="connsiteY129" fmla="*/ 23717 h 203482"/>
                <a:gd name="connsiteX130" fmla="*/ 293980 w 325069"/>
                <a:gd name="connsiteY130" fmla="*/ 21888 h 203482"/>
                <a:gd name="connsiteX131" fmla="*/ 296723 w 325069"/>
                <a:gd name="connsiteY131" fmla="*/ 20060 h 203482"/>
                <a:gd name="connsiteX132" fmla="*/ 299466 w 325069"/>
                <a:gd name="connsiteY132" fmla="*/ 18459 h 203482"/>
                <a:gd name="connsiteX133" fmla="*/ 302438 w 325069"/>
                <a:gd name="connsiteY133" fmla="*/ 16859 h 203482"/>
                <a:gd name="connsiteX134" fmla="*/ 305181 w 325069"/>
                <a:gd name="connsiteY134" fmla="*/ 15259 h 203482"/>
                <a:gd name="connsiteX135" fmla="*/ 308381 w 325069"/>
                <a:gd name="connsiteY135" fmla="*/ 13659 h 203482"/>
                <a:gd name="connsiteX136" fmla="*/ 311353 w 325069"/>
                <a:gd name="connsiteY136" fmla="*/ 12287 h 203482"/>
                <a:gd name="connsiteX137" fmla="*/ 315011 w 325069"/>
                <a:gd name="connsiteY137" fmla="*/ 10687 h 203482"/>
                <a:gd name="connsiteX138" fmla="*/ 317983 w 325069"/>
                <a:gd name="connsiteY138" fmla="*/ 9315 h 203482"/>
                <a:gd name="connsiteX139" fmla="*/ 322326 w 325069"/>
                <a:gd name="connsiteY139" fmla="*/ 7715 h 203482"/>
                <a:gd name="connsiteX140" fmla="*/ 325069 w 325069"/>
                <a:gd name="connsiteY140" fmla="*/ 6801 h 203482"/>
                <a:gd name="connsiteX141" fmla="*/ 325069 w 325069"/>
                <a:gd name="connsiteY141" fmla="*/ 6801 h 203482"/>
                <a:gd name="connsiteX142" fmla="*/ 322326 w 325069"/>
                <a:gd name="connsiteY142" fmla="*/ 4515 h 2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25069" h="203482">
                  <a:moveTo>
                    <a:pt x="322326" y="4515"/>
                  </a:moveTo>
                  <a:cubicBezTo>
                    <a:pt x="317068" y="2686"/>
                    <a:pt x="311810" y="1314"/>
                    <a:pt x="306553" y="171"/>
                  </a:cubicBezTo>
                  <a:cubicBezTo>
                    <a:pt x="301523" y="-57"/>
                    <a:pt x="296266" y="-57"/>
                    <a:pt x="291236" y="171"/>
                  </a:cubicBezTo>
                  <a:cubicBezTo>
                    <a:pt x="286207" y="1314"/>
                    <a:pt x="281407" y="2686"/>
                    <a:pt x="276606" y="4286"/>
                  </a:cubicBezTo>
                  <a:cubicBezTo>
                    <a:pt x="272034" y="6801"/>
                    <a:pt x="267462" y="9315"/>
                    <a:pt x="263119" y="12287"/>
                  </a:cubicBezTo>
                  <a:cubicBezTo>
                    <a:pt x="259004" y="15945"/>
                    <a:pt x="255118" y="19831"/>
                    <a:pt x="251460" y="23946"/>
                  </a:cubicBezTo>
                  <a:cubicBezTo>
                    <a:pt x="244831" y="34004"/>
                    <a:pt x="239344" y="44748"/>
                    <a:pt x="234315" y="55721"/>
                  </a:cubicBezTo>
                  <a:cubicBezTo>
                    <a:pt x="230200" y="65780"/>
                    <a:pt x="226314" y="75838"/>
                    <a:pt x="221285" y="85439"/>
                  </a:cubicBezTo>
                  <a:cubicBezTo>
                    <a:pt x="212141" y="103041"/>
                    <a:pt x="198196" y="116986"/>
                    <a:pt x="181737" y="127959"/>
                  </a:cubicBezTo>
                  <a:cubicBezTo>
                    <a:pt x="149276" y="149219"/>
                    <a:pt x="111557" y="146018"/>
                    <a:pt x="75438" y="139617"/>
                  </a:cubicBezTo>
                  <a:lnTo>
                    <a:pt x="82296" y="140532"/>
                  </a:lnTo>
                  <a:cubicBezTo>
                    <a:pt x="71552" y="138932"/>
                    <a:pt x="61265" y="136874"/>
                    <a:pt x="50749" y="132759"/>
                  </a:cubicBezTo>
                  <a:cubicBezTo>
                    <a:pt x="35433" y="126587"/>
                    <a:pt x="20345" y="120644"/>
                    <a:pt x="6629" y="111271"/>
                  </a:cubicBezTo>
                  <a:cubicBezTo>
                    <a:pt x="4343" y="109671"/>
                    <a:pt x="2057" y="108299"/>
                    <a:pt x="0" y="106699"/>
                  </a:cubicBezTo>
                  <a:cubicBezTo>
                    <a:pt x="0" y="106699"/>
                    <a:pt x="0" y="106699"/>
                    <a:pt x="0" y="106699"/>
                  </a:cubicBezTo>
                  <a:cubicBezTo>
                    <a:pt x="0" y="107156"/>
                    <a:pt x="229" y="107613"/>
                    <a:pt x="229" y="108299"/>
                  </a:cubicBezTo>
                  <a:cubicBezTo>
                    <a:pt x="229" y="108985"/>
                    <a:pt x="457" y="109899"/>
                    <a:pt x="457" y="110585"/>
                  </a:cubicBezTo>
                  <a:cubicBezTo>
                    <a:pt x="457" y="111271"/>
                    <a:pt x="686" y="111728"/>
                    <a:pt x="686" y="112414"/>
                  </a:cubicBezTo>
                  <a:cubicBezTo>
                    <a:pt x="914" y="113100"/>
                    <a:pt x="914" y="113786"/>
                    <a:pt x="1143" y="114471"/>
                  </a:cubicBezTo>
                  <a:cubicBezTo>
                    <a:pt x="1372" y="114929"/>
                    <a:pt x="1372" y="115614"/>
                    <a:pt x="1600" y="116072"/>
                  </a:cubicBezTo>
                  <a:cubicBezTo>
                    <a:pt x="1829" y="116757"/>
                    <a:pt x="2057" y="117443"/>
                    <a:pt x="2057" y="118129"/>
                  </a:cubicBezTo>
                  <a:cubicBezTo>
                    <a:pt x="2286" y="118586"/>
                    <a:pt x="2286" y="119043"/>
                    <a:pt x="2515" y="119501"/>
                  </a:cubicBezTo>
                  <a:cubicBezTo>
                    <a:pt x="2743" y="120644"/>
                    <a:pt x="3200" y="121787"/>
                    <a:pt x="3429" y="122701"/>
                  </a:cubicBezTo>
                  <a:cubicBezTo>
                    <a:pt x="3658" y="123158"/>
                    <a:pt x="3886" y="123844"/>
                    <a:pt x="3886" y="124301"/>
                  </a:cubicBezTo>
                  <a:cubicBezTo>
                    <a:pt x="4115" y="124987"/>
                    <a:pt x="4343" y="125673"/>
                    <a:pt x="4572" y="126359"/>
                  </a:cubicBezTo>
                  <a:cubicBezTo>
                    <a:pt x="4801" y="126816"/>
                    <a:pt x="5029" y="127502"/>
                    <a:pt x="5258" y="127959"/>
                  </a:cubicBezTo>
                  <a:cubicBezTo>
                    <a:pt x="5486" y="128645"/>
                    <a:pt x="5715" y="129330"/>
                    <a:pt x="6172" y="129788"/>
                  </a:cubicBezTo>
                  <a:cubicBezTo>
                    <a:pt x="6401" y="130245"/>
                    <a:pt x="6629" y="130702"/>
                    <a:pt x="6858" y="131388"/>
                  </a:cubicBezTo>
                  <a:cubicBezTo>
                    <a:pt x="7315" y="132302"/>
                    <a:pt x="7544" y="132988"/>
                    <a:pt x="8001" y="133902"/>
                  </a:cubicBezTo>
                  <a:cubicBezTo>
                    <a:pt x="8230" y="134588"/>
                    <a:pt x="8687" y="135045"/>
                    <a:pt x="8915" y="135731"/>
                  </a:cubicBezTo>
                  <a:cubicBezTo>
                    <a:pt x="9373" y="136417"/>
                    <a:pt x="9601" y="137103"/>
                    <a:pt x="10058" y="138017"/>
                  </a:cubicBezTo>
                  <a:cubicBezTo>
                    <a:pt x="10287" y="138474"/>
                    <a:pt x="10516" y="138932"/>
                    <a:pt x="10973" y="139389"/>
                  </a:cubicBezTo>
                  <a:cubicBezTo>
                    <a:pt x="11430" y="140075"/>
                    <a:pt x="11659" y="140532"/>
                    <a:pt x="12116" y="141218"/>
                  </a:cubicBezTo>
                  <a:cubicBezTo>
                    <a:pt x="12344" y="141675"/>
                    <a:pt x="12802" y="142132"/>
                    <a:pt x="13030" y="142589"/>
                  </a:cubicBezTo>
                  <a:cubicBezTo>
                    <a:pt x="13487" y="143275"/>
                    <a:pt x="13945" y="143961"/>
                    <a:pt x="14402" y="144418"/>
                  </a:cubicBezTo>
                  <a:cubicBezTo>
                    <a:pt x="14630" y="144875"/>
                    <a:pt x="14859" y="145104"/>
                    <a:pt x="15316" y="145561"/>
                  </a:cubicBezTo>
                  <a:cubicBezTo>
                    <a:pt x="16002" y="146475"/>
                    <a:pt x="16688" y="147390"/>
                    <a:pt x="17374" y="148304"/>
                  </a:cubicBezTo>
                  <a:cubicBezTo>
                    <a:pt x="17602" y="148761"/>
                    <a:pt x="17831" y="148990"/>
                    <a:pt x="18288" y="149447"/>
                  </a:cubicBezTo>
                  <a:cubicBezTo>
                    <a:pt x="18745" y="150133"/>
                    <a:pt x="19202" y="150819"/>
                    <a:pt x="19888" y="151276"/>
                  </a:cubicBezTo>
                  <a:cubicBezTo>
                    <a:pt x="20117" y="151733"/>
                    <a:pt x="20574" y="151962"/>
                    <a:pt x="20803" y="152419"/>
                  </a:cubicBezTo>
                  <a:cubicBezTo>
                    <a:pt x="21260" y="153105"/>
                    <a:pt x="21717" y="153562"/>
                    <a:pt x="22403" y="154248"/>
                  </a:cubicBezTo>
                  <a:cubicBezTo>
                    <a:pt x="22631" y="154705"/>
                    <a:pt x="23089" y="154934"/>
                    <a:pt x="23317" y="155391"/>
                  </a:cubicBezTo>
                  <a:cubicBezTo>
                    <a:pt x="24003" y="156077"/>
                    <a:pt x="24689" y="156762"/>
                    <a:pt x="25146" y="157448"/>
                  </a:cubicBezTo>
                  <a:cubicBezTo>
                    <a:pt x="25375" y="157677"/>
                    <a:pt x="25603" y="157905"/>
                    <a:pt x="25832" y="158134"/>
                  </a:cubicBezTo>
                  <a:cubicBezTo>
                    <a:pt x="26746" y="159048"/>
                    <a:pt x="27432" y="159734"/>
                    <a:pt x="28346" y="160649"/>
                  </a:cubicBezTo>
                  <a:cubicBezTo>
                    <a:pt x="28575" y="160877"/>
                    <a:pt x="29032" y="161334"/>
                    <a:pt x="29261" y="161563"/>
                  </a:cubicBezTo>
                  <a:cubicBezTo>
                    <a:pt x="29947" y="162020"/>
                    <a:pt x="30404" y="162706"/>
                    <a:pt x="31090" y="163163"/>
                  </a:cubicBezTo>
                  <a:cubicBezTo>
                    <a:pt x="31547" y="163392"/>
                    <a:pt x="31775" y="163849"/>
                    <a:pt x="32233" y="164078"/>
                  </a:cubicBezTo>
                  <a:cubicBezTo>
                    <a:pt x="32918" y="164535"/>
                    <a:pt x="33604" y="165221"/>
                    <a:pt x="34290" y="165678"/>
                  </a:cubicBezTo>
                  <a:cubicBezTo>
                    <a:pt x="34519" y="165906"/>
                    <a:pt x="34976" y="166135"/>
                    <a:pt x="35204" y="166364"/>
                  </a:cubicBezTo>
                  <a:cubicBezTo>
                    <a:pt x="36119" y="167049"/>
                    <a:pt x="37033" y="167964"/>
                    <a:pt x="38176" y="168650"/>
                  </a:cubicBezTo>
                  <a:cubicBezTo>
                    <a:pt x="38405" y="168878"/>
                    <a:pt x="38633" y="168878"/>
                    <a:pt x="38862" y="169107"/>
                  </a:cubicBezTo>
                  <a:cubicBezTo>
                    <a:pt x="39776" y="169793"/>
                    <a:pt x="40462" y="170250"/>
                    <a:pt x="41377" y="170936"/>
                  </a:cubicBezTo>
                  <a:cubicBezTo>
                    <a:pt x="41834" y="171164"/>
                    <a:pt x="42062" y="171393"/>
                    <a:pt x="42520" y="171621"/>
                  </a:cubicBezTo>
                  <a:cubicBezTo>
                    <a:pt x="43205" y="172079"/>
                    <a:pt x="43891" y="172536"/>
                    <a:pt x="44577" y="172993"/>
                  </a:cubicBezTo>
                  <a:cubicBezTo>
                    <a:pt x="45034" y="173222"/>
                    <a:pt x="45263" y="173450"/>
                    <a:pt x="45720" y="173679"/>
                  </a:cubicBezTo>
                  <a:cubicBezTo>
                    <a:pt x="46634" y="174136"/>
                    <a:pt x="47320" y="174593"/>
                    <a:pt x="48235" y="175050"/>
                  </a:cubicBezTo>
                  <a:cubicBezTo>
                    <a:pt x="48463" y="175279"/>
                    <a:pt x="48692" y="175279"/>
                    <a:pt x="48920" y="175508"/>
                  </a:cubicBezTo>
                  <a:cubicBezTo>
                    <a:pt x="50063" y="176193"/>
                    <a:pt x="50978" y="176651"/>
                    <a:pt x="52121" y="177108"/>
                  </a:cubicBezTo>
                  <a:cubicBezTo>
                    <a:pt x="52349" y="177336"/>
                    <a:pt x="52807" y="177336"/>
                    <a:pt x="53035" y="177565"/>
                  </a:cubicBezTo>
                  <a:cubicBezTo>
                    <a:pt x="53950" y="178022"/>
                    <a:pt x="54635" y="178251"/>
                    <a:pt x="55550" y="178708"/>
                  </a:cubicBezTo>
                  <a:cubicBezTo>
                    <a:pt x="56007" y="178937"/>
                    <a:pt x="56236" y="178937"/>
                    <a:pt x="56693" y="179165"/>
                  </a:cubicBezTo>
                  <a:cubicBezTo>
                    <a:pt x="57379" y="179622"/>
                    <a:pt x="58293" y="179851"/>
                    <a:pt x="58979" y="180080"/>
                  </a:cubicBezTo>
                  <a:cubicBezTo>
                    <a:pt x="59207" y="180308"/>
                    <a:pt x="59665" y="180308"/>
                    <a:pt x="59893" y="180537"/>
                  </a:cubicBezTo>
                  <a:cubicBezTo>
                    <a:pt x="61036" y="180994"/>
                    <a:pt x="62179" y="181451"/>
                    <a:pt x="63094" y="181908"/>
                  </a:cubicBezTo>
                  <a:cubicBezTo>
                    <a:pt x="65608" y="182823"/>
                    <a:pt x="68123" y="183737"/>
                    <a:pt x="70866" y="184652"/>
                  </a:cubicBezTo>
                  <a:cubicBezTo>
                    <a:pt x="77953" y="187166"/>
                    <a:pt x="85039" y="189452"/>
                    <a:pt x="92354" y="191510"/>
                  </a:cubicBezTo>
                  <a:cubicBezTo>
                    <a:pt x="93497" y="191738"/>
                    <a:pt x="94640" y="192195"/>
                    <a:pt x="95783" y="192424"/>
                  </a:cubicBezTo>
                  <a:cubicBezTo>
                    <a:pt x="105156" y="194939"/>
                    <a:pt x="114757" y="197225"/>
                    <a:pt x="124130" y="199053"/>
                  </a:cubicBezTo>
                  <a:cubicBezTo>
                    <a:pt x="124816" y="199282"/>
                    <a:pt x="125730" y="199282"/>
                    <a:pt x="126416" y="199511"/>
                  </a:cubicBezTo>
                  <a:cubicBezTo>
                    <a:pt x="133960" y="200882"/>
                    <a:pt x="141503" y="201797"/>
                    <a:pt x="149276" y="202482"/>
                  </a:cubicBezTo>
                  <a:cubicBezTo>
                    <a:pt x="154534" y="202940"/>
                    <a:pt x="160020" y="203168"/>
                    <a:pt x="165506" y="203397"/>
                  </a:cubicBezTo>
                  <a:cubicBezTo>
                    <a:pt x="173736" y="203625"/>
                    <a:pt x="181737" y="203397"/>
                    <a:pt x="190195" y="202711"/>
                  </a:cubicBezTo>
                  <a:cubicBezTo>
                    <a:pt x="209398" y="201111"/>
                    <a:pt x="228143" y="195396"/>
                    <a:pt x="240487" y="183737"/>
                  </a:cubicBezTo>
                  <a:cubicBezTo>
                    <a:pt x="242087" y="182366"/>
                    <a:pt x="243459" y="180765"/>
                    <a:pt x="244831" y="179165"/>
                  </a:cubicBezTo>
                  <a:cubicBezTo>
                    <a:pt x="245516" y="178251"/>
                    <a:pt x="246202" y="177565"/>
                    <a:pt x="246888" y="176651"/>
                  </a:cubicBezTo>
                  <a:cubicBezTo>
                    <a:pt x="248031" y="174822"/>
                    <a:pt x="249174" y="172993"/>
                    <a:pt x="250317" y="171164"/>
                  </a:cubicBezTo>
                  <a:cubicBezTo>
                    <a:pt x="250774" y="170250"/>
                    <a:pt x="251231" y="169107"/>
                    <a:pt x="251689" y="168192"/>
                  </a:cubicBezTo>
                  <a:cubicBezTo>
                    <a:pt x="253060" y="164992"/>
                    <a:pt x="253975" y="161792"/>
                    <a:pt x="254889" y="158134"/>
                  </a:cubicBezTo>
                  <a:cubicBezTo>
                    <a:pt x="255346" y="155848"/>
                    <a:pt x="255803" y="153333"/>
                    <a:pt x="255803" y="150590"/>
                  </a:cubicBezTo>
                  <a:cubicBezTo>
                    <a:pt x="256261" y="143961"/>
                    <a:pt x="255803" y="136874"/>
                    <a:pt x="254203" y="128873"/>
                  </a:cubicBezTo>
                  <a:cubicBezTo>
                    <a:pt x="253975" y="127959"/>
                    <a:pt x="253746" y="126816"/>
                    <a:pt x="253517" y="125673"/>
                  </a:cubicBezTo>
                  <a:cubicBezTo>
                    <a:pt x="253517" y="125444"/>
                    <a:pt x="253517" y="124987"/>
                    <a:pt x="253289" y="124758"/>
                  </a:cubicBezTo>
                  <a:cubicBezTo>
                    <a:pt x="253060" y="124073"/>
                    <a:pt x="253060" y="123158"/>
                    <a:pt x="252832" y="122472"/>
                  </a:cubicBezTo>
                  <a:cubicBezTo>
                    <a:pt x="252832" y="122015"/>
                    <a:pt x="252832" y="121558"/>
                    <a:pt x="252603" y="121101"/>
                  </a:cubicBezTo>
                  <a:cubicBezTo>
                    <a:pt x="252603" y="120415"/>
                    <a:pt x="252374" y="119729"/>
                    <a:pt x="252374" y="118815"/>
                  </a:cubicBezTo>
                  <a:cubicBezTo>
                    <a:pt x="252374" y="118358"/>
                    <a:pt x="252374" y="117900"/>
                    <a:pt x="252146" y="117215"/>
                  </a:cubicBezTo>
                  <a:cubicBezTo>
                    <a:pt x="252146" y="116529"/>
                    <a:pt x="251917" y="115843"/>
                    <a:pt x="251917" y="115157"/>
                  </a:cubicBezTo>
                  <a:cubicBezTo>
                    <a:pt x="251917" y="114700"/>
                    <a:pt x="251917" y="114014"/>
                    <a:pt x="251917" y="113557"/>
                  </a:cubicBezTo>
                  <a:cubicBezTo>
                    <a:pt x="251917" y="112871"/>
                    <a:pt x="251917" y="112185"/>
                    <a:pt x="251689" y="111271"/>
                  </a:cubicBezTo>
                  <a:cubicBezTo>
                    <a:pt x="251689" y="110585"/>
                    <a:pt x="251689" y="110128"/>
                    <a:pt x="251689" y="109442"/>
                  </a:cubicBezTo>
                  <a:cubicBezTo>
                    <a:pt x="251689" y="108756"/>
                    <a:pt x="251689" y="108071"/>
                    <a:pt x="251689" y="107156"/>
                  </a:cubicBezTo>
                  <a:cubicBezTo>
                    <a:pt x="251689" y="106470"/>
                    <a:pt x="251689" y="106013"/>
                    <a:pt x="251689" y="105327"/>
                  </a:cubicBezTo>
                  <a:cubicBezTo>
                    <a:pt x="251689" y="104642"/>
                    <a:pt x="251689" y="103727"/>
                    <a:pt x="251689" y="103041"/>
                  </a:cubicBezTo>
                  <a:cubicBezTo>
                    <a:pt x="251689" y="102356"/>
                    <a:pt x="251689" y="101670"/>
                    <a:pt x="251689" y="100984"/>
                  </a:cubicBezTo>
                  <a:cubicBezTo>
                    <a:pt x="251689" y="100298"/>
                    <a:pt x="251689" y="99384"/>
                    <a:pt x="251689" y="98698"/>
                  </a:cubicBezTo>
                  <a:cubicBezTo>
                    <a:pt x="251689" y="98012"/>
                    <a:pt x="251689" y="97326"/>
                    <a:pt x="251917" y="96641"/>
                  </a:cubicBezTo>
                  <a:cubicBezTo>
                    <a:pt x="251917" y="95955"/>
                    <a:pt x="252146" y="95040"/>
                    <a:pt x="252146" y="94355"/>
                  </a:cubicBezTo>
                  <a:cubicBezTo>
                    <a:pt x="252146" y="93669"/>
                    <a:pt x="252374" y="92983"/>
                    <a:pt x="252374" y="92297"/>
                  </a:cubicBezTo>
                  <a:cubicBezTo>
                    <a:pt x="252374" y="91611"/>
                    <a:pt x="252603" y="90697"/>
                    <a:pt x="252603" y="90011"/>
                  </a:cubicBezTo>
                  <a:cubicBezTo>
                    <a:pt x="252603" y="89325"/>
                    <a:pt x="252832" y="88640"/>
                    <a:pt x="252832" y="87954"/>
                  </a:cubicBezTo>
                  <a:cubicBezTo>
                    <a:pt x="253060" y="87268"/>
                    <a:pt x="253060" y="86354"/>
                    <a:pt x="253289" y="85668"/>
                  </a:cubicBezTo>
                  <a:cubicBezTo>
                    <a:pt x="253517" y="84982"/>
                    <a:pt x="253517" y="84296"/>
                    <a:pt x="253746" y="83610"/>
                  </a:cubicBezTo>
                  <a:cubicBezTo>
                    <a:pt x="253975" y="82696"/>
                    <a:pt x="253975" y="82010"/>
                    <a:pt x="254203" y="81096"/>
                  </a:cubicBezTo>
                  <a:cubicBezTo>
                    <a:pt x="254432" y="80410"/>
                    <a:pt x="254432" y="79724"/>
                    <a:pt x="254660" y="79038"/>
                  </a:cubicBezTo>
                  <a:cubicBezTo>
                    <a:pt x="254889" y="78124"/>
                    <a:pt x="255118" y="77438"/>
                    <a:pt x="255346" y="76524"/>
                  </a:cubicBezTo>
                  <a:cubicBezTo>
                    <a:pt x="255575" y="75838"/>
                    <a:pt x="255803" y="75152"/>
                    <a:pt x="255803" y="74466"/>
                  </a:cubicBezTo>
                  <a:cubicBezTo>
                    <a:pt x="256032" y="73552"/>
                    <a:pt x="256261" y="72866"/>
                    <a:pt x="256489" y="71952"/>
                  </a:cubicBezTo>
                  <a:cubicBezTo>
                    <a:pt x="256718" y="71266"/>
                    <a:pt x="256946" y="70580"/>
                    <a:pt x="257175" y="69894"/>
                  </a:cubicBezTo>
                  <a:cubicBezTo>
                    <a:pt x="257404" y="68980"/>
                    <a:pt x="257861" y="67837"/>
                    <a:pt x="258318" y="66923"/>
                  </a:cubicBezTo>
                  <a:cubicBezTo>
                    <a:pt x="258547" y="66008"/>
                    <a:pt x="259004" y="65322"/>
                    <a:pt x="259232" y="64408"/>
                  </a:cubicBezTo>
                  <a:cubicBezTo>
                    <a:pt x="259690" y="63265"/>
                    <a:pt x="260147" y="61893"/>
                    <a:pt x="260833" y="60750"/>
                  </a:cubicBezTo>
                  <a:cubicBezTo>
                    <a:pt x="261061" y="60065"/>
                    <a:pt x="261518" y="59379"/>
                    <a:pt x="261747" y="58922"/>
                  </a:cubicBezTo>
                  <a:cubicBezTo>
                    <a:pt x="262204" y="58007"/>
                    <a:pt x="262433" y="57093"/>
                    <a:pt x="262890" y="56407"/>
                  </a:cubicBezTo>
                  <a:cubicBezTo>
                    <a:pt x="263347" y="55721"/>
                    <a:pt x="263576" y="55035"/>
                    <a:pt x="264033" y="54350"/>
                  </a:cubicBezTo>
                  <a:cubicBezTo>
                    <a:pt x="264490" y="53664"/>
                    <a:pt x="264947" y="52749"/>
                    <a:pt x="265405" y="52064"/>
                  </a:cubicBezTo>
                  <a:cubicBezTo>
                    <a:pt x="265862" y="51378"/>
                    <a:pt x="266319" y="50692"/>
                    <a:pt x="266776" y="50006"/>
                  </a:cubicBezTo>
                  <a:cubicBezTo>
                    <a:pt x="267233" y="49320"/>
                    <a:pt x="267691" y="48406"/>
                    <a:pt x="268148" y="47720"/>
                  </a:cubicBezTo>
                  <a:cubicBezTo>
                    <a:pt x="268605" y="47034"/>
                    <a:pt x="269062" y="46349"/>
                    <a:pt x="269519" y="45663"/>
                  </a:cubicBezTo>
                  <a:cubicBezTo>
                    <a:pt x="269977" y="44977"/>
                    <a:pt x="270662" y="44291"/>
                    <a:pt x="271120" y="43377"/>
                  </a:cubicBezTo>
                  <a:cubicBezTo>
                    <a:pt x="271577" y="42691"/>
                    <a:pt x="272263" y="42005"/>
                    <a:pt x="272720" y="41319"/>
                  </a:cubicBezTo>
                  <a:cubicBezTo>
                    <a:pt x="273177" y="40634"/>
                    <a:pt x="273863" y="39948"/>
                    <a:pt x="274549" y="39262"/>
                  </a:cubicBezTo>
                  <a:cubicBezTo>
                    <a:pt x="275234" y="38576"/>
                    <a:pt x="275692" y="37890"/>
                    <a:pt x="276377" y="37205"/>
                  </a:cubicBezTo>
                  <a:cubicBezTo>
                    <a:pt x="277063" y="36519"/>
                    <a:pt x="277520" y="35833"/>
                    <a:pt x="278206" y="35147"/>
                  </a:cubicBezTo>
                  <a:cubicBezTo>
                    <a:pt x="278892" y="34461"/>
                    <a:pt x="279578" y="33776"/>
                    <a:pt x="280264" y="33090"/>
                  </a:cubicBezTo>
                  <a:cubicBezTo>
                    <a:pt x="280949" y="32404"/>
                    <a:pt x="281635" y="31718"/>
                    <a:pt x="282321" y="31032"/>
                  </a:cubicBezTo>
                  <a:cubicBezTo>
                    <a:pt x="283007" y="30347"/>
                    <a:pt x="283693" y="29661"/>
                    <a:pt x="284378" y="29204"/>
                  </a:cubicBezTo>
                  <a:cubicBezTo>
                    <a:pt x="285064" y="28518"/>
                    <a:pt x="285979" y="27832"/>
                    <a:pt x="286664" y="27375"/>
                  </a:cubicBezTo>
                  <a:cubicBezTo>
                    <a:pt x="287350" y="26689"/>
                    <a:pt x="288265" y="26232"/>
                    <a:pt x="288950" y="25546"/>
                  </a:cubicBezTo>
                  <a:cubicBezTo>
                    <a:pt x="289865" y="24860"/>
                    <a:pt x="290551" y="24403"/>
                    <a:pt x="291465" y="23717"/>
                  </a:cubicBezTo>
                  <a:cubicBezTo>
                    <a:pt x="292379" y="23031"/>
                    <a:pt x="293065" y="22574"/>
                    <a:pt x="293980" y="21888"/>
                  </a:cubicBezTo>
                  <a:cubicBezTo>
                    <a:pt x="294894" y="21203"/>
                    <a:pt x="295808" y="20745"/>
                    <a:pt x="296723" y="20060"/>
                  </a:cubicBezTo>
                  <a:cubicBezTo>
                    <a:pt x="297637" y="19602"/>
                    <a:pt x="298552" y="18917"/>
                    <a:pt x="299466" y="18459"/>
                  </a:cubicBezTo>
                  <a:cubicBezTo>
                    <a:pt x="300380" y="17774"/>
                    <a:pt x="301295" y="17316"/>
                    <a:pt x="302438" y="16859"/>
                  </a:cubicBezTo>
                  <a:cubicBezTo>
                    <a:pt x="303352" y="16402"/>
                    <a:pt x="304267" y="15716"/>
                    <a:pt x="305181" y="15259"/>
                  </a:cubicBezTo>
                  <a:cubicBezTo>
                    <a:pt x="306324" y="14802"/>
                    <a:pt x="307238" y="14116"/>
                    <a:pt x="308381" y="13659"/>
                  </a:cubicBezTo>
                  <a:cubicBezTo>
                    <a:pt x="309296" y="13202"/>
                    <a:pt x="310210" y="12744"/>
                    <a:pt x="311353" y="12287"/>
                  </a:cubicBezTo>
                  <a:cubicBezTo>
                    <a:pt x="312496" y="11830"/>
                    <a:pt x="313639" y="11144"/>
                    <a:pt x="315011" y="10687"/>
                  </a:cubicBezTo>
                  <a:cubicBezTo>
                    <a:pt x="315925" y="10230"/>
                    <a:pt x="317068" y="9773"/>
                    <a:pt x="317983" y="9315"/>
                  </a:cubicBezTo>
                  <a:cubicBezTo>
                    <a:pt x="319354" y="8858"/>
                    <a:pt x="320954" y="8172"/>
                    <a:pt x="322326" y="7715"/>
                  </a:cubicBezTo>
                  <a:cubicBezTo>
                    <a:pt x="323240" y="7487"/>
                    <a:pt x="324155" y="7029"/>
                    <a:pt x="325069" y="6801"/>
                  </a:cubicBezTo>
                  <a:cubicBezTo>
                    <a:pt x="325069" y="6801"/>
                    <a:pt x="325069" y="6801"/>
                    <a:pt x="325069" y="6801"/>
                  </a:cubicBezTo>
                  <a:cubicBezTo>
                    <a:pt x="323469" y="4972"/>
                    <a:pt x="323012" y="4743"/>
                    <a:pt x="322326" y="4515"/>
                  </a:cubicBezTo>
                  <a:close/>
                </a:path>
              </a:pathLst>
            </a:custGeom>
            <a:solidFill>
              <a:srgbClr val="FFFFFF"/>
            </a:solidFill>
            <a:ln w="2286" cap="flat">
              <a:noFill/>
              <a:prstDash val="solid"/>
              <a:miter/>
            </a:ln>
          </p:spPr>
          <p:txBody>
            <a:bodyPr rtlCol="0" anchor="ctr"/>
            <a:lstStyle/>
            <a:p>
              <a:endParaRPr lang="en-US"/>
            </a:p>
          </p:txBody>
        </p:sp>
        <p:sp>
          <p:nvSpPr>
            <p:cNvPr id="186" name="Freeform 435">
              <a:extLst>
                <a:ext uri="{FF2B5EF4-FFF2-40B4-BE49-F238E27FC236}">
                  <a16:creationId xmlns:a16="http://schemas.microsoft.com/office/drawing/2014/main" id="{71AA6B82-797D-13A6-4EC1-BB5385F44BBF}"/>
                </a:ext>
              </a:extLst>
            </p:cNvPr>
            <p:cNvSpPr/>
            <p:nvPr/>
          </p:nvSpPr>
          <p:spPr>
            <a:xfrm>
              <a:off x="5224805" y="3173425"/>
              <a:ext cx="483227" cy="878281"/>
            </a:xfrm>
            <a:custGeom>
              <a:avLst/>
              <a:gdLst>
                <a:gd name="connsiteX0" fmla="*/ 482117 w 483227"/>
                <a:gd name="connsiteY0" fmla="*/ 259461 h 878281"/>
                <a:gd name="connsiteX1" fmla="*/ 480060 w 483227"/>
                <a:gd name="connsiteY1" fmla="*/ 239573 h 878281"/>
                <a:gd name="connsiteX2" fmla="*/ 468173 w 483227"/>
                <a:gd name="connsiteY2" fmla="*/ 183794 h 878281"/>
                <a:gd name="connsiteX3" fmla="*/ 465430 w 483227"/>
                <a:gd name="connsiteY3" fmla="*/ 175108 h 878281"/>
                <a:gd name="connsiteX4" fmla="*/ 459029 w 483227"/>
                <a:gd name="connsiteY4" fmla="*/ 158191 h 878281"/>
                <a:gd name="connsiteX5" fmla="*/ 455371 w 483227"/>
                <a:gd name="connsiteY5" fmla="*/ 149962 h 878281"/>
                <a:gd name="connsiteX6" fmla="*/ 438683 w 483227"/>
                <a:gd name="connsiteY6" fmla="*/ 118415 h 878281"/>
                <a:gd name="connsiteX7" fmla="*/ 386791 w 483227"/>
                <a:gd name="connsiteY7" fmla="*/ 56693 h 878281"/>
                <a:gd name="connsiteX8" fmla="*/ 372389 w 483227"/>
                <a:gd name="connsiteY8" fmla="*/ 44577 h 878281"/>
                <a:gd name="connsiteX9" fmla="*/ 332156 w 483227"/>
                <a:gd name="connsiteY9" fmla="*/ 17145 h 878281"/>
                <a:gd name="connsiteX10" fmla="*/ 332156 w 483227"/>
                <a:gd name="connsiteY10" fmla="*/ 17145 h 878281"/>
                <a:gd name="connsiteX11" fmla="*/ 326441 w 483227"/>
                <a:gd name="connsiteY11" fmla="*/ 13945 h 878281"/>
                <a:gd name="connsiteX12" fmla="*/ 324612 w 483227"/>
                <a:gd name="connsiteY12" fmla="*/ 13030 h 878281"/>
                <a:gd name="connsiteX13" fmla="*/ 320497 w 483227"/>
                <a:gd name="connsiteY13" fmla="*/ 10973 h 878281"/>
                <a:gd name="connsiteX14" fmla="*/ 318211 w 483227"/>
                <a:gd name="connsiteY14" fmla="*/ 9830 h 878281"/>
                <a:gd name="connsiteX15" fmla="*/ 312953 w 483227"/>
                <a:gd name="connsiteY15" fmla="*/ 7544 h 878281"/>
                <a:gd name="connsiteX16" fmla="*/ 309296 w 483227"/>
                <a:gd name="connsiteY16" fmla="*/ 5944 h 878281"/>
                <a:gd name="connsiteX17" fmla="*/ 307467 w 483227"/>
                <a:gd name="connsiteY17" fmla="*/ 5258 h 878281"/>
                <a:gd name="connsiteX18" fmla="*/ 293294 w 483227"/>
                <a:gd name="connsiteY18" fmla="*/ 0 h 878281"/>
                <a:gd name="connsiteX19" fmla="*/ 381762 w 483227"/>
                <a:gd name="connsiteY19" fmla="*/ 95326 h 878281"/>
                <a:gd name="connsiteX20" fmla="*/ 422681 w 483227"/>
                <a:gd name="connsiteY20" fmla="*/ 354330 h 878281"/>
                <a:gd name="connsiteX21" fmla="*/ 284150 w 483227"/>
                <a:gd name="connsiteY21" fmla="*/ 584530 h 878281"/>
                <a:gd name="connsiteX22" fmla="*/ 268148 w 483227"/>
                <a:gd name="connsiteY22" fmla="*/ 611048 h 878281"/>
                <a:gd name="connsiteX23" fmla="*/ 241859 w 483227"/>
                <a:gd name="connsiteY23" fmla="*/ 703859 h 878281"/>
                <a:gd name="connsiteX24" fmla="*/ 214655 w 483227"/>
                <a:gd name="connsiteY24" fmla="*/ 763981 h 878281"/>
                <a:gd name="connsiteX25" fmla="*/ 159791 w 483227"/>
                <a:gd name="connsiteY25" fmla="*/ 817702 h 878281"/>
                <a:gd name="connsiteX26" fmla="*/ 43205 w 483227"/>
                <a:gd name="connsiteY26" fmla="*/ 851078 h 878281"/>
                <a:gd name="connsiteX27" fmla="*/ 0 w 483227"/>
                <a:gd name="connsiteY27" fmla="*/ 850849 h 878281"/>
                <a:gd name="connsiteX28" fmla="*/ 5029 w 483227"/>
                <a:gd name="connsiteY28" fmla="*/ 853364 h 878281"/>
                <a:gd name="connsiteX29" fmla="*/ 5258 w 483227"/>
                <a:gd name="connsiteY29" fmla="*/ 853592 h 878281"/>
                <a:gd name="connsiteX30" fmla="*/ 7087 w 483227"/>
                <a:gd name="connsiteY30" fmla="*/ 854278 h 878281"/>
                <a:gd name="connsiteX31" fmla="*/ 7772 w 483227"/>
                <a:gd name="connsiteY31" fmla="*/ 854507 h 878281"/>
                <a:gd name="connsiteX32" fmla="*/ 10744 w 483227"/>
                <a:gd name="connsiteY32" fmla="*/ 855421 h 878281"/>
                <a:gd name="connsiteX33" fmla="*/ 12573 w 483227"/>
                <a:gd name="connsiteY33" fmla="*/ 855878 h 878281"/>
                <a:gd name="connsiteX34" fmla="*/ 13716 w 483227"/>
                <a:gd name="connsiteY34" fmla="*/ 856336 h 878281"/>
                <a:gd name="connsiteX35" fmla="*/ 17145 w 483227"/>
                <a:gd name="connsiteY35" fmla="*/ 857250 h 878281"/>
                <a:gd name="connsiteX36" fmla="*/ 79324 w 483227"/>
                <a:gd name="connsiteY36" fmla="*/ 873023 h 878281"/>
                <a:gd name="connsiteX37" fmla="*/ 94640 w 483227"/>
                <a:gd name="connsiteY37" fmla="*/ 875767 h 878281"/>
                <a:gd name="connsiteX38" fmla="*/ 109957 w 483227"/>
                <a:gd name="connsiteY38" fmla="*/ 877595 h 878281"/>
                <a:gd name="connsiteX39" fmla="*/ 125044 w 483227"/>
                <a:gd name="connsiteY39" fmla="*/ 878281 h 878281"/>
                <a:gd name="connsiteX40" fmla="*/ 140132 w 483227"/>
                <a:gd name="connsiteY40" fmla="*/ 877595 h 878281"/>
                <a:gd name="connsiteX41" fmla="*/ 164363 w 483227"/>
                <a:gd name="connsiteY41" fmla="*/ 878281 h 878281"/>
                <a:gd name="connsiteX42" fmla="*/ 194996 w 483227"/>
                <a:gd name="connsiteY42" fmla="*/ 875767 h 878281"/>
                <a:gd name="connsiteX43" fmla="*/ 252374 w 483227"/>
                <a:gd name="connsiteY43" fmla="*/ 860679 h 878281"/>
                <a:gd name="connsiteX44" fmla="*/ 259232 w 483227"/>
                <a:gd name="connsiteY44" fmla="*/ 857936 h 878281"/>
                <a:gd name="connsiteX45" fmla="*/ 280721 w 483227"/>
                <a:gd name="connsiteY45" fmla="*/ 840791 h 878281"/>
                <a:gd name="connsiteX46" fmla="*/ 285064 w 483227"/>
                <a:gd name="connsiteY46" fmla="*/ 819760 h 878281"/>
                <a:gd name="connsiteX47" fmla="*/ 284607 w 483227"/>
                <a:gd name="connsiteY47" fmla="*/ 809701 h 878281"/>
                <a:gd name="connsiteX48" fmla="*/ 282092 w 483227"/>
                <a:gd name="connsiteY48" fmla="*/ 783869 h 878281"/>
                <a:gd name="connsiteX49" fmla="*/ 281178 w 483227"/>
                <a:gd name="connsiteY49" fmla="*/ 778840 h 878281"/>
                <a:gd name="connsiteX50" fmla="*/ 277749 w 483227"/>
                <a:gd name="connsiteY50" fmla="*/ 757352 h 878281"/>
                <a:gd name="connsiteX51" fmla="*/ 279121 w 483227"/>
                <a:gd name="connsiteY51" fmla="*/ 716432 h 878281"/>
                <a:gd name="connsiteX52" fmla="*/ 280949 w 483227"/>
                <a:gd name="connsiteY52" fmla="*/ 708660 h 878281"/>
                <a:gd name="connsiteX53" fmla="*/ 282550 w 483227"/>
                <a:gd name="connsiteY53" fmla="*/ 703631 h 878281"/>
                <a:gd name="connsiteX54" fmla="*/ 284836 w 483227"/>
                <a:gd name="connsiteY54" fmla="*/ 697459 h 878281"/>
                <a:gd name="connsiteX55" fmla="*/ 287579 w 483227"/>
                <a:gd name="connsiteY55" fmla="*/ 691286 h 878281"/>
                <a:gd name="connsiteX56" fmla="*/ 301752 w 483227"/>
                <a:gd name="connsiteY56" fmla="*/ 669569 h 878281"/>
                <a:gd name="connsiteX57" fmla="*/ 302666 w 483227"/>
                <a:gd name="connsiteY57" fmla="*/ 668655 h 878281"/>
                <a:gd name="connsiteX58" fmla="*/ 315468 w 483227"/>
                <a:gd name="connsiteY58" fmla="*/ 655853 h 878281"/>
                <a:gd name="connsiteX59" fmla="*/ 377876 w 483227"/>
                <a:gd name="connsiteY59" fmla="*/ 590931 h 878281"/>
                <a:gd name="connsiteX60" fmla="*/ 386105 w 483227"/>
                <a:gd name="connsiteY60" fmla="*/ 580873 h 878281"/>
                <a:gd name="connsiteX61" fmla="*/ 392506 w 483227"/>
                <a:gd name="connsiteY61" fmla="*/ 572872 h 878281"/>
                <a:gd name="connsiteX62" fmla="*/ 421996 w 483227"/>
                <a:gd name="connsiteY62" fmla="*/ 531495 h 878281"/>
                <a:gd name="connsiteX63" fmla="*/ 446456 w 483227"/>
                <a:gd name="connsiteY63" fmla="*/ 487375 h 878281"/>
                <a:gd name="connsiteX64" fmla="*/ 454457 w 483227"/>
                <a:gd name="connsiteY64" fmla="*/ 468859 h 878281"/>
                <a:gd name="connsiteX65" fmla="*/ 464058 w 483227"/>
                <a:gd name="connsiteY65" fmla="*/ 440055 h 878281"/>
                <a:gd name="connsiteX66" fmla="*/ 469544 w 483227"/>
                <a:gd name="connsiteY66" fmla="*/ 418109 h 878281"/>
                <a:gd name="connsiteX67" fmla="*/ 476174 w 483227"/>
                <a:gd name="connsiteY67" fmla="*/ 384734 h 878281"/>
                <a:gd name="connsiteX68" fmla="*/ 478003 w 483227"/>
                <a:gd name="connsiteY68" fmla="*/ 373532 h 878281"/>
                <a:gd name="connsiteX69" fmla="*/ 480746 w 483227"/>
                <a:gd name="connsiteY69" fmla="*/ 351130 h 878281"/>
                <a:gd name="connsiteX70" fmla="*/ 481660 w 483227"/>
                <a:gd name="connsiteY70" fmla="*/ 339928 h 878281"/>
                <a:gd name="connsiteX71" fmla="*/ 482346 w 483227"/>
                <a:gd name="connsiteY71" fmla="*/ 271348 h 878281"/>
                <a:gd name="connsiteX72" fmla="*/ 482117 w 483227"/>
                <a:gd name="connsiteY72" fmla="*/ 259461 h 8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3227" h="878281">
                  <a:moveTo>
                    <a:pt x="482117" y="259461"/>
                  </a:moveTo>
                  <a:cubicBezTo>
                    <a:pt x="481660" y="252832"/>
                    <a:pt x="480974" y="246202"/>
                    <a:pt x="480060" y="239573"/>
                  </a:cubicBezTo>
                  <a:cubicBezTo>
                    <a:pt x="477545" y="220142"/>
                    <a:pt x="473431" y="201397"/>
                    <a:pt x="468173" y="183794"/>
                  </a:cubicBezTo>
                  <a:cubicBezTo>
                    <a:pt x="467258" y="180823"/>
                    <a:pt x="466344" y="177851"/>
                    <a:pt x="465430" y="175108"/>
                  </a:cubicBezTo>
                  <a:cubicBezTo>
                    <a:pt x="463372" y="169393"/>
                    <a:pt x="461315" y="163678"/>
                    <a:pt x="459029" y="158191"/>
                  </a:cubicBezTo>
                  <a:cubicBezTo>
                    <a:pt x="457886" y="155448"/>
                    <a:pt x="456743" y="152705"/>
                    <a:pt x="455371" y="149962"/>
                  </a:cubicBezTo>
                  <a:cubicBezTo>
                    <a:pt x="450571" y="138989"/>
                    <a:pt x="444856" y="128702"/>
                    <a:pt x="438683" y="118415"/>
                  </a:cubicBezTo>
                  <a:cubicBezTo>
                    <a:pt x="424739" y="95783"/>
                    <a:pt x="407365" y="75209"/>
                    <a:pt x="386791" y="56693"/>
                  </a:cubicBezTo>
                  <a:cubicBezTo>
                    <a:pt x="382219" y="52578"/>
                    <a:pt x="377419" y="48692"/>
                    <a:pt x="372389" y="44577"/>
                  </a:cubicBezTo>
                  <a:cubicBezTo>
                    <a:pt x="360045" y="34747"/>
                    <a:pt x="346786" y="25603"/>
                    <a:pt x="332156" y="17145"/>
                  </a:cubicBezTo>
                  <a:cubicBezTo>
                    <a:pt x="332156" y="17145"/>
                    <a:pt x="332156" y="17145"/>
                    <a:pt x="332156" y="17145"/>
                  </a:cubicBezTo>
                  <a:cubicBezTo>
                    <a:pt x="330327" y="16002"/>
                    <a:pt x="328270" y="14859"/>
                    <a:pt x="326441" y="13945"/>
                  </a:cubicBezTo>
                  <a:cubicBezTo>
                    <a:pt x="325755" y="13487"/>
                    <a:pt x="325069" y="13259"/>
                    <a:pt x="324612" y="13030"/>
                  </a:cubicBezTo>
                  <a:cubicBezTo>
                    <a:pt x="323240" y="12344"/>
                    <a:pt x="321869" y="11659"/>
                    <a:pt x="320497" y="10973"/>
                  </a:cubicBezTo>
                  <a:cubicBezTo>
                    <a:pt x="319811" y="10516"/>
                    <a:pt x="319126" y="10287"/>
                    <a:pt x="318211" y="9830"/>
                  </a:cubicBezTo>
                  <a:cubicBezTo>
                    <a:pt x="316611" y="8915"/>
                    <a:pt x="314782" y="8230"/>
                    <a:pt x="312953" y="7544"/>
                  </a:cubicBezTo>
                  <a:cubicBezTo>
                    <a:pt x="311810" y="7087"/>
                    <a:pt x="310439" y="6401"/>
                    <a:pt x="309296" y="5944"/>
                  </a:cubicBezTo>
                  <a:cubicBezTo>
                    <a:pt x="308610" y="5715"/>
                    <a:pt x="308153" y="5486"/>
                    <a:pt x="307467" y="5258"/>
                  </a:cubicBezTo>
                  <a:cubicBezTo>
                    <a:pt x="302666" y="3429"/>
                    <a:pt x="298094" y="1600"/>
                    <a:pt x="293294" y="0"/>
                  </a:cubicBezTo>
                  <a:cubicBezTo>
                    <a:pt x="327127" y="27661"/>
                    <a:pt x="356845" y="58064"/>
                    <a:pt x="381762" y="95326"/>
                  </a:cubicBezTo>
                  <a:cubicBezTo>
                    <a:pt x="432511" y="170993"/>
                    <a:pt x="446227" y="266776"/>
                    <a:pt x="422681" y="354330"/>
                  </a:cubicBezTo>
                  <a:cubicBezTo>
                    <a:pt x="398907" y="442341"/>
                    <a:pt x="339471" y="514121"/>
                    <a:pt x="284150" y="584530"/>
                  </a:cubicBezTo>
                  <a:cubicBezTo>
                    <a:pt x="278206" y="592988"/>
                    <a:pt x="272720" y="601675"/>
                    <a:pt x="268148" y="611048"/>
                  </a:cubicBezTo>
                  <a:cubicBezTo>
                    <a:pt x="257404" y="641452"/>
                    <a:pt x="252374" y="673456"/>
                    <a:pt x="241859" y="703859"/>
                  </a:cubicBezTo>
                  <a:cubicBezTo>
                    <a:pt x="234772" y="724205"/>
                    <a:pt x="227000" y="746150"/>
                    <a:pt x="214655" y="763981"/>
                  </a:cubicBezTo>
                  <a:cubicBezTo>
                    <a:pt x="199339" y="786155"/>
                    <a:pt x="182423" y="803072"/>
                    <a:pt x="159791" y="817702"/>
                  </a:cubicBezTo>
                  <a:cubicBezTo>
                    <a:pt x="125044" y="840105"/>
                    <a:pt x="83439" y="846963"/>
                    <a:pt x="43205" y="851078"/>
                  </a:cubicBezTo>
                  <a:cubicBezTo>
                    <a:pt x="28575" y="852678"/>
                    <a:pt x="14173" y="852449"/>
                    <a:pt x="0" y="850849"/>
                  </a:cubicBezTo>
                  <a:cubicBezTo>
                    <a:pt x="1372" y="851764"/>
                    <a:pt x="3200" y="852449"/>
                    <a:pt x="5029" y="853364"/>
                  </a:cubicBezTo>
                  <a:cubicBezTo>
                    <a:pt x="5029" y="853364"/>
                    <a:pt x="5258" y="853364"/>
                    <a:pt x="5258" y="853592"/>
                  </a:cubicBezTo>
                  <a:cubicBezTo>
                    <a:pt x="5944" y="853821"/>
                    <a:pt x="6401" y="854050"/>
                    <a:pt x="7087" y="854278"/>
                  </a:cubicBezTo>
                  <a:cubicBezTo>
                    <a:pt x="7315" y="854278"/>
                    <a:pt x="7544" y="854507"/>
                    <a:pt x="7772" y="854507"/>
                  </a:cubicBezTo>
                  <a:cubicBezTo>
                    <a:pt x="8687" y="854735"/>
                    <a:pt x="9601" y="855193"/>
                    <a:pt x="10744" y="855421"/>
                  </a:cubicBezTo>
                  <a:cubicBezTo>
                    <a:pt x="11430" y="855650"/>
                    <a:pt x="11887" y="855878"/>
                    <a:pt x="12573" y="855878"/>
                  </a:cubicBezTo>
                  <a:cubicBezTo>
                    <a:pt x="13030" y="856107"/>
                    <a:pt x="13487" y="856107"/>
                    <a:pt x="13716" y="856336"/>
                  </a:cubicBezTo>
                  <a:cubicBezTo>
                    <a:pt x="14859" y="856564"/>
                    <a:pt x="15773" y="857021"/>
                    <a:pt x="17145" y="857250"/>
                  </a:cubicBezTo>
                  <a:cubicBezTo>
                    <a:pt x="37948" y="862965"/>
                    <a:pt x="58750" y="869137"/>
                    <a:pt x="79324" y="873023"/>
                  </a:cubicBezTo>
                  <a:cubicBezTo>
                    <a:pt x="84353" y="873938"/>
                    <a:pt x="89611" y="874852"/>
                    <a:pt x="94640" y="875767"/>
                  </a:cubicBezTo>
                  <a:cubicBezTo>
                    <a:pt x="99670" y="876452"/>
                    <a:pt x="104927" y="877138"/>
                    <a:pt x="109957" y="877595"/>
                  </a:cubicBezTo>
                  <a:cubicBezTo>
                    <a:pt x="114986" y="878053"/>
                    <a:pt x="120015" y="878281"/>
                    <a:pt x="125044" y="878281"/>
                  </a:cubicBezTo>
                  <a:cubicBezTo>
                    <a:pt x="130073" y="878281"/>
                    <a:pt x="135103" y="878053"/>
                    <a:pt x="140132" y="877595"/>
                  </a:cubicBezTo>
                  <a:cubicBezTo>
                    <a:pt x="148361" y="878281"/>
                    <a:pt x="156591" y="878281"/>
                    <a:pt x="164363" y="878281"/>
                  </a:cubicBezTo>
                  <a:cubicBezTo>
                    <a:pt x="174879" y="878053"/>
                    <a:pt x="185166" y="877367"/>
                    <a:pt x="194996" y="875767"/>
                  </a:cubicBezTo>
                  <a:cubicBezTo>
                    <a:pt x="214884" y="873023"/>
                    <a:pt x="233858" y="867766"/>
                    <a:pt x="252374" y="860679"/>
                  </a:cubicBezTo>
                  <a:cubicBezTo>
                    <a:pt x="254660" y="859765"/>
                    <a:pt x="256946" y="858850"/>
                    <a:pt x="259232" y="857936"/>
                  </a:cubicBezTo>
                  <a:cubicBezTo>
                    <a:pt x="269291" y="853821"/>
                    <a:pt x="276377" y="848335"/>
                    <a:pt x="280721" y="840791"/>
                  </a:cubicBezTo>
                  <a:cubicBezTo>
                    <a:pt x="283921" y="835076"/>
                    <a:pt x="285521" y="827989"/>
                    <a:pt x="285064" y="819760"/>
                  </a:cubicBezTo>
                  <a:cubicBezTo>
                    <a:pt x="284836" y="816331"/>
                    <a:pt x="284836" y="813130"/>
                    <a:pt x="284607" y="809701"/>
                  </a:cubicBezTo>
                  <a:cubicBezTo>
                    <a:pt x="284150" y="801014"/>
                    <a:pt x="283693" y="792556"/>
                    <a:pt x="282092" y="783869"/>
                  </a:cubicBezTo>
                  <a:cubicBezTo>
                    <a:pt x="281864" y="782269"/>
                    <a:pt x="281407" y="780440"/>
                    <a:pt x="281178" y="778840"/>
                  </a:cubicBezTo>
                  <a:cubicBezTo>
                    <a:pt x="279578" y="771525"/>
                    <a:pt x="278435" y="764210"/>
                    <a:pt x="277749" y="757352"/>
                  </a:cubicBezTo>
                  <a:cubicBezTo>
                    <a:pt x="276377" y="743179"/>
                    <a:pt x="276606" y="729463"/>
                    <a:pt x="279121" y="716432"/>
                  </a:cubicBezTo>
                  <a:cubicBezTo>
                    <a:pt x="279578" y="713918"/>
                    <a:pt x="280264" y="711175"/>
                    <a:pt x="280949" y="708660"/>
                  </a:cubicBezTo>
                  <a:cubicBezTo>
                    <a:pt x="281407" y="706831"/>
                    <a:pt x="281864" y="705231"/>
                    <a:pt x="282550" y="703631"/>
                  </a:cubicBezTo>
                  <a:cubicBezTo>
                    <a:pt x="283235" y="701573"/>
                    <a:pt x="283921" y="699516"/>
                    <a:pt x="284836" y="697459"/>
                  </a:cubicBezTo>
                  <a:cubicBezTo>
                    <a:pt x="285750" y="695401"/>
                    <a:pt x="286664" y="693344"/>
                    <a:pt x="287579" y="691286"/>
                  </a:cubicBezTo>
                  <a:cubicBezTo>
                    <a:pt x="291236" y="683743"/>
                    <a:pt x="296037" y="676427"/>
                    <a:pt x="301752" y="669569"/>
                  </a:cubicBezTo>
                  <a:cubicBezTo>
                    <a:pt x="301981" y="669341"/>
                    <a:pt x="302209" y="668884"/>
                    <a:pt x="302666" y="668655"/>
                  </a:cubicBezTo>
                  <a:cubicBezTo>
                    <a:pt x="306553" y="664312"/>
                    <a:pt x="310667" y="659968"/>
                    <a:pt x="315468" y="655853"/>
                  </a:cubicBezTo>
                  <a:cubicBezTo>
                    <a:pt x="337871" y="636194"/>
                    <a:pt x="358673" y="614020"/>
                    <a:pt x="377876" y="590931"/>
                  </a:cubicBezTo>
                  <a:cubicBezTo>
                    <a:pt x="380619" y="587502"/>
                    <a:pt x="383362" y="584302"/>
                    <a:pt x="386105" y="580873"/>
                  </a:cubicBezTo>
                  <a:cubicBezTo>
                    <a:pt x="388163" y="578129"/>
                    <a:pt x="390449" y="575615"/>
                    <a:pt x="392506" y="572872"/>
                  </a:cubicBezTo>
                  <a:cubicBezTo>
                    <a:pt x="403022" y="559384"/>
                    <a:pt x="412852" y="545668"/>
                    <a:pt x="421996" y="531495"/>
                  </a:cubicBezTo>
                  <a:cubicBezTo>
                    <a:pt x="431140" y="517322"/>
                    <a:pt x="439369" y="502691"/>
                    <a:pt x="446456" y="487375"/>
                  </a:cubicBezTo>
                  <a:cubicBezTo>
                    <a:pt x="449199" y="481203"/>
                    <a:pt x="451942" y="475031"/>
                    <a:pt x="454457" y="468859"/>
                  </a:cubicBezTo>
                  <a:cubicBezTo>
                    <a:pt x="458114" y="459486"/>
                    <a:pt x="461315" y="449885"/>
                    <a:pt x="464058" y="440055"/>
                  </a:cubicBezTo>
                  <a:cubicBezTo>
                    <a:pt x="466115" y="432740"/>
                    <a:pt x="467944" y="425425"/>
                    <a:pt x="469544" y="418109"/>
                  </a:cubicBezTo>
                  <a:cubicBezTo>
                    <a:pt x="472059" y="407137"/>
                    <a:pt x="474345" y="395935"/>
                    <a:pt x="476174" y="384734"/>
                  </a:cubicBezTo>
                  <a:cubicBezTo>
                    <a:pt x="476860" y="381076"/>
                    <a:pt x="477317" y="377190"/>
                    <a:pt x="478003" y="373532"/>
                  </a:cubicBezTo>
                  <a:cubicBezTo>
                    <a:pt x="479146" y="365989"/>
                    <a:pt x="480060" y="358673"/>
                    <a:pt x="480746" y="351130"/>
                  </a:cubicBezTo>
                  <a:cubicBezTo>
                    <a:pt x="481203" y="347472"/>
                    <a:pt x="481432" y="343586"/>
                    <a:pt x="481660" y="339928"/>
                  </a:cubicBezTo>
                  <a:cubicBezTo>
                    <a:pt x="483489" y="317297"/>
                    <a:pt x="483718" y="294437"/>
                    <a:pt x="482346" y="271348"/>
                  </a:cubicBezTo>
                  <a:cubicBezTo>
                    <a:pt x="482575" y="267233"/>
                    <a:pt x="482346" y="263347"/>
                    <a:pt x="482117" y="259461"/>
                  </a:cubicBezTo>
                  <a:close/>
                </a:path>
              </a:pathLst>
            </a:custGeom>
            <a:solidFill>
              <a:srgbClr val="FFFFFF"/>
            </a:solidFill>
            <a:ln w="2286" cap="flat">
              <a:noFill/>
              <a:prstDash val="solid"/>
              <a:miter/>
            </a:ln>
          </p:spPr>
          <p:txBody>
            <a:bodyPr rtlCol="0" anchor="ctr"/>
            <a:lstStyle/>
            <a:p>
              <a:endParaRPr lang="en-US"/>
            </a:p>
          </p:txBody>
        </p:sp>
        <p:sp>
          <p:nvSpPr>
            <p:cNvPr id="187" name="Freeform 436">
              <a:extLst>
                <a:ext uri="{FF2B5EF4-FFF2-40B4-BE49-F238E27FC236}">
                  <a16:creationId xmlns:a16="http://schemas.microsoft.com/office/drawing/2014/main" id="{4DC5C421-D616-D4EE-BB1B-C8A3A6104DDC}"/>
                </a:ext>
              </a:extLst>
            </p:cNvPr>
            <p:cNvSpPr/>
            <p:nvPr/>
          </p:nvSpPr>
          <p:spPr>
            <a:xfrm>
              <a:off x="4518098" y="3422963"/>
              <a:ext cx="229201" cy="236310"/>
            </a:xfrm>
            <a:custGeom>
              <a:avLst/>
              <a:gdLst>
                <a:gd name="connsiteX0" fmla="*/ 209730 w 229201"/>
                <a:gd name="connsiteY0" fmla="*/ 181830 h 236310"/>
                <a:gd name="connsiteX1" fmla="*/ 208816 w 229201"/>
                <a:gd name="connsiteY1" fmla="*/ 153483 h 236310"/>
                <a:gd name="connsiteX2" fmla="*/ 217274 w 229201"/>
                <a:gd name="connsiteY2" fmla="*/ 103649 h 236310"/>
                <a:gd name="connsiteX3" fmla="*/ 227790 w 229201"/>
                <a:gd name="connsiteY3" fmla="*/ 75988 h 236310"/>
                <a:gd name="connsiteX4" fmla="*/ 108689 w 229201"/>
                <a:gd name="connsiteY4" fmla="*/ 550 h 236310"/>
                <a:gd name="connsiteX5" fmla="*/ 561 w 229201"/>
                <a:gd name="connsiteY5" fmla="*/ 123308 h 236310"/>
                <a:gd name="connsiteX6" fmla="*/ 13820 w 229201"/>
                <a:gd name="connsiteY6" fmla="*/ 173829 h 236310"/>
                <a:gd name="connsiteX7" fmla="*/ 113261 w 229201"/>
                <a:gd name="connsiteY7" fmla="*/ 236008 h 236310"/>
                <a:gd name="connsiteX8" fmla="*/ 209730 w 229201"/>
                <a:gd name="connsiteY8" fmla="*/ 181830 h 23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01" h="236310">
                  <a:moveTo>
                    <a:pt x="209730" y="181830"/>
                  </a:moveTo>
                  <a:cubicBezTo>
                    <a:pt x="215217" y="170400"/>
                    <a:pt x="216131" y="163999"/>
                    <a:pt x="208816" y="153483"/>
                  </a:cubicBezTo>
                  <a:cubicBezTo>
                    <a:pt x="194643" y="133138"/>
                    <a:pt x="196929" y="118736"/>
                    <a:pt x="217274" y="103649"/>
                  </a:cubicBezTo>
                  <a:cubicBezTo>
                    <a:pt x="228018" y="95648"/>
                    <a:pt x="231447" y="86504"/>
                    <a:pt x="227790" y="75988"/>
                  </a:cubicBezTo>
                  <a:cubicBezTo>
                    <a:pt x="215674" y="41469"/>
                    <a:pt x="193271" y="-5622"/>
                    <a:pt x="108689" y="550"/>
                  </a:cubicBezTo>
                  <a:cubicBezTo>
                    <a:pt x="41252" y="5808"/>
                    <a:pt x="1933" y="52671"/>
                    <a:pt x="561" y="123308"/>
                  </a:cubicBezTo>
                  <a:cubicBezTo>
                    <a:pt x="-2182" y="139996"/>
                    <a:pt x="5590" y="157141"/>
                    <a:pt x="13820" y="173829"/>
                  </a:cubicBezTo>
                  <a:cubicBezTo>
                    <a:pt x="35537" y="217949"/>
                    <a:pt x="68684" y="233036"/>
                    <a:pt x="113261" y="236008"/>
                  </a:cubicBezTo>
                  <a:cubicBezTo>
                    <a:pt x="154180" y="238980"/>
                    <a:pt x="191214" y="220006"/>
                    <a:pt x="209730" y="181830"/>
                  </a:cubicBezTo>
                  <a:close/>
                </a:path>
              </a:pathLst>
            </a:custGeom>
            <a:solidFill>
              <a:srgbClr val="FFFFFF"/>
            </a:solidFill>
            <a:ln w="2286" cap="flat">
              <a:noFill/>
              <a:prstDash val="solid"/>
              <a:miter/>
            </a:ln>
          </p:spPr>
          <p:txBody>
            <a:bodyPr rtlCol="0" anchor="ctr"/>
            <a:lstStyle/>
            <a:p>
              <a:endParaRPr lang="en-US"/>
            </a:p>
          </p:txBody>
        </p:sp>
        <p:sp>
          <p:nvSpPr>
            <p:cNvPr id="188" name="Freeform 437">
              <a:extLst>
                <a:ext uri="{FF2B5EF4-FFF2-40B4-BE49-F238E27FC236}">
                  <a16:creationId xmlns:a16="http://schemas.microsoft.com/office/drawing/2014/main" id="{CF514726-0215-66B1-68DC-7C5A69D179F3}"/>
                </a:ext>
              </a:extLst>
            </p:cNvPr>
            <p:cNvSpPr/>
            <p:nvPr/>
          </p:nvSpPr>
          <p:spPr>
            <a:xfrm>
              <a:off x="5219776" y="4168749"/>
              <a:ext cx="301523" cy="242773"/>
            </a:xfrm>
            <a:custGeom>
              <a:avLst/>
              <a:gdLst>
                <a:gd name="connsiteX0" fmla="*/ 254660 w 301523"/>
                <a:gd name="connsiteY0" fmla="*/ 114071 h 242773"/>
                <a:gd name="connsiteX1" fmla="*/ 125959 w 301523"/>
                <a:gd name="connsiteY1" fmla="*/ 184480 h 242773"/>
                <a:gd name="connsiteX2" fmla="*/ 0 w 301523"/>
                <a:gd name="connsiteY2" fmla="*/ 129388 h 242773"/>
                <a:gd name="connsiteX3" fmla="*/ 0 w 301523"/>
                <a:gd name="connsiteY3" fmla="*/ 129388 h 242773"/>
                <a:gd name="connsiteX4" fmla="*/ 1372 w 301523"/>
                <a:gd name="connsiteY4" fmla="*/ 134417 h 242773"/>
                <a:gd name="connsiteX5" fmla="*/ 1829 w 301523"/>
                <a:gd name="connsiteY5" fmla="*/ 136246 h 242773"/>
                <a:gd name="connsiteX6" fmla="*/ 3200 w 301523"/>
                <a:gd name="connsiteY6" fmla="*/ 140589 h 242773"/>
                <a:gd name="connsiteX7" fmla="*/ 3886 w 301523"/>
                <a:gd name="connsiteY7" fmla="*/ 142875 h 242773"/>
                <a:gd name="connsiteX8" fmla="*/ 5258 w 301523"/>
                <a:gd name="connsiteY8" fmla="*/ 146990 h 242773"/>
                <a:gd name="connsiteX9" fmla="*/ 6401 w 301523"/>
                <a:gd name="connsiteY9" fmla="*/ 149733 h 242773"/>
                <a:gd name="connsiteX10" fmla="*/ 8001 w 301523"/>
                <a:gd name="connsiteY10" fmla="*/ 153391 h 242773"/>
                <a:gd name="connsiteX11" fmla="*/ 9373 w 301523"/>
                <a:gd name="connsiteY11" fmla="*/ 156362 h 242773"/>
                <a:gd name="connsiteX12" fmla="*/ 10973 w 301523"/>
                <a:gd name="connsiteY12" fmla="*/ 159791 h 242773"/>
                <a:gd name="connsiteX13" fmla="*/ 12573 w 301523"/>
                <a:gd name="connsiteY13" fmla="*/ 163220 h 242773"/>
                <a:gd name="connsiteX14" fmla="*/ 14173 w 301523"/>
                <a:gd name="connsiteY14" fmla="*/ 166192 h 242773"/>
                <a:gd name="connsiteX15" fmla="*/ 16459 w 301523"/>
                <a:gd name="connsiteY15" fmla="*/ 170078 h 242773"/>
                <a:gd name="connsiteX16" fmla="*/ 17831 w 301523"/>
                <a:gd name="connsiteY16" fmla="*/ 172364 h 242773"/>
                <a:gd name="connsiteX17" fmla="*/ 21717 w 301523"/>
                <a:gd name="connsiteY17" fmla="*/ 178308 h 242773"/>
                <a:gd name="connsiteX18" fmla="*/ 34747 w 301523"/>
                <a:gd name="connsiteY18" fmla="*/ 194767 h 242773"/>
                <a:gd name="connsiteX19" fmla="*/ 78181 w 301523"/>
                <a:gd name="connsiteY19" fmla="*/ 225400 h 242773"/>
                <a:gd name="connsiteX20" fmla="*/ 91669 w 301523"/>
                <a:gd name="connsiteY20" fmla="*/ 230657 h 242773"/>
                <a:gd name="connsiteX21" fmla="*/ 110414 w 301523"/>
                <a:gd name="connsiteY21" fmla="*/ 235915 h 242773"/>
                <a:gd name="connsiteX22" fmla="*/ 125044 w 301523"/>
                <a:gd name="connsiteY22" fmla="*/ 238887 h 242773"/>
                <a:gd name="connsiteX23" fmla="*/ 160249 w 301523"/>
                <a:gd name="connsiteY23" fmla="*/ 242773 h 242773"/>
                <a:gd name="connsiteX24" fmla="*/ 164135 w 301523"/>
                <a:gd name="connsiteY24" fmla="*/ 242773 h 242773"/>
                <a:gd name="connsiteX25" fmla="*/ 171907 w 301523"/>
                <a:gd name="connsiteY25" fmla="*/ 242316 h 242773"/>
                <a:gd name="connsiteX26" fmla="*/ 175793 w 301523"/>
                <a:gd name="connsiteY26" fmla="*/ 241859 h 242773"/>
                <a:gd name="connsiteX27" fmla="*/ 186995 w 301523"/>
                <a:gd name="connsiteY27" fmla="*/ 240030 h 242773"/>
                <a:gd name="connsiteX28" fmla="*/ 194310 w 301523"/>
                <a:gd name="connsiteY28" fmla="*/ 238201 h 242773"/>
                <a:gd name="connsiteX29" fmla="*/ 197968 w 301523"/>
                <a:gd name="connsiteY29" fmla="*/ 237058 h 242773"/>
                <a:gd name="connsiteX30" fmla="*/ 205054 w 301523"/>
                <a:gd name="connsiteY30" fmla="*/ 234315 h 242773"/>
                <a:gd name="connsiteX31" fmla="*/ 212141 w 301523"/>
                <a:gd name="connsiteY31" fmla="*/ 231115 h 242773"/>
                <a:gd name="connsiteX32" fmla="*/ 215570 w 301523"/>
                <a:gd name="connsiteY32" fmla="*/ 229286 h 242773"/>
                <a:gd name="connsiteX33" fmla="*/ 218999 w 301523"/>
                <a:gd name="connsiteY33" fmla="*/ 227457 h 242773"/>
                <a:gd name="connsiteX34" fmla="*/ 242316 w 301523"/>
                <a:gd name="connsiteY34" fmla="*/ 210541 h 242773"/>
                <a:gd name="connsiteX35" fmla="*/ 249174 w 301523"/>
                <a:gd name="connsiteY35" fmla="*/ 204140 h 242773"/>
                <a:gd name="connsiteX36" fmla="*/ 255803 w 301523"/>
                <a:gd name="connsiteY36" fmla="*/ 197282 h 242773"/>
                <a:gd name="connsiteX37" fmla="*/ 262204 w 301523"/>
                <a:gd name="connsiteY37" fmla="*/ 190195 h 242773"/>
                <a:gd name="connsiteX38" fmla="*/ 271348 w 301523"/>
                <a:gd name="connsiteY38" fmla="*/ 179222 h 242773"/>
                <a:gd name="connsiteX39" fmla="*/ 274320 w 301523"/>
                <a:gd name="connsiteY39" fmla="*/ 175565 h 242773"/>
                <a:gd name="connsiteX40" fmla="*/ 274320 w 301523"/>
                <a:gd name="connsiteY40" fmla="*/ 175565 h 242773"/>
                <a:gd name="connsiteX41" fmla="*/ 278435 w 301523"/>
                <a:gd name="connsiteY41" fmla="*/ 170078 h 242773"/>
                <a:gd name="connsiteX42" fmla="*/ 279806 w 301523"/>
                <a:gd name="connsiteY42" fmla="*/ 168250 h 242773"/>
                <a:gd name="connsiteX43" fmla="*/ 282321 w 301523"/>
                <a:gd name="connsiteY43" fmla="*/ 164363 h 242773"/>
                <a:gd name="connsiteX44" fmla="*/ 283693 w 301523"/>
                <a:gd name="connsiteY44" fmla="*/ 162077 h 242773"/>
                <a:gd name="connsiteX45" fmla="*/ 285750 w 301523"/>
                <a:gd name="connsiteY45" fmla="*/ 158648 h 242773"/>
                <a:gd name="connsiteX46" fmla="*/ 287122 w 301523"/>
                <a:gd name="connsiteY46" fmla="*/ 156134 h 242773"/>
                <a:gd name="connsiteX47" fmla="*/ 288950 w 301523"/>
                <a:gd name="connsiteY47" fmla="*/ 152933 h 242773"/>
                <a:gd name="connsiteX48" fmla="*/ 290093 w 301523"/>
                <a:gd name="connsiteY48" fmla="*/ 150190 h 242773"/>
                <a:gd name="connsiteX49" fmla="*/ 291465 w 301523"/>
                <a:gd name="connsiteY49" fmla="*/ 146990 h 242773"/>
                <a:gd name="connsiteX50" fmla="*/ 292608 w 301523"/>
                <a:gd name="connsiteY50" fmla="*/ 144247 h 242773"/>
                <a:gd name="connsiteX51" fmla="*/ 293751 w 301523"/>
                <a:gd name="connsiteY51" fmla="*/ 141046 h 242773"/>
                <a:gd name="connsiteX52" fmla="*/ 294665 w 301523"/>
                <a:gd name="connsiteY52" fmla="*/ 138303 h 242773"/>
                <a:gd name="connsiteX53" fmla="*/ 295808 w 301523"/>
                <a:gd name="connsiteY53" fmla="*/ 135103 h 242773"/>
                <a:gd name="connsiteX54" fmla="*/ 296723 w 301523"/>
                <a:gd name="connsiteY54" fmla="*/ 132131 h 242773"/>
                <a:gd name="connsiteX55" fmla="*/ 297637 w 301523"/>
                <a:gd name="connsiteY55" fmla="*/ 129159 h 242773"/>
                <a:gd name="connsiteX56" fmla="*/ 298323 w 301523"/>
                <a:gd name="connsiteY56" fmla="*/ 126187 h 242773"/>
                <a:gd name="connsiteX57" fmla="*/ 299009 w 301523"/>
                <a:gd name="connsiteY57" fmla="*/ 123215 h 242773"/>
                <a:gd name="connsiteX58" fmla="*/ 299695 w 301523"/>
                <a:gd name="connsiteY58" fmla="*/ 120244 h 242773"/>
                <a:gd name="connsiteX59" fmla="*/ 300152 w 301523"/>
                <a:gd name="connsiteY59" fmla="*/ 117272 h 242773"/>
                <a:gd name="connsiteX60" fmla="*/ 300609 w 301523"/>
                <a:gd name="connsiteY60" fmla="*/ 114300 h 242773"/>
                <a:gd name="connsiteX61" fmla="*/ 300838 w 301523"/>
                <a:gd name="connsiteY61" fmla="*/ 111328 h 242773"/>
                <a:gd name="connsiteX62" fmla="*/ 301066 w 301523"/>
                <a:gd name="connsiteY62" fmla="*/ 108128 h 242773"/>
                <a:gd name="connsiteX63" fmla="*/ 301295 w 301523"/>
                <a:gd name="connsiteY63" fmla="*/ 105385 h 242773"/>
                <a:gd name="connsiteX64" fmla="*/ 301523 w 301523"/>
                <a:gd name="connsiteY64" fmla="*/ 102184 h 242773"/>
                <a:gd name="connsiteX65" fmla="*/ 301523 w 301523"/>
                <a:gd name="connsiteY65" fmla="*/ 99441 h 242773"/>
                <a:gd name="connsiteX66" fmla="*/ 301523 w 301523"/>
                <a:gd name="connsiteY66" fmla="*/ 96012 h 242773"/>
                <a:gd name="connsiteX67" fmla="*/ 301523 w 301523"/>
                <a:gd name="connsiteY67" fmla="*/ 93497 h 242773"/>
                <a:gd name="connsiteX68" fmla="*/ 301295 w 301523"/>
                <a:gd name="connsiteY68" fmla="*/ 90068 h 242773"/>
                <a:gd name="connsiteX69" fmla="*/ 301066 w 301523"/>
                <a:gd name="connsiteY69" fmla="*/ 87782 h 242773"/>
                <a:gd name="connsiteX70" fmla="*/ 300838 w 301523"/>
                <a:gd name="connsiteY70" fmla="*/ 84125 h 242773"/>
                <a:gd name="connsiteX71" fmla="*/ 300609 w 301523"/>
                <a:gd name="connsiteY71" fmla="*/ 82296 h 242773"/>
                <a:gd name="connsiteX72" fmla="*/ 300152 w 301523"/>
                <a:gd name="connsiteY72" fmla="*/ 78181 h 242773"/>
                <a:gd name="connsiteX73" fmla="*/ 299923 w 301523"/>
                <a:gd name="connsiteY73" fmla="*/ 76810 h 242773"/>
                <a:gd name="connsiteX74" fmla="*/ 299009 w 301523"/>
                <a:gd name="connsiteY74" fmla="*/ 72238 h 242773"/>
                <a:gd name="connsiteX75" fmla="*/ 299009 w 301523"/>
                <a:gd name="connsiteY75" fmla="*/ 72009 h 242773"/>
                <a:gd name="connsiteX76" fmla="*/ 283235 w 301523"/>
                <a:gd name="connsiteY76" fmla="*/ 28804 h 242773"/>
                <a:gd name="connsiteX77" fmla="*/ 283235 w 301523"/>
                <a:gd name="connsiteY77" fmla="*/ 28804 h 242773"/>
                <a:gd name="connsiteX78" fmla="*/ 280492 w 301523"/>
                <a:gd name="connsiteY78" fmla="*/ 23774 h 242773"/>
                <a:gd name="connsiteX79" fmla="*/ 280492 w 301523"/>
                <a:gd name="connsiteY79" fmla="*/ 23546 h 242773"/>
                <a:gd name="connsiteX80" fmla="*/ 277520 w 301523"/>
                <a:gd name="connsiteY80" fmla="*/ 18745 h 242773"/>
                <a:gd name="connsiteX81" fmla="*/ 277520 w 301523"/>
                <a:gd name="connsiteY81" fmla="*/ 18517 h 242773"/>
                <a:gd name="connsiteX82" fmla="*/ 274549 w 301523"/>
                <a:gd name="connsiteY82" fmla="*/ 13716 h 242773"/>
                <a:gd name="connsiteX83" fmla="*/ 274549 w 301523"/>
                <a:gd name="connsiteY83" fmla="*/ 13487 h 242773"/>
                <a:gd name="connsiteX84" fmla="*/ 271348 w 301523"/>
                <a:gd name="connsiteY84" fmla="*/ 8915 h 242773"/>
                <a:gd name="connsiteX85" fmla="*/ 271348 w 301523"/>
                <a:gd name="connsiteY85" fmla="*/ 8915 h 242773"/>
                <a:gd name="connsiteX86" fmla="*/ 267919 w 301523"/>
                <a:gd name="connsiteY86" fmla="*/ 4343 h 242773"/>
                <a:gd name="connsiteX87" fmla="*/ 267919 w 301523"/>
                <a:gd name="connsiteY87" fmla="*/ 4343 h 242773"/>
                <a:gd name="connsiteX88" fmla="*/ 264262 w 301523"/>
                <a:gd name="connsiteY88" fmla="*/ 0 h 242773"/>
                <a:gd name="connsiteX89" fmla="*/ 254660 w 301523"/>
                <a:gd name="connsiteY89" fmla="*/ 114071 h 24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01523" h="242773">
                  <a:moveTo>
                    <a:pt x="254660" y="114071"/>
                  </a:moveTo>
                  <a:cubicBezTo>
                    <a:pt x="227000" y="157505"/>
                    <a:pt x="178079" y="185623"/>
                    <a:pt x="125959" y="184480"/>
                  </a:cubicBezTo>
                  <a:cubicBezTo>
                    <a:pt x="78867" y="183337"/>
                    <a:pt x="33376" y="162306"/>
                    <a:pt x="0" y="129388"/>
                  </a:cubicBezTo>
                  <a:cubicBezTo>
                    <a:pt x="0" y="129388"/>
                    <a:pt x="0" y="129388"/>
                    <a:pt x="0" y="129388"/>
                  </a:cubicBezTo>
                  <a:cubicBezTo>
                    <a:pt x="457" y="130988"/>
                    <a:pt x="914" y="132817"/>
                    <a:pt x="1372" y="134417"/>
                  </a:cubicBezTo>
                  <a:cubicBezTo>
                    <a:pt x="1600" y="135103"/>
                    <a:pt x="1600" y="135560"/>
                    <a:pt x="1829" y="136246"/>
                  </a:cubicBezTo>
                  <a:cubicBezTo>
                    <a:pt x="2286" y="137617"/>
                    <a:pt x="2743" y="139217"/>
                    <a:pt x="3200" y="140589"/>
                  </a:cubicBezTo>
                  <a:cubicBezTo>
                    <a:pt x="3429" y="141275"/>
                    <a:pt x="3658" y="142189"/>
                    <a:pt x="3886" y="142875"/>
                  </a:cubicBezTo>
                  <a:cubicBezTo>
                    <a:pt x="4343" y="144247"/>
                    <a:pt x="4801" y="145618"/>
                    <a:pt x="5258" y="146990"/>
                  </a:cubicBezTo>
                  <a:cubicBezTo>
                    <a:pt x="5486" y="147904"/>
                    <a:pt x="5944" y="148819"/>
                    <a:pt x="6401" y="149733"/>
                  </a:cubicBezTo>
                  <a:cubicBezTo>
                    <a:pt x="6858" y="150876"/>
                    <a:pt x="7315" y="152248"/>
                    <a:pt x="8001" y="153391"/>
                  </a:cubicBezTo>
                  <a:cubicBezTo>
                    <a:pt x="8458" y="154305"/>
                    <a:pt x="8915" y="155448"/>
                    <a:pt x="9373" y="156362"/>
                  </a:cubicBezTo>
                  <a:cubicBezTo>
                    <a:pt x="9830" y="157505"/>
                    <a:pt x="10287" y="158648"/>
                    <a:pt x="10973" y="159791"/>
                  </a:cubicBezTo>
                  <a:cubicBezTo>
                    <a:pt x="11430" y="160934"/>
                    <a:pt x="12116" y="162077"/>
                    <a:pt x="12573" y="163220"/>
                  </a:cubicBezTo>
                  <a:cubicBezTo>
                    <a:pt x="13030" y="164135"/>
                    <a:pt x="13487" y="165049"/>
                    <a:pt x="14173" y="166192"/>
                  </a:cubicBezTo>
                  <a:cubicBezTo>
                    <a:pt x="14859" y="167564"/>
                    <a:pt x="15545" y="168707"/>
                    <a:pt x="16459" y="170078"/>
                  </a:cubicBezTo>
                  <a:cubicBezTo>
                    <a:pt x="16916" y="170764"/>
                    <a:pt x="17374" y="171679"/>
                    <a:pt x="17831" y="172364"/>
                  </a:cubicBezTo>
                  <a:cubicBezTo>
                    <a:pt x="18974" y="174422"/>
                    <a:pt x="20345" y="176479"/>
                    <a:pt x="21717" y="178308"/>
                  </a:cubicBezTo>
                  <a:cubicBezTo>
                    <a:pt x="25832" y="184252"/>
                    <a:pt x="30175" y="189738"/>
                    <a:pt x="34747" y="194767"/>
                  </a:cubicBezTo>
                  <a:cubicBezTo>
                    <a:pt x="47549" y="208483"/>
                    <a:pt x="62179" y="218313"/>
                    <a:pt x="78181" y="225400"/>
                  </a:cubicBezTo>
                  <a:cubicBezTo>
                    <a:pt x="82525" y="227457"/>
                    <a:pt x="87097" y="229057"/>
                    <a:pt x="91669" y="230657"/>
                  </a:cubicBezTo>
                  <a:cubicBezTo>
                    <a:pt x="97841" y="232715"/>
                    <a:pt x="104013" y="234544"/>
                    <a:pt x="110414" y="235915"/>
                  </a:cubicBezTo>
                  <a:cubicBezTo>
                    <a:pt x="115214" y="237058"/>
                    <a:pt x="120015" y="237973"/>
                    <a:pt x="125044" y="238887"/>
                  </a:cubicBezTo>
                  <a:cubicBezTo>
                    <a:pt x="136474" y="240716"/>
                    <a:pt x="148361" y="242087"/>
                    <a:pt x="160249" y="242773"/>
                  </a:cubicBezTo>
                  <a:cubicBezTo>
                    <a:pt x="161620" y="242773"/>
                    <a:pt x="162992" y="242773"/>
                    <a:pt x="164135" y="242773"/>
                  </a:cubicBezTo>
                  <a:cubicBezTo>
                    <a:pt x="166649" y="242773"/>
                    <a:pt x="169393" y="242545"/>
                    <a:pt x="171907" y="242316"/>
                  </a:cubicBezTo>
                  <a:cubicBezTo>
                    <a:pt x="173279" y="242316"/>
                    <a:pt x="174422" y="242087"/>
                    <a:pt x="175793" y="241859"/>
                  </a:cubicBezTo>
                  <a:cubicBezTo>
                    <a:pt x="179680" y="241402"/>
                    <a:pt x="183337" y="240716"/>
                    <a:pt x="186995" y="240030"/>
                  </a:cubicBezTo>
                  <a:cubicBezTo>
                    <a:pt x="189509" y="239573"/>
                    <a:pt x="191795" y="238887"/>
                    <a:pt x="194310" y="238201"/>
                  </a:cubicBezTo>
                  <a:cubicBezTo>
                    <a:pt x="195453" y="237744"/>
                    <a:pt x="196825" y="237515"/>
                    <a:pt x="197968" y="237058"/>
                  </a:cubicBezTo>
                  <a:cubicBezTo>
                    <a:pt x="200482" y="236144"/>
                    <a:pt x="202768" y="235229"/>
                    <a:pt x="205054" y="234315"/>
                  </a:cubicBezTo>
                  <a:cubicBezTo>
                    <a:pt x="207340" y="233401"/>
                    <a:pt x="209855" y="232258"/>
                    <a:pt x="212141" y="231115"/>
                  </a:cubicBezTo>
                  <a:cubicBezTo>
                    <a:pt x="213284" y="230429"/>
                    <a:pt x="214427" y="229972"/>
                    <a:pt x="215570" y="229286"/>
                  </a:cubicBezTo>
                  <a:cubicBezTo>
                    <a:pt x="216713" y="228600"/>
                    <a:pt x="217856" y="228143"/>
                    <a:pt x="218999" y="227457"/>
                  </a:cubicBezTo>
                  <a:cubicBezTo>
                    <a:pt x="227457" y="222656"/>
                    <a:pt x="235229" y="216941"/>
                    <a:pt x="242316" y="210541"/>
                  </a:cubicBezTo>
                  <a:cubicBezTo>
                    <a:pt x="244602" y="208483"/>
                    <a:pt x="246888" y="206197"/>
                    <a:pt x="249174" y="204140"/>
                  </a:cubicBezTo>
                  <a:cubicBezTo>
                    <a:pt x="251460" y="202082"/>
                    <a:pt x="253517" y="199568"/>
                    <a:pt x="255803" y="197282"/>
                  </a:cubicBezTo>
                  <a:cubicBezTo>
                    <a:pt x="257861" y="194996"/>
                    <a:pt x="260147" y="192710"/>
                    <a:pt x="262204" y="190195"/>
                  </a:cubicBezTo>
                  <a:cubicBezTo>
                    <a:pt x="265405" y="186538"/>
                    <a:pt x="268376" y="182880"/>
                    <a:pt x="271348" y="179222"/>
                  </a:cubicBezTo>
                  <a:cubicBezTo>
                    <a:pt x="272263" y="178079"/>
                    <a:pt x="273406" y="176708"/>
                    <a:pt x="274320" y="175565"/>
                  </a:cubicBezTo>
                  <a:cubicBezTo>
                    <a:pt x="274320" y="175565"/>
                    <a:pt x="274320" y="175565"/>
                    <a:pt x="274320" y="175565"/>
                  </a:cubicBezTo>
                  <a:cubicBezTo>
                    <a:pt x="275692" y="173736"/>
                    <a:pt x="277063" y="171907"/>
                    <a:pt x="278435" y="170078"/>
                  </a:cubicBezTo>
                  <a:cubicBezTo>
                    <a:pt x="278892" y="169393"/>
                    <a:pt x="279349" y="168707"/>
                    <a:pt x="279806" y="168250"/>
                  </a:cubicBezTo>
                  <a:cubicBezTo>
                    <a:pt x="280721" y="167107"/>
                    <a:pt x="281635" y="165735"/>
                    <a:pt x="282321" y="164363"/>
                  </a:cubicBezTo>
                  <a:cubicBezTo>
                    <a:pt x="282778" y="163678"/>
                    <a:pt x="283235" y="162763"/>
                    <a:pt x="283693" y="162077"/>
                  </a:cubicBezTo>
                  <a:cubicBezTo>
                    <a:pt x="284378" y="160934"/>
                    <a:pt x="285064" y="159791"/>
                    <a:pt x="285750" y="158648"/>
                  </a:cubicBezTo>
                  <a:cubicBezTo>
                    <a:pt x="286207" y="157734"/>
                    <a:pt x="286664" y="157048"/>
                    <a:pt x="287122" y="156134"/>
                  </a:cubicBezTo>
                  <a:cubicBezTo>
                    <a:pt x="287807" y="154991"/>
                    <a:pt x="288265" y="153848"/>
                    <a:pt x="288950" y="152933"/>
                  </a:cubicBezTo>
                  <a:cubicBezTo>
                    <a:pt x="289408" y="152019"/>
                    <a:pt x="289865" y="151105"/>
                    <a:pt x="290093" y="150190"/>
                  </a:cubicBezTo>
                  <a:cubicBezTo>
                    <a:pt x="290551" y="149047"/>
                    <a:pt x="291008" y="148133"/>
                    <a:pt x="291465" y="146990"/>
                  </a:cubicBezTo>
                  <a:cubicBezTo>
                    <a:pt x="291922" y="146075"/>
                    <a:pt x="292151" y="145161"/>
                    <a:pt x="292608" y="144247"/>
                  </a:cubicBezTo>
                  <a:cubicBezTo>
                    <a:pt x="293065" y="143104"/>
                    <a:pt x="293522" y="142189"/>
                    <a:pt x="293751" y="141046"/>
                  </a:cubicBezTo>
                  <a:cubicBezTo>
                    <a:pt x="294208" y="140132"/>
                    <a:pt x="294437" y="139217"/>
                    <a:pt x="294665" y="138303"/>
                  </a:cubicBezTo>
                  <a:cubicBezTo>
                    <a:pt x="295123" y="137160"/>
                    <a:pt x="295351" y="136246"/>
                    <a:pt x="295808" y="135103"/>
                  </a:cubicBezTo>
                  <a:cubicBezTo>
                    <a:pt x="296037" y="134188"/>
                    <a:pt x="296494" y="133274"/>
                    <a:pt x="296723" y="132131"/>
                  </a:cubicBezTo>
                  <a:cubicBezTo>
                    <a:pt x="296951" y="131216"/>
                    <a:pt x="297409" y="130073"/>
                    <a:pt x="297637" y="129159"/>
                  </a:cubicBezTo>
                  <a:cubicBezTo>
                    <a:pt x="297866" y="128245"/>
                    <a:pt x="298094" y="127102"/>
                    <a:pt x="298323" y="126187"/>
                  </a:cubicBezTo>
                  <a:cubicBezTo>
                    <a:pt x="298552" y="125273"/>
                    <a:pt x="298780" y="124130"/>
                    <a:pt x="299009" y="123215"/>
                  </a:cubicBezTo>
                  <a:cubicBezTo>
                    <a:pt x="299237" y="122301"/>
                    <a:pt x="299466" y="121158"/>
                    <a:pt x="299695" y="120244"/>
                  </a:cubicBezTo>
                  <a:cubicBezTo>
                    <a:pt x="299923" y="119329"/>
                    <a:pt x="299923" y="118186"/>
                    <a:pt x="300152" y="117272"/>
                  </a:cubicBezTo>
                  <a:cubicBezTo>
                    <a:pt x="300380" y="116357"/>
                    <a:pt x="300380" y="115214"/>
                    <a:pt x="300609" y="114300"/>
                  </a:cubicBezTo>
                  <a:cubicBezTo>
                    <a:pt x="300838" y="113386"/>
                    <a:pt x="300838" y="112471"/>
                    <a:pt x="300838" y="111328"/>
                  </a:cubicBezTo>
                  <a:cubicBezTo>
                    <a:pt x="300838" y="110185"/>
                    <a:pt x="301066" y="109271"/>
                    <a:pt x="301066" y="108128"/>
                  </a:cubicBezTo>
                  <a:cubicBezTo>
                    <a:pt x="301066" y="107213"/>
                    <a:pt x="301295" y="106299"/>
                    <a:pt x="301295" y="105385"/>
                  </a:cubicBezTo>
                  <a:cubicBezTo>
                    <a:pt x="301295" y="104242"/>
                    <a:pt x="301295" y="103327"/>
                    <a:pt x="301523" y="102184"/>
                  </a:cubicBezTo>
                  <a:cubicBezTo>
                    <a:pt x="301523" y="101270"/>
                    <a:pt x="301523" y="100355"/>
                    <a:pt x="301523" y="99441"/>
                  </a:cubicBezTo>
                  <a:cubicBezTo>
                    <a:pt x="301523" y="98298"/>
                    <a:pt x="301523" y="97155"/>
                    <a:pt x="301523" y="96012"/>
                  </a:cubicBezTo>
                  <a:cubicBezTo>
                    <a:pt x="301523" y="95098"/>
                    <a:pt x="301523" y="94412"/>
                    <a:pt x="301523" y="93497"/>
                  </a:cubicBezTo>
                  <a:cubicBezTo>
                    <a:pt x="301523" y="92354"/>
                    <a:pt x="301523" y="91211"/>
                    <a:pt x="301295" y="90068"/>
                  </a:cubicBezTo>
                  <a:cubicBezTo>
                    <a:pt x="301295" y="89383"/>
                    <a:pt x="301066" y="88468"/>
                    <a:pt x="301066" y="87782"/>
                  </a:cubicBezTo>
                  <a:cubicBezTo>
                    <a:pt x="301066" y="86639"/>
                    <a:pt x="300838" y="85268"/>
                    <a:pt x="300838" y="84125"/>
                  </a:cubicBezTo>
                  <a:cubicBezTo>
                    <a:pt x="300838" y="83439"/>
                    <a:pt x="300609" y="82753"/>
                    <a:pt x="300609" y="82296"/>
                  </a:cubicBezTo>
                  <a:cubicBezTo>
                    <a:pt x="300380" y="80924"/>
                    <a:pt x="300380" y="79553"/>
                    <a:pt x="300152" y="78181"/>
                  </a:cubicBezTo>
                  <a:cubicBezTo>
                    <a:pt x="300152" y="77724"/>
                    <a:pt x="299923" y="77267"/>
                    <a:pt x="299923" y="76810"/>
                  </a:cubicBezTo>
                  <a:cubicBezTo>
                    <a:pt x="299695" y="75209"/>
                    <a:pt x="299466" y="73838"/>
                    <a:pt x="299009" y="72238"/>
                  </a:cubicBezTo>
                  <a:cubicBezTo>
                    <a:pt x="299009" y="72238"/>
                    <a:pt x="299009" y="72009"/>
                    <a:pt x="299009" y="72009"/>
                  </a:cubicBezTo>
                  <a:cubicBezTo>
                    <a:pt x="296037" y="56921"/>
                    <a:pt x="290551" y="42291"/>
                    <a:pt x="283235" y="28804"/>
                  </a:cubicBezTo>
                  <a:cubicBezTo>
                    <a:pt x="283235" y="28804"/>
                    <a:pt x="283235" y="28804"/>
                    <a:pt x="283235" y="28804"/>
                  </a:cubicBezTo>
                  <a:cubicBezTo>
                    <a:pt x="282321" y="27203"/>
                    <a:pt x="281407" y="25375"/>
                    <a:pt x="280492" y="23774"/>
                  </a:cubicBezTo>
                  <a:cubicBezTo>
                    <a:pt x="280492" y="23774"/>
                    <a:pt x="280492" y="23774"/>
                    <a:pt x="280492" y="23546"/>
                  </a:cubicBezTo>
                  <a:cubicBezTo>
                    <a:pt x="279578" y="21946"/>
                    <a:pt x="278663" y="20345"/>
                    <a:pt x="277520" y="18745"/>
                  </a:cubicBezTo>
                  <a:cubicBezTo>
                    <a:pt x="277520" y="18745"/>
                    <a:pt x="277520" y="18745"/>
                    <a:pt x="277520" y="18517"/>
                  </a:cubicBezTo>
                  <a:cubicBezTo>
                    <a:pt x="276606" y="16916"/>
                    <a:pt x="275463" y="15316"/>
                    <a:pt x="274549" y="13716"/>
                  </a:cubicBezTo>
                  <a:cubicBezTo>
                    <a:pt x="274549" y="13716"/>
                    <a:pt x="274549" y="13716"/>
                    <a:pt x="274549" y="13487"/>
                  </a:cubicBezTo>
                  <a:cubicBezTo>
                    <a:pt x="273406" y="11887"/>
                    <a:pt x="272491" y="10516"/>
                    <a:pt x="271348" y="8915"/>
                  </a:cubicBezTo>
                  <a:cubicBezTo>
                    <a:pt x="271348" y="8915"/>
                    <a:pt x="271348" y="8915"/>
                    <a:pt x="271348" y="8915"/>
                  </a:cubicBezTo>
                  <a:cubicBezTo>
                    <a:pt x="270205" y="7315"/>
                    <a:pt x="269062" y="5944"/>
                    <a:pt x="267919" y="4343"/>
                  </a:cubicBezTo>
                  <a:cubicBezTo>
                    <a:pt x="267919" y="4343"/>
                    <a:pt x="267919" y="4343"/>
                    <a:pt x="267919" y="4343"/>
                  </a:cubicBezTo>
                  <a:cubicBezTo>
                    <a:pt x="266776" y="2743"/>
                    <a:pt x="265633" y="1372"/>
                    <a:pt x="264262" y="0"/>
                  </a:cubicBezTo>
                  <a:cubicBezTo>
                    <a:pt x="279349" y="35890"/>
                    <a:pt x="276377" y="80010"/>
                    <a:pt x="254660" y="114071"/>
                  </a:cubicBezTo>
                  <a:close/>
                </a:path>
              </a:pathLst>
            </a:custGeom>
            <a:solidFill>
              <a:srgbClr val="FFFFFF"/>
            </a:solidFill>
            <a:ln w="2286" cap="flat">
              <a:noFill/>
              <a:prstDash val="solid"/>
              <a:miter/>
            </a:ln>
          </p:spPr>
          <p:txBody>
            <a:bodyPr rtlCol="0" anchor="ctr"/>
            <a:lstStyle/>
            <a:p>
              <a:endParaRPr lang="en-US"/>
            </a:p>
          </p:txBody>
        </p:sp>
        <p:sp>
          <p:nvSpPr>
            <p:cNvPr id="189" name="Freeform 438">
              <a:extLst>
                <a:ext uri="{FF2B5EF4-FFF2-40B4-BE49-F238E27FC236}">
                  <a16:creationId xmlns:a16="http://schemas.microsoft.com/office/drawing/2014/main" id="{5ED92463-0051-4EE1-E734-4146D4D519DF}"/>
                </a:ext>
              </a:extLst>
            </p:cNvPr>
            <p:cNvSpPr/>
            <p:nvPr/>
          </p:nvSpPr>
          <p:spPr>
            <a:xfrm>
              <a:off x="4509336" y="3539130"/>
              <a:ext cx="397279" cy="853057"/>
            </a:xfrm>
            <a:custGeom>
              <a:avLst/>
              <a:gdLst>
                <a:gd name="connsiteX0" fmla="*/ 286387 w 397279"/>
                <a:gd name="connsiteY0" fmla="*/ 247172 h 853057"/>
                <a:gd name="connsiteX1" fmla="*/ 393600 w 397279"/>
                <a:gd name="connsiteY1" fmla="*/ 167847 h 853057"/>
                <a:gd name="connsiteX2" fmla="*/ 372569 w 397279"/>
                <a:gd name="connsiteY2" fmla="*/ 114355 h 853057"/>
                <a:gd name="connsiteX3" fmla="*/ 301246 w 397279"/>
                <a:gd name="connsiteY3" fmla="*/ 32059 h 853057"/>
                <a:gd name="connsiteX4" fmla="*/ 273814 w 397279"/>
                <a:gd name="connsiteY4" fmla="*/ 5541 h 853057"/>
                <a:gd name="connsiteX5" fmla="*/ 235866 w 397279"/>
                <a:gd name="connsiteY5" fmla="*/ 7599 h 853057"/>
                <a:gd name="connsiteX6" fmla="*/ 242724 w 397279"/>
                <a:gd name="connsiteY6" fmla="*/ 38231 h 853057"/>
                <a:gd name="connsiteX7" fmla="*/ 311990 w 397279"/>
                <a:gd name="connsiteY7" fmla="*/ 126014 h 853057"/>
                <a:gd name="connsiteX8" fmla="*/ 318162 w 397279"/>
                <a:gd name="connsiteY8" fmla="*/ 144073 h 853057"/>
                <a:gd name="connsiteX9" fmla="*/ 300331 w 397279"/>
                <a:gd name="connsiteY9" fmla="*/ 144987 h 853057"/>
                <a:gd name="connsiteX10" fmla="*/ 216892 w 397279"/>
                <a:gd name="connsiteY10" fmla="*/ 128071 h 853057"/>
                <a:gd name="connsiteX11" fmla="*/ 100764 w 397279"/>
                <a:gd name="connsiteY11" fmla="*/ 155046 h 853057"/>
                <a:gd name="connsiteX12" fmla="*/ 36756 w 397279"/>
                <a:gd name="connsiteY12" fmla="*/ 229569 h 853057"/>
                <a:gd name="connsiteX13" fmla="*/ 408 w 397279"/>
                <a:gd name="connsiteY13" fmla="*/ 445825 h 853057"/>
                <a:gd name="connsiteX14" fmla="*/ 12067 w 397279"/>
                <a:gd name="connsiteY14" fmla="*/ 500232 h 853057"/>
                <a:gd name="connsiteX15" fmla="*/ 34698 w 397279"/>
                <a:gd name="connsiteY15" fmla="*/ 516234 h 853057"/>
                <a:gd name="connsiteX16" fmla="*/ 54358 w 397279"/>
                <a:gd name="connsiteY16" fmla="*/ 496574 h 853057"/>
                <a:gd name="connsiteX17" fmla="*/ 56187 w 397279"/>
                <a:gd name="connsiteY17" fmla="*/ 478972 h 853057"/>
                <a:gd name="connsiteX18" fmla="*/ 56187 w 397279"/>
                <a:gd name="connsiteY18" fmla="*/ 428909 h 853057"/>
                <a:gd name="connsiteX19" fmla="*/ 67388 w 397279"/>
                <a:gd name="connsiteY19" fmla="*/ 306151 h 853057"/>
                <a:gd name="connsiteX20" fmla="*/ 81333 w 397279"/>
                <a:gd name="connsiteY20" fmla="*/ 274147 h 853057"/>
                <a:gd name="connsiteX21" fmla="*/ 99392 w 397279"/>
                <a:gd name="connsiteY21" fmla="*/ 269117 h 853057"/>
                <a:gd name="connsiteX22" fmla="*/ 100306 w 397279"/>
                <a:gd name="connsiteY22" fmla="*/ 287177 h 853057"/>
                <a:gd name="connsiteX23" fmla="*/ 80418 w 397279"/>
                <a:gd name="connsiteY23" fmla="*/ 357357 h 853057"/>
                <a:gd name="connsiteX24" fmla="*/ 77218 w 397279"/>
                <a:gd name="connsiteY24" fmla="*/ 457484 h 853057"/>
                <a:gd name="connsiteX25" fmla="*/ 68760 w 397279"/>
                <a:gd name="connsiteY25" fmla="*/ 524235 h 853057"/>
                <a:gd name="connsiteX26" fmla="*/ 55044 w 397279"/>
                <a:gd name="connsiteY26" fmla="*/ 635106 h 853057"/>
                <a:gd name="connsiteX27" fmla="*/ 38127 w 397279"/>
                <a:gd name="connsiteY27" fmla="*/ 819586 h 853057"/>
                <a:gd name="connsiteX28" fmla="*/ 74246 w 397279"/>
                <a:gd name="connsiteY28" fmla="*/ 852505 h 853057"/>
                <a:gd name="connsiteX29" fmla="*/ 108307 w 397279"/>
                <a:gd name="connsiteY29" fmla="*/ 827130 h 853057"/>
                <a:gd name="connsiteX30" fmla="*/ 160428 w 397279"/>
                <a:gd name="connsiteY30" fmla="*/ 540694 h 853057"/>
                <a:gd name="connsiteX31" fmla="*/ 167515 w 397279"/>
                <a:gd name="connsiteY31" fmla="*/ 521492 h 853057"/>
                <a:gd name="connsiteX32" fmla="*/ 201348 w 397279"/>
                <a:gd name="connsiteY32" fmla="*/ 519892 h 853057"/>
                <a:gd name="connsiteX33" fmla="*/ 212549 w 397279"/>
                <a:gd name="connsiteY33" fmla="*/ 552810 h 853057"/>
                <a:gd name="connsiteX34" fmla="*/ 230380 w 397279"/>
                <a:gd name="connsiteY34" fmla="*/ 816843 h 853057"/>
                <a:gd name="connsiteX35" fmla="*/ 281815 w 397279"/>
                <a:gd name="connsiteY35" fmla="*/ 852047 h 853057"/>
                <a:gd name="connsiteX36" fmla="*/ 298274 w 397279"/>
                <a:gd name="connsiteY36" fmla="*/ 834902 h 853057"/>
                <a:gd name="connsiteX37" fmla="*/ 298731 w 397279"/>
                <a:gd name="connsiteY37" fmla="*/ 796726 h 853057"/>
                <a:gd name="connsiteX38" fmla="*/ 281815 w 397279"/>
                <a:gd name="connsiteY38" fmla="*/ 505718 h 853057"/>
                <a:gd name="connsiteX39" fmla="*/ 275185 w 397279"/>
                <a:gd name="connsiteY39" fmla="*/ 270260 h 853057"/>
                <a:gd name="connsiteX40" fmla="*/ 286387 w 397279"/>
                <a:gd name="connsiteY40" fmla="*/ 247172 h 8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7279" h="853057">
                  <a:moveTo>
                    <a:pt x="286387" y="247172"/>
                  </a:moveTo>
                  <a:cubicBezTo>
                    <a:pt x="303989" y="247629"/>
                    <a:pt x="376684" y="192308"/>
                    <a:pt x="393600" y="167847"/>
                  </a:cubicBezTo>
                  <a:cubicBezTo>
                    <a:pt x="405945" y="150017"/>
                    <a:pt x="384228" y="130128"/>
                    <a:pt x="372569" y="114355"/>
                  </a:cubicBezTo>
                  <a:cubicBezTo>
                    <a:pt x="350852" y="85094"/>
                    <a:pt x="325706" y="58805"/>
                    <a:pt x="301246" y="32059"/>
                  </a:cubicBezTo>
                  <a:cubicBezTo>
                    <a:pt x="292788" y="22686"/>
                    <a:pt x="283644" y="13314"/>
                    <a:pt x="273814" y="5541"/>
                  </a:cubicBezTo>
                  <a:cubicBezTo>
                    <a:pt x="263527" y="-2688"/>
                    <a:pt x="243639" y="-1545"/>
                    <a:pt x="235866" y="7599"/>
                  </a:cubicBezTo>
                  <a:cubicBezTo>
                    <a:pt x="225579" y="19715"/>
                    <a:pt x="235180" y="28859"/>
                    <a:pt x="242724" y="38231"/>
                  </a:cubicBezTo>
                  <a:cubicBezTo>
                    <a:pt x="265813" y="67492"/>
                    <a:pt x="288901" y="96753"/>
                    <a:pt x="311990" y="126014"/>
                  </a:cubicBezTo>
                  <a:cubicBezTo>
                    <a:pt x="316333" y="131500"/>
                    <a:pt x="322277" y="136758"/>
                    <a:pt x="318162" y="144073"/>
                  </a:cubicBezTo>
                  <a:cubicBezTo>
                    <a:pt x="313362" y="152760"/>
                    <a:pt x="306504" y="146588"/>
                    <a:pt x="300331" y="144987"/>
                  </a:cubicBezTo>
                  <a:cubicBezTo>
                    <a:pt x="272899" y="137444"/>
                    <a:pt x="245467" y="130814"/>
                    <a:pt x="216892" y="128071"/>
                  </a:cubicBezTo>
                  <a:cubicBezTo>
                    <a:pt x="195633" y="126014"/>
                    <a:pt x="116537" y="143387"/>
                    <a:pt x="100764" y="155046"/>
                  </a:cubicBezTo>
                  <a:cubicBezTo>
                    <a:pt x="75389" y="173562"/>
                    <a:pt x="48871" y="200080"/>
                    <a:pt x="36756" y="229569"/>
                  </a:cubicBezTo>
                  <a:cubicBezTo>
                    <a:pt x="8638" y="298607"/>
                    <a:pt x="-2335" y="371302"/>
                    <a:pt x="408" y="445825"/>
                  </a:cubicBezTo>
                  <a:cubicBezTo>
                    <a:pt x="1094" y="464113"/>
                    <a:pt x="4294" y="483087"/>
                    <a:pt x="12067" y="500232"/>
                  </a:cubicBezTo>
                  <a:cubicBezTo>
                    <a:pt x="16410" y="509833"/>
                    <a:pt x="23954" y="517148"/>
                    <a:pt x="34698" y="516234"/>
                  </a:cubicBezTo>
                  <a:cubicBezTo>
                    <a:pt x="45671" y="515548"/>
                    <a:pt x="50929" y="505947"/>
                    <a:pt x="54358" y="496574"/>
                  </a:cubicBezTo>
                  <a:cubicBezTo>
                    <a:pt x="56187" y="491317"/>
                    <a:pt x="56187" y="484916"/>
                    <a:pt x="56187" y="478972"/>
                  </a:cubicBezTo>
                  <a:cubicBezTo>
                    <a:pt x="56415" y="462284"/>
                    <a:pt x="56644" y="445597"/>
                    <a:pt x="56187" y="428909"/>
                  </a:cubicBezTo>
                  <a:cubicBezTo>
                    <a:pt x="55272" y="387532"/>
                    <a:pt x="57558" y="346384"/>
                    <a:pt x="67388" y="306151"/>
                  </a:cubicBezTo>
                  <a:cubicBezTo>
                    <a:pt x="70131" y="294721"/>
                    <a:pt x="72646" y="283062"/>
                    <a:pt x="81333" y="274147"/>
                  </a:cubicBezTo>
                  <a:cubicBezTo>
                    <a:pt x="86362" y="269117"/>
                    <a:pt x="92077" y="264317"/>
                    <a:pt x="99392" y="269117"/>
                  </a:cubicBezTo>
                  <a:cubicBezTo>
                    <a:pt x="106707" y="274147"/>
                    <a:pt x="104421" y="281233"/>
                    <a:pt x="100306" y="287177"/>
                  </a:cubicBezTo>
                  <a:cubicBezTo>
                    <a:pt x="86133" y="308437"/>
                    <a:pt x="83619" y="332897"/>
                    <a:pt x="80418" y="357357"/>
                  </a:cubicBezTo>
                  <a:cubicBezTo>
                    <a:pt x="76075" y="390733"/>
                    <a:pt x="76761" y="424108"/>
                    <a:pt x="77218" y="457484"/>
                  </a:cubicBezTo>
                  <a:cubicBezTo>
                    <a:pt x="77446" y="480115"/>
                    <a:pt x="77446" y="502747"/>
                    <a:pt x="68760" y="524235"/>
                  </a:cubicBezTo>
                  <a:cubicBezTo>
                    <a:pt x="65331" y="532693"/>
                    <a:pt x="59844" y="606988"/>
                    <a:pt x="55044" y="635106"/>
                  </a:cubicBezTo>
                  <a:cubicBezTo>
                    <a:pt x="44757" y="696142"/>
                    <a:pt x="40413" y="757864"/>
                    <a:pt x="38127" y="819586"/>
                  </a:cubicBezTo>
                  <a:cubicBezTo>
                    <a:pt x="37213" y="840846"/>
                    <a:pt x="48414" y="849990"/>
                    <a:pt x="74246" y="852505"/>
                  </a:cubicBezTo>
                  <a:cubicBezTo>
                    <a:pt x="98020" y="854791"/>
                    <a:pt x="103964" y="850676"/>
                    <a:pt x="108307" y="827130"/>
                  </a:cubicBezTo>
                  <a:cubicBezTo>
                    <a:pt x="115165" y="789411"/>
                    <a:pt x="141454" y="596930"/>
                    <a:pt x="160428" y="540694"/>
                  </a:cubicBezTo>
                  <a:cubicBezTo>
                    <a:pt x="162714" y="534293"/>
                    <a:pt x="163400" y="527207"/>
                    <a:pt x="167515" y="521492"/>
                  </a:cubicBezTo>
                  <a:cubicBezTo>
                    <a:pt x="177573" y="507319"/>
                    <a:pt x="190832" y="506633"/>
                    <a:pt x="201348" y="519892"/>
                  </a:cubicBezTo>
                  <a:cubicBezTo>
                    <a:pt x="208891" y="529493"/>
                    <a:pt x="211177" y="540923"/>
                    <a:pt x="212549" y="552810"/>
                  </a:cubicBezTo>
                  <a:cubicBezTo>
                    <a:pt x="216435" y="586186"/>
                    <a:pt x="222607" y="762436"/>
                    <a:pt x="230380" y="816843"/>
                  </a:cubicBezTo>
                  <a:cubicBezTo>
                    <a:pt x="234952" y="848847"/>
                    <a:pt x="242496" y="855705"/>
                    <a:pt x="281815" y="852047"/>
                  </a:cubicBezTo>
                  <a:cubicBezTo>
                    <a:pt x="292102" y="851133"/>
                    <a:pt x="298045" y="845418"/>
                    <a:pt x="298274" y="834902"/>
                  </a:cubicBezTo>
                  <a:cubicBezTo>
                    <a:pt x="298731" y="822101"/>
                    <a:pt x="299417" y="809299"/>
                    <a:pt x="298731" y="796726"/>
                  </a:cubicBezTo>
                  <a:cubicBezTo>
                    <a:pt x="293473" y="699800"/>
                    <a:pt x="289359" y="602645"/>
                    <a:pt x="281815" y="505718"/>
                  </a:cubicBezTo>
                  <a:cubicBezTo>
                    <a:pt x="275871" y="427309"/>
                    <a:pt x="283872" y="348442"/>
                    <a:pt x="275185" y="270260"/>
                  </a:cubicBezTo>
                  <a:cubicBezTo>
                    <a:pt x="274042" y="261573"/>
                    <a:pt x="278386" y="246943"/>
                    <a:pt x="286387" y="247172"/>
                  </a:cubicBezTo>
                  <a:close/>
                </a:path>
              </a:pathLst>
            </a:custGeom>
            <a:solidFill>
              <a:srgbClr val="FFFFFF"/>
            </a:solidFill>
            <a:ln w="2286" cap="flat">
              <a:noFill/>
              <a:prstDash val="solid"/>
              <a:miter/>
            </a:ln>
          </p:spPr>
          <p:txBody>
            <a:bodyPr rtlCol="0" anchor="ctr"/>
            <a:lstStyle/>
            <a:p>
              <a:endParaRPr lang="en-US"/>
            </a:p>
          </p:txBody>
        </p:sp>
        <p:sp>
          <p:nvSpPr>
            <p:cNvPr id="190" name="Freeform 439">
              <a:extLst>
                <a:ext uri="{FF2B5EF4-FFF2-40B4-BE49-F238E27FC236}">
                  <a16:creationId xmlns:a16="http://schemas.microsoft.com/office/drawing/2014/main" id="{ED3324BD-86DB-EBB1-1A41-F7231DF82C41}"/>
                </a:ext>
              </a:extLst>
            </p:cNvPr>
            <p:cNvSpPr/>
            <p:nvPr/>
          </p:nvSpPr>
          <p:spPr>
            <a:xfrm>
              <a:off x="4488993" y="3401748"/>
              <a:ext cx="441968" cy="1010926"/>
            </a:xfrm>
            <a:custGeom>
              <a:avLst/>
              <a:gdLst>
                <a:gd name="connsiteX0" fmla="*/ 332790 w 441968"/>
                <a:gd name="connsiteY0" fmla="*/ 399641 h 1010926"/>
                <a:gd name="connsiteX1" fmla="*/ 439775 w 441968"/>
                <a:gd name="connsiteY1" fmla="*/ 305457 h 1010926"/>
                <a:gd name="connsiteX2" fmla="*/ 418515 w 441968"/>
                <a:gd name="connsiteY2" fmla="*/ 255165 h 1010926"/>
                <a:gd name="connsiteX3" fmla="*/ 327533 w 441968"/>
                <a:gd name="connsiteY3" fmla="*/ 146809 h 1010926"/>
                <a:gd name="connsiteX4" fmla="*/ 298272 w 441968"/>
                <a:gd name="connsiteY4" fmla="*/ 122806 h 1010926"/>
                <a:gd name="connsiteX5" fmla="*/ 272440 w 441968"/>
                <a:gd name="connsiteY5" fmla="*/ 88745 h 1010926"/>
                <a:gd name="connsiteX6" fmla="*/ 207746 w 441968"/>
                <a:gd name="connsiteY6" fmla="*/ 9649 h 1010926"/>
                <a:gd name="connsiteX7" fmla="*/ 71729 w 441968"/>
                <a:gd name="connsiteY7" fmla="*/ 22908 h 1010926"/>
                <a:gd name="connsiteX8" fmla="*/ 8864 w 441968"/>
                <a:gd name="connsiteY8" fmla="*/ 141780 h 1010926"/>
                <a:gd name="connsiteX9" fmla="*/ 95732 w 441968"/>
                <a:gd name="connsiteY9" fmla="*/ 268196 h 1010926"/>
                <a:gd name="connsiteX10" fmla="*/ 118135 w 441968"/>
                <a:gd name="connsiteY10" fmla="*/ 273911 h 1010926"/>
                <a:gd name="connsiteX11" fmla="*/ 92989 w 441968"/>
                <a:gd name="connsiteY11" fmla="*/ 290141 h 1010926"/>
                <a:gd name="connsiteX12" fmla="*/ 22352 w 441968"/>
                <a:gd name="connsiteY12" fmla="*/ 396669 h 1010926"/>
                <a:gd name="connsiteX13" fmla="*/ 863 w 441968"/>
                <a:gd name="connsiteY13" fmla="*/ 589150 h 1010926"/>
                <a:gd name="connsiteX14" fmla="*/ 10922 w 441968"/>
                <a:gd name="connsiteY14" fmla="*/ 635099 h 1010926"/>
                <a:gd name="connsiteX15" fmla="*/ 50012 w 441968"/>
                <a:gd name="connsiteY15" fmla="*/ 673503 h 1010926"/>
                <a:gd name="connsiteX16" fmla="*/ 63728 w 441968"/>
                <a:gd name="connsiteY16" fmla="*/ 691334 h 1010926"/>
                <a:gd name="connsiteX17" fmla="*/ 55727 w 441968"/>
                <a:gd name="connsiteY17" fmla="*/ 767458 h 1010926"/>
                <a:gd name="connsiteX18" fmla="*/ 34467 w 441968"/>
                <a:gd name="connsiteY18" fmla="*/ 951710 h 1010926"/>
                <a:gd name="connsiteX19" fmla="*/ 84302 w 441968"/>
                <a:gd name="connsiteY19" fmla="*/ 1009545 h 1010926"/>
                <a:gd name="connsiteX20" fmla="*/ 149453 w 441968"/>
                <a:gd name="connsiteY20" fmla="*/ 963140 h 1010926"/>
                <a:gd name="connsiteX21" fmla="*/ 179857 w 441968"/>
                <a:gd name="connsiteY21" fmla="*/ 754199 h 1010926"/>
                <a:gd name="connsiteX22" fmla="*/ 205917 w 441968"/>
                <a:gd name="connsiteY22" fmla="*/ 678990 h 1010926"/>
                <a:gd name="connsiteX23" fmla="*/ 230835 w 441968"/>
                <a:gd name="connsiteY23" fmla="*/ 969083 h 1010926"/>
                <a:gd name="connsiteX24" fmla="*/ 275869 w 441968"/>
                <a:gd name="connsiteY24" fmla="*/ 1010003 h 1010926"/>
                <a:gd name="connsiteX25" fmla="*/ 325704 w 441968"/>
                <a:gd name="connsiteY25" fmla="*/ 1005659 h 1010926"/>
                <a:gd name="connsiteX26" fmla="*/ 342620 w 441968"/>
                <a:gd name="connsiteY26" fmla="*/ 986228 h 1010926"/>
                <a:gd name="connsiteX27" fmla="*/ 339191 w 441968"/>
                <a:gd name="connsiteY27" fmla="*/ 906904 h 1010926"/>
                <a:gd name="connsiteX28" fmla="*/ 330276 w 441968"/>
                <a:gd name="connsiteY28" fmla="*/ 742083 h 1010926"/>
                <a:gd name="connsiteX29" fmla="*/ 319303 w 441968"/>
                <a:gd name="connsiteY29" fmla="*/ 435988 h 1010926"/>
                <a:gd name="connsiteX30" fmla="*/ 332790 w 441968"/>
                <a:gd name="connsiteY30" fmla="*/ 399641 h 1010926"/>
                <a:gd name="connsiteX31" fmla="*/ 43154 w 441968"/>
                <a:gd name="connsiteY31" fmla="*/ 195272 h 1010926"/>
                <a:gd name="connsiteX32" fmla="*/ 29895 w 441968"/>
                <a:gd name="connsiteY32" fmla="*/ 144752 h 1010926"/>
                <a:gd name="connsiteX33" fmla="*/ 138023 w 441968"/>
                <a:gd name="connsiteY33" fmla="*/ 21993 h 1010926"/>
                <a:gd name="connsiteX34" fmla="*/ 257124 w 441968"/>
                <a:gd name="connsiteY34" fmla="*/ 97431 h 1010926"/>
                <a:gd name="connsiteX35" fmla="*/ 246608 w 441968"/>
                <a:gd name="connsiteY35" fmla="*/ 125092 h 1010926"/>
                <a:gd name="connsiteX36" fmla="*/ 238150 w 441968"/>
                <a:gd name="connsiteY36" fmla="*/ 174927 h 1010926"/>
                <a:gd name="connsiteX37" fmla="*/ 239064 w 441968"/>
                <a:gd name="connsiteY37" fmla="*/ 203273 h 1010926"/>
                <a:gd name="connsiteX38" fmla="*/ 142824 w 441968"/>
                <a:gd name="connsiteY38" fmla="*/ 257680 h 1010926"/>
                <a:gd name="connsiteX39" fmla="*/ 43154 w 441968"/>
                <a:gd name="connsiteY39" fmla="*/ 195272 h 1010926"/>
                <a:gd name="connsiteX40" fmla="*/ 258953 w 441968"/>
                <a:gd name="connsiteY40" fmla="*/ 206245 h 1010926"/>
                <a:gd name="connsiteX41" fmla="*/ 314502 w 441968"/>
                <a:gd name="connsiteY41" fmla="*/ 263395 h 1010926"/>
                <a:gd name="connsiteX42" fmla="*/ 239522 w 441968"/>
                <a:gd name="connsiteY42" fmla="*/ 245336 h 1010926"/>
                <a:gd name="connsiteX43" fmla="*/ 258953 w 441968"/>
                <a:gd name="connsiteY43" fmla="*/ 206245 h 1010926"/>
                <a:gd name="connsiteX44" fmla="*/ 295300 w 441968"/>
                <a:gd name="connsiteY44" fmla="*/ 407413 h 1010926"/>
                <a:gd name="connsiteX45" fmla="*/ 301929 w 441968"/>
                <a:gd name="connsiteY45" fmla="*/ 642871 h 1010926"/>
                <a:gd name="connsiteX46" fmla="*/ 318846 w 441968"/>
                <a:gd name="connsiteY46" fmla="*/ 933879 h 1010926"/>
                <a:gd name="connsiteX47" fmla="*/ 318389 w 441968"/>
                <a:gd name="connsiteY47" fmla="*/ 972055 h 1010926"/>
                <a:gd name="connsiteX48" fmla="*/ 301929 w 441968"/>
                <a:gd name="connsiteY48" fmla="*/ 989200 h 1010926"/>
                <a:gd name="connsiteX49" fmla="*/ 250494 w 441968"/>
                <a:gd name="connsiteY49" fmla="*/ 953996 h 1010926"/>
                <a:gd name="connsiteX50" fmla="*/ 232664 w 441968"/>
                <a:gd name="connsiteY50" fmla="*/ 689963 h 1010926"/>
                <a:gd name="connsiteX51" fmla="*/ 221462 w 441968"/>
                <a:gd name="connsiteY51" fmla="*/ 657044 h 1010926"/>
                <a:gd name="connsiteX52" fmla="*/ 187629 w 441968"/>
                <a:gd name="connsiteY52" fmla="*/ 658644 h 1010926"/>
                <a:gd name="connsiteX53" fmla="*/ 180543 w 441968"/>
                <a:gd name="connsiteY53" fmla="*/ 677847 h 1010926"/>
                <a:gd name="connsiteX54" fmla="*/ 128422 w 441968"/>
                <a:gd name="connsiteY54" fmla="*/ 964283 h 1010926"/>
                <a:gd name="connsiteX55" fmla="*/ 94361 w 441968"/>
                <a:gd name="connsiteY55" fmla="*/ 989657 h 1010926"/>
                <a:gd name="connsiteX56" fmla="*/ 58242 w 441968"/>
                <a:gd name="connsiteY56" fmla="*/ 956739 h 1010926"/>
                <a:gd name="connsiteX57" fmla="*/ 75158 w 441968"/>
                <a:gd name="connsiteY57" fmla="*/ 772259 h 1010926"/>
                <a:gd name="connsiteX58" fmla="*/ 88874 w 441968"/>
                <a:gd name="connsiteY58" fmla="*/ 661388 h 1010926"/>
                <a:gd name="connsiteX59" fmla="*/ 97332 w 441968"/>
                <a:gd name="connsiteY59" fmla="*/ 594636 h 1010926"/>
                <a:gd name="connsiteX60" fmla="*/ 100533 w 441968"/>
                <a:gd name="connsiteY60" fmla="*/ 494510 h 1010926"/>
                <a:gd name="connsiteX61" fmla="*/ 120421 w 441968"/>
                <a:gd name="connsiteY61" fmla="*/ 424329 h 1010926"/>
                <a:gd name="connsiteX62" fmla="*/ 119507 w 441968"/>
                <a:gd name="connsiteY62" fmla="*/ 406270 h 1010926"/>
                <a:gd name="connsiteX63" fmla="*/ 101447 w 441968"/>
                <a:gd name="connsiteY63" fmla="*/ 411299 h 1010926"/>
                <a:gd name="connsiteX64" fmla="*/ 87503 w 441968"/>
                <a:gd name="connsiteY64" fmla="*/ 443303 h 1010926"/>
                <a:gd name="connsiteX65" fmla="*/ 76301 w 441968"/>
                <a:gd name="connsiteY65" fmla="*/ 566061 h 1010926"/>
                <a:gd name="connsiteX66" fmla="*/ 76301 w 441968"/>
                <a:gd name="connsiteY66" fmla="*/ 616125 h 1010926"/>
                <a:gd name="connsiteX67" fmla="*/ 74472 w 441968"/>
                <a:gd name="connsiteY67" fmla="*/ 633727 h 1010926"/>
                <a:gd name="connsiteX68" fmla="*/ 54813 w 441968"/>
                <a:gd name="connsiteY68" fmla="*/ 653387 h 1010926"/>
                <a:gd name="connsiteX69" fmla="*/ 32181 w 441968"/>
                <a:gd name="connsiteY69" fmla="*/ 637385 h 1010926"/>
                <a:gd name="connsiteX70" fmla="*/ 20523 w 441968"/>
                <a:gd name="connsiteY70" fmla="*/ 582978 h 1010926"/>
                <a:gd name="connsiteX71" fmla="*/ 56870 w 441968"/>
                <a:gd name="connsiteY71" fmla="*/ 366722 h 1010926"/>
                <a:gd name="connsiteX72" fmla="*/ 120878 w 441968"/>
                <a:gd name="connsiteY72" fmla="*/ 292199 h 1010926"/>
                <a:gd name="connsiteX73" fmla="*/ 237007 w 441968"/>
                <a:gd name="connsiteY73" fmla="*/ 265224 h 1010926"/>
                <a:gd name="connsiteX74" fmla="*/ 320446 w 441968"/>
                <a:gd name="connsiteY74" fmla="*/ 282140 h 1010926"/>
                <a:gd name="connsiteX75" fmla="*/ 338277 w 441968"/>
                <a:gd name="connsiteY75" fmla="*/ 281226 h 1010926"/>
                <a:gd name="connsiteX76" fmla="*/ 332105 w 441968"/>
                <a:gd name="connsiteY76" fmla="*/ 263166 h 1010926"/>
                <a:gd name="connsiteX77" fmla="*/ 262839 w 441968"/>
                <a:gd name="connsiteY77" fmla="*/ 175384 h 1010926"/>
                <a:gd name="connsiteX78" fmla="*/ 255981 w 441968"/>
                <a:gd name="connsiteY78" fmla="*/ 144752 h 1010926"/>
                <a:gd name="connsiteX79" fmla="*/ 293928 w 441968"/>
                <a:gd name="connsiteY79" fmla="*/ 142694 h 1010926"/>
                <a:gd name="connsiteX80" fmla="*/ 321360 w 441968"/>
                <a:gd name="connsiteY80" fmla="*/ 169212 h 1010926"/>
                <a:gd name="connsiteX81" fmla="*/ 392684 w 441968"/>
                <a:gd name="connsiteY81" fmla="*/ 251508 h 1010926"/>
                <a:gd name="connsiteX82" fmla="*/ 413715 w 441968"/>
                <a:gd name="connsiteY82" fmla="*/ 305000 h 1010926"/>
                <a:gd name="connsiteX83" fmla="*/ 306501 w 441968"/>
                <a:gd name="connsiteY83" fmla="*/ 384324 h 1010926"/>
                <a:gd name="connsiteX84" fmla="*/ 295300 w 441968"/>
                <a:gd name="connsiteY84" fmla="*/ 407413 h 10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1968" h="1010926">
                  <a:moveTo>
                    <a:pt x="332790" y="399641"/>
                  </a:moveTo>
                  <a:cubicBezTo>
                    <a:pt x="370281" y="369923"/>
                    <a:pt x="413258" y="344091"/>
                    <a:pt x="439775" y="305457"/>
                  </a:cubicBezTo>
                  <a:cubicBezTo>
                    <a:pt x="448462" y="292884"/>
                    <a:pt x="429260" y="268881"/>
                    <a:pt x="418515" y="255165"/>
                  </a:cubicBezTo>
                  <a:cubicBezTo>
                    <a:pt x="389483" y="217904"/>
                    <a:pt x="361365" y="179956"/>
                    <a:pt x="327533" y="146809"/>
                  </a:cubicBezTo>
                  <a:cubicBezTo>
                    <a:pt x="318389" y="137894"/>
                    <a:pt x="309473" y="126692"/>
                    <a:pt x="298272" y="122806"/>
                  </a:cubicBezTo>
                  <a:cubicBezTo>
                    <a:pt x="280441" y="116405"/>
                    <a:pt x="277926" y="104289"/>
                    <a:pt x="272440" y="88745"/>
                  </a:cubicBezTo>
                  <a:cubicBezTo>
                    <a:pt x="260324" y="55826"/>
                    <a:pt x="245237" y="23136"/>
                    <a:pt x="207746" y="9649"/>
                  </a:cubicBezTo>
                  <a:cubicBezTo>
                    <a:pt x="159512" y="-7725"/>
                    <a:pt x="113106" y="-638"/>
                    <a:pt x="71729" y="22908"/>
                  </a:cubicBezTo>
                  <a:cubicBezTo>
                    <a:pt x="28752" y="47139"/>
                    <a:pt x="9779" y="92402"/>
                    <a:pt x="8864" y="141780"/>
                  </a:cubicBezTo>
                  <a:cubicBezTo>
                    <a:pt x="7950" y="200073"/>
                    <a:pt x="40411" y="246479"/>
                    <a:pt x="95732" y="268196"/>
                  </a:cubicBezTo>
                  <a:cubicBezTo>
                    <a:pt x="101219" y="270253"/>
                    <a:pt x="108077" y="272996"/>
                    <a:pt x="118135" y="273911"/>
                  </a:cubicBezTo>
                  <a:cubicBezTo>
                    <a:pt x="117449" y="275739"/>
                    <a:pt x="97561" y="286712"/>
                    <a:pt x="92989" y="290141"/>
                  </a:cubicBezTo>
                  <a:cubicBezTo>
                    <a:pt x="58470" y="316659"/>
                    <a:pt x="33324" y="353463"/>
                    <a:pt x="22352" y="396669"/>
                  </a:cubicBezTo>
                  <a:cubicBezTo>
                    <a:pt x="6578" y="459991"/>
                    <a:pt x="-3023" y="523770"/>
                    <a:pt x="863" y="589150"/>
                  </a:cubicBezTo>
                  <a:cubicBezTo>
                    <a:pt x="1778" y="604923"/>
                    <a:pt x="6578" y="619782"/>
                    <a:pt x="10922" y="635099"/>
                  </a:cubicBezTo>
                  <a:cubicBezTo>
                    <a:pt x="16637" y="656130"/>
                    <a:pt x="27381" y="670989"/>
                    <a:pt x="50012" y="673503"/>
                  </a:cubicBezTo>
                  <a:cubicBezTo>
                    <a:pt x="61899" y="674875"/>
                    <a:pt x="64643" y="681276"/>
                    <a:pt x="63728" y="691334"/>
                  </a:cubicBezTo>
                  <a:cubicBezTo>
                    <a:pt x="61214" y="716709"/>
                    <a:pt x="60985" y="742541"/>
                    <a:pt x="55727" y="767458"/>
                  </a:cubicBezTo>
                  <a:cubicBezTo>
                    <a:pt x="42697" y="828266"/>
                    <a:pt x="41554" y="890445"/>
                    <a:pt x="34467" y="951710"/>
                  </a:cubicBezTo>
                  <a:cubicBezTo>
                    <a:pt x="30124" y="989429"/>
                    <a:pt x="46126" y="1005431"/>
                    <a:pt x="84302" y="1009545"/>
                  </a:cubicBezTo>
                  <a:cubicBezTo>
                    <a:pt x="130479" y="1014346"/>
                    <a:pt x="138938" y="1008402"/>
                    <a:pt x="149453" y="963140"/>
                  </a:cubicBezTo>
                  <a:cubicBezTo>
                    <a:pt x="165455" y="894102"/>
                    <a:pt x="169570" y="823922"/>
                    <a:pt x="179857" y="754199"/>
                  </a:cubicBezTo>
                  <a:cubicBezTo>
                    <a:pt x="183743" y="728596"/>
                    <a:pt x="193116" y="702536"/>
                    <a:pt x="205917" y="678990"/>
                  </a:cubicBezTo>
                  <a:cubicBezTo>
                    <a:pt x="217805" y="704136"/>
                    <a:pt x="221919" y="897989"/>
                    <a:pt x="230835" y="969083"/>
                  </a:cubicBezTo>
                  <a:cubicBezTo>
                    <a:pt x="234264" y="996058"/>
                    <a:pt x="248894" y="1009088"/>
                    <a:pt x="275869" y="1010003"/>
                  </a:cubicBezTo>
                  <a:cubicBezTo>
                    <a:pt x="292557" y="1010460"/>
                    <a:pt x="309245" y="1008631"/>
                    <a:pt x="325704" y="1005659"/>
                  </a:cubicBezTo>
                  <a:cubicBezTo>
                    <a:pt x="337362" y="1003602"/>
                    <a:pt x="341706" y="998573"/>
                    <a:pt x="342620" y="986228"/>
                  </a:cubicBezTo>
                  <a:cubicBezTo>
                    <a:pt x="344220" y="959482"/>
                    <a:pt x="340791" y="933422"/>
                    <a:pt x="339191" y="906904"/>
                  </a:cubicBezTo>
                  <a:cubicBezTo>
                    <a:pt x="335762" y="852040"/>
                    <a:pt x="335076" y="796947"/>
                    <a:pt x="330276" y="742083"/>
                  </a:cubicBezTo>
                  <a:cubicBezTo>
                    <a:pt x="321132" y="640128"/>
                    <a:pt x="318846" y="538172"/>
                    <a:pt x="319303" y="435988"/>
                  </a:cubicBezTo>
                  <a:cubicBezTo>
                    <a:pt x="318617" y="423186"/>
                    <a:pt x="322046" y="408099"/>
                    <a:pt x="332790" y="399641"/>
                  </a:cubicBezTo>
                  <a:close/>
                  <a:moveTo>
                    <a:pt x="43154" y="195272"/>
                  </a:moveTo>
                  <a:cubicBezTo>
                    <a:pt x="34925" y="178356"/>
                    <a:pt x="27381" y="161439"/>
                    <a:pt x="29895" y="144752"/>
                  </a:cubicBezTo>
                  <a:cubicBezTo>
                    <a:pt x="31267" y="73886"/>
                    <a:pt x="70358" y="27251"/>
                    <a:pt x="138023" y="21993"/>
                  </a:cubicBezTo>
                  <a:cubicBezTo>
                    <a:pt x="222605" y="15593"/>
                    <a:pt x="245008" y="62913"/>
                    <a:pt x="257124" y="97431"/>
                  </a:cubicBezTo>
                  <a:cubicBezTo>
                    <a:pt x="260781" y="107947"/>
                    <a:pt x="257352" y="117091"/>
                    <a:pt x="246608" y="125092"/>
                  </a:cubicBezTo>
                  <a:cubicBezTo>
                    <a:pt x="226034" y="140180"/>
                    <a:pt x="223748" y="154353"/>
                    <a:pt x="238150" y="174927"/>
                  </a:cubicBezTo>
                  <a:cubicBezTo>
                    <a:pt x="245465" y="185442"/>
                    <a:pt x="244551" y="191843"/>
                    <a:pt x="239064" y="203273"/>
                  </a:cubicBezTo>
                  <a:cubicBezTo>
                    <a:pt x="220548" y="241449"/>
                    <a:pt x="183515" y="260423"/>
                    <a:pt x="142824" y="257680"/>
                  </a:cubicBezTo>
                  <a:cubicBezTo>
                    <a:pt x="98018" y="254480"/>
                    <a:pt x="64871" y="239392"/>
                    <a:pt x="43154" y="195272"/>
                  </a:cubicBezTo>
                  <a:close/>
                  <a:moveTo>
                    <a:pt x="258953" y="206245"/>
                  </a:moveTo>
                  <a:cubicBezTo>
                    <a:pt x="273583" y="219504"/>
                    <a:pt x="293928" y="244193"/>
                    <a:pt x="314502" y="263395"/>
                  </a:cubicBezTo>
                  <a:cubicBezTo>
                    <a:pt x="288671" y="255394"/>
                    <a:pt x="257581" y="251279"/>
                    <a:pt x="239522" y="245336"/>
                  </a:cubicBezTo>
                  <a:cubicBezTo>
                    <a:pt x="246151" y="232077"/>
                    <a:pt x="252095" y="219961"/>
                    <a:pt x="258953" y="206245"/>
                  </a:cubicBezTo>
                  <a:close/>
                  <a:moveTo>
                    <a:pt x="295300" y="407413"/>
                  </a:moveTo>
                  <a:cubicBezTo>
                    <a:pt x="304215" y="485594"/>
                    <a:pt x="295986" y="564461"/>
                    <a:pt x="301929" y="642871"/>
                  </a:cubicBezTo>
                  <a:cubicBezTo>
                    <a:pt x="309245" y="739797"/>
                    <a:pt x="313588" y="836952"/>
                    <a:pt x="318846" y="933879"/>
                  </a:cubicBezTo>
                  <a:cubicBezTo>
                    <a:pt x="319532" y="946680"/>
                    <a:pt x="318846" y="959482"/>
                    <a:pt x="318389" y="972055"/>
                  </a:cubicBezTo>
                  <a:cubicBezTo>
                    <a:pt x="317931" y="982571"/>
                    <a:pt x="312216" y="988286"/>
                    <a:pt x="301929" y="989200"/>
                  </a:cubicBezTo>
                  <a:cubicBezTo>
                    <a:pt x="262382" y="992858"/>
                    <a:pt x="254838" y="986228"/>
                    <a:pt x="250494" y="953996"/>
                  </a:cubicBezTo>
                  <a:cubicBezTo>
                    <a:pt x="242722" y="899589"/>
                    <a:pt x="236550" y="723110"/>
                    <a:pt x="232664" y="689963"/>
                  </a:cubicBezTo>
                  <a:cubicBezTo>
                    <a:pt x="231292" y="678075"/>
                    <a:pt x="229006" y="666645"/>
                    <a:pt x="221462" y="657044"/>
                  </a:cubicBezTo>
                  <a:cubicBezTo>
                    <a:pt x="210718" y="643557"/>
                    <a:pt x="197688" y="644471"/>
                    <a:pt x="187629" y="658644"/>
                  </a:cubicBezTo>
                  <a:cubicBezTo>
                    <a:pt x="183515" y="664588"/>
                    <a:pt x="182829" y="671446"/>
                    <a:pt x="180543" y="677847"/>
                  </a:cubicBezTo>
                  <a:cubicBezTo>
                    <a:pt x="161340" y="734082"/>
                    <a:pt x="135280" y="926792"/>
                    <a:pt x="128422" y="964283"/>
                  </a:cubicBezTo>
                  <a:cubicBezTo>
                    <a:pt x="124079" y="987828"/>
                    <a:pt x="118135" y="991943"/>
                    <a:pt x="94361" y="989657"/>
                  </a:cubicBezTo>
                  <a:cubicBezTo>
                    <a:pt x="68757" y="987143"/>
                    <a:pt x="57556" y="977999"/>
                    <a:pt x="58242" y="956739"/>
                  </a:cubicBezTo>
                  <a:cubicBezTo>
                    <a:pt x="60528" y="895017"/>
                    <a:pt x="64871" y="833295"/>
                    <a:pt x="75158" y="772259"/>
                  </a:cubicBezTo>
                  <a:cubicBezTo>
                    <a:pt x="79959" y="744141"/>
                    <a:pt x="85445" y="670074"/>
                    <a:pt x="88874" y="661388"/>
                  </a:cubicBezTo>
                  <a:cubicBezTo>
                    <a:pt x="97332" y="639899"/>
                    <a:pt x="97561" y="617268"/>
                    <a:pt x="97332" y="594636"/>
                  </a:cubicBezTo>
                  <a:cubicBezTo>
                    <a:pt x="96875" y="561261"/>
                    <a:pt x="96418" y="527885"/>
                    <a:pt x="100533" y="494510"/>
                  </a:cubicBezTo>
                  <a:cubicBezTo>
                    <a:pt x="103733" y="470049"/>
                    <a:pt x="106248" y="445589"/>
                    <a:pt x="120421" y="424329"/>
                  </a:cubicBezTo>
                  <a:cubicBezTo>
                    <a:pt x="124536" y="418157"/>
                    <a:pt x="126822" y="411299"/>
                    <a:pt x="119507" y="406270"/>
                  </a:cubicBezTo>
                  <a:cubicBezTo>
                    <a:pt x="112420" y="401241"/>
                    <a:pt x="106476" y="406041"/>
                    <a:pt x="101447" y="411299"/>
                  </a:cubicBezTo>
                  <a:cubicBezTo>
                    <a:pt x="92760" y="420215"/>
                    <a:pt x="90246" y="431873"/>
                    <a:pt x="87503" y="443303"/>
                  </a:cubicBezTo>
                  <a:cubicBezTo>
                    <a:pt x="77673" y="483765"/>
                    <a:pt x="75387" y="524685"/>
                    <a:pt x="76301" y="566061"/>
                  </a:cubicBezTo>
                  <a:cubicBezTo>
                    <a:pt x="76758" y="582749"/>
                    <a:pt x="76530" y="599437"/>
                    <a:pt x="76301" y="616125"/>
                  </a:cubicBezTo>
                  <a:cubicBezTo>
                    <a:pt x="76301" y="622068"/>
                    <a:pt x="76530" y="628241"/>
                    <a:pt x="74472" y="633727"/>
                  </a:cubicBezTo>
                  <a:cubicBezTo>
                    <a:pt x="71043" y="643100"/>
                    <a:pt x="66014" y="652472"/>
                    <a:pt x="54813" y="653387"/>
                  </a:cubicBezTo>
                  <a:cubicBezTo>
                    <a:pt x="44069" y="654072"/>
                    <a:pt x="36525" y="646757"/>
                    <a:pt x="32181" y="637385"/>
                  </a:cubicBezTo>
                  <a:cubicBezTo>
                    <a:pt x="24409" y="620240"/>
                    <a:pt x="21209" y="601266"/>
                    <a:pt x="20523" y="582978"/>
                  </a:cubicBezTo>
                  <a:cubicBezTo>
                    <a:pt x="17780" y="508683"/>
                    <a:pt x="28752" y="435759"/>
                    <a:pt x="56870" y="366722"/>
                  </a:cubicBezTo>
                  <a:cubicBezTo>
                    <a:pt x="68986" y="337233"/>
                    <a:pt x="95504" y="310715"/>
                    <a:pt x="120878" y="292199"/>
                  </a:cubicBezTo>
                  <a:cubicBezTo>
                    <a:pt x="136652" y="280540"/>
                    <a:pt x="215747" y="263166"/>
                    <a:pt x="237007" y="265224"/>
                  </a:cubicBezTo>
                  <a:cubicBezTo>
                    <a:pt x="265582" y="267967"/>
                    <a:pt x="293014" y="274596"/>
                    <a:pt x="320446" y="282140"/>
                  </a:cubicBezTo>
                  <a:cubicBezTo>
                    <a:pt x="326847" y="283969"/>
                    <a:pt x="333476" y="289913"/>
                    <a:pt x="338277" y="281226"/>
                  </a:cubicBezTo>
                  <a:cubicBezTo>
                    <a:pt x="342392" y="273911"/>
                    <a:pt x="336448" y="268653"/>
                    <a:pt x="332105" y="263166"/>
                  </a:cubicBezTo>
                  <a:cubicBezTo>
                    <a:pt x="309016" y="233906"/>
                    <a:pt x="285927" y="204645"/>
                    <a:pt x="262839" y="175384"/>
                  </a:cubicBezTo>
                  <a:cubicBezTo>
                    <a:pt x="255524" y="166011"/>
                    <a:pt x="245694" y="156867"/>
                    <a:pt x="255981" y="144752"/>
                  </a:cubicBezTo>
                  <a:cubicBezTo>
                    <a:pt x="263753" y="135608"/>
                    <a:pt x="283641" y="134693"/>
                    <a:pt x="293928" y="142694"/>
                  </a:cubicBezTo>
                  <a:cubicBezTo>
                    <a:pt x="303987" y="150467"/>
                    <a:pt x="312902" y="159839"/>
                    <a:pt x="321360" y="169212"/>
                  </a:cubicBezTo>
                  <a:cubicBezTo>
                    <a:pt x="345821" y="196187"/>
                    <a:pt x="370967" y="222247"/>
                    <a:pt x="392684" y="251508"/>
                  </a:cubicBezTo>
                  <a:cubicBezTo>
                    <a:pt x="404571" y="267281"/>
                    <a:pt x="426288" y="286941"/>
                    <a:pt x="413715" y="305000"/>
                  </a:cubicBezTo>
                  <a:cubicBezTo>
                    <a:pt x="397027" y="329232"/>
                    <a:pt x="324104" y="384782"/>
                    <a:pt x="306501" y="384324"/>
                  </a:cubicBezTo>
                  <a:cubicBezTo>
                    <a:pt x="298729" y="384324"/>
                    <a:pt x="294386" y="398955"/>
                    <a:pt x="295300" y="407413"/>
                  </a:cubicBezTo>
                  <a:close/>
                </a:path>
              </a:pathLst>
            </a:custGeom>
            <a:solidFill>
              <a:srgbClr val="000000"/>
            </a:solidFill>
            <a:ln w="2286" cap="flat">
              <a:noFill/>
              <a:prstDash val="solid"/>
              <a:miter/>
            </a:ln>
          </p:spPr>
          <p:txBody>
            <a:bodyPr rtlCol="0" anchor="ctr"/>
            <a:lstStyle/>
            <a:p>
              <a:endParaRPr lang="en-US"/>
            </a:p>
          </p:txBody>
        </p:sp>
        <p:sp>
          <p:nvSpPr>
            <p:cNvPr id="191" name="Freeform 440">
              <a:extLst>
                <a:ext uri="{FF2B5EF4-FFF2-40B4-BE49-F238E27FC236}">
                  <a16:creationId xmlns:a16="http://schemas.microsoft.com/office/drawing/2014/main" id="{4CB1E081-C158-C251-E4AA-DA49BEF92FFD}"/>
                </a:ext>
              </a:extLst>
            </p:cNvPr>
            <p:cNvSpPr/>
            <p:nvPr/>
          </p:nvSpPr>
          <p:spPr>
            <a:xfrm>
              <a:off x="5001084" y="3132520"/>
              <a:ext cx="729376" cy="941097"/>
            </a:xfrm>
            <a:custGeom>
              <a:avLst/>
              <a:gdLst>
                <a:gd name="connsiteX0" fmla="*/ 724127 w 729376"/>
                <a:gd name="connsiteY0" fmla="*/ 273163 h 941097"/>
                <a:gd name="connsiteX1" fmla="*/ 567307 w 729376"/>
                <a:gd name="connsiteY1" fmla="*/ 42048 h 941097"/>
                <a:gd name="connsiteX2" fmla="*/ 318133 w 729376"/>
                <a:gd name="connsiteY2" fmla="*/ 6386 h 941097"/>
                <a:gd name="connsiteX3" fmla="*/ 277671 w 729376"/>
                <a:gd name="connsiteY3" fmla="*/ 14845 h 941097"/>
                <a:gd name="connsiteX4" fmla="*/ 129995 w 729376"/>
                <a:gd name="connsiteY4" fmla="*/ 90283 h 941097"/>
                <a:gd name="connsiteX5" fmla="*/ 35355 w 729376"/>
                <a:gd name="connsiteY5" fmla="*/ 224014 h 941097"/>
                <a:gd name="connsiteX6" fmla="*/ 2665 w 729376"/>
                <a:gd name="connsiteY6" fmla="*/ 312253 h 941097"/>
                <a:gd name="connsiteX7" fmla="*/ 62330 w 729376"/>
                <a:gd name="connsiteY7" fmla="*/ 436383 h 941097"/>
                <a:gd name="connsiteX8" fmla="*/ 172515 w 729376"/>
                <a:gd name="connsiteY8" fmla="*/ 465415 h 941097"/>
                <a:gd name="connsiteX9" fmla="*/ 242695 w 729376"/>
                <a:gd name="connsiteY9" fmla="*/ 459472 h 941097"/>
                <a:gd name="connsiteX10" fmla="*/ 294587 w 729376"/>
                <a:gd name="connsiteY10" fmla="*/ 384719 h 941097"/>
                <a:gd name="connsiteX11" fmla="*/ 292758 w 729376"/>
                <a:gd name="connsiteY11" fmla="*/ 355230 h 941097"/>
                <a:gd name="connsiteX12" fmla="*/ 358138 w 729376"/>
                <a:gd name="connsiteY12" fmla="*/ 265847 h 941097"/>
                <a:gd name="connsiteX13" fmla="*/ 453921 w 729376"/>
                <a:gd name="connsiteY13" fmla="*/ 300823 h 941097"/>
                <a:gd name="connsiteX14" fmla="*/ 460094 w 729376"/>
                <a:gd name="connsiteY14" fmla="*/ 385862 h 941097"/>
                <a:gd name="connsiteX15" fmla="*/ 420089 w 729376"/>
                <a:gd name="connsiteY15" fmla="*/ 450785 h 941097"/>
                <a:gd name="connsiteX16" fmla="*/ 284986 w 729376"/>
                <a:gd name="connsiteY16" fmla="*/ 586345 h 941097"/>
                <a:gd name="connsiteX17" fmla="*/ 217092 w 729376"/>
                <a:gd name="connsiteY17" fmla="*/ 691272 h 941097"/>
                <a:gd name="connsiteX18" fmla="*/ 188517 w 729376"/>
                <a:gd name="connsiteY18" fmla="*/ 862493 h 941097"/>
                <a:gd name="connsiteX19" fmla="*/ 223493 w 729376"/>
                <a:gd name="connsiteY19" fmla="*/ 914157 h 941097"/>
                <a:gd name="connsiteX20" fmla="*/ 496441 w 729376"/>
                <a:gd name="connsiteY20" fmla="*/ 916443 h 941097"/>
                <a:gd name="connsiteX21" fmla="*/ 529817 w 729376"/>
                <a:gd name="connsiteY21" fmla="*/ 875752 h 941097"/>
                <a:gd name="connsiteX22" fmla="*/ 524787 w 729376"/>
                <a:gd name="connsiteY22" fmla="*/ 805801 h 941097"/>
                <a:gd name="connsiteX23" fmla="*/ 555648 w 729376"/>
                <a:gd name="connsiteY23" fmla="*/ 709560 h 941097"/>
                <a:gd name="connsiteX24" fmla="*/ 633144 w 729376"/>
                <a:gd name="connsiteY24" fmla="*/ 624978 h 941097"/>
                <a:gd name="connsiteX25" fmla="*/ 714068 w 729376"/>
                <a:gd name="connsiteY25" fmla="*/ 469073 h 941097"/>
                <a:gd name="connsiteX26" fmla="*/ 724127 w 729376"/>
                <a:gd name="connsiteY26" fmla="*/ 273163 h 941097"/>
                <a:gd name="connsiteX27" fmla="*/ 705839 w 729376"/>
                <a:gd name="connsiteY27" fmla="*/ 380376 h 941097"/>
                <a:gd name="connsiteX28" fmla="*/ 704924 w 729376"/>
                <a:gd name="connsiteY28" fmla="*/ 391577 h 941097"/>
                <a:gd name="connsiteX29" fmla="*/ 702181 w 729376"/>
                <a:gd name="connsiteY29" fmla="*/ 413980 h 941097"/>
                <a:gd name="connsiteX30" fmla="*/ 700352 w 729376"/>
                <a:gd name="connsiteY30" fmla="*/ 425182 h 941097"/>
                <a:gd name="connsiteX31" fmla="*/ 693723 w 729376"/>
                <a:gd name="connsiteY31" fmla="*/ 458557 h 941097"/>
                <a:gd name="connsiteX32" fmla="*/ 688236 w 729376"/>
                <a:gd name="connsiteY32" fmla="*/ 480503 h 941097"/>
                <a:gd name="connsiteX33" fmla="*/ 678635 w 729376"/>
                <a:gd name="connsiteY33" fmla="*/ 509306 h 941097"/>
                <a:gd name="connsiteX34" fmla="*/ 670634 w 729376"/>
                <a:gd name="connsiteY34" fmla="*/ 527823 h 941097"/>
                <a:gd name="connsiteX35" fmla="*/ 646174 w 729376"/>
                <a:gd name="connsiteY35" fmla="*/ 571943 h 941097"/>
                <a:gd name="connsiteX36" fmla="*/ 616685 w 729376"/>
                <a:gd name="connsiteY36" fmla="*/ 613319 h 941097"/>
                <a:gd name="connsiteX37" fmla="*/ 610284 w 729376"/>
                <a:gd name="connsiteY37" fmla="*/ 621320 h 941097"/>
                <a:gd name="connsiteX38" fmla="*/ 602054 w 729376"/>
                <a:gd name="connsiteY38" fmla="*/ 631379 h 941097"/>
                <a:gd name="connsiteX39" fmla="*/ 539646 w 729376"/>
                <a:gd name="connsiteY39" fmla="*/ 696301 h 941097"/>
                <a:gd name="connsiteX40" fmla="*/ 526845 w 729376"/>
                <a:gd name="connsiteY40" fmla="*/ 709103 h 941097"/>
                <a:gd name="connsiteX41" fmla="*/ 525930 w 729376"/>
                <a:gd name="connsiteY41" fmla="*/ 710017 h 941097"/>
                <a:gd name="connsiteX42" fmla="*/ 511757 w 729376"/>
                <a:gd name="connsiteY42" fmla="*/ 731734 h 941097"/>
                <a:gd name="connsiteX43" fmla="*/ 509014 w 729376"/>
                <a:gd name="connsiteY43" fmla="*/ 737906 h 941097"/>
                <a:gd name="connsiteX44" fmla="*/ 506728 w 729376"/>
                <a:gd name="connsiteY44" fmla="*/ 744079 h 941097"/>
                <a:gd name="connsiteX45" fmla="*/ 505128 w 729376"/>
                <a:gd name="connsiteY45" fmla="*/ 749108 h 941097"/>
                <a:gd name="connsiteX46" fmla="*/ 503299 w 729376"/>
                <a:gd name="connsiteY46" fmla="*/ 756880 h 941097"/>
                <a:gd name="connsiteX47" fmla="*/ 501927 w 729376"/>
                <a:gd name="connsiteY47" fmla="*/ 797800 h 941097"/>
                <a:gd name="connsiteX48" fmla="*/ 505356 w 729376"/>
                <a:gd name="connsiteY48" fmla="*/ 819288 h 941097"/>
                <a:gd name="connsiteX49" fmla="*/ 506271 w 729376"/>
                <a:gd name="connsiteY49" fmla="*/ 824317 h 941097"/>
                <a:gd name="connsiteX50" fmla="*/ 508785 w 729376"/>
                <a:gd name="connsiteY50" fmla="*/ 850149 h 941097"/>
                <a:gd name="connsiteX51" fmla="*/ 509243 w 729376"/>
                <a:gd name="connsiteY51" fmla="*/ 860207 h 941097"/>
                <a:gd name="connsiteX52" fmla="*/ 504899 w 729376"/>
                <a:gd name="connsiteY52" fmla="*/ 881239 h 941097"/>
                <a:gd name="connsiteX53" fmla="*/ 483411 w 729376"/>
                <a:gd name="connsiteY53" fmla="*/ 898384 h 941097"/>
                <a:gd name="connsiteX54" fmla="*/ 476553 w 729376"/>
                <a:gd name="connsiteY54" fmla="*/ 901127 h 941097"/>
                <a:gd name="connsiteX55" fmla="*/ 419174 w 729376"/>
                <a:gd name="connsiteY55" fmla="*/ 916214 h 941097"/>
                <a:gd name="connsiteX56" fmla="*/ 388542 w 729376"/>
                <a:gd name="connsiteY56" fmla="*/ 918729 h 941097"/>
                <a:gd name="connsiteX57" fmla="*/ 364310 w 729376"/>
                <a:gd name="connsiteY57" fmla="*/ 918043 h 941097"/>
                <a:gd name="connsiteX58" fmla="*/ 349223 w 729376"/>
                <a:gd name="connsiteY58" fmla="*/ 918729 h 941097"/>
                <a:gd name="connsiteX59" fmla="*/ 334135 w 729376"/>
                <a:gd name="connsiteY59" fmla="*/ 918043 h 941097"/>
                <a:gd name="connsiteX60" fmla="*/ 318819 w 729376"/>
                <a:gd name="connsiteY60" fmla="*/ 916214 h 941097"/>
                <a:gd name="connsiteX61" fmla="*/ 303503 w 729376"/>
                <a:gd name="connsiteY61" fmla="*/ 913471 h 941097"/>
                <a:gd name="connsiteX62" fmla="*/ 241323 w 729376"/>
                <a:gd name="connsiteY62" fmla="*/ 897698 h 941097"/>
                <a:gd name="connsiteX63" fmla="*/ 237894 w 729376"/>
                <a:gd name="connsiteY63" fmla="*/ 896783 h 941097"/>
                <a:gd name="connsiteX64" fmla="*/ 236751 w 729376"/>
                <a:gd name="connsiteY64" fmla="*/ 896326 h 941097"/>
                <a:gd name="connsiteX65" fmla="*/ 234923 w 729376"/>
                <a:gd name="connsiteY65" fmla="*/ 895869 h 941097"/>
                <a:gd name="connsiteX66" fmla="*/ 231951 w 729376"/>
                <a:gd name="connsiteY66" fmla="*/ 894955 h 941097"/>
                <a:gd name="connsiteX67" fmla="*/ 231265 w 729376"/>
                <a:gd name="connsiteY67" fmla="*/ 894726 h 941097"/>
                <a:gd name="connsiteX68" fmla="*/ 229436 w 729376"/>
                <a:gd name="connsiteY68" fmla="*/ 894040 h 941097"/>
                <a:gd name="connsiteX69" fmla="*/ 229208 w 729376"/>
                <a:gd name="connsiteY69" fmla="*/ 893812 h 941097"/>
                <a:gd name="connsiteX70" fmla="*/ 215034 w 729376"/>
                <a:gd name="connsiteY70" fmla="*/ 865008 h 941097"/>
                <a:gd name="connsiteX71" fmla="*/ 257097 w 729376"/>
                <a:gd name="connsiteY71" fmla="*/ 655610 h 941097"/>
                <a:gd name="connsiteX72" fmla="*/ 294816 w 729376"/>
                <a:gd name="connsiteY72" fmla="*/ 606919 h 941097"/>
                <a:gd name="connsiteX73" fmla="*/ 433119 w 729376"/>
                <a:gd name="connsiteY73" fmla="*/ 466101 h 941097"/>
                <a:gd name="connsiteX74" fmla="*/ 482496 w 729376"/>
                <a:gd name="connsiteY74" fmla="*/ 380147 h 941097"/>
                <a:gd name="connsiteX75" fmla="*/ 457808 w 729376"/>
                <a:gd name="connsiteY75" fmla="*/ 270648 h 941097"/>
                <a:gd name="connsiteX76" fmla="*/ 360653 w 729376"/>
                <a:gd name="connsiteY76" fmla="*/ 243216 h 941097"/>
                <a:gd name="connsiteX77" fmla="*/ 344879 w 729376"/>
                <a:gd name="connsiteY77" fmla="*/ 247559 h 941097"/>
                <a:gd name="connsiteX78" fmla="*/ 342136 w 729376"/>
                <a:gd name="connsiteY78" fmla="*/ 248474 h 941097"/>
                <a:gd name="connsiteX79" fmla="*/ 337793 w 729376"/>
                <a:gd name="connsiteY79" fmla="*/ 250074 h 941097"/>
                <a:gd name="connsiteX80" fmla="*/ 334821 w 729376"/>
                <a:gd name="connsiteY80" fmla="*/ 251446 h 941097"/>
                <a:gd name="connsiteX81" fmla="*/ 331163 w 729376"/>
                <a:gd name="connsiteY81" fmla="*/ 253046 h 941097"/>
                <a:gd name="connsiteX82" fmla="*/ 328191 w 729376"/>
                <a:gd name="connsiteY82" fmla="*/ 254417 h 941097"/>
                <a:gd name="connsiteX83" fmla="*/ 324991 w 729376"/>
                <a:gd name="connsiteY83" fmla="*/ 256018 h 941097"/>
                <a:gd name="connsiteX84" fmla="*/ 322248 w 729376"/>
                <a:gd name="connsiteY84" fmla="*/ 257618 h 941097"/>
                <a:gd name="connsiteX85" fmla="*/ 319276 w 729376"/>
                <a:gd name="connsiteY85" fmla="*/ 259218 h 941097"/>
                <a:gd name="connsiteX86" fmla="*/ 316533 w 729376"/>
                <a:gd name="connsiteY86" fmla="*/ 260818 h 941097"/>
                <a:gd name="connsiteX87" fmla="*/ 313790 w 729376"/>
                <a:gd name="connsiteY87" fmla="*/ 262647 h 941097"/>
                <a:gd name="connsiteX88" fmla="*/ 311275 w 729376"/>
                <a:gd name="connsiteY88" fmla="*/ 264476 h 941097"/>
                <a:gd name="connsiteX89" fmla="*/ 308760 w 729376"/>
                <a:gd name="connsiteY89" fmla="*/ 266305 h 941097"/>
                <a:gd name="connsiteX90" fmla="*/ 306474 w 729376"/>
                <a:gd name="connsiteY90" fmla="*/ 268133 h 941097"/>
                <a:gd name="connsiteX91" fmla="*/ 304188 w 729376"/>
                <a:gd name="connsiteY91" fmla="*/ 269962 h 941097"/>
                <a:gd name="connsiteX92" fmla="*/ 302131 w 729376"/>
                <a:gd name="connsiteY92" fmla="*/ 271791 h 941097"/>
                <a:gd name="connsiteX93" fmla="*/ 300074 w 729376"/>
                <a:gd name="connsiteY93" fmla="*/ 273848 h 941097"/>
                <a:gd name="connsiteX94" fmla="*/ 298016 w 729376"/>
                <a:gd name="connsiteY94" fmla="*/ 275906 h 941097"/>
                <a:gd name="connsiteX95" fmla="*/ 296187 w 729376"/>
                <a:gd name="connsiteY95" fmla="*/ 277963 h 941097"/>
                <a:gd name="connsiteX96" fmla="*/ 294359 w 729376"/>
                <a:gd name="connsiteY96" fmla="*/ 280021 h 941097"/>
                <a:gd name="connsiteX97" fmla="*/ 292530 w 729376"/>
                <a:gd name="connsiteY97" fmla="*/ 282078 h 941097"/>
                <a:gd name="connsiteX98" fmla="*/ 290930 w 729376"/>
                <a:gd name="connsiteY98" fmla="*/ 284135 h 941097"/>
                <a:gd name="connsiteX99" fmla="*/ 289329 w 729376"/>
                <a:gd name="connsiteY99" fmla="*/ 286421 h 941097"/>
                <a:gd name="connsiteX100" fmla="*/ 287958 w 729376"/>
                <a:gd name="connsiteY100" fmla="*/ 288479 h 941097"/>
                <a:gd name="connsiteX101" fmla="*/ 286586 w 729376"/>
                <a:gd name="connsiteY101" fmla="*/ 290765 h 941097"/>
                <a:gd name="connsiteX102" fmla="*/ 285215 w 729376"/>
                <a:gd name="connsiteY102" fmla="*/ 292822 h 941097"/>
                <a:gd name="connsiteX103" fmla="*/ 283843 w 729376"/>
                <a:gd name="connsiteY103" fmla="*/ 295108 h 941097"/>
                <a:gd name="connsiteX104" fmla="*/ 282700 w 729376"/>
                <a:gd name="connsiteY104" fmla="*/ 297166 h 941097"/>
                <a:gd name="connsiteX105" fmla="*/ 281557 w 729376"/>
                <a:gd name="connsiteY105" fmla="*/ 299680 h 941097"/>
                <a:gd name="connsiteX106" fmla="*/ 280643 w 729376"/>
                <a:gd name="connsiteY106" fmla="*/ 301509 h 941097"/>
                <a:gd name="connsiteX107" fmla="*/ 279042 w 729376"/>
                <a:gd name="connsiteY107" fmla="*/ 305167 h 941097"/>
                <a:gd name="connsiteX108" fmla="*/ 278128 w 729376"/>
                <a:gd name="connsiteY108" fmla="*/ 307681 h 941097"/>
                <a:gd name="connsiteX109" fmla="*/ 276985 w 729376"/>
                <a:gd name="connsiteY109" fmla="*/ 310653 h 941097"/>
                <a:gd name="connsiteX110" fmla="*/ 276299 w 729376"/>
                <a:gd name="connsiteY110" fmla="*/ 312710 h 941097"/>
                <a:gd name="connsiteX111" fmla="*/ 275613 w 729376"/>
                <a:gd name="connsiteY111" fmla="*/ 315225 h 941097"/>
                <a:gd name="connsiteX112" fmla="*/ 275156 w 729376"/>
                <a:gd name="connsiteY112" fmla="*/ 317282 h 941097"/>
                <a:gd name="connsiteX113" fmla="*/ 274470 w 729376"/>
                <a:gd name="connsiteY113" fmla="*/ 319797 h 941097"/>
                <a:gd name="connsiteX114" fmla="*/ 274013 w 729376"/>
                <a:gd name="connsiteY114" fmla="*/ 321854 h 941097"/>
                <a:gd name="connsiteX115" fmla="*/ 273556 w 729376"/>
                <a:gd name="connsiteY115" fmla="*/ 324369 h 941097"/>
                <a:gd name="connsiteX116" fmla="*/ 273099 w 729376"/>
                <a:gd name="connsiteY116" fmla="*/ 326426 h 941097"/>
                <a:gd name="connsiteX117" fmla="*/ 272642 w 729376"/>
                <a:gd name="connsiteY117" fmla="*/ 328712 h 941097"/>
                <a:gd name="connsiteX118" fmla="*/ 272413 w 729376"/>
                <a:gd name="connsiteY118" fmla="*/ 330770 h 941097"/>
                <a:gd name="connsiteX119" fmla="*/ 272184 w 729376"/>
                <a:gd name="connsiteY119" fmla="*/ 333056 h 941097"/>
                <a:gd name="connsiteX120" fmla="*/ 271956 w 729376"/>
                <a:gd name="connsiteY120" fmla="*/ 335113 h 941097"/>
                <a:gd name="connsiteX121" fmla="*/ 271727 w 729376"/>
                <a:gd name="connsiteY121" fmla="*/ 337399 h 941097"/>
                <a:gd name="connsiteX122" fmla="*/ 271499 w 729376"/>
                <a:gd name="connsiteY122" fmla="*/ 339457 h 941097"/>
                <a:gd name="connsiteX123" fmla="*/ 271499 w 729376"/>
                <a:gd name="connsiteY123" fmla="*/ 341743 h 941097"/>
                <a:gd name="connsiteX124" fmla="*/ 271499 w 729376"/>
                <a:gd name="connsiteY124" fmla="*/ 343800 h 941097"/>
                <a:gd name="connsiteX125" fmla="*/ 271499 w 729376"/>
                <a:gd name="connsiteY125" fmla="*/ 346086 h 941097"/>
                <a:gd name="connsiteX126" fmla="*/ 271499 w 729376"/>
                <a:gd name="connsiteY126" fmla="*/ 347915 h 941097"/>
                <a:gd name="connsiteX127" fmla="*/ 271499 w 729376"/>
                <a:gd name="connsiteY127" fmla="*/ 350201 h 941097"/>
                <a:gd name="connsiteX128" fmla="*/ 271499 w 729376"/>
                <a:gd name="connsiteY128" fmla="*/ 352030 h 941097"/>
                <a:gd name="connsiteX129" fmla="*/ 271727 w 729376"/>
                <a:gd name="connsiteY129" fmla="*/ 354316 h 941097"/>
                <a:gd name="connsiteX130" fmla="*/ 271727 w 729376"/>
                <a:gd name="connsiteY130" fmla="*/ 355916 h 941097"/>
                <a:gd name="connsiteX131" fmla="*/ 271956 w 729376"/>
                <a:gd name="connsiteY131" fmla="*/ 357973 h 941097"/>
                <a:gd name="connsiteX132" fmla="*/ 272184 w 729376"/>
                <a:gd name="connsiteY132" fmla="*/ 359573 h 941097"/>
                <a:gd name="connsiteX133" fmla="*/ 272413 w 729376"/>
                <a:gd name="connsiteY133" fmla="*/ 361859 h 941097"/>
                <a:gd name="connsiteX134" fmla="*/ 272642 w 729376"/>
                <a:gd name="connsiteY134" fmla="*/ 363231 h 941097"/>
                <a:gd name="connsiteX135" fmla="*/ 273099 w 729376"/>
                <a:gd name="connsiteY135" fmla="*/ 365517 h 941097"/>
                <a:gd name="connsiteX136" fmla="*/ 273327 w 729376"/>
                <a:gd name="connsiteY136" fmla="*/ 366431 h 941097"/>
                <a:gd name="connsiteX137" fmla="*/ 274013 w 729376"/>
                <a:gd name="connsiteY137" fmla="*/ 369632 h 941097"/>
                <a:gd name="connsiteX138" fmla="*/ 275613 w 729376"/>
                <a:gd name="connsiteY138" fmla="*/ 391349 h 941097"/>
                <a:gd name="connsiteX139" fmla="*/ 274699 w 729376"/>
                <a:gd name="connsiteY139" fmla="*/ 398893 h 941097"/>
                <a:gd name="connsiteX140" fmla="*/ 271499 w 729376"/>
                <a:gd name="connsiteY140" fmla="*/ 408951 h 941097"/>
                <a:gd name="connsiteX141" fmla="*/ 270127 w 729376"/>
                <a:gd name="connsiteY141" fmla="*/ 411923 h 941097"/>
                <a:gd name="connsiteX142" fmla="*/ 266698 w 729376"/>
                <a:gd name="connsiteY142" fmla="*/ 417409 h 941097"/>
                <a:gd name="connsiteX143" fmla="*/ 264641 w 729376"/>
                <a:gd name="connsiteY143" fmla="*/ 419924 h 941097"/>
                <a:gd name="connsiteX144" fmla="*/ 260297 w 729376"/>
                <a:gd name="connsiteY144" fmla="*/ 424496 h 941097"/>
                <a:gd name="connsiteX145" fmla="*/ 210005 w 729376"/>
                <a:gd name="connsiteY145" fmla="*/ 443470 h 941097"/>
                <a:gd name="connsiteX146" fmla="*/ 185316 w 729376"/>
                <a:gd name="connsiteY146" fmla="*/ 444155 h 941097"/>
                <a:gd name="connsiteX147" fmla="*/ 169086 w 729376"/>
                <a:gd name="connsiteY147" fmla="*/ 443241 h 941097"/>
                <a:gd name="connsiteX148" fmla="*/ 146226 w 729376"/>
                <a:gd name="connsiteY148" fmla="*/ 440269 h 941097"/>
                <a:gd name="connsiteX149" fmla="*/ 143940 w 729376"/>
                <a:gd name="connsiteY149" fmla="*/ 439812 h 941097"/>
                <a:gd name="connsiteX150" fmla="*/ 115593 w 729376"/>
                <a:gd name="connsiteY150" fmla="*/ 433183 h 941097"/>
                <a:gd name="connsiteX151" fmla="*/ 112164 w 729376"/>
                <a:gd name="connsiteY151" fmla="*/ 432268 h 941097"/>
                <a:gd name="connsiteX152" fmla="*/ 90676 w 729376"/>
                <a:gd name="connsiteY152" fmla="*/ 425410 h 941097"/>
                <a:gd name="connsiteX153" fmla="*/ 82904 w 729376"/>
                <a:gd name="connsiteY153" fmla="*/ 422667 h 941097"/>
                <a:gd name="connsiteX154" fmla="*/ 79703 w 729376"/>
                <a:gd name="connsiteY154" fmla="*/ 421295 h 941097"/>
                <a:gd name="connsiteX155" fmla="*/ 78789 w 729376"/>
                <a:gd name="connsiteY155" fmla="*/ 420838 h 941097"/>
                <a:gd name="connsiteX156" fmla="*/ 76503 w 729376"/>
                <a:gd name="connsiteY156" fmla="*/ 419924 h 941097"/>
                <a:gd name="connsiteX157" fmla="*/ 75360 w 729376"/>
                <a:gd name="connsiteY157" fmla="*/ 419467 h 941097"/>
                <a:gd name="connsiteX158" fmla="*/ 72845 w 729376"/>
                <a:gd name="connsiteY158" fmla="*/ 418324 h 941097"/>
                <a:gd name="connsiteX159" fmla="*/ 71931 w 729376"/>
                <a:gd name="connsiteY159" fmla="*/ 417866 h 941097"/>
                <a:gd name="connsiteX160" fmla="*/ 68730 w 729376"/>
                <a:gd name="connsiteY160" fmla="*/ 416266 h 941097"/>
                <a:gd name="connsiteX161" fmla="*/ 68045 w 729376"/>
                <a:gd name="connsiteY161" fmla="*/ 415809 h 941097"/>
                <a:gd name="connsiteX162" fmla="*/ 65530 w 729376"/>
                <a:gd name="connsiteY162" fmla="*/ 414437 h 941097"/>
                <a:gd name="connsiteX163" fmla="*/ 64387 w 729376"/>
                <a:gd name="connsiteY163" fmla="*/ 413752 h 941097"/>
                <a:gd name="connsiteX164" fmla="*/ 62330 w 729376"/>
                <a:gd name="connsiteY164" fmla="*/ 412380 h 941097"/>
                <a:gd name="connsiteX165" fmla="*/ 61187 w 729376"/>
                <a:gd name="connsiteY165" fmla="*/ 411694 h 941097"/>
                <a:gd name="connsiteX166" fmla="*/ 58672 w 729376"/>
                <a:gd name="connsiteY166" fmla="*/ 409865 h 941097"/>
                <a:gd name="connsiteX167" fmla="*/ 57986 w 729376"/>
                <a:gd name="connsiteY167" fmla="*/ 409408 h 941097"/>
                <a:gd name="connsiteX168" fmla="*/ 55014 w 729376"/>
                <a:gd name="connsiteY168" fmla="*/ 407122 h 941097"/>
                <a:gd name="connsiteX169" fmla="*/ 54100 w 729376"/>
                <a:gd name="connsiteY169" fmla="*/ 406436 h 941097"/>
                <a:gd name="connsiteX170" fmla="*/ 52043 w 729376"/>
                <a:gd name="connsiteY170" fmla="*/ 404836 h 941097"/>
                <a:gd name="connsiteX171" fmla="*/ 50900 w 729376"/>
                <a:gd name="connsiteY171" fmla="*/ 403922 h 941097"/>
                <a:gd name="connsiteX172" fmla="*/ 49071 w 729376"/>
                <a:gd name="connsiteY172" fmla="*/ 402322 h 941097"/>
                <a:gd name="connsiteX173" fmla="*/ 48156 w 729376"/>
                <a:gd name="connsiteY173" fmla="*/ 401407 h 941097"/>
                <a:gd name="connsiteX174" fmla="*/ 45642 w 729376"/>
                <a:gd name="connsiteY174" fmla="*/ 398893 h 941097"/>
                <a:gd name="connsiteX175" fmla="*/ 44956 w 729376"/>
                <a:gd name="connsiteY175" fmla="*/ 398207 h 941097"/>
                <a:gd name="connsiteX176" fmla="*/ 43127 w 729376"/>
                <a:gd name="connsiteY176" fmla="*/ 396149 h 941097"/>
                <a:gd name="connsiteX177" fmla="*/ 42213 w 729376"/>
                <a:gd name="connsiteY177" fmla="*/ 395006 h 941097"/>
                <a:gd name="connsiteX178" fmla="*/ 40613 w 729376"/>
                <a:gd name="connsiteY178" fmla="*/ 393178 h 941097"/>
                <a:gd name="connsiteX179" fmla="*/ 39698 w 729376"/>
                <a:gd name="connsiteY179" fmla="*/ 392035 h 941097"/>
                <a:gd name="connsiteX180" fmla="*/ 38098 w 729376"/>
                <a:gd name="connsiteY180" fmla="*/ 390206 h 941097"/>
                <a:gd name="connsiteX181" fmla="*/ 37184 w 729376"/>
                <a:gd name="connsiteY181" fmla="*/ 389063 h 941097"/>
                <a:gd name="connsiteX182" fmla="*/ 35126 w 729376"/>
                <a:gd name="connsiteY182" fmla="*/ 386320 h 941097"/>
                <a:gd name="connsiteX183" fmla="*/ 34212 w 729376"/>
                <a:gd name="connsiteY183" fmla="*/ 385177 h 941097"/>
                <a:gd name="connsiteX184" fmla="*/ 32840 w 729376"/>
                <a:gd name="connsiteY184" fmla="*/ 383348 h 941097"/>
                <a:gd name="connsiteX185" fmla="*/ 31926 w 729376"/>
                <a:gd name="connsiteY185" fmla="*/ 381976 h 941097"/>
                <a:gd name="connsiteX186" fmla="*/ 30783 w 729376"/>
                <a:gd name="connsiteY186" fmla="*/ 380147 h 941097"/>
                <a:gd name="connsiteX187" fmla="*/ 29868 w 729376"/>
                <a:gd name="connsiteY187" fmla="*/ 378776 h 941097"/>
                <a:gd name="connsiteX188" fmla="*/ 28725 w 729376"/>
                <a:gd name="connsiteY188" fmla="*/ 376490 h 941097"/>
                <a:gd name="connsiteX189" fmla="*/ 27811 w 729376"/>
                <a:gd name="connsiteY189" fmla="*/ 374661 h 941097"/>
                <a:gd name="connsiteX190" fmla="*/ 26668 w 729376"/>
                <a:gd name="connsiteY190" fmla="*/ 372146 h 941097"/>
                <a:gd name="connsiteX191" fmla="*/ 25982 w 729376"/>
                <a:gd name="connsiteY191" fmla="*/ 370546 h 941097"/>
                <a:gd name="connsiteX192" fmla="*/ 25068 w 729376"/>
                <a:gd name="connsiteY192" fmla="*/ 368717 h 941097"/>
                <a:gd name="connsiteX193" fmla="*/ 24382 w 729376"/>
                <a:gd name="connsiteY193" fmla="*/ 367117 h 941097"/>
                <a:gd name="connsiteX194" fmla="*/ 23696 w 729376"/>
                <a:gd name="connsiteY194" fmla="*/ 365060 h 941097"/>
                <a:gd name="connsiteX195" fmla="*/ 23239 w 729376"/>
                <a:gd name="connsiteY195" fmla="*/ 363460 h 941097"/>
                <a:gd name="connsiteX196" fmla="*/ 22325 w 729376"/>
                <a:gd name="connsiteY196" fmla="*/ 360259 h 941097"/>
                <a:gd name="connsiteX197" fmla="*/ 21867 w 729376"/>
                <a:gd name="connsiteY197" fmla="*/ 358888 h 941097"/>
                <a:gd name="connsiteX198" fmla="*/ 21410 w 729376"/>
                <a:gd name="connsiteY198" fmla="*/ 356830 h 941097"/>
                <a:gd name="connsiteX199" fmla="*/ 20953 w 729376"/>
                <a:gd name="connsiteY199" fmla="*/ 355230 h 941097"/>
                <a:gd name="connsiteX200" fmla="*/ 20496 w 729376"/>
                <a:gd name="connsiteY200" fmla="*/ 353173 h 941097"/>
                <a:gd name="connsiteX201" fmla="*/ 20267 w 729376"/>
                <a:gd name="connsiteY201" fmla="*/ 351344 h 941097"/>
                <a:gd name="connsiteX202" fmla="*/ 20039 w 729376"/>
                <a:gd name="connsiteY202" fmla="*/ 349058 h 941097"/>
                <a:gd name="connsiteX203" fmla="*/ 19810 w 729376"/>
                <a:gd name="connsiteY203" fmla="*/ 347458 h 941097"/>
                <a:gd name="connsiteX204" fmla="*/ 19810 w 729376"/>
                <a:gd name="connsiteY204" fmla="*/ 347458 h 941097"/>
                <a:gd name="connsiteX205" fmla="*/ 22553 w 729376"/>
                <a:gd name="connsiteY205" fmla="*/ 317054 h 941097"/>
                <a:gd name="connsiteX206" fmla="*/ 160628 w 729376"/>
                <a:gd name="connsiteY206" fmla="*/ 89825 h 941097"/>
                <a:gd name="connsiteX207" fmla="*/ 442949 w 729376"/>
                <a:gd name="connsiteY207" fmla="*/ 23989 h 941097"/>
                <a:gd name="connsiteX208" fmla="*/ 530960 w 729376"/>
                <a:gd name="connsiteY208" fmla="*/ 44563 h 941097"/>
                <a:gd name="connsiteX209" fmla="*/ 532788 w 729376"/>
                <a:gd name="connsiteY209" fmla="*/ 45248 h 941097"/>
                <a:gd name="connsiteX210" fmla="*/ 536446 w 729376"/>
                <a:gd name="connsiteY210" fmla="*/ 46849 h 941097"/>
                <a:gd name="connsiteX211" fmla="*/ 541704 w 729376"/>
                <a:gd name="connsiteY211" fmla="*/ 49135 h 941097"/>
                <a:gd name="connsiteX212" fmla="*/ 543990 w 729376"/>
                <a:gd name="connsiteY212" fmla="*/ 50278 h 941097"/>
                <a:gd name="connsiteX213" fmla="*/ 548105 w 729376"/>
                <a:gd name="connsiteY213" fmla="*/ 52335 h 941097"/>
                <a:gd name="connsiteX214" fmla="*/ 549933 w 729376"/>
                <a:gd name="connsiteY214" fmla="*/ 53249 h 941097"/>
                <a:gd name="connsiteX215" fmla="*/ 555648 w 729376"/>
                <a:gd name="connsiteY215" fmla="*/ 56450 h 941097"/>
                <a:gd name="connsiteX216" fmla="*/ 555648 w 729376"/>
                <a:gd name="connsiteY216" fmla="*/ 56450 h 941097"/>
                <a:gd name="connsiteX217" fmla="*/ 595882 w 729376"/>
                <a:gd name="connsiteY217" fmla="*/ 83882 h 941097"/>
                <a:gd name="connsiteX218" fmla="*/ 610284 w 729376"/>
                <a:gd name="connsiteY218" fmla="*/ 95998 h 941097"/>
                <a:gd name="connsiteX219" fmla="*/ 662176 w 729376"/>
                <a:gd name="connsiteY219" fmla="*/ 157720 h 941097"/>
                <a:gd name="connsiteX220" fmla="*/ 678864 w 729376"/>
                <a:gd name="connsiteY220" fmla="*/ 189266 h 941097"/>
                <a:gd name="connsiteX221" fmla="*/ 682521 w 729376"/>
                <a:gd name="connsiteY221" fmla="*/ 197496 h 941097"/>
                <a:gd name="connsiteX222" fmla="*/ 688922 w 729376"/>
                <a:gd name="connsiteY222" fmla="*/ 214412 h 941097"/>
                <a:gd name="connsiteX223" fmla="*/ 691665 w 729376"/>
                <a:gd name="connsiteY223" fmla="*/ 223099 h 941097"/>
                <a:gd name="connsiteX224" fmla="*/ 703553 w 729376"/>
                <a:gd name="connsiteY224" fmla="*/ 278878 h 941097"/>
                <a:gd name="connsiteX225" fmla="*/ 705610 w 729376"/>
                <a:gd name="connsiteY225" fmla="*/ 298766 h 941097"/>
                <a:gd name="connsiteX226" fmla="*/ 706296 w 729376"/>
                <a:gd name="connsiteY226" fmla="*/ 310424 h 941097"/>
                <a:gd name="connsiteX227" fmla="*/ 705839 w 729376"/>
                <a:gd name="connsiteY227" fmla="*/ 380376 h 9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729376" h="941097">
                  <a:moveTo>
                    <a:pt x="724127" y="273163"/>
                  </a:moveTo>
                  <a:cubicBezTo>
                    <a:pt x="710411" y="168692"/>
                    <a:pt x="659661" y="89597"/>
                    <a:pt x="567307" y="42048"/>
                  </a:cubicBezTo>
                  <a:cubicBezTo>
                    <a:pt x="489812" y="2272"/>
                    <a:pt x="405001" y="-8473"/>
                    <a:pt x="318133" y="6386"/>
                  </a:cubicBezTo>
                  <a:cubicBezTo>
                    <a:pt x="304646" y="8672"/>
                    <a:pt x="290930" y="11187"/>
                    <a:pt x="277671" y="14845"/>
                  </a:cubicBezTo>
                  <a:cubicBezTo>
                    <a:pt x="223035" y="29475"/>
                    <a:pt x="172743" y="52335"/>
                    <a:pt x="129995" y="90283"/>
                  </a:cubicBezTo>
                  <a:cubicBezTo>
                    <a:pt x="87933" y="127544"/>
                    <a:pt x="58443" y="173493"/>
                    <a:pt x="35355" y="224014"/>
                  </a:cubicBezTo>
                  <a:cubicBezTo>
                    <a:pt x="22325" y="252589"/>
                    <a:pt x="7923" y="280935"/>
                    <a:pt x="2665" y="312253"/>
                  </a:cubicBezTo>
                  <a:cubicBezTo>
                    <a:pt x="-6936" y="368946"/>
                    <a:pt x="8609" y="410780"/>
                    <a:pt x="62330" y="436383"/>
                  </a:cubicBezTo>
                  <a:cubicBezTo>
                    <a:pt x="97305" y="453071"/>
                    <a:pt x="134567" y="461300"/>
                    <a:pt x="172515" y="465415"/>
                  </a:cubicBezTo>
                  <a:cubicBezTo>
                    <a:pt x="196061" y="467930"/>
                    <a:pt x="219606" y="465415"/>
                    <a:pt x="242695" y="459472"/>
                  </a:cubicBezTo>
                  <a:cubicBezTo>
                    <a:pt x="277442" y="450556"/>
                    <a:pt x="298016" y="420838"/>
                    <a:pt x="294587" y="384719"/>
                  </a:cubicBezTo>
                  <a:cubicBezTo>
                    <a:pt x="293673" y="374890"/>
                    <a:pt x="292530" y="365060"/>
                    <a:pt x="292758" y="355230"/>
                  </a:cubicBezTo>
                  <a:cubicBezTo>
                    <a:pt x="293901" y="305852"/>
                    <a:pt x="313790" y="278878"/>
                    <a:pt x="358138" y="265847"/>
                  </a:cubicBezTo>
                  <a:cubicBezTo>
                    <a:pt x="391971" y="255789"/>
                    <a:pt x="439520" y="272020"/>
                    <a:pt x="453921" y="300823"/>
                  </a:cubicBezTo>
                  <a:cubicBezTo>
                    <a:pt x="467409" y="327798"/>
                    <a:pt x="472667" y="355916"/>
                    <a:pt x="460094" y="385862"/>
                  </a:cubicBezTo>
                  <a:cubicBezTo>
                    <a:pt x="450035" y="409865"/>
                    <a:pt x="435862" y="430668"/>
                    <a:pt x="420089" y="450785"/>
                  </a:cubicBezTo>
                  <a:cubicBezTo>
                    <a:pt x="380312" y="501077"/>
                    <a:pt x="331849" y="542911"/>
                    <a:pt x="284986" y="586345"/>
                  </a:cubicBezTo>
                  <a:cubicBezTo>
                    <a:pt x="253211" y="615834"/>
                    <a:pt x="229665" y="649438"/>
                    <a:pt x="217092" y="691272"/>
                  </a:cubicBezTo>
                  <a:cubicBezTo>
                    <a:pt x="200175" y="747050"/>
                    <a:pt x="196518" y="805115"/>
                    <a:pt x="188517" y="862493"/>
                  </a:cubicBezTo>
                  <a:cubicBezTo>
                    <a:pt x="184173" y="894726"/>
                    <a:pt x="191946" y="903413"/>
                    <a:pt x="223493" y="914157"/>
                  </a:cubicBezTo>
                  <a:cubicBezTo>
                    <a:pt x="264412" y="928102"/>
                    <a:pt x="370940" y="965821"/>
                    <a:pt x="496441" y="916443"/>
                  </a:cubicBezTo>
                  <a:cubicBezTo>
                    <a:pt x="516101" y="909128"/>
                    <a:pt x="525930" y="895869"/>
                    <a:pt x="529817" y="875752"/>
                  </a:cubicBezTo>
                  <a:cubicBezTo>
                    <a:pt x="534389" y="851749"/>
                    <a:pt x="528674" y="828889"/>
                    <a:pt x="524787" y="805801"/>
                  </a:cubicBezTo>
                  <a:cubicBezTo>
                    <a:pt x="518158" y="767853"/>
                    <a:pt x="527759" y="736763"/>
                    <a:pt x="555648" y="709560"/>
                  </a:cubicBezTo>
                  <a:cubicBezTo>
                    <a:pt x="583080" y="682814"/>
                    <a:pt x="609369" y="655153"/>
                    <a:pt x="633144" y="624978"/>
                  </a:cubicBezTo>
                  <a:cubicBezTo>
                    <a:pt x="670177" y="578115"/>
                    <a:pt x="698066" y="526451"/>
                    <a:pt x="714068" y="469073"/>
                  </a:cubicBezTo>
                  <a:cubicBezTo>
                    <a:pt x="731899" y="404379"/>
                    <a:pt x="732585" y="339457"/>
                    <a:pt x="724127" y="273163"/>
                  </a:cubicBezTo>
                  <a:close/>
                  <a:moveTo>
                    <a:pt x="705839" y="380376"/>
                  </a:moveTo>
                  <a:cubicBezTo>
                    <a:pt x="705610" y="384034"/>
                    <a:pt x="705153" y="387920"/>
                    <a:pt x="704924" y="391577"/>
                  </a:cubicBezTo>
                  <a:cubicBezTo>
                    <a:pt x="704238" y="399121"/>
                    <a:pt x="703324" y="406665"/>
                    <a:pt x="702181" y="413980"/>
                  </a:cubicBezTo>
                  <a:cubicBezTo>
                    <a:pt x="701724" y="417638"/>
                    <a:pt x="701038" y="421524"/>
                    <a:pt x="700352" y="425182"/>
                  </a:cubicBezTo>
                  <a:cubicBezTo>
                    <a:pt x="698523" y="436383"/>
                    <a:pt x="696237" y="447356"/>
                    <a:pt x="693723" y="458557"/>
                  </a:cubicBezTo>
                  <a:cubicBezTo>
                    <a:pt x="692123" y="465872"/>
                    <a:pt x="690065" y="473188"/>
                    <a:pt x="688236" y="480503"/>
                  </a:cubicBezTo>
                  <a:cubicBezTo>
                    <a:pt x="685493" y="490333"/>
                    <a:pt x="682293" y="499934"/>
                    <a:pt x="678635" y="509306"/>
                  </a:cubicBezTo>
                  <a:cubicBezTo>
                    <a:pt x="676121" y="515479"/>
                    <a:pt x="673606" y="521651"/>
                    <a:pt x="670634" y="527823"/>
                  </a:cubicBezTo>
                  <a:cubicBezTo>
                    <a:pt x="663548" y="543139"/>
                    <a:pt x="655318" y="557770"/>
                    <a:pt x="646174" y="571943"/>
                  </a:cubicBezTo>
                  <a:cubicBezTo>
                    <a:pt x="637030" y="586116"/>
                    <a:pt x="627200" y="599832"/>
                    <a:pt x="616685" y="613319"/>
                  </a:cubicBezTo>
                  <a:cubicBezTo>
                    <a:pt x="614627" y="616063"/>
                    <a:pt x="612570" y="618577"/>
                    <a:pt x="610284" y="621320"/>
                  </a:cubicBezTo>
                  <a:cubicBezTo>
                    <a:pt x="607541" y="624749"/>
                    <a:pt x="604797" y="627950"/>
                    <a:pt x="602054" y="631379"/>
                  </a:cubicBezTo>
                  <a:cubicBezTo>
                    <a:pt x="582852" y="654696"/>
                    <a:pt x="562049" y="676642"/>
                    <a:pt x="539646" y="696301"/>
                  </a:cubicBezTo>
                  <a:cubicBezTo>
                    <a:pt x="534846" y="700416"/>
                    <a:pt x="530502" y="704759"/>
                    <a:pt x="526845" y="709103"/>
                  </a:cubicBezTo>
                  <a:cubicBezTo>
                    <a:pt x="526616" y="709331"/>
                    <a:pt x="526388" y="709789"/>
                    <a:pt x="525930" y="710017"/>
                  </a:cubicBezTo>
                  <a:cubicBezTo>
                    <a:pt x="519987" y="717104"/>
                    <a:pt x="515415" y="724190"/>
                    <a:pt x="511757" y="731734"/>
                  </a:cubicBezTo>
                  <a:cubicBezTo>
                    <a:pt x="510843" y="733792"/>
                    <a:pt x="509700" y="735849"/>
                    <a:pt x="509014" y="737906"/>
                  </a:cubicBezTo>
                  <a:cubicBezTo>
                    <a:pt x="508100" y="739964"/>
                    <a:pt x="507414" y="742021"/>
                    <a:pt x="506728" y="744079"/>
                  </a:cubicBezTo>
                  <a:cubicBezTo>
                    <a:pt x="506271" y="745679"/>
                    <a:pt x="505585" y="747508"/>
                    <a:pt x="505128" y="749108"/>
                  </a:cubicBezTo>
                  <a:cubicBezTo>
                    <a:pt x="504442" y="751622"/>
                    <a:pt x="503756" y="754137"/>
                    <a:pt x="503299" y="756880"/>
                  </a:cubicBezTo>
                  <a:cubicBezTo>
                    <a:pt x="500784" y="769910"/>
                    <a:pt x="500556" y="783626"/>
                    <a:pt x="501927" y="797800"/>
                  </a:cubicBezTo>
                  <a:cubicBezTo>
                    <a:pt x="502613" y="804886"/>
                    <a:pt x="503756" y="811973"/>
                    <a:pt x="505356" y="819288"/>
                  </a:cubicBezTo>
                  <a:cubicBezTo>
                    <a:pt x="505814" y="820888"/>
                    <a:pt x="506042" y="822717"/>
                    <a:pt x="506271" y="824317"/>
                  </a:cubicBezTo>
                  <a:cubicBezTo>
                    <a:pt x="507642" y="833004"/>
                    <a:pt x="508328" y="841462"/>
                    <a:pt x="508785" y="850149"/>
                  </a:cubicBezTo>
                  <a:cubicBezTo>
                    <a:pt x="509014" y="853578"/>
                    <a:pt x="509014" y="856778"/>
                    <a:pt x="509243" y="860207"/>
                  </a:cubicBezTo>
                  <a:cubicBezTo>
                    <a:pt x="509700" y="868437"/>
                    <a:pt x="508100" y="875524"/>
                    <a:pt x="504899" y="881239"/>
                  </a:cubicBezTo>
                  <a:cubicBezTo>
                    <a:pt x="500556" y="888782"/>
                    <a:pt x="493469" y="894269"/>
                    <a:pt x="483411" y="898384"/>
                  </a:cubicBezTo>
                  <a:cubicBezTo>
                    <a:pt x="481125" y="899298"/>
                    <a:pt x="478839" y="900212"/>
                    <a:pt x="476553" y="901127"/>
                  </a:cubicBezTo>
                  <a:cubicBezTo>
                    <a:pt x="458036" y="908213"/>
                    <a:pt x="439062" y="913471"/>
                    <a:pt x="419174" y="916214"/>
                  </a:cubicBezTo>
                  <a:cubicBezTo>
                    <a:pt x="409116" y="917586"/>
                    <a:pt x="399057" y="918500"/>
                    <a:pt x="388542" y="918729"/>
                  </a:cubicBezTo>
                  <a:cubicBezTo>
                    <a:pt x="380541" y="918958"/>
                    <a:pt x="372540" y="918729"/>
                    <a:pt x="364310" y="918043"/>
                  </a:cubicBezTo>
                  <a:cubicBezTo>
                    <a:pt x="359281" y="918500"/>
                    <a:pt x="354252" y="918729"/>
                    <a:pt x="349223" y="918729"/>
                  </a:cubicBezTo>
                  <a:cubicBezTo>
                    <a:pt x="344193" y="918729"/>
                    <a:pt x="339164" y="918500"/>
                    <a:pt x="334135" y="918043"/>
                  </a:cubicBezTo>
                  <a:cubicBezTo>
                    <a:pt x="329106" y="917586"/>
                    <a:pt x="324077" y="917129"/>
                    <a:pt x="318819" y="916214"/>
                  </a:cubicBezTo>
                  <a:cubicBezTo>
                    <a:pt x="313790" y="915529"/>
                    <a:pt x="308532" y="914614"/>
                    <a:pt x="303503" y="913471"/>
                  </a:cubicBezTo>
                  <a:cubicBezTo>
                    <a:pt x="282929" y="909356"/>
                    <a:pt x="262126" y="903413"/>
                    <a:pt x="241323" y="897698"/>
                  </a:cubicBezTo>
                  <a:cubicBezTo>
                    <a:pt x="240180" y="897469"/>
                    <a:pt x="239037" y="897012"/>
                    <a:pt x="237894" y="896783"/>
                  </a:cubicBezTo>
                  <a:cubicBezTo>
                    <a:pt x="237437" y="896555"/>
                    <a:pt x="236980" y="896555"/>
                    <a:pt x="236751" y="896326"/>
                  </a:cubicBezTo>
                  <a:cubicBezTo>
                    <a:pt x="236066" y="896098"/>
                    <a:pt x="235608" y="895869"/>
                    <a:pt x="234923" y="895869"/>
                  </a:cubicBezTo>
                  <a:cubicBezTo>
                    <a:pt x="234008" y="895640"/>
                    <a:pt x="232865" y="895183"/>
                    <a:pt x="231951" y="894955"/>
                  </a:cubicBezTo>
                  <a:cubicBezTo>
                    <a:pt x="231722" y="894955"/>
                    <a:pt x="231494" y="894726"/>
                    <a:pt x="231265" y="894726"/>
                  </a:cubicBezTo>
                  <a:cubicBezTo>
                    <a:pt x="230579" y="894497"/>
                    <a:pt x="230122" y="894269"/>
                    <a:pt x="229436" y="894040"/>
                  </a:cubicBezTo>
                  <a:cubicBezTo>
                    <a:pt x="229436" y="894040"/>
                    <a:pt x="229208" y="894040"/>
                    <a:pt x="229208" y="893812"/>
                  </a:cubicBezTo>
                  <a:cubicBezTo>
                    <a:pt x="217320" y="889011"/>
                    <a:pt x="214577" y="882610"/>
                    <a:pt x="215034" y="865008"/>
                  </a:cubicBezTo>
                  <a:cubicBezTo>
                    <a:pt x="217778" y="792999"/>
                    <a:pt x="224864" y="721676"/>
                    <a:pt x="257097" y="655610"/>
                  </a:cubicBezTo>
                  <a:cubicBezTo>
                    <a:pt x="266012" y="637094"/>
                    <a:pt x="279728" y="621320"/>
                    <a:pt x="294816" y="606919"/>
                  </a:cubicBezTo>
                  <a:cubicBezTo>
                    <a:pt x="342365" y="561427"/>
                    <a:pt x="390599" y="516622"/>
                    <a:pt x="433119" y="466101"/>
                  </a:cubicBezTo>
                  <a:cubicBezTo>
                    <a:pt x="455064" y="440041"/>
                    <a:pt x="473352" y="412380"/>
                    <a:pt x="482496" y="380147"/>
                  </a:cubicBezTo>
                  <a:cubicBezTo>
                    <a:pt x="493698" y="339914"/>
                    <a:pt x="488669" y="299452"/>
                    <a:pt x="457808" y="270648"/>
                  </a:cubicBezTo>
                  <a:cubicBezTo>
                    <a:pt x="432890" y="247331"/>
                    <a:pt x="397686" y="236358"/>
                    <a:pt x="360653" y="243216"/>
                  </a:cubicBezTo>
                  <a:cubicBezTo>
                    <a:pt x="354938" y="244588"/>
                    <a:pt x="349680" y="245959"/>
                    <a:pt x="344879" y="247559"/>
                  </a:cubicBezTo>
                  <a:cubicBezTo>
                    <a:pt x="343965" y="247788"/>
                    <a:pt x="343050" y="248245"/>
                    <a:pt x="342136" y="248474"/>
                  </a:cubicBezTo>
                  <a:cubicBezTo>
                    <a:pt x="340764" y="248931"/>
                    <a:pt x="339164" y="249617"/>
                    <a:pt x="337793" y="250074"/>
                  </a:cubicBezTo>
                  <a:cubicBezTo>
                    <a:pt x="336650" y="250531"/>
                    <a:pt x="335735" y="250988"/>
                    <a:pt x="334821" y="251446"/>
                  </a:cubicBezTo>
                  <a:cubicBezTo>
                    <a:pt x="333678" y="251903"/>
                    <a:pt x="332306" y="252360"/>
                    <a:pt x="331163" y="253046"/>
                  </a:cubicBezTo>
                  <a:cubicBezTo>
                    <a:pt x="330249" y="253503"/>
                    <a:pt x="329106" y="253960"/>
                    <a:pt x="328191" y="254417"/>
                  </a:cubicBezTo>
                  <a:cubicBezTo>
                    <a:pt x="327048" y="254875"/>
                    <a:pt x="326134" y="255560"/>
                    <a:pt x="324991" y="256018"/>
                  </a:cubicBezTo>
                  <a:cubicBezTo>
                    <a:pt x="324077" y="256475"/>
                    <a:pt x="323162" y="257161"/>
                    <a:pt x="322248" y="257618"/>
                  </a:cubicBezTo>
                  <a:cubicBezTo>
                    <a:pt x="321333" y="258075"/>
                    <a:pt x="320190" y="258761"/>
                    <a:pt x="319276" y="259218"/>
                  </a:cubicBezTo>
                  <a:cubicBezTo>
                    <a:pt x="318362" y="259675"/>
                    <a:pt x="317447" y="260361"/>
                    <a:pt x="316533" y="260818"/>
                  </a:cubicBezTo>
                  <a:cubicBezTo>
                    <a:pt x="315618" y="261504"/>
                    <a:pt x="314704" y="261961"/>
                    <a:pt x="313790" y="262647"/>
                  </a:cubicBezTo>
                  <a:cubicBezTo>
                    <a:pt x="312875" y="263333"/>
                    <a:pt x="312189" y="263790"/>
                    <a:pt x="311275" y="264476"/>
                  </a:cubicBezTo>
                  <a:cubicBezTo>
                    <a:pt x="310361" y="265162"/>
                    <a:pt x="309675" y="265619"/>
                    <a:pt x="308760" y="266305"/>
                  </a:cubicBezTo>
                  <a:cubicBezTo>
                    <a:pt x="308075" y="266990"/>
                    <a:pt x="307160" y="267448"/>
                    <a:pt x="306474" y="268133"/>
                  </a:cubicBezTo>
                  <a:cubicBezTo>
                    <a:pt x="305789" y="268819"/>
                    <a:pt x="304874" y="269505"/>
                    <a:pt x="304188" y="269962"/>
                  </a:cubicBezTo>
                  <a:cubicBezTo>
                    <a:pt x="303503" y="270648"/>
                    <a:pt x="302817" y="271334"/>
                    <a:pt x="302131" y="271791"/>
                  </a:cubicBezTo>
                  <a:cubicBezTo>
                    <a:pt x="301445" y="272477"/>
                    <a:pt x="300759" y="273163"/>
                    <a:pt x="300074" y="273848"/>
                  </a:cubicBezTo>
                  <a:cubicBezTo>
                    <a:pt x="299388" y="274534"/>
                    <a:pt x="298702" y="275220"/>
                    <a:pt x="298016" y="275906"/>
                  </a:cubicBezTo>
                  <a:cubicBezTo>
                    <a:pt x="297330" y="276592"/>
                    <a:pt x="296645" y="277277"/>
                    <a:pt x="296187" y="277963"/>
                  </a:cubicBezTo>
                  <a:cubicBezTo>
                    <a:pt x="295502" y="278649"/>
                    <a:pt x="295044" y="279335"/>
                    <a:pt x="294359" y="280021"/>
                  </a:cubicBezTo>
                  <a:cubicBezTo>
                    <a:pt x="293673" y="280706"/>
                    <a:pt x="293216" y="281392"/>
                    <a:pt x="292530" y="282078"/>
                  </a:cubicBezTo>
                  <a:cubicBezTo>
                    <a:pt x="292073" y="282764"/>
                    <a:pt x="291387" y="283450"/>
                    <a:pt x="290930" y="284135"/>
                  </a:cubicBezTo>
                  <a:cubicBezTo>
                    <a:pt x="290472" y="284821"/>
                    <a:pt x="289787" y="285507"/>
                    <a:pt x="289329" y="286421"/>
                  </a:cubicBezTo>
                  <a:cubicBezTo>
                    <a:pt x="288872" y="287107"/>
                    <a:pt x="288415" y="287793"/>
                    <a:pt x="287958" y="288479"/>
                  </a:cubicBezTo>
                  <a:cubicBezTo>
                    <a:pt x="287501" y="289165"/>
                    <a:pt x="287043" y="290079"/>
                    <a:pt x="286586" y="290765"/>
                  </a:cubicBezTo>
                  <a:cubicBezTo>
                    <a:pt x="286129" y="291451"/>
                    <a:pt x="285672" y="292136"/>
                    <a:pt x="285215" y="292822"/>
                  </a:cubicBezTo>
                  <a:cubicBezTo>
                    <a:pt x="284757" y="293508"/>
                    <a:pt x="284300" y="294422"/>
                    <a:pt x="283843" y="295108"/>
                  </a:cubicBezTo>
                  <a:cubicBezTo>
                    <a:pt x="283386" y="295794"/>
                    <a:pt x="283157" y="296480"/>
                    <a:pt x="282700" y="297166"/>
                  </a:cubicBezTo>
                  <a:cubicBezTo>
                    <a:pt x="282243" y="298080"/>
                    <a:pt x="281786" y="298766"/>
                    <a:pt x="281557" y="299680"/>
                  </a:cubicBezTo>
                  <a:cubicBezTo>
                    <a:pt x="281328" y="300366"/>
                    <a:pt x="280871" y="301052"/>
                    <a:pt x="280643" y="301509"/>
                  </a:cubicBezTo>
                  <a:cubicBezTo>
                    <a:pt x="280185" y="302652"/>
                    <a:pt x="279728" y="303795"/>
                    <a:pt x="279042" y="305167"/>
                  </a:cubicBezTo>
                  <a:cubicBezTo>
                    <a:pt x="278814" y="306081"/>
                    <a:pt x="278357" y="306767"/>
                    <a:pt x="278128" y="307681"/>
                  </a:cubicBezTo>
                  <a:cubicBezTo>
                    <a:pt x="277671" y="308596"/>
                    <a:pt x="277442" y="309739"/>
                    <a:pt x="276985" y="310653"/>
                  </a:cubicBezTo>
                  <a:cubicBezTo>
                    <a:pt x="276756" y="311339"/>
                    <a:pt x="276528" y="312025"/>
                    <a:pt x="276299" y="312710"/>
                  </a:cubicBezTo>
                  <a:cubicBezTo>
                    <a:pt x="276071" y="313625"/>
                    <a:pt x="275842" y="314311"/>
                    <a:pt x="275613" y="315225"/>
                  </a:cubicBezTo>
                  <a:cubicBezTo>
                    <a:pt x="275385" y="315911"/>
                    <a:pt x="275156" y="316597"/>
                    <a:pt x="275156" y="317282"/>
                  </a:cubicBezTo>
                  <a:cubicBezTo>
                    <a:pt x="274928" y="318197"/>
                    <a:pt x="274699" y="318883"/>
                    <a:pt x="274470" y="319797"/>
                  </a:cubicBezTo>
                  <a:cubicBezTo>
                    <a:pt x="274242" y="320483"/>
                    <a:pt x="274242" y="321169"/>
                    <a:pt x="274013" y="321854"/>
                  </a:cubicBezTo>
                  <a:cubicBezTo>
                    <a:pt x="273785" y="322769"/>
                    <a:pt x="273556" y="323455"/>
                    <a:pt x="273556" y="324369"/>
                  </a:cubicBezTo>
                  <a:cubicBezTo>
                    <a:pt x="273327" y="325055"/>
                    <a:pt x="273327" y="325741"/>
                    <a:pt x="273099" y="326426"/>
                  </a:cubicBezTo>
                  <a:cubicBezTo>
                    <a:pt x="272870" y="327112"/>
                    <a:pt x="272870" y="328027"/>
                    <a:pt x="272642" y="328712"/>
                  </a:cubicBezTo>
                  <a:cubicBezTo>
                    <a:pt x="272642" y="329398"/>
                    <a:pt x="272413" y="330084"/>
                    <a:pt x="272413" y="330770"/>
                  </a:cubicBezTo>
                  <a:cubicBezTo>
                    <a:pt x="272413" y="331456"/>
                    <a:pt x="272184" y="332370"/>
                    <a:pt x="272184" y="333056"/>
                  </a:cubicBezTo>
                  <a:cubicBezTo>
                    <a:pt x="272184" y="333742"/>
                    <a:pt x="271956" y="334427"/>
                    <a:pt x="271956" y="335113"/>
                  </a:cubicBezTo>
                  <a:cubicBezTo>
                    <a:pt x="271956" y="335799"/>
                    <a:pt x="271727" y="336713"/>
                    <a:pt x="271727" y="337399"/>
                  </a:cubicBezTo>
                  <a:cubicBezTo>
                    <a:pt x="271727" y="338085"/>
                    <a:pt x="271727" y="338771"/>
                    <a:pt x="271499" y="339457"/>
                  </a:cubicBezTo>
                  <a:cubicBezTo>
                    <a:pt x="271499" y="340142"/>
                    <a:pt x="271499" y="341057"/>
                    <a:pt x="271499" y="341743"/>
                  </a:cubicBezTo>
                  <a:cubicBezTo>
                    <a:pt x="271499" y="342428"/>
                    <a:pt x="271499" y="343114"/>
                    <a:pt x="271499" y="343800"/>
                  </a:cubicBezTo>
                  <a:cubicBezTo>
                    <a:pt x="271499" y="344486"/>
                    <a:pt x="271499" y="345400"/>
                    <a:pt x="271499" y="346086"/>
                  </a:cubicBezTo>
                  <a:cubicBezTo>
                    <a:pt x="271499" y="346772"/>
                    <a:pt x="271499" y="347229"/>
                    <a:pt x="271499" y="347915"/>
                  </a:cubicBezTo>
                  <a:cubicBezTo>
                    <a:pt x="271499" y="348601"/>
                    <a:pt x="271499" y="349286"/>
                    <a:pt x="271499" y="350201"/>
                  </a:cubicBezTo>
                  <a:cubicBezTo>
                    <a:pt x="271499" y="350887"/>
                    <a:pt x="271499" y="351344"/>
                    <a:pt x="271499" y="352030"/>
                  </a:cubicBezTo>
                  <a:cubicBezTo>
                    <a:pt x="271499" y="352715"/>
                    <a:pt x="271499" y="353401"/>
                    <a:pt x="271727" y="354316"/>
                  </a:cubicBezTo>
                  <a:cubicBezTo>
                    <a:pt x="271727" y="354773"/>
                    <a:pt x="271727" y="355459"/>
                    <a:pt x="271727" y="355916"/>
                  </a:cubicBezTo>
                  <a:cubicBezTo>
                    <a:pt x="271727" y="356602"/>
                    <a:pt x="271956" y="357287"/>
                    <a:pt x="271956" y="357973"/>
                  </a:cubicBezTo>
                  <a:cubicBezTo>
                    <a:pt x="271956" y="358430"/>
                    <a:pt x="271956" y="358888"/>
                    <a:pt x="272184" y="359573"/>
                  </a:cubicBezTo>
                  <a:cubicBezTo>
                    <a:pt x="272184" y="360259"/>
                    <a:pt x="272413" y="360945"/>
                    <a:pt x="272413" y="361859"/>
                  </a:cubicBezTo>
                  <a:cubicBezTo>
                    <a:pt x="272413" y="362317"/>
                    <a:pt x="272413" y="362774"/>
                    <a:pt x="272642" y="363231"/>
                  </a:cubicBezTo>
                  <a:cubicBezTo>
                    <a:pt x="272642" y="363917"/>
                    <a:pt x="272870" y="364831"/>
                    <a:pt x="273099" y="365517"/>
                  </a:cubicBezTo>
                  <a:cubicBezTo>
                    <a:pt x="273099" y="365746"/>
                    <a:pt x="273099" y="366203"/>
                    <a:pt x="273327" y="366431"/>
                  </a:cubicBezTo>
                  <a:cubicBezTo>
                    <a:pt x="273556" y="367574"/>
                    <a:pt x="273785" y="368489"/>
                    <a:pt x="274013" y="369632"/>
                  </a:cubicBezTo>
                  <a:cubicBezTo>
                    <a:pt x="275613" y="377633"/>
                    <a:pt x="276071" y="384948"/>
                    <a:pt x="275613" y="391349"/>
                  </a:cubicBezTo>
                  <a:cubicBezTo>
                    <a:pt x="275385" y="393863"/>
                    <a:pt x="275156" y="396378"/>
                    <a:pt x="274699" y="398893"/>
                  </a:cubicBezTo>
                  <a:cubicBezTo>
                    <a:pt x="274013" y="402550"/>
                    <a:pt x="272870" y="405751"/>
                    <a:pt x="271499" y="408951"/>
                  </a:cubicBezTo>
                  <a:cubicBezTo>
                    <a:pt x="271041" y="410094"/>
                    <a:pt x="270584" y="411008"/>
                    <a:pt x="270127" y="411923"/>
                  </a:cubicBezTo>
                  <a:cubicBezTo>
                    <a:pt x="269213" y="413980"/>
                    <a:pt x="268070" y="415809"/>
                    <a:pt x="266698" y="417409"/>
                  </a:cubicBezTo>
                  <a:cubicBezTo>
                    <a:pt x="266012" y="418324"/>
                    <a:pt x="265326" y="419238"/>
                    <a:pt x="264641" y="419924"/>
                  </a:cubicBezTo>
                  <a:cubicBezTo>
                    <a:pt x="263269" y="421524"/>
                    <a:pt x="261897" y="423124"/>
                    <a:pt x="260297" y="424496"/>
                  </a:cubicBezTo>
                  <a:cubicBezTo>
                    <a:pt x="247724" y="436154"/>
                    <a:pt x="229208" y="441869"/>
                    <a:pt x="210005" y="443470"/>
                  </a:cubicBezTo>
                  <a:cubicBezTo>
                    <a:pt x="201776" y="444155"/>
                    <a:pt x="193546" y="444384"/>
                    <a:pt x="185316" y="444155"/>
                  </a:cubicBezTo>
                  <a:cubicBezTo>
                    <a:pt x="179830" y="444155"/>
                    <a:pt x="174572" y="443698"/>
                    <a:pt x="169086" y="443241"/>
                  </a:cubicBezTo>
                  <a:cubicBezTo>
                    <a:pt x="161313" y="442555"/>
                    <a:pt x="153770" y="441641"/>
                    <a:pt x="146226" y="440269"/>
                  </a:cubicBezTo>
                  <a:cubicBezTo>
                    <a:pt x="145540" y="440041"/>
                    <a:pt x="144626" y="440041"/>
                    <a:pt x="143940" y="439812"/>
                  </a:cubicBezTo>
                  <a:cubicBezTo>
                    <a:pt x="134339" y="437983"/>
                    <a:pt x="124966" y="435926"/>
                    <a:pt x="115593" y="433183"/>
                  </a:cubicBezTo>
                  <a:cubicBezTo>
                    <a:pt x="114450" y="432954"/>
                    <a:pt x="113307" y="432497"/>
                    <a:pt x="112164" y="432268"/>
                  </a:cubicBezTo>
                  <a:cubicBezTo>
                    <a:pt x="105078" y="430211"/>
                    <a:pt x="97763" y="427925"/>
                    <a:pt x="90676" y="425410"/>
                  </a:cubicBezTo>
                  <a:cubicBezTo>
                    <a:pt x="88161" y="424496"/>
                    <a:pt x="85647" y="423581"/>
                    <a:pt x="82904" y="422667"/>
                  </a:cubicBezTo>
                  <a:cubicBezTo>
                    <a:pt x="81761" y="422210"/>
                    <a:pt x="80618" y="421753"/>
                    <a:pt x="79703" y="421295"/>
                  </a:cubicBezTo>
                  <a:cubicBezTo>
                    <a:pt x="79475" y="421067"/>
                    <a:pt x="79017" y="421067"/>
                    <a:pt x="78789" y="420838"/>
                  </a:cubicBezTo>
                  <a:cubicBezTo>
                    <a:pt x="78103" y="420610"/>
                    <a:pt x="77189" y="420152"/>
                    <a:pt x="76503" y="419924"/>
                  </a:cubicBezTo>
                  <a:cubicBezTo>
                    <a:pt x="76046" y="419695"/>
                    <a:pt x="75817" y="419695"/>
                    <a:pt x="75360" y="419467"/>
                  </a:cubicBezTo>
                  <a:cubicBezTo>
                    <a:pt x="74445" y="419009"/>
                    <a:pt x="73760" y="418781"/>
                    <a:pt x="72845" y="418324"/>
                  </a:cubicBezTo>
                  <a:cubicBezTo>
                    <a:pt x="72617" y="418095"/>
                    <a:pt x="72159" y="418095"/>
                    <a:pt x="71931" y="417866"/>
                  </a:cubicBezTo>
                  <a:cubicBezTo>
                    <a:pt x="70788" y="417409"/>
                    <a:pt x="69873" y="416723"/>
                    <a:pt x="68730" y="416266"/>
                  </a:cubicBezTo>
                  <a:cubicBezTo>
                    <a:pt x="68502" y="416038"/>
                    <a:pt x="68273" y="416038"/>
                    <a:pt x="68045" y="415809"/>
                  </a:cubicBezTo>
                  <a:cubicBezTo>
                    <a:pt x="67130" y="415352"/>
                    <a:pt x="66444" y="414895"/>
                    <a:pt x="65530" y="414437"/>
                  </a:cubicBezTo>
                  <a:cubicBezTo>
                    <a:pt x="65073" y="414209"/>
                    <a:pt x="64844" y="413980"/>
                    <a:pt x="64387" y="413752"/>
                  </a:cubicBezTo>
                  <a:cubicBezTo>
                    <a:pt x="63701" y="413294"/>
                    <a:pt x="63015" y="412837"/>
                    <a:pt x="62330" y="412380"/>
                  </a:cubicBezTo>
                  <a:cubicBezTo>
                    <a:pt x="61872" y="412151"/>
                    <a:pt x="61644" y="411923"/>
                    <a:pt x="61187" y="411694"/>
                  </a:cubicBezTo>
                  <a:cubicBezTo>
                    <a:pt x="60272" y="411237"/>
                    <a:pt x="59586" y="410551"/>
                    <a:pt x="58672" y="409865"/>
                  </a:cubicBezTo>
                  <a:cubicBezTo>
                    <a:pt x="58443" y="409637"/>
                    <a:pt x="58215" y="409637"/>
                    <a:pt x="57986" y="409408"/>
                  </a:cubicBezTo>
                  <a:cubicBezTo>
                    <a:pt x="57072" y="408722"/>
                    <a:pt x="56157" y="408037"/>
                    <a:pt x="55014" y="407122"/>
                  </a:cubicBezTo>
                  <a:cubicBezTo>
                    <a:pt x="54786" y="406894"/>
                    <a:pt x="54329" y="406665"/>
                    <a:pt x="54100" y="406436"/>
                  </a:cubicBezTo>
                  <a:cubicBezTo>
                    <a:pt x="53414" y="405979"/>
                    <a:pt x="52728" y="405293"/>
                    <a:pt x="52043" y="404836"/>
                  </a:cubicBezTo>
                  <a:cubicBezTo>
                    <a:pt x="51585" y="404608"/>
                    <a:pt x="51357" y="404150"/>
                    <a:pt x="50900" y="403922"/>
                  </a:cubicBezTo>
                  <a:cubicBezTo>
                    <a:pt x="50214" y="403465"/>
                    <a:pt x="49757" y="402779"/>
                    <a:pt x="49071" y="402322"/>
                  </a:cubicBezTo>
                  <a:cubicBezTo>
                    <a:pt x="48842" y="402093"/>
                    <a:pt x="48385" y="401636"/>
                    <a:pt x="48156" y="401407"/>
                  </a:cubicBezTo>
                  <a:cubicBezTo>
                    <a:pt x="47242" y="400493"/>
                    <a:pt x="46328" y="399807"/>
                    <a:pt x="45642" y="398893"/>
                  </a:cubicBezTo>
                  <a:cubicBezTo>
                    <a:pt x="45413" y="398664"/>
                    <a:pt x="45185" y="398435"/>
                    <a:pt x="44956" y="398207"/>
                  </a:cubicBezTo>
                  <a:cubicBezTo>
                    <a:pt x="44270" y="397521"/>
                    <a:pt x="43584" y="396835"/>
                    <a:pt x="43127" y="396149"/>
                  </a:cubicBezTo>
                  <a:cubicBezTo>
                    <a:pt x="42899" y="395692"/>
                    <a:pt x="42441" y="395464"/>
                    <a:pt x="42213" y="395006"/>
                  </a:cubicBezTo>
                  <a:cubicBezTo>
                    <a:pt x="41756" y="394549"/>
                    <a:pt x="41298" y="393863"/>
                    <a:pt x="40613" y="393178"/>
                  </a:cubicBezTo>
                  <a:cubicBezTo>
                    <a:pt x="40384" y="392720"/>
                    <a:pt x="39927" y="392492"/>
                    <a:pt x="39698" y="392035"/>
                  </a:cubicBezTo>
                  <a:cubicBezTo>
                    <a:pt x="39241" y="391349"/>
                    <a:pt x="38784" y="390663"/>
                    <a:pt x="38098" y="390206"/>
                  </a:cubicBezTo>
                  <a:cubicBezTo>
                    <a:pt x="37869" y="389749"/>
                    <a:pt x="37641" y="389520"/>
                    <a:pt x="37184" y="389063"/>
                  </a:cubicBezTo>
                  <a:cubicBezTo>
                    <a:pt x="36498" y="388148"/>
                    <a:pt x="35812" y="387234"/>
                    <a:pt x="35126" y="386320"/>
                  </a:cubicBezTo>
                  <a:cubicBezTo>
                    <a:pt x="34898" y="385862"/>
                    <a:pt x="34669" y="385634"/>
                    <a:pt x="34212" y="385177"/>
                  </a:cubicBezTo>
                  <a:cubicBezTo>
                    <a:pt x="33755" y="384491"/>
                    <a:pt x="33297" y="383805"/>
                    <a:pt x="32840" y="383348"/>
                  </a:cubicBezTo>
                  <a:cubicBezTo>
                    <a:pt x="32612" y="382891"/>
                    <a:pt x="32154" y="382433"/>
                    <a:pt x="31926" y="381976"/>
                  </a:cubicBezTo>
                  <a:cubicBezTo>
                    <a:pt x="31469" y="381290"/>
                    <a:pt x="31240" y="380833"/>
                    <a:pt x="30783" y="380147"/>
                  </a:cubicBezTo>
                  <a:cubicBezTo>
                    <a:pt x="30554" y="379690"/>
                    <a:pt x="30326" y="379233"/>
                    <a:pt x="29868" y="378776"/>
                  </a:cubicBezTo>
                  <a:cubicBezTo>
                    <a:pt x="29411" y="378090"/>
                    <a:pt x="28954" y="377404"/>
                    <a:pt x="28725" y="376490"/>
                  </a:cubicBezTo>
                  <a:cubicBezTo>
                    <a:pt x="28497" y="375804"/>
                    <a:pt x="28040" y="375347"/>
                    <a:pt x="27811" y="374661"/>
                  </a:cubicBezTo>
                  <a:cubicBezTo>
                    <a:pt x="27354" y="373975"/>
                    <a:pt x="27125" y="373061"/>
                    <a:pt x="26668" y="372146"/>
                  </a:cubicBezTo>
                  <a:cubicBezTo>
                    <a:pt x="26439" y="371689"/>
                    <a:pt x="26211" y="371232"/>
                    <a:pt x="25982" y="370546"/>
                  </a:cubicBezTo>
                  <a:cubicBezTo>
                    <a:pt x="25754" y="369860"/>
                    <a:pt x="25525" y="369175"/>
                    <a:pt x="25068" y="368717"/>
                  </a:cubicBezTo>
                  <a:cubicBezTo>
                    <a:pt x="24839" y="368260"/>
                    <a:pt x="24611" y="367574"/>
                    <a:pt x="24382" y="367117"/>
                  </a:cubicBezTo>
                  <a:cubicBezTo>
                    <a:pt x="24153" y="366431"/>
                    <a:pt x="23925" y="365746"/>
                    <a:pt x="23696" y="365060"/>
                  </a:cubicBezTo>
                  <a:cubicBezTo>
                    <a:pt x="23468" y="364603"/>
                    <a:pt x="23239" y="364145"/>
                    <a:pt x="23239" y="363460"/>
                  </a:cubicBezTo>
                  <a:cubicBezTo>
                    <a:pt x="22782" y="362317"/>
                    <a:pt x="22553" y="361174"/>
                    <a:pt x="22325" y="360259"/>
                  </a:cubicBezTo>
                  <a:cubicBezTo>
                    <a:pt x="22096" y="359802"/>
                    <a:pt x="22096" y="359345"/>
                    <a:pt x="21867" y="358888"/>
                  </a:cubicBezTo>
                  <a:cubicBezTo>
                    <a:pt x="21639" y="358202"/>
                    <a:pt x="21410" y="357516"/>
                    <a:pt x="21410" y="356830"/>
                  </a:cubicBezTo>
                  <a:cubicBezTo>
                    <a:pt x="21182" y="356373"/>
                    <a:pt x="21182" y="355687"/>
                    <a:pt x="20953" y="355230"/>
                  </a:cubicBezTo>
                  <a:cubicBezTo>
                    <a:pt x="20724" y="354544"/>
                    <a:pt x="20724" y="353858"/>
                    <a:pt x="20496" y="353173"/>
                  </a:cubicBezTo>
                  <a:cubicBezTo>
                    <a:pt x="20496" y="352487"/>
                    <a:pt x="20267" y="352030"/>
                    <a:pt x="20267" y="351344"/>
                  </a:cubicBezTo>
                  <a:cubicBezTo>
                    <a:pt x="20039" y="350658"/>
                    <a:pt x="20039" y="349744"/>
                    <a:pt x="20039" y="349058"/>
                  </a:cubicBezTo>
                  <a:cubicBezTo>
                    <a:pt x="20039" y="348601"/>
                    <a:pt x="19810" y="348143"/>
                    <a:pt x="19810" y="347458"/>
                  </a:cubicBezTo>
                  <a:cubicBezTo>
                    <a:pt x="19810" y="347458"/>
                    <a:pt x="19810" y="347458"/>
                    <a:pt x="19810" y="347458"/>
                  </a:cubicBezTo>
                  <a:cubicBezTo>
                    <a:pt x="18667" y="337628"/>
                    <a:pt x="19581" y="327569"/>
                    <a:pt x="22553" y="317054"/>
                  </a:cubicBezTo>
                  <a:cubicBezTo>
                    <a:pt x="48385" y="229729"/>
                    <a:pt x="83818" y="146061"/>
                    <a:pt x="160628" y="89825"/>
                  </a:cubicBezTo>
                  <a:cubicBezTo>
                    <a:pt x="244981" y="28103"/>
                    <a:pt x="340536" y="9587"/>
                    <a:pt x="442949" y="23989"/>
                  </a:cubicBezTo>
                  <a:cubicBezTo>
                    <a:pt x="472895" y="28332"/>
                    <a:pt x="502842" y="33133"/>
                    <a:pt x="530960" y="44563"/>
                  </a:cubicBezTo>
                  <a:cubicBezTo>
                    <a:pt x="531645" y="44791"/>
                    <a:pt x="532103" y="45020"/>
                    <a:pt x="532788" y="45248"/>
                  </a:cubicBezTo>
                  <a:cubicBezTo>
                    <a:pt x="533931" y="45706"/>
                    <a:pt x="535303" y="46163"/>
                    <a:pt x="536446" y="46849"/>
                  </a:cubicBezTo>
                  <a:cubicBezTo>
                    <a:pt x="538275" y="47534"/>
                    <a:pt x="539875" y="48449"/>
                    <a:pt x="541704" y="49135"/>
                  </a:cubicBezTo>
                  <a:cubicBezTo>
                    <a:pt x="542390" y="49592"/>
                    <a:pt x="543075" y="49820"/>
                    <a:pt x="543990" y="50278"/>
                  </a:cubicBezTo>
                  <a:cubicBezTo>
                    <a:pt x="545361" y="50963"/>
                    <a:pt x="546733" y="51649"/>
                    <a:pt x="548105" y="52335"/>
                  </a:cubicBezTo>
                  <a:cubicBezTo>
                    <a:pt x="548790" y="52564"/>
                    <a:pt x="549476" y="53021"/>
                    <a:pt x="549933" y="53249"/>
                  </a:cubicBezTo>
                  <a:cubicBezTo>
                    <a:pt x="551762" y="54392"/>
                    <a:pt x="553820" y="55307"/>
                    <a:pt x="555648" y="56450"/>
                  </a:cubicBezTo>
                  <a:cubicBezTo>
                    <a:pt x="555648" y="56450"/>
                    <a:pt x="555648" y="56450"/>
                    <a:pt x="555648" y="56450"/>
                  </a:cubicBezTo>
                  <a:cubicBezTo>
                    <a:pt x="570050" y="64908"/>
                    <a:pt x="583538" y="74052"/>
                    <a:pt x="595882" y="83882"/>
                  </a:cubicBezTo>
                  <a:cubicBezTo>
                    <a:pt x="600911" y="87768"/>
                    <a:pt x="605483" y="91883"/>
                    <a:pt x="610284" y="95998"/>
                  </a:cubicBezTo>
                  <a:cubicBezTo>
                    <a:pt x="630858" y="114514"/>
                    <a:pt x="648231" y="135088"/>
                    <a:pt x="662176" y="157720"/>
                  </a:cubicBezTo>
                  <a:cubicBezTo>
                    <a:pt x="668348" y="167778"/>
                    <a:pt x="673835" y="178294"/>
                    <a:pt x="678864" y="189266"/>
                  </a:cubicBezTo>
                  <a:cubicBezTo>
                    <a:pt x="680007" y="192010"/>
                    <a:pt x="681378" y="194753"/>
                    <a:pt x="682521" y="197496"/>
                  </a:cubicBezTo>
                  <a:cubicBezTo>
                    <a:pt x="684807" y="202982"/>
                    <a:pt x="686865" y="208697"/>
                    <a:pt x="688922" y="214412"/>
                  </a:cubicBezTo>
                  <a:cubicBezTo>
                    <a:pt x="689837" y="217384"/>
                    <a:pt x="690751" y="220127"/>
                    <a:pt x="691665" y="223099"/>
                  </a:cubicBezTo>
                  <a:cubicBezTo>
                    <a:pt x="697152" y="240701"/>
                    <a:pt x="701038" y="259218"/>
                    <a:pt x="703553" y="278878"/>
                  </a:cubicBezTo>
                  <a:cubicBezTo>
                    <a:pt x="704467" y="285278"/>
                    <a:pt x="705153" y="291908"/>
                    <a:pt x="705610" y="298766"/>
                  </a:cubicBezTo>
                  <a:cubicBezTo>
                    <a:pt x="705839" y="302652"/>
                    <a:pt x="706296" y="306538"/>
                    <a:pt x="706296" y="310424"/>
                  </a:cubicBezTo>
                  <a:cubicBezTo>
                    <a:pt x="707896" y="334885"/>
                    <a:pt x="707439" y="357745"/>
                    <a:pt x="705839" y="380376"/>
                  </a:cubicBezTo>
                  <a:close/>
                </a:path>
              </a:pathLst>
            </a:custGeom>
            <a:solidFill>
              <a:srgbClr val="000000"/>
            </a:solidFill>
            <a:ln w="2286" cap="flat">
              <a:noFill/>
              <a:prstDash val="solid"/>
              <a:miter/>
            </a:ln>
          </p:spPr>
          <p:txBody>
            <a:bodyPr rtlCol="0" anchor="ctr"/>
            <a:lstStyle/>
            <a:p>
              <a:endParaRPr lang="en-US"/>
            </a:p>
          </p:txBody>
        </p:sp>
        <p:sp>
          <p:nvSpPr>
            <p:cNvPr id="192" name="Freeform 441">
              <a:extLst>
                <a:ext uri="{FF2B5EF4-FFF2-40B4-BE49-F238E27FC236}">
                  <a16:creationId xmlns:a16="http://schemas.microsoft.com/office/drawing/2014/main" id="{4824FA2D-88B4-E176-766B-B79653DF03A6}"/>
                </a:ext>
              </a:extLst>
            </p:cNvPr>
            <p:cNvSpPr/>
            <p:nvPr/>
          </p:nvSpPr>
          <p:spPr>
            <a:xfrm>
              <a:off x="5193445" y="4098109"/>
              <a:ext cx="346440" cy="331982"/>
            </a:xfrm>
            <a:custGeom>
              <a:avLst/>
              <a:gdLst>
                <a:gd name="connsiteX0" fmla="*/ 44390 w 346440"/>
                <a:gd name="connsiteY0" fmla="*/ 279580 h 331982"/>
                <a:gd name="connsiteX1" fmla="*/ 158690 w 346440"/>
                <a:gd name="connsiteY1" fmla="*/ 331930 h 331982"/>
                <a:gd name="connsiteX2" fmla="*/ 337684 w 346440"/>
                <a:gd name="connsiteY2" fmla="*/ 221059 h 331982"/>
                <a:gd name="connsiteX3" fmla="*/ 307509 w 346440"/>
                <a:gd name="connsiteY3" fmla="*/ 62867 h 331982"/>
                <a:gd name="connsiteX4" fmla="*/ 174921 w 346440"/>
                <a:gd name="connsiteY4" fmla="*/ 231 h 331982"/>
                <a:gd name="connsiteX5" fmla="*/ 61535 w 346440"/>
                <a:gd name="connsiteY5" fmla="*/ 44122 h 331982"/>
                <a:gd name="connsiteX6" fmla="*/ 44390 w 346440"/>
                <a:gd name="connsiteY6" fmla="*/ 279580 h 331982"/>
                <a:gd name="connsiteX7" fmla="*/ 108170 w 346440"/>
                <a:gd name="connsiteY7" fmla="*/ 40465 h 331982"/>
                <a:gd name="connsiteX8" fmla="*/ 149546 w 346440"/>
                <a:gd name="connsiteY8" fmla="*/ 25834 h 331982"/>
                <a:gd name="connsiteX9" fmla="*/ 283963 w 346440"/>
                <a:gd name="connsiteY9" fmla="*/ 63782 h 331982"/>
                <a:gd name="connsiteX10" fmla="*/ 293793 w 346440"/>
                <a:gd name="connsiteY10" fmla="*/ 75212 h 331982"/>
                <a:gd name="connsiteX11" fmla="*/ 293793 w 346440"/>
                <a:gd name="connsiteY11" fmla="*/ 75212 h 331982"/>
                <a:gd name="connsiteX12" fmla="*/ 297222 w 346440"/>
                <a:gd name="connsiteY12" fmla="*/ 79784 h 331982"/>
                <a:gd name="connsiteX13" fmla="*/ 297222 w 346440"/>
                <a:gd name="connsiteY13" fmla="*/ 79784 h 331982"/>
                <a:gd name="connsiteX14" fmla="*/ 300422 w 346440"/>
                <a:gd name="connsiteY14" fmla="*/ 84356 h 331982"/>
                <a:gd name="connsiteX15" fmla="*/ 300422 w 346440"/>
                <a:gd name="connsiteY15" fmla="*/ 84584 h 331982"/>
                <a:gd name="connsiteX16" fmla="*/ 303394 w 346440"/>
                <a:gd name="connsiteY16" fmla="*/ 89385 h 331982"/>
                <a:gd name="connsiteX17" fmla="*/ 303394 w 346440"/>
                <a:gd name="connsiteY17" fmla="*/ 89614 h 331982"/>
                <a:gd name="connsiteX18" fmla="*/ 306366 w 346440"/>
                <a:gd name="connsiteY18" fmla="*/ 94414 h 331982"/>
                <a:gd name="connsiteX19" fmla="*/ 306366 w 346440"/>
                <a:gd name="connsiteY19" fmla="*/ 94643 h 331982"/>
                <a:gd name="connsiteX20" fmla="*/ 309109 w 346440"/>
                <a:gd name="connsiteY20" fmla="*/ 99672 h 331982"/>
                <a:gd name="connsiteX21" fmla="*/ 309109 w 346440"/>
                <a:gd name="connsiteY21" fmla="*/ 99672 h 331982"/>
                <a:gd name="connsiteX22" fmla="*/ 324883 w 346440"/>
                <a:gd name="connsiteY22" fmla="*/ 142877 h 331982"/>
                <a:gd name="connsiteX23" fmla="*/ 324883 w 346440"/>
                <a:gd name="connsiteY23" fmla="*/ 143106 h 331982"/>
                <a:gd name="connsiteX24" fmla="*/ 325797 w 346440"/>
                <a:gd name="connsiteY24" fmla="*/ 147678 h 331982"/>
                <a:gd name="connsiteX25" fmla="*/ 326026 w 346440"/>
                <a:gd name="connsiteY25" fmla="*/ 149050 h 331982"/>
                <a:gd name="connsiteX26" fmla="*/ 326483 w 346440"/>
                <a:gd name="connsiteY26" fmla="*/ 153164 h 331982"/>
                <a:gd name="connsiteX27" fmla="*/ 326711 w 346440"/>
                <a:gd name="connsiteY27" fmla="*/ 154993 h 331982"/>
                <a:gd name="connsiteX28" fmla="*/ 326940 w 346440"/>
                <a:gd name="connsiteY28" fmla="*/ 158651 h 331982"/>
                <a:gd name="connsiteX29" fmla="*/ 327169 w 346440"/>
                <a:gd name="connsiteY29" fmla="*/ 160937 h 331982"/>
                <a:gd name="connsiteX30" fmla="*/ 327397 w 346440"/>
                <a:gd name="connsiteY30" fmla="*/ 164366 h 331982"/>
                <a:gd name="connsiteX31" fmla="*/ 327397 w 346440"/>
                <a:gd name="connsiteY31" fmla="*/ 166880 h 331982"/>
                <a:gd name="connsiteX32" fmla="*/ 327397 w 346440"/>
                <a:gd name="connsiteY32" fmla="*/ 170309 h 331982"/>
                <a:gd name="connsiteX33" fmla="*/ 327397 w 346440"/>
                <a:gd name="connsiteY33" fmla="*/ 173053 h 331982"/>
                <a:gd name="connsiteX34" fmla="*/ 327169 w 346440"/>
                <a:gd name="connsiteY34" fmla="*/ 176253 h 331982"/>
                <a:gd name="connsiteX35" fmla="*/ 326940 w 346440"/>
                <a:gd name="connsiteY35" fmla="*/ 178996 h 331982"/>
                <a:gd name="connsiteX36" fmla="*/ 326711 w 346440"/>
                <a:gd name="connsiteY36" fmla="*/ 182197 h 331982"/>
                <a:gd name="connsiteX37" fmla="*/ 326483 w 346440"/>
                <a:gd name="connsiteY37" fmla="*/ 185168 h 331982"/>
                <a:gd name="connsiteX38" fmla="*/ 326026 w 346440"/>
                <a:gd name="connsiteY38" fmla="*/ 188140 h 331982"/>
                <a:gd name="connsiteX39" fmla="*/ 325568 w 346440"/>
                <a:gd name="connsiteY39" fmla="*/ 191112 h 331982"/>
                <a:gd name="connsiteX40" fmla="*/ 324883 w 346440"/>
                <a:gd name="connsiteY40" fmla="*/ 194084 h 331982"/>
                <a:gd name="connsiteX41" fmla="*/ 324197 w 346440"/>
                <a:gd name="connsiteY41" fmla="*/ 197056 h 331982"/>
                <a:gd name="connsiteX42" fmla="*/ 323511 w 346440"/>
                <a:gd name="connsiteY42" fmla="*/ 200027 h 331982"/>
                <a:gd name="connsiteX43" fmla="*/ 322597 w 346440"/>
                <a:gd name="connsiteY43" fmla="*/ 202999 h 331982"/>
                <a:gd name="connsiteX44" fmla="*/ 321682 w 346440"/>
                <a:gd name="connsiteY44" fmla="*/ 205971 h 331982"/>
                <a:gd name="connsiteX45" fmla="*/ 320539 w 346440"/>
                <a:gd name="connsiteY45" fmla="*/ 209171 h 331982"/>
                <a:gd name="connsiteX46" fmla="*/ 319625 w 346440"/>
                <a:gd name="connsiteY46" fmla="*/ 211915 h 331982"/>
                <a:gd name="connsiteX47" fmla="*/ 318482 w 346440"/>
                <a:gd name="connsiteY47" fmla="*/ 215115 h 331982"/>
                <a:gd name="connsiteX48" fmla="*/ 317339 w 346440"/>
                <a:gd name="connsiteY48" fmla="*/ 217858 h 331982"/>
                <a:gd name="connsiteX49" fmla="*/ 315967 w 346440"/>
                <a:gd name="connsiteY49" fmla="*/ 221059 h 331982"/>
                <a:gd name="connsiteX50" fmla="*/ 314824 w 346440"/>
                <a:gd name="connsiteY50" fmla="*/ 223802 h 331982"/>
                <a:gd name="connsiteX51" fmla="*/ 312995 w 346440"/>
                <a:gd name="connsiteY51" fmla="*/ 227002 h 331982"/>
                <a:gd name="connsiteX52" fmla="*/ 311624 w 346440"/>
                <a:gd name="connsiteY52" fmla="*/ 229517 h 331982"/>
                <a:gd name="connsiteX53" fmla="*/ 309566 w 346440"/>
                <a:gd name="connsiteY53" fmla="*/ 232946 h 331982"/>
                <a:gd name="connsiteX54" fmla="*/ 308195 w 346440"/>
                <a:gd name="connsiteY54" fmla="*/ 235232 h 331982"/>
                <a:gd name="connsiteX55" fmla="*/ 305680 w 346440"/>
                <a:gd name="connsiteY55" fmla="*/ 239118 h 331982"/>
                <a:gd name="connsiteX56" fmla="*/ 304309 w 346440"/>
                <a:gd name="connsiteY56" fmla="*/ 240947 h 331982"/>
                <a:gd name="connsiteX57" fmla="*/ 300194 w 346440"/>
                <a:gd name="connsiteY57" fmla="*/ 246433 h 331982"/>
                <a:gd name="connsiteX58" fmla="*/ 300194 w 346440"/>
                <a:gd name="connsiteY58" fmla="*/ 246433 h 331982"/>
                <a:gd name="connsiteX59" fmla="*/ 297222 w 346440"/>
                <a:gd name="connsiteY59" fmla="*/ 250091 h 331982"/>
                <a:gd name="connsiteX60" fmla="*/ 288078 w 346440"/>
                <a:gd name="connsiteY60" fmla="*/ 261064 h 331982"/>
                <a:gd name="connsiteX61" fmla="*/ 281677 w 346440"/>
                <a:gd name="connsiteY61" fmla="*/ 268150 h 331982"/>
                <a:gd name="connsiteX62" fmla="*/ 275048 w 346440"/>
                <a:gd name="connsiteY62" fmla="*/ 275008 h 331982"/>
                <a:gd name="connsiteX63" fmla="*/ 268190 w 346440"/>
                <a:gd name="connsiteY63" fmla="*/ 281409 h 331982"/>
                <a:gd name="connsiteX64" fmla="*/ 244873 w 346440"/>
                <a:gd name="connsiteY64" fmla="*/ 298325 h 331982"/>
                <a:gd name="connsiteX65" fmla="*/ 241444 w 346440"/>
                <a:gd name="connsiteY65" fmla="*/ 300154 h 331982"/>
                <a:gd name="connsiteX66" fmla="*/ 238015 w 346440"/>
                <a:gd name="connsiteY66" fmla="*/ 301983 h 331982"/>
                <a:gd name="connsiteX67" fmla="*/ 230928 w 346440"/>
                <a:gd name="connsiteY67" fmla="*/ 305183 h 331982"/>
                <a:gd name="connsiteX68" fmla="*/ 223841 w 346440"/>
                <a:gd name="connsiteY68" fmla="*/ 307927 h 331982"/>
                <a:gd name="connsiteX69" fmla="*/ 220184 w 346440"/>
                <a:gd name="connsiteY69" fmla="*/ 309070 h 331982"/>
                <a:gd name="connsiteX70" fmla="*/ 212869 w 346440"/>
                <a:gd name="connsiteY70" fmla="*/ 310898 h 331982"/>
                <a:gd name="connsiteX71" fmla="*/ 201667 w 346440"/>
                <a:gd name="connsiteY71" fmla="*/ 312727 h 331982"/>
                <a:gd name="connsiteX72" fmla="*/ 197781 w 346440"/>
                <a:gd name="connsiteY72" fmla="*/ 313184 h 331982"/>
                <a:gd name="connsiteX73" fmla="*/ 190009 w 346440"/>
                <a:gd name="connsiteY73" fmla="*/ 313642 h 331982"/>
                <a:gd name="connsiteX74" fmla="*/ 186122 w 346440"/>
                <a:gd name="connsiteY74" fmla="*/ 313642 h 331982"/>
                <a:gd name="connsiteX75" fmla="*/ 150918 w 346440"/>
                <a:gd name="connsiteY75" fmla="*/ 309755 h 331982"/>
                <a:gd name="connsiteX76" fmla="*/ 136288 w 346440"/>
                <a:gd name="connsiteY76" fmla="*/ 306784 h 331982"/>
                <a:gd name="connsiteX77" fmla="*/ 117542 w 346440"/>
                <a:gd name="connsiteY77" fmla="*/ 301526 h 331982"/>
                <a:gd name="connsiteX78" fmla="*/ 104055 w 346440"/>
                <a:gd name="connsiteY78" fmla="*/ 296268 h 331982"/>
                <a:gd name="connsiteX79" fmla="*/ 60621 w 346440"/>
                <a:gd name="connsiteY79" fmla="*/ 265636 h 331982"/>
                <a:gd name="connsiteX80" fmla="*/ 47591 w 346440"/>
                <a:gd name="connsiteY80" fmla="*/ 249176 h 331982"/>
                <a:gd name="connsiteX81" fmla="*/ 43705 w 346440"/>
                <a:gd name="connsiteY81" fmla="*/ 243233 h 331982"/>
                <a:gd name="connsiteX82" fmla="*/ 42333 w 346440"/>
                <a:gd name="connsiteY82" fmla="*/ 240947 h 331982"/>
                <a:gd name="connsiteX83" fmla="*/ 40047 w 346440"/>
                <a:gd name="connsiteY83" fmla="*/ 237061 h 331982"/>
                <a:gd name="connsiteX84" fmla="*/ 38447 w 346440"/>
                <a:gd name="connsiteY84" fmla="*/ 234089 h 331982"/>
                <a:gd name="connsiteX85" fmla="*/ 36847 w 346440"/>
                <a:gd name="connsiteY85" fmla="*/ 230660 h 331982"/>
                <a:gd name="connsiteX86" fmla="*/ 35246 w 346440"/>
                <a:gd name="connsiteY86" fmla="*/ 227231 h 331982"/>
                <a:gd name="connsiteX87" fmla="*/ 33875 w 346440"/>
                <a:gd name="connsiteY87" fmla="*/ 224259 h 331982"/>
                <a:gd name="connsiteX88" fmla="*/ 32275 w 346440"/>
                <a:gd name="connsiteY88" fmla="*/ 220601 h 331982"/>
                <a:gd name="connsiteX89" fmla="*/ 31132 w 346440"/>
                <a:gd name="connsiteY89" fmla="*/ 217858 h 331982"/>
                <a:gd name="connsiteX90" fmla="*/ 29760 w 346440"/>
                <a:gd name="connsiteY90" fmla="*/ 213743 h 331982"/>
                <a:gd name="connsiteX91" fmla="*/ 29074 w 346440"/>
                <a:gd name="connsiteY91" fmla="*/ 211457 h 331982"/>
                <a:gd name="connsiteX92" fmla="*/ 27703 w 346440"/>
                <a:gd name="connsiteY92" fmla="*/ 207114 h 331982"/>
                <a:gd name="connsiteX93" fmla="*/ 27245 w 346440"/>
                <a:gd name="connsiteY93" fmla="*/ 205285 h 331982"/>
                <a:gd name="connsiteX94" fmla="*/ 25874 w 346440"/>
                <a:gd name="connsiteY94" fmla="*/ 200256 h 331982"/>
                <a:gd name="connsiteX95" fmla="*/ 25874 w 346440"/>
                <a:gd name="connsiteY95" fmla="*/ 200256 h 331982"/>
                <a:gd name="connsiteX96" fmla="*/ 108170 w 346440"/>
                <a:gd name="connsiteY96" fmla="*/ 40465 h 3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46440" h="331982">
                  <a:moveTo>
                    <a:pt x="44390" y="279580"/>
                  </a:moveTo>
                  <a:cubicBezTo>
                    <a:pt x="83024" y="315242"/>
                    <a:pt x="129201" y="330787"/>
                    <a:pt x="158690" y="331930"/>
                  </a:cubicBezTo>
                  <a:cubicBezTo>
                    <a:pt x="251045" y="333758"/>
                    <a:pt x="314138" y="287581"/>
                    <a:pt x="337684" y="221059"/>
                  </a:cubicBezTo>
                  <a:cubicBezTo>
                    <a:pt x="358487" y="161851"/>
                    <a:pt x="339742" y="109273"/>
                    <a:pt x="307509" y="62867"/>
                  </a:cubicBezTo>
                  <a:cubicBezTo>
                    <a:pt x="277105" y="19205"/>
                    <a:pt x="229099" y="-2512"/>
                    <a:pt x="174921" y="231"/>
                  </a:cubicBezTo>
                  <a:cubicBezTo>
                    <a:pt x="133316" y="2517"/>
                    <a:pt x="96054" y="19205"/>
                    <a:pt x="61535" y="44122"/>
                  </a:cubicBezTo>
                  <a:cubicBezTo>
                    <a:pt x="-20989" y="103330"/>
                    <a:pt x="-14131" y="225631"/>
                    <a:pt x="44390" y="279580"/>
                  </a:cubicBezTo>
                  <a:close/>
                  <a:moveTo>
                    <a:pt x="108170" y="40465"/>
                  </a:moveTo>
                  <a:cubicBezTo>
                    <a:pt x="121657" y="34521"/>
                    <a:pt x="135373" y="29949"/>
                    <a:pt x="149546" y="25834"/>
                  </a:cubicBezTo>
                  <a:cubicBezTo>
                    <a:pt x="202353" y="10289"/>
                    <a:pt x="249445" y="26520"/>
                    <a:pt x="283963" y="63782"/>
                  </a:cubicBezTo>
                  <a:cubicBezTo>
                    <a:pt x="287392" y="67439"/>
                    <a:pt x="290593" y="71326"/>
                    <a:pt x="293793" y="75212"/>
                  </a:cubicBezTo>
                  <a:cubicBezTo>
                    <a:pt x="293793" y="75212"/>
                    <a:pt x="293793" y="75212"/>
                    <a:pt x="293793" y="75212"/>
                  </a:cubicBezTo>
                  <a:cubicBezTo>
                    <a:pt x="294936" y="76583"/>
                    <a:pt x="296079" y="78184"/>
                    <a:pt x="297222" y="79784"/>
                  </a:cubicBezTo>
                  <a:cubicBezTo>
                    <a:pt x="297222" y="79784"/>
                    <a:pt x="297222" y="79784"/>
                    <a:pt x="297222" y="79784"/>
                  </a:cubicBezTo>
                  <a:cubicBezTo>
                    <a:pt x="298365" y="81384"/>
                    <a:pt x="299279" y="82756"/>
                    <a:pt x="300422" y="84356"/>
                  </a:cubicBezTo>
                  <a:cubicBezTo>
                    <a:pt x="300422" y="84356"/>
                    <a:pt x="300422" y="84356"/>
                    <a:pt x="300422" y="84584"/>
                  </a:cubicBezTo>
                  <a:cubicBezTo>
                    <a:pt x="301565" y="86185"/>
                    <a:pt x="302480" y="87785"/>
                    <a:pt x="303394" y="89385"/>
                  </a:cubicBezTo>
                  <a:cubicBezTo>
                    <a:pt x="303394" y="89385"/>
                    <a:pt x="303394" y="89385"/>
                    <a:pt x="303394" y="89614"/>
                  </a:cubicBezTo>
                  <a:cubicBezTo>
                    <a:pt x="304309" y="91214"/>
                    <a:pt x="305452" y="92814"/>
                    <a:pt x="306366" y="94414"/>
                  </a:cubicBezTo>
                  <a:cubicBezTo>
                    <a:pt x="306366" y="94414"/>
                    <a:pt x="306366" y="94414"/>
                    <a:pt x="306366" y="94643"/>
                  </a:cubicBezTo>
                  <a:cubicBezTo>
                    <a:pt x="307280" y="96243"/>
                    <a:pt x="308195" y="97843"/>
                    <a:pt x="309109" y="99672"/>
                  </a:cubicBezTo>
                  <a:cubicBezTo>
                    <a:pt x="309109" y="99672"/>
                    <a:pt x="309109" y="99672"/>
                    <a:pt x="309109" y="99672"/>
                  </a:cubicBezTo>
                  <a:cubicBezTo>
                    <a:pt x="316424" y="113159"/>
                    <a:pt x="321911" y="127790"/>
                    <a:pt x="324883" y="142877"/>
                  </a:cubicBezTo>
                  <a:cubicBezTo>
                    <a:pt x="324883" y="142877"/>
                    <a:pt x="324883" y="143106"/>
                    <a:pt x="324883" y="143106"/>
                  </a:cubicBezTo>
                  <a:cubicBezTo>
                    <a:pt x="325111" y="144706"/>
                    <a:pt x="325340" y="146078"/>
                    <a:pt x="325797" y="147678"/>
                  </a:cubicBezTo>
                  <a:cubicBezTo>
                    <a:pt x="325797" y="148135"/>
                    <a:pt x="326026" y="148592"/>
                    <a:pt x="326026" y="149050"/>
                  </a:cubicBezTo>
                  <a:cubicBezTo>
                    <a:pt x="326254" y="150421"/>
                    <a:pt x="326483" y="151793"/>
                    <a:pt x="326483" y="153164"/>
                  </a:cubicBezTo>
                  <a:cubicBezTo>
                    <a:pt x="326483" y="153850"/>
                    <a:pt x="326711" y="154536"/>
                    <a:pt x="326711" y="154993"/>
                  </a:cubicBezTo>
                  <a:cubicBezTo>
                    <a:pt x="326940" y="156136"/>
                    <a:pt x="326940" y="157508"/>
                    <a:pt x="326940" y="158651"/>
                  </a:cubicBezTo>
                  <a:cubicBezTo>
                    <a:pt x="326940" y="159337"/>
                    <a:pt x="327169" y="160251"/>
                    <a:pt x="327169" y="160937"/>
                  </a:cubicBezTo>
                  <a:cubicBezTo>
                    <a:pt x="327169" y="162080"/>
                    <a:pt x="327397" y="163223"/>
                    <a:pt x="327397" y="164366"/>
                  </a:cubicBezTo>
                  <a:cubicBezTo>
                    <a:pt x="327397" y="165280"/>
                    <a:pt x="327397" y="165966"/>
                    <a:pt x="327397" y="166880"/>
                  </a:cubicBezTo>
                  <a:cubicBezTo>
                    <a:pt x="327397" y="168023"/>
                    <a:pt x="327397" y="169166"/>
                    <a:pt x="327397" y="170309"/>
                  </a:cubicBezTo>
                  <a:cubicBezTo>
                    <a:pt x="327397" y="171224"/>
                    <a:pt x="327397" y="172138"/>
                    <a:pt x="327397" y="173053"/>
                  </a:cubicBezTo>
                  <a:cubicBezTo>
                    <a:pt x="327397" y="174196"/>
                    <a:pt x="327397" y="175110"/>
                    <a:pt x="327169" y="176253"/>
                  </a:cubicBezTo>
                  <a:cubicBezTo>
                    <a:pt x="327169" y="177167"/>
                    <a:pt x="327169" y="178082"/>
                    <a:pt x="326940" y="178996"/>
                  </a:cubicBezTo>
                  <a:cubicBezTo>
                    <a:pt x="326940" y="180139"/>
                    <a:pt x="326711" y="181054"/>
                    <a:pt x="326711" y="182197"/>
                  </a:cubicBezTo>
                  <a:cubicBezTo>
                    <a:pt x="326711" y="183111"/>
                    <a:pt x="326483" y="184025"/>
                    <a:pt x="326483" y="185168"/>
                  </a:cubicBezTo>
                  <a:cubicBezTo>
                    <a:pt x="326254" y="186083"/>
                    <a:pt x="326254" y="187226"/>
                    <a:pt x="326026" y="188140"/>
                  </a:cubicBezTo>
                  <a:cubicBezTo>
                    <a:pt x="325797" y="189055"/>
                    <a:pt x="325797" y="190198"/>
                    <a:pt x="325568" y="191112"/>
                  </a:cubicBezTo>
                  <a:cubicBezTo>
                    <a:pt x="325340" y="192026"/>
                    <a:pt x="325111" y="193169"/>
                    <a:pt x="324883" y="194084"/>
                  </a:cubicBezTo>
                  <a:cubicBezTo>
                    <a:pt x="324654" y="194998"/>
                    <a:pt x="324425" y="196141"/>
                    <a:pt x="324197" y="197056"/>
                  </a:cubicBezTo>
                  <a:cubicBezTo>
                    <a:pt x="323968" y="197970"/>
                    <a:pt x="323740" y="199113"/>
                    <a:pt x="323511" y="200027"/>
                  </a:cubicBezTo>
                  <a:cubicBezTo>
                    <a:pt x="323282" y="200942"/>
                    <a:pt x="323054" y="202085"/>
                    <a:pt x="322597" y="202999"/>
                  </a:cubicBezTo>
                  <a:cubicBezTo>
                    <a:pt x="322368" y="203914"/>
                    <a:pt x="322139" y="204828"/>
                    <a:pt x="321682" y="205971"/>
                  </a:cubicBezTo>
                  <a:cubicBezTo>
                    <a:pt x="321454" y="207114"/>
                    <a:pt x="320996" y="208028"/>
                    <a:pt x="320539" y="209171"/>
                  </a:cubicBezTo>
                  <a:cubicBezTo>
                    <a:pt x="320311" y="210086"/>
                    <a:pt x="319853" y="211000"/>
                    <a:pt x="319625" y="211915"/>
                  </a:cubicBezTo>
                  <a:cubicBezTo>
                    <a:pt x="319168" y="213058"/>
                    <a:pt x="318710" y="213972"/>
                    <a:pt x="318482" y="215115"/>
                  </a:cubicBezTo>
                  <a:cubicBezTo>
                    <a:pt x="318025" y="216029"/>
                    <a:pt x="317796" y="216944"/>
                    <a:pt x="317339" y="217858"/>
                  </a:cubicBezTo>
                  <a:cubicBezTo>
                    <a:pt x="316882" y="219001"/>
                    <a:pt x="316424" y="219916"/>
                    <a:pt x="315967" y="221059"/>
                  </a:cubicBezTo>
                  <a:cubicBezTo>
                    <a:pt x="315510" y="221973"/>
                    <a:pt x="315053" y="222887"/>
                    <a:pt x="314824" y="223802"/>
                  </a:cubicBezTo>
                  <a:cubicBezTo>
                    <a:pt x="314367" y="224945"/>
                    <a:pt x="313681" y="226088"/>
                    <a:pt x="312995" y="227002"/>
                  </a:cubicBezTo>
                  <a:cubicBezTo>
                    <a:pt x="312538" y="227917"/>
                    <a:pt x="312081" y="228602"/>
                    <a:pt x="311624" y="229517"/>
                  </a:cubicBezTo>
                  <a:cubicBezTo>
                    <a:pt x="310938" y="230660"/>
                    <a:pt x="310252" y="231803"/>
                    <a:pt x="309566" y="232946"/>
                  </a:cubicBezTo>
                  <a:cubicBezTo>
                    <a:pt x="309109" y="233632"/>
                    <a:pt x="308652" y="234546"/>
                    <a:pt x="308195" y="235232"/>
                  </a:cubicBezTo>
                  <a:cubicBezTo>
                    <a:pt x="307280" y="236603"/>
                    <a:pt x="306595" y="237746"/>
                    <a:pt x="305680" y="239118"/>
                  </a:cubicBezTo>
                  <a:cubicBezTo>
                    <a:pt x="305223" y="239804"/>
                    <a:pt x="304766" y="240490"/>
                    <a:pt x="304309" y="240947"/>
                  </a:cubicBezTo>
                  <a:cubicBezTo>
                    <a:pt x="302937" y="242776"/>
                    <a:pt x="301565" y="244604"/>
                    <a:pt x="300194" y="246433"/>
                  </a:cubicBezTo>
                  <a:cubicBezTo>
                    <a:pt x="300194" y="246433"/>
                    <a:pt x="300194" y="246433"/>
                    <a:pt x="300194" y="246433"/>
                  </a:cubicBezTo>
                  <a:cubicBezTo>
                    <a:pt x="299279" y="247576"/>
                    <a:pt x="298136" y="248948"/>
                    <a:pt x="297222" y="250091"/>
                  </a:cubicBezTo>
                  <a:cubicBezTo>
                    <a:pt x="294250" y="253748"/>
                    <a:pt x="291278" y="257406"/>
                    <a:pt x="288078" y="261064"/>
                  </a:cubicBezTo>
                  <a:cubicBezTo>
                    <a:pt x="286021" y="263350"/>
                    <a:pt x="283963" y="265864"/>
                    <a:pt x="281677" y="268150"/>
                  </a:cubicBezTo>
                  <a:cubicBezTo>
                    <a:pt x="279620" y="270436"/>
                    <a:pt x="277334" y="272722"/>
                    <a:pt x="275048" y="275008"/>
                  </a:cubicBezTo>
                  <a:cubicBezTo>
                    <a:pt x="272762" y="277294"/>
                    <a:pt x="270476" y="279352"/>
                    <a:pt x="268190" y="281409"/>
                  </a:cubicBezTo>
                  <a:cubicBezTo>
                    <a:pt x="261103" y="287581"/>
                    <a:pt x="253331" y="293296"/>
                    <a:pt x="244873" y="298325"/>
                  </a:cubicBezTo>
                  <a:cubicBezTo>
                    <a:pt x="243730" y="299011"/>
                    <a:pt x="242587" y="299697"/>
                    <a:pt x="241444" y="300154"/>
                  </a:cubicBezTo>
                  <a:cubicBezTo>
                    <a:pt x="240301" y="300840"/>
                    <a:pt x="239158" y="301297"/>
                    <a:pt x="238015" y="301983"/>
                  </a:cubicBezTo>
                  <a:cubicBezTo>
                    <a:pt x="235729" y="303126"/>
                    <a:pt x="233214" y="304269"/>
                    <a:pt x="230928" y="305183"/>
                  </a:cubicBezTo>
                  <a:cubicBezTo>
                    <a:pt x="228642" y="306098"/>
                    <a:pt x="226127" y="307012"/>
                    <a:pt x="223841" y="307927"/>
                  </a:cubicBezTo>
                  <a:cubicBezTo>
                    <a:pt x="222698" y="308384"/>
                    <a:pt x="221327" y="308612"/>
                    <a:pt x="220184" y="309070"/>
                  </a:cubicBezTo>
                  <a:cubicBezTo>
                    <a:pt x="217669" y="309755"/>
                    <a:pt x="215383" y="310441"/>
                    <a:pt x="212869" y="310898"/>
                  </a:cubicBezTo>
                  <a:cubicBezTo>
                    <a:pt x="209211" y="311813"/>
                    <a:pt x="205325" y="312270"/>
                    <a:pt x="201667" y="312727"/>
                  </a:cubicBezTo>
                  <a:cubicBezTo>
                    <a:pt x="200296" y="312956"/>
                    <a:pt x="199153" y="312956"/>
                    <a:pt x="197781" y="313184"/>
                  </a:cubicBezTo>
                  <a:cubicBezTo>
                    <a:pt x="195266" y="313413"/>
                    <a:pt x="192523" y="313413"/>
                    <a:pt x="190009" y="313642"/>
                  </a:cubicBezTo>
                  <a:cubicBezTo>
                    <a:pt x="188637" y="313642"/>
                    <a:pt x="187265" y="313642"/>
                    <a:pt x="186122" y="313642"/>
                  </a:cubicBezTo>
                  <a:cubicBezTo>
                    <a:pt x="174235" y="312956"/>
                    <a:pt x="162348" y="311813"/>
                    <a:pt x="150918" y="309755"/>
                  </a:cubicBezTo>
                  <a:cubicBezTo>
                    <a:pt x="145889" y="308841"/>
                    <a:pt x="141088" y="307927"/>
                    <a:pt x="136288" y="306784"/>
                  </a:cubicBezTo>
                  <a:cubicBezTo>
                    <a:pt x="129887" y="305183"/>
                    <a:pt x="123715" y="303583"/>
                    <a:pt x="117542" y="301526"/>
                  </a:cubicBezTo>
                  <a:cubicBezTo>
                    <a:pt x="112970" y="299926"/>
                    <a:pt x="108398" y="298097"/>
                    <a:pt x="104055" y="296268"/>
                  </a:cubicBezTo>
                  <a:cubicBezTo>
                    <a:pt x="88053" y="289181"/>
                    <a:pt x="73194" y="279123"/>
                    <a:pt x="60621" y="265636"/>
                  </a:cubicBezTo>
                  <a:cubicBezTo>
                    <a:pt x="56049" y="260606"/>
                    <a:pt x="51706" y="255120"/>
                    <a:pt x="47591" y="249176"/>
                  </a:cubicBezTo>
                  <a:cubicBezTo>
                    <a:pt x="46219" y="247119"/>
                    <a:pt x="45076" y="245062"/>
                    <a:pt x="43705" y="243233"/>
                  </a:cubicBezTo>
                  <a:cubicBezTo>
                    <a:pt x="43247" y="242547"/>
                    <a:pt x="42790" y="241633"/>
                    <a:pt x="42333" y="240947"/>
                  </a:cubicBezTo>
                  <a:cubicBezTo>
                    <a:pt x="41647" y="239575"/>
                    <a:pt x="40733" y="238432"/>
                    <a:pt x="40047" y="237061"/>
                  </a:cubicBezTo>
                  <a:cubicBezTo>
                    <a:pt x="39590" y="236146"/>
                    <a:pt x="39133" y="235232"/>
                    <a:pt x="38447" y="234089"/>
                  </a:cubicBezTo>
                  <a:cubicBezTo>
                    <a:pt x="37761" y="232946"/>
                    <a:pt x="37304" y="231803"/>
                    <a:pt x="36847" y="230660"/>
                  </a:cubicBezTo>
                  <a:cubicBezTo>
                    <a:pt x="36389" y="229517"/>
                    <a:pt x="35704" y="228374"/>
                    <a:pt x="35246" y="227231"/>
                  </a:cubicBezTo>
                  <a:cubicBezTo>
                    <a:pt x="34789" y="226316"/>
                    <a:pt x="34332" y="225173"/>
                    <a:pt x="33875" y="224259"/>
                  </a:cubicBezTo>
                  <a:cubicBezTo>
                    <a:pt x="33418" y="223116"/>
                    <a:pt x="32960" y="221744"/>
                    <a:pt x="32275" y="220601"/>
                  </a:cubicBezTo>
                  <a:cubicBezTo>
                    <a:pt x="31817" y="219687"/>
                    <a:pt x="31589" y="218773"/>
                    <a:pt x="31132" y="217858"/>
                  </a:cubicBezTo>
                  <a:cubicBezTo>
                    <a:pt x="30674" y="216487"/>
                    <a:pt x="30217" y="215115"/>
                    <a:pt x="29760" y="213743"/>
                  </a:cubicBezTo>
                  <a:cubicBezTo>
                    <a:pt x="29531" y="213058"/>
                    <a:pt x="29303" y="212143"/>
                    <a:pt x="29074" y="211457"/>
                  </a:cubicBezTo>
                  <a:cubicBezTo>
                    <a:pt x="28617" y="210086"/>
                    <a:pt x="28160" y="208486"/>
                    <a:pt x="27703" y="207114"/>
                  </a:cubicBezTo>
                  <a:cubicBezTo>
                    <a:pt x="27474" y="206428"/>
                    <a:pt x="27474" y="205971"/>
                    <a:pt x="27245" y="205285"/>
                  </a:cubicBezTo>
                  <a:cubicBezTo>
                    <a:pt x="26788" y="203685"/>
                    <a:pt x="26331" y="201856"/>
                    <a:pt x="25874" y="200256"/>
                  </a:cubicBezTo>
                  <a:cubicBezTo>
                    <a:pt x="25874" y="200256"/>
                    <a:pt x="25874" y="200256"/>
                    <a:pt x="25874" y="200256"/>
                  </a:cubicBezTo>
                  <a:cubicBezTo>
                    <a:pt x="11929" y="139906"/>
                    <a:pt x="35018" y="72240"/>
                    <a:pt x="108170" y="40465"/>
                  </a:cubicBezTo>
                  <a:close/>
                </a:path>
              </a:pathLst>
            </a:custGeom>
            <a:solidFill>
              <a:srgbClr val="000000"/>
            </a:solidFill>
            <a:ln w="2286" cap="flat">
              <a:noFill/>
              <a:prstDash val="solid"/>
              <a:miter/>
            </a:ln>
          </p:spPr>
          <p:txBody>
            <a:bodyPr rtlCol="0" anchor="ctr"/>
            <a:lstStyle/>
            <a:p>
              <a:endParaRPr lang="en-US"/>
            </a:p>
          </p:txBody>
        </p:sp>
        <p:sp>
          <p:nvSpPr>
            <p:cNvPr id="193" name="Freeform 442">
              <a:extLst>
                <a:ext uri="{FF2B5EF4-FFF2-40B4-BE49-F238E27FC236}">
                  <a16:creationId xmlns:a16="http://schemas.microsoft.com/office/drawing/2014/main" id="{E467421F-AB4D-92D0-512B-D45FD8FEAF78}"/>
                </a:ext>
              </a:extLst>
            </p:cNvPr>
            <p:cNvSpPr/>
            <p:nvPr/>
          </p:nvSpPr>
          <p:spPr>
            <a:xfrm>
              <a:off x="5781948" y="3283606"/>
              <a:ext cx="84357" cy="241633"/>
            </a:xfrm>
            <a:custGeom>
              <a:avLst/>
              <a:gdLst>
                <a:gd name="connsiteX0" fmla="*/ 20300 w 84357"/>
                <a:gd name="connsiteY0" fmla="*/ 4576 h 241633"/>
                <a:gd name="connsiteX1" fmla="*/ 2469 w 84357"/>
                <a:gd name="connsiteY1" fmla="*/ 4576 h 241633"/>
                <a:gd name="connsiteX2" fmla="*/ 4527 w 84357"/>
                <a:gd name="connsiteY2" fmla="*/ 20120 h 241633"/>
                <a:gd name="connsiteX3" fmla="*/ 24415 w 84357"/>
                <a:gd name="connsiteY3" fmla="*/ 41609 h 241633"/>
                <a:gd name="connsiteX4" fmla="*/ 49332 w 84357"/>
                <a:gd name="connsiteY4" fmla="*/ 206201 h 241633"/>
                <a:gd name="connsiteX5" fmla="*/ 36073 w 84357"/>
                <a:gd name="connsiteY5" fmla="*/ 241634 h 241633"/>
                <a:gd name="connsiteX6" fmla="*/ 43160 w 84357"/>
                <a:gd name="connsiteY6" fmla="*/ 239576 h 241633"/>
                <a:gd name="connsiteX7" fmla="*/ 67620 w 84357"/>
                <a:gd name="connsiteY7" fmla="*/ 71098 h 241633"/>
                <a:gd name="connsiteX8" fmla="*/ 20300 w 84357"/>
                <a:gd name="connsiteY8" fmla="*/ 4576 h 24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57" h="241633">
                  <a:moveTo>
                    <a:pt x="20300" y="4576"/>
                  </a:moveTo>
                  <a:cubicBezTo>
                    <a:pt x="14814" y="-454"/>
                    <a:pt x="8184" y="-2511"/>
                    <a:pt x="2469" y="4576"/>
                  </a:cubicBezTo>
                  <a:cubicBezTo>
                    <a:pt x="-1874" y="10062"/>
                    <a:pt x="-45" y="15320"/>
                    <a:pt x="4527" y="20120"/>
                  </a:cubicBezTo>
                  <a:cubicBezTo>
                    <a:pt x="11385" y="27207"/>
                    <a:pt x="18700" y="33836"/>
                    <a:pt x="24415" y="41609"/>
                  </a:cubicBezTo>
                  <a:cubicBezTo>
                    <a:pt x="61677" y="91901"/>
                    <a:pt x="77450" y="145622"/>
                    <a:pt x="49332" y="206201"/>
                  </a:cubicBezTo>
                  <a:cubicBezTo>
                    <a:pt x="44303" y="217174"/>
                    <a:pt x="36759" y="227689"/>
                    <a:pt x="36073" y="241634"/>
                  </a:cubicBezTo>
                  <a:cubicBezTo>
                    <a:pt x="39731" y="240719"/>
                    <a:pt x="42017" y="240719"/>
                    <a:pt x="43160" y="239576"/>
                  </a:cubicBezTo>
                  <a:cubicBezTo>
                    <a:pt x="90023" y="189056"/>
                    <a:pt x="95052" y="131906"/>
                    <a:pt x="67620" y="71098"/>
                  </a:cubicBezTo>
                  <a:cubicBezTo>
                    <a:pt x="56647" y="46181"/>
                    <a:pt x="40645" y="23549"/>
                    <a:pt x="20300" y="4576"/>
                  </a:cubicBezTo>
                  <a:close/>
                </a:path>
              </a:pathLst>
            </a:custGeom>
            <a:solidFill>
              <a:srgbClr val="000000"/>
            </a:solidFill>
            <a:ln w="2286" cap="flat">
              <a:noFill/>
              <a:prstDash val="solid"/>
              <a:miter/>
            </a:ln>
          </p:spPr>
          <p:txBody>
            <a:bodyPr rtlCol="0" anchor="ctr"/>
            <a:lstStyle/>
            <a:p>
              <a:endParaRPr lang="en-US"/>
            </a:p>
          </p:txBody>
        </p:sp>
        <p:sp>
          <p:nvSpPr>
            <p:cNvPr id="194" name="Freeform 443">
              <a:extLst>
                <a:ext uri="{FF2B5EF4-FFF2-40B4-BE49-F238E27FC236}">
                  <a16:creationId xmlns:a16="http://schemas.microsoft.com/office/drawing/2014/main" id="{FFC50D65-8128-480E-F646-082CE52AA080}"/>
                </a:ext>
              </a:extLst>
            </p:cNvPr>
            <p:cNvSpPr/>
            <p:nvPr/>
          </p:nvSpPr>
          <p:spPr>
            <a:xfrm>
              <a:off x="5498106" y="4402475"/>
              <a:ext cx="222532" cy="32931"/>
            </a:xfrm>
            <a:custGeom>
              <a:avLst/>
              <a:gdLst>
                <a:gd name="connsiteX0" fmla="*/ 7191 w 222532"/>
                <a:gd name="connsiteY0" fmla="*/ 19792 h 32931"/>
                <a:gd name="connsiteX1" fmla="*/ 35538 w 222532"/>
                <a:gd name="connsiteY1" fmla="*/ 26650 h 32931"/>
                <a:gd name="connsiteX2" fmla="*/ 82401 w 222532"/>
                <a:gd name="connsiteY2" fmla="*/ 30536 h 32931"/>
                <a:gd name="connsiteX3" fmla="*/ 222533 w 222532"/>
                <a:gd name="connsiteY3" fmla="*/ 23221 h 32931"/>
                <a:gd name="connsiteX4" fmla="*/ 188928 w 222532"/>
                <a:gd name="connsiteY4" fmla="*/ 14077 h 32931"/>
                <a:gd name="connsiteX5" fmla="*/ 13592 w 222532"/>
                <a:gd name="connsiteY5" fmla="*/ 361 h 32931"/>
                <a:gd name="connsiteX6" fmla="*/ 333 w 222532"/>
                <a:gd name="connsiteY6" fmla="*/ 8362 h 32931"/>
                <a:gd name="connsiteX7" fmla="*/ 7191 w 222532"/>
                <a:gd name="connsiteY7" fmla="*/ 19792 h 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32" h="32931">
                  <a:moveTo>
                    <a:pt x="7191" y="19792"/>
                  </a:moveTo>
                  <a:cubicBezTo>
                    <a:pt x="16335" y="22992"/>
                    <a:pt x="25479" y="27107"/>
                    <a:pt x="35538" y="26650"/>
                  </a:cubicBezTo>
                  <a:cubicBezTo>
                    <a:pt x="51311" y="26192"/>
                    <a:pt x="66856" y="29393"/>
                    <a:pt x="82401" y="30536"/>
                  </a:cubicBezTo>
                  <a:cubicBezTo>
                    <a:pt x="129264" y="33965"/>
                    <a:pt x="176127" y="35336"/>
                    <a:pt x="222533" y="23221"/>
                  </a:cubicBezTo>
                  <a:cubicBezTo>
                    <a:pt x="211788" y="17048"/>
                    <a:pt x="200587" y="14762"/>
                    <a:pt x="188928" y="14077"/>
                  </a:cubicBezTo>
                  <a:cubicBezTo>
                    <a:pt x="130407" y="10648"/>
                    <a:pt x="71428" y="12705"/>
                    <a:pt x="13592" y="361"/>
                  </a:cubicBezTo>
                  <a:cubicBezTo>
                    <a:pt x="6963" y="-1011"/>
                    <a:pt x="1705" y="1504"/>
                    <a:pt x="333" y="8362"/>
                  </a:cubicBezTo>
                  <a:cubicBezTo>
                    <a:pt x="-1038" y="13619"/>
                    <a:pt x="1934" y="17963"/>
                    <a:pt x="7191" y="19792"/>
                  </a:cubicBezTo>
                  <a:close/>
                </a:path>
              </a:pathLst>
            </a:custGeom>
            <a:solidFill>
              <a:srgbClr val="000000"/>
            </a:solidFill>
            <a:ln w="2286" cap="flat">
              <a:noFill/>
              <a:prstDash val="solid"/>
              <a:miter/>
            </a:ln>
          </p:spPr>
          <p:txBody>
            <a:bodyPr rtlCol="0" anchor="ctr"/>
            <a:lstStyle/>
            <a:p>
              <a:endParaRPr lang="en-US"/>
            </a:p>
          </p:txBody>
        </p:sp>
        <p:sp>
          <p:nvSpPr>
            <p:cNvPr id="195" name="Freeform 444">
              <a:extLst>
                <a:ext uri="{FF2B5EF4-FFF2-40B4-BE49-F238E27FC236}">
                  <a16:creationId xmlns:a16="http://schemas.microsoft.com/office/drawing/2014/main" id="{E3B80AEE-A622-095C-E80A-10EDB60B39AA}"/>
                </a:ext>
              </a:extLst>
            </p:cNvPr>
            <p:cNvSpPr/>
            <p:nvPr/>
          </p:nvSpPr>
          <p:spPr>
            <a:xfrm>
              <a:off x="4361900" y="3874495"/>
              <a:ext cx="60976" cy="182926"/>
            </a:xfrm>
            <a:custGeom>
              <a:avLst/>
              <a:gdLst>
                <a:gd name="connsiteX0" fmla="*/ 60976 w 60976"/>
                <a:gd name="connsiteY0" fmla="*/ 182926 h 182926"/>
                <a:gd name="connsiteX1" fmla="*/ 55261 w 60976"/>
                <a:gd name="connsiteY1" fmla="*/ 169439 h 182926"/>
                <a:gd name="connsiteX2" fmla="*/ 37659 w 60976"/>
                <a:gd name="connsiteY2" fmla="*/ 16505 h 182926"/>
                <a:gd name="connsiteX3" fmla="*/ 34459 w 60976"/>
                <a:gd name="connsiteY3" fmla="*/ 1646 h 182926"/>
                <a:gd name="connsiteX4" fmla="*/ 16171 w 60976"/>
                <a:gd name="connsiteY4" fmla="*/ 10105 h 182926"/>
                <a:gd name="connsiteX5" fmla="*/ 2455 w 60976"/>
                <a:gd name="connsiteY5" fmla="*/ 110460 h 182926"/>
                <a:gd name="connsiteX6" fmla="*/ 60976 w 60976"/>
                <a:gd name="connsiteY6" fmla="*/ 182926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76" h="182926">
                  <a:moveTo>
                    <a:pt x="60976" y="182926"/>
                  </a:moveTo>
                  <a:cubicBezTo>
                    <a:pt x="57547" y="174697"/>
                    <a:pt x="56861" y="171725"/>
                    <a:pt x="55261" y="169439"/>
                  </a:cubicBezTo>
                  <a:cubicBezTo>
                    <a:pt x="17542" y="122119"/>
                    <a:pt x="9770" y="71369"/>
                    <a:pt x="37659" y="16505"/>
                  </a:cubicBezTo>
                  <a:cubicBezTo>
                    <a:pt x="40859" y="10333"/>
                    <a:pt x="41088" y="4618"/>
                    <a:pt x="34459" y="1646"/>
                  </a:cubicBezTo>
                  <a:cubicBezTo>
                    <a:pt x="25772" y="-2468"/>
                    <a:pt x="19600" y="1418"/>
                    <a:pt x="16171" y="10105"/>
                  </a:cubicBezTo>
                  <a:cubicBezTo>
                    <a:pt x="3369" y="42566"/>
                    <a:pt x="-4175" y="76170"/>
                    <a:pt x="2455" y="110460"/>
                  </a:cubicBezTo>
                  <a:cubicBezTo>
                    <a:pt x="8398" y="142007"/>
                    <a:pt x="22114" y="169439"/>
                    <a:pt x="60976" y="182926"/>
                  </a:cubicBezTo>
                  <a:close/>
                </a:path>
              </a:pathLst>
            </a:custGeom>
            <a:solidFill>
              <a:srgbClr val="000000"/>
            </a:solidFill>
            <a:ln w="2286" cap="flat">
              <a:noFill/>
              <a:prstDash val="solid"/>
              <a:miter/>
            </a:ln>
          </p:spPr>
          <p:txBody>
            <a:bodyPr rtlCol="0" anchor="ctr"/>
            <a:lstStyle/>
            <a:p>
              <a:endParaRPr lang="en-US"/>
            </a:p>
          </p:txBody>
        </p:sp>
        <p:sp>
          <p:nvSpPr>
            <p:cNvPr id="196" name="Freeform 445">
              <a:extLst>
                <a:ext uri="{FF2B5EF4-FFF2-40B4-BE49-F238E27FC236}">
                  <a16:creationId xmlns:a16="http://schemas.microsoft.com/office/drawing/2014/main" id="{2A967AE9-2129-E2D1-A6C3-F5D6977C0289}"/>
                </a:ext>
              </a:extLst>
            </p:cNvPr>
            <p:cNvSpPr/>
            <p:nvPr/>
          </p:nvSpPr>
          <p:spPr>
            <a:xfrm>
              <a:off x="5074812" y="4409631"/>
              <a:ext cx="158908" cy="25436"/>
            </a:xfrm>
            <a:custGeom>
              <a:avLst/>
              <a:gdLst>
                <a:gd name="connsiteX0" fmla="*/ 8261 w 158908"/>
                <a:gd name="connsiteY0" fmla="*/ 62 h 25436"/>
                <a:gd name="connsiteX1" fmla="*/ 32 w 158908"/>
                <a:gd name="connsiteY1" fmla="*/ 6463 h 25436"/>
                <a:gd name="connsiteX2" fmla="*/ 8718 w 158908"/>
                <a:gd name="connsiteY2" fmla="*/ 16521 h 25436"/>
                <a:gd name="connsiteX3" fmla="*/ 69526 w 158908"/>
                <a:gd name="connsiteY3" fmla="*/ 25437 h 25436"/>
                <a:gd name="connsiteX4" fmla="*/ 158909 w 158908"/>
                <a:gd name="connsiteY4" fmla="*/ 18350 h 25436"/>
                <a:gd name="connsiteX5" fmla="*/ 156623 w 158908"/>
                <a:gd name="connsiteY5" fmla="*/ 13778 h 25436"/>
                <a:gd name="connsiteX6" fmla="*/ 8261 w 158908"/>
                <a:gd name="connsiteY6" fmla="*/ 62 h 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8" h="25436">
                  <a:moveTo>
                    <a:pt x="8261" y="62"/>
                  </a:moveTo>
                  <a:cubicBezTo>
                    <a:pt x="4604" y="-395"/>
                    <a:pt x="489" y="1662"/>
                    <a:pt x="32" y="6463"/>
                  </a:cubicBezTo>
                  <a:cubicBezTo>
                    <a:pt x="-426" y="12407"/>
                    <a:pt x="4146" y="15378"/>
                    <a:pt x="8718" y="16521"/>
                  </a:cubicBezTo>
                  <a:cubicBezTo>
                    <a:pt x="28607" y="21551"/>
                    <a:pt x="48723" y="25437"/>
                    <a:pt x="69526" y="25437"/>
                  </a:cubicBezTo>
                  <a:cubicBezTo>
                    <a:pt x="98787" y="25437"/>
                    <a:pt x="127819" y="22008"/>
                    <a:pt x="158909" y="18350"/>
                  </a:cubicBezTo>
                  <a:cubicBezTo>
                    <a:pt x="157537" y="15378"/>
                    <a:pt x="157308" y="14007"/>
                    <a:pt x="156623" y="13778"/>
                  </a:cubicBezTo>
                  <a:cubicBezTo>
                    <a:pt x="108159" y="-624"/>
                    <a:pt x="57410" y="7606"/>
                    <a:pt x="8261" y="62"/>
                  </a:cubicBezTo>
                  <a:close/>
                </a:path>
              </a:pathLst>
            </a:custGeom>
            <a:solidFill>
              <a:srgbClr val="000000"/>
            </a:solidFill>
            <a:ln w="2286" cap="flat">
              <a:noFill/>
              <a:prstDash val="solid"/>
              <a:miter/>
            </a:ln>
          </p:spPr>
          <p:txBody>
            <a:bodyPr rtlCol="0" anchor="ctr"/>
            <a:lstStyle/>
            <a:p>
              <a:endParaRPr lang="en-US"/>
            </a:p>
          </p:txBody>
        </p:sp>
        <p:sp>
          <p:nvSpPr>
            <p:cNvPr id="197" name="Freeform 446">
              <a:extLst>
                <a:ext uri="{FF2B5EF4-FFF2-40B4-BE49-F238E27FC236}">
                  <a16:creationId xmlns:a16="http://schemas.microsoft.com/office/drawing/2014/main" id="{0EE61FB3-956F-D63F-263E-C8131899B0C5}"/>
                </a:ext>
              </a:extLst>
            </p:cNvPr>
            <p:cNvSpPr/>
            <p:nvPr/>
          </p:nvSpPr>
          <p:spPr>
            <a:xfrm>
              <a:off x="4359774" y="4376914"/>
              <a:ext cx="116822" cy="24069"/>
            </a:xfrm>
            <a:custGeom>
              <a:avLst/>
              <a:gdLst>
                <a:gd name="connsiteX0" fmla="*/ 9381 w 116822"/>
                <a:gd name="connsiteY0" fmla="*/ 18378 h 24069"/>
                <a:gd name="connsiteX1" fmla="*/ 116823 w 116822"/>
                <a:gd name="connsiteY1" fmla="*/ 12434 h 24069"/>
                <a:gd name="connsiteX2" fmla="*/ 95563 w 116822"/>
                <a:gd name="connsiteY2" fmla="*/ 4205 h 24069"/>
                <a:gd name="connsiteX3" fmla="*/ 22182 w 116822"/>
                <a:gd name="connsiteY3" fmla="*/ 547 h 24069"/>
                <a:gd name="connsiteX4" fmla="*/ 10524 w 116822"/>
                <a:gd name="connsiteY4" fmla="*/ 319 h 24069"/>
                <a:gd name="connsiteX5" fmla="*/ 8 w 116822"/>
                <a:gd name="connsiteY5" fmla="*/ 8548 h 24069"/>
                <a:gd name="connsiteX6" fmla="*/ 9381 w 116822"/>
                <a:gd name="connsiteY6" fmla="*/ 18378 h 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22" h="24069">
                  <a:moveTo>
                    <a:pt x="9381" y="18378"/>
                  </a:moveTo>
                  <a:cubicBezTo>
                    <a:pt x="45042" y="24550"/>
                    <a:pt x="80475" y="29351"/>
                    <a:pt x="116823" y="12434"/>
                  </a:cubicBezTo>
                  <a:cubicBezTo>
                    <a:pt x="109279" y="2147"/>
                    <a:pt x="101964" y="4205"/>
                    <a:pt x="95563" y="4205"/>
                  </a:cubicBezTo>
                  <a:cubicBezTo>
                    <a:pt x="71103" y="4662"/>
                    <a:pt x="46643" y="5119"/>
                    <a:pt x="22182" y="547"/>
                  </a:cubicBezTo>
                  <a:cubicBezTo>
                    <a:pt x="18296" y="-139"/>
                    <a:pt x="14410" y="-139"/>
                    <a:pt x="10524" y="319"/>
                  </a:cubicBezTo>
                  <a:cubicBezTo>
                    <a:pt x="5723" y="1004"/>
                    <a:pt x="465" y="2833"/>
                    <a:pt x="8" y="8548"/>
                  </a:cubicBezTo>
                  <a:cubicBezTo>
                    <a:pt x="-220" y="14720"/>
                    <a:pt x="4352" y="17464"/>
                    <a:pt x="9381" y="18378"/>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54295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357C7E-8E81-0287-FB6C-55DCEDA121E3}"/>
              </a:ext>
            </a:extLst>
          </p:cNvPr>
          <p:cNvSpPr>
            <a:spLocks noGrp="1"/>
          </p:cNvSpPr>
          <p:nvPr>
            <p:ph type="body" sz="quarter" idx="22"/>
          </p:nvPr>
        </p:nvSpPr>
        <p:spPr>
          <a:xfrm>
            <a:off x="6396579" y="878822"/>
            <a:ext cx="5579898" cy="857158"/>
          </a:xfrm>
        </p:spPr>
        <p:txBody>
          <a:bodyPr>
            <a:normAutofit fontScale="92500" lnSpcReduction="20000"/>
          </a:bodyPr>
          <a:lstStyle/>
          <a:p>
            <a:pPr algn="ctr"/>
            <a:r>
              <a:rPr lang="es" b="1" dirty="0">
                <a:solidFill>
                  <a:srgbClr val="CC6A62"/>
                </a:solidFill>
              </a:rPr>
              <a:t>Evaluar la plantilla de prioridades de RSE</a:t>
            </a:r>
          </a:p>
        </p:txBody>
      </p:sp>
      <p:sp>
        <p:nvSpPr>
          <p:cNvPr id="5" name="Text Placeholder 4">
            <a:extLst>
              <a:ext uri="{FF2B5EF4-FFF2-40B4-BE49-F238E27FC236}">
                <a16:creationId xmlns:a16="http://schemas.microsoft.com/office/drawing/2014/main" id="{B2DBDFC3-18C2-B3E0-1B25-D68B707628EA}"/>
              </a:ext>
            </a:extLst>
          </p:cNvPr>
          <p:cNvSpPr>
            <a:spLocks noGrp="1"/>
          </p:cNvSpPr>
          <p:nvPr>
            <p:ph type="body" sz="quarter" idx="23"/>
          </p:nvPr>
        </p:nvSpPr>
        <p:spPr>
          <a:xfrm>
            <a:off x="438150" y="114474"/>
            <a:ext cx="5657850" cy="6553200"/>
          </a:xfrm>
          <a:solidFill>
            <a:schemeClr val="bg1"/>
          </a:solidFill>
        </p:spPr>
        <p:txBody>
          <a:bodyPr>
            <a:normAutofit/>
          </a:bodyPr>
          <a:lstStyle/>
          <a:p>
            <a:pPr>
              <a:lnSpc>
                <a:spcPct val="120000"/>
              </a:lnSpc>
              <a:spcBef>
                <a:spcPts val="0"/>
              </a:spcBef>
            </a:pPr>
            <a:r>
              <a:rPr lang="es" sz="1800" b="1" i="0" dirty="0">
                <a:solidFill>
                  <a:srgbClr val="CC6A62"/>
                </a:solidFill>
                <a:effectLst/>
              </a:rPr>
              <a:t>Evalúe las prioridades de RSE revisando la plantilla de matriz que incluye 37 riesgos de RS. </a:t>
            </a:r>
            <a:r>
              <a:rPr lang="es" sz="1800" b="0" i="0" dirty="0">
                <a:effectLst/>
              </a:rPr>
              <a:t>Esta herramienta ayuda a conectar a su empresa con las partes interesadas y sus procesos. Abarca los principios de ISO26000, por ejemplo, gobierno de la empresa, medio ambiente, prácticas laborales, prácticas operativas, derechos humanos, cuestiones de los consumidores, participación comunitaria y desarrollo, teniendo en cuenta</a:t>
            </a:r>
          </a:p>
          <a:p>
            <a:pPr>
              <a:lnSpc>
                <a:spcPct val="120000"/>
              </a:lnSpc>
              <a:spcBef>
                <a:spcPts val="0"/>
              </a:spcBef>
            </a:pPr>
            <a:endParaRPr lang="en-GB" sz="1800" dirty="0"/>
          </a:p>
          <a:p>
            <a:pPr marL="571500" indent="-571500">
              <a:lnSpc>
                <a:spcPct val="120000"/>
              </a:lnSpc>
              <a:spcBef>
                <a:spcPts val="0"/>
              </a:spcBef>
              <a:buFont typeface="Wingdings" panose="05000000000000000000" pitchFamily="2" charset="2"/>
              <a:buChar char="v"/>
            </a:pPr>
            <a:r>
              <a:rPr lang="es" sz="1800" b="1" i="0" dirty="0">
                <a:solidFill>
                  <a:srgbClr val="CC6A62"/>
                </a:solidFill>
                <a:effectLst/>
              </a:rPr>
              <a:t>Criterios relevantes </a:t>
            </a:r>
            <a:r>
              <a:rPr lang="es" sz="1800" b="0" i="0" dirty="0">
                <a:effectLst/>
              </a:rPr>
              <a:t>(p. ej., impacto potencial, enlaces a legislación y regulación)</a:t>
            </a:r>
          </a:p>
          <a:p>
            <a:pPr marL="571500" indent="-571500">
              <a:lnSpc>
                <a:spcPct val="120000"/>
              </a:lnSpc>
              <a:spcBef>
                <a:spcPts val="0"/>
              </a:spcBef>
              <a:buFont typeface="Wingdings" panose="05000000000000000000" pitchFamily="2" charset="2"/>
              <a:buChar char="v"/>
            </a:pPr>
            <a:r>
              <a:rPr lang="es" sz="1800" b="1" dirty="0">
                <a:solidFill>
                  <a:srgbClr val="CC6A62"/>
                </a:solidFill>
              </a:rPr>
              <a:t>Criterios significativos </a:t>
            </a:r>
            <a:r>
              <a:rPr lang="es" sz="1800" dirty="0"/>
              <a:t>(p. ej., el alcance del efecto al no tomar medidas, las preocupaciones de las partes interesadas y las expectativas de la sociedad)</a:t>
            </a:r>
          </a:p>
          <a:p>
            <a:pPr marL="571500" indent="-571500">
              <a:lnSpc>
                <a:spcPct val="120000"/>
              </a:lnSpc>
              <a:spcBef>
                <a:spcPts val="0"/>
              </a:spcBef>
              <a:buFont typeface="Wingdings" panose="05000000000000000000" pitchFamily="2" charset="2"/>
              <a:buChar char="v"/>
            </a:pPr>
            <a:r>
              <a:rPr lang="es" sz="1800" b="1" dirty="0">
                <a:solidFill>
                  <a:srgbClr val="CC6A62"/>
                </a:solidFill>
              </a:rPr>
              <a:t>Criterios de prioridad </a:t>
            </a:r>
            <a:r>
              <a:rPr lang="es" sz="1800" dirty="0"/>
              <a:t>(p. ej., qué debe hacerse, los costos involucrados, el tiempo requerido y qué tan difícil es implementar la prioridad) .</a:t>
            </a:r>
            <a:endParaRPr lang="en-IE" sz="1800" dirty="0"/>
          </a:p>
        </p:txBody>
      </p:sp>
      <p:pic>
        <p:nvPicPr>
          <p:cNvPr id="7" name="Picture 6">
            <a:hlinkClick r:id="rId2"/>
            <a:extLst>
              <a:ext uri="{FF2B5EF4-FFF2-40B4-BE49-F238E27FC236}">
                <a16:creationId xmlns:a16="http://schemas.microsoft.com/office/drawing/2014/main" id="{87C569D9-A634-9FE1-5BE7-819D25CFC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9206" y="1992866"/>
            <a:ext cx="5134644" cy="279641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21EBD0-2A63-7C1C-F5C0-D512950D7FEA}"/>
              </a:ext>
            </a:extLst>
          </p:cNvPr>
          <p:cNvSpPr txBox="1"/>
          <p:nvPr/>
        </p:nvSpPr>
        <p:spPr>
          <a:xfrm>
            <a:off x="6456363" y="5474748"/>
            <a:ext cx="5029200" cy="369332"/>
          </a:xfrm>
          <a:prstGeom prst="rect">
            <a:avLst/>
          </a:prstGeom>
          <a:noFill/>
        </p:spPr>
        <p:txBody>
          <a:bodyPr wrap="square" rtlCol="0">
            <a:spAutoFit/>
          </a:bodyPr>
          <a:lstStyle/>
          <a:p>
            <a:pPr algn="ctr"/>
            <a:r>
              <a:rPr lang="es" dirty="0">
                <a:hlinkClick r:id="rId2"/>
              </a:rPr>
              <a:t>Descargar plantilla gratis aquí</a:t>
            </a:r>
            <a:endParaRPr lang="en-IE" dirty="0"/>
          </a:p>
        </p:txBody>
      </p:sp>
    </p:spTree>
    <p:extLst>
      <p:ext uri="{BB962C8B-B14F-4D97-AF65-F5344CB8AC3E}">
        <p14:creationId xmlns:p14="http://schemas.microsoft.com/office/powerpoint/2010/main" val="345006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400049" y="27848"/>
            <a:ext cx="5019675" cy="3730621"/>
          </a:xfrm>
        </p:spPr>
        <p:txBody>
          <a:bodyPr>
            <a:normAutofit fontScale="70000" lnSpcReduction="20000"/>
          </a:bodyPr>
          <a:lstStyle/>
          <a:p>
            <a:r>
              <a:rPr lang="es" sz="4600" dirty="0"/>
              <a:t>Preguntas para ayudarlo a evaluar su 'diligencia debida'</a:t>
            </a:r>
          </a:p>
          <a:p>
            <a:endParaRPr lang="en-IE" b="0" dirty="0"/>
          </a:p>
          <a:p>
            <a:r>
              <a:rPr lang="es" dirty="0"/>
              <a:t>Definición </a:t>
            </a:r>
            <a:r>
              <a:rPr lang="es" b="0" dirty="0"/>
              <a:t>“proceso para identificar los impactos sociales, ambientales y económicos negativos reales y potenciales de las decisiones y actividades de una organización, con el objetivo de evitar y mitigar esos impactos” Fuente: </a:t>
            </a:r>
            <a:r>
              <a:rPr lang="es" sz="2000" b="0" dirty="0"/>
              <a:t>ISO 26000:2010 Cláusula 7.3.1</a:t>
            </a:r>
          </a:p>
          <a:p>
            <a:endParaRPr lang="en-IE" b="0" dirty="0"/>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400049" y="3922117"/>
            <a:ext cx="11458575" cy="2781385"/>
          </a:xfrm>
          <a:solidFill>
            <a:schemeClr val="bg1"/>
          </a:solidFill>
        </p:spPr>
        <p:txBody>
          <a:bodyPr/>
          <a:lstStyle/>
          <a:p>
            <a:pPr marL="342900" indent="-342900">
              <a:buFont typeface="Wingdings" panose="05000000000000000000" pitchFamily="2" charset="2"/>
              <a:buChar char="q"/>
            </a:pPr>
            <a:r>
              <a:rPr lang="es" sz="2000" dirty="0"/>
              <a:t>Examine los </a:t>
            </a:r>
            <a:r>
              <a:rPr lang="es" sz="2000" b="1" dirty="0"/>
              <a:t>impactos de las decisiones </a:t>
            </a:r>
            <a:r>
              <a:rPr lang="es" sz="2000" dirty="0"/>
              <a:t>en todas sus áreas de influencia de RSE</a:t>
            </a:r>
          </a:p>
          <a:p>
            <a:pPr marL="342900" indent="-342900">
              <a:buFont typeface="Wingdings" panose="05000000000000000000" pitchFamily="2" charset="2"/>
              <a:buChar char="q"/>
            </a:pPr>
            <a:r>
              <a:rPr lang="es" sz="2000" dirty="0"/>
              <a:t>Revisar los </a:t>
            </a:r>
            <a:r>
              <a:rPr lang="es" sz="2000" b="1" dirty="0"/>
              <a:t>requisitos legales </a:t>
            </a:r>
            <a:r>
              <a:rPr lang="es" sz="2000" dirty="0"/>
              <a:t>y el contexto de las actividades de la empresa, por ejemplo, transparencia financiera</a:t>
            </a:r>
          </a:p>
          <a:p>
            <a:pPr marL="342900" indent="-342900">
              <a:buFont typeface="Wingdings" panose="05000000000000000000" pitchFamily="2" charset="2"/>
              <a:buChar char="q"/>
            </a:pPr>
            <a:r>
              <a:rPr lang="es" sz="2000" dirty="0"/>
              <a:t>Considere los </a:t>
            </a:r>
            <a:r>
              <a:rPr lang="es" sz="2000" b="1" dirty="0"/>
              <a:t>puntos de vista </a:t>
            </a:r>
            <a:r>
              <a:rPr lang="es" sz="2000" dirty="0"/>
              <a:t>de aquellos afectados por sus decisiones: sus partes interesadas</a:t>
            </a:r>
          </a:p>
          <a:p>
            <a:pPr marL="342900" indent="-342900">
              <a:buFont typeface="Wingdings" panose="05000000000000000000" pitchFamily="2" charset="2"/>
              <a:buChar char="q"/>
            </a:pPr>
            <a:r>
              <a:rPr lang="es" sz="2000" dirty="0"/>
              <a:t>Verifique </a:t>
            </a:r>
            <a:r>
              <a:rPr lang="es" sz="2000" b="1" dirty="0"/>
              <a:t>los comentarios e informes de CSR de auditoría </a:t>
            </a:r>
            <a:r>
              <a:rPr lang="es" sz="2000" dirty="0"/>
              <a:t>en los últimos 3 años</a:t>
            </a:r>
          </a:p>
          <a:p>
            <a:pPr marL="342900" indent="-342900">
              <a:buFont typeface="Wingdings" panose="05000000000000000000" pitchFamily="2" charset="2"/>
              <a:buChar char="q"/>
            </a:pPr>
            <a:r>
              <a:rPr lang="es" sz="2000" dirty="0"/>
              <a:t>Enumere sus </a:t>
            </a:r>
            <a:r>
              <a:rPr lang="es" sz="2000" b="1" dirty="0"/>
              <a:t>principales clientes </a:t>
            </a:r>
            <a:r>
              <a:rPr lang="es" sz="2000" dirty="0"/>
              <a:t>y </a:t>
            </a:r>
            <a:r>
              <a:rPr lang="es" sz="2000" b="1" dirty="0"/>
              <a:t>los clientes más insatisfechos </a:t>
            </a:r>
            <a:r>
              <a:rPr lang="es" sz="2000" dirty="0"/>
              <a:t>. Averigüe qué razones de RSE hacen o no hacen negocios con usted</a:t>
            </a:r>
          </a:p>
          <a:p>
            <a:pPr marL="342900" indent="-342900">
              <a:buFont typeface="Wingdings" panose="05000000000000000000" pitchFamily="2" charset="2"/>
              <a:buChar char="q"/>
            </a:pPr>
            <a:r>
              <a:rPr lang="es" sz="2000" dirty="0"/>
              <a:t>Enumere y evalúe los artículos y </a:t>
            </a:r>
            <a:r>
              <a:rPr lang="es" sz="2000" b="1" dirty="0"/>
              <a:t>las relaciones públicas sobre la empresa </a:t>
            </a:r>
            <a:r>
              <a:rPr lang="es" sz="2000" dirty="0"/>
              <a:t>en los últimos 12 meses y vea si puede hacer girar las relaciones públicas de manera positiva utilizando soluciones de RSC.</a:t>
            </a:r>
          </a:p>
          <a:p>
            <a:endParaRPr lang="en-IE" sz="2000" dirty="0"/>
          </a:p>
        </p:txBody>
      </p:sp>
      <p:pic>
        <p:nvPicPr>
          <p:cNvPr id="3" name="Picture 2">
            <a:extLst>
              <a:ext uri="{FF2B5EF4-FFF2-40B4-BE49-F238E27FC236}">
                <a16:creationId xmlns:a16="http://schemas.microsoft.com/office/drawing/2014/main" id="{071AF685-D804-6CDB-800E-00A81B63E7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2625" y="200025"/>
            <a:ext cx="6296351" cy="30830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2C4DC2C-7EA2-0297-1AF4-96AA58F8E70E}"/>
              </a:ext>
            </a:extLst>
          </p:cNvPr>
          <p:cNvSpPr txBox="1"/>
          <p:nvPr/>
        </p:nvSpPr>
        <p:spPr>
          <a:xfrm>
            <a:off x="5762625" y="3271211"/>
            <a:ext cx="6296351" cy="646331"/>
          </a:xfrm>
          <a:prstGeom prst="rect">
            <a:avLst/>
          </a:prstGeom>
          <a:solidFill>
            <a:srgbClr val="CC6A62"/>
          </a:solidFill>
        </p:spPr>
        <p:txBody>
          <a:bodyPr wrap="square" rtlCol="0">
            <a:spAutoFit/>
          </a:bodyPr>
          <a:lstStyle/>
          <a:p>
            <a:pPr algn="ctr"/>
            <a:r>
              <a:rPr lang="es" dirty="0">
                <a:solidFill>
                  <a:schemeClr val="bg1"/>
                </a:solidFill>
                <a:hlinkClick r:id="rId3">
                  <a:extLst>
                    <a:ext uri="{A12FA001-AC4F-418D-AE19-62706E023703}">
                      <ahyp:hlinkClr xmlns:ahyp="http://schemas.microsoft.com/office/drawing/2018/hyperlinkcolor" val="tx"/>
                    </a:ext>
                  </a:extLst>
                </a:hlinkClick>
              </a:rPr>
              <a:t>Descargue la lista de verificación de diligencia debida gratuita con más de 400 categorías para elegir</a:t>
            </a:r>
            <a:endParaRPr lang="en-IE" dirty="0">
              <a:solidFill>
                <a:schemeClr val="bg1"/>
              </a:solidFill>
            </a:endParaRPr>
          </a:p>
        </p:txBody>
      </p:sp>
    </p:spTree>
    <p:extLst>
      <p:ext uri="{BB962C8B-B14F-4D97-AF65-F5344CB8AC3E}">
        <p14:creationId xmlns:p14="http://schemas.microsoft.com/office/powerpoint/2010/main" val="408120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575873" y="137692"/>
            <a:ext cx="4257991" cy="3123444"/>
          </a:xfrm>
        </p:spPr>
        <p:txBody>
          <a:bodyPr>
            <a:normAutofit lnSpcReduction="10000"/>
          </a:bodyPr>
          <a:lstStyle/>
          <a:p>
            <a:r>
              <a:rPr lang="es" sz="3900" dirty="0"/>
              <a:t>Paso 3</a:t>
            </a:r>
          </a:p>
          <a:p>
            <a:r>
              <a:rPr lang="es" b="0" dirty="0"/>
              <a:t>Defina sus objetivos y enumere sus prioridades, luego implemente su plan de RSE</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195257" y="3815212"/>
            <a:ext cx="11669917" cy="2819122"/>
          </a:xfrm>
          <a:solidFill>
            <a:schemeClr val="bg1"/>
          </a:solidFill>
        </p:spPr>
        <p:txBody>
          <a:bodyPr/>
          <a:lstStyle/>
          <a:p>
            <a:r>
              <a:rPr lang="es" sz="2000" dirty="0"/>
              <a:t>Ahora comprende su </a:t>
            </a:r>
            <a:r>
              <a:rPr lang="es" sz="2000" b="1" dirty="0">
                <a:solidFill>
                  <a:srgbClr val="CC6A62"/>
                </a:solidFill>
              </a:rPr>
              <a:t>situación actual </a:t>
            </a:r>
            <a:r>
              <a:rPr lang="es" sz="2000" dirty="0"/>
              <a:t>con respecto a los siete "temas centrales" de ISO 26000. Como resultado del taller y de la evaluación de las expectativas de las partes interesadas, también debería haber identificado su </a:t>
            </a:r>
            <a:r>
              <a:rPr lang="es" sz="2000" b="1" dirty="0">
                <a:solidFill>
                  <a:srgbClr val="CC6A62"/>
                </a:solidFill>
              </a:rPr>
              <a:t>situación deseada </a:t>
            </a:r>
            <a:r>
              <a:rPr lang="es" sz="2000" dirty="0"/>
              <a:t>: mejoras y prioridades específicas de RSC. Ahora necesitas</a:t>
            </a:r>
          </a:p>
          <a:p>
            <a:endParaRPr lang="en-US" sz="2000" dirty="0"/>
          </a:p>
          <a:p>
            <a:pPr marL="457200" indent="-457200">
              <a:buFont typeface="+mj-lt"/>
              <a:buAutoNum type="arabicPeriod"/>
            </a:pPr>
            <a:r>
              <a:rPr lang="es" sz="2000" b="1" dirty="0">
                <a:solidFill>
                  <a:srgbClr val="CC6A62"/>
                </a:solidFill>
              </a:rPr>
              <a:t>Concéntrese en las brechas </a:t>
            </a:r>
            <a:r>
              <a:rPr lang="es" sz="2000" dirty="0"/>
              <a:t>entre los dos; identificar los temas, objetivos y prioridades más importantes</a:t>
            </a:r>
          </a:p>
          <a:p>
            <a:pPr marL="457200" indent="-457200">
              <a:buFont typeface="+mj-lt"/>
              <a:buAutoNum type="arabicPeriod"/>
            </a:pPr>
            <a:r>
              <a:rPr lang="es" sz="2000" dirty="0"/>
              <a:t>Identificar </a:t>
            </a:r>
            <a:r>
              <a:rPr lang="es" sz="2000" b="1" dirty="0">
                <a:solidFill>
                  <a:srgbClr val="CC6A62"/>
                </a:solidFill>
              </a:rPr>
              <a:t>las debilidades actuales </a:t>
            </a:r>
            <a:r>
              <a:rPr lang="es" sz="2000" dirty="0"/>
              <a:t>y las causas detrás de ellas.</a:t>
            </a:r>
          </a:p>
          <a:p>
            <a:pPr marL="457200" indent="-457200">
              <a:buFont typeface="+mj-lt"/>
              <a:buAutoNum type="arabicPeriod"/>
            </a:pPr>
            <a:r>
              <a:rPr lang="es" sz="2000" dirty="0"/>
              <a:t>Identificar </a:t>
            </a:r>
            <a:r>
              <a:rPr lang="es" sz="2000" b="1" dirty="0">
                <a:solidFill>
                  <a:srgbClr val="CC6A62"/>
                </a:solidFill>
              </a:rPr>
              <a:t>los recursos necesarios </a:t>
            </a:r>
            <a:r>
              <a:rPr lang="es" sz="2000" dirty="0"/>
              <a:t>para superar las debilidades: personal, tiempo, dinero, socios, etc.</a:t>
            </a:r>
          </a:p>
          <a:p>
            <a:pPr marL="457200" indent="-457200">
              <a:buFont typeface="+mj-lt"/>
              <a:buAutoNum type="arabicPeriod"/>
            </a:pPr>
            <a:r>
              <a:rPr lang="es" sz="2000" dirty="0"/>
              <a:t>Desarrollar un </a:t>
            </a:r>
            <a:r>
              <a:rPr lang="es" sz="2000" b="1" dirty="0">
                <a:solidFill>
                  <a:srgbClr val="CC6A62"/>
                </a:solidFill>
              </a:rPr>
              <a:t>cronograma y un plan de acción para </a:t>
            </a:r>
            <a:r>
              <a:rPr lang="es" sz="2000" dirty="0"/>
              <a:t>cerrar las brechas</a:t>
            </a:r>
            <a:endParaRPr lang="en-IE" sz="2000" dirty="0"/>
          </a:p>
        </p:txBody>
      </p:sp>
      <p:sp>
        <p:nvSpPr>
          <p:cNvPr id="2" name="TextBox 1">
            <a:extLst>
              <a:ext uri="{FF2B5EF4-FFF2-40B4-BE49-F238E27FC236}">
                <a16:creationId xmlns:a16="http://schemas.microsoft.com/office/drawing/2014/main" id="{B66877EC-71C5-AA50-68F7-8CF174A08B17}"/>
              </a:ext>
            </a:extLst>
          </p:cNvPr>
          <p:cNvSpPr txBox="1"/>
          <p:nvPr/>
        </p:nvSpPr>
        <p:spPr>
          <a:xfrm>
            <a:off x="5848538" y="302607"/>
            <a:ext cx="5939074" cy="3416320"/>
          </a:xfrm>
          <a:prstGeom prst="rect">
            <a:avLst/>
          </a:prstGeom>
          <a:noFill/>
        </p:spPr>
        <p:txBody>
          <a:bodyPr wrap="square" rtlCol="0">
            <a:spAutoFit/>
          </a:bodyPr>
          <a:lstStyle/>
          <a:p>
            <a:pPr marL="285750" indent="-285750">
              <a:buFont typeface="Wingdings" panose="05000000000000000000" pitchFamily="2" charset="2"/>
              <a:buChar char="q"/>
            </a:pPr>
            <a:r>
              <a:rPr lang="es" sz="2400" dirty="0">
                <a:solidFill>
                  <a:srgbClr val="5E5E5E"/>
                </a:solidFill>
              </a:rPr>
              <a:t>¿Cómo mostrará </a:t>
            </a:r>
            <a:r>
              <a:rPr lang="es" sz="2400" b="1" dirty="0">
                <a:solidFill>
                  <a:srgbClr val="CC6A62"/>
                </a:solidFill>
              </a:rPr>
              <a:t>una mejora continua </a:t>
            </a:r>
            <a:r>
              <a:rPr lang="es" sz="2400" dirty="0">
                <a:solidFill>
                  <a:srgbClr val="5E5E5E"/>
                </a:solidFill>
              </a:rPr>
              <a:t>en su comportamiento socialmente responsable a corto y largo plazo?</a:t>
            </a:r>
          </a:p>
          <a:p>
            <a:pPr marL="285750" indent="-285750">
              <a:buFont typeface="Wingdings" panose="05000000000000000000" pitchFamily="2" charset="2"/>
              <a:buChar char="q"/>
            </a:pPr>
            <a:r>
              <a:rPr lang="es" sz="2400" b="1" dirty="0">
                <a:solidFill>
                  <a:srgbClr val="CC6A62"/>
                </a:solidFill>
              </a:rPr>
              <a:t>Integrar la responsabilidad social </a:t>
            </a:r>
            <a:r>
              <a:rPr lang="es" sz="2400" dirty="0">
                <a:solidFill>
                  <a:srgbClr val="5E5E5E"/>
                </a:solidFill>
              </a:rPr>
              <a:t>en todas las partes relevantes de la empresa. ¿Cómo, por ejemplo, llegará a las partes relevantes de la alta dirección y la junta, los gerentes de línea y las funciones de adquisiciones?</a:t>
            </a:r>
            <a:endParaRPr lang="en-IE" sz="2400" i="1" dirty="0">
              <a:solidFill>
                <a:srgbClr val="5E5E5E"/>
              </a:solidFill>
            </a:endParaRPr>
          </a:p>
          <a:p>
            <a:endParaRPr lang="en-IE" sz="2400" dirty="0"/>
          </a:p>
        </p:txBody>
      </p:sp>
    </p:spTree>
    <p:extLst>
      <p:ext uri="{BB962C8B-B14F-4D97-AF65-F5344CB8AC3E}">
        <p14:creationId xmlns:p14="http://schemas.microsoft.com/office/powerpoint/2010/main" val="169560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5524500" y="331639"/>
            <a:ext cx="6372225" cy="610726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5819775" y="577043"/>
            <a:ext cx="5534025"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s" sz="2000" b="1" dirty="0">
                <a:solidFill>
                  <a:schemeClr val="bg1"/>
                </a:solidFill>
                <a:hlinkClick r:id="rId2">
                  <a:extLst>
                    <a:ext uri="{A12FA001-AC4F-418D-AE19-62706E023703}">
                      <ahyp:hlinkClr xmlns:ahyp="http://schemas.microsoft.com/office/drawing/2018/hyperlinkcolor" val="tx"/>
                    </a:ext>
                  </a:extLst>
                </a:hlinkClick>
              </a:rPr>
              <a:t>Plan paso a paso de implementación de ISO 26000 (NEN) </a:t>
            </a:r>
            <a:r>
              <a:rPr lang="es" sz="2000" b="1" dirty="0">
                <a:solidFill>
                  <a:schemeClr val="bg1"/>
                </a:solidFill>
              </a:rPr>
              <a:t>: </a:t>
            </a:r>
            <a:r>
              <a:rPr lang="es" sz="2000" dirty="0">
                <a:solidFill>
                  <a:schemeClr val="bg1"/>
                </a:solidFill>
              </a:rPr>
              <a:t>El proceso de implementación de ISO 26000 se realiza en un orden más lógico y reestructurado.</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s" sz="2000" b="1" dirty="0">
                <a:solidFill>
                  <a:schemeClr val="bg1"/>
                </a:solidFill>
                <a:hlinkClick r:id="rId3">
                  <a:extLst>
                    <a:ext uri="{A12FA001-AC4F-418D-AE19-62706E023703}">
                      <ahyp:hlinkClr xmlns:ahyp="http://schemas.microsoft.com/office/drawing/2018/hyperlinkcolor" val="tx"/>
                    </a:ext>
                  </a:extLst>
                </a:hlinkClick>
              </a:rPr>
              <a:t>ISO 26000 Asunto/Parte interesada/Matriz de proceso </a:t>
            </a:r>
            <a:r>
              <a:rPr lang="es" sz="2000" b="1" dirty="0">
                <a:solidFill>
                  <a:schemeClr val="bg1"/>
                </a:solidFill>
              </a:rPr>
              <a:t>: </a:t>
            </a:r>
            <a:r>
              <a:rPr lang="es" sz="2000" dirty="0">
                <a:solidFill>
                  <a:schemeClr val="bg1"/>
                </a:solidFill>
              </a:rPr>
              <a:t>Relevancia, importancia y establecimiento de prioridades para 37 asuntos de RS. Conectar con los stakeholders y procesos de la empresa.</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s" sz="2000" b="1" dirty="0">
                <a:solidFill>
                  <a:schemeClr val="bg1"/>
                </a:solidFill>
                <a:hlinkClick r:id="rId4">
                  <a:extLst>
                    <a:ext uri="{A12FA001-AC4F-418D-AE19-62706E023703}">
                      <ahyp:hlinkClr xmlns:ahyp="http://schemas.microsoft.com/office/drawing/2018/hyperlinkcolor" val="tx"/>
                    </a:ext>
                  </a:extLst>
                </a:hlinkClick>
              </a:rPr>
              <a:t>Matriz de implementación de ISO 26000 </a:t>
            </a:r>
            <a:r>
              <a:rPr lang="es" sz="2000" b="1" dirty="0">
                <a:solidFill>
                  <a:schemeClr val="bg1"/>
                </a:solidFill>
              </a:rPr>
              <a:t>: </a:t>
            </a:r>
            <a:r>
              <a:rPr lang="es" sz="2000" dirty="0">
                <a:solidFill>
                  <a:schemeClr val="bg1"/>
                </a:solidFill>
              </a:rPr>
              <a:t>actividades de implementación y entregables basados en el plan paso a paso de ISO 26000</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s" sz="2000" b="1" dirty="0">
                <a:solidFill>
                  <a:schemeClr val="bg1"/>
                </a:solidFill>
                <a:hlinkClick r:id="rId5">
                  <a:extLst>
                    <a:ext uri="{A12FA001-AC4F-418D-AE19-62706E023703}">
                      <ahyp:hlinkClr xmlns:ahyp="http://schemas.microsoft.com/office/drawing/2018/hyperlinkcolor" val="tx"/>
                    </a:ext>
                  </a:extLst>
                </a:hlinkClick>
              </a:rPr>
              <a:t>Stakeholder/Matriz de comunicación </a:t>
            </a:r>
            <a:r>
              <a:rPr lang="es" sz="2000" b="1" dirty="0">
                <a:solidFill>
                  <a:schemeClr val="bg1"/>
                </a:solidFill>
              </a:rPr>
              <a:t>: </a:t>
            </a:r>
            <a:r>
              <a:rPr lang="es" sz="2000" dirty="0">
                <a:solidFill>
                  <a:schemeClr val="bg1"/>
                </a:solidFill>
              </a:rPr>
              <a:t>Conexión de las categorías de stakeholders con problemas significativos de RS a los aspectos de comunicación</a:t>
            </a:r>
          </a:p>
          <a:p>
            <a:pPr marL="457200" indent="-457200">
              <a:lnSpc>
                <a:spcPct val="100000"/>
              </a:lnSpc>
              <a:spcBef>
                <a:spcPts val="0"/>
              </a:spcBef>
              <a:buFont typeface="+mj-lt"/>
              <a:buAutoNum type="arabicPeriod"/>
            </a:pPr>
            <a:endParaRPr lang="en-IE" sz="2000" dirty="0">
              <a:solidFill>
                <a:schemeClr val="bg1"/>
              </a:solidFill>
            </a:endParaRPr>
          </a:p>
        </p:txBody>
      </p:sp>
      <p:sp>
        <p:nvSpPr>
          <p:cNvPr id="7" name="Text Placeholder 5">
            <a:extLst>
              <a:ext uri="{FF2B5EF4-FFF2-40B4-BE49-F238E27FC236}">
                <a16:creationId xmlns:a16="http://schemas.microsoft.com/office/drawing/2014/main" id="{A9054F50-AECE-89E2-1DCF-0593D140B62A}"/>
              </a:ext>
            </a:extLst>
          </p:cNvPr>
          <p:cNvSpPr txBox="1">
            <a:spLocks/>
          </p:cNvSpPr>
          <p:nvPr/>
        </p:nvSpPr>
        <p:spPr>
          <a:xfrm>
            <a:off x="466724" y="909910"/>
            <a:ext cx="5057776" cy="56164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 sz="3600" b="1" dirty="0">
                <a:solidFill>
                  <a:srgbClr val="CC6A62"/>
                </a:solidFill>
              </a:rPr>
              <a:t>Descargue GRATIS las herramientas ISO26000 para implementar su plan de sostenibilidad de RSE</a:t>
            </a:r>
          </a:p>
          <a:p>
            <a:endParaRPr lang="en-IE" dirty="0"/>
          </a:p>
          <a:p>
            <a:pPr marL="0" indent="0">
              <a:buNone/>
            </a:pPr>
            <a:r>
              <a:rPr lang="es" dirty="0">
                <a:solidFill>
                  <a:srgbClr val="5E5E5E"/>
                </a:solidFill>
              </a:rPr>
              <a:t>Estas herramientas gratuitas lo ayudarán a clarificar los objetivos y prioridades de RSE de su empresa al comparar los principios ISO26000 con los valores y factores impulsores de su empresa, sus partes interesadas (clientes, empleados, comunidad, reguladores, etc.) y lo que les importa. e iniciativas previstas.</a:t>
            </a:r>
          </a:p>
          <a:p>
            <a:endParaRPr lang="en-IE" dirty="0"/>
          </a:p>
          <a:p>
            <a:endParaRPr lang="en-IE" dirty="0"/>
          </a:p>
        </p:txBody>
      </p:sp>
    </p:spTree>
    <p:extLst>
      <p:ext uri="{BB962C8B-B14F-4D97-AF65-F5344CB8AC3E}">
        <p14:creationId xmlns:p14="http://schemas.microsoft.com/office/powerpoint/2010/main" val="133336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402689" y="331639"/>
            <a:ext cx="6321961" cy="6354911"/>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790575" y="620774"/>
            <a:ext cx="5543550"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 sz="2200" b="1" i="0" strike="noStrike" dirty="0">
                <a:solidFill>
                  <a:schemeClr val="bg1"/>
                </a:solidFill>
                <a:effectLst/>
              </a:rPr>
              <a:t>GRATIS </a:t>
            </a:r>
            <a:r>
              <a:rPr lang="es" sz="2200" b="1" dirty="0">
                <a:solidFill>
                  <a:schemeClr val="bg1"/>
                </a:solidFill>
              </a:rPr>
              <a:t>de ISO 26000 y recursos de Ginebra</a:t>
            </a:r>
          </a:p>
          <a:p>
            <a:pPr marL="457200" indent="-457200">
              <a:buFont typeface="+mj-lt"/>
              <a:buAutoNum type="arabicPeriod"/>
            </a:pPr>
            <a:r>
              <a:rPr lang="es" sz="2200" b="1" i="0" u="none" strike="noStrike" dirty="0">
                <a:solidFill>
                  <a:schemeClr val="bg1"/>
                </a:solidFill>
                <a:effectLst/>
                <a:hlinkClick r:id="rId2">
                  <a:extLst>
                    <a:ext uri="{A12FA001-AC4F-418D-AE19-62706E023703}">
                      <ahyp:hlinkClr xmlns:ahyp="http://schemas.microsoft.com/office/drawing/2018/hyperlinkcolor" val="tx"/>
                    </a:ext>
                  </a:extLst>
                </a:hlinkClick>
              </a:rPr>
              <a:t>Diapositivas del marco ISO 26000 </a:t>
            </a:r>
            <a:r>
              <a:rPr lang="es" sz="2200" b="1" i="0" dirty="0">
                <a:solidFill>
                  <a:schemeClr val="bg1"/>
                </a:solidFill>
                <a:effectLst/>
              </a:rPr>
              <a:t>: </a:t>
            </a:r>
            <a:r>
              <a:rPr lang="es" sz="2200" b="0" i="0" dirty="0">
                <a:solidFill>
                  <a:schemeClr val="bg1"/>
                </a:solidFill>
                <a:effectLst/>
              </a:rPr>
              <a:t>diapositivas de PowerPoint del marco ISO 26000 y sus elementos esenciales</a:t>
            </a:r>
          </a:p>
          <a:p>
            <a:pPr marL="457200" indent="-457200">
              <a:buFont typeface="+mj-lt"/>
              <a:buAutoNum type="arabicPeriod"/>
            </a:pPr>
            <a:r>
              <a:rPr lang="es" sz="2200" b="1" i="0" u="none" strike="noStrike" dirty="0">
                <a:solidFill>
                  <a:schemeClr val="bg1"/>
                </a:solidFill>
                <a:effectLst/>
                <a:hlinkClick r:id="rId3">
                  <a:extLst>
                    <a:ext uri="{A12FA001-AC4F-418D-AE19-62706E023703}">
                      <ahyp:hlinkClr xmlns:ahyp="http://schemas.microsoft.com/office/drawing/2018/hyperlinkcolor" val="tx"/>
                    </a:ext>
                  </a:extLst>
                </a:hlinkClick>
              </a:rPr>
              <a:t>Cadena de valor ISO 26000, diapositiva de esfera de influencia</a:t>
            </a:r>
            <a:endParaRPr lang="en-GB" sz="2200" b="1" i="0" dirty="0">
              <a:solidFill>
                <a:schemeClr val="bg1"/>
              </a:solidFill>
              <a:effectLst/>
            </a:endParaRPr>
          </a:p>
          <a:p>
            <a:pPr marL="457200" indent="-457200">
              <a:buFont typeface="+mj-lt"/>
              <a:buAutoNum type="arabicPeriod"/>
            </a:pPr>
            <a:r>
              <a:rPr lang="es" sz="2200" b="1" i="0" u="none" strike="noStrike" dirty="0">
                <a:solidFill>
                  <a:schemeClr val="bg1"/>
                </a:solidFill>
                <a:effectLst/>
                <a:hlinkClick r:id="rId4">
                  <a:extLst>
                    <a:ext uri="{A12FA001-AC4F-418D-AE19-62706E023703}">
                      <ahyp:hlinkClr xmlns:ahyp="http://schemas.microsoft.com/office/drawing/2018/hyperlinkcolor" val="tx"/>
                    </a:ext>
                  </a:extLst>
                </a:hlinkClick>
              </a:rPr>
              <a:t>ISO 26000 Enfoque general de mejores prácticas</a:t>
            </a:r>
            <a:endParaRPr lang="en-GB" sz="2200" b="1" i="0" u="none" strike="noStrike" dirty="0">
              <a:solidFill>
                <a:schemeClr val="bg1"/>
              </a:solidFill>
              <a:effectLst/>
            </a:endParaRPr>
          </a:p>
          <a:p>
            <a:pPr marL="457200" indent="-457200">
              <a:buFont typeface="+mj-lt"/>
              <a:buAutoNum type="arabicPeriod"/>
            </a:pPr>
            <a:r>
              <a:rPr lang="es" sz="2200" b="1" i="0" u="none" strike="noStrike" dirty="0">
                <a:solidFill>
                  <a:schemeClr val="bg1"/>
                </a:solidFill>
                <a:effectLst/>
                <a:hlinkClick r:id="rId5">
                  <a:extLst>
                    <a:ext uri="{A12FA001-AC4F-418D-AE19-62706E023703}">
                      <ahyp:hlinkClr xmlns:ahyp="http://schemas.microsoft.com/office/drawing/2018/hyperlinkcolor" val="tx"/>
                    </a:ext>
                  </a:extLst>
                </a:hlinkClick>
              </a:rPr>
              <a:t>Folleto de sostenibilidad de ISO Ginebra </a:t>
            </a:r>
            <a:r>
              <a:rPr lang="es" sz="2200" b="1" i="0" dirty="0">
                <a:solidFill>
                  <a:schemeClr val="bg1"/>
                </a:solidFill>
                <a:effectLst/>
              </a:rPr>
              <a:t>: </a:t>
            </a:r>
            <a:r>
              <a:rPr lang="es" sz="2200" b="0" i="0" dirty="0">
                <a:solidFill>
                  <a:schemeClr val="bg1"/>
                </a:solidFill>
                <a:effectLst/>
              </a:rPr>
              <a:t>con definiciones importantes y terminología de ISO 26000</a:t>
            </a:r>
          </a:p>
          <a:p>
            <a:pPr marL="457200" indent="-457200">
              <a:buFont typeface="+mj-lt"/>
              <a:buAutoNum type="arabicPeriod"/>
            </a:pPr>
            <a:r>
              <a:rPr lang="es" sz="2200" b="0" i="0" u="none" strike="noStrike" dirty="0">
                <a:solidFill>
                  <a:schemeClr val="bg1"/>
                </a:solidFill>
                <a:effectLst/>
                <a:hlinkClick r:id="rId6">
                  <a:extLst>
                    <a:ext uri="{A12FA001-AC4F-418D-AE19-62706E023703}">
                      <ahyp:hlinkClr xmlns:ahyp="http://schemas.microsoft.com/office/drawing/2018/hyperlinkcolor" val="tx"/>
                    </a:ext>
                  </a:extLst>
                </a:hlinkClick>
              </a:rPr>
              <a:t>ISO 26000 siete materias básicas </a:t>
            </a:r>
            <a:r>
              <a:rPr lang="es" sz="2200" b="0" i="0" dirty="0">
                <a:solidFill>
                  <a:schemeClr val="bg1"/>
                </a:solidFill>
                <a:effectLst/>
              </a:rPr>
              <a:t>: Descripción general de las siete materias básicas ISO 26000</a:t>
            </a:r>
          </a:p>
          <a:p>
            <a:pPr marL="457200" indent="-457200">
              <a:buFont typeface="+mj-lt"/>
              <a:buAutoNum type="arabicPeriod"/>
            </a:pPr>
            <a:r>
              <a:rPr lang="es" sz="2200" b="0" i="0" u="none" strike="noStrike" dirty="0">
                <a:solidFill>
                  <a:schemeClr val="bg1"/>
                </a:solidFill>
                <a:effectLst/>
                <a:hlinkClick r:id="rId7">
                  <a:extLst>
                    <a:ext uri="{A12FA001-AC4F-418D-AE19-62706E023703}">
                      <ahyp:hlinkClr xmlns:ahyp="http://schemas.microsoft.com/office/drawing/2018/hyperlinkcolor" val="tx"/>
                    </a:ext>
                  </a:extLst>
                </a:hlinkClick>
              </a:rPr>
              <a:t>Folleto de ISO Discovering ISO 26000 </a:t>
            </a:r>
            <a:r>
              <a:rPr lang="es" sz="2200" b="0" i="0" dirty="0">
                <a:solidFill>
                  <a:schemeClr val="bg1"/>
                </a:solidFill>
                <a:effectLst/>
              </a:rPr>
              <a:t>: proporciona una comprensión básica de ISO 26000</a:t>
            </a:r>
          </a:p>
          <a:p>
            <a:pPr marL="457200" indent="-457200">
              <a:buFont typeface="+mj-lt"/>
              <a:buAutoNum type="arabicPeriod"/>
            </a:pPr>
            <a:endParaRPr lang="en-GB" sz="2200" b="1" i="0" dirty="0">
              <a:solidFill>
                <a:schemeClr val="bg1"/>
              </a:solidFill>
              <a:effectLst/>
            </a:endParaRPr>
          </a:p>
          <a:p>
            <a:pPr marL="457200" indent="-457200">
              <a:lnSpc>
                <a:spcPct val="100000"/>
              </a:lnSpc>
              <a:spcBef>
                <a:spcPts val="0"/>
              </a:spcBef>
              <a:buFont typeface="+mj-lt"/>
              <a:buAutoNum type="arabicPeriod"/>
            </a:pPr>
            <a:endParaRPr lang="en-IE" sz="2200" dirty="0">
              <a:solidFill>
                <a:schemeClr val="bg1"/>
              </a:solidFill>
            </a:endParaRPr>
          </a:p>
        </p:txBody>
      </p:sp>
      <p:pic>
        <p:nvPicPr>
          <p:cNvPr id="4" name="Picture 3">
            <a:hlinkClick r:id="rId2"/>
            <a:extLst>
              <a:ext uri="{FF2B5EF4-FFF2-40B4-BE49-F238E27FC236}">
                <a16:creationId xmlns:a16="http://schemas.microsoft.com/office/drawing/2014/main" id="{BD6D9AE8-F039-53B5-6823-9D0BD3FF19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38975" y="718983"/>
            <a:ext cx="4750336" cy="352055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D17B303-6AF6-02E3-C107-ACB2B42590B4}"/>
              </a:ext>
            </a:extLst>
          </p:cNvPr>
          <p:cNvSpPr txBox="1"/>
          <p:nvPr/>
        </p:nvSpPr>
        <p:spPr>
          <a:xfrm>
            <a:off x="7572374" y="4463530"/>
            <a:ext cx="4352925" cy="923330"/>
          </a:xfrm>
          <a:prstGeom prst="rect">
            <a:avLst/>
          </a:prstGeom>
          <a:noFill/>
        </p:spPr>
        <p:txBody>
          <a:bodyPr wrap="square" rtlCol="0">
            <a:spAutoFit/>
          </a:bodyPr>
          <a:lstStyle/>
          <a:p>
            <a:pPr algn="ctr"/>
            <a:r>
              <a:rPr lang="es" dirty="0">
                <a:hlinkClick r:id="rId2"/>
              </a:rPr>
              <a:t>https://www.learn2improve.nl/wp-content/uploads/2020/03/ISO-26000_Framework_overview.pptx</a:t>
            </a:r>
            <a:r>
              <a:rPr lang="es" dirty="0"/>
              <a:t> </a:t>
            </a:r>
          </a:p>
        </p:txBody>
      </p:sp>
    </p:spTree>
    <p:extLst>
      <p:ext uri="{BB962C8B-B14F-4D97-AF65-F5344CB8AC3E}">
        <p14:creationId xmlns:p14="http://schemas.microsoft.com/office/powerpoint/2010/main" val="56767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88F3E9-DA11-AE24-AF7A-423CFB4756C1}"/>
              </a:ext>
            </a:extLst>
          </p:cNvPr>
          <p:cNvSpPr>
            <a:spLocks noGrp="1"/>
          </p:cNvSpPr>
          <p:nvPr>
            <p:ph type="pic" sz="quarter" idx="15"/>
          </p:nvPr>
        </p:nvSpPr>
        <p:spPr/>
      </p:sp>
      <p:sp>
        <p:nvSpPr>
          <p:cNvPr id="5" name="Text Placeholder 4">
            <a:extLst>
              <a:ext uri="{FF2B5EF4-FFF2-40B4-BE49-F238E27FC236}">
                <a16:creationId xmlns:a16="http://schemas.microsoft.com/office/drawing/2014/main" id="{B1EFFD27-B11B-622E-9FDB-5BDF759A1EFA}"/>
              </a:ext>
            </a:extLst>
          </p:cNvPr>
          <p:cNvSpPr>
            <a:spLocks noGrp="1"/>
          </p:cNvSpPr>
          <p:nvPr>
            <p:ph type="body" sz="quarter" idx="13"/>
          </p:nvPr>
        </p:nvSpPr>
        <p:spPr>
          <a:xfrm>
            <a:off x="0" y="0"/>
            <a:ext cx="5162550" cy="6858000"/>
          </a:xfrm>
          <a:solidFill>
            <a:srgbClr val="027354"/>
          </a:solidFill>
        </p:spPr>
        <p:txBody>
          <a:bodyPr>
            <a:normAutofit fontScale="55000" lnSpcReduction="20000"/>
          </a:bodyPr>
          <a:lstStyle/>
          <a:p>
            <a:pPr algn="ctr">
              <a:lnSpc>
                <a:spcPct val="120000"/>
              </a:lnSpc>
              <a:spcBef>
                <a:spcPts val="0"/>
              </a:spcBef>
            </a:pPr>
            <a:endParaRPr lang="en-GB" sz="4600" b="1" i="0" dirty="0">
              <a:effectLst/>
            </a:endParaRPr>
          </a:p>
          <a:p>
            <a:pPr algn="ctr">
              <a:lnSpc>
                <a:spcPct val="120000"/>
              </a:lnSpc>
              <a:spcBef>
                <a:spcPts val="0"/>
              </a:spcBef>
            </a:pPr>
            <a:r>
              <a:rPr lang="es" sz="4200" b="1" i="0" dirty="0">
                <a:effectLst/>
              </a:rPr>
              <a:t>Incorporación</a:t>
            </a:r>
            <a:r>
              <a:rPr lang="es" sz="4600" b="1" i="0" dirty="0">
                <a:effectLst/>
              </a:rPr>
              <a:t> de la responsabilidad social ISO26000 en la estrategia comercial</a:t>
            </a:r>
          </a:p>
          <a:p>
            <a:pPr algn="ctr">
              <a:lnSpc>
                <a:spcPct val="120000"/>
              </a:lnSpc>
              <a:spcBef>
                <a:spcPts val="0"/>
              </a:spcBef>
            </a:pPr>
            <a:endParaRPr lang="en-GB" b="0" i="0" dirty="0">
              <a:effectLst/>
            </a:endParaRPr>
          </a:p>
          <a:p>
            <a:pPr algn="ctr">
              <a:lnSpc>
                <a:spcPct val="120000"/>
              </a:lnSpc>
              <a:spcBef>
                <a:spcPts val="0"/>
              </a:spcBef>
            </a:pPr>
            <a:r>
              <a:rPr lang="es" b="0" i="0" dirty="0">
                <a:effectLst/>
              </a:rPr>
              <a:t>Las empresas no pueden mantener su negocio sin una rendición de cuentas adecuada sobre cómo sus actividades impactan en la sociedad y el medio ambiente. En muchos países, las legislaciones exigen la divulgación de información sobre la responsabilidad social y las acciones realizadas para reducir el impacto. Por lo tanto, descuidar la incorporación de la responsabilidad social en la estrategia comercial es una decisión que seguramente resultará en la pérdida de clientes, partes interesadas, inversionistas y apoyo del gobierno.</a:t>
            </a:r>
            <a:endParaRPr lang="en-IE" dirty="0"/>
          </a:p>
        </p:txBody>
      </p:sp>
      <p:pic>
        <p:nvPicPr>
          <p:cNvPr id="8" name="Picture 7">
            <a:hlinkClick r:id="rId2"/>
            <a:extLst>
              <a:ext uri="{FF2B5EF4-FFF2-40B4-BE49-F238E27FC236}">
                <a16:creationId xmlns:a16="http://schemas.microsoft.com/office/drawing/2014/main" id="{860ED23A-9250-DF2A-6183-86A08C8A91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570"/>
          <a:stretch/>
        </p:blipFill>
        <p:spPr>
          <a:xfrm>
            <a:off x="5868222" y="1403721"/>
            <a:ext cx="4808354" cy="3478212"/>
          </a:xfrm>
          <a:prstGeom prst="rect">
            <a:avLst/>
          </a:prstGeom>
        </p:spPr>
      </p:pic>
      <p:sp>
        <p:nvSpPr>
          <p:cNvPr id="9" name="TextBox 8">
            <a:extLst>
              <a:ext uri="{FF2B5EF4-FFF2-40B4-BE49-F238E27FC236}">
                <a16:creationId xmlns:a16="http://schemas.microsoft.com/office/drawing/2014/main" id="{4F31D0B7-BE59-3417-CF99-32A35B09C968}"/>
              </a:ext>
            </a:extLst>
          </p:cNvPr>
          <p:cNvSpPr txBox="1"/>
          <p:nvPr/>
        </p:nvSpPr>
        <p:spPr>
          <a:xfrm>
            <a:off x="5371974" y="5357551"/>
            <a:ext cx="6705726" cy="1477328"/>
          </a:xfrm>
          <a:prstGeom prst="rect">
            <a:avLst/>
          </a:prstGeom>
          <a:noFill/>
        </p:spPr>
        <p:txBody>
          <a:bodyPr wrap="square" rtlCol="0">
            <a:spAutoFit/>
          </a:bodyPr>
          <a:lstStyle/>
          <a:p>
            <a:r>
              <a:rPr lang="es" b="1" dirty="0">
                <a:solidFill>
                  <a:srgbClr val="027354"/>
                </a:solidFill>
              </a:rPr>
              <a:t>33.36 Los pasos para lograr la responsabilidad social</a:t>
            </a:r>
          </a:p>
          <a:p>
            <a:pPr marL="342900" indent="-342900">
              <a:buFont typeface="+mj-lt"/>
              <a:buAutoNum type="arabicPeriod"/>
            </a:pPr>
            <a:r>
              <a:rPr lang="es" dirty="0">
                <a:solidFill>
                  <a:srgbClr val="5E5E5E"/>
                </a:solidFill>
              </a:rPr>
              <a:t>Llevar a cabo un diagnóstico de RSE y conocer las iniciativas de RSE existentes y comenzar desde allí</a:t>
            </a:r>
          </a:p>
          <a:p>
            <a:pPr marL="342900" indent="-342900">
              <a:buFont typeface="+mj-lt"/>
              <a:buAutoNum type="arabicPeriod"/>
            </a:pPr>
            <a:r>
              <a:rPr lang="es" dirty="0">
                <a:solidFill>
                  <a:srgbClr val="5E5E5E"/>
                </a:solidFill>
              </a:rPr>
              <a:t>Iniciar la capacitación interna en RSE de arriba hacia abajo</a:t>
            </a:r>
          </a:p>
          <a:p>
            <a:pPr marL="342900" indent="-342900">
              <a:buFont typeface="+mj-lt"/>
              <a:buAutoNum type="arabicPeriod"/>
            </a:pPr>
            <a:r>
              <a:rPr lang="es" dirty="0">
                <a:solidFill>
                  <a:srgbClr val="5E5E5E"/>
                </a:solidFill>
              </a:rPr>
              <a:t>Obtenga experiencia o una evaluación externa</a:t>
            </a:r>
          </a:p>
        </p:txBody>
      </p:sp>
      <p:sp>
        <p:nvSpPr>
          <p:cNvPr id="2" name="TextBox 1">
            <a:extLst>
              <a:ext uri="{FF2B5EF4-FFF2-40B4-BE49-F238E27FC236}">
                <a16:creationId xmlns:a16="http://schemas.microsoft.com/office/drawing/2014/main" id="{6FBEFB81-391F-BA27-9800-8A092051C1C0}"/>
              </a:ext>
            </a:extLst>
          </p:cNvPr>
          <p:cNvSpPr txBox="1"/>
          <p:nvPr/>
        </p:nvSpPr>
        <p:spPr>
          <a:xfrm>
            <a:off x="5272598" y="291442"/>
            <a:ext cx="2899852" cy="923330"/>
          </a:xfrm>
          <a:prstGeom prst="rect">
            <a:avLst/>
          </a:prstGeom>
          <a:noFill/>
        </p:spPr>
        <p:txBody>
          <a:bodyPr wrap="square" rtlCol="0">
            <a:spAutoFit/>
          </a:bodyPr>
          <a:lstStyle/>
          <a:p>
            <a:pPr algn="ctr"/>
            <a:r>
              <a:rPr lang="es" dirty="0">
                <a:solidFill>
                  <a:schemeClr val="bg1"/>
                </a:solidFill>
                <a:hlinkClick r:id="rId2">
                  <a:extLst>
                    <a:ext uri="{A12FA001-AC4F-418D-AE19-62706E023703}">
                      <ahyp:hlinkClr xmlns:ahyp="http://schemas.microsoft.com/office/drawing/2018/hyperlinkcolor" val="tx"/>
                    </a:ext>
                  </a:extLst>
                </a:hlinkClick>
              </a:rPr>
              <a:t>https://www.youtube.com/watch?v=YJqMsuJ4paE</a:t>
            </a:r>
            <a:endParaRPr lang="en-IE" dirty="0">
              <a:solidFill>
                <a:schemeClr val="bg1"/>
              </a:solidFill>
            </a:endParaRPr>
          </a:p>
          <a:p>
            <a:pPr algn="ctr"/>
            <a:endParaRPr lang="en-IE" dirty="0">
              <a:solidFill>
                <a:schemeClr val="bg1"/>
              </a:solidFill>
            </a:endParaRPr>
          </a:p>
        </p:txBody>
      </p:sp>
      <p:sp>
        <p:nvSpPr>
          <p:cNvPr id="3" name="Teardrop 2">
            <a:extLst>
              <a:ext uri="{FF2B5EF4-FFF2-40B4-BE49-F238E27FC236}">
                <a16:creationId xmlns:a16="http://schemas.microsoft.com/office/drawing/2014/main" id="{B743196B-1A01-3D51-7397-4ED028E29EB7}"/>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86313DDD-9F63-B4A5-6081-1DBE64C3A9C7}"/>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sitio web</a:t>
            </a:r>
          </a:p>
        </p:txBody>
      </p:sp>
    </p:spTree>
    <p:extLst>
      <p:ext uri="{BB962C8B-B14F-4D97-AF65-F5344CB8AC3E}">
        <p14:creationId xmlns:p14="http://schemas.microsoft.com/office/powerpoint/2010/main" val="229561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1110D5-D920-28EB-3C43-8B7D9A128BDB}"/>
              </a:ext>
            </a:extLst>
          </p:cNvPr>
          <p:cNvSpPr>
            <a:spLocks noGrp="1"/>
          </p:cNvSpPr>
          <p:nvPr>
            <p:ph type="pic" sz="quarter" idx="15"/>
          </p:nvPr>
        </p:nvSpPr>
        <p:spPr/>
      </p:sp>
      <p:sp>
        <p:nvSpPr>
          <p:cNvPr id="5" name="Text Placeholder 4">
            <a:extLst>
              <a:ext uri="{FF2B5EF4-FFF2-40B4-BE49-F238E27FC236}">
                <a16:creationId xmlns:a16="http://schemas.microsoft.com/office/drawing/2014/main" id="{A1981E4A-6EBF-A01F-D7BC-8D42683425D5}"/>
              </a:ext>
            </a:extLst>
          </p:cNvPr>
          <p:cNvSpPr>
            <a:spLocks noGrp="1"/>
          </p:cNvSpPr>
          <p:nvPr>
            <p:ph type="body" sz="quarter" idx="13"/>
          </p:nvPr>
        </p:nvSpPr>
        <p:spPr>
          <a:xfrm>
            <a:off x="281524" y="154667"/>
            <a:ext cx="4489651" cy="4727266"/>
          </a:xfrm>
        </p:spPr>
        <p:txBody>
          <a:bodyPr>
            <a:noAutofit/>
          </a:bodyPr>
          <a:lstStyle/>
          <a:p>
            <a:pPr algn="l"/>
            <a:r>
              <a:rPr lang="es" sz="2400" i="0" dirty="0">
                <a:effectLst/>
              </a:rPr>
              <a:t>Kit de implementación Fast Track ISO 13485 gratuito</a:t>
            </a:r>
          </a:p>
          <a:p>
            <a:pPr algn="l"/>
            <a:r>
              <a:rPr lang="es" sz="2400" b="0" dirty="0"/>
              <a:t>Descargue este </a:t>
            </a:r>
            <a:r>
              <a:rPr lang="es" sz="2400" b="0" i="0" dirty="0">
                <a:effectLst/>
              </a:rPr>
              <a:t>kit gratuito de implementación acelerada para empresas que no han comenzado la planificación o implementación de su sistema de gestión de calidad. Incluido con este kit de planificación GRATUITO:</a:t>
            </a:r>
          </a:p>
          <a:p>
            <a:pPr marL="342900" indent="-342900" algn="l">
              <a:buFont typeface="Arial" panose="020B0604020202020204" pitchFamily="34" charset="0"/>
              <a:buChar char="•"/>
            </a:pPr>
            <a:r>
              <a:rPr lang="es" sz="2400" i="0" dirty="0">
                <a:effectLst/>
                <a:hlinkClick r:id="rId2">
                  <a:extLst>
                    <a:ext uri="{A12FA001-AC4F-418D-AE19-62706E023703}">
                      <ahyp:hlinkClr xmlns:ahyp="http://schemas.microsoft.com/office/drawing/2018/hyperlinkcolor" val="tx"/>
                    </a:ext>
                  </a:extLst>
                </a:hlinkClick>
              </a:rPr>
              <a:t>La guía del experto </a:t>
            </a:r>
            <a:r>
              <a:rPr lang="es" sz="2400" b="0" i="0" dirty="0">
                <a:effectLst/>
              </a:rPr>
              <a:t>para planificar la implementación del SGC</a:t>
            </a:r>
          </a:p>
          <a:p>
            <a:pPr marL="342900" indent="-342900" algn="l">
              <a:buFont typeface="Arial" panose="020B0604020202020204" pitchFamily="34" charset="0"/>
              <a:buChar char="•"/>
            </a:pPr>
            <a:r>
              <a:rPr lang="es" sz="2400" i="0" dirty="0">
                <a:effectLst/>
                <a:hlinkClick r:id="rId2">
                  <a:extLst>
                    <a:ext uri="{A12FA001-AC4F-418D-AE19-62706E023703}">
                      <ahyp:hlinkClr xmlns:ahyp="http://schemas.microsoft.com/office/drawing/2018/hyperlinkcolor" val="tx"/>
                    </a:ext>
                  </a:extLst>
                </a:hlinkClick>
              </a:rPr>
              <a:t>Lista de verificación del análisis de brechas</a:t>
            </a:r>
            <a:endParaRPr lang="en-GB" sz="2400" i="0" dirty="0">
              <a:effectLst/>
            </a:endParaRPr>
          </a:p>
          <a:p>
            <a:pPr marL="342900" indent="-342900" algn="l">
              <a:buFont typeface="Arial" panose="020B0604020202020204" pitchFamily="34" charset="0"/>
              <a:buChar char="•"/>
            </a:pPr>
            <a:r>
              <a:rPr lang="es" sz="2400" i="0" dirty="0">
                <a:effectLst/>
                <a:hlinkClick r:id="rId2">
                  <a:extLst>
                    <a:ext uri="{A12FA001-AC4F-418D-AE19-62706E023703}">
                      <ahyp:hlinkClr xmlns:ahyp="http://schemas.microsoft.com/office/drawing/2018/hyperlinkcolor" val="tx"/>
                    </a:ext>
                  </a:extLst>
                </a:hlinkClick>
              </a:rPr>
              <a:t>Manual de orientación </a:t>
            </a:r>
            <a:r>
              <a:rPr lang="es" sz="2400" b="0" i="0" dirty="0">
                <a:effectLst/>
              </a:rPr>
              <a:t>: seguimiento rápido de la implementación y certificación de su SGC</a:t>
            </a:r>
          </a:p>
          <a:p>
            <a:pPr marL="342900" indent="-342900" algn="l">
              <a:buFont typeface="Arial" panose="020B0604020202020204" pitchFamily="34" charset="0"/>
              <a:buChar char="•"/>
            </a:pPr>
            <a:endParaRPr lang="en-GB" sz="2400" b="0" i="0" dirty="0">
              <a:effectLst/>
            </a:endParaRPr>
          </a:p>
          <a:p>
            <a:endParaRPr lang="en-IE" sz="2400" b="0" dirty="0"/>
          </a:p>
        </p:txBody>
      </p:sp>
      <p:sp>
        <p:nvSpPr>
          <p:cNvPr id="7" name="TextBox 6">
            <a:extLst>
              <a:ext uri="{FF2B5EF4-FFF2-40B4-BE49-F238E27FC236}">
                <a16:creationId xmlns:a16="http://schemas.microsoft.com/office/drawing/2014/main" id="{4E276717-A8A5-5C0C-7223-0A654EA69FE5}"/>
              </a:ext>
            </a:extLst>
          </p:cNvPr>
          <p:cNvSpPr txBox="1"/>
          <p:nvPr/>
        </p:nvSpPr>
        <p:spPr>
          <a:xfrm>
            <a:off x="5088047" y="5555231"/>
            <a:ext cx="6221531" cy="369332"/>
          </a:xfrm>
          <a:prstGeom prst="rect">
            <a:avLst/>
          </a:prstGeom>
          <a:noFill/>
        </p:spPr>
        <p:txBody>
          <a:bodyPr wrap="square" rtlCol="0">
            <a:spAutoFit/>
          </a:bodyPr>
          <a:lstStyle/>
          <a:p>
            <a:r>
              <a:rPr lang="es" dirty="0">
                <a:hlinkClick r:id="rId2"/>
              </a:rPr>
              <a:t>https://fasttrackiso13485.com/fast-track-planning-kit-success</a:t>
            </a:r>
            <a:r>
              <a:rPr lang="es" dirty="0"/>
              <a:t> </a:t>
            </a:r>
          </a:p>
        </p:txBody>
      </p:sp>
      <p:pic>
        <p:nvPicPr>
          <p:cNvPr id="9" name="Picture 8">
            <a:hlinkClick r:id="rId2"/>
            <a:extLst>
              <a:ext uri="{FF2B5EF4-FFF2-40B4-BE49-F238E27FC236}">
                <a16:creationId xmlns:a16="http://schemas.microsoft.com/office/drawing/2014/main" id="{969992BF-8DDD-E12A-8283-BC2526388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5460" y="1403721"/>
            <a:ext cx="5260064" cy="3481949"/>
          </a:xfrm>
          <a:prstGeom prst="rect">
            <a:avLst/>
          </a:prstGeom>
        </p:spPr>
      </p:pic>
      <p:sp>
        <p:nvSpPr>
          <p:cNvPr id="4" name="Teardrop 3">
            <a:extLst>
              <a:ext uri="{FF2B5EF4-FFF2-40B4-BE49-F238E27FC236}">
                <a16:creationId xmlns:a16="http://schemas.microsoft.com/office/drawing/2014/main" id="{A6703988-EBB0-B72B-73DB-C9185DB99AE9}"/>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47931CB-38D1-27D6-A4B1-C8EE2876F3BE}"/>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sitio web</a:t>
            </a:r>
          </a:p>
        </p:txBody>
      </p:sp>
    </p:spTree>
    <p:extLst>
      <p:ext uri="{BB962C8B-B14F-4D97-AF65-F5344CB8AC3E}">
        <p14:creationId xmlns:p14="http://schemas.microsoft.com/office/powerpoint/2010/main" val="350292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F686CC-FA18-E40D-11A6-12BF998021B9}"/>
              </a:ext>
            </a:extLst>
          </p:cNvPr>
          <p:cNvSpPr>
            <a:spLocks noGrp="1"/>
          </p:cNvSpPr>
          <p:nvPr>
            <p:ph type="pic" sz="quarter" idx="15"/>
          </p:nvPr>
        </p:nvSpPr>
        <p:spPr/>
      </p:sp>
      <p:sp>
        <p:nvSpPr>
          <p:cNvPr id="5" name="Text Placeholder 4">
            <a:extLst>
              <a:ext uri="{FF2B5EF4-FFF2-40B4-BE49-F238E27FC236}">
                <a16:creationId xmlns:a16="http://schemas.microsoft.com/office/drawing/2014/main" id="{D80CDBE6-66BF-34B3-26EA-D1DA6ACF9477}"/>
              </a:ext>
            </a:extLst>
          </p:cNvPr>
          <p:cNvSpPr>
            <a:spLocks noGrp="1"/>
          </p:cNvSpPr>
          <p:nvPr>
            <p:ph type="body" sz="quarter" idx="13"/>
          </p:nvPr>
        </p:nvSpPr>
        <p:spPr>
          <a:xfrm>
            <a:off x="-1" y="0"/>
            <a:ext cx="5133315" cy="6858000"/>
          </a:xfrm>
          <a:noFill/>
        </p:spPr>
        <p:txBody>
          <a:bodyPr>
            <a:normAutofit/>
          </a:bodyPr>
          <a:lstStyle/>
          <a:p>
            <a:pPr algn="ctr">
              <a:lnSpc>
                <a:spcPct val="110000"/>
              </a:lnSpc>
              <a:spcBef>
                <a:spcPts val="0"/>
              </a:spcBef>
            </a:pPr>
            <a:r>
              <a:rPr lang="es" sz="2800" i="0" dirty="0">
                <a:effectLst/>
              </a:rPr>
              <a:t>Implementar ISO26000/RSE Fácil, Rápido y Rentable.</a:t>
            </a:r>
          </a:p>
          <a:p>
            <a:pPr algn="ctr">
              <a:lnSpc>
                <a:spcPct val="110000"/>
              </a:lnSpc>
              <a:spcBef>
                <a:spcPts val="0"/>
              </a:spcBef>
            </a:pPr>
            <a:r>
              <a:rPr lang="es" sz="2200" b="0" i="0" dirty="0">
                <a:effectLst/>
              </a:rPr>
              <a:t>ISOFastTrack es la aplicación en línea para implementar ISO 26000/CSR. ISOFastTrack lo guía a través del proceso de implementación de ISO 26000 / CSR de una manera simple y paso a paso, con asesoramiento de expertos y herramientas inteligentes para que el proceso de implementación sea lo más rápido y fácil posible. ¡Vea la película para descubrir esta solución para su empresa! Para obtener más información, visite el sitio web </a:t>
            </a:r>
            <a:r>
              <a:rPr lang="es" sz="2200" b="0" i="0" dirty="0">
                <a:effectLst/>
                <a:hlinkClick r:id="rId2">
                  <a:extLst>
                    <a:ext uri="{A12FA001-AC4F-418D-AE19-62706E023703}">
                      <ahyp:hlinkClr xmlns:ahyp="http://schemas.microsoft.com/office/drawing/2018/hyperlinkcolor" val="tx"/>
                    </a:ext>
                  </a:extLst>
                </a:hlinkClick>
              </a:rPr>
              <a:t>www.isofasttrack. </a:t>
            </a:r>
            <a:r>
              <a:rPr lang="es" sz="2400" b="0" i="0" dirty="0">
                <a:effectLst/>
                <a:hlinkClick r:id="rId2">
                  <a:extLst>
                    <a:ext uri="{A12FA001-AC4F-418D-AE19-62706E023703}">
                      <ahyp:hlinkClr xmlns:ahyp="http://schemas.microsoft.com/office/drawing/2018/hyperlinkcolor" val="tx"/>
                    </a:ext>
                  </a:extLst>
                </a:hlinkClick>
              </a:rPr>
              <a:t>com </a:t>
            </a:r>
            <a:r>
              <a:rPr lang="es" b="0" i="0" dirty="0">
                <a:effectLst/>
              </a:rPr>
              <a:t>_</a:t>
            </a:r>
          </a:p>
          <a:p>
            <a:pPr algn="ctr">
              <a:lnSpc>
                <a:spcPct val="110000"/>
              </a:lnSpc>
              <a:spcBef>
                <a:spcPts val="0"/>
              </a:spcBef>
            </a:pPr>
            <a:endParaRPr lang="en-GB" b="0" dirty="0"/>
          </a:p>
        </p:txBody>
      </p:sp>
      <p:pic>
        <p:nvPicPr>
          <p:cNvPr id="8" name="Picture 7">
            <a:extLst>
              <a:ext uri="{FF2B5EF4-FFF2-40B4-BE49-F238E27FC236}">
                <a16:creationId xmlns:a16="http://schemas.microsoft.com/office/drawing/2014/main" id="{DF61E15F-319C-BB3F-007C-2C176ED4F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342" y="1403721"/>
            <a:ext cx="5573044" cy="3478212"/>
          </a:xfrm>
          <a:prstGeom prst="rect">
            <a:avLst/>
          </a:prstGeom>
        </p:spPr>
      </p:pic>
      <p:sp>
        <p:nvSpPr>
          <p:cNvPr id="9" name="TextBox 8">
            <a:extLst>
              <a:ext uri="{FF2B5EF4-FFF2-40B4-BE49-F238E27FC236}">
                <a16:creationId xmlns:a16="http://schemas.microsoft.com/office/drawing/2014/main" id="{3E0E7EF3-F862-DC59-BCAF-EE891C9D6F57}"/>
              </a:ext>
            </a:extLst>
          </p:cNvPr>
          <p:cNvSpPr txBox="1"/>
          <p:nvPr/>
        </p:nvSpPr>
        <p:spPr>
          <a:xfrm>
            <a:off x="4381226" y="5213172"/>
            <a:ext cx="7688367" cy="1626279"/>
          </a:xfrm>
          <a:prstGeom prst="rect">
            <a:avLst/>
          </a:prstGeom>
          <a:solidFill>
            <a:schemeClr val="bg1"/>
          </a:solidFill>
        </p:spPr>
        <p:txBody>
          <a:bodyPr wrap="square" rtlCol="0">
            <a:spAutoFit/>
          </a:bodyPr>
          <a:lstStyle/>
          <a:p>
            <a:pPr>
              <a:lnSpc>
                <a:spcPct val="120000"/>
              </a:lnSpc>
              <a:spcBef>
                <a:spcPts val="0"/>
              </a:spcBef>
            </a:pPr>
            <a:r>
              <a:rPr lang="es" sz="1400" b="0" dirty="0"/>
              <a:t>Paso 1 Asigne 7 temas diferentes de RSE a los líderes de equipo. Asignar una fecha límite para las respuestas a los temas.</a:t>
            </a:r>
          </a:p>
          <a:p>
            <a:pPr>
              <a:lnSpc>
                <a:spcPct val="120000"/>
              </a:lnSpc>
              <a:spcBef>
                <a:spcPts val="0"/>
              </a:spcBef>
            </a:pPr>
            <a:r>
              <a:rPr lang="es" sz="1400" b="0" dirty="0"/>
              <a:t>Paso 2 Responda las preguntas y envíelas de vuelta al gerente y se convertirán en elementos prioritarios de acción</a:t>
            </a:r>
          </a:p>
          <a:p>
            <a:pPr>
              <a:lnSpc>
                <a:spcPct val="120000"/>
              </a:lnSpc>
              <a:spcBef>
                <a:spcPts val="0"/>
              </a:spcBef>
            </a:pPr>
            <a:r>
              <a:rPr lang="es" sz="1400" b="0" dirty="0"/>
              <a:t>Paso 3 Desarrollar un Plan de Acción con todas las prioridades seleccionadas</a:t>
            </a:r>
          </a:p>
          <a:p>
            <a:pPr>
              <a:lnSpc>
                <a:spcPct val="120000"/>
              </a:lnSpc>
              <a:spcBef>
                <a:spcPts val="0"/>
              </a:spcBef>
            </a:pPr>
            <a:r>
              <a:rPr lang="es" sz="1400" b="0" dirty="0"/>
              <a:t>Paso 4 Comunicarse con las partes interesadas y trabajar en el desarrollo de prioridades de RSE</a:t>
            </a:r>
            <a:endParaRPr lang="en-IE" sz="1400" dirty="0"/>
          </a:p>
        </p:txBody>
      </p:sp>
      <p:sp>
        <p:nvSpPr>
          <p:cNvPr id="2" name="Teardrop 1">
            <a:extLst>
              <a:ext uri="{FF2B5EF4-FFF2-40B4-BE49-F238E27FC236}">
                <a16:creationId xmlns:a16="http://schemas.microsoft.com/office/drawing/2014/main" id="{032DB1A4-3E0A-87C8-0221-8C7FCB1B14C9}"/>
              </a:ext>
            </a:extLst>
          </p:cNvPr>
          <p:cNvSpPr/>
          <p:nvPr/>
        </p:nvSpPr>
        <p:spPr>
          <a:xfrm>
            <a:off x="9655629" y="73663"/>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45AF39F5-7C18-561D-3984-18D9DCD4ADDD}"/>
              </a:ext>
            </a:extLst>
          </p:cNvPr>
          <p:cNvSpPr txBox="1"/>
          <p:nvPr/>
        </p:nvSpPr>
        <p:spPr>
          <a:xfrm>
            <a:off x="9898455" y="453423"/>
            <a:ext cx="1932433" cy="1200329"/>
          </a:xfrm>
          <a:prstGeom prst="rect">
            <a:avLst/>
          </a:prstGeom>
          <a:noFill/>
        </p:spPr>
        <p:txBody>
          <a:bodyPr wrap="square" rtlCol="0">
            <a:spAutoFit/>
          </a:bodyPr>
          <a:lstStyle/>
          <a:p>
            <a:pPr algn="ctr"/>
            <a:r>
              <a:rPr lang="es" sz="3600" b="1" dirty="0">
                <a:solidFill>
                  <a:schemeClr val="bg1"/>
                </a:solidFill>
              </a:rPr>
              <a:t>Ver sitio web</a:t>
            </a:r>
          </a:p>
        </p:txBody>
      </p:sp>
    </p:spTree>
    <p:extLst>
      <p:ext uri="{BB962C8B-B14F-4D97-AF65-F5344CB8AC3E}">
        <p14:creationId xmlns:p14="http://schemas.microsoft.com/office/powerpoint/2010/main" val="336307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8" y="1199730"/>
            <a:ext cx="4372981" cy="2529853"/>
          </a:xfrm>
        </p:spPr>
        <p:txBody>
          <a:bodyPr>
            <a:normAutofit lnSpcReduction="10000"/>
          </a:bodyPr>
          <a:lstStyle/>
          <a:p>
            <a:pPr>
              <a:lnSpc>
                <a:spcPct val="100000"/>
              </a:lnSpc>
              <a:spcBef>
                <a:spcPts val="0"/>
              </a:spcBef>
            </a:pPr>
            <a:r>
              <a:rPr lang="es" dirty="0"/>
              <a:t>Has completado el módulo 7</a:t>
            </a:r>
          </a:p>
          <a:p>
            <a:pPr>
              <a:lnSpc>
                <a:spcPct val="100000"/>
              </a:lnSpc>
              <a:spcBef>
                <a:spcPts val="0"/>
              </a:spcBef>
            </a:pPr>
            <a:endParaRPr lang="en-US" dirty="0"/>
          </a:p>
          <a:p>
            <a:pPr>
              <a:lnSpc>
                <a:spcPct val="100000"/>
              </a:lnSpc>
              <a:spcBef>
                <a:spcPts val="0"/>
              </a:spcBef>
            </a:pPr>
            <a:r>
              <a:rPr lang="es" dirty="0"/>
              <a:t>El siguiente es </a:t>
            </a:r>
            <a:r>
              <a:rPr lang="es" b="1" dirty="0"/>
              <a:t>el Módulo 7</a:t>
            </a:r>
          </a:p>
          <a:p>
            <a:pPr>
              <a:lnSpc>
                <a:spcPct val="100000"/>
              </a:lnSpc>
              <a:spcBef>
                <a:spcPts val="0"/>
              </a:spcBef>
            </a:pPr>
            <a:r>
              <a:rPr lang="es" sz="2800" dirty="0"/>
              <a:t>Adaptación de la RSC a Herramientas y Tecnologías Digitales</a:t>
            </a:r>
          </a:p>
          <a:p>
            <a:pPr>
              <a:lnSpc>
                <a:spcPct val="100000"/>
              </a:lnSpc>
              <a:spcBef>
                <a:spcPts val="0"/>
              </a:spcBef>
            </a:pP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4127040" cy="837258"/>
          </a:xfrm>
        </p:spPr>
        <p:txBody>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62296" y="3573946"/>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8F647-D8F5-2A8F-1FDF-DA7DFE1C8E7B}"/>
              </a:ext>
            </a:extLst>
          </p:cNvPr>
          <p:cNvSpPr>
            <a:spLocks noGrp="1"/>
          </p:cNvSpPr>
          <p:nvPr>
            <p:ph type="pic" sz="quarter" idx="15"/>
          </p:nvPr>
        </p:nvSpPr>
        <p:spPr/>
      </p:sp>
      <p:sp>
        <p:nvSpPr>
          <p:cNvPr id="5" name="Text Placeholder 4">
            <a:extLst>
              <a:ext uri="{FF2B5EF4-FFF2-40B4-BE49-F238E27FC236}">
                <a16:creationId xmlns:a16="http://schemas.microsoft.com/office/drawing/2014/main" id="{FE83D84D-2C27-FF78-80E5-637A79DC3773}"/>
              </a:ext>
            </a:extLst>
          </p:cNvPr>
          <p:cNvSpPr>
            <a:spLocks noGrp="1"/>
          </p:cNvSpPr>
          <p:nvPr>
            <p:ph type="body" sz="quarter" idx="13"/>
          </p:nvPr>
        </p:nvSpPr>
        <p:spPr>
          <a:xfrm>
            <a:off x="266814" y="389328"/>
            <a:ext cx="4457586" cy="5506998"/>
          </a:xfrm>
        </p:spPr>
        <p:txBody>
          <a:bodyPr>
            <a:normAutofit fontScale="55000" lnSpcReduction="20000"/>
          </a:bodyPr>
          <a:lstStyle/>
          <a:p>
            <a:pPr algn="ctr">
              <a:lnSpc>
                <a:spcPct val="120000"/>
              </a:lnSpc>
              <a:spcBef>
                <a:spcPts val="0"/>
              </a:spcBef>
            </a:pPr>
            <a:r>
              <a:rPr lang="es" sz="3600" dirty="0">
                <a:solidFill>
                  <a:schemeClr val="bg1"/>
                </a:solidFill>
              </a:rPr>
              <a:t>La Responsabilidad Social Corporativa (RSC) tiene que ver con la gestión de riesgos y la gestión de riesgos tiene que ver con la RSE.</a:t>
            </a:r>
          </a:p>
          <a:p>
            <a:pPr algn="ctr">
              <a:lnSpc>
                <a:spcPct val="120000"/>
              </a:lnSpc>
              <a:spcBef>
                <a:spcPts val="0"/>
              </a:spcBef>
            </a:pPr>
            <a:endParaRPr lang="en-GB" b="0" dirty="0"/>
          </a:p>
          <a:p>
            <a:pPr algn="ctr">
              <a:lnSpc>
                <a:spcPct val="120000"/>
              </a:lnSpc>
              <a:spcBef>
                <a:spcPts val="0"/>
              </a:spcBef>
            </a:pPr>
            <a:r>
              <a:rPr lang="es" sz="3600" b="0" dirty="0">
                <a:solidFill>
                  <a:schemeClr val="bg1"/>
                </a:solidFill>
              </a:rPr>
              <a:t>Si logramos integrar la disciplina de la gestión de riesgos y la RSE, el resultado será doble. La RSC se integrará automáticamente más en los procesos de gestión, ya que se incorporará directamente a la toma de decisiones estratégicas en todos los niveles de una empresa. En segundo lugar, alentará a los analistas de inversiones a reconocer y premiar la RSE.</a:t>
            </a:r>
          </a:p>
          <a:p>
            <a:pPr algn="ctr">
              <a:lnSpc>
                <a:spcPct val="120000"/>
              </a:lnSpc>
              <a:spcBef>
                <a:spcPts val="0"/>
              </a:spcBef>
            </a:pPr>
            <a:r>
              <a:rPr lang="es" sz="3600" b="0" dirty="0">
                <a:solidFill>
                  <a:schemeClr val="bg1"/>
                </a:solidFill>
              </a:rPr>
              <a:t>( </a:t>
            </a:r>
            <a:r>
              <a:rPr lang="es" sz="3600" b="0" dirty="0">
                <a:solidFill>
                  <a:schemeClr val="bg1"/>
                </a:solidFill>
                <a:hlinkClick r:id="rId2">
                  <a:extLst>
                    <a:ext uri="{A12FA001-AC4F-418D-AE19-62706E023703}">
                      <ahyp:hlinkClr xmlns:ahyp="http://schemas.microsoft.com/office/drawing/2018/hyperlinkcolor" val="tx"/>
                    </a:ext>
                  </a:extLst>
                </a:hlinkClick>
              </a:rPr>
              <a:t>Fuente </a:t>
            </a:r>
            <a:r>
              <a:rPr lang="es" sz="3600" b="0" dirty="0">
                <a:solidFill>
                  <a:schemeClr val="bg1"/>
                </a:solidFill>
              </a:rPr>
              <a:t>)</a:t>
            </a:r>
            <a:endParaRPr lang="en-US" sz="3600" b="0" dirty="0">
              <a:solidFill>
                <a:schemeClr val="bg1"/>
              </a:solidFill>
            </a:endParaRPr>
          </a:p>
          <a:p>
            <a:pPr algn="ctr">
              <a:lnSpc>
                <a:spcPct val="120000"/>
              </a:lnSpc>
              <a:spcBef>
                <a:spcPts val="0"/>
              </a:spcBef>
            </a:pPr>
            <a:endParaRPr lang="en-IE" b="0" dirty="0"/>
          </a:p>
        </p:txBody>
      </p:sp>
      <p:pic>
        <p:nvPicPr>
          <p:cNvPr id="8" name="Picture 7">
            <a:hlinkClick r:id="rId3"/>
            <a:extLst>
              <a:ext uri="{FF2B5EF4-FFF2-40B4-BE49-F238E27FC236}">
                <a16:creationId xmlns:a16="http://schemas.microsoft.com/office/drawing/2014/main" id="{A65CAABA-ACEE-3415-BC2F-A9C0F1ACA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9787" y="1403721"/>
            <a:ext cx="5591410" cy="3513600"/>
          </a:xfrm>
          <a:prstGeom prst="rect">
            <a:avLst/>
          </a:prstGeom>
        </p:spPr>
      </p:pic>
      <p:sp>
        <p:nvSpPr>
          <p:cNvPr id="9" name="TextBox 8">
            <a:extLst>
              <a:ext uri="{FF2B5EF4-FFF2-40B4-BE49-F238E27FC236}">
                <a16:creationId xmlns:a16="http://schemas.microsoft.com/office/drawing/2014/main" id="{EA0A34B7-143F-51C1-297C-3A862D9FD44C}"/>
              </a:ext>
            </a:extLst>
          </p:cNvPr>
          <p:cNvSpPr txBox="1"/>
          <p:nvPr/>
        </p:nvSpPr>
        <p:spPr>
          <a:xfrm>
            <a:off x="5614704" y="5475896"/>
            <a:ext cx="4981575" cy="369332"/>
          </a:xfrm>
          <a:prstGeom prst="rect">
            <a:avLst/>
          </a:prstGeom>
          <a:noFill/>
        </p:spPr>
        <p:txBody>
          <a:bodyPr wrap="square" rtlCol="0">
            <a:spAutoFit/>
          </a:bodyPr>
          <a:lstStyle/>
          <a:p>
            <a:pPr algn="ctr"/>
            <a:r>
              <a:rPr lang="es" dirty="0">
                <a:hlinkClick r:id="rId3"/>
              </a:rPr>
              <a:t>https://www.csrready.eu/</a:t>
            </a:r>
            <a:r>
              <a:rPr lang="es" dirty="0"/>
              <a:t> </a:t>
            </a:r>
          </a:p>
        </p:txBody>
      </p:sp>
    </p:spTree>
    <p:extLst>
      <p:ext uri="{BB962C8B-B14F-4D97-AF65-F5344CB8AC3E}">
        <p14:creationId xmlns:p14="http://schemas.microsoft.com/office/powerpoint/2010/main" val="275734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941528" cy="649186"/>
          </a:xfrm>
        </p:spPr>
        <p:txBody>
          <a:bodyPr>
            <a:normAutofit/>
          </a:bodyPr>
          <a:lstStyle/>
          <a:p>
            <a:r>
              <a:rPr lang="es" dirty="0"/>
              <a:t>Resumen del Módulo 7</a:t>
            </a:r>
            <a:endParaRPr lang="en-US" dirty="0"/>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35101" y="792455"/>
            <a:ext cx="5770512" cy="4442769"/>
          </a:xfrm>
        </p:spPr>
        <p:txBody>
          <a:bodyPr/>
          <a:lstStyle/>
          <a:p>
            <a:pPr>
              <a:lnSpc>
                <a:spcPct val="107000"/>
              </a:lnSpc>
              <a:spcAft>
                <a:spcPts val="865"/>
              </a:spcAft>
            </a:pPr>
            <a:r>
              <a:rPr lang="es" sz="2000" dirty="0">
                <a:latin typeface="Calibri" panose="020F0502020204030204" pitchFamily="34" charset="0"/>
                <a:ea typeface="Calibri" panose="020F0502020204030204" pitchFamily="34" charset="0"/>
                <a:cs typeface="Times New Roman" panose="02020603050405020304" pitchFamily="18" charset="0"/>
              </a:rPr>
              <a:t>Este Módulo cubre la RSE como un factor crítico en la capacidad de una empresa para continuar operando de manera efectiva con un impacto y un riesgo mínimos. </a:t>
            </a:r>
            <a:r>
              <a:rPr lang="es" sz="2000" dirty="0">
                <a:effectLst/>
                <a:latin typeface="Calibri" panose="020F0502020204030204" pitchFamily="34" charset="0"/>
                <a:ea typeface="Calibri" panose="020F0502020204030204" pitchFamily="34" charset="0"/>
                <a:cs typeface="Times New Roman" panose="02020603050405020304" pitchFamily="18" charset="0"/>
              </a:rPr>
              <a:t>Demuestra cómo la RSC es un enfoque empresarial sostenible que proporciona </a:t>
            </a:r>
            <a:r>
              <a:rPr lang="es" sz="2000" b="1" dirty="0">
                <a:effectLst/>
                <a:latin typeface="Calibri" panose="020F0502020204030204" pitchFamily="34" charset="0"/>
                <a:ea typeface="Calibri" panose="020F0502020204030204" pitchFamily="34" charset="0"/>
                <a:cs typeface="Times New Roman" panose="02020603050405020304" pitchFamily="18" charset="0"/>
              </a:rPr>
              <a:t>resultados mínimos </a:t>
            </a:r>
            <a:r>
              <a:rPr lang="es" sz="2000" dirty="0">
                <a:effectLst/>
                <a:latin typeface="Calibri" panose="020F0502020204030204" pitchFamily="34" charset="0"/>
                <a:ea typeface="Calibri" panose="020F0502020204030204" pitchFamily="34" charset="0"/>
                <a:cs typeface="Times New Roman" panose="02020603050405020304" pitchFamily="18" charset="0"/>
              </a:rPr>
              <a:t>: personas, beneficios y el planeta. Abarca </a:t>
            </a:r>
            <a:r>
              <a:rPr lang="es" sz="2000" dirty="0">
                <a:latin typeface="Calibri" panose="020F0502020204030204" pitchFamily="34" charset="0"/>
                <a:ea typeface="Calibri" panose="020F0502020204030204" pitchFamily="34" charset="0"/>
                <a:cs typeface="Times New Roman" panose="02020603050405020304" pitchFamily="18" charset="0"/>
              </a:rPr>
              <a:t>cómo las PYMES pueden implementar la RSE en sus negocios a través de un sistema de normas ISO26000 reconocido internacionalmente. Aprenda las 7 materias fundamentales y los 7 principios de la responsabilidad social e impleméntelos en el mismo marco. Obtenga acceso a herramientas, guías y videos útiles sobre cómo una PYME puede implementar en la práctica una mejor forma de trabajar con la sociedad y el entorno en el que opera.</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s"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718277" cy="822373"/>
          </a:xfrm>
        </p:spPr>
        <p:txBody>
          <a:bodyPr/>
          <a:lstStyle/>
          <a:p>
            <a:r>
              <a:rPr lang="es" sz="2000" dirty="0"/>
              <a:t>Descubrir los beneficios, las oportunidades de crecimiento y las ventajas de adoptar un marco de RSE reconocido a nivel mundial (usando ISO 26000)</a:t>
            </a:r>
          </a:p>
          <a:p>
            <a:endParaRPr lang="en-US" sz="20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000" dirty="0"/>
              <a:t>Adopción de la hoja de ruta sobre cómo implementar la sostenibilidad de la RSE y las estrategias ISO 26000</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74322"/>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800" b="1" dirty="0">
                <a:solidFill>
                  <a:srgbClr val="027354"/>
                </a:solidFill>
              </a:rPr>
              <a:t>Contenido</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000" dirty="0"/>
              <a:t>ISO 26000 7 temas básicos de RSE que cubren los desafíos clave que deben abordar las PYME</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000" dirty="0"/>
              <a:t>ISO 26000 7 Principios básicos de RSC que las PYMES deben tener en cuenta al dar forma a su RSC</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5015109" cy="582221"/>
          </a:xfrm>
        </p:spPr>
        <p:txBody>
          <a:bodyPr>
            <a:normAutofit fontScale="85000" lnSpcReduction="1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907745"/>
            <a:ext cx="5733862" cy="5384995"/>
          </a:xfrm>
        </p:spPr>
        <p:txBody>
          <a:bodyPr>
            <a:normAutofit fontScale="92500"/>
          </a:bodyPr>
          <a:lstStyle/>
          <a:p>
            <a:pPr marL="342900" indent="-342900">
              <a:lnSpc>
                <a:spcPct val="120000"/>
              </a:lnSpc>
              <a:spcBef>
                <a:spcPts val="0"/>
              </a:spcBef>
              <a:buFont typeface="Wingdings" panose="05000000000000000000" pitchFamily="2" charset="2"/>
              <a:buChar char="v"/>
            </a:pPr>
            <a:r>
              <a:rPr lang="es" b="1" dirty="0">
                <a:solidFill>
                  <a:srgbClr val="002060"/>
                </a:solidFill>
              </a:rPr>
              <a:t>Aprenda </a:t>
            </a:r>
            <a:r>
              <a:rPr lang="es" dirty="0">
                <a:solidFill>
                  <a:srgbClr val="4D4D4D"/>
                </a:solidFill>
              </a:rPr>
              <a:t>a implementar estrategias de sostenibilidad de RSE e ISO 26000 para pymes</a:t>
            </a:r>
          </a:p>
          <a:p>
            <a:pPr marL="342900" indent="-342900">
              <a:lnSpc>
                <a:spcPct val="120000"/>
              </a:lnSpc>
              <a:spcBef>
                <a:spcPts val="0"/>
              </a:spcBef>
              <a:buFont typeface="Wingdings" panose="05000000000000000000" pitchFamily="2" charset="2"/>
              <a:buChar char="v"/>
            </a:pPr>
            <a:r>
              <a:rPr lang="es" b="1" dirty="0">
                <a:solidFill>
                  <a:srgbClr val="027354"/>
                </a:solidFill>
              </a:rPr>
              <a:t>Entender</a:t>
            </a:r>
            <a:r>
              <a:rPr lang="es" dirty="0">
                <a:solidFill>
                  <a:srgbClr val="027354"/>
                </a:solidFill>
              </a:rPr>
              <a:t> </a:t>
            </a:r>
            <a:r>
              <a:rPr lang="es" dirty="0">
                <a:solidFill>
                  <a:srgbClr val="4D4D4D"/>
                </a:solidFill>
              </a:rPr>
              <a:t>cómo utilizar la hoja de ruta de sostenibilidad de la RSE</a:t>
            </a:r>
          </a:p>
          <a:p>
            <a:pPr marL="342900" indent="-342900">
              <a:lnSpc>
                <a:spcPct val="120000"/>
              </a:lnSpc>
              <a:spcBef>
                <a:spcPts val="0"/>
              </a:spcBef>
              <a:buFont typeface="Wingdings" panose="05000000000000000000" pitchFamily="2" charset="2"/>
              <a:buChar char="v"/>
            </a:pPr>
            <a:r>
              <a:rPr lang="es" b="1" dirty="0">
                <a:solidFill>
                  <a:srgbClr val="C95F57"/>
                </a:solidFill>
              </a:rPr>
              <a:t>Ser capaz de </a:t>
            </a:r>
            <a:r>
              <a:rPr lang="es" dirty="0">
                <a:solidFill>
                  <a:srgbClr val="4D4D4D"/>
                </a:solidFill>
              </a:rPr>
              <a:t>analizar su desempeño en RSC y evaluar las expectativas de las partes interesadas.</a:t>
            </a:r>
          </a:p>
          <a:p>
            <a:pPr marL="342900" indent="-342900">
              <a:lnSpc>
                <a:spcPct val="120000"/>
              </a:lnSpc>
              <a:spcBef>
                <a:spcPts val="0"/>
              </a:spcBef>
              <a:buFont typeface="Wingdings" panose="05000000000000000000" pitchFamily="2" charset="2"/>
              <a:buChar char="v"/>
            </a:pPr>
            <a:r>
              <a:rPr lang="es" b="1" dirty="0">
                <a:solidFill>
                  <a:srgbClr val="C55A11"/>
                </a:solidFill>
              </a:rPr>
              <a:t>Aprenda </a:t>
            </a:r>
            <a:r>
              <a:rPr lang="es" dirty="0">
                <a:solidFill>
                  <a:srgbClr val="4D4D4D"/>
                </a:solidFill>
              </a:rPr>
              <a:t>a identificar sus riesgos e impactos</a:t>
            </a:r>
          </a:p>
          <a:p>
            <a:pPr marL="342900" indent="-342900">
              <a:lnSpc>
                <a:spcPct val="120000"/>
              </a:lnSpc>
              <a:spcBef>
                <a:spcPts val="0"/>
              </a:spcBef>
              <a:buFont typeface="Wingdings" panose="05000000000000000000" pitchFamily="2" charset="2"/>
              <a:buChar char="v"/>
            </a:pPr>
            <a:r>
              <a:rPr lang="es" b="1" dirty="0">
                <a:solidFill>
                  <a:srgbClr val="F08B10"/>
                </a:solidFill>
              </a:rPr>
              <a:t>Aprenda </a:t>
            </a:r>
            <a:r>
              <a:rPr lang="es" dirty="0">
                <a:solidFill>
                  <a:srgbClr val="4D4D4D"/>
                </a:solidFill>
              </a:rPr>
              <a:t>a refinar su análisis y a realizar la diligencia debida para desarrollar un análisis de deficiencias</a:t>
            </a:r>
          </a:p>
          <a:p>
            <a:pPr marL="342900" indent="-342900">
              <a:lnSpc>
                <a:spcPct val="120000"/>
              </a:lnSpc>
              <a:spcBef>
                <a:spcPts val="0"/>
              </a:spcBef>
              <a:buFont typeface="Wingdings" panose="05000000000000000000" pitchFamily="2" charset="2"/>
              <a:buChar char="v"/>
            </a:pPr>
            <a:r>
              <a:rPr lang="es" b="1" dirty="0">
                <a:solidFill>
                  <a:srgbClr val="027354"/>
                </a:solidFill>
              </a:rPr>
              <a:t>Define </a:t>
            </a:r>
            <a:r>
              <a:rPr lang="es" dirty="0">
                <a:solidFill>
                  <a:srgbClr val="4D4D4D"/>
                </a:solidFill>
              </a:rPr>
              <a:t>tus prioridades y entiende cómo implementar un Plan de RSE</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a:xfrm>
            <a:off x="6512633" y="0"/>
            <a:ext cx="5221043" cy="6858001"/>
          </a:xfrm>
        </p:spPr>
      </p:pic>
    </p:spTree>
    <p:extLst>
      <p:ext uri="{BB962C8B-B14F-4D97-AF65-F5344CB8AC3E}">
        <p14:creationId xmlns:p14="http://schemas.microsoft.com/office/powerpoint/2010/main" val="157002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93EAF7C-8B8B-F7E6-2905-6D97941A0F40}"/>
              </a:ext>
            </a:extLst>
          </p:cNvPr>
          <p:cNvSpPr>
            <a:spLocks noGrp="1"/>
          </p:cNvSpPr>
          <p:nvPr>
            <p:ph type="body" sz="quarter" idx="13"/>
          </p:nvPr>
        </p:nvSpPr>
        <p:spPr>
          <a:xfrm>
            <a:off x="363301" y="411986"/>
            <a:ext cx="8342550" cy="697353"/>
          </a:xfrm>
          <a:solidFill>
            <a:schemeClr val="bg1"/>
          </a:solidFill>
        </p:spPr>
        <p:txBody>
          <a:bodyPr/>
          <a:lstStyle/>
          <a:p>
            <a:r>
              <a:rPr lang="es" sz="3600" dirty="0">
                <a:solidFill>
                  <a:srgbClr val="027354"/>
                </a:solidFill>
              </a:rPr>
              <a:t>Adopción de la hoja de ruta sobre cómo implementar la sostenibilidad de la RSE y las estrategias ISO 26000</a:t>
            </a:r>
          </a:p>
        </p:txBody>
      </p:sp>
      <p:sp>
        <p:nvSpPr>
          <p:cNvPr id="6" name="Text Placeholder 5">
            <a:extLst>
              <a:ext uri="{FF2B5EF4-FFF2-40B4-BE49-F238E27FC236}">
                <a16:creationId xmlns:a16="http://schemas.microsoft.com/office/drawing/2014/main" id="{0B8C5807-DD3D-9063-1335-587F43FA8B13}"/>
              </a:ext>
            </a:extLst>
          </p:cNvPr>
          <p:cNvSpPr>
            <a:spLocks noGrp="1"/>
          </p:cNvSpPr>
          <p:nvPr>
            <p:ph type="body" sz="quarter" idx="14"/>
          </p:nvPr>
        </p:nvSpPr>
        <p:spPr>
          <a:xfrm>
            <a:off x="490899" y="2230955"/>
            <a:ext cx="5309826" cy="1193534"/>
          </a:xfrm>
        </p:spPr>
        <p:txBody>
          <a:bodyPr/>
          <a:lstStyle/>
          <a:p>
            <a:r>
              <a:rPr lang="es" sz="2800" dirty="0"/>
              <a:t>Medidas prácticas de implementación para las Pymes europeas</a:t>
            </a:r>
          </a:p>
        </p:txBody>
      </p:sp>
      <p:sp>
        <p:nvSpPr>
          <p:cNvPr id="7" name="Rectangle: Rounded Corners 6">
            <a:extLst>
              <a:ext uri="{FF2B5EF4-FFF2-40B4-BE49-F238E27FC236}">
                <a16:creationId xmlns:a16="http://schemas.microsoft.com/office/drawing/2014/main" id="{395EB534-B7C9-0077-64F2-7D1B323C1BE3}"/>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A9E15A3-6659-12D3-4C9D-476AFDA2D446}"/>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s" sz="4800" b="1">
                <a:solidFill>
                  <a:schemeClr val="bg1"/>
                </a:solidFill>
              </a:rPr>
              <a:t>Sección 1</a:t>
            </a:r>
            <a:endParaRPr lang="en-IE" sz="4800" b="1" dirty="0">
              <a:solidFill>
                <a:schemeClr val="bg1"/>
              </a:solidFill>
            </a:endParaRPr>
          </a:p>
        </p:txBody>
      </p:sp>
    </p:spTree>
    <p:extLst>
      <p:ext uri="{BB962C8B-B14F-4D97-AF65-F5344CB8AC3E}">
        <p14:creationId xmlns:p14="http://schemas.microsoft.com/office/powerpoint/2010/main" val="307963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6ECEEF-A9F8-C0C7-BA4E-76B35A15A194}"/>
              </a:ext>
            </a:extLst>
          </p:cNvPr>
          <p:cNvSpPr>
            <a:spLocks noGrp="1"/>
          </p:cNvSpPr>
          <p:nvPr>
            <p:ph type="body" sz="quarter" idx="13"/>
          </p:nvPr>
        </p:nvSpPr>
        <p:spPr>
          <a:xfrm>
            <a:off x="1093332" y="351413"/>
            <a:ext cx="10600546" cy="953429"/>
          </a:xfrm>
        </p:spPr>
        <p:txBody>
          <a:bodyPr/>
          <a:lstStyle/>
          <a:p>
            <a:pPr algn="ctr"/>
            <a:r>
              <a:rPr lang="es" dirty="0">
                <a:solidFill>
                  <a:srgbClr val="CC6A62"/>
                </a:solidFill>
              </a:rPr>
              <a:t>La hoja de ruta de sostenibilidad de la RSE</a:t>
            </a:r>
          </a:p>
        </p:txBody>
      </p:sp>
      <p:sp>
        <p:nvSpPr>
          <p:cNvPr id="5" name="Text Placeholder 4">
            <a:extLst>
              <a:ext uri="{FF2B5EF4-FFF2-40B4-BE49-F238E27FC236}">
                <a16:creationId xmlns:a16="http://schemas.microsoft.com/office/drawing/2014/main" id="{495D1A16-D98C-B941-619B-453BBD383EBB}"/>
              </a:ext>
            </a:extLst>
          </p:cNvPr>
          <p:cNvSpPr>
            <a:spLocks noGrp="1"/>
          </p:cNvSpPr>
          <p:nvPr>
            <p:ph type="body" sz="quarter" idx="14"/>
          </p:nvPr>
        </p:nvSpPr>
        <p:spPr>
          <a:xfrm>
            <a:off x="802481" y="1021764"/>
            <a:ext cx="11056144" cy="5836235"/>
          </a:xfrm>
          <a:solidFill>
            <a:schemeClr val="bg1"/>
          </a:solidFill>
        </p:spPr>
        <p:txBody>
          <a:bodyPr/>
          <a:lstStyle/>
          <a:p>
            <a:pPr algn="l"/>
            <a:r>
              <a:rPr lang="es" sz="2200" b="0" i="0" dirty="0">
                <a:solidFill>
                  <a:srgbClr val="5E5E5E"/>
                </a:solidFill>
                <a:effectLst/>
              </a:rPr>
              <a:t>Ahora ha identificado que lo más probable es que su negocio </a:t>
            </a:r>
            <a:r>
              <a:rPr lang="es" sz="2200" dirty="0">
                <a:solidFill>
                  <a:srgbClr val="5E5E5E"/>
                </a:solidFill>
              </a:rPr>
              <a:t>necesite implementar más o comenzar desde el principio para </a:t>
            </a:r>
            <a:r>
              <a:rPr lang="es" sz="2200" b="0" i="0" dirty="0">
                <a:solidFill>
                  <a:srgbClr val="5E5E5E"/>
                </a:solidFill>
                <a:effectLst/>
              </a:rPr>
              <a:t>adoptar un enfoque más sostenible para mitigar el riesgo y los impactos y alinearse con los valores de sus empleados, partes interesadas y comunidad.</a:t>
            </a:r>
          </a:p>
          <a:p>
            <a:pPr algn="l"/>
            <a:endParaRPr lang="en-GB" sz="2200" b="0" i="0" dirty="0">
              <a:effectLst/>
            </a:endParaRPr>
          </a:p>
          <a:p>
            <a:pPr algn="l"/>
            <a:r>
              <a:rPr lang="es" sz="2200" b="1" i="0" dirty="0">
                <a:solidFill>
                  <a:srgbClr val="CC6A62"/>
                </a:solidFill>
                <a:effectLst/>
                <a:latin typeface="Aharoni" panose="02010803020104030203" pitchFamily="2" charset="-79"/>
                <a:cs typeface="Aharoni" panose="02010803020104030203" pitchFamily="2" charset="-79"/>
              </a:rPr>
              <a:t>Entonces, ¿por dónde empiezas?</a:t>
            </a:r>
          </a:p>
          <a:p>
            <a:pPr algn="l"/>
            <a:r>
              <a:rPr lang="es" sz="2200" i="0" dirty="0">
                <a:solidFill>
                  <a:srgbClr val="027354"/>
                </a:solidFill>
                <a:effectLst/>
                <a:latin typeface="Amasis MT Pro Medium" panose="02040604050005020304" pitchFamily="18" charset="0"/>
              </a:rPr>
              <a:t>¿Cómo te aseguras de hacerlo de manera estratégica, con una comprensión clara de dónde estás ahora, dónde quieres estar y los pasos más efectivos para llegar allí?</a:t>
            </a:r>
          </a:p>
          <a:p>
            <a:pPr algn="l"/>
            <a:r>
              <a:rPr lang="es" sz="2200" b="0" i="0" dirty="0">
                <a:solidFill>
                  <a:srgbClr val="5E5E5E"/>
                </a:solidFill>
                <a:effectLst/>
              </a:rPr>
              <a:t>Esta sección comienza </a:t>
            </a:r>
            <a:r>
              <a:rPr lang="es" sz="2200" dirty="0">
                <a:solidFill>
                  <a:srgbClr val="5E5E5E"/>
                </a:solidFill>
              </a:rPr>
              <a:t>con un </a:t>
            </a:r>
            <a:r>
              <a:rPr lang="es" sz="2200" b="0" i="0" dirty="0">
                <a:solidFill>
                  <a:srgbClr val="5E5E5E"/>
                </a:solidFill>
                <a:effectLst/>
              </a:rPr>
              <a:t>proceso de hoja de ruta de sustentabilidad de RSE que lo lleva a través de las fases clave de la planificación de su enfoque de sustentabilidad. Comenzando con el </a:t>
            </a:r>
            <a:r>
              <a:rPr lang="es" sz="2200" b="1" i="0" dirty="0">
                <a:solidFill>
                  <a:srgbClr val="027354"/>
                </a:solidFill>
                <a:effectLst/>
              </a:rPr>
              <a:t>CSR Ready </a:t>
            </a:r>
            <a:r>
              <a:rPr lang="es" sz="2200" b="1" dirty="0">
                <a:solidFill>
                  <a:srgbClr val="027354"/>
                </a:solidFill>
              </a:rPr>
              <a:t>Quiz </a:t>
            </a:r>
            <a:r>
              <a:rPr lang="es" sz="2200" dirty="0">
                <a:solidFill>
                  <a:srgbClr val="5E5E5E"/>
                </a:solidFill>
              </a:rPr>
              <a:t>y luego realizando un </a:t>
            </a:r>
            <a:r>
              <a:rPr lang="es" sz="2200" b="1" i="0" dirty="0">
                <a:solidFill>
                  <a:srgbClr val="027354"/>
                </a:solidFill>
                <a:effectLst/>
              </a:rPr>
              <a:t>taller </a:t>
            </a:r>
            <a:r>
              <a:rPr lang="es" sz="2200" b="1" dirty="0">
                <a:solidFill>
                  <a:srgbClr val="027354"/>
                </a:solidFill>
              </a:rPr>
              <a:t>de discusión </a:t>
            </a:r>
            <a:r>
              <a:rPr lang="es" sz="2200" b="0" i="0" dirty="0">
                <a:solidFill>
                  <a:srgbClr val="5E5E5E"/>
                </a:solidFill>
                <a:effectLst/>
              </a:rPr>
              <a:t>. Esto lo ayudará a establecer sus </a:t>
            </a:r>
            <a:r>
              <a:rPr lang="es" sz="2200" b="1" dirty="0">
                <a:solidFill>
                  <a:srgbClr val="027354"/>
                </a:solidFill>
              </a:rPr>
              <a:t>objetivos </a:t>
            </a:r>
            <a:r>
              <a:rPr lang="es" sz="2200" b="1" i="0" dirty="0">
                <a:solidFill>
                  <a:srgbClr val="027354"/>
                </a:solidFill>
                <a:effectLst/>
              </a:rPr>
              <a:t>y prioridades de RSE </a:t>
            </a:r>
            <a:r>
              <a:rPr lang="es" sz="2200" b="0" i="0" dirty="0">
                <a:solidFill>
                  <a:srgbClr val="5E5E5E"/>
                </a:solidFill>
                <a:effectLst/>
              </a:rPr>
              <a:t>y comprender sus </a:t>
            </a:r>
            <a:r>
              <a:rPr lang="es" sz="2200" b="1" dirty="0">
                <a:solidFill>
                  <a:srgbClr val="027354"/>
                </a:solidFill>
              </a:rPr>
              <a:t>impactos y oportunidades, planificar sus acciones </a:t>
            </a:r>
            <a:r>
              <a:rPr lang="es" sz="2200" b="0" i="0" dirty="0">
                <a:solidFill>
                  <a:srgbClr val="5E5E5E"/>
                </a:solidFill>
                <a:effectLst/>
              </a:rPr>
              <a:t>y comenzar la implementación. Desarrollará su capacidad y conciencia sobre la sostenibilidad de las PYME y obtendrá la aceptación de su equipo al participar en el proceso. Al mismo tiempo, comprenderá mejor qué tan estratégica es su empresa y podrá tener confianza en los resultados.</a:t>
            </a:r>
          </a:p>
          <a:p>
            <a:endParaRPr lang="en-IE" sz="2200" dirty="0"/>
          </a:p>
        </p:txBody>
      </p:sp>
    </p:spTree>
    <p:extLst>
      <p:ext uri="{BB962C8B-B14F-4D97-AF65-F5344CB8AC3E}">
        <p14:creationId xmlns:p14="http://schemas.microsoft.com/office/powerpoint/2010/main" val="281068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886CA0F-27F9-CEF8-D586-C435E6E3D483}"/>
              </a:ext>
            </a:extLst>
          </p:cNvPr>
          <p:cNvSpPr>
            <a:spLocks noGrp="1"/>
          </p:cNvSpPr>
          <p:nvPr>
            <p:ph type="pic" sz="quarter" idx="19"/>
          </p:nvPr>
        </p:nvSpPr>
        <p:spPr>
          <a:xfrm>
            <a:off x="7239000" y="0"/>
            <a:ext cx="4184826" cy="6143626"/>
          </a:xfrm>
        </p:spPr>
      </p:sp>
      <p:sp>
        <p:nvSpPr>
          <p:cNvPr id="4" name="Text Placeholder 3">
            <a:extLst>
              <a:ext uri="{FF2B5EF4-FFF2-40B4-BE49-F238E27FC236}">
                <a16:creationId xmlns:a16="http://schemas.microsoft.com/office/drawing/2014/main" id="{0C20434F-D0BE-D991-D723-357105BD70F1}"/>
              </a:ext>
            </a:extLst>
          </p:cNvPr>
          <p:cNvSpPr>
            <a:spLocks noGrp="1"/>
          </p:cNvSpPr>
          <p:nvPr>
            <p:ph type="body" sz="quarter" idx="13"/>
          </p:nvPr>
        </p:nvSpPr>
        <p:spPr>
          <a:xfrm>
            <a:off x="726815" y="413978"/>
            <a:ext cx="5228693" cy="645148"/>
          </a:xfrm>
        </p:spPr>
        <p:txBody>
          <a:bodyPr>
            <a:normAutofit fontScale="70000" lnSpcReduction="20000"/>
          </a:bodyPr>
          <a:lstStyle/>
          <a:p>
            <a:r>
              <a:rPr lang="es" dirty="0"/>
              <a:t>¡Tome la prueba CSR Ready para ver qué tan preparado está para CSR!</a:t>
            </a:r>
          </a:p>
        </p:txBody>
      </p:sp>
      <p:sp>
        <p:nvSpPr>
          <p:cNvPr id="5" name="Text Placeholder 4">
            <a:extLst>
              <a:ext uri="{FF2B5EF4-FFF2-40B4-BE49-F238E27FC236}">
                <a16:creationId xmlns:a16="http://schemas.microsoft.com/office/drawing/2014/main" id="{5BC49ADD-063A-88EE-59AC-AE2367BDF292}"/>
              </a:ext>
            </a:extLst>
          </p:cNvPr>
          <p:cNvSpPr>
            <a:spLocks noGrp="1"/>
          </p:cNvSpPr>
          <p:nvPr>
            <p:ph type="body" sz="quarter" idx="14"/>
          </p:nvPr>
        </p:nvSpPr>
        <p:spPr>
          <a:xfrm>
            <a:off x="654453" y="1105817"/>
            <a:ext cx="6178810" cy="3079983"/>
          </a:xfrm>
        </p:spPr>
        <p:txBody>
          <a:bodyPr/>
          <a:lstStyle/>
          <a:p>
            <a:pPr algn="l"/>
            <a:r>
              <a:rPr lang="es" sz="2200" b="1" i="0" dirty="0">
                <a:effectLst/>
              </a:rPr>
              <a:t>Responda este breve cuestionario de 15 minutos para ver cómo se desempeña su negocio frente a las expectativas comunes de los clientes e inversores a través de factores ambientales, sociales y de gobierno.</a:t>
            </a:r>
            <a:endParaRPr lang="en-GB" sz="2200" b="0" i="0" dirty="0">
              <a:effectLst/>
            </a:endParaRPr>
          </a:p>
          <a:p>
            <a:pPr algn="l"/>
            <a:r>
              <a:rPr lang="es" sz="2200" b="0" i="0" dirty="0">
                <a:effectLst/>
              </a:rPr>
              <a:t>Obtendrá una instantánea rápida del rendimiento actual de su negocio en 10 áreas clave de RSE, lo que dará como resultado un resultado similar al siguiente gráfico. Sus respuestas se compararán con las expectativas de la industria para su sector y el tamaño de su negocio, de modo que pueda ver claramente cualquier brecha relevante para su negocio e identificar sus acciones prioritarias.</a:t>
            </a:r>
          </a:p>
          <a:p>
            <a:endParaRPr lang="en-IE" sz="2200" dirty="0"/>
          </a:p>
        </p:txBody>
      </p:sp>
      <p:sp>
        <p:nvSpPr>
          <p:cNvPr id="2" name="Rectangle 1">
            <a:extLst>
              <a:ext uri="{FF2B5EF4-FFF2-40B4-BE49-F238E27FC236}">
                <a16:creationId xmlns:a16="http://schemas.microsoft.com/office/drawing/2014/main" id="{0A51CEC7-67B7-AF0A-37AF-933164E083AC}"/>
              </a:ext>
            </a:extLst>
          </p:cNvPr>
          <p:cNvSpPr/>
          <p:nvPr/>
        </p:nvSpPr>
        <p:spPr>
          <a:xfrm>
            <a:off x="7550590" y="1500522"/>
            <a:ext cx="3286408" cy="3079983"/>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 sz="3600" dirty="0">
                <a:solidFill>
                  <a:sysClr val="windowText" lastClr="000000"/>
                </a:solidFill>
              </a:rPr>
              <a:t>Agregue la prueba CSR cuando esté listo</a:t>
            </a:r>
          </a:p>
        </p:txBody>
      </p:sp>
    </p:spTree>
    <p:extLst>
      <p:ext uri="{BB962C8B-B14F-4D97-AF65-F5344CB8AC3E}">
        <p14:creationId xmlns:p14="http://schemas.microsoft.com/office/powerpoint/2010/main" val="248482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4500</TotalTime>
  <Words>3850</Words>
  <Application>Microsoft Office PowerPoint</Application>
  <PresentationFormat>Panorámica</PresentationFormat>
  <Paragraphs>309</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22</vt:i4>
      </vt:variant>
    </vt:vector>
  </HeadingPairs>
  <TitlesOfParts>
    <vt:vector size="33" baseType="lpstr">
      <vt:lpstr>Aharoni</vt:lpstr>
      <vt:lpstr>Amasis MT Pro Medium</vt:lpstr>
      <vt:lpstr>Arial</vt:lpstr>
      <vt:lpstr>Calibri</vt:lpstr>
      <vt:lpstr>Calibri Light</vt:lpstr>
      <vt:lpstr>Montserrat Light</vt:lpstr>
      <vt:lpstr>Quattrocento Sans</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337</cp:revision>
  <dcterms:created xsi:type="dcterms:W3CDTF">2019-11-20T14:08:21Z</dcterms:created>
  <dcterms:modified xsi:type="dcterms:W3CDTF">2023-08-04T10:17:16Z</dcterms:modified>
</cp:coreProperties>
</file>