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65"/>
  </p:notesMasterIdLst>
  <p:sldIdLst>
    <p:sldId id="5518" r:id="rId3"/>
    <p:sldId id="662" r:id="rId4"/>
    <p:sldId id="661" r:id="rId5"/>
    <p:sldId id="1084" r:id="rId6"/>
    <p:sldId id="6001" r:id="rId7"/>
    <p:sldId id="5545" r:id="rId8"/>
    <p:sldId id="1076" r:id="rId9"/>
    <p:sldId id="1060" r:id="rId10"/>
    <p:sldId id="784" r:id="rId11"/>
    <p:sldId id="1095" r:id="rId12"/>
    <p:sldId id="1011" r:id="rId13"/>
    <p:sldId id="982" r:id="rId14"/>
    <p:sldId id="5536" r:id="rId15"/>
    <p:sldId id="870" r:id="rId16"/>
    <p:sldId id="1073" r:id="rId17"/>
    <p:sldId id="5540" r:id="rId18"/>
    <p:sldId id="1032" r:id="rId19"/>
    <p:sldId id="1035" r:id="rId20"/>
    <p:sldId id="1070" r:id="rId21"/>
    <p:sldId id="1025" r:id="rId22"/>
    <p:sldId id="1027" r:id="rId23"/>
    <p:sldId id="1026" r:id="rId24"/>
    <p:sldId id="1077" r:id="rId25"/>
    <p:sldId id="1078" r:id="rId26"/>
    <p:sldId id="601" r:id="rId27"/>
    <p:sldId id="1086" r:id="rId28"/>
    <p:sldId id="881" r:id="rId29"/>
    <p:sldId id="5541" r:id="rId30"/>
    <p:sldId id="6002" r:id="rId31"/>
    <p:sldId id="316" r:id="rId32"/>
    <p:sldId id="1023" r:id="rId33"/>
    <p:sldId id="1028" r:id="rId34"/>
    <p:sldId id="1031" r:id="rId35"/>
    <p:sldId id="1030" r:id="rId36"/>
    <p:sldId id="1089" r:id="rId37"/>
    <p:sldId id="1029" r:id="rId38"/>
    <p:sldId id="1090" r:id="rId39"/>
    <p:sldId id="1088" r:id="rId40"/>
    <p:sldId id="1094" r:id="rId41"/>
    <p:sldId id="5535" r:id="rId42"/>
    <p:sldId id="6003" r:id="rId43"/>
    <p:sldId id="5546" r:id="rId44"/>
    <p:sldId id="1055" r:id="rId45"/>
    <p:sldId id="1092" r:id="rId46"/>
    <p:sldId id="1093" r:id="rId47"/>
    <p:sldId id="1054" r:id="rId48"/>
    <p:sldId id="1079" r:id="rId49"/>
    <p:sldId id="1051" r:id="rId50"/>
    <p:sldId id="1053" r:id="rId51"/>
    <p:sldId id="5542" r:id="rId52"/>
    <p:sldId id="1044" r:id="rId53"/>
    <p:sldId id="1045" r:id="rId54"/>
    <p:sldId id="1046" r:id="rId55"/>
    <p:sldId id="1047" r:id="rId56"/>
    <p:sldId id="1052" r:id="rId57"/>
    <p:sldId id="1050" r:id="rId58"/>
    <p:sldId id="1048" r:id="rId59"/>
    <p:sldId id="1018" r:id="rId60"/>
    <p:sldId id="1017" r:id="rId61"/>
    <p:sldId id="1020" r:id="rId62"/>
    <p:sldId id="930" r:id="rId63"/>
    <p:sldId id="5519" r:id="rId64"/>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027354"/>
    <a:srgbClr val="F28F26"/>
    <a:srgbClr val="713089"/>
    <a:srgbClr val="AA2584"/>
    <a:srgbClr val="2584C6"/>
    <a:srgbClr val="28BAED"/>
    <a:srgbClr val="E0810E"/>
    <a:srgbClr val="1FA4AB"/>
    <a:srgbClr val="818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6247" autoAdjust="0"/>
  </p:normalViewPr>
  <p:slideViewPr>
    <p:cSldViewPr snapToGrid="0" snapToObjects="1">
      <p:cViewPr varScale="1">
        <p:scale>
          <a:sx n="117" d="100"/>
          <a:sy n="117" d="100"/>
        </p:scale>
        <p:origin x="288" y="13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6C0C7FC3-35AB-45CA-9F02-712FC4346970}"/>
    <pc:docChg chg="custSel modSld modMainMaster">
      <pc:chgData name="Elia Retamosa" userId="7858e588-10a8-472f-b442-161318de09ee" providerId="ADAL" clId="{6C0C7FC3-35AB-45CA-9F02-712FC4346970}" dt="2023-07-19T06:57:54.852" v="26" actId="1076"/>
      <pc:docMkLst>
        <pc:docMk/>
      </pc:docMkLst>
      <pc:sldChg chg="addSp delSp modSp mod">
        <pc:chgData name="Elia Retamosa" userId="7858e588-10a8-472f-b442-161318de09ee" providerId="ADAL" clId="{6C0C7FC3-35AB-45CA-9F02-712FC4346970}" dt="2023-07-19T06:52:59.290" v="19" actId="1076"/>
        <pc:sldMkLst>
          <pc:docMk/>
          <pc:sldMk cId="1181148158" sldId="870"/>
        </pc:sldMkLst>
        <pc:picChg chg="del">
          <ac:chgData name="Elia Retamosa" userId="7858e588-10a8-472f-b442-161318de09ee" providerId="ADAL" clId="{6C0C7FC3-35AB-45CA-9F02-712FC4346970}" dt="2023-07-19T06:52:53.990" v="17" actId="478"/>
          <ac:picMkLst>
            <pc:docMk/>
            <pc:sldMk cId="1181148158" sldId="870"/>
            <ac:picMk id="4" creationId="{B04C537E-B364-73CF-3608-A097C48C3ECF}"/>
          </ac:picMkLst>
        </pc:picChg>
        <pc:picChg chg="add mod">
          <ac:chgData name="Elia Retamosa" userId="7858e588-10a8-472f-b442-161318de09ee" providerId="ADAL" clId="{6C0C7FC3-35AB-45CA-9F02-712FC4346970}" dt="2023-07-19T06:52:59.290" v="19" actId="1076"/>
          <ac:picMkLst>
            <pc:docMk/>
            <pc:sldMk cId="1181148158" sldId="870"/>
            <ac:picMk id="6" creationId="{BBE65C7E-5591-9707-5319-7D5984C5F745}"/>
          </ac:picMkLst>
        </pc:picChg>
      </pc:sldChg>
      <pc:sldChg chg="modSp mod">
        <pc:chgData name="Elia Retamosa" userId="7858e588-10a8-472f-b442-161318de09ee" providerId="ADAL" clId="{6C0C7FC3-35AB-45CA-9F02-712FC4346970}" dt="2023-07-18T09:30:18.835" v="4" actId="27636"/>
        <pc:sldMkLst>
          <pc:docMk/>
          <pc:sldMk cId="2424990296" sldId="1023"/>
        </pc:sldMkLst>
        <pc:spChg chg="mod">
          <ac:chgData name="Elia Retamosa" userId="7858e588-10a8-472f-b442-161318de09ee" providerId="ADAL" clId="{6C0C7FC3-35AB-45CA-9F02-712FC4346970}" dt="2023-07-18T09:30:18.835" v="4" actId="27636"/>
          <ac:spMkLst>
            <pc:docMk/>
            <pc:sldMk cId="2424990296" sldId="1023"/>
            <ac:spMk id="4" creationId="{2EE52508-932B-0EF2-31A8-8A6A7CA41002}"/>
          </ac:spMkLst>
        </pc:spChg>
      </pc:sldChg>
      <pc:sldChg chg="modSp mod">
        <pc:chgData name="Elia Retamosa" userId="7858e588-10a8-472f-b442-161318de09ee" providerId="ADAL" clId="{6C0C7FC3-35AB-45CA-9F02-712FC4346970}" dt="2023-07-18T09:30:18.858" v="5" actId="27636"/>
        <pc:sldMkLst>
          <pc:docMk/>
          <pc:sldMk cId="3623204472" sldId="1051"/>
        </pc:sldMkLst>
        <pc:spChg chg="mod">
          <ac:chgData name="Elia Retamosa" userId="7858e588-10a8-472f-b442-161318de09ee" providerId="ADAL" clId="{6C0C7FC3-35AB-45CA-9F02-712FC4346970}" dt="2023-07-18T09:30:18.858" v="5" actId="27636"/>
          <ac:spMkLst>
            <pc:docMk/>
            <pc:sldMk cId="3623204472" sldId="1051"/>
            <ac:spMk id="6" creationId="{AF4955D9-3401-3F7A-EE23-579E6D286D6C}"/>
          </ac:spMkLst>
        </pc:spChg>
      </pc:sldChg>
      <pc:sldChg chg="addSp delSp modSp mod">
        <pc:chgData name="Elia Retamosa" userId="7858e588-10a8-472f-b442-161318de09ee" providerId="ADAL" clId="{6C0C7FC3-35AB-45CA-9F02-712FC4346970}" dt="2023-07-19T06:57:54.852" v="26" actId="1076"/>
        <pc:sldMkLst>
          <pc:docMk/>
          <pc:sldMk cId="448600803" sldId="1053"/>
        </pc:sldMkLst>
        <pc:picChg chg="add mod">
          <ac:chgData name="Elia Retamosa" userId="7858e588-10a8-472f-b442-161318de09ee" providerId="ADAL" clId="{6C0C7FC3-35AB-45CA-9F02-712FC4346970}" dt="2023-07-19T06:57:54.852" v="26" actId="1076"/>
          <ac:picMkLst>
            <pc:docMk/>
            <pc:sldMk cId="448600803" sldId="1053"/>
            <ac:picMk id="6" creationId="{D811FF7B-DEAF-D0D3-2697-63D811F6DEC1}"/>
          </ac:picMkLst>
        </pc:picChg>
        <pc:picChg chg="del">
          <ac:chgData name="Elia Retamosa" userId="7858e588-10a8-472f-b442-161318de09ee" providerId="ADAL" clId="{6C0C7FC3-35AB-45CA-9F02-712FC4346970}" dt="2023-07-19T06:57:45.900" v="23" actId="478"/>
          <ac:picMkLst>
            <pc:docMk/>
            <pc:sldMk cId="448600803" sldId="1053"/>
            <ac:picMk id="1028" creationId="{A5D14602-4F91-E863-C7BC-0B2D90364406}"/>
          </ac:picMkLst>
        </pc:picChg>
      </pc:sldChg>
      <pc:sldChg chg="modSp mod">
        <pc:chgData name="Elia Retamosa" userId="7858e588-10a8-472f-b442-161318de09ee" providerId="ADAL" clId="{6C0C7FC3-35AB-45CA-9F02-712FC4346970}" dt="2023-07-18T10:33:05.685" v="10"/>
        <pc:sldMkLst>
          <pc:docMk/>
          <pc:sldMk cId="576019242" sldId="5518"/>
        </pc:sldMkLst>
        <pc:spChg chg="mod">
          <ac:chgData name="Elia Retamosa" userId="7858e588-10a8-472f-b442-161318de09ee" providerId="ADAL" clId="{6C0C7FC3-35AB-45CA-9F02-712FC4346970}" dt="2023-07-18T10:33:05.685" v="10"/>
          <ac:spMkLst>
            <pc:docMk/>
            <pc:sldMk cId="576019242" sldId="5518"/>
            <ac:spMk id="4" creationId="{ED0B77C0-8D94-674B-AC83-E7DA5B14B690}"/>
          </ac:spMkLst>
        </pc:spChg>
      </pc:sldChg>
      <pc:sldChg chg="addSp delSp modSp mod">
        <pc:chgData name="Elia Retamosa" userId="7858e588-10a8-472f-b442-161318de09ee" providerId="ADAL" clId="{6C0C7FC3-35AB-45CA-9F02-712FC4346970}" dt="2023-07-19T06:56:42.838" v="22" actId="1076"/>
        <pc:sldMkLst>
          <pc:docMk/>
          <pc:sldMk cId="1269539648" sldId="5535"/>
        </pc:sldMkLst>
        <pc:picChg chg="del">
          <ac:chgData name="Elia Retamosa" userId="7858e588-10a8-472f-b442-161318de09ee" providerId="ADAL" clId="{6C0C7FC3-35AB-45CA-9F02-712FC4346970}" dt="2023-07-19T06:56:39.175" v="20" actId="478"/>
          <ac:picMkLst>
            <pc:docMk/>
            <pc:sldMk cId="1269539648" sldId="5535"/>
            <ac:picMk id="4" creationId="{32ED587A-4BD0-02F7-3CDF-CD1302031A85}"/>
          </ac:picMkLst>
        </pc:picChg>
        <pc:picChg chg="add mod">
          <ac:chgData name="Elia Retamosa" userId="7858e588-10a8-472f-b442-161318de09ee" providerId="ADAL" clId="{6C0C7FC3-35AB-45CA-9F02-712FC4346970}" dt="2023-07-19T06:56:42.838" v="22" actId="1076"/>
          <ac:picMkLst>
            <pc:docMk/>
            <pc:sldMk cId="1269539648" sldId="5535"/>
            <ac:picMk id="6" creationId="{AD1BA46B-C691-3457-08D3-00D6384D7C1B}"/>
          </ac:picMkLst>
        </pc:picChg>
      </pc:sldChg>
      <pc:sldChg chg="addSp delSp modSp mod">
        <pc:chgData name="Elia Retamosa" userId="7858e588-10a8-472f-b442-161318de09ee" providerId="ADAL" clId="{6C0C7FC3-35AB-45CA-9F02-712FC4346970}" dt="2023-07-19T06:52:16.661" v="16" actId="1076"/>
        <pc:sldMkLst>
          <pc:docMk/>
          <pc:sldMk cId="505851821" sldId="5536"/>
        </pc:sldMkLst>
        <pc:picChg chg="add mod">
          <ac:chgData name="Elia Retamosa" userId="7858e588-10a8-472f-b442-161318de09ee" providerId="ADAL" clId="{6C0C7FC3-35AB-45CA-9F02-712FC4346970}" dt="2023-07-19T06:52:16.661" v="16" actId="1076"/>
          <ac:picMkLst>
            <pc:docMk/>
            <pc:sldMk cId="505851821" sldId="5536"/>
            <ac:picMk id="3" creationId="{0AF714AC-8D1E-24DF-ECB5-6806D8C84E08}"/>
          </ac:picMkLst>
        </pc:picChg>
        <pc:picChg chg="del">
          <ac:chgData name="Elia Retamosa" userId="7858e588-10a8-472f-b442-161318de09ee" providerId="ADAL" clId="{6C0C7FC3-35AB-45CA-9F02-712FC4346970}" dt="2023-07-19T06:52:09.446" v="13" actId="478"/>
          <ac:picMkLst>
            <pc:docMk/>
            <pc:sldMk cId="505851821" sldId="5536"/>
            <ac:picMk id="9218" creationId="{F38CA486-5242-7A99-6756-9B0B70C50F7D}"/>
          </ac:picMkLst>
        </pc:picChg>
      </pc:sldChg>
      <pc:sldMasterChg chg="modSldLayout">
        <pc:chgData name="Elia Retamosa" userId="7858e588-10a8-472f-b442-161318de09ee" providerId="ADAL" clId="{6C0C7FC3-35AB-45CA-9F02-712FC4346970}" dt="2023-07-18T10:33:36.246" v="12"/>
        <pc:sldMasterMkLst>
          <pc:docMk/>
          <pc:sldMasterMk cId="1233805520" sldId="2147483648"/>
        </pc:sldMasterMkLst>
        <pc:sldLayoutChg chg="modSp mod">
          <pc:chgData name="Elia Retamosa" userId="7858e588-10a8-472f-b442-161318de09ee" providerId="ADAL" clId="{6C0C7FC3-35AB-45CA-9F02-712FC4346970}" dt="2023-07-18T10:33:16.238" v="11"/>
          <pc:sldLayoutMkLst>
            <pc:docMk/>
            <pc:sldMasterMk cId="1233805520" sldId="2147483648"/>
            <pc:sldLayoutMk cId="0" sldId="2147483665"/>
          </pc:sldLayoutMkLst>
          <pc:spChg chg="mod">
            <ac:chgData name="Elia Retamosa" userId="7858e588-10a8-472f-b442-161318de09ee" providerId="ADAL" clId="{6C0C7FC3-35AB-45CA-9F02-712FC4346970}" dt="2023-07-18T10:33:16.238" v="11"/>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6C0C7FC3-35AB-45CA-9F02-712FC4346970}" dt="2023-07-18T10:33:36.246" v="12"/>
          <pc:sldLayoutMkLst>
            <pc:docMk/>
            <pc:sldMasterMk cId="1233805520" sldId="2147483648"/>
            <pc:sldLayoutMk cId="2813256123" sldId="2147483669"/>
          </pc:sldLayoutMkLst>
          <pc:spChg chg="mod">
            <ac:chgData name="Elia Retamosa" userId="7858e588-10a8-472f-b442-161318de09ee" providerId="ADAL" clId="{6C0C7FC3-35AB-45CA-9F02-712FC4346970}" dt="2023-07-18T10:33:36.246" v="12"/>
            <ac:spMkLst>
              <pc:docMk/>
              <pc:sldMasterMk cId="1233805520" sldId="2147483648"/>
              <pc:sldLayoutMk cId="2813256123" sldId="2147483669"/>
              <ac:spMk id="36" creationId="{90804853-03BE-50E9-F80C-3F843649C5D7}"/>
            </ac:spMkLst>
          </pc:spChg>
        </pc:sldLayoutChg>
      </pc:sldMasterChg>
    </pc:docChg>
  </pc:docChgLst>
  <pc:docChgLst>
    <pc:chgData name="Elia Retamosa" userId="7858e588-10a8-472f-b442-161318de09ee" providerId="ADAL" clId="{E977C382-BAD7-4E9E-A7C8-FCC2EF1AFE46}"/>
    <pc:docChg chg="modSld">
      <pc:chgData name="Elia Retamosa" userId="7858e588-10a8-472f-b442-161318de09ee" providerId="ADAL" clId="{E977C382-BAD7-4E9E-A7C8-FCC2EF1AFE46}" dt="2023-08-04T10:15:46.701" v="4" actId="1076"/>
      <pc:docMkLst>
        <pc:docMk/>
      </pc:docMkLst>
      <pc:sldChg chg="addSp modSp mod">
        <pc:chgData name="Elia Retamosa" userId="7858e588-10a8-472f-b442-161318de09ee" providerId="ADAL" clId="{E977C382-BAD7-4E9E-A7C8-FCC2EF1AFE46}" dt="2023-08-04T10:15:46.701" v="4" actId="1076"/>
        <pc:sldMkLst>
          <pc:docMk/>
          <pc:sldMk cId="576019242" sldId="5518"/>
        </pc:sldMkLst>
        <pc:spChg chg="add mod">
          <ac:chgData name="Elia Retamosa" userId="7858e588-10a8-472f-b442-161318de09ee" providerId="ADAL" clId="{E977C382-BAD7-4E9E-A7C8-FCC2EF1AFE46}" dt="2023-08-04T10:15:46.701" v="4" actId="1076"/>
          <ac:spMkLst>
            <pc:docMk/>
            <pc:sldMk cId="576019242" sldId="5518"/>
            <ac:spMk id="6" creationId="{E3249868-FE5E-E551-929E-EBFA35D34EF7}"/>
          </ac:spMkLst>
        </pc:spChg>
        <pc:picChg chg="add mod">
          <ac:chgData name="Elia Retamosa" userId="7858e588-10a8-472f-b442-161318de09ee" providerId="ADAL" clId="{E977C382-BAD7-4E9E-A7C8-FCC2EF1AFE46}" dt="2023-08-04T10:15:30.069" v="1" actId="1076"/>
          <ac:picMkLst>
            <pc:docMk/>
            <pc:sldMk cId="576019242" sldId="5518"/>
            <ac:picMk id="5" creationId="{6CCB5F7E-2EFC-8A1C-B635-F1321165FCDC}"/>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9B2E-6C21-431B-B241-E91386FB958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3839545A-CB82-4784-891E-A116B0E2BF70}">
      <dgm:prSet phldrT="[Text]"/>
      <dgm:spPr>
        <a:solidFill>
          <a:srgbClr val="308C73"/>
        </a:solidFill>
      </dgm:spPr>
      <dgm:t>
        <a:bodyPr/>
        <a:lstStyle/>
        <a:p>
          <a:endParaRPr lang="en-IE" dirty="0"/>
        </a:p>
      </dgm:t>
    </dgm:pt>
    <dgm:pt modelId="{076C9473-7F0E-44AB-A945-2CB849BDA711}" type="parTrans" cxnId="{5674C4F7-0202-43BB-949B-7579CF990D66}">
      <dgm:prSet/>
      <dgm:spPr/>
      <dgm:t>
        <a:bodyPr/>
        <a:lstStyle/>
        <a:p>
          <a:endParaRPr lang="en-IE"/>
        </a:p>
      </dgm:t>
    </dgm:pt>
    <dgm:pt modelId="{D9E60E2C-74AC-45FB-BC80-7058E4C06ABB}" type="sibTrans" cxnId="{5674C4F7-0202-43BB-949B-7579CF990D66}">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dgm:spPr>
      <dgm:t>
        <a:bodyPr/>
        <a:lstStyle/>
        <a:p>
          <a:endParaRPr lang="en-IE"/>
        </a:p>
      </dgm:t>
    </dgm:pt>
    <dgm:pt modelId="{F9000666-887D-4E7A-B1AE-ABC5F5E9981C}" type="pres">
      <dgm:prSet presAssocID="{F6CD9B2E-6C21-431B-B241-E91386FB9580}" presName="Name0" presStyleCnt="0">
        <dgm:presLayoutVars>
          <dgm:chMax val="7"/>
          <dgm:chPref val="7"/>
          <dgm:dir/>
        </dgm:presLayoutVars>
      </dgm:prSet>
      <dgm:spPr/>
    </dgm:pt>
    <dgm:pt modelId="{7D4CFB63-DDA3-4D3E-8C9D-DE6FB2544F76}" type="pres">
      <dgm:prSet presAssocID="{3839545A-CB82-4784-891E-A116B0E2BF70}" presName="parTx1" presStyleLbl="node1" presStyleIdx="0" presStyleCnt="1" custScaleX="133916" custScaleY="119463" custLinFactNeighborX="-1577" custLinFactNeighborY="-68949"/>
      <dgm:spPr/>
    </dgm:pt>
    <dgm:pt modelId="{68000D3E-6D18-4DC0-86BA-06C538ECD929}" type="pres">
      <dgm:prSet presAssocID="{D9E60E2C-74AC-45FB-BC80-7058E4C06ABB}" presName="picture1" presStyleCnt="0"/>
      <dgm:spPr/>
    </dgm:pt>
    <dgm:pt modelId="{FB45CC5C-C9E6-4AC4-B51D-AB17C98ACAD8}" type="pres">
      <dgm:prSet presAssocID="{D9E60E2C-74AC-45FB-BC80-7058E4C06ABB}" presName="imageRepeatNode" presStyleLbl="fgImgPlace1" presStyleIdx="0" presStyleCnt="1" custScaleX="73550" custScaleY="68404" custLinFactNeighborX="-588" custLinFactNeighborY="-4945"/>
      <dgm:spPr/>
    </dgm:pt>
  </dgm:ptLst>
  <dgm:cxnLst>
    <dgm:cxn modelId="{73F39621-89DE-4DCB-B5DF-0F5ED338154D}" type="presOf" srcId="{D9E60E2C-74AC-45FB-BC80-7058E4C06ABB}" destId="{FB45CC5C-C9E6-4AC4-B51D-AB17C98ACAD8}" srcOrd="0" destOrd="0" presId="urn:microsoft.com/office/officeart/2008/layout/AscendingPictureAccentProcess"/>
    <dgm:cxn modelId="{0D25C486-1A22-4E16-A0A0-C6A0DFCE6384}" type="presOf" srcId="{F6CD9B2E-6C21-431B-B241-E91386FB9580}" destId="{F9000666-887D-4E7A-B1AE-ABC5F5E9981C}" srcOrd="0" destOrd="0" presId="urn:microsoft.com/office/officeart/2008/layout/AscendingPictureAccentProcess"/>
    <dgm:cxn modelId="{78CE3795-B1AC-4DDA-844A-7BC1AFAD784F}" type="presOf" srcId="{3839545A-CB82-4784-891E-A116B0E2BF70}" destId="{7D4CFB63-DDA3-4D3E-8C9D-DE6FB2544F76}" srcOrd="0" destOrd="0" presId="urn:microsoft.com/office/officeart/2008/layout/AscendingPictureAccentProcess"/>
    <dgm:cxn modelId="{5674C4F7-0202-43BB-949B-7579CF990D66}" srcId="{F6CD9B2E-6C21-431B-B241-E91386FB9580}" destId="{3839545A-CB82-4784-891E-A116B0E2BF70}" srcOrd="0" destOrd="0" parTransId="{076C9473-7F0E-44AB-A945-2CB849BDA711}" sibTransId="{D9E60E2C-74AC-45FB-BC80-7058E4C06ABB}"/>
    <dgm:cxn modelId="{B3336140-02FD-437E-BBCF-380CB3923E9E}" type="presParOf" srcId="{F9000666-887D-4E7A-B1AE-ABC5F5E9981C}" destId="{7D4CFB63-DDA3-4D3E-8C9D-DE6FB2544F76}" srcOrd="0" destOrd="0" presId="urn:microsoft.com/office/officeart/2008/layout/AscendingPictureAccentProcess"/>
    <dgm:cxn modelId="{2B3C5E3F-462A-4022-B374-1FCE275BC583}" type="presParOf" srcId="{F9000666-887D-4E7A-B1AE-ABC5F5E9981C}" destId="{68000D3E-6D18-4DC0-86BA-06C538ECD929}" srcOrd="1" destOrd="0" presId="urn:microsoft.com/office/officeart/2008/layout/AscendingPictureAccentProcess"/>
    <dgm:cxn modelId="{1101E3D0-BF96-4330-A142-5AD6FFAE7477}" type="presParOf" srcId="{68000D3E-6D18-4DC0-86BA-06C538ECD929}" destId="{FB45CC5C-C9E6-4AC4-B51D-AB17C98ACA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FB63-DDA3-4D3E-8C9D-DE6FB2544F76}">
      <dsp:nvSpPr>
        <dsp:cNvPr id="0" name=""/>
        <dsp:cNvSpPr/>
      </dsp:nvSpPr>
      <dsp:spPr>
        <a:xfrm>
          <a:off x="280513" y="906187"/>
          <a:ext cx="11260861" cy="2694083"/>
        </a:xfrm>
        <a:prstGeom prst="roundRect">
          <a:avLst/>
        </a:prstGeom>
        <a:solidFill>
          <a:srgbClr val="308C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9884" tIns="247650" rIns="247650" bIns="247650" numCol="1" spcCol="1270" anchor="ctr" anchorCtr="0">
          <a:noAutofit/>
        </a:bodyPr>
        <a:lstStyle/>
        <a:p>
          <a:pPr marL="0" lvl="0" indent="0" algn="l" defTabSz="2889250">
            <a:lnSpc>
              <a:spcPct val="90000"/>
            </a:lnSpc>
            <a:spcBef>
              <a:spcPct val="0"/>
            </a:spcBef>
            <a:spcAft>
              <a:spcPct val="35000"/>
            </a:spcAft>
            <a:buNone/>
          </a:pPr>
          <a:endParaRPr lang="en-IE" sz="6500" kern="1200" dirty="0"/>
        </a:p>
      </dsp:txBody>
      <dsp:txXfrm>
        <a:off x="412027" y="1037701"/>
        <a:ext cx="10997833" cy="2431055"/>
      </dsp:txXfrm>
    </dsp:sp>
    <dsp:sp modelId="{FB45CC5C-C9E6-4AC4-B51D-AB17C98ACAD8}">
      <dsp:nvSpPr>
        <dsp:cNvPr id="0" name=""/>
        <dsp:cNvSpPr/>
      </dsp:nvSpPr>
      <dsp:spPr>
        <a:xfrm>
          <a:off x="0" y="893315"/>
          <a:ext cx="2867402" cy="266718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tx1">
                    <a:lumMod val="75000"/>
                    <a:lumOff val="25000"/>
                  </a:schemeClr>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32922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1219200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303210" y="117836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1033119" y="112116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303210" y="211808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1033119" y="2060885"/>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303210" y="3072914"/>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1033119" y="3015719"/>
            <a:ext cx="8260538"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289355" y="4041160"/>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1019264" y="3983965"/>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303210" y="4983552"/>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1033119" y="4926357"/>
            <a:ext cx="8274393"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9889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1107499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439731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250673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115830"/>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theme" Target="../theme/theme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1" Type="http://schemas.openxmlformats.org/officeDocument/2006/relationships/slideLayout" Target="../slideLayouts/slideLayout70.xml"/><Relationship Id="rId6"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6" r:id="rId65"/>
    <p:sldLayoutId id="2147483794" r:id="rId66"/>
    <p:sldLayoutId id="2147483795" r:id="rId67"/>
    <p:sldLayoutId id="2147483797" r:id="rId68"/>
    <p:sldLayoutId id="214748379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ihr.com/blog/cultural-transformation-guide-resource/"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ommission.europa.eu/business-economy-euro/doing-business-eu/corporate-sustainability-due-diligence_en" TargetMode="External"/><Relationship Id="rId1" Type="http://schemas.openxmlformats.org/officeDocument/2006/relationships/slideLayout" Target="../slideLayouts/slideLayout26.xml"/><Relationship Id="rId5" Type="http://schemas.openxmlformats.org/officeDocument/2006/relationships/hyperlink" Target="Corporate%20sustainability%20due%20diligence" TargetMode="Externa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hyperlink" Target="https://www.gallup.com/workplace/236366/right-culture-not-employee-satisfaction.aspx"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6.xml"/><Relationship Id="rId4" Type="http://schemas.openxmlformats.org/officeDocument/2006/relationships/hyperlink" Target="https://creately.com/blog/diagrams/how-to-write-an-action-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chalonpc.com/2021/11/30/the-connection-between-strategy-and-culture/" TargetMode="External"/><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47.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hyperlink" Target="https://www.bitc.ie/wp-content/uploads/2017/02/TEG-Sustainability-Report-2015-web.pdf"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hyperlink" Target="https://www.ticomailworks.ie/pdf/TMW-Sustainability-Report2020_Online.pdf" TargetMode="Externa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verywellmind.com/what-is-maslows-hierarchy-of-needs-4136760" TargetMode="External"/><Relationship Id="rId2" Type="http://schemas.openxmlformats.org/officeDocument/2006/relationships/image" Target="../media/image49.jpeg"/><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valuescentre.com/resource-library/theoretical-support-barrett-model/"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valuescentre.com/tools-assessments/cva/" TargetMode="Externa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hyperlink" Target="https://cvdl.ben.edu/blog/hr-department-future-pay-shareholder-dividends-book-excerpt/#:~:text=A%20resource%20is%20like%20a,%2Don%2C%20empowered%20human%20being."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elearningindustry.com/importance-of-cultural-transformation" TargetMode="External"/><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imi.ie/transformational-leadership-in-sustainability/?Source=ppc&amp;Provider=ggl&amp;Creative=sustainabilty&amp;https://www.imi.ie/micro-credential-programmes/?Source=ppc&amp;Provider=ggl&amp;Creative=MC&amp;gclid=Cj0KCQiA6fafBhC1ARIsAIJjL8mLi1Z7y46Whk_AuOTT3Iw8_HKSOR7EvVLjEgY6J1qGYHkFOG81lzoaAox_EALw_wcB" TargetMode="External"/><Relationship Id="rId1" Type="http://schemas.openxmlformats.org/officeDocument/2006/relationships/slideLayout" Target="../slideLayouts/slideLayout12.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0" y="3494931"/>
            <a:ext cx="3575539" cy="775681"/>
          </a:xfrm>
        </p:spPr>
        <p:txBody>
          <a:bodyPr/>
          <a:lstStyle/>
          <a:p>
            <a:r>
              <a:rPr lang="es" sz="5000" dirty="0"/>
              <a:t>Módulo 5</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191558"/>
            <a:ext cx="5067757" cy="775681"/>
          </a:xfrm>
        </p:spPr>
        <p:txBody>
          <a:bodyPr>
            <a:noAutofit/>
          </a:bodyPr>
          <a:lstStyle/>
          <a:p>
            <a:pPr>
              <a:lnSpc>
                <a:spcPct val="100000"/>
              </a:lnSpc>
              <a:spcBef>
                <a:spcPts val="0"/>
              </a:spcBef>
            </a:pPr>
            <a:r>
              <a:rPr lang="es" sz="2800" b="1" dirty="0"/>
              <a:t>Adoptar la RSE y la transformación del cambio cultural</a:t>
            </a:r>
          </a:p>
          <a:p>
            <a:pPr>
              <a:lnSpc>
                <a:spcPct val="100000"/>
              </a:lnSpc>
              <a:spcBef>
                <a:spcPts val="0"/>
              </a:spcBef>
            </a:pPr>
            <a:r>
              <a:rPr lang="es" sz="2800" b="1" dirty="0"/>
              <a:t>(Estrategia a corto plazo)</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pic>
        <p:nvPicPr>
          <p:cNvPr id="5" name="Imagen 4">
            <a:extLst>
              <a:ext uri="{FF2B5EF4-FFF2-40B4-BE49-F238E27FC236}">
                <a16:creationId xmlns:a16="http://schemas.microsoft.com/office/drawing/2014/main" id="{6CCB5F7E-2EFC-8A1C-B635-F1321165FCDC}"/>
              </a:ext>
            </a:extLst>
          </p:cNvPr>
          <p:cNvPicPr>
            <a:picLocks noChangeAspect="1"/>
          </p:cNvPicPr>
          <p:nvPr/>
        </p:nvPicPr>
        <p:blipFill>
          <a:blip r:embed="rId3"/>
          <a:stretch>
            <a:fillRect/>
          </a:stretch>
        </p:blipFill>
        <p:spPr>
          <a:xfrm>
            <a:off x="11292368" y="6489864"/>
            <a:ext cx="841321" cy="298730"/>
          </a:xfrm>
          <a:prstGeom prst="rect">
            <a:avLst/>
          </a:prstGeom>
        </p:spPr>
      </p:pic>
      <p:sp>
        <p:nvSpPr>
          <p:cNvPr id="6" name="TextBox 9">
            <a:extLst>
              <a:ext uri="{FF2B5EF4-FFF2-40B4-BE49-F238E27FC236}">
                <a16:creationId xmlns:a16="http://schemas.microsoft.com/office/drawing/2014/main" id="{E3249868-FE5E-E551-929E-EBFA35D34EF7}"/>
              </a:ext>
            </a:extLst>
          </p:cNvPr>
          <p:cNvSpPr txBox="1"/>
          <p:nvPr/>
        </p:nvSpPr>
        <p:spPr>
          <a:xfrm>
            <a:off x="8980172" y="6569381"/>
            <a:ext cx="2312196" cy="25391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FFFFFF"/>
                </a:solidFill>
                <a:effectLst/>
                <a:latin typeface="Calibri" panose="020F0502020204030204" pitchFamily="34" charset="0"/>
                <a:ea typeface="Yrsa-Regular"/>
                <a:cs typeface="Calibri" panose="020F0502020204030204" pitchFamily="34" charset="0"/>
              </a:rPr>
              <a:t>This resource is licensed under CC BY 4.0</a:t>
            </a:r>
            <a:endParaRPr lang="en-B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1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7A513C-7B68-CD64-9B08-839FB48EB587}"/>
              </a:ext>
            </a:extLst>
          </p:cNvPr>
          <p:cNvSpPr>
            <a:spLocks noGrp="1"/>
          </p:cNvSpPr>
          <p:nvPr>
            <p:ph type="body" sz="quarter" idx="13"/>
          </p:nvPr>
        </p:nvSpPr>
        <p:spPr>
          <a:xfrm>
            <a:off x="1086578" y="132420"/>
            <a:ext cx="10600546" cy="953429"/>
          </a:xfrm>
        </p:spPr>
        <p:txBody>
          <a:bodyPr>
            <a:normAutofit fontScale="92500" lnSpcReduction="10000"/>
          </a:bodyPr>
          <a:lstStyle/>
          <a:p>
            <a:pPr algn="ctr"/>
            <a:r>
              <a:rPr lang="es" dirty="0">
                <a:solidFill>
                  <a:srgbClr val="C95F57"/>
                </a:solidFill>
              </a:rPr>
              <a:t>Se espera que las PYME intensifiquen y entreguen acciones. La acción real proviene del liderazgo de alto nivel.</a:t>
            </a:r>
          </a:p>
        </p:txBody>
      </p:sp>
      <p:sp>
        <p:nvSpPr>
          <p:cNvPr id="5" name="Text Placeholder 4">
            <a:extLst>
              <a:ext uri="{FF2B5EF4-FFF2-40B4-BE49-F238E27FC236}">
                <a16:creationId xmlns:a16="http://schemas.microsoft.com/office/drawing/2014/main" id="{02D60958-C2D9-655D-FF2A-AD69185A4BAB}"/>
              </a:ext>
            </a:extLst>
          </p:cNvPr>
          <p:cNvSpPr>
            <a:spLocks noGrp="1"/>
          </p:cNvSpPr>
          <p:nvPr>
            <p:ph type="body" sz="quarter" idx="14"/>
          </p:nvPr>
        </p:nvSpPr>
        <p:spPr>
          <a:xfrm>
            <a:off x="1085850" y="1153857"/>
            <a:ext cx="10587038" cy="5153598"/>
          </a:xfrm>
        </p:spPr>
        <p:txBody>
          <a:bodyPr/>
          <a:lstStyle/>
          <a:p>
            <a:pPr algn="l"/>
            <a:r>
              <a:rPr lang="es" sz="2200" b="1" i="0" dirty="0">
                <a:solidFill>
                  <a:srgbClr val="C95F57"/>
                </a:solidFill>
                <a:effectLst/>
              </a:rPr>
              <a:t>La RSC ya no es un ejercicio de marcar casillas. </a:t>
            </a:r>
            <a:r>
              <a:rPr lang="es" sz="2200" i="0" dirty="0">
                <a:effectLst/>
              </a:rPr>
              <a:t>Ahora más que nunca, la sostenibilidad se está convirtiendo en una ventaja competitiva para las empresas y pymes europeas, en lugar de un simple ejercicio de marcar casillas. Construir una </a:t>
            </a:r>
            <a:r>
              <a:rPr lang="es" sz="2200" dirty="0"/>
              <a:t>PYME sostenible requiere </a:t>
            </a:r>
            <a:r>
              <a:rPr lang="es" sz="2200" i="0" dirty="0">
                <a:effectLst/>
              </a:rPr>
              <a:t>un movimiento de cambio hacia la RSE, las economías circulares y muchos otros enfoques clave.</a:t>
            </a:r>
          </a:p>
          <a:p>
            <a:pPr algn="l"/>
            <a:endParaRPr lang="en-GB" sz="1000" b="1" i="0" dirty="0">
              <a:effectLst/>
            </a:endParaRPr>
          </a:p>
          <a:p>
            <a:r>
              <a:rPr lang="es" sz="2200" b="1" i="0" dirty="0">
                <a:solidFill>
                  <a:srgbClr val="027354"/>
                </a:solidFill>
                <a:effectLst/>
              </a:rPr>
              <a:t>Las empresas ya no son juzgadas por sus políticas ambientales, sociales y </a:t>
            </a:r>
            <a:r>
              <a:rPr lang="es" sz="2200" b="1" dirty="0">
                <a:solidFill>
                  <a:srgbClr val="027354"/>
                </a:solidFill>
              </a:rPr>
              <a:t>comerciales </a:t>
            </a:r>
            <a:r>
              <a:rPr lang="es" sz="2200" b="1" i="0" dirty="0">
                <a:solidFill>
                  <a:srgbClr val="027354"/>
                </a:solidFill>
                <a:effectLst/>
              </a:rPr>
              <a:t>, sino por cómo sus iniciativas y acciones prometidas limitan realmente los riesgos ambientales, sociales y económicos.</a:t>
            </a:r>
            <a:endParaRPr lang="en-GB" sz="2200" b="0" i="0" dirty="0">
              <a:solidFill>
                <a:srgbClr val="027354"/>
              </a:solidFill>
              <a:effectLst/>
            </a:endParaRPr>
          </a:p>
          <a:p>
            <a:pPr algn="l"/>
            <a:endParaRPr lang="en-GB" sz="1000" dirty="0">
              <a:solidFill>
                <a:srgbClr val="C95F57"/>
              </a:solidFill>
            </a:endParaRPr>
          </a:p>
          <a:p>
            <a:pPr algn="l"/>
            <a:r>
              <a:rPr lang="es" sz="2200" b="1" dirty="0">
                <a:solidFill>
                  <a:srgbClr val="C95F57"/>
                </a:solidFill>
              </a:rPr>
              <a:t>La mentalidad de liderazgo debe complementarse con una acción sólida. </a:t>
            </a:r>
            <a:r>
              <a:rPr lang="es" sz="2200" b="0" i="0" dirty="0">
                <a:effectLst/>
              </a:rPr>
              <a:t>Muchas </a:t>
            </a:r>
            <a:r>
              <a:rPr lang="es" sz="2200" dirty="0"/>
              <a:t>empresas europeas han implementado </a:t>
            </a:r>
            <a:r>
              <a:rPr lang="es" sz="2200" b="0" i="0" dirty="0">
                <a:effectLst/>
              </a:rPr>
              <a:t>acciones reales, pero pocas han desarrollado aún las capacidades para acelerar el cambio transformacional en la empresa interna y externamente utilizando una mentalidad y acción de liderazgo. Al ver la sostenibilidad a través del prisma de las capacidades y la mentalidad de liderazgo, las pymes permitirán replantear la agenda de sostenibilidad, impulsando un cambio impactante en la forma en que hace negocios.</a:t>
            </a:r>
          </a:p>
          <a:p>
            <a:endParaRPr lang="en-IE" sz="2200" dirty="0"/>
          </a:p>
        </p:txBody>
      </p:sp>
    </p:spTree>
    <p:extLst>
      <p:ext uri="{BB962C8B-B14F-4D97-AF65-F5344CB8AC3E}">
        <p14:creationId xmlns:p14="http://schemas.microsoft.com/office/powerpoint/2010/main" val="285359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people looking at a paper&#10;&#10;Description automatically generated with low confidence">
            <a:extLst>
              <a:ext uri="{FF2B5EF4-FFF2-40B4-BE49-F238E27FC236}">
                <a16:creationId xmlns:a16="http://schemas.microsoft.com/office/drawing/2014/main" id="{3A40738D-3DAA-AC00-F4F3-7A36C6A2265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0" b="5290"/>
          <a:stretch>
            <a:fillRect/>
          </a:stretch>
        </p:blipFill>
        <p:spPr>
          <a:xfrm>
            <a:off x="6523862" y="71844"/>
            <a:ext cx="5112967" cy="6858001"/>
          </a:xfrm>
        </p:spPr>
      </p:pic>
      <p:sp>
        <p:nvSpPr>
          <p:cNvPr id="2" name="Text Placeholder 1">
            <a:extLst>
              <a:ext uri="{FF2B5EF4-FFF2-40B4-BE49-F238E27FC236}">
                <a16:creationId xmlns:a16="http://schemas.microsoft.com/office/drawing/2014/main" id="{631E8F8E-2C2C-C291-33A2-BC0879AF8778}"/>
              </a:ext>
            </a:extLst>
          </p:cNvPr>
          <p:cNvSpPr>
            <a:spLocks noGrp="1"/>
          </p:cNvSpPr>
          <p:nvPr>
            <p:ph type="body" sz="quarter" idx="13"/>
          </p:nvPr>
        </p:nvSpPr>
        <p:spPr>
          <a:xfrm>
            <a:off x="555171" y="345221"/>
            <a:ext cx="5623560" cy="817374"/>
          </a:xfrm>
        </p:spPr>
        <p:txBody>
          <a:bodyPr>
            <a:normAutofit fontScale="85000" lnSpcReduction="20000"/>
          </a:bodyPr>
          <a:lstStyle/>
          <a:p>
            <a:r>
              <a:rPr lang="es" dirty="0"/>
              <a:t>La RSC necesita un liderazgo colaborativo innovador</a:t>
            </a:r>
          </a:p>
        </p:txBody>
      </p:sp>
      <p:sp>
        <p:nvSpPr>
          <p:cNvPr id="6" name="Text Placeholder 5">
            <a:extLst>
              <a:ext uri="{FF2B5EF4-FFF2-40B4-BE49-F238E27FC236}">
                <a16:creationId xmlns:a16="http://schemas.microsoft.com/office/drawing/2014/main" id="{22360607-D58E-7526-EBDF-D7B673D5F1D4}"/>
              </a:ext>
            </a:extLst>
          </p:cNvPr>
          <p:cNvSpPr>
            <a:spLocks noGrp="1"/>
          </p:cNvSpPr>
          <p:nvPr>
            <p:ph type="body" sz="quarter" idx="14"/>
          </p:nvPr>
        </p:nvSpPr>
        <p:spPr>
          <a:xfrm>
            <a:off x="555171" y="1101602"/>
            <a:ext cx="5777588" cy="3079983"/>
          </a:xfrm>
        </p:spPr>
        <p:txBody>
          <a:bodyPr/>
          <a:lstStyle/>
          <a:p>
            <a:r>
              <a:rPr lang="es" sz="2200" dirty="0"/>
              <a:t>Las empresas deben ser más adaptables que nunca, mantenerse sostenibles y sólidas, ejecutar operaciones cohesivas, estar muy en sintonía y adaptarse sin problemas al ritmo de los negocios. La RSE Responsabilidad Social Corporativa es una herramienta que se puede utilizar para hacer precisamente esto. Las empresas de RSE exitosas están dirigidas por líderes innovadores que viven y respiran la cultura empresarial de RSE. Se necesita una intención y un compromiso claros desde arriba para que una cultura de liderazgo se convierta en un poderoso motivador de la RSE. La RSE impulsada por la alta dirección garantizará la implementación de un compromiso de toda la empresa y empleados energizados con un enfoque de RSC.</a:t>
            </a:r>
            <a:endParaRPr lang="en-IE" sz="2200" dirty="0"/>
          </a:p>
        </p:txBody>
      </p:sp>
    </p:spTree>
    <p:extLst>
      <p:ext uri="{BB962C8B-B14F-4D97-AF65-F5344CB8AC3E}">
        <p14:creationId xmlns:p14="http://schemas.microsoft.com/office/powerpoint/2010/main" val="248216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3941482"/>
            <a:ext cx="11079126" cy="2697508"/>
          </a:xfrm>
          <a:prstGeom prst="roundRect">
            <a:avLst/>
          </a:prstGeom>
          <a:solidFill>
            <a:schemeClr val="bg1"/>
          </a:solidFill>
          <a:ln w="28575">
            <a:solidFill>
              <a:srgbClr val="027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s" dirty="0"/>
              <a:t>El compromiso de alto nivel es un poderoso motivador</a:t>
            </a:r>
          </a:p>
          <a:p>
            <a:endParaRPr lang="en-IE" dirty="0"/>
          </a:p>
        </p:txBody>
      </p:sp>
      <p:graphicFrame>
        <p:nvGraphicFramePr>
          <p:cNvPr id="7" name="Diagram 6">
            <a:extLst>
              <a:ext uri="{FF2B5EF4-FFF2-40B4-BE49-F238E27FC236}">
                <a16:creationId xmlns:a16="http://schemas.microsoft.com/office/drawing/2014/main" id="{E6AB7F6E-C96F-40DB-1B5E-EB2074C9ABB6}"/>
              </a:ext>
            </a:extLst>
          </p:cNvPr>
          <p:cNvGraphicFramePr/>
          <p:nvPr/>
        </p:nvGraphicFramePr>
        <p:xfrm>
          <a:off x="138976" y="219010"/>
          <a:ext cx="11696897" cy="624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CD5304B5-6898-A3AA-DB10-1B8E411C54B0}"/>
              </a:ext>
            </a:extLst>
          </p:cNvPr>
          <p:cNvSpPr txBox="1"/>
          <p:nvPr/>
        </p:nvSpPr>
        <p:spPr>
          <a:xfrm>
            <a:off x="3153091" y="1281136"/>
            <a:ext cx="8282763" cy="2554545"/>
          </a:xfrm>
          <a:prstGeom prst="rect">
            <a:avLst/>
          </a:prstGeom>
          <a:noFill/>
        </p:spPr>
        <p:txBody>
          <a:bodyPr wrap="square" rtlCol="0" anchor="ctr">
            <a:spAutoFit/>
          </a:bodyPr>
          <a:lstStyle/>
          <a:p>
            <a:r>
              <a:rPr lang="es" sz="20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000" dirty="0">
              <a:solidFill>
                <a:schemeClr val="bg1"/>
              </a:solidFill>
            </a:endParaRPr>
          </a:p>
          <a:p>
            <a:endParaRPr lang="en-IE" sz="20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099267" y="4166851"/>
            <a:ext cx="8282763" cy="2246769"/>
          </a:xfrm>
          <a:prstGeom prst="rect">
            <a:avLst/>
          </a:prstGeom>
          <a:noFill/>
        </p:spPr>
        <p:txBody>
          <a:bodyPr wrap="square" rtlCol="0">
            <a:spAutoFit/>
          </a:bodyPr>
          <a:lstStyle/>
          <a:p>
            <a:r>
              <a:rPr lang="es" sz="2000" b="1" dirty="0">
                <a:solidFill>
                  <a:srgbClr val="027354"/>
                </a:solidFill>
                <a:latin typeface="Amasis MT Pro Black" panose="02040A04050005020304" pitchFamily="18" charset="0"/>
              </a:rPr>
              <a:t>¿Cómo? </a:t>
            </a:r>
            <a:r>
              <a:rPr lang="es" sz="2000" b="1" dirty="0">
                <a:solidFill>
                  <a:srgbClr val="027354"/>
                </a:solidFill>
              </a:rPr>
              <a:t>Forme a sus líderes y gerentes en RSE y gestión del cambio cultural en RSE. </a:t>
            </a:r>
            <a:r>
              <a:rPr lang="es" sz="2000" dirty="0">
                <a:solidFill>
                  <a:srgbClr val="027354"/>
                </a:solidFill>
              </a:rPr>
              <a:t>Si no se sienten competentes no podrán ser líderes del cambio. Deben estar totalmente equipados para implementar la RSE con su personal, enfrentar desafíos, tomar decisiones rápidas y encontrar soluciones. Involucre a facilitadores/entrenadores experimentados en viajes de liderazgo transformacional de RSE para que lo guíen a través del viaje interno de liderar la gestión del cambio cultural de RSE.</a:t>
            </a:r>
            <a:endParaRPr lang="en-IE" sz="2000" dirty="0">
              <a:solidFill>
                <a:srgbClr val="027354"/>
              </a:solidFill>
            </a:endParaRPr>
          </a:p>
        </p:txBody>
      </p:sp>
      <p:grpSp>
        <p:nvGrpSpPr>
          <p:cNvPr id="3" name="Graphic 4">
            <a:extLst>
              <a:ext uri="{FF2B5EF4-FFF2-40B4-BE49-F238E27FC236}">
                <a16:creationId xmlns:a16="http://schemas.microsoft.com/office/drawing/2014/main" id="{19E21476-44BA-ACAE-0D67-545F23E7EDA3}"/>
              </a:ext>
            </a:extLst>
          </p:cNvPr>
          <p:cNvGrpSpPr/>
          <p:nvPr/>
        </p:nvGrpSpPr>
        <p:grpSpPr>
          <a:xfrm>
            <a:off x="1087237" y="4543763"/>
            <a:ext cx="1666347" cy="1419224"/>
            <a:chOff x="3778420" y="3791271"/>
            <a:chExt cx="1253431" cy="1085528"/>
          </a:xfrm>
        </p:grpSpPr>
        <p:sp>
          <p:nvSpPr>
            <p:cNvPr id="4" name="Freeform 104">
              <a:extLst>
                <a:ext uri="{FF2B5EF4-FFF2-40B4-BE49-F238E27FC236}">
                  <a16:creationId xmlns:a16="http://schemas.microsoft.com/office/drawing/2014/main" id="{E9AE034B-1785-F823-688B-1BB176BE30C9}"/>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2BB36F44-A176-EF2D-AA4B-4FEF21E3D3A5}"/>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6" name="Freeform 106">
              <a:extLst>
                <a:ext uri="{FF2B5EF4-FFF2-40B4-BE49-F238E27FC236}">
                  <a16:creationId xmlns:a16="http://schemas.microsoft.com/office/drawing/2014/main" id="{0B902A55-AC51-6DA0-467A-793494E87C4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8" name="Freeform 107">
              <a:extLst>
                <a:ext uri="{FF2B5EF4-FFF2-40B4-BE49-F238E27FC236}">
                  <a16:creationId xmlns:a16="http://schemas.microsoft.com/office/drawing/2014/main" id="{5D316D9E-B079-920F-109A-C7C7E1B2E332}"/>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9" name="Freeform 108">
              <a:extLst>
                <a:ext uri="{FF2B5EF4-FFF2-40B4-BE49-F238E27FC236}">
                  <a16:creationId xmlns:a16="http://schemas.microsoft.com/office/drawing/2014/main" id="{BB839A97-29BD-6A7E-F45E-720A885DB199}"/>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0" name="Freeform 109">
              <a:extLst>
                <a:ext uri="{FF2B5EF4-FFF2-40B4-BE49-F238E27FC236}">
                  <a16:creationId xmlns:a16="http://schemas.microsoft.com/office/drawing/2014/main" id="{244172F3-3FB8-78DA-CBCD-D7E000B0966F}"/>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10">
              <a:extLst>
                <a:ext uri="{FF2B5EF4-FFF2-40B4-BE49-F238E27FC236}">
                  <a16:creationId xmlns:a16="http://schemas.microsoft.com/office/drawing/2014/main" id="{AEDB1E4C-6B85-E674-452A-3C9DEBAD67E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11">
              <a:extLst>
                <a:ext uri="{FF2B5EF4-FFF2-40B4-BE49-F238E27FC236}">
                  <a16:creationId xmlns:a16="http://schemas.microsoft.com/office/drawing/2014/main" id="{3C25BAAA-AEB2-E15B-98EE-59FAADCF43F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4" name="Freeform 112">
              <a:extLst>
                <a:ext uri="{FF2B5EF4-FFF2-40B4-BE49-F238E27FC236}">
                  <a16:creationId xmlns:a16="http://schemas.microsoft.com/office/drawing/2014/main" id="{11F44C31-6E58-2810-70DF-68D42122FB8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6" name="Freeform 113">
              <a:extLst>
                <a:ext uri="{FF2B5EF4-FFF2-40B4-BE49-F238E27FC236}">
                  <a16:creationId xmlns:a16="http://schemas.microsoft.com/office/drawing/2014/main" id="{E0F50450-4DA5-ACDA-E15D-B911E976D21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 name="Freeform 114">
              <a:extLst>
                <a:ext uri="{FF2B5EF4-FFF2-40B4-BE49-F238E27FC236}">
                  <a16:creationId xmlns:a16="http://schemas.microsoft.com/office/drawing/2014/main" id="{50EE5607-7670-2F48-5B9B-387D8F31EB1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8" name="Freeform 115">
              <a:extLst>
                <a:ext uri="{FF2B5EF4-FFF2-40B4-BE49-F238E27FC236}">
                  <a16:creationId xmlns:a16="http://schemas.microsoft.com/office/drawing/2014/main" id="{EA21F04E-EA71-8AF8-467A-3ADD3C96CCF0}"/>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1" name="Freeform 116">
              <a:extLst>
                <a:ext uri="{FF2B5EF4-FFF2-40B4-BE49-F238E27FC236}">
                  <a16:creationId xmlns:a16="http://schemas.microsoft.com/office/drawing/2014/main" id="{3AA7B3B7-F525-DC4B-C57C-9FC4EB818AA5}"/>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2" name="Freeform 117">
              <a:extLst>
                <a:ext uri="{FF2B5EF4-FFF2-40B4-BE49-F238E27FC236}">
                  <a16:creationId xmlns:a16="http://schemas.microsoft.com/office/drawing/2014/main" id="{77D485D2-EACC-0FB6-2623-FEBD846611D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8">
              <a:extLst>
                <a:ext uri="{FF2B5EF4-FFF2-40B4-BE49-F238E27FC236}">
                  <a16:creationId xmlns:a16="http://schemas.microsoft.com/office/drawing/2014/main" id="{808D8B2F-A582-C95C-D47E-B5ED52AED60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4" name="Freeform 119">
              <a:extLst>
                <a:ext uri="{FF2B5EF4-FFF2-40B4-BE49-F238E27FC236}">
                  <a16:creationId xmlns:a16="http://schemas.microsoft.com/office/drawing/2014/main" id="{F9747489-6F2D-8564-2317-6E39FCA0CF0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5" name="Freeform 120">
              <a:extLst>
                <a:ext uri="{FF2B5EF4-FFF2-40B4-BE49-F238E27FC236}">
                  <a16:creationId xmlns:a16="http://schemas.microsoft.com/office/drawing/2014/main" id="{40C55D1A-591B-C526-6E4E-ADB1D0681B81}"/>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6" name="Freeform 121">
              <a:extLst>
                <a:ext uri="{FF2B5EF4-FFF2-40B4-BE49-F238E27FC236}">
                  <a16:creationId xmlns:a16="http://schemas.microsoft.com/office/drawing/2014/main" id="{CE672CB1-F4E7-FCA1-7740-E987C980C2F9}"/>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27" name="Freeform 122">
              <a:extLst>
                <a:ext uri="{FF2B5EF4-FFF2-40B4-BE49-F238E27FC236}">
                  <a16:creationId xmlns:a16="http://schemas.microsoft.com/office/drawing/2014/main" id="{5E949F89-4739-AF44-CC15-FAFD49FDEBB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28" name="Freeform 123">
              <a:extLst>
                <a:ext uri="{FF2B5EF4-FFF2-40B4-BE49-F238E27FC236}">
                  <a16:creationId xmlns:a16="http://schemas.microsoft.com/office/drawing/2014/main" id="{4444FA2D-6864-1D12-DC54-C57D91A19F50}"/>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29" name="Freeform 124">
              <a:extLst>
                <a:ext uri="{FF2B5EF4-FFF2-40B4-BE49-F238E27FC236}">
                  <a16:creationId xmlns:a16="http://schemas.microsoft.com/office/drawing/2014/main" id="{3D474A7C-BC1D-C112-1263-2685E00EFF0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0" name="Freeform 125">
              <a:extLst>
                <a:ext uri="{FF2B5EF4-FFF2-40B4-BE49-F238E27FC236}">
                  <a16:creationId xmlns:a16="http://schemas.microsoft.com/office/drawing/2014/main" id="{E48D6679-51CD-F2A1-BA56-B975DF7BBFF7}"/>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1" name="Freeform 126">
              <a:extLst>
                <a:ext uri="{FF2B5EF4-FFF2-40B4-BE49-F238E27FC236}">
                  <a16:creationId xmlns:a16="http://schemas.microsoft.com/office/drawing/2014/main" id="{849CDF75-DB62-151A-39DC-A832985987A8}"/>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2" name="Freeform 127">
              <a:extLst>
                <a:ext uri="{FF2B5EF4-FFF2-40B4-BE49-F238E27FC236}">
                  <a16:creationId xmlns:a16="http://schemas.microsoft.com/office/drawing/2014/main" id="{1C49BB7A-C831-73E0-2C2D-4F5C940FDA25}"/>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3" name="Freeform 128">
              <a:extLst>
                <a:ext uri="{FF2B5EF4-FFF2-40B4-BE49-F238E27FC236}">
                  <a16:creationId xmlns:a16="http://schemas.microsoft.com/office/drawing/2014/main" id="{33889172-F2FD-D814-5F78-553EE82AA30D}"/>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4" name="Freeform 129">
              <a:extLst>
                <a:ext uri="{FF2B5EF4-FFF2-40B4-BE49-F238E27FC236}">
                  <a16:creationId xmlns:a16="http://schemas.microsoft.com/office/drawing/2014/main" id="{59398527-7B29-768B-59EA-6A9F1FD5F55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5" name="Freeform 130">
              <a:extLst>
                <a:ext uri="{FF2B5EF4-FFF2-40B4-BE49-F238E27FC236}">
                  <a16:creationId xmlns:a16="http://schemas.microsoft.com/office/drawing/2014/main" id="{F9D69A1B-D037-5D91-3B42-A318118DFCC1}"/>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6" name="Freeform 131">
              <a:extLst>
                <a:ext uri="{FF2B5EF4-FFF2-40B4-BE49-F238E27FC236}">
                  <a16:creationId xmlns:a16="http://schemas.microsoft.com/office/drawing/2014/main" id="{E2E50F8B-370B-315D-FC38-3F497105060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37" name="Freeform 132">
              <a:extLst>
                <a:ext uri="{FF2B5EF4-FFF2-40B4-BE49-F238E27FC236}">
                  <a16:creationId xmlns:a16="http://schemas.microsoft.com/office/drawing/2014/main" id="{A1780D4F-4AB4-A769-B3E1-47EF393D711B}"/>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38" name="Freeform 133">
              <a:extLst>
                <a:ext uri="{FF2B5EF4-FFF2-40B4-BE49-F238E27FC236}">
                  <a16:creationId xmlns:a16="http://schemas.microsoft.com/office/drawing/2014/main" id="{C9507C41-D967-7D8F-239C-16387BBA526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39" name="Freeform 134">
              <a:extLst>
                <a:ext uri="{FF2B5EF4-FFF2-40B4-BE49-F238E27FC236}">
                  <a16:creationId xmlns:a16="http://schemas.microsoft.com/office/drawing/2014/main" id="{A6A0DF21-E263-9957-15A3-69895AA4F57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0" name="Freeform 135">
              <a:extLst>
                <a:ext uri="{FF2B5EF4-FFF2-40B4-BE49-F238E27FC236}">
                  <a16:creationId xmlns:a16="http://schemas.microsoft.com/office/drawing/2014/main" id="{7BEB68A7-E1CE-54B4-7FE5-EB63BB33C75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6">
              <a:extLst>
                <a:ext uri="{FF2B5EF4-FFF2-40B4-BE49-F238E27FC236}">
                  <a16:creationId xmlns:a16="http://schemas.microsoft.com/office/drawing/2014/main" id="{C2F5A6BE-4E4F-8BDF-EEF7-D9B30A95FDB1}"/>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2" name="Freeform 137">
              <a:extLst>
                <a:ext uri="{FF2B5EF4-FFF2-40B4-BE49-F238E27FC236}">
                  <a16:creationId xmlns:a16="http://schemas.microsoft.com/office/drawing/2014/main" id="{5E703CFC-44FB-E1CF-2A23-B36EE12C5810}"/>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3" name="Freeform 138">
              <a:extLst>
                <a:ext uri="{FF2B5EF4-FFF2-40B4-BE49-F238E27FC236}">
                  <a16:creationId xmlns:a16="http://schemas.microsoft.com/office/drawing/2014/main" id="{70608C50-176E-F4CA-3941-E29DD217F2A2}"/>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4" name="Freeform 139">
              <a:extLst>
                <a:ext uri="{FF2B5EF4-FFF2-40B4-BE49-F238E27FC236}">
                  <a16:creationId xmlns:a16="http://schemas.microsoft.com/office/drawing/2014/main" id="{023E87F2-E56E-A3DD-AAC0-FF7A616135D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5" name="Freeform 140">
              <a:extLst>
                <a:ext uri="{FF2B5EF4-FFF2-40B4-BE49-F238E27FC236}">
                  <a16:creationId xmlns:a16="http://schemas.microsoft.com/office/drawing/2014/main" id="{7D851D82-E476-EF84-59EB-CB4B73311FC4}"/>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6" name="Freeform 141">
              <a:extLst>
                <a:ext uri="{FF2B5EF4-FFF2-40B4-BE49-F238E27FC236}">
                  <a16:creationId xmlns:a16="http://schemas.microsoft.com/office/drawing/2014/main" id="{A0B884E9-FCFA-CF3D-EA90-343B981CED33}"/>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47" name="Freeform 142">
              <a:extLst>
                <a:ext uri="{FF2B5EF4-FFF2-40B4-BE49-F238E27FC236}">
                  <a16:creationId xmlns:a16="http://schemas.microsoft.com/office/drawing/2014/main" id="{07A0426E-2720-42DA-7D8D-C9121B222FBE}"/>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48" name="Freeform 143">
              <a:extLst>
                <a:ext uri="{FF2B5EF4-FFF2-40B4-BE49-F238E27FC236}">
                  <a16:creationId xmlns:a16="http://schemas.microsoft.com/office/drawing/2014/main" id="{D5F71269-FD4A-91DD-19A2-C05C1C51D3FD}"/>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49" name="Freeform 144">
              <a:extLst>
                <a:ext uri="{FF2B5EF4-FFF2-40B4-BE49-F238E27FC236}">
                  <a16:creationId xmlns:a16="http://schemas.microsoft.com/office/drawing/2014/main" id="{E67741B8-BEBC-108F-83ED-06F7891D772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5">
              <a:extLst>
                <a:ext uri="{FF2B5EF4-FFF2-40B4-BE49-F238E27FC236}">
                  <a16:creationId xmlns:a16="http://schemas.microsoft.com/office/drawing/2014/main" id="{D1C59BCA-8155-0E96-B3DB-3B2BC08E6434}"/>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1" name="Freeform 146">
              <a:extLst>
                <a:ext uri="{FF2B5EF4-FFF2-40B4-BE49-F238E27FC236}">
                  <a16:creationId xmlns:a16="http://schemas.microsoft.com/office/drawing/2014/main" id="{701F33F9-A910-8584-A7F3-62243F1DD8FF}"/>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2" name="Freeform 147">
              <a:extLst>
                <a:ext uri="{FF2B5EF4-FFF2-40B4-BE49-F238E27FC236}">
                  <a16:creationId xmlns:a16="http://schemas.microsoft.com/office/drawing/2014/main" id="{FB6E50F1-A5A7-4DB4-9CB1-D103A176379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3" name="Freeform 148">
              <a:extLst>
                <a:ext uri="{FF2B5EF4-FFF2-40B4-BE49-F238E27FC236}">
                  <a16:creationId xmlns:a16="http://schemas.microsoft.com/office/drawing/2014/main" id="{36E255CB-006C-4A68-07E2-F828DEA71D8B}"/>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4" name="Freeform 149">
              <a:extLst>
                <a:ext uri="{FF2B5EF4-FFF2-40B4-BE49-F238E27FC236}">
                  <a16:creationId xmlns:a16="http://schemas.microsoft.com/office/drawing/2014/main" id="{8389FBEA-CDC2-555A-47BE-3F3B793BE08D}"/>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5" name="Freeform 150">
              <a:extLst>
                <a:ext uri="{FF2B5EF4-FFF2-40B4-BE49-F238E27FC236}">
                  <a16:creationId xmlns:a16="http://schemas.microsoft.com/office/drawing/2014/main" id="{6BCDC0D4-95F9-CE9C-3918-4A78AD870F8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51">
              <a:extLst>
                <a:ext uri="{FF2B5EF4-FFF2-40B4-BE49-F238E27FC236}">
                  <a16:creationId xmlns:a16="http://schemas.microsoft.com/office/drawing/2014/main" id="{1D126180-C355-3B44-753A-730259F6F14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52">
              <a:extLst>
                <a:ext uri="{FF2B5EF4-FFF2-40B4-BE49-F238E27FC236}">
                  <a16:creationId xmlns:a16="http://schemas.microsoft.com/office/drawing/2014/main" id="{0FD5149C-933E-81CE-09D7-F02AB68C067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8" name="Freeform 153">
              <a:extLst>
                <a:ext uri="{FF2B5EF4-FFF2-40B4-BE49-F238E27FC236}">
                  <a16:creationId xmlns:a16="http://schemas.microsoft.com/office/drawing/2014/main" id="{CD741575-CBFD-3BF8-1E20-6842A78DBADE}"/>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59" name="Freeform 154">
              <a:extLst>
                <a:ext uri="{FF2B5EF4-FFF2-40B4-BE49-F238E27FC236}">
                  <a16:creationId xmlns:a16="http://schemas.microsoft.com/office/drawing/2014/main" id="{77C1E7FA-C31E-1784-AD4E-534E5AC715A5}"/>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0" name="Freeform 155">
              <a:extLst>
                <a:ext uri="{FF2B5EF4-FFF2-40B4-BE49-F238E27FC236}">
                  <a16:creationId xmlns:a16="http://schemas.microsoft.com/office/drawing/2014/main" id="{F99EC55A-B5BD-7876-018C-2B3B2D7BBA38}"/>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1" name="Freeform 156">
              <a:extLst>
                <a:ext uri="{FF2B5EF4-FFF2-40B4-BE49-F238E27FC236}">
                  <a16:creationId xmlns:a16="http://schemas.microsoft.com/office/drawing/2014/main" id="{DF45711C-F33F-390E-4935-7B3885A866D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7">
              <a:extLst>
                <a:ext uri="{FF2B5EF4-FFF2-40B4-BE49-F238E27FC236}">
                  <a16:creationId xmlns:a16="http://schemas.microsoft.com/office/drawing/2014/main" id="{3C08A09F-560D-D175-682A-18456914D3FF}"/>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3" name="Freeform 158">
              <a:extLst>
                <a:ext uri="{FF2B5EF4-FFF2-40B4-BE49-F238E27FC236}">
                  <a16:creationId xmlns:a16="http://schemas.microsoft.com/office/drawing/2014/main" id="{D48CE86A-9DCC-1C3A-DF43-49E23CF4200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4" name="Freeform 159">
              <a:extLst>
                <a:ext uri="{FF2B5EF4-FFF2-40B4-BE49-F238E27FC236}">
                  <a16:creationId xmlns:a16="http://schemas.microsoft.com/office/drawing/2014/main" id="{77DF5749-3F3E-6237-822A-B708527DEFCC}"/>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5" name="Freeform 160">
              <a:extLst>
                <a:ext uri="{FF2B5EF4-FFF2-40B4-BE49-F238E27FC236}">
                  <a16:creationId xmlns:a16="http://schemas.microsoft.com/office/drawing/2014/main" id="{8D002E77-B193-F699-6990-DB2C4978E4D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6" name="Freeform 161">
              <a:extLst>
                <a:ext uri="{FF2B5EF4-FFF2-40B4-BE49-F238E27FC236}">
                  <a16:creationId xmlns:a16="http://schemas.microsoft.com/office/drawing/2014/main" id="{9076C566-7367-ABE0-8C1D-91DA02C4BB5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67" name="Freeform 162">
              <a:extLst>
                <a:ext uri="{FF2B5EF4-FFF2-40B4-BE49-F238E27FC236}">
                  <a16:creationId xmlns:a16="http://schemas.microsoft.com/office/drawing/2014/main" id="{36D27A25-8D19-8F8B-0105-308BBADCAB9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8" name="Freeform 163">
              <a:extLst>
                <a:ext uri="{FF2B5EF4-FFF2-40B4-BE49-F238E27FC236}">
                  <a16:creationId xmlns:a16="http://schemas.microsoft.com/office/drawing/2014/main" id="{28281413-8647-FEBE-A17E-F988E018A0FA}"/>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69" name="Freeform 164">
              <a:extLst>
                <a:ext uri="{FF2B5EF4-FFF2-40B4-BE49-F238E27FC236}">
                  <a16:creationId xmlns:a16="http://schemas.microsoft.com/office/drawing/2014/main" id="{BC08D10B-9197-9EA0-8B1A-54C291B1D62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0" name="Freeform 165">
              <a:extLst>
                <a:ext uri="{FF2B5EF4-FFF2-40B4-BE49-F238E27FC236}">
                  <a16:creationId xmlns:a16="http://schemas.microsoft.com/office/drawing/2014/main" id="{C6E93F4C-8ED4-0A6B-4822-14CE533F49F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1" name="Freeform 166">
              <a:extLst>
                <a:ext uri="{FF2B5EF4-FFF2-40B4-BE49-F238E27FC236}">
                  <a16:creationId xmlns:a16="http://schemas.microsoft.com/office/drawing/2014/main" id="{3F4DE4F6-0082-A507-6A74-645EACF98197}"/>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7">
              <a:extLst>
                <a:ext uri="{FF2B5EF4-FFF2-40B4-BE49-F238E27FC236}">
                  <a16:creationId xmlns:a16="http://schemas.microsoft.com/office/drawing/2014/main" id="{A38C8457-0464-9CB7-CA8D-D80E34BEF17D}"/>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3" name="Freeform 168">
              <a:extLst>
                <a:ext uri="{FF2B5EF4-FFF2-40B4-BE49-F238E27FC236}">
                  <a16:creationId xmlns:a16="http://schemas.microsoft.com/office/drawing/2014/main" id="{09A09E86-FD81-FC2F-0AE1-37EB5F708748}"/>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9">
              <a:extLst>
                <a:ext uri="{FF2B5EF4-FFF2-40B4-BE49-F238E27FC236}">
                  <a16:creationId xmlns:a16="http://schemas.microsoft.com/office/drawing/2014/main" id="{EF625717-FBC3-9492-1DF1-FBBF7A18E0F6}"/>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5" name="Freeform 170">
              <a:extLst>
                <a:ext uri="{FF2B5EF4-FFF2-40B4-BE49-F238E27FC236}">
                  <a16:creationId xmlns:a16="http://schemas.microsoft.com/office/drawing/2014/main" id="{727F421E-B2D6-B2E6-72EA-05F3B5B612C7}"/>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6" name="Freeform 171">
              <a:extLst>
                <a:ext uri="{FF2B5EF4-FFF2-40B4-BE49-F238E27FC236}">
                  <a16:creationId xmlns:a16="http://schemas.microsoft.com/office/drawing/2014/main" id="{280A248C-02D0-DFB1-1FBA-8876B776C9A0}"/>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77" name="Freeform 172">
              <a:extLst>
                <a:ext uri="{FF2B5EF4-FFF2-40B4-BE49-F238E27FC236}">
                  <a16:creationId xmlns:a16="http://schemas.microsoft.com/office/drawing/2014/main" id="{92820052-2C34-C8D6-6612-12AC7690161A}"/>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8" name="Freeform 173">
              <a:extLst>
                <a:ext uri="{FF2B5EF4-FFF2-40B4-BE49-F238E27FC236}">
                  <a16:creationId xmlns:a16="http://schemas.microsoft.com/office/drawing/2014/main" id="{A09D9CB4-6D3C-BB9A-1A82-ACBB4CA7E22F}"/>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9" name="Freeform 174">
              <a:extLst>
                <a:ext uri="{FF2B5EF4-FFF2-40B4-BE49-F238E27FC236}">
                  <a16:creationId xmlns:a16="http://schemas.microsoft.com/office/drawing/2014/main" id="{5BFE048C-8FDD-21C7-305C-AF3CFA348D0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0" name="Freeform 175">
              <a:extLst>
                <a:ext uri="{FF2B5EF4-FFF2-40B4-BE49-F238E27FC236}">
                  <a16:creationId xmlns:a16="http://schemas.microsoft.com/office/drawing/2014/main" id="{C1E24D28-F9FB-FE79-AE66-16D2662D19E2}"/>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1" name="Freeform 176">
              <a:extLst>
                <a:ext uri="{FF2B5EF4-FFF2-40B4-BE49-F238E27FC236}">
                  <a16:creationId xmlns:a16="http://schemas.microsoft.com/office/drawing/2014/main" id="{20254300-A223-0594-6168-F7DD060A3BA0}"/>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2" name="Freeform 177">
              <a:extLst>
                <a:ext uri="{FF2B5EF4-FFF2-40B4-BE49-F238E27FC236}">
                  <a16:creationId xmlns:a16="http://schemas.microsoft.com/office/drawing/2014/main" id="{641A0D3C-658D-2BCE-5DE9-47EA30E71BB4}"/>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3" name="Freeform 178">
              <a:extLst>
                <a:ext uri="{FF2B5EF4-FFF2-40B4-BE49-F238E27FC236}">
                  <a16:creationId xmlns:a16="http://schemas.microsoft.com/office/drawing/2014/main" id="{2781A977-5303-DD38-E75A-FD1AD2F422D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9">
              <a:extLst>
                <a:ext uri="{FF2B5EF4-FFF2-40B4-BE49-F238E27FC236}">
                  <a16:creationId xmlns:a16="http://schemas.microsoft.com/office/drawing/2014/main" id="{8530A513-8AA1-A045-E5D1-00C27ED7DA3E}"/>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5" name="Freeform 180">
              <a:extLst>
                <a:ext uri="{FF2B5EF4-FFF2-40B4-BE49-F238E27FC236}">
                  <a16:creationId xmlns:a16="http://schemas.microsoft.com/office/drawing/2014/main" id="{6D24B9A7-6392-8D70-8978-88F1ABEF96F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6" name="Freeform 181">
              <a:extLst>
                <a:ext uri="{FF2B5EF4-FFF2-40B4-BE49-F238E27FC236}">
                  <a16:creationId xmlns:a16="http://schemas.microsoft.com/office/drawing/2014/main" id="{9D09E19A-AF57-967B-B621-AE80F75D5FE7}"/>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82">
              <a:extLst>
                <a:ext uri="{FF2B5EF4-FFF2-40B4-BE49-F238E27FC236}">
                  <a16:creationId xmlns:a16="http://schemas.microsoft.com/office/drawing/2014/main" id="{2448652F-04DF-C3A4-F2C5-3E09E7BE18F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3">
              <a:extLst>
                <a:ext uri="{FF2B5EF4-FFF2-40B4-BE49-F238E27FC236}">
                  <a16:creationId xmlns:a16="http://schemas.microsoft.com/office/drawing/2014/main" id="{BDDCA842-5A50-AA09-567A-3C6DA090724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4">
              <a:extLst>
                <a:ext uri="{FF2B5EF4-FFF2-40B4-BE49-F238E27FC236}">
                  <a16:creationId xmlns:a16="http://schemas.microsoft.com/office/drawing/2014/main" id="{7E6AEEB8-6A4D-2BA3-6DDF-B6C88852D75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5">
              <a:extLst>
                <a:ext uri="{FF2B5EF4-FFF2-40B4-BE49-F238E27FC236}">
                  <a16:creationId xmlns:a16="http://schemas.microsoft.com/office/drawing/2014/main" id="{9D124660-4AAB-F839-CFAD-84A67C2935A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1" name="Freeform 186">
              <a:extLst>
                <a:ext uri="{FF2B5EF4-FFF2-40B4-BE49-F238E27FC236}">
                  <a16:creationId xmlns:a16="http://schemas.microsoft.com/office/drawing/2014/main" id="{E6526D38-A9B7-268E-3832-E8AC9789FF04}"/>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7">
              <a:extLst>
                <a:ext uri="{FF2B5EF4-FFF2-40B4-BE49-F238E27FC236}">
                  <a16:creationId xmlns:a16="http://schemas.microsoft.com/office/drawing/2014/main" id="{574218EE-C4C3-76BC-45B3-8434A3973A9F}"/>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3" name="Freeform 188">
              <a:extLst>
                <a:ext uri="{FF2B5EF4-FFF2-40B4-BE49-F238E27FC236}">
                  <a16:creationId xmlns:a16="http://schemas.microsoft.com/office/drawing/2014/main" id="{F8DCB15A-9CE6-3C36-38A6-4013B2F42426}"/>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4" name="Freeform 189">
              <a:extLst>
                <a:ext uri="{FF2B5EF4-FFF2-40B4-BE49-F238E27FC236}">
                  <a16:creationId xmlns:a16="http://schemas.microsoft.com/office/drawing/2014/main" id="{73DDE5CB-F93D-214C-A7DE-32A2D4277EE6}"/>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5" name="Freeform 190">
              <a:extLst>
                <a:ext uri="{FF2B5EF4-FFF2-40B4-BE49-F238E27FC236}">
                  <a16:creationId xmlns:a16="http://schemas.microsoft.com/office/drawing/2014/main" id="{31C5154F-FE4B-9944-71CC-70F29BC27A7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91">
              <a:extLst>
                <a:ext uri="{FF2B5EF4-FFF2-40B4-BE49-F238E27FC236}">
                  <a16:creationId xmlns:a16="http://schemas.microsoft.com/office/drawing/2014/main" id="{1BE4CBEA-E2E7-2024-592D-220F99406CA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7" name="Freeform 192">
              <a:extLst>
                <a:ext uri="{FF2B5EF4-FFF2-40B4-BE49-F238E27FC236}">
                  <a16:creationId xmlns:a16="http://schemas.microsoft.com/office/drawing/2014/main" id="{63094E54-BE77-0EC0-FEFC-05231C32AE1B}"/>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3">
              <a:extLst>
                <a:ext uri="{FF2B5EF4-FFF2-40B4-BE49-F238E27FC236}">
                  <a16:creationId xmlns:a16="http://schemas.microsoft.com/office/drawing/2014/main" id="{524D647F-24C3-02DF-E8EB-A8A9116D2F6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99" name="Freeform 194">
              <a:extLst>
                <a:ext uri="{FF2B5EF4-FFF2-40B4-BE49-F238E27FC236}">
                  <a16:creationId xmlns:a16="http://schemas.microsoft.com/office/drawing/2014/main" id="{2893210F-60CC-2833-5207-9F1169FF5FED}"/>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0" name="Freeform 195">
              <a:extLst>
                <a:ext uri="{FF2B5EF4-FFF2-40B4-BE49-F238E27FC236}">
                  <a16:creationId xmlns:a16="http://schemas.microsoft.com/office/drawing/2014/main" id="{763B8972-2E2D-BF6D-F6AB-DD0A07D44703}"/>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6">
              <a:extLst>
                <a:ext uri="{FF2B5EF4-FFF2-40B4-BE49-F238E27FC236}">
                  <a16:creationId xmlns:a16="http://schemas.microsoft.com/office/drawing/2014/main" id="{87B0E012-3858-DAE5-37F5-8BF31943F8F1}"/>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2" name="Freeform 197">
              <a:extLst>
                <a:ext uri="{FF2B5EF4-FFF2-40B4-BE49-F238E27FC236}">
                  <a16:creationId xmlns:a16="http://schemas.microsoft.com/office/drawing/2014/main" id="{5FF98642-0E56-44F6-669B-9F8169AB840C}"/>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3" name="Freeform 198">
              <a:extLst>
                <a:ext uri="{FF2B5EF4-FFF2-40B4-BE49-F238E27FC236}">
                  <a16:creationId xmlns:a16="http://schemas.microsoft.com/office/drawing/2014/main" id="{7FA34438-452E-9E13-B2D7-7F9B1E2AD23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4" name="Freeform 199">
              <a:extLst>
                <a:ext uri="{FF2B5EF4-FFF2-40B4-BE49-F238E27FC236}">
                  <a16:creationId xmlns:a16="http://schemas.microsoft.com/office/drawing/2014/main" id="{00FDDDDF-EBA0-6F67-6589-D9A78330B9A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200">
              <a:extLst>
                <a:ext uri="{FF2B5EF4-FFF2-40B4-BE49-F238E27FC236}">
                  <a16:creationId xmlns:a16="http://schemas.microsoft.com/office/drawing/2014/main" id="{3EE1CE6F-E5E7-A137-93A5-59E3C7B6F08E}"/>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6" name="Freeform 201">
              <a:extLst>
                <a:ext uri="{FF2B5EF4-FFF2-40B4-BE49-F238E27FC236}">
                  <a16:creationId xmlns:a16="http://schemas.microsoft.com/office/drawing/2014/main" id="{09FBED57-0A36-FBBC-815A-C8B7C41253F2}"/>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07" name="Freeform 202">
              <a:extLst>
                <a:ext uri="{FF2B5EF4-FFF2-40B4-BE49-F238E27FC236}">
                  <a16:creationId xmlns:a16="http://schemas.microsoft.com/office/drawing/2014/main" id="{58B2D64D-41E6-5032-F625-36C1D332C552}"/>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08" name="Freeform 203">
              <a:extLst>
                <a:ext uri="{FF2B5EF4-FFF2-40B4-BE49-F238E27FC236}">
                  <a16:creationId xmlns:a16="http://schemas.microsoft.com/office/drawing/2014/main" id="{D1BCA6DC-5BEE-8D8A-5F0A-F85B7A19E843}"/>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4">
              <a:extLst>
                <a:ext uri="{FF2B5EF4-FFF2-40B4-BE49-F238E27FC236}">
                  <a16:creationId xmlns:a16="http://schemas.microsoft.com/office/drawing/2014/main" id="{46322809-270E-5C89-95EC-A850A72C31C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5">
              <a:extLst>
                <a:ext uri="{FF2B5EF4-FFF2-40B4-BE49-F238E27FC236}">
                  <a16:creationId xmlns:a16="http://schemas.microsoft.com/office/drawing/2014/main" id="{63E26FE5-BACF-AF3A-E3A2-9A35C75F1AFB}"/>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6">
              <a:extLst>
                <a:ext uri="{FF2B5EF4-FFF2-40B4-BE49-F238E27FC236}">
                  <a16:creationId xmlns:a16="http://schemas.microsoft.com/office/drawing/2014/main" id="{67A50E4F-699C-84C8-5B7B-1E7A31B1B2D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2" name="Freeform 207">
              <a:extLst>
                <a:ext uri="{FF2B5EF4-FFF2-40B4-BE49-F238E27FC236}">
                  <a16:creationId xmlns:a16="http://schemas.microsoft.com/office/drawing/2014/main" id="{58DB1C3B-4F15-861C-90D9-E5DF90998078}"/>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8">
              <a:extLst>
                <a:ext uri="{FF2B5EF4-FFF2-40B4-BE49-F238E27FC236}">
                  <a16:creationId xmlns:a16="http://schemas.microsoft.com/office/drawing/2014/main" id="{67C0133B-C529-6742-BAAE-63DDAFC8DFEF}"/>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9">
              <a:extLst>
                <a:ext uri="{FF2B5EF4-FFF2-40B4-BE49-F238E27FC236}">
                  <a16:creationId xmlns:a16="http://schemas.microsoft.com/office/drawing/2014/main" id="{420A003B-2D84-7418-8221-8DD2EDCCFD26}"/>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10">
              <a:extLst>
                <a:ext uri="{FF2B5EF4-FFF2-40B4-BE49-F238E27FC236}">
                  <a16:creationId xmlns:a16="http://schemas.microsoft.com/office/drawing/2014/main" id="{CC52BA4C-6985-A8EE-C008-973482C89DEA}"/>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11">
              <a:extLst>
                <a:ext uri="{FF2B5EF4-FFF2-40B4-BE49-F238E27FC236}">
                  <a16:creationId xmlns:a16="http://schemas.microsoft.com/office/drawing/2014/main" id="{9C48C90A-48A0-E76E-8484-400CCD8EE6B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12">
              <a:extLst>
                <a:ext uri="{FF2B5EF4-FFF2-40B4-BE49-F238E27FC236}">
                  <a16:creationId xmlns:a16="http://schemas.microsoft.com/office/drawing/2014/main" id="{39832385-D227-090E-6CAF-25EB2C85B54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3">
              <a:extLst>
                <a:ext uri="{FF2B5EF4-FFF2-40B4-BE49-F238E27FC236}">
                  <a16:creationId xmlns:a16="http://schemas.microsoft.com/office/drawing/2014/main" id="{FC4E3396-4FB5-FA38-CBB3-A9A94ECAC9C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19" name="Freeform 214">
              <a:extLst>
                <a:ext uri="{FF2B5EF4-FFF2-40B4-BE49-F238E27FC236}">
                  <a16:creationId xmlns:a16="http://schemas.microsoft.com/office/drawing/2014/main" id="{5B3C223D-BA24-4A5B-A658-73227A050BC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0" name="Freeform 215">
              <a:extLst>
                <a:ext uri="{FF2B5EF4-FFF2-40B4-BE49-F238E27FC236}">
                  <a16:creationId xmlns:a16="http://schemas.microsoft.com/office/drawing/2014/main" id="{BE22ACA2-FA59-FACA-BEA2-315D5B75D80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1" name="Freeform 216">
              <a:extLst>
                <a:ext uri="{FF2B5EF4-FFF2-40B4-BE49-F238E27FC236}">
                  <a16:creationId xmlns:a16="http://schemas.microsoft.com/office/drawing/2014/main" id="{8608C958-B2B1-E6D7-A6FF-39C65F3E2C46}"/>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2" name="Freeform 217">
              <a:extLst>
                <a:ext uri="{FF2B5EF4-FFF2-40B4-BE49-F238E27FC236}">
                  <a16:creationId xmlns:a16="http://schemas.microsoft.com/office/drawing/2014/main" id="{BA3F4AB0-1CB7-D460-0FD3-264CEF76A6A1}"/>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3" name="Freeform 218">
              <a:extLst>
                <a:ext uri="{FF2B5EF4-FFF2-40B4-BE49-F238E27FC236}">
                  <a16:creationId xmlns:a16="http://schemas.microsoft.com/office/drawing/2014/main" id="{2BC989B0-EB23-8CF7-EA3B-21C6C42DDE0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4" name="Freeform 219">
              <a:extLst>
                <a:ext uri="{FF2B5EF4-FFF2-40B4-BE49-F238E27FC236}">
                  <a16:creationId xmlns:a16="http://schemas.microsoft.com/office/drawing/2014/main" id="{C1E3595A-69BE-E17B-320E-B29810EB5D1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5" name="Freeform 220">
              <a:extLst>
                <a:ext uri="{FF2B5EF4-FFF2-40B4-BE49-F238E27FC236}">
                  <a16:creationId xmlns:a16="http://schemas.microsoft.com/office/drawing/2014/main" id="{14CB711A-356B-E71C-2203-E3231E6D36B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6" name="Freeform 221">
              <a:extLst>
                <a:ext uri="{FF2B5EF4-FFF2-40B4-BE49-F238E27FC236}">
                  <a16:creationId xmlns:a16="http://schemas.microsoft.com/office/drawing/2014/main" id="{16008E19-7F1F-1A85-EF5D-7D852A7284A4}"/>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27" name="Freeform 222">
              <a:extLst>
                <a:ext uri="{FF2B5EF4-FFF2-40B4-BE49-F238E27FC236}">
                  <a16:creationId xmlns:a16="http://schemas.microsoft.com/office/drawing/2014/main" id="{211F3E10-8CFB-729C-42EC-9A94BCB2DC17}"/>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28" name="Freeform 223">
              <a:extLst>
                <a:ext uri="{FF2B5EF4-FFF2-40B4-BE49-F238E27FC236}">
                  <a16:creationId xmlns:a16="http://schemas.microsoft.com/office/drawing/2014/main" id="{9CDC7A08-72AE-14F3-F8C2-866FC4E7246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29" name="Freeform 224">
              <a:extLst>
                <a:ext uri="{FF2B5EF4-FFF2-40B4-BE49-F238E27FC236}">
                  <a16:creationId xmlns:a16="http://schemas.microsoft.com/office/drawing/2014/main" id="{BE3963F6-A502-76B5-0AE5-B8ECAA54DB9C}"/>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0" name="Freeform 225">
              <a:extLst>
                <a:ext uri="{FF2B5EF4-FFF2-40B4-BE49-F238E27FC236}">
                  <a16:creationId xmlns:a16="http://schemas.microsoft.com/office/drawing/2014/main" id="{3DAE5C20-77A5-1860-FA32-762D6CC1BB35}"/>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6">
              <a:extLst>
                <a:ext uri="{FF2B5EF4-FFF2-40B4-BE49-F238E27FC236}">
                  <a16:creationId xmlns:a16="http://schemas.microsoft.com/office/drawing/2014/main" id="{7828BF6F-AC38-486F-FA4E-2A30422CA47B}"/>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7">
              <a:extLst>
                <a:ext uri="{FF2B5EF4-FFF2-40B4-BE49-F238E27FC236}">
                  <a16:creationId xmlns:a16="http://schemas.microsoft.com/office/drawing/2014/main" id="{CA57F8CF-15D8-388A-458F-DC65F1B9491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3" name="Freeform 228">
              <a:extLst>
                <a:ext uri="{FF2B5EF4-FFF2-40B4-BE49-F238E27FC236}">
                  <a16:creationId xmlns:a16="http://schemas.microsoft.com/office/drawing/2014/main" id="{9685B53B-1891-9CB7-043C-077B14BAB09E}"/>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4" name="Freeform 229">
              <a:extLst>
                <a:ext uri="{FF2B5EF4-FFF2-40B4-BE49-F238E27FC236}">
                  <a16:creationId xmlns:a16="http://schemas.microsoft.com/office/drawing/2014/main" id="{B44D4DE7-7070-0CDB-EEB0-E90B0D742A7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5" name="Freeform 230">
              <a:extLst>
                <a:ext uri="{FF2B5EF4-FFF2-40B4-BE49-F238E27FC236}">
                  <a16:creationId xmlns:a16="http://schemas.microsoft.com/office/drawing/2014/main" id="{34523F9F-EC84-FEE2-D815-6BA4DC8D44D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6" name="Freeform 231">
              <a:extLst>
                <a:ext uri="{FF2B5EF4-FFF2-40B4-BE49-F238E27FC236}">
                  <a16:creationId xmlns:a16="http://schemas.microsoft.com/office/drawing/2014/main" id="{8AD33FCA-F6CB-C554-06A2-5829437BEB6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37" name="Freeform 232">
              <a:extLst>
                <a:ext uri="{FF2B5EF4-FFF2-40B4-BE49-F238E27FC236}">
                  <a16:creationId xmlns:a16="http://schemas.microsoft.com/office/drawing/2014/main" id="{0FA9D25A-A4F9-90D3-8DB7-FA7983C28E92}"/>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38" name="Freeform 233">
              <a:extLst>
                <a:ext uri="{FF2B5EF4-FFF2-40B4-BE49-F238E27FC236}">
                  <a16:creationId xmlns:a16="http://schemas.microsoft.com/office/drawing/2014/main" id="{21559722-2D87-5188-6016-C024A6BED5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39" name="Freeform 234">
              <a:extLst>
                <a:ext uri="{FF2B5EF4-FFF2-40B4-BE49-F238E27FC236}">
                  <a16:creationId xmlns:a16="http://schemas.microsoft.com/office/drawing/2014/main" id="{57938FC0-6BCA-AF17-639E-6B0DD4D44065}"/>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0" name="Freeform 235">
              <a:extLst>
                <a:ext uri="{FF2B5EF4-FFF2-40B4-BE49-F238E27FC236}">
                  <a16:creationId xmlns:a16="http://schemas.microsoft.com/office/drawing/2014/main" id="{4525F679-43AC-2984-097A-6A090CAB7809}"/>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1" name="Freeform 236">
              <a:extLst>
                <a:ext uri="{FF2B5EF4-FFF2-40B4-BE49-F238E27FC236}">
                  <a16:creationId xmlns:a16="http://schemas.microsoft.com/office/drawing/2014/main" id="{A1F27296-848F-12AD-EB82-1E422B8E5A0F}"/>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2" name="Freeform 237">
              <a:extLst>
                <a:ext uri="{FF2B5EF4-FFF2-40B4-BE49-F238E27FC236}">
                  <a16:creationId xmlns:a16="http://schemas.microsoft.com/office/drawing/2014/main" id="{7EED5486-7FA3-791C-A778-FC3173DD980A}"/>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3" name="Freeform 238">
              <a:extLst>
                <a:ext uri="{FF2B5EF4-FFF2-40B4-BE49-F238E27FC236}">
                  <a16:creationId xmlns:a16="http://schemas.microsoft.com/office/drawing/2014/main" id="{7EA3D7A6-76B8-AC75-380E-DA694392C602}"/>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186256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161481-4132-D161-5501-DEFB6EFC3CC6}"/>
              </a:ext>
            </a:extLst>
          </p:cNvPr>
          <p:cNvSpPr txBox="1"/>
          <p:nvPr/>
        </p:nvSpPr>
        <p:spPr>
          <a:xfrm>
            <a:off x="1604682" y="308333"/>
            <a:ext cx="9852211" cy="923330"/>
          </a:xfrm>
          <a:prstGeom prst="rect">
            <a:avLst/>
          </a:prstGeom>
          <a:noFill/>
        </p:spPr>
        <p:txBody>
          <a:bodyPr wrap="square" rtlCol="0">
            <a:spAutoFit/>
          </a:bodyPr>
          <a:lstStyle/>
          <a:p>
            <a:r>
              <a:rPr lang="es" sz="3600" b="1" i="0" dirty="0">
                <a:solidFill>
                  <a:srgbClr val="C95F57"/>
                </a:solidFill>
                <a:effectLst/>
                <a:hlinkClick r:id="rId2">
                  <a:extLst>
                    <a:ext uri="{A12FA001-AC4F-418D-AE19-62706E023703}">
                      <ahyp:hlinkClr xmlns:ahyp="http://schemas.microsoft.com/office/drawing/2018/hyperlinkcolor" val="tx"/>
                    </a:ext>
                  </a:extLst>
                </a:hlinkClick>
              </a:rPr>
              <a:t>9 pasos para transformar su cultura organizacional</a:t>
            </a:r>
            <a:endParaRPr lang="en-GB" sz="3600" b="1" i="0" dirty="0">
              <a:solidFill>
                <a:srgbClr val="C95F57"/>
              </a:solidFill>
              <a:effectLst/>
            </a:endParaRPr>
          </a:p>
          <a:p>
            <a:endParaRPr lang="en-IE" dirty="0">
              <a:solidFill>
                <a:srgbClr val="C95F57"/>
              </a:solidFill>
            </a:endParaRPr>
          </a:p>
        </p:txBody>
      </p:sp>
      <p:sp>
        <p:nvSpPr>
          <p:cNvPr id="6" name="TextBox 5">
            <a:extLst>
              <a:ext uri="{FF2B5EF4-FFF2-40B4-BE49-F238E27FC236}">
                <a16:creationId xmlns:a16="http://schemas.microsoft.com/office/drawing/2014/main" id="{7BC092F5-0B88-4887-AE6F-CDDE41E5284A}"/>
              </a:ext>
            </a:extLst>
          </p:cNvPr>
          <p:cNvSpPr txBox="1"/>
          <p:nvPr/>
        </p:nvSpPr>
        <p:spPr>
          <a:xfrm>
            <a:off x="519952" y="947054"/>
            <a:ext cx="5296463" cy="6001643"/>
          </a:xfrm>
          <a:prstGeom prst="rect">
            <a:avLst/>
          </a:prstGeom>
          <a:noFill/>
        </p:spPr>
        <p:txBody>
          <a:bodyPr wrap="square" rtlCol="0">
            <a:spAutoFit/>
          </a:bodyPr>
          <a:lstStyle/>
          <a:p>
            <a:pPr marL="342900" indent="-342900" algn="l">
              <a:buFont typeface="Wingdings" panose="05000000000000000000" pitchFamily="2" charset="2"/>
              <a:buChar char="v"/>
            </a:pPr>
            <a:r>
              <a:rPr lang="es" sz="2400" b="1" i="0" dirty="0">
                <a:solidFill>
                  <a:srgbClr val="2584C6"/>
                </a:solidFill>
                <a:effectLst/>
              </a:rPr>
              <a:t>El 90 % </a:t>
            </a:r>
            <a:r>
              <a:rPr lang="es" sz="2400" b="0" i="0" dirty="0">
                <a:solidFill>
                  <a:srgbClr val="3E4449"/>
                </a:solidFill>
                <a:effectLst/>
              </a:rPr>
              <a:t>de los empleados en las culturas empresariales ganadoras </a:t>
            </a:r>
            <a:r>
              <a:rPr lang="es" sz="2400" b="1" i="0" dirty="0">
                <a:solidFill>
                  <a:srgbClr val="2584C6"/>
                </a:solidFill>
                <a:effectLst/>
              </a:rPr>
              <a:t>confían en el equipo de liderazgo de su empresa.</a:t>
            </a:r>
          </a:p>
          <a:p>
            <a:pPr marL="342900" indent="-342900" algn="l">
              <a:buFont typeface="Wingdings" panose="05000000000000000000" pitchFamily="2" charset="2"/>
              <a:buChar char="v"/>
            </a:pPr>
            <a:endParaRPr lang="en-GB" sz="2400" b="0" i="0" dirty="0">
              <a:solidFill>
                <a:srgbClr val="3E4449"/>
              </a:solidFill>
              <a:effectLst/>
            </a:endParaRPr>
          </a:p>
          <a:p>
            <a:pPr marL="342900" indent="-342900" algn="l">
              <a:buFont typeface="Wingdings" panose="05000000000000000000" pitchFamily="2" charset="2"/>
              <a:buChar char="v"/>
            </a:pPr>
            <a:r>
              <a:rPr lang="es" sz="2400" b="0" i="0" dirty="0">
                <a:solidFill>
                  <a:srgbClr val="3E4449"/>
                </a:solidFill>
                <a:effectLst/>
              </a:rPr>
              <a:t>Las calificaciones generales de los empleados sobre </a:t>
            </a:r>
            <a:r>
              <a:rPr lang="es" sz="2400" b="1" i="0" dirty="0">
                <a:solidFill>
                  <a:srgbClr val="713089"/>
                </a:solidFill>
                <a:effectLst/>
              </a:rPr>
              <a:t>las cualidades de su empresa son un 20 % más altas </a:t>
            </a:r>
            <a:r>
              <a:rPr lang="es" sz="2400" b="0" i="0" dirty="0">
                <a:solidFill>
                  <a:srgbClr val="3E4449"/>
                </a:solidFill>
                <a:effectLst/>
              </a:rPr>
              <a:t>en empresas con una cultura sólida.</a:t>
            </a:r>
          </a:p>
          <a:p>
            <a:pPr marL="342900" indent="-342900" algn="l">
              <a:buFont typeface="Wingdings" panose="05000000000000000000" pitchFamily="2" charset="2"/>
              <a:buChar char="v"/>
            </a:pPr>
            <a:endParaRPr lang="en-GB" sz="2400" b="0" i="0" dirty="0">
              <a:solidFill>
                <a:srgbClr val="3E4449"/>
              </a:solidFill>
              <a:effectLst/>
            </a:endParaRPr>
          </a:p>
          <a:p>
            <a:pPr marL="342900" indent="-342900" algn="l">
              <a:buFont typeface="Wingdings" panose="05000000000000000000" pitchFamily="2" charset="2"/>
              <a:buChar char="v"/>
            </a:pPr>
            <a:r>
              <a:rPr lang="es" sz="2400" b="1" i="0" dirty="0">
                <a:solidFill>
                  <a:srgbClr val="1FA4AB"/>
                </a:solidFill>
                <a:effectLst/>
              </a:rPr>
              <a:t>El 86 % </a:t>
            </a:r>
            <a:r>
              <a:rPr lang="es" sz="2400" b="0" i="0" dirty="0">
                <a:solidFill>
                  <a:srgbClr val="3E4449"/>
                </a:solidFill>
                <a:effectLst/>
              </a:rPr>
              <a:t>de los empleados en culturas sólidas sienten que su </a:t>
            </a:r>
            <a:r>
              <a:rPr lang="es" sz="2400" b="1" i="0" dirty="0">
                <a:solidFill>
                  <a:srgbClr val="1FA4AB"/>
                </a:solidFill>
                <a:effectLst/>
              </a:rPr>
              <a:t>liderazgo senior escucha a los empleados </a:t>
            </a:r>
            <a:r>
              <a:rPr lang="es" sz="2400" b="0" i="0" dirty="0">
                <a:solidFill>
                  <a:srgbClr val="3E4449"/>
                </a:solidFill>
                <a:effectLst/>
              </a:rPr>
              <a:t>, en comparación con solo el 70 % de los empleados en culturas no ganadoras.</a:t>
            </a:r>
          </a:p>
          <a:p>
            <a:endParaRPr lang="en-IE" sz="2400" dirty="0"/>
          </a:p>
        </p:txBody>
      </p:sp>
      <p:pic>
        <p:nvPicPr>
          <p:cNvPr id="3" name="Imagen 2">
            <a:extLst>
              <a:ext uri="{FF2B5EF4-FFF2-40B4-BE49-F238E27FC236}">
                <a16:creationId xmlns:a16="http://schemas.microsoft.com/office/drawing/2014/main" id="{0AF714AC-8D1E-24DF-ECB5-6806D8C84E08}"/>
              </a:ext>
            </a:extLst>
          </p:cNvPr>
          <p:cNvPicPr>
            <a:picLocks noChangeAspect="1"/>
          </p:cNvPicPr>
          <p:nvPr/>
        </p:nvPicPr>
        <p:blipFill>
          <a:blip r:embed="rId3"/>
          <a:stretch>
            <a:fillRect/>
          </a:stretch>
        </p:blipFill>
        <p:spPr>
          <a:xfrm>
            <a:off x="5932033" y="1231663"/>
            <a:ext cx="6010275" cy="5172075"/>
          </a:xfrm>
          <a:prstGeom prst="rect">
            <a:avLst/>
          </a:prstGeom>
        </p:spPr>
      </p:pic>
    </p:spTree>
    <p:extLst>
      <p:ext uri="{BB962C8B-B14F-4D97-AF65-F5344CB8AC3E}">
        <p14:creationId xmlns:p14="http://schemas.microsoft.com/office/powerpoint/2010/main" val="50585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41FAC6-A9E5-48E1-08AA-E54EBBB3DC6C}"/>
              </a:ext>
            </a:extLst>
          </p:cNvPr>
          <p:cNvSpPr>
            <a:spLocks noGrp="1"/>
          </p:cNvSpPr>
          <p:nvPr>
            <p:ph type="body" sz="quarter" idx="13"/>
          </p:nvPr>
        </p:nvSpPr>
        <p:spPr>
          <a:xfrm>
            <a:off x="1086578" y="285531"/>
            <a:ext cx="10600546" cy="953429"/>
          </a:xfrm>
        </p:spPr>
        <p:txBody>
          <a:bodyPr/>
          <a:lstStyle/>
          <a:p>
            <a:r>
              <a:rPr lang="es" dirty="0"/>
              <a:t>Liderando una Transformación Cultural Exitosa</a:t>
            </a:r>
          </a:p>
        </p:txBody>
      </p:sp>
      <p:sp>
        <p:nvSpPr>
          <p:cNvPr id="3" name="Text Placeholder 2">
            <a:extLst>
              <a:ext uri="{FF2B5EF4-FFF2-40B4-BE49-F238E27FC236}">
                <a16:creationId xmlns:a16="http://schemas.microsoft.com/office/drawing/2014/main" id="{C5DE37E6-16F3-796A-7273-1A256D571EE4}"/>
              </a:ext>
            </a:extLst>
          </p:cNvPr>
          <p:cNvSpPr>
            <a:spLocks noGrp="1"/>
          </p:cNvSpPr>
          <p:nvPr>
            <p:ph type="body" sz="quarter" idx="14"/>
          </p:nvPr>
        </p:nvSpPr>
        <p:spPr>
          <a:xfrm>
            <a:off x="418490" y="1040327"/>
            <a:ext cx="5906621" cy="3995320"/>
          </a:xfrm>
        </p:spPr>
        <p:txBody>
          <a:bodyPr/>
          <a:lstStyle/>
          <a:p>
            <a:r>
              <a:rPr lang="es" b="1" dirty="0"/>
              <a:t>5 preguntas importantes que debe responder al planificar su estrategia y plan de acción de RSC</a:t>
            </a:r>
          </a:p>
          <a:p>
            <a:endParaRPr lang="en-GB" dirty="0"/>
          </a:p>
          <a:p>
            <a:pPr marL="342900" indent="-342900">
              <a:buFont typeface="Wingdings" panose="05000000000000000000" pitchFamily="2" charset="2"/>
              <a:buChar char="v"/>
            </a:pPr>
            <a:r>
              <a:rPr lang="es" b="1" dirty="0">
                <a:solidFill>
                  <a:srgbClr val="F28F26"/>
                </a:solidFill>
              </a:rPr>
              <a:t>POR QUÉ </a:t>
            </a:r>
            <a:r>
              <a:rPr lang="es" dirty="0"/>
              <a:t>Establezca un propósito claro de sus iniciativas</a:t>
            </a:r>
          </a:p>
          <a:p>
            <a:pPr marL="342900" indent="-342900">
              <a:buFont typeface="Wingdings" panose="05000000000000000000" pitchFamily="2" charset="2"/>
              <a:buChar char="v"/>
            </a:pPr>
            <a:r>
              <a:rPr lang="es" b="1" dirty="0">
                <a:solidFill>
                  <a:srgbClr val="28BAED"/>
                </a:solidFill>
              </a:rPr>
              <a:t>QUÉ </a:t>
            </a:r>
            <a:r>
              <a:rPr lang="es" dirty="0"/>
              <a:t>Defina qué área de sostenibilidad desea apoyar</a:t>
            </a:r>
          </a:p>
          <a:p>
            <a:pPr marL="342900" indent="-342900">
              <a:buFont typeface="Wingdings" panose="05000000000000000000" pitchFamily="2" charset="2"/>
              <a:buChar char="v"/>
            </a:pPr>
            <a:r>
              <a:rPr lang="es" b="1" dirty="0">
                <a:solidFill>
                  <a:srgbClr val="AA2584"/>
                </a:solidFill>
              </a:rPr>
              <a:t>QUIÉN </a:t>
            </a:r>
            <a:r>
              <a:rPr lang="es" dirty="0"/>
              <a:t>Asignar a una persona para que se haga cargo</a:t>
            </a:r>
          </a:p>
          <a:p>
            <a:pPr marL="342900" indent="-342900">
              <a:buFont typeface="Wingdings" panose="05000000000000000000" pitchFamily="2" charset="2"/>
              <a:buChar char="v"/>
            </a:pPr>
            <a:r>
              <a:rPr lang="es" b="1" dirty="0">
                <a:solidFill>
                  <a:srgbClr val="2584C6"/>
                </a:solidFill>
              </a:rPr>
              <a:t>CÓMO </a:t>
            </a:r>
            <a:r>
              <a:rPr lang="es" dirty="0"/>
              <a:t>¿Cuál es su presupuesto y cómo puede medir el impacto del programa?</a:t>
            </a:r>
          </a:p>
          <a:p>
            <a:pPr marL="342900" indent="-342900">
              <a:buFont typeface="Wingdings" panose="05000000000000000000" pitchFamily="2" charset="2"/>
              <a:buChar char="v"/>
            </a:pPr>
            <a:r>
              <a:rPr lang="es" b="1" dirty="0">
                <a:solidFill>
                  <a:srgbClr val="713089"/>
                </a:solidFill>
              </a:rPr>
              <a:t>CUÁNDO </a:t>
            </a:r>
            <a:r>
              <a:rPr lang="es" dirty="0"/>
              <a:t>Establezca un cronograma y una meta para cuando desee lograr sus metas de sustentabilidad al</a:t>
            </a:r>
            <a:endParaRPr lang="en-IE" dirty="0"/>
          </a:p>
        </p:txBody>
      </p:sp>
      <p:pic>
        <p:nvPicPr>
          <p:cNvPr id="6" name="Imagen 5">
            <a:extLst>
              <a:ext uri="{FF2B5EF4-FFF2-40B4-BE49-F238E27FC236}">
                <a16:creationId xmlns:a16="http://schemas.microsoft.com/office/drawing/2014/main" id="{BBE65C7E-5591-9707-5319-7D5984C5F745}"/>
              </a:ext>
            </a:extLst>
          </p:cNvPr>
          <p:cNvPicPr>
            <a:picLocks noChangeAspect="1"/>
          </p:cNvPicPr>
          <p:nvPr/>
        </p:nvPicPr>
        <p:blipFill>
          <a:blip r:embed="rId2"/>
          <a:stretch>
            <a:fillRect/>
          </a:stretch>
        </p:blipFill>
        <p:spPr>
          <a:xfrm>
            <a:off x="6193493" y="1714854"/>
            <a:ext cx="5895975" cy="4486275"/>
          </a:xfrm>
          <a:prstGeom prst="rect">
            <a:avLst/>
          </a:prstGeom>
        </p:spPr>
      </p:pic>
    </p:spTree>
    <p:extLst>
      <p:ext uri="{BB962C8B-B14F-4D97-AF65-F5344CB8AC3E}">
        <p14:creationId xmlns:p14="http://schemas.microsoft.com/office/powerpoint/2010/main" val="118114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430067" cy="697353"/>
          </a:xfrm>
        </p:spPr>
        <p:txBody>
          <a:bodyPr/>
          <a:lstStyle/>
          <a:p>
            <a:pPr>
              <a:lnSpc>
                <a:spcPct val="100000"/>
              </a:lnSpc>
              <a:spcBef>
                <a:spcPts val="0"/>
              </a:spcBef>
            </a:pPr>
            <a:r>
              <a:rPr lang="es" sz="4400" b="1" dirty="0"/>
              <a:t>Paso 2</a:t>
            </a:r>
          </a:p>
          <a:p>
            <a:pPr>
              <a:lnSpc>
                <a:spcPct val="100000"/>
              </a:lnSpc>
              <a:spcBef>
                <a:spcPts val="0"/>
              </a:spcBef>
            </a:pPr>
            <a:endParaRPr lang="en-US" sz="400" dirty="0"/>
          </a:p>
          <a:p>
            <a:pPr>
              <a:lnSpc>
                <a:spcPct val="100000"/>
              </a:lnSpc>
              <a:spcBef>
                <a:spcPts val="0"/>
              </a:spcBef>
            </a:pPr>
            <a:r>
              <a:rPr lang="es" sz="3200" dirty="0">
                <a:solidFill>
                  <a:srgbClr val="C95F57"/>
                </a:solidFill>
              </a:rPr>
              <a:t>Llevar a cabo una evaluación o encuesta de RSC en toda la empresa</a:t>
            </a:r>
          </a:p>
          <a:p>
            <a:pPr>
              <a:lnSpc>
                <a:spcPct val="100000"/>
              </a:lnSpc>
              <a:spcBef>
                <a:spcPts val="0"/>
              </a:spcBef>
            </a:pPr>
            <a:endParaRPr lang="en-IE" sz="4400" dirty="0"/>
          </a:p>
        </p:txBody>
      </p:sp>
    </p:spTree>
    <p:extLst>
      <p:ext uri="{BB962C8B-B14F-4D97-AF65-F5344CB8AC3E}">
        <p14:creationId xmlns:p14="http://schemas.microsoft.com/office/powerpoint/2010/main" val="3291089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231990"/>
            <a:ext cx="10483115" cy="844269"/>
          </a:xfrm>
        </p:spPr>
        <p:txBody>
          <a:bodyPr>
            <a:noAutofit/>
          </a:bodyPr>
          <a:lstStyle/>
          <a:p>
            <a:r>
              <a:rPr lang="es" sz="2700" dirty="0"/>
              <a:t>La transformación cultural debe tener un propósito y ser práctica</a:t>
            </a:r>
          </a:p>
          <a:p>
            <a:r>
              <a:rPr lang="es" sz="2700" dirty="0">
                <a:solidFill>
                  <a:srgbClr val="027354"/>
                </a:solidFill>
              </a:rPr>
              <a:t>La evaluación CSR Ready le ayudará a lograrlo.</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542593" y="1264146"/>
            <a:ext cx="9114995" cy="4329707"/>
          </a:xfrm>
        </p:spPr>
        <p:txBody>
          <a:bodyPr/>
          <a:lstStyle/>
          <a:p>
            <a:r>
              <a:rPr lang="es" b="1" dirty="0">
                <a:solidFill>
                  <a:srgbClr val="C95F57"/>
                </a:solidFill>
              </a:rPr>
              <a:t>La cultura no es solo aspiracional y emocional; también está integrado en todos los comportamientos, acciones, procedimientos y sistemas dentro de su empresa. </a:t>
            </a:r>
            <a:r>
              <a:rPr lang="es" dirty="0"/>
              <a:t>La empresa de RSE de espectro completo está orientada a un propósito y es práctica. La evaluación CSR Ready le brinda la información que necesita para implementar la transformación cultural de la RSE de manera pragmática.</a:t>
            </a:r>
            <a:endParaRPr lang="en-GB" dirty="0">
              <a:highlight>
                <a:srgbClr val="FFFF00"/>
              </a:highlight>
            </a:endParaRPr>
          </a:p>
          <a:p>
            <a:endParaRPr lang="en-GB" dirty="0">
              <a:highlight>
                <a:srgbClr val="FFFF00"/>
              </a:highlight>
            </a:endParaRPr>
          </a:p>
          <a:p>
            <a:r>
              <a:rPr lang="es" b="1" dirty="0">
                <a:solidFill>
                  <a:srgbClr val="C95F57"/>
                </a:solidFill>
              </a:rPr>
              <a:t>Cualquier iniciativa de transformación cultural puede parecer abrumadoramente compleja </a:t>
            </a:r>
            <a:r>
              <a:rPr lang="es" b="1" dirty="0"/>
              <a:t>. La evaluación CSR Ready es un </a:t>
            </a:r>
            <a:r>
              <a:rPr lang="es" dirty="0"/>
              <a:t>sistema sólido que muestra a las PYMES que requieren muchos tipos de personas, formaciones, apoyos y recursos, por ejemplo, cursos de capacitación y desarrollo de CSR (como el curso CSR Ready), un equipo de liderazgo de CSR, tiempo, compromiso, etc. para que pueda concentrarse. su energía en su implementación exitosa.</a:t>
            </a:r>
          </a:p>
          <a:p>
            <a:endParaRPr lang="en-IE" dirty="0"/>
          </a:p>
        </p:txBody>
      </p:sp>
      <p:sp>
        <p:nvSpPr>
          <p:cNvPr id="4" name="Teardrop 3">
            <a:extLst>
              <a:ext uri="{FF2B5EF4-FFF2-40B4-BE49-F238E27FC236}">
                <a16:creationId xmlns:a16="http://schemas.microsoft.com/office/drawing/2014/main" id="{171DFC13-FAC8-B011-2F79-8F22D0CBFD24}"/>
              </a:ext>
            </a:extLst>
          </p:cNvPr>
          <p:cNvSpPr/>
          <p:nvPr/>
        </p:nvSpPr>
        <p:spPr>
          <a:xfrm>
            <a:off x="9735671" y="478225"/>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753050BC-B465-1D38-24D3-94C09811663C}"/>
              </a:ext>
            </a:extLst>
          </p:cNvPr>
          <p:cNvSpPr txBox="1"/>
          <p:nvPr/>
        </p:nvSpPr>
        <p:spPr>
          <a:xfrm>
            <a:off x="9898455" y="654125"/>
            <a:ext cx="1932433" cy="1569660"/>
          </a:xfrm>
          <a:prstGeom prst="rect">
            <a:avLst/>
          </a:prstGeom>
          <a:noFill/>
        </p:spPr>
        <p:txBody>
          <a:bodyPr wrap="square" rtlCol="0">
            <a:spAutoFit/>
          </a:bodyPr>
          <a:lstStyle/>
          <a:p>
            <a:pPr algn="ctr"/>
            <a:r>
              <a:rPr lang="es" sz="2400" b="1" dirty="0">
                <a:solidFill>
                  <a:schemeClr val="bg1"/>
                </a:solidFill>
              </a:rPr>
              <a:t>Haga clic para tomar la prueba CSR READY</a:t>
            </a:r>
          </a:p>
        </p:txBody>
      </p:sp>
    </p:spTree>
    <p:extLst>
      <p:ext uri="{BB962C8B-B14F-4D97-AF65-F5344CB8AC3E}">
        <p14:creationId xmlns:p14="http://schemas.microsoft.com/office/powerpoint/2010/main" val="220905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AE43F1-50CC-7026-7C5C-4FF80745AA1B}"/>
              </a:ext>
            </a:extLst>
          </p:cNvPr>
          <p:cNvSpPr>
            <a:spLocks noGrp="1"/>
          </p:cNvSpPr>
          <p:nvPr>
            <p:ph type="body" sz="quarter" idx="13"/>
          </p:nvPr>
        </p:nvSpPr>
        <p:spPr>
          <a:xfrm>
            <a:off x="643492" y="257539"/>
            <a:ext cx="10496490" cy="844269"/>
          </a:xfrm>
        </p:spPr>
        <p:txBody>
          <a:bodyPr/>
          <a:lstStyle/>
          <a:p>
            <a:r>
              <a:rPr lang="es" dirty="0"/>
              <a:t>¡Tome la evaluación CSR READY!</a:t>
            </a:r>
          </a:p>
        </p:txBody>
      </p:sp>
      <p:sp>
        <p:nvSpPr>
          <p:cNvPr id="5" name="Text Placeholder 4">
            <a:extLst>
              <a:ext uri="{FF2B5EF4-FFF2-40B4-BE49-F238E27FC236}">
                <a16:creationId xmlns:a16="http://schemas.microsoft.com/office/drawing/2014/main" id="{D53210A4-7BDF-735E-6E66-45F7BEEBCF3D}"/>
              </a:ext>
            </a:extLst>
          </p:cNvPr>
          <p:cNvSpPr>
            <a:spLocks noGrp="1"/>
          </p:cNvSpPr>
          <p:nvPr>
            <p:ph type="body" sz="quarter" idx="14"/>
          </p:nvPr>
        </p:nvSpPr>
        <p:spPr>
          <a:xfrm>
            <a:off x="643492" y="813406"/>
            <a:ext cx="9254963" cy="4329707"/>
          </a:xfrm>
        </p:spPr>
        <p:txBody>
          <a:bodyPr/>
          <a:lstStyle/>
          <a:p>
            <a:r>
              <a:rPr lang="es" b="1" dirty="0">
                <a:solidFill>
                  <a:srgbClr val="027354"/>
                </a:solidFill>
              </a:rPr>
              <a:t>¡La herramienta de evaluación CSR READY guía a la gerencia sobre por dónde empezar! </a:t>
            </a:r>
            <a:r>
              <a:rPr lang="es" dirty="0"/>
              <a:t>La junta directiva, el director ejecutivo y la alta gerencia o los propietarios deben tener una instantánea precisa de qué tan avanzado está el negocio en el camino de la RSE, es poco probable que puedan tomar decisiones informadas sobre cómo seguir adelante sin hacer una evaluación primero. La evaluación CSR Ready de la siguiente diapositiva es el lugar perfecto para comenzar.</a:t>
            </a:r>
          </a:p>
          <a:p>
            <a:endParaRPr lang="en-GB" sz="1000" dirty="0"/>
          </a:p>
          <a:p>
            <a:r>
              <a:rPr lang="es" b="1" dirty="0">
                <a:solidFill>
                  <a:srgbClr val="C95F57"/>
                </a:solidFill>
              </a:rPr>
              <a:t>¡La evaluación CSR Ready ayuda a la toma de decisiones de CSR! </a:t>
            </a:r>
            <a:r>
              <a:rPr lang="es" dirty="0"/>
              <a:t>La Evaluación de RSE lo ayudará a identificar dónde se encuentra en relación con la RSE, las brechas, las prioridades y las oportunidades, y lo ayudará con la toma de decisiones comerciales de RSE. La Evaluación actúa como su inteligencia frontal para recopilar toda la información que necesita. Comenzar con la evaluación CSR Ready puede evitar que una empresa lance un enfoque de RSE ineficaz o se dirija en una dirección riesgosa, no sostenible o innovadora para el negocio.</a:t>
            </a:r>
          </a:p>
          <a:p>
            <a:endParaRPr lang="en-GB" dirty="0"/>
          </a:p>
        </p:txBody>
      </p:sp>
      <p:sp>
        <p:nvSpPr>
          <p:cNvPr id="2" name="Teardrop 1">
            <a:extLst>
              <a:ext uri="{FF2B5EF4-FFF2-40B4-BE49-F238E27FC236}">
                <a16:creationId xmlns:a16="http://schemas.microsoft.com/office/drawing/2014/main" id="{F8E6F9AE-3214-A519-26CF-89CC149D8350}"/>
              </a:ext>
            </a:extLst>
          </p:cNvPr>
          <p:cNvSpPr/>
          <p:nvPr/>
        </p:nvSpPr>
        <p:spPr>
          <a:xfrm>
            <a:off x="9735671" y="432093"/>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9770B90A-BD9E-C132-26E7-EE8DB68A95ED}"/>
              </a:ext>
            </a:extLst>
          </p:cNvPr>
          <p:cNvSpPr txBox="1"/>
          <p:nvPr/>
        </p:nvSpPr>
        <p:spPr>
          <a:xfrm>
            <a:off x="9898455" y="607993"/>
            <a:ext cx="1932433" cy="1569660"/>
          </a:xfrm>
          <a:prstGeom prst="rect">
            <a:avLst/>
          </a:prstGeom>
          <a:noFill/>
        </p:spPr>
        <p:txBody>
          <a:bodyPr wrap="square" rtlCol="0">
            <a:spAutoFit/>
          </a:bodyPr>
          <a:lstStyle/>
          <a:p>
            <a:pPr algn="ctr"/>
            <a:r>
              <a:rPr lang="es" sz="2400" b="1" dirty="0">
                <a:solidFill>
                  <a:schemeClr val="bg1"/>
                </a:solidFill>
              </a:rPr>
              <a:t>Haga clic para tomar la prueba CSR READY</a:t>
            </a:r>
          </a:p>
        </p:txBody>
      </p:sp>
    </p:spTree>
    <p:extLst>
      <p:ext uri="{BB962C8B-B14F-4D97-AF65-F5344CB8AC3E}">
        <p14:creationId xmlns:p14="http://schemas.microsoft.com/office/powerpoint/2010/main" val="335834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8ED40-B455-A108-082F-50CAB57AAD8F}"/>
              </a:ext>
            </a:extLst>
          </p:cNvPr>
          <p:cNvSpPr>
            <a:spLocks noGrp="1"/>
          </p:cNvSpPr>
          <p:nvPr>
            <p:ph type="body" sz="quarter" idx="13"/>
          </p:nvPr>
        </p:nvSpPr>
        <p:spPr>
          <a:xfrm>
            <a:off x="384066" y="249169"/>
            <a:ext cx="10496490" cy="844269"/>
          </a:xfrm>
        </p:spPr>
        <p:txBody>
          <a:bodyPr>
            <a:normAutofit/>
          </a:bodyPr>
          <a:lstStyle/>
          <a:p>
            <a:r>
              <a:rPr lang="es" sz="3200" dirty="0">
                <a:solidFill>
                  <a:srgbClr val="C95F57"/>
                </a:solidFill>
              </a:rPr>
              <a:t>El cambio cultural de RSC ayuda a identificar riesgos</a:t>
            </a:r>
          </a:p>
          <a:p>
            <a:endParaRPr lang="en-IE" sz="3200" dirty="0">
              <a:solidFill>
                <a:srgbClr val="C95F57"/>
              </a:solidFill>
            </a:endParaRPr>
          </a:p>
        </p:txBody>
      </p:sp>
      <p:sp>
        <p:nvSpPr>
          <p:cNvPr id="3" name="Text Placeholder 2">
            <a:extLst>
              <a:ext uri="{FF2B5EF4-FFF2-40B4-BE49-F238E27FC236}">
                <a16:creationId xmlns:a16="http://schemas.microsoft.com/office/drawing/2014/main" id="{D360DB3B-1146-F2CE-5C87-9CB100D62BEF}"/>
              </a:ext>
            </a:extLst>
          </p:cNvPr>
          <p:cNvSpPr>
            <a:spLocks noGrp="1"/>
          </p:cNvSpPr>
          <p:nvPr>
            <p:ph type="body" sz="quarter" idx="14"/>
          </p:nvPr>
        </p:nvSpPr>
        <p:spPr>
          <a:xfrm>
            <a:off x="474865" y="745834"/>
            <a:ext cx="9439475" cy="4329707"/>
          </a:xfrm>
        </p:spPr>
        <p:txBody>
          <a:bodyPr/>
          <a:lstStyle/>
          <a:p>
            <a:r>
              <a:rPr lang="es" sz="2300" b="1" dirty="0">
                <a:solidFill>
                  <a:srgbClr val="027354"/>
                </a:solidFill>
              </a:rPr>
              <a:t>¡Evaluación de RSC identifica riesgos! </a:t>
            </a:r>
            <a:r>
              <a:rPr lang="es" sz="2300" dirty="0"/>
              <a:t>Es importante destacar que la evaluación puede actuar como una forma de identificar los requisitos legales existentes, los riesgos, los daños o el impacto que está causando y que podrían dañar su reputación, cómo no se están satisfaciendo las necesidades de las partes interesadas y los clientes, y mucho más. Todas las formas en que puede hacer negocios "mejor" para sus clientes, el medio ambiente y, en última instancia, su negocio.</a:t>
            </a:r>
          </a:p>
          <a:p>
            <a:endParaRPr lang="en-GB" sz="1000" dirty="0"/>
          </a:p>
          <a:p>
            <a:r>
              <a:rPr lang="es" sz="2300" b="1" dirty="0">
                <a:solidFill>
                  <a:srgbClr val="F29E38"/>
                </a:solidFill>
              </a:rPr>
              <a:t>Las PYME a menudo descubren que ya están participando en actividades de RSE </a:t>
            </a:r>
            <a:r>
              <a:rPr lang="es" sz="2300" dirty="0"/>
              <a:t>sin necesariamente darse cuenta. Con frecuencia, una empresa puede introducir un enfoque de RSE para respaldar o complementar actividades, operaciones o relaciones con los empleados existentes sin mucha inversión incremental. Por ejemplo, puede tener implementados sistemas de gestión de calidad, medio ambiente, salud y seguridad ocupacional y otros, programas de avance educativo para empleados o actividades de alcance comunitario. Estos se convertirán en elementos fundamentales para un enfoque sistemático de gestión cultural de la RSE.</a:t>
            </a:r>
            <a:endParaRPr lang="en-IE" sz="2300" dirty="0"/>
          </a:p>
        </p:txBody>
      </p:sp>
      <p:sp>
        <p:nvSpPr>
          <p:cNvPr id="4" name="Teardrop 3">
            <a:extLst>
              <a:ext uri="{FF2B5EF4-FFF2-40B4-BE49-F238E27FC236}">
                <a16:creationId xmlns:a16="http://schemas.microsoft.com/office/drawing/2014/main" id="{765E018E-D719-3835-B9DC-559B5C6B359D}"/>
              </a:ext>
            </a:extLst>
          </p:cNvPr>
          <p:cNvSpPr/>
          <p:nvPr/>
        </p:nvSpPr>
        <p:spPr>
          <a:xfrm>
            <a:off x="9673473" y="596773"/>
            <a:ext cx="2173300" cy="1644463"/>
          </a:xfrm>
          <a:prstGeom prst="teardrop">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F24B0189-E8B8-B399-0DD1-8D78A332A98F}"/>
              </a:ext>
            </a:extLst>
          </p:cNvPr>
          <p:cNvSpPr txBox="1"/>
          <p:nvPr/>
        </p:nvSpPr>
        <p:spPr>
          <a:xfrm>
            <a:off x="9914340" y="745834"/>
            <a:ext cx="1932433" cy="1569660"/>
          </a:xfrm>
          <a:prstGeom prst="rect">
            <a:avLst/>
          </a:prstGeom>
          <a:noFill/>
        </p:spPr>
        <p:txBody>
          <a:bodyPr wrap="square" rtlCol="0">
            <a:spAutoFit/>
          </a:bodyPr>
          <a:lstStyle/>
          <a:p>
            <a:pPr algn="ctr"/>
            <a:r>
              <a:rPr lang="es" sz="2400" b="1" dirty="0">
                <a:solidFill>
                  <a:schemeClr val="bg1"/>
                </a:solidFill>
              </a:rPr>
              <a:t>Haga clic para tomar la prueba CSR READY</a:t>
            </a:r>
          </a:p>
        </p:txBody>
      </p:sp>
    </p:spTree>
    <p:extLst>
      <p:ext uri="{BB962C8B-B14F-4D97-AF65-F5344CB8AC3E}">
        <p14:creationId xmlns:p14="http://schemas.microsoft.com/office/powerpoint/2010/main" val="2719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311605" y="1331078"/>
            <a:ext cx="5900936" cy="697353"/>
          </a:xfrm>
        </p:spPr>
        <p:txBody>
          <a:bodyPr/>
          <a:lstStyle/>
          <a:p>
            <a:pPr>
              <a:lnSpc>
                <a:spcPct val="100000"/>
              </a:lnSpc>
              <a:spcBef>
                <a:spcPts val="0"/>
              </a:spcBef>
            </a:pPr>
            <a:r>
              <a:rPr lang="es" sz="4400" b="1" dirty="0">
                <a:solidFill>
                  <a:schemeClr val="tx1"/>
                </a:solidFill>
              </a:rPr>
              <a:t>Paso 3</a:t>
            </a:r>
          </a:p>
          <a:p>
            <a:pPr>
              <a:lnSpc>
                <a:spcPct val="100000"/>
              </a:lnSpc>
              <a:spcBef>
                <a:spcPts val="0"/>
              </a:spcBef>
            </a:pPr>
            <a:endParaRPr lang="en-US" sz="400" dirty="0"/>
          </a:p>
          <a:p>
            <a:pPr>
              <a:lnSpc>
                <a:spcPct val="100000"/>
              </a:lnSpc>
              <a:spcBef>
                <a:spcPts val="0"/>
              </a:spcBef>
            </a:pPr>
            <a:r>
              <a:rPr lang="es" sz="3200" dirty="0">
                <a:solidFill>
                  <a:srgbClr val="F28F26"/>
                </a:solidFill>
              </a:rPr>
              <a:t>Establezca un equipo de liderazgo de RSE dedicado y revise la RSC interna y externa existente</a:t>
            </a:r>
          </a:p>
          <a:p>
            <a:pPr>
              <a:lnSpc>
                <a:spcPct val="100000"/>
              </a:lnSpc>
              <a:spcBef>
                <a:spcPts val="0"/>
              </a:spcBef>
            </a:pPr>
            <a:endParaRPr lang="en-IE" sz="4400" dirty="0"/>
          </a:p>
        </p:txBody>
      </p:sp>
    </p:spTree>
    <p:extLst>
      <p:ext uri="{BB962C8B-B14F-4D97-AF65-F5344CB8AC3E}">
        <p14:creationId xmlns:p14="http://schemas.microsoft.com/office/powerpoint/2010/main" val="3655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7850F"/>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2526756" y="100515"/>
            <a:ext cx="9805002" cy="953429"/>
          </a:xfrm>
        </p:spPr>
        <p:txBody>
          <a:bodyPr>
            <a:normAutofit/>
          </a:bodyPr>
          <a:lstStyle/>
          <a:p>
            <a:pPr algn="ctr"/>
            <a:r>
              <a:rPr lang="es" sz="3200" dirty="0">
                <a:solidFill>
                  <a:srgbClr val="027354"/>
                </a:solidFill>
              </a:rPr>
              <a:t>Armar un equipo de liderazgo de RSE</a:t>
            </a:r>
          </a:p>
          <a:p>
            <a:endParaRPr lang="en-IE" sz="3200" dirty="0">
              <a:solidFill>
                <a:srgbClr val="027354"/>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87875" y="998351"/>
            <a:ext cx="8282763" cy="2554545"/>
          </a:xfrm>
          <a:prstGeom prst="rect">
            <a:avLst/>
          </a:prstGeom>
          <a:noFill/>
        </p:spPr>
        <p:txBody>
          <a:bodyPr wrap="square" rtlCol="0">
            <a:spAutoFit/>
          </a:bodyPr>
          <a:lstStyle/>
          <a:p>
            <a:r>
              <a:rPr lang="es" sz="2000" dirty="0">
                <a:solidFill>
                  <a:schemeClr val="bg1"/>
                </a:solidFill>
              </a:rPr>
              <a:t>Al igual que cualquier estrategia de gestión exitosa, la RSE debe ser aceptada en todos los niveles de la empresa. El equipo de liderazgo de RSC debe incluir representantes de la alta dirección, líderes, empleados, personal de primera línea y otras personas afectadas o involucradas en cuestiones de RSE. Como se mencionó, los recursos humanos son importantes, al igual que los involucrados en los servicios ambientales, la salud y la seguridad, las relaciones comunitarias, los asuntos legales, las finanzas, el marketing y las comunicaciones.</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254090" y="3669221"/>
            <a:ext cx="11511422" cy="3098606"/>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RSC.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2292510" y="3713831"/>
            <a:ext cx="9435203" cy="2862322"/>
          </a:xfrm>
          <a:prstGeom prst="rect">
            <a:avLst/>
          </a:prstGeom>
          <a:noFill/>
        </p:spPr>
        <p:txBody>
          <a:bodyPr wrap="square" rtlCol="0">
            <a:spAutoFit/>
          </a:bodyPr>
          <a:lstStyle/>
          <a:p>
            <a:r>
              <a:rPr lang="es" sz="2000" dirty="0">
                <a:solidFill>
                  <a:srgbClr val="E7850F"/>
                </a:solidFill>
                <a:latin typeface="Amasis MT Pro Black" panose="02040A04050005020304" pitchFamily="18" charset="0"/>
              </a:rPr>
              <a:t>¿Cómo? </a:t>
            </a:r>
            <a:r>
              <a:rPr lang="es" sz="2000" b="1" dirty="0">
                <a:solidFill>
                  <a:srgbClr val="E7850F"/>
                </a:solidFill>
              </a:rPr>
              <a:t>Planes culturales explícitos: si todos son responsables, nadie es responsable. Invitar y alentar formalmente a todos los empleados en todos los niveles a contribuir con su tiempo, energía e ideas y unirse al Equipo de Liderazgo de RSC. </a:t>
            </a:r>
            <a:r>
              <a:rPr lang="es" sz="2000" dirty="0"/>
              <a:t>Aclarar que será parte de su </a:t>
            </a:r>
            <a:r>
              <a:rPr lang="es" sz="2000" b="1" dirty="0"/>
              <a:t>jornada laboral y se aplicarán los beneficios </a:t>
            </a:r>
            <a:r>
              <a:rPr lang="es" sz="2000" dirty="0"/>
              <a:t>(p. ej., Gerente de RSC, experiencia en participación de grupos de interés). Dependiendo del grupo, intente </a:t>
            </a:r>
            <a:r>
              <a:rPr lang="es" sz="2000" b="1" dirty="0"/>
              <a:t>seleccionar un miembro de cada área </a:t>
            </a:r>
            <a:r>
              <a:rPr lang="es" sz="2000" dirty="0"/>
              <a:t>(p. ej., uno de salud y seguridad y otro de finanzas). </a:t>
            </a:r>
            <a:r>
              <a:rPr lang="es" sz="2000" b="1" dirty="0"/>
              <a:t>Deben ser formados y apoyados en RSC </a:t>
            </a:r>
            <a:r>
              <a:rPr lang="es" sz="2000" dirty="0"/>
              <a:t>y </a:t>
            </a:r>
            <a:r>
              <a:rPr lang="es" sz="2000" b="1" dirty="0"/>
              <a:t>guiados por la alta dirección </a:t>
            </a:r>
            <a:r>
              <a:rPr lang="es" sz="2000" dirty="0"/>
              <a:t>(incluyendo HRM) para que el equipo se integre en la estrategia, los valores y las actividades centrales de la empresa. </a:t>
            </a:r>
            <a:r>
              <a:rPr lang="es" sz="2000" b="1" dirty="0"/>
              <a:t>La implicación y el apoyo del CEO son vitales.</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545651" y="4555334"/>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8" name="Picture 147" descr="A group of people sitting around a table playing chess&#10;&#10;Description automatically generated">
            <a:extLst>
              <a:ext uri="{FF2B5EF4-FFF2-40B4-BE49-F238E27FC236}">
                <a16:creationId xmlns:a16="http://schemas.microsoft.com/office/drawing/2014/main" id="{DF650592-F0A1-CB7F-D330-7D0E57CE2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62" y="886462"/>
            <a:ext cx="3080213" cy="2734711"/>
          </a:xfrm>
          <a:prstGeom prst="ellipse">
            <a:avLst/>
          </a:prstGeom>
        </p:spPr>
      </p:pic>
    </p:spTree>
    <p:extLst>
      <p:ext uri="{BB962C8B-B14F-4D97-AF65-F5344CB8AC3E}">
        <p14:creationId xmlns:p14="http://schemas.microsoft.com/office/powerpoint/2010/main" val="327140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322049" y="1513038"/>
            <a:ext cx="8282763" cy="2462213"/>
          </a:xfrm>
          <a:prstGeom prst="rect">
            <a:avLst/>
          </a:prstGeom>
          <a:noFill/>
        </p:spPr>
        <p:txBody>
          <a:bodyPr wrap="square" rtlCol="0">
            <a:spAutoFit/>
          </a:bodyPr>
          <a:lstStyle/>
          <a:p>
            <a:r>
              <a:rPr lang="es" sz="2200" dirty="0">
                <a:solidFill>
                  <a:schemeClr val="bg1"/>
                </a:solidFill>
              </a:rPr>
              <a:t>Al igual que cualquier estrategia de gestión exitosa, la RSE debe ser aceptada en todos los niveles de la empresa. El equipo de liderazgo de RSC debe incluir representantes de la alta dirección, líderes, empleados, personal de primera línea y otras personas afectadas o involucradas en cuestiones de RSE. Como se mencionó, los recursos humanos son importantes, al igual que los involucrados en los servicios ambientales, la salud y la seguridad, las relaciones comunitarias, los asuntos legales, las finanzas, el marketing y las comunicaciones.</a:t>
            </a:r>
          </a:p>
        </p:txBody>
      </p:sp>
      <p:sp>
        <p:nvSpPr>
          <p:cNvPr id="9" name="TextBox 8">
            <a:extLst>
              <a:ext uri="{FF2B5EF4-FFF2-40B4-BE49-F238E27FC236}">
                <a16:creationId xmlns:a16="http://schemas.microsoft.com/office/drawing/2014/main" id="{01641E88-76B5-E3AB-729E-CA29092F76A8}"/>
              </a:ext>
            </a:extLst>
          </p:cNvPr>
          <p:cNvSpPr txBox="1"/>
          <p:nvPr/>
        </p:nvSpPr>
        <p:spPr>
          <a:xfrm>
            <a:off x="3282896" y="182450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RSC.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69836286-BE70-A0B3-632F-73AFD4C7A19F}"/>
              </a:ext>
            </a:extLst>
          </p:cNvPr>
          <p:cNvSpPr/>
          <p:nvPr/>
        </p:nvSpPr>
        <p:spPr>
          <a:xfrm>
            <a:off x="210312" y="1250256"/>
            <a:ext cx="11647205" cy="5297602"/>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5" name="TextBox 4">
            <a:extLst>
              <a:ext uri="{FF2B5EF4-FFF2-40B4-BE49-F238E27FC236}">
                <a16:creationId xmlns:a16="http://schemas.microsoft.com/office/drawing/2014/main" id="{13BC6F69-183F-DB0A-BF66-7C5956B0CC16}"/>
              </a:ext>
            </a:extLst>
          </p:cNvPr>
          <p:cNvSpPr txBox="1"/>
          <p:nvPr/>
        </p:nvSpPr>
        <p:spPr>
          <a:xfrm>
            <a:off x="3282896" y="1867326"/>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7" name="TextBox 6">
            <a:extLst>
              <a:ext uri="{FF2B5EF4-FFF2-40B4-BE49-F238E27FC236}">
                <a16:creationId xmlns:a16="http://schemas.microsoft.com/office/drawing/2014/main" id="{C38A3DF4-BBDB-193B-781D-D26CDE90136B}"/>
              </a:ext>
            </a:extLst>
          </p:cNvPr>
          <p:cNvSpPr txBox="1"/>
          <p:nvPr/>
        </p:nvSpPr>
        <p:spPr>
          <a:xfrm>
            <a:off x="2366892" y="1368822"/>
            <a:ext cx="9410580" cy="4832092"/>
          </a:xfrm>
          <a:prstGeom prst="rect">
            <a:avLst/>
          </a:prstGeom>
          <a:noFill/>
        </p:spPr>
        <p:txBody>
          <a:bodyPr wrap="square" rtlCol="0">
            <a:spAutoFit/>
          </a:bodyPr>
          <a:lstStyle/>
          <a:p>
            <a:r>
              <a:rPr lang="es" sz="2200" b="1" dirty="0">
                <a:solidFill>
                  <a:srgbClr val="E7850F"/>
                </a:solidFill>
              </a:rPr>
              <a:t>¿Cómo? Haga que el equipo examine los documentos, los procesos y las actividades existentes para que puedan determinar y modificar la posible implementación de la RSE .</a:t>
            </a:r>
          </a:p>
          <a:p>
            <a:pPr marL="342900" indent="-342900">
              <a:buFont typeface="Wingdings" panose="05000000000000000000" pitchFamily="2" charset="2"/>
              <a:buChar char="v"/>
            </a:pPr>
            <a:r>
              <a:rPr lang="es" sz="2200" dirty="0"/>
              <a:t>Verifique </a:t>
            </a:r>
            <a:r>
              <a:rPr lang="es" sz="2200" b="1" dirty="0"/>
              <a:t>las quejas de los clientes </a:t>
            </a:r>
            <a:r>
              <a:rPr lang="es" sz="2200" dirty="0"/>
              <a:t>para conocer los patrones de satisfacción del cliente, mida </a:t>
            </a:r>
            <a:r>
              <a:rPr lang="es" sz="2200" b="1" dirty="0"/>
              <a:t>los informes de impacto ambiental </a:t>
            </a:r>
            <a:r>
              <a:rPr lang="es" sz="2200" dirty="0"/>
              <a:t>y verifique </a:t>
            </a:r>
            <a:r>
              <a:rPr lang="es" sz="2200" b="1" dirty="0"/>
              <a:t>los informes y procedimientos operativos y de KPI </a:t>
            </a:r>
            <a:r>
              <a:rPr lang="es" sz="2200" dirty="0"/>
              <a:t>para su revisión y modificación.</a:t>
            </a:r>
          </a:p>
          <a:p>
            <a:pPr marL="342900" indent="-342900">
              <a:buFont typeface="Wingdings" panose="05000000000000000000" pitchFamily="2" charset="2"/>
              <a:buChar char="v"/>
            </a:pPr>
            <a:r>
              <a:rPr lang="es" sz="2200" dirty="0"/>
              <a:t>Trabaje con </a:t>
            </a:r>
            <a:r>
              <a:rPr lang="es" sz="2200" b="1" dirty="0"/>
              <a:t>equipos sociales, comunitarios, de salud y seguridad o ambientales </a:t>
            </a:r>
            <a:r>
              <a:rPr lang="es" sz="2200" dirty="0"/>
              <a:t>para determinar qué se puede hacer para apoyar la implementación de la RSE, por ejemplo, </a:t>
            </a:r>
            <a:r>
              <a:rPr lang="es" sz="2200" b="1" dirty="0"/>
              <a:t>capacitación, recursos </a:t>
            </a:r>
            <a:r>
              <a:rPr lang="es" sz="2200" dirty="0"/>
              <a:t>y los </a:t>
            </a:r>
            <a:r>
              <a:rPr lang="es" sz="2200" b="1" dirty="0"/>
              <a:t>procedimientos de implementación </a:t>
            </a:r>
            <a:r>
              <a:rPr lang="es" sz="2200" dirty="0"/>
              <a:t>requeridos.</a:t>
            </a:r>
          </a:p>
          <a:p>
            <a:pPr marL="342900" indent="-342900">
              <a:buFont typeface="Wingdings" panose="05000000000000000000" pitchFamily="2" charset="2"/>
              <a:buChar char="v"/>
            </a:pPr>
            <a:r>
              <a:rPr lang="es" sz="2200" dirty="0"/>
              <a:t>Mire lo que </a:t>
            </a:r>
            <a:r>
              <a:rPr lang="es" sz="2200" b="1" dirty="0"/>
              <a:t>ya están haciendo empresas similares </a:t>
            </a:r>
            <a:r>
              <a:rPr lang="es" sz="2200" dirty="0"/>
              <a:t>y si hay alguna oportunidad. Todas las actividades deben contar con la </a:t>
            </a:r>
            <a:r>
              <a:rPr lang="es" sz="2200" b="1" dirty="0"/>
              <a:t>orientación del liderazgo </a:t>
            </a:r>
            <a:r>
              <a:rPr lang="es" sz="2200" dirty="0"/>
              <a:t>y </a:t>
            </a:r>
            <a:r>
              <a:rPr lang="es" sz="2200" b="1" dirty="0"/>
              <a:t>el acceso a un experto en RSE </a:t>
            </a:r>
            <a:r>
              <a:rPr lang="es" sz="2200" dirty="0"/>
              <a:t>y documentos de apoyo relevantes, como la legislación laboral.</a:t>
            </a:r>
          </a:p>
        </p:txBody>
      </p:sp>
      <p:grpSp>
        <p:nvGrpSpPr>
          <p:cNvPr id="8" name="Graphic 4">
            <a:extLst>
              <a:ext uri="{FF2B5EF4-FFF2-40B4-BE49-F238E27FC236}">
                <a16:creationId xmlns:a16="http://schemas.microsoft.com/office/drawing/2014/main" id="{2706DEB8-BA1C-0BE5-0B16-EB96F8EDB99F}"/>
              </a:ext>
            </a:extLst>
          </p:cNvPr>
          <p:cNvGrpSpPr/>
          <p:nvPr/>
        </p:nvGrpSpPr>
        <p:grpSpPr>
          <a:xfrm>
            <a:off x="605302" y="2712151"/>
            <a:ext cx="1666347" cy="1419224"/>
            <a:chOff x="3778420" y="3791271"/>
            <a:chExt cx="1253431" cy="1085528"/>
          </a:xfrm>
        </p:grpSpPr>
        <p:sp>
          <p:nvSpPr>
            <p:cNvPr id="10" name="Freeform 104">
              <a:extLst>
                <a:ext uri="{FF2B5EF4-FFF2-40B4-BE49-F238E27FC236}">
                  <a16:creationId xmlns:a16="http://schemas.microsoft.com/office/drawing/2014/main" id="{441F4A23-71CF-212E-4841-2ECF51406F97}"/>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5">
              <a:extLst>
                <a:ext uri="{FF2B5EF4-FFF2-40B4-BE49-F238E27FC236}">
                  <a16:creationId xmlns:a16="http://schemas.microsoft.com/office/drawing/2014/main" id="{6642E5A1-5BDA-767C-6622-8E44C494F8D3}"/>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06">
              <a:extLst>
                <a:ext uri="{FF2B5EF4-FFF2-40B4-BE49-F238E27FC236}">
                  <a16:creationId xmlns:a16="http://schemas.microsoft.com/office/drawing/2014/main" id="{8009BA88-6F5C-7B50-F46A-9B71364D9AA4}"/>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8" name="Freeform 107">
              <a:extLst>
                <a:ext uri="{FF2B5EF4-FFF2-40B4-BE49-F238E27FC236}">
                  <a16:creationId xmlns:a16="http://schemas.microsoft.com/office/drawing/2014/main" id="{693DBE38-E0FB-DD84-31C7-B9F0A0FBA85E}"/>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20" name="Freeform 108">
              <a:extLst>
                <a:ext uri="{FF2B5EF4-FFF2-40B4-BE49-F238E27FC236}">
                  <a16:creationId xmlns:a16="http://schemas.microsoft.com/office/drawing/2014/main" id="{0C69A175-EF13-B216-4DA3-A7F7381A23C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1" name="Freeform 109">
              <a:extLst>
                <a:ext uri="{FF2B5EF4-FFF2-40B4-BE49-F238E27FC236}">
                  <a16:creationId xmlns:a16="http://schemas.microsoft.com/office/drawing/2014/main" id="{777F44FB-4391-BDB6-C8F6-F172AD995E96}"/>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22" name="Freeform 110">
              <a:extLst>
                <a:ext uri="{FF2B5EF4-FFF2-40B4-BE49-F238E27FC236}">
                  <a16:creationId xmlns:a16="http://schemas.microsoft.com/office/drawing/2014/main" id="{EC948CE4-3C3E-B8E0-D8DB-1722F70AB0C4}"/>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23" name="Freeform 111">
              <a:extLst>
                <a:ext uri="{FF2B5EF4-FFF2-40B4-BE49-F238E27FC236}">
                  <a16:creationId xmlns:a16="http://schemas.microsoft.com/office/drawing/2014/main" id="{479FF911-F3EC-5DE6-9B26-71A65D82DED0}"/>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4" name="Freeform 112">
              <a:extLst>
                <a:ext uri="{FF2B5EF4-FFF2-40B4-BE49-F238E27FC236}">
                  <a16:creationId xmlns:a16="http://schemas.microsoft.com/office/drawing/2014/main" id="{EFAE8398-0072-8E72-4E57-F1095D400362}"/>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5" name="Freeform 113">
              <a:extLst>
                <a:ext uri="{FF2B5EF4-FFF2-40B4-BE49-F238E27FC236}">
                  <a16:creationId xmlns:a16="http://schemas.microsoft.com/office/drawing/2014/main" id="{25AB1E67-B420-AC11-F79C-1FA53282E561}"/>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6" name="Freeform 114">
              <a:extLst>
                <a:ext uri="{FF2B5EF4-FFF2-40B4-BE49-F238E27FC236}">
                  <a16:creationId xmlns:a16="http://schemas.microsoft.com/office/drawing/2014/main" id="{FDDA8612-D603-12EE-A968-3AD1A3CE39F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5">
              <a:extLst>
                <a:ext uri="{FF2B5EF4-FFF2-40B4-BE49-F238E27FC236}">
                  <a16:creationId xmlns:a16="http://schemas.microsoft.com/office/drawing/2014/main" id="{A5595E44-2940-3BF3-1741-9DA6193EF0E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8" name="Freeform 116">
              <a:extLst>
                <a:ext uri="{FF2B5EF4-FFF2-40B4-BE49-F238E27FC236}">
                  <a16:creationId xmlns:a16="http://schemas.microsoft.com/office/drawing/2014/main" id="{D31B2174-4FFE-86F9-F256-2D8C40DB1C6B}"/>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9" name="Freeform 117">
              <a:extLst>
                <a:ext uri="{FF2B5EF4-FFF2-40B4-BE49-F238E27FC236}">
                  <a16:creationId xmlns:a16="http://schemas.microsoft.com/office/drawing/2014/main" id="{A23C60BE-F6FC-E967-766F-C901CAEC521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0" name="Freeform 118">
              <a:extLst>
                <a:ext uri="{FF2B5EF4-FFF2-40B4-BE49-F238E27FC236}">
                  <a16:creationId xmlns:a16="http://schemas.microsoft.com/office/drawing/2014/main" id="{BBCE8852-AF32-4B30-8A3F-B3D8E7B6E24C}"/>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31" name="Freeform 119">
              <a:extLst>
                <a:ext uri="{FF2B5EF4-FFF2-40B4-BE49-F238E27FC236}">
                  <a16:creationId xmlns:a16="http://schemas.microsoft.com/office/drawing/2014/main" id="{A0A6A0FF-55B4-55BC-6A18-FB0A504478F8}"/>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32" name="Freeform 120">
              <a:extLst>
                <a:ext uri="{FF2B5EF4-FFF2-40B4-BE49-F238E27FC236}">
                  <a16:creationId xmlns:a16="http://schemas.microsoft.com/office/drawing/2014/main" id="{13F64E1D-1722-F4F8-D4B8-CD32D969105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33" name="Freeform 121">
              <a:extLst>
                <a:ext uri="{FF2B5EF4-FFF2-40B4-BE49-F238E27FC236}">
                  <a16:creationId xmlns:a16="http://schemas.microsoft.com/office/drawing/2014/main" id="{CE21BAD3-8F0B-FAFB-B4E1-E3FA6384F6D3}"/>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4" name="Freeform 122">
              <a:extLst>
                <a:ext uri="{FF2B5EF4-FFF2-40B4-BE49-F238E27FC236}">
                  <a16:creationId xmlns:a16="http://schemas.microsoft.com/office/drawing/2014/main" id="{FD328A30-6496-3F25-0018-FD1EEF088472}"/>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3">
              <a:extLst>
                <a:ext uri="{FF2B5EF4-FFF2-40B4-BE49-F238E27FC236}">
                  <a16:creationId xmlns:a16="http://schemas.microsoft.com/office/drawing/2014/main" id="{6FEE3BA1-DBE3-6011-9E55-8AADD80D4AF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6" name="Freeform 124">
              <a:extLst>
                <a:ext uri="{FF2B5EF4-FFF2-40B4-BE49-F238E27FC236}">
                  <a16:creationId xmlns:a16="http://schemas.microsoft.com/office/drawing/2014/main" id="{E1ADBEA0-E233-FF60-96CC-87B40E53FE89}"/>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7" name="Freeform 125">
              <a:extLst>
                <a:ext uri="{FF2B5EF4-FFF2-40B4-BE49-F238E27FC236}">
                  <a16:creationId xmlns:a16="http://schemas.microsoft.com/office/drawing/2014/main" id="{44298CC2-8374-F098-A73F-FC5A40787753}"/>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8" name="Freeform 126">
              <a:extLst>
                <a:ext uri="{FF2B5EF4-FFF2-40B4-BE49-F238E27FC236}">
                  <a16:creationId xmlns:a16="http://schemas.microsoft.com/office/drawing/2014/main" id="{6C07C02D-D245-893D-1883-32D4CE24F353}"/>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27">
              <a:extLst>
                <a:ext uri="{FF2B5EF4-FFF2-40B4-BE49-F238E27FC236}">
                  <a16:creationId xmlns:a16="http://schemas.microsoft.com/office/drawing/2014/main" id="{C214BF69-163E-3B92-8445-43B59B95136C}"/>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40" name="Freeform 128">
              <a:extLst>
                <a:ext uri="{FF2B5EF4-FFF2-40B4-BE49-F238E27FC236}">
                  <a16:creationId xmlns:a16="http://schemas.microsoft.com/office/drawing/2014/main" id="{AAB82EDA-7A19-2794-1E2F-D632EA8915C8}"/>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41" name="Freeform 129">
              <a:extLst>
                <a:ext uri="{FF2B5EF4-FFF2-40B4-BE49-F238E27FC236}">
                  <a16:creationId xmlns:a16="http://schemas.microsoft.com/office/drawing/2014/main" id="{3D44D703-25B2-9732-45EE-668C46B8684B}"/>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42" name="Freeform 130">
              <a:extLst>
                <a:ext uri="{FF2B5EF4-FFF2-40B4-BE49-F238E27FC236}">
                  <a16:creationId xmlns:a16="http://schemas.microsoft.com/office/drawing/2014/main" id="{43666A1D-6516-92FC-94CD-C8CC6CAE9C62}"/>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43" name="Freeform 131">
              <a:extLst>
                <a:ext uri="{FF2B5EF4-FFF2-40B4-BE49-F238E27FC236}">
                  <a16:creationId xmlns:a16="http://schemas.microsoft.com/office/drawing/2014/main" id="{629BA8D8-72CB-B15A-F68C-0E1A16F281EF}"/>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4" name="Freeform 132">
              <a:extLst>
                <a:ext uri="{FF2B5EF4-FFF2-40B4-BE49-F238E27FC236}">
                  <a16:creationId xmlns:a16="http://schemas.microsoft.com/office/drawing/2014/main" id="{767DE3B8-351E-F10A-53AD-FCCCA0CDB7A5}"/>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3">
              <a:extLst>
                <a:ext uri="{FF2B5EF4-FFF2-40B4-BE49-F238E27FC236}">
                  <a16:creationId xmlns:a16="http://schemas.microsoft.com/office/drawing/2014/main" id="{32C1C374-8A03-E1EF-872E-153C8836CE0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6" name="Freeform 134">
              <a:extLst>
                <a:ext uri="{FF2B5EF4-FFF2-40B4-BE49-F238E27FC236}">
                  <a16:creationId xmlns:a16="http://schemas.microsoft.com/office/drawing/2014/main" id="{9B8B6358-FAD4-3021-3823-5B07ED2F94FD}"/>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5">
              <a:extLst>
                <a:ext uri="{FF2B5EF4-FFF2-40B4-BE49-F238E27FC236}">
                  <a16:creationId xmlns:a16="http://schemas.microsoft.com/office/drawing/2014/main" id="{6E2B9F43-5FE7-70EC-27AC-3889AF62A301}"/>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8" name="Freeform 136">
              <a:extLst>
                <a:ext uri="{FF2B5EF4-FFF2-40B4-BE49-F238E27FC236}">
                  <a16:creationId xmlns:a16="http://schemas.microsoft.com/office/drawing/2014/main" id="{0DA7FA3D-C40B-F023-9F00-B81FE432CD3B}"/>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9" name="Freeform 137">
              <a:extLst>
                <a:ext uri="{FF2B5EF4-FFF2-40B4-BE49-F238E27FC236}">
                  <a16:creationId xmlns:a16="http://schemas.microsoft.com/office/drawing/2014/main" id="{B5B91715-246A-F86D-4822-B13CFF11C9D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50" name="Freeform 138">
              <a:extLst>
                <a:ext uri="{FF2B5EF4-FFF2-40B4-BE49-F238E27FC236}">
                  <a16:creationId xmlns:a16="http://schemas.microsoft.com/office/drawing/2014/main" id="{62343C4A-AECC-9362-3840-57843328CCD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51" name="Freeform 139">
              <a:extLst>
                <a:ext uri="{FF2B5EF4-FFF2-40B4-BE49-F238E27FC236}">
                  <a16:creationId xmlns:a16="http://schemas.microsoft.com/office/drawing/2014/main" id="{0173E19D-6158-51E9-673B-9398944AB87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0">
              <a:extLst>
                <a:ext uri="{FF2B5EF4-FFF2-40B4-BE49-F238E27FC236}">
                  <a16:creationId xmlns:a16="http://schemas.microsoft.com/office/drawing/2014/main" id="{7A615E13-A379-A977-1EE1-84E145A1E629}"/>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53" name="Freeform 141">
              <a:extLst>
                <a:ext uri="{FF2B5EF4-FFF2-40B4-BE49-F238E27FC236}">
                  <a16:creationId xmlns:a16="http://schemas.microsoft.com/office/drawing/2014/main" id="{AA8B82EE-F2FF-6C58-BD24-1E321EAFAB7A}"/>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2">
              <a:extLst>
                <a:ext uri="{FF2B5EF4-FFF2-40B4-BE49-F238E27FC236}">
                  <a16:creationId xmlns:a16="http://schemas.microsoft.com/office/drawing/2014/main" id="{12DD986B-6AFD-EA9D-77BF-C75028FF783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5" name="Freeform 143">
              <a:extLst>
                <a:ext uri="{FF2B5EF4-FFF2-40B4-BE49-F238E27FC236}">
                  <a16:creationId xmlns:a16="http://schemas.microsoft.com/office/drawing/2014/main" id="{ADDA3801-1F26-3499-7B19-1159026B1309}"/>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6" name="Freeform 144">
              <a:extLst>
                <a:ext uri="{FF2B5EF4-FFF2-40B4-BE49-F238E27FC236}">
                  <a16:creationId xmlns:a16="http://schemas.microsoft.com/office/drawing/2014/main" id="{FDC6BC7C-797F-AE53-452E-C68E83CB8A7F}"/>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7" name="Freeform 145">
              <a:extLst>
                <a:ext uri="{FF2B5EF4-FFF2-40B4-BE49-F238E27FC236}">
                  <a16:creationId xmlns:a16="http://schemas.microsoft.com/office/drawing/2014/main" id="{1D6C0AD8-5B94-B0E6-0B8D-59E8EC319598}"/>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46">
              <a:extLst>
                <a:ext uri="{FF2B5EF4-FFF2-40B4-BE49-F238E27FC236}">
                  <a16:creationId xmlns:a16="http://schemas.microsoft.com/office/drawing/2014/main" id="{7B24D4D2-82EF-3DC5-D920-24BEBB53344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47">
              <a:extLst>
                <a:ext uri="{FF2B5EF4-FFF2-40B4-BE49-F238E27FC236}">
                  <a16:creationId xmlns:a16="http://schemas.microsoft.com/office/drawing/2014/main" id="{5537C966-87A7-A99B-04DA-B11768C24635}"/>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60" name="Freeform 148">
              <a:extLst>
                <a:ext uri="{FF2B5EF4-FFF2-40B4-BE49-F238E27FC236}">
                  <a16:creationId xmlns:a16="http://schemas.microsoft.com/office/drawing/2014/main" id="{845DD02D-C6AE-E4B7-EAF8-B67D8DA0AEA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61" name="Freeform 149">
              <a:extLst>
                <a:ext uri="{FF2B5EF4-FFF2-40B4-BE49-F238E27FC236}">
                  <a16:creationId xmlns:a16="http://schemas.microsoft.com/office/drawing/2014/main" id="{2F01C9BB-E3C0-478D-1E02-6F6A830036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0">
              <a:extLst>
                <a:ext uri="{FF2B5EF4-FFF2-40B4-BE49-F238E27FC236}">
                  <a16:creationId xmlns:a16="http://schemas.microsoft.com/office/drawing/2014/main" id="{8E81C528-6D72-4E3B-5EA1-FC0ED87C2603}"/>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63" name="Freeform 151">
              <a:extLst>
                <a:ext uri="{FF2B5EF4-FFF2-40B4-BE49-F238E27FC236}">
                  <a16:creationId xmlns:a16="http://schemas.microsoft.com/office/drawing/2014/main" id="{14EA7CEF-D84F-1597-E64E-B1F41C109ABE}"/>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4" name="Freeform 152">
              <a:extLst>
                <a:ext uri="{FF2B5EF4-FFF2-40B4-BE49-F238E27FC236}">
                  <a16:creationId xmlns:a16="http://schemas.microsoft.com/office/drawing/2014/main" id="{EEA5D965-57C3-D9FE-482C-4107ECB85962}"/>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5" name="Freeform 153">
              <a:extLst>
                <a:ext uri="{FF2B5EF4-FFF2-40B4-BE49-F238E27FC236}">
                  <a16:creationId xmlns:a16="http://schemas.microsoft.com/office/drawing/2014/main" id="{E2A5E1DB-50A2-1915-8635-10D771DF983D}"/>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6" name="Freeform 154">
              <a:extLst>
                <a:ext uri="{FF2B5EF4-FFF2-40B4-BE49-F238E27FC236}">
                  <a16:creationId xmlns:a16="http://schemas.microsoft.com/office/drawing/2014/main" id="{CB202A58-A60E-3574-1A47-4B8FC698089F}"/>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7" name="Freeform 155">
              <a:extLst>
                <a:ext uri="{FF2B5EF4-FFF2-40B4-BE49-F238E27FC236}">
                  <a16:creationId xmlns:a16="http://schemas.microsoft.com/office/drawing/2014/main" id="{346EFACB-6D17-A38B-6CBF-983E8C979194}"/>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8" name="Freeform 156">
              <a:extLst>
                <a:ext uri="{FF2B5EF4-FFF2-40B4-BE49-F238E27FC236}">
                  <a16:creationId xmlns:a16="http://schemas.microsoft.com/office/drawing/2014/main" id="{1159A404-5586-9553-F1C6-B8130DE12299}"/>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9" name="Freeform 157">
              <a:extLst>
                <a:ext uri="{FF2B5EF4-FFF2-40B4-BE49-F238E27FC236}">
                  <a16:creationId xmlns:a16="http://schemas.microsoft.com/office/drawing/2014/main" id="{E6B684B5-F260-8E78-319D-FF575AE307C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70" name="Freeform 158">
              <a:extLst>
                <a:ext uri="{FF2B5EF4-FFF2-40B4-BE49-F238E27FC236}">
                  <a16:creationId xmlns:a16="http://schemas.microsoft.com/office/drawing/2014/main" id="{7D5CEC76-5D02-6A7B-327B-E6E92D1EF2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71" name="Freeform 159">
              <a:extLst>
                <a:ext uri="{FF2B5EF4-FFF2-40B4-BE49-F238E27FC236}">
                  <a16:creationId xmlns:a16="http://schemas.microsoft.com/office/drawing/2014/main" id="{A61F9EBB-1843-0F11-1B2C-AF950B5094D8}"/>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72" name="Freeform 160">
              <a:extLst>
                <a:ext uri="{FF2B5EF4-FFF2-40B4-BE49-F238E27FC236}">
                  <a16:creationId xmlns:a16="http://schemas.microsoft.com/office/drawing/2014/main" id="{5EC587A3-908B-5D4F-DF67-06FFD7FCF16A}"/>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73" name="Freeform 161">
              <a:extLst>
                <a:ext uri="{FF2B5EF4-FFF2-40B4-BE49-F238E27FC236}">
                  <a16:creationId xmlns:a16="http://schemas.microsoft.com/office/drawing/2014/main" id="{D09E7254-FE01-AF89-2472-DF89FABF5FA1}"/>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4" name="Freeform 162">
              <a:extLst>
                <a:ext uri="{FF2B5EF4-FFF2-40B4-BE49-F238E27FC236}">
                  <a16:creationId xmlns:a16="http://schemas.microsoft.com/office/drawing/2014/main" id="{A6DC4D65-97CE-38A1-2258-0D0658DB72C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5" name="Freeform 163">
              <a:extLst>
                <a:ext uri="{FF2B5EF4-FFF2-40B4-BE49-F238E27FC236}">
                  <a16:creationId xmlns:a16="http://schemas.microsoft.com/office/drawing/2014/main" id="{B449290F-939A-368B-6FD1-9C83FE1BA970}"/>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6" name="Freeform 164">
              <a:extLst>
                <a:ext uri="{FF2B5EF4-FFF2-40B4-BE49-F238E27FC236}">
                  <a16:creationId xmlns:a16="http://schemas.microsoft.com/office/drawing/2014/main" id="{0BE1A8B8-6796-DFE3-6AB9-174E0817C2B5}"/>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7" name="Freeform 165">
              <a:extLst>
                <a:ext uri="{FF2B5EF4-FFF2-40B4-BE49-F238E27FC236}">
                  <a16:creationId xmlns:a16="http://schemas.microsoft.com/office/drawing/2014/main" id="{5EAF5B39-E5B4-FAE4-89C3-E0E27E6B256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8" name="Freeform 166">
              <a:extLst>
                <a:ext uri="{FF2B5EF4-FFF2-40B4-BE49-F238E27FC236}">
                  <a16:creationId xmlns:a16="http://schemas.microsoft.com/office/drawing/2014/main" id="{9F060228-BCC8-4C93-E2DE-AE539CE8A66D}"/>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9" name="Freeform 167">
              <a:extLst>
                <a:ext uri="{FF2B5EF4-FFF2-40B4-BE49-F238E27FC236}">
                  <a16:creationId xmlns:a16="http://schemas.microsoft.com/office/drawing/2014/main" id="{697FA3BE-B829-E80B-5EA3-0B6C3C54E08F}"/>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0" name="Freeform 168">
              <a:extLst>
                <a:ext uri="{FF2B5EF4-FFF2-40B4-BE49-F238E27FC236}">
                  <a16:creationId xmlns:a16="http://schemas.microsoft.com/office/drawing/2014/main" id="{CD84F92F-904F-E831-93E7-3E90F51DA91F}"/>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81" name="Freeform 169">
              <a:extLst>
                <a:ext uri="{FF2B5EF4-FFF2-40B4-BE49-F238E27FC236}">
                  <a16:creationId xmlns:a16="http://schemas.microsoft.com/office/drawing/2014/main" id="{9043B72D-6098-6ECD-0B14-417CA4B68E34}"/>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82" name="Freeform 170">
              <a:extLst>
                <a:ext uri="{FF2B5EF4-FFF2-40B4-BE49-F238E27FC236}">
                  <a16:creationId xmlns:a16="http://schemas.microsoft.com/office/drawing/2014/main" id="{958B1E76-5E2B-EA6C-33C6-547036E5BE7D}"/>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83" name="Freeform 171">
              <a:extLst>
                <a:ext uri="{FF2B5EF4-FFF2-40B4-BE49-F238E27FC236}">
                  <a16:creationId xmlns:a16="http://schemas.microsoft.com/office/drawing/2014/main" id="{01F61BEF-6E5D-1CCC-B7A7-5F40C40B0A8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4" name="Freeform 172">
              <a:extLst>
                <a:ext uri="{FF2B5EF4-FFF2-40B4-BE49-F238E27FC236}">
                  <a16:creationId xmlns:a16="http://schemas.microsoft.com/office/drawing/2014/main" id="{EA986FEC-CF41-7B2D-828D-8C5AA65D801D}"/>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5" name="Freeform 173">
              <a:extLst>
                <a:ext uri="{FF2B5EF4-FFF2-40B4-BE49-F238E27FC236}">
                  <a16:creationId xmlns:a16="http://schemas.microsoft.com/office/drawing/2014/main" id="{D1AEB85E-0C2D-3AA9-ADBA-2D593263927C}"/>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6" name="Freeform 174">
              <a:extLst>
                <a:ext uri="{FF2B5EF4-FFF2-40B4-BE49-F238E27FC236}">
                  <a16:creationId xmlns:a16="http://schemas.microsoft.com/office/drawing/2014/main" id="{9CF29E28-24B0-C041-44CB-F0E7B9A240F1}"/>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7" name="Freeform 175">
              <a:extLst>
                <a:ext uri="{FF2B5EF4-FFF2-40B4-BE49-F238E27FC236}">
                  <a16:creationId xmlns:a16="http://schemas.microsoft.com/office/drawing/2014/main" id="{6646A045-5CB0-A0DB-FAAD-4253E744A757}"/>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8" name="Freeform 176">
              <a:extLst>
                <a:ext uri="{FF2B5EF4-FFF2-40B4-BE49-F238E27FC236}">
                  <a16:creationId xmlns:a16="http://schemas.microsoft.com/office/drawing/2014/main" id="{102B3893-7A3F-0202-ED58-CFB4F98F4EF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9" name="Freeform 177">
              <a:extLst>
                <a:ext uri="{FF2B5EF4-FFF2-40B4-BE49-F238E27FC236}">
                  <a16:creationId xmlns:a16="http://schemas.microsoft.com/office/drawing/2014/main" id="{DA3B9E78-6200-1139-993C-1E192959311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0" name="Freeform 178">
              <a:extLst>
                <a:ext uri="{FF2B5EF4-FFF2-40B4-BE49-F238E27FC236}">
                  <a16:creationId xmlns:a16="http://schemas.microsoft.com/office/drawing/2014/main" id="{EAE067A9-E5C5-3FF8-8137-BF986B30EEC2}"/>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91" name="Freeform 179">
              <a:extLst>
                <a:ext uri="{FF2B5EF4-FFF2-40B4-BE49-F238E27FC236}">
                  <a16:creationId xmlns:a16="http://schemas.microsoft.com/office/drawing/2014/main" id="{86F62FFA-1FD2-163E-E240-E28C101C10AF}"/>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0">
              <a:extLst>
                <a:ext uri="{FF2B5EF4-FFF2-40B4-BE49-F238E27FC236}">
                  <a16:creationId xmlns:a16="http://schemas.microsoft.com/office/drawing/2014/main" id="{B53ED9C3-5E78-B6E0-3D8B-614F673661C2}"/>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1">
              <a:extLst>
                <a:ext uri="{FF2B5EF4-FFF2-40B4-BE49-F238E27FC236}">
                  <a16:creationId xmlns:a16="http://schemas.microsoft.com/office/drawing/2014/main" id="{5F7BFCB2-A66C-E428-4F13-CCA027E43E91}"/>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4" name="Freeform 182">
              <a:extLst>
                <a:ext uri="{FF2B5EF4-FFF2-40B4-BE49-F238E27FC236}">
                  <a16:creationId xmlns:a16="http://schemas.microsoft.com/office/drawing/2014/main" id="{6BB843B7-27AA-7816-A2C2-D9D20267CDD7}"/>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3">
              <a:extLst>
                <a:ext uri="{FF2B5EF4-FFF2-40B4-BE49-F238E27FC236}">
                  <a16:creationId xmlns:a16="http://schemas.microsoft.com/office/drawing/2014/main" id="{81B2B471-D8A2-EEA9-4F1A-3533D9CC1F3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6" name="Freeform 184">
              <a:extLst>
                <a:ext uri="{FF2B5EF4-FFF2-40B4-BE49-F238E27FC236}">
                  <a16:creationId xmlns:a16="http://schemas.microsoft.com/office/drawing/2014/main" id="{18A266E3-066E-ABD9-0873-CB01C5A4576E}"/>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7" name="Freeform 185">
              <a:extLst>
                <a:ext uri="{FF2B5EF4-FFF2-40B4-BE49-F238E27FC236}">
                  <a16:creationId xmlns:a16="http://schemas.microsoft.com/office/drawing/2014/main" id="{6FE93734-EDB2-055B-53AF-669579C507F3}"/>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8" name="Freeform 186">
              <a:extLst>
                <a:ext uri="{FF2B5EF4-FFF2-40B4-BE49-F238E27FC236}">
                  <a16:creationId xmlns:a16="http://schemas.microsoft.com/office/drawing/2014/main" id="{00AAC3D8-3DCC-0972-74CF-1669167496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87">
              <a:extLst>
                <a:ext uri="{FF2B5EF4-FFF2-40B4-BE49-F238E27FC236}">
                  <a16:creationId xmlns:a16="http://schemas.microsoft.com/office/drawing/2014/main" id="{96CA3DC8-8B2F-0983-451C-D86E19B10EA9}"/>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00" name="Freeform 188">
              <a:extLst>
                <a:ext uri="{FF2B5EF4-FFF2-40B4-BE49-F238E27FC236}">
                  <a16:creationId xmlns:a16="http://schemas.microsoft.com/office/drawing/2014/main" id="{F58CCE49-4613-9245-93DA-CA5EED65E33F}"/>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101" name="Freeform 189">
              <a:extLst>
                <a:ext uri="{FF2B5EF4-FFF2-40B4-BE49-F238E27FC236}">
                  <a16:creationId xmlns:a16="http://schemas.microsoft.com/office/drawing/2014/main" id="{624A4858-13CE-BA7B-F4C5-E2D9C5B5FE93}"/>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2" name="Freeform 190">
              <a:extLst>
                <a:ext uri="{FF2B5EF4-FFF2-40B4-BE49-F238E27FC236}">
                  <a16:creationId xmlns:a16="http://schemas.microsoft.com/office/drawing/2014/main" id="{A5B3E93E-9220-9EB4-E1EC-AB2008D1DC0B}"/>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03" name="Freeform 191">
              <a:extLst>
                <a:ext uri="{FF2B5EF4-FFF2-40B4-BE49-F238E27FC236}">
                  <a16:creationId xmlns:a16="http://schemas.microsoft.com/office/drawing/2014/main" id="{33E55159-238C-460F-B474-BAB61ABA2647}"/>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2">
              <a:extLst>
                <a:ext uri="{FF2B5EF4-FFF2-40B4-BE49-F238E27FC236}">
                  <a16:creationId xmlns:a16="http://schemas.microsoft.com/office/drawing/2014/main" id="{E23ED80D-6AD8-8B8A-E5C1-3D84BB10BBA6}"/>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5" name="Freeform 193">
              <a:extLst>
                <a:ext uri="{FF2B5EF4-FFF2-40B4-BE49-F238E27FC236}">
                  <a16:creationId xmlns:a16="http://schemas.microsoft.com/office/drawing/2014/main" id="{4210EA12-04C9-F76E-3BCA-7C63DFDF2115}"/>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6" name="Freeform 194">
              <a:extLst>
                <a:ext uri="{FF2B5EF4-FFF2-40B4-BE49-F238E27FC236}">
                  <a16:creationId xmlns:a16="http://schemas.microsoft.com/office/drawing/2014/main" id="{48A5ACDA-1BEF-078D-685E-3D92330CB0DC}"/>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5">
              <a:extLst>
                <a:ext uri="{FF2B5EF4-FFF2-40B4-BE49-F238E27FC236}">
                  <a16:creationId xmlns:a16="http://schemas.microsoft.com/office/drawing/2014/main" id="{7EF25860-0457-89A1-A09C-C50DE68E304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8" name="Freeform 196">
              <a:extLst>
                <a:ext uri="{FF2B5EF4-FFF2-40B4-BE49-F238E27FC236}">
                  <a16:creationId xmlns:a16="http://schemas.microsoft.com/office/drawing/2014/main" id="{3E319830-66B7-C868-DD9D-0B0EEC7CC47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9" name="Freeform 197">
              <a:extLst>
                <a:ext uri="{FF2B5EF4-FFF2-40B4-BE49-F238E27FC236}">
                  <a16:creationId xmlns:a16="http://schemas.microsoft.com/office/drawing/2014/main" id="{A913F00D-53F0-4A9A-1098-FC336DED6AF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10" name="Freeform 198">
              <a:extLst>
                <a:ext uri="{FF2B5EF4-FFF2-40B4-BE49-F238E27FC236}">
                  <a16:creationId xmlns:a16="http://schemas.microsoft.com/office/drawing/2014/main" id="{B038B423-D0FF-BCA7-F3B3-BF05E409EE4E}"/>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11" name="Freeform 199">
              <a:extLst>
                <a:ext uri="{FF2B5EF4-FFF2-40B4-BE49-F238E27FC236}">
                  <a16:creationId xmlns:a16="http://schemas.microsoft.com/office/drawing/2014/main" id="{FA5B78D8-B22F-45F8-1B90-10D42C678F11}"/>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12" name="Freeform 200">
              <a:extLst>
                <a:ext uri="{FF2B5EF4-FFF2-40B4-BE49-F238E27FC236}">
                  <a16:creationId xmlns:a16="http://schemas.microsoft.com/office/drawing/2014/main" id="{F535ADF5-52CC-8D25-166D-A87BE48C33B9}"/>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1">
              <a:extLst>
                <a:ext uri="{FF2B5EF4-FFF2-40B4-BE49-F238E27FC236}">
                  <a16:creationId xmlns:a16="http://schemas.microsoft.com/office/drawing/2014/main" id="{B338F2A4-A199-3EEF-2238-8A742E82CBF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2">
              <a:extLst>
                <a:ext uri="{FF2B5EF4-FFF2-40B4-BE49-F238E27FC236}">
                  <a16:creationId xmlns:a16="http://schemas.microsoft.com/office/drawing/2014/main" id="{3BD6E2BF-2A23-99E1-C5E4-C1BA5778B756}"/>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5" name="Freeform 203">
              <a:extLst>
                <a:ext uri="{FF2B5EF4-FFF2-40B4-BE49-F238E27FC236}">
                  <a16:creationId xmlns:a16="http://schemas.microsoft.com/office/drawing/2014/main" id="{97AA14D5-F0D4-8830-C321-C097F1197B47}"/>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4">
              <a:extLst>
                <a:ext uri="{FF2B5EF4-FFF2-40B4-BE49-F238E27FC236}">
                  <a16:creationId xmlns:a16="http://schemas.microsoft.com/office/drawing/2014/main" id="{F307BD9F-4437-3E32-A9C4-E5362FF6D7F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5">
              <a:extLst>
                <a:ext uri="{FF2B5EF4-FFF2-40B4-BE49-F238E27FC236}">
                  <a16:creationId xmlns:a16="http://schemas.microsoft.com/office/drawing/2014/main" id="{29F92578-3E85-A32F-A8F2-1695CE264B17}"/>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06">
              <a:extLst>
                <a:ext uri="{FF2B5EF4-FFF2-40B4-BE49-F238E27FC236}">
                  <a16:creationId xmlns:a16="http://schemas.microsoft.com/office/drawing/2014/main" id="{81C45923-FADE-7B75-DD32-53D70BE593A4}"/>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9" name="Freeform 207">
              <a:extLst>
                <a:ext uri="{FF2B5EF4-FFF2-40B4-BE49-F238E27FC236}">
                  <a16:creationId xmlns:a16="http://schemas.microsoft.com/office/drawing/2014/main" id="{6D4806B7-FE7A-F74A-D71B-7C049995BBE7}"/>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08">
              <a:extLst>
                <a:ext uri="{FF2B5EF4-FFF2-40B4-BE49-F238E27FC236}">
                  <a16:creationId xmlns:a16="http://schemas.microsoft.com/office/drawing/2014/main" id="{5879D68C-8F10-9871-3500-9571D0F099E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09">
              <a:extLst>
                <a:ext uri="{FF2B5EF4-FFF2-40B4-BE49-F238E27FC236}">
                  <a16:creationId xmlns:a16="http://schemas.microsoft.com/office/drawing/2014/main" id="{699ED15C-80F1-7537-1F1D-D353C4B2BD8D}"/>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2" name="Freeform 210">
              <a:extLst>
                <a:ext uri="{FF2B5EF4-FFF2-40B4-BE49-F238E27FC236}">
                  <a16:creationId xmlns:a16="http://schemas.microsoft.com/office/drawing/2014/main" id="{A7AC1659-FD75-3C4F-2F56-940D48CA4590}"/>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23" name="Freeform 211">
              <a:extLst>
                <a:ext uri="{FF2B5EF4-FFF2-40B4-BE49-F238E27FC236}">
                  <a16:creationId xmlns:a16="http://schemas.microsoft.com/office/drawing/2014/main" id="{1CF85517-E7D5-2F3F-3CB1-00239DDB85C5}"/>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4" name="Freeform 212">
              <a:extLst>
                <a:ext uri="{FF2B5EF4-FFF2-40B4-BE49-F238E27FC236}">
                  <a16:creationId xmlns:a16="http://schemas.microsoft.com/office/drawing/2014/main" id="{4E969B4E-1261-C0B6-55A9-A48E3BB1CFAF}"/>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5" name="Freeform 213">
              <a:extLst>
                <a:ext uri="{FF2B5EF4-FFF2-40B4-BE49-F238E27FC236}">
                  <a16:creationId xmlns:a16="http://schemas.microsoft.com/office/drawing/2014/main" id="{67179FD1-372B-0591-3F55-86C2B5ADFB9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6" name="Freeform 214">
              <a:extLst>
                <a:ext uri="{FF2B5EF4-FFF2-40B4-BE49-F238E27FC236}">
                  <a16:creationId xmlns:a16="http://schemas.microsoft.com/office/drawing/2014/main" id="{3EAA096B-2408-7FAF-E923-055747CBF0B0}"/>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7" name="Freeform 215">
              <a:extLst>
                <a:ext uri="{FF2B5EF4-FFF2-40B4-BE49-F238E27FC236}">
                  <a16:creationId xmlns:a16="http://schemas.microsoft.com/office/drawing/2014/main" id="{33071C2C-9477-7A5A-2D5F-67B690E3B3F6}"/>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8" name="Freeform 216">
              <a:extLst>
                <a:ext uri="{FF2B5EF4-FFF2-40B4-BE49-F238E27FC236}">
                  <a16:creationId xmlns:a16="http://schemas.microsoft.com/office/drawing/2014/main" id="{C80928C6-467F-B8E0-1A01-20D56724597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9" name="Freeform 217">
              <a:extLst>
                <a:ext uri="{FF2B5EF4-FFF2-40B4-BE49-F238E27FC236}">
                  <a16:creationId xmlns:a16="http://schemas.microsoft.com/office/drawing/2014/main" id="{5AD1CB49-2DDC-8714-EF3D-30F06A3E950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30" name="Freeform 218">
              <a:extLst>
                <a:ext uri="{FF2B5EF4-FFF2-40B4-BE49-F238E27FC236}">
                  <a16:creationId xmlns:a16="http://schemas.microsoft.com/office/drawing/2014/main" id="{BD7DD0C2-A23A-7C17-9EE0-86C531123049}"/>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31" name="Freeform 219">
              <a:extLst>
                <a:ext uri="{FF2B5EF4-FFF2-40B4-BE49-F238E27FC236}">
                  <a16:creationId xmlns:a16="http://schemas.microsoft.com/office/drawing/2014/main" id="{B5A78520-58F6-1963-3E84-ED607A2F34C4}"/>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32" name="Freeform 220">
              <a:extLst>
                <a:ext uri="{FF2B5EF4-FFF2-40B4-BE49-F238E27FC236}">
                  <a16:creationId xmlns:a16="http://schemas.microsoft.com/office/drawing/2014/main" id="{23D7969D-64D0-CCB3-BC51-1B33DCD53E7D}"/>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33" name="Freeform 221">
              <a:extLst>
                <a:ext uri="{FF2B5EF4-FFF2-40B4-BE49-F238E27FC236}">
                  <a16:creationId xmlns:a16="http://schemas.microsoft.com/office/drawing/2014/main" id="{D3BF32AE-2EE7-6985-AA4D-61526E96AF1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4" name="Freeform 222">
              <a:extLst>
                <a:ext uri="{FF2B5EF4-FFF2-40B4-BE49-F238E27FC236}">
                  <a16:creationId xmlns:a16="http://schemas.microsoft.com/office/drawing/2014/main" id="{00227730-ED84-BAF0-A003-5DBD75D8CCF2}"/>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5" name="Freeform 223">
              <a:extLst>
                <a:ext uri="{FF2B5EF4-FFF2-40B4-BE49-F238E27FC236}">
                  <a16:creationId xmlns:a16="http://schemas.microsoft.com/office/drawing/2014/main" id="{C6E62585-781E-D5BB-E79E-041C130DEAB5}"/>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6" name="Freeform 224">
              <a:extLst>
                <a:ext uri="{FF2B5EF4-FFF2-40B4-BE49-F238E27FC236}">
                  <a16:creationId xmlns:a16="http://schemas.microsoft.com/office/drawing/2014/main" id="{9477857C-A5EC-04CD-392C-CB31A6F6836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7" name="Freeform 225">
              <a:extLst>
                <a:ext uri="{FF2B5EF4-FFF2-40B4-BE49-F238E27FC236}">
                  <a16:creationId xmlns:a16="http://schemas.microsoft.com/office/drawing/2014/main" id="{2E6FC439-028D-C8C4-D8FA-CA9EA45AABE2}"/>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8" name="Freeform 226">
              <a:extLst>
                <a:ext uri="{FF2B5EF4-FFF2-40B4-BE49-F238E27FC236}">
                  <a16:creationId xmlns:a16="http://schemas.microsoft.com/office/drawing/2014/main" id="{A31F2DC0-E5E8-EAE8-F33E-1F6A4971E8DF}"/>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9" name="Freeform 227">
              <a:extLst>
                <a:ext uri="{FF2B5EF4-FFF2-40B4-BE49-F238E27FC236}">
                  <a16:creationId xmlns:a16="http://schemas.microsoft.com/office/drawing/2014/main" id="{CDE2CBC1-D6DB-56EF-99D7-B356276B482D}"/>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40" name="Freeform 228">
              <a:extLst>
                <a:ext uri="{FF2B5EF4-FFF2-40B4-BE49-F238E27FC236}">
                  <a16:creationId xmlns:a16="http://schemas.microsoft.com/office/drawing/2014/main" id="{A91C8A4E-AE9E-51EC-4A67-C30F53648CE4}"/>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41" name="Freeform 229">
              <a:extLst>
                <a:ext uri="{FF2B5EF4-FFF2-40B4-BE49-F238E27FC236}">
                  <a16:creationId xmlns:a16="http://schemas.microsoft.com/office/drawing/2014/main" id="{04538B6F-DD7F-9CE8-349C-A3525A323412}"/>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42" name="Freeform 230">
              <a:extLst>
                <a:ext uri="{FF2B5EF4-FFF2-40B4-BE49-F238E27FC236}">
                  <a16:creationId xmlns:a16="http://schemas.microsoft.com/office/drawing/2014/main" id="{36C6B069-130F-CED3-464B-340159983E45}"/>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43" name="Freeform 231">
              <a:extLst>
                <a:ext uri="{FF2B5EF4-FFF2-40B4-BE49-F238E27FC236}">
                  <a16:creationId xmlns:a16="http://schemas.microsoft.com/office/drawing/2014/main" id="{F399E123-A632-75B2-6B04-7E084A76FDF9}"/>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4" name="Freeform 232">
              <a:extLst>
                <a:ext uri="{FF2B5EF4-FFF2-40B4-BE49-F238E27FC236}">
                  <a16:creationId xmlns:a16="http://schemas.microsoft.com/office/drawing/2014/main" id="{5E367945-4CBE-F69D-251E-24FD6CD3E7CF}"/>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5" name="Freeform 233">
              <a:extLst>
                <a:ext uri="{FF2B5EF4-FFF2-40B4-BE49-F238E27FC236}">
                  <a16:creationId xmlns:a16="http://schemas.microsoft.com/office/drawing/2014/main" id="{CFAF9E5D-0E36-7F50-71C2-8936839DBCE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6" name="Freeform 234">
              <a:extLst>
                <a:ext uri="{FF2B5EF4-FFF2-40B4-BE49-F238E27FC236}">
                  <a16:creationId xmlns:a16="http://schemas.microsoft.com/office/drawing/2014/main" id="{917AE8A3-5D1E-5F13-71E8-B0A40E936B9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7" name="Freeform 235">
              <a:extLst>
                <a:ext uri="{FF2B5EF4-FFF2-40B4-BE49-F238E27FC236}">
                  <a16:creationId xmlns:a16="http://schemas.microsoft.com/office/drawing/2014/main" id="{F5E9EA1A-89B1-36A7-EEF2-1CC226F0CFEB}"/>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8" name="Freeform 236">
              <a:extLst>
                <a:ext uri="{FF2B5EF4-FFF2-40B4-BE49-F238E27FC236}">
                  <a16:creationId xmlns:a16="http://schemas.microsoft.com/office/drawing/2014/main" id="{07915F6E-5BA6-9389-CA66-7C2742CB4EF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9" name="Freeform 237">
              <a:extLst>
                <a:ext uri="{FF2B5EF4-FFF2-40B4-BE49-F238E27FC236}">
                  <a16:creationId xmlns:a16="http://schemas.microsoft.com/office/drawing/2014/main" id="{18684DCD-3699-C6DC-B2E0-390399A1016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50" name="Freeform 238">
              <a:extLst>
                <a:ext uri="{FF2B5EF4-FFF2-40B4-BE49-F238E27FC236}">
                  <a16:creationId xmlns:a16="http://schemas.microsoft.com/office/drawing/2014/main" id="{124419A8-DB5E-92B8-4151-840F04ECC813}"/>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4" name="Text Placeholder 1">
            <a:extLst>
              <a:ext uri="{FF2B5EF4-FFF2-40B4-BE49-F238E27FC236}">
                <a16:creationId xmlns:a16="http://schemas.microsoft.com/office/drawing/2014/main" id="{408B5C28-6560-8DB6-38BF-7301B3E8B309}"/>
              </a:ext>
            </a:extLst>
          </p:cNvPr>
          <p:cNvSpPr txBox="1">
            <a:spLocks/>
          </p:cNvSpPr>
          <p:nvPr/>
        </p:nvSpPr>
        <p:spPr>
          <a:xfrm>
            <a:off x="2885246" y="116547"/>
            <a:ext cx="9078062"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2800" dirty="0">
                <a:solidFill>
                  <a:srgbClr val="027354"/>
                </a:solidFill>
              </a:rPr>
              <a:t>¡Revise todos los documentos, procesos y actividades internos y externos existentes para ver dónde se encuentra!</a:t>
            </a:r>
          </a:p>
          <a:p>
            <a:endParaRPr lang="en-IE" sz="2800" dirty="0">
              <a:solidFill>
                <a:srgbClr val="027354"/>
              </a:solidFill>
            </a:endParaRPr>
          </a:p>
        </p:txBody>
      </p:sp>
      <p:sp>
        <p:nvSpPr>
          <p:cNvPr id="6" name="Arrow: Pentagon 5">
            <a:extLst>
              <a:ext uri="{FF2B5EF4-FFF2-40B4-BE49-F238E27FC236}">
                <a16:creationId xmlns:a16="http://schemas.microsoft.com/office/drawing/2014/main" id="{347AFC5B-FC8F-B44B-8F87-6591EBAF6B5B}"/>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2</a:t>
            </a:r>
          </a:p>
        </p:txBody>
      </p:sp>
    </p:spTree>
    <p:extLst>
      <p:ext uri="{BB962C8B-B14F-4D97-AF65-F5344CB8AC3E}">
        <p14:creationId xmlns:p14="http://schemas.microsoft.com/office/powerpoint/2010/main" val="3641057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33F5EA2-2B4B-A8CC-C136-83937F2453CA}"/>
              </a:ext>
            </a:extLst>
          </p:cNvPr>
          <p:cNvSpPr txBox="1"/>
          <p:nvPr/>
        </p:nvSpPr>
        <p:spPr>
          <a:xfrm>
            <a:off x="3299804" y="1506170"/>
            <a:ext cx="8282763" cy="2462213"/>
          </a:xfrm>
          <a:prstGeom prst="rect">
            <a:avLst/>
          </a:prstGeom>
          <a:noFill/>
        </p:spPr>
        <p:txBody>
          <a:bodyPr wrap="square" rtlCol="0">
            <a:spAutoFit/>
          </a:bodyPr>
          <a:lstStyle/>
          <a:p>
            <a:r>
              <a:rPr lang="es" sz="2200" dirty="0">
                <a:solidFill>
                  <a:schemeClr val="bg1"/>
                </a:solidFill>
              </a:rPr>
              <a:t>Al igual que cualquier estrategia de gestión exitosa, la RSE debe ser aceptada en todos los niveles de la empresa. El equipo de liderazgo de RSC debe incluir representantes de la alta dirección, líderes, empleados, personal de primera línea y otras personas afectadas o involucradas en cuestiones de RSE. Como se mencionó, los recursos humanos son importantes, al igual que los involucrados en los servicios ambientales, la salud y la seguridad, las relaciones comunitarias, los asuntos legales, las finanzas, el marketing y las comunicaciones.</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1506168"/>
            <a:ext cx="11079126" cy="5004501"/>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1817635"/>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RSC.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RSC.</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8957" y="1511281"/>
            <a:ext cx="8282763" cy="4832092"/>
          </a:xfrm>
          <a:prstGeom prst="rect">
            <a:avLst/>
          </a:prstGeom>
          <a:noFill/>
        </p:spPr>
        <p:txBody>
          <a:bodyPr wrap="square" rtlCol="0">
            <a:spAutoFit/>
          </a:bodyPr>
          <a:lstStyle/>
          <a:p>
            <a:r>
              <a:rPr lang="es" sz="2200" dirty="0">
                <a:solidFill>
                  <a:srgbClr val="E7850F"/>
                </a:solidFill>
                <a:latin typeface="Amasis MT Pro Black" panose="02040A04050005020304" pitchFamily="18" charset="0"/>
              </a:rPr>
              <a:t>¿Cómo? </a:t>
            </a:r>
            <a:r>
              <a:rPr lang="es" sz="2200" b="1" dirty="0">
                <a:solidFill>
                  <a:srgbClr val="E7850F"/>
                </a:solidFill>
              </a:rPr>
              <a:t>Consiga que el equipo de liderazgo de RSE identifique los valores clave de RSC en los principales pilares de RSE: entorno, lugar de trabajo, comunidad y mercado. </a:t>
            </a:r>
            <a:r>
              <a:rPr lang="es" sz="2200" dirty="0"/>
              <a:t>Cree una </a:t>
            </a:r>
            <a:r>
              <a:rPr lang="es" sz="2200" b="1" dirty="0"/>
              <a:t>lista de verificación de RSE </a:t>
            </a:r>
            <a:r>
              <a:rPr lang="es" sz="2200" dirty="0"/>
              <a:t>y, a partir de ella, </a:t>
            </a:r>
            <a:r>
              <a:rPr lang="es" sz="2200" b="1" dirty="0"/>
              <a:t>establezca prioridades </a:t>
            </a:r>
            <a:r>
              <a:rPr lang="es" sz="2200" dirty="0"/>
              <a:t>y desarrolle un </a:t>
            </a:r>
            <a:r>
              <a:rPr lang="es" sz="2200" b="1" dirty="0"/>
              <a:t>Plan de acción </a:t>
            </a:r>
            <a:r>
              <a:rPr lang="es" sz="2200" dirty="0"/>
              <a:t>. Iniciar internamente en </a:t>
            </a:r>
            <a:r>
              <a:rPr lang="es" sz="2200" b="1" dirty="0"/>
              <a:t>valores de RSE que motiven a la empresa. </a:t>
            </a:r>
            <a:r>
              <a:rPr lang="es" sz="2200" dirty="0"/>
              <a:t>Haga que determinen y prioricen si existen </a:t>
            </a:r>
            <a:r>
              <a:rPr lang="es" sz="2200" b="1" dirty="0"/>
              <a:t>inquietudes y riesgos </a:t>
            </a:r>
            <a:r>
              <a:rPr lang="es" sz="2200" dirty="0"/>
              <a:t>observando la cadena de suministro y las </a:t>
            </a:r>
            <a:r>
              <a:rPr lang="es" sz="2200" b="1" dirty="0"/>
              <a:t>necesidades de cada parte interesada </a:t>
            </a:r>
            <a:r>
              <a:rPr lang="es" sz="2200" dirty="0"/>
              <a:t>(es decir, clientes, accionistas, proveedores, gobierno, empleados, etc.). ¿Cómo pueden crear valor y contribuir al </a:t>
            </a:r>
            <a:r>
              <a:rPr lang="es" sz="2200" b="1" dirty="0"/>
              <a:t>bienestar de los empleados </a:t>
            </a:r>
            <a:r>
              <a:rPr lang="es" sz="2200" dirty="0"/>
              <a:t>(p. ej., programas de diversidad e inclusión), la </a:t>
            </a:r>
            <a:r>
              <a:rPr lang="es" sz="2200" b="1" dirty="0"/>
              <a:t>comunidad local y la sociedad </a:t>
            </a:r>
            <a:r>
              <a:rPr lang="es" sz="2200" dirty="0"/>
              <a:t>(p. ej., crear una pasantía o apoyar una organización benéfica local)? ¿Qué </a:t>
            </a:r>
            <a:r>
              <a:rPr lang="es" sz="2200" b="1" dirty="0"/>
              <a:t>prácticas comerciales </a:t>
            </a:r>
            <a:r>
              <a:rPr lang="es" sz="2200" dirty="0"/>
              <a:t>podrían hacerse fácilmente más </a:t>
            </a:r>
            <a:r>
              <a:rPr lang="es" sz="2200" b="1" dirty="0"/>
              <a:t>éticas y respetuosas con el medio ambiente </a:t>
            </a:r>
            <a:r>
              <a:rPr lang="es" sz="2200" dirty="0"/>
              <a:t>con pocos costos y recursos?</a:t>
            </a:r>
          </a:p>
        </p:txBody>
      </p:sp>
      <p:grpSp>
        <p:nvGrpSpPr>
          <p:cNvPr id="145" name="Graphic 4">
            <a:extLst>
              <a:ext uri="{FF2B5EF4-FFF2-40B4-BE49-F238E27FC236}">
                <a16:creationId xmlns:a16="http://schemas.microsoft.com/office/drawing/2014/main" id="{0CE66EA7-0688-808C-DBD5-8125B84A0611}"/>
              </a:ext>
            </a:extLst>
          </p:cNvPr>
          <p:cNvGrpSpPr/>
          <p:nvPr/>
        </p:nvGrpSpPr>
        <p:grpSpPr>
          <a:xfrm>
            <a:off x="1282695" y="1798577"/>
            <a:ext cx="1666347" cy="1419224"/>
            <a:chOff x="3778420" y="3791271"/>
            <a:chExt cx="1253431" cy="1085528"/>
          </a:xfrm>
        </p:grpSpPr>
        <p:sp>
          <p:nvSpPr>
            <p:cNvPr id="146" name="Freeform 104">
              <a:extLst>
                <a:ext uri="{FF2B5EF4-FFF2-40B4-BE49-F238E27FC236}">
                  <a16:creationId xmlns:a16="http://schemas.microsoft.com/office/drawing/2014/main" id="{CA0D8666-FE31-D9C7-A8EB-B51545FD2030}"/>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7" name="Freeform 105">
              <a:extLst>
                <a:ext uri="{FF2B5EF4-FFF2-40B4-BE49-F238E27FC236}">
                  <a16:creationId xmlns:a16="http://schemas.microsoft.com/office/drawing/2014/main" id="{17D4D849-5D95-4E50-791F-B6B172FF5E76}"/>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6">
              <a:extLst>
                <a:ext uri="{FF2B5EF4-FFF2-40B4-BE49-F238E27FC236}">
                  <a16:creationId xmlns:a16="http://schemas.microsoft.com/office/drawing/2014/main" id="{C9525219-C640-816F-D7B9-7D11A71A919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7">
              <a:extLst>
                <a:ext uri="{FF2B5EF4-FFF2-40B4-BE49-F238E27FC236}">
                  <a16:creationId xmlns:a16="http://schemas.microsoft.com/office/drawing/2014/main" id="{8F713235-6FD4-1926-D5CE-FAC9FB7CCC28}"/>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0" name="Freeform 108">
              <a:extLst>
                <a:ext uri="{FF2B5EF4-FFF2-40B4-BE49-F238E27FC236}">
                  <a16:creationId xmlns:a16="http://schemas.microsoft.com/office/drawing/2014/main" id="{98EB9B00-DE21-2A44-E1CB-0D73F2840D8F}"/>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9">
              <a:extLst>
                <a:ext uri="{FF2B5EF4-FFF2-40B4-BE49-F238E27FC236}">
                  <a16:creationId xmlns:a16="http://schemas.microsoft.com/office/drawing/2014/main" id="{CE636A66-6891-A03C-C3D2-B0398E4218A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10">
              <a:extLst>
                <a:ext uri="{FF2B5EF4-FFF2-40B4-BE49-F238E27FC236}">
                  <a16:creationId xmlns:a16="http://schemas.microsoft.com/office/drawing/2014/main" id="{E41DE99D-0209-C28F-9207-071EFE1CE51F}"/>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1">
              <a:extLst>
                <a:ext uri="{FF2B5EF4-FFF2-40B4-BE49-F238E27FC236}">
                  <a16:creationId xmlns:a16="http://schemas.microsoft.com/office/drawing/2014/main" id="{30E7D7F7-D14A-05A1-E668-69E722FE263F}"/>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4" name="Freeform 112">
              <a:extLst>
                <a:ext uri="{FF2B5EF4-FFF2-40B4-BE49-F238E27FC236}">
                  <a16:creationId xmlns:a16="http://schemas.microsoft.com/office/drawing/2014/main" id="{C8340DF8-1593-1433-4081-BCB8B95AE93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5" name="Freeform 113">
              <a:extLst>
                <a:ext uri="{FF2B5EF4-FFF2-40B4-BE49-F238E27FC236}">
                  <a16:creationId xmlns:a16="http://schemas.microsoft.com/office/drawing/2014/main" id="{291D8240-C3DC-1961-415D-878F2B865E8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6" name="Freeform 114">
              <a:extLst>
                <a:ext uri="{FF2B5EF4-FFF2-40B4-BE49-F238E27FC236}">
                  <a16:creationId xmlns:a16="http://schemas.microsoft.com/office/drawing/2014/main" id="{D5685C11-FD49-C316-FB0D-480CD5CAF851}"/>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7" name="Freeform 115">
              <a:extLst>
                <a:ext uri="{FF2B5EF4-FFF2-40B4-BE49-F238E27FC236}">
                  <a16:creationId xmlns:a16="http://schemas.microsoft.com/office/drawing/2014/main" id="{BFF7A1DE-C814-7599-10C0-EDC4A6233D89}"/>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8" name="Freeform 116">
              <a:extLst>
                <a:ext uri="{FF2B5EF4-FFF2-40B4-BE49-F238E27FC236}">
                  <a16:creationId xmlns:a16="http://schemas.microsoft.com/office/drawing/2014/main" id="{75DA802F-E1DE-6418-30AB-21A4C6886E0E}"/>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9" name="Freeform 117">
              <a:extLst>
                <a:ext uri="{FF2B5EF4-FFF2-40B4-BE49-F238E27FC236}">
                  <a16:creationId xmlns:a16="http://schemas.microsoft.com/office/drawing/2014/main" id="{5E3C7C4B-18B8-DC82-4B49-4F0D57F82D3E}"/>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0" name="Freeform 118">
              <a:extLst>
                <a:ext uri="{FF2B5EF4-FFF2-40B4-BE49-F238E27FC236}">
                  <a16:creationId xmlns:a16="http://schemas.microsoft.com/office/drawing/2014/main" id="{5DCC644B-B50D-0A5F-149A-2A6E1C621027}"/>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9">
              <a:extLst>
                <a:ext uri="{FF2B5EF4-FFF2-40B4-BE49-F238E27FC236}">
                  <a16:creationId xmlns:a16="http://schemas.microsoft.com/office/drawing/2014/main" id="{037ADEBE-36B5-425B-B313-DDFA1E66B632}"/>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2" name="Freeform 120">
              <a:extLst>
                <a:ext uri="{FF2B5EF4-FFF2-40B4-BE49-F238E27FC236}">
                  <a16:creationId xmlns:a16="http://schemas.microsoft.com/office/drawing/2014/main" id="{A331BB5E-7199-E699-1478-F917D147163A}"/>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3" name="Freeform 121">
              <a:extLst>
                <a:ext uri="{FF2B5EF4-FFF2-40B4-BE49-F238E27FC236}">
                  <a16:creationId xmlns:a16="http://schemas.microsoft.com/office/drawing/2014/main" id="{D912AB74-CBCE-159F-CBDF-FA8DB614291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4" name="Freeform 122">
              <a:extLst>
                <a:ext uri="{FF2B5EF4-FFF2-40B4-BE49-F238E27FC236}">
                  <a16:creationId xmlns:a16="http://schemas.microsoft.com/office/drawing/2014/main" id="{152BB214-71EC-EA35-D67F-3393CC4B595F}"/>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5" name="Freeform 123">
              <a:extLst>
                <a:ext uri="{FF2B5EF4-FFF2-40B4-BE49-F238E27FC236}">
                  <a16:creationId xmlns:a16="http://schemas.microsoft.com/office/drawing/2014/main" id="{B7C89418-3297-4889-1DF6-95E08137F222}"/>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6" name="Freeform 124">
              <a:extLst>
                <a:ext uri="{FF2B5EF4-FFF2-40B4-BE49-F238E27FC236}">
                  <a16:creationId xmlns:a16="http://schemas.microsoft.com/office/drawing/2014/main" id="{4A844CA6-8D68-C998-3C4B-9957592F9ADB}"/>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7" name="Freeform 125">
              <a:extLst>
                <a:ext uri="{FF2B5EF4-FFF2-40B4-BE49-F238E27FC236}">
                  <a16:creationId xmlns:a16="http://schemas.microsoft.com/office/drawing/2014/main" id="{4B94C27B-D76C-7B2E-57DF-4CE27AF6680A}"/>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8" name="Freeform 126">
              <a:extLst>
                <a:ext uri="{FF2B5EF4-FFF2-40B4-BE49-F238E27FC236}">
                  <a16:creationId xmlns:a16="http://schemas.microsoft.com/office/drawing/2014/main" id="{F3AAEEB9-008E-C984-154D-98C10743BC11}"/>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69" name="Freeform 127">
              <a:extLst>
                <a:ext uri="{FF2B5EF4-FFF2-40B4-BE49-F238E27FC236}">
                  <a16:creationId xmlns:a16="http://schemas.microsoft.com/office/drawing/2014/main" id="{CD080B48-A19E-6644-D361-CEFD17C3AF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0" name="Freeform 128">
              <a:extLst>
                <a:ext uri="{FF2B5EF4-FFF2-40B4-BE49-F238E27FC236}">
                  <a16:creationId xmlns:a16="http://schemas.microsoft.com/office/drawing/2014/main" id="{9942F577-73EE-1179-91C9-1830ED1C76B3}"/>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1" name="Freeform 129">
              <a:extLst>
                <a:ext uri="{FF2B5EF4-FFF2-40B4-BE49-F238E27FC236}">
                  <a16:creationId xmlns:a16="http://schemas.microsoft.com/office/drawing/2014/main" id="{0669808D-208D-9D3B-BCCE-0DA74116C891}"/>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2" name="Freeform 130">
              <a:extLst>
                <a:ext uri="{FF2B5EF4-FFF2-40B4-BE49-F238E27FC236}">
                  <a16:creationId xmlns:a16="http://schemas.microsoft.com/office/drawing/2014/main" id="{801AD4F1-BD6E-11E5-77BB-3D2D03F6A8A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3" name="Freeform 131">
              <a:extLst>
                <a:ext uri="{FF2B5EF4-FFF2-40B4-BE49-F238E27FC236}">
                  <a16:creationId xmlns:a16="http://schemas.microsoft.com/office/drawing/2014/main" id="{918E147B-2A4A-B694-0E63-1D0ED4FF4E3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4" name="Freeform 132">
              <a:extLst>
                <a:ext uri="{FF2B5EF4-FFF2-40B4-BE49-F238E27FC236}">
                  <a16:creationId xmlns:a16="http://schemas.microsoft.com/office/drawing/2014/main" id="{C7074F6A-CADD-B4B3-B7DE-26DAA58E036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3">
              <a:extLst>
                <a:ext uri="{FF2B5EF4-FFF2-40B4-BE49-F238E27FC236}">
                  <a16:creationId xmlns:a16="http://schemas.microsoft.com/office/drawing/2014/main" id="{29DAE99D-6B5A-C4C1-8867-AE140F5AD645}"/>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6" name="Freeform 134">
              <a:extLst>
                <a:ext uri="{FF2B5EF4-FFF2-40B4-BE49-F238E27FC236}">
                  <a16:creationId xmlns:a16="http://schemas.microsoft.com/office/drawing/2014/main" id="{3E8C99E5-277B-B7AB-7F13-5348288225F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7" name="Freeform 135">
              <a:extLst>
                <a:ext uri="{FF2B5EF4-FFF2-40B4-BE49-F238E27FC236}">
                  <a16:creationId xmlns:a16="http://schemas.microsoft.com/office/drawing/2014/main" id="{65F00043-DBFD-5DF1-28F4-6162B9D003D8}"/>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8" name="Freeform 136">
              <a:extLst>
                <a:ext uri="{FF2B5EF4-FFF2-40B4-BE49-F238E27FC236}">
                  <a16:creationId xmlns:a16="http://schemas.microsoft.com/office/drawing/2014/main" id="{FD34EA05-6ECB-96DE-A35A-27604B0B5FB2}"/>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7">
              <a:extLst>
                <a:ext uri="{FF2B5EF4-FFF2-40B4-BE49-F238E27FC236}">
                  <a16:creationId xmlns:a16="http://schemas.microsoft.com/office/drawing/2014/main" id="{73D74653-A07D-B18B-49AA-F0748DA50A89}"/>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0" name="Freeform 138">
              <a:extLst>
                <a:ext uri="{FF2B5EF4-FFF2-40B4-BE49-F238E27FC236}">
                  <a16:creationId xmlns:a16="http://schemas.microsoft.com/office/drawing/2014/main" id="{E9F37C08-7956-8A97-77E2-E66A253A46AA}"/>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1" name="Freeform 139">
              <a:extLst>
                <a:ext uri="{FF2B5EF4-FFF2-40B4-BE49-F238E27FC236}">
                  <a16:creationId xmlns:a16="http://schemas.microsoft.com/office/drawing/2014/main" id="{9B319B3B-FD8E-8523-54E4-9641DC9583B9}"/>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2" name="Freeform 140">
              <a:extLst>
                <a:ext uri="{FF2B5EF4-FFF2-40B4-BE49-F238E27FC236}">
                  <a16:creationId xmlns:a16="http://schemas.microsoft.com/office/drawing/2014/main" id="{39409C8C-5B54-8C92-B327-B638CDEADF0B}"/>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3" name="Freeform 141">
              <a:extLst>
                <a:ext uri="{FF2B5EF4-FFF2-40B4-BE49-F238E27FC236}">
                  <a16:creationId xmlns:a16="http://schemas.microsoft.com/office/drawing/2014/main" id="{2C12F6C2-2258-5EE7-63C2-F91B706AD7A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4" name="Freeform 142">
              <a:extLst>
                <a:ext uri="{FF2B5EF4-FFF2-40B4-BE49-F238E27FC236}">
                  <a16:creationId xmlns:a16="http://schemas.microsoft.com/office/drawing/2014/main" id="{E4A02C41-0D1B-3C77-B37A-32F4FC759634}"/>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5" name="Freeform 143">
              <a:extLst>
                <a:ext uri="{FF2B5EF4-FFF2-40B4-BE49-F238E27FC236}">
                  <a16:creationId xmlns:a16="http://schemas.microsoft.com/office/drawing/2014/main" id="{C373429C-203C-6C3D-33EF-B897A394FA0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6" name="Freeform 144">
              <a:extLst>
                <a:ext uri="{FF2B5EF4-FFF2-40B4-BE49-F238E27FC236}">
                  <a16:creationId xmlns:a16="http://schemas.microsoft.com/office/drawing/2014/main" id="{EF689575-9A42-DFC5-2235-548BFAEE1CD7}"/>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7" name="Freeform 145">
              <a:extLst>
                <a:ext uri="{FF2B5EF4-FFF2-40B4-BE49-F238E27FC236}">
                  <a16:creationId xmlns:a16="http://schemas.microsoft.com/office/drawing/2014/main" id="{F4C41AB5-7B12-4FCB-2BA8-58DB04B7D21F}"/>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6">
              <a:extLst>
                <a:ext uri="{FF2B5EF4-FFF2-40B4-BE49-F238E27FC236}">
                  <a16:creationId xmlns:a16="http://schemas.microsoft.com/office/drawing/2014/main" id="{3B733332-9D5B-79F7-2217-B0822AD2C8B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89" name="Freeform 147">
              <a:extLst>
                <a:ext uri="{FF2B5EF4-FFF2-40B4-BE49-F238E27FC236}">
                  <a16:creationId xmlns:a16="http://schemas.microsoft.com/office/drawing/2014/main" id="{9F7F7A8D-812A-93C4-09D3-36FED35556A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8">
              <a:extLst>
                <a:ext uri="{FF2B5EF4-FFF2-40B4-BE49-F238E27FC236}">
                  <a16:creationId xmlns:a16="http://schemas.microsoft.com/office/drawing/2014/main" id="{1193EA61-8B61-0BE9-3285-FC4FBC4EF680}"/>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1" name="Freeform 149">
              <a:extLst>
                <a:ext uri="{FF2B5EF4-FFF2-40B4-BE49-F238E27FC236}">
                  <a16:creationId xmlns:a16="http://schemas.microsoft.com/office/drawing/2014/main" id="{7E65C4C8-D701-E5A7-6B39-A4554BAC33EF}"/>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2" name="Freeform 150">
              <a:extLst>
                <a:ext uri="{FF2B5EF4-FFF2-40B4-BE49-F238E27FC236}">
                  <a16:creationId xmlns:a16="http://schemas.microsoft.com/office/drawing/2014/main" id="{01DFB29A-9A40-AE58-7510-A2DC6EADB787}"/>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3" name="Freeform 151">
              <a:extLst>
                <a:ext uri="{FF2B5EF4-FFF2-40B4-BE49-F238E27FC236}">
                  <a16:creationId xmlns:a16="http://schemas.microsoft.com/office/drawing/2014/main" id="{B45D6B21-AD58-5413-1076-EC8C66CF3970}"/>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2">
              <a:extLst>
                <a:ext uri="{FF2B5EF4-FFF2-40B4-BE49-F238E27FC236}">
                  <a16:creationId xmlns:a16="http://schemas.microsoft.com/office/drawing/2014/main" id="{4CFCBFC9-F443-D5DE-D19A-1F4015E5474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5" name="Freeform 153">
              <a:extLst>
                <a:ext uri="{FF2B5EF4-FFF2-40B4-BE49-F238E27FC236}">
                  <a16:creationId xmlns:a16="http://schemas.microsoft.com/office/drawing/2014/main" id="{A727E7B6-1E13-3DF8-B1E8-CE363432DDA5}"/>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4">
              <a:extLst>
                <a:ext uri="{FF2B5EF4-FFF2-40B4-BE49-F238E27FC236}">
                  <a16:creationId xmlns:a16="http://schemas.microsoft.com/office/drawing/2014/main" id="{C02E826E-6A4A-937C-3A50-B34A8FAC5063}"/>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7" name="Freeform 155">
              <a:extLst>
                <a:ext uri="{FF2B5EF4-FFF2-40B4-BE49-F238E27FC236}">
                  <a16:creationId xmlns:a16="http://schemas.microsoft.com/office/drawing/2014/main" id="{5F48C8BA-814E-00CE-6E85-69907EAA4A2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8" name="Freeform 156">
              <a:extLst>
                <a:ext uri="{FF2B5EF4-FFF2-40B4-BE49-F238E27FC236}">
                  <a16:creationId xmlns:a16="http://schemas.microsoft.com/office/drawing/2014/main" id="{BDB3187F-3E96-3064-2B22-B6EAD8F4ED01}"/>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199" name="Freeform 157">
              <a:extLst>
                <a:ext uri="{FF2B5EF4-FFF2-40B4-BE49-F238E27FC236}">
                  <a16:creationId xmlns:a16="http://schemas.microsoft.com/office/drawing/2014/main" id="{96D66994-64EE-ECA8-4977-D7808963BC4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0" name="Freeform 158">
              <a:extLst>
                <a:ext uri="{FF2B5EF4-FFF2-40B4-BE49-F238E27FC236}">
                  <a16:creationId xmlns:a16="http://schemas.microsoft.com/office/drawing/2014/main" id="{C6AF7325-B902-0231-9E7B-623C1502A585}"/>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1" name="Freeform 159">
              <a:extLst>
                <a:ext uri="{FF2B5EF4-FFF2-40B4-BE49-F238E27FC236}">
                  <a16:creationId xmlns:a16="http://schemas.microsoft.com/office/drawing/2014/main" id="{C0D88826-BCF4-F8CA-E535-65904428CED4}"/>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2" name="Freeform 160">
              <a:extLst>
                <a:ext uri="{FF2B5EF4-FFF2-40B4-BE49-F238E27FC236}">
                  <a16:creationId xmlns:a16="http://schemas.microsoft.com/office/drawing/2014/main" id="{C9457C6A-8604-0AA3-23EF-B18BAFC21F76}"/>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3" name="Freeform 161">
              <a:extLst>
                <a:ext uri="{FF2B5EF4-FFF2-40B4-BE49-F238E27FC236}">
                  <a16:creationId xmlns:a16="http://schemas.microsoft.com/office/drawing/2014/main" id="{0E830601-25EF-FAFC-FBE5-9351115EEEED}"/>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2">
              <a:extLst>
                <a:ext uri="{FF2B5EF4-FFF2-40B4-BE49-F238E27FC236}">
                  <a16:creationId xmlns:a16="http://schemas.microsoft.com/office/drawing/2014/main" id="{9FEB1469-5BE8-D757-5266-ACEE01073E78}"/>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5" name="Freeform 163">
              <a:extLst>
                <a:ext uri="{FF2B5EF4-FFF2-40B4-BE49-F238E27FC236}">
                  <a16:creationId xmlns:a16="http://schemas.microsoft.com/office/drawing/2014/main" id="{E11FA47D-5F4A-16EA-889A-8E43B9DF1D59}"/>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6" name="Freeform 164">
              <a:extLst>
                <a:ext uri="{FF2B5EF4-FFF2-40B4-BE49-F238E27FC236}">
                  <a16:creationId xmlns:a16="http://schemas.microsoft.com/office/drawing/2014/main" id="{2E0B987B-0B50-6C1E-9A34-7C80993A3C9D}"/>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5">
              <a:extLst>
                <a:ext uri="{FF2B5EF4-FFF2-40B4-BE49-F238E27FC236}">
                  <a16:creationId xmlns:a16="http://schemas.microsoft.com/office/drawing/2014/main" id="{2821FECD-E182-DB47-E510-2D3C22CD71CC}"/>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8" name="Freeform 166">
              <a:extLst>
                <a:ext uri="{FF2B5EF4-FFF2-40B4-BE49-F238E27FC236}">
                  <a16:creationId xmlns:a16="http://schemas.microsoft.com/office/drawing/2014/main" id="{CAEEFA49-D44B-CDE1-E0AD-E3179932C293}"/>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7">
              <a:extLst>
                <a:ext uri="{FF2B5EF4-FFF2-40B4-BE49-F238E27FC236}">
                  <a16:creationId xmlns:a16="http://schemas.microsoft.com/office/drawing/2014/main" id="{189B262D-D35A-9BBB-EF3B-44B60621B59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0" name="Freeform 168">
              <a:extLst>
                <a:ext uri="{FF2B5EF4-FFF2-40B4-BE49-F238E27FC236}">
                  <a16:creationId xmlns:a16="http://schemas.microsoft.com/office/drawing/2014/main" id="{1C2DFB09-2745-6281-DF49-8FBE5A9342CE}"/>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9">
              <a:extLst>
                <a:ext uri="{FF2B5EF4-FFF2-40B4-BE49-F238E27FC236}">
                  <a16:creationId xmlns:a16="http://schemas.microsoft.com/office/drawing/2014/main" id="{3BD0C821-FA9C-011D-C72B-D3D20948CA4A}"/>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2" name="Freeform 170">
              <a:extLst>
                <a:ext uri="{FF2B5EF4-FFF2-40B4-BE49-F238E27FC236}">
                  <a16:creationId xmlns:a16="http://schemas.microsoft.com/office/drawing/2014/main" id="{6AD441D8-3E3E-3B55-7624-031FE6E95BF8}"/>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3" name="Freeform 171">
              <a:extLst>
                <a:ext uri="{FF2B5EF4-FFF2-40B4-BE49-F238E27FC236}">
                  <a16:creationId xmlns:a16="http://schemas.microsoft.com/office/drawing/2014/main" id="{1372DD90-F9AB-D06E-516C-CA0F9F010D9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4" name="Freeform 172">
              <a:extLst>
                <a:ext uri="{FF2B5EF4-FFF2-40B4-BE49-F238E27FC236}">
                  <a16:creationId xmlns:a16="http://schemas.microsoft.com/office/drawing/2014/main" id="{6E316B1A-A139-CBC2-78E7-8D249B4FFA16}"/>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5" name="Freeform 173">
              <a:extLst>
                <a:ext uri="{FF2B5EF4-FFF2-40B4-BE49-F238E27FC236}">
                  <a16:creationId xmlns:a16="http://schemas.microsoft.com/office/drawing/2014/main" id="{CFE8624A-AD09-49BA-9953-9698085BB9D7}"/>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6" name="Freeform 174">
              <a:extLst>
                <a:ext uri="{FF2B5EF4-FFF2-40B4-BE49-F238E27FC236}">
                  <a16:creationId xmlns:a16="http://schemas.microsoft.com/office/drawing/2014/main" id="{8DBA0503-C56D-97E5-166F-6A91570524BC}"/>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7" name="Freeform 175">
              <a:extLst>
                <a:ext uri="{FF2B5EF4-FFF2-40B4-BE49-F238E27FC236}">
                  <a16:creationId xmlns:a16="http://schemas.microsoft.com/office/drawing/2014/main" id="{D1C9B76A-527F-1F3A-63A5-814FEC67675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8" name="Freeform 176">
              <a:extLst>
                <a:ext uri="{FF2B5EF4-FFF2-40B4-BE49-F238E27FC236}">
                  <a16:creationId xmlns:a16="http://schemas.microsoft.com/office/drawing/2014/main" id="{5E2F12F2-847F-397F-66DD-D96FEFA776F6}"/>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19" name="Freeform 177">
              <a:extLst>
                <a:ext uri="{FF2B5EF4-FFF2-40B4-BE49-F238E27FC236}">
                  <a16:creationId xmlns:a16="http://schemas.microsoft.com/office/drawing/2014/main" id="{B78D7C53-D451-483A-351E-A476EB989865}"/>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8">
              <a:extLst>
                <a:ext uri="{FF2B5EF4-FFF2-40B4-BE49-F238E27FC236}">
                  <a16:creationId xmlns:a16="http://schemas.microsoft.com/office/drawing/2014/main" id="{5A3D3B5B-FA6C-52B3-5281-A52E76485CD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9">
              <a:extLst>
                <a:ext uri="{FF2B5EF4-FFF2-40B4-BE49-F238E27FC236}">
                  <a16:creationId xmlns:a16="http://schemas.microsoft.com/office/drawing/2014/main" id="{608981CF-C19B-91B6-81FE-B040224DA561}"/>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2" name="Freeform 180">
              <a:extLst>
                <a:ext uri="{FF2B5EF4-FFF2-40B4-BE49-F238E27FC236}">
                  <a16:creationId xmlns:a16="http://schemas.microsoft.com/office/drawing/2014/main" id="{99E16A14-5398-8BAB-2A91-5703D369782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1">
              <a:extLst>
                <a:ext uri="{FF2B5EF4-FFF2-40B4-BE49-F238E27FC236}">
                  <a16:creationId xmlns:a16="http://schemas.microsoft.com/office/drawing/2014/main" id="{C15F4AE8-A6F9-2519-AAB8-6A1CC9CE80AE}"/>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2">
              <a:extLst>
                <a:ext uri="{FF2B5EF4-FFF2-40B4-BE49-F238E27FC236}">
                  <a16:creationId xmlns:a16="http://schemas.microsoft.com/office/drawing/2014/main" id="{FA1A4B57-FB82-6A98-13F5-1E20462EE3D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3">
              <a:extLst>
                <a:ext uri="{FF2B5EF4-FFF2-40B4-BE49-F238E27FC236}">
                  <a16:creationId xmlns:a16="http://schemas.microsoft.com/office/drawing/2014/main" id="{92E130AE-C9A7-05FE-DE36-CA3F9F9E311C}"/>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4">
              <a:extLst>
                <a:ext uri="{FF2B5EF4-FFF2-40B4-BE49-F238E27FC236}">
                  <a16:creationId xmlns:a16="http://schemas.microsoft.com/office/drawing/2014/main" id="{CD97A095-2E54-8AA2-1B7D-5009BB254B1F}"/>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5">
              <a:extLst>
                <a:ext uri="{FF2B5EF4-FFF2-40B4-BE49-F238E27FC236}">
                  <a16:creationId xmlns:a16="http://schemas.microsoft.com/office/drawing/2014/main" id="{ECCA8AF5-DFA3-9398-812F-2EDD15F5841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8" name="Freeform 186">
              <a:extLst>
                <a:ext uri="{FF2B5EF4-FFF2-40B4-BE49-F238E27FC236}">
                  <a16:creationId xmlns:a16="http://schemas.microsoft.com/office/drawing/2014/main" id="{54E47A5C-295F-36D2-DF23-4E418970C6B6}"/>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7">
              <a:extLst>
                <a:ext uri="{FF2B5EF4-FFF2-40B4-BE49-F238E27FC236}">
                  <a16:creationId xmlns:a16="http://schemas.microsoft.com/office/drawing/2014/main" id="{9BE24A9D-914A-492B-A5A6-F3E180BA43C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0" name="Freeform 188">
              <a:extLst>
                <a:ext uri="{FF2B5EF4-FFF2-40B4-BE49-F238E27FC236}">
                  <a16:creationId xmlns:a16="http://schemas.microsoft.com/office/drawing/2014/main" id="{AF0C9126-2F3F-03F7-F438-51DEB556ACA2}"/>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9">
              <a:extLst>
                <a:ext uri="{FF2B5EF4-FFF2-40B4-BE49-F238E27FC236}">
                  <a16:creationId xmlns:a16="http://schemas.microsoft.com/office/drawing/2014/main" id="{70FF19FA-6908-5F2B-ACEC-9C3F2B1A1F6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2" name="Freeform 190">
              <a:extLst>
                <a:ext uri="{FF2B5EF4-FFF2-40B4-BE49-F238E27FC236}">
                  <a16:creationId xmlns:a16="http://schemas.microsoft.com/office/drawing/2014/main" id="{5C7ACA48-C9B6-162C-6EE2-6D8B85414CE7}"/>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3" name="Freeform 191">
              <a:extLst>
                <a:ext uri="{FF2B5EF4-FFF2-40B4-BE49-F238E27FC236}">
                  <a16:creationId xmlns:a16="http://schemas.microsoft.com/office/drawing/2014/main" id="{742132B4-8D6A-3C51-63CB-9BFB503A96DB}"/>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2">
              <a:extLst>
                <a:ext uri="{FF2B5EF4-FFF2-40B4-BE49-F238E27FC236}">
                  <a16:creationId xmlns:a16="http://schemas.microsoft.com/office/drawing/2014/main" id="{F45156AF-0756-3392-A30E-135AA46A97A0}"/>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3">
              <a:extLst>
                <a:ext uri="{FF2B5EF4-FFF2-40B4-BE49-F238E27FC236}">
                  <a16:creationId xmlns:a16="http://schemas.microsoft.com/office/drawing/2014/main" id="{810D0B1E-8A06-F70B-2349-788C9E8E74B7}"/>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6" name="Freeform 194">
              <a:extLst>
                <a:ext uri="{FF2B5EF4-FFF2-40B4-BE49-F238E27FC236}">
                  <a16:creationId xmlns:a16="http://schemas.microsoft.com/office/drawing/2014/main" id="{D1DB44B9-9A84-D43A-E92B-78F48737E3E6}"/>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7" name="Freeform 195">
              <a:extLst>
                <a:ext uri="{FF2B5EF4-FFF2-40B4-BE49-F238E27FC236}">
                  <a16:creationId xmlns:a16="http://schemas.microsoft.com/office/drawing/2014/main" id="{5CB2C113-E3E9-469C-1939-811DB972EA24}"/>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8" name="Freeform 196">
              <a:extLst>
                <a:ext uri="{FF2B5EF4-FFF2-40B4-BE49-F238E27FC236}">
                  <a16:creationId xmlns:a16="http://schemas.microsoft.com/office/drawing/2014/main" id="{8E3FE7CF-987F-B86B-9073-3D80C98BA027}"/>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39" name="Freeform 197">
              <a:extLst>
                <a:ext uri="{FF2B5EF4-FFF2-40B4-BE49-F238E27FC236}">
                  <a16:creationId xmlns:a16="http://schemas.microsoft.com/office/drawing/2014/main" id="{CCB9D261-4C42-24F3-361C-2ECEB33CB6E4}"/>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8">
              <a:extLst>
                <a:ext uri="{FF2B5EF4-FFF2-40B4-BE49-F238E27FC236}">
                  <a16:creationId xmlns:a16="http://schemas.microsoft.com/office/drawing/2014/main" id="{B459741F-DD1B-58CB-9FE1-B885BA89A6B1}"/>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1" name="Freeform 199">
              <a:extLst>
                <a:ext uri="{FF2B5EF4-FFF2-40B4-BE49-F238E27FC236}">
                  <a16:creationId xmlns:a16="http://schemas.microsoft.com/office/drawing/2014/main" id="{3AEFDAC5-E02F-6756-85E0-1D409DCC2EB4}"/>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2" name="Freeform 200">
              <a:extLst>
                <a:ext uri="{FF2B5EF4-FFF2-40B4-BE49-F238E27FC236}">
                  <a16:creationId xmlns:a16="http://schemas.microsoft.com/office/drawing/2014/main" id="{33F71A33-12EA-8B04-7BF7-1426AFCDDFE4}"/>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3" name="Freeform 201">
              <a:extLst>
                <a:ext uri="{FF2B5EF4-FFF2-40B4-BE49-F238E27FC236}">
                  <a16:creationId xmlns:a16="http://schemas.microsoft.com/office/drawing/2014/main" id="{826BB23B-47C1-FF65-B5F8-40D613FF0090}"/>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2">
              <a:extLst>
                <a:ext uri="{FF2B5EF4-FFF2-40B4-BE49-F238E27FC236}">
                  <a16:creationId xmlns:a16="http://schemas.microsoft.com/office/drawing/2014/main" id="{BF56E8A2-3086-7D42-C23E-F4DE5B232AF9}"/>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3">
              <a:extLst>
                <a:ext uri="{FF2B5EF4-FFF2-40B4-BE49-F238E27FC236}">
                  <a16:creationId xmlns:a16="http://schemas.microsoft.com/office/drawing/2014/main" id="{4E35A433-3E16-3A65-51E1-9ACE9727A2AD}"/>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4">
              <a:extLst>
                <a:ext uri="{FF2B5EF4-FFF2-40B4-BE49-F238E27FC236}">
                  <a16:creationId xmlns:a16="http://schemas.microsoft.com/office/drawing/2014/main" id="{A6DA84F7-3F23-FE3D-3782-E938E9C49CA8}"/>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5">
              <a:extLst>
                <a:ext uri="{FF2B5EF4-FFF2-40B4-BE49-F238E27FC236}">
                  <a16:creationId xmlns:a16="http://schemas.microsoft.com/office/drawing/2014/main" id="{815BE50B-8567-F347-8036-F68FBAC760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6">
              <a:extLst>
                <a:ext uri="{FF2B5EF4-FFF2-40B4-BE49-F238E27FC236}">
                  <a16:creationId xmlns:a16="http://schemas.microsoft.com/office/drawing/2014/main" id="{FEA7C335-5698-1298-C559-758EADD98638}"/>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49" name="Freeform 207">
              <a:extLst>
                <a:ext uri="{FF2B5EF4-FFF2-40B4-BE49-F238E27FC236}">
                  <a16:creationId xmlns:a16="http://schemas.microsoft.com/office/drawing/2014/main" id="{FD4D427A-2536-3607-9CED-CD563158701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8">
              <a:extLst>
                <a:ext uri="{FF2B5EF4-FFF2-40B4-BE49-F238E27FC236}">
                  <a16:creationId xmlns:a16="http://schemas.microsoft.com/office/drawing/2014/main" id="{7C9CD535-27B4-D36C-6B66-DE1686F07E6C}"/>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9">
              <a:extLst>
                <a:ext uri="{FF2B5EF4-FFF2-40B4-BE49-F238E27FC236}">
                  <a16:creationId xmlns:a16="http://schemas.microsoft.com/office/drawing/2014/main" id="{1B13A70D-8927-0E0A-6569-714DB75C8CBF}"/>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10">
              <a:extLst>
                <a:ext uri="{FF2B5EF4-FFF2-40B4-BE49-F238E27FC236}">
                  <a16:creationId xmlns:a16="http://schemas.microsoft.com/office/drawing/2014/main" id="{FA6D9DC8-D474-FD4A-88FC-CC50510487D9}"/>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1">
              <a:extLst>
                <a:ext uri="{FF2B5EF4-FFF2-40B4-BE49-F238E27FC236}">
                  <a16:creationId xmlns:a16="http://schemas.microsoft.com/office/drawing/2014/main" id="{C7EEA552-7C5E-4D88-ECD6-9D659EBD57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2">
              <a:extLst>
                <a:ext uri="{FF2B5EF4-FFF2-40B4-BE49-F238E27FC236}">
                  <a16:creationId xmlns:a16="http://schemas.microsoft.com/office/drawing/2014/main" id="{F0CEA190-FD98-4248-31F1-EA2F9B8E77D4}"/>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3">
              <a:extLst>
                <a:ext uri="{FF2B5EF4-FFF2-40B4-BE49-F238E27FC236}">
                  <a16:creationId xmlns:a16="http://schemas.microsoft.com/office/drawing/2014/main" id="{5979E983-F206-B79B-D5AB-2473F69A0801}"/>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6" name="Freeform 214">
              <a:extLst>
                <a:ext uri="{FF2B5EF4-FFF2-40B4-BE49-F238E27FC236}">
                  <a16:creationId xmlns:a16="http://schemas.microsoft.com/office/drawing/2014/main" id="{A31DD2EF-D9DA-E262-2243-E7D2874FD892}"/>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5">
              <a:extLst>
                <a:ext uri="{FF2B5EF4-FFF2-40B4-BE49-F238E27FC236}">
                  <a16:creationId xmlns:a16="http://schemas.microsoft.com/office/drawing/2014/main" id="{6B091AF2-A665-8A6C-448E-D9886D2DC884}"/>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8" name="Freeform 216">
              <a:extLst>
                <a:ext uri="{FF2B5EF4-FFF2-40B4-BE49-F238E27FC236}">
                  <a16:creationId xmlns:a16="http://schemas.microsoft.com/office/drawing/2014/main" id="{DCD19929-A2D0-EC1E-C355-5F1ACD24744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59" name="Freeform 217">
              <a:extLst>
                <a:ext uri="{FF2B5EF4-FFF2-40B4-BE49-F238E27FC236}">
                  <a16:creationId xmlns:a16="http://schemas.microsoft.com/office/drawing/2014/main" id="{5BD25BC3-40EC-9ED6-DC65-425C312F55FA}"/>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0" name="Freeform 218">
              <a:extLst>
                <a:ext uri="{FF2B5EF4-FFF2-40B4-BE49-F238E27FC236}">
                  <a16:creationId xmlns:a16="http://schemas.microsoft.com/office/drawing/2014/main" id="{FBEE6397-D92E-E6B7-E7C6-10671FEFDAC5}"/>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9">
              <a:extLst>
                <a:ext uri="{FF2B5EF4-FFF2-40B4-BE49-F238E27FC236}">
                  <a16:creationId xmlns:a16="http://schemas.microsoft.com/office/drawing/2014/main" id="{4FF904E5-C442-3D38-2EDA-366DA544573F}"/>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20">
              <a:extLst>
                <a:ext uri="{FF2B5EF4-FFF2-40B4-BE49-F238E27FC236}">
                  <a16:creationId xmlns:a16="http://schemas.microsoft.com/office/drawing/2014/main" id="{7FA9ABFA-58DF-7EB1-A085-5ED429A1361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3" name="Freeform 221">
              <a:extLst>
                <a:ext uri="{FF2B5EF4-FFF2-40B4-BE49-F238E27FC236}">
                  <a16:creationId xmlns:a16="http://schemas.microsoft.com/office/drawing/2014/main" id="{F34B5DB2-FE4A-A3D0-7043-3F1C748F2FFB}"/>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4" name="Freeform 222">
              <a:extLst>
                <a:ext uri="{FF2B5EF4-FFF2-40B4-BE49-F238E27FC236}">
                  <a16:creationId xmlns:a16="http://schemas.microsoft.com/office/drawing/2014/main" id="{D7D62C29-CF0F-66E7-35F0-055CA597DFF3}"/>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5" name="Freeform 223">
              <a:extLst>
                <a:ext uri="{FF2B5EF4-FFF2-40B4-BE49-F238E27FC236}">
                  <a16:creationId xmlns:a16="http://schemas.microsoft.com/office/drawing/2014/main" id="{8B3C8CC1-4D1A-BBA1-5C42-73BC6BF4DF5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6" name="Freeform 224">
              <a:extLst>
                <a:ext uri="{FF2B5EF4-FFF2-40B4-BE49-F238E27FC236}">
                  <a16:creationId xmlns:a16="http://schemas.microsoft.com/office/drawing/2014/main" id="{D3066263-33D6-9CB7-9CAB-8AD8B1A5043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7" name="Freeform 225">
              <a:extLst>
                <a:ext uri="{FF2B5EF4-FFF2-40B4-BE49-F238E27FC236}">
                  <a16:creationId xmlns:a16="http://schemas.microsoft.com/office/drawing/2014/main" id="{5F470277-0A19-0D61-8077-CC0CCA6F8EA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8" name="Freeform 226">
              <a:extLst>
                <a:ext uri="{FF2B5EF4-FFF2-40B4-BE49-F238E27FC236}">
                  <a16:creationId xmlns:a16="http://schemas.microsoft.com/office/drawing/2014/main" id="{8A333ACC-C1BC-9A51-193E-C6C6BAE3FBD5}"/>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69" name="Freeform 227">
              <a:extLst>
                <a:ext uri="{FF2B5EF4-FFF2-40B4-BE49-F238E27FC236}">
                  <a16:creationId xmlns:a16="http://schemas.microsoft.com/office/drawing/2014/main" id="{5211245A-89DC-08AF-B199-5FFB1023CD57}"/>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0" name="Freeform 228">
              <a:extLst>
                <a:ext uri="{FF2B5EF4-FFF2-40B4-BE49-F238E27FC236}">
                  <a16:creationId xmlns:a16="http://schemas.microsoft.com/office/drawing/2014/main" id="{621C6E6D-8F01-DDE7-225A-A7AD68A87DF1}"/>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1" name="Freeform 229">
              <a:extLst>
                <a:ext uri="{FF2B5EF4-FFF2-40B4-BE49-F238E27FC236}">
                  <a16:creationId xmlns:a16="http://schemas.microsoft.com/office/drawing/2014/main" id="{C21F2C7C-E2E3-6461-6D36-60A0987610F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2" name="Freeform 230">
              <a:extLst>
                <a:ext uri="{FF2B5EF4-FFF2-40B4-BE49-F238E27FC236}">
                  <a16:creationId xmlns:a16="http://schemas.microsoft.com/office/drawing/2014/main" id="{9A41DC3D-22CF-7293-2D06-6DD6B3B9936E}"/>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3" name="Freeform 231">
              <a:extLst>
                <a:ext uri="{FF2B5EF4-FFF2-40B4-BE49-F238E27FC236}">
                  <a16:creationId xmlns:a16="http://schemas.microsoft.com/office/drawing/2014/main" id="{B9DA77BF-C07D-D5F0-91DB-020B0A53BFE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4" name="Freeform 232">
              <a:extLst>
                <a:ext uri="{FF2B5EF4-FFF2-40B4-BE49-F238E27FC236}">
                  <a16:creationId xmlns:a16="http://schemas.microsoft.com/office/drawing/2014/main" id="{0A0A27A1-6479-CEE9-504D-62940E34E5C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5" name="Freeform 233">
              <a:extLst>
                <a:ext uri="{FF2B5EF4-FFF2-40B4-BE49-F238E27FC236}">
                  <a16:creationId xmlns:a16="http://schemas.microsoft.com/office/drawing/2014/main" id="{438C9ADE-769D-4BD1-5515-8B15298E9BCA}"/>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6" name="Freeform 234">
              <a:extLst>
                <a:ext uri="{FF2B5EF4-FFF2-40B4-BE49-F238E27FC236}">
                  <a16:creationId xmlns:a16="http://schemas.microsoft.com/office/drawing/2014/main" id="{84743B22-8AAC-0090-230B-F7E331945E4D}"/>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7" name="Freeform 235">
              <a:extLst>
                <a:ext uri="{FF2B5EF4-FFF2-40B4-BE49-F238E27FC236}">
                  <a16:creationId xmlns:a16="http://schemas.microsoft.com/office/drawing/2014/main" id="{82D298E1-E839-E481-6435-AE4BBB7AFB2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8" name="Freeform 236">
              <a:extLst>
                <a:ext uri="{FF2B5EF4-FFF2-40B4-BE49-F238E27FC236}">
                  <a16:creationId xmlns:a16="http://schemas.microsoft.com/office/drawing/2014/main" id="{2DA3584F-0F24-A2AA-6F6F-52E889A08989}"/>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79" name="Freeform 237">
              <a:extLst>
                <a:ext uri="{FF2B5EF4-FFF2-40B4-BE49-F238E27FC236}">
                  <a16:creationId xmlns:a16="http://schemas.microsoft.com/office/drawing/2014/main" id="{C5C52333-60D8-10FE-D91C-C028F71A5531}"/>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0" name="Freeform 238">
              <a:extLst>
                <a:ext uri="{FF2B5EF4-FFF2-40B4-BE49-F238E27FC236}">
                  <a16:creationId xmlns:a16="http://schemas.microsoft.com/office/drawing/2014/main" id="{CC392282-C106-7E0C-B4B8-808431CC934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7" name="Text Placeholder 1">
            <a:extLst>
              <a:ext uri="{FF2B5EF4-FFF2-40B4-BE49-F238E27FC236}">
                <a16:creationId xmlns:a16="http://schemas.microsoft.com/office/drawing/2014/main" id="{2D1C0EA3-82F9-2119-0789-6A4E590A784A}"/>
              </a:ext>
            </a:extLst>
          </p:cNvPr>
          <p:cNvSpPr txBox="1">
            <a:spLocks/>
          </p:cNvSpPr>
          <p:nvPr/>
        </p:nvSpPr>
        <p:spPr>
          <a:xfrm>
            <a:off x="2856649" y="138587"/>
            <a:ext cx="8978623" cy="953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2400" dirty="0">
                <a:solidFill>
                  <a:srgbClr val="027354"/>
                </a:solidFill>
              </a:rPr>
              <a:t>El siguiente paso es evaluar los valores y actividades de RSC existentes, realizando una diligencia debida para evaluar los valores. Luego Ponga los Resultados en Acción Documentación y Procedimientos Orientados.</a:t>
            </a:r>
          </a:p>
          <a:p>
            <a:endParaRPr lang="en-IE" sz="2400" dirty="0">
              <a:solidFill>
                <a:srgbClr val="027354"/>
              </a:solidFill>
            </a:endParaRPr>
          </a:p>
        </p:txBody>
      </p:sp>
      <p:sp>
        <p:nvSpPr>
          <p:cNvPr id="8" name="Arrow: Pentagon 7">
            <a:extLst>
              <a:ext uri="{FF2B5EF4-FFF2-40B4-BE49-F238E27FC236}">
                <a16:creationId xmlns:a16="http://schemas.microsoft.com/office/drawing/2014/main" id="{33EA8BFB-5FC8-B373-0E17-14D9C4FD257A}"/>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3</a:t>
            </a:r>
          </a:p>
        </p:txBody>
      </p:sp>
      <p:pic>
        <p:nvPicPr>
          <p:cNvPr id="11" name="Graphic 10" descr="Document with solid fill">
            <a:hlinkClick r:id="rId2"/>
            <a:extLst>
              <a:ext uri="{FF2B5EF4-FFF2-40B4-BE49-F238E27FC236}">
                <a16:creationId xmlns:a16="http://schemas.microsoft.com/office/drawing/2014/main" id="{F85A892B-88A3-D8A0-CE40-6D5F7F757E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21" y="3485511"/>
            <a:ext cx="1603452" cy="1603452"/>
          </a:xfrm>
          <a:prstGeom prst="rect">
            <a:avLst/>
          </a:prstGeom>
        </p:spPr>
      </p:pic>
      <p:sp>
        <p:nvSpPr>
          <p:cNvPr id="12" name="TextBox 11">
            <a:extLst>
              <a:ext uri="{FF2B5EF4-FFF2-40B4-BE49-F238E27FC236}">
                <a16:creationId xmlns:a16="http://schemas.microsoft.com/office/drawing/2014/main" id="{56F42000-4F4B-5BC5-B477-F536F1948386}"/>
              </a:ext>
            </a:extLst>
          </p:cNvPr>
          <p:cNvSpPr txBox="1"/>
          <p:nvPr/>
        </p:nvSpPr>
        <p:spPr>
          <a:xfrm>
            <a:off x="1167318" y="5044132"/>
            <a:ext cx="2015153" cy="1200329"/>
          </a:xfrm>
          <a:prstGeom prst="rect">
            <a:avLst/>
          </a:prstGeom>
          <a:noFill/>
        </p:spPr>
        <p:txBody>
          <a:bodyPr wrap="square" rtlCol="0">
            <a:spAutoFit/>
          </a:bodyPr>
          <a:lstStyle/>
          <a:p>
            <a:pPr algn="ctr"/>
            <a:r>
              <a:rPr lang="es" b="1" dirty="0">
                <a:solidFill>
                  <a:srgbClr val="027354"/>
                </a:solidFill>
                <a:hlinkClick r:id="rId5" action="ppaction://hlinkfile">
                  <a:extLst>
                    <a:ext uri="{A12FA001-AC4F-418D-AE19-62706E023703}">
                      <ahyp:hlinkClr xmlns:ahyp="http://schemas.microsoft.com/office/drawing/2018/hyperlinkcolor" val="tx"/>
                    </a:ext>
                  </a:extLst>
                </a:hlinkClick>
              </a:rPr>
              <a:t>Lea Due Diligence de Sostenibilidad Corporativa para obtener más ideas</a:t>
            </a:r>
            <a:endParaRPr lang="en-IE" b="1" dirty="0">
              <a:solidFill>
                <a:srgbClr val="027354"/>
              </a:solidFill>
            </a:endParaRPr>
          </a:p>
        </p:txBody>
      </p:sp>
    </p:spTree>
    <p:extLst>
      <p:ext uri="{BB962C8B-B14F-4D97-AF65-F5344CB8AC3E}">
        <p14:creationId xmlns:p14="http://schemas.microsoft.com/office/powerpoint/2010/main" val="1689237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58254"/>
            <a:ext cx="5192725" cy="697353"/>
          </a:xfrm>
        </p:spPr>
        <p:txBody>
          <a:bodyPr/>
          <a:lstStyle/>
          <a:p>
            <a:pPr>
              <a:lnSpc>
                <a:spcPct val="100000"/>
              </a:lnSpc>
              <a:spcBef>
                <a:spcPts val="0"/>
              </a:spcBef>
            </a:pPr>
            <a:r>
              <a:rPr lang="es" sz="4400" b="1" dirty="0"/>
              <a:t>Etapa 4</a:t>
            </a:r>
          </a:p>
          <a:p>
            <a:pPr>
              <a:lnSpc>
                <a:spcPct val="100000"/>
              </a:lnSpc>
              <a:spcBef>
                <a:spcPts val="0"/>
              </a:spcBef>
            </a:pPr>
            <a:endParaRPr lang="en-US" sz="400" dirty="0"/>
          </a:p>
          <a:p>
            <a:pPr>
              <a:lnSpc>
                <a:spcPct val="100000"/>
              </a:lnSpc>
              <a:spcBef>
                <a:spcPts val="0"/>
              </a:spcBef>
            </a:pPr>
            <a:r>
              <a:rPr lang="es" sz="3200" dirty="0">
                <a:solidFill>
                  <a:srgbClr val="027354"/>
                </a:solidFill>
              </a:rPr>
              <a:t>Desarrollar y apoyar una estrategia de cambio cultural de RSE Priorización de acciones</a:t>
            </a:r>
          </a:p>
          <a:p>
            <a:pPr>
              <a:lnSpc>
                <a:spcPct val="100000"/>
              </a:lnSpc>
              <a:spcBef>
                <a:spcPts val="0"/>
              </a:spcBef>
            </a:pPr>
            <a:endParaRPr lang="en-IE" sz="4400" dirty="0"/>
          </a:p>
        </p:txBody>
      </p:sp>
    </p:spTree>
    <p:extLst>
      <p:ext uri="{BB962C8B-B14F-4D97-AF65-F5344CB8AC3E}">
        <p14:creationId xmlns:p14="http://schemas.microsoft.com/office/powerpoint/2010/main" val="40582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a:xfrm>
            <a:off x="303210" y="848264"/>
            <a:ext cx="511077" cy="635000"/>
          </a:xfrm>
        </p:spPr>
        <p:txBody>
          <a:bodyPr/>
          <a:lstStyle/>
          <a:p>
            <a:r>
              <a:rPr lang="es"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954159" y="950218"/>
            <a:ext cx="9310429" cy="822373"/>
          </a:xfrm>
        </p:spPr>
        <p:txBody>
          <a:bodyPr/>
          <a:lstStyle/>
          <a:p>
            <a:pPr algn="l"/>
            <a:r>
              <a:rPr lang="es" sz="2100" dirty="0">
                <a:solidFill>
                  <a:schemeClr val="bg1"/>
                </a:solidFill>
              </a:rPr>
              <a:t>Finalice las principales </a:t>
            </a:r>
            <a:r>
              <a:rPr lang="es" sz="2100" b="1" dirty="0">
                <a:solidFill>
                  <a:schemeClr val="bg1"/>
                </a:solidFill>
              </a:rPr>
              <a:t>3-5 prioridades de RSE, </a:t>
            </a:r>
            <a:r>
              <a:rPr lang="es" sz="2100" dirty="0">
                <a:solidFill>
                  <a:schemeClr val="bg1"/>
                </a:solidFill>
              </a:rPr>
              <a:t>desarrolle su </a:t>
            </a:r>
            <a:r>
              <a:rPr lang="es" sz="2100" b="1" dirty="0">
                <a:solidFill>
                  <a:schemeClr val="bg1"/>
                </a:solidFill>
              </a:rPr>
              <a:t>visión de RSE </a:t>
            </a:r>
            <a:r>
              <a:rPr lang="es" sz="2100" dirty="0">
                <a:solidFill>
                  <a:schemeClr val="bg1"/>
                </a:solidFill>
              </a:rPr>
              <a:t>y desarrolle un </a:t>
            </a:r>
            <a:r>
              <a:rPr lang="es" sz="2100" b="1" dirty="0">
                <a:solidFill>
                  <a:schemeClr val="bg1"/>
                </a:solidFill>
              </a:rPr>
              <a:t>plan de acción de RSE </a:t>
            </a:r>
            <a:r>
              <a:rPr lang="es" sz="2100" dirty="0">
                <a:solidFill>
                  <a:schemeClr val="bg1"/>
                </a:solidFill>
              </a:rPr>
              <a:t>y </a:t>
            </a:r>
            <a:r>
              <a:rPr lang="es" sz="2100" b="1" dirty="0">
                <a:solidFill>
                  <a:schemeClr val="bg1"/>
                </a:solidFill>
              </a:rPr>
              <a:t>una estrategia de RSC formal </a:t>
            </a:r>
            <a:r>
              <a:rPr lang="es" sz="2100" dirty="0">
                <a:solidFill>
                  <a:schemeClr val="bg1"/>
                </a:solidFill>
              </a:rPr>
              <a:t>para respaldar la transformación cultural de RSC.</a:t>
            </a: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6424" y="1907964"/>
            <a:ext cx="511077" cy="635000"/>
          </a:xfrm>
        </p:spPr>
        <p:txBody>
          <a:bodyPr/>
          <a:lstStyle/>
          <a:p>
            <a:r>
              <a:rPr lang="es"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938264" y="2313462"/>
            <a:ext cx="8573922" cy="822373"/>
          </a:xfrm>
        </p:spPr>
        <p:txBody>
          <a:bodyPr/>
          <a:lstStyle/>
          <a:p>
            <a:pPr algn="l"/>
            <a:r>
              <a:rPr lang="es" sz="2100" b="1" dirty="0">
                <a:solidFill>
                  <a:schemeClr val="bg1"/>
                </a:solidFill>
              </a:rPr>
              <a:t>Compromiso de los empleados </a:t>
            </a:r>
            <a:r>
              <a:rPr lang="es" sz="2100" dirty="0">
                <a:solidFill>
                  <a:schemeClr val="bg1"/>
                </a:solidFill>
              </a:rPr>
              <a:t>utilizando un enfoque de inteligencia colaborativa de los empleados. </a:t>
            </a:r>
            <a:r>
              <a:rPr lang="es" sz="2100" b="1" dirty="0">
                <a:solidFill>
                  <a:schemeClr val="bg1"/>
                </a:solidFill>
              </a:rPr>
              <a:t>Comprometerse con los empleados </a:t>
            </a:r>
            <a:r>
              <a:rPr lang="es" sz="2100" dirty="0">
                <a:solidFill>
                  <a:schemeClr val="bg1"/>
                </a:solidFill>
              </a:rPr>
              <a:t>sobre cómo se implementará la RSE en las operaciones y actividades.</a:t>
            </a:r>
          </a:p>
          <a:p>
            <a:pPr algn="l"/>
            <a:endParaRPr lang="en-GB" sz="2100" dirty="0">
              <a:solidFill>
                <a:schemeClr val="bg1"/>
              </a:solidFill>
            </a:endParaRPr>
          </a:p>
          <a:p>
            <a:endParaRPr lang="en-IE"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59255" y="2917982"/>
            <a:ext cx="511077" cy="635000"/>
          </a:xfrm>
        </p:spPr>
        <p:txBody>
          <a:bodyPr/>
          <a:lstStyle/>
          <a:p>
            <a:r>
              <a:rPr lang="es"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910837" y="4275312"/>
            <a:ext cx="10136109" cy="822373"/>
          </a:xfrm>
        </p:spPr>
        <p:txBody>
          <a:bodyPr/>
          <a:lstStyle/>
          <a:p>
            <a:pPr algn="l"/>
            <a:r>
              <a:rPr lang="es" sz="2100" b="1" dirty="0">
                <a:solidFill>
                  <a:schemeClr val="bg1"/>
                </a:solidFill>
              </a:rPr>
              <a:t>Programa </a:t>
            </a:r>
            <a:r>
              <a:rPr lang="es" sz="2100" dirty="0">
                <a:solidFill>
                  <a:schemeClr val="bg1"/>
                </a:solidFill>
              </a:rPr>
              <a:t>dedicado de aprendizaje y desarrollo de RSE , asesoramiento y orientación de expertos en RSE</a:t>
            </a: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62778" y="4378257"/>
            <a:ext cx="511077" cy="635000"/>
          </a:xfrm>
        </p:spPr>
        <p:txBody>
          <a:bodyPr/>
          <a:lstStyle/>
          <a:p>
            <a:r>
              <a:rPr lang="es" b="1" dirty="0">
                <a:solidFill>
                  <a:schemeClr val="bg1"/>
                </a:solidFill>
              </a:rPr>
              <a:t>5</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5"/>
          </p:nvPr>
        </p:nvSpPr>
        <p:spPr>
          <a:xfrm>
            <a:off x="440838" y="5000524"/>
            <a:ext cx="433017" cy="822373"/>
          </a:xfrm>
        </p:spPr>
        <p:txBody>
          <a:bodyPr/>
          <a:lstStyle/>
          <a:p>
            <a:r>
              <a:rPr lang="es" sz="3200" b="1" dirty="0">
                <a:solidFill>
                  <a:schemeClr val="bg1"/>
                </a:solidFill>
              </a:rPr>
              <a:t>6</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6"/>
          </p:nvPr>
        </p:nvSpPr>
        <p:spPr>
          <a:xfrm>
            <a:off x="938264" y="3135835"/>
            <a:ext cx="9832517" cy="653091"/>
          </a:xfrm>
        </p:spPr>
        <p:txBody>
          <a:bodyPr/>
          <a:lstStyle/>
          <a:p>
            <a:pPr algn="l"/>
            <a:r>
              <a:rPr lang="es" sz="2100" b="1" dirty="0">
                <a:solidFill>
                  <a:schemeClr val="bg1"/>
                </a:solidFill>
              </a:rPr>
              <a:t>Las estructuras de apoyo a la RSE </a:t>
            </a:r>
            <a:r>
              <a:rPr lang="es" sz="2100" dirty="0">
                <a:solidFill>
                  <a:schemeClr val="bg1"/>
                </a:solidFill>
              </a:rPr>
              <a:t>para comentarios, ideas, problemas, etc. respaldan los mecanismos </a:t>
            </a:r>
            <a:r>
              <a:rPr lang="es" sz="2100" b="1" dirty="0">
                <a:solidFill>
                  <a:schemeClr val="bg1"/>
                </a:solidFill>
              </a:rPr>
              <a:t>de comunicación y visualización de la RSE </a:t>
            </a:r>
            <a:r>
              <a:rPr lang="es" sz="2100" i="1" dirty="0">
                <a:solidFill>
                  <a:schemeClr val="bg1"/>
                </a:solidFill>
              </a:rPr>
              <a:t>(p. ej., boletines, premios, carteles, etc.).</a:t>
            </a:r>
          </a:p>
          <a:p>
            <a:endParaRPr lang="en-IE" sz="2100" dirty="0">
              <a:solidFill>
                <a:schemeClr val="bg1"/>
              </a:solidFill>
            </a:endParaRPr>
          </a:p>
        </p:txBody>
      </p:sp>
      <p:sp>
        <p:nvSpPr>
          <p:cNvPr id="4" name="Text Placeholder 3">
            <a:extLst>
              <a:ext uri="{FF2B5EF4-FFF2-40B4-BE49-F238E27FC236}">
                <a16:creationId xmlns:a16="http://schemas.microsoft.com/office/drawing/2014/main" id="{1CBC7251-3FF3-5AC3-6C0E-38F9430491EB}"/>
              </a:ext>
            </a:extLst>
          </p:cNvPr>
          <p:cNvSpPr>
            <a:spLocks noGrp="1"/>
          </p:cNvSpPr>
          <p:nvPr>
            <p:ph type="body" sz="quarter" idx="27"/>
          </p:nvPr>
        </p:nvSpPr>
        <p:spPr>
          <a:xfrm>
            <a:off x="0" y="-47752"/>
            <a:ext cx="9497085" cy="822373"/>
          </a:xfrm>
        </p:spPr>
        <p:txBody>
          <a:bodyPr anchor="ctr">
            <a:noAutofit/>
          </a:bodyPr>
          <a:lstStyle/>
          <a:p>
            <a:pPr algn="ctr">
              <a:lnSpc>
                <a:spcPct val="100000"/>
              </a:lnSpc>
              <a:spcBef>
                <a:spcPts val="0"/>
              </a:spcBef>
            </a:pPr>
            <a:r>
              <a:rPr lang="es" sz="2600" b="1" dirty="0">
                <a:solidFill>
                  <a:schemeClr val="bg1"/>
                </a:solidFill>
              </a:rPr>
              <a:t>Desarrollar y apoyar con un</a:t>
            </a:r>
          </a:p>
          <a:p>
            <a:pPr algn="ctr">
              <a:lnSpc>
                <a:spcPct val="100000"/>
              </a:lnSpc>
              <a:spcBef>
                <a:spcPts val="0"/>
              </a:spcBef>
            </a:pPr>
            <a:r>
              <a:rPr lang="es" sz="2600" b="1" dirty="0" err="1">
                <a:solidFill>
                  <a:schemeClr val="bg1"/>
                </a:solidFill>
              </a:rPr>
              <a:t>Lista de verificación </a:t>
            </a:r>
            <a:endParaRPr lang="en-GB" sz="2600" b="1"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1069438" y="5551587"/>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endParaRPr lang="en-GB" sz="2400" dirty="0">
              <a:solidFill>
                <a:schemeClr val="bg1"/>
              </a:solidFill>
            </a:endParaRPr>
          </a:p>
        </p:txBody>
      </p:sp>
      <p:sp>
        <p:nvSpPr>
          <p:cNvPr id="2" name="Text Placeholder 10">
            <a:extLst>
              <a:ext uri="{FF2B5EF4-FFF2-40B4-BE49-F238E27FC236}">
                <a16:creationId xmlns:a16="http://schemas.microsoft.com/office/drawing/2014/main" id="{F1337B16-4C7A-1152-095D-CBC78F6D4012}"/>
              </a:ext>
            </a:extLst>
          </p:cNvPr>
          <p:cNvSpPr txBox="1">
            <a:spLocks/>
          </p:cNvSpPr>
          <p:nvPr/>
        </p:nvSpPr>
        <p:spPr>
          <a:xfrm>
            <a:off x="931376" y="5012798"/>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s" sz="2100" b="1" dirty="0">
                <a:solidFill>
                  <a:schemeClr val="bg1"/>
                </a:solidFill>
              </a:rPr>
              <a:t>Supervisar, medir y revisar </a:t>
            </a:r>
            <a:r>
              <a:rPr lang="es" sz="2100" dirty="0">
                <a:solidFill>
                  <a:schemeClr val="bg1"/>
                </a:solidFill>
              </a:rPr>
              <a:t>(p. ej., encuestas, grupos focales, encuestas de salida, comentarios, observación del comportamiento, metas alcanzadas, comentarios de terceros)</a:t>
            </a:r>
          </a:p>
        </p:txBody>
      </p:sp>
      <p:sp>
        <p:nvSpPr>
          <p:cNvPr id="3" name="Text Placeholder 13">
            <a:extLst>
              <a:ext uri="{FF2B5EF4-FFF2-40B4-BE49-F238E27FC236}">
                <a16:creationId xmlns:a16="http://schemas.microsoft.com/office/drawing/2014/main" id="{3B2ED76D-BCD1-ADFF-4B47-C9F966E9BD4B}"/>
              </a:ext>
            </a:extLst>
          </p:cNvPr>
          <p:cNvSpPr txBox="1">
            <a:spLocks/>
          </p:cNvSpPr>
          <p:nvPr/>
        </p:nvSpPr>
        <p:spPr>
          <a:xfrm>
            <a:off x="417528" y="5885864"/>
            <a:ext cx="43301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3200" b="1" dirty="0">
                <a:solidFill>
                  <a:schemeClr val="bg1"/>
                </a:solidFill>
              </a:rPr>
              <a:t>7</a:t>
            </a:r>
          </a:p>
        </p:txBody>
      </p:sp>
      <p:sp>
        <p:nvSpPr>
          <p:cNvPr id="13" name="Text Placeholder 10">
            <a:extLst>
              <a:ext uri="{FF2B5EF4-FFF2-40B4-BE49-F238E27FC236}">
                <a16:creationId xmlns:a16="http://schemas.microsoft.com/office/drawing/2014/main" id="{6AC047F7-9517-08E6-5E61-78B3AF02BEF1}"/>
              </a:ext>
            </a:extLst>
          </p:cNvPr>
          <p:cNvSpPr txBox="1">
            <a:spLocks/>
          </p:cNvSpPr>
          <p:nvPr/>
        </p:nvSpPr>
        <p:spPr>
          <a:xfrm>
            <a:off x="972206" y="5877887"/>
            <a:ext cx="10053123"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s" sz="2100" b="1" dirty="0">
                <a:solidFill>
                  <a:schemeClr val="bg1"/>
                </a:solidFill>
              </a:rPr>
              <a:t>Informe </a:t>
            </a:r>
            <a:r>
              <a:rPr lang="es" sz="2100" dirty="0">
                <a:solidFill>
                  <a:schemeClr val="bg1"/>
                </a:solidFill>
              </a:rPr>
              <a:t>y </a:t>
            </a:r>
            <a:r>
              <a:rPr lang="es" sz="2100" b="1" dirty="0">
                <a:solidFill>
                  <a:schemeClr val="bg1"/>
                </a:solidFill>
              </a:rPr>
              <a:t>actualización </a:t>
            </a:r>
            <a:r>
              <a:rPr lang="es" sz="2100" dirty="0">
                <a:solidFill>
                  <a:schemeClr val="bg1"/>
                </a:solidFill>
              </a:rPr>
              <a:t>trimestral y retroalimentación a la gerencia. Actualizar el plan de acción de RSE, la estrategia de RSE de recursos humanos y la estrategia de RSE empresarial, etc. en consecuencia</a:t>
            </a:r>
          </a:p>
        </p:txBody>
      </p:sp>
      <p:sp>
        <p:nvSpPr>
          <p:cNvPr id="16" name="Text Placeholder 14">
            <a:extLst>
              <a:ext uri="{FF2B5EF4-FFF2-40B4-BE49-F238E27FC236}">
                <a16:creationId xmlns:a16="http://schemas.microsoft.com/office/drawing/2014/main" id="{450BA5AB-7498-9AC1-73A6-AF6600CCD598}"/>
              </a:ext>
            </a:extLst>
          </p:cNvPr>
          <p:cNvSpPr txBox="1">
            <a:spLocks/>
          </p:cNvSpPr>
          <p:nvPr/>
        </p:nvSpPr>
        <p:spPr>
          <a:xfrm>
            <a:off x="923163" y="3923030"/>
            <a:ext cx="9459847" cy="653091"/>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s" sz="2100" b="1" dirty="0">
                <a:solidFill>
                  <a:schemeClr val="bg1"/>
                </a:solidFill>
              </a:rPr>
              <a:t>HR CSR Conjunto </a:t>
            </a:r>
            <a:r>
              <a:rPr lang="es" sz="2100" dirty="0">
                <a:solidFill>
                  <a:schemeClr val="bg1"/>
                </a:solidFill>
              </a:rPr>
              <a:t>de soportes que incluye políticas y procedimientos para apoyar formalmente la transformación cultural de la RSE.</a:t>
            </a:r>
          </a:p>
          <a:p>
            <a:endParaRPr lang="en-IE" sz="2100" dirty="0">
              <a:solidFill>
                <a:schemeClr val="bg1"/>
              </a:solidFill>
            </a:endParaRPr>
          </a:p>
        </p:txBody>
      </p:sp>
      <p:sp>
        <p:nvSpPr>
          <p:cNvPr id="17" name="Text Placeholder 11">
            <a:extLst>
              <a:ext uri="{FF2B5EF4-FFF2-40B4-BE49-F238E27FC236}">
                <a16:creationId xmlns:a16="http://schemas.microsoft.com/office/drawing/2014/main" id="{F5F6B74D-E526-2E30-F475-88B034DC2A07}"/>
              </a:ext>
            </a:extLst>
          </p:cNvPr>
          <p:cNvSpPr txBox="1">
            <a:spLocks/>
          </p:cNvSpPr>
          <p:nvPr/>
        </p:nvSpPr>
        <p:spPr>
          <a:xfrm>
            <a:off x="362778" y="3713323"/>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chemeClr val="bg1"/>
                </a:solidFill>
              </a:rPr>
              <a:t>4</a:t>
            </a:r>
          </a:p>
        </p:txBody>
      </p:sp>
    </p:spTree>
    <p:extLst>
      <p:ext uri="{BB962C8B-B14F-4D97-AF65-F5344CB8AC3E}">
        <p14:creationId xmlns:p14="http://schemas.microsoft.com/office/powerpoint/2010/main" val="133131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116" y="-298172"/>
            <a:ext cx="10397067" cy="1321070"/>
          </a:xfrm>
          <a:noFill/>
        </p:spPr>
        <p:txBody>
          <a:bodyPr anchor="ctr">
            <a:normAutofit/>
          </a:bodyPr>
          <a:lstStyle/>
          <a:p>
            <a:pPr algn="ctr"/>
            <a:r>
              <a:rPr lang="es" sz="3200" dirty="0">
                <a:solidFill>
                  <a:srgbClr val="027354"/>
                </a:solidFill>
              </a:rPr>
              <a:t>Construcción de una estrategia de gestión cultural de la RSE</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416458" y="914400"/>
            <a:ext cx="11398313" cy="57217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200" b="1" dirty="0"/>
              <a:t>¡Construye tu estrategia de manera que resuelva los problemas de todos!</a:t>
            </a:r>
            <a:endParaRPr lang="en-GB" sz="2200" dirty="0"/>
          </a:p>
          <a:p>
            <a:pPr algn="ctr"/>
            <a:endParaRPr lang="en-GB" sz="2200" dirty="0"/>
          </a:p>
          <a:p>
            <a:pPr algn="ctr"/>
            <a:r>
              <a:rPr lang="es" sz="2200" dirty="0"/>
              <a:t>Busque una diversidad de opiniones e ideas entre los compañeros de equipo construyendo su estrategia como una herramienta que resuelve problemas y tiene un propósito importante. Los empleados se sentirán confiables, importantes y es más probable que continúen participando y asumiendo la RSE en su trabajo, ética y comunicaciones. Vale la pena señalar que un modelo colaborativo tiene éxito porque es por definición inclusivo y cuenta con una diversidad de perspectivas para crear las mejores soluciones.</a:t>
            </a:r>
          </a:p>
          <a:p>
            <a:pPr algn="ctr"/>
            <a:r>
              <a:rPr lang="es" sz="2200" dirty="0"/>
              <a:t> </a:t>
            </a:r>
          </a:p>
          <a:p>
            <a:pPr algn="ctr"/>
            <a:r>
              <a:rPr lang="es" sz="2200" dirty="0"/>
              <a:t>¡Todo importa y todos importan!</a:t>
            </a:r>
          </a:p>
          <a:p>
            <a:pPr algn="ctr"/>
            <a:endParaRPr lang="en-GB" sz="2200" dirty="0"/>
          </a:p>
          <a:p>
            <a:pPr algn="ctr"/>
            <a:r>
              <a:rPr lang="es" sz="2200" dirty="0">
                <a:solidFill>
                  <a:schemeClr val="bg1"/>
                </a:solidFill>
                <a:hlinkClick r:id="rId2">
                  <a:extLst>
                    <a:ext uri="{A12FA001-AC4F-418D-AE19-62706E023703}">
                      <ahyp:hlinkClr xmlns:ahyp="http://schemas.microsoft.com/office/drawing/2018/hyperlinkcolor" val="tx"/>
                    </a:ext>
                  </a:extLst>
                </a:hlinkClick>
              </a:rPr>
              <a:t>Gallup </a:t>
            </a:r>
            <a:r>
              <a:rPr lang="es" sz="2200" dirty="0"/>
              <a:t>señaló que </a:t>
            </a:r>
            <a:r>
              <a:rPr lang="es" sz="2200" i="1" dirty="0"/>
              <a:t>"las organizaciones tienen más éxito con el compromiso y mejoran el rendimiento comercial cuando tratan a los empleados como partes interesadas de su propio futuro y el futuro de la empresa".</a:t>
            </a:r>
          </a:p>
          <a:p>
            <a:pPr algn="ctr"/>
            <a:endParaRPr lang="en-GB" sz="2200" dirty="0"/>
          </a:p>
          <a:p>
            <a:pPr algn="ctr"/>
            <a:r>
              <a:rPr lang="es" sz="2200" dirty="0"/>
              <a:t>¿Quién no se beneficiaría de eso?</a:t>
            </a:r>
            <a:endParaRPr lang="en-IE" sz="2200" dirty="0"/>
          </a:p>
        </p:txBody>
      </p:sp>
    </p:spTree>
    <p:extLst>
      <p:ext uri="{BB962C8B-B14F-4D97-AF65-F5344CB8AC3E}">
        <p14:creationId xmlns:p14="http://schemas.microsoft.com/office/powerpoint/2010/main" val="38969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4516218" y="0"/>
            <a:ext cx="3534578" cy="6855391"/>
          </a:xfrm>
        </p:spPr>
        <p:txBody>
          <a:bodyPr/>
          <a:lstStyle/>
          <a:p>
            <a:pPr algn="ctr">
              <a:lnSpc>
                <a:spcPct val="100000"/>
              </a:lnSpc>
              <a:spcBef>
                <a:spcPts val="0"/>
              </a:spcBef>
            </a:pPr>
            <a:r>
              <a:rPr lang="es" sz="1600" b="1" dirty="0"/>
              <a:t>Desarrollar y apoyar con un</a:t>
            </a:r>
          </a:p>
          <a:p>
            <a:pPr algn="ctr">
              <a:lnSpc>
                <a:spcPct val="100000"/>
              </a:lnSpc>
              <a:spcBef>
                <a:spcPts val="0"/>
              </a:spcBef>
            </a:pPr>
            <a:r>
              <a:rPr lang="es" sz="1600" b="1" dirty="0"/>
              <a:t>RSE Estrategia de Cambio Cultural</a:t>
            </a:r>
          </a:p>
          <a:p>
            <a:pPr marL="457200" indent="-457200" algn="l">
              <a:buFont typeface="+mj-lt"/>
              <a:buAutoNum type="arabicPeriod"/>
            </a:pPr>
            <a:r>
              <a:rPr lang="es" sz="1600" dirty="0"/>
              <a:t>Finalice las 3-5 prioridades principales de RSE, desarrolle su visión de RSE y desarrolle un plan de acción de RSE</a:t>
            </a:r>
          </a:p>
          <a:p>
            <a:pPr marL="457200" indent="-457200" algn="l">
              <a:buFont typeface="+mj-lt"/>
              <a:buAutoNum type="arabicPeriod"/>
            </a:pPr>
            <a:r>
              <a:rPr lang="es" sz="1600" dirty="0"/>
              <a:t>Configure </a:t>
            </a:r>
            <a:r>
              <a:rPr lang="es" sz="1600" b="1" dirty="0"/>
              <a:t>el compromiso de los empleados </a:t>
            </a:r>
            <a:r>
              <a:rPr lang="es" sz="1600" dirty="0"/>
              <a:t>utilizando un enfoque colaborativo de inteligencia de empleados</a:t>
            </a:r>
          </a:p>
          <a:p>
            <a:pPr marL="457200" indent="-457200" algn="l">
              <a:buFont typeface="+mj-lt"/>
              <a:buAutoNum type="arabicPeriod"/>
            </a:pPr>
            <a:r>
              <a:rPr lang="es" sz="1600" dirty="0"/>
              <a:t>Establecer y desarrollar mecanismos </a:t>
            </a:r>
            <a:r>
              <a:rPr lang="es" sz="1600" b="1" dirty="0"/>
              <a:t>de comunicación y visualización de la RSE </a:t>
            </a:r>
            <a:r>
              <a:rPr lang="es" sz="1600" i="1" dirty="0"/>
              <a:t>(p. ej., boletines, premios, carteles, etc.)</a:t>
            </a:r>
          </a:p>
          <a:p>
            <a:pPr marL="457200" indent="-457200" algn="l">
              <a:buFont typeface="+mj-lt"/>
              <a:buAutoNum type="arabicPeriod"/>
            </a:pPr>
            <a:r>
              <a:rPr lang="es" sz="1600" dirty="0"/>
              <a:t>Desarrollar los </a:t>
            </a:r>
            <a:r>
              <a:rPr lang="es" sz="1600" b="1" dirty="0"/>
              <a:t>soportes </a:t>
            </a:r>
            <a:r>
              <a:rPr lang="es" sz="1600" dirty="0"/>
              <a:t>, políticas y procedimientos de recursos humanos para apoyar formalmente la transformación cultural de la RSE</a:t>
            </a:r>
          </a:p>
          <a:p>
            <a:pPr marL="457200" indent="-457200" algn="l">
              <a:buFont typeface="+mj-lt"/>
              <a:buAutoNum type="arabicPeriod"/>
            </a:pPr>
            <a:r>
              <a:rPr lang="es" sz="1600" dirty="0"/>
              <a:t>Desarrollar un programa dedicado </a:t>
            </a:r>
            <a:r>
              <a:rPr lang="es" sz="1600" b="1" dirty="0"/>
              <a:t>de aprendizaje y desarrollo de RSE </a:t>
            </a:r>
            <a:r>
              <a:rPr lang="es" sz="1600" dirty="0"/>
              <a:t>, asesoramiento y orientación de expertos en RSE</a:t>
            </a:r>
          </a:p>
          <a:p>
            <a:pPr marL="457200" indent="-457200" algn="l">
              <a:buFont typeface="+mj-lt"/>
              <a:buAutoNum type="arabicPeriod"/>
            </a:pPr>
            <a:r>
              <a:rPr lang="es" sz="1600" dirty="0"/>
              <a:t>Desarrollar las estructuras de apoyo para comentarios, ideas, desafíos.</a:t>
            </a:r>
          </a:p>
          <a:p>
            <a:pPr algn="ctr"/>
            <a:endParaRPr lang="en-GB" sz="1600" b="1" dirty="0"/>
          </a:p>
          <a:p>
            <a:pPr algn="ctr"/>
            <a:endParaRPr lang="en-IE" sz="1600" dirty="0"/>
          </a:p>
          <a:p>
            <a:endParaRPr lang="en-IE" sz="16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237925" y="18940"/>
            <a:ext cx="4044364" cy="6839060"/>
          </a:xfrm>
          <a:solidFill>
            <a:srgbClr val="C55A11"/>
          </a:solidFill>
        </p:spPr>
        <p:txBody>
          <a:bodyPr/>
          <a:lstStyle/>
          <a:p>
            <a:pPr>
              <a:lnSpc>
                <a:spcPct val="100000"/>
              </a:lnSpc>
              <a:spcBef>
                <a:spcPts val="0"/>
              </a:spcBef>
            </a:pPr>
            <a:r>
              <a:rPr lang="es" sz="1600" b="1" dirty="0"/>
              <a:t>Evaluar y revisar</a:t>
            </a:r>
          </a:p>
          <a:p>
            <a:pPr>
              <a:lnSpc>
                <a:spcPct val="100000"/>
              </a:lnSpc>
              <a:spcBef>
                <a:spcPts val="0"/>
              </a:spcBef>
            </a:pPr>
            <a:r>
              <a:rPr lang="es" sz="1600" b="1" dirty="0"/>
              <a:t>Actividades actuales de RSE</a:t>
            </a:r>
          </a:p>
          <a:p>
            <a:pPr marL="457200" indent="-457200" algn="l">
              <a:buFont typeface="+mj-lt"/>
              <a:buAutoNum type="arabicPeriod"/>
            </a:pPr>
            <a:r>
              <a:rPr lang="es" sz="1600" dirty="0"/>
              <a:t>La RSC comienza con el compromiso y la motivación </a:t>
            </a:r>
            <a:r>
              <a:rPr lang="es" sz="1600" b="1" dirty="0"/>
              <a:t>de nivel superior y de RR. HH.</a:t>
            </a:r>
          </a:p>
          <a:p>
            <a:pPr marL="457200" indent="-457200" algn="l">
              <a:buFont typeface="+mj-lt"/>
              <a:buAutoNum type="arabicPeriod"/>
            </a:pPr>
            <a:r>
              <a:rPr lang="es" sz="1600" dirty="0"/>
              <a:t>Establezca </a:t>
            </a:r>
            <a:r>
              <a:rPr lang="es" sz="1600" b="1" dirty="0"/>
              <a:t>un equipo de liderazgo de RSE </a:t>
            </a:r>
            <a:r>
              <a:rPr lang="es" sz="1600" i="1" dirty="0"/>
              <a:t>(asegúrese de que reciban capacitación en RSE, sistemas de apoyo y objetivos de RR. HH. y la alta dirección, orientación de expertos, etc.)</a:t>
            </a:r>
          </a:p>
          <a:p>
            <a:pPr marL="457200" indent="-457200" algn="l">
              <a:buFont typeface="+mj-lt"/>
              <a:buAutoNum type="arabicPeriod"/>
            </a:pPr>
            <a:r>
              <a:rPr lang="es" sz="1600" dirty="0"/>
              <a:t>CSR LT primero debe realizar un </a:t>
            </a:r>
            <a:r>
              <a:rPr lang="es" sz="1600" b="1" dirty="0"/>
              <a:t>descubrimiento, revisión e investigación </a:t>
            </a:r>
            <a:r>
              <a:rPr lang="es" sz="1600" dirty="0"/>
              <a:t>de las actividades, documentos, etc. de CSR existentes.</a:t>
            </a:r>
          </a:p>
          <a:p>
            <a:pPr marL="457200" indent="-457200" algn="l">
              <a:buFont typeface="+mj-lt"/>
              <a:buAutoNum type="arabicPeriod"/>
            </a:pPr>
            <a:r>
              <a:rPr lang="es" sz="1600" b="1" dirty="0"/>
              <a:t>evaluación de encuesta de RSE </a:t>
            </a:r>
            <a:r>
              <a:rPr lang="es" sz="1600" dirty="0"/>
              <a:t>en toda la empresa con empleados, gerentes, etc. También realizan entrevistas, grupos de enfoque con todos los niveles de partes interesadas internas para identificar todas las prioridades potenciales, brechas y oportunidades relacionadas con los 4 pilares de RSE.</a:t>
            </a:r>
          </a:p>
          <a:p>
            <a:pPr marL="457200" indent="-457200" algn="l">
              <a:buFont typeface="+mj-lt"/>
              <a:buAutoNum type="arabicPeriod"/>
            </a:pPr>
            <a:r>
              <a:rPr lang="es" sz="1600" dirty="0"/>
              <a:t>A partir de la evaluación y el descubrimiento, CSR LT informa y analiza con la alta dirección las actividades existentes y las 5 principales prioridades propuestas</a:t>
            </a:r>
          </a:p>
          <a:p>
            <a:endParaRPr lang="en-IE" sz="1600" dirty="0"/>
          </a:p>
        </p:txBody>
      </p:sp>
      <p:sp>
        <p:nvSpPr>
          <p:cNvPr id="14" name="Text Placeholder 3">
            <a:extLst>
              <a:ext uri="{FF2B5EF4-FFF2-40B4-BE49-F238E27FC236}">
                <a16:creationId xmlns:a16="http://schemas.microsoft.com/office/drawing/2014/main" id="{81A34974-8C29-E605-1702-79748E9B0836}"/>
              </a:ext>
            </a:extLst>
          </p:cNvPr>
          <p:cNvSpPr txBox="1">
            <a:spLocks/>
          </p:cNvSpPr>
          <p:nvPr/>
        </p:nvSpPr>
        <p:spPr>
          <a:xfrm>
            <a:off x="8212294" y="-1"/>
            <a:ext cx="3852957" cy="6855391"/>
          </a:xfrm>
          <a:prstGeom prst="rect">
            <a:avLst/>
          </a:prstGeom>
          <a:solidFill>
            <a:srgbClr val="EBC2B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s" sz="1600" b="1" dirty="0">
                <a:solidFill>
                  <a:schemeClr val="tx1"/>
                </a:solidFill>
              </a:rPr>
              <a:t>Implementar y participar</a:t>
            </a:r>
          </a:p>
          <a:p>
            <a:pPr>
              <a:lnSpc>
                <a:spcPct val="100000"/>
              </a:lnSpc>
              <a:spcBef>
                <a:spcPts val="0"/>
              </a:spcBef>
            </a:pPr>
            <a:r>
              <a:rPr lang="es" sz="1600" b="1" dirty="0">
                <a:solidFill>
                  <a:schemeClr val="tx1"/>
                </a:solidFill>
              </a:rPr>
              <a:t>RSC Cambio Cultural</a:t>
            </a:r>
          </a:p>
          <a:p>
            <a:pPr>
              <a:lnSpc>
                <a:spcPct val="100000"/>
              </a:lnSpc>
              <a:spcBef>
                <a:spcPts val="0"/>
              </a:spcBef>
            </a:pPr>
            <a:endParaRPr lang="en-GB" sz="1600" b="1" dirty="0">
              <a:solidFill>
                <a:schemeClr val="tx1"/>
              </a:solidFill>
            </a:endParaRPr>
          </a:p>
          <a:p>
            <a:pPr marL="342900" indent="-342900" algn="l">
              <a:lnSpc>
                <a:spcPct val="100000"/>
              </a:lnSpc>
              <a:spcBef>
                <a:spcPts val="0"/>
              </a:spcBef>
              <a:buFont typeface="+mj-lt"/>
              <a:buAutoNum type="arabicPeriod"/>
            </a:pPr>
            <a:r>
              <a:rPr lang="es" sz="1600" b="1" dirty="0">
                <a:solidFill>
                  <a:schemeClr val="tx1"/>
                </a:solidFill>
              </a:rPr>
              <a:t>Comprometerse con los empleados </a:t>
            </a:r>
            <a:r>
              <a:rPr lang="es" sz="1600" dirty="0">
                <a:solidFill>
                  <a:schemeClr val="tx1"/>
                </a:solidFill>
              </a:rPr>
              <a:t>sobre cómo se implementará la RSE en las operaciones y actividades</a:t>
            </a:r>
          </a:p>
          <a:p>
            <a:pPr marL="342900" indent="-342900" algn="l">
              <a:buFont typeface="+mj-lt"/>
              <a:buAutoNum type="arabicPeriod"/>
            </a:pPr>
            <a:r>
              <a:rPr lang="es" sz="1600" dirty="0">
                <a:solidFill>
                  <a:schemeClr val="tx1"/>
                </a:solidFill>
              </a:rPr>
              <a:t>Ejecutar comunicación y visualización continuas y consistentes.</a:t>
            </a:r>
          </a:p>
          <a:p>
            <a:pPr marL="342900" indent="-342900" algn="l">
              <a:buFont typeface="+mj-lt"/>
              <a:buAutoNum type="arabicPeriod"/>
            </a:pPr>
            <a:r>
              <a:rPr lang="es" sz="1600" b="1" dirty="0">
                <a:solidFill>
                  <a:schemeClr val="tx1"/>
                </a:solidFill>
              </a:rPr>
              <a:t>programa </a:t>
            </a:r>
            <a:r>
              <a:rPr lang="es" sz="1600" dirty="0">
                <a:solidFill>
                  <a:schemeClr val="tx1"/>
                </a:solidFill>
              </a:rPr>
              <a:t>dedicado de CSR L&amp;D en curso , con asesoramiento y orientación de expertos.</a:t>
            </a:r>
          </a:p>
          <a:p>
            <a:pPr marL="342900" indent="-342900" algn="l">
              <a:buFont typeface="+mj-lt"/>
              <a:buAutoNum type="arabicPeriod"/>
            </a:pPr>
            <a:r>
              <a:rPr lang="es" sz="1600" dirty="0">
                <a:solidFill>
                  <a:schemeClr val="tx1"/>
                </a:solidFill>
              </a:rPr>
              <a:t>Implementar </a:t>
            </a:r>
            <a:r>
              <a:rPr lang="es" sz="1600" b="1" dirty="0">
                <a:solidFill>
                  <a:schemeClr val="tx1"/>
                </a:solidFill>
              </a:rPr>
              <a:t>estructuras de apoyo de RSE </a:t>
            </a:r>
            <a:r>
              <a:rPr lang="es" sz="1600" dirty="0">
                <a:solidFill>
                  <a:schemeClr val="tx1"/>
                </a:solidFill>
              </a:rPr>
              <a:t>para comentarios, ideas, problemas, etc. Soporte con un conjunto de políticas y procedimientos de RSC de recursos humanos</a:t>
            </a:r>
          </a:p>
          <a:p>
            <a:pPr marL="342900" indent="-342900" algn="l">
              <a:buFont typeface="+mj-lt"/>
              <a:buAutoNum type="arabicPeriod"/>
            </a:pPr>
            <a:r>
              <a:rPr lang="es" sz="1600" b="1" dirty="0">
                <a:solidFill>
                  <a:schemeClr val="tx1"/>
                </a:solidFill>
              </a:rPr>
              <a:t>Supervisar, medir y revisar </a:t>
            </a:r>
            <a:r>
              <a:rPr lang="es" sz="1600" dirty="0">
                <a:solidFill>
                  <a:schemeClr val="tx1"/>
                </a:solidFill>
              </a:rPr>
              <a:t>(p. ej., encuestas, grupos focales, encuestas de salida, comentarios, observación del comportamiento, metas alcanzadas, comentarios de terceros)</a:t>
            </a:r>
          </a:p>
          <a:p>
            <a:pPr marL="342900" indent="-342900" algn="l">
              <a:buFont typeface="+mj-lt"/>
              <a:buAutoNum type="arabicPeriod"/>
            </a:pPr>
            <a:r>
              <a:rPr lang="es" sz="1600" b="1" dirty="0">
                <a:solidFill>
                  <a:schemeClr val="tx1"/>
                </a:solidFill>
              </a:rPr>
              <a:t>Reporte </a:t>
            </a:r>
            <a:r>
              <a:rPr lang="es" sz="1600" dirty="0">
                <a:solidFill>
                  <a:schemeClr val="tx1"/>
                </a:solidFill>
              </a:rPr>
              <a:t>trimestral y retroalimentación a gerencia. Actualizar el plan de acción de RSE, la estrategia de RSE de recursos humanos y la estrategia de RSE empresarial, etc.</a:t>
            </a:r>
          </a:p>
          <a:p>
            <a:endParaRPr lang="en-GB" sz="1600" b="1" dirty="0">
              <a:solidFill>
                <a:schemeClr val="tx1"/>
              </a:solidFill>
            </a:endParaRPr>
          </a:p>
          <a:p>
            <a:endParaRPr lang="en-IE" sz="1600" dirty="0">
              <a:solidFill>
                <a:schemeClr val="tx1"/>
              </a:solidFill>
            </a:endParaRPr>
          </a:p>
          <a:p>
            <a:endParaRPr lang="en-IE" sz="1600" dirty="0">
              <a:solidFill>
                <a:schemeClr val="tx1"/>
              </a:solidFill>
            </a:endParaRPr>
          </a:p>
        </p:txBody>
      </p:sp>
    </p:spTree>
    <p:extLst>
      <p:ext uri="{BB962C8B-B14F-4D97-AF65-F5344CB8AC3E}">
        <p14:creationId xmlns:p14="http://schemas.microsoft.com/office/powerpoint/2010/main" val="10842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a:xfrm>
            <a:off x="1100086" y="170166"/>
            <a:ext cx="11091914" cy="705045"/>
          </a:xfrm>
        </p:spPr>
        <p:txBody>
          <a:bodyPr>
            <a:normAutofit fontScale="92500"/>
          </a:bodyPr>
          <a:lstStyle/>
          <a:p>
            <a:r>
              <a:rPr lang="es" dirty="0"/>
              <a:t>Por qué su empresa necesita una estrategia de gestión cultural</a:t>
            </a:r>
            <a:endParaRPr lang="en-IE" dirty="0"/>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1100086" y="732666"/>
            <a:ext cx="10587038" cy="3995320"/>
          </a:xfrm>
        </p:spPr>
        <p:txBody>
          <a:bodyPr/>
          <a:lstStyle/>
          <a:p>
            <a:r>
              <a:rPr lang="es" sz="2200" dirty="0"/>
              <a:t>Es importante implementar una estrategia de gestión cultural para que sus empleados y partes interesadas internas estén </a:t>
            </a:r>
            <a:r>
              <a:rPr lang="es" sz="2200" b="1" dirty="0">
                <a:solidFill>
                  <a:srgbClr val="C95F57"/>
                </a:solidFill>
              </a:rPr>
              <a:t>informados, empoderados y alineados </a:t>
            </a:r>
            <a:r>
              <a:rPr lang="es" sz="2200" dirty="0"/>
              <a:t>con un propósito de RSE compartido.</a:t>
            </a:r>
          </a:p>
          <a:p>
            <a:endParaRPr lang="en-GB" sz="1000" dirty="0"/>
          </a:p>
          <a:p>
            <a:r>
              <a:rPr lang="es" sz="2200" b="1" dirty="0">
                <a:solidFill>
                  <a:srgbClr val="C95F57"/>
                </a:solidFill>
              </a:rPr>
              <a:t>Debido a que la implementación cultural de la RSE requiere </a:t>
            </a:r>
            <a:r>
              <a:rPr lang="es" sz="2200" dirty="0"/>
              <a:t>la participación plena de todos los niveles y miembros de una empresa, no solo genera un cambio cultural, sino que también impulsa una transformación cultural de la RSE. Entonces, si sus equipos no están actualmente habilitados y </a:t>
            </a:r>
            <a:r>
              <a:rPr lang="es" sz="2200" b="1" dirty="0">
                <a:solidFill>
                  <a:srgbClr val="C95F57"/>
                </a:solidFill>
              </a:rPr>
              <a:t>empoderados para contribuir </a:t>
            </a:r>
            <a:r>
              <a:rPr lang="es" sz="2200" dirty="0"/>
              <a:t>a sus estrategias de mejora empresarial de RSE, entonces sí: los comportamientos, roles y relaciones no generarán un cambio cultural.</a:t>
            </a:r>
          </a:p>
          <a:p>
            <a:endParaRPr lang="en-GB" sz="1000" dirty="0"/>
          </a:p>
          <a:p>
            <a:r>
              <a:rPr lang="es" sz="2200" b="1" dirty="0">
                <a:solidFill>
                  <a:srgbClr val="027354"/>
                </a:solidFill>
              </a:rPr>
              <a:t>La transformación cultural necesita una hoja de ruta porque lleva tiempo. es un viaje Conviértalo en un sistema vivo del que no se hable durante una semana y luego se olvide. </a:t>
            </a:r>
            <a:r>
              <a:rPr lang="es" sz="2200" dirty="0"/>
              <a:t>Mida, planifique, ejecute, recopile comentarios y repita. Recuerde que se necesita participación de arriba a abajo. Declarar valores y publicarlos en su sitio web por sí solo no cambiará su cultura. Haga que su plan sea alcanzable, con victorias rápidas y celebre los objetivos logrados, adoptando así lo táctico y lo estratégico. Ser sincero. Escuchar. Crea tu legado de RSC.</a:t>
            </a:r>
            <a:endParaRPr lang="en-IE" sz="2200" dirty="0"/>
          </a:p>
          <a:p>
            <a:r>
              <a:rPr lang="es" sz="2200" dirty="0"/>
              <a:t> </a:t>
            </a:r>
            <a:endParaRPr lang="en-IE" sz="2200" dirty="0"/>
          </a:p>
        </p:txBody>
      </p:sp>
    </p:spTree>
    <p:extLst>
      <p:ext uri="{BB962C8B-B14F-4D97-AF65-F5344CB8AC3E}">
        <p14:creationId xmlns:p14="http://schemas.microsoft.com/office/powerpoint/2010/main" val="66875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BC7-8E83-5AE6-CEEA-A06C6135520F}"/>
              </a:ext>
            </a:extLst>
          </p:cNvPr>
          <p:cNvSpPr>
            <a:spLocks noGrp="1"/>
          </p:cNvSpPr>
          <p:nvPr>
            <p:ph type="body" sz="quarter" idx="13"/>
          </p:nvPr>
        </p:nvSpPr>
        <p:spPr>
          <a:xfrm>
            <a:off x="1100086" y="77040"/>
            <a:ext cx="10858960" cy="641418"/>
          </a:xfrm>
        </p:spPr>
        <p:txBody>
          <a:bodyPr>
            <a:normAutofit/>
          </a:bodyPr>
          <a:lstStyle/>
          <a:p>
            <a:r>
              <a:rPr lang="es" sz="3200" dirty="0">
                <a:solidFill>
                  <a:srgbClr val="027354"/>
                </a:solidFill>
              </a:rPr>
              <a:t>Por qué su empresa necesita una estrategia de gestión cultural</a:t>
            </a:r>
            <a:endParaRPr lang="en-IE" sz="3200" dirty="0">
              <a:solidFill>
                <a:srgbClr val="027354"/>
              </a:solidFill>
            </a:endParaRPr>
          </a:p>
        </p:txBody>
      </p:sp>
      <p:sp>
        <p:nvSpPr>
          <p:cNvPr id="3" name="Text Placeholder 2">
            <a:extLst>
              <a:ext uri="{FF2B5EF4-FFF2-40B4-BE49-F238E27FC236}">
                <a16:creationId xmlns:a16="http://schemas.microsoft.com/office/drawing/2014/main" id="{155A00B5-429A-78C0-0E67-D4E0C729C85D}"/>
              </a:ext>
            </a:extLst>
          </p:cNvPr>
          <p:cNvSpPr>
            <a:spLocks noGrp="1"/>
          </p:cNvSpPr>
          <p:nvPr>
            <p:ph type="body" sz="quarter" idx="14"/>
          </p:nvPr>
        </p:nvSpPr>
        <p:spPr>
          <a:xfrm>
            <a:off x="672353" y="797677"/>
            <a:ext cx="11187953" cy="3995320"/>
          </a:xfrm>
        </p:spPr>
        <p:txBody>
          <a:bodyPr/>
          <a:lstStyle/>
          <a:p>
            <a:r>
              <a:rPr lang="es" sz="2200" b="1" dirty="0">
                <a:solidFill>
                  <a:srgbClr val="C95F57"/>
                </a:solidFill>
              </a:rPr>
              <a:t>Es un punto de referencia para la implementación. </a:t>
            </a:r>
            <a:r>
              <a:rPr lang="es" sz="2200" dirty="0"/>
              <a:t>Puede descubrir que el desarrollo de una estrategia de RSE lo ayuda a guiarlo y proporciona un punto de referencia para crear e implementar políticas y procedimientos de RSE.</a:t>
            </a:r>
          </a:p>
          <a:p>
            <a:endParaRPr lang="en-GB" sz="2200" dirty="0"/>
          </a:p>
          <a:p>
            <a:r>
              <a:rPr lang="es" sz="2200" b="1" dirty="0">
                <a:solidFill>
                  <a:srgbClr val="027354"/>
                </a:solidFill>
              </a:rPr>
              <a:t>No necesita ser detallado. </a:t>
            </a:r>
            <a:r>
              <a:rPr lang="es" sz="2200" dirty="0"/>
              <a:t>Una estrategia no necesita ser detallada, solo necesita ser una guía para que pueda establecer objetivos o parámetros para su trabajo de RSC. Para desarrollar una estrategia considere lo siguiente:</a:t>
            </a:r>
          </a:p>
          <a:p>
            <a:endParaRPr lang="en-GB" sz="2200" dirty="0"/>
          </a:p>
          <a:p>
            <a:pPr marL="457200" indent="-457200">
              <a:buAutoNum type="arabicPeriod"/>
            </a:pPr>
            <a:r>
              <a:rPr lang="es" sz="2200" dirty="0"/>
              <a:t>Comprenda su negocio y lo que ofrece. Si desea establecer metas u objetivos de RSE, </a:t>
            </a:r>
            <a:r>
              <a:rPr lang="es" sz="2200" b="1" dirty="0">
                <a:solidFill>
                  <a:srgbClr val="C95F57"/>
                </a:solidFill>
              </a:rPr>
              <a:t>use sus políticas existentes </a:t>
            </a:r>
            <a:r>
              <a:rPr lang="es" sz="2200" dirty="0"/>
              <a:t>para lograrlo y construir sobre ellas.</a:t>
            </a:r>
          </a:p>
          <a:p>
            <a:pPr marL="457200" indent="-457200">
              <a:buAutoNum type="arabicPeriod"/>
            </a:pPr>
            <a:r>
              <a:rPr lang="es" sz="2200" dirty="0"/>
              <a:t>Su estrategia debe </a:t>
            </a:r>
            <a:r>
              <a:rPr lang="es" sz="2200" b="1" dirty="0">
                <a:solidFill>
                  <a:srgbClr val="C95F57"/>
                </a:solidFill>
              </a:rPr>
              <a:t>enmarcar los pilares con los que desea alinear </a:t>
            </a:r>
            <a:r>
              <a:rPr lang="es" sz="2200" dirty="0"/>
              <a:t>su negocio.</a:t>
            </a:r>
          </a:p>
          <a:p>
            <a:pPr marL="457200" indent="-457200">
              <a:buAutoNum type="arabicPeriod"/>
            </a:pPr>
            <a:r>
              <a:rPr lang="es" sz="2200" dirty="0"/>
              <a:t>Asegúrese de que las </a:t>
            </a:r>
            <a:r>
              <a:rPr lang="es" sz="2200" b="1" dirty="0">
                <a:solidFill>
                  <a:srgbClr val="C95F57"/>
                </a:solidFill>
              </a:rPr>
              <a:t>acciones prioritarias de estos pilares estén dentro de su alcance </a:t>
            </a:r>
            <a:r>
              <a:rPr lang="es" sz="2200" dirty="0"/>
              <a:t>y sean aplicables a su industria.</a:t>
            </a:r>
          </a:p>
          <a:p>
            <a:pPr marL="457200" indent="-457200">
              <a:buAutoNum type="arabicPeriod"/>
            </a:pPr>
            <a:r>
              <a:rPr lang="es" sz="2200" dirty="0"/>
              <a:t>También construya su estrategia en torno </a:t>
            </a:r>
            <a:r>
              <a:rPr lang="es" sz="2200" b="1" dirty="0">
                <a:solidFill>
                  <a:srgbClr val="C95F57"/>
                </a:solidFill>
              </a:rPr>
              <a:t>a sus competencias principales, KIP, habilidades y objetivos comerciales.</a:t>
            </a:r>
            <a:endParaRPr lang="en-GB" sz="2200" dirty="0"/>
          </a:p>
          <a:p>
            <a:pPr marL="457200" indent="-457200">
              <a:buAutoNum type="arabicPeriod"/>
            </a:pPr>
            <a:r>
              <a:rPr lang="es" sz="2200" dirty="0"/>
              <a:t>Alinearse con lo que su </a:t>
            </a:r>
            <a:r>
              <a:rPr lang="es" sz="2200" b="1" dirty="0">
                <a:solidFill>
                  <a:srgbClr val="C95F57"/>
                </a:solidFill>
              </a:rPr>
              <a:t>negocio ya hace </a:t>
            </a:r>
            <a:r>
              <a:rPr lang="es" sz="2200" dirty="0"/>
              <a:t>bien para garantizar que su estrategia sea efectiva.</a:t>
            </a:r>
            <a:endParaRPr lang="en-IE" sz="2200" dirty="0"/>
          </a:p>
        </p:txBody>
      </p:sp>
    </p:spTree>
    <p:extLst>
      <p:ext uri="{BB962C8B-B14F-4D97-AF65-F5344CB8AC3E}">
        <p14:creationId xmlns:p14="http://schemas.microsoft.com/office/powerpoint/2010/main" val="402504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s" sz="3600" dirty="0">
                <a:solidFill>
                  <a:schemeClr val="tx1">
                    <a:lumMod val="75000"/>
                    <a:lumOff val="25000"/>
                  </a:schemeClr>
                </a:solidFill>
              </a:rPr>
              <a:t>Cómo evaluar, desarrollar y decidir sobre diferentes prioridades de RSC para impulsar la estrategia a largo plazo</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Seccion 3</a:t>
            </a:r>
          </a:p>
        </p:txBody>
      </p:sp>
    </p:spTree>
    <p:extLst>
      <p:ext uri="{BB962C8B-B14F-4D97-AF65-F5344CB8AC3E}">
        <p14:creationId xmlns:p14="http://schemas.microsoft.com/office/powerpoint/2010/main" val="39029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Connector 36">
            <a:extLst>
              <a:ext uri="{FF2B5EF4-FFF2-40B4-BE49-F238E27FC236}">
                <a16:creationId xmlns:a16="http://schemas.microsoft.com/office/drawing/2014/main" id="{6D1343B6-2E29-16B1-27B1-B5996C14696F}"/>
              </a:ext>
            </a:extLst>
          </p:cNvPr>
          <p:cNvSpPr/>
          <p:nvPr/>
        </p:nvSpPr>
        <p:spPr>
          <a:xfrm>
            <a:off x="5648072" y="1519476"/>
            <a:ext cx="3422772" cy="3396513"/>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ext Placeholder 1">
            <a:extLst>
              <a:ext uri="{FF2B5EF4-FFF2-40B4-BE49-F238E27FC236}">
                <a16:creationId xmlns:a16="http://schemas.microsoft.com/office/drawing/2014/main" id="{5828263C-8C01-A140-BA00-1A44CB72070B}"/>
              </a:ext>
            </a:extLst>
          </p:cNvPr>
          <p:cNvSpPr>
            <a:spLocks noGrp="1"/>
          </p:cNvSpPr>
          <p:nvPr>
            <p:ph type="body" sz="quarter" idx="13"/>
          </p:nvPr>
        </p:nvSpPr>
        <p:spPr>
          <a:xfrm>
            <a:off x="358305" y="1793121"/>
            <a:ext cx="3529623" cy="3126416"/>
          </a:xfrm>
        </p:spPr>
        <p:txBody>
          <a:bodyPr>
            <a:normAutofit/>
          </a:bodyPr>
          <a:lstStyle/>
          <a:p>
            <a:r>
              <a:rPr lang="es" dirty="0"/>
              <a:t>Equipo de liderazgo de RSC</a:t>
            </a:r>
          </a:p>
          <a:p>
            <a:r>
              <a:rPr lang="es" dirty="0">
                <a:solidFill>
                  <a:srgbClr val="C95F57"/>
                </a:solidFill>
              </a:rPr>
              <a:t>Áreas de enfoque para las prioridades</a:t>
            </a:r>
          </a:p>
        </p:txBody>
      </p:sp>
      <p:sp>
        <p:nvSpPr>
          <p:cNvPr id="9" name="Flowchart: Connector 8">
            <a:extLst>
              <a:ext uri="{FF2B5EF4-FFF2-40B4-BE49-F238E27FC236}">
                <a16:creationId xmlns:a16="http://schemas.microsoft.com/office/drawing/2014/main" id="{DEEE5A31-78E7-5DA7-1FE8-4CAADE16BC73}"/>
              </a:ext>
            </a:extLst>
          </p:cNvPr>
          <p:cNvSpPr/>
          <p:nvPr/>
        </p:nvSpPr>
        <p:spPr>
          <a:xfrm>
            <a:off x="8425785" y="914675"/>
            <a:ext cx="2238506" cy="216152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Normas de empleo en el lugar de trabajo</a:t>
            </a:r>
          </a:p>
        </p:txBody>
      </p:sp>
      <p:sp>
        <p:nvSpPr>
          <p:cNvPr id="12" name="Flowchart: Connector 11">
            <a:extLst>
              <a:ext uri="{FF2B5EF4-FFF2-40B4-BE49-F238E27FC236}">
                <a16:creationId xmlns:a16="http://schemas.microsoft.com/office/drawing/2014/main" id="{1157D5B2-AB3B-DB4A-FE39-4F3B14F0EAA7}"/>
              </a:ext>
            </a:extLst>
          </p:cNvPr>
          <p:cNvSpPr/>
          <p:nvPr/>
        </p:nvSpPr>
        <p:spPr>
          <a:xfrm>
            <a:off x="6506316" y="2474958"/>
            <a:ext cx="1670755" cy="1478844"/>
          </a:xfrm>
          <a:prstGeom prst="flowChartConnector">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4800" b="1" dirty="0"/>
              <a:t>RSE</a:t>
            </a:r>
          </a:p>
        </p:txBody>
      </p:sp>
      <p:pic>
        <p:nvPicPr>
          <p:cNvPr id="14" name="Graphic 13" descr="Cycle with people with solid fill">
            <a:extLst>
              <a:ext uri="{FF2B5EF4-FFF2-40B4-BE49-F238E27FC236}">
                <a16:creationId xmlns:a16="http://schemas.microsoft.com/office/drawing/2014/main" id="{CC996A55-0AB2-A8E3-D10B-D1F544C99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2466" y="2322211"/>
            <a:ext cx="848046" cy="848046"/>
          </a:xfrm>
          <a:prstGeom prst="rect">
            <a:avLst/>
          </a:prstGeom>
        </p:spPr>
      </p:pic>
      <p:sp>
        <p:nvSpPr>
          <p:cNvPr id="15" name="Flowchart: Connector 14">
            <a:extLst>
              <a:ext uri="{FF2B5EF4-FFF2-40B4-BE49-F238E27FC236}">
                <a16:creationId xmlns:a16="http://schemas.microsoft.com/office/drawing/2014/main" id="{26D0C38E-3530-F8B1-24C7-513A292957B7}"/>
              </a:ext>
            </a:extLst>
          </p:cNvPr>
          <p:cNvSpPr/>
          <p:nvPr/>
        </p:nvSpPr>
        <p:spPr>
          <a:xfrm>
            <a:off x="8398477" y="3278115"/>
            <a:ext cx="2238507" cy="2161522"/>
          </a:xfrm>
          <a:prstGeom prst="flowChartConnector">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Ambiente</a:t>
            </a:r>
          </a:p>
        </p:txBody>
      </p:sp>
      <p:pic>
        <p:nvPicPr>
          <p:cNvPr id="18" name="Graphic 17" descr="Open hand with plant with solid fill">
            <a:extLst>
              <a:ext uri="{FF2B5EF4-FFF2-40B4-BE49-F238E27FC236}">
                <a16:creationId xmlns:a16="http://schemas.microsoft.com/office/drawing/2014/main" id="{46077F19-6CBB-ECC4-D971-3610E4520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0531" y="4022677"/>
            <a:ext cx="914400" cy="914400"/>
          </a:xfrm>
          <a:prstGeom prst="rect">
            <a:avLst/>
          </a:prstGeom>
        </p:spPr>
      </p:pic>
      <p:sp>
        <p:nvSpPr>
          <p:cNvPr id="19" name="Flowchart: Connector 18">
            <a:extLst>
              <a:ext uri="{FF2B5EF4-FFF2-40B4-BE49-F238E27FC236}">
                <a16:creationId xmlns:a16="http://schemas.microsoft.com/office/drawing/2014/main" id="{F7DAA479-36FF-DC76-E280-07561E0C2AC3}"/>
              </a:ext>
            </a:extLst>
          </p:cNvPr>
          <p:cNvSpPr/>
          <p:nvPr/>
        </p:nvSpPr>
        <p:spPr>
          <a:xfrm>
            <a:off x="6360386" y="4332909"/>
            <a:ext cx="2186889" cy="2176507"/>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1600" b="1" dirty="0">
                <a:solidFill>
                  <a:schemeClr val="tx1">
                    <a:lumMod val="75000"/>
                    <a:lumOff val="25000"/>
                  </a:schemeClr>
                </a:solidFill>
              </a:rPr>
              <a:t>Operación justa (abastecimiento y adquisiciones éticos)</a:t>
            </a:r>
          </a:p>
        </p:txBody>
      </p:sp>
      <p:pic>
        <p:nvPicPr>
          <p:cNvPr id="24" name="Graphic 23" descr="Construction worker female with solid fill">
            <a:extLst>
              <a:ext uri="{FF2B5EF4-FFF2-40B4-BE49-F238E27FC236}">
                <a16:creationId xmlns:a16="http://schemas.microsoft.com/office/drawing/2014/main" id="{8A6C1169-423C-DFD6-B3AD-4B8C416B25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0088" y="5605284"/>
            <a:ext cx="914400" cy="914400"/>
          </a:xfrm>
          <a:prstGeom prst="rect">
            <a:avLst/>
          </a:prstGeom>
        </p:spPr>
      </p:pic>
      <p:sp>
        <p:nvSpPr>
          <p:cNvPr id="25" name="Flowchart: Connector 24">
            <a:extLst>
              <a:ext uri="{FF2B5EF4-FFF2-40B4-BE49-F238E27FC236}">
                <a16:creationId xmlns:a16="http://schemas.microsoft.com/office/drawing/2014/main" id="{83044B9C-C8C7-A3BC-99CF-23BFD413C4C4}"/>
              </a:ext>
            </a:extLst>
          </p:cNvPr>
          <p:cNvSpPr/>
          <p:nvPr/>
        </p:nvSpPr>
        <p:spPr>
          <a:xfrm>
            <a:off x="6244348" y="337279"/>
            <a:ext cx="2119974" cy="2051286"/>
          </a:xfrm>
          <a:prstGeom prst="flowChartConnector">
            <a:avLst/>
          </a:prstGeom>
          <a:solidFill>
            <a:srgbClr val="FADCB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1600" b="1" dirty="0">
                <a:solidFill>
                  <a:schemeClr val="tx1">
                    <a:lumMod val="75000"/>
                    <a:lumOff val="25000"/>
                  </a:schemeClr>
                </a:solidFill>
              </a:rPr>
              <a:t>Derechos humanos, salud y seguridad</a:t>
            </a:r>
          </a:p>
        </p:txBody>
      </p:sp>
      <p:pic>
        <p:nvPicPr>
          <p:cNvPr id="30" name="Graphic 29" descr="Users with solid fill">
            <a:extLst>
              <a:ext uri="{FF2B5EF4-FFF2-40B4-BE49-F238E27FC236}">
                <a16:creationId xmlns:a16="http://schemas.microsoft.com/office/drawing/2014/main" id="{A42ADE3D-3651-8FA6-F199-DAEF4983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47135" y="1490361"/>
            <a:ext cx="914400" cy="914400"/>
          </a:xfrm>
          <a:prstGeom prst="rect">
            <a:avLst/>
          </a:prstGeom>
        </p:spPr>
      </p:pic>
      <p:sp>
        <p:nvSpPr>
          <p:cNvPr id="31" name="Flowchart: Connector 30">
            <a:extLst>
              <a:ext uri="{FF2B5EF4-FFF2-40B4-BE49-F238E27FC236}">
                <a16:creationId xmlns:a16="http://schemas.microsoft.com/office/drawing/2014/main" id="{7516AEBB-3DCC-FA6E-AFAC-675737604805}"/>
              </a:ext>
            </a:extLst>
          </p:cNvPr>
          <p:cNvSpPr/>
          <p:nvPr/>
        </p:nvSpPr>
        <p:spPr>
          <a:xfrm>
            <a:off x="3887928" y="1235294"/>
            <a:ext cx="2238507" cy="216152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Participación de la comunidad</a:t>
            </a:r>
          </a:p>
        </p:txBody>
      </p:sp>
      <p:pic>
        <p:nvPicPr>
          <p:cNvPr id="34" name="Graphic 33" descr="Group with solid fill">
            <a:extLst>
              <a:ext uri="{FF2B5EF4-FFF2-40B4-BE49-F238E27FC236}">
                <a16:creationId xmlns:a16="http://schemas.microsoft.com/office/drawing/2014/main" id="{C8E0B9A3-DE87-FB02-A774-7FA099196F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2060" y="2322211"/>
            <a:ext cx="914400" cy="914400"/>
          </a:xfrm>
          <a:prstGeom prst="rect">
            <a:avLst/>
          </a:prstGeom>
        </p:spPr>
      </p:pic>
      <p:sp>
        <p:nvSpPr>
          <p:cNvPr id="35" name="Flowchart: Connector 34">
            <a:extLst>
              <a:ext uri="{FF2B5EF4-FFF2-40B4-BE49-F238E27FC236}">
                <a16:creationId xmlns:a16="http://schemas.microsoft.com/office/drawing/2014/main" id="{3867D0E2-1E9F-AFA5-6FF8-AD2BAEBD9BC5}"/>
              </a:ext>
            </a:extLst>
          </p:cNvPr>
          <p:cNvSpPr/>
          <p:nvPr/>
        </p:nvSpPr>
        <p:spPr>
          <a:xfrm>
            <a:off x="4188794" y="3518797"/>
            <a:ext cx="2238507" cy="2161522"/>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 sz="2000" b="1" dirty="0">
                <a:solidFill>
                  <a:schemeClr val="tx1">
                    <a:lumMod val="75000"/>
                    <a:lumOff val="25000"/>
                  </a:schemeClr>
                </a:solidFill>
              </a:rPr>
              <a:t>Marketing y Relaciones con el Consumidor</a:t>
            </a:r>
          </a:p>
        </p:txBody>
      </p:sp>
      <p:pic>
        <p:nvPicPr>
          <p:cNvPr id="28" name="Graphic 27" descr="Circles with arrows with solid fill">
            <a:extLst>
              <a:ext uri="{FF2B5EF4-FFF2-40B4-BE49-F238E27FC236}">
                <a16:creationId xmlns:a16="http://schemas.microsoft.com/office/drawing/2014/main" id="{58F702BC-5318-12B6-6AA7-3A6AD3B926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24865" y="4974412"/>
            <a:ext cx="827888" cy="827888"/>
          </a:xfrm>
          <a:prstGeom prst="rect">
            <a:avLst/>
          </a:prstGeom>
        </p:spPr>
      </p:pic>
    </p:spTree>
    <p:extLst>
      <p:ext uri="{BB962C8B-B14F-4D97-AF65-F5344CB8AC3E}">
        <p14:creationId xmlns:p14="http://schemas.microsoft.com/office/powerpoint/2010/main" val="35219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329646" y="322729"/>
            <a:ext cx="6700074" cy="4628094"/>
          </a:xfrm>
        </p:spPr>
        <p:txBody>
          <a:bodyPr/>
          <a:lstStyle/>
          <a:p>
            <a:pPr marL="342900" indent="-342900">
              <a:buClr>
                <a:srgbClr val="027354"/>
              </a:buClr>
              <a:buFont typeface="Arial" panose="020B0604020202020204" pitchFamily="34" charset="0"/>
              <a:buChar char="•"/>
            </a:pPr>
            <a:r>
              <a:rPr lang="es" sz="2200" dirty="0"/>
              <a:t>¿Proporcionar un </a:t>
            </a:r>
            <a:r>
              <a:rPr lang="es" sz="2200" b="1" dirty="0">
                <a:solidFill>
                  <a:srgbClr val="E0810E"/>
                </a:solidFill>
              </a:rPr>
              <a:t>entorno de trabajo más seguro </a:t>
            </a:r>
            <a:r>
              <a:rPr lang="es" sz="2200" dirty="0"/>
              <a:t>y asistencia educativa a los empleados?</a:t>
            </a:r>
          </a:p>
          <a:p>
            <a:pPr marL="342900" indent="-342900">
              <a:buClr>
                <a:srgbClr val="027354"/>
              </a:buClr>
              <a:buFont typeface="Arial" panose="020B0604020202020204" pitchFamily="34" charset="0"/>
              <a:buChar char="•"/>
            </a:pPr>
            <a:r>
              <a:rPr lang="es" sz="2200" dirty="0"/>
              <a:t>Mejorar </a:t>
            </a:r>
            <a:r>
              <a:rPr lang="es" sz="2200" b="1" dirty="0">
                <a:solidFill>
                  <a:srgbClr val="E0810E"/>
                </a:solidFill>
              </a:rPr>
              <a:t>las relaciones contractuales </a:t>
            </a:r>
            <a:r>
              <a:rPr lang="es" sz="2200" dirty="0"/>
              <a:t>con los empleados?</a:t>
            </a:r>
          </a:p>
          <a:p>
            <a:pPr marL="342900" indent="-342900">
              <a:buClr>
                <a:srgbClr val="027354"/>
              </a:buClr>
              <a:buFont typeface="Arial" panose="020B0604020202020204" pitchFamily="34" charset="0"/>
              <a:buChar char="•"/>
            </a:pPr>
            <a:r>
              <a:rPr lang="es" sz="2200" dirty="0"/>
              <a:t>Mejorar </a:t>
            </a:r>
            <a:r>
              <a:rPr lang="es" sz="2200" b="1" dirty="0">
                <a:solidFill>
                  <a:srgbClr val="E0810E"/>
                </a:solidFill>
              </a:rPr>
              <a:t>la igualdad de género </a:t>
            </a:r>
            <a:r>
              <a:rPr lang="es" sz="2200" dirty="0"/>
              <a:t>en el lugar de trabajo?</a:t>
            </a:r>
          </a:p>
          <a:p>
            <a:pPr marL="342900" indent="-342900">
              <a:buClr>
                <a:srgbClr val="027354"/>
              </a:buClr>
              <a:buFont typeface="Arial" panose="020B0604020202020204" pitchFamily="34" charset="0"/>
              <a:buChar char="•"/>
            </a:pPr>
            <a:r>
              <a:rPr lang="es" sz="2200" dirty="0"/>
              <a:t>(p. ej., bombillas) o vehículos más </a:t>
            </a:r>
            <a:r>
              <a:rPr lang="es" sz="2200" b="1" dirty="0">
                <a:solidFill>
                  <a:srgbClr val="E0810E"/>
                </a:solidFill>
              </a:rPr>
              <a:t>eficientes desde el punto de vista energético ?</a:t>
            </a:r>
          </a:p>
          <a:p>
            <a:pPr marL="342900" indent="-342900">
              <a:buClr>
                <a:srgbClr val="027354"/>
              </a:buClr>
              <a:buFont typeface="Arial" panose="020B0604020202020204" pitchFamily="34" charset="0"/>
              <a:buChar char="•"/>
            </a:pPr>
            <a:r>
              <a:rPr lang="es" sz="2200" dirty="0"/>
              <a:t>Obtener más de </a:t>
            </a:r>
            <a:r>
              <a:rPr lang="es" sz="2200" b="1" dirty="0">
                <a:solidFill>
                  <a:srgbClr val="E0810E"/>
                </a:solidFill>
              </a:rPr>
              <a:t>los proveedores locales </a:t>
            </a:r>
            <a:r>
              <a:rPr lang="es" sz="2200" dirty="0"/>
              <a:t>?</a:t>
            </a:r>
          </a:p>
          <a:p>
            <a:pPr marL="342900" indent="-342900">
              <a:buClr>
                <a:srgbClr val="027354"/>
              </a:buClr>
              <a:buFont typeface="Arial" panose="020B0604020202020204" pitchFamily="34" charset="0"/>
              <a:buChar char="•"/>
            </a:pPr>
            <a:r>
              <a:rPr lang="es" sz="2200" dirty="0"/>
              <a:t>Mejorar </a:t>
            </a:r>
            <a:r>
              <a:rPr lang="es" sz="2200" b="1" dirty="0">
                <a:solidFill>
                  <a:srgbClr val="E0810E"/>
                </a:solidFill>
              </a:rPr>
              <a:t>los estándares de servicio al cliente </a:t>
            </a:r>
            <a:r>
              <a:rPr lang="es" sz="2200" dirty="0"/>
              <a:t>?</a:t>
            </a:r>
          </a:p>
          <a:p>
            <a:pPr marL="342900" indent="-342900">
              <a:buClr>
                <a:srgbClr val="027354"/>
              </a:buClr>
              <a:buFont typeface="Arial" panose="020B0604020202020204" pitchFamily="34" charset="0"/>
              <a:buChar char="•"/>
            </a:pPr>
            <a:r>
              <a:rPr lang="es" sz="2200" dirty="0"/>
              <a:t>Apoyar más </a:t>
            </a:r>
            <a:r>
              <a:rPr lang="es" sz="2200" b="1" dirty="0">
                <a:solidFill>
                  <a:srgbClr val="E0810E"/>
                </a:solidFill>
              </a:rPr>
              <a:t>proyectos comunitarios locales </a:t>
            </a:r>
            <a:r>
              <a:rPr lang="es" sz="2200" dirty="0"/>
              <a:t>?</a:t>
            </a:r>
          </a:p>
          <a:p>
            <a:pPr marL="342900" indent="-342900">
              <a:buClr>
                <a:srgbClr val="027354"/>
              </a:buClr>
              <a:buFont typeface="Arial" panose="020B0604020202020204" pitchFamily="34" charset="0"/>
              <a:buChar char="•"/>
            </a:pPr>
            <a:r>
              <a:rPr lang="es" sz="2200" dirty="0"/>
              <a:t>¿Comprar </a:t>
            </a:r>
            <a:r>
              <a:rPr lang="es" sz="2200" b="1" dirty="0">
                <a:solidFill>
                  <a:srgbClr val="E0810E"/>
                </a:solidFill>
              </a:rPr>
              <a:t>productos de comercio justo </a:t>
            </a:r>
            <a:r>
              <a:rPr lang="es" sz="2200" dirty="0"/>
              <a:t>que apoyen a los trabajadores en los países en desarrollo?</a:t>
            </a:r>
          </a:p>
          <a:p>
            <a:pPr marL="342900" indent="-342900">
              <a:buClr>
                <a:srgbClr val="027354"/>
              </a:buClr>
              <a:buFont typeface="Arial" panose="020B0604020202020204" pitchFamily="34" charset="0"/>
              <a:buChar char="•"/>
            </a:pPr>
            <a:r>
              <a:rPr lang="es" sz="2200" b="1" dirty="0">
                <a:solidFill>
                  <a:srgbClr val="E0810E"/>
                </a:solidFill>
              </a:rPr>
              <a:t>Reciclar más residuos </a:t>
            </a:r>
            <a:r>
              <a:rPr lang="es" sz="2200" dirty="0"/>
              <a:t>?</a:t>
            </a:r>
          </a:p>
          <a:p>
            <a:pPr marL="342900" indent="-342900">
              <a:buClr>
                <a:srgbClr val="027354"/>
              </a:buClr>
              <a:buFont typeface="Arial" panose="020B0604020202020204" pitchFamily="34" charset="0"/>
              <a:buChar char="•"/>
            </a:pPr>
            <a:r>
              <a:rPr lang="es" sz="2200" dirty="0"/>
              <a:t>¿Garantizar un </a:t>
            </a:r>
            <a:r>
              <a:rPr lang="es" sz="2200" b="1" dirty="0">
                <a:solidFill>
                  <a:srgbClr val="E0810E"/>
                </a:solidFill>
              </a:rPr>
              <a:t>mejor equilibrio entre el trabajo y la vida personal </a:t>
            </a:r>
            <a:r>
              <a:rPr lang="es" sz="2200" dirty="0"/>
              <a:t>de los empleados? y</a:t>
            </a:r>
          </a:p>
          <a:p>
            <a:pPr marL="342900" indent="-342900">
              <a:buClr>
                <a:srgbClr val="027354"/>
              </a:buClr>
              <a:buFont typeface="Arial" panose="020B0604020202020204" pitchFamily="34" charset="0"/>
              <a:buChar char="•"/>
            </a:pPr>
            <a:r>
              <a:rPr lang="es" sz="2200" dirty="0"/>
              <a:t>Ser más </a:t>
            </a:r>
            <a:r>
              <a:rPr lang="es" sz="2200" b="1" dirty="0">
                <a:solidFill>
                  <a:srgbClr val="E0810E"/>
                </a:solidFill>
              </a:rPr>
              <a:t>accesible a los clientes </a:t>
            </a:r>
            <a:r>
              <a:rPr lang="es" sz="2200" dirty="0"/>
              <a:t>de diversas capacidades.</a:t>
            </a:r>
            <a:endParaRPr lang="en-IE" sz="2200" dirty="0"/>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722377" y="1396213"/>
            <a:ext cx="3187870" cy="5049411"/>
          </a:xfrm>
        </p:spPr>
        <p:txBody>
          <a:bodyPr>
            <a:normAutofit lnSpcReduction="10000"/>
          </a:bodyPr>
          <a:lstStyle/>
          <a:p>
            <a:r>
              <a:rPr lang="es" sz="2400" dirty="0"/>
              <a:t>Para hacer una lista y finalizar sus </a:t>
            </a:r>
            <a:r>
              <a:rPr lang="es" sz="2400" b="1" dirty="0"/>
              <a:t>prioridades de RSE </a:t>
            </a:r>
            <a:r>
              <a:rPr lang="es" sz="2400" dirty="0"/>
              <a:t>, comience como equipo haciendo estas preguntas sobre cómo la empresa ya ofrece actividades de RSE. Si necesita ayuda, consulte directamente a los equipos o gerentes operativos o departamentales para que pueda comprender mejor.</a:t>
            </a:r>
          </a:p>
          <a:p>
            <a:r>
              <a:rPr lang="es" sz="2400" b="1" dirty="0">
                <a:solidFill>
                  <a:srgbClr val="027354"/>
                </a:solidFill>
              </a:rPr>
              <a:t>¿Ya…?</a:t>
            </a: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a:p>
            <a:endParaRPr lang="en-IE" sz="2400" b="1" dirty="0">
              <a:solidFill>
                <a:srgbClr val="027354"/>
              </a:solidFill>
            </a:endParaRPr>
          </a:p>
        </p:txBody>
      </p:sp>
      <p:sp>
        <p:nvSpPr>
          <p:cNvPr id="3" name="TextBox 2">
            <a:extLst>
              <a:ext uri="{FF2B5EF4-FFF2-40B4-BE49-F238E27FC236}">
                <a16:creationId xmlns:a16="http://schemas.microsoft.com/office/drawing/2014/main" id="{FF5003E3-4C6B-131D-60C4-80A61005A434}"/>
              </a:ext>
            </a:extLst>
          </p:cNvPr>
          <p:cNvSpPr txBox="1"/>
          <p:nvPr/>
        </p:nvSpPr>
        <p:spPr>
          <a:xfrm>
            <a:off x="779033" y="81067"/>
            <a:ext cx="2635623" cy="954107"/>
          </a:xfrm>
          <a:prstGeom prst="rect">
            <a:avLst/>
          </a:prstGeom>
          <a:noFill/>
        </p:spPr>
        <p:txBody>
          <a:bodyPr wrap="square" rtlCol="0">
            <a:spAutoFit/>
          </a:bodyPr>
          <a:lstStyle/>
          <a:p>
            <a:r>
              <a:rPr lang="es" sz="2800" b="1" dirty="0">
                <a:solidFill>
                  <a:srgbClr val="E0810E"/>
                </a:solidFill>
              </a:rPr>
              <a:t>Finalice su lista de prioridades de RSC</a:t>
            </a:r>
          </a:p>
        </p:txBody>
      </p:sp>
    </p:spTree>
    <p:extLst>
      <p:ext uri="{BB962C8B-B14F-4D97-AF65-F5344CB8AC3E}">
        <p14:creationId xmlns:p14="http://schemas.microsoft.com/office/powerpoint/2010/main" val="242499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34447" y="461800"/>
            <a:ext cx="6633506" cy="4188673"/>
          </a:xfrm>
        </p:spPr>
        <p:txBody>
          <a:bodyPr/>
          <a:lstStyle/>
          <a:p>
            <a:pPr marL="342900" indent="-342900">
              <a:buClr>
                <a:srgbClr val="027354"/>
              </a:buClr>
              <a:buFont typeface="Arial" panose="020B0604020202020204" pitchFamily="34" charset="0"/>
              <a:buChar char="•"/>
            </a:pPr>
            <a:r>
              <a:rPr lang="es" dirty="0"/>
              <a:t>Reducir </a:t>
            </a:r>
            <a:r>
              <a:rPr lang="es" b="1" dirty="0">
                <a:solidFill>
                  <a:srgbClr val="E0810E"/>
                </a:solidFill>
              </a:rPr>
              <a:t>el consumo de energía, agua </a:t>
            </a:r>
            <a:r>
              <a:rPr lang="es" dirty="0"/>
              <a:t>y emisiones de sustancias peligrosas</a:t>
            </a:r>
          </a:p>
          <a:p>
            <a:pPr marL="342900" indent="-342900">
              <a:buClr>
                <a:srgbClr val="027354"/>
              </a:buClr>
              <a:buFont typeface="Arial" panose="020B0604020202020204" pitchFamily="34" charset="0"/>
              <a:buChar char="•"/>
            </a:pPr>
            <a:r>
              <a:rPr lang="es" b="1" dirty="0">
                <a:solidFill>
                  <a:srgbClr val="E0810E"/>
                </a:solidFill>
              </a:rPr>
              <a:t>materiales </a:t>
            </a:r>
            <a:r>
              <a:rPr lang="es" dirty="0"/>
              <a:t>reciclados y reciclables, y </a:t>
            </a:r>
            <a:r>
              <a:rPr lang="es" b="1" dirty="0">
                <a:solidFill>
                  <a:srgbClr val="E0810E"/>
                </a:solidFill>
              </a:rPr>
              <a:t>minimizar el empaque </a:t>
            </a:r>
            <a:r>
              <a:rPr lang="es" dirty="0"/>
              <a:t>a través de un diseño efectivo (“reducir, reutilizar y reciclar”)</a:t>
            </a:r>
          </a:p>
          <a:p>
            <a:pPr marL="342900" indent="-342900">
              <a:buClr>
                <a:srgbClr val="027354"/>
              </a:buClr>
              <a:buFont typeface="Arial" panose="020B0604020202020204" pitchFamily="34" charset="0"/>
              <a:buChar char="•"/>
            </a:pPr>
            <a:r>
              <a:rPr lang="es" dirty="0"/>
              <a:t>Capacitar y </a:t>
            </a:r>
            <a:r>
              <a:rPr lang="es" b="1" dirty="0">
                <a:solidFill>
                  <a:srgbClr val="E0810E"/>
                </a:solidFill>
              </a:rPr>
              <a:t>alentar al personal </a:t>
            </a:r>
            <a:r>
              <a:rPr lang="es" dirty="0"/>
              <a:t>a buscar formas adicionales de reducir la </a:t>
            </a:r>
            <a:r>
              <a:rPr lang="es" b="1" dirty="0">
                <a:solidFill>
                  <a:srgbClr val="E0810E"/>
                </a:solidFill>
              </a:rPr>
              <a:t>huella ambiental</a:t>
            </a:r>
          </a:p>
          <a:p>
            <a:pPr marL="342900" indent="-342900">
              <a:buClr>
                <a:srgbClr val="027354"/>
              </a:buClr>
              <a:buFont typeface="Arial" panose="020B0604020202020204" pitchFamily="34" charset="0"/>
              <a:buChar char="•"/>
            </a:pPr>
            <a:r>
              <a:rPr lang="es" dirty="0"/>
              <a:t>proveedores de electricidad de energía "verde" (es decir, </a:t>
            </a:r>
            <a:r>
              <a:rPr lang="es" b="1" dirty="0">
                <a:solidFill>
                  <a:srgbClr val="E0810E"/>
                </a:solidFill>
              </a:rPr>
              <a:t>energía renovable ) e iluminación de bajo consumo</a:t>
            </a:r>
          </a:p>
          <a:p>
            <a:pPr marL="342900" indent="-342900">
              <a:buClr>
                <a:srgbClr val="027354"/>
              </a:buClr>
              <a:buFont typeface="Arial" panose="020B0604020202020204" pitchFamily="34" charset="0"/>
              <a:buChar char="•"/>
            </a:pPr>
            <a:r>
              <a:rPr lang="es" dirty="0"/>
              <a:t>Únase o inicie un </a:t>
            </a:r>
            <a:r>
              <a:rPr lang="es" b="1" dirty="0">
                <a:solidFill>
                  <a:srgbClr val="E0810E"/>
                </a:solidFill>
              </a:rPr>
              <a:t>club local de "negocios verdes" </a:t>
            </a:r>
            <a:r>
              <a:rPr lang="es" dirty="0"/>
              <a:t>para ayudar a las empresas locales a acceder a subvenciones de conservación y experiencia para reducir el desperdicio y la energía.</a:t>
            </a:r>
          </a:p>
          <a:p>
            <a:pPr marL="342900" indent="-342900">
              <a:buClr>
                <a:srgbClr val="027354"/>
              </a:buClr>
              <a:buFont typeface="Arial" panose="020B0604020202020204" pitchFamily="34" charset="0"/>
              <a:buChar char="•"/>
            </a:pPr>
            <a:r>
              <a:rPr lang="es" dirty="0"/>
              <a:t>Considere usar </a:t>
            </a:r>
            <a:r>
              <a:rPr lang="es" b="1" dirty="0">
                <a:solidFill>
                  <a:srgbClr val="E0810E"/>
                </a:solidFill>
              </a:rPr>
              <a:t>videoconferencias </a:t>
            </a:r>
            <a:r>
              <a:rPr lang="es" dirty="0"/>
              <a:t>para reunirse en lugar de viajar siempre físicamente a las reuniones</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02149" cy="6592186"/>
          </a:xfrm>
          <a:solidFill>
            <a:schemeClr val="bg1"/>
          </a:solidFill>
        </p:spPr>
        <p:txBody>
          <a:bodyPr>
            <a:normAutofit fontScale="62500" lnSpcReduction="20000"/>
          </a:bodyPr>
          <a:lstStyle/>
          <a:p>
            <a:pPr>
              <a:lnSpc>
                <a:spcPct val="120000"/>
              </a:lnSpc>
              <a:spcBef>
                <a:spcPts val="0"/>
              </a:spcBef>
            </a:pPr>
            <a:r>
              <a:rPr lang="es" sz="5100" b="1" dirty="0">
                <a:solidFill>
                  <a:srgbClr val="027354"/>
                </a:solidFill>
              </a:rPr>
              <a:t>Ejemplos de prioridades ambientales de RSE</a:t>
            </a:r>
          </a:p>
          <a:p>
            <a:pPr>
              <a:lnSpc>
                <a:spcPct val="120000"/>
              </a:lnSpc>
              <a:spcBef>
                <a:spcPts val="0"/>
              </a:spcBef>
            </a:pPr>
            <a:endParaRPr lang="en-IE" sz="5100" b="1" dirty="0">
              <a:solidFill>
                <a:srgbClr val="027354"/>
              </a:solidFill>
            </a:endParaRPr>
          </a:p>
          <a:p>
            <a:pPr>
              <a:lnSpc>
                <a:spcPct val="120000"/>
              </a:lnSpc>
              <a:spcBef>
                <a:spcPts val="0"/>
              </a:spcBef>
            </a:pPr>
            <a:endParaRPr lang="en-IE" sz="51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s" b="1" dirty="0">
                <a:solidFill>
                  <a:srgbClr val="C55A11"/>
                </a:solidFill>
              </a:rPr>
              <a:t>Prioridad 1</a:t>
            </a:r>
          </a:p>
          <a:p>
            <a:pPr>
              <a:lnSpc>
                <a:spcPct val="120000"/>
              </a:lnSpc>
              <a:spcBef>
                <a:spcPts val="0"/>
              </a:spcBef>
            </a:pPr>
            <a:r>
              <a:rPr lang="es" dirty="0">
                <a:solidFill>
                  <a:srgbClr val="C55A11"/>
                </a:solidFill>
              </a:rPr>
              <a:t>Establecer un sistema de gestión ambiental con objetivos y procedimientos para evaluar el progreso, minimizar los impactos negativos y transferir las buenas prácticas</a:t>
            </a:r>
            <a:endParaRPr lang="en-IE" dirty="0">
              <a:solidFill>
                <a:srgbClr val="C55A11"/>
              </a:solidFill>
            </a:endParaRPr>
          </a:p>
          <a:p>
            <a:pPr>
              <a:lnSpc>
                <a:spcPct val="120000"/>
              </a:lnSpc>
              <a:spcBef>
                <a:spcPts val="0"/>
              </a:spcBef>
            </a:pPr>
            <a:endParaRPr lang="en-IE" b="1" dirty="0">
              <a:solidFill>
                <a:srgbClr val="027354"/>
              </a:solidFill>
            </a:endParaRPr>
          </a:p>
        </p:txBody>
      </p:sp>
      <p:sp>
        <p:nvSpPr>
          <p:cNvPr id="3" name="Rectangle: Rounded Corners 2">
            <a:extLst>
              <a:ext uri="{FF2B5EF4-FFF2-40B4-BE49-F238E27FC236}">
                <a16:creationId xmlns:a16="http://schemas.microsoft.com/office/drawing/2014/main" id="{90D31B94-C468-7E8E-CEDE-A23176648D0D}"/>
              </a:ext>
            </a:extLst>
          </p:cNvPr>
          <p:cNvSpPr/>
          <p:nvPr/>
        </p:nvSpPr>
        <p:spPr>
          <a:xfrm>
            <a:off x="124047" y="2023447"/>
            <a:ext cx="4061726" cy="1440634"/>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solidFill>
                  <a:schemeClr val="bg1"/>
                </a:solidFill>
              </a:rPr>
              <a:t>RSC Pilar 1 Medio Ambiente</a:t>
            </a:r>
          </a:p>
          <a:p>
            <a:pPr algn="ctr"/>
            <a:r>
              <a:rPr lang="es" sz="2400" dirty="0">
                <a:solidFill>
                  <a:schemeClr val="bg1"/>
                </a:solidFill>
              </a:rPr>
              <a:t>Mejorar y proteger el medio ambiente</a:t>
            </a:r>
          </a:p>
        </p:txBody>
      </p:sp>
    </p:spTree>
    <p:extLst>
      <p:ext uri="{BB962C8B-B14F-4D97-AF65-F5344CB8AC3E}">
        <p14:creationId xmlns:p14="http://schemas.microsoft.com/office/powerpoint/2010/main" val="2618493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D02C62-7340-8B72-100F-CDCB9C4DE8B9}"/>
              </a:ext>
            </a:extLst>
          </p:cNvPr>
          <p:cNvSpPr>
            <a:spLocks noGrp="1"/>
          </p:cNvSpPr>
          <p:nvPr>
            <p:ph type="body" sz="quarter" idx="23"/>
          </p:nvPr>
        </p:nvSpPr>
        <p:spPr>
          <a:xfrm>
            <a:off x="241004" y="287080"/>
            <a:ext cx="3727491" cy="6358270"/>
          </a:xfrm>
          <a:solidFill>
            <a:schemeClr val="bg1"/>
          </a:solidFill>
        </p:spPr>
        <p:txBody>
          <a:bodyPr>
            <a:normAutofit fontScale="55000" lnSpcReduction="20000"/>
          </a:bodyPr>
          <a:lstStyle/>
          <a:p>
            <a:pPr>
              <a:lnSpc>
                <a:spcPct val="120000"/>
              </a:lnSpc>
              <a:spcBef>
                <a:spcPts val="0"/>
              </a:spcBef>
            </a:pPr>
            <a:r>
              <a:rPr lang="es" sz="5100" b="1" dirty="0">
                <a:solidFill>
                  <a:srgbClr val="E7850F"/>
                </a:solidFill>
              </a:rPr>
              <a:t>Ejemplos de prioridades de RSE para el bienestar humano</a:t>
            </a:r>
          </a:p>
          <a:p>
            <a:pPr>
              <a:lnSpc>
                <a:spcPct val="120000"/>
              </a:lnSpc>
              <a:spcBef>
                <a:spcPts val="0"/>
              </a:spcBef>
            </a:pPr>
            <a:endParaRPr lang="en-IE" sz="5100" b="1" dirty="0">
              <a:solidFill>
                <a:srgbClr val="E7850F"/>
              </a:solidFill>
            </a:endParaRPr>
          </a:p>
          <a:p>
            <a:pPr>
              <a:lnSpc>
                <a:spcPct val="120000"/>
              </a:lnSpc>
              <a:spcBef>
                <a:spcPts val="0"/>
              </a:spcBef>
            </a:pPr>
            <a:endParaRPr lang="en-IE" sz="5100" b="1" dirty="0">
              <a:solidFill>
                <a:srgbClr val="E7850F"/>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s" b="1" dirty="0">
                <a:solidFill>
                  <a:srgbClr val="C55A11"/>
                </a:solidFill>
              </a:rPr>
              <a:t>Prioridad 2</a:t>
            </a:r>
          </a:p>
          <a:p>
            <a:pPr>
              <a:lnSpc>
                <a:spcPct val="120000"/>
              </a:lnSpc>
              <a:spcBef>
                <a:spcPts val="0"/>
              </a:spcBef>
            </a:pPr>
            <a:r>
              <a:rPr lang="es" dirty="0">
                <a:solidFill>
                  <a:srgbClr val="C55A11"/>
                </a:solidFill>
              </a:rPr>
              <a:t>Fomentar un lugar de trabajo saludable y seguro (por ejemplo, implementar una prohibición de fumar o un programa de apoyo para el abuso de drogas y alcohol)</a:t>
            </a:r>
            <a:endParaRPr lang="en-IE" b="1" dirty="0">
              <a:solidFill>
                <a:srgbClr val="C55A11"/>
              </a:solidFill>
            </a:endParaRPr>
          </a:p>
          <a:p>
            <a:endParaRPr lang="en-IE" dirty="0"/>
          </a:p>
        </p:txBody>
      </p:sp>
      <p:sp>
        <p:nvSpPr>
          <p:cNvPr id="10" name="Text Placeholder 1">
            <a:extLst>
              <a:ext uri="{FF2B5EF4-FFF2-40B4-BE49-F238E27FC236}">
                <a16:creationId xmlns:a16="http://schemas.microsoft.com/office/drawing/2014/main" id="{8CC26109-BB36-38E2-9784-F38FD57AF4ED}"/>
              </a:ext>
            </a:extLst>
          </p:cNvPr>
          <p:cNvSpPr>
            <a:spLocks noGrp="1"/>
          </p:cNvSpPr>
          <p:nvPr>
            <p:ph type="body" sz="quarter" idx="20"/>
          </p:nvPr>
        </p:nvSpPr>
        <p:spPr>
          <a:xfrm>
            <a:off x="5498241" y="285610"/>
            <a:ext cx="6693759" cy="4188673"/>
          </a:xfrm>
        </p:spPr>
        <p:txBody>
          <a:bodyPr/>
          <a:lstStyle/>
          <a:p>
            <a:pPr marL="342900" indent="-342900">
              <a:buClr>
                <a:srgbClr val="E7850F"/>
              </a:buClr>
              <a:buFont typeface="Arial" panose="020B0604020202020204" pitchFamily="34" charset="0"/>
              <a:buChar char="•"/>
            </a:pPr>
            <a:r>
              <a:rPr lang="es" sz="2000" dirty="0"/>
              <a:t>Establecer políticas para garantizar la </a:t>
            </a:r>
            <a:r>
              <a:rPr lang="es" sz="2000" b="1" dirty="0">
                <a:solidFill>
                  <a:srgbClr val="C95F57"/>
                </a:solidFill>
              </a:rPr>
              <a:t>salud y la seguridad </a:t>
            </a:r>
            <a:r>
              <a:rPr lang="es" sz="2000" dirty="0"/>
              <a:t>de todos los empleados. Dar a conocer las políticas a todos</a:t>
            </a:r>
          </a:p>
          <a:p>
            <a:pPr marL="342900" indent="-342900">
              <a:buClr>
                <a:srgbClr val="E7850F"/>
              </a:buClr>
              <a:buFont typeface="Arial" panose="020B0604020202020204" pitchFamily="34" charset="0"/>
              <a:buChar char="•"/>
            </a:pPr>
            <a:r>
              <a:rPr lang="es" sz="2000" b="1" dirty="0">
                <a:solidFill>
                  <a:srgbClr val="C95F57"/>
                </a:solidFill>
              </a:rPr>
              <a:t>Involucrar a los empleados </a:t>
            </a:r>
            <a:r>
              <a:rPr lang="es" sz="2000" dirty="0"/>
              <a:t>en las decisiones comerciales que les afectan y mejorar el ambiente de trabajo</a:t>
            </a:r>
          </a:p>
          <a:p>
            <a:pPr marL="342900" indent="-342900">
              <a:buClr>
                <a:srgbClr val="E7850F"/>
              </a:buClr>
              <a:buFont typeface="Arial" panose="020B0604020202020204" pitchFamily="34" charset="0"/>
              <a:buChar char="•"/>
            </a:pPr>
            <a:r>
              <a:rPr lang="es" sz="2000" dirty="0"/>
              <a:t>Consulte a los empleados sobre cómo </a:t>
            </a:r>
            <a:r>
              <a:rPr lang="es" sz="2000" b="1" dirty="0">
                <a:solidFill>
                  <a:srgbClr val="C95F57"/>
                </a:solidFill>
              </a:rPr>
              <a:t>manejar una recesión </a:t>
            </a:r>
            <a:r>
              <a:rPr lang="es" sz="2000" dirty="0"/>
              <a:t>(por ejemplo, ofrezca la opción de que todo el personal acepte recortes salariales o reducción de horas en lugar de despidos)</a:t>
            </a:r>
          </a:p>
          <a:p>
            <a:pPr marL="342900" indent="-342900">
              <a:buClr>
                <a:srgbClr val="E7850F"/>
              </a:buClr>
              <a:buFont typeface="Arial" panose="020B0604020202020204" pitchFamily="34" charset="0"/>
              <a:buChar char="•"/>
            </a:pPr>
            <a:r>
              <a:rPr lang="es" sz="2000" dirty="0"/>
              <a:t>Cuando </a:t>
            </a:r>
            <a:r>
              <a:rPr lang="es" sz="2000" b="1" dirty="0">
                <a:solidFill>
                  <a:srgbClr val="C95F57"/>
                </a:solidFill>
              </a:rPr>
              <a:t>los despidos son inevitables </a:t>
            </a:r>
            <a:r>
              <a:rPr lang="es" sz="2000" dirty="0"/>
              <a:t>, ofrezca reubicación, reentrenamiento o beneficios de indemnización</a:t>
            </a:r>
          </a:p>
          <a:p>
            <a:pPr marL="342900" indent="-342900">
              <a:buClr>
                <a:srgbClr val="E7850F"/>
              </a:buClr>
              <a:buFont typeface="Arial" panose="020B0604020202020204" pitchFamily="34" charset="0"/>
              <a:buChar char="•"/>
            </a:pPr>
            <a:r>
              <a:rPr lang="es" sz="2000" dirty="0"/>
              <a:t>Proporcionar </a:t>
            </a:r>
            <a:r>
              <a:rPr lang="es" sz="2000" b="1" dirty="0">
                <a:solidFill>
                  <a:srgbClr val="C95F57"/>
                </a:solidFill>
              </a:rPr>
              <a:t>oportunidades de formación y tutoría </a:t>
            </a:r>
            <a:r>
              <a:rPr lang="es" sz="2000" dirty="0"/>
              <a:t>para maximizar la promoción desde dentro</a:t>
            </a:r>
          </a:p>
          <a:p>
            <a:pPr marL="342900" indent="-342900">
              <a:buClr>
                <a:srgbClr val="E7850F"/>
              </a:buClr>
              <a:buFont typeface="Arial" panose="020B0604020202020204" pitchFamily="34" charset="0"/>
              <a:buChar char="•"/>
            </a:pPr>
            <a:r>
              <a:rPr lang="es" sz="2000" dirty="0"/>
              <a:t>Ampliar la formación a </a:t>
            </a:r>
            <a:r>
              <a:rPr lang="es" sz="2000" b="1" dirty="0">
                <a:solidFill>
                  <a:srgbClr val="C95F57"/>
                </a:solidFill>
              </a:rPr>
              <a:t>la gestión de la vida </a:t>
            </a:r>
            <a:r>
              <a:rPr lang="es" sz="2000" dirty="0"/>
              <a:t>, la planificación de la jubilación y el cuidado de las personas a cargo</a:t>
            </a:r>
          </a:p>
          <a:p>
            <a:pPr marL="342900" indent="-342900">
              <a:buClr>
                <a:srgbClr val="E7850F"/>
              </a:buClr>
              <a:buFont typeface="Arial" panose="020B0604020202020204" pitchFamily="34" charset="0"/>
              <a:buChar char="•"/>
            </a:pPr>
            <a:r>
              <a:rPr lang="es" sz="2000" dirty="0"/>
              <a:t>Esté abierto a la división del trabajo, el horario flexible y otras </a:t>
            </a:r>
            <a:r>
              <a:rPr lang="es" sz="2000" b="1" dirty="0">
                <a:solidFill>
                  <a:srgbClr val="C95F57"/>
                </a:solidFill>
              </a:rPr>
              <a:t>políticas de equilibrio entre el trabajo y la vida.</a:t>
            </a:r>
          </a:p>
          <a:p>
            <a:pPr marL="342900" indent="-342900">
              <a:buClr>
                <a:srgbClr val="E7850F"/>
              </a:buClr>
              <a:buFont typeface="Arial" panose="020B0604020202020204" pitchFamily="34" charset="0"/>
              <a:buChar char="•"/>
            </a:pPr>
            <a:r>
              <a:rPr lang="es" sz="2000" dirty="0"/>
              <a:t>Proporcione instalaciones para hacer ejercicio u ofrezca </a:t>
            </a:r>
            <a:r>
              <a:rPr lang="es" sz="2000" b="1" dirty="0">
                <a:solidFill>
                  <a:srgbClr val="C95F57"/>
                </a:solidFill>
              </a:rPr>
              <a:t>membresía subsidiada </a:t>
            </a:r>
            <a:r>
              <a:rPr lang="es" sz="2000" dirty="0"/>
              <a:t>en un gimnasio local.</a:t>
            </a:r>
          </a:p>
        </p:txBody>
      </p:sp>
      <p:sp>
        <p:nvSpPr>
          <p:cNvPr id="2" name="Rectangle: Rounded Corners 1">
            <a:extLst>
              <a:ext uri="{FF2B5EF4-FFF2-40B4-BE49-F238E27FC236}">
                <a16:creationId xmlns:a16="http://schemas.microsoft.com/office/drawing/2014/main" id="{84699858-10D8-EB64-00DD-7DD72009ADFB}"/>
              </a:ext>
            </a:extLst>
          </p:cNvPr>
          <p:cNvSpPr/>
          <p:nvPr/>
        </p:nvSpPr>
        <p:spPr>
          <a:xfrm>
            <a:off x="81299" y="2184307"/>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chemeClr val="bg1"/>
                </a:solidFill>
              </a:rPr>
              <a:t>RSE Pilar 2 Lugar de trabajo</a:t>
            </a:r>
          </a:p>
          <a:p>
            <a:pPr algn="ctr"/>
            <a:r>
              <a:rPr lang="es" sz="2400" dirty="0">
                <a:solidFill>
                  <a:schemeClr val="bg1"/>
                </a:solidFill>
              </a:rPr>
              <a:t>Mejorar los recursos humanos y el bienestar de los empleados</a:t>
            </a:r>
          </a:p>
        </p:txBody>
      </p:sp>
    </p:spTree>
    <p:extLst>
      <p:ext uri="{BB962C8B-B14F-4D97-AF65-F5344CB8AC3E}">
        <p14:creationId xmlns:p14="http://schemas.microsoft.com/office/powerpoint/2010/main" val="198604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455864" y="253595"/>
            <a:ext cx="6597913" cy="3722513"/>
          </a:xfrm>
        </p:spPr>
        <p:txBody>
          <a:bodyPr/>
          <a:lstStyle/>
          <a:p>
            <a:pPr marL="342900" indent="-342900">
              <a:buClr>
                <a:srgbClr val="D0756E"/>
              </a:buClr>
              <a:buFont typeface="Arial" panose="020B0604020202020204" pitchFamily="34" charset="0"/>
              <a:buChar char="•"/>
            </a:pPr>
            <a:r>
              <a:rPr lang="es" sz="2300" dirty="0"/>
              <a:t>No tolerar bromas o comportamientos en el lugar de trabajo que </a:t>
            </a:r>
            <a:r>
              <a:rPr lang="es" sz="2300" b="1" dirty="0">
                <a:solidFill>
                  <a:srgbClr val="027354"/>
                </a:solidFill>
              </a:rPr>
              <a:t>insulten a los empleados </a:t>
            </a:r>
            <a:r>
              <a:rPr lang="es" sz="2300" dirty="0"/>
              <a:t>por motivos de género, raza, edad, etnia, discapacidad, orientación sexual o religión.</a:t>
            </a:r>
          </a:p>
          <a:p>
            <a:pPr marL="342900" indent="-342900">
              <a:buClr>
                <a:srgbClr val="D0756E"/>
              </a:buClr>
              <a:buFont typeface="Arial" panose="020B0604020202020204" pitchFamily="34" charset="0"/>
              <a:buChar char="•"/>
            </a:pPr>
            <a:r>
              <a:rPr lang="es" sz="2300" dirty="0"/>
              <a:t>Para la contratación, piense de manera creativa sobre dónde anunciar el trabajo y si existen </a:t>
            </a:r>
            <a:r>
              <a:rPr lang="es" sz="2300" b="1" dirty="0">
                <a:solidFill>
                  <a:srgbClr val="027354"/>
                </a:solidFill>
              </a:rPr>
              <a:t>esquemas locales de empleabilidad </a:t>
            </a:r>
            <a:r>
              <a:rPr lang="es" sz="2300" dirty="0"/>
              <a:t>(p. ej., administrados por un consejo o empleador local) para ayudar a encontrar trabajo a las personas sin hogar o discapacitadas.</a:t>
            </a:r>
          </a:p>
          <a:p>
            <a:pPr marL="342900" indent="-342900">
              <a:buClr>
                <a:srgbClr val="D0756E"/>
              </a:buClr>
              <a:buFont typeface="Arial" panose="020B0604020202020204" pitchFamily="34" charset="0"/>
              <a:buChar char="•"/>
            </a:pPr>
            <a:r>
              <a:rPr lang="es" sz="2300" dirty="0"/>
              <a:t>Pagar </a:t>
            </a:r>
            <a:r>
              <a:rPr lang="es" sz="2300" b="1" dirty="0">
                <a:solidFill>
                  <a:srgbClr val="027354"/>
                </a:solidFill>
              </a:rPr>
              <a:t>salarios comparables </a:t>
            </a:r>
            <a:r>
              <a:rPr lang="es" sz="2300" dirty="0"/>
              <a:t>por un trabajo comparable</a:t>
            </a:r>
          </a:p>
          <a:p>
            <a:pPr marL="342900" indent="-342900">
              <a:buClr>
                <a:srgbClr val="D0756E"/>
              </a:buClr>
              <a:buFont typeface="Arial" panose="020B0604020202020204" pitchFamily="34" charset="0"/>
              <a:buChar char="•"/>
            </a:pPr>
            <a:r>
              <a:rPr lang="es" sz="2300" dirty="0"/>
              <a:t>Apoyar a organizaciones y proveedores que promuevan </a:t>
            </a:r>
            <a:r>
              <a:rPr lang="es" sz="2300" b="1" dirty="0">
                <a:solidFill>
                  <a:srgbClr val="027354"/>
                </a:solidFill>
              </a:rPr>
              <a:t>el comercio justo </a:t>
            </a:r>
            <a:r>
              <a:rPr lang="es" sz="2300" dirty="0"/>
              <a:t>y el cumplimiento de los derechos humanos</a:t>
            </a:r>
          </a:p>
          <a:p>
            <a:pPr marL="342900" indent="-342900">
              <a:buClr>
                <a:srgbClr val="D0756E"/>
              </a:buClr>
              <a:buFont typeface="Arial" panose="020B0604020202020204" pitchFamily="34" charset="0"/>
              <a:buChar char="•"/>
            </a:pPr>
            <a:r>
              <a:rPr lang="es" sz="2300" dirty="0"/>
              <a:t>Verifique dónde </a:t>
            </a:r>
            <a:r>
              <a:rPr lang="es" sz="2300" b="1" dirty="0">
                <a:solidFill>
                  <a:srgbClr val="027354"/>
                </a:solidFill>
              </a:rPr>
              <a:t>se fabrican los productos </a:t>
            </a:r>
            <a:r>
              <a:rPr lang="es" sz="2300" dirty="0"/>
              <a:t>y analice cualquier preocupación ambiental asociada</a:t>
            </a:r>
            <a:endParaRPr lang="en-IE" sz="2300" dirty="0"/>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0000" lnSpcReduction="20000"/>
          </a:bodyPr>
          <a:lstStyle/>
          <a:p>
            <a:pPr>
              <a:lnSpc>
                <a:spcPct val="120000"/>
              </a:lnSpc>
              <a:spcBef>
                <a:spcPts val="0"/>
              </a:spcBef>
            </a:pPr>
            <a:r>
              <a:rPr lang="es" sz="5800" b="1" dirty="0">
                <a:solidFill>
                  <a:srgbClr val="F29E38"/>
                </a:solidFill>
              </a:rPr>
              <a:t>Ejemplos de prioridades de RSE para la diversidad y la inclusión</a:t>
            </a:r>
          </a:p>
          <a:p>
            <a:pPr>
              <a:lnSpc>
                <a:spcPct val="120000"/>
              </a:lnSpc>
              <a:spcBef>
                <a:spcPts val="0"/>
              </a:spcBef>
            </a:pPr>
            <a:r>
              <a:rPr lang="es" sz="5800" b="1" dirty="0">
                <a:solidFill>
                  <a:srgbClr val="F29E38"/>
                </a:solidFill>
              </a:rPr>
              <a:t> </a:t>
            </a:r>
          </a:p>
          <a:p>
            <a:pPr>
              <a:lnSpc>
                <a:spcPct val="120000"/>
              </a:lnSpc>
              <a:spcBef>
                <a:spcPts val="0"/>
              </a:spcBef>
            </a:pPr>
            <a:endParaRPr lang="en-IE" sz="5800" b="1" dirty="0">
              <a:solidFill>
                <a:srgbClr val="F29E38"/>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sz="4200" b="1" dirty="0">
              <a:solidFill>
                <a:srgbClr val="C55A11"/>
              </a:solidFill>
            </a:endParaRPr>
          </a:p>
          <a:p>
            <a:pPr>
              <a:lnSpc>
                <a:spcPct val="120000"/>
              </a:lnSpc>
              <a:spcBef>
                <a:spcPts val="0"/>
              </a:spcBef>
            </a:pPr>
            <a:endParaRPr lang="es" sz="4200" b="1" dirty="0">
              <a:solidFill>
                <a:srgbClr val="C55A11"/>
              </a:solidFill>
            </a:endParaRPr>
          </a:p>
          <a:p>
            <a:pPr>
              <a:lnSpc>
                <a:spcPct val="120000"/>
              </a:lnSpc>
              <a:spcBef>
                <a:spcPts val="0"/>
              </a:spcBef>
            </a:pPr>
            <a:endParaRPr lang="es" sz="4200" b="1" dirty="0">
              <a:solidFill>
                <a:srgbClr val="C55A11"/>
              </a:solidFill>
            </a:endParaRPr>
          </a:p>
          <a:p>
            <a:pPr>
              <a:lnSpc>
                <a:spcPct val="120000"/>
              </a:lnSpc>
              <a:spcBef>
                <a:spcPts val="0"/>
              </a:spcBef>
            </a:pPr>
            <a:endParaRPr lang="es" sz="4200" b="1" dirty="0">
              <a:solidFill>
                <a:srgbClr val="C55A11"/>
              </a:solidFill>
            </a:endParaRPr>
          </a:p>
          <a:p>
            <a:pPr>
              <a:lnSpc>
                <a:spcPct val="120000"/>
              </a:lnSpc>
              <a:spcBef>
                <a:spcPts val="0"/>
              </a:spcBef>
            </a:pPr>
            <a:r>
              <a:rPr lang="es" sz="4200" b="1" dirty="0">
                <a:solidFill>
                  <a:srgbClr val="C55A11"/>
                </a:solidFill>
              </a:rPr>
              <a:t>Prioridad 3</a:t>
            </a:r>
          </a:p>
          <a:p>
            <a:pPr>
              <a:lnSpc>
                <a:spcPct val="120000"/>
              </a:lnSpc>
              <a:spcBef>
                <a:spcPts val="0"/>
              </a:spcBef>
              <a:buClr>
                <a:srgbClr val="D0756E"/>
              </a:buClr>
            </a:pPr>
            <a:r>
              <a:rPr lang="es" sz="4200" dirty="0">
                <a:solidFill>
                  <a:srgbClr val="C55A11"/>
                </a:solidFill>
              </a:rPr>
              <a:t>Asegúrese de que todo el personal sepa que existen políticas explícitas contra la discriminación en la contratación, el salario, la promoción, la capacitación o el despido de cualquier empleado por motivos de género, raza, edad, etnia, discapacidad, orientación sexual o religión.</a:t>
            </a:r>
          </a:p>
          <a:p>
            <a:endParaRPr lang="en-IE" dirty="0"/>
          </a:p>
        </p:txBody>
      </p:sp>
      <p:sp>
        <p:nvSpPr>
          <p:cNvPr id="4" name="Rectangle: Rounded Corners 3">
            <a:extLst>
              <a:ext uri="{FF2B5EF4-FFF2-40B4-BE49-F238E27FC236}">
                <a16:creationId xmlns:a16="http://schemas.microsoft.com/office/drawing/2014/main" id="{FE4AC16E-025E-8C1A-75EB-F73B39CFA6E6}"/>
              </a:ext>
            </a:extLst>
          </p:cNvPr>
          <p:cNvSpPr/>
          <p:nvPr/>
        </p:nvSpPr>
        <p:spPr>
          <a:xfrm>
            <a:off x="99588" y="1735263"/>
            <a:ext cx="4046899" cy="1791360"/>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800" b="1" dirty="0">
                <a:solidFill>
                  <a:schemeClr val="bg1"/>
                </a:solidFill>
              </a:rPr>
              <a:t>RSE Pilar 2 Lugar de trabajo</a:t>
            </a:r>
          </a:p>
          <a:p>
            <a:pPr algn="ctr"/>
            <a:r>
              <a:rPr lang="es" sz="2800" dirty="0">
                <a:solidFill>
                  <a:schemeClr val="bg1"/>
                </a:solidFill>
              </a:rPr>
              <a:t>Promover la Diversidad, la Inclusión y la Igualdad</a:t>
            </a:r>
          </a:p>
        </p:txBody>
      </p:sp>
    </p:spTree>
    <p:extLst>
      <p:ext uri="{BB962C8B-B14F-4D97-AF65-F5344CB8AC3E}">
        <p14:creationId xmlns:p14="http://schemas.microsoft.com/office/powerpoint/2010/main" val="407794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DFF4AC-CDBC-AD87-B05E-539BC66AEFFA}"/>
              </a:ext>
            </a:extLst>
          </p:cNvPr>
          <p:cNvSpPr>
            <a:spLocks noGrp="1"/>
          </p:cNvSpPr>
          <p:nvPr>
            <p:ph type="body" sz="quarter" idx="20"/>
          </p:nvPr>
        </p:nvSpPr>
        <p:spPr>
          <a:xfrm>
            <a:off x="5431677" y="189670"/>
            <a:ext cx="6513005" cy="3797314"/>
          </a:xfrm>
        </p:spPr>
        <p:txBody>
          <a:bodyPr/>
          <a:lstStyle/>
          <a:p>
            <a:pPr marL="342900" indent="-342900">
              <a:buClr>
                <a:srgbClr val="D0756E"/>
              </a:buClr>
              <a:buFont typeface="Arial" panose="020B0604020202020204" pitchFamily="34" charset="0"/>
              <a:buChar char="•"/>
            </a:pPr>
            <a:r>
              <a:rPr lang="es" sz="2200" b="1" dirty="0">
                <a:solidFill>
                  <a:srgbClr val="027354"/>
                </a:solidFill>
              </a:rPr>
              <a:t>Apoye a los clientes vulnerables </a:t>
            </a:r>
            <a:r>
              <a:rPr lang="es" sz="2200" dirty="0"/>
              <a:t>brindando sus servicios con descuento o donando productos</a:t>
            </a:r>
          </a:p>
          <a:p>
            <a:pPr marL="342900" indent="-342900">
              <a:buClr>
                <a:srgbClr val="D0756E"/>
              </a:buClr>
              <a:buFont typeface="Arial" panose="020B0604020202020204" pitchFamily="34" charset="0"/>
              <a:buChar char="•"/>
            </a:pPr>
            <a:r>
              <a:rPr lang="es" sz="2200" dirty="0"/>
              <a:t>Gestione e </a:t>
            </a:r>
            <a:r>
              <a:rPr lang="es" sz="2200" b="1" dirty="0">
                <a:solidFill>
                  <a:srgbClr val="027354"/>
                </a:solidFill>
              </a:rPr>
              <a:t>innove activamente sus cadenas de suministro </a:t>
            </a:r>
            <a:r>
              <a:rPr lang="es" sz="2200" dirty="0"/>
              <a:t>para que sean respetuosas con el medio ambiente y la sociedad (p. ej., reduzca/reutilice/recicle los recursos, utilice proveedores que participen en el comercio justo y apoye a las empresas locales...)</a:t>
            </a:r>
          </a:p>
          <a:p>
            <a:pPr marL="342900" indent="-342900">
              <a:buClr>
                <a:srgbClr val="D0756E"/>
              </a:buClr>
              <a:buFont typeface="Arial" panose="020B0604020202020204" pitchFamily="34" charset="0"/>
              <a:buChar char="•"/>
            </a:pPr>
            <a:r>
              <a:rPr lang="es" sz="2200" b="1" dirty="0">
                <a:solidFill>
                  <a:srgbClr val="027354"/>
                </a:solidFill>
              </a:rPr>
              <a:t>Involucrarse con proveedores </a:t>
            </a:r>
            <a:r>
              <a:rPr lang="es" sz="2200" dirty="0"/>
              <a:t>social y ambientalmente responsables</a:t>
            </a:r>
          </a:p>
          <a:p>
            <a:pPr marL="342900" indent="-342900">
              <a:buClr>
                <a:srgbClr val="D0756E"/>
              </a:buClr>
              <a:buFont typeface="Arial" panose="020B0604020202020204" pitchFamily="34" charset="0"/>
              <a:buChar char="•"/>
            </a:pPr>
            <a:r>
              <a:rPr lang="es" sz="2200" dirty="0"/>
              <a:t>Producir </a:t>
            </a:r>
            <a:r>
              <a:rPr lang="es" sz="2200" b="1" dirty="0">
                <a:solidFill>
                  <a:srgbClr val="027354"/>
                </a:solidFill>
              </a:rPr>
              <a:t>productos que sean </a:t>
            </a:r>
            <a:r>
              <a:rPr lang="es" sz="2200" dirty="0"/>
              <a:t>amigables con el medio ambiente y reducir la huella de carbono (p. ej., usar empaques ecológicos, incorporar enfoques de economía circular)</a:t>
            </a:r>
          </a:p>
          <a:p>
            <a:pPr marL="342900" indent="-342900">
              <a:buClr>
                <a:srgbClr val="D0756E"/>
              </a:buClr>
              <a:buFont typeface="Arial" panose="020B0604020202020204" pitchFamily="34" charset="0"/>
              <a:buChar char="•"/>
            </a:pPr>
            <a:r>
              <a:rPr lang="es" sz="2200" dirty="0"/>
              <a:t>Distribuir un </a:t>
            </a:r>
            <a:r>
              <a:rPr lang="es" sz="2200" b="1" dirty="0">
                <a:solidFill>
                  <a:srgbClr val="027354"/>
                </a:solidFill>
              </a:rPr>
              <a:t>porcentaje de las ventas a una organización benéfica </a:t>
            </a:r>
            <a:r>
              <a:rPr lang="es" sz="2200" dirty="0"/>
              <a:t>o grupo comunitario local</a:t>
            </a:r>
          </a:p>
          <a:p>
            <a:pPr marL="342900" indent="-342900">
              <a:buClr>
                <a:srgbClr val="D0756E"/>
              </a:buClr>
              <a:buFont typeface="Arial" panose="020B0604020202020204" pitchFamily="34" charset="0"/>
              <a:buChar char="•"/>
            </a:pPr>
            <a:r>
              <a:rPr lang="es" sz="2200" dirty="0"/>
              <a:t>Participe en </a:t>
            </a:r>
            <a:r>
              <a:rPr lang="es" sz="2200" b="1" dirty="0">
                <a:solidFill>
                  <a:srgbClr val="027354"/>
                </a:solidFill>
              </a:rPr>
              <a:t>el voluntariado comunitario o establezca una pasantía</a:t>
            </a:r>
          </a:p>
        </p:txBody>
      </p:sp>
      <p:sp>
        <p:nvSpPr>
          <p:cNvPr id="8" name="Text Placeholder 7">
            <a:extLst>
              <a:ext uri="{FF2B5EF4-FFF2-40B4-BE49-F238E27FC236}">
                <a16:creationId xmlns:a16="http://schemas.microsoft.com/office/drawing/2014/main" id="{109F0E9E-338D-2FC1-2775-05FD347B6CBB}"/>
              </a:ext>
            </a:extLst>
          </p:cNvPr>
          <p:cNvSpPr>
            <a:spLocks noGrp="1"/>
          </p:cNvSpPr>
          <p:nvPr>
            <p:ph type="body" sz="quarter" idx="23"/>
          </p:nvPr>
        </p:nvSpPr>
        <p:spPr>
          <a:xfrm>
            <a:off x="138222" y="205287"/>
            <a:ext cx="4061638" cy="6652713"/>
          </a:xfrm>
          <a:solidFill>
            <a:schemeClr val="bg1"/>
          </a:solidFill>
        </p:spPr>
        <p:txBody>
          <a:bodyPr>
            <a:normAutofit fontScale="47500" lnSpcReduction="20000"/>
          </a:bodyPr>
          <a:lstStyle/>
          <a:p>
            <a:pPr>
              <a:lnSpc>
                <a:spcPct val="120000"/>
              </a:lnSpc>
              <a:spcBef>
                <a:spcPts val="0"/>
              </a:spcBef>
            </a:pPr>
            <a:r>
              <a:rPr lang="es" sz="5800" b="1" dirty="0">
                <a:solidFill>
                  <a:srgbClr val="D0756E"/>
                </a:solidFill>
              </a:rPr>
              <a:t>Ejemplos de prioridades de RSC para Marketplace</a:t>
            </a:r>
          </a:p>
          <a:p>
            <a:pPr>
              <a:lnSpc>
                <a:spcPct val="120000"/>
              </a:lnSpc>
              <a:spcBef>
                <a:spcPts val="0"/>
              </a:spcBef>
            </a:pPr>
            <a:endParaRPr lang="en-IE" sz="5100" b="1" dirty="0">
              <a:solidFill>
                <a:srgbClr val="D0756E"/>
              </a:solidFill>
            </a:endParaRPr>
          </a:p>
          <a:p>
            <a:pPr>
              <a:lnSpc>
                <a:spcPct val="120000"/>
              </a:lnSpc>
              <a:spcBef>
                <a:spcPts val="0"/>
              </a:spcBef>
            </a:pPr>
            <a:endParaRPr lang="en-IE" sz="5100" b="1" dirty="0">
              <a:solidFill>
                <a:srgbClr val="D0756E"/>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endParaRPr lang="en-GB" b="1" dirty="0">
              <a:solidFill>
                <a:srgbClr val="C55A11"/>
              </a:solidFill>
            </a:endParaRPr>
          </a:p>
          <a:p>
            <a:pPr>
              <a:lnSpc>
                <a:spcPct val="120000"/>
              </a:lnSpc>
              <a:spcBef>
                <a:spcPts val="0"/>
              </a:spcBef>
            </a:pPr>
            <a:r>
              <a:rPr lang="es" sz="4200" b="1" dirty="0">
                <a:solidFill>
                  <a:srgbClr val="C55A11"/>
                </a:solidFill>
              </a:rPr>
              <a:t>Prioridad 4</a:t>
            </a:r>
          </a:p>
          <a:p>
            <a:pPr>
              <a:lnSpc>
                <a:spcPct val="120000"/>
              </a:lnSpc>
              <a:spcBef>
                <a:spcPts val="0"/>
              </a:spcBef>
              <a:buClr>
                <a:srgbClr val="D0756E"/>
              </a:buClr>
            </a:pPr>
            <a:r>
              <a:rPr lang="es" sz="4200" dirty="0">
                <a:solidFill>
                  <a:srgbClr val="C55A11"/>
                </a:solidFill>
              </a:rPr>
              <a:t>Determinar las prioridades del mercado que aumentan las ventas y la lealtad de los clientes, el ahorro de costos operativos, un mejor desempeño financiero y una mayor capacidad para atraer talento y retener al personal.</a:t>
            </a:r>
            <a:endParaRPr lang="en-IE" sz="4200" dirty="0">
              <a:solidFill>
                <a:srgbClr val="C55A11"/>
              </a:solidFill>
            </a:endParaRPr>
          </a:p>
          <a:p>
            <a:pPr>
              <a:lnSpc>
                <a:spcPct val="120000"/>
              </a:lnSpc>
              <a:spcBef>
                <a:spcPts val="0"/>
              </a:spcBef>
              <a:buClr>
                <a:srgbClr val="D0756E"/>
              </a:buClr>
            </a:pPr>
            <a:endParaRPr lang="en-GB" sz="4200" dirty="0">
              <a:solidFill>
                <a:srgbClr val="C55A11"/>
              </a:solidFill>
            </a:endParaRPr>
          </a:p>
          <a:p>
            <a:endParaRPr lang="en-IE" dirty="0"/>
          </a:p>
        </p:txBody>
      </p:sp>
      <p:sp>
        <p:nvSpPr>
          <p:cNvPr id="2" name="Rectangle: Rounded Corners 1">
            <a:extLst>
              <a:ext uri="{FF2B5EF4-FFF2-40B4-BE49-F238E27FC236}">
                <a16:creationId xmlns:a16="http://schemas.microsoft.com/office/drawing/2014/main" id="{BB0287D1-9265-46DE-DAAE-0CF4B1D92CDF}"/>
              </a:ext>
            </a:extLst>
          </p:cNvPr>
          <p:cNvSpPr/>
          <p:nvPr/>
        </p:nvSpPr>
        <p:spPr>
          <a:xfrm>
            <a:off x="138222" y="1453151"/>
            <a:ext cx="3962998" cy="1840693"/>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300" b="1" dirty="0">
                <a:solidFill>
                  <a:srgbClr val="262626"/>
                </a:solidFill>
              </a:rPr>
              <a:t>Mercado del Pilar 3 de la RSE</a:t>
            </a:r>
          </a:p>
          <a:p>
            <a:pPr algn="ctr"/>
            <a:r>
              <a:rPr lang="es" sz="2300" dirty="0">
                <a:solidFill>
                  <a:srgbClr val="262626"/>
                </a:solidFill>
              </a:rPr>
              <a:t>Decisiones comerciales responsables en el trato con proveedores y clientes</a:t>
            </a:r>
          </a:p>
        </p:txBody>
      </p:sp>
    </p:spTree>
    <p:extLst>
      <p:ext uri="{BB962C8B-B14F-4D97-AF65-F5344CB8AC3E}">
        <p14:creationId xmlns:p14="http://schemas.microsoft.com/office/powerpoint/2010/main" val="109033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ABB36-DE26-BD82-E56F-94CAD2B49E9A}"/>
              </a:ext>
            </a:extLst>
          </p:cNvPr>
          <p:cNvSpPr>
            <a:spLocks noGrp="1"/>
          </p:cNvSpPr>
          <p:nvPr>
            <p:ph type="body" sz="quarter" idx="20"/>
          </p:nvPr>
        </p:nvSpPr>
        <p:spPr>
          <a:xfrm>
            <a:off x="5402026" y="278303"/>
            <a:ext cx="6693759" cy="4188673"/>
          </a:xfrm>
        </p:spPr>
        <p:txBody>
          <a:bodyPr/>
          <a:lstStyle/>
          <a:p>
            <a:pPr marL="342900" indent="-342900">
              <a:buClr>
                <a:srgbClr val="027354"/>
              </a:buClr>
              <a:buFont typeface="Arial" panose="020B0604020202020204" pitchFamily="34" charset="0"/>
              <a:buChar char="•"/>
            </a:pPr>
            <a:r>
              <a:rPr lang="es" sz="2200" dirty="0"/>
              <a:t>Fomentar </a:t>
            </a:r>
            <a:r>
              <a:rPr lang="es" sz="2200" b="1" dirty="0">
                <a:solidFill>
                  <a:srgbClr val="E0810E"/>
                </a:solidFill>
              </a:rPr>
              <a:t>el voluntariado de los empleados </a:t>
            </a:r>
            <a:r>
              <a:rPr lang="es" sz="2200" dirty="0"/>
              <a:t>en la comunidad y ayudar a recaudar fondos</a:t>
            </a:r>
          </a:p>
          <a:p>
            <a:pPr marL="342900" indent="-342900">
              <a:buClr>
                <a:srgbClr val="027354"/>
              </a:buClr>
              <a:buFont typeface="Arial" panose="020B0604020202020204" pitchFamily="34" charset="0"/>
              <a:buChar char="•"/>
            </a:pPr>
            <a:r>
              <a:rPr lang="es" sz="2200" dirty="0"/>
              <a:t>Utilice la </a:t>
            </a:r>
            <a:r>
              <a:rPr lang="es" sz="2200" b="1" dirty="0">
                <a:solidFill>
                  <a:srgbClr val="E0810E"/>
                </a:solidFill>
              </a:rPr>
              <a:t>experiencia de la empresa para ayudar a una </a:t>
            </a:r>
            <a:r>
              <a:rPr lang="es" sz="2200" dirty="0"/>
              <a:t>escuela local, una organización benéfica o un grupo comunitario a ser más eficiente y empresarial.</a:t>
            </a:r>
            <a:endParaRPr lang="en-IE" sz="2200" dirty="0"/>
          </a:p>
          <a:p>
            <a:pPr marL="342900" indent="-342900">
              <a:buClr>
                <a:srgbClr val="027354"/>
              </a:buClr>
              <a:buFont typeface="Arial" panose="020B0604020202020204" pitchFamily="34" charset="0"/>
              <a:buChar char="•"/>
            </a:pPr>
            <a:r>
              <a:rPr lang="es" sz="2200" dirty="0"/>
              <a:t>Hacer que algunos productos o servicios comerciales estén disponibles </a:t>
            </a:r>
            <a:r>
              <a:rPr lang="es" sz="2200" b="1" dirty="0">
                <a:solidFill>
                  <a:srgbClr val="E0810E"/>
                </a:solidFill>
              </a:rPr>
              <a:t>de forma gratuita o a bajo costo para organizaciones benéficas </a:t>
            </a:r>
            <a:r>
              <a:rPr lang="es" sz="2200" dirty="0"/>
              <a:t>y grupos comunitarios.</a:t>
            </a:r>
          </a:p>
          <a:p>
            <a:pPr marL="342900" indent="-342900">
              <a:buClr>
                <a:srgbClr val="027354"/>
              </a:buClr>
              <a:buFont typeface="Arial" panose="020B0604020202020204" pitchFamily="34" charset="0"/>
              <a:buChar char="•"/>
            </a:pPr>
            <a:r>
              <a:rPr lang="es" sz="2200" dirty="0"/>
              <a:t>Busque oportunidades para poner a disposición de las escuelas locales, las organizaciones benéficas y los grupos comunitarios </a:t>
            </a:r>
            <a:r>
              <a:rPr lang="es" sz="2200" b="1" dirty="0">
                <a:solidFill>
                  <a:srgbClr val="E0810E"/>
                </a:solidFill>
              </a:rPr>
              <a:t>los productos sobrantes y los equipos redundantes.</a:t>
            </a:r>
          </a:p>
          <a:p>
            <a:pPr marL="342900" indent="-342900">
              <a:buClr>
                <a:srgbClr val="027354"/>
              </a:buClr>
              <a:buFont typeface="Arial" panose="020B0604020202020204" pitchFamily="34" charset="0"/>
              <a:buChar char="•"/>
            </a:pPr>
            <a:r>
              <a:rPr lang="es" sz="2200" dirty="0"/>
              <a:t>Ofrecer </a:t>
            </a:r>
            <a:r>
              <a:rPr lang="es" sz="2200" b="1" dirty="0">
                <a:solidFill>
                  <a:srgbClr val="E0810E"/>
                </a:solidFill>
              </a:rPr>
              <a:t>experiencia laboral de calidad </a:t>
            </a:r>
            <a:r>
              <a:rPr lang="es" sz="2200" dirty="0"/>
              <a:t>para los estudiantes (observación laboral)</a:t>
            </a:r>
          </a:p>
          <a:p>
            <a:pPr marL="342900" indent="-342900">
              <a:buClr>
                <a:srgbClr val="027354"/>
              </a:buClr>
              <a:buFont typeface="Arial" panose="020B0604020202020204" pitchFamily="34" charset="0"/>
              <a:buChar char="•"/>
            </a:pPr>
            <a:r>
              <a:rPr lang="es" sz="2200" dirty="0"/>
              <a:t>Utilizar algunos de los presupuestos de marketing para asociar el negocio o </a:t>
            </a:r>
            <a:r>
              <a:rPr lang="es" sz="2200" b="1" dirty="0">
                <a:solidFill>
                  <a:srgbClr val="E0810E"/>
                </a:solidFill>
              </a:rPr>
              <a:t>la marca con una causa social</a:t>
            </a:r>
          </a:p>
        </p:txBody>
      </p:sp>
      <p:sp>
        <p:nvSpPr>
          <p:cNvPr id="4" name="Text Placeholder 3">
            <a:extLst>
              <a:ext uri="{FF2B5EF4-FFF2-40B4-BE49-F238E27FC236}">
                <a16:creationId xmlns:a16="http://schemas.microsoft.com/office/drawing/2014/main" id="{2EE52508-932B-0EF2-31A8-8A6A7CA41002}"/>
              </a:ext>
            </a:extLst>
          </p:cNvPr>
          <p:cNvSpPr>
            <a:spLocks noGrp="1"/>
          </p:cNvSpPr>
          <p:nvPr>
            <p:ph type="body" sz="quarter" idx="23"/>
          </p:nvPr>
        </p:nvSpPr>
        <p:spPr>
          <a:xfrm>
            <a:off x="223284" y="265814"/>
            <a:ext cx="3987209" cy="6592186"/>
          </a:xfrm>
          <a:solidFill>
            <a:schemeClr val="bg1"/>
          </a:solidFill>
        </p:spPr>
        <p:txBody>
          <a:bodyPr>
            <a:normAutofit fontScale="62500" lnSpcReduction="20000"/>
          </a:bodyPr>
          <a:lstStyle/>
          <a:p>
            <a:pPr>
              <a:lnSpc>
                <a:spcPct val="120000"/>
              </a:lnSpc>
              <a:spcBef>
                <a:spcPts val="0"/>
              </a:spcBef>
            </a:pPr>
            <a:r>
              <a:rPr lang="es" sz="4600" b="1" dirty="0">
                <a:solidFill>
                  <a:srgbClr val="027354"/>
                </a:solidFill>
              </a:rPr>
              <a:t>Ejemplos de iniciativas de RSE para la comunidad</a:t>
            </a:r>
          </a:p>
          <a:p>
            <a:pPr>
              <a:lnSpc>
                <a:spcPct val="120000"/>
              </a:lnSpc>
              <a:spcBef>
                <a:spcPts val="0"/>
              </a:spcBef>
            </a:pPr>
            <a:endParaRPr lang="en-IE" sz="3000"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IE" b="1" dirty="0">
              <a:solidFill>
                <a:srgbClr val="027354"/>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endParaRPr lang="en-GB" sz="2600" b="1" dirty="0">
              <a:solidFill>
                <a:srgbClr val="C55A11"/>
              </a:solidFill>
            </a:endParaRPr>
          </a:p>
          <a:p>
            <a:pPr>
              <a:lnSpc>
                <a:spcPct val="120000"/>
              </a:lnSpc>
              <a:spcBef>
                <a:spcPts val="0"/>
              </a:spcBef>
            </a:pPr>
            <a:r>
              <a:rPr lang="es" sz="2900" b="1" dirty="0">
                <a:solidFill>
                  <a:srgbClr val="C55A11"/>
                </a:solidFill>
              </a:rPr>
              <a:t>Prioridad 5</a:t>
            </a:r>
          </a:p>
          <a:p>
            <a:pPr>
              <a:lnSpc>
                <a:spcPct val="120000"/>
              </a:lnSpc>
              <a:spcBef>
                <a:spcPts val="0"/>
              </a:spcBef>
            </a:pPr>
            <a:r>
              <a:rPr lang="es" sz="2900" dirty="0">
                <a:solidFill>
                  <a:srgbClr val="C55A11"/>
                </a:solidFill>
              </a:rPr>
              <a:t>La RSE construye una posición ética crucial, en la que las PYME son responsables de cumplir con su deber público. Las acciones deben beneficiar a toda la sociedad. Esto crea el equilibrio adecuado entre el crecimiento económico y el bienestar de la sociedad y el medio ambiente.</a:t>
            </a:r>
            <a:endParaRPr lang="en-IE" sz="2900" dirty="0">
              <a:solidFill>
                <a:srgbClr val="C55A11"/>
              </a:solidFill>
            </a:endParaRPr>
          </a:p>
        </p:txBody>
      </p:sp>
      <p:sp>
        <p:nvSpPr>
          <p:cNvPr id="3" name="Rectangle: Rounded Corners 2">
            <a:extLst>
              <a:ext uri="{FF2B5EF4-FFF2-40B4-BE49-F238E27FC236}">
                <a16:creationId xmlns:a16="http://schemas.microsoft.com/office/drawing/2014/main" id="{486EE717-88ED-099D-CC33-CB9F582F6257}"/>
              </a:ext>
            </a:extLst>
          </p:cNvPr>
          <p:cNvSpPr/>
          <p:nvPr/>
        </p:nvSpPr>
        <p:spPr>
          <a:xfrm>
            <a:off x="241004" y="1971232"/>
            <a:ext cx="3457575" cy="179501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chemeClr val="bg1"/>
                </a:solidFill>
              </a:rPr>
              <a:t>RSE Pilar 4 Comunidad</a:t>
            </a:r>
          </a:p>
          <a:p>
            <a:pPr algn="ctr"/>
            <a:r>
              <a:rPr lang="es" sz="2400" dirty="0">
                <a:solidFill>
                  <a:schemeClr val="bg1"/>
                </a:solidFill>
              </a:rPr>
              <a:t>Ayudar a la Comunidad y a los Vulnerables</a:t>
            </a:r>
          </a:p>
        </p:txBody>
      </p:sp>
    </p:spTree>
    <p:extLst>
      <p:ext uri="{BB962C8B-B14F-4D97-AF65-F5344CB8AC3E}">
        <p14:creationId xmlns:p14="http://schemas.microsoft.com/office/powerpoint/2010/main" val="376117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067247" y="1531825"/>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2 - 3 Prioridades Externas</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287591" y="2678977"/>
            <a:ext cx="4936256" cy="323218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 sz="2000" b="1" i="1" dirty="0">
                <a:solidFill>
                  <a:schemeClr val="bg1"/>
                </a:solidFill>
              </a:rPr>
              <a:t>Instrucciones </a:t>
            </a:r>
            <a:r>
              <a:rPr lang="es" sz="2000" i="1" dirty="0">
                <a:solidFill>
                  <a:schemeClr val="bg1"/>
                </a:solidFill>
              </a:rPr>
              <a:t>De la sección anterior complete 2 - 3 Prioridades Externas de los Pilares Externos - Mercado y Comunidad</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2678977"/>
            <a:ext cx="5815181" cy="3139434"/>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 sz="2000" b="1" i="1" dirty="0">
                <a:solidFill>
                  <a:schemeClr val="bg1"/>
                </a:solidFill>
              </a:rPr>
              <a:t>Instrucciones </a:t>
            </a:r>
            <a:r>
              <a:rPr lang="es" sz="2000" i="1" dirty="0">
                <a:solidFill>
                  <a:schemeClr val="bg1"/>
                </a:solidFill>
              </a:rPr>
              <a:t>De la sección anterior llenar 2 - 3 Prioridades Internas de los Pilares Internos – Medio Ambiente y Lugar de Trabajo</a:t>
            </a: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RSC Innovación y Sostenibilidad</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364174" y="1543042"/>
            <a:ext cx="3554993"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2 - 3 Prioridades Internas</a:t>
            </a:r>
            <a:endParaRPr lang="en-IE" dirty="0">
              <a:solidFill>
                <a:srgbClr val="262626"/>
              </a:solidFill>
            </a:endParaRPr>
          </a:p>
        </p:txBody>
      </p:sp>
      <p:sp>
        <p:nvSpPr>
          <p:cNvPr id="10" name="Rectangle: Rounded Corners 9">
            <a:extLst>
              <a:ext uri="{FF2B5EF4-FFF2-40B4-BE49-F238E27FC236}">
                <a16:creationId xmlns:a16="http://schemas.microsoft.com/office/drawing/2014/main" id="{8963C478-01C7-1ACE-987F-27A53B8B669C}"/>
              </a:ext>
            </a:extLst>
          </p:cNvPr>
          <p:cNvSpPr/>
          <p:nvPr/>
        </p:nvSpPr>
        <p:spPr>
          <a:xfrm>
            <a:off x="1495608" y="193820"/>
            <a:ext cx="9200784" cy="719753"/>
          </a:xfrm>
          <a:prstGeom prst="round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200" b="1" dirty="0">
                <a:solidFill>
                  <a:schemeClr val="bg1"/>
                </a:solidFill>
              </a:rPr>
              <a:t>Ejercicio Comience eligiendo 3-5 prioridades de RSE</a:t>
            </a: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8565" y="125157"/>
            <a:ext cx="1563648" cy="1563648"/>
          </a:xfrm>
          <a:prstGeom prst="rect">
            <a:avLst/>
          </a:prstGeom>
        </p:spPr>
      </p:pic>
    </p:spTree>
    <p:extLst>
      <p:ext uri="{BB962C8B-B14F-4D97-AF65-F5344CB8AC3E}">
        <p14:creationId xmlns:p14="http://schemas.microsoft.com/office/powerpoint/2010/main" val="160014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8CBE19-9A5E-E21F-1F8B-9C337A3ED9CF}"/>
              </a:ext>
            </a:extLst>
          </p:cNvPr>
          <p:cNvSpPr/>
          <p:nvPr/>
        </p:nvSpPr>
        <p:spPr>
          <a:xfrm>
            <a:off x="1148729" y="276400"/>
            <a:ext cx="337694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Ejemplos de prioridades externas</a:t>
            </a:r>
          </a:p>
        </p:txBody>
      </p:sp>
      <p:sp>
        <p:nvSpPr>
          <p:cNvPr id="5" name="Rectangle: Rounded Corners 4">
            <a:extLst>
              <a:ext uri="{FF2B5EF4-FFF2-40B4-BE49-F238E27FC236}">
                <a16:creationId xmlns:a16="http://schemas.microsoft.com/office/drawing/2014/main" id="{4EDB6782-86F2-A051-EA0B-86606B72DF8B}"/>
              </a:ext>
            </a:extLst>
          </p:cNvPr>
          <p:cNvSpPr/>
          <p:nvPr/>
        </p:nvSpPr>
        <p:spPr>
          <a:xfrm>
            <a:off x="369074" y="1229829"/>
            <a:ext cx="4936256" cy="4247615"/>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mj-lt"/>
              <a:buAutoNum type="arabicPeriod"/>
            </a:pPr>
            <a:r>
              <a:rPr lang="es" dirty="0">
                <a:solidFill>
                  <a:schemeClr val="bg1"/>
                </a:solidFill>
              </a:rPr>
              <a:t>Únase o apoye organizaciones benéficas locales o dedique </a:t>
            </a:r>
            <a:r>
              <a:rPr lang="es" dirty="0">
                <a:solidFill>
                  <a:schemeClr val="bg1"/>
                </a:solidFill>
                <a:cs typeface="Times New Roman" panose="02020603050405020304" pitchFamily="18" charset="0"/>
              </a:rPr>
              <a:t>recaudaciones de fondos de la empresa para lograr un impacto local directo</a:t>
            </a:r>
          </a:p>
          <a:p>
            <a:pPr marL="342900" indent="-342900">
              <a:buClr>
                <a:schemeClr val="bg1"/>
              </a:buClr>
              <a:buFont typeface="+mj-lt"/>
              <a:buAutoNum type="arabicPeriod"/>
            </a:pPr>
            <a:r>
              <a:rPr lang="es" dirty="0"/>
              <a:t>Gestione e innove activamente sus cadenas de suministro para que sean respetuosas con el medio ambiente y la sociedad</a:t>
            </a:r>
          </a:p>
          <a:p>
            <a:pPr marL="342900" indent="-342900">
              <a:buClr>
                <a:schemeClr val="bg1"/>
              </a:buClr>
              <a:buFont typeface="+mj-lt"/>
              <a:buAutoNum type="arabicPeriod"/>
            </a:pPr>
            <a:r>
              <a:rPr lang="es" dirty="0"/>
              <a:t>Involucrarse con proveedores social y ambientalmente responsables</a:t>
            </a:r>
          </a:p>
          <a:p>
            <a:pPr marL="342900" indent="-342900">
              <a:buClr>
                <a:schemeClr val="bg1"/>
              </a:buClr>
              <a:buFont typeface="+mj-lt"/>
              <a:buAutoNum type="arabicPeriod"/>
            </a:pPr>
            <a:r>
              <a:rPr lang="es" dirty="0"/>
              <a:t>Producir productos que sean amigables con el medio ambiente reduciendo la huella de carbono</a:t>
            </a:r>
          </a:p>
          <a:p>
            <a:pPr marL="342900" indent="-342900">
              <a:buClr>
                <a:schemeClr val="bg1"/>
              </a:buClr>
              <a:buFont typeface="+mj-lt"/>
              <a:buAutoNum type="arabicPeriod"/>
            </a:pPr>
            <a:r>
              <a:rPr lang="es" dirty="0">
                <a:solidFill>
                  <a:schemeClr val="bg1"/>
                </a:solidFill>
                <a:cs typeface="Times New Roman" panose="02020603050405020304" pitchFamily="18" charset="0"/>
              </a:rPr>
              <a:t>Ofrezca sus servicios de formación, asistencia al personal y consultoría</a:t>
            </a:r>
          </a:p>
        </p:txBody>
      </p:sp>
      <p:sp>
        <p:nvSpPr>
          <p:cNvPr id="6" name="Rectangle: Rounded Corners 5">
            <a:extLst>
              <a:ext uri="{FF2B5EF4-FFF2-40B4-BE49-F238E27FC236}">
                <a16:creationId xmlns:a16="http://schemas.microsoft.com/office/drawing/2014/main" id="{DC5997F4-ACCE-7E71-A6D0-40E25BEA13E5}"/>
              </a:ext>
            </a:extLst>
          </p:cNvPr>
          <p:cNvSpPr/>
          <p:nvPr/>
        </p:nvSpPr>
        <p:spPr>
          <a:xfrm>
            <a:off x="6234081" y="1214887"/>
            <a:ext cx="5815181" cy="4835643"/>
          </a:xfrm>
          <a:prstGeom prst="roundRect">
            <a:avLst/>
          </a:prstGeom>
          <a:solidFill>
            <a:srgbClr val="308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s" sz="1600" dirty="0">
                <a:solidFill>
                  <a:schemeClr val="bg1"/>
                </a:solidFill>
              </a:rPr>
              <a:t>Respalde el bienestar y la diversidad de los empleados integrándolos en sus prácticas y políticas de recursos humanos</a:t>
            </a:r>
          </a:p>
          <a:p>
            <a:pPr marL="342900" indent="-342900">
              <a:buFont typeface="+mj-lt"/>
              <a:buAutoNum type="arabicPeriod"/>
            </a:pPr>
            <a:r>
              <a:rPr lang="es" sz="1600" dirty="0">
                <a:solidFill>
                  <a:schemeClr val="bg1"/>
                </a:solidFill>
              </a:rPr>
              <a:t>Proporcionar</a:t>
            </a:r>
            <a:r>
              <a:rPr lang="es" sz="1600" b="1" dirty="0">
                <a:solidFill>
                  <a:schemeClr val="bg1"/>
                </a:solidFill>
              </a:rPr>
              <a:t> </a:t>
            </a:r>
            <a:r>
              <a:rPr lang="es" sz="1600" dirty="0">
                <a:solidFill>
                  <a:schemeClr val="bg1"/>
                </a:solidFill>
                <a:effectLst/>
                <a:ea typeface="Calibri" panose="020F0502020204030204" pitchFamily="34" charset="0"/>
                <a:cs typeface="Times New Roman" panose="02020603050405020304" pitchFamily="18" charset="0"/>
              </a:rPr>
              <a:t>atención y asistencia en viajes de los empleados</a:t>
            </a:r>
          </a:p>
          <a:p>
            <a:pPr marL="342900" indent="-342900">
              <a:buFont typeface="+mj-lt"/>
              <a:buAutoNum type="arabicPeriod"/>
            </a:pPr>
            <a:r>
              <a:rPr lang="es" sz="1600" dirty="0">
                <a:solidFill>
                  <a:schemeClr val="bg1"/>
                </a:solidFill>
                <a:cs typeface="Times New Roman" panose="02020603050405020304" pitchFamily="18" charset="0"/>
              </a:rPr>
              <a:t>Abastecimiento ético de productos, recursos, alimentos y servicios locales que sean amigables con el medio ambiente y la sociedad, por ejemplo, alimentos locales orgánicos producidos con envases reciclables</a:t>
            </a:r>
            <a:endParaRPr lang="en-IE" sz="1600" dirty="0">
              <a:solidFill>
                <a:schemeClr val="bg1"/>
              </a:solidFill>
              <a:cs typeface="Times New Roman" panose="02020603050405020304" pitchFamily="18" charset="0"/>
            </a:endParaRPr>
          </a:p>
          <a:p>
            <a:pPr marL="342900" indent="-342900">
              <a:buFont typeface="+mj-lt"/>
              <a:buAutoNum type="arabicPeriod"/>
            </a:pPr>
            <a:r>
              <a:rPr lang="es" sz="1600" dirty="0">
                <a:solidFill>
                  <a:schemeClr val="bg1"/>
                </a:solidFill>
                <a:cs typeface="Times New Roman" panose="02020603050405020304" pitchFamily="18" charset="0"/>
              </a:rPr>
              <a:t>Implementar actividades de marketing ecológico (p. ej., impresión mínima, prácticas de reducción/reutilización/reciclaje respetuosas con el medio ambiente) y comunicarse con una estrategia de marketing ecológico dedicada</a:t>
            </a:r>
          </a:p>
          <a:p>
            <a:pPr marL="342900" indent="-342900">
              <a:buFont typeface="+mj-lt"/>
              <a:buAutoNum type="arabicPeriod"/>
            </a:pPr>
            <a:r>
              <a:rPr lang="es" sz="1600" dirty="0">
                <a:solidFill>
                  <a:schemeClr val="bg1"/>
                </a:solidFill>
                <a:cs typeface="Times New Roman" panose="02020603050405020304" pitchFamily="18" charset="0"/>
              </a:rPr>
              <a:t>Ofrezca solo reuniones, conferencias y eventos ecológicos, por ejemplo, materiales digitales, uso compartido de automóviles, eventos sin boleto, lugares seleccionados cerca del transporte público</a:t>
            </a:r>
            <a:endParaRPr lang="en-IE" sz="1600" dirty="0">
              <a:solidFill>
                <a:schemeClr val="bg1"/>
              </a:solidFill>
              <a:cs typeface="Times New Roman" panose="02020603050405020304" pitchFamily="18" charset="0"/>
            </a:endParaRPr>
          </a:p>
        </p:txBody>
      </p:sp>
      <p:sp>
        <p:nvSpPr>
          <p:cNvPr id="8" name="Arrow: Left-Right-Up 7">
            <a:extLst>
              <a:ext uri="{FF2B5EF4-FFF2-40B4-BE49-F238E27FC236}">
                <a16:creationId xmlns:a16="http://schemas.microsoft.com/office/drawing/2014/main" id="{9C600306-4C34-54EF-69CB-52710FD48068}"/>
              </a:ext>
            </a:extLst>
          </p:cNvPr>
          <p:cNvSpPr/>
          <p:nvPr/>
        </p:nvSpPr>
        <p:spPr>
          <a:xfrm rot="10800000">
            <a:off x="5305327" y="2660226"/>
            <a:ext cx="928751" cy="3351274"/>
          </a:xfrm>
          <a:prstGeom prst="leftRightUpArrow">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Rounded Corners 8">
            <a:extLst>
              <a:ext uri="{FF2B5EF4-FFF2-40B4-BE49-F238E27FC236}">
                <a16:creationId xmlns:a16="http://schemas.microsoft.com/office/drawing/2014/main" id="{0865AACC-A424-A704-83B4-BFE03365F712}"/>
              </a:ext>
            </a:extLst>
          </p:cNvPr>
          <p:cNvSpPr/>
          <p:nvPr/>
        </p:nvSpPr>
        <p:spPr>
          <a:xfrm>
            <a:off x="2423310" y="6104885"/>
            <a:ext cx="6690511" cy="576425"/>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RSC Innovación y Sostenibilidad</a:t>
            </a:r>
            <a:endParaRPr lang="en-IE" dirty="0">
              <a:solidFill>
                <a:srgbClr val="262626"/>
              </a:solidFill>
            </a:endParaRPr>
          </a:p>
        </p:txBody>
      </p:sp>
      <p:sp>
        <p:nvSpPr>
          <p:cNvPr id="2" name="Rectangle: Rounded Corners 1">
            <a:extLst>
              <a:ext uri="{FF2B5EF4-FFF2-40B4-BE49-F238E27FC236}">
                <a16:creationId xmlns:a16="http://schemas.microsoft.com/office/drawing/2014/main" id="{D5491C31-49F0-823E-4BCF-E2D9710E504A}"/>
              </a:ext>
            </a:extLst>
          </p:cNvPr>
          <p:cNvSpPr/>
          <p:nvPr/>
        </p:nvSpPr>
        <p:spPr>
          <a:xfrm>
            <a:off x="7592838" y="261458"/>
            <a:ext cx="3041965" cy="95342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solidFill>
                  <a:srgbClr val="262626"/>
                </a:solidFill>
              </a:rPr>
              <a:t>Ejemplos de prioridades internas</a:t>
            </a:r>
            <a:endParaRPr lang="en-IE" dirty="0">
              <a:solidFill>
                <a:srgbClr val="262626"/>
              </a:solidFill>
            </a:endParaRPr>
          </a:p>
        </p:txBody>
      </p:sp>
      <p:pic>
        <p:nvPicPr>
          <p:cNvPr id="7" name="Graphic 6" descr="Signature with solid fill">
            <a:extLst>
              <a:ext uri="{FF2B5EF4-FFF2-40B4-BE49-F238E27FC236}">
                <a16:creationId xmlns:a16="http://schemas.microsoft.com/office/drawing/2014/main" id="{FC09BDD1-93D9-085B-4038-31EC8F74E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89810" y="261458"/>
            <a:ext cx="914400" cy="914400"/>
          </a:xfrm>
          <a:prstGeom prst="rect">
            <a:avLst/>
          </a:prstGeom>
        </p:spPr>
      </p:pic>
    </p:spTree>
    <p:extLst>
      <p:ext uri="{BB962C8B-B14F-4D97-AF65-F5344CB8AC3E}">
        <p14:creationId xmlns:p14="http://schemas.microsoft.com/office/powerpoint/2010/main" val="1617290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solidFill>
                  <a:schemeClr val="bg1"/>
                </a:solidFill>
              </a:rPr>
              <a:t>Ejemplo de plan de acción de RSE</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0520" y="43258"/>
            <a:ext cx="1563648" cy="1343466"/>
          </a:xfrm>
          <a:prstGeom prst="rect">
            <a:avLst/>
          </a:prstGeom>
        </p:spPr>
      </p:pic>
      <p:sp>
        <p:nvSpPr>
          <p:cNvPr id="4" name="Text Placeholder 3">
            <a:extLst>
              <a:ext uri="{FF2B5EF4-FFF2-40B4-BE49-F238E27FC236}">
                <a16:creationId xmlns:a16="http://schemas.microsoft.com/office/drawing/2014/main" id="{2908D8E1-1305-28D3-7D8D-814879CA3880}"/>
              </a:ext>
            </a:extLst>
          </p:cNvPr>
          <p:cNvSpPr>
            <a:spLocks noGrp="1"/>
          </p:cNvSpPr>
          <p:nvPr>
            <p:ph type="body" sz="quarter" idx="14"/>
          </p:nvPr>
        </p:nvSpPr>
        <p:spPr>
          <a:xfrm>
            <a:off x="340972" y="1192345"/>
            <a:ext cx="11558258" cy="3995320"/>
          </a:xfrm>
        </p:spPr>
        <p:txBody>
          <a:bodyPr/>
          <a:lstStyle/>
          <a:p>
            <a:r>
              <a:rPr lang="es" sz="2200" b="0" i="0" dirty="0">
                <a:effectLst/>
              </a:rPr>
              <a:t>Su </a:t>
            </a:r>
            <a:r>
              <a:rPr lang="es" sz="2200" b="1" i="0" dirty="0">
                <a:effectLst/>
              </a:rPr>
              <a:t>plan de acción de RSE </a:t>
            </a:r>
            <a:r>
              <a:rPr lang="es" sz="2200" b="0" i="0" dirty="0">
                <a:effectLst/>
              </a:rPr>
              <a:t>es un plan activo detallado que describe las acciones necesarias para alcanzar una o más de sus prioridades de RSE. Es un mecanismo de comunicación y documento activo que muestra una secuencia de pasos que se deben dar en un orden determinado por una hora, fecha y persona determinadas para lograr el objetivo. Puede </a:t>
            </a:r>
            <a:r>
              <a:rPr lang="es" sz="2200" dirty="0"/>
              <a:t>incluir </a:t>
            </a:r>
            <a:r>
              <a:rPr lang="es" sz="2200" b="0" i="0" dirty="0">
                <a:effectLst/>
              </a:rPr>
              <a:t>notas, enlaces de apoyo o recursos que se requieren para lograr cada meta.</a:t>
            </a:r>
            <a:endParaRPr lang="en-IE" sz="2200" dirty="0"/>
          </a:p>
        </p:txBody>
      </p:sp>
      <p:sp>
        <p:nvSpPr>
          <p:cNvPr id="5" name="TextBox 4">
            <a:extLst>
              <a:ext uri="{FF2B5EF4-FFF2-40B4-BE49-F238E27FC236}">
                <a16:creationId xmlns:a16="http://schemas.microsoft.com/office/drawing/2014/main" id="{5CC0E721-47EC-ABCB-EDD2-97BE3013977E}"/>
              </a:ext>
            </a:extLst>
          </p:cNvPr>
          <p:cNvSpPr txBox="1"/>
          <p:nvPr/>
        </p:nvSpPr>
        <p:spPr>
          <a:xfrm>
            <a:off x="226336" y="6356347"/>
            <a:ext cx="3494638" cy="369332"/>
          </a:xfrm>
          <a:prstGeom prst="rect">
            <a:avLst/>
          </a:prstGeom>
          <a:noFill/>
        </p:spPr>
        <p:txBody>
          <a:bodyPr wrap="square" rtlCol="0">
            <a:spAutoFit/>
          </a:bodyPr>
          <a:lstStyle/>
          <a:p>
            <a:r>
              <a:rPr lang="es" dirty="0">
                <a:hlinkClick r:id="rId4"/>
              </a:rPr>
              <a:t>Cómo escribir un plan de acción</a:t>
            </a:r>
            <a:endParaRPr lang="en-IE" dirty="0"/>
          </a:p>
        </p:txBody>
      </p:sp>
      <p:graphicFrame>
        <p:nvGraphicFramePr>
          <p:cNvPr id="6" name="Table 7">
            <a:extLst>
              <a:ext uri="{FF2B5EF4-FFF2-40B4-BE49-F238E27FC236}">
                <a16:creationId xmlns:a16="http://schemas.microsoft.com/office/drawing/2014/main" id="{650A05A1-7C53-9608-82DF-22A0F82592D0}"/>
              </a:ext>
            </a:extLst>
          </p:cNvPr>
          <p:cNvGraphicFramePr>
            <a:graphicFrameLocks noGrp="1"/>
          </p:cNvGraphicFramePr>
          <p:nvPr>
            <p:extLst>
              <p:ext uri="{D42A27DB-BD31-4B8C-83A1-F6EECF244321}">
                <p14:modId xmlns:p14="http://schemas.microsoft.com/office/powerpoint/2010/main" val="4027875448"/>
              </p:ext>
            </p:extLst>
          </p:nvPr>
        </p:nvGraphicFramePr>
        <p:xfrm>
          <a:off x="292770" y="2939379"/>
          <a:ext cx="11588437" cy="3845560"/>
        </p:xfrm>
        <a:graphic>
          <a:graphicData uri="http://schemas.openxmlformats.org/drawingml/2006/table">
            <a:tbl>
              <a:tblPr firstRow="1" bandRow="1">
                <a:tableStyleId>{5C22544A-7EE6-4342-B048-85BDC9FD1C3A}</a:tableStyleId>
              </a:tblPr>
              <a:tblGrid>
                <a:gridCol w="1655491">
                  <a:extLst>
                    <a:ext uri="{9D8B030D-6E8A-4147-A177-3AD203B41FA5}">
                      <a16:colId xmlns:a16="http://schemas.microsoft.com/office/drawing/2014/main" val="3841511089"/>
                    </a:ext>
                  </a:extLst>
                </a:gridCol>
                <a:gridCol w="1655491">
                  <a:extLst>
                    <a:ext uri="{9D8B030D-6E8A-4147-A177-3AD203B41FA5}">
                      <a16:colId xmlns:a16="http://schemas.microsoft.com/office/drawing/2014/main" val="1642614388"/>
                    </a:ext>
                  </a:extLst>
                </a:gridCol>
                <a:gridCol w="1655491">
                  <a:extLst>
                    <a:ext uri="{9D8B030D-6E8A-4147-A177-3AD203B41FA5}">
                      <a16:colId xmlns:a16="http://schemas.microsoft.com/office/drawing/2014/main" val="3155199519"/>
                    </a:ext>
                  </a:extLst>
                </a:gridCol>
                <a:gridCol w="1655491">
                  <a:extLst>
                    <a:ext uri="{9D8B030D-6E8A-4147-A177-3AD203B41FA5}">
                      <a16:colId xmlns:a16="http://schemas.microsoft.com/office/drawing/2014/main" val="3844566181"/>
                    </a:ext>
                  </a:extLst>
                </a:gridCol>
                <a:gridCol w="1655491">
                  <a:extLst>
                    <a:ext uri="{9D8B030D-6E8A-4147-A177-3AD203B41FA5}">
                      <a16:colId xmlns:a16="http://schemas.microsoft.com/office/drawing/2014/main" val="2082748839"/>
                    </a:ext>
                  </a:extLst>
                </a:gridCol>
                <a:gridCol w="1655491">
                  <a:extLst>
                    <a:ext uri="{9D8B030D-6E8A-4147-A177-3AD203B41FA5}">
                      <a16:colId xmlns:a16="http://schemas.microsoft.com/office/drawing/2014/main" val="3375529373"/>
                    </a:ext>
                  </a:extLst>
                </a:gridCol>
                <a:gridCol w="1655491">
                  <a:extLst>
                    <a:ext uri="{9D8B030D-6E8A-4147-A177-3AD203B41FA5}">
                      <a16:colId xmlns:a16="http://schemas.microsoft.com/office/drawing/2014/main" val="1183257757"/>
                    </a:ext>
                  </a:extLst>
                </a:gridCol>
              </a:tblGrid>
              <a:tr h="370840">
                <a:tc gridSpan="7">
                  <a:txBody>
                    <a:bodyPr/>
                    <a:lstStyle/>
                    <a:p>
                      <a:pPr algn="ctr"/>
                      <a:r>
                        <a:rPr lang="es" sz="1800" dirty="0"/>
                        <a:t>Plan de acción de RSC</a:t>
                      </a:r>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tc hMerge="1">
                  <a:txBody>
                    <a:bodyPr/>
                    <a:lstStyle/>
                    <a:p>
                      <a:endParaRPr lang="en-IE" dirty="0"/>
                    </a:p>
                  </a:txBody>
                  <a:tcPr>
                    <a:solidFill>
                      <a:srgbClr val="027354"/>
                    </a:solidFill>
                  </a:tcPr>
                </a:tc>
                <a:extLst>
                  <a:ext uri="{0D108BD9-81ED-4DB2-BD59-A6C34878D82A}">
                    <a16:rowId xmlns:a16="http://schemas.microsoft.com/office/drawing/2014/main" val="689226730"/>
                  </a:ext>
                </a:extLst>
              </a:tr>
              <a:tr h="370840">
                <a:tc>
                  <a:txBody>
                    <a:bodyPr/>
                    <a:lstStyle/>
                    <a:p>
                      <a:pPr algn="ctr"/>
                      <a:r>
                        <a:rPr lang="es" sz="1800" b="1" dirty="0">
                          <a:solidFill>
                            <a:schemeClr val="bg1"/>
                          </a:solidFill>
                        </a:rPr>
                        <a:t>Prioridad</a:t>
                      </a:r>
                    </a:p>
                  </a:txBody>
                  <a:tcPr anchor="ctr">
                    <a:solidFill>
                      <a:srgbClr val="D98F89"/>
                    </a:solidFill>
                  </a:tcPr>
                </a:tc>
                <a:tc>
                  <a:txBody>
                    <a:bodyPr/>
                    <a:lstStyle/>
                    <a:p>
                      <a:pPr algn="ctr"/>
                      <a:r>
                        <a:rPr lang="es" sz="1800" b="1" dirty="0">
                          <a:solidFill>
                            <a:schemeClr val="bg1"/>
                          </a:solidFill>
                        </a:rPr>
                        <a:t>Persona responsable</a:t>
                      </a:r>
                    </a:p>
                  </a:txBody>
                  <a:tcPr anchor="ctr">
                    <a:solidFill>
                      <a:srgbClr val="D98F89"/>
                    </a:solidFill>
                  </a:tcPr>
                </a:tc>
                <a:tc>
                  <a:txBody>
                    <a:bodyPr/>
                    <a:lstStyle/>
                    <a:p>
                      <a:pPr algn="ctr"/>
                      <a:r>
                        <a:rPr lang="es" sz="1800" b="1" dirty="0">
                          <a:solidFill>
                            <a:schemeClr val="bg1"/>
                          </a:solidFill>
                        </a:rPr>
                        <a:t>Fecha de inicio</a:t>
                      </a:r>
                    </a:p>
                  </a:txBody>
                  <a:tcPr anchor="ctr">
                    <a:solidFill>
                      <a:srgbClr val="D98F89"/>
                    </a:solidFill>
                  </a:tcPr>
                </a:tc>
                <a:tc>
                  <a:txBody>
                    <a:bodyPr/>
                    <a:lstStyle/>
                    <a:p>
                      <a:pPr algn="ctr"/>
                      <a:r>
                        <a:rPr lang="es" sz="1800" b="1" dirty="0">
                          <a:solidFill>
                            <a:schemeClr val="bg1"/>
                          </a:solidFill>
                        </a:rPr>
                        <a:t>Fecha final</a:t>
                      </a:r>
                    </a:p>
                  </a:txBody>
                  <a:tcPr anchor="ctr">
                    <a:solidFill>
                      <a:srgbClr val="D98F89"/>
                    </a:solidFill>
                  </a:tcPr>
                </a:tc>
                <a:tc>
                  <a:txBody>
                    <a:bodyPr/>
                    <a:lstStyle/>
                    <a:p>
                      <a:pPr algn="ctr"/>
                      <a:r>
                        <a:rPr lang="es" sz="1800" b="1" dirty="0">
                          <a:solidFill>
                            <a:schemeClr val="bg1"/>
                          </a:solidFill>
                        </a:rPr>
                        <a:t>Recursos</a:t>
                      </a:r>
                    </a:p>
                  </a:txBody>
                  <a:tcPr anchor="ctr">
                    <a:solidFill>
                      <a:srgbClr val="D98F89"/>
                    </a:solidFill>
                  </a:tcPr>
                </a:tc>
                <a:tc>
                  <a:txBody>
                    <a:bodyPr/>
                    <a:lstStyle/>
                    <a:p>
                      <a:pPr algn="ctr"/>
                      <a:r>
                        <a:rPr lang="es" sz="1800" b="1" dirty="0">
                          <a:solidFill>
                            <a:schemeClr val="bg1"/>
                          </a:solidFill>
                        </a:rPr>
                        <a:t>Resultado</a:t>
                      </a:r>
                    </a:p>
                  </a:txBody>
                  <a:tcPr anchor="ctr">
                    <a:solidFill>
                      <a:srgbClr val="D98F89"/>
                    </a:solidFill>
                  </a:tcPr>
                </a:tc>
                <a:tc>
                  <a:txBody>
                    <a:bodyPr/>
                    <a:lstStyle/>
                    <a:p>
                      <a:pPr algn="ctr"/>
                      <a:r>
                        <a:rPr lang="es" sz="1800" b="1" dirty="0">
                          <a:solidFill>
                            <a:schemeClr val="bg1"/>
                          </a:solidFill>
                        </a:rPr>
                        <a:t>notas</a:t>
                      </a:r>
                    </a:p>
                  </a:txBody>
                  <a:tcPr anchor="ctr">
                    <a:solidFill>
                      <a:srgbClr val="D98F89"/>
                    </a:solidFill>
                  </a:tcPr>
                </a:tc>
                <a:extLst>
                  <a:ext uri="{0D108BD9-81ED-4DB2-BD59-A6C34878D82A}">
                    <a16:rowId xmlns:a16="http://schemas.microsoft.com/office/drawing/2014/main" val="3400390421"/>
                  </a:ext>
                </a:extLst>
              </a:tr>
              <a:tr h="370840">
                <a:tc>
                  <a:txBody>
                    <a:bodyPr/>
                    <a:lstStyle/>
                    <a:p>
                      <a:r>
                        <a:rPr lang="es" sz="1800" i="1" dirty="0"/>
                        <a:t>por ejemplo, investigar envases ecológicos alternativos</a:t>
                      </a:r>
                    </a:p>
                  </a:txBody>
                  <a:tcPr>
                    <a:solidFill>
                      <a:srgbClr val="40B894"/>
                    </a:solidFill>
                  </a:tcPr>
                </a:tc>
                <a:tc>
                  <a:txBody>
                    <a:bodyPr/>
                    <a:lstStyle/>
                    <a:p>
                      <a:r>
                        <a:rPr lang="es" sz="1800" i="1" dirty="0"/>
                        <a:t>por ejemplo, John Mc Guinness, líder del equipo de abastecimiento</a:t>
                      </a:r>
                    </a:p>
                  </a:txBody>
                  <a:tcPr>
                    <a:solidFill>
                      <a:srgbClr val="40B894"/>
                    </a:solidFill>
                  </a:tcPr>
                </a:tc>
                <a:tc>
                  <a:txBody>
                    <a:bodyPr/>
                    <a:lstStyle/>
                    <a:p>
                      <a:r>
                        <a:rPr lang="es" sz="1800" i="1" dirty="0"/>
                        <a:t>p. ej., 23 de febrero de 2023</a:t>
                      </a:r>
                    </a:p>
                  </a:txBody>
                  <a:tcPr>
                    <a:solidFill>
                      <a:srgbClr val="40B894"/>
                    </a:solidFill>
                  </a:tcPr>
                </a:tc>
                <a:tc>
                  <a:txBody>
                    <a:bodyPr/>
                    <a:lstStyle/>
                    <a:p>
                      <a:r>
                        <a:rPr lang="es" sz="1800" i="1" dirty="0"/>
                        <a:t>p. ej., 23 de junio de 2023</a:t>
                      </a:r>
                    </a:p>
                  </a:txBody>
                  <a:tcPr>
                    <a:solidFill>
                      <a:srgbClr val="40B894"/>
                    </a:solidFill>
                  </a:tcPr>
                </a:tc>
                <a:tc>
                  <a:txBody>
                    <a:bodyPr/>
                    <a:lstStyle/>
                    <a:p>
                      <a:r>
                        <a:rPr lang="es" sz="1800" i="1" dirty="0"/>
                        <a:t>p. ej., lista de proveedores de empaques ecológicos para contactar</a:t>
                      </a:r>
                    </a:p>
                  </a:txBody>
                  <a:tcPr>
                    <a:solidFill>
                      <a:srgbClr val="40B894"/>
                    </a:solidFill>
                  </a:tcPr>
                </a:tc>
                <a:tc>
                  <a:txBody>
                    <a:bodyPr/>
                    <a:lstStyle/>
                    <a:p>
                      <a:r>
                        <a:rPr lang="es" sz="1800" i="1" dirty="0"/>
                        <a:t>por ejemplo, contrató a 2 proveedores locales. El equipo de CSR y John se reunirán con los proveedores para discutir posibles</a:t>
                      </a:r>
                    </a:p>
                  </a:txBody>
                  <a:tcPr>
                    <a:solidFill>
                      <a:srgbClr val="40B894"/>
                    </a:solidFill>
                  </a:tcPr>
                </a:tc>
                <a:tc>
                  <a:txBody>
                    <a:bodyPr/>
                    <a:lstStyle/>
                    <a:p>
                      <a:endParaRPr lang="en-IE" sz="1800" dirty="0"/>
                    </a:p>
                  </a:txBody>
                  <a:tcPr>
                    <a:solidFill>
                      <a:srgbClr val="40B894"/>
                    </a:solidFill>
                  </a:tcPr>
                </a:tc>
                <a:extLst>
                  <a:ext uri="{0D108BD9-81ED-4DB2-BD59-A6C34878D82A}">
                    <a16:rowId xmlns:a16="http://schemas.microsoft.com/office/drawing/2014/main" val="3093201893"/>
                  </a:ext>
                </a:extLst>
              </a:tr>
            </a:tbl>
          </a:graphicData>
        </a:graphic>
      </p:graphicFrame>
    </p:spTree>
    <p:extLst>
      <p:ext uri="{BB962C8B-B14F-4D97-AF65-F5344CB8AC3E}">
        <p14:creationId xmlns:p14="http://schemas.microsoft.com/office/powerpoint/2010/main" val="343101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36908" y="65586"/>
            <a:ext cx="4983489" cy="649186"/>
          </a:xfrm>
        </p:spPr>
        <p:txBody>
          <a:bodyPr>
            <a:normAutofit/>
          </a:bodyPr>
          <a:lstStyle/>
          <a:p>
            <a:r>
              <a:rPr lang="es" dirty="0"/>
              <a:t>Resumen del Módulo 5</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621086"/>
            <a:ext cx="5793629" cy="4442769"/>
          </a:xfrm>
        </p:spPr>
        <p:txBody>
          <a:bodyPr/>
          <a:lstStyle/>
          <a:p>
            <a:r>
              <a:rPr lang="es" sz="1900" dirty="0"/>
              <a:t>Este Módulo lo ayudará a explorar cómo y cuándo efectuar un cambio cultural de RSE para mejorar el desempeño de su empresa. Aprenderá a profundizar en la transformación cultural como una estrategia a largo plazo, que es un tipo de cambio iniciado en el nivel de liderazgo ejecutivo. Demuestra diferentes enfoques, estrategias, ideas y modelos sobre cómo puede implementar y tener un impacto en sus sistemas de gestión cultural de RSE. El objetivo es proporcionar orientación práctica a las PYME para que puedan incorporarse a la convocatoria global de RSE a largo plazo. Es evidente que la gestión del cambio debe estar dirigida por la alta dirección e involucrar a todos en la organización. Es un proceso de mejora continua en el tiempo. Es llevar a su empresa más allá del cumplimiento e integrar sistemas de gestión en áreas tales como derechos humanos, prácticas laborales, prácticas de abastecimiento, integridad del producto e impacto ambiental como parte de su estrategia comercial principal.</a:t>
            </a:r>
            <a:endParaRPr lang="en-GB" sz="1900" b="0" i="0" dirty="0">
              <a:effectLst/>
            </a:endParaRPr>
          </a:p>
          <a:p>
            <a:endParaRPr lang="en-GB" sz="1900" dirty="0"/>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52055" y="522692"/>
            <a:ext cx="511077" cy="650909"/>
          </a:xfrm>
        </p:spPr>
        <p:txBody>
          <a:bodyPr/>
          <a:lstStyle/>
          <a:p>
            <a:r>
              <a:rPr lang="e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141504" y="1771264"/>
            <a:ext cx="4718277" cy="822373"/>
          </a:xfrm>
        </p:spPr>
        <p:txBody>
          <a:bodyPr/>
          <a:lstStyle/>
          <a:p>
            <a:r>
              <a:rPr lang="es" sz="2400" dirty="0"/>
              <a:t>Cómo el liderazgo de alto nivel a largo plazo es un poderoso motivador y crítico para la implementación de la RSC</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95882" y="1621520"/>
            <a:ext cx="511077" cy="635000"/>
          </a:xfrm>
        </p:spPr>
        <p:txBody>
          <a:bodyPr/>
          <a:lstStyle/>
          <a:p>
            <a:r>
              <a:rPr lang="e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117701" y="504526"/>
            <a:ext cx="4718277" cy="822373"/>
          </a:xfrm>
        </p:spPr>
        <p:txBody>
          <a:bodyPr/>
          <a:lstStyle/>
          <a:p>
            <a:r>
              <a:rPr lang="es" sz="2400" dirty="0"/>
              <a:t>Implementación de la gestión del cambio cultural de la RSE: </a:t>
            </a:r>
            <a:r>
              <a:rPr lang="es" sz="2400" dirty="0">
                <a:solidFill>
                  <a:srgbClr val="C95F57"/>
                </a:solidFill>
              </a:rPr>
              <a:t>enfoque estratégico a largo plazo</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95882" y="2918191"/>
            <a:ext cx="511077" cy="635000"/>
          </a:xfrm>
        </p:spPr>
        <p:txBody>
          <a:bodyPr/>
          <a:lstStyle/>
          <a:p>
            <a:r>
              <a:rPr lang="e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41504" y="3111721"/>
            <a:ext cx="4718277" cy="822373"/>
          </a:xfrm>
        </p:spPr>
        <p:txBody>
          <a:bodyPr/>
          <a:lstStyle/>
          <a:p>
            <a:r>
              <a:rPr lang="es" sz="2400" dirty="0"/>
              <a:t>Cómo evaluar, desarrollar y decidir sobre diferentes prioridades de RSC para impulsar la estrategia a largo plazo</a:t>
            </a:r>
            <a:endParaRPr lang="en-US" sz="2400" dirty="0">
              <a:solidFill>
                <a:srgbClr val="C95F57"/>
              </a:solidFill>
            </a:endParaRPr>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15287" y="4241533"/>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t>4</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178411" y="415790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dirty="0"/>
              <a:t>Desarrolle su visión de RSE e involucre a su fuerza laboral.</a:t>
            </a:r>
          </a:p>
        </p:txBody>
      </p:sp>
      <p:sp>
        <p:nvSpPr>
          <p:cNvPr id="4" name="Text Placeholder 21">
            <a:extLst>
              <a:ext uri="{FF2B5EF4-FFF2-40B4-BE49-F238E27FC236}">
                <a16:creationId xmlns:a16="http://schemas.microsoft.com/office/drawing/2014/main" id="{9C986892-8211-D9D2-12FE-7E713AE09AC1}"/>
              </a:ext>
            </a:extLst>
          </p:cNvPr>
          <p:cNvSpPr txBox="1">
            <a:spLocks/>
          </p:cNvSpPr>
          <p:nvPr/>
        </p:nvSpPr>
        <p:spPr>
          <a:xfrm>
            <a:off x="6667334" y="4980281"/>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t>5</a:t>
            </a:r>
          </a:p>
        </p:txBody>
      </p:sp>
      <p:sp>
        <p:nvSpPr>
          <p:cNvPr id="5" name="Text Placeholder 22">
            <a:extLst>
              <a:ext uri="{FF2B5EF4-FFF2-40B4-BE49-F238E27FC236}">
                <a16:creationId xmlns:a16="http://schemas.microsoft.com/office/drawing/2014/main" id="{A9240CC0-B6FD-E7E0-6072-8A1F8A713068}"/>
              </a:ext>
            </a:extLst>
          </p:cNvPr>
          <p:cNvSpPr txBox="1">
            <a:spLocks/>
          </p:cNvSpPr>
          <p:nvPr/>
        </p:nvSpPr>
        <p:spPr>
          <a:xfrm>
            <a:off x="7178411" y="4886594"/>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400" dirty="0"/>
              <a:t>Conclusiones</a:t>
            </a:r>
          </a:p>
        </p:txBody>
      </p:sp>
    </p:spTree>
    <p:extLst>
      <p:ext uri="{BB962C8B-B14F-4D97-AF65-F5344CB8AC3E}">
        <p14:creationId xmlns:p14="http://schemas.microsoft.com/office/powerpoint/2010/main" val="2057912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A90E-C574-5465-7A09-FEB1AD3DE4F2}"/>
              </a:ext>
            </a:extLst>
          </p:cNvPr>
          <p:cNvSpPr>
            <a:spLocks noGrp="1"/>
          </p:cNvSpPr>
          <p:nvPr>
            <p:ph type="body" sz="quarter" idx="13"/>
          </p:nvPr>
        </p:nvSpPr>
        <p:spPr>
          <a:xfrm>
            <a:off x="1221048" y="435048"/>
            <a:ext cx="10600546" cy="953429"/>
          </a:xfrm>
        </p:spPr>
        <p:txBody>
          <a:bodyPr>
            <a:normAutofit fontScale="92500" lnSpcReduction="10000"/>
          </a:bodyPr>
          <a:lstStyle/>
          <a:p>
            <a:r>
              <a:rPr lang="es" dirty="0"/>
              <a:t>4 acciones para dominar la conexión entre estrategia y gestión del cambio cultural</a:t>
            </a:r>
          </a:p>
        </p:txBody>
      </p:sp>
      <p:pic>
        <p:nvPicPr>
          <p:cNvPr id="5" name="Graphic 4" descr="Touchscreen with solid fill">
            <a:hlinkClick r:id="rId2"/>
            <a:extLst>
              <a:ext uri="{FF2B5EF4-FFF2-40B4-BE49-F238E27FC236}">
                <a16:creationId xmlns:a16="http://schemas.microsoft.com/office/drawing/2014/main" id="{EBCE20F3-D343-BBAE-9634-8FDD2F64A9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7381" y="3652863"/>
            <a:ext cx="1304619" cy="1304619"/>
          </a:xfrm>
          <a:prstGeom prst="rect">
            <a:avLst/>
          </a:prstGeom>
        </p:spPr>
      </p:pic>
      <p:pic>
        <p:nvPicPr>
          <p:cNvPr id="6" name="Imagen 5">
            <a:extLst>
              <a:ext uri="{FF2B5EF4-FFF2-40B4-BE49-F238E27FC236}">
                <a16:creationId xmlns:a16="http://schemas.microsoft.com/office/drawing/2014/main" id="{AD1BA46B-C691-3457-08D3-00D6384D7C1B}"/>
              </a:ext>
            </a:extLst>
          </p:cNvPr>
          <p:cNvPicPr>
            <a:picLocks noChangeAspect="1"/>
          </p:cNvPicPr>
          <p:nvPr/>
        </p:nvPicPr>
        <p:blipFill>
          <a:blip r:embed="rId5"/>
          <a:stretch>
            <a:fillRect/>
          </a:stretch>
        </p:blipFill>
        <p:spPr>
          <a:xfrm>
            <a:off x="444273" y="1524025"/>
            <a:ext cx="11172825" cy="4257675"/>
          </a:xfrm>
          <a:prstGeom prst="rect">
            <a:avLst/>
          </a:prstGeom>
        </p:spPr>
      </p:pic>
    </p:spTree>
    <p:extLst>
      <p:ext uri="{BB962C8B-B14F-4D97-AF65-F5344CB8AC3E}">
        <p14:creationId xmlns:p14="http://schemas.microsoft.com/office/powerpoint/2010/main" val="126953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r>
              <a:rPr lang="es" sz="3600" dirty="0"/>
              <a:t>Desarrolle su visión de RSE e involucre a su fuerza laboral</a:t>
            </a:r>
            <a:endParaRPr lang="en-US" sz="3600" dirty="0">
              <a:solidFill>
                <a:schemeClr val="tx1">
                  <a:lumMod val="75000"/>
                  <a:lumOff val="25000"/>
                </a:schemeClr>
              </a:solidFill>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Sección 4</a:t>
            </a:r>
          </a:p>
        </p:txBody>
      </p:sp>
    </p:spTree>
    <p:extLst>
      <p:ext uri="{BB962C8B-B14F-4D97-AF65-F5344CB8AC3E}">
        <p14:creationId xmlns:p14="http://schemas.microsoft.com/office/powerpoint/2010/main" val="343593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192725" cy="697353"/>
          </a:xfrm>
        </p:spPr>
        <p:txBody>
          <a:bodyPr/>
          <a:lstStyle/>
          <a:p>
            <a:pPr>
              <a:lnSpc>
                <a:spcPct val="100000"/>
              </a:lnSpc>
              <a:spcBef>
                <a:spcPts val="0"/>
              </a:spcBef>
            </a:pPr>
            <a:r>
              <a:rPr lang="es" sz="4400" b="1" dirty="0"/>
              <a:t>Paso 5</a:t>
            </a:r>
          </a:p>
          <a:p>
            <a:pPr>
              <a:lnSpc>
                <a:spcPct val="100000"/>
              </a:lnSpc>
              <a:spcBef>
                <a:spcPts val="0"/>
              </a:spcBef>
            </a:pPr>
            <a:endParaRPr lang="en-US" sz="400" dirty="0"/>
          </a:p>
          <a:p>
            <a:pPr>
              <a:lnSpc>
                <a:spcPct val="100000"/>
              </a:lnSpc>
              <a:spcBef>
                <a:spcPts val="0"/>
              </a:spcBef>
            </a:pPr>
            <a:r>
              <a:rPr lang="es" sz="3200" dirty="0">
                <a:solidFill>
                  <a:srgbClr val="C95F57"/>
                </a:solidFill>
              </a:rPr>
              <a:t>Desarrolle su visión de RSE para respaldar la estrategia de transformación cultural</a:t>
            </a:r>
          </a:p>
          <a:p>
            <a:pPr>
              <a:lnSpc>
                <a:spcPct val="100000"/>
              </a:lnSpc>
              <a:spcBef>
                <a:spcPts val="0"/>
              </a:spcBef>
            </a:pPr>
            <a:endParaRPr lang="en-IE" sz="4400" dirty="0"/>
          </a:p>
        </p:txBody>
      </p:sp>
    </p:spTree>
    <p:extLst>
      <p:ext uri="{BB962C8B-B14F-4D97-AF65-F5344CB8AC3E}">
        <p14:creationId xmlns:p14="http://schemas.microsoft.com/office/powerpoint/2010/main" val="3581980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7982A5-BCA4-ED86-91EA-FD99358849A3}"/>
              </a:ext>
            </a:extLst>
          </p:cNvPr>
          <p:cNvSpPr>
            <a:spLocks noGrp="1"/>
          </p:cNvSpPr>
          <p:nvPr>
            <p:ph type="body" sz="quarter" idx="13"/>
          </p:nvPr>
        </p:nvSpPr>
        <p:spPr>
          <a:xfrm>
            <a:off x="1093332" y="74474"/>
            <a:ext cx="10600546" cy="480697"/>
          </a:xfrm>
        </p:spPr>
        <p:txBody>
          <a:bodyPr>
            <a:normAutofit fontScale="92500" lnSpcReduction="20000"/>
          </a:bodyPr>
          <a:lstStyle/>
          <a:p>
            <a:pPr algn="ctr"/>
            <a:r>
              <a:rPr lang="es" dirty="0"/>
              <a:t>Cree su visión de RSE</a:t>
            </a:r>
            <a:endParaRPr lang="en-IE" dirty="0"/>
          </a:p>
        </p:txBody>
      </p:sp>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1017132" y="555171"/>
            <a:ext cx="10587038" cy="3995320"/>
          </a:xfrm>
        </p:spPr>
        <p:txBody>
          <a:bodyPr/>
          <a:lstStyle/>
          <a:p>
            <a:r>
              <a:rPr lang="es" sz="2300" b="1" dirty="0">
                <a:solidFill>
                  <a:srgbClr val="027354"/>
                </a:solidFill>
              </a:rPr>
              <a:t>La transformación cultural de la RSE necesita una visión de la RSE. </a:t>
            </a:r>
            <a:r>
              <a:rPr lang="es" sz="2300" dirty="0"/>
              <a:t>El cambio cultural de la RSE va más allá de cambiar formas obvias (estructura, proceso, etc.) a valores y mentalidades más profundas. La transformación cultural de la RSE es holística y dinámica, y engloba a toda la empresa, sus sistemas, creencias, valores y las mentes de sus empleados. El cambio cultural requiere una visión revisada de la RSC y un modelo de negocio que dirija a la empresa hacia un mejor impacto en la economía, el medio ambiente y la sociedad. Una visión de cambio cultural de RSE responde a preguntas como</a:t>
            </a:r>
          </a:p>
          <a:p>
            <a:r>
              <a:rPr lang="es" sz="2300" b="1" dirty="0">
                <a:solidFill>
                  <a:srgbClr val="C55A11"/>
                </a:solidFill>
              </a:rPr>
              <a:t>¿Por qué estamos en el negocio? </a:t>
            </a:r>
            <a:r>
              <a:rPr lang="es" sz="2300" b="1" dirty="0">
                <a:solidFill>
                  <a:srgbClr val="027354"/>
                </a:solidFill>
              </a:rPr>
              <a:t>¿Cuál es nuestra promesa/propósito/contribución de RSE, por ejemplo, cómo minimizamos el impacto ambiental? </a:t>
            </a:r>
            <a:r>
              <a:rPr lang="es" sz="2300" b="1" dirty="0">
                <a:solidFill>
                  <a:srgbClr val="D0756E"/>
                </a:solidFill>
              </a:rPr>
              <a:t>¿A quién queremos servir de manera más responsable, es decir, en el lugar de trabajo y la comunidad? </a:t>
            </a:r>
            <a:r>
              <a:rPr lang="es" sz="2300" b="1" dirty="0">
                <a:solidFill>
                  <a:srgbClr val="027354"/>
                </a:solidFill>
              </a:rPr>
              <a:t>¿Cómo queremos que sea nuestro futuro? </a:t>
            </a:r>
            <a:r>
              <a:rPr lang="es" sz="2300" b="1" dirty="0">
                <a:solidFill>
                  <a:srgbClr val="E7850F"/>
                </a:solidFill>
              </a:rPr>
              <a:t>¿Qué significa para nosotros la RSE?</a:t>
            </a:r>
          </a:p>
          <a:p>
            <a:endParaRPr lang="en-GB" sz="2300" b="1" dirty="0">
              <a:solidFill>
                <a:srgbClr val="E7850F"/>
              </a:solidFill>
            </a:endParaRPr>
          </a:p>
          <a:p>
            <a:r>
              <a:rPr lang="es" sz="2300" dirty="0"/>
              <a:t>Estas son grandes preguntas, y no hay respuestas fáciles ni esfuerzos incrementales para hacerlas posibles. Sin embargo, sin la dirección consistente de una Visión de RSE, la empresa ni siquiera puede comenzar a comprender o articular su nueva cultura y estrategia de RSE. Vea dos Visiones de RSE diferentes en las siguientes diapositivas.</a:t>
            </a:r>
          </a:p>
        </p:txBody>
      </p:sp>
    </p:spTree>
    <p:extLst>
      <p:ext uri="{BB962C8B-B14F-4D97-AF65-F5344CB8AC3E}">
        <p14:creationId xmlns:p14="http://schemas.microsoft.com/office/powerpoint/2010/main" val="1050044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692331" y="1189886"/>
            <a:ext cx="10993321" cy="3995320"/>
          </a:xfrm>
        </p:spPr>
        <p:txBody>
          <a:bodyPr/>
          <a:lstStyle/>
          <a:p>
            <a:r>
              <a:rPr lang="es" sz="2200" dirty="0"/>
              <a:t>Como empresa responsable, TEG apoya a sus empleados y grupos dentro de su comunidad mientras busca en todo momento considerar y mejorar el medio ambiente. TEG se esfuerza por tener un resultado social y ambiental positivo, así como el éxito financiero.</a:t>
            </a:r>
          </a:p>
          <a:p>
            <a:endParaRPr lang="en-GB" sz="2200" dirty="0"/>
          </a:p>
          <a:p>
            <a:r>
              <a:rPr lang="es" sz="2200" dirty="0"/>
              <a:t>Invertimos en nuestros empleados con capacitación continua tanto dentro como fuera del sitio, nos conectamos con nuestras comunidades locales de varias maneras a través del patrocinio y, cuando es posible, convirtiéndolos en nuestros proveedores preferidos. Nos mantenemos totalmente actualizados con nuestros proveedores para garantizar que ofrecemos el más alto nivel de producto a nuestros clientes.</a:t>
            </a:r>
          </a:p>
          <a:p>
            <a:endParaRPr lang="en-GB" sz="2200" dirty="0"/>
          </a:p>
          <a:p>
            <a:r>
              <a:rPr lang="es" sz="2200" dirty="0"/>
              <a:t>Nos esforzamos continuamente por retener y aumentar nuestra base de clientes año tras año para desarrollar nuevos negocios, mientras aumentamos nuestra facturación y generamos más empleo. Nuestra prioridad ahora y en el futuro es continuar apoyando a nuestra comunidad local y a nuestros empleados con capacitación e inversión continua en TEG para nuestro crecimiento y sustentabilidad. </a:t>
            </a:r>
            <a:r>
              <a:rPr lang="es" sz="2200" dirty="0">
                <a:hlinkClick r:id="rId2"/>
              </a:rPr>
              <a:t>Ver la visión y el informe completos de RSE de TEG</a:t>
            </a:r>
            <a:endParaRPr lang="en-GB" sz="2200" dirty="0"/>
          </a:p>
        </p:txBody>
      </p:sp>
      <p:sp>
        <p:nvSpPr>
          <p:cNvPr id="6" name="Text Placeholder 1">
            <a:extLst>
              <a:ext uri="{FF2B5EF4-FFF2-40B4-BE49-F238E27FC236}">
                <a16:creationId xmlns:a16="http://schemas.microsoft.com/office/drawing/2014/main" id="{7B31BCB5-5DC0-C30E-28BC-4F2EBF9D0FC1}"/>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3200" dirty="0">
                <a:solidFill>
                  <a:schemeClr val="bg1"/>
                </a:solidFill>
              </a:rPr>
              <a:t>Ejemplo de visión de RSC</a:t>
            </a:r>
          </a:p>
          <a:p>
            <a:pPr algn="ctr"/>
            <a:r>
              <a:rPr lang="es" sz="2800" b="0" dirty="0">
                <a:solidFill>
                  <a:schemeClr val="bg1"/>
                </a:solidFill>
              </a:rPr>
              <a:t>Tico Mail Works, Dublín, Irlanda</a:t>
            </a:r>
            <a:endParaRPr lang="en-IE" sz="2800" b="0" dirty="0">
              <a:solidFill>
                <a:schemeClr val="bg1"/>
              </a:solidFill>
            </a:endParaRPr>
          </a:p>
        </p:txBody>
      </p:sp>
    </p:spTree>
    <p:extLst>
      <p:ext uri="{BB962C8B-B14F-4D97-AF65-F5344CB8AC3E}">
        <p14:creationId xmlns:p14="http://schemas.microsoft.com/office/powerpoint/2010/main" val="1463149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9044F-F82E-6B0B-54B0-C84A6B670F04}"/>
              </a:ext>
            </a:extLst>
          </p:cNvPr>
          <p:cNvSpPr>
            <a:spLocks noGrp="1"/>
          </p:cNvSpPr>
          <p:nvPr>
            <p:ph type="body" sz="quarter" idx="14"/>
          </p:nvPr>
        </p:nvSpPr>
        <p:spPr>
          <a:xfrm>
            <a:off x="574766" y="1196099"/>
            <a:ext cx="11110886" cy="3995320"/>
          </a:xfrm>
        </p:spPr>
        <p:txBody>
          <a:bodyPr/>
          <a:lstStyle/>
          <a:p>
            <a:pPr marL="0" marR="0" lvl="0" indent="0" algn="l" defTabSz="583729" rtl="0" eaLnBrk="1" fontAlgn="auto" latinLnBrk="0" hangingPunct="1">
              <a:lnSpc>
                <a:spcPct val="100000"/>
              </a:lnSpc>
              <a:buClrTx/>
              <a:buSzTx/>
              <a:buFontTx/>
              <a:buNone/>
              <a:tabLst/>
              <a:defRPr/>
            </a:pPr>
            <a:r>
              <a:rPr lang="es" sz="2200" dirty="0"/>
              <a:t>Tico Mail Works ha estado en el negocio de producción de correo masivo desde 1985, y en ese tiempo hemos ganado una excelente reputación por su calidad, seguridad y profesionalismo. Nuestra compañía se esfuerza por actuar en todo momento de manera social y ambientalmente responsable siguiendo nuestros principios, que desde septiembre de 2015 son los 17 Objetivos de Desarrollo Sostenible (ODS) de Naciones Unidas.</a:t>
            </a:r>
          </a:p>
          <a:p>
            <a:pPr marL="0" marR="0" lvl="0" indent="0" algn="l" defTabSz="583729" rtl="0" eaLnBrk="1" fontAlgn="auto" latinLnBrk="0" hangingPunct="1">
              <a:lnSpc>
                <a:spcPct val="100000"/>
              </a:lnSpc>
              <a:buClrTx/>
              <a:buSzTx/>
              <a:buFontTx/>
              <a:buNone/>
              <a:tabLst/>
              <a:defRPr/>
            </a:pPr>
            <a:endParaRPr lang="en-GB" sz="2200" dirty="0"/>
          </a:p>
          <a:p>
            <a:pPr marL="0" marR="0" lvl="0" indent="0" algn="l" defTabSz="583729" rtl="0" eaLnBrk="1" fontAlgn="auto" latinLnBrk="0" hangingPunct="1">
              <a:lnSpc>
                <a:spcPct val="100000"/>
              </a:lnSpc>
              <a:buClrTx/>
              <a:buSzTx/>
              <a:buFontTx/>
              <a:buNone/>
              <a:tabLst/>
              <a:defRPr/>
            </a:pPr>
            <a:r>
              <a:rPr lang="es" sz="2200" b="1" dirty="0"/>
              <a:t>Estos Objetivos incluyen dos en los que ponemos especial énfasis:</a:t>
            </a:r>
          </a:p>
          <a:p>
            <a:pPr marL="0" marR="0" lvl="0" indent="0" algn="l" defTabSz="583729" rtl="0" eaLnBrk="1" fontAlgn="auto" latinLnBrk="0" hangingPunct="1">
              <a:lnSpc>
                <a:spcPct val="100000"/>
              </a:lnSpc>
              <a:buClrTx/>
              <a:buSzTx/>
              <a:buFontTx/>
              <a:buNone/>
              <a:tabLst/>
              <a:defRPr/>
            </a:pPr>
            <a:r>
              <a:rPr lang="es" sz="2200" dirty="0"/>
              <a:t>ODS 5 – igualdad de género</a:t>
            </a:r>
          </a:p>
          <a:p>
            <a:pPr marL="0" marR="0" lvl="0" indent="0" algn="l" defTabSz="583729" rtl="0" eaLnBrk="1" fontAlgn="auto" latinLnBrk="0" hangingPunct="1">
              <a:lnSpc>
                <a:spcPct val="100000"/>
              </a:lnSpc>
              <a:buClrTx/>
              <a:buSzTx/>
              <a:buFontTx/>
              <a:buNone/>
              <a:tabLst/>
              <a:defRPr/>
            </a:pPr>
            <a:r>
              <a:rPr lang="es" sz="2200" dirty="0"/>
              <a:t>ODS 10 – igualdad para todos</a:t>
            </a:r>
          </a:p>
          <a:p>
            <a:pPr marL="0" marR="0" lvl="0" indent="0" algn="l" defTabSz="583729" rtl="0" eaLnBrk="1" fontAlgn="auto" latinLnBrk="0" hangingPunct="1">
              <a:lnSpc>
                <a:spcPct val="100000"/>
              </a:lnSpc>
              <a:buClrTx/>
              <a:buSzTx/>
              <a:buFontTx/>
              <a:buNone/>
              <a:tabLst/>
              <a:defRPr/>
            </a:pPr>
            <a:endParaRPr lang="en-GB" sz="2200" b="0" i="0" dirty="0">
              <a:solidFill>
                <a:srgbClr val="333333"/>
              </a:solidFill>
              <a:effectLst/>
            </a:endParaRPr>
          </a:p>
          <a:p>
            <a:pPr marL="0" marR="0" lvl="0" indent="0" algn="l" defTabSz="583729" rtl="0" eaLnBrk="1" fontAlgn="auto" latinLnBrk="0" hangingPunct="1">
              <a:lnSpc>
                <a:spcPct val="100000"/>
              </a:lnSpc>
              <a:buClrTx/>
              <a:buSzTx/>
              <a:buFontTx/>
              <a:buNone/>
              <a:tabLst/>
              <a:defRPr/>
            </a:pPr>
            <a:r>
              <a:rPr lang="es" sz="2200" b="1" dirty="0"/>
              <a:t>Nuestra empresa se esfuerza por alcanzar los más altos estándares y ser un líder mundial en nuestra industria. Para ello hemos sido certificados para:</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s" sz="2200" dirty="0"/>
              <a:t>ISO 9001 – Gestión de la Calidad</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s" sz="2200" dirty="0"/>
              <a:t>ISO 27001 – Seguridad de la información</a:t>
            </a:r>
          </a:p>
          <a:p>
            <a:pPr marL="342900" marR="0" lvl="0" indent="-342900" algn="l" defTabSz="583729" rtl="0" eaLnBrk="1" fontAlgn="auto" latinLnBrk="0" hangingPunct="1">
              <a:lnSpc>
                <a:spcPct val="100000"/>
              </a:lnSpc>
              <a:buClrTx/>
              <a:buSzTx/>
              <a:buFont typeface="Arial" panose="020B0604020202020204" pitchFamily="34" charset="0"/>
              <a:buChar char="•"/>
              <a:tabLst/>
              <a:defRPr/>
            </a:pPr>
            <a:r>
              <a:rPr lang="es" sz="2200" dirty="0"/>
              <a:t>ISO 14001 - Gestión Ambiental</a:t>
            </a:r>
          </a:p>
          <a:p>
            <a:pPr marL="0" marR="0" lvl="0" indent="0" algn="l" defTabSz="583729" rtl="0" eaLnBrk="1" fontAlgn="auto" latinLnBrk="0" hangingPunct="1">
              <a:lnSpc>
                <a:spcPct val="100000"/>
              </a:lnSpc>
              <a:buClrTx/>
              <a:buSzTx/>
              <a:buFontTx/>
              <a:buNone/>
              <a:tabLst/>
              <a:defRPr/>
            </a:pPr>
            <a:r>
              <a:rPr lang="es" sz="2200" b="0" i="0" dirty="0">
                <a:solidFill>
                  <a:srgbClr val="333333"/>
                </a:solidFill>
                <a:effectLst/>
                <a:hlinkClick r:id="rId2"/>
              </a:rPr>
              <a:t>Ver </a:t>
            </a:r>
            <a:r>
              <a:rPr lang="es" sz="2200" dirty="0">
                <a:solidFill>
                  <a:srgbClr val="333333"/>
                </a:solidFill>
                <a:hlinkClick r:id="rId2"/>
              </a:rPr>
              <a:t>el Informe de Sostenibilidad Corporativa Completo de Tico</a:t>
            </a:r>
            <a:endParaRPr lang="en-GB" sz="2200" b="0" i="0" dirty="0">
              <a:solidFill>
                <a:srgbClr val="333333"/>
              </a:solidFill>
              <a:effectLst/>
            </a:endParaRPr>
          </a:p>
        </p:txBody>
      </p:sp>
      <p:sp>
        <p:nvSpPr>
          <p:cNvPr id="6" name="Text Placeholder 1">
            <a:extLst>
              <a:ext uri="{FF2B5EF4-FFF2-40B4-BE49-F238E27FC236}">
                <a16:creationId xmlns:a16="http://schemas.microsoft.com/office/drawing/2014/main" id="{D10CA391-772C-01C1-B2CD-DEEF0EFC1763}"/>
              </a:ext>
            </a:extLst>
          </p:cNvPr>
          <p:cNvSpPr txBox="1">
            <a:spLocks/>
          </p:cNvSpPr>
          <p:nvPr/>
        </p:nvSpPr>
        <p:spPr>
          <a:xfrm>
            <a:off x="1783975" y="80683"/>
            <a:ext cx="8785413" cy="1090056"/>
          </a:xfrm>
          <a:prstGeom prst="rect">
            <a:avLst/>
          </a:prstGeom>
          <a:solidFill>
            <a:srgbClr val="C95F57"/>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3200" dirty="0">
                <a:solidFill>
                  <a:schemeClr val="bg1"/>
                </a:solidFill>
              </a:rPr>
              <a:t>Ejemplo de visión de RSE</a:t>
            </a:r>
          </a:p>
          <a:p>
            <a:pPr algn="ctr"/>
            <a:r>
              <a:rPr lang="es" sz="2800" b="0" dirty="0">
                <a:solidFill>
                  <a:schemeClr val="bg1"/>
                </a:solidFill>
              </a:rPr>
              <a:t>Tico Mail Works, Dublín, Irlanda</a:t>
            </a:r>
            <a:endParaRPr lang="en-IE" sz="2800" b="0" dirty="0">
              <a:solidFill>
                <a:schemeClr val="bg1"/>
              </a:solidFill>
            </a:endParaRPr>
          </a:p>
        </p:txBody>
      </p:sp>
    </p:spTree>
    <p:extLst>
      <p:ext uri="{BB962C8B-B14F-4D97-AF65-F5344CB8AC3E}">
        <p14:creationId xmlns:p14="http://schemas.microsoft.com/office/powerpoint/2010/main" val="2747491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FE1C6-82D9-B0EA-963A-17B5DF118BEF}"/>
              </a:ext>
            </a:extLst>
          </p:cNvPr>
          <p:cNvSpPr>
            <a:spLocks noGrp="1"/>
          </p:cNvSpPr>
          <p:nvPr>
            <p:ph type="body" sz="quarter" idx="14"/>
          </p:nvPr>
        </p:nvSpPr>
        <p:spPr/>
        <p:txBody>
          <a:bodyPr/>
          <a:lstStyle/>
          <a:p>
            <a:r>
              <a:rPr lang="es" dirty="0"/>
              <a:t>Elabore la Visión de RSE de su Empresa respondiendo las siguientes preguntas….</a:t>
            </a:r>
          </a:p>
          <a:p>
            <a:endParaRPr lang="en-GB" b="1" dirty="0">
              <a:solidFill>
                <a:srgbClr val="C55A11"/>
              </a:solidFill>
            </a:endParaRPr>
          </a:p>
          <a:p>
            <a:pPr marL="342900" indent="-342900">
              <a:buFont typeface="Wingdings" panose="05000000000000000000" pitchFamily="2" charset="2"/>
              <a:buChar char="v"/>
            </a:pPr>
            <a:r>
              <a:rPr lang="es" b="1" dirty="0">
                <a:solidFill>
                  <a:srgbClr val="C55A11"/>
                </a:solidFill>
              </a:rPr>
              <a:t>¿Por qué estamos en el negocio?</a:t>
            </a:r>
          </a:p>
          <a:p>
            <a:pPr marL="342900" indent="-342900">
              <a:buFont typeface="Wingdings" panose="05000000000000000000" pitchFamily="2" charset="2"/>
              <a:buChar char="v"/>
            </a:pPr>
            <a:r>
              <a:rPr lang="es" b="1" dirty="0">
                <a:solidFill>
                  <a:srgbClr val="027354"/>
                </a:solidFill>
              </a:rPr>
              <a:t>¿Cuál es nuestra promesa/propósito/contribución de RSE </a:t>
            </a:r>
            <a:r>
              <a:rPr lang="es" dirty="0">
                <a:solidFill>
                  <a:srgbClr val="027354"/>
                </a:solidFill>
              </a:rPr>
              <a:t>, por ejemplo, cómo minimizamos el impacto ambiental </a:t>
            </a:r>
            <a:r>
              <a:rPr lang="es" b="1" dirty="0">
                <a:solidFill>
                  <a:srgbClr val="027354"/>
                </a:solidFill>
              </a:rPr>
              <a:t>?</a:t>
            </a:r>
          </a:p>
          <a:p>
            <a:pPr marL="342900" indent="-342900">
              <a:buFont typeface="Wingdings" panose="05000000000000000000" pitchFamily="2" charset="2"/>
              <a:buChar char="v"/>
            </a:pPr>
            <a:r>
              <a:rPr lang="es" b="1" dirty="0">
                <a:solidFill>
                  <a:srgbClr val="D0756E"/>
                </a:solidFill>
              </a:rPr>
              <a:t>¿A quién queremos servir de manera más responsable, es decir, en el lugar de trabajo y en la comunidad?</a:t>
            </a:r>
          </a:p>
          <a:p>
            <a:pPr marL="342900" indent="-342900">
              <a:buFont typeface="Wingdings" panose="05000000000000000000" pitchFamily="2" charset="2"/>
              <a:buChar char="v"/>
            </a:pPr>
            <a:r>
              <a:rPr lang="es" b="1" dirty="0">
                <a:solidFill>
                  <a:srgbClr val="027354"/>
                </a:solidFill>
              </a:rPr>
              <a:t>¿Cómo queremos que sea nuestro futuro?</a:t>
            </a:r>
          </a:p>
          <a:p>
            <a:pPr marL="342900" indent="-342900">
              <a:buFont typeface="Wingdings" panose="05000000000000000000" pitchFamily="2" charset="2"/>
              <a:buChar char="v"/>
            </a:pPr>
            <a:r>
              <a:rPr lang="es" b="1" dirty="0">
                <a:solidFill>
                  <a:srgbClr val="E7850F"/>
                </a:solidFill>
              </a:rPr>
              <a:t>¿Qué significa para nosotros la RSE?</a:t>
            </a:r>
          </a:p>
          <a:p>
            <a:pPr marL="342900" indent="-342900">
              <a:buFont typeface="Wingdings" panose="05000000000000000000" pitchFamily="2" charset="2"/>
              <a:buChar char="v"/>
            </a:pPr>
            <a:r>
              <a:rPr lang="es" b="1" dirty="0">
                <a:solidFill>
                  <a:srgbClr val="40B894"/>
                </a:solidFill>
              </a:rPr>
              <a:t>¿Cómo vamos a medir nuestra RSC?</a:t>
            </a:r>
          </a:p>
          <a:p>
            <a:pPr marL="342900" indent="-342900">
              <a:buFont typeface="Wingdings" panose="05000000000000000000" pitchFamily="2" charset="2"/>
              <a:buChar char="v"/>
            </a:pPr>
            <a:r>
              <a:rPr lang="es" b="1" dirty="0">
                <a:solidFill>
                  <a:srgbClr val="C55A11"/>
                </a:solidFill>
              </a:rPr>
              <a:t>¿Cómo seremos responsables o rendiremos cuentas, por ejemplo </a:t>
            </a:r>
            <a:r>
              <a:rPr lang="es" dirty="0">
                <a:solidFill>
                  <a:srgbClr val="C55A11"/>
                </a:solidFill>
              </a:rPr>
              <a:t>, bajo qué medidas de orientación formales </a:t>
            </a:r>
            <a:r>
              <a:rPr lang="es" b="1" dirty="0">
                <a:solidFill>
                  <a:srgbClr val="C55A11"/>
                </a:solidFill>
              </a:rPr>
              <a:t>?</a:t>
            </a:r>
          </a:p>
          <a:p>
            <a:endParaRPr lang="en-IE" dirty="0"/>
          </a:p>
        </p:txBody>
      </p:sp>
      <p:sp>
        <p:nvSpPr>
          <p:cNvPr id="7" name="Rectangle: Rounded Corners 6">
            <a:extLst>
              <a:ext uri="{FF2B5EF4-FFF2-40B4-BE49-F238E27FC236}">
                <a16:creationId xmlns:a16="http://schemas.microsoft.com/office/drawing/2014/main" id="{4F0CB296-5D82-0CFF-6BEA-CC4923C30F22}"/>
              </a:ext>
            </a:extLst>
          </p:cNvPr>
          <p:cNvSpPr/>
          <p:nvPr/>
        </p:nvSpPr>
        <p:spPr>
          <a:xfrm>
            <a:off x="1897522" y="226452"/>
            <a:ext cx="8127035" cy="719753"/>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solidFill>
                  <a:schemeClr val="bg1"/>
                </a:solidFill>
              </a:rPr>
              <a:t>Cree su visión de RSC</a:t>
            </a:r>
          </a:p>
        </p:txBody>
      </p:sp>
      <p:pic>
        <p:nvPicPr>
          <p:cNvPr id="9" name="Graphic 8" descr="Signature with solid fill">
            <a:extLst>
              <a:ext uri="{FF2B5EF4-FFF2-40B4-BE49-F238E27FC236}">
                <a16:creationId xmlns:a16="http://schemas.microsoft.com/office/drawing/2014/main" id="{D31696B8-3E87-8331-480C-58ACBCC153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8068" y="125984"/>
            <a:ext cx="1563648" cy="1563648"/>
          </a:xfrm>
          <a:prstGeom prst="rect">
            <a:avLst/>
          </a:prstGeom>
        </p:spPr>
      </p:pic>
    </p:spTree>
    <p:extLst>
      <p:ext uri="{BB962C8B-B14F-4D97-AF65-F5344CB8AC3E}">
        <p14:creationId xmlns:p14="http://schemas.microsoft.com/office/powerpoint/2010/main" val="2050904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6151949" cy="697353"/>
          </a:xfrm>
        </p:spPr>
        <p:txBody>
          <a:bodyPr/>
          <a:lstStyle/>
          <a:p>
            <a:pPr>
              <a:lnSpc>
                <a:spcPct val="100000"/>
              </a:lnSpc>
              <a:spcBef>
                <a:spcPts val="0"/>
              </a:spcBef>
            </a:pPr>
            <a:r>
              <a:rPr lang="es" sz="4400" b="1" dirty="0"/>
              <a:t>Paso 6</a:t>
            </a:r>
          </a:p>
          <a:p>
            <a:pPr>
              <a:lnSpc>
                <a:spcPct val="100000"/>
              </a:lnSpc>
              <a:spcBef>
                <a:spcPts val="0"/>
              </a:spcBef>
            </a:pPr>
            <a:endParaRPr lang="en-US" sz="400" dirty="0"/>
          </a:p>
          <a:p>
            <a:pPr>
              <a:lnSpc>
                <a:spcPct val="100000"/>
              </a:lnSpc>
              <a:spcBef>
                <a:spcPts val="0"/>
              </a:spcBef>
            </a:pPr>
            <a:r>
              <a:rPr lang="es" sz="3200" dirty="0">
                <a:solidFill>
                  <a:srgbClr val="027354"/>
                </a:solidFill>
              </a:rPr>
              <a:t>Compromiso de los empleados para una implementación cultural eficaz de la RSE</a:t>
            </a:r>
          </a:p>
          <a:p>
            <a:pPr>
              <a:lnSpc>
                <a:spcPct val="100000"/>
              </a:lnSpc>
              <a:spcBef>
                <a:spcPts val="0"/>
              </a:spcBef>
            </a:pPr>
            <a:endParaRPr lang="en-IE" sz="4400" dirty="0"/>
          </a:p>
        </p:txBody>
      </p:sp>
    </p:spTree>
    <p:extLst>
      <p:ext uri="{BB962C8B-B14F-4D97-AF65-F5344CB8AC3E}">
        <p14:creationId xmlns:p14="http://schemas.microsoft.com/office/powerpoint/2010/main" val="44801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4955D9-3401-3F7A-EE23-579E6D286D6C}"/>
              </a:ext>
            </a:extLst>
          </p:cNvPr>
          <p:cNvSpPr>
            <a:spLocks noGrp="1"/>
          </p:cNvSpPr>
          <p:nvPr>
            <p:ph type="body" sz="quarter" idx="13"/>
          </p:nvPr>
        </p:nvSpPr>
        <p:spPr>
          <a:xfrm>
            <a:off x="152401" y="251011"/>
            <a:ext cx="6477328" cy="4218224"/>
          </a:xfrm>
        </p:spPr>
        <p:txBody>
          <a:bodyPr>
            <a:normAutofit fontScale="62500" lnSpcReduction="20000"/>
          </a:bodyPr>
          <a:lstStyle/>
          <a:p>
            <a:pPr>
              <a:lnSpc>
                <a:spcPct val="120000"/>
              </a:lnSpc>
              <a:spcBef>
                <a:spcPts val="0"/>
              </a:spcBef>
            </a:pPr>
            <a:endParaRPr lang="en-GB" i="0" dirty="0"/>
          </a:p>
          <a:p>
            <a:pPr>
              <a:lnSpc>
                <a:spcPct val="120000"/>
              </a:lnSpc>
              <a:spcBef>
                <a:spcPts val="0"/>
              </a:spcBef>
            </a:pPr>
            <a:r>
              <a:rPr lang="es" sz="4000" b="1" i="0" dirty="0"/>
              <a:t>Comprender las necesidades de los empleados y la autorrealización</a:t>
            </a:r>
          </a:p>
          <a:p>
            <a:pPr>
              <a:lnSpc>
                <a:spcPct val="120000"/>
              </a:lnSpc>
              <a:spcBef>
                <a:spcPts val="0"/>
              </a:spcBef>
            </a:pPr>
            <a:endParaRPr lang="en-GB" i="0" dirty="0"/>
          </a:p>
          <a:p>
            <a:pPr>
              <a:lnSpc>
                <a:spcPct val="120000"/>
              </a:lnSpc>
              <a:spcBef>
                <a:spcPts val="0"/>
              </a:spcBef>
            </a:pPr>
            <a:r>
              <a:rPr lang="es" sz="3400" i="0" dirty="0"/>
              <a:t>El psicólogo del siglo XX, Abraham Maslow, creía que los humanos tienen una jerarquía de necesidades: debemos cuidar nuestras necesidades físicas y de seguridad, luego nuestro sentido de pertenencia y nuestra autoestima (también conocida como nuestro ego) antes de que podamos pasar a un lugar más profundo de vivir nuestro propósito, que él llamó autorrealización.</a:t>
            </a:r>
          </a:p>
          <a:p>
            <a:pPr>
              <a:lnSpc>
                <a:spcPct val="120000"/>
              </a:lnSpc>
              <a:spcBef>
                <a:spcPts val="0"/>
              </a:spcBef>
            </a:pPr>
            <a:endParaRPr lang="en-GB" i="0" dirty="0"/>
          </a:p>
          <a:p>
            <a:pPr>
              <a:lnSpc>
                <a:spcPct val="120000"/>
              </a:lnSpc>
              <a:spcBef>
                <a:spcPts val="0"/>
              </a:spcBef>
            </a:pPr>
            <a:endParaRPr lang="en-IE" i="0" dirty="0"/>
          </a:p>
        </p:txBody>
      </p:sp>
      <p:pic>
        <p:nvPicPr>
          <p:cNvPr id="2050" name="Picture 2" descr="Abraham Maslow Biography - Life of American Psychologist">
            <a:extLst>
              <a:ext uri="{FF2B5EF4-FFF2-40B4-BE49-F238E27FC236}">
                <a16:creationId xmlns:a16="http://schemas.microsoft.com/office/drawing/2014/main" id="{35E8AEE2-A83F-CDD4-0EA8-0F5F8741C8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3467" y="125505"/>
            <a:ext cx="3953219" cy="595256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752868-0FEC-B491-D1E0-3B4ADC02BD32}"/>
              </a:ext>
            </a:extLst>
          </p:cNvPr>
          <p:cNvSpPr txBox="1"/>
          <p:nvPr/>
        </p:nvSpPr>
        <p:spPr>
          <a:xfrm>
            <a:off x="1389658" y="4572436"/>
            <a:ext cx="2563906" cy="646331"/>
          </a:xfrm>
          <a:prstGeom prst="rect">
            <a:avLst/>
          </a:prstGeom>
          <a:noFill/>
        </p:spPr>
        <p:txBody>
          <a:bodyPr wrap="square" rtlCol="0">
            <a:spAutoFit/>
          </a:bodyPr>
          <a:lstStyle/>
          <a:p>
            <a:pPr algn="ctr"/>
            <a:r>
              <a:rPr lang="es" sz="3600" dirty="0">
                <a:solidFill>
                  <a:schemeClr val="bg1"/>
                </a:solidFill>
                <a:hlinkClick r:id="rId3">
                  <a:extLst>
                    <a:ext uri="{A12FA001-AC4F-418D-AE19-62706E023703}">
                      <ahyp:hlinkClr xmlns:ahyp="http://schemas.microsoft.com/office/drawing/2018/hyperlinkcolor" val="tx"/>
                    </a:ext>
                  </a:extLst>
                </a:hlinkClick>
              </a:rPr>
              <a:t>Fuente</a:t>
            </a:r>
            <a:endParaRPr lang="en-IE" sz="3600" dirty="0">
              <a:solidFill>
                <a:schemeClr val="bg1"/>
              </a:solidFill>
            </a:endParaRPr>
          </a:p>
        </p:txBody>
      </p:sp>
    </p:spTree>
    <p:extLst>
      <p:ext uri="{BB962C8B-B14F-4D97-AF65-F5344CB8AC3E}">
        <p14:creationId xmlns:p14="http://schemas.microsoft.com/office/powerpoint/2010/main" val="3623204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74A70-36A5-BA66-DBB9-8D60B6590082}"/>
              </a:ext>
            </a:extLst>
          </p:cNvPr>
          <p:cNvSpPr>
            <a:spLocks noGrp="1"/>
          </p:cNvSpPr>
          <p:nvPr>
            <p:ph type="body" sz="quarter" idx="13"/>
          </p:nvPr>
        </p:nvSpPr>
        <p:spPr>
          <a:xfrm>
            <a:off x="515902" y="281360"/>
            <a:ext cx="11466548" cy="844269"/>
          </a:xfrm>
        </p:spPr>
        <p:txBody>
          <a:bodyPr>
            <a:noAutofit/>
          </a:bodyPr>
          <a:lstStyle/>
          <a:p>
            <a:r>
              <a:rPr lang="es" sz="3200" dirty="0">
                <a:solidFill>
                  <a:srgbClr val="C95F57"/>
                </a:solidFill>
              </a:rPr>
              <a:t>Evaluación del modelo de salud cultural de las PYME</a:t>
            </a:r>
          </a:p>
          <a:p>
            <a:r>
              <a:rPr lang="es" sz="3200" dirty="0"/>
              <a:t>Modelo de Richard Barrett</a:t>
            </a:r>
          </a:p>
        </p:txBody>
      </p:sp>
      <p:sp>
        <p:nvSpPr>
          <p:cNvPr id="3" name="Text Placeholder 2">
            <a:extLst>
              <a:ext uri="{FF2B5EF4-FFF2-40B4-BE49-F238E27FC236}">
                <a16:creationId xmlns:a16="http://schemas.microsoft.com/office/drawing/2014/main" id="{22833BF4-927F-5EDA-55E6-A57CFFAC3C80}"/>
              </a:ext>
            </a:extLst>
          </p:cNvPr>
          <p:cNvSpPr>
            <a:spLocks noGrp="1"/>
          </p:cNvSpPr>
          <p:nvPr>
            <p:ph type="body" sz="quarter" idx="14"/>
          </p:nvPr>
        </p:nvSpPr>
        <p:spPr>
          <a:xfrm>
            <a:off x="620677" y="1330710"/>
            <a:ext cx="6254132" cy="4329707"/>
          </a:xfrm>
        </p:spPr>
        <p:txBody>
          <a:bodyPr/>
          <a:lstStyle/>
          <a:p>
            <a:r>
              <a:rPr lang="es" sz="2200" dirty="0"/>
              <a:t>Richard Barrett creó un modelo y una encuesta basados en la jerarquía de Maslow para evaluar la salud cultural de una empresa. Se dio cuenta de que los niveles de desarrollo funcionaban no solo a nivel individual, sino que también representaban las etapas de desarrollo de equipos y empresas, esencialmente cualquier sistema dirigido por humanos. Tiene sentido, ¿no?</a:t>
            </a:r>
          </a:p>
          <a:p>
            <a:endParaRPr lang="en-GB" sz="2200" dirty="0"/>
          </a:p>
          <a:p>
            <a:pPr marL="285750" indent="-285750">
              <a:buFont typeface="Wingdings" panose="05000000000000000000" pitchFamily="2" charset="2"/>
              <a:buChar char="v"/>
            </a:pPr>
            <a:r>
              <a:rPr lang="es" sz="1600" b="1" dirty="0">
                <a:solidFill>
                  <a:srgbClr val="333333"/>
                </a:solidFill>
                <a:latin typeface="Montserrat" panose="00000500000000000000" pitchFamily="2" charset="0"/>
              </a:rPr>
              <a:t>Marco de Autodeterminación (SDI) </a:t>
            </a:r>
            <a:r>
              <a:rPr lang="es" sz="1600" b="0" i="0" dirty="0">
                <a:solidFill>
                  <a:srgbClr val="333333"/>
                </a:solidFill>
                <a:effectLst/>
                <a:latin typeface="Roboto" panose="02000000000000000000" pitchFamily="2" charset="0"/>
              </a:rPr>
              <a:t>para comprender la motivación humana, la realización </a:t>
            </a:r>
            <a:r>
              <a:rPr lang="es" sz="1600" dirty="0">
                <a:solidFill>
                  <a:srgbClr val="333333"/>
                </a:solidFill>
                <a:latin typeface="Roboto" panose="02000000000000000000" pitchFamily="2" charset="0"/>
              </a:rPr>
              <a:t>y el bienestar.</a:t>
            </a:r>
            <a:r>
              <a:rPr lang="es" sz="1600" b="0" i="0" dirty="0">
                <a:solidFill>
                  <a:srgbClr val="333333"/>
                </a:solidFill>
                <a:effectLst/>
                <a:latin typeface="Roboto" panose="02000000000000000000" pitchFamily="2" charset="0"/>
              </a:rPr>
              <a:t> </a:t>
            </a:r>
            <a:endParaRPr lang="en-GB" sz="2200" b="0" i="0" dirty="0">
              <a:solidFill>
                <a:srgbClr val="333333"/>
              </a:solidFill>
              <a:effectLst/>
              <a:latin typeface="Roboto" panose="02000000000000000000" pitchFamily="2" charset="0"/>
            </a:endParaRPr>
          </a:p>
          <a:p>
            <a:pPr marL="342900" indent="-342900">
              <a:buFont typeface="Wingdings" panose="05000000000000000000" pitchFamily="2" charset="2"/>
              <a:buChar char="v"/>
            </a:pPr>
            <a:endParaRPr lang="en-GB" sz="2200" dirty="0">
              <a:solidFill>
                <a:srgbClr val="333333"/>
              </a:solidFill>
              <a:latin typeface="Roboto" panose="02000000000000000000" pitchFamily="2" charset="0"/>
            </a:endParaRPr>
          </a:p>
          <a:p>
            <a:pPr marL="285750" indent="-285750">
              <a:buFont typeface="Wingdings" panose="05000000000000000000" pitchFamily="2" charset="2"/>
              <a:buChar char="v"/>
            </a:pPr>
            <a:r>
              <a:rPr lang="es" sz="1600" b="1" i="0" dirty="0">
                <a:solidFill>
                  <a:srgbClr val="333333"/>
                </a:solidFill>
                <a:effectLst/>
                <a:latin typeface="Montserrat" panose="00000500000000000000" pitchFamily="2" charset="0"/>
              </a:rPr>
              <a:t>Bienestar Psicológico (PWB) </a:t>
            </a:r>
            <a:r>
              <a:rPr lang="es" sz="1600" dirty="0">
                <a:solidFill>
                  <a:srgbClr val="333333"/>
                </a:solidFill>
                <a:latin typeface="Roboto" panose="02000000000000000000" pitchFamily="2" charset="0"/>
              </a:rPr>
              <a:t>trabajando con otros y creando relaciones positivas.</a:t>
            </a:r>
          </a:p>
          <a:p>
            <a:pPr marL="285750" indent="-285750">
              <a:buFont typeface="Wingdings" panose="05000000000000000000" pitchFamily="2" charset="2"/>
              <a:buChar char="v"/>
            </a:pPr>
            <a:endParaRPr lang="en-IE" sz="1600" dirty="0">
              <a:solidFill>
                <a:srgbClr val="333333"/>
              </a:solidFill>
              <a:latin typeface="Roboto" panose="02000000000000000000" pitchFamily="2" charset="0"/>
            </a:endParaRPr>
          </a:p>
          <a:p>
            <a:pPr marL="285750" indent="-285750">
              <a:buFont typeface="Wingdings" panose="05000000000000000000" pitchFamily="2" charset="2"/>
              <a:buChar char="v"/>
            </a:pPr>
            <a:r>
              <a:rPr lang="es" sz="1600" b="1" dirty="0">
                <a:solidFill>
                  <a:srgbClr val="333333"/>
                </a:solidFill>
                <a:latin typeface="Montserrat" panose="00000500000000000000" pitchFamily="2" charset="0"/>
              </a:rPr>
              <a:t>El Florecimiento Humano </a:t>
            </a:r>
            <a:r>
              <a:rPr lang="es" sz="1600" dirty="0">
                <a:solidFill>
                  <a:srgbClr val="333333"/>
                </a:solidFill>
                <a:latin typeface="Roboto" panose="02000000000000000000" pitchFamily="2" charset="0"/>
              </a:rPr>
              <a:t>constituye la expresión más vital y plena de la naturaleza humana y de una vida bien vivida.</a:t>
            </a:r>
            <a:endParaRPr lang="en-IE" sz="1600" dirty="0">
              <a:solidFill>
                <a:srgbClr val="333333"/>
              </a:solidFill>
              <a:latin typeface="Roboto" panose="02000000000000000000" pitchFamily="2" charset="0"/>
            </a:endParaRPr>
          </a:p>
          <a:p>
            <a:endParaRPr lang="en-IE" sz="1600" dirty="0">
              <a:solidFill>
                <a:srgbClr val="333333"/>
              </a:solidFill>
              <a:latin typeface="Roboto" panose="02000000000000000000" pitchFamily="2" charset="0"/>
            </a:endParaRPr>
          </a:p>
          <a:p>
            <a:endParaRPr lang="en-GB" sz="2200" dirty="0"/>
          </a:p>
          <a:p>
            <a:endParaRPr lang="en-IE" sz="2200" dirty="0"/>
          </a:p>
        </p:txBody>
      </p:sp>
      <p:sp>
        <p:nvSpPr>
          <p:cNvPr id="4" name="TextBox 3">
            <a:extLst>
              <a:ext uri="{FF2B5EF4-FFF2-40B4-BE49-F238E27FC236}">
                <a16:creationId xmlns:a16="http://schemas.microsoft.com/office/drawing/2014/main" id="{9F440E62-1A71-0154-B439-842502AD4A7E}"/>
              </a:ext>
            </a:extLst>
          </p:cNvPr>
          <p:cNvSpPr txBox="1"/>
          <p:nvPr/>
        </p:nvSpPr>
        <p:spPr>
          <a:xfrm>
            <a:off x="7404847" y="5855523"/>
            <a:ext cx="4392706" cy="646331"/>
          </a:xfrm>
          <a:prstGeom prst="rect">
            <a:avLst/>
          </a:prstGeom>
          <a:solidFill>
            <a:schemeClr val="bg1"/>
          </a:solidFill>
        </p:spPr>
        <p:txBody>
          <a:bodyPr wrap="square" rtlCol="0">
            <a:spAutoFit/>
          </a:bodyPr>
          <a:lstStyle/>
          <a:p>
            <a:pPr algn="ctr"/>
            <a:r>
              <a:rPr lang="es" dirty="0">
                <a:hlinkClick r:id="rId2"/>
              </a:rPr>
              <a:t>https://www.valuescentre.com/resource-library/theoretical-support-barrett-model/</a:t>
            </a:r>
            <a:r>
              <a:rPr lang="es" dirty="0"/>
              <a:t> </a:t>
            </a:r>
          </a:p>
        </p:txBody>
      </p:sp>
      <p:pic>
        <p:nvPicPr>
          <p:cNvPr id="6" name="Imagen 5">
            <a:extLst>
              <a:ext uri="{FF2B5EF4-FFF2-40B4-BE49-F238E27FC236}">
                <a16:creationId xmlns:a16="http://schemas.microsoft.com/office/drawing/2014/main" id="{D811FF7B-DEAF-D0D3-2697-63D811F6DEC1}"/>
              </a:ext>
            </a:extLst>
          </p:cNvPr>
          <p:cNvPicPr>
            <a:picLocks noChangeAspect="1"/>
          </p:cNvPicPr>
          <p:nvPr/>
        </p:nvPicPr>
        <p:blipFill>
          <a:blip r:embed="rId3"/>
          <a:stretch>
            <a:fillRect/>
          </a:stretch>
        </p:blipFill>
        <p:spPr>
          <a:xfrm>
            <a:off x="6676481" y="978898"/>
            <a:ext cx="4743450" cy="4743450"/>
          </a:xfrm>
          <a:prstGeom prst="rect">
            <a:avLst/>
          </a:prstGeom>
        </p:spPr>
      </p:pic>
    </p:spTree>
    <p:extLst>
      <p:ext uri="{BB962C8B-B14F-4D97-AF65-F5344CB8AC3E}">
        <p14:creationId xmlns:p14="http://schemas.microsoft.com/office/powerpoint/2010/main" val="4486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256601" y="9208"/>
            <a:ext cx="5301646" cy="582221"/>
          </a:xfrm>
        </p:spPr>
        <p:txBody>
          <a:bodyPr>
            <a:normAutofit fontScale="925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162376" y="591429"/>
            <a:ext cx="6414773" cy="5360642"/>
          </a:xfrm>
          <a:solidFill>
            <a:schemeClr val="bg1"/>
          </a:solidFill>
        </p:spPr>
        <p:txBody>
          <a:bodyPr>
            <a:noAutofit/>
          </a:bodyPr>
          <a:lstStyle/>
          <a:p>
            <a:pPr marL="342900" indent="-342900">
              <a:lnSpc>
                <a:spcPct val="120000"/>
              </a:lnSpc>
              <a:spcBef>
                <a:spcPts val="0"/>
              </a:spcBef>
              <a:buFont typeface="Wingdings" panose="05000000000000000000" pitchFamily="2" charset="2"/>
              <a:buChar char="v"/>
            </a:pPr>
            <a:r>
              <a:rPr lang="es" sz="1800" b="1" dirty="0">
                <a:solidFill>
                  <a:srgbClr val="3AA091"/>
                </a:solidFill>
              </a:rPr>
              <a:t>Tomar </a:t>
            </a:r>
            <a:r>
              <a:rPr lang="es" sz="1800" dirty="0">
                <a:solidFill>
                  <a:srgbClr val="4D4D4D"/>
                </a:solidFill>
              </a:rPr>
              <a:t>conciencia de los beneficios y de que existen diferentes enfoques para implementar la gestión del cambio cultural de la RSE. Hay un proceso paso a paso, que se esfuerza por crear una implementación holística en lugar de una actividad aislada de las operaciones comerciales centrales.</a:t>
            </a:r>
          </a:p>
          <a:p>
            <a:pPr marL="342900" indent="-342900">
              <a:lnSpc>
                <a:spcPct val="120000"/>
              </a:lnSpc>
              <a:spcBef>
                <a:spcPts val="0"/>
              </a:spcBef>
              <a:buFont typeface="Wingdings" panose="05000000000000000000" pitchFamily="2" charset="2"/>
              <a:buChar char="v"/>
            </a:pPr>
            <a:r>
              <a:rPr lang="es" sz="1800" b="1" dirty="0">
                <a:solidFill>
                  <a:srgbClr val="DC7F0E"/>
                </a:solidFill>
              </a:rPr>
              <a:t>Explore </a:t>
            </a:r>
            <a:r>
              <a:rPr lang="es" sz="1800" dirty="0">
                <a:solidFill>
                  <a:srgbClr val="4D4D4D"/>
                </a:solidFill>
              </a:rPr>
              <a:t>cómo y cuándo efectuar un cambio cultural de RSE para mejorar el desempeño de su empresa y sus empleados</a:t>
            </a:r>
          </a:p>
          <a:p>
            <a:pPr marL="342900" indent="-342900">
              <a:lnSpc>
                <a:spcPct val="120000"/>
              </a:lnSpc>
              <a:spcBef>
                <a:spcPts val="0"/>
              </a:spcBef>
              <a:buFont typeface="Wingdings" panose="05000000000000000000" pitchFamily="2" charset="2"/>
              <a:buChar char="v"/>
            </a:pPr>
            <a:r>
              <a:rPr lang="es" sz="1800" b="1" dirty="0">
                <a:solidFill>
                  <a:srgbClr val="027354"/>
                </a:solidFill>
              </a:rPr>
              <a:t>Aprenda </a:t>
            </a:r>
            <a:r>
              <a:rPr lang="es" sz="1800" dirty="0">
                <a:solidFill>
                  <a:srgbClr val="4D4D4D"/>
                </a:solidFill>
              </a:rPr>
              <a:t>a profundizar en la transformación cultural mediante el uso de una estrategia a largo plazo iniciada en el nivel de liderazgo ejecutivo</a:t>
            </a:r>
          </a:p>
          <a:p>
            <a:pPr marL="342900" indent="-342900">
              <a:lnSpc>
                <a:spcPct val="120000"/>
              </a:lnSpc>
              <a:spcBef>
                <a:spcPts val="0"/>
              </a:spcBef>
              <a:buFont typeface="Wingdings" panose="05000000000000000000" pitchFamily="2" charset="2"/>
              <a:buChar char="v"/>
            </a:pPr>
            <a:r>
              <a:rPr lang="es" sz="1800" b="1" dirty="0">
                <a:solidFill>
                  <a:srgbClr val="C95F57"/>
                </a:solidFill>
              </a:rPr>
              <a:t>Comprender </a:t>
            </a:r>
            <a:r>
              <a:rPr lang="es" sz="1800" dirty="0">
                <a:solidFill>
                  <a:srgbClr val="4D4D4D"/>
                </a:solidFill>
              </a:rPr>
              <a:t>las diferentes prioridades estratégicas a largo plazo. Evaluar y desarrollar aquellos que estén mejor alineados para su empresa</a:t>
            </a:r>
          </a:p>
          <a:p>
            <a:pPr marL="342900" indent="-342900">
              <a:lnSpc>
                <a:spcPct val="120000"/>
              </a:lnSpc>
              <a:spcBef>
                <a:spcPts val="0"/>
              </a:spcBef>
              <a:buFont typeface="Wingdings" panose="05000000000000000000" pitchFamily="2" charset="2"/>
              <a:buChar char="v"/>
            </a:pPr>
            <a:r>
              <a:rPr lang="es" sz="1800" b="1" dirty="0">
                <a:solidFill>
                  <a:srgbClr val="916395"/>
                </a:solidFill>
              </a:rPr>
              <a:t>Obtenga </a:t>
            </a:r>
            <a:r>
              <a:rPr lang="es" sz="1800" dirty="0">
                <a:solidFill>
                  <a:srgbClr val="4D4D4D"/>
                </a:solidFill>
              </a:rPr>
              <a:t>información valiosa de diferentes modelos para poner en marcha su cambio cultural de RSE y qué acciones y enfoques de compromiso de los empleados se necesitan para tener éxito a largo plazo</a:t>
            </a:r>
          </a:p>
          <a:p>
            <a:pPr marL="342900" indent="-342900">
              <a:lnSpc>
                <a:spcPct val="120000"/>
              </a:lnSpc>
              <a:spcBef>
                <a:spcPts val="0"/>
              </a:spcBef>
              <a:buFont typeface="Wingdings" panose="05000000000000000000" pitchFamily="2" charset="2"/>
              <a:buChar char="v"/>
            </a:pPr>
            <a:endParaRPr lang="en-IE" sz="18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a:xfrm>
            <a:off x="6633755" y="-1"/>
            <a:ext cx="5395869" cy="6858001"/>
          </a:xfrm>
        </p:spPr>
      </p:pic>
    </p:spTree>
    <p:extLst>
      <p:ext uri="{BB962C8B-B14F-4D97-AF65-F5344CB8AC3E}">
        <p14:creationId xmlns:p14="http://schemas.microsoft.com/office/powerpoint/2010/main" val="3709739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3F0BF2-ECBB-C48D-1FC6-B02234D4A66C}"/>
              </a:ext>
            </a:extLst>
          </p:cNvPr>
          <p:cNvSpPr txBox="1">
            <a:spLocks/>
          </p:cNvSpPr>
          <p:nvPr/>
        </p:nvSpPr>
        <p:spPr>
          <a:xfrm>
            <a:off x="137033" y="0"/>
            <a:ext cx="8746991" cy="627523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s" sz="2200" b="1" i="0" dirty="0"/>
              <a:t>Saber cómo se sienten sus empleados acerca de venir a trabajar cada día es el nivel más básico y, sin embargo, el más profundo de información sobre su cultura. </a:t>
            </a:r>
            <a:r>
              <a:rPr lang="es" sz="2200" i="0" dirty="0"/>
              <a:t>La Evaluación de valores culturales de Barrett evalúa </a:t>
            </a:r>
            <a:r>
              <a:rPr lang="es" sz="2200" b="1" i="0" dirty="0"/>
              <a:t>la percepción de los empleados de la alineación entre sus necesidades y la cultura actual </a:t>
            </a:r>
            <a:r>
              <a:rPr lang="es" sz="2200" i="0" dirty="0"/>
              <a:t>. Brinda una </a:t>
            </a:r>
            <a:r>
              <a:rPr lang="es" sz="2200" b="1" i="0" dirty="0"/>
              <a:t>visión de los corazones y las mentes de sus empleados, </a:t>
            </a:r>
            <a:r>
              <a:rPr lang="es" sz="2200" i="0" dirty="0"/>
              <a:t>ya que ayuda </a:t>
            </a:r>
            <a:r>
              <a:rPr lang="es" sz="2200" b="1" i="0" dirty="0"/>
              <a:t>a identificar los puntos en común, las brechas de alineación y los impulsores </a:t>
            </a:r>
            <a:r>
              <a:rPr lang="es" sz="2200" i="0" dirty="0"/>
              <a:t>del desempeño y/o la disfunción. La transformación comienza y depende de los corazones y las mentes de sus equipos, y saber qué debe suceder para alinear e involucrar a sus empleados es fundamental para un viaje exitoso.</a:t>
            </a:r>
          </a:p>
          <a:p>
            <a:pPr>
              <a:lnSpc>
                <a:spcPct val="100000"/>
              </a:lnSpc>
              <a:spcBef>
                <a:spcPts val="0"/>
              </a:spcBef>
            </a:pPr>
            <a:r>
              <a:rPr lang="es" sz="2200" i="0" dirty="0"/>
              <a:t>( </a:t>
            </a:r>
            <a:r>
              <a:rPr lang="es" sz="2200" i="0" dirty="0">
                <a:hlinkClick r:id="rId2">
                  <a:extLst>
                    <a:ext uri="{A12FA001-AC4F-418D-AE19-62706E023703}">
                      <ahyp:hlinkClr xmlns:ahyp="http://schemas.microsoft.com/office/drawing/2018/hyperlinkcolor" val="tx"/>
                    </a:ext>
                  </a:extLst>
                </a:hlinkClick>
              </a:rPr>
              <a:t>Fuente Barret Values Center </a:t>
            </a:r>
            <a:r>
              <a:rPr lang="es" sz="2200" i="0" dirty="0"/>
              <a:t>)</a:t>
            </a:r>
            <a:endParaRPr lang="en-IE" sz="2200" i="0" dirty="0"/>
          </a:p>
        </p:txBody>
      </p:sp>
      <p:pic>
        <p:nvPicPr>
          <p:cNvPr id="7" name="Picture 6" descr="A person standing in front of a table with people sitting at it&#10;&#10;Description automatically generated with low confidence">
            <a:extLst>
              <a:ext uri="{FF2B5EF4-FFF2-40B4-BE49-F238E27FC236}">
                <a16:creationId xmlns:a16="http://schemas.microsoft.com/office/drawing/2014/main" id="{3189A320-7607-9882-8FFC-6A6283E59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1582" y="3572436"/>
            <a:ext cx="4605618" cy="3070412"/>
          </a:xfrm>
          <a:prstGeom prst="rect">
            <a:avLst/>
          </a:prstGeom>
        </p:spPr>
      </p:pic>
    </p:spTree>
    <p:extLst>
      <p:ext uri="{BB962C8B-B14F-4D97-AF65-F5344CB8AC3E}">
        <p14:creationId xmlns:p14="http://schemas.microsoft.com/office/powerpoint/2010/main" val="250819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193870" y="981955"/>
            <a:ext cx="8388698" cy="2554545"/>
          </a:xfrm>
          <a:prstGeom prst="rect">
            <a:avLst/>
          </a:prstGeom>
          <a:noFill/>
        </p:spPr>
        <p:txBody>
          <a:bodyPr wrap="square" rtlCol="0">
            <a:spAutoFit/>
          </a:bodyPr>
          <a:lstStyle/>
          <a:p>
            <a:r>
              <a:rPr lang="es" sz="2000" dirty="0">
                <a:solidFill>
                  <a:srgbClr val="262626"/>
                </a:solidFill>
              </a:rPr>
              <a:t>Al igual que cualquier estrategia de gestión exitosa, la RSE debe ser aceptada en todos los niveles de la empresa. El equipo de liderazgo de RSC debe incluir representantes de la alta dirección, líderes, empleados, personal de primera línea y otras personas afectadas o involucradas en cuestiones de RSE. Como se mencionó, los recursos humanos son importantes, al igual que los involucrados en los servicios ambientales, la salud y la seguridad, las relaciones comunitarias, los asuntos legales, las finanzas, el marketing y las comunicaciones.</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128292" y="3669221"/>
            <a:ext cx="8599419" cy="3108543"/>
          </a:xfrm>
          <a:prstGeom prst="rect">
            <a:avLst/>
          </a:prstGeom>
          <a:noFill/>
        </p:spPr>
        <p:txBody>
          <a:bodyPr wrap="square" rtlCol="0">
            <a:spAutoFit/>
          </a:bodyPr>
          <a:lstStyle/>
          <a:p>
            <a:r>
              <a:rPr lang="es" sz="2800" dirty="0">
                <a:solidFill>
                  <a:srgbClr val="D0756E"/>
                </a:solidFill>
                <a:latin typeface="Amasis MT Pro Black" panose="02040A04050005020304" pitchFamily="18" charset="0"/>
              </a:rPr>
              <a:t>¿Cómo? </a:t>
            </a:r>
            <a:r>
              <a:rPr lang="es" sz="2100" b="1" dirty="0">
                <a:solidFill>
                  <a:srgbClr val="D0756E"/>
                </a:solidFill>
              </a:rPr>
              <a:t>Invitar y alentar formalmente a todos los empleados en todos los niveles a contribuir con su tiempo, energía e ideas y unirse al Equipo de Liderazgo de RSC. </a:t>
            </a:r>
            <a:r>
              <a:rPr lang="es" sz="2100" dirty="0"/>
              <a:t>Aclarar que será parte de su jornada laboral y se aplicarán los beneficios (p. ej., Gerente de RSC, experiencia en participación de grupos de interés). Dependiendo del grupo, intente seleccionar un miembro de cada área (p. ej., uno de salud y seguridad y otro de finanzas). Deben estar formados y apoyados en RSC y guiados por la alta dirección (incluyendo HRM) para que el equipo se integre en la estrategia, valores y actividades centrales de la empresa. La participación y el apoyo del CEO son vitales.</a:t>
            </a:r>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1</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8" name="Picture 7" descr="A group of people in a meeting&#10;&#10;Description automatically generated with low confidence">
            <a:extLst>
              <a:ext uri="{FF2B5EF4-FFF2-40B4-BE49-F238E27FC236}">
                <a16:creationId xmlns:a16="http://schemas.microsoft.com/office/drawing/2014/main" id="{98C6F309-BFE0-D961-9A54-A4D83E406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529" y="842013"/>
            <a:ext cx="2810880" cy="3053778"/>
          </a:xfrm>
          <a:prstGeom prst="ellipse">
            <a:avLst/>
          </a:prstGeom>
        </p:spPr>
      </p:pic>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923410" y="109295"/>
            <a:ext cx="10600546" cy="676056"/>
          </a:xfrm>
        </p:spPr>
        <p:txBody>
          <a:bodyPr>
            <a:normAutofit/>
          </a:bodyPr>
          <a:lstStyle/>
          <a:p>
            <a:pPr algn="ctr"/>
            <a:r>
              <a:rPr lang="es" dirty="0"/>
              <a:t>Se necesita a todos, especialmente a los empleados</a:t>
            </a:r>
          </a:p>
          <a:p>
            <a:endParaRPr lang="en-IE" dirty="0"/>
          </a:p>
        </p:txBody>
      </p:sp>
    </p:spTree>
    <p:extLst>
      <p:ext uri="{BB962C8B-B14F-4D97-AF65-F5344CB8AC3E}">
        <p14:creationId xmlns:p14="http://schemas.microsoft.com/office/powerpoint/2010/main" val="93277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6815" y="396786"/>
            <a:ext cx="5228693" cy="860514"/>
          </a:xfrm>
        </p:spPr>
        <p:txBody>
          <a:bodyPr>
            <a:normAutofit fontScale="70000" lnSpcReduction="20000"/>
          </a:bodyPr>
          <a:lstStyle/>
          <a:p>
            <a:pPr>
              <a:lnSpc>
                <a:spcPct val="120000"/>
              </a:lnSpc>
              <a:spcBef>
                <a:spcPts val="0"/>
              </a:spcBef>
            </a:pPr>
            <a:r>
              <a:rPr lang="es" dirty="0"/>
              <a:t>El bajo compromiso de los empleados conducirá a una disfunción cultural</a:t>
            </a:r>
          </a:p>
          <a:p>
            <a:pPr>
              <a:lnSpc>
                <a:spcPct val="120000"/>
              </a:lnSpc>
              <a:spcBef>
                <a:spcPts val="0"/>
              </a:spcBef>
            </a:pPr>
            <a:endParaRPr lang="en-IE"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726815" y="1343776"/>
            <a:ext cx="5222030" cy="4103408"/>
          </a:xfrm>
          <a:solidFill>
            <a:srgbClr val="027354"/>
          </a:solidFill>
        </p:spPr>
        <p:txBody>
          <a:bodyPr/>
          <a:lstStyle/>
          <a:p>
            <a:r>
              <a:rPr lang="es" dirty="0"/>
              <a:t>El compromiso de los empleados debe considerarse una consideración principal desde el principio; de lo contrario, habrá una disfunción cultural y un bajo compromiso de los empleados que conducirá a un compromiso deficiente, falta de apoyo y respuesta a las iniciativas de RSE, mayor riesgo de RSE, falta de innovación, mayor insostenibilidad y menores ingresos. crecimiento. Por el contrario, un mayor compromiso de los empleados conduce a lo contrario</a:t>
            </a:r>
          </a:p>
          <a:p>
            <a:endParaRPr lang="en-IE" dirty="0"/>
          </a:p>
        </p:txBody>
      </p:sp>
      <p:sp>
        <p:nvSpPr>
          <p:cNvPr id="7" name="TextBox 6">
            <a:extLst>
              <a:ext uri="{FF2B5EF4-FFF2-40B4-BE49-F238E27FC236}">
                <a16:creationId xmlns:a16="http://schemas.microsoft.com/office/drawing/2014/main" id="{88AE5835-9497-29D9-70B1-4DC3F1F7A703}"/>
              </a:ext>
            </a:extLst>
          </p:cNvPr>
          <p:cNvSpPr txBox="1"/>
          <p:nvPr/>
        </p:nvSpPr>
        <p:spPr>
          <a:xfrm>
            <a:off x="6553200" y="514351"/>
            <a:ext cx="4911985" cy="4401205"/>
          </a:xfrm>
          <a:prstGeom prst="rect">
            <a:avLst/>
          </a:prstGeom>
          <a:noFill/>
        </p:spPr>
        <p:txBody>
          <a:bodyPr wrap="square" rtlCol="0">
            <a:spAutoFit/>
          </a:bodyPr>
          <a:lstStyle/>
          <a:p>
            <a:pPr algn="ctr"/>
            <a:r>
              <a:rPr lang="es" sz="2400" b="1" dirty="0">
                <a:solidFill>
                  <a:schemeClr val="bg1"/>
                </a:solidFill>
              </a:rPr>
              <a:t>'Un ser humano no es un recurso sino una fuente. Un recurso es como un trozo de carbón; una vez que lo usa, desaparece, se agota y se desgasta. Una fuente es como el sol: virtualmente inagotable y continuamente genera energía, luz y calor. No hay fuente más poderosa de energía creativa en el mundo que un ser humano empoderado'</a:t>
            </a:r>
          </a:p>
          <a:p>
            <a:pPr algn="ctr"/>
            <a:r>
              <a:rPr lang="es" sz="1600" i="1" dirty="0">
                <a:solidFill>
                  <a:schemeClr val="bg1"/>
                </a:solidFill>
                <a:hlinkClick r:id="rId2">
                  <a:extLst>
                    <a:ext uri="{A12FA001-AC4F-418D-AE19-62706E023703}">
                      <ahyp:hlinkClr xmlns:ahyp="http://schemas.microsoft.com/office/drawing/2018/hyperlinkcolor" val="tx"/>
                    </a:ext>
                  </a:extLst>
                </a:hlinkClick>
              </a:rPr>
              <a:t>Raj Sisodia, profesor de la Universidad de Bentley</a:t>
            </a:r>
            <a:endParaRPr lang="en-IE" sz="1600" i="1" dirty="0">
              <a:solidFill>
                <a:schemeClr val="bg1"/>
              </a:solidFill>
            </a:endParaRPr>
          </a:p>
          <a:p>
            <a:endParaRPr lang="en-IE" sz="2400" dirty="0">
              <a:solidFill>
                <a:schemeClr val="bg1"/>
              </a:solidFill>
            </a:endParaRPr>
          </a:p>
        </p:txBody>
      </p:sp>
      <p:grpSp>
        <p:nvGrpSpPr>
          <p:cNvPr id="8" name="Graphic 4">
            <a:extLst>
              <a:ext uri="{FF2B5EF4-FFF2-40B4-BE49-F238E27FC236}">
                <a16:creationId xmlns:a16="http://schemas.microsoft.com/office/drawing/2014/main" id="{6EE0FE5D-4720-4A79-EB16-8B2C1BBD47F2}"/>
              </a:ext>
            </a:extLst>
          </p:cNvPr>
          <p:cNvGrpSpPr/>
          <p:nvPr/>
        </p:nvGrpSpPr>
        <p:grpSpPr>
          <a:xfrm>
            <a:off x="8116233" y="4559409"/>
            <a:ext cx="2203983" cy="1880052"/>
            <a:chOff x="4292330" y="4001047"/>
            <a:chExt cx="2203983" cy="1880052"/>
          </a:xfrm>
        </p:grpSpPr>
        <p:grpSp>
          <p:nvGrpSpPr>
            <p:cNvPr id="9" name="Graphic 4">
              <a:extLst>
                <a:ext uri="{FF2B5EF4-FFF2-40B4-BE49-F238E27FC236}">
                  <a16:creationId xmlns:a16="http://schemas.microsoft.com/office/drawing/2014/main" id="{36C83891-9CCE-CAD5-D9C5-B2C553D3D2AD}"/>
                </a:ext>
              </a:extLst>
            </p:cNvPr>
            <p:cNvGrpSpPr/>
            <p:nvPr/>
          </p:nvGrpSpPr>
          <p:grpSpPr>
            <a:xfrm>
              <a:off x="5630700" y="4110084"/>
              <a:ext cx="865613" cy="1771016"/>
              <a:chOff x="5630700" y="4110084"/>
              <a:chExt cx="865613" cy="1771016"/>
            </a:xfrm>
          </p:grpSpPr>
          <p:sp>
            <p:nvSpPr>
              <p:cNvPr id="41" name="Freeform 215">
                <a:extLst>
                  <a:ext uri="{FF2B5EF4-FFF2-40B4-BE49-F238E27FC236}">
                    <a16:creationId xmlns:a16="http://schemas.microsoft.com/office/drawing/2014/main" id="{6BD82350-8894-9668-6945-EB1BCEE33870}"/>
                  </a:ext>
                </a:extLst>
              </p:cNvPr>
              <p:cNvSpPr/>
              <p:nvPr/>
            </p:nvSpPr>
            <p:spPr>
              <a:xfrm>
                <a:off x="6061348" y="4635647"/>
                <a:ext cx="207905" cy="75048"/>
              </a:xfrm>
              <a:custGeom>
                <a:avLst/>
                <a:gdLst>
                  <a:gd name="connsiteX0" fmla="*/ 207906 w 207905"/>
                  <a:gd name="connsiteY0" fmla="*/ 0 h 75048"/>
                  <a:gd name="connsiteX1" fmla="*/ 92042 w 207905"/>
                  <a:gd name="connsiteY1" fmla="*/ 14077 h 75048"/>
                  <a:gd name="connsiteX2" fmla="*/ 48367 w 207905"/>
                  <a:gd name="connsiteY2" fmla="*/ 5053 h 75048"/>
                  <a:gd name="connsiteX3" fmla="*/ 19130 w 207905"/>
                  <a:gd name="connsiteY3" fmla="*/ 29237 h 75048"/>
                  <a:gd name="connsiteX4" fmla="*/ 0 w 207905"/>
                  <a:gd name="connsiteY4" fmla="*/ 33929 h 75048"/>
                  <a:gd name="connsiteX5" fmla="*/ 2526 w 207905"/>
                  <a:gd name="connsiteY5" fmla="*/ 43314 h 75048"/>
                  <a:gd name="connsiteX6" fmla="*/ 33207 w 207905"/>
                  <a:gd name="connsiteY6" fmla="*/ 57752 h 75048"/>
                  <a:gd name="connsiteX7" fmla="*/ 207906 w 207905"/>
                  <a:gd name="connsiteY7" fmla="*/ 0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207906" y="0"/>
                    </a:moveTo>
                    <a:cubicBezTo>
                      <a:pt x="169284" y="22379"/>
                      <a:pt x="118752" y="26349"/>
                      <a:pt x="92042" y="14077"/>
                    </a:cubicBezTo>
                    <a:cubicBezTo>
                      <a:pt x="77965" y="7580"/>
                      <a:pt x="63527" y="3248"/>
                      <a:pt x="48367" y="5053"/>
                    </a:cubicBezTo>
                    <a:cubicBezTo>
                      <a:pt x="40426" y="14438"/>
                      <a:pt x="30681" y="24183"/>
                      <a:pt x="19130" y="29237"/>
                    </a:cubicBezTo>
                    <a:cubicBezTo>
                      <a:pt x="12633" y="31763"/>
                      <a:pt x="6497" y="33207"/>
                      <a:pt x="0" y="33929"/>
                    </a:cubicBezTo>
                    <a:cubicBezTo>
                      <a:pt x="1083" y="36456"/>
                      <a:pt x="1805" y="39704"/>
                      <a:pt x="2526" y="43314"/>
                    </a:cubicBezTo>
                    <a:cubicBezTo>
                      <a:pt x="12994" y="48006"/>
                      <a:pt x="31041" y="56669"/>
                      <a:pt x="33207" y="57752"/>
                    </a:cubicBezTo>
                    <a:cubicBezTo>
                      <a:pt x="98178" y="93846"/>
                      <a:pt x="167841" y="72911"/>
                      <a:pt x="207906" y="0"/>
                    </a:cubicBezTo>
                    <a:close/>
                  </a:path>
                </a:pathLst>
              </a:custGeom>
              <a:solidFill>
                <a:srgbClr val="FFFFFF"/>
              </a:solidFill>
              <a:ln w="3607" cap="flat">
                <a:noFill/>
                <a:prstDash val="solid"/>
                <a:miter/>
              </a:ln>
            </p:spPr>
            <p:txBody>
              <a:bodyPr rtlCol="0" anchor="ctr"/>
              <a:lstStyle/>
              <a:p>
                <a:endParaRPr lang="en-US"/>
              </a:p>
            </p:txBody>
          </p:sp>
          <p:sp>
            <p:nvSpPr>
              <p:cNvPr id="42" name="Freeform 216">
                <a:extLst>
                  <a:ext uri="{FF2B5EF4-FFF2-40B4-BE49-F238E27FC236}">
                    <a16:creationId xmlns:a16="http://schemas.microsoft.com/office/drawing/2014/main" id="{BD24BA17-4362-87A1-9D79-C8BCEFB998DF}"/>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43" name="Freeform 217">
                <a:extLst>
                  <a:ext uri="{FF2B5EF4-FFF2-40B4-BE49-F238E27FC236}">
                    <a16:creationId xmlns:a16="http://schemas.microsoft.com/office/drawing/2014/main" id="{2B20F1A7-6F76-8C60-6273-FDA0654889D9}"/>
                  </a:ext>
                </a:extLst>
              </p:cNvPr>
              <p:cNvSpPr/>
              <p:nvPr/>
            </p:nvSpPr>
            <p:spPr>
              <a:xfrm>
                <a:off x="5989159" y="4562735"/>
                <a:ext cx="128710" cy="97610"/>
              </a:xfrm>
              <a:custGeom>
                <a:avLst/>
                <a:gdLst>
                  <a:gd name="connsiteX0" fmla="*/ 85544 w 128710"/>
                  <a:gd name="connsiteY0" fmla="*/ 93485 h 97610"/>
                  <a:gd name="connsiteX1" fmla="*/ 106479 w 128710"/>
                  <a:gd name="connsiteY1" fmla="*/ 74716 h 97610"/>
                  <a:gd name="connsiteX2" fmla="*/ 107923 w 128710"/>
                  <a:gd name="connsiteY2" fmla="*/ 73633 h 97610"/>
                  <a:gd name="connsiteX3" fmla="*/ 128497 w 128710"/>
                  <a:gd name="connsiteY3" fmla="*/ 0 h 97610"/>
                  <a:gd name="connsiteX4" fmla="*/ 0 w 128710"/>
                  <a:gd name="connsiteY4" fmla="*/ 361 h 97610"/>
                  <a:gd name="connsiteX5" fmla="*/ 14799 w 128710"/>
                  <a:gd name="connsiteY5" fmla="*/ 56669 h 97610"/>
                  <a:gd name="connsiteX6" fmla="*/ 15160 w 128710"/>
                  <a:gd name="connsiteY6" fmla="*/ 60278 h 97610"/>
                  <a:gd name="connsiteX7" fmla="*/ 44758 w 128710"/>
                  <a:gd name="connsiteY7" fmla="*/ 92764 h 97610"/>
                  <a:gd name="connsiteX8" fmla="*/ 49810 w 128710"/>
                  <a:gd name="connsiteY8" fmla="*/ 97456 h 97610"/>
                  <a:gd name="connsiteX9" fmla="*/ 51977 w 128710"/>
                  <a:gd name="connsiteY9" fmla="*/ 97095 h 97610"/>
                  <a:gd name="connsiteX10" fmla="*/ 85544 w 128710"/>
                  <a:gd name="connsiteY10" fmla="*/ 93485 h 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710" h="97610">
                    <a:moveTo>
                      <a:pt x="85544" y="93485"/>
                    </a:moveTo>
                    <a:cubicBezTo>
                      <a:pt x="93485" y="88432"/>
                      <a:pt x="100704" y="82296"/>
                      <a:pt x="106479" y="74716"/>
                    </a:cubicBezTo>
                    <a:cubicBezTo>
                      <a:pt x="106840" y="74355"/>
                      <a:pt x="107562" y="73994"/>
                      <a:pt x="107923" y="73633"/>
                    </a:cubicBezTo>
                    <a:cubicBezTo>
                      <a:pt x="124166" y="47645"/>
                      <a:pt x="129941" y="12633"/>
                      <a:pt x="128497" y="0"/>
                    </a:cubicBezTo>
                    <a:cubicBezTo>
                      <a:pt x="83379" y="20574"/>
                      <a:pt x="42231" y="26349"/>
                      <a:pt x="0" y="361"/>
                    </a:cubicBezTo>
                    <a:cubicBezTo>
                      <a:pt x="1083" y="19852"/>
                      <a:pt x="4692" y="41148"/>
                      <a:pt x="14799" y="56669"/>
                    </a:cubicBezTo>
                    <a:cubicBezTo>
                      <a:pt x="15520" y="57752"/>
                      <a:pt x="15520" y="59195"/>
                      <a:pt x="15160" y="60278"/>
                    </a:cubicBezTo>
                    <a:cubicBezTo>
                      <a:pt x="29237" y="73994"/>
                      <a:pt x="41148" y="88793"/>
                      <a:pt x="44758" y="92764"/>
                    </a:cubicBezTo>
                    <a:cubicBezTo>
                      <a:pt x="46562" y="94568"/>
                      <a:pt x="48006" y="96012"/>
                      <a:pt x="49810" y="97456"/>
                    </a:cubicBezTo>
                    <a:cubicBezTo>
                      <a:pt x="50533" y="97456"/>
                      <a:pt x="51254" y="97095"/>
                      <a:pt x="51977" y="97095"/>
                    </a:cubicBezTo>
                    <a:cubicBezTo>
                      <a:pt x="62805" y="97095"/>
                      <a:pt x="76160" y="99621"/>
                      <a:pt x="85544" y="93485"/>
                    </a:cubicBezTo>
                    <a:close/>
                  </a:path>
                </a:pathLst>
              </a:custGeom>
              <a:solidFill>
                <a:srgbClr val="FFFFFF"/>
              </a:solidFill>
              <a:ln w="3607" cap="flat">
                <a:noFill/>
                <a:prstDash val="solid"/>
                <a:miter/>
              </a:ln>
            </p:spPr>
            <p:txBody>
              <a:bodyPr rtlCol="0" anchor="ctr"/>
              <a:lstStyle/>
              <a:p>
                <a:endParaRPr lang="en-US"/>
              </a:p>
            </p:txBody>
          </p:sp>
          <p:sp>
            <p:nvSpPr>
              <p:cNvPr id="44" name="Freeform 218">
                <a:extLst>
                  <a:ext uri="{FF2B5EF4-FFF2-40B4-BE49-F238E27FC236}">
                    <a16:creationId xmlns:a16="http://schemas.microsoft.com/office/drawing/2014/main" id="{A8BADA4D-9A03-5ABB-18B5-34FD737A49A4}"/>
                  </a:ext>
                </a:extLst>
              </p:cNvPr>
              <p:cNvSpPr/>
              <p:nvPr/>
            </p:nvSpPr>
            <p:spPr>
              <a:xfrm>
                <a:off x="5816713" y="4590493"/>
                <a:ext cx="224421" cy="128837"/>
              </a:xfrm>
              <a:custGeom>
                <a:avLst/>
                <a:gdLst>
                  <a:gd name="connsiteX0" fmla="*/ 195546 w 224421"/>
                  <a:gd name="connsiteY0" fmla="*/ 62479 h 128837"/>
                  <a:gd name="connsiteX1" fmla="*/ 174611 w 224421"/>
                  <a:gd name="connsiteY1" fmla="*/ 37213 h 128837"/>
                  <a:gd name="connsiteX2" fmla="*/ 172445 w 224421"/>
                  <a:gd name="connsiteY2" fmla="*/ 35408 h 128837"/>
                  <a:gd name="connsiteX3" fmla="*/ 171723 w 224421"/>
                  <a:gd name="connsiteY3" fmla="*/ 33964 h 128837"/>
                  <a:gd name="connsiteX4" fmla="*/ 115416 w 224421"/>
                  <a:gd name="connsiteY4" fmla="*/ 1118 h 128837"/>
                  <a:gd name="connsiteX5" fmla="*/ 27344 w 224421"/>
                  <a:gd name="connsiteY5" fmla="*/ 27106 h 128837"/>
                  <a:gd name="connsiteX6" fmla="*/ 273 w 224421"/>
                  <a:gd name="connsiteY6" fmla="*/ 109763 h 128837"/>
                  <a:gd name="connsiteX7" fmla="*/ 10019 w 224421"/>
                  <a:gd name="connsiteY7" fmla="*/ 125284 h 128837"/>
                  <a:gd name="connsiteX8" fmla="*/ 164866 w 224421"/>
                  <a:gd name="connsiteY8" fmla="*/ 92438 h 128837"/>
                  <a:gd name="connsiteX9" fmla="*/ 215037 w 224421"/>
                  <a:gd name="connsiteY9" fmla="*/ 90633 h 128837"/>
                  <a:gd name="connsiteX10" fmla="*/ 224422 w 224421"/>
                  <a:gd name="connsiteY10" fmla="*/ 87745 h 128837"/>
                  <a:gd name="connsiteX11" fmla="*/ 195546 w 224421"/>
                  <a:gd name="connsiteY11" fmla="*/ 62479 h 1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421" h="128837">
                    <a:moveTo>
                      <a:pt x="195546" y="62479"/>
                    </a:moveTo>
                    <a:cubicBezTo>
                      <a:pt x="194824" y="61396"/>
                      <a:pt x="186522" y="49846"/>
                      <a:pt x="174611" y="37213"/>
                    </a:cubicBezTo>
                    <a:cubicBezTo>
                      <a:pt x="173528" y="36852"/>
                      <a:pt x="172806" y="36491"/>
                      <a:pt x="172445" y="35408"/>
                    </a:cubicBezTo>
                    <a:cubicBezTo>
                      <a:pt x="172085" y="35047"/>
                      <a:pt x="171723" y="34325"/>
                      <a:pt x="171723" y="33964"/>
                    </a:cubicBezTo>
                    <a:cubicBezTo>
                      <a:pt x="156564" y="18804"/>
                      <a:pt x="136351" y="3284"/>
                      <a:pt x="115416" y="1118"/>
                    </a:cubicBezTo>
                    <a:cubicBezTo>
                      <a:pt x="78238" y="-2852"/>
                      <a:pt x="54415" y="3284"/>
                      <a:pt x="27344" y="27106"/>
                    </a:cubicBezTo>
                    <a:cubicBezTo>
                      <a:pt x="2439" y="48763"/>
                      <a:pt x="-1170" y="79082"/>
                      <a:pt x="273" y="109763"/>
                    </a:cubicBezTo>
                    <a:cubicBezTo>
                      <a:pt x="995" y="126006"/>
                      <a:pt x="635" y="133947"/>
                      <a:pt x="10019" y="125284"/>
                    </a:cubicBezTo>
                    <a:cubicBezTo>
                      <a:pt x="53333" y="85580"/>
                      <a:pt x="111806" y="73668"/>
                      <a:pt x="164866" y="92438"/>
                    </a:cubicBezTo>
                    <a:cubicBezTo>
                      <a:pt x="181469" y="98213"/>
                      <a:pt x="198433" y="100378"/>
                      <a:pt x="215037" y="90633"/>
                    </a:cubicBezTo>
                    <a:cubicBezTo>
                      <a:pt x="217564" y="89189"/>
                      <a:pt x="221173" y="87745"/>
                      <a:pt x="224422" y="87745"/>
                    </a:cubicBezTo>
                    <a:cubicBezTo>
                      <a:pt x="212511" y="81249"/>
                      <a:pt x="203487" y="74390"/>
                      <a:pt x="195546" y="62479"/>
                    </a:cubicBezTo>
                    <a:close/>
                  </a:path>
                </a:pathLst>
              </a:custGeom>
              <a:solidFill>
                <a:srgbClr val="FFFFFF"/>
              </a:solidFill>
              <a:ln w="3607" cap="flat">
                <a:noFill/>
                <a:prstDash val="solid"/>
                <a:miter/>
              </a:ln>
            </p:spPr>
            <p:txBody>
              <a:bodyPr rtlCol="0" anchor="ctr"/>
              <a:lstStyle/>
              <a:p>
                <a:endParaRPr lang="en-US"/>
              </a:p>
            </p:txBody>
          </p:sp>
          <p:sp>
            <p:nvSpPr>
              <p:cNvPr id="45" name="Freeform 219">
                <a:extLst>
                  <a:ext uri="{FF2B5EF4-FFF2-40B4-BE49-F238E27FC236}">
                    <a16:creationId xmlns:a16="http://schemas.microsoft.com/office/drawing/2014/main" id="{20219935-E9DE-BAFC-B969-3B21990FA098}"/>
                  </a:ext>
                </a:extLst>
              </p:cNvPr>
              <p:cNvSpPr/>
              <p:nvPr/>
            </p:nvSpPr>
            <p:spPr>
              <a:xfrm>
                <a:off x="5650951" y="5336606"/>
                <a:ext cx="796055" cy="532336"/>
              </a:xfrm>
              <a:custGeom>
                <a:avLst/>
                <a:gdLst>
                  <a:gd name="connsiteX0" fmla="*/ 595563 w 796055"/>
                  <a:gd name="connsiteY0" fmla="*/ 48006 h 532336"/>
                  <a:gd name="connsiteX1" fmla="*/ 267823 w 796055"/>
                  <a:gd name="connsiteY1" fmla="*/ 50893 h 532336"/>
                  <a:gd name="connsiteX2" fmla="*/ 38261 w 796055"/>
                  <a:gd name="connsiteY2" fmla="*/ 16964 h 532336"/>
                  <a:gd name="connsiteX3" fmla="*/ 0 w 796055"/>
                  <a:gd name="connsiteY3" fmla="*/ 0 h 532336"/>
                  <a:gd name="connsiteX4" fmla="*/ 65693 w 796055"/>
                  <a:gd name="connsiteY4" fmla="*/ 331711 h 532336"/>
                  <a:gd name="connsiteX5" fmla="*/ 232089 w 796055"/>
                  <a:gd name="connsiteY5" fmla="*/ 499551 h 532336"/>
                  <a:gd name="connsiteX6" fmla="*/ 567410 w 796055"/>
                  <a:gd name="connsiteY6" fmla="*/ 503882 h 532336"/>
                  <a:gd name="connsiteX7" fmla="*/ 739942 w 796055"/>
                  <a:gd name="connsiteY7" fmla="*/ 334959 h 532336"/>
                  <a:gd name="connsiteX8" fmla="*/ 794084 w 796055"/>
                  <a:gd name="connsiteY8" fmla="*/ 4692 h 532336"/>
                  <a:gd name="connsiteX9" fmla="*/ 793002 w 796055"/>
                  <a:gd name="connsiteY9" fmla="*/ 5414 h 532336"/>
                  <a:gd name="connsiteX10" fmla="*/ 595563 w 796055"/>
                  <a:gd name="connsiteY10" fmla="*/ 48006 h 53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055" h="532336">
                    <a:moveTo>
                      <a:pt x="595563" y="48006"/>
                    </a:moveTo>
                    <a:cubicBezTo>
                      <a:pt x="486557" y="57030"/>
                      <a:pt x="376829" y="57030"/>
                      <a:pt x="267823" y="50893"/>
                    </a:cubicBezTo>
                    <a:cubicBezTo>
                      <a:pt x="190580" y="46562"/>
                      <a:pt x="113338" y="37178"/>
                      <a:pt x="38261" y="16964"/>
                    </a:cubicBezTo>
                    <a:cubicBezTo>
                      <a:pt x="24545" y="13355"/>
                      <a:pt x="10468" y="9745"/>
                      <a:pt x="0" y="0"/>
                    </a:cubicBezTo>
                    <a:cubicBezTo>
                      <a:pt x="1444" y="95651"/>
                      <a:pt x="36456" y="255190"/>
                      <a:pt x="65693" y="331711"/>
                    </a:cubicBezTo>
                    <a:cubicBezTo>
                      <a:pt x="96734" y="412202"/>
                      <a:pt x="153403" y="467066"/>
                      <a:pt x="232089" y="499551"/>
                    </a:cubicBezTo>
                    <a:cubicBezTo>
                      <a:pt x="335320" y="542143"/>
                      <a:pt x="462374" y="542865"/>
                      <a:pt x="567410" y="503882"/>
                    </a:cubicBezTo>
                    <a:cubicBezTo>
                      <a:pt x="653676" y="471758"/>
                      <a:pt x="698794" y="419060"/>
                      <a:pt x="739942" y="334959"/>
                    </a:cubicBezTo>
                    <a:cubicBezTo>
                      <a:pt x="782534" y="248332"/>
                      <a:pt x="802747" y="106119"/>
                      <a:pt x="794084" y="4692"/>
                    </a:cubicBezTo>
                    <a:cubicBezTo>
                      <a:pt x="793723" y="5053"/>
                      <a:pt x="793363" y="5053"/>
                      <a:pt x="793002" y="5414"/>
                    </a:cubicBezTo>
                    <a:cubicBezTo>
                      <a:pt x="738137" y="42953"/>
                      <a:pt x="658007" y="42592"/>
                      <a:pt x="595563" y="48006"/>
                    </a:cubicBezTo>
                    <a:close/>
                  </a:path>
                </a:pathLst>
              </a:custGeom>
              <a:solidFill>
                <a:srgbClr val="FFFFFF"/>
              </a:solidFill>
              <a:ln w="3607" cap="flat">
                <a:noFill/>
                <a:prstDash val="solid"/>
                <a:miter/>
              </a:ln>
            </p:spPr>
            <p:txBody>
              <a:bodyPr rtlCol="0" anchor="ctr"/>
              <a:lstStyle/>
              <a:p>
                <a:endParaRPr lang="en-US"/>
              </a:p>
            </p:txBody>
          </p:sp>
          <p:sp>
            <p:nvSpPr>
              <p:cNvPr id="46" name="Freeform 220">
                <a:extLst>
                  <a:ext uri="{FF2B5EF4-FFF2-40B4-BE49-F238E27FC236}">
                    <a16:creationId xmlns:a16="http://schemas.microsoft.com/office/drawing/2014/main" id="{18EF95E7-FFF0-551C-E84B-8118F06FCE21}"/>
                  </a:ext>
                </a:extLst>
              </p:cNvPr>
              <p:cNvSpPr/>
              <p:nvPr/>
            </p:nvSpPr>
            <p:spPr>
              <a:xfrm>
                <a:off x="5899502" y="5093093"/>
                <a:ext cx="127571" cy="90261"/>
              </a:xfrm>
              <a:custGeom>
                <a:avLst/>
                <a:gdLst>
                  <a:gd name="connsiteX0" fmla="*/ 101207 w 127571"/>
                  <a:gd name="connsiteY0" fmla="*/ 32359 h 90261"/>
                  <a:gd name="connsiteX1" fmla="*/ 1586 w 127571"/>
                  <a:gd name="connsiteY1" fmla="*/ 4927 h 90261"/>
                  <a:gd name="connsiteX2" fmla="*/ 16745 w 127571"/>
                  <a:gd name="connsiteY2" fmla="*/ 29110 h 90261"/>
                  <a:gd name="connsiteX3" fmla="*/ 75219 w 127571"/>
                  <a:gd name="connsiteY3" fmla="*/ 81448 h 90261"/>
                  <a:gd name="connsiteX4" fmla="*/ 120337 w 127571"/>
                  <a:gd name="connsiteY4" fmla="*/ 82531 h 90261"/>
                  <a:gd name="connsiteX5" fmla="*/ 127195 w 127571"/>
                  <a:gd name="connsiteY5" fmla="*/ 78560 h 90261"/>
                  <a:gd name="connsiteX6" fmla="*/ 113840 w 127571"/>
                  <a:gd name="connsiteY6" fmla="*/ 49323 h 90261"/>
                  <a:gd name="connsiteX7" fmla="*/ 101207 w 127571"/>
                  <a:gd name="connsiteY7" fmla="*/ 32359 h 9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571" h="90261">
                    <a:moveTo>
                      <a:pt x="101207" y="32359"/>
                    </a:moveTo>
                    <a:cubicBezTo>
                      <a:pt x="68000" y="11424"/>
                      <a:pt x="20716" y="-9872"/>
                      <a:pt x="1586" y="4927"/>
                    </a:cubicBezTo>
                    <a:cubicBezTo>
                      <a:pt x="-5273" y="9980"/>
                      <a:pt x="12053" y="23335"/>
                      <a:pt x="16745" y="29110"/>
                    </a:cubicBezTo>
                    <a:cubicBezTo>
                      <a:pt x="33349" y="49684"/>
                      <a:pt x="50674" y="69175"/>
                      <a:pt x="75219" y="81448"/>
                    </a:cubicBezTo>
                    <a:cubicBezTo>
                      <a:pt x="90378" y="89027"/>
                      <a:pt x="104456" y="96246"/>
                      <a:pt x="120337" y="82531"/>
                    </a:cubicBezTo>
                    <a:cubicBezTo>
                      <a:pt x="122142" y="80726"/>
                      <a:pt x="124668" y="79282"/>
                      <a:pt x="127195" y="78560"/>
                    </a:cubicBezTo>
                    <a:cubicBezTo>
                      <a:pt x="129722" y="68093"/>
                      <a:pt x="118893" y="57264"/>
                      <a:pt x="113840" y="49323"/>
                    </a:cubicBezTo>
                    <a:cubicBezTo>
                      <a:pt x="110591" y="43187"/>
                      <a:pt x="106621" y="37051"/>
                      <a:pt x="101207" y="32359"/>
                    </a:cubicBezTo>
                    <a:close/>
                  </a:path>
                </a:pathLst>
              </a:custGeom>
              <a:solidFill>
                <a:srgbClr val="FFFFFF"/>
              </a:solidFill>
              <a:ln w="3607" cap="flat">
                <a:noFill/>
                <a:prstDash val="solid"/>
                <a:miter/>
              </a:ln>
            </p:spPr>
            <p:txBody>
              <a:bodyPr rtlCol="0" anchor="ctr"/>
              <a:lstStyle/>
              <a:p>
                <a:endParaRPr lang="en-US"/>
              </a:p>
            </p:txBody>
          </p:sp>
          <p:sp>
            <p:nvSpPr>
              <p:cNvPr id="47" name="Freeform 221">
                <a:extLst>
                  <a:ext uri="{FF2B5EF4-FFF2-40B4-BE49-F238E27FC236}">
                    <a16:creationId xmlns:a16="http://schemas.microsoft.com/office/drawing/2014/main" id="{5692D838-6A47-9B46-8761-7D32437BB888}"/>
                  </a:ext>
                </a:extLst>
              </p:cNvPr>
              <p:cNvSpPr/>
              <p:nvPr/>
            </p:nvSpPr>
            <p:spPr>
              <a:xfrm>
                <a:off x="5718448" y="4763210"/>
                <a:ext cx="285428" cy="297433"/>
              </a:xfrm>
              <a:custGeom>
                <a:avLst/>
                <a:gdLst>
                  <a:gd name="connsiteX0" fmla="*/ 263131 w 285428"/>
                  <a:gd name="connsiteY0" fmla="*/ 11763 h 297433"/>
                  <a:gd name="connsiteX1" fmla="*/ 177225 w 285428"/>
                  <a:gd name="connsiteY1" fmla="*/ 17538 h 297433"/>
                  <a:gd name="connsiteX2" fmla="*/ 133190 w 285428"/>
                  <a:gd name="connsiteY2" fmla="*/ 91893 h 297433"/>
                  <a:gd name="connsiteX3" fmla="*/ 0 w 285428"/>
                  <a:gd name="connsiteY3" fmla="*/ 294384 h 297433"/>
                  <a:gd name="connsiteX4" fmla="*/ 31402 w 285428"/>
                  <a:gd name="connsiteY4" fmla="*/ 289692 h 297433"/>
                  <a:gd name="connsiteX5" fmla="*/ 147988 w 285428"/>
                  <a:gd name="connsiteY5" fmla="*/ 190432 h 297433"/>
                  <a:gd name="connsiteX6" fmla="*/ 282983 w 285428"/>
                  <a:gd name="connsiteY6" fmla="*/ 30893 h 297433"/>
                  <a:gd name="connsiteX7" fmla="*/ 263131 w 285428"/>
                  <a:gd name="connsiteY7" fmla="*/ 11763 h 2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28" h="297433">
                    <a:moveTo>
                      <a:pt x="263131" y="11763"/>
                    </a:moveTo>
                    <a:cubicBezTo>
                      <a:pt x="240752" y="-5924"/>
                      <a:pt x="200687" y="-3397"/>
                      <a:pt x="177225" y="17538"/>
                    </a:cubicBezTo>
                    <a:cubicBezTo>
                      <a:pt x="154847" y="37751"/>
                      <a:pt x="143296" y="64822"/>
                      <a:pt x="133190" y="91893"/>
                    </a:cubicBezTo>
                    <a:cubicBezTo>
                      <a:pt x="105036" y="166970"/>
                      <a:pt x="79048" y="249266"/>
                      <a:pt x="0" y="294384"/>
                    </a:cubicBezTo>
                    <a:cubicBezTo>
                      <a:pt x="14438" y="302325"/>
                      <a:pt x="22739" y="292579"/>
                      <a:pt x="31402" y="289692"/>
                    </a:cubicBezTo>
                    <a:cubicBezTo>
                      <a:pt x="84100" y="273089"/>
                      <a:pt x="115503" y="231580"/>
                      <a:pt x="147988" y="190432"/>
                    </a:cubicBezTo>
                    <a:cubicBezTo>
                      <a:pt x="189137" y="138455"/>
                      <a:pt x="231367" y="29449"/>
                      <a:pt x="282983" y="30893"/>
                    </a:cubicBezTo>
                    <a:cubicBezTo>
                      <a:pt x="292728" y="22952"/>
                      <a:pt x="270711" y="17538"/>
                      <a:pt x="263131" y="11763"/>
                    </a:cubicBezTo>
                    <a:close/>
                  </a:path>
                </a:pathLst>
              </a:custGeom>
              <a:solidFill>
                <a:srgbClr val="FFFFFF"/>
              </a:solidFill>
              <a:ln w="3607" cap="flat">
                <a:noFill/>
                <a:prstDash val="solid"/>
                <a:miter/>
              </a:ln>
            </p:spPr>
            <p:txBody>
              <a:bodyPr rtlCol="0" anchor="ctr"/>
              <a:lstStyle/>
              <a:p>
                <a:endParaRPr lang="en-US"/>
              </a:p>
            </p:txBody>
          </p:sp>
          <p:sp>
            <p:nvSpPr>
              <p:cNvPr id="48" name="Freeform 222">
                <a:extLst>
                  <a:ext uri="{FF2B5EF4-FFF2-40B4-BE49-F238E27FC236}">
                    <a16:creationId xmlns:a16="http://schemas.microsoft.com/office/drawing/2014/main" id="{B28029E0-E9CD-35DD-90F3-4C7E10FFE727}"/>
                  </a:ext>
                </a:extLst>
              </p:cNvPr>
              <p:cNvSpPr/>
              <p:nvPr/>
            </p:nvSpPr>
            <p:spPr>
              <a:xfrm>
                <a:off x="6144248" y="4846038"/>
                <a:ext cx="288538" cy="198201"/>
              </a:xfrm>
              <a:custGeom>
                <a:avLst/>
                <a:gdLst>
                  <a:gd name="connsiteX0" fmla="*/ 4449 w 288538"/>
                  <a:gd name="connsiteY0" fmla="*/ 40828 h 198201"/>
                  <a:gd name="connsiteX1" fmla="*/ 101183 w 288538"/>
                  <a:gd name="connsiteY1" fmla="*/ 151278 h 198201"/>
                  <a:gd name="connsiteX2" fmla="*/ 217769 w 288538"/>
                  <a:gd name="connsiteY2" fmla="*/ 198201 h 198201"/>
                  <a:gd name="connsiteX3" fmla="*/ 268301 w 288538"/>
                  <a:gd name="connsiteY3" fmla="*/ 181598 h 198201"/>
                  <a:gd name="connsiteX4" fmla="*/ 288515 w 288538"/>
                  <a:gd name="connsiteY4" fmla="*/ 176184 h 198201"/>
                  <a:gd name="connsiteX5" fmla="*/ 267580 w 288538"/>
                  <a:gd name="connsiteY5" fmla="*/ 163190 h 198201"/>
                  <a:gd name="connsiteX6" fmla="*/ 240148 w 288538"/>
                  <a:gd name="connsiteY6" fmla="*/ 145864 h 198201"/>
                  <a:gd name="connsiteX7" fmla="*/ 105875 w 288538"/>
                  <a:gd name="connsiteY7" fmla="*/ 27112 h 198201"/>
                  <a:gd name="connsiteX8" fmla="*/ 7337 w 288538"/>
                  <a:gd name="connsiteY8" fmla="*/ 19893 h 198201"/>
                  <a:gd name="connsiteX9" fmla="*/ 4449 w 288538"/>
                  <a:gd name="connsiteY9" fmla="*/ 40828 h 19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538" h="198201">
                    <a:moveTo>
                      <a:pt x="4449" y="40828"/>
                    </a:moveTo>
                    <a:cubicBezTo>
                      <a:pt x="44514" y="71148"/>
                      <a:pt x="64366" y="118432"/>
                      <a:pt x="101183" y="151278"/>
                    </a:cubicBezTo>
                    <a:cubicBezTo>
                      <a:pt x="134390" y="180876"/>
                      <a:pt x="174094" y="194231"/>
                      <a:pt x="217769" y="198201"/>
                    </a:cubicBezTo>
                    <a:cubicBezTo>
                      <a:pt x="235455" y="197118"/>
                      <a:pt x="252781" y="190261"/>
                      <a:pt x="268301" y="181598"/>
                    </a:cubicBezTo>
                    <a:cubicBezTo>
                      <a:pt x="273716" y="178710"/>
                      <a:pt x="288515" y="176184"/>
                      <a:pt x="288515" y="176184"/>
                    </a:cubicBezTo>
                    <a:cubicBezTo>
                      <a:pt x="289237" y="166799"/>
                      <a:pt x="273355" y="167160"/>
                      <a:pt x="267580" y="163190"/>
                    </a:cubicBezTo>
                    <a:cubicBezTo>
                      <a:pt x="258556" y="157414"/>
                      <a:pt x="248811" y="152000"/>
                      <a:pt x="240148" y="145864"/>
                    </a:cubicBezTo>
                    <a:cubicBezTo>
                      <a:pt x="191781" y="110130"/>
                      <a:pt x="147384" y="70787"/>
                      <a:pt x="105875" y="27112"/>
                    </a:cubicBezTo>
                    <a:cubicBezTo>
                      <a:pt x="73029" y="-7539"/>
                      <a:pt x="32964" y="-7899"/>
                      <a:pt x="7337" y="19893"/>
                    </a:cubicBezTo>
                    <a:cubicBezTo>
                      <a:pt x="840" y="26751"/>
                      <a:pt x="-3853" y="34331"/>
                      <a:pt x="4449" y="40828"/>
                    </a:cubicBezTo>
                    <a:close/>
                  </a:path>
                </a:pathLst>
              </a:custGeom>
              <a:solidFill>
                <a:srgbClr val="FFFFFF"/>
              </a:solidFill>
              <a:ln w="3607" cap="flat">
                <a:noFill/>
                <a:prstDash val="solid"/>
                <a:miter/>
              </a:ln>
            </p:spPr>
            <p:txBody>
              <a:bodyPr rtlCol="0" anchor="ctr"/>
              <a:lstStyle/>
              <a:p>
                <a:endParaRPr lang="en-US"/>
              </a:p>
            </p:txBody>
          </p:sp>
          <p:sp>
            <p:nvSpPr>
              <p:cNvPr id="49" name="Freeform 223">
                <a:extLst>
                  <a:ext uri="{FF2B5EF4-FFF2-40B4-BE49-F238E27FC236}">
                    <a16:creationId xmlns:a16="http://schemas.microsoft.com/office/drawing/2014/main" id="{24122E8A-4E2A-5584-91F1-E43ACECB1C15}"/>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50" name="Freeform 224">
                <a:extLst>
                  <a:ext uri="{FF2B5EF4-FFF2-40B4-BE49-F238E27FC236}">
                    <a16:creationId xmlns:a16="http://schemas.microsoft.com/office/drawing/2014/main" id="{F13C77D7-7D1E-BEB5-B0F3-3710B8AB9F36}"/>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51" name="Freeform 225">
                <a:extLst>
                  <a:ext uri="{FF2B5EF4-FFF2-40B4-BE49-F238E27FC236}">
                    <a16:creationId xmlns:a16="http://schemas.microsoft.com/office/drawing/2014/main" id="{E3DAF4FB-874A-D593-1E49-A6F008C602F8}"/>
                  </a:ext>
                </a:extLst>
              </p:cNvPr>
              <p:cNvSpPr/>
              <p:nvPr/>
            </p:nvSpPr>
            <p:spPr>
              <a:xfrm>
                <a:off x="5771507" y="5317087"/>
                <a:ext cx="554776" cy="61809"/>
              </a:xfrm>
              <a:custGeom>
                <a:avLst/>
                <a:gdLst>
                  <a:gd name="connsiteX0" fmla="*/ 281539 w 554776"/>
                  <a:gd name="connsiteY0" fmla="*/ 28904 h 61809"/>
                  <a:gd name="connsiteX1" fmla="*/ 267823 w 554776"/>
                  <a:gd name="connsiteY1" fmla="*/ 25294 h 61809"/>
                  <a:gd name="connsiteX2" fmla="*/ 259521 w 554776"/>
                  <a:gd name="connsiteY2" fmla="*/ 13383 h 61809"/>
                  <a:gd name="connsiteX3" fmla="*/ 270711 w 554776"/>
                  <a:gd name="connsiteY3" fmla="*/ 7969 h 61809"/>
                  <a:gd name="connsiteX4" fmla="*/ 289841 w 554776"/>
                  <a:gd name="connsiteY4" fmla="*/ 2555 h 61809"/>
                  <a:gd name="connsiteX5" fmla="*/ 255551 w 554776"/>
                  <a:gd name="connsiteY5" fmla="*/ 28 h 61809"/>
                  <a:gd name="connsiteX6" fmla="*/ 134273 w 554776"/>
                  <a:gd name="connsiteY6" fmla="*/ 7247 h 61809"/>
                  <a:gd name="connsiteX7" fmla="*/ 0 w 554776"/>
                  <a:gd name="connsiteY7" fmla="*/ 41176 h 61809"/>
                  <a:gd name="connsiteX8" fmla="*/ 306444 w 554776"/>
                  <a:gd name="connsiteY8" fmla="*/ 61750 h 61809"/>
                  <a:gd name="connsiteX9" fmla="*/ 527344 w 554776"/>
                  <a:gd name="connsiteY9" fmla="*/ 52365 h 61809"/>
                  <a:gd name="connsiteX10" fmla="*/ 554776 w 554776"/>
                  <a:gd name="connsiteY10" fmla="*/ 49117 h 61809"/>
                  <a:gd name="connsiteX11" fmla="*/ 433137 w 554776"/>
                  <a:gd name="connsiteY11" fmla="*/ 3998 h 61809"/>
                  <a:gd name="connsiteX12" fmla="*/ 311859 w 554776"/>
                  <a:gd name="connsiteY12" fmla="*/ 1472 h 61809"/>
                  <a:gd name="connsiteX13" fmla="*/ 311859 w 554776"/>
                  <a:gd name="connsiteY13" fmla="*/ 2194 h 61809"/>
                  <a:gd name="connsiteX14" fmla="*/ 281539 w 554776"/>
                  <a:gd name="connsiteY14" fmla="*/ 28904 h 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6" h="61809">
                    <a:moveTo>
                      <a:pt x="281539" y="28904"/>
                    </a:moveTo>
                    <a:cubicBezTo>
                      <a:pt x="280095" y="28543"/>
                      <a:pt x="273959" y="27460"/>
                      <a:pt x="267823" y="25294"/>
                    </a:cubicBezTo>
                    <a:cubicBezTo>
                      <a:pt x="262770" y="23129"/>
                      <a:pt x="257356" y="20241"/>
                      <a:pt x="259521" y="13383"/>
                    </a:cubicBezTo>
                    <a:cubicBezTo>
                      <a:pt x="260965" y="7969"/>
                      <a:pt x="265657" y="6886"/>
                      <a:pt x="270711" y="7969"/>
                    </a:cubicBezTo>
                    <a:cubicBezTo>
                      <a:pt x="285148" y="10856"/>
                      <a:pt x="289119" y="10856"/>
                      <a:pt x="289841" y="2555"/>
                    </a:cubicBezTo>
                    <a:cubicBezTo>
                      <a:pt x="284427" y="2916"/>
                      <a:pt x="260965" y="-333"/>
                      <a:pt x="255551" y="28"/>
                    </a:cubicBezTo>
                    <a:cubicBezTo>
                      <a:pt x="208267" y="2555"/>
                      <a:pt x="180835" y="750"/>
                      <a:pt x="134273" y="7247"/>
                    </a:cubicBezTo>
                    <a:cubicBezTo>
                      <a:pt x="88071" y="13744"/>
                      <a:pt x="40426" y="15910"/>
                      <a:pt x="0" y="41176"/>
                    </a:cubicBezTo>
                    <a:cubicBezTo>
                      <a:pt x="101426" y="56697"/>
                      <a:pt x="203574" y="62472"/>
                      <a:pt x="306444" y="61750"/>
                    </a:cubicBezTo>
                    <a:cubicBezTo>
                      <a:pt x="380439" y="61028"/>
                      <a:pt x="454072" y="60667"/>
                      <a:pt x="527344" y="52365"/>
                    </a:cubicBezTo>
                    <a:cubicBezTo>
                      <a:pt x="536007" y="51283"/>
                      <a:pt x="545391" y="50561"/>
                      <a:pt x="554776" y="49117"/>
                    </a:cubicBezTo>
                    <a:cubicBezTo>
                      <a:pt x="528066" y="12300"/>
                      <a:pt x="474646" y="7608"/>
                      <a:pt x="433137" y="3998"/>
                    </a:cubicBezTo>
                    <a:cubicBezTo>
                      <a:pt x="396681" y="750"/>
                      <a:pt x="348675" y="389"/>
                      <a:pt x="311859" y="1472"/>
                    </a:cubicBezTo>
                    <a:cubicBezTo>
                      <a:pt x="311859" y="1833"/>
                      <a:pt x="311859" y="1833"/>
                      <a:pt x="311859" y="2194"/>
                    </a:cubicBezTo>
                    <a:cubicBezTo>
                      <a:pt x="320161" y="27460"/>
                      <a:pt x="314385" y="29265"/>
                      <a:pt x="281539" y="28904"/>
                    </a:cubicBezTo>
                    <a:close/>
                  </a:path>
                </a:pathLst>
              </a:custGeom>
              <a:solidFill>
                <a:srgbClr val="FFFFFF"/>
              </a:solidFill>
              <a:ln w="3607" cap="flat">
                <a:noFill/>
                <a:prstDash val="solid"/>
                <a:miter/>
              </a:ln>
            </p:spPr>
            <p:txBody>
              <a:bodyPr rtlCol="0" anchor="ctr"/>
              <a:lstStyle/>
              <a:p>
                <a:endParaRPr lang="en-US"/>
              </a:p>
            </p:txBody>
          </p:sp>
          <p:sp>
            <p:nvSpPr>
              <p:cNvPr id="52" name="Freeform 226">
                <a:extLst>
                  <a:ext uri="{FF2B5EF4-FFF2-40B4-BE49-F238E27FC236}">
                    <a16:creationId xmlns:a16="http://schemas.microsoft.com/office/drawing/2014/main" id="{984A3EC9-8995-65A6-07A2-8FA135BB6A7C}"/>
                  </a:ext>
                </a:extLst>
              </p:cNvPr>
              <p:cNvSpPr/>
              <p:nvPr/>
            </p:nvSpPr>
            <p:spPr>
              <a:xfrm>
                <a:off x="5879786" y="4122424"/>
                <a:ext cx="354094" cy="442258"/>
              </a:xfrm>
              <a:custGeom>
                <a:avLst/>
                <a:gdLst>
                  <a:gd name="connsiteX0" fmla="*/ 151242 w 354094"/>
                  <a:gd name="connsiteY0" fmla="*/ 440311 h 442258"/>
                  <a:gd name="connsiteX1" fmla="*/ 239674 w 354094"/>
                  <a:gd name="connsiteY1" fmla="*/ 411074 h 442258"/>
                  <a:gd name="connsiteX2" fmla="*/ 301035 w 354094"/>
                  <a:gd name="connsiteY2" fmla="*/ 324086 h 442258"/>
                  <a:gd name="connsiteX3" fmla="*/ 354094 w 354094"/>
                  <a:gd name="connsiteY3" fmla="*/ 174293 h 442258"/>
                  <a:gd name="connsiteX4" fmla="*/ 286597 w 354094"/>
                  <a:gd name="connsiteY4" fmla="*/ 38215 h 442258"/>
                  <a:gd name="connsiteX5" fmla="*/ 42958 w 354094"/>
                  <a:gd name="connsiteY5" fmla="*/ 60594 h 442258"/>
                  <a:gd name="connsiteX6" fmla="*/ 5 w 354094"/>
                  <a:gd name="connsiteY6" fmla="*/ 162742 h 442258"/>
                  <a:gd name="connsiteX7" fmla="*/ 60283 w 354094"/>
                  <a:gd name="connsiteY7" fmla="*/ 338163 h 442258"/>
                  <a:gd name="connsiteX8" fmla="*/ 109372 w 354094"/>
                  <a:gd name="connsiteY8" fmla="*/ 417210 h 442258"/>
                  <a:gd name="connsiteX9" fmla="*/ 151242 w 354094"/>
                  <a:gd name="connsiteY9" fmla="*/ 440311 h 44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094" h="442258">
                    <a:moveTo>
                      <a:pt x="151242" y="440311"/>
                    </a:moveTo>
                    <a:cubicBezTo>
                      <a:pt x="185532" y="445725"/>
                      <a:pt x="217656" y="441033"/>
                      <a:pt x="239674" y="411074"/>
                    </a:cubicBezTo>
                    <a:cubicBezTo>
                      <a:pt x="260609" y="382559"/>
                      <a:pt x="285876" y="356932"/>
                      <a:pt x="301035" y="324086"/>
                    </a:cubicBezTo>
                    <a:cubicBezTo>
                      <a:pt x="324858" y="272831"/>
                      <a:pt x="349763" y="221937"/>
                      <a:pt x="354094" y="174293"/>
                    </a:cubicBezTo>
                    <a:cubicBezTo>
                      <a:pt x="353733" y="116902"/>
                      <a:pt x="336047" y="72866"/>
                      <a:pt x="286597" y="38215"/>
                    </a:cubicBezTo>
                    <a:cubicBezTo>
                      <a:pt x="202136" y="-20980"/>
                      <a:pt x="117313" y="-9791"/>
                      <a:pt x="42958" y="60594"/>
                    </a:cubicBezTo>
                    <a:cubicBezTo>
                      <a:pt x="18775" y="83695"/>
                      <a:pt x="-356" y="128452"/>
                      <a:pt x="5" y="162742"/>
                    </a:cubicBezTo>
                    <a:cubicBezTo>
                      <a:pt x="727" y="226630"/>
                      <a:pt x="31046" y="283299"/>
                      <a:pt x="60283" y="338163"/>
                    </a:cubicBezTo>
                    <a:cubicBezTo>
                      <a:pt x="78331" y="371731"/>
                      <a:pt x="85911" y="386891"/>
                      <a:pt x="109372" y="417210"/>
                    </a:cubicBezTo>
                    <a:cubicBezTo>
                      <a:pt x="118396" y="429121"/>
                      <a:pt x="137526" y="438145"/>
                      <a:pt x="151242" y="440311"/>
                    </a:cubicBezTo>
                    <a:close/>
                  </a:path>
                </a:pathLst>
              </a:custGeom>
              <a:solidFill>
                <a:srgbClr val="FFFFFF"/>
              </a:solidFill>
              <a:ln w="3607" cap="flat">
                <a:noFill/>
                <a:prstDash val="solid"/>
                <a:miter/>
              </a:ln>
            </p:spPr>
            <p:txBody>
              <a:bodyPr rtlCol="0" anchor="ctr"/>
              <a:lstStyle/>
              <a:p>
                <a:endParaRPr lang="en-US"/>
              </a:p>
            </p:txBody>
          </p:sp>
          <p:sp>
            <p:nvSpPr>
              <p:cNvPr id="53" name="Freeform 227">
                <a:extLst>
                  <a:ext uri="{FF2B5EF4-FFF2-40B4-BE49-F238E27FC236}">
                    <a16:creationId xmlns:a16="http://schemas.microsoft.com/office/drawing/2014/main" id="{1E441C3F-7FD7-0070-757B-D16294C0E0A0}"/>
                  </a:ext>
                </a:extLst>
              </p:cNvPr>
              <p:cNvSpPr/>
              <p:nvPr/>
            </p:nvSpPr>
            <p:spPr>
              <a:xfrm>
                <a:off x="6061348" y="4635285"/>
                <a:ext cx="207905" cy="75048"/>
              </a:xfrm>
              <a:custGeom>
                <a:avLst/>
                <a:gdLst>
                  <a:gd name="connsiteX0" fmla="*/ 93124 w 207905"/>
                  <a:gd name="connsiteY0" fmla="*/ 58474 h 75048"/>
                  <a:gd name="connsiteX1" fmla="*/ 1444 w 207905"/>
                  <a:gd name="connsiteY1" fmla="*/ 33568 h 75048"/>
                  <a:gd name="connsiteX2" fmla="*/ 0 w 207905"/>
                  <a:gd name="connsiteY2" fmla="*/ 33929 h 75048"/>
                  <a:gd name="connsiteX3" fmla="*/ 2526 w 207905"/>
                  <a:gd name="connsiteY3" fmla="*/ 43314 h 75048"/>
                  <a:gd name="connsiteX4" fmla="*/ 33207 w 207905"/>
                  <a:gd name="connsiteY4" fmla="*/ 57752 h 75048"/>
                  <a:gd name="connsiteX5" fmla="*/ 207906 w 207905"/>
                  <a:gd name="connsiteY5" fmla="*/ 0 h 75048"/>
                  <a:gd name="connsiteX6" fmla="*/ 199965 w 207905"/>
                  <a:gd name="connsiteY6" fmla="*/ 4332 h 75048"/>
                  <a:gd name="connsiteX7" fmla="*/ 93124 w 207905"/>
                  <a:gd name="connsiteY7" fmla="*/ 58474 h 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05" h="75048">
                    <a:moveTo>
                      <a:pt x="93124" y="58474"/>
                    </a:moveTo>
                    <a:cubicBezTo>
                      <a:pt x="61722" y="60639"/>
                      <a:pt x="28154" y="49811"/>
                      <a:pt x="1444" y="33568"/>
                    </a:cubicBezTo>
                    <a:cubicBezTo>
                      <a:pt x="1083" y="33568"/>
                      <a:pt x="361" y="33568"/>
                      <a:pt x="0" y="33929"/>
                    </a:cubicBezTo>
                    <a:cubicBezTo>
                      <a:pt x="1083" y="36456"/>
                      <a:pt x="1805" y="39704"/>
                      <a:pt x="2526" y="43314"/>
                    </a:cubicBezTo>
                    <a:cubicBezTo>
                      <a:pt x="12994" y="48006"/>
                      <a:pt x="31041" y="56669"/>
                      <a:pt x="33207" y="57752"/>
                    </a:cubicBezTo>
                    <a:cubicBezTo>
                      <a:pt x="98178" y="93846"/>
                      <a:pt x="168201" y="72912"/>
                      <a:pt x="207906" y="0"/>
                    </a:cubicBezTo>
                    <a:cubicBezTo>
                      <a:pt x="205379" y="1444"/>
                      <a:pt x="202491" y="2888"/>
                      <a:pt x="199965" y="4332"/>
                    </a:cubicBezTo>
                    <a:cubicBezTo>
                      <a:pt x="172533" y="36817"/>
                      <a:pt x="137160" y="55586"/>
                      <a:pt x="93124" y="58474"/>
                    </a:cubicBezTo>
                    <a:close/>
                  </a:path>
                </a:pathLst>
              </a:custGeom>
              <a:solidFill>
                <a:srgbClr val="FFFFFF"/>
              </a:solidFill>
              <a:ln w="3607" cap="flat">
                <a:noFill/>
                <a:prstDash val="solid"/>
                <a:miter/>
              </a:ln>
            </p:spPr>
            <p:txBody>
              <a:bodyPr rtlCol="0" anchor="ctr"/>
              <a:lstStyle/>
              <a:p>
                <a:endParaRPr lang="en-US"/>
              </a:p>
            </p:txBody>
          </p:sp>
          <p:sp>
            <p:nvSpPr>
              <p:cNvPr id="54" name="Freeform 228">
                <a:extLst>
                  <a:ext uri="{FF2B5EF4-FFF2-40B4-BE49-F238E27FC236}">
                    <a16:creationId xmlns:a16="http://schemas.microsoft.com/office/drawing/2014/main" id="{76190B5D-105F-4D25-2753-BAB6F1D8E018}"/>
                  </a:ext>
                </a:extLst>
              </p:cNvPr>
              <p:cNvSpPr/>
              <p:nvPr/>
            </p:nvSpPr>
            <p:spPr>
              <a:xfrm>
                <a:off x="6047993" y="4682209"/>
                <a:ext cx="1443" cy="2887"/>
              </a:xfrm>
              <a:custGeom>
                <a:avLst/>
                <a:gdLst>
                  <a:gd name="connsiteX0" fmla="*/ 361 w 1443"/>
                  <a:gd name="connsiteY0" fmla="*/ 1083 h 2887"/>
                  <a:gd name="connsiteX1" fmla="*/ 1083 w 1443"/>
                  <a:gd name="connsiteY1" fmla="*/ 2888 h 2887"/>
                  <a:gd name="connsiteX2" fmla="*/ 1444 w 1443"/>
                  <a:gd name="connsiteY2" fmla="*/ 361 h 2887"/>
                  <a:gd name="connsiteX3" fmla="*/ 0 w 1443"/>
                  <a:gd name="connsiteY3" fmla="*/ 0 h 2887"/>
                  <a:gd name="connsiteX4" fmla="*/ 361 w 1443"/>
                  <a:gd name="connsiteY4" fmla="*/ 1083 h 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 h="2887">
                    <a:moveTo>
                      <a:pt x="361" y="1083"/>
                    </a:moveTo>
                    <a:cubicBezTo>
                      <a:pt x="722" y="1805"/>
                      <a:pt x="722" y="2166"/>
                      <a:pt x="1083" y="2888"/>
                    </a:cubicBezTo>
                    <a:cubicBezTo>
                      <a:pt x="1083" y="2166"/>
                      <a:pt x="1083" y="1444"/>
                      <a:pt x="1444" y="361"/>
                    </a:cubicBezTo>
                    <a:cubicBezTo>
                      <a:pt x="1083" y="361"/>
                      <a:pt x="361" y="361"/>
                      <a:pt x="0" y="0"/>
                    </a:cubicBezTo>
                    <a:cubicBezTo>
                      <a:pt x="0" y="722"/>
                      <a:pt x="0" y="722"/>
                      <a:pt x="361" y="1083"/>
                    </a:cubicBezTo>
                    <a:close/>
                  </a:path>
                </a:pathLst>
              </a:custGeom>
              <a:solidFill>
                <a:srgbClr val="FFFFFF"/>
              </a:solidFill>
              <a:ln w="3607" cap="flat">
                <a:noFill/>
                <a:prstDash val="solid"/>
                <a:miter/>
              </a:ln>
            </p:spPr>
            <p:txBody>
              <a:bodyPr rtlCol="0" anchor="ctr"/>
              <a:lstStyle/>
              <a:p>
                <a:endParaRPr lang="en-US"/>
              </a:p>
            </p:txBody>
          </p:sp>
          <p:sp>
            <p:nvSpPr>
              <p:cNvPr id="55" name="Freeform 229">
                <a:extLst>
                  <a:ext uri="{FF2B5EF4-FFF2-40B4-BE49-F238E27FC236}">
                    <a16:creationId xmlns:a16="http://schemas.microsoft.com/office/drawing/2014/main" id="{6464C9FE-8CE8-C093-6357-0D0C1DB520FF}"/>
                  </a:ext>
                </a:extLst>
              </p:cNvPr>
              <p:cNvSpPr/>
              <p:nvPr/>
            </p:nvSpPr>
            <p:spPr>
              <a:xfrm>
                <a:off x="6017674" y="4579339"/>
                <a:ext cx="99621" cy="80680"/>
              </a:xfrm>
              <a:custGeom>
                <a:avLst/>
                <a:gdLst>
                  <a:gd name="connsiteX0" fmla="*/ 0 w 99621"/>
                  <a:gd name="connsiteY0" fmla="*/ 56669 h 80680"/>
                  <a:gd name="connsiteX1" fmla="*/ 16964 w 99621"/>
                  <a:gd name="connsiteY1" fmla="*/ 75799 h 80680"/>
                  <a:gd name="connsiteX2" fmla="*/ 22018 w 99621"/>
                  <a:gd name="connsiteY2" fmla="*/ 80491 h 80680"/>
                  <a:gd name="connsiteX3" fmla="*/ 24183 w 99621"/>
                  <a:gd name="connsiteY3" fmla="*/ 80131 h 80680"/>
                  <a:gd name="connsiteX4" fmla="*/ 57390 w 99621"/>
                  <a:gd name="connsiteY4" fmla="*/ 76882 h 80680"/>
                  <a:gd name="connsiteX5" fmla="*/ 78325 w 99621"/>
                  <a:gd name="connsiteY5" fmla="*/ 58113 h 80680"/>
                  <a:gd name="connsiteX6" fmla="*/ 79769 w 99621"/>
                  <a:gd name="connsiteY6" fmla="*/ 57030 h 80680"/>
                  <a:gd name="connsiteX7" fmla="*/ 99621 w 99621"/>
                  <a:gd name="connsiteY7" fmla="*/ 0 h 80680"/>
                  <a:gd name="connsiteX8" fmla="*/ 0 w 99621"/>
                  <a:gd name="connsiteY8" fmla="*/ 56669 h 8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21" h="80680">
                    <a:moveTo>
                      <a:pt x="0" y="56669"/>
                    </a:moveTo>
                    <a:cubicBezTo>
                      <a:pt x="7941" y="65332"/>
                      <a:pt x="14438" y="73272"/>
                      <a:pt x="16964" y="75799"/>
                    </a:cubicBezTo>
                    <a:cubicBezTo>
                      <a:pt x="18769" y="77604"/>
                      <a:pt x="20213" y="79048"/>
                      <a:pt x="22018" y="80491"/>
                    </a:cubicBezTo>
                    <a:cubicBezTo>
                      <a:pt x="22739" y="80491"/>
                      <a:pt x="23462" y="80131"/>
                      <a:pt x="24183" y="80131"/>
                    </a:cubicBezTo>
                    <a:cubicBezTo>
                      <a:pt x="34651" y="80131"/>
                      <a:pt x="48006" y="82657"/>
                      <a:pt x="57390" y="76882"/>
                    </a:cubicBezTo>
                    <a:cubicBezTo>
                      <a:pt x="65331" y="71829"/>
                      <a:pt x="72550" y="65693"/>
                      <a:pt x="78325" y="58113"/>
                    </a:cubicBezTo>
                    <a:cubicBezTo>
                      <a:pt x="78686" y="57752"/>
                      <a:pt x="79408" y="57391"/>
                      <a:pt x="79769" y="57030"/>
                    </a:cubicBezTo>
                    <a:cubicBezTo>
                      <a:pt x="90959" y="38982"/>
                      <a:pt x="97456" y="16243"/>
                      <a:pt x="99621" y="0"/>
                    </a:cubicBezTo>
                    <a:cubicBezTo>
                      <a:pt x="74355" y="29237"/>
                      <a:pt x="39343" y="50172"/>
                      <a:pt x="0" y="56669"/>
                    </a:cubicBezTo>
                    <a:close/>
                  </a:path>
                </a:pathLst>
              </a:custGeom>
              <a:solidFill>
                <a:srgbClr val="FFFFFF"/>
              </a:solidFill>
              <a:ln w="3607" cap="flat">
                <a:noFill/>
                <a:prstDash val="solid"/>
                <a:miter/>
              </a:ln>
            </p:spPr>
            <p:txBody>
              <a:bodyPr rtlCol="0" anchor="ctr"/>
              <a:lstStyle/>
              <a:p>
                <a:endParaRPr lang="en-US"/>
              </a:p>
            </p:txBody>
          </p:sp>
          <p:sp>
            <p:nvSpPr>
              <p:cNvPr id="56" name="Freeform 230">
                <a:extLst>
                  <a:ext uri="{FF2B5EF4-FFF2-40B4-BE49-F238E27FC236}">
                    <a16:creationId xmlns:a16="http://schemas.microsoft.com/office/drawing/2014/main" id="{2D30EE8B-2A28-0FAC-28AF-011F86A76911}"/>
                  </a:ext>
                </a:extLst>
              </p:cNvPr>
              <p:cNvSpPr/>
              <p:nvPr/>
            </p:nvSpPr>
            <p:spPr>
              <a:xfrm>
                <a:off x="5818070" y="4642504"/>
                <a:ext cx="223426" cy="76890"/>
              </a:xfrm>
              <a:custGeom>
                <a:avLst/>
                <a:gdLst>
                  <a:gd name="connsiteX0" fmla="*/ 194190 w 223426"/>
                  <a:gd name="connsiteY0" fmla="*/ 10468 h 76890"/>
                  <a:gd name="connsiteX1" fmla="*/ 185888 w 223426"/>
                  <a:gd name="connsiteY1" fmla="*/ 0 h 76890"/>
                  <a:gd name="connsiteX2" fmla="*/ 141852 w 223426"/>
                  <a:gd name="connsiteY2" fmla="*/ 2527 h 76890"/>
                  <a:gd name="connsiteX3" fmla="*/ 134994 w 223426"/>
                  <a:gd name="connsiteY3" fmla="*/ 3249 h 76890"/>
                  <a:gd name="connsiteX4" fmla="*/ 131024 w 223426"/>
                  <a:gd name="connsiteY4" fmla="*/ 3971 h 76890"/>
                  <a:gd name="connsiteX5" fmla="*/ 112255 w 223426"/>
                  <a:gd name="connsiteY5" fmla="*/ 7580 h 76890"/>
                  <a:gd name="connsiteX6" fmla="*/ 66775 w 223426"/>
                  <a:gd name="connsiteY6" fmla="*/ 20213 h 76890"/>
                  <a:gd name="connsiteX7" fmla="*/ 61361 w 223426"/>
                  <a:gd name="connsiteY7" fmla="*/ 22018 h 76890"/>
                  <a:gd name="connsiteX8" fmla="*/ 59917 w 223426"/>
                  <a:gd name="connsiteY8" fmla="*/ 22740 h 76890"/>
                  <a:gd name="connsiteX9" fmla="*/ 46923 w 223426"/>
                  <a:gd name="connsiteY9" fmla="*/ 29598 h 76890"/>
                  <a:gd name="connsiteX10" fmla="*/ 20935 w 223426"/>
                  <a:gd name="connsiteY10" fmla="*/ 45841 h 76890"/>
                  <a:gd name="connsiteX11" fmla="*/ 8302 w 223426"/>
                  <a:gd name="connsiteY11" fmla="*/ 57391 h 76890"/>
                  <a:gd name="connsiteX12" fmla="*/ 3609 w 223426"/>
                  <a:gd name="connsiteY12" fmla="*/ 62444 h 76890"/>
                  <a:gd name="connsiteX13" fmla="*/ 0 w 223426"/>
                  <a:gd name="connsiteY13" fmla="*/ 71107 h 76890"/>
                  <a:gd name="connsiteX14" fmla="*/ 9024 w 223426"/>
                  <a:gd name="connsiteY14" fmla="*/ 73272 h 76890"/>
                  <a:gd name="connsiteX15" fmla="*/ 163870 w 223426"/>
                  <a:gd name="connsiteY15" fmla="*/ 40426 h 76890"/>
                  <a:gd name="connsiteX16" fmla="*/ 214042 w 223426"/>
                  <a:gd name="connsiteY16" fmla="*/ 38622 h 76890"/>
                  <a:gd name="connsiteX17" fmla="*/ 223427 w 223426"/>
                  <a:gd name="connsiteY17" fmla="*/ 35734 h 76890"/>
                  <a:gd name="connsiteX18" fmla="*/ 194190 w 223426"/>
                  <a:gd name="connsiteY18" fmla="*/ 10468 h 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426" h="76890">
                    <a:moveTo>
                      <a:pt x="194190" y="10468"/>
                    </a:moveTo>
                    <a:cubicBezTo>
                      <a:pt x="193829" y="9746"/>
                      <a:pt x="190580" y="5776"/>
                      <a:pt x="185888" y="0"/>
                    </a:cubicBezTo>
                    <a:cubicBezTo>
                      <a:pt x="171089" y="361"/>
                      <a:pt x="156290" y="1083"/>
                      <a:pt x="141852" y="2527"/>
                    </a:cubicBezTo>
                    <a:cubicBezTo>
                      <a:pt x="138965" y="2888"/>
                      <a:pt x="136799" y="2888"/>
                      <a:pt x="134994" y="3249"/>
                    </a:cubicBezTo>
                    <a:cubicBezTo>
                      <a:pt x="133911" y="3609"/>
                      <a:pt x="132468" y="3609"/>
                      <a:pt x="131024" y="3971"/>
                    </a:cubicBezTo>
                    <a:cubicBezTo>
                      <a:pt x="124888" y="5053"/>
                      <a:pt x="118391" y="6136"/>
                      <a:pt x="112255" y="7580"/>
                    </a:cubicBezTo>
                    <a:cubicBezTo>
                      <a:pt x="97095" y="11190"/>
                      <a:pt x="81574" y="14799"/>
                      <a:pt x="66775" y="20213"/>
                    </a:cubicBezTo>
                    <a:cubicBezTo>
                      <a:pt x="64610" y="20935"/>
                      <a:pt x="62805" y="21657"/>
                      <a:pt x="61361" y="22018"/>
                    </a:cubicBezTo>
                    <a:cubicBezTo>
                      <a:pt x="61000" y="22379"/>
                      <a:pt x="60278" y="22379"/>
                      <a:pt x="59917" y="22740"/>
                    </a:cubicBezTo>
                    <a:cubicBezTo>
                      <a:pt x="55586" y="24905"/>
                      <a:pt x="51254" y="27071"/>
                      <a:pt x="46923" y="29598"/>
                    </a:cubicBezTo>
                    <a:cubicBezTo>
                      <a:pt x="37899" y="34651"/>
                      <a:pt x="29237" y="40066"/>
                      <a:pt x="20935" y="45841"/>
                    </a:cubicBezTo>
                    <a:cubicBezTo>
                      <a:pt x="20935" y="46201"/>
                      <a:pt x="10107" y="55586"/>
                      <a:pt x="8302" y="57391"/>
                    </a:cubicBezTo>
                    <a:cubicBezTo>
                      <a:pt x="6497" y="58835"/>
                      <a:pt x="5053" y="60639"/>
                      <a:pt x="3609" y="62444"/>
                    </a:cubicBezTo>
                    <a:cubicBezTo>
                      <a:pt x="2526" y="65332"/>
                      <a:pt x="1083" y="68219"/>
                      <a:pt x="0" y="71107"/>
                    </a:cubicBezTo>
                    <a:cubicBezTo>
                      <a:pt x="722" y="77604"/>
                      <a:pt x="2526" y="79048"/>
                      <a:pt x="9024" y="73272"/>
                    </a:cubicBezTo>
                    <a:cubicBezTo>
                      <a:pt x="52337" y="33568"/>
                      <a:pt x="110811" y="21657"/>
                      <a:pt x="163870" y="40426"/>
                    </a:cubicBezTo>
                    <a:cubicBezTo>
                      <a:pt x="180474" y="46201"/>
                      <a:pt x="197438" y="48367"/>
                      <a:pt x="214042" y="38622"/>
                    </a:cubicBezTo>
                    <a:cubicBezTo>
                      <a:pt x="216568" y="37178"/>
                      <a:pt x="220178" y="35734"/>
                      <a:pt x="223427" y="35734"/>
                    </a:cubicBezTo>
                    <a:cubicBezTo>
                      <a:pt x="211154" y="29237"/>
                      <a:pt x="202131" y="22379"/>
                      <a:pt x="194190" y="10468"/>
                    </a:cubicBezTo>
                    <a:close/>
                  </a:path>
                </a:pathLst>
              </a:custGeom>
              <a:solidFill>
                <a:srgbClr val="FFFFFF"/>
              </a:solidFill>
              <a:ln w="3607" cap="flat">
                <a:noFill/>
                <a:prstDash val="solid"/>
                <a:miter/>
              </a:ln>
            </p:spPr>
            <p:txBody>
              <a:bodyPr rtlCol="0" anchor="ctr"/>
              <a:lstStyle/>
              <a:p>
                <a:endParaRPr lang="en-US"/>
              </a:p>
            </p:txBody>
          </p:sp>
          <p:sp>
            <p:nvSpPr>
              <p:cNvPr id="57" name="Freeform 231">
                <a:extLst>
                  <a:ext uri="{FF2B5EF4-FFF2-40B4-BE49-F238E27FC236}">
                    <a16:creationId xmlns:a16="http://schemas.microsoft.com/office/drawing/2014/main" id="{DC55B580-725B-3C3D-DEFF-CEC4265CC0F3}"/>
                  </a:ext>
                </a:extLst>
              </p:cNvPr>
              <p:cNvSpPr/>
              <p:nvPr/>
            </p:nvSpPr>
            <p:spPr>
              <a:xfrm>
                <a:off x="5717726" y="5341299"/>
                <a:ext cx="728898" cy="527643"/>
              </a:xfrm>
              <a:custGeom>
                <a:avLst/>
                <a:gdLst>
                  <a:gd name="connsiteX0" fmla="*/ 726948 w 728898"/>
                  <a:gd name="connsiteY0" fmla="*/ 0 h 527643"/>
                  <a:gd name="connsiteX1" fmla="*/ 725866 w 728898"/>
                  <a:gd name="connsiteY1" fmla="*/ 722 h 527643"/>
                  <a:gd name="connsiteX2" fmla="*/ 593398 w 728898"/>
                  <a:gd name="connsiteY2" fmla="*/ 38260 h 527643"/>
                  <a:gd name="connsiteX3" fmla="*/ 571741 w 728898"/>
                  <a:gd name="connsiteY3" fmla="*/ 144379 h 527643"/>
                  <a:gd name="connsiteX4" fmla="*/ 345066 w 728898"/>
                  <a:gd name="connsiteY4" fmla="*/ 400290 h 527643"/>
                  <a:gd name="connsiteX5" fmla="*/ 149793 w 728898"/>
                  <a:gd name="connsiteY5" fmla="*/ 405344 h 527643"/>
                  <a:gd name="connsiteX6" fmla="*/ 0 w 728898"/>
                  <a:gd name="connsiteY6" fmla="*/ 329906 h 527643"/>
                  <a:gd name="connsiteX7" fmla="*/ 164953 w 728898"/>
                  <a:gd name="connsiteY7" fmla="*/ 494859 h 527643"/>
                  <a:gd name="connsiteX8" fmla="*/ 500273 w 728898"/>
                  <a:gd name="connsiteY8" fmla="*/ 499190 h 527643"/>
                  <a:gd name="connsiteX9" fmla="*/ 672806 w 728898"/>
                  <a:gd name="connsiteY9" fmla="*/ 330267 h 527643"/>
                  <a:gd name="connsiteX10" fmla="*/ 726948 w 728898"/>
                  <a:gd name="connsiteY10" fmla="*/ 0 h 5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898" h="527643">
                    <a:moveTo>
                      <a:pt x="726948" y="0"/>
                    </a:moveTo>
                    <a:cubicBezTo>
                      <a:pt x="726587" y="361"/>
                      <a:pt x="726226" y="361"/>
                      <a:pt x="725866" y="722"/>
                    </a:cubicBezTo>
                    <a:cubicBezTo>
                      <a:pt x="689049" y="26349"/>
                      <a:pt x="640321" y="34290"/>
                      <a:pt x="593398" y="38260"/>
                    </a:cubicBezTo>
                    <a:cubicBezTo>
                      <a:pt x="590510" y="73994"/>
                      <a:pt x="583652" y="109367"/>
                      <a:pt x="571741" y="144379"/>
                    </a:cubicBezTo>
                    <a:cubicBezTo>
                      <a:pt x="532397" y="259882"/>
                      <a:pt x="462013" y="356255"/>
                      <a:pt x="345066" y="400290"/>
                    </a:cubicBezTo>
                    <a:cubicBezTo>
                      <a:pt x="286231" y="422308"/>
                      <a:pt x="210072" y="420142"/>
                      <a:pt x="149793" y="405344"/>
                    </a:cubicBezTo>
                    <a:cubicBezTo>
                      <a:pt x="93485" y="391628"/>
                      <a:pt x="45118" y="364557"/>
                      <a:pt x="0" y="329906"/>
                    </a:cubicBezTo>
                    <a:cubicBezTo>
                      <a:pt x="31403" y="408953"/>
                      <a:pt x="87710" y="462734"/>
                      <a:pt x="164953" y="494859"/>
                    </a:cubicBezTo>
                    <a:cubicBezTo>
                      <a:pt x="268184" y="537450"/>
                      <a:pt x="395237" y="538172"/>
                      <a:pt x="500273" y="499190"/>
                    </a:cubicBezTo>
                    <a:cubicBezTo>
                      <a:pt x="586540" y="467066"/>
                      <a:pt x="631658" y="414367"/>
                      <a:pt x="672806" y="330267"/>
                    </a:cubicBezTo>
                    <a:cubicBezTo>
                      <a:pt x="715037" y="243639"/>
                      <a:pt x="735611" y="101065"/>
                      <a:pt x="726948" y="0"/>
                    </a:cubicBezTo>
                    <a:close/>
                  </a:path>
                </a:pathLst>
              </a:custGeom>
              <a:solidFill>
                <a:srgbClr val="FFFFFF"/>
              </a:solidFill>
              <a:ln w="3607" cap="flat">
                <a:noFill/>
                <a:prstDash val="solid"/>
                <a:miter/>
              </a:ln>
            </p:spPr>
            <p:txBody>
              <a:bodyPr rtlCol="0" anchor="ctr"/>
              <a:lstStyle/>
              <a:p>
                <a:endParaRPr lang="en-US"/>
              </a:p>
            </p:txBody>
          </p:sp>
          <p:sp>
            <p:nvSpPr>
              <p:cNvPr id="58" name="Freeform 232">
                <a:extLst>
                  <a:ext uri="{FF2B5EF4-FFF2-40B4-BE49-F238E27FC236}">
                    <a16:creationId xmlns:a16="http://schemas.microsoft.com/office/drawing/2014/main" id="{75CE4866-43A0-3D08-DCFC-C767AEF76397}"/>
                  </a:ext>
                </a:extLst>
              </p:cNvPr>
              <p:cNvSpPr/>
              <p:nvPr/>
            </p:nvSpPr>
            <p:spPr>
              <a:xfrm>
                <a:off x="5951981" y="5149997"/>
                <a:ext cx="75833" cy="32997"/>
              </a:xfrm>
              <a:custGeom>
                <a:avLst/>
                <a:gdLst>
                  <a:gd name="connsiteX0" fmla="*/ 20935 w 75833"/>
                  <a:gd name="connsiteY0" fmla="*/ 11189 h 32997"/>
                  <a:gd name="connsiteX1" fmla="*/ 0 w 75833"/>
                  <a:gd name="connsiteY1" fmla="*/ 9024 h 32997"/>
                  <a:gd name="connsiteX2" fmla="*/ 23462 w 75833"/>
                  <a:gd name="connsiteY2" fmla="*/ 24183 h 32997"/>
                  <a:gd name="connsiteX3" fmla="*/ 68580 w 75833"/>
                  <a:gd name="connsiteY3" fmla="*/ 25266 h 32997"/>
                  <a:gd name="connsiteX4" fmla="*/ 75438 w 75833"/>
                  <a:gd name="connsiteY4" fmla="*/ 21296 h 32997"/>
                  <a:gd name="connsiteX5" fmla="*/ 67858 w 75833"/>
                  <a:gd name="connsiteY5" fmla="*/ 0 h 32997"/>
                  <a:gd name="connsiteX6" fmla="*/ 20935 w 75833"/>
                  <a:gd name="connsiteY6" fmla="*/ 11189 h 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33" h="32997">
                    <a:moveTo>
                      <a:pt x="20935" y="11189"/>
                    </a:moveTo>
                    <a:cubicBezTo>
                      <a:pt x="13716" y="11189"/>
                      <a:pt x="6858" y="10467"/>
                      <a:pt x="0" y="9024"/>
                    </a:cubicBezTo>
                    <a:cubicBezTo>
                      <a:pt x="7219" y="14799"/>
                      <a:pt x="14799" y="19852"/>
                      <a:pt x="23462" y="24183"/>
                    </a:cubicBezTo>
                    <a:cubicBezTo>
                      <a:pt x="38622" y="31763"/>
                      <a:pt x="52698" y="38982"/>
                      <a:pt x="68580" y="25266"/>
                    </a:cubicBezTo>
                    <a:cubicBezTo>
                      <a:pt x="70385" y="23462"/>
                      <a:pt x="72912" y="22018"/>
                      <a:pt x="75438" y="21296"/>
                    </a:cubicBezTo>
                    <a:cubicBezTo>
                      <a:pt x="77243" y="14077"/>
                      <a:pt x="72550" y="6497"/>
                      <a:pt x="67858" y="0"/>
                    </a:cubicBezTo>
                    <a:cubicBezTo>
                      <a:pt x="53420" y="6858"/>
                      <a:pt x="37539" y="11189"/>
                      <a:pt x="20935" y="11189"/>
                    </a:cubicBezTo>
                    <a:close/>
                  </a:path>
                </a:pathLst>
              </a:custGeom>
              <a:solidFill>
                <a:srgbClr val="FFFFFF"/>
              </a:solidFill>
              <a:ln w="3607" cap="flat">
                <a:noFill/>
                <a:prstDash val="solid"/>
                <a:miter/>
              </a:ln>
            </p:spPr>
            <p:txBody>
              <a:bodyPr rtlCol="0" anchor="ctr"/>
              <a:lstStyle/>
              <a:p>
                <a:endParaRPr lang="en-US"/>
              </a:p>
            </p:txBody>
          </p:sp>
          <p:sp>
            <p:nvSpPr>
              <p:cNvPr id="59" name="Freeform 233">
                <a:extLst>
                  <a:ext uri="{FF2B5EF4-FFF2-40B4-BE49-F238E27FC236}">
                    <a16:creationId xmlns:a16="http://schemas.microsoft.com/office/drawing/2014/main" id="{2EFC0E39-BEC4-4270-13DE-C36F81891F3E}"/>
                  </a:ext>
                </a:extLst>
              </p:cNvPr>
              <p:cNvSpPr/>
              <p:nvPr/>
            </p:nvSpPr>
            <p:spPr>
              <a:xfrm>
                <a:off x="5718087" y="4774972"/>
                <a:ext cx="285620" cy="285310"/>
              </a:xfrm>
              <a:custGeom>
                <a:avLst/>
                <a:gdLst>
                  <a:gd name="connsiteX0" fmla="*/ 263852 w 285620"/>
                  <a:gd name="connsiteY0" fmla="*/ 0 h 285310"/>
                  <a:gd name="connsiteX1" fmla="*/ 247971 w 285620"/>
                  <a:gd name="connsiteY1" fmla="*/ 6136 h 285310"/>
                  <a:gd name="connsiteX2" fmla="*/ 237864 w 285620"/>
                  <a:gd name="connsiteY2" fmla="*/ 9024 h 285310"/>
                  <a:gd name="connsiteX3" fmla="*/ 235698 w 285620"/>
                  <a:gd name="connsiteY3" fmla="*/ 10106 h 285310"/>
                  <a:gd name="connsiteX4" fmla="*/ 225592 w 285620"/>
                  <a:gd name="connsiteY4" fmla="*/ 17687 h 285310"/>
                  <a:gd name="connsiteX5" fmla="*/ 223426 w 285620"/>
                  <a:gd name="connsiteY5" fmla="*/ 20213 h 285310"/>
                  <a:gd name="connsiteX6" fmla="*/ 218012 w 285620"/>
                  <a:gd name="connsiteY6" fmla="*/ 27793 h 285310"/>
                  <a:gd name="connsiteX7" fmla="*/ 165314 w 285620"/>
                  <a:gd name="connsiteY7" fmla="*/ 138243 h 285310"/>
                  <a:gd name="connsiteX8" fmla="*/ 67136 w 285620"/>
                  <a:gd name="connsiteY8" fmla="*/ 253746 h 285310"/>
                  <a:gd name="connsiteX9" fmla="*/ 8662 w 285620"/>
                  <a:gd name="connsiteY9" fmla="*/ 276846 h 285310"/>
                  <a:gd name="connsiteX10" fmla="*/ 0 w 285620"/>
                  <a:gd name="connsiteY10" fmla="*/ 282261 h 285310"/>
                  <a:gd name="connsiteX11" fmla="*/ 31402 w 285620"/>
                  <a:gd name="connsiteY11" fmla="*/ 277569 h 285310"/>
                  <a:gd name="connsiteX12" fmla="*/ 147988 w 285620"/>
                  <a:gd name="connsiteY12" fmla="*/ 178308 h 285310"/>
                  <a:gd name="connsiteX13" fmla="*/ 282982 w 285620"/>
                  <a:gd name="connsiteY13" fmla="*/ 18769 h 285310"/>
                  <a:gd name="connsiteX14" fmla="*/ 263852 w 285620"/>
                  <a:gd name="connsiteY14" fmla="*/ 0 h 2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620" h="285310">
                    <a:moveTo>
                      <a:pt x="263852" y="0"/>
                    </a:moveTo>
                    <a:cubicBezTo>
                      <a:pt x="258799" y="2526"/>
                      <a:pt x="253746" y="4331"/>
                      <a:pt x="247971" y="6136"/>
                    </a:cubicBezTo>
                    <a:cubicBezTo>
                      <a:pt x="244722" y="6858"/>
                      <a:pt x="241113" y="7941"/>
                      <a:pt x="237864" y="9024"/>
                    </a:cubicBezTo>
                    <a:cubicBezTo>
                      <a:pt x="237142" y="9385"/>
                      <a:pt x="236421" y="9745"/>
                      <a:pt x="235698" y="10106"/>
                    </a:cubicBezTo>
                    <a:cubicBezTo>
                      <a:pt x="232811" y="11911"/>
                      <a:pt x="228119" y="15520"/>
                      <a:pt x="225592" y="17687"/>
                    </a:cubicBezTo>
                    <a:cubicBezTo>
                      <a:pt x="224870" y="18408"/>
                      <a:pt x="224148" y="19491"/>
                      <a:pt x="223426" y="20213"/>
                    </a:cubicBezTo>
                    <a:cubicBezTo>
                      <a:pt x="221260" y="23101"/>
                      <a:pt x="219095" y="26349"/>
                      <a:pt x="218012" y="27793"/>
                    </a:cubicBezTo>
                    <a:cubicBezTo>
                      <a:pt x="196716" y="62805"/>
                      <a:pt x="183000" y="101426"/>
                      <a:pt x="165314" y="138243"/>
                    </a:cubicBezTo>
                    <a:cubicBezTo>
                      <a:pt x="143657" y="183722"/>
                      <a:pt x="111532" y="228119"/>
                      <a:pt x="67136" y="253746"/>
                    </a:cubicBezTo>
                    <a:cubicBezTo>
                      <a:pt x="48006" y="264574"/>
                      <a:pt x="28876" y="272154"/>
                      <a:pt x="8662" y="276846"/>
                    </a:cubicBezTo>
                    <a:cubicBezTo>
                      <a:pt x="5775" y="278651"/>
                      <a:pt x="2887" y="280456"/>
                      <a:pt x="0" y="282261"/>
                    </a:cubicBezTo>
                    <a:cubicBezTo>
                      <a:pt x="14438" y="290202"/>
                      <a:pt x="22739" y="280456"/>
                      <a:pt x="31402" y="277569"/>
                    </a:cubicBezTo>
                    <a:cubicBezTo>
                      <a:pt x="84100" y="260965"/>
                      <a:pt x="115503" y="219456"/>
                      <a:pt x="147988" y="178308"/>
                    </a:cubicBezTo>
                    <a:cubicBezTo>
                      <a:pt x="189136" y="126332"/>
                      <a:pt x="231367" y="17325"/>
                      <a:pt x="282982" y="18769"/>
                    </a:cubicBezTo>
                    <a:cubicBezTo>
                      <a:pt x="293089" y="11189"/>
                      <a:pt x="271432" y="5775"/>
                      <a:pt x="263852" y="0"/>
                    </a:cubicBezTo>
                    <a:close/>
                  </a:path>
                </a:pathLst>
              </a:custGeom>
              <a:solidFill>
                <a:srgbClr val="FFFFFF"/>
              </a:solidFill>
              <a:ln w="3607" cap="flat">
                <a:noFill/>
                <a:prstDash val="solid"/>
                <a:miter/>
              </a:ln>
            </p:spPr>
            <p:txBody>
              <a:bodyPr rtlCol="0" anchor="ctr"/>
              <a:lstStyle/>
              <a:p>
                <a:endParaRPr lang="en-US"/>
              </a:p>
            </p:txBody>
          </p:sp>
          <p:sp>
            <p:nvSpPr>
              <p:cNvPr id="60" name="Freeform 234">
                <a:extLst>
                  <a:ext uri="{FF2B5EF4-FFF2-40B4-BE49-F238E27FC236}">
                    <a16:creationId xmlns:a16="http://schemas.microsoft.com/office/drawing/2014/main" id="{C176375C-19DA-2EC9-26E7-E6FD8CBC58F4}"/>
                  </a:ext>
                </a:extLst>
              </p:cNvPr>
              <p:cNvSpPr/>
              <p:nvPr/>
            </p:nvSpPr>
            <p:spPr>
              <a:xfrm>
                <a:off x="6152307" y="4887227"/>
                <a:ext cx="280456" cy="157012"/>
              </a:xfrm>
              <a:custGeom>
                <a:avLst/>
                <a:gdLst>
                  <a:gd name="connsiteX0" fmla="*/ 85183 w 280456"/>
                  <a:gd name="connsiteY0" fmla="*/ 71468 h 157012"/>
                  <a:gd name="connsiteX1" fmla="*/ 47284 w 280456"/>
                  <a:gd name="connsiteY1" fmla="*/ 20213 h 157012"/>
                  <a:gd name="connsiteX2" fmla="*/ 36817 w 280456"/>
                  <a:gd name="connsiteY2" fmla="*/ 11189 h 157012"/>
                  <a:gd name="connsiteX3" fmla="*/ 32485 w 280456"/>
                  <a:gd name="connsiteY3" fmla="*/ 8302 h 157012"/>
                  <a:gd name="connsiteX4" fmla="*/ 20935 w 280456"/>
                  <a:gd name="connsiteY4" fmla="*/ 0 h 157012"/>
                  <a:gd name="connsiteX5" fmla="*/ 0 w 280456"/>
                  <a:gd name="connsiteY5" fmla="*/ 2888 h 157012"/>
                  <a:gd name="connsiteX6" fmla="*/ 93125 w 280456"/>
                  <a:gd name="connsiteY6" fmla="*/ 110089 h 157012"/>
                  <a:gd name="connsiteX7" fmla="*/ 209710 w 280456"/>
                  <a:gd name="connsiteY7" fmla="*/ 157012 h 157012"/>
                  <a:gd name="connsiteX8" fmla="*/ 260243 w 280456"/>
                  <a:gd name="connsiteY8" fmla="*/ 140409 h 157012"/>
                  <a:gd name="connsiteX9" fmla="*/ 280456 w 280456"/>
                  <a:gd name="connsiteY9" fmla="*/ 134994 h 157012"/>
                  <a:gd name="connsiteX10" fmla="*/ 280456 w 280456"/>
                  <a:gd name="connsiteY10" fmla="*/ 134272 h 157012"/>
                  <a:gd name="connsiteX11" fmla="*/ 85183 w 280456"/>
                  <a:gd name="connsiteY11" fmla="*/ 71468 h 15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56" h="157012">
                    <a:moveTo>
                      <a:pt x="85183" y="71468"/>
                    </a:moveTo>
                    <a:cubicBezTo>
                      <a:pt x="71829" y="54864"/>
                      <a:pt x="59917" y="37178"/>
                      <a:pt x="47284" y="20213"/>
                    </a:cubicBezTo>
                    <a:cubicBezTo>
                      <a:pt x="52337" y="27432"/>
                      <a:pt x="41509" y="15882"/>
                      <a:pt x="36817" y="11189"/>
                    </a:cubicBezTo>
                    <a:cubicBezTo>
                      <a:pt x="35734" y="10468"/>
                      <a:pt x="34290" y="9385"/>
                      <a:pt x="32485" y="8302"/>
                    </a:cubicBezTo>
                    <a:cubicBezTo>
                      <a:pt x="28876" y="5775"/>
                      <a:pt x="24905" y="2888"/>
                      <a:pt x="20935" y="0"/>
                    </a:cubicBezTo>
                    <a:cubicBezTo>
                      <a:pt x="14077" y="1083"/>
                      <a:pt x="7219" y="2166"/>
                      <a:pt x="0" y="2888"/>
                    </a:cubicBezTo>
                    <a:cubicBezTo>
                      <a:pt x="37539" y="33207"/>
                      <a:pt x="57391" y="78325"/>
                      <a:pt x="93125" y="110089"/>
                    </a:cubicBezTo>
                    <a:cubicBezTo>
                      <a:pt x="126332" y="139686"/>
                      <a:pt x="166036" y="153042"/>
                      <a:pt x="209710" y="157012"/>
                    </a:cubicBezTo>
                    <a:cubicBezTo>
                      <a:pt x="227397" y="155929"/>
                      <a:pt x="244722" y="149071"/>
                      <a:pt x="260243" y="140409"/>
                    </a:cubicBezTo>
                    <a:cubicBezTo>
                      <a:pt x="265657" y="137521"/>
                      <a:pt x="280456" y="134994"/>
                      <a:pt x="280456" y="134994"/>
                    </a:cubicBezTo>
                    <a:cubicBezTo>
                      <a:pt x="280456" y="134634"/>
                      <a:pt x="280456" y="134634"/>
                      <a:pt x="280456" y="134272"/>
                    </a:cubicBezTo>
                    <a:cubicBezTo>
                      <a:pt x="211876" y="150515"/>
                      <a:pt x="130302" y="128136"/>
                      <a:pt x="85183" y="71468"/>
                    </a:cubicBezTo>
                    <a:close/>
                  </a:path>
                </a:pathLst>
              </a:custGeom>
              <a:solidFill>
                <a:srgbClr val="FFFFFF"/>
              </a:solidFill>
              <a:ln w="3607" cap="flat">
                <a:noFill/>
                <a:prstDash val="solid"/>
                <a:miter/>
              </a:ln>
            </p:spPr>
            <p:txBody>
              <a:bodyPr rtlCol="0" anchor="ctr"/>
              <a:lstStyle/>
              <a:p>
                <a:endParaRPr lang="en-US"/>
              </a:p>
            </p:txBody>
          </p:sp>
          <p:sp>
            <p:nvSpPr>
              <p:cNvPr id="61" name="Freeform 235">
                <a:extLst>
                  <a:ext uri="{FF2B5EF4-FFF2-40B4-BE49-F238E27FC236}">
                    <a16:creationId xmlns:a16="http://schemas.microsoft.com/office/drawing/2014/main" id="{5AF42202-9094-C4A4-48F8-09F8F5351EDA}"/>
                  </a:ext>
                </a:extLst>
              </p:cNvPr>
              <p:cNvSpPr/>
              <p:nvPr/>
            </p:nvSpPr>
            <p:spPr>
              <a:xfrm>
                <a:off x="6080839" y="5250398"/>
                <a:ext cx="363473" cy="113279"/>
              </a:xfrm>
              <a:custGeom>
                <a:avLst/>
                <a:gdLst>
                  <a:gd name="connsiteX0" fmla="*/ 1805 w 363473"/>
                  <a:gd name="connsiteY0" fmla="*/ 55528 h 113279"/>
                  <a:gd name="connsiteX1" fmla="*/ 156651 w 363473"/>
                  <a:gd name="connsiteY1" fmla="*/ 66356 h 113279"/>
                  <a:gd name="connsiteX2" fmla="*/ 263852 w 363473"/>
                  <a:gd name="connsiteY2" fmla="*/ 113279 h 113279"/>
                  <a:gd name="connsiteX3" fmla="*/ 351202 w 363473"/>
                  <a:gd name="connsiteY3" fmla="*/ 85847 h 113279"/>
                  <a:gd name="connsiteX4" fmla="*/ 362030 w 363473"/>
                  <a:gd name="connsiteY4" fmla="*/ 73575 h 113279"/>
                  <a:gd name="connsiteX5" fmla="*/ 363474 w 363473"/>
                  <a:gd name="connsiteY5" fmla="*/ 60220 h 113279"/>
                  <a:gd name="connsiteX6" fmla="*/ 343261 w 363473"/>
                  <a:gd name="connsiteY6" fmla="*/ 33510 h 113279"/>
                  <a:gd name="connsiteX7" fmla="*/ 277568 w 363473"/>
                  <a:gd name="connsiteY7" fmla="*/ 15102 h 113279"/>
                  <a:gd name="connsiteX8" fmla="*/ 102870 w 363473"/>
                  <a:gd name="connsiteY8" fmla="*/ 302 h 113279"/>
                  <a:gd name="connsiteX9" fmla="*/ 0 w 363473"/>
                  <a:gd name="connsiteY9" fmla="*/ 664 h 113279"/>
                  <a:gd name="connsiteX10" fmla="*/ 0 w 363473"/>
                  <a:gd name="connsiteY10" fmla="*/ 664 h 113279"/>
                  <a:gd name="connsiteX11" fmla="*/ 1805 w 363473"/>
                  <a:gd name="connsiteY11" fmla="*/ 49392 h 113279"/>
                  <a:gd name="connsiteX12" fmla="*/ 1805 w 363473"/>
                  <a:gd name="connsiteY12" fmla="*/ 55528 h 11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473" h="113279">
                    <a:moveTo>
                      <a:pt x="1805" y="55528"/>
                    </a:moveTo>
                    <a:cubicBezTo>
                      <a:pt x="49450" y="53362"/>
                      <a:pt x="109728" y="58776"/>
                      <a:pt x="156651" y="66356"/>
                    </a:cubicBezTo>
                    <a:cubicBezTo>
                      <a:pt x="195633" y="72853"/>
                      <a:pt x="240030" y="77906"/>
                      <a:pt x="263852" y="113279"/>
                    </a:cubicBezTo>
                    <a:cubicBezTo>
                      <a:pt x="295255" y="108948"/>
                      <a:pt x="328101" y="101368"/>
                      <a:pt x="351202" y="85847"/>
                    </a:cubicBezTo>
                    <a:cubicBezTo>
                      <a:pt x="356616" y="82238"/>
                      <a:pt x="360225" y="77906"/>
                      <a:pt x="362030" y="73575"/>
                    </a:cubicBezTo>
                    <a:cubicBezTo>
                      <a:pt x="361308" y="68522"/>
                      <a:pt x="361308" y="63468"/>
                      <a:pt x="363474" y="60220"/>
                    </a:cubicBezTo>
                    <a:cubicBezTo>
                      <a:pt x="361669" y="51196"/>
                      <a:pt x="354811" y="41811"/>
                      <a:pt x="343261" y="33510"/>
                    </a:cubicBezTo>
                    <a:cubicBezTo>
                      <a:pt x="324130" y="20516"/>
                      <a:pt x="298864" y="19433"/>
                      <a:pt x="277568" y="15102"/>
                    </a:cubicBezTo>
                    <a:cubicBezTo>
                      <a:pt x="253746" y="10048"/>
                      <a:pt x="177225" y="2829"/>
                      <a:pt x="102870" y="302"/>
                    </a:cubicBezTo>
                    <a:cubicBezTo>
                      <a:pt x="65692" y="-1141"/>
                      <a:pt x="24905" y="3190"/>
                      <a:pt x="0" y="664"/>
                    </a:cubicBezTo>
                    <a:cubicBezTo>
                      <a:pt x="0" y="664"/>
                      <a:pt x="0" y="664"/>
                      <a:pt x="0" y="664"/>
                    </a:cubicBezTo>
                    <a:cubicBezTo>
                      <a:pt x="722" y="15823"/>
                      <a:pt x="1443" y="36397"/>
                      <a:pt x="1805" y="49392"/>
                    </a:cubicBezTo>
                    <a:cubicBezTo>
                      <a:pt x="1443" y="51557"/>
                      <a:pt x="1805" y="53723"/>
                      <a:pt x="1805" y="55528"/>
                    </a:cubicBezTo>
                    <a:close/>
                  </a:path>
                </a:pathLst>
              </a:custGeom>
              <a:solidFill>
                <a:srgbClr val="FFFFFF"/>
              </a:solidFill>
              <a:ln w="3607" cap="flat">
                <a:noFill/>
                <a:prstDash val="solid"/>
                <a:miter/>
              </a:ln>
            </p:spPr>
            <p:txBody>
              <a:bodyPr rtlCol="0" anchor="ctr"/>
              <a:lstStyle/>
              <a:p>
                <a:endParaRPr lang="en-US"/>
              </a:p>
            </p:txBody>
          </p:sp>
          <p:sp>
            <p:nvSpPr>
              <p:cNvPr id="62" name="Freeform 236">
                <a:extLst>
                  <a:ext uri="{FF2B5EF4-FFF2-40B4-BE49-F238E27FC236}">
                    <a16:creationId xmlns:a16="http://schemas.microsoft.com/office/drawing/2014/main" id="{53A660BB-47FA-EE13-55FF-D736573E1C25}"/>
                  </a:ext>
                </a:extLst>
              </p:cNvPr>
              <p:cNvSpPr/>
              <p:nvPr/>
            </p:nvSpPr>
            <p:spPr>
              <a:xfrm>
                <a:off x="5651303" y="5251784"/>
                <a:ext cx="410406" cy="104674"/>
              </a:xfrm>
              <a:custGeom>
                <a:avLst/>
                <a:gdLst>
                  <a:gd name="connsiteX0" fmla="*/ 23471 w 410406"/>
                  <a:gd name="connsiteY0" fmla="*/ 82296 h 104674"/>
                  <a:gd name="connsiteX1" fmla="*/ 88802 w 410406"/>
                  <a:gd name="connsiteY1" fmla="*/ 101426 h 104674"/>
                  <a:gd name="connsiteX2" fmla="*/ 103240 w 410406"/>
                  <a:gd name="connsiteY2" fmla="*/ 104675 h 104674"/>
                  <a:gd name="connsiteX3" fmla="*/ 301039 w 410406"/>
                  <a:gd name="connsiteY3" fmla="*/ 58835 h 104674"/>
                  <a:gd name="connsiteX4" fmla="*/ 401382 w 410406"/>
                  <a:gd name="connsiteY4" fmla="*/ 55947 h 104674"/>
                  <a:gd name="connsiteX5" fmla="*/ 410406 w 410406"/>
                  <a:gd name="connsiteY5" fmla="*/ 55586 h 104674"/>
                  <a:gd name="connsiteX6" fmla="*/ 410406 w 410406"/>
                  <a:gd name="connsiteY6" fmla="*/ 50533 h 104674"/>
                  <a:gd name="connsiteX7" fmla="*/ 409684 w 410406"/>
                  <a:gd name="connsiteY7" fmla="*/ 0 h 104674"/>
                  <a:gd name="connsiteX8" fmla="*/ 23832 w 410406"/>
                  <a:gd name="connsiteY8" fmla="*/ 31041 h 104674"/>
                  <a:gd name="connsiteX9" fmla="*/ 9 w 410406"/>
                  <a:gd name="connsiteY9" fmla="*/ 52337 h 104674"/>
                  <a:gd name="connsiteX10" fmla="*/ 23471 w 410406"/>
                  <a:gd name="connsiteY10" fmla="*/ 82296 h 1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06" h="104674">
                    <a:moveTo>
                      <a:pt x="23471" y="82296"/>
                    </a:moveTo>
                    <a:cubicBezTo>
                      <a:pt x="44405" y="92042"/>
                      <a:pt x="66423" y="97456"/>
                      <a:pt x="88802" y="101426"/>
                    </a:cubicBezTo>
                    <a:cubicBezTo>
                      <a:pt x="95660" y="102509"/>
                      <a:pt x="96743" y="103592"/>
                      <a:pt x="103240" y="104675"/>
                    </a:cubicBezTo>
                    <a:cubicBezTo>
                      <a:pt x="140056" y="81935"/>
                      <a:pt x="208997" y="65692"/>
                      <a:pt x="301039" y="58835"/>
                    </a:cubicBezTo>
                    <a:cubicBezTo>
                      <a:pt x="332442" y="56308"/>
                      <a:pt x="369980" y="57752"/>
                      <a:pt x="401382" y="55947"/>
                    </a:cubicBezTo>
                    <a:cubicBezTo>
                      <a:pt x="404270" y="55586"/>
                      <a:pt x="407518" y="55586"/>
                      <a:pt x="410406" y="55586"/>
                    </a:cubicBezTo>
                    <a:cubicBezTo>
                      <a:pt x="410406" y="53781"/>
                      <a:pt x="410406" y="52337"/>
                      <a:pt x="410406" y="50533"/>
                    </a:cubicBezTo>
                    <a:cubicBezTo>
                      <a:pt x="410045" y="38982"/>
                      <a:pt x="409684" y="16964"/>
                      <a:pt x="409684" y="0"/>
                    </a:cubicBezTo>
                    <a:cubicBezTo>
                      <a:pt x="403909" y="722"/>
                      <a:pt x="84832" y="-3970"/>
                      <a:pt x="23832" y="31041"/>
                    </a:cubicBezTo>
                    <a:cubicBezTo>
                      <a:pt x="12281" y="37539"/>
                      <a:pt x="9" y="37539"/>
                      <a:pt x="9" y="52337"/>
                    </a:cubicBezTo>
                    <a:cubicBezTo>
                      <a:pt x="-352" y="67497"/>
                      <a:pt x="10115" y="75799"/>
                      <a:pt x="23471" y="82296"/>
                    </a:cubicBezTo>
                    <a:close/>
                  </a:path>
                </a:pathLst>
              </a:custGeom>
              <a:solidFill>
                <a:srgbClr val="FFFFFF"/>
              </a:solidFill>
              <a:ln w="3607" cap="flat">
                <a:noFill/>
                <a:prstDash val="solid"/>
                <a:miter/>
              </a:ln>
            </p:spPr>
            <p:txBody>
              <a:bodyPr rtlCol="0" anchor="ctr"/>
              <a:lstStyle/>
              <a:p>
                <a:endParaRPr lang="en-US"/>
              </a:p>
            </p:txBody>
          </p:sp>
          <p:sp>
            <p:nvSpPr>
              <p:cNvPr id="63" name="Freeform 237">
                <a:extLst>
                  <a:ext uri="{FF2B5EF4-FFF2-40B4-BE49-F238E27FC236}">
                    <a16:creationId xmlns:a16="http://schemas.microsoft.com/office/drawing/2014/main" id="{9F6E134F-C2E1-C6E2-ACE7-09A8F0F36A89}"/>
                  </a:ext>
                </a:extLst>
              </p:cNvPr>
              <p:cNvSpPr/>
              <p:nvPr/>
            </p:nvSpPr>
            <p:spPr>
              <a:xfrm>
                <a:off x="5975082" y="5324334"/>
                <a:ext cx="351201" cy="54272"/>
              </a:xfrm>
              <a:custGeom>
                <a:avLst/>
                <a:gdLst>
                  <a:gd name="connsiteX0" fmla="*/ 259521 w 351201"/>
                  <a:gd name="connsiteY0" fmla="*/ 0 h 54272"/>
                  <a:gd name="connsiteX1" fmla="*/ 74716 w 351201"/>
                  <a:gd name="connsiteY1" fmla="*/ 47284 h 54272"/>
                  <a:gd name="connsiteX2" fmla="*/ 0 w 351201"/>
                  <a:gd name="connsiteY2" fmla="*/ 52698 h 54272"/>
                  <a:gd name="connsiteX3" fmla="*/ 102870 w 351201"/>
                  <a:gd name="connsiteY3" fmla="*/ 54142 h 54272"/>
                  <a:gd name="connsiteX4" fmla="*/ 323770 w 351201"/>
                  <a:gd name="connsiteY4" fmla="*/ 44758 h 54272"/>
                  <a:gd name="connsiteX5" fmla="*/ 351202 w 351201"/>
                  <a:gd name="connsiteY5" fmla="*/ 41509 h 54272"/>
                  <a:gd name="connsiteX6" fmla="*/ 259521 w 351201"/>
                  <a:gd name="connsiteY6" fmla="*/ 0 h 5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01" h="54272">
                    <a:moveTo>
                      <a:pt x="259521" y="0"/>
                    </a:moveTo>
                    <a:cubicBezTo>
                      <a:pt x="200326" y="23462"/>
                      <a:pt x="139326" y="40065"/>
                      <a:pt x="74716" y="47284"/>
                    </a:cubicBezTo>
                    <a:cubicBezTo>
                      <a:pt x="50172" y="50172"/>
                      <a:pt x="25266" y="51977"/>
                      <a:pt x="0" y="52698"/>
                    </a:cubicBezTo>
                    <a:cubicBezTo>
                      <a:pt x="34290" y="54142"/>
                      <a:pt x="68580" y="54503"/>
                      <a:pt x="102870" y="54142"/>
                    </a:cubicBezTo>
                    <a:cubicBezTo>
                      <a:pt x="176864" y="53420"/>
                      <a:pt x="250498" y="53060"/>
                      <a:pt x="323770" y="44758"/>
                    </a:cubicBezTo>
                    <a:cubicBezTo>
                      <a:pt x="332432" y="43675"/>
                      <a:pt x="341817" y="42953"/>
                      <a:pt x="351202" y="41509"/>
                    </a:cubicBezTo>
                    <a:cubicBezTo>
                      <a:pt x="330989" y="13355"/>
                      <a:pt x="294172" y="4332"/>
                      <a:pt x="259521" y="0"/>
                    </a:cubicBezTo>
                    <a:close/>
                  </a:path>
                </a:pathLst>
              </a:custGeom>
              <a:solidFill>
                <a:srgbClr val="FFFFFF"/>
              </a:solidFill>
              <a:ln w="3607" cap="flat">
                <a:noFill/>
                <a:prstDash val="solid"/>
                <a:miter/>
              </a:ln>
            </p:spPr>
            <p:txBody>
              <a:bodyPr rtlCol="0" anchor="ctr"/>
              <a:lstStyle/>
              <a:p>
                <a:endParaRPr lang="en-US"/>
              </a:p>
            </p:txBody>
          </p:sp>
          <p:sp>
            <p:nvSpPr>
              <p:cNvPr id="64" name="Freeform 238">
                <a:extLst>
                  <a:ext uri="{FF2B5EF4-FFF2-40B4-BE49-F238E27FC236}">
                    <a16:creationId xmlns:a16="http://schemas.microsoft.com/office/drawing/2014/main" id="{B4234A3F-3531-E5D0-56AA-D1EFFB617D46}"/>
                  </a:ext>
                </a:extLst>
              </p:cNvPr>
              <p:cNvSpPr/>
              <p:nvPr/>
            </p:nvSpPr>
            <p:spPr>
              <a:xfrm>
                <a:off x="5958839" y="4159557"/>
                <a:ext cx="275041" cy="405125"/>
              </a:xfrm>
              <a:custGeom>
                <a:avLst/>
                <a:gdLst>
                  <a:gd name="connsiteX0" fmla="*/ 207184 w 275041"/>
                  <a:gd name="connsiteY0" fmla="*/ 722 h 405125"/>
                  <a:gd name="connsiteX1" fmla="*/ 206462 w 275041"/>
                  <a:gd name="connsiteY1" fmla="*/ 0 h 405125"/>
                  <a:gd name="connsiteX2" fmla="*/ 233894 w 275041"/>
                  <a:gd name="connsiteY2" fmla="*/ 179030 h 405125"/>
                  <a:gd name="connsiteX3" fmla="*/ 38260 w 275041"/>
                  <a:gd name="connsiteY3" fmla="*/ 341095 h 405125"/>
                  <a:gd name="connsiteX4" fmla="*/ 0 w 275041"/>
                  <a:gd name="connsiteY4" fmla="*/ 335320 h 405125"/>
                  <a:gd name="connsiteX5" fmla="*/ 30320 w 275041"/>
                  <a:gd name="connsiteY5" fmla="*/ 380077 h 405125"/>
                  <a:gd name="connsiteX6" fmla="*/ 72189 w 275041"/>
                  <a:gd name="connsiteY6" fmla="*/ 403178 h 405125"/>
                  <a:gd name="connsiteX7" fmla="*/ 160622 w 275041"/>
                  <a:gd name="connsiteY7" fmla="*/ 373941 h 405125"/>
                  <a:gd name="connsiteX8" fmla="*/ 221983 w 275041"/>
                  <a:gd name="connsiteY8" fmla="*/ 286953 h 405125"/>
                  <a:gd name="connsiteX9" fmla="*/ 275042 w 275041"/>
                  <a:gd name="connsiteY9" fmla="*/ 137160 h 405125"/>
                  <a:gd name="connsiteX10" fmla="*/ 207184 w 275041"/>
                  <a:gd name="connsiteY10" fmla="*/ 722 h 4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041" h="405125">
                    <a:moveTo>
                      <a:pt x="207184" y="722"/>
                    </a:moveTo>
                    <a:cubicBezTo>
                      <a:pt x="206823" y="361"/>
                      <a:pt x="206462" y="361"/>
                      <a:pt x="206462" y="0"/>
                    </a:cubicBezTo>
                    <a:cubicBezTo>
                      <a:pt x="233894" y="52698"/>
                      <a:pt x="245444" y="114059"/>
                      <a:pt x="233894" y="179030"/>
                    </a:cubicBezTo>
                    <a:cubicBezTo>
                      <a:pt x="218012" y="267101"/>
                      <a:pt x="129941" y="346509"/>
                      <a:pt x="38260" y="341095"/>
                    </a:cubicBezTo>
                    <a:cubicBezTo>
                      <a:pt x="25266" y="340373"/>
                      <a:pt x="12272" y="338208"/>
                      <a:pt x="0" y="335320"/>
                    </a:cubicBezTo>
                    <a:cubicBezTo>
                      <a:pt x="8302" y="349397"/>
                      <a:pt x="16603" y="362030"/>
                      <a:pt x="30320" y="380077"/>
                    </a:cubicBezTo>
                    <a:cubicBezTo>
                      <a:pt x="39343" y="391989"/>
                      <a:pt x="58473" y="401012"/>
                      <a:pt x="72189" y="403178"/>
                    </a:cubicBezTo>
                    <a:cubicBezTo>
                      <a:pt x="106479" y="408592"/>
                      <a:pt x="138604" y="403900"/>
                      <a:pt x="160622" y="373941"/>
                    </a:cubicBezTo>
                    <a:cubicBezTo>
                      <a:pt x="181557" y="345426"/>
                      <a:pt x="206823" y="319799"/>
                      <a:pt x="221983" y="286953"/>
                    </a:cubicBezTo>
                    <a:cubicBezTo>
                      <a:pt x="245805" y="235698"/>
                      <a:pt x="270711" y="184805"/>
                      <a:pt x="275042" y="137160"/>
                    </a:cubicBezTo>
                    <a:cubicBezTo>
                      <a:pt x="274681" y="79769"/>
                      <a:pt x="256994" y="35373"/>
                      <a:pt x="207184" y="722"/>
                    </a:cubicBezTo>
                    <a:close/>
                  </a:path>
                </a:pathLst>
              </a:custGeom>
              <a:solidFill>
                <a:srgbClr val="FFFFFF"/>
              </a:solidFill>
              <a:ln w="360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B35B2CC9-60BD-701B-0900-BD26F98E8CC1}"/>
                  </a:ext>
                </a:extLst>
              </p:cNvPr>
              <p:cNvSpPr/>
              <p:nvPr/>
            </p:nvSpPr>
            <p:spPr>
              <a:xfrm>
                <a:off x="5630700" y="5301595"/>
                <a:ext cx="833385" cy="579505"/>
              </a:xfrm>
              <a:custGeom>
                <a:avLst/>
                <a:gdLst>
                  <a:gd name="connsiteX0" fmla="*/ 832383 w 833385"/>
                  <a:gd name="connsiteY0" fmla="*/ 22739 h 579505"/>
                  <a:gd name="connsiteX1" fmla="*/ 830217 w 833385"/>
                  <a:gd name="connsiteY1" fmla="*/ 12633 h 579505"/>
                  <a:gd name="connsiteX2" fmla="*/ 813614 w 833385"/>
                  <a:gd name="connsiteY2" fmla="*/ 39704 h 579505"/>
                  <a:gd name="connsiteX3" fmla="*/ 759471 w 833385"/>
                  <a:gd name="connsiteY3" fmla="*/ 369971 h 579505"/>
                  <a:gd name="connsiteX4" fmla="*/ 586938 w 833385"/>
                  <a:gd name="connsiteY4" fmla="*/ 538894 h 579505"/>
                  <a:gd name="connsiteX5" fmla="*/ 251619 w 833385"/>
                  <a:gd name="connsiteY5" fmla="*/ 534563 h 579505"/>
                  <a:gd name="connsiteX6" fmla="*/ 85222 w 833385"/>
                  <a:gd name="connsiteY6" fmla="*/ 366722 h 579505"/>
                  <a:gd name="connsiteX7" fmla="*/ 19529 w 833385"/>
                  <a:gd name="connsiteY7" fmla="*/ 35012 h 579505"/>
                  <a:gd name="connsiteX8" fmla="*/ 10145 w 833385"/>
                  <a:gd name="connsiteY8" fmla="*/ 23462 h 579505"/>
                  <a:gd name="connsiteX9" fmla="*/ 1121 w 833385"/>
                  <a:gd name="connsiteY9" fmla="*/ 0 h 579505"/>
                  <a:gd name="connsiteX10" fmla="*/ 38 w 833385"/>
                  <a:gd name="connsiteY10" fmla="*/ 11911 h 579505"/>
                  <a:gd name="connsiteX11" fmla="*/ 10867 w 833385"/>
                  <a:gd name="connsiteY11" fmla="*/ 155207 h 579505"/>
                  <a:gd name="connsiteX12" fmla="*/ 74393 w 833385"/>
                  <a:gd name="connsiteY12" fmla="*/ 386575 h 579505"/>
                  <a:gd name="connsiteX13" fmla="*/ 119151 w 833385"/>
                  <a:gd name="connsiteY13" fmla="*/ 461290 h 579505"/>
                  <a:gd name="connsiteX14" fmla="*/ 354127 w 833385"/>
                  <a:gd name="connsiteY14" fmla="*/ 576794 h 579505"/>
                  <a:gd name="connsiteX15" fmla="*/ 555897 w 833385"/>
                  <a:gd name="connsiteY15" fmla="*/ 564161 h 579505"/>
                  <a:gd name="connsiteX16" fmla="*/ 740341 w 833385"/>
                  <a:gd name="connsiteY16" fmla="*/ 441078 h 579505"/>
                  <a:gd name="connsiteX17" fmla="*/ 832383 w 833385"/>
                  <a:gd name="connsiteY17" fmla="*/ 22739 h 57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385" h="579505">
                    <a:moveTo>
                      <a:pt x="832383" y="22739"/>
                    </a:moveTo>
                    <a:cubicBezTo>
                      <a:pt x="832383" y="19130"/>
                      <a:pt x="831661" y="15520"/>
                      <a:pt x="830217" y="12633"/>
                    </a:cubicBezTo>
                    <a:cubicBezTo>
                      <a:pt x="829856" y="22379"/>
                      <a:pt x="824803" y="31763"/>
                      <a:pt x="813614" y="39704"/>
                    </a:cubicBezTo>
                    <a:cubicBezTo>
                      <a:pt x="822276" y="140769"/>
                      <a:pt x="802063" y="283344"/>
                      <a:pt x="759471" y="369971"/>
                    </a:cubicBezTo>
                    <a:cubicBezTo>
                      <a:pt x="718323" y="454072"/>
                      <a:pt x="673205" y="506770"/>
                      <a:pt x="586938" y="538894"/>
                    </a:cubicBezTo>
                    <a:cubicBezTo>
                      <a:pt x="482264" y="577877"/>
                      <a:pt x="354850" y="576794"/>
                      <a:pt x="251619" y="534563"/>
                    </a:cubicBezTo>
                    <a:cubicBezTo>
                      <a:pt x="172932" y="502078"/>
                      <a:pt x="116263" y="447575"/>
                      <a:pt x="85222" y="366722"/>
                    </a:cubicBezTo>
                    <a:cubicBezTo>
                      <a:pt x="55624" y="290201"/>
                      <a:pt x="20612" y="130663"/>
                      <a:pt x="19529" y="35012"/>
                    </a:cubicBezTo>
                    <a:cubicBezTo>
                      <a:pt x="15920" y="31763"/>
                      <a:pt x="13032" y="28154"/>
                      <a:pt x="10145" y="23462"/>
                    </a:cubicBezTo>
                    <a:cubicBezTo>
                      <a:pt x="4731" y="14077"/>
                      <a:pt x="1482" y="6497"/>
                      <a:pt x="1121" y="0"/>
                    </a:cubicBezTo>
                    <a:cubicBezTo>
                      <a:pt x="38" y="3609"/>
                      <a:pt x="399" y="8302"/>
                      <a:pt x="38" y="11911"/>
                    </a:cubicBezTo>
                    <a:cubicBezTo>
                      <a:pt x="-684" y="27432"/>
                      <a:pt x="9062" y="140047"/>
                      <a:pt x="10867" y="155207"/>
                    </a:cubicBezTo>
                    <a:cubicBezTo>
                      <a:pt x="19890" y="235698"/>
                      <a:pt x="41908" y="312580"/>
                      <a:pt x="74393" y="386575"/>
                    </a:cubicBezTo>
                    <a:cubicBezTo>
                      <a:pt x="85944" y="413285"/>
                      <a:pt x="98577" y="440356"/>
                      <a:pt x="119151" y="461290"/>
                    </a:cubicBezTo>
                    <a:cubicBezTo>
                      <a:pt x="182317" y="525539"/>
                      <a:pt x="254506" y="563078"/>
                      <a:pt x="354127" y="576794"/>
                    </a:cubicBezTo>
                    <a:cubicBezTo>
                      <a:pt x="404660" y="583652"/>
                      <a:pt x="516915" y="576794"/>
                      <a:pt x="555897" y="564161"/>
                    </a:cubicBezTo>
                    <a:cubicBezTo>
                      <a:pt x="637471" y="538172"/>
                      <a:pt x="686921" y="510741"/>
                      <a:pt x="740341" y="441078"/>
                    </a:cubicBezTo>
                    <a:cubicBezTo>
                      <a:pt x="820472" y="337125"/>
                      <a:pt x="838158" y="148710"/>
                      <a:pt x="832383" y="22739"/>
                    </a:cubicBezTo>
                    <a:close/>
                  </a:path>
                </a:pathLst>
              </a:custGeom>
              <a:solidFill>
                <a:srgbClr val="000000"/>
              </a:solidFill>
              <a:ln w="360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655D048B-85BA-2E09-EE69-6D22E9529208}"/>
                  </a:ext>
                </a:extLst>
              </p:cNvPr>
              <p:cNvSpPr/>
              <p:nvPr/>
            </p:nvSpPr>
            <p:spPr>
              <a:xfrm>
                <a:off x="6442438" y="5310618"/>
                <a:ext cx="2384" cy="13354"/>
              </a:xfrm>
              <a:custGeom>
                <a:avLst/>
                <a:gdLst>
                  <a:gd name="connsiteX0" fmla="*/ 432 w 2384"/>
                  <a:gd name="connsiteY0" fmla="*/ 13355 h 13354"/>
                  <a:gd name="connsiteX1" fmla="*/ 1875 w 2384"/>
                  <a:gd name="connsiteY1" fmla="*/ 0 h 13354"/>
                  <a:gd name="connsiteX2" fmla="*/ 432 w 2384"/>
                  <a:gd name="connsiteY2" fmla="*/ 13355 h 13354"/>
                </a:gdLst>
                <a:ahLst/>
                <a:cxnLst>
                  <a:cxn ang="0">
                    <a:pos x="connsiteX0" y="connsiteY0"/>
                  </a:cxn>
                  <a:cxn ang="0">
                    <a:pos x="connsiteX1" y="connsiteY1"/>
                  </a:cxn>
                  <a:cxn ang="0">
                    <a:pos x="connsiteX2" y="connsiteY2"/>
                  </a:cxn>
                </a:cxnLst>
                <a:rect l="l" t="t" r="r" b="b"/>
                <a:pathLst>
                  <a:path w="2384" h="13354">
                    <a:moveTo>
                      <a:pt x="432" y="13355"/>
                    </a:moveTo>
                    <a:cubicBezTo>
                      <a:pt x="2236" y="9024"/>
                      <a:pt x="2959" y="4692"/>
                      <a:pt x="1875" y="0"/>
                    </a:cubicBezTo>
                    <a:cubicBezTo>
                      <a:pt x="-290" y="3248"/>
                      <a:pt x="-290" y="8302"/>
                      <a:pt x="432" y="13355"/>
                    </a:cubicBezTo>
                    <a:close/>
                  </a:path>
                </a:pathLst>
              </a:custGeom>
              <a:solidFill>
                <a:srgbClr val="000000"/>
              </a:solidFill>
              <a:ln w="3607" cap="flat">
                <a:noFill/>
                <a:prstDash val="solid"/>
                <a:miter/>
              </a:ln>
            </p:spPr>
            <p:txBody>
              <a:bodyPr rtlCol="0" anchor="ctr"/>
              <a:lstStyle/>
              <a:p>
                <a:endParaRPr lang="en-US"/>
              </a:p>
            </p:txBody>
          </p:sp>
          <p:sp>
            <p:nvSpPr>
              <p:cNvPr id="67" name="Freeform 241">
                <a:extLst>
                  <a:ext uri="{FF2B5EF4-FFF2-40B4-BE49-F238E27FC236}">
                    <a16:creationId xmlns:a16="http://schemas.microsoft.com/office/drawing/2014/main" id="{4EE70D2E-713F-8643-F489-5B0C7F066BEE}"/>
                  </a:ext>
                </a:extLst>
              </p:cNvPr>
              <p:cNvSpPr/>
              <p:nvPr/>
            </p:nvSpPr>
            <p:spPr>
              <a:xfrm>
                <a:off x="5797577" y="4110084"/>
                <a:ext cx="504570" cy="649044"/>
              </a:xfrm>
              <a:custGeom>
                <a:avLst/>
                <a:gdLst>
                  <a:gd name="connsiteX0" fmla="*/ 250777 w 504570"/>
                  <a:gd name="connsiteY0" fmla="*/ 573208 h 649044"/>
                  <a:gd name="connsiteX1" fmla="*/ 250055 w 504570"/>
                  <a:gd name="connsiteY1" fmla="*/ 572125 h 649044"/>
                  <a:gd name="connsiteX2" fmla="*/ 251499 w 504570"/>
                  <a:gd name="connsiteY2" fmla="*/ 572486 h 649044"/>
                  <a:gd name="connsiteX3" fmla="*/ 255469 w 504570"/>
                  <a:gd name="connsiteY3" fmla="*/ 555882 h 649044"/>
                  <a:gd name="connsiteX4" fmla="*/ 263410 w 504570"/>
                  <a:gd name="connsiteY4" fmla="*/ 559131 h 649044"/>
                  <a:gd name="connsiteX5" fmla="*/ 282540 w 504570"/>
                  <a:gd name="connsiteY5" fmla="*/ 554439 h 649044"/>
                  <a:gd name="connsiteX6" fmla="*/ 311777 w 504570"/>
                  <a:gd name="connsiteY6" fmla="*/ 530255 h 649044"/>
                  <a:gd name="connsiteX7" fmla="*/ 355452 w 504570"/>
                  <a:gd name="connsiteY7" fmla="*/ 539279 h 649044"/>
                  <a:gd name="connsiteX8" fmla="*/ 471316 w 504570"/>
                  <a:gd name="connsiteY8" fmla="*/ 525202 h 649044"/>
                  <a:gd name="connsiteX9" fmla="*/ 296617 w 504570"/>
                  <a:gd name="connsiteY9" fmla="*/ 582954 h 649044"/>
                  <a:gd name="connsiteX10" fmla="*/ 265937 w 504570"/>
                  <a:gd name="connsiteY10" fmla="*/ 568516 h 649044"/>
                  <a:gd name="connsiteX11" fmla="*/ 267741 w 504570"/>
                  <a:gd name="connsiteY11" fmla="*/ 580066 h 649044"/>
                  <a:gd name="connsiteX12" fmla="*/ 280735 w 504570"/>
                  <a:gd name="connsiteY12" fmla="*/ 589090 h 649044"/>
                  <a:gd name="connsiteX13" fmla="*/ 369890 w 504570"/>
                  <a:gd name="connsiteY13" fmla="*/ 617966 h 649044"/>
                  <a:gd name="connsiteX14" fmla="*/ 501996 w 504570"/>
                  <a:gd name="connsiteY14" fmla="*/ 517261 h 649044"/>
                  <a:gd name="connsiteX15" fmla="*/ 487558 w 504570"/>
                  <a:gd name="connsiteY15" fmla="*/ 501379 h 649044"/>
                  <a:gd name="connsiteX16" fmla="*/ 366641 w 504570"/>
                  <a:gd name="connsiteY16" fmla="*/ 530616 h 649044"/>
                  <a:gd name="connsiteX17" fmla="*/ 313581 w 504570"/>
                  <a:gd name="connsiteY17" fmla="*/ 521592 h 649044"/>
                  <a:gd name="connsiteX18" fmla="*/ 313221 w 504570"/>
                  <a:gd name="connsiteY18" fmla="*/ 521592 h 649044"/>
                  <a:gd name="connsiteX19" fmla="*/ 332712 w 504570"/>
                  <a:gd name="connsiteY19" fmla="*/ 442906 h 649044"/>
                  <a:gd name="connsiteX20" fmla="*/ 336321 w 504570"/>
                  <a:gd name="connsiteY20" fmla="*/ 432078 h 649044"/>
                  <a:gd name="connsiteX21" fmla="*/ 448215 w 504570"/>
                  <a:gd name="connsiteY21" fmla="*/ 218397 h 649044"/>
                  <a:gd name="connsiteX22" fmla="*/ 443162 w 504570"/>
                  <a:gd name="connsiteY22" fmla="*/ 120219 h 649044"/>
                  <a:gd name="connsiteX23" fmla="*/ 209268 w 504570"/>
                  <a:gd name="connsiteY23" fmla="*/ 5438 h 649044"/>
                  <a:gd name="connsiteX24" fmla="*/ 120836 w 504570"/>
                  <a:gd name="connsiteY24" fmla="*/ 53083 h 649044"/>
                  <a:gd name="connsiteX25" fmla="*/ 64528 w 504570"/>
                  <a:gd name="connsiteY25" fmla="*/ 191687 h 649044"/>
                  <a:gd name="connsiteX26" fmla="*/ 174978 w 504570"/>
                  <a:gd name="connsiteY26" fmla="*/ 434243 h 649044"/>
                  <a:gd name="connsiteX27" fmla="*/ 174617 w 504570"/>
                  <a:gd name="connsiteY27" fmla="*/ 435687 h 649044"/>
                  <a:gd name="connsiteX28" fmla="*/ 181114 w 504570"/>
                  <a:gd name="connsiteY28" fmla="*/ 491995 h 649044"/>
                  <a:gd name="connsiteX29" fmla="*/ 66332 w 504570"/>
                  <a:gd name="connsiteY29" fmla="*/ 476835 h 649044"/>
                  <a:gd name="connsiteX30" fmla="*/ 7498 w 504570"/>
                  <a:gd name="connsiteY30" fmla="*/ 640705 h 649044"/>
                  <a:gd name="connsiteX31" fmla="*/ 13995 w 504570"/>
                  <a:gd name="connsiteY31" fmla="*/ 647924 h 649044"/>
                  <a:gd name="connsiteX32" fmla="*/ 49368 w 504570"/>
                  <a:gd name="connsiteY32" fmla="*/ 607137 h 649044"/>
                  <a:gd name="connsiteX33" fmla="*/ 182197 w 504570"/>
                  <a:gd name="connsiteY33" fmla="*/ 588007 h 649044"/>
                  <a:gd name="connsiteX34" fmla="*/ 238144 w 504570"/>
                  <a:gd name="connsiteY34" fmla="*/ 586924 h 649044"/>
                  <a:gd name="connsiteX35" fmla="*/ 250777 w 504570"/>
                  <a:gd name="connsiteY35" fmla="*/ 580788 h 649044"/>
                  <a:gd name="connsiteX36" fmla="*/ 251138 w 504570"/>
                  <a:gd name="connsiteY36" fmla="*/ 575013 h 649044"/>
                  <a:gd name="connsiteX37" fmla="*/ 250777 w 504570"/>
                  <a:gd name="connsiteY37" fmla="*/ 573208 h 649044"/>
                  <a:gd name="connsiteX38" fmla="*/ 142493 w 504570"/>
                  <a:gd name="connsiteY38" fmla="*/ 350504 h 649044"/>
                  <a:gd name="connsiteX39" fmla="*/ 82214 w 504570"/>
                  <a:gd name="connsiteY39" fmla="*/ 175083 h 649044"/>
                  <a:gd name="connsiteX40" fmla="*/ 125167 w 504570"/>
                  <a:gd name="connsiteY40" fmla="*/ 72935 h 649044"/>
                  <a:gd name="connsiteX41" fmla="*/ 368807 w 504570"/>
                  <a:gd name="connsiteY41" fmla="*/ 50556 h 649044"/>
                  <a:gd name="connsiteX42" fmla="*/ 436304 w 504570"/>
                  <a:gd name="connsiteY42" fmla="*/ 186634 h 649044"/>
                  <a:gd name="connsiteX43" fmla="*/ 383244 w 504570"/>
                  <a:gd name="connsiteY43" fmla="*/ 336427 h 649044"/>
                  <a:gd name="connsiteX44" fmla="*/ 321883 w 504570"/>
                  <a:gd name="connsiteY44" fmla="*/ 423415 h 649044"/>
                  <a:gd name="connsiteX45" fmla="*/ 233451 w 504570"/>
                  <a:gd name="connsiteY45" fmla="*/ 452652 h 649044"/>
                  <a:gd name="connsiteX46" fmla="*/ 191581 w 504570"/>
                  <a:gd name="connsiteY46" fmla="*/ 429551 h 649044"/>
                  <a:gd name="connsiteX47" fmla="*/ 142493 w 504570"/>
                  <a:gd name="connsiteY47" fmla="*/ 350504 h 649044"/>
                  <a:gd name="connsiteX48" fmla="*/ 233812 w 504570"/>
                  <a:gd name="connsiteY48" fmla="*/ 571403 h 649044"/>
                  <a:gd name="connsiteX49" fmla="*/ 183640 w 504570"/>
                  <a:gd name="connsiteY49" fmla="*/ 573208 h 649044"/>
                  <a:gd name="connsiteX50" fmla="*/ 28794 w 504570"/>
                  <a:gd name="connsiteY50" fmla="*/ 606054 h 649044"/>
                  <a:gd name="connsiteX51" fmla="*/ 19048 w 504570"/>
                  <a:gd name="connsiteY51" fmla="*/ 590534 h 649044"/>
                  <a:gd name="connsiteX52" fmla="*/ 46120 w 504570"/>
                  <a:gd name="connsiteY52" fmla="*/ 507877 h 649044"/>
                  <a:gd name="connsiteX53" fmla="*/ 134191 w 504570"/>
                  <a:gd name="connsiteY53" fmla="*/ 481888 h 649044"/>
                  <a:gd name="connsiteX54" fmla="*/ 190498 w 504570"/>
                  <a:gd name="connsiteY54" fmla="*/ 514735 h 649044"/>
                  <a:gd name="connsiteX55" fmla="*/ 191221 w 504570"/>
                  <a:gd name="connsiteY55" fmla="*/ 516178 h 649044"/>
                  <a:gd name="connsiteX56" fmla="*/ 193386 w 504570"/>
                  <a:gd name="connsiteY56" fmla="*/ 517983 h 649044"/>
                  <a:gd name="connsiteX57" fmla="*/ 214321 w 504570"/>
                  <a:gd name="connsiteY57" fmla="*/ 543249 h 649044"/>
                  <a:gd name="connsiteX58" fmla="*/ 242836 w 504570"/>
                  <a:gd name="connsiteY58" fmla="*/ 568877 h 649044"/>
                  <a:gd name="connsiteX59" fmla="*/ 233812 w 504570"/>
                  <a:gd name="connsiteY59" fmla="*/ 571403 h 649044"/>
                  <a:gd name="connsiteX60" fmla="*/ 242114 w 504570"/>
                  <a:gd name="connsiteY60" fmla="*/ 550107 h 649044"/>
                  <a:gd name="connsiteX61" fmla="*/ 237061 w 504570"/>
                  <a:gd name="connsiteY61" fmla="*/ 545415 h 649044"/>
                  <a:gd name="connsiteX62" fmla="*/ 207463 w 504570"/>
                  <a:gd name="connsiteY62" fmla="*/ 512930 h 649044"/>
                  <a:gd name="connsiteX63" fmla="*/ 207102 w 504570"/>
                  <a:gd name="connsiteY63" fmla="*/ 509321 h 649044"/>
                  <a:gd name="connsiteX64" fmla="*/ 192303 w 504570"/>
                  <a:gd name="connsiteY64" fmla="*/ 453012 h 649044"/>
                  <a:gd name="connsiteX65" fmla="*/ 320800 w 504570"/>
                  <a:gd name="connsiteY65" fmla="*/ 452652 h 649044"/>
                  <a:gd name="connsiteX66" fmla="*/ 300227 w 504570"/>
                  <a:gd name="connsiteY66" fmla="*/ 526285 h 649044"/>
                  <a:gd name="connsiteX67" fmla="*/ 298783 w 504570"/>
                  <a:gd name="connsiteY67" fmla="*/ 527368 h 649044"/>
                  <a:gd name="connsiteX68" fmla="*/ 277848 w 504570"/>
                  <a:gd name="connsiteY68" fmla="*/ 546137 h 649044"/>
                  <a:gd name="connsiteX69" fmla="*/ 244641 w 504570"/>
                  <a:gd name="connsiteY69" fmla="*/ 549386 h 649044"/>
                  <a:gd name="connsiteX70" fmla="*/ 242114 w 504570"/>
                  <a:gd name="connsiteY70" fmla="*/ 550107 h 64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04570" h="649044">
                    <a:moveTo>
                      <a:pt x="250777" y="573208"/>
                    </a:moveTo>
                    <a:cubicBezTo>
                      <a:pt x="250777" y="572847"/>
                      <a:pt x="250416" y="572486"/>
                      <a:pt x="250055" y="572125"/>
                    </a:cubicBezTo>
                    <a:cubicBezTo>
                      <a:pt x="250416" y="572125"/>
                      <a:pt x="250777" y="572486"/>
                      <a:pt x="251499" y="572486"/>
                    </a:cubicBezTo>
                    <a:cubicBezTo>
                      <a:pt x="252220" y="564545"/>
                      <a:pt x="253664" y="557687"/>
                      <a:pt x="255469" y="555882"/>
                    </a:cubicBezTo>
                    <a:cubicBezTo>
                      <a:pt x="258718" y="552273"/>
                      <a:pt x="261605" y="554078"/>
                      <a:pt x="263410" y="559131"/>
                    </a:cubicBezTo>
                    <a:cubicBezTo>
                      <a:pt x="269907" y="558409"/>
                      <a:pt x="276043" y="556965"/>
                      <a:pt x="282540" y="554439"/>
                    </a:cubicBezTo>
                    <a:cubicBezTo>
                      <a:pt x="294091" y="549747"/>
                      <a:pt x="303836" y="540001"/>
                      <a:pt x="311777" y="530255"/>
                    </a:cubicBezTo>
                    <a:cubicBezTo>
                      <a:pt x="327298" y="528451"/>
                      <a:pt x="341736" y="532782"/>
                      <a:pt x="355452" y="539279"/>
                    </a:cubicBezTo>
                    <a:cubicBezTo>
                      <a:pt x="382161" y="551551"/>
                      <a:pt x="432694" y="547581"/>
                      <a:pt x="471316" y="525202"/>
                    </a:cubicBezTo>
                    <a:cubicBezTo>
                      <a:pt x="431611" y="598114"/>
                      <a:pt x="361588" y="619048"/>
                      <a:pt x="296617" y="582954"/>
                    </a:cubicBezTo>
                    <a:cubicBezTo>
                      <a:pt x="294091" y="581510"/>
                      <a:pt x="276404" y="573208"/>
                      <a:pt x="265937" y="568516"/>
                    </a:cubicBezTo>
                    <a:cubicBezTo>
                      <a:pt x="266658" y="572125"/>
                      <a:pt x="267020" y="576096"/>
                      <a:pt x="267741" y="580066"/>
                    </a:cubicBezTo>
                    <a:cubicBezTo>
                      <a:pt x="273877" y="584037"/>
                      <a:pt x="280014" y="587646"/>
                      <a:pt x="280735" y="589090"/>
                    </a:cubicBezTo>
                    <a:cubicBezTo>
                      <a:pt x="290842" y="604250"/>
                      <a:pt x="351842" y="623380"/>
                      <a:pt x="369890" y="617966"/>
                    </a:cubicBezTo>
                    <a:cubicBezTo>
                      <a:pt x="426919" y="601001"/>
                      <a:pt x="467345" y="563101"/>
                      <a:pt x="501996" y="517261"/>
                    </a:cubicBezTo>
                    <a:cubicBezTo>
                      <a:pt x="509576" y="507155"/>
                      <a:pt x="499108" y="494883"/>
                      <a:pt x="487558" y="501379"/>
                    </a:cubicBezTo>
                    <a:cubicBezTo>
                      <a:pt x="449659" y="523397"/>
                      <a:pt x="411759" y="543611"/>
                      <a:pt x="366641" y="530616"/>
                    </a:cubicBezTo>
                    <a:cubicBezTo>
                      <a:pt x="350037" y="522675"/>
                      <a:pt x="331990" y="519427"/>
                      <a:pt x="313581" y="521592"/>
                    </a:cubicBezTo>
                    <a:cubicBezTo>
                      <a:pt x="313581" y="521592"/>
                      <a:pt x="313581" y="521592"/>
                      <a:pt x="313221" y="521592"/>
                    </a:cubicBezTo>
                    <a:cubicBezTo>
                      <a:pt x="330907" y="497770"/>
                      <a:pt x="341375" y="460593"/>
                      <a:pt x="332712" y="442906"/>
                    </a:cubicBezTo>
                    <a:cubicBezTo>
                      <a:pt x="335600" y="451930"/>
                      <a:pt x="328741" y="440741"/>
                      <a:pt x="336321" y="432078"/>
                    </a:cubicBezTo>
                    <a:cubicBezTo>
                      <a:pt x="390824" y="369995"/>
                      <a:pt x="425475" y="297444"/>
                      <a:pt x="448215" y="218397"/>
                    </a:cubicBezTo>
                    <a:cubicBezTo>
                      <a:pt x="455795" y="191326"/>
                      <a:pt x="451824" y="146568"/>
                      <a:pt x="443162" y="120219"/>
                    </a:cubicBezTo>
                    <a:cubicBezTo>
                      <a:pt x="411399" y="26012"/>
                      <a:pt x="281818" y="-15858"/>
                      <a:pt x="209268" y="5438"/>
                    </a:cubicBezTo>
                    <a:cubicBezTo>
                      <a:pt x="176061" y="15184"/>
                      <a:pt x="148268" y="33231"/>
                      <a:pt x="120836" y="53083"/>
                    </a:cubicBezTo>
                    <a:cubicBezTo>
                      <a:pt x="74995" y="86651"/>
                      <a:pt x="59114" y="137906"/>
                      <a:pt x="64528" y="191687"/>
                    </a:cubicBezTo>
                    <a:cubicBezTo>
                      <a:pt x="71386" y="261710"/>
                      <a:pt x="141771" y="388403"/>
                      <a:pt x="174978" y="434243"/>
                    </a:cubicBezTo>
                    <a:cubicBezTo>
                      <a:pt x="174978" y="434604"/>
                      <a:pt x="174617" y="434965"/>
                      <a:pt x="174617" y="435687"/>
                    </a:cubicBezTo>
                    <a:cubicBezTo>
                      <a:pt x="174978" y="453374"/>
                      <a:pt x="175700" y="473587"/>
                      <a:pt x="181114" y="491995"/>
                    </a:cubicBezTo>
                    <a:cubicBezTo>
                      <a:pt x="145741" y="468894"/>
                      <a:pt x="97374" y="460231"/>
                      <a:pt x="66332" y="476835"/>
                    </a:cubicBezTo>
                    <a:cubicBezTo>
                      <a:pt x="13995" y="504628"/>
                      <a:pt x="-14519" y="584397"/>
                      <a:pt x="7498" y="640705"/>
                    </a:cubicBezTo>
                    <a:cubicBezTo>
                      <a:pt x="8942" y="644315"/>
                      <a:pt x="12190" y="651895"/>
                      <a:pt x="13995" y="647924"/>
                    </a:cubicBezTo>
                    <a:cubicBezTo>
                      <a:pt x="23380" y="630960"/>
                      <a:pt x="39261" y="616161"/>
                      <a:pt x="49368" y="607137"/>
                    </a:cubicBezTo>
                    <a:cubicBezTo>
                      <a:pt x="89794" y="570682"/>
                      <a:pt x="134912" y="570682"/>
                      <a:pt x="182197" y="588007"/>
                    </a:cubicBezTo>
                    <a:cubicBezTo>
                      <a:pt x="201688" y="595226"/>
                      <a:pt x="219735" y="592699"/>
                      <a:pt x="238144" y="586924"/>
                    </a:cubicBezTo>
                    <a:cubicBezTo>
                      <a:pt x="242114" y="585480"/>
                      <a:pt x="248611" y="584758"/>
                      <a:pt x="250777" y="580788"/>
                    </a:cubicBezTo>
                    <a:cubicBezTo>
                      <a:pt x="250777" y="578983"/>
                      <a:pt x="251138" y="576818"/>
                      <a:pt x="251138" y="575013"/>
                    </a:cubicBezTo>
                    <a:cubicBezTo>
                      <a:pt x="251138" y="574652"/>
                      <a:pt x="250777" y="573930"/>
                      <a:pt x="250777" y="573208"/>
                    </a:cubicBezTo>
                    <a:close/>
                    <a:moveTo>
                      <a:pt x="142493" y="350504"/>
                    </a:moveTo>
                    <a:cubicBezTo>
                      <a:pt x="113256" y="295279"/>
                      <a:pt x="82936" y="238971"/>
                      <a:pt x="82214" y="175083"/>
                    </a:cubicBezTo>
                    <a:cubicBezTo>
                      <a:pt x="81853" y="140793"/>
                      <a:pt x="100984" y="96036"/>
                      <a:pt x="125167" y="72935"/>
                    </a:cubicBezTo>
                    <a:cubicBezTo>
                      <a:pt x="199161" y="2550"/>
                      <a:pt x="283984" y="-8639"/>
                      <a:pt x="368807" y="50556"/>
                    </a:cubicBezTo>
                    <a:cubicBezTo>
                      <a:pt x="418256" y="85207"/>
                      <a:pt x="435943" y="129604"/>
                      <a:pt x="436304" y="186634"/>
                    </a:cubicBezTo>
                    <a:cubicBezTo>
                      <a:pt x="431972" y="234278"/>
                      <a:pt x="407067" y="285172"/>
                      <a:pt x="383244" y="336427"/>
                    </a:cubicBezTo>
                    <a:cubicBezTo>
                      <a:pt x="368085" y="369273"/>
                      <a:pt x="343179" y="394900"/>
                      <a:pt x="321883" y="423415"/>
                    </a:cubicBezTo>
                    <a:cubicBezTo>
                      <a:pt x="299866" y="453374"/>
                      <a:pt x="267741" y="458066"/>
                      <a:pt x="233451" y="452652"/>
                    </a:cubicBezTo>
                    <a:cubicBezTo>
                      <a:pt x="219735" y="450486"/>
                      <a:pt x="200605" y="441462"/>
                      <a:pt x="191581" y="429551"/>
                    </a:cubicBezTo>
                    <a:cubicBezTo>
                      <a:pt x="168120" y="398870"/>
                      <a:pt x="160179" y="384072"/>
                      <a:pt x="142493" y="350504"/>
                    </a:cubicBezTo>
                    <a:close/>
                    <a:moveTo>
                      <a:pt x="233812" y="571403"/>
                    </a:moveTo>
                    <a:cubicBezTo>
                      <a:pt x="217209" y="581149"/>
                      <a:pt x="200244" y="578983"/>
                      <a:pt x="183640" y="573208"/>
                    </a:cubicBezTo>
                    <a:cubicBezTo>
                      <a:pt x="130581" y="554078"/>
                      <a:pt x="72108" y="565989"/>
                      <a:pt x="28794" y="606054"/>
                    </a:cubicBezTo>
                    <a:cubicBezTo>
                      <a:pt x="19048" y="615078"/>
                      <a:pt x="19771" y="606776"/>
                      <a:pt x="19048" y="590534"/>
                    </a:cubicBezTo>
                    <a:cubicBezTo>
                      <a:pt x="17605" y="559853"/>
                      <a:pt x="21214" y="529534"/>
                      <a:pt x="46120" y="507877"/>
                    </a:cubicBezTo>
                    <a:cubicBezTo>
                      <a:pt x="73191" y="484054"/>
                      <a:pt x="97013" y="477918"/>
                      <a:pt x="134191" y="481888"/>
                    </a:cubicBezTo>
                    <a:cubicBezTo>
                      <a:pt x="155126" y="484054"/>
                      <a:pt x="175339" y="499936"/>
                      <a:pt x="190498" y="514735"/>
                    </a:cubicBezTo>
                    <a:cubicBezTo>
                      <a:pt x="190859" y="515096"/>
                      <a:pt x="190859" y="515817"/>
                      <a:pt x="191221" y="516178"/>
                    </a:cubicBezTo>
                    <a:cubicBezTo>
                      <a:pt x="191581" y="516900"/>
                      <a:pt x="192664" y="517622"/>
                      <a:pt x="193386" y="517983"/>
                    </a:cubicBezTo>
                    <a:cubicBezTo>
                      <a:pt x="205659" y="530616"/>
                      <a:pt x="213599" y="541806"/>
                      <a:pt x="214321" y="543249"/>
                    </a:cubicBezTo>
                    <a:cubicBezTo>
                      <a:pt x="222262" y="555161"/>
                      <a:pt x="231286" y="562019"/>
                      <a:pt x="242836" y="568877"/>
                    </a:cubicBezTo>
                    <a:cubicBezTo>
                      <a:pt x="239949" y="568516"/>
                      <a:pt x="236339" y="569960"/>
                      <a:pt x="233812" y="571403"/>
                    </a:cubicBezTo>
                    <a:close/>
                    <a:moveTo>
                      <a:pt x="242114" y="550107"/>
                    </a:moveTo>
                    <a:cubicBezTo>
                      <a:pt x="240309" y="548664"/>
                      <a:pt x="238505" y="547220"/>
                      <a:pt x="237061" y="545415"/>
                    </a:cubicBezTo>
                    <a:cubicBezTo>
                      <a:pt x="233451" y="541445"/>
                      <a:pt x="221540" y="526646"/>
                      <a:pt x="207463" y="512930"/>
                    </a:cubicBezTo>
                    <a:cubicBezTo>
                      <a:pt x="207824" y="511847"/>
                      <a:pt x="207824" y="510764"/>
                      <a:pt x="207102" y="509321"/>
                    </a:cubicBezTo>
                    <a:cubicBezTo>
                      <a:pt x="196996" y="494161"/>
                      <a:pt x="193386" y="472865"/>
                      <a:pt x="192303" y="453012"/>
                    </a:cubicBezTo>
                    <a:cubicBezTo>
                      <a:pt x="234534" y="479001"/>
                      <a:pt x="275682" y="473226"/>
                      <a:pt x="320800" y="452652"/>
                    </a:cubicBezTo>
                    <a:cubicBezTo>
                      <a:pt x="322244" y="465285"/>
                      <a:pt x="316469" y="500297"/>
                      <a:pt x="300227" y="526285"/>
                    </a:cubicBezTo>
                    <a:cubicBezTo>
                      <a:pt x="299505" y="526646"/>
                      <a:pt x="299144" y="527007"/>
                      <a:pt x="298783" y="527368"/>
                    </a:cubicBezTo>
                    <a:cubicBezTo>
                      <a:pt x="293008" y="534948"/>
                      <a:pt x="285789" y="541084"/>
                      <a:pt x="277848" y="546137"/>
                    </a:cubicBezTo>
                    <a:cubicBezTo>
                      <a:pt x="268463" y="551912"/>
                      <a:pt x="255108" y="549747"/>
                      <a:pt x="244641" y="549386"/>
                    </a:cubicBezTo>
                    <a:cubicBezTo>
                      <a:pt x="243558" y="549747"/>
                      <a:pt x="242836" y="549747"/>
                      <a:pt x="242114" y="550107"/>
                    </a:cubicBezTo>
                    <a:close/>
                  </a:path>
                </a:pathLst>
              </a:custGeom>
              <a:solidFill>
                <a:srgbClr val="000000"/>
              </a:solidFill>
              <a:ln w="3607" cap="flat">
                <a:noFill/>
                <a:prstDash val="solid"/>
                <a:miter/>
              </a:ln>
            </p:spPr>
            <p:txBody>
              <a:bodyPr rtlCol="0" anchor="ctr"/>
              <a:lstStyle/>
              <a:p>
                <a:endParaRPr lang="en-US"/>
              </a:p>
            </p:txBody>
          </p:sp>
          <p:sp>
            <p:nvSpPr>
              <p:cNvPr id="68" name="Freeform 242">
                <a:extLst>
                  <a:ext uri="{FF2B5EF4-FFF2-40B4-BE49-F238E27FC236}">
                    <a16:creationId xmlns:a16="http://schemas.microsoft.com/office/drawing/2014/main" id="{09511286-982D-BDB5-6BE6-07E71EA0750B}"/>
                  </a:ext>
                </a:extLst>
              </p:cNvPr>
              <p:cNvSpPr/>
              <p:nvPr/>
            </p:nvSpPr>
            <p:spPr>
              <a:xfrm>
                <a:off x="5632137" y="4664794"/>
                <a:ext cx="834564" cy="727121"/>
              </a:xfrm>
              <a:custGeom>
                <a:avLst/>
                <a:gdLst>
                  <a:gd name="connsiteX0" fmla="*/ 18453 w 834564"/>
                  <a:gd name="connsiteY0" fmla="*/ 671812 h 727121"/>
                  <a:gd name="connsiteX1" fmla="*/ 56714 w 834564"/>
                  <a:gd name="connsiteY1" fmla="*/ 688777 h 727121"/>
                  <a:gd name="connsiteX2" fmla="*/ 286276 w 834564"/>
                  <a:gd name="connsiteY2" fmla="*/ 722706 h 727121"/>
                  <a:gd name="connsiteX3" fmla="*/ 614016 w 834564"/>
                  <a:gd name="connsiteY3" fmla="*/ 719819 h 727121"/>
                  <a:gd name="connsiteX4" fmla="*/ 811094 w 834564"/>
                  <a:gd name="connsiteY4" fmla="*/ 677227 h 727121"/>
                  <a:gd name="connsiteX5" fmla="*/ 812177 w 834564"/>
                  <a:gd name="connsiteY5" fmla="*/ 676505 h 727121"/>
                  <a:gd name="connsiteX6" fmla="*/ 828780 w 834564"/>
                  <a:gd name="connsiteY6" fmla="*/ 649434 h 727121"/>
                  <a:gd name="connsiteX7" fmla="*/ 800626 w 834564"/>
                  <a:gd name="connsiteY7" fmla="*/ 608286 h 727121"/>
                  <a:gd name="connsiteX8" fmla="*/ 447620 w 834564"/>
                  <a:gd name="connsiteY8" fmla="*/ 575440 h 727121"/>
                  <a:gd name="connsiteX9" fmla="*/ 441845 w 834564"/>
                  <a:gd name="connsiteY9" fmla="*/ 429256 h 727121"/>
                  <a:gd name="connsiteX10" fmla="*/ 439318 w 834564"/>
                  <a:gd name="connsiteY10" fmla="*/ 374031 h 727121"/>
                  <a:gd name="connsiteX11" fmla="*/ 445815 w 834564"/>
                  <a:gd name="connsiteY11" fmla="*/ 339741 h 727121"/>
                  <a:gd name="connsiteX12" fmla="*/ 462418 w 834564"/>
                  <a:gd name="connsiteY12" fmla="*/ 289208 h 727121"/>
                  <a:gd name="connsiteX13" fmla="*/ 472886 w 834564"/>
                  <a:gd name="connsiteY13" fmla="*/ 257445 h 727121"/>
                  <a:gd name="connsiteX14" fmla="*/ 473608 w 834564"/>
                  <a:gd name="connsiteY14" fmla="*/ 257806 h 727121"/>
                  <a:gd name="connsiteX15" fmla="*/ 521614 w 834564"/>
                  <a:gd name="connsiteY15" fmla="*/ 241924 h 727121"/>
                  <a:gd name="connsiteX16" fmla="*/ 549407 w 834564"/>
                  <a:gd name="connsiteY16" fmla="*/ 284516 h 727121"/>
                  <a:gd name="connsiteX17" fmla="*/ 716165 w 834564"/>
                  <a:gd name="connsiteY17" fmla="*/ 390274 h 727121"/>
                  <a:gd name="connsiteX18" fmla="*/ 834194 w 834564"/>
                  <a:gd name="connsiteY18" fmla="*/ 350569 h 727121"/>
                  <a:gd name="connsiteX19" fmla="*/ 764532 w 834564"/>
                  <a:gd name="connsiteY19" fmla="*/ 317723 h 727121"/>
                  <a:gd name="connsiteX20" fmla="*/ 649750 w 834564"/>
                  <a:gd name="connsiteY20" fmla="*/ 217380 h 727121"/>
                  <a:gd name="connsiteX21" fmla="*/ 589111 w 834564"/>
                  <a:gd name="connsiteY21" fmla="*/ 172261 h 727121"/>
                  <a:gd name="connsiteX22" fmla="*/ 474691 w 834564"/>
                  <a:gd name="connsiteY22" fmla="*/ 225321 h 727121"/>
                  <a:gd name="connsiteX23" fmla="*/ 458448 w 834564"/>
                  <a:gd name="connsiteY23" fmla="*/ 257084 h 727121"/>
                  <a:gd name="connsiteX24" fmla="*/ 436070 w 834564"/>
                  <a:gd name="connsiteY24" fmla="*/ 323859 h 727121"/>
                  <a:gd name="connsiteX25" fmla="*/ 432460 w 834564"/>
                  <a:gd name="connsiteY25" fmla="*/ 294622 h 727121"/>
                  <a:gd name="connsiteX26" fmla="*/ 432821 w 834564"/>
                  <a:gd name="connsiteY26" fmla="*/ 175510 h 727121"/>
                  <a:gd name="connsiteX27" fmla="*/ 434265 w 834564"/>
                  <a:gd name="connsiteY27" fmla="*/ 85634 h 727121"/>
                  <a:gd name="connsiteX28" fmla="*/ 433543 w 834564"/>
                  <a:gd name="connsiteY28" fmla="*/ 26078 h 727121"/>
                  <a:gd name="connsiteX29" fmla="*/ 431738 w 834564"/>
                  <a:gd name="connsiteY29" fmla="*/ 14527 h 727121"/>
                  <a:gd name="connsiteX30" fmla="*/ 429211 w 834564"/>
                  <a:gd name="connsiteY30" fmla="*/ 5143 h 727121"/>
                  <a:gd name="connsiteX31" fmla="*/ 421270 w 834564"/>
                  <a:gd name="connsiteY31" fmla="*/ 1894 h 727121"/>
                  <a:gd name="connsiteX32" fmla="*/ 417300 w 834564"/>
                  <a:gd name="connsiteY32" fmla="*/ 18498 h 727121"/>
                  <a:gd name="connsiteX33" fmla="*/ 416939 w 834564"/>
                  <a:gd name="connsiteY33" fmla="*/ 21024 h 727121"/>
                  <a:gd name="connsiteX34" fmla="*/ 416578 w 834564"/>
                  <a:gd name="connsiteY34" fmla="*/ 26800 h 727121"/>
                  <a:gd name="connsiteX35" fmla="*/ 415134 w 834564"/>
                  <a:gd name="connsiteY35" fmla="*/ 65421 h 727121"/>
                  <a:gd name="connsiteX36" fmla="*/ 412608 w 834564"/>
                  <a:gd name="connsiteY36" fmla="*/ 134723 h 727121"/>
                  <a:gd name="connsiteX37" fmla="*/ 391312 w 834564"/>
                  <a:gd name="connsiteY37" fmla="*/ 121007 h 727121"/>
                  <a:gd name="connsiteX38" fmla="*/ 251625 w 834564"/>
                  <a:gd name="connsiteY38" fmla="*/ 104042 h 727121"/>
                  <a:gd name="connsiteX39" fmla="*/ 188821 w 834564"/>
                  <a:gd name="connsiteY39" fmla="*/ 226042 h 727121"/>
                  <a:gd name="connsiteX40" fmla="*/ 115187 w 834564"/>
                  <a:gd name="connsiteY40" fmla="*/ 352013 h 727121"/>
                  <a:gd name="connsiteX41" fmla="*/ 16288 w 834564"/>
                  <a:gd name="connsiteY41" fmla="*/ 414096 h 727121"/>
                  <a:gd name="connsiteX42" fmla="*/ 193152 w 834564"/>
                  <a:gd name="connsiteY42" fmla="*/ 354901 h 727121"/>
                  <a:gd name="connsiteX43" fmla="*/ 309738 w 834564"/>
                  <a:gd name="connsiteY43" fmla="*/ 200415 h 727121"/>
                  <a:gd name="connsiteX44" fmla="*/ 384454 w 834564"/>
                  <a:gd name="connsiteY44" fmla="*/ 143385 h 727121"/>
                  <a:gd name="connsiteX45" fmla="*/ 394921 w 834564"/>
                  <a:gd name="connsiteY45" fmla="*/ 140137 h 727121"/>
                  <a:gd name="connsiteX46" fmla="*/ 411164 w 834564"/>
                  <a:gd name="connsiteY46" fmla="*/ 151687 h 727121"/>
                  <a:gd name="connsiteX47" fmla="*/ 412608 w 834564"/>
                  <a:gd name="connsiteY47" fmla="*/ 152048 h 727121"/>
                  <a:gd name="connsiteX48" fmla="*/ 418744 w 834564"/>
                  <a:gd name="connsiteY48" fmla="*/ 319167 h 727121"/>
                  <a:gd name="connsiteX49" fmla="*/ 423075 w 834564"/>
                  <a:gd name="connsiteY49" fmla="*/ 377640 h 727121"/>
                  <a:gd name="connsiteX50" fmla="*/ 422714 w 834564"/>
                  <a:gd name="connsiteY50" fmla="*/ 378362 h 727121"/>
                  <a:gd name="connsiteX51" fmla="*/ 423075 w 834564"/>
                  <a:gd name="connsiteY51" fmla="*/ 379806 h 727121"/>
                  <a:gd name="connsiteX52" fmla="*/ 427768 w 834564"/>
                  <a:gd name="connsiteY52" fmla="*/ 508303 h 727121"/>
                  <a:gd name="connsiteX53" fmla="*/ 423075 w 834564"/>
                  <a:gd name="connsiteY53" fmla="*/ 512996 h 727121"/>
                  <a:gd name="connsiteX54" fmla="*/ 410803 w 834564"/>
                  <a:gd name="connsiteY54" fmla="*/ 509386 h 727121"/>
                  <a:gd name="connsiteX55" fmla="*/ 397809 w 834564"/>
                  <a:gd name="connsiteY55" fmla="*/ 473291 h 727121"/>
                  <a:gd name="connsiteX56" fmla="*/ 373986 w 834564"/>
                  <a:gd name="connsiteY56" fmla="*/ 447664 h 727121"/>
                  <a:gd name="connsiteX57" fmla="*/ 252347 w 834564"/>
                  <a:gd name="connsiteY57" fmla="*/ 422398 h 727121"/>
                  <a:gd name="connsiteX58" fmla="*/ 249460 w 834564"/>
                  <a:gd name="connsiteY58" fmla="*/ 445860 h 727121"/>
                  <a:gd name="connsiteX59" fmla="*/ 313708 w 834564"/>
                  <a:gd name="connsiteY59" fmla="*/ 508664 h 727121"/>
                  <a:gd name="connsiteX60" fmla="*/ 395282 w 834564"/>
                  <a:gd name="connsiteY60" fmla="*/ 524907 h 727121"/>
                  <a:gd name="connsiteX61" fmla="*/ 401780 w 834564"/>
                  <a:gd name="connsiteY61" fmla="*/ 520215 h 727121"/>
                  <a:gd name="connsiteX62" fmla="*/ 408999 w 834564"/>
                  <a:gd name="connsiteY62" fmla="*/ 524546 h 727121"/>
                  <a:gd name="connsiteX63" fmla="*/ 427768 w 834564"/>
                  <a:gd name="connsiteY63" fmla="*/ 525268 h 727121"/>
                  <a:gd name="connsiteX64" fmla="*/ 428489 w 834564"/>
                  <a:gd name="connsiteY64" fmla="*/ 575078 h 727121"/>
                  <a:gd name="connsiteX65" fmla="*/ 25672 w 834564"/>
                  <a:gd name="connsiteY65" fmla="*/ 609730 h 727121"/>
                  <a:gd name="connsiteX66" fmla="*/ 45 w 834564"/>
                  <a:gd name="connsiteY66" fmla="*/ 637883 h 727121"/>
                  <a:gd name="connsiteX67" fmla="*/ 9069 w 834564"/>
                  <a:gd name="connsiteY67" fmla="*/ 661345 h 727121"/>
                  <a:gd name="connsiteX68" fmla="*/ 18453 w 834564"/>
                  <a:gd name="connsiteY68" fmla="*/ 671812 h 727121"/>
                  <a:gd name="connsiteX69" fmla="*/ 519448 w 834564"/>
                  <a:gd name="connsiteY69" fmla="*/ 201137 h 727121"/>
                  <a:gd name="connsiteX70" fmla="*/ 617987 w 834564"/>
                  <a:gd name="connsiteY70" fmla="*/ 208356 h 727121"/>
                  <a:gd name="connsiteX71" fmla="*/ 752259 w 834564"/>
                  <a:gd name="connsiteY71" fmla="*/ 327108 h 727121"/>
                  <a:gd name="connsiteX72" fmla="*/ 779691 w 834564"/>
                  <a:gd name="connsiteY72" fmla="*/ 344433 h 727121"/>
                  <a:gd name="connsiteX73" fmla="*/ 800626 w 834564"/>
                  <a:gd name="connsiteY73" fmla="*/ 357427 h 727121"/>
                  <a:gd name="connsiteX74" fmla="*/ 780413 w 834564"/>
                  <a:gd name="connsiteY74" fmla="*/ 362842 h 727121"/>
                  <a:gd name="connsiteX75" fmla="*/ 729880 w 834564"/>
                  <a:gd name="connsiteY75" fmla="*/ 379445 h 727121"/>
                  <a:gd name="connsiteX76" fmla="*/ 613295 w 834564"/>
                  <a:gd name="connsiteY76" fmla="*/ 332522 h 727121"/>
                  <a:gd name="connsiteX77" fmla="*/ 516561 w 834564"/>
                  <a:gd name="connsiteY77" fmla="*/ 222072 h 727121"/>
                  <a:gd name="connsiteX78" fmla="*/ 519448 w 834564"/>
                  <a:gd name="connsiteY78" fmla="*/ 201137 h 727121"/>
                  <a:gd name="connsiteX79" fmla="*/ 369294 w 834564"/>
                  <a:gd name="connsiteY79" fmla="*/ 129308 h 727121"/>
                  <a:gd name="connsiteX80" fmla="*/ 234300 w 834564"/>
                  <a:gd name="connsiteY80" fmla="*/ 288847 h 727121"/>
                  <a:gd name="connsiteX81" fmla="*/ 117714 w 834564"/>
                  <a:gd name="connsiteY81" fmla="*/ 388108 h 727121"/>
                  <a:gd name="connsiteX82" fmla="*/ 86311 w 834564"/>
                  <a:gd name="connsiteY82" fmla="*/ 392800 h 727121"/>
                  <a:gd name="connsiteX83" fmla="*/ 219501 w 834564"/>
                  <a:gd name="connsiteY83" fmla="*/ 190309 h 727121"/>
                  <a:gd name="connsiteX84" fmla="*/ 263537 w 834564"/>
                  <a:gd name="connsiteY84" fmla="*/ 115954 h 727121"/>
                  <a:gd name="connsiteX85" fmla="*/ 349442 w 834564"/>
                  <a:gd name="connsiteY85" fmla="*/ 110178 h 727121"/>
                  <a:gd name="connsiteX86" fmla="*/ 369294 w 834564"/>
                  <a:gd name="connsiteY86" fmla="*/ 129308 h 727121"/>
                  <a:gd name="connsiteX87" fmla="*/ 394921 w 834564"/>
                  <a:gd name="connsiteY87" fmla="*/ 506138 h 727121"/>
                  <a:gd name="connsiteX88" fmla="*/ 388063 w 834564"/>
                  <a:gd name="connsiteY88" fmla="*/ 510108 h 727121"/>
                  <a:gd name="connsiteX89" fmla="*/ 342945 w 834564"/>
                  <a:gd name="connsiteY89" fmla="*/ 509025 h 727121"/>
                  <a:gd name="connsiteX90" fmla="*/ 284472 w 834564"/>
                  <a:gd name="connsiteY90" fmla="*/ 456688 h 727121"/>
                  <a:gd name="connsiteX91" fmla="*/ 269312 w 834564"/>
                  <a:gd name="connsiteY91" fmla="*/ 432504 h 727121"/>
                  <a:gd name="connsiteX92" fmla="*/ 368933 w 834564"/>
                  <a:gd name="connsiteY92" fmla="*/ 459937 h 727121"/>
                  <a:gd name="connsiteX93" fmla="*/ 381566 w 834564"/>
                  <a:gd name="connsiteY93" fmla="*/ 476179 h 727121"/>
                  <a:gd name="connsiteX94" fmla="*/ 394921 w 834564"/>
                  <a:gd name="connsiteY94" fmla="*/ 506138 h 727121"/>
                  <a:gd name="connsiteX95" fmla="*/ 448341 w 834564"/>
                  <a:gd name="connsiteY95" fmla="*/ 586268 h 727121"/>
                  <a:gd name="connsiteX96" fmla="*/ 551211 w 834564"/>
                  <a:gd name="connsiteY96" fmla="*/ 585907 h 727121"/>
                  <a:gd name="connsiteX97" fmla="*/ 725910 w 834564"/>
                  <a:gd name="connsiteY97" fmla="*/ 600706 h 727121"/>
                  <a:gd name="connsiteX98" fmla="*/ 791603 w 834564"/>
                  <a:gd name="connsiteY98" fmla="*/ 619114 h 727121"/>
                  <a:gd name="connsiteX99" fmla="*/ 811816 w 834564"/>
                  <a:gd name="connsiteY99" fmla="*/ 645824 h 727121"/>
                  <a:gd name="connsiteX100" fmla="*/ 810372 w 834564"/>
                  <a:gd name="connsiteY100" fmla="*/ 659179 h 727121"/>
                  <a:gd name="connsiteX101" fmla="*/ 799543 w 834564"/>
                  <a:gd name="connsiteY101" fmla="*/ 671452 h 727121"/>
                  <a:gd name="connsiteX102" fmla="*/ 712194 w 834564"/>
                  <a:gd name="connsiteY102" fmla="*/ 698884 h 727121"/>
                  <a:gd name="connsiteX103" fmla="*/ 604993 w 834564"/>
                  <a:gd name="connsiteY103" fmla="*/ 651960 h 727121"/>
                  <a:gd name="connsiteX104" fmla="*/ 450146 w 834564"/>
                  <a:gd name="connsiteY104" fmla="*/ 641132 h 727121"/>
                  <a:gd name="connsiteX105" fmla="*/ 449785 w 834564"/>
                  <a:gd name="connsiteY105" fmla="*/ 634996 h 727121"/>
                  <a:gd name="connsiteX106" fmla="*/ 448341 w 834564"/>
                  <a:gd name="connsiteY106" fmla="*/ 586268 h 727121"/>
                  <a:gd name="connsiteX107" fmla="*/ 448341 w 834564"/>
                  <a:gd name="connsiteY107" fmla="*/ 586268 h 727121"/>
                  <a:gd name="connsiteX108" fmla="*/ 451951 w 834564"/>
                  <a:gd name="connsiteY108" fmla="*/ 654487 h 727121"/>
                  <a:gd name="connsiteX109" fmla="*/ 451951 w 834564"/>
                  <a:gd name="connsiteY109" fmla="*/ 653765 h 727121"/>
                  <a:gd name="connsiteX110" fmla="*/ 573230 w 834564"/>
                  <a:gd name="connsiteY110" fmla="*/ 656292 h 727121"/>
                  <a:gd name="connsiteX111" fmla="*/ 694869 w 834564"/>
                  <a:gd name="connsiteY111" fmla="*/ 701410 h 727121"/>
                  <a:gd name="connsiteX112" fmla="*/ 667437 w 834564"/>
                  <a:gd name="connsiteY112" fmla="*/ 704659 h 727121"/>
                  <a:gd name="connsiteX113" fmla="*/ 446537 w 834564"/>
                  <a:gd name="connsiteY113" fmla="*/ 714043 h 727121"/>
                  <a:gd name="connsiteX114" fmla="*/ 140093 w 834564"/>
                  <a:gd name="connsiteY114" fmla="*/ 693469 h 727121"/>
                  <a:gd name="connsiteX115" fmla="*/ 274365 w 834564"/>
                  <a:gd name="connsiteY115" fmla="*/ 659540 h 727121"/>
                  <a:gd name="connsiteX116" fmla="*/ 395643 w 834564"/>
                  <a:gd name="connsiteY116" fmla="*/ 652321 h 727121"/>
                  <a:gd name="connsiteX117" fmla="*/ 429933 w 834564"/>
                  <a:gd name="connsiteY117" fmla="*/ 654848 h 727121"/>
                  <a:gd name="connsiteX118" fmla="*/ 410803 w 834564"/>
                  <a:gd name="connsiteY118" fmla="*/ 660262 h 727121"/>
                  <a:gd name="connsiteX119" fmla="*/ 399614 w 834564"/>
                  <a:gd name="connsiteY119" fmla="*/ 665677 h 727121"/>
                  <a:gd name="connsiteX120" fmla="*/ 407916 w 834564"/>
                  <a:gd name="connsiteY120" fmla="*/ 677588 h 727121"/>
                  <a:gd name="connsiteX121" fmla="*/ 421632 w 834564"/>
                  <a:gd name="connsiteY121" fmla="*/ 681197 h 727121"/>
                  <a:gd name="connsiteX122" fmla="*/ 451951 w 834564"/>
                  <a:gd name="connsiteY122" fmla="*/ 654487 h 727121"/>
                  <a:gd name="connsiteX123" fmla="*/ 42637 w 834564"/>
                  <a:gd name="connsiteY123" fmla="*/ 617670 h 727121"/>
                  <a:gd name="connsiteX124" fmla="*/ 428489 w 834564"/>
                  <a:gd name="connsiteY124" fmla="*/ 586629 h 727121"/>
                  <a:gd name="connsiteX125" fmla="*/ 429211 w 834564"/>
                  <a:gd name="connsiteY125" fmla="*/ 637162 h 727121"/>
                  <a:gd name="connsiteX126" fmla="*/ 429211 w 834564"/>
                  <a:gd name="connsiteY126" fmla="*/ 642215 h 727121"/>
                  <a:gd name="connsiteX127" fmla="*/ 420188 w 834564"/>
                  <a:gd name="connsiteY127" fmla="*/ 642576 h 727121"/>
                  <a:gd name="connsiteX128" fmla="*/ 319844 w 834564"/>
                  <a:gd name="connsiteY128" fmla="*/ 645463 h 727121"/>
                  <a:gd name="connsiteX129" fmla="*/ 122045 w 834564"/>
                  <a:gd name="connsiteY129" fmla="*/ 691304 h 727121"/>
                  <a:gd name="connsiteX130" fmla="*/ 107607 w 834564"/>
                  <a:gd name="connsiteY130" fmla="*/ 688055 h 727121"/>
                  <a:gd name="connsiteX131" fmla="*/ 42276 w 834564"/>
                  <a:gd name="connsiteY131" fmla="*/ 668925 h 727121"/>
                  <a:gd name="connsiteX132" fmla="*/ 18453 w 834564"/>
                  <a:gd name="connsiteY132" fmla="*/ 638606 h 727121"/>
                  <a:gd name="connsiteX133" fmla="*/ 42637 w 834564"/>
                  <a:gd name="connsiteY133" fmla="*/ 617670 h 72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34564" h="727121">
                    <a:moveTo>
                      <a:pt x="18453" y="671812"/>
                    </a:moveTo>
                    <a:cubicBezTo>
                      <a:pt x="29282" y="681558"/>
                      <a:pt x="42998" y="685167"/>
                      <a:pt x="56714" y="688777"/>
                    </a:cubicBezTo>
                    <a:cubicBezTo>
                      <a:pt x="131791" y="708629"/>
                      <a:pt x="209034" y="718375"/>
                      <a:pt x="286276" y="722706"/>
                    </a:cubicBezTo>
                    <a:cubicBezTo>
                      <a:pt x="395282" y="728842"/>
                      <a:pt x="505010" y="729203"/>
                      <a:pt x="614016" y="719819"/>
                    </a:cubicBezTo>
                    <a:cubicBezTo>
                      <a:pt x="676460" y="714404"/>
                      <a:pt x="756951" y="715126"/>
                      <a:pt x="811094" y="677227"/>
                    </a:cubicBezTo>
                    <a:cubicBezTo>
                      <a:pt x="811455" y="676866"/>
                      <a:pt x="811816" y="676866"/>
                      <a:pt x="812177" y="676505"/>
                    </a:cubicBezTo>
                    <a:cubicBezTo>
                      <a:pt x="823366" y="668564"/>
                      <a:pt x="828419" y="659179"/>
                      <a:pt x="828780" y="649434"/>
                    </a:cubicBezTo>
                    <a:cubicBezTo>
                      <a:pt x="829141" y="634996"/>
                      <a:pt x="818313" y="620197"/>
                      <a:pt x="800626" y="608286"/>
                    </a:cubicBezTo>
                    <a:cubicBezTo>
                      <a:pt x="742875" y="570026"/>
                      <a:pt x="530277" y="577966"/>
                      <a:pt x="447620" y="575440"/>
                    </a:cubicBezTo>
                    <a:cubicBezTo>
                      <a:pt x="445454" y="524185"/>
                      <a:pt x="443289" y="472208"/>
                      <a:pt x="441845" y="429256"/>
                    </a:cubicBezTo>
                    <a:cubicBezTo>
                      <a:pt x="441122" y="401463"/>
                      <a:pt x="440401" y="401824"/>
                      <a:pt x="439318" y="374031"/>
                    </a:cubicBezTo>
                    <a:cubicBezTo>
                      <a:pt x="443289" y="362842"/>
                      <a:pt x="444010" y="351291"/>
                      <a:pt x="445815" y="339741"/>
                    </a:cubicBezTo>
                    <a:cubicBezTo>
                      <a:pt x="447981" y="323137"/>
                      <a:pt x="457004" y="305451"/>
                      <a:pt x="462418" y="289208"/>
                    </a:cubicBezTo>
                    <a:cubicBezTo>
                      <a:pt x="464584" y="282350"/>
                      <a:pt x="468194" y="270078"/>
                      <a:pt x="472886" y="257445"/>
                    </a:cubicBezTo>
                    <a:cubicBezTo>
                      <a:pt x="473247" y="257806"/>
                      <a:pt x="473247" y="257806"/>
                      <a:pt x="473608" y="257806"/>
                    </a:cubicBezTo>
                    <a:cubicBezTo>
                      <a:pt x="492016" y="225682"/>
                      <a:pt x="491655" y="220267"/>
                      <a:pt x="521614" y="241924"/>
                    </a:cubicBezTo>
                    <a:cubicBezTo>
                      <a:pt x="534969" y="251670"/>
                      <a:pt x="540022" y="272244"/>
                      <a:pt x="549407" y="284516"/>
                    </a:cubicBezTo>
                    <a:cubicBezTo>
                      <a:pt x="591999" y="340102"/>
                      <a:pt x="640727" y="385220"/>
                      <a:pt x="716165" y="390274"/>
                    </a:cubicBezTo>
                    <a:cubicBezTo>
                      <a:pt x="777165" y="394605"/>
                      <a:pt x="839969" y="347682"/>
                      <a:pt x="834194" y="350569"/>
                    </a:cubicBezTo>
                    <a:cubicBezTo>
                      <a:pt x="828058" y="353818"/>
                      <a:pt x="798460" y="344794"/>
                      <a:pt x="764532" y="317723"/>
                    </a:cubicBezTo>
                    <a:cubicBezTo>
                      <a:pt x="724827" y="285960"/>
                      <a:pt x="683319" y="256362"/>
                      <a:pt x="649750" y="217380"/>
                    </a:cubicBezTo>
                    <a:cubicBezTo>
                      <a:pt x="632786" y="197888"/>
                      <a:pt x="612573" y="183090"/>
                      <a:pt x="589111" y="172261"/>
                    </a:cubicBezTo>
                    <a:cubicBezTo>
                      <a:pt x="553377" y="155297"/>
                      <a:pt x="496348" y="187421"/>
                      <a:pt x="474691" y="225321"/>
                    </a:cubicBezTo>
                    <a:cubicBezTo>
                      <a:pt x="469637" y="233983"/>
                      <a:pt x="463501" y="248421"/>
                      <a:pt x="458448" y="257084"/>
                    </a:cubicBezTo>
                    <a:cubicBezTo>
                      <a:pt x="446537" y="276936"/>
                      <a:pt x="441122" y="300398"/>
                      <a:pt x="436070" y="323859"/>
                    </a:cubicBezTo>
                    <a:cubicBezTo>
                      <a:pt x="434987" y="314114"/>
                      <a:pt x="433904" y="304368"/>
                      <a:pt x="432460" y="294622"/>
                    </a:cubicBezTo>
                    <a:cubicBezTo>
                      <a:pt x="426324" y="254197"/>
                      <a:pt x="430655" y="215214"/>
                      <a:pt x="432821" y="175510"/>
                    </a:cubicBezTo>
                    <a:cubicBezTo>
                      <a:pt x="434626" y="145551"/>
                      <a:pt x="425963" y="115232"/>
                      <a:pt x="434265" y="85634"/>
                    </a:cubicBezTo>
                    <a:cubicBezTo>
                      <a:pt x="435347" y="81664"/>
                      <a:pt x="435708" y="49900"/>
                      <a:pt x="433543" y="26078"/>
                    </a:cubicBezTo>
                    <a:cubicBezTo>
                      <a:pt x="433182" y="21746"/>
                      <a:pt x="432460" y="17776"/>
                      <a:pt x="431738" y="14527"/>
                    </a:cubicBezTo>
                    <a:cubicBezTo>
                      <a:pt x="431016" y="10918"/>
                      <a:pt x="430294" y="7669"/>
                      <a:pt x="429211" y="5143"/>
                    </a:cubicBezTo>
                    <a:cubicBezTo>
                      <a:pt x="427046" y="89"/>
                      <a:pt x="424519" y="-1715"/>
                      <a:pt x="421270" y="1894"/>
                    </a:cubicBezTo>
                    <a:cubicBezTo>
                      <a:pt x="419466" y="4060"/>
                      <a:pt x="418022" y="10557"/>
                      <a:pt x="417300" y="18498"/>
                    </a:cubicBezTo>
                    <a:cubicBezTo>
                      <a:pt x="417300" y="19219"/>
                      <a:pt x="417300" y="19942"/>
                      <a:pt x="416939" y="21024"/>
                    </a:cubicBezTo>
                    <a:cubicBezTo>
                      <a:pt x="416939" y="22829"/>
                      <a:pt x="416578" y="24634"/>
                      <a:pt x="416578" y="26800"/>
                    </a:cubicBezTo>
                    <a:cubicBezTo>
                      <a:pt x="415495" y="42681"/>
                      <a:pt x="415495" y="60728"/>
                      <a:pt x="415134" y="65421"/>
                    </a:cubicBezTo>
                    <a:cubicBezTo>
                      <a:pt x="414051" y="83468"/>
                      <a:pt x="412608" y="112705"/>
                      <a:pt x="412608" y="134723"/>
                    </a:cubicBezTo>
                    <a:cubicBezTo>
                      <a:pt x="405750" y="129670"/>
                      <a:pt x="399253" y="124255"/>
                      <a:pt x="391312" y="121007"/>
                    </a:cubicBezTo>
                    <a:cubicBezTo>
                      <a:pt x="364963" y="84190"/>
                      <a:pt x="285915" y="74084"/>
                      <a:pt x="251625" y="104042"/>
                    </a:cubicBezTo>
                    <a:cubicBezTo>
                      <a:pt x="214087" y="136889"/>
                      <a:pt x="204702" y="182729"/>
                      <a:pt x="188821" y="226042"/>
                    </a:cubicBezTo>
                    <a:cubicBezTo>
                      <a:pt x="172217" y="272244"/>
                      <a:pt x="152726" y="318084"/>
                      <a:pt x="115187" y="352013"/>
                    </a:cubicBezTo>
                    <a:cubicBezTo>
                      <a:pt x="86311" y="378362"/>
                      <a:pt x="53826" y="400019"/>
                      <a:pt x="16288" y="414096"/>
                    </a:cubicBezTo>
                    <a:cubicBezTo>
                      <a:pt x="81980" y="413735"/>
                      <a:pt x="144785" y="403628"/>
                      <a:pt x="193152" y="354901"/>
                    </a:cubicBezTo>
                    <a:cubicBezTo>
                      <a:pt x="238992" y="308700"/>
                      <a:pt x="274726" y="254918"/>
                      <a:pt x="309738" y="200415"/>
                    </a:cubicBezTo>
                    <a:cubicBezTo>
                      <a:pt x="327424" y="172983"/>
                      <a:pt x="346554" y="145551"/>
                      <a:pt x="384454" y="143385"/>
                    </a:cubicBezTo>
                    <a:cubicBezTo>
                      <a:pt x="388424" y="143025"/>
                      <a:pt x="392395" y="142303"/>
                      <a:pt x="394921" y="140137"/>
                    </a:cubicBezTo>
                    <a:cubicBezTo>
                      <a:pt x="400336" y="144468"/>
                      <a:pt x="405389" y="148800"/>
                      <a:pt x="411164" y="151687"/>
                    </a:cubicBezTo>
                    <a:cubicBezTo>
                      <a:pt x="411525" y="152048"/>
                      <a:pt x="411886" y="152048"/>
                      <a:pt x="412608" y="152048"/>
                    </a:cubicBezTo>
                    <a:cubicBezTo>
                      <a:pt x="414774" y="207634"/>
                      <a:pt x="413330" y="262859"/>
                      <a:pt x="418744" y="319167"/>
                    </a:cubicBezTo>
                    <a:cubicBezTo>
                      <a:pt x="420549" y="338658"/>
                      <a:pt x="421993" y="358149"/>
                      <a:pt x="423075" y="377640"/>
                    </a:cubicBezTo>
                    <a:cubicBezTo>
                      <a:pt x="423075" y="378001"/>
                      <a:pt x="423075" y="378001"/>
                      <a:pt x="422714" y="378362"/>
                    </a:cubicBezTo>
                    <a:cubicBezTo>
                      <a:pt x="422353" y="379084"/>
                      <a:pt x="422714" y="379445"/>
                      <a:pt x="423075" y="379806"/>
                    </a:cubicBezTo>
                    <a:cubicBezTo>
                      <a:pt x="426324" y="435753"/>
                      <a:pt x="427046" y="451995"/>
                      <a:pt x="427768" y="508303"/>
                    </a:cubicBezTo>
                    <a:cubicBezTo>
                      <a:pt x="425963" y="508303"/>
                      <a:pt x="424519" y="513717"/>
                      <a:pt x="423075" y="512996"/>
                    </a:cubicBezTo>
                    <a:cubicBezTo>
                      <a:pt x="418383" y="511552"/>
                      <a:pt x="414774" y="512635"/>
                      <a:pt x="410803" y="509386"/>
                    </a:cubicBezTo>
                    <a:cubicBezTo>
                      <a:pt x="414413" y="495309"/>
                      <a:pt x="405389" y="484842"/>
                      <a:pt x="397809" y="473291"/>
                    </a:cubicBezTo>
                    <a:cubicBezTo>
                      <a:pt x="391673" y="463546"/>
                      <a:pt x="384454" y="453078"/>
                      <a:pt x="373986" y="447664"/>
                    </a:cubicBezTo>
                    <a:cubicBezTo>
                      <a:pt x="342945" y="421676"/>
                      <a:pt x="282667" y="407599"/>
                      <a:pt x="252347" y="422398"/>
                    </a:cubicBezTo>
                    <a:cubicBezTo>
                      <a:pt x="239714" y="428534"/>
                      <a:pt x="240075" y="436836"/>
                      <a:pt x="249460" y="445860"/>
                    </a:cubicBezTo>
                    <a:cubicBezTo>
                      <a:pt x="270756" y="466794"/>
                      <a:pt x="290968" y="489173"/>
                      <a:pt x="313708" y="508664"/>
                    </a:cubicBezTo>
                    <a:cubicBezTo>
                      <a:pt x="343306" y="534292"/>
                      <a:pt x="373626" y="538984"/>
                      <a:pt x="395282" y="524907"/>
                    </a:cubicBezTo>
                    <a:cubicBezTo>
                      <a:pt x="397448" y="523463"/>
                      <a:pt x="399975" y="522019"/>
                      <a:pt x="401780" y="520215"/>
                    </a:cubicBezTo>
                    <a:cubicBezTo>
                      <a:pt x="403945" y="522019"/>
                      <a:pt x="406472" y="523463"/>
                      <a:pt x="408999" y="524546"/>
                    </a:cubicBezTo>
                    <a:cubicBezTo>
                      <a:pt x="414774" y="526351"/>
                      <a:pt x="421632" y="525629"/>
                      <a:pt x="427768" y="525268"/>
                    </a:cubicBezTo>
                    <a:cubicBezTo>
                      <a:pt x="427768" y="538984"/>
                      <a:pt x="428128" y="554144"/>
                      <a:pt x="428489" y="575078"/>
                    </a:cubicBezTo>
                    <a:cubicBezTo>
                      <a:pt x="424519" y="574357"/>
                      <a:pt x="94252" y="576883"/>
                      <a:pt x="25672" y="609730"/>
                    </a:cubicBezTo>
                    <a:cubicBezTo>
                      <a:pt x="7264" y="618392"/>
                      <a:pt x="-677" y="626333"/>
                      <a:pt x="45" y="637883"/>
                    </a:cubicBezTo>
                    <a:cubicBezTo>
                      <a:pt x="406" y="644381"/>
                      <a:pt x="3654" y="651960"/>
                      <a:pt x="9069" y="661345"/>
                    </a:cubicBezTo>
                    <a:cubicBezTo>
                      <a:pt x="11595" y="664594"/>
                      <a:pt x="14844" y="668564"/>
                      <a:pt x="18453" y="671812"/>
                    </a:cubicBezTo>
                    <a:close/>
                    <a:moveTo>
                      <a:pt x="519448" y="201137"/>
                    </a:moveTo>
                    <a:cubicBezTo>
                      <a:pt x="545436" y="173344"/>
                      <a:pt x="585141" y="174066"/>
                      <a:pt x="617987" y="208356"/>
                    </a:cubicBezTo>
                    <a:cubicBezTo>
                      <a:pt x="659496" y="251670"/>
                      <a:pt x="704253" y="291374"/>
                      <a:pt x="752259" y="327108"/>
                    </a:cubicBezTo>
                    <a:cubicBezTo>
                      <a:pt x="760922" y="333605"/>
                      <a:pt x="770668" y="338658"/>
                      <a:pt x="779691" y="344433"/>
                    </a:cubicBezTo>
                    <a:cubicBezTo>
                      <a:pt x="785466" y="348043"/>
                      <a:pt x="801348" y="347682"/>
                      <a:pt x="800626" y="357427"/>
                    </a:cubicBezTo>
                    <a:cubicBezTo>
                      <a:pt x="800626" y="357427"/>
                      <a:pt x="785827" y="359954"/>
                      <a:pt x="780413" y="362842"/>
                    </a:cubicBezTo>
                    <a:cubicBezTo>
                      <a:pt x="764893" y="371143"/>
                      <a:pt x="747567" y="378362"/>
                      <a:pt x="729880" y="379445"/>
                    </a:cubicBezTo>
                    <a:cubicBezTo>
                      <a:pt x="686206" y="375836"/>
                      <a:pt x="646502" y="362481"/>
                      <a:pt x="613295" y="332522"/>
                    </a:cubicBezTo>
                    <a:cubicBezTo>
                      <a:pt x="576478" y="299676"/>
                      <a:pt x="556265" y="252392"/>
                      <a:pt x="516561" y="222072"/>
                    </a:cubicBezTo>
                    <a:cubicBezTo>
                      <a:pt x="508259" y="215575"/>
                      <a:pt x="512951" y="207995"/>
                      <a:pt x="519448" y="201137"/>
                    </a:cubicBezTo>
                    <a:close/>
                    <a:moveTo>
                      <a:pt x="369294" y="129308"/>
                    </a:moveTo>
                    <a:cubicBezTo>
                      <a:pt x="317679" y="127865"/>
                      <a:pt x="275448" y="236871"/>
                      <a:pt x="234300" y="288847"/>
                    </a:cubicBezTo>
                    <a:cubicBezTo>
                      <a:pt x="201815" y="329995"/>
                      <a:pt x="170773" y="371143"/>
                      <a:pt x="117714" y="388108"/>
                    </a:cubicBezTo>
                    <a:cubicBezTo>
                      <a:pt x="109051" y="390995"/>
                      <a:pt x="100749" y="400741"/>
                      <a:pt x="86311" y="392800"/>
                    </a:cubicBezTo>
                    <a:cubicBezTo>
                      <a:pt x="165359" y="347682"/>
                      <a:pt x="191347" y="265747"/>
                      <a:pt x="219501" y="190309"/>
                    </a:cubicBezTo>
                    <a:cubicBezTo>
                      <a:pt x="229607" y="162877"/>
                      <a:pt x="241158" y="135806"/>
                      <a:pt x="263537" y="115954"/>
                    </a:cubicBezTo>
                    <a:cubicBezTo>
                      <a:pt x="286998" y="95018"/>
                      <a:pt x="327063" y="92492"/>
                      <a:pt x="349442" y="110178"/>
                    </a:cubicBezTo>
                    <a:cubicBezTo>
                      <a:pt x="357022" y="115954"/>
                      <a:pt x="379040" y="121368"/>
                      <a:pt x="369294" y="129308"/>
                    </a:cubicBezTo>
                    <a:close/>
                    <a:moveTo>
                      <a:pt x="394921" y="506138"/>
                    </a:moveTo>
                    <a:cubicBezTo>
                      <a:pt x="392395" y="506860"/>
                      <a:pt x="389868" y="508664"/>
                      <a:pt x="388063" y="510108"/>
                    </a:cubicBezTo>
                    <a:cubicBezTo>
                      <a:pt x="372542" y="523824"/>
                      <a:pt x="358105" y="516605"/>
                      <a:pt x="342945" y="509025"/>
                    </a:cubicBezTo>
                    <a:cubicBezTo>
                      <a:pt x="318400" y="497114"/>
                      <a:pt x="301075" y="477623"/>
                      <a:pt x="284472" y="456688"/>
                    </a:cubicBezTo>
                    <a:cubicBezTo>
                      <a:pt x="280140" y="451274"/>
                      <a:pt x="262454" y="437918"/>
                      <a:pt x="269312" y="432504"/>
                    </a:cubicBezTo>
                    <a:cubicBezTo>
                      <a:pt x="288442" y="417705"/>
                      <a:pt x="335365" y="439001"/>
                      <a:pt x="368933" y="459937"/>
                    </a:cubicBezTo>
                    <a:cubicBezTo>
                      <a:pt x="373986" y="464629"/>
                      <a:pt x="377957" y="470765"/>
                      <a:pt x="381566" y="476179"/>
                    </a:cubicBezTo>
                    <a:cubicBezTo>
                      <a:pt x="386620" y="484842"/>
                      <a:pt x="397087" y="496031"/>
                      <a:pt x="394921" y="506138"/>
                    </a:cubicBezTo>
                    <a:close/>
                    <a:moveTo>
                      <a:pt x="448341" y="586268"/>
                    </a:moveTo>
                    <a:cubicBezTo>
                      <a:pt x="473247" y="588795"/>
                      <a:pt x="514034" y="584463"/>
                      <a:pt x="551211" y="585907"/>
                    </a:cubicBezTo>
                    <a:cubicBezTo>
                      <a:pt x="625567" y="588434"/>
                      <a:pt x="702448" y="596014"/>
                      <a:pt x="725910" y="600706"/>
                    </a:cubicBezTo>
                    <a:cubicBezTo>
                      <a:pt x="747567" y="605037"/>
                      <a:pt x="772833" y="606120"/>
                      <a:pt x="791603" y="619114"/>
                    </a:cubicBezTo>
                    <a:cubicBezTo>
                      <a:pt x="803514" y="627055"/>
                      <a:pt x="810372" y="636439"/>
                      <a:pt x="811816" y="645824"/>
                    </a:cubicBezTo>
                    <a:cubicBezTo>
                      <a:pt x="812537" y="650517"/>
                      <a:pt x="812177" y="654848"/>
                      <a:pt x="810372" y="659179"/>
                    </a:cubicBezTo>
                    <a:cubicBezTo>
                      <a:pt x="808206" y="663872"/>
                      <a:pt x="804958" y="667842"/>
                      <a:pt x="799543" y="671452"/>
                    </a:cubicBezTo>
                    <a:cubicBezTo>
                      <a:pt x="776443" y="686972"/>
                      <a:pt x="743597" y="694552"/>
                      <a:pt x="712194" y="698884"/>
                    </a:cubicBezTo>
                    <a:cubicBezTo>
                      <a:pt x="688371" y="663150"/>
                      <a:pt x="644336" y="658096"/>
                      <a:pt x="604993" y="651960"/>
                    </a:cubicBezTo>
                    <a:cubicBezTo>
                      <a:pt x="558070" y="644381"/>
                      <a:pt x="497791" y="638606"/>
                      <a:pt x="450146" y="641132"/>
                    </a:cubicBezTo>
                    <a:cubicBezTo>
                      <a:pt x="450146" y="638966"/>
                      <a:pt x="449785" y="637162"/>
                      <a:pt x="449785" y="634996"/>
                    </a:cubicBezTo>
                    <a:cubicBezTo>
                      <a:pt x="449785" y="622002"/>
                      <a:pt x="449064" y="601789"/>
                      <a:pt x="448341" y="586268"/>
                    </a:cubicBezTo>
                    <a:cubicBezTo>
                      <a:pt x="448341" y="586268"/>
                      <a:pt x="448341" y="586268"/>
                      <a:pt x="448341" y="586268"/>
                    </a:cubicBezTo>
                    <a:close/>
                    <a:moveTo>
                      <a:pt x="451951" y="654487"/>
                    </a:moveTo>
                    <a:cubicBezTo>
                      <a:pt x="451951" y="654126"/>
                      <a:pt x="451951" y="654126"/>
                      <a:pt x="451951" y="653765"/>
                    </a:cubicBezTo>
                    <a:cubicBezTo>
                      <a:pt x="488407" y="652682"/>
                      <a:pt x="536413" y="653043"/>
                      <a:pt x="573230" y="656292"/>
                    </a:cubicBezTo>
                    <a:cubicBezTo>
                      <a:pt x="614739" y="660262"/>
                      <a:pt x="668158" y="664594"/>
                      <a:pt x="694869" y="701410"/>
                    </a:cubicBezTo>
                    <a:cubicBezTo>
                      <a:pt x="685123" y="702493"/>
                      <a:pt x="676100" y="703576"/>
                      <a:pt x="667437" y="704659"/>
                    </a:cubicBezTo>
                    <a:cubicBezTo>
                      <a:pt x="594164" y="712961"/>
                      <a:pt x="520170" y="713321"/>
                      <a:pt x="446537" y="714043"/>
                    </a:cubicBezTo>
                    <a:cubicBezTo>
                      <a:pt x="343667" y="714765"/>
                      <a:pt x="241519" y="708990"/>
                      <a:pt x="140093" y="693469"/>
                    </a:cubicBezTo>
                    <a:cubicBezTo>
                      <a:pt x="180519" y="668203"/>
                      <a:pt x="228525" y="666037"/>
                      <a:pt x="274365" y="659540"/>
                    </a:cubicBezTo>
                    <a:cubicBezTo>
                      <a:pt x="321288" y="653043"/>
                      <a:pt x="348720" y="654848"/>
                      <a:pt x="395643" y="652321"/>
                    </a:cubicBezTo>
                    <a:cubicBezTo>
                      <a:pt x="401057" y="651960"/>
                      <a:pt x="424519" y="655209"/>
                      <a:pt x="429933" y="654848"/>
                    </a:cubicBezTo>
                    <a:cubicBezTo>
                      <a:pt x="428851" y="663150"/>
                      <a:pt x="424880" y="663150"/>
                      <a:pt x="410803" y="660262"/>
                    </a:cubicBezTo>
                    <a:cubicBezTo>
                      <a:pt x="406111" y="659179"/>
                      <a:pt x="401418" y="660262"/>
                      <a:pt x="399614" y="665677"/>
                    </a:cubicBezTo>
                    <a:cubicBezTo>
                      <a:pt x="397809" y="672534"/>
                      <a:pt x="402862" y="675783"/>
                      <a:pt x="407916" y="677588"/>
                    </a:cubicBezTo>
                    <a:cubicBezTo>
                      <a:pt x="413691" y="679753"/>
                      <a:pt x="419827" y="680836"/>
                      <a:pt x="421632" y="681197"/>
                    </a:cubicBezTo>
                    <a:cubicBezTo>
                      <a:pt x="453756" y="681558"/>
                      <a:pt x="459531" y="679753"/>
                      <a:pt x="451951" y="654487"/>
                    </a:cubicBezTo>
                    <a:close/>
                    <a:moveTo>
                      <a:pt x="42637" y="617670"/>
                    </a:moveTo>
                    <a:cubicBezTo>
                      <a:pt x="103998" y="582659"/>
                      <a:pt x="422714" y="587351"/>
                      <a:pt x="428489" y="586629"/>
                    </a:cubicBezTo>
                    <a:cubicBezTo>
                      <a:pt x="428851" y="603593"/>
                      <a:pt x="428851" y="625611"/>
                      <a:pt x="429211" y="637162"/>
                    </a:cubicBezTo>
                    <a:cubicBezTo>
                      <a:pt x="429211" y="638966"/>
                      <a:pt x="429211" y="640410"/>
                      <a:pt x="429211" y="642215"/>
                    </a:cubicBezTo>
                    <a:cubicBezTo>
                      <a:pt x="426324" y="642215"/>
                      <a:pt x="423075" y="642576"/>
                      <a:pt x="420188" y="642576"/>
                    </a:cubicBezTo>
                    <a:cubicBezTo>
                      <a:pt x="388785" y="644741"/>
                      <a:pt x="351247" y="643298"/>
                      <a:pt x="319844" y="645463"/>
                    </a:cubicBezTo>
                    <a:cubicBezTo>
                      <a:pt x="227803" y="652321"/>
                      <a:pt x="159223" y="668203"/>
                      <a:pt x="122045" y="691304"/>
                    </a:cubicBezTo>
                    <a:cubicBezTo>
                      <a:pt x="115187" y="690221"/>
                      <a:pt x="114104" y="689138"/>
                      <a:pt x="107607" y="688055"/>
                    </a:cubicBezTo>
                    <a:cubicBezTo>
                      <a:pt x="84868" y="684085"/>
                      <a:pt x="63211" y="678671"/>
                      <a:pt x="42276" y="668925"/>
                    </a:cubicBezTo>
                    <a:cubicBezTo>
                      <a:pt x="28560" y="662428"/>
                      <a:pt x="18453" y="654126"/>
                      <a:pt x="18453" y="638606"/>
                    </a:cubicBezTo>
                    <a:cubicBezTo>
                      <a:pt x="19175" y="624168"/>
                      <a:pt x="31086" y="624168"/>
                      <a:pt x="42637" y="617670"/>
                    </a:cubicBezTo>
                    <a:close/>
                  </a:path>
                </a:pathLst>
              </a:custGeom>
              <a:solidFill>
                <a:srgbClr val="000000"/>
              </a:solidFill>
              <a:ln w="3607" cap="flat">
                <a:noFill/>
                <a:prstDash val="solid"/>
                <a:miter/>
              </a:ln>
            </p:spPr>
            <p:txBody>
              <a:bodyPr rtlCol="0" anchor="ctr"/>
              <a:lstStyle/>
              <a:p>
                <a:endParaRPr lang="en-US"/>
              </a:p>
            </p:txBody>
          </p:sp>
          <p:sp>
            <p:nvSpPr>
              <p:cNvPr id="69" name="Freeform 243">
                <a:extLst>
                  <a:ext uri="{FF2B5EF4-FFF2-40B4-BE49-F238E27FC236}">
                    <a16:creationId xmlns:a16="http://schemas.microsoft.com/office/drawing/2014/main" id="{4831253F-D99E-1F23-B02A-3FBF9D78CA0A}"/>
                  </a:ext>
                </a:extLst>
              </p:cNvPr>
              <p:cNvSpPr/>
              <p:nvPr/>
            </p:nvSpPr>
            <p:spPr>
              <a:xfrm>
                <a:off x="6402443" y="5554980"/>
                <a:ext cx="93869" cy="198521"/>
              </a:xfrm>
              <a:custGeom>
                <a:avLst/>
                <a:gdLst>
                  <a:gd name="connsiteX0" fmla="*/ 0 w 93869"/>
                  <a:gd name="connsiteY0" fmla="*/ 198521 h 198521"/>
                  <a:gd name="connsiteX1" fmla="*/ 92763 w 93869"/>
                  <a:gd name="connsiteY1" fmla="*/ 0 h 198521"/>
                  <a:gd name="connsiteX2" fmla="*/ 0 w 93869"/>
                  <a:gd name="connsiteY2" fmla="*/ 198521 h 198521"/>
                </a:gdLst>
                <a:ahLst/>
                <a:cxnLst>
                  <a:cxn ang="0">
                    <a:pos x="connsiteX0" y="connsiteY0"/>
                  </a:cxn>
                  <a:cxn ang="0">
                    <a:pos x="connsiteX1" y="connsiteY1"/>
                  </a:cxn>
                  <a:cxn ang="0">
                    <a:pos x="connsiteX2" y="connsiteY2"/>
                  </a:cxn>
                </a:cxnLst>
                <a:rect l="l" t="t" r="r" b="b"/>
                <a:pathLst>
                  <a:path w="93869" h="198521">
                    <a:moveTo>
                      <a:pt x="0" y="198521"/>
                    </a:moveTo>
                    <a:cubicBezTo>
                      <a:pt x="41509" y="167119"/>
                      <a:pt x="102870" y="34290"/>
                      <a:pt x="92763" y="0"/>
                    </a:cubicBezTo>
                    <a:cubicBezTo>
                      <a:pt x="63888" y="52337"/>
                      <a:pt x="45118" y="158817"/>
                      <a:pt x="0" y="198521"/>
                    </a:cubicBezTo>
                    <a:close/>
                  </a:path>
                </a:pathLst>
              </a:custGeom>
              <a:solidFill>
                <a:srgbClr val="000000"/>
              </a:solidFill>
              <a:ln w="3607"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8254E8FF-4DED-7941-CE17-464B0105B6CA}"/>
                </a:ext>
              </a:extLst>
            </p:cNvPr>
            <p:cNvGrpSpPr/>
            <p:nvPr/>
          </p:nvGrpSpPr>
          <p:grpSpPr>
            <a:xfrm>
              <a:off x="4292330" y="4001047"/>
              <a:ext cx="1504443" cy="1860051"/>
              <a:chOff x="4292330" y="4001047"/>
              <a:chExt cx="1504443" cy="1860051"/>
            </a:xfrm>
          </p:grpSpPr>
          <p:sp>
            <p:nvSpPr>
              <p:cNvPr id="12" name="Freeform 245">
                <a:extLst>
                  <a:ext uri="{FF2B5EF4-FFF2-40B4-BE49-F238E27FC236}">
                    <a16:creationId xmlns:a16="http://schemas.microsoft.com/office/drawing/2014/main" id="{77A4CE5E-2522-D9A8-1F09-AC3FB741AA04}"/>
                  </a:ext>
                </a:extLst>
              </p:cNvPr>
              <p:cNvSpPr/>
              <p:nvPr/>
            </p:nvSpPr>
            <p:spPr>
              <a:xfrm>
                <a:off x="4689748" y="4600995"/>
                <a:ext cx="90236" cy="272515"/>
              </a:xfrm>
              <a:custGeom>
                <a:avLst/>
                <a:gdLst>
                  <a:gd name="connsiteX0" fmla="*/ 18047 w 90236"/>
                  <a:gd name="connsiteY0" fmla="*/ 235699 h 272515"/>
                  <a:gd name="connsiteX1" fmla="*/ 14077 w 90236"/>
                  <a:gd name="connsiteY1" fmla="*/ 272515 h 272515"/>
                  <a:gd name="connsiteX2" fmla="*/ 79408 w 90236"/>
                  <a:gd name="connsiteY2" fmla="*/ 160261 h 272515"/>
                  <a:gd name="connsiteX3" fmla="*/ 79048 w 90236"/>
                  <a:gd name="connsiteY3" fmla="*/ 35734 h 272515"/>
                  <a:gd name="connsiteX4" fmla="*/ 90237 w 90236"/>
                  <a:gd name="connsiteY4" fmla="*/ 0 h 272515"/>
                  <a:gd name="connsiteX5" fmla="*/ 27432 w 90236"/>
                  <a:gd name="connsiteY5" fmla="*/ 9385 h 272515"/>
                  <a:gd name="connsiteX6" fmla="*/ 18769 w 90236"/>
                  <a:gd name="connsiteY6" fmla="*/ 96012 h 272515"/>
                  <a:gd name="connsiteX7" fmla="*/ 0 w 90236"/>
                  <a:gd name="connsiteY7" fmla="*/ 153764 h 272515"/>
                  <a:gd name="connsiteX8" fmla="*/ 18047 w 90236"/>
                  <a:gd name="connsiteY8" fmla="*/ 235699 h 27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36" h="272515">
                    <a:moveTo>
                      <a:pt x="18047" y="235699"/>
                    </a:moveTo>
                    <a:cubicBezTo>
                      <a:pt x="19130" y="249415"/>
                      <a:pt x="17687" y="259521"/>
                      <a:pt x="14077" y="272515"/>
                    </a:cubicBezTo>
                    <a:cubicBezTo>
                      <a:pt x="44758" y="238225"/>
                      <a:pt x="75799" y="208267"/>
                      <a:pt x="79408" y="160261"/>
                    </a:cubicBezTo>
                    <a:cubicBezTo>
                      <a:pt x="82657" y="118752"/>
                      <a:pt x="74716" y="76882"/>
                      <a:pt x="79048" y="35734"/>
                    </a:cubicBezTo>
                    <a:cubicBezTo>
                      <a:pt x="80491" y="22740"/>
                      <a:pt x="83740" y="10107"/>
                      <a:pt x="90237" y="0"/>
                    </a:cubicBezTo>
                    <a:cubicBezTo>
                      <a:pt x="69302" y="3971"/>
                      <a:pt x="48367" y="7219"/>
                      <a:pt x="27432" y="9385"/>
                    </a:cubicBezTo>
                    <a:cubicBezTo>
                      <a:pt x="21657" y="38261"/>
                      <a:pt x="19852" y="66775"/>
                      <a:pt x="18769" y="96012"/>
                    </a:cubicBezTo>
                    <a:cubicBezTo>
                      <a:pt x="18047" y="117669"/>
                      <a:pt x="14438" y="137521"/>
                      <a:pt x="0" y="153764"/>
                    </a:cubicBezTo>
                    <a:cubicBezTo>
                      <a:pt x="11189" y="176864"/>
                      <a:pt x="15882" y="204657"/>
                      <a:pt x="18047" y="235699"/>
                    </a:cubicBezTo>
                    <a:close/>
                  </a:path>
                </a:pathLst>
              </a:custGeom>
              <a:solidFill>
                <a:srgbClr val="FFFFFF"/>
              </a:solidFill>
              <a:ln w="3607" cap="flat">
                <a:noFill/>
                <a:prstDash val="solid"/>
                <a:miter/>
              </a:ln>
            </p:spPr>
            <p:txBody>
              <a:bodyPr rtlCol="0" anchor="ctr"/>
              <a:lstStyle/>
              <a:p>
                <a:endParaRPr lang="en-US"/>
              </a:p>
            </p:txBody>
          </p:sp>
          <p:sp>
            <p:nvSpPr>
              <p:cNvPr id="13" name="Freeform 246">
                <a:extLst>
                  <a:ext uri="{FF2B5EF4-FFF2-40B4-BE49-F238E27FC236}">
                    <a16:creationId xmlns:a16="http://schemas.microsoft.com/office/drawing/2014/main" id="{8ADDA196-B268-590E-D331-37EC843147A9}"/>
                  </a:ext>
                </a:extLst>
              </p:cNvPr>
              <p:cNvSpPr/>
              <p:nvPr/>
            </p:nvSpPr>
            <p:spPr>
              <a:xfrm>
                <a:off x="4398361" y="4586533"/>
                <a:ext cx="648508" cy="1257925"/>
              </a:xfrm>
              <a:custGeom>
                <a:avLst/>
                <a:gdLst>
                  <a:gd name="connsiteX0" fmla="*/ 371517 w 648508"/>
                  <a:gd name="connsiteY0" fmla="*/ 223811 h 1257925"/>
                  <a:gd name="connsiteX1" fmla="*/ 302216 w 648508"/>
                  <a:gd name="connsiteY1" fmla="*/ 312605 h 1257925"/>
                  <a:gd name="connsiteX2" fmla="*/ 296801 w 648508"/>
                  <a:gd name="connsiteY2" fmla="*/ 314410 h 1257925"/>
                  <a:gd name="connsiteX3" fmla="*/ 172275 w 648508"/>
                  <a:gd name="connsiteY3" fmla="*/ 398871 h 1257925"/>
                  <a:gd name="connsiteX4" fmla="*/ 156393 w 648508"/>
                  <a:gd name="connsiteY4" fmla="*/ 398149 h 1257925"/>
                  <a:gd name="connsiteX5" fmla="*/ 149896 w 648508"/>
                  <a:gd name="connsiteY5" fmla="*/ 458789 h 1257925"/>
                  <a:gd name="connsiteX6" fmla="*/ 191044 w 648508"/>
                  <a:gd name="connsiteY6" fmla="*/ 751156 h 1257925"/>
                  <a:gd name="connsiteX7" fmla="*/ 180937 w 648508"/>
                  <a:gd name="connsiteY7" fmla="*/ 871712 h 1257925"/>
                  <a:gd name="connsiteX8" fmla="*/ 121020 w 648508"/>
                  <a:gd name="connsiteY8" fmla="*/ 1010316 h 1257925"/>
                  <a:gd name="connsiteX9" fmla="*/ 28978 w 648508"/>
                  <a:gd name="connsiteY9" fmla="*/ 1118239 h 1257925"/>
                  <a:gd name="connsiteX10" fmla="*/ 14902 w 648508"/>
                  <a:gd name="connsiteY10" fmla="*/ 1216778 h 1257925"/>
                  <a:gd name="connsiteX11" fmla="*/ 89618 w 648508"/>
                  <a:gd name="connsiteY11" fmla="*/ 1222914 h 1257925"/>
                  <a:gd name="connsiteX12" fmla="*/ 115245 w 648508"/>
                  <a:gd name="connsiteY12" fmla="*/ 1199092 h 1257925"/>
                  <a:gd name="connsiteX13" fmla="*/ 320985 w 648508"/>
                  <a:gd name="connsiteY13" fmla="*/ 928742 h 1257925"/>
                  <a:gd name="connsiteX14" fmla="*/ 322429 w 648508"/>
                  <a:gd name="connsiteY14" fmla="*/ 925493 h 1257925"/>
                  <a:gd name="connsiteX15" fmla="*/ 424938 w 648508"/>
                  <a:gd name="connsiteY15" fmla="*/ 921884 h 1257925"/>
                  <a:gd name="connsiteX16" fmla="*/ 506151 w 648508"/>
                  <a:gd name="connsiteY16" fmla="*/ 1025476 h 1257925"/>
                  <a:gd name="connsiteX17" fmla="*/ 497849 w 648508"/>
                  <a:gd name="connsiteY17" fmla="*/ 1191873 h 1257925"/>
                  <a:gd name="connsiteX18" fmla="*/ 545855 w 648508"/>
                  <a:gd name="connsiteY18" fmla="*/ 1257926 h 1257925"/>
                  <a:gd name="connsiteX19" fmla="*/ 595666 w 648508"/>
                  <a:gd name="connsiteY19" fmla="*/ 1229772 h 1257925"/>
                  <a:gd name="connsiteX20" fmla="*/ 648003 w 648508"/>
                  <a:gd name="connsiteY20" fmla="*/ 1049298 h 1257925"/>
                  <a:gd name="connsiteX21" fmla="*/ 548021 w 648508"/>
                  <a:gd name="connsiteY21" fmla="*/ 810351 h 1257925"/>
                  <a:gd name="connsiteX22" fmla="*/ 463198 w 648508"/>
                  <a:gd name="connsiteY22" fmla="*/ 468895 h 1257925"/>
                  <a:gd name="connsiteX23" fmla="*/ 494962 w 648508"/>
                  <a:gd name="connsiteY23" fmla="*/ 312244 h 1257925"/>
                  <a:gd name="connsiteX24" fmla="*/ 514814 w 648508"/>
                  <a:gd name="connsiteY24" fmla="*/ 193492 h 1257925"/>
                  <a:gd name="connsiteX25" fmla="*/ 503624 w 648508"/>
                  <a:gd name="connsiteY25" fmla="*/ 63190 h 1257925"/>
                  <a:gd name="connsiteX26" fmla="*/ 442985 w 648508"/>
                  <a:gd name="connsiteY26" fmla="*/ 24 h 1257925"/>
                  <a:gd name="connsiteX27" fmla="*/ 387038 w 648508"/>
                  <a:gd name="connsiteY27" fmla="*/ 129965 h 1257925"/>
                  <a:gd name="connsiteX28" fmla="*/ 371517 w 648508"/>
                  <a:gd name="connsiteY28" fmla="*/ 223811 h 125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8508" h="1257925">
                    <a:moveTo>
                      <a:pt x="371517" y="223811"/>
                    </a:moveTo>
                    <a:cubicBezTo>
                      <a:pt x="356358" y="257019"/>
                      <a:pt x="326038" y="285534"/>
                      <a:pt x="302216" y="312605"/>
                    </a:cubicBezTo>
                    <a:cubicBezTo>
                      <a:pt x="300772" y="314410"/>
                      <a:pt x="298606" y="314771"/>
                      <a:pt x="296801" y="314410"/>
                    </a:cubicBezTo>
                    <a:cubicBezTo>
                      <a:pt x="274422" y="362055"/>
                      <a:pt x="225695" y="398871"/>
                      <a:pt x="172275" y="398871"/>
                    </a:cubicBezTo>
                    <a:cubicBezTo>
                      <a:pt x="166860" y="398871"/>
                      <a:pt x="161446" y="398510"/>
                      <a:pt x="156393" y="398149"/>
                    </a:cubicBezTo>
                    <a:cubicBezTo>
                      <a:pt x="153866" y="406812"/>
                      <a:pt x="147730" y="424499"/>
                      <a:pt x="149896" y="458789"/>
                    </a:cubicBezTo>
                    <a:cubicBezTo>
                      <a:pt x="164334" y="556244"/>
                      <a:pt x="175162" y="654061"/>
                      <a:pt x="191044" y="751156"/>
                    </a:cubicBezTo>
                    <a:cubicBezTo>
                      <a:pt x="197902" y="793387"/>
                      <a:pt x="193571" y="832008"/>
                      <a:pt x="180937" y="871712"/>
                    </a:cubicBezTo>
                    <a:cubicBezTo>
                      <a:pt x="165777" y="918274"/>
                      <a:pt x="146647" y="967724"/>
                      <a:pt x="121020" y="1010316"/>
                    </a:cubicBezTo>
                    <a:cubicBezTo>
                      <a:pt x="90339" y="1061209"/>
                      <a:pt x="60742" y="1080701"/>
                      <a:pt x="28978" y="1118239"/>
                    </a:cubicBezTo>
                    <a:cubicBezTo>
                      <a:pt x="13458" y="1136648"/>
                      <a:pt x="-19027" y="1185375"/>
                      <a:pt x="14902" y="1216778"/>
                    </a:cubicBezTo>
                    <a:cubicBezTo>
                      <a:pt x="36919" y="1237352"/>
                      <a:pt x="56771" y="1243488"/>
                      <a:pt x="89618" y="1222914"/>
                    </a:cubicBezTo>
                    <a:cubicBezTo>
                      <a:pt x="99363" y="1216778"/>
                      <a:pt x="107665" y="1207754"/>
                      <a:pt x="115245" y="1199092"/>
                    </a:cubicBezTo>
                    <a:cubicBezTo>
                      <a:pt x="191766" y="1114991"/>
                      <a:pt x="269730" y="1031973"/>
                      <a:pt x="320985" y="928742"/>
                    </a:cubicBezTo>
                    <a:cubicBezTo>
                      <a:pt x="321346" y="927659"/>
                      <a:pt x="322068" y="926576"/>
                      <a:pt x="322429" y="925493"/>
                    </a:cubicBezTo>
                    <a:cubicBezTo>
                      <a:pt x="363216" y="859079"/>
                      <a:pt x="381624" y="858357"/>
                      <a:pt x="424938" y="921884"/>
                    </a:cubicBezTo>
                    <a:cubicBezTo>
                      <a:pt x="440820" y="944985"/>
                      <a:pt x="491713" y="1001292"/>
                      <a:pt x="506151" y="1025476"/>
                    </a:cubicBezTo>
                    <a:cubicBezTo>
                      <a:pt x="527808" y="1061932"/>
                      <a:pt x="505068" y="1124375"/>
                      <a:pt x="497849" y="1191873"/>
                    </a:cubicBezTo>
                    <a:cubicBezTo>
                      <a:pt x="492796" y="1240240"/>
                      <a:pt x="509400" y="1251429"/>
                      <a:pt x="545855" y="1257926"/>
                    </a:cubicBezTo>
                    <a:cubicBezTo>
                      <a:pt x="555961" y="1255760"/>
                      <a:pt x="583033" y="1256843"/>
                      <a:pt x="595666" y="1229772"/>
                    </a:cubicBezTo>
                    <a:cubicBezTo>
                      <a:pt x="623098" y="1172021"/>
                      <a:pt x="639341" y="1103441"/>
                      <a:pt x="648003" y="1049298"/>
                    </a:cubicBezTo>
                    <a:cubicBezTo>
                      <a:pt x="653779" y="1011399"/>
                      <a:pt x="609382" y="924411"/>
                      <a:pt x="548021" y="810351"/>
                    </a:cubicBezTo>
                    <a:cubicBezTo>
                      <a:pt x="505068" y="730582"/>
                      <a:pt x="478358" y="548664"/>
                      <a:pt x="463198" y="468895"/>
                    </a:cubicBezTo>
                    <a:cubicBezTo>
                      <a:pt x="450565" y="403563"/>
                      <a:pt x="461393" y="366747"/>
                      <a:pt x="494962" y="312244"/>
                    </a:cubicBezTo>
                    <a:cubicBezTo>
                      <a:pt x="512648" y="283368"/>
                      <a:pt x="517340" y="225616"/>
                      <a:pt x="514814" y="193492"/>
                    </a:cubicBezTo>
                    <a:cubicBezTo>
                      <a:pt x="510482" y="140794"/>
                      <a:pt x="508317" y="115889"/>
                      <a:pt x="503624" y="63190"/>
                    </a:cubicBezTo>
                    <a:cubicBezTo>
                      <a:pt x="501819" y="45143"/>
                      <a:pt x="487021" y="1107"/>
                      <a:pt x="442985" y="24"/>
                    </a:cubicBezTo>
                    <a:cubicBezTo>
                      <a:pt x="361411" y="-1781"/>
                      <a:pt x="386316" y="98202"/>
                      <a:pt x="387038" y="129965"/>
                    </a:cubicBezTo>
                    <a:cubicBezTo>
                      <a:pt x="387399" y="161368"/>
                      <a:pt x="384873" y="194575"/>
                      <a:pt x="371517" y="223811"/>
                    </a:cubicBezTo>
                    <a:close/>
                  </a:path>
                </a:pathLst>
              </a:custGeom>
              <a:solidFill>
                <a:srgbClr val="FFFFFF"/>
              </a:solidFill>
              <a:ln w="3607" cap="flat">
                <a:noFill/>
                <a:prstDash val="solid"/>
                <a:miter/>
              </a:ln>
            </p:spPr>
            <p:txBody>
              <a:bodyPr rtlCol="0" anchor="ctr"/>
              <a:lstStyle/>
              <a:p>
                <a:endParaRPr lang="en-US"/>
              </a:p>
            </p:txBody>
          </p:sp>
          <p:sp>
            <p:nvSpPr>
              <p:cNvPr id="14" name="Freeform 247">
                <a:extLst>
                  <a:ext uri="{FF2B5EF4-FFF2-40B4-BE49-F238E27FC236}">
                    <a16:creationId xmlns:a16="http://schemas.microsoft.com/office/drawing/2014/main" id="{E7025994-0BDA-613C-8A35-97E32AA92648}"/>
                  </a:ext>
                </a:extLst>
              </p:cNvPr>
              <p:cNvSpPr/>
              <p:nvPr/>
            </p:nvSpPr>
            <p:spPr>
              <a:xfrm>
                <a:off x="5495689" y="4470883"/>
                <a:ext cx="79388" cy="134766"/>
              </a:xfrm>
              <a:custGeom>
                <a:avLst/>
                <a:gdLst>
                  <a:gd name="connsiteX0" fmla="*/ 22434 w 79388"/>
                  <a:gd name="connsiteY0" fmla="*/ 128669 h 134766"/>
                  <a:gd name="connsiteX1" fmla="*/ 65387 w 79388"/>
                  <a:gd name="connsiteY1" fmla="*/ 128669 h 134766"/>
                  <a:gd name="connsiteX2" fmla="*/ 72606 w 79388"/>
                  <a:gd name="connsiteY2" fmla="*/ 57201 h 134766"/>
                  <a:gd name="connsiteX3" fmla="*/ 32179 w 79388"/>
                  <a:gd name="connsiteY3" fmla="*/ 6669 h 134766"/>
                  <a:gd name="connsiteX4" fmla="*/ 416 w 79388"/>
                  <a:gd name="connsiteY4" fmla="*/ 74527 h 134766"/>
                  <a:gd name="connsiteX5" fmla="*/ 22434 w 79388"/>
                  <a:gd name="connsiteY5" fmla="*/ 128669 h 1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8" h="134766">
                    <a:moveTo>
                      <a:pt x="22434" y="128669"/>
                    </a:moveTo>
                    <a:cubicBezTo>
                      <a:pt x="36872" y="137331"/>
                      <a:pt x="54919" y="136249"/>
                      <a:pt x="65387" y="128669"/>
                    </a:cubicBezTo>
                    <a:cubicBezTo>
                      <a:pt x="81990" y="116036"/>
                      <a:pt x="83073" y="87882"/>
                      <a:pt x="72606" y="57201"/>
                    </a:cubicBezTo>
                    <a:cubicBezTo>
                      <a:pt x="62860" y="34461"/>
                      <a:pt x="36872" y="-18598"/>
                      <a:pt x="32179" y="6669"/>
                    </a:cubicBezTo>
                    <a:cubicBezTo>
                      <a:pt x="28209" y="27965"/>
                      <a:pt x="4747" y="55757"/>
                      <a:pt x="416" y="74527"/>
                    </a:cubicBezTo>
                    <a:cubicBezTo>
                      <a:pt x="-1750" y="101237"/>
                      <a:pt x="4386" y="117841"/>
                      <a:pt x="22434" y="128669"/>
                    </a:cubicBezTo>
                    <a:close/>
                  </a:path>
                </a:pathLst>
              </a:custGeom>
              <a:solidFill>
                <a:srgbClr val="FFFFFF"/>
              </a:solidFill>
              <a:ln w="3607" cap="flat">
                <a:noFill/>
                <a:prstDash val="solid"/>
                <a:miter/>
              </a:ln>
            </p:spPr>
            <p:txBody>
              <a:bodyPr rtlCol="0" anchor="ctr"/>
              <a:lstStyle/>
              <a:p>
                <a:endParaRPr lang="en-US"/>
              </a:p>
            </p:txBody>
          </p:sp>
          <p:sp>
            <p:nvSpPr>
              <p:cNvPr id="15" name="Freeform 248">
                <a:extLst>
                  <a:ext uri="{FF2B5EF4-FFF2-40B4-BE49-F238E27FC236}">
                    <a16:creationId xmlns:a16="http://schemas.microsoft.com/office/drawing/2014/main" id="{7B44992A-E911-FF02-BD22-06141E09C119}"/>
                  </a:ext>
                </a:extLst>
              </p:cNvPr>
              <p:cNvSpPr/>
              <p:nvPr/>
            </p:nvSpPr>
            <p:spPr>
              <a:xfrm>
                <a:off x="4510388" y="4127433"/>
                <a:ext cx="606451" cy="467491"/>
              </a:xfrm>
              <a:custGeom>
                <a:avLst/>
                <a:gdLst>
                  <a:gd name="connsiteX0" fmla="*/ 68549 w 606451"/>
                  <a:gd name="connsiteY0" fmla="*/ 107562 h 467491"/>
                  <a:gd name="connsiteX1" fmla="*/ 27040 w 606451"/>
                  <a:gd name="connsiteY1" fmla="*/ 103231 h 467491"/>
                  <a:gd name="connsiteX2" fmla="*/ 27040 w 606451"/>
                  <a:gd name="connsiteY2" fmla="*/ 103231 h 467491"/>
                  <a:gd name="connsiteX3" fmla="*/ 2857 w 606451"/>
                  <a:gd name="connsiteY3" fmla="*/ 371776 h 467491"/>
                  <a:gd name="connsiteX4" fmla="*/ 108253 w 606451"/>
                  <a:gd name="connsiteY4" fmla="*/ 467066 h 467491"/>
                  <a:gd name="connsiteX5" fmla="*/ 458372 w 606451"/>
                  <a:gd name="connsiteY5" fmla="*/ 401012 h 467491"/>
                  <a:gd name="connsiteX6" fmla="*/ 552580 w 606451"/>
                  <a:gd name="connsiteY6" fmla="*/ 350480 h 467491"/>
                  <a:gd name="connsiteX7" fmla="*/ 606000 w 606451"/>
                  <a:gd name="connsiteY7" fmla="*/ 273598 h 467491"/>
                  <a:gd name="connsiteX8" fmla="*/ 490136 w 606451"/>
                  <a:gd name="connsiteY8" fmla="*/ 35012 h 467491"/>
                  <a:gd name="connsiteX9" fmla="*/ 462704 w 606451"/>
                  <a:gd name="connsiteY9" fmla="*/ 0 h 467491"/>
                  <a:gd name="connsiteX10" fmla="*/ 75768 w 606451"/>
                  <a:gd name="connsiteY10" fmla="*/ 106840 h 467491"/>
                  <a:gd name="connsiteX11" fmla="*/ 68549 w 606451"/>
                  <a:gd name="connsiteY11" fmla="*/ 107562 h 46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6451" h="467491">
                    <a:moveTo>
                      <a:pt x="68549" y="107562"/>
                    </a:moveTo>
                    <a:cubicBezTo>
                      <a:pt x="58443" y="105758"/>
                      <a:pt x="40034" y="107201"/>
                      <a:pt x="27040" y="103231"/>
                    </a:cubicBezTo>
                    <a:cubicBezTo>
                      <a:pt x="27040" y="103231"/>
                      <a:pt x="27040" y="103231"/>
                      <a:pt x="27040" y="103231"/>
                    </a:cubicBezTo>
                    <a:cubicBezTo>
                      <a:pt x="11520" y="159178"/>
                      <a:pt x="-7250" y="309332"/>
                      <a:pt x="2857" y="371776"/>
                    </a:cubicBezTo>
                    <a:cubicBezTo>
                      <a:pt x="12241" y="428444"/>
                      <a:pt x="50863" y="464900"/>
                      <a:pt x="108253" y="467066"/>
                    </a:cubicBezTo>
                    <a:cubicBezTo>
                      <a:pt x="228088" y="471397"/>
                      <a:pt x="347922" y="442161"/>
                      <a:pt x="458372" y="401012"/>
                    </a:cubicBezTo>
                    <a:cubicBezTo>
                      <a:pt x="491219" y="388740"/>
                      <a:pt x="523704" y="371776"/>
                      <a:pt x="552580" y="350480"/>
                    </a:cubicBezTo>
                    <a:cubicBezTo>
                      <a:pt x="577846" y="331711"/>
                      <a:pt x="610692" y="306084"/>
                      <a:pt x="606000" y="273598"/>
                    </a:cubicBezTo>
                    <a:cubicBezTo>
                      <a:pt x="593367" y="187693"/>
                      <a:pt x="555467" y="119113"/>
                      <a:pt x="490136" y="35012"/>
                    </a:cubicBezTo>
                    <a:cubicBezTo>
                      <a:pt x="485804" y="29237"/>
                      <a:pt x="477142" y="16603"/>
                      <a:pt x="462704" y="0"/>
                    </a:cubicBezTo>
                    <a:cubicBezTo>
                      <a:pt x="339260" y="56308"/>
                      <a:pt x="208597" y="84823"/>
                      <a:pt x="75768" y="106840"/>
                    </a:cubicBezTo>
                    <a:cubicBezTo>
                      <a:pt x="73602" y="107562"/>
                      <a:pt x="71076" y="107562"/>
                      <a:pt x="68549" y="107562"/>
                    </a:cubicBezTo>
                    <a:close/>
                  </a:path>
                </a:pathLst>
              </a:custGeom>
              <a:solidFill>
                <a:srgbClr val="FFFFFF"/>
              </a:solidFill>
              <a:ln w="3607" cap="flat">
                <a:noFill/>
                <a:prstDash val="solid"/>
                <a:miter/>
              </a:ln>
            </p:spPr>
            <p:txBody>
              <a:bodyPr rtlCol="0" anchor="ctr"/>
              <a:lstStyle/>
              <a:p>
                <a:endParaRPr lang="en-US"/>
              </a:p>
            </p:txBody>
          </p:sp>
          <p:sp>
            <p:nvSpPr>
              <p:cNvPr id="16" name="Freeform 249">
                <a:extLst>
                  <a:ext uri="{FF2B5EF4-FFF2-40B4-BE49-F238E27FC236}">
                    <a16:creationId xmlns:a16="http://schemas.microsoft.com/office/drawing/2014/main" id="{8FE52F19-81FD-09B6-C9F3-1C298F8B116A}"/>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17" name="Freeform 250">
                <a:extLst>
                  <a:ext uri="{FF2B5EF4-FFF2-40B4-BE49-F238E27FC236}">
                    <a16:creationId xmlns:a16="http://schemas.microsoft.com/office/drawing/2014/main" id="{2B4F050D-824A-EE3B-07D4-9CD21AD9E6F2}"/>
                  </a:ext>
                </a:extLst>
              </p:cNvPr>
              <p:cNvSpPr/>
              <p:nvPr/>
            </p:nvSpPr>
            <p:spPr>
              <a:xfrm>
                <a:off x="4540439" y="4105041"/>
                <a:ext cx="417482" cy="116139"/>
              </a:xfrm>
              <a:custGeom>
                <a:avLst/>
                <a:gdLst>
                  <a:gd name="connsiteX0" fmla="*/ 60155 w 417482"/>
                  <a:gd name="connsiteY0" fmla="*/ 111545 h 116139"/>
                  <a:gd name="connsiteX1" fmla="*/ 149670 w 417482"/>
                  <a:gd name="connsiteY1" fmla="*/ 95303 h 116139"/>
                  <a:gd name="connsiteX2" fmla="*/ 410274 w 417482"/>
                  <a:gd name="connsiteY2" fmla="*/ 16616 h 116139"/>
                  <a:gd name="connsiteX3" fmla="*/ 385007 w 417482"/>
                  <a:gd name="connsiteY3" fmla="*/ 13 h 116139"/>
                  <a:gd name="connsiteX4" fmla="*/ 226552 w 417482"/>
                  <a:gd name="connsiteY4" fmla="*/ 24196 h 116139"/>
                  <a:gd name="connsiteX5" fmla="*/ 56184 w 417482"/>
                  <a:gd name="connsiteY5" fmla="*/ 67510 h 116139"/>
                  <a:gd name="connsiteX6" fmla="*/ 238 w 417482"/>
                  <a:gd name="connsiteY6" fmla="*/ 105409 h 116139"/>
                  <a:gd name="connsiteX7" fmla="*/ 60155 w 417482"/>
                  <a:gd name="connsiteY7" fmla="*/ 111545 h 1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482" h="116139">
                    <a:moveTo>
                      <a:pt x="60155" y="111545"/>
                    </a:moveTo>
                    <a:cubicBezTo>
                      <a:pt x="90114" y="106853"/>
                      <a:pt x="120072" y="102161"/>
                      <a:pt x="149670" y="95303"/>
                    </a:cubicBezTo>
                    <a:cubicBezTo>
                      <a:pt x="241711" y="74007"/>
                      <a:pt x="329783" y="60291"/>
                      <a:pt x="410274" y="16616"/>
                    </a:cubicBezTo>
                    <a:cubicBezTo>
                      <a:pt x="427960" y="6871"/>
                      <a:pt x="410635" y="-348"/>
                      <a:pt x="385007" y="13"/>
                    </a:cubicBezTo>
                    <a:cubicBezTo>
                      <a:pt x="344221" y="374"/>
                      <a:pt x="257232" y="17699"/>
                      <a:pt x="226552" y="24196"/>
                    </a:cubicBezTo>
                    <a:cubicBezTo>
                      <a:pt x="164830" y="37551"/>
                      <a:pt x="124404" y="42965"/>
                      <a:pt x="56184" y="67510"/>
                    </a:cubicBezTo>
                    <a:cubicBezTo>
                      <a:pt x="43190" y="72202"/>
                      <a:pt x="-3733" y="89889"/>
                      <a:pt x="238" y="105409"/>
                    </a:cubicBezTo>
                    <a:cubicBezTo>
                      <a:pt x="4930" y="123818"/>
                      <a:pt x="47522" y="113350"/>
                      <a:pt x="60155" y="111545"/>
                    </a:cubicBezTo>
                    <a:close/>
                  </a:path>
                </a:pathLst>
              </a:custGeom>
              <a:solidFill>
                <a:srgbClr val="FFFFFF"/>
              </a:solidFill>
              <a:ln w="3607" cap="flat">
                <a:noFill/>
                <a:prstDash val="solid"/>
                <a:miter/>
              </a:ln>
            </p:spPr>
            <p:txBody>
              <a:bodyPr rtlCol="0" anchor="ctr"/>
              <a:lstStyle/>
              <a:p>
                <a:endParaRPr lang="en-US"/>
              </a:p>
            </p:txBody>
          </p:sp>
          <p:sp>
            <p:nvSpPr>
              <p:cNvPr id="18" name="Freeform 251">
                <a:extLst>
                  <a:ext uri="{FF2B5EF4-FFF2-40B4-BE49-F238E27FC236}">
                    <a16:creationId xmlns:a16="http://schemas.microsoft.com/office/drawing/2014/main" id="{C5B79912-87D9-3B7F-649B-B67C4EFDF5A4}"/>
                  </a:ext>
                </a:extLst>
              </p:cNvPr>
              <p:cNvSpPr/>
              <p:nvPr/>
            </p:nvSpPr>
            <p:spPr>
              <a:xfrm>
                <a:off x="4422975" y="4707339"/>
                <a:ext cx="268372" cy="262186"/>
              </a:xfrm>
              <a:custGeom>
                <a:avLst/>
                <a:gdLst>
                  <a:gd name="connsiteX0" fmla="*/ 268217 w 268372"/>
                  <a:gd name="connsiteY0" fmla="*/ 132965 h 262186"/>
                  <a:gd name="connsiteX1" fmla="*/ 144051 w 268372"/>
                  <a:gd name="connsiteY1" fmla="*/ 136 h 262186"/>
                  <a:gd name="connsiteX2" fmla="*/ 33 w 268372"/>
                  <a:gd name="connsiteY2" fmla="*/ 124663 h 262186"/>
                  <a:gd name="connsiteX3" fmla="*/ 145134 w 268372"/>
                  <a:gd name="connsiteY3" fmla="*/ 262184 h 262186"/>
                  <a:gd name="connsiteX4" fmla="*/ 268217 w 268372"/>
                  <a:gd name="connsiteY4" fmla="*/ 132965 h 26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72" h="262186">
                    <a:moveTo>
                      <a:pt x="268217" y="132965"/>
                    </a:moveTo>
                    <a:cubicBezTo>
                      <a:pt x="264247" y="64024"/>
                      <a:pt x="248726" y="4107"/>
                      <a:pt x="144051" y="136"/>
                    </a:cubicBezTo>
                    <a:cubicBezTo>
                      <a:pt x="44069" y="-3473"/>
                      <a:pt x="-1411" y="65468"/>
                      <a:pt x="33" y="124663"/>
                    </a:cubicBezTo>
                    <a:cubicBezTo>
                      <a:pt x="2560" y="227172"/>
                      <a:pt x="79442" y="262545"/>
                      <a:pt x="145134" y="262184"/>
                    </a:cubicBezTo>
                    <a:cubicBezTo>
                      <a:pt x="211909" y="262184"/>
                      <a:pt x="271827" y="200101"/>
                      <a:pt x="268217" y="132965"/>
                    </a:cubicBezTo>
                    <a:close/>
                  </a:path>
                </a:pathLst>
              </a:custGeom>
              <a:solidFill>
                <a:srgbClr val="FFFFFF"/>
              </a:solidFill>
              <a:ln w="3607" cap="flat">
                <a:noFill/>
                <a:prstDash val="solid"/>
                <a:miter/>
              </a:ln>
            </p:spPr>
            <p:txBody>
              <a:bodyPr rtlCol="0" anchor="ctr"/>
              <a:lstStyle/>
              <a:p>
                <a:endParaRPr lang="en-US"/>
              </a:p>
            </p:txBody>
          </p:sp>
          <p:sp>
            <p:nvSpPr>
              <p:cNvPr id="19" name="Freeform 252">
                <a:extLst>
                  <a:ext uri="{FF2B5EF4-FFF2-40B4-BE49-F238E27FC236}">
                    <a16:creationId xmlns:a16="http://schemas.microsoft.com/office/drawing/2014/main" id="{9E48D30B-9B4E-C160-734B-6B0AC85F3538}"/>
                  </a:ext>
                </a:extLst>
              </p:cNvPr>
              <p:cNvSpPr/>
              <p:nvPr/>
            </p:nvSpPr>
            <p:spPr>
              <a:xfrm>
                <a:off x="5554495" y="4123101"/>
                <a:ext cx="124815" cy="225276"/>
              </a:xfrm>
              <a:custGeom>
                <a:avLst/>
                <a:gdLst>
                  <a:gd name="connsiteX0" fmla="*/ 56752 w 124815"/>
                  <a:gd name="connsiteY0" fmla="*/ 225231 h 225276"/>
                  <a:gd name="connsiteX1" fmla="*/ 124610 w 124815"/>
                  <a:gd name="connsiteY1" fmla="*/ 147627 h 225276"/>
                  <a:gd name="connsiteX2" fmla="*/ 118474 w 124815"/>
                  <a:gd name="connsiteY2" fmla="*/ 120556 h 225276"/>
                  <a:gd name="connsiteX3" fmla="*/ 55669 w 124815"/>
                  <a:gd name="connsiteY3" fmla="*/ 0 h 225276"/>
                  <a:gd name="connsiteX4" fmla="*/ 805 w 124815"/>
                  <a:gd name="connsiteY4" fmla="*/ 142574 h 225276"/>
                  <a:gd name="connsiteX5" fmla="*/ 56752 w 124815"/>
                  <a:gd name="connsiteY5" fmla="*/ 225231 h 22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15" h="225276">
                    <a:moveTo>
                      <a:pt x="56752" y="225231"/>
                    </a:moveTo>
                    <a:cubicBezTo>
                      <a:pt x="92125" y="226675"/>
                      <a:pt x="127859" y="193829"/>
                      <a:pt x="124610" y="147627"/>
                    </a:cubicBezTo>
                    <a:cubicBezTo>
                      <a:pt x="123888" y="138603"/>
                      <a:pt x="122444" y="128497"/>
                      <a:pt x="118474" y="120556"/>
                    </a:cubicBezTo>
                    <a:cubicBezTo>
                      <a:pt x="101509" y="84461"/>
                      <a:pt x="75882" y="41148"/>
                      <a:pt x="55669" y="0"/>
                    </a:cubicBezTo>
                    <a:cubicBezTo>
                      <a:pt x="22823" y="45118"/>
                      <a:pt x="7663" y="95651"/>
                      <a:pt x="805" y="142574"/>
                    </a:cubicBezTo>
                    <a:cubicBezTo>
                      <a:pt x="-4970" y="182278"/>
                      <a:pt x="21018" y="223787"/>
                      <a:pt x="56752" y="225231"/>
                    </a:cubicBezTo>
                    <a:close/>
                  </a:path>
                </a:pathLst>
              </a:custGeom>
              <a:solidFill>
                <a:srgbClr val="FFFFFF"/>
              </a:solidFill>
              <a:ln w="3607" cap="flat">
                <a:noFill/>
                <a:prstDash val="solid"/>
                <a:miter/>
              </a:ln>
            </p:spPr>
            <p:txBody>
              <a:bodyPr rtlCol="0" anchor="ctr"/>
              <a:lstStyle/>
              <a:p>
                <a:endParaRPr lang="en-US"/>
              </a:p>
            </p:txBody>
          </p:sp>
          <p:sp>
            <p:nvSpPr>
              <p:cNvPr id="20" name="Freeform 253">
                <a:extLst>
                  <a:ext uri="{FF2B5EF4-FFF2-40B4-BE49-F238E27FC236}">
                    <a16:creationId xmlns:a16="http://schemas.microsoft.com/office/drawing/2014/main" id="{D5BA6B1A-B426-F0D1-D41E-3C8A551A1CF5}"/>
                  </a:ext>
                </a:extLst>
              </p:cNvPr>
              <p:cNvSpPr/>
              <p:nvPr/>
            </p:nvSpPr>
            <p:spPr>
              <a:xfrm>
                <a:off x="5048530" y="4039722"/>
                <a:ext cx="528065" cy="368166"/>
              </a:xfrm>
              <a:custGeom>
                <a:avLst/>
                <a:gdLst>
                  <a:gd name="connsiteX0" fmla="*/ 395959 w 528065"/>
                  <a:gd name="connsiteY0" fmla="*/ 80131 h 368166"/>
                  <a:gd name="connsiteX1" fmla="*/ 528066 w 528065"/>
                  <a:gd name="connsiteY1" fmla="*/ 7219 h 368166"/>
                  <a:gd name="connsiteX2" fmla="*/ 435302 w 528065"/>
                  <a:gd name="connsiteY2" fmla="*/ 0 h 368166"/>
                  <a:gd name="connsiteX3" fmla="*/ 343622 w 528065"/>
                  <a:gd name="connsiteY3" fmla="*/ 45480 h 368166"/>
                  <a:gd name="connsiteX4" fmla="*/ 85544 w 528065"/>
                  <a:gd name="connsiteY4" fmla="*/ 159900 h 368166"/>
                  <a:gd name="connsiteX5" fmla="*/ 0 w 528065"/>
                  <a:gd name="connsiteY5" fmla="*/ 163870 h 368166"/>
                  <a:gd name="connsiteX6" fmla="*/ 83018 w 528065"/>
                  <a:gd name="connsiteY6" fmla="*/ 366362 h 368166"/>
                  <a:gd name="connsiteX7" fmla="*/ 83018 w 528065"/>
                  <a:gd name="connsiteY7" fmla="*/ 368166 h 368166"/>
                  <a:gd name="connsiteX8" fmla="*/ 395959 w 528065"/>
                  <a:gd name="connsiteY8" fmla="*/ 80131 h 36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065" h="368166">
                    <a:moveTo>
                      <a:pt x="395959" y="80131"/>
                    </a:moveTo>
                    <a:cubicBezTo>
                      <a:pt x="432776" y="54503"/>
                      <a:pt x="490888" y="32124"/>
                      <a:pt x="528066" y="7219"/>
                    </a:cubicBezTo>
                    <a:cubicBezTo>
                      <a:pt x="497385" y="12633"/>
                      <a:pt x="446492" y="20935"/>
                      <a:pt x="435302" y="0"/>
                    </a:cubicBezTo>
                    <a:cubicBezTo>
                      <a:pt x="435302" y="0"/>
                      <a:pt x="372137" y="30681"/>
                      <a:pt x="343622" y="45480"/>
                    </a:cubicBezTo>
                    <a:cubicBezTo>
                      <a:pt x="260604" y="88432"/>
                      <a:pt x="177947" y="137521"/>
                      <a:pt x="85544" y="159900"/>
                    </a:cubicBezTo>
                    <a:cubicBezTo>
                      <a:pt x="67136" y="164231"/>
                      <a:pt x="24183" y="164592"/>
                      <a:pt x="0" y="163870"/>
                    </a:cubicBezTo>
                    <a:cubicBezTo>
                      <a:pt x="47284" y="234616"/>
                      <a:pt x="73994" y="298143"/>
                      <a:pt x="83018" y="366362"/>
                    </a:cubicBezTo>
                    <a:cubicBezTo>
                      <a:pt x="83018" y="367084"/>
                      <a:pt x="83018" y="367445"/>
                      <a:pt x="83018" y="368166"/>
                    </a:cubicBezTo>
                    <a:cubicBezTo>
                      <a:pt x="179391" y="272877"/>
                      <a:pt x="285148" y="157373"/>
                      <a:pt x="395959" y="80131"/>
                    </a:cubicBezTo>
                    <a:close/>
                  </a:path>
                </a:pathLst>
              </a:custGeom>
              <a:solidFill>
                <a:srgbClr val="FFFFFF"/>
              </a:solidFill>
              <a:ln w="3607" cap="flat">
                <a:noFill/>
                <a:prstDash val="solid"/>
                <a:miter/>
              </a:ln>
            </p:spPr>
            <p:txBody>
              <a:bodyPr rtlCol="0" anchor="ctr"/>
              <a:lstStyle/>
              <a:p>
                <a:endParaRPr lang="en-US"/>
              </a:p>
            </p:txBody>
          </p:sp>
          <p:sp>
            <p:nvSpPr>
              <p:cNvPr id="21" name="Freeform 254">
                <a:extLst>
                  <a:ext uri="{FF2B5EF4-FFF2-40B4-BE49-F238E27FC236}">
                    <a16:creationId xmlns:a16="http://schemas.microsoft.com/office/drawing/2014/main" id="{1860BDF4-92C3-CF73-2456-BDD6633299AD}"/>
                  </a:ext>
                </a:extLst>
              </p:cNvPr>
              <p:cNvSpPr/>
              <p:nvPr/>
            </p:nvSpPr>
            <p:spPr>
              <a:xfrm>
                <a:off x="5506572" y="4534581"/>
                <a:ext cx="68415" cy="71068"/>
              </a:xfrm>
              <a:custGeom>
                <a:avLst/>
                <a:gdLst>
                  <a:gd name="connsiteX0" fmla="*/ 63527 w 68415"/>
                  <a:gd name="connsiteY0" fmla="*/ 0 h 71068"/>
                  <a:gd name="connsiteX1" fmla="*/ 0 w 68415"/>
                  <a:gd name="connsiteY1" fmla="*/ 55586 h 71068"/>
                  <a:gd name="connsiteX2" fmla="*/ 11551 w 68415"/>
                  <a:gd name="connsiteY2" fmla="*/ 64971 h 71068"/>
                  <a:gd name="connsiteX3" fmla="*/ 54503 w 68415"/>
                  <a:gd name="connsiteY3" fmla="*/ 64971 h 71068"/>
                  <a:gd name="connsiteX4" fmla="*/ 63527 w 68415"/>
                  <a:gd name="connsiteY4" fmla="*/ 0 h 7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15" h="71068">
                    <a:moveTo>
                      <a:pt x="63527" y="0"/>
                    </a:moveTo>
                    <a:cubicBezTo>
                      <a:pt x="53420" y="27432"/>
                      <a:pt x="28515" y="48728"/>
                      <a:pt x="0" y="55586"/>
                    </a:cubicBezTo>
                    <a:cubicBezTo>
                      <a:pt x="3249" y="59195"/>
                      <a:pt x="6858" y="62083"/>
                      <a:pt x="11551" y="64971"/>
                    </a:cubicBezTo>
                    <a:cubicBezTo>
                      <a:pt x="25988" y="73633"/>
                      <a:pt x="44036" y="72550"/>
                      <a:pt x="54503" y="64971"/>
                    </a:cubicBezTo>
                    <a:cubicBezTo>
                      <a:pt x="70024" y="53059"/>
                      <a:pt x="71829" y="28154"/>
                      <a:pt x="63527" y="0"/>
                    </a:cubicBezTo>
                    <a:close/>
                  </a:path>
                </a:pathLst>
              </a:custGeom>
              <a:solidFill>
                <a:srgbClr val="FFFFFF"/>
              </a:solidFill>
              <a:ln w="3607" cap="flat">
                <a:noFill/>
                <a:prstDash val="solid"/>
                <a:miter/>
              </a:ln>
            </p:spPr>
            <p:txBody>
              <a:bodyPr rtlCol="0" anchor="ctr"/>
              <a:lstStyle/>
              <a:p>
                <a:endParaRPr lang="en-US"/>
              </a:p>
            </p:txBody>
          </p:sp>
          <p:sp>
            <p:nvSpPr>
              <p:cNvPr id="22" name="Freeform 255">
                <a:extLst>
                  <a:ext uri="{FF2B5EF4-FFF2-40B4-BE49-F238E27FC236}">
                    <a16:creationId xmlns:a16="http://schemas.microsoft.com/office/drawing/2014/main" id="{7E9A026C-F650-B248-F220-F732BE4BC0F4}"/>
                  </a:ext>
                </a:extLst>
              </p:cNvPr>
              <p:cNvSpPr/>
              <p:nvPr/>
            </p:nvSpPr>
            <p:spPr>
              <a:xfrm>
                <a:off x="4521185" y="4173634"/>
                <a:ext cx="596014" cy="422011"/>
              </a:xfrm>
              <a:custGeom>
                <a:avLst/>
                <a:gdLst>
                  <a:gd name="connsiteX0" fmla="*/ 595563 w 596014"/>
                  <a:gd name="connsiteY0" fmla="*/ 228119 h 422011"/>
                  <a:gd name="connsiteX1" fmla="*/ 487640 w 596014"/>
                  <a:gd name="connsiteY1" fmla="*/ 0 h 422011"/>
                  <a:gd name="connsiteX2" fmla="*/ 519043 w 596014"/>
                  <a:gd name="connsiteY2" fmla="*/ 67858 h 422011"/>
                  <a:gd name="connsiteX3" fmla="*/ 540699 w 596014"/>
                  <a:gd name="connsiteY3" fmla="*/ 153763 h 422011"/>
                  <a:gd name="connsiteX4" fmla="*/ 498469 w 596014"/>
                  <a:gd name="connsiteY4" fmla="*/ 257355 h 422011"/>
                  <a:gd name="connsiteX5" fmla="*/ 331350 w 596014"/>
                  <a:gd name="connsiteY5" fmla="*/ 336042 h 422011"/>
                  <a:gd name="connsiteX6" fmla="*/ 156290 w 596014"/>
                  <a:gd name="connsiteY6" fmla="*/ 364918 h 422011"/>
                  <a:gd name="connsiteX7" fmla="*/ 0 w 596014"/>
                  <a:gd name="connsiteY7" fmla="*/ 353006 h 422011"/>
                  <a:gd name="connsiteX8" fmla="*/ 98178 w 596014"/>
                  <a:gd name="connsiteY8" fmla="*/ 421586 h 422011"/>
                  <a:gd name="connsiteX9" fmla="*/ 448297 w 596014"/>
                  <a:gd name="connsiteY9" fmla="*/ 355533 h 422011"/>
                  <a:gd name="connsiteX10" fmla="*/ 542504 w 596014"/>
                  <a:gd name="connsiteY10" fmla="*/ 305001 h 422011"/>
                  <a:gd name="connsiteX11" fmla="*/ 595563 w 596014"/>
                  <a:gd name="connsiteY11" fmla="*/ 228119 h 42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014" h="422011">
                    <a:moveTo>
                      <a:pt x="595563" y="228119"/>
                    </a:moveTo>
                    <a:cubicBezTo>
                      <a:pt x="583652" y="145822"/>
                      <a:pt x="547918" y="79408"/>
                      <a:pt x="487640" y="0"/>
                    </a:cubicBezTo>
                    <a:cubicBezTo>
                      <a:pt x="499551" y="22018"/>
                      <a:pt x="509658" y="44757"/>
                      <a:pt x="519043" y="67858"/>
                    </a:cubicBezTo>
                    <a:cubicBezTo>
                      <a:pt x="530232" y="95290"/>
                      <a:pt x="539616" y="123805"/>
                      <a:pt x="540699" y="153763"/>
                    </a:cubicBezTo>
                    <a:cubicBezTo>
                      <a:pt x="541782" y="192746"/>
                      <a:pt x="524818" y="229562"/>
                      <a:pt x="498469" y="257355"/>
                    </a:cubicBezTo>
                    <a:cubicBezTo>
                      <a:pt x="455877" y="302113"/>
                      <a:pt x="389823" y="322687"/>
                      <a:pt x="331350" y="336042"/>
                    </a:cubicBezTo>
                    <a:cubicBezTo>
                      <a:pt x="273959" y="349397"/>
                      <a:pt x="214764" y="357699"/>
                      <a:pt x="156290" y="364918"/>
                    </a:cubicBezTo>
                    <a:cubicBezTo>
                      <a:pt x="102148" y="371776"/>
                      <a:pt x="48728" y="369249"/>
                      <a:pt x="0" y="353006"/>
                    </a:cubicBezTo>
                    <a:cubicBezTo>
                      <a:pt x="15882" y="394154"/>
                      <a:pt x="50172" y="419782"/>
                      <a:pt x="98178" y="421586"/>
                    </a:cubicBezTo>
                    <a:cubicBezTo>
                      <a:pt x="218012" y="425918"/>
                      <a:pt x="337847" y="396681"/>
                      <a:pt x="448297" y="355533"/>
                    </a:cubicBezTo>
                    <a:cubicBezTo>
                      <a:pt x="481143" y="343261"/>
                      <a:pt x="513628" y="326296"/>
                      <a:pt x="542504" y="305001"/>
                    </a:cubicBezTo>
                    <a:cubicBezTo>
                      <a:pt x="567410" y="286231"/>
                      <a:pt x="600256" y="260243"/>
                      <a:pt x="595563" y="228119"/>
                    </a:cubicBezTo>
                    <a:close/>
                  </a:path>
                </a:pathLst>
              </a:custGeom>
              <a:solidFill>
                <a:srgbClr val="FFFFFF"/>
              </a:solidFill>
              <a:ln w="3607" cap="flat">
                <a:noFill/>
                <a:prstDash val="solid"/>
                <a:miter/>
              </a:ln>
            </p:spPr>
            <p:txBody>
              <a:bodyPr rtlCol="0" anchor="ctr"/>
              <a:lstStyle/>
              <a:p>
                <a:endParaRPr lang="en-US"/>
              </a:p>
            </p:txBody>
          </p:sp>
          <p:sp>
            <p:nvSpPr>
              <p:cNvPr id="23" name="Freeform 256">
                <a:extLst>
                  <a:ext uri="{FF2B5EF4-FFF2-40B4-BE49-F238E27FC236}">
                    <a16:creationId xmlns:a16="http://schemas.microsoft.com/office/drawing/2014/main" id="{8987DAD6-FE8C-6D3B-0FBC-873B3B0FE27F}"/>
                  </a:ext>
                </a:extLst>
              </p:cNvPr>
              <p:cNvSpPr/>
              <p:nvPr/>
            </p:nvSpPr>
            <p:spPr>
              <a:xfrm>
                <a:off x="5498454" y="4015886"/>
                <a:ext cx="88525" cy="24215"/>
              </a:xfrm>
              <a:custGeom>
                <a:avLst/>
                <a:gdLst>
                  <a:gd name="connsiteX0" fmla="*/ 47101 w 88525"/>
                  <a:gd name="connsiteY0" fmla="*/ 23836 h 24215"/>
                  <a:gd name="connsiteX1" fmla="*/ 51071 w 88525"/>
                  <a:gd name="connsiteY1" fmla="*/ 13 h 24215"/>
                  <a:gd name="connsiteX2" fmla="*/ 47101 w 88525"/>
                  <a:gd name="connsiteY2" fmla="*/ 23836 h 24215"/>
                </a:gdLst>
                <a:ahLst/>
                <a:cxnLst>
                  <a:cxn ang="0">
                    <a:pos x="connsiteX0" y="connsiteY0"/>
                  </a:cxn>
                  <a:cxn ang="0">
                    <a:pos x="connsiteX1" y="connsiteY1"/>
                  </a:cxn>
                  <a:cxn ang="0">
                    <a:pos x="connsiteX2" y="connsiteY2"/>
                  </a:cxn>
                </a:cxnLst>
                <a:rect l="l" t="t" r="r" b="b"/>
                <a:pathLst>
                  <a:path w="88525" h="24215">
                    <a:moveTo>
                      <a:pt x="47101" y="23836"/>
                    </a:moveTo>
                    <a:cubicBezTo>
                      <a:pt x="107379" y="21309"/>
                      <a:pt x="95828" y="1096"/>
                      <a:pt x="51071" y="13"/>
                    </a:cubicBezTo>
                    <a:cubicBezTo>
                      <a:pt x="14254" y="-708"/>
                      <a:pt x="-40610" y="27807"/>
                      <a:pt x="47101" y="23836"/>
                    </a:cubicBezTo>
                    <a:close/>
                  </a:path>
                </a:pathLst>
              </a:custGeom>
              <a:solidFill>
                <a:srgbClr val="FFFFFF"/>
              </a:solidFill>
              <a:ln w="3607" cap="flat">
                <a:noFill/>
                <a:prstDash val="solid"/>
                <a:miter/>
              </a:ln>
            </p:spPr>
            <p:txBody>
              <a:bodyPr rtlCol="0" anchor="ctr"/>
              <a:lstStyle/>
              <a:p>
                <a:endParaRPr lang="en-US"/>
              </a:p>
            </p:txBody>
          </p:sp>
          <p:sp>
            <p:nvSpPr>
              <p:cNvPr id="24" name="Freeform 257">
                <a:extLst>
                  <a:ext uri="{FF2B5EF4-FFF2-40B4-BE49-F238E27FC236}">
                    <a16:creationId xmlns:a16="http://schemas.microsoft.com/office/drawing/2014/main" id="{72504225-B72E-22CD-78DA-4BDDF096E3F9}"/>
                  </a:ext>
                </a:extLst>
              </p:cNvPr>
              <p:cNvSpPr/>
              <p:nvPr/>
            </p:nvSpPr>
            <p:spPr>
              <a:xfrm>
                <a:off x="4624055" y="4114439"/>
                <a:ext cx="333876" cy="98177"/>
              </a:xfrm>
              <a:custGeom>
                <a:avLst/>
                <a:gdLst>
                  <a:gd name="connsiteX0" fmla="*/ 315829 w 333876"/>
                  <a:gd name="connsiteY0" fmla="*/ 2166 h 98177"/>
                  <a:gd name="connsiteX1" fmla="*/ 312219 w 333876"/>
                  <a:gd name="connsiteY1" fmla="*/ 2526 h 98177"/>
                  <a:gd name="connsiteX2" fmla="*/ 307167 w 333876"/>
                  <a:gd name="connsiteY2" fmla="*/ 3249 h 98177"/>
                  <a:gd name="connsiteX3" fmla="*/ 285148 w 333876"/>
                  <a:gd name="connsiteY3" fmla="*/ 6858 h 98177"/>
                  <a:gd name="connsiteX4" fmla="*/ 193468 w 333876"/>
                  <a:gd name="connsiteY4" fmla="*/ 27432 h 98177"/>
                  <a:gd name="connsiteX5" fmla="*/ 106841 w 333876"/>
                  <a:gd name="connsiteY5" fmla="*/ 53420 h 98177"/>
                  <a:gd name="connsiteX6" fmla="*/ 69663 w 333876"/>
                  <a:gd name="connsiteY6" fmla="*/ 66414 h 98177"/>
                  <a:gd name="connsiteX7" fmla="*/ 48367 w 333876"/>
                  <a:gd name="connsiteY7" fmla="*/ 74355 h 98177"/>
                  <a:gd name="connsiteX8" fmla="*/ 41509 w 333876"/>
                  <a:gd name="connsiteY8" fmla="*/ 76882 h 98177"/>
                  <a:gd name="connsiteX9" fmla="*/ 6497 w 333876"/>
                  <a:gd name="connsiteY9" fmla="*/ 94207 h 98177"/>
                  <a:gd name="connsiteX10" fmla="*/ 0 w 333876"/>
                  <a:gd name="connsiteY10" fmla="*/ 98178 h 98177"/>
                  <a:gd name="connsiteX11" fmla="*/ 66054 w 333876"/>
                  <a:gd name="connsiteY11" fmla="*/ 85544 h 98177"/>
                  <a:gd name="connsiteX12" fmla="*/ 326657 w 333876"/>
                  <a:gd name="connsiteY12" fmla="*/ 6858 h 98177"/>
                  <a:gd name="connsiteX13" fmla="*/ 333876 w 333876"/>
                  <a:gd name="connsiteY13" fmla="*/ 0 h 98177"/>
                  <a:gd name="connsiteX14" fmla="*/ 315829 w 333876"/>
                  <a:gd name="connsiteY14" fmla="*/ 2166 h 9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876" h="98177">
                    <a:moveTo>
                      <a:pt x="315829" y="2166"/>
                    </a:moveTo>
                    <a:cubicBezTo>
                      <a:pt x="314386" y="2166"/>
                      <a:pt x="313303" y="2526"/>
                      <a:pt x="312219" y="2526"/>
                    </a:cubicBezTo>
                    <a:cubicBezTo>
                      <a:pt x="310415" y="2887"/>
                      <a:pt x="308971" y="2887"/>
                      <a:pt x="307167" y="3249"/>
                    </a:cubicBezTo>
                    <a:cubicBezTo>
                      <a:pt x="299948" y="4331"/>
                      <a:pt x="292367" y="5775"/>
                      <a:pt x="285148" y="6858"/>
                    </a:cubicBezTo>
                    <a:cubicBezTo>
                      <a:pt x="254468" y="12272"/>
                      <a:pt x="223787" y="19491"/>
                      <a:pt x="193468" y="27432"/>
                    </a:cubicBezTo>
                    <a:cubicBezTo>
                      <a:pt x="164231" y="35373"/>
                      <a:pt x="135355" y="44035"/>
                      <a:pt x="106841" y="53420"/>
                    </a:cubicBezTo>
                    <a:cubicBezTo>
                      <a:pt x="94568" y="57752"/>
                      <a:pt x="81935" y="62083"/>
                      <a:pt x="69663" y="66414"/>
                    </a:cubicBezTo>
                    <a:cubicBezTo>
                      <a:pt x="62444" y="68941"/>
                      <a:pt x="55225" y="71829"/>
                      <a:pt x="48367" y="74355"/>
                    </a:cubicBezTo>
                    <a:cubicBezTo>
                      <a:pt x="46201" y="75077"/>
                      <a:pt x="44036" y="76160"/>
                      <a:pt x="41509" y="76882"/>
                    </a:cubicBezTo>
                    <a:cubicBezTo>
                      <a:pt x="29598" y="82296"/>
                      <a:pt x="18047" y="87710"/>
                      <a:pt x="6497" y="94207"/>
                    </a:cubicBezTo>
                    <a:cubicBezTo>
                      <a:pt x="4332" y="95290"/>
                      <a:pt x="2166" y="96734"/>
                      <a:pt x="0" y="98178"/>
                    </a:cubicBezTo>
                    <a:cubicBezTo>
                      <a:pt x="22018" y="94568"/>
                      <a:pt x="44036" y="90598"/>
                      <a:pt x="66054" y="85544"/>
                    </a:cubicBezTo>
                    <a:cubicBezTo>
                      <a:pt x="158095" y="64248"/>
                      <a:pt x="246166" y="50533"/>
                      <a:pt x="326657" y="6858"/>
                    </a:cubicBezTo>
                    <a:cubicBezTo>
                      <a:pt x="330989" y="4331"/>
                      <a:pt x="333155" y="2166"/>
                      <a:pt x="333876" y="0"/>
                    </a:cubicBezTo>
                    <a:cubicBezTo>
                      <a:pt x="328101" y="722"/>
                      <a:pt x="321965" y="1444"/>
                      <a:pt x="315829" y="2166"/>
                    </a:cubicBezTo>
                    <a:close/>
                  </a:path>
                </a:pathLst>
              </a:custGeom>
              <a:solidFill>
                <a:srgbClr val="FFFFFF"/>
              </a:solidFill>
              <a:ln w="3607" cap="flat">
                <a:noFill/>
                <a:prstDash val="solid"/>
                <a:miter/>
              </a:ln>
            </p:spPr>
            <p:txBody>
              <a:bodyPr rtlCol="0" anchor="ctr"/>
              <a:lstStyle/>
              <a:p>
                <a:endParaRPr lang="en-US"/>
              </a:p>
            </p:txBody>
          </p:sp>
          <p:sp>
            <p:nvSpPr>
              <p:cNvPr id="25" name="Freeform 258">
                <a:extLst>
                  <a:ext uri="{FF2B5EF4-FFF2-40B4-BE49-F238E27FC236}">
                    <a16:creationId xmlns:a16="http://schemas.microsoft.com/office/drawing/2014/main" id="{0D8F1D90-B13D-A68A-9AF4-42055E0614D6}"/>
                  </a:ext>
                </a:extLst>
              </p:cNvPr>
              <p:cNvSpPr/>
              <p:nvPr/>
            </p:nvSpPr>
            <p:spPr>
              <a:xfrm>
                <a:off x="5577679" y="4228498"/>
                <a:ext cx="101632" cy="119880"/>
              </a:xfrm>
              <a:custGeom>
                <a:avLst/>
                <a:gdLst>
                  <a:gd name="connsiteX0" fmla="*/ 101426 w 101632"/>
                  <a:gd name="connsiteY0" fmla="*/ 42231 h 119880"/>
                  <a:gd name="connsiteX1" fmla="*/ 95290 w 101632"/>
                  <a:gd name="connsiteY1" fmla="*/ 15160 h 119880"/>
                  <a:gd name="connsiteX2" fmla="*/ 87710 w 101632"/>
                  <a:gd name="connsiteY2" fmla="*/ 0 h 119880"/>
                  <a:gd name="connsiteX3" fmla="*/ 87349 w 101632"/>
                  <a:gd name="connsiteY3" fmla="*/ 18408 h 119880"/>
                  <a:gd name="connsiteX4" fmla="*/ 722 w 101632"/>
                  <a:gd name="connsiteY4" fmla="*/ 105036 h 119880"/>
                  <a:gd name="connsiteX5" fmla="*/ 0 w 101632"/>
                  <a:gd name="connsiteY5" fmla="*/ 105036 h 119880"/>
                  <a:gd name="connsiteX6" fmla="*/ 33568 w 101632"/>
                  <a:gd name="connsiteY6" fmla="*/ 119834 h 119880"/>
                  <a:gd name="connsiteX7" fmla="*/ 101426 w 101632"/>
                  <a:gd name="connsiteY7" fmla="*/ 42231 h 1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32" h="119880">
                    <a:moveTo>
                      <a:pt x="101426" y="42231"/>
                    </a:moveTo>
                    <a:cubicBezTo>
                      <a:pt x="100704" y="33207"/>
                      <a:pt x="99261" y="23101"/>
                      <a:pt x="95290" y="15160"/>
                    </a:cubicBezTo>
                    <a:cubicBezTo>
                      <a:pt x="93124" y="10107"/>
                      <a:pt x="90598" y="5053"/>
                      <a:pt x="87710" y="0"/>
                    </a:cubicBezTo>
                    <a:cubicBezTo>
                      <a:pt x="87710" y="6136"/>
                      <a:pt x="87349" y="12272"/>
                      <a:pt x="87349" y="18408"/>
                    </a:cubicBezTo>
                    <a:cubicBezTo>
                      <a:pt x="86988" y="67136"/>
                      <a:pt x="48006" y="102870"/>
                      <a:pt x="722" y="105036"/>
                    </a:cubicBezTo>
                    <a:cubicBezTo>
                      <a:pt x="361" y="105036"/>
                      <a:pt x="0" y="105036"/>
                      <a:pt x="0" y="105036"/>
                    </a:cubicBezTo>
                    <a:cubicBezTo>
                      <a:pt x="9385" y="113698"/>
                      <a:pt x="20935" y="119473"/>
                      <a:pt x="33568" y="119834"/>
                    </a:cubicBezTo>
                    <a:cubicBezTo>
                      <a:pt x="68941" y="121278"/>
                      <a:pt x="104675" y="88432"/>
                      <a:pt x="101426" y="42231"/>
                    </a:cubicBezTo>
                    <a:close/>
                  </a:path>
                </a:pathLst>
              </a:custGeom>
              <a:solidFill>
                <a:srgbClr val="FFFFFF"/>
              </a:solidFill>
              <a:ln w="3607" cap="flat">
                <a:noFill/>
                <a:prstDash val="solid"/>
                <a:miter/>
              </a:ln>
            </p:spPr>
            <p:txBody>
              <a:bodyPr rtlCol="0" anchor="ctr"/>
              <a:lstStyle/>
              <a:p>
                <a:endParaRPr lang="en-US"/>
              </a:p>
            </p:txBody>
          </p:sp>
          <p:sp>
            <p:nvSpPr>
              <p:cNvPr id="26" name="Freeform 259">
                <a:extLst>
                  <a:ext uri="{FF2B5EF4-FFF2-40B4-BE49-F238E27FC236}">
                    <a16:creationId xmlns:a16="http://schemas.microsoft.com/office/drawing/2014/main" id="{1E2E9AD5-D6F8-C6A1-8FF8-1FC0FA3AF251}"/>
                  </a:ext>
                </a:extLst>
              </p:cNvPr>
              <p:cNvSpPr/>
              <p:nvPr/>
            </p:nvSpPr>
            <p:spPr>
              <a:xfrm>
                <a:off x="5114222" y="4067515"/>
                <a:ext cx="427361" cy="340373"/>
              </a:xfrm>
              <a:custGeom>
                <a:avLst/>
                <a:gdLst>
                  <a:gd name="connsiteX0" fmla="*/ 402095 w 427361"/>
                  <a:gd name="connsiteY0" fmla="*/ 9024 h 340373"/>
                  <a:gd name="connsiteX1" fmla="*/ 384048 w 427361"/>
                  <a:gd name="connsiteY1" fmla="*/ 16243 h 340373"/>
                  <a:gd name="connsiteX2" fmla="*/ 370332 w 427361"/>
                  <a:gd name="connsiteY2" fmla="*/ 22379 h 340373"/>
                  <a:gd name="connsiteX3" fmla="*/ 192746 w 427361"/>
                  <a:gd name="connsiteY3" fmla="*/ 122361 h 340373"/>
                  <a:gd name="connsiteX4" fmla="*/ 179030 w 427361"/>
                  <a:gd name="connsiteY4" fmla="*/ 131746 h 340373"/>
                  <a:gd name="connsiteX5" fmla="*/ 160261 w 427361"/>
                  <a:gd name="connsiteY5" fmla="*/ 147988 h 340373"/>
                  <a:gd name="connsiteX6" fmla="*/ 104675 w 427361"/>
                  <a:gd name="connsiteY6" fmla="*/ 197438 h 340373"/>
                  <a:gd name="connsiteX7" fmla="*/ 0 w 427361"/>
                  <a:gd name="connsiteY7" fmla="*/ 265657 h 340373"/>
                  <a:gd name="connsiteX8" fmla="*/ 16964 w 427361"/>
                  <a:gd name="connsiteY8" fmla="*/ 338568 h 340373"/>
                  <a:gd name="connsiteX9" fmla="*/ 16964 w 427361"/>
                  <a:gd name="connsiteY9" fmla="*/ 340373 h 340373"/>
                  <a:gd name="connsiteX10" fmla="*/ 329545 w 427361"/>
                  <a:gd name="connsiteY10" fmla="*/ 53059 h 340373"/>
                  <a:gd name="connsiteX11" fmla="*/ 427362 w 427361"/>
                  <a:gd name="connsiteY11" fmla="*/ 0 h 340373"/>
                  <a:gd name="connsiteX12" fmla="*/ 402095 w 427361"/>
                  <a:gd name="connsiteY12" fmla="*/ 9024 h 3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361" h="340373">
                    <a:moveTo>
                      <a:pt x="402095" y="9024"/>
                    </a:moveTo>
                    <a:cubicBezTo>
                      <a:pt x="399930" y="9745"/>
                      <a:pt x="387658" y="14799"/>
                      <a:pt x="384048" y="16243"/>
                    </a:cubicBezTo>
                    <a:cubicBezTo>
                      <a:pt x="379356" y="18047"/>
                      <a:pt x="375024" y="20213"/>
                      <a:pt x="370332" y="22379"/>
                    </a:cubicBezTo>
                    <a:cubicBezTo>
                      <a:pt x="308249" y="50172"/>
                      <a:pt x="248693" y="83740"/>
                      <a:pt x="192746" y="122361"/>
                    </a:cubicBezTo>
                    <a:cubicBezTo>
                      <a:pt x="188053" y="125609"/>
                      <a:pt x="183722" y="128858"/>
                      <a:pt x="179030" y="131746"/>
                    </a:cubicBezTo>
                    <a:cubicBezTo>
                      <a:pt x="172533" y="137160"/>
                      <a:pt x="166397" y="142574"/>
                      <a:pt x="160261" y="147988"/>
                    </a:cubicBezTo>
                    <a:cubicBezTo>
                      <a:pt x="141852" y="164592"/>
                      <a:pt x="123805" y="181556"/>
                      <a:pt x="104675" y="197438"/>
                    </a:cubicBezTo>
                    <a:cubicBezTo>
                      <a:pt x="73633" y="223787"/>
                      <a:pt x="39343" y="251941"/>
                      <a:pt x="0" y="265657"/>
                    </a:cubicBezTo>
                    <a:cubicBezTo>
                      <a:pt x="7941" y="289840"/>
                      <a:pt x="13716" y="313663"/>
                      <a:pt x="16964" y="338568"/>
                    </a:cubicBezTo>
                    <a:cubicBezTo>
                      <a:pt x="16964" y="339291"/>
                      <a:pt x="16964" y="339651"/>
                      <a:pt x="16964" y="340373"/>
                    </a:cubicBezTo>
                    <a:cubicBezTo>
                      <a:pt x="113338" y="245444"/>
                      <a:pt x="219095" y="130302"/>
                      <a:pt x="329545" y="53059"/>
                    </a:cubicBezTo>
                    <a:cubicBezTo>
                      <a:pt x="356255" y="34290"/>
                      <a:pt x="394154" y="17325"/>
                      <a:pt x="427362" y="0"/>
                    </a:cubicBezTo>
                    <a:cubicBezTo>
                      <a:pt x="419421" y="2526"/>
                      <a:pt x="410758" y="5414"/>
                      <a:pt x="402095" y="9024"/>
                    </a:cubicBezTo>
                    <a:close/>
                  </a:path>
                </a:pathLst>
              </a:custGeom>
              <a:solidFill>
                <a:srgbClr val="FFFFFF"/>
              </a:solidFill>
              <a:ln w="3607" cap="flat">
                <a:noFill/>
                <a:prstDash val="solid"/>
                <a:miter/>
              </a:ln>
            </p:spPr>
            <p:txBody>
              <a:bodyPr rtlCol="0" anchor="ctr"/>
              <a:lstStyle/>
              <a:p>
                <a:endParaRPr lang="en-US"/>
              </a:p>
            </p:txBody>
          </p:sp>
          <p:sp>
            <p:nvSpPr>
              <p:cNvPr id="27" name="Freeform 260">
                <a:extLst>
                  <a:ext uri="{FF2B5EF4-FFF2-40B4-BE49-F238E27FC236}">
                    <a16:creationId xmlns:a16="http://schemas.microsoft.com/office/drawing/2014/main" id="{6065AD81-F51F-8930-F560-842009BE92B4}"/>
                  </a:ext>
                </a:extLst>
              </p:cNvPr>
              <p:cNvSpPr/>
              <p:nvPr/>
            </p:nvSpPr>
            <p:spPr>
              <a:xfrm>
                <a:off x="5564641" y="4165879"/>
                <a:ext cx="31762" cy="132281"/>
              </a:xfrm>
              <a:custGeom>
                <a:avLst/>
                <a:gdLst>
                  <a:gd name="connsiteX0" fmla="*/ 30363 w 31762"/>
                  <a:gd name="connsiteY0" fmla="*/ 2701 h 132281"/>
                  <a:gd name="connsiteX1" fmla="*/ 1126 w 31762"/>
                  <a:gd name="connsiteY1" fmla="*/ 75613 h 132281"/>
                  <a:gd name="connsiteX2" fmla="*/ 17730 w 31762"/>
                  <a:gd name="connsiteY2" fmla="*/ 132282 h 132281"/>
                  <a:gd name="connsiteX3" fmla="*/ 30363 w 31762"/>
                  <a:gd name="connsiteY3" fmla="*/ 2701 h 132281"/>
                </a:gdLst>
                <a:ahLst/>
                <a:cxnLst>
                  <a:cxn ang="0">
                    <a:pos x="connsiteX0" y="connsiteY0"/>
                  </a:cxn>
                  <a:cxn ang="0">
                    <a:pos x="connsiteX1" y="connsiteY1"/>
                  </a:cxn>
                  <a:cxn ang="0">
                    <a:pos x="connsiteX2" y="connsiteY2"/>
                  </a:cxn>
                  <a:cxn ang="0">
                    <a:pos x="connsiteX3" y="connsiteY3"/>
                  </a:cxn>
                </a:cxnLst>
                <a:rect l="l" t="t" r="r" b="b"/>
                <a:pathLst>
                  <a:path w="31762" h="132281">
                    <a:moveTo>
                      <a:pt x="30363" y="2701"/>
                    </a:moveTo>
                    <a:cubicBezTo>
                      <a:pt x="32890" y="-11736"/>
                      <a:pt x="7624" y="34465"/>
                      <a:pt x="1126" y="75613"/>
                    </a:cubicBezTo>
                    <a:cubicBezTo>
                      <a:pt x="-3566" y="105211"/>
                      <a:pt x="7263" y="132282"/>
                      <a:pt x="17730" y="132282"/>
                    </a:cubicBezTo>
                    <a:cubicBezTo>
                      <a:pt x="43357" y="131920"/>
                      <a:pt x="24949" y="33382"/>
                      <a:pt x="30363" y="2701"/>
                    </a:cubicBezTo>
                    <a:close/>
                  </a:path>
                </a:pathLst>
              </a:custGeom>
              <a:solidFill>
                <a:srgbClr val="FFFFFF"/>
              </a:solidFill>
              <a:ln w="3607" cap="flat">
                <a:noFill/>
                <a:prstDash val="solid"/>
                <a:miter/>
              </a:ln>
            </p:spPr>
            <p:txBody>
              <a:bodyPr rtlCol="0" anchor="ctr"/>
              <a:lstStyle/>
              <a:p>
                <a:endParaRPr lang="en-US"/>
              </a:p>
            </p:txBody>
          </p:sp>
          <p:sp>
            <p:nvSpPr>
              <p:cNvPr id="28" name="Freeform 261">
                <a:extLst>
                  <a:ext uri="{FF2B5EF4-FFF2-40B4-BE49-F238E27FC236}">
                    <a16:creationId xmlns:a16="http://schemas.microsoft.com/office/drawing/2014/main" id="{BD10ADCB-1526-6A1C-4A30-3123FF156160}"/>
                  </a:ext>
                </a:extLst>
              </p:cNvPr>
              <p:cNvSpPr/>
              <p:nvPr/>
            </p:nvSpPr>
            <p:spPr>
              <a:xfrm>
                <a:off x="5498227" y="4507101"/>
                <a:ext cx="31762" cy="72598"/>
              </a:xfrm>
              <a:custGeom>
                <a:avLst/>
                <a:gdLst>
                  <a:gd name="connsiteX0" fmla="*/ 30363 w 31762"/>
                  <a:gd name="connsiteY0" fmla="*/ 1492 h 72598"/>
                  <a:gd name="connsiteX1" fmla="*/ 1126 w 31762"/>
                  <a:gd name="connsiteY1" fmla="*/ 41557 h 72598"/>
                  <a:gd name="connsiteX2" fmla="*/ 17730 w 31762"/>
                  <a:gd name="connsiteY2" fmla="*/ 72599 h 72598"/>
                  <a:gd name="connsiteX3" fmla="*/ 30363 w 31762"/>
                  <a:gd name="connsiteY3" fmla="*/ 1492 h 72598"/>
                </a:gdLst>
                <a:ahLst/>
                <a:cxnLst>
                  <a:cxn ang="0">
                    <a:pos x="connsiteX0" y="connsiteY0"/>
                  </a:cxn>
                  <a:cxn ang="0">
                    <a:pos x="connsiteX1" y="connsiteY1"/>
                  </a:cxn>
                  <a:cxn ang="0">
                    <a:pos x="connsiteX2" y="connsiteY2"/>
                  </a:cxn>
                  <a:cxn ang="0">
                    <a:pos x="connsiteX3" y="connsiteY3"/>
                  </a:cxn>
                </a:cxnLst>
                <a:rect l="l" t="t" r="r" b="b"/>
                <a:pathLst>
                  <a:path w="31762" h="72598">
                    <a:moveTo>
                      <a:pt x="30363" y="1492"/>
                    </a:moveTo>
                    <a:cubicBezTo>
                      <a:pt x="32890" y="-6449"/>
                      <a:pt x="7624" y="18818"/>
                      <a:pt x="1126" y="41557"/>
                    </a:cubicBezTo>
                    <a:cubicBezTo>
                      <a:pt x="-3566" y="57800"/>
                      <a:pt x="7263" y="72599"/>
                      <a:pt x="17730" y="72599"/>
                    </a:cubicBezTo>
                    <a:cubicBezTo>
                      <a:pt x="43357" y="72599"/>
                      <a:pt x="24949" y="18457"/>
                      <a:pt x="30363" y="1492"/>
                    </a:cubicBezTo>
                    <a:close/>
                  </a:path>
                </a:pathLst>
              </a:custGeom>
              <a:solidFill>
                <a:srgbClr val="FFFFFF"/>
              </a:solidFill>
              <a:ln w="3607" cap="flat">
                <a:noFill/>
                <a:prstDash val="solid"/>
                <a:miter/>
              </a:ln>
            </p:spPr>
            <p:txBody>
              <a:bodyPr rtlCol="0" anchor="ctr"/>
              <a:lstStyle/>
              <a:p>
                <a:endParaRPr lang="en-US"/>
              </a:p>
            </p:txBody>
          </p:sp>
          <p:sp>
            <p:nvSpPr>
              <p:cNvPr id="29" name="Freeform 262">
                <a:extLst>
                  <a:ext uri="{FF2B5EF4-FFF2-40B4-BE49-F238E27FC236}">
                    <a16:creationId xmlns:a16="http://schemas.microsoft.com/office/drawing/2014/main" id="{D2D1625A-D16B-8596-2235-7F1571F2329C}"/>
                  </a:ext>
                </a:extLst>
              </p:cNvPr>
              <p:cNvSpPr/>
              <p:nvPr/>
            </p:nvSpPr>
            <p:spPr>
              <a:xfrm>
                <a:off x="4529586" y="4254483"/>
                <a:ext cx="73635" cy="261689"/>
              </a:xfrm>
              <a:custGeom>
                <a:avLst/>
                <a:gdLst>
                  <a:gd name="connsiteX0" fmla="*/ 34192 w 73635"/>
                  <a:gd name="connsiteY0" fmla="*/ 2169 h 261689"/>
                  <a:gd name="connsiteX1" fmla="*/ 11091 w 73635"/>
                  <a:gd name="connsiteY1" fmla="*/ 261690 h 261689"/>
                  <a:gd name="connsiteX2" fmla="*/ 72091 w 73635"/>
                  <a:gd name="connsiteY2" fmla="*/ 9749 h 261689"/>
                  <a:gd name="connsiteX3" fmla="*/ 34192 w 73635"/>
                  <a:gd name="connsiteY3" fmla="*/ 2169 h 261689"/>
                </a:gdLst>
                <a:ahLst/>
                <a:cxnLst>
                  <a:cxn ang="0">
                    <a:pos x="connsiteX0" y="connsiteY0"/>
                  </a:cxn>
                  <a:cxn ang="0">
                    <a:pos x="connsiteX1" y="connsiteY1"/>
                  </a:cxn>
                  <a:cxn ang="0">
                    <a:pos x="connsiteX2" y="connsiteY2"/>
                  </a:cxn>
                  <a:cxn ang="0">
                    <a:pos x="connsiteX3" y="connsiteY3"/>
                  </a:cxn>
                </a:cxnLst>
                <a:rect l="l" t="t" r="r" b="b"/>
                <a:pathLst>
                  <a:path w="73635" h="261689">
                    <a:moveTo>
                      <a:pt x="34192" y="2169"/>
                    </a:moveTo>
                    <a:cubicBezTo>
                      <a:pt x="8926" y="2169"/>
                      <a:pt x="-14536" y="261690"/>
                      <a:pt x="11091" y="261690"/>
                    </a:cubicBezTo>
                    <a:cubicBezTo>
                      <a:pt x="30943" y="261690"/>
                      <a:pt x="11091" y="106844"/>
                      <a:pt x="72091" y="9749"/>
                    </a:cubicBezTo>
                    <a:cubicBezTo>
                      <a:pt x="82198" y="-6133"/>
                      <a:pt x="39606" y="2169"/>
                      <a:pt x="34192" y="2169"/>
                    </a:cubicBezTo>
                    <a:close/>
                  </a:path>
                </a:pathLst>
              </a:custGeom>
              <a:solidFill>
                <a:srgbClr val="FFFFFF"/>
              </a:solidFill>
              <a:ln w="3607" cap="flat">
                <a:noFill/>
                <a:prstDash val="solid"/>
                <a:miter/>
              </a:ln>
            </p:spPr>
            <p:txBody>
              <a:bodyPr rtlCol="0" anchor="ctr"/>
              <a:lstStyle/>
              <a:p>
                <a:endParaRPr lang="en-US"/>
              </a:p>
            </p:txBody>
          </p:sp>
          <p:sp>
            <p:nvSpPr>
              <p:cNvPr id="30" name="Freeform 263">
                <a:extLst>
                  <a:ext uri="{FF2B5EF4-FFF2-40B4-BE49-F238E27FC236}">
                    <a16:creationId xmlns:a16="http://schemas.microsoft.com/office/drawing/2014/main" id="{A34C7D84-534A-CFA9-EA32-7595F4C738EF}"/>
                  </a:ext>
                </a:extLst>
              </p:cNvPr>
              <p:cNvSpPr/>
              <p:nvPr/>
            </p:nvSpPr>
            <p:spPr>
              <a:xfrm>
                <a:off x="5036618" y="4001047"/>
                <a:ext cx="566407" cy="437161"/>
              </a:xfrm>
              <a:custGeom>
                <a:avLst/>
                <a:gdLst>
                  <a:gd name="connsiteX0" fmla="*/ 97817 w 566407"/>
                  <a:gd name="connsiteY0" fmla="*/ 198214 h 437161"/>
                  <a:gd name="connsiteX1" fmla="*/ 355894 w 566407"/>
                  <a:gd name="connsiteY1" fmla="*/ 83794 h 437161"/>
                  <a:gd name="connsiteX2" fmla="*/ 447575 w 566407"/>
                  <a:gd name="connsiteY2" fmla="*/ 38314 h 437161"/>
                  <a:gd name="connsiteX3" fmla="*/ 540338 w 566407"/>
                  <a:gd name="connsiteY3" fmla="*/ 45533 h 437161"/>
                  <a:gd name="connsiteX4" fmla="*/ 408231 w 566407"/>
                  <a:gd name="connsiteY4" fmla="*/ 118445 h 437161"/>
                  <a:gd name="connsiteX5" fmla="*/ 95651 w 566407"/>
                  <a:gd name="connsiteY5" fmla="*/ 405759 h 437161"/>
                  <a:gd name="connsiteX6" fmla="*/ 89154 w 566407"/>
                  <a:gd name="connsiteY6" fmla="*/ 437161 h 437161"/>
                  <a:gd name="connsiteX7" fmla="*/ 97095 w 566407"/>
                  <a:gd name="connsiteY7" fmla="*/ 431025 h 437161"/>
                  <a:gd name="connsiteX8" fmla="*/ 175781 w 566407"/>
                  <a:gd name="connsiteY8" fmla="*/ 346924 h 437161"/>
                  <a:gd name="connsiteX9" fmla="*/ 447214 w 566407"/>
                  <a:gd name="connsiteY9" fmla="*/ 111948 h 437161"/>
                  <a:gd name="connsiteX10" fmla="*/ 534563 w 566407"/>
                  <a:gd name="connsiteY10" fmla="*/ 66829 h 437161"/>
                  <a:gd name="connsiteX11" fmla="*/ 563800 w 566407"/>
                  <a:gd name="connsiteY11" fmla="*/ 17380 h 437161"/>
                  <a:gd name="connsiteX12" fmla="*/ 511101 w 566407"/>
                  <a:gd name="connsiteY12" fmla="*/ 1498 h 437161"/>
                  <a:gd name="connsiteX13" fmla="*/ 348675 w 566407"/>
                  <a:gd name="connsiteY13" fmla="*/ 72604 h 437161"/>
                  <a:gd name="connsiteX14" fmla="*/ 1444 w 566407"/>
                  <a:gd name="connsiteY14" fmla="*/ 182693 h 437161"/>
                  <a:gd name="connsiteX15" fmla="*/ 0 w 566407"/>
                  <a:gd name="connsiteY15" fmla="*/ 182693 h 437161"/>
                  <a:gd name="connsiteX16" fmla="*/ 12994 w 566407"/>
                  <a:gd name="connsiteY16" fmla="*/ 201824 h 437161"/>
                  <a:gd name="connsiteX17" fmla="*/ 97817 w 566407"/>
                  <a:gd name="connsiteY17" fmla="*/ 198214 h 437161"/>
                  <a:gd name="connsiteX18" fmla="*/ 512906 w 566407"/>
                  <a:gd name="connsiteY18" fmla="*/ 14853 h 437161"/>
                  <a:gd name="connsiteX19" fmla="*/ 508936 w 566407"/>
                  <a:gd name="connsiteY19" fmla="*/ 38675 h 437161"/>
                  <a:gd name="connsiteX20" fmla="*/ 512906 w 566407"/>
                  <a:gd name="connsiteY20" fmla="*/ 14853 h 43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407" h="437161">
                    <a:moveTo>
                      <a:pt x="97817" y="198214"/>
                    </a:moveTo>
                    <a:cubicBezTo>
                      <a:pt x="190219" y="176197"/>
                      <a:pt x="272876" y="127107"/>
                      <a:pt x="355894" y="83794"/>
                    </a:cubicBezTo>
                    <a:cubicBezTo>
                      <a:pt x="384409" y="68995"/>
                      <a:pt x="447575" y="38314"/>
                      <a:pt x="447575" y="38314"/>
                    </a:cubicBezTo>
                    <a:cubicBezTo>
                      <a:pt x="458764" y="59610"/>
                      <a:pt x="509658" y="50948"/>
                      <a:pt x="540338" y="45533"/>
                    </a:cubicBezTo>
                    <a:cubicBezTo>
                      <a:pt x="502800" y="70439"/>
                      <a:pt x="444687" y="92817"/>
                      <a:pt x="408231" y="118445"/>
                    </a:cubicBezTo>
                    <a:cubicBezTo>
                      <a:pt x="297782" y="195687"/>
                      <a:pt x="192024" y="310830"/>
                      <a:pt x="95651" y="405759"/>
                    </a:cubicBezTo>
                    <a:cubicBezTo>
                      <a:pt x="96734" y="417309"/>
                      <a:pt x="94207" y="427777"/>
                      <a:pt x="89154" y="437161"/>
                    </a:cubicBezTo>
                    <a:cubicBezTo>
                      <a:pt x="92042" y="435717"/>
                      <a:pt x="94568" y="433191"/>
                      <a:pt x="97095" y="431025"/>
                    </a:cubicBezTo>
                    <a:cubicBezTo>
                      <a:pt x="116947" y="411173"/>
                      <a:pt x="156651" y="367499"/>
                      <a:pt x="175781" y="346924"/>
                    </a:cubicBezTo>
                    <a:cubicBezTo>
                      <a:pt x="258438" y="258492"/>
                      <a:pt x="343983" y="177279"/>
                      <a:pt x="447214" y="111948"/>
                    </a:cubicBezTo>
                    <a:cubicBezTo>
                      <a:pt x="474646" y="94622"/>
                      <a:pt x="506048" y="83072"/>
                      <a:pt x="534563" y="66829"/>
                    </a:cubicBezTo>
                    <a:cubicBezTo>
                      <a:pt x="552610" y="56362"/>
                      <a:pt x="573906" y="41202"/>
                      <a:pt x="563800" y="17380"/>
                    </a:cubicBezTo>
                    <a:cubicBezTo>
                      <a:pt x="555137" y="-3555"/>
                      <a:pt x="532397" y="-668"/>
                      <a:pt x="511101" y="1498"/>
                    </a:cubicBezTo>
                    <a:cubicBezTo>
                      <a:pt x="448658" y="7273"/>
                      <a:pt x="403178" y="50587"/>
                      <a:pt x="348675" y="72604"/>
                    </a:cubicBezTo>
                    <a:cubicBezTo>
                      <a:pt x="246527" y="114113"/>
                      <a:pt x="135716" y="197131"/>
                      <a:pt x="1444" y="182693"/>
                    </a:cubicBezTo>
                    <a:cubicBezTo>
                      <a:pt x="722" y="182693"/>
                      <a:pt x="361" y="182693"/>
                      <a:pt x="0" y="182693"/>
                    </a:cubicBezTo>
                    <a:cubicBezTo>
                      <a:pt x="4692" y="189191"/>
                      <a:pt x="9024" y="195326"/>
                      <a:pt x="12994" y="201824"/>
                    </a:cubicBezTo>
                    <a:cubicBezTo>
                      <a:pt x="36456" y="202906"/>
                      <a:pt x="79408" y="202545"/>
                      <a:pt x="97817" y="198214"/>
                    </a:cubicBezTo>
                    <a:close/>
                    <a:moveTo>
                      <a:pt x="512906" y="14853"/>
                    </a:moveTo>
                    <a:cubicBezTo>
                      <a:pt x="557664" y="15575"/>
                      <a:pt x="569214" y="35788"/>
                      <a:pt x="508936" y="38675"/>
                    </a:cubicBezTo>
                    <a:cubicBezTo>
                      <a:pt x="421225" y="42646"/>
                      <a:pt x="476090" y="14131"/>
                      <a:pt x="512906" y="14853"/>
                    </a:cubicBezTo>
                    <a:close/>
                  </a:path>
                </a:pathLst>
              </a:custGeom>
              <a:solidFill>
                <a:srgbClr val="000000"/>
              </a:solidFill>
              <a:ln w="3607" cap="flat">
                <a:noFill/>
                <a:prstDash val="solid"/>
                <a:miter/>
              </a:ln>
            </p:spPr>
            <p:txBody>
              <a:bodyPr rtlCol="0" anchor="ctr"/>
              <a:lstStyle/>
              <a:p>
                <a:endParaRPr lang="en-US"/>
              </a:p>
            </p:txBody>
          </p:sp>
          <p:sp>
            <p:nvSpPr>
              <p:cNvPr id="31" name="Freeform 264">
                <a:extLst>
                  <a:ext uri="{FF2B5EF4-FFF2-40B4-BE49-F238E27FC236}">
                    <a16:creationId xmlns:a16="http://schemas.microsoft.com/office/drawing/2014/main" id="{5A5AA722-3760-F423-8832-99E689064772}"/>
                  </a:ext>
                </a:extLst>
              </p:cNvPr>
              <p:cNvSpPr/>
              <p:nvPr/>
            </p:nvSpPr>
            <p:spPr>
              <a:xfrm>
                <a:off x="4522183" y="4091338"/>
                <a:ext cx="463430" cy="143657"/>
              </a:xfrm>
              <a:custGeom>
                <a:avLst/>
                <a:gdLst>
                  <a:gd name="connsiteX0" fmla="*/ 15607 w 463430"/>
                  <a:gd name="connsiteY0" fmla="*/ 139326 h 143657"/>
                  <a:gd name="connsiteX1" fmla="*/ 57116 w 463430"/>
                  <a:gd name="connsiteY1" fmla="*/ 143657 h 143657"/>
                  <a:gd name="connsiteX2" fmla="*/ 63973 w 463430"/>
                  <a:gd name="connsiteY2" fmla="*/ 142935 h 143657"/>
                  <a:gd name="connsiteX3" fmla="*/ 450909 w 463430"/>
                  <a:gd name="connsiteY3" fmla="*/ 36095 h 143657"/>
                  <a:gd name="connsiteX4" fmla="*/ 437554 w 463430"/>
                  <a:gd name="connsiteY4" fmla="*/ 21657 h 143657"/>
                  <a:gd name="connsiteX5" fmla="*/ 461738 w 463430"/>
                  <a:gd name="connsiteY5" fmla="*/ 25266 h 143657"/>
                  <a:gd name="connsiteX6" fmla="*/ 463182 w 463430"/>
                  <a:gd name="connsiteY6" fmla="*/ 27071 h 143657"/>
                  <a:gd name="connsiteX7" fmla="*/ 453436 w 463430"/>
                  <a:gd name="connsiteY7" fmla="*/ 14077 h 143657"/>
                  <a:gd name="connsiteX8" fmla="*/ 409761 w 463430"/>
                  <a:gd name="connsiteY8" fmla="*/ 0 h 143657"/>
                  <a:gd name="connsiteX9" fmla="*/ 276571 w 463430"/>
                  <a:gd name="connsiteY9" fmla="*/ 16603 h 143657"/>
                  <a:gd name="connsiteX10" fmla="*/ 41234 w 463430"/>
                  <a:gd name="connsiteY10" fmla="*/ 80491 h 143657"/>
                  <a:gd name="connsiteX11" fmla="*/ 86 w 463430"/>
                  <a:gd name="connsiteY11" fmla="*/ 122361 h 143657"/>
                  <a:gd name="connsiteX12" fmla="*/ 1530 w 463430"/>
                  <a:gd name="connsiteY12" fmla="*/ 115503 h 143657"/>
                  <a:gd name="connsiteX13" fmla="*/ 15607 w 463430"/>
                  <a:gd name="connsiteY13" fmla="*/ 139326 h 143657"/>
                  <a:gd name="connsiteX14" fmla="*/ 74441 w 463430"/>
                  <a:gd name="connsiteY14" fmla="*/ 80852 h 143657"/>
                  <a:gd name="connsiteX15" fmla="*/ 244808 w 463430"/>
                  <a:gd name="connsiteY15" fmla="*/ 37539 h 143657"/>
                  <a:gd name="connsiteX16" fmla="*/ 403264 w 463430"/>
                  <a:gd name="connsiteY16" fmla="*/ 13355 h 143657"/>
                  <a:gd name="connsiteX17" fmla="*/ 428530 w 463430"/>
                  <a:gd name="connsiteY17" fmla="*/ 29959 h 143657"/>
                  <a:gd name="connsiteX18" fmla="*/ 167926 w 463430"/>
                  <a:gd name="connsiteY18" fmla="*/ 108645 h 143657"/>
                  <a:gd name="connsiteX19" fmla="*/ 78411 w 463430"/>
                  <a:gd name="connsiteY19" fmla="*/ 124888 h 143657"/>
                  <a:gd name="connsiteX20" fmla="*/ 18494 w 463430"/>
                  <a:gd name="connsiteY20" fmla="*/ 118752 h 143657"/>
                  <a:gd name="connsiteX21" fmla="*/ 74441 w 463430"/>
                  <a:gd name="connsiteY21" fmla="*/ 80852 h 1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430" h="143657">
                    <a:moveTo>
                      <a:pt x="15607" y="139326"/>
                    </a:moveTo>
                    <a:cubicBezTo>
                      <a:pt x="28601" y="143296"/>
                      <a:pt x="46648" y="141852"/>
                      <a:pt x="57116" y="143657"/>
                    </a:cubicBezTo>
                    <a:cubicBezTo>
                      <a:pt x="59642" y="143296"/>
                      <a:pt x="61808" y="143296"/>
                      <a:pt x="63973" y="142935"/>
                    </a:cubicBezTo>
                    <a:cubicBezTo>
                      <a:pt x="196802" y="121278"/>
                      <a:pt x="327826" y="92763"/>
                      <a:pt x="450909" y="36095"/>
                    </a:cubicBezTo>
                    <a:cubicBezTo>
                      <a:pt x="446939" y="31402"/>
                      <a:pt x="442246" y="26710"/>
                      <a:pt x="437554" y="21657"/>
                    </a:cubicBezTo>
                    <a:cubicBezTo>
                      <a:pt x="451270" y="18769"/>
                      <a:pt x="457406" y="20213"/>
                      <a:pt x="461738" y="25266"/>
                    </a:cubicBezTo>
                    <a:cubicBezTo>
                      <a:pt x="462099" y="25988"/>
                      <a:pt x="462820" y="26349"/>
                      <a:pt x="463182" y="27071"/>
                    </a:cubicBezTo>
                    <a:cubicBezTo>
                      <a:pt x="464625" y="22740"/>
                      <a:pt x="459572" y="18769"/>
                      <a:pt x="453436" y="14077"/>
                    </a:cubicBezTo>
                    <a:cubicBezTo>
                      <a:pt x="440442" y="4331"/>
                      <a:pt x="424921" y="0"/>
                      <a:pt x="409761" y="0"/>
                    </a:cubicBezTo>
                    <a:cubicBezTo>
                      <a:pt x="365004" y="0"/>
                      <a:pt x="320607" y="8302"/>
                      <a:pt x="276571" y="16603"/>
                    </a:cubicBezTo>
                    <a:cubicBezTo>
                      <a:pt x="196080" y="31764"/>
                      <a:pt x="115228" y="42231"/>
                      <a:pt x="41234" y="80491"/>
                    </a:cubicBezTo>
                    <a:cubicBezTo>
                      <a:pt x="25352" y="88793"/>
                      <a:pt x="-1719" y="103231"/>
                      <a:pt x="86" y="122361"/>
                    </a:cubicBezTo>
                    <a:cubicBezTo>
                      <a:pt x="447" y="119834"/>
                      <a:pt x="1169" y="117669"/>
                      <a:pt x="1530" y="115503"/>
                    </a:cubicBezTo>
                    <a:cubicBezTo>
                      <a:pt x="22464" y="134994"/>
                      <a:pt x="20299" y="122000"/>
                      <a:pt x="15607" y="139326"/>
                    </a:cubicBezTo>
                    <a:close/>
                    <a:moveTo>
                      <a:pt x="74441" y="80852"/>
                    </a:moveTo>
                    <a:cubicBezTo>
                      <a:pt x="142299" y="56669"/>
                      <a:pt x="183086" y="50893"/>
                      <a:pt x="244808" y="37539"/>
                    </a:cubicBezTo>
                    <a:cubicBezTo>
                      <a:pt x="275489" y="31041"/>
                      <a:pt x="362838" y="13716"/>
                      <a:pt x="403264" y="13355"/>
                    </a:cubicBezTo>
                    <a:cubicBezTo>
                      <a:pt x="429252" y="12994"/>
                      <a:pt x="446217" y="20213"/>
                      <a:pt x="428530" y="29959"/>
                    </a:cubicBezTo>
                    <a:cubicBezTo>
                      <a:pt x="348039" y="73994"/>
                      <a:pt x="259968" y="87349"/>
                      <a:pt x="167926" y="108645"/>
                    </a:cubicBezTo>
                    <a:cubicBezTo>
                      <a:pt x="138329" y="115503"/>
                      <a:pt x="108370" y="120196"/>
                      <a:pt x="78411" y="124888"/>
                    </a:cubicBezTo>
                    <a:cubicBezTo>
                      <a:pt x="65778" y="127053"/>
                      <a:pt x="23187" y="137160"/>
                      <a:pt x="18494" y="118752"/>
                    </a:cubicBezTo>
                    <a:cubicBezTo>
                      <a:pt x="14885" y="103592"/>
                      <a:pt x="61808" y="85544"/>
                      <a:pt x="74441" y="80852"/>
                    </a:cubicBezTo>
                    <a:close/>
                  </a:path>
                </a:pathLst>
              </a:custGeom>
              <a:solidFill>
                <a:srgbClr val="000000"/>
              </a:solidFill>
              <a:ln w="3607" cap="flat">
                <a:noFill/>
                <a:prstDash val="solid"/>
                <a:miter/>
              </a:ln>
            </p:spPr>
            <p:txBody>
              <a:bodyPr rtlCol="0" anchor="ctr"/>
              <a:lstStyle/>
              <a:p>
                <a:endParaRPr lang="en-US"/>
              </a:p>
            </p:txBody>
          </p:sp>
          <p:sp>
            <p:nvSpPr>
              <p:cNvPr id="32" name="Freeform 265">
                <a:extLst>
                  <a:ext uri="{FF2B5EF4-FFF2-40B4-BE49-F238E27FC236}">
                    <a16:creationId xmlns:a16="http://schemas.microsoft.com/office/drawing/2014/main" id="{FBD821DA-F514-655E-544C-D1FF4557E864}"/>
                  </a:ext>
                </a:extLst>
              </p:cNvPr>
              <p:cNvSpPr/>
              <p:nvPr/>
            </p:nvSpPr>
            <p:spPr>
              <a:xfrm>
                <a:off x="5535997" y="4099409"/>
                <a:ext cx="157906" cy="262717"/>
              </a:xfrm>
              <a:custGeom>
                <a:avLst/>
                <a:gdLst>
                  <a:gd name="connsiteX0" fmla="*/ 173 w 157906"/>
                  <a:gd name="connsiteY0" fmla="*/ 174208 h 262717"/>
                  <a:gd name="connsiteX1" fmla="*/ 75611 w 157906"/>
                  <a:gd name="connsiteY1" fmla="*/ 262640 h 262717"/>
                  <a:gd name="connsiteX2" fmla="*/ 157907 w 157906"/>
                  <a:gd name="connsiteY2" fmla="*/ 178178 h 262717"/>
                  <a:gd name="connsiteX3" fmla="*/ 81747 w 157906"/>
                  <a:gd name="connsiteY3" fmla="*/ 7089 h 262717"/>
                  <a:gd name="connsiteX4" fmla="*/ 62978 w 157906"/>
                  <a:gd name="connsiteY4" fmla="*/ 7811 h 262717"/>
                  <a:gd name="connsiteX5" fmla="*/ 173 w 157906"/>
                  <a:gd name="connsiteY5" fmla="*/ 174208 h 262717"/>
                  <a:gd name="connsiteX6" fmla="*/ 74167 w 157906"/>
                  <a:gd name="connsiteY6" fmla="*/ 23332 h 262717"/>
                  <a:gd name="connsiteX7" fmla="*/ 136972 w 157906"/>
                  <a:gd name="connsiteY7" fmla="*/ 143888 h 262717"/>
                  <a:gd name="connsiteX8" fmla="*/ 143108 w 157906"/>
                  <a:gd name="connsiteY8" fmla="*/ 170959 h 262717"/>
                  <a:gd name="connsiteX9" fmla="*/ 75250 w 157906"/>
                  <a:gd name="connsiteY9" fmla="*/ 248563 h 262717"/>
                  <a:gd name="connsiteX10" fmla="*/ 19303 w 157906"/>
                  <a:gd name="connsiteY10" fmla="*/ 165545 h 262717"/>
                  <a:gd name="connsiteX11" fmla="*/ 74167 w 157906"/>
                  <a:gd name="connsiteY11" fmla="*/ 23332 h 26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906" h="262717">
                    <a:moveTo>
                      <a:pt x="173" y="174208"/>
                    </a:moveTo>
                    <a:cubicBezTo>
                      <a:pt x="-2715" y="219687"/>
                      <a:pt x="30854" y="260474"/>
                      <a:pt x="75611" y="262640"/>
                    </a:cubicBezTo>
                    <a:cubicBezTo>
                      <a:pt x="115315" y="264445"/>
                      <a:pt x="155381" y="234847"/>
                      <a:pt x="157907" y="178178"/>
                    </a:cubicBezTo>
                    <a:cubicBezTo>
                      <a:pt x="153937" y="119705"/>
                      <a:pt x="113149" y="65202"/>
                      <a:pt x="81747" y="7089"/>
                    </a:cubicBezTo>
                    <a:cubicBezTo>
                      <a:pt x="76694" y="-2656"/>
                      <a:pt x="67670" y="-2296"/>
                      <a:pt x="62978" y="7811"/>
                    </a:cubicBezTo>
                    <a:cubicBezTo>
                      <a:pt x="38794" y="61953"/>
                      <a:pt x="3783" y="112486"/>
                      <a:pt x="173" y="174208"/>
                    </a:cubicBezTo>
                    <a:close/>
                    <a:moveTo>
                      <a:pt x="74167" y="23332"/>
                    </a:moveTo>
                    <a:cubicBezTo>
                      <a:pt x="94380" y="64480"/>
                      <a:pt x="120008" y="107793"/>
                      <a:pt x="136972" y="143888"/>
                    </a:cubicBezTo>
                    <a:cubicBezTo>
                      <a:pt x="140943" y="152190"/>
                      <a:pt x="142387" y="161936"/>
                      <a:pt x="143108" y="170959"/>
                    </a:cubicBezTo>
                    <a:cubicBezTo>
                      <a:pt x="146357" y="217521"/>
                      <a:pt x="110623" y="250007"/>
                      <a:pt x="75250" y="248563"/>
                    </a:cubicBezTo>
                    <a:cubicBezTo>
                      <a:pt x="39155" y="247119"/>
                      <a:pt x="13167" y="205610"/>
                      <a:pt x="19303" y="165545"/>
                    </a:cubicBezTo>
                    <a:cubicBezTo>
                      <a:pt x="26522" y="119344"/>
                      <a:pt x="41321" y="68450"/>
                      <a:pt x="74167" y="23332"/>
                    </a:cubicBezTo>
                    <a:close/>
                  </a:path>
                </a:pathLst>
              </a:custGeom>
              <a:solidFill>
                <a:srgbClr val="000000"/>
              </a:solidFill>
              <a:ln w="3607" cap="flat">
                <a:noFill/>
                <a:prstDash val="solid"/>
                <a:miter/>
              </a:ln>
            </p:spPr>
            <p:txBody>
              <a:bodyPr rtlCol="0" anchor="ctr"/>
              <a:lstStyle/>
              <a:p>
                <a:endParaRPr lang="en-US"/>
              </a:p>
            </p:txBody>
          </p:sp>
          <p:sp>
            <p:nvSpPr>
              <p:cNvPr id="33" name="Freeform 266">
                <a:extLst>
                  <a:ext uri="{FF2B5EF4-FFF2-40B4-BE49-F238E27FC236}">
                    <a16:creationId xmlns:a16="http://schemas.microsoft.com/office/drawing/2014/main" id="{102877ED-6FCA-9B38-F97B-BB73C07955D0}"/>
                  </a:ext>
                </a:extLst>
              </p:cNvPr>
              <p:cNvSpPr/>
              <p:nvPr/>
            </p:nvSpPr>
            <p:spPr>
              <a:xfrm>
                <a:off x="4379923" y="4112245"/>
                <a:ext cx="750428" cy="1748853"/>
              </a:xfrm>
              <a:custGeom>
                <a:avLst/>
                <a:gdLst>
                  <a:gd name="connsiteX0" fmla="*/ 147038 w 750428"/>
                  <a:gd name="connsiteY0" fmla="*/ 133939 h 1748853"/>
                  <a:gd name="connsiteX1" fmla="*/ 134766 w 750428"/>
                  <a:gd name="connsiteY1" fmla="*/ 138993 h 1748853"/>
                  <a:gd name="connsiteX2" fmla="*/ 122494 w 750428"/>
                  <a:gd name="connsiteY2" fmla="*/ 202880 h 1748853"/>
                  <a:gd name="connsiteX3" fmla="*/ 119606 w 750428"/>
                  <a:gd name="connsiteY3" fmla="*/ 396709 h 1748853"/>
                  <a:gd name="connsiteX4" fmla="*/ 121772 w 750428"/>
                  <a:gd name="connsiteY4" fmla="*/ 406094 h 1748853"/>
                  <a:gd name="connsiteX5" fmla="*/ 130796 w 750428"/>
                  <a:gd name="connsiteY5" fmla="*/ 405733 h 1748853"/>
                  <a:gd name="connsiteX6" fmla="*/ 130796 w 750428"/>
                  <a:gd name="connsiteY6" fmla="*/ 417644 h 1748853"/>
                  <a:gd name="connsiteX7" fmla="*/ 125742 w 750428"/>
                  <a:gd name="connsiteY7" fmla="*/ 419088 h 1748853"/>
                  <a:gd name="connsiteX8" fmla="*/ 243050 w 750428"/>
                  <a:gd name="connsiteY8" fmla="*/ 500662 h 1748853"/>
                  <a:gd name="connsiteX9" fmla="*/ 324264 w 750428"/>
                  <a:gd name="connsiteY9" fmla="*/ 499579 h 1748853"/>
                  <a:gd name="connsiteX10" fmla="*/ 317045 w 750428"/>
                  <a:gd name="connsiteY10" fmla="*/ 555526 h 1748853"/>
                  <a:gd name="connsiteX11" fmla="*/ 302968 w 750428"/>
                  <a:gd name="connsiteY11" fmla="*/ 632047 h 1748853"/>
                  <a:gd name="connsiteX12" fmla="*/ 194683 w 750428"/>
                  <a:gd name="connsiteY12" fmla="*/ 580431 h 1748853"/>
                  <a:gd name="connsiteX13" fmla="*/ 26121 w 750428"/>
                  <a:gd name="connsiteY13" fmla="*/ 728780 h 1748853"/>
                  <a:gd name="connsiteX14" fmla="*/ 158228 w 750428"/>
                  <a:gd name="connsiteY14" fmla="*/ 870994 h 1748853"/>
                  <a:gd name="connsiteX15" fmla="*/ 154979 w 750428"/>
                  <a:gd name="connsiteY15" fmla="*/ 949681 h 1748853"/>
                  <a:gd name="connsiteX16" fmla="*/ 194322 w 750428"/>
                  <a:gd name="connsiteY16" fmla="*/ 1219669 h 1748853"/>
                  <a:gd name="connsiteX17" fmla="*/ 184938 w 750428"/>
                  <a:gd name="connsiteY17" fmla="*/ 1338060 h 1748853"/>
                  <a:gd name="connsiteX18" fmla="*/ 132961 w 750428"/>
                  <a:gd name="connsiteY18" fmla="*/ 1463308 h 1748853"/>
                  <a:gd name="connsiteX19" fmla="*/ 9517 w 750428"/>
                  <a:gd name="connsiteY19" fmla="*/ 1620321 h 1748853"/>
                  <a:gd name="connsiteX20" fmla="*/ 22150 w 750428"/>
                  <a:gd name="connsiteY20" fmla="*/ 1706948 h 1748853"/>
                  <a:gd name="connsiteX21" fmla="*/ 116358 w 750428"/>
                  <a:gd name="connsiteY21" fmla="*/ 1711280 h 1748853"/>
                  <a:gd name="connsiteX22" fmla="*/ 281311 w 750428"/>
                  <a:gd name="connsiteY22" fmla="*/ 1528640 h 1748853"/>
                  <a:gd name="connsiteX23" fmla="*/ 369021 w 750428"/>
                  <a:gd name="connsiteY23" fmla="*/ 1388592 h 1748853"/>
                  <a:gd name="connsiteX24" fmla="*/ 415583 w 750428"/>
                  <a:gd name="connsiteY24" fmla="*/ 1388592 h 1748853"/>
                  <a:gd name="connsiteX25" fmla="*/ 504376 w 750428"/>
                  <a:gd name="connsiteY25" fmla="*/ 1502652 h 1748853"/>
                  <a:gd name="connsiteX26" fmla="*/ 508708 w 750428"/>
                  <a:gd name="connsiteY26" fmla="*/ 1620321 h 1748853"/>
                  <a:gd name="connsiteX27" fmla="*/ 498240 w 750428"/>
                  <a:gd name="connsiteY27" fmla="*/ 1693954 h 1748853"/>
                  <a:gd name="connsiteX28" fmla="*/ 542276 w 750428"/>
                  <a:gd name="connsiteY28" fmla="*/ 1745570 h 1748853"/>
                  <a:gd name="connsiteX29" fmla="*/ 640453 w 750428"/>
                  <a:gd name="connsiteY29" fmla="*/ 1680238 h 1748853"/>
                  <a:gd name="connsiteX30" fmla="*/ 679436 w 750428"/>
                  <a:gd name="connsiteY30" fmla="*/ 1530806 h 1748853"/>
                  <a:gd name="connsiteX31" fmla="*/ 617714 w 750428"/>
                  <a:gd name="connsiteY31" fmla="*/ 1349249 h 1748853"/>
                  <a:gd name="connsiteX32" fmla="*/ 545163 w 750428"/>
                  <a:gd name="connsiteY32" fmla="*/ 1183936 h 1748853"/>
                  <a:gd name="connsiteX33" fmla="*/ 491743 w 750428"/>
                  <a:gd name="connsiteY33" fmla="*/ 922249 h 1748853"/>
                  <a:gd name="connsiteX34" fmla="*/ 507625 w 750428"/>
                  <a:gd name="connsiteY34" fmla="*/ 833094 h 1748853"/>
                  <a:gd name="connsiteX35" fmla="*/ 549134 w 750428"/>
                  <a:gd name="connsiteY35" fmla="*/ 713260 h 1748853"/>
                  <a:gd name="connsiteX36" fmla="*/ 529643 w 750428"/>
                  <a:gd name="connsiteY36" fmla="*/ 524484 h 1748853"/>
                  <a:gd name="connsiteX37" fmla="*/ 483441 w 750428"/>
                  <a:gd name="connsiteY37" fmla="*/ 468898 h 1748853"/>
                  <a:gd name="connsiteX38" fmla="*/ 581980 w 750428"/>
                  <a:gd name="connsiteY38" fmla="*/ 435331 h 1748853"/>
                  <a:gd name="connsiteX39" fmla="*/ 697483 w 750428"/>
                  <a:gd name="connsiteY39" fmla="*/ 376857 h 1748853"/>
                  <a:gd name="connsiteX40" fmla="*/ 743684 w 750428"/>
                  <a:gd name="connsiteY40" fmla="*/ 327407 h 1748853"/>
                  <a:gd name="connsiteX41" fmla="*/ 750181 w 750428"/>
                  <a:gd name="connsiteY41" fmla="*/ 296005 h 1748853"/>
                  <a:gd name="connsiteX42" fmla="*/ 750181 w 750428"/>
                  <a:gd name="connsiteY42" fmla="*/ 294200 h 1748853"/>
                  <a:gd name="connsiteX43" fmla="*/ 667164 w 750428"/>
                  <a:gd name="connsiteY43" fmla="*/ 91708 h 1748853"/>
                  <a:gd name="connsiteX44" fmla="*/ 654170 w 750428"/>
                  <a:gd name="connsiteY44" fmla="*/ 72578 h 1748853"/>
                  <a:gd name="connsiteX45" fmla="*/ 603998 w 750428"/>
                  <a:gd name="connsiteY45" fmla="*/ 6886 h 1748853"/>
                  <a:gd name="connsiteX46" fmla="*/ 602554 w 750428"/>
                  <a:gd name="connsiteY46" fmla="*/ 5081 h 1748853"/>
                  <a:gd name="connsiteX47" fmla="*/ 578371 w 750428"/>
                  <a:gd name="connsiteY47" fmla="*/ 1472 h 1748853"/>
                  <a:gd name="connsiteX48" fmla="*/ 591725 w 750428"/>
                  <a:gd name="connsiteY48" fmla="*/ 15909 h 1748853"/>
                  <a:gd name="connsiteX49" fmla="*/ 619157 w 750428"/>
                  <a:gd name="connsiteY49" fmla="*/ 50922 h 1748853"/>
                  <a:gd name="connsiteX50" fmla="*/ 735021 w 750428"/>
                  <a:gd name="connsiteY50" fmla="*/ 289508 h 1748853"/>
                  <a:gd name="connsiteX51" fmla="*/ 681601 w 750428"/>
                  <a:gd name="connsiteY51" fmla="*/ 366390 h 1748853"/>
                  <a:gd name="connsiteX52" fmla="*/ 587394 w 750428"/>
                  <a:gd name="connsiteY52" fmla="*/ 416922 h 1748853"/>
                  <a:gd name="connsiteX53" fmla="*/ 237275 w 750428"/>
                  <a:gd name="connsiteY53" fmla="*/ 482975 h 1748853"/>
                  <a:gd name="connsiteX54" fmla="*/ 131878 w 750428"/>
                  <a:gd name="connsiteY54" fmla="*/ 387685 h 1748853"/>
                  <a:gd name="connsiteX55" fmla="*/ 156062 w 750428"/>
                  <a:gd name="connsiteY55" fmla="*/ 119141 h 1748853"/>
                  <a:gd name="connsiteX56" fmla="*/ 156062 w 750428"/>
                  <a:gd name="connsiteY56" fmla="*/ 119141 h 1748853"/>
                  <a:gd name="connsiteX57" fmla="*/ 141985 w 750428"/>
                  <a:gd name="connsiteY57" fmla="*/ 95679 h 1748853"/>
                  <a:gd name="connsiteX58" fmla="*/ 140541 w 750428"/>
                  <a:gd name="connsiteY58" fmla="*/ 102537 h 1748853"/>
                  <a:gd name="connsiteX59" fmla="*/ 135849 w 750428"/>
                  <a:gd name="connsiteY59" fmla="*/ 125637 h 1748853"/>
                  <a:gd name="connsiteX60" fmla="*/ 136210 w 750428"/>
                  <a:gd name="connsiteY60" fmla="*/ 125637 h 1748853"/>
                  <a:gd name="connsiteX61" fmla="*/ 147038 w 750428"/>
                  <a:gd name="connsiteY61" fmla="*/ 133939 h 1748853"/>
                  <a:gd name="connsiteX62" fmla="*/ 42725 w 750428"/>
                  <a:gd name="connsiteY62" fmla="*/ 719757 h 1748853"/>
                  <a:gd name="connsiteX63" fmla="*/ 186743 w 750428"/>
                  <a:gd name="connsiteY63" fmla="*/ 595230 h 1748853"/>
                  <a:gd name="connsiteX64" fmla="*/ 310908 w 750428"/>
                  <a:gd name="connsiteY64" fmla="*/ 728059 h 1748853"/>
                  <a:gd name="connsiteX65" fmla="*/ 187464 w 750428"/>
                  <a:gd name="connsiteY65" fmla="*/ 857278 h 1748853"/>
                  <a:gd name="connsiteX66" fmla="*/ 42725 w 750428"/>
                  <a:gd name="connsiteY66" fmla="*/ 719757 h 1748853"/>
                  <a:gd name="connsiteX67" fmla="*/ 461063 w 750428"/>
                  <a:gd name="connsiteY67" fmla="*/ 474674 h 1748853"/>
                  <a:gd name="connsiteX68" fmla="*/ 521702 w 750428"/>
                  <a:gd name="connsiteY68" fmla="*/ 537840 h 1748853"/>
                  <a:gd name="connsiteX69" fmla="*/ 532891 w 750428"/>
                  <a:gd name="connsiteY69" fmla="*/ 668142 h 1748853"/>
                  <a:gd name="connsiteX70" fmla="*/ 513039 w 750428"/>
                  <a:gd name="connsiteY70" fmla="*/ 786893 h 1748853"/>
                  <a:gd name="connsiteX71" fmla="*/ 481276 w 750428"/>
                  <a:gd name="connsiteY71" fmla="*/ 943544 h 1748853"/>
                  <a:gd name="connsiteX72" fmla="*/ 566098 w 750428"/>
                  <a:gd name="connsiteY72" fmla="*/ 1285001 h 1748853"/>
                  <a:gd name="connsiteX73" fmla="*/ 666081 w 750428"/>
                  <a:gd name="connsiteY73" fmla="*/ 1523948 h 1748853"/>
                  <a:gd name="connsiteX74" fmla="*/ 613743 w 750428"/>
                  <a:gd name="connsiteY74" fmla="*/ 1704421 h 1748853"/>
                  <a:gd name="connsiteX75" fmla="*/ 563933 w 750428"/>
                  <a:gd name="connsiteY75" fmla="*/ 1732576 h 1748853"/>
                  <a:gd name="connsiteX76" fmla="*/ 515927 w 750428"/>
                  <a:gd name="connsiteY76" fmla="*/ 1666522 h 1748853"/>
                  <a:gd name="connsiteX77" fmla="*/ 524228 w 750428"/>
                  <a:gd name="connsiteY77" fmla="*/ 1500125 h 1748853"/>
                  <a:gd name="connsiteX78" fmla="*/ 443015 w 750428"/>
                  <a:gd name="connsiteY78" fmla="*/ 1396533 h 1748853"/>
                  <a:gd name="connsiteX79" fmla="*/ 340506 w 750428"/>
                  <a:gd name="connsiteY79" fmla="*/ 1400143 h 1748853"/>
                  <a:gd name="connsiteX80" fmla="*/ 339062 w 750428"/>
                  <a:gd name="connsiteY80" fmla="*/ 1403391 h 1748853"/>
                  <a:gd name="connsiteX81" fmla="*/ 133322 w 750428"/>
                  <a:gd name="connsiteY81" fmla="*/ 1673741 h 1748853"/>
                  <a:gd name="connsiteX82" fmla="*/ 107695 w 750428"/>
                  <a:gd name="connsiteY82" fmla="*/ 1697563 h 1748853"/>
                  <a:gd name="connsiteX83" fmla="*/ 32979 w 750428"/>
                  <a:gd name="connsiteY83" fmla="*/ 1691427 h 1748853"/>
                  <a:gd name="connsiteX84" fmla="*/ 47056 w 750428"/>
                  <a:gd name="connsiteY84" fmla="*/ 1592889 h 1748853"/>
                  <a:gd name="connsiteX85" fmla="*/ 139097 w 750428"/>
                  <a:gd name="connsiteY85" fmla="*/ 1484965 h 1748853"/>
                  <a:gd name="connsiteX86" fmla="*/ 199015 w 750428"/>
                  <a:gd name="connsiteY86" fmla="*/ 1346362 h 1748853"/>
                  <a:gd name="connsiteX87" fmla="*/ 209121 w 750428"/>
                  <a:gd name="connsiteY87" fmla="*/ 1225805 h 1748853"/>
                  <a:gd name="connsiteX88" fmla="*/ 167973 w 750428"/>
                  <a:gd name="connsiteY88" fmla="*/ 933438 h 1748853"/>
                  <a:gd name="connsiteX89" fmla="*/ 174470 w 750428"/>
                  <a:gd name="connsiteY89" fmla="*/ 872799 h 1748853"/>
                  <a:gd name="connsiteX90" fmla="*/ 190352 w 750428"/>
                  <a:gd name="connsiteY90" fmla="*/ 873521 h 1748853"/>
                  <a:gd name="connsiteX91" fmla="*/ 314879 w 750428"/>
                  <a:gd name="connsiteY91" fmla="*/ 789059 h 1748853"/>
                  <a:gd name="connsiteX92" fmla="*/ 320293 w 750428"/>
                  <a:gd name="connsiteY92" fmla="*/ 787254 h 1748853"/>
                  <a:gd name="connsiteX93" fmla="*/ 389595 w 750428"/>
                  <a:gd name="connsiteY93" fmla="*/ 698461 h 1748853"/>
                  <a:gd name="connsiteX94" fmla="*/ 404755 w 750428"/>
                  <a:gd name="connsiteY94" fmla="*/ 604976 h 1748853"/>
                  <a:gd name="connsiteX95" fmla="*/ 461063 w 750428"/>
                  <a:gd name="connsiteY95" fmla="*/ 474674 h 1748853"/>
                  <a:gd name="connsiteX96" fmla="*/ 337258 w 750428"/>
                  <a:gd name="connsiteY96" fmla="*/ 498135 h 1748853"/>
                  <a:gd name="connsiteX97" fmla="*/ 400062 w 750428"/>
                  <a:gd name="connsiteY97" fmla="*/ 488750 h 1748853"/>
                  <a:gd name="connsiteX98" fmla="*/ 388873 w 750428"/>
                  <a:gd name="connsiteY98" fmla="*/ 524484 h 1748853"/>
                  <a:gd name="connsiteX99" fmla="*/ 389234 w 750428"/>
                  <a:gd name="connsiteY99" fmla="*/ 649011 h 1748853"/>
                  <a:gd name="connsiteX100" fmla="*/ 323903 w 750428"/>
                  <a:gd name="connsiteY100" fmla="*/ 761266 h 1748853"/>
                  <a:gd name="connsiteX101" fmla="*/ 327873 w 750428"/>
                  <a:gd name="connsiteY101" fmla="*/ 724449 h 1748853"/>
                  <a:gd name="connsiteX102" fmla="*/ 309826 w 750428"/>
                  <a:gd name="connsiteY102" fmla="*/ 642875 h 1748853"/>
                  <a:gd name="connsiteX103" fmla="*/ 328595 w 750428"/>
                  <a:gd name="connsiteY103" fmla="*/ 585124 h 1748853"/>
                  <a:gd name="connsiteX104" fmla="*/ 337258 w 750428"/>
                  <a:gd name="connsiteY104" fmla="*/ 498135 h 174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50428" h="1748853">
                    <a:moveTo>
                      <a:pt x="147038" y="133939"/>
                    </a:moveTo>
                    <a:cubicBezTo>
                      <a:pt x="146677" y="141519"/>
                      <a:pt x="141263" y="138632"/>
                      <a:pt x="134766" y="138993"/>
                    </a:cubicBezTo>
                    <a:cubicBezTo>
                      <a:pt x="129713" y="163537"/>
                      <a:pt x="124659" y="189886"/>
                      <a:pt x="122494" y="202880"/>
                    </a:cubicBezTo>
                    <a:cubicBezTo>
                      <a:pt x="113831" y="263158"/>
                      <a:pt x="107334" y="335348"/>
                      <a:pt x="119606" y="396709"/>
                    </a:cubicBezTo>
                    <a:cubicBezTo>
                      <a:pt x="120328" y="399958"/>
                      <a:pt x="121050" y="403206"/>
                      <a:pt x="121772" y="406094"/>
                    </a:cubicBezTo>
                    <a:cubicBezTo>
                      <a:pt x="124659" y="406094"/>
                      <a:pt x="127908" y="405733"/>
                      <a:pt x="130796" y="405733"/>
                    </a:cubicBezTo>
                    <a:cubicBezTo>
                      <a:pt x="140902" y="410064"/>
                      <a:pt x="114192" y="411508"/>
                      <a:pt x="130796" y="417644"/>
                    </a:cubicBezTo>
                    <a:cubicBezTo>
                      <a:pt x="128991" y="418366"/>
                      <a:pt x="127547" y="418727"/>
                      <a:pt x="125742" y="419088"/>
                    </a:cubicBezTo>
                    <a:cubicBezTo>
                      <a:pt x="143790" y="468538"/>
                      <a:pt x="186743" y="497413"/>
                      <a:pt x="243050" y="500662"/>
                    </a:cubicBezTo>
                    <a:cubicBezTo>
                      <a:pt x="270482" y="502106"/>
                      <a:pt x="297553" y="501745"/>
                      <a:pt x="324264" y="499579"/>
                    </a:cubicBezTo>
                    <a:cubicBezTo>
                      <a:pt x="320654" y="517988"/>
                      <a:pt x="318127" y="536757"/>
                      <a:pt x="317045" y="555526"/>
                    </a:cubicBezTo>
                    <a:cubicBezTo>
                      <a:pt x="315601" y="581514"/>
                      <a:pt x="319571" y="610390"/>
                      <a:pt x="302968" y="632047"/>
                    </a:cubicBezTo>
                    <a:cubicBezTo>
                      <a:pt x="284559" y="603893"/>
                      <a:pt x="252074" y="585124"/>
                      <a:pt x="194683" y="580431"/>
                    </a:cubicBezTo>
                    <a:cubicBezTo>
                      <a:pt x="91813" y="571768"/>
                      <a:pt x="23594" y="642514"/>
                      <a:pt x="26121" y="728780"/>
                    </a:cubicBezTo>
                    <a:cubicBezTo>
                      <a:pt x="27926" y="790142"/>
                      <a:pt x="68713" y="858000"/>
                      <a:pt x="158228" y="870994"/>
                    </a:cubicBezTo>
                    <a:cubicBezTo>
                      <a:pt x="150287" y="884710"/>
                      <a:pt x="148843" y="919000"/>
                      <a:pt x="154979" y="949681"/>
                    </a:cubicBezTo>
                    <a:cubicBezTo>
                      <a:pt x="155340" y="951846"/>
                      <a:pt x="182050" y="1127989"/>
                      <a:pt x="194322" y="1219669"/>
                    </a:cubicBezTo>
                    <a:cubicBezTo>
                      <a:pt x="199376" y="1257930"/>
                      <a:pt x="198654" y="1299439"/>
                      <a:pt x="184938" y="1338060"/>
                    </a:cubicBezTo>
                    <a:cubicBezTo>
                      <a:pt x="171583" y="1375238"/>
                      <a:pt x="150648" y="1427575"/>
                      <a:pt x="132961" y="1463308"/>
                    </a:cubicBezTo>
                    <a:cubicBezTo>
                      <a:pt x="101920" y="1526113"/>
                      <a:pt x="39115" y="1563652"/>
                      <a:pt x="9517" y="1620321"/>
                    </a:cubicBezTo>
                    <a:cubicBezTo>
                      <a:pt x="-7808" y="1653167"/>
                      <a:pt x="-228" y="1689623"/>
                      <a:pt x="22150" y="1706948"/>
                    </a:cubicBezTo>
                    <a:cubicBezTo>
                      <a:pt x="53192" y="1731132"/>
                      <a:pt x="97588" y="1729327"/>
                      <a:pt x="116358" y="1711280"/>
                    </a:cubicBezTo>
                    <a:cubicBezTo>
                      <a:pt x="176636" y="1653889"/>
                      <a:pt x="231139" y="1594693"/>
                      <a:pt x="281311" y="1528640"/>
                    </a:cubicBezTo>
                    <a:cubicBezTo>
                      <a:pt x="314518" y="1484965"/>
                      <a:pt x="339423" y="1435155"/>
                      <a:pt x="369021" y="1388592"/>
                    </a:cubicBezTo>
                    <a:cubicBezTo>
                      <a:pt x="383459" y="1366214"/>
                      <a:pt x="393204" y="1364409"/>
                      <a:pt x="415583" y="1388592"/>
                    </a:cubicBezTo>
                    <a:cubicBezTo>
                      <a:pt x="449151" y="1425409"/>
                      <a:pt x="481997" y="1472693"/>
                      <a:pt x="504376" y="1502652"/>
                    </a:cubicBezTo>
                    <a:cubicBezTo>
                      <a:pt x="527116" y="1532971"/>
                      <a:pt x="513400" y="1570871"/>
                      <a:pt x="508708" y="1620321"/>
                    </a:cubicBezTo>
                    <a:cubicBezTo>
                      <a:pt x="506181" y="1644865"/>
                      <a:pt x="499684" y="1669410"/>
                      <a:pt x="498240" y="1693954"/>
                    </a:cubicBezTo>
                    <a:cubicBezTo>
                      <a:pt x="496796" y="1722108"/>
                      <a:pt x="518453" y="1740877"/>
                      <a:pt x="542276" y="1745570"/>
                    </a:cubicBezTo>
                    <a:cubicBezTo>
                      <a:pt x="613382" y="1759285"/>
                      <a:pt x="618436" y="1728605"/>
                      <a:pt x="640453" y="1680238"/>
                    </a:cubicBezTo>
                    <a:cubicBezTo>
                      <a:pt x="662110" y="1632954"/>
                      <a:pt x="666441" y="1580255"/>
                      <a:pt x="679436" y="1530806"/>
                    </a:cubicBezTo>
                    <a:cubicBezTo>
                      <a:pt x="688098" y="1497238"/>
                      <a:pt x="653087" y="1408445"/>
                      <a:pt x="617714" y="1349249"/>
                    </a:cubicBezTo>
                    <a:cubicBezTo>
                      <a:pt x="585590" y="1295107"/>
                      <a:pt x="562128" y="1245657"/>
                      <a:pt x="545163" y="1183936"/>
                    </a:cubicBezTo>
                    <a:cubicBezTo>
                      <a:pt x="520619" y="1094420"/>
                      <a:pt x="506542" y="1013568"/>
                      <a:pt x="491743" y="922249"/>
                    </a:cubicBezTo>
                    <a:cubicBezTo>
                      <a:pt x="487412" y="895899"/>
                      <a:pt x="493548" y="856917"/>
                      <a:pt x="507625" y="833094"/>
                    </a:cubicBezTo>
                    <a:cubicBezTo>
                      <a:pt x="525311" y="803136"/>
                      <a:pt x="548412" y="749716"/>
                      <a:pt x="549134" y="713260"/>
                    </a:cubicBezTo>
                    <a:cubicBezTo>
                      <a:pt x="550577" y="639266"/>
                      <a:pt x="541915" y="613999"/>
                      <a:pt x="529643" y="524484"/>
                    </a:cubicBezTo>
                    <a:cubicBezTo>
                      <a:pt x="524228" y="484419"/>
                      <a:pt x="497518" y="473591"/>
                      <a:pt x="483441" y="468898"/>
                    </a:cubicBezTo>
                    <a:cubicBezTo>
                      <a:pt x="516648" y="459153"/>
                      <a:pt x="549495" y="447603"/>
                      <a:pt x="581980" y="435331"/>
                    </a:cubicBezTo>
                    <a:cubicBezTo>
                      <a:pt x="622406" y="420170"/>
                      <a:pt x="663554" y="405372"/>
                      <a:pt x="697483" y="376857"/>
                    </a:cubicBezTo>
                    <a:cubicBezTo>
                      <a:pt x="714087" y="363141"/>
                      <a:pt x="733578" y="346898"/>
                      <a:pt x="743684" y="327407"/>
                    </a:cubicBezTo>
                    <a:cubicBezTo>
                      <a:pt x="748738" y="317662"/>
                      <a:pt x="751264" y="307194"/>
                      <a:pt x="750181" y="296005"/>
                    </a:cubicBezTo>
                    <a:cubicBezTo>
                      <a:pt x="750181" y="295283"/>
                      <a:pt x="750181" y="294922"/>
                      <a:pt x="750181" y="294200"/>
                    </a:cubicBezTo>
                    <a:cubicBezTo>
                      <a:pt x="741158" y="225981"/>
                      <a:pt x="714448" y="162454"/>
                      <a:pt x="667164" y="91708"/>
                    </a:cubicBezTo>
                    <a:cubicBezTo>
                      <a:pt x="662832" y="85572"/>
                      <a:pt x="658501" y="79075"/>
                      <a:pt x="654170" y="72578"/>
                    </a:cubicBezTo>
                    <a:cubicBezTo>
                      <a:pt x="639370" y="51643"/>
                      <a:pt x="622406" y="29626"/>
                      <a:pt x="603998" y="6886"/>
                    </a:cubicBezTo>
                    <a:cubicBezTo>
                      <a:pt x="603637" y="6164"/>
                      <a:pt x="602915" y="5803"/>
                      <a:pt x="602554" y="5081"/>
                    </a:cubicBezTo>
                    <a:cubicBezTo>
                      <a:pt x="598223" y="28"/>
                      <a:pt x="592086" y="-1416"/>
                      <a:pt x="578371" y="1472"/>
                    </a:cubicBezTo>
                    <a:cubicBezTo>
                      <a:pt x="583424" y="6525"/>
                      <a:pt x="587755" y="11578"/>
                      <a:pt x="591725" y="15909"/>
                    </a:cubicBezTo>
                    <a:cubicBezTo>
                      <a:pt x="606163" y="32513"/>
                      <a:pt x="614826" y="45507"/>
                      <a:pt x="619157" y="50922"/>
                    </a:cubicBezTo>
                    <a:cubicBezTo>
                      <a:pt x="684489" y="135383"/>
                      <a:pt x="722750" y="203963"/>
                      <a:pt x="735021" y="289508"/>
                    </a:cubicBezTo>
                    <a:cubicBezTo>
                      <a:pt x="739714" y="321993"/>
                      <a:pt x="706868" y="347620"/>
                      <a:pt x="681601" y="366390"/>
                    </a:cubicBezTo>
                    <a:cubicBezTo>
                      <a:pt x="652726" y="387685"/>
                      <a:pt x="620240" y="404650"/>
                      <a:pt x="587394" y="416922"/>
                    </a:cubicBezTo>
                    <a:cubicBezTo>
                      <a:pt x="476944" y="458070"/>
                      <a:pt x="357110" y="487307"/>
                      <a:pt x="237275" y="482975"/>
                    </a:cubicBezTo>
                    <a:cubicBezTo>
                      <a:pt x="179885" y="480810"/>
                      <a:pt x="141263" y="444354"/>
                      <a:pt x="131878" y="387685"/>
                    </a:cubicBezTo>
                    <a:cubicBezTo>
                      <a:pt x="121411" y="325242"/>
                      <a:pt x="140541" y="175088"/>
                      <a:pt x="156062" y="119141"/>
                    </a:cubicBezTo>
                    <a:cubicBezTo>
                      <a:pt x="156062" y="119141"/>
                      <a:pt x="156062" y="119141"/>
                      <a:pt x="156062" y="119141"/>
                    </a:cubicBezTo>
                    <a:cubicBezTo>
                      <a:pt x="160754" y="101815"/>
                      <a:pt x="162920" y="114809"/>
                      <a:pt x="141985" y="95679"/>
                    </a:cubicBezTo>
                    <a:cubicBezTo>
                      <a:pt x="141624" y="97845"/>
                      <a:pt x="141263" y="100010"/>
                      <a:pt x="140541" y="102537"/>
                    </a:cubicBezTo>
                    <a:cubicBezTo>
                      <a:pt x="139097" y="109034"/>
                      <a:pt x="137653" y="116975"/>
                      <a:pt x="135849" y="125637"/>
                    </a:cubicBezTo>
                    <a:cubicBezTo>
                      <a:pt x="135849" y="125637"/>
                      <a:pt x="136210" y="125637"/>
                      <a:pt x="136210" y="125637"/>
                    </a:cubicBezTo>
                    <a:cubicBezTo>
                      <a:pt x="142707" y="126721"/>
                      <a:pt x="147038" y="128525"/>
                      <a:pt x="147038" y="133939"/>
                    </a:cubicBezTo>
                    <a:close/>
                    <a:moveTo>
                      <a:pt x="42725" y="719757"/>
                    </a:moveTo>
                    <a:cubicBezTo>
                      <a:pt x="41281" y="660562"/>
                      <a:pt x="86760" y="591620"/>
                      <a:pt x="186743" y="595230"/>
                    </a:cubicBezTo>
                    <a:cubicBezTo>
                      <a:pt x="291778" y="599201"/>
                      <a:pt x="307299" y="659118"/>
                      <a:pt x="310908" y="728059"/>
                    </a:cubicBezTo>
                    <a:cubicBezTo>
                      <a:pt x="314518" y="795195"/>
                      <a:pt x="254601" y="856917"/>
                      <a:pt x="187464" y="857278"/>
                    </a:cubicBezTo>
                    <a:cubicBezTo>
                      <a:pt x="122494" y="858000"/>
                      <a:pt x="45251" y="822266"/>
                      <a:pt x="42725" y="719757"/>
                    </a:cubicBezTo>
                    <a:close/>
                    <a:moveTo>
                      <a:pt x="461063" y="474674"/>
                    </a:moveTo>
                    <a:cubicBezTo>
                      <a:pt x="505098" y="475756"/>
                      <a:pt x="519897" y="519792"/>
                      <a:pt x="521702" y="537840"/>
                    </a:cubicBezTo>
                    <a:cubicBezTo>
                      <a:pt x="526755" y="590538"/>
                      <a:pt x="528921" y="615443"/>
                      <a:pt x="532891" y="668142"/>
                    </a:cubicBezTo>
                    <a:cubicBezTo>
                      <a:pt x="535418" y="700266"/>
                      <a:pt x="531086" y="758018"/>
                      <a:pt x="513039" y="786893"/>
                    </a:cubicBezTo>
                    <a:cubicBezTo>
                      <a:pt x="479471" y="841035"/>
                      <a:pt x="469003" y="877852"/>
                      <a:pt x="481276" y="943544"/>
                    </a:cubicBezTo>
                    <a:cubicBezTo>
                      <a:pt x="496435" y="1023314"/>
                      <a:pt x="523145" y="1205231"/>
                      <a:pt x="566098" y="1285001"/>
                    </a:cubicBezTo>
                    <a:cubicBezTo>
                      <a:pt x="627459" y="1399060"/>
                      <a:pt x="672217" y="1486048"/>
                      <a:pt x="666081" y="1523948"/>
                    </a:cubicBezTo>
                    <a:cubicBezTo>
                      <a:pt x="657418" y="1578451"/>
                      <a:pt x="641175" y="1646670"/>
                      <a:pt x="613743" y="1704421"/>
                    </a:cubicBezTo>
                    <a:cubicBezTo>
                      <a:pt x="601110" y="1731132"/>
                      <a:pt x="574039" y="1730409"/>
                      <a:pt x="563933" y="1732576"/>
                    </a:cubicBezTo>
                    <a:cubicBezTo>
                      <a:pt x="527477" y="1726078"/>
                      <a:pt x="510873" y="1714889"/>
                      <a:pt x="515927" y="1666522"/>
                    </a:cubicBezTo>
                    <a:cubicBezTo>
                      <a:pt x="523145" y="1599025"/>
                      <a:pt x="545885" y="1536581"/>
                      <a:pt x="524228" y="1500125"/>
                    </a:cubicBezTo>
                    <a:cubicBezTo>
                      <a:pt x="509791" y="1475942"/>
                      <a:pt x="458897" y="1419634"/>
                      <a:pt x="443015" y="1396533"/>
                    </a:cubicBezTo>
                    <a:cubicBezTo>
                      <a:pt x="399702" y="1333367"/>
                      <a:pt x="380932" y="1334090"/>
                      <a:pt x="340506" y="1400143"/>
                    </a:cubicBezTo>
                    <a:cubicBezTo>
                      <a:pt x="339784" y="1401226"/>
                      <a:pt x="339423" y="1402309"/>
                      <a:pt x="339062" y="1403391"/>
                    </a:cubicBezTo>
                    <a:cubicBezTo>
                      <a:pt x="287808" y="1506622"/>
                      <a:pt x="209843" y="1589640"/>
                      <a:pt x="133322" y="1673741"/>
                    </a:cubicBezTo>
                    <a:cubicBezTo>
                      <a:pt x="125382" y="1682404"/>
                      <a:pt x="117441" y="1691427"/>
                      <a:pt x="107695" y="1697563"/>
                    </a:cubicBezTo>
                    <a:cubicBezTo>
                      <a:pt x="74849" y="1718138"/>
                      <a:pt x="55358" y="1712001"/>
                      <a:pt x="32979" y="1691427"/>
                    </a:cubicBezTo>
                    <a:cubicBezTo>
                      <a:pt x="-950" y="1659664"/>
                      <a:pt x="31535" y="1611297"/>
                      <a:pt x="47056" y="1592889"/>
                    </a:cubicBezTo>
                    <a:cubicBezTo>
                      <a:pt x="78819" y="1555350"/>
                      <a:pt x="108417" y="1535859"/>
                      <a:pt x="139097" y="1484965"/>
                    </a:cubicBezTo>
                    <a:cubicBezTo>
                      <a:pt x="164725" y="1442735"/>
                      <a:pt x="183855" y="1392924"/>
                      <a:pt x="199015" y="1346362"/>
                    </a:cubicBezTo>
                    <a:cubicBezTo>
                      <a:pt x="212009" y="1306658"/>
                      <a:pt x="216340" y="1268036"/>
                      <a:pt x="209121" y="1225805"/>
                    </a:cubicBezTo>
                    <a:cubicBezTo>
                      <a:pt x="193239" y="1128710"/>
                      <a:pt x="182411" y="1030894"/>
                      <a:pt x="167973" y="933438"/>
                    </a:cubicBezTo>
                    <a:cubicBezTo>
                      <a:pt x="165808" y="899148"/>
                      <a:pt x="171943" y="881461"/>
                      <a:pt x="174470" y="872799"/>
                    </a:cubicBezTo>
                    <a:cubicBezTo>
                      <a:pt x="179524" y="873159"/>
                      <a:pt x="184938" y="873521"/>
                      <a:pt x="190352" y="873521"/>
                    </a:cubicBezTo>
                    <a:cubicBezTo>
                      <a:pt x="244133" y="873521"/>
                      <a:pt x="292861" y="836704"/>
                      <a:pt x="314879" y="789059"/>
                    </a:cubicBezTo>
                    <a:cubicBezTo>
                      <a:pt x="316684" y="789420"/>
                      <a:pt x="318488" y="789059"/>
                      <a:pt x="320293" y="787254"/>
                    </a:cubicBezTo>
                    <a:cubicBezTo>
                      <a:pt x="344116" y="760183"/>
                      <a:pt x="374435" y="731668"/>
                      <a:pt x="389595" y="698461"/>
                    </a:cubicBezTo>
                    <a:cubicBezTo>
                      <a:pt x="402950" y="669224"/>
                      <a:pt x="405477" y="636378"/>
                      <a:pt x="404755" y="604976"/>
                    </a:cubicBezTo>
                    <a:cubicBezTo>
                      <a:pt x="404394" y="572851"/>
                      <a:pt x="379850" y="472869"/>
                      <a:pt x="461063" y="474674"/>
                    </a:cubicBezTo>
                    <a:close/>
                    <a:moveTo>
                      <a:pt x="337258" y="498135"/>
                    </a:moveTo>
                    <a:cubicBezTo>
                      <a:pt x="358554" y="495969"/>
                      <a:pt x="379488" y="492721"/>
                      <a:pt x="400062" y="488750"/>
                    </a:cubicBezTo>
                    <a:cubicBezTo>
                      <a:pt x="393926" y="499218"/>
                      <a:pt x="390317" y="511490"/>
                      <a:pt x="388873" y="524484"/>
                    </a:cubicBezTo>
                    <a:cubicBezTo>
                      <a:pt x="384542" y="565632"/>
                      <a:pt x="392483" y="607502"/>
                      <a:pt x="389234" y="649011"/>
                    </a:cubicBezTo>
                    <a:cubicBezTo>
                      <a:pt x="385264" y="697017"/>
                      <a:pt x="354583" y="726976"/>
                      <a:pt x="323903" y="761266"/>
                    </a:cubicBezTo>
                    <a:cubicBezTo>
                      <a:pt x="327512" y="747911"/>
                      <a:pt x="328956" y="738165"/>
                      <a:pt x="327873" y="724449"/>
                    </a:cubicBezTo>
                    <a:cubicBezTo>
                      <a:pt x="325707" y="693047"/>
                      <a:pt x="321015" y="665254"/>
                      <a:pt x="309826" y="642875"/>
                    </a:cubicBezTo>
                    <a:cubicBezTo>
                      <a:pt x="324264" y="626272"/>
                      <a:pt x="327873" y="606420"/>
                      <a:pt x="328595" y="585124"/>
                    </a:cubicBezTo>
                    <a:cubicBezTo>
                      <a:pt x="329678" y="555526"/>
                      <a:pt x="331482" y="527011"/>
                      <a:pt x="337258" y="498135"/>
                    </a:cubicBezTo>
                    <a:close/>
                  </a:path>
                </a:pathLst>
              </a:custGeom>
              <a:solidFill>
                <a:srgbClr val="000000"/>
              </a:solidFill>
              <a:ln w="3607" cap="flat">
                <a:noFill/>
                <a:prstDash val="solid"/>
                <a:miter/>
              </a:ln>
            </p:spPr>
            <p:txBody>
              <a:bodyPr rtlCol="0" anchor="ctr"/>
              <a:lstStyle/>
              <a:p>
                <a:endParaRPr lang="en-US"/>
              </a:p>
            </p:txBody>
          </p:sp>
          <p:sp>
            <p:nvSpPr>
              <p:cNvPr id="34" name="Freeform 267">
                <a:extLst>
                  <a:ext uri="{FF2B5EF4-FFF2-40B4-BE49-F238E27FC236}">
                    <a16:creationId xmlns:a16="http://schemas.microsoft.com/office/drawing/2014/main" id="{534D1387-2996-E13F-3859-91E6C76E78E3}"/>
                  </a:ext>
                </a:extLst>
              </p:cNvPr>
              <p:cNvSpPr/>
              <p:nvPr/>
            </p:nvSpPr>
            <p:spPr>
              <a:xfrm>
                <a:off x="4318140" y="4234131"/>
                <a:ext cx="208820" cy="300271"/>
              </a:xfrm>
              <a:custGeom>
                <a:avLst/>
                <a:gdLst>
                  <a:gd name="connsiteX0" fmla="*/ 78519 w 208820"/>
                  <a:gd name="connsiteY0" fmla="*/ 282404 h 300271"/>
                  <a:gd name="connsiteX1" fmla="*/ 187886 w 208820"/>
                  <a:gd name="connsiteY1" fmla="*/ 296841 h 300271"/>
                  <a:gd name="connsiteX2" fmla="*/ 192939 w 208820"/>
                  <a:gd name="connsiteY2" fmla="*/ 295398 h 300271"/>
                  <a:gd name="connsiteX3" fmla="*/ 192939 w 208820"/>
                  <a:gd name="connsiteY3" fmla="*/ 283486 h 300271"/>
                  <a:gd name="connsiteX4" fmla="*/ 183915 w 208820"/>
                  <a:gd name="connsiteY4" fmla="*/ 283847 h 300271"/>
                  <a:gd name="connsiteX5" fmla="*/ 21489 w 208820"/>
                  <a:gd name="connsiteY5" fmla="*/ 128640 h 300271"/>
                  <a:gd name="connsiteX6" fmla="*/ 196549 w 208820"/>
                  <a:gd name="connsiteY6" fmla="*/ 16385 h 300271"/>
                  <a:gd name="connsiteX7" fmla="*/ 196549 w 208820"/>
                  <a:gd name="connsiteY7" fmla="*/ 16385 h 300271"/>
                  <a:gd name="connsiteX8" fmla="*/ 208821 w 208820"/>
                  <a:gd name="connsiteY8" fmla="*/ 11332 h 300271"/>
                  <a:gd name="connsiteX9" fmla="*/ 199797 w 208820"/>
                  <a:gd name="connsiteY9" fmla="*/ 2308 h 300271"/>
                  <a:gd name="connsiteX10" fmla="*/ 199436 w 208820"/>
                  <a:gd name="connsiteY10" fmla="*/ 2308 h 300271"/>
                  <a:gd name="connsiteX11" fmla="*/ 40619 w 208820"/>
                  <a:gd name="connsiteY11" fmla="*/ 50675 h 300271"/>
                  <a:gd name="connsiteX12" fmla="*/ 78519 w 208820"/>
                  <a:gd name="connsiteY12" fmla="*/ 282404 h 30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820" h="300271">
                    <a:moveTo>
                      <a:pt x="78519" y="282404"/>
                    </a:moveTo>
                    <a:cubicBezTo>
                      <a:pt x="99093" y="294675"/>
                      <a:pt x="153596" y="306226"/>
                      <a:pt x="187886" y="296841"/>
                    </a:cubicBezTo>
                    <a:cubicBezTo>
                      <a:pt x="189691" y="296480"/>
                      <a:pt x="191495" y="295758"/>
                      <a:pt x="192939" y="295398"/>
                    </a:cubicBezTo>
                    <a:cubicBezTo>
                      <a:pt x="176336" y="289261"/>
                      <a:pt x="203045" y="287818"/>
                      <a:pt x="192939" y="283486"/>
                    </a:cubicBezTo>
                    <a:cubicBezTo>
                      <a:pt x="189691" y="283847"/>
                      <a:pt x="186803" y="283847"/>
                      <a:pt x="183915" y="283847"/>
                    </a:cubicBezTo>
                    <a:cubicBezTo>
                      <a:pt x="44951" y="290344"/>
                      <a:pt x="12465" y="186391"/>
                      <a:pt x="21489" y="128640"/>
                    </a:cubicBezTo>
                    <a:cubicBezTo>
                      <a:pt x="32318" y="58255"/>
                      <a:pt x="88625" y="18912"/>
                      <a:pt x="196549" y="16385"/>
                    </a:cubicBezTo>
                    <a:cubicBezTo>
                      <a:pt x="196549" y="16385"/>
                      <a:pt x="196549" y="16385"/>
                      <a:pt x="196549" y="16385"/>
                    </a:cubicBezTo>
                    <a:cubicBezTo>
                      <a:pt x="203045" y="16024"/>
                      <a:pt x="208460" y="18551"/>
                      <a:pt x="208821" y="11332"/>
                    </a:cubicBezTo>
                    <a:cubicBezTo>
                      <a:pt x="208821" y="5917"/>
                      <a:pt x="204489" y="4113"/>
                      <a:pt x="199797" y="2308"/>
                    </a:cubicBezTo>
                    <a:cubicBezTo>
                      <a:pt x="199797" y="2308"/>
                      <a:pt x="199436" y="2308"/>
                      <a:pt x="199436" y="2308"/>
                    </a:cubicBezTo>
                    <a:cubicBezTo>
                      <a:pt x="171282" y="-8159"/>
                      <a:pt x="74548" y="18551"/>
                      <a:pt x="40619" y="50675"/>
                    </a:cubicBezTo>
                    <a:cubicBezTo>
                      <a:pt x="-24712" y="113119"/>
                      <a:pt x="-10635" y="229705"/>
                      <a:pt x="78519" y="282404"/>
                    </a:cubicBezTo>
                    <a:close/>
                  </a:path>
                </a:pathLst>
              </a:custGeom>
              <a:solidFill>
                <a:srgbClr val="000000"/>
              </a:solidFill>
              <a:ln w="3607" cap="flat">
                <a:noFill/>
                <a:prstDash val="solid"/>
                <a:miter/>
              </a:ln>
            </p:spPr>
            <p:txBody>
              <a:bodyPr rtlCol="0" anchor="ctr"/>
              <a:lstStyle/>
              <a:p>
                <a:endParaRPr lang="en-US"/>
              </a:p>
            </p:txBody>
          </p:sp>
          <p:sp>
            <p:nvSpPr>
              <p:cNvPr id="35" name="Freeform 268">
                <a:extLst>
                  <a:ext uri="{FF2B5EF4-FFF2-40B4-BE49-F238E27FC236}">
                    <a16:creationId xmlns:a16="http://schemas.microsoft.com/office/drawing/2014/main" id="{469B6A3E-4505-DD63-0C63-9E235960ADF5}"/>
                  </a:ext>
                </a:extLst>
              </p:cNvPr>
              <p:cNvSpPr/>
              <p:nvPr/>
            </p:nvSpPr>
            <p:spPr>
              <a:xfrm>
                <a:off x="5480673" y="4440013"/>
                <a:ext cx="109002" cy="179034"/>
              </a:xfrm>
              <a:custGeom>
                <a:avLst/>
                <a:gdLst>
                  <a:gd name="connsiteX0" fmla="*/ 54053 w 109002"/>
                  <a:gd name="connsiteY0" fmla="*/ 179030 h 179034"/>
                  <a:gd name="connsiteX1" fmla="*/ 108195 w 109002"/>
                  <a:gd name="connsiteY1" fmla="*/ 133190 h 179034"/>
                  <a:gd name="connsiteX2" fmla="*/ 39615 w 109002"/>
                  <a:gd name="connsiteY2" fmla="*/ 0 h 179034"/>
                  <a:gd name="connsiteX3" fmla="*/ 19763 w 109002"/>
                  <a:gd name="connsiteY3" fmla="*/ 57391 h 179034"/>
                  <a:gd name="connsiteX4" fmla="*/ 271 w 109002"/>
                  <a:gd name="connsiteY4" fmla="*/ 129219 h 179034"/>
                  <a:gd name="connsiteX5" fmla="*/ 54053 w 109002"/>
                  <a:gd name="connsiteY5" fmla="*/ 179030 h 179034"/>
                  <a:gd name="connsiteX6" fmla="*/ 15431 w 109002"/>
                  <a:gd name="connsiteY6" fmla="*/ 105397 h 179034"/>
                  <a:gd name="connsiteX7" fmla="*/ 47195 w 109002"/>
                  <a:gd name="connsiteY7" fmla="*/ 37539 h 179034"/>
                  <a:gd name="connsiteX8" fmla="*/ 87621 w 109002"/>
                  <a:gd name="connsiteY8" fmla="*/ 88071 h 179034"/>
                  <a:gd name="connsiteX9" fmla="*/ 80402 w 109002"/>
                  <a:gd name="connsiteY9" fmla="*/ 159539 h 179034"/>
                  <a:gd name="connsiteX10" fmla="*/ 37449 w 109002"/>
                  <a:gd name="connsiteY10" fmla="*/ 159539 h 179034"/>
                  <a:gd name="connsiteX11" fmla="*/ 15431 w 109002"/>
                  <a:gd name="connsiteY11" fmla="*/ 105397 h 17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002" h="179034">
                    <a:moveTo>
                      <a:pt x="54053" y="179030"/>
                    </a:moveTo>
                    <a:cubicBezTo>
                      <a:pt x="87260" y="179391"/>
                      <a:pt x="103502" y="159178"/>
                      <a:pt x="108195" y="133190"/>
                    </a:cubicBezTo>
                    <a:cubicBezTo>
                      <a:pt x="114692" y="96373"/>
                      <a:pt x="81124" y="22018"/>
                      <a:pt x="39615" y="0"/>
                    </a:cubicBezTo>
                    <a:cubicBezTo>
                      <a:pt x="37088" y="27793"/>
                      <a:pt x="28425" y="38622"/>
                      <a:pt x="19763" y="57391"/>
                    </a:cubicBezTo>
                    <a:cubicBezTo>
                      <a:pt x="9295" y="80131"/>
                      <a:pt x="-1894" y="104675"/>
                      <a:pt x="271" y="129219"/>
                    </a:cubicBezTo>
                    <a:cubicBezTo>
                      <a:pt x="2437" y="158095"/>
                      <a:pt x="26260" y="178669"/>
                      <a:pt x="54053" y="179030"/>
                    </a:cubicBezTo>
                    <a:close/>
                    <a:moveTo>
                      <a:pt x="15431" y="105397"/>
                    </a:moveTo>
                    <a:cubicBezTo>
                      <a:pt x="20124" y="86627"/>
                      <a:pt x="43224" y="58835"/>
                      <a:pt x="47195" y="37539"/>
                    </a:cubicBezTo>
                    <a:cubicBezTo>
                      <a:pt x="51887" y="12272"/>
                      <a:pt x="77514" y="65693"/>
                      <a:pt x="87621" y="88071"/>
                    </a:cubicBezTo>
                    <a:cubicBezTo>
                      <a:pt x="98088" y="118752"/>
                      <a:pt x="97005" y="146906"/>
                      <a:pt x="80402" y="159539"/>
                    </a:cubicBezTo>
                    <a:cubicBezTo>
                      <a:pt x="70295" y="167119"/>
                      <a:pt x="51887" y="168201"/>
                      <a:pt x="37449" y="159539"/>
                    </a:cubicBezTo>
                    <a:cubicBezTo>
                      <a:pt x="19402" y="148711"/>
                      <a:pt x="13265" y="132107"/>
                      <a:pt x="15431" y="105397"/>
                    </a:cubicBezTo>
                    <a:close/>
                  </a:path>
                </a:pathLst>
              </a:custGeom>
              <a:solidFill>
                <a:srgbClr val="000000"/>
              </a:solidFill>
              <a:ln w="3607" cap="flat">
                <a:noFill/>
                <a:prstDash val="solid"/>
                <a:miter/>
              </a:ln>
            </p:spPr>
            <p:txBody>
              <a:bodyPr rtlCol="0" anchor="ctr"/>
              <a:lstStyle/>
              <a:p>
                <a:endParaRPr lang="en-US"/>
              </a:p>
            </p:txBody>
          </p:sp>
          <p:sp>
            <p:nvSpPr>
              <p:cNvPr id="36" name="Freeform 269">
                <a:extLst>
                  <a:ext uri="{FF2B5EF4-FFF2-40B4-BE49-F238E27FC236}">
                    <a16:creationId xmlns:a16="http://schemas.microsoft.com/office/drawing/2014/main" id="{0D84B175-853D-DDEC-6A17-6411494ACB29}"/>
                  </a:ext>
                </a:extLst>
              </p:cNvPr>
              <p:cNvSpPr/>
              <p:nvPr/>
            </p:nvSpPr>
            <p:spPr>
              <a:xfrm>
                <a:off x="4483771" y="5068061"/>
                <a:ext cx="27308" cy="195272"/>
              </a:xfrm>
              <a:custGeom>
                <a:avLst/>
                <a:gdLst>
                  <a:gd name="connsiteX0" fmla="*/ 27308 w 27308"/>
                  <a:gd name="connsiteY0" fmla="*/ 195272 h 195272"/>
                  <a:gd name="connsiteX1" fmla="*/ 5290 w 27308"/>
                  <a:gd name="connsiteY1" fmla="*/ 0 h 195272"/>
                  <a:gd name="connsiteX2" fmla="*/ 27308 w 27308"/>
                  <a:gd name="connsiteY2" fmla="*/ 195272 h 195272"/>
                </a:gdLst>
                <a:ahLst/>
                <a:cxnLst>
                  <a:cxn ang="0">
                    <a:pos x="connsiteX0" y="connsiteY0"/>
                  </a:cxn>
                  <a:cxn ang="0">
                    <a:pos x="connsiteX1" y="connsiteY1"/>
                  </a:cxn>
                  <a:cxn ang="0">
                    <a:pos x="connsiteX2" y="connsiteY2"/>
                  </a:cxn>
                </a:cxnLst>
                <a:rect l="l" t="t" r="r" b="b"/>
                <a:pathLst>
                  <a:path w="27308" h="195272">
                    <a:moveTo>
                      <a:pt x="27308" y="195272"/>
                    </a:moveTo>
                    <a:cubicBezTo>
                      <a:pt x="18645" y="130302"/>
                      <a:pt x="13592" y="64971"/>
                      <a:pt x="5290" y="0"/>
                    </a:cubicBezTo>
                    <a:cubicBezTo>
                      <a:pt x="-9509" y="67858"/>
                      <a:pt x="9622" y="131385"/>
                      <a:pt x="27308" y="195272"/>
                    </a:cubicBezTo>
                    <a:close/>
                  </a:path>
                </a:pathLst>
              </a:custGeom>
              <a:solidFill>
                <a:srgbClr val="000000"/>
              </a:solidFill>
              <a:ln w="3607" cap="flat">
                <a:noFill/>
                <a:prstDash val="solid"/>
                <a:miter/>
              </a:ln>
            </p:spPr>
            <p:txBody>
              <a:bodyPr rtlCol="0" anchor="ctr"/>
              <a:lstStyle/>
              <a:p>
                <a:endParaRPr lang="en-US"/>
              </a:p>
            </p:txBody>
          </p:sp>
          <p:sp>
            <p:nvSpPr>
              <p:cNvPr id="37" name="Freeform 270">
                <a:extLst>
                  <a:ext uri="{FF2B5EF4-FFF2-40B4-BE49-F238E27FC236}">
                    <a16:creationId xmlns:a16="http://schemas.microsoft.com/office/drawing/2014/main" id="{4D003D60-06AB-430D-C11F-DC2D9D61CC59}"/>
                  </a:ext>
                </a:extLst>
              </p:cNvPr>
              <p:cNvSpPr/>
              <p:nvPr/>
            </p:nvSpPr>
            <p:spPr>
              <a:xfrm>
                <a:off x="5012435" y="4479717"/>
                <a:ext cx="144378" cy="99982"/>
              </a:xfrm>
              <a:custGeom>
                <a:avLst/>
                <a:gdLst>
                  <a:gd name="connsiteX0" fmla="*/ 144379 w 144378"/>
                  <a:gd name="connsiteY0" fmla="*/ 0 h 99982"/>
                  <a:gd name="connsiteX1" fmla="*/ 0 w 144378"/>
                  <a:gd name="connsiteY1" fmla="*/ 99983 h 99982"/>
                  <a:gd name="connsiteX2" fmla="*/ 144379 w 144378"/>
                  <a:gd name="connsiteY2" fmla="*/ 0 h 99982"/>
                </a:gdLst>
                <a:ahLst/>
                <a:cxnLst>
                  <a:cxn ang="0">
                    <a:pos x="connsiteX0" y="connsiteY0"/>
                  </a:cxn>
                  <a:cxn ang="0">
                    <a:pos x="connsiteX1" y="connsiteY1"/>
                  </a:cxn>
                  <a:cxn ang="0">
                    <a:pos x="connsiteX2" y="connsiteY2"/>
                  </a:cxn>
                </a:cxnLst>
                <a:rect l="l" t="t" r="r" b="b"/>
                <a:pathLst>
                  <a:path w="144378" h="99982">
                    <a:moveTo>
                      <a:pt x="144379" y="0"/>
                    </a:moveTo>
                    <a:cubicBezTo>
                      <a:pt x="101426" y="51616"/>
                      <a:pt x="49450" y="73994"/>
                      <a:pt x="0" y="99983"/>
                    </a:cubicBezTo>
                    <a:cubicBezTo>
                      <a:pt x="64609" y="95290"/>
                      <a:pt x="137160" y="48367"/>
                      <a:pt x="144379" y="0"/>
                    </a:cubicBezTo>
                    <a:close/>
                  </a:path>
                </a:pathLst>
              </a:custGeom>
              <a:solidFill>
                <a:srgbClr val="000000"/>
              </a:solidFill>
              <a:ln w="3607" cap="flat">
                <a:noFill/>
                <a:prstDash val="solid"/>
                <a:miter/>
              </a:ln>
            </p:spPr>
            <p:txBody>
              <a:bodyPr rtlCol="0" anchor="ctr"/>
              <a:lstStyle/>
              <a:p>
                <a:endParaRPr lang="en-US"/>
              </a:p>
            </p:txBody>
          </p:sp>
          <p:sp>
            <p:nvSpPr>
              <p:cNvPr id="38" name="Freeform 271">
                <a:extLst>
                  <a:ext uri="{FF2B5EF4-FFF2-40B4-BE49-F238E27FC236}">
                    <a16:creationId xmlns:a16="http://schemas.microsoft.com/office/drawing/2014/main" id="{308E27F0-C5CB-2B21-8BBB-E6E3BFCEF908}"/>
                  </a:ext>
                </a:extLst>
              </p:cNvPr>
              <p:cNvSpPr/>
              <p:nvPr/>
            </p:nvSpPr>
            <p:spPr>
              <a:xfrm>
                <a:off x="5697513" y="4250876"/>
                <a:ext cx="36105" cy="111532"/>
              </a:xfrm>
              <a:custGeom>
                <a:avLst/>
                <a:gdLst>
                  <a:gd name="connsiteX0" fmla="*/ 27432 w 36105"/>
                  <a:gd name="connsiteY0" fmla="*/ 0 h 111532"/>
                  <a:gd name="connsiteX1" fmla="*/ 0 w 36105"/>
                  <a:gd name="connsiteY1" fmla="*/ 111533 h 111532"/>
                  <a:gd name="connsiteX2" fmla="*/ 27432 w 36105"/>
                  <a:gd name="connsiteY2" fmla="*/ 0 h 111532"/>
                </a:gdLst>
                <a:ahLst/>
                <a:cxnLst>
                  <a:cxn ang="0">
                    <a:pos x="connsiteX0" y="connsiteY0"/>
                  </a:cxn>
                  <a:cxn ang="0">
                    <a:pos x="connsiteX1" y="connsiteY1"/>
                  </a:cxn>
                  <a:cxn ang="0">
                    <a:pos x="connsiteX2" y="connsiteY2"/>
                  </a:cxn>
                </a:cxnLst>
                <a:rect l="l" t="t" r="r" b="b"/>
                <a:pathLst>
                  <a:path w="36105" h="111532">
                    <a:moveTo>
                      <a:pt x="27432" y="0"/>
                    </a:moveTo>
                    <a:cubicBezTo>
                      <a:pt x="23101" y="38261"/>
                      <a:pt x="16965" y="76160"/>
                      <a:pt x="0" y="111533"/>
                    </a:cubicBezTo>
                    <a:cubicBezTo>
                      <a:pt x="27432" y="79408"/>
                      <a:pt x="48728" y="45480"/>
                      <a:pt x="27432" y="0"/>
                    </a:cubicBezTo>
                    <a:close/>
                  </a:path>
                </a:pathLst>
              </a:custGeom>
              <a:solidFill>
                <a:srgbClr val="000000"/>
              </a:solidFill>
              <a:ln w="3607" cap="flat">
                <a:noFill/>
                <a:prstDash val="solid"/>
                <a:miter/>
              </a:ln>
            </p:spPr>
            <p:txBody>
              <a:bodyPr rtlCol="0" anchor="ctr"/>
              <a:lstStyle/>
              <a:p>
                <a:endParaRPr lang="en-US"/>
              </a:p>
            </p:txBody>
          </p:sp>
          <p:sp>
            <p:nvSpPr>
              <p:cNvPr id="39" name="Freeform 272">
                <a:extLst>
                  <a:ext uri="{FF2B5EF4-FFF2-40B4-BE49-F238E27FC236}">
                    <a16:creationId xmlns:a16="http://schemas.microsoft.com/office/drawing/2014/main" id="{50C1B7EA-EBC4-5F0B-967A-128AC2AB0C1E}"/>
                  </a:ext>
                </a:extLst>
              </p:cNvPr>
              <p:cNvSpPr/>
              <p:nvPr/>
            </p:nvSpPr>
            <p:spPr>
              <a:xfrm>
                <a:off x="5696049" y="5828750"/>
                <a:ext cx="100724" cy="18958"/>
              </a:xfrm>
              <a:custGeom>
                <a:avLst/>
                <a:gdLst>
                  <a:gd name="connsiteX0" fmla="*/ 20 w 100724"/>
                  <a:gd name="connsiteY0" fmla="*/ 8130 h 18958"/>
                  <a:gd name="connsiteX1" fmla="*/ 49109 w 100724"/>
                  <a:gd name="connsiteY1" fmla="*/ 14988 h 18958"/>
                  <a:gd name="connsiteX2" fmla="*/ 100724 w 100724"/>
                  <a:gd name="connsiteY2" fmla="*/ 18958 h 18958"/>
                  <a:gd name="connsiteX3" fmla="*/ 48387 w 100724"/>
                  <a:gd name="connsiteY3" fmla="*/ 189 h 18958"/>
                  <a:gd name="connsiteX4" fmla="*/ 20 w 100724"/>
                  <a:gd name="connsiteY4" fmla="*/ 8130 h 1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4" h="18958">
                    <a:moveTo>
                      <a:pt x="20" y="8130"/>
                    </a:moveTo>
                    <a:cubicBezTo>
                      <a:pt x="-1063" y="18236"/>
                      <a:pt x="42612" y="14988"/>
                      <a:pt x="49109" y="14988"/>
                    </a:cubicBezTo>
                    <a:cubicBezTo>
                      <a:pt x="63908" y="15349"/>
                      <a:pt x="78346" y="18958"/>
                      <a:pt x="100724" y="18958"/>
                    </a:cubicBezTo>
                    <a:cubicBezTo>
                      <a:pt x="81594" y="1994"/>
                      <a:pt x="64629" y="1994"/>
                      <a:pt x="48387" y="189"/>
                    </a:cubicBezTo>
                    <a:cubicBezTo>
                      <a:pt x="42973" y="-533"/>
                      <a:pt x="742" y="550"/>
                      <a:pt x="20" y="8130"/>
                    </a:cubicBezTo>
                    <a:close/>
                  </a:path>
                </a:pathLst>
              </a:custGeom>
              <a:solidFill>
                <a:srgbClr val="000000"/>
              </a:solidFill>
              <a:ln w="3607" cap="flat">
                <a:noFill/>
                <a:prstDash val="solid"/>
                <a:miter/>
              </a:ln>
            </p:spPr>
            <p:txBody>
              <a:bodyPr rtlCol="0" anchor="ctr"/>
              <a:lstStyle/>
              <a:p>
                <a:endParaRPr lang="en-US"/>
              </a:p>
            </p:txBody>
          </p:sp>
          <p:sp>
            <p:nvSpPr>
              <p:cNvPr id="40" name="Freeform 273">
                <a:extLst>
                  <a:ext uri="{FF2B5EF4-FFF2-40B4-BE49-F238E27FC236}">
                    <a16:creationId xmlns:a16="http://schemas.microsoft.com/office/drawing/2014/main" id="{B25F2C90-CA23-5367-12F2-2598B53662FD}"/>
                  </a:ext>
                </a:extLst>
              </p:cNvPr>
              <p:cNvSpPr/>
              <p:nvPr/>
            </p:nvSpPr>
            <p:spPr>
              <a:xfrm>
                <a:off x="4292330" y="5828155"/>
                <a:ext cx="75453" cy="19934"/>
              </a:xfrm>
              <a:custGeom>
                <a:avLst/>
                <a:gdLst>
                  <a:gd name="connsiteX0" fmla="*/ 13009 w 75453"/>
                  <a:gd name="connsiteY0" fmla="*/ 19913 h 19934"/>
                  <a:gd name="connsiteX1" fmla="*/ 75453 w 75453"/>
                  <a:gd name="connsiteY1" fmla="*/ 15943 h 19934"/>
                  <a:gd name="connsiteX2" fmla="*/ 75453 w 75453"/>
                  <a:gd name="connsiteY2" fmla="*/ 5475 h 19934"/>
                  <a:gd name="connsiteX3" fmla="*/ 16619 w 75453"/>
                  <a:gd name="connsiteY3" fmla="*/ 783 h 19934"/>
                  <a:gd name="connsiteX4" fmla="*/ 376 w 75453"/>
                  <a:gd name="connsiteY4" fmla="*/ 8002 h 19934"/>
                  <a:gd name="connsiteX5" fmla="*/ 13009 w 75453"/>
                  <a:gd name="connsiteY5" fmla="*/ 19913 h 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53" h="19934">
                    <a:moveTo>
                      <a:pt x="13009" y="19913"/>
                    </a:moveTo>
                    <a:cubicBezTo>
                      <a:pt x="28530" y="20275"/>
                      <a:pt x="59933" y="15943"/>
                      <a:pt x="75453" y="15943"/>
                    </a:cubicBezTo>
                    <a:cubicBezTo>
                      <a:pt x="75453" y="12334"/>
                      <a:pt x="75453" y="9085"/>
                      <a:pt x="75453" y="5475"/>
                    </a:cubicBezTo>
                    <a:cubicBezTo>
                      <a:pt x="61015" y="2588"/>
                      <a:pt x="31057" y="3671"/>
                      <a:pt x="16619" y="783"/>
                    </a:cubicBezTo>
                    <a:cubicBezTo>
                      <a:pt x="9400" y="-660"/>
                      <a:pt x="2181" y="-1021"/>
                      <a:pt x="376" y="8002"/>
                    </a:cubicBezTo>
                    <a:cubicBezTo>
                      <a:pt x="-1790" y="18109"/>
                      <a:pt x="5790" y="19913"/>
                      <a:pt x="13009" y="19913"/>
                    </a:cubicBezTo>
                    <a:close/>
                  </a:path>
                </a:pathLst>
              </a:custGeom>
              <a:solidFill>
                <a:srgbClr val="000000"/>
              </a:solidFill>
              <a:ln w="3607" cap="flat">
                <a:noFill/>
                <a:prstDash val="solid"/>
                <a:miter/>
              </a:ln>
            </p:spPr>
            <p:txBody>
              <a:bodyPr rtlCol="0" anchor="ctr"/>
              <a:lstStyle/>
              <a:p>
                <a:endParaRPr lang="en-US"/>
              </a:p>
            </p:txBody>
          </p:sp>
        </p:grpSp>
        <p:sp>
          <p:nvSpPr>
            <p:cNvPr id="11" name="Freeform 274">
              <a:extLst>
                <a:ext uri="{FF2B5EF4-FFF2-40B4-BE49-F238E27FC236}">
                  <a16:creationId xmlns:a16="http://schemas.microsoft.com/office/drawing/2014/main" id="{94D166A2-01D6-C1FA-37F7-0C603EA5AE34}"/>
                </a:ext>
              </a:extLst>
            </p:cNvPr>
            <p:cNvSpPr/>
            <p:nvPr/>
          </p:nvSpPr>
          <p:spPr>
            <a:xfrm>
              <a:off x="5911104" y="4168220"/>
              <a:ext cx="259340" cy="232811"/>
            </a:xfrm>
            <a:custGeom>
              <a:avLst/>
              <a:gdLst>
                <a:gd name="connsiteX0" fmla="*/ 129670 w 259340"/>
                <a:gd name="connsiteY0" fmla="*/ 0 h 232811"/>
                <a:gd name="connsiteX1" fmla="*/ 129670 w 259340"/>
                <a:gd name="connsiteY1" fmla="*/ 232811 h 232811"/>
                <a:gd name="connsiteX2" fmla="*/ 129670 w 259340"/>
                <a:gd name="connsiteY2" fmla="*/ 0 h 232811"/>
              </a:gdLst>
              <a:ahLst/>
              <a:cxnLst>
                <a:cxn ang="0">
                  <a:pos x="connsiteX0" y="connsiteY0"/>
                </a:cxn>
                <a:cxn ang="0">
                  <a:pos x="connsiteX1" y="connsiteY1"/>
                </a:cxn>
                <a:cxn ang="0">
                  <a:pos x="connsiteX2" y="connsiteY2"/>
                </a:cxn>
              </a:cxnLst>
              <a:rect l="l" t="t" r="r" b="b"/>
              <a:pathLst>
                <a:path w="259340" h="232811">
                  <a:moveTo>
                    <a:pt x="129670" y="0"/>
                  </a:moveTo>
                  <a:cubicBezTo>
                    <a:pt x="-43223" y="0"/>
                    <a:pt x="-43223" y="232811"/>
                    <a:pt x="129670" y="232811"/>
                  </a:cubicBezTo>
                  <a:cubicBezTo>
                    <a:pt x="302564" y="232811"/>
                    <a:pt x="302564" y="0"/>
                    <a:pt x="129670"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1527582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597BAA-504A-1BF0-997A-4D750BA03400}"/>
              </a:ext>
            </a:extLst>
          </p:cNvPr>
          <p:cNvSpPr>
            <a:spLocks noGrp="1"/>
          </p:cNvSpPr>
          <p:nvPr>
            <p:ph type="body" sz="quarter" idx="13"/>
          </p:nvPr>
        </p:nvSpPr>
        <p:spPr>
          <a:xfrm>
            <a:off x="723143" y="346324"/>
            <a:ext cx="5228693" cy="1190542"/>
          </a:xfrm>
        </p:spPr>
        <p:txBody>
          <a:bodyPr>
            <a:normAutofit/>
          </a:bodyPr>
          <a:lstStyle/>
          <a:p>
            <a:pPr>
              <a:lnSpc>
                <a:spcPct val="100000"/>
              </a:lnSpc>
              <a:spcBef>
                <a:spcPts val="0"/>
              </a:spcBef>
            </a:pPr>
            <a:r>
              <a:rPr lang="es" sz="3200" dirty="0"/>
              <a:t>Dirigir tu PYME como una máquina no funciona</a:t>
            </a:r>
          </a:p>
          <a:p>
            <a:pPr>
              <a:lnSpc>
                <a:spcPct val="100000"/>
              </a:lnSpc>
              <a:spcBef>
                <a:spcPts val="0"/>
              </a:spcBef>
            </a:pPr>
            <a:endParaRPr lang="en-IE" sz="3200" dirty="0"/>
          </a:p>
        </p:txBody>
      </p:sp>
      <p:sp>
        <p:nvSpPr>
          <p:cNvPr id="5" name="Text Placeholder 4">
            <a:extLst>
              <a:ext uri="{FF2B5EF4-FFF2-40B4-BE49-F238E27FC236}">
                <a16:creationId xmlns:a16="http://schemas.microsoft.com/office/drawing/2014/main" id="{EACDB6CA-813F-6E9A-8720-3B405B09E0D8}"/>
              </a:ext>
            </a:extLst>
          </p:cNvPr>
          <p:cNvSpPr>
            <a:spLocks noGrp="1"/>
          </p:cNvSpPr>
          <p:nvPr>
            <p:ph type="body" sz="quarter" idx="14"/>
          </p:nvPr>
        </p:nvSpPr>
        <p:spPr>
          <a:xfrm>
            <a:off x="688090" y="1427981"/>
            <a:ext cx="4942552" cy="4103408"/>
          </a:xfrm>
          <a:solidFill>
            <a:srgbClr val="027354"/>
          </a:solidFill>
        </p:spPr>
        <p:txBody>
          <a:bodyPr/>
          <a:lstStyle/>
          <a:p>
            <a:r>
              <a:rPr lang="es" sz="2200" dirty="0"/>
              <a:t>Históricamente, las empresas han sido vistas como sistemas mecánicos. La visión mecánica dice que si optimizamos nuestros procedimientos, nos ajustamos a las necesidades del mercado, eliminamos las ineficiencias y damos más dinero a las empresas de alto rendimiento, deberíamos tener éxito. Pero las organizaciones están formadas por seres humanos, y los seres humanos simplemente no encajan en cajas ordenadas y ordenadas.</a:t>
            </a:r>
            <a:endParaRPr lang="en-IE" sz="2200" dirty="0"/>
          </a:p>
        </p:txBody>
      </p:sp>
      <p:sp>
        <p:nvSpPr>
          <p:cNvPr id="7" name="TextBox 6">
            <a:extLst>
              <a:ext uri="{FF2B5EF4-FFF2-40B4-BE49-F238E27FC236}">
                <a16:creationId xmlns:a16="http://schemas.microsoft.com/office/drawing/2014/main" id="{88AE5835-9497-29D9-70B1-4DC3F1F7A703}"/>
              </a:ext>
            </a:extLst>
          </p:cNvPr>
          <p:cNvSpPr txBox="1"/>
          <p:nvPr/>
        </p:nvSpPr>
        <p:spPr>
          <a:xfrm>
            <a:off x="5780806" y="744847"/>
            <a:ext cx="6005866" cy="4878259"/>
          </a:xfrm>
          <a:prstGeom prst="rect">
            <a:avLst/>
          </a:prstGeom>
          <a:noFill/>
        </p:spPr>
        <p:txBody>
          <a:bodyPr wrap="square" rtlCol="0">
            <a:spAutoFit/>
          </a:bodyPr>
          <a:lstStyle/>
          <a:p>
            <a:r>
              <a:rPr lang="es" sz="2500" b="1" dirty="0">
                <a:solidFill>
                  <a:schemeClr val="bg1"/>
                </a:solidFill>
              </a:rPr>
              <a:t>La gente motivada por el dinero no funciona</a:t>
            </a:r>
          </a:p>
          <a:p>
            <a:r>
              <a:rPr lang="es" sz="2200" dirty="0">
                <a:solidFill>
                  <a:schemeClr val="bg1"/>
                </a:solidFill>
              </a:rPr>
              <a:t>Se ha entendido que la gente está motivada por el dinero, y cuando les damos dinero e instrucciones claras, cumplirán. La investigación muestra que cuando las personas tienen trabajos que involucran </a:t>
            </a:r>
            <a:r>
              <a:rPr lang="es" sz="2200" b="1" dirty="0">
                <a:solidFill>
                  <a:schemeClr val="bg1"/>
                </a:solidFill>
              </a:rPr>
              <a:t>habilidades cognitivas, ofrecer bonificaciones </a:t>
            </a:r>
            <a:r>
              <a:rPr lang="es" sz="2200" dirty="0">
                <a:solidFill>
                  <a:schemeClr val="bg1"/>
                </a:solidFill>
              </a:rPr>
              <a:t>por un mayor rendimiento puede </a:t>
            </a:r>
            <a:r>
              <a:rPr lang="es" sz="2200" b="1" dirty="0">
                <a:solidFill>
                  <a:schemeClr val="bg1"/>
                </a:solidFill>
              </a:rPr>
              <a:t>conducir a un rendimiento más bajo. </a:t>
            </a:r>
            <a:r>
              <a:rPr lang="es" sz="2200" dirty="0">
                <a:solidFill>
                  <a:schemeClr val="bg1"/>
                </a:solidFill>
              </a:rPr>
              <a:t>Conectarse con </a:t>
            </a:r>
            <a:r>
              <a:rPr lang="es" sz="2200" b="1" dirty="0">
                <a:solidFill>
                  <a:schemeClr val="bg1"/>
                </a:solidFill>
              </a:rPr>
              <a:t>la verdadera inspiración </a:t>
            </a:r>
            <a:r>
              <a:rPr lang="es" sz="2200" dirty="0">
                <a:solidFill>
                  <a:schemeClr val="bg1"/>
                </a:solidFill>
              </a:rPr>
              <a:t>y motivación es lo que se conecta con las escurridizas </a:t>
            </a:r>
            <a:r>
              <a:rPr lang="es" sz="2200" b="1" dirty="0">
                <a:solidFill>
                  <a:schemeClr val="bg1"/>
                </a:solidFill>
              </a:rPr>
              <a:t>"puntuaciones de compromiso de los empleados". </a:t>
            </a:r>
            <a:r>
              <a:rPr lang="es" sz="2200" dirty="0">
                <a:solidFill>
                  <a:schemeClr val="bg1"/>
                </a:solidFill>
              </a:rPr>
              <a:t>Estos son los impulsores que marcan la diferencia entre un </a:t>
            </a:r>
            <a:r>
              <a:rPr lang="es" sz="2200" b="1" dirty="0">
                <a:solidFill>
                  <a:schemeClr val="bg1"/>
                </a:solidFill>
              </a:rPr>
              <a:t>empleado que está erosionando activamente su cultura </a:t>
            </a:r>
            <a:r>
              <a:rPr lang="es" sz="2200" dirty="0">
                <a:solidFill>
                  <a:schemeClr val="bg1"/>
                </a:solidFill>
              </a:rPr>
              <a:t>y aquellos que usan su </a:t>
            </a:r>
            <a:r>
              <a:rPr lang="es" sz="2200" b="1" dirty="0">
                <a:solidFill>
                  <a:schemeClr val="bg1"/>
                </a:solidFill>
              </a:rPr>
              <a:t>energía discrecional para mejorar su empresa.</a:t>
            </a:r>
            <a:endParaRPr lang="en-IE" sz="2200" b="1" dirty="0">
              <a:solidFill>
                <a:schemeClr val="bg1"/>
              </a:solidFill>
            </a:endParaRPr>
          </a:p>
        </p:txBody>
      </p:sp>
      <p:grpSp>
        <p:nvGrpSpPr>
          <p:cNvPr id="2" name="Graphic 4">
            <a:extLst>
              <a:ext uri="{FF2B5EF4-FFF2-40B4-BE49-F238E27FC236}">
                <a16:creationId xmlns:a16="http://schemas.microsoft.com/office/drawing/2014/main" id="{EEBA1869-7166-F805-BA60-17D4C776D70D}"/>
              </a:ext>
            </a:extLst>
          </p:cNvPr>
          <p:cNvGrpSpPr/>
          <p:nvPr/>
        </p:nvGrpSpPr>
        <p:grpSpPr>
          <a:xfrm>
            <a:off x="3973109" y="5164489"/>
            <a:ext cx="1732615" cy="1055386"/>
            <a:chOff x="4132833" y="1155630"/>
            <a:chExt cx="3134400" cy="1986281"/>
          </a:xfrm>
        </p:grpSpPr>
        <p:grpSp>
          <p:nvGrpSpPr>
            <p:cNvPr id="3" name="Graphic 4">
              <a:extLst>
                <a:ext uri="{FF2B5EF4-FFF2-40B4-BE49-F238E27FC236}">
                  <a16:creationId xmlns:a16="http://schemas.microsoft.com/office/drawing/2014/main" id="{0DC3E0EA-896D-9B63-86C9-388D2EC76726}"/>
                </a:ext>
              </a:extLst>
            </p:cNvPr>
            <p:cNvGrpSpPr/>
            <p:nvPr/>
          </p:nvGrpSpPr>
          <p:grpSpPr>
            <a:xfrm>
              <a:off x="4132833" y="1155630"/>
              <a:ext cx="3134400" cy="1986281"/>
              <a:chOff x="4132833" y="1155630"/>
              <a:chExt cx="3134400" cy="1986281"/>
            </a:xfrm>
          </p:grpSpPr>
          <p:sp>
            <p:nvSpPr>
              <p:cNvPr id="8" name="Freeform 143">
                <a:extLst>
                  <a:ext uri="{FF2B5EF4-FFF2-40B4-BE49-F238E27FC236}">
                    <a16:creationId xmlns:a16="http://schemas.microsoft.com/office/drawing/2014/main" id="{67281B6F-8A76-3735-CE17-D13C1B9A1504}"/>
                  </a:ext>
                </a:extLst>
              </p:cNvPr>
              <p:cNvSpPr/>
              <p:nvPr/>
            </p:nvSpPr>
            <p:spPr>
              <a:xfrm>
                <a:off x="5304803" y="1784523"/>
                <a:ext cx="304831" cy="281093"/>
              </a:xfrm>
              <a:custGeom>
                <a:avLst/>
                <a:gdLst>
                  <a:gd name="connsiteX0" fmla="*/ 90598 w 304831"/>
                  <a:gd name="connsiteY0" fmla="*/ 207906 h 281093"/>
                  <a:gd name="connsiteX1" fmla="*/ 74355 w 304831"/>
                  <a:gd name="connsiteY1" fmla="*/ 256634 h 281093"/>
                  <a:gd name="connsiteX2" fmla="*/ 105757 w 304831"/>
                  <a:gd name="connsiteY2" fmla="*/ 271432 h 281093"/>
                  <a:gd name="connsiteX3" fmla="*/ 210793 w 304831"/>
                  <a:gd name="connsiteY3" fmla="*/ 264213 h 281093"/>
                  <a:gd name="connsiteX4" fmla="*/ 300669 w 304831"/>
                  <a:gd name="connsiteY4" fmla="*/ 162065 h 281093"/>
                  <a:gd name="connsiteX5" fmla="*/ 286953 w 304831"/>
                  <a:gd name="connsiteY5" fmla="*/ 138243 h 281093"/>
                  <a:gd name="connsiteX6" fmla="*/ 97094 w 304831"/>
                  <a:gd name="connsiteY6" fmla="*/ 63888 h 281093"/>
                  <a:gd name="connsiteX7" fmla="*/ 20935 w 304831"/>
                  <a:gd name="connsiteY7" fmla="*/ 0 h 281093"/>
                  <a:gd name="connsiteX8" fmla="*/ 0 w 304831"/>
                  <a:gd name="connsiteY8" fmla="*/ 134994 h 281093"/>
                  <a:gd name="connsiteX9" fmla="*/ 8302 w 304831"/>
                  <a:gd name="connsiteY9" fmla="*/ 132107 h 281093"/>
                  <a:gd name="connsiteX10" fmla="*/ 90598 w 304831"/>
                  <a:gd name="connsiteY10" fmla="*/ 207906 h 28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31" h="281093">
                    <a:moveTo>
                      <a:pt x="90598" y="207906"/>
                    </a:moveTo>
                    <a:cubicBezTo>
                      <a:pt x="88432" y="227036"/>
                      <a:pt x="82657" y="242918"/>
                      <a:pt x="74355" y="256634"/>
                    </a:cubicBezTo>
                    <a:cubicBezTo>
                      <a:pt x="86627" y="261326"/>
                      <a:pt x="102148" y="270350"/>
                      <a:pt x="105757" y="271432"/>
                    </a:cubicBezTo>
                    <a:cubicBezTo>
                      <a:pt x="139686" y="282622"/>
                      <a:pt x="179752" y="288397"/>
                      <a:pt x="210793" y="264213"/>
                    </a:cubicBezTo>
                    <a:cubicBezTo>
                      <a:pt x="246888" y="236060"/>
                      <a:pt x="275042" y="199604"/>
                      <a:pt x="300669" y="162065"/>
                    </a:cubicBezTo>
                    <a:cubicBezTo>
                      <a:pt x="310776" y="146906"/>
                      <a:pt x="301030" y="140770"/>
                      <a:pt x="286953" y="138243"/>
                    </a:cubicBezTo>
                    <a:cubicBezTo>
                      <a:pt x="219095" y="125249"/>
                      <a:pt x="155929" y="99261"/>
                      <a:pt x="97094" y="63888"/>
                    </a:cubicBezTo>
                    <a:cubicBezTo>
                      <a:pt x="70023" y="47645"/>
                      <a:pt x="42952" y="30681"/>
                      <a:pt x="20935" y="0"/>
                    </a:cubicBezTo>
                    <a:cubicBezTo>
                      <a:pt x="12633" y="24544"/>
                      <a:pt x="8302" y="97817"/>
                      <a:pt x="0" y="134994"/>
                    </a:cubicBezTo>
                    <a:cubicBezTo>
                      <a:pt x="2887" y="133912"/>
                      <a:pt x="5414" y="132829"/>
                      <a:pt x="8302" y="132107"/>
                    </a:cubicBezTo>
                    <a:cubicBezTo>
                      <a:pt x="55947" y="116947"/>
                      <a:pt x="96012" y="158456"/>
                      <a:pt x="90598" y="207906"/>
                    </a:cubicBezTo>
                    <a:close/>
                  </a:path>
                </a:pathLst>
              </a:custGeom>
              <a:solidFill>
                <a:srgbClr val="FFFFFF"/>
              </a:solidFill>
              <a:ln w="3607" cap="flat">
                <a:noFill/>
                <a:prstDash val="solid"/>
                <a:miter/>
              </a:ln>
            </p:spPr>
            <p:txBody>
              <a:bodyPr rtlCol="0" anchor="ctr"/>
              <a:lstStyle/>
              <a:p>
                <a:endParaRPr lang="en-US"/>
              </a:p>
            </p:txBody>
          </p:sp>
          <p:sp>
            <p:nvSpPr>
              <p:cNvPr id="9" name="Freeform 144">
                <a:extLst>
                  <a:ext uri="{FF2B5EF4-FFF2-40B4-BE49-F238E27FC236}">
                    <a16:creationId xmlns:a16="http://schemas.microsoft.com/office/drawing/2014/main" id="{A2AF737D-3546-C63B-29DC-8F5FA5DCD5D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CA7642D8-1A45-38D6-2E1C-14980CA0BE39}"/>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1" name="Freeform 146">
                <a:extLst>
                  <a:ext uri="{FF2B5EF4-FFF2-40B4-BE49-F238E27FC236}">
                    <a16:creationId xmlns:a16="http://schemas.microsoft.com/office/drawing/2014/main" id="{5C9D0ACA-4AEC-7744-E348-8E43478F9D99}"/>
                  </a:ext>
                </a:extLst>
              </p:cNvPr>
              <p:cNvSpPr/>
              <p:nvPr/>
            </p:nvSpPr>
            <p:spPr>
              <a:xfrm>
                <a:off x="5329684" y="1170192"/>
                <a:ext cx="640705" cy="742468"/>
              </a:xfrm>
              <a:custGeom>
                <a:avLst/>
                <a:gdLst>
                  <a:gd name="connsiteX0" fmla="*/ 640706 w 640705"/>
                  <a:gd name="connsiteY0" fmla="*/ 308609 h 742468"/>
                  <a:gd name="connsiteX1" fmla="*/ 587286 w 640705"/>
                  <a:gd name="connsiteY1" fmla="*/ 124165 h 742468"/>
                  <a:gd name="connsiteX2" fmla="*/ 453013 w 640705"/>
                  <a:gd name="connsiteY2" fmla="*/ 22378 h 742468"/>
                  <a:gd name="connsiteX3" fmla="*/ 252687 w 640705"/>
                  <a:gd name="connsiteY3" fmla="*/ 3248 h 742468"/>
                  <a:gd name="connsiteX4" fmla="*/ 76906 w 640705"/>
                  <a:gd name="connsiteY4" fmla="*/ 122000 h 742468"/>
                  <a:gd name="connsiteX5" fmla="*/ 6882 w 640705"/>
                  <a:gd name="connsiteY5" fmla="*/ 345787 h 742468"/>
                  <a:gd name="connsiteX6" fmla="*/ 24 w 640705"/>
                  <a:gd name="connsiteY6" fmla="*/ 548278 h 742468"/>
                  <a:gd name="connsiteX7" fmla="*/ 45865 w 640705"/>
                  <a:gd name="connsiteY7" fmla="*/ 639598 h 742468"/>
                  <a:gd name="connsiteX8" fmla="*/ 257741 w 640705"/>
                  <a:gd name="connsiteY8" fmla="*/ 735971 h 742468"/>
                  <a:gd name="connsiteX9" fmla="*/ 284812 w 640705"/>
                  <a:gd name="connsiteY9" fmla="*/ 739220 h 742468"/>
                  <a:gd name="connsiteX10" fmla="*/ 304303 w 640705"/>
                  <a:gd name="connsiteY10" fmla="*/ 742468 h 742468"/>
                  <a:gd name="connsiteX11" fmla="*/ 370356 w 640705"/>
                  <a:gd name="connsiteY11" fmla="*/ 640681 h 742468"/>
                  <a:gd name="connsiteX12" fmla="*/ 638901 w 640705"/>
                  <a:gd name="connsiteY12" fmla="*/ 350118 h 742468"/>
                  <a:gd name="connsiteX13" fmla="*/ 640706 w 640705"/>
                  <a:gd name="connsiteY13" fmla="*/ 308609 h 74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0705" h="742468">
                    <a:moveTo>
                      <a:pt x="640706" y="308609"/>
                    </a:moveTo>
                    <a:cubicBezTo>
                      <a:pt x="638179" y="242556"/>
                      <a:pt x="619771" y="181195"/>
                      <a:pt x="587286" y="124165"/>
                    </a:cubicBezTo>
                    <a:cubicBezTo>
                      <a:pt x="557327" y="71106"/>
                      <a:pt x="507877" y="40425"/>
                      <a:pt x="453013" y="22378"/>
                    </a:cubicBezTo>
                    <a:cubicBezTo>
                      <a:pt x="388404" y="1082"/>
                      <a:pt x="320906" y="-4332"/>
                      <a:pt x="252687" y="3248"/>
                    </a:cubicBezTo>
                    <a:cubicBezTo>
                      <a:pt x="173279" y="11911"/>
                      <a:pt x="122024" y="62443"/>
                      <a:pt x="76906" y="122000"/>
                    </a:cubicBezTo>
                    <a:cubicBezTo>
                      <a:pt x="27095" y="188053"/>
                      <a:pt x="13379" y="266739"/>
                      <a:pt x="6882" y="345787"/>
                    </a:cubicBezTo>
                    <a:cubicBezTo>
                      <a:pt x="1468" y="412923"/>
                      <a:pt x="1829" y="480781"/>
                      <a:pt x="24" y="548278"/>
                    </a:cubicBezTo>
                    <a:cubicBezTo>
                      <a:pt x="-698" y="586539"/>
                      <a:pt x="14823" y="616497"/>
                      <a:pt x="45865" y="639598"/>
                    </a:cubicBezTo>
                    <a:cubicBezTo>
                      <a:pt x="109752" y="686882"/>
                      <a:pt x="180137" y="719367"/>
                      <a:pt x="257741" y="735971"/>
                    </a:cubicBezTo>
                    <a:cubicBezTo>
                      <a:pt x="266764" y="737776"/>
                      <a:pt x="275788" y="738498"/>
                      <a:pt x="284812" y="739220"/>
                    </a:cubicBezTo>
                    <a:cubicBezTo>
                      <a:pt x="293474" y="739941"/>
                      <a:pt x="299972" y="740663"/>
                      <a:pt x="304303" y="742468"/>
                    </a:cubicBezTo>
                    <a:cubicBezTo>
                      <a:pt x="321267" y="710344"/>
                      <a:pt x="357362" y="657645"/>
                      <a:pt x="370356" y="640681"/>
                    </a:cubicBezTo>
                    <a:cubicBezTo>
                      <a:pt x="418362" y="577515"/>
                      <a:pt x="552996" y="436746"/>
                      <a:pt x="638901" y="350118"/>
                    </a:cubicBezTo>
                    <a:cubicBezTo>
                      <a:pt x="633848" y="342899"/>
                      <a:pt x="640706" y="315106"/>
                      <a:pt x="640706" y="308609"/>
                    </a:cubicBezTo>
                    <a:close/>
                  </a:path>
                </a:pathLst>
              </a:custGeom>
              <a:solidFill>
                <a:srgbClr val="FFFFFF"/>
              </a:solidFill>
              <a:ln w="3607" cap="flat">
                <a:noFill/>
                <a:prstDash val="solid"/>
                <a:miter/>
              </a:ln>
            </p:spPr>
            <p:txBody>
              <a:bodyPr rtlCol="0" anchor="ctr"/>
              <a:lstStyle/>
              <a:p>
                <a:endParaRPr lang="en-US"/>
              </a:p>
            </p:txBody>
          </p:sp>
          <p:sp>
            <p:nvSpPr>
              <p:cNvPr id="12" name="Freeform 147">
                <a:extLst>
                  <a:ext uri="{FF2B5EF4-FFF2-40B4-BE49-F238E27FC236}">
                    <a16:creationId xmlns:a16="http://schemas.microsoft.com/office/drawing/2014/main" id="{1F140109-5B71-88C9-4AEB-6C1D8295CB60}"/>
                  </a:ext>
                </a:extLst>
              </p:cNvPr>
              <p:cNvSpPr/>
              <p:nvPr/>
            </p:nvSpPr>
            <p:spPr>
              <a:xfrm>
                <a:off x="4132833" y="1208355"/>
                <a:ext cx="3134400" cy="1933555"/>
              </a:xfrm>
              <a:custGeom>
                <a:avLst/>
                <a:gdLst>
                  <a:gd name="connsiteX0" fmla="*/ 3016049 w 3134400"/>
                  <a:gd name="connsiteY0" fmla="*/ 1317915 h 1933555"/>
                  <a:gd name="connsiteX1" fmla="*/ 2943860 w 3134400"/>
                  <a:gd name="connsiteY1" fmla="*/ 1196636 h 1933555"/>
                  <a:gd name="connsiteX2" fmla="*/ 2944221 w 3134400"/>
                  <a:gd name="connsiteY2" fmla="*/ 1200968 h 1933555"/>
                  <a:gd name="connsiteX3" fmla="*/ 2851818 w 3134400"/>
                  <a:gd name="connsiteY3" fmla="*/ 1137080 h 1933555"/>
                  <a:gd name="connsiteX4" fmla="*/ 2801286 w 3134400"/>
                  <a:gd name="connsiteY4" fmla="*/ 1072471 h 1933555"/>
                  <a:gd name="connsiteX5" fmla="*/ 2693724 w 3134400"/>
                  <a:gd name="connsiteY5" fmla="*/ 801038 h 1933555"/>
                  <a:gd name="connsiteX6" fmla="*/ 2623339 w 3134400"/>
                  <a:gd name="connsiteY6" fmla="*/ 595298 h 1933555"/>
                  <a:gd name="connsiteX7" fmla="*/ 2602765 w 3134400"/>
                  <a:gd name="connsiteY7" fmla="*/ 528884 h 1933555"/>
                  <a:gd name="connsiteX8" fmla="*/ 2564865 w 3134400"/>
                  <a:gd name="connsiteY8" fmla="*/ 496398 h 1933555"/>
                  <a:gd name="connsiteX9" fmla="*/ 2537794 w 3134400"/>
                  <a:gd name="connsiteY9" fmla="*/ 493511 h 1933555"/>
                  <a:gd name="connsiteX10" fmla="*/ 2454055 w 3134400"/>
                  <a:gd name="connsiteY10" fmla="*/ 440813 h 1933555"/>
                  <a:gd name="connsiteX11" fmla="*/ 2406410 w 3134400"/>
                  <a:gd name="connsiteY11" fmla="*/ 345522 h 1933555"/>
                  <a:gd name="connsiteX12" fmla="*/ 2295238 w 3134400"/>
                  <a:gd name="connsiteY12" fmla="*/ 154220 h 1933555"/>
                  <a:gd name="connsiteX13" fmla="*/ 2204279 w 3134400"/>
                  <a:gd name="connsiteY13" fmla="*/ 29333 h 1933555"/>
                  <a:gd name="connsiteX14" fmla="*/ 2098161 w 3134400"/>
                  <a:gd name="connsiteY14" fmla="*/ 21392 h 1933555"/>
                  <a:gd name="connsiteX15" fmla="*/ 2023083 w 3134400"/>
                  <a:gd name="connsiteY15" fmla="*/ 100078 h 1933555"/>
                  <a:gd name="connsiteX16" fmla="*/ 1892060 w 3134400"/>
                  <a:gd name="connsiteY16" fmla="*/ 271528 h 1933555"/>
                  <a:gd name="connsiteX17" fmla="*/ 1506568 w 3134400"/>
                  <a:gd name="connsiteY17" fmla="*/ 717298 h 1933555"/>
                  <a:gd name="connsiteX18" fmla="*/ 1506568 w 3134400"/>
                  <a:gd name="connsiteY18" fmla="*/ 717659 h 1933555"/>
                  <a:gd name="connsiteX19" fmla="*/ 1498266 w 3134400"/>
                  <a:gd name="connsiteY19" fmla="*/ 731014 h 1933555"/>
                  <a:gd name="connsiteX20" fmla="*/ 1435822 w 3134400"/>
                  <a:gd name="connsiteY20" fmla="*/ 811505 h 1933555"/>
                  <a:gd name="connsiteX21" fmla="*/ 1430047 w 3134400"/>
                  <a:gd name="connsiteY21" fmla="*/ 825222 h 1933555"/>
                  <a:gd name="connsiteX22" fmla="*/ 1286390 w 3134400"/>
                  <a:gd name="connsiteY22" fmla="*/ 1156932 h 1933555"/>
                  <a:gd name="connsiteX23" fmla="*/ 1211674 w 3134400"/>
                  <a:gd name="connsiteY23" fmla="*/ 1273518 h 1933555"/>
                  <a:gd name="connsiteX24" fmla="*/ 1125407 w 3134400"/>
                  <a:gd name="connsiteY24" fmla="*/ 1382163 h 1933555"/>
                  <a:gd name="connsiteX25" fmla="*/ 1118910 w 3134400"/>
                  <a:gd name="connsiteY25" fmla="*/ 1391187 h 1933555"/>
                  <a:gd name="connsiteX26" fmla="*/ 1066573 w 3134400"/>
                  <a:gd name="connsiteY26" fmla="*/ 1460489 h 1933555"/>
                  <a:gd name="connsiteX27" fmla="*/ 1041306 w 3134400"/>
                  <a:gd name="connsiteY27" fmla="*/ 1463377 h 1933555"/>
                  <a:gd name="connsiteX28" fmla="*/ 1030839 w 3134400"/>
                  <a:gd name="connsiteY28" fmla="*/ 1473483 h 1933555"/>
                  <a:gd name="connsiteX29" fmla="*/ 835927 w 3134400"/>
                  <a:gd name="connsiteY29" fmla="*/ 1648182 h 1933555"/>
                  <a:gd name="connsiteX30" fmla="*/ 695880 w 3134400"/>
                  <a:gd name="connsiteY30" fmla="*/ 1712069 h 1933555"/>
                  <a:gd name="connsiteX31" fmla="*/ 473536 w 3134400"/>
                  <a:gd name="connsiteY31" fmla="*/ 1751773 h 1933555"/>
                  <a:gd name="connsiteX32" fmla="*/ 457294 w 3134400"/>
                  <a:gd name="connsiteY32" fmla="*/ 1749969 h 1933555"/>
                  <a:gd name="connsiteX33" fmla="*/ 403513 w 3134400"/>
                  <a:gd name="connsiteY33" fmla="*/ 1762241 h 1933555"/>
                  <a:gd name="connsiteX34" fmla="*/ 307501 w 3134400"/>
                  <a:gd name="connsiteY34" fmla="*/ 1765490 h 1933555"/>
                  <a:gd name="connsiteX35" fmla="*/ 308222 w 3134400"/>
                  <a:gd name="connsiteY35" fmla="*/ 1765850 h 1933555"/>
                  <a:gd name="connsiteX36" fmla="*/ 306418 w 3134400"/>
                  <a:gd name="connsiteY36" fmla="*/ 1765490 h 1933555"/>
                  <a:gd name="connsiteX37" fmla="*/ 278264 w 3134400"/>
                  <a:gd name="connsiteY37" fmla="*/ 1764407 h 1933555"/>
                  <a:gd name="connsiteX38" fmla="*/ 275737 w 3134400"/>
                  <a:gd name="connsiteY38" fmla="*/ 1764407 h 1933555"/>
                  <a:gd name="connsiteX39" fmla="*/ 221234 w 3134400"/>
                  <a:gd name="connsiteY39" fmla="*/ 1805915 h 1933555"/>
                  <a:gd name="connsiteX40" fmla="*/ 66388 w 3134400"/>
                  <a:gd name="connsiteY40" fmla="*/ 1881354 h 1933555"/>
                  <a:gd name="connsiteX41" fmla="*/ 49062 w 3134400"/>
                  <a:gd name="connsiteY41" fmla="*/ 1888933 h 1933555"/>
                  <a:gd name="connsiteX42" fmla="*/ 8997 w 3134400"/>
                  <a:gd name="connsiteY42" fmla="*/ 1893265 h 1933555"/>
                  <a:gd name="connsiteX43" fmla="*/ 4666 w 3134400"/>
                  <a:gd name="connsiteY43" fmla="*/ 1902288 h 1933555"/>
                  <a:gd name="connsiteX44" fmla="*/ 78299 w 3134400"/>
                  <a:gd name="connsiteY44" fmla="*/ 1929721 h 1933555"/>
                  <a:gd name="connsiteX45" fmla="*/ 317607 w 3134400"/>
                  <a:gd name="connsiteY45" fmla="*/ 1920336 h 1933555"/>
                  <a:gd name="connsiteX46" fmla="*/ 578211 w 3134400"/>
                  <a:gd name="connsiteY46" fmla="*/ 1890738 h 1933555"/>
                  <a:gd name="connsiteX47" fmla="*/ 860472 w 3134400"/>
                  <a:gd name="connsiteY47" fmla="*/ 1888212 h 1933555"/>
                  <a:gd name="connsiteX48" fmla="*/ 1137318 w 3134400"/>
                  <a:gd name="connsiteY48" fmla="*/ 1848507 h 1933555"/>
                  <a:gd name="connsiteX49" fmla="*/ 1686681 w 3134400"/>
                  <a:gd name="connsiteY49" fmla="*/ 1757910 h 1933555"/>
                  <a:gd name="connsiteX50" fmla="*/ 1962083 w 3134400"/>
                  <a:gd name="connsiteY50" fmla="*/ 1710626 h 1933555"/>
                  <a:gd name="connsiteX51" fmla="*/ 2227379 w 3134400"/>
                  <a:gd name="connsiteY51" fmla="*/ 1669477 h 1933555"/>
                  <a:gd name="connsiteX52" fmla="*/ 2487623 w 3134400"/>
                  <a:gd name="connsiteY52" fmla="*/ 1694383 h 1933555"/>
                  <a:gd name="connsiteX53" fmla="*/ 2722239 w 3134400"/>
                  <a:gd name="connsiteY53" fmla="*/ 1740223 h 1933555"/>
                  <a:gd name="connsiteX54" fmla="*/ 3000529 w 3134400"/>
                  <a:gd name="connsiteY54" fmla="*/ 1700158 h 1933555"/>
                  <a:gd name="connsiteX55" fmla="*/ 3116393 w 3134400"/>
                  <a:gd name="connsiteY55" fmla="*/ 1635909 h 1933555"/>
                  <a:gd name="connsiteX56" fmla="*/ 3113505 w 3134400"/>
                  <a:gd name="connsiteY56" fmla="*/ 1492974 h 1933555"/>
                  <a:gd name="connsiteX57" fmla="*/ 3016049 w 3134400"/>
                  <a:gd name="connsiteY57" fmla="*/ 1317915 h 193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34400" h="1933555">
                    <a:moveTo>
                      <a:pt x="3016049" y="1317915"/>
                    </a:moveTo>
                    <a:cubicBezTo>
                      <a:pt x="2987896" y="1276406"/>
                      <a:pt x="2959020" y="1240672"/>
                      <a:pt x="2943860" y="1196636"/>
                    </a:cubicBezTo>
                    <a:cubicBezTo>
                      <a:pt x="2943860" y="1198080"/>
                      <a:pt x="2944221" y="1199524"/>
                      <a:pt x="2944221" y="1200968"/>
                    </a:cubicBezTo>
                    <a:cubicBezTo>
                      <a:pt x="2920760" y="1168483"/>
                      <a:pt x="2884665" y="1155127"/>
                      <a:pt x="2851818" y="1137080"/>
                    </a:cubicBezTo>
                    <a:cubicBezTo>
                      <a:pt x="2824386" y="1122281"/>
                      <a:pt x="2808866" y="1100263"/>
                      <a:pt x="2801286" y="1072471"/>
                    </a:cubicBezTo>
                    <a:cubicBezTo>
                      <a:pt x="2776019" y="977902"/>
                      <a:pt x="2740647" y="886944"/>
                      <a:pt x="2693724" y="801038"/>
                    </a:cubicBezTo>
                    <a:cubicBezTo>
                      <a:pt x="2657990" y="736068"/>
                      <a:pt x="2648605" y="663517"/>
                      <a:pt x="2623339" y="595298"/>
                    </a:cubicBezTo>
                    <a:cubicBezTo>
                      <a:pt x="2615398" y="573641"/>
                      <a:pt x="2608540" y="551262"/>
                      <a:pt x="2602765" y="528884"/>
                    </a:cubicBezTo>
                    <a:cubicBezTo>
                      <a:pt x="2597351" y="508310"/>
                      <a:pt x="2585440" y="497842"/>
                      <a:pt x="2564865" y="496398"/>
                    </a:cubicBezTo>
                    <a:cubicBezTo>
                      <a:pt x="2555842" y="495677"/>
                      <a:pt x="2546818" y="494233"/>
                      <a:pt x="2537794" y="493511"/>
                    </a:cubicBezTo>
                    <a:cubicBezTo>
                      <a:pt x="2500978" y="490262"/>
                      <a:pt x="2473185" y="474381"/>
                      <a:pt x="2454055" y="440813"/>
                    </a:cubicBezTo>
                    <a:cubicBezTo>
                      <a:pt x="2436368" y="409771"/>
                      <a:pt x="2420125" y="378369"/>
                      <a:pt x="2406410" y="345522"/>
                    </a:cubicBezTo>
                    <a:cubicBezTo>
                      <a:pt x="2378256" y="276582"/>
                      <a:pt x="2330972" y="218830"/>
                      <a:pt x="2295238" y="154220"/>
                    </a:cubicBezTo>
                    <a:cubicBezTo>
                      <a:pt x="2270332" y="108741"/>
                      <a:pt x="2244344" y="64344"/>
                      <a:pt x="2204279" y="29333"/>
                    </a:cubicBezTo>
                    <a:cubicBezTo>
                      <a:pt x="2163492" y="-6401"/>
                      <a:pt x="2141835" y="-10011"/>
                      <a:pt x="2098161" y="21392"/>
                    </a:cubicBezTo>
                    <a:cubicBezTo>
                      <a:pt x="2068202" y="43049"/>
                      <a:pt x="2043658" y="69398"/>
                      <a:pt x="2023083" y="100078"/>
                    </a:cubicBezTo>
                    <a:cubicBezTo>
                      <a:pt x="2013699" y="114155"/>
                      <a:pt x="1897113" y="267197"/>
                      <a:pt x="1892060" y="271528"/>
                    </a:cubicBezTo>
                    <a:cubicBezTo>
                      <a:pt x="1805071" y="353463"/>
                      <a:pt x="1571899" y="617316"/>
                      <a:pt x="1506568" y="717298"/>
                    </a:cubicBezTo>
                    <a:cubicBezTo>
                      <a:pt x="1506568" y="717298"/>
                      <a:pt x="1506568" y="717298"/>
                      <a:pt x="1506568" y="717659"/>
                    </a:cubicBezTo>
                    <a:cubicBezTo>
                      <a:pt x="1505124" y="721269"/>
                      <a:pt x="1502236" y="725600"/>
                      <a:pt x="1498266" y="731014"/>
                    </a:cubicBezTo>
                    <a:cubicBezTo>
                      <a:pt x="1477692" y="758085"/>
                      <a:pt x="1457479" y="785517"/>
                      <a:pt x="1435822" y="811505"/>
                    </a:cubicBezTo>
                    <a:cubicBezTo>
                      <a:pt x="1435461" y="816920"/>
                      <a:pt x="1432213" y="820890"/>
                      <a:pt x="1430047" y="825222"/>
                    </a:cubicBezTo>
                    <a:cubicBezTo>
                      <a:pt x="1384929" y="904269"/>
                      <a:pt x="1311656" y="1068500"/>
                      <a:pt x="1286390" y="1156932"/>
                    </a:cubicBezTo>
                    <a:cubicBezTo>
                      <a:pt x="1273396" y="1201690"/>
                      <a:pt x="1239106" y="1235980"/>
                      <a:pt x="1211674" y="1273518"/>
                    </a:cubicBezTo>
                    <a:cubicBezTo>
                      <a:pt x="1201567" y="1287234"/>
                      <a:pt x="1134070" y="1367004"/>
                      <a:pt x="1125407" y="1382163"/>
                    </a:cubicBezTo>
                    <a:cubicBezTo>
                      <a:pt x="1123603" y="1385412"/>
                      <a:pt x="1121437" y="1389021"/>
                      <a:pt x="1118910" y="1391187"/>
                    </a:cubicBezTo>
                    <a:cubicBezTo>
                      <a:pt x="1116745" y="1419341"/>
                      <a:pt x="1092561" y="1453992"/>
                      <a:pt x="1066573" y="1460489"/>
                    </a:cubicBezTo>
                    <a:cubicBezTo>
                      <a:pt x="1057549" y="1462655"/>
                      <a:pt x="1048886" y="1463737"/>
                      <a:pt x="1041306" y="1463377"/>
                    </a:cubicBezTo>
                    <a:cubicBezTo>
                      <a:pt x="1039141" y="1466986"/>
                      <a:pt x="1033727" y="1470234"/>
                      <a:pt x="1030839" y="1473483"/>
                    </a:cubicBezTo>
                    <a:cubicBezTo>
                      <a:pt x="986082" y="1527264"/>
                      <a:pt x="884655" y="1599093"/>
                      <a:pt x="835927" y="1648182"/>
                    </a:cubicBezTo>
                    <a:cubicBezTo>
                      <a:pt x="796223" y="1688608"/>
                      <a:pt x="750744" y="1708821"/>
                      <a:pt x="695880" y="1712069"/>
                    </a:cubicBezTo>
                    <a:cubicBezTo>
                      <a:pt x="655815" y="1714596"/>
                      <a:pt x="508187" y="1741667"/>
                      <a:pt x="473536" y="1751773"/>
                    </a:cubicBezTo>
                    <a:cubicBezTo>
                      <a:pt x="465956" y="1752495"/>
                      <a:pt x="460181" y="1752495"/>
                      <a:pt x="457294" y="1749969"/>
                    </a:cubicBezTo>
                    <a:cubicBezTo>
                      <a:pt x="440690" y="1760436"/>
                      <a:pt x="424447" y="1765128"/>
                      <a:pt x="403513" y="1762241"/>
                    </a:cubicBezTo>
                    <a:cubicBezTo>
                      <a:pt x="373554" y="1769099"/>
                      <a:pt x="339625" y="1766933"/>
                      <a:pt x="307501" y="1765490"/>
                    </a:cubicBezTo>
                    <a:cubicBezTo>
                      <a:pt x="307862" y="1765490"/>
                      <a:pt x="307862" y="1765850"/>
                      <a:pt x="308222" y="1765850"/>
                    </a:cubicBezTo>
                    <a:cubicBezTo>
                      <a:pt x="307501" y="1765490"/>
                      <a:pt x="307139" y="1765490"/>
                      <a:pt x="306418" y="1765490"/>
                    </a:cubicBezTo>
                    <a:cubicBezTo>
                      <a:pt x="296672" y="1765128"/>
                      <a:pt x="287287" y="1764768"/>
                      <a:pt x="278264" y="1764407"/>
                    </a:cubicBezTo>
                    <a:cubicBezTo>
                      <a:pt x="277542" y="1764407"/>
                      <a:pt x="276459" y="1764407"/>
                      <a:pt x="275737" y="1764407"/>
                    </a:cubicBezTo>
                    <a:cubicBezTo>
                      <a:pt x="253719" y="1770182"/>
                      <a:pt x="238920" y="1790756"/>
                      <a:pt x="221234" y="1805915"/>
                    </a:cubicBezTo>
                    <a:cubicBezTo>
                      <a:pt x="176116" y="1845259"/>
                      <a:pt x="126305" y="1875939"/>
                      <a:pt x="66388" y="1881354"/>
                    </a:cubicBezTo>
                    <a:cubicBezTo>
                      <a:pt x="62778" y="1886046"/>
                      <a:pt x="57003" y="1889294"/>
                      <a:pt x="49062" y="1888933"/>
                    </a:cubicBezTo>
                    <a:cubicBezTo>
                      <a:pt x="35707" y="1888573"/>
                      <a:pt x="21630" y="1888212"/>
                      <a:pt x="8997" y="1893265"/>
                    </a:cubicBezTo>
                    <a:cubicBezTo>
                      <a:pt x="-1110" y="1897235"/>
                      <a:pt x="-2914" y="1896152"/>
                      <a:pt x="4666" y="1902288"/>
                    </a:cubicBezTo>
                    <a:cubicBezTo>
                      <a:pt x="25240" y="1919975"/>
                      <a:pt x="51589" y="1927555"/>
                      <a:pt x="78299" y="1929721"/>
                    </a:cubicBezTo>
                    <a:cubicBezTo>
                      <a:pt x="159151" y="1936940"/>
                      <a:pt x="237838" y="1934052"/>
                      <a:pt x="317607" y="1920336"/>
                    </a:cubicBezTo>
                    <a:cubicBezTo>
                      <a:pt x="404234" y="1905537"/>
                      <a:pt x="489779" y="1890016"/>
                      <a:pt x="578211" y="1890738"/>
                    </a:cubicBezTo>
                    <a:cubicBezTo>
                      <a:pt x="672418" y="1891460"/>
                      <a:pt x="766626" y="1901206"/>
                      <a:pt x="860472" y="1888212"/>
                    </a:cubicBezTo>
                    <a:cubicBezTo>
                      <a:pt x="952874" y="1875217"/>
                      <a:pt x="1045277" y="1862584"/>
                      <a:pt x="1137318" y="1848507"/>
                    </a:cubicBezTo>
                    <a:cubicBezTo>
                      <a:pt x="1321041" y="1821075"/>
                      <a:pt x="1503319" y="1786785"/>
                      <a:pt x="1686681" y="1757910"/>
                    </a:cubicBezTo>
                    <a:cubicBezTo>
                      <a:pt x="1778722" y="1743472"/>
                      <a:pt x="1870764" y="1728673"/>
                      <a:pt x="1962083" y="1710626"/>
                    </a:cubicBezTo>
                    <a:cubicBezTo>
                      <a:pt x="2049793" y="1693300"/>
                      <a:pt x="2137504" y="1674170"/>
                      <a:pt x="2227379" y="1669477"/>
                    </a:cubicBezTo>
                    <a:cubicBezTo>
                      <a:pt x="2314729" y="1664785"/>
                      <a:pt x="2402800" y="1673087"/>
                      <a:pt x="2487623" y="1694383"/>
                    </a:cubicBezTo>
                    <a:cubicBezTo>
                      <a:pt x="2564865" y="1713513"/>
                      <a:pt x="2641747" y="1739501"/>
                      <a:pt x="2722239" y="1740223"/>
                    </a:cubicBezTo>
                    <a:cubicBezTo>
                      <a:pt x="2815002" y="1741306"/>
                      <a:pt x="2912097" y="1728673"/>
                      <a:pt x="3000529" y="1700158"/>
                    </a:cubicBezTo>
                    <a:cubicBezTo>
                      <a:pt x="3041316" y="1687164"/>
                      <a:pt x="3087878" y="1669839"/>
                      <a:pt x="3116393" y="1635909"/>
                    </a:cubicBezTo>
                    <a:cubicBezTo>
                      <a:pt x="3149600" y="1596205"/>
                      <a:pt x="3129748" y="1535566"/>
                      <a:pt x="3113505" y="1492974"/>
                    </a:cubicBezTo>
                    <a:cubicBezTo>
                      <a:pt x="3088239" y="1431252"/>
                      <a:pt x="3053588" y="1372779"/>
                      <a:pt x="3016049" y="1317915"/>
                    </a:cubicBezTo>
                    <a:close/>
                  </a:path>
                </a:pathLst>
              </a:custGeom>
              <a:solidFill>
                <a:srgbClr val="FFFFFF"/>
              </a:solidFill>
              <a:ln w="3607" cap="flat">
                <a:noFill/>
                <a:prstDash val="solid"/>
                <a:miter/>
              </a:ln>
            </p:spPr>
            <p:txBody>
              <a:bodyPr rtlCol="0" anchor="ctr"/>
              <a:lstStyle/>
              <a:p>
                <a:endParaRPr lang="en-US"/>
              </a:p>
            </p:txBody>
          </p:sp>
          <p:sp>
            <p:nvSpPr>
              <p:cNvPr id="13" name="Freeform 148">
                <a:extLst>
                  <a:ext uri="{FF2B5EF4-FFF2-40B4-BE49-F238E27FC236}">
                    <a16:creationId xmlns:a16="http://schemas.microsoft.com/office/drawing/2014/main" id="{2C540C43-B534-EA48-954B-3820A7575411}"/>
                  </a:ext>
                </a:extLst>
              </p:cNvPr>
              <p:cNvSpPr/>
              <p:nvPr/>
            </p:nvSpPr>
            <p:spPr>
              <a:xfrm>
                <a:off x="5378797" y="1920961"/>
                <a:ext cx="230634" cy="144294"/>
              </a:xfrm>
              <a:custGeom>
                <a:avLst/>
                <a:gdLst>
                  <a:gd name="connsiteX0" fmla="*/ 212598 w 230634"/>
                  <a:gd name="connsiteY0" fmla="*/ 1444 h 144294"/>
                  <a:gd name="connsiteX1" fmla="*/ 206101 w 230634"/>
                  <a:gd name="connsiteY1" fmla="*/ 0 h 144294"/>
                  <a:gd name="connsiteX2" fmla="*/ 63166 w 230634"/>
                  <a:gd name="connsiteY2" fmla="*/ 82296 h 144294"/>
                  <a:gd name="connsiteX3" fmla="*/ 15881 w 230634"/>
                  <a:gd name="connsiteY3" fmla="*/ 75077 h 144294"/>
                  <a:gd name="connsiteX4" fmla="*/ 0 w 230634"/>
                  <a:gd name="connsiteY4" fmla="*/ 119835 h 144294"/>
                  <a:gd name="connsiteX5" fmla="*/ 31402 w 230634"/>
                  <a:gd name="connsiteY5" fmla="*/ 134633 h 144294"/>
                  <a:gd name="connsiteX6" fmla="*/ 136438 w 230634"/>
                  <a:gd name="connsiteY6" fmla="*/ 127414 h 144294"/>
                  <a:gd name="connsiteX7" fmla="*/ 226314 w 230634"/>
                  <a:gd name="connsiteY7" fmla="*/ 25266 h 144294"/>
                  <a:gd name="connsiteX8" fmla="*/ 212598 w 230634"/>
                  <a:gd name="connsiteY8" fmla="*/ 1444 h 14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34" h="144294">
                    <a:moveTo>
                      <a:pt x="212598" y="1444"/>
                    </a:moveTo>
                    <a:cubicBezTo>
                      <a:pt x="210432" y="1083"/>
                      <a:pt x="208266" y="361"/>
                      <a:pt x="206101" y="0"/>
                    </a:cubicBezTo>
                    <a:cubicBezTo>
                      <a:pt x="176864" y="48728"/>
                      <a:pt x="123444" y="82296"/>
                      <a:pt x="63166" y="82296"/>
                    </a:cubicBezTo>
                    <a:cubicBezTo>
                      <a:pt x="46562" y="82296"/>
                      <a:pt x="30681" y="79769"/>
                      <a:pt x="15881" y="75077"/>
                    </a:cubicBezTo>
                    <a:cubicBezTo>
                      <a:pt x="13355" y="92764"/>
                      <a:pt x="7941" y="107201"/>
                      <a:pt x="0" y="119835"/>
                    </a:cubicBezTo>
                    <a:cubicBezTo>
                      <a:pt x="12272" y="124527"/>
                      <a:pt x="27793" y="133551"/>
                      <a:pt x="31402" y="134633"/>
                    </a:cubicBezTo>
                    <a:cubicBezTo>
                      <a:pt x="65331" y="145823"/>
                      <a:pt x="105396" y="151598"/>
                      <a:pt x="136438" y="127414"/>
                    </a:cubicBezTo>
                    <a:cubicBezTo>
                      <a:pt x="172533" y="99261"/>
                      <a:pt x="200687" y="62805"/>
                      <a:pt x="226314" y="25266"/>
                    </a:cubicBezTo>
                    <a:cubicBezTo>
                      <a:pt x="236781" y="10467"/>
                      <a:pt x="226675" y="4331"/>
                      <a:pt x="212598" y="1444"/>
                    </a:cubicBezTo>
                    <a:close/>
                  </a:path>
                </a:pathLst>
              </a:custGeom>
              <a:solidFill>
                <a:srgbClr val="FFFFFF"/>
              </a:solidFill>
              <a:ln w="3607" cap="flat">
                <a:noFill/>
                <a:prstDash val="solid"/>
                <a:miter/>
              </a:ln>
            </p:spPr>
            <p:txBody>
              <a:bodyPr rtlCol="0" anchor="ctr"/>
              <a:lstStyle/>
              <a:p>
                <a:endParaRPr lang="en-US"/>
              </a:p>
            </p:txBody>
          </p:sp>
          <p:sp>
            <p:nvSpPr>
              <p:cNvPr id="14" name="Freeform 149">
                <a:extLst>
                  <a:ext uri="{FF2B5EF4-FFF2-40B4-BE49-F238E27FC236}">
                    <a16:creationId xmlns:a16="http://schemas.microsoft.com/office/drawing/2014/main" id="{02151E46-2E15-C1D2-81D2-98B88ED88CE3}"/>
                  </a:ext>
                </a:extLst>
              </p:cNvPr>
              <p:cNvSpPr/>
              <p:nvPr/>
            </p:nvSpPr>
            <p:spPr>
              <a:xfrm>
                <a:off x="4918959" y="1805889"/>
                <a:ext cx="316316" cy="275332"/>
              </a:xfrm>
              <a:custGeom>
                <a:avLst/>
                <a:gdLst>
                  <a:gd name="connsiteX0" fmla="*/ 299577 w 316316"/>
                  <a:gd name="connsiteY0" fmla="*/ 82587 h 275332"/>
                  <a:gd name="connsiteX1" fmla="*/ 84092 w 316316"/>
                  <a:gd name="connsiteY1" fmla="*/ 15451 h 275332"/>
                  <a:gd name="connsiteX2" fmla="*/ 22370 w 316316"/>
                  <a:gd name="connsiteY2" fmla="*/ 246457 h 275332"/>
                  <a:gd name="connsiteX3" fmla="*/ 47275 w 316316"/>
                  <a:gd name="connsiteY3" fmla="*/ 275333 h 275332"/>
                  <a:gd name="connsiteX4" fmla="*/ 316181 w 316316"/>
                  <a:gd name="connsiteY4" fmla="*/ 154055 h 275332"/>
                  <a:gd name="connsiteX5" fmla="*/ 299577 w 316316"/>
                  <a:gd name="connsiteY5" fmla="*/ 82587 h 27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316" h="275332">
                    <a:moveTo>
                      <a:pt x="299577" y="82587"/>
                    </a:moveTo>
                    <a:cubicBezTo>
                      <a:pt x="256264" y="9315"/>
                      <a:pt x="150506" y="-21005"/>
                      <a:pt x="84092" y="15451"/>
                    </a:cubicBezTo>
                    <a:cubicBezTo>
                      <a:pt x="6849" y="49380"/>
                      <a:pt x="-25275" y="173185"/>
                      <a:pt x="22370" y="246457"/>
                    </a:cubicBezTo>
                    <a:cubicBezTo>
                      <a:pt x="29589" y="257647"/>
                      <a:pt x="37891" y="267031"/>
                      <a:pt x="47275" y="275333"/>
                    </a:cubicBezTo>
                    <a:cubicBezTo>
                      <a:pt x="143287" y="250067"/>
                      <a:pt x="231358" y="204948"/>
                      <a:pt x="316181" y="154055"/>
                    </a:cubicBezTo>
                    <a:cubicBezTo>
                      <a:pt x="317264" y="128788"/>
                      <a:pt x="311850" y="103522"/>
                      <a:pt x="299577" y="82587"/>
                    </a:cubicBezTo>
                    <a:close/>
                  </a:path>
                </a:pathLst>
              </a:custGeom>
              <a:solidFill>
                <a:srgbClr val="FFFFFF"/>
              </a:solidFill>
              <a:ln w="3607" cap="flat">
                <a:noFill/>
                <a:prstDash val="solid"/>
                <a:miter/>
              </a:ln>
            </p:spPr>
            <p:txBody>
              <a:bodyPr rtlCol="0" anchor="ctr"/>
              <a:lstStyle/>
              <a:p>
                <a:endParaRPr lang="en-US"/>
              </a:p>
            </p:txBody>
          </p:sp>
          <p:sp>
            <p:nvSpPr>
              <p:cNvPr id="15" name="Freeform 150">
                <a:extLst>
                  <a:ext uri="{FF2B5EF4-FFF2-40B4-BE49-F238E27FC236}">
                    <a16:creationId xmlns:a16="http://schemas.microsoft.com/office/drawing/2014/main" id="{3D1FEA97-5311-BDD8-1FAF-B70714ED2977}"/>
                  </a:ext>
                </a:extLst>
              </p:cNvPr>
              <p:cNvSpPr/>
              <p:nvPr/>
            </p:nvSpPr>
            <p:spPr>
              <a:xfrm>
                <a:off x="4479256" y="1931272"/>
                <a:ext cx="900130" cy="1026291"/>
              </a:xfrm>
              <a:custGeom>
                <a:avLst/>
                <a:gdLst>
                  <a:gd name="connsiteX0" fmla="*/ 667812 w 900130"/>
                  <a:gd name="connsiteY0" fmla="*/ 369406 h 1026291"/>
                  <a:gd name="connsiteX1" fmla="*/ 569995 w 900130"/>
                  <a:gd name="connsiteY1" fmla="*/ 404057 h 1026291"/>
                  <a:gd name="connsiteX2" fmla="*/ 549421 w 900130"/>
                  <a:gd name="connsiteY2" fmla="*/ 424992 h 1026291"/>
                  <a:gd name="connsiteX3" fmla="*/ 464599 w 900130"/>
                  <a:gd name="connsiteY3" fmla="*/ 552045 h 1026291"/>
                  <a:gd name="connsiteX4" fmla="*/ 438249 w 900130"/>
                  <a:gd name="connsiteY4" fmla="*/ 577311 h 1026291"/>
                  <a:gd name="connsiteX5" fmla="*/ 454492 w 900130"/>
                  <a:gd name="connsiteY5" fmla="*/ 547714 h 1026291"/>
                  <a:gd name="connsiteX6" fmla="*/ 455936 w 900130"/>
                  <a:gd name="connsiteY6" fmla="*/ 545548 h 1026291"/>
                  <a:gd name="connsiteX7" fmla="*/ 591291 w 900130"/>
                  <a:gd name="connsiteY7" fmla="*/ 303352 h 1026291"/>
                  <a:gd name="connsiteX8" fmla="*/ 632800 w 900130"/>
                  <a:gd name="connsiteY8" fmla="*/ 257512 h 1026291"/>
                  <a:gd name="connsiteX9" fmla="*/ 654818 w 900130"/>
                  <a:gd name="connsiteY9" fmla="*/ 252820 h 1026291"/>
                  <a:gd name="connsiteX10" fmla="*/ 833848 w 900130"/>
                  <a:gd name="connsiteY10" fmla="*/ 152837 h 1026291"/>
                  <a:gd name="connsiteX11" fmla="*/ 899901 w 900130"/>
                  <a:gd name="connsiteY11" fmla="*/ 60435 h 1026291"/>
                  <a:gd name="connsiteX12" fmla="*/ 847564 w 900130"/>
                  <a:gd name="connsiteY12" fmla="*/ 518 h 1026291"/>
                  <a:gd name="connsiteX13" fmla="*/ 792339 w 900130"/>
                  <a:gd name="connsiteY13" fmla="*/ 23618 h 1026291"/>
                  <a:gd name="connsiteX14" fmla="*/ 469652 w 900130"/>
                  <a:gd name="connsiteY14" fmla="*/ 169080 h 1026291"/>
                  <a:gd name="connsiteX15" fmla="*/ 333936 w 900130"/>
                  <a:gd name="connsiteY15" fmla="*/ 261122 h 1026291"/>
                  <a:gd name="connsiteX16" fmla="*/ 233953 w 900130"/>
                  <a:gd name="connsiteY16" fmla="*/ 417412 h 1026291"/>
                  <a:gd name="connsiteX17" fmla="*/ 140829 w 900130"/>
                  <a:gd name="connsiteY17" fmla="*/ 681986 h 1026291"/>
                  <a:gd name="connsiteX18" fmla="*/ 56006 w 900130"/>
                  <a:gd name="connsiteY18" fmla="*/ 877259 h 1026291"/>
                  <a:gd name="connsiteX19" fmla="*/ 8722 w 900130"/>
                  <a:gd name="connsiteY19" fmla="*/ 944395 h 1026291"/>
                  <a:gd name="connsiteX20" fmla="*/ 7278 w 900130"/>
                  <a:gd name="connsiteY20" fmla="*/ 999259 h 1026291"/>
                  <a:gd name="connsiteX21" fmla="*/ 74776 w 900130"/>
                  <a:gd name="connsiteY21" fmla="*/ 1025969 h 1026291"/>
                  <a:gd name="connsiteX22" fmla="*/ 138663 w 900130"/>
                  <a:gd name="connsiteY22" fmla="*/ 989513 h 1026291"/>
                  <a:gd name="connsiteX23" fmla="*/ 286652 w 900130"/>
                  <a:gd name="connsiteY23" fmla="*/ 798933 h 1026291"/>
                  <a:gd name="connsiteX24" fmla="*/ 361368 w 900130"/>
                  <a:gd name="connsiteY24" fmla="*/ 675128 h 1026291"/>
                  <a:gd name="connsiteX25" fmla="*/ 595622 w 900130"/>
                  <a:gd name="connsiteY25" fmla="*/ 539773 h 1026291"/>
                  <a:gd name="connsiteX26" fmla="*/ 625942 w 900130"/>
                  <a:gd name="connsiteY26" fmla="*/ 550240 h 1026291"/>
                  <a:gd name="connsiteX27" fmla="*/ 637131 w 900130"/>
                  <a:gd name="connsiteY27" fmla="*/ 589223 h 1026291"/>
                  <a:gd name="connsiteX28" fmla="*/ 655179 w 900130"/>
                  <a:gd name="connsiteY28" fmla="*/ 693897 h 1026291"/>
                  <a:gd name="connsiteX29" fmla="*/ 709321 w 900130"/>
                  <a:gd name="connsiteY29" fmla="*/ 723856 h 1026291"/>
                  <a:gd name="connsiteX30" fmla="*/ 758410 w 900130"/>
                  <a:gd name="connsiteY30" fmla="*/ 646613 h 1026291"/>
                  <a:gd name="connsiteX31" fmla="*/ 718345 w 900130"/>
                  <a:gd name="connsiteY31" fmla="*/ 395033 h 1026291"/>
                  <a:gd name="connsiteX32" fmla="*/ 667812 w 900130"/>
                  <a:gd name="connsiteY32" fmla="*/ 369406 h 102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0130" h="1026291">
                    <a:moveTo>
                      <a:pt x="667812" y="369406"/>
                    </a:moveTo>
                    <a:cubicBezTo>
                      <a:pt x="633883" y="376625"/>
                      <a:pt x="601398" y="389258"/>
                      <a:pt x="569995" y="404057"/>
                    </a:cubicBezTo>
                    <a:cubicBezTo>
                      <a:pt x="560611" y="408388"/>
                      <a:pt x="553753" y="415607"/>
                      <a:pt x="549421" y="424992"/>
                    </a:cubicBezTo>
                    <a:cubicBezTo>
                      <a:pt x="527765" y="471554"/>
                      <a:pt x="493113" y="509814"/>
                      <a:pt x="464599" y="552045"/>
                    </a:cubicBezTo>
                    <a:cubicBezTo>
                      <a:pt x="457741" y="562152"/>
                      <a:pt x="447273" y="585252"/>
                      <a:pt x="438249" y="577311"/>
                    </a:cubicBezTo>
                    <a:cubicBezTo>
                      <a:pt x="433918" y="571175"/>
                      <a:pt x="450883" y="559264"/>
                      <a:pt x="454492" y="547714"/>
                    </a:cubicBezTo>
                    <a:cubicBezTo>
                      <a:pt x="454853" y="546992"/>
                      <a:pt x="455214" y="546270"/>
                      <a:pt x="455936" y="545548"/>
                    </a:cubicBezTo>
                    <a:cubicBezTo>
                      <a:pt x="510078" y="469749"/>
                      <a:pt x="559528" y="391424"/>
                      <a:pt x="591291" y="303352"/>
                    </a:cubicBezTo>
                    <a:cubicBezTo>
                      <a:pt x="600315" y="278086"/>
                      <a:pt x="604646" y="261482"/>
                      <a:pt x="632800" y="257512"/>
                    </a:cubicBezTo>
                    <a:cubicBezTo>
                      <a:pt x="636410" y="258234"/>
                      <a:pt x="650487" y="254624"/>
                      <a:pt x="654818" y="252820"/>
                    </a:cubicBezTo>
                    <a:cubicBezTo>
                      <a:pt x="717984" y="226110"/>
                      <a:pt x="776457" y="190376"/>
                      <a:pt x="833848" y="152837"/>
                    </a:cubicBezTo>
                    <a:cubicBezTo>
                      <a:pt x="869942" y="129376"/>
                      <a:pt x="896653" y="106636"/>
                      <a:pt x="899901" y="60435"/>
                    </a:cubicBezTo>
                    <a:cubicBezTo>
                      <a:pt x="902428" y="23618"/>
                      <a:pt x="884020" y="-4175"/>
                      <a:pt x="847564" y="518"/>
                    </a:cubicBezTo>
                    <a:cubicBezTo>
                      <a:pt x="827351" y="3044"/>
                      <a:pt x="809664" y="13151"/>
                      <a:pt x="792339" y="23618"/>
                    </a:cubicBezTo>
                    <a:cubicBezTo>
                      <a:pt x="690552" y="85340"/>
                      <a:pt x="587321" y="144175"/>
                      <a:pt x="469652" y="169080"/>
                    </a:cubicBezTo>
                    <a:cubicBezTo>
                      <a:pt x="410095" y="181713"/>
                      <a:pt x="370030" y="215281"/>
                      <a:pt x="333936" y="261122"/>
                    </a:cubicBezTo>
                    <a:cubicBezTo>
                      <a:pt x="295314" y="310210"/>
                      <a:pt x="263912" y="362909"/>
                      <a:pt x="233953" y="417412"/>
                    </a:cubicBezTo>
                    <a:cubicBezTo>
                      <a:pt x="188113" y="500430"/>
                      <a:pt x="159237" y="591027"/>
                      <a:pt x="140829" y="681986"/>
                    </a:cubicBezTo>
                    <a:cubicBezTo>
                      <a:pt x="126030" y="755258"/>
                      <a:pt x="98237" y="818063"/>
                      <a:pt x="56006" y="877259"/>
                    </a:cubicBezTo>
                    <a:cubicBezTo>
                      <a:pt x="40124" y="899637"/>
                      <a:pt x="23521" y="921294"/>
                      <a:pt x="8722" y="944395"/>
                    </a:cubicBezTo>
                    <a:cubicBezTo>
                      <a:pt x="-2467" y="961720"/>
                      <a:pt x="-2828" y="981212"/>
                      <a:pt x="7278" y="999259"/>
                    </a:cubicBezTo>
                    <a:cubicBezTo>
                      <a:pt x="16663" y="1015862"/>
                      <a:pt x="56367" y="1028496"/>
                      <a:pt x="74776" y="1025969"/>
                    </a:cubicBezTo>
                    <a:cubicBezTo>
                      <a:pt x="105817" y="1021638"/>
                      <a:pt x="115562" y="1010087"/>
                      <a:pt x="138663" y="989513"/>
                    </a:cubicBezTo>
                    <a:cubicBezTo>
                      <a:pt x="201829" y="932845"/>
                      <a:pt x="244060" y="874010"/>
                      <a:pt x="286652" y="798933"/>
                    </a:cubicBezTo>
                    <a:cubicBezTo>
                      <a:pt x="310474" y="757063"/>
                      <a:pt x="330326" y="711584"/>
                      <a:pt x="361368" y="675128"/>
                    </a:cubicBezTo>
                    <a:cubicBezTo>
                      <a:pt x="418037" y="608353"/>
                      <a:pt x="517658" y="575868"/>
                      <a:pt x="595622" y="539773"/>
                    </a:cubicBezTo>
                    <a:cubicBezTo>
                      <a:pt x="607895" y="533998"/>
                      <a:pt x="618362" y="538329"/>
                      <a:pt x="625942" y="550240"/>
                    </a:cubicBezTo>
                    <a:cubicBezTo>
                      <a:pt x="633522" y="562152"/>
                      <a:pt x="636049" y="575146"/>
                      <a:pt x="637131" y="589223"/>
                    </a:cubicBezTo>
                    <a:cubicBezTo>
                      <a:pt x="640380" y="624595"/>
                      <a:pt x="642546" y="659968"/>
                      <a:pt x="655179" y="693897"/>
                    </a:cubicBezTo>
                    <a:cubicBezTo>
                      <a:pt x="664925" y="720246"/>
                      <a:pt x="684055" y="727827"/>
                      <a:pt x="709321" y="723856"/>
                    </a:cubicBezTo>
                    <a:cubicBezTo>
                      <a:pt x="742889" y="718803"/>
                      <a:pt x="758049" y="698590"/>
                      <a:pt x="758410" y="646613"/>
                    </a:cubicBezTo>
                    <a:cubicBezTo>
                      <a:pt x="746499" y="571536"/>
                      <a:pt x="733505" y="483104"/>
                      <a:pt x="718345" y="395033"/>
                    </a:cubicBezTo>
                    <a:cubicBezTo>
                      <a:pt x="712930" y="368323"/>
                      <a:pt x="689830" y="364713"/>
                      <a:pt x="667812" y="369406"/>
                    </a:cubicBezTo>
                    <a:close/>
                  </a:path>
                </a:pathLst>
              </a:custGeom>
              <a:solidFill>
                <a:srgbClr val="FFFFFF"/>
              </a:solidFill>
              <a:ln w="3607" cap="flat">
                <a:noFill/>
                <a:prstDash val="solid"/>
                <a:miter/>
              </a:ln>
            </p:spPr>
            <p:txBody>
              <a:bodyPr rtlCol="0" anchor="ctr"/>
              <a:lstStyle/>
              <a:p>
                <a:endParaRPr lang="en-US"/>
              </a:p>
            </p:txBody>
          </p:sp>
          <p:sp>
            <p:nvSpPr>
              <p:cNvPr id="16" name="Freeform 151">
                <a:extLst>
                  <a:ext uri="{FF2B5EF4-FFF2-40B4-BE49-F238E27FC236}">
                    <a16:creationId xmlns:a16="http://schemas.microsoft.com/office/drawing/2014/main" id="{BBA8FF9D-DE87-953F-A19F-A72444D590F9}"/>
                  </a:ext>
                </a:extLst>
              </p:cNvPr>
              <p:cNvSpPr/>
              <p:nvPr/>
            </p:nvSpPr>
            <p:spPr>
              <a:xfrm>
                <a:off x="5330045" y="1225777"/>
                <a:ext cx="640344" cy="687243"/>
              </a:xfrm>
              <a:custGeom>
                <a:avLst/>
                <a:gdLst>
                  <a:gd name="connsiteX0" fmla="*/ 640344 w 640344"/>
                  <a:gd name="connsiteY0" fmla="*/ 253024 h 687243"/>
                  <a:gd name="connsiteX1" fmla="*/ 586924 w 640344"/>
                  <a:gd name="connsiteY1" fmla="*/ 68580 h 687243"/>
                  <a:gd name="connsiteX2" fmla="*/ 522315 w 640344"/>
                  <a:gd name="connsiteY2" fmla="*/ 0 h 687243"/>
                  <a:gd name="connsiteX3" fmla="*/ 556244 w 640344"/>
                  <a:gd name="connsiteY3" fmla="*/ 72550 h 687243"/>
                  <a:gd name="connsiteX4" fmla="*/ 521954 w 640344"/>
                  <a:gd name="connsiteY4" fmla="*/ 323770 h 687243"/>
                  <a:gd name="connsiteX5" fmla="*/ 183024 w 640344"/>
                  <a:gd name="connsiteY5" fmla="*/ 526261 h 687243"/>
                  <a:gd name="connsiteX6" fmla="*/ 385 w 640344"/>
                  <a:gd name="connsiteY6" fmla="*/ 466344 h 687243"/>
                  <a:gd name="connsiteX7" fmla="*/ 24 w 640344"/>
                  <a:gd name="connsiteY7" fmla="*/ 493054 h 687243"/>
                  <a:gd name="connsiteX8" fmla="*/ 45864 w 640344"/>
                  <a:gd name="connsiteY8" fmla="*/ 584374 h 687243"/>
                  <a:gd name="connsiteX9" fmla="*/ 257740 w 640344"/>
                  <a:gd name="connsiteY9" fmla="*/ 680747 h 687243"/>
                  <a:gd name="connsiteX10" fmla="*/ 284811 w 640344"/>
                  <a:gd name="connsiteY10" fmla="*/ 683995 h 687243"/>
                  <a:gd name="connsiteX11" fmla="*/ 304302 w 640344"/>
                  <a:gd name="connsiteY11" fmla="*/ 687244 h 687243"/>
                  <a:gd name="connsiteX12" fmla="*/ 370356 w 640344"/>
                  <a:gd name="connsiteY12" fmla="*/ 585457 h 687243"/>
                  <a:gd name="connsiteX13" fmla="*/ 638901 w 640344"/>
                  <a:gd name="connsiteY13" fmla="*/ 294894 h 687243"/>
                  <a:gd name="connsiteX14" fmla="*/ 640344 w 640344"/>
                  <a:gd name="connsiteY14" fmla="*/ 253024 h 68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344" h="687243">
                    <a:moveTo>
                      <a:pt x="640344" y="253024"/>
                    </a:moveTo>
                    <a:cubicBezTo>
                      <a:pt x="637818" y="186971"/>
                      <a:pt x="619410" y="125610"/>
                      <a:pt x="586924" y="68580"/>
                    </a:cubicBezTo>
                    <a:cubicBezTo>
                      <a:pt x="570682" y="39343"/>
                      <a:pt x="548303" y="16964"/>
                      <a:pt x="522315" y="0"/>
                    </a:cubicBezTo>
                    <a:cubicBezTo>
                      <a:pt x="537114" y="21657"/>
                      <a:pt x="548664" y="45479"/>
                      <a:pt x="556244" y="72550"/>
                    </a:cubicBezTo>
                    <a:cubicBezTo>
                      <a:pt x="579706" y="155207"/>
                      <a:pt x="564185" y="249776"/>
                      <a:pt x="521954" y="323770"/>
                    </a:cubicBezTo>
                    <a:cubicBezTo>
                      <a:pt x="454818" y="441439"/>
                      <a:pt x="319101" y="523735"/>
                      <a:pt x="183024" y="526261"/>
                    </a:cubicBezTo>
                    <a:cubicBezTo>
                      <a:pt x="120580" y="527344"/>
                      <a:pt x="49474" y="508214"/>
                      <a:pt x="385" y="466344"/>
                    </a:cubicBezTo>
                    <a:cubicBezTo>
                      <a:pt x="385" y="475368"/>
                      <a:pt x="24" y="484030"/>
                      <a:pt x="24" y="493054"/>
                    </a:cubicBezTo>
                    <a:cubicBezTo>
                      <a:pt x="-698" y="531314"/>
                      <a:pt x="14823" y="561273"/>
                      <a:pt x="45864" y="584374"/>
                    </a:cubicBezTo>
                    <a:cubicBezTo>
                      <a:pt x="109752" y="631658"/>
                      <a:pt x="180136" y="664143"/>
                      <a:pt x="257740" y="680747"/>
                    </a:cubicBezTo>
                    <a:cubicBezTo>
                      <a:pt x="266764" y="682552"/>
                      <a:pt x="275788" y="683273"/>
                      <a:pt x="284811" y="683995"/>
                    </a:cubicBezTo>
                    <a:cubicBezTo>
                      <a:pt x="293474" y="684717"/>
                      <a:pt x="299971" y="685439"/>
                      <a:pt x="304302" y="687244"/>
                    </a:cubicBezTo>
                    <a:cubicBezTo>
                      <a:pt x="321267" y="655119"/>
                      <a:pt x="357362" y="602421"/>
                      <a:pt x="370356" y="585457"/>
                    </a:cubicBezTo>
                    <a:cubicBezTo>
                      <a:pt x="418362" y="522291"/>
                      <a:pt x="552995" y="381521"/>
                      <a:pt x="638901" y="294894"/>
                    </a:cubicBezTo>
                    <a:cubicBezTo>
                      <a:pt x="633487" y="287314"/>
                      <a:pt x="640344" y="259521"/>
                      <a:pt x="640344" y="253024"/>
                    </a:cubicBezTo>
                    <a:close/>
                  </a:path>
                </a:pathLst>
              </a:custGeom>
              <a:solidFill>
                <a:srgbClr val="FFFFFF"/>
              </a:solidFill>
              <a:ln w="3607" cap="flat">
                <a:noFill/>
                <a:prstDash val="solid"/>
                <a:miter/>
              </a:ln>
            </p:spPr>
            <p:txBody>
              <a:bodyPr rtlCol="0" anchor="ctr"/>
              <a:lstStyle/>
              <a:p>
                <a:endParaRPr lang="en-US"/>
              </a:p>
            </p:txBody>
          </p:sp>
          <p:sp>
            <p:nvSpPr>
              <p:cNvPr id="17" name="Freeform 152">
                <a:extLst>
                  <a:ext uri="{FF2B5EF4-FFF2-40B4-BE49-F238E27FC236}">
                    <a16:creationId xmlns:a16="http://schemas.microsoft.com/office/drawing/2014/main" id="{5D348936-CCCF-22D6-0278-0CE6AC5C1397}"/>
                  </a:ext>
                </a:extLst>
              </p:cNvPr>
              <p:cNvSpPr/>
              <p:nvPr/>
            </p:nvSpPr>
            <p:spPr>
              <a:xfrm>
                <a:off x="4313641" y="2461661"/>
                <a:ext cx="1046025" cy="584012"/>
              </a:xfrm>
              <a:custGeom>
                <a:avLst/>
                <a:gdLst>
                  <a:gd name="connsiteX0" fmla="*/ 354811 w 1046025"/>
                  <a:gd name="connsiteY0" fmla="*/ 564883 h 584012"/>
                  <a:gd name="connsiteX1" fmla="*/ 592676 w 1046025"/>
                  <a:gd name="connsiteY1" fmla="*/ 511462 h 584012"/>
                  <a:gd name="connsiteX2" fmla="*/ 626243 w 1046025"/>
                  <a:gd name="connsiteY2" fmla="*/ 499912 h 584012"/>
                  <a:gd name="connsiteX3" fmla="*/ 635989 w 1046025"/>
                  <a:gd name="connsiteY3" fmla="*/ 495942 h 584012"/>
                  <a:gd name="connsiteX4" fmla="*/ 665948 w 1046025"/>
                  <a:gd name="connsiteY4" fmla="*/ 481143 h 584012"/>
                  <a:gd name="connsiteX5" fmla="*/ 753297 w 1046025"/>
                  <a:gd name="connsiteY5" fmla="*/ 426640 h 584012"/>
                  <a:gd name="connsiteX6" fmla="*/ 754019 w 1046025"/>
                  <a:gd name="connsiteY6" fmla="*/ 426279 h 584012"/>
                  <a:gd name="connsiteX7" fmla="*/ 773149 w 1046025"/>
                  <a:gd name="connsiteY7" fmla="*/ 410036 h 584012"/>
                  <a:gd name="connsiteX8" fmla="*/ 811049 w 1046025"/>
                  <a:gd name="connsiteY8" fmla="*/ 375024 h 584012"/>
                  <a:gd name="connsiteX9" fmla="*/ 880711 w 1046025"/>
                  <a:gd name="connsiteY9" fmla="*/ 298504 h 584012"/>
                  <a:gd name="connsiteX10" fmla="*/ 889374 w 1046025"/>
                  <a:gd name="connsiteY10" fmla="*/ 287675 h 584012"/>
                  <a:gd name="connsiteX11" fmla="*/ 892262 w 1046025"/>
                  <a:gd name="connsiteY11" fmla="*/ 284066 h 584012"/>
                  <a:gd name="connsiteX12" fmla="*/ 922582 w 1046025"/>
                  <a:gd name="connsiteY12" fmla="*/ 241113 h 584012"/>
                  <a:gd name="connsiteX13" fmla="*/ 981416 w 1046025"/>
                  <a:gd name="connsiteY13" fmla="*/ 144018 h 584012"/>
                  <a:gd name="connsiteX14" fmla="*/ 1012457 w 1046025"/>
                  <a:gd name="connsiteY14" fmla="*/ 81935 h 584012"/>
                  <a:gd name="connsiteX15" fmla="*/ 1024008 w 1046025"/>
                  <a:gd name="connsiteY15" fmla="*/ 56669 h 584012"/>
                  <a:gd name="connsiteX16" fmla="*/ 1046025 w 1046025"/>
                  <a:gd name="connsiteY16" fmla="*/ 0 h 584012"/>
                  <a:gd name="connsiteX17" fmla="*/ 1030505 w 1046025"/>
                  <a:gd name="connsiteY17" fmla="*/ 20213 h 584012"/>
                  <a:gd name="connsiteX18" fmla="*/ 944238 w 1046025"/>
                  <a:gd name="connsiteY18" fmla="*/ 128858 h 584012"/>
                  <a:gd name="connsiteX19" fmla="*/ 937741 w 1046025"/>
                  <a:gd name="connsiteY19" fmla="*/ 137882 h 584012"/>
                  <a:gd name="connsiteX20" fmla="*/ 885404 w 1046025"/>
                  <a:gd name="connsiteY20" fmla="*/ 207184 h 584012"/>
                  <a:gd name="connsiteX21" fmla="*/ 860138 w 1046025"/>
                  <a:gd name="connsiteY21" fmla="*/ 210071 h 584012"/>
                  <a:gd name="connsiteX22" fmla="*/ 849670 w 1046025"/>
                  <a:gd name="connsiteY22" fmla="*/ 220178 h 584012"/>
                  <a:gd name="connsiteX23" fmla="*/ 654758 w 1046025"/>
                  <a:gd name="connsiteY23" fmla="*/ 394877 h 584012"/>
                  <a:gd name="connsiteX24" fmla="*/ 514711 w 1046025"/>
                  <a:gd name="connsiteY24" fmla="*/ 458764 h 584012"/>
                  <a:gd name="connsiteX25" fmla="*/ 292367 w 1046025"/>
                  <a:gd name="connsiteY25" fmla="*/ 498468 h 584012"/>
                  <a:gd name="connsiteX26" fmla="*/ 276125 w 1046025"/>
                  <a:gd name="connsiteY26" fmla="*/ 496664 h 584012"/>
                  <a:gd name="connsiteX27" fmla="*/ 222344 w 1046025"/>
                  <a:gd name="connsiteY27" fmla="*/ 508936 h 584012"/>
                  <a:gd name="connsiteX28" fmla="*/ 126331 w 1046025"/>
                  <a:gd name="connsiteY28" fmla="*/ 512184 h 584012"/>
                  <a:gd name="connsiteX29" fmla="*/ 127054 w 1046025"/>
                  <a:gd name="connsiteY29" fmla="*/ 512545 h 584012"/>
                  <a:gd name="connsiteX30" fmla="*/ 125249 w 1046025"/>
                  <a:gd name="connsiteY30" fmla="*/ 512184 h 584012"/>
                  <a:gd name="connsiteX31" fmla="*/ 97095 w 1046025"/>
                  <a:gd name="connsiteY31" fmla="*/ 511101 h 584012"/>
                  <a:gd name="connsiteX32" fmla="*/ 94568 w 1046025"/>
                  <a:gd name="connsiteY32" fmla="*/ 511101 h 584012"/>
                  <a:gd name="connsiteX33" fmla="*/ 40065 w 1046025"/>
                  <a:gd name="connsiteY33" fmla="*/ 552610 h 584012"/>
                  <a:gd name="connsiteX34" fmla="*/ 0 w 1046025"/>
                  <a:gd name="connsiteY34" fmla="*/ 584013 h 584012"/>
                  <a:gd name="connsiteX35" fmla="*/ 354811 w 1046025"/>
                  <a:gd name="connsiteY35" fmla="*/ 564883 h 58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6025" h="584012">
                    <a:moveTo>
                      <a:pt x="354811" y="564883"/>
                    </a:moveTo>
                    <a:cubicBezTo>
                      <a:pt x="435303" y="552971"/>
                      <a:pt x="515072" y="536007"/>
                      <a:pt x="592676" y="511462"/>
                    </a:cubicBezTo>
                    <a:cubicBezTo>
                      <a:pt x="603865" y="507853"/>
                      <a:pt x="615054" y="504244"/>
                      <a:pt x="626243" y="499912"/>
                    </a:cubicBezTo>
                    <a:cubicBezTo>
                      <a:pt x="628770" y="498829"/>
                      <a:pt x="632380" y="497385"/>
                      <a:pt x="635989" y="495942"/>
                    </a:cubicBezTo>
                    <a:cubicBezTo>
                      <a:pt x="646096" y="491249"/>
                      <a:pt x="656202" y="486196"/>
                      <a:pt x="665948" y="481143"/>
                    </a:cubicBezTo>
                    <a:cubicBezTo>
                      <a:pt x="696267" y="464900"/>
                      <a:pt x="725504" y="446853"/>
                      <a:pt x="753297" y="426640"/>
                    </a:cubicBezTo>
                    <a:cubicBezTo>
                      <a:pt x="753658" y="426640"/>
                      <a:pt x="753658" y="426279"/>
                      <a:pt x="754019" y="426279"/>
                    </a:cubicBezTo>
                    <a:cubicBezTo>
                      <a:pt x="760516" y="420865"/>
                      <a:pt x="767013" y="415450"/>
                      <a:pt x="773149" y="410036"/>
                    </a:cubicBezTo>
                    <a:cubicBezTo>
                      <a:pt x="786143" y="398847"/>
                      <a:pt x="798777" y="387296"/>
                      <a:pt x="811049" y="375024"/>
                    </a:cubicBezTo>
                    <a:cubicBezTo>
                      <a:pt x="835593" y="350841"/>
                      <a:pt x="859055" y="325214"/>
                      <a:pt x="880711" y="298504"/>
                    </a:cubicBezTo>
                    <a:cubicBezTo>
                      <a:pt x="883599" y="294894"/>
                      <a:pt x="886487" y="291285"/>
                      <a:pt x="889374" y="287675"/>
                    </a:cubicBezTo>
                    <a:cubicBezTo>
                      <a:pt x="890457" y="286231"/>
                      <a:pt x="891540" y="284788"/>
                      <a:pt x="892262" y="284066"/>
                    </a:cubicBezTo>
                    <a:cubicBezTo>
                      <a:pt x="902730" y="269989"/>
                      <a:pt x="912836" y="255551"/>
                      <a:pt x="922582" y="241113"/>
                    </a:cubicBezTo>
                    <a:cubicBezTo>
                      <a:pt x="943516" y="209710"/>
                      <a:pt x="963729" y="177586"/>
                      <a:pt x="981416" y="144018"/>
                    </a:cubicBezTo>
                    <a:cubicBezTo>
                      <a:pt x="992244" y="123805"/>
                      <a:pt x="1002712" y="103231"/>
                      <a:pt x="1012457" y="81935"/>
                    </a:cubicBezTo>
                    <a:cubicBezTo>
                      <a:pt x="1016428" y="73633"/>
                      <a:pt x="1020037" y="64971"/>
                      <a:pt x="1024008" y="56669"/>
                    </a:cubicBezTo>
                    <a:cubicBezTo>
                      <a:pt x="1031588" y="37899"/>
                      <a:pt x="1038807" y="18769"/>
                      <a:pt x="1046025" y="0"/>
                    </a:cubicBezTo>
                    <a:cubicBezTo>
                      <a:pt x="1040611" y="6858"/>
                      <a:pt x="1035558" y="13355"/>
                      <a:pt x="1030505" y="20213"/>
                    </a:cubicBezTo>
                    <a:cubicBezTo>
                      <a:pt x="1020398" y="33929"/>
                      <a:pt x="952901" y="113698"/>
                      <a:pt x="944238" y="128858"/>
                    </a:cubicBezTo>
                    <a:cubicBezTo>
                      <a:pt x="942434" y="132107"/>
                      <a:pt x="940268" y="135716"/>
                      <a:pt x="937741" y="137882"/>
                    </a:cubicBezTo>
                    <a:cubicBezTo>
                      <a:pt x="935576" y="166036"/>
                      <a:pt x="911392" y="200687"/>
                      <a:pt x="885404" y="207184"/>
                    </a:cubicBezTo>
                    <a:cubicBezTo>
                      <a:pt x="876380" y="209349"/>
                      <a:pt x="867717" y="210432"/>
                      <a:pt x="860138" y="210071"/>
                    </a:cubicBezTo>
                    <a:cubicBezTo>
                      <a:pt x="857972" y="213681"/>
                      <a:pt x="852558" y="216929"/>
                      <a:pt x="849670" y="220178"/>
                    </a:cubicBezTo>
                    <a:cubicBezTo>
                      <a:pt x="804912" y="273959"/>
                      <a:pt x="703486" y="345788"/>
                      <a:pt x="654758" y="394877"/>
                    </a:cubicBezTo>
                    <a:cubicBezTo>
                      <a:pt x="615054" y="435302"/>
                      <a:pt x="569575" y="455516"/>
                      <a:pt x="514711" y="458764"/>
                    </a:cubicBezTo>
                    <a:cubicBezTo>
                      <a:pt x="474646" y="461291"/>
                      <a:pt x="327018" y="488362"/>
                      <a:pt x="292367" y="498468"/>
                    </a:cubicBezTo>
                    <a:cubicBezTo>
                      <a:pt x="284787" y="499190"/>
                      <a:pt x="279012" y="499190"/>
                      <a:pt x="276125" y="496664"/>
                    </a:cubicBezTo>
                    <a:cubicBezTo>
                      <a:pt x="259521" y="507131"/>
                      <a:pt x="243278" y="511823"/>
                      <a:pt x="222344" y="508936"/>
                    </a:cubicBezTo>
                    <a:cubicBezTo>
                      <a:pt x="192385" y="515794"/>
                      <a:pt x="158456" y="513628"/>
                      <a:pt x="126331" y="512184"/>
                    </a:cubicBezTo>
                    <a:cubicBezTo>
                      <a:pt x="126693" y="512184"/>
                      <a:pt x="126693" y="512545"/>
                      <a:pt x="127054" y="512545"/>
                    </a:cubicBezTo>
                    <a:cubicBezTo>
                      <a:pt x="126331" y="512184"/>
                      <a:pt x="125971" y="512184"/>
                      <a:pt x="125249" y="512184"/>
                    </a:cubicBezTo>
                    <a:cubicBezTo>
                      <a:pt x="115503" y="511823"/>
                      <a:pt x="106118" y="511462"/>
                      <a:pt x="97095" y="511101"/>
                    </a:cubicBezTo>
                    <a:cubicBezTo>
                      <a:pt x="96373" y="511101"/>
                      <a:pt x="95290" y="511101"/>
                      <a:pt x="94568" y="511101"/>
                    </a:cubicBezTo>
                    <a:cubicBezTo>
                      <a:pt x="72551" y="516877"/>
                      <a:pt x="57752" y="537451"/>
                      <a:pt x="40065" y="552610"/>
                    </a:cubicBezTo>
                    <a:cubicBezTo>
                      <a:pt x="27071" y="563800"/>
                      <a:pt x="13716" y="574267"/>
                      <a:pt x="0" y="584013"/>
                    </a:cubicBezTo>
                    <a:cubicBezTo>
                      <a:pt x="118752" y="582930"/>
                      <a:pt x="237142" y="578960"/>
                      <a:pt x="354811" y="564883"/>
                    </a:cubicBezTo>
                    <a:close/>
                  </a:path>
                </a:pathLst>
              </a:custGeom>
              <a:solidFill>
                <a:srgbClr val="FFFFFF"/>
              </a:solidFill>
              <a:ln w="3607" cap="flat">
                <a:noFill/>
                <a:prstDash val="solid"/>
                <a:miter/>
              </a:ln>
            </p:spPr>
            <p:txBody>
              <a:bodyPr rtlCol="0" anchor="ctr"/>
              <a:lstStyle/>
              <a:p>
                <a:endParaRPr lang="en-US"/>
              </a:p>
            </p:txBody>
          </p:sp>
          <p:sp>
            <p:nvSpPr>
              <p:cNvPr id="18" name="Freeform 153">
                <a:extLst>
                  <a:ext uri="{FF2B5EF4-FFF2-40B4-BE49-F238E27FC236}">
                    <a16:creationId xmlns:a16="http://schemas.microsoft.com/office/drawing/2014/main" id="{5B4DF82D-57FF-2495-4DA8-DF172722FBCA}"/>
                  </a:ext>
                </a:extLst>
              </p:cNvPr>
              <p:cNvSpPr/>
              <p:nvPr/>
            </p:nvSpPr>
            <p:spPr>
              <a:xfrm>
                <a:off x="6756533" y="2133559"/>
                <a:ext cx="7218" cy="18408"/>
              </a:xfrm>
              <a:custGeom>
                <a:avLst/>
                <a:gdLst>
                  <a:gd name="connsiteX0" fmla="*/ 0 w 7218"/>
                  <a:gd name="connsiteY0" fmla="*/ 1083 h 18408"/>
                  <a:gd name="connsiteX1" fmla="*/ 7219 w 7218"/>
                  <a:gd name="connsiteY1" fmla="*/ 18408 h 18408"/>
                  <a:gd name="connsiteX2" fmla="*/ 0 w 7218"/>
                  <a:gd name="connsiteY2" fmla="*/ 0 h 18408"/>
                  <a:gd name="connsiteX3" fmla="*/ 0 w 7218"/>
                  <a:gd name="connsiteY3" fmla="*/ 1083 h 18408"/>
                </a:gdLst>
                <a:ahLst/>
                <a:cxnLst>
                  <a:cxn ang="0">
                    <a:pos x="connsiteX0" y="connsiteY0"/>
                  </a:cxn>
                  <a:cxn ang="0">
                    <a:pos x="connsiteX1" y="connsiteY1"/>
                  </a:cxn>
                  <a:cxn ang="0">
                    <a:pos x="connsiteX2" y="connsiteY2"/>
                  </a:cxn>
                  <a:cxn ang="0">
                    <a:pos x="connsiteX3" y="connsiteY3"/>
                  </a:cxn>
                </a:cxnLst>
                <a:rect l="l" t="t" r="r" b="b"/>
                <a:pathLst>
                  <a:path w="7218" h="18408">
                    <a:moveTo>
                      <a:pt x="0" y="1083"/>
                    </a:moveTo>
                    <a:cubicBezTo>
                      <a:pt x="2526" y="6858"/>
                      <a:pt x="5053" y="12633"/>
                      <a:pt x="7219" y="18408"/>
                    </a:cubicBezTo>
                    <a:cubicBezTo>
                      <a:pt x="3609" y="9024"/>
                      <a:pt x="1083" y="3249"/>
                      <a:pt x="0" y="0"/>
                    </a:cubicBezTo>
                    <a:cubicBezTo>
                      <a:pt x="361" y="1444"/>
                      <a:pt x="361" y="1805"/>
                      <a:pt x="0" y="1083"/>
                    </a:cubicBezTo>
                    <a:close/>
                  </a:path>
                </a:pathLst>
              </a:custGeom>
              <a:solidFill>
                <a:srgbClr val="FFFFFF"/>
              </a:solidFill>
              <a:ln w="3607" cap="flat">
                <a:noFill/>
                <a:prstDash val="solid"/>
                <a:miter/>
              </a:ln>
            </p:spPr>
            <p:txBody>
              <a:bodyPr rtlCol="0" anchor="ctr"/>
              <a:lstStyle/>
              <a:p>
                <a:endParaRPr lang="en-US"/>
              </a:p>
            </p:txBody>
          </p:sp>
          <p:sp>
            <p:nvSpPr>
              <p:cNvPr id="19" name="Freeform 154">
                <a:extLst>
                  <a:ext uri="{FF2B5EF4-FFF2-40B4-BE49-F238E27FC236}">
                    <a16:creationId xmlns:a16="http://schemas.microsoft.com/office/drawing/2014/main" id="{91BF19FD-6AC0-A5AB-8526-95A2EB2B20B5}"/>
                  </a:ext>
                </a:extLst>
              </p:cNvPr>
              <p:cNvSpPr/>
              <p:nvPr/>
            </p:nvSpPr>
            <p:spPr>
              <a:xfrm>
                <a:off x="5495382" y="1538357"/>
                <a:ext cx="472119" cy="631296"/>
              </a:xfrm>
              <a:custGeom>
                <a:avLst/>
                <a:gdLst>
                  <a:gd name="connsiteX0" fmla="*/ 25627 w 472119"/>
                  <a:gd name="connsiteY0" fmla="*/ 599534 h 631296"/>
                  <a:gd name="connsiteX1" fmla="*/ 93846 w 472119"/>
                  <a:gd name="connsiteY1" fmla="*/ 530232 h 631296"/>
                  <a:gd name="connsiteX2" fmla="*/ 117308 w 472119"/>
                  <a:gd name="connsiteY2" fmla="*/ 497385 h 631296"/>
                  <a:gd name="connsiteX3" fmla="*/ 147267 w 472119"/>
                  <a:gd name="connsiteY3" fmla="*/ 449379 h 631296"/>
                  <a:gd name="connsiteX4" fmla="*/ 267823 w 472119"/>
                  <a:gd name="connsiteY4" fmla="*/ 249415 h 631296"/>
                  <a:gd name="connsiteX5" fmla="*/ 448658 w 472119"/>
                  <a:gd name="connsiteY5" fmla="*/ 40426 h 631296"/>
                  <a:gd name="connsiteX6" fmla="*/ 453350 w 472119"/>
                  <a:gd name="connsiteY6" fmla="*/ 32846 h 631296"/>
                  <a:gd name="connsiteX7" fmla="*/ 464900 w 472119"/>
                  <a:gd name="connsiteY7" fmla="*/ 12272 h 631296"/>
                  <a:gd name="connsiteX8" fmla="*/ 472119 w 472119"/>
                  <a:gd name="connsiteY8" fmla="*/ 0 h 631296"/>
                  <a:gd name="connsiteX9" fmla="*/ 144018 w 472119"/>
                  <a:gd name="connsiteY9" fmla="*/ 387657 h 631296"/>
                  <a:gd name="connsiteX10" fmla="*/ 144018 w 472119"/>
                  <a:gd name="connsiteY10" fmla="*/ 388018 h 631296"/>
                  <a:gd name="connsiteX11" fmla="*/ 135716 w 472119"/>
                  <a:gd name="connsiteY11" fmla="*/ 401374 h 631296"/>
                  <a:gd name="connsiteX12" fmla="*/ 73272 w 472119"/>
                  <a:gd name="connsiteY12" fmla="*/ 481865 h 631296"/>
                  <a:gd name="connsiteX13" fmla="*/ 67497 w 472119"/>
                  <a:gd name="connsiteY13" fmla="*/ 495581 h 631296"/>
                  <a:gd name="connsiteX14" fmla="*/ 0 w 472119"/>
                  <a:gd name="connsiteY14" fmla="*/ 631297 h 631296"/>
                  <a:gd name="connsiteX15" fmla="*/ 25627 w 472119"/>
                  <a:gd name="connsiteY15" fmla="*/ 599534 h 63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119" h="631296">
                    <a:moveTo>
                      <a:pt x="25627" y="599534"/>
                    </a:moveTo>
                    <a:cubicBezTo>
                      <a:pt x="47284" y="575711"/>
                      <a:pt x="72189" y="554415"/>
                      <a:pt x="93846" y="530232"/>
                    </a:cubicBezTo>
                    <a:cubicBezTo>
                      <a:pt x="99621" y="521930"/>
                      <a:pt x="113338" y="503161"/>
                      <a:pt x="117308" y="497385"/>
                    </a:cubicBezTo>
                    <a:cubicBezTo>
                      <a:pt x="127775" y="481504"/>
                      <a:pt x="137521" y="465622"/>
                      <a:pt x="147267" y="449379"/>
                    </a:cubicBezTo>
                    <a:cubicBezTo>
                      <a:pt x="186610" y="382604"/>
                      <a:pt x="221261" y="311858"/>
                      <a:pt x="267823" y="249415"/>
                    </a:cubicBezTo>
                    <a:cubicBezTo>
                      <a:pt x="323048" y="175059"/>
                      <a:pt x="390545" y="112255"/>
                      <a:pt x="448658" y="40426"/>
                    </a:cubicBezTo>
                    <a:cubicBezTo>
                      <a:pt x="450463" y="37899"/>
                      <a:pt x="451906" y="35373"/>
                      <a:pt x="453350" y="32846"/>
                    </a:cubicBezTo>
                    <a:cubicBezTo>
                      <a:pt x="457321" y="25988"/>
                      <a:pt x="460930" y="19130"/>
                      <a:pt x="464900" y="12272"/>
                    </a:cubicBezTo>
                    <a:cubicBezTo>
                      <a:pt x="467427" y="8302"/>
                      <a:pt x="469592" y="3970"/>
                      <a:pt x="472119" y="0"/>
                    </a:cubicBezTo>
                    <a:cubicBezTo>
                      <a:pt x="366001" y="111533"/>
                      <a:pt x="198160" y="305361"/>
                      <a:pt x="144018" y="387657"/>
                    </a:cubicBezTo>
                    <a:cubicBezTo>
                      <a:pt x="144018" y="387657"/>
                      <a:pt x="144018" y="387657"/>
                      <a:pt x="144018" y="388018"/>
                    </a:cubicBezTo>
                    <a:cubicBezTo>
                      <a:pt x="142574" y="391628"/>
                      <a:pt x="139687" y="395959"/>
                      <a:pt x="135716" y="401374"/>
                    </a:cubicBezTo>
                    <a:cubicBezTo>
                      <a:pt x="115142" y="428445"/>
                      <a:pt x="94929" y="455876"/>
                      <a:pt x="73272" y="481865"/>
                    </a:cubicBezTo>
                    <a:cubicBezTo>
                      <a:pt x="72912" y="487279"/>
                      <a:pt x="69663" y="491249"/>
                      <a:pt x="67497" y="495581"/>
                    </a:cubicBezTo>
                    <a:cubicBezTo>
                      <a:pt x="48006" y="529510"/>
                      <a:pt x="23822" y="578959"/>
                      <a:pt x="0" y="631297"/>
                    </a:cubicBezTo>
                    <a:cubicBezTo>
                      <a:pt x="7580" y="620108"/>
                      <a:pt x="16243" y="609640"/>
                      <a:pt x="25627" y="599534"/>
                    </a:cubicBezTo>
                    <a:close/>
                  </a:path>
                </a:pathLst>
              </a:custGeom>
              <a:solidFill>
                <a:srgbClr val="FFFFFF"/>
              </a:solidFill>
              <a:ln w="3607" cap="flat">
                <a:noFill/>
                <a:prstDash val="solid"/>
                <a:miter/>
              </a:ln>
            </p:spPr>
            <p:txBody>
              <a:bodyPr rtlCol="0" anchor="ctr"/>
              <a:lstStyle/>
              <a:p>
                <a:endParaRPr lang="en-US"/>
              </a:p>
            </p:txBody>
          </p:sp>
          <p:sp>
            <p:nvSpPr>
              <p:cNvPr id="20" name="Freeform 155">
                <a:extLst>
                  <a:ext uri="{FF2B5EF4-FFF2-40B4-BE49-F238E27FC236}">
                    <a16:creationId xmlns:a16="http://schemas.microsoft.com/office/drawing/2014/main" id="{2C4036F6-B39B-9C4C-1C92-579C41FF77D3}"/>
                  </a:ext>
                </a:extLst>
              </p:cNvPr>
              <p:cNvSpPr/>
              <p:nvPr/>
            </p:nvSpPr>
            <p:spPr>
              <a:xfrm>
                <a:off x="6075064" y="1208716"/>
                <a:ext cx="1100167" cy="1357979"/>
              </a:xfrm>
              <a:custGeom>
                <a:avLst/>
                <a:gdLst>
                  <a:gd name="connsiteX0" fmla="*/ 28515 w 1100167"/>
                  <a:gd name="connsiteY0" fmla="*/ 189954 h 1357979"/>
                  <a:gd name="connsiteX1" fmla="*/ 254107 w 1100167"/>
                  <a:gd name="connsiteY1" fmla="*/ 188149 h 1357979"/>
                  <a:gd name="connsiteX2" fmla="*/ 350480 w 1100167"/>
                  <a:gd name="connsiteY2" fmla="*/ 293546 h 1357979"/>
                  <a:gd name="connsiteX3" fmla="*/ 457681 w 1100167"/>
                  <a:gd name="connsiteY3" fmla="*/ 502174 h 1357979"/>
                  <a:gd name="connsiteX4" fmla="*/ 490167 w 1100167"/>
                  <a:gd name="connsiteY4" fmla="*/ 564617 h 1357979"/>
                  <a:gd name="connsiteX5" fmla="*/ 503161 w 1100167"/>
                  <a:gd name="connsiteY5" fmla="*/ 584109 h 1357979"/>
                  <a:gd name="connsiteX6" fmla="*/ 591593 w 1100167"/>
                  <a:gd name="connsiteY6" fmla="*/ 693476 h 1357979"/>
                  <a:gd name="connsiteX7" fmla="*/ 657646 w 1100167"/>
                  <a:gd name="connsiteY7" fmla="*/ 832440 h 1357979"/>
                  <a:gd name="connsiteX8" fmla="*/ 670280 w 1100167"/>
                  <a:gd name="connsiteY8" fmla="*/ 888748 h 1357979"/>
                  <a:gd name="connsiteX9" fmla="*/ 677859 w 1100167"/>
                  <a:gd name="connsiteY9" fmla="*/ 916541 h 1357979"/>
                  <a:gd name="connsiteX10" fmla="*/ 679664 w 1100167"/>
                  <a:gd name="connsiteY10" fmla="*/ 921233 h 1357979"/>
                  <a:gd name="connsiteX11" fmla="*/ 693380 w 1100167"/>
                  <a:gd name="connsiteY11" fmla="*/ 948305 h 1357979"/>
                  <a:gd name="connsiteX12" fmla="*/ 709262 w 1100167"/>
                  <a:gd name="connsiteY12" fmla="*/ 973571 h 1357979"/>
                  <a:gd name="connsiteX13" fmla="*/ 743913 w 1100167"/>
                  <a:gd name="connsiteY13" fmla="*/ 1021938 h 1357979"/>
                  <a:gd name="connsiteX14" fmla="*/ 818990 w 1100167"/>
                  <a:gd name="connsiteY14" fmla="*/ 1128417 h 1357979"/>
                  <a:gd name="connsiteX15" fmla="*/ 899481 w 1100167"/>
                  <a:gd name="connsiteY15" fmla="*/ 1242477 h 1357979"/>
                  <a:gd name="connsiteX16" fmla="*/ 903091 w 1100167"/>
                  <a:gd name="connsiteY16" fmla="*/ 1246086 h 1357979"/>
                  <a:gd name="connsiteX17" fmla="*/ 930523 w 1100167"/>
                  <a:gd name="connsiteY17" fmla="*/ 1263051 h 1357979"/>
                  <a:gd name="connsiteX18" fmla="*/ 954345 w 1100167"/>
                  <a:gd name="connsiteY18" fmla="*/ 1273879 h 1357979"/>
                  <a:gd name="connsiteX19" fmla="*/ 1028339 w 1100167"/>
                  <a:gd name="connsiteY19" fmla="*/ 1306364 h 1357979"/>
                  <a:gd name="connsiteX20" fmla="*/ 1100168 w 1100167"/>
                  <a:gd name="connsiteY20" fmla="*/ 1357980 h 1357979"/>
                  <a:gd name="connsiteX21" fmla="*/ 1073818 w 1100167"/>
                  <a:gd name="connsiteY21" fmla="*/ 1317915 h 1357979"/>
                  <a:gd name="connsiteX22" fmla="*/ 1001629 w 1100167"/>
                  <a:gd name="connsiteY22" fmla="*/ 1196636 h 1357979"/>
                  <a:gd name="connsiteX23" fmla="*/ 1001990 w 1100167"/>
                  <a:gd name="connsiteY23" fmla="*/ 1200968 h 1357979"/>
                  <a:gd name="connsiteX24" fmla="*/ 909587 w 1100167"/>
                  <a:gd name="connsiteY24" fmla="*/ 1137080 h 1357979"/>
                  <a:gd name="connsiteX25" fmla="*/ 859055 w 1100167"/>
                  <a:gd name="connsiteY25" fmla="*/ 1072471 h 1357979"/>
                  <a:gd name="connsiteX26" fmla="*/ 751493 w 1100167"/>
                  <a:gd name="connsiteY26" fmla="*/ 801038 h 1357979"/>
                  <a:gd name="connsiteX27" fmla="*/ 681108 w 1100167"/>
                  <a:gd name="connsiteY27" fmla="*/ 595298 h 1357979"/>
                  <a:gd name="connsiteX28" fmla="*/ 660534 w 1100167"/>
                  <a:gd name="connsiteY28" fmla="*/ 528884 h 1357979"/>
                  <a:gd name="connsiteX29" fmla="*/ 622634 w 1100167"/>
                  <a:gd name="connsiteY29" fmla="*/ 496398 h 1357979"/>
                  <a:gd name="connsiteX30" fmla="*/ 595563 w 1100167"/>
                  <a:gd name="connsiteY30" fmla="*/ 493511 h 1357979"/>
                  <a:gd name="connsiteX31" fmla="*/ 511824 w 1100167"/>
                  <a:gd name="connsiteY31" fmla="*/ 440813 h 1357979"/>
                  <a:gd name="connsiteX32" fmla="*/ 464179 w 1100167"/>
                  <a:gd name="connsiteY32" fmla="*/ 345522 h 1357979"/>
                  <a:gd name="connsiteX33" fmla="*/ 353007 w 1100167"/>
                  <a:gd name="connsiteY33" fmla="*/ 154220 h 1357979"/>
                  <a:gd name="connsiteX34" fmla="*/ 262048 w 1100167"/>
                  <a:gd name="connsiteY34" fmla="*/ 29333 h 1357979"/>
                  <a:gd name="connsiteX35" fmla="*/ 155930 w 1100167"/>
                  <a:gd name="connsiteY35" fmla="*/ 21392 h 1357979"/>
                  <a:gd name="connsiteX36" fmla="*/ 80852 w 1100167"/>
                  <a:gd name="connsiteY36" fmla="*/ 100078 h 1357979"/>
                  <a:gd name="connsiteX37" fmla="*/ 0 w 1100167"/>
                  <a:gd name="connsiteY37" fmla="*/ 207280 h 1357979"/>
                  <a:gd name="connsiteX38" fmla="*/ 28515 w 1100167"/>
                  <a:gd name="connsiteY38" fmla="*/ 189954 h 1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0167" h="1357979">
                    <a:moveTo>
                      <a:pt x="28515" y="189954"/>
                    </a:moveTo>
                    <a:cubicBezTo>
                      <a:pt x="99261" y="155664"/>
                      <a:pt x="183722" y="146279"/>
                      <a:pt x="254107" y="188149"/>
                    </a:cubicBezTo>
                    <a:cubicBezTo>
                      <a:pt x="295255" y="212694"/>
                      <a:pt x="330267" y="250232"/>
                      <a:pt x="350480" y="293546"/>
                    </a:cubicBezTo>
                    <a:cubicBezTo>
                      <a:pt x="384048" y="364653"/>
                      <a:pt x="421948" y="432511"/>
                      <a:pt x="457681" y="502174"/>
                    </a:cubicBezTo>
                    <a:cubicBezTo>
                      <a:pt x="468510" y="523109"/>
                      <a:pt x="477534" y="544765"/>
                      <a:pt x="490167" y="564617"/>
                    </a:cubicBezTo>
                    <a:cubicBezTo>
                      <a:pt x="494498" y="571115"/>
                      <a:pt x="498830" y="577612"/>
                      <a:pt x="503161" y="584109"/>
                    </a:cubicBezTo>
                    <a:cubicBezTo>
                      <a:pt x="533120" y="620203"/>
                      <a:pt x="563800" y="655576"/>
                      <a:pt x="591593" y="693476"/>
                    </a:cubicBezTo>
                    <a:cubicBezTo>
                      <a:pt x="622273" y="734985"/>
                      <a:pt x="645735" y="781908"/>
                      <a:pt x="657646" y="832440"/>
                    </a:cubicBezTo>
                    <a:cubicBezTo>
                      <a:pt x="662338" y="851210"/>
                      <a:pt x="665587" y="869979"/>
                      <a:pt x="670280" y="888748"/>
                    </a:cubicBezTo>
                    <a:cubicBezTo>
                      <a:pt x="672445" y="898133"/>
                      <a:pt x="674611" y="907517"/>
                      <a:pt x="677859" y="916541"/>
                    </a:cubicBezTo>
                    <a:cubicBezTo>
                      <a:pt x="678581" y="918346"/>
                      <a:pt x="678942" y="919790"/>
                      <a:pt x="679664" y="921233"/>
                    </a:cubicBezTo>
                    <a:cubicBezTo>
                      <a:pt x="680747" y="922316"/>
                      <a:pt x="689410" y="941807"/>
                      <a:pt x="693380" y="948305"/>
                    </a:cubicBezTo>
                    <a:cubicBezTo>
                      <a:pt x="698433" y="956967"/>
                      <a:pt x="703847" y="965269"/>
                      <a:pt x="709262" y="973571"/>
                    </a:cubicBezTo>
                    <a:cubicBezTo>
                      <a:pt x="720451" y="989813"/>
                      <a:pt x="732362" y="1005695"/>
                      <a:pt x="743913" y="1021938"/>
                    </a:cubicBezTo>
                    <a:cubicBezTo>
                      <a:pt x="769540" y="1056950"/>
                      <a:pt x="793723" y="1093045"/>
                      <a:pt x="818990" y="1128417"/>
                    </a:cubicBezTo>
                    <a:cubicBezTo>
                      <a:pt x="846061" y="1166317"/>
                      <a:pt x="873132" y="1204216"/>
                      <a:pt x="899481" y="1242477"/>
                    </a:cubicBezTo>
                    <a:cubicBezTo>
                      <a:pt x="900564" y="1243560"/>
                      <a:pt x="901647" y="1244642"/>
                      <a:pt x="903091" y="1246086"/>
                    </a:cubicBezTo>
                    <a:cubicBezTo>
                      <a:pt x="910670" y="1250779"/>
                      <a:pt x="923664" y="1259802"/>
                      <a:pt x="930523" y="1263051"/>
                    </a:cubicBezTo>
                    <a:cubicBezTo>
                      <a:pt x="938463" y="1267021"/>
                      <a:pt x="946404" y="1270631"/>
                      <a:pt x="954345" y="1273879"/>
                    </a:cubicBezTo>
                    <a:cubicBezTo>
                      <a:pt x="978890" y="1283986"/>
                      <a:pt x="1004517" y="1294092"/>
                      <a:pt x="1028339" y="1306364"/>
                    </a:cubicBezTo>
                    <a:cubicBezTo>
                      <a:pt x="1054328" y="1319719"/>
                      <a:pt x="1078872" y="1337767"/>
                      <a:pt x="1100168" y="1357980"/>
                    </a:cubicBezTo>
                    <a:cubicBezTo>
                      <a:pt x="1091505" y="1344264"/>
                      <a:pt x="1082842" y="1330909"/>
                      <a:pt x="1073818" y="1317915"/>
                    </a:cubicBezTo>
                    <a:cubicBezTo>
                      <a:pt x="1045665" y="1276406"/>
                      <a:pt x="1016789" y="1240672"/>
                      <a:pt x="1001629" y="1196636"/>
                    </a:cubicBezTo>
                    <a:cubicBezTo>
                      <a:pt x="1001629" y="1198080"/>
                      <a:pt x="1001990" y="1199524"/>
                      <a:pt x="1001990" y="1200968"/>
                    </a:cubicBezTo>
                    <a:cubicBezTo>
                      <a:pt x="978529" y="1168482"/>
                      <a:pt x="942434" y="1155128"/>
                      <a:pt x="909587" y="1137080"/>
                    </a:cubicBezTo>
                    <a:cubicBezTo>
                      <a:pt x="882155" y="1122281"/>
                      <a:pt x="866635" y="1100264"/>
                      <a:pt x="859055" y="1072471"/>
                    </a:cubicBezTo>
                    <a:cubicBezTo>
                      <a:pt x="833788" y="977902"/>
                      <a:pt x="798416" y="886943"/>
                      <a:pt x="751493" y="801038"/>
                    </a:cubicBezTo>
                    <a:cubicBezTo>
                      <a:pt x="715759" y="736067"/>
                      <a:pt x="706374" y="663517"/>
                      <a:pt x="681108" y="595298"/>
                    </a:cubicBezTo>
                    <a:cubicBezTo>
                      <a:pt x="673167" y="573641"/>
                      <a:pt x="666309" y="551263"/>
                      <a:pt x="660534" y="528884"/>
                    </a:cubicBezTo>
                    <a:cubicBezTo>
                      <a:pt x="655120" y="508310"/>
                      <a:pt x="643209" y="497842"/>
                      <a:pt x="622634" y="496398"/>
                    </a:cubicBezTo>
                    <a:cubicBezTo>
                      <a:pt x="613611" y="495677"/>
                      <a:pt x="604587" y="494233"/>
                      <a:pt x="595563" y="493511"/>
                    </a:cubicBezTo>
                    <a:cubicBezTo>
                      <a:pt x="558747" y="490262"/>
                      <a:pt x="530954" y="474381"/>
                      <a:pt x="511824" y="440813"/>
                    </a:cubicBezTo>
                    <a:cubicBezTo>
                      <a:pt x="494137" y="409771"/>
                      <a:pt x="477894" y="378369"/>
                      <a:pt x="464179" y="345522"/>
                    </a:cubicBezTo>
                    <a:cubicBezTo>
                      <a:pt x="436025" y="276582"/>
                      <a:pt x="388741" y="218830"/>
                      <a:pt x="353007" y="154220"/>
                    </a:cubicBezTo>
                    <a:cubicBezTo>
                      <a:pt x="328101" y="108741"/>
                      <a:pt x="302113" y="64344"/>
                      <a:pt x="262048" y="29333"/>
                    </a:cubicBezTo>
                    <a:cubicBezTo>
                      <a:pt x="221261" y="-6401"/>
                      <a:pt x="199604" y="-10011"/>
                      <a:pt x="155930" y="21392"/>
                    </a:cubicBezTo>
                    <a:cubicBezTo>
                      <a:pt x="125971" y="43049"/>
                      <a:pt x="101427" y="69398"/>
                      <a:pt x="80852" y="100078"/>
                    </a:cubicBezTo>
                    <a:cubicBezTo>
                      <a:pt x="75438" y="108019"/>
                      <a:pt x="34651" y="161800"/>
                      <a:pt x="0" y="207280"/>
                    </a:cubicBezTo>
                    <a:cubicBezTo>
                      <a:pt x="8663" y="200783"/>
                      <a:pt x="18409" y="195007"/>
                      <a:pt x="28515" y="189954"/>
                    </a:cubicBezTo>
                    <a:close/>
                  </a:path>
                </a:pathLst>
              </a:custGeom>
              <a:solidFill>
                <a:srgbClr val="FFFFFF"/>
              </a:solidFill>
              <a:ln w="3607" cap="flat">
                <a:noFill/>
                <a:prstDash val="solid"/>
                <a:miter/>
              </a:ln>
            </p:spPr>
            <p:txBody>
              <a:bodyPr rtlCol="0" anchor="ctr"/>
              <a:lstStyle/>
              <a:p>
                <a:endParaRPr lang="en-US"/>
              </a:p>
            </p:txBody>
          </p:sp>
          <p:sp>
            <p:nvSpPr>
              <p:cNvPr id="21" name="Freeform 156">
                <a:extLst>
                  <a:ext uri="{FF2B5EF4-FFF2-40B4-BE49-F238E27FC236}">
                    <a16:creationId xmlns:a16="http://schemas.microsoft.com/office/drawing/2014/main" id="{AA697BBB-6656-87C9-2375-F312088FBBE7}"/>
                  </a:ext>
                </a:extLst>
              </p:cNvPr>
              <p:cNvSpPr/>
              <p:nvPr/>
            </p:nvSpPr>
            <p:spPr>
              <a:xfrm>
                <a:off x="5295740" y="1155630"/>
                <a:ext cx="692240" cy="926031"/>
              </a:xfrm>
              <a:custGeom>
                <a:avLst/>
                <a:gdLst>
                  <a:gd name="connsiteX0" fmla="*/ 330667 w 692240"/>
                  <a:gd name="connsiteY0" fmla="*/ 773995 h 926031"/>
                  <a:gd name="connsiteX1" fmla="*/ 338247 w 692240"/>
                  <a:gd name="connsiteY1" fmla="*/ 757391 h 926031"/>
                  <a:gd name="connsiteX2" fmla="*/ 318755 w 692240"/>
                  <a:gd name="connsiteY2" fmla="*/ 754142 h 926031"/>
                  <a:gd name="connsiteX3" fmla="*/ 291684 w 692240"/>
                  <a:gd name="connsiteY3" fmla="*/ 750894 h 926031"/>
                  <a:gd name="connsiteX4" fmla="*/ 79808 w 692240"/>
                  <a:gd name="connsiteY4" fmla="*/ 654521 h 926031"/>
                  <a:gd name="connsiteX5" fmla="*/ 33968 w 692240"/>
                  <a:gd name="connsiteY5" fmla="*/ 563201 h 926031"/>
                  <a:gd name="connsiteX6" fmla="*/ 40826 w 692240"/>
                  <a:gd name="connsiteY6" fmla="*/ 360710 h 926031"/>
                  <a:gd name="connsiteX7" fmla="*/ 110850 w 692240"/>
                  <a:gd name="connsiteY7" fmla="*/ 136923 h 926031"/>
                  <a:gd name="connsiteX8" fmla="*/ 286631 w 692240"/>
                  <a:gd name="connsiteY8" fmla="*/ 18171 h 926031"/>
                  <a:gd name="connsiteX9" fmla="*/ 486957 w 692240"/>
                  <a:gd name="connsiteY9" fmla="*/ 37301 h 926031"/>
                  <a:gd name="connsiteX10" fmla="*/ 621230 w 692240"/>
                  <a:gd name="connsiteY10" fmla="*/ 139088 h 926031"/>
                  <a:gd name="connsiteX11" fmla="*/ 674649 w 692240"/>
                  <a:gd name="connsiteY11" fmla="*/ 323532 h 926031"/>
                  <a:gd name="connsiteX12" fmla="*/ 672845 w 692240"/>
                  <a:gd name="connsiteY12" fmla="*/ 365041 h 926031"/>
                  <a:gd name="connsiteX13" fmla="*/ 687644 w 692240"/>
                  <a:gd name="connsiteY13" fmla="*/ 350242 h 926031"/>
                  <a:gd name="connsiteX14" fmla="*/ 691614 w 692240"/>
                  <a:gd name="connsiteY14" fmla="*/ 322810 h 926031"/>
                  <a:gd name="connsiteX15" fmla="*/ 519442 w 692240"/>
                  <a:gd name="connsiteY15" fmla="*/ 32248 h 926031"/>
                  <a:gd name="connsiteX16" fmla="*/ 202531 w 692240"/>
                  <a:gd name="connsiteY16" fmla="*/ 30804 h 926031"/>
                  <a:gd name="connsiteX17" fmla="*/ 46601 w 692240"/>
                  <a:gd name="connsiteY17" fmla="*/ 239793 h 926031"/>
                  <a:gd name="connsiteX18" fmla="*/ 20613 w 692240"/>
                  <a:gd name="connsiteY18" fmla="*/ 606515 h 926031"/>
                  <a:gd name="connsiteX19" fmla="*/ 18087 w 692240"/>
                  <a:gd name="connsiteY19" fmla="*/ 621314 h 926031"/>
                  <a:gd name="connsiteX20" fmla="*/ 39 w 692240"/>
                  <a:gd name="connsiteY20" fmla="*/ 768580 h 926031"/>
                  <a:gd name="connsiteX21" fmla="*/ 9785 w 692240"/>
                  <a:gd name="connsiteY21" fmla="*/ 763888 h 926031"/>
                  <a:gd name="connsiteX22" fmla="*/ 30720 w 692240"/>
                  <a:gd name="connsiteY22" fmla="*/ 628894 h 926031"/>
                  <a:gd name="connsiteX23" fmla="*/ 106880 w 692240"/>
                  <a:gd name="connsiteY23" fmla="*/ 692781 h 926031"/>
                  <a:gd name="connsiteX24" fmla="*/ 296738 w 692240"/>
                  <a:gd name="connsiteY24" fmla="*/ 767137 h 926031"/>
                  <a:gd name="connsiteX25" fmla="*/ 310454 w 692240"/>
                  <a:gd name="connsiteY25" fmla="*/ 790959 h 926031"/>
                  <a:gd name="connsiteX26" fmla="*/ 220578 w 692240"/>
                  <a:gd name="connsiteY26" fmla="*/ 893107 h 926031"/>
                  <a:gd name="connsiteX27" fmla="*/ 115542 w 692240"/>
                  <a:gd name="connsiteY27" fmla="*/ 900326 h 926031"/>
                  <a:gd name="connsiteX28" fmla="*/ 84140 w 692240"/>
                  <a:gd name="connsiteY28" fmla="*/ 885527 h 926031"/>
                  <a:gd name="connsiteX29" fmla="*/ 77282 w 692240"/>
                  <a:gd name="connsiteY29" fmla="*/ 895273 h 926031"/>
                  <a:gd name="connsiteX30" fmla="*/ 115181 w 692240"/>
                  <a:gd name="connsiteY30" fmla="*/ 915125 h 926031"/>
                  <a:gd name="connsiteX31" fmla="*/ 237542 w 692240"/>
                  <a:gd name="connsiteY31" fmla="*/ 902492 h 926031"/>
                  <a:gd name="connsiteX32" fmla="*/ 253063 w 692240"/>
                  <a:gd name="connsiteY32" fmla="*/ 873616 h 926031"/>
                  <a:gd name="connsiteX33" fmla="*/ 269306 w 692240"/>
                  <a:gd name="connsiteY33" fmla="*/ 852320 h 926031"/>
                  <a:gd name="connsiteX34" fmla="*/ 272915 w 692240"/>
                  <a:gd name="connsiteY34" fmla="*/ 864231 h 926031"/>
                  <a:gd name="connsiteX35" fmla="*/ 335359 w 692240"/>
                  <a:gd name="connsiteY35" fmla="*/ 783740 h 926031"/>
                  <a:gd name="connsiteX36" fmla="*/ 343661 w 692240"/>
                  <a:gd name="connsiteY36" fmla="*/ 770385 h 926031"/>
                  <a:gd name="connsiteX37" fmla="*/ 330667 w 692240"/>
                  <a:gd name="connsiteY37" fmla="*/ 773995 h 92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2240" h="926031">
                    <a:moveTo>
                      <a:pt x="330667" y="773995"/>
                    </a:moveTo>
                    <a:cubicBezTo>
                      <a:pt x="332111" y="769663"/>
                      <a:pt x="334637" y="763888"/>
                      <a:pt x="338247" y="757391"/>
                    </a:cubicBezTo>
                    <a:cubicBezTo>
                      <a:pt x="333916" y="755586"/>
                      <a:pt x="327418" y="754864"/>
                      <a:pt x="318755" y="754142"/>
                    </a:cubicBezTo>
                    <a:cubicBezTo>
                      <a:pt x="309732" y="753421"/>
                      <a:pt x="300708" y="752699"/>
                      <a:pt x="291684" y="750894"/>
                    </a:cubicBezTo>
                    <a:cubicBezTo>
                      <a:pt x="214081" y="734290"/>
                      <a:pt x="143696" y="701444"/>
                      <a:pt x="79808" y="654521"/>
                    </a:cubicBezTo>
                    <a:cubicBezTo>
                      <a:pt x="48767" y="631781"/>
                      <a:pt x="33246" y="601462"/>
                      <a:pt x="33968" y="563201"/>
                    </a:cubicBezTo>
                    <a:cubicBezTo>
                      <a:pt x="35412" y="495704"/>
                      <a:pt x="35051" y="427846"/>
                      <a:pt x="40826" y="360710"/>
                    </a:cubicBezTo>
                    <a:cubicBezTo>
                      <a:pt x="47323" y="281301"/>
                      <a:pt x="61039" y="202976"/>
                      <a:pt x="110850" y="136923"/>
                    </a:cubicBezTo>
                    <a:cubicBezTo>
                      <a:pt x="155607" y="77366"/>
                      <a:pt x="206862" y="26834"/>
                      <a:pt x="286631" y="18171"/>
                    </a:cubicBezTo>
                    <a:cubicBezTo>
                      <a:pt x="354850" y="10952"/>
                      <a:pt x="422348" y="16366"/>
                      <a:pt x="486957" y="37301"/>
                    </a:cubicBezTo>
                    <a:cubicBezTo>
                      <a:pt x="541821" y="55348"/>
                      <a:pt x="591632" y="86029"/>
                      <a:pt x="621230" y="139088"/>
                    </a:cubicBezTo>
                    <a:cubicBezTo>
                      <a:pt x="653354" y="196118"/>
                      <a:pt x="671762" y="257479"/>
                      <a:pt x="674649" y="323532"/>
                    </a:cubicBezTo>
                    <a:cubicBezTo>
                      <a:pt x="675011" y="330029"/>
                      <a:pt x="668153" y="357461"/>
                      <a:pt x="672845" y="365041"/>
                    </a:cubicBezTo>
                    <a:cubicBezTo>
                      <a:pt x="677898" y="359988"/>
                      <a:pt x="682951" y="354935"/>
                      <a:pt x="687644" y="350242"/>
                    </a:cubicBezTo>
                    <a:cubicBezTo>
                      <a:pt x="690170" y="339775"/>
                      <a:pt x="690892" y="327503"/>
                      <a:pt x="691614" y="322810"/>
                    </a:cubicBezTo>
                    <a:cubicBezTo>
                      <a:pt x="696668" y="284911"/>
                      <a:pt x="673928" y="107686"/>
                      <a:pt x="519442" y="32248"/>
                    </a:cubicBezTo>
                    <a:cubicBezTo>
                      <a:pt x="460247" y="3372"/>
                      <a:pt x="290241" y="-22255"/>
                      <a:pt x="202531" y="30804"/>
                    </a:cubicBezTo>
                    <a:cubicBezTo>
                      <a:pt x="120234" y="80976"/>
                      <a:pt x="70063" y="146307"/>
                      <a:pt x="46601" y="239793"/>
                    </a:cubicBezTo>
                    <a:cubicBezTo>
                      <a:pt x="16282" y="360349"/>
                      <a:pt x="19530" y="483793"/>
                      <a:pt x="20613" y="606515"/>
                    </a:cubicBezTo>
                    <a:cubicBezTo>
                      <a:pt x="20613" y="611929"/>
                      <a:pt x="19891" y="615900"/>
                      <a:pt x="18087" y="621314"/>
                    </a:cubicBezTo>
                    <a:cubicBezTo>
                      <a:pt x="8702" y="649829"/>
                      <a:pt x="-683" y="733208"/>
                      <a:pt x="39" y="768580"/>
                    </a:cubicBezTo>
                    <a:cubicBezTo>
                      <a:pt x="3287" y="766776"/>
                      <a:pt x="6536" y="765332"/>
                      <a:pt x="9785" y="763888"/>
                    </a:cubicBezTo>
                    <a:cubicBezTo>
                      <a:pt x="18087" y="726711"/>
                      <a:pt x="22418" y="653438"/>
                      <a:pt x="30720" y="628894"/>
                    </a:cubicBezTo>
                    <a:cubicBezTo>
                      <a:pt x="52377" y="659574"/>
                      <a:pt x="79808" y="676539"/>
                      <a:pt x="106880" y="692781"/>
                    </a:cubicBezTo>
                    <a:cubicBezTo>
                      <a:pt x="165714" y="728154"/>
                      <a:pt x="228879" y="754504"/>
                      <a:pt x="296738" y="767137"/>
                    </a:cubicBezTo>
                    <a:cubicBezTo>
                      <a:pt x="310815" y="769663"/>
                      <a:pt x="320560" y="776160"/>
                      <a:pt x="310454" y="790959"/>
                    </a:cubicBezTo>
                    <a:cubicBezTo>
                      <a:pt x="284826" y="828859"/>
                      <a:pt x="257034" y="864953"/>
                      <a:pt x="220578" y="893107"/>
                    </a:cubicBezTo>
                    <a:cubicBezTo>
                      <a:pt x="189537" y="917291"/>
                      <a:pt x="149832" y="911516"/>
                      <a:pt x="115542" y="900326"/>
                    </a:cubicBezTo>
                    <a:cubicBezTo>
                      <a:pt x="111933" y="899243"/>
                      <a:pt x="96051" y="889859"/>
                      <a:pt x="84140" y="885527"/>
                    </a:cubicBezTo>
                    <a:cubicBezTo>
                      <a:pt x="81974" y="888776"/>
                      <a:pt x="79808" y="892024"/>
                      <a:pt x="77282" y="895273"/>
                    </a:cubicBezTo>
                    <a:cubicBezTo>
                      <a:pt x="89193" y="904297"/>
                      <a:pt x="111211" y="914042"/>
                      <a:pt x="115181" y="915125"/>
                    </a:cubicBezTo>
                    <a:cubicBezTo>
                      <a:pt x="158134" y="927397"/>
                      <a:pt x="200726" y="936060"/>
                      <a:pt x="237542" y="902492"/>
                    </a:cubicBezTo>
                    <a:cubicBezTo>
                      <a:pt x="242956" y="891664"/>
                      <a:pt x="248010" y="882279"/>
                      <a:pt x="253063" y="873616"/>
                    </a:cubicBezTo>
                    <a:cubicBezTo>
                      <a:pt x="257034" y="866758"/>
                      <a:pt x="262809" y="860983"/>
                      <a:pt x="269306" y="852320"/>
                    </a:cubicBezTo>
                    <a:cubicBezTo>
                      <a:pt x="272193" y="857012"/>
                      <a:pt x="273276" y="860983"/>
                      <a:pt x="272915" y="864231"/>
                    </a:cubicBezTo>
                    <a:cubicBezTo>
                      <a:pt x="294572" y="838243"/>
                      <a:pt x="314785" y="810811"/>
                      <a:pt x="335359" y="783740"/>
                    </a:cubicBezTo>
                    <a:cubicBezTo>
                      <a:pt x="339330" y="778326"/>
                      <a:pt x="342217" y="773995"/>
                      <a:pt x="343661" y="770385"/>
                    </a:cubicBezTo>
                    <a:cubicBezTo>
                      <a:pt x="341495" y="773273"/>
                      <a:pt x="338968" y="776521"/>
                      <a:pt x="330667" y="773995"/>
                    </a:cubicBezTo>
                    <a:close/>
                  </a:path>
                </a:pathLst>
              </a:custGeom>
              <a:solidFill>
                <a:srgbClr val="000000"/>
              </a:solidFill>
              <a:ln w="3607" cap="flat">
                <a:noFill/>
                <a:prstDash val="solid"/>
                <a:miter/>
              </a:ln>
            </p:spPr>
            <p:txBody>
              <a:bodyPr rtlCol="0" anchor="ctr"/>
              <a:lstStyle/>
              <a:p>
                <a:endParaRPr lang="en-US"/>
              </a:p>
            </p:txBody>
          </p:sp>
          <p:sp>
            <p:nvSpPr>
              <p:cNvPr id="22" name="Freeform 157">
                <a:extLst>
                  <a:ext uri="{FF2B5EF4-FFF2-40B4-BE49-F238E27FC236}">
                    <a16:creationId xmlns:a16="http://schemas.microsoft.com/office/drawing/2014/main" id="{3CFAC922-AB20-521B-7906-1F709AFB8D39}"/>
                  </a:ext>
                </a:extLst>
              </p:cNvPr>
              <p:cNvSpPr/>
              <p:nvPr/>
            </p:nvSpPr>
            <p:spPr>
              <a:xfrm>
                <a:off x="4589765" y="2668844"/>
                <a:ext cx="584013" cy="292421"/>
              </a:xfrm>
              <a:custGeom>
                <a:avLst/>
                <a:gdLst>
                  <a:gd name="connsiteX0" fmla="*/ 561634 w 584013"/>
                  <a:gd name="connsiteY0" fmla="*/ 2526 h 292421"/>
                  <a:gd name="connsiteX1" fmla="*/ 470315 w 584013"/>
                  <a:gd name="connsiteY1" fmla="*/ 88432 h 292421"/>
                  <a:gd name="connsiteX2" fmla="*/ 370693 w 584013"/>
                  <a:gd name="connsiteY2" fmla="*/ 177586 h 292421"/>
                  <a:gd name="connsiteX3" fmla="*/ 267823 w 584013"/>
                  <a:gd name="connsiteY3" fmla="*/ 233894 h 292421"/>
                  <a:gd name="connsiteX4" fmla="*/ 20935 w 584013"/>
                  <a:gd name="connsiteY4" fmla="*/ 275042 h 292421"/>
                  <a:gd name="connsiteX5" fmla="*/ 0 w 584013"/>
                  <a:gd name="connsiteY5" fmla="*/ 290202 h 292421"/>
                  <a:gd name="connsiteX6" fmla="*/ 16243 w 584013"/>
                  <a:gd name="connsiteY6" fmla="*/ 292006 h 292421"/>
                  <a:gd name="connsiteX7" fmla="*/ 238587 w 584013"/>
                  <a:gd name="connsiteY7" fmla="*/ 252302 h 292421"/>
                  <a:gd name="connsiteX8" fmla="*/ 378634 w 584013"/>
                  <a:gd name="connsiteY8" fmla="*/ 188414 h 292421"/>
                  <a:gd name="connsiteX9" fmla="*/ 573545 w 584013"/>
                  <a:gd name="connsiteY9" fmla="*/ 13716 h 292421"/>
                  <a:gd name="connsiteX10" fmla="*/ 584013 w 584013"/>
                  <a:gd name="connsiteY10" fmla="*/ 3609 h 292421"/>
                  <a:gd name="connsiteX11" fmla="*/ 564883 w 584013"/>
                  <a:gd name="connsiteY11" fmla="*/ 0 h 292421"/>
                  <a:gd name="connsiteX12" fmla="*/ 561634 w 584013"/>
                  <a:gd name="connsiteY12" fmla="*/ 2526 h 29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013" h="292421">
                    <a:moveTo>
                      <a:pt x="561634" y="2526"/>
                    </a:moveTo>
                    <a:cubicBezTo>
                      <a:pt x="544670" y="18769"/>
                      <a:pt x="486557" y="71106"/>
                      <a:pt x="470315" y="88432"/>
                    </a:cubicBezTo>
                    <a:cubicBezTo>
                      <a:pt x="439995" y="121278"/>
                      <a:pt x="400652" y="144379"/>
                      <a:pt x="370693" y="177586"/>
                    </a:cubicBezTo>
                    <a:cubicBezTo>
                      <a:pt x="342178" y="208988"/>
                      <a:pt x="309332" y="228480"/>
                      <a:pt x="267823" y="233894"/>
                    </a:cubicBezTo>
                    <a:cubicBezTo>
                      <a:pt x="221261" y="239669"/>
                      <a:pt x="76521" y="267101"/>
                      <a:pt x="20935" y="275042"/>
                    </a:cubicBezTo>
                    <a:cubicBezTo>
                      <a:pt x="13716" y="280817"/>
                      <a:pt x="6858" y="286231"/>
                      <a:pt x="0" y="290202"/>
                    </a:cubicBezTo>
                    <a:cubicBezTo>
                      <a:pt x="2888" y="292728"/>
                      <a:pt x="8302" y="292728"/>
                      <a:pt x="16243" y="292006"/>
                    </a:cubicBezTo>
                    <a:cubicBezTo>
                      <a:pt x="50533" y="281539"/>
                      <a:pt x="198160" y="254468"/>
                      <a:pt x="238587" y="252302"/>
                    </a:cubicBezTo>
                    <a:cubicBezTo>
                      <a:pt x="293811" y="249054"/>
                      <a:pt x="338930" y="228480"/>
                      <a:pt x="378634" y="188414"/>
                    </a:cubicBezTo>
                    <a:cubicBezTo>
                      <a:pt x="427001" y="139326"/>
                      <a:pt x="528788" y="67497"/>
                      <a:pt x="573545" y="13716"/>
                    </a:cubicBezTo>
                    <a:cubicBezTo>
                      <a:pt x="576433" y="10467"/>
                      <a:pt x="581847" y="7219"/>
                      <a:pt x="584013" y="3609"/>
                    </a:cubicBezTo>
                    <a:cubicBezTo>
                      <a:pt x="577155" y="3248"/>
                      <a:pt x="570658" y="2166"/>
                      <a:pt x="564883" y="0"/>
                    </a:cubicBezTo>
                    <a:cubicBezTo>
                      <a:pt x="563439" y="361"/>
                      <a:pt x="562717" y="1444"/>
                      <a:pt x="561634" y="2526"/>
                    </a:cubicBezTo>
                    <a:close/>
                  </a:path>
                </a:pathLst>
              </a:custGeom>
              <a:solidFill>
                <a:srgbClr val="000000"/>
              </a:solidFill>
              <a:ln w="3607" cap="flat">
                <a:noFill/>
                <a:prstDash val="solid"/>
                <a:miter/>
              </a:ln>
            </p:spPr>
            <p:txBody>
              <a:bodyPr rtlCol="0" anchor="ctr"/>
              <a:lstStyle/>
              <a:p>
                <a:endParaRPr lang="en-US"/>
              </a:p>
            </p:txBody>
          </p:sp>
          <p:sp>
            <p:nvSpPr>
              <p:cNvPr id="23" name="Freeform 158">
                <a:extLst>
                  <a:ext uri="{FF2B5EF4-FFF2-40B4-BE49-F238E27FC236}">
                    <a16:creationId xmlns:a16="http://schemas.microsoft.com/office/drawing/2014/main" id="{0FB91F36-1156-847F-63F4-54D5E789C832}"/>
                  </a:ext>
                </a:extLst>
              </p:cNvPr>
              <p:cNvSpPr/>
              <p:nvPr/>
            </p:nvSpPr>
            <p:spPr>
              <a:xfrm>
                <a:off x="5248494" y="2007950"/>
                <a:ext cx="319294" cy="591953"/>
              </a:xfrm>
              <a:custGeom>
                <a:avLst/>
                <a:gdLst>
                  <a:gd name="connsiteX0" fmla="*/ 315829 w 319294"/>
                  <a:gd name="connsiteY0" fmla="*/ 0 h 591953"/>
                  <a:gd name="connsiteX1" fmla="*/ 299586 w 319294"/>
                  <a:gd name="connsiteY1" fmla="*/ 21296 h 591953"/>
                  <a:gd name="connsiteX2" fmla="*/ 284066 w 319294"/>
                  <a:gd name="connsiteY2" fmla="*/ 50172 h 591953"/>
                  <a:gd name="connsiteX3" fmla="*/ 169284 w 319294"/>
                  <a:gd name="connsiteY3" fmla="*/ 323770 h 591953"/>
                  <a:gd name="connsiteX4" fmla="*/ 131024 w 319294"/>
                  <a:gd name="connsiteY4" fmla="*/ 401734 h 591953"/>
                  <a:gd name="connsiteX5" fmla="*/ 0 w 319294"/>
                  <a:gd name="connsiteY5" fmla="*/ 567409 h 591953"/>
                  <a:gd name="connsiteX6" fmla="*/ 1805 w 319294"/>
                  <a:gd name="connsiteY6" fmla="*/ 580403 h 591953"/>
                  <a:gd name="connsiteX7" fmla="*/ 2166 w 319294"/>
                  <a:gd name="connsiteY7" fmla="*/ 591954 h 591953"/>
                  <a:gd name="connsiteX8" fmla="*/ 8663 w 319294"/>
                  <a:gd name="connsiteY8" fmla="*/ 582930 h 591953"/>
                  <a:gd name="connsiteX9" fmla="*/ 94929 w 319294"/>
                  <a:gd name="connsiteY9" fmla="*/ 474285 h 591953"/>
                  <a:gd name="connsiteX10" fmla="*/ 169645 w 319294"/>
                  <a:gd name="connsiteY10" fmla="*/ 357699 h 591953"/>
                  <a:gd name="connsiteX11" fmla="*/ 313303 w 319294"/>
                  <a:gd name="connsiteY11" fmla="*/ 25988 h 591953"/>
                  <a:gd name="connsiteX12" fmla="*/ 319078 w 319294"/>
                  <a:gd name="connsiteY12" fmla="*/ 12272 h 591953"/>
                  <a:gd name="connsiteX13" fmla="*/ 315829 w 319294"/>
                  <a:gd name="connsiteY13" fmla="*/ 0 h 5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294" h="591953">
                    <a:moveTo>
                      <a:pt x="315829" y="0"/>
                    </a:moveTo>
                    <a:cubicBezTo>
                      <a:pt x="309332" y="8663"/>
                      <a:pt x="303557" y="14438"/>
                      <a:pt x="299586" y="21296"/>
                    </a:cubicBezTo>
                    <a:cubicBezTo>
                      <a:pt x="294894" y="29598"/>
                      <a:pt x="289841" y="39343"/>
                      <a:pt x="284066" y="50172"/>
                    </a:cubicBezTo>
                    <a:cubicBezTo>
                      <a:pt x="244362" y="127775"/>
                      <a:pt x="188776" y="255551"/>
                      <a:pt x="169284" y="323770"/>
                    </a:cubicBezTo>
                    <a:cubicBezTo>
                      <a:pt x="161344" y="351924"/>
                      <a:pt x="146545" y="377190"/>
                      <a:pt x="131024" y="401734"/>
                    </a:cubicBezTo>
                    <a:cubicBezTo>
                      <a:pt x="108284" y="436746"/>
                      <a:pt x="33568" y="531315"/>
                      <a:pt x="0" y="567409"/>
                    </a:cubicBezTo>
                    <a:cubicBezTo>
                      <a:pt x="722" y="571741"/>
                      <a:pt x="1083" y="576072"/>
                      <a:pt x="1805" y="580403"/>
                    </a:cubicBezTo>
                    <a:cubicBezTo>
                      <a:pt x="2527" y="584013"/>
                      <a:pt x="2527" y="587983"/>
                      <a:pt x="2166" y="591954"/>
                    </a:cubicBezTo>
                    <a:cubicBezTo>
                      <a:pt x="4692" y="589788"/>
                      <a:pt x="6858" y="586179"/>
                      <a:pt x="8663" y="582930"/>
                    </a:cubicBezTo>
                    <a:cubicBezTo>
                      <a:pt x="17326" y="567770"/>
                      <a:pt x="84823" y="488001"/>
                      <a:pt x="94929" y="474285"/>
                    </a:cubicBezTo>
                    <a:cubicBezTo>
                      <a:pt x="122000" y="437107"/>
                      <a:pt x="156651" y="402456"/>
                      <a:pt x="169645" y="357699"/>
                    </a:cubicBezTo>
                    <a:cubicBezTo>
                      <a:pt x="194912" y="269267"/>
                      <a:pt x="267823" y="105036"/>
                      <a:pt x="313303" y="25988"/>
                    </a:cubicBezTo>
                    <a:cubicBezTo>
                      <a:pt x="315829" y="21657"/>
                      <a:pt x="318717" y="17687"/>
                      <a:pt x="319078" y="12272"/>
                    </a:cubicBezTo>
                    <a:cubicBezTo>
                      <a:pt x="319800" y="8663"/>
                      <a:pt x="318717" y="4692"/>
                      <a:pt x="315829" y="0"/>
                    </a:cubicBezTo>
                    <a:close/>
                  </a:path>
                </a:pathLst>
              </a:custGeom>
              <a:solidFill>
                <a:srgbClr val="000000"/>
              </a:solidFill>
              <a:ln w="3607" cap="flat">
                <a:noFill/>
                <a:prstDash val="solid"/>
                <a:miter/>
              </a:ln>
            </p:spPr>
            <p:txBody>
              <a:bodyPr rtlCol="0" anchor="ctr"/>
              <a:lstStyle/>
              <a:p>
                <a:endParaRPr lang="en-US"/>
              </a:p>
            </p:txBody>
          </p:sp>
          <p:sp>
            <p:nvSpPr>
              <p:cNvPr id="24" name="Freeform 159">
                <a:extLst>
                  <a:ext uri="{FF2B5EF4-FFF2-40B4-BE49-F238E27FC236}">
                    <a16:creationId xmlns:a16="http://schemas.microsoft.com/office/drawing/2014/main" id="{2A04EEF9-2FE7-E085-3560-1BBE741DEB8B}"/>
                  </a:ext>
                </a:extLst>
              </p:cNvPr>
              <p:cNvSpPr/>
              <p:nvPr/>
            </p:nvSpPr>
            <p:spPr>
              <a:xfrm>
                <a:off x="4154816" y="1913362"/>
                <a:ext cx="1241076" cy="1178553"/>
              </a:xfrm>
              <a:custGeom>
                <a:avLst/>
                <a:gdLst>
                  <a:gd name="connsiteX0" fmla="*/ 1095845 w 1241076"/>
                  <a:gd name="connsiteY0" fmla="*/ 674991 h 1178553"/>
                  <a:gd name="connsiteX1" fmla="*/ 1094040 w 1241076"/>
                  <a:gd name="connsiteY1" fmla="*/ 661997 h 1178553"/>
                  <a:gd name="connsiteX2" fmla="*/ 1063360 w 1241076"/>
                  <a:gd name="connsiteY2" fmla="*/ 428825 h 1178553"/>
                  <a:gd name="connsiteX3" fmla="*/ 971679 w 1241076"/>
                  <a:gd name="connsiteY3" fmla="*/ 377571 h 1178553"/>
                  <a:gd name="connsiteX4" fmla="*/ 893714 w 1241076"/>
                  <a:gd name="connsiteY4" fmla="*/ 407529 h 1178553"/>
                  <a:gd name="connsiteX5" fmla="*/ 936667 w 1241076"/>
                  <a:gd name="connsiteY5" fmla="*/ 307186 h 1178553"/>
                  <a:gd name="connsiteX6" fmla="*/ 952549 w 1241076"/>
                  <a:gd name="connsiteY6" fmla="*/ 293470 h 1178553"/>
                  <a:gd name="connsiteX7" fmla="*/ 1151430 w 1241076"/>
                  <a:gd name="connsiteY7" fmla="*/ 190961 h 1178553"/>
                  <a:gd name="connsiteX8" fmla="*/ 1217484 w 1241076"/>
                  <a:gd name="connsiteY8" fmla="*/ 137901 h 1178553"/>
                  <a:gd name="connsiteX9" fmla="*/ 1224342 w 1241076"/>
                  <a:gd name="connsiteY9" fmla="*/ 128156 h 1178553"/>
                  <a:gd name="connsiteX10" fmla="*/ 1240585 w 1241076"/>
                  <a:gd name="connsiteY10" fmla="*/ 79428 h 1178553"/>
                  <a:gd name="connsiteX11" fmla="*/ 1158289 w 1241076"/>
                  <a:gd name="connsiteY11" fmla="*/ 2907 h 1178553"/>
                  <a:gd name="connsiteX12" fmla="*/ 1149987 w 1241076"/>
                  <a:gd name="connsiteY12" fmla="*/ 5795 h 1178553"/>
                  <a:gd name="connsiteX13" fmla="*/ 1140241 w 1241076"/>
                  <a:gd name="connsiteY13" fmla="*/ 10487 h 1178553"/>
                  <a:gd name="connsiteX14" fmla="*/ 1103425 w 1241076"/>
                  <a:gd name="connsiteY14" fmla="*/ 32866 h 1178553"/>
                  <a:gd name="connsiteX15" fmla="*/ 1094040 w 1241076"/>
                  <a:gd name="connsiteY15" fmla="*/ 38641 h 1178553"/>
                  <a:gd name="connsiteX16" fmla="*/ 1094401 w 1241076"/>
                  <a:gd name="connsiteY16" fmla="*/ 50913 h 1178553"/>
                  <a:gd name="connsiteX17" fmla="*/ 1092957 w 1241076"/>
                  <a:gd name="connsiteY17" fmla="*/ 50913 h 1178553"/>
                  <a:gd name="connsiteX18" fmla="*/ 1080324 w 1241076"/>
                  <a:gd name="connsiteY18" fmla="*/ 54523 h 1178553"/>
                  <a:gd name="connsiteX19" fmla="*/ 1080685 w 1241076"/>
                  <a:gd name="connsiteY19" fmla="*/ 46943 h 1178553"/>
                  <a:gd name="connsiteX20" fmla="*/ 811779 w 1241076"/>
                  <a:gd name="connsiteY20" fmla="*/ 168221 h 1178553"/>
                  <a:gd name="connsiteX21" fmla="*/ 824412 w 1241076"/>
                  <a:gd name="connsiteY21" fmla="*/ 177967 h 1178553"/>
                  <a:gd name="connsiteX22" fmla="*/ 817915 w 1241076"/>
                  <a:gd name="connsiteY22" fmla="*/ 177245 h 1178553"/>
                  <a:gd name="connsiteX23" fmla="*/ 803838 w 1241076"/>
                  <a:gd name="connsiteY23" fmla="*/ 181937 h 1178553"/>
                  <a:gd name="connsiteX24" fmla="*/ 793732 w 1241076"/>
                  <a:gd name="connsiteY24" fmla="*/ 172552 h 1178553"/>
                  <a:gd name="connsiteX25" fmla="*/ 793010 w 1241076"/>
                  <a:gd name="connsiteY25" fmla="*/ 172552 h 1178553"/>
                  <a:gd name="connsiteX26" fmla="*/ 650797 w 1241076"/>
                  <a:gd name="connsiteY26" fmla="*/ 266399 h 1178553"/>
                  <a:gd name="connsiteX27" fmla="*/ 535654 w 1241076"/>
                  <a:gd name="connsiteY27" fmla="*/ 448316 h 1178553"/>
                  <a:gd name="connsiteX28" fmla="*/ 446861 w 1241076"/>
                  <a:gd name="connsiteY28" fmla="*/ 706033 h 1178553"/>
                  <a:gd name="connsiteX29" fmla="*/ 369619 w 1241076"/>
                  <a:gd name="connsiteY29" fmla="*/ 881453 h 1178553"/>
                  <a:gd name="connsiteX30" fmla="*/ 315837 w 1241076"/>
                  <a:gd name="connsiteY30" fmla="*/ 957252 h 1178553"/>
                  <a:gd name="connsiteX31" fmla="*/ 341104 w 1241076"/>
                  <a:gd name="connsiteY31" fmla="*/ 1044962 h 1178553"/>
                  <a:gd name="connsiteX32" fmla="*/ 352293 w 1241076"/>
                  <a:gd name="connsiteY32" fmla="*/ 1049655 h 1178553"/>
                  <a:gd name="connsiteX33" fmla="*/ 223435 w 1241076"/>
                  <a:gd name="connsiteY33" fmla="*/ 1057956 h 1178553"/>
                  <a:gd name="connsiteX34" fmla="*/ 17695 w 1241076"/>
                  <a:gd name="connsiteY34" fmla="*/ 1163714 h 1178553"/>
                  <a:gd name="connsiteX35" fmla="*/ 9 w 1241076"/>
                  <a:gd name="connsiteY35" fmla="*/ 1170572 h 1178553"/>
                  <a:gd name="connsiteX36" fmla="*/ 19861 w 1241076"/>
                  <a:gd name="connsiteY36" fmla="*/ 1177791 h 1178553"/>
                  <a:gd name="connsiteX37" fmla="*/ 198169 w 1241076"/>
                  <a:gd name="connsiteY37" fmla="*/ 1101270 h 1178553"/>
                  <a:gd name="connsiteX38" fmla="*/ 252671 w 1241076"/>
                  <a:gd name="connsiteY38" fmla="*/ 1059761 h 1178553"/>
                  <a:gd name="connsiteX39" fmla="*/ 255198 w 1241076"/>
                  <a:gd name="connsiteY39" fmla="*/ 1059761 h 1178553"/>
                  <a:gd name="connsiteX40" fmla="*/ 283352 w 1241076"/>
                  <a:gd name="connsiteY40" fmla="*/ 1060844 h 1178553"/>
                  <a:gd name="connsiteX41" fmla="*/ 285157 w 1241076"/>
                  <a:gd name="connsiteY41" fmla="*/ 1061205 h 1178553"/>
                  <a:gd name="connsiteX42" fmla="*/ 284435 w 1241076"/>
                  <a:gd name="connsiteY42" fmla="*/ 1060844 h 1178553"/>
                  <a:gd name="connsiteX43" fmla="*/ 380447 w 1241076"/>
                  <a:gd name="connsiteY43" fmla="*/ 1057595 h 1178553"/>
                  <a:gd name="connsiteX44" fmla="*/ 434228 w 1241076"/>
                  <a:gd name="connsiteY44" fmla="*/ 1045323 h 1178553"/>
                  <a:gd name="connsiteX45" fmla="*/ 455163 w 1241076"/>
                  <a:gd name="connsiteY45" fmla="*/ 1030163 h 1178553"/>
                  <a:gd name="connsiteX46" fmla="*/ 476459 w 1241076"/>
                  <a:gd name="connsiteY46" fmla="*/ 1012116 h 1178553"/>
                  <a:gd name="connsiteX47" fmla="*/ 642495 w 1241076"/>
                  <a:gd name="connsiteY47" fmla="*/ 787607 h 1178553"/>
                  <a:gd name="connsiteX48" fmla="*/ 797702 w 1241076"/>
                  <a:gd name="connsiteY48" fmla="*/ 630956 h 1178553"/>
                  <a:gd name="connsiteX49" fmla="*/ 892992 w 1241076"/>
                  <a:gd name="connsiteY49" fmla="*/ 581867 h 1178553"/>
                  <a:gd name="connsiteX50" fmla="*/ 944247 w 1241076"/>
                  <a:gd name="connsiteY50" fmla="*/ 608216 h 1178553"/>
                  <a:gd name="connsiteX51" fmla="*/ 960490 w 1241076"/>
                  <a:gd name="connsiteY51" fmla="*/ 713252 h 1178553"/>
                  <a:gd name="connsiteX52" fmla="*/ 998028 w 1241076"/>
                  <a:gd name="connsiteY52" fmla="*/ 755483 h 1178553"/>
                  <a:gd name="connsiteX53" fmla="*/ 1017158 w 1241076"/>
                  <a:gd name="connsiteY53" fmla="*/ 759092 h 1178553"/>
                  <a:gd name="connsiteX54" fmla="*/ 1042425 w 1241076"/>
                  <a:gd name="connsiteY54" fmla="*/ 756204 h 1178553"/>
                  <a:gd name="connsiteX55" fmla="*/ 1094762 w 1241076"/>
                  <a:gd name="connsiteY55" fmla="*/ 686903 h 1178553"/>
                  <a:gd name="connsiteX56" fmla="*/ 1095845 w 1241076"/>
                  <a:gd name="connsiteY56" fmla="*/ 674991 h 1178553"/>
                  <a:gd name="connsiteX57" fmla="*/ 1033040 w 1241076"/>
                  <a:gd name="connsiteY57" fmla="*/ 741405 h 1178553"/>
                  <a:gd name="connsiteX58" fmla="*/ 978898 w 1241076"/>
                  <a:gd name="connsiteY58" fmla="*/ 711447 h 1178553"/>
                  <a:gd name="connsiteX59" fmla="*/ 960850 w 1241076"/>
                  <a:gd name="connsiteY59" fmla="*/ 606772 h 1178553"/>
                  <a:gd name="connsiteX60" fmla="*/ 949661 w 1241076"/>
                  <a:gd name="connsiteY60" fmla="*/ 567790 h 1178553"/>
                  <a:gd name="connsiteX61" fmla="*/ 919342 w 1241076"/>
                  <a:gd name="connsiteY61" fmla="*/ 557322 h 1178553"/>
                  <a:gd name="connsiteX62" fmla="*/ 685087 w 1241076"/>
                  <a:gd name="connsiteY62" fmla="*/ 692678 h 1178553"/>
                  <a:gd name="connsiteX63" fmla="*/ 610371 w 1241076"/>
                  <a:gd name="connsiteY63" fmla="*/ 816482 h 1178553"/>
                  <a:gd name="connsiteX64" fmla="*/ 462382 w 1241076"/>
                  <a:gd name="connsiteY64" fmla="*/ 1007063 h 1178553"/>
                  <a:gd name="connsiteX65" fmla="*/ 398494 w 1241076"/>
                  <a:gd name="connsiteY65" fmla="*/ 1043518 h 1178553"/>
                  <a:gd name="connsiteX66" fmla="*/ 330997 w 1241076"/>
                  <a:gd name="connsiteY66" fmla="*/ 1016808 h 1178553"/>
                  <a:gd name="connsiteX67" fmla="*/ 332441 w 1241076"/>
                  <a:gd name="connsiteY67" fmla="*/ 961944 h 1178553"/>
                  <a:gd name="connsiteX68" fmla="*/ 379725 w 1241076"/>
                  <a:gd name="connsiteY68" fmla="*/ 894808 h 1178553"/>
                  <a:gd name="connsiteX69" fmla="*/ 464548 w 1241076"/>
                  <a:gd name="connsiteY69" fmla="*/ 699536 h 1178553"/>
                  <a:gd name="connsiteX70" fmla="*/ 557672 w 1241076"/>
                  <a:gd name="connsiteY70" fmla="*/ 434961 h 1178553"/>
                  <a:gd name="connsiteX71" fmla="*/ 657655 w 1241076"/>
                  <a:gd name="connsiteY71" fmla="*/ 278671 h 1178553"/>
                  <a:gd name="connsiteX72" fmla="*/ 793371 w 1241076"/>
                  <a:gd name="connsiteY72" fmla="*/ 186629 h 1178553"/>
                  <a:gd name="connsiteX73" fmla="*/ 1116058 w 1241076"/>
                  <a:gd name="connsiteY73" fmla="*/ 41168 h 1178553"/>
                  <a:gd name="connsiteX74" fmla="*/ 1171283 w 1241076"/>
                  <a:gd name="connsiteY74" fmla="*/ 18067 h 1178553"/>
                  <a:gd name="connsiteX75" fmla="*/ 1223620 w 1241076"/>
                  <a:gd name="connsiteY75" fmla="*/ 77984 h 1178553"/>
                  <a:gd name="connsiteX76" fmla="*/ 1157567 w 1241076"/>
                  <a:gd name="connsiteY76" fmla="*/ 170387 h 1178553"/>
                  <a:gd name="connsiteX77" fmla="*/ 978537 w 1241076"/>
                  <a:gd name="connsiteY77" fmla="*/ 270369 h 1178553"/>
                  <a:gd name="connsiteX78" fmla="*/ 956519 w 1241076"/>
                  <a:gd name="connsiteY78" fmla="*/ 275061 h 1178553"/>
                  <a:gd name="connsiteX79" fmla="*/ 915010 w 1241076"/>
                  <a:gd name="connsiteY79" fmla="*/ 320902 h 1178553"/>
                  <a:gd name="connsiteX80" fmla="*/ 779655 w 1241076"/>
                  <a:gd name="connsiteY80" fmla="*/ 563097 h 1178553"/>
                  <a:gd name="connsiteX81" fmla="*/ 778211 w 1241076"/>
                  <a:gd name="connsiteY81" fmla="*/ 565263 h 1178553"/>
                  <a:gd name="connsiteX82" fmla="*/ 761969 w 1241076"/>
                  <a:gd name="connsiteY82" fmla="*/ 594861 h 1178553"/>
                  <a:gd name="connsiteX83" fmla="*/ 788317 w 1241076"/>
                  <a:gd name="connsiteY83" fmla="*/ 569595 h 1178553"/>
                  <a:gd name="connsiteX84" fmla="*/ 873140 w 1241076"/>
                  <a:gd name="connsiteY84" fmla="*/ 442541 h 1178553"/>
                  <a:gd name="connsiteX85" fmla="*/ 893714 w 1241076"/>
                  <a:gd name="connsiteY85" fmla="*/ 421606 h 1178553"/>
                  <a:gd name="connsiteX86" fmla="*/ 991531 w 1241076"/>
                  <a:gd name="connsiteY86" fmla="*/ 386955 h 1178553"/>
                  <a:gd name="connsiteX87" fmla="*/ 1041341 w 1241076"/>
                  <a:gd name="connsiteY87" fmla="*/ 412221 h 1178553"/>
                  <a:gd name="connsiteX88" fmla="*/ 1081407 w 1241076"/>
                  <a:gd name="connsiteY88" fmla="*/ 663802 h 1178553"/>
                  <a:gd name="connsiteX89" fmla="*/ 1033040 w 1241076"/>
                  <a:gd name="connsiteY89" fmla="*/ 741405 h 117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41076" h="1178553">
                    <a:moveTo>
                      <a:pt x="1095845" y="674991"/>
                    </a:moveTo>
                    <a:cubicBezTo>
                      <a:pt x="1095123" y="670660"/>
                      <a:pt x="1094762" y="666328"/>
                      <a:pt x="1094040" y="661997"/>
                    </a:cubicBezTo>
                    <a:cubicBezTo>
                      <a:pt x="1082129" y="580062"/>
                      <a:pt x="1075271" y="506790"/>
                      <a:pt x="1063360" y="428825"/>
                    </a:cubicBezTo>
                    <a:cubicBezTo>
                      <a:pt x="1055419" y="376488"/>
                      <a:pt x="1021851" y="359162"/>
                      <a:pt x="971679" y="377571"/>
                    </a:cubicBezTo>
                    <a:cubicBezTo>
                      <a:pt x="949661" y="385511"/>
                      <a:pt x="929087" y="397784"/>
                      <a:pt x="893714" y="407529"/>
                    </a:cubicBezTo>
                    <a:cubicBezTo>
                      <a:pt x="907069" y="375405"/>
                      <a:pt x="924756" y="335701"/>
                      <a:pt x="936667" y="307186"/>
                    </a:cubicBezTo>
                    <a:cubicBezTo>
                      <a:pt x="939915" y="299967"/>
                      <a:pt x="945690" y="295275"/>
                      <a:pt x="952549" y="293470"/>
                    </a:cubicBezTo>
                    <a:cubicBezTo>
                      <a:pt x="1025460" y="272174"/>
                      <a:pt x="1087904" y="230304"/>
                      <a:pt x="1151430" y="190961"/>
                    </a:cubicBezTo>
                    <a:cubicBezTo>
                      <a:pt x="1177419" y="174718"/>
                      <a:pt x="1201241" y="159197"/>
                      <a:pt x="1217484" y="137901"/>
                    </a:cubicBezTo>
                    <a:cubicBezTo>
                      <a:pt x="1220010" y="134653"/>
                      <a:pt x="1222177" y="131404"/>
                      <a:pt x="1224342" y="128156"/>
                    </a:cubicBezTo>
                    <a:cubicBezTo>
                      <a:pt x="1232644" y="114801"/>
                      <a:pt x="1238419" y="98919"/>
                      <a:pt x="1240585" y="79428"/>
                    </a:cubicBezTo>
                    <a:cubicBezTo>
                      <a:pt x="1245999" y="29978"/>
                      <a:pt x="1205934" y="-11531"/>
                      <a:pt x="1158289" y="2907"/>
                    </a:cubicBezTo>
                    <a:cubicBezTo>
                      <a:pt x="1155401" y="3629"/>
                      <a:pt x="1152513" y="4712"/>
                      <a:pt x="1149987" y="5795"/>
                    </a:cubicBezTo>
                    <a:cubicBezTo>
                      <a:pt x="1146738" y="7238"/>
                      <a:pt x="1143490" y="8682"/>
                      <a:pt x="1140241" y="10487"/>
                    </a:cubicBezTo>
                    <a:cubicBezTo>
                      <a:pt x="1127608" y="16984"/>
                      <a:pt x="1115697" y="25647"/>
                      <a:pt x="1103425" y="32866"/>
                    </a:cubicBezTo>
                    <a:cubicBezTo>
                      <a:pt x="1100176" y="34671"/>
                      <a:pt x="1097288" y="36475"/>
                      <a:pt x="1094040" y="38641"/>
                    </a:cubicBezTo>
                    <a:cubicBezTo>
                      <a:pt x="1094401" y="42611"/>
                      <a:pt x="1094401" y="46943"/>
                      <a:pt x="1094401" y="50913"/>
                    </a:cubicBezTo>
                    <a:cubicBezTo>
                      <a:pt x="1094040" y="50913"/>
                      <a:pt x="1093318" y="50913"/>
                      <a:pt x="1092957" y="50913"/>
                    </a:cubicBezTo>
                    <a:cubicBezTo>
                      <a:pt x="1087904" y="50913"/>
                      <a:pt x="1083573" y="52357"/>
                      <a:pt x="1080324" y="54523"/>
                    </a:cubicBezTo>
                    <a:cubicBezTo>
                      <a:pt x="1080685" y="51996"/>
                      <a:pt x="1080685" y="49469"/>
                      <a:pt x="1080685" y="46943"/>
                    </a:cubicBezTo>
                    <a:cubicBezTo>
                      <a:pt x="995862" y="97836"/>
                      <a:pt x="907791" y="142955"/>
                      <a:pt x="811779" y="168221"/>
                    </a:cubicBezTo>
                    <a:cubicBezTo>
                      <a:pt x="815749" y="171831"/>
                      <a:pt x="820081" y="175079"/>
                      <a:pt x="824412" y="177967"/>
                    </a:cubicBezTo>
                    <a:cubicBezTo>
                      <a:pt x="822607" y="177606"/>
                      <a:pt x="820442" y="177245"/>
                      <a:pt x="817915" y="177245"/>
                    </a:cubicBezTo>
                    <a:cubicBezTo>
                      <a:pt x="812140" y="177245"/>
                      <a:pt x="807448" y="179049"/>
                      <a:pt x="803838" y="181937"/>
                    </a:cubicBezTo>
                    <a:cubicBezTo>
                      <a:pt x="800229" y="179049"/>
                      <a:pt x="796980" y="175801"/>
                      <a:pt x="793732" y="172552"/>
                    </a:cubicBezTo>
                    <a:cubicBezTo>
                      <a:pt x="793371" y="172552"/>
                      <a:pt x="793371" y="172552"/>
                      <a:pt x="793010" y="172552"/>
                    </a:cubicBezTo>
                    <a:cubicBezTo>
                      <a:pt x="732371" y="186629"/>
                      <a:pt x="688696" y="219115"/>
                      <a:pt x="650797" y="266399"/>
                    </a:cubicBezTo>
                    <a:cubicBezTo>
                      <a:pt x="606039" y="323067"/>
                      <a:pt x="568862" y="383707"/>
                      <a:pt x="535654" y="448316"/>
                    </a:cubicBezTo>
                    <a:cubicBezTo>
                      <a:pt x="493424" y="530251"/>
                      <a:pt x="466713" y="617601"/>
                      <a:pt x="446861" y="706033"/>
                    </a:cubicBezTo>
                    <a:cubicBezTo>
                      <a:pt x="432423" y="771003"/>
                      <a:pt x="410045" y="829477"/>
                      <a:pt x="369619" y="881453"/>
                    </a:cubicBezTo>
                    <a:cubicBezTo>
                      <a:pt x="350489" y="905997"/>
                      <a:pt x="332802" y="931264"/>
                      <a:pt x="315837" y="957252"/>
                    </a:cubicBezTo>
                    <a:cubicBezTo>
                      <a:pt x="292737" y="993708"/>
                      <a:pt x="301761" y="1027276"/>
                      <a:pt x="341104" y="1044962"/>
                    </a:cubicBezTo>
                    <a:cubicBezTo>
                      <a:pt x="345074" y="1046767"/>
                      <a:pt x="348684" y="1048211"/>
                      <a:pt x="352293" y="1049655"/>
                    </a:cubicBezTo>
                    <a:cubicBezTo>
                      <a:pt x="327027" y="1055069"/>
                      <a:pt x="242565" y="1034495"/>
                      <a:pt x="223435" y="1057956"/>
                    </a:cubicBezTo>
                    <a:cubicBezTo>
                      <a:pt x="174707" y="1117152"/>
                      <a:pt x="95299" y="1160104"/>
                      <a:pt x="17695" y="1163714"/>
                    </a:cubicBezTo>
                    <a:cubicBezTo>
                      <a:pt x="10837" y="1164075"/>
                      <a:pt x="-353" y="1161187"/>
                      <a:pt x="9" y="1170572"/>
                    </a:cubicBezTo>
                    <a:cubicBezTo>
                      <a:pt x="369" y="1182483"/>
                      <a:pt x="12642" y="1177430"/>
                      <a:pt x="19861" y="1177791"/>
                    </a:cubicBezTo>
                    <a:cubicBezTo>
                      <a:pt x="90606" y="1179235"/>
                      <a:pt x="147275" y="1145667"/>
                      <a:pt x="198169" y="1101270"/>
                    </a:cubicBezTo>
                    <a:cubicBezTo>
                      <a:pt x="215855" y="1085749"/>
                      <a:pt x="230293" y="1065536"/>
                      <a:pt x="252671" y="1059761"/>
                    </a:cubicBezTo>
                    <a:cubicBezTo>
                      <a:pt x="253394" y="1059761"/>
                      <a:pt x="254476" y="1059761"/>
                      <a:pt x="255198" y="1059761"/>
                    </a:cubicBezTo>
                    <a:cubicBezTo>
                      <a:pt x="264222" y="1059761"/>
                      <a:pt x="273967" y="1060122"/>
                      <a:pt x="283352" y="1060844"/>
                    </a:cubicBezTo>
                    <a:cubicBezTo>
                      <a:pt x="284074" y="1060844"/>
                      <a:pt x="284435" y="1061205"/>
                      <a:pt x="285157" y="1061205"/>
                    </a:cubicBezTo>
                    <a:cubicBezTo>
                      <a:pt x="284796" y="1061205"/>
                      <a:pt x="284796" y="1060844"/>
                      <a:pt x="284435" y="1060844"/>
                    </a:cubicBezTo>
                    <a:cubicBezTo>
                      <a:pt x="316559" y="1062288"/>
                      <a:pt x="350127" y="1064453"/>
                      <a:pt x="380447" y="1057595"/>
                    </a:cubicBezTo>
                    <a:cubicBezTo>
                      <a:pt x="401382" y="1060483"/>
                      <a:pt x="417625" y="1055791"/>
                      <a:pt x="434228" y="1045323"/>
                    </a:cubicBezTo>
                    <a:cubicBezTo>
                      <a:pt x="441086" y="1040992"/>
                      <a:pt x="447944" y="1035938"/>
                      <a:pt x="455163" y="1030163"/>
                    </a:cubicBezTo>
                    <a:cubicBezTo>
                      <a:pt x="462021" y="1024749"/>
                      <a:pt x="468879" y="1018613"/>
                      <a:pt x="476459" y="1012116"/>
                    </a:cubicBezTo>
                    <a:cubicBezTo>
                      <a:pt x="550092" y="948589"/>
                      <a:pt x="597738" y="875678"/>
                      <a:pt x="642495" y="787607"/>
                    </a:cubicBezTo>
                    <a:cubicBezTo>
                      <a:pt x="678589" y="716500"/>
                      <a:pt x="724430" y="665967"/>
                      <a:pt x="797702" y="630956"/>
                    </a:cubicBezTo>
                    <a:cubicBezTo>
                      <a:pt x="822968" y="618683"/>
                      <a:pt x="868809" y="596305"/>
                      <a:pt x="892992" y="581867"/>
                    </a:cubicBezTo>
                    <a:cubicBezTo>
                      <a:pt x="930170" y="560210"/>
                      <a:pt x="940276" y="565985"/>
                      <a:pt x="944247" y="608216"/>
                    </a:cubicBezTo>
                    <a:cubicBezTo>
                      <a:pt x="947495" y="643589"/>
                      <a:pt x="946413" y="679322"/>
                      <a:pt x="960490" y="713252"/>
                    </a:cubicBezTo>
                    <a:cubicBezTo>
                      <a:pt x="969513" y="735269"/>
                      <a:pt x="981785" y="749346"/>
                      <a:pt x="998028" y="755483"/>
                    </a:cubicBezTo>
                    <a:cubicBezTo>
                      <a:pt x="1003803" y="757648"/>
                      <a:pt x="1010300" y="759092"/>
                      <a:pt x="1017158" y="759092"/>
                    </a:cubicBezTo>
                    <a:cubicBezTo>
                      <a:pt x="1024738" y="759453"/>
                      <a:pt x="1033401" y="758370"/>
                      <a:pt x="1042425" y="756204"/>
                    </a:cubicBezTo>
                    <a:cubicBezTo>
                      <a:pt x="1068413" y="749707"/>
                      <a:pt x="1092596" y="715056"/>
                      <a:pt x="1094762" y="686903"/>
                    </a:cubicBezTo>
                    <a:cubicBezTo>
                      <a:pt x="1096567" y="682571"/>
                      <a:pt x="1096567" y="678601"/>
                      <a:pt x="1095845" y="674991"/>
                    </a:cubicBezTo>
                    <a:close/>
                    <a:moveTo>
                      <a:pt x="1033040" y="741405"/>
                    </a:moveTo>
                    <a:cubicBezTo>
                      <a:pt x="1007774" y="745376"/>
                      <a:pt x="988643" y="737796"/>
                      <a:pt x="978898" y="711447"/>
                    </a:cubicBezTo>
                    <a:cubicBezTo>
                      <a:pt x="966626" y="677518"/>
                      <a:pt x="964099" y="642145"/>
                      <a:pt x="960850" y="606772"/>
                    </a:cubicBezTo>
                    <a:cubicBezTo>
                      <a:pt x="959407" y="593056"/>
                      <a:pt x="957241" y="579701"/>
                      <a:pt x="949661" y="567790"/>
                    </a:cubicBezTo>
                    <a:cubicBezTo>
                      <a:pt x="942081" y="555878"/>
                      <a:pt x="931253" y="551547"/>
                      <a:pt x="919342" y="557322"/>
                    </a:cubicBezTo>
                    <a:cubicBezTo>
                      <a:pt x="841738" y="593417"/>
                      <a:pt x="742116" y="625541"/>
                      <a:pt x="685087" y="692678"/>
                    </a:cubicBezTo>
                    <a:cubicBezTo>
                      <a:pt x="654406" y="728772"/>
                      <a:pt x="634554" y="774613"/>
                      <a:pt x="610371" y="816482"/>
                    </a:cubicBezTo>
                    <a:cubicBezTo>
                      <a:pt x="567779" y="891199"/>
                      <a:pt x="525187" y="950394"/>
                      <a:pt x="462382" y="1007063"/>
                    </a:cubicBezTo>
                    <a:cubicBezTo>
                      <a:pt x="439282" y="1027637"/>
                      <a:pt x="429536" y="1039187"/>
                      <a:pt x="398494" y="1043518"/>
                    </a:cubicBezTo>
                    <a:cubicBezTo>
                      <a:pt x="380086" y="1046045"/>
                      <a:pt x="340382" y="1033412"/>
                      <a:pt x="330997" y="1016808"/>
                    </a:cubicBezTo>
                    <a:cubicBezTo>
                      <a:pt x="320891" y="998761"/>
                      <a:pt x="321251" y="979270"/>
                      <a:pt x="332441" y="961944"/>
                    </a:cubicBezTo>
                    <a:cubicBezTo>
                      <a:pt x="347240" y="938844"/>
                      <a:pt x="363843" y="917187"/>
                      <a:pt x="379725" y="894808"/>
                    </a:cubicBezTo>
                    <a:cubicBezTo>
                      <a:pt x="421956" y="835974"/>
                      <a:pt x="449749" y="772808"/>
                      <a:pt x="464548" y="699536"/>
                    </a:cubicBezTo>
                    <a:cubicBezTo>
                      <a:pt x="482956" y="608216"/>
                      <a:pt x="511832" y="517979"/>
                      <a:pt x="557672" y="434961"/>
                    </a:cubicBezTo>
                    <a:cubicBezTo>
                      <a:pt x="587631" y="380819"/>
                      <a:pt x="618672" y="327760"/>
                      <a:pt x="657655" y="278671"/>
                    </a:cubicBezTo>
                    <a:cubicBezTo>
                      <a:pt x="693749" y="232831"/>
                      <a:pt x="733815" y="199262"/>
                      <a:pt x="793371" y="186629"/>
                    </a:cubicBezTo>
                    <a:cubicBezTo>
                      <a:pt x="911040" y="161363"/>
                      <a:pt x="1014270" y="102889"/>
                      <a:pt x="1116058" y="41168"/>
                    </a:cubicBezTo>
                    <a:cubicBezTo>
                      <a:pt x="1133383" y="30700"/>
                      <a:pt x="1151070" y="20955"/>
                      <a:pt x="1171283" y="18067"/>
                    </a:cubicBezTo>
                    <a:cubicBezTo>
                      <a:pt x="1208099" y="13375"/>
                      <a:pt x="1226508" y="41168"/>
                      <a:pt x="1223620" y="77984"/>
                    </a:cubicBezTo>
                    <a:cubicBezTo>
                      <a:pt x="1220372" y="124185"/>
                      <a:pt x="1193662" y="146925"/>
                      <a:pt x="1157567" y="170387"/>
                    </a:cubicBezTo>
                    <a:cubicBezTo>
                      <a:pt x="1100176" y="207564"/>
                      <a:pt x="1042064" y="243659"/>
                      <a:pt x="978537" y="270369"/>
                    </a:cubicBezTo>
                    <a:cubicBezTo>
                      <a:pt x="974205" y="272174"/>
                      <a:pt x="960490" y="275783"/>
                      <a:pt x="956519" y="275061"/>
                    </a:cubicBezTo>
                    <a:cubicBezTo>
                      <a:pt x="928365" y="279032"/>
                      <a:pt x="924395" y="295635"/>
                      <a:pt x="915010" y="320902"/>
                    </a:cubicBezTo>
                    <a:cubicBezTo>
                      <a:pt x="883247" y="408973"/>
                      <a:pt x="834158" y="487660"/>
                      <a:pt x="779655" y="563097"/>
                    </a:cubicBezTo>
                    <a:cubicBezTo>
                      <a:pt x="779294" y="563819"/>
                      <a:pt x="778572" y="564541"/>
                      <a:pt x="778211" y="565263"/>
                    </a:cubicBezTo>
                    <a:cubicBezTo>
                      <a:pt x="774602" y="577174"/>
                      <a:pt x="757637" y="588725"/>
                      <a:pt x="761969" y="594861"/>
                    </a:cubicBezTo>
                    <a:cubicBezTo>
                      <a:pt x="770992" y="602802"/>
                      <a:pt x="781459" y="579701"/>
                      <a:pt x="788317" y="569595"/>
                    </a:cubicBezTo>
                    <a:cubicBezTo>
                      <a:pt x="816472" y="527364"/>
                      <a:pt x="851122" y="489103"/>
                      <a:pt x="873140" y="442541"/>
                    </a:cubicBezTo>
                    <a:cubicBezTo>
                      <a:pt x="877472" y="433156"/>
                      <a:pt x="884329" y="426298"/>
                      <a:pt x="893714" y="421606"/>
                    </a:cubicBezTo>
                    <a:cubicBezTo>
                      <a:pt x="925117" y="406807"/>
                      <a:pt x="957602" y="394174"/>
                      <a:pt x="991531" y="386955"/>
                    </a:cubicBezTo>
                    <a:cubicBezTo>
                      <a:pt x="1013549" y="382263"/>
                      <a:pt x="1036649" y="385872"/>
                      <a:pt x="1041341" y="412221"/>
                    </a:cubicBezTo>
                    <a:cubicBezTo>
                      <a:pt x="1056502" y="500293"/>
                      <a:pt x="1069856" y="588725"/>
                      <a:pt x="1081407" y="663802"/>
                    </a:cubicBezTo>
                    <a:cubicBezTo>
                      <a:pt x="1082129" y="716139"/>
                      <a:pt x="1066969" y="736352"/>
                      <a:pt x="1033040" y="741405"/>
                    </a:cubicBezTo>
                    <a:close/>
                  </a:path>
                </a:pathLst>
              </a:custGeom>
              <a:solidFill>
                <a:srgbClr val="000000"/>
              </a:solidFill>
              <a:ln w="3607" cap="flat">
                <a:noFill/>
                <a:prstDash val="solid"/>
                <a:miter/>
              </a:ln>
            </p:spPr>
            <p:txBody>
              <a:bodyPr rtlCol="0" anchor="ctr"/>
              <a:lstStyle/>
              <a:p>
                <a:endParaRPr lang="en-US"/>
              </a:p>
            </p:txBody>
          </p:sp>
          <p:sp>
            <p:nvSpPr>
              <p:cNvPr id="25" name="Freeform 160">
                <a:extLst>
                  <a:ext uri="{FF2B5EF4-FFF2-40B4-BE49-F238E27FC236}">
                    <a16:creationId xmlns:a16="http://schemas.microsoft.com/office/drawing/2014/main" id="{65C13F0A-EC83-FDD6-8840-B9088CC5F9EF}"/>
                  </a:ext>
                </a:extLst>
              </p:cNvPr>
              <p:cNvSpPr/>
              <p:nvPr/>
            </p:nvSpPr>
            <p:spPr>
              <a:xfrm>
                <a:off x="5625684" y="1189904"/>
                <a:ext cx="1450349" cy="1219057"/>
              </a:xfrm>
              <a:custGeom>
                <a:avLst/>
                <a:gdLst>
                  <a:gd name="connsiteX0" fmla="*/ 1429352 w 1450349"/>
                  <a:gd name="connsiteY0" fmla="*/ 1178993 h 1219057"/>
                  <a:gd name="connsiteX1" fmla="*/ 1374849 w 1450349"/>
                  <a:gd name="connsiteY1" fmla="*/ 1147590 h 1219057"/>
                  <a:gd name="connsiteX2" fmla="*/ 1322872 w 1450349"/>
                  <a:gd name="connsiteY2" fmla="*/ 1081898 h 1219057"/>
                  <a:gd name="connsiteX3" fmla="*/ 1261872 w 1450349"/>
                  <a:gd name="connsiteY3" fmla="*/ 906838 h 1219057"/>
                  <a:gd name="connsiteX4" fmla="*/ 1180298 w 1450349"/>
                  <a:gd name="connsiteY4" fmla="*/ 724921 h 1219057"/>
                  <a:gd name="connsiteX5" fmla="*/ 1131570 w 1450349"/>
                  <a:gd name="connsiteY5" fmla="*/ 559607 h 1219057"/>
                  <a:gd name="connsiteX6" fmla="*/ 1059381 w 1450349"/>
                  <a:gd name="connsiteY6" fmla="*/ 500412 h 1219057"/>
                  <a:gd name="connsiteX7" fmla="*/ 968783 w 1450349"/>
                  <a:gd name="connsiteY7" fmla="*/ 441216 h 1219057"/>
                  <a:gd name="connsiteX8" fmla="*/ 882878 w 1450349"/>
                  <a:gd name="connsiteY8" fmla="*/ 270849 h 1219057"/>
                  <a:gd name="connsiteX9" fmla="*/ 797694 w 1450349"/>
                  <a:gd name="connsiteY9" fmla="*/ 133689 h 1219057"/>
                  <a:gd name="connsiteX10" fmla="*/ 695185 w 1450349"/>
                  <a:gd name="connsiteY10" fmla="*/ 18547 h 1219057"/>
                  <a:gd name="connsiteX11" fmla="*/ 620830 w 1450349"/>
                  <a:gd name="connsiteY11" fmla="*/ 5914 h 1219057"/>
                  <a:gd name="connsiteX12" fmla="*/ 391267 w 1450349"/>
                  <a:gd name="connsiteY12" fmla="*/ 281317 h 1219057"/>
                  <a:gd name="connsiteX13" fmla="*/ 356977 w 1450349"/>
                  <a:gd name="connsiteY13" fmla="*/ 315607 h 1219057"/>
                  <a:gd name="connsiteX14" fmla="*/ 342178 w 1450349"/>
                  <a:gd name="connsiteY14" fmla="*/ 330405 h 1219057"/>
                  <a:gd name="connsiteX15" fmla="*/ 73633 w 1450349"/>
                  <a:gd name="connsiteY15" fmla="*/ 620968 h 1219057"/>
                  <a:gd name="connsiteX16" fmla="*/ 7580 w 1450349"/>
                  <a:gd name="connsiteY16" fmla="*/ 722755 h 1219057"/>
                  <a:gd name="connsiteX17" fmla="*/ 0 w 1450349"/>
                  <a:gd name="connsiteY17" fmla="*/ 739359 h 1219057"/>
                  <a:gd name="connsiteX18" fmla="*/ 12633 w 1450349"/>
                  <a:gd name="connsiteY18" fmla="*/ 735749 h 1219057"/>
                  <a:gd name="connsiteX19" fmla="*/ 12633 w 1450349"/>
                  <a:gd name="connsiteY19" fmla="*/ 735388 h 1219057"/>
                  <a:gd name="connsiteX20" fmla="*/ 398125 w 1450349"/>
                  <a:gd name="connsiteY20" fmla="*/ 289618 h 1219057"/>
                  <a:gd name="connsiteX21" fmla="*/ 529149 w 1450349"/>
                  <a:gd name="connsiteY21" fmla="*/ 118168 h 1219057"/>
                  <a:gd name="connsiteX22" fmla="*/ 604226 w 1450349"/>
                  <a:gd name="connsiteY22" fmla="*/ 39482 h 1219057"/>
                  <a:gd name="connsiteX23" fmla="*/ 710345 w 1450349"/>
                  <a:gd name="connsiteY23" fmla="*/ 47423 h 1219057"/>
                  <a:gd name="connsiteX24" fmla="*/ 801303 w 1450349"/>
                  <a:gd name="connsiteY24" fmla="*/ 172310 h 1219057"/>
                  <a:gd name="connsiteX25" fmla="*/ 912475 w 1450349"/>
                  <a:gd name="connsiteY25" fmla="*/ 363612 h 1219057"/>
                  <a:gd name="connsiteX26" fmla="*/ 960120 w 1450349"/>
                  <a:gd name="connsiteY26" fmla="*/ 458903 h 1219057"/>
                  <a:gd name="connsiteX27" fmla="*/ 1043860 w 1450349"/>
                  <a:gd name="connsiteY27" fmla="*/ 511601 h 1219057"/>
                  <a:gd name="connsiteX28" fmla="*/ 1070931 w 1450349"/>
                  <a:gd name="connsiteY28" fmla="*/ 514489 h 1219057"/>
                  <a:gd name="connsiteX29" fmla="*/ 1108831 w 1450349"/>
                  <a:gd name="connsiteY29" fmla="*/ 546974 h 1219057"/>
                  <a:gd name="connsiteX30" fmla="*/ 1129404 w 1450349"/>
                  <a:gd name="connsiteY30" fmla="*/ 613388 h 1219057"/>
                  <a:gd name="connsiteX31" fmla="*/ 1199789 w 1450349"/>
                  <a:gd name="connsiteY31" fmla="*/ 819128 h 1219057"/>
                  <a:gd name="connsiteX32" fmla="*/ 1307352 w 1450349"/>
                  <a:gd name="connsiteY32" fmla="*/ 1090560 h 1219057"/>
                  <a:gd name="connsiteX33" fmla="*/ 1357884 w 1450349"/>
                  <a:gd name="connsiteY33" fmla="*/ 1155170 h 1219057"/>
                  <a:gd name="connsiteX34" fmla="*/ 1450287 w 1450349"/>
                  <a:gd name="connsiteY34" fmla="*/ 1219058 h 1219057"/>
                  <a:gd name="connsiteX35" fmla="*/ 1429352 w 1450349"/>
                  <a:gd name="connsiteY35" fmla="*/ 1178993 h 121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0349" h="1219057">
                    <a:moveTo>
                      <a:pt x="1429352" y="1178993"/>
                    </a:moveTo>
                    <a:cubicBezTo>
                      <a:pt x="1410943" y="1169247"/>
                      <a:pt x="1393979" y="1155892"/>
                      <a:pt x="1374849" y="1147590"/>
                    </a:cubicBezTo>
                    <a:cubicBezTo>
                      <a:pt x="1344890" y="1134596"/>
                      <a:pt x="1331535" y="1111495"/>
                      <a:pt x="1322872" y="1081898"/>
                    </a:cubicBezTo>
                    <a:cubicBezTo>
                      <a:pt x="1305186" y="1022702"/>
                      <a:pt x="1287139" y="963507"/>
                      <a:pt x="1261872" y="906838"/>
                    </a:cubicBezTo>
                    <a:cubicBezTo>
                      <a:pt x="1234801" y="846199"/>
                      <a:pt x="1197984" y="789530"/>
                      <a:pt x="1180298" y="724921"/>
                    </a:cubicBezTo>
                    <a:cubicBezTo>
                      <a:pt x="1165138" y="669696"/>
                      <a:pt x="1148174" y="614471"/>
                      <a:pt x="1131570" y="559607"/>
                    </a:cubicBezTo>
                    <a:cubicBezTo>
                      <a:pt x="1115327" y="505465"/>
                      <a:pt x="1114606" y="503299"/>
                      <a:pt x="1059381" y="500412"/>
                    </a:cubicBezTo>
                    <a:cubicBezTo>
                      <a:pt x="1016428" y="498246"/>
                      <a:pt x="990079" y="478033"/>
                      <a:pt x="968783" y="441216"/>
                    </a:cubicBezTo>
                    <a:cubicBezTo>
                      <a:pt x="937020" y="385991"/>
                      <a:pt x="920416" y="323186"/>
                      <a:pt x="882878" y="270849"/>
                    </a:cubicBezTo>
                    <a:cubicBezTo>
                      <a:pt x="851475" y="227174"/>
                      <a:pt x="823682" y="180973"/>
                      <a:pt x="797694" y="133689"/>
                    </a:cubicBezTo>
                    <a:cubicBezTo>
                      <a:pt x="772427" y="87849"/>
                      <a:pt x="741386" y="45979"/>
                      <a:pt x="695185" y="18547"/>
                    </a:cubicBezTo>
                    <a:cubicBezTo>
                      <a:pt x="672445" y="4831"/>
                      <a:pt x="648984" y="-7802"/>
                      <a:pt x="620830" y="5914"/>
                    </a:cubicBezTo>
                    <a:cubicBezTo>
                      <a:pt x="557664" y="36594"/>
                      <a:pt x="395237" y="277707"/>
                      <a:pt x="391267" y="281317"/>
                    </a:cubicBezTo>
                    <a:cubicBezTo>
                      <a:pt x="381883" y="290701"/>
                      <a:pt x="369971" y="302251"/>
                      <a:pt x="356977" y="315607"/>
                    </a:cubicBezTo>
                    <a:cubicBezTo>
                      <a:pt x="352285" y="320299"/>
                      <a:pt x="347232" y="325352"/>
                      <a:pt x="342178" y="330405"/>
                    </a:cubicBezTo>
                    <a:cubicBezTo>
                      <a:pt x="256273" y="417033"/>
                      <a:pt x="121640" y="557441"/>
                      <a:pt x="73633" y="620968"/>
                    </a:cubicBezTo>
                    <a:cubicBezTo>
                      <a:pt x="60639" y="638293"/>
                      <a:pt x="24545" y="690631"/>
                      <a:pt x="7580" y="722755"/>
                    </a:cubicBezTo>
                    <a:cubicBezTo>
                      <a:pt x="3971" y="729252"/>
                      <a:pt x="1444" y="735027"/>
                      <a:pt x="0" y="739359"/>
                    </a:cubicBezTo>
                    <a:cubicBezTo>
                      <a:pt x="8302" y="741524"/>
                      <a:pt x="10828" y="738637"/>
                      <a:pt x="12633" y="735749"/>
                    </a:cubicBezTo>
                    <a:cubicBezTo>
                      <a:pt x="12633" y="735749"/>
                      <a:pt x="12633" y="735749"/>
                      <a:pt x="12633" y="735388"/>
                    </a:cubicBezTo>
                    <a:cubicBezTo>
                      <a:pt x="78326" y="635406"/>
                      <a:pt x="311137" y="371553"/>
                      <a:pt x="398125" y="289618"/>
                    </a:cubicBezTo>
                    <a:cubicBezTo>
                      <a:pt x="402818" y="284926"/>
                      <a:pt x="519764" y="131884"/>
                      <a:pt x="529149" y="118168"/>
                    </a:cubicBezTo>
                    <a:cubicBezTo>
                      <a:pt x="549723" y="87488"/>
                      <a:pt x="574629" y="61139"/>
                      <a:pt x="604226" y="39482"/>
                    </a:cubicBezTo>
                    <a:cubicBezTo>
                      <a:pt x="647901" y="7718"/>
                      <a:pt x="669557" y="11328"/>
                      <a:pt x="710345" y="47423"/>
                    </a:cubicBezTo>
                    <a:cubicBezTo>
                      <a:pt x="750410" y="82434"/>
                      <a:pt x="776398" y="127192"/>
                      <a:pt x="801303" y="172310"/>
                    </a:cubicBezTo>
                    <a:cubicBezTo>
                      <a:pt x="837037" y="236920"/>
                      <a:pt x="884321" y="294672"/>
                      <a:pt x="912475" y="363612"/>
                    </a:cubicBezTo>
                    <a:cubicBezTo>
                      <a:pt x="925830" y="396459"/>
                      <a:pt x="942073" y="427861"/>
                      <a:pt x="960120" y="458903"/>
                    </a:cubicBezTo>
                    <a:cubicBezTo>
                      <a:pt x="979250" y="492471"/>
                      <a:pt x="1007043" y="508352"/>
                      <a:pt x="1043860" y="511601"/>
                    </a:cubicBezTo>
                    <a:cubicBezTo>
                      <a:pt x="1052884" y="512323"/>
                      <a:pt x="1061907" y="513767"/>
                      <a:pt x="1070931" y="514489"/>
                    </a:cubicBezTo>
                    <a:cubicBezTo>
                      <a:pt x="1091505" y="515932"/>
                      <a:pt x="1103416" y="526400"/>
                      <a:pt x="1108831" y="546974"/>
                    </a:cubicBezTo>
                    <a:cubicBezTo>
                      <a:pt x="1114606" y="569352"/>
                      <a:pt x="1121464" y="591731"/>
                      <a:pt x="1129404" y="613388"/>
                    </a:cubicBezTo>
                    <a:cubicBezTo>
                      <a:pt x="1154671" y="681607"/>
                      <a:pt x="1164055" y="754157"/>
                      <a:pt x="1199789" y="819128"/>
                    </a:cubicBezTo>
                    <a:cubicBezTo>
                      <a:pt x="1246712" y="904673"/>
                      <a:pt x="1282085" y="995631"/>
                      <a:pt x="1307352" y="1090560"/>
                    </a:cubicBezTo>
                    <a:cubicBezTo>
                      <a:pt x="1314931" y="1118714"/>
                      <a:pt x="1330452" y="1140371"/>
                      <a:pt x="1357884" y="1155170"/>
                    </a:cubicBezTo>
                    <a:cubicBezTo>
                      <a:pt x="1390370" y="1172856"/>
                      <a:pt x="1426825" y="1186573"/>
                      <a:pt x="1450287" y="1219058"/>
                    </a:cubicBezTo>
                    <a:cubicBezTo>
                      <a:pt x="1451008" y="1201371"/>
                      <a:pt x="1445594" y="1187655"/>
                      <a:pt x="1429352" y="1178993"/>
                    </a:cubicBezTo>
                    <a:close/>
                  </a:path>
                </a:pathLst>
              </a:custGeom>
              <a:solidFill>
                <a:srgbClr val="000000"/>
              </a:solidFill>
              <a:ln w="3607" cap="flat">
                <a:noFill/>
                <a:prstDash val="solid"/>
                <a:miter/>
              </a:ln>
            </p:spPr>
            <p:txBody>
              <a:bodyPr rtlCol="0" anchor="ctr"/>
              <a:lstStyle/>
              <a:p>
                <a:endParaRPr lang="en-US"/>
              </a:p>
            </p:txBody>
          </p:sp>
          <p:sp>
            <p:nvSpPr>
              <p:cNvPr id="26" name="Freeform 161">
                <a:extLst>
                  <a:ext uri="{FF2B5EF4-FFF2-40B4-BE49-F238E27FC236}">
                    <a16:creationId xmlns:a16="http://schemas.microsoft.com/office/drawing/2014/main" id="{C84A69CD-693B-367D-15F3-41E009E9B213}"/>
                  </a:ext>
                </a:extLst>
              </p:cNvPr>
              <p:cNvSpPr/>
              <p:nvPr/>
            </p:nvSpPr>
            <p:spPr>
              <a:xfrm>
                <a:off x="5273048" y="1175244"/>
                <a:ext cx="146535" cy="261325"/>
              </a:xfrm>
              <a:custGeom>
                <a:avLst/>
                <a:gdLst>
                  <a:gd name="connsiteX0" fmla="*/ 146536 w 146535"/>
                  <a:gd name="connsiteY0" fmla="*/ 0 h 261325"/>
                  <a:gd name="connsiteX1" fmla="*/ 1435 w 146535"/>
                  <a:gd name="connsiteY1" fmla="*/ 261326 h 261325"/>
                  <a:gd name="connsiteX2" fmla="*/ 146536 w 146535"/>
                  <a:gd name="connsiteY2" fmla="*/ 0 h 261325"/>
                </a:gdLst>
                <a:ahLst/>
                <a:cxnLst>
                  <a:cxn ang="0">
                    <a:pos x="connsiteX0" y="connsiteY0"/>
                  </a:cxn>
                  <a:cxn ang="0">
                    <a:pos x="connsiteX1" y="connsiteY1"/>
                  </a:cxn>
                  <a:cxn ang="0">
                    <a:pos x="connsiteX2" y="connsiteY2"/>
                  </a:cxn>
                </a:cxnLst>
                <a:rect l="l" t="t" r="r" b="b"/>
                <a:pathLst>
                  <a:path w="146535" h="261325">
                    <a:moveTo>
                      <a:pt x="146536" y="0"/>
                    </a:moveTo>
                    <a:cubicBezTo>
                      <a:pt x="70376" y="18047"/>
                      <a:pt x="-11920" y="170728"/>
                      <a:pt x="1435" y="261326"/>
                    </a:cubicBezTo>
                    <a:cubicBezTo>
                      <a:pt x="7932" y="153764"/>
                      <a:pt x="66045" y="73994"/>
                      <a:pt x="146536" y="0"/>
                    </a:cubicBezTo>
                    <a:close/>
                  </a:path>
                </a:pathLst>
              </a:custGeom>
              <a:solidFill>
                <a:srgbClr val="000000"/>
              </a:solidFill>
              <a:ln w="3607" cap="flat">
                <a:noFill/>
                <a:prstDash val="solid"/>
                <a:miter/>
              </a:ln>
            </p:spPr>
            <p:txBody>
              <a:bodyPr rtlCol="0" anchor="ctr"/>
              <a:lstStyle/>
              <a:p>
                <a:endParaRPr lang="en-US"/>
              </a:p>
            </p:txBody>
          </p:sp>
          <p:sp>
            <p:nvSpPr>
              <p:cNvPr id="27" name="Freeform 162">
                <a:extLst>
                  <a:ext uri="{FF2B5EF4-FFF2-40B4-BE49-F238E27FC236}">
                    <a16:creationId xmlns:a16="http://schemas.microsoft.com/office/drawing/2014/main" id="{AC9CB001-AD09-3AE9-E25B-C8987759902F}"/>
                  </a:ext>
                </a:extLst>
              </p:cNvPr>
              <p:cNvSpPr/>
              <p:nvPr/>
            </p:nvSpPr>
            <p:spPr>
              <a:xfrm>
                <a:off x="4655097" y="2116595"/>
                <a:ext cx="135355" cy="214402"/>
              </a:xfrm>
              <a:custGeom>
                <a:avLst/>
                <a:gdLst>
                  <a:gd name="connsiteX0" fmla="*/ 0 w 135355"/>
                  <a:gd name="connsiteY0" fmla="*/ 214403 h 214402"/>
                  <a:gd name="connsiteX1" fmla="*/ 135355 w 135355"/>
                  <a:gd name="connsiteY1" fmla="*/ 0 h 214402"/>
                  <a:gd name="connsiteX2" fmla="*/ 0 w 135355"/>
                  <a:gd name="connsiteY2" fmla="*/ 214403 h 214402"/>
                </a:gdLst>
                <a:ahLst/>
                <a:cxnLst>
                  <a:cxn ang="0">
                    <a:pos x="connsiteX0" y="connsiteY0"/>
                  </a:cxn>
                  <a:cxn ang="0">
                    <a:pos x="connsiteX1" y="connsiteY1"/>
                  </a:cxn>
                  <a:cxn ang="0">
                    <a:pos x="connsiteX2" y="connsiteY2"/>
                  </a:cxn>
                </a:cxnLst>
                <a:rect l="l" t="t" r="r" b="b"/>
                <a:pathLst>
                  <a:path w="135355" h="214402">
                    <a:moveTo>
                      <a:pt x="0" y="214403"/>
                    </a:moveTo>
                    <a:cubicBezTo>
                      <a:pt x="32485" y="134633"/>
                      <a:pt x="76521" y="63166"/>
                      <a:pt x="135355" y="0"/>
                    </a:cubicBezTo>
                    <a:cubicBezTo>
                      <a:pt x="96734" y="9745"/>
                      <a:pt x="14438" y="141130"/>
                      <a:pt x="0" y="214403"/>
                    </a:cubicBezTo>
                    <a:close/>
                  </a:path>
                </a:pathLst>
              </a:custGeom>
              <a:solidFill>
                <a:srgbClr val="000000"/>
              </a:solidFill>
              <a:ln w="3607" cap="flat">
                <a:noFill/>
                <a:prstDash val="solid"/>
                <a:miter/>
              </a:ln>
            </p:spPr>
            <p:txBody>
              <a:bodyPr rtlCol="0" anchor="ctr"/>
              <a:lstStyle/>
              <a:p>
                <a:endParaRPr lang="en-US"/>
              </a:p>
            </p:txBody>
          </p:sp>
          <p:sp>
            <p:nvSpPr>
              <p:cNvPr id="28" name="Freeform 163">
                <a:extLst>
                  <a:ext uri="{FF2B5EF4-FFF2-40B4-BE49-F238E27FC236}">
                    <a16:creationId xmlns:a16="http://schemas.microsoft.com/office/drawing/2014/main" id="{F746E502-A0D9-752F-6901-D5BD10C1A92A}"/>
                  </a:ext>
                </a:extLst>
              </p:cNvPr>
              <p:cNvSpPr/>
              <p:nvPr/>
            </p:nvSpPr>
            <p:spPr>
              <a:xfrm>
                <a:off x="4903068" y="1793154"/>
                <a:ext cx="346509" cy="302144"/>
              </a:xfrm>
              <a:custGeom>
                <a:avLst/>
                <a:gdLst>
                  <a:gd name="connsiteX0" fmla="*/ 69663 w 346509"/>
                  <a:gd name="connsiteY0" fmla="*/ 297092 h 302144"/>
                  <a:gd name="connsiteX1" fmla="*/ 76160 w 346509"/>
                  <a:gd name="connsiteY1" fmla="*/ 297814 h 302144"/>
                  <a:gd name="connsiteX2" fmla="*/ 63527 w 346509"/>
                  <a:gd name="connsiteY2" fmla="*/ 288068 h 302144"/>
                  <a:gd name="connsiteX3" fmla="*/ 38621 w 346509"/>
                  <a:gd name="connsiteY3" fmla="*/ 259192 h 302144"/>
                  <a:gd name="connsiteX4" fmla="*/ 100344 w 346509"/>
                  <a:gd name="connsiteY4" fmla="*/ 28186 h 302144"/>
                  <a:gd name="connsiteX5" fmla="*/ 315829 w 346509"/>
                  <a:gd name="connsiteY5" fmla="*/ 95322 h 302144"/>
                  <a:gd name="connsiteX6" fmla="*/ 332793 w 346509"/>
                  <a:gd name="connsiteY6" fmla="*/ 166790 h 302144"/>
                  <a:gd name="connsiteX7" fmla="*/ 332432 w 346509"/>
                  <a:gd name="connsiteY7" fmla="*/ 174370 h 302144"/>
                  <a:gd name="connsiteX8" fmla="*/ 345066 w 346509"/>
                  <a:gd name="connsiteY8" fmla="*/ 170760 h 302144"/>
                  <a:gd name="connsiteX9" fmla="*/ 346509 w 346509"/>
                  <a:gd name="connsiteY9" fmla="*/ 170760 h 302144"/>
                  <a:gd name="connsiteX10" fmla="*/ 346149 w 346509"/>
                  <a:gd name="connsiteY10" fmla="*/ 158488 h 302144"/>
                  <a:gd name="connsiteX11" fmla="*/ 344705 w 346509"/>
                  <a:gd name="connsiteY11" fmla="*/ 142245 h 302144"/>
                  <a:gd name="connsiteX12" fmla="*/ 123805 w 346509"/>
                  <a:gd name="connsiteY12" fmla="*/ 5085 h 302144"/>
                  <a:gd name="connsiteX13" fmla="*/ 0 w 346509"/>
                  <a:gd name="connsiteY13" fmla="*/ 174731 h 302144"/>
                  <a:gd name="connsiteX14" fmla="*/ 45840 w 346509"/>
                  <a:gd name="connsiteY14" fmla="*/ 292760 h 302144"/>
                  <a:gd name="connsiteX15" fmla="*/ 55947 w 346509"/>
                  <a:gd name="connsiteY15" fmla="*/ 302145 h 302144"/>
                  <a:gd name="connsiteX16" fmla="*/ 69663 w 346509"/>
                  <a:gd name="connsiteY16" fmla="*/ 297092 h 30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6509" h="302144">
                    <a:moveTo>
                      <a:pt x="69663" y="297092"/>
                    </a:moveTo>
                    <a:cubicBezTo>
                      <a:pt x="71829" y="297092"/>
                      <a:pt x="73994" y="297453"/>
                      <a:pt x="76160" y="297814"/>
                    </a:cubicBezTo>
                    <a:cubicBezTo>
                      <a:pt x="71829" y="294926"/>
                      <a:pt x="67497" y="291317"/>
                      <a:pt x="63527" y="288068"/>
                    </a:cubicBezTo>
                    <a:cubicBezTo>
                      <a:pt x="54142" y="279766"/>
                      <a:pt x="45479" y="270382"/>
                      <a:pt x="38621" y="259192"/>
                    </a:cubicBezTo>
                    <a:cubicBezTo>
                      <a:pt x="-9024" y="185920"/>
                      <a:pt x="23101" y="62115"/>
                      <a:pt x="100344" y="28186"/>
                    </a:cubicBezTo>
                    <a:cubicBezTo>
                      <a:pt x="166758" y="-8270"/>
                      <a:pt x="272154" y="22411"/>
                      <a:pt x="315829" y="95322"/>
                    </a:cubicBezTo>
                    <a:cubicBezTo>
                      <a:pt x="328462" y="116257"/>
                      <a:pt x="333515" y="141523"/>
                      <a:pt x="332793" y="166790"/>
                    </a:cubicBezTo>
                    <a:cubicBezTo>
                      <a:pt x="332793" y="169316"/>
                      <a:pt x="332793" y="171843"/>
                      <a:pt x="332432" y="174370"/>
                    </a:cubicBezTo>
                    <a:cubicBezTo>
                      <a:pt x="335681" y="172204"/>
                      <a:pt x="340012" y="170760"/>
                      <a:pt x="345066" y="170760"/>
                    </a:cubicBezTo>
                    <a:cubicBezTo>
                      <a:pt x="345426" y="170760"/>
                      <a:pt x="346149" y="170760"/>
                      <a:pt x="346509" y="170760"/>
                    </a:cubicBezTo>
                    <a:cubicBezTo>
                      <a:pt x="346509" y="166790"/>
                      <a:pt x="346509" y="162458"/>
                      <a:pt x="346149" y="158488"/>
                    </a:cubicBezTo>
                    <a:cubicBezTo>
                      <a:pt x="345788" y="153074"/>
                      <a:pt x="345426" y="147660"/>
                      <a:pt x="344705" y="142245"/>
                    </a:cubicBezTo>
                    <a:cubicBezTo>
                      <a:pt x="328101" y="27464"/>
                      <a:pt x="220900" y="-15850"/>
                      <a:pt x="123805" y="5085"/>
                    </a:cubicBezTo>
                    <a:cubicBezTo>
                      <a:pt x="41509" y="22772"/>
                      <a:pt x="0" y="97488"/>
                      <a:pt x="0" y="174731"/>
                    </a:cubicBezTo>
                    <a:cubicBezTo>
                      <a:pt x="0" y="223459"/>
                      <a:pt x="16603" y="263885"/>
                      <a:pt x="45840" y="292760"/>
                    </a:cubicBezTo>
                    <a:cubicBezTo>
                      <a:pt x="49089" y="296009"/>
                      <a:pt x="52337" y="298896"/>
                      <a:pt x="55947" y="302145"/>
                    </a:cubicBezTo>
                    <a:cubicBezTo>
                      <a:pt x="59195" y="298896"/>
                      <a:pt x="63527" y="297092"/>
                      <a:pt x="69663" y="297092"/>
                    </a:cubicBezTo>
                    <a:close/>
                  </a:path>
                </a:pathLst>
              </a:custGeom>
              <a:solidFill>
                <a:srgbClr val="000000"/>
              </a:solidFill>
              <a:ln w="3607" cap="flat">
                <a:noFill/>
                <a:prstDash val="solid"/>
                <a:miter/>
              </a:ln>
            </p:spPr>
            <p:txBody>
              <a:bodyPr rtlCol="0" anchor="ctr"/>
              <a:lstStyle/>
              <a:p>
                <a:endParaRPr lang="en-US"/>
              </a:p>
            </p:txBody>
          </p:sp>
        </p:grpSp>
        <p:sp>
          <p:nvSpPr>
            <p:cNvPr id="6" name="Freeform 164">
              <a:extLst>
                <a:ext uri="{FF2B5EF4-FFF2-40B4-BE49-F238E27FC236}">
                  <a16:creationId xmlns:a16="http://schemas.microsoft.com/office/drawing/2014/main" id="{0D5F1F37-6921-4E5D-5DC5-0BF4181146C5}"/>
                </a:ext>
              </a:extLst>
            </p:cNvPr>
            <p:cNvSpPr/>
            <p:nvPr/>
          </p:nvSpPr>
          <p:spPr>
            <a:xfrm>
              <a:off x="5414530" y="1208451"/>
              <a:ext cx="350840" cy="360947"/>
            </a:xfrm>
            <a:custGeom>
              <a:avLst/>
              <a:gdLst>
                <a:gd name="connsiteX0" fmla="*/ 175421 w 350840"/>
                <a:gd name="connsiteY0" fmla="*/ 0 h 360947"/>
                <a:gd name="connsiteX1" fmla="*/ 175421 w 350840"/>
                <a:gd name="connsiteY1" fmla="*/ 360947 h 360947"/>
                <a:gd name="connsiteX2" fmla="*/ 175421 w 350840"/>
                <a:gd name="connsiteY2" fmla="*/ 0 h 360947"/>
              </a:gdLst>
              <a:ahLst/>
              <a:cxnLst>
                <a:cxn ang="0">
                  <a:pos x="connsiteX0" y="connsiteY0"/>
                </a:cxn>
                <a:cxn ang="0">
                  <a:pos x="connsiteX1" y="connsiteY1"/>
                </a:cxn>
                <a:cxn ang="0">
                  <a:pos x="connsiteX2" y="connsiteY2"/>
                </a:cxn>
              </a:cxnLst>
              <a:rect l="l" t="t" r="r" b="b"/>
              <a:pathLst>
                <a:path w="350840" h="360947">
                  <a:moveTo>
                    <a:pt x="175421" y="0"/>
                  </a:moveTo>
                  <a:cubicBezTo>
                    <a:pt x="-58474" y="0"/>
                    <a:pt x="-58474" y="360947"/>
                    <a:pt x="175421" y="360947"/>
                  </a:cubicBezTo>
                  <a:cubicBezTo>
                    <a:pt x="409314" y="360947"/>
                    <a:pt x="409314" y="0"/>
                    <a:pt x="175421" y="0"/>
                  </a:cubicBezTo>
                  <a:close/>
                </a:path>
              </a:pathLst>
            </a:custGeom>
            <a:solidFill>
              <a:srgbClr val="FFFFFF"/>
            </a:solidFill>
            <a:ln w="3607" cap="flat">
              <a:noFill/>
              <a:prstDash val="solid"/>
              <a:miter/>
            </a:ln>
          </p:spPr>
          <p:txBody>
            <a:bodyPr rtlCol="0" anchor="ctr"/>
            <a:lstStyle/>
            <a:p>
              <a:endParaRPr lang="en-US"/>
            </a:p>
          </p:txBody>
        </p:sp>
      </p:grpSp>
    </p:spTree>
    <p:extLst>
      <p:ext uri="{BB962C8B-B14F-4D97-AF65-F5344CB8AC3E}">
        <p14:creationId xmlns:p14="http://schemas.microsoft.com/office/powerpoint/2010/main" val="2349129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739982" y="877079"/>
            <a:ext cx="11079126" cy="2657244"/>
          </a:xfrm>
          <a:prstGeom prst="roundRect">
            <a:avLst/>
          </a:prstGeom>
          <a:solidFill>
            <a:srgbClr val="EBC2BF"/>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148148" y="889408"/>
            <a:ext cx="8486661" cy="2554545"/>
          </a:xfrm>
          <a:prstGeom prst="rect">
            <a:avLst/>
          </a:prstGeom>
          <a:noFill/>
        </p:spPr>
        <p:txBody>
          <a:bodyPr wrap="square" rtlCol="0">
            <a:spAutoFit/>
          </a:bodyPr>
          <a:lstStyle/>
          <a:p>
            <a:r>
              <a:rPr lang="es" sz="2000" dirty="0"/>
              <a:t>Encontrar el enfoque correcto y el equipo adecuado para facilitar su transformación es fundamental. Cuando se acerque a la gestión de la cultura de la RSE, necesitará no solo expandir su equipo, sino también comprenderlos, invertir tiempo, capacitación y recursos, e involucrar a los actores de la RSE adecuados. Asegúrese de haber escuchado a todos, omitir este paso puede crear más resistencia que un impacto positivo. Esta sección cubrirá algunos métodos importantes para la implementación exitosa de su transformación cultural.</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679158"/>
            <a:ext cx="11079126" cy="3098606"/>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138162" y="3717666"/>
            <a:ext cx="8655509" cy="2862322"/>
          </a:xfrm>
          <a:prstGeom prst="rect">
            <a:avLst/>
          </a:prstGeom>
          <a:noFill/>
        </p:spPr>
        <p:txBody>
          <a:bodyPr wrap="square" rtlCol="0">
            <a:spAutoFit/>
          </a:bodyPr>
          <a:lstStyle/>
          <a:p>
            <a:r>
              <a:rPr lang="es" sz="2000" dirty="0">
                <a:solidFill>
                  <a:srgbClr val="D0756E"/>
                </a:solidFill>
                <a:latin typeface="Amasis MT Pro Black" panose="02040A04050005020304" pitchFamily="18" charset="0"/>
              </a:rPr>
              <a:t>¿Cómo? </a:t>
            </a:r>
            <a:r>
              <a:rPr lang="es" sz="2000" b="1" dirty="0">
                <a:solidFill>
                  <a:srgbClr val="D0756E"/>
                </a:solidFill>
              </a:rPr>
              <a:t>Transformarnos juntos. Crear un Movimiento de RSE. </a:t>
            </a:r>
            <a:r>
              <a:rPr lang="es" sz="2000" dirty="0"/>
              <a:t>Pregunte a sus empleados en su </a:t>
            </a:r>
            <a:r>
              <a:rPr lang="es" sz="2000" b="1" dirty="0"/>
              <a:t>Evaluación de Valores Culturales </a:t>
            </a:r>
            <a:r>
              <a:rPr lang="es" sz="2000" dirty="0"/>
              <a:t>qué desean para el futuro, qué creen que debe ser una prioridad para cambiar y proponer áreas de desarrollo e innovación. Tenga claro que no puede arreglarlo todo, pero elegirá cinco acciones culturales cada año y se comprometerá con ellas. A medida que pasen los años, las personas comprenderán y se comprometerán más, su evaluación de valores culturales se arraigará y la participación crecerá porque los empleados sabían que sus voces y aportes eran escuchados y actuados en consecuencia.</a:t>
            </a:r>
          </a:p>
          <a:p>
            <a:endParaRPr lang="en-GB" sz="2000" dirty="0"/>
          </a:p>
        </p:txBody>
      </p:sp>
      <p:sp>
        <p:nvSpPr>
          <p:cNvPr id="3" name="Arrow: Pentagon 2">
            <a:extLst>
              <a:ext uri="{FF2B5EF4-FFF2-40B4-BE49-F238E27FC236}">
                <a16:creationId xmlns:a16="http://schemas.microsoft.com/office/drawing/2014/main" id="{66FBB7E5-648D-35AF-E30F-8FDBA90527B8}"/>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2</a:t>
            </a:r>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pic>
        <p:nvPicPr>
          <p:cNvPr id="149" name="Picture 148" descr="A group of people in a meeting&#10;&#10;Description automatically generated with low confidence">
            <a:extLst>
              <a:ext uri="{FF2B5EF4-FFF2-40B4-BE49-F238E27FC236}">
                <a16:creationId xmlns:a16="http://schemas.microsoft.com/office/drawing/2014/main" id="{9B4555D7-8DC6-36AB-9D0D-409071664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428" y="863840"/>
            <a:ext cx="2895734" cy="3053778"/>
          </a:xfrm>
          <a:prstGeom prst="ellipse">
            <a:avLst/>
          </a:prstGeom>
        </p:spPr>
      </p:pic>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640178" y="75659"/>
            <a:ext cx="10600546" cy="953429"/>
          </a:xfrm>
        </p:spPr>
        <p:txBody>
          <a:bodyPr>
            <a:normAutofit lnSpcReduction="10000"/>
          </a:bodyPr>
          <a:lstStyle/>
          <a:p>
            <a:pPr algn="ctr"/>
            <a:r>
              <a:rPr lang="es" sz="3200" dirty="0"/>
              <a:t>Compromiso de los empleados para la transformación de la RSC</a:t>
            </a:r>
          </a:p>
          <a:p>
            <a:endParaRPr lang="en-IE" sz="3200" dirty="0"/>
          </a:p>
        </p:txBody>
      </p:sp>
    </p:spTree>
    <p:extLst>
      <p:ext uri="{BB962C8B-B14F-4D97-AF65-F5344CB8AC3E}">
        <p14:creationId xmlns:p14="http://schemas.microsoft.com/office/powerpoint/2010/main" val="96210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953238-6A41-D236-B081-910E82A38FBA}"/>
              </a:ext>
            </a:extLst>
          </p:cNvPr>
          <p:cNvSpPr txBox="1">
            <a:spLocks/>
          </p:cNvSpPr>
          <p:nvPr/>
        </p:nvSpPr>
        <p:spPr>
          <a:xfrm>
            <a:off x="5472627" y="376518"/>
            <a:ext cx="6582339" cy="4365811"/>
          </a:xfrm>
          <a:prstGeom prst="rect">
            <a:avLst/>
          </a:prstGeom>
          <a:solidFill>
            <a:schemeClr val="bg1"/>
          </a:solidFill>
        </p:spPr>
        <p:txBody>
          <a:bodyPr vert="horz" lIns="91440" tIns="45720" rIns="91440" bIns="45720" rtlCol="0" anchor="ctr">
            <a:normAutofit fontScale="25000" lnSpcReduction="20000"/>
          </a:bodyPr>
          <a:lstStyle>
            <a:lvl1pPr marL="0" indent="0" algn="r"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20000"/>
              </a:lnSpc>
              <a:spcBef>
                <a:spcPts val="0"/>
              </a:spcBef>
            </a:pPr>
            <a:r>
              <a:rPr lang="es" b="0" dirty="0">
                <a:solidFill>
                  <a:srgbClr val="027354"/>
                </a:solidFill>
                <a:latin typeface="Arial Nova" panose="020B0504020202020204" pitchFamily="34" charset="0"/>
                <a:ea typeface="STXihei" panose="020B0503020204020204" pitchFamily="2" charset="-122"/>
              </a:rPr>
              <a:t>Albert Einstein dice '¿ </a:t>
            </a:r>
            <a:r>
              <a:rPr lang="es" sz="8800" b="0" dirty="0">
                <a:solidFill>
                  <a:srgbClr val="027354"/>
                </a:solidFill>
                <a:latin typeface="Arial Nova" panose="020B0504020202020204" pitchFamily="34" charset="0"/>
                <a:ea typeface="STXihei" panose="020B0503020204020204" pitchFamily="2" charset="-122"/>
              </a:rPr>
              <a:t>Qué sabe un pez sobre el agua en la que nada?' Es natural que </a:t>
            </a:r>
            <a:r>
              <a:rPr lang="es" sz="8800" dirty="0">
                <a:solidFill>
                  <a:srgbClr val="027354"/>
                </a:solidFill>
                <a:latin typeface="Arial Nova" panose="020B0504020202020204" pitchFamily="34" charset="0"/>
                <a:ea typeface="STXihei" panose="020B0503020204020204" pitchFamily="2" charset="-122"/>
              </a:rPr>
              <a:t>cuanto más nos sumergimos en una cultura, menos conscientes nos volvemos del entorno que hemos creado. </a:t>
            </a:r>
            <a:r>
              <a:rPr lang="es" sz="8800" b="0" dirty="0">
                <a:solidFill>
                  <a:srgbClr val="027354"/>
                </a:solidFill>
                <a:latin typeface="Arial Nova" panose="020B0504020202020204" pitchFamily="34" charset="0"/>
                <a:ea typeface="STXihei" panose="020B0503020204020204" pitchFamily="2" charset="-122"/>
              </a:rPr>
              <a:t>Cuando se trata de </a:t>
            </a:r>
            <a:r>
              <a:rPr lang="es" sz="8800" dirty="0">
                <a:solidFill>
                  <a:srgbClr val="027354"/>
                </a:solidFill>
                <a:latin typeface="Arial Nova" panose="020B0504020202020204" pitchFamily="34" charset="0"/>
                <a:ea typeface="STXihei" panose="020B0503020204020204" pitchFamily="2" charset="-122"/>
              </a:rPr>
              <a:t>ver claramente su cultura </a:t>
            </a:r>
            <a:r>
              <a:rPr lang="es" sz="8800" b="0" dirty="0">
                <a:solidFill>
                  <a:srgbClr val="027354"/>
                </a:solidFill>
                <a:latin typeface="Arial Nova" panose="020B0504020202020204" pitchFamily="34" charset="0"/>
                <a:ea typeface="STXihei" panose="020B0503020204020204" pitchFamily="2" charset="-122"/>
              </a:rPr>
              <a:t>, considere traer una mirada nueva y una parte neutral para ayudarlo a desarrollar una visión integral de las fortalezas y desafíos de la cultura de su PYME </a:t>
            </a:r>
            <a:r>
              <a:rPr lang="es" b="0" dirty="0">
                <a:solidFill>
                  <a:srgbClr val="027354"/>
                </a:solidFill>
                <a:latin typeface="Arial Nova" panose="020B0504020202020204" pitchFamily="34" charset="0"/>
                <a:ea typeface="STXihei" panose="020B0503020204020204" pitchFamily="2" charset="-122"/>
              </a:rPr>
              <a:t>.</a:t>
            </a:r>
            <a:endParaRPr lang="en-IE" b="0" dirty="0">
              <a:solidFill>
                <a:srgbClr val="027354"/>
              </a:solidFill>
              <a:latin typeface="Arial Nova" panose="020B0504020202020204" pitchFamily="34" charset="0"/>
              <a:ea typeface="STXihei" panose="020B0503020204020204" pitchFamily="2" charset="-122"/>
            </a:endParaRPr>
          </a:p>
        </p:txBody>
      </p:sp>
      <p:pic>
        <p:nvPicPr>
          <p:cNvPr id="3074" name="Picture 2" descr="Donaldson Collection/Getty Images">
            <a:extLst>
              <a:ext uri="{FF2B5EF4-FFF2-40B4-BE49-F238E27FC236}">
                <a16:creationId xmlns:a16="http://schemas.microsoft.com/office/drawing/2014/main" id="{C0E2AD4D-B4BA-1A4E-0651-E35DFD47D8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2206" y="1138568"/>
            <a:ext cx="3056601" cy="380533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98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492540"/>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262626"/>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99804" y="1042304"/>
            <a:ext cx="8282763" cy="4324261"/>
          </a:xfrm>
          <a:prstGeom prst="rect">
            <a:avLst/>
          </a:prstGeom>
          <a:noFill/>
        </p:spPr>
        <p:txBody>
          <a:bodyPr wrap="square" rtlCol="0">
            <a:spAutoFit/>
          </a:bodyPr>
          <a:lstStyle/>
          <a:p>
            <a:r>
              <a:rPr lang="es" sz="2400" dirty="0">
                <a:solidFill>
                  <a:srgbClr val="D0756E"/>
                </a:solidFill>
                <a:latin typeface="Amasis MT Pro Black" panose="02040A04050005020304" pitchFamily="18" charset="0"/>
              </a:rPr>
              <a:t>¿Cómo? </a:t>
            </a:r>
            <a:r>
              <a:rPr lang="es" sz="2100" b="1" dirty="0">
                <a:solidFill>
                  <a:srgbClr val="D0756E"/>
                </a:solidFill>
              </a:rPr>
              <a:t>Disfrute del viaje, nutra la cultura </a:t>
            </a:r>
            <a:r>
              <a:rPr lang="es" sz="2100" dirty="0"/>
              <a:t>: disfrute de vivir la cultura de RSE deseada. Las personas se involucrarán en lo que creen. Hay muchas maneras de nutrir la cultura. Si te diviertes, atraerás a la gente. Establezca una red social de RSE y organice una noche de premios para aquellos que presenten la solución o actividad de RSE más innovadora. Permita la retroalimentación para que pueda monitorear y medir </a:t>
            </a:r>
            <a:r>
              <a:rPr lang="es" sz="2000" dirty="0">
                <a:solidFill>
                  <a:srgbClr val="262626"/>
                </a:solidFill>
              </a:rPr>
              <a:t>como dijo Peter Drucker: "Lo que se mide, se administra".</a:t>
            </a:r>
            <a:endParaRPr lang="en-GB" sz="2100" dirty="0"/>
          </a:p>
          <a:p>
            <a:endParaRPr lang="en-GB" sz="2100" dirty="0"/>
          </a:p>
          <a:p>
            <a:r>
              <a:rPr lang="es" sz="2100" dirty="0"/>
              <a:t>Obtenga comentarios: el compromiso no es una calle de un solo sentido. La raíz de la palabra “comprometer” significa “atar”. La unión, la vinculación y la cohesión se forman a través de la comprensión y el compromiso mutuos. Si desea que los miembros del equipo participen, obtenga sus comentarios, realice cambios en función de sus comentarios y comunique sus logros.</a:t>
            </a:r>
            <a:endParaRPr lang="en-IE" sz="2100" dirty="0"/>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540630"/>
            <a:ext cx="11079126" cy="3237134"/>
          </a:xfrm>
          <a:prstGeom prst="roundRect">
            <a:avLst/>
          </a:prstGeom>
          <a:solidFill>
            <a:schemeClr val="bg1"/>
          </a:solidFill>
          <a:ln w="28575">
            <a:solidFill>
              <a:srgbClr val="D075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RSC.</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33223" y="3525746"/>
            <a:ext cx="8282763" cy="3647152"/>
          </a:xfrm>
          <a:prstGeom prst="rect">
            <a:avLst/>
          </a:prstGeom>
          <a:noFill/>
        </p:spPr>
        <p:txBody>
          <a:bodyPr wrap="square" rtlCol="0">
            <a:spAutoFit/>
          </a:bodyPr>
          <a:lstStyle/>
          <a:p>
            <a:r>
              <a:rPr lang="es" sz="2100" dirty="0">
                <a:solidFill>
                  <a:srgbClr val="D0756E"/>
                </a:solidFill>
                <a:latin typeface="Amasis MT Pro Black" panose="02040A04050005020304" pitchFamily="18" charset="0"/>
              </a:rPr>
              <a:t>¿Cómo? </a:t>
            </a:r>
            <a:r>
              <a:rPr lang="es" sz="2100" b="1" dirty="0">
                <a:solidFill>
                  <a:srgbClr val="D0756E"/>
                </a:solidFill>
              </a:rPr>
              <a:t>Haz que la RSE sea visual. Genere orgullo y gratitud </a:t>
            </a:r>
            <a:r>
              <a:rPr lang="es" sz="2100" dirty="0"/>
              <a:t>Haga que la RSE sea visual al tener carteles, artefactos y otras representaciones físicas de creencias y símbolos en la empresa. Esto informará y recordará a las personas lo que es importante para la empresa. Dé vida a su cultura de RSE a través de símbolos, medios y obras de arte que atraigan los corazones y las mentes de las personas. Celebre los objetivos de RSC alcanzados y el cambio positivo que está logrando en la empresa y en sus comunidades. Demuestra lo agradecido que estás por el personal que contribuye a la RSE y a una cultura prosocial. Nuestra gratitud nos hace más saludables física y mentalmente.</a:t>
            </a:r>
          </a:p>
          <a:p>
            <a:endParaRPr lang="en-GB" sz="2100" dirty="0"/>
          </a:p>
        </p:txBody>
      </p:sp>
      <p:grpSp>
        <p:nvGrpSpPr>
          <p:cNvPr id="4" name="Graphic 4">
            <a:extLst>
              <a:ext uri="{FF2B5EF4-FFF2-40B4-BE49-F238E27FC236}">
                <a16:creationId xmlns:a16="http://schemas.microsoft.com/office/drawing/2014/main" id="{FB1DB0E4-21B7-69D4-86EF-F3FA03FCCA1A}"/>
              </a:ext>
            </a:extLst>
          </p:cNvPr>
          <p:cNvGrpSpPr/>
          <p:nvPr/>
        </p:nvGrpSpPr>
        <p:grpSpPr>
          <a:xfrm>
            <a:off x="1213088" y="4525351"/>
            <a:ext cx="1666347" cy="1419224"/>
            <a:chOff x="3778420" y="3791271"/>
            <a:chExt cx="1253431" cy="1085528"/>
          </a:xfrm>
        </p:grpSpPr>
        <p:sp>
          <p:nvSpPr>
            <p:cNvPr id="5" name="Freeform 104">
              <a:extLst>
                <a:ext uri="{FF2B5EF4-FFF2-40B4-BE49-F238E27FC236}">
                  <a16:creationId xmlns:a16="http://schemas.microsoft.com/office/drawing/2014/main" id="{52F0A428-EE29-91FA-7254-4EB3256FE8F8}"/>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5">
              <a:extLst>
                <a:ext uri="{FF2B5EF4-FFF2-40B4-BE49-F238E27FC236}">
                  <a16:creationId xmlns:a16="http://schemas.microsoft.com/office/drawing/2014/main" id="{48FBCD07-650A-FB7D-72A3-235DDF609EA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6">
              <a:extLst>
                <a:ext uri="{FF2B5EF4-FFF2-40B4-BE49-F238E27FC236}">
                  <a16:creationId xmlns:a16="http://schemas.microsoft.com/office/drawing/2014/main" id="{2011FFF4-EBE7-33D7-072C-99427AA5DF01}"/>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3" name="Freeform 107">
              <a:extLst>
                <a:ext uri="{FF2B5EF4-FFF2-40B4-BE49-F238E27FC236}">
                  <a16:creationId xmlns:a16="http://schemas.microsoft.com/office/drawing/2014/main" id="{DF13C977-3CEB-67F1-EAB9-14C3D499733C}"/>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4" name="Freeform 108">
              <a:extLst>
                <a:ext uri="{FF2B5EF4-FFF2-40B4-BE49-F238E27FC236}">
                  <a16:creationId xmlns:a16="http://schemas.microsoft.com/office/drawing/2014/main" id="{FEA200FD-FC23-37B6-F728-963DB666A88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 name="Freeform 109">
              <a:extLst>
                <a:ext uri="{FF2B5EF4-FFF2-40B4-BE49-F238E27FC236}">
                  <a16:creationId xmlns:a16="http://schemas.microsoft.com/office/drawing/2014/main" id="{C9359B64-D10A-4D22-95EB-CAAFF632856B}"/>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B968DC67-8A5F-55FA-E3A8-AA2392811C17}"/>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ECEE23DD-E09B-65B6-6DE1-59DF213AFA34}"/>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EFD85DA2-9F19-4345-8BE0-E82175F2F960}"/>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641444DF-384C-BB1B-6DDB-234460089679}"/>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5F624F24-9DC4-FB05-D495-6BDBE43446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1F70C8CA-AFA0-9854-9D60-EECD066E3E5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6980AE69-3C9C-5967-418C-7ED81E4D20B4}"/>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E1E46440-DB29-8638-F399-EDF493758FD0}"/>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7EEF3D75-69EA-C44D-A4C4-D39579817FE3}"/>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31799B4D-29BB-1337-6CC3-50598DBE866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942B36F6-D2B2-C24B-A7F5-6351E775410C}"/>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0786C8EF-D107-E972-83D0-A0CFB4648711}"/>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33DEFA17-F0AA-6E6D-36E4-BDEE02F0889D}"/>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6D6A8FD5-6D9C-FC80-2774-F694B7B064B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3DC664A4-134B-AF62-DD75-67B941D50677}"/>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C1D2BCCE-940A-EA76-33AC-004E1BFECA80}"/>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F97DE20-57F1-8D9F-79A6-74AC506B3B2C}"/>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BB7E9293-E55D-BADE-1776-AC5EE1C710C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04EA7F7B-59A1-DEC9-0B77-E42DE29E56F2}"/>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79F0B9B4-664E-C500-EF48-F23C75B56395}"/>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504BD5D9-B65B-E348-FBDF-D98525CE7514}"/>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D95215A5-5745-355E-7B13-D4C9AEBE2715}"/>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255CACB2-BAAF-3F30-9314-86A9BBA42679}"/>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B4A2FD74-2BFC-1401-53CC-78BEECF250DA}"/>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6B3EEC59-220C-6503-3A1B-D5C7F8DEF19E}"/>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CEF73035-EC3B-FE38-5938-E1DD2602D8D6}"/>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9AC34105-6221-BD64-EED5-B581B9F214D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BCE8659B-1FE6-BEDF-71B7-664A18B711A3}"/>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5126E7B-4A9B-5D0C-2A8C-16976191BF7C}"/>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10D75D2D-1850-F812-91A5-DEC579AB8405}"/>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5886E408-CBDC-8932-6ABC-6B669F36DAF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738AB5A-828D-A0AD-9954-0EFE2E577AD6}"/>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406FB45B-CA16-F16E-F99B-99D0A78D8E7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D1811C11-86B1-9E8E-463F-B3957554AF7F}"/>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A0C185FC-84EB-FC44-0091-64D8427D59D5}"/>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1CE6433-D0FE-003D-B36C-4AC2A0E8D4C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7D57B2AE-09D6-5B3E-C50B-F8C72BAE32BB}"/>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BD8C9475-4474-C83D-3016-E7F1170584BB}"/>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4D8229A-6ED1-7B20-A833-A9DB98FE2D5C}"/>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ED28BCD9-695C-A7E6-9763-5A3ED8EBEA5C}"/>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D16CD04A-FC15-CF69-48A9-9AF7760F3A9E}"/>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C9B5899C-E76A-B1CC-8799-96810546B3A4}"/>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E29122E6-5F6C-00B2-BCE9-54FDFCEBAF8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D9CE87C7-9A5F-38ED-E77B-766F6188968C}"/>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FEC073C6-D8D7-7DCD-776F-83C3FD1C92D4}"/>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DC4AB1D-1A52-BE39-09EB-8CF44296F85E}"/>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4038C226-DE1F-9AB2-B802-3B0C1343FB8F}"/>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43B6B026-D4FE-B706-FE37-984FD25D8797}"/>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A6E818A4-BFC8-6611-7A1B-F5F75F348A63}"/>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2D43173C-7724-63CE-BE82-1FBEABBC9F4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BE354C53-40BF-D32C-F2A3-48AF3CD6FC72}"/>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D974FAD6-3D0C-B1A4-97C0-3F6456D83B3F}"/>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913752BF-2730-C876-B02D-2E0A0522FB60}"/>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AE99D734-49A0-AAFE-EEC4-BC2780DD9BE4}"/>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62DBA676-143B-FD77-0024-F6538C5BBFCE}"/>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2843F5E5-6C8B-C759-FB07-62A56FB63172}"/>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80B9EC54-4013-E06C-2C49-4F7DAB9AFCEE}"/>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3A57CA98-27D9-08F4-B02A-63686A1E9DFE}"/>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2669F410-F3A0-B290-A5C1-B0BE8E264BC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C7D3AA1-5211-E823-C682-54847ACE5557}"/>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8704688C-E7F0-E765-54A9-61B39673022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99A3F54B-B558-B165-DD04-74DA764071D5}"/>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B9C0C0C-0B11-21AB-0300-66B4AAD9C5BC}"/>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556E9F85-9799-5787-BD27-2F13E7786B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819380AD-F3E5-F2F4-F12C-5909701DD6A8}"/>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99C8224F-B8C3-3C49-4B08-014060E68F9C}"/>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8A4E7C18-AF11-5052-C0A9-195098A7D5A1}"/>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ED88B6E6-907A-E9BA-9ABE-83B5B1F4179C}"/>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C0FD12FB-5DBF-5F6A-9D20-76D34CFA96A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DFBA48AC-7FB2-F6C8-620A-DA5292A49BC9}"/>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EC239F93-827E-C678-0682-8180026B51BB}"/>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B9215A0-790C-600B-5416-C03F9A9452CA}"/>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125E58EC-9156-D7D3-ED9E-91C17E58E32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2563C1B6-A89F-C3BD-DF6D-99ED1B9A7D0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A3FFB2FF-F862-516F-4185-26E4064C50D8}"/>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7FFFBB62-6FAD-DC60-7D35-CA8AFE2391C5}"/>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4063114E-80AB-0CF3-F4F8-A572CD92A905}"/>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D6167A46-3330-3951-EC80-0FECBC1C73F7}"/>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A2487ABB-F50B-612E-4C01-655E106FC101}"/>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1258A2DE-8106-D6A7-7CBB-F5D2D042D0B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E9B78E90-C5C8-AEFD-8D8F-83660A8F2BD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561CF018-4AEA-A5D3-D7CB-3E9E26609738}"/>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E2BFF54A-7259-051A-C051-FCD6EB2B581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64A64ABD-58F0-8546-4553-92536D4E5422}"/>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3F2825A7-0E0B-7099-70F5-6CCB581AEF04}"/>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7502C009-6224-B4B9-054C-11BCBE54960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3076E222-2474-B620-CC34-AC570642D79C}"/>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2F2945EA-55CF-2F05-AED2-F94B45006A0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6DD1C207-E8B2-E670-4D7E-E16EBB0A952A}"/>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C1F432C2-272F-F306-2D2C-7EEDAF4D27CE}"/>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36A8F768-FE2A-7F7D-C2A7-A1C0A065FDA5}"/>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0D560C98-E6A3-B821-30F2-CE7601367497}"/>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EC7CD227-968D-CE60-5DAA-193C9AF6017C}"/>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F0B96C2D-ABB1-B849-0A13-3D7CD169CB35}"/>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96057674-D3B2-2E24-8727-14BC08FBCBDA}"/>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C95A681D-040D-DABF-4829-ACC9416D3EC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CC392826-ED0B-EC69-1E3B-E2A75E23166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F30D3F6-7AD0-33F5-39A7-87DDD813DB75}"/>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625675C5-58FE-6EB3-5467-2207306C8B4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A8DE9171-8A92-DF83-6DAA-8D0F2DF29E7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22219A8E-1EF5-8FD0-3509-8F8FBB95847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783901FD-2506-1437-A777-341C52B9AD24}"/>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EDCB83F7-4D1D-89EA-0143-A59D47336E9C}"/>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6B974F87-86CE-822C-794E-D45E9080954E}"/>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44B3C583-9F9B-FED5-B526-7A29777AE5E8}"/>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E7B78828-7915-796A-62F4-198F5A554D5A}"/>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1F77C67D-58A0-278D-7CE8-287D743E89BF}"/>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F2AC15C4-13BD-31E0-A907-A9DBECB252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292B5B55-388F-C622-9F7A-979E0D3C4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CE89FA4F-4D11-FB91-24F8-ADBD6F224D96}"/>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3A112B76-C7FA-82BC-A231-DCA9CD22E7E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E82194F-F70E-0EEC-873C-32C278DC54A5}"/>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CD0E15D5-832A-1E84-4846-8A384768477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5E53AD01-3F49-E0CE-5288-6E3B45EF9D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9125EB02-E80E-ACED-652C-B24016BE3F65}"/>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9BCDE104-4563-1414-C8BE-7681D8914EB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5747461C-FAD5-EAB5-A3F9-7F72F96B19B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B0F5E6BE-42CD-D427-98B6-3A946A9A1FD1}"/>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73FF0B8A-54EA-2049-E0AB-38D001BC0138}"/>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385C709A-2D1C-9AF5-CC89-D7EEE94228D9}"/>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DCE576B2-910E-BBCC-1C98-B4297FD4D39D}"/>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7E7180B8-80B9-7461-9DBB-B57A952D364B}"/>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74715767-E322-86A6-C996-B9080EBD58D5}"/>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C1ED508F-11BF-8610-5C6D-4228A020A4CF}"/>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FDAAFEC0-A0E4-D3A8-9D83-C8DCC9E055EB}"/>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71FABE09-9D42-69EA-5540-6949E104ADED}"/>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4876D43A-E40E-09EE-00FB-989E9750B502}"/>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5805DF10-46D0-854D-AC4B-54467B73065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903E3F7A-D227-70CE-1636-6ABFE2392F3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1" name="Graphic 4">
            <a:extLst>
              <a:ext uri="{FF2B5EF4-FFF2-40B4-BE49-F238E27FC236}">
                <a16:creationId xmlns:a16="http://schemas.microsoft.com/office/drawing/2014/main" id="{97125D75-D09C-5273-F0B5-11969861C163}"/>
              </a:ext>
            </a:extLst>
          </p:cNvPr>
          <p:cNvGrpSpPr/>
          <p:nvPr/>
        </p:nvGrpSpPr>
        <p:grpSpPr>
          <a:xfrm>
            <a:off x="1137345" y="1400311"/>
            <a:ext cx="1666347" cy="1419224"/>
            <a:chOff x="3778420" y="3791271"/>
            <a:chExt cx="1253431" cy="1085528"/>
          </a:xfrm>
        </p:grpSpPr>
        <p:sp>
          <p:nvSpPr>
            <p:cNvPr id="147" name="Freeform 104">
              <a:extLst>
                <a:ext uri="{FF2B5EF4-FFF2-40B4-BE49-F238E27FC236}">
                  <a16:creationId xmlns:a16="http://schemas.microsoft.com/office/drawing/2014/main" id="{A5E65811-8645-A475-B16B-DE5A5B132EB3}"/>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8" name="Freeform 105">
              <a:extLst>
                <a:ext uri="{FF2B5EF4-FFF2-40B4-BE49-F238E27FC236}">
                  <a16:creationId xmlns:a16="http://schemas.microsoft.com/office/drawing/2014/main" id="{E07C68C9-6284-C6BB-19BB-46617123DF1C}"/>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6">
              <a:extLst>
                <a:ext uri="{FF2B5EF4-FFF2-40B4-BE49-F238E27FC236}">
                  <a16:creationId xmlns:a16="http://schemas.microsoft.com/office/drawing/2014/main" id="{7378B48C-9F4B-BA95-AD00-5E3CC7DFCD0F}"/>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7">
              <a:extLst>
                <a:ext uri="{FF2B5EF4-FFF2-40B4-BE49-F238E27FC236}">
                  <a16:creationId xmlns:a16="http://schemas.microsoft.com/office/drawing/2014/main" id="{71BCE198-AEDD-5EFB-0DBF-C94AFB8027A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1" name="Freeform 108">
              <a:extLst>
                <a:ext uri="{FF2B5EF4-FFF2-40B4-BE49-F238E27FC236}">
                  <a16:creationId xmlns:a16="http://schemas.microsoft.com/office/drawing/2014/main" id="{70FC0CD3-E76F-8F56-9A01-8C8822777C38}"/>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2" name="Freeform 109">
              <a:extLst>
                <a:ext uri="{FF2B5EF4-FFF2-40B4-BE49-F238E27FC236}">
                  <a16:creationId xmlns:a16="http://schemas.microsoft.com/office/drawing/2014/main" id="{C2951CC4-B52E-CC8E-4FC0-81C327DEB785}"/>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10">
              <a:extLst>
                <a:ext uri="{FF2B5EF4-FFF2-40B4-BE49-F238E27FC236}">
                  <a16:creationId xmlns:a16="http://schemas.microsoft.com/office/drawing/2014/main" id="{38D5EF44-B47D-E578-A58B-5CC89CE888FE}"/>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1">
              <a:extLst>
                <a:ext uri="{FF2B5EF4-FFF2-40B4-BE49-F238E27FC236}">
                  <a16:creationId xmlns:a16="http://schemas.microsoft.com/office/drawing/2014/main" id="{2701D284-FEEB-D35F-BD5A-6949D10074E3}"/>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5" name="Freeform 112">
              <a:extLst>
                <a:ext uri="{FF2B5EF4-FFF2-40B4-BE49-F238E27FC236}">
                  <a16:creationId xmlns:a16="http://schemas.microsoft.com/office/drawing/2014/main" id="{79B395E4-76D3-C3AB-7D97-923E9E478C1F}"/>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6" name="Freeform 113">
              <a:extLst>
                <a:ext uri="{FF2B5EF4-FFF2-40B4-BE49-F238E27FC236}">
                  <a16:creationId xmlns:a16="http://schemas.microsoft.com/office/drawing/2014/main" id="{FF195680-ECEA-AAF3-81A2-554CA68B711B}"/>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7" name="Freeform 114">
              <a:extLst>
                <a:ext uri="{FF2B5EF4-FFF2-40B4-BE49-F238E27FC236}">
                  <a16:creationId xmlns:a16="http://schemas.microsoft.com/office/drawing/2014/main" id="{1107B824-3BB1-F139-F21E-DAB3B2E8CF4A}"/>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8" name="Freeform 115">
              <a:extLst>
                <a:ext uri="{FF2B5EF4-FFF2-40B4-BE49-F238E27FC236}">
                  <a16:creationId xmlns:a16="http://schemas.microsoft.com/office/drawing/2014/main" id="{ACB7D14A-83FB-5786-ED53-57A217B26B06}"/>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59" name="Freeform 116">
              <a:extLst>
                <a:ext uri="{FF2B5EF4-FFF2-40B4-BE49-F238E27FC236}">
                  <a16:creationId xmlns:a16="http://schemas.microsoft.com/office/drawing/2014/main" id="{1F3BEEFF-12D6-D50B-072D-1E9764199DBD}"/>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0" name="Freeform 117">
              <a:extLst>
                <a:ext uri="{FF2B5EF4-FFF2-40B4-BE49-F238E27FC236}">
                  <a16:creationId xmlns:a16="http://schemas.microsoft.com/office/drawing/2014/main" id="{A0A1C54E-F66C-085A-B41A-1A5E8EECFE6B}"/>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1" name="Freeform 118">
              <a:extLst>
                <a:ext uri="{FF2B5EF4-FFF2-40B4-BE49-F238E27FC236}">
                  <a16:creationId xmlns:a16="http://schemas.microsoft.com/office/drawing/2014/main" id="{87626517-3038-C115-0697-9419A965B43F}"/>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9">
              <a:extLst>
                <a:ext uri="{FF2B5EF4-FFF2-40B4-BE49-F238E27FC236}">
                  <a16:creationId xmlns:a16="http://schemas.microsoft.com/office/drawing/2014/main" id="{BF9170AC-24A5-1A55-458E-A92DECE91B5A}"/>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3" name="Freeform 120">
              <a:extLst>
                <a:ext uri="{FF2B5EF4-FFF2-40B4-BE49-F238E27FC236}">
                  <a16:creationId xmlns:a16="http://schemas.microsoft.com/office/drawing/2014/main" id="{0ACDF209-E150-E7FA-FA71-B4E6F6899063}"/>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4" name="Freeform 121">
              <a:extLst>
                <a:ext uri="{FF2B5EF4-FFF2-40B4-BE49-F238E27FC236}">
                  <a16:creationId xmlns:a16="http://schemas.microsoft.com/office/drawing/2014/main" id="{8DE3B645-36FB-C2DA-411F-DF958E313402}"/>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5" name="Freeform 122">
              <a:extLst>
                <a:ext uri="{FF2B5EF4-FFF2-40B4-BE49-F238E27FC236}">
                  <a16:creationId xmlns:a16="http://schemas.microsoft.com/office/drawing/2014/main" id="{898580F8-4808-C326-656D-6C946E9AC52E}"/>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6" name="Freeform 123">
              <a:extLst>
                <a:ext uri="{FF2B5EF4-FFF2-40B4-BE49-F238E27FC236}">
                  <a16:creationId xmlns:a16="http://schemas.microsoft.com/office/drawing/2014/main" id="{B87B6588-A175-B831-B644-A8F0B0F5677D}"/>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7" name="Freeform 124">
              <a:extLst>
                <a:ext uri="{FF2B5EF4-FFF2-40B4-BE49-F238E27FC236}">
                  <a16:creationId xmlns:a16="http://schemas.microsoft.com/office/drawing/2014/main" id="{81F654DA-9566-532B-D57A-C7D7EB4AFB73}"/>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8" name="Freeform 125">
              <a:extLst>
                <a:ext uri="{FF2B5EF4-FFF2-40B4-BE49-F238E27FC236}">
                  <a16:creationId xmlns:a16="http://schemas.microsoft.com/office/drawing/2014/main" id="{D50FC369-FD59-97AD-BAD6-90F431721711}"/>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69" name="Freeform 126">
              <a:extLst>
                <a:ext uri="{FF2B5EF4-FFF2-40B4-BE49-F238E27FC236}">
                  <a16:creationId xmlns:a16="http://schemas.microsoft.com/office/drawing/2014/main" id="{9F361690-B75A-BA36-996C-E1957D2B9A6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0" name="Freeform 127">
              <a:extLst>
                <a:ext uri="{FF2B5EF4-FFF2-40B4-BE49-F238E27FC236}">
                  <a16:creationId xmlns:a16="http://schemas.microsoft.com/office/drawing/2014/main" id="{A3574CBD-569D-0DBF-9595-7C818E95B5A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1" name="Freeform 128">
              <a:extLst>
                <a:ext uri="{FF2B5EF4-FFF2-40B4-BE49-F238E27FC236}">
                  <a16:creationId xmlns:a16="http://schemas.microsoft.com/office/drawing/2014/main" id="{3464CC7B-017D-2A7C-7A7F-CEFB3D022306}"/>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2" name="Freeform 129">
              <a:extLst>
                <a:ext uri="{FF2B5EF4-FFF2-40B4-BE49-F238E27FC236}">
                  <a16:creationId xmlns:a16="http://schemas.microsoft.com/office/drawing/2014/main" id="{1D14A262-3DD3-ECE7-4659-6BE64C696F4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3" name="Freeform 130">
              <a:extLst>
                <a:ext uri="{FF2B5EF4-FFF2-40B4-BE49-F238E27FC236}">
                  <a16:creationId xmlns:a16="http://schemas.microsoft.com/office/drawing/2014/main" id="{01E62FEC-5AC1-B707-ADBC-A747B232C7DD}"/>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4" name="Freeform 131">
              <a:extLst>
                <a:ext uri="{FF2B5EF4-FFF2-40B4-BE49-F238E27FC236}">
                  <a16:creationId xmlns:a16="http://schemas.microsoft.com/office/drawing/2014/main" id="{B8ABD887-A89E-E292-EF8C-73401C5D1851}"/>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5" name="Freeform 132">
              <a:extLst>
                <a:ext uri="{FF2B5EF4-FFF2-40B4-BE49-F238E27FC236}">
                  <a16:creationId xmlns:a16="http://schemas.microsoft.com/office/drawing/2014/main" id="{5CF8A945-15E4-D14E-3659-3975A14E2D76}"/>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6" name="Freeform 133">
              <a:extLst>
                <a:ext uri="{FF2B5EF4-FFF2-40B4-BE49-F238E27FC236}">
                  <a16:creationId xmlns:a16="http://schemas.microsoft.com/office/drawing/2014/main" id="{F42605E7-01B7-C3AD-6FF9-63A3FB015504}"/>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7" name="Freeform 134">
              <a:extLst>
                <a:ext uri="{FF2B5EF4-FFF2-40B4-BE49-F238E27FC236}">
                  <a16:creationId xmlns:a16="http://schemas.microsoft.com/office/drawing/2014/main" id="{7F8DEB9D-37DD-8CD5-0D34-FE58D6C8FE27}"/>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8" name="Freeform 135">
              <a:extLst>
                <a:ext uri="{FF2B5EF4-FFF2-40B4-BE49-F238E27FC236}">
                  <a16:creationId xmlns:a16="http://schemas.microsoft.com/office/drawing/2014/main" id="{2AAFD3D3-2A6F-6D0C-6EC4-50B0DE895AEB}"/>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79" name="Freeform 136">
              <a:extLst>
                <a:ext uri="{FF2B5EF4-FFF2-40B4-BE49-F238E27FC236}">
                  <a16:creationId xmlns:a16="http://schemas.microsoft.com/office/drawing/2014/main" id="{F6DB4241-3E65-4DCE-A7D3-EB96E9AD4E2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7">
              <a:extLst>
                <a:ext uri="{FF2B5EF4-FFF2-40B4-BE49-F238E27FC236}">
                  <a16:creationId xmlns:a16="http://schemas.microsoft.com/office/drawing/2014/main" id="{62C56D56-87D2-2ECE-D010-3423B47478C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1" name="Freeform 138">
              <a:extLst>
                <a:ext uri="{FF2B5EF4-FFF2-40B4-BE49-F238E27FC236}">
                  <a16:creationId xmlns:a16="http://schemas.microsoft.com/office/drawing/2014/main" id="{4434FB97-D3E8-9B4D-DD8B-AADEF371B500}"/>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2" name="Freeform 139">
              <a:extLst>
                <a:ext uri="{FF2B5EF4-FFF2-40B4-BE49-F238E27FC236}">
                  <a16:creationId xmlns:a16="http://schemas.microsoft.com/office/drawing/2014/main" id="{4B573045-525D-A2E7-B84F-9779BC827724}"/>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3" name="Freeform 140">
              <a:extLst>
                <a:ext uri="{FF2B5EF4-FFF2-40B4-BE49-F238E27FC236}">
                  <a16:creationId xmlns:a16="http://schemas.microsoft.com/office/drawing/2014/main" id="{EB4F5933-6FF8-04A3-98A2-C5F29D9C385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4" name="Freeform 141">
              <a:extLst>
                <a:ext uri="{FF2B5EF4-FFF2-40B4-BE49-F238E27FC236}">
                  <a16:creationId xmlns:a16="http://schemas.microsoft.com/office/drawing/2014/main" id="{F38C8DE8-2894-7044-1CA6-9690D157A5E7}"/>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5" name="Freeform 142">
              <a:extLst>
                <a:ext uri="{FF2B5EF4-FFF2-40B4-BE49-F238E27FC236}">
                  <a16:creationId xmlns:a16="http://schemas.microsoft.com/office/drawing/2014/main" id="{B80BFF4A-D580-7581-FAC0-DF55F62B871D}"/>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6" name="Freeform 143">
              <a:extLst>
                <a:ext uri="{FF2B5EF4-FFF2-40B4-BE49-F238E27FC236}">
                  <a16:creationId xmlns:a16="http://schemas.microsoft.com/office/drawing/2014/main" id="{96E7E606-74FC-45EB-2C00-7CC1A0B92C74}"/>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7" name="Freeform 144">
              <a:extLst>
                <a:ext uri="{FF2B5EF4-FFF2-40B4-BE49-F238E27FC236}">
                  <a16:creationId xmlns:a16="http://schemas.microsoft.com/office/drawing/2014/main" id="{6C31E751-2096-5674-2982-58E1F39113B1}"/>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8" name="Freeform 145">
              <a:extLst>
                <a:ext uri="{FF2B5EF4-FFF2-40B4-BE49-F238E27FC236}">
                  <a16:creationId xmlns:a16="http://schemas.microsoft.com/office/drawing/2014/main" id="{B9D8B2AC-0576-3548-BA25-A41808561D51}"/>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6">
              <a:extLst>
                <a:ext uri="{FF2B5EF4-FFF2-40B4-BE49-F238E27FC236}">
                  <a16:creationId xmlns:a16="http://schemas.microsoft.com/office/drawing/2014/main" id="{53128869-AE09-71C1-4420-9D12E0086785}"/>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0" name="Freeform 147">
              <a:extLst>
                <a:ext uri="{FF2B5EF4-FFF2-40B4-BE49-F238E27FC236}">
                  <a16:creationId xmlns:a16="http://schemas.microsoft.com/office/drawing/2014/main" id="{7245E067-8C70-73A0-F840-9DFBBB64130D}"/>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8">
              <a:extLst>
                <a:ext uri="{FF2B5EF4-FFF2-40B4-BE49-F238E27FC236}">
                  <a16:creationId xmlns:a16="http://schemas.microsoft.com/office/drawing/2014/main" id="{E8BC30FE-6557-881D-F371-7D2766FD7828}"/>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2" name="Freeform 149">
              <a:extLst>
                <a:ext uri="{FF2B5EF4-FFF2-40B4-BE49-F238E27FC236}">
                  <a16:creationId xmlns:a16="http://schemas.microsoft.com/office/drawing/2014/main" id="{0D504359-7D17-5236-B581-779231A10900}"/>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3" name="Freeform 150">
              <a:extLst>
                <a:ext uri="{FF2B5EF4-FFF2-40B4-BE49-F238E27FC236}">
                  <a16:creationId xmlns:a16="http://schemas.microsoft.com/office/drawing/2014/main" id="{63DA6C61-73E7-3084-C919-26CF85239812}"/>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4" name="Freeform 151">
              <a:extLst>
                <a:ext uri="{FF2B5EF4-FFF2-40B4-BE49-F238E27FC236}">
                  <a16:creationId xmlns:a16="http://schemas.microsoft.com/office/drawing/2014/main" id="{F622CEE7-F60C-C796-8A2F-F896795A4913}"/>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5" name="Freeform 152">
              <a:extLst>
                <a:ext uri="{FF2B5EF4-FFF2-40B4-BE49-F238E27FC236}">
                  <a16:creationId xmlns:a16="http://schemas.microsoft.com/office/drawing/2014/main" id="{7E6FE163-81EA-119B-DF88-523F3CDD2BDB}"/>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6" name="Freeform 153">
              <a:extLst>
                <a:ext uri="{FF2B5EF4-FFF2-40B4-BE49-F238E27FC236}">
                  <a16:creationId xmlns:a16="http://schemas.microsoft.com/office/drawing/2014/main" id="{7E4741F4-942A-E73D-F754-3EAF1B79DD12}"/>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7" name="Freeform 154">
              <a:extLst>
                <a:ext uri="{FF2B5EF4-FFF2-40B4-BE49-F238E27FC236}">
                  <a16:creationId xmlns:a16="http://schemas.microsoft.com/office/drawing/2014/main" id="{80ADB41D-7902-F689-9D10-6B813C473A27}"/>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8" name="Freeform 155">
              <a:extLst>
                <a:ext uri="{FF2B5EF4-FFF2-40B4-BE49-F238E27FC236}">
                  <a16:creationId xmlns:a16="http://schemas.microsoft.com/office/drawing/2014/main" id="{DC7E56AD-1C51-0AEE-5CBB-B53346DF1677}"/>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199" name="Freeform 156">
              <a:extLst>
                <a:ext uri="{FF2B5EF4-FFF2-40B4-BE49-F238E27FC236}">
                  <a16:creationId xmlns:a16="http://schemas.microsoft.com/office/drawing/2014/main" id="{69BD2D6A-727E-2293-47BB-87185D01D5BD}"/>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0" name="Freeform 157">
              <a:extLst>
                <a:ext uri="{FF2B5EF4-FFF2-40B4-BE49-F238E27FC236}">
                  <a16:creationId xmlns:a16="http://schemas.microsoft.com/office/drawing/2014/main" id="{95C809DF-3277-F400-0774-DDC5D9ECD10B}"/>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1" name="Freeform 158">
              <a:extLst>
                <a:ext uri="{FF2B5EF4-FFF2-40B4-BE49-F238E27FC236}">
                  <a16:creationId xmlns:a16="http://schemas.microsoft.com/office/drawing/2014/main" id="{C9A04C5F-8179-CDA9-54F4-871BF25965D6}"/>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2" name="Freeform 159">
              <a:extLst>
                <a:ext uri="{FF2B5EF4-FFF2-40B4-BE49-F238E27FC236}">
                  <a16:creationId xmlns:a16="http://schemas.microsoft.com/office/drawing/2014/main" id="{5338F46A-D53F-B3C8-B60A-F7AA8E8F356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3" name="Freeform 160">
              <a:extLst>
                <a:ext uri="{FF2B5EF4-FFF2-40B4-BE49-F238E27FC236}">
                  <a16:creationId xmlns:a16="http://schemas.microsoft.com/office/drawing/2014/main" id="{F0C1FCC0-CCB4-6179-2B48-C3ACBE530243}"/>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4" name="Freeform 161">
              <a:extLst>
                <a:ext uri="{FF2B5EF4-FFF2-40B4-BE49-F238E27FC236}">
                  <a16:creationId xmlns:a16="http://schemas.microsoft.com/office/drawing/2014/main" id="{45B758CE-F628-11C4-5A25-C87E8FAF961B}"/>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2">
              <a:extLst>
                <a:ext uri="{FF2B5EF4-FFF2-40B4-BE49-F238E27FC236}">
                  <a16:creationId xmlns:a16="http://schemas.microsoft.com/office/drawing/2014/main" id="{19BC76F3-7A34-8E36-7EE6-76417A00A049}"/>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6" name="Freeform 163">
              <a:extLst>
                <a:ext uri="{FF2B5EF4-FFF2-40B4-BE49-F238E27FC236}">
                  <a16:creationId xmlns:a16="http://schemas.microsoft.com/office/drawing/2014/main" id="{13B6FF38-DB8E-585F-59D2-86CBB9A7433D}"/>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7" name="Freeform 164">
              <a:extLst>
                <a:ext uri="{FF2B5EF4-FFF2-40B4-BE49-F238E27FC236}">
                  <a16:creationId xmlns:a16="http://schemas.microsoft.com/office/drawing/2014/main" id="{2052518F-0771-12C5-AFFA-E45C7D15881F}"/>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5">
              <a:extLst>
                <a:ext uri="{FF2B5EF4-FFF2-40B4-BE49-F238E27FC236}">
                  <a16:creationId xmlns:a16="http://schemas.microsoft.com/office/drawing/2014/main" id="{19C1AB79-15B4-75A3-0343-729B8904A21A}"/>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09" name="Freeform 166">
              <a:extLst>
                <a:ext uri="{FF2B5EF4-FFF2-40B4-BE49-F238E27FC236}">
                  <a16:creationId xmlns:a16="http://schemas.microsoft.com/office/drawing/2014/main" id="{A1144476-2ACD-71DD-62C5-CCFDD09E0234}"/>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7">
              <a:extLst>
                <a:ext uri="{FF2B5EF4-FFF2-40B4-BE49-F238E27FC236}">
                  <a16:creationId xmlns:a16="http://schemas.microsoft.com/office/drawing/2014/main" id="{EE8EEE19-EFFD-BA8B-15E4-E856C733FAB6}"/>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1" name="Freeform 168">
              <a:extLst>
                <a:ext uri="{FF2B5EF4-FFF2-40B4-BE49-F238E27FC236}">
                  <a16:creationId xmlns:a16="http://schemas.microsoft.com/office/drawing/2014/main" id="{1CA4E624-BD35-E114-2555-97AE33399B1A}"/>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2" name="Freeform 169">
              <a:extLst>
                <a:ext uri="{FF2B5EF4-FFF2-40B4-BE49-F238E27FC236}">
                  <a16:creationId xmlns:a16="http://schemas.microsoft.com/office/drawing/2014/main" id="{B80C4708-1D30-C699-8AA9-9B8AA2CA1D2E}"/>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3" name="Freeform 170">
              <a:extLst>
                <a:ext uri="{FF2B5EF4-FFF2-40B4-BE49-F238E27FC236}">
                  <a16:creationId xmlns:a16="http://schemas.microsoft.com/office/drawing/2014/main" id="{AADF2F59-5185-03AA-F7EC-5EE402B60FE0}"/>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4" name="Freeform 171">
              <a:extLst>
                <a:ext uri="{FF2B5EF4-FFF2-40B4-BE49-F238E27FC236}">
                  <a16:creationId xmlns:a16="http://schemas.microsoft.com/office/drawing/2014/main" id="{B00509AE-D31A-E4F9-4F01-6CDFC3D9830B}"/>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5" name="Freeform 172">
              <a:extLst>
                <a:ext uri="{FF2B5EF4-FFF2-40B4-BE49-F238E27FC236}">
                  <a16:creationId xmlns:a16="http://schemas.microsoft.com/office/drawing/2014/main" id="{CA7A09F3-0179-0A59-496F-D1654CBE947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6" name="Freeform 173">
              <a:extLst>
                <a:ext uri="{FF2B5EF4-FFF2-40B4-BE49-F238E27FC236}">
                  <a16:creationId xmlns:a16="http://schemas.microsoft.com/office/drawing/2014/main" id="{27D2582A-A8CF-182E-538F-EE5323D45814}"/>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7" name="Freeform 174">
              <a:extLst>
                <a:ext uri="{FF2B5EF4-FFF2-40B4-BE49-F238E27FC236}">
                  <a16:creationId xmlns:a16="http://schemas.microsoft.com/office/drawing/2014/main" id="{C180DA2F-3389-22E4-9BA6-001A16B7E566}"/>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8" name="Freeform 175">
              <a:extLst>
                <a:ext uri="{FF2B5EF4-FFF2-40B4-BE49-F238E27FC236}">
                  <a16:creationId xmlns:a16="http://schemas.microsoft.com/office/drawing/2014/main" id="{2A8D45C5-74BE-1333-81FA-6B37A55C84C1}"/>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19" name="Freeform 176">
              <a:extLst>
                <a:ext uri="{FF2B5EF4-FFF2-40B4-BE49-F238E27FC236}">
                  <a16:creationId xmlns:a16="http://schemas.microsoft.com/office/drawing/2014/main" id="{4A9CDD5A-94F8-52D6-8CCC-843665A6A92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0" name="Freeform 177">
              <a:extLst>
                <a:ext uri="{FF2B5EF4-FFF2-40B4-BE49-F238E27FC236}">
                  <a16:creationId xmlns:a16="http://schemas.microsoft.com/office/drawing/2014/main" id="{CC855D0E-686D-5015-A09C-41C63E303DE1}"/>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1" name="Freeform 178">
              <a:extLst>
                <a:ext uri="{FF2B5EF4-FFF2-40B4-BE49-F238E27FC236}">
                  <a16:creationId xmlns:a16="http://schemas.microsoft.com/office/drawing/2014/main" id="{53234657-0837-C4C3-EB72-0B9B9F29CDED}"/>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9">
              <a:extLst>
                <a:ext uri="{FF2B5EF4-FFF2-40B4-BE49-F238E27FC236}">
                  <a16:creationId xmlns:a16="http://schemas.microsoft.com/office/drawing/2014/main" id="{12B391C6-43ED-AB42-F6F9-689DEABE25A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3" name="Freeform 180">
              <a:extLst>
                <a:ext uri="{FF2B5EF4-FFF2-40B4-BE49-F238E27FC236}">
                  <a16:creationId xmlns:a16="http://schemas.microsoft.com/office/drawing/2014/main" id="{862BF2C6-3C65-48FA-6F50-82318B49E218}"/>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1">
              <a:extLst>
                <a:ext uri="{FF2B5EF4-FFF2-40B4-BE49-F238E27FC236}">
                  <a16:creationId xmlns:a16="http://schemas.microsoft.com/office/drawing/2014/main" id="{6295061A-F736-F144-3943-EF86EA5B1E5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2">
              <a:extLst>
                <a:ext uri="{FF2B5EF4-FFF2-40B4-BE49-F238E27FC236}">
                  <a16:creationId xmlns:a16="http://schemas.microsoft.com/office/drawing/2014/main" id="{9CE02BA7-FB10-689E-9467-89C2EC8A26BA}"/>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3">
              <a:extLst>
                <a:ext uri="{FF2B5EF4-FFF2-40B4-BE49-F238E27FC236}">
                  <a16:creationId xmlns:a16="http://schemas.microsoft.com/office/drawing/2014/main" id="{AA3C1D62-C16C-A52E-6909-5C7DC3CB73D4}"/>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4">
              <a:extLst>
                <a:ext uri="{FF2B5EF4-FFF2-40B4-BE49-F238E27FC236}">
                  <a16:creationId xmlns:a16="http://schemas.microsoft.com/office/drawing/2014/main" id="{5DF29A2E-2C26-B6ED-6E0C-463DA46F8FF7}"/>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5">
              <a:extLst>
                <a:ext uri="{FF2B5EF4-FFF2-40B4-BE49-F238E27FC236}">
                  <a16:creationId xmlns:a16="http://schemas.microsoft.com/office/drawing/2014/main" id="{DC22214C-53EE-CBCD-3293-B7A17CCAB3FC}"/>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29" name="Freeform 186">
              <a:extLst>
                <a:ext uri="{FF2B5EF4-FFF2-40B4-BE49-F238E27FC236}">
                  <a16:creationId xmlns:a16="http://schemas.microsoft.com/office/drawing/2014/main" id="{0F72CE44-F61A-3F7F-2D61-B7C473C8EF1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0" name="Freeform 187">
              <a:extLst>
                <a:ext uri="{FF2B5EF4-FFF2-40B4-BE49-F238E27FC236}">
                  <a16:creationId xmlns:a16="http://schemas.microsoft.com/office/drawing/2014/main" id="{9B1602F0-9DD1-74A3-ECC4-808512D3EE08}"/>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1" name="Freeform 188">
              <a:extLst>
                <a:ext uri="{FF2B5EF4-FFF2-40B4-BE49-F238E27FC236}">
                  <a16:creationId xmlns:a16="http://schemas.microsoft.com/office/drawing/2014/main" id="{2759DCA4-9FD0-76AD-3960-8869A2A9C9F9}"/>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9">
              <a:extLst>
                <a:ext uri="{FF2B5EF4-FFF2-40B4-BE49-F238E27FC236}">
                  <a16:creationId xmlns:a16="http://schemas.microsoft.com/office/drawing/2014/main" id="{962A737C-548D-E389-E290-CD2E2290420B}"/>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3" name="Freeform 190">
              <a:extLst>
                <a:ext uri="{FF2B5EF4-FFF2-40B4-BE49-F238E27FC236}">
                  <a16:creationId xmlns:a16="http://schemas.microsoft.com/office/drawing/2014/main" id="{FF222402-499B-3770-D009-D331BBCDB60E}"/>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4" name="Freeform 191">
              <a:extLst>
                <a:ext uri="{FF2B5EF4-FFF2-40B4-BE49-F238E27FC236}">
                  <a16:creationId xmlns:a16="http://schemas.microsoft.com/office/drawing/2014/main" id="{C2A8EE85-560E-EF69-9CE3-2B4F5C00D336}"/>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5" name="Freeform 192">
              <a:extLst>
                <a:ext uri="{FF2B5EF4-FFF2-40B4-BE49-F238E27FC236}">
                  <a16:creationId xmlns:a16="http://schemas.microsoft.com/office/drawing/2014/main" id="{7F491579-8C46-CE37-8DEC-681C5E8687EC}"/>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3">
              <a:extLst>
                <a:ext uri="{FF2B5EF4-FFF2-40B4-BE49-F238E27FC236}">
                  <a16:creationId xmlns:a16="http://schemas.microsoft.com/office/drawing/2014/main" id="{F89389EE-3C0E-0DD8-7AB7-7413944AE88F}"/>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7" name="Freeform 194">
              <a:extLst>
                <a:ext uri="{FF2B5EF4-FFF2-40B4-BE49-F238E27FC236}">
                  <a16:creationId xmlns:a16="http://schemas.microsoft.com/office/drawing/2014/main" id="{2688AC91-AC07-CDCD-ED20-FF8F0C0D8050}"/>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8" name="Freeform 195">
              <a:extLst>
                <a:ext uri="{FF2B5EF4-FFF2-40B4-BE49-F238E27FC236}">
                  <a16:creationId xmlns:a16="http://schemas.microsoft.com/office/drawing/2014/main" id="{02DA2105-D589-A3BC-0C70-4E709C26F376}"/>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39" name="Freeform 196">
              <a:extLst>
                <a:ext uri="{FF2B5EF4-FFF2-40B4-BE49-F238E27FC236}">
                  <a16:creationId xmlns:a16="http://schemas.microsoft.com/office/drawing/2014/main" id="{AB9ACAD7-F60A-F46E-E923-42A8B1E5FC82}"/>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0" name="Freeform 197">
              <a:extLst>
                <a:ext uri="{FF2B5EF4-FFF2-40B4-BE49-F238E27FC236}">
                  <a16:creationId xmlns:a16="http://schemas.microsoft.com/office/drawing/2014/main" id="{DD16DC8E-0427-D365-A9EB-45A2D0A13A1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1" name="Freeform 198">
              <a:extLst>
                <a:ext uri="{FF2B5EF4-FFF2-40B4-BE49-F238E27FC236}">
                  <a16:creationId xmlns:a16="http://schemas.microsoft.com/office/drawing/2014/main" id="{68D6539E-0DD6-A38A-5954-A3C2A907298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2" name="Freeform 199">
              <a:extLst>
                <a:ext uri="{FF2B5EF4-FFF2-40B4-BE49-F238E27FC236}">
                  <a16:creationId xmlns:a16="http://schemas.microsoft.com/office/drawing/2014/main" id="{36E10010-03B5-096B-3895-D95E470E18D7}"/>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3" name="Freeform 200">
              <a:extLst>
                <a:ext uri="{FF2B5EF4-FFF2-40B4-BE49-F238E27FC236}">
                  <a16:creationId xmlns:a16="http://schemas.microsoft.com/office/drawing/2014/main" id="{588792B9-8414-43B9-6BC2-2D4A7537E786}"/>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4" name="Freeform 201">
              <a:extLst>
                <a:ext uri="{FF2B5EF4-FFF2-40B4-BE49-F238E27FC236}">
                  <a16:creationId xmlns:a16="http://schemas.microsoft.com/office/drawing/2014/main" id="{2B70BB9C-2031-FF31-44E8-20F4FF4A277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2">
              <a:extLst>
                <a:ext uri="{FF2B5EF4-FFF2-40B4-BE49-F238E27FC236}">
                  <a16:creationId xmlns:a16="http://schemas.microsoft.com/office/drawing/2014/main" id="{BC67C4FE-5FE7-2B53-44E0-26320762EFB0}"/>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3">
              <a:extLst>
                <a:ext uri="{FF2B5EF4-FFF2-40B4-BE49-F238E27FC236}">
                  <a16:creationId xmlns:a16="http://schemas.microsoft.com/office/drawing/2014/main" id="{16A60457-3BC4-D616-73A7-73D36302CC09}"/>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4">
              <a:extLst>
                <a:ext uri="{FF2B5EF4-FFF2-40B4-BE49-F238E27FC236}">
                  <a16:creationId xmlns:a16="http://schemas.microsoft.com/office/drawing/2014/main" id="{29A05C71-B786-3C4F-0F19-E0C704EC4A63}"/>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5">
              <a:extLst>
                <a:ext uri="{FF2B5EF4-FFF2-40B4-BE49-F238E27FC236}">
                  <a16:creationId xmlns:a16="http://schemas.microsoft.com/office/drawing/2014/main" id="{1FDFD571-6E4E-1C65-DA9A-11568F269C22}"/>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6">
              <a:extLst>
                <a:ext uri="{FF2B5EF4-FFF2-40B4-BE49-F238E27FC236}">
                  <a16:creationId xmlns:a16="http://schemas.microsoft.com/office/drawing/2014/main" id="{5DC1B49A-26EC-BDFE-8F02-30C5B11A0B2D}"/>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0" name="Freeform 207">
              <a:extLst>
                <a:ext uri="{FF2B5EF4-FFF2-40B4-BE49-F238E27FC236}">
                  <a16:creationId xmlns:a16="http://schemas.microsoft.com/office/drawing/2014/main" id="{F5EDDA8A-CF75-2250-7156-111AA82066ED}"/>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1" name="Freeform 208">
              <a:extLst>
                <a:ext uri="{FF2B5EF4-FFF2-40B4-BE49-F238E27FC236}">
                  <a16:creationId xmlns:a16="http://schemas.microsoft.com/office/drawing/2014/main" id="{D38DBBCA-E43D-8CB3-F0E8-42B172B6D19D}"/>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9">
              <a:extLst>
                <a:ext uri="{FF2B5EF4-FFF2-40B4-BE49-F238E27FC236}">
                  <a16:creationId xmlns:a16="http://schemas.microsoft.com/office/drawing/2014/main" id="{F6389C22-9E54-AAF9-15C1-F855B0E24F25}"/>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10">
              <a:extLst>
                <a:ext uri="{FF2B5EF4-FFF2-40B4-BE49-F238E27FC236}">
                  <a16:creationId xmlns:a16="http://schemas.microsoft.com/office/drawing/2014/main" id="{E815A153-3D38-2FAF-AB37-99CECF5146E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1">
              <a:extLst>
                <a:ext uri="{FF2B5EF4-FFF2-40B4-BE49-F238E27FC236}">
                  <a16:creationId xmlns:a16="http://schemas.microsoft.com/office/drawing/2014/main" id="{9D31961B-9CEA-C172-CC2B-4869F9FED28C}"/>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2">
              <a:extLst>
                <a:ext uri="{FF2B5EF4-FFF2-40B4-BE49-F238E27FC236}">
                  <a16:creationId xmlns:a16="http://schemas.microsoft.com/office/drawing/2014/main" id="{C9939C6B-C80F-9316-A394-8F1C25359839}"/>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3">
              <a:extLst>
                <a:ext uri="{FF2B5EF4-FFF2-40B4-BE49-F238E27FC236}">
                  <a16:creationId xmlns:a16="http://schemas.microsoft.com/office/drawing/2014/main" id="{8D03F1CD-2A51-3700-8156-817C55D3D9BD}"/>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7" name="Freeform 214">
              <a:extLst>
                <a:ext uri="{FF2B5EF4-FFF2-40B4-BE49-F238E27FC236}">
                  <a16:creationId xmlns:a16="http://schemas.microsoft.com/office/drawing/2014/main" id="{5239910F-8900-B126-3638-3E87F6FCF504}"/>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5">
              <a:extLst>
                <a:ext uri="{FF2B5EF4-FFF2-40B4-BE49-F238E27FC236}">
                  <a16:creationId xmlns:a16="http://schemas.microsoft.com/office/drawing/2014/main" id="{A3F41AE5-0696-8931-2C28-7DBBAD85A8ED}"/>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59" name="Freeform 216">
              <a:extLst>
                <a:ext uri="{FF2B5EF4-FFF2-40B4-BE49-F238E27FC236}">
                  <a16:creationId xmlns:a16="http://schemas.microsoft.com/office/drawing/2014/main" id="{FA55D083-A7C5-979C-99C2-3E8FD0CD2AC3}"/>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0" name="Freeform 217">
              <a:extLst>
                <a:ext uri="{FF2B5EF4-FFF2-40B4-BE49-F238E27FC236}">
                  <a16:creationId xmlns:a16="http://schemas.microsoft.com/office/drawing/2014/main" id="{663D1FDC-C5C8-2CD0-1E25-5F06DE345CB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1" name="Freeform 218">
              <a:extLst>
                <a:ext uri="{FF2B5EF4-FFF2-40B4-BE49-F238E27FC236}">
                  <a16:creationId xmlns:a16="http://schemas.microsoft.com/office/drawing/2014/main" id="{7AD3631A-52C9-6962-6853-4AF619002AB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9">
              <a:extLst>
                <a:ext uri="{FF2B5EF4-FFF2-40B4-BE49-F238E27FC236}">
                  <a16:creationId xmlns:a16="http://schemas.microsoft.com/office/drawing/2014/main" id="{10DE3DC5-8646-C8B9-EE4A-721E5B0ADED3}"/>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20">
              <a:extLst>
                <a:ext uri="{FF2B5EF4-FFF2-40B4-BE49-F238E27FC236}">
                  <a16:creationId xmlns:a16="http://schemas.microsoft.com/office/drawing/2014/main" id="{3A1DF295-5F5D-E4B2-814C-D4309B83EBB3}"/>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4" name="Freeform 221">
              <a:extLst>
                <a:ext uri="{FF2B5EF4-FFF2-40B4-BE49-F238E27FC236}">
                  <a16:creationId xmlns:a16="http://schemas.microsoft.com/office/drawing/2014/main" id="{EA042477-968B-044F-19B0-D4A754B9FA73}"/>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5" name="Freeform 222">
              <a:extLst>
                <a:ext uri="{FF2B5EF4-FFF2-40B4-BE49-F238E27FC236}">
                  <a16:creationId xmlns:a16="http://schemas.microsoft.com/office/drawing/2014/main" id="{7E5A9201-9188-0090-A755-254E57989E61}"/>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6" name="Freeform 223">
              <a:extLst>
                <a:ext uri="{FF2B5EF4-FFF2-40B4-BE49-F238E27FC236}">
                  <a16:creationId xmlns:a16="http://schemas.microsoft.com/office/drawing/2014/main" id="{FCF2EF95-8DD6-C7CC-A071-DAD381822E84}"/>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7" name="Freeform 224">
              <a:extLst>
                <a:ext uri="{FF2B5EF4-FFF2-40B4-BE49-F238E27FC236}">
                  <a16:creationId xmlns:a16="http://schemas.microsoft.com/office/drawing/2014/main" id="{F4ECE27B-477F-428E-C2C0-539CDD58C6C0}"/>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8" name="Freeform 225">
              <a:extLst>
                <a:ext uri="{FF2B5EF4-FFF2-40B4-BE49-F238E27FC236}">
                  <a16:creationId xmlns:a16="http://schemas.microsoft.com/office/drawing/2014/main" id="{D1EDAD11-D8B0-A2C1-6049-84B06A77805B}"/>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69" name="Freeform 226">
              <a:extLst>
                <a:ext uri="{FF2B5EF4-FFF2-40B4-BE49-F238E27FC236}">
                  <a16:creationId xmlns:a16="http://schemas.microsoft.com/office/drawing/2014/main" id="{D533E2F9-9782-612E-5F0D-277AB95EDADC}"/>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0" name="Freeform 227">
              <a:extLst>
                <a:ext uri="{FF2B5EF4-FFF2-40B4-BE49-F238E27FC236}">
                  <a16:creationId xmlns:a16="http://schemas.microsoft.com/office/drawing/2014/main" id="{653A7D18-9739-E40C-2E0C-AEF0C001455A}"/>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1" name="Freeform 228">
              <a:extLst>
                <a:ext uri="{FF2B5EF4-FFF2-40B4-BE49-F238E27FC236}">
                  <a16:creationId xmlns:a16="http://schemas.microsoft.com/office/drawing/2014/main" id="{8DDBA702-AE25-B3BE-6671-34C462E763E5}"/>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2" name="Freeform 229">
              <a:extLst>
                <a:ext uri="{FF2B5EF4-FFF2-40B4-BE49-F238E27FC236}">
                  <a16:creationId xmlns:a16="http://schemas.microsoft.com/office/drawing/2014/main" id="{F3B662F0-5F13-9DFC-5487-61B07F5F9944}"/>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3" name="Freeform 230">
              <a:extLst>
                <a:ext uri="{FF2B5EF4-FFF2-40B4-BE49-F238E27FC236}">
                  <a16:creationId xmlns:a16="http://schemas.microsoft.com/office/drawing/2014/main" id="{BB6FD604-1870-CBDE-D23C-4223C8510CC9}"/>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4" name="Freeform 231">
              <a:extLst>
                <a:ext uri="{FF2B5EF4-FFF2-40B4-BE49-F238E27FC236}">
                  <a16:creationId xmlns:a16="http://schemas.microsoft.com/office/drawing/2014/main" id="{7718719D-CF23-B03F-B137-DDF492EA978E}"/>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5" name="Freeform 232">
              <a:extLst>
                <a:ext uri="{FF2B5EF4-FFF2-40B4-BE49-F238E27FC236}">
                  <a16:creationId xmlns:a16="http://schemas.microsoft.com/office/drawing/2014/main" id="{EA7F5ADF-048C-88F3-EAEC-D9F4AA8CDA08}"/>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6" name="Freeform 233">
              <a:extLst>
                <a:ext uri="{FF2B5EF4-FFF2-40B4-BE49-F238E27FC236}">
                  <a16:creationId xmlns:a16="http://schemas.microsoft.com/office/drawing/2014/main" id="{BEFB8351-3871-E54C-2AE4-6D3E3061974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7" name="Freeform 234">
              <a:extLst>
                <a:ext uri="{FF2B5EF4-FFF2-40B4-BE49-F238E27FC236}">
                  <a16:creationId xmlns:a16="http://schemas.microsoft.com/office/drawing/2014/main" id="{56441E5A-34BD-E429-8980-55A63BF0928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8" name="Freeform 235">
              <a:extLst>
                <a:ext uri="{FF2B5EF4-FFF2-40B4-BE49-F238E27FC236}">
                  <a16:creationId xmlns:a16="http://schemas.microsoft.com/office/drawing/2014/main" id="{78FB8346-FB1A-5E57-D308-26A4544A19DE}"/>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79" name="Freeform 236">
              <a:extLst>
                <a:ext uri="{FF2B5EF4-FFF2-40B4-BE49-F238E27FC236}">
                  <a16:creationId xmlns:a16="http://schemas.microsoft.com/office/drawing/2014/main" id="{6176FF26-D732-4748-4855-11C7F88B1FB0}"/>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0" name="Freeform 237">
              <a:extLst>
                <a:ext uri="{FF2B5EF4-FFF2-40B4-BE49-F238E27FC236}">
                  <a16:creationId xmlns:a16="http://schemas.microsoft.com/office/drawing/2014/main" id="{3F5E6A41-3B26-AE99-B23E-7213588333A0}"/>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1" name="Freeform 238">
              <a:extLst>
                <a:ext uri="{FF2B5EF4-FFF2-40B4-BE49-F238E27FC236}">
                  <a16:creationId xmlns:a16="http://schemas.microsoft.com/office/drawing/2014/main" id="{742D48AE-9913-EBCA-50D5-31D47C82882B}"/>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
        <p:nvSpPr>
          <p:cNvPr id="283" name="Text Placeholder 1">
            <a:extLst>
              <a:ext uri="{FF2B5EF4-FFF2-40B4-BE49-F238E27FC236}">
                <a16:creationId xmlns:a16="http://schemas.microsoft.com/office/drawing/2014/main" id="{E68D3A5C-3D8C-D310-A6E1-45A0B1563A31}"/>
              </a:ext>
            </a:extLst>
          </p:cNvPr>
          <p:cNvSpPr txBox="1">
            <a:spLocks/>
          </p:cNvSpPr>
          <p:nvPr/>
        </p:nvSpPr>
        <p:spPr>
          <a:xfrm>
            <a:off x="660988" y="93973"/>
            <a:ext cx="11547163" cy="9534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s" sz="3200" dirty="0"/>
              <a:t>Compromiso de los empleados para la transformación de la RSE</a:t>
            </a:r>
          </a:p>
          <a:p>
            <a:endParaRPr lang="en-IE" sz="3200" dirty="0"/>
          </a:p>
        </p:txBody>
      </p:sp>
    </p:spTree>
    <p:extLst>
      <p:ext uri="{BB962C8B-B14F-4D97-AF65-F5344CB8AC3E}">
        <p14:creationId xmlns:p14="http://schemas.microsoft.com/office/powerpoint/2010/main" val="49969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hape&#10;&#10;Description automatically generated">
            <a:extLst>
              <a:ext uri="{FF2B5EF4-FFF2-40B4-BE49-F238E27FC236}">
                <a16:creationId xmlns:a16="http://schemas.microsoft.com/office/drawing/2014/main" id="{6E26CB94-142D-0DD1-75E5-44D87EF6BEBD}"/>
              </a:ext>
            </a:extLst>
          </p:cNvPr>
          <p:cNvPicPr>
            <a:picLocks noGrp="1" noChangeAspect="1"/>
          </p:cNvPicPr>
          <p:nvPr>
            <p:ph type="pic" sz="quarter" idx="19"/>
          </p:nvPr>
        </p:nvPicPr>
        <p:blipFill>
          <a:blip r:embed="rId2"/>
          <a:srcRect l="367" r="367"/>
          <a:stretch>
            <a:fillRect/>
          </a:stretch>
        </p:blipFill>
        <p:spPr/>
      </p:pic>
      <p:sp>
        <p:nvSpPr>
          <p:cNvPr id="4" name="Text Placeholder 3">
            <a:extLst>
              <a:ext uri="{FF2B5EF4-FFF2-40B4-BE49-F238E27FC236}">
                <a16:creationId xmlns:a16="http://schemas.microsoft.com/office/drawing/2014/main" id="{DEC427F5-517C-4E8E-EF86-997ED4343F95}"/>
              </a:ext>
            </a:extLst>
          </p:cNvPr>
          <p:cNvSpPr>
            <a:spLocks noGrp="1"/>
          </p:cNvSpPr>
          <p:nvPr>
            <p:ph type="body" sz="quarter" idx="13"/>
          </p:nvPr>
        </p:nvSpPr>
        <p:spPr>
          <a:xfrm>
            <a:off x="768174" y="527621"/>
            <a:ext cx="5228693" cy="953429"/>
          </a:xfrm>
        </p:spPr>
        <p:txBody>
          <a:bodyPr>
            <a:normAutofit fontScale="92500" lnSpcReduction="10000"/>
          </a:bodyPr>
          <a:lstStyle/>
          <a:p>
            <a:pPr algn="ctr"/>
            <a:r>
              <a:rPr lang="es" dirty="0"/>
              <a:t>Crear un movimiento, no un mandato</a:t>
            </a:r>
          </a:p>
        </p:txBody>
      </p:sp>
      <p:sp>
        <p:nvSpPr>
          <p:cNvPr id="5" name="Text Placeholder 4">
            <a:extLst>
              <a:ext uri="{FF2B5EF4-FFF2-40B4-BE49-F238E27FC236}">
                <a16:creationId xmlns:a16="http://schemas.microsoft.com/office/drawing/2014/main" id="{25E160B9-EE42-1912-BE16-471361F1C1E6}"/>
              </a:ext>
            </a:extLst>
          </p:cNvPr>
          <p:cNvSpPr>
            <a:spLocks noGrp="1"/>
          </p:cNvSpPr>
          <p:nvPr>
            <p:ph type="body" sz="quarter" idx="14"/>
          </p:nvPr>
        </p:nvSpPr>
        <p:spPr>
          <a:xfrm>
            <a:off x="610363" y="1547441"/>
            <a:ext cx="5584772" cy="4063600"/>
          </a:xfrm>
          <a:solidFill>
            <a:srgbClr val="027354"/>
          </a:solidFill>
        </p:spPr>
        <p:txBody>
          <a:bodyPr/>
          <a:lstStyle/>
          <a:p>
            <a:r>
              <a:rPr lang="es" sz="2300" dirty="0"/>
              <a:t>Uno de mis conceptos favoritos en el trabajo de la cultura es </a:t>
            </a:r>
            <a:r>
              <a:rPr lang="es" sz="2300" b="1" dirty="0"/>
              <a:t>“crear un movimiento, no un mandato”. </a:t>
            </a:r>
            <a:r>
              <a:rPr lang="es" sz="2300" dirty="0"/>
              <a:t>Cualquiera sabe que la frase </a:t>
            </a:r>
            <a:r>
              <a:rPr lang="es" sz="2300" b="1" dirty="0"/>
              <a:t>“porque yo lo digo” </a:t>
            </a:r>
            <a:r>
              <a:rPr lang="es" sz="2300" dirty="0"/>
              <a:t>no ha motivado a nadie, nunca. Lo mismo ocurre con el liderazgo empresarial y cultural: simplemente decirle a la gente que un cambio en particular es bueno para ellos no es suficiente para despertar la inspiración colectiva. La transformación cultural es tanto una ciencia como un arte. La motivación de las personas se encuentra en el corazón del movimiento.</a:t>
            </a:r>
          </a:p>
          <a:p>
            <a:endParaRPr lang="en-IE" sz="2300" dirty="0"/>
          </a:p>
        </p:txBody>
      </p:sp>
      <p:sp>
        <p:nvSpPr>
          <p:cNvPr id="7" name="TextBox 6">
            <a:extLst>
              <a:ext uri="{FF2B5EF4-FFF2-40B4-BE49-F238E27FC236}">
                <a16:creationId xmlns:a16="http://schemas.microsoft.com/office/drawing/2014/main" id="{E36326D8-2D64-140B-9705-3CDC12016BAF}"/>
              </a:ext>
            </a:extLst>
          </p:cNvPr>
          <p:cNvSpPr txBox="1"/>
          <p:nvPr/>
        </p:nvSpPr>
        <p:spPr>
          <a:xfrm>
            <a:off x="3886200" y="6305626"/>
            <a:ext cx="2638425" cy="369332"/>
          </a:xfrm>
          <a:prstGeom prst="rect">
            <a:avLst/>
          </a:prstGeom>
          <a:noFill/>
        </p:spPr>
        <p:txBody>
          <a:bodyPr wrap="square" rtlCol="0">
            <a:spAutoFit/>
          </a:bodyPr>
          <a:lstStyle/>
          <a:p>
            <a:r>
              <a:rPr lang="es" dirty="0">
                <a:hlinkClick r:id="rId3"/>
              </a:rPr>
              <a:t>FUENTE</a:t>
            </a:r>
            <a:endParaRPr lang="en-IE" dirty="0"/>
          </a:p>
        </p:txBody>
      </p:sp>
    </p:spTree>
    <p:extLst>
      <p:ext uri="{BB962C8B-B14F-4D97-AF65-F5344CB8AC3E}">
        <p14:creationId xmlns:p14="http://schemas.microsoft.com/office/powerpoint/2010/main" val="13587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954511" y="173435"/>
            <a:ext cx="9980314" cy="953429"/>
          </a:xfrm>
        </p:spPr>
        <p:txBody>
          <a:bodyPr>
            <a:normAutofit/>
          </a:bodyPr>
          <a:lstStyle/>
          <a:p>
            <a:pPr algn="r"/>
            <a:r>
              <a:rPr lang="es" sz="3000" dirty="0"/>
              <a:t>Potenciar la RSE Inteligencia colaborativa y propiedad</a:t>
            </a:r>
          </a:p>
          <a:p>
            <a:pPr algn="r"/>
            <a:endParaRPr lang="en-IE" sz="3000"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001714"/>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RSC.</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180695"/>
            <a:ext cx="11079126" cy="5315020"/>
          </a:xfrm>
          <a:prstGeom prst="roundRect">
            <a:avLst/>
          </a:prstGeom>
          <a:solidFill>
            <a:srgbClr val="C55A1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08628" y="1207837"/>
            <a:ext cx="8282763" cy="4893647"/>
          </a:xfrm>
          <a:prstGeom prst="rect">
            <a:avLst/>
          </a:prstGeom>
          <a:noFill/>
        </p:spPr>
        <p:txBody>
          <a:bodyPr wrap="square" rtlCol="0">
            <a:spAutoFit/>
          </a:bodyPr>
          <a:lstStyle/>
          <a:p>
            <a:r>
              <a:rPr lang="es" sz="2400" b="1" dirty="0">
                <a:solidFill>
                  <a:schemeClr val="bg1"/>
                </a:solidFill>
              </a:rPr>
              <a:t>Potenciar la inteligencia colaborativa y la propiedad en toda la empresa para la resolución de problemas y la toma de decisiones de RSC. </a:t>
            </a:r>
            <a:r>
              <a:rPr lang="es" sz="2400" dirty="0">
                <a:solidFill>
                  <a:schemeClr val="bg1"/>
                </a:solidFill>
              </a:rPr>
              <a:t>La inteligencia colaborativa es la nueva inteligencia emocional. La inteligencia colaborativa involucra a todos los empleados. Se trata de liberar el genio colectivo de una empresa. Esto es más importante que nunca dado el ritmo del mercado actual y los desafíos ambientales para que pueda crecer, innovar y seguir siendo sostenible como empresa. Requiere que todos en la empresa tengan un enfoque estratégico, pensamiento crítico, conciencia de sí mismos y compromiso con la RSE. Los líderes deben eliminar cualquier barrera cultural y estructural e involucrar a los empleados para que estén facultados para compartir ideas y soluciones a los problemas y la implementación de la RSE.</a:t>
            </a:r>
          </a:p>
        </p:txBody>
      </p:sp>
      <p:sp>
        <p:nvSpPr>
          <p:cNvPr id="6" name="Arrow: Pentagon 5">
            <a:extLst>
              <a:ext uri="{FF2B5EF4-FFF2-40B4-BE49-F238E27FC236}">
                <a16:creationId xmlns:a16="http://schemas.microsoft.com/office/drawing/2014/main" id="{2C7666F1-E1B5-3966-DAD3-46A7521BEEAF}"/>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3</a:t>
            </a:r>
          </a:p>
        </p:txBody>
      </p:sp>
    </p:spTree>
    <p:extLst>
      <p:ext uri="{BB962C8B-B14F-4D97-AF65-F5344CB8AC3E}">
        <p14:creationId xmlns:p14="http://schemas.microsoft.com/office/powerpoint/2010/main" val="1227617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4C2A577-6C3C-4CB6-9DFA-48476AED494B}"/>
              </a:ext>
            </a:extLst>
          </p:cNvPr>
          <p:cNvSpPr/>
          <p:nvPr/>
        </p:nvSpPr>
        <p:spPr>
          <a:xfrm>
            <a:off x="648586" y="1011977"/>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1490615" y="331646"/>
            <a:ext cx="10600546" cy="953429"/>
          </a:xfrm>
        </p:spPr>
        <p:txBody>
          <a:bodyPr>
            <a:normAutofit/>
          </a:bodyPr>
          <a:lstStyle/>
          <a:p>
            <a:r>
              <a:rPr lang="es" dirty="0"/>
              <a:t>Potenciar la RSE Inteligencia colaborativa y propiedad</a:t>
            </a:r>
          </a:p>
          <a:p>
            <a:endParaRPr lang="en-IE" dirty="0"/>
          </a:p>
        </p:txBody>
      </p:sp>
      <p:sp>
        <p:nvSpPr>
          <p:cNvPr id="15" name="TextBox 14">
            <a:extLst>
              <a:ext uri="{FF2B5EF4-FFF2-40B4-BE49-F238E27FC236}">
                <a16:creationId xmlns:a16="http://schemas.microsoft.com/office/drawing/2014/main" id="{CD5304B5-6898-A3AA-DB10-1B8E411C54B0}"/>
              </a:ext>
            </a:extLst>
          </p:cNvPr>
          <p:cNvSpPr txBox="1"/>
          <p:nvPr/>
        </p:nvSpPr>
        <p:spPr>
          <a:xfrm>
            <a:off x="3153091" y="1140715"/>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RSC.</a:t>
            </a:r>
            <a:endParaRPr lang="en-IE" sz="2200" dirty="0">
              <a:solidFill>
                <a:schemeClr val="bg1"/>
              </a:solidFill>
            </a:endParaRPr>
          </a:p>
          <a:p>
            <a:endParaRPr lang="en-IE" sz="2200" dirty="0">
              <a:solidFill>
                <a:schemeClr val="bg1"/>
              </a:solidFill>
            </a:endParaRPr>
          </a:p>
        </p:txBody>
      </p:sp>
      <p:sp>
        <p:nvSpPr>
          <p:cNvPr id="19" name="TextBox 18">
            <a:extLst>
              <a:ext uri="{FF2B5EF4-FFF2-40B4-BE49-F238E27FC236}">
                <a16:creationId xmlns:a16="http://schemas.microsoft.com/office/drawing/2014/main" id="{133F5EA2-2B4B-A8CC-C136-83937F2453CA}"/>
              </a:ext>
            </a:extLst>
          </p:cNvPr>
          <p:cNvSpPr txBox="1"/>
          <p:nvPr/>
        </p:nvSpPr>
        <p:spPr>
          <a:xfrm>
            <a:off x="3271411" y="964500"/>
            <a:ext cx="8282763" cy="2800767"/>
          </a:xfrm>
          <a:prstGeom prst="rect">
            <a:avLst/>
          </a:prstGeom>
          <a:noFill/>
        </p:spPr>
        <p:txBody>
          <a:bodyPr wrap="square" rtlCol="0">
            <a:spAutoFit/>
          </a:bodyPr>
          <a:lstStyle/>
          <a:p>
            <a:r>
              <a:rPr lang="es" sz="2200" dirty="0">
                <a:solidFill>
                  <a:srgbClr val="E7850F"/>
                </a:solidFill>
                <a:latin typeface="Amasis MT Pro Black" panose="02040A04050005020304" pitchFamily="18" charset="0"/>
              </a:rPr>
              <a:t>¿Cómo? </a:t>
            </a:r>
            <a:r>
              <a:rPr lang="es" sz="2200" b="1" dirty="0">
                <a:solidFill>
                  <a:srgbClr val="E7850F"/>
                </a:solidFill>
              </a:rPr>
              <a:t>Saque a los gerentes, ejecutivos y personal de sus silos para trabajar juntos en un espacio de trabajo colaborativo de RSE </a:t>
            </a:r>
            <a:r>
              <a:rPr lang="es" sz="2200" dirty="0"/>
              <a:t>para analizar soluciones y prioridades, compartir información de manera orgánica y hacer que todos asuman la responsabilidad de la RSE. Este nuevo enfoque colaborativo de liderazgo en RSE ayudará a cada empleado a contribuir, aumentar y mantener el compromiso con la RSC. También aumentará la velocidad, la calidad, la adaptabilidad y la apropiación de las soluciones de gestión de la cultura de la RSC.</a:t>
            </a:r>
          </a:p>
        </p:txBody>
      </p:sp>
      <p:sp>
        <p:nvSpPr>
          <p:cNvPr id="6" name="Rectangle: Rounded Corners 5">
            <a:extLst>
              <a:ext uri="{FF2B5EF4-FFF2-40B4-BE49-F238E27FC236}">
                <a16:creationId xmlns:a16="http://schemas.microsoft.com/office/drawing/2014/main" id="{CE812674-891E-2456-5F63-598F9FCB2B86}"/>
              </a:ext>
            </a:extLst>
          </p:cNvPr>
          <p:cNvSpPr/>
          <p:nvPr/>
        </p:nvSpPr>
        <p:spPr>
          <a:xfrm>
            <a:off x="756146" y="3861885"/>
            <a:ext cx="11079126" cy="2697508"/>
          </a:xfrm>
          <a:prstGeom prst="roundRect">
            <a:avLst/>
          </a:prstGeom>
          <a:solidFill>
            <a:schemeClr val="bg1"/>
          </a:solid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27354"/>
              </a:solidFill>
            </a:endParaRPr>
          </a:p>
        </p:txBody>
      </p:sp>
      <p:sp>
        <p:nvSpPr>
          <p:cNvPr id="9" name="TextBox 8">
            <a:extLst>
              <a:ext uri="{FF2B5EF4-FFF2-40B4-BE49-F238E27FC236}">
                <a16:creationId xmlns:a16="http://schemas.microsoft.com/office/drawing/2014/main" id="{01641E88-76B5-E3AB-729E-CA29092F76A8}"/>
              </a:ext>
            </a:extLst>
          </p:cNvPr>
          <p:cNvSpPr txBox="1"/>
          <p:nvPr/>
        </p:nvSpPr>
        <p:spPr>
          <a:xfrm>
            <a:off x="3260651" y="3990623"/>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RSC.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10" name="TextBox 9">
            <a:extLst>
              <a:ext uri="{FF2B5EF4-FFF2-40B4-BE49-F238E27FC236}">
                <a16:creationId xmlns:a16="http://schemas.microsoft.com/office/drawing/2014/main" id="{B85AB3B5-CC41-749E-6C53-03191675B2CF}"/>
              </a:ext>
            </a:extLst>
          </p:cNvPr>
          <p:cNvSpPr txBox="1"/>
          <p:nvPr/>
        </p:nvSpPr>
        <p:spPr>
          <a:xfrm>
            <a:off x="3378971" y="3892212"/>
            <a:ext cx="8282763" cy="2800767"/>
          </a:xfrm>
          <a:prstGeom prst="rect">
            <a:avLst/>
          </a:prstGeom>
          <a:noFill/>
        </p:spPr>
        <p:txBody>
          <a:bodyPr wrap="square" rtlCol="0">
            <a:spAutoFit/>
          </a:bodyPr>
          <a:lstStyle/>
          <a:p>
            <a:r>
              <a:rPr lang="es" sz="2200" dirty="0">
                <a:solidFill>
                  <a:srgbClr val="E7850F"/>
                </a:solidFill>
                <a:latin typeface="Amasis MT Pro Black" panose="02040A04050005020304" pitchFamily="18" charset="0"/>
              </a:rPr>
              <a:t>¿Cómo? </a:t>
            </a:r>
            <a:r>
              <a:rPr lang="es" sz="2200" b="1" dirty="0">
                <a:solidFill>
                  <a:srgbClr val="E7850F"/>
                </a:solidFill>
              </a:rPr>
              <a:t>Logre que los líderes sénior trabajen más de cerca con los empleados de primera línea </a:t>
            </a:r>
            <a:r>
              <a:rPr lang="es" sz="2200" dirty="0"/>
              <a:t>para que puedan recibir información directa, dar rienda suelta a la creatividad y la inteligencia, generar rápidamente ideas y soluciones estratégicas y tomar las mejores decisiones posibles. El personal de primera línea obtendrá la mentalidad y la conciencia de sí mismo para contribuir con sus voces individuales y tomar posesión de la creación de nuevas ideas de RSE, nuevas soluciones y nuevas formas de trabajar juntos.</a:t>
            </a:r>
          </a:p>
        </p:txBody>
      </p:sp>
      <p:grpSp>
        <p:nvGrpSpPr>
          <p:cNvPr id="3" name="Graphic 4">
            <a:extLst>
              <a:ext uri="{FF2B5EF4-FFF2-40B4-BE49-F238E27FC236}">
                <a16:creationId xmlns:a16="http://schemas.microsoft.com/office/drawing/2014/main" id="{AB60D8FC-F04C-8471-4E5A-D7C2D8D52403}"/>
              </a:ext>
            </a:extLst>
          </p:cNvPr>
          <p:cNvGrpSpPr/>
          <p:nvPr/>
        </p:nvGrpSpPr>
        <p:grpSpPr>
          <a:xfrm>
            <a:off x="1210089" y="1417802"/>
            <a:ext cx="1666347" cy="1419224"/>
            <a:chOff x="3778420" y="3791271"/>
            <a:chExt cx="1253431" cy="1085528"/>
          </a:xfrm>
        </p:grpSpPr>
        <p:sp>
          <p:nvSpPr>
            <p:cNvPr id="4" name="Freeform 104">
              <a:extLst>
                <a:ext uri="{FF2B5EF4-FFF2-40B4-BE49-F238E27FC236}">
                  <a16:creationId xmlns:a16="http://schemas.microsoft.com/office/drawing/2014/main" id="{83013F53-3CED-40A2-615C-0B035FD075BF}"/>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5" name="Freeform 105">
              <a:extLst>
                <a:ext uri="{FF2B5EF4-FFF2-40B4-BE49-F238E27FC236}">
                  <a16:creationId xmlns:a16="http://schemas.microsoft.com/office/drawing/2014/main" id="{9621FCAD-CB9B-DCA0-BEF0-A9627EAFC448}"/>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7" name="Freeform 106">
              <a:extLst>
                <a:ext uri="{FF2B5EF4-FFF2-40B4-BE49-F238E27FC236}">
                  <a16:creationId xmlns:a16="http://schemas.microsoft.com/office/drawing/2014/main" id="{3683541B-2BC2-F24C-8240-519C8A082945}"/>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2" name="Freeform 107">
              <a:extLst>
                <a:ext uri="{FF2B5EF4-FFF2-40B4-BE49-F238E27FC236}">
                  <a16:creationId xmlns:a16="http://schemas.microsoft.com/office/drawing/2014/main" id="{EF83BD18-0FA8-4FF3-52D1-64F4FF1F49AB}"/>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3" name="Freeform 108">
              <a:extLst>
                <a:ext uri="{FF2B5EF4-FFF2-40B4-BE49-F238E27FC236}">
                  <a16:creationId xmlns:a16="http://schemas.microsoft.com/office/drawing/2014/main" id="{E7F5AF80-21B6-0103-3494-35AC02381DFA}"/>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 name="Freeform 109">
              <a:extLst>
                <a:ext uri="{FF2B5EF4-FFF2-40B4-BE49-F238E27FC236}">
                  <a16:creationId xmlns:a16="http://schemas.microsoft.com/office/drawing/2014/main" id="{52C79790-C538-E795-114D-D04C2DA03F80}"/>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6" name="Freeform 110">
              <a:extLst>
                <a:ext uri="{FF2B5EF4-FFF2-40B4-BE49-F238E27FC236}">
                  <a16:creationId xmlns:a16="http://schemas.microsoft.com/office/drawing/2014/main" id="{5A7CA39B-4326-9ACF-9DD8-D872A101CF1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7" name="Freeform 111">
              <a:extLst>
                <a:ext uri="{FF2B5EF4-FFF2-40B4-BE49-F238E27FC236}">
                  <a16:creationId xmlns:a16="http://schemas.microsoft.com/office/drawing/2014/main" id="{126195BF-651B-3660-B66C-F32792460877}"/>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8" name="Freeform 112">
              <a:extLst>
                <a:ext uri="{FF2B5EF4-FFF2-40B4-BE49-F238E27FC236}">
                  <a16:creationId xmlns:a16="http://schemas.microsoft.com/office/drawing/2014/main" id="{9AB715E7-E4E2-67CD-E4DA-53CD148B8A46}"/>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21" name="Freeform 113">
              <a:extLst>
                <a:ext uri="{FF2B5EF4-FFF2-40B4-BE49-F238E27FC236}">
                  <a16:creationId xmlns:a16="http://schemas.microsoft.com/office/drawing/2014/main" id="{9450425F-51DF-302B-E2F2-A185202E269C}"/>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22" name="Freeform 114">
              <a:extLst>
                <a:ext uri="{FF2B5EF4-FFF2-40B4-BE49-F238E27FC236}">
                  <a16:creationId xmlns:a16="http://schemas.microsoft.com/office/drawing/2014/main" id="{67BFFBDB-25D6-B1E4-0E33-D6EA1008BA00}"/>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3" name="Freeform 115">
              <a:extLst>
                <a:ext uri="{FF2B5EF4-FFF2-40B4-BE49-F238E27FC236}">
                  <a16:creationId xmlns:a16="http://schemas.microsoft.com/office/drawing/2014/main" id="{42C1AA19-5D60-0154-E5B8-67058FF46A18}"/>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24" name="Freeform 116">
              <a:extLst>
                <a:ext uri="{FF2B5EF4-FFF2-40B4-BE49-F238E27FC236}">
                  <a16:creationId xmlns:a16="http://schemas.microsoft.com/office/drawing/2014/main" id="{52A1E954-32CE-D1F7-CFD9-9F342E50AC20}"/>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25" name="Freeform 117">
              <a:extLst>
                <a:ext uri="{FF2B5EF4-FFF2-40B4-BE49-F238E27FC236}">
                  <a16:creationId xmlns:a16="http://schemas.microsoft.com/office/drawing/2014/main" id="{6B38609E-7D92-FADD-1BBF-4F83AC8A6C5C}"/>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6" name="Freeform 118">
              <a:extLst>
                <a:ext uri="{FF2B5EF4-FFF2-40B4-BE49-F238E27FC236}">
                  <a16:creationId xmlns:a16="http://schemas.microsoft.com/office/drawing/2014/main" id="{B7D66E8E-6105-74A9-C8C5-D7C985906600}"/>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7" name="Freeform 119">
              <a:extLst>
                <a:ext uri="{FF2B5EF4-FFF2-40B4-BE49-F238E27FC236}">
                  <a16:creationId xmlns:a16="http://schemas.microsoft.com/office/drawing/2014/main" id="{E54AC71E-35C8-FA76-DCF8-BA76A86492C3}"/>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28" name="Freeform 120">
              <a:extLst>
                <a:ext uri="{FF2B5EF4-FFF2-40B4-BE49-F238E27FC236}">
                  <a16:creationId xmlns:a16="http://schemas.microsoft.com/office/drawing/2014/main" id="{38CAEAD7-CF9D-A19C-8856-D4B8F22A0710}"/>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29" name="Freeform 121">
              <a:extLst>
                <a:ext uri="{FF2B5EF4-FFF2-40B4-BE49-F238E27FC236}">
                  <a16:creationId xmlns:a16="http://schemas.microsoft.com/office/drawing/2014/main" id="{2A9297DB-447F-853B-5515-6768E047D35A}"/>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30" name="Freeform 122">
              <a:extLst>
                <a:ext uri="{FF2B5EF4-FFF2-40B4-BE49-F238E27FC236}">
                  <a16:creationId xmlns:a16="http://schemas.microsoft.com/office/drawing/2014/main" id="{0836DB18-BDCB-88C3-B80F-4C90822E1BDC}"/>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31" name="Freeform 123">
              <a:extLst>
                <a:ext uri="{FF2B5EF4-FFF2-40B4-BE49-F238E27FC236}">
                  <a16:creationId xmlns:a16="http://schemas.microsoft.com/office/drawing/2014/main" id="{CA21CB23-358F-194E-9916-4E5FE2231E5F}"/>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32" name="Freeform 124">
              <a:extLst>
                <a:ext uri="{FF2B5EF4-FFF2-40B4-BE49-F238E27FC236}">
                  <a16:creationId xmlns:a16="http://schemas.microsoft.com/office/drawing/2014/main" id="{DE6F56CA-B6B7-C8ED-AD9D-EEDB277EE8D0}"/>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33" name="Freeform 125">
              <a:extLst>
                <a:ext uri="{FF2B5EF4-FFF2-40B4-BE49-F238E27FC236}">
                  <a16:creationId xmlns:a16="http://schemas.microsoft.com/office/drawing/2014/main" id="{99BDAB5E-EEE9-750B-FEE0-913819CBA25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34" name="Freeform 126">
              <a:extLst>
                <a:ext uri="{FF2B5EF4-FFF2-40B4-BE49-F238E27FC236}">
                  <a16:creationId xmlns:a16="http://schemas.microsoft.com/office/drawing/2014/main" id="{443635D1-2E30-B5AC-1388-21B5155827BF}"/>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35" name="Freeform 127">
              <a:extLst>
                <a:ext uri="{FF2B5EF4-FFF2-40B4-BE49-F238E27FC236}">
                  <a16:creationId xmlns:a16="http://schemas.microsoft.com/office/drawing/2014/main" id="{ED85966F-5598-4AD6-5E35-551F0711C891}"/>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36" name="Freeform 128">
              <a:extLst>
                <a:ext uri="{FF2B5EF4-FFF2-40B4-BE49-F238E27FC236}">
                  <a16:creationId xmlns:a16="http://schemas.microsoft.com/office/drawing/2014/main" id="{A7A8D500-0D23-A837-84CA-237F44D82065}"/>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37" name="Freeform 129">
              <a:extLst>
                <a:ext uri="{FF2B5EF4-FFF2-40B4-BE49-F238E27FC236}">
                  <a16:creationId xmlns:a16="http://schemas.microsoft.com/office/drawing/2014/main" id="{48E1D158-1B65-B385-5B65-3FF4F6081E10}"/>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38" name="Freeform 130">
              <a:extLst>
                <a:ext uri="{FF2B5EF4-FFF2-40B4-BE49-F238E27FC236}">
                  <a16:creationId xmlns:a16="http://schemas.microsoft.com/office/drawing/2014/main" id="{442E944E-E7B0-A23C-B068-EB404D2E5C0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39" name="Freeform 131">
              <a:extLst>
                <a:ext uri="{FF2B5EF4-FFF2-40B4-BE49-F238E27FC236}">
                  <a16:creationId xmlns:a16="http://schemas.microsoft.com/office/drawing/2014/main" id="{688D301E-D2FB-1123-EF4D-ED52FD9D9367}"/>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0" name="Freeform 132">
              <a:extLst>
                <a:ext uri="{FF2B5EF4-FFF2-40B4-BE49-F238E27FC236}">
                  <a16:creationId xmlns:a16="http://schemas.microsoft.com/office/drawing/2014/main" id="{D1644EF5-F608-9CB1-78EB-BF4A2B22F493}"/>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41" name="Freeform 133">
              <a:extLst>
                <a:ext uri="{FF2B5EF4-FFF2-40B4-BE49-F238E27FC236}">
                  <a16:creationId xmlns:a16="http://schemas.microsoft.com/office/drawing/2014/main" id="{23E2F5ED-E7EE-7884-B68F-AEBBF0DEC3A6}"/>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42" name="Freeform 134">
              <a:extLst>
                <a:ext uri="{FF2B5EF4-FFF2-40B4-BE49-F238E27FC236}">
                  <a16:creationId xmlns:a16="http://schemas.microsoft.com/office/drawing/2014/main" id="{4AEBF708-A538-2860-FF69-01A8979EFC65}"/>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43" name="Freeform 135">
              <a:extLst>
                <a:ext uri="{FF2B5EF4-FFF2-40B4-BE49-F238E27FC236}">
                  <a16:creationId xmlns:a16="http://schemas.microsoft.com/office/drawing/2014/main" id="{62458DDB-ADF7-86AE-EA55-253470F988E0}"/>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44" name="Freeform 136">
              <a:extLst>
                <a:ext uri="{FF2B5EF4-FFF2-40B4-BE49-F238E27FC236}">
                  <a16:creationId xmlns:a16="http://schemas.microsoft.com/office/drawing/2014/main" id="{5721E3EA-8813-9196-0C98-993D1AA70AAF}"/>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45" name="Freeform 137">
              <a:extLst>
                <a:ext uri="{FF2B5EF4-FFF2-40B4-BE49-F238E27FC236}">
                  <a16:creationId xmlns:a16="http://schemas.microsoft.com/office/drawing/2014/main" id="{8591BA49-A758-B9F6-7B6F-264F31EC9357}"/>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46" name="Freeform 138">
              <a:extLst>
                <a:ext uri="{FF2B5EF4-FFF2-40B4-BE49-F238E27FC236}">
                  <a16:creationId xmlns:a16="http://schemas.microsoft.com/office/drawing/2014/main" id="{EB9F07F6-635A-DE88-EDBE-67F766D78F23}"/>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47" name="Freeform 139">
              <a:extLst>
                <a:ext uri="{FF2B5EF4-FFF2-40B4-BE49-F238E27FC236}">
                  <a16:creationId xmlns:a16="http://schemas.microsoft.com/office/drawing/2014/main" id="{60DD0281-8608-CC0E-EED7-00FF9ED9177C}"/>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48" name="Freeform 140">
              <a:extLst>
                <a:ext uri="{FF2B5EF4-FFF2-40B4-BE49-F238E27FC236}">
                  <a16:creationId xmlns:a16="http://schemas.microsoft.com/office/drawing/2014/main" id="{72302DB3-1DC2-E5A0-3EAC-B7F6C536DDFE}"/>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49" name="Freeform 141">
              <a:extLst>
                <a:ext uri="{FF2B5EF4-FFF2-40B4-BE49-F238E27FC236}">
                  <a16:creationId xmlns:a16="http://schemas.microsoft.com/office/drawing/2014/main" id="{7029B6B0-270F-C3F3-D5CD-575E6BD848D4}"/>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50" name="Freeform 142">
              <a:extLst>
                <a:ext uri="{FF2B5EF4-FFF2-40B4-BE49-F238E27FC236}">
                  <a16:creationId xmlns:a16="http://schemas.microsoft.com/office/drawing/2014/main" id="{C493BF3A-B14D-0342-84F5-B8EF60AB0813}"/>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51" name="Freeform 143">
              <a:extLst>
                <a:ext uri="{FF2B5EF4-FFF2-40B4-BE49-F238E27FC236}">
                  <a16:creationId xmlns:a16="http://schemas.microsoft.com/office/drawing/2014/main" id="{73730417-974E-232E-94CD-9195229C3ED3}"/>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52" name="Freeform 144">
              <a:extLst>
                <a:ext uri="{FF2B5EF4-FFF2-40B4-BE49-F238E27FC236}">
                  <a16:creationId xmlns:a16="http://schemas.microsoft.com/office/drawing/2014/main" id="{50217AA0-892F-A898-2EDF-408F0C47A409}"/>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53" name="Freeform 145">
              <a:extLst>
                <a:ext uri="{FF2B5EF4-FFF2-40B4-BE49-F238E27FC236}">
                  <a16:creationId xmlns:a16="http://schemas.microsoft.com/office/drawing/2014/main" id="{E93AA4FC-1697-CA60-2D34-9286ADFB24E2}"/>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54" name="Freeform 146">
              <a:extLst>
                <a:ext uri="{FF2B5EF4-FFF2-40B4-BE49-F238E27FC236}">
                  <a16:creationId xmlns:a16="http://schemas.microsoft.com/office/drawing/2014/main" id="{61B67C58-B5FC-355B-BCE0-FB7FCA2D2B4E}"/>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55" name="Freeform 147">
              <a:extLst>
                <a:ext uri="{FF2B5EF4-FFF2-40B4-BE49-F238E27FC236}">
                  <a16:creationId xmlns:a16="http://schemas.microsoft.com/office/drawing/2014/main" id="{8783DD96-9FE3-6157-5009-C27F599FD3E0}"/>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56" name="Freeform 148">
              <a:extLst>
                <a:ext uri="{FF2B5EF4-FFF2-40B4-BE49-F238E27FC236}">
                  <a16:creationId xmlns:a16="http://schemas.microsoft.com/office/drawing/2014/main" id="{DF824389-C0BD-BFAB-2927-7D2518F146CA}"/>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57" name="Freeform 149">
              <a:extLst>
                <a:ext uri="{FF2B5EF4-FFF2-40B4-BE49-F238E27FC236}">
                  <a16:creationId xmlns:a16="http://schemas.microsoft.com/office/drawing/2014/main" id="{8E6C6DCC-51A9-4C9C-9790-214667C95419}"/>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58" name="Freeform 150">
              <a:extLst>
                <a:ext uri="{FF2B5EF4-FFF2-40B4-BE49-F238E27FC236}">
                  <a16:creationId xmlns:a16="http://schemas.microsoft.com/office/drawing/2014/main" id="{551ED97F-9C1E-7714-AE99-BD555734ACAB}"/>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59" name="Freeform 151">
              <a:extLst>
                <a:ext uri="{FF2B5EF4-FFF2-40B4-BE49-F238E27FC236}">
                  <a16:creationId xmlns:a16="http://schemas.microsoft.com/office/drawing/2014/main" id="{AED1AC57-2CF6-6332-C4C0-0D292DDF702F}"/>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60" name="Freeform 152">
              <a:extLst>
                <a:ext uri="{FF2B5EF4-FFF2-40B4-BE49-F238E27FC236}">
                  <a16:creationId xmlns:a16="http://schemas.microsoft.com/office/drawing/2014/main" id="{1B6F0A07-F0C5-8203-C73F-6F43B2898E69}"/>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61" name="Freeform 153">
              <a:extLst>
                <a:ext uri="{FF2B5EF4-FFF2-40B4-BE49-F238E27FC236}">
                  <a16:creationId xmlns:a16="http://schemas.microsoft.com/office/drawing/2014/main" id="{C3F0BEAB-ED24-FAE3-453E-146880FEC70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62" name="Freeform 154">
              <a:extLst>
                <a:ext uri="{FF2B5EF4-FFF2-40B4-BE49-F238E27FC236}">
                  <a16:creationId xmlns:a16="http://schemas.microsoft.com/office/drawing/2014/main" id="{09C574D0-3BBD-83C7-4845-76D2ACAA1E98}"/>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63" name="Freeform 155">
              <a:extLst>
                <a:ext uri="{FF2B5EF4-FFF2-40B4-BE49-F238E27FC236}">
                  <a16:creationId xmlns:a16="http://schemas.microsoft.com/office/drawing/2014/main" id="{65FDF189-8604-3709-F1B3-C3762D41A9DA}"/>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64" name="Freeform 156">
              <a:extLst>
                <a:ext uri="{FF2B5EF4-FFF2-40B4-BE49-F238E27FC236}">
                  <a16:creationId xmlns:a16="http://schemas.microsoft.com/office/drawing/2014/main" id="{5155A4BC-8EB3-D95C-0FC6-B68F7039B47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65" name="Freeform 157">
              <a:extLst>
                <a:ext uri="{FF2B5EF4-FFF2-40B4-BE49-F238E27FC236}">
                  <a16:creationId xmlns:a16="http://schemas.microsoft.com/office/drawing/2014/main" id="{1B0C988B-5417-E7DE-8035-D847930ACE21}"/>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66" name="Freeform 158">
              <a:extLst>
                <a:ext uri="{FF2B5EF4-FFF2-40B4-BE49-F238E27FC236}">
                  <a16:creationId xmlns:a16="http://schemas.microsoft.com/office/drawing/2014/main" id="{2381284A-E17F-FBA7-B55B-F28576614191}"/>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67" name="Freeform 159">
              <a:extLst>
                <a:ext uri="{FF2B5EF4-FFF2-40B4-BE49-F238E27FC236}">
                  <a16:creationId xmlns:a16="http://schemas.microsoft.com/office/drawing/2014/main" id="{C99A2C22-92FA-7A5C-16D8-F881F3286DEB}"/>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68" name="Freeform 160">
              <a:extLst>
                <a:ext uri="{FF2B5EF4-FFF2-40B4-BE49-F238E27FC236}">
                  <a16:creationId xmlns:a16="http://schemas.microsoft.com/office/drawing/2014/main" id="{9F4629A4-E2BF-82B4-9BCD-9C4CA2E42481}"/>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69" name="Freeform 161">
              <a:extLst>
                <a:ext uri="{FF2B5EF4-FFF2-40B4-BE49-F238E27FC236}">
                  <a16:creationId xmlns:a16="http://schemas.microsoft.com/office/drawing/2014/main" id="{A15F91AB-7862-209B-9284-5D853E0933F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70" name="Freeform 162">
              <a:extLst>
                <a:ext uri="{FF2B5EF4-FFF2-40B4-BE49-F238E27FC236}">
                  <a16:creationId xmlns:a16="http://schemas.microsoft.com/office/drawing/2014/main" id="{D1269055-A61A-926F-BA31-FAB7A687C2BA}"/>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71" name="Freeform 163">
              <a:extLst>
                <a:ext uri="{FF2B5EF4-FFF2-40B4-BE49-F238E27FC236}">
                  <a16:creationId xmlns:a16="http://schemas.microsoft.com/office/drawing/2014/main" id="{BE34F6B1-294A-DB73-B855-B5552243664C}"/>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72" name="Freeform 164">
              <a:extLst>
                <a:ext uri="{FF2B5EF4-FFF2-40B4-BE49-F238E27FC236}">
                  <a16:creationId xmlns:a16="http://schemas.microsoft.com/office/drawing/2014/main" id="{D6DF231D-89A9-08C8-0AC2-E1E57A05891C}"/>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73" name="Freeform 165">
              <a:extLst>
                <a:ext uri="{FF2B5EF4-FFF2-40B4-BE49-F238E27FC236}">
                  <a16:creationId xmlns:a16="http://schemas.microsoft.com/office/drawing/2014/main" id="{CF5DDE92-0604-C57B-9CD1-CF12A3404E8D}"/>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74" name="Freeform 166">
              <a:extLst>
                <a:ext uri="{FF2B5EF4-FFF2-40B4-BE49-F238E27FC236}">
                  <a16:creationId xmlns:a16="http://schemas.microsoft.com/office/drawing/2014/main" id="{95EC07F8-8487-DE84-C1B9-6EBB25E2D6F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75" name="Freeform 167">
              <a:extLst>
                <a:ext uri="{FF2B5EF4-FFF2-40B4-BE49-F238E27FC236}">
                  <a16:creationId xmlns:a16="http://schemas.microsoft.com/office/drawing/2014/main" id="{7AFE2304-F3C1-56CD-B7E4-39727CF36145}"/>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76" name="Freeform 168">
              <a:extLst>
                <a:ext uri="{FF2B5EF4-FFF2-40B4-BE49-F238E27FC236}">
                  <a16:creationId xmlns:a16="http://schemas.microsoft.com/office/drawing/2014/main" id="{723C46DE-A463-209F-BDF8-0CC79447FB4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77" name="Freeform 169">
              <a:extLst>
                <a:ext uri="{FF2B5EF4-FFF2-40B4-BE49-F238E27FC236}">
                  <a16:creationId xmlns:a16="http://schemas.microsoft.com/office/drawing/2014/main" id="{55F4E7A6-786F-5A19-7DD7-CD20ACFDC7F0}"/>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78" name="Freeform 170">
              <a:extLst>
                <a:ext uri="{FF2B5EF4-FFF2-40B4-BE49-F238E27FC236}">
                  <a16:creationId xmlns:a16="http://schemas.microsoft.com/office/drawing/2014/main" id="{B51AEE84-F503-E3B6-1D97-760E5E6244FB}"/>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79" name="Freeform 171">
              <a:extLst>
                <a:ext uri="{FF2B5EF4-FFF2-40B4-BE49-F238E27FC236}">
                  <a16:creationId xmlns:a16="http://schemas.microsoft.com/office/drawing/2014/main" id="{71C7155B-B207-8F84-512B-23BA6B9BAE5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80" name="Freeform 172">
              <a:extLst>
                <a:ext uri="{FF2B5EF4-FFF2-40B4-BE49-F238E27FC236}">
                  <a16:creationId xmlns:a16="http://schemas.microsoft.com/office/drawing/2014/main" id="{25D4429E-F727-27CD-5B2D-AFCBD48A3DF7}"/>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81" name="Freeform 173">
              <a:extLst>
                <a:ext uri="{FF2B5EF4-FFF2-40B4-BE49-F238E27FC236}">
                  <a16:creationId xmlns:a16="http://schemas.microsoft.com/office/drawing/2014/main" id="{2884D752-1EB9-16D8-45FA-9821FEC65AC9}"/>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82" name="Freeform 174">
              <a:extLst>
                <a:ext uri="{FF2B5EF4-FFF2-40B4-BE49-F238E27FC236}">
                  <a16:creationId xmlns:a16="http://schemas.microsoft.com/office/drawing/2014/main" id="{55369E2C-C2F0-B8F7-1933-199C31CDF403}"/>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3" name="Freeform 175">
              <a:extLst>
                <a:ext uri="{FF2B5EF4-FFF2-40B4-BE49-F238E27FC236}">
                  <a16:creationId xmlns:a16="http://schemas.microsoft.com/office/drawing/2014/main" id="{874C189A-A60F-B8CC-DA06-86622B034013}"/>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84" name="Freeform 176">
              <a:extLst>
                <a:ext uri="{FF2B5EF4-FFF2-40B4-BE49-F238E27FC236}">
                  <a16:creationId xmlns:a16="http://schemas.microsoft.com/office/drawing/2014/main" id="{12B5D5CF-FF26-EDB2-D251-A10538375D43}"/>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85" name="Freeform 177">
              <a:extLst>
                <a:ext uri="{FF2B5EF4-FFF2-40B4-BE49-F238E27FC236}">
                  <a16:creationId xmlns:a16="http://schemas.microsoft.com/office/drawing/2014/main" id="{7F9C4FF6-8522-9EC0-D13F-30354A5DA8B9}"/>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6" name="Freeform 178">
              <a:extLst>
                <a:ext uri="{FF2B5EF4-FFF2-40B4-BE49-F238E27FC236}">
                  <a16:creationId xmlns:a16="http://schemas.microsoft.com/office/drawing/2014/main" id="{D832520B-E4FB-50E3-45D6-8A4D1976C300}"/>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87" name="Freeform 179">
              <a:extLst>
                <a:ext uri="{FF2B5EF4-FFF2-40B4-BE49-F238E27FC236}">
                  <a16:creationId xmlns:a16="http://schemas.microsoft.com/office/drawing/2014/main" id="{9445999C-4C7E-BEFC-D1D4-641D4A61FE9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88" name="Freeform 180">
              <a:extLst>
                <a:ext uri="{FF2B5EF4-FFF2-40B4-BE49-F238E27FC236}">
                  <a16:creationId xmlns:a16="http://schemas.microsoft.com/office/drawing/2014/main" id="{40B1728A-209D-34EC-8CE7-52DC4622CE2F}"/>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89" name="Freeform 181">
              <a:extLst>
                <a:ext uri="{FF2B5EF4-FFF2-40B4-BE49-F238E27FC236}">
                  <a16:creationId xmlns:a16="http://schemas.microsoft.com/office/drawing/2014/main" id="{BF45DA4F-5569-3A3A-71AE-4B0B8E650678}"/>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90" name="Freeform 182">
              <a:extLst>
                <a:ext uri="{FF2B5EF4-FFF2-40B4-BE49-F238E27FC236}">
                  <a16:creationId xmlns:a16="http://schemas.microsoft.com/office/drawing/2014/main" id="{9119A247-B7EA-466E-F3E7-605150B82B5B}"/>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91" name="Freeform 183">
              <a:extLst>
                <a:ext uri="{FF2B5EF4-FFF2-40B4-BE49-F238E27FC236}">
                  <a16:creationId xmlns:a16="http://schemas.microsoft.com/office/drawing/2014/main" id="{1841BC1B-4409-9010-3377-A320B590EBB5}"/>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2" name="Freeform 184">
              <a:extLst>
                <a:ext uri="{FF2B5EF4-FFF2-40B4-BE49-F238E27FC236}">
                  <a16:creationId xmlns:a16="http://schemas.microsoft.com/office/drawing/2014/main" id="{5437F6FD-7094-5D47-FBD1-4AFDFE58889D}"/>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3" name="Freeform 185">
              <a:extLst>
                <a:ext uri="{FF2B5EF4-FFF2-40B4-BE49-F238E27FC236}">
                  <a16:creationId xmlns:a16="http://schemas.microsoft.com/office/drawing/2014/main" id="{5242A5CA-77DD-2E55-F69B-63F6DF445FCE}"/>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94" name="Freeform 186">
              <a:extLst>
                <a:ext uri="{FF2B5EF4-FFF2-40B4-BE49-F238E27FC236}">
                  <a16:creationId xmlns:a16="http://schemas.microsoft.com/office/drawing/2014/main" id="{EC88B67F-8FE5-4183-DD3A-B335F8704041}"/>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5" name="Freeform 187">
              <a:extLst>
                <a:ext uri="{FF2B5EF4-FFF2-40B4-BE49-F238E27FC236}">
                  <a16:creationId xmlns:a16="http://schemas.microsoft.com/office/drawing/2014/main" id="{69E8AC0E-DF59-ABC5-39CD-8D72A567A08A}"/>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96" name="Freeform 188">
              <a:extLst>
                <a:ext uri="{FF2B5EF4-FFF2-40B4-BE49-F238E27FC236}">
                  <a16:creationId xmlns:a16="http://schemas.microsoft.com/office/drawing/2014/main" id="{98F711C8-C395-543E-E40F-FF111F74BE67}"/>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97" name="Freeform 189">
              <a:extLst>
                <a:ext uri="{FF2B5EF4-FFF2-40B4-BE49-F238E27FC236}">
                  <a16:creationId xmlns:a16="http://schemas.microsoft.com/office/drawing/2014/main" id="{72F40D6E-21E0-A99D-9098-0CA3884571D4}"/>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98" name="Freeform 190">
              <a:extLst>
                <a:ext uri="{FF2B5EF4-FFF2-40B4-BE49-F238E27FC236}">
                  <a16:creationId xmlns:a16="http://schemas.microsoft.com/office/drawing/2014/main" id="{6E68F592-1723-DE29-8A71-1B41884DFF14}"/>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99" name="Freeform 191">
              <a:extLst>
                <a:ext uri="{FF2B5EF4-FFF2-40B4-BE49-F238E27FC236}">
                  <a16:creationId xmlns:a16="http://schemas.microsoft.com/office/drawing/2014/main" id="{697F2035-97EA-9CAB-1E8E-6BD95F0A8501}"/>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100" name="Freeform 192">
              <a:extLst>
                <a:ext uri="{FF2B5EF4-FFF2-40B4-BE49-F238E27FC236}">
                  <a16:creationId xmlns:a16="http://schemas.microsoft.com/office/drawing/2014/main" id="{08905324-1943-FAC3-A1BB-0167C9161031}"/>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101" name="Freeform 193">
              <a:extLst>
                <a:ext uri="{FF2B5EF4-FFF2-40B4-BE49-F238E27FC236}">
                  <a16:creationId xmlns:a16="http://schemas.microsoft.com/office/drawing/2014/main" id="{C3CAEE54-C8EB-1792-EAF7-988852438FC0}"/>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102" name="Freeform 194">
              <a:extLst>
                <a:ext uri="{FF2B5EF4-FFF2-40B4-BE49-F238E27FC236}">
                  <a16:creationId xmlns:a16="http://schemas.microsoft.com/office/drawing/2014/main" id="{B59E9187-1D64-AE9B-A2BB-BFB2E73C98DF}"/>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3" name="Freeform 195">
              <a:extLst>
                <a:ext uri="{FF2B5EF4-FFF2-40B4-BE49-F238E27FC236}">
                  <a16:creationId xmlns:a16="http://schemas.microsoft.com/office/drawing/2014/main" id="{806BF874-A458-EE6B-01A8-5122B8581C08}"/>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104" name="Freeform 196">
              <a:extLst>
                <a:ext uri="{FF2B5EF4-FFF2-40B4-BE49-F238E27FC236}">
                  <a16:creationId xmlns:a16="http://schemas.microsoft.com/office/drawing/2014/main" id="{2A504F9E-2E79-C603-E240-BAC99A0E7BB5}"/>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105" name="Freeform 197">
              <a:extLst>
                <a:ext uri="{FF2B5EF4-FFF2-40B4-BE49-F238E27FC236}">
                  <a16:creationId xmlns:a16="http://schemas.microsoft.com/office/drawing/2014/main" id="{C30C1421-39CB-AAB0-E5CC-5C76D9526906}"/>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106" name="Freeform 198">
              <a:extLst>
                <a:ext uri="{FF2B5EF4-FFF2-40B4-BE49-F238E27FC236}">
                  <a16:creationId xmlns:a16="http://schemas.microsoft.com/office/drawing/2014/main" id="{CFA59C1D-FCBE-5030-1A7A-54D30AA1E4E6}"/>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107" name="Freeform 199">
              <a:extLst>
                <a:ext uri="{FF2B5EF4-FFF2-40B4-BE49-F238E27FC236}">
                  <a16:creationId xmlns:a16="http://schemas.microsoft.com/office/drawing/2014/main" id="{A58F346E-43E6-9F2D-9692-E367E19F602F}"/>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08" name="Freeform 200">
              <a:extLst>
                <a:ext uri="{FF2B5EF4-FFF2-40B4-BE49-F238E27FC236}">
                  <a16:creationId xmlns:a16="http://schemas.microsoft.com/office/drawing/2014/main" id="{CAE83DDB-7211-60ED-11B2-F5A26ED834C3}"/>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09" name="Freeform 201">
              <a:extLst>
                <a:ext uri="{FF2B5EF4-FFF2-40B4-BE49-F238E27FC236}">
                  <a16:creationId xmlns:a16="http://schemas.microsoft.com/office/drawing/2014/main" id="{B312BF19-7F77-87C4-4BA3-303AB0902579}"/>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110" name="Freeform 202">
              <a:extLst>
                <a:ext uri="{FF2B5EF4-FFF2-40B4-BE49-F238E27FC236}">
                  <a16:creationId xmlns:a16="http://schemas.microsoft.com/office/drawing/2014/main" id="{B2E369AA-151D-70F9-DDB8-36382C2A87F8}"/>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111" name="Freeform 203">
              <a:extLst>
                <a:ext uri="{FF2B5EF4-FFF2-40B4-BE49-F238E27FC236}">
                  <a16:creationId xmlns:a16="http://schemas.microsoft.com/office/drawing/2014/main" id="{DE402242-AD2A-6123-B703-520ACAC32D26}"/>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112" name="Freeform 204">
              <a:extLst>
                <a:ext uri="{FF2B5EF4-FFF2-40B4-BE49-F238E27FC236}">
                  <a16:creationId xmlns:a16="http://schemas.microsoft.com/office/drawing/2014/main" id="{B2ECDB75-517D-3553-50B4-4CFF58C1686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3" name="Freeform 205">
              <a:extLst>
                <a:ext uri="{FF2B5EF4-FFF2-40B4-BE49-F238E27FC236}">
                  <a16:creationId xmlns:a16="http://schemas.microsoft.com/office/drawing/2014/main" id="{0CFA64DA-9DA6-F683-7AA6-A4D8E2AD1923}"/>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114" name="Freeform 206">
              <a:extLst>
                <a:ext uri="{FF2B5EF4-FFF2-40B4-BE49-F238E27FC236}">
                  <a16:creationId xmlns:a16="http://schemas.microsoft.com/office/drawing/2014/main" id="{9640B097-B7D3-AE0D-271B-51763F0FEEA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115" name="Freeform 207">
              <a:extLst>
                <a:ext uri="{FF2B5EF4-FFF2-40B4-BE49-F238E27FC236}">
                  <a16:creationId xmlns:a16="http://schemas.microsoft.com/office/drawing/2014/main" id="{DCF4DE16-3B11-9F25-C871-625A948CFA7C}"/>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6" name="Freeform 208">
              <a:extLst>
                <a:ext uri="{FF2B5EF4-FFF2-40B4-BE49-F238E27FC236}">
                  <a16:creationId xmlns:a16="http://schemas.microsoft.com/office/drawing/2014/main" id="{B4FB81BD-5229-6E2B-0982-127EA7500B36}"/>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7" name="Freeform 209">
              <a:extLst>
                <a:ext uri="{FF2B5EF4-FFF2-40B4-BE49-F238E27FC236}">
                  <a16:creationId xmlns:a16="http://schemas.microsoft.com/office/drawing/2014/main" id="{C8BAA0E1-A093-DD0C-0BD9-AC7BBF6B9792}"/>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18" name="Freeform 210">
              <a:extLst>
                <a:ext uri="{FF2B5EF4-FFF2-40B4-BE49-F238E27FC236}">
                  <a16:creationId xmlns:a16="http://schemas.microsoft.com/office/drawing/2014/main" id="{7F2F9AEE-6D7C-D2B3-9C0D-68CF71EF36DF}"/>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19" name="Freeform 211">
              <a:extLst>
                <a:ext uri="{FF2B5EF4-FFF2-40B4-BE49-F238E27FC236}">
                  <a16:creationId xmlns:a16="http://schemas.microsoft.com/office/drawing/2014/main" id="{FD521B97-29D1-286F-676E-4987F0D6F8D8}"/>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0" name="Freeform 212">
              <a:extLst>
                <a:ext uri="{FF2B5EF4-FFF2-40B4-BE49-F238E27FC236}">
                  <a16:creationId xmlns:a16="http://schemas.microsoft.com/office/drawing/2014/main" id="{6D77CABC-6CB7-A1B8-C627-08B2DF7044B0}"/>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121" name="Freeform 213">
              <a:extLst>
                <a:ext uri="{FF2B5EF4-FFF2-40B4-BE49-F238E27FC236}">
                  <a16:creationId xmlns:a16="http://schemas.microsoft.com/office/drawing/2014/main" id="{0157904A-A9D9-7AC2-88BD-CA9835C70379}"/>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2" name="Freeform 214">
              <a:extLst>
                <a:ext uri="{FF2B5EF4-FFF2-40B4-BE49-F238E27FC236}">
                  <a16:creationId xmlns:a16="http://schemas.microsoft.com/office/drawing/2014/main" id="{D3618837-D161-6D63-BD6E-6DF3739DA20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123" name="Freeform 215">
              <a:extLst>
                <a:ext uri="{FF2B5EF4-FFF2-40B4-BE49-F238E27FC236}">
                  <a16:creationId xmlns:a16="http://schemas.microsoft.com/office/drawing/2014/main" id="{8A4D1D5F-9314-E0E8-B3B7-1376B126485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124" name="Freeform 216">
              <a:extLst>
                <a:ext uri="{FF2B5EF4-FFF2-40B4-BE49-F238E27FC236}">
                  <a16:creationId xmlns:a16="http://schemas.microsoft.com/office/drawing/2014/main" id="{59954650-3E27-9A8A-47E1-D99341069AC2}"/>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125" name="Freeform 217">
              <a:extLst>
                <a:ext uri="{FF2B5EF4-FFF2-40B4-BE49-F238E27FC236}">
                  <a16:creationId xmlns:a16="http://schemas.microsoft.com/office/drawing/2014/main" id="{D0B610A5-F8B7-4926-D13B-726A94040F24}"/>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126" name="Freeform 218">
              <a:extLst>
                <a:ext uri="{FF2B5EF4-FFF2-40B4-BE49-F238E27FC236}">
                  <a16:creationId xmlns:a16="http://schemas.microsoft.com/office/drawing/2014/main" id="{0F47212F-1ECE-A71B-84A0-700667256620}"/>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127" name="Freeform 219">
              <a:extLst>
                <a:ext uri="{FF2B5EF4-FFF2-40B4-BE49-F238E27FC236}">
                  <a16:creationId xmlns:a16="http://schemas.microsoft.com/office/drawing/2014/main" id="{33069405-2187-4711-191E-3B4DC006B10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128" name="Freeform 220">
              <a:extLst>
                <a:ext uri="{FF2B5EF4-FFF2-40B4-BE49-F238E27FC236}">
                  <a16:creationId xmlns:a16="http://schemas.microsoft.com/office/drawing/2014/main" id="{F34EAB51-69CB-F41B-C717-0EE1A48F02CB}"/>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129" name="Freeform 221">
              <a:extLst>
                <a:ext uri="{FF2B5EF4-FFF2-40B4-BE49-F238E27FC236}">
                  <a16:creationId xmlns:a16="http://schemas.microsoft.com/office/drawing/2014/main" id="{0D02A0A2-2B36-D82B-F5D1-FFA929139CFA}"/>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130" name="Freeform 222">
              <a:extLst>
                <a:ext uri="{FF2B5EF4-FFF2-40B4-BE49-F238E27FC236}">
                  <a16:creationId xmlns:a16="http://schemas.microsoft.com/office/drawing/2014/main" id="{4E146E90-C787-FFE0-A096-09AE82625F0F}"/>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131" name="Freeform 223">
              <a:extLst>
                <a:ext uri="{FF2B5EF4-FFF2-40B4-BE49-F238E27FC236}">
                  <a16:creationId xmlns:a16="http://schemas.microsoft.com/office/drawing/2014/main" id="{FEBFFBB8-4F52-BB92-645B-DC382683FBCF}"/>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132" name="Freeform 224">
              <a:extLst>
                <a:ext uri="{FF2B5EF4-FFF2-40B4-BE49-F238E27FC236}">
                  <a16:creationId xmlns:a16="http://schemas.microsoft.com/office/drawing/2014/main" id="{0D4E7E29-F90F-2673-5AB0-D40F0446E731}"/>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133" name="Freeform 225">
              <a:extLst>
                <a:ext uri="{FF2B5EF4-FFF2-40B4-BE49-F238E27FC236}">
                  <a16:creationId xmlns:a16="http://schemas.microsoft.com/office/drawing/2014/main" id="{CFB21CA9-0BED-E40B-22AB-48CCDF6B397F}"/>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134" name="Freeform 226">
              <a:extLst>
                <a:ext uri="{FF2B5EF4-FFF2-40B4-BE49-F238E27FC236}">
                  <a16:creationId xmlns:a16="http://schemas.microsoft.com/office/drawing/2014/main" id="{A22B69F9-51C2-E5B4-9EAA-9490B946AAF4}"/>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135" name="Freeform 227">
              <a:extLst>
                <a:ext uri="{FF2B5EF4-FFF2-40B4-BE49-F238E27FC236}">
                  <a16:creationId xmlns:a16="http://schemas.microsoft.com/office/drawing/2014/main" id="{D3B14D7B-9453-807F-1B79-58574F1226F5}"/>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136" name="Freeform 228">
              <a:extLst>
                <a:ext uri="{FF2B5EF4-FFF2-40B4-BE49-F238E27FC236}">
                  <a16:creationId xmlns:a16="http://schemas.microsoft.com/office/drawing/2014/main" id="{2E40E4EA-3F7C-BED2-4538-7C40F7058DE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137" name="Freeform 229">
              <a:extLst>
                <a:ext uri="{FF2B5EF4-FFF2-40B4-BE49-F238E27FC236}">
                  <a16:creationId xmlns:a16="http://schemas.microsoft.com/office/drawing/2014/main" id="{717FD1ED-D853-0E70-6293-A93C6CEC4AAA}"/>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138" name="Freeform 230">
              <a:extLst>
                <a:ext uri="{FF2B5EF4-FFF2-40B4-BE49-F238E27FC236}">
                  <a16:creationId xmlns:a16="http://schemas.microsoft.com/office/drawing/2014/main" id="{E21E4EF3-585F-C01F-931F-B28F54037B18}"/>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139" name="Freeform 231">
              <a:extLst>
                <a:ext uri="{FF2B5EF4-FFF2-40B4-BE49-F238E27FC236}">
                  <a16:creationId xmlns:a16="http://schemas.microsoft.com/office/drawing/2014/main" id="{D1DD84DE-1371-3750-C838-E3949599F0C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140" name="Freeform 232">
              <a:extLst>
                <a:ext uri="{FF2B5EF4-FFF2-40B4-BE49-F238E27FC236}">
                  <a16:creationId xmlns:a16="http://schemas.microsoft.com/office/drawing/2014/main" id="{0A897B39-ABC4-3F45-DB08-EA8F3002EC89}"/>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141" name="Freeform 233">
              <a:extLst>
                <a:ext uri="{FF2B5EF4-FFF2-40B4-BE49-F238E27FC236}">
                  <a16:creationId xmlns:a16="http://schemas.microsoft.com/office/drawing/2014/main" id="{3E1A1979-A8BB-80A7-8A85-646B88D31833}"/>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142" name="Freeform 234">
              <a:extLst>
                <a:ext uri="{FF2B5EF4-FFF2-40B4-BE49-F238E27FC236}">
                  <a16:creationId xmlns:a16="http://schemas.microsoft.com/office/drawing/2014/main" id="{7E6DCFA1-A4BF-B855-76C3-BAB75EC85F5F}"/>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143" name="Freeform 235">
              <a:extLst>
                <a:ext uri="{FF2B5EF4-FFF2-40B4-BE49-F238E27FC236}">
                  <a16:creationId xmlns:a16="http://schemas.microsoft.com/office/drawing/2014/main" id="{4981A750-5AB8-3A8A-F0E6-FF72EAD86223}"/>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144" name="Freeform 236">
              <a:extLst>
                <a:ext uri="{FF2B5EF4-FFF2-40B4-BE49-F238E27FC236}">
                  <a16:creationId xmlns:a16="http://schemas.microsoft.com/office/drawing/2014/main" id="{92D6C0E8-A520-E76E-60C8-F3593A0980CE}"/>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145" name="Freeform 237">
              <a:extLst>
                <a:ext uri="{FF2B5EF4-FFF2-40B4-BE49-F238E27FC236}">
                  <a16:creationId xmlns:a16="http://schemas.microsoft.com/office/drawing/2014/main" id="{F237D166-C9CE-49F5-7EFA-05A03F4B5D4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146" name="Freeform 238">
              <a:extLst>
                <a:ext uri="{FF2B5EF4-FFF2-40B4-BE49-F238E27FC236}">
                  <a16:creationId xmlns:a16="http://schemas.microsoft.com/office/drawing/2014/main" id="{ED2A350C-1922-C1DF-03F1-019D1BAAC548}"/>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grpSp>
        <p:nvGrpSpPr>
          <p:cNvPr id="147" name="Graphic 4">
            <a:extLst>
              <a:ext uri="{FF2B5EF4-FFF2-40B4-BE49-F238E27FC236}">
                <a16:creationId xmlns:a16="http://schemas.microsoft.com/office/drawing/2014/main" id="{14B95813-C340-FC7B-7ECD-BE3DAAEAB26D}"/>
              </a:ext>
            </a:extLst>
          </p:cNvPr>
          <p:cNvGrpSpPr/>
          <p:nvPr/>
        </p:nvGrpSpPr>
        <p:grpSpPr>
          <a:xfrm>
            <a:off x="1248310" y="4436275"/>
            <a:ext cx="1666347" cy="1419224"/>
            <a:chOff x="3778420" y="3791271"/>
            <a:chExt cx="1253431" cy="1085528"/>
          </a:xfrm>
        </p:grpSpPr>
        <p:sp>
          <p:nvSpPr>
            <p:cNvPr id="148" name="Freeform 104">
              <a:extLst>
                <a:ext uri="{FF2B5EF4-FFF2-40B4-BE49-F238E27FC236}">
                  <a16:creationId xmlns:a16="http://schemas.microsoft.com/office/drawing/2014/main" id="{6D9C909B-7837-1F4F-8EBD-5C1A272D5E0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49" name="Freeform 105">
              <a:extLst>
                <a:ext uri="{FF2B5EF4-FFF2-40B4-BE49-F238E27FC236}">
                  <a16:creationId xmlns:a16="http://schemas.microsoft.com/office/drawing/2014/main" id="{3AAC8A22-B5E1-72BB-582E-B9813E3BF609}"/>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b="1"/>
            </a:p>
          </p:txBody>
        </p:sp>
        <p:sp>
          <p:nvSpPr>
            <p:cNvPr id="150" name="Freeform 106">
              <a:extLst>
                <a:ext uri="{FF2B5EF4-FFF2-40B4-BE49-F238E27FC236}">
                  <a16:creationId xmlns:a16="http://schemas.microsoft.com/office/drawing/2014/main" id="{9E747638-E5CC-3701-B35E-8BBFE025B7DE}"/>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1" name="Freeform 107">
              <a:extLst>
                <a:ext uri="{FF2B5EF4-FFF2-40B4-BE49-F238E27FC236}">
                  <a16:creationId xmlns:a16="http://schemas.microsoft.com/office/drawing/2014/main" id="{937A0F4A-AD20-2B2A-6ACC-E24413C4555D}"/>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b="1"/>
            </a:p>
          </p:txBody>
        </p:sp>
        <p:sp>
          <p:nvSpPr>
            <p:cNvPr id="152" name="Freeform 108">
              <a:extLst>
                <a:ext uri="{FF2B5EF4-FFF2-40B4-BE49-F238E27FC236}">
                  <a16:creationId xmlns:a16="http://schemas.microsoft.com/office/drawing/2014/main" id="{7577EC1A-A3C0-1FFE-9E6B-7C4053314C30}"/>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3" name="Freeform 109">
              <a:extLst>
                <a:ext uri="{FF2B5EF4-FFF2-40B4-BE49-F238E27FC236}">
                  <a16:creationId xmlns:a16="http://schemas.microsoft.com/office/drawing/2014/main" id="{2190BF8E-CDF9-6F65-12F0-06BE501C9FD1}"/>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b="1"/>
            </a:p>
          </p:txBody>
        </p:sp>
        <p:sp>
          <p:nvSpPr>
            <p:cNvPr id="154" name="Freeform 110">
              <a:extLst>
                <a:ext uri="{FF2B5EF4-FFF2-40B4-BE49-F238E27FC236}">
                  <a16:creationId xmlns:a16="http://schemas.microsoft.com/office/drawing/2014/main" id="{D36F4896-22EF-5C3F-D921-F64DBE42F36A}"/>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b="1"/>
            </a:p>
          </p:txBody>
        </p:sp>
        <p:sp>
          <p:nvSpPr>
            <p:cNvPr id="155" name="Freeform 111">
              <a:extLst>
                <a:ext uri="{FF2B5EF4-FFF2-40B4-BE49-F238E27FC236}">
                  <a16:creationId xmlns:a16="http://schemas.microsoft.com/office/drawing/2014/main" id="{07980422-E95A-9745-22FE-8006F29104D9}"/>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56" name="Freeform 112">
              <a:extLst>
                <a:ext uri="{FF2B5EF4-FFF2-40B4-BE49-F238E27FC236}">
                  <a16:creationId xmlns:a16="http://schemas.microsoft.com/office/drawing/2014/main" id="{C4C8303C-0911-9D7B-FB3D-0CCA3F0D956E}"/>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b="1"/>
            </a:p>
          </p:txBody>
        </p:sp>
        <p:sp>
          <p:nvSpPr>
            <p:cNvPr id="157" name="Freeform 113">
              <a:extLst>
                <a:ext uri="{FF2B5EF4-FFF2-40B4-BE49-F238E27FC236}">
                  <a16:creationId xmlns:a16="http://schemas.microsoft.com/office/drawing/2014/main" id="{E3B4F463-54F7-D050-A2A3-B78FA229C268}"/>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58" name="Freeform 114">
              <a:extLst>
                <a:ext uri="{FF2B5EF4-FFF2-40B4-BE49-F238E27FC236}">
                  <a16:creationId xmlns:a16="http://schemas.microsoft.com/office/drawing/2014/main" id="{36ED913B-941D-8E8D-8EE5-0909DC74DF8B}"/>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59" name="Freeform 115">
              <a:extLst>
                <a:ext uri="{FF2B5EF4-FFF2-40B4-BE49-F238E27FC236}">
                  <a16:creationId xmlns:a16="http://schemas.microsoft.com/office/drawing/2014/main" id="{6FDE2824-6614-884D-6A07-54565315D941}"/>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b="1"/>
            </a:p>
          </p:txBody>
        </p:sp>
        <p:sp>
          <p:nvSpPr>
            <p:cNvPr id="160" name="Freeform 116">
              <a:extLst>
                <a:ext uri="{FF2B5EF4-FFF2-40B4-BE49-F238E27FC236}">
                  <a16:creationId xmlns:a16="http://schemas.microsoft.com/office/drawing/2014/main" id="{FEE2ED96-FA10-D5A5-5961-0F92FD92815F}"/>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b="1"/>
            </a:p>
          </p:txBody>
        </p:sp>
        <p:sp>
          <p:nvSpPr>
            <p:cNvPr id="161" name="Freeform 117">
              <a:extLst>
                <a:ext uri="{FF2B5EF4-FFF2-40B4-BE49-F238E27FC236}">
                  <a16:creationId xmlns:a16="http://schemas.microsoft.com/office/drawing/2014/main" id="{4BA292D2-B2F4-41D1-B002-7EA176FB245A}"/>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2" name="Freeform 118">
              <a:extLst>
                <a:ext uri="{FF2B5EF4-FFF2-40B4-BE49-F238E27FC236}">
                  <a16:creationId xmlns:a16="http://schemas.microsoft.com/office/drawing/2014/main" id="{95FFFC86-F5CD-7100-DB27-B4D8059D8278}"/>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163" name="Freeform 119">
              <a:extLst>
                <a:ext uri="{FF2B5EF4-FFF2-40B4-BE49-F238E27FC236}">
                  <a16:creationId xmlns:a16="http://schemas.microsoft.com/office/drawing/2014/main" id="{0564AC3B-9986-385E-760E-61268361525E}"/>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b="1"/>
            </a:p>
          </p:txBody>
        </p:sp>
        <p:sp>
          <p:nvSpPr>
            <p:cNvPr id="164" name="Freeform 120">
              <a:extLst>
                <a:ext uri="{FF2B5EF4-FFF2-40B4-BE49-F238E27FC236}">
                  <a16:creationId xmlns:a16="http://schemas.microsoft.com/office/drawing/2014/main" id="{8A6D7B01-47F0-97B8-4C96-25AEE42717D9}"/>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65" name="Freeform 121">
              <a:extLst>
                <a:ext uri="{FF2B5EF4-FFF2-40B4-BE49-F238E27FC236}">
                  <a16:creationId xmlns:a16="http://schemas.microsoft.com/office/drawing/2014/main" id="{80162817-42CC-9B9B-0C74-4EAC6FE08ED7}"/>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66" name="Freeform 122">
              <a:extLst>
                <a:ext uri="{FF2B5EF4-FFF2-40B4-BE49-F238E27FC236}">
                  <a16:creationId xmlns:a16="http://schemas.microsoft.com/office/drawing/2014/main" id="{9ADF55A9-3499-9E23-D7A2-438B5B313DB3}"/>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b="1"/>
            </a:p>
          </p:txBody>
        </p:sp>
        <p:sp>
          <p:nvSpPr>
            <p:cNvPr id="167" name="Freeform 123">
              <a:extLst>
                <a:ext uri="{FF2B5EF4-FFF2-40B4-BE49-F238E27FC236}">
                  <a16:creationId xmlns:a16="http://schemas.microsoft.com/office/drawing/2014/main" id="{D65C5CE1-3A75-1851-99EB-16C01F84BC4C}"/>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b="1"/>
            </a:p>
          </p:txBody>
        </p:sp>
        <p:sp>
          <p:nvSpPr>
            <p:cNvPr id="168" name="Freeform 124">
              <a:extLst>
                <a:ext uri="{FF2B5EF4-FFF2-40B4-BE49-F238E27FC236}">
                  <a16:creationId xmlns:a16="http://schemas.microsoft.com/office/drawing/2014/main" id="{AC0385A7-B206-9F93-02BA-8743FF3BCC28}"/>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b="1"/>
            </a:p>
          </p:txBody>
        </p:sp>
        <p:sp>
          <p:nvSpPr>
            <p:cNvPr id="169" name="Freeform 125">
              <a:extLst>
                <a:ext uri="{FF2B5EF4-FFF2-40B4-BE49-F238E27FC236}">
                  <a16:creationId xmlns:a16="http://schemas.microsoft.com/office/drawing/2014/main" id="{41C2777A-7850-3936-8FCE-F162969137E5}"/>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b="1"/>
            </a:p>
          </p:txBody>
        </p:sp>
        <p:sp>
          <p:nvSpPr>
            <p:cNvPr id="170" name="Freeform 126">
              <a:extLst>
                <a:ext uri="{FF2B5EF4-FFF2-40B4-BE49-F238E27FC236}">
                  <a16:creationId xmlns:a16="http://schemas.microsoft.com/office/drawing/2014/main" id="{3F9A7B36-D4D9-B4D5-10FB-1362A0AF143A}"/>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b="1"/>
            </a:p>
          </p:txBody>
        </p:sp>
        <p:sp>
          <p:nvSpPr>
            <p:cNvPr id="171" name="Freeform 127">
              <a:extLst>
                <a:ext uri="{FF2B5EF4-FFF2-40B4-BE49-F238E27FC236}">
                  <a16:creationId xmlns:a16="http://schemas.microsoft.com/office/drawing/2014/main" id="{66AD6C08-E64D-5A6A-FBA1-1D2DF47CBB08}"/>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b="1"/>
            </a:p>
          </p:txBody>
        </p:sp>
        <p:sp>
          <p:nvSpPr>
            <p:cNvPr id="172" name="Freeform 128">
              <a:extLst>
                <a:ext uri="{FF2B5EF4-FFF2-40B4-BE49-F238E27FC236}">
                  <a16:creationId xmlns:a16="http://schemas.microsoft.com/office/drawing/2014/main" id="{ABE8B1EC-B5C1-2EA8-9DFC-E0EA9F6C24EB}"/>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b="1"/>
            </a:p>
          </p:txBody>
        </p:sp>
        <p:sp>
          <p:nvSpPr>
            <p:cNvPr id="173" name="Freeform 129">
              <a:extLst>
                <a:ext uri="{FF2B5EF4-FFF2-40B4-BE49-F238E27FC236}">
                  <a16:creationId xmlns:a16="http://schemas.microsoft.com/office/drawing/2014/main" id="{9EF441CA-C82C-C3AE-76CD-FF0A46BA62BF}"/>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b="1"/>
            </a:p>
          </p:txBody>
        </p:sp>
        <p:sp>
          <p:nvSpPr>
            <p:cNvPr id="174" name="Freeform 130">
              <a:extLst>
                <a:ext uri="{FF2B5EF4-FFF2-40B4-BE49-F238E27FC236}">
                  <a16:creationId xmlns:a16="http://schemas.microsoft.com/office/drawing/2014/main" id="{8C139FDB-4234-0E7D-B871-BB7E997A29E0}"/>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b="1"/>
            </a:p>
          </p:txBody>
        </p:sp>
        <p:sp>
          <p:nvSpPr>
            <p:cNvPr id="175" name="Freeform 131">
              <a:extLst>
                <a:ext uri="{FF2B5EF4-FFF2-40B4-BE49-F238E27FC236}">
                  <a16:creationId xmlns:a16="http://schemas.microsoft.com/office/drawing/2014/main" id="{F172FF93-8372-36CC-AA8E-1330957ED01A}"/>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76" name="Freeform 132">
              <a:extLst>
                <a:ext uri="{FF2B5EF4-FFF2-40B4-BE49-F238E27FC236}">
                  <a16:creationId xmlns:a16="http://schemas.microsoft.com/office/drawing/2014/main" id="{6C9788DB-7E18-A2BA-C0F8-888193847988}"/>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b="1"/>
            </a:p>
          </p:txBody>
        </p:sp>
        <p:sp>
          <p:nvSpPr>
            <p:cNvPr id="177" name="Freeform 133">
              <a:extLst>
                <a:ext uri="{FF2B5EF4-FFF2-40B4-BE49-F238E27FC236}">
                  <a16:creationId xmlns:a16="http://schemas.microsoft.com/office/drawing/2014/main" id="{E7810CDC-664A-4E12-3E01-1CBDB72390D9}"/>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b="1"/>
            </a:p>
          </p:txBody>
        </p:sp>
        <p:sp>
          <p:nvSpPr>
            <p:cNvPr id="178" name="Freeform 134">
              <a:extLst>
                <a:ext uri="{FF2B5EF4-FFF2-40B4-BE49-F238E27FC236}">
                  <a16:creationId xmlns:a16="http://schemas.microsoft.com/office/drawing/2014/main" id="{995F47C7-85F6-C200-5C76-CD6C45B76411}"/>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b="1"/>
            </a:p>
          </p:txBody>
        </p:sp>
        <p:sp>
          <p:nvSpPr>
            <p:cNvPr id="179" name="Freeform 135">
              <a:extLst>
                <a:ext uri="{FF2B5EF4-FFF2-40B4-BE49-F238E27FC236}">
                  <a16:creationId xmlns:a16="http://schemas.microsoft.com/office/drawing/2014/main" id="{7C0C1A7A-EEEB-D292-2DC4-767F07B745DF}"/>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b="1"/>
            </a:p>
          </p:txBody>
        </p:sp>
        <p:sp>
          <p:nvSpPr>
            <p:cNvPr id="180" name="Freeform 136">
              <a:extLst>
                <a:ext uri="{FF2B5EF4-FFF2-40B4-BE49-F238E27FC236}">
                  <a16:creationId xmlns:a16="http://schemas.microsoft.com/office/drawing/2014/main" id="{0D01B769-023C-094A-CF62-548262AA4BB8}"/>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b="1"/>
            </a:p>
          </p:txBody>
        </p:sp>
        <p:sp>
          <p:nvSpPr>
            <p:cNvPr id="181" name="Freeform 137">
              <a:extLst>
                <a:ext uri="{FF2B5EF4-FFF2-40B4-BE49-F238E27FC236}">
                  <a16:creationId xmlns:a16="http://schemas.microsoft.com/office/drawing/2014/main" id="{2F3F0460-DAFF-F814-0533-95C2B3BBD4BA}"/>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b="1"/>
            </a:p>
          </p:txBody>
        </p:sp>
        <p:sp>
          <p:nvSpPr>
            <p:cNvPr id="182" name="Freeform 138">
              <a:extLst>
                <a:ext uri="{FF2B5EF4-FFF2-40B4-BE49-F238E27FC236}">
                  <a16:creationId xmlns:a16="http://schemas.microsoft.com/office/drawing/2014/main" id="{C48A9B10-B692-7DEE-E234-A7F5645BA2CB}"/>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b="1"/>
            </a:p>
          </p:txBody>
        </p:sp>
        <p:sp>
          <p:nvSpPr>
            <p:cNvPr id="183" name="Freeform 139">
              <a:extLst>
                <a:ext uri="{FF2B5EF4-FFF2-40B4-BE49-F238E27FC236}">
                  <a16:creationId xmlns:a16="http://schemas.microsoft.com/office/drawing/2014/main" id="{64C0E1EC-B038-189D-F2AE-4413A94716C8}"/>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b="1"/>
            </a:p>
          </p:txBody>
        </p:sp>
        <p:sp>
          <p:nvSpPr>
            <p:cNvPr id="184" name="Freeform 140">
              <a:extLst>
                <a:ext uri="{FF2B5EF4-FFF2-40B4-BE49-F238E27FC236}">
                  <a16:creationId xmlns:a16="http://schemas.microsoft.com/office/drawing/2014/main" id="{2C858107-2483-049B-3FC7-CD1D6B13299C}"/>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85" name="Freeform 141">
              <a:extLst>
                <a:ext uri="{FF2B5EF4-FFF2-40B4-BE49-F238E27FC236}">
                  <a16:creationId xmlns:a16="http://schemas.microsoft.com/office/drawing/2014/main" id="{69E74C39-779D-BFCE-1E16-D317EA99F2EC}"/>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b="1"/>
            </a:p>
          </p:txBody>
        </p:sp>
        <p:sp>
          <p:nvSpPr>
            <p:cNvPr id="186" name="Freeform 142">
              <a:extLst>
                <a:ext uri="{FF2B5EF4-FFF2-40B4-BE49-F238E27FC236}">
                  <a16:creationId xmlns:a16="http://schemas.microsoft.com/office/drawing/2014/main" id="{34958582-F8C7-FE90-3745-C546C92BBAB2}"/>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b="1"/>
            </a:p>
          </p:txBody>
        </p:sp>
        <p:sp>
          <p:nvSpPr>
            <p:cNvPr id="187" name="Freeform 143">
              <a:extLst>
                <a:ext uri="{FF2B5EF4-FFF2-40B4-BE49-F238E27FC236}">
                  <a16:creationId xmlns:a16="http://schemas.microsoft.com/office/drawing/2014/main" id="{8F85D17B-36CC-41A5-9EBF-306334E7523B}"/>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b="1"/>
            </a:p>
          </p:txBody>
        </p:sp>
        <p:sp>
          <p:nvSpPr>
            <p:cNvPr id="188" name="Freeform 144">
              <a:extLst>
                <a:ext uri="{FF2B5EF4-FFF2-40B4-BE49-F238E27FC236}">
                  <a16:creationId xmlns:a16="http://schemas.microsoft.com/office/drawing/2014/main" id="{17F5B837-8FA5-212F-279C-68DE1886D98E}"/>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b="1"/>
            </a:p>
          </p:txBody>
        </p:sp>
        <p:sp>
          <p:nvSpPr>
            <p:cNvPr id="189" name="Freeform 145">
              <a:extLst>
                <a:ext uri="{FF2B5EF4-FFF2-40B4-BE49-F238E27FC236}">
                  <a16:creationId xmlns:a16="http://schemas.microsoft.com/office/drawing/2014/main" id="{79412080-8E69-8605-856D-79C1911607F5}"/>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b="1"/>
            </a:p>
          </p:txBody>
        </p:sp>
        <p:sp>
          <p:nvSpPr>
            <p:cNvPr id="190" name="Freeform 146">
              <a:extLst>
                <a:ext uri="{FF2B5EF4-FFF2-40B4-BE49-F238E27FC236}">
                  <a16:creationId xmlns:a16="http://schemas.microsoft.com/office/drawing/2014/main" id="{23498FC6-D0FF-B15B-487E-F9C96AF0FCEC}"/>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b="1"/>
            </a:p>
          </p:txBody>
        </p:sp>
        <p:sp>
          <p:nvSpPr>
            <p:cNvPr id="191" name="Freeform 147">
              <a:extLst>
                <a:ext uri="{FF2B5EF4-FFF2-40B4-BE49-F238E27FC236}">
                  <a16:creationId xmlns:a16="http://schemas.microsoft.com/office/drawing/2014/main" id="{47297E7B-1382-4D99-A125-32A9BCC8F777}"/>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192" name="Freeform 148">
              <a:extLst>
                <a:ext uri="{FF2B5EF4-FFF2-40B4-BE49-F238E27FC236}">
                  <a16:creationId xmlns:a16="http://schemas.microsoft.com/office/drawing/2014/main" id="{E36D7C62-BB44-C016-83BD-6D9ACD14B6E5}"/>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b="1"/>
            </a:p>
          </p:txBody>
        </p:sp>
        <p:sp>
          <p:nvSpPr>
            <p:cNvPr id="193" name="Freeform 149">
              <a:extLst>
                <a:ext uri="{FF2B5EF4-FFF2-40B4-BE49-F238E27FC236}">
                  <a16:creationId xmlns:a16="http://schemas.microsoft.com/office/drawing/2014/main" id="{679723DB-06D3-7E24-D3E9-DC2D94BA516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194" name="Freeform 150">
              <a:extLst>
                <a:ext uri="{FF2B5EF4-FFF2-40B4-BE49-F238E27FC236}">
                  <a16:creationId xmlns:a16="http://schemas.microsoft.com/office/drawing/2014/main" id="{9D78DD56-CFBB-8CA7-DCD8-A913F0D4FC54}"/>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b="1"/>
            </a:p>
          </p:txBody>
        </p:sp>
        <p:sp>
          <p:nvSpPr>
            <p:cNvPr id="195" name="Freeform 151">
              <a:extLst>
                <a:ext uri="{FF2B5EF4-FFF2-40B4-BE49-F238E27FC236}">
                  <a16:creationId xmlns:a16="http://schemas.microsoft.com/office/drawing/2014/main" id="{05223FB4-6463-B5D3-6073-2CCA9EE3A6EB}"/>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b="1"/>
            </a:p>
          </p:txBody>
        </p:sp>
        <p:sp>
          <p:nvSpPr>
            <p:cNvPr id="196" name="Freeform 152">
              <a:extLst>
                <a:ext uri="{FF2B5EF4-FFF2-40B4-BE49-F238E27FC236}">
                  <a16:creationId xmlns:a16="http://schemas.microsoft.com/office/drawing/2014/main" id="{9E36BDDB-3618-18B1-331A-B830BB52A50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b="1"/>
            </a:p>
          </p:txBody>
        </p:sp>
        <p:sp>
          <p:nvSpPr>
            <p:cNvPr id="197" name="Freeform 153">
              <a:extLst>
                <a:ext uri="{FF2B5EF4-FFF2-40B4-BE49-F238E27FC236}">
                  <a16:creationId xmlns:a16="http://schemas.microsoft.com/office/drawing/2014/main" id="{DB6F5249-CF2C-A942-51F8-5E06D0125FCB}"/>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b="1"/>
            </a:p>
          </p:txBody>
        </p:sp>
        <p:sp>
          <p:nvSpPr>
            <p:cNvPr id="198" name="Freeform 154">
              <a:extLst>
                <a:ext uri="{FF2B5EF4-FFF2-40B4-BE49-F238E27FC236}">
                  <a16:creationId xmlns:a16="http://schemas.microsoft.com/office/drawing/2014/main" id="{1F8C6D0F-BF58-74E9-BE0B-2F56B512F270}"/>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b="1"/>
            </a:p>
          </p:txBody>
        </p:sp>
        <p:sp>
          <p:nvSpPr>
            <p:cNvPr id="199" name="Freeform 155">
              <a:extLst>
                <a:ext uri="{FF2B5EF4-FFF2-40B4-BE49-F238E27FC236}">
                  <a16:creationId xmlns:a16="http://schemas.microsoft.com/office/drawing/2014/main" id="{2FCF17A9-AAA5-20BE-6269-2EB659B56BA9}"/>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b="1"/>
            </a:p>
          </p:txBody>
        </p:sp>
        <p:sp>
          <p:nvSpPr>
            <p:cNvPr id="200" name="Freeform 156">
              <a:extLst>
                <a:ext uri="{FF2B5EF4-FFF2-40B4-BE49-F238E27FC236}">
                  <a16:creationId xmlns:a16="http://schemas.microsoft.com/office/drawing/2014/main" id="{A5447449-FC61-1018-50F1-2469F0BF9C63}"/>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b="1"/>
            </a:p>
          </p:txBody>
        </p:sp>
        <p:sp>
          <p:nvSpPr>
            <p:cNvPr id="201" name="Freeform 157">
              <a:extLst>
                <a:ext uri="{FF2B5EF4-FFF2-40B4-BE49-F238E27FC236}">
                  <a16:creationId xmlns:a16="http://schemas.microsoft.com/office/drawing/2014/main" id="{D6A4AA19-6E29-6147-12DC-A418636D2719}"/>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02" name="Freeform 158">
              <a:extLst>
                <a:ext uri="{FF2B5EF4-FFF2-40B4-BE49-F238E27FC236}">
                  <a16:creationId xmlns:a16="http://schemas.microsoft.com/office/drawing/2014/main" id="{D8E779A4-96BE-7FE8-E79A-AB3E5828D997}"/>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03" name="Freeform 159">
              <a:extLst>
                <a:ext uri="{FF2B5EF4-FFF2-40B4-BE49-F238E27FC236}">
                  <a16:creationId xmlns:a16="http://schemas.microsoft.com/office/drawing/2014/main" id="{27E5ECA3-FD69-3521-46EB-481021DF90F1}"/>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b="1"/>
            </a:p>
          </p:txBody>
        </p:sp>
        <p:sp>
          <p:nvSpPr>
            <p:cNvPr id="204" name="Freeform 160">
              <a:extLst>
                <a:ext uri="{FF2B5EF4-FFF2-40B4-BE49-F238E27FC236}">
                  <a16:creationId xmlns:a16="http://schemas.microsoft.com/office/drawing/2014/main" id="{9B7F3AB9-E5CF-64C7-7471-986C58101A48}"/>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b="1"/>
            </a:p>
          </p:txBody>
        </p:sp>
        <p:sp>
          <p:nvSpPr>
            <p:cNvPr id="205" name="Freeform 161">
              <a:extLst>
                <a:ext uri="{FF2B5EF4-FFF2-40B4-BE49-F238E27FC236}">
                  <a16:creationId xmlns:a16="http://schemas.microsoft.com/office/drawing/2014/main" id="{39894BFC-E59A-8137-019F-921578ECD5E7}"/>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b="1"/>
            </a:p>
          </p:txBody>
        </p:sp>
        <p:sp>
          <p:nvSpPr>
            <p:cNvPr id="206" name="Freeform 162">
              <a:extLst>
                <a:ext uri="{FF2B5EF4-FFF2-40B4-BE49-F238E27FC236}">
                  <a16:creationId xmlns:a16="http://schemas.microsoft.com/office/drawing/2014/main" id="{6F8E7772-7D6E-DBA7-2BC7-511E2D02D1B7}"/>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07" name="Freeform 163">
              <a:extLst>
                <a:ext uri="{FF2B5EF4-FFF2-40B4-BE49-F238E27FC236}">
                  <a16:creationId xmlns:a16="http://schemas.microsoft.com/office/drawing/2014/main" id="{0334A375-D0F5-7258-3CDF-685E60519C4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b="1"/>
            </a:p>
          </p:txBody>
        </p:sp>
        <p:sp>
          <p:nvSpPr>
            <p:cNvPr id="208" name="Freeform 164">
              <a:extLst>
                <a:ext uri="{FF2B5EF4-FFF2-40B4-BE49-F238E27FC236}">
                  <a16:creationId xmlns:a16="http://schemas.microsoft.com/office/drawing/2014/main" id="{99CDA3CF-ED1E-A1B4-A645-02ED8E080B68}"/>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b="1"/>
            </a:p>
          </p:txBody>
        </p:sp>
        <p:sp>
          <p:nvSpPr>
            <p:cNvPr id="209" name="Freeform 165">
              <a:extLst>
                <a:ext uri="{FF2B5EF4-FFF2-40B4-BE49-F238E27FC236}">
                  <a16:creationId xmlns:a16="http://schemas.microsoft.com/office/drawing/2014/main" id="{AAD5839B-D341-96C8-988B-D8F52FDB5BB6}"/>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10" name="Freeform 166">
              <a:extLst>
                <a:ext uri="{FF2B5EF4-FFF2-40B4-BE49-F238E27FC236}">
                  <a16:creationId xmlns:a16="http://schemas.microsoft.com/office/drawing/2014/main" id="{1C162A3A-A9DD-2C06-E312-4801D663BB3A}"/>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11" name="Freeform 167">
              <a:extLst>
                <a:ext uri="{FF2B5EF4-FFF2-40B4-BE49-F238E27FC236}">
                  <a16:creationId xmlns:a16="http://schemas.microsoft.com/office/drawing/2014/main" id="{67FF6304-9459-1384-1E60-1CBA9BD3BC67}"/>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12" name="Freeform 168">
              <a:extLst>
                <a:ext uri="{FF2B5EF4-FFF2-40B4-BE49-F238E27FC236}">
                  <a16:creationId xmlns:a16="http://schemas.microsoft.com/office/drawing/2014/main" id="{3205315A-19F3-DBCE-3703-6DF3FBDF4910}"/>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b="1"/>
            </a:p>
          </p:txBody>
        </p:sp>
        <p:sp>
          <p:nvSpPr>
            <p:cNvPr id="213" name="Freeform 169">
              <a:extLst>
                <a:ext uri="{FF2B5EF4-FFF2-40B4-BE49-F238E27FC236}">
                  <a16:creationId xmlns:a16="http://schemas.microsoft.com/office/drawing/2014/main" id="{939999EF-058A-D671-38A5-22A8E435E2F9}"/>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b="1"/>
            </a:p>
          </p:txBody>
        </p:sp>
        <p:sp>
          <p:nvSpPr>
            <p:cNvPr id="214" name="Freeform 170">
              <a:extLst>
                <a:ext uri="{FF2B5EF4-FFF2-40B4-BE49-F238E27FC236}">
                  <a16:creationId xmlns:a16="http://schemas.microsoft.com/office/drawing/2014/main" id="{14E057CE-1790-436E-0495-D47A2C5DD7A4}"/>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b="1"/>
            </a:p>
          </p:txBody>
        </p:sp>
        <p:sp>
          <p:nvSpPr>
            <p:cNvPr id="215" name="Freeform 171">
              <a:extLst>
                <a:ext uri="{FF2B5EF4-FFF2-40B4-BE49-F238E27FC236}">
                  <a16:creationId xmlns:a16="http://schemas.microsoft.com/office/drawing/2014/main" id="{9F2959EA-7083-973E-D218-7DE283E14876}"/>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b="1"/>
            </a:p>
          </p:txBody>
        </p:sp>
        <p:sp>
          <p:nvSpPr>
            <p:cNvPr id="216" name="Freeform 172">
              <a:extLst>
                <a:ext uri="{FF2B5EF4-FFF2-40B4-BE49-F238E27FC236}">
                  <a16:creationId xmlns:a16="http://schemas.microsoft.com/office/drawing/2014/main" id="{60E49FAE-0148-27E4-09C9-40F005881AB3}"/>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b="1"/>
            </a:p>
          </p:txBody>
        </p:sp>
        <p:sp>
          <p:nvSpPr>
            <p:cNvPr id="217" name="Freeform 173">
              <a:extLst>
                <a:ext uri="{FF2B5EF4-FFF2-40B4-BE49-F238E27FC236}">
                  <a16:creationId xmlns:a16="http://schemas.microsoft.com/office/drawing/2014/main" id="{92940AE4-124B-B8B6-C363-7E1BEFD496C2}"/>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b="1"/>
            </a:p>
          </p:txBody>
        </p:sp>
        <p:sp>
          <p:nvSpPr>
            <p:cNvPr id="218" name="Freeform 174">
              <a:extLst>
                <a:ext uri="{FF2B5EF4-FFF2-40B4-BE49-F238E27FC236}">
                  <a16:creationId xmlns:a16="http://schemas.microsoft.com/office/drawing/2014/main" id="{275FB069-D627-AFAA-25A4-5E3BF00708D9}"/>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19" name="Freeform 175">
              <a:extLst>
                <a:ext uri="{FF2B5EF4-FFF2-40B4-BE49-F238E27FC236}">
                  <a16:creationId xmlns:a16="http://schemas.microsoft.com/office/drawing/2014/main" id="{03BFDB4F-980D-8133-CAC8-45AC4183380B}"/>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20" name="Freeform 176">
              <a:extLst>
                <a:ext uri="{FF2B5EF4-FFF2-40B4-BE49-F238E27FC236}">
                  <a16:creationId xmlns:a16="http://schemas.microsoft.com/office/drawing/2014/main" id="{6F099105-5F5D-DF92-9A44-4D67854F0795}"/>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21" name="Freeform 177">
              <a:extLst>
                <a:ext uri="{FF2B5EF4-FFF2-40B4-BE49-F238E27FC236}">
                  <a16:creationId xmlns:a16="http://schemas.microsoft.com/office/drawing/2014/main" id="{130C340C-DEFF-FB63-0607-976505D84A9E}"/>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2" name="Freeform 178">
              <a:extLst>
                <a:ext uri="{FF2B5EF4-FFF2-40B4-BE49-F238E27FC236}">
                  <a16:creationId xmlns:a16="http://schemas.microsoft.com/office/drawing/2014/main" id="{9BAAF8E9-3F14-70D9-9EA3-FEAC28ADE6AA}"/>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23" name="Freeform 179">
              <a:extLst>
                <a:ext uri="{FF2B5EF4-FFF2-40B4-BE49-F238E27FC236}">
                  <a16:creationId xmlns:a16="http://schemas.microsoft.com/office/drawing/2014/main" id="{4842F2B6-DAC6-11FE-6620-8748F2EE9C73}"/>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4" name="Freeform 180">
              <a:extLst>
                <a:ext uri="{FF2B5EF4-FFF2-40B4-BE49-F238E27FC236}">
                  <a16:creationId xmlns:a16="http://schemas.microsoft.com/office/drawing/2014/main" id="{BE904CAF-D83C-FADE-36C0-E54CADFE548C}"/>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b="1"/>
            </a:p>
          </p:txBody>
        </p:sp>
        <p:sp>
          <p:nvSpPr>
            <p:cNvPr id="225" name="Freeform 181">
              <a:extLst>
                <a:ext uri="{FF2B5EF4-FFF2-40B4-BE49-F238E27FC236}">
                  <a16:creationId xmlns:a16="http://schemas.microsoft.com/office/drawing/2014/main" id="{3468476B-358B-C644-F258-5E6D9EA288D4}"/>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b="1"/>
            </a:p>
          </p:txBody>
        </p:sp>
        <p:sp>
          <p:nvSpPr>
            <p:cNvPr id="226" name="Freeform 182">
              <a:extLst>
                <a:ext uri="{FF2B5EF4-FFF2-40B4-BE49-F238E27FC236}">
                  <a16:creationId xmlns:a16="http://schemas.microsoft.com/office/drawing/2014/main" id="{FA7B31F7-1F96-8297-9F9B-0496C69C92D3}"/>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b="1"/>
            </a:p>
          </p:txBody>
        </p:sp>
        <p:sp>
          <p:nvSpPr>
            <p:cNvPr id="227" name="Freeform 183">
              <a:extLst>
                <a:ext uri="{FF2B5EF4-FFF2-40B4-BE49-F238E27FC236}">
                  <a16:creationId xmlns:a16="http://schemas.microsoft.com/office/drawing/2014/main" id="{E3452A7F-2CBE-C4EE-3A3F-DD59F4A6D7C8}"/>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8" name="Freeform 184">
              <a:extLst>
                <a:ext uri="{FF2B5EF4-FFF2-40B4-BE49-F238E27FC236}">
                  <a16:creationId xmlns:a16="http://schemas.microsoft.com/office/drawing/2014/main" id="{EFB18D7B-0EAD-BBA7-8BFF-4924B6004864}"/>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29" name="Freeform 185">
              <a:extLst>
                <a:ext uri="{FF2B5EF4-FFF2-40B4-BE49-F238E27FC236}">
                  <a16:creationId xmlns:a16="http://schemas.microsoft.com/office/drawing/2014/main" id="{2C6DF3BB-BF6D-CCA9-C82E-2D5015FB6576}"/>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b="1"/>
            </a:p>
          </p:txBody>
        </p:sp>
        <p:sp>
          <p:nvSpPr>
            <p:cNvPr id="230" name="Freeform 186">
              <a:extLst>
                <a:ext uri="{FF2B5EF4-FFF2-40B4-BE49-F238E27FC236}">
                  <a16:creationId xmlns:a16="http://schemas.microsoft.com/office/drawing/2014/main" id="{DCDC0749-6814-3915-2276-0793C7F9A3C0}"/>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1" name="Freeform 187">
              <a:extLst>
                <a:ext uri="{FF2B5EF4-FFF2-40B4-BE49-F238E27FC236}">
                  <a16:creationId xmlns:a16="http://schemas.microsoft.com/office/drawing/2014/main" id="{D6174432-EF54-6858-78DF-324867A01A50}"/>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b="1"/>
            </a:p>
          </p:txBody>
        </p:sp>
        <p:sp>
          <p:nvSpPr>
            <p:cNvPr id="232" name="Freeform 188">
              <a:extLst>
                <a:ext uri="{FF2B5EF4-FFF2-40B4-BE49-F238E27FC236}">
                  <a16:creationId xmlns:a16="http://schemas.microsoft.com/office/drawing/2014/main" id="{1CC4FE57-1426-849D-7681-1D88FFECE0F3}"/>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b="1"/>
            </a:p>
          </p:txBody>
        </p:sp>
        <p:sp>
          <p:nvSpPr>
            <p:cNvPr id="233" name="Freeform 189">
              <a:extLst>
                <a:ext uri="{FF2B5EF4-FFF2-40B4-BE49-F238E27FC236}">
                  <a16:creationId xmlns:a16="http://schemas.microsoft.com/office/drawing/2014/main" id="{B1514A0C-2718-DC70-A3CF-00D7CAD1791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4" name="Freeform 190">
              <a:extLst>
                <a:ext uri="{FF2B5EF4-FFF2-40B4-BE49-F238E27FC236}">
                  <a16:creationId xmlns:a16="http://schemas.microsoft.com/office/drawing/2014/main" id="{0439E451-3D30-21BD-047D-D6E3D9027F4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35" name="Freeform 191">
              <a:extLst>
                <a:ext uri="{FF2B5EF4-FFF2-40B4-BE49-F238E27FC236}">
                  <a16:creationId xmlns:a16="http://schemas.microsoft.com/office/drawing/2014/main" id="{8D111C4B-CFA7-4A32-D2FD-B4D1446E9122}"/>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b="1"/>
            </a:p>
          </p:txBody>
        </p:sp>
        <p:sp>
          <p:nvSpPr>
            <p:cNvPr id="236" name="Freeform 192">
              <a:extLst>
                <a:ext uri="{FF2B5EF4-FFF2-40B4-BE49-F238E27FC236}">
                  <a16:creationId xmlns:a16="http://schemas.microsoft.com/office/drawing/2014/main" id="{FBDF2DF4-B75A-D1D7-77DC-107BF216FA24}"/>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b="1"/>
            </a:p>
          </p:txBody>
        </p:sp>
        <p:sp>
          <p:nvSpPr>
            <p:cNvPr id="237" name="Freeform 193">
              <a:extLst>
                <a:ext uri="{FF2B5EF4-FFF2-40B4-BE49-F238E27FC236}">
                  <a16:creationId xmlns:a16="http://schemas.microsoft.com/office/drawing/2014/main" id="{59254CAE-A270-AF9A-F8B2-FF4326E7F96B}"/>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b="1"/>
            </a:p>
          </p:txBody>
        </p:sp>
        <p:sp>
          <p:nvSpPr>
            <p:cNvPr id="238" name="Freeform 194">
              <a:extLst>
                <a:ext uri="{FF2B5EF4-FFF2-40B4-BE49-F238E27FC236}">
                  <a16:creationId xmlns:a16="http://schemas.microsoft.com/office/drawing/2014/main" id="{5A438E57-9754-4F76-C8F6-90585538D321}"/>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39" name="Freeform 195">
              <a:extLst>
                <a:ext uri="{FF2B5EF4-FFF2-40B4-BE49-F238E27FC236}">
                  <a16:creationId xmlns:a16="http://schemas.microsoft.com/office/drawing/2014/main" id="{66B090C9-DD77-E897-612C-A18BA6AEC789}"/>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b="1"/>
            </a:p>
          </p:txBody>
        </p:sp>
        <p:sp>
          <p:nvSpPr>
            <p:cNvPr id="240" name="Freeform 196">
              <a:extLst>
                <a:ext uri="{FF2B5EF4-FFF2-40B4-BE49-F238E27FC236}">
                  <a16:creationId xmlns:a16="http://schemas.microsoft.com/office/drawing/2014/main" id="{2FB5144E-53B9-D1E7-8A7E-5EDC066F5B90}"/>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b="1"/>
            </a:p>
          </p:txBody>
        </p:sp>
        <p:sp>
          <p:nvSpPr>
            <p:cNvPr id="241" name="Freeform 197">
              <a:extLst>
                <a:ext uri="{FF2B5EF4-FFF2-40B4-BE49-F238E27FC236}">
                  <a16:creationId xmlns:a16="http://schemas.microsoft.com/office/drawing/2014/main" id="{9411A9ED-C140-8C52-36FF-FBDA65C235D8}"/>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b="1"/>
            </a:p>
          </p:txBody>
        </p:sp>
        <p:sp>
          <p:nvSpPr>
            <p:cNvPr id="242" name="Freeform 198">
              <a:extLst>
                <a:ext uri="{FF2B5EF4-FFF2-40B4-BE49-F238E27FC236}">
                  <a16:creationId xmlns:a16="http://schemas.microsoft.com/office/drawing/2014/main" id="{8FF08EBC-C3DD-5576-9ECA-739ADEA226E0}"/>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b="1"/>
            </a:p>
          </p:txBody>
        </p:sp>
        <p:sp>
          <p:nvSpPr>
            <p:cNvPr id="243" name="Freeform 199">
              <a:extLst>
                <a:ext uri="{FF2B5EF4-FFF2-40B4-BE49-F238E27FC236}">
                  <a16:creationId xmlns:a16="http://schemas.microsoft.com/office/drawing/2014/main" id="{EF601283-EEA2-D456-5020-AA36077841BB}"/>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b="1"/>
            </a:p>
          </p:txBody>
        </p:sp>
        <p:sp>
          <p:nvSpPr>
            <p:cNvPr id="244" name="Freeform 200">
              <a:extLst>
                <a:ext uri="{FF2B5EF4-FFF2-40B4-BE49-F238E27FC236}">
                  <a16:creationId xmlns:a16="http://schemas.microsoft.com/office/drawing/2014/main" id="{37815607-B236-E5B3-D2AA-A1C59001811B}"/>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45" name="Freeform 201">
              <a:extLst>
                <a:ext uri="{FF2B5EF4-FFF2-40B4-BE49-F238E27FC236}">
                  <a16:creationId xmlns:a16="http://schemas.microsoft.com/office/drawing/2014/main" id="{8AB6346B-6AEC-26B3-2C99-A3D4EAB83913}"/>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b="1"/>
            </a:p>
          </p:txBody>
        </p:sp>
        <p:sp>
          <p:nvSpPr>
            <p:cNvPr id="246" name="Freeform 202">
              <a:extLst>
                <a:ext uri="{FF2B5EF4-FFF2-40B4-BE49-F238E27FC236}">
                  <a16:creationId xmlns:a16="http://schemas.microsoft.com/office/drawing/2014/main" id="{6D132DCE-B1CB-CF49-C13E-C2A6A43F59DE}"/>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b="1"/>
            </a:p>
          </p:txBody>
        </p:sp>
        <p:sp>
          <p:nvSpPr>
            <p:cNvPr id="247" name="Freeform 203">
              <a:extLst>
                <a:ext uri="{FF2B5EF4-FFF2-40B4-BE49-F238E27FC236}">
                  <a16:creationId xmlns:a16="http://schemas.microsoft.com/office/drawing/2014/main" id="{CA0D167A-1464-528F-F450-5FF538712F50}"/>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b="1"/>
            </a:p>
          </p:txBody>
        </p:sp>
        <p:sp>
          <p:nvSpPr>
            <p:cNvPr id="248" name="Freeform 204">
              <a:extLst>
                <a:ext uri="{FF2B5EF4-FFF2-40B4-BE49-F238E27FC236}">
                  <a16:creationId xmlns:a16="http://schemas.microsoft.com/office/drawing/2014/main" id="{BFE64054-E345-5DB3-5A65-6050F61129EC}"/>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49" name="Freeform 205">
              <a:extLst>
                <a:ext uri="{FF2B5EF4-FFF2-40B4-BE49-F238E27FC236}">
                  <a16:creationId xmlns:a16="http://schemas.microsoft.com/office/drawing/2014/main" id="{62F525CF-70DA-AD48-A438-3D861CAD11E1}"/>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b="1"/>
            </a:p>
          </p:txBody>
        </p:sp>
        <p:sp>
          <p:nvSpPr>
            <p:cNvPr id="250" name="Freeform 206">
              <a:extLst>
                <a:ext uri="{FF2B5EF4-FFF2-40B4-BE49-F238E27FC236}">
                  <a16:creationId xmlns:a16="http://schemas.microsoft.com/office/drawing/2014/main" id="{F60EDF76-DEAB-5F45-1CCB-36B987455896}"/>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b="1"/>
            </a:p>
          </p:txBody>
        </p:sp>
        <p:sp>
          <p:nvSpPr>
            <p:cNvPr id="251" name="Freeform 207">
              <a:extLst>
                <a:ext uri="{FF2B5EF4-FFF2-40B4-BE49-F238E27FC236}">
                  <a16:creationId xmlns:a16="http://schemas.microsoft.com/office/drawing/2014/main" id="{34F9DA98-3B75-C040-2676-9D650CC23204}"/>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2" name="Freeform 208">
              <a:extLst>
                <a:ext uri="{FF2B5EF4-FFF2-40B4-BE49-F238E27FC236}">
                  <a16:creationId xmlns:a16="http://schemas.microsoft.com/office/drawing/2014/main" id="{3084E5F7-6250-A44B-392F-C4D5B34533A2}"/>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3" name="Freeform 209">
              <a:extLst>
                <a:ext uri="{FF2B5EF4-FFF2-40B4-BE49-F238E27FC236}">
                  <a16:creationId xmlns:a16="http://schemas.microsoft.com/office/drawing/2014/main" id="{B112083C-72AE-FF2B-639D-A145104C1554}"/>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4" name="Freeform 210">
              <a:extLst>
                <a:ext uri="{FF2B5EF4-FFF2-40B4-BE49-F238E27FC236}">
                  <a16:creationId xmlns:a16="http://schemas.microsoft.com/office/drawing/2014/main" id="{DAD018AB-4A45-5E14-759F-C592CA89BA1E}"/>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b="1"/>
            </a:p>
          </p:txBody>
        </p:sp>
        <p:sp>
          <p:nvSpPr>
            <p:cNvPr id="255" name="Freeform 211">
              <a:extLst>
                <a:ext uri="{FF2B5EF4-FFF2-40B4-BE49-F238E27FC236}">
                  <a16:creationId xmlns:a16="http://schemas.microsoft.com/office/drawing/2014/main" id="{43419327-7D24-006C-1F31-956532E68D1A}"/>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6" name="Freeform 212">
              <a:extLst>
                <a:ext uri="{FF2B5EF4-FFF2-40B4-BE49-F238E27FC236}">
                  <a16:creationId xmlns:a16="http://schemas.microsoft.com/office/drawing/2014/main" id="{D1DB86AF-A01C-897F-C071-292604666C62}"/>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b="1"/>
            </a:p>
          </p:txBody>
        </p:sp>
        <p:sp>
          <p:nvSpPr>
            <p:cNvPr id="257" name="Freeform 213">
              <a:extLst>
                <a:ext uri="{FF2B5EF4-FFF2-40B4-BE49-F238E27FC236}">
                  <a16:creationId xmlns:a16="http://schemas.microsoft.com/office/drawing/2014/main" id="{C4AC4692-0B31-503F-46CD-9CD55ADB5C80}"/>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8" name="Freeform 214">
              <a:extLst>
                <a:ext uri="{FF2B5EF4-FFF2-40B4-BE49-F238E27FC236}">
                  <a16:creationId xmlns:a16="http://schemas.microsoft.com/office/drawing/2014/main" id="{15F70DD3-A01B-0704-11FD-3C48BE5FF2D7}"/>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b="1"/>
            </a:p>
          </p:txBody>
        </p:sp>
        <p:sp>
          <p:nvSpPr>
            <p:cNvPr id="259" name="Freeform 215">
              <a:extLst>
                <a:ext uri="{FF2B5EF4-FFF2-40B4-BE49-F238E27FC236}">
                  <a16:creationId xmlns:a16="http://schemas.microsoft.com/office/drawing/2014/main" id="{15CDBF7C-3041-67F5-8057-AF4952ECBE7C}"/>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b="1"/>
            </a:p>
          </p:txBody>
        </p:sp>
        <p:sp>
          <p:nvSpPr>
            <p:cNvPr id="260" name="Freeform 216">
              <a:extLst>
                <a:ext uri="{FF2B5EF4-FFF2-40B4-BE49-F238E27FC236}">
                  <a16:creationId xmlns:a16="http://schemas.microsoft.com/office/drawing/2014/main" id="{923A8026-7CCD-E077-6076-28B1F1EA6087}"/>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b="1"/>
            </a:p>
          </p:txBody>
        </p:sp>
        <p:sp>
          <p:nvSpPr>
            <p:cNvPr id="261" name="Freeform 217">
              <a:extLst>
                <a:ext uri="{FF2B5EF4-FFF2-40B4-BE49-F238E27FC236}">
                  <a16:creationId xmlns:a16="http://schemas.microsoft.com/office/drawing/2014/main" id="{7FE0A3FB-7D71-E790-72CA-6DA2C19E1CD3}"/>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b="1"/>
            </a:p>
          </p:txBody>
        </p:sp>
        <p:sp>
          <p:nvSpPr>
            <p:cNvPr id="262" name="Freeform 218">
              <a:extLst>
                <a:ext uri="{FF2B5EF4-FFF2-40B4-BE49-F238E27FC236}">
                  <a16:creationId xmlns:a16="http://schemas.microsoft.com/office/drawing/2014/main" id="{BB2E245F-6064-48F3-C2FE-0CD35B8A2D52}"/>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b="1"/>
            </a:p>
          </p:txBody>
        </p:sp>
        <p:sp>
          <p:nvSpPr>
            <p:cNvPr id="263" name="Freeform 219">
              <a:extLst>
                <a:ext uri="{FF2B5EF4-FFF2-40B4-BE49-F238E27FC236}">
                  <a16:creationId xmlns:a16="http://schemas.microsoft.com/office/drawing/2014/main" id="{6367DCFB-919E-3BF2-686E-B42A9C407C32}"/>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b="1"/>
            </a:p>
          </p:txBody>
        </p:sp>
        <p:sp>
          <p:nvSpPr>
            <p:cNvPr id="264" name="Freeform 220">
              <a:extLst>
                <a:ext uri="{FF2B5EF4-FFF2-40B4-BE49-F238E27FC236}">
                  <a16:creationId xmlns:a16="http://schemas.microsoft.com/office/drawing/2014/main" id="{E2D938BE-D4DF-6885-CEFF-88EBA1EDBA80}"/>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b="1"/>
            </a:p>
          </p:txBody>
        </p:sp>
        <p:sp>
          <p:nvSpPr>
            <p:cNvPr id="265" name="Freeform 221">
              <a:extLst>
                <a:ext uri="{FF2B5EF4-FFF2-40B4-BE49-F238E27FC236}">
                  <a16:creationId xmlns:a16="http://schemas.microsoft.com/office/drawing/2014/main" id="{C63F8B0E-E88C-E38F-36A6-8F7BF9DD184C}"/>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b="1"/>
            </a:p>
          </p:txBody>
        </p:sp>
        <p:sp>
          <p:nvSpPr>
            <p:cNvPr id="266" name="Freeform 222">
              <a:extLst>
                <a:ext uri="{FF2B5EF4-FFF2-40B4-BE49-F238E27FC236}">
                  <a16:creationId xmlns:a16="http://schemas.microsoft.com/office/drawing/2014/main" id="{5FBF32BF-2063-696F-4974-EB9A3B2875AA}"/>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b="1"/>
            </a:p>
          </p:txBody>
        </p:sp>
        <p:sp>
          <p:nvSpPr>
            <p:cNvPr id="267" name="Freeform 223">
              <a:extLst>
                <a:ext uri="{FF2B5EF4-FFF2-40B4-BE49-F238E27FC236}">
                  <a16:creationId xmlns:a16="http://schemas.microsoft.com/office/drawing/2014/main" id="{6E6B51C7-3D0E-CA5F-1AE0-834D88A9BFBE}"/>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b="1"/>
            </a:p>
          </p:txBody>
        </p:sp>
        <p:sp>
          <p:nvSpPr>
            <p:cNvPr id="268" name="Freeform 224">
              <a:extLst>
                <a:ext uri="{FF2B5EF4-FFF2-40B4-BE49-F238E27FC236}">
                  <a16:creationId xmlns:a16="http://schemas.microsoft.com/office/drawing/2014/main" id="{CBF3D4ED-57F5-D5C3-0FE3-6F07E4E457D6}"/>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b="1"/>
            </a:p>
          </p:txBody>
        </p:sp>
        <p:sp>
          <p:nvSpPr>
            <p:cNvPr id="269" name="Freeform 225">
              <a:extLst>
                <a:ext uri="{FF2B5EF4-FFF2-40B4-BE49-F238E27FC236}">
                  <a16:creationId xmlns:a16="http://schemas.microsoft.com/office/drawing/2014/main" id="{33133B84-7691-927E-EBD3-90EE7A897261}"/>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b="1"/>
            </a:p>
          </p:txBody>
        </p:sp>
        <p:sp>
          <p:nvSpPr>
            <p:cNvPr id="270" name="Freeform 226">
              <a:extLst>
                <a:ext uri="{FF2B5EF4-FFF2-40B4-BE49-F238E27FC236}">
                  <a16:creationId xmlns:a16="http://schemas.microsoft.com/office/drawing/2014/main" id="{507A0E4F-84F9-5CDF-1EA2-B2724BA305D9}"/>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b="1"/>
            </a:p>
          </p:txBody>
        </p:sp>
        <p:sp>
          <p:nvSpPr>
            <p:cNvPr id="271" name="Freeform 227">
              <a:extLst>
                <a:ext uri="{FF2B5EF4-FFF2-40B4-BE49-F238E27FC236}">
                  <a16:creationId xmlns:a16="http://schemas.microsoft.com/office/drawing/2014/main" id="{8406F89F-23FF-4898-348E-B1063CF4F4A4}"/>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b="1"/>
            </a:p>
          </p:txBody>
        </p:sp>
        <p:sp>
          <p:nvSpPr>
            <p:cNvPr id="272" name="Freeform 228">
              <a:extLst>
                <a:ext uri="{FF2B5EF4-FFF2-40B4-BE49-F238E27FC236}">
                  <a16:creationId xmlns:a16="http://schemas.microsoft.com/office/drawing/2014/main" id="{E865F1E4-9E78-E7A9-B99C-126CA64C5830}"/>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b="1"/>
            </a:p>
          </p:txBody>
        </p:sp>
        <p:sp>
          <p:nvSpPr>
            <p:cNvPr id="273" name="Freeform 229">
              <a:extLst>
                <a:ext uri="{FF2B5EF4-FFF2-40B4-BE49-F238E27FC236}">
                  <a16:creationId xmlns:a16="http://schemas.microsoft.com/office/drawing/2014/main" id="{FF814246-ADA9-A436-D0FA-D9840C8A05DB}"/>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b="1"/>
            </a:p>
          </p:txBody>
        </p:sp>
        <p:sp>
          <p:nvSpPr>
            <p:cNvPr id="274" name="Freeform 230">
              <a:extLst>
                <a:ext uri="{FF2B5EF4-FFF2-40B4-BE49-F238E27FC236}">
                  <a16:creationId xmlns:a16="http://schemas.microsoft.com/office/drawing/2014/main" id="{1418A2E1-130D-AF7B-CC5E-4F3910BA518A}"/>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b="1"/>
            </a:p>
          </p:txBody>
        </p:sp>
        <p:sp>
          <p:nvSpPr>
            <p:cNvPr id="275" name="Freeform 231">
              <a:extLst>
                <a:ext uri="{FF2B5EF4-FFF2-40B4-BE49-F238E27FC236}">
                  <a16:creationId xmlns:a16="http://schemas.microsoft.com/office/drawing/2014/main" id="{9A590EEA-4A43-453D-E27B-E02CE9CB2CE3}"/>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b="1"/>
            </a:p>
          </p:txBody>
        </p:sp>
        <p:sp>
          <p:nvSpPr>
            <p:cNvPr id="276" name="Freeform 232">
              <a:extLst>
                <a:ext uri="{FF2B5EF4-FFF2-40B4-BE49-F238E27FC236}">
                  <a16:creationId xmlns:a16="http://schemas.microsoft.com/office/drawing/2014/main" id="{43A3B8E8-7058-A2A6-3194-FB4673293FE1}"/>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b="1"/>
            </a:p>
          </p:txBody>
        </p:sp>
        <p:sp>
          <p:nvSpPr>
            <p:cNvPr id="277" name="Freeform 233">
              <a:extLst>
                <a:ext uri="{FF2B5EF4-FFF2-40B4-BE49-F238E27FC236}">
                  <a16:creationId xmlns:a16="http://schemas.microsoft.com/office/drawing/2014/main" id="{139E6063-4F7C-DCA0-9F9A-EB342145778C}"/>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b="1"/>
            </a:p>
          </p:txBody>
        </p:sp>
        <p:sp>
          <p:nvSpPr>
            <p:cNvPr id="278" name="Freeform 234">
              <a:extLst>
                <a:ext uri="{FF2B5EF4-FFF2-40B4-BE49-F238E27FC236}">
                  <a16:creationId xmlns:a16="http://schemas.microsoft.com/office/drawing/2014/main" id="{020C02A8-9B05-1BDC-F25A-DFD25896DCD8}"/>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b="1"/>
            </a:p>
          </p:txBody>
        </p:sp>
        <p:sp>
          <p:nvSpPr>
            <p:cNvPr id="279" name="Freeform 235">
              <a:extLst>
                <a:ext uri="{FF2B5EF4-FFF2-40B4-BE49-F238E27FC236}">
                  <a16:creationId xmlns:a16="http://schemas.microsoft.com/office/drawing/2014/main" id="{2BAA0E54-CBA0-1EE9-5350-62BE9C6E28C8}"/>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b="1"/>
            </a:p>
          </p:txBody>
        </p:sp>
        <p:sp>
          <p:nvSpPr>
            <p:cNvPr id="280" name="Freeform 236">
              <a:extLst>
                <a:ext uri="{FF2B5EF4-FFF2-40B4-BE49-F238E27FC236}">
                  <a16:creationId xmlns:a16="http://schemas.microsoft.com/office/drawing/2014/main" id="{541D487E-8893-306A-0E69-81397922DBA7}"/>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b="1"/>
            </a:p>
          </p:txBody>
        </p:sp>
        <p:sp>
          <p:nvSpPr>
            <p:cNvPr id="281" name="Freeform 237">
              <a:extLst>
                <a:ext uri="{FF2B5EF4-FFF2-40B4-BE49-F238E27FC236}">
                  <a16:creationId xmlns:a16="http://schemas.microsoft.com/office/drawing/2014/main" id="{1E4CA151-765E-F451-E128-1F518FDB25A8}"/>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b="1"/>
            </a:p>
          </p:txBody>
        </p:sp>
        <p:sp>
          <p:nvSpPr>
            <p:cNvPr id="282" name="Freeform 238">
              <a:extLst>
                <a:ext uri="{FF2B5EF4-FFF2-40B4-BE49-F238E27FC236}">
                  <a16:creationId xmlns:a16="http://schemas.microsoft.com/office/drawing/2014/main" id="{D71C03D5-3C57-BB43-C846-A9D9672D6571}"/>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b="1"/>
            </a:p>
          </p:txBody>
        </p:sp>
      </p:grpSp>
    </p:spTree>
    <p:extLst>
      <p:ext uri="{BB962C8B-B14F-4D97-AF65-F5344CB8AC3E}">
        <p14:creationId xmlns:p14="http://schemas.microsoft.com/office/powerpoint/2010/main" val="25489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204027" y="933816"/>
            <a:ext cx="6071267" cy="1764560"/>
          </a:xfrm>
          <a:solidFill>
            <a:schemeClr val="bg1"/>
          </a:solidFill>
        </p:spPr>
        <p:txBody>
          <a:bodyPr/>
          <a:lstStyle/>
          <a:p>
            <a:pPr>
              <a:lnSpc>
                <a:spcPct val="100000"/>
              </a:lnSpc>
              <a:spcBef>
                <a:spcPts val="0"/>
              </a:spcBef>
            </a:pPr>
            <a:r>
              <a:rPr lang="es" sz="3600" dirty="0">
                <a:solidFill>
                  <a:srgbClr val="C95F57"/>
                </a:solidFill>
              </a:rPr>
              <a:t>Del enfoque de estrategia a largo plazo </a:t>
            </a:r>
            <a:r>
              <a:rPr lang="es" sz="3600" dirty="0">
                <a:solidFill>
                  <a:srgbClr val="027354"/>
                </a:solidFill>
              </a:rPr>
              <a:t>de la gestión del cambio cultural de la RSE</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C95F57"/>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3995573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D5304B5-6898-A3AA-DB10-1B8E411C54B0}"/>
              </a:ext>
            </a:extLst>
          </p:cNvPr>
          <p:cNvSpPr txBox="1"/>
          <p:nvPr/>
        </p:nvSpPr>
        <p:spPr>
          <a:xfrm>
            <a:off x="3153091" y="1001714"/>
            <a:ext cx="8282763" cy="2800767"/>
          </a:xfrm>
          <a:prstGeom prst="rect">
            <a:avLst/>
          </a:prstGeom>
          <a:noFill/>
        </p:spPr>
        <p:txBody>
          <a:bodyPr wrap="square" rtlCol="0" anchor="ctr">
            <a:spAutoFit/>
          </a:bodyPr>
          <a:lstStyle/>
          <a:p>
            <a:r>
              <a:rPr lang="es" sz="2200" dirty="0">
                <a:solidFill>
                  <a:schemeClr val="bg1"/>
                </a:solidFill>
              </a:rPr>
              <a:t>Los mejores equipos efectivos primero deben comprender la gestión del cambio de RSE y trabajar juntos para que puedan guiar, implementar y administrar la visión de las empresas y los valores de RSE. Esto requiere revisar periódicamente la visión, la misión/propósito y los valores de RSE para profundizar y actualizar la comprensión y el compromiso con una cultura de RSE. Necesitan saber qué impulsa a cada empleado, qué se interpone en su camino, qué apoyo necesitan para adoptar plenamente la RSE.</a:t>
            </a:r>
            <a:endParaRPr lang="en-IE" sz="2200" dirty="0">
              <a:solidFill>
                <a:schemeClr val="bg1"/>
              </a:solidFill>
            </a:endParaRPr>
          </a:p>
          <a:p>
            <a:endParaRPr lang="en-IE" sz="2200" dirty="0">
              <a:solidFill>
                <a:schemeClr val="bg1"/>
              </a:solidFill>
            </a:endParaRPr>
          </a:p>
        </p:txBody>
      </p:sp>
      <p:sp>
        <p:nvSpPr>
          <p:cNvPr id="3" name="Rectangle: Rounded Corners 2">
            <a:extLst>
              <a:ext uri="{FF2B5EF4-FFF2-40B4-BE49-F238E27FC236}">
                <a16:creationId xmlns:a16="http://schemas.microsoft.com/office/drawing/2014/main" id="{C9EEF517-A322-A9FA-3E92-FF286814EF18}"/>
              </a:ext>
            </a:extLst>
          </p:cNvPr>
          <p:cNvSpPr/>
          <p:nvPr/>
        </p:nvSpPr>
        <p:spPr>
          <a:xfrm>
            <a:off x="648586" y="1001714"/>
            <a:ext cx="11079126" cy="5494001"/>
          </a:xfrm>
          <a:prstGeom prst="roundRect">
            <a:avLst/>
          </a:prstGeom>
          <a:solidFill>
            <a:srgbClr val="EBC2BF"/>
          </a:solidFill>
          <a:ln w="28575">
            <a:solidFill>
              <a:srgbClr val="DFA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4" name="Oval 3" descr="A group of people sitting on a couch looking at a computer&#10;&#10;Description automatically generated">
            <a:extLst>
              <a:ext uri="{FF2B5EF4-FFF2-40B4-BE49-F238E27FC236}">
                <a16:creationId xmlns:a16="http://schemas.microsoft.com/office/drawing/2014/main" id="{07CD050B-4ED0-77B6-8BAB-B5215C22D816}"/>
              </a:ext>
            </a:extLst>
          </p:cNvPr>
          <p:cNvSpPr/>
          <p:nvPr/>
        </p:nvSpPr>
        <p:spPr>
          <a:xfrm>
            <a:off x="56914" y="2126572"/>
            <a:ext cx="2867402" cy="2667181"/>
          </a:xfrm>
          <a:prstGeom prst="ellipse">
            <a:avLst/>
          </a:prstGeom>
          <a:blipFill>
            <a:blip r:embed="rId2" cstate="email">
              <a:extLst>
                <a:ext uri="{28A0092B-C50C-407E-A947-70E740481C1C}">
                  <a14:useLocalDpi xmlns:a14="http://schemas.microsoft.com/office/drawing/2010/main"/>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dirty="0"/>
          </a:p>
        </p:txBody>
      </p:sp>
      <p:sp>
        <p:nvSpPr>
          <p:cNvPr id="5" name="TextBox 4">
            <a:extLst>
              <a:ext uri="{FF2B5EF4-FFF2-40B4-BE49-F238E27FC236}">
                <a16:creationId xmlns:a16="http://schemas.microsoft.com/office/drawing/2014/main" id="{7994F19F-FA4B-606C-A45E-A01E3E17FE3F}"/>
              </a:ext>
            </a:extLst>
          </p:cNvPr>
          <p:cNvSpPr txBox="1"/>
          <p:nvPr/>
        </p:nvSpPr>
        <p:spPr>
          <a:xfrm>
            <a:off x="3048620" y="1010962"/>
            <a:ext cx="8586943" cy="5401479"/>
          </a:xfrm>
          <a:prstGeom prst="rect">
            <a:avLst/>
          </a:prstGeom>
          <a:noFill/>
        </p:spPr>
        <p:txBody>
          <a:bodyPr wrap="square" rtlCol="0">
            <a:spAutoFit/>
          </a:bodyPr>
          <a:lstStyle/>
          <a:p>
            <a:r>
              <a:rPr lang="es" sz="2300" b="1" dirty="0">
                <a:solidFill>
                  <a:srgbClr val="262626"/>
                </a:solidFill>
              </a:rPr>
              <a:t>Apoye el aprendizaje y el desarrollo continuos de RSE para eliminar cualquier problema de cambio cultural de RSE. </a:t>
            </a:r>
            <a:r>
              <a:rPr lang="es" sz="2300" dirty="0"/>
              <a:t>Los problemas de gestión del cambio cultural de la RSE pueden ser un problema. El aprendizaje y el desarrollo colaborativo de la RSC es una posible solución cuando se trata de estos problemas. CSR L&amp;D no debe ser una medida estratégica única sino consistente para construir una cultura sostenible de inteligencia colaborativa, desarrollar y actualizar habilidades estratégicas. CSR L&amp;D también ayuda a respaldar y administrar un mayor compromiso de los empleados, productividad, innovación, agilidad y lealtad/satisfacción del cliente. Recuerde que la L&amp;D de liderazgo también es necesaria para respaldar la gestión del cambio cultural, de modo que pueda explorar los problemas de poder, implementación y control del liderazgo de la RSC. Los líderes se darán cuenta de cualquier 'problema' de RSE que esté impidiendo su crecimiento para el éxito y aprenderán cómo eliminarlos.</a:t>
            </a:r>
          </a:p>
        </p:txBody>
      </p:sp>
      <p:sp>
        <p:nvSpPr>
          <p:cNvPr id="6" name="Arrow: Pentagon 5">
            <a:extLst>
              <a:ext uri="{FF2B5EF4-FFF2-40B4-BE49-F238E27FC236}">
                <a16:creationId xmlns:a16="http://schemas.microsoft.com/office/drawing/2014/main" id="{933D340C-6D83-7430-17D5-4FD203929CBD}"/>
              </a:ext>
            </a:extLst>
          </p:cNvPr>
          <p:cNvSpPr/>
          <p:nvPr/>
        </p:nvSpPr>
        <p:spPr>
          <a:xfrm>
            <a:off x="0" y="0"/>
            <a:ext cx="3113938" cy="847273"/>
          </a:xfrm>
          <a:prstGeom prst="homePlate">
            <a:avLst/>
          </a:prstGeom>
          <a:solidFill>
            <a:srgbClr val="027354"/>
          </a:solidFill>
          <a:ln w="38100">
            <a:solidFill>
              <a:srgbClr val="D98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600" b="1" dirty="0"/>
              <a:t>4</a:t>
            </a:r>
          </a:p>
        </p:txBody>
      </p:sp>
      <p:sp>
        <p:nvSpPr>
          <p:cNvPr id="2" name="Text Placeholder 1">
            <a:extLst>
              <a:ext uri="{FF2B5EF4-FFF2-40B4-BE49-F238E27FC236}">
                <a16:creationId xmlns:a16="http://schemas.microsoft.com/office/drawing/2014/main" id="{7C3C5EF2-1D4F-4D92-B890-7A7B1F2B5024}"/>
              </a:ext>
            </a:extLst>
          </p:cNvPr>
          <p:cNvSpPr>
            <a:spLocks noGrp="1"/>
          </p:cNvSpPr>
          <p:nvPr>
            <p:ph type="body" sz="quarter" idx="13"/>
          </p:nvPr>
        </p:nvSpPr>
        <p:spPr>
          <a:xfrm>
            <a:off x="942868" y="191871"/>
            <a:ext cx="10600546" cy="953429"/>
          </a:xfrm>
        </p:spPr>
        <p:txBody>
          <a:bodyPr>
            <a:normAutofit/>
          </a:bodyPr>
          <a:lstStyle/>
          <a:p>
            <a:pPr algn="r"/>
            <a:r>
              <a:rPr lang="es" sz="3200" b="1" dirty="0"/>
              <a:t>Apoyar el aprendizaje y el desarrollo continuos de la RSE</a:t>
            </a:r>
            <a:endParaRPr lang="en-IE" sz="3200" dirty="0"/>
          </a:p>
          <a:p>
            <a:pPr algn="r"/>
            <a:endParaRPr lang="en-IE" sz="3200" dirty="0"/>
          </a:p>
        </p:txBody>
      </p:sp>
    </p:spTree>
    <p:extLst>
      <p:ext uri="{BB962C8B-B14F-4D97-AF65-F5344CB8AC3E}">
        <p14:creationId xmlns:p14="http://schemas.microsoft.com/office/powerpoint/2010/main" val="2323739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0C4430-BE04-088B-C901-CEB6DB9108DB}"/>
              </a:ext>
            </a:extLst>
          </p:cNvPr>
          <p:cNvSpPr>
            <a:spLocks noGrp="1"/>
          </p:cNvSpPr>
          <p:nvPr>
            <p:ph type="body" sz="quarter" idx="13"/>
          </p:nvPr>
        </p:nvSpPr>
        <p:spPr>
          <a:xfrm>
            <a:off x="1149331" y="44824"/>
            <a:ext cx="10600546" cy="516879"/>
          </a:xfrm>
        </p:spPr>
        <p:txBody>
          <a:bodyPr anchor="ctr">
            <a:normAutofit fontScale="92500" lnSpcReduction="10000"/>
          </a:bodyPr>
          <a:lstStyle/>
          <a:p>
            <a:pPr algn="ctr"/>
            <a:r>
              <a:rPr lang="es" dirty="0">
                <a:solidFill>
                  <a:srgbClr val="F28F26"/>
                </a:solidFill>
              </a:rPr>
              <a:t>Conclusión</a:t>
            </a:r>
          </a:p>
        </p:txBody>
      </p:sp>
      <p:sp>
        <p:nvSpPr>
          <p:cNvPr id="3" name="Text Placeholder 2">
            <a:extLst>
              <a:ext uri="{FF2B5EF4-FFF2-40B4-BE49-F238E27FC236}">
                <a16:creationId xmlns:a16="http://schemas.microsoft.com/office/drawing/2014/main" id="{2B3F883A-1FD0-C41C-B59A-AB1D77CDD940}"/>
              </a:ext>
            </a:extLst>
          </p:cNvPr>
          <p:cNvSpPr>
            <a:spLocks noGrp="1"/>
          </p:cNvSpPr>
          <p:nvPr>
            <p:ph type="body" sz="quarter" idx="14"/>
          </p:nvPr>
        </p:nvSpPr>
        <p:spPr>
          <a:xfrm>
            <a:off x="1085850" y="561703"/>
            <a:ext cx="10846174" cy="3995320"/>
          </a:xfrm>
        </p:spPr>
        <p:txBody>
          <a:bodyPr/>
          <a:lstStyle/>
          <a:p>
            <a:pPr marL="342900" indent="-342900">
              <a:buFont typeface="Wingdings" panose="05000000000000000000" pitchFamily="2" charset="2"/>
              <a:buChar char="v"/>
            </a:pPr>
            <a:r>
              <a:rPr lang="es" sz="2000" b="1" dirty="0">
                <a:solidFill>
                  <a:srgbClr val="027354"/>
                </a:solidFill>
              </a:rPr>
              <a:t>No importa cuán grande sea su negocio, usted tiene el poder de ser parte de una historia transformadora del bien.</a:t>
            </a:r>
          </a:p>
          <a:p>
            <a:pPr marL="342900" indent="-342900">
              <a:buFont typeface="Wingdings" panose="05000000000000000000" pitchFamily="2" charset="2"/>
              <a:buChar char="v"/>
            </a:pPr>
            <a:r>
              <a:rPr lang="es" sz="2000" b="1" dirty="0">
                <a:solidFill>
                  <a:srgbClr val="C95F57"/>
                </a:solidFill>
              </a:rPr>
              <a:t>El cambio no ocurre de la noche a la mañana </a:t>
            </a:r>
            <a:r>
              <a:rPr lang="es" sz="2000" dirty="0"/>
              <a:t>. Transformar la cultura de una PYME requiere intención, atención y tiempo. Debe tener absolutamente claro por qué quiere cambiar, crear un plan de acción con recursos de apoyo para el cambio, conocer sus dificultades y anticipar cuándo necesitará apoyo.</a:t>
            </a:r>
          </a:p>
          <a:p>
            <a:pPr marL="342900" indent="-342900">
              <a:buFont typeface="Wingdings" panose="05000000000000000000" pitchFamily="2" charset="2"/>
              <a:buChar char="v"/>
            </a:pPr>
            <a:r>
              <a:rPr lang="es" sz="2000" b="1" dirty="0">
                <a:solidFill>
                  <a:srgbClr val="F28F26"/>
                </a:solidFill>
              </a:rPr>
              <a:t>Las empresas, los equipos y los líderes siempre están en un viaje. </a:t>
            </a:r>
            <a:r>
              <a:rPr lang="es" sz="2000" dirty="0"/>
              <a:t>Nunca sabes los eventos y circunstancias que surgirán en el futuro. Reconozca que sus planes pueden cambiar y asegúrese de que sean flexibles. Haga que todo el equipo se centre en la adaptabilidad del éxito de la RSC.</a:t>
            </a:r>
          </a:p>
          <a:p>
            <a:pPr marL="342900" indent="-342900">
              <a:buFont typeface="Wingdings" panose="05000000000000000000" pitchFamily="2" charset="2"/>
              <a:buChar char="v"/>
            </a:pPr>
            <a:r>
              <a:rPr lang="es" sz="2000" b="1" dirty="0">
                <a:solidFill>
                  <a:srgbClr val="027354"/>
                </a:solidFill>
              </a:rPr>
              <a:t>Lleve a cabo una visión regular de espectro completo de la RSC de su empresa y de sus empleados </a:t>
            </a:r>
            <a:r>
              <a:rPr lang="es" sz="2000" dirty="0"/>
              <a:t>para tenerla presente continuamente a medida que las cosas cambien o cambien. Comience con un plan de gestión de cambios para lograr el equilibrio y luego anticipe los cambios y la adaptación a medida que se desarrolla el futuro.</a:t>
            </a:r>
          </a:p>
          <a:p>
            <a:pPr marL="342900" indent="-342900">
              <a:buFont typeface="Wingdings" panose="05000000000000000000" pitchFamily="2" charset="2"/>
              <a:buChar char="v"/>
            </a:pPr>
            <a:r>
              <a:rPr lang="es" sz="2000" b="1" dirty="0">
                <a:solidFill>
                  <a:srgbClr val="C95F57"/>
                </a:solidFill>
              </a:rPr>
              <a:t>Conecta valores a acciones. </a:t>
            </a:r>
            <a:r>
              <a:rPr lang="es" sz="2000" dirty="0"/>
              <a:t>Consulte la evaluación de valores personales de Barrett Values Center para ayudar a mapear sus valores personales en cada uno de los niveles. Conectar los valores personales con las acciones que aplica a los roles profesionales puede ser un poderoso motivador, una revelación.</a:t>
            </a:r>
          </a:p>
          <a:p>
            <a:pPr marL="342900" indent="-342900">
              <a:buFont typeface="Wingdings" panose="05000000000000000000" pitchFamily="2" charset="2"/>
              <a:buChar char="v"/>
            </a:pPr>
            <a:r>
              <a:rPr lang="es" sz="2000" b="1" dirty="0">
                <a:solidFill>
                  <a:srgbClr val="027354"/>
                </a:solidFill>
              </a:rPr>
              <a:t>El objetivo final es capacitar a los miembros del equipo para que se dediquen plenamente al trabajo y desarrollen la cohesión del equipo de RSC. </a:t>
            </a:r>
            <a:r>
              <a:rPr lang="es" sz="2000" dirty="0"/>
              <a:t>Obtenga más información sobre lo que impulsa a cada persona y a la organización.</a:t>
            </a:r>
            <a:endParaRPr lang="en-IE" sz="2000" dirty="0"/>
          </a:p>
          <a:p>
            <a:pPr marL="342900" indent="-342900">
              <a:buFont typeface="Wingdings" panose="05000000000000000000" pitchFamily="2" charset="2"/>
              <a:buChar char="v"/>
            </a:pPr>
            <a:endParaRPr lang="en-GB" sz="2000" dirty="0"/>
          </a:p>
          <a:p>
            <a:endParaRPr lang="en-IE" sz="2000" dirty="0"/>
          </a:p>
        </p:txBody>
      </p:sp>
    </p:spTree>
    <p:extLst>
      <p:ext uri="{BB962C8B-B14F-4D97-AF65-F5344CB8AC3E}">
        <p14:creationId xmlns:p14="http://schemas.microsoft.com/office/powerpoint/2010/main" val="1853342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188234" y="1172303"/>
            <a:ext cx="4057630" cy="2886532"/>
          </a:xfrm>
        </p:spPr>
        <p:txBody>
          <a:bodyPr>
            <a:normAutofit fontScale="92500"/>
          </a:bodyPr>
          <a:lstStyle/>
          <a:p>
            <a:pPr>
              <a:lnSpc>
                <a:spcPct val="110000"/>
              </a:lnSpc>
              <a:spcBef>
                <a:spcPts val="0"/>
              </a:spcBef>
            </a:pPr>
            <a:r>
              <a:rPr lang="es" dirty="0"/>
              <a:t>Has completado el módulo 5</a:t>
            </a:r>
          </a:p>
          <a:p>
            <a:pPr>
              <a:lnSpc>
                <a:spcPct val="110000"/>
              </a:lnSpc>
              <a:spcBef>
                <a:spcPts val="0"/>
              </a:spcBef>
            </a:pPr>
            <a:endParaRPr lang="en-US" dirty="0"/>
          </a:p>
          <a:p>
            <a:pPr>
              <a:lnSpc>
                <a:spcPct val="110000"/>
              </a:lnSpc>
              <a:spcBef>
                <a:spcPts val="0"/>
              </a:spcBef>
            </a:pPr>
            <a:r>
              <a:rPr lang="es" dirty="0"/>
              <a:t>El siguiente es </a:t>
            </a:r>
            <a:r>
              <a:rPr lang="es" b="1" dirty="0"/>
              <a:t>el Módulo 6</a:t>
            </a:r>
          </a:p>
          <a:p>
            <a:pPr>
              <a:lnSpc>
                <a:spcPct val="110000"/>
              </a:lnSpc>
              <a:spcBef>
                <a:spcPts val="0"/>
              </a:spcBef>
            </a:pPr>
            <a:r>
              <a:rPr lang="es" dirty="0"/>
              <a:t>Adopción de un marco de RSE para mitigar el riesgo y el impacto</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444574"/>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spTree>
    <p:extLst>
      <p:ext uri="{BB962C8B-B14F-4D97-AF65-F5344CB8AC3E}">
        <p14:creationId xmlns:p14="http://schemas.microsoft.com/office/powerpoint/2010/main" val="152776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14EE0D-23C4-7979-DD04-905FDCF48A2E}"/>
              </a:ext>
            </a:extLst>
          </p:cNvPr>
          <p:cNvSpPr>
            <a:spLocks noGrp="1"/>
          </p:cNvSpPr>
          <p:nvPr>
            <p:ph type="body" sz="quarter" idx="15"/>
          </p:nvPr>
        </p:nvSpPr>
        <p:spPr/>
        <p:txBody>
          <a:bodyPr/>
          <a:lstStyle/>
          <a:p>
            <a:r>
              <a:rPr lang="es" b="1" dirty="0">
                <a:solidFill>
                  <a:schemeClr val="bg1"/>
                </a:solidFill>
              </a:rPr>
              <a:t>1</a:t>
            </a:r>
          </a:p>
        </p:txBody>
      </p:sp>
      <p:sp>
        <p:nvSpPr>
          <p:cNvPr id="5" name="Text Placeholder 4">
            <a:extLst>
              <a:ext uri="{FF2B5EF4-FFF2-40B4-BE49-F238E27FC236}">
                <a16:creationId xmlns:a16="http://schemas.microsoft.com/office/drawing/2014/main" id="{BAE6D4A3-BE68-E118-DDA3-82C1E54F43D1}"/>
              </a:ext>
            </a:extLst>
          </p:cNvPr>
          <p:cNvSpPr>
            <a:spLocks noGrp="1"/>
          </p:cNvSpPr>
          <p:nvPr>
            <p:ph type="body" sz="quarter" idx="14"/>
          </p:nvPr>
        </p:nvSpPr>
        <p:spPr>
          <a:xfrm>
            <a:off x="874408" y="1106866"/>
            <a:ext cx="8415895" cy="822373"/>
          </a:xfrm>
        </p:spPr>
        <p:txBody>
          <a:bodyPr/>
          <a:lstStyle/>
          <a:p>
            <a:r>
              <a:rPr lang="es" b="1" dirty="0">
                <a:solidFill>
                  <a:schemeClr val="bg1"/>
                </a:solidFill>
              </a:rPr>
              <a:t>Compra de nivel superior. </a:t>
            </a:r>
            <a:r>
              <a:rPr lang="es" dirty="0">
                <a:solidFill>
                  <a:schemeClr val="bg1"/>
                </a:solidFill>
              </a:rPr>
              <a:t>La RSC comienza con el compromiso y la motivación </a:t>
            </a:r>
            <a:r>
              <a:rPr lang="es" b="1" dirty="0">
                <a:solidFill>
                  <a:schemeClr val="bg1"/>
                </a:solidFill>
              </a:rPr>
              <a:t>de nivel superior y de RRHH </a:t>
            </a:r>
            <a:r>
              <a:rPr lang="es" dirty="0">
                <a:solidFill>
                  <a:schemeClr val="bg1"/>
                </a:solidFill>
              </a:rPr>
              <a:t>.</a:t>
            </a:r>
            <a:endParaRPr lang="en-IE" dirty="0">
              <a:solidFill>
                <a:schemeClr val="bg1"/>
              </a:solidFill>
            </a:endParaRPr>
          </a:p>
        </p:txBody>
      </p:sp>
      <p:sp>
        <p:nvSpPr>
          <p:cNvPr id="7" name="Text Placeholder 6">
            <a:extLst>
              <a:ext uri="{FF2B5EF4-FFF2-40B4-BE49-F238E27FC236}">
                <a16:creationId xmlns:a16="http://schemas.microsoft.com/office/drawing/2014/main" id="{41D46D95-6924-B932-FBD4-300DB7D11FBF}"/>
              </a:ext>
            </a:extLst>
          </p:cNvPr>
          <p:cNvSpPr>
            <a:spLocks noGrp="1"/>
          </p:cNvSpPr>
          <p:nvPr>
            <p:ph type="body" sz="quarter" idx="19"/>
          </p:nvPr>
        </p:nvSpPr>
        <p:spPr>
          <a:xfrm>
            <a:off x="303209" y="2453500"/>
            <a:ext cx="511077" cy="635000"/>
          </a:xfrm>
        </p:spPr>
        <p:txBody>
          <a:bodyPr/>
          <a:lstStyle/>
          <a:p>
            <a:r>
              <a:rPr lang="es" b="1" dirty="0">
                <a:solidFill>
                  <a:schemeClr val="bg1"/>
                </a:solidFill>
              </a:rPr>
              <a:t>2</a:t>
            </a:r>
          </a:p>
        </p:txBody>
      </p:sp>
      <p:sp>
        <p:nvSpPr>
          <p:cNvPr id="9" name="Text Placeholder 8">
            <a:extLst>
              <a:ext uri="{FF2B5EF4-FFF2-40B4-BE49-F238E27FC236}">
                <a16:creationId xmlns:a16="http://schemas.microsoft.com/office/drawing/2014/main" id="{89E47151-2AA2-76C8-8FEE-63FA1272C4ED}"/>
              </a:ext>
            </a:extLst>
          </p:cNvPr>
          <p:cNvSpPr>
            <a:spLocks noGrp="1"/>
          </p:cNvSpPr>
          <p:nvPr>
            <p:ph type="body" sz="quarter" idx="21"/>
          </p:nvPr>
        </p:nvSpPr>
        <p:spPr>
          <a:xfrm>
            <a:off x="864080" y="4045068"/>
            <a:ext cx="9500862" cy="822373"/>
          </a:xfrm>
        </p:spPr>
        <p:txBody>
          <a:bodyPr/>
          <a:lstStyle/>
          <a:p>
            <a:r>
              <a:rPr lang="es" dirty="0">
                <a:solidFill>
                  <a:schemeClr val="bg1"/>
                </a:solidFill>
              </a:rPr>
              <a:t>Establezca </a:t>
            </a:r>
            <a:r>
              <a:rPr lang="es" b="1" dirty="0">
                <a:solidFill>
                  <a:schemeClr val="bg1"/>
                </a:solidFill>
              </a:rPr>
              <a:t>un equipo de liderazgo de RSE </a:t>
            </a:r>
            <a:r>
              <a:rPr lang="es" i="1" dirty="0">
                <a:solidFill>
                  <a:schemeClr val="bg1"/>
                </a:solidFill>
              </a:rPr>
              <a:t>(este paso también garantiza que reciban lo que necesitan, por ejemplo, capacitación en RSE, sistemas de apoyo, objetivos y orientación de RR. HH., la alta dirección y expertos)</a:t>
            </a:r>
          </a:p>
          <a:p>
            <a:endParaRPr lang="en-IE" dirty="0">
              <a:solidFill>
                <a:schemeClr val="bg1"/>
              </a:solidFill>
            </a:endParaRPr>
          </a:p>
        </p:txBody>
      </p:sp>
      <p:sp>
        <p:nvSpPr>
          <p:cNvPr id="10" name="Text Placeholder 9">
            <a:extLst>
              <a:ext uri="{FF2B5EF4-FFF2-40B4-BE49-F238E27FC236}">
                <a16:creationId xmlns:a16="http://schemas.microsoft.com/office/drawing/2014/main" id="{3CD4DA8F-6D87-92E8-AA97-02884EB13ABF}"/>
              </a:ext>
            </a:extLst>
          </p:cNvPr>
          <p:cNvSpPr>
            <a:spLocks noGrp="1"/>
          </p:cNvSpPr>
          <p:nvPr>
            <p:ph type="body" sz="quarter" idx="22"/>
          </p:nvPr>
        </p:nvSpPr>
        <p:spPr>
          <a:xfrm>
            <a:off x="326343" y="3848091"/>
            <a:ext cx="511077" cy="635000"/>
          </a:xfrm>
        </p:spPr>
        <p:txBody>
          <a:bodyPr/>
          <a:lstStyle/>
          <a:p>
            <a:r>
              <a:rPr lang="es" b="1" dirty="0">
                <a:solidFill>
                  <a:schemeClr val="bg1"/>
                </a:solidFill>
              </a:rPr>
              <a:t>3</a:t>
            </a:r>
          </a:p>
        </p:txBody>
      </p:sp>
      <p:sp>
        <p:nvSpPr>
          <p:cNvPr id="11" name="Text Placeholder 10">
            <a:extLst>
              <a:ext uri="{FF2B5EF4-FFF2-40B4-BE49-F238E27FC236}">
                <a16:creationId xmlns:a16="http://schemas.microsoft.com/office/drawing/2014/main" id="{346B13A0-E3E3-4A50-687D-276A6609CFD6}"/>
              </a:ext>
            </a:extLst>
          </p:cNvPr>
          <p:cNvSpPr>
            <a:spLocks noGrp="1"/>
          </p:cNvSpPr>
          <p:nvPr>
            <p:ph type="body" sz="quarter" idx="23"/>
          </p:nvPr>
        </p:nvSpPr>
        <p:spPr>
          <a:xfrm>
            <a:off x="874408" y="2100556"/>
            <a:ext cx="9246745" cy="1352430"/>
          </a:xfrm>
          <a:noFill/>
        </p:spPr>
        <p:txBody>
          <a:bodyPr/>
          <a:lstStyle/>
          <a:p>
            <a:r>
              <a:rPr lang="es" dirty="0">
                <a:solidFill>
                  <a:schemeClr val="bg1"/>
                </a:solidFill>
              </a:rPr>
              <a:t>La empresa lleva a cabo la herramienta de evaluación CSR READY como paso inicial. Luego distribuye una </a:t>
            </a:r>
            <a:r>
              <a:rPr lang="es" b="1" dirty="0">
                <a:solidFill>
                  <a:schemeClr val="bg1"/>
                </a:solidFill>
              </a:rPr>
              <a:t>evaluación de la encuesta de RSE </a:t>
            </a:r>
            <a:r>
              <a:rPr lang="es" dirty="0">
                <a:solidFill>
                  <a:schemeClr val="bg1"/>
                </a:solidFill>
              </a:rPr>
              <a:t>interna de toda la empresa a los empleados, gerentes, etc. También pueden realizar entrevistas y grupos de enfoque con todos los niveles de partes interesadas internas para identificar todas las prioridades potenciales, brechas y oportunidades relacionadas con los 4 pilares de la RSE.</a:t>
            </a:r>
            <a:endParaRPr lang="en-IE" dirty="0">
              <a:solidFill>
                <a:schemeClr val="bg1"/>
              </a:solidFill>
            </a:endParaRPr>
          </a:p>
        </p:txBody>
      </p:sp>
      <p:sp>
        <p:nvSpPr>
          <p:cNvPr id="12" name="Text Placeholder 11">
            <a:extLst>
              <a:ext uri="{FF2B5EF4-FFF2-40B4-BE49-F238E27FC236}">
                <a16:creationId xmlns:a16="http://schemas.microsoft.com/office/drawing/2014/main" id="{963B0612-1259-51C7-44F0-C03A0681484A}"/>
              </a:ext>
            </a:extLst>
          </p:cNvPr>
          <p:cNvSpPr>
            <a:spLocks noGrp="1"/>
          </p:cNvSpPr>
          <p:nvPr>
            <p:ph type="body" sz="quarter" idx="24"/>
          </p:nvPr>
        </p:nvSpPr>
        <p:spPr>
          <a:xfrm>
            <a:off x="303208" y="4874390"/>
            <a:ext cx="511077" cy="635000"/>
          </a:xfrm>
        </p:spPr>
        <p:txBody>
          <a:bodyPr/>
          <a:lstStyle/>
          <a:p>
            <a:r>
              <a:rPr lang="es" b="1" dirty="0">
                <a:solidFill>
                  <a:schemeClr val="bg1"/>
                </a:solidFill>
              </a:rPr>
              <a:t>4</a:t>
            </a:r>
          </a:p>
        </p:txBody>
      </p:sp>
      <p:sp>
        <p:nvSpPr>
          <p:cNvPr id="14" name="Text Placeholder 13">
            <a:extLst>
              <a:ext uri="{FF2B5EF4-FFF2-40B4-BE49-F238E27FC236}">
                <a16:creationId xmlns:a16="http://schemas.microsoft.com/office/drawing/2014/main" id="{68DD2A92-2CAD-14D9-42EF-81E19EFB5BC8}"/>
              </a:ext>
            </a:extLst>
          </p:cNvPr>
          <p:cNvSpPr>
            <a:spLocks noGrp="1"/>
          </p:cNvSpPr>
          <p:nvPr>
            <p:ph type="body" sz="quarter" idx="26"/>
          </p:nvPr>
        </p:nvSpPr>
        <p:spPr>
          <a:xfrm>
            <a:off x="303210" y="5679636"/>
            <a:ext cx="511077" cy="635000"/>
          </a:xfrm>
        </p:spPr>
        <p:txBody>
          <a:bodyPr/>
          <a:lstStyle/>
          <a:p>
            <a:r>
              <a:rPr lang="es" b="1" dirty="0">
                <a:solidFill>
                  <a:schemeClr val="bg1"/>
                </a:solidFill>
              </a:rPr>
              <a:t>5</a:t>
            </a:r>
          </a:p>
        </p:txBody>
      </p:sp>
      <p:sp>
        <p:nvSpPr>
          <p:cNvPr id="15" name="Text Placeholder 14">
            <a:extLst>
              <a:ext uri="{FF2B5EF4-FFF2-40B4-BE49-F238E27FC236}">
                <a16:creationId xmlns:a16="http://schemas.microsoft.com/office/drawing/2014/main" id="{F2553D86-F421-4D48-185E-912E1858FA90}"/>
              </a:ext>
            </a:extLst>
          </p:cNvPr>
          <p:cNvSpPr>
            <a:spLocks noGrp="1"/>
          </p:cNvSpPr>
          <p:nvPr>
            <p:ph type="body" sz="quarter" idx="27"/>
          </p:nvPr>
        </p:nvSpPr>
        <p:spPr>
          <a:xfrm>
            <a:off x="874409" y="5048336"/>
            <a:ext cx="9935429" cy="822373"/>
          </a:xfrm>
        </p:spPr>
        <p:txBody>
          <a:bodyPr/>
          <a:lstStyle/>
          <a:p>
            <a:r>
              <a:rPr lang="es" b="1" dirty="0">
                <a:solidFill>
                  <a:schemeClr val="bg1"/>
                </a:solidFill>
              </a:rPr>
              <a:t>Descubrimiento, revisión e investigación </a:t>
            </a:r>
            <a:r>
              <a:rPr lang="es" dirty="0">
                <a:solidFill>
                  <a:schemeClr val="bg1"/>
                </a:solidFill>
              </a:rPr>
              <a:t>interna de las actividades, documentos, etc. de RSE existentes.</a:t>
            </a:r>
          </a:p>
          <a:p>
            <a:endParaRPr lang="en-IE" dirty="0">
              <a:solidFill>
                <a:schemeClr val="bg1"/>
              </a:solidFill>
            </a:endParaRPr>
          </a:p>
        </p:txBody>
      </p:sp>
      <p:sp>
        <p:nvSpPr>
          <p:cNvPr id="19" name="Text Placeholder 10">
            <a:extLst>
              <a:ext uri="{FF2B5EF4-FFF2-40B4-BE49-F238E27FC236}">
                <a16:creationId xmlns:a16="http://schemas.microsoft.com/office/drawing/2014/main" id="{824A2C38-58F8-0A5C-1F75-F66105FF10BA}"/>
              </a:ext>
            </a:extLst>
          </p:cNvPr>
          <p:cNvSpPr txBox="1">
            <a:spLocks/>
          </p:cNvSpPr>
          <p:nvPr/>
        </p:nvSpPr>
        <p:spPr>
          <a:xfrm>
            <a:off x="874409" y="5751134"/>
            <a:ext cx="10053124"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solidFill>
                  <a:schemeClr val="bg1"/>
                </a:solidFill>
              </a:rPr>
              <a:t>A partir de la evaluación y el descubrimiento de RSE, el equipo de RSE informa y analiza con la alta dirección las actividades existentes y las 3 a 5 prioridades principales propuestas y luego las implementa en una estrategia de RSE dedicada.</a:t>
            </a:r>
            <a:endParaRPr lang="en-IE" dirty="0">
              <a:solidFill>
                <a:schemeClr val="bg1"/>
              </a:solidFill>
            </a:endParaRPr>
          </a:p>
        </p:txBody>
      </p:sp>
      <p:sp>
        <p:nvSpPr>
          <p:cNvPr id="8" name="Rectangle: Rounded Corners 7">
            <a:extLst>
              <a:ext uri="{FF2B5EF4-FFF2-40B4-BE49-F238E27FC236}">
                <a16:creationId xmlns:a16="http://schemas.microsoft.com/office/drawing/2014/main" id="{5F419EB7-ED49-DD32-5816-E7F14B216651}"/>
              </a:ext>
            </a:extLst>
          </p:cNvPr>
          <p:cNvSpPr/>
          <p:nvPr/>
        </p:nvSpPr>
        <p:spPr>
          <a:xfrm>
            <a:off x="0" y="28073"/>
            <a:ext cx="9061704" cy="855631"/>
          </a:xfrm>
          <a:prstGeom prst="roundRect">
            <a:avLst/>
          </a:prstGeom>
          <a:solidFill>
            <a:srgbClr val="E08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a:extLst>
              <a:ext uri="{FF2B5EF4-FFF2-40B4-BE49-F238E27FC236}">
                <a16:creationId xmlns:a16="http://schemas.microsoft.com/office/drawing/2014/main" id="{990201E0-BA93-8483-6C76-4CA66B82CED0}"/>
              </a:ext>
            </a:extLst>
          </p:cNvPr>
          <p:cNvSpPr txBox="1"/>
          <p:nvPr/>
        </p:nvSpPr>
        <p:spPr>
          <a:xfrm>
            <a:off x="0" y="28073"/>
            <a:ext cx="9061704" cy="1015663"/>
          </a:xfrm>
          <a:prstGeom prst="rect">
            <a:avLst/>
          </a:prstGeom>
          <a:solidFill>
            <a:srgbClr val="E0810E"/>
          </a:solidFill>
        </p:spPr>
        <p:txBody>
          <a:bodyPr wrap="square" rtlCol="0">
            <a:spAutoFit/>
          </a:bodyPr>
          <a:lstStyle/>
          <a:p>
            <a:pPr algn="ctr"/>
            <a:r>
              <a:rPr lang="es" sz="3000" b="1" dirty="0">
                <a:solidFill>
                  <a:schemeClr val="bg1"/>
                </a:solidFill>
                <a:cs typeface="Aharoni" panose="02010803020104030203" pitchFamily="2" charset="-79"/>
              </a:rPr>
              <a:t>Lista de verificación rápida paso a paso de la descripción general</a:t>
            </a:r>
            <a:endParaRPr lang="en-IE" sz="3000" dirty="0">
              <a:solidFill>
                <a:schemeClr val="bg1"/>
              </a:solidFill>
            </a:endParaRPr>
          </a:p>
        </p:txBody>
      </p:sp>
    </p:spTree>
    <p:extLst>
      <p:ext uri="{BB962C8B-B14F-4D97-AF65-F5344CB8AC3E}">
        <p14:creationId xmlns:p14="http://schemas.microsoft.com/office/powerpoint/2010/main" val="99468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3"/>
          </p:nvPr>
        </p:nvSpPr>
        <p:spPr>
          <a:xfrm>
            <a:off x="490898" y="1364786"/>
            <a:ext cx="5873687" cy="697353"/>
          </a:xfrm>
        </p:spPr>
        <p:txBody>
          <a:bodyPr/>
          <a:lstStyle/>
          <a:p>
            <a:pPr>
              <a:lnSpc>
                <a:spcPct val="100000"/>
              </a:lnSpc>
              <a:spcBef>
                <a:spcPts val="0"/>
              </a:spcBef>
            </a:pPr>
            <a:r>
              <a:rPr lang="es" sz="4400" b="1" dirty="0">
                <a:solidFill>
                  <a:srgbClr val="E0810E"/>
                </a:solidFill>
              </a:rPr>
              <a:t>Paso 1</a:t>
            </a:r>
          </a:p>
          <a:p>
            <a:pPr>
              <a:lnSpc>
                <a:spcPct val="100000"/>
              </a:lnSpc>
              <a:spcBef>
                <a:spcPts val="0"/>
              </a:spcBef>
            </a:pPr>
            <a:endParaRPr lang="en-US" sz="400" dirty="0">
              <a:solidFill>
                <a:srgbClr val="E0810E"/>
              </a:solidFill>
            </a:endParaRPr>
          </a:p>
          <a:p>
            <a:pPr>
              <a:lnSpc>
                <a:spcPct val="100000"/>
              </a:lnSpc>
              <a:spcBef>
                <a:spcPts val="0"/>
              </a:spcBef>
            </a:pPr>
            <a:r>
              <a:rPr lang="es" sz="3200" dirty="0">
                <a:solidFill>
                  <a:srgbClr val="027354"/>
                </a:solidFill>
              </a:rPr>
              <a:t>El cambio cultural de la RSE comienza con el compromiso de la gerencia de alto nivel y los recursos humanos</a:t>
            </a:r>
          </a:p>
          <a:p>
            <a:pPr>
              <a:lnSpc>
                <a:spcPct val="100000"/>
              </a:lnSpc>
              <a:spcBef>
                <a:spcPts val="0"/>
              </a:spcBef>
            </a:pPr>
            <a:endParaRPr lang="en-IE" sz="4400" dirty="0">
              <a:solidFill>
                <a:srgbClr val="E0810E"/>
              </a:solidFill>
            </a:endParaRPr>
          </a:p>
        </p:txBody>
      </p:sp>
    </p:spTree>
    <p:extLst>
      <p:ext uri="{BB962C8B-B14F-4D97-AF65-F5344CB8AC3E}">
        <p14:creationId xmlns:p14="http://schemas.microsoft.com/office/powerpoint/2010/main" val="232822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553315" y="416930"/>
            <a:ext cx="6226308" cy="1061626"/>
          </a:xfrm>
        </p:spPr>
        <p:txBody>
          <a:bodyPr anchor="ctr">
            <a:normAutofit fontScale="77500" lnSpcReduction="20000"/>
          </a:bodyPr>
          <a:lstStyle/>
          <a:p>
            <a:pPr algn="ctr">
              <a:lnSpc>
                <a:spcPct val="120000"/>
              </a:lnSpc>
              <a:spcBef>
                <a:spcPts val="0"/>
              </a:spcBef>
            </a:pPr>
            <a:r>
              <a:rPr lang="es" sz="3600" b="1" dirty="0">
                <a:effectLst/>
                <a:ea typeface="Times New Roman" panose="02020603050405020304" pitchFamily="18" charset="0"/>
                <a:cs typeface="Times New Roman" panose="02020603050405020304" pitchFamily="18" charset="0"/>
              </a:rPr>
              <a:t>Primero. Tú, nivel superior. ¡Debe estar listo para el cambio y el liderazgo!</a:t>
            </a:r>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3315" y="1478556"/>
            <a:ext cx="6089532" cy="3392993"/>
          </a:xfrm>
        </p:spPr>
        <p:txBody>
          <a:bodyPr/>
          <a:lstStyle/>
          <a:p>
            <a:r>
              <a:rPr lang="es" sz="2000" dirty="0"/>
              <a:t>Todo esto comienza contigo, nivel superior. Sin su compromiso y liderazgo, esto será una pérdida de tiempo. Debe estar preparado e impulsar la RSE de su empresa de manera sistemática. Ya tiene mucho que hacer, tratando de satisfacer a los clientes, optimizarse operativamente y ser financieramente estable, administrar múltiples equipos y empleados, alinear estrategias, tácticas, roles... y más. Sin embargo, ser responsable es su segundo nombre, pero ahora se extiende más tanto interna como externamente a su empresa. Ahora debe adaptarse aún más a los desafíos ambientales, sociales y económicos. La RSC es inevitable, tu empresa la necesita para seguir siendo sostenible e innovadora.</a:t>
            </a:r>
          </a:p>
          <a:p>
            <a:endParaRPr lang="en-GB" sz="2000" dirty="0"/>
          </a:p>
          <a:p>
            <a:r>
              <a:rPr lang="es" sz="2000" b="1" dirty="0"/>
              <a:t>En pocas palabras, si no está listo, ¡debería estarlo!</a:t>
            </a:r>
            <a:endParaRPr lang="en-IE" sz="2000" b="1" dirty="0"/>
          </a:p>
          <a:p>
            <a:endParaRPr lang="en-GB" sz="2000" dirty="0"/>
          </a:p>
          <a:p>
            <a:endParaRPr lang="en-IE" sz="2000" dirty="0"/>
          </a:p>
        </p:txBody>
      </p:sp>
      <p:pic>
        <p:nvPicPr>
          <p:cNvPr id="6" name="Picture 2" descr="brochure">
            <a:hlinkClick r:id="rId2"/>
            <a:extLst>
              <a:ext uri="{FF2B5EF4-FFF2-40B4-BE49-F238E27FC236}">
                <a16:creationId xmlns:a16="http://schemas.microsoft.com/office/drawing/2014/main" id="{AE2A94B7-A064-A01C-6E69-9FEFE9810D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8007" y="525127"/>
            <a:ext cx="3659306" cy="4966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5A2EB54-4557-D053-81D4-BC1574482373}"/>
              </a:ext>
            </a:extLst>
          </p:cNvPr>
          <p:cNvSpPr txBox="1"/>
          <p:nvPr/>
        </p:nvSpPr>
        <p:spPr>
          <a:xfrm>
            <a:off x="7003889" y="5737412"/>
            <a:ext cx="3968911" cy="369332"/>
          </a:xfrm>
          <a:prstGeom prst="rect">
            <a:avLst/>
          </a:prstGeom>
          <a:noFill/>
        </p:spPr>
        <p:txBody>
          <a:bodyPr wrap="square" rtlCol="0">
            <a:spAutoFit/>
          </a:bodyPr>
          <a:lstStyle/>
          <a:p>
            <a:pPr algn="ctr"/>
            <a:r>
              <a:rPr lang="es" dirty="0">
                <a:solidFill>
                  <a:schemeClr val="bg1"/>
                </a:solidFill>
                <a:hlinkClick r:id="rId2">
                  <a:extLst>
                    <a:ext uri="{A12FA001-AC4F-418D-AE19-62706E023703}">
                      <ahyp:hlinkClr xmlns:ahyp="http://schemas.microsoft.com/office/drawing/2018/hyperlinkcolor" val="tx"/>
                    </a:ext>
                  </a:extLst>
                </a:hlinkClick>
              </a:rPr>
              <a:t>Haga clic en el enlace o la imagen para acceder al recurso</a:t>
            </a:r>
            <a:endParaRPr lang="en-IE" dirty="0">
              <a:solidFill>
                <a:schemeClr val="bg1"/>
              </a:solidFill>
            </a:endParaRPr>
          </a:p>
        </p:txBody>
      </p:sp>
      <p:pic>
        <p:nvPicPr>
          <p:cNvPr id="8" name="Graphic 7" descr="Touchscreen with solid fill">
            <a:extLst>
              <a:ext uri="{FF2B5EF4-FFF2-40B4-BE49-F238E27FC236}">
                <a16:creationId xmlns:a16="http://schemas.microsoft.com/office/drawing/2014/main" id="{F86BC755-5619-4115-D212-F43A4D27CF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9896" y="3585882"/>
            <a:ext cx="1389651" cy="1389651"/>
          </a:xfrm>
          <a:prstGeom prst="rect">
            <a:avLst/>
          </a:prstGeom>
        </p:spPr>
      </p:pic>
    </p:spTree>
    <p:extLst>
      <p:ext uri="{BB962C8B-B14F-4D97-AF65-F5344CB8AC3E}">
        <p14:creationId xmlns:p14="http://schemas.microsoft.com/office/powerpoint/2010/main" val="267785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6392</TotalTime>
  <Words>11320</Words>
  <Application>Microsoft Office PowerPoint</Application>
  <PresentationFormat>Panorámica</PresentationFormat>
  <Paragraphs>629</Paragraphs>
  <Slides>62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62</vt:i4>
      </vt:variant>
    </vt:vector>
  </HeadingPairs>
  <TitlesOfParts>
    <vt:vector size="75" baseType="lpstr">
      <vt:lpstr>Amasis MT Pro Black</vt:lpstr>
      <vt:lpstr>Arial</vt:lpstr>
      <vt:lpstr>Arial Nova</vt:lpstr>
      <vt:lpstr>Calibri</vt:lpstr>
      <vt:lpstr>Calibri Light</vt:lpstr>
      <vt:lpstr>Montserrat</vt:lpstr>
      <vt:lpstr>Montserrat Light</vt:lpstr>
      <vt:lpstr>Quattrocento Sans</vt:lpstr>
      <vt:lpstr>Roboto</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528</cp:revision>
  <dcterms:created xsi:type="dcterms:W3CDTF">2019-11-20T14:08:21Z</dcterms:created>
  <dcterms:modified xsi:type="dcterms:W3CDTF">2023-08-04T10:15:50Z</dcterms:modified>
</cp:coreProperties>
</file>