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714" r:id="rId2"/>
  </p:sldMasterIdLst>
  <p:notesMasterIdLst>
    <p:notesMasterId r:id="rId46"/>
  </p:notesMasterIdLst>
  <p:sldIdLst>
    <p:sldId id="5518" r:id="rId3"/>
    <p:sldId id="662" r:id="rId4"/>
    <p:sldId id="661" r:id="rId5"/>
    <p:sldId id="1084" r:id="rId6"/>
    <p:sldId id="6001" r:id="rId7"/>
    <p:sldId id="312" r:id="rId8"/>
    <p:sldId id="6002" r:id="rId9"/>
    <p:sldId id="999" r:id="rId10"/>
    <p:sldId id="1001" r:id="rId11"/>
    <p:sldId id="791" r:id="rId12"/>
    <p:sldId id="5543" r:id="rId13"/>
    <p:sldId id="994" r:id="rId14"/>
    <p:sldId id="974" r:id="rId15"/>
    <p:sldId id="789" r:id="rId16"/>
    <p:sldId id="6003" r:id="rId17"/>
    <p:sldId id="906" r:id="rId18"/>
    <p:sldId id="964" r:id="rId19"/>
    <p:sldId id="788" r:id="rId20"/>
    <p:sldId id="979" r:id="rId21"/>
    <p:sldId id="1000" r:id="rId22"/>
    <p:sldId id="6004" r:id="rId23"/>
    <p:sldId id="803" r:id="rId24"/>
    <p:sldId id="5544" r:id="rId25"/>
    <p:sldId id="977" r:id="rId26"/>
    <p:sldId id="978" r:id="rId27"/>
    <p:sldId id="1005" r:id="rId28"/>
    <p:sldId id="1006" r:id="rId29"/>
    <p:sldId id="5538" r:id="rId30"/>
    <p:sldId id="5524" r:id="rId31"/>
    <p:sldId id="1097" r:id="rId32"/>
    <p:sldId id="5526" r:id="rId33"/>
    <p:sldId id="1003" r:id="rId34"/>
    <p:sldId id="5521" r:id="rId35"/>
    <p:sldId id="5525" r:id="rId36"/>
    <p:sldId id="5522" r:id="rId37"/>
    <p:sldId id="997" r:id="rId38"/>
    <p:sldId id="5527" r:id="rId39"/>
    <p:sldId id="5523" r:id="rId40"/>
    <p:sldId id="998" r:id="rId41"/>
    <p:sldId id="5529" r:id="rId42"/>
    <p:sldId id="5528" r:id="rId43"/>
    <p:sldId id="5530" r:id="rId44"/>
    <p:sldId id="5519" r:id="rId45"/>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F57"/>
    <a:srgbClr val="C55A11"/>
    <a:srgbClr val="027354"/>
    <a:srgbClr val="F28F26"/>
    <a:srgbClr val="713089"/>
    <a:srgbClr val="AA2584"/>
    <a:srgbClr val="2584C6"/>
    <a:srgbClr val="28BAED"/>
    <a:srgbClr val="E0810E"/>
    <a:srgbClr val="1FA4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95" autoAdjust="0"/>
    <p:restoredTop sz="96247" autoAdjust="0"/>
  </p:normalViewPr>
  <p:slideViewPr>
    <p:cSldViewPr snapToGrid="0" snapToObjects="1">
      <p:cViewPr varScale="1">
        <p:scale>
          <a:sx n="117" d="100"/>
          <a:sy n="117" d="100"/>
        </p:scale>
        <p:origin x="355" y="13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a Retamosa" userId="7858e588-10a8-472f-b442-161318de09ee" providerId="ADAL" clId="{C2C86318-98DE-45D0-8118-60EA27D28C69}"/>
    <pc:docChg chg="modSld">
      <pc:chgData name="Elia Retamosa" userId="7858e588-10a8-472f-b442-161318de09ee" providerId="ADAL" clId="{C2C86318-98DE-45D0-8118-60EA27D28C69}" dt="2023-08-04T10:15:09.165" v="4" actId="1076"/>
      <pc:docMkLst>
        <pc:docMk/>
      </pc:docMkLst>
      <pc:sldChg chg="addSp modSp mod">
        <pc:chgData name="Elia Retamosa" userId="7858e588-10a8-472f-b442-161318de09ee" providerId="ADAL" clId="{C2C86318-98DE-45D0-8118-60EA27D28C69}" dt="2023-08-04T10:15:09.165" v="4" actId="1076"/>
        <pc:sldMkLst>
          <pc:docMk/>
          <pc:sldMk cId="576019242" sldId="5518"/>
        </pc:sldMkLst>
        <pc:spChg chg="add mod">
          <ac:chgData name="Elia Retamosa" userId="7858e588-10a8-472f-b442-161318de09ee" providerId="ADAL" clId="{C2C86318-98DE-45D0-8118-60EA27D28C69}" dt="2023-08-04T10:14:52.603" v="2" actId="1076"/>
          <ac:spMkLst>
            <pc:docMk/>
            <pc:sldMk cId="576019242" sldId="5518"/>
            <ac:spMk id="5" creationId="{C9537773-1353-9391-A23B-611C20AB69B1}"/>
          </ac:spMkLst>
        </pc:spChg>
        <pc:picChg chg="add mod">
          <ac:chgData name="Elia Retamosa" userId="7858e588-10a8-472f-b442-161318de09ee" providerId="ADAL" clId="{C2C86318-98DE-45D0-8118-60EA27D28C69}" dt="2023-08-04T10:15:09.165" v="4" actId="1076"/>
          <ac:picMkLst>
            <pc:docMk/>
            <pc:sldMk cId="576019242" sldId="5518"/>
            <ac:picMk id="6" creationId="{7C381EF9-3BDA-393E-EABD-064A0C5D1AAE}"/>
          </ac:picMkLst>
        </pc:picChg>
      </pc:sldChg>
    </pc:docChg>
  </pc:docChgLst>
  <pc:docChgLst>
    <pc:chgData name="Elia Retamosa" userId="7858e588-10a8-472f-b442-161318de09ee" providerId="ADAL" clId="{64B66B10-E6D0-4FB2-9AFF-C699033C240E}"/>
    <pc:docChg chg="modSld modMainMaster">
      <pc:chgData name="Elia Retamosa" userId="7858e588-10a8-472f-b442-161318de09ee" providerId="ADAL" clId="{64B66B10-E6D0-4FB2-9AFF-C699033C240E}" dt="2023-07-19T06:46:55.910" v="32" actId="1076"/>
      <pc:docMkLst>
        <pc:docMk/>
      </pc:docMkLst>
      <pc:sldChg chg="modSp mod">
        <pc:chgData name="Elia Retamosa" userId="7858e588-10a8-472f-b442-161318de09ee" providerId="ADAL" clId="{64B66B10-E6D0-4FB2-9AFF-C699033C240E}" dt="2023-07-18T10:12:16.631" v="10" actId="20577"/>
        <pc:sldMkLst>
          <pc:docMk/>
          <pc:sldMk cId="576019242" sldId="5518"/>
        </pc:sldMkLst>
        <pc:spChg chg="mod">
          <ac:chgData name="Elia Retamosa" userId="7858e588-10a8-472f-b442-161318de09ee" providerId="ADAL" clId="{64B66B10-E6D0-4FB2-9AFF-C699033C240E}" dt="2023-07-18T10:12:16.631" v="10" actId="20577"/>
          <ac:spMkLst>
            <pc:docMk/>
            <pc:sldMk cId="576019242" sldId="5518"/>
            <ac:spMk id="4" creationId="{ED0B77C0-8D94-674B-AC83-E7DA5B14B690}"/>
          </ac:spMkLst>
        </pc:spChg>
      </pc:sldChg>
      <pc:sldChg chg="addSp delSp modSp mod">
        <pc:chgData name="Elia Retamosa" userId="7858e588-10a8-472f-b442-161318de09ee" providerId="ADAL" clId="{64B66B10-E6D0-4FB2-9AFF-C699033C240E}" dt="2023-07-19T06:46:55.910" v="32" actId="1076"/>
        <pc:sldMkLst>
          <pc:docMk/>
          <pc:sldMk cId="2968712058" sldId="5525"/>
        </pc:sldMkLst>
        <pc:picChg chg="add mod">
          <ac:chgData name="Elia Retamosa" userId="7858e588-10a8-472f-b442-161318de09ee" providerId="ADAL" clId="{64B66B10-E6D0-4FB2-9AFF-C699033C240E}" dt="2023-07-19T06:46:55.910" v="32" actId="1076"/>
          <ac:picMkLst>
            <pc:docMk/>
            <pc:sldMk cId="2968712058" sldId="5525"/>
            <ac:picMk id="3" creationId="{4BFF1E6F-D84F-82D6-248A-4B9E89BC3DB3}"/>
          </ac:picMkLst>
        </pc:picChg>
        <pc:picChg chg="del">
          <ac:chgData name="Elia Retamosa" userId="7858e588-10a8-472f-b442-161318de09ee" providerId="ADAL" clId="{64B66B10-E6D0-4FB2-9AFF-C699033C240E}" dt="2023-07-19T06:46:52.398" v="30" actId="478"/>
          <ac:picMkLst>
            <pc:docMk/>
            <pc:sldMk cId="2968712058" sldId="5525"/>
            <ac:picMk id="7" creationId="{9A79ABEE-3176-2A10-B179-3A4D678DCB42}"/>
          </ac:picMkLst>
        </pc:picChg>
      </pc:sldChg>
      <pc:sldChg chg="addSp delSp modSp mod">
        <pc:chgData name="Elia Retamosa" userId="7858e588-10a8-472f-b442-161318de09ee" providerId="ADAL" clId="{64B66B10-E6D0-4FB2-9AFF-C699033C240E}" dt="2023-07-18T10:14:11.320" v="25" actId="1076"/>
        <pc:sldMkLst>
          <pc:docMk/>
          <pc:sldMk cId="4017504779" sldId="5543"/>
        </pc:sldMkLst>
        <pc:picChg chg="add mod">
          <ac:chgData name="Elia Retamosa" userId="7858e588-10a8-472f-b442-161318de09ee" providerId="ADAL" clId="{64B66B10-E6D0-4FB2-9AFF-C699033C240E}" dt="2023-07-18T10:14:11.320" v="25" actId="1076"/>
          <ac:picMkLst>
            <pc:docMk/>
            <pc:sldMk cId="4017504779" sldId="5543"/>
            <ac:picMk id="5" creationId="{1519E532-A27B-3E36-EF68-38E780D8E3C9}"/>
          </ac:picMkLst>
        </pc:picChg>
        <pc:picChg chg="del">
          <ac:chgData name="Elia Retamosa" userId="7858e588-10a8-472f-b442-161318de09ee" providerId="ADAL" clId="{64B66B10-E6D0-4FB2-9AFF-C699033C240E}" dt="2023-07-18T10:13:58.587" v="20" actId="478"/>
          <ac:picMkLst>
            <pc:docMk/>
            <pc:sldMk cId="4017504779" sldId="5543"/>
            <ac:picMk id="4098" creationId="{E84BED25-96D0-6DCC-11E2-96095515821E}"/>
          </ac:picMkLst>
        </pc:picChg>
      </pc:sldChg>
      <pc:sldChg chg="addSp delSp modSp mod">
        <pc:chgData name="Elia Retamosa" userId="7858e588-10a8-472f-b442-161318de09ee" providerId="ADAL" clId="{64B66B10-E6D0-4FB2-9AFF-C699033C240E}" dt="2023-07-18T12:36:59.486" v="29" actId="14100"/>
        <pc:sldMkLst>
          <pc:docMk/>
          <pc:sldMk cId="376178960" sldId="5544"/>
        </pc:sldMkLst>
        <pc:picChg chg="add mod">
          <ac:chgData name="Elia Retamosa" userId="7858e588-10a8-472f-b442-161318de09ee" providerId="ADAL" clId="{64B66B10-E6D0-4FB2-9AFF-C699033C240E}" dt="2023-07-18T12:36:59.486" v="29" actId="14100"/>
          <ac:picMkLst>
            <pc:docMk/>
            <pc:sldMk cId="376178960" sldId="5544"/>
            <ac:picMk id="5" creationId="{44417036-80E2-0B47-EC52-D333D56C3B49}"/>
          </ac:picMkLst>
        </pc:picChg>
        <pc:picChg chg="del">
          <ac:chgData name="Elia Retamosa" userId="7858e588-10a8-472f-b442-161318de09ee" providerId="ADAL" clId="{64B66B10-E6D0-4FB2-9AFF-C699033C240E}" dt="2023-07-18T12:36:54.730" v="27" actId="478"/>
          <ac:picMkLst>
            <pc:docMk/>
            <pc:sldMk cId="376178960" sldId="5544"/>
            <ac:picMk id="9220" creationId="{519AD2A4-9CF1-8E68-DF03-D0EC39171F64}"/>
          </ac:picMkLst>
        </pc:picChg>
      </pc:sldChg>
      <pc:sldMasterChg chg="modSldLayout">
        <pc:chgData name="Elia Retamosa" userId="7858e588-10a8-472f-b442-161318de09ee" providerId="ADAL" clId="{64B66B10-E6D0-4FB2-9AFF-C699033C240E}" dt="2023-07-18T10:14:42.653" v="26"/>
        <pc:sldMasterMkLst>
          <pc:docMk/>
          <pc:sldMasterMk cId="1233805520" sldId="2147483648"/>
        </pc:sldMasterMkLst>
        <pc:sldLayoutChg chg="modSp mod">
          <pc:chgData name="Elia Retamosa" userId="7858e588-10a8-472f-b442-161318de09ee" providerId="ADAL" clId="{64B66B10-E6D0-4FB2-9AFF-C699033C240E}" dt="2023-07-18T10:12:41.992" v="15" actId="1076"/>
          <pc:sldLayoutMkLst>
            <pc:docMk/>
            <pc:sldMasterMk cId="1233805520" sldId="2147483648"/>
            <pc:sldLayoutMk cId="0" sldId="2147483665"/>
          </pc:sldLayoutMkLst>
          <pc:spChg chg="mod">
            <ac:chgData name="Elia Retamosa" userId="7858e588-10a8-472f-b442-161318de09ee" providerId="ADAL" clId="{64B66B10-E6D0-4FB2-9AFF-C699033C240E}" dt="2023-07-18T10:12:41.992" v="15" actId="1076"/>
            <ac:spMkLst>
              <pc:docMk/>
              <pc:sldMasterMk cId="1233805520" sldId="2147483648"/>
              <pc:sldLayoutMk cId="0" sldId="2147483665"/>
              <ac:spMk id="20" creationId="{8325BE69-A022-6709-7A59-5237EEB9E46C}"/>
            </ac:spMkLst>
          </pc:spChg>
        </pc:sldLayoutChg>
        <pc:sldLayoutChg chg="modSp mod">
          <pc:chgData name="Elia Retamosa" userId="7858e588-10a8-472f-b442-161318de09ee" providerId="ADAL" clId="{64B66B10-E6D0-4FB2-9AFF-C699033C240E}" dt="2023-07-18T10:14:42.653" v="26"/>
          <pc:sldLayoutMkLst>
            <pc:docMk/>
            <pc:sldMasterMk cId="1233805520" sldId="2147483648"/>
            <pc:sldLayoutMk cId="2813256123" sldId="2147483669"/>
          </pc:sldLayoutMkLst>
          <pc:spChg chg="mod">
            <ac:chgData name="Elia Retamosa" userId="7858e588-10a8-472f-b442-161318de09ee" providerId="ADAL" clId="{64B66B10-E6D0-4FB2-9AFF-C699033C240E}" dt="2023-07-18T10:14:42.653" v="26"/>
            <ac:spMkLst>
              <pc:docMk/>
              <pc:sldMasterMk cId="1233805520" sldId="2147483648"/>
              <pc:sldLayoutMk cId="2813256123" sldId="2147483669"/>
              <ac:spMk id="36" creationId="{90804853-03BE-50E9-F80C-3F843649C5D7}"/>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‹Nº›</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11500"/>
            <a:ext cx="2978590" cy="846499"/>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111705"/>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01C2FCBF-D7D6-E92A-5EF7-0912D7F08CDC}"/>
              </a:ext>
            </a:extLst>
          </p:cNvPr>
          <p:cNvGrpSpPr/>
          <p:nvPr userDrawn="1"/>
        </p:nvGrpSpPr>
        <p:grpSpPr>
          <a:xfrm>
            <a:off x="0" y="0"/>
            <a:ext cx="1675006" cy="1772009"/>
            <a:chOff x="327570" y="4453037"/>
            <a:chExt cx="1539689" cy="1542069"/>
          </a:xfrm>
        </p:grpSpPr>
        <p:sp>
          <p:nvSpPr>
            <p:cNvPr id="3" name="Freeform 14">
              <a:extLst>
                <a:ext uri="{FF2B5EF4-FFF2-40B4-BE49-F238E27FC236}">
                  <a16:creationId xmlns:a16="http://schemas.microsoft.com/office/drawing/2014/main" id="{5958B42B-3DCE-04DB-D3CD-8DED6AA3F9C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
              <a:extLst>
                <a:ext uri="{FF2B5EF4-FFF2-40B4-BE49-F238E27FC236}">
                  <a16:creationId xmlns:a16="http://schemas.microsoft.com/office/drawing/2014/main" id="{509712EC-13F1-E67F-E920-60B8A2678DE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 name="Group 4">
            <a:extLst>
              <a:ext uri="{FF2B5EF4-FFF2-40B4-BE49-F238E27FC236}">
                <a16:creationId xmlns:a16="http://schemas.microsoft.com/office/drawing/2014/main" id="{82D34CD2-AA4A-7361-FFD0-90A243B36128}"/>
              </a:ext>
            </a:extLst>
          </p:cNvPr>
          <p:cNvGrpSpPr/>
          <p:nvPr userDrawn="1"/>
        </p:nvGrpSpPr>
        <p:grpSpPr>
          <a:xfrm>
            <a:off x="7422969" y="6137098"/>
            <a:ext cx="3143757" cy="504000"/>
            <a:chOff x="296426" y="6035882"/>
            <a:chExt cx="3143757" cy="504000"/>
          </a:xfrm>
        </p:grpSpPr>
        <p:pic>
          <p:nvPicPr>
            <p:cNvPr id="6" name="Picture 5" descr="A picture containing text&#10;&#10;Description automatically generated">
              <a:extLst>
                <a:ext uri="{FF2B5EF4-FFF2-40B4-BE49-F238E27FC236}">
                  <a16:creationId xmlns:a16="http://schemas.microsoft.com/office/drawing/2014/main" id="{3FF0F946-3EA3-04FE-955B-49835FCAE2D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78EEE82-0D2F-0C08-F57C-462623DA19E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293534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97208"/>
            <a:ext cx="3286408" cy="760791"/>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0"/>
            <a:ext cx="5112967" cy="6119606"/>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69612" y="6145000"/>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 name="Group 2">
            <a:extLst>
              <a:ext uri="{FF2B5EF4-FFF2-40B4-BE49-F238E27FC236}">
                <a16:creationId xmlns:a16="http://schemas.microsoft.com/office/drawing/2014/main" id="{26A36BA4-8270-C635-9DF6-1866BEAFC032}"/>
              </a:ext>
            </a:extLst>
          </p:cNvPr>
          <p:cNvGrpSpPr/>
          <p:nvPr userDrawn="1"/>
        </p:nvGrpSpPr>
        <p:grpSpPr>
          <a:xfrm>
            <a:off x="0" y="0"/>
            <a:ext cx="1675006" cy="1772009"/>
            <a:chOff x="327570" y="4453037"/>
            <a:chExt cx="1539689" cy="1542069"/>
          </a:xfrm>
        </p:grpSpPr>
        <p:sp>
          <p:nvSpPr>
            <p:cNvPr id="4" name="Freeform 14">
              <a:extLst>
                <a:ext uri="{FF2B5EF4-FFF2-40B4-BE49-F238E27FC236}">
                  <a16:creationId xmlns:a16="http://schemas.microsoft.com/office/drawing/2014/main" id="{5FE7B8FB-342C-B26C-BF97-F3981809DB53}"/>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7">
              <a:extLst>
                <a:ext uri="{FF2B5EF4-FFF2-40B4-BE49-F238E27FC236}">
                  <a16:creationId xmlns:a16="http://schemas.microsoft.com/office/drawing/2014/main" id="{482FF05C-F481-3ED3-5A6E-E291477A4225}"/>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3530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1" y="6106536"/>
            <a:ext cx="2797521" cy="751463"/>
          </a:xfrm>
          <a:prstGeom prst="triangle">
            <a:avLst>
              <a:gd name="adj" fmla="val 100000"/>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317099"/>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96772" y="6317098"/>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6" name="Group 5">
            <a:extLst>
              <a:ext uri="{FF2B5EF4-FFF2-40B4-BE49-F238E27FC236}">
                <a16:creationId xmlns:a16="http://schemas.microsoft.com/office/drawing/2014/main" id="{3DBCB93C-6652-108B-0F6B-7F0CFD093A73}"/>
              </a:ext>
            </a:extLst>
          </p:cNvPr>
          <p:cNvGrpSpPr/>
          <p:nvPr userDrawn="1"/>
        </p:nvGrpSpPr>
        <p:grpSpPr>
          <a:xfrm>
            <a:off x="0" y="0"/>
            <a:ext cx="1675006" cy="1772009"/>
            <a:chOff x="327570" y="4453037"/>
            <a:chExt cx="1539689" cy="1542069"/>
          </a:xfrm>
        </p:grpSpPr>
        <p:sp>
          <p:nvSpPr>
            <p:cNvPr id="7" name="Freeform 13">
              <a:extLst>
                <a:ext uri="{FF2B5EF4-FFF2-40B4-BE49-F238E27FC236}">
                  <a16:creationId xmlns:a16="http://schemas.microsoft.com/office/drawing/2014/main" id="{58DEECA6-5AD2-B647-B7F8-681B1C254726}"/>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15">
              <a:extLst>
                <a:ext uri="{FF2B5EF4-FFF2-40B4-BE49-F238E27FC236}">
                  <a16:creationId xmlns:a16="http://schemas.microsoft.com/office/drawing/2014/main" id="{4ED00538-E88F-687B-34AD-FA93BE97067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350237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C95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400469" y="4946490"/>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360602" y="4964778"/>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389221" y="505714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4117955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2525633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926925" y="6265072"/>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9" name="Group 8">
            <a:extLst>
              <a:ext uri="{FF2B5EF4-FFF2-40B4-BE49-F238E27FC236}">
                <a16:creationId xmlns:a16="http://schemas.microsoft.com/office/drawing/2014/main" id="{36345BAC-900A-5699-1259-6D2F50CE1DC1}"/>
              </a:ext>
            </a:extLst>
          </p:cNvPr>
          <p:cNvGrpSpPr/>
          <p:nvPr userDrawn="1"/>
        </p:nvGrpSpPr>
        <p:grpSpPr>
          <a:xfrm rot="10800000">
            <a:off x="10514431" y="5085991"/>
            <a:ext cx="1675006" cy="1772009"/>
            <a:chOff x="327570" y="4453037"/>
            <a:chExt cx="1539689" cy="1542069"/>
          </a:xfrm>
        </p:grpSpPr>
        <p:sp>
          <p:nvSpPr>
            <p:cNvPr id="10" name="Freeform 14">
              <a:extLst>
                <a:ext uri="{FF2B5EF4-FFF2-40B4-BE49-F238E27FC236}">
                  <a16:creationId xmlns:a16="http://schemas.microsoft.com/office/drawing/2014/main" id="{94E09C20-1BCA-3404-F669-3A7D9E8B9D4D}"/>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7">
              <a:extLst>
                <a:ext uri="{FF2B5EF4-FFF2-40B4-BE49-F238E27FC236}">
                  <a16:creationId xmlns:a16="http://schemas.microsoft.com/office/drawing/2014/main" id="{0AA9A696-BE1D-C25B-9B47-B7576E324A1E}"/>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976749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736480"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2" name="Group 1">
            <a:extLst>
              <a:ext uri="{FF2B5EF4-FFF2-40B4-BE49-F238E27FC236}">
                <a16:creationId xmlns:a16="http://schemas.microsoft.com/office/drawing/2014/main" id="{E7440FE2-1536-BCB0-6A68-6AB444C201FA}"/>
              </a:ext>
            </a:extLst>
          </p:cNvPr>
          <p:cNvGrpSpPr/>
          <p:nvPr userDrawn="1"/>
        </p:nvGrpSpPr>
        <p:grpSpPr>
          <a:xfrm rot="10800000">
            <a:off x="10514431" y="5085991"/>
            <a:ext cx="1675006" cy="1772009"/>
            <a:chOff x="327570" y="4453037"/>
            <a:chExt cx="1539689" cy="1542069"/>
          </a:xfrm>
        </p:grpSpPr>
        <p:sp>
          <p:nvSpPr>
            <p:cNvPr id="3" name="Freeform 13">
              <a:extLst>
                <a:ext uri="{FF2B5EF4-FFF2-40B4-BE49-F238E27FC236}">
                  <a16:creationId xmlns:a16="http://schemas.microsoft.com/office/drawing/2014/main" id="{F7680E44-95E4-5732-DBB3-6B343C030500}"/>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5">
              <a:extLst>
                <a:ext uri="{FF2B5EF4-FFF2-40B4-BE49-F238E27FC236}">
                  <a16:creationId xmlns:a16="http://schemas.microsoft.com/office/drawing/2014/main" id="{8085C9B2-F2A7-505A-78DA-FCF79501DFB3}"/>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5395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7091517"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5" name="Group 4">
            <a:extLst>
              <a:ext uri="{FF2B5EF4-FFF2-40B4-BE49-F238E27FC236}">
                <a16:creationId xmlns:a16="http://schemas.microsoft.com/office/drawing/2014/main" id="{278A3BA7-621F-16CC-C172-EBB1F213ECA4}"/>
              </a:ext>
            </a:extLst>
          </p:cNvPr>
          <p:cNvGrpSpPr/>
          <p:nvPr userDrawn="1"/>
        </p:nvGrpSpPr>
        <p:grpSpPr>
          <a:xfrm rot="10800000">
            <a:off x="10514431" y="5085991"/>
            <a:ext cx="1675006" cy="1772009"/>
            <a:chOff x="327570" y="4453037"/>
            <a:chExt cx="1539689" cy="1542069"/>
          </a:xfrm>
        </p:grpSpPr>
        <p:sp>
          <p:nvSpPr>
            <p:cNvPr id="9" name="Freeform 14">
              <a:extLst>
                <a:ext uri="{FF2B5EF4-FFF2-40B4-BE49-F238E27FC236}">
                  <a16:creationId xmlns:a16="http://schemas.microsoft.com/office/drawing/2014/main" id="{E8888105-ED7A-5091-E5F5-99E989009B8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17">
              <a:extLst>
                <a:ext uri="{FF2B5EF4-FFF2-40B4-BE49-F238E27FC236}">
                  <a16:creationId xmlns:a16="http://schemas.microsoft.com/office/drawing/2014/main" id="{03A418D6-64E5-18D5-D4A0-527D4FF593F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504364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 name="Group 1">
            <a:extLst>
              <a:ext uri="{FF2B5EF4-FFF2-40B4-BE49-F238E27FC236}">
                <a16:creationId xmlns:a16="http://schemas.microsoft.com/office/drawing/2014/main" id="{0E249100-630C-147B-4EB9-E9AA440F8338}"/>
              </a:ext>
            </a:extLst>
          </p:cNvPr>
          <p:cNvGrpSpPr/>
          <p:nvPr userDrawn="1"/>
        </p:nvGrpSpPr>
        <p:grpSpPr>
          <a:xfrm>
            <a:off x="224917" y="6161110"/>
            <a:ext cx="3299079" cy="504000"/>
            <a:chOff x="506666" y="6162492"/>
            <a:chExt cx="3299079" cy="504000"/>
          </a:xfrm>
        </p:grpSpPr>
        <p:pic>
          <p:nvPicPr>
            <p:cNvPr id="3" name="Picture 2" descr="A picture containing text&#10;&#10;Description automatically generated">
              <a:extLst>
                <a:ext uri="{FF2B5EF4-FFF2-40B4-BE49-F238E27FC236}">
                  <a16:creationId xmlns:a16="http://schemas.microsoft.com/office/drawing/2014/main" id="{1B4701FB-CF6A-D01A-DEBA-57EB0324AD1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3EC31CC-51B0-2267-A588-8A7126FF419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618026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92F0E8C1-C282-25B9-7212-19B48765F38C}"/>
              </a:ext>
            </a:extLst>
          </p:cNvPr>
          <p:cNvGrpSpPr/>
          <p:nvPr userDrawn="1"/>
        </p:nvGrpSpPr>
        <p:grpSpPr>
          <a:xfrm>
            <a:off x="8508837" y="6115769"/>
            <a:ext cx="3299079" cy="504000"/>
            <a:chOff x="506666" y="6162492"/>
            <a:chExt cx="3299079" cy="504000"/>
          </a:xfrm>
        </p:grpSpPr>
        <p:pic>
          <p:nvPicPr>
            <p:cNvPr id="5" name="Picture 4" descr="A picture containing text&#10;&#10;Description automatically generated">
              <a:extLst>
                <a:ext uri="{FF2B5EF4-FFF2-40B4-BE49-F238E27FC236}">
                  <a16:creationId xmlns:a16="http://schemas.microsoft.com/office/drawing/2014/main" id="{81C5979E-8823-E799-0CD2-EDA62D7BCD62}"/>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1F6FD7E-434D-3734-25DB-EEA0039A8A1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1461687" cy="7343819"/>
            <a:chOff x="327570" y="4453037"/>
            <a:chExt cx="2319699" cy="1484548"/>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8AED913D-93B7-A23E-9D4E-99BF0130245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5383DE7B-4008-3DBA-A7A2-0CDE9FB1FBCA}"/>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44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Laptop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0736060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EBC2BF"/>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B3ED4AE3-DEB3-1A45-01C7-8F49D9E442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D9FCB8F3-FF05-F6A7-089F-662C54F0A9E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2346750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95F57"/>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5556233A-06A2-3416-C952-5C627442C3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A6E34ED0-61CE-71F9-F007-8D8D10B136ED}"/>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203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55A11"/>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3738071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0194587" cy="8122438"/>
            <a:chOff x="327570" y="4453037"/>
            <a:chExt cx="2319699" cy="1484548"/>
          </a:xfrm>
          <a:solidFill>
            <a:srgbClr val="E0810E"/>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936185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s-ES" sz="1400" dirty="0"/>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p>
        </p:txBody>
      </p:sp>
    </p:spTree>
    <p:extLst>
      <p:ext uri="{BB962C8B-B14F-4D97-AF65-F5344CB8AC3E}">
        <p14:creationId xmlns:p14="http://schemas.microsoft.com/office/powerpoint/2010/main" val="28132561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1219200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303210" y="1178364"/>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1033119" y="112116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303210" y="2118080"/>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1033119" y="2060885"/>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303210" y="3072914"/>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1033119" y="301571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289355" y="4041160"/>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1019264" y="3983965"/>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303210" y="4983552"/>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1033119" y="4926357"/>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988986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839084" y="619072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2506734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727575"/>
      </p:ext>
    </p:extLst>
  </p:cSld>
  <p:clrMapOvr>
    <a:masterClrMapping/>
  </p:clrMapOvr>
  <p:transition spd="med"/>
  <p:extLst>
    <p:ext uri="{DCECCB84-F9BA-43D5-87BE-67443E8EF086}">
      <p15:sldGuideLst xmlns:p15="http://schemas.microsoft.com/office/powerpoint/2012/main">
        <p15:guide id="1" orient="horz" pos="1928">
          <p15:clr>
            <a:srgbClr val="FBAE40"/>
          </p15:clr>
        </p15:guide>
        <p15:guide id="2" pos="3367">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1244" y="6274950"/>
            <a:ext cx="9374334" cy="461665"/>
          </a:xfrm>
          <a:prstGeom prst="rect">
            <a:avLst/>
          </a:prstGeom>
          <a:solidFill>
            <a:srgbClr val="027354"/>
          </a:solidFill>
        </p:spPr>
        <p:txBody>
          <a:bodyPr wrap="square">
            <a:spAutoFit/>
          </a:bodyPr>
          <a:lstStyle/>
          <a:p>
            <a:r>
              <a:rPr lang="es-ES" sz="1200" dirty="0">
                <a:solidFill>
                  <a:schemeClr val="bg1"/>
                </a:solidFill>
              </a:rPr>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endParaRPr lang="en-IE" sz="1200" kern="1200" dirty="0">
              <a:solidFill>
                <a:schemeClr val="bg1"/>
              </a:solidFill>
              <a:latin typeface="+mn-lt"/>
              <a:ea typeface="+mn-ea"/>
              <a:cs typeface="+mn-c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80833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9" Type="http://schemas.openxmlformats.org/officeDocument/2006/relationships/slideLayout" Target="../slideLayouts/slideLayout105.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42" Type="http://schemas.openxmlformats.org/officeDocument/2006/relationships/slideLayout" Target="../slideLayouts/slideLayout108.xml"/><Relationship Id="rId47" Type="http://schemas.openxmlformats.org/officeDocument/2006/relationships/slideLayout" Target="../slideLayouts/slideLayout113.xml"/><Relationship Id="rId50" Type="http://schemas.openxmlformats.org/officeDocument/2006/relationships/theme" Target="../theme/theme2.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9" Type="http://schemas.openxmlformats.org/officeDocument/2006/relationships/slideLayout" Target="../slideLayouts/slideLayout95.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slideLayout" Target="../slideLayouts/slideLayout103.xml"/><Relationship Id="rId40" Type="http://schemas.openxmlformats.org/officeDocument/2006/relationships/slideLayout" Target="../slideLayouts/slideLayout106.xml"/><Relationship Id="rId45" Type="http://schemas.openxmlformats.org/officeDocument/2006/relationships/slideLayout" Target="../slideLayouts/slideLayout111.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slideLayout" Target="../slideLayouts/slideLayout102.xml"/><Relationship Id="rId49" Type="http://schemas.openxmlformats.org/officeDocument/2006/relationships/slideLayout" Target="../slideLayouts/slideLayout115.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4" Type="http://schemas.openxmlformats.org/officeDocument/2006/relationships/slideLayout" Target="../slideLayouts/slideLayout110.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 Id="rId43" Type="http://schemas.openxmlformats.org/officeDocument/2006/relationships/slideLayout" Target="../slideLayouts/slideLayout109.xml"/><Relationship Id="rId48" Type="http://schemas.openxmlformats.org/officeDocument/2006/relationships/slideLayout" Target="../slideLayouts/slideLayout114.xml"/><Relationship Id="rId8" Type="http://schemas.openxmlformats.org/officeDocument/2006/relationships/slideLayout" Target="../slideLayouts/slideLayout74.xml"/><Relationship Id="rId3" Type="http://schemas.openxmlformats.org/officeDocument/2006/relationships/slideLayout" Target="../slideLayouts/slideLayout69.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38" Type="http://schemas.openxmlformats.org/officeDocument/2006/relationships/slideLayout" Target="../slideLayouts/slideLayout104.xml"/><Relationship Id="rId46" Type="http://schemas.openxmlformats.org/officeDocument/2006/relationships/slideLayout" Target="../slideLayouts/slideLayout112.xml"/><Relationship Id="rId20" Type="http://schemas.openxmlformats.org/officeDocument/2006/relationships/slideLayout" Target="../slideLayouts/slideLayout86.xml"/><Relationship Id="rId41" Type="http://schemas.openxmlformats.org/officeDocument/2006/relationships/slideLayout" Target="../slideLayouts/slideLayout107.xml"/><Relationship Id="rId1" Type="http://schemas.openxmlformats.org/officeDocument/2006/relationships/slideLayout" Target="../slideLayouts/slideLayout67.xml"/><Relationship Id="rId6"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
              <a:t>Haga clic para editar el estilo del título maestro</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81" r:id="rId13"/>
    <p:sldLayoutId id="2147483772" r:id="rId14"/>
    <p:sldLayoutId id="2147483782" r:id="rId15"/>
    <p:sldLayoutId id="2147483783" r:id="rId16"/>
    <p:sldLayoutId id="2147483708" r:id="rId17"/>
    <p:sldLayoutId id="2147483769" r:id="rId18"/>
    <p:sldLayoutId id="2147483709" r:id="rId19"/>
    <p:sldLayoutId id="2147483683" r:id="rId20"/>
    <p:sldLayoutId id="2147483688" r:id="rId21"/>
    <p:sldLayoutId id="2147483765" r:id="rId22"/>
    <p:sldLayoutId id="2147483662" r:id="rId23"/>
    <p:sldLayoutId id="2147483712" r:id="rId24"/>
    <p:sldLayoutId id="2147483689" r:id="rId25"/>
    <p:sldLayoutId id="2147483713" r:id="rId26"/>
    <p:sldLayoutId id="2147483690" r:id="rId27"/>
    <p:sldLayoutId id="2147483691" r:id="rId28"/>
    <p:sldLayoutId id="2147483684" r:id="rId29"/>
    <p:sldLayoutId id="2147483661" r:id="rId30"/>
    <p:sldLayoutId id="2147483692" r:id="rId31"/>
    <p:sldLayoutId id="2147483693" r:id="rId32"/>
    <p:sldLayoutId id="2147483789" r:id="rId33"/>
    <p:sldLayoutId id="2147483790" r:id="rId34"/>
    <p:sldLayoutId id="2147483791" r:id="rId35"/>
    <p:sldLayoutId id="2147483768" r:id="rId36"/>
    <p:sldLayoutId id="2147483770" r:id="rId37"/>
    <p:sldLayoutId id="2147483679" r:id="rId38"/>
    <p:sldLayoutId id="2147483694" r:id="rId39"/>
    <p:sldLayoutId id="2147483706" r:id="rId40"/>
    <p:sldLayoutId id="2147483696" r:id="rId41"/>
    <p:sldLayoutId id="2147483697" r:id="rId42"/>
    <p:sldLayoutId id="2147483652" r:id="rId43"/>
    <p:sldLayoutId id="2147483699" r:id="rId44"/>
    <p:sldLayoutId id="2147483673" r:id="rId45"/>
    <p:sldLayoutId id="2147483707" r:id="rId46"/>
    <p:sldLayoutId id="2147483710" r:id="rId47"/>
    <p:sldLayoutId id="2147483677" r:id="rId48"/>
    <p:sldLayoutId id="2147483676" r:id="rId49"/>
    <p:sldLayoutId id="2147483787" r:id="rId50"/>
    <p:sldLayoutId id="2147483784" r:id="rId51"/>
    <p:sldLayoutId id="2147483785" r:id="rId52"/>
    <p:sldLayoutId id="2147483786" r:id="rId53"/>
    <p:sldLayoutId id="2147483788" r:id="rId54"/>
    <p:sldLayoutId id="2147483700" r:id="rId55"/>
    <p:sldLayoutId id="2147483764" r:id="rId56"/>
    <p:sldLayoutId id="2147483702" r:id="rId57"/>
    <p:sldLayoutId id="2147483703" r:id="rId58"/>
    <p:sldLayoutId id="2147483701" r:id="rId59"/>
    <p:sldLayoutId id="2147483669" r:id="rId60"/>
    <p:sldLayoutId id="2147483656" r:id="rId61"/>
    <p:sldLayoutId id="2147483657" r:id="rId62"/>
    <p:sldLayoutId id="2147483658" r:id="rId63"/>
    <p:sldLayoutId id="2147483796" r:id="rId64"/>
    <p:sldLayoutId id="2147483797" r:id="rId65"/>
    <p:sldLayoutId id="2147483798" r:id="rId6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
              <a:t>Haga clic para editar el estilo del título maestro</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73"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ised-isde.canada.ca/site/corporate-social-responsibility/en/implementation-guide-canadian-business" TargetMode="Externa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businessvolunteersmd.org/2019/06/24/how-corporate-social-responsibility-is-an-important-element-of-company-culture/" TargetMode="External"/><Relationship Id="rId2" Type="http://schemas.openxmlformats.org/officeDocument/2006/relationships/hyperlink" Target="https://builtin.com/company-culture" TargetMode="Externa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hyperlink" Target="https://businessvolunteersmd.org/2019/06/24/how-corporate-social-responsibility-is-an-important-element-of-company-culture/" TargetMode="Externa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link.springer.com/article/10.1007/s10551-020-04569-3#ref-CR59" TargetMode="External"/><Relationship Id="rId2" Type="http://schemas.openxmlformats.org/officeDocument/2006/relationships/hyperlink" Target="https://link.springer.com/article/10.1007/s10551-020-04569-3#ref-CR32" TargetMode="Externa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hyperlink" Target="https://www.intechopen.com/chapters/74221#B3" TargetMode="Externa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hyperlink" Target="https://www.intechopen.com/chapters/74221#B9" TargetMode="External"/><Relationship Id="rId2" Type="http://schemas.openxmlformats.org/officeDocument/2006/relationships/hyperlink" Target="https://www.intechopen.com/chapters/74221#B64" TargetMode="External"/><Relationship Id="rId1" Type="http://schemas.openxmlformats.org/officeDocument/2006/relationships/slideLayout" Target="../slideLayouts/slideLayout21.xml"/><Relationship Id="rId5" Type="http://schemas.openxmlformats.org/officeDocument/2006/relationships/hyperlink" Target="https://www.intechopen.com/chapters/74221" TargetMode="External"/><Relationship Id="rId4" Type="http://schemas.openxmlformats.org/officeDocument/2006/relationships/hyperlink" Target="https://www.intechopen.com/chapters/74221#B6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google.com/url?sa=i&amp;url=https%3A%2F%2Fblog.reputationx.com%2Fcsr-and-reputation&amp;psig=AOvVaw0qlO2b7h1RULyiPH-PzrsA&amp;ust=1677691021206000&amp;source=images&amp;cd=vfe&amp;ved=0CBIQ3YkBahcKEwiI_5Cd3Lj9AhUAAAAAHQAAAAAQBA" TargetMode="Externa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https://www.intechopen.com/chapters/74221#B59" TargetMode="External"/><Relationship Id="rId2" Type="http://schemas.openxmlformats.org/officeDocument/2006/relationships/hyperlink" Target="https://www.intechopen.com/chapters/74221" TargetMode="Externa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hyperlink" Target="https://www.iisd.org/system/files?file=publications/csr_guide.pdf" TargetMode="Externa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hyperlink" Target="https://www.iisd.org/system/files?file=publications/csr_guide.pdf" TargetMode="Externa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hyperlink" Target="https://www.iisd.org/system/files?file=publications/csr_guide.pdf" TargetMode="External"/><Relationship Id="rId2" Type="http://schemas.openxmlformats.org/officeDocument/2006/relationships/hyperlink" Target="https://www.intechopen.com/chapters/74221#B63" TargetMode="Externa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hyperlink" Target="https://www.turbinehq.com/blog/small-business-csr" TargetMode="Externa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3" Type="http://schemas.openxmlformats.org/officeDocument/2006/relationships/hyperlink" Target="https://www.tmsconsulting.com.au/blog/building-corporate-service-responsibility-csr-culture/" TargetMode="External"/><Relationship Id="rId2" Type="http://schemas.openxmlformats.org/officeDocument/2006/relationships/image" Target="../media/image24.jpeg"/><Relationship Id="rId1" Type="http://schemas.openxmlformats.org/officeDocument/2006/relationships/slideLayout" Target="../slideLayouts/slideLayout1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www.turbinehq.com/blog/small-business-cs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svg"/><Relationship Id="rId2" Type="http://schemas.openxmlformats.org/officeDocument/2006/relationships/hyperlink" Target="https://www.google.com/url?sa=i&amp;url=https%3A%2F%2Fwww.hec.edu%2Fen%2Fknowledge%2Findepth%2Fcorporate-social-responsibility&amp;psig=AOvVaw1MsiO7yRSaY_Lc2j3-YtDB&amp;ust=1677670703640000&amp;source=images&amp;cd=vfe&amp;ved=0CBIQ3YkBahcKEwiogofFkLj9AhUAAAAAHQAAAAAQBA" TargetMode="External"/><Relationship Id="rId1" Type="http://schemas.openxmlformats.org/officeDocument/2006/relationships/slideLayout" Target="../slideLayouts/slideLayout25.xml"/><Relationship Id="rId6" Type="http://schemas.openxmlformats.org/officeDocument/2006/relationships/image" Target="../media/image28.png"/><Relationship Id="rId5" Type="http://schemas.openxmlformats.org/officeDocument/2006/relationships/hyperlink" Target="https://www.hec.edu/en/knowledge/indepth/corporate-social-responsibility" TargetMode="External"/><Relationship Id="rId4" Type="http://schemas.openxmlformats.org/officeDocument/2006/relationships/hyperlink" Target="http://www.hec.edu/SnO"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Environmentalism" TargetMode="External"/><Relationship Id="rId2" Type="http://schemas.openxmlformats.org/officeDocument/2006/relationships/hyperlink" Target="https://en.wikipedia.org/wiki/Social_capital" TargetMode="External"/><Relationship Id="rId1" Type="http://schemas.openxmlformats.org/officeDocument/2006/relationships/slideLayout" Target="../slideLayouts/slideLayout15.xml"/><Relationship Id="rId4" Type="http://schemas.openxmlformats.org/officeDocument/2006/relationships/hyperlink" Target="https://www.tmsconsulting.com.au/blog/building-corporate-service-responsibility-csr-cultur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sustainability-reports.com/social-capital-protocol-making-companies-that-truly-value-people-more-successful/" TargetMode="Externa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hyperlink" Target="https://www.submittable.com/guides/how-to-launch-and-scale-your-CSR-program/" TargetMode="External"/><Relationship Id="rId7" Type="http://schemas.openxmlformats.org/officeDocument/2006/relationships/image" Target="../media/image28.png"/><Relationship Id="rId2" Type="http://schemas.openxmlformats.org/officeDocument/2006/relationships/hyperlink" Target="https://www.tmsconsulting.com.au/blog/building-corporate-service-responsibility-csr-culture/" TargetMode="External"/><Relationship Id="rId1" Type="http://schemas.openxmlformats.org/officeDocument/2006/relationships/slideLayout" Target="../slideLayouts/slideLayout15.xml"/><Relationship Id="rId6" Type="http://schemas.openxmlformats.org/officeDocument/2006/relationships/hyperlink" Target="https://www.cultureamp.com/blog/corporate-social-responsibility-program" TargetMode="External"/><Relationship Id="rId5" Type="http://schemas.openxmlformats.org/officeDocument/2006/relationships/hyperlink" Target="https://blog.submittable.com/how-to-start-a-csr-program/" TargetMode="Externa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hyperlink" Target="https://www.mckinsey.com/industries/consumer-packaged-goods/our-insights/true-gen-generation-z-and-its-implications-for-companies" TargetMode="External"/><Relationship Id="rId7" Type="http://schemas.openxmlformats.org/officeDocument/2006/relationships/image" Target="../media/image28.png"/><Relationship Id="rId2" Type="http://schemas.openxmlformats.org/officeDocument/2006/relationships/hyperlink" Target="https://www2.deloitte.com/global/en/pages/about-deloitte/articles/millennialsurvey.html" TargetMode="External"/><Relationship Id="rId1" Type="http://schemas.openxmlformats.org/officeDocument/2006/relationships/slideLayout" Target="../slideLayouts/slideLayout15.xml"/><Relationship Id="rId6" Type="http://schemas.openxmlformats.org/officeDocument/2006/relationships/hyperlink" Target="https://blog.submittable.com/improve-csr/" TargetMode="External"/><Relationship Id="rId5" Type="http://schemas.openxmlformats.org/officeDocument/2006/relationships/image" Target="../media/image32.png"/><Relationship Id="rId4" Type="http://schemas.openxmlformats.org/officeDocument/2006/relationships/hyperlink" Target="https://www.google.com/url?sa=i&amp;url=https%3A%2F%2Fblog.submittable.com%2Fimprove-csr%2F&amp;psig=AOvVaw1nVAcWR-Qq13CHcBfCt5ha&amp;ust=1677670851602000&amp;source=images&amp;cd=vfe&amp;ved=0CBIQ3YkBahcKEwiws_-Lkbj9AhUAAAAAHQAAAAAQEA"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yougivegoods.com/corporate-csr-calendar" TargetMode="External"/><Relationship Id="rId1" Type="http://schemas.openxmlformats.org/officeDocument/2006/relationships/slideLayout" Target="../slideLayouts/slideLayout15.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hyperlink" Target="https://www.slideteam.net/3-months-calendar-view-of-corporate-social-responsibility-activities.html"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hyperlink" Target="https://www.tmsconsulting.com.au/blog/building-corporate-service-responsibility-csr-culture/" TargetMode="Externa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61189" y="3429000"/>
            <a:ext cx="3575539" cy="775681"/>
          </a:xfrm>
        </p:spPr>
        <p:txBody>
          <a:bodyPr/>
          <a:lstStyle/>
          <a:p>
            <a:r>
              <a:rPr lang="es" dirty="0"/>
              <a:t>Módulo 4</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277454"/>
            <a:ext cx="5067757" cy="775681"/>
          </a:xfrm>
        </p:spPr>
        <p:txBody>
          <a:bodyPr>
            <a:noAutofit/>
          </a:bodyPr>
          <a:lstStyle/>
          <a:p>
            <a:r>
              <a:rPr lang="es" sz="2800" b="1" dirty="0"/>
              <a:t>Adoptando la RSE y la Transformación del Cambio Cultural – Enfoque de Estrategia a Corto Plazo</a:t>
            </a:r>
          </a:p>
        </p:txBody>
      </p:sp>
      <p:sp>
        <p:nvSpPr>
          <p:cNvPr id="4" name="TextBox 3">
            <a:extLst>
              <a:ext uri="{FF2B5EF4-FFF2-40B4-BE49-F238E27FC236}">
                <a16:creationId xmlns:a16="http://schemas.microsoft.com/office/drawing/2014/main" id="{ED0B77C0-8D94-674B-AC83-E7DA5B14B690}"/>
              </a:ext>
            </a:extLst>
          </p:cNvPr>
          <p:cNvSpPr txBox="1"/>
          <p:nvPr/>
        </p:nvSpPr>
        <p:spPr>
          <a:xfrm>
            <a:off x="89034" y="5972654"/>
            <a:ext cx="6333031" cy="646331"/>
          </a:xfrm>
          <a:prstGeom prst="rect">
            <a:avLst/>
          </a:prstGeom>
          <a:noFill/>
        </p:spPr>
        <p:txBody>
          <a:bodyPr wrap="square">
            <a:spAutoFit/>
          </a:bodyPr>
          <a:lstStyle/>
          <a:p>
            <a:r>
              <a:rPr lang="es-ES" sz="1200" dirty="0">
                <a:solidFill>
                  <a:schemeClr val="bg1"/>
                </a:solidFill>
              </a:rPr>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endParaRPr lang="es" sz="1200" kern="1200" dirty="0">
              <a:solidFill>
                <a:schemeClr val="bg1"/>
              </a:solidFill>
              <a:latin typeface="+mn-lt"/>
              <a:ea typeface="+mn-ea"/>
              <a:cs typeface="+mn-cs"/>
            </a:endParaRPr>
          </a:p>
        </p:txBody>
      </p:sp>
      <p:sp>
        <p:nvSpPr>
          <p:cNvPr id="5" name="TextBox 9">
            <a:extLst>
              <a:ext uri="{FF2B5EF4-FFF2-40B4-BE49-F238E27FC236}">
                <a16:creationId xmlns:a16="http://schemas.microsoft.com/office/drawing/2014/main" id="{C9537773-1353-9391-A23B-611C20AB69B1}"/>
              </a:ext>
            </a:extLst>
          </p:cNvPr>
          <p:cNvSpPr txBox="1"/>
          <p:nvPr/>
        </p:nvSpPr>
        <p:spPr>
          <a:xfrm>
            <a:off x="8452454" y="6599403"/>
            <a:ext cx="2351385" cy="25391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FFFFFF"/>
                </a:solidFill>
                <a:effectLst/>
                <a:latin typeface="Calibri" panose="020F0502020204030204" pitchFamily="34" charset="0"/>
                <a:ea typeface="Yrsa-Regular"/>
                <a:cs typeface="Calibri" panose="020F0502020204030204" pitchFamily="34" charset="0"/>
              </a:rPr>
              <a:t>This resource is licensed under CC BY 4.0</a:t>
            </a:r>
            <a:endParaRPr lang="en-BA"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7C381EF9-3BDA-393E-EABD-064A0C5D1AAE}"/>
              </a:ext>
            </a:extLst>
          </p:cNvPr>
          <p:cNvPicPr>
            <a:picLocks noChangeAspect="1"/>
          </p:cNvPicPr>
          <p:nvPr/>
        </p:nvPicPr>
        <p:blipFill>
          <a:blip r:embed="rId3"/>
          <a:stretch>
            <a:fillRect/>
          </a:stretch>
        </p:blipFill>
        <p:spPr>
          <a:xfrm>
            <a:off x="10991922" y="6514408"/>
            <a:ext cx="841321" cy="298730"/>
          </a:xfrm>
          <a:prstGeom prst="rect">
            <a:avLst/>
          </a:prstGeom>
        </p:spPr>
      </p:pic>
    </p:spTree>
    <p:extLst>
      <p:ext uri="{BB962C8B-B14F-4D97-AF65-F5344CB8AC3E}">
        <p14:creationId xmlns:p14="http://schemas.microsoft.com/office/powerpoint/2010/main" val="57601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AB90EB-5DF0-1EBE-C6ED-3CB0C9D75736}"/>
              </a:ext>
            </a:extLst>
          </p:cNvPr>
          <p:cNvSpPr>
            <a:spLocks noGrp="1"/>
          </p:cNvSpPr>
          <p:nvPr>
            <p:ph type="body" sz="quarter" idx="13"/>
          </p:nvPr>
        </p:nvSpPr>
        <p:spPr>
          <a:xfrm>
            <a:off x="1100086" y="223419"/>
            <a:ext cx="10600546" cy="527271"/>
          </a:xfrm>
        </p:spPr>
        <p:txBody>
          <a:bodyPr>
            <a:normAutofit fontScale="92500" lnSpcReduction="10000"/>
          </a:bodyPr>
          <a:lstStyle/>
          <a:p>
            <a:pPr algn="ctr"/>
            <a:r>
              <a:rPr lang="es" dirty="0">
                <a:solidFill>
                  <a:srgbClr val="C95F57"/>
                </a:solidFill>
              </a:rPr>
              <a:t>La integración de la RSE es obligatoria en ciertos países</a:t>
            </a:r>
          </a:p>
        </p:txBody>
      </p:sp>
      <p:sp>
        <p:nvSpPr>
          <p:cNvPr id="3" name="Text Placeholder 2">
            <a:extLst>
              <a:ext uri="{FF2B5EF4-FFF2-40B4-BE49-F238E27FC236}">
                <a16:creationId xmlns:a16="http://schemas.microsoft.com/office/drawing/2014/main" id="{927BBD50-61D0-20D5-FC83-0077FD198EB5}"/>
              </a:ext>
            </a:extLst>
          </p:cNvPr>
          <p:cNvSpPr>
            <a:spLocks noGrp="1"/>
          </p:cNvSpPr>
          <p:nvPr>
            <p:ph type="body" sz="quarter" idx="14"/>
          </p:nvPr>
        </p:nvSpPr>
        <p:spPr>
          <a:xfrm>
            <a:off x="1100086" y="750690"/>
            <a:ext cx="10587038" cy="3995320"/>
          </a:xfrm>
        </p:spPr>
        <p:txBody>
          <a:bodyPr/>
          <a:lstStyle/>
          <a:p>
            <a:r>
              <a:rPr lang="es" sz="2200" b="1" dirty="0">
                <a:solidFill>
                  <a:srgbClr val="E7850F"/>
                </a:solidFill>
              </a:rPr>
              <a:t>Las pymes más que nunca necesitan tomar medidas importantes para apoyar ahora y en el futuro </a:t>
            </a:r>
            <a:r>
              <a:rPr lang="es" sz="2200" dirty="0"/>
              <a:t>para que puedan acelerar las prácticas comerciales responsables en sus estrategias de empleados, cadenas de suministro, gestión de clientes y operaciones de producción. La RSE presenta numerosos beneficios para las empresas, independientemente de su tamaño, como una mayor motivación y productividad entre los trabajadores, una mejor reputación y acceso a los mercados globales.</a:t>
            </a:r>
          </a:p>
          <a:p>
            <a:endParaRPr lang="en-GB" sz="2200" dirty="0"/>
          </a:p>
          <a:p>
            <a:r>
              <a:rPr lang="es" sz="2200" b="1" dirty="0">
                <a:solidFill>
                  <a:srgbClr val="027354"/>
                </a:solidFill>
              </a:rPr>
              <a:t>En ciertos países, la RSE es ahora un requisito obligatorio con las legislaciones y normas existentes sobre cuestiones de RSE, como el medio ambiente, los derechos humanos y los derechos laborales.</a:t>
            </a:r>
          </a:p>
          <a:p>
            <a:r>
              <a:rPr lang="es" sz="2200" dirty="0"/>
              <a:t>La gestión del cambio cultural de las PYME puede parecer difícil para algunas, ya que las cadenas de suministro pueden ser complejas y estar compuestas por diversos actores de la cadena de suministro, puede haber una oferta limitada de empleados calificados y los recursos de RSE pueden estar restringidos. Es posible que estas empresas deseen comenzar su viaje de sostenibilidad, pero no están seguras de por dónde empezar y cuál es el caso comercial para hacerlo.</a:t>
            </a:r>
          </a:p>
          <a:p>
            <a:endParaRPr lang="en-GB" sz="2200" dirty="0"/>
          </a:p>
          <a:p>
            <a:endParaRPr lang="en-GB" sz="2200" dirty="0"/>
          </a:p>
        </p:txBody>
      </p:sp>
    </p:spTree>
    <p:extLst>
      <p:ext uri="{BB962C8B-B14F-4D97-AF65-F5344CB8AC3E}">
        <p14:creationId xmlns:p14="http://schemas.microsoft.com/office/powerpoint/2010/main" val="2496163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134A82-F54E-18D3-8A3A-0C8C033DFC65}"/>
              </a:ext>
            </a:extLst>
          </p:cNvPr>
          <p:cNvSpPr>
            <a:spLocks noGrp="1"/>
          </p:cNvSpPr>
          <p:nvPr>
            <p:ph type="body" sz="quarter" idx="13"/>
          </p:nvPr>
        </p:nvSpPr>
        <p:spPr>
          <a:xfrm>
            <a:off x="795727" y="509317"/>
            <a:ext cx="10600546" cy="953429"/>
          </a:xfrm>
        </p:spPr>
        <p:txBody>
          <a:bodyPr/>
          <a:lstStyle/>
          <a:p>
            <a:pPr algn="ctr"/>
            <a:r>
              <a:rPr lang="es" dirty="0">
                <a:solidFill>
                  <a:srgbClr val="C95F57"/>
                </a:solidFill>
              </a:rPr>
              <a:t>Terminología de la RSE</a:t>
            </a:r>
          </a:p>
        </p:txBody>
      </p:sp>
      <p:sp>
        <p:nvSpPr>
          <p:cNvPr id="4" name="TextBox 3">
            <a:extLst>
              <a:ext uri="{FF2B5EF4-FFF2-40B4-BE49-F238E27FC236}">
                <a16:creationId xmlns:a16="http://schemas.microsoft.com/office/drawing/2014/main" id="{256396DE-4C3E-DB86-47AB-5D760E4469C6}"/>
              </a:ext>
            </a:extLst>
          </p:cNvPr>
          <p:cNvSpPr txBox="1"/>
          <p:nvPr/>
        </p:nvSpPr>
        <p:spPr>
          <a:xfrm>
            <a:off x="2630861" y="6149788"/>
            <a:ext cx="7159671" cy="461665"/>
          </a:xfrm>
          <a:prstGeom prst="rect">
            <a:avLst/>
          </a:prstGeom>
          <a:noFill/>
        </p:spPr>
        <p:txBody>
          <a:bodyPr wrap="square" rtlCol="0">
            <a:spAutoFit/>
          </a:bodyPr>
          <a:lstStyle/>
          <a:p>
            <a:pPr algn="ctr"/>
            <a:r>
              <a:rPr lang="es" sz="2400" dirty="0">
                <a:hlinkClick r:id="rId2"/>
              </a:rPr>
              <a:t>Fuente</a:t>
            </a:r>
            <a:endParaRPr lang="en-IE" sz="2400" dirty="0"/>
          </a:p>
        </p:txBody>
      </p:sp>
      <p:pic>
        <p:nvPicPr>
          <p:cNvPr id="5" name="Imagen 4">
            <a:extLst>
              <a:ext uri="{FF2B5EF4-FFF2-40B4-BE49-F238E27FC236}">
                <a16:creationId xmlns:a16="http://schemas.microsoft.com/office/drawing/2014/main" id="{1519E532-A27B-3E36-EF68-38E780D8E3C9}"/>
              </a:ext>
            </a:extLst>
          </p:cNvPr>
          <p:cNvPicPr>
            <a:picLocks noChangeAspect="1"/>
          </p:cNvPicPr>
          <p:nvPr/>
        </p:nvPicPr>
        <p:blipFill>
          <a:blip r:embed="rId3"/>
          <a:stretch>
            <a:fillRect/>
          </a:stretch>
        </p:blipFill>
        <p:spPr>
          <a:xfrm>
            <a:off x="2003584" y="1261734"/>
            <a:ext cx="8538142" cy="4888054"/>
          </a:xfrm>
          <a:prstGeom prst="rect">
            <a:avLst/>
          </a:prstGeom>
        </p:spPr>
      </p:pic>
    </p:spTree>
    <p:extLst>
      <p:ext uri="{BB962C8B-B14F-4D97-AF65-F5344CB8AC3E}">
        <p14:creationId xmlns:p14="http://schemas.microsoft.com/office/powerpoint/2010/main" val="4017504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CFA593-C191-A630-D908-283464116AAC}"/>
              </a:ext>
            </a:extLst>
          </p:cNvPr>
          <p:cNvSpPr>
            <a:spLocks noGrp="1"/>
          </p:cNvSpPr>
          <p:nvPr>
            <p:ph type="body" sz="quarter" idx="13"/>
          </p:nvPr>
        </p:nvSpPr>
        <p:spPr>
          <a:xfrm>
            <a:off x="968481" y="425240"/>
            <a:ext cx="10500708" cy="953429"/>
          </a:xfrm>
        </p:spPr>
        <p:txBody>
          <a:bodyPr>
            <a:normAutofit fontScale="92500" lnSpcReduction="10000"/>
          </a:bodyPr>
          <a:lstStyle/>
          <a:p>
            <a:r>
              <a:rPr lang="es" dirty="0"/>
              <a:t>La necesidad y el apetito por la RSC en las empresas europeas es mayor que nunca</a:t>
            </a:r>
          </a:p>
        </p:txBody>
      </p:sp>
      <p:sp>
        <p:nvSpPr>
          <p:cNvPr id="4" name="Text Placeholder 3">
            <a:extLst>
              <a:ext uri="{FF2B5EF4-FFF2-40B4-BE49-F238E27FC236}">
                <a16:creationId xmlns:a16="http://schemas.microsoft.com/office/drawing/2014/main" id="{5F20357B-FD4C-C775-7952-F66133BFF254}"/>
              </a:ext>
            </a:extLst>
          </p:cNvPr>
          <p:cNvSpPr>
            <a:spLocks noGrp="1"/>
          </p:cNvSpPr>
          <p:nvPr>
            <p:ph type="body" sz="quarter" idx="14"/>
          </p:nvPr>
        </p:nvSpPr>
        <p:spPr>
          <a:xfrm>
            <a:off x="1131763" y="1384852"/>
            <a:ext cx="10167608" cy="3079983"/>
          </a:xfrm>
        </p:spPr>
        <p:txBody>
          <a:bodyPr/>
          <a:lstStyle/>
          <a:p>
            <a:r>
              <a:rPr lang="es" dirty="0"/>
              <a:t>Uno de los mayores desafíos de la humanidad es asegurar la sostenibilidad, el desarrollo justo y equilibrado, la calidad de vida y la protección de la tierra.</a:t>
            </a:r>
          </a:p>
          <a:p>
            <a:endParaRPr lang="en-IE" sz="1000" dirty="0"/>
          </a:p>
          <a:p>
            <a:r>
              <a:rPr lang="es" dirty="0"/>
              <a:t>Los valores sociales, ambientales y económicos de la RSE se encuentran en el centro de la protección de nuestro mundo natural, los valores sociales y económicos.</a:t>
            </a:r>
          </a:p>
          <a:p>
            <a:endParaRPr lang="en-IE" sz="1000" dirty="0"/>
          </a:p>
          <a:p>
            <a:r>
              <a:rPr lang="es" dirty="0"/>
              <a:t>Todos somos responsables, incluidas las empresas, de hecho, el papel del sector empresarial es fundamental. Estratégicamente, las empresas solo pueden prosperar y seguir siendo sostenibles cuando sus comunidades y ecosistemas en los que operan son saludables.</a:t>
            </a:r>
          </a:p>
          <a:p>
            <a:endParaRPr lang="en-IE" sz="1000" dirty="0"/>
          </a:p>
          <a:p>
            <a:r>
              <a:rPr lang="es" dirty="0"/>
              <a:t>Este módulo se centra en cómo las PYME de toda Europa pueden diseñar e implementar en la práctica la gestión del cambio cultural de la RSE en sus empresas.</a:t>
            </a:r>
          </a:p>
          <a:p>
            <a:endParaRPr lang="en-IE" dirty="0"/>
          </a:p>
          <a:p>
            <a:endParaRPr lang="en-IE" dirty="0"/>
          </a:p>
        </p:txBody>
      </p:sp>
    </p:spTree>
    <p:extLst>
      <p:ext uri="{BB962C8B-B14F-4D97-AF65-F5344CB8AC3E}">
        <p14:creationId xmlns:p14="http://schemas.microsoft.com/office/powerpoint/2010/main" val="1266837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5E15B48-78DB-A79B-FFC8-E88E3919BC1F}"/>
              </a:ext>
            </a:extLst>
          </p:cNvPr>
          <p:cNvSpPr/>
          <p:nvPr/>
        </p:nvSpPr>
        <p:spPr>
          <a:xfrm>
            <a:off x="393726" y="1001830"/>
            <a:ext cx="4907299" cy="3749086"/>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682FEE14-CABE-95A5-393D-1DDC3458EC69}"/>
              </a:ext>
            </a:extLst>
          </p:cNvPr>
          <p:cNvSpPr>
            <a:spLocks noGrp="1"/>
          </p:cNvSpPr>
          <p:nvPr>
            <p:ph type="body" sz="quarter" idx="13"/>
          </p:nvPr>
        </p:nvSpPr>
        <p:spPr>
          <a:xfrm>
            <a:off x="1345433" y="295729"/>
            <a:ext cx="10600546" cy="953429"/>
          </a:xfrm>
        </p:spPr>
        <p:txBody>
          <a:bodyPr>
            <a:normAutofit/>
          </a:bodyPr>
          <a:lstStyle/>
          <a:p>
            <a:r>
              <a:rPr lang="es" dirty="0"/>
              <a:t>Definiciones de cambio y transformación cultural</a:t>
            </a:r>
          </a:p>
        </p:txBody>
      </p:sp>
      <p:sp>
        <p:nvSpPr>
          <p:cNvPr id="3" name="Text Placeholder 2">
            <a:extLst>
              <a:ext uri="{FF2B5EF4-FFF2-40B4-BE49-F238E27FC236}">
                <a16:creationId xmlns:a16="http://schemas.microsoft.com/office/drawing/2014/main" id="{0A13D081-20C6-F552-1069-11F5A9F232A9}"/>
              </a:ext>
            </a:extLst>
          </p:cNvPr>
          <p:cNvSpPr>
            <a:spLocks noGrp="1"/>
          </p:cNvSpPr>
          <p:nvPr>
            <p:ph type="body" sz="quarter" idx="14"/>
          </p:nvPr>
        </p:nvSpPr>
        <p:spPr>
          <a:xfrm>
            <a:off x="568234" y="1001830"/>
            <a:ext cx="4604657" cy="3261885"/>
          </a:xfrm>
        </p:spPr>
        <p:txBody>
          <a:bodyPr/>
          <a:lstStyle/>
          <a:p>
            <a:r>
              <a:rPr lang="es" sz="2800" b="1" dirty="0">
                <a:solidFill>
                  <a:schemeClr val="bg1"/>
                </a:solidFill>
              </a:rPr>
              <a:t>Definición de cultura empresarial</a:t>
            </a:r>
            <a:r>
              <a:rPr lang="es" sz="2800" dirty="0">
                <a:solidFill>
                  <a:schemeClr val="bg1"/>
                </a:solidFill>
              </a:rPr>
              <a:t> </a:t>
            </a:r>
            <a:r>
              <a:rPr lang="es" sz="2200" dirty="0">
                <a:solidFill>
                  <a:schemeClr val="bg1"/>
                </a:solidFill>
              </a:rPr>
              <a:t>se refiere a los valores, creencias y comportamientos de los empleados y el liderazgo de una organización, determinando en última instancia cómo se desempeña la empresa, financieramente y de otra manera, así como su capacidad para atraer y retener clientes y empleados de calidad. </a:t>
            </a:r>
            <a:r>
              <a:rPr lang="es" sz="1600" dirty="0">
                <a:solidFill>
                  <a:schemeClr val="bg1"/>
                </a:solidFill>
                <a:hlinkClick r:id="rId2">
                  <a:extLst>
                    <a:ext uri="{A12FA001-AC4F-418D-AE19-62706E023703}">
                      <ahyp:hlinkClr xmlns:ahyp="http://schemas.microsoft.com/office/drawing/2018/hyperlinkcolor" val="tx"/>
                    </a:ext>
                  </a:extLst>
                </a:hlinkClick>
              </a:rPr>
              <a:t>Fuente </a:t>
            </a:r>
            <a:r>
              <a:rPr lang="es" sz="1600" dirty="0" err="1">
                <a:solidFill>
                  <a:schemeClr val="bg1"/>
                </a:solidFill>
                <a:hlinkClick r:id="rId2">
                  <a:extLst>
                    <a:ext uri="{A12FA001-AC4F-418D-AE19-62706E023703}">
                      <ahyp:hlinkClr xmlns:ahyp="http://schemas.microsoft.com/office/drawing/2018/hyperlinkcolor" val="tx"/>
                    </a:ext>
                  </a:extLst>
                </a:hlinkClick>
              </a:rPr>
              <a:t>incorporada</a:t>
            </a:r>
            <a:endParaRPr lang="en-IE" sz="2200" dirty="0">
              <a:solidFill>
                <a:schemeClr val="bg1"/>
              </a:solidFill>
            </a:endParaRPr>
          </a:p>
        </p:txBody>
      </p:sp>
      <p:sp>
        <p:nvSpPr>
          <p:cNvPr id="5" name="Rectangle: Rounded Corners 4">
            <a:extLst>
              <a:ext uri="{FF2B5EF4-FFF2-40B4-BE49-F238E27FC236}">
                <a16:creationId xmlns:a16="http://schemas.microsoft.com/office/drawing/2014/main" id="{C50759F2-4037-7BF2-F3B0-4CA81F75F6FC}"/>
              </a:ext>
            </a:extLst>
          </p:cNvPr>
          <p:cNvSpPr/>
          <p:nvPr/>
        </p:nvSpPr>
        <p:spPr>
          <a:xfrm>
            <a:off x="5540104" y="1001830"/>
            <a:ext cx="6556218" cy="5225964"/>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solidFill>
                <a:schemeClr val="bg1"/>
              </a:solidFill>
            </a:endParaRPr>
          </a:p>
        </p:txBody>
      </p:sp>
      <p:sp>
        <p:nvSpPr>
          <p:cNvPr id="6" name="Text Placeholder 2">
            <a:extLst>
              <a:ext uri="{FF2B5EF4-FFF2-40B4-BE49-F238E27FC236}">
                <a16:creationId xmlns:a16="http://schemas.microsoft.com/office/drawing/2014/main" id="{E7A0741E-DA47-BDD0-03AA-2E052BDA9DD8}"/>
              </a:ext>
            </a:extLst>
          </p:cNvPr>
          <p:cNvSpPr txBox="1">
            <a:spLocks/>
          </p:cNvSpPr>
          <p:nvPr/>
        </p:nvSpPr>
        <p:spPr>
          <a:xfrm>
            <a:off x="6088105" y="1069037"/>
            <a:ext cx="5857874" cy="285795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sz="2800" b="1" dirty="0">
                <a:solidFill>
                  <a:schemeClr val="bg1"/>
                </a:solidFill>
              </a:rPr>
              <a:t>Cultura empresarial de RSE </a:t>
            </a:r>
            <a:r>
              <a:rPr lang="es" sz="2200" dirty="0">
                <a:solidFill>
                  <a:schemeClr val="bg1"/>
                </a:solidFill>
              </a:rPr>
              <a:t>Una </a:t>
            </a:r>
            <a:r>
              <a:rPr lang="es" sz="2200" b="0" i="0" dirty="0">
                <a:solidFill>
                  <a:schemeClr val="bg1"/>
                </a:solidFill>
                <a:effectLst/>
              </a:rPr>
              <a:t>cultura empresarial de RSE es lo que hace que su empresa sea especial y sostenible. </a:t>
            </a:r>
            <a:r>
              <a:rPr lang="es" sz="2200" dirty="0">
                <a:solidFill>
                  <a:schemeClr val="bg1"/>
                </a:solidFill>
              </a:rPr>
              <a:t>Es la </a:t>
            </a:r>
            <a:r>
              <a:rPr lang="es" sz="2200" b="0" i="0" dirty="0">
                <a:solidFill>
                  <a:schemeClr val="bg1"/>
                </a:solidFill>
                <a:effectLst/>
              </a:rPr>
              <a:t>culminación de metas, actitudes y creencias compartidas que integran la RSE. Puede verse influenciado por una serie de cosas, incluido su estilo de gestión, entorno de trabajo, ética, </a:t>
            </a:r>
            <a:r>
              <a:rPr lang="es" sz="2200" dirty="0">
                <a:solidFill>
                  <a:schemeClr val="bg1"/>
                </a:solidFill>
              </a:rPr>
              <a:t>visión, ética del personal, </a:t>
            </a:r>
            <a:r>
              <a:rPr lang="es" sz="2200" b="0" i="0" dirty="0">
                <a:solidFill>
                  <a:schemeClr val="bg1"/>
                </a:solidFill>
                <a:effectLst/>
              </a:rPr>
              <a:t>expectativas y valores.</a:t>
            </a:r>
          </a:p>
          <a:p>
            <a:endParaRPr lang="en-GB" sz="1000" dirty="0">
              <a:solidFill>
                <a:schemeClr val="bg1"/>
              </a:solidFill>
            </a:endParaRPr>
          </a:p>
          <a:p>
            <a:r>
              <a:rPr lang="es" sz="2200" b="0" i="0" dirty="0">
                <a:solidFill>
                  <a:schemeClr val="bg1"/>
                </a:solidFill>
                <a:effectLst/>
              </a:rPr>
              <a:t>Tiene sentido que la responsabilidad social corporativa esté ligada directamente a la cultura de una empresa, ya que la RSC es el compromiso de una empresa de ser socialmente responsable ante sí misma, los empleados, las partes interesadas y el mundo. </a:t>
            </a:r>
            <a:r>
              <a:rPr lang="es" sz="2200" dirty="0">
                <a:solidFill>
                  <a:schemeClr val="bg1"/>
                </a:solidFill>
                <a:hlinkClick r:id="rId3">
                  <a:extLst>
                    <a:ext uri="{A12FA001-AC4F-418D-AE19-62706E023703}">
                      <ahyp:hlinkClr xmlns:ahyp="http://schemas.microsoft.com/office/drawing/2018/hyperlinkcolor" val="tx"/>
                    </a:ext>
                  </a:extLst>
                </a:hlinkClick>
              </a:rPr>
              <a:t>Fuente</a:t>
            </a:r>
            <a:endParaRPr lang="en-GB" sz="2200" b="0" i="0" dirty="0">
              <a:solidFill>
                <a:schemeClr val="bg1"/>
              </a:solidFill>
              <a:effectLst/>
            </a:endParaRPr>
          </a:p>
          <a:p>
            <a:endParaRPr lang="en-IE" sz="1600" dirty="0">
              <a:solidFill>
                <a:schemeClr val="bg1"/>
              </a:solidFill>
            </a:endParaRPr>
          </a:p>
        </p:txBody>
      </p:sp>
      <p:sp>
        <p:nvSpPr>
          <p:cNvPr id="10" name="TextBox 9">
            <a:extLst>
              <a:ext uri="{FF2B5EF4-FFF2-40B4-BE49-F238E27FC236}">
                <a16:creationId xmlns:a16="http://schemas.microsoft.com/office/drawing/2014/main" id="{6055510A-2AD7-DCA9-8FD5-28EA7C0C7C38}"/>
              </a:ext>
            </a:extLst>
          </p:cNvPr>
          <p:cNvSpPr txBox="1"/>
          <p:nvPr/>
        </p:nvSpPr>
        <p:spPr>
          <a:xfrm rot="228084">
            <a:off x="1866818" y="4848722"/>
            <a:ext cx="3059188" cy="1846659"/>
          </a:xfrm>
          <a:prstGeom prst="rect">
            <a:avLst/>
          </a:prstGeom>
          <a:solidFill>
            <a:srgbClr val="FFC000"/>
          </a:solidFill>
        </p:spPr>
        <p:txBody>
          <a:bodyPr wrap="square" rtlCol="0">
            <a:spAutoFit/>
          </a:bodyPr>
          <a:lstStyle/>
          <a:p>
            <a:endParaRPr lang="en-IE" sz="1000" b="1" dirty="0">
              <a:solidFill>
                <a:schemeClr val="bg1"/>
              </a:solidFill>
            </a:endParaRPr>
          </a:p>
          <a:p>
            <a:pPr algn="ctr"/>
            <a:r>
              <a:rPr lang="es" sz="2000" b="1" dirty="0"/>
              <a:t>Consejo</a:t>
            </a:r>
          </a:p>
          <a:p>
            <a:pPr algn="ctr"/>
            <a:endParaRPr lang="en-IE" sz="400" b="1" dirty="0"/>
          </a:p>
          <a:p>
            <a:pPr algn="ctr"/>
            <a:r>
              <a:rPr lang="es" sz="1600" dirty="0">
                <a:solidFill>
                  <a:srgbClr val="262626"/>
                </a:solidFill>
              </a:rPr>
              <a:t>¡Empiece por adaptar su cultura actual apoyándola en consideraciones ambientales, sociales y económicas de RSE y un impacto positivo!</a:t>
            </a:r>
            <a:endParaRPr lang="en-IE" sz="1000" dirty="0">
              <a:solidFill>
                <a:schemeClr val="bg1"/>
              </a:solidFill>
            </a:endParaRPr>
          </a:p>
        </p:txBody>
      </p:sp>
    </p:spTree>
    <p:extLst>
      <p:ext uri="{BB962C8B-B14F-4D97-AF65-F5344CB8AC3E}">
        <p14:creationId xmlns:p14="http://schemas.microsoft.com/office/powerpoint/2010/main" val="3117859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5E15B48-78DB-A79B-FFC8-E88E3919BC1F}"/>
              </a:ext>
            </a:extLst>
          </p:cNvPr>
          <p:cNvSpPr/>
          <p:nvPr/>
        </p:nvSpPr>
        <p:spPr>
          <a:xfrm>
            <a:off x="504875" y="1493823"/>
            <a:ext cx="4753961" cy="5225964"/>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682FEE14-CABE-95A5-393D-1DDC3458EC69}"/>
              </a:ext>
            </a:extLst>
          </p:cNvPr>
          <p:cNvSpPr>
            <a:spLocks noGrp="1"/>
          </p:cNvSpPr>
          <p:nvPr>
            <p:ph type="body" sz="quarter" idx="13"/>
          </p:nvPr>
        </p:nvSpPr>
        <p:spPr>
          <a:xfrm>
            <a:off x="1086578" y="542570"/>
            <a:ext cx="10600546" cy="953429"/>
          </a:xfrm>
        </p:spPr>
        <p:txBody>
          <a:bodyPr/>
          <a:lstStyle/>
          <a:p>
            <a:r>
              <a:rPr lang="es" dirty="0"/>
              <a:t>Definiciones de cambio y transformación cultural</a:t>
            </a:r>
          </a:p>
        </p:txBody>
      </p:sp>
      <p:sp>
        <p:nvSpPr>
          <p:cNvPr id="3" name="Text Placeholder 2">
            <a:extLst>
              <a:ext uri="{FF2B5EF4-FFF2-40B4-BE49-F238E27FC236}">
                <a16:creationId xmlns:a16="http://schemas.microsoft.com/office/drawing/2014/main" id="{0A13D081-20C6-F552-1069-11F5A9F232A9}"/>
              </a:ext>
            </a:extLst>
          </p:cNvPr>
          <p:cNvSpPr>
            <a:spLocks noGrp="1"/>
          </p:cNvSpPr>
          <p:nvPr>
            <p:ph type="body" sz="quarter" idx="14"/>
          </p:nvPr>
        </p:nvSpPr>
        <p:spPr>
          <a:xfrm>
            <a:off x="786143" y="1642963"/>
            <a:ext cx="4256637" cy="4492770"/>
          </a:xfrm>
        </p:spPr>
        <p:txBody>
          <a:bodyPr/>
          <a:lstStyle/>
          <a:p>
            <a:pPr algn="l"/>
            <a:r>
              <a:rPr lang="es" dirty="0">
                <a:solidFill>
                  <a:schemeClr val="bg1"/>
                </a:solidFill>
                <a:latin typeface="Arial Black" panose="020B0A04020102020204" pitchFamily="34" charset="0"/>
              </a:rPr>
              <a:t>¡Una cultura de RSE demuestra que te importa! </a:t>
            </a:r>
            <a:r>
              <a:rPr lang="es" dirty="0">
                <a:solidFill>
                  <a:schemeClr val="bg1"/>
                </a:solidFill>
              </a:rPr>
              <a:t>La RSE muestra a sus empleados y al público que se preocupa por usted. Ya sea pintando una escuela o analizando detenidamente cómo su empresa podría ser más respetuosa con el medio ambiente, sus iniciativas de RSC demuestran que le importa. </a:t>
            </a:r>
            <a:r>
              <a:rPr lang="es" dirty="0">
                <a:solidFill>
                  <a:schemeClr val="bg1"/>
                </a:solidFill>
                <a:hlinkClick r:id="rId2">
                  <a:extLst>
                    <a:ext uri="{A12FA001-AC4F-418D-AE19-62706E023703}">
                      <ahyp:hlinkClr xmlns:ahyp="http://schemas.microsoft.com/office/drawing/2018/hyperlinkcolor" val="tx"/>
                    </a:ext>
                  </a:extLst>
                </a:hlinkClick>
              </a:rPr>
              <a:t>Fuente</a:t>
            </a:r>
            <a:endParaRPr lang="en-IE" dirty="0">
              <a:solidFill>
                <a:schemeClr val="bg1"/>
              </a:solidFill>
            </a:endParaRPr>
          </a:p>
        </p:txBody>
      </p:sp>
      <p:sp>
        <p:nvSpPr>
          <p:cNvPr id="5" name="Rectangle: Rounded Corners 4">
            <a:extLst>
              <a:ext uri="{FF2B5EF4-FFF2-40B4-BE49-F238E27FC236}">
                <a16:creationId xmlns:a16="http://schemas.microsoft.com/office/drawing/2014/main" id="{C50759F2-4037-7BF2-F3B0-4CA81F75F6FC}"/>
              </a:ext>
            </a:extLst>
          </p:cNvPr>
          <p:cNvSpPr/>
          <p:nvPr/>
        </p:nvSpPr>
        <p:spPr>
          <a:xfrm>
            <a:off x="5403410" y="1493822"/>
            <a:ext cx="6283714" cy="2462542"/>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6" name="Text Placeholder 2">
            <a:extLst>
              <a:ext uri="{FF2B5EF4-FFF2-40B4-BE49-F238E27FC236}">
                <a16:creationId xmlns:a16="http://schemas.microsoft.com/office/drawing/2014/main" id="{E7A0741E-DA47-BDD0-03AA-2E052BDA9DD8}"/>
              </a:ext>
            </a:extLst>
          </p:cNvPr>
          <p:cNvSpPr txBox="1">
            <a:spLocks/>
          </p:cNvSpPr>
          <p:nvPr/>
        </p:nvSpPr>
        <p:spPr>
          <a:xfrm>
            <a:off x="5547983" y="1557197"/>
            <a:ext cx="5857874" cy="212652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sz="2000" b="1" dirty="0">
                <a:solidFill>
                  <a:schemeClr val="bg1"/>
                </a:solidFill>
              </a:rPr>
              <a:t>El Cambio Cultural RSE </a:t>
            </a:r>
            <a:r>
              <a:rPr lang="es" sz="2000" dirty="0">
                <a:solidFill>
                  <a:schemeClr val="bg1"/>
                </a:solidFill>
              </a:rPr>
              <a:t>es cómo se transforman los procesos o estándares para mejorar un equipo, un departamento o una empresa. El Cambio Cultural RSE es cuando los estándares y procesos tienen un enfoque RSE, es decir, un enfoque ambiental, social y económico.</a:t>
            </a:r>
            <a:endParaRPr lang="en-IE" sz="2000" dirty="0">
              <a:solidFill>
                <a:schemeClr val="bg1"/>
              </a:solidFill>
            </a:endParaRPr>
          </a:p>
        </p:txBody>
      </p:sp>
      <p:sp>
        <p:nvSpPr>
          <p:cNvPr id="7" name="Rectangle: Rounded Corners 6">
            <a:extLst>
              <a:ext uri="{FF2B5EF4-FFF2-40B4-BE49-F238E27FC236}">
                <a16:creationId xmlns:a16="http://schemas.microsoft.com/office/drawing/2014/main" id="{0BE1FB2D-0BC2-BC7D-21E0-3311D00AFE84}"/>
              </a:ext>
            </a:extLst>
          </p:cNvPr>
          <p:cNvSpPr/>
          <p:nvPr/>
        </p:nvSpPr>
        <p:spPr>
          <a:xfrm>
            <a:off x="5403410" y="4078760"/>
            <a:ext cx="6283714" cy="2584590"/>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8" name="Text Placeholder 2">
            <a:extLst>
              <a:ext uri="{FF2B5EF4-FFF2-40B4-BE49-F238E27FC236}">
                <a16:creationId xmlns:a16="http://schemas.microsoft.com/office/drawing/2014/main" id="{6E940C10-ACB4-E49D-CB03-A13771F45756}"/>
              </a:ext>
            </a:extLst>
          </p:cNvPr>
          <p:cNvSpPr txBox="1">
            <a:spLocks/>
          </p:cNvSpPr>
          <p:nvPr/>
        </p:nvSpPr>
        <p:spPr>
          <a:xfrm>
            <a:off x="5547982" y="4283229"/>
            <a:ext cx="6002448" cy="250251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sz="2800" b="1" dirty="0"/>
              <a:t>RSC Transformación Cultural</a:t>
            </a:r>
            <a:r>
              <a:rPr lang="es" dirty="0"/>
              <a:t> cómo una empresa reconsidera sus valores, misión/propósito y visión, haciendo un trabajo extenso y enfocado en toda la empresa para mejorar radicalmente su cultura de RSE</a:t>
            </a:r>
            <a:endParaRPr lang="en-IE" sz="1600" dirty="0"/>
          </a:p>
        </p:txBody>
      </p:sp>
    </p:spTree>
    <p:extLst>
      <p:ext uri="{BB962C8B-B14F-4D97-AF65-F5344CB8AC3E}">
        <p14:creationId xmlns:p14="http://schemas.microsoft.com/office/powerpoint/2010/main" val="3489310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419179" y="662955"/>
            <a:ext cx="7066349" cy="697353"/>
          </a:xfrm>
        </p:spPr>
        <p:txBody>
          <a:bodyPr/>
          <a:lstStyle/>
          <a:p>
            <a:r>
              <a:rPr lang="es" sz="3600" dirty="0">
                <a:solidFill>
                  <a:schemeClr val="tx1">
                    <a:lumMod val="75000"/>
                    <a:lumOff val="25000"/>
                  </a:schemeClr>
                </a:solidFill>
              </a:rPr>
              <a:t>La innovación en RSE debe estar al frente y en el centro de la cultura de una empresa</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s" sz="4800" b="1" dirty="0">
                <a:solidFill>
                  <a:schemeClr val="bg1"/>
                </a:solidFill>
              </a:rPr>
              <a:t>Sección 2</a:t>
            </a:r>
          </a:p>
        </p:txBody>
      </p:sp>
    </p:spTree>
    <p:extLst>
      <p:ext uri="{BB962C8B-B14F-4D97-AF65-F5344CB8AC3E}">
        <p14:creationId xmlns:p14="http://schemas.microsoft.com/office/powerpoint/2010/main" val="2605011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7982A5-BCA4-ED86-91EA-FD99358849A3}"/>
              </a:ext>
            </a:extLst>
          </p:cNvPr>
          <p:cNvSpPr>
            <a:spLocks noGrp="1"/>
          </p:cNvSpPr>
          <p:nvPr>
            <p:ph type="body" sz="quarter" idx="13"/>
          </p:nvPr>
        </p:nvSpPr>
        <p:spPr>
          <a:xfrm>
            <a:off x="1086578" y="199202"/>
            <a:ext cx="10600546" cy="953429"/>
          </a:xfrm>
        </p:spPr>
        <p:txBody>
          <a:bodyPr>
            <a:normAutofit fontScale="92500" lnSpcReduction="10000"/>
          </a:bodyPr>
          <a:lstStyle/>
          <a:p>
            <a:pPr algn="ctr"/>
            <a:r>
              <a:rPr lang="es" dirty="0"/>
              <a:t>La transformación cultural se trata de cambiar la mentalidad de una empresa</a:t>
            </a:r>
            <a:endParaRPr lang="en-IE" dirty="0"/>
          </a:p>
        </p:txBody>
      </p:sp>
      <p:sp>
        <p:nvSpPr>
          <p:cNvPr id="3" name="Text Placeholder 2">
            <a:extLst>
              <a:ext uri="{FF2B5EF4-FFF2-40B4-BE49-F238E27FC236}">
                <a16:creationId xmlns:a16="http://schemas.microsoft.com/office/drawing/2014/main" id="{C2B9044F-F82E-6B0B-54B0-C84A6B670F04}"/>
              </a:ext>
            </a:extLst>
          </p:cNvPr>
          <p:cNvSpPr>
            <a:spLocks noGrp="1"/>
          </p:cNvSpPr>
          <p:nvPr>
            <p:ph type="body" sz="quarter" idx="14"/>
          </p:nvPr>
        </p:nvSpPr>
        <p:spPr>
          <a:xfrm>
            <a:off x="1093332" y="1070659"/>
            <a:ext cx="10587038" cy="3995320"/>
          </a:xfrm>
        </p:spPr>
        <p:txBody>
          <a:bodyPr/>
          <a:lstStyle/>
          <a:p>
            <a:r>
              <a:rPr lang="es" sz="2300" b="1" dirty="0">
                <a:solidFill>
                  <a:srgbClr val="C55A11"/>
                </a:solidFill>
              </a:rPr>
              <a:t>El cambio cultural de la RSE va más allá de cambiar formas obvias (estructura, proceso, etc.) a valores y mentalidades más profundas. La transformación cultural de la RSE es holística y dinámica, y engloba a toda la empresa, sus sistemas, creencias, valores y las mentes de sus empleados.</a:t>
            </a:r>
          </a:p>
          <a:p>
            <a:endParaRPr lang="en-GB" sz="2300" b="1" dirty="0">
              <a:solidFill>
                <a:srgbClr val="C55A11"/>
              </a:solidFill>
            </a:endParaRPr>
          </a:p>
          <a:p>
            <a:r>
              <a:rPr lang="es" sz="2300" dirty="0"/>
              <a:t>La RSC es más importante que nunca para orientar a las empresas hacia un mejor desempeño comercial y sostenibilidad, por ejemplo, mayores ingresos, minimización del impacto negativo, reducción del riesgo, mejora de la reputación, proveedores y clientes de calidad, satisfacción y retención de clientes, capacidad para competir en el mercado, apoyo y compromiso de los empleados. , mayor potencial para atraer y retener empleados de calidad, menor ausentismo, operaciones más eficientes….</a:t>
            </a:r>
          </a:p>
          <a:p>
            <a:endParaRPr lang="en-GB" sz="2300" dirty="0"/>
          </a:p>
          <a:p>
            <a:r>
              <a:rPr lang="es" sz="2300" i="1" dirty="0">
                <a:solidFill>
                  <a:srgbClr val="027354"/>
                </a:solidFill>
                <a:effectLst/>
              </a:rPr>
              <a:t>Con un énfasis creciente en la responsabilidad social corporativa (RSC), las empresas deben decidir cómo integrar la RSE en su estrategia organizacional. Para la mayoría de las empresas, la RSC ha sido una herramienta para mejorar el desempeño empresarial (p. ej., </a:t>
            </a:r>
            <a:r>
              <a:rPr lang="es" sz="2300" i="1" dirty="0" err="1">
                <a:solidFill>
                  <a:srgbClr val="027354"/>
                </a:solidFill>
                <a:effectLst/>
              </a:rPr>
              <a:t>Lindgreen </a:t>
            </a:r>
            <a:r>
              <a:rPr lang="es" sz="2300" i="1" dirty="0">
                <a:solidFill>
                  <a:srgbClr val="027354"/>
                </a:solidFill>
                <a:effectLst/>
              </a:rPr>
              <a:t>et al. </a:t>
            </a:r>
            <a:r>
              <a:rPr lang="es" sz="2300" i="1" dirty="0">
                <a:solidFill>
                  <a:srgbClr val="027354"/>
                </a:solidFill>
                <a:effectLst/>
                <a:hlinkClick r:id="rId2" tooltip="Lindgreen, A., Swaen, V., &amp; Johnston, W. J. (2009). Corporate social responsibility: An empirical investigation of U.S. organizations. Journal of Business Ethics, 85(2), 303–323.">
                  <a:extLst>
                    <a:ext uri="{A12FA001-AC4F-418D-AE19-62706E023703}">
                      <ahyp:hlinkClr xmlns:ahyp="http://schemas.microsoft.com/office/drawing/2018/hyperlinkcolor" val="tx"/>
                    </a:ext>
                  </a:extLst>
                </a:hlinkClick>
              </a:rPr>
              <a:t>2009 </a:t>
            </a:r>
            <a:r>
              <a:rPr lang="es" sz="2300" i="1" dirty="0">
                <a:solidFill>
                  <a:srgbClr val="027354"/>
                </a:solidFill>
                <a:effectLst/>
              </a:rPr>
              <a:t>; Weaver et al. </a:t>
            </a:r>
            <a:r>
              <a:rPr lang="es" sz="2300" i="1" dirty="0">
                <a:solidFill>
                  <a:srgbClr val="027354"/>
                </a:solidFill>
                <a:effectLst/>
                <a:hlinkClick r:id="rId3" tooltip="Weaver, G. R., Treviño, L. K., &amp; Cochran, P. L. (1999a). Corporate ethics practices in the mid-1990's: An empirical study of the Fortune 1000. Journal of Business Ethics, 18(3), 283–294.">
                  <a:extLst>
                    <a:ext uri="{A12FA001-AC4F-418D-AE19-62706E023703}">
                      <ahyp:hlinkClr xmlns:ahyp="http://schemas.microsoft.com/office/drawing/2018/hyperlinkcolor" val="tx"/>
                    </a:ext>
                  </a:extLst>
                </a:hlinkClick>
              </a:rPr>
              <a:t>1999a </a:t>
            </a:r>
            <a:r>
              <a:rPr lang="es" sz="2300" i="1" dirty="0">
                <a:solidFill>
                  <a:srgbClr val="027354"/>
                </a:solidFill>
                <a:effectLst/>
              </a:rPr>
              <a:t>) .</a:t>
            </a:r>
          </a:p>
          <a:p>
            <a:endParaRPr lang="en-GB" sz="2300" i="1" dirty="0">
              <a:solidFill>
                <a:srgbClr val="027354"/>
              </a:solidFill>
            </a:endParaRPr>
          </a:p>
          <a:p>
            <a:endParaRPr lang="en-IE" sz="2300" i="1" dirty="0">
              <a:solidFill>
                <a:srgbClr val="027354"/>
              </a:solidFill>
            </a:endParaRPr>
          </a:p>
          <a:p>
            <a:endParaRPr lang="en-GB" sz="2300" dirty="0"/>
          </a:p>
        </p:txBody>
      </p:sp>
    </p:spTree>
    <p:extLst>
      <p:ext uri="{BB962C8B-B14F-4D97-AF65-F5344CB8AC3E}">
        <p14:creationId xmlns:p14="http://schemas.microsoft.com/office/powerpoint/2010/main" val="2691501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A5AEBC-D254-DD56-2DA1-3502DD4F4E60}"/>
              </a:ext>
            </a:extLst>
          </p:cNvPr>
          <p:cNvSpPr>
            <a:spLocks noGrp="1"/>
          </p:cNvSpPr>
          <p:nvPr>
            <p:ph type="body" sz="quarter" idx="14"/>
          </p:nvPr>
        </p:nvSpPr>
        <p:spPr>
          <a:xfrm>
            <a:off x="1034772" y="948014"/>
            <a:ext cx="10587038" cy="3995320"/>
          </a:xfrm>
        </p:spPr>
        <p:txBody>
          <a:bodyPr/>
          <a:lstStyle/>
          <a:p>
            <a:r>
              <a:rPr lang="es" b="1" dirty="0">
                <a:solidFill>
                  <a:srgbClr val="308C73"/>
                </a:solidFill>
                <a:latin typeface="Arial Black" panose="020B0A04020102020204" pitchFamily="34" charset="0"/>
              </a:rPr>
              <a:t>L a </a:t>
            </a:r>
            <a:r>
              <a:rPr lang="es" b="1" i="0" dirty="0">
                <a:solidFill>
                  <a:srgbClr val="308C73"/>
                </a:solidFill>
                <a:effectLst/>
                <a:latin typeface="Arial Black" panose="020B0A04020102020204" pitchFamily="34" charset="0"/>
              </a:rPr>
              <a:t>innovación </a:t>
            </a:r>
            <a:r>
              <a:rPr lang="es" b="0" i="0" dirty="0">
                <a:solidFill>
                  <a:srgbClr val="000000"/>
                </a:solidFill>
                <a:effectLst/>
              </a:rPr>
              <a:t>se considera como el camino más viable para apoyar y fortalecer la sustentabilidad </a:t>
            </a:r>
            <a:r>
              <a:rPr lang="es" dirty="0">
                <a:solidFill>
                  <a:srgbClr val="000000"/>
                </a:solidFill>
              </a:rPr>
              <a:t>actual de los negocios </a:t>
            </a:r>
            <a:r>
              <a:rPr lang="es" b="0" i="0" dirty="0">
                <a:solidFill>
                  <a:srgbClr val="000000"/>
                </a:solidFill>
                <a:effectLst/>
              </a:rPr>
              <a:t>al mismo tiempo que trata y supera las crisis ambientales y sociales. </a:t>
            </a:r>
            <a:r>
              <a:rPr lang="es" sz="1600" b="0" i="0" dirty="0">
                <a:solidFill>
                  <a:srgbClr val="000000"/>
                </a:solidFill>
                <a:effectLst/>
                <a:hlinkClick r:id="rId2"/>
              </a:rPr>
              <a:t>Fuente</a:t>
            </a:r>
            <a:r>
              <a:rPr lang="es" sz="1600" b="0" i="0" dirty="0">
                <a:solidFill>
                  <a:srgbClr val="000000"/>
                </a:solidFill>
                <a:effectLst/>
              </a:rPr>
              <a:t> </a:t>
            </a:r>
          </a:p>
          <a:p>
            <a:endParaRPr lang="en-GB" sz="1000" b="0" i="0" dirty="0">
              <a:solidFill>
                <a:srgbClr val="000000"/>
              </a:solidFill>
              <a:effectLst/>
            </a:endParaRPr>
          </a:p>
          <a:p>
            <a:r>
              <a:rPr lang="es" b="1" dirty="0">
                <a:solidFill>
                  <a:srgbClr val="D0756E"/>
                </a:solidFill>
                <a:latin typeface="Arial Black" panose="020B0A04020102020204" pitchFamily="34" charset="0"/>
              </a:rPr>
              <a:t>La RSC y la innovación son dos caras de la misma moneda. </a:t>
            </a:r>
            <a:r>
              <a:rPr lang="es" dirty="0"/>
              <a:t>Necesitan trabajar juntos para combatir desafíos sociales y ambientales sin precedentes, abordar un mercado global en constante cambio y satisfacer continuamente las necesidades del mercado y de las partes interesadas.</a:t>
            </a:r>
          </a:p>
          <a:p>
            <a:endParaRPr lang="en-GB" sz="1000" dirty="0"/>
          </a:p>
          <a:p>
            <a:r>
              <a:rPr lang="es" b="1" dirty="0">
                <a:solidFill>
                  <a:srgbClr val="C55A11"/>
                </a:solidFill>
                <a:latin typeface="Arial Black" panose="020B0A04020102020204" pitchFamily="34" charset="0"/>
              </a:rPr>
              <a:t>¿Por qué es más importante ahora que nunca? </a:t>
            </a:r>
            <a:r>
              <a:rPr lang="es" b="0" i="0" dirty="0">
                <a:solidFill>
                  <a:srgbClr val="000000"/>
                </a:solidFill>
                <a:effectLst/>
                <a:latin typeface="FSBrabo"/>
              </a:rPr>
              <a:t>Dados los megadesafíos globales a los que nos enfrentamos, como el aumento de la pobreza, los conflictos violentos generalizados, el cambio climático intenso y el empeoramiento de la crisis ecológica, es este marco empresarial multidimensional complejo actual el que ha intensificado la NECESIDAD de compromiso social corporativo. Entonces, en lugar de que las empresas se abstengan, es una necesidad </a:t>
            </a:r>
            <a:r>
              <a:rPr lang="es" dirty="0">
                <a:solidFill>
                  <a:srgbClr val="000000"/>
                </a:solidFill>
                <a:latin typeface="FSBrabo"/>
              </a:rPr>
              <a:t>que adopten </a:t>
            </a:r>
            <a:r>
              <a:rPr lang="es" b="0" i="0" dirty="0">
                <a:solidFill>
                  <a:srgbClr val="000000"/>
                </a:solidFill>
                <a:effectLst/>
                <a:latin typeface="FSBrabo"/>
              </a:rPr>
              <a:t>comportamientos social y ecológicamente responsables mientras aseguran su crecimiento.</a:t>
            </a:r>
            <a:endParaRPr lang="en-GB" b="0" i="0" dirty="0">
              <a:solidFill>
                <a:srgbClr val="333333"/>
              </a:solidFill>
              <a:effectLst/>
            </a:endParaRPr>
          </a:p>
          <a:p>
            <a:endParaRPr lang="en-GB" dirty="0"/>
          </a:p>
          <a:p>
            <a:pPr algn="l"/>
            <a:endParaRPr lang="en-GB" sz="1600" dirty="0">
              <a:solidFill>
                <a:srgbClr val="333333"/>
              </a:solidFill>
            </a:endParaRPr>
          </a:p>
          <a:p>
            <a:endParaRPr lang="en-IE" dirty="0"/>
          </a:p>
        </p:txBody>
      </p:sp>
      <p:sp>
        <p:nvSpPr>
          <p:cNvPr id="7" name="Text Placeholder 3">
            <a:extLst>
              <a:ext uri="{FF2B5EF4-FFF2-40B4-BE49-F238E27FC236}">
                <a16:creationId xmlns:a16="http://schemas.microsoft.com/office/drawing/2014/main" id="{BA9F3070-12FE-FF85-12AD-062C637C74B0}"/>
              </a:ext>
            </a:extLst>
          </p:cNvPr>
          <p:cNvSpPr>
            <a:spLocks noGrp="1"/>
          </p:cNvSpPr>
          <p:nvPr>
            <p:ph type="body" sz="quarter" idx="13"/>
          </p:nvPr>
        </p:nvSpPr>
        <p:spPr>
          <a:xfrm>
            <a:off x="1213164" y="74027"/>
            <a:ext cx="10600546" cy="953429"/>
          </a:xfrm>
        </p:spPr>
        <p:txBody>
          <a:bodyPr>
            <a:normAutofit fontScale="92500" lnSpcReduction="10000"/>
          </a:bodyPr>
          <a:lstStyle/>
          <a:p>
            <a:pPr algn="ctr"/>
            <a:r>
              <a:rPr lang="es" dirty="0"/>
              <a:t>La innovación en RSE debe estar al frente y en el centro de la cultura empresarial</a:t>
            </a:r>
          </a:p>
        </p:txBody>
      </p:sp>
    </p:spTree>
    <p:extLst>
      <p:ext uri="{BB962C8B-B14F-4D97-AF65-F5344CB8AC3E}">
        <p14:creationId xmlns:p14="http://schemas.microsoft.com/office/powerpoint/2010/main" val="3061530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A5AEBC-D254-DD56-2DA1-3502DD4F4E60}"/>
              </a:ext>
            </a:extLst>
          </p:cNvPr>
          <p:cNvSpPr>
            <a:spLocks noGrp="1"/>
          </p:cNvSpPr>
          <p:nvPr>
            <p:ph type="body" sz="quarter" idx="14"/>
          </p:nvPr>
        </p:nvSpPr>
        <p:spPr>
          <a:xfrm>
            <a:off x="842554" y="992788"/>
            <a:ext cx="10754035" cy="3995320"/>
          </a:xfrm>
        </p:spPr>
        <p:txBody>
          <a:bodyPr/>
          <a:lstStyle/>
          <a:p>
            <a:r>
              <a:rPr lang="es" sz="2200" b="1" dirty="0">
                <a:solidFill>
                  <a:srgbClr val="308C73"/>
                </a:solidFill>
                <a:latin typeface="Arial Black" panose="020B0A04020102020204" pitchFamily="34" charset="0"/>
              </a:rPr>
              <a:t>¿Dónde entra la gestión cultural? </a:t>
            </a:r>
            <a:r>
              <a:rPr lang="es" sz="2200" dirty="0"/>
              <a:t>Hoy en día, la cultura de la empresa está al frente y en el centro de la innovación en RSC. Las empresas necesitan empleados de alto rendimiento y un equipo de trabajadores, gerentes y profesionales creativos capacitados para impulsar la innovación en RSC y la sostenibilidad de la empresa. Necesitan comprender la RSE para poder participar plenamente, especialmente cuando se trata de una nueva adición a sus estrategias comerciales.</a:t>
            </a:r>
          </a:p>
          <a:p>
            <a:r>
              <a:rPr lang="es" sz="2200" dirty="0"/>
              <a:t>Esto se puede lograr a través de la capacitación y el apoyo de la gestión del cambio cultural para que puedan cumplir y adaptarse a los resultados de desempeño de la RSC y los objetivos comerciales. Si esta es un área nueva para usted, deberá ajustar y cambiar la cultura, la gestión y la dinámica de su empresa.</a:t>
            </a:r>
          </a:p>
          <a:p>
            <a:endParaRPr lang="en-GB" sz="2200" dirty="0"/>
          </a:p>
          <a:p>
            <a:r>
              <a:rPr lang="es" sz="2200" b="1" dirty="0">
                <a:solidFill>
                  <a:srgbClr val="C55A11"/>
                </a:solidFill>
                <a:latin typeface="Arial Black" panose="020B0A04020102020204" pitchFamily="34" charset="0"/>
              </a:rPr>
              <a:t>La gestión de la cultura también afecta a las partes interesadas externas. </a:t>
            </a:r>
            <a:r>
              <a:rPr lang="es" sz="2200" dirty="0"/>
              <a:t>No se trata solo de su personal interno, sino también de los clientes externos, las partes interesadas, los empleados potenciales que recompensan y apoyan a las empresas con culturas y valores positivos, y se alejan de aquellas con culturas pobres. Incluso si es una empresa pequeña, hay muchas maneras de influir en su cultura de RSE.</a:t>
            </a:r>
            <a:endParaRPr lang="en-IE" sz="2200" dirty="0"/>
          </a:p>
        </p:txBody>
      </p:sp>
      <p:sp>
        <p:nvSpPr>
          <p:cNvPr id="8" name="Text Placeholder 3">
            <a:extLst>
              <a:ext uri="{FF2B5EF4-FFF2-40B4-BE49-F238E27FC236}">
                <a16:creationId xmlns:a16="http://schemas.microsoft.com/office/drawing/2014/main" id="{9128FDF1-7B3F-94C5-37A5-A0A7568738A6}"/>
              </a:ext>
            </a:extLst>
          </p:cNvPr>
          <p:cNvSpPr>
            <a:spLocks noGrp="1"/>
          </p:cNvSpPr>
          <p:nvPr>
            <p:ph type="body" sz="quarter" idx="13"/>
          </p:nvPr>
        </p:nvSpPr>
        <p:spPr>
          <a:xfrm>
            <a:off x="1213164" y="39359"/>
            <a:ext cx="10600546" cy="953429"/>
          </a:xfrm>
        </p:spPr>
        <p:txBody>
          <a:bodyPr>
            <a:normAutofit fontScale="92500" lnSpcReduction="10000"/>
          </a:bodyPr>
          <a:lstStyle/>
          <a:p>
            <a:pPr algn="ctr"/>
            <a:r>
              <a:rPr lang="es" dirty="0"/>
              <a:t>La innovación en RSE debe estar al frente y en el centro de la cultura empresarial</a:t>
            </a:r>
          </a:p>
        </p:txBody>
      </p:sp>
    </p:spTree>
    <p:extLst>
      <p:ext uri="{BB962C8B-B14F-4D97-AF65-F5344CB8AC3E}">
        <p14:creationId xmlns:p14="http://schemas.microsoft.com/office/powerpoint/2010/main" val="3458598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AE1CC1-077E-CB84-0C84-BA8855698116}"/>
              </a:ext>
            </a:extLst>
          </p:cNvPr>
          <p:cNvSpPr>
            <a:spLocks noGrp="1"/>
          </p:cNvSpPr>
          <p:nvPr>
            <p:ph type="body" sz="quarter" idx="13"/>
          </p:nvPr>
        </p:nvSpPr>
        <p:spPr/>
        <p:txBody>
          <a:bodyPr>
            <a:normAutofit fontScale="92500"/>
          </a:bodyPr>
          <a:lstStyle/>
          <a:p>
            <a:r>
              <a:rPr lang="es" dirty="0"/>
              <a:t>Ejemplos de cómo la cultura de RSE mejora la innovación</a:t>
            </a:r>
          </a:p>
        </p:txBody>
      </p:sp>
      <p:sp>
        <p:nvSpPr>
          <p:cNvPr id="5" name="Rectangle: Rounded Corners 4">
            <a:extLst>
              <a:ext uri="{FF2B5EF4-FFF2-40B4-BE49-F238E27FC236}">
                <a16:creationId xmlns:a16="http://schemas.microsoft.com/office/drawing/2014/main" id="{EBC67324-D497-453D-6322-D4AC02DC1412}"/>
              </a:ext>
            </a:extLst>
          </p:cNvPr>
          <p:cNvSpPr/>
          <p:nvPr/>
        </p:nvSpPr>
        <p:spPr>
          <a:xfrm>
            <a:off x="999914" y="172016"/>
            <a:ext cx="10600546" cy="6545655"/>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 sz="2000" b="1" dirty="0">
                <a:solidFill>
                  <a:schemeClr val="bg1"/>
                </a:solidFill>
                <a:latin typeface="Arial Black" panose="020B0A04020102020204" pitchFamily="34" charset="0"/>
              </a:rPr>
              <a:t>El cambio cultural interno de RSC mejora la innovación y la sostenibilidad </a:t>
            </a:r>
            <a:r>
              <a:rPr lang="es" sz="2000" dirty="0">
                <a:solidFill>
                  <a:schemeClr val="bg1"/>
                </a:solidFill>
              </a:rPr>
              <a:t>Los </a:t>
            </a:r>
            <a:r>
              <a:rPr lang="es" sz="2000" b="0" i="0" dirty="0">
                <a:solidFill>
                  <a:schemeClr val="bg1"/>
                </a:solidFill>
                <a:effectLst/>
              </a:rPr>
              <a:t>empleados están más motivados, se sienten más seguros y cómodos en empresas responsables, lo que impulsa un mejor intercambio de información y una mejor moral. Además, una sinergia de partes interesadas, construida a través de la RSE, promueve la identificación de nuevas oportunidades y mejores formas de hacer las cosas. Interactuar y comprender las necesidades de las partes interesadas conducirá a una mayor detección de oportunidades de innovación. La RSE estratégica debe conducir a pensar fuera de la caja de una manera que mejore la creatividad corporativa y mejore las capacidades de innovación. </a:t>
            </a:r>
            <a:r>
              <a:rPr lang="es" sz="2000" dirty="0">
                <a:solidFill>
                  <a:schemeClr val="bg1"/>
                </a:solidFill>
              </a:rPr>
              <a:t>El compromiso con la RSE lleva a estar en contacto con diversas partes interesadas, lo que amplía las conexiones de la empresa y da acceso a nueva información.</a:t>
            </a:r>
            <a:endParaRPr lang="en-GB" sz="2000" b="0" i="0" dirty="0">
              <a:solidFill>
                <a:schemeClr val="bg1"/>
              </a:solidFill>
              <a:effectLst/>
            </a:endParaRPr>
          </a:p>
          <a:p>
            <a:endParaRPr lang="en-GB" sz="2000" dirty="0">
              <a:solidFill>
                <a:schemeClr val="bg1"/>
              </a:solidFill>
            </a:endParaRPr>
          </a:p>
          <a:p>
            <a:r>
              <a:rPr lang="es" sz="2000" b="0" i="0" dirty="0" err="1">
                <a:solidFill>
                  <a:schemeClr val="bg1"/>
                </a:solidFill>
                <a:effectLst/>
              </a:rPr>
              <a:t>Cegarra </a:t>
            </a:r>
            <a:r>
              <a:rPr lang="es" sz="2000" b="0" i="0" dirty="0">
                <a:solidFill>
                  <a:schemeClr val="bg1"/>
                </a:solidFill>
                <a:effectLst/>
              </a:rPr>
              <a:t>-Navarro et al. [ </a:t>
            </a:r>
            <a:r>
              <a:rPr lang="es" sz="2000" b="0" i="0" u="none" strike="noStrike" dirty="0">
                <a:solidFill>
                  <a:schemeClr val="bg1"/>
                </a:solidFill>
                <a:effectLst/>
                <a:hlinkClick r:id="rId2">
                  <a:extLst>
                    <a:ext uri="{A12FA001-AC4F-418D-AE19-62706E023703}">
                      <ahyp:hlinkClr xmlns:ahyp="http://schemas.microsoft.com/office/drawing/2018/hyperlinkcolor" val="tx"/>
                    </a:ext>
                  </a:extLst>
                </a:hlinkClick>
              </a:rPr>
              <a:t>64 </a:t>
            </a:r>
            <a:r>
              <a:rPr lang="es" sz="2000" b="0" i="0" dirty="0">
                <a:solidFill>
                  <a:schemeClr val="bg1"/>
                </a:solidFill>
                <a:effectLst/>
              </a:rPr>
              <a:t>] presentó un modelo alternativo: mejora de la innovación, un mecanismo de RSE que mejora el rendimiento financiero. Sus resultados apoyan el papel mediador de la innovación en la relación RSC-CFP,</a:t>
            </a:r>
          </a:p>
          <a:p>
            <a:endParaRPr lang="en-GB" sz="2000" dirty="0">
              <a:solidFill>
                <a:schemeClr val="bg1"/>
              </a:solidFill>
            </a:endParaRPr>
          </a:p>
          <a:p>
            <a:r>
              <a:rPr lang="es" sz="2000" b="0" i="0" dirty="0">
                <a:solidFill>
                  <a:schemeClr val="bg1"/>
                </a:solidFill>
                <a:effectLst/>
              </a:rPr>
              <a:t>Bocquet et al. [ </a:t>
            </a:r>
            <a:r>
              <a:rPr lang="es" sz="2000" b="0" i="0" u="none" strike="noStrike" dirty="0">
                <a:solidFill>
                  <a:schemeClr val="bg1"/>
                </a:solidFill>
                <a:effectLst/>
                <a:hlinkClick r:id="rId3">
                  <a:extLst>
                    <a:ext uri="{A12FA001-AC4F-418D-AE19-62706E023703}">
                      <ahyp:hlinkClr xmlns:ahyp="http://schemas.microsoft.com/office/drawing/2018/hyperlinkcolor" val="tx"/>
                    </a:ext>
                  </a:extLst>
                </a:hlinkClick>
              </a:rPr>
              <a:t>9 </a:t>
            </a:r>
            <a:r>
              <a:rPr lang="es" sz="2000" b="0" i="0" dirty="0">
                <a:solidFill>
                  <a:schemeClr val="bg1"/>
                </a:solidFill>
                <a:effectLst/>
              </a:rPr>
              <a:t>]. Halkos y Skouloudis [ </a:t>
            </a:r>
            <a:r>
              <a:rPr lang="es" sz="2000" b="0" i="0" u="none" strike="noStrike" dirty="0">
                <a:solidFill>
                  <a:schemeClr val="bg1"/>
                </a:solidFill>
                <a:effectLst/>
                <a:hlinkClick r:id="rId4">
                  <a:extLst>
                    <a:ext uri="{A12FA001-AC4F-418D-AE19-62706E023703}">
                      <ahyp:hlinkClr xmlns:ahyp="http://schemas.microsoft.com/office/drawing/2018/hyperlinkcolor" val="tx"/>
                    </a:ext>
                  </a:extLst>
                </a:hlinkClick>
              </a:rPr>
              <a:t>65 </a:t>
            </a:r>
            <a:r>
              <a:rPr lang="es" sz="2000" b="0" i="0" dirty="0">
                <a:solidFill>
                  <a:schemeClr val="bg1"/>
                </a:solidFill>
                <a:effectLst/>
              </a:rPr>
              <a:t>] subrayaron que la RSE estratégica es una construcción multifacética que brinda una variedad de oportunidades para innovar independientemente del tipo de innovación.</a:t>
            </a:r>
          </a:p>
        </p:txBody>
      </p:sp>
      <p:sp>
        <p:nvSpPr>
          <p:cNvPr id="4" name="TextBox 3">
            <a:extLst>
              <a:ext uri="{FF2B5EF4-FFF2-40B4-BE49-F238E27FC236}">
                <a16:creationId xmlns:a16="http://schemas.microsoft.com/office/drawing/2014/main" id="{A4984755-890E-FB96-29BD-F52F333F31C7}"/>
              </a:ext>
            </a:extLst>
          </p:cNvPr>
          <p:cNvSpPr txBox="1"/>
          <p:nvPr/>
        </p:nvSpPr>
        <p:spPr>
          <a:xfrm>
            <a:off x="8903363" y="6111240"/>
            <a:ext cx="824072" cy="369332"/>
          </a:xfrm>
          <a:prstGeom prst="rect">
            <a:avLst/>
          </a:prstGeom>
          <a:noFill/>
        </p:spPr>
        <p:txBody>
          <a:bodyPr wrap="none" rtlCol="0">
            <a:spAutoFit/>
          </a:bodyPr>
          <a:lstStyle/>
          <a:p>
            <a:r>
              <a:rPr lang="es" dirty="0">
                <a:solidFill>
                  <a:schemeClr val="bg1"/>
                </a:solidFill>
                <a:hlinkClick r:id="rId5">
                  <a:extLst>
                    <a:ext uri="{A12FA001-AC4F-418D-AE19-62706E023703}">
                      <ahyp:hlinkClr xmlns:ahyp="http://schemas.microsoft.com/office/drawing/2018/hyperlinkcolor" val="tx"/>
                    </a:ext>
                  </a:extLst>
                </a:hlinkClick>
              </a:rPr>
              <a:t>Fuente</a:t>
            </a:r>
            <a:endParaRPr lang="en-IE" dirty="0">
              <a:solidFill>
                <a:schemeClr val="bg1"/>
              </a:solidFill>
            </a:endParaRPr>
          </a:p>
        </p:txBody>
      </p:sp>
    </p:spTree>
    <p:extLst>
      <p:ext uri="{BB962C8B-B14F-4D97-AF65-F5344CB8AC3E}">
        <p14:creationId xmlns:p14="http://schemas.microsoft.com/office/powerpoint/2010/main" val="1241244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AA786C-3146-BB13-7B5E-6EEDBD4D57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7" y="76768"/>
            <a:ext cx="11981486" cy="6695774"/>
          </a:xfrm>
          <a:prstGeom prst="rect">
            <a:avLst/>
          </a:prstGeom>
        </p:spPr>
      </p:pic>
      <p:sp>
        <p:nvSpPr>
          <p:cNvPr id="6" name="TextBox 5">
            <a:extLst>
              <a:ext uri="{FF2B5EF4-FFF2-40B4-BE49-F238E27FC236}">
                <a16:creationId xmlns:a16="http://schemas.microsoft.com/office/drawing/2014/main" id="{BA316C78-DBA4-E5D9-622E-2162B66981D5}"/>
              </a:ext>
            </a:extLst>
          </p:cNvPr>
          <p:cNvSpPr txBox="1"/>
          <p:nvPr/>
        </p:nvSpPr>
        <p:spPr>
          <a:xfrm>
            <a:off x="819510" y="1482098"/>
            <a:ext cx="82104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1</a:t>
            </a:r>
          </a:p>
        </p:txBody>
      </p:sp>
      <p:sp>
        <p:nvSpPr>
          <p:cNvPr id="11" name="TextBox 10">
            <a:extLst>
              <a:ext uri="{FF2B5EF4-FFF2-40B4-BE49-F238E27FC236}">
                <a16:creationId xmlns:a16="http://schemas.microsoft.com/office/drawing/2014/main" id="{610919F0-2955-2B9B-5157-B422027B9BB9}"/>
              </a:ext>
            </a:extLst>
          </p:cNvPr>
          <p:cNvSpPr txBox="1"/>
          <p:nvPr/>
        </p:nvSpPr>
        <p:spPr>
          <a:xfrm>
            <a:off x="2063519" y="1429802"/>
            <a:ext cx="821044" cy="245003"/>
          </a:xfrm>
          <a:prstGeom prst="rect">
            <a:avLst/>
          </a:prstGeom>
          <a:solidFill>
            <a:srgbClr val="F29E38"/>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2</a:t>
            </a:r>
          </a:p>
        </p:txBody>
      </p:sp>
      <p:sp>
        <p:nvSpPr>
          <p:cNvPr id="12" name="TextBox 11">
            <a:extLst>
              <a:ext uri="{FF2B5EF4-FFF2-40B4-BE49-F238E27FC236}">
                <a16:creationId xmlns:a16="http://schemas.microsoft.com/office/drawing/2014/main" id="{5CC76742-0A12-CDC1-B8EB-25C277559B46}"/>
              </a:ext>
            </a:extLst>
          </p:cNvPr>
          <p:cNvSpPr txBox="1"/>
          <p:nvPr/>
        </p:nvSpPr>
        <p:spPr>
          <a:xfrm>
            <a:off x="3254690" y="1451750"/>
            <a:ext cx="821044" cy="245003"/>
          </a:xfrm>
          <a:prstGeom prst="rect">
            <a:avLst/>
          </a:prstGeom>
          <a:solidFill>
            <a:srgbClr val="02735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3</a:t>
            </a:r>
          </a:p>
        </p:txBody>
      </p:sp>
      <p:sp>
        <p:nvSpPr>
          <p:cNvPr id="13" name="TextBox 12">
            <a:extLst>
              <a:ext uri="{FF2B5EF4-FFF2-40B4-BE49-F238E27FC236}">
                <a16:creationId xmlns:a16="http://schemas.microsoft.com/office/drawing/2014/main" id="{2ADFF94A-BC4A-C598-3A7E-41A0FE0592E0}"/>
              </a:ext>
            </a:extLst>
          </p:cNvPr>
          <p:cNvSpPr txBox="1"/>
          <p:nvPr/>
        </p:nvSpPr>
        <p:spPr>
          <a:xfrm>
            <a:off x="4503705" y="1460903"/>
            <a:ext cx="821044" cy="245003"/>
          </a:xfrm>
          <a:prstGeom prst="rect">
            <a:avLst/>
          </a:prstGeom>
          <a:solidFill>
            <a:srgbClr val="D98F89"/>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4</a:t>
            </a:r>
          </a:p>
        </p:txBody>
      </p:sp>
      <p:sp>
        <p:nvSpPr>
          <p:cNvPr id="14" name="TextBox 13">
            <a:extLst>
              <a:ext uri="{FF2B5EF4-FFF2-40B4-BE49-F238E27FC236}">
                <a16:creationId xmlns:a16="http://schemas.microsoft.com/office/drawing/2014/main" id="{F8F78D3B-8E4A-FB0E-CBBC-C04C2F83EBF0}"/>
              </a:ext>
            </a:extLst>
          </p:cNvPr>
          <p:cNvSpPr txBox="1"/>
          <p:nvPr/>
        </p:nvSpPr>
        <p:spPr>
          <a:xfrm>
            <a:off x="5697135" y="1435378"/>
            <a:ext cx="82104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5</a:t>
            </a:r>
          </a:p>
        </p:txBody>
      </p:sp>
      <p:sp>
        <p:nvSpPr>
          <p:cNvPr id="15" name="TextBox 14">
            <a:extLst>
              <a:ext uri="{FF2B5EF4-FFF2-40B4-BE49-F238E27FC236}">
                <a16:creationId xmlns:a16="http://schemas.microsoft.com/office/drawing/2014/main" id="{59B060F8-A96D-8723-F699-8CAB96A84C11}"/>
              </a:ext>
            </a:extLst>
          </p:cNvPr>
          <p:cNvSpPr txBox="1"/>
          <p:nvPr/>
        </p:nvSpPr>
        <p:spPr>
          <a:xfrm>
            <a:off x="6919716" y="1429802"/>
            <a:ext cx="821044" cy="245003"/>
          </a:xfrm>
          <a:prstGeom prst="rect">
            <a:avLst/>
          </a:prstGeom>
          <a:solidFill>
            <a:srgbClr val="F29E38"/>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6</a:t>
            </a:r>
          </a:p>
        </p:txBody>
      </p:sp>
      <p:sp>
        <p:nvSpPr>
          <p:cNvPr id="16" name="TextBox 15">
            <a:extLst>
              <a:ext uri="{FF2B5EF4-FFF2-40B4-BE49-F238E27FC236}">
                <a16:creationId xmlns:a16="http://schemas.microsoft.com/office/drawing/2014/main" id="{E2AEF2A5-25E6-EE28-B72A-6C7E96BC76D3}"/>
              </a:ext>
            </a:extLst>
          </p:cNvPr>
          <p:cNvSpPr txBox="1"/>
          <p:nvPr/>
        </p:nvSpPr>
        <p:spPr>
          <a:xfrm>
            <a:off x="8060970" y="1445829"/>
            <a:ext cx="877324" cy="245003"/>
          </a:xfrm>
          <a:prstGeom prst="rect">
            <a:avLst/>
          </a:prstGeom>
          <a:solidFill>
            <a:srgbClr val="02735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7</a:t>
            </a:r>
          </a:p>
        </p:txBody>
      </p:sp>
      <p:sp>
        <p:nvSpPr>
          <p:cNvPr id="18" name="TextBox 17">
            <a:extLst>
              <a:ext uri="{FF2B5EF4-FFF2-40B4-BE49-F238E27FC236}">
                <a16:creationId xmlns:a16="http://schemas.microsoft.com/office/drawing/2014/main" id="{322F50F9-F256-EA0C-95C4-2C7380D4E168}"/>
              </a:ext>
            </a:extLst>
          </p:cNvPr>
          <p:cNvSpPr txBox="1"/>
          <p:nvPr/>
        </p:nvSpPr>
        <p:spPr>
          <a:xfrm>
            <a:off x="9284097" y="1459842"/>
            <a:ext cx="877324" cy="245003"/>
          </a:xfrm>
          <a:prstGeom prst="rect">
            <a:avLst/>
          </a:prstGeom>
          <a:solidFill>
            <a:srgbClr val="D98F89"/>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8</a:t>
            </a:r>
          </a:p>
        </p:txBody>
      </p:sp>
      <p:sp>
        <p:nvSpPr>
          <p:cNvPr id="19" name="TextBox 18">
            <a:extLst>
              <a:ext uri="{FF2B5EF4-FFF2-40B4-BE49-F238E27FC236}">
                <a16:creationId xmlns:a16="http://schemas.microsoft.com/office/drawing/2014/main" id="{027EB9AF-1A30-02CA-2921-DA5EB051A194}"/>
              </a:ext>
            </a:extLst>
          </p:cNvPr>
          <p:cNvSpPr txBox="1"/>
          <p:nvPr/>
        </p:nvSpPr>
        <p:spPr>
          <a:xfrm>
            <a:off x="10527799" y="1429801"/>
            <a:ext cx="87732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9</a:t>
            </a:r>
          </a:p>
        </p:txBody>
      </p:sp>
      <p:sp>
        <p:nvSpPr>
          <p:cNvPr id="20" name="TextBox 19">
            <a:extLst>
              <a:ext uri="{FF2B5EF4-FFF2-40B4-BE49-F238E27FC236}">
                <a16:creationId xmlns:a16="http://schemas.microsoft.com/office/drawing/2014/main" id="{9932D693-F69D-3B31-2E67-87A75BE88CFC}"/>
              </a:ext>
            </a:extLst>
          </p:cNvPr>
          <p:cNvSpPr txBox="1"/>
          <p:nvPr/>
        </p:nvSpPr>
        <p:spPr>
          <a:xfrm>
            <a:off x="616641" y="2153671"/>
            <a:ext cx="1172309" cy="576825"/>
          </a:xfrm>
          <a:prstGeom prst="rect">
            <a:avLst/>
          </a:prstGeom>
          <a:noFill/>
        </p:spPr>
        <p:txBody>
          <a:bodyPr wrap="square" rtlCol="0" anchor="t">
            <a:spAutoFit/>
          </a:bodyPr>
          <a:lstStyle/>
          <a:p>
            <a:pPr algn="ctr"/>
            <a:r>
              <a:rPr lang="es" sz="787" b="1" dirty="0">
                <a:solidFill>
                  <a:srgbClr val="3FB793"/>
                </a:solidFill>
                <a:latin typeface="Calibri" panose="020F0502020204030204" pitchFamily="34" charset="0"/>
                <a:cs typeface="Calibri" panose="020F0502020204030204" pitchFamily="34" charset="0"/>
              </a:rPr>
              <a:t>INTRODUCCIÓN A LA RESPONSABILIDAD SOCIAL CORPORATIVA (RSC) DE LAS PYMES</a:t>
            </a:r>
          </a:p>
        </p:txBody>
      </p:sp>
      <p:sp>
        <p:nvSpPr>
          <p:cNvPr id="21" name="TextBox 20">
            <a:extLst>
              <a:ext uri="{FF2B5EF4-FFF2-40B4-BE49-F238E27FC236}">
                <a16:creationId xmlns:a16="http://schemas.microsoft.com/office/drawing/2014/main" id="{3DB50118-8AC2-7A32-D712-D212D9F8D716}"/>
              </a:ext>
            </a:extLst>
          </p:cNvPr>
          <p:cNvSpPr txBox="1"/>
          <p:nvPr/>
        </p:nvSpPr>
        <p:spPr>
          <a:xfrm>
            <a:off x="1839590" y="2076878"/>
            <a:ext cx="1228424" cy="697948"/>
          </a:xfrm>
          <a:prstGeom prst="rect">
            <a:avLst/>
          </a:prstGeom>
          <a:noFill/>
        </p:spPr>
        <p:txBody>
          <a:bodyPr wrap="square" rtlCol="0" anchor="t">
            <a:spAutoFit/>
          </a:bodyPr>
          <a:lstStyle/>
          <a:p>
            <a:pPr algn="ctr"/>
            <a:r>
              <a:rPr lang="es" sz="787" b="1" dirty="0">
                <a:solidFill>
                  <a:srgbClr val="F09C39"/>
                </a:solidFill>
                <a:latin typeface="Calibri" panose="020F0502020204030204" pitchFamily="34" charset="0"/>
                <a:cs typeface="Calibri" panose="020F0502020204030204" pitchFamily="34" charset="0"/>
              </a:rPr>
              <a:t>RSE Y GESTIÓN DE RECURSOS HUMANOS PARA LA SOSTENIBILIDAD DE LAS PYMES</a:t>
            </a:r>
          </a:p>
        </p:txBody>
      </p:sp>
      <p:sp>
        <p:nvSpPr>
          <p:cNvPr id="22" name="TextBox 21">
            <a:extLst>
              <a:ext uri="{FF2B5EF4-FFF2-40B4-BE49-F238E27FC236}">
                <a16:creationId xmlns:a16="http://schemas.microsoft.com/office/drawing/2014/main" id="{1FFACDD9-F6CE-CDC1-7093-5F9655E1A9A1}"/>
              </a:ext>
            </a:extLst>
          </p:cNvPr>
          <p:cNvSpPr txBox="1"/>
          <p:nvPr/>
        </p:nvSpPr>
        <p:spPr>
          <a:xfrm>
            <a:off x="3054652" y="2042029"/>
            <a:ext cx="1145415" cy="576825"/>
          </a:xfrm>
          <a:prstGeom prst="rect">
            <a:avLst/>
          </a:prstGeom>
          <a:noFill/>
        </p:spPr>
        <p:txBody>
          <a:bodyPr wrap="square" rtlCol="0" anchor="t">
            <a:spAutoFit/>
          </a:bodyPr>
          <a:lstStyle/>
          <a:p>
            <a:pPr algn="ctr"/>
            <a:r>
              <a:rPr lang="es" sz="787" b="1" dirty="0">
                <a:solidFill>
                  <a:srgbClr val="017355"/>
                </a:solidFill>
                <a:latin typeface="Calibri" panose="020F0502020204030204" pitchFamily="34" charset="0"/>
                <a:cs typeface="Calibri" panose="020F0502020204030204" pitchFamily="34" charset="0"/>
              </a:rPr>
              <a:t>IMPLEMENTAR LA RSE HR PARA MAXIMIZAR EL POTENCIAL DE LAS PYMES EN RSE</a:t>
            </a:r>
          </a:p>
        </p:txBody>
      </p:sp>
      <p:sp>
        <p:nvSpPr>
          <p:cNvPr id="23" name="TextBox 22">
            <a:extLst>
              <a:ext uri="{FF2B5EF4-FFF2-40B4-BE49-F238E27FC236}">
                <a16:creationId xmlns:a16="http://schemas.microsoft.com/office/drawing/2014/main" id="{4E93F507-4B69-4611-FC6F-4D1407403D2E}"/>
              </a:ext>
            </a:extLst>
          </p:cNvPr>
          <p:cNvSpPr txBox="1"/>
          <p:nvPr/>
        </p:nvSpPr>
        <p:spPr>
          <a:xfrm>
            <a:off x="4228433" y="2024956"/>
            <a:ext cx="1228423" cy="863313"/>
          </a:xfrm>
          <a:prstGeom prst="rect">
            <a:avLst/>
          </a:prstGeom>
          <a:noFill/>
        </p:spPr>
        <p:txBody>
          <a:bodyPr wrap="square" rtlCol="0" anchor="t">
            <a:spAutoFit/>
          </a:bodyPr>
          <a:lstStyle/>
          <a:p>
            <a:pPr algn="ctr"/>
            <a:r>
              <a:rPr lang="es" sz="835" b="1" dirty="0">
                <a:solidFill>
                  <a:srgbClr val="D98E89"/>
                </a:solidFill>
                <a:latin typeface="Calibri" panose="020F0502020204030204" pitchFamily="34" charset="0"/>
                <a:cs typeface="Calibri" panose="020F0502020204030204" pitchFamily="34" charset="0"/>
              </a:rPr>
              <a:t>ADOPCIÓN DE LA RSE Y LA TRANSFORMACIÓN DEL CAMBIO CULTURAL: ENFOQUE ESTRATÉGICO A CORTO PLAZO</a:t>
            </a:r>
          </a:p>
        </p:txBody>
      </p:sp>
      <p:sp>
        <p:nvSpPr>
          <p:cNvPr id="24" name="TextBox 23">
            <a:extLst>
              <a:ext uri="{FF2B5EF4-FFF2-40B4-BE49-F238E27FC236}">
                <a16:creationId xmlns:a16="http://schemas.microsoft.com/office/drawing/2014/main" id="{B820253F-241A-651E-06EF-D8FF463CC55F}"/>
              </a:ext>
            </a:extLst>
          </p:cNvPr>
          <p:cNvSpPr txBox="1"/>
          <p:nvPr/>
        </p:nvSpPr>
        <p:spPr>
          <a:xfrm>
            <a:off x="5479310" y="2082466"/>
            <a:ext cx="1187399" cy="606320"/>
          </a:xfrm>
          <a:prstGeom prst="rect">
            <a:avLst/>
          </a:prstGeom>
          <a:noFill/>
        </p:spPr>
        <p:txBody>
          <a:bodyPr wrap="square" rtlCol="0" anchor="t">
            <a:spAutoFit/>
          </a:bodyPr>
          <a:lstStyle/>
          <a:p>
            <a:pPr algn="ctr"/>
            <a:r>
              <a:rPr lang="es" sz="835" b="1" dirty="0">
                <a:solidFill>
                  <a:srgbClr val="3FB793"/>
                </a:solidFill>
                <a:latin typeface="Calibri" panose="020F0502020204030204" pitchFamily="34" charset="0"/>
                <a:cs typeface="Calibri" panose="020F0502020204030204" pitchFamily="34" charset="0"/>
              </a:rPr>
              <a:t>ADOPCIÓN DE LA RSE Y LA </a:t>
            </a:r>
            <a:r>
              <a:rPr lang="es" sz="787" b="1" dirty="0">
                <a:solidFill>
                  <a:srgbClr val="3FB793"/>
                </a:solidFill>
                <a:latin typeface="Calibri" panose="020F0502020204030204" pitchFamily="34" charset="0"/>
                <a:cs typeface="Calibri" panose="020F0502020204030204" pitchFamily="34" charset="0"/>
              </a:rPr>
              <a:t>TRANSFORMACIÓN</a:t>
            </a:r>
            <a:r>
              <a:rPr lang="es" sz="835" b="1" dirty="0">
                <a:solidFill>
                  <a:srgbClr val="3FB793"/>
                </a:solidFill>
                <a:latin typeface="Calibri" panose="020F0502020204030204" pitchFamily="34" charset="0"/>
                <a:cs typeface="Calibri" panose="020F0502020204030204" pitchFamily="34" charset="0"/>
              </a:rPr>
              <a:t> DEL CAMBIO CULTURAL</a:t>
            </a:r>
          </a:p>
        </p:txBody>
      </p:sp>
      <p:sp>
        <p:nvSpPr>
          <p:cNvPr id="25" name="TextBox 24">
            <a:extLst>
              <a:ext uri="{FF2B5EF4-FFF2-40B4-BE49-F238E27FC236}">
                <a16:creationId xmlns:a16="http://schemas.microsoft.com/office/drawing/2014/main" id="{646F4CA8-E789-E2D2-0FF0-E0C0ED3C86B5}"/>
              </a:ext>
            </a:extLst>
          </p:cNvPr>
          <p:cNvSpPr txBox="1"/>
          <p:nvPr/>
        </p:nvSpPr>
        <p:spPr>
          <a:xfrm>
            <a:off x="6735837" y="2076878"/>
            <a:ext cx="1121338" cy="819070"/>
          </a:xfrm>
          <a:prstGeom prst="rect">
            <a:avLst/>
          </a:prstGeom>
          <a:noFill/>
        </p:spPr>
        <p:txBody>
          <a:bodyPr wrap="square" rtlCol="0" anchor="t">
            <a:spAutoFit/>
          </a:bodyPr>
          <a:lstStyle/>
          <a:p>
            <a:pPr algn="ctr"/>
            <a:r>
              <a:rPr lang="es" sz="787" b="1" dirty="0">
                <a:solidFill>
                  <a:srgbClr val="F09C39"/>
                </a:solidFill>
                <a:latin typeface="Calibri" panose="020F0502020204030204" pitchFamily="34" charset="0"/>
                <a:cs typeface="Calibri" panose="020F0502020204030204" pitchFamily="34" charset="0"/>
              </a:rPr>
              <a:t>ADOPCIÓN DE UN MARCO DE RSE Y ESTRATEGIA DE SOSTENIBILIDAD PARA MITIGAR EL IMPACTO Y EL RIESGO</a:t>
            </a:r>
          </a:p>
        </p:txBody>
      </p:sp>
      <p:sp>
        <p:nvSpPr>
          <p:cNvPr id="26" name="TextBox 25">
            <a:extLst>
              <a:ext uri="{FF2B5EF4-FFF2-40B4-BE49-F238E27FC236}">
                <a16:creationId xmlns:a16="http://schemas.microsoft.com/office/drawing/2014/main" id="{C4383702-A440-7346-D93C-E4FC15B2F2A3}"/>
              </a:ext>
            </a:extLst>
          </p:cNvPr>
          <p:cNvSpPr txBox="1"/>
          <p:nvPr/>
        </p:nvSpPr>
        <p:spPr>
          <a:xfrm>
            <a:off x="7883037" y="2102255"/>
            <a:ext cx="1175840" cy="576825"/>
          </a:xfrm>
          <a:prstGeom prst="rect">
            <a:avLst/>
          </a:prstGeom>
          <a:noFill/>
        </p:spPr>
        <p:txBody>
          <a:bodyPr wrap="square" rtlCol="0" anchor="t">
            <a:spAutoFit/>
          </a:bodyPr>
          <a:lstStyle/>
          <a:p>
            <a:pPr algn="ctr"/>
            <a:r>
              <a:rPr lang="es" sz="787" b="1" dirty="0">
                <a:solidFill>
                  <a:srgbClr val="017355"/>
                </a:solidFill>
                <a:latin typeface="Calibri" panose="020F0502020204030204" pitchFamily="34" charset="0"/>
                <a:cs typeface="Calibri" panose="020F0502020204030204" pitchFamily="34" charset="0"/>
              </a:rPr>
              <a:t>IMPLEMENTAR LA SOSTENIBILIDAD DE LA RSC</a:t>
            </a:r>
          </a:p>
          <a:p>
            <a:pPr algn="ctr"/>
            <a:r>
              <a:rPr lang="es" sz="787" b="1" dirty="0">
                <a:solidFill>
                  <a:srgbClr val="017355"/>
                </a:solidFill>
                <a:latin typeface="Calibri" panose="020F0502020204030204" pitchFamily="34" charset="0"/>
                <a:cs typeface="Calibri" panose="020F0502020204030204" pitchFamily="34" charset="0"/>
              </a:rPr>
              <a:t>MARCO ISO 26000</a:t>
            </a:r>
          </a:p>
        </p:txBody>
      </p:sp>
      <p:sp>
        <p:nvSpPr>
          <p:cNvPr id="27" name="TextBox 26">
            <a:extLst>
              <a:ext uri="{FF2B5EF4-FFF2-40B4-BE49-F238E27FC236}">
                <a16:creationId xmlns:a16="http://schemas.microsoft.com/office/drawing/2014/main" id="{AE1A0DC2-D71F-C505-10FD-41E6B86DC44D}"/>
              </a:ext>
            </a:extLst>
          </p:cNvPr>
          <p:cNvSpPr txBox="1"/>
          <p:nvPr/>
        </p:nvSpPr>
        <p:spPr>
          <a:xfrm>
            <a:off x="9094852" y="2102520"/>
            <a:ext cx="1230959" cy="455702"/>
          </a:xfrm>
          <a:prstGeom prst="rect">
            <a:avLst/>
          </a:prstGeom>
          <a:noFill/>
        </p:spPr>
        <p:txBody>
          <a:bodyPr wrap="square" rtlCol="0" anchor="t">
            <a:spAutoFit/>
          </a:bodyPr>
          <a:lstStyle/>
          <a:p>
            <a:pPr algn="ctr"/>
            <a:r>
              <a:rPr lang="es" sz="787" b="1" dirty="0">
                <a:solidFill>
                  <a:srgbClr val="D98E89"/>
                </a:solidFill>
                <a:latin typeface="Calibri" panose="020F0502020204030204" pitchFamily="34" charset="0"/>
                <a:cs typeface="Calibri" panose="020F0502020204030204" pitchFamily="34" charset="0"/>
              </a:rPr>
              <a:t>ADAPTACIÓN DE LA RSC A HERRAMIENTAS Y TECNOLOGÍAS DIGITALES</a:t>
            </a:r>
          </a:p>
        </p:txBody>
      </p:sp>
      <p:sp>
        <p:nvSpPr>
          <p:cNvPr id="28" name="TextBox 27">
            <a:extLst>
              <a:ext uri="{FF2B5EF4-FFF2-40B4-BE49-F238E27FC236}">
                <a16:creationId xmlns:a16="http://schemas.microsoft.com/office/drawing/2014/main" id="{FB7F770E-2C30-0483-D4D7-51AA113044B2}"/>
              </a:ext>
            </a:extLst>
          </p:cNvPr>
          <p:cNvSpPr txBox="1"/>
          <p:nvPr/>
        </p:nvSpPr>
        <p:spPr>
          <a:xfrm>
            <a:off x="10328793" y="2086506"/>
            <a:ext cx="1178379" cy="455702"/>
          </a:xfrm>
          <a:prstGeom prst="rect">
            <a:avLst/>
          </a:prstGeom>
          <a:noFill/>
        </p:spPr>
        <p:txBody>
          <a:bodyPr wrap="square" rtlCol="0" anchor="t">
            <a:spAutoFit/>
          </a:bodyPr>
          <a:lstStyle/>
          <a:p>
            <a:pPr algn="ctr"/>
            <a:r>
              <a:rPr lang="es" sz="787" b="1" dirty="0">
                <a:solidFill>
                  <a:srgbClr val="3FB793"/>
                </a:solidFill>
                <a:latin typeface="Calibri" panose="020F0502020204030204" pitchFamily="34" charset="0"/>
                <a:cs typeface="Calibri" panose="020F0502020204030204" pitchFamily="34" charset="0"/>
              </a:rPr>
              <a:t>RSC ADAPTACIÓN A LA ECONOMÍA CIRCULAR INNOVACIÓN</a:t>
            </a:r>
          </a:p>
        </p:txBody>
      </p:sp>
      <p:sp>
        <p:nvSpPr>
          <p:cNvPr id="29" name="TextBox 28">
            <a:extLst>
              <a:ext uri="{FF2B5EF4-FFF2-40B4-BE49-F238E27FC236}">
                <a16:creationId xmlns:a16="http://schemas.microsoft.com/office/drawing/2014/main" id="{01C996D6-0731-1EE1-FAB1-E081EEF25EFA}"/>
              </a:ext>
            </a:extLst>
          </p:cNvPr>
          <p:cNvSpPr txBox="1"/>
          <p:nvPr/>
        </p:nvSpPr>
        <p:spPr>
          <a:xfrm>
            <a:off x="627253" y="2907799"/>
            <a:ext cx="1205559" cy="2442528"/>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1.1 </a:t>
            </a:r>
            <a:r>
              <a:rPr lang="es" sz="881" b="1" dirty="0">
                <a:latin typeface="Calibri" panose="020F0502020204030204" pitchFamily="34" charset="0"/>
                <a:cs typeface="Calibri" panose="020F0502020204030204" pitchFamily="34" charset="0"/>
              </a:rPr>
              <a:t>Introducción y cómo las pymes ya están impulsando la sostenibilidad europea</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1.2 </a:t>
            </a:r>
            <a:r>
              <a:rPr lang="es" sz="881" b="1" dirty="0">
                <a:latin typeface="Calibri" panose="020F0502020204030204" pitchFamily="34" charset="0"/>
                <a:cs typeface="Calibri" panose="020F0502020204030204" pitchFamily="34" charset="0"/>
              </a:rPr>
              <a:t>Razones por las que las pymes deben adaptar una estrategia de RSE</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1.3 </a:t>
            </a:r>
            <a:r>
              <a:rPr lang="es" sz="881" b="1" dirty="0">
                <a:latin typeface="Calibri" panose="020F0502020204030204" pitchFamily="34" charset="0"/>
                <a:cs typeface="Calibri" panose="020F0502020204030204" pitchFamily="34" charset="0"/>
              </a:rPr>
              <a:t>Los ODS y cómo las PYME están en una posición única para generar impacto en los ODS</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1.4 </a:t>
            </a:r>
            <a:r>
              <a:rPr lang="es" sz="881" b="1" dirty="0">
                <a:latin typeface="Calibri" panose="020F0502020204030204" pitchFamily="34" charset="0"/>
                <a:cs typeface="Calibri" panose="020F0502020204030204" pitchFamily="34" charset="0"/>
              </a:rPr>
              <a:t>Conclusión y lo que ha aprendido</a:t>
            </a:r>
          </a:p>
        </p:txBody>
      </p:sp>
      <p:sp>
        <p:nvSpPr>
          <p:cNvPr id="30" name="TextBox 29">
            <a:extLst>
              <a:ext uri="{FF2B5EF4-FFF2-40B4-BE49-F238E27FC236}">
                <a16:creationId xmlns:a16="http://schemas.microsoft.com/office/drawing/2014/main" id="{203BAD0B-4F0A-7954-12B1-829C2C2BEB03}"/>
              </a:ext>
            </a:extLst>
          </p:cNvPr>
          <p:cNvSpPr txBox="1"/>
          <p:nvPr/>
        </p:nvSpPr>
        <p:spPr>
          <a:xfrm>
            <a:off x="1809410" y="2966232"/>
            <a:ext cx="1219087" cy="1990032"/>
          </a:xfrm>
          <a:prstGeom prst="rect">
            <a:avLst/>
          </a:prstGeom>
          <a:noFill/>
        </p:spPr>
        <p:txBody>
          <a:bodyPr wrap="square" rtlCol="0" anchor="t">
            <a:spAutoFit/>
          </a:bodyPr>
          <a:lstStyle/>
          <a:p>
            <a:pPr algn="ctr"/>
            <a:r>
              <a:rPr lang="es" sz="881" b="1" dirty="0">
                <a:solidFill>
                  <a:srgbClr val="F09C39"/>
                </a:solidFill>
                <a:latin typeface="Calibri" panose="020F0502020204030204" pitchFamily="34" charset="0"/>
                <a:cs typeface="Calibri" panose="020F0502020204030204" pitchFamily="34" charset="0"/>
              </a:rPr>
              <a:t>2.1 </a:t>
            </a:r>
            <a:r>
              <a:rPr lang="es" sz="881" b="1" dirty="0">
                <a:latin typeface="Calibri" panose="020F0502020204030204" pitchFamily="34" charset="0"/>
                <a:cs typeface="Calibri" panose="020F0502020204030204" pitchFamily="34" charset="0"/>
              </a:rPr>
              <a:t>Introducción y RSE de las PYMES y Gestión de Recursos Humanos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2.2 </a:t>
            </a:r>
            <a:r>
              <a:rPr lang="es" sz="881" b="1" dirty="0">
                <a:latin typeface="Calibri" panose="020F0502020204030204" pitchFamily="34" charset="0"/>
                <a:cs typeface="Calibri" panose="020F0502020204030204" pitchFamily="34" charset="0"/>
              </a:rPr>
              <a:t>HRM se encuentra en el corazón de la integración de la RSE en una PYME, a través de los empleados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2.3 </a:t>
            </a:r>
            <a:r>
              <a:rPr lang="es" sz="881" b="1" dirty="0">
                <a:latin typeface="Calibri" panose="020F0502020204030204" pitchFamily="34" charset="0"/>
                <a:cs typeface="Calibri" panose="020F0502020204030204" pitchFamily="34" charset="0"/>
              </a:rPr>
              <a:t>Beneficios de Integrar la RSE y los RRHH en las PYMES</a:t>
            </a:r>
          </a:p>
        </p:txBody>
      </p:sp>
      <p:sp>
        <p:nvSpPr>
          <p:cNvPr id="31" name="TextBox 30">
            <a:extLst>
              <a:ext uri="{FF2B5EF4-FFF2-40B4-BE49-F238E27FC236}">
                <a16:creationId xmlns:a16="http://schemas.microsoft.com/office/drawing/2014/main" id="{D1152672-EE23-0F0E-31F7-9DBE57F402F6}"/>
              </a:ext>
            </a:extLst>
          </p:cNvPr>
          <p:cNvSpPr txBox="1"/>
          <p:nvPr/>
        </p:nvSpPr>
        <p:spPr>
          <a:xfrm>
            <a:off x="3030362" y="2867043"/>
            <a:ext cx="1145414" cy="2532232"/>
          </a:xfrm>
          <a:prstGeom prst="rect">
            <a:avLst/>
          </a:prstGeom>
          <a:noFill/>
        </p:spPr>
        <p:txBody>
          <a:bodyPr wrap="square" rtlCol="0" anchor="t">
            <a:spAutoFit/>
          </a:bodyPr>
          <a:lstStyle/>
          <a:p>
            <a:pPr algn="ctr"/>
            <a:r>
              <a:rPr lang="es" sz="881" b="1" dirty="0">
                <a:solidFill>
                  <a:srgbClr val="017355"/>
                </a:solidFill>
                <a:latin typeface="Calibri" panose="020F0502020204030204" pitchFamily="34" charset="0"/>
                <a:cs typeface="Calibri" panose="020F0502020204030204" pitchFamily="34" charset="0"/>
              </a:rPr>
              <a:t>3.1 </a:t>
            </a:r>
            <a:r>
              <a:rPr lang="es" sz="881" b="1" dirty="0">
                <a:latin typeface="Calibri" panose="020F0502020204030204" pitchFamily="34" charset="0"/>
                <a:cs typeface="Calibri" panose="020F0502020204030204" pitchFamily="34" charset="0"/>
              </a:rPr>
              <a:t>Cómo implementar una PYME RSE HR para respaldar su estrategia de gestión del cambio cultural de RSE</a:t>
            </a:r>
          </a:p>
          <a:p>
            <a:pPr algn="ctr"/>
            <a:r>
              <a:rPr lang="es" sz="881" b="1" i="1" dirty="0">
                <a:latin typeface="Calibri" panose="020F0502020204030204" pitchFamily="34" charset="0"/>
                <a:cs typeface="Calibri" panose="020F0502020204030204" pitchFamily="34" charset="0"/>
              </a:rPr>
              <a:t>Esta sección completa se centra en 5 áreas clave que deben abordarse primero para la integración exitosa de las estrategias de gestión de RSC HRM</a:t>
            </a:r>
          </a:p>
          <a:p>
            <a:pPr algn="ctr"/>
            <a:endParaRPr lang="en-GB" sz="881" b="1" i="1" dirty="0">
              <a:latin typeface="Calibri" panose="020F0502020204030204" pitchFamily="34" charset="0"/>
              <a:cs typeface="Calibri" panose="020F0502020204030204" pitchFamily="34" charset="0"/>
            </a:endParaRPr>
          </a:p>
          <a:p>
            <a:pPr algn="ctr"/>
            <a:r>
              <a:rPr lang="es" sz="881" b="1" dirty="0">
                <a:solidFill>
                  <a:srgbClr val="017355"/>
                </a:solidFill>
                <a:latin typeface="Calibri" panose="020F0502020204030204" pitchFamily="34" charset="0"/>
                <a:cs typeface="Calibri" panose="020F0502020204030204" pitchFamily="34" charset="0"/>
              </a:rPr>
              <a:t>3.2 </a:t>
            </a:r>
            <a:r>
              <a:rPr lang="es" sz="881" b="1" dirty="0">
                <a:latin typeface="Calibri" panose="020F0502020204030204" pitchFamily="34" charset="0"/>
                <a:cs typeface="Calibri" panose="020F0502020204030204" pitchFamily="34" charset="0"/>
              </a:rPr>
              <a:t>Resultados del aprendizaje</a:t>
            </a:r>
          </a:p>
        </p:txBody>
      </p:sp>
      <p:sp>
        <p:nvSpPr>
          <p:cNvPr id="32" name="TextBox 31">
            <a:extLst>
              <a:ext uri="{FF2B5EF4-FFF2-40B4-BE49-F238E27FC236}">
                <a16:creationId xmlns:a16="http://schemas.microsoft.com/office/drawing/2014/main" id="{64E9C875-2AAD-36B6-A96A-4AD170D971F3}"/>
              </a:ext>
            </a:extLst>
          </p:cNvPr>
          <p:cNvSpPr txBox="1"/>
          <p:nvPr/>
        </p:nvSpPr>
        <p:spPr>
          <a:xfrm>
            <a:off x="4194781" y="2949592"/>
            <a:ext cx="1296152" cy="2904898"/>
          </a:xfrm>
          <a:prstGeom prst="rect">
            <a:avLst/>
          </a:prstGeom>
          <a:noFill/>
        </p:spPr>
        <p:txBody>
          <a:bodyPr wrap="square" rtlCol="0" anchor="t">
            <a:spAutoFit/>
          </a:bodyPr>
          <a:lstStyle/>
          <a:p>
            <a:pPr algn="ctr"/>
            <a:r>
              <a:rPr lang="es" sz="881" b="1" dirty="0">
                <a:solidFill>
                  <a:srgbClr val="D98E89"/>
                </a:solidFill>
                <a:latin typeface="Calibri" panose="020F0502020204030204" pitchFamily="34" charset="0"/>
                <a:cs typeface="Calibri" panose="020F0502020204030204" pitchFamily="34" charset="0"/>
              </a:rPr>
              <a:t>4.1 </a:t>
            </a:r>
            <a:r>
              <a:rPr lang="es" sz="881" b="1" dirty="0">
                <a:latin typeface="Calibri" panose="020F0502020204030204" pitchFamily="34" charset="0"/>
                <a:cs typeface="Calibri" panose="020F0502020204030204" pitchFamily="34" charset="0"/>
              </a:rPr>
              <a:t>Introducción y gestión del cambio cultural de la RSE de las PYME y cómo el apetito por la adaptación es más fuerte que nunca</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4.2 </a:t>
            </a:r>
            <a:r>
              <a:rPr lang="es" sz="881" b="1" dirty="0">
                <a:latin typeface="Calibri" panose="020F0502020204030204" pitchFamily="34" charset="0"/>
                <a:cs typeface="Calibri" panose="020F0502020204030204" pitchFamily="34" charset="0"/>
              </a:rPr>
              <a:t>Cómo la innovación en RSC debe estar al frente y en el centro de la cultura de una empresa</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4.3 </a:t>
            </a:r>
            <a:r>
              <a:rPr lang="es" sz="881" b="1" dirty="0">
                <a:latin typeface="Calibri" panose="020F0502020204030204" pitchFamily="34" charset="0"/>
                <a:cs typeface="Calibri" panose="020F0502020204030204" pitchFamily="34" charset="0"/>
              </a:rPr>
              <a:t>Profundice en los beneficios de la gestión del cambio cultural de las pymes</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4.4 </a:t>
            </a:r>
            <a:r>
              <a:rPr lang="es" sz="881" b="1" dirty="0">
                <a:latin typeface="Calibri" panose="020F0502020204030204" pitchFamily="34" charset="0"/>
                <a:cs typeface="Calibri" panose="020F0502020204030204" pitchFamily="34" charset="0"/>
              </a:rPr>
              <a:t>Activación de la gestión del cambio cultural de la RSE: enfoque estratégico a corto plazo</a:t>
            </a:r>
          </a:p>
        </p:txBody>
      </p:sp>
      <p:sp>
        <p:nvSpPr>
          <p:cNvPr id="33" name="TextBox 32">
            <a:extLst>
              <a:ext uri="{FF2B5EF4-FFF2-40B4-BE49-F238E27FC236}">
                <a16:creationId xmlns:a16="http://schemas.microsoft.com/office/drawing/2014/main" id="{0AD3715E-022F-5592-DEA7-D95C6C2115CA}"/>
              </a:ext>
            </a:extLst>
          </p:cNvPr>
          <p:cNvSpPr txBox="1"/>
          <p:nvPr/>
        </p:nvSpPr>
        <p:spPr>
          <a:xfrm>
            <a:off x="5410180" y="2780214"/>
            <a:ext cx="1375865" cy="3074303"/>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5.1 </a:t>
            </a:r>
            <a:r>
              <a:rPr lang="es" sz="881" b="1" dirty="0">
                <a:latin typeface="Calibri" panose="020F0502020204030204" pitchFamily="34" charset="0"/>
                <a:cs typeface="Calibri" panose="020F0502020204030204" pitchFamily="34" charset="0"/>
              </a:rPr>
              <a:t>Implementación de la gestión del cambio cultural de la RSE: enfoque estratégico a largo plazo</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5.2 </a:t>
            </a:r>
            <a:r>
              <a:rPr lang="es" sz="881" b="1" dirty="0">
                <a:latin typeface="Calibri" panose="020F0502020204030204" pitchFamily="34" charset="0"/>
                <a:cs typeface="Calibri" panose="020F0502020204030204" pitchFamily="34" charset="0"/>
              </a:rPr>
              <a:t>Cómo el liderazgo de alto nivel a largo plazo es un poderoso motivador y fundamental para la implementación de la RSE</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5.3 </a:t>
            </a:r>
            <a:r>
              <a:rPr lang="es" sz="881" b="1" dirty="0">
                <a:latin typeface="Calibri" panose="020F0502020204030204" pitchFamily="34" charset="0"/>
                <a:cs typeface="Calibri" panose="020F0502020204030204" pitchFamily="34" charset="0"/>
              </a:rPr>
              <a:t>Cómo evaluar, desarrollar y decidir sobre diferentes prioridades de RSE para impulsar la estrategia a largo plazo</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5.4 </a:t>
            </a:r>
            <a:r>
              <a:rPr lang="es" sz="881" b="1" dirty="0">
                <a:latin typeface="Calibri" panose="020F0502020204030204" pitchFamily="34" charset="0"/>
                <a:cs typeface="Calibri" panose="020F0502020204030204" pitchFamily="34" charset="0"/>
              </a:rPr>
              <a:t>Desarrolle su visión de RSE e involucre a su fuerza laboral</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5.5 </a:t>
            </a:r>
            <a:r>
              <a:rPr lang="es" sz="881" b="1" dirty="0">
                <a:latin typeface="Calibri" panose="020F0502020204030204" pitchFamily="34" charset="0"/>
                <a:cs typeface="Calibri" panose="020F0502020204030204" pitchFamily="34" charset="0"/>
              </a:rPr>
              <a:t>Conclusiones</a:t>
            </a:r>
          </a:p>
        </p:txBody>
      </p:sp>
      <p:sp>
        <p:nvSpPr>
          <p:cNvPr id="34" name="TextBox 33">
            <a:extLst>
              <a:ext uri="{FF2B5EF4-FFF2-40B4-BE49-F238E27FC236}">
                <a16:creationId xmlns:a16="http://schemas.microsoft.com/office/drawing/2014/main" id="{8864E978-7BA0-4D99-0809-818E517A07B8}"/>
              </a:ext>
            </a:extLst>
          </p:cNvPr>
          <p:cNvSpPr txBox="1"/>
          <p:nvPr/>
        </p:nvSpPr>
        <p:spPr>
          <a:xfrm>
            <a:off x="6640143" y="2917758"/>
            <a:ext cx="1296863" cy="2938881"/>
          </a:xfrm>
          <a:prstGeom prst="rect">
            <a:avLst/>
          </a:prstGeom>
          <a:noFill/>
        </p:spPr>
        <p:txBody>
          <a:bodyPr wrap="square" rtlCol="0" anchor="t">
            <a:spAutoFit/>
          </a:bodyPr>
          <a:lstStyle/>
          <a:p>
            <a:pPr algn="ctr"/>
            <a:r>
              <a:rPr lang="es" sz="881" b="1" dirty="0">
                <a:solidFill>
                  <a:srgbClr val="F09C39"/>
                </a:solidFill>
                <a:latin typeface="Calibri" panose="020F0502020204030204" pitchFamily="34" charset="0"/>
                <a:cs typeface="Calibri" panose="020F0502020204030204" pitchFamily="34" charset="0"/>
              </a:rPr>
              <a:t>6.1 </a:t>
            </a:r>
            <a:r>
              <a:rPr lang="es" sz="881" b="1" dirty="0">
                <a:latin typeface="Calibri" panose="020F0502020204030204" pitchFamily="34" charset="0"/>
                <a:cs typeface="Calibri" panose="020F0502020204030204" pitchFamily="34" charset="0"/>
              </a:rPr>
              <a:t>Descubrir los beneficios, las oportunidades de crecimiento y las ventajas de adoptar un marco de RSE reconocido mundialmente (usando ISO 26000)</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6.2 </a:t>
            </a:r>
            <a:r>
              <a:rPr lang="es" sz="881" b="1" dirty="0">
                <a:latin typeface="Calibri" panose="020F0502020204030204" pitchFamily="34" charset="0"/>
                <a:cs typeface="Calibri" panose="020F0502020204030204" pitchFamily="34" charset="0"/>
              </a:rPr>
              <a:t>ISO 26000 7 temas básicos de RSE que cubren los desafíos clave que deben abordar las PYME</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6.3 </a:t>
            </a:r>
            <a:r>
              <a:rPr lang="es" sz="881" b="1" dirty="0">
                <a:latin typeface="Calibri" panose="020F0502020204030204" pitchFamily="34" charset="0"/>
                <a:cs typeface="Calibri" panose="020F0502020204030204" pitchFamily="34" charset="0"/>
              </a:rPr>
              <a:t>ISO 26000 7 Principios básicos de RSE que las PYME deben tener en cuenta al dar forma a su RSE</a:t>
            </a:r>
          </a:p>
        </p:txBody>
      </p:sp>
      <p:sp>
        <p:nvSpPr>
          <p:cNvPr id="35" name="TextBox 34">
            <a:extLst>
              <a:ext uri="{FF2B5EF4-FFF2-40B4-BE49-F238E27FC236}">
                <a16:creationId xmlns:a16="http://schemas.microsoft.com/office/drawing/2014/main" id="{D6AA03F5-43E4-2675-28E5-2588362016DD}"/>
              </a:ext>
            </a:extLst>
          </p:cNvPr>
          <p:cNvSpPr txBox="1"/>
          <p:nvPr/>
        </p:nvSpPr>
        <p:spPr>
          <a:xfrm>
            <a:off x="7909833" y="2867043"/>
            <a:ext cx="1207086" cy="905633"/>
          </a:xfrm>
          <a:prstGeom prst="rect">
            <a:avLst/>
          </a:prstGeom>
          <a:noFill/>
        </p:spPr>
        <p:txBody>
          <a:bodyPr wrap="square" rtlCol="0" anchor="t">
            <a:spAutoFit/>
          </a:bodyPr>
          <a:lstStyle/>
          <a:p>
            <a:pPr algn="ctr"/>
            <a:r>
              <a:rPr lang="es" sz="881" b="1" dirty="0">
                <a:solidFill>
                  <a:srgbClr val="017355"/>
                </a:solidFill>
                <a:latin typeface="Calibri" panose="020F0502020204030204" pitchFamily="34" charset="0"/>
                <a:cs typeface="Calibri" panose="020F0502020204030204" pitchFamily="34" charset="0"/>
              </a:rPr>
              <a:t>7.1 </a:t>
            </a:r>
            <a:r>
              <a:rPr lang="es" sz="881" b="1" dirty="0">
                <a:latin typeface="Calibri" panose="020F0502020204030204" pitchFamily="34" charset="0"/>
                <a:cs typeface="Calibri" panose="020F0502020204030204" pitchFamily="34" charset="0"/>
              </a:rPr>
              <a:t>Adopción de la hoja de ruta sobre cómo implementar la sostenibilidad de la RSE y las estrategias ISO 26000</a:t>
            </a:r>
          </a:p>
        </p:txBody>
      </p:sp>
      <p:sp>
        <p:nvSpPr>
          <p:cNvPr id="36" name="TextBox 35">
            <a:extLst>
              <a:ext uri="{FF2B5EF4-FFF2-40B4-BE49-F238E27FC236}">
                <a16:creationId xmlns:a16="http://schemas.microsoft.com/office/drawing/2014/main" id="{54338A63-77CF-42C7-5003-7B933701D598}"/>
              </a:ext>
            </a:extLst>
          </p:cNvPr>
          <p:cNvSpPr txBox="1"/>
          <p:nvPr/>
        </p:nvSpPr>
        <p:spPr>
          <a:xfrm>
            <a:off x="9103290" y="2845989"/>
            <a:ext cx="1238937" cy="2261132"/>
          </a:xfrm>
          <a:prstGeom prst="rect">
            <a:avLst/>
          </a:prstGeom>
          <a:noFill/>
        </p:spPr>
        <p:txBody>
          <a:bodyPr wrap="square" rtlCol="0" anchor="t">
            <a:spAutoFit/>
          </a:bodyPr>
          <a:lstStyle/>
          <a:p>
            <a:pPr algn="ctr"/>
            <a:r>
              <a:rPr lang="es" sz="881" b="1" dirty="0">
                <a:solidFill>
                  <a:srgbClr val="D98E89"/>
                </a:solidFill>
                <a:latin typeface="Calibri" panose="020F0502020204030204" pitchFamily="34" charset="0"/>
                <a:cs typeface="Calibri" panose="020F0502020204030204" pitchFamily="34" charset="0"/>
              </a:rPr>
              <a:t>8.1 </a:t>
            </a:r>
            <a:r>
              <a:rPr lang="es" sz="881" b="1" dirty="0">
                <a:latin typeface="Calibri" panose="020F0502020204030204" pitchFamily="34" charset="0"/>
                <a:cs typeface="Calibri" panose="020F0502020204030204" pitchFamily="34" charset="0"/>
              </a:rPr>
              <a:t>La Adaptación de la RSC a las Tecnologías Digitales es el Paso Correcto para las PYMES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8.2 </a:t>
            </a:r>
            <a:r>
              <a:rPr lang="es" sz="881" b="1" dirty="0">
                <a:latin typeface="Calibri" panose="020F0502020204030204" pitchFamily="34" charset="0"/>
                <a:cs typeface="Calibri" panose="020F0502020204030204" pitchFamily="34" charset="0"/>
              </a:rPr>
              <a:t>Ejemplos de Adaptación de la RSC a la Tecnología</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8.3 </a:t>
            </a:r>
            <a:r>
              <a:rPr lang="es" sz="881" b="1" dirty="0">
                <a:latin typeface="Calibri" panose="020F0502020204030204" pitchFamily="34" charset="0"/>
                <a:cs typeface="Calibri" panose="020F0502020204030204" pitchFamily="34" charset="0"/>
              </a:rPr>
              <a:t>12 maneras rentables en que las pymes pueden adoptar tecnologías de RSE de manera económica y rápida</a:t>
            </a:r>
          </a:p>
        </p:txBody>
      </p:sp>
      <p:sp>
        <p:nvSpPr>
          <p:cNvPr id="37" name="TextBox 36">
            <a:extLst>
              <a:ext uri="{FF2B5EF4-FFF2-40B4-BE49-F238E27FC236}">
                <a16:creationId xmlns:a16="http://schemas.microsoft.com/office/drawing/2014/main" id="{08A420CA-68D5-EC5F-ECC9-6B988B7524C0}"/>
              </a:ext>
            </a:extLst>
          </p:cNvPr>
          <p:cNvSpPr txBox="1"/>
          <p:nvPr/>
        </p:nvSpPr>
        <p:spPr>
          <a:xfrm>
            <a:off x="10325812" y="2907799"/>
            <a:ext cx="1238937" cy="1990032"/>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9.1 </a:t>
            </a:r>
            <a:r>
              <a:rPr lang="es" sz="881" b="1" dirty="0">
                <a:latin typeface="Calibri" panose="020F0502020204030204" pitchFamily="34" charset="0"/>
                <a:cs typeface="Calibri" panose="020F0502020204030204" pitchFamily="34" charset="0"/>
              </a:rPr>
              <a:t>Comprensión de las medidas de economía circular y cómo encapsula las actividades de RSE</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9.2 </a:t>
            </a:r>
            <a:r>
              <a:rPr lang="es" sz="881" b="1" dirty="0">
                <a:latin typeface="Calibri" panose="020F0502020204030204" pitchFamily="34" charset="0"/>
                <a:cs typeface="Calibri" panose="020F0502020204030204" pitchFamily="34" charset="0"/>
              </a:rPr>
              <a:t>Únase al esfuerzo y la conversación de la economía circular mundial</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9.3 </a:t>
            </a:r>
            <a:r>
              <a:rPr lang="es" sz="881" b="1" dirty="0">
                <a:latin typeface="Calibri" panose="020F0502020204030204" pitchFamily="34" charset="0"/>
                <a:cs typeface="Calibri" panose="020F0502020204030204" pitchFamily="34" charset="0"/>
              </a:rPr>
              <a:t>Implementación de modelos de economía circular</a:t>
            </a:r>
          </a:p>
        </p:txBody>
      </p:sp>
    </p:spTree>
    <p:extLst>
      <p:ext uri="{BB962C8B-B14F-4D97-AF65-F5344CB8AC3E}">
        <p14:creationId xmlns:p14="http://schemas.microsoft.com/office/powerpoint/2010/main" val="233130596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72AFB7-DC51-87DB-1DD0-A8C0F92A42C6}"/>
              </a:ext>
            </a:extLst>
          </p:cNvPr>
          <p:cNvSpPr>
            <a:spLocks noGrp="1"/>
          </p:cNvSpPr>
          <p:nvPr>
            <p:ph type="body" sz="quarter" idx="13"/>
          </p:nvPr>
        </p:nvSpPr>
        <p:spPr>
          <a:xfrm>
            <a:off x="644886" y="146720"/>
            <a:ext cx="6905705" cy="3119551"/>
          </a:xfrm>
        </p:spPr>
        <p:txBody>
          <a:bodyPr>
            <a:normAutofit fontScale="70000" lnSpcReduction="20000"/>
          </a:bodyPr>
          <a:lstStyle/>
          <a:p>
            <a:pPr>
              <a:lnSpc>
                <a:spcPct val="120000"/>
              </a:lnSpc>
              <a:spcBef>
                <a:spcPts val="0"/>
              </a:spcBef>
            </a:pPr>
            <a:r>
              <a:rPr lang="es" i="0" dirty="0"/>
              <a:t>“Creemos que las principales empresas globales de 2020 serán aquellas que proporcionen bienes y servicios y lleguen a nuevos clientes de manera que aborden los principales desafíos del mundo, incluida la pobreza, el cambio climático, el agotamiento de los recursos, la globalización y los cambios demográficos”.</a:t>
            </a:r>
          </a:p>
          <a:p>
            <a:pPr>
              <a:lnSpc>
                <a:spcPct val="120000"/>
              </a:lnSpc>
              <a:spcBef>
                <a:spcPts val="0"/>
              </a:spcBef>
            </a:pPr>
            <a:endParaRPr lang="en-GB" i="0" dirty="0"/>
          </a:p>
          <a:p>
            <a:pPr>
              <a:lnSpc>
                <a:spcPct val="120000"/>
              </a:lnSpc>
              <a:spcBef>
                <a:spcPts val="0"/>
              </a:spcBef>
            </a:pPr>
            <a:r>
              <a:rPr lang="es" i="0" dirty="0"/>
              <a:t>Niall Fitzgerald, ex director ejecutivo y presidente de Unilever</a:t>
            </a:r>
            <a:endParaRPr lang="en-IE" i="0" dirty="0"/>
          </a:p>
        </p:txBody>
      </p:sp>
      <p:sp>
        <p:nvSpPr>
          <p:cNvPr id="7" name="TextBox 6">
            <a:extLst>
              <a:ext uri="{FF2B5EF4-FFF2-40B4-BE49-F238E27FC236}">
                <a16:creationId xmlns:a16="http://schemas.microsoft.com/office/drawing/2014/main" id="{ACE39272-17A7-E400-308A-FF8ACB003B82}"/>
              </a:ext>
            </a:extLst>
          </p:cNvPr>
          <p:cNvSpPr txBox="1"/>
          <p:nvPr/>
        </p:nvSpPr>
        <p:spPr>
          <a:xfrm>
            <a:off x="5504507" y="3213035"/>
            <a:ext cx="5857592" cy="3647152"/>
          </a:xfrm>
          <a:prstGeom prst="rect">
            <a:avLst/>
          </a:prstGeom>
          <a:solidFill>
            <a:schemeClr val="bg1"/>
          </a:solidFill>
        </p:spPr>
        <p:txBody>
          <a:bodyPr wrap="square" rtlCol="0">
            <a:spAutoFit/>
          </a:bodyPr>
          <a:lstStyle/>
          <a:p>
            <a:pPr algn="ctr"/>
            <a:r>
              <a:rPr lang="es" sz="2100" dirty="0">
                <a:solidFill>
                  <a:srgbClr val="404040"/>
                </a:solidFill>
              </a:rPr>
              <a:t>En general, se entiende que la RSE es la forma en que las empresas integran las preocupaciones sociales, ambientales y económicas en sus valores, cultura, toma de decisiones, estrategia y operaciones de manera transparente y responsable, y por lo tanto establecen mejores prácticas dentro de la empresa, crean riqueza y mejoran la sociedad.</a:t>
            </a:r>
          </a:p>
          <a:p>
            <a:pPr algn="ctr"/>
            <a:endParaRPr lang="en-GB" sz="2100" b="1" dirty="0">
              <a:solidFill>
                <a:srgbClr val="E7850F"/>
              </a:solidFill>
            </a:endParaRPr>
          </a:p>
          <a:p>
            <a:pPr algn="ctr"/>
            <a:r>
              <a:rPr lang="es" sz="2100" dirty="0"/>
              <a:t>Grupo de Trabajo de ISO 26000 sobre Responsabilidad Social</a:t>
            </a:r>
          </a:p>
          <a:p>
            <a:pPr algn="ctr"/>
            <a:endParaRPr lang="en-IE" sz="2100" dirty="0"/>
          </a:p>
        </p:txBody>
      </p:sp>
    </p:spTree>
    <p:extLst>
      <p:ext uri="{BB962C8B-B14F-4D97-AF65-F5344CB8AC3E}">
        <p14:creationId xmlns:p14="http://schemas.microsoft.com/office/powerpoint/2010/main" val="737087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419179" y="610702"/>
            <a:ext cx="7066349" cy="697353"/>
          </a:xfrm>
        </p:spPr>
        <p:txBody>
          <a:bodyPr/>
          <a:lstStyle/>
          <a:p>
            <a:r>
              <a:rPr lang="es" sz="3600" dirty="0"/>
              <a:t>Profundice en los beneficios de la gestión del cambio cultural de las pymes</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s" sz="4800" b="1" dirty="0">
                <a:solidFill>
                  <a:schemeClr val="bg1"/>
                </a:solidFill>
              </a:rPr>
              <a:t>Seccion 3</a:t>
            </a:r>
          </a:p>
        </p:txBody>
      </p:sp>
    </p:spTree>
    <p:extLst>
      <p:ext uri="{BB962C8B-B14F-4D97-AF65-F5344CB8AC3E}">
        <p14:creationId xmlns:p14="http://schemas.microsoft.com/office/powerpoint/2010/main" val="3325249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93D9ED-90A4-1AC2-302E-75E2FE4FEEB0}"/>
              </a:ext>
            </a:extLst>
          </p:cNvPr>
          <p:cNvSpPr>
            <a:spLocks noGrp="1"/>
          </p:cNvSpPr>
          <p:nvPr>
            <p:ph type="body" sz="quarter" idx="13"/>
          </p:nvPr>
        </p:nvSpPr>
        <p:spPr>
          <a:xfrm>
            <a:off x="662377" y="122719"/>
            <a:ext cx="11234348" cy="536956"/>
          </a:xfrm>
        </p:spPr>
        <p:txBody>
          <a:bodyPr>
            <a:normAutofit/>
          </a:bodyPr>
          <a:lstStyle/>
          <a:p>
            <a:pPr algn="ctr"/>
            <a:r>
              <a:rPr lang="es" sz="3200" dirty="0"/>
              <a:t>Adopte el cambio de gestión cultural de la RSE y sus beneficios</a:t>
            </a:r>
            <a:endParaRPr lang="en-IE" sz="3200" dirty="0"/>
          </a:p>
        </p:txBody>
      </p:sp>
      <p:sp>
        <p:nvSpPr>
          <p:cNvPr id="3" name="Text Placeholder 2">
            <a:extLst>
              <a:ext uri="{FF2B5EF4-FFF2-40B4-BE49-F238E27FC236}">
                <a16:creationId xmlns:a16="http://schemas.microsoft.com/office/drawing/2014/main" id="{85E8B25E-226F-C2E9-AE40-FA4A146C707D}"/>
              </a:ext>
            </a:extLst>
          </p:cNvPr>
          <p:cNvSpPr>
            <a:spLocks noGrp="1"/>
          </p:cNvSpPr>
          <p:nvPr>
            <p:ph type="body" sz="quarter" idx="14"/>
          </p:nvPr>
        </p:nvSpPr>
        <p:spPr>
          <a:xfrm>
            <a:off x="940525" y="649508"/>
            <a:ext cx="10789299" cy="3995320"/>
          </a:xfrm>
        </p:spPr>
        <p:txBody>
          <a:bodyPr/>
          <a:lstStyle/>
          <a:p>
            <a:r>
              <a:rPr lang="es" sz="2100" b="1" dirty="0">
                <a:solidFill>
                  <a:srgbClr val="027354"/>
                </a:solidFill>
              </a:rPr>
              <a:t>La gente espera que las empresas 'hagan el bien' </a:t>
            </a:r>
            <a:r>
              <a:rPr lang="es" sz="2100" dirty="0">
                <a:solidFill>
                  <a:srgbClr val="027354"/>
                </a:solidFill>
              </a:rPr>
              <a:t>independientemente de si son proveedores, empleados, clientes o los tres. </a:t>
            </a:r>
            <a:r>
              <a:rPr lang="es" sz="2100" dirty="0"/>
              <a:t>Con una globalización cada vez mayor, la RSC se ha convertido en un requisito importante y frecuente en todo el mundo. Las violaciones contra temas de RSE como los derechos humanos en las cadenas de suministro son cada vez más visibles y publicitados. Los consumidores, los grupos de derechos civiles, las ONG, los clientes y los proveedores exigen cada vez más información sobre las condiciones de producción y las rutas al mercado antes de comprar o respaldar una empresa.</a:t>
            </a:r>
          </a:p>
          <a:p>
            <a:endParaRPr lang="en-GB" sz="2100" dirty="0"/>
          </a:p>
          <a:p>
            <a:r>
              <a:rPr lang="es" sz="2100" b="1" dirty="0">
                <a:solidFill>
                  <a:srgbClr val="C55A11"/>
                </a:solidFill>
              </a:rPr>
              <a:t>La RSC puede parecer difícil, al principio de todos modos, de implementar. </a:t>
            </a:r>
            <a:r>
              <a:rPr lang="es" sz="2100" dirty="0"/>
              <a:t>Como PYME, sus motivos e iniciativas de RSE pueden tomar formas diferentes a las de las empresas más grandes. Es posible que le preocupe perder su competitividad al imponer condiciones adicionales a sus proveedores o al establecer estándares más altos para sus trabajadores que sus competidores. Sin embargo, existe un caso comercial para las PYME, las ventajas y los beneficios pueden motivarlo, por ejemplo, una mejor productividad entre los trabajadores, menores tasas de rotación, mayor confianza que conduce a un mejor acceso a los mercados globales y la inversión. Esencialmente, la RSE puede (si se hace bien) proporcionar inevitablemente una visión a largo plazo para la sostenibilidad de sus operaciones comerciales, lo que eventualmente puede aumentar su competitividad y su base de clientes. La siguiente sección demostrará cómo CRS y la gestión del cambio cultural pueden beneficiar a su empresa.</a:t>
            </a:r>
            <a:endParaRPr lang="en-IE" sz="2100" dirty="0"/>
          </a:p>
        </p:txBody>
      </p:sp>
    </p:spTree>
    <p:extLst>
      <p:ext uri="{BB962C8B-B14F-4D97-AF65-F5344CB8AC3E}">
        <p14:creationId xmlns:p14="http://schemas.microsoft.com/office/powerpoint/2010/main" val="3674730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9FE711-A8AA-C8AC-06CB-DEE1DC3D5B41}"/>
              </a:ext>
            </a:extLst>
          </p:cNvPr>
          <p:cNvSpPr>
            <a:spLocks noGrp="1"/>
          </p:cNvSpPr>
          <p:nvPr>
            <p:ph type="body" sz="quarter" idx="13"/>
          </p:nvPr>
        </p:nvSpPr>
        <p:spPr>
          <a:xfrm>
            <a:off x="638342" y="363931"/>
            <a:ext cx="10600546" cy="953429"/>
          </a:xfrm>
        </p:spPr>
        <p:txBody>
          <a:bodyPr>
            <a:normAutofit fontScale="92500"/>
          </a:bodyPr>
          <a:lstStyle/>
          <a:p>
            <a:pPr algn="ctr"/>
            <a:r>
              <a:rPr lang="es" dirty="0">
                <a:solidFill>
                  <a:srgbClr val="C95F57"/>
                </a:solidFill>
              </a:rPr>
              <a:t>Beneficios de la RSE Implementación del Cambio Cultural</a:t>
            </a:r>
          </a:p>
        </p:txBody>
      </p:sp>
      <p:sp>
        <p:nvSpPr>
          <p:cNvPr id="4" name="TextBox 3">
            <a:extLst>
              <a:ext uri="{FF2B5EF4-FFF2-40B4-BE49-F238E27FC236}">
                <a16:creationId xmlns:a16="http://schemas.microsoft.com/office/drawing/2014/main" id="{7EED27B1-21C3-2BFB-5349-964E1E86636B}"/>
              </a:ext>
            </a:extLst>
          </p:cNvPr>
          <p:cNvSpPr txBox="1"/>
          <p:nvPr/>
        </p:nvSpPr>
        <p:spPr>
          <a:xfrm>
            <a:off x="4482353" y="6131859"/>
            <a:ext cx="3173506" cy="523220"/>
          </a:xfrm>
          <a:prstGeom prst="rect">
            <a:avLst/>
          </a:prstGeom>
          <a:noFill/>
        </p:spPr>
        <p:txBody>
          <a:bodyPr wrap="square" rtlCol="0">
            <a:spAutoFit/>
          </a:bodyPr>
          <a:lstStyle/>
          <a:p>
            <a:pPr algn="ctr"/>
            <a:r>
              <a:rPr lang="es" sz="2800" dirty="0">
                <a:hlinkClick r:id="rId2"/>
              </a:rPr>
              <a:t>Fuente</a:t>
            </a:r>
            <a:endParaRPr lang="en-IE" sz="2800" dirty="0"/>
          </a:p>
        </p:txBody>
      </p:sp>
      <p:pic>
        <p:nvPicPr>
          <p:cNvPr id="5" name="Imagen 4">
            <a:extLst>
              <a:ext uri="{FF2B5EF4-FFF2-40B4-BE49-F238E27FC236}">
                <a16:creationId xmlns:a16="http://schemas.microsoft.com/office/drawing/2014/main" id="{44417036-80E2-0B47-EC52-D333D56C3B49}"/>
              </a:ext>
            </a:extLst>
          </p:cNvPr>
          <p:cNvPicPr>
            <a:picLocks noChangeAspect="1"/>
          </p:cNvPicPr>
          <p:nvPr/>
        </p:nvPicPr>
        <p:blipFill>
          <a:blip r:embed="rId3"/>
          <a:stretch>
            <a:fillRect/>
          </a:stretch>
        </p:blipFill>
        <p:spPr>
          <a:xfrm>
            <a:off x="1370215" y="1071562"/>
            <a:ext cx="9226348" cy="4832849"/>
          </a:xfrm>
          <a:prstGeom prst="rect">
            <a:avLst/>
          </a:prstGeom>
        </p:spPr>
      </p:pic>
    </p:spTree>
    <p:extLst>
      <p:ext uri="{BB962C8B-B14F-4D97-AF65-F5344CB8AC3E}">
        <p14:creationId xmlns:p14="http://schemas.microsoft.com/office/powerpoint/2010/main" val="376178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789577" y="280241"/>
            <a:ext cx="10496490" cy="1128330"/>
          </a:xfrm>
        </p:spPr>
        <p:txBody>
          <a:bodyPr>
            <a:normAutofit/>
          </a:bodyPr>
          <a:lstStyle/>
          <a:p>
            <a:pPr algn="ctr">
              <a:lnSpc>
                <a:spcPct val="120000"/>
              </a:lnSpc>
              <a:spcBef>
                <a:spcPts val="0"/>
              </a:spcBef>
            </a:pPr>
            <a:r>
              <a:rPr lang="es" dirty="0">
                <a:solidFill>
                  <a:srgbClr val="027354"/>
                </a:solidFill>
              </a:rPr>
              <a:t>Beneficios obtenidos de la gestión cultural de la RSE</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198470" y="1009168"/>
            <a:ext cx="3678704" cy="5417757"/>
          </a:xfrm>
          <a:solidFill>
            <a:srgbClr val="027354"/>
          </a:solidFill>
        </p:spPr>
        <p:txBody>
          <a:bodyPr/>
          <a:lstStyle/>
          <a:p>
            <a:pPr algn="ctr"/>
            <a:r>
              <a:rPr lang="es" sz="1800" b="1" dirty="0">
                <a:solidFill>
                  <a:schemeClr val="bg1"/>
                </a:solidFill>
              </a:rPr>
              <a:t>Satisfacción de las partes interesadas</a:t>
            </a:r>
          </a:p>
          <a:p>
            <a:pPr algn="ctr"/>
            <a:endParaRPr lang="en-IE" sz="1800" b="1" dirty="0">
              <a:solidFill>
                <a:schemeClr val="bg1"/>
              </a:solidFill>
            </a:endParaRPr>
          </a:p>
          <a:p>
            <a:pPr algn="ctr"/>
            <a:r>
              <a:rPr lang="es" sz="1800" dirty="0">
                <a:solidFill>
                  <a:schemeClr val="bg1"/>
                </a:solidFill>
              </a:rPr>
              <a:t>La aplicación de la gestión estratégica de la RSC optimiza la satisfacción de los grupos de interés clave y cumple con sus expectativas. </a:t>
            </a:r>
            <a:r>
              <a:rPr lang="es" sz="1800" i="1" dirty="0">
                <a:solidFill>
                  <a:schemeClr val="bg1"/>
                </a:solidFill>
              </a:rPr>
              <a:t>Por lo tanto, la selección de grupos de interés clave, como los proveedores, es crucial para aplicar la RSC estratégica.</a:t>
            </a:r>
            <a:r>
              <a:rPr lang="es" sz="1800" dirty="0">
                <a:solidFill>
                  <a:schemeClr val="bg1"/>
                </a:solidFill>
              </a:rPr>
              <a:t> ( </a:t>
            </a:r>
            <a:r>
              <a:rPr lang="es" sz="1800" dirty="0">
                <a:solidFill>
                  <a:schemeClr val="bg1"/>
                </a:solidFill>
                <a:hlinkClick r:id="rId2">
                  <a:extLst>
                    <a:ext uri="{A12FA001-AC4F-418D-AE19-62706E023703}">
                      <ahyp:hlinkClr xmlns:ahyp="http://schemas.microsoft.com/office/drawing/2018/hyperlinkcolor" val="tx"/>
                    </a:ext>
                  </a:extLst>
                </a:hlinkClick>
              </a:rPr>
              <a:t>Fuente </a:t>
            </a:r>
            <a:r>
              <a:rPr lang="es" sz="1800" dirty="0">
                <a:solidFill>
                  <a:schemeClr val="bg1"/>
                </a:solidFill>
              </a:rPr>
              <a:t>)</a:t>
            </a:r>
          </a:p>
          <a:p>
            <a:pPr algn="ctr"/>
            <a:endParaRPr lang="en-GB" sz="1800" dirty="0">
              <a:solidFill>
                <a:schemeClr val="bg1"/>
              </a:solidFill>
            </a:endParaRPr>
          </a:p>
          <a:p>
            <a:pPr algn="ctr"/>
            <a:r>
              <a:rPr lang="es" sz="1800" dirty="0">
                <a:solidFill>
                  <a:schemeClr val="bg1"/>
                </a:solidFill>
              </a:rPr>
              <a:t>La RSC es un mecanismo de reciprocidad que genera beneficios para las partes interesadas existentes. Este mecanismo mejora la cooperación y la asociación entre la empresa y sus partes interesadas ( </a:t>
            </a:r>
            <a:r>
              <a:rPr lang="es" sz="1800" dirty="0">
                <a:solidFill>
                  <a:schemeClr val="bg1"/>
                </a:solidFill>
                <a:hlinkClick r:id="rId2">
                  <a:extLst>
                    <a:ext uri="{A12FA001-AC4F-418D-AE19-62706E023703}">
                      <ahyp:hlinkClr xmlns:ahyp="http://schemas.microsoft.com/office/drawing/2018/hyperlinkcolor" val="tx"/>
                    </a:ext>
                  </a:extLst>
                </a:hlinkClick>
              </a:rPr>
              <a:t>Fuente </a:t>
            </a:r>
            <a:r>
              <a:rPr lang="es" sz="1800" dirty="0">
                <a:solidFill>
                  <a:schemeClr val="bg1"/>
                </a:solidFill>
              </a:rPr>
              <a:t>)</a:t>
            </a: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379244" y="1017261"/>
            <a:ext cx="3788337" cy="5409663"/>
          </a:xfrm>
          <a:prstGeom prst="rect">
            <a:avLst/>
          </a:prstGeom>
          <a:solidFill>
            <a:srgbClr val="BEE8DB"/>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s" sz="1800" b="1" dirty="0"/>
              <a:t>Mejora de la reputación del siglo</a:t>
            </a:r>
            <a:r>
              <a:rPr lang="es" sz="1800" b="1" baseline="30000" dirty="0"/>
              <a:t> </a:t>
            </a:r>
            <a:r>
              <a:rPr lang="es" sz="1800" b="1" dirty="0"/>
              <a:t>XXI</a:t>
            </a:r>
          </a:p>
          <a:p>
            <a:pPr algn="ctr">
              <a:lnSpc>
                <a:spcPct val="100000"/>
              </a:lnSpc>
              <a:spcBef>
                <a:spcPts val="0"/>
              </a:spcBef>
            </a:pPr>
            <a:endParaRPr lang="en-IE" sz="1800" b="1" dirty="0"/>
          </a:p>
          <a:p>
            <a:pPr algn="ctr">
              <a:lnSpc>
                <a:spcPct val="100000"/>
              </a:lnSpc>
              <a:spcBef>
                <a:spcPts val="0"/>
              </a:spcBef>
            </a:pPr>
            <a:r>
              <a:rPr lang="es" sz="1800" dirty="0"/>
              <a:t>La RSE construye la marca y la reputación de la empresa, ya que se basa en valores del siglo XXI </a:t>
            </a:r>
            <a:r>
              <a:rPr lang="es" sz="1800" baseline="30000" dirty="0"/>
              <a:t>como </a:t>
            </a:r>
            <a:r>
              <a:rPr lang="es" sz="1800" dirty="0"/>
              <a:t>la confianza, la credibilidad, la fiabilidad, la calidad y la coherencia.</a:t>
            </a:r>
          </a:p>
          <a:p>
            <a:pPr algn="ctr">
              <a:lnSpc>
                <a:spcPct val="100000"/>
              </a:lnSpc>
              <a:spcBef>
                <a:spcPts val="0"/>
              </a:spcBef>
            </a:pPr>
            <a:r>
              <a:rPr lang="es" sz="1800" dirty="0"/>
              <a:t>Está documentado que la RSE tiene un efecto positivo en la posición competitiva de una empresa y aumenta el rendimiento financiero a través de la mejora de la reputación </a:t>
            </a:r>
            <a:r>
              <a:rPr lang="es" sz="1800" b="0" i="0" dirty="0">
                <a:effectLst/>
              </a:rPr>
              <a:t>. </a:t>
            </a:r>
          </a:p>
          <a:p>
            <a:pPr algn="ctr">
              <a:lnSpc>
                <a:spcPct val="100000"/>
              </a:lnSpc>
              <a:spcBef>
                <a:spcPts val="0"/>
              </a:spcBef>
            </a:pPr>
            <a:r>
              <a:rPr lang="es" sz="1800" dirty="0"/>
              <a:t>( </a:t>
            </a:r>
            <a:r>
              <a:rPr lang="es" sz="1800" dirty="0">
                <a:hlinkClick r:id="rId2">
                  <a:extLst>
                    <a:ext uri="{A12FA001-AC4F-418D-AE19-62706E023703}">
                      <ahyp:hlinkClr xmlns:ahyp="http://schemas.microsoft.com/office/drawing/2018/hyperlinkcolor" val="tx"/>
                    </a:ext>
                  </a:extLst>
                </a:hlinkClick>
              </a:rPr>
              <a:t>Fuente </a:t>
            </a:r>
            <a:r>
              <a:rPr lang="es" sz="1800" dirty="0"/>
              <a:t>)</a:t>
            </a:r>
          </a:p>
          <a:p>
            <a:pPr algn="ctr">
              <a:lnSpc>
                <a:spcPct val="100000"/>
              </a:lnSpc>
              <a:spcBef>
                <a:spcPts val="0"/>
              </a:spcBef>
            </a:pPr>
            <a:endParaRPr lang="en-GB" sz="1800" dirty="0"/>
          </a:p>
          <a:p>
            <a:pPr algn="ctr">
              <a:lnSpc>
                <a:spcPct val="100000"/>
              </a:lnSpc>
              <a:spcBef>
                <a:spcPts val="0"/>
              </a:spcBef>
            </a:pPr>
            <a:r>
              <a:rPr lang="es" sz="1800" dirty="0"/>
              <a:t>Govindan et al. [ </a:t>
            </a:r>
            <a:r>
              <a:rPr lang="es" sz="1800" dirty="0">
                <a:hlinkClick r:id="rId3">
                  <a:extLst>
                    <a:ext uri="{A12FA001-AC4F-418D-AE19-62706E023703}">
                      <ahyp:hlinkClr xmlns:ahyp="http://schemas.microsoft.com/office/drawing/2018/hyperlinkcolor" val="tx"/>
                    </a:ext>
                  </a:extLst>
                </a:hlinkClick>
              </a:rPr>
              <a:t>59 </a:t>
            </a:r>
            <a:r>
              <a:rPr lang="es" sz="1800" dirty="0"/>
              <a:t>] demostró que las prácticas de RSE influyen en la selección de proveedores, lo que afecta la competitividad empresarial.</a:t>
            </a:r>
            <a:endParaRPr lang="en-IE" sz="1800" dirty="0"/>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7908063" y="1005456"/>
            <a:ext cx="4044451" cy="5421470"/>
          </a:xfrm>
          <a:prstGeom prst="rect">
            <a:avLst/>
          </a:prstGeom>
          <a:solidFill>
            <a:srgbClr val="C55A1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s" sz="1800" b="1" dirty="0">
                <a:solidFill>
                  <a:schemeClr val="bg1"/>
                </a:solidFill>
              </a:rPr>
              <a:t>Estratégico durante una crisis y mitigación de riesgos</a:t>
            </a:r>
          </a:p>
          <a:p>
            <a:pPr algn="ctr"/>
            <a:r>
              <a:rPr lang="es" sz="1800" dirty="0">
                <a:solidFill>
                  <a:schemeClr val="bg1"/>
                </a:solidFill>
              </a:rPr>
              <a:t>Se espera que las pymes gestionen no solo sus resultados finales, sino que también se les analicen sus actividades e impactos. La cadena de suministro o las cuestiones medioambientales pueden ser cruciales desde el punto de vista comercial. Durante las crisis, la confianza entre las partes interesadas y las empresas se construye a través de la inversión socialmente responsable (ISR). La productividad de los empleados es mayor en las empresas socialmente responsables y los acreedores tienen más fe en la transparencia de estas empresas. Las estrategias de RSE tienden a reducir los conflictos internos y externos, especialmente cuando se trata de cuestiones apremiantes como las internas, ambientales y sociales.</a:t>
            </a:r>
            <a:endParaRPr lang="en-IE" sz="1800" dirty="0">
              <a:solidFill>
                <a:schemeClr val="bg1"/>
              </a:solidFill>
            </a:endParaRPr>
          </a:p>
        </p:txBody>
      </p:sp>
    </p:spTree>
    <p:extLst>
      <p:ext uri="{BB962C8B-B14F-4D97-AF65-F5344CB8AC3E}">
        <p14:creationId xmlns:p14="http://schemas.microsoft.com/office/powerpoint/2010/main" val="2826594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847755" y="182608"/>
            <a:ext cx="10496490" cy="1128330"/>
          </a:xfrm>
        </p:spPr>
        <p:txBody>
          <a:bodyPr>
            <a:normAutofit/>
          </a:bodyPr>
          <a:lstStyle/>
          <a:p>
            <a:pPr algn="ctr">
              <a:lnSpc>
                <a:spcPct val="120000"/>
              </a:lnSpc>
              <a:spcBef>
                <a:spcPts val="0"/>
              </a:spcBef>
            </a:pPr>
            <a:r>
              <a:rPr lang="es" dirty="0">
                <a:solidFill>
                  <a:srgbClr val="027354"/>
                </a:solidFill>
              </a:rPr>
              <a:t>Beneficios obtenidos de la gestión cultural de la RSE</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402184" y="1051560"/>
            <a:ext cx="3834710" cy="5519057"/>
          </a:xfrm>
          <a:solidFill>
            <a:srgbClr val="EBC2BF"/>
          </a:solidFill>
        </p:spPr>
        <p:txBody>
          <a:bodyPr/>
          <a:lstStyle/>
          <a:p>
            <a:pPr algn="ctr"/>
            <a:r>
              <a:rPr lang="es" sz="2200" b="1" dirty="0"/>
              <a:t>Mejora de la innovación, la competitividad y el posicionamiento en el mercado</a:t>
            </a:r>
            <a:endParaRPr lang="en-IE" sz="2200" b="1" dirty="0"/>
          </a:p>
          <a:p>
            <a:pPr algn="ctr"/>
            <a:r>
              <a:rPr lang="es" sz="1600" dirty="0"/>
              <a:t>La RSE se trata tanto de aprovechar las oportunidades como de evitar los riesgos. Obtener comentarios de diversas partes interesadas puede ser una rica fuente de ideas para nuevos productos, procesos y mercados, lo que genera ventajas competitivas. Por ejemplo, una empresa puede obtener la certificación de normas ambientales y sociales para poder convertirse en proveedor de determinados minoristas. La historia de RSE de un buen negocio siempre ha sido la de estar alerta a las tendencias, la innovación y la respuesta a los mercados. Cada vez más, la publicidad dominante basa sus mensajes clave en los beneficios ambientales o sociales de los productos y servicios (p. ej., automóviles híbridos, café producido éticamente, etc.).</a:t>
            </a:r>
            <a:endParaRPr lang="en-GB" sz="1400" dirty="0">
              <a:highlight>
                <a:srgbClr val="FFFF00"/>
              </a:highlight>
            </a:endParaRP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351829" y="1051560"/>
            <a:ext cx="3985040" cy="5519057"/>
          </a:xfrm>
          <a:prstGeom prst="rect">
            <a:avLst/>
          </a:prstGeom>
          <a:solidFill>
            <a:schemeClr val="accent2"/>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s" b="1" dirty="0">
                <a:solidFill>
                  <a:schemeClr val="bg1"/>
                </a:solidFill>
              </a:rPr>
              <a:t>Mayor capacidad para contratar, desarrollar y retener al personal</a:t>
            </a:r>
          </a:p>
          <a:p>
            <a:pPr algn="ctr">
              <a:lnSpc>
                <a:spcPct val="100000"/>
              </a:lnSpc>
              <a:spcBef>
                <a:spcPts val="0"/>
              </a:spcBef>
            </a:pPr>
            <a:endParaRPr lang="en-IE" sz="1000" b="1" dirty="0">
              <a:solidFill>
                <a:schemeClr val="bg1"/>
              </a:solidFill>
            </a:endParaRPr>
          </a:p>
          <a:p>
            <a:pPr algn="ctr">
              <a:lnSpc>
                <a:spcPct val="100000"/>
              </a:lnSpc>
              <a:spcBef>
                <a:spcPts val="0"/>
              </a:spcBef>
            </a:pPr>
            <a:r>
              <a:rPr lang="es" sz="1800" dirty="0">
                <a:solidFill>
                  <a:schemeClr val="bg1"/>
                </a:solidFill>
              </a:rPr>
              <a:t>Los empleados no solo son fuentes de ideas de primera línea para mejorar el rendimiento, sino que son campeones de una empresa con la que están orgullosos de trabajar. Esta capacidad mejorada puede ser el resultado directo del orgullo de los empleados o de la gerencia por los productos y prácticas de la empresa, o de la introducción de mejores prácticas de recursos humanos, como políticas "favorables a la familia". También puede ser el resultado indirecto de programas y actividades que mejoraron el bienestar, la moral y la lealtad de los empleados.</a:t>
            </a:r>
            <a:endParaRPr lang="en-IE" sz="1800" dirty="0">
              <a:solidFill>
                <a:schemeClr val="bg1"/>
              </a:solidFill>
            </a:endParaRP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8302296" y="1051560"/>
            <a:ext cx="3514723" cy="5519057"/>
          </a:xfrm>
          <a:prstGeom prst="rect">
            <a:avLst/>
          </a:prstGeom>
          <a:solidFill>
            <a:schemeClr val="accent6">
              <a:lumMod val="75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s" b="1" dirty="0">
                <a:solidFill>
                  <a:schemeClr val="bg1"/>
                </a:solidFill>
              </a:rPr>
              <a:t>Eficiencias operativas mejoradas y ahorro de costos</a:t>
            </a:r>
          </a:p>
          <a:p>
            <a:pPr algn="ctr"/>
            <a:r>
              <a:rPr lang="es" sz="1800" dirty="0">
                <a:solidFill>
                  <a:schemeClr val="bg1"/>
                </a:solidFill>
              </a:rPr>
              <a:t>CRS promueve eficiencias mejoradas de flujo identificadas a través de un enfoque sistemático para la gestión social y ambiental que requiere una mejora continua. Por ejemplo, la evaluación de los aspectos ambientales y energéticos de una operación puede revelar oportunidades para convertir los flujos de desechos en flujos de ingresos (astillas de madera en tableros de partículas, por ejemplo) y para reducciones en el uso de energía y los costos en todo el sistema.</a:t>
            </a:r>
            <a:endParaRPr lang="en-IE" sz="1800" dirty="0">
              <a:solidFill>
                <a:schemeClr val="bg1"/>
              </a:solidFill>
              <a:highlight>
                <a:srgbClr val="FFFF00"/>
              </a:highlight>
            </a:endParaRPr>
          </a:p>
        </p:txBody>
      </p:sp>
      <p:sp>
        <p:nvSpPr>
          <p:cNvPr id="4" name="TextBox 3">
            <a:extLst>
              <a:ext uri="{FF2B5EF4-FFF2-40B4-BE49-F238E27FC236}">
                <a16:creationId xmlns:a16="http://schemas.microsoft.com/office/drawing/2014/main" id="{D309C7A4-CE2D-1577-866E-5291706B4C3C}"/>
              </a:ext>
            </a:extLst>
          </p:cNvPr>
          <p:cNvSpPr txBox="1"/>
          <p:nvPr/>
        </p:nvSpPr>
        <p:spPr>
          <a:xfrm>
            <a:off x="9004928" y="6054894"/>
            <a:ext cx="2109457" cy="338554"/>
          </a:xfrm>
          <a:prstGeom prst="rect">
            <a:avLst/>
          </a:prstGeom>
          <a:noFill/>
        </p:spPr>
        <p:txBody>
          <a:bodyPr wrap="square" rtlCol="0">
            <a:spAutoFit/>
          </a:bodyPr>
          <a:lstStyle/>
          <a:p>
            <a:pPr algn="ctr"/>
            <a:r>
              <a:rPr lang="es" sz="1600" dirty="0">
                <a:solidFill>
                  <a:schemeClr val="bg1"/>
                </a:solidFill>
                <a:hlinkClick r:id="rId2">
                  <a:extLst>
                    <a:ext uri="{A12FA001-AC4F-418D-AE19-62706E023703}">
                      <ahyp:hlinkClr xmlns:ahyp="http://schemas.microsoft.com/office/drawing/2018/hyperlinkcolor" val="tx"/>
                    </a:ext>
                  </a:extLst>
                </a:hlinkClick>
              </a:rPr>
              <a:t>Fuente</a:t>
            </a:r>
            <a:r>
              <a:rPr lang="es" sz="1600" dirty="0">
                <a:solidFill>
                  <a:schemeClr val="bg1"/>
                </a:solidFill>
              </a:rPr>
              <a:t> </a:t>
            </a:r>
          </a:p>
        </p:txBody>
      </p:sp>
    </p:spTree>
    <p:extLst>
      <p:ext uri="{BB962C8B-B14F-4D97-AF65-F5344CB8AC3E}">
        <p14:creationId xmlns:p14="http://schemas.microsoft.com/office/powerpoint/2010/main" val="1081886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789577" y="215199"/>
            <a:ext cx="10496490" cy="1128330"/>
          </a:xfrm>
        </p:spPr>
        <p:txBody>
          <a:bodyPr>
            <a:normAutofit/>
          </a:bodyPr>
          <a:lstStyle/>
          <a:p>
            <a:pPr algn="ctr">
              <a:lnSpc>
                <a:spcPct val="120000"/>
              </a:lnSpc>
              <a:spcBef>
                <a:spcPts val="0"/>
              </a:spcBef>
            </a:pPr>
            <a:r>
              <a:rPr lang="es" dirty="0">
                <a:solidFill>
                  <a:srgbClr val="027354"/>
                </a:solidFill>
              </a:rPr>
              <a:t>Beneficios obtenidos de la gestión cultural de la RSE</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198471" y="973183"/>
            <a:ext cx="3678704" cy="5617026"/>
          </a:xfrm>
          <a:solidFill>
            <a:srgbClr val="E7850F"/>
          </a:solidFill>
        </p:spPr>
        <p:txBody>
          <a:bodyPr/>
          <a:lstStyle/>
          <a:p>
            <a:pPr algn="ctr"/>
            <a:r>
              <a:rPr lang="es" b="1" dirty="0">
                <a:solidFill>
                  <a:schemeClr val="bg1"/>
                </a:solidFill>
              </a:rPr>
              <a:t>Capacidad mejorada para abordar el cambio</a:t>
            </a:r>
          </a:p>
          <a:p>
            <a:pPr algn="ctr"/>
            <a:endParaRPr lang="en-GB" sz="1800" dirty="0">
              <a:solidFill>
                <a:schemeClr val="bg1"/>
              </a:solidFill>
            </a:endParaRPr>
          </a:p>
          <a:p>
            <a:pPr algn="ctr"/>
            <a:r>
              <a:rPr lang="es" sz="1800" dirty="0">
                <a:solidFill>
                  <a:schemeClr val="bg1"/>
                </a:solidFill>
              </a:rPr>
              <a:t>Cada vez más, las empresas utilizan la RSC como un "radar" para detectar tendencias en evolución en el mercado. Están convencidos de ser innovadores y sostenibles.</a:t>
            </a:r>
          </a:p>
          <a:p>
            <a:pPr algn="ctr"/>
            <a:r>
              <a:rPr lang="es" sz="1800" dirty="0">
                <a:solidFill>
                  <a:schemeClr val="bg1"/>
                </a:solidFill>
              </a:rPr>
              <a:t>Una empresa con su "oído al suelo" a través del diálogo regular con las partes interesadas y la demanda de los clientes está en una mejor posición para anticipar y responder a los cambios regulatorios, económicos, sociales y ambientales que puedan ocurrir. Están constantemente en el modo de planificación y cambio de su desarrollo empresarial.</a:t>
            </a:r>
          </a:p>
          <a:p>
            <a:pPr algn="ctr"/>
            <a:endParaRPr lang="en-GB" sz="1800" dirty="0">
              <a:solidFill>
                <a:schemeClr val="bg1"/>
              </a:solidFill>
            </a:endParaRP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202474" y="973183"/>
            <a:ext cx="3941181" cy="5617027"/>
          </a:xfrm>
          <a:prstGeom prst="rect">
            <a:avLst/>
          </a:prstGeom>
          <a:solidFill>
            <a:srgbClr val="027354"/>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s" b="1" dirty="0">
                <a:solidFill>
                  <a:schemeClr val="bg1"/>
                </a:solidFill>
              </a:rPr>
              <a:t>Capacidad mejorada para atraer y construir relaciones efectivas y eficientes en la cadena de suministro</a:t>
            </a:r>
          </a:p>
          <a:p>
            <a:pPr algn="ctr">
              <a:lnSpc>
                <a:spcPct val="100000"/>
              </a:lnSpc>
              <a:spcBef>
                <a:spcPts val="0"/>
              </a:spcBef>
            </a:pPr>
            <a:r>
              <a:rPr lang="es" sz="1800" dirty="0">
                <a:solidFill>
                  <a:schemeClr val="bg1"/>
                </a:solidFill>
              </a:rPr>
              <a:t>Una empresa es vulnerable al eslabón más débil de su cadena de suministro. Las empresas con ideas afines pueden formar relaciones comerciales rentables a largo plazo mejorando los estándares y, por lo tanto, reduciendo los riesgos. Las empresas más grandes pueden estimular a las empresas más pequeñas con las que hacen negocios a implementar un enfoque de RSE para que ambas estén en el mismo equipo. Por ejemplo, algunos grandes minoristas de ropa exigen que sus proveedores cumplan con los derechos, códigos y normas de los trabajadores.</a:t>
            </a:r>
            <a:endParaRPr lang="en-IE" sz="1800" dirty="0">
              <a:solidFill>
                <a:schemeClr val="bg1"/>
              </a:solidFill>
            </a:endParaRP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7931992" y="973182"/>
            <a:ext cx="3735330" cy="5617025"/>
          </a:xfrm>
          <a:prstGeom prst="rect">
            <a:avLst/>
          </a:prstGeom>
          <a:solidFill>
            <a:srgbClr val="D0756E"/>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s" b="1" dirty="0">
                <a:solidFill>
                  <a:schemeClr val="bg1"/>
                </a:solidFill>
              </a:rPr>
              <a:t>“Licencia social” más robusta para operar en la comunidad</a:t>
            </a:r>
          </a:p>
          <a:p>
            <a:pPr algn="ctr"/>
            <a:r>
              <a:rPr lang="es" sz="1800" dirty="0">
                <a:solidFill>
                  <a:schemeClr val="bg1"/>
                </a:solidFill>
              </a:rPr>
              <a:t>La RSE puede ayudar a construir “capital social” por lo tanto embajadores, apoyo y lealtad. Una mejor comprensión de los ciudadanos, la comunidad y las partes interesadas sobre la empresa y sus objetivos y actividades se traduce en estas mejores relaciones con las partes interesadas. Las partes interesadas en la comunidad son cualquier persona externa a la PYME, por ejemplo, el gobierno, grupos, grupos de empleados, etc. Esto, a su vez, puede convertirse en actividades sólidas más saludables que construyan alianzas públicas, privadas y de la sociedad civil. Todo lo cual construye la reputación de la RSC.</a:t>
            </a:r>
            <a:endParaRPr lang="en-IE" sz="1800" dirty="0">
              <a:solidFill>
                <a:schemeClr val="bg1"/>
              </a:solidFill>
              <a:highlight>
                <a:srgbClr val="FFFF00"/>
              </a:highlight>
            </a:endParaRPr>
          </a:p>
        </p:txBody>
      </p:sp>
      <p:sp>
        <p:nvSpPr>
          <p:cNvPr id="4" name="TextBox 3">
            <a:extLst>
              <a:ext uri="{FF2B5EF4-FFF2-40B4-BE49-F238E27FC236}">
                <a16:creationId xmlns:a16="http://schemas.microsoft.com/office/drawing/2014/main" id="{F9DE86A5-C515-338D-70A4-343082D6B4F8}"/>
              </a:ext>
            </a:extLst>
          </p:cNvPr>
          <p:cNvSpPr txBox="1"/>
          <p:nvPr/>
        </p:nvSpPr>
        <p:spPr>
          <a:xfrm>
            <a:off x="5041271" y="6540986"/>
            <a:ext cx="2109457" cy="369332"/>
          </a:xfrm>
          <a:prstGeom prst="rect">
            <a:avLst/>
          </a:prstGeom>
          <a:noFill/>
        </p:spPr>
        <p:txBody>
          <a:bodyPr wrap="square" rtlCol="0">
            <a:spAutoFit/>
          </a:bodyPr>
          <a:lstStyle/>
          <a:p>
            <a:pPr algn="ctr"/>
            <a:r>
              <a:rPr lang="es" dirty="0">
                <a:solidFill>
                  <a:schemeClr val="bg1"/>
                </a:solidFill>
                <a:hlinkClick r:id="rId2">
                  <a:extLst>
                    <a:ext uri="{A12FA001-AC4F-418D-AE19-62706E023703}">
                      <ahyp:hlinkClr xmlns:ahyp="http://schemas.microsoft.com/office/drawing/2018/hyperlinkcolor" val="tx"/>
                    </a:ext>
                  </a:extLst>
                </a:hlinkClick>
              </a:rPr>
              <a:t>Fuente</a:t>
            </a:r>
            <a:r>
              <a:rPr lang="es" dirty="0"/>
              <a:t> </a:t>
            </a:r>
          </a:p>
        </p:txBody>
      </p:sp>
    </p:spTree>
    <p:extLst>
      <p:ext uri="{BB962C8B-B14F-4D97-AF65-F5344CB8AC3E}">
        <p14:creationId xmlns:p14="http://schemas.microsoft.com/office/powerpoint/2010/main" val="3767674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847755" y="184719"/>
            <a:ext cx="10496490" cy="1128330"/>
          </a:xfrm>
        </p:spPr>
        <p:txBody>
          <a:bodyPr>
            <a:normAutofit/>
          </a:bodyPr>
          <a:lstStyle/>
          <a:p>
            <a:pPr algn="ctr">
              <a:lnSpc>
                <a:spcPct val="120000"/>
              </a:lnSpc>
              <a:spcBef>
                <a:spcPts val="0"/>
              </a:spcBef>
            </a:pPr>
            <a:r>
              <a:rPr lang="es" dirty="0">
                <a:solidFill>
                  <a:srgbClr val="027354"/>
                </a:solidFill>
              </a:rPr>
              <a:t>Beneficios obtenidos de la gestión cultural de la RSE</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088516" y="918258"/>
            <a:ext cx="4014970" cy="5355837"/>
          </a:xfrm>
          <a:solidFill>
            <a:srgbClr val="EBC2BF"/>
          </a:solidFill>
        </p:spPr>
        <p:txBody>
          <a:bodyPr/>
          <a:lstStyle/>
          <a:p>
            <a:pPr algn="ctr"/>
            <a:r>
              <a:rPr lang="es" b="1" dirty="0"/>
              <a:t>Mejores relaciones con los reguladores</a:t>
            </a:r>
          </a:p>
          <a:p>
            <a:pPr algn="ctr"/>
            <a:r>
              <a:rPr lang="es" sz="1800" dirty="0"/>
              <a:t>En varias autoridades, los gobiernos han acelerado los procesos de aprobación para las empresas que han realizado actividades sociales y ambientales más allá de las requeridas por la regulación. En algunos países, los gobiernos usan (o están considerando usar) indicadores de RSE para decidir sobre adquisiciones o contratos de asistencia a la exportación. Esto se está haciendo porque los gobiernos reconocen que sin un aumento en la participación del sector empresarial en las esferas social, económica y ambiental, no se pueden alcanzar los objetivos de sostenibilidad del gobierno.</a:t>
            </a:r>
            <a:endParaRPr lang="en-GB" sz="1800" dirty="0">
              <a:solidFill>
                <a:schemeClr val="tx1">
                  <a:lumMod val="75000"/>
                  <a:lumOff val="25000"/>
                </a:schemeClr>
              </a:solidFill>
              <a:highlight>
                <a:srgbClr val="FFFF00"/>
              </a:highlight>
            </a:endParaRP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261781" y="922860"/>
            <a:ext cx="3788337" cy="5355838"/>
          </a:xfrm>
          <a:prstGeom prst="rect">
            <a:avLst/>
          </a:prstGeom>
          <a:solidFill>
            <a:srgbClr val="BEE8DB"/>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s" b="1" dirty="0"/>
              <a:t>Acceso a la capital</a:t>
            </a:r>
          </a:p>
          <a:p>
            <a:pPr algn="ctr">
              <a:lnSpc>
                <a:spcPct val="100000"/>
              </a:lnSpc>
              <a:spcBef>
                <a:spcPts val="0"/>
              </a:spcBef>
            </a:pPr>
            <a:r>
              <a:rPr lang="es" sz="1800" dirty="0"/>
              <a:t>Las instituciones financieras están incorporando cada vez más criterios sociales y ambientales en la evaluación de sus proyectos. A la hora de tomar decisiones sobre dónde colocar su dinero, los inversores buscan indicadores de una gestión eficaz de la RSC. Un plan de negocios que incorpore un buen enfoque de RSC a menudo se considera un indicador de una buena gestión.</a:t>
            </a:r>
          </a:p>
          <a:p>
            <a:pPr algn="ctr">
              <a:lnSpc>
                <a:spcPct val="100000"/>
              </a:lnSpc>
              <a:spcBef>
                <a:spcPts val="0"/>
              </a:spcBef>
            </a:pPr>
            <a:r>
              <a:rPr lang="es" sz="1800" b="0" i="1" dirty="0">
                <a:effectLst/>
              </a:rPr>
              <a:t>Flammer [ </a:t>
            </a:r>
            <a:r>
              <a:rPr lang="es" sz="1800" b="0" i="1" u="none" strike="noStrike" dirty="0">
                <a:effectLst/>
                <a:hlinkClick r:id="rId2">
                  <a:extLst>
                    <a:ext uri="{A12FA001-AC4F-418D-AE19-62706E023703}">
                      <ahyp:hlinkClr xmlns:ahyp="http://schemas.microsoft.com/office/drawing/2018/hyperlinkcolor" val="tx"/>
                    </a:ext>
                  </a:extLst>
                </a:hlinkClick>
              </a:rPr>
              <a:t>63 </a:t>
            </a:r>
            <a:r>
              <a:rPr lang="es" sz="1800" b="0" i="1" dirty="0">
                <a:effectLst/>
              </a:rPr>
              <a:t>] destacó cómo las empresas responsables se ven favorecidas y reciben más contratos de contratación pública debido a la consideración de los intereses de las partes interesadas y la incorporación de actividades de RSE.</a:t>
            </a:r>
          </a:p>
          <a:p>
            <a:pPr algn="ctr">
              <a:lnSpc>
                <a:spcPct val="100000"/>
              </a:lnSpc>
              <a:spcBef>
                <a:spcPts val="0"/>
              </a:spcBef>
            </a:pPr>
            <a:endParaRPr lang="en-IE" sz="1800" dirty="0">
              <a:solidFill>
                <a:schemeClr val="tx1">
                  <a:lumMod val="75000"/>
                  <a:lumOff val="25000"/>
                </a:schemeClr>
              </a:solidFill>
            </a:endParaRP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8141884" y="922860"/>
            <a:ext cx="3850687" cy="5355836"/>
          </a:xfrm>
          <a:prstGeom prst="rect">
            <a:avLst/>
          </a:prstGeom>
          <a:solidFill>
            <a:srgbClr val="F8CD9A"/>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pPr>
            <a:r>
              <a:rPr lang="es" b="1" dirty="0"/>
              <a:t>Un catalizador para el consumo responsable</a:t>
            </a:r>
          </a:p>
          <a:p>
            <a:pPr algn="ctr">
              <a:spcBef>
                <a:spcPts val="0"/>
              </a:spcBef>
            </a:pPr>
            <a:r>
              <a:rPr lang="es" sz="1800" dirty="0"/>
              <a:t>El “consumismo responsable” no se trata exclusivamente de cambiar las preferencias de los consumidores. También se trata de qué bienes se ofrecen en el mercado, su relación con los derechos del consumidor y los problemas de sostenibilidad, y cómo las autoridades reguladoras median en la relación entre productores y consumidores. Las empresas que modifican los patrones de consumo insostenibles se consideran un factor importante para lograr el desarrollo sostenible. Tienen un papel clave que desempeñar en la facilitación de patrones de consumo y estilos de vida sostenibles a través de los bienes y servicios que brindan y la forma en que los brindan. La gente está mirando.</a:t>
            </a:r>
            <a:endParaRPr lang="en-IE" sz="1800" dirty="0">
              <a:solidFill>
                <a:schemeClr val="tx1">
                  <a:lumMod val="75000"/>
                  <a:lumOff val="25000"/>
                </a:schemeClr>
              </a:solidFill>
              <a:highlight>
                <a:srgbClr val="FFFF00"/>
              </a:highlight>
            </a:endParaRPr>
          </a:p>
        </p:txBody>
      </p:sp>
      <p:sp>
        <p:nvSpPr>
          <p:cNvPr id="4" name="TextBox 3">
            <a:extLst>
              <a:ext uri="{FF2B5EF4-FFF2-40B4-BE49-F238E27FC236}">
                <a16:creationId xmlns:a16="http://schemas.microsoft.com/office/drawing/2014/main" id="{DFC01D69-C97D-E725-12E4-93EE466E3703}"/>
              </a:ext>
            </a:extLst>
          </p:cNvPr>
          <p:cNvSpPr txBox="1"/>
          <p:nvPr/>
        </p:nvSpPr>
        <p:spPr>
          <a:xfrm>
            <a:off x="9660435" y="6471487"/>
            <a:ext cx="2109457" cy="369332"/>
          </a:xfrm>
          <a:prstGeom prst="rect">
            <a:avLst/>
          </a:prstGeom>
          <a:noFill/>
        </p:spPr>
        <p:txBody>
          <a:bodyPr wrap="square" rtlCol="0">
            <a:spAutoFit/>
          </a:bodyPr>
          <a:lstStyle/>
          <a:p>
            <a:r>
              <a:rPr lang="es" dirty="0">
                <a:solidFill>
                  <a:srgbClr val="262626"/>
                </a:solidFill>
                <a:hlinkClick r:id="rId3">
                  <a:extLst>
                    <a:ext uri="{A12FA001-AC4F-418D-AE19-62706E023703}">
                      <ahyp:hlinkClr xmlns:ahyp="http://schemas.microsoft.com/office/drawing/2018/hyperlinkcolor" val="tx"/>
                    </a:ext>
                  </a:extLst>
                </a:hlinkClick>
              </a:rPr>
              <a:t>Fuente</a:t>
            </a:r>
            <a:r>
              <a:rPr lang="es" dirty="0">
                <a:solidFill>
                  <a:srgbClr val="262626"/>
                </a:solidFill>
              </a:rPr>
              <a:t> </a:t>
            </a:r>
          </a:p>
        </p:txBody>
      </p:sp>
    </p:spTree>
    <p:extLst>
      <p:ext uri="{BB962C8B-B14F-4D97-AF65-F5344CB8AC3E}">
        <p14:creationId xmlns:p14="http://schemas.microsoft.com/office/powerpoint/2010/main" val="4268900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204027" y="933816"/>
            <a:ext cx="6071267" cy="1764560"/>
          </a:xfrm>
          <a:solidFill>
            <a:schemeClr val="bg1"/>
          </a:solidFill>
        </p:spPr>
        <p:txBody>
          <a:bodyPr/>
          <a:lstStyle/>
          <a:p>
            <a:pPr>
              <a:lnSpc>
                <a:spcPct val="100000"/>
              </a:lnSpc>
              <a:spcBef>
                <a:spcPts val="0"/>
              </a:spcBef>
            </a:pPr>
            <a:r>
              <a:rPr lang="es" sz="3600" dirty="0">
                <a:solidFill>
                  <a:srgbClr val="027354"/>
                </a:solidFill>
              </a:rPr>
              <a:t>Activación de la RSE Gestión del cambio cultural </a:t>
            </a:r>
            <a:r>
              <a:rPr lang="es" sz="3600" dirty="0">
                <a:solidFill>
                  <a:srgbClr val="C95F57"/>
                </a:solidFill>
              </a:rPr>
              <a:t>Enfoque de estrategia a corto plazo</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s" sz="4800" b="1" dirty="0">
                <a:solidFill>
                  <a:schemeClr val="bg1"/>
                </a:solidFill>
              </a:rPr>
              <a:t>Sección 4</a:t>
            </a:r>
          </a:p>
        </p:txBody>
      </p:sp>
    </p:spTree>
    <p:extLst>
      <p:ext uri="{BB962C8B-B14F-4D97-AF65-F5344CB8AC3E}">
        <p14:creationId xmlns:p14="http://schemas.microsoft.com/office/powerpoint/2010/main" val="1528069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218D61-5F0A-FA11-96E0-E13A05CD7F30}"/>
              </a:ext>
            </a:extLst>
          </p:cNvPr>
          <p:cNvSpPr>
            <a:spLocks noGrp="1"/>
          </p:cNvSpPr>
          <p:nvPr>
            <p:ph type="body" sz="quarter" idx="13"/>
          </p:nvPr>
        </p:nvSpPr>
        <p:spPr>
          <a:xfrm>
            <a:off x="0" y="61606"/>
            <a:ext cx="9069721" cy="3119551"/>
          </a:xfrm>
        </p:spPr>
        <p:txBody>
          <a:bodyPr>
            <a:normAutofit/>
          </a:bodyPr>
          <a:lstStyle/>
          <a:p>
            <a:r>
              <a:rPr lang="es" b="1" i="0" dirty="0">
                <a:latin typeface="sofia-pro"/>
              </a:rPr>
              <a:t>¡La RSC vale la pena para las PYME pero no complique el proceso!</a:t>
            </a:r>
          </a:p>
          <a:p>
            <a:r>
              <a:rPr lang="es" i="0" dirty="0">
                <a:latin typeface="sofia-pro"/>
              </a:rPr>
              <a:t>' </a:t>
            </a:r>
            <a:r>
              <a:rPr lang="es" b="0" i="0" dirty="0">
                <a:effectLst/>
                <a:latin typeface="sofia-pro"/>
              </a:rPr>
              <a:t>No se desanime por la terminología y la impresión de que necesita lograr lo imposible: establecer y administrar un negocio saludable es bastante difícil sin preocuparse por su conciencia'. ( </a:t>
            </a:r>
            <a:r>
              <a:rPr lang="es" b="0" i="0" dirty="0">
                <a:effectLst/>
                <a:latin typeface="sofia-pro"/>
                <a:hlinkClick r:id="rId2">
                  <a:extLst>
                    <a:ext uri="{A12FA001-AC4F-418D-AE19-62706E023703}">
                      <ahyp:hlinkClr xmlns:ahyp="http://schemas.microsoft.com/office/drawing/2018/hyperlinkcolor" val="tx"/>
                    </a:ext>
                  </a:extLst>
                </a:hlinkClick>
              </a:rPr>
              <a:t>Fuente </a:t>
            </a:r>
            <a:r>
              <a:rPr lang="es" b="0" i="0" dirty="0">
                <a:effectLst/>
                <a:latin typeface="sofia-pro"/>
              </a:rPr>
              <a:t>)</a:t>
            </a:r>
            <a:endParaRPr lang="en-IE" dirty="0"/>
          </a:p>
        </p:txBody>
      </p:sp>
      <p:grpSp>
        <p:nvGrpSpPr>
          <p:cNvPr id="7" name="Graphic 4">
            <a:extLst>
              <a:ext uri="{FF2B5EF4-FFF2-40B4-BE49-F238E27FC236}">
                <a16:creationId xmlns:a16="http://schemas.microsoft.com/office/drawing/2014/main" id="{45E5ACE9-3438-1B05-CE22-E07CCA4F28C0}"/>
              </a:ext>
            </a:extLst>
          </p:cNvPr>
          <p:cNvGrpSpPr/>
          <p:nvPr/>
        </p:nvGrpSpPr>
        <p:grpSpPr>
          <a:xfrm>
            <a:off x="8670756" y="3246591"/>
            <a:ext cx="3127055" cy="2761367"/>
            <a:chOff x="3778420" y="3791271"/>
            <a:chExt cx="1253431" cy="1085528"/>
          </a:xfrm>
        </p:grpSpPr>
        <p:sp>
          <p:nvSpPr>
            <p:cNvPr id="8" name="Freeform 104">
              <a:extLst>
                <a:ext uri="{FF2B5EF4-FFF2-40B4-BE49-F238E27FC236}">
                  <a16:creationId xmlns:a16="http://schemas.microsoft.com/office/drawing/2014/main" id="{33F06C5C-4D48-CBC6-C935-D488E9FD1074}"/>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9" name="Freeform 105">
              <a:extLst>
                <a:ext uri="{FF2B5EF4-FFF2-40B4-BE49-F238E27FC236}">
                  <a16:creationId xmlns:a16="http://schemas.microsoft.com/office/drawing/2014/main" id="{713A011C-34AE-792D-D83F-01C5626E2CEB}"/>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a:p>
          </p:txBody>
        </p:sp>
        <p:sp>
          <p:nvSpPr>
            <p:cNvPr id="10" name="Freeform 106">
              <a:extLst>
                <a:ext uri="{FF2B5EF4-FFF2-40B4-BE49-F238E27FC236}">
                  <a16:creationId xmlns:a16="http://schemas.microsoft.com/office/drawing/2014/main" id="{880136D7-C2BB-F7E3-AE4A-327A9CD74C7E}"/>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1" name="Freeform 107">
              <a:extLst>
                <a:ext uri="{FF2B5EF4-FFF2-40B4-BE49-F238E27FC236}">
                  <a16:creationId xmlns:a16="http://schemas.microsoft.com/office/drawing/2014/main" id="{B535E4D8-04DA-3E09-6F63-DE3388C80B17}"/>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a:p>
          </p:txBody>
        </p:sp>
        <p:sp>
          <p:nvSpPr>
            <p:cNvPr id="12" name="Freeform 108">
              <a:extLst>
                <a:ext uri="{FF2B5EF4-FFF2-40B4-BE49-F238E27FC236}">
                  <a16:creationId xmlns:a16="http://schemas.microsoft.com/office/drawing/2014/main" id="{2AF7EDDA-4F7F-BD3F-2924-919664A9E327}"/>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3" name="Freeform 109">
              <a:extLst>
                <a:ext uri="{FF2B5EF4-FFF2-40B4-BE49-F238E27FC236}">
                  <a16:creationId xmlns:a16="http://schemas.microsoft.com/office/drawing/2014/main" id="{392420E0-C2FB-B885-B74C-AE7AB22BF484}"/>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4" name="Freeform 110">
              <a:extLst>
                <a:ext uri="{FF2B5EF4-FFF2-40B4-BE49-F238E27FC236}">
                  <a16:creationId xmlns:a16="http://schemas.microsoft.com/office/drawing/2014/main" id="{CB0C5CDC-ED85-3EBA-3DFF-73817D289C4F}"/>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a:p>
          </p:txBody>
        </p:sp>
        <p:sp>
          <p:nvSpPr>
            <p:cNvPr id="15" name="Freeform 111">
              <a:extLst>
                <a:ext uri="{FF2B5EF4-FFF2-40B4-BE49-F238E27FC236}">
                  <a16:creationId xmlns:a16="http://schemas.microsoft.com/office/drawing/2014/main" id="{1B2D9EB8-3DDF-44AD-4117-CBBE75DCB751}"/>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16" name="Freeform 112">
              <a:extLst>
                <a:ext uri="{FF2B5EF4-FFF2-40B4-BE49-F238E27FC236}">
                  <a16:creationId xmlns:a16="http://schemas.microsoft.com/office/drawing/2014/main" id="{1315C429-48FB-2FB4-1D47-BB37962C6603}"/>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a:p>
          </p:txBody>
        </p:sp>
        <p:sp>
          <p:nvSpPr>
            <p:cNvPr id="17" name="Freeform 113">
              <a:extLst>
                <a:ext uri="{FF2B5EF4-FFF2-40B4-BE49-F238E27FC236}">
                  <a16:creationId xmlns:a16="http://schemas.microsoft.com/office/drawing/2014/main" id="{970735A6-1839-0EED-EE61-100D8E31974B}"/>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18" name="Freeform 114">
              <a:extLst>
                <a:ext uri="{FF2B5EF4-FFF2-40B4-BE49-F238E27FC236}">
                  <a16:creationId xmlns:a16="http://schemas.microsoft.com/office/drawing/2014/main" id="{89404FD4-FDC6-30A3-D631-EC38D153F08F}"/>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19" name="Freeform 115">
              <a:extLst>
                <a:ext uri="{FF2B5EF4-FFF2-40B4-BE49-F238E27FC236}">
                  <a16:creationId xmlns:a16="http://schemas.microsoft.com/office/drawing/2014/main" id="{270F0A44-44B8-2EDA-BB7A-E21955B5A5E7}"/>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a:p>
          </p:txBody>
        </p:sp>
        <p:sp>
          <p:nvSpPr>
            <p:cNvPr id="20" name="Freeform 116">
              <a:extLst>
                <a:ext uri="{FF2B5EF4-FFF2-40B4-BE49-F238E27FC236}">
                  <a16:creationId xmlns:a16="http://schemas.microsoft.com/office/drawing/2014/main" id="{9080AB74-7ECD-FDFD-2A3C-05CC0A86A82B}"/>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21" name="Freeform 117">
              <a:extLst>
                <a:ext uri="{FF2B5EF4-FFF2-40B4-BE49-F238E27FC236}">
                  <a16:creationId xmlns:a16="http://schemas.microsoft.com/office/drawing/2014/main" id="{2D382291-10F7-5BA8-FF50-C49D73ECF428}"/>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22" name="Freeform 118">
              <a:extLst>
                <a:ext uri="{FF2B5EF4-FFF2-40B4-BE49-F238E27FC236}">
                  <a16:creationId xmlns:a16="http://schemas.microsoft.com/office/drawing/2014/main" id="{DEF383B0-C367-194A-B598-C8D66853FBAE}"/>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23" name="Freeform 119">
              <a:extLst>
                <a:ext uri="{FF2B5EF4-FFF2-40B4-BE49-F238E27FC236}">
                  <a16:creationId xmlns:a16="http://schemas.microsoft.com/office/drawing/2014/main" id="{E47BC4E6-31A3-5144-6CB9-336B06194B8F}"/>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a:p>
          </p:txBody>
        </p:sp>
        <p:sp>
          <p:nvSpPr>
            <p:cNvPr id="24" name="Freeform 120">
              <a:extLst>
                <a:ext uri="{FF2B5EF4-FFF2-40B4-BE49-F238E27FC236}">
                  <a16:creationId xmlns:a16="http://schemas.microsoft.com/office/drawing/2014/main" id="{B192F054-F524-B253-5639-C8873E9DCE16}"/>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a:p>
          </p:txBody>
        </p:sp>
        <p:sp>
          <p:nvSpPr>
            <p:cNvPr id="25" name="Freeform 121">
              <a:extLst>
                <a:ext uri="{FF2B5EF4-FFF2-40B4-BE49-F238E27FC236}">
                  <a16:creationId xmlns:a16="http://schemas.microsoft.com/office/drawing/2014/main" id="{5B0F7E33-A46F-4AE4-66C4-9C37634B7C86}"/>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a:p>
          </p:txBody>
        </p:sp>
        <p:sp>
          <p:nvSpPr>
            <p:cNvPr id="26" name="Freeform 122">
              <a:extLst>
                <a:ext uri="{FF2B5EF4-FFF2-40B4-BE49-F238E27FC236}">
                  <a16:creationId xmlns:a16="http://schemas.microsoft.com/office/drawing/2014/main" id="{1159B1A7-6385-F02F-046C-1B33FFDEE900}"/>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a:p>
          </p:txBody>
        </p:sp>
        <p:sp>
          <p:nvSpPr>
            <p:cNvPr id="27" name="Freeform 123">
              <a:extLst>
                <a:ext uri="{FF2B5EF4-FFF2-40B4-BE49-F238E27FC236}">
                  <a16:creationId xmlns:a16="http://schemas.microsoft.com/office/drawing/2014/main" id="{55FD53E7-48F4-7F74-CC0E-E3185561F172}"/>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a:p>
          </p:txBody>
        </p:sp>
        <p:sp>
          <p:nvSpPr>
            <p:cNvPr id="28" name="Freeform 124">
              <a:extLst>
                <a:ext uri="{FF2B5EF4-FFF2-40B4-BE49-F238E27FC236}">
                  <a16:creationId xmlns:a16="http://schemas.microsoft.com/office/drawing/2014/main" id="{4FF6F746-3087-BD4F-CEE6-1D2B3C218938}"/>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a:p>
          </p:txBody>
        </p:sp>
        <p:sp>
          <p:nvSpPr>
            <p:cNvPr id="29" name="Freeform 125">
              <a:extLst>
                <a:ext uri="{FF2B5EF4-FFF2-40B4-BE49-F238E27FC236}">
                  <a16:creationId xmlns:a16="http://schemas.microsoft.com/office/drawing/2014/main" id="{99675FBA-622D-2017-C8CE-0275B069C993}"/>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a:p>
          </p:txBody>
        </p:sp>
        <p:sp>
          <p:nvSpPr>
            <p:cNvPr id="30" name="Freeform 126">
              <a:extLst>
                <a:ext uri="{FF2B5EF4-FFF2-40B4-BE49-F238E27FC236}">
                  <a16:creationId xmlns:a16="http://schemas.microsoft.com/office/drawing/2014/main" id="{7FFFC9B1-FB07-456A-E953-55D1477B2DA9}"/>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1" name="Freeform 127">
              <a:extLst>
                <a:ext uri="{FF2B5EF4-FFF2-40B4-BE49-F238E27FC236}">
                  <a16:creationId xmlns:a16="http://schemas.microsoft.com/office/drawing/2014/main" id="{C685A930-7EDD-E5FE-017C-3C4A3E1B3820}"/>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a:p>
          </p:txBody>
        </p:sp>
        <p:sp>
          <p:nvSpPr>
            <p:cNvPr id="32" name="Freeform 128">
              <a:extLst>
                <a:ext uri="{FF2B5EF4-FFF2-40B4-BE49-F238E27FC236}">
                  <a16:creationId xmlns:a16="http://schemas.microsoft.com/office/drawing/2014/main" id="{0C253840-531A-E3EC-4DA7-CEA99C7DAF94}"/>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a:p>
          </p:txBody>
        </p:sp>
        <p:sp>
          <p:nvSpPr>
            <p:cNvPr id="33" name="Freeform 129">
              <a:extLst>
                <a:ext uri="{FF2B5EF4-FFF2-40B4-BE49-F238E27FC236}">
                  <a16:creationId xmlns:a16="http://schemas.microsoft.com/office/drawing/2014/main" id="{5FB24306-090D-14BD-4B25-B6E81F4354A0}"/>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a:p>
          </p:txBody>
        </p:sp>
        <p:sp>
          <p:nvSpPr>
            <p:cNvPr id="34" name="Freeform 130">
              <a:extLst>
                <a:ext uri="{FF2B5EF4-FFF2-40B4-BE49-F238E27FC236}">
                  <a16:creationId xmlns:a16="http://schemas.microsoft.com/office/drawing/2014/main" id="{6DD790D2-2216-0A7A-0AD8-F85876F6B75C}"/>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a:p>
          </p:txBody>
        </p:sp>
        <p:sp>
          <p:nvSpPr>
            <p:cNvPr id="35" name="Freeform 131">
              <a:extLst>
                <a:ext uri="{FF2B5EF4-FFF2-40B4-BE49-F238E27FC236}">
                  <a16:creationId xmlns:a16="http://schemas.microsoft.com/office/drawing/2014/main" id="{81170862-CF9E-2077-9E8E-F9AA2945019F}"/>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a:p>
          </p:txBody>
        </p:sp>
        <p:sp>
          <p:nvSpPr>
            <p:cNvPr id="36" name="Freeform 132">
              <a:extLst>
                <a:ext uri="{FF2B5EF4-FFF2-40B4-BE49-F238E27FC236}">
                  <a16:creationId xmlns:a16="http://schemas.microsoft.com/office/drawing/2014/main" id="{4970A299-958B-2C72-9792-408D226FCA26}"/>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a:p>
          </p:txBody>
        </p:sp>
        <p:sp>
          <p:nvSpPr>
            <p:cNvPr id="37" name="Freeform 133">
              <a:extLst>
                <a:ext uri="{FF2B5EF4-FFF2-40B4-BE49-F238E27FC236}">
                  <a16:creationId xmlns:a16="http://schemas.microsoft.com/office/drawing/2014/main" id="{88801846-162E-4CF2-0FCC-871B36D75C8C}"/>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a:p>
          </p:txBody>
        </p:sp>
        <p:sp>
          <p:nvSpPr>
            <p:cNvPr id="38" name="Freeform 134">
              <a:extLst>
                <a:ext uri="{FF2B5EF4-FFF2-40B4-BE49-F238E27FC236}">
                  <a16:creationId xmlns:a16="http://schemas.microsoft.com/office/drawing/2014/main" id="{11EEECE7-0628-320E-BC8F-097CEC636EFC}"/>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a:p>
          </p:txBody>
        </p:sp>
        <p:sp>
          <p:nvSpPr>
            <p:cNvPr id="39" name="Freeform 135">
              <a:extLst>
                <a:ext uri="{FF2B5EF4-FFF2-40B4-BE49-F238E27FC236}">
                  <a16:creationId xmlns:a16="http://schemas.microsoft.com/office/drawing/2014/main" id="{E4FD1CA5-580E-6373-DDD2-D0E50035D000}"/>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a:p>
          </p:txBody>
        </p:sp>
        <p:sp>
          <p:nvSpPr>
            <p:cNvPr id="40" name="Freeform 136">
              <a:extLst>
                <a:ext uri="{FF2B5EF4-FFF2-40B4-BE49-F238E27FC236}">
                  <a16:creationId xmlns:a16="http://schemas.microsoft.com/office/drawing/2014/main" id="{097EDB54-426F-155E-7C11-B3FE483B6CBE}"/>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a:p>
          </p:txBody>
        </p:sp>
        <p:sp>
          <p:nvSpPr>
            <p:cNvPr id="41" name="Freeform 137">
              <a:extLst>
                <a:ext uri="{FF2B5EF4-FFF2-40B4-BE49-F238E27FC236}">
                  <a16:creationId xmlns:a16="http://schemas.microsoft.com/office/drawing/2014/main" id="{05459741-7901-844F-869E-07A20D8712CC}"/>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a:p>
          </p:txBody>
        </p:sp>
        <p:sp>
          <p:nvSpPr>
            <p:cNvPr id="42" name="Freeform 138">
              <a:extLst>
                <a:ext uri="{FF2B5EF4-FFF2-40B4-BE49-F238E27FC236}">
                  <a16:creationId xmlns:a16="http://schemas.microsoft.com/office/drawing/2014/main" id="{84516758-1F05-B0AE-9855-12B44BAD75C9}"/>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a:p>
          </p:txBody>
        </p:sp>
        <p:sp>
          <p:nvSpPr>
            <p:cNvPr id="43" name="Freeform 139">
              <a:extLst>
                <a:ext uri="{FF2B5EF4-FFF2-40B4-BE49-F238E27FC236}">
                  <a16:creationId xmlns:a16="http://schemas.microsoft.com/office/drawing/2014/main" id="{E96693B1-FAF0-42DD-02E1-1B6FE86ADB30}"/>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a:p>
          </p:txBody>
        </p:sp>
        <p:sp>
          <p:nvSpPr>
            <p:cNvPr id="44" name="Freeform 140">
              <a:extLst>
                <a:ext uri="{FF2B5EF4-FFF2-40B4-BE49-F238E27FC236}">
                  <a16:creationId xmlns:a16="http://schemas.microsoft.com/office/drawing/2014/main" id="{A0AF0137-5DC1-2D02-8CC3-0C499FE32677}"/>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a:p>
          </p:txBody>
        </p:sp>
        <p:sp>
          <p:nvSpPr>
            <p:cNvPr id="45" name="Freeform 141">
              <a:extLst>
                <a:ext uri="{FF2B5EF4-FFF2-40B4-BE49-F238E27FC236}">
                  <a16:creationId xmlns:a16="http://schemas.microsoft.com/office/drawing/2014/main" id="{0FA71CFF-291D-D409-A69B-C771349464C5}"/>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a:p>
          </p:txBody>
        </p:sp>
        <p:sp>
          <p:nvSpPr>
            <p:cNvPr id="46" name="Freeform 142">
              <a:extLst>
                <a:ext uri="{FF2B5EF4-FFF2-40B4-BE49-F238E27FC236}">
                  <a16:creationId xmlns:a16="http://schemas.microsoft.com/office/drawing/2014/main" id="{1EFC2CDB-2286-8529-8DA8-E4DEAE5B3B9E}"/>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a:p>
          </p:txBody>
        </p:sp>
        <p:sp>
          <p:nvSpPr>
            <p:cNvPr id="47" name="Freeform 143">
              <a:extLst>
                <a:ext uri="{FF2B5EF4-FFF2-40B4-BE49-F238E27FC236}">
                  <a16:creationId xmlns:a16="http://schemas.microsoft.com/office/drawing/2014/main" id="{2945488D-B493-6560-1C22-9018CA0B8772}"/>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a:p>
          </p:txBody>
        </p:sp>
        <p:sp>
          <p:nvSpPr>
            <p:cNvPr id="48" name="Freeform 144">
              <a:extLst>
                <a:ext uri="{FF2B5EF4-FFF2-40B4-BE49-F238E27FC236}">
                  <a16:creationId xmlns:a16="http://schemas.microsoft.com/office/drawing/2014/main" id="{439711D2-31DF-3CE2-AC5C-ABF3890C14A4}"/>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a:p>
          </p:txBody>
        </p:sp>
        <p:sp>
          <p:nvSpPr>
            <p:cNvPr id="49" name="Freeform 145">
              <a:extLst>
                <a:ext uri="{FF2B5EF4-FFF2-40B4-BE49-F238E27FC236}">
                  <a16:creationId xmlns:a16="http://schemas.microsoft.com/office/drawing/2014/main" id="{2A1A6B8B-C9B1-709E-E693-B19FE24275F8}"/>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a:p>
          </p:txBody>
        </p:sp>
        <p:sp>
          <p:nvSpPr>
            <p:cNvPr id="50" name="Freeform 146">
              <a:extLst>
                <a:ext uri="{FF2B5EF4-FFF2-40B4-BE49-F238E27FC236}">
                  <a16:creationId xmlns:a16="http://schemas.microsoft.com/office/drawing/2014/main" id="{17B01F36-BE56-6254-C69C-F883DE4D59C9}"/>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a:p>
          </p:txBody>
        </p:sp>
        <p:sp>
          <p:nvSpPr>
            <p:cNvPr id="51" name="Freeform 147">
              <a:extLst>
                <a:ext uri="{FF2B5EF4-FFF2-40B4-BE49-F238E27FC236}">
                  <a16:creationId xmlns:a16="http://schemas.microsoft.com/office/drawing/2014/main" id="{55E444CC-A58A-5055-2A42-6583831FE19E}"/>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a:p>
          </p:txBody>
        </p:sp>
        <p:sp>
          <p:nvSpPr>
            <p:cNvPr id="52" name="Freeform 148">
              <a:extLst>
                <a:ext uri="{FF2B5EF4-FFF2-40B4-BE49-F238E27FC236}">
                  <a16:creationId xmlns:a16="http://schemas.microsoft.com/office/drawing/2014/main" id="{AF5A04DB-80BB-D280-AB11-9AD32A57D18A}"/>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a:p>
          </p:txBody>
        </p:sp>
        <p:sp>
          <p:nvSpPr>
            <p:cNvPr id="53" name="Freeform 149">
              <a:extLst>
                <a:ext uri="{FF2B5EF4-FFF2-40B4-BE49-F238E27FC236}">
                  <a16:creationId xmlns:a16="http://schemas.microsoft.com/office/drawing/2014/main" id="{F5291E88-4F9F-1644-BA36-EEB7103CDBC6}"/>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a:p>
          </p:txBody>
        </p:sp>
        <p:sp>
          <p:nvSpPr>
            <p:cNvPr id="54" name="Freeform 150">
              <a:extLst>
                <a:ext uri="{FF2B5EF4-FFF2-40B4-BE49-F238E27FC236}">
                  <a16:creationId xmlns:a16="http://schemas.microsoft.com/office/drawing/2014/main" id="{B17FFC54-EA90-AA2A-4191-C9090F3DF494}"/>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a:p>
          </p:txBody>
        </p:sp>
        <p:sp>
          <p:nvSpPr>
            <p:cNvPr id="55" name="Freeform 151">
              <a:extLst>
                <a:ext uri="{FF2B5EF4-FFF2-40B4-BE49-F238E27FC236}">
                  <a16:creationId xmlns:a16="http://schemas.microsoft.com/office/drawing/2014/main" id="{0F36DA7F-2E78-B897-9563-4C0405896D97}"/>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a:p>
          </p:txBody>
        </p:sp>
        <p:sp>
          <p:nvSpPr>
            <p:cNvPr id="56" name="Freeform 152">
              <a:extLst>
                <a:ext uri="{FF2B5EF4-FFF2-40B4-BE49-F238E27FC236}">
                  <a16:creationId xmlns:a16="http://schemas.microsoft.com/office/drawing/2014/main" id="{40084A72-45FA-002A-2C1C-3264026EAAFB}"/>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a:p>
          </p:txBody>
        </p:sp>
        <p:sp>
          <p:nvSpPr>
            <p:cNvPr id="57" name="Freeform 153">
              <a:extLst>
                <a:ext uri="{FF2B5EF4-FFF2-40B4-BE49-F238E27FC236}">
                  <a16:creationId xmlns:a16="http://schemas.microsoft.com/office/drawing/2014/main" id="{12712E33-0769-670B-09FB-AA4F8FD09B51}"/>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58" name="Freeform 154">
              <a:extLst>
                <a:ext uri="{FF2B5EF4-FFF2-40B4-BE49-F238E27FC236}">
                  <a16:creationId xmlns:a16="http://schemas.microsoft.com/office/drawing/2014/main" id="{1389858F-26D2-8E22-BA6A-F4E9A1C544EA}"/>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a:p>
          </p:txBody>
        </p:sp>
        <p:sp>
          <p:nvSpPr>
            <p:cNvPr id="59" name="Freeform 155">
              <a:extLst>
                <a:ext uri="{FF2B5EF4-FFF2-40B4-BE49-F238E27FC236}">
                  <a16:creationId xmlns:a16="http://schemas.microsoft.com/office/drawing/2014/main" id="{CEF88F59-FEEB-FD9E-1FF1-EB952432702F}"/>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a:p>
          </p:txBody>
        </p:sp>
        <p:sp>
          <p:nvSpPr>
            <p:cNvPr id="60" name="Freeform 156">
              <a:extLst>
                <a:ext uri="{FF2B5EF4-FFF2-40B4-BE49-F238E27FC236}">
                  <a16:creationId xmlns:a16="http://schemas.microsoft.com/office/drawing/2014/main" id="{E14367A3-3EC8-3806-5B98-99B7DAE50541}"/>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a:p>
          </p:txBody>
        </p:sp>
        <p:sp>
          <p:nvSpPr>
            <p:cNvPr id="61" name="Freeform 157">
              <a:extLst>
                <a:ext uri="{FF2B5EF4-FFF2-40B4-BE49-F238E27FC236}">
                  <a16:creationId xmlns:a16="http://schemas.microsoft.com/office/drawing/2014/main" id="{21E09E61-A77C-7A7B-53E5-05912B0A9098}"/>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a:p>
          </p:txBody>
        </p:sp>
        <p:sp>
          <p:nvSpPr>
            <p:cNvPr id="62" name="Freeform 158">
              <a:extLst>
                <a:ext uri="{FF2B5EF4-FFF2-40B4-BE49-F238E27FC236}">
                  <a16:creationId xmlns:a16="http://schemas.microsoft.com/office/drawing/2014/main" id="{653C5FC2-61F5-CBCD-DCA1-843027F1935E}"/>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a:p>
          </p:txBody>
        </p:sp>
        <p:sp>
          <p:nvSpPr>
            <p:cNvPr id="63" name="Freeform 159">
              <a:extLst>
                <a:ext uri="{FF2B5EF4-FFF2-40B4-BE49-F238E27FC236}">
                  <a16:creationId xmlns:a16="http://schemas.microsoft.com/office/drawing/2014/main" id="{838B30C0-A0DF-E132-5F69-5FE69CA64BD7}"/>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a:p>
          </p:txBody>
        </p:sp>
        <p:sp>
          <p:nvSpPr>
            <p:cNvPr id="64" name="Freeform 160">
              <a:extLst>
                <a:ext uri="{FF2B5EF4-FFF2-40B4-BE49-F238E27FC236}">
                  <a16:creationId xmlns:a16="http://schemas.microsoft.com/office/drawing/2014/main" id="{FCC6232D-C533-75C4-5543-179684F73A21}"/>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a:p>
          </p:txBody>
        </p:sp>
        <p:sp>
          <p:nvSpPr>
            <p:cNvPr id="65" name="Freeform 161">
              <a:extLst>
                <a:ext uri="{FF2B5EF4-FFF2-40B4-BE49-F238E27FC236}">
                  <a16:creationId xmlns:a16="http://schemas.microsoft.com/office/drawing/2014/main" id="{4BBDF227-4DB9-9FA9-DAAA-A1B308EC40AD}"/>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a:p>
          </p:txBody>
        </p:sp>
        <p:sp>
          <p:nvSpPr>
            <p:cNvPr id="66" name="Freeform 162">
              <a:extLst>
                <a:ext uri="{FF2B5EF4-FFF2-40B4-BE49-F238E27FC236}">
                  <a16:creationId xmlns:a16="http://schemas.microsoft.com/office/drawing/2014/main" id="{58B6ADDE-A4C1-0AF4-8FF8-6B77078ECD0D}"/>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a:p>
          </p:txBody>
        </p:sp>
        <p:sp>
          <p:nvSpPr>
            <p:cNvPr id="67" name="Freeform 163">
              <a:extLst>
                <a:ext uri="{FF2B5EF4-FFF2-40B4-BE49-F238E27FC236}">
                  <a16:creationId xmlns:a16="http://schemas.microsoft.com/office/drawing/2014/main" id="{ADB7CDE2-01FD-7CC2-6325-0288FA6072E4}"/>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a:p>
          </p:txBody>
        </p:sp>
        <p:sp>
          <p:nvSpPr>
            <p:cNvPr id="68" name="Freeform 164">
              <a:extLst>
                <a:ext uri="{FF2B5EF4-FFF2-40B4-BE49-F238E27FC236}">
                  <a16:creationId xmlns:a16="http://schemas.microsoft.com/office/drawing/2014/main" id="{0055391A-5500-84CE-1416-AF152E583E0A}"/>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69" name="Freeform 165">
              <a:extLst>
                <a:ext uri="{FF2B5EF4-FFF2-40B4-BE49-F238E27FC236}">
                  <a16:creationId xmlns:a16="http://schemas.microsoft.com/office/drawing/2014/main" id="{167D68FB-19A2-18A5-E4DC-C58F44B04109}"/>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a:p>
          </p:txBody>
        </p:sp>
        <p:sp>
          <p:nvSpPr>
            <p:cNvPr id="70" name="Freeform 166">
              <a:extLst>
                <a:ext uri="{FF2B5EF4-FFF2-40B4-BE49-F238E27FC236}">
                  <a16:creationId xmlns:a16="http://schemas.microsoft.com/office/drawing/2014/main" id="{1BB12D6D-45E0-546B-9B94-9348152E7CAD}"/>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a:p>
          </p:txBody>
        </p:sp>
        <p:sp>
          <p:nvSpPr>
            <p:cNvPr id="71" name="Freeform 167">
              <a:extLst>
                <a:ext uri="{FF2B5EF4-FFF2-40B4-BE49-F238E27FC236}">
                  <a16:creationId xmlns:a16="http://schemas.microsoft.com/office/drawing/2014/main" id="{E6B40C3B-0388-64CD-3FEC-851C83DB685F}"/>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a:p>
          </p:txBody>
        </p:sp>
        <p:sp>
          <p:nvSpPr>
            <p:cNvPr id="72" name="Freeform 168">
              <a:extLst>
                <a:ext uri="{FF2B5EF4-FFF2-40B4-BE49-F238E27FC236}">
                  <a16:creationId xmlns:a16="http://schemas.microsoft.com/office/drawing/2014/main" id="{25BDCB5B-1164-BDC0-950D-AC22F74CBDF8}"/>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a:p>
          </p:txBody>
        </p:sp>
        <p:sp>
          <p:nvSpPr>
            <p:cNvPr id="73" name="Freeform 169">
              <a:extLst>
                <a:ext uri="{FF2B5EF4-FFF2-40B4-BE49-F238E27FC236}">
                  <a16:creationId xmlns:a16="http://schemas.microsoft.com/office/drawing/2014/main" id="{D4475A3B-BBF2-E7CE-7993-D96F39D4AE6D}"/>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a:p>
          </p:txBody>
        </p:sp>
        <p:sp>
          <p:nvSpPr>
            <p:cNvPr id="74" name="Freeform 170">
              <a:extLst>
                <a:ext uri="{FF2B5EF4-FFF2-40B4-BE49-F238E27FC236}">
                  <a16:creationId xmlns:a16="http://schemas.microsoft.com/office/drawing/2014/main" id="{7375DAC9-C7CB-5BD5-A9C8-FF6CF5A13978}"/>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75" name="Freeform 171">
              <a:extLst>
                <a:ext uri="{FF2B5EF4-FFF2-40B4-BE49-F238E27FC236}">
                  <a16:creationId xmlns:a16="http://schemas.microsoft.com/office/drawing/2014/main" id="{E70DC336-F2ED-9D26-AF39-7DFAF01F4FF1}"/>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a:p>
          </p:txBody>
        </p:sp>
        <p:sp>
          <p:nvSpPr>
            <p:cNvPr id="76" name="Freeform 172">
              <a:extLst>
                <a:ext uri="{FF2B5EF4-FFF2-40B4-BE49-F238E27FC236}">
                  <a16:creationId xmlns:a16="http://schemas.microsoft.com/office/drawing/2014/main" id="{46B78903-3484-A654-A18A-EE59F789439D}"/>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a:p>
          </p:txBody>
        </p:sp>
        <p:sp>
          <p:nvSpPr>
            <p:cNvPr id="77" name="Freeform 173">
              <a:extLst>
                <a:ext uri="{FF2B5EF4-FFF2-40B4-BE49-F238E27FC236}">
                  <a16:creationId xmlns:a16="http://schemas.microsoft.com/office/drawing/2014/main" id="{10F524F2-741A-A0F0-2D89-B09C8AAA824E}"/>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a:p>
          </p:txBody>
        </p:sp>
        <p:sp>
          <p:nvSpPr>
            <p:cNvPr id="78" name="Freeform 174">
              <a:extLst>
                <a:ext uri="{FF2B5EF4-FFF2-40B4-BE49-F238E27FC236}">
                  <a16:creationId xmlns:a16="http://schemas.microsoft.com/office/drawing/2014/main" id="{76777ECB-E1CB-D5A8-2A91-9DED5406D2E7}"/>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79" name="Freeform 175">
              <a:extLst>
                <a:ext uri="{FF2B5EF4-FFF2-40B4-BE49-F238E27FC236}">
                  <a16:creationId xmlns:a16="http://schemas.microsoft.com/office/drawing/2014/main" id="{26F2B2D0-FA02-4D82-3C40-B1DF6D3AD99F}"/>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a:p>
          </p:txBody>
        </p:sp>
        <p:sp>
          <p:nvSpPr>
            <p:cNvPr id="80" name="Freeform 176">
              <a:extLst>
                <a:ext uri="{FF2B5EF4-FFF2-40B4-BE49-F238E27FC236}">
                  <a16:creationId xmlns:a16="http://schemas.microsoft.com/office/drawing/2014/main" id="{01360297-66DF-6379-C7FC-C1B89EFED82B}"/>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a:p>
          </p:txBody>
        </p:sp>
        <p:sp>
          <p:nvSpPr>
            <p:cNvPr id="81" name="Freeform 177">
              <a:extLst>
                <a:ext uri="{FF2B5EF4-FFF2-40B4-BE49-F238E27FC236}">
                  <a16:creationId xmlns:a16="http://schemas.microsoft.com/office/drawing/2014/main" id="{A48D47C6-A387-3766-87B8-B2DBD731AA54}"/>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a:p>
          </p:txBody>
        </p:sp>
        <p:sp>
          <p:nvSpPr>
            <p:cNvPr id="82" name="Freeform 178">
              <a:extLst>
                <a:ext uri="{FF2B5EF4-FFF2-40B4-BE49-F238E27FC236}">
                  <a16:creationId xmlns:a16="http://schemas.microsoft.com/office/drawing/2014/main" id="{D6A98377-E7BD-736F-31A8-1E30B16B44CA}"/>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a:p>
          </p:txBody>
        </p:sp>
        <p:sp>
          <p:nvSpPr>
            <p:cNvPr id="83" name="Freeform 179">
              <a:extLst>
                <a:ext uri="{FF2B5EF4-FFF2-40B4-BE49-F238E27FC236}">
                  <a16:creationId xmlns:a16="http://schemas.microsoft.com/office/drawing/2014/main" id="{92B17FD8-8A96-6719-166C-CBD9D9E7E1D7}"/>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84" name="Freeform 180">
              <a:extLst>
                <a:ext uri="{FF2B5EF4-FFF2-40B4-BE49-F238E27FC236}">
                  <a16:creationId xmlns:a16="http://schemas.microsoft.com/office/drawing/2014/main" id="{774B3BCD-1C0A-DD3C-0A48-2B72E9D0E683}"/>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a:p>
          </p:txBody>
        </p:sp>
        <p:sp>
          <p:nvSpPr>
            <p:cNvPr id="85" name="Freeform 181">
              <a:extLst>
                <a:ext uri="{FF2B5EF4-FFF2-40B4-BE49-F238E27FC236}">
                  <a16:creationId xmlns:a16="http://schemas.microsoft.com/office/drawing/2014/main" id="{92369236-8D1F-DA9B-D29B-D94F407F5155}"/>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a:p>
          </p:txBody>
        </p:sp>
        <p:sp>
          <p:nvSpPr>
            <p:cNvPr id="86" name="Freeform 182">
              <a:extLst>
                <a:ext uri="{FF2B5EF4-FFF2-40B4-BE49-F238E27FC236}">
                  <a16:creationId xmlns:a16="http://schemas.microsoft.com/office/drawing/2014/main" id="{45687F2E-C874-0C2A-B454-724C202059DA}"/>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a:p>
          </p:txBody>
        </p:sp>
        <p:sp>
          <p:nvSpPr>
            <p:cNvPr id="87" name="Freeform 183">
              <a:extLst>
                <a:ext uri="{FF2B5EF4-FFF2-40B4-BE49-F238E27FC236}">
                  <a16:creationId xmlns:a16="http://schemas.microsoft.com/office/drawing/2014/main" id="{C3607770-4F71-BE34-4948-8160116FA6DB}"/>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88" name="Freeform 184">
              <a:extLst>
                <a:ext uri="{FF2B5EF4-FFF2-40B4-BE49-F238E27FC236}">
                  <a16:creationId xmlns:a16="http://schemas.microsoft.com/office/drawing/2014/main" id="{1BAC9BF3-779C-59EA-77B2-8101D8C34358}"/>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89" name="Freeform 185">
              <a:extLst>
                <a:ext uri="{FF2B5EF4-FFF2-40B4-BE49-F238E27FC236}">
                  <a16:creationId xmlns:a16="http://schemas.microsoft.com/office/drawing/2014/main" id="{01FB9E2A-665F-374F-1E2D-CD5C683AB04B}"/>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a:p>
          </p:txBody>
        </p:sp>
        <p:sp>
          <p:nvSpPr>
            <p:cNvPr id="90" name="Freeform 186">
              <a:extLst>
                <a:ext uri="{FF2B5EF4-FFF2-40B4-BE49-F238E27FC236}">
                  <a16:creationId xmlns:a16="http://schemas.microsoft.com/office/drawing/2014/main" id="{F006BEA6-25B9-795A-2954-F00F5480B178}"/>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91" name="Freeform 187">
              <a:extLst>
                <a:ext uri="{FF2B5EF4-FFF2-40B4-BE49-F238E27FC236}">
                  <a16:creationId xmlns:a16="http://schemas.microsoft.com/office/drawing/2014/main" id="{CF177D45-FF8B-B71E-02CB-C568D40E326B}"/>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a:p>
          </p:txBody>
        </p:sp>
        <p:sp>
          <p:nvSpPr>
            <p:cNvPr id="92" name="Freeform 188">
              <a:extLst>
                <a:ext uri="{FF2B5EF4-FFF2-40B4-BE49-F238E27FC236}">
                  <a16:creationId xmlns:a16="http://schemas.microsoft.com/office/drawing/2014/main" id="{0F0430ED-679C-1B43-2EC8-828E2A2E578E}"/>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a:p>
          </p:txBody>
        </p:sp>
        <p:sp>
          <p:nvSpPr>
            <p:cNvPr id="93" name="Freeform 189">
              <a:extLst>
                <a:ext uri="{FF2B5EF4-FFF2-40B4-BE49-F238E27FC236}">
                  <a16:creationId xmlns:a16="http://schemas.microsoft.com/office/drawing/2014/main" id="{85C4F3EC-67DD-F31D-15E8-81DE3311DA38}"/>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a:p>
          </p:txBody>
        </p:sp>
        <p:sp>
          <p:nvSpPr>
            <p:cNvPr id="94" name="Freeform 190">
              <a:extLst>
                <a:ext uri="{FF2B5EF4-FFF2-40B4-BE49-F238E27FC236}">
                  <a16:creationId xmlns:a16="http://schemas.microsoft.com/office/drawing/2014/main" id="{842D13E0-8595-A8A2-7712-935444FEA76F}"/>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95" name="Freeform 191">
              <a:extLst>
                <a:ext uri="{FF2B5EF4-FFF2-40B4-BE49-F238E27FC236}">
                  <a16:creationId xmlns:a16="http://schemas.microsoft.com/office/drawing/2014/main" id="{B8A98AB7-E690-9E05-CAB5-D339A1E49C05}"/>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a:p>
          </p:txBody>
        </p:sp>
        <p:sp>
          <p:nvSpPr>
            <p:cNvPr id="96" name="Freeform 192">
              <a:extLst>
                <a:ext uri="{FF2B5EF4-FFF2-40B4-BE49-F238E27FC236}">
                  <a16:creationId xmlns:a16="http://schemas.microsoft.com/office/drawing/2014/main" id="{C2003858-4390-A99E-2F4C-3CA7EB8806B6}"/>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a:p>
          </p:txBody>
        </p:sp>
        <p:sp>
          <p:nvSpPr>
            <p:cNvPr id="97" name="Freeform 193">
              <a:extLst>
                <a:ext uri="{FF2B5EF4-FFF2-40B4-BE49-F238E27FC236}">
                  <a16:creationId xmlns:a16="http://schemas.microsoft.com/office/drawing/2014/main" id="{0CE418DE-D4BD-E7C6-7E97-E62F02BCA196}"/>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a:p>
          </p:txBody>
        </p:sp>
        <p:sp>
          <p:nvSpPr>
            <p:cNvPr id="98" name="Freeform 194">
              <a:extLst>
                <a:ext uri="{FF2B5EF4-FFF2-40B4-BE49-F238E27FC236}">
                  <a16:creationId xmlns:a16="http://schemas.microsoft.com/office/drawing/2014/main" id="{330BECBA-7CB5-CBB5-0541-CA1A7E2EE90E}"/>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a:p>
          </p:txBody>
        </p:sp>
        <p:sp>
          <p:nvSpPr>
            <p:cNvPr id="99" name="Freeform 195">
              <a:extLst>
                <a:ext uri="{FF2B5EF4-FFF2-40B4-BE49-F238E27FC236}">
                  <a16:creationId xmlns:a16="http://schemas.microsoft.com/office/drawing/2014/main" id="{1A90E408-34DF-6E63-048A-00646CAFB7D5}"/>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a:p>
          </p:txBody>
        </p:sp>
        <p:sp>
          <p:nvSpPr>
            <p:cNvPr id="100" name="Freeform 196">
              <a:extLst>
                <a:ext uri="{FF2B5EF4-FFF2-40B4-BE49-F238E27FC236}">
                  <a16:creationId xmlns:a16="http://schemas.microsoft.com/office/drawing/2014/main" id="{A3125CA6-0A56-FFEB-93F7-69D1A81D2FC9}"/>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a:p>
          </p:txBody>
        </p:sp>
        <p:sp>
          <p:nvSpPr>
            <p:cNvPr id="101" name="Freeform 197">
              <a:extLst>
                <a:ext uri="{FF2B5EF4-FFF2-40B4-BE49-F238E27FC236}">
                  <a16:creationId xmlns:a16="http://schemas.microsoft.com/office/drawing/2014/main" id="{1A5C9B7F-E21B-C449-8AA7-F8F0F79333B5}"/>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a:p>
          </p:txBody>
        </p:sp>
        <p:sp>
          <p:nvSpPr>
            <p:cNvPr id="102" name="Freeform 198">
              <a:extLst>
                <a:ext uri="{FF2B5EF4-FFF2-40B4-BE49-F238E27FC236}">
                  <a16:creationId xmlns:a16="http://schemas.microsoft.com/office/drawing/2014/main" id="{DF352A5C-AFEA-49B8-18D7-77A053162CE4}"/>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a:p>
          </p:txBody>
        </p:sp>
        <p:sp>
          <p:nvSpPr>
            <p:cNvPr id="103" name="Freeform 199">
              <a:extLst>
                <a:ext uri="{FF2B5EF4-FFF2-40B4-BE49-F238E27FC236}">
                  <a16:creationId xmlns:a16="http://schemas.microsoft.com/office/drawing/2014/main" id="{1A1E56BC-0A01-1158-854C-75D8E7DC0B43}"/>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a:p>
          </p:txBody>
        </p:sp>
        <p:sp>
          <p:nvSpPr>
            <p:cNvPr id="104" name="Freeform 200">
              <a:extLst>
                <a:ext uri="{FF2B5EF4-FFF2-40B4-BE49-F238E27FC236}">
                  <a16:creationId xmlns:a16="http://schemas.microsoft.com/office/drawing/2014/main" id="{08617494-3B36-0C06-0B1B-5F340403CC8C}"/>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a:p>
          </p:txBody>
        </p:sp>
        <p:sp>
          <p:nvSpPr>
            <p:cNvPr id="105" name="Freeform 201">
              <a:extLst>
                <a:ext uri="{FF2B5EF4-FFF2-40B4-BE49-F238E27FC236}">
                  <a16:creationId xmlns:a16="http://schemas.microsoft.com/office/drawing/2014/main" id="{F858B2AC-D127-A561-311A-3325EEEEF084}"/>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a:p>
          </p:txBody>
        </p:sp>
        <p:sp>
          <p:nvSpPr>
            <p:cNvPr id="106" name="Freeform 202">
              <a:extLst>
                <a:ext uri="{FF2B5EF4-FFF2-40B4-BE49-F238E27FC236}">
                  <a16:creationId xmlns:a16="http://schemas.microsoft.com/office/drawing/2014/main" id="{315C562D-57C7-B780-A763-EECE45F6CBAF}"/>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a:p>
          </p:txBody>
        </p:sp>
        <p:sp>
          <p:nvSpPr>
            <p:cNvPr id="107" name="Freeform 203">
              <a:extLst>
                <a:ext uri="{FF2B5EF4-FFF2-40B4-BE49-F238E27FC236}">
                  <a16:creationId xmlns:a16="http://schemas.microsoft.com/office/drawing/2014/main" id="{0CF456EB-878D-4859-3F61-9E9F73CCADB6}"/>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a:p>
          </p:txBody>
        </p:sp>
        <p:sp>
          <p:nvSpPr>
            <p:cNvPr id="108" name="Freeform 204">
              <a:extLst>
                <a:ext uri="{FF2B5EF4-FFF2-40B4-BE49-F238E27FC236}">
                  <a16:creationId xmlns:a16="http://schemas.microsoft.com/office/drawing/2014/main" id="{10A20F9E-E10F-0B05-53AB-7C74D19FE28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a:p>
          </p:txBody>
        </p:sp>
        <p:sp>
          <p:nvSpPr>
            <p:cNvPr id="109" name="Freeform 205">
              <a:extLst>
                <a:ext uri="{FF2B5EF4-FFF2-40B4-BE49-F238E27FC236}">
                  <a16:creationId xmlns:a16="http://schemas.microsoft.com/office/drawing/2014/main" id="{1A56ECD0-1983-65A0-1028-CA85DC11F5D9}"/>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a:p>
          </p:txBody>
        </p:sp>
        <p:sp>
          <p:nvSpPr>
            <p:cNvPr id="110" name="Freeform 206">
              <a:extLst>
                <a:ext uri="{FF2B5EF4-FFF2-40B4-BE49-F238E27FC236}">
                  <a16:creationId xmlns:a16="http://schemas.microsoft.com/office/drawing/2014/main" id="{BF6CBE0D-80FE-D35A-5428-529F5B974DDD}"/>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a:p>
          </p:txBody>
        </p:sp>
        <p:sp>
          <p:nvSpPr>
            <p:cNvPr id="111" name="Freeform 207">
              <a:extLst>
                <a:ext uri="{FF2B5EF4-FFF2-40B4-BE49-F238E27FC236}">
                  <a16:creationId xmlns:a16="http://schemas.microsoft.com/office/drawing/2014/main" id="{9A42002D-5C42-01A6-C0A3-B018E4E5CE7B}"/>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112" name="Freeform 208">
              <a:extLst>
                <a:ext uri="{FF2B5EF4-FFF2-40B4-BE49-F238E27FC236}">
                  <a16:creationId xmlns:a16="http://schemas.microsoft.com/office/drawing/2014/main" id="{20700AC6-6EE2-F21C-18BC-47919011C245}"/>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113" name="Freeform 209">
              <a:extLst>
                <a:ext uri="{FF2B5EF4-FFF2-40B4-BE49-F238E27FC236}">
                  <a16:creationId xmlns:a16="http://schemas.microsoft.com/office/drawing/2014/main" id="{27CE7065-4A2A-8C47-A0E8-5FB81B9C722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114" name="Freeform 210">
              <a:extLst>
                <a:ext uri="{FF2B5EF4-FFF2-40B4-BE49-F238E27FC236}">
                  <a16:creationId xmlns:a16="http://schemas.microsoft.com/office/drawing/2014/main" id="{469A2C5C-A2B6-B95C-4586-4B8B10AF8872}"/>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a:p>
          </p:txBody>
        </p:sp>
        <p:sp>
          <p:nvSpPr>
            <p:cNvPr id="115" name="Freeform 211">
              <a:extLst>
                <a:ext uri="{FF2B5EF4-FFF2-40B4-BE49-F238E27FC236}">
                  <a16:creationId xmlns:a16="http://schemas.microsoft.com/office/drawing/2014/main" id="{3118F0FA-1B1A-BA66-7668-5A48B96187D4}"/>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116" name="Freeform 212">
              <a:extLst>
                <a:ext uri="{FF2B5EF4-FFF2-40B4-BE49-F238E27FC236}">
                  <a16:creationId xmlns:a16="http://schemas.microsoft.com/office/drawing/2014/main" id="{C17EDEF1-01F5-BECC-B788-AE529446B4B5}"/>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117" name="Freeform 213">
              <a:extLst>
                <a:ext uri="{FF2B5EF4-FFF2-40B4-BE49-F238E27FC236}">
                  <a16:creationId xmlns:a16="http://schemas.microsoft.com/office/drawing/2014/main" id="{D9C046F2-A074-C1A8-A75C-C1703DF8E303}"/>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a:p>
          </p:txBody>
        </p:sp>
        <p:sp>
          <p:nvSpPr>
            <p:cNvPr id="118" name="Freeform 214">
              <a:extLst>
                <a:ext uri="{FF2B5EF4-FFF2-40B4-BE49-F238E27FC236}">
                  <a16:creationId xmlns:a16="http://schemas.microsoft.com/office/drawing/2014/main" id="{7ED60672-587B-14D4-2FA8-661BB39329BC}"/>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a:p>
          </p:txBody>
        </p:sp>
        <p:sp>
          <p:nvSpPr>
            <p:cNvPr id="119" name="Freeform 215">
              <a:extLst>
                <a:ext uri="{FF2B5EF4-FFF2-40B4-BE49-F238E27FC236}">
                  <a16:creationId xmlns:a16="http://schemas.microsoft.com/office/drawing/2014/main" id="{17BCBDA6-346C-C53D-AD77-6D33933437EF}"/>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a:p>
          </p:txBody>
        </p:sp>
        <p:sp>
          <p:nvSpPr>
            <p:cNvPr id="120" name="Freeform 216">
              <a:extLst>
                <a:ext uri="{FF2B5EF4-FFF2-40B4-BE49-F238E27FC236}">
                  <a16:creationId xmlns:a16="http://schemas.microsoft.com/office/drawing/2014/main" id="{C51B5E03-4C83-FDB6-563C-81EFB4E2A521}"/>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a:p>
          </p:txBody>
        </p:sp>
        <p:sp>
          <p:nvSpPr>
            <p:cNvPr id="121" name="Freeform 217">
              <a:extLst>
                <a:ext uri="{FF2B5EF4-FFF2-40B4-BE49-F238E27FC236}">
                  <a16:creationId xmlns:a16="http://schemas.microsoft.com/office/drawing/2014/main" id="{BC0DEBAC-A701-2B19-E54D-9DB93F010986}"/>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a:p>
          </p:txBody>
        </p:sp>
        <p:sp>
          <p:nvSpPr>
            <p:cNvPr id="122" name="Freeform 218">
              <a:extLst>
                <a:ext uri="{FF2B5EF4-FFF2-40B4-BE49-F238E27FC236}">
                  <a16:creationId xmlns:a16="http://schemas.microsoft.com/office/drawing/2014/main" id="{8D497EA5-E257-A09F-702F-8BA31B315623}"/>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a:p>
          </p:txBody>
        </p:sp>
        <p:sp>
          <p:nvSpPr>
            <p:cNvPr id="123" name="Freeform 219">
              <a:extLst>
                <a:ext uri="{FF2B5EF4-FFF2-40B4-BE49-F238E27FC236}">
                  <a16:creationId xmlns:a16="http://schemas.microsoft.com/office/drawing/2014/main" id="{EA60E19A-7522-AD56-F678-B5F13DA37575}"/>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a:p>
          </p:txBody>
        </p:sp>
        <p:sp>
          <p:nvSpPr>
            <p:cNvPr id="124" name="Freeform 220">
              <a:extLst>
                <a:ext uri="{FF2B5EF4-FFF2-40B4-BE49-F238E27FC236}">
                  <a16:creationId xmlns:a16="http://schemas.microsoft.com/office/drawing/2014/main" id="{950DD8D9-02C6-9B3F-21DE-145BA73DA5C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a:p>
          </p:txBody>
        </p:sp>
        <p:sp>
          <p:nvSpPr>
            <p:cNvPr id="125" name="Freeform 221">
              <a:extLst>
                <a:ext uri="{FF2B5EF4-FFF2-40B4-BE49-F238E27FC236}">
                  <a16:creationId xmlns:a16="http://schemas.microsoft.com/office/drawing/2014/main" id="{BEEFA0B6-7AE7-48BF-49EF-A4019FC4953F}"/>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a:p>
          </p:txBody>
        </p:sp>
        <p:sp>
          <p:nvSpPr>
            <p:cNvPr id="126" name="Freeform 222">
              <a:extLst>
                <a:ext uri="{FF2B5EF4-FFF2-40B4-BE49-F238E27FC236}">
                  <a16:creationId xmlns:a16="http://schemas.microsoft.com/office/drawing/2014/main" id="{318E6FD6-CDFE-4A3A-9AE4-C7D9D0BAF3E9}"/>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a:p>
          </p:txBody>
        </p:sp>
        <p:sp>
          <p:nvSpPr>
            <p:cNvPr id="127" name="Freeform 223">
              <a:extLst>
                <a:ext uri="{FF2B5EF4-FFF2-40B4-BE49-F238E27FC236}">
                  <a16:creationId xmlns:a16="http://schemas.microsoft.com/office/drawing/2014/main" id="{938896EF-52BC-242A-DDCF-4CF32B9EFD50}"/>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a:p>
          </p:txBody>
        </p:sp>
        <p:sp>
          <p:nvSpPr>
            <p:cNvPr id="128" name="Freeform 224">
              <a:extLst>
                <a:ext uri="{FF2B5EF4-FFF2-40B4-BE49-F238E27FC236}">
                  <a16:creationId xmlns:a16="http://schemas.microsoft.com/office/drawing/2014/main" id="{414F2242-6744-DFA1-A20F-40AA93BB08E4}"/>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a:p>
          </p:txBody>
        </p:sp>
        <p:sp>
          <p:nvSpPr>
            <p:cNvPr id="129" name="Freeform 225">
              <a:extLst>
                <a:ext uri="{FF2B5EF4-FFF2-40B4-BE49-F238E27FC236}">
                  <a16:creationId xmlns:a16="http://schemas.microsoft.com/office/drawing/2014/main" id="{1587B63A-A9C4-2F24-47F1-6FDFF5F0CC47}"/>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a:p>
          </p:txBody>
        </p:sp>
        <p:sp>
          <p:nvSpPr>
            <p:cNvPr id="130" name="Freeform 226">
              <a:extLst>
                <a:ext uri="{FF2B5EF4-FFF2-40B4-BE49-F238E27FC236}">
                  <a16:creationId xmlns:a16="http://schemas.microsoft.com/office/drawing/2014/main" id="{912EC120-0E83-DB15-4AA9-ED13A329E217}"/>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a:p>
          </p:txBody>
        </p:sp>
        <p:sp>
          <p:nvSpPr>
            <p:cNvPr id="131" name="Freeform 227">
              <a:extLst>
                <a:ext uri="{FF2B5EF4-FFF2-40B4-BE49-F238E27FC236}">
                  <a16:creationId xmlns:a16="http://schemas.microsoft.com/office/drawing/2014/main" id="{64155191-C923-6164-EFB2-056156191FA7}"/>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a:p>
          </p:txBody>
        </p:sp>
        <p:sp>
          <p:nvSpPr>
            <p:cNvPr id="132" name="Freeform 228">
              <a:extLst>
                <a:ext uri="{FF2B5EF4-FFF2-40B4-BE49-F238E27FC236}">
                  <a16:creationId xmlns:a16="http://schemas.microsoft.com/office/drawing/2014/main" id="{26BA6562-B935-65EA-8096-1A950BB88EE1}"/>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a:p>
          </p:txBody>
        </p:sp>
        <p:sp>
          <p:nvSpPr>
            <p:cNvPr id="133" name="Freeform 229">
              <a:extLst>
                <a:ext uri="{FF2B5EF4-FFF2-40B4-BE49-F238E27FC236}">
                  <a16:creationId xmlns:a16="http://schemas.microsoft.com/office/drawing/2014/main" id="{ABF21C90-D300-5EF3-7F89-340CC40AB37B}"/>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a:p>
          </p:txBody>
        </p:sp>
        <p:sp>
          <p:nvSpPr>
            <p:cNvPr id="134" name="Freeform 230">
              <a:extLst>
                <a:ext uri="{FF2B5EF4-FFF2-40B4-BE49-F238E27FC236}">
                  <a16:creationId xmlns:a16="http://schemas.microsoft.com/office/drawing/2014/main" id="{EE0408AA-06CF-A1AB-BFA8-FEBE37A97E4C}"/>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a:p>
          </p:txBody>
        </p:sp>
        <p:sp>
          <p:nvSpPr>
            <p:cNvPr id="135" name="Freeform 231">
              <a:extLst>
                <a:ext uri="{FF2B5EF4-FFF2-40B4-BE49-F238E27FC236}">
                  <a16:creationId xmlns:a16="http://schemas.microsoft.com/office/drawing/2014/main" id="{7078B6EC-A3A2-C980-BAD6-FC3851EFCADC}"/>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a:p>
          </p:txBody>
        </p:sp>
        <p:sp>
          <p:nvSpPr>
            <p:cNvPr id="136" name="Freeform 232">
              <a:extLst>
                <a:ext uri="{FF2B5EF4-FFF2-40B4-BE49-F238E27FC236}">
                  <a16:creationId xmlns:a16="http://schemas.microsoft.com/office/drawing/2014/main" id="{B4A3F42C-1772-24E0-486D-423D3F4C616E}"/>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a:p>
          </p:txBody>
        </p:sp>
        <p:sp>
          <p:nvSpPr>
            <p:cNvPr id="137" name="Freeform 233">
              <a:extLst>
                <a:ext uri="{FF2B5EF4-FFF2-40B4-BE49-F238E27FC236}">
                  <a16:creationId xmlns:a16="http://schemas.microsoft.com/office/drawing/2014/main" id="{2EEF979C-345E-7146-F967-2547A95B647A}"/>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a:p>
          </p:txBody>
        </p:sp>
        <p:sp>
          <p:nvSpPr>
            <p:cNvPr id="138" name="Freeform 234">
              <a:extLst>
                <a:ext uri="{FF2B5EF4-FFF2-40B4-BE49-F238E27FC236}">
                  <a16:creationId xmlns:a16="http://schemas.microsoft.com/office/drawing/2014/main" id="{CD30F469-C026-1B2C-6B80-33F171CDFF84}"/>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a:p>
          </p:txBody>
        </p:sp>
        <p:sp>
          <p:nvSpPr>
            <p:cNvPr id="139" name="Freeform 235">
              <a:extLst>
                <a:ext uri="{FF2B5EF4-FFF2-40B4-BE49-F238E27FC236}">
                  <a16:creationId xmlns:a16="http://schemas.microsoft.com/office/drawing/2014/main" id="{9579E2CE-ED41-C763-1B6B-21BE9940CF02}"/>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a:p>
          </p:txBody>
        </p:sp>
        <p:sp>
          <p:nvSpPr>
            <p:cNvPr id="140" name="Freeform 236">
              <a:extLst>
                <a:ext uri="{FF2B5EF4-FFF2-40B4-BE49-F238E27FC236}">
                  <a16:creationId xmlns:a16="http://schemas.microsoft.com/office/drawing/2014/main" id="{25F51484-57D8-91B7-BCF8-941F84C8311C}"/>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a:p>
          </p:txBody>
        </p:sp>
        <p:sp>
          <p:nvSpPr>
            <p:cNvPr id="141" name="Freeform 237">
              <a:extLst>
                <a:ext uri="{FF2B5EF4-FFF2-40B4-BE49-F238E27FC236}">
                  <a16:creationId xmlns:a16="http://schemas.microsoft.com/office/drawing/2014/main" id="{8008F218-4A39-9009-A55F-D0CEC0CA9979}"/>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a:p>
          </p:txBody>
        </p:sp>
        <p:sp>
          <p:nvSpPr>
            <p:cNvPr id="142" name="Freeform 238">
              <a:extLst>
                <a:ext uri="{FF2B5EF4-FFF2-40B4-BE49-F238E27FC236}">
                  <a16:creationId xmlns:a16="http://schemas.microsoft.com/office/drawing/2014/main" id="{9CCBBA7D-B153-21AC-0938-EC6ED4E75980}"/>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95019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7706E3-0DF7-1B6E-D292-77AD0EECBC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7" y="59208"/>
            <a:ext cx="11981487" cy="6739587"/>
          </a:xfrm>
          <a:prstGeom prst="rect">
            <a:avLst/>
          </a:prstGeom>
        </p:spPr>
      </p:pic>
      <p:sp>
        <p:nvSpPr>
          <p:cNvPr id="5" name="TextBox 4">
            <a:extLst>
              <a:ext uri="{FF2B5EF4-FFF2-40B4-BE49-F238E27FC236}">
                <a16:creationId xmlns:a16="http://schemas.microsoft.com/office/drawing/2014/main" id="{5A8373E7-A7F2-135F-4F5E-325D29A69E30}"/>
              </a:ext>
            </a:extLst>
          </p:cNvPr>
          <p:cNvSpPr txBox="1"/>
          <p:nvPr/>
        </p:nvSpPr>
        <p:spPr>
          <a:xfrm>
            <a:off x="3969288" y="391008"/>
            <a:ext cx="3551920" cy="545983"/>
          </a:xfrm>
          <a:prstGeom prst="rect">
            <a:avLst/>
          </a:prstGeom>
          <a:noFill/>
        </p:spPr>
        <p:txBody>
          <a:bodyPr wrap="square" rtlCol="0" anchor="ctr">
            <a:spAutoFit/>
          </a:bodyPr>
          <a:lstStyle/>
          <a:p>
            <a:r>
              <a:rPr lang="es" sz="2948" b="1" dirty="0">
                <a:solidFill>
                  <a:srgbClr val="027354"/>
                </a:solidFill>
              </a:rPr>
              <a:t>CASOS DE ESTUDIOS </a:t>
            </a:r>
          </a:p>
        </p:txBody>
      </p:sp>
      <p:sp>
        <p:nvSpPr>
          <p:cNvPr id="6" name="TextBox 5">
            <a:extLst>
              <a:ext uri="{FF2B5EF4-FFF2-40B4-BE49-F238E27FC236}">
                <a16:creationId xmlns:a16="http://schemas.microsoft.com/office/drawing/2014/main" id="{A45CB187-F168-8F70-38FC-580B22A45AE4}"/>
              </a:ext>
            </a:extLst>
          </p:cNvPr>
          <p:cNvSpPr txBox="1"/>
          <p:nvPr/>
        </p:nvSpPr>
        <p:spPr>
          <a:xfrm rot="16200000">
            <a:off x="-148650" y="3194253"/>
            <a:ext cx="2148626" cy="431208"/>
          </a:xfrm>
          <a:prstGeom prst="rect">
            <a:avLst/>
          </a:prstGeom>
          <a:noFill/>
        </p:spPr>
        <p:txBody>
          <a:bodyPr wrap="square" rtlCol="0" anchor="ctr">
            <a:spAutoFit/>
          </a:bodyPr>
          <a:lstStyle/>
          <a:p>
            <a:pPr algn="r"/>
            <a:r>
              <a:rPr lang="es" sz="2202" b="1" dirty="0">
                <a:solidFill>
                  <a:srgbClr val="40B894"/>
                </a:solidFill>
              </a:rPr>
              <a:t>MÓDULO 1</a:t>
            </a:r>
          </a:p>
        </p:txBody>
      </p:sp>
      <p:sp>
        <p:nvSpPr>
          <p:cNvPr id="7" name="TextBox 6">
            <a:extLst>
              <a:ext uri="{FF2B5EF4-FFF2-40B4-BE49-F238E27FC236}">
                <a16:creationId xmlns:a16="http://schemas.microsoft.com/office/drawing/2014/main" id="{1DBB218C-7C17-1B2B-642D-363E3D4368F6}"/>
              </a:ext>
            </a:extLst>
          </p:cNvPr>
          <p:cNvSpPr txBox="1"/>
          <p:nvPr/>
        </p:nvSpPr>
        <p:spPr>
          <a:xfrm rot="16200000">
            <a:off x="3471443" y="3076338"/>
            <a:ext cx="1820762" cy="431208"/>
          </a:xfrm>
          <a:prstGeom prst="rect">
            <a:avLst/>
          </a:prstGeom>
          <a:noFill/>
        </p:spPr>
        <p:txBody>
          <a:bodyPr wrap="square" rtlCol="0" anchor="ctr">
            <a:spAutoFit/>
          </a:bodyPr>
          <a:lstStyle/>
          <a:p>
            <a:pPr algn="r"/>
            <a:r>
              <a:rPr lang="es" sz="2202" b="1" dirty="0">
                <a:solidFill>
                  <a:srgbClr val="F29E38"/>
                </a:solidFill>
              </a:rPr>
              <a:t>MÓDULO 2-3</a:t>
            </a:r>
          </a:p>
        </p:txBody>
      </p:sp>
      <p:sp>
        <p:nvSpPr>
          <p:cNvPr id="8" name="TextBox 7">
            <a:extLst>
              <a:ext uri="{FF2B5EF4-FFF2-40B4-BE49-F238E27FC236}">
                <a16:creationId xmlns:a16="http://schemas.microsoft.com/office/drawing/2014/main" id="{51FE8E09-A980-7D42-346B-927EC76E393C}"/>
              </a:ext>
            </a:extLst>
          </p:cNvPr>
          <p:cNvSpPr txBox="1"/>
          <p:nvPr/>
        </p:nvSpPr>
        <p:spPr>
          <a:xfrm rot="16200000">
            <a:off x="3395145" y="5645734"/>
            <a:ext cx="1973361" cy="431208"/>
          </a:xfrm>
          <a:prstGeom prst="rect">
            <a:avLst/>
          </a:prstGeom>
          <a:noFill/>
        </p:spPr>
        <p:txBody>
          <a:bodyPr wrap="square" rtlCol="0" anchor="ctr">
            <a:spAutoFit/>
          </a:bodyPr>
          <a:lstStyle/>
          <a:p>
            <a:pPr algn="r"/>
            <a:r>
              <a:rPr lang="es" sz="2202" b="1">
                <a:solidFill>
                  <a:srgbClr val="027354"/>
                </a:solidFill>
              </a:rPr>
              <a:t>MÓDULO 4-5</a:t>
            </a:r>
          </a:p>
        </p:txBody>
      </p:sp>
      <p:sp>
        <p:nvSpPr>
          <p:cNvPr id="9" name="TextBox 8">
            <a:extLst>
              <a:ext uri="{FF2B5EF4-FFF2-40B4-BE49-F238E27FC236}">
                <a16:creationId xmlns:a16="http://schemas.microsoft.com/office/drawing/2014/main" id="{FF512355-30A7-21D1-08CB-D130E2B8F738}"/>
              </a:ext>
            </a:extLst>
          </p:cNvPr>
          <p:cNvSpPr txBox="1"/>
          <p:nvPr/>
        </p:nvSpPr>
        <p:spPr>
          <a:xfrm rot="16200000">
            <a:off x="6792429" y="2204715"/>
            <a:ext cx="1887180" cy="431208"/>
          </a:xfrm>
          <a:prstGeom prst="rect">
            <a:avLst/>
          </a:prstGeom>
          <a:noFill/>
        </p:spPr>
        <p:txBody>
          <a:bodyPr wrap="square" rtlCol="0" anchor="ctr">
            <a:spAutoFit/>
          </a:bodyPr>
          <a:lstStyle/>
          <a:p>
            <a:pPr algn="r"/>
            <a:r>
              <a:rPr lang="es" sz="2202" b="1">
                <a:solidFill>
                  <a:srgbClr val="D98F89"/>
                </a:solidFill>
              </a:rPr>
              <a:t>MÓDULO 6-7</a:t>
            </a:r>
          </a:p>
        </p:txBody>
      </p:sp>
      <p:sp>
        <p:nvSpPr>
          <p:cNvPr id="10" name="TextBox 9">
            <a:extLst>
              <a:ext uri="{FF2B5EF4-FFF2-40B4-BE49-F238E27FC236}">
                <a16:creationId xmlns:a16="http://schemas.microsoft.com/office/drawing/2014/main" id="{9DC6D2B4-E16A-3EF6-5B96-1DCB9E821E87}"/>
              </a:ext>
            </a:extLst>
          </p:cNvPr>
          <p:cNvSpPr txBox="1"/>
          <p:nvPr/>
        </p:nvSpPr>
        <p:spPr>
          <a:xfrm rot="16200000">
            <a:off x="6792429" y="4406665"/>
            <a:ext cx="1887181" cy="431208"/>
          </a:xfrm>
          <a:prstGeom prst="rect">
            <a:avLst/>
          </a:prstGeom>
          <a:noFill/>
        </p:spPr>
        <p:txBody>
          <a:bodyPr wrap="square" rtlCol="0" anchor="ctr">
            <a:spAutoFit/>
          </a:bodyPr>
          <a:lstStyle/>
          <a:p>
            <a:pPr algn="r"/>
            <a:r>
              <a:rPr lang="es" sz="2202" b="1">
                <a:solidFill>
                  <a:srgbClr val="40B894"/>
                </a:solidFill>
              </a:rPr>
              <a:t>MÓDULO 8-9</a:t>
            </a:r>
          </a:p>
        </p:txBody>
      </p:sp>
      <p:sp>
        <p:nvSpPr>
          <p:cNvPr id="11" name="TextBox 10">
            <a:extLst>
              <a:ext uri="{FF2B5EF4-FFF2-40B4-BE49-F238E27FC236}">
                <a16:creationId xmlns:a16="http://schemas.microsoft.com/office/drawing/2014/main" id="{87212172-AB04-4B7A-65E9-A49BC1A44D40}"/>
              </a:ext>
            </a:extLst>
          </p:cNvPr>
          <p:cNvSpPr txBox="1"/>
          <p:nvPr/>
        </p:nvSpPr>
        <p:spPr>
          <a:xfrm>
            <a:off x="1222365" y="1321627"/>
            <a:ext cx="2837177" cy="369012"/>
          </a:xfrm>
          <a:prstGeom prst="rect">
            <a:avLst/>
          </a:prstGeom>
          <a:noFill/>
        </p:spPr>
        <p:txBody>
          <a:bodyPr wrap="square" rtlCol="0" anchor="t">
            <a:spAutoFit/>
          </a:bodyPr>
          <a:lstStyle/>
          <a:p>
            <a:pPr>
              <a:lnSpc>
                <a:spcPts val="1102"/>
              </a:lnSpc>
            </a:pPr>
            <a:r>
              <a:rPr lang="es" sz="881" b="1" dirty="0">
                <a:solidFill>
                  <a:schemeClr val="bg1"/>
                </a:solidFill>
                <a:latin typeface="Calibri" panose="020F0502020204030204" pitchFamily="34" charset="0"/>
                <a:cs typeface="Calibri" panose="020F0502020204030204" pitchFamily="34" charset="0"/>
              </a:rPr>
              <a:t>M1 - INTRODUCCIÓN A LA CORPORATIVA</a:t>
            </a:r>
          </a:p>
          <a:p>
            <a:pPr>
              <a:lnSpc>
                <a:spcPts val="1102"/>
              </a:lnSpc>
            </a:pPr>
            <a:r>
              <a:rPr lang="es" sz="881" b="1" dirty="0">
                <a:solidFill>
                  <a:schemeClr val="bg1"/>
                </a:solidFill>
                <a:latin typeface="Calibri" panose="020F0502020204030204" pitchFamily="34" charset="0"/>
                <a:cs typeface="Calibri" panose="020F0502020204030204" pitchFamily="34" charset="0"/>
              </a:rPr>
              <a:t>RESPONSABILIDAD SOCIAL (RSE) EN LAS PYMES</a:t>
            </a:r>
          </a:p>
        </p:txBody>
      </p:sp>
      <p:sp>
        <p:nvSpPr>
          <p:cNvPr id="12" name="TextBox 11">
            <a:extLst>
              <a:ext uri="{FF2B5EF4-FFF2-40B4-BE49-F238E27FC236}">
                <a16:creationId xmlns:a16="http://schemas.microsoft.com/office/drawing/2014/main" id="{DD3450BA-D97C-3E06-0C6D-2E60655548E8}"/>
              </a:ext>
            </a:extLst>
          </p:cNvPr>
          <p:cNvSpPr txBox="1"/>
          <p:nvPr/>
        </p:nvSpPr>
        <p:spPr>
          <a:xfrm>
            <a:off x="4532122" y="2591878"/>
            <a:ext cx="2837177" cy="369140"/>
          </a:xfrm>
          <a:prstGeom prst="rect">
            <a:avLst/>
          </a:prstGeom>
          <a:noFill/>
        </p:spPr>
        <p:txBody>
          <a:bodyPr wrap="square" rtlCol="0" anchor="t">
            <a:spAutoFit/>
          </a:bodyPr>
          <a:lstStyle/>
          <a:p>
            <a:pPr>
              <a:lnSpc>
                <a:spcPts val="1102"/>
              </a:lnSpc>
            </a:pPr>
            <a:r>
              <a:rPr lang="es" sz="884" b="1" dirty="0">
                <a:solidFill>
                  <a:schemeClr val="bg1"/>
                </a:solidFill>
                <a:latin typeface="Calibri" panose="020F0502020204030204" pitchFamily="34" charset="0"/>
                <a:cs typeface="Calibri" panose="020F0502020204030204" pitchFamily="34" charset="0"/>
              </a:rPr>
              <a:t>M2 - RSE Y GESTIÓN DE RECURSOS HUMANOS PARA LA SOSTENIBILIDAD DE LAS PYMES</a:t>
            </a:r>
          </a:p>
        </p:txBody>
      </p:sp>
      <p:sp>
        <p:nvSpPr>
          <p:cNvPr id="13" name="TextBox 12">
            <a:extLst>
              <a:ext uri="{FF2B5EF4-FFF2-40B4-BE49-F238E27FC236}">
                <a16:creationId xmlns:a16="http://schemas.microsoft.com/office/drawing/2014/main" id="{3D36FD26-285E-8691-B3F4-EECD78DA6DB4}"/>
              </a:ext>
            </a:extLst>
          </p:cNvPr>
          <p:cNvSpPr txBox="1"/>
          <p:nvPr/>
        </p:nvSpPr>
        <p:spPr>
          <a:xfrm>
            <a:off x="4532122" y="2981245"/>
            <a:ext cx="2837177" cy="369012"/>
          </a:xfrm>
          <a:prstGeom prst="rect">
            <a:avLst/>
          </a:prstGeom>
          <a:noFill/>
        </p:spPr>
        <p:txBody>
          <a:bodyPr wrap="square" rtlCol="0" anchor="t">
            <a:spAutoFit/>
          </a:bodyPr>
          <a:lstStyle/>
          <a:p>
            <a:pPr>
              <a:lnSpc>
                <a:spcPts val="1102"/>
              </a:lnSpc>
            </a:pPr>
            <a:r>
              <a:rPr lang="es" sz="881" b="1" dirty="0">
                <a:solidFill>
                  <a:schemeClr val="bg1"/>
                </a:solidFill>
                <a:latin typeface="Calibri" panose="020F0502020204030204" pitchFamily="34" charset="0"/>
                <a:cs typeface="Calibri" panose="020F0502020204030204" pitchFamily="34" charset="0"/>
              </a:rPr>
              <a:t>M3 - IMPLEMENTACIÓN DE RSE PARA MAXIMIZAR EL POTENCIAL DE LAS PYMES EUROPEAS EN RSE</a:t>
            </a:r>
          </a:p>
        </p:txBody>
      </p:sp>
      <p:sp>
        <p:nvSpPr>
          <p:cNvPr id="14" name="TextBox 13">
            <a:extLst>
              <a:ext uri="{FF2B5EF4-FFF2-40B4-BE49-F238E27FC236}">
                <a16:creationId xmlns:a16="http://schemas.microsoft.com/office/drawing/2014/main" id="{DD5DED1E-C07E-BB50-B9D3-537D0673DEE1}"/>
              </a:ext>
            </a:extLst>
          </p:cNvPr>
          <p:cNvSpPr txBox="1"/>
          <p:nvPr/>
        </p:nvSpPr>
        <p:spPr>
          <a:xfrm>
            <a:off x="4568764" y="4860632"/>
            <a:ext cx="2837177" cy="369140"/>
          </a:xfrm>
          <a:prstGeom prst="rect">
            <a:avLst/>
          </a:prstGeom>
          <a:noFill/>
        </p:spPr>
        <p:txBody>
          <a:bodyPr wrap="square" rtlCol="0" anchor="t">
            <a:spAutoFit/>
          </a:bodyPr>
          <a:lstStyle/>
          <a:p>
            <a:pPr>
              <a:lnSpc>
                <a:spcPts val="1102"/>
              </a:lnSpc>
            </a:pPr>
            <a:r>
              <a:rPr lang="es" sz="884" b="1" dirty="0">
                <a:solidFill>
                  <a:schemeClr val="bg1"/>
                </a:solidFill>
                <a:latin typeface="Calibri" panose="020F0502020204030204" pitchFamily="34" charset="0"/>
                <a:cs typeface="Calibri" panose="020F0502020204030204" pitchFamily="34" charset="0"/>
              </a:rPr>
              <a:t>M4 - ADOPTAR LA RSE Y LA TRANSFORMACIÓN DEL CAMBIO CULTURAL (ESTRATEGIA A CORTO PLAZO)</a:t>
            </a:r>
          </a:p>
        </p:txBody>
      </p:sp>
      <p:sp>
        <p:nvSpPr>
          <p:cNvPr id="15" name="TextBox 14">
            <a:extLst>
              <a:ext uri="{FF2B5EF4-FFF2-40B4-BE49-F238E27FC236}">
                <a16:creationId xmlns:a16="http://schemas.microsoft.com/office/drawing/2014/main" id="{AEE3F3A7-F297-62F9-7816-ECA49BA1ED0B}"/>
              </a:ext>
            </a:extLst>
          </p:cNvPr>
          <p:cNvSpPr txBox="1"/>
          <p:nvPr/>
        </p:nvSpPr>
        <p:spPr>
          <a:xfrm>
            <a:off x="4479159" y="5293333"/>
            <a:ext cx="2837177" cy="363433"/>
          </a:xfrm>
          <a:prstGeom prst="rect">
            <a:avLst/>
          </a:prstGeom>
          <a:noFill/>
        </p:spPr>
        <p:txBody>
          <a:bodyPr wrap="square" rtlCol="0" anchor="t">
            <a:spAutoFit/>
          </a:bodyPr>
          <a:lstStyle/>
          <a:p>
            <a:pPr algn="ctr"/>
            <a:r>
              <a:rPr lang="es" sz="881" b="1" dirty="0">
                <a:solidFill>
                  <a:schemeClr val="bg1"/>
                </a:solidFill>
                <a:latin typeface="Calibri" panose="020F0502020204030204" pitchFamily="34" charset="0"/>
                <a:cs typeface="Calibri" panose="020F0502020204030204" pitchFamily="34" charset="0"/>
              </a:rPr>
              <a:t>M5 - ADOPTAR LA RSE Y LA TRANSFORMACIÓN DEL CAMBIO CULTURAL (ESTRATEGIA A LARGO PLAZO)</a:t>
            </a:r>
          </a:p>
        </p:txBody>
      </p:sp>
      <p:sp>
        <p:nvSpPr>
          <p:cNvPr id="16" name="TextBox 15">
            <a:extLst>
              <a:ext uri="{FF2B5EF4-FFF2-40B4-BE49-F238E27FC236}">
                <a16:creationId xmlns:a16="http://schemas.microsoft.com/office/drawing/2014/main" id="{732EAA5D-47AD-9B78-6D34-50A65F5010F4}"/>
              </a:ext>
            </a:extLst>
          </p:cNvPr>
          <p:cNvSpPr txBox="1"/>
          <p:nvPr/>
        </p:nvSpPr>
        <p:spPr>
          <a:xfrm>
            <a:off x="7832898" y="1710802"/>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M6 - ADOPCIÓN DE UN MARCO DE RSC PARA MITIGAR EL RIESGO Y EL IMPACTO</a:t>
            </a:r>
          </a:p>
        </p:txBody>
      </p:sp>
      <p:sp>
        <p:nvSpPr>
          <p:cNvPr id="17" name="TextBox 16">
            <a:extLst>
              <a:ext uri="{FF2B5EF4-FFF2-40B4-BE49-F238E27FC236}">
                <a16:creationId xmlns:a16="http://schemas.microsoft.com/office/drawing/2014/main" id="{16049B1D-204E-B816-1B57-72507136D59E}"/>
              </a:ext>
            </a:extLst>
          </p:cNvPr>
          <p:cNvSpPr txBox="1"/>
          <p:nvPr/>
        </p:nvSpPr>
        <p:spPr>
          <a:xfrm>
            <a:off x="7871758" y="2148271"/>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M7 - IMPLEMENTACIÓN DEL MARCO ISO 26000 PARA MITIGAR EL RIESGO Y EL IMPACTO</a:t>
            </a:r>
          </a:p>
        </p:txBody>
      </p:sp>
      <p:sp>
        <p:nvSpPr>
          <p:cNvPr id="18" name="TextBox 17">
            <a:extLst>
              <a:ext uri="{FF2B5EF4-FFF2-40B4-BE49-F238E27FC236}">
                <a16:creationId xmlns:a16="http://schemas.microsoft.com/office/drawing/2014/main" id="{178701CB-0615-B9C5-F5D4-ED8A4809AE1D}"/>
              </a:ext>
            </a:extLst>
          </p:cNvPr>
          <p:cNvSpPr txBox="1"/>
          <p:nvPr/>
        </p:nvSpPr>
        <p:spPr>
          <a:xfrm>
            <a:off x="7896414" y="3719486"/>
            <a:ext cx="2837177" cy="397673"/>
          </a:xfrm>
          <a:prstGeom prst="rect">
            <a:avLst/>
          </a:prstGeom>
          <a:noFill/>
        </p:spPr>
        <p:txBody>
          <a:bodyPr wrap="square" rtlCol="0" anchor="t">
            <a:spAutoFit/>
          </a:bodyPr>
          <a:lstStyle/>
          <a:p>
            <a:pPr algn="ctr"/>
            <a:r>
              <a:rPr lang="es" sz="992" b="1">
                <a:solidFill>
                  <a:schemeClr val="bg1"/>
                </a:solidFill>
                <a:latin typeface="Calibri" panose="020F0502020204030204" pitchFamily="34" charset="0"/>
                <a:cs typeface="Calibri" panose="020F0502020204030204" pitchFamily="34" charset="0"/>
              </a:rPr>
              <a:t>M8 - ADAPTACIÓN DE LA RSC A HERRAMIENTAS Y TECNOLOGÍAS DIGITALES</a:t>
            </a:r>
          </a:p>
        </p:txBody>
      </p:sp>
      <p:sp>
        <p:nvSpPr>
          <p:cNvPr id="19" name="TextBox 18">
            <a:extLst>
              <a:ext uri="{FF2B5EF4-FFF2-40B4-BE49-F238E27FC236}">
                <a16:creationId xmlns:a16="http://schemas.microsoft.com/office/drawing/2014/main" id="{4E67DBD1-A0C5-E002-F69B-7E0177070E55}"/>
              </a:ext>
            </a:extLst>
          </p:cNvPr>
          <p:cNvSpPr txBox="1"/>
          <p:nvPr/>
        </p:nvSpPr>
        <p:spPr>
          <a:xfrm>
            <a:off x="7832898" y="4134461"/>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M9 - ADAPTACIÓN DE LA RSC A LA INNOVACIÓN DE LA ECONOMÍA CIRCULAR</a:t>
            </a:r>
          </a:p>
        </p:txBody>
      </p:sp>
      <p:sp>
        <p:nvSpPr>
          <p:cNvPr id="20" name="TextBox 19">
            <a:extLst>
              <a:ext uri="{FF2B5EF4-FFF2-40B4-BE49-F238E27FC236}">
                <a16:creationId xmlns:a16="http://schemas.microsoft.com/office/drawing/2014/main" id="{62426FBB-7D4A-C92E-4BA5-8AFF24A76332}"/>
              </a:ext>
            </a:extLst>
          </p:cNvPr>
          <p:cNvSpPr txBox="1"/>
          <p:nvPr/>
        </p:nvSpPr>
        <p:spPr>
          <a:xfrm>
            <a:off x="1230625" y="1620957"/>
            <a:ext cx="2262634" cy="363433"/>
          </a:xfrm>
          <a:prstGeom prst="rect">
            <a:avLst/>
          </a:prstGeom>
          <a:noFill/>
        </p:spPr>
        <p:txBody>
          <a:bodyPr wrap="square" rtlCol="0" anchor="t">
            <a:spAutoFit/>
          </a:bodyPr>
          <a:lstStyle/>
          <a:p>
            <a:pPr algn="l"/>
            <a:r>
              <a:rPr lang="es" sz="881" b="1" dirty="0">
                <a:solidFill>
                  <a:srgbClr val="3FB793"/>
                </a:solidFill>
              </a:rPr>
              <a:t>MÓDULO 1 | </a:t>
            </a:r>
            <a:r>
              <a:rPr lang="es-ES" sz="881" b="1" dirty="0">
                <a:solidFill>
                  <a:srgbClr val="3FB793"/>
                </a:solidFill>
              </a:rPr>
              <a:t>Caso</a:t>
            </a:r>
            <a:r>
              <a:rPr lang="es" sz="881" b="1" dirty="0">
                <a:solidFill>
                  <a:srgbClr val="3FB793"/>
                </a:solidFill>
              </a:rPr>
              <a:t> de estudio 1</a:t>
            </a:r>
          </a:p>
          <a:p>
            <a:pPr algn="l"/>
            <a:r>
              <a:rPr lang="es" sz="881" b="1" dirty="0"/>
              <a:t>Phoenix Design </a:t>
            </a:r>
            <a:r>
              <a:rPr lang="es" sz="881" dirty="0"/>
              <a:t>(Comunicaciones)</a:t>
            </a:r>
          </a:p>
        </p:txBody>
      </p:sp>
      <p:sp>
        <p:nvSpPr>
          <p:cNvPr id="21" name="TextBox 20">
            <a:extLst>
              <a:ext uri="{FF2B5EF4-FFF2-40B4-BE49-F238E27FC236}">
                <a16:creationId xmlns:a16="http://schemas.microsoft.com/office/drawing/2014/main" id="{56098E51-0C09-320F-BCF1-32ECA0BE7E1B}"/>
              </a:ext>
            </a:extLst>
          </p:cNvPr>
          <p:cNvSpPr txBox="1"/>
          <p:nvPr/>
        </p:nvSpPr>
        <p:spPr>
          <a:xfrm>
            <a:off x="1235752" y="1890211"/>
            <a:ext cx="2262634" cy="363433"/>
          </a:xfrm>
          <a:prstGeom prst="rect">
            <a:avLst/>
          </a:prstGeom>
          <a:noFill/>
        </p:spPr>
        <p:txBody>
          <a:bodyPr wrap="square" rtlCol="0" anchor="t">
            <a:spAutoFit/>
          </a:bodyPr>
          <a:lstStyle/>
          <a:p>
            <a:pPr algn="l"/>
            <a:r>
              <a:rPr lang="es" sz="881" b="1" dirty="0">
                <a:solidFill>
                  <a:srgbClr val="3FB793"/>
                </a:solidFill>
              </a:rPr>
              <a:t>MÓDULO 1 | Caso de estudio 2</a:t>
            </a:r>
          </a:p>
          <a:p>
            <a:pPr algn="l"/>
            <a:r>
              <a:rPr lang="es" sz="881" b="1" dirty="0"/>
              <a:t>Uhrenholt </a:t>
            </a:r>
            <a:r>
              <a:rPr lang="es" sz="881" dirty="0"/>
              <a:t>(Soluciones alimentarias)</a:t>
            </a:r>
          </a:p>
        </p:txBody>
      </p:sp>
      <p:sp>
        <p:nvSpPr>
          <p:cNvPr id="22" name="TextBox 21">
            <a:extLst>
              <a:ext uri="{FF2B5EF4-FFF2-40B4-BE49-F238E27FC236}">
                <a16:creationId xmlns:a16="http://schemas.microsoft.com/office/drawing/2014/main" id="{643B5165-27F4-2F01-130A-B0353B4823E3}"/>
              </a:ext>
            </a:extLst>
          </p:cNvPr>
          <p:cNvSpPr txBox="1"/>
          <p:nvPr/>
        </p:nvSpPr>
        <p:spPr>
          <a:xfrm>
            <a:off x="1222366" y="2165412"/>
            <a:ext cx="2262634" cy="363433"/>
          </a:xfrm>
          <a:prstGeom prst="rect">
            <a:avLst/>
          </a:prstGeom>
          <a:noFill/>
        </p:spPr>
        <p:txBody>
          <a:bodyPr wrap="square" rtlCol="0" anchor="t">
            <a:spAutoFit/>
          </a:bodyPr>
          <a:lstStyle/>
          <a:p>
            <a:pPr algn="l"/>
            <a:r>
              <a:rPr lang="es" sz="881" b="1" dirty="0">
                <a:solidFill>
                  <a:srgbClr val="3FB793"/>
                </a:solidFill>
              </a:rPr>
              <a:t>MÓDULO 1 | Caso de Estudio 3</a:t>
            </a:r>
          </a:p>
          <a:p>
            <a:pPr algn="l"/>
            <a:r>
              <a:rPr lang="es" sz="881" b="1" dirty="0"/>
              <a:t>Troldtekt AS </a:t>
            </a:r>
            <a:r>
              <a:rPr lang="es" sz="881" dirty="0"/>
              <a:t>(Fabricación)</a:t>
            </a:r>
          </a:p>
        </p:txBody>
      </p:sp>
      <p:sp>
        <p:nvSpPr>
          <p:cNvPr id="23" name="TextBox 22">
            <a:extLst>
              <a:ext uri="{FF2B5EF4-FFF2-40B4-BE49-F238E27FC236}">
                <a16:creationId xmlns:a16="http://schemas.microsoft.com/office/drawing/2014/main" id="{C51EFBB9-F109-293C-9EA9-EF3CB51047DE}"/>
              </a:ext>
            </a:extLst>
          </p:cNvPr>
          <p:cNvSpPr txBox="1"/>
          <p:nvPr/>
        </p:nvSpPr>
        <p:spPr>
          <a:xfrm>
            <a:off x="1239619" y="2428245"/>
            <a:ext cx="2262634" cy="363433"/>
          </a:xfrm>
          <a:prstGeom prst="rect">
            <a:avLst/>
          </a:prstGeom>
          <a:noFill/>
        </p:spPr>
        <p:txBody>
          <a:bodyPr wrap="square" rtlCol="0" anchor="t">
            <a:spAutoFit/>
          </a:bodyPr>
          <a:lstStyle/>
          <a:p>
            <a:pPr algn="l"/>
            <a:r>
              <a:rPr lang="es" sz="881" b="1" dirty="0">
                <a:solidFill>
                  <a:srgbClr val="3FB793"/>
                </a:solidFill>
              </a:rPr>
              <a:t>MÓDULO 1 | Caso de estudio 4</a:t>
            </a:r>
          </a:p>
          <a:p>
            <a:pPr algn="l"/>
            <a:r>
              <a:rPr lang="es" sz="881" b="1" dirty="0"/>
              <a:t>Saltå Kvarn </a:t>
            </a:r>
            <a:r>
              <a:rPr lang="es" sz="881" dirty="0"/>
              <a:t>(Alimentos Orgánicos)</a:t>
            </a:r>
          </a:p>
        </p:txBody>
      </p:sp>
      <p:sp>
        <p:nvSpPr>
          <p:cNvPr id="24" name="TextBox 23">
            <a:extLst>
              <a:ext uri="{FF2B5EF4-FFF2-40B4-BE49-F238E27FC236}">
                <a16:creationId xmlns:a16="http://schemas.microsoft.com/office/drawing/2014/main" id="{6A108146-CF4E-E5A6-4C42-EE8AFF10E4A0}"/>
              </a:ext>
            </a:extLst>
          </p:cNvPr>
          <p:cNvSpPr txBox="1"/>
          <p:nvPr/>
        </p:nvSpPr>
        <p:spPr>
          <a:xfrm>
            <a:off x="1239619" y="2711262"/>
            <a:ext cx="2262634" cy="363433"/>
          </a:xfrm>
          <a:prstGeom prst="rect">
            <a:avLst/>
          </a:prstGeom>
          <a:noFill/>
        </p:spPr>
        <p:txBody>
          <a:bodyPr wrap="square" rtlCol="0" anchor="t">
            <a:spAutoFit/>
          </a:bodyPr>
          <a:lstStyle/>
          <a:p>
            <a:pPr algn="l"/>
            <a:r>
              <a:rPr lang="es" sz="881" b="1" dirty="0">
                <a:solidFill>
                  <a:srgbClr val="3FB793"/>
                </a:solidFill>
              </a:rPr>
              <a:t>MÓDULO 1 | Caso de estudio 5</a:t>
            </a:r>
            <a:endParaRPr lang="en-GB" sz="881" b="1" dirty="0"/>
          </a:p>
          <a:p>
            <a:pPr algn="l"/>
            <a:r>
              <a:rPr lang="es" sz="881" b="1" dirty="0"/>
              <a:t>DHR Comunicaciones </a:t>
            </a:r>
            <a:r>
              <a:rPr lang="es" sz="881" dirty="0"/>
              <a:t>(PR)</a:t>
            </a:r>
          </a:p>
        </p:txBody>
      </p:sp>
      <p:sp>
        <p:nvSpPr>
          <p:cNvPr id="25" name="TextBox 24">
            <a:extLst>
              <a:ext uri="{FF2B5EF4-FFF2-40B4-BE49-F238E27FC236}">
                <a16:creationId xmlns:a16="http://schemas.microsoft.com/office/drawing/2014/main" id="{DBCEFAF2-3CA6-BE12-78BC-6E57E4C10646}"/>
              </a:ext>
            </a:extLst>
          </p:cNvPr>
          <p:cNvSpPr txBox="1"/>
          <p:nvPr/>
        </p:nvSpPr>
        <p:spPr>
          <a:xfrm>
            <a:off x="1235753" y="3010378"/>
            <a:ext cx="2262634" cy="363433"/>
          </a:xfrm>
          <a:prstGeom prst="rect">
            <a:avLst/>
          </a:prstGeom>
          <a:noFill/>
        </p:spPr>
        <p:txBody>
          <a:bodyPr wrap="square" rtlCol="0" anchor="t">
            <a:spAutoFit/>
          </a:bodyPr>
          <a:lstStyle/>
          <a:p>
            <a:pPr algn="l"/>
            <a:r>
              <a:rPr lang="es" sz="881" b="1" dirty="0">
                <a:solidFill>
                  <a:srgbClr val="3FB793"/>
                </a:solidFill>
              </a:rPr>
              <a:t>MÓDULO 1 | Caso de estudio 6</a:t>
            </a:r>
          </a:p>
          <a:p>
            <a:pPr algn="l"/>
            <a:r>
              <a:rPr lang="es" sz="881" b="1" dirty="0"/>
              <a:t>3fe Coffee </a:t>
            </a:r>
            <a:r>
              <a:rPr lang="es" sz="881" dirty="0"/>
              <a:t>(Tostadores de Café)</a:t>
            </a:r>
          </a:p>
        </p:txBody>
      </p:sp>
      <p:sp>
        <p:nvSpPr>
          <p:cNvPr id="26" name="TextBox 25">
            <a:extLst>
              <a:ext uri="{FF2B5EF4-FFF2-40B4-BE49-F238E27FC236}">
                <a16:creationId xmlns:a16="http://schemas.microsoft.com/office/drawing/2014/main" id="{4AAAC1B9-9462-6EFF-C036-AF64FB28CCE5}"/>
              </a:ext>
            </a:extLst>
          </p:cNvPr>
          <p:cNvSpPr txBox="1"/>
          <p:nvPr/>
        </p:nvSpPr>
        <p:spPr>
          <a:xfrm>
            <a:off x="1241650" y="3288675"/>
            <a:ext cx="2262634" cy="363433"/>
          </a:xfrm>
          <a:prstGeom prst="rect">
            <a:avLst/>
          </a:prstGeom>
          <a:noFill/>
        </p:spPr>
        <p:txBody>
          <a:bodyPr wrap="square" rtlCol="0" anchor="t">
            <a:spAutoFit/>
          </a:bodyPr>
          <a:lstStyle/>
          <a:p>
            <a:pPr algn="l"/>
            <a:r>
              <a:rPr lang="es" sz="881" b="1" dirty="0">
                <a:solidFill>
                  <a:srgbClr val="3FB793"/>
                </a:solidFill>
              </a:rPr>
              <a:t>MÓDULO 1 | Caso de estudio 7</a:t>
            </a:r>
          </a:p>
          <a:p>
            <a:pPr algn="l"/>
            <a:r>
              <a:rPr lang="es" sz="881" b="1" dirty="0"/>
              <a:t>Hotel Doolin </a:t>
            </a:r>
            <a:r>
              <a:rPr lang="es" sz="881" dirty="0"/>
              <a:t>(Hotel Rural Boutique)</a:t>
            </a:r>
          </a:p>
        </p:txBody>
      </p:sp>
      <p:sp>
        <p:nvSpPr>
          <p:cNvPr id="27" name="TextBox 26">
            <a:extLst>
              <a:ext uri="{FF2B5EF4-FFF2-40B4-BE49-F238E27FC236}">
                <a16:creationId xmlns:a16="http://schemas.microsoft.com/office/drawing/2014/main" id="{CBCB8468-127E-5214-1678-AAB5A0627BBD}"/>
              </a:ext>
            </a:extLst>
          </p:cNvPr>
          <p:cNvSpPr txBox="1"/>
          <p:nvPr/>
        </p:nvSpPr>
        <p:spPr>
          <a:xfrm>
            <a:off x="1246778" y="3548412"/>
            <a:ext cx="2262634" cy="363433"/>
          </a:xfrm>
          <a:prstGeom prst="rect">
            <a:avLst/>
          </a:prstGeom>
          <a:noFill/>
        </p:spPr>
        <p:txBody>
          <a:bodyPr wrap="square" rtlCol="0" anchor="t">
            <a:spAutoFit/>
          </a:bodyPr>
          <a:lstStyle/>
          <a:p>
            <a:pPr algn="l"/>
            <a:r>
              <a:rPr lang="es" sz="881" b="1" dirty="0">
                <a:solidFill>
                  <a:srgbClr val="3FB793"/>
                </a:solidFill>
              </a:rPr>
              <a:t>MÓDULO 1 | Caso de estudio 8</a:t>
            </a:r>
            <a:endParaRPr lang="en-GB" sz="881" b="1" dirty="0"/>
          </a:p>
          <a:p>
            <a:pPr algn="l"/>
            <a:r>
              <a:rPr lang="es" sz="881" b="1" dirty="0"/>
              <a:t>Software Marino </a:t>
            </a:r>
            <a:r>
              <a:rPr lang="es" sz="881" dirty="0"/>
              <a:t>(Software)</a:t>
            </a:r>
          </a:p>
        </p:txBody>
      </p:sp>
      <p:sp>
        <p:nvSpPr>
          <p:cNvPr id="28" name="TextBox 27">
            <a:extLst>
              <a:ext uri="{FF2B5EF4-FFF2-40B4-BE49-F238E27FC236}">
                <a16:creationId xmlns:a16="http://schemas.microsoft.com/office/drawing/2014/main" id="{DFDD14D9-FD7A-93A2-4AB7-E683C658A90D}"/>
              </a:ext>
            </a:extLst>
          </p:cNvPr>
          <p:cNvSpPr txBox="1"/>
          <p:nvPr/>
        </p:nvSpPr>
        <p:spPr>
          <a:xfrm>
            <a:off x="1262296" y="3839805"/>
            <a:ext cx="2262634" cy="363433"/>
          </a:xfrm>
          <a:prstGeom prst="rect">
            <a:avLst/>
          </a:prstGeom>
          <a:noFill/>
        </p:spPr>
        <p:txBody>
          <a:bodyPr wrap="square" rtlCol="0" anchor="t">
            <a:spAutoFit/>
          </a:bodyPr>
          <a:lstStyle/>
          <a:p>
            <a:pPr algn="l"/>
            <a:r>
              <a:rPr lang="es" sz="881" b="1" dirty="0">
                <a:solidFill>
                  <a:srgbClr val="3FB793"/>
                </a:solidFill>
              </a:rPr>
              <a:t>MÓDULO 1 | Caso de estudio 9</a:t>
            </a:r>
          </a:p>
          <a:p>
            <a:pPr algn="l"/>
            <a:r>
              <a:rPr lang="es" sz="881" b="1" dirty="0"/>
              <a:t>TEG </a:t>
            </a:r>
            <a:r>
              <a:rPr lang="es" sz="881" dirty="0"/>
              <a:t>(Ingeniería de Aviación)</a:t>
            </a:r>
          </a:p>
        </p:txBody>
      </p:sp>
      <p:sp>
        <p:nvSpPr>
          <p:cNvPr id="29" name="TextBox 28">
            <a:extLst>
              <a:ext uri="{FF2B5EF4-FFF2-40B4-BE49-F238E27FC236}">
                <a16:creationId xmlns:a16="http://schemas.microsoft.com/office/drawing/2014/main" id="{6E929C83-03F8-292E-800C-07E60BB8122B}"/>
              </a:ext>
            </a:extLst>
          </p:cNvPr>
          <p:cNvSpPr txBox="1"/>
          <p:nvPr/>
        </p:nvSpPr>
        <p:spPr>
          <a:xfrm>
            <a:off x="1262296" y="4178260"/>
            <a:ext cx="2262634" cy="363433"/>
          </a:xfrm>
          <a:prstGeom prst="rect">
            <a:avLst/>
          </a:prstGeom>
          <a:noFill/>
        </p:spPr>
        <p:txBody>
          <a:bodyPr wrap="square" rtlCol="0" anchor="t">
            <a:spAutoFit/>
          </a:bodyPr>
          <a:lstStyle/>
          <a:p>
            <a:pPr algn="l"/>
            <a:r>
              <a:rPr lang="es" sz="881" b="1" dirty="0">
                <a:solidFill>
                  <a:srgbClr val="3FB793"/>
                </a:solidFill>
              </a:rPr>
              <a:t>MÓDULO 1 | Caso de estudio 10</a:t>
            </a:r>
          </a:p>
          <a:p>
            <a:pPr algn="l"/>
            <a:r>
              <a:rPr lang="es" sz="881" b="1" dirty="0"/>
              <a:t>Viva Green </a:t>
            </a:r>
            <a:r>
              <a:rPr lang="es" sz="881" dirty="0"/>
              <a:t>(Ambiental)</a:t>
            </a:r>
          </a:p>
        </p:txBody>
      </p:sp>
      <p:sp>
        <p:nvSpPr>
          <p:cNvPr id="30" name="TextBox 29">
            <a:extLst>
              <a:ext uri="{FF2B5EF4-FFF2-40B4-BE49-F238E27FC236}">
                <a16:creationId xmlns:a16="http://schemas.microsoft.com/office/drawing/2014/main" id="{240A8129-E7A0-8431-30F1-E4F9B160A637}"/>
              </a:ext>
            </a:extLst>
          </p:cNvPr>
          <p:cNvSpPr txBox="1"/>
          <p:nvPr/>
        </p:nvSpPr>
        <p:spPr>
          <a:xfrm>
            <a:off x="1268962" y="4447514"/>
            <a:ext cx="2262634" cy="363433"/>
          </a:xfrm>
          <a:prstGeom prst="rect">
            <a:avLst/>
          </a:prstGeom>
          <a:noFill/>
        </p:spPr>
        <p:txBody>
          <a:bodyPr wrap="square" rtlCol="0" anchor="t">
            <a:spAutoFit/>
          </a:bodyPr>
          <a:lstStyle/>
          <a:p>
            <a:pPr algn="l"/>
            <a:r>
              <a:rPr lang="es" sz="881" b="1" dirty="0">
                <a:solidFill>
                  <a:srgbClr val="3FB793"/>
                </a:solidFill>
              </a:rPr>
              <a:t>MÓDULO 1 | Casp de estudio 11</a:t>
            </a:r>
          </a:p>
          <a:p>
            <a:pPr algn="l"/>
            <a:r>
              <a:rPr lang="es" sz="881" b="1" dirty="0"/>
              <a:t>IED Electronicity </a:t>
            </a:r>
            <a:r>
              <a:rPr lang="es" sz="881" dirty="0"/>
              <a:t>(Soluciones Electrónicas)</a:t>
            </a:r>
          </a:p>
        </p:txBody>
      </p:sp>
      <p:sp>
        <p:nvSpPr>
          <p:cNvPr id="31" name="TextBox 30">
            <a:extLst>
              <a:ext uri="{FF2B5EF4-FFF2-40B4-BE49-F238E27FC236}">
                <a16:creationId xmlns:a16="http://schemas.microsoft.com/office/drawing/2014/main" id="{C897628E-669A-3F36-6DAB-48CEFF70BF0E}"/>
              </a:ext>
            </a:extLst>
          </p:cNvPr>
          <p:cNvSpPr txBox="1"/>
          <p:nvPr/>
        </p:nvSpPr>
        <p:spPr>
          <a:xfrm>
            <a:off x="1272802" y="4744296"/>
            <a:ext cx="2262634" cy="363433"/>
          </a:xfrm>
          <a:prstGeom prst="rect">
            <a:avLst/>
          </a:prstGeom>
          <a:noFill/>
        </p:spPr>
        <p:txBody>
          <a:bodyPr wrap="square" rtlCol="0" anchor="t">
            <a:spAutoFit/>
          </a:bodyPr>
          <a:lstStyle/>
          <a:p>
            <a:pPr algn="l"/>
            <a:r>
              <a:rPr lang="es" sz="881" b="1" dirty="0">
                <a:solidFill>
                  <a:srgbClr val="3FB793"/>
                </a:solidFill>
              </a:rPr>
              <a:t>MÓDULO 1 | Caso de estudio 12</a:t>
            </a:r>
          </a:p>
          <a:p>
            <a:pPr algn="l"/>
            <a:r>
              <a:rPr lang="es" sz="881" b="1" dirty="0"/>
              <a:t>Johan Cruyff </a:t>
            </a:r>
            <a:r>
              <a:rPr lang="es" sz="881" dirty="0"/>
              <a:t>(Educación)</a:t>
            </a:r>
          </a:p>
        </p:txBody>
      </p:sp>
      <p:sp>
        <p:nvSpPr>
          <p:cNvPr id="32" name="TextBox 31">
            <a:extLst>
              <a:ext uri="{FF2B5EF4-FFF2-40B4-BE49-F238E27FC236}">
                <a16:creationId xmlns:a16="http://schemas.microsoft.com/office/drawing/2014/main" id="{EFA3B5FF-F158-950B-16A3-7FA7C2948D4D}"/>
              </a:ext>
            </a:extLst>
          </p:cNvPr>
          <p:cNvSpPr txBox="1"/>
          <p:nvPr/>
        </p:nvSpPr>
        <p:spPr>
          <a:xfrm>
            <a:off x="1272803" y="5013550"/>
            <a:ext cx="2262634" cy="363433"/>
          </a:xfrm>
          <a:prstGeom prst="rect">
            <a:avLst/>
          </a:prstGeom>
          <a:noFill/>
        </p:spPr>
        <p:txBody>
          <a:bodyPr wrap="square" rtlCol="0" anchor="t">
            <a:spAutoFit/>
          </a:bodyPr>
          <a:lstStyle/>
          <a:p>
            <a:pPr algn="l"/>
            <a:r>
              <a:rPr lang="es" sz="881" b="1" dirty="0">
                <a:solidFill>
                  <a:srgbClr val="3FB793"/>
                </a:solidFill>
              </a:rPr>
              <a:t>MÓDULO 1 | Caso de estudio 13</a:t>
            </a:r>
            <a:endParaRPr lang="en-GB" sz="881" b="1" dirty="0"/>
          </a:p>
          <a:p>
            <a:pPr algn="l"/>
            <a:r>
              <a:rPr lang="es" sz="881" b="1" dirty="0"/>
              <a:t>Tonys Chocolonely </a:t>
            </a:r>
            <a:r>
              <a:rPr lang="es" sz="881" dirty="0"/>
              <a:t>(Confitería)</a:t>
            </a:r>
          </a:p>
        </p:txBody>
      </p:sp>
      <p:sp>
        <p:nvSpPr>
          <p:cNvPr id="33" name="TextBox 32">
            <a:extLst>
              <a:ext uri="{FF2B5EF4-FFF2-40B4-BE49-F238E27FC236}">
                <a16:creationId xmlns:a16="http://schemas.microsoft.com/office/drawing/2014/main" id="{C09D2B59-E144-BD81-4F86-E5140B736991}"/>
              </a:ext>
            </a:extLst>
          </p:cNvPr>
          <p:cNvSpPr txBox="1"/>
          <p:nvPr/>
        </p:nvSpPr>
        <p:spPr>
          <a:xfrm>
            <a:off x="1266128" y="5279407"/>
            <a:ext cx="2262634" cy="363433"/>
          </a:xfrm>
          <a:prstGeom prst="rect">
            <a:avLst/>
          </a:prstGeom>
          <a:noFill/>
        </p:spPr>
        <p:txBody>
          <a:bodyPr wrap="square" rtlCol="0" anchor="t">
            <a:spAutoFit/>
          </a:bodyPr>
          <a:lstStyle/>
          <a:p>
            <a:pPr algn="l"/>
            <a:r>
              <a:rPr lang="es" sz="881" b="1" dirty="0">
                <a:solidFill>
                  <a:srgbClr val="3FB793"/>
                </a:solidFill>
              </a:rPr>
              <a:t>MÓDULO 1 | Caso de estudio 14</a:t>
            </a:r>
            <a:endParaRPr lang="en-GB" sz="881" b="1" dirty="0"/>
          </a:p>
          <a:p>
            <a:pPr algn="l"/>
            <a:r>
              <a:rPr lang="es" sz="881" b="1" dirty="0"/>
              <a:t>Holanda Reciclaje </a:t>
            </a:r>
            <a:r>
              <a:rPr lang="es" sz="881" dirty="0"/>
              <a:t>(IT)</a:t>
            </a:r>
          </a:p>
        </p:txBody>
      </p:sp>
      <p:sp>
        <p:nvSpPr>
          <p:cNvPr id="34" name="TextBox 33">
            <a:extLst>
              <a:ext uri="{FF2B5EF4-FFF2-40B4-BE49-F238E27FC236}">
                <a16:creationId xmlns:a16="http://schemas.microsoft.com/office/drawing/2014/main" id="{8AE8B051-57F9-946F-6C84-5BC4F8753231}"/>
              </a:ext>
            </a:extLst>
          </p:cNvPr>
          <p:cNvSpPr txBox="1"/>
          <p:nvPr/>
        </p:nvSpPr>
        <p:spPr>
          <a:xfrm>
            <a:off x="1256453" y="5570117"/>
            <a:ext cx="2262634" cy="363433"/>
          </a:xfrm>
          <a:prstGeom prst="rect">
            <a:avLst/>
          </a:prstGeom>
          <a:noFill/>
        </p:spPr>
        <p:txBody>
          <a:bodyPr wrap="square" rtlCol="0" anchor="t">
            <a:spAutoFit/>
          </a:bodyPr>
          <a:lstStyle/>
          <a:p>
            <a:pPr algn="l"/>
            <a:r>
              <a:rPr lang="es" sz="881" b="1" dirty="0">
                <a:solidFill>
                  <a:srgbClr val="3FB793"/>
                </a:solidFill>
              </a:rPr>
              <a:t>MÓDULO 1 | Caso de estudio 15</a:t>
            </a:r>
            <a:endParaRPr lang="en-GB" sz="881" b="1" dirty="0"/>
          </a:p>
          <a:p>
            <a:pPr algn="l"/>
            <a:r>
              <a:rPr lang="es" sz="881" b="1" dirty="0"/>
              <a:t>De Klok Banden </a:t>
            </a:r>
            <a:r>
              <a:rPr lang="es" sz="881" dirty="0"/>
              <a:t>(Automoción)</a:t>
            </a:r>
          </a:p>
        </p:txBody>
      </p:sp>
      <p:sp>
        <p:nvSpPr>
          <p:cNvPr id="35" name="TextBox 34">
            <a:extLst>
              <a:ext uri="{FF2B5EF4-FFF2-40B4-BE49-F238E27FC236}">
                <a16:creationId xmlns:a16="http://schemas.microsoft.com/office/drawing/2014/main" id="{0EAFBC93-0FC2-A150-E8A3-69064D104A88}"/>
              </a:ext>
            </a:extLst>
          </p:cNvPr>
          <p:cNvSpPr txBox="1"/>
          <p:nvPr/>
        </p:nvSpPr>
        <p:spPr>
          <a:xfrm>
            <a:off x="1246778" y="5855388"/>
            <a:ext cx="2262634" cy="363433"/>
          </a:xfrm>
          <a:prstGeom prst="rect">
            <a:avLst/>
          </a:prstGeom>
          <a:noFill/>
        </p:spPr>
        <p:txBody>
          <a:bodyPr wrap="square" rtlCol="0" anchor="t">
            <a:spAutoFit/>
          </a:bodyPr>
          <a:lstStyle/>
          <a:p>
            <a:pPr algn="l"/>
            <a:r>
              <a:rPr lang="es" sz="881" b="1" dirty="0">
                <a:solidFill>
                  <a:srgbClr val="3FB793"/>
                </a:solidFill>
              </a:rPr>
              <a:t>MÓDULO 1 | Caso de estudio 16</a:t>
            </a:r>
            <a:endParaRPr lang="en-GB" sz="881" b="1" dirty="0"/>
          </a:p>
          <a:p>
            <a:pPr algn="l"/>
            <a:r>
              <a:rPr lang="es" sz="881" b="1" dirty="0"/>
              <a:t>The Lekker Company </a:t>
            </a:r>
            <a:r>
              <a:rPr lang="es" sz="881" dirty="0"/>
              <a:t>(cuidado de la piel)</a:t>
            </a:r>
          </a:p>
        </p:txBody>
      </p:sp>
      <p:sp>
        <p:nvSpPr>
          <p:cNvPr id="36" name="TextBox 35">
            <a:extLst>
              <a:ext uri="{FF2B5EF4-FFF2-40B4-BE49-F238E27FC236}">
                <a16:creationId xmlns:a16="http://schemas.microsoft.com/office/drawing/2014/main" id="{74B8E7A8-C23D-BDD2-315D-CA71996E05A5}"/>
              </a:ext>
            </a:extLst>
          </p:cNvPr>
          <p:cNvSpPr txBox="1"/>
          <p:nvPr/>
        </p:nvSpPr>
        <p:spPr>
          <a:xfrm>
            <a:off x="1252280" y="6151531"/>
            <a:ext cx="2262634" cy="363433"/>
          </a:xfrm>
          <a:prstGeom prst="rect">
            <a:avLst/>
          </a:prstGeom>
          <a:noFill/>
        </p:spPr>
        <p:txBody>
          <a:bodyPr wrap="square" rtlCol="0" anchor="t">
            <a:spAutoFit/>
          </a:bodyPr>
          <a:lstStyle/>
          <a:p>
            <a:pPr algn="l"/>
            <a:r>
              <a:rPr lang="es" sz="881" b="1" dirty="0">
                <a:solidFill>
                  <a:srgbClr val="3FB793"/>
                </a:solidFill>
              </a:rPr>
              <a:t>MÓDULO 1 | Caso de estudio 17</a:t>
            </a:r>
            <a:endParaRPr lang="en-GB" sz="881" b="1" dirty="0"/>
          </a:p>
          <a:p>
            <a:pPr algn="l"/>
            <a:r>
              <a:rPr lang="es" sz="881" b="1" dirty="0"/>
              <a:t>Cobre8 </a:t>
            </a:r>
            <a:r>
              <a:rPr lang="es" sz="881" dirty="0"/>
              <a:t>(Construcción)</a:t>
            </a:r>
          </a:p>
        </p:txBody>
      </p:sp>
      <p:sp>
        <p:nvSpPr>
          <p:cNvPr id="37" name="TextBox 36">
            <a:extLst>
              <a:ext uri="{FF2B5EF4-FFF2-40B4-BE49-F238E27FC236}">
                <a16:creationId xmlns:a16="http://schemas.microsoft.com/office/drawing/2014/main" id="{86BE015B-7326-0A8D-A0E3-8C6C014FC3CA}"/>
              </a:ext>
            </a:extLst>
          </p:cNvPr>
          <p:cNvSpPr txBox="1"/>
          <p:nvPr/>
        </p:nvSpPr>
        <p:spPr>
          <a:xfrm>
            <a:off x="4519863" y="1071950"/>
            <a:ext cx="2262634" cy="363433"/>
          </a:xfrm>
          <a:prstGeom prst="rect">
            <a:avLst/>
          </a:prstGeom>
          <a:noFill/>
        </p:spPr>
        <p:txBody>
          <a:bodyPr wrap="square" rtlCol="0" anchor="t">
            <a:spAutoFit/>
          </a:bodyPr>
          <a:lstStyle/>
          <a:p>
            <a:pPr algn="l"/>
            <a:r>
              <a:rPr lang="es" sz="881" b="1" dirty="0">
                <a:solidFill>
                  <a:srgbClr val="3FB793"/>
                </a:solidFill>
              </a:rPr>
              <a:t>MÓDULO 1 | Caso de estudio 18</a:t>
            </a:r>
          </a:p>
          <a:p>
            <a:pPr algn="l"/>
            <a:r>
              <a:rPr lang="es" sz="881" b="1" dirty="0"/>
              <a:t>Creativhotel Luise </a:t>
            </a:r>
            <a:r>
              <a:rPr lang="es" sz="881" dirty="0"/>
              <a:t>(Hotel)</a:t>
            </a:r>
          </a:p>
        </p:txBody>
      </p:sp>
      <p:sp>
        <p:nvSpPr>
          <p:cNvPr id="38" name="TextBox 37">
            <a:extLst>
              <a:ext uri="{FF2B5EF4-FFF2-40B4-BE49-F238E27FC236}">
                <a16:creationId xmlns:a16="http://schemas.microsoft.com/office/drawing/2014/main" id="{7EB15332-AFAB-7C3C-F86B-1518219C862A}"/>
              </a:ext>
            </a:extLst>
          </p:cNvPr>
          <p:cNvSpPr txBox="1"/>
          <p:nvPr/>
        </p:nvSpPr>
        <p:spPr>
          <a:xfrm>
            <a:off x="4532123" y="1347533"/>
            <a:ext cx="2262634" cy="363433"/>
          </a:xfrm>
          <a:prstGeom prst="rect">
            <a:avLst/>
          </a:prstGeom>
          <a:noFill/>
        </p:spPr>
        <p:txBody>
          <a:bodyPr wrap="square" rtlCol="0" anchor="t">
            <a:spAutoFit/>
          </a:bodyPr>
          <a:lstStyle/>
          <a:p>
            <a:pPr algn="l"/>
            <a:r>
              <a:rPr lang="es" sz="881" b="1" dirty="0">
                <a:solidFill>
                  <a:srgbClr val="3FB793"/>
                </a:solidFill>
              </a:rPr>
              <a:t>MÓDULO 1 | Caso de estudio 19</a:t>
            </a:r>
          </a:p>
          <a:p>
            <a:pPr algn="l"/>
            <a:r>
              <a:rPr lang="es" sz="881" b="1" dirty="0"/>
              <a:t>Florida Eis </a:t>
            </a:r>
            <a:r>
              <a:rPr lang="es" sz="881" dirty="0"/>
              <a:t>(Helado)</a:t>
            </a:r>
          </a:p>
        </p:txBody>
      </p:sp>
      <p:sp>
        <p:nvSpPr>
          <p:cNvPr id="39" name="TextBox 38">
            <a:extLst>
              <a:ext uri="{FF2B5EF4-FFF2-40B4-BE49-F238E27FC236}">
                <a16:creationId xmlns:a16="http://schemas.microsoft.com/office/drawing/2014/main" id="{02ABBCA3-7DC3-828C-2094-D7167336A213}"/>
              </a:ext>
            </a:extLst>
          </p:cNvPr>
          <p:cNvSpPr txBox="1"/>
          <p:nvPr/>
        </p:nvSpPr>
        <p:spPr>
          <a:xfrm>
            <a:off x="4541935" y="1613309"/>
            <a:ext cx="2262634" cy="363433"/>
          </a:xfrm>
          <a:prstGeom prst="rect">
            <a:avLst/>
          </a:prstGeom>
          <a:noFill/>
        </p:spPr>
        <p:txBody>
          <a:bodyPr wrap="square" rtlCol="0" anchor="t">
            <a:spAutoFit/>
          </a:bodyPr>
          <a:lstStyle/>
          <a:p>
            <a:pPr algn="l"/>
            <a:r>
              <a:rPr lang="es" sz="881" b="1" dirty="0">
                <a:solidFill>
                  <a:srgbClr val="3FB793"/>
                </a:solidFill>
              </a:rPr>
              <a:t>MÓDULO 1 | Caso de estudio 20</a:t>
            </a:r>
            <a:endParaRPr lang="en-GB" sz="881" b="1" dirty="0"/>
          </a:p>
          <a:p>
            <a:pPr algn="l"/>
            <a:r>
              <a:rPr lang="es" sz="881" b="1" dirty="0"/>
              <a:t>Märkisches Landbrot </a:t>
            </a:r>
            <a:r>
              <a:rPr lang="es" sz="881" dirty="0"/>
              <a:t>(Panadería)</a:t>
            </a:r>
          </a:p>
        </p:txBody>
      </p:sp>
      <p:sp>
        <p:nvSpPr>
          <p:cNvPr id="40" name="TextBox 39">
            <a:extLst>
              <a:ext uri="{FF2B5EF4-FFF2-40B4-BE49-F238E27FC236}">
                <a16:creationId xmlns:a16="http://schemas.microsoft.com/office/drawing/2014/main" id="{9ECB82A4-2477-7746-4EF7-450E55C22740}"/>
              </a:ext>
            </a:extLst>
          </p:cNvPr>
          <p:cNvSpPr txBox="1"/>
          <p:nvPr/>
        </p:nvSpPr>
        <p:spPr>
          <a:xfrm>
            <a:off x="4547063" y="1911594"/>
            <a:ext cx="2262634" cy="363433"/>
          </a:xfrm>
          <a:prstGeom prst="rect">
            <a:avLst/>
          </a:prstGeom>
          <a:noFill/>
        </p:spPr>
        <p:txBody>
          <a:bodyPr wrap="square" rtlCol="0" anchor="t">
            <a:spAutoFit/>
          </a:bodyPr>
          <a:lstStyle/>
          <a:p>
            <a:pPr algn="l"/>
            <a:r>
              <a:rPr lang="es" sz="881" b="1" dirty="0">
                <a:solidFill>
                  <a:srgbClr val="3FB793"/>
                </a:solidFill>
              </a:rPr>
              <a:t>MÓDULO 1 | Caso de estudio 21</a:t>
            </a:r>
          </a:p>
          <a:p>
            <a:pPr algn="l"/>
            <a:r>
              <a:rPr lang="es" sz="881" b="1" dirty="0"/>
              <a:t>Neumarkter </a:t>
            </a:r>
            <a:r>
              <a:rPr lang="es" sz="881" dirty="0"/>
              <a:t>(Bebidas)</a:t>
            </a:r>
          </a:p>
        </p:txBody>
      </p:sp>
      <p:sp>
        <p:nvSpPr>
          <p:cNvPr id="41" name="TextBox 40">
            <a:extLst>
              <a:ext uri="{FF2B5EF4-FFF2-40B4-BE49-F238E27FC236}">
                <a16:creationId xmlns:a16="http://schemas.microsoft.com/office/drawing/2014/main" id="{CC056343-2208-F588-F353-8DA6F989C002}"/>
              </a:ext>
            </a:extLst>
          </p:cNvPr>
          <p:cNvSpPr txBox="1"/>
          <p:nvPr/>
        </p:nvSpPr>
        <p:spPr>
          <a:xfrm>
            <a:off x="4547063" y="2188575"/>
            <a:ext cx="2262634" cy="363433"/>
          </a:xfrm>
          <a:prstGeom prst="rect">
            <a:avLst/>
          </a:prstGeom>
          <a:noFill/>
        </p:spPr>
        <p:txBody>
          <a:bodyPr wrap="square" rtlCol="0" anchor="t">
            <a:spAutoFit/>
          </a:bodyPr>
          <a:lstStyle/>
          <a:p>
            <a:pPr algn="l"/>
            <a:r>
              <a:rPr lang="es" sz="881" b="1" dirty="0">
                <a:solidFill>
                  <a:srgbClr val="3FB793"/>
                </a:solidFill>
              </a:rPr>
              <a:t>MÓDULO 1 | Caso de estudio 22</a:t>
            </a:r>
          </a:p>
          <a:p>
            <a:pPr algn="l"/>
            <a:r>
              <a:rPr lang="es" sz="881" b="1" dirty="0"/>
              <a:t>Scheplast </a:t>
            </a:r>
            <a:r>
              <a:rPr lang="es" sz="881" dirty="0"/>
              <a:t>(plásticos)</a:t>
            </a:r>
          </a:p>
        </p:txBody>
      </p:sp>
      <p:sp>
        <p:nvSpPr>
          <p:cNvPr id="42" name="TextBox 41">
            <a:extLst>
              <a:ext uri="{FF2B5EF4-FFF2-40B4-BE49-F238E27FC236}">
                <a16:creationId xmlns:a16="http://schemas.microsoft.com/office/drawing/2014/main" id="{59CF8B23-61F6-A139-179C-E4572C3D6561}"/>
              </a:ext>
            </a:extLst>
          </p:cNvPr>
          <p:cNvSpPr txBox="1"/>
          <p:nvPr/>
        </p:nvSpPr>
        <p:spPr>
          <a:xfrm>
            <a:off x="4512866" y="3333911"/>
            <a:ext cx="2424066" cy="363433"/>
          </a:xfrm>
          <a:prstGeom prst="rect">
            <a:avLst/>
          </a:prstGeom>
          <a:noFill/>
        </p:spPr>
        <p:txBody>
          <a:bodyPr wrap="square" rtlCol="0" anchor="t">
            <a:spAutoFit/>
          </a:bodyPr>
          <a:lstStyle/>
          <a:p>
            <a:pPr algn="l"/>
            <a:r>
              <a:rPr lang="es" sz="881" b="1" dirty="0">
                <a:solidFill>
                  <a:srgbClr val="F09C39"/>
                </a:solidFill>
              </a:rPr>
              <a:t>MÓDULO 2-3 | Caso de estudio 1</a:t>
            </a:r>
            <a:endParaRPr lang="en-GB" sz="881" b="1" dirty="0"/>
          </a:p>
          <a:p>
            <a:pPr algn="l"/>
            <a:r>
              <a:rPr lang="es" sz="881" b="1" dirty="0"/>
              <a:t>Neumarkter Lammsbraus </a:t>
            </a:r>
            <a:r>
              <a:rPr lang="es" sz="881" dirty="0"/>
              <a:t>(Cervecería Orgánica)</a:t>
            </a:r>
          </a:p>
        </p:txBody>
      </p:sp>
      <p:sp>
        <p:nvSpPr>
          <p:cNvPr id="43" name="TextBox 42">
            <a:extLst>
              <a:ext uri="{FF2B5EF4-FFF2-40B4-BE49-F238E27FC236}">
                <a16:creationId xmlns:a16="http://schemas.microsoft.com/office/drawing/2014/main" id="{846F63FB-BBA9-E435-E574-25F2A6ABFE29}"/>
              </a:ext>
            </a:extLst>
          </p:cNvPr>
          <p:cNvSpPr txBox="1"/>
          <p:nvPr/>
        </p:nvSpPr>
        <p:spPr>
          <a:xfrm>
            <a:off x="4520577" y="3614607"/>
            <a:ext cx="2262634" cy="363433"/>
          </a:xfrm>
          <a:prstGeom prst="rect">
            <a:avLst/>
          </a:prstGeom>
          <a:noFill/>
        </p:spPr>
        <p:txBody>
          <a:bodyPr wrap="square" rtlCol="0" anchor="t">
            <a:spAutoFit/>
          </a:bodyPr>
          <a:lstStyle/>
          <a:p>
            <a:pPr algn="l"/>
            <a:r>
              <a:rPr lang="es" sz="881" b="1" dirty="0">
                <a:solidFill>
                  <a:srgbClr val="F09C39"/>
                </a:solidFill>
              </a:rPr>
              <a:t>MÓDULO 2-3 | Caso de estudio 2</a:t>
            </a:r>
            <a:endParaRPr lang="en-GB" sz="881" b="1" dirty="0"/>
          </a:p>
          <a:p>
            <a:pPr algn="l"/>
            <a:r>
              <a:rPr lang="es" sz="881" b="1" dirty="0"/>
              <a:t>TEG </a:t>
            </a:r>
            <a:r>
              <a:rPr lang="es" sz="881" dirty="0"/>
              <a:t>(Ingeniería de Aviación)</a:t>
            </a:r>
          </a:p>
        </p:txBody>
      </p:sp>
      <p:sp>
        <p:nvSpPr>
          <p:cNvPr id="44" name="TextBox 43">
            <a:extLst>
              <a:ext uri="{FF2B5EF4-FFF2-40B4-BE49-F238E27FC236}">
                <a16:creationId xmlns:a16="http://schemas.microsoft.com/office/drawing/2014/main" id="{59C0FF10-7AE3-E597-067A-8055288F364B}"/>
              </a:ext>
            </a:extLst>
          </p:cNvPr>
          <p:cNvSpPr txBox="1"/>
          <p:nvPr/>
        </p:nvSpPr>
        <p:spPr>
          <a:xfrm>
            <a:off x="4520577" y="3875270"/>
            <a:ext cx="2262634" cy="363433"/>
          </a:xfrm>
          <a:prstGeom prst="rect">
            <a:avLst/>
          </a:prstGeom>
          <a:noFill/>
        </p:spPr>
        <p:txBody>
          <a:bodyPr wrap="square" rtlCol="0" anchor="t">
            <a:spAutoFit/>
          </a:bodyPr>
          <a:lstStyle/>
          <a:p>
            <a:pPr algn="l"/>
            <a:r>
              <a:rPr lang="es" sz="881" b="1" dirty="0">
                <a:solidFill>
                  <a:srgbClr val="F09C39"/>
                </a:solidFill>
              </a:rPr>
              <a:t>MÓDULO 2-3 | Caso de estudio 3</a:t>
            </a:r>
          </a:p>
          <a:p>
            <a:pPr algn="l"/>
            <a:r>
              <a:rPr lang="es" sz="881" dirty="0"/>
              <a:t>(Múltiples ejemplos)</a:t>
            </a:r>
          </a:p>
        </p:txBody>
      </p:sp>
      <p:sp>
        <p:nvSpPr>
          <p:cNvPr id="45" name="TextBox 44">
            <a:extLst>
              <a:ext uri="{FF2B5EF4-FFF2-40B4-BE49-F238E27FC236}">
                <a16:creationId xmlns:a16="http://schemas.microsoft.com/office/drawing/2014/main" id="{81EEA92B-51F8-1EFE-9337-0ECD02F91ACD}"/>
              </a:ext>
            </a:extLst>
          </p:cNvPr>
          <p:cNvSpPr txBox="1"/>
          <p:nvPr/>
        </p:nvSpPr>
        <p:spPr>
          <a:xfrm>
            <a:off x="4512868" y="4156778"/>
            <a:ext cx="2262634" cy="363433"/>
          </a:xfrm>
          <a:prstGeom prst="rect">
            <a:avLst/>
          </a:prstGeom>
          <a:noFill/>
        </p:spPr>
        <p:txBody>
          <a:bodyPr wrap="square" rtlCol="0" anchor="t">
            <a:spAutoFit/>
          </a:bodyPr>
          <a:lstStyle/>
          <a:p>
            <a:pPr algn="l"/>
            <a:r>
              <a:rPr lang="es" sz="881" b="1" dirty="0">
                <a:solidFill>
                  <a:srgbClr val="F09C39"/>
                </a:solidFill>
              </a:rPr>
              <a:t>MÓDULO 2-3 | Caso de estudio 4</a:t>
            </a:r>
          </a:p>
          <a:p>
            <a:pPr algn="l"/>
            <a:r>
              <a:rPr lang="es" sz="881" dirty="0"/>
              <a:t>(Consultoría técnica y de TI)</a:t>
            </a:r>
          </a:p>
        </p:txBody>
      </p:sp>
      <p:sp>
        <p:nvSpPr>
          <p:cNvPr id="46" name="TextBox 45">
            <a:extLst>
              <a:ext uri="{FF2B5EF4-FFF2-40B4-BE49-F238E27FC236}">
                <a16:creationId xmlns:a16="http://schemas.microsoft.com/office/drawing/2014/main" id="{239A1AF6-C98C-F196-E9A5-44950077491F}"/>
              </a:ext>
            </a:extLst>
          </p:cNvPr>
          <p:cNvSpPr txBox="1"/>
          <p:nvPr/>
        </p:nvSpPr>
        <p:spPr>
          <a:xfrm>
            <a:off x="4506201" y="4443680"/>
            <a:ext cx="2687371" cy="363433"/>
          </a:xfrm>
          <a:prstGeom prst="rect">
            <a:avLst/>
          </a:prstGeom>
          <a:noFill/>
        </p:spPr>
        <p:txBody>
          <a:bodyPr wrap="square" rtlCol="0" anchor="t">
            <a:spAutoFit/>
          </a:bodyPr>
          <a:lstStyle/>
          <a:p>
            <a:pPr algn="l"/>
            <a:r>
              <a:rPr lang="es" sz="881" b="1" dirty="0">
                <a:solidFill>
                  <a:srgbClr val="F09C39"/>
                </a:solidFill>
              </a:rPr>
              <a:t>MÓDULO 2-3 | </a:t>
            </a:r>
            <a:r>
              <a:rPr lang="es" sz="881" b="1" dirty="0">
                <a:solidFill>
                  <a:srgbClr val="F29E38"/>
                </a:solidFill>
              </a:rPr>
              <a:t>RSC APOYOS</a:t>
            </a:r>
          </a:p>
          <a:p>
            <a:pPr algn="l"/>
            <a:r>
              <a:rPr lang="es" sz="881" b="1" dirty="0"/>
              <a:t>Organizaciones y redes de apoyo de HRM</a:t>
            </a:r>
            <a:endParaRPr lang="en-GB" sz="881" dirty="0"/>
          </a:p>
        </p:txBody>
      </p:sp>
      <p:sp>
        <p:nvSpPr>
          <p:cNvPr id="47" name="TextBox 46">
            <a:extLst>
              <a:ext uri="{FF2B5EF4-FFF2-40B4-BE49-F238E27FC236}">
                <a16:creationId xmlns:a16="http://schemas.microsoft.com/office/drawing/2014/main" id="{B63EBA78-02F5-1452-0188-2C500BE339B5}"/>
              </a:ext>
            </a:extLst>
          </p:cNvPr>
          <p:cNvSpPr txBox="1"/>
          <p:nvPr/>
        </p:nvSpPr>
        <p:spPr>
          <a:xfrm>
            <a:off x="4522988" y="5580652"/>
            <a:ext cx="2262634" cy="363433"/>
          </a:xfrm>
          <a:prstGeom prst="rect">
            <a:avLst/>
          </a:prstGeom>
          <a:noFill/>
        </p:spPr>
        <p:txBody>
          <a:bodyPr wrap="square" rtlCol="0" anchor="t">
            <a:spAutoFit/>
          </a:bodyPr>
          <a:lstStyle/>
          <a:p>
            <a:pPr algn="l"/>
            <a:r>
              <a:rPr lang="es" sz="881" b="1" dirty="0">
                <a:solidFill>
                  <a:srgbClr val="017355"/>
                </a:solidFill>
              </a:rPr>
              <a:t>MÓDULO 4-5 | Caso de estudio 1</a:t>
            </a:r>
            <a:endParaRPr lang="en-GB" sz="881" dirty="0"/>
          </a:p>
          <a:p>
            <a:pPr algn="l"/>
            <a:r>
              <a:rPr lang="es" sz="881" dirty="0"/>
              <a:t>(Múltiples ejemplos)</a:t>
            </a:r>
          </a:p>
        </p:txBody>
      </p:sp>
      <p:sp>
        <p:nvSpPr>
          <p:cNvPr id="48" name="TextBox 47">
            <a:extLst>
              <a:ext uri="{FF2B5EF4-FFF2-40B4-BE49-F238E27FC236}">
                <a16:creationId xmlns:a16="http://schemas.microsoft.com/office/drawing/2014/main" id="{C794AEA3-D621-C808-EEE7-C17E91ED4C13}"/>
              </a:ext>
            </a:extLst>
          </p:cNvPr>
          <p:cNvSpPr txBox="1"/>
          <p:nvPr/>
        </p:nvSpPr>
        <p:spPr>
          <a:xfrm>
            <a:off x="4522990" y="5883027"/>
            <a:ext cx="2262634" cy="363433"/>
          </a:xfrm>
          <a:prstGeom prst="rect">
            <a:avLst/>
          </a:prstGeom>
          <a:noFill/>
        </p:spPr>
        <p:txBody>
          <a:bodyPr wrap="square" rtlCol="0" anchor="t">
            <a:spAutoFit/>
          </a:bodyPr>
          <a:lstStyle/>
          <a:p>
            <a:pPr algn="l"/>
            <a:r>
              <a:rPr lang="es" sz="881" b="1" dirty="0">
                <a:solidFill>
                  <a:srgbClr val="017355"/>
                </a:solidFill>
              </a:rPr>
              <a:t>MÓDULO 4-5 | Caso de estudio 2</a:t>
            </a:r>
          </a:p>
          <a:p>
            <a:pPr algn="l"/>
            <a:r>
              <a:rPr lang="es" sz="881" b="1" dirty="0"/>
              <a:t>Tico </a:t>
            </a:r>
            <a:r>
              <a:rPr lang="es" sz="881" dirty="0"/>
              <a:t>(Empresa Postal)</a:t>
            </a:r>
          </a:p>
        </p:txBody>
      </p:sp>
      <p:sp>
        <p:nvSpPr>
          <p:cNvPr id="49" name="TextBox 48">
            <a:extLst>
              <a:ext uri="{FF2B5EF4-FFF2-40B4-BE49-F238E27FC236}">
                <a16:creationId xmlns:a16="http://schemas.microsoft.com/office/drawing/2014/main" id="{CD234A9B-7B5E-94C2-E23B-E7A048D6BE31}"/>
              </a:ext>
            </a:extLst>
          </p:cNvPr>
          <p:cNvSpPr txBox="1"/>
          <p:nvPr/>
        </p:nvSpPr>
        <p:spPr>
          <a:xfrm>
            <a:off x="4532123" y="6155288"/>
            <a:ext cx="2262634" cy="363433"/>
          </a:xfrm>
          <a:prstGeom prst="rect">
            <a:avLst/>
          </a:prstGeom>
          <a:noFill/>
        </p:spPr>
        <p:txBody>
          <a:bodyPr wrap="square" rtlCol="0" anchor="t">
            <a:spAutoFit/>
          </a:bodyPr>
          <a:lstStyle/>
          <a:p>
            <a:pPr algn="l"/>
            <a:r>
              <a:rPr lang="es" sz="881" b="1" dirty="0">
                <a:solidFill>
                  <a:srgbClr val="017355"/>
                </a:solidFill>
              </a:rPr>
              <a:t>MÓDULO 4-5 | Caso de estudio 3</a:t>
            </a:r>
          </a:p>
          <a:p>
            <a:pPr algn="l"/>
            <a:r>
              <a:rPr lang="es" sz="881" b="1" dirty="0"/>
              <a:t>Scheplast </a:t>
            </a:r>
            <a:r>
              <a:rPr lang="es" sz="881" dirty="0"/>
              <a:t>(plásticos)</a:t>
            </a:r>
          </a:p>
        </p:txBody>
      </p:sp>
      <p:sp>
        <p:nvSpPr>
          <p:cNvPr id="50" name="TextBox 49">
            <a:extLst>
              <a:ext uri="{FF2B5EF4-FFF2-40B4-BE49-F238E27FC236}">
                <a16:creationId xmlns:a16="http://schemas.microsoft.com/office/drawing/2014/main" id="{6D5E7F1F-A605-374D-0CD2-F3E8CCF4D1A9}"/>
              </a:ext>
            </a:extLst>
          </p:cNvPr>
          <p:cNvSpPr txBox="1"/>
          <p:nvPr/>
        </p:nvSpPr>
        <p:spPr>
          <a:xfrm>
            <a:off x="7919634" y="1065977"/>
            <a:ext cx="2262634" cy="363433"/>
          </a:xfrm>
          <a:prstGeom prst="rect">
            <a:avLst/>
          </a:prstGeom>
          <a:noFill/>
        </p:spPr>
        <p:txBody>
          <a:bodyPr wrap="square" rtlCol="0" anchor="t">
            <a:spAutoFit/>
          </a:bodyPr>
          <a:lstStyle/>
          <a:p>
            <a:pPr algn="l"/>
            <a:r>
              <a:rPr lang="es" sz="881" b="1" dirty="0">
                <a:solidFill>
                  <a:srgbClr val="017355"/>
                </a:solidFill>
              </a:rPr>
              <a:t>MÓDULO 4-5 | Caso de estudio 4</a:t>
            </a:r>
          </a:p>
          <a:p>
            <a:pPr algn="l"/>
            <a:r>
              <a:rPr lang="es" sz="881" b="1" dirty="0"/>
              <a:t>Mayflow </a:t>
            </a:r>
            <a:r>
              <a:rPr lang="es" sz="881" dirty="0"/>
              <a:t>(Automatización)</a:t>
            </a:r>
          </a:p>
        </p:txBody>
      </p:sp>
      <p:sp>
        <p:nvSpPr>
          <p:cNvPr id="51" name="TextBox 50">
            <a:extLst>
              <a:ext uri="{FF2B5EF4-FFF2-40B4-BE49-F238E27FC236}">
                <a16:creationId xmlns:a16="http://schemas.microsoft.com/office/drawing/2014/main" id="{10A70CC3-C99D-CBAE-BA45-F6AED13037A9}"/>
              </a:ext>
            </a:extLst>
          </p:cNvPr>
          <p:cNvSpPr txBox="1"/>
          <p:nvPr/>
        </p:nvSpPr>
        <p:spPr>
          <a:xfrm>
            <a:off x="7927648" y="1401361"/>
            <a:ext cx="2262634" cy="363433"/>
          </a:xfrm>
          <a:prstGeom prst="rect">
            <a:avLst/>
          </a:prstGeom>
          <a:noFill/>
        </p:spPr>
        <p:txBody>
          <a:bodyPr wrap="square" rtlCol="0" anchor="t">
            <a:spAutoFit/>
          </a:bodyPr>
          <a:lstStyle/>
          <a:p>
            <a:pPr algn="l"/>
            <a:r>
              <a:rPr lang="es" sz="881" b="1" dirty="0">
                <a:solidFill>
                  <a:srgbClr val="017355"/>
                </a:solidFill>
              </a:rPr>
              <a:t>MÓDULO 4-5 | </a:t>
            </a:r>
            <a:r>
              <a:rPr lang="es" sz="881" b="1" dirty="0">
                <a:solidFill>
                  <a:srgbClr val="027354"/>
                </a:solidFill>
              </a:rPr>
              <a:t>RSC APOYOS</a:t>
            </a:r>
          </a:p>
          <a:p>
            <a:pPr algn="l"/>
            <a:r>
              <a:rPr lang="es" sz="881" b="1" dirty="0"/>
              <a:t>Gestión del Cambio Cultural</a:t>
            </a:r>
            <a:endParaRPr lang="en-GB" sz="881" dirty="0"/>
          </a:p>
        </p:txBody>
      </p:sp>
      <p:sp>
        <p:nvSpPr>
          <p:cNvPr id="52" name="TextBox 51">
            <a:extLst>
              <a:ext uri="{FF2B5EF4-FFF2-40B4-BE49-F238E27FC236}">
                <a16:creationId xmlns:a16="http://schemas.microsoft.com/office/drawing/2014/main" id="{C82EE8FA-A89D-0035-0865-3C62567E5B87}"/>
              </a:ext>
            </a:extLst>
          </p:cNvPr>
          <p:cNvSpPr txBox="1"/>
          <p:nvPr/>
        </p:nvSpPr>
        <p:spPr>
          <a:xfrm>
            <a:off x="7896417" y="2467022"/>
            <a:ext cx="2262634" cy="363433"/>
          </a:xfrm>
          <a:prstGeom prst="rect">
            <a:avLst/>
          </a:prstGeom>
          <a:noFill/>
        </p:spPr>
        <p:txBody>
          <a:bodyPr wrap="square" rtlCol="0" anchor="t">
            <a:spAutoFit/>
          </a:bodyPr>
          <a:lstStyle/>
          <a:p>
            <a:pPr algn="l"/>
            <a:r>
              <a:rPr lang="es" sz="881" b="1" dirty="0">
                <a:solidFill>
                  <a:srgbClr val="D98E89"/>
                </a:solidFill>
              </a:rPr>
              <a:t>MÓDULO 6-7 | Caso de estudio 1</a:t>
            </a:r>
          </a:p>
          <a:p>
            <a:pPr algn="l"/>
            <a:r>
              <a:rPr lang="es" sz="881" b="1" dirty="0"/>
              <a:t>TEG </a:t>
            </a:r>
            <a:r>
              <a:rPr lang="es" sz="881" dirty="0"/>
              <a:t>(Ingeniería)</a:t>
            </a:r>
          </a:p>
        </p:txBody>
      </p:sp>
      <p:sp>
        <p:nvSpPr>
          <p:cNvPr id="53" name="TextBox 52">
            <a:extLst>
              <a:ext uri="{FF2B5EF4-FFF2-40B4-BE49-F238E27FC236}">
                <a16:creationId xmlns:a16="http://schemas.microsoft.com/office/drawing/2014/main" id="{9FE02D6F-0E92-6611-4A7C-53A6EFBD4860}"/>
              </a:ext>
            </a:extLst>
          </p:cNvPr>
          <p:cNvSpPr txBox="1"/>
          <p:nvPr/>
        </p:nvSpPr>
        <p:spPr>
          <a:xfrm>
            <a:off x="7896415" y="2733986"/>
            <a:ext cx="2262634" cy="363433"/>
          </a:xfrm>
          <a:prstGeom prst="rect">
            <a:avLst/>
          </a:prstGeom>
          <a:noFill/>
        </p:spPr>
        <p:txBody>
          <a:bodyPr wrap="square" rtlCol="0" anchor="t">
            <a:spAutoFit/>
          </a:bodyPr>
          <a:lstStyle/>
          <a:p>
            <a:pPr algn="l"/>
            <a:r>
              <a:rPr lang="es" sz="881" b="1" dirty="0">
                <a:solidFill>
                  <a:srgbClr val="D98E89"/>
                </a:solidFill>
              </a:rPr>
              <a:t>MÓDULO 6-7 | Caso de estudio 2</a:t>
            </a:r>
          </a:p>
          <a:p>
            <a:pPr algn="l"/>
            <a:r>
              <a:rPr lang="es" sz="881" dirty="0"/>
              <a:t>(Múltiple)</a:t>
            </a:r>
          </a:p>
        </p:txBody>
      </p:sp>
      <p:sp>
        <p:nvSpPr>
          <p:cNvPr id="54" name="TextBox 53">
            <a:extLst>
              <a:ext uri="{FF2B5EF4-FFF2-40B4-BE49-F238E27FC236}">
                <a16:creationId xmlns:a16="http://schemas.microsoft.com/office/drawing/2014/main" id="{3B9F885B-7F10-C559-0A28-546444EAAC67}"/>
              </a:ext>
            </a:extLst>
          </p:cNvPr>
          <p:cNvSpPr txBox="1"/>
          <p:nvPr/>
        </p:nvSpPr>
        <p:spPr>
          <a:xfrm>
            <a:off x="7927649" y="3033270"/>
            <a:ext cx="2262634" cy="363433"/>
          </a:xfrm>
          <a:prstGeom prst="rect">
            <a:avLst/>
          </a:prstGeom>
          <a:noFill/>
        </p:spPr>
        <p:txBody>
          <a:bodyPr wrap="square" rtlCol="0" anchor="t">
            <a:spAutoFit/>
          </a:bodyPr>
          <a:lstStyle/>
          <a:p>
            <a:pPr algn="l"/>
            <a:r>
              <a:rPr lang="es" sz="881" b="1" dirty="0">
                <a:solidFill>
                  <a:srgbClr val="D98E89"/>
                </a:solidFill>
              </a:rPr>
              <a:t>MÓDULO 6-7 | Caso de estudio 3</a:t>
            </a:r>
          </a:p>
          <a:p>
            <a:pPr algn="l"/>
            <a:r>
              <a:rPr lang="es" sz="881" b="1" dirty="0"/>
              <a:t>Florida </a:t>
            </a:r>
            <a:r>
              <a:rPr lang="es" sz="881" dirty="0"/>
              <a:t>(Helado)</a:t>
            </a:r>
          </a:p>
        </p:txBody>
      </p:sp>
      <p:sp>
        <p:nvSpPr>
          <p:cNvPr id="55" name="TextBox 54">
            <a:extLst>
              <a:ext uri="{FF2B5EF4-FFF2-40B4-BE49-F238E27FC236}">
                <a16:creationId xmlns:a16="http://schemas.microsoft.com/office/drawing/2014/main" id="{6D6278F1-CFB0-74F8-E571-7132CC2826FE}"/>
              </a:ext>
            </a:extLst>
          </p:cNvPr>
          <p:cNvSpPr txBox="1"/>
          <p:nvPr/>
        </p:nvSpPr>
        <p:spPr>
          <a:xfrm>
            <a:off x="7919634" y="3310381"/>
            <a:ext cx="2262634" cy="363433"/>
          </a:xfrm>
          <a:prstGeom prst="rect">
            <a:avLst/>
          </a:prstGeom>
          <a:noFill/>
        </p:spPr>
        <p:txBody>
          <a:bodyPr wrap="square" rtlCol="0" anchor="t">
            <a:spAutoFit/>
          </a:bodyPr>
          <a:lstStyle/>
          <a:p>
            <a:pPr algn="l"/>
            <a:r>
              <a:rPr lang="es" sz="881" b="1" dirty="0">
                <a:solidFill>
                  <a:srgbClr val="D98E89"/>
                </a:solidFill>
              </a:rPr>
              <a:t>MÓDULO 6-7 | </a:t>
            </a:r>
            <a:r>
              <a:rPr lang="es" sz="881" b="1" dirty="0">
                <a:solidFill>
                  <a:srgbClr val="D98F89"/>
                </a:solidFill>
              </a:rPr>
              <a:t>RSC APOYOS</a:t>
            </a:r>
          </a:p>
          <a:p>
            <a:pPr algn="l"/>
            <a:r>
              <a:rPr lang="es" sz="881" b="1" dirty="0"/>
              <a:t>Gestión de riesgos e impactos</a:t>
            </a:r>
            <a:endParaRPr lang="en-GB" sz="881" dirty="0"/>
          </a:p>
        </p:txBody>
      </p:sp>
      <p:sp>
        <p:nvSpPr>
          <p:cNvPr id="56" name="TextBox 55">
            <a:extLst>
              <a:ext uri="{FF2B5EF4-FFF2-40B4-BE49-F238E27FC236}">
                <a16:creationId xmlns:a16="http://schemas.microsoft.com/office/drawing/2014/main" id="{D2FB6BBE-17F8-B3AE-BD7F-128AC42262CE}"/>
              </a:ext>
            </a:extLst>
          </p:cNvPr>
          <p:cNvSpPr txBox="1"/>
          <p:nvPr/>
        </p:nvSpPr>
        <p:spPr>
          <a:xfrm>
            <a:off x="7909236" y="4452454"/>
            <a:ext cx="2262634" cy="363433"/>
          </a:xfrm>
          <a:prstGeom prst="rect">
            <a:avLst/>
          </a:prstGeom>
          <a:noFill/>
        </p:spPr>
        <p:txBody>
          <a:bodyPr wrap="square" rtlCol="0" anchor="t">
            <a:spAutoFit/>
          </a:bodyPr>
          <a:lstStyle/>
          <a:p>
            <a:pPr algn="l"/>
            <a:r>
              <a:rPr lang="es" sz="881" b="1" dirty="0">
                <a:solidFill>
                  <a:srgbClr val="3FB793"/>
                </a:solidFill>
              </a:rPr>
              <a:t>MÓDULO 8-9 | Caso de estudio 1</a:t>
            </a:r>
          </a:p>
          <a:p>
            <a:pPr algn="l"/>
            <a:r>
              <a:rPr lang="es" sz="881" b="1" dirty="0"/>
              <a:t>Creativhotel Luise </a:t>
            </a:r>
            <a:r>
              <a:rPr lang="es" sz="881" dirty="0"/>
              <a:t>(Hotel)</a:t>
            </a:r>
          </a:p>
        </p:txBody>
      </p:sp>
      <p:sp>
        <p:nvSpPr>
          <p:cNvPr id="57" name="TextBox 56">
            <a:extLst>
              <a:ext uri="{FF2B5EF4-FFF2-40B4-BE49-F238E27FC236}">
                <a16:creationId xmlns:a16="http://schemas.microsoft.com/office/drawing/2014/main" id="{642A45B6-E604-E144-8DD7-746936211FCB}"/>
              </a:ext>
            </a:extLst>
          </p:cNvPr>
          <p:cNvSpPr txBox="1"/>
          <p:nvPr/>
        </p:nvSpPr>
        <p:spPr>
          <a:xfrm>
            <a:off x="7909291" y="4732197"/>
            <a:ext cx="2262634" cy="363433"/>
          </a:xfrm>
          <a:prstGeom prst="rect">
            <a:avLst/>
          </a:prstGeom>
          <a:noFill/>
        </p:spPr>
        <p:txBody>
          <a:bodyPr wrap="square" rtlCol="0" anchor="t">
            <a:spAutoFit/>
          </a:bodyPr>
          <a:lstStyle/>
          <a:p>
            <a:pPr algn="l"/>
            <a:r>
              <a:rPr lang="es" sz="881" b="1" dirty="0">
                <a:solidFill>
                  <a:srgbClr val="3FB793"/>
                </a:solidFill>
              </a:rPr>
              <a:t>MÓDULO 8-9 | Caso de estudio 2</a:t>
            </a:r>
          </a:p>
          <a:p>
            <a:pPr algn="l"/>
            <a:r>
              <a:rPr lang="es" sz="881" b="1" dirty="0"/>
              <a:t>Märkisches Landbrot </a:t>
            </a:r>
            <a:r>
              <a:rPr lang="es" sz="881" dirty="0"/>
              <a:t>(Panadería)</a:t>
            </a:r>
          </a:p>
        </p:txBody>
      </p:sp>
      <p:sp>
        <p:nvSpPr>
          <p:cNvPr id="58" name="TextBox 57">
            <a:extLst>
              <a:ext uri="{FF2B5EF4-FFF2-40B4-BE49-F238E27FC236}">
                <a16:creationId xmlns:a16="http://schemas.microsoft.com/office/drawing/2014/main" id="{6FE16D45-B19F-4C1E-4DB1-1E704D185F46}"/>
              </a:ext>
            </a:extLst>
          </p:cNvPr>
          <p:cNvSpPr txBox="1"/>
          <p:nvPr/>
        </p:nvSpPr>
        <p:spPr>
          <a:xfrm>
            <a:off x="7911851" y="5007393"/>
            <a:ext cx="2262634" cy="363433"/>
          </a:xfrm>
          <a:prstGeom prst="rect">
            <a:avLst/>
          </a:prstGeom>
          <a:noFill/>
        </p:spPr>
        <p:txBody>
          <a:bodyPr wrap="square" rtlCol="0" anchor="t">
            <a:spAutoFit/>
          </a:bodyPr>
          <a:lstStyle/>
          <a:p>
            <a:pPr algn="l"/>
            <a:r>
              <a:rPr lang="es" sz="881" b="1" dirty="0">
                <a:solidFill>
                  <a:srgbClr val="3FB793"/>
                </a:solidFill>
              </a:rPr>
              <a:t>MÓDULO 8-9 | Caso de estudio 3</a:t>
            </a:r>
          </a:p>
          <a:p>
            <a:pPr algn="l"/>
            <a:r>
              <a:rPr lang="es" sz="881" dirty="0"/>
              <a:t>(Múltiples ejemplos)</a:t>
            </a:r>
          </a:p>
        </p:txBody>
      </p:sp>
      <p:sp>
        <p:nvSpPr>
          <p:cNvPr id="59" name="TextBox 58">
            <a:extLst>
              <a:ext uri="{FF2B5EF4-FFF2-40B4-BE49-F238E27FC236}">
                <a16:creationId xmlns:a16="http://schemas.microsoft.com/office/drawing/2014/main" id="{6EFB1E13-A041-0EB3-DE32-70F587EFBDD4}"/>
              </a:ext>
            </a:extLst>
          </p:cNvPr>
          <p:cNvSpPr txBox="1"/>
          <p:nvPr/>
        </p:nvSpPr>
        <p:spPr>
          <a:xfrm>
            <a:off x="7911851" y="5307721"/>
            <a:ext cx="2262634" cy="363433"/>
          </a:xfrm>
          <a:prstGeom prst="rect">
            <a:avLst/>
          </a:prstGeom>
          <a:noFill/>
        </p:spPr>
        <p:txBody>
          <a:bodyPr wrap="square" rtlCol="0" anchor="t">
            <a:spAutoFit/>
          </a:bodyPr>
          <a:lstStyle/>
          <a:p>
            <a:pPr algn="l"/>
            <a:r>
              <a:rPr lang="es" sz="881" b="1" dirty="0">
                <a:solidFill>
                  <a:srgbClr val="3FB793"/>
                </a:solidFill>
              </a:rPr>
              <a:t>MÓDULO 8-9 | Caso de estudio 4</a:t>
            </a:r>
          </a:p>
          <a:p>
            <a:pPr algn="l"/>
            <a:r>
              <a:rPr lang="es" sz="881" dirty="0"/>
              <a:t>Aprovechamiento de las conexiones</a:t>
            </a:r>
          </a:p>
        </p:txBody>
      </p:sp>
      <p:sp>
        <p:nvSpPr>
          <p:cNvPr id="60" name="TextBox 59">
            <a:extLst>
              <a:ext uri="{FF2B5EF4-FFF2-40B4-BE49-F238E27FC236}">
                <a16:creationId xmlns:a16="http://schemas.microsoft.com/office/drawing/2014/main" id="{74CE6E2B-0C1A-C80E-F585-9E65A1CBE0FB}"/>
              </a:ext>
            </a:extLst>
          </p:cNvPr>
          <p:cNvSpPr txBox="1"/>
          <p:nvPr/>
        </p:nvSpPr>
        <p:spPr>
          <a:xfrm>
            <a:off x="7919632" y="5596410"/>
            <a:ext cx="2262634" cy="363433"/>
          </a:xfrm>
          <a:prstGeom prst="rect">
            <a:avLst/>
          </a:prstGeom>
          <a:noFill/>
        </p:spPr>
        <p:txBody>
          <a:bodyPr wrap="square" rtlCol="0" anchor="t">
            <a:spAutoFit/>
          </a:bodyPr>
          <a:lstStyle/>
          <a:p>
            <a:pPr algn="l"/>
            <a:r>
              <a:rPr lang="es" sz="881" b="1" dirty="0">
                <a:solidFill>
                  <a:srgbClr val="3FB793"/>
                </a:solidFill>
              </a:rPr>
              <a:t>MÓDULO 8-9 | Caso de estudio 5</a:t>
            </a:r>
          </a:p>
          <a:p>
            <a:pPr algn="l"/>
            <a:r>
              <a:rPr lang="es" sz="881" dirty="0"/>
              <a:t>(Múltiple)</a:t>
            </a:r>
          </a:p>
        </p:txBody>
      </p:sp>
      <p:sp>
        <p:nvSpPr>
          <p:cNvPr id="61" name="TextBox 60">
            <a:extLst>
              <a:ext uri="{FF2B5EF4-FFF2-40B4-BE49-F238E27FC236}">
                <a16:creationId xmlns:a16="http://schemas.microsoft.com/office/drawing/2014/main" id="{991C0940-0E37-F4EB-B74D-B39DC35088C3}"/>
              </a:ext>
            </a:extLst>
          </p:cNvPr>
          <p:cNvSpPr txBox="1"/>
          <p:nvPr/>
        </p:nvSpPr>
        <p:spPr>
          <a:xfrm>
            <a:off x="7906080" y="5901371"/>
            <a:ext cx="2262634" cy="363433"/>
          </a:xfrm>
          <a:prstGeom prst="rect">
            <a:avLst/>
          </a:prstGeom>
          <a:noFill/>
        </p:spPr>
        <p:txBody>
          <a:bodyPr wrap="square" rtlCol="0" anchor="t">
            <a:spAutoFit/>
          </a:bodyPr>
          <a:lstStyle/>
          <a:p>
            <a:pPr algn="l"/>
            <a:r>
              <a:rPr lang="es" sz="881" b="1" dirty="0">
                <a:solidFill>
                  <a:srgbClr val="3FB793"/>
                </a:solidFill>
              </a:rPr>
              <a:t>MÓDULO 8-9 | </a:t>
            </a:r>
            <a:r>
              <a:rPr lang="es" sz="881" b="1" dirty="0">
                <a:solidFill>
                  <a:srgbClr val="40B894"/>
                </a:solidFill>
              </a:rPr>
              <a:t>RSC APOYOS</a:t>
            </a:r>
          </a:p>
          <a:p>
            <a:pPr algn="l"/>
            <a:r>
              <a:rPr lang="es" sz="881" b="1" dirty="0"/>
              <a:t>Tecnologías Digitales y Economía Circular</a:t>
            </a:r>
            <a:endParaRPr lang="en-GB" sz="881" dirty="0"/>
          </a:p>
        </p:txBody>
      </p:sp>
    </p:spTree>
    <p:extLst>
      <p:ext uri="{BB962C8B-B14F-4D97-AF65-F5344CB8AC3E}">
        <p14:creationId xmlns:p14="http://schemas.microsoft.com/office/powerpoint/2010/main" val="426995889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BC39B0EA-BE09-E4C4-0030-6492E6C560C6}"/>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687" r="687" b="12535"/>
          <a:stretch/>
        </p:blipFill>
        <p:spPr>
          <a:xfrm>
            <a:off x="7457094" y="806825"/>
            <a:ext cx="4090987" cy="5441576"/>
          </a:xfrm>
        </p:spPr>
      </p:pic>
      <p:sp>
        <p:nvSpPr>
          <p:cNvPr id="2" name="Text Placeholder 1">
            <a:extLst>
              <a:ext uri="{FF2B5EF4-FFF2-40B4-BE49-F238E27FC236}">
                <a16:creationId xmlns:a16="http://schemas.microsoft.com/office/drawing/2014/main" id="{4DAAC87A-5E69-2BF4-9D0D-61BF7ABC0D98}"/>
              </a:ext>
            </a:extLst>
          </p:cNvPr>
          <p:cNvSpPr>
            <a:spLocks noGrp="1"/>
          </p:cNvSpPr>
          <p:nvPr>
            <p:ph type="body" sz="quarter" idx="13"/>
          </p:nvPr>
        </p:nvSpPr>
        <p:spPr>
          <a:xfrm>
            <a:off x="726815" y="359102"/>
            <a:ext cx="5509679" cy="796961"/>
          </a:xfrm>
        </p:spPr>
        <p:txBody>
          <a:bodyPr>
            <a:noAutofit/>
          </a:bodyPr>
          <a:lstStyle/>
          <a:p>
            <a:r>
              <a:rPr lang="es" sz="2800" dirty="0"/>
              <a:t>Activar y construir una cultura de responsabilidad social empresarial</a:t>
            </a:r>
          </a:p>
        </p:txBody>
      </p:sp>
      <p:sp>
        <p:nvSpPr>
          <p:cNvPr id="3" name="Text Placeholder 2">
            <a:extLst>
              <a:ext uri="{FF2B5EF4-FFF2-40B4-BE49-F238E27FC236}">
                <a16:creationId xmlns:a16="http://schemas.microsoft.com/office/drawing/2014/main" id="{5FBEEE8E-C9E1-2A6D-26E3-A9AB747F6BDF}"/>
              </a:ext>
            </a:extLst>
          </p:cNvPr>
          <p:cNvSpPr>
            <a:spLocks noGrp="1"/>
          </p:cNvSpPr>
          <p:nvPr>
            <p:ph type="body" sz="quarter" idx="14"/>
          </p:nvPr>
        </p:nvSpPr>
        <p:spPr>
          <a:xfrm>
            <a:off x="470263" y="1156063"/>
            <a:ext cx="6986831" cy="3079983"/>
          </a:xfrm>
        </p:spPr>
        <p:txBody>
          <a:bodyPr/>
          <a:lstStyle/>
          <a:p>
            <a:pPr algn="l"/>
            <a:r>
              <a:rPr lang="es" sz="2000" b="1" dirty="0">
                <a:effectLst/>
              </a:rPr>
              <a:t>Es posible construir una cultura de Responsabilidad Social Corporativa (RSC) dentro de una Pequeña o Mediana Empresa (PYME), independientemente de su tamaño y modelo de negocio. </a:t>
            </a:r>
            <a:r>
              <a:rPr lang="es" sz="2000" dirty="0">
                <a:effectLst/>
              </a:rPr>
              <a:t>La RSC es un modelo en constante evolución.</a:t>
            </a:r>
          </a:p>
          <a:p>
            <a:pPr algn="l"/>
            <a:endParaRPr lang="en-GB" sz="1000" dirty="0"/>
          </a:p>
          <a:p>
            <a:pPr algn="l"/>
            <a:r>
              <a:rPr lang="es" sz="2000" b="1" dirty="0">
                <a:effectLst/>
              </a:rPr>
              <a:t>Necesita estrategias tanto a corto como a largo plazo. </a:t>
            </a:r>
            <a:r>
              <a:rPr lang="es" sz="2000" dirty="0">
                <a:effectLst/>
              </a:rPr>
              <a:t>Las empresas </a:t>
            </a:r>
            <a:r>
              <a:rPr lang="es" sz="2000" dirty="0"/>
              <a:t>no necesitan complicar las cosas comenzando por el final. Necesita estrategias tanto a corto como a largo plazo con respecto a sus prioridades, los recursos necesarios, </a:t>
            </a:r>
            <a:r>
              <a:rPr lang="es" sz="2000" dirty="0">
                <a:effectLst/>
              </a:rPr>
              <a:t>la motivación y la implementación.</a:t>
            </a:r>
          </a:p>
          <a:p>
            <a:pPr algn="l"/>
            <a:endParaRPr lang="en-GB" sz="1000" dirty="0"/>
          </a:p>
          <a:p>
            <a:pPr algn="l"/>
            <a:r>
              <a:rPr lang="es" sz="2000" b="1" dirty="0">
                <a:effectLst/>
              </a:rPr>
              <a:t>Elija un modelo que se adapte al tamaño y modelo de su negocio. </a:t>
            </a:r>
            <a:r>
              <a:rPr lang="es" sz="2000" dirty="0">
                <a:effectLst/>
              </a:rPr>
              <a:t>Las empresas pueden adoptar actividades, procedimientos y políticas de RSE y crear una 'Cultura de RSE' independientemente de su tamaño o modelo de negocio. Una cosa es definitivamente que crear una 'Cultura de RSE' puede beneficiar efectivamente a una empresa.</a:t>
            </a:r>
          </a:p>
          <a:p>
            <a:endParaRPr lang="en-IE" sz="2000" dirty="0"/>
          </a:p>
        </p:txBody>
      </p:sp>
      <p:sp>
        <p:nvSpPr>
          <p:cNvPr id="7" name="TextBox 6">
            <a:extLst>
              <a:ext uri="{FF2B5EF4-FFF2-40B4-BE49-F238E27FC236}">
                <a16:creationId xmlns:a16="http://schemas.microsoft.com/office/drawing/2014/main" id="{B745C6D0-74EC-A1FA-7CC4-E29D162CAEF0}"/>
              </a:ext>
            </a:extLst>
          </p:cNvPr>
          <p:cNvSpPr txBox="1"/>
          <p:nvPr/>
        </p:nvSpPr>
        <p:spPr>
          <a:xfrm>
            <a:off x="6263318" y="5814711"/>
            <a:ext cx="1193776" cy="461665"/>
          </a:xfrm>
          <a:prstGeom prst="rect">
            <a:avLst/>
          </a:prstGeom>
          <a:noFill/>
        </p:spPr>
        <p:txBody>
          <a:bodyPr wrap="square" rtlCol="0">
            <a:spAutoFit/>
          </a:bodyPr>
          <a:lstStyle/>
          <a:p>
            <a:r>
              <a:rPr lang="es" sz="2400" dirty="0">
                <a:solidFill>
                  <a:schemeClr val="bg1"/>
                </a:solidFill>
                <a:hlinkClick r:id="rId3">
                  <a:extLst>
                    <a:ext uri="{A12FA001-AC4F-418D-AE19-62706E023703}">
                      <ahyp:hlinkClr xmlns:ahyp="http://schemas.microsoft.com/office/drawing/2018/hyperlinkcolor" val="tx"/>
                    </a:ext>
                  </a:extLst>
                </a:hlinkClick>
              </a:rPr>
              <a:t>Fuente</a:t>
            </a:r>
            <a:r>
              <a:rPr lang="es" dirty="0"/>
              <a:t> </a:t>
            </a:r>
          </a:p>
        </p:txBody>
      </p:sp>
      <p:sp>
        <p:nvSpPr>
          <p:cNvPr id="10" name="TextBox 9">
            <a:extLst>
              <a:ext uri="{FF2B5EF4-FFF2-40B4-BE49-F238E27FC236}">
                <a16:creationId xmlns:a16="http://schemas.microsoft.com/office/drawing/2014/main" id="{E3A22424-5584-4B2F-64B6-585983CA77B0}"/>
              </a:ext>
            </a:extLst>
          </p:cNvPr>
          <p:cNvSpPr txBox="1"/>
          <p:nvPr/>
        </p:nvSpPr>
        <p:spPr>
          <a:xfrm>
            <a:off x="7853082" y="439271"/>
            <a:ext cx="3299012" cy="3170099"/>
          </a:xfrm>
          <a:prstGeom prst="rect">
            <a:avLst/>
          </a:prstGeom>
          <a:solidFill>
            <a:srgbClr val="818565"/>
          </a:solidFill>
        </p:spPr>
        <p:txBody>
          <a:bodyPr wrap="square" rtlCol="0">
            <a:spAutoFit/>
          </a:bodyPr>
          <a:lstStyle/>
          <a:p>
            <a:pPr algn="ctr"/>
            <a:r>
              <a:rPr lang="es" sz="2000" b="1" i="0" dirty="0">
                <a:solidFill>
                  <a:schemeClr val="bg1"/>
                </a:solidFill>
                <a:effectLst/>
                <a:hlinkClick r:id="rId4">
                  <a:extLst>
                    <a:ext uri="{A12FA001-AC4F-418D-AE19-62706E023703}">
                      <ahyp:hlinkClr xmlns:ahyp="http://schemas.microsoft.com/office/drawing/2018/hyperlinkcolor" val="tx"/>
                    </a:ext>
                  </a:extLst>
                </a:hlinkClick>
              </a:rPr>
              <a:t>Comience poco a poco: ideas de RSE para que las pequeñas empresas se pongan en marcha. </a:t>
            </a:r>
            <a:r>
              <a:rPr lang="es" sz="2000" i="0" dirty="0">
                <a:solidFill>
                  <a:schemeClr val="bg1"/>
                </a:solidFill>
                <a:effectLst/>
              </a:rPr>
              <a:t>(Ejemplos y herramientas sobre cómo empezar poco a poco, por ejemplo, dar pero no dar dinero, colaborar con otras empresas de RSE, buscar proveedores ecológicos...)</a:t>
            </a:r>
            <a:endParaRPr lang="en-IE" sz="2000" b="1" dirty="0">
              <a:solidFill>
                <a:schemeClr val="bg1"/>
              </a:solidFill>
            </a:endParaRPr>
          </a:p>
        </p:txBody>
      </p:sp>
      <p:pic>
        <p:nvPicPr>
          <p:cNvPr id="11" name="Graphic 10" descr="Touchscreen with solid fill">
            <a:extLst>
              <a:ext uri="{FF2B5EF4-FFF2-40B4-BE49-F238E27FC236}">
                <a16:creationId xmlns:a16="http://schemas.microsoft.com/office/drawing/2014/main" id="{F0FC36D1-724C-E6CD-BF32-BC6A6FBFD7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17606" y="3178481"/>
            <a:ext cx="1230475" cy="1230475"/>
          </a:xfrm>
          <a:prstGeom prst="rect">
            <a:avLst/>
          </a:prstGeom>
        </p:spPr>
      </p:pic>
    </p:spTree>
    <p:extLst>
      <p:ext uri="{BB962C8B-B14F-4D97-AF65-F5344CB8AC3E}">
        <p14:creationId xmlns:p14="http://schemas.microsoft.com/office/powerpoint/2010/main" val="1510691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0561C-6368-5FCC-1595-20A9752B1947}"/>
              </a:ext>
            </a:extLst>
          </p:cNvPr>
          <p:cNvSpPr>
            <a:spLocks noGrp="1"/>
          </p:cNvSpPr>
          <p:nvPr>
            <p:ph type="body" sz="quarter" idx="13"/>
          </p:nvPr>
        </p:nvSpPr>
        <p:spPr>
          <a:xfrm>
            <a:off x="1158424" y="151282"/>
            <a:ext cx="10600546" cy="953429"/>
          </a:xfrm>
        </p:spPr>
        <p:txBody>
          <a:bodyPr>
            <a:normAutofit fontScale="92500" lnSpcReduction="10000"/>
          </a:bodyPr>
          <a:lstStyle/>
          <a:p>
            <a:pPr algn="ctr"/>
            <a:r>
              <a:rPr lang="es" dirty="0">
                <a:solidFill>
                  <a:srgbClr val="027354"/>
                </a:solidFill>
              </a:rPr>
              <a:t>Recordatorio rápido sobre las áreas de enfoque del cambio cultural de la RSC</a:t>
            </a:r>
          </a:p>
        </p:txBody>
      </p:sp>
      <p:pic>
        <p:nvPicPr>
          <p:cNvPr id="4098" name="Picture 2" descr="Corporate Social Responsibility | HEC Paris">
            <a:hlinkClick r:id="rId2"/>
            <a:extLst>
              <a:ext uri="{FF2B5EF4-FFF2-40B4-BE49-F238E27FC236}">
                <a16:creationId xmlns:a16="http://schemas.microsoft.com/office/drawing/2014/main" id="{017BA4F5-E166-30F5-39D2-A04768A215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34236" y="1222001"/>
            <a:ext cx="6445624" cy="38261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1215787-269E-4EE8-CA0C-046F1D833DB4}"/>
              </a:ext>
            </a:extLst>
          </p:cNvPr>
          <p:cNvSpPr txBox="1"/>
          <p:nvPr/>
        </p:nvSpPr>
        <p:spPr>
          <a:xfrm>
            <a:off x="497759" y="5055214"/>
            <a:ext cx="10893052" cy="1446550"/>
          </a:xfrm>
          <a:prstGeom prst="rect">
            <a:avLst/>
          </a:prstGeom>
          <a:noFill/>
        </p:spPr>
        <p:txBody>
          <a:bodyPr wrap="square" rtlCol="0">
            <a:spAutoFit/>
          </a:bodyPr>
          <a:lstStyle/>
          <a:p>
            <a:r>
              <a:rPr lang="es" sz="2200" b="0" i="0" dirty="0">
                <a:solidFill>
                  <a:srgbClr val="333333"/>
                </a:solidFill>
                <a:effectLst/>
              </a:rPr>
              <a:t>El </a:t>
            </a:r>
            <a:r>
              <a:rPr lang="es" sz="2200" b="0" i="0" u="sng" dirty="0" err="1">
                <a:solidFill>
                  <a:srgbClr val="003A70"/>
                </a:solidFill>
                <a:effectLst/>
                <a:hlinkClick r:id="rId4"/>
              </a:rPr>
              <a:t>Centro </a:t>
            </a:r>
            <a:r>
              <a:rPr lang="es" sz="2200" b="0" i="0" u="sng" dirty="0">
                <a:solidFill>
                  <a:srgbClr val="003A70"/>
                </a:solidFill>
                <a:effectLst/>
                <a:hlinkClick r:id="rId4"/>
              </a:rPr>
              <a:t>S&amp;O </a:t>
            </a:r>
            <a:r>
              <a:rPr lang="es" sz="2200" b="0" i="0" dirty="0">
                <a:solidFill>
                  <a:srgbClr val="333333"/>
                </a:solidFill>
                <a:effectLst/>
              </a:rPr>
              <a:t>, sede de la RSC en HEC París, aboga por que una buena estrategia empresarial de RSC incluya dicha responsabilidad, con sus múltiples dimensiones organizativas y competitivas, desde la gestión de políticas nacionales, filiales, activistas y desigualdades sociales, hasta nuevos modelos de negocio (entre otros). otros).</a:t>
            </a:r>
            <a:endParaRPr lang="en-IE" sz="2200" dirty="0"/>
          </a:p>
        </p:txBody>
      </p:sp>
      <p:sp>
        <p:nvSpPr>
          <p:cNvPr id="6" name="TextBox 5">
            <a:extLst>
              <a:ext uri="{FF2B5EF4-FFF2-40B4-BE49-F238E27FC236}">
                <a16:creationId xmlns:a16="http://schemas.microsoft.com/office/drawing/2014/main" id="{B90CF458-5459-F4F2-BB79-837E21DDBABB}"/>
              </a:ext>
            </a:extLst>
          </p:cNvPr>
          <p:cNvSpPr txBox="1"/>
          <p:nvPr/>
        </p:nvSpPr>
        <p:spPr>
          <a:xfrm>
            <a:off x="9484659" y="2115671"/>
            <a:ext cx="1407459" cy="461665"/>
          </a:xfrm>
          <a:prstGeom prst="rect">
            <a:avLst/>
          </a:prstGeom>
          <a:noFill/>
        </p:spPr>
        <p:txBody>
          <a:bodyPr wrap="square" rtlCol="0">
            <a:spAutoFit/>
          </a:bodyPr>
          <a:lstStyle/>
          <a:p>
            <a:pPr algn="ctr"/>
            <a:r>
              <a:rPr lang="es" sz="2400" dirty="0">
                <a:hlinkClick r:id="rId5"/>
              </a:rPr>
              <a:t>Fuente</a:t>
            </a:r>
            <a:endParaRPr lang="en-IE" sz="2400" dirty="0"/>
          </a:p>
        </p:txBody>
      </p:sp>
      <p:pic>
        <p:nvPicPr>
          <p:cNvPr id="7" name="Graphic 6" descr="Touchscreen with solid fill">
            <a:extLst>
              <a:ext uri="{FF2B5EF4-FFF2-40B4-BE49-F238E27FC236}">
                <a16:creationId xmlns:a16="http://schemas.microsoft.com/office/drawing/2014/main" id="{F2C12196-209A-A258-3461-6B2C4E79D8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87497" y="2500712"/>
            <a:ext cx="1510808" cy="1510808"/>
          </a:xfrm>
          <a:prstGeom prst="rect">
            <a:avLst/>
          </a:prstGeom>
        </p:spPr>
      </p:pic>
    </p:spTree>
    <p:extLst>
      <p:ext uri="{BB962C8B-B14F-4D97-AF65-F5344CB8AC3E}">
        <p14:creationId xmlns:p14="http://schemas.microsoft.com/office/powerpoint/2010/main" val="4143108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4A3284-F9F3-C736-4D08-59FDF0CD8D63}"/>
              </a:ext>
            </a:extLst>
          </p:cNvPr>
          <p:cNvSpPr>
            <a:spLocks noGrp="1"/>
          </p:cNvSpPr>
          <p:nvPr>
            <p:ph type="body" sz="quarter" idx="13"/>
          </p:nvPr>
        </p:nvSpPr>
        <p:spPr>
          <a:xfrm>
            <a:off x="1184995" y="117221"/>
            <a:ext cx="10600546" cy="953429"/>
          </a:xfrm>
        </p:spPr>
        <p:txBody>
          <a:bodyPr>
            <a:normAutofit fontScale="92500" lnSpcReduction="10000"/>
          </a:bodyPr>
          <a:lstStyle/>
          <a:p>
            <a:pPr algn="ctr"/>
            <a:r>
              <a:rPr lang="es" dirty="0">
                <a:solidFill>
                  <a:srgbClr val="C95F57"/>
                </a:solidFill>
              </a:rPr>
              <a:t>Recapitulación rápida sobre los elementos de RSC para empresas</a:t>
            </a:r>
          </a:p>
        </p:txBody>
      </p:sp>
      <p:sp>
        <p:nvSpPr>
          <p:cNvPr id="6" name="Text Placeholder 5">
            <a:extLst>
              <a:ext uri="{FF2B5EF4-FFF2-40B4-BE49-F238E27FC236}">
                <a16:creationId xmlns:a16="http://schemas.microsoft.com/office/drawing/2014/main" id="{162122A4-3195-EC9A-D49B-89AC08A507BD}"/>
              </a:ext>
            </a:extLst>
          </p:cNvPr>
          <p:cNvSpPr>
            <a:spLocks noGrp="1"/>
          </p:cNvSpPr>
          <p:nvPr>
            <p:ph type="body" sz="quarter" idx="14"/>
          </p:nvPr>
        </p:nvSpPr>
        <p:spPr>
          <a:xfrm>
            <a:off x="498122" y="949254"/>
            <a:ext cx="11195756" cy="3995320"/>
          </a:xfrm>
        </p:spPr>
        <p:txBody>
          <a:bodyPr numCol="2"/>
          <a:lstStyle/>
          <a:p>
            <a:endParaRPr lang="en-GB" sz="2200" dirty="0"/>
          </a:p>
          <a:p>
            <a:r>
              <a:rPr lang="es" sz="2200" b="1" dirty="0">
                <a:solidFill>
                  <a:srgbClr val="027354"/>
                </a:solidFill>
              </a:rPr>
              <a:t>El Consejo Empresarial Mundial para el Desarrollo Sostenible </a:t>
            </a:r>
            <a:r>
              <a:rPr lang="es" sz="2200" dirty="0"/>
              <a:t>ha descrito la RSE como la contribución empresarial al desarrollo económico sostenible. Sobre la base del cumplimiento de la legislación y las reglamentaciones, la RSC normalmente incluye compromisos y actividades "más allá de la ley" relacionados con:</a:t>
            </a:r>
          </a:p>
          <a:p>
            <a:endParaRPr lang="en-GB" sz="1000" dirty="0"/>
          </a:p>
          <a:p>
            <a:pPr marL="342900" indent="-342900">
              <a:buFont typeface="Arial" panose="020B0604020202020204" pitchFamily="34" charset="0"/>
              <a:buChar char="•"/>
            </a:pPr>
            <a:r>
              <a:rPr lang="es" sz="2200" dirty="0"/>
              <a:t>Gobierno corporativo y ética</a:t>
            </a:r>
          </a:p>
          <a:p>
            <a:pPr marL="342900" indent="-342900">
              <a:buFont typeface="Arial" panose="020B0604020202020204" pitchFamily="34" charset="0"/>
              <a:buChar char="•"/>
            </a:pPr>
            <a:r>
              <a:rPr lang="es" sz="2200" dirty="0"/>
              <a:t>Salud y seguridad</a:t>
            </a:r>
          </a:p>
          <a:p>
            <a:pPr marL="342900" indent="-342900">
              <a:buFont typeface="Arial" panose="020B0604020202020204" pitchFamily="34" charset="0"/>
              <a:buChar char="•"/>
            </a:pPr>
            <a:r>
              <a:rPr lang="es" sz="2200" dirty="0"/>
              <a:t>Cuidado del medio ambiente</a:t>
            </a:r>
          </a:p>
          <a:p>
            <a:pPr marL="342900" indent="-342900">
              <a:buFont typeface="Arial" panose="020B0604020202020204" pitchFamily="34" charset="0"/>
              <a:buChar char="•"/>
            </a:pPr>
            <a:r>
              <a:rPr lang="es" sz="2200" dirty="0"/>
              <a:t>Derechos humanos (incluidos los derechos laborales fundamentales)</a:t>
            </a:r>
          </a:p>
          <a:p>
            <a:pPr marL="342900" indent="-342900">
              <a:buFont typeface="Arial" panose="020B0604020202020204" pitchFamily="34" charset="0"/>
              <a:buChar char="•"/>
            </a:pPr>
            <a:r>
              <a:rPr lang="es" sz="2200" dirty="0"/>
              <a:t>Desarrollo sostenible</a:t>
            </a:r>
          </a:p>
          <a:p>
            <a:pPr marL="342900" indent="-342900">
              <a:buFont typeface="Arial" panose="020B0604020202020204" pitchFamily="34" charset="0"/>
              <a:buChar char="•"/>
            </a:pPr>
            <a:r>
              <a:rPr lang="es" sz="2200" dirty="0"/>
              <a:t>Condiciones de trabajo (incluyendo seguridad y salud, horas de trabajo, salarios)</a:t>
            </a:r>
          </a:p>
          <a:p>
            <a:pPr marL="342900" indent="-342900">
              <a:buFont typeface="Arial" panose="020B0604020202020204" pitchFamily="34" charset="0"/>
              <a:buChar char="•"/>
            </a:pPr>
            <a:r>
              <a:rPr lang="es" sz="2200" dirty="0"/>
              <a:t>Relaciones Industriales</a:t>
            </a:r>
          </a:p>
          <a:p>
            <a:pPr marL="342900" indent="-342900">
              <a:buFont typeface="Arial" panose="020B0604020202020204" pitchFamily="34" charset="0"/>
              <a:buChar char="•"/>
            </a:pPr>
            <a:r>
              <a:rPr lang="es" sz="2200" dirty="0"/>
              <a:t>Participación, desarrollo e inversión de la comunidad</a:t>
            </a:r>
          </a:p>
          <a:p>
            <a:pPr marL="342900" indent="-342900">
              <a:buFont typeface="Arial" panose="020B0604020202020204" pitchFamily="34" charset="0"/>
              <a:buChar char="•"/>
            </a:pPr>
            <a:r>
              <a:rPr lang="es" sz="2200" dirty="0"/>
              <a:t>Participación y respeto por las diversas culturas y los pueblos desfavorecidos</a:t>
            </a:r>
          </a:p>
          <a:p>
            <a:pPr marL="342900" indent="-342900">
              <a:buFont typeface="Arial" panose="020B0604020202020204" pitchFamily="34" charset="0"/>
              <a:buChar char="•"/>
            </a:pPr>
            <a:r>
              <a:rPr lang="es" sz="2200" dirty="0"/>
              <a:t>Filantropía corporativa y voluntariado de empleados</a:t>
            </a:r>
          </a:p>
          <a:p>
            <a:pPr marL="342900" indent="-342900">
              <a:buFont typeface="Arial" panose="020B0604020202020204" pitchFamily="34" charset="0"/>
              <a:buChar char="•"/>
            </a:pPr>
            <a:r>
              <a:rPr lang="es" sz="2200" dirty="0"/>
              <a:t>Satisfacción del cliente y adhesión a los principios de competencia leal</a:t>
            </a:r>
          </a:p>
          <a:p>
            <a:pPr marL="342900" indent="-342900">
              <a:buFont typeface="Arial" panose="020B0604020202020204" pitchFamily="34" charset="0"/>
              <a:buChar char="•"/>
            </a:pPr>
            <a:r>
              <a:rPr lang="es" sz="2200" dirty="0"/>
              <a:t>Medidas antisoborno y anticorrupción</a:t>
            </a:r>
          </a:p>
          <a:p>
            <a:pPr marL="342900" indent="-342900">
              <a:buFont typeface="Arial" panose="020B0604020202020204" pitchFamily="34" charset="0"/>
              <a:buChar char="•"/>
            </a:pPr>
            <a:r>
              <a:rPr lang="es" sz="2200" dirty="0"/>
              <a:t>Rendición de cuentas, transparencia e informes de desempeño; y</a:t>
            </a:r>
          </a:p>
          <a:p>
            <a:pPr marL="342900" indent="-342900">
              <a:buFont typeface="Arial" panose="020B0604020202020204" pitchFamily="34" charset="0"/>
              <a:buChar char="•"/>
            </a:pPr>
            <a:r>
              <a:rPr lang="es" sz="2200" dirty="0"/>
              <a:t>Relaciones con proveedores, tanto para cadenas de suministro nacionales como internacionales.</a:t>
            </a:r>
            <a:endParaRPr lang="en-IE" sz="2200" dirty="0"/>
          </a:p>
        </p:txBody>
      </p:sp>
    </p:spTree>
    <p:extLst>
      <p:ext uri="{BB962C8B-B14F-4D97-AF65-F5344CB8AC3E}">
        <p14:creationId xmlns:p14="http://schemas.microsoft.com/office/powerpoint/2010/main" val="2146645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086F3B0-1B18-E3C4-4F2D-1FED5EE5D7C1}"/>
              </a:ext>
            </a:extLst>
          </p:cNvPr>
          <p:cNvSpPr>
            <a:spLocks noGrp="1"/>
          </p:cNvSpPr>
          <p:nvPr>
            <p:ph type="body" sz="quarter" idx="13"/>
          </p:nvPr>
        </p:nvSpPr>
        <p:spPr>
          <a:xfrm>
            <a:off x="1477225" y="110225"/>
            <a:ext cx="6824221" cy="549449"/>
          </a:xfrm>
        </p:spPr>
        <p:txBody>
          <a:bodyPr>
            <a:normAutofit lnSpcReduction="10000"/>
          </a:bodyPr>
          <a:lstStyle/>
          <a:p>
            <a:pPr algn="ctr"/>
            <a:r>
              <a:rPr lang="es" dirty="0">
                <a:solidFill>
                  <a:srgbClr val="027354"/>
                </a:solidFill>
              </a:rPr>
              <a:t>Implementación de RSC 'pura'</a:t>
            </a:r>
          </a:p>
        </p:txBody>
      </p:sp>
      <p:sp>
        <p:nvSpPr>
          <p:cNvPr id="8" name="Text Placeholder 7">
            <a:extLst>
              <a:ext uri="{FF2B5EF4-FFF2-40B4-BE49-F238E27FC236}">
                <a16:creationId xmlns:a16="http://schemas.microsoft.com/office/drawing/2014/main" id="{7B8BB48C-F69A-424A-DCB2-7D8649F8BFF6}"/>
              </a:ext>
            </a:extLst>
          </p:cNvPr>
          <p:cNvSpPr>
            <a:spLocks noGrp="1"/>
          </p:cNvSpPr>
          <p:nvPr>
            <p:ph type="body" sz="quarter" idx="14"/>
          </p:nvPr>
        </p:nvSpPr>
        <p:spPr>
          <a:xfrm>
            <a:off x="724508" y="648880"/>
            <a:ext cx="10418621" cy="6093093"/>
          </a:xfrm>
          <a:noFill/>
        </p:spPr>
        <p:txBody>
          <a:bodyPr anchor="t"/>
          <a:lstStyle/>
          <a:p>
            <a:pPr marL="342900" indent="-342900" algn="l">
              <a:buFont typeface="Wingdings" panose="05000000000000000000" pitchFamily="2" charset="2"/>
              <a:buChar char="v"/>
            </a:pPr>
            <a:r>
              <a:rPr lang="es" b="1" dirty="0">
                <a:solidFill>
                  <a:srgbClr val="C95F57"/>
                </a:solidFill>
              </a:rPr>
              <a:t>Al iniciar una transformación cultural de la RSE, las </a:t>
            </a:r>
            <a:r>
              <a:rPr lang="es" b="1" i="0" dirty="0">
                <a:solidFill>
                  <a:srgbClr val="C95F57"/>
                </a:solidFill>
                <a:effectLst/>
              </a:rPr>
              <a:t>empresas no tienen que incorporar la RSE 'pura' en el producto o servicio principal de su empresa. </a:t>
            </a:r>
            <a:r>
              <a:rPr lang="es" b="0" i="0" dirty="0">
                <a:solidFill>
                  <a:srgbClr val="303030"/>
                </a:solidFill>
                <a:effectLst/>
              </a:rPr>
              <a:t>Es ideal apuntar a este objetivo a largo plazo, por ejemplo, mediante el desarrollo de una cadena de suministro más sostenible desde el punto de vista ambiental. Sin embargo, </a:t>
            </a:r>
            <a:r>
              <a:rPr lang="es" dirty="0">
                <a:solidFill>
                  <a:srgbClr val="303030"/>
                </a:solidFill>
              </a:rPr>
              <a:t>puede incorporarse de muchas maneras diferentes para adaptarse a la empresa y sus prioridades, por ejemplo, centrándose en </a:t>
            </a:r>
            <a:r>
              <a:rPr lang="es" dirty="0">
                <a:solidFill>
                  <a:srgbClr val="303030"/>
                </a:solidFill>
                <a:hlinkClick r:id="rId2"/>
              </a:rPr>
              <a:t>el capital social </a:t>
            </a:r>
            <a:r>
              <a:rPr lang="es" b="0" i="0" dirty="0">
                <a:solidFill>
                  <a:srgbClr val="303030"/>
                </a:solidFill>
                <a:effectLst/>
              </a:rPr>
              <a:t>o </a:t>
            </a:r>
            <a:r>
              <a:rPr lang="es" b="0" i="0" dirty="0">
                <a:solidFill>
                  <a:srgbClr val="303030"/>
                </a:solidFill>
                <a:effectLst/>
                <a:hlinkClick r:id="rId3"/>
              </a:rPr>
              <a:t>el medio ambiente </a:t>
            </a:r>
            <a:r>
              <a:rPr lang="es" b="0" i="0" dirty="0">
                <a:solidFill>
                  <a:srgbClr val="303030"/>
                </a:solidFill>
                <a:effectLst/>
              </a:rPr>
              <a:t>.</a:t>
            </a:r>
          </a:p>
          <a:p>
            <a:pPr marL="342900" indent="-342900" algn="l">
              <a:buFont typeface="Wingdings" panose="05000000000000000000" pitchFamily="2" charset="2"/>
              <a:buChar char="v"/>
            </a:pPr>
            <a:r>
              <a:rPr lang="es" b="1" i="0" dirty="0">
                <a:solidFill>
                  <a:srgbClr val="C95F57"/>
                </a:solidFill>
                <a:effectLst/>
              </a:rPr>
              <a:t>la transformación del cambio cultural de la RSE para </a:t>
            </a:r>
            <a:r>
              <a:rPr lang="es" b="1" dirty="0">
                <a:solidFill>
                  <a:srgbClr val="C95F57"/>
                </a:solidFill>
              </a:rPr>
              <a:t>las PYME sea un éxito si se comienza poco a poco y </a:t>
            </a:r>
            <a:r>
              <a:rPr lang="es" b="1" i="0" dirty="0">
                <a:solidFill>
                  <a:srgbClr val="C95F57"/>
                </a:solidFill>
                <a:effectLst/>
              </a:rPr>
              <a:t>se construye gradualmente. </a:t>
            </a:r>
            <a:r>
              <a:rPr lang="es" dirty="0">
                <a:solidFill>
                  <a:srgbClr val="303030"/>
                </a:solidFill>
              </a:rPr>
              <a:t>La clave es hacer que las estrategias y la implementación de la RSE sean manejables y alcanzables. Ir demasiado grande demasiado rápido a menudo no es </a:t>
            </a:r>
            <a:r>
              <a:rPr lang="es" b="0" i="0" dirty="0">
                <a:solidFill>
                  <a:srgbClr val="303030"/>
                </a:solidFill>
                <a:effectLst/>
              </a:rPr>
              <a:t>apropiado, estas estrategias de RSC 'puras' pueden ser difíciles de lograr.</a:t>
            </a:r>
          </a:p>
          <a:p>
            <a:pPr marL="342900" indent="-342900" algn="l">
              <a:buFont typeface="Wingdings" panose="05000000000000000000" pitchFamily="2" charset="2"/>
              <a:buChar char="v"/>
            </a:pPr>
            <a:r>
              <a:rPr lang="es" b="1" i="0" dirty="0">
                <a:solidFill>
                  <a:srgbClr val="C95F57"/>
                </a:solidFill>
                <a:effectLst/>
              </a:rPr>
              <a:t>La RSC debe ser </a:t>
            </a:r>
            <a:r>
              <a:rPr lang="es" b="1" dirty="0">
                <a:solidFill>
                  <a:srgbClr val="C95F57"/>
                </a:solidFill>
              </a:rPr>
              <a:t>decidida y deliberada. </a:t>
            </a:r>
            <a:r>
              <a:rPr lang="es" b="0" i="0" dirty="0">
                <a:solidFill>
                  <a:srgbClr val="303030"/>
                </a:solidFill>
                <a:effectLst/>
              </a:rPr>
              <a:t>La RSC no debe ser descuidada, ad hoc o un trabajo a medias. O lo estás haciendo o no. Merece atención como cualquier otra prioridad comercial.</a:t>
            </a:r>
            <a:endParaRPr lang="en-IE" dirty="0"/>
          </a:p>
        </p:txBody>
      </p:sp>
      <p:sp>
        <p:nvSpPr>
          <p:cNvPr id="10" name="TextBox 9">
            <a:extLst>
              <a:ext uri="{FF2B5EF4-FFF2-40B4-BE49-F238E27FC236}">
                <a16:creationId xmlns:a16="http://schemas.microsoft.com/office/drawing/2014/main" id="{BA7E3B55-A881-9F6B-2466-C64CD797D243}"/>
              </a:ext>
            </a:extLst>
          </p:cNvPr>
          <p:cNvSpPr txBox="1"/>
          <p:nvPr/>
        </p:nvSpPr>
        <p:spPr>
          <a:xfrm>
            <a:off x="4382589" y="6206157"/>
            <a:ext cx="1193776" cy="461665"/>
          </a:xfrm>
          <a:prstGeom prst="rect">
            <a:avLst/>
          </a:prstGeom>
          <a:noFill/>
        </p:spPr>
        <p:txBody>
          <a:bodyPr wrap="square" rtlCol="0">
            <a:spAutoFit/>
          </a:bodyPr>
          <a:lstStyle/>
          <a:p>
            <a:r>
              <a:rPr lang="es" sz="2400" dirty="0">
                <a:solidFill>
                  <a:srgbClr val="37465E"/>
                </a:solidFill>
                <a:hlinkClick r:id="rId4">
                  <a:extLst>
                    <a:ext uri="{A12FA001-AC4F-418D-AE19-62706E023703}">
                      <ahyp:hlinkClr xmlns:ahyp="http://schemas.microsoft.com/office/drawing/2018/hyperlinkcolor" val="tx"/>
                    </a:ext>
                  </a:extLst>
                </a:hlinkClick>
              </a:rPr>
              <a:t>Fuente</a:t>
            </a:r>
            <a:r>
              <a:rPr lang="es" dirty="0">
                <a:solidFill>
                  <a:srgbClr val="37465E"/>
                </a:solidFill>
              </a:rPr>
              <a:t> </a:t>
            </a:r>
          </a:p>
        </p:txBody>
      </p:sp>
    </p:spTree>
    <p:extLst>
      <p:ext uri="{BB962C8B-B14F-4D97-AF65-F5344CB8AC3E}">
        <p14:creationId xmlns:p14="http://schemas.microsoft.com/office/powerpoint/2010/main" val="1312993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1FDEF4A-F174-520F-ECE2-90062A8D3FD1}"/>
              </a:ext>
            </a:extLst>
          </p:cNvPr>
          <p:cNvSpPr>
            <a:spLocks noGrp="1"/>
          </p:cNvSpPr>
          <p:nvPr>
            <p:ph type="body" sz="quarter" idx="13"/>
          </p:nvPr>
        </p:nvSpPr>
        <p:spPr>
          <a:xfrm>
            <a:off x="1074821" y="163804"/>
            <a:ext cx="10600546" cy="953429"/>
          </a:xfrm>
        </p:spPr>
        <p:txBody>
          <a:bodyPr>
            <a:normAutofit fontScale="92500" lnSpcReduction="10000"/>
          </a:bodyPr>
          <a:lstStyle/>
          <a:p>
            <a:pPr algn="ctr"/>
            <a:r>
              <a:rPr lang="es" b="1" i="0" dirty="0">
                <a:solidFill>
                  <a:srgbClr val="C95F57"/>
                </a:solidFill>
                <a:effectLst/>
              </a:rPr>
              <a:t>Protocolo de capital social: hacer que las empresas que realmente valoran a las personas sean más exitosas</a:t>
            </a:r>
          </a:p>
          <a:p>
            <a:pPr algn="ctr"/>
            <a:endParaRPr lang="en-IE" dirty="0">
              <a:solidFill>
                <a:srgbClr val="C95F57"/>
              </a:solidFill>
            </a:endParaRPr>
          </a:p>
        </p:txBody>
      </p:sp>
      <p:sp>
        <p:nvSpPr>
          <p:cNvPr id="8" name="TextBox 7">
            <a:extLst>
              <a:ext uri="{FF2B5EF4-FFF2-40B4-BE49-F238E27FC236}">
                <a16:creationId xmlns:a16="http://schemas.microsoft.com/office/drawing/2014/main" id="{9B0057C5-5762-BCD6-EF1A-1C32332B335C}"/>
              </a:ext>
            </a:extLst>
          </p:cNvPr>
          <p:cNvSpPr txBox="1"/>
          <p:nvPr/>
        </p:nvSpPr>
        <p:spPr>
          <a:xfrm>
            <a:off x="1022570" y="2615184"/>
            <a:ext cx="1400679" cy="369332"/>
          </a:xfrm>
          <a:prstGeom prst="rect">
            <a:avLst/>
          </a:prstGeom>
          <a:noFill/>
        </p:spPr>
        <p:txBody>
          <a:bodyPr wrap="square" rtlCol="0">
            <a:spAutoFit/>
          </a:bodyPr>
          <a:lstStyle/>
          <a:p>
            <a:r>
              <a:rPr lang="es" dirty="0">
                <a:hlinkClick r:id="rId2"/>
              </a:rPr>
              <a:t>Fuente</a:t>
            </a:r>
            <a:endParaRPr lang="en-IE" dirty="0"/>
          </a:p>
        </p:txBody>
      </p:sp>
      <p:pic>
        <p:nvPicPr>
          <p:cNvPr id="3" name="Imagen 2">
            <a:extLst>
              <a:ext uri="{FF2B5EF4-FFF2-40B4-BE49-F238E27FC236}">
                <a16:creationId xmlns:a16="http://schemas.microsoft.com/office/drawing/2014/main" id="{4BFF1E6F-D84F-82D6-248A-4B9E89BC3DB3}"/>
              </a:ext>
            </a:extLst>
          </p:cNvPr>
          <p:cNvPicPr>
            <a:picLocks noChangeAspect="1"/>
          </p:cNvPicPr>
          <p:nvPr/>
        </p:nvPicPr>
        <p:blipFill>
          <a:blip r:embed="rId3"/>
          <a:stretch>
            <a:fillRect/>
          </a:stretch>
        </p:blipFill>
        <p:spPr>
          <a:xfrm>
            <a:off x="2562225" y="1117233"/>
            <a:ext cx="7067550" cy="5267325"/>
          </a:xfrm>
          <a:prstGeom prst="rect">
            <a:avLst/>
          </a:prstGeom>
        </p:spPr>
      </p:pic>
    </p:spTree>
    <p:extLst>
      <p:ext uri="{BB962C8B-B14F-4D97-AF65-F5344CB8AC3E}">
        <p14:creationId xmlns:p14="http://schemas.microsoft.com/office/powerpoint/2010/main" val="2968712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01109D-A098-5460-3C10-600FA5B799C8}"/>
              </a:ext>
            </a:extLst>
          </p:cNvPr>
          <p:cNvSpPr>
            <a:spLocks noGrp="1"/>
          </p:cNvSpPr>
          <p:nvPr>
            <p:ph type="body" sz="quarter" idx="13"/>
          </p:nvPr>
        </p:nvSpPr>
        <p:spPr>
          <a:xfrm>
            <a:off x="1322499" y="242071"/>
            <a:ext cx="10430229" cy="953429"/>
          </a:xfrm>
        </p:spPr>
        <p:txBody>
          <a:bodyPr anchor="ctr">
            <a:normAutofit/>
          </a:bodyPr>
          <a:lstStyle/>
          <a:p>
            <a:r>
              <a:rPr lang="es" sz="2800" dirty="0">
                <a:solidFill>
                  <a:srgbClr val="027354"/>
                </a:solidFill>
              </a:rPr>
              <a:t>Cómo las PYME pueden participar en actividades exitosas de cambio cultural de RSC</a:t>
            </a:r>
          </a:p>
        </p:txBody>
      </p:sp>
      <p:sp>
        <p:nvSpPr>
          <p:cNvPr id="4" name="Text Placeholder 3">
            <a:extLst>
              <a:ext uri="{FF2B5EF4-FFF2-40B4-BE49-F238E27FC236}">
                <a16:creationId xmlns:a16="http://schemas.microsoft.com/office/drawing/2014/main" id="{75981E32-34C6-776E-F1E9-C20E256EBB86}"/>
              </a:ext>
            </a:extLst>
          </p:cNvPr>
          <p:cNvSpPr>
            <a:spLocks noGrp="1"/>
          </p:cNvSpPr>
          <p:nvPr>
            <p:ph type="body" sz="quarter" idx="14"/>
          </p:nvPr>
        </p:nvSpPr>
        <p:spPr>
          <a:xfrm>
            <a:off x="373726" y="1000955"/>
            <a:ext cx="11818274" cy="5413062"/>
          </a:xfrm>
          <a:noFill/>
        </p:spPr>
        <p:txBody>
          <a:bodyPr/>
          <a:lstStyle/>
          <a:p>
            <a:pPr marL="342900" indent="-342900" algn="l">
              <a:buFont typeface="Wingdings" panose="05000000000000000000" pitchFamily="2" charset="2"/>
              <a:buChar char="v"/>
            </a:pPr>
            <a:r>
              <a:rPr lang="es" sz="2000" b="1" dirty="0">
                <a:solidFill>
                  <a:srgbClr val="C95F57"/>
                </a:solidFill>
              </a:rPr>
              <a:t>Las actividades de RSC a menudo están relacionadas con el modelo, el tamaño y los recursos de la PYME. Es comprensible que </a:t>
            </a:r>
            <a:r>
              <a:rPr lang="es" sz="2000" dirty="0">
                <a:solidFill>
                  <a:srgbClr val="303030"/>
                </a:solidFill>
              </a:rPr>
              <a:t>la </a:t>
            </a:r>
            <a:r>
              <a:rPr lang="es" sz="2000" b="0" i="0" dirty="0">
                <a:solidFill>
                  <a:srgbClr val="303030"/>
                </a:solidFill>
                <a:effectLst/>
              </a:rPr>
              <a:t>mayoría de las PYME no tengan recursos dedicados a actividades de RSE. El alcance y la escala de las actividades de RSE fluctuarán naturalmente entre las diferentes PYME y dependerán del modelo de negocio, el tamaño, los recursos, etc.</a:t>
            </a:r>
          </a:p>
          <a:p>
            <a:pPr marL="342900" indent="-342900" algn="l">
              <a:buFont typeface="Wingdings" panose="05000000000000000000" pitchFamily="2" charset="2"/>
              <a:buChar char="v"/>
            </a:pPr>
            <a:endParaRPr lang="es" sz="2000" b="0" i="0" dirty="0">
              <a:solidFill>
                <a:srgbClr val="303030"/>
              </a:solidFill>
              <a:effectLst/>
            </a:endParaRPr>
          </a:p>
          <a:p>
            <a:pPr marL="342900" indent="-342900" algn="l">
              <a:buFont typeface="Wingdings" panose="05000000000000000000" pitchFamily="2" charset="2"/>
              <a:buChar char="v"/>
            </a:pPr>
            <a:r>
              <a:rPr lang="es" sz="2000" b="1" i="0" dirty="0">
                <a:solidFill>
                  <a:srgbClr val="C95F57"/>
                </a:solidFill>
                <a:effectLst/>
              </a:rPr>
              <a:t>La cultura de arriba hacia abajo es imprescindible. </a:t>
            </a:r>
            <a:r>
              <a:rPr lang="es" sz="2000" b="0" i="0" dirty="0">
                <a:solidFill>
                  <a:srgbClr val="303030"/>
                </a:solidFill>
                <a:effectLst/>
              </a:rPr>
              <a:t>Lo que es más importante es </a:t>
            </a:r>
            <a:r>
              <a:rPr lang="es" sz="2000" i="0" dirty="0">
                <a:solidFill>
                  <a:srgbClr val="303030"/>
                </a:solidFill>
                <a:effectLst/>
              </a:rPr>
              <a:t>inculcar una sólida cultura de RSE desde arriba hacia abajo </a:t>
            </a:r>
            <a:r>
              <a:rPr lang="es" sz="2000" b="0" i="0" dirty="0">
                <a:solidFill>
                  <a:srgbClr val="303030"/>
                </a:solidFill>
                <a:effectLst/>
              </a:rPr>
              <a:t>donde todo el personal se comprometa e involucre en iniciativas de RSE. Existe una distinción entre incorporar la RSE en la cultura de la empresa en comparación con incluir la RSE en los servicios/productos principales. La integración de la RSE en la cultura estará fuertemente influenciada por los valores, actitudes y comportamientos de los líderes/empleados. Son estos intangibles los que impulsarán el desarrollo de estrategias, tácticas y operaciones de RSC.</a:t>
            </a:r>
          </a:p>
          <a:p>
            <a:endParaRPr lang="en-IE" sz="2000" dirty="0"/>
          </a:p>
        </p:txBody>
      </p:sp>
      <p:sp>
        <p:nvSpPr>
          <p:cNvPr id="5" name="TextBox 4">
            <a:extLst>
              <a:ext uri="{FF2B5EF4-FFF2-40B4-BE49-F238E27FC236}">
                <a16:creationId xmlns:a16="http://schemas.microsoft.com/office/drawing/2014/main" id="{EF79C00C-18C2-361D-BB16-035574E28A53}"/>
              </a:ext>
            </a:extLst>
          </p:cNvPr>
          <p:cNvSpPr txBox="1"/>
          <p:nvPr/>
        </p:nvSpPr>
        <p:spPr>
          <a:xfrm>
            <a:off x="10803950" y="6055278"/>
            <a:ext cx="1193776" cy="461665"/>
          </a:xfrm>
          <a:prstGeom prst="rect">
            <a:avLst/>
          </a:prstGeom>
          <a:noFill/>
        </p:spPr>
        <p:txBody>
          <a:bodyPr wrap="square" rtlCol="0">
            <a:spAutoFit/>
          </a:bodyPr>
          <a:lstStyle/>
          <a:p>
            <a:r>
              <a:rPr lang="es" sz="2400" dirty="0">
                <a:solidFill>
                  <a:srgbClr val="37465E"/>
                </a:solidFill>
                <a:hlinkClick r:id="rId2">
                  <a:extLst>
                    <a:ext uri="{A12FA001-AC4F-418D-AE19-62706E023703}">
                      <ahyp:hlinkClr xmlns:ahyp="http://schemas.microsoft.com/office/drawing/2018/hyperlinkcolor" val="tx"/>
                    </a:ext>
                  </a:extLst>
                </a:hlinkClick>
              </a:rPr>
              <a:t>Fuente</a:t>
            </a:r>
            <a:r>
              <a:rPr lang="es" dirty="0">
                <a:solidFill>
                  <a:srgbClr val="37465E"/>
                </a:solidFill>
              </a:rPr>
              <a:t> </a:t>
            </a:r>
          </a:p>
        </p:txBody>
      </p:sp>
      <p:pic>
        <p:nvPicPr>
          <p:cNvPr id="2050" name="Picture 2" descr="Book Cover Banner: How to Start and Build An Effective CSR Program">
            <a:hlinkClick r:id="rId3"/>
            <a:extLst>
              <a:ext uri="{FF2B5EF4-FFF2-40B4-BE49-F238E27FC236}">
                <a16:creationId xmlns:a16="http://schemas.microsoft.com/office/drawing/2014/main" id="{E236D8BC-3153-5ACC-8FC3-5CF13A52658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0047" y="4560317"/>
            <a:ext cx="6291584" cy="18350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21A6FD-330B-16BE-410D-57F4653B77AC}"/>
              </a:ext>
            </a:extLst>
          </p:cNvPr>
          <p:cNvSpPr txBox="1"/>
          <p:nvPr/>
        </p:nvSpPr>
        <p:spPr>
          <a:xfrm>
            <a:off x="7440705" y="4382443"/>
            <a:ext cx="3541059" cy="2031325"/>
          </a:xfrm>
          <a:prstGeom prst="rect">
            <a:avLst/>
          </a:prstGeom>
          <a:noFill/>
        </p:spPr>
        <p:txBody>
          <a:bodyPr wrap="square" rtlCol="0">
            <a:spAutoFit/>
          </a:bodyPr>
          <a:lstStyle/>
          <a:p>
            <a:pPr algn="ctr"/>
            <a:r>
              <a:rPr lang="es" b="1" i="0" dirty="0">
                <a:solidFill>
                  <a:srgbClr val="1C233C"/>
                </a:solidFill>
                <a:effectLst/>
                <a:latin typeface="Proxima Nova Bold"/>
                <a:hlinkClick r:id="rId5"/>
              </a:rPr>
              <a:t>Cómo iniciar un programa de RSE (Responsabilidad Social Corporativa)</a:t>
            </a:r>
            <a:endParaRPr lang="en-GB" b="1" i="0" dirty="0">
              <a:solidFill>
                <a:srgbClr val="1C233C"/>
              </a:solidFill>
              <a:effectLst/>
              <a:latin typeface="Proxima Nova Bold"/>
            </a:endParaRPr>
          </a:p>
          <a:p>
            <a:pPr algn="ctr"/>
            <a:endParaRPr lang="en-GB" b="1" i="0" dirty="0">
              <a:solidFill>
                <a:srgbClr val="1C233C"/>
              </a:solidFill>
              <a:effectLst/>
              <a:latin typeface="Proxima Nova Bold"/>
            </a:endParaRPr>
          </a:p>
          <a:p>
            <a:pPr algn="ctr"/>
            <a:r>
              <a:rPr lang="es" sz="1800" b="1" i="0" dirty="0">
                <a:solidFill>
                  <a:srgbClr val="C95F57"/>
                </a:solidFill>
                <a:effectLst/>
                <a:latin typeface="inter"/>
                <a:hlinkClick r:id="rId6">
                  <a:extLst>
                    <a:ext uri="{A12FA001-AC4F-418D-AE19-62706E023703}">
                      <ahyp:hlinkClr xmlns:ahyp="http://schemas.microsoft.com/office/drawing/2018/hyperlinkcolor" val="tx"/>
                    </a:ext>
                  </a:extLst>
                </a:hlinkClick>
              </a:rPr>
              <a:t>Siete pasos para presentar y lanzar un programa de RSE</a:t>
            </a:r>
            <a:endParaRPr lang="en-GB" sz="1800" b="1" i="0" dirty="0">
              <a:solidFill>
                <a:srgbClr val="C95F57"/>
              </a:solidFill>
              <a:effectLst/>
              <a:latin typeface="inter"/>
            </a:endParaRPr>
          </a:p>
          <a:p>
            <a:pPr algn="ctr"/>
            <a:endParaRPr lang="en-IE" dirty="0"/>
          </a:p>
        </p:txBody>
      </p:sp>
      <p:pic>
        <p:nvPicPr>
          <p:cNvPr id="7" name="Graphic 6" descr="Touchscreen with solid fill">
            <a:extLst>
              <a:ext uri="{FF2B5EF4-FFF2-40B4-BE49-F238E27FC236}">
                <a16:creationId xmlns:a16="http://schemas.microsoft.com/office/drawing/2014/main" id="{EA367E1E-6D6E-F77B-FCA9-4FA2B0E89B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24564" y="4971684"/>
            <a:ext cx="914400" cy="914400"/>
          </a:xfrm>
          <a:prstGeom prst="rect">
            <a:avLst/>
          </a:prstGeom>
        </p:spPr>
      </p:pic>
      <p:pic>
        <p:nvPicPr>
          <p:cNvPr id="8" name="Graphic 7" descr="Touchscreen with solid fill">
            <a:extLst>
              <a:ext uri="{FF2B5EF4-FFF2-40B4-BE49-F238E27FC236}">
                <a16:creationId xmlns:a16="http://schemas.microsoft.com/office/drawing/2014/main" id="{2268E320-6CDA-B663-3B61-86C1B6DFC6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03813" y="5763769"/>
            <a:ext cx="914400" cy="914400"/>
          </a:xfrm>
          <a:prstGeom prst="rect">
            <a:avLst/>
          </a:prstGeom>
        </p:spPr>
      </p:pic>
    </p:spTree>
    <p:extLst>
      <p:ext uri="{BB962C8B-B14F-4D97-AF65-F5344CB8AC3E}">
        <p14:creationId xmlns:p14="http://schemas.microsoft.com/office/powerpoint/2010/main" val="512851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CFA593-C191-A630-D908-283464116AAC}"/>
              </a:ext>
            </a:extLst>
          </p:cNvPr>
          <p:cNvSpPr>
            <a:spLocks noGrp="1"/>
          </p:cNvSpPr>
          <p:nvPr>
            <p:ph type="body" sz="quarter" idx="13"/>
          </p:nvPr>
        </p:nvSpPr>
        <p:spPr>
          <a:xfrm>
            <a:off x="726815" y="470611"/>
            <a:ext cx="10255038" cy="953429"/>
          </a:xfrm>
        </p:spPr>
        <p:txBody>
          <a:bodyPr>
            <a:normAutofit fontScale="92500" lnSpcReduction="10000"/>
          </a:bodyPr>
          <a:lstStyle/>
          <a:p>
            <a:pPr algn="ctr"/>
            <a:r>
              <a:rPr lang="es" dirty="0"/>
              <a:t>La necesidad y el apetito por la RSC en las empresas europeas es mayor que nunca</a:t>
            </a:r>
          </a:p>
        </p:txBody>
      </p:sp>
      <p:sp>
        <p:nvSpPr>
          <p:cNvPr id="4" name="Text Placeholder 3">
            <a:extLst>
              <a:ext uri="{FF2B5EF4-FFF2-40B4-BE49-F238E27FC236}">
                <a16:creationId xmlns:a16="http://schemas.microsoft.com/office/drawing/2014/main" id="{5F20357B-FD4C-C775-7952-F66133BFF254}"/>
              </a:ext>
            </a:extLst>
          </p:cNvPr>
          <p:cNvSpPr>
            <a:spLocks noGrp="1"/>
          </p:cNvSpPr>
          <p:nvPr>
            <p:ph type="body" sz="quarter" idx="14"/>
          </p:nvPr>
        </p:nvSpPr>
        <p:spPr>
          <a:xfrm>
            <a:off x="726815" y="1509041"/>
            <a:ext cx="9450007" cy="3079983"/>
          </a:xfrm>
        </p:spPr>
        <p:txBody>
          <a:bodyPr/>
          <a:lstStyle/>
          <a:p>
            <a:r>
              <a:rPr lang="es" dirty="0"/>
              <a:t>La gente es más consciente que nunca del impacto significativo y el efecto que tienen las actividades del sector privado en los empleados, clientes, comunidades, medio ambiente, competidores, socios comerciales, inversores, accionistas, gobiernos... y otros.</a:t>
            </a:r>
          </a:p>
          <a:p>
            <a:endParaRPr lang="en-IE" dirty="0"/>
          </a:p>
          <a:p>
            <a:r>
              <a:rPr lang="es" dirty="0"/>
              <a:t>Los tiempos han cambiado, entendemos lo que significa y luce la responsabilidad y las empresas que hacen el bien. Se ha convertido en una buena gestión que genera confianza en la comunidad y brinda a las empresas una ventaja para atraer buenos clientes, proveedores y empleados. Actuar de manera responsable con los trabajadores y otras personas lo ayudará a resistir el paso del tiempo y perdurar de manera sostenible.</a:t>
            </a:r>
          </a:p>
          <a:p>
            <a:endParaRPr lang="en-IE" dirty="0"/>
          </a:p>
          <a:p>
            <a:endParaRPr lang="en-IE" dirty="0"/>
          </a:p>
        </p:txBody>
      </p:sp>
    </p:spTree>
    <p:extLst>
      <p:ext uri="{BB962C8B-B14F-4D97-AF65-F5344CB8AC3E}">
        <p14:creationId xmlns:p14="http://schemas.microsoft.com/office/powerpoint/2010/main" val="1347253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7E480B-AC20-64A8-C17D-FDE5B7426A70}"/>
              </a:ext>
            </a:extLst>
          </p:cNvPr>
          <p:cNvSpPr>
            <a:spLocks noGrp="1"/>
          </p:cNvSpPr>
          <p:nvPr>
            <p:ph type="body" sz="quarter" idx="13"/>
          </p:nvPr>
        </p:nvSpPr>
        <p:spPr>
          <a:xfrm>
            <a:off x="719425" y="430306"/>
            <a:ext cx="5228693" cy="1489739"/>
          </a:xfrm>
        </p:spPr>
        <p:txBody>
          <a:bodyPr anchor="ctr">
            <a:noAutofit/>
          </a:bodyPr>
          <a:lstStyle/>
          <a:p>
            <a:pPr algn="ctr">
              <a:lnSpc>
                <a:spcPct val="100000"/>
              </a:lnSpc>
              <a:spcBef>
                <a:spcPts val="0"/>
              </a:spcBef>
            </a:pPr>
            <a:r>
              <a:rPr lang="es" sz="2800" dirty="0">
                <a:solidFill>
                  <a:srgbClr val="027354"/>
                </a:solidFill>
              </a:rPr>
              <a:t>Desde COVID Ha aumentado la demanda de que las empresas rindan cuentas y sean responsables</a:t>
            </a:r>
          </a:p>
        </p:txBody>
      </p:sp>
      <p:sp>
        <p:nvSpPr>
          <p:cNvPr id="4" name="Text Placeholder 3">
            <a:extLst>
              <a:ext uri="{FF2B5EF4-FFF2-40B4-BE49-F238E27FC236}">
                <a16:creationId xmlns:a16="http://schemas.microsoft.com/office/drawing/2014/main" id="{57D60F9C-1BA4-1228-03EC-B31A5488EEA4}"/>
              </a:ext>
            </a:extLst>
          </p:cNvPr>
          <p:cNvSpPr>
            <a:spLocks noGrp="1"/>
          </p:cNvSpPr>
          <p:nvPr>
            <p:ph type="body" sz="quarter" idx="14"/>
          </p:nvPr>
        </p:nvSpPr>
        <p:spPr>
          <a:xfrm>
            <a:off x="493006" y="2176350"/>
            <a:ext cx="5369912" cy="3079983"/>
          </a:xfrm>
        </p:spPr>
        <p:txBody>
          <a:bodyPr/>
          <a:lstStyle/>
          <a:p>
            <a:pPr algn="l" fontAlgn="t"/>
            <a:r>
              <a:rPr lang="es" b="1" i="0" dirty="0">
                <a:solidFill>
                  <a:srgbClr val="C95F57"/>
                </a:solidFill>
                <a:effectLst/>
                <a:latin typeface="Proxima Nova"/>
              </a:rPr>
              <a:t>El 42% </a:t>
            </a:r>
            <a:r>
              <a:rPr lang="es" b="0" i="0" dirty="0">
                <a:solidFill>
                  <a:srgbClr val="C95F57"/>
                </a:solidFill>
                <a:effectLst/>
                <a:latin typeface="Proxima Nova"/>
              </a:rPr>
              <a:t>de los millennials han "comenzado o profundizado" sus relaciones con empresas que creen que tienen un impacto positivo </a:t>
            </a:r>
            <a:r>
              <a:rPr lang="es" dirty="0">
                <a:solidFill>
                  <a:srgbClr val="C95F57"/>
                </a:solidFill>
                <a:latin typeface="Proxima Nova"/>
              </a:rPr>
              <a:t>en </a:t>
            </a:r>
            <a:r>
              <a:rPr lang="es" b="0" i="0" dirty="0">
                <a:solidFill>
                  <a:srgbClr val="C95F57"/>
                </a:solidFill>
                <a:effectLst/>
                <a:latin typeface="Proxima Nova"/>
              </a:rPr>
              <a:t>la sociedad o el medio ambiente. </a:t>
            </a:r>
            <a:r>
              <a:rPr lang="es" b="0" i="0" dirty="0">
                <a:solidFill>
                  <a:srgbClr val="1C233C"/>
                </a:solidFill>
                <a:effectLst/>
                <a:latin typeface="Proxima Nova"/>
              </a:rPr>
              <a:t>( </a:t>
            </a:r>
            <a:r>
              <a:rPr lang="es" b="1" i="0" u="none" strike="noStrike" dirty="0">
                <a:solidFill>
                  <a:srgbClr val="008080"/>
                </a:solidFill>
                <a:effectLst/>
                <a:latin typeface="Proxima Nova"/>
                <a:hlinkClick r:id="rId2"/>
              </a:rPr>
              <a:t>Deloitte </a:t>
            </a:r>
            <a:r>
              <a:rPr lang="es" b="0" i="0" dirty="0">
                <a:solidFill>
                  <a:srgbClr val="1C233C"/>
                </a:solidFill>
                <a:effectLst/>
                <a:latin typeface="Proxima Nova"/>
              </a:rPr>
              <a:t>)</a:t>
            </a:r>
          </a:p>
          <a:p>
            <a:pPr algn="l" fontAlgn="t">
              <a:buFont typeface="Arial" panose="020B0604020202020204" pitchFamily="34" charset="0"/>
              <a:buChar char="•"/>
            </a:pPr>
            <a:endParaRPr lang="en-GB" b="0" i="0" dirty="0">
              <a:solidFill>
                <a:srgbClr val="1C233C"/>
              </a:solidFill>
              <a:effectLst/>
              <a:latin typeface="Proxima Nova"/>
            </a:endParaRPr>
          </a:p>
          <a:p>
            <a:pPr algn="l" fontAlgn="t"/>
            <a:r>
              <a:rPr lang="es" b="0" i="0" dirty="0">
                <a:solidFill>
                  <a:srgbClr val="027354"/>
                </a:solidFill>
                <a:effectLst/>
                <a:latin typeface="Avenir Next LT Pro Demi" panose="020B0704020202020204" pitchFamily="34" charset="0"/>
              </a:rPr>
              <a:t>El 70 % de los consumidores de la Generación Z intentan comprar en empresas que consideran éticas. </a:t>
            </a:r>
            <a:r>
              <a:rPr lang="es" b="0" i="0" dirty="0">
                <a:solidFill>
                  <a:srgbClr val="1C233C"/>
                </a:solidFill>
                <a:effectLst/>
                <a:latin typeface="Amasis MT Pro Black" panose="02040A04050005020304" pitchFamily="18" charset="0"/>
              </a:rPr>
              <a:t>( </a:t>
            </a:r>
            <a:r>
              <a:rPr lang="es" b="1" i="0" u="none" strike="noStrike" dirty="0">
                <a:solidFill>
                  <a:srgbClr val="008080"/>
                </a:solidFill>
                <a:effectLst/>
                <a:latin typeface="Amasis MT Pro Black" panose="02040A04050005020304" pitchFamily="18" charset="0"/>
                <a:hlinkClick r:id="rId3"/>
              </a:rPr>
              <a:t>Mc Kinsey </a:t>
            </a:r>
            <a:r>
              <a:rPr lang="es" b="0" i="0" dirty="0">
                <a:solidFill>
                  <a:srgbClr val="1C233C"/>
                </a:solidFill>
                <a:effectLst/>
                <a:latin typeface="Amasis MT Pro Black" panose="02040A04050005020304" pitchFamily="18" charset="0"/>
              </a:rPr>
              <a:t>)</a:t>
            </a:r>
          </a:p>
          <a:p>
            <a:endParaRPr lang="en-IE" dirty="0"/>
          </a:p>
        </p:txBody>
      </p:sp>
      <p:pic>
        <p:nvPicPr>
          <p:cNvPr id="6146" name="Picture 2" descr="8 Ways to Improve Your CSR Program for Meaningful Impact - Submittable Blog">
            <a:hlinkClick r:id="rId4"/>
            <a:extLst>
              <a:ext uri="{FF2B5EF4-FFF2-40B4-BE49-F238E27FC236}">
                <a16:creationId xmlns:a16="http://schemas.microsoft.com/office/drawing/2014/main" id="{0C50067C-FD75-51AC-3B4E-927CC564010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2826" b="13368"/>
          <a:stretch/>
        </p:blipFill>
        <p:spPr bwMode="auto">
          <a:xfrm>
            <a:off x="6720840" y="430306"/>
            <a:ext cx="4516604" cy="27816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C49C78-2D2D-ADF6-093D-E68B0060FD80}"/>
              </a:ext>
            </a:extLst>
          </p:cNvPr>
          <p:cNvSpPr txBox="1"/>
          <p:nvPr/>
        </p:nvSpPr>
        <p:spPr>
          <a:xfrm>
            <a:off x="4752894" y="6230473"/>
            <a:ext cx="6813177" cy="369332"/>
          </a:xfrm>
          <a:prstGeom prst="rect">
            <a:avLst/>
          </a:prstGeom>
          <a:solidFill>
            <a:schemeClr val="bg1"/>
          </a:solidFill>
        </p:spPr>
        <p:txBody>
          <a:bodyPr wrap="square" rtlCol="0">
            <a:spAutoFit/>
          </a:bodyPr>
          <a:lstStyle/>
          <a:p>
            <a:pPr algn="ctr"/>
            <a:r>
              <a:rPr lang="es" dirty="0">
                <a:hlinkClick r:id="rId4"/>
              </a:rPr>
              <a:t>8 formas de mejorar su programa de RSE para lograr un impacto significativo</a:t>
            </a:r>
            <a:endParaRPr lang="en-IE" dirty="0"/>
          </a:p>
        </p:txBody>
      </p:sp>
      <p:sp>
        <p:nvSpPr>
          <p:cNvPr id="6" name="TextBox 5">
            <a:hlinkClick r:id="rId6"/>
            <a:extLst>
              <a:ext uri="{FF2B5EF4-FFF2-40B4-BE49-F238E27FC236}">
                <a16:creationId xmlns:a16="http://schemas.microsoft.com/office/drawing/2014/main" id="{86C9C031-7BFB-ABC9-5E96-DD67FB6622CB}"/>
              </a:ext>
            </a:extLst>
          </p:cNvPr>
          <p:cNvSpPr txBox="1"/>
          <p:nvPr/>
        </p:nvSpPr>
        <p:spPr>
          <a:xfrm>
            <a:off x="6903456" y="3065913"/>
            <a:ext cx="4303059" cy="3170099"/>
          </a:xfrm>
          <a:prstGeom prst="rect">
            <a:avLst/>
          </a:prstGeom>
          <a:solidFill>
            <a:srgbClr val="027354"/>
          </a:solidFill>
        </p:spPr>
        <p:txBody>
          <a:bodyPr wrap="square" rtlCol="0">
            <a:spAutoFit/>
          </a:bodyPr>
          <a:lstStyle/>
          <a:p>
            <a:pPr marL="342900" indent="-342900">
              <a:buFont typeface="+mj-lt"/>
              <a:buAutoNum type="arabicPeriod"/>
            </a:pPr>
            <a:r>
              <a:rPr lang="es" sz="2000" dirty="0">
                <a:solidFill>
                  <a:schemeClr val="bg1"/>
                </a:solidFill>
              </a:rPr>
              <a:t>Haz las preguntas difíciles</a:t>
            </a:r>
          </a:p>
          <a:p>
            <a:pPr marL="342900" indent="-342900">
              <a:buFont typeface="+mj-lt"/>
              <a:buAutoNum type="arabicPeriod"/>
            </a:pPr>
            <a:r>
              <a:rPr lang="es" sz="2000" dirty="0">
                <a:solidFill>
                  <a:schemeClr val="bg1"/>
                </a:solidFill>
              </a:rPr>
              <a:t>Aumentar la transparencia</a:t>
            </a:r>
          </a:p>
          <a:p>
            <a:pPr marL="342900" indent="-342900">
              <a:buFont typeface="+mj-lt"/>
              <a:buAutoNum type="arabicPeriod"/>
            </a:pPr>
            <a:r>
              <a:rPr lang="es" sz="2000" dirty="0">
                <a:solidFill>
                  <a:schemeClr val="bg1"/>
                </a:solidFill>
              </a:rPr>
              <a:t>Centrarse en la equidad</a:t>
            </a:r>
          </a:p>
          <a:p>
            <a:pPr marL="342900" indent="-342900">
              <a:buFont typeface="+mj-lt"/>
              <a:buAutoNum type="arabicPeriod"/>
            </a:pPr>
            <a:r>
              <a:rPr lang="es" sz="2000" dirty="0">
                <a:solidFill>
                  <a:schemeClr val="bg1"/>
                </a:solidFill>
              </a:rPr>
              <a:t>Profundizar las conexiones comunitarias</a:t>
            </a:r>
          </a:p>
          <a:p>
            <a:pPr marL="342900" indent="-342900">
              <a:buFont typeface="+mj-lt"/>
              <a:buAutoNum type="arabicPeriod"/>
            </a:pPr>
            <a:r>
              <a:rPr lang="es" sz="2000" dirty="0">
                <a:solidFill>
                  <a:schemeClr val="bg1"/>
                </a:solidFill>
              </a:rPr>
              <a:t>Reimaginar la tolerancia al riesgo</a:t>
            </a:r>
          </a:p>
          <a:p>
            <a:pPr marL="342900" indent="-342900">
              <a:buFont typeface="+mj-lt"/>
              <a:buAutoNum type="arabicPeriod"/>
            </a:pPr>
            <a:r>
              <a:rPr lang="es" sz="2000" dirty="0">
                <a:solidFill>
                  <a:schemeClr val="bg1"/>
                </a:solidFill>
              </a:rPr>
              <a:t>Evolucione su idea de mensurabilidad</a:t>
            </a:r>
          </a:p>
          <a:p>
            <a:pPr marL="342900" indent="-342900">
              <a:buFont typeface="+mj-lt"/>
              <a:buAutoNum type="arabicPeriod"/>
            </a:pPr>
            <a:r>
              <a:rPr lang="es" sz="2000" dirty="0">
                <a:solidFill>
                  <a:schemeClr val="bg1"/>
                </a:solidFill>
              </a:rPr>
              <a:t>Fomentar la creatividad</a:t>
            </a:r>
          </a:p>
          <a:p>
            <a:pPr marL="342900" indent="-342900">
              <a:buFont typeface="+mj-lt"/>
              <a:buAutoNum type="arabicPeriod"/>
            </a:pPr>
            <a:r>
              <a:rPr lang="es" sz="2000" dirty="0">
                <a:solidFill>
                  <a:schemeClr val="bg1"/>
                </a:solidFill>
              </a:rPr>
              <a:t>Mejora tu capacidad de respuesta</a:t>
            </a:r>
          </a:p>
        </p:txBody>
      </p:sp>
      <p:sp>
        <p:nvSpPr>
          <p:cNvPr id="7" name="TextBox 6">
            <a:extLst>
              <a:ext uri="{FF2B5EF4-FFF2-40B4-BE49-F238E27FC236}">
                <a16:creationId xmlns:a16="http://schemas.microsoft.com/office/drawing/2014/main" id="{06E5FD8B-25F4-FE78-2415-8D71C18E02DB}"/>
              </a:ext>
            </a:extLst>
          </p:cNvPr>
          <p:cNvSpPr txBox="1"/>
          <p:nvPr/>
        </p:nvSpPr>
        <p:spPr>
          <a:xfrm>
            <a:off x="6563764" y="74780"/>
            <a:ext cx="5043281" cy="461665"/>
          </a:xfrm>
          <a:prstGeom prst="rect">
            <a:avLst/>
          </a:prstGeom>
          <a:noFill/>
        </p:spPr>
        <p:txBody>
          <a:bodyPr wrap="square" rtlCol="0">
            <a:spAutoFit/>
          </a:bodyPr>
          <a:lstStyle/>
          <a:p>
            <a:pPr algn="ctr"/>
            <a:r>
              <a:rPr lang="es" sz="2400" b="1" dirty="0">
                <a:solidFill>
                  <a:srgbClr val="C95F57"/>
                </a:solidFill>
              </a:rPr>
              <a:t>8 pasos para mejorar su programa de RSE</a:t>
            </a:r>
          </a:p>
        </p:txBody>
      </p:sp>
      <p:pic>
        <p:nvPicPr>
          <p:cNvPr id="8" name="Graphic 7" descr="Touchscreen with solid fill">
            <a:extLst>
              <a:ext uri="{FF2B5EF4-FFF2-40B4-BE49-F238E27FC236}">
                <a16:creationId xmlns:a16="http://schemas.microsoft.com/office/drawing/2014/main" id="{B57E56D8-A65F-D429-C5E5-8CB9C1A352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28204" y="1830458"/>
            <a:ext cx="914400" cy="914400"/>
          </a:xfrm>
          <a:prstGeom prst="rect">
            <a:avLst/>
          </a:prstGeom>
        </p:spPr>
      </p:pic>
      <p:pic>
        <p:nvPicPr>
          <p:cNvPr id="9" name="Graphic 8" descr="Touchscreen with solid fill">
            <a:extLst>
              <a:ext uri="{FF2B5EF4-FFF2-40B4-BE49-F238E27FC236}">
                <a16:creationId xmlns:a16="http://schemas.microsoft.com/office/drawing/2014/main" id="{AAAFB2B0-EEA4-5A10-EA51-CEA39B668B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08871" y="4528173"/>
            <a:ext cx="914400" cy="914400"/>
          </a:xfrm>
          <a:prstGeom prst="rect">
            <a:avLst/>
          </a:prstGeom>
        </p:spPr>
      </p:pic>
    </p:spTree>
    <p:extLst>
      <p:ext uri="{BB962C8B-B14F-4D97-AF65-F5344CB8AC3E}">
        <p14:creationId xmlns:p14="http://schemas.microsoft.com/office/powerpoint/2010/main" val="3133277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01109D-A098-5460-3C10-600FA5B799C8}"/>
              </a:ext>
            </a:extLst>
          </p:cNvPr>
          <p:cNvSpPr>
            <a:spLocks noGrp="1"/>
          </p:cNvSpPr>
          <p:nvPr>
            <p:ph type="body" sz="quarter" idx="13"/>
          </p:nvPr>
        </p:nvSpPr>
        <p:spPr>
          <a:xfrm>
            <a:off x="1322500" y="0"/>
            <a:ext cx="6284950" cy="953429"/>
          </a:xfrm>
        </p:spPr>
        <p:txBody>
          <a:bodyPr>
            <a:normAutofit fontScale="92500" lnSpcReduction="20000"/>
          </a:bodyPr>
          <a:lstStyle/>
          <a:p>
            <a:pPr algn="ctr"/>
            <a:r>
              <a:rPr lang="es" sz="2800" dirty="0">
                <a:solidFill>
                  <a:srgbClr val="027354"/>
                </a:solidFill>
              </a:rPr>
              <a:t>Cómo las PYME pueden participar en actividades exitosas de cambio cultural de RSE</a:t>
            </a:r>
          </a:p>
        </p:txBody>
      </p:sp>
      <p:sp>
        <p:nvSpPr>
          <p:cNvPr id="4" name="Text Placeholder 3">
            <a:extLst>
              <a:ext uri="{FF2B5EF4-FFF2-40B4-BE49-F238E27FC236}">
                <a16:creationId xmlns:a16="http://schemas.microsoft.com/office/drawing/2014/main" id="{75981E32-34C6-776E-F1E9-C20E256EBB86}"/>
              </a:ext>
            </a:extLst>
          </p:cNvPr>
          <p:cNvSpPr>
            <a:spLocks noGrp="1"/>
          </p:cNvSpPr>
          <p:nvPr>
            <p:ph type="body" sz="quarter" idx="14"/>
          </p:nvPr>
        </p:nvSpPr>
        <p:spPr>
          <a:xfrm>
            <a:off x="244635" y="941480"/>
            <a:ext cx="7362815" cy="5662500"/>
          </a:xfrm>
          <a:solidFill>
            <a:schemeClr val="bg1"/>
          </a:solidFill>
        </p:spPr>
        <p:txBody>
          <a:bodyPr/>
          <a:lstStyle/>
          <a:p>
            <a:pPr marL="342900" indent="-342900" algn="l">
              <a:buFont typeface="Wingdings" panose="05000000000000000000" pitchFamily="2" charset="2"/>
              <a:buChar char="v"/>
            </a:pPr>
            <a:r>
              <a:rPr lang="es" sz="2100" b="1" i="0" dirty="0">
                <a:solidFill>
                  <a:srgbClr val="C95F57"/>
                </a:solidFill>
                <a:effectLst/>
              </a:rPr>
              <a:t>Incorporar la RSE en el </a:t>
            </a:r>
            <a:r>
              <a:rPr lang="es" sz="2100" b="1" dirty="0">
                <a:solidFill>
                  <a:srgbClr val="C95F57"/>
                </a:solidFill>
              </a:rPr>
              <a:t>negocio principal o como una adición. </a:t>
            </a:r>
            <a:r>
              <a:rPr lang="es" sz="2100" b="0" i="0" dirty="0">
                <a:solidFill>
                  <a:srgbClr val="303030"/>
                </a:solidFill>
                <a:effectLst/>
              </a:rPr>
              <a:t>Dependiendo de su modelo de negocio, las PYMES pueden incorporar la RSE en su negocio o producto principal, o tener la RSE como un complemento a las actividades de la empresa y los beneficios para los empleados.</a:t>
            </a:r>
          </a:p>
          <a:p>
            <a:pPr marL="342900" indent="-342900" algn="l">
              <a:buFont typeface="Wingdings" panose="05000000000000000000" pitchFamily="2" charset="2"/>
              <a:buChar char="v"/>
            </a:pPr>
            <a:r>
              <a:rPr lang="es" sz="2100" b="1" dirty="0">
                <a:solidFill>
                  <a:srgbClr val="C95F57"/>
                </a:solidFill>
              </a:rPr>
              <a:t>Los ejemplos </a:t>
            </a:r>
            <a:r>
              <a:rPr lang="es" sz="2100" dirty="0">
                <a:solidFill>
                  <a:srgbClr val="303030"/>
                </a:solidFill>
              </a:rPr>
              <a:t>incluyen </a:t>
            </a:r>
            <a:r>
              <a:rPr lang="es" sz="2100" b="0" i="0" dirty="0">
                <a:solidFill>
                  <a:srgbClr val="303030"/>
                </a:solidFill>
                <a:effectLst/>
              </a:rPr>
              <a:t>cosas como días dedicados al voluntariado pagado, arreglos de trabajo flexibles que se adaptan al voluntariado durante las horas de trabajo.</a:t>
            </a:r>
          </a:p>
          <a:p>
            <a:pPr marL="342900" indent="-342900" algn="l">
              <a:buFont typeface="Wingdings" panose="05000000000000000000" pitchFamily="2" charset="2"/>
              <a:buChar char="v"/>
            </a:pPr>
            <a:r>
              <a:rPr lang="es" sz="2100" b="1" dirty="0">
                <a:solidFill>
                  <a:srgbClr val="C95F57"/>
                </a:solidFill>
              </a:rPr>
              <a:t>Comience con el desarrollo de un </a:t>
            </a:r>
            <a:r>
              <a:rPr lang="es" sz="2100" b="1" i="0" dirty="0">
                <a:solidFill>
                  <a:srgbClr val="C95F57"/>
                </a:solidFill>
                <a:effectLst/>
              </a:rPr>
              <a:t>'calendario de RSE' </a:t>
            </a:r>
            <a:r>
              <a:rPr lang="es" sz="2100" b="0" i="0" dirty="0">
                <a:solidFill>
                  <a:srgbClr val="303030"/>
                </a:solidFill>
                <a:effectLst/>
              </a:rPr>
              <a:t>que incluya iniciativas en toda la empresa, 'igualación de donaciones' o una gama de otras actividades, por ejemplo, servicios de consultoría pro bono. La filantropía, no debe ser el único foco de las políticas de RSE. Para tener el mayor valor, es imperativo que las pymes seleccionen iniciativas que resuenen con su negocio, empleados y partes interesadas clave. Este tipo de iniciativas pueden generar varios beneficios que se analizan en la siguiente diapositiva.</a:t>
            </a:r>
            <a:endParaRPr lang="en-IE" sz="2100" dirty="0"/>
          </a:p>
        </p:txBody>
      </p:sp>
      <p:pic>
        <p:nvPicPr>
          <p:cNvPr id="1026" name="Picture 2">
            <a:hlinkClick r:id="rId2"/>
            <a:extLst>
              <a:ext uri="{FF2B5EF4-FFF2-40B4-BE49-F238E27FC236}">
                <a16:creationId xmlns:a16="http://schemas.microsoft.com/office/drawing/2014/main" id="{C646FCF4-DC04-1547-2826-CE676E08D9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5709" y="125505"/>
            <a:ext cx="2424056" cy="60601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19D4658-8D1B-E4D0-A37C-26C69B9F2778}"/>
              </a:ext>
            </a:extLst>
          </p:cNvPr>
          <p:cNvSpPr txBox="1"/>
          <p:nvPr/>
        </p:nvSpPr>
        <p:spPr>
          <a:xfrm>
            <a:off x="10408024" y="1588601"/>
            <a:ext cx="1264023" cy="923330"/>
          </a:xfrm>
          <a:prstGeom prst="rect">
            <a:avLst/>
          </a:prstGeom>
          <a:noFill/>
        </p:spPr>
        <p:txBody>
          <a:bodyPr wrap="square" rtlCol="0">
            <a:spAutoFit/>
          </a:bodyPr>
          <a:lstStyle/>
          <a:p>
            <a:pPr algn="ctr"/>
            <a:r>
              <a:rPr lang="es" dirty="0">
                <a:solidFill>
                  <a:srgbClr val="37465E"/>
                </a:solidFill>
                <a:hlinkClick r:id="rId4">
                  <a:extLst>
                    <a:ext uri="{A12FA001-AC4F-418D-AE19-62706E023703}">
                      <ahyp:hlinkClr xmlns:ahyp="http://schemas.microsoft.com/office/drawing/2018/hyperlinkcolor" val="tx"/>
                    </a:ext>
                  </a:extLst>
                </a:hlinkClick>
              </a:rPr>
              <a:t>Calendario de RSC de 3 meses de plantilla</a:t>
            </a:r>
            <a:endParaRPr lang="en-IE" dirty="0">
              <a:solidFill>
                <a:srgbClr val="37465E"/>
              </a:solidFill>
            </a:endParaRPr>
          </a:p>
        </p:txBody>
      </p:sp>
      <p:sp>
        <p:nvSpPr>
          <p:cNvPr id="8" name="TextBox 7">
            <a:extLst>
              <a:ext uri="{FF2B5EF4-FFF2-40B4-BE49-F238E27FC236}">
                <a16:creationId xmlns:a16="http://schemas.microsoft.com/office/drawing/2014/main" id="{AB48591D-B93F-3956-C152-E3D438D17EA9}"/>
              </a:ext>
            </a:extLst>
          </p:cNvPr>
          <p:cNvSpPr txBox="1"/>
          <p:nvPr/>
        </p:nvSpPr>
        <p:spPr>
          <a:xfrm>
            <a:off x="10219766" y="4096871"/>
            <a:ext cx="1775010" cy="923330"/>
          </a:xfrm>
          <a:prstGeom prst="rect">
            <a:avLst/>
          </a:prstGeom>
          <a:noFill/>
        </p:spPr>
        <p:txBody>
          <a:bodyPr wrap="square" rtlCol="0">
            <a:spAutoFit/>
          </a:bodyPr>
          <a:lstStyle/>
          <a:p>
            <a:pPr algn="ctr"/>
            <a:r>
              <a:rPr lang="es" dirty="0">
                <a:solidFill>
                  <a:srgbClr val="37465E"/>
                </a:solidFill>
                <a:hlinkClick r:id="rId2">
                  <a:extLst>
                    <a:ext uri="{A12FA001-AC4F-418D-AE19-62706E023703}">
                      <ahyp:hlinkClr xmlns:ahyp="http://schemas.microsoft.com/office/drawing/2018/hyperlinkcolor" val="tx"/>
                    </a:ext>
                  </a:extLst>
                </a:hlinkClick>
              </a:rPr>
              <a:t>Ejemplo de calendario mensual de impacto comunitario</a:t>
            </a:r>
            <a:endParaRPr lang="en-IE" dirty="0">
              <a:solidFill>
                <a:srgbClr val="37465E"/>
              </a:solidFill>
            </a:endParaRPr>
          </a:p>
        </p:txBody>
      </p:sp>
      <p:pic>
        <p:nvPicPr>
          <p:cNvPr id="9" name="Graphic 8" descr="Touchscreen with solid fill">
            <a:extLst>
              <a:ext uri="{FF2B5EF4-FFF2-40B4-BE49-F238E27FC236}">
                <a16:creationId xmlns:a16="http://schemas.microsoft.com/office/drawing/2014/main" id="{183919E0-B4C7-EA2C-DD34-C814D5E920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57647" y="5020201"/>
            <a:ext cx="914400" cy="914400"/>
          </a:xfrm>
          <a:prstGeom prst="rect">
            <a:avLst/>
          </a:prstGeom>
        </p:spPr>
      </p:pic>
      <p:pic>
        <p:nvPicPr>
          <p:cNvPr id="10" name="Graphic 9" descr="Touchscreen with solid fill">
            <a:extLst>
              <a:ext uri="{FF2B5EF4-FFF2-40B4-BE49-F238E27FC236}">
                <a16:creationId xmlns:a16="http://schemas.microsoft.com/office/drawing/2014/main" id="{3AEC0F35-BE3C-002F-4F77-79BE2D9C4E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0071" y="2514600"/>
            <a:ext cx="914400" cy="914400"/>
          </a:xfrm>
          <a:prstGeom prst="rect">
            <a:avLst/>
          </a:prstGeom>
        </p:spPr>
      </p:pic>
    </p:spTree>
    <p:extLst>
      <p:ext uri="{BB962C8B-B14F-4D97-AF65-F5344CB8AC3E}">
        <p14:creationId xmlns:p14="http://schemas.microsoft.com/office/powerpoint/2010/main" val="2689344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65BA4F-5028-0B5D-8AAD-DE5F1AC530AB}"/>
              </a:ext>
            </a:extLst>
          </p:cNvPr>
          <p:cNvSpPr>
            <a:spLocks noGrp="1"/>
          </p:cNvSpPr>
          <p:nvPr>
            <p:ph type="body" sz="quarter" idx="13"/>
          </p:nvPr>
        </p:nvSpPr>
        <p:spPr>
          <a:xfrm>
            <a:off x="-60820" y="70234"/>
            <a:ext cx="8053947" cy="3610233"/>
          </a:xfrm>
        </p:spPr>
        <p:txBody>
          <a:bodyPr>
            <a:noAutofit/>
          </a:bodyPr>
          <a:lstStyle/>
          <a:p>
            <a:pPr>
              <a:lnSpc>
                <a:spcPct val="100000"/>
              </a:lnSpc>
              <a:spcBef>
                <a:spcPts val="0"/>
              </a:spcBef>
            </a:pPr>
            <a:r>
              <a:rPr lang="es" sz="2000" i="0" dirty="0"/>
              <a:t>“No hay forma de evitar prestar mucha atención a la RSE: los costos de fallar son simplemente demasiado altos. Hay innumerables oportunidades en las que todos ganan esperando a ser descubiertas: cada actividad en la cadena de valor de una empresa se superpone de alguna manera con factores sociales, desde cómo compra o adquiere hasta cómo investiga, sin embargo, muy pocas empresas han pensado en esto. El objetivo es aprovechar las capacidades únicas de su empresa para apoyar causas sociales y mejorar su contexto competitivo al mismo tiempo. El trabajo de los líderes de hoy es dejar de estar a la defensiva y comenzar a pensar sistemáticamente en la responsabilidad corporativa”.</a:t>
            </a:r>
          </a:p>
          <a:p>
            <a:pPr>
              <a:lnSpc>
                <a:spcPct val="100000"/>
              </a:lnSpc>
              <a:spcBef>
                <a:spcPts val="0"/>
              </a:spcBef>
            </a:pPr>
            <a:endParaRPr lang="en-GB" sz="2000" i="0" dirty="0"/>
          </a:p>
          <a:p>
            <a:pPr>
              <a:lnSpc>
                <a:spcPct val="100000"/>
              </a:lnSpc>
              <a:spcBef>
                <a:spcPts val="0"/>
              </a:spcBef>
            </a:pPr>
            <a:r>
              <a:rPr lang="es" sz="2000" i="0" dirty="0"/>
              <a:t>Michael Porter, profesor de la Escuela de Negocios de Harvard</a:t>
            </a:r>
            <a:endParaRPr lang="en-IE" sz="2000" i="0" dirty="0"/>
          </a:p>
        </p:txBody>
      </p:sp>
      <p:pic>
        <p:nvPicPr>
          <p:cNvPr id="3" name="Picture 2">
            <a:extLst>
              <a:ext uri="{FF2B5EF4-FFF2-40B4-BE49-F238E27FC236}">
                <a16:creationId xmlns:a16="http://schemas.microsoft.com/office/drawing/2014/main" id="{71A7D1F6-8A75-9E7D-73F3-224767FE74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3365" y="2779058"/>
            <a:ext cx="3783024" cy="3236259"/>
          </a:xfrm>
          <a:prstGeom prst="flowChartConnector">
            <a:avLst/>
          </a:prstGeom>
        </p:spPr>
      </p:pic>
    </p:spTree>
    <p:extLst>
      <p:ext uri="{BB962C8B-B14F-4D97-AF65-F5344CB8AC3E}">
        <p14:creationId xmlns:p14="http://schemas.microsoft.com/office/powerpoint/2010/main" val="2860238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4950832" cy="649186"/>
          </a:xfrm>
        </p:spPr>
        <p:txBody>
          <a:bodyPr>
            <a:normAutofit/>
          </a:bodyPr>
          <a:lstStyle/>
          <a:p>
            <a:r>
              <a:rPr lang="es" dirty="0"/>
              <a:t>Resumen del Módulo 4</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71837" y="707812"/>
            <a:ext cx="5824980" cy="4442769"/>
          </a:xfrm>
        </p:spPr>
        <p:txBody>
          <a:bodyPr/>
          <a:lstStyle/>
          <a:p>
            <a:r>
              <a:rPr lang="es" sz="1900" dirty="0"/>
              <a:t>Este módulo explorará cómo y cuándo efectuar un cambio cultural de RSE para mejorar el desempeño de su empresa. Aprenderá cómo profundizar en la transformación cultural en el momento adecuado para su empresa; este es un tipo de cambio iniciado en el nivel de liderazgo ejecutivo. Explica cómo la transformación cultural de la RSE es un proceso holístico y dinámico que encapsula a toda la empresa, incluidas las mentes, actitudes y creencias de las partes interesadas, esencialmente una forma de hacer negocios de manera diferente pero mejor. Demuestra que para comenzar su viaje de RSE no se necesita un enfoque de RSE 'puro' ni debe integrarse en las operaciones y productos comerciales centrales. Lo más importante es que las pymes se embarquen en el camino de la RSE y lo construyan gradualmente comenzando con algo pequeño y participando en actividades de RSE externas. La RSE es diferente para cada empresa según su tamaño, recursos y modelo. Este módulo explica cómo las PYME pueden desarrollar un modelo adaptable.</a:t>
            </a:r>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a:xfrm>
            <a:off x="6422047" y="480436"/>
            <a:ext cx="511077" cy="635000"/>
          </a:xfrm>
        </p:spPr>
        <p:txBody>
          <a:bodyPr/>
          <a:lstStyle/>
          <a:p>
            <a:r>
              <a:rPr lang="es" b="1" dirty="0"/>
              <a:t>1</a:t>
            </a:r>
          </a:p>
        </p:txBody>
      </p:sp>
      <p:sp>
        <p:nvSpPr>
          <p:cNvPr id="15" name="Text Placeholder 14">
            <a:extLst>
              <a:ext uri="{FF2B5EF4-FFF2-40B4-BE49-F238E27FC236}">
                <a16:creationId xmlns:a16="http://schemas.microsoft.com/office/drawing/2014/main" id="{34ADB904-3044-9C4C-94CF-90C139D84523}"/>
              </a:ext>
            </a:extLst>
          </p:cNvPr>
          <p:cNvSpPr>
            <a:spLocks noGrp="1"/>
          </p:cNvSpPr>
          <p:nvPr>
            <p:ph type="body" sz="quarter" idx="14"/>
          </p:nvPr>
        </p:nvSpPr>
        <p:spPr>
          <a:xfrm>
            <a:off x="7006959" y="392275"/>
            <a:ext cx="5048133" cy="822373"/>
          </a:xfrm>
        </p:spPr>
        <p:txBody>
          <a:bodyPr/>
          <a:lstStyle/>
          <a:p>
            <a:r>
              <a:rPr lang="es" sz="2300" dirty="0"/>
              <a:t>Introducción y gestión del cambio cultural de la RSE de las PYME y cómo el apetito por la adaptación es más fuerte que nunca</a:t>
            </a:r>
          </a:p>
        </p:txBody>
      </p:sp>
      <p:sp>
        <p:nvSpPr>
          <p:cNvPr id="17" name="Text Placeholder 16">
            <a:extLst>
              <a:ext uri="{FF2B5EF4-FFF2-40B4-BE49-F238E27FC236}">
                <a16:creationId xmlns:a16="http://schemas.microsoft.com/office/drawing/2014/main" id="{5FE8FC8E-58D6-5B46-9CAC-EFF69C5F4752}"/>
              </a:ext>
            </a:extLst>
          </p:cNvPr>
          <p:cNvSpPr>
            <a:spLocks noGrp="1"/>
          </p:cNvSpPr>
          <p:nvPr>
            <p:ph type="body" sz="quarter" idx="19"/>
          </p:nvPr>
        </p:nvSpPr>
        <p:spPr>
          <a:xfrm>
            <a:off x="6422047" y="1697713"/>
            <a:ext cx="511077" cy="635000"/>
          </a:xfrm>
        </p:spPr>
        <p:txBody>
          <a:bodyPr/>
          <a:lstStyle/>
          <a:p>
            <a:r>
              <a:rPr lang="es" b="1" dirty="0"/>
              <a:t>2</a:t>
            </a:r>
          </a:p>
        </p:txBody>
      </p:sp>
      <p:sp>
        <p:nvSpPr>
          <p:cNvPr id="19" name="Text Placeholder 18">
            <a:extLst>
              <a:ext uri="{FF2B5EF4-FFF2-40B4-BE49-F238E27FC236}">
                <a16:creationId xmlns:a16="http://schemas.microsoft.com/office/drawing/2014/main" id="{C3B92892-997F-5748-B68F-D54A1B260FE9}"/>
              </a:ext>
            </a:extLst>
          </p:cNvPr>
          <p:cNvSpPr>
            <a:spLocks noGrp="1"/>
          </p:cNvSpPr>
          <p:nvPr>
            <p:ph type="body" sz="quarter" idx="21"/>
          </p:nvPr>
        </p:nvSpPr>
        <p:spPr>
          <a:xfrm>
            <a:off x="7060249" y="1604026"/>
            <a:ext cx="4718277" cy="822373"/>
          </a:xfrm>
        </p:spPr>
        <p:txBody>
          <a:bodyPr/>
          <a:lstStyle/>
          <a:p>
            <a:r>
              <a:rPr lang="es" sz="2300" dirty="0"/>
              <a:t>Cómo la innovación en RSC debe estar al frente y en el centro de la cultura de una empresa</a:t>
            </a: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a:xfrm>
            <a:off x="6495882" y="2918191"/>
            <a:ext cx="511077" cy="635000"/>
          </a:xfrm>
        </p:spPr>
        <p:txBody>
          <a:bodyPr/>
          <a:lstStyle/>
          <a:p>
            <a:r>
              <a:rPr lang="es" b="1" dirty="0"/>
              <a:t>3</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a:xfrm>
            <a:off x="7171886" y="4053749"/>
            <a:ext cx="4718277" cy="822373"/>
          </a:xfrm>
        </p:spPr>
        <p:txBody>
          <a:bodyPr/>
          <a:lstStyle/>
          <a:p>
            <a:r>
              <a:rPr lang="es" sz="2400" dirty="0"/>
              <a:t>Activando la RSE Gestión del Cambio Cultural – </a:t>
            </a:r>
            <a:r>
              <a:rPr lang="es" sz="2400" dirty="0">
                <a:solidFill>
                  <a:srgbClr val="C95F57"/>
                </a:solidFill>
              </a:rPr>
              <a:t>Enfoque Estratégico a Corto Plazo</a:t>
            </a:r>
          </a:p>
        </p:txBody>
      </p:sp>
      <p:sp>
        <p:nvSpPr>
          <p:cNvPr id="2" name="Text Placeholder 21">
            <a:extLst>
              <a:ext uri="{FF2B5EF4-FFF2-40B4-BE49-F238E27FC236}">
                <a16:creationId xmlns:a16="http://schemas.microsoft.com/office/drawing/2014/main" id="{68A45DCE-9049-59A4-EE8B-7F9E8F1FDFE1}"/>
              </a:ext>
            </a:extLst>
          </p:cNvPr>
          <p:cNvSpPr txBox="1">
            <a:spLocks/>
          </p:cNvSpPr>
          <p:nvPr/>
        </p:nvSpPr>
        <p:spPr>
          <a:xfrm>
            <a:off x="6569717" y="3993705"/>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b="1" dirty="0"/>
              <a:t>4</a:t>
            </a:r>
          </a:p>
        </p:txBody>
      </p:sp>
      <p:sp>
        <p:nvSpPr>
          <p:cNvPr id="3" name="Text Placeholder 22">
            <a:extLst>
              <a:ext uri="{FF2B5EF4-FFF2-40B4-BE49-F238E27FC236}">
                <a16:creationId xmlns:a16="http://schemas.microsoft.com/office/drawing/2014/main" id="{4AB0B2A6-3FAD-92DC-ADAA-2307FB5DC4E9}"/>
              </a:ext>
            </a:extLst>
          </p:cNvPr>
          <p:cNvSpPr txBox="1">
            <a:spLocks/>
          </p:cNvSpPr>
          <p:nvPr/>
        </p:nvSpPr>
        <p:spPr>
          <a:xfrm>
            <a:off x="7141504" y="2824504"/>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sz="2400" dirty="0"/>
              <a:t>Profundice en los beneficios de la gestión del cambio cultural de las pymes</a:t>
            </a:r>
          </a:p>
        </p:txBody>
      </p:sp>
    </p:spTree>
    <p:extLst>
      <p:ext uri="{BB962C8B-B14F-4D97-AF65-F5344CB8AC3E}">
        <p14:creationId xmlns:p14="http://schemas.microsoft.com/office/powerpoint/2010/main" val="2057912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BFB0D9-D855-15DB-D102-8AF3337B2398}"/>
              </a:ext>
            </a:extLst>
          </p:cNvPr>
          <p:cNvSpPr>
            <a:spLocks noGrp="1"/>
          </p:cNvSpPr>
          <p:nvPr>
            <p:ph type="body" sz="quarter" idx="13"/>
          </p:nvPr>
        </p:nvSpPr>
        <p:spPr>
          <a:xfrm>
            <a:off x="1224182" y="15717"/>
            <a:ext cx="10921585" cy="953429"/>
          </a:xfrm>
        </p:spPr>
        <p:txBody>
          <a:bodyPr anchor="ctr">
            <a:normAutofit fontScale="92500" lnSpcReduction="10000"/>
          </a:bodyPr>
          <a:lstStyle/>
          <a:p>
            <a:r>
              <a:rPr lang="es" dirty="0">
                <a:solidFill>
                  <a:srgbClr val="C95F57"/>
                </a:solidFill>
              </a:rPr>
              <a:t>¡Acerquémonos a los beneficios de la transformación cultural de la RSE!</a:t>
            </a:r>
          </a:p>
        </p:txBody>
      </p:sp>
      <p:sp>
        <p:nvSpPr>
          <p:cNvPr id="6" name="Text Placeholder 5">
            <a:extLst>
              <a:ext uri="{FF2B5EF4-FFF2-40B4-BE49-F238E27FC236}">
                <a16:creationId xmlns:a16="http://schemas.microsoft.com/office/drawing/2014/main" id="{2AA5BFF3-247C-5AF2-3DB1-0BF1A2643C4B}"/>
              </a:ext>
            </a:extLst>
          </p:cNvPr>
          <p:cNvSpPr>
            <a:spLocks noGrp="1"/>
          </p:cNvSpPr>
          <p:nvPr>
            <p:ph type="body" sz="quarter" idx="14"/>
          </p:nvPr>
        </p:nvSpPr>
        <p:spPr>
          <a:xfrm>
            <a:off x="714603" y="805860"/>
            <a:ext cx="11217421" cy="3995320"/>
          </a:xfrm>
        </p:spPr>
        <p:txBody>
          <a:bodyPr/>
          <a:lstStyle/>
          <a:p>
            <a:pPr marL="342900" indent="-342900" algn="l">
              <a:spcBef>
                <a:spcPts val="1200"/>
              </a:spcBef>
              <a:buFont typeface="Wingdings" panose="05000000000000000000" pitchFamily="2" charset="2"/>
              <a:buChar char="v"/>
            </a:pPr>
            <a:r>
              <a:rPr lang="es" sz="2100" b="1" i="0" dirty="0">
                <a:solidFill>
                  <a:srgbClr val="C95F57"/>
                </a:solidFill>
                <a:effectLst/>
              </a:rPr>
              <a:t>Reputación y Ventaja Competitiva. </a:t>
            </a:r>
            <a:r>
              <a:rPr lang="es" sz="2100" b="0" i="0" dirty="0">
                <a:solidFill>
                  <a:srgbClr val="303030"/>
                </a:solidFill>
                <a:effectLst/>
              </a:rPr>
              <a:t>Existe una importante investigación práctica que corrobora el impacto de las </a:t>
            </a:r>
            <a:r>
              <a:rPr lang="es" sz="2100" dirty="0">
                <a:solidFill>
                  <a:srgbClr val="303030"/>
                </a:solidFill>
              </a:rPr>
              <a:t>actividades de RSE en la reputación y la ventaja competitiva de las pymes.</a:t>
            </a:r>
          </a:p>
          <a:p>
            <a:pPr marL="342900" indent="-342900" algn="l">
              <a:spcBef>
                <a:spcPts val="1200"/>
              </a:spcBef>
              <a:buFont typeface="Wingdings" panose="05000000000000000000" pitchFamily="2" charset="2"/>
              <a:buChar char="v"/>
            </a:pPr>
            <a:r>
              <a:rPr lang="es" sz="2100" b="1" dirty="0">
                <a:solidFill>
                  <a:srgbClr val="C95F57"/>
                </a:solidFill>
              </a:rPr>
              <a:t>Atraer y vender empleados calificados. </a:t>
            </a:r>
            <a:r>
              <a:rPr lang="es" sz="2100" dirty="0">
                <a:solidFill>
                  <a:srgbClr val="303030"/>
                </a:solidFill>
              </a:rPr>
              <a:t>La RSE puede tener un impacto directo en la atracción y retención de empleados calificados. Las actitudes y comportamientos de los empleados </a:t>
            </a:r>
            <a:r>
              <a:rPr lang="es" sz="2100" b="0" i="0" dirty="0">
                <a:solidFill>
                  <a:srgbClr val="303030"/>
                </a:solidFill>
                <a:effectLst/>
              </a:rPr>
              <a:t>impulsan la cultura y el clima de la empresa y, por lo tanto, las actividades de RSE pueden desempeñar una función integral en este contexto. La motivación y el compromiso de ayudar a los demás pueden mejorar la afinidad de los empleados con su empleador.</a:t>
            </a:r>
          </a:p>
          <a:p>
            <a:pPr marL="342900" indent="-342900" algn="l">
              <a:spcBef>
                <a:spcPts val="1200"/>
              </a:spcBef>
              <a:buFont typeface="Wingdings" panose="05000000000000000000" pitchFamily="2" charset="2"/>
              <a:buChar char="v"/>
            </a:pPr>
            <a:r>
              <a:rPr lang="es" sz="2100" b="1" i="0" dirty="0">
                <a:solidFill>
                  <a:srgbClr val="C95F57"/>
                </a:solidFill>
                <a:effectLst/>
              </a:rPr>
              <a:t>Estimular una Cultura de Innovación. </a:t>
            </a:r>
            <a:r>
              <a:rPr lang="es" sz="2100" b="0" i="0" dirty="0">
                <a:solidFill>
                  <a:srgbClr val="303030"/>
                </a:solidFill>
                <a:effectLst/>
              </a:rPr>
              <a:t>Los programas de RSE pueden ayudar a estimular una cultura de innovación dentro de las PYME. Cuando la cultura de la RSE es propicia para ayudar a otras personas y beneficiar a la sociedad, los empleados pueden sentirse más inclinados a ser creativos, lo que puede tener un efecto en cadena en otras áreas de su producción.</a:t>
            </a:r>
          </a:p>
          <a:p>
            <a:pPr marL="342900" indent="-342900" algn="l">
              <a:spcBef>
                <a:spcPts val="1200"/>
              </a:spcBef>
              <a:buFont typeface="Wingdings" panose="05000000000000000000" pitchFamily="2" charset="2"/>
              <a:buChar char="v"/>
            </a:pPr>
            <a:r>
              <a:rPr lang="es" sz="2100" b="1" i="0" dirty="0">
                <a:solidFill>
                  <a:srgbClr val="C95F57"/>
                </a:solidFill>
                <a:effectLst/>
              </a:rPr>
              <a:t>Desarrollo de empleados impulsado por un propósito positivo. </a:t>
            </a:r>
            <a:r>
              <a:rPr lang="es" sz="2100" b="0" i="0" dirty="0">
                <a:solidFill>
                  <a:srgbClr val="303030"/>
                </a:solidFill>
                <a:effectLst/>
              </a:rPr>
              <a:t>Las actividades de RSE pueden facilitar el desarrollo personal y profesional de los empleados. Por ejemplo, cuando los empleados se ofrecen como voluntarios para actividades de RSE en equipo, esto puede crear vínculos y mejorar las relaciones laborales y, por lo tanto, mejorar su capacidad para trabajar de manera más efectiva en otros proyectos comerciales. Esto es quizás aún más pertinente para las PYMES donde los empleados trabajan en entornos más pequeños e íntimos.</a:t>
            </a:r>
          </a:p>
          <a:p>
            <a:pPr marL="342900" indent="-342900">
              <a:spcBef>
                <a:spcPts val="1200"/>
              </a:spcBef>
              <a:buFont typeface="Wingdings" panose="05000000000000000000" pitchFamily="2" charset="2"/>
              <a:buChar char="v"/>
            </a:pPr>
            <a:endParaRPr lang="en-IE" sz="2100" dirty="0"/>
          </a:p>
        </p:txBody>
      </p:sp>
    </p:spTree>
    <p:extLst>
      <p:ext uri="{BB962C8B-B14F-4D97-AF65-F5344CB8AC3E}">
        <p14:creationId xmlns:p14="http://schemas.microsoft.com/office/powerpoint/2010/main" val="3050135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3FA1156-E3CE-AFB7-385D-D60EA3DA816A}"/>
              </a:ext>
            </a:extLst>
          </p:cNvPr>
          <p:cNvSpPr>
            <a:spLocks noGrp="1"/>
          </p:cNvSpPr>
          <p:nvPr>
            <p:ph type="body" sz="quarter" idx="13"/>
          </p:nvPr>
        </p:nvSpPr>
        <p:spPr>
          <a:xfrm>
            <a:off x="360327" y="301717"/>
            <a:ext cx="10685983" cy="687484"/>
          </a:xfrm>
        </p:spPr>
        <p:txBody>
          <a:bodyPr anchor="ctr">
            <a:normAutofit/>
          </a:bodyPr>
          <a:lstStyle/>
          <a:p>
            <a:r>
              <a:rPr lang="es" sz="2800" dirty="0"/>
              <a:t>Gestionar el cambio cultural financiero y de RSE de las PYME</a:t>
            </a:r>
          </a:p>
        </p:txBody>
      </p:sp>
      <p:sp>
        <p:nvSpPr>
          <p:cNvPr id="6" name="Text Placeholder 5">
            <a:extLst>
              <a:ext uri="{FF2B5EF4-FFF2-40B4-BE49-F238E27FC236}">
                <a16:creationId xmlns:a16="http://schemas.microsoft.com/office/drawing/2014/main" id="{3DE1994A-4F51-88D7-F328-935DBFC1578A}"/>
              </a:ext>
            </a:extLst>
          </p:cNvPr>
          <p:cNvSpPr>
            <a:spLocks noGrp="1"/>
          </p:cNvSpPr>
          <p:nvPr>
            <p:ph type="body" sz="quarter" idx="14"/>
          </p:nvPr>
        </p:nvSpPr>
        <p:spPr>
          <a:xfrm>
            <a:off x="409585" y="910655"/>
            <a:ext cx="8106886" cy="3079983"/>
          </a:xfrm>
        </p:spPr>
        <p:txBody>
          <a:bodyPr/>
          <a:lstStyle/>
          <a:p>
            <a:pPr marL="342900" indent="-342900">
              <a:buFont typeface="Wingdings" panose="05000000000000000000" pitchFamily="2" charset="2"/>
              <a:buChar char="v"/>
            </a:pPr>
            <a:r>
              <a:rPr lang="es" sz="2200" b="1" i="0" dirty="0">
                <a:effectLst/>
              </a:rPr>
              <a:t>Beneficios financieros. </a:t>
            </a:r>
            <a:r>
              <a:rPr lang="es" sz="2200" b="0" i="0" dirty="0">
                <a:effectLst/>
              </a:rPr>
              <a:t>La cuantificación de los beneficios financieros de las actividades de RSE puede ser difícil de evaluar, particularmente al principio ya corto plazo. Muchas PYMES se involucran en actividades de RSE pero sin rentabilidad a nivel corporativo, no es sostenible. Esto se vuelve aún más crítico para las PYMES que, naturalmente, no poseen el mismo nivel de influencia financiera o recursos que las grandes corporaciones. Es importante no tener una visión sesgada de la inversión en RSE.</a:t>
            </a:r>
          </a:p>
          <a:p>
            <a:pPr marL="342900" indent="-342900">
              <a:buFont typeface="Wingdings" panose="05000000000000000000" pitchFamily="2" charset="2"/>
              <a:buChar char="v"/>
            </a:pPr>
            <a:endParaRPr lang="en-GB" sz="1000" b="0" i="0" dirty="0">
              <a:effectLst/>
            </a:endParaRPr>
          </a:p>
          <a:p>
            <a:pPr marL="342900" indent="-342900">
              <a:buFont typeface="Wingdings" panose="05000000000000000000" pitchFamily="2" charset="2"/>
              <a:buChar char="v"/>
            </a:pPr>
            <a:r>
              <a:rPr lang="es" sz="2200" b="1" i="0" dirty="0">
                <a:effectLst/>
              </a:rPr>
              <a:t>reputacionales </a:t>
            </a:r>
            <a:r>
              <a:rPr lang="es" sz="2200" b="1" dirty="0"/>
              <a:t>o éticas </a:t>
            </a:r>
            <a:r>
              <a:rPr lang="es" sz="2200" b="1" i="0" dirty="0">
                <a:effectLst/>
              </a:rPr>
              <a:t>surgirán en varios niveles y con frecuencia en puntos fluctuantes en el tiempo. </a:t>
            </a:r>
            <a:r>
              <a:rPr lang="es" sz="2200" b="0" i="0" dirty="0">
                <a:effectLst/>
              </a:rPr>
              <a:t>A mediano y largo plazo, una estrategia de RSE efectiva puede ayudar a transformar la cultura de la empresa y cómo la empresa ve su papel en el mundo. La cultura empresarial y la RSC son la esencia de la creación de valor utilizando un enfoque holístico interno y externo y, por lo tanto, generarán varios beneficios para el medio ambiente, la economía y la sociedad.</a:t>
            </a:r>
            <a:endParaRPr lang="en-IE" sz="2200" dirty="0"/>
          </a:p>
        </p:txBody>
      </p:sp>
      <p:pic>
        <p:nvPicPr>
          <p:cNvPr id="20" name="Graphic 19" descr="Sustainability with solid fill">
            <a:extLst>
              <a:ext uri="{FF2B5EF4-FFF2-40B4-BE49-F238E27FC236}">
                <a16:creationId xmlns:a16="http://schemas.microsoft.com/office/drawing/2014/main" id="{D26C03FC-5EB1-11FA-725B-3C4A1D9B94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81157" y="4861270"/>
            <a:ext cx="1579871" cy="1579871"/>
          </a:xfrm>
          <a:prstGeom prst="rect">
            <a:avLst/>
          </a:prstGeom>
        </p:spPr>
      </p:pic>
      <p:pic>
        <p:nvPicPr>
          <p:cNvPr id="22" name="Graphic 21" descr="Iceberg with solid fill">
            <a:extLst>
              <a:ext uri="{FF2B5EF4-FFF2-40B4-BE49-F238E27FC236}">
                <a16:creationId xmlns:a16="http://schemas.microsoft.com/office/drawing/2014/main" id="{4E0E8AF2-5449-18A5-A75A-AFDEA8564C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9401" y="645459"/>
            <a:ext cx="1959201" cy="1956706"/>
          </a:xfrm>
          <a:prstGeom prst="rect">
            <a:avLst/>
          </a:prstGeom>
        </p:spPr>
      </p:pic>
      <p:pic>
        <p:nvPicPr>
          <p:cNvPr id="24" name="Graphic 23" descr="Money with solid fill">
            <a:extLst>
              <a:ext uri="{FF2B5EF4-FFF2-40B4-BE49-F238E27FC236}">
                <a16:creationId xmlns:a16="http://schemas.microsoft.com/office/drawing/2014/main" id="{6F93CDE2-1401-27F2-2E85-03DCC4BD53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81157" y="2849059"/>
            <a:ext cx="1687445" cy="1687445"/>
          </a:xfrm>
          <a:prstGeom prst="rect">
            <a:avLst/>
          </a:prstGeom>
        </p:spPr>
      </p:pic>
    </p:spTree>
    <p:extLst>
      <p:ext uri="{BB962C8B-B14F-4D97-AF65-F5344CB8AC3E}">
        <p14:creationId xmlns:p14="http://schemas.microsoft.com/office/powerpoint/2010/main" val="983928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EC5658-64F1-2175-BF00-F58A6C532685}"/>
              </a:ext>
            </a:extLst>
          </p:cNvPr>
          <p:cNvSpPr>
            <a:spLocks noGrp="1"/>
          </p:cNvSpPr>
          <p:nvPr>
            <p:ph type="body" sz="quarter" idx="13"/>
          </p:nvPr>
        </p:nvSpPr>
        <p:spPr>
          <a:xfrm>
            <a:off x="1164956" y="359578"/>
            <a:ext cx="10600546" cy="953429"/>
          </a:xfrm>
        </p:spPr>
        <p:txBody>
          <a:bodyPr anchor="ctr">
            <a:normAutofit fontScale="92500" lnSpcReduction="10000"/>
          </a:bodyPr>
          <a:lstStyle/>
          <a:p>
            <a:r>
              <a:rPr lang="es" dirty="0">
                <a:solidFill>
                  <a:srgbClr val="C95F57"/>
                </a:solidFill>
              </a:rPr>
              <a:t>Nota final Desarrollar un caso empresarial de cultura de RSE comprometida</a:t>
            </a:r>
          </a:p>
        </p:txBody>
      </p:sp>
      <p:sp>
        <p:nvSpPr>
          <p:cNvPr id="3" name="Text Placeholder 2">
            <a:extLst>
              <a:ext uri="{FF2B5EF4-FFF2-40B4-BE49-F238E27FC236}">
                <a16:creationId xmlns:a16="http://schemas.microsoft.com/office/drawing/2014/main" id="{FA225E80-D268-B466-874A-5EB911A2546F}"/>
              </a:ext>
            </a:extLst>
          </p:cNvPr>
          <p:cNvSpPr>
            <a:spLocks noGrp="1"/>
          </p:cNvSpPr>
          <p:nvPr>
            <p:ph type="body" sz="quarter" idx="14"/>
          </p:nvPr>
        </p:nvSpPr>
        <p:spPr>
          <a:xfrm>
            <a:off x="1033599" y="1431340"/>
            <a:ext cx="10587038" cy="3995320"/>
          </a:xfrm>
        </p:spPr>
        <p:txBody>
          <a:bodyPr/>
          <a:lstStyle/>
          <a:p>
            <a:r>
              <a:rPr lang="es" b="0" i="0" dirty="0">
                <a:solidFill>
                  <a:srgbClr val="C95F57"/>
                </a:solidFill>
                <a:effectLst/>
                <a:latin typeface="Open sans" panose="020B0606030504020204" pitchFamily="34" charset="0"/>
              </a:rPr>
              <a:t>'Las PYMES deben establecer el caso de la RSC mediante la definición de las prácticas sociales y ambientales que son más relevantes e importantes para la naturaleza de su negocio y sus partes interesadas clave (Loucks et al, 2010).</a:t>
            </a:r>
          </a:p>
          <a:p>
            <a:endParaRPr lang="en-GB" dirty="0">
              <a:solidFill>
                <a:srgbClr val="303030"/>
              </a:solidFill>
              <a:latin typeface="Open sans" panose="020B0606030504020204" pitchFamily="34" charset="0"/>
            </a:endParaRPr>
          </a:p>
          <a:p>
            <a:r>
              <a:rPr lang="es" b="0" i="0" dirty="0">
                <a:solidFill>
                  <a:srgbClr val="303030"/>
                </a:solidFill>
                <a:effectLst/>
                <a:latin typeface="Open sans" panose="020B0606030504020204" pitchFamily="34" charset="0"/>
              </a:rPr>
              <a:t>'La RSC tiene un enfoque tanto interno como externo. Externamente, las iniciativas de RSE se enfocan en beneficiar a la sociedad y al medio ambiente en general. Internamente, una cultura empresarial comprometida que promueva el bienestar puede mejorar la satisfacción laboral y la productividad y reducir la rotación. Estos beneficios para la cultura organizacional, el desempeño y, posteriormente, el "resultado final" refuerzan efectivamente el concepto de "El caso comercial de la RSE" para las PYME ( </a:t>
            </a:r>
            <a:r>
              <a:rPr lang="es" b="0" i="0" dirty="0">
                <a:solidFill>
                  <a:srgbClr val="303030"/>
                </a:solidFill>
                <a:effectLst/>
                <a:latin typeface="Open sans" panose="020B0606030504020204" pitchFamily="34" charset="0"/>
                <a:hlinkClick r:id="rId2"/>
              </a:rPr>
              <a:t>Fuente </a:t>
            </a:r>
            <a:r>
              <a:rPr lang="es" b="0" i="0" dirty="0">
                <a:solidFill>
                  <a:srgbClr val="303030"/>
                </a:solidFill>
                <a:effectLst/>
                <a:latin typeface="Open sans" panose="020B0606030504020204" pitchFamily="34" charset="0"/>
              </a:rPr>
              <a:t>)</a:t>
            </a:r>
          </a:p>
          <a:p>
            <a:endParaRPr lang="en-GB" dirty="0">
              <a:solidFill>
                <a:srgbClr val="303030"/>
              </a:solidFill>
              <a:latin typeface="Open sans" panose="020B0606030504020204" pitchFamily="34" charset="0"/>
            </a:endParaRPr>
          </a:p>
        </p:txBody>
      </p:sp>
    </p:spTree>
    <p:extLst>
      <p:ext uri="{BB962C8B-B14F-4D97-AF65-F5344CB8AC3E}">
        <p14:creationId xmlns:p14="http://schemas.microsoft.com/office/powerpoint/2010/main" val="2215635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104503" y="913435"/>
            <a:ext cx="4447903" cy="2529853"/>
          </a:xfrm>
        </p:spPr>
        <p:txBody>
          <a:bodyPr>
            <a:noAutofit/>
          </a:bodyPr>
          <a:lstStyle/>
          <a:p>
            <a:pPr>
              <a:lnSpc>
                <a:spcPct val="100000"/>
              </a:lnSpc>
              <a:spcBef>
                <a:spcPts val="0"/>
              </a:spcBef>
            </a:pPr>
            <a:r>
              <a:rPr lang="es" dirty="0"/>
              <a:t>Has completado </a:t>
            </a:r>
            <a:r>
              <a:rPr lang="es" b="1" dirty="0"/>
              <a:t>el módulo 4</a:t>
            </a:r>
          </a:p>
          <a:p>
            <a:pPr>
              <a:lnSpc>
                <a:spcPct val="100000"/>
              </a:lnSpc>
              <a:spcBef>
                <a:spcPts val="0"/>
              </a:spcBef>
            </a:pPr>
            <a:endParaRPr lang="en-US" sz="1000" dirty="0"/>
          </a:p>
          <a:p>
            <a:pPr>
              <a:lnSpc>
                <a:spcPct val="100000"/>
              </a:lnSpc>
              <a:spcBef>
                <a:spcPts val="0"/>
              </a:spcBef>
            </a:pPr>
            <a:r>
              <a:rPr lang="es" b="1" dirty="0"/>
              <a:t>El siguiente es el Módulo 5</a:t>
            </a:r>
          </a:p>
          <a:p>
            <a:pPr>
              <a:lnSpc>
                <a:spcPct val="100000"/>
              </a:lnSpc>
              <a:spcBef>
                <a:spcPts val="0"/>
              </a:spcBef>
            </a:pPr>
            <a:r>
              <a:rPr lang="es" sz="2600" dirty="0"/>
              <a:t>Adoptar la RSE y la transformación del cambio cultural (estrategia a largo plazo)</a:t>
            </a:r>
            <a:endParaRPr lang="en-US" b="1"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153961"/>
            <a:ext cx="3195485" cy="837258"/>
          </a:xfrm>
        </p:spPr>
        <p:txBody>
          <a:bodyPr>
            <a:normAutofit fontScale="85000" lnSpcReduction="10000"/>
          </a:bodyPr>
          <a:lstStyle/>
          <a:p>
            <a:r>
              <a:rPr lang="es" dirty="0"/>
              <a:t>¡Bien hecho!</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s" dirty="0">
                <a:hlinkClick r:id="rId2"/>
              </a:rPr>
              <a:t>https://www.csrready.eu/</a:t>
            </a:r>
            <a:r>
              <a:rPr lang="es" dirty="0"/>
              <a:t>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s" dirty="0">
                <a:hlinkClick r:id="rId3"/>
              </a:rPr>
              <a:t>Facebook</a:t>
            </a:r>
            <a:endParaRPr lang="en-US" dirty="0"/>
          </a:p>
        </p:txBody>
      </p:sp>
    </p:spTree>
    <p:extLst>
      <p:ext uri="{BB962C8B-B14F-4D97-AF65-F5344CB8AC3E}">
        <p14:creationId xmlns:p14="http://schemas.microsoft.com/office/powerpoint/2010/main" val="152776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491732" y="208880"/>
            <a:ext cx="5020794" cy="582221"/>
          </a:xfrm>
        </p:spPr>
        <p:txBody>
          <a:bodyPr>
            <a:normAutofit fontScale="85000" lnSpcReduction="10000"/>
          </a:bodyPr>
          <a:lstStyle/>
          <a:p>
            <a:r>
              <a:rPr lang="es" dirty="0">
                <a:solidFill>
                  <a:srgbClr val="3AA091"/>
                </a:solidFill>
              </a:rPr>
              <a:t>Los resultados del aprendizaje</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338917" y="736502"/>
            <a:ext cx="5395869" cy="5384995"/>
          </a:xfrm>
        </p:spPr>
        <p:txBody>
          <a:bodyPr>
            <a:normAutofit fontScale="77500" lnSpcReduction="20000"/>
          </a:bodyPr>
          <a:lstStyle/>
          <a:p>
            <a:pPr marL="342900" indent="-342900">
              <a:lnSpc>
                <a:spcPct val="120000"/>
              </a:lnSpc>
              <a:spcBef>
                <a:spcPts val="0"/>
              </a:spcBef>
              <a:buFont typeface="Wingdings" panose="05000000000000000000" pitchFamily="2" charset="2"/>
              <a:buChar char="v"/>
            </a:pPr>
            <a:r>
              <a:rPr lang="es" b="1" dirty="0">
                <a:solidFill>
                  <a:srgbClr val="3AA091"/>
                </a:solidFill>
              </a:rPr>
              <a:t>Comprenda </a:t>
            </a:r>
            <a:r>
              <a:rPr lang="es" dirty="0">
                <a:solidFill>
                  <a:srgbClr val="4D4D4D"/>
                </a:solidFill>
              </a:rPr>
              <a:t>qué significa RSC y gestión del cambio cultural y por qué son importantes</a:t>
            </a:r>
            <a:endParaRPr lang="en-GB" dirty="0">
              <a:solidFill>
                <a:srgbClr val="4D4D4D"/>
              </a:solidFill>
            </a:endParaRPr>
          </a:p>
          <a:p>
            <a:pPr marL="342900" indent="-342900">
              <a:lnSpc>
                <a:spcPct val="120000"/>
              </a:lnSpc>
              <a:spcBef>
                <a:spcPts val="0"/>
              </a:spcBef>
              <a:buFont typeface="Wingdings" panose="05000000000000000000" pitchFamily="2" charset="2"/>
              <a:buChar char="v"/>
            </a:pPr>
            <a:r>
              <a:rPr lang="es" b="1" dirty="0">
                <a:solidFill>
                  <a:srgbClr val="DC7F0E"/>
                </a:solidFill>
              </a:rPr>
              <a:t>Explore </a:t>
            </a:r>
            <a:r>
              <a:rPr lang="es" dirty="0">
                <a:solidFill>
                  <a:srgbClr val="4D4D4D"/>
                </a:solidFill>
              </a:rPr>
              <a:t>cómo la transformación cultural se trata de cambiar la mentalidad de una empresa</a:t>
            </a:r>
          </a:p>
          <a:p>
            <a:pPr marL="342900" indent="-342900">
              <a:lnSpc>
                <a:spcPct val="120000"/>
              </a:lnSpc>
              <a:spcBef>
                <a:spcPts val="0"/>
              </a:spcBef>
              <a:buFont typeface="Wingdings" panose="05000000000000000000" pitchFamily="2" charset="2"/>
              <a:buChar char="v"/>
            </a:pPr>
            <a:r>
              <a:rPr lang="es" b="1" dirty="0">
                <a:solidFill>
                  <a:srgbClr val="027354"/>
                </a:solidFill>
              </a:rPr>
              <a:t>Aprenda </a:t>
            </a:r>
            <a:r>
              <a:rPr lang="es" dirty="0">
                <a:solidFill>
                  <a:srgbClr val="4D4D4D"/>
                </a:solidFill>
              </a:rPr>
              <a:t>a profundizar en la transformación cultural mediante el uso de una estrategia rápida a corto plazo que se centre primero en las actividades externas.</a:t>
            </a:r>
          </a:p>
          <a:p>
            <a:pPr marL="342900" indent="-342900">
              <a:lnSpc>
                <a:spcPct val="120000"/>
              </a:lnSpc>
              <a:spcBef>
                <a:spcPts val="0"/>
              </a:spcBef>
              <a:buFont typeface="Wingdings" panose="05000000000000000000" pitchFamily="2" charset="2"/>
              <a:buChar char="v"/>
            </a:pPr>
            <a:r>
              <a:rPr lang="es" b="1" dirty="0">
                <a:solidFill>
                  <a:srgbClr val="916395"/>
                </a:solidFill>
              </a:rPr>
              <a:t>Explore </a:t>
            </a:r>
            <a:r>
              <a:rPr lang="es" dirty="0">
                <a:solidFill>
                  <a:srgbClr val="4D4D4D"/>
                </a:solidFill>
              </a:rPr>
              <a:t>las diferentes actividades de cambio cultural de RSC en las que una empresa puede participar</a:t>
            </a:r>
          </a:p>
          <a:p>
            <a:pPr marL="342900" indent="-342900">
              <a:lnSpc>
                <a:spcPct val="120000"/>
              </a:lnSpc>
              <a:spcBef>
                <a:spcPts val="0"/>
              </a:spcBef>
              <a:buFont typeface="Wingdings" panose="05000000000000000000" pitchFamily="2" charset="2"/>
              <a:buChar char="v"/>
            </a:pPr>
            <a:r>
              <a:rPr lang="es" b="1" dirty="0">
                <a:solidFill>
                  <a:srgbClr val="C95F57"/>
                </a:solidFill>
              </a:rPr>
              <a:t>Comprenda </a:t>
            </a:r>
            <a:r>
              <a:rPr lang="es" dirty="0">
                <a:solidFill>
                  <a:srgbClr val="4D4D4D"/>
                </a:solidFill>
              </a:rPr>
              <a:t>por qué es importante y beneficioso participar incluso en una estrategia de RSE a corto plazo; sin embargo, esto debe estar respaldado por una estrategia a largo plazo y no solo ser una empresa única. Esto es para que comience y se familiarice con los nuevos enfoques de RSE que son fáciles de implementar.</a:t>
            </a:r>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p:pic>
    </p:spTree>
    <p:extLst>
      <p:ext uri="{BB962C8B-B14F-4D97-AF65-F5344CB8AC3E}">
        <p14:creationId xmlns:p14="http://schemas.microsoft.com/office/powerpoint/2010/main" val="370973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419180" y="826240"/>
            <a:ext cx="6729052" cy="697353"/>
          </a:xfrm>
        </p:spPr>
        <p:txBody>
          <a:bodyPr/>
          <a:lstStyle/>
          <a:p>
            <a:pPr>
              <a:lnSpc>
                <a:spcPct val="100000"/>
              </a:lnSpc>
              <a:spcBef>
                <a:spcPts val="0"/>
              </a:spcBef>
            </a:pPr>
            <a:r>
              <a:rPr lang="es" sz="4000" dirty="0">
                <a:solidFill>
                  <a:srgbClr val="027354"/>
                </a:solidFill>
              </a:rPr>
              <a:t>Introducción a la RSC y la gestión del cambio cultural</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s" sz="4800" b="1" dirty="0">
                <a:solidFill>
                  <a:schemeClr val="bg1"/>
                </a:solidFill>
              </a:rPr>
              <a:t>Sección 1</a:t>
            </a:r>
          </a:p>
        </p:txBody>
      </p:sp>
    </p:spTree>
    <p:extLst>
      <p:ext uri="{BB962C8B-B14F-4D97-AF65-F5344CB8AC3E}">
        <p14:creationId xmlns:p14="http://schemas.microsoft.com/office/powerpoint/2010/main" val="397549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0"/>
            <a:ext cx="5185964" cy="649186"/>
          </a:xfrm>
        </p:spPr>
        <p:txBody>
          <a:bodyPr>
            <a:normAutofit/>
          </a:bodyPr>
          <a:lstStyle/>
          <a:p>
            <a:r>
              <a:rPr lang="es" dirty="0"/>
              <a:t>Resumen del Módulo 3</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0" y="647398"/>
            <a:ext cx="5824980" cy="4442769"/>
          </a:xfrm>
        </p:spPr>
        <p:txBody>
          <a:bodyPr/>
          <a:lstStyle/>
          <a:p>
            <a:r>
              <a:rPr lang="es" sz="1900" dirty="0"/>
              <a:t>Este módulo explorará cómo y cuándo efectuar un cambio cultural de RSE para mejorar el desempeño de su empresa. Aprenderá cómo profundizar en la transformación cultural en el momento adecuado para su empresa; este es un tipo de cambio iniciado en el nivel de liderazgo ejecutivo. Explica cómo la transformación cultural de la RSE es un proceso holístico y dinámico que encapsula a toda la empresa, incluidas las mentes, actitudes y creencias de las partes interesadas, esencialmente una forma de hacer negocios de manera diferente pero mejor. Demuestra que para comenzar su viaje de RSE no se necesita un enfoque de RSE 'puro' ni debe integrarse en las operaciones y productos comerciales centrales. Lo más importante es que las pymes se embarquen en el camino de la RSE y lo construyan gradualmente comenzando con algo pequeño y participando en actividades de RSE externas. La RSE es diferente para cada empresa según su tamaño, recursos y modelo. Este módulo explica cómo las PYME pueden desarrollar un modelo adaptable.</a:t>
            </a:r>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a:xfrm>
            <a:off x="6422047" y="480436"/>
            <a:ext cx="511077" cy="635000"/>
          </a:xfrm>
        </p:spPr>
        <p:txBody>
          <a:bodyPr/>
          <a:lstStyle/>
          <a:p>
            <a:r>
              <a:rPr lang="es" b="1" dirty="0"/>
              <a:t>1</a:t>
            </a:r>
          </a:p>
        </p:txBody>
      </p:sp>
      <p:sp>
        <p:nvSpPr>
          <p:cNvPr id="15" name="Text Placeholder 14">
            <a:extLst>
              <a:ext uri="{FF2B5EF4-FFF2-40B4-BE49-F238E27FC236}">
                <a16:creationId xmlns:a16="http://schemas.microsoft.com/office/drawing/2014/main" id="{34ADB904-3044-9C4C-94CF-90C139D84523}"/>
              </a:ext>
            </a:extLst>
          </p:cNvPr>
          <p:cNvSpPr>
            <a:spLocks noGrp="1"/>
          </p:cNvSpPr>
          <p:nvPr>
            <p:ph type="body" sz="quarter" idx="14"/>
          </p:nvPr>
        </p:nvSpPr>
        <p:spPr>
          <a:xfrm>
            <a:off x="7006959" y="392275"/>
            <a:ext cx="5048133" cy="822373"/>
          </a:xfrm>
        </p:spPr>
        <p:txBody>
          <a:bodyPr/>
          <a:lstStyle/>
          <a:p>
            <a:r>
              <a:rPr lang="es" sz="2300" dirty="0"/>
              <a:t>Introducción y gestión del cambio cultural de la RSE de las PYME y cómo el apetito por la adaptación es más fuerte que nunca</a:t>
            </a:r>
          </a:p>
        </p:txBody>
      </p:sp>
      <p:sp>
        <p:nvSpPr>
          <p:cNvPr id="17" name="Text Placeholder 16">
            <a:extLst>
              <a:ext uri="{FF2B5EF4-FFF2-40B4-BE49-F238E27FC236}">
                <a16:creationId xmlns:a16="http://schemas.microsoft.com/office/drawing/2014/main" id="{5FE8FC8E-58D6-5B46-9CAC-EFF69C5F4752}"/>
              </a:ext>
            </a:extLst>
          </p:cNvPr>
          <p:cNvSpPr>
            <a:spLocks noGrp="1"/>
          </p:cNvSpPr>
          <p:nvPr>
            <p:ph type="body" sz="quarter" idx="19"/>
          </p:nvPr>
        </p:nvSpPr>
        <p:spPr>
          <a:xfrm>
            <a:off x="6422047" y="1697713"/>
            <a:ext cx="511077" cy="635000"/>
          </a:xfrm>
        </p:spPr>
        <p:txBody>
          <a:bodyPr/>
          <a:lstStyle/>
          <a:p>
            <a:r>
              <a:rPr lang="es" b="1" dirty="0"/>
              <a:t>2</a:t>
            </a:r>
          </a:p>
        </p:txBody>
      </p:sp>
      <p:sp>
        <p:nvSpPr>
          <p:cNvPr id="19" name="Text Placeholder 18">
            <a:extLst>
              <a:ext uri="{FF2B5EF4-FFF2-40B4-BE49-F238E27FC236}">
                <a16:creationId xmlns:a16="http://schemas.microsoft.com/office/drawing/2014/main" id="{C3B92892-997F-5748-B68F-D54A1B260FE9}"/>
              </a:ext>
            </a:extLst>
          </p:cNvPr>
          <p:cNvSpPr>
            <a:spLocks noGrp="1"/>
          </p:cNvSpPr>
          <p:nvPr>
            <p:ph type="body" sz="quarter" idx="21"/>
          </p:nvPr>
        </p:nvSpPr>
        <p:spPr>
          <a:xfrm>
            <a:off x="7060249" y="1604026"/>
            <a:ext cx="4718277" cy="822373"/>
          </a:xfrm>
        </p:spPr>
        <p:txBody>
          <a:bodyPr/>
          <a:lstStyle/>
          <a:p>
            <a:r>
              <a:rPr lang="es" sz="2300" dirty="0"/>
              <a:t>Cómo la innovación en RSC debe estar al frente y en el centro de la cultura de una empresa</a:t>
            </a: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a:xfrm>
            <a:off x="6495882" y="2918191"/>
            <a:ext cx="511077" cy="635000"/>
          </a:xfrm>
        </p:spPr>
        <p:txBody>
          <a:bodyPr/>
          <a:lstStyle/>
          <a:p>
            <a:r>
              <a:rPr lang="es" b="1" dirty="0"/>
              <a:t>3</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a:xfrm>
            <a:off x="7171886" y="4053749"/>
            <a:ext cx="4718277" cy="822373"/>
          </a:xfrm>
        </p:spPr>
        <p:txBody>
          <a:bodyPr/>
          <a:lstStyle/>
          <a:p>
            <a:r>
              <a:rPr lang="es" sz="2400" dirty="0"/>
              <a:t>Activando la RSE Gestión del Cambio Cultural – </a:t>
            </a:r>
            <a:r>
              <a:rPr lang="es" sz="2400" dirty="0">
                <a:solidFill>
                  <a:srgbClr val="C95F57"/>
                </a:solidFill>
              </a:rPr>
              <a:t>Enfoque Estratégico a Corto Plazo</a:t>
            </a:r>
          </a:p>
        </p:txBody>
      </p:sp>
      <p:sp>
        <p:nvSpPr>
          <p:cNvPr id="2" name="Text Placeholder 21">
            <a:extLst>
              <a:ext uri="{FF2B5EF4-FFF2-40B4-BE49-F238E27FC236}">
                <a16:creationId xmlns:a16="http://schemas.microsoft.com/office/drawing/2014/main" id="{68A45DCE-9049-59A4-EE8B-7F9E8F1FDFE1}"/>
              </a:ext>
            </a:extLst>
          </p:cNvPr>
          <p:cNvSpPr txBox="1">
            <a:spLocks/>
          </p:cNvSpPr>
          <p:nvPr/>
        </p:nvSpPr>
        <p:spPr>
          <a:xfrm>
            <a:off x="6569717" y="3993705"/>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b="1" dirty="0"/>
              <a:t>4</a:t>
            </a:r>
          </a:p>
        </p:txBody>
      </p:sp>
      <p:sp>
        <p:nvSpPr>
          <p:cNvPr id="3" name="Text Placeholder 22">
            <a:extLst>
              <a:ext uri="{FF2B5EF4-FFF2-40B4-BE49-F238E27FC236}">
                <a16:creationId xmlns:a16="http://schemas.microsoft.com/office/drawing/2014/main" id="{4AB0B2A6-3FAD-92DC-ADAA-2307FB5DC4E9}"/>
              </a:ext>
            </a:extLst>
          </p:cNvPr>
          <p:cNvSpPr txBox="1">
            <a:spLocks/>
          </p:cNvSpPr>
          <p:nvPr/>
        </p:nvSpPr>
        <p:spPr>
          <a:xfrm>
            <a:off x="7141504" y="2824504"/>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sz="2400" dirty="0"/>
              <a:t>Profundice en los beneficios de la gestión del cambio cultural de las pymes</a:t>
            </a:r>
          </a:p>
        </p:txBody>
      </p:sp>
    </p:spTree>
    <p:extLst>
      <p:ext uri="{BB962C8B-B14F-4D97-AF65-F5344CB8AC3E}">
        <p14:creationId xmlns:p14="http://schemas.microsoft.com/office/powerpoint/2010/main" val="3888247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4A3284-F9F3-C736-4D08-59FDF0CD8D63}"/>
              </a:ext>
            </a:extLst>
          </p:cNvPr>
          <p:cNvSpPr>
            <a:spLocks noGrp="1"/>
          </p:cNvSpPr>
          <p:nvPr>
            <p:ph type="body" sz="quarter" idx="13"/>
          </p:nvPr>
        </p:nvSpPr>
        <p:spPr>
          <a:xfrm>
            <a:off x="1100086" y="149878"/>
            <a:ext cx="10600546" cy="953429"/>
          </a:xfrm>
        </p:spPr>
        <p:txBody>
          <a:bodyPr>
            <a:normAutofit fontScale="92500" lnSpcReduction="10000"/>
          </a:bodyPr>
          <a:lstStyle/>
          <a:p>
            <a:r>
              <a:rPr lang="es" dirty="0">
                <a:solidFill>
                  <a:srgbClr val="C95F57"/>
                </a:solidFill>
              </a:rPr>
              <a:t>Se espera que las empresas sean responsables por la sociedad</a:t>
            </a:r>
          </a:p>
        </p:txBody>
      </p:sp>
      <p:sp>
        <p:nvSpPr>
          <p:cNvPr id="6" name="Text Placeholder 5">
            <a:extLst>
              <a:ext uri="{FF2B5EF4-FFF2-40B4-BE49-F238E27FC236}">
                <a16:creationId xmlns:a16="http://schemas.microsoft.com/office/drawing/2014/main" id="{162122A4-3195-EC9A-D49B-89AC08A507BD}"/>
              </a:ext>
            </a:extLst>
          </p:cNvPr>
          <p:cNvSpPr>
            <a:spLocks noGrp="1"/>
          </p:cNvSpPr>
          <p:nvPr>
            <p:ph type="body" sz="quarter" idx="14"/>
          </p:nvPr>
        </p:nvSpPr>
        <p:spPr>
          <a:xfrm>
            <a:off x="1100086" y="977515"/>
            <a:ext cx="10587038" cy="3995320"/>
          </a:xfrm>
        </p:spPr>
        <p:txBody>
          <a:bodyPr/>
          <a:lstStyle/>
          <a:p>
            <a:r>
              <a:rPr lang="es" b="1" dirty="0">
                <a:solidFill>
                  <a:srgbClr val="027354"/>
                </a:solidFill>
              </a:rPr>
              <a:t>La RSC debe verse como la forma en que las empresas, trabajando con los más afectados por sus decisiones (a menudo llamados "partes interesadas"), </a:t>
            </a:r>
            <a:r>
              <a:rPr lang="es" dirty="0">
                <a:solidFill>
                  <a:srgbClr val="027354"/>
                </a:solidFill>
              </a:rPr>
              <a:t>pueden desarrollar productos, procesos y servicios innovadores y económicamente viables dentro de los procesos comerciales centrales, lo que resulta en una mejor protección ambiental y condiciones sociales. . En otras palabras, alinear la estrategia comercial principal con el contexto social y ambiental cambiante. </a:t>
            </a:r>
            <a:r>
              <a:rPr lang="es" sz="1600" dirty="0"/>
              <a:t>(fuente Paul </a:t>
            </a:r>
            <a:r>
              <a:rPr lang="es" sz="1600" dirty="0" err="1"/>
              <a:t>Hohnen </a:t>
            </a:r>
            <a:r>
              <a:rPr lang="es" sz="1600" dirty="0"/>
              <a:t>y Jason Potts Guía de implementación para empresas)</a:t>
            </a:r>
          </a:p>
          <a:p>
            <a:endParaRPr lang="en-GB" sz="1600" dirty="0"/>
          </a:p>
          <a:p>
            <a:r>
              <a:rPr lang="es" b="1" dirty="0"/>
              <a:t>“La responsabilidad social (es la) responsabilidad de una organización por los impactos de sus decisiones y actividades en la sociedad y el medio ambiente </a:t>
            </a:r>
            <a:r>
              <a:rPr lang="es" dirty="0"/>
              <a:t>a través de un comportamiento transparente y ético que sea consistente con el desarrollo sostenible y el bienestar de la sociedad; tiene en cuenta las expectativas de las partes interesadas; cumple con la ley aplicable y es consistente con las normas internacionales de comportamiento; y está integrado en toda la organización.” </a:t>
            </a:r>
            <a:r>
              <a:rPr lang="es" sz="1600" dirty="0"/>
              <a:t>Definición de trabajo, ISO 26000 Working Group on Social Responsibility, Sydney, febrero de 2007</a:t>
            </a:r>
          </a:p>
        </p:txBody>
      </p:sp>
    </p:spTree>
    <p:extLst>
      <p:ext uri="{BB962C8B-B14F-4D97-AF65-F5344CB8AC3E}">
        <p14:creationId xmlns:p14="http://schemas.microsoft.com/office/powerpoint/2010/main" val="276452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4A3284-F9F3-C736-4D08-59FDF0CD8D63}"/>
              </a:ext>
            </a:extLst>
          </p:cNvPr>
          <p:cNvSpPr>
            <a:spLocks noGrp="1"/>
          </p:cNvSpPr>
          <p:nvPr>
            <p:ph type="body" sz="quarter" idx="13"/>
          </p:nvPr>
        </p:nvSpPr>
        <p:spPr>
          <a:xfrm>
            <a:off x="810374" y="112835"/>
            <a:ext cx="10950076" cy="953429"/>
          </a:xfrm>
        </p:spPr>
        <p:txBody>
          <a:bodyPr>
            <a:noAutofit/>
          </a:bodyPr>
          <a:lstStyle/>
          <a:p>
            <a:pPr algn="ctr"/>
            <a:r>
              <a:rPr lang="es" sz="3200" dirty="0">
                <a:solidFill>
                  <a:srgbClr val="C95F57"/>
                </a:solidFill>
              </a:rPr>
              <a:t>Los buenos empresarios saben que la RSE genera éxito no solo para ellos, sino también para las comunidades en las que residen</a:t>
            </a:r>
          </a:p>
        </p:txBody>
      </p:sp>
      <p:sp>
        <p:nvSpPr>
          <p:cNvPr id="6" name="Text Placeholder 5">
            <a:extLst>
              <a:ext uri="{FF2B5EF4-FFF2-40B4-BE49-F238E27FC236}">
                <a16:creationId xmlns:a16="http://schemas.microsoft.com/office/drawing/2014/main" id="{162122A4-3195-EC9A-D49B-89AC08A507BD}"/>
              </a:ext>
            </a:extLst>
          </p:cNvPr>
          <p:cNvSpPr>
            <a:spLocks noGrp="1"/>
          </p:cNvSpPr>
          <p:nvPr>
            <p:ph type="body" sz="quarter" idx="14"/>
          </p:nvPr>
        </p:nvSpPr>
        <p:spPr>
          <a:xfrm>
            <a:off x="1100086" y="1515484"/>
            <a:ext cx="10587038" cy="3995320"/>
          </a:xfrm>
        </p:spPr>
        <p:txBody>
          <a:bodyPr/>
          <a:lstStyle/>
          <a:p>
            <a:r>
              <a:rPr lang="es" b="1" dirty="0">
                <a:solidFill>
                  <a:srgbClr val="027354"/>
                </a:solidFill>
              </a:rPr>
              <a:t>Las empresas son una parte integral de las comunidades en las que operan. </a:t>
            </a:r>
            <a:r>
              <a:rPr lang="es" dirty="0"/>
              <a:t>Los buenos empresarios saben que su éxito a largo plazo se basa en las buenas relaciones continuas con una amplia gama de individuos, grupos, sociedades, comunidades y los entornos en los que operan. Las empresas inteligentes saben que no pueden tener éxito en sociedades que fracasan, ya sea debido a desafíos sociales o ambientales, o problemas de gobernabilidad. Más importante aún, el público en general tiene grandes expectativas del sector privado en términos de comportamiento responsable. Los consumidores esperan que los bienes y servicios reflejen un comportamiento empresarial social y ambientalmente responsable a precios competitivos. Los accionistas buscan un desempeño financiero mejorado que integre consideraciones sociales y ambientales, tanto en términos de riesgo como de oportunidades.</a:t>
            </a:r>
            <a:endParaRPr lang="en-IE" dirty="0"/>
          </a:p>
        </p:txBody>
      </p:sp>
    </p:spTree>
    <p:extLst>
      <p:ext uri="{BB962C8B-B14F-4D97-AF65-F5344CB8AC3E}">
        <p14:creationId xmlns:p14="http://schemas.microsoft.com/office/powerpoint/2010/main" val="2126892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6421</TotalTime>
  <Words>7883</Words>
  <Application>Microsoft Office PowerPoint</Application>
  <PresentationFormat>Panorámica</PresentationFormat>
  <Paragraphs>413</Paragraphs>
  <Slides>43</Slides>
  <Notes>0</Notes>
  <HiddenSlides>0</HiddenSlides>
  <MMClips>0</MMClips>
  <ScaleCrop>false</ScaleCrop>
  <HeadingPairs>
    <vt:vector size="6" baseType="variant">
      <vt:variant>
        <vt:lpstr>Fuentes usadas</vt:lpstr>
      </vt:variant>
      <vt:variant>
        <vt:i4>16</vt:i4>
      </vt:variant>
      <vt:variant>
        <vt:lpstr>Tema</vt:lpstr>
      </vt:variant>
      <vt:variant>
        <vt:i4>2</vt:i4>
      </vt:variant>
      <vt:variant>
        <vt:lpstr>Títulos de diapositiva</vt:lpstr>
      </vt:variant>
      <vt:variant>
        <vt:i4>43</vt:i4>
      </vt:variant>
    </vt:vector>
  </HeadingPairs>
  <TitlesOfParts>
    <vt:vector size="61" baseType="lpstr">
      <vt:lpstr>Amasis MT Pro Black</vt:lpstr>
      <vt:lpstr>Arial</vt:lpstr>
      <vt:lpstr>Arial Black</vt:lpstr>
      <vt:lpstr>Avenir Next LT Pro Demi</vt:lpstr>
      <vt:lpstr>Calibri</vt:lpstr>
      <vt:lpstr>Calibri Light</vt:lpstr>
      <vt:lpstr>FSBrabo</vt:lpstr>
      <vt:lpstr>inter</vt:lpstr>
      <vt:lpstr>Montserrat Light</vt:lpstr>
      <vt:lpstr>Open sans</vt:lpstr>
      <vt:lpstr>Proxima Nova</vt:lpstr>
      <vt:lpstr>Proxima Nova Bold</vt:lpstr>
      <vt:lpstr>Quattrocento Sans</vt:lpstr>
      <vt:lpstr>sofia-pro</vt:lpstr>
      <vt:lpstr>Times New Roman</vt:lpstr>
      <vt:lpstr>Wingdings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Elia Retamosa</cp:lastModifiedBy>
  <cp:revision>527</cp:revision>
  <dcterms:created xsi:type="dcterms:W3CDTF">2019-11-20T14:08:21Z</dcterms:created>
  <dcterms:modified xsi:type="dcterms:W3CDTF">2023-08-04T10:15:11Z</dcterms:modified>
</cp:coreProperties>
</file>